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1"/>
  </p:sldMasterIdLst>
  <p:notesMasterIdLst>
    <p:notesMasterId r:id="rId25"/>
  </p:notesMasterIdLst>
  <p:handoutMasterIdLst>
    <p:handoutMasterId r:id="rId26"/>
  </p:handoutMasterIdLst>
  <p:sldIdLst>
    <p:sldId id="310" r:id="rId2"/>
    <p:sldId id="311" r:id="rId3"/>
    <p:sldId id="309" r:id="rId4"/>
    <p:sldId id="313" r:id="rId5"/>
    <p:sldId id="335" r:id="rId6"/>
    <p:sldId id="326" r:id="rId7"/>
    <p:sldId id="314" r:id="rId8"/>
    <p:sldId id="328" r:id="rId9"/>
    <p:sldId id="329" r:id="rId10"/>
    <p:sldId id="330" r:id="rId11"/>
    <p:sldId id="316" r:id="rId12"/>
    <p:sldId id="317" r:id="rId13"/>
    <p:sldId id="318" r:id="rId14"/>
    <p:sldId id="331" r:id="rId15"/>
    <p:sldId id="319" r:id="rId16"/>
    <p:sldId id="332" r:id="rId17"/>
    <p:sldId id="333" r:id="rId18"/>
    <p:sldId id="334" r:id="rId19"/>
    <p:sldId id="321" r:id="rId20"/>
    <p:sldId id="322" r:id="rId21"/>
    <p:sldId id="323" r:id="rId22"/>
    <p:sldId id="324" r:id="rId23"/>
    <p:sldId id="308" r:id="rId24"/>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16" userDrawn="1">
          <p15:clr>
            <a:srgbClr val="A4A3A4"/>
          </p15:clr>
        </p15:guide>
        <p15:guide id="2" pos="3863"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85E3"/>
    <a:srgbClr val="EBEBEB"/>
    <a:srgbClr val="FFFFFF"/>
    <a:srgbClr val="F2F5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3" autoAdjust="0"/>
    <p:restoredTop sz="86887" autoAdjust="0"/>
  </p:normalViewPr>
  <p:slideViewPr>
    <p:cSldViewPr snapToGrid="0" snapToObjects="1" showGuides="1">
      <p:cViewPr varScale="1">
        <p:scale>
          <a:sx n="73" d="100"/>
          <a:sy n="73" d="100"/>
        </p:scale>
        <p:origin x="859" y="43"/>
      </p:cViewPr>
      <p:guideLst>
        <p:guide orient="horz" pos="2016"/>
        <p:guide pos="3863"/>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showGuides="1">
      <p:cViewPr varScale="1">
        <p:scale>
          <a:sx n="89" d="100"/>
          <a:sy n="89" d="100"/>
        </p:scale>
        <p:origin x="3798"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sz="quarter" idx="1"/>
          </p:nvPr>
        </p:nvSpPr>
        <p:spPr>
          <a:xfrm>
            <a:off x="1588" y="0"/>
            <a:ext cx="2971800" cy="458788"/>
          </a:xfrm>
          <a:prstGeom prst="rect">
            <a:avLst/>
          </a:prstGeom>
        </p:spPr>
        <p:txBody>
          <a:bodyPr vert="horz" lIns="91440" tIns="45720" rIns="91440" bIns="45720" rtlCol="1"/>
          <a:lstStyle>
            <a:lvl1pPr algn="l">
              <a:defRPr sz="1200"/>
            </a:lvl1pPr>
          </a:lstStyle>
          <a:p>
            <a:fld id="{145B48B4-AFD3-4863-AC66-FFF22FC8A94F}" type="datetimeFigureOut">
              <a:rPr lang="he-IL" smtClean="0"/>
              <a:t>כ"ב/תמוז/תש"ף</a:t>
            </a:fld>
            <a:endParaRPr lang="he-IL"/>
          </a:p>
        </p:txBody>
      </p:sp>
      <p:sp>
        <p:nvSpPr>
          <p:cNvPr id="4" name="מציין מיקום של כותרת תחתונה 3"/>
          <p:cNvSpPr>
            <a:spLocks noGrp="1"/>
          </p:cNvSpPr>
          <p:nvPr>
            <p:ph type="ftr" sz="quarter" idx="2"/>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5" name="מציין מיקום של מספר שקופית 4"/>
          <p:cNvSpPr>
            <a:spLocks noGrp="1"/>
          </p:cNvSpPr>
          <p:nvPr>
            <p:ph type="sldNum" sz="quarter" idx="3"/>
          </p:nvPr>
        </p:nvSpPr>
        <p:spPr>
          <a:xfrm>
            <a:off x="1588" y="8685213"/>
            <a:ext cx="2971800" cy="458787"/>
          </a:xfrm>
          <a:prstGeom prst="rect">
            <a:avLst/>
          </a:prstGeom>
        </p:spPr>
        <p:txBody>
          <a:bodyPr vert="horz" lIns="91440" tIns="45720" rIns="91440" bIns="45720" rtlCol="1" anchor="b"/>
          <a:lstStyle>
            <a:lvl1pPr algn="l">
              <a:defRPr sz="1200"/>
            </a:lvl1pPr>
          </a:lstStyle>
          <a:p>
            <a:fld id="{2FB0839D-E747-411D-B3A8-2FA196B5B952}" type="slidenum">
              <a:rPr lang="he-IL" smtClean="0"/>
              <a:t>‹#›</a:t>
            </a:fld>
            <a:endParaRPr lang="he-IL"/>
          </a:p>
        </p:txBody>
      </p:sp>
    </p:spTree>
    <p:extLst>
      <p:ext uri="{BB962C8B-B14F-4D97-AF65-F5344CB8AC3E}">
        <p14:creationId xmlns:p14="http://schemas.microsoft.com/office/powerpoint/2010/main" val="36460949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EB0428-3D81-B14A-B943-4C2208D448E3}" type="datetimeFigureOut">
              <a:rPr lang="x-none" smtClean="0"/>
              <a:t>14/07/2020</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F965BA-DA3B-EB42-8F73-FDBE27A0A657}" type="slidenum">
              <a:rPr lang="x-none" smtClean="0"/>
              <a:t>‹#›</a:t>
            </a:fld>
            <a:endParaRPr lang="x-none"/>
          </a:p>
        </p:txBody>
      </p:sp>
    </p:spTree>
    <p:extLst>
      <p:ext uri="{BB962C8B-B14F-4D97-AF65-F5344CB8AC3E}">
        <p14:creationId xmlns:p14="http://schemas.microsoft.com/office/powerpoint/2010/main" val="1875692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srugim.co.il/22087-%D7%A4%D7%A8%D7%A9%D7%AA-%D7%93%D7%91%D7%A8%D7%99%D7%9D-%D7%9E%D7%A9%D7%94-%D7%A8%D7%91%D7%A0%D7%95-%D7%A4%D7%95%D7%AA%D7%97-%D7%90%D7%AA-%D7%A9%D7%9C%D7%91-%D7%94%D7%A1%D7%99%D7%9B%D7%95%D7%9E%D7%99"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judaismasculture.com/tag/%D7%A0%D7%90%D7%95%D7%9D-%D7%9E%D7%A9%D7%94/"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pop.education.gov.il/tchumey_daat/tanach_mamlachti/yesodi/noseem_nilmadim/predat-moshe-neum-history/"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kan-ashkelon.co.il/judaism/20223"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5: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Calibri"/>
              <a:buNone/>
            </a:pPr>
            <a:r>
              <a:rPr lang="x-none"/>
              <a:t>כתבו את המלל בהתאם ואת הציוד הדרוש.</a:t>
            </a:r>
            <a:endParaRPr/>
          </a:p>
          <a:p>
            <a:pPr marL="0" lvl="0" indent="0" algn="r" rtl="1">
              <a:spcBef>
                <a:spcPts val="0"/>
              </a:spcBef>
              <a:spcAft>
                <a:spcPts val="0"/>
              </a:spcAft>
              <a:buNone/>
            </a:pPr>
            <a:endParaRPr/>
          </a:p>
        </p:txBody>
      </p:sp>
      <p:sp>
        <p:nvSpPr>
          <p:cNvPr id="236" name="Google Shape;236;p5: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latin typeface="Calibri" panose="020F0502020204030204" pitchFamily="34" charset="0"/>
                <a:cs typeface="Calibri" panose="020F0502020204030204" pitchFamily="34" charset="0"/>
              </a:rPr>
              <a:t>1</a:t>
            </a:fld>
            <a:endParaRP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822871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r" rtl="0">
              <a:lnSpc>
                <a:spcPct val="115000"/>
              </a:lnSpc>
              <a:spcBef>
                <a:spcPts val="1200"/>
              </a:spcBef>
              <a:spcAft>
                <a:spcPts val="0"/>
              </a:spcAft>
              <a:buClr>
                <a:schemeClr val="dk1"/>
              </a:buClr>
              <a:buSzPts val="1200"/>
              <a:buFont typeface="Calibri"/>
              <a:buNone/>
            </a:pPr>
            <a:r>
              <a:rPr lang="he-IL" dirty="0"/>
              <a:t>משימת השוואה. 10 דקות עבודה עצמית</a:t>
            </a:r>
            <a:endParaRPr dirty="0"/>
          </a:p>
        </p:txBody>
      </p:sp>
      <p:sp>
        <p:nvSpPr>
          <p:cNvPr id="292" name="Google Shape;292;p11: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latin typeface="Calibri" panose="020F0502020204030204" pitchFamily="34" charset="0"/>
                <a:cs typeface="Calibri" panose="020F0502020204030204" pitchFamily="34" charset="0"/>
              </a:rPr>
              <a:t>15</a:t>
            </a:fld>
            <a:endParaRP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01926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2: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endParaRPr b="1" dirty="0"/>
          </a:p>
          <a:p>
            <a:pPr marL="285750" marR="0" lvl="0" indent="-285750" algn="r" defTabSz="914400" rtl="1" eaLnBrk="1" fontAlgn="auto" latinLnBrk="0" hangingPunct="1">
              <a:lnSpc>
                <a:spcPct val="100000"/>
              </a:lnSpc>
              <a:spcBef>
                <a:spcPts val="0"/>
              </a:spcBef>
              <a:spcAft>
                <a:spcPts val="0"/>
              </a:spcAft>
              <a:buClr>
                <a:schemeClr val="dk1"/>
              </a:buClr>
              <a:buSzPts val="1200"/>
              <a:buFont typeface="Arial"/>
              <a:buChar char="•"/>
              <a:tabLst/>
              <a:defRPr/>
            </a:pPr>
            <a:r>
              <a:rPr lang="he-IL" b="1" dirty="0"/>
              <a:t>רגע של מחשבה</a:t>
            </a:r>
            <a:r>
              <a:rPr lang="x-none" b="1" dirty="0"/>
              <a:t>: </a:t>
            </a:r>
            <a:r>
              <a:rPr lang="he-IL" dirty="0"/>
              <a:t>לא יותר מדקה</a:t>
            </a:r>
            <a:r>
              <a:rPr lang="x-none" dirty="0"/>
              <a:t>. ניתן לעשות 2-1 סבבים של </a:t>
            </a:r>
            <a:r>
              <a:rPr lang="he-IL" dirty="0"/>
              <a:t>מחשבה</a:t>
            </a:r>
            <a:r>
              <a:rPr lang="x-none" dirty="0"/>
              <a:t> מול המחש</a:t>
            </a:r>
            <a:r>
              <a:rPr lang="he-IL" dirty="0"/>
              <a:t>ב.</a:t>
            </a:r>
            <a:r>
              <a:rPr lang="he-IL" baseline="0" dirty="0"/>
              <a:t> למשל – מה אתם הייתם עושים בסיטואציה? נסו לחשוב מתי קרה לכם שהרגשתם... מתי חוויתם .... </a:t>
            </a:r>
            <a:r>
              <a:rPr lang="en-US" baseline="0" dirty="0" smtClean="0"/>
              <a:t/>
            </a:r>
            <a:br>
              <a:rPr lang="en-US" baseline="0" dirty="0" smtClean="0"/>
            </a:br>
            <a:r>
              <a:rPr lang="he-IL" baseline="0" dirty="0" smtClean="0"/>
              <a:t>התמונה מהאתר: </a:t>
            </a:r>
            <a:r>
              <a:rPr lang="en-US" dirty="0" smtClean="0">
                <a:hlinkClick r:id="rId3"/>
              </a:rPr>
              <a:t>https://www.srugim.co.il/22087-%D7%A4%D7%A8%D7%A9%D7%AA-%D7%93%D7%91%D7%A8%D7%99%D7%9D-%D7%9E%D7%A9%D7%94-%D7%A8%D7%91%D7%A0%D7%95-%D7%A4%D7%95%D7%AA%D7%97-%D7%90%D7%AA-%D7%A9%D7%9C%D7%91-%D7%94%D7%A1%D7%99%D7%9B%D7%95%D7%9E%D7%99</a:t>
            </a:r>
            <a:r>
              <a:rPr lang="en-US" dirty="0" smtClean="0"/>
              <a:t/>
            </a:r>
            <a:br>
              <a:rPr lang="en-US" dirty="0" smtClean="0"/>
            </a:br>
            <a:r>
              <a:rPr lang="he-IL" dirty="0" smtClean="0"/>
              <a:t>1. </a:t>
            </a:r>
            <a:r>
              <a:rPr lang="he-IL" sz="1200" dirty="0" smtClean="0"/>
              <a:t>(שבני ישראל יעבדו אלילים </a:t>
            </a:r>
            <a:r>
              <a:rPr lang="he-IL" sz="1200" dirty="0" err="1" smtClean="0"/>
              <a:t>ופסילים</a:t>
            </a:r>
            <a:r>
              <a:rPr lang="he-IL" sz="1200" dirty="0" smtClean="0"/>
              <a:t> מעשה ידי אדם ולא יאמינו באלוהים)</a:t>
            </a:r>
          </a:p>
          <a:p>
            <a:pPr marL="285750" marR="0" lvl="0" indent="-285750" algn="r" defTabSz="914400" rtl="1" eaLnBrk="1" fontAlgn="auto" latinLnBrk="0" hangingPunct="1">
              <a:lnSpc>
                <a:spcPct val="100000"/>
              </a:lnSpc>
              <a:spcBef>
                <a:spcPts val="0"/>
              </a:spcBef>
              <a:spcAft>
                <a:spcPts val="0"/>
              </a:spcAft>
              <a:buClr>
                <a:schemeClr val="dk1"/>
              </a:buClr>
              <a:buSzPts val="1200"/>
              <a:buFont typeface="Arial"/>
              <a:buChar char="•"/>
              <a:tabLst/>
              <a:defRPr/>
            </a:pPr>
            <a:r>
              <a:rPr lang="he-IL" dirty="0" smtClean="0"/>
              <a:t>2. </a:t>
            </a:r>
            <a:r>
              <a:rPr lang="he-IL" sz="1200" dirty="0" smtClean="0"/>
              <a:t>(עם ישראל יאבד, יתבולל בין העמים האחרים)</a:t>
            </a:r>
            <a:r>
              <a:rPr lang="en-US" sz="1200" dirty="0" smtClean="0"/>
              <a:t/>
            </a:r>
            <a:br>
              <a:rPr lang="en-US" sz="1200" dirty="0" smtClean="0"/>
            </a:br>
            <a:r>
              <a:rPr lang="he-IL" sz="1200" dirty="0" smtClean="0"/>
              <a:t>3. (יהיה טוב לעם ישראל והם יחיו לנצח על האדמה שהאלוהים נתן להם)</a:t>
            </a:r>
          </a:p>
          <a:p>
            <a:pPr marL="285750" marR="0" lvl="0" indent="-285750" algn="r" defTabSz="914400" rtl="1" eaLnBrk="1" fontAlgn="auto" latinLnBrk="0" hangingPunct="1">
              <a:lnSpc>
                <a:spcPct val="100000"/>
              </a:lnSpc>
              <a:spcBef>
                <a:spcPts val="0"/>
              </a:spcBef>
              <a:spcAft>
                <a:spcPts val="0"/>
              </a:spcAft>
              <a:buClr>
                <a:schemeClr val="dk1"/>
              </a:buClr>
              <a:buSzPts val="1200"/>
              <a:buFont typeface="Arial"/>
              <a:buChar char="•"/>
              <a:tabLst/>
              <a:defRPr/>
            </a:pPr>
            <a:endParaRPr lang="he-IL" sz="1200" dirty="0" smtClean="0"/>
          </a:p>
          <a:p>
            <a:pPr marL="285750" lvl="0" indent="-285750" algn="r" rtl="1">
              <a:spcBef>
                <a:spcPts val="0"/>
              </a:spcBef>
              <a:spcAft>
                <a:spcPts val="0"/>
              </a:spcAft>
              <a:buClr>
                <a:schemeClr val="dk1"/>
              </a:buClr>
              <a:buSzPts val="1200"/>
              <a:buFont typeface="Arial"/>
              <a:buChar char="•"/>
            </a:pPr>
            <a:endParaRPr lang="he-IL" dirty="0" smtClean="0"/>
          </a:p>
          <a:p>
            <a:pPr marL="285750" lvl="0" indent="-285750" algn="r" rtl="1">
              <a:spcBef>
                <a:spcPts val="0"/>
              </a:spcBef>
              <a:spcAft>
                <a:spcPts val="0"/>
              </a:spcAft>
              <a:buClr>
                <a:schemeClr val="dk1"/>
              </a:buClr>
              <a:buSzPts val="1200"/>
              <a:buFont typeface="Arial"/>
              <a:buChar char="•"/>
            </a:pPr>
            <a:endParaRPr b="1" dirty="0"/>
          </a:p>
          <a:p>
            <a:pPr marL="0" lvl="0" indent="0" algn="r" rtl="1">
              <a:lnSpc>
                <a:spcPct val="115000"/>
              </a:lnSpc>
              <a:spcBef>
                <a:spcPts val="1200"/>
              </a:spcBef>
              <a:spcAft>
                <a:spcPts val="0"/>
              </a:spcAft>
              <a:buClr>
                <a:schemeClr val="dk1"/>
              </a:buClr>
              <a:buSzPts val="1200"/>
              <a:buFont typeface="Calibri"/>
              <a:buNone/>
            </a:pPr>
            <a:endParaRPr dirty="0"/>
          </a:p>
          <a:p>
            <a:pPr marL="0" lvl="0" indent="0" algn="l" rtl="0">
              <a:lnSpc>
                <a:spcPct val="115000"/>
              </a:lnSpc>
              <a:spcBef>
                <a:spcPts val="1200"/>
              </a:spcBef>
              <a:spcAft>
                <a:spcPts val="0"/>
              </a:spcAft>
              <a:buClr>
                <a:schemeClr val="dk1"/>
              </a:buClr>
              <a:buSzPts val="1200"/>
              <a:buFont typeface="Calibri"/>
              <a:buNone/>
            </a:pPr>
            <a:endParaRPr dirty="0"/>
          </a:p>
          <a:p>
            <a:pPr marL="0" lvl="0" indent="0" algn="l" rtl="0">
              <a:spcBef>
                <a:spcPts val="0"/>
              </a:spcBef>
              <a:spcAft>
                <a:spcPts val="0"/>
              </a:spcAft>
              <a:buNone/>
            </a:pPr>
            <a:endParaRPr dirty="0"/>
          </a:p>
        </p:txBody>
      </p:sp>
      <p:sp>
        <p:nvSpPr>
          <p:cNvPr id="300" name="Google Shape;300;p12: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latin typeface="Calibri" panose="020F0502020204030204" pitchFamily="34" charset="0"/>
                <a:cs typeface="Calibri" panose="020F0502020204030204" pitchFamily="34" charset="0"/>
              </a:rPr>
              <a:t>19</a:t>
            </a:fld>
            <a:endParaRP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66446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200"/>
              <a:buFont typeface="Calibri"/>
              <a:buNone/>
            </a:pPr>
            <a:endParaRPr dirty="0"/>
          </a:p>
        </p:txBody>
      </p:sp>
      <p:sp>
        <p:nvSpPr>
          <p:cNvPr id="292" name="Google Shape;292;p11: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latin typeface="Calibri" panose="020F0502020204030204" pitchFamily="34" charset="0"/>
                <a:cs typeface="Calibri" panose="020F0502020204030204" pitchFamily="34" charset="0"/>
              </a:rPr>
              <a:t>20</a:t>
            </a:fld>
            <a:endParaRP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43884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16: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rgbClr val="000000"/>
              </a:buClr>
              <a:buSzPts val="1100"/>
              <a:buFont typeface="Arial"/>
              <a:buNone/>
            </a:pPr>
            <a:r>
              <a:rPr lang="x-none" b="1" dirty="0"/>
              <a:t>משך השקף: עד 5 דקות</a:t>
            </a:r>
            <a:endParaRPr dirty="0"/>
          </a:p>
          <a:p>
            <a:pPr marL="0" marR="0" lvl="0" indent="0" algn="r" rtl="1">
              <a:lnSpc>
                <a:spcPct val="100000"/>
              </a:lnSpc>
              <a:spcBef>
                <a:spcPts val="0"/>
              </a:spcBef>
              <a:spcAft>
                <a:spcPts val="0"/>
              </a:spcAft>
              <a:buClr>
                <a:srgbClr val="000000"/>
              </a:buClr>
              <a:buSzPts val="1100"/>
              <a:buFont typeface="Arial"/>
              <a:buNone/>
            </a:pPr>
            <a:endParaRPr dirty="0"/>
          </a:p>
          <a:p>
            <a:pPr marL="0" marR="0" lvl="0" indent="0" algn="r" rtl="1">
              <a:lnSpc>
                <a:spcPct val="100000"/>
              </a:lnSpc>
              <a:spcBef>
                <a:spcPts val="0"/>
              </a:spcBef>
              <a:spcAft>
                <a:spcPts val="0"/>
              </a:spcAft>
              <a:buClr>
                <a:srgbClr val="000000"/>
              </a:buClr>
              <a:buSzPts val="1100"/>
              <a:buFont typeface="Arial"/>
              <a:buNone/>
            </a:pPr>
            <a:r>
              <a:rPr lang="x-none" dirty="0"/>
              <a:t>סיכום</a:t>
            </a:r>
            <a:r>
              <a:rPr lang="he-IL" dirty="0"/>
              <a:t> התובנות והמסרים העיקריים</a:t>
            </a:r>
            <a:r>
              <a:rPr lang="x-none" dirty="0"/>
              <a:t> ויציאה ל</a:t>
            </a:r>
            <a:r>
              <a:rPr lang="he-IL" dirty="0"/>
              <a:t>משימה</a:t>
            </a:r>
            <a:r>
              <a:rPr lang="x-none" dirty="0"/>
              <a:t>. שלב זה יכלול סיכום של התוכן הנלמד תוך מענה על שאלות כמו: מה עשינו פה היום? מה למדנו? מומלץ לשלב אלמנטים חווייתיים כגון משחק מסכם, חידה, טיפ מיוחד להמשך הלמידה ועוד.</a:t>
            </a:r>
            <a:endParaRPr dirty="0"/>
          </a:p>
          <a:p>
            <a:pPr marL="0" lvl="0" indent="0" algn="r" rtl="1">
              <a:spcBef>
                <a:spcPts val="0"/>
              </a:spcBef>
              <a:spcAft>
                <a:spcPts val="0"/>
              </a:spcAft>
              <a:buClr>
                <a:schemeClr val="dk1"/>
              </a:buClr>
              <a:buSzPts val="1200"/>
              <a:buFont typeface="Calibri"/>
              <a:buNone/>
            </a:pPr>
            <a:endParaRPr dirty="0"/>
          </a:p>
          <a:p>
            <a:pPr marL="0" lvl="0" indent="0" algn="l" rtl="0">
              <a:spcBef>
                <a:spcPts val="0"/>
              </a:spcBef>
              <a:spcAft>
                <a:spcPts val="0"/>
              </a:spcAft>
              <a:buNone/>
            </a:pPr>
            <a:endParaRPr dirty="0"/>
          </a:p>
        </p:txBody>
      </p:sp>
      <p:sp>
        <p:nvSpPr>
          <p:cNvPr id="332" name="Google Shape;332;p16: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latin typeface="Calibri" panose="020F0502020204030204" pitchFamily="34" charset="0"/>
                <a:cs typeface="Calibri" panose="020F0502020204030204" pitchFamily="34" charset="0"/>
              </a:rPr>
              <a:t>21</a:t>
            </a:fld>
            <a:endParaRP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844235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17: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he-IL" dirty="0" smtClean="0"/>
              <a:t>התמונה של משה מאתר: </a:t>
            </a:r>
            <a:r>
              <a:rPr lang="en-US" dirty="0" smtClean="0">
                <a:hlinkClick r:id="rId3"/>
              </a:rPr>
              <a:t>https://judaismasculture.com/tag/%D7%A0%D7%90%D7%95%D7%9D-%D7%9E%D7%A9%D7%94/</a:t>
            </a:r>
            <a:endParaRPr lang="he-IL" smtClean="0"/>
          </a:p>
          <a:p>
            <a:pPr marL="0" lvl="0" indent="0" algn="r" rtl="1">
              <a:spcBef>
                <a:spcPts val="0"/>
              </a:spcBef>
              <a:spcAft>
                <a:spcPts val="0"/>
              </a:spcAft>
              <a:buNone/>
            </a:pPr>
            <a:endParaRPr dirty="0"/>
          </a:p>
        </p:txBody>
      </p:sp>
      <p:sp>
        <p:nvSpPr>
          <p:cNvPr id="342" name="Google Shape;342;p17: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latin typeface="Calibri" panose="020F0502020204030204" pitchFamily="34" charset="0"/>
                <a:cs typeface="Calibri" panose="020F0502020204030204" pitchFamily="34" charset="0"/>
              </a:rPr>
              <a:t>22</a:t>
            </a:fld>
            <a:endParaRP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16069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0418" name="Google Shape;375;p21:notes"/>
          <p:cNvSpPr txBox="1">
            <a:spLocks noGrp="1"/>
          </p:cNvSpPr>
          <p:nvPr>
            <p:ph type="body" idx="1"/>
          </p:nvPr>
        </p:nvSpPr>
        <p:spPr>
          <a:ln/>
        </p:spPr>
        <p:txBody>
          <a:bodyPr/>
          <a:lstStyle/>
          <a:p>
            <a:pPr marL="0" indent="0" eaLnBrk="1" hangingPunct="1">
              <a:buSzPts val="1400"/>
            </a:pPr>
            <a:endParaRPr lang="ar-SA" altLang="en-US" sz="1200" dirty="0" smtClean="0">
              <a:latin typeface="Calibri" panose="020F0502020204030204" pitchFamily="34" charset="0"/>
              <a:sym typeface="Calibri" panose="020F0502020204030204" pitchFamily="34" charset="0"/>
            </a:endParaRPr>
          </a:p>
        </p:txBody>
      </p:sp>
      <p:sp>
        <p:nvSpPr>
          <p:cNvPr id="60419" name="Google Shape;376;p21:notes"/>
          <p:cNvSpPr>
            <a:spLocks noGrp="1" noRot="1" noChangeAspect="1" noTextEdit="1"/>
          </p:cNvSpPr>
          <p:nvPr>
            <p:ph type="sldImg" idx="2"/>
          </p:nvPr>
        </p:nvSpPr>
        <p:spPr>
          <a:ln>
            <a:headEnd/>
            <a:tailEnd/>
          </a:ln>
        </p:spPr>
      </p:sp>
    </p:spTree>
    <p:extLst>
      <p:ext uri="{BB962C8B-B14F-4D97-AF65-F5344CB8AC3E}">
        <p14:creationId xmlns:p14="http://schemas.microsoft.com/office/powerpoint/2010/main" val="1945535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marR="0" lvl="0" indent="0" algn="r" rtl="1">
              <a:lnSpc>
                <a:spcPct val="100000"/>
              </a:lnSpc>
              <a:spcBef>
                <a:spcPts val="0"/>
              </a:spcBef>
              <a:spcAft>
                <a:spcPts val="0"/>
              </a:spcAft>
              <a:buClr>
                <a:srgbClr val="000000"/>
              </a:buClr>
              <a:buSzPts val="1100"/>
              <a:buFont typeface="Arial"/>
              <a:buNone/>
            </a:pPr>
            <a:r>
              <a:rPr lang="x-none" sz="1200" b="1" dirty="0"/>
              <a:t>משך השקף: דקה</a:t>
            </a:r>
            <a:endParaRPr dirty="0"/>
          </a:p>
          <a:p>
            <a:pPr marL="158750" lvl="0" indent="0" algn="r" rtl="1">
              <a:spcBef>
                <a:spcPts val="0"/>
              </a:spcBef>
              <a:spcAft>
                <a:spcPts val="0"/>
              </a:spcAft>
              <a:buClr>
                <a:schemeClr val="dk1"/>
              </a:buClr>
              <a:buSzPts val="1200"/>
              <a:buFont typeface="Calibri"/>
              <a:buNone/>
            </a:pPr>
            <a:endParaRPr sz="1200" dirty="0"/>
          </a:p>
          <a:p>
            <a:pPr marL="158750" lvl="0" indent="0" algn="r" rtl="1">
              <a:spcBef>
                <a:spcPts val="0"/>
              </a:spcBef>
              <a:spcAft>
                <a:spcPts val="0"/>
              </a:spcAft>
              <a:buClr>
                <a:schemeClr val="dk1"/>
              </a:buClr>
              <a:buSzPts val="1200"/>
              <a:buFont typeface="Calibri"/>
              <a:buNone/>
            </a:pPr>
            <a:r>
              <a:rPr lang="x-none" sz="1200" dirty="0"/>
              <a:t>בשקף זה ודאו שכולם הצטיידו בעזרים הנדרשים (מומלץ שעזרים אלו יהיו גם אצלכם עבור הדגמה).</a:t>
            </a:r>
            <a:endParaRPr dirty="0"/>
          </a:p>
          <a:p>
            <a:pPr marL="158750" lvl="0" indent="0" algn="r" rtl="1">
              <a:spcBef>
                <a:spcPts val="0"/>
              </a:spcBef>
              <a:spcAft>
                <a:spcPts val="0"/>
              </a:spcAft>
              <a:buClr>
                <a:srgbClr val="FF0000"/>
              </a:buClr>
              <a:buSzPts val="1200"/>
              <a:buFont typeface="Calibri"/>
              <a:buNone/>
            </a:pPr>
            <a:r>
              <a:rPr lang="x-none" sz="1200" dirty="0">
                <a:solidFill>
                  <a:srgbClr val="FF0000"/>
                </a:solidFill>
              </a:rPr>
              <a:t>מחקו את המיותר או הוסיפו במידת הצורך (הקפידו על זכויות היוצרים).</a:t>
            </a:r>
            <a:endParaRPr dirty="0"/>
          </a:p>
          <a:p>
            <a:pPr marL="158750" lvl="0" indent="0" algn="r" rtl="1">
              <a:spcBef>
                <a:spcPts val="0"/>
              </a:spcBef>
              <a:spcAft>
                <a:spcPts val="0"/>
              </a:spcAft>
              <a:buClr>
                <a:schemeClr val="dk1"/>
              </a:buClr>
              <a:buSzPts val="1200"/>
              <a:buFont typeface="Calibri"/>
              <a:buNone/>
            </a:pPr>
            <a:endParaRPr sz="1200" dirty="0">
              <a:solidFill>
                <a:srgbClr val="FF0000"/>
              </a:solidFill>
            </a:endParaRPr>
          </a:p>
          <a:p>
            <a:pPr marL="158750" lvl="0" indent="0" algn="r" rtl="1">
              <a:spcBef>
                <a:spcPts val="0"/>
              </a:spcBef>
              <a:spcAft>
                <a:spcPts val="0"/>
              </a:spcAft>
              <a:buClr>
                <a:srgbClr val="FF0000"/>
              </a:buClr>
              <a:buSzPts val="1200"/>
              <a:buFont typeface="Calibri"/>
              <a:buNone/>
            </a:pPr>
            <a:r>
              <a:rPr lang="x-none" sz="1200" dirty="0">
                <a:solidFill>
                  <a:srgbClr val="FF0000"/>
                </a:solidFill>
              </a:rPr>
              <a:t>זה הזמן להציג את </a:t>
            </a:r>
            <a:r>
              <a:rPr lang="x-none" sz="1200" b="0" i="0" u="none" strike="noStrike" cap="none" dirty="0">
                <a:solidFill>
                  <a:srgbClr val="000000"/>
                </a:solidFill>
                <a:latin typeface="Calibri" panose="020F0502020204030204" pitchFamily="34" charset="0"/>
                <a:ea typeface="Arial"/>
                <a:cs typeface="Calibri" panose="020F0502020204030204" pitchFamily="34" charset="0"/>
                <a:sym typeface="Arial"/>
              </a:rPr>
              <a:t>כללי ההתנהגות בשיעור: בקשו מהלומדים לסגור חלונות של יישומים אחרים במחשב, להרחיק אמצעים מסיחים, להתיישב בחדר שקט, להניח כוס מים לידם, ובעיקר להתמקד במפגש.</a:t>
            </a:r>
            <a:endParaRPr dirty="0"/>
          </a:p>
        </p:txBody>
      </p:sp>
      <p:sp>
        <p:nvSpPr>
          <p:cNvPr id="255" name="Google Shape;25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latin typeface="Calibri" panose="020F0502020204030204" pitchFamily="34" charset="0"/>
                <a:cs typeface="Calibri" panose="020F0502020204030204" pitchFamily="34" charset="0"/>
              </a:rPr>
              <a:t>2</a:t>
            </a:fld>
            <a:endParaRP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48531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6: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sz="1200" b="1" dirty="0"/>
              <a:t>משך השקף: </a:t>
            </a:r>
            <a:r>
              <a:rPr lang="x-none" sz="1200" b="1"/>
              <a:t>2 </a:t>
            </a:r>
            <a:r>
              <a:rPr lang="x-none" sz="1200" b="1" smtClean="0"/>
              <a:t>דקות</a:t>
            </a:r>
            <a:r>
              <a:rPr lang="en-US" sz="1200" b="1" dirty="0" smtClean="0"/>
              <a:t/>
            </a:r>
            <a:br>
              <a:rPr lang="en-US" sz="1200" b="1" dirty="0" smtClean="0"/>
            </a:br>
            <a:r>
              <a:rPr lang="he-IL" sz="1200" b="1" dirty="0" smtClean="0"/>
              <a:t>התמונה לקוחה מהאתר של פורטל עובדיה הוראה: </a:t>
            </a:r>
            <a:r>
              <a:rPr lang="en-US" dirty="0" smtClean="0">
                <a:hlinkClick r:id="rId3"/>
              </a:rPr>
              <a:t>https://pop.education.gov.il/tchumey_daat/tanach_mamlachti/yesodi/noseem_nilmadim/predat-moshe-neum-history/</a:t>
            </a:r>
            <a:endParaRPr lang="he-IL" dirty="0" smtClean="0"/>
          </a:p>
          <a:p>
            <a:pPr marL="0" lvl="0" indent="0" algn="r" rtl="1">
              <a:spcBef>
                <a:spcPts val="0"/>
              </a:spcBef>
              <a:spcAft>
                <a:spcPts val="0"/>
              </a:spcAft>
              <a:buClr>
                <a:schemeClr val="dk1"/>
              </a:buClr>
              <a:buSzPts val="1200"/>
              <a:buFont typeface="Calibri"/>
              <a:buNone/>
            </a:pPr>
            <a:endParaRPr dirty="0"/>
          </a:p>
          <a:p>
            <a:pPr marL="158750" lvl="0" indent="0" algn="r" rtl="1">
              <a:spcBef>
                <a:spcPts val="0"/>
              </a:spcBef>
              <a:spcAft>
                <a:spcPts val="0"/>
              </a:spcAft>
              <a:buClr>
                <a:schemeClr val="dk1"/>
              </a:buClr>
              <a:buSzPts val="1200"/>
              <a:buFont typeface="Calibri"/>
              <a:buNone/>
            </a:pPr>
            <a:endParaRPr sz="1200" dirty="0">
              <a:solidFill>
                <a:schemeClr val="dk1"/>
              </a:solidFill>
            </a:endParaRPr>
          </a:p>
          <a:p>
            <a:pPr marL="158750" lvl="0" indent="0" algn="r" rtl="1">
              <a:spcBef>
                <a:spcPts val="0"/>
              </a:spcBef>
              <a:spcAft>
                <a:spcPts val="0"/>
              </a:spcAft>
              <a:buClr>
                <a:schemeClr val="dk1"/>
              </a:buClr>
              <a:buSzPts val="1200"/>
              <a:buFont typeface="Calibri"/>
              <a:buNone/>
            </a:pPr>
            <a:r>
              <a:rPr lang="x-none" sz="1200" dirty="0">
                <a:solidFill>
                  <a:schemeClr val="dk1"/>
                </a:solidFill>
              </a:rPr>
              <a:t>הציגו את עצמכם ואת מהלך השיעור:</a:t>
            </a:r>
            <a:endParaRPr dirty="0"/>
          </a:p>
          <a:p>
            <a:pPr marL="158750" lvl="0" indent="0" algn="r" rtl="1">
              <a:spcBef>
                <a:spcPts val="0"/>
              </a:spcBef>
              <a:spcAft>
                <a:spcPts val="0"/>
              </a:spcAft>
              <a:buClr>
                <a:schemeClr val="dk1"/>
              </a:buClr>
              <a:buSzPts val="1200"/>
              <a:buFont typeface="Calibri"/>
              <a:buNone/>
            </a:pPr>
            <a:endParaRPr sz="1200" dirty="0">
              <a:solidFill>
                <a:schemeClr val="dk1"/>
              </a:solidFill>
            </a:endParaRPr>
          </a:p>
          <a:p>
            <a:pPr marL="158750" lvl="0" indent="0" algn="r" rtl="1">
              <a:spcBef>
                <a:spcPts val="0"/>
              </a:spcBef>
              <a:spcAft>
                <a:spcPts val="0"/>
              </a:spcAft>
              <a:buClr>
                <a:schemeClr val="dk1"/>
              </a:buClr>
              <a:buSzPts val="1200"/>
              <a:buFont typeface="Calibri"/>
              <a:buNone/>
            </a:pPr>
            <a:r>
              <a:rPr lang="x-none" sz="1200" dirty="0">
                <a:solidFill>
                  <a:schemeClr val="dk1"/>
                </a:solidFill>
              </a:rPr>
              <a:t>מוזמנים לפנות בצורה אישית לתלמידים:</a:t>
            </a:r>
            <a:r>
              <a:rPr lang="x-none" sz="1200" dirty="0"/>
              <a:t/>
            </a:r>
            <a:br>
              <a:rPr lang="x-none" sz="1200" dirty="0"/>
            </a:br>
            <a:r>
              <a:rPr lang="x-none" sz="1200" dirty="0">
                <a:solidFill>
                  <a:srgbClr val="2F5496"/>
                </a:solidFill>
              </a:rPr>
              <a:t>דוגמה לטקסט שייאמר בעל פה: "שלום, שמי___. אני מורה ל____ ממקום בארץ____. מה שלומכם? אני שמח/ה שהצטרפתם אליי", וכו'.</a:t>
            </a:r>
            <a:endParaRPr dirty="0"/>
          </a:p>
          <a:p>
            <a:pPr marL="158750" lvl="0" indent="0" algn="r" rtl="1">
              <a:spcBef>
                <a:spcPts val="0"/>
              </a:spcBef>
              <a:spcAft>
                <a:spcPts val="0"/>
              </a:spcAft>
              <a:buClr>
                <a:schemeClr val="dk1"/>
              </a:buClr>
              <a:buSzPts val="1200"/>
              <a:buFont typeface="Calibri"/>
              <a:buNone/>
            </a:pPr>
            <a:endParaRPr sz="1200" dirty="0">
              <a:solidFill>
                <a:schemeClr val="dk1"/>
              </a:solidFill>
            </a:endParaRPr>
          </a:p>
          <a:p>
            <a:pPr marL="158750" lvl="0" indent="0" algn="r" rtl="1">
              <a:spcBef>
                <a:spcPts val="0"/>
              </a:spcBef>
              <a:spcAft>
                <a:spcPts val="0"/>
              </a:spcAft>
              <a:buClr>
                <a:schemeClr val="dk1"/>
              </a:buClr>
              <a:buSzPts val="1200"/>
              <a:buFont typeface="Calibri"/>
              <a:buNone/>
            </a:pPr>
            <a:r>
              <a:rPr lang="x-none" sz="1200" dirty="0">
                <a:solidFill>
                  <a:schemeClr val="dk1"/>
                </a:solidFill>
              </a:rPr>
              <a:t>נושא השיעור ומה מטרתו:</a:t>
            </a:r>
            <a:br>
              <a:rPr lang="x-none" sz="1200" dirty="0">
                <a:solidFill>
                  <a:schemeClr val="dk1"/>
                </a:solidFill>
              </a:rPr>
            </a:br>
            <a:r>
              <a:rPr lang="x-none" sz="1200" dirty="0">
                <a:solidFill>
                  <a:srgbClr val="2F5496"/>
                </a:solidFill>
              </a:rPr>
              <a:t>דוגמה לטקסט שייאמר בעל פה: "בשיעור הזה נלמד על_________. הצטרפו אליי ויהיה לנו כיף. מוכנים? מתחילים!"</a:t>
            </a:r>
            <a:endParaRPr dirty="0"/>
          </a:p>
          <a:p>
            <a:pPr marL="0" lvl="0" indent="0" algn="r" rtl="1">
              <a:spcBef>
                <a:spcPts val="0"/>
              </a:spcBef>
              <a:spcAft>
                <a:spcPts val="0"/>
              </a:spcAft>
              <a:buClr>
                <a:schemeClr val="dk1"/>
              </a:buClr>
              <a:buSzPts val="1200"/>
              <a:buFont typeface="Calibri"/>
              <a:buNone/>
            </a:pPr>
            <a:endParaRPr sz="1200" b="1" dirty="0"/>
          </a:p>
          <a:p>
            <a:pPr marL="133350" lvl="0" indent="0" algn="r" rtl="1">
              <a:lnSpc>
                <a:spcPct val="115000"/>
              </a:lnSpc>
              <a:spcBef>
                <a:spcPts val="800"/>
              </a:spcBef>
              <a:spcAft>
                <a:spcPts val="0"/>
              </a:spcAft>
              <a:buNone/>
            </a:pPr>
            <a:r>
              <a:rPr lang="x-none" sz="1200" b="1" dirty="0">
                <a:solidFill>
                  <a:schemeClr val="dk1"/>
                </a:solidFill>
                <a:latin typeface="Alef"/>
                <a:ea typeface="Alef"/>
                <a:cs typeface="Alef"/>
                <a:sym typeface="Alef"/>
              </a:rPr>
              <a:t>נתחיל ב…. </a:t>
            </a:r>
            <a:r>
              <a:rPr lang="x-none" sz="1200" dirty="0">
                <a:solidFill>
                  <a:schemeClr val="dk1"/>
                </a:solidFill>
                <a:latin typeface="Alef"/>
                <a:ea typeface="Alef"/>
                <a:cs typeface="Alef"/>
                <a:sym typeface="Alef"/>
              </a:rPr>
              <a:t> (שלב פתיח השיעור)</a:t>
            </a:r>
            <a:endParaRPr dirty="0"/>
          </a:p>
          <a:p>
            <a:pPr marL="133350" lvl="0" indent="0" algn="r" rtl="1">
              <a:lnSpc>
                <a:spcPct val="115000"/>
              </a:lnSpc>
              <a:spcBef>
                <a:spcPts val="0"/>
              </a:spcBef>
              <a:spcAft>
                <a:spcPts val="0"/>
              </a:spcAft>
              <a:buNone/>
            </a:pPr>
            <a:r>
              <a:rPr lang="x-none" sz="1200" b="1" dirty="0">
                <a:solidFill>
                  <a:schemeClr val="dk1"/>
                </a:solidFill>
                <a:latin typeface="Alef"/>
                <a:ea typeface="Alef"/>
                <a:cs typeface="Alef"/>
                <a:sym typeface="Alef"/>
              </a:rPr>
              <a:t>נמשיך בלגלות</a:t>
            </a:r>
            <a:r>
              <a:rPr lang="x-none" sz="1200" dirty="0">
                <a:solidFill>
                  <a:schemeClr val="dk1"/>
                </a:solidFill>
                <a:latin typeface="Alef"/>
                <a:ea typeface="Alef"/>
                <a:cs typeface="Alef"/>
                <a:sym typeface="Alef"/>
              </a:rPr>
              <a:t> (שלב הלימוד / הקניה - כתבו כאן שאלה מסקרנת שתיתן מענה על מטרת השיעור) </a:t>
            </a:r>
            <a:endParaRPr dirty="0"/>
          </a:p>
          <a:p>
            <a:pPr marL="133350" lvl="0" indent="0" algn="r" rtl="1">
              <a:lnSpc>
                <a:spcPct val="115000"/>
              </a:lnSpc>
              <a:spcBef>
                <a:spcPts val="0"/>
              </a:spcBef>
              <a:spcAft>
                <a:spcPts val="0"/>
              </a:spcAft>
              <a:buNone/>
            </a:pPr>
            <a:r>
              <a:rPr lang="x-none" sz="1200" b="1" dirty="0">
                <a:solidFill>
                  <a:schemeClr val="dk1"/>
                </a:solidFill>
                <a:latin typeface="Alef"/>
                <a:ea typeface="Alef"/>
                <a:cs typeface="Alef"/>
                <a:sym typeface="Alef"/>
              </a:rPr>
              <a:t>נתנסה ב… </a:t>
            </a:r>
            <a:r>
              <a:rPr lang="x-none" sz="1200" dirty="0">
                <a:solidFill>
                  <a:schemeClr val="dk1"/>
                </a:solidFill>
                <a:latin typeface="Alef"/>
                <a:ea typeface="Alef"/>
                <a:cs typeface="Alef"/>
                <a:sym typeface="Alef"/>
              </a:rPr>
              <a:t>(שלב התרגול / התנסות)</a:t>
            </a:r>
            <a:r>
              <a:rPr lang="x-none" sz="1200" b="1" dirty="0">
                <a:solidFill>
                  <a:schemeClr val="dk1"/>
                </a:solidFill>
                <a:latin typeface="Alef"/>
                <a:ea typeface="Alef"/>
                <a:cs typeface="Alef"/>
                <a:sym typeface="Alef"/>
              </a:rPr>
              <a:t> </a:t>
            </a:r>
            <a:endParaRPr dirty="0"/>
          </a:p>
          <a:p>
            <a:pPr marL="133350" lvl="0" indent="0" algn="r" rtl="1">
              <a:lnSpc>
                <a:spcPct val="115000"/>
              </a:lnSpc>
              <a:spcBef>
                <a:spcPts val="0"/>
              </a:spcBef>
              <a:spcAft>
                <a:spcPts val="0"/>
              </a:spcAft>
              <a:buNone/>
            </a:pPr>
            <a:r>
              <a:rPr lang="x-none" sz="1200" b="1" dirty="0">
                <a:solidFill>
                  <a:schemeClr val="dk1"/>
                </a:solidFill>
                <a:latin typeface="Alef"/>
                <a:ea typeface="Alef"/>
                <a:cs typeface="Alef"/>
                <a:sym typeface="Alef"/>
              </a:rPr>
              <a:t>נסכם  </a:t>
            </a:r>
            <a:r>
              <a:rPr lang="x-none" sz="1200" dirty="0">
                <a:solidFill>
                  <a:schemeClr val="dk1"/>
                </a:solidFill>
                <a:latin typeface="Alef"/>
                <a:ea typeface="Alef"/>
                <a:cs typeface="Alef"/>
                <a:sym typeface="Alef"/>
              </a:rPr>
              <a:t>(שלב סיכום השיעור)</a:t>
            </a:r>
            <a:endParaRPr dirty="0"/>
          </a:p>
        </p:txBody>
      </p:sp>
      <p:sp>
        <p:nvSpPr>
          <p:cNvPr id="246" name="Google Shape;246;p6: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latin typeface="Calibri" panose="020F0502020204030204" pitchFamily="34" charset="0"/>
                <a:cs typeface="Calibri" panose="020F0502020204030204" pitchFamily="34" charset="0"/>
              </a:rPr>
              <a:t>3</a:t>
            </a:fld>
            <a:endParaRP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75344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fontAlgn="base">
              <a:buFont typeface="Arial"/>
              <a:buChar char="•"/>
            </a:pPr>
            <a:r>
              <a:rPr lang="he-IL" b="0" i="0" dirty="0" smtClean="0">
                <a:solidFill>
                  <a:srgbClr val="4A4A4A"/>
                </a:solidFill>
                <a:effectLst/>
                <a:latin typeface="open sans hebrew"/>
              </a:rPr>
              <a:t>באיזה זמן לדעתכם יעסקו הפסוקים שנקרא? </a:t>
            </a:r>
            <a:r>
              <a:rPr lang="he-IL" b="1" i="0" dirty="0" smtClean="0">
                <a:solidFill>
                  <a:srgbClr val="4A4A4A"/>
                </a:solidFill>
                <a:effectLst/>
                <a:latin typeface="open sans hebrew"/>
              </a:rPr>
              <a:t>(בעתיד, כי הפועל "תוֹלִיד" כתוב בעתיד</a:t>
            </a:r>
            <a:r>
              <a:rPr lang="he-IL" b="0" i="0" dirty="0" smtClean="0">
                <a:solidFill>
                  <a:srgbClr val="4A4A4A"/>
                </a:solidFill>
                <a:effectLst/>
                <a:latin typeface="open sans hebrew"/>
              </a:rPr>
              <a:t>)</a:t>
            </a:r>
            <a:r>
              <a:rPr lang="en-US" b="0" i="0" dirty="0" smtClean="0">
                <a:solidFill>
                  <a:srgbClr val="4A4A4A"/>
                </a:solidFill>
                <a:effectLst/>
                <a:latin typeface="open sans hebrew"/>
              </a:rPr>
              <a:t/>
            </a:r>
            <a:br>
              <a:rPr lang="en-US" b="0" i="0" dirty="0" smtClean="0">
                <a:solidFill>
                  <a:srgbClr val="4A4A4A"/>
                </a:solidFill>
                <a:effectLst/>
                <a:latin typeface="open sans hebrew"/>
              </a:rPr>
            </a:br>
            <a:r>
              <a:rPr lang="he-IL" b="0" i="0" dirty="0" smtClean="0">
                <a:solidFill>
                  <a:srgbClr val="4A4A4A"/>
                </a:solidFill>
                <a:effectLst/>
                <a:latin typeface="open sans hebrew"/>
              </a:rPr>
              <a:t>האם נעסוק בעתיד הקרוב ובכניסה לארץ? (</a:t>
            </a:r>
            <a:r>
              <a:rPr lang="he-IL" b="1" i="0" dirty="0" smtClean="0">
                <a:solidFill>
                  <a:srgbClr val="4A4A4A"/>
                </a:solidFill>
                <a:effectLst/>
                <a:latin typeface="open sans hebrew"/>
              </a:rPr>
              <a:t>לא, כי כתוב תוליד בנים ובני בנים, כלומר בעתיד שבו יחיו הצאצאים של הדור הנוכחי. גם הביטוי "וְנוֹשַׁנְתֶּם בָּאָרֶץ" מציין שתהיו ישנים – ותיקים בארץ)</a:t>
            </a:r>
          </a:p>
          <a:p>
            <a:endParaRPr lang="en-US"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4</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68145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8: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r" defTabSz="914400" rtl="1" eaLnBrk="1" fontAlgn="auto" latinLnBrk="0" hangingPunct="1">
              <a:lnSpc>
                <a:spcPct val="100000"/>
              </a:lnSpc>
              <a:spcBef>
                <a:spcPts val="0"/>
              </a:spcBef>
              <a:spcAft>
                <a:spcPts val="0"/>
              </a:spcAft>
              <a:buClr>
                <a:schemeClr val="dk1"/>
              </a:buClr>
              <a:buSzPts val="1200"/>
              <a:buFont typeface="Calibri"/>
              <a:buNone/>
              <a:tabLst/>
              <a:defRPr/>
            </a:pPr>
            <a:r>
              <a:rPr lang="he-IL" b="1" dirty="0" smtClean="0">
                <a:solidFill>
                  <a:schemeClr val="dk1"/>
                </a:solidFill>
              </a:rPr>
              <a:t>קישור לשמע </a:t>
            </a:r>
            <a:r>
              <a:rPr lang="en-US" b="1" dirty="0" smtClean="0">
                <a:solidFill>
                  <a:schemeClr val="dk1"/>
                </a:solidFill>
              </a:rPr>
              <a:t>https://www.mechon-mamre.org/mp3/t0504.mp3</a:t>
            </a:r>
            <a:r>
              <a:rPr lang="he-IL" b="1" dirty="0" smtClean="0">
                <a:solidFill>
                  <a:schemeClr val="dk1"/>
                </a:solidFill>
              </a:rPr>
              <a:t> </a:t>
            </a:r>
            <a:r>
              <a:rPr lang="he-IL" sz="1200" dirty="0" smtClean="0"/>
              <a:t>יש לחתוך את השמע המחל מ 04:29 ועד   07:38</a:t>
            </a:r>
            <a:endParaRPr lang="en-US" sz="1200" dirty="0" smtClean="0"/>
          </a:p>
          <a:p>
            <a:pPr marL="0" lvl="0" indent="0" algn="r" rtl="1">
              <a:spcBef>
                <a:spcPts val="0"/>
              </a:spcBef>
              <a:spcAft>
                <a:spcPts val="0"/>
              </a:spcAft>
              <a:buClr>
                <a:schemeClr val="dk1"/>
              </a:buClr>
              <a:buSzPts val="1200"/>
              <a:buFont typeface="Calibri"/>
              <a:buNone/>
            </a:pPr>
            <a:endParaRPr lang="he-IL" b="1" dirty="0" smtClean="0">
              <a:solidFill>
                <a:schemeClr val="dk1"/>
              </a:solidFill>
            </a:endParaRPr>
          </a:p>
          <a:p>
            <a:pPr marL="0" lvl="0" indent="0" algn="r" rtl="1">
              <a:spcBef>
                <a:spcPts val="0"/>
              </a:spcBef>
              <a:spcAft>
                <a:spcPts val="0"/>
              </a:spcAft>
              <a:buClr>
                <a:schemeClr val="dk1"/>
              </a:buClr>
              <a:buSzPts val="1200"/>
              <a:buFont typeface="Calibri"/>
              <a:buNone/>
            </a:pPr>
            <a:r>
              <a:rPr lang="x-none" b="1" dirty="0" smtClean="0">
                <a:solidFill>
                  <a:schemeClr val="dk1"/>
                </a:solidFill>
              </a:rPr>
              <a:t>משך השקף: </a:t>
            </a:r>
            <a:r>
              <a:rPr lang="he-IL" b="1" baseline="0" dirty="0" smtClean="0">
                <a:solidFill>
                  <a:schemeClr val="dk1"/>
                </a:solidFill>
              </a:rPr>
              <a:t> 2 דקות </a:t>
            </a:r>
            <a:r>
              <a:rPr lang="en-US" b="1" baseline="0" dirty="0" smtClean="0">
                <a:solidFill>
                  <a:schemeClr val="dk1"/>
                </a:solidFill>
              </a:rPr>
              <a:t/>
            </a:r>
            <a:br>
              <a:rPr lang="en-US" b="1" baseline="0" dirty="0" smtClean="0">
                <a:solidFill>
                  <a:schemeClr val="dk1"/>
                </a:solidFill>
              </a:rPr>
            </a:br>
            <a:r>
              <a:rPr lang="he-IL" dirty="0" smtClean="0"/>
              <a:t>התמונה</a:t>
            </a:r>
            <a:r>
              <a:rPr lang="he-IL" baseline="0" dirty="0" smtClean="0"/>
              <a:t> של משה נלקחה מהאתר: </a:t>
            </a:r>
            <a:r>
              <a:rPr lang="en-US" dirty="0" smtClean="0">
                <a:hlinkClick r:id="rId3"/>
              </a:rPr>
              <a:t>https://www.kan-ashkelon.co.il/judaism/20223</a:t>
            </a:r>
            <a:endParaRPr lang="he-IL" dirty="0" smtClean="0"/>
          </a:p>
          <a:p>
            <a:pPr marL="0" lvl="0" indent="0" algn="r" rtl="1">
              <a:spcBef>
                <a:spcPts val="0"/>
              </a:spcBef>
              <a:spcAft>
                <a:spcPts val="0"/>
              </a:spcAft>
              <a:buClr>
                <a:schemeClr val="dk1"/>
              </a:buClr>
              <a:buSzPts val="1200"/>
              <a:buFont typeface="Calibri"/>
              <a:buNone/>
            </a:pPr>
            <a:r>
              <a:rPr lang="he-IL" dirty="0" smtClean="0"/>
              <a:t>פירוש מילים קשות</a:t>
            </a:r>
            <a:r>
              <a:rPr lang="en-US" dirty="0" smtClean="0"/>
              <a:t/>
            </a:r>
            <a:br>
              <a:rPr lang="en-US" dirty="0" smtClean="0"/>
            </a:br>
            <a:r>
              <a:rPr lang="he-IL" dirty="0" smtClean="0"/>
              <a:t>פני</a:t>
            </a:r>
            <a:r>
              <a:rPr lang="he-IL" baseline="0" dirty="0" smtClean="0"/>
              <a:t>ה לתלמידים – הביטו בתמונה, נסו לדמיין כיצד חש משה במעמד זה, מה העם מרגיש כאשר שומע את דבריו של משה. אילו חששות, תהיות עולות בראשם. </a:t>
            </a:r>
            <a:endParaRPr lang="he-IL" dirty="0" smtClean="0"/>
          </a:p>
          <a:p>
            <a:pPr marL="0" lvl="0" indent="0" algn="r" rtl="1">
              <a:spcBef>
                <a:spcPts val="0"/>
              </a:spcBef>
              <a:spcAft>
                <a:spcPts val="0"/>
              </a:spcAft>
              <a:buClr>
                <a:schemeClr val="dk1"/>
              </a:buClr>
              <a:buSzPts val="1200"/>
              <a:buFont typeface="Calibri"/>
              <a:buNone/>
            </a:pPr>
            <a:r>
              <a:rPr lang="en-US" dirty="0" smtClean="0"/>
              <a:t/>
            </a:r>
            <a:br>
              <a:rPr lang="en-US" dirty="0" smtClean="0"/>
            </a:br>
            <a:r>
              <a:rPr lang="he-IL" dirty="0" smtClean="0"/>
              <a:t>חלק שני של הפרשה, המתחיל בפרק ד' הינו הזהרה לעם בדבר קבלת חוקי אלוהים מבלי להוסיף ומבלי לגרוע מהם, להזכיר להם כי הארץ שעליה הם עתידים להיכנס הינה להם בתנאי שישמרו על הברית בינם לבין אלוהים. משה מצווה עליהם ללמד את החוקים לילדיהם ובכך להעביר את החוקים והמצוות לדור דור, ומזהיר אותם מפני עבודה זרה כי אם יעשו עבודה זרה אלוהים ינקום בכם.</a:t>
            </a:r>
          </a:p>
          <a:p>
            <a:pPr marL="0" lvl="0" indent="0" algn="r" rtl="1">
              <a:spcBef>
                <a:spcPts val="0"/>
              </a:spcBef>
              <a:spcAft>
                <a:spcPts val="0"/>
              </a:spcAft>
              <a:buClr>
                <a:schemeClr val="dk1"/>
              </a:buClr>
              <a:buSzPts val="1200"/>
              <a:buFont typeface="Calibri"/>
              <a:buNone/>
            </a:pPr>
            <a:endParaRPr lang="he-IL" dirty="0" smtClean="0"/>
          </a:p>
          <a:p>
            <a:pPr marL="0" lvl="0" indent="0" algn="r" rtl="1">
              <a:spcBef>
                <a:spcPts val="0"/>
              </a:spcBef>
              <a:spcAft>
                <a:spcPts val="0"/>
              </a:spcAft>
              <a:buClr>
                <a:schemeClr val="dk1"/>
              </a:buClr>
              <a:buSzPts val="1200"/>
              <a:buFont typeface="Calibri"/>
              <a:buNone/>
            </a:pPr>
            <a:r>
              <a:rPr lang="he-IL" dirty="0" smtClean="0"/>
              <a:t>החלק השלישי הממשיך בפרק ד', הינה הזהרה לעם כי אלוהים אינו מוכן לשמוע ולא לראות עבודה זרה. ואם וכאשר יראה את העם עובד עבודה זרה, כי אז ישלח בהם עמים שיכבשו את הארץ ויפגעו בהם עד אשר הם ישובו למוטב. אלוהים אינו שוכח את הברית שכרת, אך אינו מוכן שיעבדו עבודה זרה ומזכיר להם שאין אלוהים אחרים מלבדו.</a:t>
            </a:r>
            <a:endParaRPr dirty="0"/>
          </a:p>
        </p:txBody>
      </p:sp>
      <p:sp>
        <p:nvSpPr>
          <p:cNvPr id="267" name="Google Shape;267;p8: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latin typeface="Calibri" panose="020F0502020204030204" pitchFamily="34" charset="0"/>
                <a:cs typeface="Calibri" panose="020F0502020204030204" pitchFamily="34" charset="0"/>
              </a:rPr>
              <a:t>7</a:t>
            </a:fld>
            <a:endParaRP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7818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8</a:t>
            </a:fld>
            <a:endParaRPr lang="x-none"/>
          </a:p>
        </p:txBody>
      </p:sp>
    </p:spTree>
    <p:extLst>
      <p:ext uri="{BB962C8B-B14F-4D97-AF65-F5344CB8AC3E}">
        <p14:creationId xmlns:p14="http://schemas.microsoft.com/office/powerpoint/2010/main" val="505624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200"/>
              <a:buFont typeface="Calibri"/>
              <a:buNone/>
            </a:pPr>
            <a:endParaRPr dirty="0"/>
          </a:p>
        </p:txBody>
      </p:sp>
      <p:sp>
        <p:nvSpPr>
          <p:cNvPr id="292" name="Google Shape;292;p11: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latin typeface="Calibri" panose="020F0502020204030204" pitchFamily="34" charset="0"/>
                <a:cs typeface="Calibri" panose="020F0502020204030204" pitchFamily="34" charset="0"/>
              </a:rPr>
              <a:t>11</a:t>
            </a:fld>
            <a:endParaRP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3535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2: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endParaRPr b="1" dirty="0"/>
          </a:p>
          <a:p>
            <a:pPr marL="285750" lvl="0" indent="-285750" algn="r" rtl="1">
              <a:spcBef>
                <a:spcPts val="0"/>
              </a:spcBef>
              <a:spcAft>
                <a:spcPts val="0"/>
              </a:spcAft>
              <a:buClr>
                <a:schemeClr val="dk1"/>
              </a:buClr>
              <a:buSzPts val="1200"/>
              <a:buFont typeface="Arial"/>
              <a:buChar char="•"/>
            </a:pPr>
            <a:r>
              <a:rPr lang="he-IL" b="1" dirty="0"/>
              <a:t>רגע של מחשבה</a:t>
            </a:r>
            <a:r>
              <a:rPr lang="x-none" b="1" dirty="0"/>
              <a:t>: </a:t>
            </a:r>
            <a:r>
              <a:rPr lang="he-IL" dirty="0"/>
              <a:t>לא יותר מדקה</a:t>
            </a:r>
            <a:r>
              <a:rPr lang="x-none" dirty="0"/>
              <a:t>. ניתן לעשות 2-1 סבבים של </a:t>
            </a:r>
            <a:r>
              <a:rPr lang="he-IL" dirty="0"/>
              <a:t>מחשבה</a:t>
            </a:r>
            <a:r>
              <a:rPr lang="x-none" dirty="0"/>
              <a:t> מול המחש</a:t>
            </a:r>
            <a:r>
              <a:rPr lang="he-IL" dirty="0"/>
              <a:t>ב.</a:t>
            </a:r>
            <a:r>
              <a:rPr lang="he-IL" baseline="0" dirty="0"/>
              <a:t> למשל – מה אתם הייתם עושים בסיטואציה? נסו לחשוב מתי קרה לכם שהרגשתם... מתי חוויתם .... </a:t>
            </a:r>
            <a:endParaRPr b="1" dirty="0"/>
          </a:p>
          <a:p>
            <a:pPr marL="0" lvl="0" indent="0" algn="r" rtl="1">
              <a:lnSpc>
                <a:spcPct val="115000"/>
              </a:lnSpc>
              <a:spcBef>
                <a:spcPts val="1200"/>
              </a:spcBef>
              <a:spcAft>
                <a:spcPts val="0"/>
              </a:spcAft>
              <a:buClr>
                <a:schemeClr val="dk1"/>
              </a:buClr>
              <a:buSzPts val="1200"/>
              <a:buFont typeface="Calibri"/>
              <a:buNone/>
            </a:pPr>
            <a:endParaRPr dirty="0"/>
          </a:p>
          <a:p>
            <a:pPr marL="0" lvl="0" indent="0" algn="l" rtl="0">
              <a:lnSpc>
                <a:spcPct val="115000"/>
              </a:lnSpc>
              <a:spcBef>
                <a:spcPts val="1200"/>
              </a:spcBef>
              <a:spcAft>
                <a:spcPts val="0"/>
              </a:spcAft>
              <a:buClr>
                <a:schemeClr val="dk1"/>
              </a:buClr>
              <a:buSzPts val="1200"/>
              <a:buFont typeface="Calibri"/>
              <a:buNone/>
            </a:pPr>
            <a:endParaRPr dirty="0"/>
          </a:p>
          <a:p>
            <a:pPr marL="0" lvl="0" indent="0" algn="l" rtl="0">
              <a:spcBef>
                <a:spcPts val="0"/>
              </a:spcBef>
              <a:spcAft>
                <a:spcPts val="0"/>
              </a:spcAft>
              <a:buNone/>
            </a:pPr>
            <a:endParaRPr dirty="0"/>
          </a:p>
        </p:txBody>
      </p:sp>
      <p:sp>
        <p:nvSpPr>
          <p:cNvPr id="300" name="Google Shape;300;p12: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latin typeface="Calibri" panose="020F0502020204030204" pitchFamily="34" charset="0"/>
                <a:cs typeface="Calibri" panose="020F0502020204030204" pitchFamily="34" charset="0"/>
              </a:rPr>
              <a:t>12</a:t>
            </a:fld>
            <a:endParaRP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51338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marR="0" lvl="0" indent="0" algn="r" rtl="1">
              <a:lnSpc>
                <a:spcPct val="100000"/>
              </a:lnSpc>
              <a:spcBef>
                <a:spcPts val="0"/>
              </a:spcBef>
              <a:spcAft>
                <a:spcPts val="0"/>
              </a:spcAft>
              <a:buClr>
                <a:srgbClr val="000000"/>
              </a:buClr>
              <a:buSzPts val="1100"/>
              <a:buFont typeface="Arial"/>
              <a:buNone/>
            </a:pPr>
            <a:endParaRPr sz="1200" b="1" dirty="0"/>
          </a:p>
        </p:txBody>
      </p:sp>
      <p:sp>
        <p:nvSpPr>
          <p:cNvPr id="255" name="Google Shape;25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latin typeface="Calibri" panose="020F0502020204030204" pitchFamily="34" charset="0"/>
                <a:cs typeface="Calibri" panose="020F0502020204030204" pitchFamily="34" charset="0"/>
              </a:rPr>
              <a:t>13</a:t>
            </a:fld>
            <a:endParaRP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050040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כותרת ראשית">
  <p:cSld name="1_כותרת ראשית">
    <p:spTree>
      <p:nvGrpSpPr>
        <p:cNvPr id="1" name="Shape 79"/>
        <p:cNvGrpSpPr/>
        <p:nvPr/>
      </p:nvGrpSpPr>
      <p:grpSpPr>
        <a:xfrm>
          <a:off x="0" y="0"/>
          <a:ext cx="0" cy="0"/>
          <a:chOff x="0" y="0"/>
          <a:chExt cx="0" cy="0"/>
        </a:xfrm>
      </p:grpSpPr>
      <p:pic>
        <p:nvPicPr>
          <p:cNvPr id="2" name="Google Shape;80;p32"/>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4888" y="2027238"/>
            <a:ext cx="5046663" cy="502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81;p32"/>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47650" y="-3968750"/>
            <a:ext cx="5045075" cy="502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82;p32"/>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Google Shape;83;p32"/>
          <p:cNvCxnSpPr>
            <a:cxnSpLocks noChangeShapeType="1"/>
          </p:cNvCxnSpPr>
          <p:nvPr/>
        </p:nvCxnSpPr>
        <p:spPr bwMode="auto">
          <a:xfrm>
            <a:off x="7156450" y="1639888"/>
            <a:ext cx="4005263" cy="0"/>
          </a:xfrm>
          <a:prstGeom prst="straightConnector1">
            <a:avLst/>
          </a:prstGeom>
          <a:noFill/>
          <a:ln w="38100">
            <a:solidFill>
              <a:srgbClr val="FFC000"/>
            </a:solidFill>
            <a:miter lim="800000"/>
            <a:headEnd type="none" w="sm" len="sm"/>
            <a:tailEnd type="none" w="sm" len="sm"/>
          </a:ln>
          <a:extLst>
            <a:ext uri="{909E8E84-426E-40DD-AFC4-6F175D3DCCD1}">
              <a14:hiddenFill xmlns:a14="http://schemas.microsoft.com/office/drawing/2010/main">
                <a:noFill/>
              </a14:hiddenFill>
            </a:ext>
          </a:extLst>
        </p:spPr>
      </p:cxnSp>
      <p:sp>
        <p:nvSpPr>
          <p:cNvPr id="6" name="Google Shape;84;p32">
            <a:extLst/>
          </p:cNvPr>
          <p:cNvSpPr>
            <a:spLocks noChangeArrowheads="1"/>
          </p:cNvSpPr>
          <p:nvPr/>
        </p:nvSpPr>
        <p:spPr bwMode="auto">
          <a:xfrm rot="16200000">
            <a:off x="7720806" y="1537494"/>
            <a:ext cx="206375" cy="20478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000000"/>
              </a:buClr>
              <a:buFont typeface="Arial" panose="020B0604020202020204" pitchFamily="34" charset="0"/>
              <a:buNone/>
            </a:pPr>
            <a:endParaRPr lang="ar-SA" altLang="en-US" sz="1800" dirty="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cxnSp>
        <p:nvCxnSpPr>
          <p:cNvPr id="7" name="Google Shape;85;p32"/>
          <p:cNvCxnSpPr>
            <a:cxnSpLocks noChangeShapeType="1"/>
          </p:cNvCxnSpPr>
          <p:nvPr/>
        </p:nvCxnSpPr>
        <p:spPr bwMode="auto">
          <a:xfrm>
            <a:off x="4092575" y="4984750"/>
            <a:ext cx="4006850" cy="0"/>
          </a:xfrm>
          <a:prstGeom prst="straightConnector1">
            <a:avLst/>
          </a:prstGeom>
          <a:noFill/>
          <a:ln w="38100">
            <a:solidFill>
              <a:srgbClr val="FFC000"/>
            </a:solidFill>
            <a:miter lim="800000"/>
            <a:headEnd type="none" w="sm" len="sm"/>
            <a:tailEnd type="none" w="sm" len="sm"/>
          </a:ln>
          <a:extLst>
            <a:ext uri="{909E8E84-426E-40DD-AFC4-6F175D3DCCD1}">
              <a14:hiddenFill xmlns:a14="http://schemas.microsoft.com/office/drawing/2010/main">
                <a:noFill/>
              </a14:hiddenFill>
            </a:ext>
          </a:extLst>
        </p:spPr>
      </p:cxnSp>
      <p:cxnSp>
        <p:nvCxnSpPr>
          <p:cNvPr id="8" name="Google Shape;86;p32"/>
          <p:cNvCxnSpPr>
            <a:cxnSpLocks noChangeShapeType="1"/>
          </p:cNvCxnSpPr>
          <p:nvPr/>
        </p:nvCxnSpPr>
        <p:spPr bwMode="auto">
          <a:xfrm>
            <a:off x="4092575" y="2036763"/>
            <a:ext cx="4006850" cy="0"/>
          </a:xfrm>
          <a:prstGeom prst="straightConnector1">
            <a:avLst/>
          </a:prstGeom>
          <a:noFill/>
          <a:ln w="38100">
            <a:solidFill>
              <a:srgbClr val="FFC000"/>
            </a:solidFill>
            <a:miter lim="800000"/>
            <a:headEnd type="none" w="sm" len="sm"/>
            <a:tailEnd type="none" w="sm" len="sm"/>
          </a:ln>
          <a:extLst>
            <a:ext uri="{909E8E84-426E-40DD-AFC4-6F175D3DCCD1}">
              <a14:hiddenFill xmlns:a14="http://schemas.microsoft.com/office/drawing/2010/main">
                <a:noFill/>
              </a14:hiddenFill>
            </a:ext>
          </a:extLst>
        </p:spPr>
      </p:cxnSp>
      <p:grpSp>
        <p:nvGrpSpPr>
          <p:cNvPr id="9" name="Google Shape;87;p32"/>
          <p:cNvGrpSpPr>
            <a:grpSpLocks/>
          </p:cNvGrpSpPr>
          <p:nvPr/>
        </p:nvGrpSpPr>
        <p:grpSpPr bwMode="auto">
          <a:xfrm>
            <a:off x="-111125" y="111125"/>
            <a:ext cx="1530350" cy="1525588"/>
            <a:chOff x="8374611" y="4283110"/>
            <a:chExt cx="2300578" cy="2294314"/>
          </a:xfrm>
        </p:grpSpPr>
        <p:pic>
          <p:nvPicPr>
            <p:cNvPr id="10" name="Google Shape;88;p32"/>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62938"/>
            <a:stretch>
              <a:fillRect/>
            </a:stretch>
          </p:blipFill>
          <p:spPr bwMode="auto">
            <a:xfrm>
              <a:off x="8873684" y="4283110"/>
              <a:ext cx="1227785" cy="1519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Google Shape;89;p32">
              <a:extLst/>
            </p:cNvPr>
            <p:cNvSpPr>
              <a:spLocks noChangeArrowheads="1"/>
            </p:cNvSpPr>
            <p:nvPr/>
          </p:nvSpPr>
          <p:spPr bwMode="auto">
            <a:xfrm>
              <a:off x="8374611" y="5882683"/>
              <a:ext cx="2300578" cy="694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algn="r" rtl="1"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algn="r" rtl="1"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algn="r" rtl="1"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algn="r" rtl="1"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rtl="0" eaLnBrk="1" hangingPunct="1">
                <a:buClr>
                  <a:srgbClr val="000000"/>
                </a:buClr>
                <a:buFont typeface="Arial" panose="020B0604020202020204" pitchFamily="34" charset="0"/>
                <a:buNone/>
                <a:defRPr/>
              </a:pPr>
              <a:r>
                <a:rPr lang="he-IL" altLang="en-US" sz="1200" dirty="0">
                  <a:solidFill>
                    <a:srgbClr val="FFFFFF"/>
                  </a:solidFill>
                  <a:latin typeface="Calibri" panose="020F0502020204030204" pitchFamily="34" charset="0"/>
                  <a:cs typeface="Calibri" panose="020F0502020204030204" pitchFamily="34" charset="0"/>
                </a:rPr>
                <a:t>מדינת ישראל</a:t>
              </a:r>
              <a:endParaRPr lang="he-IL" altLang="en-US" dirty="0">
                <a:latin typeface="Calibri" panose="020F0502020204030204" pitchFamily="34" charset="0"/>
                <a:cs typeface="Calibri" panose="020F0502020204030204" pitchFamily="34" charset="0"/>
              </a:endParaRPr>
            </a:p>
            <a:p>
              <a:pPr algn="ctr" rtl="0" eaLnBrk="1" hangingPunct="1">
                <a:buClr>
                  <a:srgbClr val="000000"/>
                </a:buClr>
                <a:buFont typeface="Arial" panose="020B0604020202020204" pitchFamily="34" charset="0"/>
                <a:buNone/>
                <a:defRPr/>
              </a:pPr>
              <a:r>
                <a:rPr lang="he-IL" altLang="en-US" sz="1200" dirty="0">
                  <a:solidFill>
                    <a:srgbClr val="FFFFFF"/>
                  </a:solidFill>
                  <a:latin typeface="Calibri" panose="020F0502020204030204" pitchFamily="34" charset="0"/>
                  <a:cs typeface="Calibri" panose="020F0502020204030204" pitchFamily="34" charset="0"/>
                </a:rPr>
                <a:t>משרד החינוך</a:t>
              </a:r>
              <a:endParaRPr lang="he-IL" altLang="en-US" dirty="0">
                <a:latin typeface="Calibri" panose="020F0502020204030204" pitchFamily="34" charset="0"/>
                <a:cs typeface="Calibri" panose="020F0502020204030204" pitchFamily="34" charset="0"/>
              </a:endParaRPr>
            </a:p>
          </p:txBody>
        </p:sp>
      </p:grpSp>
      <p:sp>
        <p:nvSpPr>
          <p:cNvPr id="12" name="Google Shape;90;p32">
            <a:extLst/>
          </p:cNvPr>
          <p:cNvSpPr txBox="1">
            <a:spLocks noChangeArrowheads="1"/>
          </p:cNvSpPr>
          <p:nvPr/>
        </p:nvSpPr>
        <p:spPr bwMode="auto">
          <a:xfrm>
            <a:off x="2211388" y="2318561"/>
            <a:ext cx="7769225" cy="222087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51975" tIns="251975" rIns="251975" bIns="251975" anchor="ctr">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91000"/>
              </a:lnSpc>
              <a:buClr>
                <a:srgbClr val="000000"/>
              </a:buClr>
              <a:buFont typeface="Arial" panose="020B0604020202020204" pitchFamily="34" charset="0"/>
              <a:buNone/>
            </a:pPr>
            <a:r>
              <a:rPr lang="he-IL" altLang="he-IL" sz="6600" dirty="0">
                <a:solidFill>
                  <a:srgbClr val="FFFFFF"/>
                </a:solidFill>
                <a:latin typeface="Calibri" panose="020F0502020204030204" pitchFamily="34" charset="0"/>
                <a:cs typeface="Calibri" panose="020F0502020204030204" pitchFamily="34" charset="0"/>
                <a:sym typeface="Calibri" panose="020F0502020204030204" pitchFamily="34" charset="0"/>
              </a:rPr>
              <a:t>תודה שצפיתם בשידור</a:t>
            </a:r>
            <a:endParaRPr lang="he-IL" altLang="he-IL" dirty="0">
              <a:latin typeface="Calibri" panose="020F0502020204030204" pitchFamily="34" charset="0"/>
              <a:cs typeface="Calibri" panose="020F0502020204030204" pitchFamily="34" charset="0"/>
            </a:endParaRPr>
          </a:p>
          <a:p>
            <a:pPr algn="ctr" eaLnBrk="1" hangingPunct="1">
              <a:lnSpc>
                <a:spcPct val="188000"/>
              </a:lnSpc>
              <a:buClr>
                <a:srgbClr val="000000"/>
              </a:buClr>
              <a:buFont typeface="Arial" panose="020B0604020202020204" pitchFamily="34" charset="0"/>
              <a:buNone/>
            </a:pPr>
            <a:r>
              <a:rPr lang="he-IL" altLang="he-IL" sz="3200" dirty="0">
                <a:solidFill>
                  <a:srgbClr val="FFFFFF"/>
                </a:solidFill>
                <a:latin typeface="Calibri" panose="020F0502020204030204" pitchFamily="34" charset="0"/>
                <a:cs typeface="Calibri" panose="020F0502020204030204" pitchFamily="34" charset="0"/>
                <a:sym typeface="Calibri" panose="020F0502020204030204" pitchFamily="34" charset="0"/>
              </a:rPr>
              <a:t>הופק עבור משרד החינוך ע״י מטח</a:t>
            </a:r>
          </a:p>
        </p:txBody>
      </p:sp>
      <p:sp>
        <p:nvSpPr>
          <p:cNvPr id="13" name="Google Shape;91;p32">
            <a:extLst/>
          </p:cNvPr>
          <p:cNvSpPr>
            <a:spLocks noChangeArrowheads="1"/>
          </p:cNvSpPr>
          <p:nvPr/>
        </p:nvSpPr>
        <p:spPr bwMode="auto">
          <a:xfrm>
            <a:off x="6692900" y="4829175"/>
            <a:ext cx="342900" cy="3429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rtl="0" eaLnBrk="1" hangingPunct="1">
              <a:buClr>
                <a:srgbClr val="000000"/>
              </a:buClr>
              <a:buFont typeface="Arial" panose="020B0604020202020204" pitchFamily="34" charset="0"/>
              <a:buNone/>
            </a:pPr>
            <a:endParaRPr lang="ar-SA" altLang="en-US" sz="1800" dirty="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14" name="Google Shape;92;p32">
            <a:extLst/>
          </p:cNvPr>
          <p:cNvSpPr>
            <a:spLocks noChangeArrowheads="1"/>
          </p:cNvSpPr>
          <p:nvPr/>
        </p:nvSpPr>
        <p:spPr bwMode="auto">
          <a:xfrm>
            <a:off x="2432050" y="2371725"/>
            <a:ext cx="152400" cy="1524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000000"/>
              </a:buClr>
              <a:buFont typeface="Arial" panose="020B0604020202020204" pitchFamily="34" charset="0"/>
              <a:buNone/>
            </a:pPr>
            <a:endParaRPr lang="ar-SA" altLang="en-US" sz="1800" dirty="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15" name="Google Shape;93;p32">
            <a:extLst/>
          </p:cNvPr>
          <p:cNvSpPr/>
          <p:nvPr/>
        </p:nvSpPr>
        <p:spPr>
          <a:xfrm>
            <a:off x="9904413" y="4005263"/>
            <a:ext cx="152400" cy="152400"/>
          </a:xfrm>
          <a:prstGeom prst="rect">
            <a:avLst/>
          </a:prstGeom>
          <a:solidFill>
            <a:schemeClr val="accent3"/>
          </a:solidFill>
          <a:ln>
            <a:noFill/>
          </a:ln>
        </p:spPr>
        <p:txBody>
          <a:bodyPr spcFirstLastPara="1" lIns="91425" tIns="45700" rIns="91425" bIns="45700" anchor="ctr"/>
          <a:lstStyle/>
          <a:p>
            <a:pPr algn="ctr" fontAlgn="auto">
              <a:spcBef>
                <a:spcPts val="0"/>
              </a:spcBef>
              <a:spcAft>
                <a:spcPts val="0"/>
              </a:spcAft>
              <a:buClr>
                <a:srgbClr val="000000"/>
              </a:buClr>
              <a:buFont typeface="Arial"/>
              <a:buNone/>
              <a:defRPr/>
            </a:pPr>
            <a:endParaRPr sz="1800" kern="0">
              <a:solidFill>
                <a:schemeClr val="lt1"/>
              </a:solidFill>
              <a:latin typeface="Calibri"/>
              <a:ea typeface="Calibri"/>
              <a:cs typeface="Calibri"/>
              <a:sym typeface="Calibri"/>
            </a:endParaRPr>
          </a:p>
        </p:txBody>
      </p:sp>
      <p:sp>
        <p:nvSpPr>
          <p:cNvPr id="16" name="Google Shape;94;p32">
            <a:extLst/>
          </p:cNvPr>
          <p:cNvSpPr txBox="1">
            <a:spLocks noChangeArrowheads="1"/>
          </p:cNvSpPr>
          <p:nvPr/>
        </p:nvSpPr>
        <p:spPr bwMode="auto">
          <a:xfrm>
            <a:off x="3870325" y="6424613"/>
            <a:ext cx="44513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lgn="l" rtl="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1pPr>
            <a:lvl2pPr marL="742950" indent="-285750" algn="l" rtl="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2pPr>
            <a:lvl3pPr marL="1143000" indent="-228600" algn="l" rtl="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3pPr>
            <a:lvl4pPr marL="1600200" indent="-228600" algn="l" rtl="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4pPr>
            <a:lvl5pPr marL="2057400" indent="-228600" algn="l" rtl="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5pPr>
            <a:lvl6pPr marL="2514600" indent="-228600" algn="l" rtl="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6pPr>
            <a:lvl7pPr marL="2971800" indent="-228600" algn="l" rtl="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7pPr>
            <a:lvl8pPr marL="3429000" indent="-228600" algn="l" rtl="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8pPr>
            <a:lvl9pPr marL="3886200" indent="-228600" algn="l" rtl="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9pPr>
          </a:lstStyle>
          <a:p>
            <a:pPr algn="ctr" eaLnBrk="1" hangingPunct="1">
              <a:defRPr/>
            </a:pPr>
            <a:r>
              <a:rPr lang="he-IL" sz="1500" dirty="0" err="1">
                <a:solidFill>
                  <a:srgbClr val="FFFFFF"/>
                </a:solidFill>
                <a:latin typeface="Calibri" panose="020F0502020204030204" pitchFamily="34" charset="0"/>
                <a:cs typeface="Calibri" panose="020F0502020204030204" pitchFamily="34" charset="0"/>
              </a:rPr>
              <a:t>shutterstock</a:t>
            </a:r>
            <a:r>
              <a:rPr lang="he-IL" sz="1500" dirty="0">
                <a:solidFill>
                  <a:srgbClr val="FFFFFF"/>
                </a:solidFill>
                <a:latin typeface="Calibri" panose="020F0502020204030204" pitchFamily="34" charset="0"/>
                <a:cs typeface="Calibri" panose="020F0502020204030204" pitchFamily="34" charset="0"/>
              </a:rPr>
              <a:t>/</a:t>
            </a:r>
            <a:r>
              <a:rPr lang="he-IL" sz="1500" dirty="0" err="1">
                <a:solidFill>
                  <a:srgbClr val="FFFFFF"/>
                </a:solidFill>
                <a:latin typeface="Calibri" panose="020F0502020204030204" pitchFamily="34" charset="0"/>
                <a:cs typeface="Calibri" panose="020F0502020204030204" pitchFamily="34" charset="0"/>
              </a:rPr>
              <a:t>com</a:t>
            </a:r>
            <a:r>
              <a:rPr lang="he-IL" sz="1500" dirty="0">
                <a:solidFill>
                  <a:srgbClr val="FFFFFF"/>
                </a:solidFill>
                <a:latin typeface="Calibri" panose="020F0502020204030204" pitchFamily="34" charset="0"/>
                <a:cs typeface="Calibri" panose="020F0502020204030204" pitchFamily="34" charset="0"/>
              </a:rPr>
              <a:t> איורים: </a:t>
            </a:r>
          </a:p>
        </p:txBody>
      </p:sp>
    </p:spTree>
    <p:extLst>
      <p:ext uri="{BB962C8B-B14F-4D97-AF65-F5344CB8AC3E}">
        <p14:creationId xmlns:p14="http://schemas.microsoft.com/office/powerpoint/2010/main" val="871615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cSld name="1_מה נלמד היום">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FAD2F-8484-6F41-A7DB-68F52EBF051B}"/>
              </a:ext>
            </a:extLst>
          </p:cNvPr>
          <p:cNvSpPr>
            <a:spLocks noGrp="1"/>
          </p:cNvSpPr>
          <p:nvPr>
            <p:ph type="title" hasCustomPrompt="1"/>
          </p:nvPr>
        </p:nvSpPr>
        <p:spPr>
          <a:xfrm>
            <a:off x="865046" y="376561"/>
            <a:ext cx="10515600" cy="1325563"/>
          </a:xfrm>
        </p:spPr>
        <p:txBody>
          <a:bodyPr/>
          <a:lstStyle>
            <a:lvl1pPr algn="r" rtl="1">
              <a:defRPr>
                <a:latin typeface="Calibri" panose="020F0502020204030204" pitchFamily="34" charset="0"/>
                <a:cs typeface="Calibri" panose="020F0502020204030204" pitchFamily="34" charset="0"/>
              </a:defRPr>
            </a:lvl1pPr>
          </a:lstStyle>
          <a:p>
            <a:r>
              <a:rPr lang="he-IL" sz="4400" dirty="0"/>
              <a:t>מה נלמד היום</a:t>
            </a:r>
          </a:p>
        </p:txBody>
      </p:sp>
      <p:sp>
        <p:nvSpPr>
          <p:cNvPr id="3" name="Content Placeholder 2">
            <a:extLst>
              <a:ext uri="{FF2B5EF4-FFF2-40B4-BE49-F238E27FC236}">
                <a16:creationId xmlns:a16="http://schemas.microsoft.com/office/drawing/2014/main" id="{B740BC21-AC41-C940-AECD-AA7CACFED78F}"/>
              </a:ext>
            </a:extLst>
          </p:cNvPr>
          <p:cNvSpPr>
            <a:spLocks noGrp="1"/>
          </p:cNvSpPr>
          <p:nvPr>
            <p:ph idx="1" hasCustomPrompt="1"/>
          </p:nvPr>
        </p:nvSpPr>
        <p:spPr/>
        <p:txBody>
          <a:bodyPr/>
          <a:lstStyle>
            <a:lvl1pPr algn="r" rtl="1">
              <a:buClr>
                <a:schemeClr val="accent2"/>
              </a:buClr>
              <a:defRPr>
                <a:latin typeface="Calibri" panose="020F0502020204030204" pitchFamily="34" charset="0"/>
                <a:cs typeface="Calibri" panose="020F0502020204030204" pitchFamily="34" charset="0"/>
              </a:defRPr>
            </a:lvl1pPr>
          </a:lstStyle>
          <a:p>
            <a:pPr lvl="0"/>
            <a:r>
              <a:rPr lang="he-IL" dirty="0"/>
              <a:t>טקסט עם בולט</a:t>
            </a:r>
            <a:endParaRPr lang="en-US" dirty="0"/>
          </a:p>
        </p:txBody>
      </p:sp>
      <p:grpSp>
        <p:nvGrpSpPr>
          <p:cNvPr id="7" name="Group 6">
            <a:extLst>
              <a:ext uri="{FF2B5EF4-FFF2-40B4-BE49-F238E27FC236}">
                <a16:creationId xmlns:a16="http://schemas.microsoft.com/office/drawing/2014/main" id="{BF17BF2D-5C56-2347-98A3-34A4F9603254}"/>
              </a:ext>
            </a:extLst>
          </p:cNvPr>
          <p:cNvGrpSpPr/>
          <p:nvPr userDrawn="1"/>
        </p:nvGrpSpPr>
        <p:grpSpPr>
          <a:xfrm>
            <a:off x="358720" y="6187719"/>
            <a:ext cx="3913243" cy="506326"/>
            <a:chOff x="358720" y="6187719"/>
            <a:chExt cx="3913243" cy="506326"/>
          </a:xfrm>
        </p:grpSpPr>
        <p:cxnSp>
          <p:nvCxnSpPr>
            <p:cNvPr id="8" name="Straight Connector 7">
              <a:extLst>
                <a:ext uri="{FF2B5EF4-FFF2-40B4-BE49-F238E27FC236}">
                  <a16:creationId xmlns:a16="http://schemas.microsoft.com/office/drawing/2014/main" id="{9AEDD64D-1669-CC4D-A40D-F4C1654A152C}"/>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1EEFE9A-A5D8-E143-B1EA-0A48F46D9FBA}"/>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Calibri" panose="020F0502020204030204" pitchFamily="34" charset="0"/>
              </a:endParaRPr>
            </a:p>
          </p:txBody>
        </p:sp>
        <p:sp>
          <p:nvSpPr>
            <p:cNvPr id="10" name="Rectangle 9">
              <a:extLst>
                <a:ext uri="{FF2B5EF4-FFF2-40B4-BE49-F238E27FC236}">
                  <a16:creationId xmlns:a16="http://schemas.microsoft.com/office/drawing/2014/main" id="{28E9E340-F138-444F-A3A8-C621C8A24CE1}"/>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Calibri" panose="020F0502020204030204" pitchFamily="34" charset="0"/>
              </a:endParaRPr>
            </a:p>
          </p:txBody>
        </p:sp>
      </p:grpSp>
      <p:grpSp>
        <p:nvGrpSpPr>
          <p:cNvPr id="11" name="Group 10">
            <a:extLst>
              <a:ext uri="{FF2B5EF4-FFF2-40B4-BE49-F238E27FC236}">
                <a16:creationId xmlns:a16="http://schemas.microsoft.com/office/drawing/2014/main" id="{BD763B7A-9108-A148-9406-56F54986D02B}"/>
              </a:ext>
            </a:extLst>
          </p:cNvPr>
          <p:cNvGrpSpPr/>
          <p:nvPr userDrawn="1"/>
        </p:nvGrpSpPr>
        <p:grpSpPr>
          <a:xfrm rot="10800000">
            <a:off x="8177063" y="106239"/>
            <a:ext cx="3913243" cy="506326"/>
            <a:chOff x="358720" y="6187719"/>
            <a:chExt cx="3913243" cy="506326"/>
          </a:xfrm>
        </p:grpSpPr>
        <p:cxnSp>
          <p:nvCxnSpPr>
            <p:cNvPr id="12" name="Straight Connector 11">
              <a:extLst>
                <a:ext uri="{FF2B5EF4-FFF2-40B4-BE49-F238E27FC236}">
                  <a16:creationId xmlns:a16="http://schemas.microsoft.com/office/drawing/2014/main" id="{CF173E8D-1DC7-EA46-A2CF-77F707D4A43D}"/>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61244C7-240F-A94A-B142-2E9C0513EF6E}"/>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latin typeface="Calibri" panose="020F0502020204030204" pitchFamily="34" charset="0"/>
              </a:endParaRPr>
            </a:p>
          </p:txBody>
        </p:sp>
        <p:sp>
          <p:nvSpPr>
            <p:cNvPr id="14" name="Rectangle 13">
              <a:extLst>
                <a:ext uri="{FF2B5EF4-FFF2-40B4-BE49-F238E27FC236}">
                  <a16:creationId xmlns:a16="http://schemas.microsoft.com/office/drawing/2014/main" id="{D1914BA5-ACCC-6D44-863F-9400125B1812}"/>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latin typeface="Calibri" panose="020F0502020204030204" pitchFamily="34" charset="0"/>
              </a:endParaRPr>
            </a:p>
          </p:txBody>
        </p:sp>
      </p:grpSp>
    </p:spTree>
    <p:extLst>
      <p:ext uri="{BB962C8B-B14F-4D97-AF65-F5344CB8AC3E}">
        <p14:creationId xmlns:p14="http://schemas.microsoft.com/office/powerpoint/2010/main" val="3341283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כותרת ראשית">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8E8959C-707A-374D-A37D-F0431F277F95}"/>
              </a:ext>
            </a:extLst>
          </p:cNvPr>
          <p:cNvPicPr>
            <a:picLocks noChangeAspect="1"/>
          </p:cNvPicPr>
          <p:nvPr userDrawn="1"/>
        </p:nvPicPr>
        <p:blipFill>
          <a:blip r:embed="rId2">
            <a:alphaModFix amt="54000"/>
          </a:blip>
          <a:stretch>
            <a:fillRect/>
          </a:stretch>
        </p:blipFill>
        <p:spPr>
          <a:xfrm>
            <a:off x="-7354566" y="2026507"/>
            <a:ext cx="5045676" cy="5028913"/>
          </a:xfrm>
          <a:prstGeom prst="rect">
            <a:avLst/>
          </a:prstGeom>
        </p:spPr>
      </p:pic>
      <p:pic>
        <p:nvPicPr>
          <p:cNvPr id="10" name="Picture 9">
            <a:extLst>
              <a:ext uri="{FF2B5EF4-FFF2-40B4-BE49-F238E27FC236}">
                <a16:creationId xmlns:a16="http://schemas.microsoft.com/office/drawing/2014/main" id="{18B22E21-BB18-2544-AECC-B480F0F96A4E}"/>
              </a:ext>
            </a:extLst>
          </p:cNvPr>
          <p:cNvPicPr>
            <a:picLocks noChangeAspect="1"/>
          </p:cNvPicPr>
          <p:nvPr userDrawn="1"/>
        </p:nvPicPr>
        <p:blipFill>
          <a:blip r:embed="rId2">
            <a:alphaModFix amt="54000"/>
          </a:blip>
          <a:stretch>
            <a:fillRect/>
          </a:stretch>
        </p:blipFill>
        <p:spPr>
          <a:xfrm>
            <a:off x="12947248" y="-3969273"/>
            <a:ext cx="5045676" cy="5028913"/>
          </a:xfrm>
          <a:prstGeom prst="rect">
            <a:avLst/>
          </a:prstGeom>
        </p:spPr>
      </p:pic>
      <p:pic>
        <p:nvPicPr>
          <p:cNvPr id="22" name="Picture 21">
            <a:extLst>
              <a:ext uri="{FF2B5EF4-FFF2-40B4-BE49-F238E27FC236}">
                <a16:creationId xmlns:a16="http://schemas.microsoft.com/office/drawing/2014/main" id="{3E25FC14-1447-894C-9B3F-3393E4457875}"/>
              </a:ext>
            </a:extLst>
          </p:cNvPr>
          <p:cNvPicPr>
            <a:picLocks noChangeAspect="1"/>
          </p:cNvPicPr>
          <p:nvPr userDrawn="1"/>
        </p:nvPicPr>
        <p:blipFill>
          <a:blip r:embed="rId3"/>
          <a:stretch>
            <a:fillRect/>
          </a:stretch>
        </p:blipFill>
        <p:spPr>
          <a:xfrm>
            <a:off x="0" y="-12700"/>
            <a:ext cx="12192000" cy="6858000"/>
          </a:xfrm>
          <a:prstGeom prst="rect">
            <a:avLst/>
          </a:prstGeom>
        </p:spPr>
      </p:pic>
      <p:sp>
        <p:nvSpPr>
          <p:cNvPr id="23" name="Rectangle 22">
            <a:extLst>
              <a:ext uri="{FF2B5EF4-FFF2-40B4-BE49-F238E27FC236}">
                <a16:creationId xmlns:a16="http://schemas.microsoft.com/office/drawing/2014/main" id="{CB555B5A-6A6C-3E4C-ADAE-778B7D2D0359}"/>
              </a:ext>
            </a:extLst>
          </p:cNvPr>
          <p:cNvSpPr/>
          <p:nvPr userDrawn="1"/>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Calibri" panose="020F0502020204030204" pitchFamily="34" charset="0"/>
            </a:endParaRPr>
          </a:p>
        </p:txBody>
      </p:sp>
      <p:sp>
        <p:nvSpPr>
          <p:cNvPr id="24" name="Rectangle 23">
            <a:extLst>
              <a:ext uri="{FF2B5EF4-FFF2-40B4-BE49-F238E27FC236}">
                <a16:creationId xmlns:a16="http://schemas.microsoft.com/office/drawing/2014/main" id="{6C9C108D-DF17-D94D-B478-B1D39585A5A5}"/>
              </a:ext>
            </a:extLst>
          </p:cNvPr>
          <p:cNvSpPr/>
          <p:nvPr userDrawn="1"/>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Calibri" panose="020F0502020204030204" pitchFamily="34" charset="0"/>
            </a:endParaRPr>
          </a:p>
        </p:txBody>
      </p:sp>
      <p:cxnSp>
        <p:nvCxnSpPr>
          <p:cNvPr id="26" name="Straight Connector 25">
            <a:extLst>
              <a:ext uri="{FF2B5EF4-FFF2-40B4-BE49-F238E27FC236}">
                <a16:creationId xmlns:a16="http://schemas.microsoft.com/office/drawing/2014/main" id="{483E9F71-40EC-904A-998B-27EBBD81B7D8}"/>
              </a:ext>
            </a:extLst>
          </p:cNvPr>
          <p:cNvCxnSpPr>
            <a:cxnSpLocks/>
          </p:cNvCxnSpPr>
          <p:nvPr userDrawn="1"/>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1DA4F9E-AC5E-4E44-B0D3-AD506CC1F2FB}"/>
              </a:ext>
            </a:extLst>
          </p:cNvPr>
          <p:cNvSpPr/>
          <p:nvPr userDrawn="1"/>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Calibri" panose="020F0502020204030204" pitchFamily="34" charset="0"/>
            </a:endParaRPr>
          </a:p>
        </p:txBody>
      </p:sp>
      <p:cxnSp>
        <p:nvCxnSpPr>
          <p:cNvPr id="28" name="Straight Connector 27">
            <a:extLst>
              <a:ext uri="{FF2B5EF4-FFF2-40B4-BE49-F238E27FC236}">
                <a16:creationId xmlns:a16="http://schemas.microsoft.com/office/drawing/2014/main" id="{F4CCDBE2-FBDE-6C46-8010-3BEB4D38025B}"/>
              </a:ext>
            </a:extLst>
          </p:cNvPr>
          <p:cNvCxnSpPr>
            <a:cxnSpLocks/>
          </p:cNvCxnSpPr>
          <p:nvPr userDrawn="1"/>
        </p:nvCxnSpPr>
        <p:spPr>
          <a:xfrm>
            <a:off x="2090531" y="4989650"/>
            <a:ext cx="506564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9" name="Text Placeholder 8">
            <a:extLst>
              <a:ext uri="{FF2B5EF4-FFF2-40B4-BE49-F238E27FC236}">
                <a16:creationId xmlns:a16="http://schemas.microsoft.com/office/drawing/2014/main" id="{81A4514E-A493-F241-AC14-15585885E094}"/>
              </a:ext>
            </a:extLst>
          </p:cNvPr>
          <p:cNvSpPr>
            <a:spLocks noGrp="1"/>
          </p:cNvSpPr>
          <p:nvPr>
            <p:ph type="body" sz="quarter" idx="12" hasCustomPrompt="1"/>
          </p:nvPr>
        </p:nvSpPr>
        <p:spPr>
          <a:xfrm>
            <a:off x="2565199" y="3025258"/>
            <a:ext cx="7816850" cy="1067468"/>
          </a:xfrm>
        </p:spPr>
        <p:txBody>
          <a:bodyPr>
            <a:normAutofit/>
          </a:bodyPr>
          <a:lstStyle>
            <a:lvl1pPr marL="0" indent="0">
              <a:buNone/>
              <a:defRPr sz="6000">
                <a:solidFill>
                  <a:schemeClr val="bg1"/>
                </a:solidFill>
                <a:latin typeface="Calibri" panose="020F0502020204030204" pitchFamily="34" charset="0"/>
                <a:cs typeface="Calibri" panose="020F0502020204030204" pitchFamily="34" charset="0"/>
              </a:defRPr>
            </a:lvl1pPr>
          </a:lstStyle>
          <a:p>
            <a:pPr lvl="0"/>
            <a:r>
              <a:rPr lang="he-IL" dirty="0"/>
              <a:t>שיעור חשבון לכיתה א</a:t>
            </a:r>
            <a:endParaRPr lang="x-none" dirty="0"/>
          </a:p>
        </p:txBody>
      </p:sp>
      <p:grpSp>
        <p:nvGrpSpPr>
          <p:cNvPr id="30" name="Group 29">
            <a:extLst>
              <a:ext uri="{FF2B5EF4-FFF2-40B4-BE49-F238E27FC236}">
                <a16:creationId xmlns:a16="http://schemas.microsoft.com/office/drawing/2014/main" id="{3722B399-0C27-314C-A9E5-A4C6E23B0F40}"/>
              </a:ext>
            </a:extLst>
          </p:cNvPr>
          <p:cNvGrpSpPr/>
          <p:nvPr userDrawn="1"/>
        </p:nvGrpSpPr>
        <p:grpSpPr>
          <a:xfrm>
            <a:off x="-110840" y="110839"/>
            <a:ext cx="1530097" cy="1525930"/>
            <a:chOff x="8374611" y="4283110"/>
            <a:chExt cx="2300578" cy="2294314"/>
          </a:xfrm>
        </p:grpSpPr>
        <p:pic>
          <p:nvPicPr>
            <p:cNvPr id="31" name="Picture 30">
              <a:extLst>
                <a:ext uri="{FF2B5EF4-FFF2-40B4-BE49-F238E27FC236}">
                  <a16:creationId xmlns:a16="http://schemas.microsoft.com/office/drawing/2014/main" id="{357199CA-CF9F-2040-A14F-9134F717DAC7}"/>
                </a:ext>
              </a:extLst>
            </p:cNvPr>
            <p:cNvPicPr>
              <a:picLocks noChangeAspect="1"/>
            </p:cNvPicPr>
            <p:nvPr/>
          </p:nvPicPr>
          <p:blipFill rotWithShape="1">
            <a:blip r:embed="rId4"/>
            <a:srcRect l="62938"/>
            <a:stretch/>
          </p:blipFill>
          <p:spPr>
            <a:xfrm>
              <a:off x="8873684" y="4283110"/>
              <a:ext cx="1227785" cy="1519621"/>
            </a:xfrm>
            <a:prstGeom prst="rect">
              <a:avLst/>
            </a:prstGeom>
          </p:spPr>
        </p:pic>
        <p:sp>
          <p:nvSpPr>
            <p:cNvPr id="32" name="Rectangle 31">
              <a:extLst>
                <a:ext uri="{FF2B5EF4-FFF2-40B4-BE49-F238E27FC236}">
                  <a16:creationId xmlns:a16="http://schemas.microsoft.com/office/drawing/2014/main" id="{65A931FB-F43D-E449-8EC5-C53927BF0CA6}"/>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Calibri" panose="020F0502020204030204" pitchFamily="34" charset="0"/>
                  <a:cs typeface="Calibri" panose="020F0502020204030204" pitchFamily="34" charset="0"/>
                </a:rPr>
                <a:t>מדינת ישראל</a:t>
              </a:r>
            </a:p>
            <a:p>
              <a:pPr algn="ctr"/>
              <a:r>
                <a:rPr lang="x-none" sz="1200" dirty="0">
                  <a:solidFill>
                    <a:schemeClr val="bg1"/>
                  </a:solidFill>
                  <a:latin typeface="Calibri" panose="020F0502020204030204" pitchFamily="34" charset="0"/>
                  <a:cs typeface="Calibri" panose="020F0502020204030204" pitchFamily="34" charset="0"/>
                </a:rPr>
                <a:t>משרד החינוך</a:t>
              </a:r>
            </a:p>
          </p:txBody>
        </p:sp>
      </p:grpSp>
      <p:pic>
        <p:nvPicPr>
          <p:cNvPr id="33" name="Picture 32">
            <a:extLst>
              <a:ext uri="{FF2B5EF4-FFF2-40B4-BE49-F238E27FC236}">
                <a16:creationId xmlns:a16="http://schemas.microsoft.com/office/drawing/2014/main" id="{9A49B985-D8AE-614D-A6BB-C36081062387}"/>
              </a:ext>
            </a:extLst>
          </p:cNvPr>
          <p:cNvPicPr>
            <a:picLocks noChangeAspect="1"/>
          </p:cNvPicPr>
          <p:nvPr userDrawn="1"/>
        </p:nvPicPr>
        <p:blipFill>
          <a:blip r:embed="rId5"/>
          <a:stretch>
            <a:fillRect/>
          </a:stretch>
        </p:blipFill>
        <p:spPr>
          <a:xfrm>
            <a:off x="3332187" y="886221"/>
            <a:ext cx="9150178" cy="2791691"/>
          </a:xfrm>
          <a:prstGeom prst="rect">
            <a:avLst/>
          </a:prstGeom>
        </p:spPr>
      </p:pic>
      <p:sp>
        <p:nvSpPr>
          <p:cNvPr id="34" name="Text Placeholder 3">
            <a:extLst>
              <a:ext uri="{FF2B5EF4-FFF2-40B4-BE49-F238E27FC236}">
                <a16:creationId xmlns:a16="http://schemas.microsoft.com/office/drawing/2014/main" id="{881B4E06-64FF-B845-9777-320E6F126B10}"/>
              </a:ext>
            </a:extLst>
          </p:cNvPr>
          <p:cNvSpPr>
            <a:spLocks noGrp="1"/>
          </p:cNvSpPr>
          <p:nvPr>
            <p:ph type="body" sz="quarter" idx="13" hasCustomPrompt="1"/>
          </p:nvPr>
        </p:nvSpPr>
        <p:spPr>
          <a:xfrm>
            <a:off x="2030833" y="4419771"/>
            <a:ext cx="6411268" cy="649357"/>
          </a:xfrm>
        </p:spPr>
        <p:txBody>
          <a:bodyPr>
            <a:normAutofit/>
          </a:bodyPr>
          <a:lstStyle>
            <a:lvl1pPr marL="0" indent="0" algn="l" rtl="1">
              <a:buNone/>
              <a:defRPr lang="x-none" sz="3200" b="0" i="0" kern="1200" dirty="0">
                <a:solidFill>
                  <a:schemeClr val="bg1"/>
                </a:solidFill>
                <a:latin typeface="Calibri" panose="020F0502020204030204" pitchFamily="34" charset="0"/>
                <a:ea typeface="+mn-ea"/>
                <a:cs typeface="Calibri" panose="020F0502020204030204" pitchFamily="34" charset="0"/>
              </a:defRPr>
            </a:lvl1pPr>
          </a:lstStyle>
          <a:p>
            <a:pPr marL="0" lvl="0" indent="0" algn="l" defTabSz="914400" rtl="1" eaLnBrk="1" latinLnBrk="0" hangingPunct="1">
              <a:lnSpc>
                <a:spcPct val="90000"/>
              </a:lnSpc>
              <a:spcBef>
                <a:spcPts val="1000"/>
              </a:spcBef>
              <a:buFont typeface="Arial" panose="020B0604020202020204" pitchFamily="34" charset="0"/>
              <a:buNone/>
            </a:pPr>
            <a:r>
              <a:rPr lang="he-IL" dirty="0"/>
              <a:t>נושא השיעור: הרחבת שברים</a:t>
            </a:r>
            <a:endParaRPr lang="x-none" dirty="0"/>
          </a:p>
        </p:txBody>
      </p:sp>
      <p:sp>
        <p:nvSpPr>
          <p:cNvPr id="35" name="Text Placeholder 4">
            <a:extLst>
              <a:ext uri="{FF2B5EF4-FFF2-40B4-BE49-F238E27FC236}">
                <a16:creationId xmlns:a16="http://schemas.microsoft.com/office/drawing/2014/main" id="{BA5F5BE6-034E-F841-A2F4-1C5B1EEE6E15}"/>
              </a:ext>
            </a:extLst>
          </p:cNvPr>
          <p:cNvSpPr>
            <a:spLocks noGrp="1"/>
          </p:cNvSpPr>
          <p:nvPr>
            <p:ph type="body" sz="quarter" idx="14" hasCustomPrompt="1"/>
          </p:nvPr>
        </p:nvSpPr>
        <p:spPr>
          <a:xfrm>
            <a:off x="2030833" y="5191285"/>
            <a:ext cx="5099050" cy="560533"/>
          </a:xfrm>
        </p:spPr>
        <p:txBody>
          <a:bodyPr/>
          <a:lstStyle>
            <a:lvl1pPr marL="0" indent="0" algn="l">
              <a:buNone/>
              <a:defRPr>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marL="0" lvl="0" indent="0" algn="l" defTabSz="914400" rtl="0" eaLnBrk="1" latinLnBrk="0" hangingPunct="1">
              <a:lnSpc>
                <a:spcPct val="90000"/>
              </a:lnSpc>
              <a:spcBef>
                <a:spcPts val="1000"/>
              </a:spcBef>
              <a:buFont typeface="Arial" panose="020B0604020202020204" pitchFamily="34" charset="0"/>
              <a:buNone/>
            </a:pPr>
            <a:r>
              <a:rPr lang="he-IL" dirty="0"/>
              <a:t>עם המורה: דנית כהן</a:t>
            </a:r>
            <a:endParaRPr lang="en-US" dirty="0"/>
          </a:p>
        </p:txBody>
      </p:sp>
    </p:spTree>
    <p:extLst>
      <p:ext uri="{BB962C8B-B14F-4D97-AF65-F5344CB8AC3E}">
        <p14:creationId xmlns:p14="http://schemas.microsoft.com/office/powerpoint/2010/main" val="1278838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1_מה להביא לשיעור?">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lgn="r" rtl="1">
              <a:defRPr>
                <a:latin typeface="Calibri" panose="020F0502020204030204" pitchFamily="34" charset="0"/>
                <a:cs typeface="Calibri" panose="020F0502020204030204" pitchFamily="34" charset="0"/>
              </a:defRPr>
            </a:lvl1pPr>
          </a:lstStyle>
          <a:p>
            <a:r>
              <a:rPr lang="he-IL" dirty="0"/>
              <a:t>מה להביא לשיעור?</a:t>
            </a:r>
            <a:endParaRPr lang="x-none"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1741679"/>
            <a:ext cx="5157787" cy="3684588"/>
          </a:xfrm>
        </p:spPr>
        <p:txBody>
          <a:bodyPr>
            <a:normAutofit/>
          </a:bodyPr>
          <a:lstStyle>
            <a:lvl1pPr algn="r" rtl="1">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1741679"/>
            <a:ext cx="5183188" cy="3684588"/>
          </a:xfrm>
        </p:spPr>
        <p:txBody>
          <a:bodyPr>
            <a:normAutofit/>
          </a:bodyPr>
          <a:lstStyle>
            <a:lvl1pPr algn="r" rtl="1">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1785665" y="181572"/>
            <a:ext cx="10244790" cy="506326"/>
            <a:chOff x="1748087" y="356936"/>
            <a:chExt cx="10244790"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1748087"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Calibri" panose="020F0502020204030204" pitchFamily="34" charset="0"/>
              </a:endParaRPr>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Calibri" panose="020F0502020204030204" pitchFamily="34" charset="0"/>
            </a:endParaRPr>
          </a:p>
        </p:txBody>
      </p:sp>
    </p:spTree>
    <p:extLst>
      <p:ext uri="{BB962C8B-B14F-4D97-AF65-F5344CB8AC3E}">
        <p14:creationId xmlns:p14="http://schemas.microsoft.com/office/powerpoint/2010/main" val="3702940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2_הקניית ידע">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D0ADF1-D847-284D-AE47-771521E2B24A}"/>
              </a:ext>
            </a:extLst>
          </p:cNvPr>
          <p:cNvPicPr>
            <a:picLocks noChangeAspect="1"/>
          </p:cNvPicPr>
          <p:nvPr userDrawn="1"/>
        </p:nvPicPr>
        <p:blipFill rotWithShape="1">
          <a:blip r:embed="rId2"/>
          <a:srcRect t="12244" b="63870"/>
          <a:stretch/>
        </p:blipFill>
        <p:spPr>
          <a:xfrm>
            <a:off x="0" y="0"/>
            <a:ext cx="12192000" cy="1638096"/>
          </a:xfrm>
          <a:prstGeom prst="rect">
            <a:avLst/>
          </a:prstGeom>
        </p:spPr>
      </p:pic>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Calibri" panose="020F0502020204030204" pitchFamily="34" charset="0"/>
              </a:endParaRPr>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Calibri" panose="020F0502020204030204" pitchFamily="34" charset="0"/>
              </a:endParaRPr>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a:xfrm>
            <a:off x="3081590" y="663126"/>
            <a:ext cx="8280000" cy="720000"/>
          </a:xfrm>
          <a:solidFill>
            <a:schemeClr val="accent1"/>
          </a:solidFill>
        </p:spPr>
        <p:txBody>
          <a:bodyPr anchor="b"/>
          <a:lstStyle>
            <a:lvl1pPr algn="r" rtl="1">
              <a:defRPr>
                <a:solidFill>
                  <a:schemeClr val="bg1"/>
                </a:solidFill>
                <a:latin typeface="Calibri" panose="020F0502020204030204" pitchFamily="34" charset="0"/>
                <a:cs typeface="Calibri" panose="020F0502020204030204" pitchFamily="34" charset="0"/>
              </a:defRPr>
            </a:lvl1pPr>
          </a:lstStyle>
          <a:p>
            <a:r>
              <a:rPr lang="he-IL" sz="4400" dirty="0"/>
              <a:t>הקניית ידע</a:t>
            </a:r>
            <a:endParaRPr lang="x-none" dirty="0"/>
          </a:p>
        </p:txBody>
      </p:sp>
      <p:sp>
        <p:nvSpPr>
          <p:cNvPr id="6" name="Text Placeholder 5">
            <a:extLst>
              <a:ext uri="{FF2B5EF4-FFF2-40B4-BE49-F238E27FC236}">
                <a16:creationId xmlns:a16="http://schemas.microsoft.com/office/drawing/2014/main" id="{35BD9B8B-E13B-EB49-B17F-97A61BE20F46}"/>
              </a:ext>
            </a:extLst>
          </p:cNvPr>
          <p:cNvSpPr>
            <a:spLocks noGrp="1"/>
          </p:cNvSpPr>
          <p:nvPr>
            <p:ph type="body" sz="quarter" idx="10" hasCustomPrompt="1"/>
          </p:nvPr>
        </p:nvSpPr>
        <p:spPr>
          <a:xfrm>
            <a:off x="358720" y="1928813"/>
            <a:ext cx="10885543" cy="3844925"/>
          </a:xfrm>
        </p:spPr>
        <p:txBody>
          <a:bodyPr>
            <a:normAutofit/>
          </a:bodyPr>
          <a:lstStyle>
            <a:lvl1pPr marL="0" indent="0" algn="r" rtl="1">
              <a:buNone/>
              <a:defRPr sz="36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x-none" dirty="0"/>
          </a:p>
        </p:txBody>
      </p:sp>
      <p:sp>
        <p:nvSpPr>
          <p:cNvPr id="16" name="Rectangle 15">
            <a:extLst>
              <a:ext uri="{FF2B5EF4-FFF2-40B4-BE49-F238E27FC236}">
                <a16:creationId xmlns:a16="http://schemas.microsoft.com/office/drawing/2014/main" id="{DF19C3E0-9540-994D-9F88-1AA758EA24E6}"/>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Calibri" panose="020F0502020204030204" pitchFamily="34" charset="0"/>
            </a:endParaRPr>
          </a:p>
        </p:txBody>
      </p:sp>
    </p:spTree>
    <p:extLst>
      <p:ext uri="{BB962C8B-B14F-4D97-AF65-F5344CB8AC3E}">
        <p14:creationId xmlns:p14="http://schemas.microsoft.com/office/powerpoint/2010/main" val="1700821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Obj">
  <p:cSld name="2_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latin typeface="Calibri" panose="020F0502020204030204" pitchFamily="34" charset="0"/>
            </a:endParaRPr>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Calibri" panose="020F0502020204030204" pitchFamily="34" charset="0"/>
              </a:endParaRPr>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Calibri" panose="020F0502020204030204" pitchFamily="34" charset="0"/>
              </a:endParaRPr>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lgn="r" rtl="1">
              <a:defRPr>
                <a:solidFill>
                  <a:schemeClr val="tx1"/>
                </a:solidFill>
                <a:latin typeface="Calibri" panose="020F0502020204030204" pitchFamily="34" charset="0"/>
                <a:cs typeface="Calibri" panose="020F0502020204030204" pitchFamily="34" charset="0"/>
              </a:defRPr>
            </a:lvl1pPr>
          </a:lstStyle>
          <a:p>
            <a:r>
              <a:rPr lang="he-IL" sz="4400" dirty="0"/>
              <a:t>תרגול</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lang="en-US" sz="2800" b="0" i="0" kern="1200" dirty="0">
                <a:solidFill>
                  <a:schemeClr val="tx1"/>
                </a:solidFill>
                <a:latin typeface="Calibri" panose="020F0502020204030204" pitchFamily="34" charset="0"/>
                <a:ea typeface="+mn-ea"/>
                <a:cs typeface="Calibri" panose="020F0502020204030204" pitchFamily="34" charset="0"/>
              </a:defRPr>
            </a:lvl1pPr>
          </a:lstStyle>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439086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E1D1AC-3BD1-F940-BDD1-726E936EC6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dirty="0"/>
          </a:p>
        </p:txBody>
      </p:sp>
      <p:sp>
        <p:nvSpPr>
          <p:cNvPr id="3" name="Text Placeholder 2">
            <a:extLst>
              <a:ext uri="{FF2B5EF4-FFF2-40B4-BE49-F238E27FC236}">
                <a16:creationId xmlns:a16="http://schemas.microsoft.com/office/drawing/2014/main" id="{4AE9C1DE-15DE-4E43-92D6-C72565293F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dirty="0"/>
          </a:p>
        </p:txBody>
      </p:sp>
      <p:sp>
        <p:nvSpPr>
          <p:cNvPr id="7" name="Slide Number Placeholder 1">
            <a:extLst>
              <a:ext uri="{FF2B5EF4-FFF2-40B4-BE49-F238E27FC236}">
                <a16:creationId xmlns:a16="http://schemas.microsoft.com/office/drawing/2014/main" id="{7CC1BC2F-4906-EB49-B9E1-1D196CB5A638}"/>
              </a:ext>
            </a:extLst>
          </p:cNvPr>
          <p:cNvSpPr txBox="1">
            <a:spLocks/>
          </p:cNvSpPr>
          <p:nvPr/>
        </p:nvSpPr>
        <p:spPr>
          <a:xfrm>
            <a:off x="5492813" y="6272468"/>
            <a:ext cx="1206375" cy="365125"/>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fld id="{4ACF36E0-02F0-C24F-AEDD-AC692C7CD92B}" type="slidenum">
              <a:rPr lang="en-US" smtClean="0">
                <a:solidFill>
                  <a:srgbClr val="4285E3"/>
                </a:solidFill>
                <a:latin typeface="Arial" panose="020B0604020202020204" pitchFamily="34" charset="0"/>
                <a:cs typeface="+mn-cs"/>
              </a:rPr>
              <a:pPr algn="ctr" rtl="1"/>
              <a:t>‹#›</a:t>
            </a:fld>
            <a:endParaRPr lang="en-US" dirty="0">
              <a:solidFill>
                <a:srgbClr val="4285E3"/>
              </a:solidFill>
              <a:latin typeface="Arial" panose="020B0604020202020204" pitchFamily="34" charset="0"/>
              <a:cs typeface="+mn-cs"/>
            </a:endParaRPr>
          </a:p>
        </p:txBody>
      </p:sp>
      <p:sp>
        <p:nvSpPr>
          <p:cNvPr id="5" name="Slide Number Placeholder 1">
            <a:extLst>
              <a:ext uri="{FF2B5EF4-FFF2-40B4-BE49-F238E27FC236}">
                <a16:creationId xmlns:a16="http://schemas.microsoft.com/office/drawing/2014/main" id="{680F2E83-5CE4-C040-BA7A-F42BB8B634FA}"/>
              </a:ext>
            </a:extLst>
          </p:cNvPr>
          <p:cNvSpPr txBox="1">
            <a:spLocks/>
          </p:cNvSpPr>
          <p:nvPr userDrawn="1"/>
        </p:nvSpPr>
        <p:spPr>
          <a:xfrm>
            <a:off x="5492813" y="6272468"/>
            <a:ext cx="1206375" cy="365125"/>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fld id="{4ACF36E0-02F0-C24F-AEDD-AC692C7CD92B}" type="slidenum">
              <a:rPr lang="en-US" smtClean="0">
                <a:solidFill>
                  <a:srgbClr val="4285E3"/>
                </a:solidFill>
                <a:latin typeface="Arial" panose="020B0604020202020204" pitchFamily="34" charset="0"/>
                <a:cs typeface="+mn-cs"/>
              </a:rPr>
              <a:pPr algn="ctr" rtl="1"/>
              <a:t>‹#›</a:t>
            </a:fld>
            <a:endParaRPr lang="en-US" dirty="0">
              <a:solidFill>
                <a:srgbClr val="4285E3"/>
              </a:solidFill>
              <a:latin typeface="Arial" panose="020B0604020202020204" pitchFamily="34" charset="0"/>
              <a:cs typeface="+mn-cs"/>
            </a:endParaRPr>
          </a:p>
        </p:txBody>
      </p:sp>
    </p:spTree>
    <p:extLst>
      <p:ext uri="{BB962C8B-B14F-4D97-AF65-F5344CB8AC3E}">
        <p14:creationId xmlns:p14="http://schemas.microsoft.com/office/powerpoint/2010/main" val="241335506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Lst>
  <p:txStyles>
    <p:titleStyle>
      <a:lvl1pPr algn="r" defTabSz="914400" rtl="1"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r" defTabSz="914400" rtl="1"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r" defTabSz="914400" rtl="1"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r" defTabSz="914400" rtl="1"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r" defTabSz="914400" rtl="1"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r" defTabSz="914400" rtl="1"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083" userDrawn="1">
          <p15:clr>
            <a:srgbClr val="F26B43"/>
          </p15:clr>
        </p15:guide>
        <p15:guide id="2" orient="horz" pos="75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5.png"/><Relationship Id="rId4"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2.mp3"/><Relationship Id="rId1" Type="http://schemas.openxmlformats.org/officeDocument/2006/relationships/audio" Target="NULL" TargetMode="Externa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5"/>
          <p:cNvSpPr txBox="1">
            <a:spLocks noGrp="1"/>
          </p:cNvSpPr>
          <p:nvPr>
            <p:ph type="body" sz="quarter" idx="12"/>
          </p:nvPr>
        </p:nvSpPr>
        <p:spPr/>
        <p:txBody>
          <a:bodyPr>
            <a:normAutofit fontScale="92500"/>
          </a:bodyPr>
          <a:lstStyle/>
          <a:p>
            <a:pPr lvl="0"/>
            <a:r>
              <a:rPr lang="he-IL" dirty="0"/>
              <a:t>דברים פרק </a:t>
            </a:r>
            <a:r>
              <a:rPr lang="he-IL" dirty="0" smtClean="0"/>
              <a:t>ד' </a:t>
            </a:r>
            <a:r>
              <a:rPr lang="he-IL" dirty="0"/>
              <a:t>פסוקים </a:t>
            </a:r>
            <a:r>
              <a:rPr lang="he-IL" dirty="0" smtClean="0"/>
              <a:t>כה</a:t>
            </a:r>
            <a:r>
              <a:rPr lang="he-IL" dirty="0"/>
              <a:t>'</a:t>
            </a:r>
            <a:r>
              <a:rPr lang="he-IL" dirty="0" smtClean="0"/>
              <a:t>-מ'</a:t>
            </a:r>
            <a:endParaRPr lang="he-IL" dirty="0"/>
          </a:p>
        </p:txBody>
      </p:sp>
      <p:sp>
        <p:nvSpPr>
          <p:cNvPr id="239" name="Google Shape;239;p5"/>
          <p:cNvSpPr txBox="1">
            <a:spLocks noGrp="1"/>
          </p:cNvSpPr>
          <p:nvPr>
            <p:ph type="body" sz="quarter" idx="13"/>
          </p:nvPr>
        </p:nvSpPr>
        <p:spPr>
          <a:xfrm>
            <a:off x="1957680" y="4419771"/>
            <a:ext cx="7990245" cy="649357"/>
          </a:xfrm>
        </p:spPr>
        <p:txBody>
          <a:bodyPr>
            <a:normAutofit/>
          </a:bodyPr>
          <a:lstStyle/>
          <a:p>
            <a:r>
              <a:rPr lang="he-IL" dirty="0"/>
              <a:t>נושא השיעור: אזהרה על חטא עבודה זרה</a:t>
            </a:r>
          </a:p>
          <a:p>
            <a:pPr lvl="0"/>
            <a:endParaRPr lang="he-IL" dirty="0"/>
          </a:p>
        </p:txBody>
      </p:sp>
      <p:sp>
        <p:nvSpPr>
          <p:cNvPr id="19" name="Text Placeholder 18">
            <a:extLst>
              <a:ext uri="{FF2B5EF4-FFF2-40B4-BE49-F238E27FC236}">
                <a16:creationId xmlns:a16="http://schemas.microsoft.com/office/drawing/2014/main" id="{91CC378B-9FA6-1B4C-A348-C8DA73E19971}"/>
              </a:ext>
            </a:extLst>
          </p:cNvPr>
          <p:cNvSpPr>
            <a:spLocks noGrp="1"/>
          </p:cNvSpPr>
          <p:nvPr>
            <p:ph type="body" sz="quarter" idx="14"/>
          </p:nvPr>
        </p:nvSpPr>
        <p:spPr/>
        <p:txBody>
          <a:bodyPr/>
          <a:lstStyle/>
          <a:p>
            <a:r>
              <a:rPr lang="he-IL" dirty="0">
                <a:sym typeface="Calibri"/>
              </a:rPr>
              <a:t>עם המורה: </a:t>
            </a:r>
            <a:r>
              <a:rPr lang="he-IL" dirty="0" smtClean="0">
                <a:sym typeface="Calibri"/>
              </a:rPr>
              <a:t>קרן עובדיה</a:t>
            </a:r>
            <a:endParaRPr lang="he-IL" dirty="0">
              <a:sym typeface="Calibri"/>
            </a:endParaRPr>
          </a:p>
          <a:p>
            <a:endParaRPr lang="x-none" dirty="0"/>
          </a:p>
        </p:txBody>
      </p:sp>
    </p:spTree>
    <p:extLst>
      <p:ext uri="{BB962C8B-B14F-4D97-AF65-F5344CB8AC3E}">
        <p14:creationId xmlns:p14="http://schemas.microsoft.com/office/powerpoint/2010/main" val="3308884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חוזרים למטלת הקריאה</a:t>
            </a:r>
            <a:endParaRPr lang="en-US" dirty="0"/>
          </a:p>
        </p:txBody>
      </p:sp>
      <p:graphicFrame>
        <p:nvGraphicFramePr>
          <p:cNvPr id="4" name="טבלה 3"/>
          <p:cNvGraphicFramePr>
            <a:graphicFrameLocks noGrp="1"/>
          </p:cNvGraphicFramePr>
          <p:nvPr>
            <p:extLst>
              <p:ext uri="{D42A27DB-BD31-4B8C-83A1-F6EECF244321}">
                <p14:modId xmlns:p14="http://schemas.microsoft.com/office/powerpoint/2010/main" val="2662782637"/>
              </p:ext>
            </p:extLst>
          </p:nvPr>
        </p:nvGraphicFramePr>
        <p:xfrm>
          <a:off x="192507" y="1720008"/>
          <a:ext cx="11823030" cy="4998720"/>
        </p:xfrm>
        <a:graphic>
          <a:graphicData uri="http://schemas.openxmlformats.org/drawingml/2006/table">
            <a:tbl>
              <a:tblPr firstRow="1" bandRow="1">
                <a:tableStyleId>{93296810-A885-4BE3-A3E7-6D5BEEA58F35}</a:tableStyleId>
              </a:tblPr>
              <a:tblGrid>
                <a:gridCol w="3941010">
                  <a:extLst>
                    <a:ext uri="{9D8B030D-6E8A-4147-A177-3AD203B41FA5}">
                      <a16:colId xmlns:a16="http://schemas.microsoft.com/office/drawing/2014/main" val="20000"/>
                    </a:ext>
                  </a:extLst>
                </a:gridCol>
                <a:gridCol w="3941010">
                  <a:extLst>
                    <a:ext uri="{9D8B030D-6E8A-4147-A177-3AD203B41FA5}">
                      <a16:colId xmlns:a16="http://schemas.microsoft.com/office/drawing/2014/main" val="20001"/>
                    </a:ext>
                  </a:extLst>
                </a:gridCol>
                <a:gridCol w="3941010">
                  <a:extLst>
                    <a:ext uri="{9D8B030D-6E8A-4147-A177-3AD203B41FA5}">
                      <a16:colId xmlns:a16="http://schemas.microsoft.com/office/drawing/2014/main" val="20002"/>
                    </a:ext>
                  </a:extLst>
                </a:gridCol>
              </a:tblGrid>
              <a:tr h="344455">
                <a:tc>
                  <a:txBody>
                    <a:bodyPr/>
                    <a:lstStyle/>
                    <a:p>
                      <a:pPr algn="ctr"/>
                      <a:r>
                        <a:rPr lang="he-IL" sz="3600" b="1" dirty="0" smtClean="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שמע</a:t>
                      </a:r>
                      <a:endParaRPr lang="en-US" sz="3600" dirty="0">
                        <a:solidFill>
                          <a:schemeClr val="bg1"/>
                        </a:solidFill>
                        <a:effectLst>
                          <a:outerShdw blurRad="38100" dist="38100" dir="2700000" algn="tl">
                            <a:srgbClr val="000000">
                              <a:alpha val="43137"/>
                            </a:srgbClr>
                          </a:outerShdw>
                        </a:effectLst>
                      </a:endParaRPr>
                    </a:p>
                  </a:txBody>
                  <a:tcPr/>
                </a:tc>
                <a:tc>
                  <a:txBody>
                    <a:bodyPr/>
                    <a:lstStyle/>
                    <a:p>
                      <a:pPr algn="ctr"/>
                      <a:r>
                        <a:rPr lang="he-IL" sz="3600" b="1" dirty="0" smtClean="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יוֹם</a:t>
                      </a:r>
                      <a:endParaRPr lang="en-US" sz="3600" dirty="0">
                        <a:solidFill>
                          <a:schemeClr val="bg1"/>
                        </a:solidFill>
                        <a:effectLst>
                          <a:outerShdw blurRad="38100" dist="38100" dir="2700000" algn="tl">
                            <a:srgbClr val="000000">
                              <a:alpha val="43137"/>
                            </a:srgbClr>
                          </a:outerShdw>
                        </a:effectLst>
                      </a:endParaRPr>
                    </a:p>
                  </a:txBody>
                  <a:tcPr/>
                </a:tc>
                <a:tc>
                  <a:txBody>
                    <a:bodyPr/>
                    <a:lstStyle/>
                    <a:p>
                      <a:pPr algn="ctr"/>
                      <a:r>
                        <a:rPr lang="he-IL" sz="3600" b="1" dirty="0" smtClean="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אָרֶץ</a:t>
                      </a:r>
                      <a:r>
                        <a:rPr lang="he-IL" sz="3600" b="1" dirty="0" smtClean="0">
                          <a:solidFill>
                            <a:schemeClr val="tx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endParaRPr lang="en-US" sz="3600" dirty="0">
                        <a:solidFill>
                          <a:schemeClr val="tx1">
                            <a:lumMod val="50000"/>
                          </a:schemeClr>
                        </a:solidFill>
                        <a:effectLst>
                          <a:outerShdw blurRad="38100" dist="38100" dir="2700000" algn="tl">
                            <a:srgbClr val="000000">
                              <a:alpha val="43137"/>
                            </a:srgbClr>
                          </a:outerShdw>
                        </a:effectLst>
                      </a:endParaRPr>
                    </a:p>
                  </a:txBody>
                  <a:tcPr/>
                </a:tc>
                <a:extLst>
                  <a:ext uri="{0D108BD9-81ED-4DB2-BD59-A6C34878D82A}">
                    <a16:rowId xmlns:a16="http://schemas.microsoft.com/office/drawing/2014/main" val="10000"/>
                  </a:ext>
                </a:extLst>
              </a:tr>
              <a:tr h="2575209">
                <a:tc>
                  <a:txBody>
                    <a:bodyPr/>
                    <a:lstStyle/>
                    <a:p>
                      <a:pPr algn="ctr">
                        <a:lnSpc>
                          <a:spcPct val="150000"/>
                        </a:lnSpc>
                      </a:pPr>
                      <a:r>
                        <a:rPr lang="he-IL" sz="2800" b="1" i="0" u="none" strike="noStrike" cap="none" dirty="0" smtClean="0">
                          <a:solidFill>
                            <a:schemeClr val="dk1"/>
                          </a:solidFill>
                          <a:effectLst/>
                          <a:latin typeface="Calibri" panose="020F0502020204030204" pitchFamily="34" charset="0"/>
                          <a:ea typeface="+mn-ea"/>
                          <a:cs typeface="Calibri" panose="020F0502020204030204" pitchFamily="34" charset="0"/>
                          <a:sym typeface="Arial"/>
                        </a:rPr>
                        <a:t>הפועל מופיע בפרק גם במשמעות של חוש השמיעה, </a:t>
                      </a:r>
                      <a:r>
                        <a:rPr lang="en-US" sz="2800" b="1" i="0" u="none" strike="noStrike" cap="none" dirty="0" smtClean="0">
                          <a:solidFill>
                            <a:schemeClr val="dk1"/>
                          </a:solidFill>
                          <a:effectLst/>
                          <a:latin typeface="Calibri" panose="020F0502020204030204" pitchFamily="34" charset="0"/>
                          <a:ea typeface="+mn-ea"/>
                          <a:cs typeface="+mn-cs"/>
                          <a:sym typeface="Arial"/>
                        </a:rPr>
                        <a:t/>
                      </a:r>
                      <a:br>
                        <a:rPr lang="en-US" sz="2800" b="1" i="0" u="none" strike="noStrike" cap="none" dirty="0" smtClean="0">
                          <a:solidFill>
                            <a:schemeClr val="dk1"/>
                          </a:solidFill>
                          <a:effectLst/>
                          <a:latin typeface="Calibri" panose="020F0502020204030204" pitchFamily="34" charset="0"/>
                          <a:ea typeface="+mn-ea"/>
                          <a:cs typeface="+mn-cs"/>
                          <a:sym typeface="Arial"/>
                        </a:rPr>
                      </a:br>
                      <a:r>
                        <a:rPr lang="he-IL" sz="2800" b="1" i="0" u="none" strike="noStrike" cap="none" dirty="0" smtClean="0">
                          <a:solidFill>
                            <a:schemeClr val="dk1"/>
                          </a:solidFill>
                          <a:effectLst/>
                          <a:latin typeface="Calibri" panose="020F0502020204030204" pitchFamily="34" charset="0"/>
                          <a:ea typeface="+mn-ea"/>
                          <a:cs typeface="Calibri" panose="020F0502020204030204" pitchFamily="34" charset="0"/>
                          <a:sym typeface="Arial"/>
                        </a:rPr>
                        <a:t>וגם במובן של ציות, לשמוע בקול.</a:t>
                      </a:r>
                      <a:endParaRPr lang="en-US" sz="3600" b="1" dirty="0"/>
                    </a:p>
                  </a:txBody>
                  <a:tcPr/>
                </a:tc>
                <a:tc>
                  <a:txBody>
                    <a:bodyPr/>
                    <a:lstStyle/>
                    <a:p>
                      <a:pPr algn="ctr"/>
                      <a:r>
                        <a:rPr lang="he-IL" sz="2800" b="1" i="0" u="none" strike="noStrike" cap="none" dirty="0" smtClean="0">
                          <a:solidFill>
                            <a:schemeClr val="dk1"/>
                          </a:solidFill>
                          <a:effectLst/>
                          <a:latin typeface="Calibri" panose="020F0502020204030204" pitchFamily="34" charset="0"/>
                          <a:ea typeface="+mn-ea"/>
                          <a:cs typeface="Calibri" panose="020F0502020204030204" pitchFamily="34" charset="0"/>
                          <a:sym typeface="Arial"/>
                        </a:rPr>
                        <a:t>נושא הזמן נוכח בפרק. הברית נכרתת היום, ויש לזכור אותה ואת הציווים שכרוכים בה לאורך כל ימי חיינו – זו הדרך להאריך ימים על פני האדמה. עוד בפרק – מה יקרה באחרית הימים, ומה כדאי ללמוד מימים ראשונים </a:t>
                      </a:r>
                      <a:r>
                        <a:rPr lang="en-US" sz="2800" b="1" i="0" u="none" strike="noStrike" cap="none" dirty="0" smtClean="0">
                          <a:solidFill>
                            <a:schemeClr val="dk1"/>
                          </a:solidFill>
                          <a:effectLst/>
                          <a:latin typeface="Calibri" panose="020F0502020204030204" pitchFamily="34" charset="0"/>
                          <a:ea typeface="+mn-ea"/>
                          <a:cs typeface="Calibri" panose="020F0502020204030204" pitchFamily="34" charset="0"/>
                          <a:sym typeface="Arial"/>
                        </a:rPr>
                        <a:t/>
                      </a:r>
                      <a:br>
                        <a:rPr lang="en-US" sz="2800" b="1" i="0" u="none" strike="noStrike" cap="none" dirty="0" smtClean="0">
                          <a:solidFill>
                            <a:schemeClr val="dk1"/>
                          </a:solidFill>
                          <a:effectLst/>
                          <a:latin typeface="Calibri" panose="020F0502020204030204" pitchFamily="34" charset="0"/>
                          <a:ea typeface="+mn-ea"/>
                          <a:cs typeface="Calibri" panose="020F0502020204030204" pitchFamily="34" charset="0"/>
                          <a:sym typeface="Arial"/>
                        </a:rPr>
                      </a:br>
                      <a:r>
                        <a:rPr lang="he-IL" sz="2800" b="1" i="0" u="none" strike="noStrike" cap="none" dirty="0" smtClean="0">
                          <a:solidFill>
                            <a:schemeClr val="dk1"/>
                          </a:solidFill>
                          <a:effectLst/>
                          <a:latin typeface="Calibri" panose="020F0502020204030204" pitchFamily="34" charset="0"/>
                          <a:ea typeface="+mn-ea"/>
                          <a:cs typeface="Calibri" panose="020F0502020204030204" pitchFamily="34" charset="0"/>
                          <a:sym typeface="Arial"/>
                        </a:rPr>
                        <a:t>(כלומר מההיסטוריה)</a:t>
                      </a:r>
                      <a:endParaRPr lang="en-US" sz="3600" b="1" dirty="0"/>
                    </a:p>
                  </a:txBody>
                  <a:tcPr/>
                </a:tc>
                <a:tc>
                  <a:txBody>
                    <a:bodyPr/>
                    <a:lstStyle/>
                    <a:p>
                      <a:pPr algn="r">
                        <a:lnSpc>
                          <a:spcPct val="150000"/>
                        </a:lnSpc>
                      </a:pPr>
                      <a:r>
                        <a:rPr lang="he-IL" sz="2800" b="1" i="0" u="none" strike="noStrike" cap="none" dirty="0" smtClean="0">
                          <a:solidFill>
                            <a:schemeClr val="dk1"/>
                          </a:solidFill>
                          <a:effectLst/>
                          <a:latin typeface="Calibri" panose="020F0502020204030204" pitchFamily="34" charset="0"/>
                          <a:ea typeface="+mn-ea"/>
                          <a:cs typeface="Calibri" panose="020F0502020204030204" pitchFamily="34" charset="0"/>
                          <a:sym typeface="Arial"/>
                        </a:rPr>
                        <a:t>נושא הפרק הוא התנאים לישיבה בארץ כנען, והמילה ארץ חוזרת </a:t>
                      </a:r>
                      <a:r>
                        <a:rPr lang="en-US" sz="2800" b="1" i="0" u="none" strike="noStrike" cap="none" dirty="0" smtClean="0">
                          <a:solidFill>
                            <a:schemeClr val="dk1"/>
                          </a:solidFill>
                          <a:effectLst/>
                          <a:latin typeface="Calibri" panose="020F0502020204030204" pitchFamily="34" charset="0"/>
                          <a:ea typeface="+mn-ea"/>
                          <a:cs typeface="Calibri" panose="020F0502020204030204" pitchFamily="34" charset="0"/>
                          <a:sym typeface="Arial"/>
                        </a:rPr>
                        <a:t/>
                      </a:r>
                      <a:br>
                        <a:rPr lang="en-US" sz="2800" b="1" i="0" u="none" strike="noStrike" cap="none" dirty="0" smtClean="0">
                          <a:solidFill>
                            <a:schemeClr val="dk1"/>
                          </a:solidFill>
                          <a:effectLst/>
                          <a:latin typeface="Calibri" panose="020F0502020204030204" pitchFamily="34" charset="0"/>
                          <a:ea typeface="+mn-ea"/>
                          <a:cs typeface="Calibri" panose="020F0502020204030204" pitchFamily="34" charset="0"/>
                          <a:sym typeface="Arial"/>
                        </a:rPr>
                      </a:br>
                      <a:r>
                        <a:rPr lang="he-IL" sz="2800" b="1" i="0" u="none" strike="noStrike" cap="none" dirty="0" smtClean="0">
                          <a:solidFill>
                            <a:schemeClr val="dk1"/>
                          </a:solidFill>
                          <a:effectLst/>
                          <a:latin typeface="Calibri" panose="020F0502020204030204" pitchFamily="34" charset="0"/>
                          <a:ea typeface="+mn-ea"/>
                          <a:cs typeface="Calibri" panose="020F0502020204030204" pitchFamily="34" charset="0"/>
                          <a:sym typeface="Arial"/>
                        </a:rPr>
                        <a:t>בו 19 פעמים.</a:t>
                      </a:r>
                      <a:endParaRPr lang="en-US" sz="3600" b="1" dirty="0"/>
                    </a:p>
                  </a:txBody>
                  <a:tcPr/>
                </a:tc>
                <a:extLst>
                  <a:ext uri="{0D108BD9-81ED-4DB2-BD59-A6C34878D82A}">
                    <a16:rowId xmlns:a16="http://schemas.microsoft.com/office/drawing/2014/main" val="10001"/>
                  </a:ext>
                </a:extLst>
              </a:tr>
            </a:tbl>
          </a:graphicData>
        </a:graphic>
      </p:graphicFrame>
      <p:pic>
        <p:nvPicPr>
          <p:cNvPr id="5" name="תמונה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4442" y="1463098"/>
            <a:ext cx="1633255" cy="1148523"/>
          </a:xfrm>
          <a:prstGeom prst="rect">
            <a:avLst/>
          </a:prstGeom>
        </p:spPr>
      </p:pic>
      <p:pic>
        <p:nvPicPr>
          <p:cNvPr id="6" name="תמונה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8491" y="1463098"/>
            <a:ext cx="1633255" cy="1068551"/>
          </a:xfrm>
          <a:prstGeom prst="rect">
            <a:avLst/>
          </a:prstGeom>
        </p:spPr>
      </p:pic>
      <p:pic>
        <p:nvPicPr>
          <p:cNvPr id="7" name="תמונה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6783" y="1463098"/>
            <a:ext cx="1633255" cy="1148523"/>
          </a:xfrm>
          <a:prstGeom prst="rect">
            <a:avLst/>
          </a:prstGeom>
        </p:spPr>
      </p:pic>
      <p:pic>
        <p:nvPicPr>
          <p:cNvPr id="9" name="תמונה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4802" y="4251162"/>
            <a:ext cx="2510589" cy="2510589"/>
          </a:xfrm>
          <a:prstGeom prst="rect">
            <a:avLst/>
          </a:prstGeom>
        </p:spPr>
      </p:pic>
      <p:sp>
        <p:nvSpPr>
          <p:cNvPr id="10" name="TextBox 9"/>
          <p:cNvSpPr txBox="1"/>
          <p:nvPr/>
        </p:nvSpPr>
        <p:spPr>
          <a:xfrm rot="21045408">
            <a:off x="8422105" y="4840434"/>
            <a:ext cx="1267327" cy="1200329"/>
          </a:xfrm>
          <a:prstGeom prst="rect">
            <a:avLst/>
          </a:prstGeom>
          <a:noFill/>
        </p:spPr>
        <p:txBody>
          <a:bodyPr wrap="square" rtlCol="0">
            <a:spAutoFit/>
          </a:bodyPr>
          <a:lstStyle/>
          <a:p>
            <a:pPr algn="ctr"/>
            <a:r>
              <a:rPr lang="he-IL" sz="3600" b="1" dirty="0" smtClean="0"/>
              <a:t>מילה </a:t>
            </a:r>
            <a:r>
              <a:rPr lang="en-US" sz="3600" b="1" dirty="0" smtClean="0"/>
              <a:t/>
            </a:r>
            <a:br>
              <a:rPr lang="en-US" sz="3600" b="1" dirty="0" smtClean="0"/>
            </a:br>
            <a:r>
              <a:rPr lang="he-IL" sz="3600" b="1" dirty="0" smtClean="0"/>
              <a:t>מנחה</a:t>
            </a:r>
            <a:endParaRPr lang="en-US" sz="3600" b="1" dirty="0"/>
          </a:p>
        </p:txBody>
      </p:sp>
    </p:spTree>
    <p:extLst>
      <p:ext uri="{BB962C8B-B14F-4D97-AF65-F5344CB8AC3E}">
        <p14:creationId xmlns:p14="http://schemas.microsoft.com/office/powerpoint/2010/main" val="123517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xfrm>
            <a:off x="127590" y="287079"/>
            <a:ext cx="12013397" cy="627321"/>
          </a:xfrm>
          <a:prstGeom prst="rect">
            <a:avLst/>
          </a:prstGeom>
          <a:solidFill>
            <a:schemeClr val="accent1"/>
          </a:solidFill>
          <a:ln>
            <a:noFill/>
          </a:ln>
        </p:spPr>
        <p:txBody>
          <a:bodyPr spcFirstLastPara="1" wrap="square" lIns="91425" tIns="45700" rIns="91425" bIns="45700" anchor="b" anchorCtr="0">
            <a:normAutofit fontScale="90000"/>
          </a:bodyPr>
          <a:lstStyle/>
          <a:p>
            <a:pPr lvl="0">
              <a:lnSpc>
                <a:spcPct val="90000"/>
              </a:lnSpc>
              <a:buClr>
                <a:srgbClr val="424242"/>
              </a:buClr>
              <a:buSzPts val="3600"/>
            </a:pPr>
            <a:r>
              <a:rPr lang="he-IL" b="1" dirty="0"/>
              <a:t>אזהרה מפני עבודה זרה</a:t>
            </a:r>
            <a:endParaRPr lang="he-IL" sz="2600" dirty="0">
              <a:solidFill>
                <a:srgbClr val="424242"/>
              </a:solidFill>
              <a:latin typeface="David" panose="020E0502060401010101" pitchFamily="34" charset="-79"/>
              <a:ea typeface="+mn-ea"/>
              <a:cs typeface="David" panose="020E0502060401010101" pitchFamily="34" charset="-79"/>
            </a:endParaRPr>
          </a:p>
        </p:txBody>
      </p:sp>
      <p:sp>
        <p:nvSpPr>
          <p:cNvPr id="11" name="Google Shape;269;p8">
            <a:extLst>
              <a:ext uri="{FF2B5EF4-FFF2-40B4-BE49-F238E27FC236}">
                <a16:creationId xmlns:a16="http://schemas.microsoft.com/office/drawing/2014/main" id="{BE5C660F-4AB0-4078-BCFA-0002035C7B70}"/>
              </a:ext>
            </a:extLst>
          </p:cNvPr>
          <p:cNvSpPr txBox="1">
            <a:spLocks/>
          </p:cNvSpPr>
          <p:nvPr/>
        </p:nvSpPr>
        <p:spPr>
          <a:xfrm>
            <a:off x="195072" y="1526812"/>
            <a:ext cx="11749994" cy="3940538"/>
          </a:xfrm>
          <a:prstGeom prst="rect">
            <a:avLst/>
          </a:prstGeom>
          <a:noFill/>
          <a:ln>
            <a:noFill/>
          </a:ln>
        </p:spPr>
        <p:txBody>
          <a:bodyPr spcFirstLastPara="1" vert="horz" wrap="square" lIns="91425" tIns="45700" rIns="91425" bIns="45700" rtlCol="0" anchor="ctr"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tx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pPr>
            <a:r>
              <a:rPr lang="en-US" sz="2800" b="1" dirty="0" smtClean="0"/>
              <a:t/>
            </a:r>
            <a:br>
              <a:rPr lang="en-US" sz="2800" b="1" dirty="0" smtClean="0"/>
            </a:br>
            <a:endParaRPr lang="he-IL" sz="2800" dirty="0">
              <a:solidFill>
                <a:schemeClr val="tx2">
                  <a:lumMod val="10000"/>
                </a:schemeClr>
              </a:solidFill>
              <a:ea typeface="+mn-ea"/>
              <a:cs typeface="Calibri" panose="020F0502020204030204" pitchFamily="34" charset="0"/>
            </a:endParaRPr>
          </a:p>
        </p:txBody>
      </p:sp>
      <p:sp>
        <p:nvSpPr>
          <p:cNvPr id="2" name="מלבן 1"/>
          <p:cNvSpPr/>
          <p:nvPr/>
        </p:nvSpPr>
        <p:spPr>
          <a:xfrm>
            <a:off x="508970" y="1747380"/>
            <a:ext cx="11436096" cy="4708981"/>
          </a:xfrm>
          <a:prstGeom prst="rect">
            <a:avLst/>
          </a:prstGeom>
        </p:spPr>
        <p:txBody>
          <a:bodyPr wrap="square">
            <a:spAutoFit/>
          </a:bodyPr>
          <a:lstStyle/>
          <a:p>
            <a:pPr algn="r" rtl="1"/>
            <a:r>
              <a:rPr lang="he-IL" sz="3000" dirty="0" smtClean="0">
                <a:latin typeface="Calibri" panose="020F0502020204030204" pitchFamily="34" charset="0"/>
                <a:cs typeface="Calibri" panose="020F0502020204030204" pitchFamily="34" charset="0"/>
              </a:rPr>
              <a:t>בני ישראל עומדים </a:t>
            </a:r>
            <a:r>
              <a:rPr lang="he-IL" sz="3000" b="1" dirty="0" smtClean="0">
                <a:solidFill>
                  <a:schemeClr val="accent6">
                    <a:lumMod val="75000"/>
                  </a:schemeClr>
                </a:solidFill>
                <a:latin typeface="Calibri" panose="020F0502020204030204" pitchFamily="34" charset="0"/>
                <a:cs typeface="Calibri" panose="020F0502020204030204" pitchFamily="34" charset="0"/>
              </a:rPr>
              <a:t>לפני</a:t>
            </a:r>
            <a:r>
              <a:rPr lang="he-IL" sz="3000" dirty="0" smtClean="0">
                <a:latin typeface="Calibri" panose="020F0502020204030204" pitchFamily="34" charset="0"/>
                <a:cs typeface="Calibri" panose="020F0502020204030204" pitchFamily="34" charset="0"/>
              </a:rPr>
              <a:t> כניסתם אל א"י . משה </a:t>
            </a:r>
            <a:r>
              <a:rPr lang="he-IL" sz="3000" b="1" dirty="0" smtClean="0">
                <a:solidFill>
                  <a:schemeClr val="accent6">
                    <a:lumMod val="75000"/>
                  </a:schemeClr>
                </a:solidFill>
                <a:latin typeface="Calibri" panose="020F0502020204030204" pitchFamily="34" charset="0"/>
                <a:cs typeface="Calibri" panose="020F0502020204030204" pitchFamily="34" charset="0"/>
              </a:rPr>
              <a:t>מזהיר</a:t>
            </a:r>
            <a:r>
              <a:rPr lang="he-IL" sz="3000" dirty="0" smtClean="0">
                <a:solidFill>
                  <a:schemeClr val="accent6">
                    <a:lumMod val="75000"/>
                  </a:schemeClr>
                </a:solidFill>
                <a:latin typeface="Calibri" panose="020F0502020204030204" pitchFamily="34" charset="0"/>
                <a:cs typeface="Calibri" panose="020F0502020204030204" pitchFamily="34" charset="0"/>
              </a:rPr>
              <a:t> </a:t>
            </a:r>
            <a:r>
              <a:rPr lang="he-IL" sz="3000" dirty="0" smtClean="0">
                <a:latin typeface="Calibri" panose="020F0502020204030204" pitchFamily="34" charset="0"/>
                <a:cs typeface="Calibri" panose="020F0502020204030204" pitchFamily="34" charset="0"/>
              </a:rPr>
              <a:t>את העם לשמור את מצוות ה' בכניסתם לארץ ומחזקם בחשיבות שמירת התורה והמצוות: " לְמַעַן תִּחְיוּ, וּבָאתֶם וִירִשְׁתֶּם אֶת-הָאָרֶץ " (דברים ד, א). </a:t>
            </a:r>
            <a:r>
              <a:rPr lang="en-US" sz="3000" dirty="0" smtClean="0">
                <a:latin typeface="Calibri" panose="020F0502020204030204" pitchFamily="34" charset="0"/>
                <a:cs typeface="Calibri" panose="020F0502020204030204" pitchFamily="34" charset="0"/>
              </a:rPr>
              <a:t/>
            </a:r>
            <a:br>
              <a:rPr lang="en-US" sz="3000" dirty="0" smtClean="0">
                <a:latin typeface="Calibri" panose="020F0502020204030204" pitchFamily="34" charset="0"/>
                <a:cs typeface="Calibri" panose="020F0502020204030204" pitchFamily="34" charset="0"/>
              </a:rPr>
            </a:br>
            <a:r>
              <a:rPr lang="he-IL" sz="3000" dirty="0" smtClean="0">
                <a:latin typeface="Calibri" panose="020F0502020204030204" pitchFamily="34" charset="0"/>
                <a:cs typeface="Calibri" panose="020F0502020204030204" pitchFamily="34" charset="0"/>
              </a:rPr>
              <a:t>הוא מזכיר להם את החוטאים </a:t>
            </a:r>
            <a:r>
              <a:rPr lang="he-IL" sz="3000" b="1" dirty="0" smtClean="0">
                <a:solidFill>
                  <a:schemeClr val="accent6">
                    <a:lumMod val="75000"/>
                  </a:schemeClr>
                </a:solidFill>
                <a:latin typeface="Calibri" panose="020F0502020204030204" pitchFamily="34" charset="0"/>
                <a:cs typeface="Calibri" panose="020F0502020204030204" pitchFamily="34" charset="0"/>
              </a:rPr>
              <a:t>בעבודה זרה </a:t>
            </a:r>
            <a:r>
              <a:rPr lang="he-IL" sz="3000" b="1" dirty="0" smtClean="0">
                <a:latin typeface="Calibri" panose="020F0502020204030204" pitchFamily="34" charset="0"/>
                <a:cs typeface="Calibri" panose="020F0502020204030204" pitchFamily="34" charset="0"/>
              </a:rPr>
              <a:t>שנענשו</a:t>
            </a:r>
            <a:r>
              <a:rPr lang="he-IL" sz="3000" dirty="0" smtClean="0">
                <a:latin typeface="Calibri" panose="020F0502020204030204" pitchFamily="34" charset="0"/>
                <a:cs typeface="Calibri" panose="020F0502020204030204" pitchFamily="34" charset="0"/>
              </a:rPr>
              <a:t>, </a:t>
            </a:r>
            <a:r>
              <a:rPr lang="he-IL" sz="3000" u="sng" dirty="0" smtClean="0">
                <a:latin typeface="Calibri" panose="020F0502020204030204" pitchFamily="34" charset="0"/>
                <a:cs typeface="Calibri" panose="020F0502020204030204" pitchFamily="34" charset="0"/>
              </a:rPr>
              <a:t>לעומת אלו </a:t>
            </a:r>
            <a:r>
              <a:rPr lang="he-IL" sz="3000" b="1" dirty="0" smtClean="0">
                <a:latin typeface="Calibri" panose="020F0502020204030204" pitchFamily="34" charset="0"/>
                <a:cs typeface="Calibri" panose="020F0502020204030204" pitchFamily="34" charset="0"/>
              </a:rPr>
              <a:t>שדבקו</a:t>
            </a:r>
            <a:r>
              <a:rPr lang="he-IL" sz="3000" dirty="0" smtClean="0">
                <a:latin typeface="Calibri" panose="020F0502020204030204" pitchFamily="34" charset="0"/>
                <a:cs typeface="Calibri" panose="020F0502020204030204" pitchFamily="34" charset="0"/>
              </a:rPr>
              <a:t> בה' ונשארו בחיים.</a:t>
            </a:r>
          </a:p>
          <a:p>
            <a:pPr algn="r" rtl="1"/>
            <a:r>
              <a:rPr lang="he-IL" sz="3000" dirty="0" smtClean="0">
                <a:latin typeface="Calibri" panose="020F0502020204030204" pitchFamily="34" charset="0"/>
                <a:cs typeface="Calibri" panose="020F0502020204030204" pitchFamily="34" charset="0"/>
              </a:rPr>
              <a:t>משה ממשיך בדבריו ואומר להם כי שמירת המצוות זה הדבר שמייחד אותם </a:t>
            </a:r>
            <a:r>
              <a:rPr lang="he-IL" sz="3000" b="1" dirty="0" smtClean="0">
                <a:latin typeface="Calibri" panose="020F0502020204030204" pitchFamily="34" charset="0"/>
                <a:cs typeface="Calibri" panose="020F0502020204030204" pitchFamily="34" charset="0"/>
              </a:rPr>
              <a:t>כעם הנבחר</a:t>
            </a:r>
            <a:r>
              <a:rPr lang="he-IL" sz="3000" dirty="0" smtClean="0">
                <a:latin typeface="Calibri" panose="020F0502020204030204" pitchFamily="34" charset="0"/>
                <a:cs typeface="Calibri" panose="020F0502020204030204" pitchFamily="34" charset="0"/>
              </a:rPr>
              <a:t>: "כִּי הִוא חָכְמַתְכֶם וּבִינַתְכֶם, לְעֵינֵי הָעַמִּים.." (דברים ד', ו'), ומזהיר אותם </a:t>
            </a:r>
            <a:r>
              <a:rPr lang="he-IL" sz="3000" b="1" dirty="0" smtClean="0">
                <a:solidFill>
                  <a:schemeClr val="accent6">
                    <a:lumMod val="75000"/>
                  </a:schemeClr>
                </a:solidFill>
                <a:latin typeface="Calibri" panose="020F0502020204030204" pitchFamily="34" charset="0"/>
                <a:cs typeface="Calibri" panose="020F0502020204030204" pitchFamily="34" charset="0"/>
              </a:rPr>
              <a:t>שלא לשכוח </a:t>
            </a:r>
            <a:r>
              <a:rPr lang="he-IL" sz="3000" dirty="0" smtClean="0">
                <a:latin typeface="Calibri" panose="020F0502020204030204" pitchFamily="34" charset="0"/>
                <a:cs typeface="Calibri" panose="020F0502020204030204" pitchFamily="34" charset="0"/>
              </a:rPr>
              <a:t>את התורה והמצוות.</a:t>
            </a:r>
            <a:r>
              <a:rPr lang="en-US" sz="3000" dirty="0" smtClean="0">
                <a:latin typeface="Calibri" panose="020F0502020204030204" pitchFamily="34" charset="0"/>
                <a:cs typeface="Calibri" panose="020F0502020204030204" pitchFamily="34" charset="0"/>
              </a:rPr>
              <a:t/>
            </a:r>
            <a:br>
              <a:rPr lang="en-US" sz="3000" dirty="0" smtClean="0">
                <a:latin typeface="Calibri" panose="020F0502020204030204" pitchFamily="34" charset="0"/>
                <a:cs typeface="Calibri" panose="020F0502020204030204" pitchFamily="34" charset="0"/>
              </a:rPr>
            </a:br>
            <a:r>
              <a:rPr lang="he-IL" sz="3000" dirty="0" smtClean="0">
                <a:latin typeface="Calibri" panose="020F0502020204030204" pitchFamily="34" charset="0"/>
                <a:cs typeface="Calibri" panose="020F0502020204030204" pitchFamily="34" charset="0"/>
              </a:rPr>
              <a:t>אחר כל הדברים הללו, משה מזהיר את העם מללכת אחר </a:t>
            </a:r>
            <a:r>
              <a:rPr lang="he-IL" sz="3000" b="1" dirty="0" smtClean="0">
                <a:solidFill>
                  <a:schemeClr val="accent6">
                    <a:lumMod val="75000"/>
                  </a:schemeClr>
                </a:solidFill>
                <a:latin typeface="Calibri" panose="020F0502020204030204" pitchFamily="34" charset="0"/>
                <a:cs typeface="Calibri" panose="020F0502020204030204" pitchFamily="34" charset="0"/>
              </a:rPr>
              <a:t>עבודה זרה</a:t>
            </a:r>
            <a:r>
              <a:rPr lang="he-IL" sz="3000" dirty="0" smtClean="0">
                <a:latin typeface="Calibri" panose="020F0502020204030204" pitchFamily="34" charset="0"/>
                <a:cs typeface="Calibri" panose="020F0502020204030204" pitchFamily="34" charset="0"/>
              </a:rPr>
              <a:t>, </a:t>
            </a:r>
            <a:r>
              <a:rPr lang="en-US" sz="3000" dirty="0" smtClean="0">
                <a:latin typeface="Calibri" panose="020F0502020204030204" pitchFamily="34" charset="0"/>
                <a:cs typeface="Calibri" panose="020F0502020204030204" pitchFamily="34" charset="0"/>
              </a:rPr>
              <a:t/>
            </a:r>
            <a:br>
              <a:rPr lang="en-US" sz="3000" dirty="0" smtClean="0">
                <a:latin typeface="Calibri" panose="020F0502020204030204" pitchFamily="34" charset="0"/>
                <a:cs typeface="Calibri" panose="020F0502020204030204" pitchFamily="34" charset="0"/>
              </a:rPr>
            </a:br>
            <a:r>
              <a:rPr lang="he-IL" sz="3000" dirty="0" smtClean="0">
                <a:latin typeface="Calibri" panose="020F0502020204030204" pitchFamily="34" charset="0"/>
                <a:cs typeface="Calibri" panose="020F0502020204030204" pitchFamily="34" charset="0"/>
              </a:rPr>
              <a:t>שההולך אחריה צפוי לעונש.</a:t>
            </a:r>
            <a:endParaRPr lang="en-US" sz="3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16071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12"/>
          <p:cNvSpPr txBox="1">
            <a:spLocks noGrp="1"/>
          </p:cNvSpPr>
          <p:nvPr>
            <p:ph type="title"/>
          </p:nvPr>
        </p:nvSpPr>
        <p:spPr>
          <a:xfrm>
            <a:off x="7771466" y="204705"/>
            <a:ext cx="3923710" cy="1325563"/>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he-IL" b="1" dirty="0">
                <a:solidFill>
                  <a:schemeClr val="accent6">
                    <a:lumMod val="75000"/>
                  </a:schemeClr>
                </a:solidFill>
              </a:rPr>
              <a:t>רגע של מחשבה</a:t>
            </a:r>
            <a:endParaRPr b="1" dirty="0">
              <a:solidFill>
                <a:schemeClr val="accent6">
                  <a:lumMod val="75000"/>
                </a:schemeClr>
              </a:solidFill>
            </a:endParaRPr>
          </a:p>
        </p:txBody>
      </p:sp>
      <p:sp>
        <p:nvSpPr>
          <p:cNvPr id="2" name="Content Placeholder 1">
            <a:extLst>
              <a:ext uri="{FF2B5EF4-FFF2-40B4-BE49-F238E27FC236}">
                <a16:creationId xmlns:a16="http://schemas.microsoft.com/office/drawing/2014/main" id="{6B06A5E1-2685-3C4D-B144-69D519105EAE}"/>
              </a:ext>
            </a:extLst>
          </p:cNvPr>
          <p:cNvSpPr>
            <a:spLocks noGrp="1"/>
          </p:cNvSpPr>
          <p:nvPr>
            <p:ph sz="half" idx="2"/>
          </p:nvPr>
        </p:nvSpPr>
        <p:spPr>
          <a:xfrm>
            <a:off x="1909012" y="1195952"/>
            <a:ext cx="9923326" cy="4351338"/>
          </a:xfrm>
        </p:spPr>
        <p:txBody>
          <a:bodyPr>
            <a:noAutofit/>
          </a:bodyPr>
          <a:lstStyle/>
          <a:p>
            <a:pPr fontAlgn="base">
              <a:lnSpc>
                <a:spcPct val="150000"/>
              </a:lnSpc>
              <a:spcBef>
                <a:spcPts val="0"/>
              </a:spcBef>
              <a:buClr>
                <a:schemeClr val="accent6">
                  <a:lumMod val="75000"/>
                </a:schemeClr>
              </a:buClr>
              <a:buSzPts val="2800"/>
            </a:pPr>
            <a:r>
              <a:rPr lang="he-IL" sz="3200" b="1" dirty="0" smtClean="0">
                <a:solidFill>
                  <a:srgbClr val="0A0A0A"/>
                </a:solidFill>
              </a:rPr>
              <a:t>הפסוקים </a:t>
            </a:r>
            <a:r>
              <a:rPr lang="he-IL" sz="3200" b="1" dirty="0">
                <a:solidFill>
                  <a:srgbClr val="0A0A0A"/>
                </a:solidFill>
              </a:rPr>
              <a:t>מלמדים אותנו </a:t>
            </a:r>
            <a:r>
              <a:rPr lang="he-IL" sz="3200" b="1" dirty="0" smtClean="0">
                <a:solidFill>
                  <a:srgbClr val="0A0A0A"/>
                </a:solidFill>
              </a:rPr>
              <a:t>שעם </a:t>
            </a:r>
            <a:r>
              <a:rPr lang="he-IL" sz="3200" b="1" dirty="0">
                <a:solidFill>
                  <a:srgbClr val="0A0A0A"/>
                </a:solidFill>
              </a:rPr>
              <a:t>ישראל עלול להביא </a:t>
            </a:r>
            <a:r>
              <a:rPr lang="en-US" sz="3200" b="1" dirty="0" smtClean="0">
                <a:solidFill>
                  <a:srgbClr val="0A0A0A"/>
                </a:solidFill>
              </a:rPr>
              <a:t/>
            </a:r>
            <a:br>
              <a:rPr lang="en-US" sz="3200" b="1" dirty="0" smtClean="0">
                <a:solidFill>
                  <a:srgbClr val="0A0A0A"/>
                </a:solidFill>
              </a:rPr>
            </a:br>
            <a:r>
              <a:rPr lang="he-IL" sz="3200" b="1" dirty="0" smtClean="0">
                <a:solidFill>
                  <a:srgbClr val="0A0A0A"/>
                </a:solidFill>
              </a:rPr>
              <a:t>על </a:t>
            </a:r>
            <a:r>
              <a:rPr lang="he-IL" sz="3200" b="1" dirty="0">
                <a:solidFill>
                  <a:srgbClr val="0A0A0A"/>
                </a:solidFill>
              </a:rPr>
              <a:t>עצמו </a:t>
            </a:r>
            <a:r>
              <a:rPr lang="he-IL" sz="3200" b="1" u="sng" dirty="0">
                <a:solidFill>
                  <a:schemeClr val="accent6">
                    <a:lumMod val="50000"/>
                  </a:schemeClr>
                </a:solidFill>
              </a:rPr>
              <a:t>גלות</a:t>
            </a:r>
            <a:r>
              <a:rPr lang="he-IL" sz="3200" b="1" dirty="0">
                <a:solidFill>
                  <a:srgbClr val="0A0A0A"/>
                </a:solidFill>
              </a:rPr>
              <a:t> בעקבות מעשים לא הולמים. </a:t>
            </a:r>
            <a:endParaRPr lang="he-IL" sz="3200" b="1" dirty="0" smtClean="0">
              <a:solidFill>
                <a:srgbClr val="0A0A0A"/>
              </a:solidFill>
            </a:endParaRPr>
          </a:p>
          <a:p>
            <a:pPr fontAlgn="base">
              <a:lnSpc>
                <a:spcPct val="150000"/>
              </a:lnSpc>
              <a:spcBef>
                <a:spcPts val="0"/>
              </a:spcBef>
              <a:buClr>
                <a:schemeClr val="accent6">
                  <a:lumMod val="75000"/>
                </a:schemeClr>
              </a:buClr>
              <a:buSzPts val="2800"/>
            </a:pPr>
            <a:r>
              <a:rPr lang="he-IL" sz="3200" b="1" dirty="0" smtClean="0">
                <a:solidFill>
                  <a:srgbClr val="0A0A0A"/>
                </a:solidFill>
              </a:rPr>
              <a:t>נסו לחשוב על </a:t>
            </a:r>
            <a:r>
              <a:rPr lang="he-IL" sz="3200" b="1" dirty="0">
                <a:solidFill>
                  <a:srgbClr val="0A0A0A"/>
                </a:solidFill>
              </a:rPr>
              <a:t>מקרים נוספים שהתנהגות לא ראויה מביאה להרחקה (השתוללות במסיבה או בברֵכה, התנהגות לא ספורטיבית במשחק כדורגל, הפרעה בשיעור וכו'). </a:t>
            </a:r>
            <a:endParaRPr lang="he-IL" sz="3200" b="1" dirty="0" smtClean="0">
              <a:solidFill>
                <a:srgbClr val="0A0A0A"/>
              </a:solidFill>
            </a:endParaRPr>
          </a:p>
          <a:p>
            <a:pPr fontAlgn="base">
              <a:lnSpc>
                <a:spcPct val="150000"/>
              </a:lnSpc>
              <a:spcBef>
                <a:spcPts val="0"/>
              </a:spcBef>
              <a:buClr>
                <a:schemeClr val="accent6">
                  <a:lumMod val="75000"/>
                </a:schemeClr>
              </a:buClr>
              <a:buSzPts val="2800"/>
            </a:pPr>
            <a:r>
              <a:rPr lang="he-IL" sz="3200" b="1" dirty="0" smtClean="0">
                <a:solidFill>
                  <a:srgbClr val="0A0A0A"/>
                </a:solidFill>
              </a:rPr>
              <a:t>ציירו או כתבו במחברותיכם </a:t>
            </a:r>
            <a:r>
              <a:rPr lang="he-IL" sz="3200" b="1" dirty="0">
                <a:solidFill>
                  <a:srgbClr val="0A0A0A"/>
                </a:solidFill>
              </a:rPr>
              <a:t>את </a:t>
            </a:r>
            <a:r>
              <a:rPr lang="he-IL" sz="3200" b="1" dirty="0" smtClean="0">
                <a:solidFill>
                  <a:srgbClr val="0A0A0A"/>
                </a:solidFill>
              </a:rPr>
              <a:t>ההתרחשויות.</a:t>
            </a:r>
            <a:endParaRPr lang="he-IL" sz="3200" b="1" dirty="0">
              <a:solidFill>
                <a:srgbClr val="0A0A0A"/>
              </a:solidFill>
            </a:endParaRPr>
          </a:p>
        </p:txBody>
      </p:sp>
      <p:pic>
        <p:nvPicPr>
          <p:cNvPr id="7" name="תמונה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399" y="4046483"/>
            <a:ext cx="2266343" cy="1965434"/>
          </a:xfrm>
          <a:prstGeom prst="rect">
            <a:avLst/>
          </a:prstGeom>
        </p:spPr>
      </p:pic>
      <p:pic>
        <p:nvPicPr>
          <p:cNvPr id="10" name="תמונה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22" y="48126"/>
            <a:ext cx="2321138" cy="2614863"/>
          </a:xfrm>
          <a:prstGeom prst="rect">
            <a:avLst/>
          </a:prstGeom>
        </p:spPr>
      </p:pic>
    </p:spTree>
    <p:extLst>
      <p:ext uri="{BB962C8B-B14F-4D97-AF65-F5344CB8AC3E}">
        <p14:creationId xmlns:p14="http://schemas.microsoft.com/office/powerpoint/2010/main" val="2687970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7"/>
          <p:cNvSpPr txBox="1">
            <a:spLocks noGrp="1"/>
          </p:cNvSpPr>
          <p:nvPr>
            <p:ph type="title"/>
          </p:nvPr>
        </p:nvSpPr>
        <p:spPr>
          <a:xfrm>
            <a:off x="1109326" y="351850"/>
            <a:ext cx="10515600" cy="1325563"/>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he-IL" b="1" u="sng" dirty="0">
                <a:solidFill>
                  <a:schemeClr val="accent6">
                    <a:lumMod val="50000"/>
                  </a:schemeClr>
                </a:solidFill>
              </a:rPr>
              <a:t>הזדמנות להשוואה</a:t>
            </a:r>
            <a:endParaRPr b="1" u="sng" dirty="0">
              <a:solidFill>
                <a:schemeClr val="accent6">
                  <a:lumMod val="50000"/>
                </a:schemeClr>
              </a:solidFill>
            </a:endParaRPr>
          </a:p>
        </p:txBody>
      </p:sp>
      <p:sp>
        <p:nvSpPr>
          <p:cNvPr id="9" name="Google Shape;240;p5">
            <a:extLst>
              <a:ext uri="{FF2B5EF4-FFF2-40B4-BE49-F238E27FC236}">
                <a16:creationId xmlns:a16="http://schemas.microsoft.com/office/drawing/2014/main" id="{F91F6AAF-990F-463B-9374-199E5E5F214A}"/>
              </a:ext>
            </a:extLst>
          </p:cNvPr>
          <p:cNvSpPr txBox="1">
            <a:spLocks/>
          </p:cNvSpPr>
          <p:nvPr/>
        </p:nvSpPr>
        <p:spPr>
          <a:xfrm>
            <a:off x="1109326" y="1271832"/>
            <a:ext cx="10515600" cy="4897437"/>
          </a:xfrm>
          <a:prstGeom prst="rect">
            <a:avLst/>
          </a:prstGeom>
        </p:spPr>
        <p:txBody>
          <a:bodyPr vert="horz" lIns="91440" tIns="45720" rIns="91440" bIns="45720" rtlCol="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lang="en-US" sz="2800" b="0" i="0" u="none" strike="noStrike" kern="1200" cap="none">
                <a:solidFill>
                  <a:schemeClr val="bg1"/>
                </a:solidFill>
                <a:latin typeface="Calibri" panose="020F0502020204030204" pitchFamily="34" charset="0"/>
                <a:ea typeface="+mn-ea"/>
                <a:cs typeface="+mn-cs"/>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rtl="1">
              <a:lnSpc>
                <a:spcPct val="150000"/>
              </a:lnSpc>
            </a:pPr>
            <a:r>
              <a:rPr lang="he-IL" sz="3200" dirty="0">
                <a:solidFill>
                  <a:schemeClr val="tx1">
                    <a:lumMod val="50000"/>
                  </a:schemeClr>
                </a:solidFill>
                <a:cs typeface="Calibri" panose="020F0502020204030204" pitchFamily="34" charset="0"/>
              </a:rPr>
              <a:t>בדרך כלל, האירועים בתנ"ך מופיעים בצורה תמציתית וממוקדת מאוד. </a:t>
            </a:r>
            <a:r>
              <a:rPr lang="he-IL" sz="3200" b="1" dirty="0" smtClean="0">
                <a:solidFill>
                  <a:schemeClr val="tx1">
                    <a:lumMod val="50000"/>
                  </a:schemeClr>
                </a:solidFill>
                <a:cs typeface="Calibri" panose="020F0502020204030204" pitchFamily="34" charset="0"/>
              </a:rPr>
              <a:t>הופעה </a:t>
            </a:r>
            <a:r>
              <a:rPr lang="he-IL" sz="3200" b="1" dirty="0">
                <a:solidFill>
                  <a:schemeClr val="tx1">
                    <a:lumMod val="50000"/>
                  </a:schemeClr>
                </a:solidFill>
                <a:cs typeface="Calibri" panose="020F0502020204030204" pitchFamily="34" charset="0"/>
              </a:rPr>
              <a:t>חוזרת </a:t>
            </a:r>
            <a:r>
              <a:rPr lang="he-IL" sz="3200" dirty="0">
                <a:solidFill>
                  <a:schemeClr val="tx1">
                    <a:lumMod val="50000"/>
                  </a:schemeClr>
                </a:solidFill>
                <a:cs typeface="Calibri" panose="020F0502020204030204" pitchFamily="34" charset="0"/>
              </a:rPr>
              <a:t>של אותו אירוע או סיפור בפעם </a:t>
            </a:r>
            <a:r>
              <a:rPr lang="he-IL" sz="3200" dirty="0" smtClean="0">
                <a:solidFill>
                  <a:schemeClr val="tx1">
                    <a:lumMod val="50000"/>
                  </a:schemeClr>
                </a:solidFill>
                <a:cs typeface="Calibri" panose="020F0502020204030204" pitchFamily="34" charset="0"/>
              </a:rPr>
              <a:t>השנייה </a:t>
            </a:r>
            <a:r>
              <a:rPr lang="he-IL" sz="3200" dirty="0">
                <a:solidFill>
                  <a:schemeClr val="tx1">
                    <a:lumMod val="50000"/>
                  </a:schemeClr>
                </a:solidFill>
                <a:cs typeface="Calibri" panose="020F0502020204030204" pitchFamily="34" charset="0"/>
              </a:rPr>
              <a:t>מאפשרת לנו לבצע </a:t>
            </a:r>
            <a:r>
              <a:rPr lang="he-IL" sz="3200" b="1" dirty="0">
                <a:solidFill>
                  <a:schemeClr val="tx1">
                    <a:lumMod val="50000"/>
                  </a:schemeClr>
                </a:solidFill>
                <a:cs typeface="Calibri" panose="020F0502020204030204" pitchFamily="34" charset="0"/>
              </a:rPr>
              <a:t>השוואה</a:t>
            </a:r>
            <a:r>
              <a:rPr lang="he-IL" sz="3200" dirty="0">
                <a:solidFill>
                  <a:schemeClr val="tx1">
                    <a:lumMod val="50000"/>
                  </a:schemeClr>
                </a:solidFill>
                <a:cs typeface="Calibri" panose="020F0502020204030204" pitchFamily="34" charset="0"/>
              </a:rPr>
              <a:t> בין הסיפורים, ללמוד על הדומה והשונה ולחשוב על הסיבות להבדלים ביניהם.</a:t>
            </a:r>
          </a:p>
          <a:p>
            <a:pPr algn="r" rtl="1">
              <a:lnSpc>
                <a:spcPct val="150000"/>
              </a:lnSpc>
            </a:pPr>
            <a:r>
              <a:rPr lang="he-IL" sz="3200" dirty="0">
                <a:solidFill>
                  <a:schemeClr val="tx1">
                    <a:lumMod val="50000"/>
                  </a:schemeClr>
                </a:solidFill>
                <a:cs typeface="Calibri" panose="020F0502020204030204" pitchFamily="34" charset="0"/>
              </a:rPr>
              <a:t>נציג לפניכם ציטוטים מפסוקים ל"ב-ל"ח הרומזים על מעשה חשוב שעשה האלוהים בעבור בני </a:t>
            </a:r>
            <a:r>
              <a:rPr lang="he-IL" sz="3200" dirty="0" smtClean="0">
                <a:solidFill>
                  <a:schemeClr val="tx1">
                    <a:lumMod val="50000"/>
                  </a:schemeClr>
                </a:solidFill>
                <a:cs typeface="Calibri" panose="020F0502020204030204" pitchFamily="34" charset="0"/>
              </a:rPr>
              <a:t>ישראל</a:t>
            </a:r>
            <a:r>
              <a:rPr lang="he-IL" sz="3200" dirty="0">
                <a:solidFill>
                  <a:schemeClr val="tx1">
                    <a:lumMod val="50000"/>
                  </a:schemeClr>
                </a:solidFill>
                <a:cs typeface="Calibri" panose="020F0502020204030204" pitchFamily="34" charset="0"/>
              </a:rPr>
              <a:t>.</a:t>
            </a:r>
            <a:endParaRPr lang="en-US" sz="3200" dirty="0">
              <a:solidFill>
                <a:schemeClr val="tx1">
                  <a:lumMod val="50000"/>
                </a:schemeClr>
              </a:solidFill>
            </a:endParaRPr>
          </a:p>
          <a:p>
            <a:pPr algn="r" rtl="1">
              <a:lnSpc>
                <a:spcPct val="150000"/>
              </a:lnSpc>
            </a:pPr>
            <a:endParaRPr lang="he-IL" sz="3200" dirty="0">
              <a:solidFill>
                <a:schemeClr val="tx1">
                  <a:lumMod val="50000"/>
                </a:schemeClr>
              </a:solidFill>
              <a:cs typeface="Calibri" panose="020F0502020204030204" pitchFamily="34" charset="0"/>
            </a:endParaRPr>
          </a:p>
        </p:txBody>
      </p:sp>
      <p:pic>
        <p:nvPicPr>
          <p:cNvPr id="2" name="תמונה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44" y="4494276"/>
            <a:ext cx="2746248" cy="2746248"/>
          </a:xfrm>
          <a:prstGeom prst="rect">
            <a:avLst/>
          </a:prstGeom>
        </p:spPr>
      </p:pic>
    </p:spTree>
    <p:extLst>
      <p:ext uri="{BB962C8B-B14F-4D97-AF65-F5344CB8AC3E}">
        <p14:creationId xmlns:p14="http://schemas.microsoft.com/office/powerpoint/2010/main" val="2444460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מטלה</a:t>
            </a:r>
            <a:endParaRPr lang="en-US" dirty="0"/>
          </a:p>
        </p:txBody>
      </p:sp>
      <p:sp>
        <p:nvSpPr>
          <p:cNvPr id="3" name="מציין מיקום טקסט 2"/>
          <p:cNvSpPr>
            <a:spLocks noGrp="1"/>
          </p:cNvSpPr>
          <p:nvPr>
            <p:ph type="body" sz="quarter" idx="10"/>
          </p:nvPr>
        </p:nvSpPr>
        <p:spPr>
          <a:xfrm>
            <a:off x="583308" y="1928813"/>
            <a:ext cx="10885543" cy="3844925"/>
          </a:xfrm>
        </p:spPr>
        <p:txBody>
          <a:bodyPr>
            <a:normAutofit/>
          </a:bodyPr>
          <a:lstStyle/>
          <a:p>
            <a:r>
              <a:rPr lang="he-IL" sz="4400" dirty="0">
                <a:solidFill>
                  <a:srgbClr val="0A0A0A"/>
                </a:solidFill>
              </a:rPr>
              <a:t>לפניכם ציטוטים הרומזים על מעשה </a:t>
            </a:r>
            <a:r>
              <a:rPr lang="he-IL" sz="4400" dirty="0" smtClean="0">
                <a:solidFill>
                  <a:srgbClr val="0A0A0A"/>
                </a:solidFill>
              </a:rPr>
              <a:t>חשוב שעשה </a:t>
            </a:r>
            <a:r>
              <a:rPr lang="he-IL" sz="4400" dirty="0">
                <a:solidFill>
                  <a:srgbClr val="0A0A0A"/>
                </a:solidFill>
              </a:rPr>
              <a:t>ה' בעבור בני ישראל. </a:t>
            </a:r>
            <a:r>
              <a:rPr lang="en-US" sz="4400" dirty="0">
                <a:solidFill>
                  <a:srgbClr val="0A0A0A"/>
                </a:solidFill>
              </a:rPr>
              <a:t/>
            </a:r>
            <a:br>
              <a:rPr lang="en-US" sz="4400" dirty="0">
                <a:solidFill>
                  <a:srgbClr val="0A0A0A"/>
                </a:solidFill>
              </a:rPr>
            </a:br>
            <a:r>
              <a:rPr lang="he-IL" sz="4400" dirty="0">
                <a:solidFill>
                  <a:srgbClr val="0A0A0A"/>
                </a:solidFill>
              </a:rPr>
              <a:t>עיינו בתנ"ך, מצאו ציטוטים ממקור אחר שבהם מתואר המעשה שעשה ה'. </a:t>
            </a:r>
            <a:r>
              <a:rPr lang="en-US" sz="4400" dirty="0">
                <a:solidFill>
                  <a:srgbClr val="0A0A0A"/>
                </a:solidFill>
              </a:rPr>
              <a:t/>
            </a:r>
            <a:br>
              <a:rPr lang="en-US" sz="4400" dirty="0">
                <a:solidFill>
                  <a:srgbClr val="0A0A0A"/>
                </a:solidFill>
              </a:rPr>
            </a:br>
            <a:r>
              <a:rPr lang="he-IL" sz="4400" dirty="0">
                <a:solidFill>
                  <a:srgbClr val="0A0A0A"/>
                </a:solidFill>
              </a:rPr>
              <a:t>העתיקו את הציטוטים לעמודה השמאלית בטבלה</a:t>
            </a:r>
            <a:r>
              <a:rPr lang="he-IL" sz="4400" dirty="0" smtClean="0">
                <a:solidFill>
                  <a:srgbClr val="0A0A0A"/>
                </a:solidFill>
              </a:rPr>
              <a:t>.</a:t>
            </a:r>
            <a:r>
              <a:rPr lang="en-US" sz="4400" dirty="0" smtClean="0">
                <a:solidFill>
                  <a:srgbClr val="0A0A0A"/>
                </a:solidFill>
              </a:rPr>
              <a:t/>
            </a:r>
            <a:br>
              <a:rPr lang="en-US" sz="4400" dirty="0" smtClean="0">
                <a:solidFill>
                  <a:srgbClr val="0A0A0A"/>
                </a:solidFill>
              </a:rPr>
            </a:br>
            <a:r>
              <a:rPr lang="he-IL" sz="4400" dirty="0" smtClean="0">
                <a:solidFill>
                  <a:srgbClr val="0A0A0A"/>
                </a:solidFill>
              </a:rPr>
              <a:t>היעזרו במחסן המילים שנמצא בתחתית הטבלה</a:t>
            </a:r>
            <a:endParaRPr lang="en-US" sz="4400" dirty="0"/>
          </a:p>
        </p:txBody>
      </p:sp>
      <p:pic>
        <p:nvPicPr>
          <p:cNvPr id="4" name="Picture 12" descr="חנות הספרים של איתמר">
            <a:extLst>
              <a:ext uri="{FF2B5EF4-FFF2-40B4-BE49-F238E27FC236}">
                <a16:creationId xmlns:a16="http://schemas.microsoft.com/office/drawing/2014/main" id="{117CE0D5-FC7F-49B0-AD22-EECB078D71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3760" y="113163"/>
            <a:ext cx="1411124" cy="1442922"/>
          </a:xfrm>
          <a:prstGeom prst="rect">
            <a:avLst/>
          </a:prstGeom>
          <a:noFill/>
          <a:extLst>
            <a:ext uri="{909E8E84-426E-40DD-AFC4-6F175D3DCCD1}">
              <a14:hiddenFill xmlns:a14="http://schemas.microsoft.com/office/drawing/2010/main">
                <a:solidFill>
                  <a:srgbClr val="FFFFFF"/>
                </a:solidFill>
              </a14:hiddenFill>
            </a:ext>
          </a:extLst>
        </p:spPr>
      </p:pic>
      <p:pic>
        <p:nvPicPr>
          <p:cNvPr id="5" name="תמונה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84" y="29442"/>
            <a:ext cx="1757298" cy="1686337"/>
          </a:xfrm>
          <a:prstGeom prst="rect">
            <a:avLst/>
          </a:prstGeom>
        </p:spPr>
      </p:pic>
    </p:spTree>
    <p:extLst>
      <p:ext uri="{BB962C8B-B14F-4D97-AF65-F5344CB8AC3E}">
        <p14:creationId xmlns:p14="http://schemas.microsoft.com/office/powerpoint/2010/main" val="8715791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graphicFrame>
        <p:nvGraphicFramePr>
          <p:cNvPr id="5" name="טבלה 4">
            <a:extLst>
              <a:ext uri="{FF2B5EF4-FFF2-40B4-BE49-F238E27FC236}">
                <a16:creationId xmlns:a16="http://schemas.microsoft.com/office/drawing/2014/main" id="{18A3F427-AC93-48BD-8BA4-A19409469824}"/>
              </a:ext>
            </a:extLst>
          </p:cNvPr>
          <p:cNvGraphicFramePr>
            <a:graphicFrameLocks noGrp="1"/>
          </p:cNvGraphicFramePr>
          <p:nvPr>
            <p:extLst>
              <p:ext uri="{D42A27DB-BD31-4B8C-83A1-F6EECF244321}">
                <p14:modId xmlns:p14="http://schemas.microsoft.com/office/powerpoint/2010/main" val="3389876075"/>
              </p:ext>
            </p:extLst>
          </p:nvPr>
        </p:nvGraphicFramePr>
        <p:xfrm>
          <a:off x="176463" y="112298"/>
          <a:ext cx="11903241" cy="5384067"/>
        </p:xfrm>
        <a:graphic>
          <a:graphicData uri="http://schemas.openxmlformats.org/drawingml/2006/table">
            <a:tbl>
              <a:tblPr rtl="1" firstRow="1" firstCol="1" bandRow="1">
                <a:tableStyleId>{69CF1AB2-1976-4502-BF36-3FF5EA218861}</a:tableStyleId>
              </a:tblPr>
              <a:tblGrid>
                <a:gridCol w="8563129">
                  <a:extLst>
                    <a:ext uri="{9D8B030D-6E8A-4147-A177-3AD203B41FA5}">
                      <a16:colId xmlns:a16="http://schemas.microsoft.com/office/drawing/2014/main" val="993502250"/>
                    </a:ext>
                  </a:extLst>
                </a:gridCol>
                <a:gridCol w="3340112">
                  <a:extLst>
                    <a:ext uri="{9D8B030D-6E8A-4147-A177-3AD203B41FA5}">
                      <a16:colId xmlns:a16="http://schemas.microsoft.com/office/drawing/2014/main" val="4212337079"/>
                    </a:ext>
                  </a:extLst>
                </a:gridCol>
              </a:tblGrid>
              <a:tr h="876231">
                <a:tc>
                  <a:txBody>
                    <a:bodyPr/>
                    <a:lstStyle/>
                    <a:p>
                      <a:pPr algn="ctr" rtl="1">
                        <a:lnSpc>
                          <a:spcPct val="150000"/>
                        </a:lnSpc>
                        <a:spcAft>
                          <a:spcPts val="1000"/>
                        </a:spcAft>
                      </a:pPr>
                      <a:r>
                        <a:rPr lang="he-IL" sz="2800" b="1" i="0" u="none" strike="noStrike" kern="1200" cap="none" dirty="0" smtClean="0">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Open Sans" panose="020B0606030504020204" pitchFamily="34" charset="0"/>
                          <a:cs typeface="Calibri" panose="020F0502020204030204" pitchFamily="34" charset="0"/>
                          <a:sym typeface="Arial"/>
                        </a:rPr>
                        <a:t>רמז מספר דברים פרק ד' (פסוקים לב'-לד')</a:t>
                      </a:r>
                      <a:endParaRPr lang="en-US" sz="2800" b="1" i="0" u="none" strike="noStrike" kern="1200" cap="none" dirty="0">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Open Sans" panose="020B0606030504020204" pitchFamily="34" charset="0"/>
                        <a:cs typeface="+mn-cs"/>
                        <a:sym typeface="Arial"/>
                      </a:endParaRPr>
                    </a:p>
                  </a:txBody>
                  <a:tcPr marL="68580" marR="68580" marT="0" marB="0">
                    <a:solidFill>
                      <a:schemeClr val="bg2">
                        <a:lumMod val="60000"/>
                        <a:lumOff val="40000"/>
                      </a:schemeClr>
                    </a:solidFill>
                  </a:tcPr>
                </a:tc>
                <a:tc>
                  <a:txBody>
                    <a:bodyPr/>
                    <a:lstStyle/>
                    <a:p>
                      <a:pPr marR="0" algn="ctr" rtl="1">
                        <a:lnSpc>
                          <a:spcPct val="150000"/>
                        </a:lnSpc>
                        <a:spcBef>
                          <a:spcPts val="0"/>
                        </a:spcBef>
                        <a:spcAft>
                          <a:spcPts val="1000"/>
                        </a:spcAft>
                        <a:buClr>
                          <a:srgbClr val="000000"/>
                        </a:buClr>
                        <a:buFont typeface="Arial"/>
                      </a:pPr>
                      <a:r>
                        <a:rPr lang="he-IL" sz="2800" b="1" i="0" u="none" strike="noStrike" kern="1200" cap="none" dirty="0" smtClean="0">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Open Sans" panose="020B0606030504020204" pitchFamily="34" charset="0"/>
                          <a:cs typeface="Calibri" panose="020F0502020204030204" pitchFamily="34" charset="0"/>
                          <a:sym typeface="Arial"/>
                        </a:rPr>
                        <a:t>ציטוט ממקור אחר</a:t>
                      </a:r>
                      <a:endParaRPr lang="en-US" sz="2800" b="1" i="0" u="none" strike="noStrike" kern="1200" cap="none" dirty="0">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Open Sans" panose="020B0606030504020204" pitchFamily="34" charset="0"/>
                        <a:cs typeface="+mn-cs"/>
                        <a:sym typeface="Arial"/>
                      </a:endParaRPr>
                    </a:p>
                  </a:txBody>
                  <a:tcPr marL="68580" marR="68580" marT="0" marB="0">
                    <a:solidFill>
                      <a:schemeClr val="bg2">
                        <a:lumMod val="60000"/>
                        <a:lumOff val="40000"/>
                      </a:schemeClr>
                    </a:solidFill>
                  </a:tcPr>
                </a:tc>
                <a:extLst>
                  <a:ext uri="{0D108BD9-81ED-4DB2-BD59-A6C34878D82A}">
                    <a16:rowId xmlns:a16="http://schemas.microsoft.com/office/drawing/2014/main" val="2732735092"/>
                  </a:ext>
                </a:extLst>
              </a:tr>
              <a:tr h="1275177">
                <a:tc>
                  <a:txBody>
                    <a:bodyPr/>
                    <a:lstStyle/>
                    <a:p>
                      <a:pPr marR="0" algn="just" rtl="1">
                        <a:lnSpc>
                          <a:spcPct val="150000"/>
                        </a:lnSpc>
                        <a:spcBef>
                          <a:spcPts val="0"/>
                        </a:spcBef>
                        <a:spcAft>
                          <a:spcPts val="1000"/>
                        </a:spcAft>
                        <a:buClr>
                          <a:srgbClr val="000000"/>
                        </a:buClr>
                        <a:buFont typeface="Arial"/>
                      </a:pPr>
                      <a:r>
                        <a:rPr lang="he-IL" sz="2800" b="1" i="0" u="none" strike="noStrike" cap="none" dirty="0" smtClean="0">
                          <a:solidFill>
                            <a:schemeClr val="dk1"/>
                          </a:solidFill>
                          <a:effectLst/>
                          <a:latin typeface="Calibri" panose="020F0502020204030204" pitchFamily="34" charset="0"/>
                          <a:ea typeface="+mn-ea"/>
                          <a:cs typeface="Calibri" panose="020F0502020204030204" pitchFamily="34" charset="0"/>
                          <a:sym typeface="Arial"/>
                        </a:rPr>
                        <a:t>"לְמִן הַיּוֹם אֲשֶׁר בָּרָא אֱלֹהִים אָדָם עַל הָאָרֶץ וּלְמִקְצֵה הַשָּׁמַיִם וְעַד קְצֵה הַשָּׁמָיִם". (לב') </a:t>
                      </a:r>
                      <a:endParaRPr lang="en-US" sz="2800" b="0" i="0" u="none" strike="noStrike" cap="none" dirty="0">
                        <a:solidFill>
                          <a:schemeClr val="tx1">
                            <a:lumMod val="50000"/>
                          </a:schemeClr>
                        </a:solidFill>
                        <a:effectLst/>
                        <a:latin typeface="Calibri" panose="020F0502020204030204" pitchFamily="34" charset="0"/>
                        <a:ea typeface="+mn-ea"/>
                        <a:cs typeface="+mn-cs"/>
                        <a:sym typeface="Arial"/>
                      </a:endParaRPr>
                    </a:p>
                  </a:txBody>
                  <a:tcPr marL="99384" marR="99384" marT="0" marB="0"/>
                </a:tc>
                <a:tc>
                  <a:txBody>
                    <a:bodyPr/>
                    <a:lstStyle/>
                    <a:p>
                      <a:pPr algn="just" rtl="1">
                        <a:lnSpc>
                          <a:spcPct val="150000"/>
                        </a:lnSpc>
                        <a:spcAft>
                          <a:spcPts val="1000"/>
                        </a:spcAft>
                      </a:pPr>
                      <a:endPar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a:txBody>
                  <a:tcPr marL="99384" marR="99384" marT="0" marB="0"/>
                </a:tc>
                <a:extLst>
                  <a:ext uri="{0D108BD9-81ED-4DB2-BD59-A6C34878D82A}">
                    <a16:rowId xmlns:a16="http://schemas.microsoft.com/office/drawing/2014/main" val="1185592509"/>
                  </a:ext>
                </a:extLst>
              </a:tr>
              <a:tr h="1275177">
                <a:tc>
                  <a:txBody>
                    <a:bodyPr/>
                    <a:lstStyle/>
                    <a:p>
                      <a:pPr marR="0" algn="just" rtl="1">
                        <a:lnSpc>
                          <a:spcPct val="150000"/>
                        </a:lnSpc>
                        <a:spcBef>
                          <a:spcPts val="0"/>
                        </a:spcBef>
                        <a:spcAft>
                          <a:spcPts val="1000"/>
                        </a:spcAft>
                        <a:buClr>
                          <a:srgbClr val="000000"/>
                        </a:buClr>
                        <a:buFont typeface="Arial"/>
                      </a:pPr>
                      <a:r>
                        <a:rPr lang="he-IL" sz="2800" b="1" i="0" u="none" strike="noStrike" cap="none" dirty="0" smtClean="0">
                          <a:solidFill>
                            <a:schemeClr val="dk1"/>
                          </a:solidFill>
                          <a:effectLst/>
                          <a:latin typeface="Calibri" panose="020F0502020204030204" pitchFamily="34" charset="0"/>
                          <a:ea typeface="+mn-ea"/>
                          <a:cs typeface="Calibri" panose="020F0502020204030204" pitchFamily="34" charset="0"/>
                          <a:sym typeface="Arial"/>
                        </a:rPr>
                        <a:t>"הֲשָׁמַע עָם קוֹל אֱלֹהִים מְדַבֵּר מִתּוֹךְ הָאֵשׁ, כַּאֲשֶׁר שָׁמַעְתָּ אַתָּה וַיֶּחִי?" (לג') </a:t>
                      </a:r>
                      <a:endParaRPr lang="en-US" sz="2800" b="0" i="0" u="none" strike="noStrike" cap="none" dirty="0">
                        <a:solidFill>
                          <a:schemeClr val="tx1">
                            <a:lumMod val="50000"/>
                          </a:schemeClr>
                        </a:solidFill>
                        <a:effectLst/>
                        <a:latin typeface="Calibri" panose="020F0502020204030204" pitchFamily="34" charset="0"/>
                        <a:ea typeface="+mn-ea"/>
                        <a:cs typeface="+mn-cs"/>
                        <a:sym typeface="Arial"/>
                      </a:endParaRPr>
                    </a:p>
                  </a:txBody>
                  <a:tcPr marL="99384" marR="99384" marT="0" marB="0"/>
                </a:tc>
                <a:tc>
                  <a:txBody>
                    <a:bodyPr/>
                    <a:lstStyle/>
                    <a:p>
                      <a:pPr algn="just" rtl="1">
                        <a:lnSpc>
                          <a:spcPct val="150000"/>
                        </a:lnSpc>
                        <a:spcAft>
                          <a:spcPts val="1000"/>
                        </a:spcAft>
                      </a:pPr>
                      <a:endPar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a:txBody>
                  <a:tcPr marL="99384" marR="99384" marT="0" marB="0"/>
                </a:tc>
                <a:extLst>
                  <a:ext uri="{0D108BD9-81ED-4DB2-BD59-A6C34878D82A}">
                    <a16:rowId xmlns:a16="http://schemas.microsoft.com/office/drawing/2014/main" val="1922164200"/>
                  </a:ext>
                </a:extLst>
              </a:tr>
              <a:tr h="1947516">
                <a:tc>
                  <a:txBody>
                    <a:bodyPr/>
                    <a:lstStyle/>
                    <a:p>
                      <a:pPr marR="0" algn="just" rtl="1">
                        <a:lnSpc>
                          <a:spcPct val="150000"/>
                        </a:lnSpc>
                        <a:spcBef>
                          <a:spcPts val="0"/>
                        </a:spcBef>
                        <a:spcAft>
                          <a:spcPts val="1000"/>
                        </a:spcAft>
                        <a:buClr>
                          <a:srgbClr val="000000"/>
                        </a:buClr>
                        <a:buFont typeface="Arial"/>
                      </a:pPr>
                      <a:r>
                        <a:rPr lang="he-IL" sz="2800" b="1" i="0" u="none" strike="noStrike" cap="none" dirty="0" smtClean="0">
                          <a:solidFill>
                            <a:schemeClr val="dk1"/>
                          </a:solidFill>
                          <a:effectLst/>
                          <a:latin typeface="Calibri" panose="020F0502020204030204" pitchFamily="34" charset="0"/>
                          <a:ea typeface="+mn-ea"/>
                          <a:cs typeface="Calibri" panose="020F0502020204030204" pitchFamily="34" charset="0"/>
                          <a:sym typeface="Arial"/>
                        </a:rPr>
                        <a:t>"הֲנִסָּה אֱלֹהִים לָבוֹא לָקַחַת לוֹ גוֹי מִקֶּרֶב גּוֹי בְּמַסֹּת בְּאֹתֹת וּבְמוֹפְתִים וּבְמִלְחָמָה וּבְיָד חֲזָקָה וּבִזְרוֹעַ נְטוּיָה וּבְמוֹרָאִים גְּדֹלִים?" (לד')</a:t>
                      </a:r>
                      <a:endParaRPr lang="en-US" sz="2800" b="0" i="0" u="none" strike="noStrike" cap="none" dirty="0">
                        <a:solidFill>
                          <a:schemeClr val="tx1">
                            <a:lumMod val="50000"/>
                          </a:schemeClr>
                        </a:solidFill>
                        <a:effectLst/>
                        <a:latin typeface="Calibri" panose="020F0502020204030204" pitchFamily="34" charset="0"/>
                        <a:ea typeface="+mn-ea"/>
                        <a:cs typeface="+mn-cs"/>
                        <a:sym typeface="Arial"/>
                      </a:endParaRPr>
                    </a:p>
                  </a:txBody>
                  <a:tcPr marL="99384" marR="99384" marT="0" marB="0"/>
                </a:tc>
                <a:tc>
                  <a:txBody>
                    <a:bodyPr/>
                    <a:lstStyle/>
                    <a:p>
                      <a:pPr algn="just" rtl="1">
                        <a:lnSpc>
                          <a:spcPct val="150000"/>
                        </a:lnSpc>
                        <a:spcAft>
                          <a:spcPts val="1000"/>
                        </a:spcAft>
                      </a:pPr>
                      <a:endParaRPr lang="en-US" sz="24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a:txBody>
                  <a:tcPr marL="99384" marR="99384" marT="0" marB="0"/>
                </a:tc>
                <a:extLst>
                  <a:ext uri="{0D108BD9-81ED-4DB2-BD59-A6C34878D82A}">
                    <a16:rowId xmlns:a16="http://schemas.microsoft.com/office/drawing/2014/main" val="277059876"/>
                  </a:ext>
                </a:extLst>
              </a:tr>
            </a:tbl>
          </a:graphicData>
        </a:graphic>
      </p:graphicFrame>
      <p:sp>
        <p:nvSpPr>
          <p:cNvPr id="3" name="TextBox 2"/>
          <p:cNvSpPr txBox="1"/>
          <p:nvPr/>
        </p:nvSpPr>
        <p:spPr>
          <a:xfrm>
            <a:off x="4424855" y="5749038"/>
            <a:ext cx="7654849" cy="954107"/>
          </a:xfrm>
          <a:prstGeom prst="rect">
            <a:avLst/>
          </a:prstGeom>
          <a:solidFill>
            <a:schemeClr val="bg1"/>
          </a:solidFill>
          <a:ln w="41275">
            <a:noFill/>
            <a:prstDash val="sysDot"/>
          </a:ln>
        </p:spPr>
        <p:txBody>
          <a:bodyPr wrap="square" rtlCol="0">
            <a:spAutoFit/>
          </a:bodyPr>
          <a:lstStyle/>
          <a:p>
            <a:pPr algn="r" rtl="1"/>
            <a:r>
              <a:rPr lang="he-IL" sz="2800" b="1" u="sng" dirty="0" smtClean="0">
                <a:solidFill>
                  <a:schemeClr val="accent6">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המקורות למעשים</a:t>
            </a:r>
            <a:r>
              <a:rPr lang="he-IL" sz="2800" b="1" dirty="0" smtClean="0">
                <a:solidFill>
                  <a:schemeClr val="accent6">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he-IL" sz="2800" b="1" dirty="0" smtClean="0">
                <a:latin typeface="Calibri" panose="020F0502020204030204" pitchFamily="34" charset="0"/>
                <a:cs typeface="Calibri" panose="020F0502020204030204" pitchFamily="34" charset="0"/>
              </a:rPr>
              <a:t>בראשית פרק א' (פסוקים כ'-לא'),</a:t>
            </a:r>
          </a:p>
          <a:p>
            <a:pPr algn="r" rtl="1"/>
            <a:r>
              <a:rPr lang="he-IL" sz="2800" b="1" dirty="0" smtClean="0">
                <a:latin typeface="Calibri" panose="020F0502020204030204" pitchFamily="34" charset="0"/>
                <a:cs typeface="Calibri" panose="020F0502020204030204" pitchFamily="34" charset="0"/>
              </a:rPr>
              <a:t>שמות </a:t>
            </a:r>
            <a:r>
              <a:rPr lang="he-IL" sz="2800" b="1" dirty="0">
                <a:latin typeface="Calibri" panose="020F0502020204030204" pitchFamily="34" charset="0"/>
                <a:cs typeface="Calibri" panose="020F0502020204030204" pitchFamily="34" charset="0"/>
              </a:rPr>
              <a:t>פרק </a:t>
            </a:r>
            <a:r>
              <a:rPr lang="he-IL" sz="2800" b="1" dirty="0" smtClean="0">
                <a:latin typeface="Calibri" panose="020F0502020204030204" pitchFamily="34" charset="0"/>
                <a:cs typeface="Calibri" panose="020F0502020204030204" pitchFamily="34" charset="0"/>
              </a:rPr>
              <a:t>ג' (א'-י') ושמות </a:t>
            </a:r>
            <a:r>
              <a:rPr lang="he-IL" sz="2800" b="1" dirty="0">
                <a:latin typeface="Calibri" panose="020F0502020204030204" pitchFamily="34" charset="0"/>
                <a:cs typeface="Calibri" panose="020F0502020204030204" pitchFamily="34" charset="0"/>
              </a:rPr>
              <a:t>פרק </a:t>
            </a:r>
            <a:r>
              <a:rPr lang="he-IL" sz="2800" b="1" dirty="0" smtClean="0">
                <a:latin typeface="Calibri" panose="020F0502020204030204" pitchFamily="34" charset="0"/>
                <a:cs typeface="Calibri" panose="020F0502020204030204" pitchFamily="34" charset="0"/>
              </a:rPr>
              <a:t>י"ב (מג'-נא') </a:t>
            </a:r>
            <a:endParaRPr lang="en-US" sz="2800" b="1" dirty="0">
              <a:latin typeface="Calibri" panose="020F0502020204030204" pitchFamily="34" charset="0"/>
              <a:cs typeface="Calibri" panose="020F0502020204030204" pitchFamily="34" charset="0"/>
            </a:endParaRPr>
          </a:p>
        </p:txBody>
      </p:sp>
      <p:pic>
        <p:nvPicPr>
          <p:cNvPr id="4" name="10min_final" descr="10min_final">
            <a:hlinkClick r:id="" action="ppaction://media"/>
            <a:extLst>
              <a:ext uri="{FF2B5EF4-FFF2-40B4-BE49-F238E27FC236}">
                <a16:creationId xmlns:a16="http://schemas.microsoft.com/office/drawing/2014/main" id="{EEEBFDA0-DA8B-FA4E-BA67-C5E9B15F132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46932" y="5749038"/>
            <a:ext cx="1540938" cy="549601"/>
          </a:xfrm>
          <a:prstGeom prst="rect">
            <a:avLst/>
          </a:prstGeom>
        </p:spPr>
      </p:pic>
    </p:spTree>
    <p:extLst>
      <p:ext uri="{BB962C8B-B14F-4D97-AF65-F5344CB8AC3E}">
        <p14:creationId xmlns:p14="http://schemas.microsoft.com/office/powerpoint/2010/main" val="1132971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226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p:cNvSpPr/>
          <p:nvPr/>
        </p:nvSpPr>
        <p:spPr>
          <a:xfrm>
            <a:off x="-641675" y="512895"/>
            <a:ext cx="11149263" cy="1668470"/>
          </a:xfrm>
          <a:prstGeom prst="rect">
            <a:avLst/>
          </a:prstGeom>
        </p:spPr>
        <p:txBody>
          <a:bodyPr wrap="square">
            <a:spAutoFit/>
          </a:bodyPr>
          <a:lstStyle/>
          <a:p>
            <a:pPr marR="0" algn="r" rtl="1">
              <a:lnSpc>
                <a:spcPct val="150000"/>
              </a:lnSpc>
              <a:spcBef>
                <a:spcPts val="0"/>
              </a:spcBef>
              <a:spcAft>
                <a:spcPts val="1000"/>
              </a:spcAft>
              <a:buClr>
                <a:srgbClr val="000000"/>
              </a:buClr>
              <a:buFont typeface="Arial"/>
            </a:pPr>
            <a:r>
              <a:rPr lang="he-IL" sz="3600" b="1" dirty="0" smtClean="0">
                <a:solidFill>
                  <a:schemeClr val="tx1">
                    <a:lumMod val="50000"/>
                  </a:schemeClr>
                </a:solidFill>
                <a:latin typeface="Calibri" panose="020F0502020204030204" pitchFamily="34" charset="0"/>
                <a:cs typeface="Calibri" panose="020F0502020204030204" pitchFamily="34" charset="0"/>
                <a:sym typeface="Arial"/>
              </a:rPr>
              <a:t>"לְמִן </a:t>
            </a:r>
            <a:r>
              <a:rPr lang="he-IL" sz="3600" b="1" dirty="0">
                <a:solidFill>
                  <a:schemeClr val="tx1">
                    <a:lumMod val="50000"/>
                  </a:schemeClr>
                </a:solidFill>
                <a:latin typeface="Calibri" panose="020F0502020204030204" pitchFamily="34" charset="0"/>
                <a:cs typeface="Calibri" panose="020F0502020204030204" pitchFamily="34" charset="0"/>
                <a:sym typeface="Arial"/>
              </a:rPr>
              <a:t>הַיּוֹם אֲשֶׁר בָּרָא אֱלֹהִים אָדָם עַל הָאָרֶץ </a:t>
            </a:r>
            <a:r>
              <a:rPr lang="en-US" sz="3600" b="1" dirty="0" smtClean="0">
                <a:solidFill>
                  <a:schemeClr val="tx1">
                    <a:lumMod val="50000"/>
                  </a:schemeClr>
                </a:solidFill>
                <a:latin typeface="Calibri" panose="020F0502020204030204" pitchFamily="34" charset="0"/>
                <a:cs typeface="Calibri" panose="020F0502020204030204" pitchFamily="34" charset="0"/>
                <a:sym typeface="Arial"/>
              </a:rPr>
              <a:t/>
            </a:r>
            <a:br>
              <a:rPr lang="en-US" sz="3600" b="1" dirty="0" smtClean="0">
                <a:solidFill>
                  <a:schemeClr val="tx1">
                    <a:lumMod val="50000"/>
                  </a:schemeClr>
                </a:solidFill>
                <a:latin typeface="Calibri" panose="020F0502020204030204" pitchFamily="34" charset="0"/>
                <a:cs typeface="Calibri" panose="020F0502020204030204" pitchFamily="34" charset="0"/>
                <a:sym typeface="Arial"/>
              </a:rPr>
            </a:br>
            <a:r>
              <a:rPr lang="he-IL" sz="3600" b="1" dirty="0" smtClean="0">
                <a:solidFill>
                  <a:schemeClr val="tx1">
                    <a:lumMod val="50000"/>
                  </a:schemeClr>
                </a:solidFill>
                <a:latin typeface="Calibri" panose="020F0502020204030204" pitchFamily="34" charset="0"/>
                <a:cs typeface="Calibri" panose="020F0502020204030204" pitchFamily="34" charset="0"/>
                <a:sym typeface="Arial"/>
              </a:rPr>
              <a:t>וּלְמִקְצֵה הַשָּׁמַיִם </a:t>
            </a:r>
            <a:r>
              <a:rPr lang="he-IL" sz="3600" b="1" dirty="0">
                <a:solidFill>
                  <a:schemeClr val="tx1">
                    <a:lumMod val="50000"/>
                  </a:schemeClr>
                </a:solidFill>
                <a:latin typeface="Calibri" panose="020F0502020204030204" pitchFamily="34" charset="0"/>
                <a:cs typeface="Calibri" panose="020F0502020204030204" pitchFamily="34" charset="0"/>
                <a:sym typeface="Arial"/>
              </a:rPr>
              <a:t>וְעַד קְצֵה </a:t>
            </a:r>
            <a:r>
              <a:rPr lang="he-IL" sz="3600" b="1" dirty="0" smtClean="0">
                <a:solidFill>
                  <a:schemeClr val="tx1">
                    <a:lumMod val="50000"/>
                  </a:schemeClr>
                </a:solidFill>
                <a:latin typeface="Calibri" panose="020F0502020204030204" pitchFamily="34" charset="0"/>
                <a:cs typeface="Calibri" panose="020F0502020204030204" pitchFamily="34" charset="0"/>
                <a:sym typeface="Arial"/>
              </a:rPr>
              <a:t>הַשָּׁמָיִם". (לב')</a:t>
            </a:r>
            <a:endParaRPr lang="en-US" sz="3600" dirty="0">
              <a:solidFill>
                <a:schemeClr val="tx1">
                  <a:lumMod val="50000"/>
                </a:schemeClr>
              </a:solidFill>
              <a:latin typeface="Calibri" panose="020F0502020204030204" pitchFamily="34" charset="0"/>
              <a:sym typeface="Arial"/>
            </a:endParaRPr>
          </a:p>
        </p:txBody>
      </p:sp>
      <p:pic>
        <p:nvPicPr>
          <p:cNvPr id="7" name="תמונה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7752" y="645241"/>
            <a:ext cx="1551788" cy="3605917"/>
          </a:xfrm>
          <a:prstGeom prst="rect">
            <a:avLst/>
          </a:prstGeom>
        </p:spPr>
      </p:pic>
      <p:sp>
        <p:nvSpPr>
          <p:cNvPr id="9" name="מלבן 8"/>
          <p:cNvSpPr/>
          <p:nvPr/>
        </p:nvSpPr>
        <p:spPr>
          <a:xfrm>
            <a:off x="224594" y="2823754"/>
            <a:ext cx="10427372" cy="3330464"/>
          </a:xfrm>
          <a:prstGeom prst="rect">
            <a:avLst/>
          </a:prstGeom>
        </p:spPr>
        <p:txBody>
          <a:bodyPr wrap="square">
            <a:spAutoFit/>
          </a:bodyPr>
          <a:lstStyle/>
          <a:p>
            <a:pPr algn="r" rtl="1">
              <a:lnSpc>
                <a:spcPct val="150000"/>
              </a:lnSpc>
              <a:spcAft>
                <a:spcPts val="1000"/>
              </a:spcAft>
            </a:pPr>
            <a:r>
              <a:rPr lang="he-IL" sz="3600" b="1" dirty="0">
                <a:solidFill>
                  <a:srgbClr val="0A0A0A"/>
                </a:solidFill>
                <a:latin typeface="Calibri" panose="020F0502020204030204" pitchFamily="34" charset="0"/>
                <a:cs typeface="Calibri" panose="020F0502020204030204" pitchFamily="34" charset="0"/>
                <a:sym typeface="Arial"/>
              </a:rPr>
              <a:t>בראשית פרק א פסוקים </a:t>
            </a:r>
            <a:r>
              <a:rPr lang="he-IL" sz="3600" b="1" dirty="0" smtClean="0">
                <a:solidFill>
                  <a:srgbClr val="0A0A0A"/>
                </a:solidFill>
                <a:latin typeface="Calibri" panose="020F0502020204030204" pitchFamily="34" charset="0"/>
                <a:cs typeface="Calibri" panose="020F0502020204030204" pitchFamily="34" charset="0"/>
                <a:sym typeface="Arial"/>
              </a:rPr>
              <a:t>כז'-</a:t>
            </a:r>
            <a:r>
              <a:rPr lang="he-IL" sz="3600" b="1" dirty="0" err="1" smtClean="0">
                <a:solidFill>
                  <a:srgbClr val="0A0A0A"/>
                </a:solidFill>
                <a:latin typeface="Calibri" panose="020F0502020204030204" pitchFamily="34" charset="0"/>
                <a:cs typeface="Calibri" panose="020F0502020204030204" pitchFamily="34" charset="0"/>
                <a:sym typeface="Arial"/>
              </a:rPr>
              <a:t>כח</a:t>
            </a:r>
            <a:r>
              <a:rPr lang="he-IL" sz="3600" b="1" dirty="0" smtClean="0">
                <a:solidFill>
                  <a:srgbClr val="0A0A0A"/>
                </a:solidFill>
                <a:latin typeface="Calibri" panose="020F0502020204030204" pitchFamily="34" charset="0"/>
                <a:cs typeface="Calibri" panose="020F0502020204030204" pitchFamily="34" charset="0"/>
                <a:sym typeface="Arial"/>
              </a:rPr>
              <a:t>': </a:t>
            </a:r>
            <a:r>
              <a:rPr lang="he-IL" sz="3600" b="1" dirty="0">
                <a:solidFill>
                  <a:srgbClr val="0A0A0A"/>
                </a:solidFill>
                <a:latin typeface="Calibri" panose="020F0502020204030204" pitchFamily="34" charset="0"/>
                <a:cs typeface="Calibri" panose="020F0502020204030204" pitchFamily="34" charset="0"/>
                <a:sym typeface="Arial"/>
              </a:rPr>
              <a:t>"</a:t>
            </a:r>
            <a:r>
              <a:rPr lang="he-IL" sz="3600" dirty="0">
                <a:solidFill>
                  <a:srgbClr val="0A0A0A"/>
                </a:solidFill>
                <a:latin typeface="Calibri" panose="020F0502020204030204" pitchFamily="34" charset="0"/>
                <a:cs typeface="Calibri" panose="020F0502020204030204" pitchFamily="34" charset="0"/>
                <a:sym typeface="Arial"/>
              </a:rPr>
              <a:t>וַיִּבְרָא אֱלֹהִים אֶת הָאָדָם בְּצַלְמוֹ, בְּצֶלֶם אֱלֹהִים בָּרָא אֹתוֹ, זָכָר וּנְקֵבָה בָּרָא אֹתָם. וַיְבָרֶךְ אֹתָם אֱלֹהִים וַיֹּאמֶר לָהֶם אֱלֹהִים: 'פְּרוּ וּרְבוּ וּמִלְאוּ אֶת הָאָרֶץ וְכִבְשֻׁהָ'."</a:t>
            </a:r>
            <a:endParaRPr lang="en-US" sz="3600" dirty="0">
              <a:solidFill>
                <a:srgbClr val="0A0A0A"/>
              </a:solidFill>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7571616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p:cNvSpPr/>
          <p:nvPr/>
        </p:nvSpPr>
        <p:spPr>
          <a:xfrm>
            <a:off x="3485936" y="624391"/>
            <a:ext cx="6797053" cy="1493358"/>
          </a:xfrm>
          <a:prstGeom prst="rect">
            <a:avLst/>
          </a:prstGeom>
        </p:spPr>
        <p:txBody>
          <a:bodyPr wrap="none">
            <a:spAutoFit/>
          </a:bodyPr>
          <a:lstStyle/>
          <a:p>
            <a:pPr marR="0" algn="just" rtl="1">
              <a:lnSpc>
                <a:spcPct val="150000"/>
              </a:lnSpc>
              <a:spcBef>
                <a:spcPts val="0"/>
              </a:spcBef>
              <a:spcAft>
                <a:spcPts val="1000"/>
              </a:spcAft>
              <a:buClr>
                <a:srgbClr val="000000"/>
              </a:buClr>
              <a:buFont typeface="Arial"/>
            </a:pPr>
            <a:r>
              <a:rPr lang="he-IL" sz="3200" b="1" dirty="0" smtClean="0">
                <a:solidFill>
                  <a:schemeClr val="tx1">
                    <a:lumMod val="50000"/>
                  </a:schemeClr>
                </a:solidFill>
                <a:latin typeface="Calibri" panose="020F0502020204030204" pitchFamily="34" charset="0"/>
                <a:cs typeface="Calibri" panose="020F0502020204030204" pitchFamily="34" charset="0"/>
                <a:sym typeface="Arial"/>
              </a:rPr>
              <a:t>"הֲשָׁמַע </a:t>
            </a:r>
            <a:r>
              <a:rPr lang="he-IL" sz="3200" b="1" dirty="0">
                <a:solidFill>
                  <a:schemeClr val="tx1">
                    <a:lumMod val="50000"/>
                  </a:schemeClr>
                </a:solidFill>
                <a:latin typeface="Calibri" panose="020F0502020204030204" pitchFamily="34" charset="0"/>
                <a:cs typeface="Calibri" panose="020F0502020204030204" pitchFamily="34" charset="0"/>
                <a:sym typeface="Arial"/>
              </a:rPr>
              <a:t>עָם קוֹל אֱלֹהִים מְדַבֵּר מִתּוֹךְ הָאֵשׁ</a:t>
            </a:r>
            <a:r>
              <a:rPr lang="he-IL" sz="3200" b="1" dirty="0" smtClean="0">
                <a:solidFill>
                  <a:schemeClr val="tx1">
                    <a:lumMod val="50000"/>
                  </a:schemeClr>
                </a:solidFill>
                <a:latin typeface="Calibri" panose="020F0502020204030204" pitchFamily="34" charset="0"/>
                <a:cs typeface="Calibri" panose="020F0502020204030204" pitchFamily="34" charset="0"/>
                <a:sym typeface="Arial"/>
              </a:rPr>
              <a:t>,</a:t>
            </a:r>
            <a:r>
              <a:rPr lang="en-US" sz="3200" b="1" dirty="0" smtClean="0">
                <a:solidFill>
                  <a:schemeClr val="tx1">
                    <a:lumMod val="50000"/>
                  </a:schemeClr>
                </a:solidFill>
                <a:latin typeface="Calibri" panose="020F0502020204030204" pitchFamily="34" charset="0"/>
                <a:cs typeface="Calibri" panose="020F0502020204030204" pitchFamily="34" charset="0"/>
                <a:sym typeface="Arial"/>
              </a:rPr>
              <a:t/>
            </a:r>
            <a:br>
              <a:rPr lang="en-US" sz="3200" b="1" dirty="0" smtClean="0">
                <a:solidFill>
                  <a:schemeClr val="tx1">
                    <a:lumMod val="50000"/>
                  </a:schemeClr>
                </a:solidFill>
                <a:latin typeface="Calibri" panose="020F0502020204030204" pitchFamily="34" charset="0"/>
                <a:cs typeface="Calibri" panose="020F0502020204030204" pitchFamily="34" charset="0"/>
                <a:sym typeface="Arial"/>
              </a:rPr>
            </a:br>
            <a:r>
              <a:rPr lang="he-IL" sz="3200" b="1" dirty="0" smtClean="0">
                <a:solidFill>
                  <a:schemeClr val="tx1">
                    <a:lumMod val="50000"/>
                  </a:schemeClr>
                </a:solidFill>
                <a:latin typeface="Calibri" panose="020F0502020204030204" pitchFamily="34" charset="0"/>
                <a:cs typeface="Calibri" panose="020F0502020204030204" pitchFamily="34" charset="0"/>
                <a:sym typeface="Arial"/>
              </a:rPr>
              <a:t> </a:t>
            </a:r>
            <a:r>
              <a:rPr lang="he-IL" sz="3200" b="1" dirty="0">
                <a:solidFill>
                  <a:schemeClr val="tx1">
                    <a:lumMod val="50000"/>
                  </a:schemeClr>
                </a:solidFill>
                <a:latin typeface="Calibri" panose="020F0502020204030204" pitchFamily="34" charset="0"/>
                <a:cs typeface="Calibri" panose="020F0502020204030204" pitchFamily="34" charset="0"/>
                <a:sym typeface="Arial"/>
              </a:rPr>
              <a:t>כַּאֲשֶׁר שָׁמַעְתָּ אַתָּה וַיֶּחִי</a:t>
            </a:r>
            <a:r>
              <a:rPr lang="he-IL" sz="3200" b="1" dirty="0" smtClean="0">
                <a:solidFill>
                  <a:schemeClr val="tx1">
                    <a:lumMod val="50000"/>
                  </a:schemeClr>
                </a:solidFill>
                <a:latin typeface="Calibri" panose="020F0502020204030204" pitchFamily="34" charset="0"/>
                <a:cs typeface="Calibri" panose="020F0502020204030204" pitchFamily="34" charset="0"/>
                <a:sym typeface="Arial"/>
              </a:rPr>
              <a:t>?" (לג')</a:t>
            </a:r>
            <a:endParaRPr lang="en-US" sz="3200" dirty="0">
              <a:solidFill>
                <a:schemeClr val="tx1">
                  <a:lumMod val="50000"/>
                </a:schemeClr>
              </a:solidFill>
              <a:latin typeface="Calibri" panose="020F0502020204030204" pitchFamily="34" charset="0"/>
              <a:sym typeface="Arial"/>
            </a:endParaRPr>
          </a:p>
        </p:txBody>
      </p:sp>
      <p:pic>
        <p:nvPicPr>
          <p:cNvPr id="5" name="תמונה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7752" y="645241"/>
            <a:ext cx="1551788" cy="3605917"/>
          </a:xfrm>
          <a:prstGeom prst="rect">
            <a:avLst/>
          </a:prstGeom>
        </p:spPr>
      </p:pic>
      <p:sp>
        <p:nvSpPr>
          <p:cNvPr id="6" name="מלבן 5"/>
          <p:cNvSpPr/>
          <p:nvPr/>
        </p:nvSpPr>
        <p:spPr>
          <a:xfrm>
            <a:off x="1026694" y="2648937"/>
            <a:ext cx="9304421" cy="3837589"/>
          </a:xfrm>
          <a:prstGeom prst="rect">
            <a:avLst/>
          </a:prstGeom>
        </p:spPr>
        <p:txBody>
          <a:bodyPr wrap="square">
            <a:spAutoFit/>
          </a:bodyPr>
          <a:lstStyle/>
          <a:p>
            <a:pPr algn="r" rtl="1">
              <a:lnSpc>
                <a:spcPct val="150000"/>
              </a:lnSpc>
              <a:spcAft>
                <a:spcPts val="1000"/>
              </a:spcAft>
            </a:pPr>
            <a:r>
              <a:rPr lang="he-IL" sz="3200" b="1" dirty="0">
                <a:solidFill>
                  <a:srgbClr val="0A0A0A"/>
                </a:solidFill>
                <a:latin typeface="Calibri" panose="020F0502020204030204" pitchFamily="34" charset="0"/>
                <a:ea typeface="Times New Roman" panose="02020603050405020304" pitchFamily="18" charset="0"/>
                <a:cs typeface="Calibri" panose="020F0502020204030204" pitchFamily="34" charset="0"/>
              </a:rPr>
              <a:t>שמות פרק ג פסוקים א-ד:  </a:t>
            </a:r>
            <a:r>
              <a:rPr lang="en-US" sz="3200" b="1" dirty="0" smtClean="0">
                <a:solidFill>
                  <a:srgbClr val="0A0A0A"/>
                </a:solidFill>
                <a:latin typeface="Calibri" panose="020F0502020204030204" pitchFamily="34" charset="0"/>
                <a:ea typeface="Times New Roman" panose="02020603050405020304" pitchFamily="18" charset="0"/>
                <a:cs typeface="Calibri" panose="020F0502020204030204" pitchFamily="34" charset="0"/>
              </a:rPr>
              <a:t/>
            </a:r>
            <a:br>
              <a:rPr lang="en-US" sz="3200" b="1" dirty="0" smtClean="0">
                <a:solidFill>
                  <a:srgbClr val="0A0A0A"/>
                </a:solidFill>
                <a:latin typeface="Calibri" panose="020F0502020204030204" pitchFamily="34" charset="0"/>
                <a:ea typeface="Times New Roman" panose="02020603050405020304" pitchFamily="18" charset="0"/>
                <a:cs typeface="Calibri" panose="020F0502020204030204" pitchFamily="34" charset="0"/>
              </a:rPr>
            </a:br>
            <a:r>
              <a:rPr lang="he-IL" sz="3200" dirty="0" smtClean="0">
                <a:solidFill>
                  <a:srgbClr val="0A0A0A"/>
                </a:solidFill>
                <a:latin typeface="Calibri" panose="020F0502020204030204" pitchFamily="34" charset="0"/>
                <a:ea typeface="Times New Roman" panose="02020603050405020304" pitchFamily="18" charset="0"/>
                <a:cs typeface="Calibri" panose="020F0502020204030204" pitchFamily="34" charset="0"/>
              </a:rPr>
              <a:t>"</a:t>
            </a:r>
            <a:r>
              <a:rPr lang="he-IL" sz="3200" dirty="0">
                <a:solidFill>
                  <a:srgbClr val="0A0A0A"/>
                </a:solidFill>
                <a:latin typeface="Calibri" panose="020F0502020204030204" pitchFamily="34" charset="0"/>
                <a:ea typeface="Times New Roman" panose="02020603050405020304" pitchFamily="18" charset="0"/>
                <a:cs typeface="Calibri" panose="020F0502020204030204" pitchFamily="34" charset="0"/>
              </a:rPr>
              <a:t>וּמֹשֶׁה הָיָה רֹעֶה אֶת צֹאן יִתְרוֹ חֹתְנוֹ, כֹּהֵן מִדְיָן, וַיִּנְהַג אֶת הַצֹּאן אַחַר הַמִּדְבָּר וַיָּבֹא אֶל הַר הָאֱלֹהִים חֹרֵבָה. וַיֵּרָא מַלְאַךְ ה' אֵלָיו בְּלַבַּת אֵשׁ מִתּוֹךְ הַסְּנֶה, וַיַּרְא וְהִנֵּה הַסְּנֶה בֹּעֵר בָּאֵשׁ וְהַסְּנֶה אֵינֶנּוּ אֻכָּל... וַיִּקְרָא אֵלָיו אֱלֹהִים מִתּוֹךְ הַסְּנֶה."</a:t>
            </a:r>
          </a:p>
        </p:txBody>
      </p:sp>
    </p:spTree>
    <p:extLst>
      <p:ext uri="{BB962C8B-B14F-4D97-AF65-F5344CB8AC3E}">
        <p14:creationId xmlns:p14="http://schemas.microsoft.com/office/powerpoint/2010/main" val="24810450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7752" y="645241"/>
            <a:ext cx="1551788" cy="4552401"/>
          </a:xfrm>
          <a:prstGeom prst="rect">
            <a:avLst/>
          </a:prstGeom>
        </p:spPr>
      </p:pic>
      <p:sp>
        <p:nvSpPr>
          <p:cNvPr id="2" name="מלבן 1"/>
          <p:cNvSpPr/>
          <p:nvPr/>
        </p:nvSpPr>
        <p:spPr>
          <a:xfrm>
            <a:off x="545432" y="850576"/>
            <a:ext cx="9753600" cy="2365712"/>
          </a:xfrm>
          <a:prstGeom prst="rect">
            <a:avLst/>
          </a:prstGeom>
        </p:spPr>
        <p:txBody>
          <a:bodyPr wrap="square">
            <a:spAutoFit/>
          </a:bodyPr>
          <a:lstStyle/>
          <a:p>
            <a:pPr marR="0" algn="just" rtl="1">
              <a:lnSpc>
                <a:spcPct val="150000"/>
              </a:lnSpc>
              <a:spcBef>
                <a:spcPts val="0"/>
              </a:spcBef>
              <a:spcAft>
                <a:spcPts val="1000"/>
              </a:spcAft>
              <a:buClr>
                <a:srgbClr val="000000"/>
              </a:buClr>
              <a:buFont typeface="Arial"/>
            </a:pPr>
            <a:r>
              <a:rPr lang="he-IL" sz="3400" dirty="0">
                <a:solidFill>
                  <a:schemeClr val="tx1">
                    <a:lumMod val="50000"/>
                  </a:schemeClr>
                </a:solidFill>
                <a:latin typeface="Calibri" panose="020F0502020204030204" pitchFamily="34" charset="0"/>
                <a:cs typeface="Calibri" panose="020F0502020204030204" pitchFamily="34" charset="0"/>
                <a:sym typeface="Arial"/>
              </a:rPr>
              <a:t>"הֲנִסָּה אֱלֹהִים לָבוֹא לָקַחַת לוֹ גוֹי מִקֶּרֶב גּוֹי בְּמַסֹּת בְּאֹתֹת וּבְמוֹפְתִים וּבְמִלְחָמָה וּבְיָד חֲזָקָה וּבִזְרוֹעַ נְטוּיָה וּבְמוֹרָאִים גְּדֹלִים?" (לד')</a:t>
            </a:r>
            <a:endParaRPr lang="en-US" sz="3400" dirty="0">
              <a:solidFill>
                <a:schemeClr val="tx1">
                  <a:lumMod val="50000"/>
                </a:schemeClr>
              </a:solidFill>
              <a:latin typeface="Calibri" panose="020F0502020204030204" pitchFamily="34" charset="0"/>
              <a:sym typeface="Arial"/>
            </a:endParaRPr>
          </a:p>
        </p:txBody>
      </p:sp>
      <p:sp>
        <p:nvSpPr>
          <p:cNvPr id="3" name="מלבן 2"/>
          <p:cNvSpPr/>
          <p:nvPr/>
        </p:nvSpPr>
        <p:spPr>
          <a:xfrm>
            <a:off x="673768" y="3672728"/>
            <a:ext cx="9625264" cy="2446824"/>
          </a:xfrm>
          <a:prstGeom prst="rect">
            <a:avLst/>
          </a:prstGeom>
        </p:spPr>
        <p:txBody>
          <a:bodyPr wrap="square">
            <a:spAutoFit/>
          </a:bodyPr>
          <a:lstStyle/>
          <a:p>
            <a:pPr algn="r" rtl="1">
              <a:lnSpc>
                <a:spcPct val="150000"/>
              </a:lnSpc>
            </a:pPr>
            <a:r>
              <a:rPr lang="he-IL" sz="3400" b="1" dirty="0">
                <a:solidFill>
                  <a:srgbClr val="0A0A0A"/>
                </a:solidFill>
                <a:latin typeface="Calibri" panose="020F0502020204030204" pitchFamily="34" charset="0"/>
                <a:cs typeface="Calibri" panose="020F0502020204030204" pitchFamily="34" charset="0"/>
                <a:sym typeface="Arial"/>
              </a:rPr>
              <a:t>שמות פרק </a:t>
            </a:r>
            <a:r>
              <a:rPr lang="he-IL" sz="3400" b="1" dirty="0" err="1">
                <a:solidFill>
                  <a:srgbClr val="0A0A0A"/>
                </a:solidFill>
                <a:latin typeface="Calibri" panose="020F0502020204030204" pitchFamily="34" charset="0"/>
                <a:cs typeface="Calibri" panose="020F0502020204030204" pitchFamily="34" charset="0"/>
                <a:sym typeface="Arial"/>
              </a:rPr>
              <a:t>יב</a:t>
            </a:r>
            <a:r>
              <a:rPr lang="he-IL" sz="3400" b="1" dirty="0">
                <a:solidFill>
                  <a:srgbClr val="0A0A0A"/>
                </a:solidFill>
                <a:latin typeface="Calibri" panose="020F0502020204030204" pitchFamily="34" charset="0"/>
                <a:cs typeface="Calibri" panose="020F0502020204030204" pitchFamily="34" charset="0"/>
                <a:sym typeface="Arial"/>
              </a:rPr>
              <a:t> פסוק נא: </a:t>
            </a:r>
            <a:endParaRPr lang="en-US" sz="3400" b="1" dirty="0">
              <a:solidFill>
                <a:srgbClr val="0A0A0A"/>
              </a:solidFill>
              <a:latin typeface="Calibri" panose="020F0502020204030204" pitchFamily="34" charset="0"/>
              <a:sym typeface="Arial"/>
            </a:endParaRPr>
          </a:p>
          <a:p>
            <a:pPr algn="r" rtl="1">
              <a:lnSpc>
                <a:spcPct val="150000"/>
              </a:lnSpc>
            </a:pPr>
            <a:r>
              <a:rPr lang="he-IL" sz="3400" dirty="0">
                <a:solidFill>
                  <a:srgbClr val="0A0A0A"/>
                </a:solidFill>
                <a:latin typeface="Calibri" panose="020F0502020204030204" pitchFamily="34" charset="0"/>
                <a:cs typeface="Calibri" panose="020F0502020204030204" pitchFamily="34" charset="0"/>
                <a:sym typeface="Arial"/>
              </a:rPr>
              <a:t>"וַיְהִי בְּעֶצֶם הַיּוֹם הַזֶּה הוֹצִיא ה' אֶת בְּנֵי יִשְׂרָאֵל מֵאֶרֶץ מִצְרַיִם עַל צִבְאֹתָם ."</a:t>
            </a:r>
            <a:endParaRPr lang="en-US" sz="3400" dirty="0">
              <a:solidFill>
                <a:srgbClr val="0A0A0A"/>
              </a:solidFill>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1723649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12"/>
          <p:cNvSpPr txBox="1">
            <a:spLocks noGrp="1"/>
          </p:cNvSpPr>
          <p:nvPr>
            <p:ph type="title"/>
          </p:nvPr>
        </p:nvSpPr>
        <p:spPr>
          <a:xfrm>
            <a:off x="1264920" y="365125"/>
            <a:ext cx="10515600" cy="1325563"/>
          </a:xfrm>
          <a:prstGeom prst="rect">
            <a:avLst/>
          </a:prstGeom>
          <a:noFill/>
          <a:ln>
            <a:noFill/>
          </a:ln>
        </p:spPr>
        <p:txBody>
          <a:bodyPr spcFirstLastPara="1" wrap="square" lIns="91425" tIns="45700" rIns="91425" bIns="45700" anchor="ctr" anchorCtr="0">
            <a:normAutofit/>
          </a:bodyPr>
          <a:lstStyle/>
          <a:p>
            <a:pPr lvl="0">
              <a:lnSpc>
                <a:spcPct val="90000"/>
              </a:lnSpc>
              <a:buClr>
                <a:schemeClr val="dk1"/>
              </a:buClr>
              <a:buSzPts val="4400"/>
            </a:pPr>
            <a:r>
              <a:rPr lang="he-IL" b="1" dirty="0">
                <a:solidFill>
                  <a:schemeClr val="accent6">
                    <a:lumMod val="75000"/>
                  </a:schemeClr>
                </a:solidFill>
              </a:rPr>
              <a:t>רגע של מחשבה</a:t>
            </a:r>
            <a:endParaRPr dirty="0">
              <a:solidFill>
                <a:schemeClr val="tx2">
                  <a:lumMod val="10000"/>
                </a:schemeClr>
              </a:solidFill>
            </a:endParaRPr>
          </a:p>
        </p:txBody>
      </p:sp>
      <p:sp>
        <p:nvSpPr>
          <p:cNvPr id="2" name="Content Placeholder 1">
            <a:extLst>
              <a:ext uri="{FF2B5EF4-FFF2-40B4-BE49-F238E27FC236}">
                <a16:creationId xmlns:a16="http://schemas.microsoft.com/office/drawing/2014/main" id="{6B06A5E1-2685-3C4D-B144-69D519105EAE}"/>
              </a:ext>
            </a:extLst>
          </p:cNvPr>
          <p:cNvSpPr>
            <a:spLocks noGrp="1"/>
          </p:cNvSpPr>
          <p:nvPr>
            <p:ph sz="half" idx="2"/>
          </p:nvPr>
        </p:nvSpPr>
        <p:spPr>
          <a:xfrm>
            <a:off x="2103121" y="1666304"/>
            <a:ext cx="8412480" cy="4351338"/>
          </a:xfrm>
        </p:spPr>
        <p:txBody>
          <a:bodyPr>
            <a:normAutofit/>
          </a:bodyPr>
          <a:lstStyle/>
          <a:p>
            <a:pPr marL="0" indent="0" fontAlgn="base">
              <a:lnSpc>
                <a:spcPct val="150000"/>
              </a:lnSpc>
              <a:buNone/>
            </a:pPr>
            <a:r>
              <a:rPr lang="he-IL" sz="3200" b="1" dirty="0" smtClean="0">
                <a:solidFill>
                  <a:srgbClr val="0A0A0A"/>
                </a:solidFill>
              </a:rPr>
              <a:t>דמיינו שאתם נמצאים בקהל</a:t>
            </a:r>
            <a:r>
              <a:rPr lang="en-US" sz="3200" b="1" dirty="0" smtClean="0">
                <a:solidFill>
                  <a:srgbClr val="0A0A0A"/>
                </a:solidFill>
              </a:rPr>
              <a:t/>
            </a:r>
            <a:br>
              <a:rPr lang="en-US" sz="3200" b="1" dirty="0" smtClean="0">
                <a:solidFill>
                  <a:srgbClr val="0A0A0A"/>
                </a:solidFill>
              </a:rPr>
            </a:br>
            <a:r>
              <a:rPr lang="he-IL" sz="3200" b="1" dirty="0" smtClean="0">
                <a:solidFill>
                  <a:srgbClr val="0A0A0A"/>
                </a:solidFill>
              </a:rPr>
              <a:t>ושומעים את דבריו </a:t>
            </a:r>
            <a:r>
              <a:rPr lang="en-US" sz="3200" b="1" dirty="0" smtClean="0">
                <a:solidFill>
                  <a:srgbClr val="0A0A0A"/>
                </a:solidFill>
              </a:rPr>
              <a:t/>
            </a:r>
            <a:br>
              <a:rPr lang="en-US" sz="3200" b="1" dirty="0" smtClean="0">
                <a:solidFill>
                  <a:srgbClr val="0A0A0A"/>
                </a:solidFill>
              </a:rPr>
            </a:br>
            <a:r>
              <a:rPr lang="he-IL" sz="3200" b="1" dirty="0" smtClean="0">
                <a:solidFill>
                  <a:srgbClr val="0A0A0A"/>
                </a:solidFill>
              </a:rPr>
              <a:t>של משה. </a:t>
            </a:r>
            <a:r>
              <a:rPr lang="en-US" sz="3200" b="1" dirty="0" smtClean="0">
                <a:solidFill>
                  <a:srgbClr val="0A0A0A"/>
                </a:solidFill>
              </a:rPr>
              <a:t/>
            </a:r>
            <a:br>
              <a:rPr lang="en-US" sz="3200" b="1" dirty="0" smtClean="0">
                <a:solidFill>
                  <a:srgbClr val="0A0A0A"/>
                </a:solidFill>
              </a:rPr>
            </a:br>
            <a:endParaRPr lang="he-IL" sz="3200" b="1" dirty="0" smtClean="0">
              <a:solidFill>
                <a:srgbClr val="0A0A0A"/>
              </a:solidFill>
            </a:endParaRPr>
          </a:p>
        </p:txBody>
      </p:sp>
      <p:pic>
        <p:nvPicPr>
          <p:cNvPr id="5" name="תמונה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7291" y="0"/>
            <a:ext cx="1050479" cy="1499616"/>
          </a:xfrm>
          <a:prstGeom prst="rect">
            <a:avLst/>
          </a:prstGeom>
        </p:spPr>
      </p:pic>
      <p:pic>
        <p:nvPicPr>
          <p:cNvPr id="7" name="תמונה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86" y="134111"/>
            <a:ext cx="5620512" cy="6045593"/>
          </a:xfrm>
          <a:prstGeom prst="rect">
            <a:avLst/>
          </a:prstGeom>
        </p:spPr>
      </p:pic>
      <p:sp>
        <p:nvSpPr>
          <p:cNvPr id="8" name="מלבן 7"/>
          <p:cNvSpPr/>
          <p:nvPr/>
        </p:nvSpPr>
        <p:spPr>
          <a:xfrm rot="682562">
            <a:off x="3557343" y="1139543"/>
            <a:ext cx="997389" cy="707886"/>
          </a:xfrm>
          <a:prstGeom prst="rect">
            <a:avLst/>
          </a:prstGeom>
        </p:spPr>
        <p:txBody>
          <a:bodyPr wrap="none">
            <a:spAutoFit/>
          </a:bodyPr>
          <a:lstStyle/>
          <a:p>
            <a:r>
              <a:rPr lang="he-IL" sz="4000" b="1" dirty="0">
                <a:solidFill>
                  <a:srgbClr val="0A0A0A"/>
                </a:solidFill>
                <a:latin typeface="Calibri" panose="020F0502020204030204" pitchFamily="34" charset="0"/>
                <a:cs typeface="Calibri" panose="020F0502020204030204" pitchFamily="34" charset="0"/>
              </a:rPr>
              <a:t>פחד</a:t>
            </a:r>
            <a:endParaRPr lang="en-US" sz="4000" b="1" dirty="0">
              <a:latin typeface="Calibri" panose="020F0502020204030204" pitchFamily="34" charset="0"/>
              <a:cs typeface="Calibri" panose="020F0502020204030204" pitchFamily="34" charset="0"/>
            </a:endParaRPr>
          </a:p>
        </p:txBody>
      </p:sp>
      <p:sp>
        <p:nvSpPr>
          <p:cNvPr id="13" name="מלבן 12"/>
          <p:cNvSpPr/>
          <p:nvPr/>
        </p:nvSpPr>
        <p:spPr>
          <a:xfrm rot="612865">
            <a:off x="2104282" y="570692"/>
            <a:ext cx="931665" cy="707886"/>
          </a:xfrm>
          <a:prstGeom prst="rect">
            <a:avLst/>
          </a:prstGeom>
        </p:spPr>
        <p:txBody>
          <a:bodyPr wrap="none">
            <a:spAutoFit/>
          </a:bodyPr>
          <a:lstStyle/>
          <a:p>
            <a:r>
              <a:rPr lang="he-IL" sz="4000" b="1" dirty="0" smtClean="0">
                <a:solidFill>
                  <a:srgbClr val="0A0A0A"/>
                </a:solidFill>
                <a:latin typeface="Calibri" panose="020F0502020204030204" pitchFamily="34" charset="0"/>
                <a:cs typeface="Calibri" panose="020F0502020204030204" pitchFamily="34" charset="0"/>
              </a:rPr>
              <a:t>לחץ</a:t>
            </a:r>
            <a:endParaRPr lang="en-US" sz="4000" b="1" dirty="0">
              <a:latin typeface="Calibri" panose="020F0502020204030204" pitchFamily="34" charset="0"/>
              <a:cs typeface="Calibri" panose="020F0502020204030204" pitchFamily="34" charset="0"/>
            </a:endParaRPr>
          </a:p>
        </p:txBody>
      </p:sp>
      <p:sp>
        <p:nvSpPr>
          <p:cNvPr id="14" name="מלבן 13"/>
          <p:cNvSpPr/>
          <p:nvPr/>
        </p:nvSpPr>
        <p:spPr>
          <a:xfrm rot="500682">
            <a:off x="633681" y="1487049"/>
            <a:ext cx="1035861" cy="707886"/>
          </a:xfrm>
          <a:prstGeom prst="rect">
            <a:avLst/>
          </a:prstGeom>
        </p:spPr>
        <p:txBody>
          <a:bodyPr wrap="none">
            <a:spAutoFit/>
          </a:bodyPr>
          <a:lstStyle/>
          <a:p>
            <a:r>
              <a:rPr lang="he-IL" sz="4000" b="1" dirty="0" smtClean="0">
                <a:solidFill>
                  <a:srgbClr val="0A0A0A"/>
                </a:solidFill>
                <a:latin typeface="Calibri" panose="020F0502020204030204" pitchFamily="34" charset="0"/>
                <a:cs typeface="Calibri" panose="020F0502020204030204" pitchFamily="34" charset="0"/>
              </a:rPr>
              <a:t>עניין</a:t>
            </a:r>
            <a:endParaRPr lang="en-US" sz="3600" b="1" dirty="0">
              <a:latin typeface="Calibri" panose="020F0502020204030204" pitchFamily="34" charset="0"/>
              <a:cs typeface="Calibri" panose="020F0502020204030204" pitchFamily="34" charset="0"/>
            </a:endParaRPr>
          </a:p>
        </p:txBody>
      </p:sp>
      <p:sp>
        <p:nvSpPr>
          <p:cNvPr id="15" name="מלבן 14"/>
          <p:cNvSpPr/>
          <p:nvPr/>
        </p:nvSpPr>
        <p:spPr>
          <a:xfrm rot="20795586">
            <a:off x="294856" y="3169842"/>
            <a:ext cx="1372492" cy="646331"/>
          </a:xfrm>
          <a:prstGeom prst="rect">
            <a:avLst/>
          </a:prstGeom>
        </p:spPr>
        <p:txBody>
          <a:bodyPr wrap="none">
            <a:spAutoFit/>
          </a:bodyPr>
          <a:lstStyle/>
          <a:p>
            <a:r>
              <a:rPr lang="he-IL" sz="3600" b="1" dirty="0" smtClean="0">
                <a:solidFill>
                  <a:srgbClr val="0A0A0A"/>
                </a:solidFill>
                <a:latin typeface="Calibri" panose="020F0502020204030204" pitchFamily="34" charset="0"/>
                <a:cs typeface="Calibri" panose="020F0502020204030204" pitchFamily="34" charset="0"/>
              </a:rPr>
              <a:t>שמחה</a:t>
            </a:r>
            <a:endParaRPr lang="en-US" sz="3600" b="1" dirty="0">
              <a:latin typeface="Calibri" panose="020F0502020204030204" pitchFamily="34" charset="0"/>
              <a:cs typeface="Calibri" panose="020F0502020204030204" pitchFamily="34" charset="0"/>
            </a:endParaRPr>
          </a:p>
        </p:txBody>
      </p:sp>
      <p:sp>
        <p:nvSpPr>
          <p:cNvPr id="16" name="מלבן 15"/>
          <p:cNvSpPr/>
          <p:nvPr/>
        </p:nvSpPr>
        <p:spPr>
          <a:xfrm>
            <a:off x="1527579" y="4358860"/>
            <a:ext cx="1266693" cy="584775"/>
          </a:xfrm>
          <a:prstGeom prst="rect">
            <a:avLst/>
          </a:prstGeom>
        </p:spPr>
        <p:txBody>
          <a:bodyPr wrap="none">
            <a:spAutoFit/>
          </a:bodyPr>
          <a:lstStyle/>
          <a:p>
            <a:r>
              <a:rPr lang="he-IL" sz="3200" b="1" dirty="0" smtClean="0">
                <a:solidFill>
                  <a:srgbClr val="0A0A0A"/>
                </a:solidFill>
                <a:latin typeface="Calibri" panose="020F0502020204030204" pitchFamily="34" charset="0"/>
                <a:cs typeface="Calibri" panose="020F0502020204030204" pitchFamily="34" charset="0"/>
              </a:rPr>
              <a:t>הערצה</a:t>
            </a:r>
            <a:endParaRPr lang="en-US" sz="2800" b="1" dirty="0">
              <a:latin typeface="Calibri" panose="020F0502020204030204" pitchFamily="34" charset="0"/>
              <a:cs typeface="Calibri" panose="020F0502020204030204" pitchFamily="34" charset="0"/>
            </a:endParaRPr>
          </a:p>
        </p:txBody>
      </p:sp>
      <p:sp>
        <p:nvSpPr>
          <p:cNvPr id="17" name="מלבן 16"/>
          <p:cNvSpPr/>
          <p:nvPr/>
        </p:nvSpPr>
        <p:spPr>
          <a:xfrm rot="21295546">
            <a:off x="4049042" y="2632235"/>
            <a:ext cx="1186543" cy="707886"/>
          </a:xfrm>
          <a:prstGeom prst="rect">
            <a:avLst/>
          </a:prstGeom>
        </p:spPr>
        <p:txBody>
          <a:bodyPr wrap="none">
            <a:spAutoFit/>
          </a:bodyPr>
          <a:lstStyle/>
          <a:p>
            <a:r>
              <a:rPr lang="he-IL" sz="4000" b="1" dirty="0" smtClean="0">
                <a:solidFill>
                  <a:srgbClr val="0A0A0A"/>
                </a:solidFill>
                <a:latin typeface="Calibri" panose="020F0502020204030204" pitchFamily="34" charset="0"/>
                <a:cs typeface="Calibri" panose="020F0502020204030204" pitchFamily="34" charset="0"/>
              </a:rPr>
              <a:t>דאגה</a:t>
            </a:r>
            <a:endParaRPr lang="en-US" sz="4000" b="1" dirty="0">
              <a:latin typeface="Calibri" panose="020F0502020204030204" pitchFamily="34" charset="0"/>
              <a:cs typeface="Calibri" panose="020F0502020204030204" pitchFamily="34" charset="0"/>
            </a:endParaRPr>
          </a:p>
        </p:txBody>
      </p:sp>
      <p:sp>
        <p:nvSpPr>
          <p:cNvPr id="18" name="מלבן 17"/>
          <p:cNvSpPr/>
          <p:nvPr/>
        </p:nvSpPr>
        <p:spPr>
          <a:xfrm rot="1364858">
            <a:off x="3109413" y="4086048"/>
            <a:ext cx="1332416" cy="584775"/>
          </a:xfrm>
          <a:prstGeom prst="rect">
            <a:avLst/>
          </a:prstGeom>
        </p:spPr>
        <p:txBody>
          <a:bodyPr wrap="none">
            <a:spAutoFit/>
          </a:bodyPr>
          <a:lstStyle/>
          <a:p>
            <a:r>
              <a:rPr lang="he-IL" sz="3200" b="1" dirty="0" smtClean="0">
                <a:solidFill>
                  <a:srgbClr val="0A0A0A"/>
                </a:solidFill>
                <a:latin typeface="Calibri" panose="020F0502020204030204" pitchFamily="34" charset="0"/>
                <a:cs typeface="Calibri" panose="020F0502020204030204" pitchFamily="34" charset="0"/>
              </a:rPr>
              <a:t>סקרנות</a:t>
            </a:r>
            <a:endParaRPr lang="en-US" sz="3200" b="1" dirty="0">
              <a:latin typeface="Calibri" panose="020F0502020204030204" pitchFamily="34" charset="0"/>
              <a:cs typeface="Calibri" panose="020F0502020204030204" pitchFamily="34" charset="0"/>
            </a:endParaRPr>
          </a:p>
        </p:txBody>
      </p:sp>
      <p:pic>
        <p:nvPicPr>
          <p:cNvPr id="11" name="תמונה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0609040" y="1511249"/>
            <a:ext cx="1571715" cy="1474929"/>
          </a:xfrm>
          <a:prstGeom prst="rect">
            <a:avLst/>
          </a:prstGeom>
        </p:spPr>
      </p:pic>
      <p:sp>
        <p:nvSpPr>
          <p:cNvPr id="12" name="מלבן 11"/>
          <p:cNvSpPr/>
          <p:nvPr/>
        </p:nvSpPr>
        <p:spPr>
          <a:xfrm>
            <a:off x="4559808" y="4388336"/>
            <a:ext cx="7071891" cy="2308324"/>
          </a:xfrm>
          <a:prstGeom prst="rect">
            <a:avLst/>
          </a:prstGeom>
        </p:spPr>
        <p:txBody>
          <a:bodyPr wrap="square">
            <a:spAutoFit/>
          </a:bodyPr>
          <a:lstStyle/>
          <a:p>
            <a:pPr marL="0" indent="0" algn="r" rtl="1" fontAlgn="base">
              <a:lnSpc>
                <a:spcPct val="150000"/>
              </a:lnSpc>
              <a:buNone/>
            </a:pPr>
            <a:r>
              <a:rPr lang="he-IL" sz="32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איך אתם הייתם </a:t>
            </a:r>
            <a:r>
              <a:rPr lang="he-IL" sz="3200" b="1" kern="1200" dirty="0">
                <a:solidFill>
                  <a:srgbClr val="00206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מרגישים? </a:t>
            </a:r>
            <a:r>
              <a:rPr lang="en-US" sz="3200" b="1" kern="1200" dirty="0">
                <a:solidFill>
                  <a:srgbClr val="00206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a:r>
            <a:br>
              <a:rPr lang="en-US" sz="3200" b="1" kern="1200" dirty="0">
                <a:solidFill>
                  <a:srgbClr val="00206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br>
            <a:r>
              <a:rPr lang="he-IL" sz="3200" b="1" kern="1200" dirty="0">
                <a:solidFill>
                  <a:srgbClr val="00206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מה אתם הייתם עושים בסיטואציה כזו</a:t>
            </a:r>
            <a:r>
              <a:rPr lang="he-IL" sz="32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
            <a:br>
              <a:rPr lang="en-US" sz="32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endParaRPr lang="he-IL" sz="32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72258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7"/>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x-none"/>
              <a:t>מה להביא לשיעור?</a:t>
            </a:r>
            <a:endParaRPr dirty="0"/>
          </a:p>
        </p:txBody>
      </p:sp>
      <p:sp>
        <p:nvSpPr>
          <p:cNvPr id="9" name="Google Shape;240;p5">
            <a:extLst>
              <a:ext uri="{FF2B5EF4-FFF2-40B4-BE49-F238E27FC236}">
                <a16:creationId xmlns:a16="http://schemas.microsoft.com/office/drawing/2014/main" id="{F91F6AAF-990F-463B-9374-199E5E5F214A}"/>
              </a:ext>
            </a:extLst>
          </p:cNvPr>
          <p:cNvSpPr txBox="1">
            <a:spLocks/>
          </p:cNvSpPr>
          <p:nvPr/>
        </p:nvSpPr>
        <p:spPr>
          <a:xfrm>
            <a:off x="2033954" y="1662003"/>
            <a:ext cx="8124092" cy="460892"/>
          </a:xfrm>
          <a:prstGeom prst="rect">
            <a:avLst/>
          </a:prstGeom>
        </p:spPr>
        <p:txBody>
          <a:bodyPr vert="horz" lIns="91440" tIns="45720" rIns="91440" bIns="45720" rtlCol="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lang="en-US" sz="2800" b="0" i="0" u="none" strike="noStrike" kern="1200" cap="none">
                <a:solidFill>
                  <a:schemeClr val="bg1"/>
                </a:solidFill>
                <a:latin typeface="Calibri" panose="020F0502020204030204" pitchFamily="34" charset="0"/>
                <a:ea typeface="+mn-ea"/>
                <a:cs typeface="+mn-cs"/>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he-IL" sz="3200" b="1" dirty="0" smtClean="0">
                <a:solidFill>
                  <a:schemeClr val="tx1"/>
                </a:solidFill>
                <a:cs typeface="Calibri" panose="020F0502020204030204" pitchFamily="34" charset="0"/>
              </a:rPr>
              <a:t>מחברת תנ"ך , </a:t>
            </a:r>
            <a:r>
              <a:rPr lang="he-IL" sz="3200" b="1" dirty="0">
                <a:solidFill>
                  <a:schemeClr val="tx1"/>
                </a:solidFill>
                <a:cs typeface="Calibri" panose="020F0502020204030204" pitchFamily="34" charset="0"/>
              </a:rPr>
              <a:t>כלי כתיבה ותנ"ך מלא</a:t>
            </a:r>
          </a:p>
        </p:txBody>
      </p:sp>
      <p:pic>
        <p:nvPicPr>
          <p:cNvPr id="12" name="Picture 12" descr="חנות הספרים של איתמר">
            <a:extLst>
              <a:ext uri="{FF2B5EF4-FFF2-40B4-BE49-F238E27FC236}">
                <a16:creationId xmlns:a16="http://schemas.microsoft.com/office/drawing/2014/main" id="{117CE0D5-FC7F-49B0-AD22-EECB078D71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1876" y="2703827"/>
            <a:ext cx="2012019" cy="2706973"/>
          </a:xfrm>
          <a:prstGeom prst="rect">
            <a:avLst/>
          </a:prstGeom>
          <a:noFill/>
          <a:extLst>
            <a:ext uri="{909E8E84-426E-40DD-AFC4-6F175D3DCCD1}">
              <a14:hiddenFill xmlns:a14="http://schemas.microsoft.com/office/drawing/2010/main">
                <a:solidFill>
                  <a:srgbClr val="FFFFFF"/>
                </a:solidFill>
              </a14:hiddenFill>
            </a:ext>
          </a:extLst>
        </p:spPr>
      </p:pic>
      <p:pic>
        <p:nvPicPr>
          <p:cNvPr id="2" name="תמונה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68067" y="2703827"/>
            <a:ext cx="2728859" cy="3074178"/>
          </a:xfrm>
          <a:prstGeom prst="rect">
            <a:avLst/>
          </a:prstGeom>
        </p:spPr>
      </p:pic>
      <p:pic>
        <p:nvPicPr>
          <p:cNvPr id="6"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07977" y="753105"/>
            <a:ext cx="1540938" cy="549601"/>
          </a:xfrm>
          <a:prstGeom prst="rect">
            <a:avLst/>
          </a:prstGeom>
        </p:spPr>
      </p:pic>
    </p:spTree>
    <p:extLst>
      <p:ext uri="{BB962C8B-B14F-4D97-AF65-F5344CB8AC3E}">
        <p14:creationId xmlns:p14="http://schemas.microsoft.com/office/powerpoint/2010/main" val="4288037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xfrm>
            <a:off x="0" y="570312"/>
            <a:ext cx="12013397" cy="627321"/>
          </a:xfrm>
          <a:prstGeom prst="rect">
            <a:avLst/>
          </a:prstGeom>
          <a:solidFill>
            <a:schemeClr val="accent1"/>
          </a:solidFill>
          <a:ln>
            <a:noFill/>
          </a:ln>
        </p:spPr>
        <p:txBody>
          <a:bodyPr spcFirstLastPara="1" wrap="square" lIns="91425" tIns="45700" rIns="91425" bIns="45700" anchor="b" anchorCtr="0">
            <a:normAutofit fontScale="90000"/>
          </a:bodyPr>
          <a:lstStyle/>
          <a:p>
            <a:pPr lvl="0">
              <a:lnSpc>
                <a:spcPct val="90000"/>
              </a:lnSpc>
              <a:buClr>
                <a:srgbClr val="424242"/>
              </a:buClr>
              <a:buSzPts val="3600"/>
            </a:pPr>
            <a:r>
              <a:rPr lang="he-IL" dirty="0"/>
              <a:t>סיכום - אזהרה על חטא עבודה זרה</a:t>
            </a:r>
            <a:endParaRPr lang="he-IL" sz="2600" dirty="0">
              <a:solidFill>
                <a:srgbClr val="424242"/>
              </a:solidFill>
              <a:latin typeface="David" panose="020E0502060401010101" pitchFamily="34" charset="-79"/>
              <a:ea typeface="+mn-ea"/>
              <a:cs typeface="David" panose="020E0502060401010101" pitchFamily="34" charset="-79"/>
            </a:endParaRPr>
          </a:p>
        </p:txBody>
      </p:sp>
      <p:sp>
        <p:nvSpPr>
          <p:cNvPr id="4" name="מלבן: פינות מעוגלות 3">
            <a:extLst>
              <a:ext uri="{FF2B5EF4-FFF2-40B4-BE49-F238E27FC236}">
                <a16:creationId xmlns:a16="http://schemas.microsoft.com/office/drawing/2014/main" id="{0E7108CE-FD8C-41DF-9C9F-72C02A35AF1C}"/>
              </a:ext>
            </a:extLst>
          </p:cNvPr>
          <p:cNvSpPr/>
          <p:nvPr/>
        </p:nvSpPr>
        <p:spPr>
          <a:xfrm>
            <a:off x="651221" y="1673352"/>
            <a:ext cx="11524093" cy="501582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nchorCtr="0"/>
          <a:lstStyle/>
          <a:p>
            <a:pPr marL="457200" indent="-457200" algn="r" rtl="1">
              <a:buClr>
                <a:schemeClr val="accent6">
                  <a:lumMod val="75000"/>
                </a:schemeClr>
              </a:buClr>
              <a:buFont typeface="Arial" panose="020B0604020202020204" pitchFamily="34" charset="0"/>
              <a:buChar char="•"/>
            </a:pPr>
            <a:r>
              <a:rPr lang="he-IL" sz="3200" dirty="0" smtClean="0">
                <a:solidFill>
                  <a:srgbClr val="0A0A0A"/>
                </a:solidFill>
                <a:latin typeface="Calibri" panose="020F0502020204030204" pitchFamily="34" charset="0"/>
                <a:cs typeface="Calibri" panose="020F0502020204030204" pitchFamily="34" charset="0"/>
              </a:rPr>
              <a:t>למדנו שמשה פתח את נאומו במשפט "כִּי </a:t>
            </a:r>
            <a:r>
              <a:rPr lang="he-IL" sz="3200" dirty="0">
                <a:solidFill>
                  <a:srgbClr val="0A0A0A"/>
                </a:solidFill>
                <a:latin typeface="Calibri" panose="020F0502020204030204" pitchFamily="34" charset="0"/>
                <a:cs typeface="Calibri" panose="020F0502020204030204" pitchFamily="34" charset="0"/>
              </a:rPr>
              <a:t>תוֹלִיד בָּנִים וּבְנֵי בָנִים </a:t>
            </a:r>
            <a:r>
              <a:rPr lang="he-IL" sz="3200" dirty="0" err="1">
                <a:solidFill>
                  <a:srgbClr val="0A0A0A"/>
                </a:solidFill>
                <a:latin typeface="Calibri" panose="020F0502020204030204" pitchFamily="34" charset="0"/>
                <a:cs typeface="Calibri" panose="020F0502020204030204" pitchFamily="34" charset="0"/>
              </a:rPr>
              <a:t>וְנוֹשַׁנְתֶּם</a:t>
            </a:r>
            <a:r>
              <a:rPr lang="he-IL" sz="3200" dirty="0">
                <a:solidFill>
                  <a:srgbClr val="0A0A0A"/>
                </a:solidFill>
                <a:latin typeface="Calibri" panose="020F0502020204030204" pitchFamily="34" charset="0"/>
                <a:cs typeface="Calibri" panose="020F0502020204030204" pitchFamily="34" charset="0"/>
              </a:rPr>
              <a:t> בָּאָרֶץ</a:t>
            </a:r>
            <a:r>
              <a:rPr lang="he-IL" sz="3200" dirty="0" smtClean="0">
                <a:solidFill>
                  <a:srgbClr val="0A0A0A"/>
                </a:solidFill>
                <a:latin typeface="Calibri" panose="020F0502020204030204" pitchFamily="34" charset="0"/>
                <a:cs typeface="Calibri" panose="020F0502020204030204" pitchFamily="34" charset="0"/>
              </a:rPr>
              <a:t>". (פסוק כה'). ותיאר לבנ"י את </a:t>
            </a:r>
            <a:r>
              <a:rPr lang="he-IL" sz="3200" b="1" dirty="0" smtClean="0">
                <a:solidFill>
                  <a:srgbClr val="0A0A0A"/>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העתיד</a:t>
            </a:r>
            <a:r>
              <a:rPr lang="he-IL" sz="3200" dirty="0" smtClean="0">
                <a:solidFill>
                  <a:srgbClr val="0A0A0A"/>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he-IL" sz="3200" dirty="0">
                <a:solidFill>
                  <a:srgbClr val="0A0A0A"/>
                </a:solidFill>
                <a:latin typeface="Calibri" panose="020F0502020204030204" pitchFamily="34" charset="0"/>
                <a:cs typeface="Calibri" panose="020F0502020204030204" pitchFamily="34" charset="0"/>
              </a:rPr>
              <a:t>שבו יחיו הצאצאים של הדור הנוכחי. </a:t>
            </a:r>
            <a:r>
              <a:rPr lang="en-US" sz="3200" dirty="0" smtClean="0">
                <a:solidFill>
                  <a:srgbClr val="0A0A0A"/>
                </a:solidFill>
                <a:latin typeface="Calibri" panose="020F0502020204030204" pitchFamily="34" charset="0"/>
              </a:rPr>
              <a:t/>
            </a:r>
            <a:br>
              <a:rPr lang="en-US" sz="3200" dirty="0" smtClean="0">
                <a:solidFill>
                  <a:srgbClr val="0A0A0A"/>
                </a:solidFill>
                <a:latin typeface="Calibri" panose="020F0502020204030204" pitchFamily="34" charset="0"/>
              </a:rPr>
            </a:br>
            <a:r>
              <a:rPr lang="he-IL" sz="3200" dirty="0" smtClean="0">
                <a:solidFill>
                  <a:srgbClr val="0A0A0A"/>
                </a:solidFill>
                <a:latin typeface="Calibri" panose="020F0502020204030204" pitchFamily="34" charset="0"/>
                <a:cs typeface="Calibri" panose="020F0502020204030204" pitchFamily="34" charset="0"/>
              </a:rPr>
              <a:t>הביטוי </a:t>
            </a:r>
            <a:r>
              <a:rPr lang="he-IL" sz="3200" dirty="0">
                <a:solidFill>
                  <a:srgbClr val="0A0A0A"/>
                </a:solidFill>
                <a:latin typeface="Calibri" panose="020F0502020204030204" pitchFamily="34" charset="0"/>
                <a:cs typeface="Calibri" panose="020F0502020204030204" pitchFamily="34" charset="0"/>
              </a:rPr>
              <a:t>"</a:t>
            </a:r>
            <a:r>
              <a:rPr lang="he-IL" sz="3200" dirty="0" err="1">
                <a:solidFill>
                  <a:srgbClr val="0A0A0A"/>
                </a:solidFill>
                <a:latin typeface="Calibri" panose="020F0502020204030204" pitchFamily="34" charset="0"/>
                <a:cs typeface="Calibri" panose="020F0502020204030204" pitchFamily="34" charset="0"/>
              </a:rPr>
              <a:t>וְנוֹשַׁנְתֶּם</a:t>
            </a:r>
            <a:r>
              <a:rPr lang="he-IL" sz="3200" dirty="0">
                <a:solidFill>
                  <a:srgbClr val="0A0A0A"/>
                </a:solidFill>
                <a:latin typeface="Calibri" panose="020F0502020204030204" pitchFamily="34" charset="0"/>
                <a:cs typeface="Calibri" panose="020F0502020204030204" pitchFamily="34" charset="0"/>
              </a:rPr>
              <a:t> בָּאָרֶץ" מציין </a:t>
            </a:r>
            <a:r>
              <a:rPr lang="he-IL" sz="3200" dirty="0" err="1" smtClean="0">
                <a:solidFill>
                  <a:srgbClr val="0A0A0A"/>
                </a:solidFill>
                <a:latin typeface="Calibri" panose="020F0502020204030204" pitchFamily="34" charset="0"/>
                <a:cs typeface="Calibri" panose="020F0502020204030204" pitchFamily="34" charset="0"/>
              </a:rPr>
              <a:t>שבנ"י</a:t>
            </a:r>
            <a:r>
              <a:rPr lang="he-IL" sz="3200" dirty="0" smtClean="0">
                <a:solidFill>
                  <a:srgbClr val="0A0A0A"/>
                </a:solidFill>
                <a:latin typeface="Calibri" panose="020F0502020204030204" pitchFamily="34" charset="0"/>
                <a:cs typeface="Calibri" panose="020F0502020204030204" pitchFamily="34" charset="0"/>
              </a:rPr>
              <a:t> יהיו </a:t>
            </a:r>
            <a:r>
              <a:rPr lang="he-IL" sz="3200" b="1" dirty="0" smtClean="0">
                <a:solidFill>
                  <a:srgbClr val="0A0A0A"/>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ישנים</a:t>
            </a:r>
            <a:r>
              <a:rPr lang="he-IL" sz="3200" dirty="0" smtClean="0">
                <a:solidFill>
                  <a:srgbClr val="0A0A0A"/>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he-IL" sz="3200" dirty="0" smtClean="0">
                <a:solidFill>
                  <a:srgbClr val="0A0A0A"/>
                </a:solidFill>
                <a:latin typeface="Calibri" panose="020F0502020204030204" pitchFamily="34" charset="0"/>
                <a:cs typeface="Calibri" panose="020F0502020204030204" pitchFamily="34" charset="0"/>
              </a:rPr>
              <a:t>(ותיקים בארץ).</a:t>
            </a:r>
          </a:p>
          <a:p>
            <a:pPr marL="457200" indent="-457200" algn="r" rtl="1">
              <a:buClr>
                <a:schemeClr val="accent6">
                  <a:lumMod val="75000"/>
                </a:schemeClr>
              </a:buClr>
              <a:buFont typeface="Arial" panose="020B0604020202020204" pitchFamily="34" charset="0"/>
              <a:buChar char="•"/>
            </a:pPr>
            <a:r>
              <a:rPr lang="he-IL" sz="3200" dirty="0" smtClean="0">
                <a:solidFill>
                  <a:srgbClr val="0A0A0A"/>
                </a:solidFill>
                <a:latin typeface="Calibri" panose="020F0502020204030204" pitchFamily="34" charset="0"/>
                <a:cs typeface="Calibri" panose="020F0502020204030204" pitchFamily="34" charset="0"/>
              </a:rPr>
              <a:t>משה חושש </a:t>
            </a:r>
            <a:r>
              <a:rPr lang="he-IL" sz="3200" dirty="0" err="1" smtClean="0">
                <a:solidFill>
                  <a:srgbClr val="0A0A0A"/>
                </a:solidFill>
                <a:latin typeface="Calibri" panose="020F0502020204030204" pitchFamily="34" charset="0"/>
                <a:cs typeface="Calibri" panose="020F0502020204030204" pitchFamily="34" charset="0"/>
              </a:rPr>
              <a:t>שבנ"י</a:t>
            </a:r>
            <a:r>
              <a:rPr lang="he-IL" sz="3200" dirty="0" smtClean="0">
                <a:solidFill>
                  <a:srgbClr val="0A0A0A"/>
                </a:solidFill>
                <a:latin typeface="Calibri" panose="020F0502020204030204" pitchFamily="34" charset="0"/>
                <a:cs typeface="Calibri" panose="020F0502020204030204" pitchFamily="34" charset="0"/>
              </a:rPr>
              <a:t> יעבדו </a:t>
            </a:r>
            <a:r>
              <a:rPr lang="he-IL" sz="3200" dirty="0">
                <a:solidFill>
                  <a:srgbClr val="0A0A0A"/>
                </a:solidFill>
                <a:latin typeface="Calibri" panose="020F0502020204030204" pitchFamily="34" charset="0"/>
                <a:cs typeface="Calibri" panose="020F0502020204030204" pitchFamily="34" charset="0"/>
              </a:rPr>
              <a:t>אלילים </a:t>
            </a:r>
            <a:r>
              <a:rPr lang="he-IL" sz="3200" dirty="0" smtClean="0">
                <a:solidFill>
                  <a:srgbClr val="0A0A0A"/>
                </a:solidFill>
                <a:latin typeface="Calibri" panose="020F0502020204030204" pitchFamily="34" charset="0"/>
                <a:cs typeface="Calibri" panose="020F0502020204030204" pitchFamily="34" charset="0"/>
              </a:rPr>
              <a:t>ופסלים </a:t>
            </a:r>
            <a:r>
              <a:rPr lang="he-IL" sz="3200" dirty="0">
                <a:solidFill>
                  <a:srgbClr val="0A0A0A"/>
                </a:solidFill>
                <a:latin typeface="Calibri" panose="020F0502020204030204" pitchFamily="34" charset="0"/>
                <a:cs typeface="Calibri" panose="020F0502020204030204" pitchFamily="34" charset="0"/>
              </a:rPr>
              <a:t>מעשה ידי אדם ולא יאמינו </a:t>
            </a:r>
            <a:r>
              <a:rPr lang="he-IL" sz="3200" dirty="0" smtClean="0">
                <a:solidFill>
                  <a:srgbClr val="0A0A0A"/>
                </a:solidFill>
                <a:latin typeface="Calibri" panose="020F0502020204030204" pitchFamily="34" charset="0"/>
                <a:cs typeface="Calibri" panose="020F0502020204030204" pitchFamily="34" charset="0"/>
              </a:rPr>
              <a:t>בה' ובעקבות כך עם </a:t>
            </a:r>
            <a:r>
              <a:rPr lang="he-IL" sz="3200" dirty="0">
                <a:solidFill>
                  <a:srgbClr val="0A0A0A"/>
                </a:solidFill>
                <a:latin typeface="Calibri" panose="020F0502020204030204" pitchFamily="34" charset="0"/>
                <a:cs typeface="Calibri" panose="020F0502020204030204" pitchFamily="34" charset="0"/>
              </a:rPr>
              <a:t>ישראל </a:t>
            </a:r>
            <a:r>
              <a:rPr lang="he-IL" sz="3200" dirty="0" smtClean="0">
                <a:solidFill>
                  <a:srgbClr val="0A0A0A"/>
                </a:solidFill>
                <a:latin typeface="Calibri" panose="020F0502020204030204" pitchFamily="34" charset="0"/>
                <a:cs typeface="Calibri" panose="020F0502020204030204" pitchFamily="34" charset="0"/>
              </a:rPr>
              <a:t>יאבד - יתבולל </a:t>
            </a:r>
            <a:r>
              <a:rPr lang="he-IL" sz="3200" dirty="0">
                <a:solidFill>
                  <a:srgbClr val="0A0A0A"/>
                </a:solidFill>
                <a:latin typeface="Calibri" panose="020F0502020204030204" pitchFamily="34" charset="0"/>
                <a:cs typeface="Calibri" panose="020F0502020204030204" pitchFamily="34" charset="0"/>
              </a:rPr>
              <a:t>בין העמים </a:t>
            </a:r>
            <a:r>
              <a:rPr lang="he-IL" sz="3200" dirty="0" smtClean="0">
                <a:solidFill>
                  <a:srgbClr val="0A0A0A"/>
                </a:solidFill>
                <a:latin typeface="Calibri" panose="020F0502020204030204" pitchFamily="34" charset="0"/>
                <a:cs typeface="Calibri" panose="020F0502020204030204" pitchFamily="34" charset="0"/>
              </a:rPr>
              <a:t>האחרים. </a:t>
            </a:r>
          </a:p>
          <a:p>
            <a:pPr marL="457200" indent="-457200" algn="r" rtl="1">
              <a:buClr>
                <a:schemeClr val="accent6">
                  <a:lumMod val="75000"/>
                </a:schemeClr>
              </a:buClr>
              <a:buFont typeface="Arial" panose="020B0604020202020204" pitchFamily="34" charset="0"/>
              <a:buChar char="•"/>
            </a:pPr>
            <a:r>
              <a:rPr lang="he-IL" sz="3200" dirty="0" smtClean="0">
                <a:solidFill>
                  <a:srgbClr val="0A0A0A"/>
                </a:solidFill>
                <a:latin typeface="Calibri" panose="020F0502020204030204" pitchFamily="34" charset="0"/>
                <a:cs typeface="Calibri" panose="020F0502020204030204" pitchFamily="34" charset="0"/>
              </a:rPr>
              <a:t>משה מזכיר לבנ"י את </a:t>
            </a:r>
            <a:r>
              <a:rPr lang="he-IL" sz="3200" b="1" dirty="0" smtClean="0">
                <a:solidFill>
                  <a:srgbClr val="0A0A0A"/>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המעשים </a:t>
            </a:r>
            <a:r>
              <a:rPr lang="he-IL" sz="3200" b="1" dirty="0">
                <a:solidFill>
                  <a:srgbClr val="0A0A0A"/>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הגדולים </a:t>
            </a:r>
            <a:r>
              <a:rPr lang="he-IL" sz="3200" dirty="0">
                <a:solidFill>
                  <a:srgbClr val="0A0A0A"/>
                </a:solidFill>
                <a:latin typeface="Calibri" panose="020F0502020204030204" pitchFamily="34" charset="0"/>
                <a:cs typeface="Calibri" panose="020F0502020204030204" pitchFamily="34" charset="0"/>
              </a:rPr>
              <a:t>שעשה </a:t>
            </a:r>
            <a:r>
              <a:rPr lang="he-IL" sz="3200" dirty="0" smtClean="0">
                <a:solidFill>
                  <a:srgbClr val="0A0A0A"/>
                </a:solidFill>
                <a:latin typeface="Calibri" panose="020F0502020204030204" pitchFamily="34" charset="0"/>
                <a:cs typeface="Calibri" panose="020F0502020204030204" pitchFamily="34" charset="0"/>
              </a:rPr>
              <a:t>ה' למענם, </a:t>
            </a:r>
            <a:r>
              <a:rPr lang="en-US" sz="3200" dirty="0" smtClean="0">
                <a:solidFill>
                  <a:srgbClr val="0A0A0A"/>
                </a:solidFill>
                <a:latin typeface="Calibri" panose="020F0502020204030204" pitchFamily="34" charset="0"/>
                <a:cs typeface="Calibri" panose="020F0502020204030204" pitchFamily="34" charset="0"/>
              </a:rPr>
              <a:t/>
            </a:r>
            <a:br>
              <a:rPr lang="en-US" sz="3200" dirty="0" smtClean="0">
                <a:solidFill>
                  <a:srgbClr val="0A0A0A"/>
                </a:solidFill>
                <a:latin typeface="Calibri" panose="020F0502020204030204" pitchFamily="34" charset="0"/>
                <a:cs typeface="Calibri" panose="020F0502020204030204" pitchFamily="34" charset="0"/>
              </a:rPr>
            </a:br>
            <a:r>
              <a:rPr lang="he-IL" sz="3200" dirty="0" smtClean="0">
                <a:solidFill>
                  <a:srgbClr val="0A0A0A"/>
                </a:solidFill>
                <a:latin typeface="Calibri" panose="020F0502020204030204" pitchFamily="34" charset="0"/>
                <a:cs typeface="Calibri" panose="020F0502020204030204" pitchFamily="34" charset="0"/>
              </a:rPr>
              <a:t>ומזכיר שאם ישמרו את מצוות ה' - יהיה </a:t>
            </a:r>
            <a:r>
              <a:rPr lang="he-IL" sz="3200" dirty="0">
                <a:solidFill>
                  <a:srgbClr val="0A0A0A"/>
                </a:solidFill>
                <a:latin typeface="Calibri" panose="020F0502020204030204" pitchFamily="34" charset="0"/>
                <a:cs typeface="Calibri" panose="020F0502020204030204" pitchFamily="34" charset="0"/>
              </a:rPr>
              <a:t>טוב לעם ישראל והם יחיו לנצח על האדמה </a:t>
            </a:r>
            <a:r>
              <a:rPr lang="he-IL" sz="3200" dirty="0" smtClean="0">
                <a:solidFill>
                  <a:srgbClr val="0A0A0A"/>
                </a:solidFill>
                <a:latin typeface="Calibri" panose="020F0502020204030204" pitchFamily="34" charset="0"/>
                <a:cs typeface="Calibri" panose="020F0502020204030204" pitchFamily="34" charset="0"/>
              </a:rPr>
              <a:t>שה' </a:t>
            </a:r>
            <a:r>
              <a:rPr lang="he-IL" sz="3200" dirty="0">
                <a:solidFill>
                  <a:srgbClr val="0A0A0A"/>
                </a:solidFill>
                <a:latin typeface="Calibri" panose="020F0502020204030204" pitchFamily="34" charset="0"/>
                <a:cs typeface="Calibri" panose="020F0502020204030204" pitchFamily="34" charset="0"/>
              </a:rPr>
              <a:t>נתן </a:t>
            </a:r>
            <a:r>
              <a:rPr lang="he-IL" sz="3200" dirty="0" smtClean="0">
                <a:solidFill>
                  <a:srgbClr val="0A0A0A"/>
                </a:solidFill>
                <a:latin typeface="Calibri" panose="020F0502020204030204" pitchFamily="34" charset="0"/>
                <a:cs typeface="Calibri" panose="020F0502020204030204" pitchFamily="34" charset="0"/>
              </a:rPr>
              <a:t>להם.</a:t>
            </a:r>
            <a:endParaRPr lang="he-IL" sz="3200" dirty="0">
              <a:solidFill>
                <a:srgbClr val="0A0A0A"/>
              </a:solidFill>
              <a:latin typeface="Calibri" panose="020F0502020204030204" pitchFamily="34" charset="0"/>
              <a:cs typeface="Calibri" panose="020F0502020204030204" pitchFamily="34" charset="0"/>
            </a:endParaRPr>
          </a:p>
        </p:txBody>
      </p:sp>
      <p:pic>
        <p:nvPicPr>
          <p:cNvPr id="2" name="תמונה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0088" y="94592"/>
            <a:ext cx="1348748" cy="1792791"/>
          </a:xfrm>
          <a:prstGeom prst="rect">
            <a:avLst/>
          </a:prstGeom>
        </p:spPr>
      </p:pic>
    </p:spTree>
    <p:extLst>
      <p:ext uri="{BB962C8B-B14F-4D97-AF65-F5344CB8AC3E}">
        <p14:creationId xmlns:p14="http://schemas.microsoft.com/office/powerpoint/2010/main" val="2018058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16"/>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dirty="0"/>
              <a:t>מסכמים</a:t>
            </a:r>
            <a:r>
              <a:rPr lang="he-IL" dirty="0"/>
              <a:t>: מה למדנו אם כן?</a:t>
            </a:r>
            <a:endParaRPr dirty="0"/>
          </a:p>
        </p:txBody>
      </p:sp>
      <p:sp>
        <p:nvSpPr>
          <p:cNvPr id="335" name="Google Shape;335;p16"/>
          <p:cNvSpPr txBox="1">
            <a:spLocks noGrp="1"/>
          </p:cNvSpPr>
          <p:nvPr>
            <p:ph type="body" sz="quarter" idx="10"/>
          </p:nvPr>
        </p:nvSpPr>
        <p:spPr>
          <a:xfrm>
            <a:off x="821033" y="1926978"/>
            <a:ext cx="10721511" cy="4390612"/>
          </a:xfrm>
          <a:prstGeom prst="rect">
            <a:avLst/>
          </a:prstGeom>
          <a:noFill/>
          <a:ln>
            <a:noFill/>
          </a:ln>
        </p:spPr>
        <p:txBody>
          <a:bodyPr spcFirstLastPara="1" wrap="square" lIns="91425" tIns="45700" rIns="91425" bIns="45700" anchor="t" anchorCtr="0">
            <a:normAutofit/>
          </a:bodyPr>
          <a:lstStyle/>
          <a:p>
            <a:pPr marL="457200" lvl="0" indent="-457200" rtl="1">
              <a:lnSpc>
                <a:spcPct val="150000"/>
              </a:lnSpc>
              <a:spcBef>
                <a:spcPts val="0"/>
              </a:spcBef>
              <a:spcAft>
                <a:spcPts val="0"/>
              </a:spcAft>
              <a:buClr>
                <a:schemeClr val="accent6">
                  <a:lumMod val="75000"/>
                </a:schemeClr>
              </a:buClr>
              <a:buSzPts val="3600"/>
              <a:buFont typeface="Arial" panose="020B0604020202020204" pitchFamily="34" charset="0"/>
              <a:buChar char="•"/>
            </a:pPr>
            <a:r>
              <a:rPr lang="he-IL" sz="3000" dirty="0">
                <a:solidFill>
                  <a:schemeClr val="tx2">
                    <a:lumMod val="10000"/>
                  </a:schemeClr>
                </a:solidFill>
              </a:rPr>
              <a:t>משה ממשיך בנאום הפרידה שלו מעם ישראל.</a:t>
            </a:r>
          </a:p>
          <a:p>
            <a:pPr marL="457200" lvl="0" indent="-457200">
              <a:lnSpc>
                <a:spcPct val="150000"/>
              </a:lnSpc>
              <a:buClr>
                <a:schemeClr val="accent6">
                  <a:lumMod val="75000"/>
                </a:schemeClr>
              </a:buClr>
              <a:buSzPts val="3600"/>
              <a:buFont typeface="Arial" panose="020B0604020202020204" pitchFamily="34" charset="0"/>
              <a:buChar char="•"/>
            </a:pPr>
            <a:r>
              <a:rPr lang="he-IL" sz="3000" dirty="0">
                <a:solidFill>
                  <a:schemeClr val="tx2">
                    <a:lumMod val="10000"/>
                  </a:schemeClr>
                </a:solidFill>
              </a:rPr>
              <a:t>משה מזהיר מפני סכנות האורבות לעם ישראל, </a:t>
            </a:r>
            <a:r>
              <a:rPr lang="en-US" sz="3000" dirty="0" smtClean="0">
                <a:solidFill>
                  <a:schemeClr val="tx2">
                    <a:lumMod val="10000"/>
                  </a:schemeClr>
                </a:solidFill>
              </a:rPr>
              <a:t/>
            </a:r>
            <a:br>
              <a:rPr lang="en-US" sz="3000" dirty="0" smtClean="0">
                <a:solidFill>
                  <a:schemeClr val="tx2">
                    <a:lumMod val="10000"/>
                  </a:schemeClr>
                </a:solidFill>
              </a:rPr>
            </a:br>
            <a:r>
              <a:rPr lang="he-IL" sz="3000" dirty="0" smtClean="0">
                <a:solidFill>
                  <a:schemeClr val="tx2">
                    <a:lumMod val="10000"/>
                  </a:schemeClr>
                </a:solidFill>
              </a:rPr>
              <a:t>ומתריע </a:t>
            </a:r>
            <a:r>
              <a:rPr lang="he-IL" sz="3000" dirty="0">
                <a:solidFill>
                  <a:schemeClr val="tx2">
                    <a:lumMod val="10000"/>
                  </a:schemeClr>
                </a:solidFill>
              </a:rPr>
              <a:t>בפני עתיד של </a:t>
            </a:r>
            <a:r>
              <a:rPr lang="he-IL" sz="3000" dirty="0" smtClean="0">
                <a:solidFill>
                  <a:schemeClr val="tx2">
                    <a:lumMod val="10000"/>
                  </a:schemeClr>
                </a:solidFill>
              </a:rPr>
              <a:t>עונשים</a:t>
            </a:r>
            <a:r>
              <a:rPr lang="he-IL" sz="3000" dirty="0" smtClean="0"/>
              <a:t>.</a:t>
            </a:r>
          </a:p>
          <a:p>
            <a:pPr marL="457200" lvl="0" indent="-457200">
              <a:lnSpc>
                <a:spcPct val="150000"/>
              </a:lnSpc>
              <a:buClr>
                <a:schemeClr val="accent6">
                  <a:lumMod val="75000"/>
                </a:schemeClr>
              </a:buClr>
              <a:buSzPts val="3600"/>
              <a:buFont typeface="Arial" panose="020B0604020202020204" pitchFamily="34" charset="0"/>
              <a:buChar char="•"/>
            </a:pPr>
            <a:r>
              <a:rPr lang="he-IL" sz="3000" dirty="0">
                <a:solidFill>
                  <a:schemeClr val="tx2">
                    <a:lumMod val="10000"/>
                  </a:schemeClr>
                </a:solidFill>
              </a:rPr>
              <a:t>הפסוקים מלמדים אותנו שעם ישראל עלול </a:t>
            </a:r>
            <a:r>
              <a:rPr lang="en-US" sz="3000" dirty="0">
                <a:solidFill>
                  <a:schemeClr val="tx2">
                    <a:lumMod val="10000"/>
                  </a:schemeClr>
                </a:solidFill>
              </a:rPr>
              <a:t/>
            </a:r>
            <a:br>
              <a:rPr lang="en-US" sz="3000" dirty="0">
                <a:solidFill>
                  <a:schemeClr val="tx2">
                    <a:lumMod val="10000"/>
                  </a:schemeClr>
                </a:solidFill>
              </a:rPr>
            </a:br>
            <a:r>
              <a:rPr lang="he-IL" sz="3000" dirty="0">
                <a:solidFill>
                  <a:schemeClr val="tx2">
                    <a:lumMod val="10000"/>
                  </a:schemeClr>
                </a:solidFill>
              </a:rPr>
              <a:t>להביא על עצמו גלות בעקבות מעשים לא הולמים</a:t>
            </a:r>
            <a:r>
              <a:rPr lang="he-IL" sz="3000" dirty="0"/>
              <a:t>.</a:t>
            </a:r>
            <a:endParaRPr lang="he-IL" sz="3000" dirty="0" smtClean="0"/>
          </a:p>
        </p:txBody>
      </p:sp>
      <p:pic>
        <p:nvPicPr>
          <p:cNvPr id="5" name="תמונה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1" y="597408"/>
            <a:ext cx="4028576" cy="5992368"/>
          </a:xfrm>
          <a:prstGeom prst="rect">
            <a:avLst/>
          </a:prstGeom>
        </p:spPr>
      </p:pic>
      <p:sp>
        <p:nvSpPr>
          <p:cNvPr id="6" name="TextBox 5"/>
          <p:cNvSpPr txBox="1"/>
          <p:nvPr/>
        </p:nvSpPr>
        <p:spPr>
          <a:xfrm>
            <a:off x="573028" y="967660"/>
            <a:ext cx="3633216" cy="584775"/>
          </a:xfrm>
          <a:prstGeom prst="rect">
            <a:avLst/>
          </a:prstGeom>
          <a:noFill/>
        </p:spPr>
        <p:txBody>
          <a:bodyPr wrap="square" rtlCol="0">
            <a:spAutoFit/>
          </a:bodyPr>
          <a:lstStyle/>
          <a:p>
            <a:r>
              <a:rPr lang="he-IL" sz="3200" b="1" dirty="0" smtClean="0">
                <a:solidFill>
                  <a:schemeClr val="tx1">
                    <a:lumMod val="50000"/>
                  </a:schemeClr>
                </a:solidFill>
                <a:latin typeface="Calibri" panose="020F0502020204030204" pitchFamily="34" charset="0"/>
                <a:cs typeface="Calibri" panose="020F0502020204030204" pitchFamily="34" charset="0"/>
              </a:rPr>
              <a:t>זהירות! עבודה זרה</a:t>
            </a:r>
            <a:endParaRPr lang="en-US" sz="3200" b="1" dirty="0">
              <a:solidFill>
                <a:schemeClr val="tx1">
                  <a:lumMod val="50000"/>
                </a:schemeClr>
              </a:solidFill>
              <a:latin typeface="Calibri" panose="020F0502020204030204" pitchFamily="34" charset="0"/>
              <a:cs typeface="Calibri" panose="020F0502020204030204" pitchFamily="34" charset="0"/>
            </a:endParaRPr>
          </a:p>
        </p:txBody>
      </p:sp>
      <p:sp>
        <p:nvSpPr>
          <p:cNvPr id="13" name="TextBox 12"/>
          <p:cNvSpPr txBox="1"/>
          <p:nvPr/>
        </p:nvSpPr>
        <p:spPr>
          <a:xfrm>
            <a:off x="1292194" y="1975104"/>
            <a:ext cx="3633216" cy="584775"/>
          </a:xfrm>
          <a:prstGeom prst="rect">
            <a:avLst/>
          </a:prstGeom>
          <a:noFill/>
        </p:spPr>
        <p:txBody>
          <a:bodyPr wrap="square" rtlCol="0">
            <a:spAutoFit/>
          </a:bodyPr>
          <a:lstStyle/>
          <a:p>
            <a:r>
              <a:rPr lang="he-IL" sz="3200" b="1" dirty="0" smtClean="0">
                <a:solidFill>
                  <a:schemeClr val="tx1">
                    <a:lumMod val="50000"/>
                  </a:schemeClr>
                </a:solidFill>
                <a:latin typeface="Calibri" panose="020F0502020204030204" pitchFamily="34" charset="0"/>
                <a:cs typeface="Calibri" panose="020F0502020204030204" pitchFamily="34" charset="0"/>
              </a:rPr>
              <a:t>החיים בגלות</a:t>
            </a:r>
            <a:endParaRPr lang="en-US" sz="3200" b="1" dirty="0">
              <a:solidFill>
                <a:schemeClr val="tx1">
                  <a:lumMod val="50000"/>
                </a:schemeClr>
              </a:solidFill>
              <a:latin typeface="Calibri" panose="020F0502020204030204" pitchFamily="34" charset="0"/>
              <a:cs typeface="Calibri" panose="020F0502020204030204" pitchFamily="34" charset="0"/>
            </a:endParaRPr>
          </a:p>
        </p:txBody>
      </p:sp>
      <p:sp>
        <p:nvSpPr>
          <p:cNvPr id="14" name="TextBox 13"/>
          <p:cNvSpPr txBox="1"/>
          <p:nvPr/>
        </p:nvSpPr>
        <p:spPr>
          <a:xfrm>
            <a:off x="1292194" y="2932176"/>
            <a:ext cx="3633216" cy="584775"/>
          </a:xfrm>
          <a:prstGeom prst="rect">
            <a:avLst/>
          </a:prstGeom>
          <a:noFill/>
        </p:spPr>
        <p:txBody>
          <a:bodyPr wrap="square" rtlCol="0">
            <a:spAutoFit/>
          </a:bodyPr>
          <a:lstStyle/>
          <a:p>
            <a:r>
              <a:rPr lang="he-IL" sz="3200" b="1" dirty="0" smtClean="0">
                <a:solidFill>
                  <a:schemeClr val="tx1">
                    <a:lumMod val="50000"/>
                  </a:schemeClr>
                </a:solidFill>
                <a:latin typeface="Calibri" panose="020F0502020204030204" pitchFamily="34" charset="0"/>
                <a:cs typeface="Calibri" panose="020F0502020204030204" pitchFamily="34" charset="0"/>
              </a:rPr>
              <a:t>כפויי טובה!</a:t>
            </a:r>
            <a:endParaRPr lang="en-US" sz="3200" b="1" dirty="0">
              <a:solidFill>
                <a:schemeClr val="tx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44938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17"/>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he-IL" dirty="0"/>
              <a:t>משימת סיכום</a:t>
            </a:r>
            <a:endParaRPr dirty="0"/>
          </a:p>
        </p:txBody>
      </p:sp>
      <p:sp>
        <p:nvSpPr>
          <p:cNvPr id="5" name="TextBox 4"/>
          <p:cNvSpPr txBox="1"/>
          <p:nvPr/>
        </p:nvSpPr>
        <p:spPr>
          <a:xfrm>
            <a:off x="2969296" y="1719594"/>
            <a:ext cx="8642645" cy="4401205"/>
          </a:xfrm>
          <a:prstGeom prst="rect">
            <a:avLst/>
          </a:prstGeom>
          <a:noFill/>
        </p:spPr>
        <p:txBody>
          <a:bodyPr wrap="square" rtlCol="0">
            <a:spAutoFit/>
          </a:bodyPr>
          <a:lstStyle/>
          <a:p>
            <a:pPr algn="r" rtl="1">
              <a:lnSpc>
                <a:spcPct val="200000"/>
              </a:lnSpc>
            </a:pPr>
            <a:r>
              <a:rPr lang="he-IL" sz="2800" b="1" dirty="0" smtClean="0">
                <a:solidFill>
                  <a:schemeClr val="tx1">
                    <a:lumMod val="50000"/>
                  </a:schemeClr>
                </a:solidFill>
                <a:latin typeface="Guttman Hatzvi" panose="02010401010101010101" pitchFamily="2" charset="-79"/>
                <a:cs typeface="Guttman Hatzvi" panose="02010401010101010101" pitchFamily="2" charset="-79"/>
              </a:rPr>
              <a:t>מטלה מתוקשבת לסיכום פרק ד' (כ"ה- מ')</a:t>
            </a:r>
          </a:p>
          <a:p>
            <a:pPr marL="285750" indent="-285750" algn="r" rtl="1">
              <a:lnSpc>
                <a:spcPct val="200000"/>
              </a:lnSpc>
              <a:buClr>
                <a:schemeClr val="accent6">
                  <a:lumMod val="75000"/>
                </a:schemeClr>
              </a:buClr>
              <a:buFont typeface="Arial" panose="020B0604020202020204" pitchFamily="34" charset="0"/>
              <a:buChar char="•"/>
            </a:pPr>
            <a:r>
              <a:rPr lang="he-IL" sz="2800" b="1" dirty="0" smtClean="0">
                <a:solidFill>
                  <a:schemeClr val="tx1">
                    <a:lumMod val="50000"/>
                  </a:schemeClr>
                </a:solidFill>
                <a:latin typeface="Guttman Hatzvi" panose="02010401010101010101" pitchFamily="2" charset="-79"/>
                <a:cs typeface="Guttman Hatzvi" panose="02010401010101010101" pitchFamily="2" charset="-79"/>
              </a:rPr>
              <a:t>היכנסו לאתר אופק</a:t>
            </a:r>
          </a:p>
          <a:p>
            <a:pPr marL="285750" indent="-285750" algn="r" rtl="1">
              <a:lnSpc>
                <a:spcPct val="200000"/>
              </a:lnSpc>
              <a:buClr>
                <a:schemeClr val="accent6">
                  <a:lumMod val="75000"/>
                </a:schemeClr>
              </a:buClr>
              <a:buFont typeface="Arial" panose="020B0604020202020204" pitchFamily="34" charset="0"/>
              <a:buChar char="•"/>
            </a:pPr>
            <a:r>
              <a:rPr lang="he-IL" sz="2800" b="1" dirty="0" smtClean="0">
                <a:solidFill>
                  <a:schemeClr val="tx1">
                    <a:lumMod val="50000"/>
                  </a:schemeClr>
                </a:solidFill>
                <a:latin typeface="Guttman Hatzvi" panose="02010401010101010101" pitchFamily="2" charset="-79"/>
                <a:cs typeface="Guttman Hatzvi" panose="02010401010101010101" pitchFamily="2" charset="-79"/>
              </a:rPr>
              <a:t>בחיפוש הקלידו: "דברים"</a:t>
            </a:r>
          </a:p>
          <a:p>
            <a:pPr marL="285750" indent="-285750" algn="r" rtl="1">
              <a:lnSpc>
                <a:spcPct val="200000"/>
              </a:lnSpc>
              <a:buClr>
                <a:schemeClr val="accent6">
                  <a:lumMod val="75000"/>
                </a:schemeClr>
              </a:buClr>
              <a:buFont typeface="Arial" panose="020B0604020202020204" pitchFamily="34" charset="0"/>
              <a:buChar char="•"/>
            </a:pPr>
            <a:r>
              <a:rPr lang="he-IL" sz="2800" b="1" dirty="0" smtClean="0">
                <a:solidFill>
                  <a:schemeClr val="tx1">
                    <a:lumMod val="50000"/>
                  </a:schemeClr>
                </a:solidFill>
                <a:latin typeface="Guttman Hatzvi" panose="02010401010101010101" pitchFamily="2" charset="-79"/>
                <a:cs typeface="Guttman Hatzvi" panose="02010401010101010101" pitchFamily="2" charset="-79"/>
              </a:rPr>
              <a:t>בצעו את המטלה " אזהרות! – דברים ד'"</a:t>
            </a:r>
            <a:r>
              <a:rPr lang="en-US" sz="2800" b="1" dirty="0" smtClean="0">
                <a:solidFill>
                  <a:schemeClr val="tx1">
                    <a:lumMod val="50000"/>
                  </a:schemeClr>
                </a:solidFill>
                <a:latin typeface="Calibri" panose="020F0502020204030204" pitchFamily="34" charset="0"/>
                <a:cs typeface="Guttman Hatzvi" panose="02010401010101010101" pitchFamily="2" charset="-79"/>
              </a:rPr>
              <a:t/>
            </a:r>
            <a:br>
              <a:rPr lang="en-US" sz="2800" b="1" dirty="0" smtClean="0">
                <a:solidFill>
                  <a:schemeClr val="tx1">
                    <a:lumMod val="50000"/>
                  </a:schemeClr>
                </a:solidFill>
                <a:latin typeface="Calibri" panose="020F0502020204030204" pitchFamily="34" charset="0"/>
                <a:cs typeface="Guttman Hatzvi" panose="02010401010101010101" pitchFamily="2" charset="-79"/>
              </a:rPr>
            </a:br>
            <a:endParaRPr lang="en-US" sz="2800" b="1" dirty="0">
              <a:solidFill>
                <a:schemeClr val="tx1">
                  <a:lumMod val="50000"/>
                </a:schemeClr>
              </a:solidFill>
              <a:latin typeface="Calibri" panose="020F0502020204030204" pitchFamily="34" charset="0"/>
              <a:cs typeface="Guttman Hatzvi" panose="02010401010101010101" pitchFamily="2" charset="-79"/>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521" y="2056476"/>
            <a:ext cx="3162871" cy="416897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3" name="תמונה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4211" y="4801182"/>
            <a:ext cx="2285010" cy="2285010"/>
          </a:xfrm>
          <a:prstGeom prst="rect">
            <a:avLst/>
          </a:prstGeom>
        </p:spPr>
      </p:pic>
    </p:spTree>
    <p:extLst>
      <p:ext uri="{BB962C8B-B14F-4D97-AF65-F5344CB8AC3E}">
        <p14:creationId xmlns:p14="http://schemas.microsoft.com/office/powerpoint/2010/main" val="226556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7534485"/>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6"/>
          <p:cNvSpPr txBox="1">
            <a:spLocks noGrp="1"/>
          </p:cNvSpPr>
          <p:nvPr>
            <p:ph type="title"/>
          </p:nvPr>
        </p:nvSpPr>
        <p:spPr>
          <a:xfrm>
            <a:off x="1024537" y="66174"/>
            <a:ext cx="10515600" cy="1325563"/>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x-none" b="1" dirty="0"/>
              <a:t>מה </a:t>
            </a:r>
            <a:r>
              <a:rPr lang="he-IL" b="1" dirty="0"/>
              <a:t>נלמד</a:t>
            </a:r>
            <a:r>
              <a:rPr lang="x-none" b="1" dirty="0"/>
              <a:t> היום?</a:t>
            </a:r>
            <a:endParaRPr b="1" dirty="0"/>
          </a:p>
        </p:txBody>
      </p:sp>
      <p:sp>
        <p:nvSpPr>
          <p:cNvPr id="249" name="Google Shape;249;p6"/>
          <p:cNvSpPr txBox="1">
            <a:spLocks noGrp="1"/>
          </p:cNvSpPr>
          <p:nvPr>
            <p:ph idx="1"/>
          </p:nvPr>
        </p:nvSpPr>
        <p:spPr>
          <a:xfrm>
            <a:off x="1979272" y="1325833"/>
            <a:ext cx="9827246" cy="5125542"/>
          </a:xfrm>
          <a:prstGeom prst="rect">
            <a:avLst/>
          </a:prstGeom>
          <a:noFill/>
          <a:ln>
            <a:noFill/>
          </a:ln>
        </p:spPr>
        <p:txBody>
          <a:bodyPr spcFirstLastPara="1" wrap="square" lIns="91425" tIns="45700" rIns="91425" bIns="45700" anchor="t" anchorCtr="0">
            <a:noAutofit/>
          </a:bodyPr>
          <a:lstStyle/>
          <a:p>
            <a:pPr marL="233363" lvl="0" indent="-233363" algn="r" rtl="1">
              <a:lnSpc>
                <a:spcPct val="100000"/>
              </a:lnSpc>
              <a:spcBef>
                <a:spcPts val="600"/>
              </a:spcBef>
              <a:spcAft>
                <a:spcPts val="600"/>
              </a:spcAft>
              <a:buSzPts val="2800"/>
              <a:buFont typeface="Arial"/>
              <a:buChar char="•"/>
            </a:pPr>
            <a:r>
              <a:rPr lang="he-IL" sz="3200" b="1" dirty="0">
                <a:solidFill>
                  <a:schemeClr val="tx2">
                    <a:lumMod val="10000"/>
                  </a:schemeClr>
                </a:solidFill>
              </a:rPr>
              <a:t>נמשיך לקרוא את </a:t>
            </a:r>
            <a:r>
              <a:rPr lang="he-IL" sz="3200" b="1" dirty="0" smtClean="0">
                <a:solidFill>
                  <a:schemeClr val="tx2">
                    <a:lumMod val="10000"/>
                  </a:schemeClr>
                </a:solidFill>
              </a:rPr>
              <a:t>נאום </a:t>
            </a:r>
            <a:r>
              <a:rPr lang="he-IL" sz="3200" b="1" dirty="0">
                <a:solidFill>
                  <a:schemeClr val="tx2">
                    <a:lumMod val="10000"/>
                  </a:schemeClr>
                </a:solidFill>
              </a:rPr>
              <a:t>הפרידה של משה.</a:t>
            </a:r>
          </a:p>
          <a:p>
            <a:pPr lvl="0">
              <a:lnSpc>
                <a:spcPct val="100000"/>
              </a:lnSpc>
              <a:spcBef>
                <a:spcPts val="600"/>
              </a:spcBef>
              <a:spcAft>
                <a:spcPts val="600"/>
              </a:spcAft>
              <a:buSzPts val="2800"/>
              <a:buFont typeface="Arial"/>
              <a:buChar char="•"/>
            </a:pPr>
            <a:r>
              <a:rPr lang="he-IL" sz="3200" b="1" dirty="0">
                <a:solidFill>
                  <a:schemeClr val="tx2">
                    <a:lumMod val="10000"/>
                  </a:schemeClr>
                </a:solidFill>
              </a:rPr>
              <a:t>נכיר את הסכנה שממנה חושש משה </a:t>
            </a:r>
            <a:r>
              <a:rPr lang="he-IL" sz="3200" b="1" dirty="0" smtClean="0">
                <a:solidFill>
                  <a:schemeClr val="tx2">
                    <a:lumMod val="10000"/>
                  </a:schemeClr>
                </a:solidFill>
              </a:rPr>
              <a:t>– </a:t>
            </a:r>
            <a:r>
              <a:rPr lang="en-US" sz="3200" b="1" dirty="0" smtClean="0">
                <a:solidFill>
                  <a:schemeClr val="tx2">
                    <a:lumMod val="10000"/>
                  </a:schemeClr>
                </a:solidFill>
              </a:rPr>
              <a:t/>
            </a:r>
            <a:br>
              <a:rPr lang="en-US" sz="3200" b="1" dirty="0" smtClean="0">
                <a:solidFill>
                  <a:schemeClr val="tx2">
                    <a:lumMod val="10000"/>
                  </a:schemeClr>
                </a:solidFill>
              </a:rPr>
            </a:br>
            <a:r>
              <a:rPr lang="he-IL" sz="3200" b="1" dirty="0" smtClean="0">
                <a:solidFill>
                  <a:schemeClr val="tx2">
                    <a:lumMod val="10000"/>
                  </a:schemeClr>
                </a:solidFill>
              </a:rPr>
              <a:t>סכנת </a:t>
            </a:r>
            <a:r>
              <a:rPr lang="he-IL" sz="3200" b="1" dirty="0">
                <a:solidFill>
                  <a:schemeClr val="tx2">
                    <a:lumMod val="10000"/>
                  </a:schemeClr>
                </a:solidFill>
              </a:rPr>
              <a:t>האמונה </a:t>
            </a:r>
            <a:r>
              <a:rPr lang="he-IL" sz="3200" b="1" dirty="0" smtClean="0">
                <a:solidFill>
                  <a:schemeClr val="tx2">
                    <a:lumMod val="10000"/>
                  </a:schemeClr>
                </a:solidFill>
              </a:rPr>
              <a:t>באלילים </a:t>
            </a:r>
            <a:r>
              <a:rPr lang="he-IL" sz="3200" b="1" dirty="0">
                <a:solidFill>
                  <a:schemeClr val="tx2">
                    <a:lumMod val="10000"/>
                  </a:schemeClr>
                </a:solidFill>
              </a:rPr>
              <a:t>אחרים – עבודה זרה.</a:t>
            </a:r>
          </a:p>
          <a:p>
            <a:pPr lvl="0">
              <a:lnSpc>
                <a:spcPct val="100000"/>
              </a:lnSpc>
              <a:spcBef>
                <a:spcPts val="600"/>
              </a:spcBef>
              <a:spcAft>
                <a:spcPts val="600"/>
              </a:spcAft>
              <a:buSzPts val="2800"/>
              <a:buFont typeface="Arial"/>
              <a:buChar char="•"/>
            </a:pPr>
            <a:r>
              <a:rPr lang="he-IL" sz="3200" b="1" dirty="0">
                <a:solidFill>
                  <a:schemeClr val="tx2">
                    <a:lumMod val="10000"/>
                  </a:schemeClr>
                </a:solidFill>
              </a:rPr>
              <a:t>נאתר ונתאים ציטוטים ממקור אחר </a:t>
            </a:r>
            <a:r>
              <a:rPr lang="he-IL" sz="3200" b="1" dirty="0" smtClean="0">
                <a:solidFill>
                  <a:schemeClr val="tx2">
                    <a:lumMod val="10000"/>
                  </a:schemeClr>
                </a:solidFill>
              </a:rPr>
              <a:t>במקרא </a:t>
            </a:r>
            <a:r>
              <a:rPr lang="en-US" sz="3200" b="1" dirty="0" smtClean="0">
                <a:solidFill>
                  <a:schemeClr val="tx2">
                    <a:lumMod val="10000"/>
                  </a:schemeClr>
                </a:solidFill>
              </a:rPr>
              <a:t/>
            </a:r>
            <a:br>
              <a:rPr lang="en-US" sz="3200" b="1" dirty="0" smtClean="0">
                <a:solidFill>
                  <a:schemeClr val="tx2">
                    <a:lumMod val="10000"/>
                  </a:schemeClr>
                </a:solidFill>
              </a:rPr>
            </a:br>
            <a:r>
              <a:rPr lang="he-IL" sz="3200" b="1" dirty="0" smtClean="0">
                <a:solidFill>
                  <a:schemeClr val="tx2">
                    <a:lumMod val="10000"/>
                  </a:schemeClr>
                </a:solidFill>
              </a:rPr>
              <a:t>לאירועים </a:t>
            </a:r>
            <a:r>
              <a:rPr lang="he-IL" sz="3200" b="1" dirty="0">
                <a:solidFill>
                  <a:schemeClr val="tx2">
                    <a:lumMod val="10000"/>
                  </a:schemeClr>
                </a:solidFill>
              </a:rPr>
              <a:t>שמשה מזכיר בפסוקים </a:t>
            </a:r>
            <a:r>
              <a:rPr lang="he-IL" sz="3200" b="1" dirty="0" smtClean="0">
                <a:solidFill>
                  <a:schemeClr val="tx2">
                    <a:lumMod val="10000"/>
                  </a:schemeClr>
                </a:solidFill>
              </a:rPr>
              <a:t>ל"ב </a:t>
            </a:r>
            <a:r>
              <a:rPr lang="he-IL" sz="3200" b="1" dirty="0">
                <a:solidFill>
                  <a:schemeClr val="tx2">
                    <a:lumMod val="10000"/>
                  </a:schemeClr>
                </a:solidFill>
              </a:rPr>
              <a:t>– ל"ח</a:t>
            </a:r>
          </a:p>
          <a:p>
            <a:pPr lvl="0">
              <a:lnSpc>
                <a:spcPct val="100000"/>
              </a:lnSpc>
              <a:spcBef>
                <a:spcPts val="600"/>
              </a:spcBef>
              <a:spcAft>
                <a:spcPts val="600"/>
              </a:spcAft>
              <a:buSzPts val="2800"/>
              <a:buFont typeface="Arial"/>
              <a:buChar char="•"/>
            </a:pPr>
            <a:r>
              <a:rPr lang="he-IL" sz="3200" b="1" dirty="0">
                <a:solidFill>
                  <a:schemeClr val="tx2">
                    <a:lumMod val="10000"/>
                  </a:schemeClr>
                </a:solidFill>
              </a:rPr>
              <a:t>נסכם את חשיבות ההתרחקות מעבודה זרה </a:t>
            </a:r>
            <a:r>
              <a:rPr lang="en-US" sz="3200" b="1" dirty="0" smtClean="0">
                <a:solidFill>
                  <a:schemeClr val="tx2">
                    <a:lumMod val="10000"/>
                  </a:schemeClr>
                </a:solidFill>
              </a:rPr>
              <a:t/>
            </a:r>
            <a:br>
              <a:rPr lang="en-US" sz="3200" b="1" dirty="0" smtClean="0">
                <a:solidFill>
                  <a:schemeClr val="tx2">
                    <a:lumMod val="10000"/>
                  </a:schemeClr>
                </a:solidFill>
              </a:rPr>
            </a:br>
            <a:r>
              <a:rPr lang="he-IL" sz="3200" b="1" dirty="0" smtClean="0">
                <a:solidFill>
                  <a:schemeClr val="tx2">
                    <a:lumMod val="10000"/>
                  </a:schemeClr>
                </a:solidFill>
              </a:rPr>
              <a:t>של העם כתנאי </a:t>
            </a:r>
            <a:r>
              <a:rPr lang="he-IL" sz="3200" b="1" dirty="0">
                <a:solidFill>
                  <a:schemeClr val="tx2">
                    <a:lumMod val="10000"/>
                  </a:schemeClr>
                </a:solidFill>
              </a:rPr>
              <a:t>להמשך הישיבה בארץ </a:t>
            </a:r>
            <a:r>
              <a:rPr lang="en-US" sz="3200" b="1" dirty="0" smtClean="0">
                <a:solidFill>
                  <a:schemeClr val="tx2">
                    <a:lumMod val="10000"/>
                  </a:schemeClr>
                </a:solidFill>
              </a:rPr>
              <a:t/>
            </a:r>
            <a:br>
              <a:rPr lang="en-US" sz="3200" b="1" dirty="0" smtClean="0">
                <a:solidFill>
                  <a:schemeClr val="tx2">
                    <a:lumMod val="10000"/>
                  </a:schemeClr>
                </a:solidFill>
              </a:rPr>
            </a:br>
            <a:r>
              <a:rPr lang="he-IL" sz="3200" b="1" dirty="0" smtClean="0">
                <a:solidFill>
                  <a:schemeClr val="tx2">
                    <a:lumMod val="10000"/>
                  </a:schemeClr>
                </a:solidFill>
              </a:rPr>
              <a:t>לאחר </a:t>
            </a:r>
            <a:r>
              <a:rPr lang="he-IL" sz="3200" b="1" dirty="0">
                <a:solidFill>
                  <a:schemeClr val="tx2">
                    <a:lumMod val="10000"/>
                  </a:schemeClr>
                </a:solidFill>
              </a:rPr>
              <a:t>כניסתם אליה.</a:t>
            </a:r>
          </a:p>
          <a:p>
            <a:pPr marL="0" lvl="0" indent="0">
              <a:lnSpc>
                <a:spcPct val="100000"/>
              </a:lnSpc>
              <a:spcBef>
                <a:spcPts val="600"/>
              </a:spcBef>
              <a:spcAft>
                <a:spcPts val="600"/>
              </a:spcAft>
              <a:buSzPts val="2800"/>
              <a:buNone/>
            </a:pPr>
            <a:r>
              <a:rPr lang="he-IL" sz="3600" b="1" dirty="0" smtClean="0">
                <a:solidFill>
                  <a:schemeClr val="tx2">
                    <a:lumMod val="10000"/>
                  </a:schemeClr>
                </a:solidFill>
              </a:rPr>
              <a:t>              בואו </a:t>
            </a:r>
            <a:r>
              <a:rPr lang="he-IL" sz="3600" b="1" dirty="0">
                <a:solidFill>
                  <a:schemeClr val="tx2">
                    <a:lumMod val="10000"/>
                  </a:schemeClr>
                </a:solidFill>
              </a:rPr>
              <a:t>נתחיל</a:t>
            </a:r>
            <a:r>
              <a:rPr lang="he-IL" sz="3600" b="1" dirty="0" smtClean="0">
                <a:solidFill>
                  <a:schemeClr val="tx2">
                    <a:lumMod val="10000"/>
                  </a:schemeClr>
                </a:solidFill>
              </a:rPr>
              <a:t>...</a:t>
            </a:r>
            <a:endParaRPr lang="en-US" sz="3600" b="1" dirty="0">
              <a:solidFill>
                <a:schemeClr val="tx2">
                  <a:lumMod val="10000"/>
                </a:schemeClr>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721" y="376027"/>
            <a:ext cx="3773225" cy="55916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מלבן 7"/>
          <p:cNvSpPr/>
          <p:nvPr/>
        </p:nvSpPr>
        <p:spPr>
          <a:xfrm>
            <a:off x="956440" y="6451811"/>
            <a:ext cx="5123518" cy="369332"/>
          </a:xfrm>
          <a:prstGeom prst="rect">
            <a:avLst/>
          </a:prstGeom>
        </p:spPr>
        <p:txBody>
          <a:bodyPr wrap="none">
            <a:spAutoFit/>
          </a:bodyPr>
          <a:lstStyle/>
          <a:p>
            <a:r>
              <a:rPr lang="he-IL" dirty="0">
                <a:latin typeface="Calibri" panose="020F0502020204030204" pitchFamily="34" charset="0"/>
                <a:cs typeface="Calibri" panose="020F0502020204030204" pitchFamily="34" charset="0"/>
              </a:rPr>
              <a:t>אנושי ועניו. משה רבינו קורע את הים. באדיבות: ויקיפדיה</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67651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dirty="0"/>
              <a:t>הקדמה</a:t>
            </a:r>
          </a:p>
        </p:txBody>
      </p:sp>
      <p:sp>
        <p:nvSpPr>
          <p:cNvPr id="7" name="Google Shape;335;p16">
            <a:extLst>
              <a:ext uri="{FF2B5EF4-FFF2-40B4-BE49-F238E27FC236}">
                <a16:creationId xmlns:a16="http://schemas.microsoft.com/office/drawing/2014/main" id="{B48D267A-670F-4BBC-A28D-C6F3A982C1E9}"/>
              </a:ext>
            </a:extLst>
          </p:cNvPr>
          <p:cNvSpPr txBox="1">
            <a:spLocks noGrp="1"/>
          </p:cNvSpPr>
          <p:nvPr>
            <p:ph type="body" sz="quarter" idx="10"/>
          </p:nvPr>
        </p:nvSpPr>
        <p:spPr>
          <a:xfrm>
            <a:off x="533401" y="1622536"/>
            <a:ext cx="11012674" cy="4390612"/>
          </a:xfrm>
          <a:prstGeom prst="rect">
            <a:avLst/>
          </a:prstGeom>
          <a:noFill/>
          <a:ln>
            <a:noFill/>
          </a:ln>
        </p:spPr>
        <p:txBody>
          <a:bodyPr spcFirstLastPara="1" wrap="square" lIns="91425" tIns="45700" rIns="91425" bIns="45700" anchor="t" anchorCtr="0">
            <a:noAutofit/>
          </a:bodyPr>
          <a:lstStyle/>
          <a:p>
            <a:pPr marL="457200" indent="-457200">
              <a:lnSpc>
                <a:spcPct val="150000"/>
              </a:lnSpc>
              <a:buClr>
                <a:schemeClr val="accent2"/>
              </a:buClr>
              <a:buSzPts val="2800"/>
              <a:buFont typeface="Arial"/>
              <a:buChar char="•"/>
            </a:pPr>
            <a:r>
              <a:rPr lang="he-IL" sz="3200" b="1" dirty="0">
                <a:solidFill>
                  <a:schemeClr val="tx2">
                    <a:lumMod val="10000"/>
                  </a:schemeClr>
                </a:solidFill>
              </a:rPr>
              <a:t>אנחנו נמצאים בנאום הפרדה של </a:t>
            </a:r>
            <a:r>
              <a:rPr lang="he-IL" sz="3200" b="1" dirty="0" smtClean="0">
                <a:solidFill>
                  <a:schemeClr val="tx2">
                    <a:lumMod val="10000"/>
                  </a:schemeClr>
                </a:solidFill>
              </a:rPr>
              <a:t>משה.  </a:t>
            </a:r>
            <a:r>
              <a:rPr lang="en-US" sz="3200" b="1" dirty="0" smtClean="0">
                <a:solidFill>
                  <a:schemeClr val="tx2">
                    <a:lumMod val="10000"/>
                  </a:schemeClr>
                </a:solidFill>
              </a:rPr>
              <a:t/>
            </a:r>
            <a:br>
              <a:rPr lang="en-US" sz="3200" b="1" dirty="0" smtClean="0">
                <a:solidFill>
                  <a:schemeClr val="tx2">
                    <a:lumMod val="10000"/>
                  </a:schemeClr>
                </a:solidFill>
              </a:rPr>
            </a:br>
            <a:r>
              <a:rPr lang="he-IL" sz="3200" b="1" dirty="0" smtClean="0">
                <a:solidFill>
                  <a:schemeClr val="tx2">
                    <a:lumMod val="10000"/>
                  </a:schemeClr>
                </a:solidFill>
              </a:rPr>
              <a:t>בשיעורים הקודמים </a:t>
            </a:r>
            <a:r>
              <a:rPr lang="he-IL" sz="3200" b="1" dirty="0">
                <a:solidFill>
                  <a:schemeClr val="tx2">
                    <a:lumMod val="10000"/>
                  </a:schemeClr>
                </a:solidFill>
              </a:rPr>
              <a:t>משה הזכיר אירועים שקרו בעבר </a:t>
            </a:r>
            <a:r>
              <a:rPr lang="he-IL" sz="3200" b="1" dirty="0" smtClean="0">
                <a:solidFill>
                  <a:schemeClr val="tx2">
                    <a:lumMod val="10000"/>
                  </a:schemeClr>
                </a:solidFill>
              </a:rPr>
              <a:t>במהלך </a:t>
            </a:r>
            <a:r>
              <a:rPr lang="he-IL" sz="3200" b="1" dirty="0">
                <a:solidFill>
                  <a:schemeClr val="tx2">
                    <a:lumMod val="10000"/>
                  </a:schemeClr>
                </a:solidFill>
              </a:rPr>
              <a:t>מנהיגותו. </a:t>
            </a:r>
          </a:p>
          <a:p>
            <a:pPr marL="457200" indent="-457200">
              <a:lnSpc>
                <a:spcPct val="150000"/>
              </a:lnSpc>
              <a:buClr>
                <a:schemeClr val="accent2"/>
              </a:buClr>
              <a:buSzPts val="2800"/>
              <a:buFont typeface="Arial"/>
              <a:buChar char="•"/>
            </a:pPr>
            <a:r>
              <a:rPr lang="he-IL" sz="3200" b="1" dirty="0">
                <a:solidFill>
                  <a:schemeClr val="tx2">
                    <a:lumMod val="10000"/>
                  </a:schemeClr>
                </a:solidFill>
              </a:rPr>
              <a:t>ראשית, אציג לכם את המשפט הפותח את </a:t>
            </a:r>
            <a:r>
              <a:rPr lang="en-US" sz="3200" b="1" dirty="0" smtClean="0">
                <a:solidFill>
                  <a:schemeClr val="tx2">
                    <a:lumMod val="10000"/>
                  </a:schemeClr>
                </a:solidFill>
              </a:rPr>
              <a:t/>
            </a:r>
            <a:br>
              <a:rPr lang="en-US" sz="3200" b="1" dirty="0" smtClean="0">
                <a:solidFill>
                  <a:schemeClr val="tx2">
                    <a:lumMod val="10000"/>
                  </a:schemeClr>
                </a:solidFill>
              </a:rPr>
            </a:br>
            <a:r>
              <a:rPr lang="he-IL" sz="3200" b="1" dirty="0" smtClean="0">
                <a:solidFill>
                  <a:schemeClr val="tx2">
                    <a:lumMod val="10000"/>
                  </a:schemeClr>
                </a:solidFill>
              </a:rPr>
              <a:t>הפסוקים </a:t>
            </a:r>
            <a:r>
              <a:rPr lang="he-IL" sz="3200" b="1" dirty="0">
                <a:solidFill>
                  <a:schemeClr val="tx2">
                    <a:lumMod val="10000"/>
                  </a:schemeClr>
                </a:solidFill>
              </a:rPr>
              <a:t>שבהם נעסוק בשיעור:</a:t>
            </a:r>
            <a:br>
              <a:rPr lang="he-IL" sz="3200" b="1" dirty="0">
                <a:solidFill>
                  <a:schemeClr val="tx2">
                    <a:lumMod val="10000"/>
                  </a:schemeClr>
                </a:solidFill>
              </a:rPr>
            </a:br>
            <a:r>
              <a:rPr lang="he-IL" sz="3200" b="1" dirty="0" smtClean="0">
                <a:solidFill>
                  <a:schemeClr val="tx2">
                    <a:lumMod val="10000"/>
                  </a:schemeClr>
                </a:solidFill>
              </a:rPr>
              <a:t>"כִּי </a:t>
            </a:r>
            <a:r>
              <a:rPr lang="he-IL" sz="3200" b="1" dirty="0">
                <a:solidFill>
                  <a:schemeClr val="tx2">
                    <a:lumMod val="10000"/>
                  </a:schemeClr>
                </a:solidFill>
              </a:rPr>
              <a:t>תוֹלִיד בָּנִים וּבְנֵי בָנִים </a:t>
            </a:r>
            <a:r>
              <a:rPr lang="he-IL" sz="3200" b="1" dirty="0" err="1" smtClean="0">
                <a:solidFill>
                  <a:schemeClr val="tx2">
                    <a:lumMod val="10000"/>
                  </a:schemeClr>
                </a:solidFill>
              </a:rPr>
              <a:t>וְנוֹשַׁנְתֶּם</a:t>
            </a:r>
            <a:r>
              <a:rPr lang="he-IL" sz="3200" b="1" dirty="0" smtClean="0">
                <a:solidFill>
                  <a:schemeClr val="tx2">
                    <a:lumMod val="10000"/>
                  </a:schemeClr>
                </a:solidFill>
              </a:rPr>
              <a:t> </a:t>
            </a:r>
            <a:r>
              <a:rPr lang="he-IL" sz="3200" b="1" dirty="0">
                <a:solidFill>
                  <a:schemeClr val="tx2">
                    <a:lumMod val="10000"/>
                  </a:schemeClr>
                </a:solidFill>
              </a:rPr>
              <a:t>בָּאָרֶץ</a:t>
            </a:r>
            <a:r>
              <a:rPr lang="he-IL" sz="3200" b="1" dirty="0" smtClean="0">
                <a:solidFill>
                  <a:schemeClr val="tx2">
                    <a:lumMod val="10000"/>
                  </a:schemeClr>
                </a:solidFill>
              </a:rPr>
              <a:t>". </a:t>
            </a:r>
            <a:r>
              <a:rPr lang="he-IL" sz="2000" b="1" dirty="0" smtClean="0">
                <a:solidFill>
                  <a:schemeClr val="tx2">
                    <a:lumMod val="10000"/>
                  </a:schemeClr>
                </a:solidFill>
              </a:rPr>
              <a:t>(פסוק כה')</a:t>
            </a:r>
            <a:r>
              <a:rPr lang="he-IL" sz="2400" b="1" dirty="0"/>
              <a:t/>
            </a:r>
            <a:br>
              <a:rPr lang="he-IL" sz="2400" b="1" dirty="0"/>
            </a:br>
            <a:endParaRPr lang="he-IL" b="1" dirty="0">
              <a:solidFill>
                <a:schemeClr val="tx2">
                  <a:lumMod val="10000"/>
                </a:schemeClr>
              </a:solidFill>
            </a:endParaRPr>
          </a:p>
        </p:txBody>
      </p:sp>
    </p:spTree>
    <p:extLst>
      <p:ext uri="{BB962C8B-B14F-4D97-AF65-F5344CB8AC3E}">
        <p14:creationId xmlns:p14="http://schemas.microsoft.com/office/powerpoint/2010/main" val="34697596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0" y="1712524"/>
            <a:ext cx="4883334" cy="5265792"/>
          </a:xfrm>
          <a:prstGeom prst="rect">
            <a:avLst/>
          </a:prstGeom>
        </p:spPr>
      </p:pic>
      <p:sp>
        <p:nvSpPr>
          <p:cNvPr id="2" name="כותרת 1"/>
          <p:cNvSpPr>
            <a:spLocks noGrp="1"/>
          </p:cNvSpPr>
          <p:nvPr>
            <p:ph type="title"/>
          </p:nvPr>
        </p:nvSpPr>
        <p:spPr/>
        <p:txBody>
          <a:bodyPr/>
          <a:lstStyle/>
          <a:p>
            <a:r>
              <a:rPr lang="he-IL" dirty="0" smtClean="0"/>
              <a:t>מה אתם משערים?</a:t>
            </a:r>
            <a:endParaRPr lang="en-US" dirty="0"/>
          </a:p>
        </p:txBody>
      </p:sp>
      <p:sp>
        <p:nvSpPr>
          <p:cNvPr id="5" name="מלבן 4"/>
          <p:cNvSpPr/>
          <p:nvPr/>
        </p:nvSpPr>
        <p:spPr>
          <a:xfrm rot="205997">
            <a:off x="8302408" y="3277712"/>
            <a:ext cx="3132589" cy="2308324"/>
          </a:xfrm>
          <a:prstGeom prst="rect">
            <a:avLst/>
          </a:prstGeom>
        </p:spPr>
        <p:txBody>
          <a:bodyPr wrap="none">
            <a:spAutoFit/>
          </a:bodyPr>
          <a:lstStyle/>
          <a:p>
            <a:pPr algn="ctr"/>
            <a:r>
              <a:rPr lang="he-IL" sz="3600" b="1" dirty="0">
                <a:solidFill>
                  <a:schemeClr val="tx1">
                    <a:lumMod val="50000"/>
                  </a:schemeClr>
                </a:solidFill>
                <a:latin typeface="Calibri" panose="020F0502020204030204" pitchFamily="34" charset="0"/>
                <a:cs typeface="Calibri" panose="020F0502020204030204" pitchFamily="34" charset="0"/>
              </a:rPr>
              <a:t>באיזה זמן </a:t>
            </a:r>
            <a:r>
              <a:rPr lang="en-US" sz="3600" b="1" dirty="0" smtClean="0">
                <a:solidFill>
                  <a:schemeClr val="tx1">
                    <a:lumMod val="50000"/>
                  </a:schemeClr>
                </a:solidFill>
                <a:latin typeface="Calibri" panose="020F0502020204030204" pitchFamily="34" charset="0"/>
                <a:cs typeface="Calibri" panose="020F0502020204030204" pitchFamily="34" charset="0"/>
              </a:rPr>
              <a:t/>
            </a:r>
            <a:br>
              <a:rPr lang="en-US" sz="3600" b="1" dirty="0" smtClean="0">
                <a:solidFill>
                  <a:schemeClr val="tx1">
                    <a:lumMod val="50000"/>
                  </a:schemeClr>
                </a:solidFill>
                <a:latin typeface="Calibri" panose="020F0502020204030204" pitchFamily="34" charset="0"/>
                <a:cs typeface="Calibri" panose="020F0502020204030204" pitchFamily="34" charset="0"/>
              </a:rPr>
            </a:br>
            <a:r>
              <a:rPr lang="he-IL" sz="3600" b="1" dirty="0" smtClean="0">
                <a:solidFill>
                  <a:schemeClr val="tx1">
                    <a:lumMod val="50000"/>
                  </a:schemeClr>
                </a:solidFill>
                <a:latin typeface="Calibri" panose="020F0502020204030204" pitchFamily="34" charset="0"/>
                <a:cs typeface="Calibri" panose="020F0502020204030204" pitchFamily="34" charset="0"/>
              </a:rPr>
              <a:t>לדעתכם </a:t>
            </a:r>
          </a:p>
          <a:p>
            <a:pPr algn="ctr"/>
            <a:r>
              <a:rPr lang="he-IL" sz="3600" b="1" dirty="0" smtClean="0">
                <a:solidFill>
                  <a:schemeClr val="tx1">
                    <a:lumMod val="50000"/>
                  </a:schemeClr>
                </a:solidFill>
                <a:latin typeface="Calibri" panose="020F0502020204030204" pitchFamily="34" charset="0"/>
                <a:cs typeface="Calibri" panose="020F0502020204030204" pitchFamily="34" charset="0"/>
              </a:rPr>
              <a:t>יעסקו </a:t>
            </a:r>
            <a:r>
              <a:rPr lang="he-IL" sz="3600" b="1" dirty="0">
                <a:solidFill>
                  <a:schemeClr val="tx1">
                    <a:lumMod val="50000"/>
                  </a:schemeClr>
                </a:solidFill>
                <a:latin typeface="Calibri" panose="020F0502020204030204" pitchFamily="34" charset="0"/>
                <a:cs typeface="Calibri" panose="020F0502020204030204" pitchFamily="34" charset="0"/>
              </a:rPr>
              <a:t>הפסוקים </a:t>
            </a:r>
            <a:r>
              <a:rPr lang="en-US" sz="3600" b="1" dirty="0" smtClean="0">
                <a:solidFill>
                  <a:schemeClr val="tx1">
                    <a:lumMod val="50000"/>
                  </a:schemeClr>
                </a:solidFill>
                <a:latin typeface="Calibri" panose="020F0502020204030204" pitchFamily="34" charset="0"/>
                <a:cs typeface="Calibri" panose="020F0502020204030204" pitchFamily="34" charset="0"/>
              </a:rPr>
              <a:t/>
            </a:r>
            <a:br>
              <a:rPr lang="en-US" sz="3600" b="1" dirty="0" smtClean="0">
                <a:solidFill>
                  <a:schemeClr val="tx1">
                    <a:lumMod val="50000"/>
                  </a:schemeClr>
                </a:solidFill>
                <a:latin typeface="Calibri" panose="020F0502020204030204" pitchFamily="34" charset="0"/>
                <a:cs typeface="Calibri" panose="020F0502020204030204" pitchFamily="34" charset="0"/>
              </a:rPr>
            </a:br>
            <a:r>
              <a:rPr lang="he-IL" sz="3600" b="1" dirty="0" smtClean="0">
                <a:solidFill>
                  <a:schemeClr val="tx1">
                    <a:lumMod val="50000"/>
                  </a:schemeClr>
                </a:solidFill>
                <a:latin typeface="Calibri" panose="020F0502020204030204" pitchFamily="34" charset="0"/>
                <a:cs typeface="Calibri" panose="020F0502020204030204" pitchFamily="34" charset="0"/>
              </a:rPr>
              <a:t>שנקרא</a:t>
            </a:r>
            <a:r>
              <a:rPr lang="he-IL" sz="3600" b="1" dirty="0">
                <a:solidFill>
                  <a:schemeClr val="tx1">
                    <a:lumMod val="50000"/>
                  </a:schemeClr>
                </a:solidFill>
                <a:latin typeface="Calibri" panose="020F0502020204030204" pitchFamily="34" charset="0"/>
                <a:cs typeface="Calibri" panose="020F0502020204030204" pitchFamily="34" charset="0"/>
              </a:rPr>
              <a:t>?</a:t>
            </a:r>
            <a:endParaRPr lang="en-US" sz="3600" b="1" dirty="0">
              <a:solidFill>
                <a:schemeClr val="tx1">
                  <a:lumMod val="50000"/>
                </a:schemeClr>
              </a:solidFill>
              <a:latin typeface="Calibri" panose="020F0502020204030204" pitchFamily="34" charset="0"/>
              <a:cs typeface="Calibri" panose="020F0502020204030204" pitchFamily="34" charset="0"/>
            </a:endParaRPr>
          </a:p>
        </p:txBody>
      </p:sp>
      <p:pic>
        <p:nvPicPr>
          <p:cNvPr id="10" name="תמונה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1270" y="1720546"/>
            <a:ext cx="4883334" cy="5265792"/>
          </a:xfrm>
          <a:prstGeom prst="rect">
            <a:avLst/>
          </a:prstGeom>
        </p:spPr>
      </p:pic>
      <p:sp>
        <p:nvSpPr>
          <p:cNvPr id="11" name="מלבן 10"/>
          <p:cNvSpPr/>
          <p:nvPr/>
        </p:nvSpPr>
        <p:spPr>
          <a:xfrm rot="205997">
            <a:off x="4148329" y="3370229"/>
            <a:ext cx="3114955" cy="1754326"/>
          </a:xfrm>
          <a:prstGeom prst="rect">
            <a:avLst/>
          </a:prstGeom>
        </p:spPr>
        <p:txBody>
          <a:bodyPr wrap="none">
            <a:spAutoFit/>
          </a:bodyPr>
          <a:lstStyle/>
          <a:p>
            <a:pPr algn="ctr" rtl="1"/>
            <a:r>
              <a:rPr lang="he-IL" sz="3600" b="1" dirty="0" smtClean="0">
                <a:solidFill>
                  <a:schemeClr val="tx1">
                    <a:lumMod val="50000"/>
                  </a:schemeClr>
                </a:solidFill>
                <a:latin typeface="Calibri" panose="020F0502020204030204" pitchFamily="34" charset="0"/>
                <a:cs typeface="Calibri" panose="020F0502020204030204" pitchFamily="34" charset="0"/>
              </a:rPr>
              <a:t>האם נעסוק </a:t>
            </a:r>
          </a:p>
          <a:p>
            <a:pPr algn="ctr" rtl="1"/>
            <a:r>
              <a:rPr lang="he-IL" sz="3600" b="1" dirty="0" smtClean="0">
                <a:solidFill>
                  <a:schemeClr val="tx1">
                    <a:lumMod val="50000"/>
                  </a:schemeClr>
                </a:solidFill>
                <a:latin typeface="Calibri" panose="020F0502020204030204" pitchFamily="34" charset="0"/>
                <a:cs typeface="Calibri" panose="020F0502020204030204" pitchFamily="34" charset="0"/>
              </a:rPr>
              <a:t>בעתיד הקרוב</a:t>
            </a:r>
            <a:r>
              <a:rPr lang="en-US" sz="3600" b="1" dirty="0" smtClean="0">
                <a:solidFill>
                  <a:schemeClr val="tx1">
                    <a:lumMod val="50000"/>
                  </a:schemeClr>
                </a:solidFill>
                <a:latin typeface="Calibri" panose="020F0502020204030204" pitchFamily="34" charset="0"/>
                <a:cs typeface="Calibri" panose="020F0502020204030204" pitchFamily="34" charset="0"/>
              </a:rPr>
              <a:t/>
            </a:r>
            <a:br>
              <a:rPr lang="en-US" sz="3600" b="1" dirty="0" smtClean="0">
                <a:solidFill>
                  <a:schemeClr val="tx1">
                    <a:lumMod val="50000"/>
                  </a:schemeClr>
                </a:solidFill>
                <a:latin typeface="Calibri" panose="020F0502020204030204" pitchFamily="34" charset="0"/>
                <a:cs typeface="Calibri" panose="020F0502020204030204" pitchFamily="34" charset="0"/>
              </a:rPr>
            </a:br>
            <a:r>
              <a:rPr lang="he-IL" sz="3600" b="1" dirty="0" smtClean="0">
                <a:solidFill>
                  <a:schemeClr val="tx1">
                    <a:lumMod val="50000"/>
                  </a:schemeClr>
                </a:solidFill>
                <a:latin typeface="Calibri" panose="020F0502020204030204" pitchFamily="34" charset="0"/>
                <a:cs typeface="Calibri" panose="020F0502020204030204" pitchFamily="34" charset="0"/>
              </a:rPr>
              <a:t> ובכניסה לארץ?</a:t>
            </a:r>
            <a:endParaRPr lang="en-US" sz="3600" b="1" dirty="0">
              <a:solidFill>
                <a:schemeClr val="tx1">
                  <a:lumMod val="50000"/>
                </a:schemeClr>
              </a:solidFill>
              <a:latin typeface="Calibri" panose="020F0502020204030204" pitchFamily="34" charset="0"/>
              <a:cs typeface="Calibri" panose="020F0502020204030204" pitchFamily="34" charset="0"/>
            </a:endParaRPr>
          </a:p>
        </p:txBody>
      </p:sp>
      <p:pic>
        <p:nvPicPr>
          <p:cNvPr id="12" name="תמונה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998" y="1728568"/>
            <a:ext cx="4883334" cy="5265792"/>
          </a:xfrm>
          <a:prstGeom prst="rect">
            <a:avLst/>
          </a:prstGeom>
        </p:spPr>
      </p:pic>
      <p:sp>
        <p:nvSpPr>
          <p:cNvPr id="13" name="מלבן 12"/>
          <p:cNvSpPr/>
          <p:nvPr/>
        </p:nvSpPr>
        <p:spPr>
          <a:xfrm>
            <a:off x="34861" y="2726762"/>
            <a:ext cx="3209533" cy="2862322"/>
          </a:xfrm>
          <a:prstGeom prst="rect">
            <a:avLst/>
          </a:prstGeom>
        </p:spPr>
        <p:txBody>
          <a:bodyPr wrap="none">
            <a:spAutoFit/>
          </a:bodyPr>
          <a:lstStyle/>
          <a:p>
            <a:pPr algn="r" rtl="1"/>
            <a:r>
              <a:rPr lang="he-IL" sz="3600" b="1" dirty="0" smtClean="0">
                <a:solidFill>
                  <a:schemeClr val="tx1">
                    <a:lumMod val="50000"/>
                  </a:schemeClr>
                </a:solidFill>
                <a:latin typeface="Calibri" panose="020F0502020204030204" pitchFamily="34" charset="0"/>
                <a:cs typeface="Calibri" panose="020F0502020204030204" pitchFamily="34" charset="0"/>
              </a:rPr>
              <a:t>מה      לדעתכם </a:t>
            </a:r>
            <a:r>
              <a:rPr lang="en-US" sz="3600" b="1" dirty="0" smtClean="0">
                <a:solidFill>
                  <a:schemeClr val="tx1">
                    <a:lumMod val="50000"/>
                  </a:schemeClr>
                </a:solidFill>
                <a:latin typeface="Calibri" panose="020F0502020204030204" pitchFamily="34" charset="0"/>
                <a:cs typeface="Calibri" panose="020F0502020204030204" pitchFamily="34" charset="0"/>
              </a:rPr>
              <a:t/>
            </a:r>
            <a:br>
              <a:rPr lang="en-US" sz="3600" b="1" dirty="0" smtClean="0">
                <a:solidFill>
                  <a:schemeClr val="tx1">
                    <a:lumMod val="50000"/>
                  </a:schemeClr>
                </a:solidFill>
                <a:latin typeface="Calibri" panose="020F0502020204030204" pitchFamily="34" charset="0"/>
                <a:cs typeface="Calibri" panose="020F0502020204030204" pitchFamily="34" charset="0"/>
              </a:rPr>
            </a:br>
            <a:r>
              <a:rPr lang="he-IL" sz="3600" b="1" dirty="0" smtClean="0">
                <a:solidFill>
                  <a:schemeClr val="tx1">
                    <a:lumMod val="50000"/>
                  </a:schemeClr>
                </a:solidFill>
                <a:latin typeface="Calibri" panose="020F0502020204030204" pitchFamily="34" charset="0"/>
                <a:cs typeface="Calibri" panose="020F0502020204030204" pitchFamily="34" charset="0"/>
              </a:rPr>
              <a:t>ירצה משה לומר</a:t>
            </a:r>
            <a:r>
              <a:rPr lang="en-US" sz="3600" b="1" dirty="0" smtClean="0">
                <a:solidFill>
                  <a:schemeClr val="tx1">
                    <a:lumMod val="50000"/>
                  </a:schemeClr>
                </a:solidFill>
                <a:latin typeface="Calibri" panose="020F0502020204030204" pitchFamily="34" charset="0"/>
                <a:cs typeface="Calibri" panose="020F0502020204030204" pitchFamily="34" charset="0"/>
              </a:rPr>
              <a:t/>
            </a:r>
            <a:br>
              <a:rPr lang="en-US" sz="3600" b="1" dirty="0" smtClean="0">
                <a:solidFill>
                  <a:schemeClr val="tx1">
                    <a:lumMod val="50000"/>
                  </a:schemeClr>
                </a:solidFill>
                <a:latin typeface="Calibri" panose="020F0502020204030204" pitchFamily="34" charset="0"/>
                <a:cs typeface="Calibri" panose="020F0502020204030204" pitchFamily="34" charset="0"/>
              </a:rPr>
            </a:br>
            <a:r>
              <a:rPr lang="he-IL" sz="3600" b="1" dirty="0" smtClean="0">
                <a:solidFill>
                  <a:schemeClr val="tx1">
                    <a:lumMod val="50000"/>
                  </a:schemeClr>
                </a:solidFill>
                <a:latin typeface="Calibri" panose="020F0502020204030204" pitchFamily="34" charset="0"/>
                <a:cs typeface="Calibri" panose="020F0502020204030204" pitchFamily="34" charset="0"/>
              </a:rPr>
              <a:t> לבנ"י כשהוא</a:t>
            </a:r>
            <a:r>
              <a:rPr lang="en-US" sz="3600" b="1" dirty="0" smtClean="0">
                <a:solidFill>
                  <a:schemeClr val="tx1">
                    <a:lumMod val="50000"/>
                  </a:schemeClr>
                </a:solidFill>
                <a:latin typeface="Calibri" panose="020F0502020204030204" pitchFamily="34" charset="0"/>
                <a:cs typeface="Calibri" panose="020F0502020204030204" pitchFamily="34" charset="0"/>
              </a:rPr>
              <a:t/>
            </a:r>
            <a:br>
              <a:rPr lang="en-US" sz="3600" b="1" dirty="0" smtClean="0">
                <a:solidFill>
                  <a:schemeClr val="tx1">
                    <a:lumMod val="50000"/>
                  </a:schemeClr>
                </a:solidFill>
                <a:latin typeface="Calibri" panose="020F0502020204030204" pitchFamily="34" charset="0"/>
                <a:cs typeface="Calibri" panose="020F0502020204030204" pitchFamily="34" charset="0"/>
              </a:rPr>
            </a:br>
            <a:r>
              <a:rPr lang="he-IL" sz="3600" b="1" dirty="0" smtClean="0">
                <a:solidFill>
                  <a:schemeClr val="tx1">
                    <a:lumMod val="50000"/>
                  </a:schemeClr>
                </a:solidFill>
                <a:latin typeface="Calibri" panose="020F0502020204030204" pitchFamily="34" charset="0"/>
                <a:cs typeface="Calibri" panose="020F0502020204030204" pitchFamily="34" charset="0"/>
              </a:rPr>
              <a:t> מדבר על </a:t>
            </a:r>
            <a:r>
              <a:rPr lang="en-US" sz="3600" b="1" dirty="0" smtClean="0">
                <a:solidFill>
                  <a:schemeClr val="tx1">
                    <a:lumMod val="50000"/>
                  </a:schemeClr>
                </a:solidFill>
                <a:latin typeface="Calibri" panose="020F0502020204030204" pitchFamily="34" charset="0"/>
                <a:cs typeface="Calibri" panose="020F0502020204030204" pitchFamily="34" charset="0"/>
              </a:rPr>
              <a:t/>
            </a:r>
            <a:br>
              <a:rPr lang="en-US" sz="3600" b="1" dirty="0" smtClean="0">
                <a:solidFill>
                  <a:schemeClr val="tx1">
                    <a:lumMod val="50000"/>
                  </a:schemeClr>
                </a:solidFill>
                <a:latin typeface="Calibri" panose="020F0502020204030204" pitchFamily="34" charset="0"/>
                <a:cs typeface="Calibri" panose="020F0502020204030204" pitchFamily="34" charset="0"/>
              </a:rPr>
            </a:br>
            <a:r>
              <a:rPr lang="he-IL" sz="3600" b="1" dirty="0" smtClean="0">
                <a:solidFill>
                  <a:schemeClr val="tx1">
                    <a:lumMod val="50000"/>
                  </a:schemeClr>
                </a:solidFill>
                <a:latin typeface="Calibri" panose="020F0502020204030204" pitchFamily="34" charset="0"/>
                <a:cs typeface="Calibri" panose="020F0502020204030204" pitchFamily="34" charset="0"/>
              </a:rPr>
              <a:t>העתיד הרחוק?</a:t>
            </a:r>
            <a:endParaRPr lang="en-US" sz="3600" b="1" dirty="0">
              <a:solidFill>
                <a:schemeClr val="tx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38048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לקראת קריאה – פירושי מילים</a:t>
            </a:r>
            <a:endParaRPr lang="en-US" dirty="0"/>
          </a:p>
        </p:txBody>
      </p:sp>
      <p:sp>
        <p:nvSpPr>
          <p:cNvPr id="6" name="מלבן 5"/>
          <p:cNvSpPr/>
          <p:nvPr/>
        </p:nvSpPr>
        <p:spPr>
          <a:xfrm>
            <a:off x="160421" y="1811130"/>
            <a:ext cx="11201169" cy="4524315"/>
          </a:xfrm>
          <a:prstGeom prst="rect">
            <a:avLst/>
          </a:prstGeom>
        </p:spPr>
        <p:txBody>
          <a:bodyPr wrap="square">
            <a:spAutoFit/>
          </a:bodyPr>
          <a:lstStyle/>
          <a:p>
            <a:pPr marL="285750" indent="-285750" algn="r" rtl="1" fontAlgn="base">
              <a:lnSpc>
                <a:spcPct val="150000"/>
              </a:lnSpc>
              <a:buClr>
                <a:schemeClr val="accent6">
                  <a:lumMod val="75000"/>
                </a:schemeClr>
              </a:buClr>
              <a:buFont typeface="Arial" panose="020B0604020202020204" pitchFamily="34" charset="0"/>
              <a:buChar char="•"/>
            </a:pPr>
            <a:r>
              <a:rPr lang="he-IL" sz="3200" b="1" u="sng" dirty="0">
                <a:solidFill>
                  <a:schemeClr val="accent6">
                    <a:lumMod val="75000"/>
                  </a:schemeClr>
                </a:solidFill>
                <a:latin typeface="Calibri" panose="020F0502020204030204" pitchFamily="34" charset="0"/>
                <a:cs typeface="Calibri" panose="020F0502020204030204" pitchFamily="34" charset="0"/>
              </a:rPr>
              <a:t>פסוק </a:t>
            </a:r>
            <a:r>
              <a:rPr lang="he-IL" sz="3200" b="1" u="sng" dirty="0" smtClean="0">
                <a:solidFill>
                  <a:schemeClr val="accent6">
                    <a:lumMod val="75000"/>
                  </a:schemeClr>
                </a:solidFill>
                <a:latin typeface="Calibri" panose="020F0502020204030204" pitchFamily="34" charset="0"/>
                <a:cs typeface="Calibri" panose="020F0502020204030204" pitchFamily="34" charset="0"/>
              </a:rPr>
              <a:t>כה':</a:t>
            </a:r>
            <a:r>
              <a:rPr lang="he-IL" sz="3200" b="1" dirty="0" smtClean="0">
                <a:solidFill>
                  <a:schemeClr val="accent6">
                    <a:lumMod val="75000"/>
                  </a:schemeClr>
                </a:solidFill>
                <a:latin typeface="Calibri" panose="020F0502020204030204" pitchFamily="34" charset="0"/>
                <a:cs typeface="Calibri" panose="020F0502020204030204" pitchFamily="34" charset="0"/>
              </a:rPr>
              <a:t> </a:t>
            </a:r>
            <a:r>
              <a:rPr lang="he-IL" sz="3200" dirty="0" smtClean="0">
                <a:latin typeface="Calibri" panose="020F0502020204030204" pitchFamily="34" charset="0"/>
                <a:cs typeface="Calibri" panose="020F0502020204030204" pitchFamily="34" charset="0"/>
              </a:rPr>
              <a:t>"</a:t>
            </a:r>
            <a:r>
              <a:rPr lang="he-IL" sz="3200" b="1" dirty="0" err="1">
                <a:latin typeface="Calibri" panose="020F0502020204030204" pitchFamily="34" charset="0"/>
                <a:cs typeface="Calibri" panose="020F0502020204030204" pitchFamily="34" charset="0"/>
              </a:rPr>
              <a:t>וְנוֹשַׁנְתֶּם</a:t>
            </a:r>
            <a:r>
              <a:rPr lang="he-IL" sz="3200" dirty="0" smtClean="0">
                <a:latin typeface="Calibri" panose="020F0502020204030204" pitchFamily="34" charset="0"/>
                <a:cs typeface="Calibri" panose="020F0502020204030204" pitchFamily="34" charset="0"/>
              </a:rPr>
              <a:t>" -  תהיו </a:t>
            </a:r>
            <a:r>
              <a:rPr lang="he-IL" sz="3200" dirty="0">
                <a:latin typeface="Calibri" panose="020F0502020204030204" pitchFamily="34" charset="0"/>
                <a:cs typeface="Calibri" panose="020F0502020204030204" pitchFamily="34" charset="0"/>
              </a:rPr>
              <a:t>וַתיקים (ישנים) </a:t>
            </a:r>
            <a:r>
              <a:rPr lang="he-IL" sz="3200" dirty="0" smtClean="0">
                <a:latin typeface="Calibri" panose="020F0502020204030204" pitchFamily="34" charset="0"/>
                <a:cs typeface="Calibri" panose="020F0502020204030204" pitchFamily="34" charset="0"/>
              </a:rPr>
              <a:t>בארץ, תסתגלו לארץ.</a:t>
            </a:r>
            <a:endParaRPr lang="he-IL" sz="3200" dirty="0">
              <a:latin typeface="Calibri" panose="020F0502020204030204" pitchFamily="34" charset="0"/>
              <a:cs typeface="Calibri" panose="020F0502020204030204" pitchFamily="34" charset="0"/>
            </a:endParaRPr>
          </a:p>
          <a:p>
            <a:pPr marL="285750" indent="-285750" algn="r" rtl="1" fontAlgn="base">
              <a:lnSpc>
                <a:spcPct val="150000"/>
              </a:lnSpc>
              <a:buClr>
                <a:schemeClr val="accent6">
                  <a:lumMod val="75000"/>
                </a:schemeClr>
              </a:buClr>
              <a:buFont typeface="Arial" panose="020B0604020202020204" pitchFamily="34" charset="0"/>
              <a:buChar char="•"/>
            </a:pPr>
            <a:r>
              <a:rPr lang="he-IL" sz="3200" b="1" u="sng" dirty="0">
                <a:solidFill>
                  <a:schemeClr val="accent6">
                    <a:lumMod val="75000"/>
                  </a:schemeClr>
                </a:solidFill>
                <a:latin typeface="Calibri" panose="020F0502020204030204" pitchFamily="34" charset="0"/>
                <a:cs typeface="Calibri" panose="020F0502020204030204" pitchFamily="34" charset="0"/>
              </a:rPr>
              <a:t>פסוק </a:t>
            </a:r>
            <a:r>
              <a:rPr lang="he-IL" sz="3200" b="1" u="sng" dirty="0" err="1" smtClean="0">
                <a:solidFill>
                  <a:schemeClr val="accent6">
                    <a:lumMod val="75000"/>
                  </a:schemeClr>
                </a:solidFill>
                <a:latin typeface="Calibri" panose="020F0502020204030204" pitchFamily="34" charset="0"/>
                <a:cs typeface="Calibri" panose="020F0502020204030204" pitchFamily="34" charset="0"/>
              </a:rPr>
              <a:t>כז</a:t>
            </a:r>
            <a:r>
              <a:rPr lang="he-IL" sz="3200" b="1" u="sng" dirty="0" smtClean="0">
                <a:solidFill>
                  <a:schemeClr val="accent6">
                    <a:lumMod val="75000"/>
                  </a:schemeClr>
                </a:solidFill>
                <a:latin typeface="Calibri" panose="020F0502020204030204" pitchFamily="34" charset="0"/>
                <a:cs typeface="Calibri" panose="020F0502020204030204" pitchFamily="34" charset="0"/>
              </a:rPr>
              <a:t>':</a:t>
            </a:r>
            <a:r>
              <a:rPr lang="he-IL" sz="3200" b="1" dirty="0" smtClean="0">
                <a:solidFill>
                  <a:schemeClr val="accent6">
                    <a:lumMod val="75000"/>
                  </a:schemeClr>
                </a:solidFill>
                <a:latin typeface="Calibri" panose="020F0502020204030204" pitchFamily="34" charset="0"/>
                <a:cs typeface="Calibri" panose="020F0502020204030204" pitchFamily="34" charset="0"/>
              </a:rPr>
              <a:t> </a:t>
            </a:r>
            <a:r>
              <a:rPr lang="he-IL" sz="3200" dirty="0" smtClean="0">
                <a:latin typeface="Calibri" panose="020F0502020204030204" pitchFamily="34" charset="0"/>
                <a:cs typeface="Calibri" panose="020F0502020204030204" pitchFamily="34" charset="0"/>
              </a:rPr>
              <a:t>"</a:t>
            </a:r>
            <a:r>
              <a:rPr lang="he-IL" sz="3200" b="1" dirty="0">
                <a:latin typeface="Calibri" panose="020F0502020204030204" pitchFamily="34" charset="0"/>
                <a:cs typeface="Calibri" panose="020F0502020204030204" pitchFamily="34" charset="0"/>
              </a:rPr>
              <a:t>מְתֵי מִסְפָּר</a:t>
            </a:r>
            <a:r>
              <a:rPr lang="he-IL" sz="3200" dirty="0" smtClean="0">
                <a:latin typeface="Calibri" panose="020F0502020204030204" pitchFamily="34" charset="0"/>
                <a:cs typeface="Calibri" panose="020F0502020204030204" pitchFamily="34" charset="0"/>
              </a:rPr>
              <a:t>" -  אנשים מעטים.</a:t>
            </a:r>
          </a:p>
          <a:p>
            <a:pPr marL="285750" indent="-285750" algn="r" rtl="1" fontAlgn="base">
              <a:lnSpc>
                <a:spcPct val="150000"/>
              </a:lnSpc>
              <a:buClr>
                <a:schemeClr val="accent6">
                  <a:lumMod val="75000"/>
                </a:schemeClr>
              </a:buClr>
              <a:buFont typeface="Arial" panose="020B0604020202020204" pitchFamily="34" charset="0"/>
              <a:buChar char="•"/>
            </a:pPr>
            <a:r>
              <a:rPr lang="he-IL" sz="3200" b="1" u="sng" dirty="0" smtClean="0">
                <a:solidFill>
                  <a:schemeClr val="accent6">
                    <a:lumMod val="75000"/>
                  </a:schemeClr>
                </a:solidFill>
                <a:latin typeface="Calibri" panose="020F0502020204030204" pitchFamily="34" charset="0"/>
                <a:cs typeface="Calibri" panose="020F0502020204030204" pitchFamily="34" charset="0"/>
              </a:rPr>
              <a:t>פסוק ל':</a:t>
            </a:r>
            <a:r>
              <a:rPr lang="he-IL" sz="3200" b="1" dirty="0" smtClean="0">
                <a:solidFill>
                  <a:schemeClr val="accent6">
                    <a:lumMod val="75000"/>
                  </a:schemeClr>
                </a:solidFill>
                <a:latin typeface="Calibri" panose="020F0502020204030204" pitchFamily="34" charset="0"/>
                <a:cs typeface="Calibri" panose="020F0502020204030204" pitchFamily="34" charset="0"/>
              </a:rPr>
              <a:t> </a:t>
            </a:r>
            <a:r>
              <a:rPr lang="he-IL" sz="3200" dirty="0" smtClean="0">
                <a:latin typeface="Calibri" panose="020F0502020204030204" pitchFamily="34" charset="0"/>
                <a:cs typeface="Calibri" panose="020F0502020204030204" pitchFamily="34" charset="0"/>
              </a:rPr>
              <a:t>"</a:t>
            </a:r>
            <a:r>
              <a:rPr lang="he-IL" sz="3200" b="1" dirty="0" smtClean="0">
                <a:latin typeface="Calibri" panose="020F0502020204030204" pitchFamily="34" charset="0"/>
                <a:cs typeface="Calibri" panose="020F0502020204030204" pitchFamily="34" charset="0"/>
              </a:rPr>
              <a:t>בַּצַּר לְךָ</a:t>
            </a:r>
            <a:r>
              <a:rPr lang="he-IL" sz="3200" dirty="0" smtClean="0">
                <a:latin typeface="Calibri" panose="020F0502020204030204" pitchFamily="34" charset="0"/>
                <a:cs typeface="Calibri" panose="020F0502020204030204" pitchFamily="34" charset="0"/>
              </a:rPr>
              <a:t>" -  הכוונה היא לגלות שבה נמצאים בני ישראל. </a:t>
            </a:r>
            <a:r>
              <a:rPr lang="he-IL" sz="3200" dirty="0">
                <a:latin typeface="Calibri" panose="020F0502020204030204" pitchFamily="34" charset="0"/>
                <a:cs typeface="Calibri" panose="020F0502020204030204" pitchFamily="34" charset="0"/>
              </a:rPr>
              <a:t> </a:t>
            </a:r>
            <a:endParaRPr lang="he-IL" sz="3200" dirty="0" smtClean="0">
              <a:latin typeface="Calibri" panose="020F0502020204030204" pitchFamily="34" charset="0"/>
              <a:cs typeface="Calibri" panose="020F0502020204030204" pitchFamily="34" charset="0"/>
            </a:endParaRPr>
          </a:p>
          <a:p>
            <a:pPr marL="285750" indent="-285750" algn="r" rtl="1" fontAlgn="base">
              <a:lnSpc>
                <a:spcPct val="150000"/>
              </a:lnSpc>
              <a:buClr>
                <a:schemeClr val="accent6">
                  <a:lumMod val="75000"/>
                </a:schemeClr>
              </a:buClr>
              <a:buFont typeface="Arial" panose="020B0604020202020204" pitchFamily="34" charset="0"/>
              <a:buChar char="•"/>
            </a:pPr>
            <a:r>
              <a:rPr lang="he-IL" sz="3200" b="1" u="sng" dirty="0" smtClean="0">
                <a:solidFill>
                  <a:schemeClr val="accent6">
                    <a:lumMod val="75000"/>
                  </a:schemeClr>
                </a:solidFill>
                <a:latin typeface="Calibri" panose="020F0502020204030204" pitchFamily="34" charset="0"/>
                <a:cs typeface="Calibri" panose="020F0502020204030204" pitchFamily="34" charset="0"/>
              </a:rPr>
              <a:t>פסוק לד':</a:t>
            </a:r>
            <a:r>
              <a:rPr lang="he-IL" sz="3200" b="1" dirty="0" smtClean="0">
                <a:solidFill>
                  <a:schemeClr val="accent6">
                    <a:lumMod val="75000"/>
                  </a:schemeClr>
                </a:solidFill>
                <a:latin typeface="Calibri" panose="020F0502020204030204" pitchFamily="34" charset="0"/>
                <a:cs typeface="Calibri" panose="020F0502020204030204" pitchFamily="34" charset="0"/>
              </a:rPr>
              <a:t> </a:t>
            </a:r>
            <a:r>
              <a:rPr lang="he-IL" sz="3200" dirty="0" smtClean="0">
                <a:latin typeface="Calibri" panose="020F0502020204030204" pitchFamily="34" charset="0"/>
                <a:cs typeface="Calibri" panose="020F0502020204030204" pitchFamily="34" charset="0"/>
              </a:rPr>
              <a:t>"</a:t>
            </a:r>
            <a:r>
              <a:rPr lang="he-IL" sz="3200" b="1" dirty="0" smtClean="0">
                <a:latin typeface="Calibri" panose="020F0502020204030204" pitchFamily="34" charset="0"/>
                <a:cs typeface="Calibri" panose="020F0502020204030204" pitchFamily="34" charset="0"/>
              </a:rPr>
              <a:t>בְּמַסֹּת</a:t>
            </a:r>
            <a:r>
              <a:rPr lang="he-IL" sz="3200" dirty="0" smtClean="0">
                <a:latin typeface="Calibri" panose="020F0502020204030204" pitchFamily="34" charset="0"/>
                <a:cs typeface="Calibri" panose="020F0502020204030204" pitchFamily="34" charset="0"/>
              </a:rPr>
              <a:t>" -  הבאת ייסורים המגיעים דרך פלא </a:t>
            </a:r>
            <a:r>
              <a:rPr lang="en-US" sz="3200" dirty="0" smtClean="0">
                <a:latin typeface="Calibri" panose="020F0502020204030204" pitchFamily="34" charset="0"/>
                <a:cs typeface="Calibri" panose="020F0502020204030204" pitchFamily="34" charset="0"/>
              </a:rPr>
              <a:t/>
            </a:r>
            <a:br>
              <a:rPr lang="en-US" sz="3200" dirty="0" smtClean="0">
                <a:latin typeface="Calibri" panose="020F0502020204030204" pitchFamily="34" charset="0"/>
                <a:cs typeface="Calibri" panose="020F0502020204030204" pitchFamily="34" charset="0"/>
              </a:rPr>
            </a:br>
            <a:r>
              <a:rPr lang="he-IL" sz="3200" dirty="0" smtClean="0">
                <a:latin typeface="Calibri" panose="020F0502020204030204" pitchFamily="34" charset="0"/>
                <a:cs typeface="Calibri" panose="020F0502020204030204" pitchFamily="34" charset="0"/>
              </a:rPr>
              <a:t>(למשל עשרת המכות) "</a:t>
            </a:r>
            <a:r>
              <a:rPr lang="he-IL" sz="3200" b="1" dirty="0" smtClean="0">
                <a:latin typeface="Calibri" panose="020F0502020204030204" pitchFamily="34" charset="0"/>
                <a:cs typeface="Calibri" panose="020F0502020204030204" pitchFamily="34" charset="0"/>
              </a:rPr>
              <a:t>בְּאֹתֹת וּבְמוֹפְתִים</a:t>
            </a:r>
            <a:r>
              <a:rPr lang="he-IL" sz="3200" dirty="0" smtClean="0">
                <a:latin typeface="Calibri" panose="020F0502020204030204" pitchFamily="34" charset="0"/>
                <a:cs typeface="Calibri" panose="020F0502020204030204" pitchFamily="34" charset="0"/>
              </a:rPr>
              <a:t>" -  התראות או איומים (למשל מכת דם או מכת חושך)</a:t>
            </a:r>
            <a:endParaRPr lang="he-IL" sz="3200" dirty="0">
              <a:latin typeface="Calibri" panose="020F0502020204030204" pitchFamily="34" charset="0"/>
              <a:cs typeface="Calibri" panose="020F0502020204030204" pitchFamily="34" charset="0"/>
            </a:endParaRPr>
          </a:p>
        </p:txBody>
      </p:sp>
      <p:pic>
        <p:nvPicPr>
          <p:cNvPr id="9" name="Picture 12" descr="חנות הספרים של איתמר">
            <a:extLst>
              <a:ext uri="{FF2B5EF4-FFF2-40B4-BE49-F238E27FC236}">
                <a16:creationId xmlns:a16="http://schemas.microsoft.com/office/drawing/2014/main" id="{117CE0D5-FC7F-49B0-AD22-EECB078D71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3760" y="113163"/>
            <a:ext cx="1411124" cy="1442922"/>
          </a:xfrm>
          <a:prstGeom prst="rect">
            <a:avLst/>
          </a:prstGeom>
          <a:noFill/>
          <a:extLst>
            <a:ext uri="{909E8E84-426E-40DD-AFC4-6F175D3DCCD1}">
              <a14:hiddenFill xmlns:a14="http://schemas.microsoft.com/office/drawing/2010/main">
                <a:solidFill>
                  <a:srgbClr val="FFFFFF"/>
                </a:solidFill>
              </a14:hiddenFill>
            </a:ext>
          </a:extLst>
        </p:spPr>
      </p:pic>
      <p:pic>
        <p:nvPicPr>
          <p:cNvPr id="10" name="תמונה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84" y="29442"/>
            <a:ext cx="1757298" cy="1686337"/>
          </a:xfrm>
          <a:prstGeom prst="rect">
            <a:avLst/>
          </a:prstGeom>
        </p:spPr>
      </p:pic>
    </p:spTree>
    <p:extLst>
      <p:ext uri="{BB962C8B-B14F-4D97-AF65-F5344CB8AC3E}">
        <p14:creationId xmlns:p14="http://schemas.microsoft.com/office/powerpoint/2010/main" val="22359135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 name="TextBox 1"/>
          <p:cNvSpPr txBox="1"/>
          <p:nvPr/>
        </p:nvSpPr>
        <p:spPr>
          <a:xfrm>
            <a:off x="352926" y="433138"/>
            <a:ext cx="11213431" cy="7355860"/>
          </a:xfrm>
          <a:prstGeom prst="rect">
            <a:avLst/>
          </a:prstGeom>
          <a:noFill/>
        </p:spPr>
        <p:txBody>
          <a:bodyPr wrap="square" rtlCol="0">
            <a:spAutoFit/>
          </a:bodyPr>
          <a:lstStyle/>
          <a:p>
            <a:pPr algn="r" rtl="1">
              <a:lnSpc>
                <a:spcPct val="150000"/>
              </a:lnSpc>
              <a:buClr>
                <a:schemeClr val="accent2"/>
              </a:buClr>
            </a:pPr>
            <a:r>
              <a:rPr lang="he-IL" sz="4800" b="1" dirty="0" smtClean="0">
                <a:solidFill>
                  <a:schemeClr val="accent6">
                    <a:lumMod val="75000"/>
                  </a:schemeClr>
                </a:solidFill>
              </a:rPr>
              <a:t>מטלת קריאה</a:t>
            </a:r>
          </a:p>
          <a:p>
            <a:pPr marL="571500" indent="-571500" algn="r" rtl="1">
              <a:lnSpc>
                <a:spcPct val="150000"/>
              </a:lnSpc>
              <a:buClr>
                <a:schemeClr val="accent2"/>
              </a:buClr>
              <a:buFont typeface="Arial" panose="020B0604020202020204" pitchFamily="34" charset="0"/>
              <a:buChar char="•"/>
            </a:pPr>
            <a:r>
              <a:rPr lang="he-IL" sz="3200" b="1" dirty="0" smtClean="0"/>
              <a:t>כתבו כותרת במחברת: </a:t>
            </a:r>
            <a:r>
              <a:rPr lang="he-IL" sz="3200" b="1" i="1" u="sng" dirty="0" smtClean="0"/>
              <a:t>דברים פרק ד', פסוקים כה'-מ'</a:t>
            </a:r>
          </a:p>
          <a:p>
            <a:pPr marL="571500" indent="-571500" algn="r" rtl="1">
              <a:lnSpc>
                <a:spcPct val="150000"/>
              </a:lnSpc>
              <a:buClr>
                <a:schemeClr val="accent2"/>
              </a:buClr>
              <a:buFont typeface="Arial" panose="020B0604020202020204" pitchFamily="34" charset="0"/>
              <a:buChar char="•"/>
            </a:pPr>
            <a:r>
              <a:rPr lang="he-IL" sz="3200" b="1" dirty="0" smtClean="0"/>
              <a:t>במהלך הקריאה, נסו לאתר </a:t>
            </a:r>
            <a:r>
              <a:rPr lang="he-IL" sz="3200" b="1" u="sng" dirty="0" smtClean="0">
                <a:solidFill>
                  <a:schemeClr val="accent6">
                    <a:lumMod val="75000"/>
                  </a:schemeClr>
                </a:solidFill>
              </a:rPr>
              <a:t>שלוש מילים </a:t>
            </a:r>
            <a:r>
              <a:rPr lang="he-IL" sz="3200" b="1" dirty="0" smtClean="0"/>
              <a:t>שחוזרות על עצמן.</a:t>
            </a:r>
            <a:r>
              <a:rPr lang="en-US" sz="3200" b="1" dirty="0" smtClean="0"/>
              <a:t/>
            </a:r>
            <a:br>
              <a:rPr lang="en-US" sz="3200" b="1" dirty="0" smtClean="0"/>
            </a:br>
            <a:r>
              <a:rPr lang="he-IL" sz="3200" b="1" dirty="0" smtClean="0"/>
              <a:t>כתבו את המילים במחברת.</a:t>
            </a:r>
          </a:p>
          <a:p>
            <a:pPr marL="457200" indent="-457200" algn="r" rtl="1">
              <a:lnSpc>
                <a:spcPct val="150000"/>
              </a:lnSpc>
              <a:buClr>
                <a:schemeClr val="accent2"/>
              </a:buClr>
              <a:buFont typeface="Arial" panose="020B0604020202020204" pitchFamily="34" charset="0"/>
              <a:buChar char="•"/>
            </a:pPr>
            <a:r>
              <a:rPr lang="he-IL" sz="3200" b="1" dirty="0" smtClean="0">
                <a:latin typeface="Calibri" panose="020F0502020204030204" pitchFamily="34" charset="0"/>
                <a:cs typeface="Calibri" panose="020F0502020204030204" pitchFamily="34" charset="0"/>
              </a:rPr>
              <a:t>חשבו על כותרת אשר מתארת את הנושא שבו יעסוק הסיפור. כתבו גם אותה במחברת. </a:t>
            </a:r>
            <a:endParaRPr lang="he-IL" sz="3200" b="1" dirty="0">
              <a:latin typeface="Calibri" panose="020F0502020204030204" pitchFamily="34" charset="0"/>
              <a:cs typeface="Calibri" panose="020F0502020204030204" pitchFamily="34" charset="0"/>
            </a:endParaRPr>
          </a:p>
          <a:p>
            <a:pPr algn="r" rtl="1" fontAlgn="t">
              <a:buClr>
                <a:schemeClr val="accent2"/>
              </a:buClr>
            </a:pP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endParaRPr lang="en-US" sz="3200" b="1" dirty="0">
              <a:latin typeface="Calibri" panose="020F0502020204030204" pitchFamily="34" charset="0"/>
              <a:cs typeface="Calibri" panose="020F0502020204030204" pitchFamily="34" charset="0"/>
            </a:endParaRPr>
          </a:p>
          <a:p>
            <a:pPr algn="r" rtl="1">
              <a:lnSpc>
                <a:spcPct val="150000"/>
              </a:lnSpc>
              <a:buClr>
                <a:schemeClr val="accent2"/>
              </a:buClr>
            </a:pPr>
            <a:endParaRPr lang="he-IL" sz="3200" b="1" dirty="0" smtClean="0"/>
          </a:p>
          <a:p>
            <a:pPr algn="r" rtl="1">
              <a:lnSpc>
                <a:spcPct val="150000"/>
              </a:lnSpc>
              <a:buClr>
                <a:schemeClr val="accent2"/>
              </a:buClr>
            </a:pPr>
            <a:endParaRPr lang="en-US" sz="3200" b="1" dirty="0"/>
          </a:p>
        </p:txBody>
      </p:sp>
    </p:spTree>
    <p:extLst>
      <p:ext uri="{BB962C8B-B14F-4D97-AF65-F5344CB8AC3E}">
        <p14:creationId xmlns:p14="http://schemas.microsoft.com/office/powerpoint/2010/main" val="2542159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lvl="0"/>
            <a:r>
              <a:rPr lang="he-IL" dirty="0"/>
              <a:t>דברים פרק ד' פסוקים כה</a:t>
            </a:r>
            <a:r>
              <a:rPr lang="he-IL" dirty="0" smtClean="0"/>
              <a:t>'-לב'</a:t>
            </a:r>
            <a:endParaRPr lang="he-IL" dirty="0"/>
          </a:p>
        </p:txBody>
      </p:sp>
      <p:sp>
        <p:nvSpPr>
          <p:cNvPr id="3" name="מציין מיקום טקסט 2"/>
          <p:cNvSpPr>
            <a:spLocks noGrp="1"/>
          </p:cNvSpPr>
          <p:nvPr>
            <p:ph type="body" sz="quarter" idx="10"/>
          </p:nvPr>
        </p:nvSpPr>
        <p:spPr>
          <a:xfrm>
            <a:off x="141611" y="1662185"/>
            <a:ext cx="11801458" cy="5153775"/>
          </a:xfrm>
          <a:solidFill>
            <a:schemeClr val="bg1"/>
          </a:solidFill>
        </p:spPr>
        <p:txBody>
          <a:bodyPr>
            <a:noAutofit/>
          </a:bodyPr>
          <a:lstStyle/>
          <a:p>
            <a:pPr>
              <a:lnSpc>
                <a:spcPct val="100000"/>
              </a:lnSpc>
              <a:spcAft>
                <a:spcPts val="1200"/>
              </a:spcAft>
            </a:pPr>
            <a:r>
              <a:rPr lang="he-IL" sz="2800" b="1" dirty="0"/>
              <a:t>כה</a:t>
            </a:r>
            <a:r>
              <a:rPr lang="he-IL" sz="2800" dirty="0"/>
              <a:t> כִּי-תוֹלִיד בָּנִים וּבְנֵי בָנִים, </a:t>
            </a:r>
            <a:r>
              <a:rPr lang="he-IL" sz="2800" dirty="0" err="1"/>
              <a:t>וְנוֹשַׁנְתֶּם</a:t>
            </a:r>
            <a:r>
              <a:rPr lang="he-IL" sz="2800" dirty="0"/>
              <a:t> בָּאָרֶץ; וְהִשְׁחַתֶּם, וַעֲשִׂיתֶם פֶּסֶל תְּמוּנַת כֹּל, וַעֲשִׂיתֶם הָרַע בְּעֵינֵי </a:t>
            </a:r>
            <a:r>
              <a:rPr lang="he-IL" sz="2800" dirty="0" err="1"/>
              <a:t>יְהוָה-אֱלֹהֶיך</a:t>
            </a:r>
            <a:r>
              <a:rPr lang="he-IL" sz="2800" dirty="0"/>
              <a:t>ָ, לְהַכְעִיסוֹ.  </a:t>
            </a:r>
            <a:r>
              <a:rPr lang="he-IL" sz="2800" b="1" dirty="0" err="1"/>
              <a:t>כו</a:t>
            </a:r>
            <a:r>
              <a:rPr lang="he-IL" sz="2800" dirty="0"/>
              <a:t> </a:t>
            </a:r>
            <a:r>
              <a:rPr lang="he-IL" sz="2800" dirty="0" err="1"/>
              <a:t>הַעִידֹתִי</a:t>
            </a:r>
            <a:r>
              <a:rPr lang="he-IL" sz="2800" dirty="0"/>
              <a:t> בָכֶם הַיּוֹם אֶת-הַשָּׁמַיִם וְאֶת-הָאָרֶץ, כִּי-אָבֹד תֹּאבֵדוּן מַהֵר, מֵעַל הָאָרֶץ, אֲשֶׁר אַתֶּם עֹבְרִים אֶת-הַיַּרְדֵּן שָׁמָּה לְרִשְׁתָּהּ:  לֹא-תַאֲרִיכֻן יָמִים עָלֶיהָ, כִּי הִשָּׁמֵד </a:t>
            </a:r>
            <a:r>
              <a:rPr lang="he-IL" sz="2800" dirty="0" err="1"/>
              <a:t>תִּשָּׁמֵדוּן</a:t>
            </a:r>
            <a:r>
              <a:rPr lang="he-IL" sz="2800" dirty="0"/>
              <a:t>.  </a:t>
            </a:r>
            <a:r>
              <a:rPr lang="he-IL" sz="2800" b="1" dirty="0" err="1"/>
              <a:t>כז</a:t>
            </a:r>
            <a:r>
              <a:rPr lang="he-IL" sz="2800" dirty="0"/>
              <a:t> וְהֵפִיץ יְהוָה אֶתְכֶם, בָּעַמִּים; וְנִשְׁאַרְתֶּם, מְתֵי מִסְפָּר, בַּגּוֹיִם, אֲשֶׁר יְנַהֵג יְהוָה אֶתְכֶם שָׁמָּה.  </a:t>
            </a:r>
            <a:r>
              <a:rPr lang="he-IL" sz="2800" b="1" dirty="0" err="1"/>
              <a:t>כח</a:t>
            </a:r>
            <a:r>
              <a:rPr lang="he-IL" sz="2800" dirty="0"/>
              <a:t> וַעֲבַדְתֶּם-שָׁם אֱלֹהִים, מַעֲשֵׂה יְדֵי אָדָם:  עֵץ וָאֶבֶן--אֲשֶׁר לֹא-יִרְאוּן וְלֹא יִשְׁמְעוּן, וְלֹא יֹאכְלוּן וְלֹא יְרִיחֻן.  </a:t>
            </a:r>
            <a:endParaRPr lang="he-IL" sz="2800" dirty="0" smtClean="0"/>
          </a:p>
          <a:p>
            <a:pPr>
              <a:lnSpc>
                <a:spcPct val="100000"/>
              </a:lnSpc>
              <a:spcAft>
                <a:spcPts val="1200"/>
              </a:spcAft>
            </a:pPr>
            <a:r>
              <a:rPr lang="he-IL" sz="2800" b="1" dirty="0" err="1" smtClean="0"/>
              <a:t>כט</a:t>
            </a:r>
            <a:r>
              <a:rPr lang="he-IL" sz="2800" dirty="0"/>
              <a:t> וּבִקַּשְׁתֶּם מִשָּׁם אֶת-יְהוָה </a:t>
            </a:r>
            <a:r>
              <a:rPr lang="he-IL" sz="2800" dirty="0" err="1"/>
              <a:t>אֱלֹהֶיך</a:t>
            </a:r>
            <a:r>
              <a:rPr lang="he-IL" sz="2800" dirty="0"/>
              <a:t>ָ, וּמָצָאתָ:  כִּי </a:t>
            </a:r>
            <a:r>
              <a:rPr lang="he-IL" sz="2800" dirty="0" err="1"/>
              <a:t>תִדְרְשֶׁנּו</a:t>
            </a:r>
            <a:r>
              <a:rPr lang="he-IL" sz="2800" dirty="0"/>
              <a:t>ּ, בְּכָל-לְבָבְךָ וּבְכָל-נַפְשֶׁךָ.  </a:t>
            </a:r>
            <a:r>
              <a:rPr lang="he-IL" sz="2800" b="1" dirty="0"/>
              <a:t>ל</a:t>
            </a:r>
            <a:r>
              <a:rPr lang="he-IL" sz="2800" dirty="0"/>
              <a:t> בַּצַּר לְךָ--וּמְצָאוּךָ, כֹּל הַדְּבָרִים הָאֵלֶּה; בְּאַחֲרִית, הַיָּמִים, וְשַׁבְתָּ עַד-יְהוָה </a:t>
            </a:r>
            <a:r>
              <a:rPr lang="he-IL" sz="2800" dirty="0" err="1"/>
              <a:t>אֱלֹהֶיך</a:t>
            </a:r>
            <a:r>
              <a:rPr lang="he-IL" sz="2800" dirty="0"/>
              <a:t>ָ, וְשָׁמַעְתָּ </a:t>
            </a:r>
            <a:r>
              <a:rPr lang="he-IL" sz="2800" dirty="0" err="1"/>
              <a:t>בְּקֹלו</a:t>
            </a:r>
            <a:r>
              <a:rPr lang="he-IL" sz="2800" dirty="0"/>
              <a:t>ֹ.  </a:t>
            </a:r>
            <a:r>
              <a:rPr lang="he-IL" sz="2800" b="1" dirty="0"/>
              <a:t>לא</a:t>
            </a:r>
            <a:r>
              <a:rPr lang="he-IL" sz="2800" dirty="0"/>
              <a:t> כִּי אֵל רַחוּם יְהוָה </a:t>
            </a:r>
            <a:r>
              <a:rPr lang="he-IL" sz="2800" dirty="0" err="1"/>
              <a:t>אֱלֹהֶיך</a:t>
            </a:r>
            <a:r>
              <a:rPr lang="he-IL" sz="2800" dirty="0"/>
              <a:t>ָ, לֹא </a:t>
            </a:r>
            <a:r>
              <a:rPr lang="he-IL" sz="2800" dirty="0" err="1"/>
              <a:t>יַרְפְּך</a:t>
            </a:r>
            <a:r>
              <a:rPr lang="he-IL" sz="2800" dirty="0"/>
              <a:t>ָ וְלֹא </a:t>
            </a:r>
            <a:r>
              <a:rPr lang="he-IL" sz="2800" dirty="0" err="1"/>
              <a:t>יַשְׁחִיתֶך</a:t>
            </a:r>
            <a:r>
              <a:rPr lang="he-IL" sz="2800" dirty="0"/>
              <a:t>ָ; וְלֹא יִשְׁכַּח אֶת-בְּרִית </a:t>
            </a:r>
            <a:r>
              <a:rPr lang="he-IL" sz="2800" dirty="0" err="1"/>
              <a:t>אֲבֹתֶיך</a:t>
            </a:r>
            <a:r>
              <a:rPr lang="he-IL" sz="2800" dirty="0"/>
              <a:t>ָ, אֲשֶׁר נִשְׁבַּע לָהֶם.  </a:t>
            </a:r>
            <a:r>
              <a:rPr lang="he-IL" sz="2800" b="1" dirty="0"/>
              <a:t>לב</a:t>
            </a:r>
            <a:r>
              <a:rPr lang="he-IL" sz="2800" dirty="0"/>
              <a:t> כִּי שְׁאַל-נָא לְיָמִים רִאשֹׁנִים אֲשֶׁר-הָיוּ לְפָנֶיךָ, לְמִן-הַיּוֹם אֲשֶׁר בָּרָא אֱלֹהִים אָדָם עַל-הָאָרֶץ, וּלְמִקְצֵה הַשָּׁמַיִם, וְעַד-קְצֵה הַשָּׁמָיִם:  הֲנִהְיָה, כַּדָּבָר הַגָּדוֹל הַזֶּה, אוֹ, הֲנִשְׁמַע כָּמֹהוּ.  </a:t>
            </a:r>
            <a:endParaRPr lang="en-US" sz="2800" dirty="0"/>
          </a:p>
        </p:txBody>
      </p:sp>
      <p:pic>
        <p:nvPicPr>
          <p:cNvPr id="4" name="t0504">
            <a:hlinkClick r:id="" action="ppaction://media"/>
          </p:cNvPr>
          <p:cNvPicPr>
            <a:picLocks noChangeAspect="1"/>
          </p:cNvPicPr>
          <p:nvPr>
            <a:audioFile r:link="rId1"/>
            <p:extLst>
              <p:ext uri="{DAA4B4D4-6D71-4841-9C94-3DE7FCFB9230}">
                <p14:media xmlns:p14="http://schemas.microsoft.com/office/powerpoint/2010/main" r:embed="rId2">
                  <p14:trim st="269000" end="178313"/>
                </p14:media>
              </p:ext>
            </p:extLst>
          </p:nvPr>
        </p:nvPicPr>
        <p:blipFill>
          <a:blip r:embed="rId5"/>
          <a:stretch>
            <a:fillRect/>
          </a:stretch>
        </p:blipFill>
        <p:spPr>
          <a:xfrm>
            <a:off x="11667858" y="6370637"/>
            <a:ext cx="487363" cy="487363"/>
          </a:xfrm>
          <a:prstGeom prst="rect">
            <a:avLst/>
          </a:prstGeom>
        </p:spPr>
      </p:pic>
    </p:spTree>
    <p:extLst>
      <p:ext uri="{BB962C8B-B14F-4D97-AF65-F5344CB8AC3E}">
        <p14:creationId xmlns:p14="http://schemas.microsoft.com/office/powerpoint/2010/main" val="17228563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93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דברים פרק ד' פסוקים </a:t>
            </a:r>
            <a:r>
              <a:rPr lang="he-IL" dirty="0" smtClean="0"/>
              <a:t>לג'-</a:t>
            </a:r>
            <a:r>
              <a:rPr lang="he-IL" dirty="0"/>
              <a:t>מ'</a:t>
            </a:r>
            <a:endParaRPr lang="en-US" dirty="0"/>
          </a:p>
        </p:txBody>
      </p:sp>
      <p:sp>
        <p:nvSpPr>
          <p:cNvPr id="3" name="מציין מיקום טקסט 2"/>
          <p:cNvSpPr>
            <a:spLocks noGrp="1"/>
          </p:cNvSpPr>
          <p:nvPr>
            <p:ph type="body" sz="quarter" idx="10"/>
          </p:nvPr>
        </p:nvSpPr>
        <p:spPr>
          <a:xfrm>
            <a:off x="192504" y="1665500"/>
            <a:ext cx="11701331" cy="5097906"/>
          </a:xfrm>
        </p:spPr>
        <p:txBody>
          <a:bodyPr>
            <a:noAutofit/>
          </a:bodyPr>
          <a:lstStyle/>
          <a:p>
            <a:pPr>
              <a:lnSpc>
                <a:spcPct val="100000"/>
              </a:lnSpc>
              <a:spcAft>
                <a:spcPts val="1200"/>
              </a:spcAft>
            </a:pPr>
            <a:r>
              <a:rPr lang="he-IL" sz="2900" b="1" dirty="0"/>
              <a:t>לג</a:t>
            </a:r>
            <a:r>
              <a:rPr lang="he-IL" sz="2900" dirty="0"/>
              <a:t> הֲשָׁמַע עָם קוֹל אֱלֹהִים מְדַבֵּר מִתּוֹךְ-הָאֵשׁ, כַּאֲשֶׁר-שָׁמַעְתָּ אַתָּה--וַיֶּחִי.  </a:t>
            </a:r>
            <a:r>
              <a:rPr lang="he-IL" sz="2900" b="1" dirty="0"/>
              <a:t>לד</a:t>
            </a:r>
            <a:r>
              <a:rPr lang="he-IL" sz="2900" dirty="0"/>
              <a:t> אוֹ הֲנִסָּה אֱלֹהִים, לָבוֹא לָקַחַת לוֹ גוֹי מִקֶּרֶב גּוֹי, בְּמַסֹּת בְּאֹתֹת וּבְמוֹפְתִים וּבְמִלְחָמָה וּבְיָד חֲזָקָה וּבִזְרוֹעַ נְטוּיָה, וּבְמוֹרָאִים גְּדֹלִים:  כְּכֹל אֲשֶׁר-עָשָׂה לָכֶם יְהוָה </a:t>
            </a:r>
            <a:r>
              <a:rPr lang="he-IL" sz="2900" dirty="0" err="1"/>
              <a:t>אֱלֹהֵיכֶם</a:t>
            </a:r>
            <a:r>
              <a:rPr lang="he-IL" sz="2900" dirty="0"/>
              <a:t>, בְּמִצְרַיִם--לְעֵינֶיךָ.  </a:t>
            </a:r>
            <a:r>
              <a:rPr lang="he-IL" sz="2900" b="1" dirty="0"/>
              <a:t>לה</a:t>
            </a:r>
            <a:r>
              <a:rPr lang="he-IL" sz="2900" dirty="0"/>
              <a:t> אַתָּה </a:t>
            </a:r>
            <a:r>
              <a:rPr lang="he-IL" sz="2900" dirty="0" err="1"/>
              <a:t>הָרְאֵת</a:t>
            </a:r>
            <a:r>
              <a:rPr lang="he-IL" sz="2900" dirty="0"/>
              <a:t>ָ לָדַעַת, כִּי יְהוָה הוּא הָאֱלֹהִים:  אֵין עוֹד, מִלְּבַדּוֹ.  </a:t>
            </a:r>
            <a:r>
              <a:rPr lang="he-IL" sz="2900" b="1" dirty="0"/>
              <a:t>לו</a:t>
            </a:r>
            <a:r>
              <a:rPr lang="he-IL" sz="2900" dirty="0"/>
              <a:t> מִן-הַשָּׁמַיִם הִשְׁמִיעֲךָ אֶת-קֹלוֹ, </a:t>
            </a:r>
            <a:r>
              <a:rPr lang="he-IL" sz="2900" dirty="0" err="1"/>
              <a:t>לְיַסְּרֶך</a:t>
            </a:r>
            <a:r>
              <a:rPr lang="he-IL" sz="2900" dirty="0"/>
              <a:t>ָּ; וְעַל-הָאָרֶץ, הֶרְאֲךָ אֶת-אִשּׁוֹ הַגְּדוֹלָה, וּדְבָרָיו שָׁמַעְתָּ, מִתּוֹךְ הָאֵשׁ. </a:t>
            </a:r>
            <a:endParaRPr lang="he-IL" sz="2900" dirty="0" smtClean="0"/>
          </a:p>
          <a:p>
            <a:pPr>
              <a:lnSpc>
                <a:spcPct val="100000"/>
              </a:lnSpc>
              <a:spcAft>
                <a:spcPts val="1200"/>
              </a:spcAft>
            </a:pPr>
            <a:r>
              <a:rPr lang="he-IL" sz="2900" b="1" dirty="0" err="1" smtClean="0"/>
              <a:t>לז</a:t>
            </a:r>
            <a:r>
              <a:rPr lang="he-IL" sz="2900" dirty="0"/>
              <a:t> וְתַחַת, כִּי אָהַב </a:t>
            </a:r>
            <a:r>
              <a:rPr lang="he-IL" sz="2900" dirty="0" err="1"/>
              <a:t>אֶת-אֲבֹתֶיך</a:t>
            </a:r>
            <a:r>
              <a:rPr lang="he-IL" sz="2900" dirty="0"/>
              <a:t>ָ, וַיִּבְחַר בְּזַרְעוֹ, אַחֲרָיו; וַיּוֹצִאֲךָ בְּפָנָיו </a:t>
            </a:r>
            <a:r>
              <a:rPr lang="he-IL" sz="2900" dirty="0" err="1"/>
              <a:t>בְּכֹחו</a:t>
            </a:r>
            <a:r>
              <a:rPr lang="he-IL" sz="2900" dirty="0"/>
              <a:t>ֹ הַגָּדֹל, מִמִּצְרָיִם.  </a:t>
            </a:r>
            <a:r>
              <a:rPr lang="he-IL" sz="2900" b="1" dirty="0"/>
              <a:t>לח</a:t>
            </a:r>
            <a:r>
              <a:rPr lang="he-IL" sz="2900" dirty="0"/>
              <a:t> לְהוֹרִישׁ, גּוֹיִם גְּדֹלִים וַעֲצֻמִים מִמְּךָ--מִפָּנֶיךָ; לַהֲבִיאֲךָ, לָתֶת-לְךָ אֶת-אַרְצָם נַחֲלָה--כַּיּוֹם הַזֶּה.  </a:t>
            </a:r>
            <a:r>
              <a:rPr lang="he-IL" sz="2900" b="1" dirty="0"/>
              <a:t>לט</a:t>
            </a:r>
            <a:r>
              <a:rPr lang="he-IL" sz="2900" dirty="0"/>
              <a:t> וְיָדַעְתָּ הַיּוֹם, וַהֲשֵׁבֹתָ אֶל-לְבָבֶךָ, כִּי יְהוָה הוּא הָאֱלֹהִים, בַּשָּׁמַיִם מִמַּעַל וְעַל-הָאָרֶץ מִתָּחַת:  אֵין, עוֹד.  </a:t>
            </a:r>
            <a:r>
              <a:rPr lang="he-IL" sz="2900" b="1" dirty="0"/>
              <a:t>מ</a:t>
            </a:r>
            <a:r>
              <a:rPr lang="he-IL" sz="2900" dirty="0"/>
              <a:t> וְשָׁמַרְתָּ </a:t>
            </a:r>
            <a:r>
              <a:rPr lang="he-IL" sz="2900" dirty="0" err="1"/>
              <a:t>אֶת-חֻקָּיו</a:t>
            </a:r>
            <a:r>
              <a:rPr lang="he-IL" sz="2900" dirty="0"/>
              <a:t> </a:t>
            </a:r>
            <a:r>
              <a:rPr lang="he-IL" sz="2900" dirty="0" err="1"/>
              <a:t>וְאֶת-מִצְוֺתָיו</a:t>
            </a:r>
            <a:r>
              <a:rPr lang="he-IL" sz="2900" dirty="0"/>
              <a:t>, אֲשֶׁר אָנֹכִי </a:t>
            </a:r>
            <a:r>
              <a:rPr lang="he-IL" sz="2900" dirty="0" err="1"/>
              <a:t>מְצַוְּך</a:t>
            </a:r>
            <a:r>
              <a:rPr lang="he-IL" sz="2900" dirty="0"/>
              <a:t>ָ הַיּוֹם, אֲשֶׁר יִיטַב לְךָ, וּלְבָנֶיךָ אַחֲרֶיךָ--וּלְמַעַן תַּאֲרִיךְ יָמִים עַל-הָאֲדָמָה, אֲשֶׁר יְהוָה </a:t>
            </a:r>
            <a:r>
              <a:rPr lang="he-IL" sz="2900" dirty="0" err="1"/>
              <a:t>אֱלֹהֶיך</a:t>
            </a:r>
            <a:r>
              <a:rPr lang="he-IL" sz="2900" dirty="0"/>
              <a:t>ָ נֹתֵן לְךָ כָּל-הַיָּמִים</a:t>
            </a:r>
            <a:r>
              <a:rPr lang="he-IL" sz="2900" dirty="0" smtClean="0"/>
              <a:t>.</a:t>
            </a:r>
            <a:endParaRPr lang="en-US" sz="2900" dirty="0"/>
          </a:p>
        </p:txBody>
      </p:sp>
      <p:pic>
        <p:nvPicPr>
          <p:cNvPr id="5" name="t0504">
            <a:hlinkClick r:id="" action="ppaction://media"/>
          </p:cNvPr>
          <p:cNvPicPr>
            <a:picLocks noChangeAspect="1"/>
          </p:cNvPicPr>
          <p:nvPr>
            <a:audioFile r:link="rId1"/>
            <p:extLst>
              <p:ext uri="{DAA4B4D4-6D71-4841-9C94-3DE7FCFB9230}">
                <p14:media xmlns:p14="http://schemas.microsoft.com/office/powerpoint/2010/main" r:embed="rId2">
                  <p14:trim st="364931" end="83782"/>
                </p14:media>
              </p:ext>
            </p:extLst>
          </p:nvPr>
        </p:nvPicPr>
        <p:blipFill>
          <a:blip r:embed="rId4"/>
          <a:stretch>
            <a:fillRect/>
          </a:stretch>
        </p:blipFill>
        <p:spPr>
          <a:xfrm>
            <a:off x="390258" y="6287921"/>
            <a:ext cx="487363" cy="487363"/>
          </a:xfrm>
          <a:prstGeom prst="rect">
            <a:avLst/>
          </a:prstGeom>
        </p:spPr>
      </p:pic>
    </p:spTree>
    <p:extLst>
      <p:ext uri="{BB962C8B-B14F-4D97-AF65-F5344CB8AC3E}">
        <p14:creationId xmlns:p14="http://schemas.microsoft.com/office/powerpoint/2010/main" val="3075185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53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מצגות חירום">
  <a:themeElements>
    <a:clrScheme name="מצגת חירום">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מצגות חירום" id="{A7D7F525-0B65-D945-B864-6F89B31E1D06}" vid="{6213A027-AFB6-6842-AD6E-C539F131902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מצגות חירום</Template>
  <TotalTime>2513</TotalTime>
  <Words>2317</Words>
  <Application>Microsoft Office PowerPoint</Application>
  <PresentationFormat>מסך רחב</PresentationFormat>
  <Paragraphs>155</Paragraphs>
  <Slides>23</Slides>
  <Notes>15</Notes>
  <HiddenSlides>0</HiddenSlides>
  <MMClips>4</MMClips>
  <ScaleCrop>false</ScaleCrop>
  <HeadingPairs>
    <vt:vector size="6" baseType="variant">
      <vt:variant>
        <vt:lpstr>גופנים בשימוש</vt:lpstr>
      </vt:variant>
      <vt:variant>
        <vt:i4>8</vt:i4>
      </vt:variant>
      <vt:variant>
        <vt:lpstr>ערכת נושא</vt:lpstr>
      </vt:variant>
      <vt:variant>
        <vt:i4>1</vt:i4>
      </vt:variant>
      <vt:variant>
        <vt:lpstr>כותרות שקופיות</vt:lpstr>
      </vt:variant>
      <vt:variant>
        <vt:i4>23</vt:i4>
      </vt:variant>
    </vt:vector>
  </HeadingPairs>
  <TitlesOfParts>
    <vt:vector size="32" baseType="lpstr">
      <vt:lpstr>Alef</vt:lpstr>
      <vt:lpstr>Arial</vt:lpstr>
      <vt:lpstr>Calibri</vt:lpstr>
      <vt:lpstr>David</vt:lpstr>
      <vt:lpstr>Guttman Hatzvi</vt:lpstr>
      <vt:lpstr>Open Sans</vt:lpstr>
      <vt:lpstr>open sans hebrew</vt:lpstr>
      <vt:lpstr>Times New Roman</vt:lpstr>
      <vt:lpstr>מצגות חירום</vt:lpstr>
      <vt:lpstr>מצגת של PowerPoint‏</vt:lpstr>
      <vt:lpstr>מה להביא לשיעור?</vt:lpstr>
      <vt:lpstr>מה נלמד היום?</vt:lpstr>
      <vt:lpstr>הקדמה</vt:lpstr>
      <vt:lpstr>מה אתם משערים?</vt:lpstr>
      <vt:lpstr>לקראת קריאה – פירושי מילים</vt:lpstr>
      <vt:lpstr>מצגת של PowerPoint‏</vt:lpstr>
      <vt:lpstr>דברים פרק ד' פסוקים כה'-לב'</vt:lpstr>
      <vt:lpstr>דברים פרק ד' פסוקים לג'-מ'</vt:lpstr>
      <vt:lpstr>חוזרים למטלת הקריאה</vt:lpstr>
      <vt:lpstr>אזהרה מפני עבודה זרה</vt:lpstr>
      <vt:lpstr>רגע של מחשבה</vt:lpstr>
      <vt:lpstr>הזדמנות להשוואה</vt:lpstr>
      <vt:lpstr>מטלה</vt:lpstr>
      <vt:lpstr>מצגת של PowerPoint‏</vt:lpstr>
      <vt:lpstr>מצגת של PowerPoint‏</vt:lpstr>
      <vt:lpstr>מצגת של PowerPoint‏</vt:lpstr>
      <vt:lpstr>מצגת של PowerPoint‏</vt:lpstr>
      <vt:lpstr>רגע של מחשבה</vt:lpstr>
      <vt:lpstr>סיכום - אזהרה על חטא עבודה זרה</vt:lpstr>
      <vt:lpstr>מסכמים: מה למדנו אם כן?</vt:lpstr>
      <vt:lpstr>משימת סיכום</vt:lpstr>
      <vt:lpstr>מצגת של PowerPoint‏</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Ruthy Betinger</dc:creator>
  <cp:lastModifiedBy>גליה מנדל נטע</cp:lastModifiedBy>
  <cp:revision>262</cp:revision>
  <dcterms:created xsi:type="dcterms:W3CDTF">2020-03-11T07:11:19Z</dcterms:created>
  <dcterms:modified xsi:type="dcterms:W3CDTF">2020-07-14T05:50:57Z</dcterms:modified>
</cp:coreProperties>
</file>