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88" r:id="rId2"/>
  </p:sldMasterIdLst>
  <p:notesMasterIdLst>
    <p:notesMasterId r:id="rId32"/>
  </p:notesMasterIdLst>
  <p:handoutMasterIdLst>
    <p:handoutMasterId r:id="rId33"/>
  </p:handoutMasterIdLst>
  <p:sldIdLst>
    <p:sldId id="325" r:id="rId3"/>
    <p:sldId id="268" r:id="rId4"/>
    <p:sldId id="324" r:id="rId5"/>
    <p:sldId id="308" r:id="rId6"/>
    <p:sldId id="264" r:id="rId7"/>
    <p:sldId id="309" r:id="rId8"/>
    <p:sldId id="265" r:id="rId9"/>
    <p:sldId id="266" r:id="rId10"/>
    <p:sldId id="310" r:id="rId11"/>
    <p:sldId id="311" r:id="rId12"/>
    <p:sldId id="312" r:id="rId13"/>
    <p:sldId id="313" r:id="rId14"/>
    <p:sldId id="317" r:id="rId15"/>
    <p:sldId id="318" r:id="rId16"/>
    <p:sldId id="319" r:id="rId17"/>
    <p:sldId id="320" r:id="rId18"/>
    <p:sldId id="328" r:id="rId19"/>
    <p:sldId id="321" r:id="rId20"/>
    <p:sldId id="322" r:id="rId21"/>
    <p:sldId id="327" r:id="rId22"/>
    <p:sldId id="323" r:id="rId23"/>
    <p:sldId id="306" r:id="rId24"/>
    <p:sldId id="279" r:id="rId25"/>
    <p:sldId id="315" r:id="rId26"/>
    <p:sldId id="307" r:id="rId27"/>
    <p:sldId id="270" r:id="rId28"/>
    <p:sldId id="316" r:id="rId29"/>
    <p:sldId id="272" r:id="rId30"/>
    <p:sldId id="326" r:id="rId3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990099"/>
    <a:srgbClr val="FFFFFF"/>
    <a:srgbClr val="F2F5E5"/>
    <a:srgbClr val="428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62"/>
    <p:restoredTop sz="90686" autoAdjust="0"/>
  </p:normalViewPr>
  <p:slideViewPr>
    <p:cSldViewPr snapToGrid="0" snapToObjects="1" showGuides="1">
      <p:cViewPr varScale="1">
        <p:scale>
          <a:sx n="100" d="100"/>
          <a:sy n="100" d="100"/>
        </p:scale>
        <p:origin x="1398" y="90"/>
      </p:cViewPr>
      <p:guideLst>
        <p:guide orient="horz" pos="2016"/>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pPr/>
              <a:t>כ"ט/תשרי/תשפ"ב</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pPr/>
              <a:t>‹#›</a:t>
            </a:fld>
            <a:endParaRPr lang="he-IL"/>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כ"ט/תשרי/תשפ"ב</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71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10</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11</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12</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13</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14</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15</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16</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17</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18</a:t>
            </a:fld>
            <a:endParaRPr/>
          </a:p>
        </p:txBody>
      </p:sp>
    </p:spTree>
    <p:extLst>
      <p:ext uri="{BB962C8B-B14F-4D97-AF65-F5344CB8AC3E}">
        <p14:creationId xmlns:p14="http://schemas.microsoft.com/office/powerpoint/2010/main" val="41222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19</a:t>
            </a:fld>
            <a:endParaRPr/>
          </a:p>
        </p:txBody>
      </p:sp>
    </p:spTree>
    <p:extLst>
      <p:ext uri="{BB962C8B-B14F-4D97-AF65-F5344CB8AC3E}">
        <p14:creationId xmlns:p14="http://schemas.microsoft.com/office/powerpoint/2010/main" val="41222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20</a:t>
            </a:fld>
            <a:endParaRPr/>
          </a:p>
        </p:txBody>
      </p:sp>
    </p:spTree>
    <p:extLst>
      <p:ext uri="{BB962C8B-B14F-4D97-AF65-F5344CB8AC3E}">
        <p14:creationId xmlns:p14="http://schemas.microsoft.com/office/powerpoint/2010/main" val="412220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21</a:t>
            </a:fld>
            <a:endParaRPr/>
          </a:p>
        </p:txBody>
      </p:sp>
    </p:spTree>
    <p:extLst>
      <p:ext uri="{BB962C8B-B14F-4D97-AF65-F5344CB8AC3E}">
        <p14:creationId xmlns:p14="http://schemas.microsoft.com/office/powerpoint/2010/main" val="412220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22</a:t>
            </a:fld>
            <a:endParaRPr/>
          </a:p>
        </p:txBody>
      </p:sp>
    </p:spTree>
    <p:extLst>
      <p:ext uri="{BB962C8B-B14F-4D97-AF65-F5344CB8AC3E}">
        <p14:creationId xmlns:p14="http://schemas.microsoft.com/office/powerpoint/2010/main" val="96196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23</a:t>
            </a:fld>
            <a:endParaRPr/>
          </a:p>
        </p:txBody>
      </p:sp>
    </p:spTree>
    <p:extLst>
      <p:ext uri="{BB962C8B-B14F-4D97-AF65-F5344CB8AC3E}">
        <p14:creationId xmlns:p14="http://schemas.microsoft.com/office/powerpoint/2010/main" val="2185891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24</a:t>
            </a:fld>
            <a:endParaRPr/>
          </a:p>
        </p:txBody>
      </p:sp>
    </p:spTree>
    <p:extLst>
      <p:ext uri="{BB962C8B-B14F-4D97-AF65-F5344CB8AC3E}">
        <p14:creationId xmlns:p14="http://schemas.microsoft.com/office/powerpoint/2010/main" val="2185891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25</a:t>
            </a:fld>
            <a:endParaRPr/>
          </a:p>
        </p:txBody>
      </p:sp>
    </p:spTree>
    <p:extLst>
      <p:ext uri="{BB962C8B-B14F-4D97-AF65-F5344CB8AC3E}">
        <p14:creationId xmlns:p14="http://schemas.microsoft.com/office/powerpoint/2010/main" val="2335632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26</a:t>
            </a:fld>
            <a:endParaRPr/>
          </a:p>
        </p:txBody>
      </p:sp>
    </p:spTree>
    <p:extLst>
      <p:ext uri="{BB962C8B-B14F-4D97-AF65-F5344CB8AC3E}">
        <p14:creationId xmlns:p14="http://schemas.microsoft.com/office/powerpoint/2010/main" val="114218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27</a:t>
            </a:fld>
            <a:endParaRPr/>
          </a:p>
        </p:txBody>
      </p:sp>
    </p:spTree>
    <p:extLst>
      <p:ext uri="{BB962C8B-B14F-4D97-AF65-F5344CB8AC3E}">
        <p14:creationId xmlns:p14="http://schemas.microsoft.com/office/powerpoint/2010/main" val="2185891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28</a:t>
            </a:fld>
            <a:endParaRPr/>
          </a:p>
        </p:txBody>
      </p:sp>
    </p:spTree>
    <p:extLst>
      <p:ext uri="{BB962C8B-B14F-4D97-AF65-F5344CB8AC3E}">
        <p14:creationId xmlns:p14="http://schemas.microsoft.com/office/powerpoint/2010/main" val="202213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4</a:t>
            </a:fld>
            <a:endParaRPr/>
          </a:p>
        </p:txBody>
      </p:sp>
    </p:spTree>
    <p:extLst>
      <p:ext uri="{BB962C8B-B14F-4D97-AF65-F5344CB8AC3E}">
        <p14:creationId xmlns:p14="http://schemas.microsoft.com/office/powerpoint/2010/main" val="258955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5</a:t>
            </a:fld>
            <a:endParaRPr/>
          </a:p>
        </p:txBody>
      </p:sp>
    </p:spTree>
    <p:extLst>
      <p:ext uri="{BB962C8B-B14F-4D97-AF65-F5344CB8AC3E}">
        <p14:creationId xmlns:p14="http://schemas.microsoft.com/office/powerpoint/2010/main" val="258955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dirty="0"/>
          </a:p>
          <a:p>
            <a:pPr marL="0" lvl="0" indent="0" algn="r" rtl="1">
              <a:spcBef>
                <a:spcPts val="0"/>
              </a:spcBef>
              <a:spcAft>
                <a:spcPts val="0"/>
              </a:spcAft>
              <a:buClr>
                <a:schemeClr val="dk1"/>
              </a:buClr>
              <a:buSzPts val="1200"/>
              <a:buFont typeface="Calibri"/>
              <a:buNone/>
            </a:pPr>
            <a:endParaRPr dirty="0">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dirty="0"/>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6</a:t>
            </a:fld>
            <a:endParaRPr/>
          </a:p>
        </p:txBody>
      </p:sp>
    </p:spTree>
    <p:extLst>
      <p:ext uri="{BB962C8B-B14F-4D97-AF65-F5344CB8AC3E}">
        <p14:creationId xmlns:p14="http://schemas.microsoft.com/office/powerpoint/2010/main" val="258955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7</a:t>
            </a:fld>
            <a:endParaRPr/>
          </a:p>
        </p:txBody>
      </p:sp>
    </p:spTree>
    <p:extLst>
      <p:ext uri="{BB962C8B-B14F-4D97-AF65-F5344CB8AC3E}">
        <p14:creationId xmlns:p14="http://schemas.microsoft.com/office/powerpoint/2010/main" val="410850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8</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9</a:t>
            </a:fld>
            <a:endParaRPr/>
          </a:p>
        </p:txBody>
      </p:sp>
    </p:spTree>
    <p:extLst>
      <p:ext uri="{BB962C8B-B14F-4D97-AF65-F5344CB8AC3E}">
        <p14:creationId xmlns:p14="http://schemas.microsoft.com/office/powerpoint/2010/main" val="234795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99076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31085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Heb_Main">
    <p:spTree>
      <p:nvGrpSpPr>
        <p:cNvPr id="1" name=""/>
        <p:cNvGrpSpPr/>
        <p:nvPr/>
      </p:nvGrpSpPr>
      <p:grpSpPr>
        <a:xfrm>
          <a:off x="0" y="0"/>
          <a:ext cx="0" cy="0"/>
          <a:chOff x="0" y="0"/>
          <a:chExt cx="0" cy="0"/>
        </a:xfrm>
      </p:grpSpPr>
      <p:pic>
        <p:nvPicPr>
          <p:cNvPr id="14" name="Google Shape;82;p32">
            <a:extLst>
              <a:ext uri="{FF2B5EF4-FFF2-40B4-BE49-F238E27FC236}">
                <a16:creationId xmlns:a16="http://schemas.microsoft.com/office/drawing/2014/main" id="{676A1061-0346-794F-A5BD-1316F9F9EB1E}"/>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cxnSp>
        <p:nvCxnSpPr>
          <p:cNvPr id="22" name="Google Shape;83;p32">
            <a:extLst>
              <a:ext uri="{FF2B5EF4-FFF2-40B4-BE49-F238E27FC236}">
                <a16:creationId xmlns:a16="http://schemas.microsoft.com/office/drawing/2014/main" id="{15F02BAF-B1C5-7447-9B0F-EF3ADBC334E7}"/>
              </a:ext>
            </a:extLst>
          </p:cNvPr>
          <p:cNvCxnSpPr/>
          <p:nvPr userDrawn="1"/>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84;p32">
            <a:extLst>
              <a:ext uri="{FF2B5EF4-FFF2-40B4-BE49-F238E27FC236}">
                <a16:creationId xmlns:a16="http://schemas.microsoft.com/office/drawing/2014/main" id="{C78513A7-DD14-624A-8407-89752C8966D8}"/>
              </a:ext>
            </a:extLst>
          </p:cNvPr>
          <p:cNvSpPr/>
          <p:nvPr userDrawn="1"/>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85;p32">
            <a:extLst>
              <a:ext uri="{FF2B5EF4-FFF2-40B4-BE49-F238E27FC236}">
                <a16:creationId xmlns:a16="http://schemas.microsoft.com/office/drawing/2014/main" id="{8995A7A3-0D50-F844-8139-6BD32F58FC6B}"/>
              </a:ext>
            </a:extLst>
          </p:cNvPr>
          <p:cNvCxnSpPr/>
          <p:nvPr userDrawn="1"/>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26" name="Google Shape;86;p32">
            <a:extLst>
              <a:ext uri="{FF2B5EF4-FFF2-40B4-BE49-F238E27FC236}">
                <a16:creationId xmlns:a16="http://schemas.microsoft.com/office/drawing/2014/main" id="{BACFB628-0205-2A44-8EFC-60AB41A0128D}"/>
              </a:ext>
            </a:extLst>
          </p:cNvPr>
          <p:cNvCxnSpPr/>
          <p:nvPr userDrawn="1"/>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27" name="Google Shape;87;p32">
            <a:extLst>
              <a:ext uri="{FF2B5EF4-FFF2-40B4-BE49-F238E27FC236}">
                <a16:creationId xmlns:a16="http://schemas.microsoft.com/office/drawing/2014/main" id="{1AB5F4F1-6C47-3247-BB5F-0153F4007BA2}"/>
              </a:ext>
            </a:extLst>
          </p:cNvPr>
          <p:cNvGrpSpPr/>
          <p:nvPr userDrawn="1"/>
        </p:nvGrpSpPr>
        <p:grpSpPr>
          <a:xfrm>
            <a:off x="-110840" y="110839"/>
            <a:ext cx="1530097" cy="1525930"/>
            <a:chOff x="8374611" y="4283110"/>
            <a:chExt cx="2300578" cy="2294314"/>
          </a:xfrm>
        </p:grpSpPr>
        <p:pic>
          <p:nvPicPr>
            <p:cNvPr id="28" name="Google Shape;88;p32">
              <a:extLst>
                <a:ext uri="{FF2B5EF4-FFF2-40B4-BE49-F238E27FC236}">
                  <a16:creationId xmlns:a16="http://schemas.microsoft.com/office/drawing/2014/main" id="{3502EFE4-C699-B04A-A420-45BE3D540715}"/>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0" name="Google Shape;89;p32">
              <a:extLst>
                <a:ext uri="{FF2B5EF4-FFF2-40B4-BE49-F238E27FC236}">
                  <a16:creationId xmlns:a16="http://schemas.microsoft.com/office/drawing/2014/main" id="{B3787ADD-1DE5-AC45-A91E-C452748C15DC}"/>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31" name="Google Shape;90;p32">
            <a:extLst>
              <a:ext uri="{FF2B5EF4-FFF2-40B4-BE49-F238E27FC236}">
                <a16:creationId xmlns:a16="http://schemas.microsoft.com/office/drawing/2014/main" id="{2101DF4A-8E73-2F45-9203-3C123FBE4668}"/>
              </a:ext>
            </a:extLst>
          </p:cNvPr>
          <p:cNvSpPr txBox="1"/>
          <p:nvPr userDrawn="1"/>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dirty="0"/>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32" name="Google Shape;91;p32">
            <a:extLst>
              <a:ext uri="{FF2B5EF4-FFF2-40B4-BE49-F238E27FC236}">
                <a16:creationId xmlns:a16="http://schemas.microsoft.com/office/drawing/2014/main" id="{4854AE5E-D75D-DA4B-A53E-51F0E7A722D8}"/>
              </a:ext>
            </a:extLst>
          </p:cNvPr>
          <p:cNvSpPr/>
          <p:nvPr userDrawn="1"/>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92;p32">
            <a:extLst>
              <a:ext uri="{FF2B5EF4-FFF2-40B4-BE49-F238E27FC236}">
                <a16:creationId xmlns:a16="http://schemas.microsoft.com/office/drawing/2014/main" id="{3D0B937F-7F25-BC44-8ABB-084CB93C92FF}"/>
              </a:ext>
            </a:extLst>
          </p:cNvPr>
          <p:cNvSpPr/>
          <p:nvPr userDrawn="1"/>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93;p32">
            <a:extLst>
              <a:ext uri="{FF2B5EF4-FFF2-40B4-BE49-F238E27FC236}">
                <a16:creationId xmlns:a16="http://schemas.microsoft.com/office/drawing/2014/main" id="{18D299EC-12D2-F145-9063-A9DC15E2C8EF}"/>
              </a:ext>
            </a:extLst>
          </p:cNvPr>
          <p:cNvSpPr/>
          <p:nvPr userDrawn="1"/>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FC1D4647-055E-4A4F-B3A0-ED4A23842C0A}"/>
              </a:ext>
            </a:extLst>
          </p:cNvPr>
          <p:cNvSpPr>
            <a:spLocks noGrp="1"/>
          </p:cNvSpPr>
          <p:nvPr>
            <p:ph type="body" sz="quarter" idx="10" hasCustomPrompt="1"/>
          </p:nvPr>
        </p:nvSpPr>
        <p:spPr>
          <a:xfrm>
            <a:off x="0" y="6381750"/>
            <a:ext cx="12192000" cy="317500"/>
          </a:xfrm>
        </p:spPr>
        <p:txBody>
          <a:bodyPr>
            <a:normAutofit/>
          </a:bodyPr>
          <a:lstStyle>
            <a:lvl1pPr marL="0" indent="0" algn="ctr">
              <a:buNone/>
              <a:defRPr sz="1600" b="0">
                <a:solidFill>
                  <a:schemeClr val="bg1"/>
                </a:solidFill>
              </a:defRPr>
            </a:lvl1pPr>
          </a:lstStyle>
          <a:p>
            <a:pPr lvl="0"/>
            <a:r>
              <a:rPr lang="he-IL" dirty="0"/>
              <a:t>איורים </a:t>
            </a:r>
            <a:r>
              <a:rPr lang="en-US" dirty="0"/>
              <a:t>Shutterstock</a:t>
            </a:r>
            <a:endParaRPr lang="x-none" dirty="0"/>
          </a:p>
        </p:txBody>
      </p:sp>
    </p:spTree>
    <p:extLst>
      <p:ext uri="{BB962C8B-B14F-4D97-AF65-F5344CB8AC3E}">
        <p14:creationId xmlns:p14="http://schemas.microsoft.com/office/powerpoint/2010/main" val="372857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userDrawn="1"/>
        </p:nvSpPr>
        <p:spPr>
          <a:xfrm>
            <a:off x="304799" y="593748"/>
            <a:ext cx="2269788" cy="1938992"/>
          </a:xfrm>
          <a:prstGeom prst="rect">
            <a:avLst/>
          </a:prstGeom>
        </p:spPr>
        <p:txBody>
          <a:bodyPr wrap="square">
            <a:spAutoFit/>
          </a:bodyPr>
          <a:lstStyle/>
          <a:p>
            <a:pPr lvl="0" algn="r" rtl="1">
              <a:spcBef>
                <a:spcPts val="1067"/>
              </a:spcBef>
            </a:pPr>
            <a:r>
              <a:rPr lang="he-IL" sz="2400" b="0" i="0" dirty="0">
                <a:solidFill>
                  <a:srgbClr val="FF0000"/>
                </a:solidFill>
                <a:latin typeface="Arial" panose="020B0604020202020204" pitchFamily="34" charset="0"/>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userDrawn="1"/>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30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215184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55753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b_Main">
    <p:spTree>
      <p:nvGrpSpPr>
        <p:cNvPr id="1" name=""/>
        <p:cNvGrpSpPr/>
        <p:nvPr/>
      </p:nvGrpSpPr>
      <p:grpSpPr>
        <a:xfrm>
          <a:off x="0" y="0"/>
          <a:ext cx="0" cy="0"/>
          <a:chOff x="0" y="0"/>
          <a:chExt cx="0" cy="0"/>
        </a:xfrm>
      </p:grpSpPr>
      <p:pic>
        <p:nvPicPr>
          <p:cNvPr id="15" name="Google Shape;99;p36">
            <a:extLst>
              <a:ext uri="{FF2B5EF4-FFF2-40B4-BE49-F238E27FC236}">
                <a16:creationId xmlns:a16="http://schemas.microsoft.com/office/drawing/2014/main" id="{4A1996B1-92ED-E948-8D5E-0CF46D856D22}"/>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cxnSp>
        <p:nvCxnSpPr>
          <p:cNvPr id="16" name="Google Shape;100;p36">
            <a:extLst>
              <a:ext uri="{FF2B5EF4-FFF2-40B4-BE49-F238E27FC236}">
                <a16:creationId xmlns:a16="http://schemas.microsoft.com/office/drawing/2014/main" id="{A306F56E-C41C-7E48-9696-354876E8FA9C}"/>
              </a:ext>
            </a:extLst>
          </p:cNvPr>
          <p:cNvCxnSpPr/>
          <p:nvPr userDrawn="1"/>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7" name="Google Shape;101;p36">
            <a:extLst>
              <a:ext uri="{FF2B5EF4-FFF2-40B4-BE49-F238E27FC236}">
                <a16:creationId xmlns:a16="http://schemas.microsoft.com/office/drawing/2014/main" id="{A73F6756-7CA1-E247-A4E9-2372C61E4207}"/>
              </a:ext>
            </a:extLst>
          </p:cNvPr>
          <p:cNvSpPr/>
          <p:nvPr userDrawn="1"/>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8" name="Google Shape;102;p36">
            <a:extLst>
              <a:ext uri="{FF2B5EF4-FFF2-40B4-BE49-F238E27FC236}">
                <a16:creationId xmlns:a16="http://schemas.microsoft.com/office/drawing/2014/main" id="{8E71FAFC-2E01-F244-825D-0A77CC68891D}"/>
              </a:ext>
            </a:extLst>
          </p:cNvPr>
          <p:cNvCxnSpPr/>
          <p:nvPr userDrawn="1"/>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9" name="Google Shape;103;p36">
            <a:extLst>
              <a:ext uri="{FF2B5EF4-FFF2-40B4-BE49-F238E27FC236}">
                <a16:creationId xmlns:a16="http://schemas.microsoft.com/office/drawing/2014/main" id="{CE07B1EC-A1C2-0D4C-A865-17E58297BA1B}"/>
              </a:ext>
            </a:extLst>
          </p:cNvPr>
          <p:cNvCxnSpPr/>
          <p:nvPr userDrawn="1"/>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0" name="Google Shape;104;p36">
            <a:extLst>
              <a:ext uri="{FF2B5EF4-FFF2-40B4-BE49-F238E27FC236}">
                <a16:creationId xmlns:a16="http://schemas.microsoft.com/office/drawing/2014/main" id="{561A2813-6024-7E4B-9DC8-4685151A6AA2}"/>
              </a:ext>
            </a:extLst>
          </p:cNvPr>
          <p:cNvSpPr txBox="1"/>
          <p:nvPr userDrawn="1"/>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21" name="Google Shape;105;p36">
            <a:extLst>
              <a:ext uri="{FF2B5EF4-FFF2-40B4-BE49-F238E27FC236}">
                <a16:creationId xmlns:a16="http://schemas.microsoft.com/office/drawing/2014/main" id="{67D17963-9C15-114C-901C-B99881CC529B}"/>
              </a:ext>
            </a:extLst>
          </p:cNvPr>
          <p:cNvSpPr/>
          <p:nvPr userDrawn="1"/>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6;p36">
            <a:extLst>
              <a:ext uri="{FF2B5EF4-FFF2-40B4-BE49-F238E27FC236}">
                <a16:creationId xmlns:a16="http://schemas.microsoft.com/office/drawing/2014/main" id="{5691B942-3A95-324E-82CF-089328CD57C3}"/>
              </a:ext>
            </a:extLst>
          </p:cNvPr>
          <p:cNvSpPr/>
          <p:nvPr userDrawn="1"/>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107;p36">
            <a:extLst>
              <a:ext uri="{FF2B5EF4-FFF2-40B4-BE49-F238E27FC236}">
                <a16:creationId xmlns:a16="http://schemas.microsoft.com/office/drawing/2014/main" id="{E7CBCAAE-365C-8146-BCE5-F4BCE346E21F}"/>
              </a:ext>
            </a:extLst>
          </p:cNvPr>
          <p:cNvSpPr/>
          <p:nvPr userDrawn="1"/>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34" name="Google Shape;108;p36">
            <a:extLst>
              <a:ext uri="{FF2B5EF4-FFF2-40B4-BE49-F238E27FC236}">
                <a16:creationId xmlns:a16="http://schemas.microsoft.com/office/drawing/2014/main" id="{057778F3-B58E-A24E-872A-8B9446F8B65D}"/>
              </a:ext>
            </a:extLst>
          </p:cNvPr>
          <p:cNvGrpSpPr/>
          <p:nvPr userDrawn="1"/>
        </p:nvGrpSpPr>
        <p:grpSpPr>
          <a:xfrm>
            <a:off x="5330952" y="110839"/>
            <a:ext cx="1530097" cy="1525930"/>
            <a:chOff x="8374611" y="4283110"/>
            <a:chExt cx="2300578" cy="2294314"/>
          </a:xfrm>
        </p:grpSpPr>
        <p:pic>
          <p:nvPicPr>
            <p:cNvPr id="35" name="Google Shape;109;p36">
              <a:extLst>
                <a:ext uri="{FF2B5EF4-FFF2-40B4-BE49-F238E27FC236}">
                  <a16:creationId xmlns:a16="http://schemas.microsoft.com/office/drawing/2014/main" id="{8B327842-3BD2-3E49-B32E-2791DAF1C91F}"/>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6" name="Google Shape;110;p36">
              <a:extLst>
                <a:ext uri="{FF2B5EF4-FFF2-40B4-BE49-F238E27FC236}">
                  <a16:creationId xmlns:a16="http://schemas.microsoft.com/office/drawing/2014/main" id="{376B9C76-E0FA-E145-BE87-47E7D1D8F0BF}"/>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extLst>
      <p:ext uri="{BB962C8B-B14F-4D97-AF65-F5344CB8AC3E}">
        <p14:creationId xmlns:p14="http://schemas.microsoft.com/office/powerpoint/2010/main" val="39232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Heb_Main">
    <p:spTree>
      <p:nvGrpSpPr>
        <p:cNvPr id="1" name=""/>
        <p:cNvGrpSpPr/>
        <p:nvPr/>
      </p:nvGrpSpPr>
      <p:grpSpPr>
        <a:xfrm>
          <a:off x="0" y="0"/>
          <a:ext cx="0" cy="0"/>
          <a:chOff x="0" y="0"/>
          <a:chExt cx="0" cy="0"/>
        </a:xfrm>
      </p:grpSpPr>
      <p:pic>
        <p:nvPicPr>
          <p:cNvPr id="14" name="Google Shape;82;p32">
            <a:extLst>
              <a:ext uri="{FF2B5EF4-FFF2-40B4-BE49-F238E27FC236}">
                <a16:creationId xmlns:a16="http://schemas.microsoft.com/office/drawing/2014/main" id="{676A1061-0346-794F-A5BD-1316F9F9EB1E}"/>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cxnSp>
        <p:nvCxnSpPr>
          <p:cNvPr id="22" name="Google Shape;83;p32">
            <a:extLst>
              <a:ext uri="{FF2B5EF4-FFF2-40B4-BE49-F238E27FC236}">
                <a16:creationId xmlns:a16="http://schemas.microsoft.com/office/drawing/2014/main" id="{15F02BAF-B1C5-7447-9B0F-EF3ADBC334E7}"/>
              </a:ext>
            </a:extLst>
          </p:cNvPr>
          <p:cNvCxnSpPr/>
          <p:nvPr userDrawn="1"/>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84;p32">
            <a:extLst>
              <a:ext uri="{FF2B5EF4-FFF2-40B4-BE49-F238E27FC236}">
                <a16:creationId xmlns:a16="http://schemas.microsoft.com/office/drawing/2014/main" id="{C78513A7-DD14-624A-8407-89752C8966D8}"/>
              </a:ext>
            </a:extLst>
          </p:cNvPr>
          <p:cNvSpPr/>
          <p:nvPr userDrawn="1"/>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85;p32">
            <a:extLst>
              <a:ext uri="{FF2B5EF4-FFF2-40B4-BE49-F238E27FC236}">
                <a16:creationId xmlns:a16="http://schemas.microsoft.com/office/drawing/2014/main" id="{8995A7A3-0D50-F844-8139-6BD32F58FC6B}"/>
              </a:ext>
            </a:extLst>
          </p:cNvPr>
          <p:cNvCxnSpPr/>
          <p:nvPr userDrawn="1"/>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26" name="Google Shape;86;p32">
            <a:extLst>
              <a:ext uri="{FF2B5EF4-FFF2-40B4-BE49-F238E27FC236}">
                <a16:creationId xmlns:a16="http://schemas.microsoft.com/office/drawing/2014/main" id="{BACFB628-0205-2A44-8EFC-60AB41A0128D}"/>
              </a:ext>
            </a:extLst>
          </p:cNvPr>
          <p:cNvCxnSpPr/>
          <p:nvPr userDrawn="1"/>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27" name="Google Shape;87;p32">
            <a:extLst>
              <a:ext uri="{FF2B5EF4-FFF2-40B4-BE49-F238E27FC236}">
                <a16:creationId xmlns:a16="http://schemas.microsoft.com/office/drawing/2014/main" id="{1AB5F4F1-6C47-3247-BB5F-0153F4007BA2}"/>
              </a:ext>
            </a:extLst>
          </p:cNvPr>
          <p:cNvGrpSpPr/>
          <p:nvPr userDrawn="1"/>
        </p:nvGrpSpPr>
        <p:grpSpPr>
          <a:xfrm>
            <a:off x="-110840" y="110839"/>
            <a:ext cx="1530097" cy="1525930"/>
            <a:chOff x="8374611" y="4283110"/>
            <a:chExt cx="2300578" cy="2294314"/>
          </a:xfrm>
        </p:grpSpPr>
        <p:pic>
          <p:nvPicPr>
            <p:cNvPr id="28" name="Google Shape;88;p32">
              <a:extLst>
                <a:ext uri="{FF2B5EF4-FFF2-40B4-BE49-F238E27FC236}">
                  <a16:creationId xmlns:a16="http://schemas.microsoft.com/office/drawing/2014/main" id="{3502EFE4-C699-B04A-A420-45BE3D540715}"/>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0" name="Google Shape;89;p32">
              <a:extLst>
                <a:ext uri="{FF2B5EF4-FFF2-40B4-BE49-F238E27FC236}">
                  <a16:creationId xmlns:a16="http://schemas.microsoft.com/office/drawing/2014/main" id="{B3787ADD-1DE5-AC45-A91E-C452748C15DC}"/>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31" name="Google Shape;90;p32">
            <a:extLst>
              <a:ext uri="{FF2B5EF4-FFF2-40B4-BE49-F238E27FC236}">
                <a16:creationId xmlns:a16="http://schemas.microsoft.com/office/drawing/2014/main" id="{2101DF4A-8E73-2F45-9203-3C123FBE4668}"/>
              </a:ext>
            </a:extLst>
          </p:cNvPr>
          <p:cNvSpPr txBox="1"/>
          <p:nvPr userDrawn="1"/>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dirty="0"/>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32" name="Google Shape;91;p32">
            <a:extLst>
              <a:ext uri="{FF2B5EF4-FFF2-40B4-BE49-F238E27FC236}">
                <a16:creationId xmlns:a16="http://schemas.microsoft.com/office/drawing/2014/main" id="{4854AE5E-D75D-DA4B-A53E-51F0E7A722D8}"/>
              </a:ext>
            </a:extLst>
          </p:cNvPr>
          <p:cNvSpPr/>
          <p:nvPr userDrawn="1"/>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92;p32">
            <a:extLst>
              <a:ext uri="{FF2B5EF4-FFF2-40B4-BE49-F238E27FC236}">
                <a16:creationId xmlns:a16="http://schemas.microsoft.com/office/drawing/2014/main" id="{3D0B937F-7F25-BC44-8ABB-084CB93C92FF}"/>
              </a:ext>
            </a:extLst>
          </p:cNvPr>
          <p:cNvSpPr/>
          <p:nvPr userDrawn="1"/>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93;p32">
            <a:extLst>
              <a:ext uri="{FF2B5EF4-FFF2-40B4-BE49-F238E27FC236}">
                <a16:creationId xmlns:a16="http://schemas.microsoft.com/office/drawing/2014/main" id="{18D299EC-12D2-F145-9063-A9DC15E2C8EF}"/>
              </a:ext>
            </a:extLst>
          </p:cNvPr>
          <p:cNvSpPr/>
          <p:nvPr userDrawn="1"/>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FC1D4647-055E-4A4F-B3A0-ED4A23842C0A}"/>
              </a:ext>
            </a:extLst>
          </p:cNvPr>
          <p:cNvSpPr>
            <a:spLocks noGrp="1"/>
          </p:cNvSpPr>
          <p:nvPr>
            <p:ph type="body" sz="quarter" idx="10" hasCustomPrompt="1"/>
          </p:nvPr>
        </p:nvSpPr>
        <p:spPr>
          <a:xfrm>
            <a:off x="0" y="6381750"/>
            <a:ext cx="12192000" cy="317500"/>
          </a:xfrm>
        </p:spPr>
        <p:txBody>
          <a:bodyPr>
            <a:normAutofit/>
          </a:bodyPr>
          <a:lstStyle>
            <a:lvl1pPr marL="0" indent="0" algn="ctr">
              <a:buNone/>
              <a:defRPr sz="1600" b="0">
                <a:solidFill>
                  <a:schemeClr val="bg1"/>
                </a:solidFill>
              </a:defRPr>
            </a:lvl1pPr>
          </a:lstStyle>
          <a:p>
            <a:pPr lvl="0"/>
            <a:r>
              <a:rPr lang="he-IL" dirty="0"/>
              <a:t>איורים </a:t>
            </a:r>
            <a:r>
              <a:rPr lang="en-US" dirty="0"/>
              <a:t>Shutterstock</a:t>
            </a:r>
            <a:endParaRPr lang="x-none" dirty="0"/>
          </a:p>
        </p:txBody>
      </p:sp>
    </p:spTree>
    <p:extLst>
      <p:ext uri="{BB962C8B-B14F-4D97-AF65-F5344CB8AC3E}">
        <p14:creationId xmlns:p14="http://schemas.microsoft.com/office/powerpoint/2010/main" val="403465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a:extLst/>
          </p:cNvPr>
          <p:cNvSpPr>
            <a:spLocks noChangeArrowheads="1"/>
          </p:cNvSpPr>
          <p:nvPr/>
        </p:nvSpPr>
        <p:spPr bwMode="auto">
          <a:xfrm rot="16200000">
            <a:off x="7720806" y="1537494"/>
            <a:ext cx="206375" cy="2047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a:extLst/>
            </p:cNvPr>
            <p:cNvSpPr>
              <a:spLocks noChangeArrowheads="1"/>
            </p:cNvSpPr>
            <p:nvPr/>
          </p:nvSpPr>
          <p:spPr bwMode="auto">
            <a:xfrm>
              <a:off x="8374611" y="5882683"/>
              <a:ext cx="2300578" cy="69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r" rtl="1"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buClr>
                  <a:srgbClr val="000000"/>
                </a:buClr>
                <a:buFont typeface="Arial" panose="020B0604020202020204" pitchFamily="34" charset="0"/>
                <a:buNone/>
                <a:defRPr/>
              </a:pPr>
              <a:r>
                <a:rPr lang="he-IL" altLang="en-US" sz="1200" dirty="0">
                  <a:solidFill>
                    <a:srgbClr val="FFFFFF"/>
                  </a:solidFill>
                  <a:latin typeface="Calibri" panose="020F0502020204030204" pitchFamily="34" charset="0"/>
                  <a:cs typeface="Calibri" panose="020F0502020204030204" pitchFamily="34" charset="0"/>
                </a:rPr>
                <a:t>מדינת ישראל</a:t>
              </a:r>
              <a:endParaRPr lang="he-IL" altLang="en-US" dirty="0">
                <a:latin typeface="Calibri" panose="020F0502020204030204" pitchFamily="34" charset="0"/>
                <a:cs typeface="Calibri" panose="020F0502020204030204" pitchFamily="34" charset="0"/>
              </a:endParaRPr>
            </a:p>
            <a:p>
              <a:pPr algn="ctr" rtl="0" eaLnBrk="1" hangingPunct="1">
                <a:buClr>
                  <a:srgbClr val="000000"/>
                </a:buClr>
                <a:buFont typeface="Arial" panose="020B0604020202020204" pitchFamily="34" charset="0"/>
                <a:buNone/>
                <a:defRPr/>
              </a:pPr>
              <a:r>
                <a:rPr lang="he-IL" altLang="en-US" sz="1200" dirty="0">
                  <a:solidFill>
                    <a:srgbClr val="FFFFFF"/>
                  </a:solidFill>
                  <a:latin typeface="Calibri" panose="020F0502020204030204" pitchFamily="34" charset="0"/>
                  <a:cs typeface="Calibri" panose="020F0502020204030204" pitchFamily="34" charset="0"/>
                </a:rPr>
                <a:t>משרד החינוך</a:t>
              </a:r>
              <a:endParaRPr lang="he-IL" altLang="en-US" dirty="0">
                <a:latin typeface="Calibri" panose="020F0502020204030204" pitchFamily="34" charset="0"/>
                <a:cs typeface="Calibri" panose="020F0502020204030204" pitchFamily="34" charset="0"/>
              </a:endParaRPr>
            </a:p>
          </p:txBody>
        </p:sp>
      </p:grpSp>
      <p:sp>
        <p:nvSpPr>
          <p:cNvPr id="12" name="Google Shape;90;p32">
            <a:extLst/>
          </p:cNvPr>
          <p:cNvSpPr txBox="1">
            <a:spLocks noChangeArrowheads="1"/>
          </p:cNvSpPr>
          <p:nvPr/>
        </p:nvSpPr>
        <p:spPr bwMode="auto">
          <a:xfrm>
            <a:off x="2211388" y="2318561"/>
            <a:ext cx="7769225" cy="22208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51975" tIns="251975" rIns="251975" bIns="251975" anchor="ctr">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1000"/>
              </a:lnSpc>
              <a:buClr>
                <a:srgbClr val="000000"/>
              </a:buClr>
              <a:buFont typeface="Arial" panose="020B0604020202020204" pitchFamily="34" charset="0"/>
              <a:buNone/>
            </a:pPr>
            <a:r>
              <a:rPr lang="he-IL" altLang="he-IL" sz="6600" dirty="0">
                <a:solidFill>
                  <a:srgbClr val="FFFFFF"/>
                </a:solidFill>
                <a:latin typeface="Calibri" panose="020F0502020204030204" pitchFamily="34" charset="0"/>
                <a:cs typeface="Calibri" panose="020F0502020204030204" pitchFamily="34" charset="0"/>
                <a:sym typeface="Calibri" panose="020F0502020204030204" pitchFamily="34" charset="0"/>
              </a:rPr>
              <a:t>תודה שצפיתם בשידור</a:t>
            </a:r>
            <a:endParaRPr lang="he-IL" altLang="he-IL" dirty="0">
              <a:latin typeface="Calibri" panose="020F0502020204030204" pitchFamily="34" charset="0"/>
              <a:cs typeface="Calibri" panose="020F0502020204030204" pitchFamily="34" charset="0"/>
            </a:endParaRPr>
          </a:p>
          <a:p>
            <a:pPr algn="ctr" eaLnBrk="1" hangingPunct="1">
              <a:lnSpc>
                <a:spcPct val="188000"/>
              </a:lnSpc>
              <a:buClr>
                <a:srgbClr val="000000"/>
              </a:buClr>
              <a:buFont typeface="Arial" panose="020B0604020202020204" pitchFamily="34" charset="0"/>
              <a:buNone/>
            </a:pPr>
            <a:r>
              <a:rPr lang="he-IL" altLang="he-IL" sz="3200" dirty="0">
                <a:solidFill>
                  <a:srgbClr val="FFFFFF"/>
                </a:solidFill>
                <a:latin typeface="Calibri" panose="020F0502020204030204" pitchFamily="34" charset="0"/>
                <a:cs typeface="Calibri" panose="020F0502020204030204" pitchFamily="34" charset="0"/>
                <a:sym typeface="Calibri" panose="020F0502020204030204" pitchFamily="34" charset="0"/>
              </a:rPr>
              <a:t>הופק עבור משרד החינוך ע״י מטח</a:t>
            </a:r>
          </a:p>
        </p:txBody>
      </p:sp>
      <p:sp>
        <p:nvSpPr>
          <p:cNvPr id="13" name="Google Shape;91;p32">
            <a:extLst/>
          </p:cNvPr>
          <p:cNvSpPr>
            <a:spLocks noChangeArrowheads="1"/>
          </p:cNvSpPr>
          <p:nvPr/>
        </p:nvSpPr>
        <p:spPr bwMode="auto">
          <a:xfrm>
            <a:off x="6692900" y="4829175"/>
            <a:ext cx="342900" cy="3429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4" name="Google Shape;92;p32">
            <a:extLst/>
          </p:cNvPr>
          <p:cNvSpPr>
            <a:spLocks noChangeArrowheads="1"/>
          </p:cNvSpPr>
          <p:nvPr/>
        </p:nvSpPr>
        <p:spPr bwMode="auto">
          <a:xfrm>
            <a:off x="2432050" y="2371725"/>
            <a:ext cx="152400" cy="152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endParaRPr lang="ar-SA"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93;p32">
            <a:extLst/>
          </p:cNvPr>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algn="ctr" fontAlgn="auto">
              <a:spcBef>
                <a:spcPts val="0"/>
              </a:spcBef>
              <a:spcAft>
                <a:spcPts val="0"/>
              </a:spcAft>
              <a:buClr>
                <a:srgbClr val="000000"/>
              </a:buClr>
              <a:buFont typeface="Arial"/>
              <a:buNone/>
              <a:defRPr/>
            </a:pPr>
            <a:endParaRPr sz="1800" kern="0">
              <a:solidFill>
                <a:schemeClr val="lt1"/>
              </a:solidFill>
              <a:latin typeface="Calibri"/>
              <a:ea typeface="Calibri"/>
              <a:cs typeface="Calibri"/>
              <a:sym typeface="Calibri"/>
            </a:endParaRPr>
          </a:p>
        </p:txBody>
      </p:sp>
      <p:sp>
        <p:nvSpPr>
          <p:cNvPr id="16" name="Google Shape;94;p32">
            <a:extLst/>
          </p:cNvPr>
          <p:cNvSpPr txBox="1">
            <a:spLocks noChangeArrowheads="1"/>
          </p:cNvSpPr>
          <p:nvPr/>
        </p:nvSpPr>
        <p:spPr bwMode="auto">
          <a:xfrm>
            <a:off x="3870325" y="6424613"/>
            <a:ext cx="4451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hangingPunct="1">
              <a:defRPr/>
            </a:pPr>
            <a:r>
              <a:rPr lang="he-IL" sz="1500" dirty="0" err="1">
                <a:solidFill>
                  <a:srgbClr val="FFFFFF"/>
                </a:solidFill>
                <a:latin typeface="Calibri" panose="020F0502020204030204" pitchFamily="34" charset="0"/>
                <a:cs typeface="Calibri" panose="020F0502020204030204" pitchFamily="34" charset="0"/>
              </a:rPr>
              <a:t>shutterstock</a:t>
            </a:r>
            <a:r>
              <a:rPr lang="he-IL" sz="1500" dirty="0">
                <a:solidFill>
                  <a:srgbClr val="FFFFFF"/>
                </a:solidFill>
                <a:latin typeface="Calibri" panose="020F0502020204030204" pitchFamily="34" charset="0"/>
                <a:cs typeface="Calibri" panose="020F0502020204030204" pitchFamily="34" charset="0"/>
              </a:rPr>
              <a:t>/</a:t>
            </a:r>
            <a:r>
              <a:rPr lang="he-IL" sz="1500" dirty="0" err="1">
                <a:solidFill>
                  <a:srgbClr val="FFFFFF"/>
                </a:solidFill>
                <a:latin typeface="Calibri" panose="020F0502020204030204" pitchFamily="34" charset="0"/>
                <a:cs typeface="Calibri" panose="020F0502020204030204" pitchFamily="34" charset="0"/>
              </a:rPr>
              <a:t>com</a:t>
            </a:r>
            <a:r>
              <a:rPr lang="he-IL" sz="1500" dirty="0">
                <a:solidFill>
                  <a:srgbClr val="FFFFFF"/>
                </a:solidFill>
                <a:latin typeface="Calibri" panose="020F0502020204030204" pitchFamily="34" charset="0"/>
                <a:cs typeface="Calibri" panose="020F0502020204030204" pitchFamily="34" charset="0"/>
              </a:rPr>
              <a:t> איורים: </a:t>
            </a:r>
          </a:p>
        </p:txBody>
      </p:sp>
    </p:spTree>
    <p:extLst>
      <p:ext uri="{BB962C8B-B14F-4D97-AF65-F5344CB8AC3E}">
        <p14:creationId xmlns:p14="http://schemas.microsoft.com/office/powerpoint/2010/main" val="985067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695" r:id="rId3"/>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11970158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3.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40.png"/><Relationship Id="rId4" Type="http://schemas.openxmlformats.org/officeDocument/2006/relationships/image" Target="../media/image7.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png"/><Relationship Id="rId7" Type="http://schemas.openxmlformats.org/officeDocument/2006/relationships/image" Target="../media/image1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 Id="rId9" Type="http://schemas.openxmlformats.org/officeDocument/2006/relationships/image" Target="../media/image13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0.png"/><Relationship Id="rId2" Type="http://schemas.openxmlformats.org/officeDocument/2006/relationships/notesSlide" Target="../notesSlides/notesSlide6.xml"/><Relationship Id="rId1" Type="http://schemas.openxmlformats.org/officeDocument/2006/relationships/slideLayout" Target="../slideLayouts/slideLayout1.xml"/><Relationship Id="rId11"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4.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p:txBody>
          <a:bodyPr/>
          <a:lstStyle/>
          <a:p>
            <a:pPr lvl="0"/>
            <a:r>
              <a:rPr lang="he-IL" dirty="0"/>
              <a:t>שיעור מתמטיקה לכיתה ה</a:t>
            </a:r>
          </a:p>
        </p:txBody>
      </p:sp>
      <p:sp>
        <p:nvSpPr>
          <p:cNvPr id="239" name="Google Shape;239;p5"/>
          <p:cNvSpPr txBox="1">
            <a:spLocks noGrp="1"/>
          </p:cNvSpPr>
          <p:nvPr>
            <p:ph type="body" sz="quarter" idx="16"/>
          </p:nvPr>
        </p:nvSpPr>
        <p:spPr/>
        <p:txBody>
          <a:bodyPr/>
          <a:lstStyle/>
          <a:p>
            <a:pPr lvl="0"/>
            <a:r>
              <a:rPr lang="he-IL" dirty="0"/>
              <a:t>נושא השיעור: הרחבת שברים</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rmAutofit fontScale="92500" lnSpcReduction="20000"/>
          </a:bodyPr>
          <a:lstStyle/>
          <a:p>
            <a:r>
              <a:rPr lang="he-IL" dirty="0">
                <a:sym typeface="Calibri"/>
              </a:rPr>
              <a:t>עם המורה: אסנת זיו</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Tree>
    <p:extLst>
      <p:ext uri="{BB962C8B-B14F-4D97-AF65-F5344CB8AC3E}">
        <p14:creationId xmlns:p14="http://schemas.microsoft.com/office/powerpoint/2010/main" val="2985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a:t>עכשיו לומדים</a:t>
            </a:r>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2"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3962460" y="-72565"/>
            <a:ext cx="1862667" cy="2409415"/>
          </a:xfrm>
          <a:prstGeom prst="rect">
            <a:avLst/>
          </a:prstGeom>
          <a:noFill/>
          <a:extLst>
            <a:ext uri="{909E8E84-426E-40DD-AFC4-6F175D3DCCD1}">
              <a14:hiddenFill xmlns:a14="http://schemas.microsoft.com/office/drawing/2010/main">
                <a:solidFill>
                  <a:srgbClr val="FFFFFF"/>
                </a:solidFill>
              </a14:hiddenFill>
            </a:ext>
          </a:extLst>
        </p:spPr>
      </p:pic>
      <p:sp>
        <p:nvSpPr>
          <p:cNvPr id="15" name="מלבן מעוגל 14"/>
          <p:cNvSpPr/>
          <p:nvPr/>
        </p:nvSpPr>
        <p:spPr>
          <a:xfrm>
            <a:off x="8572500" y="1209989"/>
            <a:ext cx="3619500" cy="219512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he-IL" sz="2800" dirty="0"/>
              <a:t>יעל, מחנכת ה'2, ביקשה לחלק את הארון שלה בעזרת מדפים לארבעה חלקים שווים.</a:t>
            </a:r>
          </a:p>
        </p:txBody>
      </p:sp>
      <p:sp>
        <p:nvSpPr>
          <p:cNvPr id="16" name="מלבן 15"/>
          <p:cNvSpPr/>
          <p:nvPr/>
        </p:nvSpPr>
        <p:spPr>
          <a:xfrm>
            <a:off x="6862554"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ה'1</a:t>
            </a:r>
          </a:p>
        </p:txBody>
      </p:sp>
      <p:sp>
        <p:nvSpPr>
          <p:cNvPr id="21" name="מלבן 20"/>
          <p:cNvSpPr/>
          <p:nvPr/>
        </p:nvSpPr>
        <p:spPr>
          <a:xfrm>
            <a:off x="4665835"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ה'2</a:t>
            </a:r>
          </a:p>
        </p:txBody>
      </p:sp>
      <p:sp>
        <p:nvSpPr>
          <p:cNvPr id="22" name="מלבן 21"/>
          <p:cNvSpPr/>
          <p:nvPr/>
        </p:nvSpPr>
        <p:spPr>
          <a:xfrm>
            <a:off x="2551691"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ה'3</a:t>
            </a:r>
          </a:p>
        </p:txBody>
      </p:sp>
      <mc:AlternateContent xmlns:mc="http://schemas.openxmlformats.org/markup-compatibility/2006" xmlns:a14="http://schemas.microsoft.com/office/drawing/2010/main">
        <mc:Choice Requires="a14">
          <p:sp>
            <p:nvSpPr>
              <p:cNvPr id="17" name="מלבן 16"/>
              <p:cNvSpPr/>
              <p:nvPr/>
            </p:nvSpPr>
            <p:spPr>
              <a:xfrm>
                <a:off x="7046899" y="4328818"/>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7046899" y="4328818"/>
                <a:ext cx="790601" cy="1653530"/>
              </a:xfrm>
              <a:prstGeom prst="rect">
                <a:avLst/>
              </a:prstGeom>
              <a:blipFill rotWithShape="1">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4850180"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4" name="מלבן 23"/>
              <p:cNvSpPr>
                <a:spLocks noRot="1" noChangeAspect="1" noMove="1" noResize="1" noEditPoints="1" noAdjustHandles="1" noChangeArrowheads="1" noChangeShapeType="1" noTextEdit="1"/>
              </p:cNvSpPr>
              <p:nvPr/>
            </p:nvSpPr>
            <p:spPr>
              <a:xfrm>
                <a:off x="4850180" y="4311324"/>
                <a:ext cx="790601" cy="1653530"/>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מלבן 24"/>
              <p:cNvSpPr/>
              <p:nvPr/>
            </p:nvSpPr>
            <p:spPr>
              <a:xfrm>
                <a:off x="2736036"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5" name="מלבן 24"/>
              <p:cNvSpPr>
                <a:spLocks noRot="1" noChangeAspect="1" noMove="1" noResize="1" noEditPoints="1" noAdjustHandles="1" noChangeArrowheads="1" noChangeShapeType="1" noTextEdit="1"/>
              </p:cNvSpPr>
              <p:nvPr/>
            </p:nvSpPr>
            <p:spPr>
              <a:xfrm>
                <a:off x="2736036" y="4311324"/>
                <a:ext cx="790601" cy="1653530"/>
              </a:xfrm>
              <a:prstGeom prst="rect">
                <a:avLst/>
              </a:prstGeom>
              <a:blipFill rotWithShape="1">
                <a:blip r:embed="rId8"/>
                <a:stretch>
                  <a:fillRect/>
                </a:stretch>
              </a:blipFill>
            </p:spPr>
            <p:txBody>
              <a:bodyPr/>
              <a:lstStyle/>
              <a:p>
                <a:r>
                  <a:rPr lang="he-IL">
                    <a:noFill/>
                  </a:rPr>
                  <a:t> </a:t>
                </a:r>
              </a:p>
            </p:txBody>
          </p:sp>
        </mc:Fallback>
      </mc:AlternateContent>
      <p:grpSp>
        <p:nvGrpSpPr>
          <p:cNvPr id="19" name="קבוצה 18"/>
          <p:cNvGrpSpPr/>
          <p:nvPr/>
        </p:nvGrpSpPr>
        <p:grpSpPr>
          <a:xfrm>
            <a:off x="2028146" y="2098775"/>
            <a:ext cx="6544353" cy="4616310"/>
            <a:chOff x="2028146" y="2098775"/>
            <a:chExt cx="6544353" cy="4616310"/>
          </a:xfrm>
        </p:grpSpPr>
        <p:grpSp>
          <p:nvGrpSpPr>
            <p:cNvPr id="13" name="קבוצה 12"/>
            <p:cNvGrpSpPr/>
            <p:nvPr/>
          </p:nvGrpSpPr>
          <p:grpSpPr>
            <a:xfrm>
              <a:off x="2028148" y="2409137"/>
              <a:ext cx="6434666" cy="4305948"/>
              <a:chOff x="3234267" y="1676400"/>
              <a:chExt cx="6434666" cy="4305948"/>
            </a:xfrm>
          </p:grpSpPr>
          <p:sp>
            <p:nvSpPr>
              <p:cNvPr id="4" name="מלבן 3"/>
              <p:cNvSpPr/>
              <p:nvPr/>
            </p:nvSpPr>
            <p:spPr>
              <a:xfrm>
                <a:off x="3234267" y="1676400"/>
                <a:ext cx="6434666" cy="4305948"/>
              </a:xfrm>
              <a:prstGeom prst="rect">
                <a:avLst/>
              </a:prstGeom>
              <a:solidFill>
                <a:schemeClr val="accent3">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cxnSp>
            <p:nvCxnSpPr>
              <p:cNvPr id="12" name="מחבר ישר 11"/>
              <p:cNvCxnSpPr/>
              <p:nvPr/>
            </p:nvCxnSpPr>
            <p:spPr>
              <a:xfrm>
                <a:off x="5334000"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מחבר ישר 13"/>
              <p:cNvCxnSpPr/>
              <p:nvPr/>
            </p:nvCxnSpPr>
            <p:spPr>
              <a:xfrm>
                <a:off x="7501467"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grpSp>
        <p:sp>
          <p:nvSpPr>
            <p:cNvPr id="18" name="מקבילית 17"/>
            <p:cNvSpPr/>
            <p:nvPr/>
          </p:nvSpPr>
          <p:spPr>
            <a:xfrm>
              <a:off x="2028146" y="2098776"/>
              <a:ext cx="6544353" cy="306498"/>
            </a:xfrm>
            <a:prstGeom prst="parallelogram">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קבילית 27"/>
            <p:cNvSpPr/>
            <p:nvPr/>
          </p:nvSpPr>
          <p:spPr>
            <a:xfrm rot="5400000" flipH="1">
              <a:off x="6226891" y="4348432"/>
              <a:ext cx="4595265" cy="95951"/>
            </a:xfrm>
            <a:prstGeom prst="parallelogram">
              <a:avLst>
                <a:gd name="adj" fmla="val 355503"/>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56" name="Picture 8" descr="Classroom, Teacher, Board, Book, Woman, Chal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0" y="2767330"/>
            <a:ext cx="2362581" cy="3926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sinessman, Cartoons, Training, Lecture, Presentation"/>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267044" y="3487599"/>
            <a:ext cx="2783177" cy="315399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p:cNvSpPr/>
          <p:nvPr/>
        </p:nvSpPr>
        <p:spPr>
          <a:xfrm>
            <a:off x="7568928" y="1737066"/>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ה'1</a:t>
            </a:r>
          </a:p>
        </p:txBody>
      </p:sp>
      <p:sp>
        <p:nvSpPr>
          <p:cNvPr id="31" name="מלבן 30"/>
          <p:cNvSpPr/>
          <p:nvPr/>
        </p:nvSpPr>
        <p:spPr>
          <a:xfrm>
            <a:off x="5723004" y="1696118"/>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ה'2</a:t>
            </a:r>
          </a:p>
        </p:txBody>
      </p:sp>
      <p:sp>
        <p:nvSpPr>
          <p:cNvPr id="32" name="מלבן 31"/>
          <p:cNvSpPr/>
          <p:nvPr/>
        </p:nvSpPr>
        <p:spPr>
          <a:xfrm>
            <a:off x="2540591"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ה'3</a:t>
            </a:r>
          </a:p>
        </p:txBody>
      </p:sp>
      <p:cxnSp>
        <p:nvCxnSpPr>
          <p:cNvPr id="3" name="מחבר ישר 2"/>
          <p:cNvCxnSpPr/>
          <p:nvPr/>
        </p:nvCxnSpPr>
        <p:spPr>
          <a:xfrm>
            <a:off x="6346148" y="3840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מחבר ישר 35"/>
          <p:cNvCxnSpPr/>
          <p:nvPr/>
        </p:nvCxnSpPr>
        <p:spPr>
          <a:xfrm>
            <a:off x="6346148" y="528320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a:off x="4187148" y="3462199"/>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a:off x="4178682" y="4580091"/>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a:off x="4204082" y="5618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2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a:t>עכשיו לומדים</a:t>
            </a:r>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2"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3962460" y="-72565"/>
            <a:ext cx="1862667" cy="2409415"/>
          </a:xfrm>
          <a:prstGeom prst="rect">
            <a:avLst/>
          </a:prstGeom>
          <a:noFill/>
          <a:extLst>
            <a:ext uri="{909E8E84-426E-40DD-AFC4-6F175D3DCCD1}">
              <a14:hiddenFill xmlns:a14="http://schemas.microsoft.com/office/drawing/2010/main">
                <a:solidFill>
                  <a:srgbClr val="FFFFFF"/>
                </a:solidFill>
              </a14:hiddenFill>
            </a:ext>
          </a:extLst>
        </p:spPr>
      </p:pic>
      <p:sp>
        <p:nvSpPr>
          <p:cNvPr id="15" name="מלבן מעוגל 14"/>
          <p:cNvSpPr/>
          <p:nvPr/>
        </p:nvSpPr>
        <p:spPr>
          <a:xfrm>
            <a:off x="8572500" y="1209989"/>
            <a:ext cx="3619500" cy="219512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he-IL" sz="2800" dirty="0"/>
              <a:t>יפית, מחנכת ה'3, ביקשה לחלק את הארון שלה בעזרת מדפים לשני חלקים שווים.</a:t>
            </a:r>
          </a:p>
        </p:txBody>
      </p:sp>
      <p:sp>
        <p:nvSpPr>
          <p:cNvPr id="16" name="מלבן 15"/>
          <p:cNvSpPr/>
          <p:nvPr/>
        </p:nvSpPr>
        <p:spPr>
          <a:xfrm>
            <a:off x="6862554"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ה'1</a:t>
            </a:r>
          </a:p>
        </p:txBody>
      </p:sp>
      <p:sp>
        <p:nvSpPr>
          <p:cNvPr id="21" name="מלבן 20"/>
          <p:cNvSpPr/>
          <p:nvPr/>
        </p:nvSpPr>
        <p:spPr>
          <a:xfrm>
            <a:off x="4665835"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ה'2</a:t>
            </a:r>
          </a:p>
        </p:txBody>
      </p:sp>
      <p:sp>
        <p:nvSpPr>
          <p:cNvPr id="22" name="מלבן 21"/>
          <p:cNvSpPr/>
          <p:nvPr/>
        </p:nvSpPr>
        <p:spPr>
          <a:xfrm>
            <a:off x="2551691"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ה'3</a:t>
            </a:r>
          </a:p>
        </p:txBody>
      </p:sp>
      <mc:AlternateContent xmlns:mc="http://schemas.openxmlformats.org/markup-compatibility/2006" xmlns:a14="http://schemas.microsoft.com/office/drawing/2010/main">
        <mc:Choice Requires="a14">
          <p:sp>
            <p:nvSpPr>
              <p:cNvPr id="17" name="מלבן 16"/>
              <p:cNvSpPr/>
              <p:nvPr/>
            </p:nvSpPr>
            <p:spPr>
              <a:xfrm>
                <a:off x="7046899" y="4328818"/>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7046899" y="4328818"/>
                <a:ext cx="790601" cy="1653530"/>
              </a:xfrm>
              <a:prstGeom prst="rect">
                <a:avLst/>
              </a:prstGeom>
              <a:blipFill rotWithShape="1">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4850180"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4" name="מלבן 23"/>
              <p:cNvSpPr>
                <a:spLocks noRot="1" noChangeAspect="1" noMove="1" noResize="1" noEditPoints="1" noAdjustHandles="1" noChangeArrowheads="1" noChangeShapeType="1" noTextEdit="1"/>
              </p:cNvSpPr>
              <p:nvPr/>
            </p:nvSpPr>
            <p:spPr>
              <a:xfrm>
                <a:off x="4850180" y="4311324"/>
                <a:ext cx="790601" cy="1653530"/>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מלבן 24"/>
              <p:cNvSpPr/>
              <p:nvPr/>
            </p:nvSpPr>
            <p:spPr>
              <a:xfrm>
                <a:off x="2736036"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5" name="מלבן 24"/>
              <p:cNvSpPr>
                <a:spLocks noRot="1" noChangeAspect="1" noMove="1" noResize="1" noEditPoints="1" noAdjustHandles="1" noChangeArrowheads="1" noChangeShapeType="1" noTextEdit="1"/>
              </p:cNvSpPr>
              <p:nvPr/>
            </p:nvSpPr>
            <p:spPr>
              <a:xfrm>
                <a:off x="2736036" y="4311324"/>
                <a:ext cx="790601" cy="1653530"/>
              </a:xfrm>
              <a:prstGeom prst="rect">
                <a:avLst/>
              </a:prstGeom>
              <a:blipFill rotWithShape="1">
                <a:blip r:embed="rId8"/>
                <a:stretch>
                  <a:fillRect/>
                </a:stretch>
              </a:blipFill>
            </p:spPr>
            <p:txBody>
              <a:bodyPr/>
              <a:lstStyle/>
              <a:p>
                <a:r>
                  <a:rPr lang="he-IL">
                    <a:noFill/>
                  </a:rPr>
                  <a:t> </a:t>
                </a:r>
              </a:p>
            </p:txBody>
          </p:sp>
        </mc:Fallback>
      </mc:AlternateContent>
      <p:grpSp>
        <p:nvGrpSpPr>
          <p:cNvPr id="19" name="קבוצה 18"/>
          <p:cNvGrpSpPr/>
          <p:nvPr/>
        </p:nvGrpSpPr>
        <p:grpSpPr>
          <a:xfrm>
            <a:off x="2028146" y="2098775"/>
            <a:ext cx="6544353" cy="4616310"/>
            <a:chOff x="2028146" y="2098775"/>
            <a:chExt cx="6544353" cy="4616310"/>
          </a:xfrm>
        </p:grpSpPr>
        <p:grpSp>
          <p:nvGrpSpPr>
            <p:cNvPr id="13" name="קבוצה 12"/>
            <p:cNvGrpSpPr/>
            <p:nvPr/>
          </p:nvGrpSpPr>
          <p:grpSpPr>
            <a:xfrm>
              <a:off x="2028148" y="2409137"/>
              <a:ext cx="6434666" cy="4305948"/>
              <a:chOff x="3234267" y="1676400"/>
              <a:chExt cx="6434666" cy="4305948"/>
            </a:xfrm>
          </p:grpSpPr>
          <p:sp>
            <p:nvSpPr>
              <p:cNvPr id="4" name="מלבן 3"/>
              <p:cNvSpPr/>
              <p:nvPr/>
            </p:nvSpPr>
            <p:spPr>
              <a:xfrm>
                <a:off x="3234267" y="1676400"/>
                <a:ext cx="6434666" cy="4305948"/>
              </a:xfrm>
              <a:prstGeom prst="rect">
                <a:avLst/>
              </a:prstGeom>
              <a:solidFill>
                <a:schemeClr val="accent3">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cxnSp>
            <p:nvCxnSpPr>
              <p:cNvPr id="12" name="מחבר ישר 11"/>
              <p:cNvCxnSpPr/>
              <p:nvPr/>
            </p:nvCxnSpPr>
            <p:spPr>
              <a:xfrm>
                <a:off x="5334000"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מחבר ישר 13"/>
              <p:cNvCxnSpPr/>
              <p:nvPr/>
            </p:nvCxnSpPr>
            <p:spPr>
              <a:xfrm>
                <a:off x="7501467"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grpSp>
        <p:sp>
          <p:nvSpPr>
            <p:cNvPr id="18" name="מקבילית 17"/>
            <p:cNvSpPr/>
            <p:nvPr/>
          </p:nvSpPr>
          <p:spPr>
            <a:xfrm>
              <a:off x="2028146" y="2098776"/>
              <a:ext cx="6544353" cy="306498"/>
            </a:xfrm>
            <a:prstGeom prst="parallelogram">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קבילית 27"/>
            <p:cNvSpPr/>
            <p:nvPr/>
          </p:nvSpPr>
          <p:spPr>
            <a:xfrm rot="5400000" flipH="1">
              <a:off x="6226891" y="4348432"/>
              <a:ext cx="4595265" cy="95951"/>
            </a:xfrm>
            <a:prstGeom prst="parallelogram">
              <a:avLst>
                <a:gd name="adj" fmla="val 355503"/>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56" name="Picture 8" descr="Classroom, Teacher, Board, Book, Woman, Chal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0" y="2767330"/>
            <a:ext cx="2362581" cy="3926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sinessman, Cartoons, Training, Lecture, Presentation"/>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267044" y="3487599"/>
            <a:ext cx="2783177" cy="315399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p:cNvSpPr/>
          <p:nvPr/>
        </p:nvSpPr>
        <p:spPr>
          <a:xfrm>
            <a:off x="7568928" y="1737066"/>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ה'1</a:t>
            </a:r>
          </a:p>
        </p:txBody>
      </p:sp>
      <p:sp>
        <p:nvSpPr>
          <p:cNvPr id="31" name="מלבן 30"/>
          <p:cNvSpPr/>
          <p:nvPr/>
        </p:nvSpPr>
        <p:spPr>
          <a:xfrm>
            <a:off x="5723004" y="1696118"/>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ה'2</a:t>
            </a:r>
          </a:p>
        </p:txBody>
      </p:sp>
      <p:sp>
        <p:nvSpPr>
          <p:cNvPr id="32" name="מלבן 31"/>
          <p:cNvSpPr/>
          <p:nvPr/>
        </p:nvSpPr>
        <p:spPr>
          <a:xfrm>
            <a:off x="2551691" y="1696118"/>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ה'3</a:t>
            </a:r>
          </a:p>
        </p:txBody>
      </p:sp>
      <p:cxnSp>
        <p:nvCxnSpPr>
          <p:cNvPr id="3" name="מחבר ישר 2"/>
          <p:cNvCxnSpPr/>
          <p:nvPr/>
        </p:nvCxnSpPr>
        <p:spPr>
          <a:xfrm>
            <a:off x="6346148" y="3840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מחבר ישר 35"/>
          <p:cNvCxnSpPr/>
          <p:nvPr/>
        </p:nvCxnSpPr>
        <p:spPr>
          <a:xfrm>
            <a:off x="6346148" y="528320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a:off x="4187148" y="3462199"/>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a:off x="4178682" y="4580091"/>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a:off x="4204082" y="5618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מחבר ישר 38"/>
          <p:cNvCxnSpPr/>
          <p:nvPr/>
        </p:nvCxnSpPr>
        <p:spPr>
          <a:xfrm>
            <a:off x="2087797" y="453181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4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a:t>עכשיו לומדים</a:t>
            </a:r>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2"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3962460" y="-72565"/>
            <a:ext cx="1862667" cy="2409415"/>
          </a:xfrm>
          <a:prstGeom prst="rect">
            <a:avLst/>
          </a:prstGeom>
          <a:noFill/>
          <a:extLst>
            <a:ext uri="{909E8E84-426E-40DD-AFC4-6F175D3DCCD1}">
              <a14:hiddenFill xmlns:a14="http://schemas.microsoft.com/office/drawing/2010/main">
                <a:solidFill>
                  <a:srgbClr val="FFFFFF"/>
                </a:solidFill>
              </a14:hiddenFill>
            </a:ext>
          </a:extLst>
        </p:spPr>
      </p:pic>
      <p:sp>
        <p:nvSpPr>
          <p:cNvPr id="16" name="מלבן 15"/>
          <p:cNvSpPr/>
          <p:nvPr/>
        </p:nvSpPr>
        <p:spPr>
          <a:xfrm>
            <a:off x="6862554"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ה'1</a:t>
            </a:r>
          </a:p>
        </p:txBody>
      </p:sp>
      <p:sp>
        <p:nvSpPr>
          <p:cNvPr id="21" name="מלבן 20"/>
          <p:cNvSpPr/>
          <p:nvPr/>
        </p:nvSpPr>
        <p:spPr>
          <a:xfrm>
            <a:off x="4665835"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ה'2</a:t>
            </a:r>
          </a:p>
        </p:txBody>
      </p:sp>
      <p:sp>
        <p:nvSpPr>
          <p:cNvPr id="22" name="מלבן 21"/>
          <p:cNvSpPr/>
          <p:nvPr/>
        </p:nvSpPr>
        <p:spPr>
          <a:xfrm>
            <a:off x="2551691"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ה'3</a:t>
            </a:r>
          </a:p>
        </p:txBody>
      </p:sp>
      <mc:AlternateContent xmlns:mc="http://schemas.openxmlformats.org/markup-compatibility/2006" xmlns:a14="http://schemas.microsoft.com/office/drawing/2010/main">
        <mc:Choice Requires="a14">
          <p:sp>
            <p:nvSpPr>
              <p:cNvPr id="17" name="מלבן 16"/>
              <p:cNvSpPr/>
              <p:nvPr/>
            </p:nvSpPr>
            <p:spPr>
              <a:xfrm>
                <a:off x="7046899" y="4328818"/>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7046899" y="4328818"/>
                <a:ext cx="790601" cy="1653530"/>
              </a:xfrm>
              <a:prstGeom prst="rect">
                <a:avLst/>
              </a:prstGeom>
              <a:blipFill rotWithShape="1">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4850180"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4" name="מלבן 23"/>
              <p:cNvSpPr>
                <a:spLocks noRot="1" noChangeAspect="1" noMove="1" noResize="1" noEditPoints="1" noAdjustHandles="1" noChangeArrowheads="1" noChangeShapeType="1" noTextEdit="1"/>
              </p:cNvSpPr>
              <p:nvPr/>
            </p:nvSpPr>
            <p:spPr>
              <a:xfrm>
                <a:off x="4850180" y="4311324"/>
                <a:ext cx="790601" cy="1653530"/>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מלבן 24"/>
              <p:cNvSpPr/>
              <p:nvPr/>
            </p:nvSpPr>
            <p:spPr>
              <a:xfrm>
                <a:off x="2736036"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5" name="מלבן 24"/>
              <p:cNvSpPr>
                <a:spLocks noRot="1" noChangeAspect="1" noMove="1" noResize="1" noEditPoints="1" noAdjustHandles="1" noChangeArrowheads="1" noChangeShapeType="1" noTextEdit="1"/>
              </p:cNvSpPr>
              <p:nvPr/>
            </p:nvSpPr>
            <p:spPr>
              <a:xfrm>
                <a:off x="2736036" y="4311324"/>
                <a:ext cx="790601" cy="1653530"/>
              </a:xfrm>
              <a:prstGeom prst="rect">
                <a:avLst/>
              </a:prstGeom>
              <a:blipFill rotWithShape="1">
                <a:blip r:embed="rId8"/>
                <a:stretch>
                  <a:fillRect/>
                </a:stretch>
              </a:blipFill>
            </p:spPr>
            <p:txBody>
              <a:bodyPr/>
              <a:lstStyle/>
              <a:p>
                <a:r>
                  <a:rPr lang="he-IL">
                    <a:noFill/>
                  </a:rPr>
                  <a:t> </a:t>
                </a:r>
              </a:p>
            </p:txBody>
          </p:sp>
        </mc:Fallback>
      </mc:AlternateContent>
      <p:grpSp>
        <p:nvGrpSpPr>
          <p:cNvPr id="19" name="קבוצה 18"/>
          <p:cNvGrpSpPr/>
          <p:nvPr/>
        </p:nvGrpSpPr>
        <p:grpSpPr>
          <a:xfrm>
            <a:off x="2028146" y="2098775"/>
            <a:ext cx="6544353" cy="4616310"/>
            <a:chOff x="2028146" y="2098775"/>
            <a:chExt cx="6544353" cy="4616310"/>
          </a:xfrm>
        </p:grpSpPr>
        <p:grpSp>
          <p:nvGrpSpPr>
            <p:cNvPr id="13" name="קבוצה 12"/>
            <p:cNvGrpSpPr/>
            <p:nvPr/>
          </p:nvGrpSpPr>
          <p:grpSpPr>
            <a:xfrm>
              <a:off x="2028148" y="2409137"/>
              <a:ext cx="6434666" cy="4305948"/>
              <a:chOff x="3234267" y="1676400"/>
              <a:chExt cx="6434666" cy="4305948"/>
            </a:xfrm>
          </p:grpSpPr>
          <p:sp>
            <p:nvSpPr>
              <p:cNvPr id="4" name="מלבן 3"/>
              <p:cNvSpPr/>
              <p:nvPr/>
            </p:nvSpPr>
            <p:spPr>
              <a:xfrm>
                <a:off x="3234267" y="1676400"/>
                <a:ext cx="6434666" cy="4305948"/>
              </a:xfrm>
              <a:prstGeom prst="rect">
                <a:avLst/>
              </a:prstGeom>
              <a:solidFill>
                <a:schemeClr val="accent3">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cxnSp>
            <p:nvCxnSpPr>
              <p:cNvPr id="12" name="מחבר ישר 11"/>
              <p:cNvCxnSpPr/>
              <p:nvPr/>
            </p:nvCxnSpPr>
            <p:spPr>
              <a:xfrm>
                <a:off x="5334000"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מחבר ישר 13"/>
              <p:cNvCxnSpPr/>
              <p:nvPr/>
            </p:nvCxnSpPr>
            <p:spPr>
              <a:xfrm>
                <a:off x="7501467"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grpSp>
        <p:sp>
          <p:nvSpPr>
            <p:cNvPr id="18" name="מקבילית 17"/>
            <p:cNvSpPr/>
            <p:nvPr/>
          </p:nvSpPr>
          <p:spPr>
            <a:xfrm>
              <a:off x="2028146" y="2098776"/>
              <a:ext cx="6544353" cy="306498"/>
            </a:xfrm>
            <a:prstGeom prst="parallelogram">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קבילית 27"/>
            <p:cNvSpPr/>
            <p:nvPr/>
          </p:nvSpPr>
          <p:spPr>
            <a:xfrm rot="5400000" flipH="1">
              <a:off x="6226891" y="4348432"/>
              <a:ext cx="4595265" cy="95951"/>
            </a:xfrm>
            <a:prstGeom prst="parallelogram">
              <a:avLst>
                <a:gd name="adj" fmla="val 355503"/>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56" name="Picture 8" descr="Classroom, Teacher, Board, Book, Woman, Chal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0" y="2767330"/>
            <a:ext cx="2362581" cy="3926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sinessman, Cartoons, Training, Lecture, Presentation"/>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267044" y="3487599"/>
            <a:ext cx="2783177" cy="315399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p:cNvSpPr/>
          <p:nvPr/>
        </p:nvSpPr>
        <p:spPr>
          <a:xfrm>
            <a:off x="7568928" y="1737066"/>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ה'1</a:t>
            </a:r>
          </a:p>
        </p:txBody>
      </p:sp>
      <p:sp>
        <p:nvSpPr>
          <p:cNvPr id="31" name="מלבן 30"/>
          <p:cNvSpPr/>
          <p:nvPr/>
        </p:nvSpPr>
        <p:spPr>
          <a:xfrm>
            <a:off x="5723004" y="1696118"/>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ה'2</a:t>
            </a:r>
          </a:p>
        </p:txBody>
      </p:sp>
      <p:sp>
        <p:nvSpPr>
          <p:cNvPr id="32" name="מלבן 31"/>
          <p:cNvSpPr/>
          <p:nvPr/>
        </p:nvSpPr>
        <p:spPr>
          <a:xfrm>
            <a:off x="2551691" y="1696118"/>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ה'3</a:t>
            </a:r>
          </a:p>
        </p:txBody>
      </p:sp>
      <p:cxnSp>
        <p:nvCxnSpPr>
          <p:cNvPr id="3" name="מחבר ישר 2"/>
          <p:cNvCxnSpPr/>
          <p:nvPr/>
        </p:nvCxnSpPr>
        <p:spPr>
          <a:xfrm>
            <a:off x="6346148" y="3840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מחבר ישר 35"/>
          <p:cNvCxnSpPr/>
          <p:nvPr/>
        </p:nvCxnSpPr>
        <p:spPr>
          <a:xfrm>
            <a:off x="6346148" y="528320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a:off x="4187148" y="3462199"/>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a:off x="4178682" y="4580091"/>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a:off x="4204082" y="5618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מחבר ישר 38"/>
          <p:cNvCxnSpPr/>
          <p:nvPr/>
        </p:nvCxnSpPr>
        <p:spPr>
          <a:xfrm>
            <a:off x="2036615" y="4554691"/>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מלבן מעוגל 14"/>
          <p:cNvSpPr/>
          <p:nvPr/>
        </p:nvSpPr>
        <p:spPr>
          <a:xfrm>
            <a:off x="2470689" y="2768216"/>
            <a:ext cx="5659265" cy="3623750"/>
          </a:xfrm>
          <a:prstGeom prst="round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rtl="1"/>
            <a:r>
              <a:rPr lang="he-IL" sz="4800" dirty="0">
                <a:solidFill>
                  <a:schemeClr val="accent1">
                    <a:lumMod val="75000"/>
                  </a:schemeClr>
                </a:solidFill>
              </a:rPr>
              <a:t>איזה חלק מהארון יש לכל אחד מהמחנכים עכשיו?</a:t>
            </a:r>
          </a:p>
          <a:p>
            <a:pPr algn="ctr" rtl="1"/>
            <a:r>
              <a:rPr lang="he-IL" sz="5400" b="1" dirty="0">
                <a:solidFill>
                  <a:schemeClr val="accent1">
                    <a:lumMod val="75000"/>
                  </a:schemeClr>
                </a:solidFill>
              </a:rPr>
              <a:t>בואו נבדוק</a:t>
            </a:r>
          </a:p>
        </p:txBody>
      </p:sp>
    </p:spTree>
    <p:extLst>
      <p:ext uri="{BB962C8B-B14F-4D97-AF65-F5344CB8AC3E}">
        <p14:creationId xmlns:p14="http://schemas.microsoft.com/office/powerpoint/2010/main" val="35227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sp>
        <p:nvSpPr>
          <p:cNvPr id="4"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a:xfrm>
            <a:off x="688262" y="1364112"/>
            <a:ext cx="10331450" cy="1201288"/>
          </a:xfrm>
        </p:spPr>
        <p:txBody>
          <a:bodyPr/>
          <a:lstStyle/>
          <a:p>
            <a:pPr marL="0" lvl="0" indent="0">
              <a:buNone/>
            </a:pPr>
            <a:r>
              <a:rPr lang="he-IL" dirty="0"/>
              <a:t>קחו דף אחד מהדפים שהכנתם וקפלו אותו לאורך הצלע הקצרה לשלושה חלקים שווים.</a:t>
            </a:r>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5124" name="Picture 4" descr="C:\Users\אסנת\Documents\מתמטיקה\שיעורים מצולמים מטח\הרחבת שברים\WhatsApp Image 2020-07-16 at 23.13.38.jpeg"/>
          <p:cNvPicPr>
            <a:picLocks noChangeAspect="1" noChangeArrowheads="1"/>
          </p:cNvPicPr>
          <p:nvPr/>
        </p:nvPicPr>
        <p:blipFill rotWithShape="1">
          <a:blip r:embed="rId5">
            <a:extLst>
              <a:ext uri="{28A0092B-C50C-407E-A947-70E740481C1C}">
                <a14:useLocalDpi xmlns:a14="http://schemas.microsoft.com/office/drawing/2010/main" val="0"/>
              </a:ext>
            </a:extLst>
          </a:blip>
          <a:srcRect b="44779"/>
          <a:stretch/>
        </p:blipFill>
        <p:spPr bwMode="auto">
          <a:xfrm>
            <a:off x="1739749" y="3017920"/>
            <a:ext cx="3055031" cy="300059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אסנת\Documents\מתמטיקה\שיעורים מצולמים מטח\הרחבת שברים\WhatsApp Image 2020-07-16 at 23.12.09.jpeg"/>
          <p:cNvPicPr>
            <a:picLocks noChangeAspect="1" noChangeArrowheads="1"/>
          </p:cNvPicPr>
          <p:nvPr/>
        </p:nvPicPr>
        <p:blipFill rotWithShape="1">
          <a:blip r:embed="rId6">
            <a:extLst>
              <a:ext uri="{28A0092B-C50C-407E-A947-70E740481C1C}">
                <a14:useLocalDpi xmlns:a14="http://schemas.microsoft.com/office/drawing/2010/main" val="0"/>
              </a:ext>
            </a:extLst>
          </a:blip>
          <a:srcRect t="6688" b="34716"/>
          <a:stretch/>
        </p:blipFill>
        <p:spPr bwMode="auto">
          <a:xfrm>
            <a:off x="8253115" y="3135085"/>
            <a:ext cx="2766597" cy="2883425"/>
          </a:xfrm>
          <a:prstGeom prst="rect">
            <a:avLst/>
          </a:prstGeom>
          <a:noFill/>
          <a:extLst>
            <a:ext uri="{909E8E84-426E-40DD-AFC4-6F175D3DCCD1}">
              <a14:hiddenFill xmlns:a14="http://schemas.microsoft.com/office/drawing/2010/main">
                <a:solidFill>
                  <a:srgbClr val="FFFFFF"/>
                </a:solidFill>
              </a14:hiddenFill>
            </a:ext>
          </a:extLst>
        </p:spPr>
      </p:pic>
      <p:sp>
        <p:nvSpPr>
          <p:cNvPr id="2" name="חץ שמאלה 1"/>
          <p:cNvSpPr/>
          <p:nvPr/>
        </p:nvSpPr>
        <p:spPr>
          <a:xfrm>
            <a:off x="5457371" y="3831771"/>
            <a:ext cx="1814286" cy="8853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155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4" name="Text Placeholder 3">
            <a:extLst>
              <a:ext uri="{FF2B5EF4-FFF2-40B4-BE49-F238E27FC236}">
                <a16:creationId xmlns:a16="http://schemas.microsoft.com/office/drawing/2014/main" id="{6314C425-8263-2648-A534-92E9826F81AB}"/>
              </a:ext>
            </a:extLst>
          </p:cNvPr>
          <p:cNvSpPr txBox="1">
            <a:spLocks/>
          </p:cNvSpPr>
          <p:nvPr/>
        </p:nvSpPr>
        <p:spPr>
          <a:xfrm>
            <a:off x="6168980" y="1243922"/>
            <a:ext cx="5681845" cy="1885644"/>
          </a:xfrm>
          <a:prstGeom prst="wedgeRoundRectCallout">
            <a:avLst>
              <a:gd name="adj1" fmla="val -57158"/>
              <a:gd name="adj2" fmla="val 112685"/>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sz="2800" dirty="0"/>
              <a:t>גזרו כל אחד מהחלקים לאורך פס הקיפול. כל אחד מהפסים מייצג חלק בארון של אחד המחנכים.</a:t>
            </a:r>
          </a:p>
        </p:txBody>
      </p:sp>
      <p:pic>
        <p:nvPicPr>
          <p:cNvPr id="6146" name="Picture 2" descr="C:\Users\אסנת\Documents\מתמטיקה\שיעורים מצולמים מטח\הרחבת שברים\WhatsApp Image 2020-07-16 at 23.15.34.jpeg"/>
          <p:cNvPicPr>
            <a:picLocks noChangeAspect="1" noChangeArrowheads="1"/>
          </p:cNvPicPr>
          <p:nvPr/>
        </p:nvPicPr>
        <p:blipFill rotWithShape="1">
          <a:blip r:embed="rId5">
            <a:extLst>
              <a:ext uri="{28A0092B-C50C-407E-A947-70E740481C1C}">
                <a14:useLocalDpi xmlns:a14="http://schemas.microsoft.com/office/drawing/2010/main" val="0"/>
              </a:ext>
            </a:extLst>
          </a:blip>
          <a:srcRect b="33646"/>
          <a:stretch/>
        </p:blipFill>
        <p:spPr bwMode="auto">
          <a:xfrm>
            <a:off x="2028147" y="2186744"/>
            <a:ext cx="3499195" cy="412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txBox="1">
            <a:spLocks/>
          </p:cNvSpPr>
          <p:nvPr/>
        </p:nvSpPr>
        <p:spPr>
          <a:xfrm>
            <a:off x="510971" y="1622949"/>
            <a:ext cx="5372044" cy="2212072"/>
          </a:xfrm>
          <a:prstGeom prst="wedgeRoundRectCallout">
            <a:avLst>
              <a:gd name="adj1" fmla="val 90840"/>
              <a:gd name="adj2" fmla="val 44430"/>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sz="2800" dirty="0"/>
              <a:t>קחו את אחד הפסים, וקפלו אותו לשני חלקים. קיבלנו חלוקה לשני תאים, בדומה למה שיפית מחנכת ה'3 ביקשה.</a:t>
            </a:r>
          </a:p>
        </p:txBody>
      </p:sp>
      <p:pic>
        <p:nvPicPr>
          <p:cNvPr id="7170" name="Picture 2" descr="C:\Users\אסנת\Documents\מתמטיקה\שיעורים מצולמים מטח\הרחבת שברים\WhatsApp Image 2020-07-16 at 23.17.09.jpeg"/>
          <p:cNvPicPr>
            <a:picLocks noChangeAspect="1" noChangeArrowheads="1"/>
          </p:cNvPicPr>
          <p:nvPr/>
        </p:nvPicPr>
        <p:blipFill rotWithShape="1">
          <a:blip r:embed="rId5">
            <a:extLst>
              <a:ext uri="{28A0092B-C50C-407E-A947-70E740481C1C}">
                <a14:useLocalDpi xmlns:a14="http://schemas.microsoft.com/office/drawing/2010/main" val="0"/>
              </a:ext>
            </a:extLst>
          </a:blip>
          <a:srcRect l="22084" r="14056" b="19099"/>
          <a:stretch/>
        </p:blipFill>
        <p:spPr bwMode="auto">
          <a:xfrm>
            <a:off x="8338782" y="1339576"/>
            <a:ext cx="2197290" cy="49511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מחבר ישר 3"/>
          <p:cNvCxnSpPr/>
          <p:nvPr/>
        </p:nvCxnSpPr>
        <p:spPr>
          <a:xfrm>
            <a:off x="8912180" y="3657600"/>
            <a:ext cx="104318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20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5">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6">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txBox="1">
            <a:spLocks/>
          </p:cNvSpPr>
          <p:nvPr/>
        </p:nvSpPr>
        <p:spPr>
          <a:xfrm>
            <a:off x="6685099" y="1402599"/>
            <a:ext cx="5165725" cy="3056198"/>
          </a:xfrm>
          <a:prstGeom prst="wedgeRoundRectCallout">
            <a:avLst>
              <a:gd name="adj1" fmla="val -77677"/>
              <a:gd name="adj2" fmla="val 1486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85000" lnSpcReduction="10000"/>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dirty="0"/>
              <a:t>הדביקו את הפס על דף אחר, הצמידו אותו לצד. נסו לראות, איזה חלק מהווים התאים של יפית מהארון כולו? אפשר להשלים קווי חלוקה בעזרת עיפרון.</a:t>
            </a:r>
          </a:p>
        </p:txBody>
      </p:sp>
      <p:pic>
        <p:nvPicPr>
          <p:cNvPr id="1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68374" y="260549"/>
            <a:ext cx="1540938" cy="549601"/>
          </a:xfrm>
          <a:prstGeom prst="rect">
            <a:avLst/>
          </a:prstGeom>
        </p:spPr>
      </p:pic>
    </p:spTree>
    <p:extLst>
      <p:ext uri="{BB962C8B-B14F-4D97-AF65-F5344CB8AC3E}">
        <p14:creationId xmlns:p14="http://schemas.microsoft.com/office/powerpoint/2010/main" val="25120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txBox="1">
            <a:spLocks/>
          </p:cNvSpPr>
          <p:nvPr/>
        </p:nvSpPr>
        <p:spPr>
          <a:xfrm>
            <a:off x="6685099" y="1402599"/>
            <a:ext cx="5165725" cy="3056198"/>
          </a:xfrm>
          <a:prstGeom prst="wedgeRoundRectCallout">
            <a:avLst>
              <a:gd name="adj1" fmla="val -77677"/>
              <a:gd name="adj2" fmla="val 1486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85000" lnSpcReduction="10000"/>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dirty="0"/>
              <a:t>הדביקו את הפס על דף אחר, הצמידו אותו לצד. נסו לראות, איזה חלק מהווים התאים של יפית מהארון כולו? אפשר להשלים קווי חלוקה בעזרת עיפרון.</a:t>
            </a:r>
          </a:p>
        </p:txBody>
      </p:sp>
      <p:pic>
        <p:nvPicPr>
          <p:cNvPr id="8194" name="Picture 2" descr="C:\Users\אסנת\Documents\מתמטיקה\שיעורים מצולמים מטח\הרחבת שברים\WhatsApp Image 2020-07-16 at 23.21.23.jpeg"/>
          <p:cNvPicPr>
            <a:picLocks noChangeAspect="1" noChangeArrowheads="1"/>
          </p:cNvPicPr>
          <p:nvPr/>
        </p:nvPicPr>
        <p:blipFill rotWithShape="1">
          <a:blip r:embed="rId5">
            <a:extLst>
              <a:ext uri="{28A0092B-C50C-407E-A947-70E740481C1C}">
                <a14:useLocalDpi xmlns:a14="http://schemas.microsoft.com/office/drawing/2010/main" val="0"/>
              </a:ext>
            </a:extLst>
          </a:blip>
          <a:srcRect b="36452"/>
          <a:stretch/>
        </p:blipFill>
        <p:spPr bwMode="auto">
          <a:xfrm>
            <a:off x="1010603" y="1402599"/>
            <a:ext cx="4048030" cy="4575466"/>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p:cNvSpPr/>
          <p:nvPr/>
        </p:nvSpPr>
        <p:spPr>
          <a:xfrm>
            <a:off x="1519375" y="1648496"/>
            <a:ext cx="1069279" cy="4146997"/>
          </a:xfrm>
          <a:prstGeom prst="rect">
            <a:avLst/>
          </a:prstGeom>
          <a:solidFill>
            <a:schemeClr val="accent5">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cxnSp>
        <p:nvCxnSpPr>
          <p:cNvPr id="11" name="מחבר ישר 10"/>
          <p:cNvCxnSpPr/>
          <p:nvPr/>
        </p:nvCxnSpPr>
        <p:spPr>
          <a:xfrm>
            <a:off x="1519375" y="3580327"/>
            <a:ext cx="1069279"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ענן 11"/>
              <p:cNvSpPr/>
              <p:nvPr/>
            </p:nvSpPr>
            <p:spPr>
              <a:xfrm>
                <a:off x="5782613" y="3425780"/>
                <a:ext cx="4932609" cy="27036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החלק של יפית: </a:t>
                </a:r>
                <a14:m>
                  <m:oMath xmlns:m="http://schemas.openxmlformats.org/officeDocument/2006/math">
                    <m:f>
                      <m:fPr>
                        <m:ctrlPr>
                          <a:rPr lang="he-IL" sz="3200" i="1" smtClean="0">
                            <a:latin typeface="Cambria Math" panose="02040503050406030204" pitchFamily="18" charset="0"/>
                          </a:rPr>
                        </m:ctrlPr>
                      </m:fPr>
                      <m:num>
                        <m:r>
                          <a:rPr lang="he-IL" sz="3200" b="0" i="1" smtClean="0">
                            <a:latin typeface="Cambria Math"/>
                          </a:rPr>
                          <m:t>2</m:t>
                        </m:r>
                      </m:num>
                      <m:den>
                        <m:r>
                          <a:rPr lang="he-IL" sz="3200" b="0" i="1" smtClean="0">
                            <a:latin typeface="Cambria Math"/>
                          </a:rPr>
                          <m:t>6</m:t>
                        </m:r>
                      </m:den>
                    </m:f>
                  </m:oMath>
                </a14:m>
                <a:r>
                  <a:rPr lang="he-IL" sz="3200" dirty="0"/>
                  <a:t>  מכל הארון  </a:t>
                </a:r>
              </a:p>
            </p:txBody>
          </p:sp>
        </mc:Choice>
        <mc:Fallback xmlns="">
          <p:sp>
            <p:nvSpPr>
              <p:cNvPr id="12" name="ענן 11"/>
              <p:cNvSpPr>
                <a:spLocks noRot="1" noChangeAspect="1" noMove="1" noResize="1" noEditPoints="1" noAdjustHandles="1" noChangeArrowheads="1" noChangeShapeType="1" noTextEdit="1"/>
              </p:cNvSpPr>
              <p:nvPr/>
            </p:nvSpPr>
            <p:spPr>
              <a:xfrm>
                <a:off x="5782613" y="3425780"/>
                <a:ext cx="4932609" cy="2703697"/>
              </a:xfrm>
              <a:prstGeom prst="cloud">
                <a:avLst/>
              </a:prstGeom>
              <a:blipFill rotWithShape="1">
                <a:blip r:embed="rId8"/>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69411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a:spLocks noGrp="1"/>
          </p:cNvSpPr>
          <p:nvPr>
            <p:ph type="body" sz="quarter" idx="12"/>
          </p:nvPr>
        </p:nvSpPr>
        <p:spPr>
          <a:xfrm>
            <a:off x="6490952" y="1364111"/>
            <a:ext cx="4528760" cy="2666976"/>
          </a:xfrm>
          <a:prstGeom prst="wedgeRoundRectCallout">
            <a:avLst>
              <a:gd name="adj1" fmla="val -86240"/>
              <a:gd name="adj2" fmla="val 40261"/>
              <a:gd name="adj3" fmla="val 16667"/>
            </a:avLst>
          </a:prstGeo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marL="0" lvl="0" indent="0">
              <a:buNone/>
            </a:pPr>
            <a:r>
              <a:rPr lang="he-IL" dirty="0"/>
              <a:t>קחו פס נוסף וקפלו אותו לשלושה חלקים. קיבלנו חלוקה לשלושה תאים, בדומה למה שירון מחנך ה'1 ביקש.</a:t>
            </a:r>
          </a:p>
        </p:txBody>
      </p:sp>
      <p:pic>
        <p:nvPicPr>
          <p:cNvPr id="9218" name="Picture 2" descr="C:\Users\אסנת\Documents\מתמטיקה\שיעורים מצולמים מטח\הרחבת שברים\WhatsApp Image 2020-07-16 at 23.21.34.jpeg"/>
          <p:cNvPicPr>
            <a:picLocks noChangeAspect="1" noChangeArrowheads="1"/>
          </p:cNvPicPr>
          <p:nvPr/>
        </p:nvPicPr>
        <p:blipFill rotWithShape="1">
          <a:blip r:embed="rId5">
            <a:extLst>
              <a:ext uri="{28A0092B-C50C-407E-A947-70E740481C1C}">
                <a14:useLocalDpi xmlns:a14="http://schemas.microsoft.com/office/drawing/2010/main" val="0"/>
              </a:ext>
            </a:extLst>
          </a:blip>
          <a:srcRect l="21109" r="24618" b="23129"/>
          <a:stretch/>
        </p:blipFill>
        <p:spPr bwMode="auto">
          <a:xfrm>
            <a:off x="2640170" y="1364112"/>
            <a:ext cx="1867436" cy="470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6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5">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6">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txBox="1">
            <a:spLocks/>
          </p:cNvSpPr>
          <p:nvPr/>
        </p:nvSpPr>
        <p:spPr>
          <a:xfrm>
            <a:off x="6685099" y="1647797"/>
            <a:ext cx="5165725" cy="3735571"/>
          </a:xfrm>
          <a:prstGeom prst="wedgeRoundRectCallout">
            <a:avLst>
              <a:gd name="adj1" fmla="val -77677"/>
              <a:gd name="adj2" fmla="val 1132"/>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92500" lnSpcReduction="10000"/>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dirty="0"/>
              <a:t>הדביקו את הפס על דף נוסף, הצמידו אותו לצד. נסו לראות, איזה חלק מהווים התאים של ירון מהארון כולו? אפשר להשלים קווי חלוקה בעזרת עיפרון.</a:t>
            </a:r>
          </a:p>
        </p:txBody>
      </p:sp>
      <p:pic>
        <p:nvPicPr>
          <p:cNvPr id="1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68374" y="260549"/>
            <a:ext cx="1540938" cy="549601"/>
          </a:xfrm>
          <a:prstGeom prst="rect">
            <a:avLst/>
          </a:prstGeom>
        </p:spPr>
      </p:pic>
    </p:spTree>
    <p:extLst>
      <p:ext uri="{BB962C8B-B14F-4D97-AF65-F5344CB8AC3E}">
        <p14:creationId xmlns:p14="http://schemas.microsoft.com/office/powerpoint/2010/main" val="37953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x-none"/>
              <a:t>מה נלמד היום?</a:t>
            </a:r>
            <a:endParaRPr lang="x-none" dirty="0"/>
          </a:p>
        </p:txBody>
      </p:sp>
      <p:sp>
        <p:nvSpPr>
          <p:cNvPr id="3" name="Text Placeholder 2">
            <a:extLst>
              <a:ext uri="{FF2B5EF4-FFF2-40B4-BE49-F238E27FC236}">
                <a16:creationId xmlns:a16="http://schemas.microsoft.com/office/drawing/2014/main" id="{E34CB9EE-1568-B241-9EF8-284BECC5395D}"/>
              </a:ext>
            </a:extLst>
          </p:cNvPr>
          <p:cNvSpPr>
            <a:spLocks noGrp="1"/>
          </p:cNvSpPr>
          <p:nvPr>
            <p:ph type="body" sz="quarter" idx="12"/>
          </p:nvPr>
        </p:nvSpPr>
        <p:spPr/>
        <p:txBody>
          <a:bodyPr/>
          <a:lstStyle/>
          <a:p>
            <a:pPr lvl="0"/>
            <a:r>
              <a:rPr lang="he-IL" dirty="0"/>
              <a:t>פעילות פתיחה: זיהוי חלק מצורה</a:t>
            </a:r>
          </a:p>
          <a:p>
            <a:pPr lvl="0"/>
            <a:r>
              <a:rPr lang="he-IL" dirty="0"/>
              <a:t>הרחבת שברים בעזרת "מעשה בארון" וקיפולי נייר.</a:t>
            </a:r>
          </a:p>
          <a:p>
            <a:pPr lvl="0"/>
            <a:r>
              <a:rPr lang="he-IL" dirty="0"/>
              <a:t>סיכום השיעור בקצרה</a:t>
            </a:r>
          </a:p>
          <a:p>
            <a:pPr lvl="0"/>
            <a:r>
              <a:rPr lang="he-IL" dirty="0"/>
              <a:t>משימה לתרגול</a:t>
            </a:r>
          </a:p>
          <a:p>
            <a:pPr lvl="0"/>
            <a:endParaRPr lang="he-IL" dirty="0"/>
          </a:p>
          <a:p>
            <a:endParaRPr lang="x-none"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5B5FF51E-BC28-7447-A5A6-0213CCF30EBB}"/>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0" name="Text Placeholder 3">
            <a:extLst>
              <a:ext uri="{FF2B5EF4-FFF2-40B4-BE49-F238E27FC236}">
                <a16:creationId xmlns:a16="http://schemas.microsoft.com/office/drawing/2014/main" id="{6314C425-8263-2648-A534-92E9826F81AB}"/>
              </a:ext>
            </a:extLst>
          </p:cNvPr>
          <p:cNvSpPr txBox="1">
            <a:spLocks/>
          </p:cNvSpPr>
          <p:nvPr/>
        </p:nvSpPr>
        <p:spPr>
          <a:xfrm>
            <a:off x="6685099" y="1647797"/>
            <a:ext cx="5165725" cy="3735571"/>
          </a:xfrm>
          <a:prstGeom prst="wedgeRoundRectCallout">
            <a:avLst>
              <a:gd name="adj1" fmla="val -77677"/>
              <a:gd name="adj2" fmla="val 1132"/>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92500" lnSpcReduction="10000"/>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dirty="0"/>
              <a:t>הדביקו את הפס על דף נוסף, הצמידו אותו לצד. נסו לראות, איזה חלק מהווים התאים של ירון מהארון כולו? אפשר להשלים קווי חלוקה בעזרת עיפרון.</a:t>
            </a:r>
          </a:p>
        </p:txBody>
      </p:sp>
      <p:pic>
        <p:nvPicPr>
          <p:cNvPr id="10242" name="Picture 2" descr="C:\Users\אסנת\Documents\מתמטיקה\שיעורים מצולמים מטח\הרחבת שברים\WhatsApp Image 2020-07-16 at 23.23.56.jpeg"/>
          <p:cNvPicPr>
            <a:picLocks noChangeAspect="1" noChangeArrowheads="1"/>
          </p:cNvPicPr>
          <p:nvPr/>
        </p:nvPicPr>
        <p:blipFill rotWithShape="1">
          <a:blip r:embed="rId5">
            <a:extLst>
              <a:ext uri="{28A0092B-C50C-407E-A947-70E740481C1C}">
                <a14:useLocalDpi xmlns:a14="http://schemas.microsoft.com/office/drawing/2010/main" val="0"/>
              </a:ext>
            </a:extLst>
          </a:blip>
          <a:srcRect b="35673"/>
          <a:stretch/>
        </p:blipFill>
        <p:spPr bwMode="auto">
          <a:xfrm>
            <a:off x="1226183" y="1323236"/>
            <a:ext cx="4048030" cy="4631535"/>
          </a:xfrm>
          <a:prstGeom prst="rect">
            <a:avLst/>
          </a:prstGeom>
          <a:noFill/>
          <a:extLst>
            <a:ext uri="{909E8E84-426E-40DD-AFC4-6F175D3DCCD1}">
              <a14:hiddenFill xmlns:a14="http://schemas.microsoft.com/office/drawing/2010/main">
                <a:solidFill>
                  <a:srgbClr val="FFFFFF"/>
                </a:solidFill>
              </a14:hiddenFill>
            </a:ext>
          </a:extLst>
        </p:spPr>
      </p:pic>
      <p:sp>
        <p:nvSpPr>
          <p:cNvPr id="11" name="מלבן 10"/>
          <p:cNvSpPr/>
          <p:nvPr/>
        </p:nvSpPr>
        <p:spPr>
          <a:xfrm>
            <a:off x="3605752" y="1565504"/>
            <a:ext cx="1069279" cy="4146997"/>
          </a:xfrm>
          <a:prstGeom prst="rect">
            <a:avLst/>
          </a:prstGeom>
          <a:solidFill>
            <a:schemeClr val="accent5">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cxnSp>
        <p:nvCxnSpPr>
          <p:cNvPr id="4" name="מחבר ישר 3"/>
          <p:cNvCxnSpPr/>
          <p:nvPr/>
        </p:nvCxnSpPr>
        <p:spPr>
          <a:xfrm>
            <a:off x="3605752" y="2910625"/>
            <a:ext cx="1069279" cy="12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מחבר ישר 13"/>
          <p:cNvCxnSpPr/>
          <p:nvPr/>
        </p:nvCxnSpPr>
        <p:spPr>
          <a:xfrm>
            <a:off x="3605752" y="4209245"/>
            <a:ext cx="1069279" cy="128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ענן 14"/>
              <p:cNvSpPr/>
              <p:nvPr/>
            </p:nvSpPr>
            <p:spPr>
              <a:xfrm>
                <a:off x="5782613" y="3425780"/>
                <a:ext cx="4932609" cy="27036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החלק של ירון: </a:t>
                </a:r>
                <a14:m>
                  <m:oMath xmlns:m="http://schemas.openxmlformats.org/officeDocument/2006/math">
                    <m:f>
                      <m:fPr>
                        <m:ctrlPr>
                          <a:rPr lang="he-IL" sz="3200" i="1" smtClean="0">
                            <a:latin typeface="Cambria Math" panose="02040503050406030204" pitchFamily="18" charset="0"/>
                          </a:rPr>
                        </m:ctrlPr>
                      </m:fPr>
                      <m:num>
                        <m:r>
                          <a:rPr lang="he-IL" sz="3200" b="0" i="1" smtClean="0">
                            <a:latin typeface="Cambria Math"/>
                          </a:rPr>
                          <m:t>3</m:t>
                        </m:r>
                      </m:num>
                      <m:den>
                        <m:r>
                          <a:rPr lang="he-IL" sz="3200" b="0" i="1" smtClean="0">
                            <a:latin typeface="Cambria Math"/>
                          </a:rPr>
                          <m:t>9</m:t>
                        </m:r>
                      </m:den>
                    </m:f>
                  </m:oMath>
                </a14:m>
                <a:r>
                  <a:rPr lang="he-IL" sz="3200" dirty="0"/>
                  <a:t>  מכל הארון  </a:t>
                </a:r>
              </a:p>
            </p:txBody>
          </p:sp>
        </mc:Choice>
        <mc:Fallback xmlns="">
          <p:sp>
            <p:nvSpPr>
              <p:cNvPr id="15" name="ענן 14"/>
              <p:cNvSpPr>
                <a:spLocks noRot="1" noChangeAspect="1" noMove="1" noResize="1" noEditPoints="1" noAdjustHandles="1" noChangeArrowheads="1" noChangeShapeType="1" noTextEdit="1"/>
              </p:cNvSpPr>
              <p:nvPr/>
            </p:nvSpPr>
            <p:spPr>
              <a:xfrm>
                <a:off x="5782613" y="3425780"/>
                <a:ext cx="4932609" cy="2703697"/>
              </a:xfrm>
              <a:prstGeom prst="cloud">
                <a:avLst/>
              </a:prstGeom>
              <a:blipFill rotWithShape="1">
                <a:blip r:embed="rId8"/>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5517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ext Placeholder 2">
            <a:extLst>
              <a:ext uri="{FF2B5EF4-FFF2-40B4-BE49-F238E27FC236}">
                <a16:creationId xmlns:a16="http://schemas.microsoft.com/office/drawing/2014/main" id="{C081B4F1-B920-B147-9880-CB8D522FA449}"/>
              </a:ext>
            </a:extLst>
          </p:cNvPr>
          <p:cNvSpPr>
            <a:spLocks noGrp="1"/>
          </p:cNvSpPr>
          <p:nvPr>
            <p:ph type="body" sz="quarter" idx="11"/>
          </p:nvPr>
        </p:nvSpPr>
        <p:spPr/>
        <p:txBody>
          <a:bodyPr>
            <a:normAutofit lnSpcReduction="10000"/>
          </a:bodyPr>
          <a:lstStyle/>
          <a:p>
            <a:r>
              <a:rPr lang="he-IL" dirty="0"/>
              <a:t>פעילות חקר</a:t>
            </a:r>
            <a:endParaRPr lang="x-none" dirty="0"/>
          </a:p>
        </p:txBody>
      </p:sp>
      <p:pic>
        <p:nvPicPr>
          <p:cNvPr id="304" name="Google Shape;304;p12"/>
          <p:cNvPicPr preferRelativeResize="0"/>
          <p:nvPr/>
        </p:nvPicPr>
        <p:blipFill rotWithShape="1">
          <a:blip r:embed="rId3">
            <a:alphaModFix/>
          </a:blip>
          <a:srcRect/>
          <a:stretch/>
        </p:blipFill>
        <p:spPr>
          <a:xfrm>
            <a:off x="91961" y="1914416"/>
            <a:ext cx="1047545" cy="550181"/>
          </a:xfrm>
          <a:prstGeom prst="rect">
            <a:avLst/>
          </a:prstGeom>
          <a:noFill/>
          <a:ln>
            <a:noFill/>
          </a:ln>
        </p:spPr>
      </p:pic>
      <p:grpSp>
        <p:nvGrpSpPr>
          <p:cNvPr id="5" name="Group 4">
            <a:extLst>
              <a:ext uri="{FF2B5EF4-FFF2-40B4-BE49-F238E27FC236}">
                <a16:creationId xmlns:a16="http://schemas.microsoft.com/office/drawing/2014/main" id="{8ABD49B1-C6C0-F042-AFFA-5423D4EEFBA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46FDCDDB-73FC-0A4D-9D66-BBE11A05F12E}"/>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5A507A-0AAB-5B48-BE67-1883C8FE46AD}"/>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18F7AABE-D0B6-C041-8D0E-2D1D37C9209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B4937F7D-DA89-634B-9A8E-C6D0EDB44CBF}"/>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11266" name="Picture 2" descr="C:\Users\אסנת\Documents\מתמטיקה\שיעורים מצולמים מטח\הרחבת שברים\WhatsApp Image 2020-07-16 at 23.28.48.jpeg"/>
          <p:cNvPicPr>
            <a:picLocks noChangeAspect="1" noChangeArrowheads="1"/>
          </p:cNvPicPr>
          <p:nvPr/>
        </p:nvPicPr>
        <p:blipFill rotWithShape="1">
          <a:blip r:embed="rId5">
            <a:extLst>
              <a:ext uri="{28A0092B-C50C-407E-A947-70E740481C1C}">
                <a14:useLocalDpi xmlns:a14="http://schemas.microsoft.com/office/drawing/2010/main" val="0"/>
              </a:ext>
            </a:extLst>
          </a:blip>
          <a:srcRect b="30419"/>
          <a:stretch/>
        </p:blipFill>
        <p:spPr bwMode="auto">
          <a:xfrm>
            <a:off x="1139506" y="1709289"/>
            <a:ext cx="3440825" cy="42583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6314C425-8263-2648-A534-92E9826F81AB}"/>
              </a:ext>
            </a:extLst>
          </p:cNvPr>
          <p:cNvSpPr txBox="1">
            <a:spLocks/>
          </p:cNvSpPr>
          <p:nvPr/>
        </p:nvSpPr>
        <p:spPr>
          <a:xfrm>
            <a:off x="6208581" y="1454614"/>
            <a:ext cx="5165725" cy="2241623"/>
          </a:xfrm>
          <a:prstGeom prst="wedgeRoundRectCallout">
            <a:avLst>
              <a:gd name="adj1" fmla="val -79672"/>
              <a:gd name="adj2" fmla="val 48244"/>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457200" indent="-457200" algn="r" defTabSz="914400" rtl="1" eaLnBrk="1" latinLnBrk="0" hangingPunct="1">
              <a:lnSpc>
                <a:spcPts val="4160"/>
              </a:lnSpc>
              <a:spcBef>
                <a:spcPts val="10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1pPr>
            <a:lvl2pPr marL="9144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2pPr>
            <a:lvl3pPr marL="13716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3pPr>
            <a:lvl4pPr marL="18288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r" defTabSz="914400" rtl="1"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he-IL" dirty="0"/>
              <a:t>באופן דומה אפשר לראות איזה חלק מהווים התאים של יעל מהארון כולו:</a:t>
            </a:r>
          </a:p>
        </p:txBody>
      </p:sp>
      <mc:AlternateContent xmlns:mc="http://schemas.openxmlformats.org/markup-compatibility/2006" xmlns:a14="http://schemas.microsoft.com/office/drawing/2010/main">
        <mc:Choice Requires="a14">
          <p:sp>
            <p:nvSpPr>
              <p:cNvPr id="12" name="ענן 11"/>
              <p:cNvSpPr/>
              <p:nvPr/>
            </p:nvSpPr>
            <p:spPr>
              <a:xfrm>
                <a:off x="5782613" y="3425780"/>
                <a:ext cx="4932609" cy="27036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החלק של יעל: </a:t>
                </a:r>
                <a14:m>
                  <m:oMath xmlns:m="http://schemas.openxmlformats.org/officeDocument/2006/math">
                    <m:f>
                      <m:fPr>
                        <m:ctrlPr>
                          <a:rPr lang="he-IL" sz="3200" i="1" smtClean="0">
                            <a:latin typeface="Cambria Math" panose="02040503050406030204" pitchFamily="18" charset="0"/>
                          </a:rPr>
                        </m:ctrlPr>
                      </m:fPr>
                      <m:num>
                        <m:r>
                          <a:rPr lang="he-IL" sz="3200" b="0" i="1" smtClean="0">
                            <a:latin typeface="Cambria Math"/>
                          </a:rPr>
                          <m:t>4</m:t>
                        </m:r>
                      </m:num>
                      <m:den>
                        <m:r>
                          <a:rPr lang="he-IL" sz="3200" b="0" i="1" smtClean="0">
                            <a:latin typeface="Cambria Math"/>
                          </a:rPr>
                          <m:t>12</m:t>
                        </m:r>
                      </m:den>
                    </m:f>
                  </m:oMath>
                </a14:m>
                <a:r>
                  <a:rPr lang="he-IL" sz="3200" dirty="0"/>
                  <a:t>  מכל הארון  </a:t>
                </a:r>
              </a:p>
            </p:txBody>
          </p:sp>
        </mc:Choice>
        <mc:Fallback xmlns="">
          <p:sp>
            <p:nvSpPr>
              <p:cNvPr id="12" name="ענן 11"/>
              <p:cNvSpPr>
                <a:spLocks noRot="1" noChangeAspect="1" noMove="1" noResize="1" noEditPoints="1" noAdjustHandles="1" noChangeArrowheads="1" noChangeShapeType="1" noTextEdit="1"/>
              </p:cNvSpPr>
              <p:nvPr/>
            </p:nvSpPr>
            <p:spPr>
              <a:xfrm>
                <a:off x="5782613" y="3425780"/>
                <a:ext cx="4932609" cy="2703697"/>
              </a:xfrm>
              <a:prstGeom prst="cloud">
                <a:avLst/>
              </a:prstGeom>
              <a:blipFill rotWithShape="1">
                <a:blip r:embed="rId8"/>
                <a:stretch>
                  <a:fillRect/>
                </a:stretch>
              </a:blipFill>
            </p:spPr>
            <p:txBody>
              <a:bodyPr/>
              <a:lstStyle/>
              <a:p>
                <a:r>
                  <a:rPr lang="he-IL">
                    <a:noFill/>
                  </a:rPr>
                  <a:t> </a:t>
                </a:r>
              </a:p>
            </p:txBody>
          </p:sp>
        </mc:Fallback>
      </mc:AlternateContent>
      <p:sp>
        <p:nvSpPr>
          <p:cNvPr id="13" name="מלבן 12"/>
          <p:cNvSpPr/>
          <p:nvPr/>
        </p:nvSpPr>
        <p:spPr>
          <a:xfrm>
            <a:off x="2460506" y="2076971"/>
            <a:ext cx="798823" cy="3628370"/>
          </a:xfrm>
          <a:prstGeom prst="rect">
            <a:avLst/>
          </a:prstGeom>
          <a:solidFill>
            <a:schemeClr val="accent5">
              <a:lumMod val="20000"/>
              <a:lumOff val="80000"/>
            </a:schemeClr>
          </a:solidFill>
          <a:ln w="57150"/>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cxnSp>
        <p:nvCxnSpPr>
          <p:cNvPr id="14" name="מחבר ישר 13"/>
          <p:cNvCxnSpPr/>
          <p:nvPr/>
        </p:nvCxnSpPr>
        <p:spPr>
          <a:xfrm>
            <a:off x="2460506" y="2923504"/>
            <a:ext cx="798823" cy="12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מחבר ישר 14"/>
          <p:cNvCxnSpPr/>
          <p:nvPr/>
        </p:nvCxnSpPr>
        <p:spPr>
          <a:xfrm>
            <a:off x="2460506" y="3823444"/>
            <a:ext cx="7988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a:off x="2460505" y="4761021"/>
            <a:ext cx="7988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3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D1661-978C-E84D-8B56-A481143850BD}"/>
              </a:ext>
            </a:extLst>
          </p:cNvPr>
          <p:cNvSpPr>
            <a:spLocks noGrp="1"/>
          </p:cNvSpPr>
          <p:nvPr>
            <p:ph type="body" sz="quarter" idx="11"/>
          </p:nvPr>
        </p:nvSpPr>
        <p:spPr/>
        <p:txBody>
          <a:bodyPr>
            <a:normAutofit lnSpcReduction="10000"/>
          </a:bodyPr>
          <a:lstStyle/>
          <a:p>
            <a:r>
              <a:rPr lang="he-IL" dirty="0"/>
              <a:t>מסקנות</a:t>
            </a:r>
            <a:endParaRPr lang="x-none" dirty="0"/>
          </a:p>
        </p:txBody>
      </p:sp>
      <p:pic>
        <p:nvPicPr>
          <p:cNvPr id="311" name="Google Shape;311;p13"/>
          <p:cNvPicPr preferRelativeResize="0"/>
          <p:nvPr/>
        </p:nvPicPr>
        <p:blipFill rotWithShape="1">
          <a:blip r:embed="rId3">
            <a:alphaModFix/>
          </a:blip>
          <a:srcRect/>
          <a:stretch/>
        </p:blipFill>
        <p:spPr>
          <a:xfrm>
            <a:off x="9742573" y="5810250"/>
            <a:ext cx="2082800" cy="2095500"/>
          </a:xfrm>
          <a:prstGeom prst="rect">
            <a:avLst/>
          </a:prstGeom>
          <a:noFill/>
          <a:ln>
            <a:noFill/>
          </a:ln>
        </p:spPr>
      </p:pic>
      <p:grpSp>
        <p:nvGrpSpPr>
          <p:cNvPr id="5" name="Group 4">
            <a:extLst>
              <a:ext uri="{FF2B5EF4-FFF2-40B4-BE49-F238E27FC236}">
                <a16:creationId xmlns:a16="http://schemas.microsoft.com/office/drawing/2014/main" id="{307AA90D-7CB3-804D-88D6-C2C46ED5BC43}"/>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1D988E23-7425-164D-A102-4789CF62CEE2}"/>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0EF0E9A-FD3B-CE48-8069-57B7009CBB38}"/>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FEF08E31-9266-B744-A42B-B1112C18CE37}"/>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D80E4192-0EE7-064E-B8D1-30B5C6594ACC}"/>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11"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5557713" y="2755900"/>
            <a:ext cx="1609973" cy="20825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lassroom, Teacher, Board, Book, Woman, Chal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343532" y="3387695"/>
            <a:ext cx="1684615" cy="2799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sinessman, Cartoons, Training, Lecture, Presentation"/>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978624" y="2923406"/>
            <a:ext cx="2547438" cy="28868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הסבר מלבני מעוגל 9"/>
              <p:cNvSpPr/>
              <p:nvPr/>
            </p:nvSpPr>
            <p:spPr>
              <a:xfrm>
                <a:off x="317139" y="1295400"/>
                <a:ext cx="3422017" cy="1460500"/>
              </a:xfrm>
              <a:prstGeom prst="wedgeRoundRectCallout">
                <a:avLst>
                  <a:gd name="adj1" fmla="val -23059"/>
                  <a:gd name="adj2" fmla="val 9728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accent1">
                        <a:lumMod val="75000"/>
                      </a:schemeClr>
                    </a:solidFill>
                  </a:rPr>
                  <a:t>יפית מחנכת ה'3:</a:t>
                </a:r>
              </a:p>
              <a:p>
                <a:pPr algn="ctr" rtl="1"/>
                <a14:m>
                  <m:oMath xmlns:m="http://schemas.openxmlformats.org/officeDocument/2006/math">
                    <m:f>
                      <m:fPr>
                        <m:ctrlPr>
                          <a:rPr lang="he-IL" sz="2800" i="1" smtClean="0">
                            <a:solidFill>
                              <a:schemeClr val="accent1">
                                <a:lumMod val="75000"/>
                              </a:schemeClr>
                            </a:solidFill>
                            <a:latin typeface="Cambria Math" panose="02040503050406030204" pitchFamily="18" charset="0"/>
                          </a:rPr>
                        </m:ctrlPr>
                      </m:fPr>
                      <m:num>
                        <m:r>
                          <a:rPr lang="he-IL" sz="2800" b="0" i="1" smtClean="0">
                            <a:solidFill>
                              <a:schemeClr val="accent1">
                                <a:lumMod val="75000"/>
                              </a:schemeClr>
                            </a:solidFill>
                            <a:latin typeface="Cambria Math"/>
                          </a:rPr>
                          <m:t>2</m:t>
                        </m:r>
                      </m:num>
                      <m:den>
                        <m:r>
                          <a:rPr lang="he-IL" sz="2800" b="0" i="1" smtClean="0">
                            <a:solidFill>
                              <a:schemeClr val="accent1">
                                <a:lumMod val="75000"/>
                              </a:schemeClr>
                            </a:solidFill>
                            <a:latin typeface="Cambria Math"/>
                          </a:rPr>
                          <m:t>6</m:t>
                        </m:r>
                      </m:den>
                    </m:f>
                    <m:r>
                      <a:rPr lang="en-US" sz="2800" b="0" i="1" smtClean="0">
                        <a:solidFill>
                          <a:schemeClr val="accent1">
                            <a:lumMod val="75000"/>
                          </a:schemeClr>
                        </a:solidFill>
                        <a:latin typeface="Cambria Math"/>
                      </a:rPr>
                      <m:t> </m:t>
                    </m:r>
                  </m:oMath>
                </a14:m>
                <a:r>
                  <a:rPr lang="he-IL" sz="2800" dirty="0">
                    <a:solidFill>
                      <a:schemeClr val="accent1">
                        <a:lumMod val="75000"/>
                      </a:schemeClr>
                    </a:solidFill>
                  </a:rPr>
                  <a:t>  מהארון</a:t>
                </a:r>
              </a:p>
            </p:txBody>
          </p:sp>
        </mc:Choice>
        <mc:Fallback xmlns="">
          <p:sp>
            <p:nvSpPr>
              <p:cNvPr id="10" name="הסבר מלבני מעוגל 9"/>
              <p:cNvSpPr>
                <a:spLocks noRot="1" noChangeAspect="1" noMove="1" noResize="1" noEditPoints="1" noAdjustHandles="1" noChangeArrowheads="1" noChangeShapeType="1" noTextEdit="1"/>
              </p:cNvSpPr>
              <p:nvPr/>
            </p:nvSpPr>
            <p:spPr>
              <a:xfrm>
                <a:off x="317139" y="1295400"/>
                <a:ext cx="3422017" cy="1460500"/>
              </a:xfrm>
              <a:prstGeom prst="wedgeRoundRectCallout">
                <a:avLst>
                  <a:gd name="adj1" fmla="val -23059"/>
                  <a:gd name="adj2" fmla="val 97283"/>
                  <a:gd name="adj3" fmla="val 16667"/>
                </a:avLst>
              </a:prstGeom>
              <a:blipFill rotWithShape="1">
                <a:blip r:embed="rId10"/>
                <a:stretch>
                  <a:fillRect/>
                </a:stretch>
              </a:blipFill>
              <a:ln>
                <a:solidFill>
                  <a:schemeClr val="accent3">
                    <a:lumMod val="75000"/>
                  </a:schemeClr>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הסבר מלבני מעוגל 14"/>
              <p:cNvSpPr/>
              <p:nvPr/>
            </p:nvSpPr>
            <p:spPr>
              <a:xfrm>
                <a:off x="8236535" y="1244600"/>
                <a:ext cx="3422017" cy="1460500"/>
              </a:xfrm>
              <a:prstGeom prst="wedgeRoundRectCallout">
                <a:avLst>
                  <a:gd name="adj1" fmla="val -7101"/>
                  <a:gd name="adj2" fmla="val 73804"/>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accent1">
                        <a:lumMod val="75000"/>
                      </a:schemeClr>
                    </a:solidFill>
                  </a:rPr>
                  <a:t>ירון מחנך ה'1:</a:t>
                </a:r>
              </a:p>
              <a:p>
                <a:pPr algn="ctr" rtl="1"/>
                <a14:m>
                  <m:oMath xmlns:m="http://schemas.openxmlformats.org/officeDocument/2006/math">
                    <m:f>
                      <m:fPr>
                        <m:ctrlPr>
                          <a:rPr lang="he-IL" sz="2800" i="1" smtClean="0">
                            <a:solidFill>
                              <a:schemeClr val="accent1">
                                <a:lumMod val="75000"/>
                              </a:schemeClr>
                            </a:solidFill>
                            <a:latin typeface="Cambria Math" panose="02040503050406030204" pitchFamily="18" charset="0"/>
                          </a:rPr>
                        </m:ctrlPr>
                      </m:fPr>
                      <m:num>
                        <m:r>
                          <a:rPr lang="he-IL" sz="2800" b="0" i="1" smtClean="0">
                            <a:solidFill>
                              <a:schemeClr val="accent1">
                                <a:lumMod val="75000"/>
                              </a:schemeClr>
                            </a:solidFill>
                            <a:latin typeface="Cambria Math"/>
                          </a:rPr>
                          <m:t>3</m:t>
                        </m:r>
                      </m:num>
                      <m:den>
                        <m:r>
                          <a:rPr lang="he-IL" sz="2800" b="0" i="1" smtClean="0">
                            <a:solidFill>
                              <a:schemeClr val="accent1">
                                <a:lumMod val="75000"/>
                              </a:schemeClr>
                            </a:solidFill>
                            <a:latin typeface="Cambria Math"/>
                          </a:rPr>
                          <m:t>9</m:t>
                        </m:r>
                      </m:den>
                    </m:f>
                    <m:r>
                      <a:rPr lang="en-US" sz="2800" b="0" i="1" smtClean="0">
                        <a:solidFill>
                          <a:schemeClr val="accent1">
                            <a:lumMod val="75000"/>
                          </a:schemeClr>
                        </a:solidFill>
                        <a:latin typeface="Cambria Math"/>
                      </a:rPr>
                      <m:t> </m:t>
                    </m:r>
                  </m:oMath>
                </a14:m>
                <a:r>
                  <a:rPr lang="he-IL" sz="2800" dirty="0">
                    <a:solidFill>
                      <a:schemeClr val="accent1">
                        <a:lumMod val="75000"/>
                      </a:schemeClr>
                    </a:solidFill>
                  </a:rPr>
                  <a:t>  מהארון</a:t>
                </a:r>
              </a:p>
            </p:txBody>
          </p:sp>
        </mc:Choice>
        <mc:Fallback xmlns="">
          <p:sp>
            <p:nvSpPr>
              <p:cNvPr id="15" name="הסבר מלבני מעוגל 14"/>
              <p:cNvSpPr>
                <a:spLocks noRot="1" noChangeAspect="1" noMove="1" noResize="1" noEditPoints="1" noAdjustHandles="1" noChangeArrowheads="1" noChangeShapeType="1" noTextEdit="1"/>
              </p:cNvSpPr>
              <p:nvPr/>
            </p:nvSpPr>
            <p:spPr>
              <a:xfrm>
                <a:off x="8236535" y="1244600"/>
                <a:ext cx="3422017" cy="1460500"/>
              </a:xfrm>
              <a:prstGeom prst="wedgeRoundRectCallout">
                <a:avLst>
                  <a:gd name="adj1" fmla="val -7101"/>
                  <a:gd name="adj2" fmla="val 73804"/>
                  <a:gd name="adj3" fmla="val 16667"/>
                </a:avLst>
              </a:prstGeom>
              <a:blipFill rotWithShape="1">
                <a:blip r:embed="rId11"/>
                <a:stretch>
                  <a:fillRect/>
                </a:stretch>
              </a:blipFill>
              <a:ln>
                <a:solidFill>
                  <a:schemeClr val="accent3">
                    <a:lumMod val="75000"/>
                  </a:schemeClr>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הסבר מלבני מעוגל 15"/>
              <p:cNvSpPr/>
              <p:nvPr/>
            </p:nvSpPr>
            <p:spPr>
              <a:xfrm>
                <a:off x="4274183" y="1295400"/>
                <a:ext cx="3422017" cy="1460500"/>
              </a:xfrm>
              <a:prstGeom prst="wedgeRoundRectCallout">
                <a:avLst>
                  <a:gd name="adj1" fmla="val -18606"/>
                  <a:gd name="adj2" fmla="val 93804"/>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accent1">
                        <a:lumMod val="75000"/>
                      </a:schemeClr>
                    </a:solidFill>
                  </a:rPr>
                  <a:t>יעל מחנכת ה'2:</a:t>
                </a:r>
              </a:p>
              <a:p>
                <a:pPr algn="ctr" rtl="1"/>
                <a14:m>
                  <m:oMath xmlns:m="http://schemas.openxmlformats.org/officeDocument/2006/math">
                    <m:f>
                      <m:fPr>
                        <m:ctrlPr>
                          <a:rPr lang="he-IL" sz="2800" i="1" smtClean="0">
                            <a:solidFill>
                              <a:schemeClr val="accent1">
                                <a:lumMod val="75000"/>
                              </a:schemeClr>
                            </a:solidFill>
                            <a:latin typeface="Cambria Math" panose="02040503050406030204" pitchFamily="18" charset="0"/>
                          </a:rPr>
                        </m:ctrlPr>
                      </m:fPr>
                      <m:num>
                        <m:r>
                          <a:rPr lang="he-IL" sz="2800" b="0" i="1" smtClean="0">
                            <a:solidFill>
                              <a:schemeClr val="accent1">
                                <a:lumMod val="75000"/>
                              </a:schemeClr>
                            </a:solidFill>
                            <a:latin typeface="Cambria Math"/>
                          </a:rPr>
                          <m:t>4</m:t>
                        </m:r>
                      </m:num>
                      <m:den>
                        <m:r>
                          <a:rPr lang="he-IL" sz="2800" b="0" i="1" smtClean="0">
                            <a:solidFill>
                              <a:schemeClr val="accent1">
                                <a:lumMod val="75000"/>
                              </a:schemeClr>
                            </a:solidFill>
                            <a:latin typeface="Cambria Math"/>
                          </a:rPr>
                          <m:t>12</m:t>
                        </m:r>
                      </m:den>
                    </m:f>
                    <m:r>
                      <a:rPr lang="en-US" sz="2800" b="0" i="1" smtClean="0">
                        <a:solidFill>
                          <a:schemeClr val="accent1">
                            <a:lumMod val="75000"/>
                          </a:schemeClr>
                        </a:solidFill>
                        <a:latin typeface="Cambria Math"/>
                      </a:rPr>
                      <m:t> </m:t>
                    </m:r>
                  </m:oMath>
                </a14:m>
                <a:r>
                  <a:rPr lang="he-IL" sz="2800" dirty="0">
                    <a:solidFill>
                      <a:schemeClr val="accent1">
                        <a:lumMod val="75000"/>
                      </a:schemeClr>
                    </a:solidFill>
                  </a:rPr>
                  <a:t>  מהארון</a:t>
                </a:r>
              </a:p>
            </p:txBody>
          </p:sp>
        </mc:Choice>
        <mc:Fallback xmlns="">
          <p:sp>
            <p:nvSpPr>
              <p:cNvPr id="16" name="הסבר מלבני מעוגל 15"/>
              <p:cNvSpPr>
                <a:spLocks noRot="1" noChangeAspect="1" noMove="1" noResize="1" noEditPoints="1" noAdjustHandles="1" noChangeArrowheads="1" noChangeShapeType="1" noTextEdit="1"/>
              </p:cNvSpPr>
              <p:nvPr/>
            </p:nvSpPr>
            <p:spPr>
              <a:xfrm>
                <a:off x="4274183" y="1295400"/>
                <a:ext cx="3422017" cy="1460500"/>
              </a:xfrm>
              <a:prstGeom prst="wedgeRoundRectCallout">
                <a:avLst>
                  <a:gd name="adj1" fmla="val -18606"/>
                  <a:gd name="adj2" fmla="val 93804"/>
                  <a:gd name="adj3" fmla="val 16667"/>
                </a:avLst>
              </a:prstGeom>
              <a:blipFill rotWithShape="1">
                <a:blip r:embed="rId12"/>
                <a:stretch>
                  <a:fillRect/>
                </a:stretch>
              </a:blipFill>
              <a:ln>
                <a:solidFill>
                  <a:schemeClr val="accent3">
                    <a:lumMod val="75000"/>
                  </a:schemeClr>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7" name="ענן 16"/>
              <p:cNvSpPr/>
              <p:nvPr/>
            </p:nvSpPr>
            <p:spPr>
              <a:xfrm>
                <a:off x="2634256" y="4556834"/>
                <a:ext cx="6168312" cy="2301166"/>
              </a:xfrm>
              <a:prstGeom prst="cloud">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b="1" dirty="0">
                    <a:solidFill>
                      <a:schemeClr val="accent1">
                        <a:lumMod val="75000"/>
                      </a:schemeClr>
                    </a:solidFill>
                  </a:rPr>
                  <a:t>לכולם יש חלקים שווים, </a:t>
                </a:r>
              </a:p>
              <a:p>
                <a:pPr algn="ctr" rtl="1"/>
                <a:r>
                  <a:rPr lang="he-IL" sz="3200" b="1" dirty="0">
                    <a:solidFill>
                      <a:schemeClr val="accent1">
                        <a:lumMod val="75000"/>
                      </a:schemeClr>
                    </a:solidFill>
                  </a:rPr>
                  <a:t>השווים ל- </a:t>
                </a:r>
                <a14:m>
                  <m:oMath xmlns:m="http://schemas.openxmlformats.org/officeDocument/2006/math">
                    <m:f>
                      <m:fPr>
                        <m:ctrlPr>
                          <a:rPr lang="he-IL" sz="3200" b="1" i="1" smtClean="0">
                            <a:solidFill>
                              <a:schemeClr val="accent1">
                                <a:lumMod val="75000"/>
                              </a:schemeClr>
                            </a:solidFill>
                            <a:latin typeface="Cambria Math" panose="02040503050406030204" pitchFamily="18" charset="0"/>
                          </a:rPr>
                        </m:ctrlPr>
                      </m:fPr>
                      <m:num>
                        <m:r>
                          <a:rPr lang="he-IL" sz="3200" b="1" i="1" smtClean="0">
                            <a:solidFill>
                              <a:schemeClr val="accent1">
                                <a:lumMod val="75000"/>
                              </a:schemeClr>
                            </a:solidFill>
                            <a:latin typeface="Cambria Math"/>
                          </a:rPr>
                          <m:t>𝟏</m:t>
                        </m:r>
                      </m:num>
                      <m:den>
                        <m:r>
                          <a:rPr lang="he-IL" sz="3200" b="1" i="1" smtClean="0">
                            <a:solidFill>
                              <a:schemeClr val="accent1">
                                <a:lumMod val="75000"/>
                              </a:schemeClr>
                            </a:solidFill>
                            <a:latin typeface="Cambria Math"/>
                          </a:rPr>
                          <m:t>𝟑</m:t>
                        </m:r>
                      </m:den>
                    </m:f>
                  </m:oMath>
                </a14:m>
                <a:r>
                  <a:rPr lang="he-IL" sz="3200" b="1" dirty="0">
                    <a:solidFill>
                      <a:schemeClr val="accent1">
                        <a:lumMod val="75000"/>
                      </a:schemeClr>
                    </a:solidFill>
                  </a:rPr>
                  <a:t>  מהארון.  </a:t>
                </a:r>
              </a:p>
              <a:p>
                <a:pPr algn="ctr" rtl="1"/>
                <a:r>
                  <a:rPr lang="he-IL" sz="3200" b="1" dirty="0">
                    <a:solidFill>
                      <a:schemeClr val="accent1">
                        <a:lumMod val="75000"/>
                      </a:schemeClr>
                    </a:solidFill>
                  </a:rPr>
                  <a:t>מה זה אומר? </a:t>
                </a:r>
              </a:p>
            </p:txBody>
          </p:sp>
        </mc:Choice>
        <mc:Fallback xmlns="">
          <p:sp>
            <p:nvSpPr>
              <p:cNvPr id="17" name="ענן 16"/>
              <p:cNvSpPr>
                <a:spLocks noRot="1" noChangeAspect="1" noMove="1" noResize="1" noEditPoints="1" noAdjustHandles="1" noChangeArrowheads="1" noChangeShapeType="1" noTextEdit="1"/>
              </p:cNvSpPr>
              <p:nvPr/>
            </p:nvSpPr>
            <p:spPr>
              <a:xfrm>
                <a:off x="2634256" y="4556834"/>
                <a:ext cx="6168312" cy="2301166"/>
              </a:xfrm>
              <a:prstGeom prst="cloud">
                <a:avLst/>
              </a:prstGeom>
              <a:blipFill rotWithShape="1">
                <a:blip r:embed="rId13"/>
                <a:stretch>
                  <a:fillRect/>
                </a:stretch>
              </a:blipFill>
              <a:ln>
                <a:solidFill>
                  <a:schemeClr val="accent3">
                    <a:lumMod val="75000"/>
                  </a:schemeClr>
                </a:solidFill>
              </a:ln>
            </p:spPr>
            <p:txBody>
              <a:bodyPr/>
              <a:lstStyle/>
              <a:p>
                <a:r>
                  <a:rPr lang="he-IL">
                    <a:noFill/>
                  </a:rPr>
                  <a:t> </a:t>
                </a:r>
              </a:p>
            </p:txBody>
          </p:sp>
        </mc:Fallback>
      </mc:AlternateContent>
    </p:spTree>
    <p:extLst>
      <p:ext uri="{BB962C8B-B14F-4D97-AF65-F5344CB8AC3E}">
        <p14:creationId xmlns:p14="http://schemas.microsoft.com/office/powerpoint/2010/main" val="28546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19" name="Picture 18">
            <a:extLst>
              <a:ext uri="{FF2B5EF4-FFF2-40B4-BE49-F238E27FC236}">
                <a16:creationId xmlns:a16="http://schemas.microsoft.com/office/drawing/2014/main" id="{3B866051-2D7B-644E-AD5C-1ACC83114C5F}"/>
              </a:ext>
            </a:extLst>
          </p:cNvPr>
          <p:cNvPicPr>
            <a:picLocks noChangeAspect="1"/>
          </p:cNvPicPr>
          <p:nvPr/>
        </p:nvPicPr>
        <p:blipFill>
          <a:blip r:embed="rId3"/>
          <a:stretch>
            <a:fillRect/>
          </a:stretch>
        </p:blipFill>
        <p:spPr>
          <a:xfrm>
            <a:off x="11342053" y="5310910"/>
            <a:ext cx="2082800" cy="2095500"/>
          </a:xfrm>
          <a:prstGeom prst="rect">
            <a:avLst/>
          </a:prstGeom>
        </p:spPr>
      </p:pic>
      <p:grpSp>
        <p:nvGrpSpPr>
          <p:cNvPr id="21" name="Group 20">
            <a:extLst>
              <a:ext uri="{FF2B5EF4-FFF2-40B4-BE49-F238E27FC236}">
                <a16:creationId xmlns:a16="http://schemas.microsoft.com/office/drawing/2014/main" id="{7ACABAEB-BDEB-6F4E-BAA1-CED2142F6F30}"/>
              </a:ext>
            </a:extLst>
          </p:cNvPr>
          <p:cNvGrpSpPr/>
          <p:nvPr/>
        </p:nvGrpSpPr>
        <p:grpSpPr>
          <a:xfrm>
            <a:off x="10772738" y="1150437"/>
            <a:ext cx="1207075" cy="1207075"/>
            <a:chOff x="2479019" y="1273242"/>
            <a:chExt cx="3938567" cy="3938567"/>
          </a:xfrm>
        </p:grpSpPr>
        <p:sp>
          <p:nvSpPr>
            <p:cNvPr id="22" name="Oval 21">
              <a:extLst>
                <a:ext uri="{FF2B5EF4-FFF2-40B4-BE49-F238E27FC236}">
                  <a16:creationId xmlns:a16="http://schemas.microsoft.com/office/drawing/2014/main" id="{260F53A8-C836-1640-9209-915383AE375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3" name="Picture 22">
              <a:extLst>
                <a:ext uri="{FF2B5EF4-FFF2-40B4-BE49-F238E27FC236}">
                  <a16:creationId xmlns:a16="http://schemas.microsoft.com/office/drawing/2014/main" id="{8AA0B4D1-3CA9-B04B-8DE5-22756B8CE482}"/>
                </a:ext>
              </a:extLst>
            </p:cNvPr>
            <p:cNvPicPr>
              <a:picLocks noChangeAspect="1"/>
            </p:cNvPicPr>
            <p:nvPr/>
          </p:nvPicPr>
          <p:blipFill>
            <a:blip r:embed="rId4"/>
            <a:stretch>
              <a:fillRect/>
            </a:stretch>
          </p:blipFill>
          <p:spPr>
            <a:xfrm>
              <a:off x="3268062" y="2062285"/>
              <a:ext cx="2360480" cy="2360480"/>
            </a:xfrm>
            <a:prstGeom prst="rect">
              <a:avLst/>
            </a:prstGeom>
          </p:spPr>
        </p:pic>
      </p:grpSp>
      <p:sp>
        <p:nvSpPr>
          <p:cNvPr id="5" name="Text Placeholder 4">
            <a:extLst>
              <a:ext uri="{FF2B5EF4-FFF2-40B4-BE49-F238E27FC236}">
                <a16:creationId xmlns:a16="http://schemas.microsoft.com/office/drawing/2014/main" id="{E7E6A83B-7E81-A945-AAF0-7F75F78D2890}"/>
              </a:ext>
            </a:extLst>
          </p:cNvPr>
          <p:cNvSpPr>
            <a:spLocks noGrp="1"/>
          </p:cNvSpPr>
          <p:nvPr>
            <p:ph type="body" sz="quarter" idx="11"/>
          </p:nvPr>
        </p:nvSpPr>
        <p:spPr/>
        <p:txBody>
          <a:bodyPr>
            <a:normAutofit lnSpcReduction="10000"/>
          </a:bodyPr>
          <a:lstStyle/>
          <a:p>
            <a:r>
              <a:rPr lang="he-IL" dirty="0"/>
              <a:t>מסקנות - המשך</a:t>
            </a:r>
            <a:endParaRPr lang="x-none" dirty="0"/>
          </a:p>
        </p:txBody>
      </p:sp>
      <p:grpSp>
        <p:nvGrpSpPr>
          <p:cNvPr id="9" name="Group 8">
            <a:extLst>
              <a:ext uri="{FF2B5EF4-FFF2-40B4-BE49-F238E27FC236}">
                <a16:creationId xmlns:a16="http://schemas.microsoft.com/office/drawing/2014/main" id="{F6F94A82-783F-4146-8234-8E5392DE15ED}"/>
              </a:ext>
            </a:extLst>
          </p:cNvPr>
          <p:cNvGrpSpPr/>
          <p:nvPr/>
        </p:nvGrpSpPr>
        <p:grpSpPr>
          <a:xfrm rot="10800000" flipH="1">
            <a:off x="309324" y="6290751"/>
            <a:ext cx="1430425" cy="403293"/>
            <a:chOff x="358720" y="6187719"/>
            <a:chExt cx="1795869" cy="506326"/>
          </a:xfrm>
        </p:grpSpPr>
        <p:cxnSp>
          <p:nvCxnSpPr>
            <p:cNvPr id="10" name="Straight Connector 9">
              <a:extLst>
                <a:ext uri="{FF2B5EF4-FFF2-40B4-BE49-F238E27FC236}">
                  <a16:creationId xmlns:a16="http://schemas.microsoft.com/office/drawing/2014/main" id="{6B889EB4-9A87-2243-A41A-48908BACA72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A44C092-33AB-7240-AA6A-95F1B2917DEC}"/>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25D0331C-B6D9-594F-A8BC-D0F7A546F2D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CE069C3-4005-B443-849C-1D327CF2FC5D}"/>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mc:AlternateContent xmlns:mc="http://schemas.openxmlformats.org/markup-compatibility/2006" xmlns:a14="http://schemas.microsoft.com/office/drawing/2010/main">
        <mc:Choice Requires="a14">
          <p:sp>
            <p:nvSpPr>
              <p:cNvPr id="3" name="מלבן 2"/>
              <p:cNvSpPr/>
              <p:nvPr/>
            </p:nvSpPr>
            <p:spPr>
              <a:xfrm>
                <a:off x="5700698" y="2489664"/>
                <a:ext cx="790601" cy="165353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panose="02040503050406030204" pitchFamily="18" charset="0"/>
                            </a:rPr>
                          </m:ctrlPr>
                        </m:fPr>
                        <m:num>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𝟏</m:t>
                          </m:r>
                        </m:num>
                        <m:den>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𝟑</m:t>
                          </m:r>
                        </m:den>
                      </m:f>
                    </m:oMath>
                  </m:oMathPara>
                </a14:m>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mc:Choice>
        <mc:Fallback xmlns="">
          <p:sp>
            <p:nvSpPr>
              <p:cNvPr id="3" name="מלבן 2"/>
              <p:cNvSpPr>
                <a:spLocks noRot="1" noChangeAspect="1" noMove="1" noResize="1" noEditPoints="1" noAdjustHandles="1" noChangeArrowheads="1" noChangeShapeType="1" noTextEdit="1"/>
              </p:cNvSpPr>
              <p:nvPr/>
            </p:nvSpPr>
            <p:spPr>
              <a:xfrm>
                <a:off x="5700698" y="2489664"/>
                <a:ext cx="790601" cy="1653530"/>
              </a:xfrm>
              <a:prstGeom prst="rect">
                <a:avLst/>
              </a:prstGeom>
              <a:blipFill rotWithShape="1">
                <a:blip r:embed="rId6"/>
                <a:stretch>
                  <a:fillRect/>
                </a:stretch>
              </a:blipFill>
            </p:spPr>
            <p:txBody>
              <a:bodyPr/>
              <a:lstStyle/>
              <a:p>
                <a:r>
                  <a:rPr lang="he-IL">
                    <a:noFill/>
                  </a:rPr>
                  <a:t> </a:t>
                </a:r>
              </a:p>
            </p:txBody>
          </p:sp>
        </mc:Fallback>
      </mc:AlternateContent>
      <p:sp>
        <p:nvSpPr>
          <p:cNvPr id="4" name="הסבר אליפטי 3"/>
          <p:cNvSpPr/>
          <p:nvPr/>
        </p:nvSpPr>
        <p:spPr>
          <a:xfrm>
            <a:off x="5858881" y="5483996"/>
            <a:ext cx="3330054" cy="941695"/>
          </a:xfrm>
          <a:prstGeom prst="wedgeEllipseCallout">
            <a:avLst>
              <a:gd name="adj1" fmla="val -41830"/>
              <a:gd name="adj2" fmla="val -205617"/>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he-IL" sz="2800" dirty="0"/>
              <a:t>החלק מהארון שכל אחד קיבל</a:t>
            </a:r>
          </a:p>
        </p:txBody>
      </p:sp>
      <mc:AlternateContent xmlns:mc="http://schemas.openxmlformats.org/markup-compatibility/2006" xmlns:a14="http://schemas.microsoft.com/office/drawing/2010/main">
        <mc:Choice Requires="a14">
          <p:sp>
            <p:nvSpPr>
              <p:cNvPr id="17" name="מלבן 16"/>
              <p:cNvSpPr/>
              <p:nvPr/>
            </p:nvSpPr>
            <p:spPr>
              <a:xfrm>
                <a:off x="8732776" y="1662899"/>
                <a:ext cx="790601" cy="165353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panose="02040503050406030204" pitchFamily="18" charset="0"/>
                            </a:rPr>
                          </m:ctrlPr>
                        </m:fPr>
                        <m:num>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𝟐</m:t>
                          </m:r>
                        </m:num>
                        <m:den>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𝟔</m:t>
                          </m:r>
                        </m:den>
                      </m:f>
                    </m:oMath>
                  </m:oMathPara>
                </a14:m>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8732776" y="1662899"/>
                <a:ext cx="790601" cy="1653530"/>
              </a:xfrm>
              <a:prstGeom prst="rect">
                <a:avLst/>
              </a:prstGeom>
              <a:blipFill rotWithShape="1">
                <a:blip r:embed="rId7"/>
                <a:stretch>
                  <a:fillRect/>
                </a:stretch>
              </a:blipFill>
            </p:spPr>
            <p:txBody>
              <a:bodyPr/>
              <a:lstStyle/>
              <a:p>
                <a:r>
                  <a:rPr lang="he-IL">
                    <a:noFill/>
                  </a:rPr>
                  <a:t> </a:t>
                </a:r>
              </a:p>
            </p:txBody>
          </p:sp>
        </mc:Fallback>
      </mc:AlternateContent>
      <p:sp>
        <p:nvSpPr>
          <p:cNvPr id="18" name="הסבר אליפטי 17"/>
          <p:cNvSpPr/>
          <p:nvPr/>
        </p:nvSpPr>
        <p:spPr>
          <a:xfrm>
            <a:off x="8649759" y="3741076"/>
            <a:ext cx="3330054" cy="941695"/>
          </a:xfrm>
          <a:prstGeom prst="wedgeEllipseCallout">
            <a:avLst>
              <a:gd name="adj1" fmla="val -26666"/>
              <a:gd name="adj2" fmla="val -130255"/>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he-IL" sz="2800" dirty="0"/>
              <a:t>החלק של יפית, הרחבה ב- 2</a:t>
            </a:r>
          </a:p>
        </p:txBody>
      </p:sp>
      <p:sp>
        <p:nvSpPr>
          <p:cNvPr id="7" name="קשת 6"/>
          <p:cNvSpPr/>
          <p:nvPr/>
        </p:nvSpPr>
        <p:spPr>
          <a:xfrm rot="20828849">
            <a:off x="6144791" y="1788331"/>
            <a:ext cx="2636778" cy="735690"/>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8" name="TextBox 7"/>
          <p:cNvSpPr txBox="1"/>
          <p:nvPr/>
        </p:nvSpPr>
        <p:spPr>
          <a:xfrm rot="20511985">
            <a:off x="6549290" y="1392259"/>
            <a:ext cx="668740" cy="523220"/>
          </a:xfrm>
          <a:prstGeom prst="rect">
            <a:avLst/>
          </a:prstGeom>
          <a:noFill/>
        </p:spPr>
        <p:txBody>
          <a:bodyPr wrap="square" rtlCol="1">
            <a:spAutoFit/>
          </a:bodyPr>
          <a:lstStyle/>
          <a:p>
            <a:r>
              <a:rPr lang="en-US" sz="2800" dirty="0"/>
              <a:t>X2</a:t>
            </a:r>
            <a:endParaRPr lang="he-IL" sz="2800" dirty="0"/>
          </a:p>
        </p:txBody>
      </p:sp>
      <p:sp>
        <p:nvSpPr>
          <p:cNvPr id="24" name="קשת 23"/>
          <p:cNvSpPr/>
          <p:nvPr/>
        </p:nvSpPr>
        <p:spPr>
          <a:xfrm rot="20572998" flipV="1">
            <a:off x="6198313" y="3179805"/>
            <a:ext cx="2636778" cy="735690"/>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5" name="TextBox 24"/>
          <p:cNvSpPr txBox="1"/>
          <p:nvPr/>
        </p:nvSpPr>
        <p:spPr>
          <a:xfrm rot="20511985">
            <a:off x="7426655" y="3881584"/>
            <a:ext cx="668740" cy="523220"/>
          </a:xfrm>
          <a:prstGeom prst="rect">
            <a:avLst/>
          </a:prstGeom>
          <a:noFill/>
        </p:spPr>
        <p:txBody>
          <a:bodyPr wrap="square" rtlCol="1">
            <a:spAutoFit/>
          </a:bodyPr>
          <a:lstStyle/>
          <a:p>
            <a:r>
              <a:rPr lang="en-US" sz="2800" dirty="0"/>
              <a:t>X2</a:t>
            </a:r>
            <a:endParaRPr lang="he-IL" sz="2800" dirty="0"/>
          </a:p>
        </p:txBody>
      </p:sp>
      <mc:AlternateContent xmlns:mc="http://schemas.openxmlformats.org/markup-compatibility/2006" xmlns:a14="http://schemas.microsoft.com/office/drawing/2010/main">
        <mc:Choice Requires="a14">
          <p:sp>
            <p:nvSpPr>
              <p:cNvPr id="26" name="מלבן 25"/>
              <p:cNvSpPr/>
              <p:nvPr/>
            </p:nvSpPr>
            <p:spPr>
              <a:xfrm>
                <a:off x="2306955" y="1329411"/>
                <a:ext cx="790601" cy="165353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panose="02040503050406030204" pitchFamily="18" charset="0"/>
                            </a:rPr>
                          </m:ctrlPr>
                        </m:fPr>
                        <m:num>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𝟑</m:t>
                          </m:r>
                        </m:num>
                        <m:den>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𝟗</m:t>
                          </m:r>
                        </m:den>
                      </m:f>
                    </m:oMath>
                  </m:oMathPara>
                </a14:m>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mc:Choice>
        <mc:Fallback xmlns="">
          <p:sp>
            <p:nvSpPr>
              <p:cNvPr id="26" name="מלבן 25"/>
              <p:cNvSpPr>
                <a:spLocks noRot="1" noChangeAspect="1" noMove="1" noResize="1" noEditPoints="1" noAdjustHandles="1" noChangeArrowheads="1" noChangeShapeType="1" noTextEdit="1"/>
              </p:cNvSpPr>
              <p:nvPr/>
            </p:nvSpPr>
            <p:spPr>
              <a:xfrm>
                <a:off x="2306955" y="1329411"/>
                <a:ext cx="790601" cy="1653530"/>
              </a:xfrm>
              <a:prstGeom prst="rect">
                <a:avLst/>
              </a:prstGeom>
              <a:blipFill rotWithShape="1">
                <a:blip r:embed="rId8"/>
                <a:stretch>
                  <a:fillRect/>
                </a:stretch>
              </a:blipFill>
            </p:spPr>
            <p:txBody>
              <a:bodyPr/>
              <a:lstStyle/>
              <a:p>
                <a:r>
                  <a:rPr lang="he-IL">
                    <a:noFill/>
                  </a:rPr>
                  <a:t> </a:t>
                </a:r>
              </a:p>
            </p:txBody>
          </p:sp>
        </mc:Fallback>
      </mc:AlternateContent>
      <p:sp>
        <p:nvSpPr>
          <p:cNvPr id="27" name="קשת 26"/>
          <p:cNvSpPr/>
          <p:nvPr/>
        </p:nvSpPr>
        <p:spPr>
          <a:xfrm rot="1257494" flipV="1">
            <a:off x="2682108" y="3043320"/>
            <a:ext cx="3056393" cy="862672"/>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8" name="TextBox 27"/>
          <p:cNvSpPr txBox="1"/>
          <p:nvPr/>
        </p:nvSpPr>
        <p:spPr>
          <a:xfrm rot="1337418">
            <a:off x="3171798" y="3671741"/>
            <a:ext cx="668740" cy="523220"/>
          </a:xfrm>
          <a:prstGeom prst="rect">
            <a:avLst/>
          </a:prstGeom>
          <a:noFill/>
        </p:spPr>
        <p:txBody>
          <a:bodyPr wrap="square" rtlCol="1">
            <a:spAutoFit/>
          </a:bodyPr>
          <a:lstStyle/>
          <a:p>
            <a:r>
              <a:rPr lang="en-US" sz="2800" dirty="0"/>
              <a:t>X3</a:t>
            </a:r>
            <a:endParaRPr lang="he-IL" sz="2800" dirty="0"/>
          </a:p>
        </p:txBody>
      </p:sp>
      <p:sp>
        <p:nvSpPr>
          <p:cNvPr id="29" name="קשת 28"/>
          <p:cNvSpPr/>
          <p:nvPr/>
        </p:nvSpPr>
        <p:spPr>
          <a:xfrm rot="1429815">
            <a:off x="2885553" y="1715805"/>
            <a:ext cx="2946737" cy="701767"/>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0" name="TextBox 29"/>
          <p:cNvSpPr txBox="1"/>
          <p:nvPr/>
        </p:nvSpPr>
        <p:spPr>
          <a:xfrm rot="1337418">
            <a:off x="4433163" y="1367056"/>
            <a:ext cx="668740" cy="523220"/>
          </a:xfrm>
          <a:prstGeom prst="rect">
            <a:avLst/>
          </a:prstGeom>
          <a:noFill/>
        </p:spPr>
        <p:txBody>
          <a:bodyPr wrap="square" rtlCol="1">
            <a:spAutoFit/>
          </a:bodyPr>
          <a:lstStyle/>
          <a:p>
            <a:r>
              <a:rPr lang="en-US" sz="2800" dirty="0"/>
              <a:t>X3</a:t>
            </a:r>
            <a:endParaRPr lang="he-IL" sz="2800" dirty="0"/>
          </a:p>
        </p:txBody>
      </p:sp>
      <p:sp>
        <p:nvSpPr>
          <p:cNvPr id="31" name="הסבר אליפטי 30"/>
          <p:cNvSpPr/>
          <p:nvPr/>
        </p:nvSpPr>
        <p:spPr>
          <a:xfrm rot="2798951">
            <a:off x="-438845" y="2282414"/>
            <a:ext cx="3330054" cy="941695"/>
          </a:xfrm>
          <a:prstGeom prst="wedgeEllipseCallout">
            <a:avLst>
              <a:gd name="adj1" fmla="val 21874"/>
              <a:gd name="adj2" fmla="val -91244"/>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he-IL" sz="2800" dirty="0"/>
              <a:t>החלק של ירון, הרחבה ב- 3</a:t>
            </a:r>
          </a:p>
        </p:txBody>
      </p:sp>
      <mc:AlternateContent xmlns:mc="http://schemas.openxmlformats.org/markup-compatibility/2006" xmlns:a14="http://schemas.microsoft.com/office/drawing/2010/main">
        <mc:Choice Requires="a14">
          <p:sp>
            <p:nvSpPr>
              <p:cNvPr id="32" name="מלבן 31"/>
              <p:cNvSpPr/>
              <p:nvPr/>
            </p:nvSpPr>
            <p:spPr>
              <a:xfrm>
                <a:off x="3506168" y="4702144"/>
                <a:ext cx="1204176" cy="1645066"/>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panose="02040503050406030204" pitchFamily="18" charset="0"/>
                            </a:rPr>
                          </m:ctrlPr>
                        </m:fPr>
                        <m:num>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𝟒</m:t>
                          </m:r>
                        </m:num>
                        <m:den>
                          <m:r>
                            <a:rPr lang="he-IL" sz="54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Math"/>
                            </a:rPr>
                            <m:t>𝟏𝟐</m:t>
                          </m:r>
                        </m:den>
                      </m:f>
                    </m:oMath>
                  </m:oMathPara>
                </a14:m>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mc:Choice>
        <mc:Fallback xmlns="">
          <p:sp>
            <p:nvSpPr>
              <p:cNvPr id="32" name="מלבן 31"/>
              <p:cNvSpPr>
                <a:spLocks noRot="1" noChangeAspect="1" noMove="1" noResize="1" noEditPoints="1" noAdjustHandles="1" noChangeArrowheads="1" noChangeShapeType="1" noTextEdit="1"/>
              </p:cNvSpPr>
              <p:nvPr/>
            </p:nvSpPr>
            <p:spPr>
              <a:xfrm>
                <a:off x="3506168" y="4702144"/>
                <a:ext cx="1204176" cy="1645066"/>
              </a:xfrm>
              <a:prstGeom prst="rect">
                <a:avLst/>
              </a:prstGeom>
              <a:blipFill rotWithShape="1">
                <a:blip r:embed="rId9"/>
                <a:stretch>
                  <a:fillRect/>
                </a:stretch>
              </a:blipFill>
            </p:spPr>
            <p:txBody>
              <a:bodyPr/>
              <a:lstStyle/>
              <a:p>
                <a:r>
                  <a:rPr lang="he-IL">
                    <a:noFill/>
                  </a:rPr>
                  <a:t> </a:t>
                </a:r>
              </a:p>
            </p:txBody>
          </p:sp>
        </mc:Fallback>
      </mc:AlternateContent>
      <p:sp>
        <p:nvSpPr>
          <p:cNvPr id="33" name="הסבר אליפטי 32"/>
          <p:cNvSpPr/>
          <p:nvPr/>
        </p:nvSpPr>
        <p:spPr>
          <a:xfrm rot="2166969">
            <a:off x="-42450" y="5178150"/>
            <a:ext cx="3330054" cy="941695"/>
          </a:xfrm>
          <a:prstGeom prst="wedgeEllipseCallout">
            <a:avLst>
              <a:gd name="adj1" fmla="val 41596"/>
              <a:gd name="adj2" fmla="val -152096"/>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a:r>
              <a:rPr lang="he-IL" sz="2800" dirty="0"/>
              <a:t>החלק של יעל, הרחבה ב- 4</a:t>
            </a:r>
          </a:p>
        </p:txBody>
      </p:sp>
      <p:sp>
        <p:nvSpPr>
          <p:cNvPr id="34" name="קשת 33"/>
          <p:cNvSpPr/>
          <p:nvPr/>
        </p:nvSpPr>
        <p:spPr>
          <a:xfrm rot="18578924" flipV="1">
            <a:off x="4069313" y="4946957"/>
            <a:ext cx="2326661" cy="314834"/>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5" name="TextBox 34"/>
          <p:cNvSpPr txBox="1"/>
          <p:nvPr/>
        </p:nvSpPr>
        <p:spPr>
          <a:xfrm rot="18594259">
            <a:off x="5195002" y="5270838"/>
            <a:ext cx="668740" cy="523220"/>
          </a:xfrm>
          <a:prstGeom prst="rect">
            <a:avLst/>
          </a:prstGeom>
          <a:noFill/>
        </p:spPr>
        <p:txBody>
          <a:bodyPr wrap="square" rtlCol="1">
            <a:spAutoFit/>
          </a:bodyPr>
          <a:lstStyle/>
          <a:p>
            <a:r>
              <a:rPr lang="en-US" sz="2800" dirty="0"/>
              <a:t>X4</a:t>
            </a:r>
            <a:endParaRPr lang="he-IL" sz="2800" dirty="0"/>
          </a:p>
        </p:txBody>
      </p:sp>
      <p:sp>
        <p:nvSpPr>
          <p:cNvPr id="36" name="קשת 35"/>
          <p:cNvSpPr/>
          <p:nvPr/>
        </p:nvSpPr>
        <p:spPr>
          <a:xfrm rot="19068209">
            <a:off x="3553813" y="3540093"/>
            <a:ext cx="2636778" cy="735690"/>
          </a:xfrm>
          <a:prstGeom prst="arc">
            <a:avLst>
              <a:gd name="adj1" fmla="val 10891939"/>
              <a:gd name="adj2" fmla="val 0"/>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7" name="TextBox 36"/>
          <p:cNvSpPr txBox="1"/>
          <p:nvPr/>
        </p:nvSpPr>
        <p:spPr>
          <a:xfrm rot="19372786">
            <a:off x="4300430" y="3145658"/>
            <a:ext cx="668740" cy="523220"/>
          </a:xfrm>
          <a:prstGeom prst="rect">
            <a:avLst/>
          </a:prstGeom>
          <a:noFill/>
        </p:spPr>
        <p:txBody>
          <a:bodyPr wrap="square" rtlCol="1">
            <a:spAutoFit/>
          </a:bodyPr>
          <a:lstStyle/>
          <a:p>
            <a:r>
              <a:rPr lang="en-US" sz="2800" dirty="0"/>
              <a:t>X4</a:t>
            </a:r>
            <a:endParaRPr lang="he-IL" sz="2800" dirty="0"/>
          </a:p>
        </p:txBody>
      </p:sp>
    </p:spTree>
    <p:extLst>
      <p:ext uri="{BB962C8B-B14F-4D97-AF65-F5344CB8AC3E}">
        <p14:creationId xmlns:p14="http://schemas.microsoft.com/office/powerpoint/2010/main" val="2636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7" grpId="0" animBg="1"/>
      <p:bldP spid="8" grpId="0"/>
      <p:bldP spid="24" grpId="0" animBg="1"/>
      <p:bldP spid="25" grpId="0"/>
      <p:bldP spid="26" grpId="0" animBg="1"/>
      <p:bldP spid="27" grpId="0" animBg="1"/>
      <p:bldP spid="28" grpId="0"/>
      <p:bldP spid="29" grpId="0" animBg="1"/>
      <p:bldP spid="30" grpId="0"/>
      <p:bldP spid="31" grpId="0" animBg="1"/>
      <p:bldP spid="32" grpId="0" animBg="1"/>
      <p:bldP spid="33" grpId="0" animBg="1"/>
      <p:bldP spid="34" grpId="0" animBg="1"/>
      <p:bldP spid="35" grpId="0"/>
      <p:bldP spid="36" grpId="0"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מלבן מעוגל 1"/>
          <p:cNvSpPr/>
          <p:nvPr/>
        </p:nvSpPr>
        <p:spPr>
          <a:xfrm>
            <a:off x="2028148" y="1324601"/>
            <a:ext cx="9049870" cy="4312524"/>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571500" indent="-571500" algn="ctr" rtl="1">
              <a:buFont typeface="Wingdings" pitchFamily="2" charset="2"/>
              <a:buChar char="ü"/>
            </a:pPr>
            <a:r>
              <a:rPr lang="he-IL" sz="4000" dirty="0">
                <a:solidFill>
                  <a:schemeClr val="accent1">
                    <a:lumMod val="75000"/>
                  </a:schemeClr>
                </a:solidFill>
              </a:rPr>
              <a:t>חלוקת החלק בארון של כל אחד מהמחנכים מקבילה </a:t>
            </a:r>
            <a:r>
              <a:rPr lang="he-IL" sz="4000" b="1" dirty="0">
                <a:solidFill>
                  <a:schemeClr val="accent1">
                    <a:lumMod val="75000"/>
                  </a:schemeClr>
                </a:solidFill>
              </a:rPr>
              <a:t>להרחבת שבר</a:t>
            </a:r>
            <a:r>
              <a:rPr lang="he-IL" sz="4000" dirty="0">
                <a:solidFill>
                  <a:schemeClr val="accent1">
                    <a:lumMod val="75000"/>
                  </a:schemeClr>
                </a:solidFill>
              </a:rPr>
              <a:t>: הוספנו לחלק מסוים חלוקה פנימית אך לא שינינו את הגודל הכולל של החלק.</a:t>
            </a:r>
          </a:p>
        </p:txBody>
      </p:sp>
      <p:pic>
        <p:nvPicPr>
          <p:cNvPr id="19" name="Picture 18">
            <a:extLst>
              <a:ext uri="{FF2B5EF4-FFF2-40B4-BE49-F238E27FC236}">
                <a16:creationId xmlns:a16="http://schemas.microsoft.com/office/drawing/2014/main" id="{3B866051-2D7B-644E-AD5C-1ACC83114C5F}"/>
              </a:ext>
            </a:extLst>
          </p:cNvPr>
          <p:cNvPicPr>
            <a:picLocks noChangeAspect="1"/>
          </p:cNvPicPr>
          <p:nvPr/>
        </p:nvPicPr>
        <p:blipFill>
          <a:blip r:embed="rId3"/>
          <a:stretch>
            <a:fillRect/>
          </a:stretch>
        </p:blipFill>
        <p:spPr>
          <a:xfrm>
            <a:off x="11342053" y="5310910"/>
            <a:ext cx="2082800" cy="2095500"/>
          </a:xfrm>
          <a:prstGeom prst="rect">
            <a:avLst/>
          </a:prstGeom>
        </p:spPr>
      </p:pic>
      <p:grpSp>
        <p:nvGrpSpPr>
          <p:cNvPr id="21" name="Group 20">
            <a:extLst>
              <a:ext uri="{FF2B5EF4-FFF2-40B4-BE49-F238E27FC236}">
                <a16:creationId xmlns:a16="http://schemas.microsoft.com/office/drawing/2014/main" id="{7ACABAEB-BDEB-6F4E-BAA1-CED2142F6F30}"/>
              </a:ext>
            </a:extLst>
          </p:cNvPr>
          <p:cNvGrpSpPr/>
          <p:nvPr/>
        </p:nvGrpSpPr>
        <p:grpSpPr>
          <a:xfrm>
            <a:off x="10530915" y="1150437"/>
            <a:ext cx="1207075" cy="1207075"/>
            <a:chOff x="2479019" y="1273242"/>
            <a:chExt cx="3938567" cy="3938567"/>
          </a:xfrm>
        </p:grpSpPr>
        <p:sp>
          <p:nvSpPr>
            <p:cNvPr id="22" name="Oval 21">
              <a:extLst>
                <a:ext uri="{FF2B5EF4-FFF2-40B4-BE49-F238E27FC236}">
                  <a16:creationId xmlns:a16="http://schemas.microsoft.com/office/drawing/2014/main" id="{260F53A8-C836-1640-9209-915383AE375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3" name="Picture 22">
              <a:extLst>
                <a:ext uri="{FF2B5EF4-FFF2-40B4-BE49-F238E27FC236}">
                  <a16:creationId xmlns:a16="http://schemas.microsoft.com/office/drawing/2014/main" id="{8AA0B4D1-3CA9-B04B-8DE5-22756B8CE482}"/>
                </a:ext>
              </a:extLst>
            </p:cNvPr>
            <p:cNvPicPr>
              <a:picLocks noChangeAspect="1"/>
            </p:cNvPicPr>
            <p:nvPr/>
          </p:nvPicPr>
          <p:blipFill>
            <a:blip r:embed="rId4"/>
            <a:stretch>
              <a:fillRect/>
            </a:stretch>
          </p:blipFill>
          <p:spPr>
            <a:xfrm>
              <a:off x="3268062" y="2062285"/>
              <a:ext cx="2360480" cy="2360480"/>
            </a:xfrm>
            <a:prstGeom prst="rect">
              <a:avLst/>
            </a:prstGeom>
          </p:spPr>
        </p:pic>
      </p:grpSp>
      <p:sp>
        <p:nvSpPr>
          <p:cNvPr id="5" name="Text Placeholder 4">
            <a:extLst>
              <a:ext uri="{FF2B5EF4-FFF2-40B4-BE49-F238E27FC236}">
                <a16:creationId xmlns:a16="http://schemas.microsoft.com/office/drawing/2014/main" id="{E7E6A83B-7E81-A945-AAF0-7F75F78D2890}"/>
              </a:ext>
            </a:extLst>
          </p:cNvPr>
          <p:cNvSpPr>
            <a:spLocks noGrp="1"/>
          </p:cNvSpPr>
          <p:nvPr>
            <p:ph type="body" sz="quarter" idx="11"/>
          </p:nvPr>
        </p:nvSpPr>
        <p:spPr/>
        <p:txBody>
          <a:bodyPr>
            <a:normAutofit lnSpcReduction="10000"/>
          </a:bodyPr>
          <a:lstStyle/>
          <a:p>
            <a:r>
              <a:rPr lang="he-IL" dirty="0"/>
              <a:t>מסקנות - המשך</a:t>
            </a:r>
            <a:endParaRPr lang="x-none" dirty="0"/>
          </a:p>
        </p:txBody>
      </p:sp>
      <p:grpSp>
        <p:nvGrpSpPr>
          <p:cNvPr id="9" name="Group 8">
            <a:extLst>
              <a:ext uri="{FF2B5EF4-FFF2-40B4-BE49-F238E27FC236}">
                <a16:creationId xmlns:a16="http://schemas.microsoft.com/office/drawing/2014/main" id="{F6F94A82-783F-4146-8234-8E5392DE15ED}"/>
              </a:ext>
            </a:extLst>
          </p:cNvPr>
          <p:cNvGrpSpPr/>
          <p:nvPr/>
        </p:nvGrpSpPr>
        <p:grpSpPr>
          <a:xfrm rot="10800000" flipH="1">
            <a:off x="309324" y="6290751"/>
            <a:ext cx="1430425" cy="403293"/>
            <a:chOff x="358720" y="6187719"/>
            <a:chExt cx="1795869" cy="506326"/>
          </a:xfrm>
        </p:grpSpPr>
        <p:cxnSp>
          <p:nvCxnSpPr>
            <p:cNvPr id="10" name="Straight Connector 9">
              <a:extLst>
                <a:ext uri="{FF2B5EF4-FFF2-40B4-BE49-F238E27FC236}">
                  <a16:creationId xmlns:a16="http://schemas.microsoft.com/office/drawing/2014/main" id="{6B889EB4-9A87-2243-A41A-48908BACA72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A44C092-33AB-7240-AA6A-95F1B2917DEC}"/>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25D0331C-B6D9-594F-A8BC-D0F7A546F2D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CE069C3-4005-B443-849C-1D327CF2FC5D}"/>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42930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20" name="Google Shape;320;p14"/>
          <p:cNvPicPr preferRelativeResize="0"/>
          <p:nvPr/>
        </p:nvPicPr>
        <p:blipFill rotWithShape="1">
          <a:blip r:embed="rId5">
            <a:alphaModFix/>
          </a:blip>
          <a:srcRect/>
          <a:stretch/>
        </p:blipFill>
        <p:spPr>
          <a:xfrm>
            <a:off x="326174" y="2030350"/>
            <a:ext cx="1047545" cy="550181"/>
          </a:xfrm>
          <a:prstGeom prst="rect">
            <a:avLst/>
          </a:prstGeom>
          <a:noFill/>
          <a:ln>
            <a:noFill/>
          </a:ln>
        </p:spPr>
      </p:pic>
      <p:sp>
        <p:nvSpPr>
          <p:cNvPr id="5" name="Text Placeholder 4">
            <a:extLst>
              <a:ext uri="{FF2B5EF4-FFF2-40B4-BE49-F238E27FC236}">
                <a16:creationId xmlns:a16="http://schemas.microsoft.com/office/drawing/2014/main" id="{048924B5-8AE3-A542-95AD-3453FE30B46D}"/>
              </a:ext>
            </a:extLst>
          </p:cNvPr>
          <p:cNvSpPr>
            <a:spLocks noGrp="1"/>
          </p:cNvSpPr>
          <p:nvPr>
            <p:ph type="body" sz="quarter" idx="11"/>
          </p:nvPr>
        </p:nvSpPr>
        <p:spPr/>
        <p:txBody>
          <a:bodyPr>
            <a:normAutofit lnSpcReduction="10000"/>
          </a:bodyPr>
          <a:lstStyle/>
          <a:p>
            <a:r>
              <a:rPr lang="he-IL" dirty="0"/>
              <a:t>תרגול</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B824CF1-6250-F64C-B469-7393A99DD648}"/>
                  </a:ext>
                </a:extLst>
              </p:cNvPr>
              <p:cNvSpPr>
                <a:spLocks noGrp="1"/>
              </p:cNvSpPr>
              <p:nvPr>
                <p:ph type="body" sz="quarter" idx="12"/>
              </p:nvPr>
            </p:nvSpPr>
            <p:spPr>
              <a:xfrm>
                <a:off x="2307771" y="1175657"/>
                <a:ext cx="8711941" cy="5518387"/>
              </a:xfrm>
            </p:spPr>
            <p:txBody>
              <a:bodyPr>
                <a:normAutofit/>
              </a:bodyPr>
              <a:lstStyle/>
              <a:p>
                <a:pPr marL="0" indent="0">
                  <a:buNone/>
                </a:pPr>
                <a:r>
                  <a:rPr lang="he-IL" dirty="0"/>
                  <a:t>הרחיבו את השבר </a:t>
                </a:r>
                <a14:m>
                  <m:oMath xmlns:m="http://schemas.openxmlformats.org/officeDocument/2006/math">
                    <m:f>
                      <m:fPr>
                        <m:ctrlPr>
                          <a:rPr lang="he-IL" i="1" smtClean="0">
                            <a:latin typeface="Cambria Math" panose="02040503050406030204" pitchFamily="18" charset="0"/>
                          </a:rPr>
                        </m:ctrlPr>
                      </m:fPr>
                      <m:num>
                        <m:r>
                          <a:rPr lang="he-IL" b="0" i="1" smtClean="0">
                            <a:latin typeface="Cambria Math"/>
                          </a:rPr>
                          <m:t>2</m:t>
                        </m:r>
                      </m:num>
                      <m:den>
                        <m:r>
                          <a:rPr lang="he-IL" b="0" i="1" smtClean="0">
                            <a:latin typeface="Cambria Math"/>
                          </a:rPr>
                          <m:t>5</m:t>
                        </m:r>
                      </m:den>
                    </m:f>
                  </m:oMath>
                </a14:m>
                <a:r>
                  <a:rPr lang="he-IL" dirty="0"/>
                  <a:t> בשלושה גורמי הרחבה שונים. ציינו את גורם ההרחבה:</a:t>
                </a:r>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a:rPr>
                            <m:t>2</m:t>
                          </m:r>
                        </m:num>
                        <m:den>
                          <m:r>
                            <a:rPr lang="he-IL" b="0" i="1" smtClean="0">
                              <a:latin typeface="Cambria Math"/>
                            </a:rPr>
                            <m:t>5</m:t>
                          </m:r>
                        </m:den>
                      </m:f>
                      <m:r>
                        <a:rPr lang="he-IL" b="0" i="1" smtClean="0">
                          <a:latin typeface="Cambria Math"/>
                        </a:rPr>
                        <m:t>=  </m:t>
                      </m:r>
                      <m:f>
                        <m:fPr>
                          <m:ctrlPr>
                            <a:rPr lang="he-IL" b="0" i="1" smtClean="0">
                              <a:latin typeface="Cambria Math" panose="02040503050406030204" pitchFamily="18" charset="0"/>
                            </a:rPr>
                          </m:ctrlPr>
                        </m:fPr>
                        <m:num/>
                        <m:den/>
                      </m:f>
                      <m:r>
                        <a:rPr lang="he-IL" b="0" i="1" smtClean="0">
                          <a:latin typeface="Cambria Math"/>
                        </a:rPr>
                        <m:t> </m:t>
                      </m:r>
                    </m:oMath>
                  </m:oMathPara>
                </a14:m>
                <a:endParaRPr lang="he-IL" b="0" dirty="0"/>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a:latin typeface="Cambria Math" panose="02040503050406030204" pitchFamily="18" charset="0"/>
                            </a:rPr>
                          </m:ctrlPr>
                        </m:fPr>
                        <m:num>
                          <m:r>
                            <a:rPr lang="he-IL" i="1">
                              <a:latin typeface="Cambria Math"/>
                            </a:rPr>
                            <m:t>2</m:t>
                          </m:r>
                        </m:num>
                        <m:den>
                          <m:r>
                            <a:rPr lang="he-IL" i="1">
                              <a:latin typeface="Cambria Math"/>
                            </a:rPr>
                            <m:t>5</m:t>
                          </m:r>
                        </m:den>
                      </m:f>
                      <m:r>
                        <a:rPr lang="he-IL" i="1">
                          <a:latin typeface="Cambria Math"/>
                        </a:rPr>
                        <m:t>=  </m:t>
                      </m:r>
                      <m:f>
                        <m:fPr>
                          <m:ctrlPr>
                            <a:rPr lang="he-IL" i="1">
                              <a:latin typeface="Cambria Math" panose="02040503050406030204" pitchFamily="18" charset="0"/>
                            </a:rPr>
                          </m:ctrlPr>
                        </m:fPr>
                        <m:num/>
                        <m:den/>
                      </m:f>
                      <m:r>
                        <a:rPr lang="he-IL" i="1">
                          <a:latin typeface="Cambria Math"/>
                        </a:rPr>
                        <m:t> </m:t>
                      </m:r>
                    </m:oMath>
                  </m:oMathPara>
                </a14:m>
                <a:endParaRPr lang="he-IL" dirty="0"/>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a:latin typeface="Cambria Math" panose="02040503050406030204" pitchFamily="18" charset="0"/>
                            </a:rPr>
                          </m:ctrlPr>
                        </m:fPr>
                        <m:num>
                          <m:r>
                            <a:rPr lang="he-IL" i="1">
                              <a:latin typeface="Cambria Math"/>
                            </a:rPr>
                            <m:t>2</m:t>
                          </m:r>
                        </m:num>
                        <m:den>
                          <m:r>
                            <a:rPr lang="he-IL" i="1">
                              <a:latin typeface="Cambria Math"/>
                            </a:rPr>
                            <m:t>5</m:t>
                          </m:r>
                        </m:den>
                      </m:f>
                      <m:r>
                        <a:rPr lang="he-IL" i="1">
                          <a:latin typeface="Cambria Math"/>
                        </a:rPr>
                        <m:t>=  </m:t>
                      </m:r>
                      <m:f>
                        <m:fPr>
                          <m:ctrlPr>
                            <a:rPr lang="he-IL" i="1">
                              <a:latin typeface="Cambria Math" panose="02040503050406030204" pitchFamily="18" charset="0"/>
                            </a:rPr>
                          </m:ctrlPr>
                        </m:fPr>
                        <m:num/>
                        <m:den/>
                      </m:f>
                      <m:r>
                        <a:rPr lang="he-IL" i="1">
                          <a:latin typeface="Cambria Math"/>
                        </a:rPr>
                        <m:t> </m:t>
                      </m:r>
                    </m:oMath>
                  </m:oMathPara>
                </a14:m>
                <a:endParaRPr lang="he-IL" dirty="0"/>
              </a:p>
              <a:p>
                <a:pPr marL="0" indent="0" algn="l">
                  <a:buNone/>
                </a:pPr>
                <a:endParaRPr lang="he-IL" dirty="0"/>
              </a:p>
            </p:txBody>
          </p:sp>
        </mc:Choice>
        <mc:Fallback xmlns="">
          <p:sp>
            <p:nvSpPr>
              <p:cNvPr id="6" name="Text Placeholder 5">
                <a:extLst>
                  <a:ext uri="{FF2B5EF4-FFF2-40B4-BE49-F238E27FC236}">
                    <a16:creationId xmlns:a16="http://schemas.microsoft.com/office/drawing/2014/main" id="{5B824CF1-6250-F64C-B469-7393A99DD648}"/>
                  </a:ext>
                </a:extLst>
              </p:cNvPr>
              <p:cNvSpPr>
                <a:spLocks noGrp="1" noRot="1" noChangeAspect="1" noMove="1" noResize="1" noEditPoints="1" noAdjustHandles="1" noChangeArrowheads="1" noChangeShapeType="1" noTextEdit="1"/>
              </p:cNvSpPr>
              <p:nvPr>
                <p:ph type="body" sz="quarter" idx="12"/>
              </p:nvPr>
            </p:nvSpPr>
            <p:spPr>
              <a:xfrm>
                <a:off x="2307771" y="1175657"/>
                <a:ext cx="8711941" cy="5518387"/>
              </a:xfrm>
              <a:blipFill>
                <a:blip r:embed="rId6"/>
                <a:stretch>
                  <a:fillRect l="-700" t="-2320" r="-1889"/>
                </a:stretch>
              </a:blipFill>
            </p:spPr>
            <p:txBody>
              <a:bodyPr/>
              <a:lstStyle/>
              <a:p>
                <a:r>
                  <a:rPr lang="he-IL">
                    <a:noFill/>
                  </a:rPr>
                  <a:t> </a:t>
                </a:r>
              </a:p>
            </p:txBody>
          </p:sp>
        </mc:Fallback>
      </mc:AlternateContent>
      <p:sp>
        <p:nvSpPr>
          <p:cNvPr id="9" name="Google Shape;318;p14">
            <a:extLst>
              <a:ext uri="{FF2B5EF4-FFF2-40B4-BE49-F238E27FC236}">
                <a16:creationId xmlns:a16="http://schemas.microsoft.com/office/drawing/2014/main" id="{3BEDED28-1D25-BF46-953C-41CCDB742F49}"/>
              </a:ext>
            </a:extLst>
          </p:cNvPr>
          <p:cNvSpPr txBox="1">
            <a:spLocks/>
          </p:cNvSpPr>
          <p:nvPr/>
        </p:nvSpPr>
        <p:spPr>
          <a:xfrm>
            <a:off x="-125185" y="5885964"/>
            <a:ext cx="10515600" cy="1325563"/>
          </a:xfrm>
          <a:prstGeom prst="rect">
            <a:avLst/>
          </a:prstGeom>
          <a:noFill/>
          <a:ln>
            <a:noFill/>
          </a:ln>
        </p:spPr>
        <p:txBody>
          <a:bodyPr spcFirstLastPara="1" wrap="square" lIns="91425" tIns="45700" rIns="91425" bIns="45700" anchor="ctr" anchorCtr="0">
            <a:normAutofit/>
          </a:bodyPr>
          <a:lst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mn-cs"/>
              </a:defRPr>
            </a:lvl1pPr>
          </a:lstStyle>
          <a:p>
            <a:pPr>
              <a:spcBef>
                <a:spcPts val="0"/>
              </a:spcBef>
              <a:buClr>
                <a:schemeClr val="dk1"/>
              </a:buClr>
              <a:buSzPts val="4400"/>
              <a:buFont typeface="Calibri"/>
              <a:buNone/>
            </a:pPr>
            <a:endParaRPr lang="he-IL" dirty="0"/>
          </a:p>
        </p:txBody>
      </p:sp>
      <p:sp>
        <p:nvSpPr>
          <p:cNvPr id="10" name="Content Placeholder 1">
            <a:extLst>
              <a:ext uri="{FF2B5EF4-FFF2-40B4-BE49-F238E27FC236}">
                <a16:creationId xmlns:a16="http://schemas.microsoft.com/office/drawing/2014/main" id="{C8039397-2094-4A4E-A909-BF791B7B4B76}"/>
              </a:ext>
            </a:extLst>
          </p:cNvPr>
          <p:cNvSpPr txBox="1">
            <a:spLocks/>
          </p:cNvSpPr>
          <p:nvPr/>
        </p:nvSpPr>
        <p:spPr>
          <a:xfrm>
            <a:off x="5208815" y="7346464"/>
            <a:ext cx="5181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Arial" panose="020B0604020202020204" pitchFamily="34" charset="0"/>
                <a:ea typeface="+mn-ea"/>
                <a:cs typeface="Arial" panose="020B060402020202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x-none" dirty="0"/>
          </a:p>
        </p:txBody>
      </p:sp>
      <p:grpSp>
        <p:nvGrpSpPr>
          <p:cNvPr id="7" name="Group 6">
            <a:extLst>
              <a:ext uri="{FF2B5EF4-FFF2-40B4-BE49-F238E27FC236}">
                <a16:creationId xmlns:a16="http://schemas.microsoft.com/office/drawing/2014/main" id="{1B02D369-8750-154D-B756-CF02B165E757}"/>
              </a:ext>
            </a:extLst>
          </p:cNvPr>
          <p:cNvGrpSpPr/>
          <p:nvPr/>
        </p:nvGrpSpPr>
        <p:grpSpPr>
          <a:xfrm rot="10800000" flipH="1">
            <a:off x="309324" y="6290751"/>
            <a:ext cx="1430425" cy="403293"/>
            <a:chOff x="358720" y="6187719"/>
            <a:chExt cx="1795869" cy="506326"/>
          </a:xfrm>
        </p:grpSpPr>
        <p:cxnSp>
          <p:nvCxnSpPr>
            <p:cNvPr id="8" name="Straight Connector 7">
              <a:extLst>
                <a:ext uri="{FF2B5EF4-FFF2-40B4-BE49-F238E27FC236}">
                  <a16:creationId xmlns:a16="http://schemas.microsoft.com/office/drawing/2014/main" id="{E162E36D-509B-E541-9096-816A77F41542}"/>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956ED9-AF53-FF4D-9E7F-10DF715EECD8}"/>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3BEBBA14-F272-0147-9EE1-4F9DDD5B62E4}"/>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14004EFD-CAC5-8942-8574-4A2493580D44}"/>
              </a:ext>
            </a:extLst>
          </p:cNvPr>
          <p:cNvPicPr preferRelativeResize="0"/>
          <p:nvPr/>
        </p:nvPicPr>
        <p:blipFill rotWithShape="1">
          <a:blip r:embed="rId7">
            <a:alphaModFix/>
          </a:blip>
          <a:srcRect/>
          <a:stretch/>
        </p:blipFill>
        <p:spPr>
          <a:xfrm>
            <a:off x="1010603" y="0"/>
            <a:ext cx="1017545" cy="1070700"/>
          </a:xfrm>
          <a:prstGeom prst="rect">
            <a:avLst/>
          </a:prstGeom>
          <a:noFill/>
          <a:ln>
            <a:noFill/>
          </a:ln>
        </p:spPr>
      </p:pic>
      <p:sp>
        <p:nvSpPr>
          <p:cNvPr id="2" name="TextBox 1"/>
          <p:cNvSpPr txBox="1"/>
          <p:nvPr/>
        </p:nvSpPr>
        <p:spPr>
          <a:xfrm>
            <a:off x="4951925" y="2772229"/>
            <a:ext cx="3580705" cy="523220"/>
          </a:xfrm>
          <a:prstGeom prst="rect">
            <a:avLst/>
          </a:prstGeom>
          <a:noFill/>
        </p:spPr>
        <p:txBody>
          <a:bodyPr wrap="square" rtlCol="1">
            <a:spAutoFit/>
          </a:bodyPr>
          <a:lstStyle/>
          <a:p>
            <a:pPr algn="r" rtl="1"/>
            <a:r>
              <a:rPr lang="he-IL" sz="2800" dirty="0"/>
              <a:t>גורם ההרחבה: _____</a:t>
            </a:r>
          </a:p>
        </p:txBody>
      </p:sp>
      <p:sp>
        <p:nvSpPr>
          <p:cNvPr id="14" name="TextBox 13"/>
          <p:cNvSpPr txBox="1"/>
          <p:nvPr/>
        </p:nvSpPr>
        <p:spPr>
          <a:xfrm>
            <a:off x="4951925" y="4078519"/>
            <a:ext cx="3580705" cy="523220"/>
          </a:xfrm>
          <a:prstGeom prst="rect">
            <a:avLst/>
          </a:prstGeom>
          <a:noFill/>
        </p:spPr>
        <p:txBody>
          <a:bodyPr wrap="square" rtlCol="1">
            <a:spAutoFit/>
          </a:bodyPr>
          <a:lstStyle/>
          <a:p>
            <a:pPr algn="r" rtl="1"/>
            <a:r>
              <a:rPr lang="he-IL" sz="2800" dirty="0"/>
              <a:t>גורם ההרחבה: _____</a:t>
            </a:r>
          </a:p>
        </p:txBody>
      </p:sp>
      <p:sp>
        <p:nvSpPr>
          <p:cNvPr id="15" name="TextBox 14"/>
          <p:cNvSpPr txBox="1"/>
          <p:nvPr/>
        </p:nvSpPr>
        <p:spPr>
          <a:xfrm>
            <a:off x="4951925" y="5326311"/>
            <a:ext cx="3580705" cy="523220"/>
          </a:xfrm>
          <a:prstGeom prst="rect">
            <a:avLst/>
          </a:prstGeom>
          <a:noFill/>
        </p:spPr>
        <p:txBody>
          <a:bodyPr wrap="square" rtlCol="1">
            <a:spAutoFit/>
          </a:bodyPr>
          <a:lstStyle/>
          <a:p>
            <a:pPr algn="r" rtl="1"/>
            <a:r>
              <a:rPr lang="he-IL" sz="2800" dirty="0"/>
              <a:t>גורם ההרחבה: _____</a:t>
            </a:r>
          </a:p>
        </p:txBody>
      </p:sp>
      <p:pic>
        <p:nvPicPr>
          <p:cNvPr id="17"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71892" y="254402"/>
            <a:ext cx="1540938" cy="549601"/>
          </a:xfrm>
          <a:prstGeom prst="rect">
            <a:avLst/>
          </a:prstGeom>
        </p:spPr>
      </p:pic>
    </p:spTree>
    <p:extLst>
      <p:ext uri="{BB962C8B-B14F-4D97-AF65-F5344CB8AC3E}">
        <p14:creationId xmlns:p14="http://schemas.microsoft.com/office/powerpoint/2010/main" val="81570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82CF4-E766-CF4F-AA30-377121B82E15}"/>
              </a:ext>
            </a:extLst>
          </p:cNvPr>
          <p:cNvSpPr>
            <a:spLocks noGrp="1"/>
          </p:cNvSpPr>
          <p:nvPr>
            <p:ph type="body" sz="quarter" idx="11"/>
          </p:nvPr>
        </p:nvSpPr>
        <p:spPr/>
        <p:txBody>
          <a:bodyPr>
            <a:normAutofit lnSpcReduction="10000"/>
          </a:bodyPr>
          <a:lstStyle/>
          <a:p>
            <a:r>
              <a:rPr lang="x-none"/>
              <a:t>פתרון</a:t>
            </a:r>
            <a:r>
              <a:rPr lang="he-IL" dirty="0"/>
              <a:t> אפשרי</a:t>
            </a:r>
            <a:endParaRPr lang="x-none"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grpSp>
        <p:nvGrpSpPr>
          <p:cNvPr id="5" name="Group 4">
            <a:extLst>
              <a:ext uri="{FF2B5EF4-FFF2-40B4-BE49-F238E27FC236}">
                <a16:creationId xmlns:a16="http://schemas.microsoft.com/office/drawing/2014/main" id="{DA7F1574-4D2D-F74F-964C-EC15A20C1FA1}"/>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244A4A8-8759-144A-BB13-F7B3AD408A2A}"/>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B8C188B-5DE4-414F-8598-5A1141A74A38}"/>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1468D2C-7B77-EC49-AA15-25C5839312BD}"/>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14AD159C-2C14-DE4E-8258-4FFE9A1A8E15}"/>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mc:AlternateContent xmlns:mc="http://schemas.openxmlformats.org/markup-compatibility/2006" xmlns:a14="http://schemas.microsoft.com/office/drawing/2010/main">
        <mc:Choice Requires="a14">
          <p:sp>
            <p:nvSpPr>
              <p:cNvPr id="11" name="Text Placeholder 5">
                <a:extLst>
                  <a:ext uri="{FF2B5EF4-FFF2-40B4-BE49-F238E27FC236}">
                    <a16:creationId xmlns:a16="http://schemas.microsoft.com/office/drawing/2014/main" id="{5B824CF1-6250-F64C-B469-7393A99DD648}"/>
                  </a:ext>
                </a:extLst>
              </p:cNvPr>
              <p:cNvSpPr>
                <a:spLocks noGrp="1"/>
              </p:cNvSpPr>
              <p:nvPr>
                <p:ph type="body" sz="quarter" idx="12"/>
              </p:nvPr>
            </p:nvSpPr>
            <p:spPr>
              <a:xfrm>
                <a:off x="2307771" y="1175657"/>
                <a:ext cx="8711941" cy="5518387"/>
              </a:xfrm>
            </p:spPr>
            <p:txBody>
              <a:bodyPr>
                <a:normAutofit/>
              </a:bodyPr>
              <a:lstStyle/>
              <a:p>
                <a:pPr marL="0" indent="0">
                  <a:buNone/>
                </a:pPr>
                <a:r>
                  <a:rPr lang="he-IL" dirty="0"/>
                  <a:t>הרחיבו את השבר </a:t>
                </a:r>
                <a14:m>
                  <m:oMath xmlns:m="http://schemas.openxmlformats.org/officeDocument/2006/math">
                    <m:f>
                      <m:fPr>
                        <m:ctrlPr>
                          <a:rPr lang="he-IL" i="1" smtClean="0">
                            <a:latin typeface="Cambria Math" panose="02040503050406030204" pitchFamily="18" charset="0"/>
                          </a:rPr>
                        </m:ctrlPr>
                      </m:fPr>
                      <m:num>
                        <m:r>
                          <a:rPr lang="he-IL" b="0" i="1" smtClean="0">
                            <a:latin typeface="Cambria Math"/>
                          </a:rPr>
                          <m:t>2</m:t>
                        </m:r>
                      </m:num>
                      <m:den>
                        <m:r>
                          <a:rPr lang="he-IL" b="0" i="1" smtClean="0">
                            <a:latin typeface="Cambria Math"/>
                          </a:rPr>
                          <m:t>5</m:t>
                        </m:r>
                      </m:den>
                    </m:f>
                  </m:oMath>
                </a14:m>
                <a:r>
                  <a:rPr lang="he-IL" dirty="0"/>
                  <a:t> בשלושה גורמי הרחבה שונים. ציינו את גורם ההרחבה:</a:t>
                </a:r>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smtClean="0">
                              <a:latin typeface="Cambria Math" panose="02040503050406030204" pitchFamily="18" charset="0"/>
                            </a:rPr>
                          </m:ctrlPr>
                        </m:fPr>
                        <m:num>
                          <m:r>
                            <a:rPr lang="he-IL" b="0" i="1" smtClean="0">
                              <a:latin typeface="Cambria Math"/>
                            </a:rPr>
                            <m:t>2</m:t>
                          </m:r>
                        </m:num>
                        <m:den>
                          <m:r>
                            <a:rPr lang="he-IL" b="0" i="1" smtClean="0">
                              <a:latin typeface="Cambria Math"/>
                            </a:rPr>
                            <m:t>5</m:t>
                          </m:r>
                        </m:den>
                      </m:f>
                      <m:r>
                        <a:rPr lang="he-IL" b="0" i="1" smtClean="0">
                          <a:latin typeface="Cambria Math"/>
                        </a:rPr>
                        <m:t>=  </m:t>
                      </m:r>
                      <m:f>
                        <m:fPr>
                          <m:ctrlPr>
                            <a:rPr lang="he-IL" b="0" i="1" smtClean="0">
                              <a:latin typeface="Cambria Math" panose="02040503050406030204" pitchFamily="18" charset="0"/>
                            </a:rPr>
                          </m:ctrlPr>
                        </m:fPr>
                        <m:num>
                          <m:r>
                            <a:rPr lang="he-IL" b="0" i="1" smtClean="0">
                              <a:latin typeface="Cambria Math"/>
                            </a:rPr>
                            <m:t>4</m:t>
                          </m:r>
                        </m:num>
                        <m:den>
                          <m:r>
                            <a:rPr lang="he-IL" b="0" i="1" smtClean="0">
                              <a:latin typeface="Cambria Math"/>
                            </a:rPr>
                            <m:t>10</m:t>
                          </m:r>
                        </m:den>
                      </m:f>
                      <m:r>
                        <a:rPr lang="he-IL" b="0" i="1" smtClean="0">
                          <a:latin typeface="Cambria Math"/>
                        </a:rPr>
                        <m:t> </m:t>
                      </m:r>
                    </m:oMath>
                  </m:oMathPara>
                </a14:m>
                <a:endParaRPr lang="he-IL" b="0" dirty="0"/>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a:latin typeface="Cambria Math" panose="02040503050406030204" pitchFamily="18" charset="0"/>
                            </a:rPr>
                          </m:ctrlPr>
                        </m:fPr>
                        <m:num>
                          <m:r>
                            <a:rPr lang="he-IL" i="1">
                              <a:latin typeface="Cambria Math"/>
                            </a:rPr>
                            <m:t>2</m:t>
                          </m:r>
                        </m:num>
                        <m:den>
                          <m:r>
                            <a:rPr lang="he-IL" i="1">
                              <a:latin typeface="Cambria Math"/>
                            </a:rPr>
                            <m:t>5</m:t>
                          </m:r>
                        </m:den>
                      </m:f>
                      <m:r>
                        <a:rPr lang="he-IL" i="1">
                          <a:latin typeface="Cambria Math"/>
                        </a:rPr>
                        <m:t>=  </m:t>
                      </m:r>
                      <m:f>
                        <m:fPr>
                          <m:ctrlPr>
                            <a:rPr lang="he-IL" i="1">
                              <a:latin typeface="Cambria Math" panose="02040503050406030204" pitchFamily="18" charset="0"/>
                            </a:rPr>
                          </m:ctrlPr>
                        </m:fPr>
                        <m:num>
                          <m:r>
                            <a:rPr lang="he-IL" b="0" i="1" smtClean="0">
                              <a:latin typeface="Cambria Math"/>
                            </a:rPr>
                            <m:t>6</m:t>
                          </m:r>
                        </m:num>
                        <m:den>
                          <m:r>
                            <a:rPr lang="he-IL" b="0" i="1" smtClean="0">
                              <a:latin typeface="Cambria Math"/>
                            </a:rPr>
                            <m:t>15</m:t>
                          </m:r>
                        </m:den>
                      </m:f>
                      <m:r>
                        <a:rPr lang="he-IL" i="1">
                          <a:latin typeface="Cambria Math"/>
                        </a:rPr>
                        <m:t> </m:t>
                      </m:r>
                    </m:oMath>
                  </m:oMathPara>
                </a14:m>
                <a:endParaRPr lang="he-IL" dirty="0"/>
              </a:p>
              <a:p>
                <a:pPr marL="0" indent="0">
                  <a:buNone/>
                </a:pPr>
                <a:endParaRPr lang="he-IL" dirty="0"/>
              </a:p>
              <a:p>
                <a:pPr marL="0" indent="0" algn="l">
                  <a:buNone/>
                </a:pPr>
                <a14:m>
                  <m:oMathPara xmlns:m="http://schemas.openxmlformats.org/officeDocument/2006/math">
                    <m:oMathParaPr>
                      <m:jc m:val="left"/>
                    </m:oMathParaPr>
                    <m:oMath xmlns:m="http://schemas.openxmlformats.org/officeDocument/2006/math">
                      <m:f>
                        <m:fPr>
                          <m:ctrlPr>
                            <a:rPr lang="he-IL" i="1">
                              <a:latin typeface="Cambria Math" panose="02040503050406030204" pitchFamily="18" charset="0"/>
                            </a:rPr>
                          </m:ctrlPr>
                        </m:fPr>
                        <m:num>
                          <m:r>
                            <a:rPr lang="he-IL" i="1">
                              <a:latin typeface="Cambria Math"/>
                            </a:rPr>
                            <m:t>2</m:t>
                          </m:r>
                        </m:num>
                        <m:den>
                          <m:r>
                            <a:rPr lang="he-IL" i="1">
                              <a:latin typeface="Cambria Math"/>
                            </a:rPr>
                            <m:t>5</m:t>
                          </m:r>
                        </m:den>
                      </m:f>
                      <m:r>
                        <a:rPr lang="he-IL" i="1">
                          <a:latin typeface="Cambria Math"/>
                        </a:rPr>
                        <m:t>=  </m:t>
                      </m:r>
                      <m:f>
                        <m:fPr>
                          <m:ctrlPr>
                            <a:rPr lang="he-IL" i="1">
                              <a:latin typeface="Cambria Math" panose="02040503050406030204" pitchFamily="18" charset="0"/>
                            </a:rPr>
                          </m:ctrlPr>
                        </m:fPr>
                        <m:num>
                          <m:r>
                            <a:rPr lang="he-IL" b="0" i="1" smtClean="0">
                              <a:latin typeface="Cambria Math"/>
                            </a:rPr>
                            <m:t>20</m:t>
                          </m:r>
                        </m:num>
                        <m:den>
                          <m:r>
                            <a:rPr lang="he-IL" b="0" i="1" smtClean="0">
                              <a:latin typeface="Cambria Math"/>
                            </a:rPr>
                            <m:t>50</m:t>
                          </m:r>
                        </m:den>
                      </m:f>
                      <m:r>
                        <a:rPr lang="he-IL" i="1">
                          <a:latin typeface="Cambria Math"/>
                        </a:rPr>
                        <m:t> </m:t>
                      </m:r>
                    </m:oMath>
                  </m:oMathPara>
                </a14:m>
                <a:endParaRPr lang="he-IL" dirty="0"/>
              </a:p>
              <a:p>
                <a:pPr marL="0" indent="0" algn="l">
                  <a:buNone/>
                </a:pPr>
                <a:endParaRPr lang="he-IL" dirty="0"/>
              </a:p>
            </p:txBody>
          </p:sp>
        </mc:Choice>
        <mc:Fallback xmlns="">
          <p:sp>
            <p:nvSpPr>
              <p:cNvPr id="11" name="Text Placeholder 5">
                <a:extLst>
                  <a:ext uri="{FF2B5EF4-FFF2-40B4-BE49-F238E27FC236}">
                    <a16:creationId xmlns:a16="http://schemas.microsoft.com/office/drawing/2014/main" id="{5B824CF1-6250-F64C-B469-7393A99DD648}"/>
                  </a:ext>
                </a:extLst>
              </p:cNvPr>
              <p:cNvSpPr>
                <a:spLocks noGrp="1" noRot="1" noChangeAspect="1" noMove="1" noResize="1" noEditPoints="1" noAdjustHandles="1" noChangeArrowheads="1" noChangeShapeType="1" noTextEdit="1"/>
              </p:cNvSpPr>
              <p:nvPr>
                <p:ph type="body" sz="quarter" idx="12"/>
              </p:nvPr>
            </p:nvSpPr>
            <p:spPr>
              <a:xfrm>
                <a:off x="2307771" y="1175657"/>
                <a:ext cx="8711941" cy="5518387"/>
              </a:xfrm>
              <a:blipFill>
                <a:blip r:embed="rId5"/>
                <a:stretch>
                  <a:fillRect l="-700" t="-2320" r="-1889"/>
                </a:stretch>
              </a:blipFill>
            </p:spPr>
            <p:txBody>
              <a:bodyPr/>
              <a:lstStyle/>
              <a:p>
                <a:r>
                  <a:rPr lang="he-IL">
                    <a:noFill/>
                  </a:rPr>
                  <a:t> </a:t>
                </a:r>
              </a:p>
            </p:txBody>
          </p:sp>
        </mc:Fallback>
      </mc:AlternateContent>
      <p:sp>
        <p:nvSpPr>
          <p:cNvPr id="12" name="TextBox 11"/>
          <p:cNvSpPr txBox="1"/>
          <p:nvPr/>
        </p:nvSpPr>
        <p:spPr>
          <a:xfrm>
            <a:off x="4951925" y="2772229"/>
            <a:ext cx="3580705" cy="523220"/>
          </a:xfrm>
          <a:prstGeom prst="rect">
            <a:avLst/>
          </a:prstGeom>
          <a:noFill/>
        </p:spPr>
        <p:txBody>
          <a:bodyPr wrap="square" rtlCol="1">
            <a:spAutoFit/>
          </a:bodyPr>
          <a:lstStyle/>
          <a:p>
            <a:pPr algn="r" rtl="1"/>
            <a:r>
              <a:rPr lang="he-IL" sz="2800" dirty="0"/>
              <a:t>גורם ההרחבה: 2</a:t>
            </a:r>
          </a:p>
        </p:txBody>
      </p:sp>
      <p:sp>
        <p:nvSpPr>
          <p:cNvPr id="13" name="TextBox 12"/>
          <p:cNvSpPr txBox="1"/>
          <p:nvPr/>
        </p:nvSpPr>
        <p:spPr>
          <a:xfrm>
            <a:off x="4951925" y="3911600"/>
            <a:ext cx="3580705" cy="523220"/>
          </a:xfrm>
          <a:prstGeom prst="rect">
            <a:avLst/>
          </a:prstGeom>
          <a:noFill/>
        </p:spPr>
        <p:txBody>
          <a:bodyPr wrap="square" rtlCol="1">
            <a:spAutoFit/>
          </a:bodyPr>
          <a:lstStyle/>
          <a:p>
            <a:pPr algn="r" rtl="1"/>
            <a:r>
              <a:rPr lang="he-IL" sz="2800" dirty="0"/>
              <a:t>גורם ההרחבה: 3</a:t>
            </a:r>
          </a:p>
        </p:txBody>
      </p:sp>
      <p:sp>
        <p:nvSpPr>
          <p:cNvPr id="14" name="TextBox 13"/>
          <p:cNvSpPr txBox="1"/>
          <p:nvPr/>
        </p:nvSpPr>
        <p:spPr>
          <a:xfrm>
            <a:off x="4951924" y="5287030"/>
            <a:ext cx="3580705" cy="523220"/>
          </a:xfrm>
          <a:prstGeom prst="rect">
            <a:avLst/>
          </a:prstGeom>
          <a:noFill/>
        </p:spPr>
        <p:txBody>
          <a:bodyPr wrap="square" rtlCol="1">
            <a:spAutoFit/>
          </a:bodyPr>
          <a:lstStyle/>
          <a:p>
            <a:pPr algn="r" rtl="1"/>
            <a:r>
              <a:rPr lang="he-IL" sz="2800" dirty="0"/>
              <a:t>גורם ההרחבה: 10</a:t>
            </a:r>
          </a:p>
        </p:txBody>
      </p:sp>
    </p:spTree>
    <p:extLst>
      <p:ext uri="{BB962C8B-B14F-4D97-AF65-F5344CB8AC3E}">
        <p14:creationId xmlns:p14="http://schemas.microsoft.com/office/powerpoint/2010/main" val="42169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מלבן מעוגל 1"/>
          <p:cNvSpPr/>
          <p:nvPr/>
        </p:nvSpPr>
        <p:spPr>
          <a:xfrm>
            <a:off x="1240696" y="1325102"/>
            <a:ext cx="9779016" cy="4162754"/>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571500" indent="-571500" algn="r" rtl="1">
              <a:buFont typeface="Wingdings" pitchFamily="2" charset="2"/>
              <a:buChar char="ü"/>
            </a:pPr>
            <a:r>
              <a:rPr lang="he-IL" sz="3600" dirty="0">
                <a:solidFill>
                  <a:schemeClr val="accent1">
                    <a:lumMod val="75000"/>
                  </a:schemeClr>
                </a:solidFill>
              </a:rPr>
              <a:t>הרחבה וצמצום של שבר – ייצוג של גדלים שווים באמצעות מספרים שונים.</a:t>
            </a:r>
          </a:p>
          <a:p>
            <a:pPr marL="571500" indent="-571500" algn="r" rtl="1">
              <a:buFont typeface="Wingdings" pitchFamily="2" charset="2"/>
              <a:buChar char="ü"/>
            </a:pPr>
            <a:r>
              <a:rPr lang="he-IL" sz="3600" dirty="0">
                <a:solidFill>
                  <a:schemeClr val="accent1">
                    <a:lumMod val="75000"/>
                  </a:schemeClr>
                </a:solidFill>
              </a:rPr>
              <a:t>ביצוע הרחבה: כפל המונה והמכנה באותו מספר</a:t>
            </a:r>
          </a:p>
          <a:p>
            <a:pPr marL="571500" indent="-571500" algn="r" rtl="1">
              <a:buFont typeface="Wingdings" pitchFamily="2" charset="2"/>
              <a:buChar char="ü"/>
            </a:pPr>
            <a:r>
              <a:rPr lang="he-IL" sz="3600" dirty="0">
                <a:solidFill>
                  <a:schemeClr val="accent1">
                    <a:lumMod val="75000"/>
                  </a:schemeClr>
                </a:solidFill>
              </a:rPr>
              <a:t>ביצוע צמצום: חילוק המונה והמכנה באותו מספר.</a:t>
            </a:r>
          </a:p>
        </p:txBody>
      </p:sp>
      <p:pic>
        <p:nvPicPr>
          <p:cNvPr id="19" name="Picture 18">
            <a:extLst>
              <a:ext uri="{FF2B5EF4-FFF2-40B4-BE49-F238E27FC236}">
                <a16:creationId xmlns:a16="http://schemas.microsoft.com/office/drawing/2014/main" id="{3B866051-2D7B-644E-AD5C-1ACC83114C5F}"/>
              </a:ext>
            </a:extLst>
          </p:cNvPr>
          <p:cNvPicPr>
            <a:picLocks noChangeAspect="1"/>
          </p:cNvPicPr>
          <p:nvPr/>
        </p:nvPicPr>
        <p:blipFill>
          <a:blip r:embed="rId3"/>
          <a:stretch>
            <a:fillRect/>
          </a:stretch>
        </p:blipFill>
        <p:spPr>
          <a:xfrm>
            <a:off x="11342053" y="5310910"/>
            <a:ext cx="2082800" cy="2095500"/>
          </a:xfrm>
          <a:prstGeom prst="rect">
            <a:avLst/>
          </a:prstGeom>
        </p:spPr>
      </p:pic>
      <p:grpSp>
        <p:nvGrpSpPr>
          <p:cNvPr id="21" name="Group 20">
            <a:extLst>
              <a:ext uri="{FF2B5EF4-FFF2-40B4-BE49-F238E27FC236}">
                <a16:creationId xmlns:a16="http://schemas.microsoft.com/office/drawing/2014/main" id="{7ACABAEB-BDEB-6F4E-BAA1-CED2142F6F30}"/>
              </a:ext>
            </a:extLst>
          </p:cNvPr>
          <p:cNvGrpSpPr/>
          <p:nvPr/>
        </p:nvGrpSpPr>
        <p:grpSpPr>
          <a:xfrm>
            <a:off x="10772738" y="1150437"/>
            <a:ext cx="1207075" cy="1207075"/>
            <a:chOff x="2479019" y="1273242"/>
            <a:chExt cx="3938567" cy="3938567"/>
          </a:xfrm>
        </p:grpSpPr>
        <p:sp>
          <p:nvSpPr>
            <p:cNvPr id="22" name="Oval 21">
              <a:extLst>
                <a:ext uri="{FF2B5EF4-FFF2-40B4-BE49-F238E27FC236}">
                  <a16:creationId xmlns:a16="http://schemas.microsoft.com/office/drawing/2014/main" id="{260F53A8-C836-1640-9209-915383AE375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3" name="Picture 22">
              <a:extLst>
                <a:ext uri="{FF2B5EF4-FFF2-40B4-BE49-F238E27FC236}">
                  <a16:creationId xmlns:a16="http://schemas.microsoft.com/office/drawing/2014/main" id="{8AA0B4D1-3CA9-B04B-8DE5-22756B8CE482}"/>
                </a:ext>
              </a:extLst>
            </p:cNvPr>
            <p:cNvPicPr>
              <a:picLocks noChangeAspect="1"/>
            </p:cNvPicPr>
            <p:nvPr/>
          </p:nvPicPr>
          <p:blipFill>
            <a:blip r:embed="rId4"/>
            <a:stretch>
              <a:fillRect/>
            </a:stretch>
          </p:blipFill>
          <p:spPr>
            <a:xfrm>
              <a:off x="3268062" y="2062285"/>
              <a:ext cx="2360480" cy="2360480"/>
            </a:xfrm>
            <a:prstGeom prst="rect">
              <a:avLst/>
            </a:prstGeom>
          </p:spPr>
        </p:pic>
      </p:grpSp>
      <p:sp>
        <p:nvSpPr>
          <p:cNvPr id="5" name="Text Placeholder 4">
            <a:extLst>
              <a:ext uri="{FF2B5EF4-FFF2-40B4-BE49-F238E27FC236}">
                <a16:creationId xmlns:a16="http://schemas.microsoft.com/office/drawing/2014/main" id="{E7E6A83B-7E81-A945-AAF0-7F75F78D2890}"/>
              </a:ext>
            </a:extLst>
          </p:cNvPr>
          <p:cNvSpPr>
            <a:spLocks noGrp="1"/>
          </p:cNvSpPr>
          <p:nvPr>
            <p:ph type="body" sz="quarter" idx="11"/>
          </p:nvPr>
        </p:nvSpPr>
        <p:spPr/>
        <p:txBody>
          <a:bodyPr>
            <a:normAutofit lnSpcReduction="10000"/>
          </a:bodyPr>
          <a:lstStyle/>
          <a:p>
            <a:r>
              <a:rPr lang="he-IL" dirty="0"/>
              <a:t>מסיימים ומסכמים</a:t>
            </a:r>
          </a:p>
        </p:txBody>
      </p:sp>
      <p:grpSp>
        <p:nvGrpSpPr>
          <p:cNvPr id="9" name="Group 8">
            <a:extLst>
              <a:ext uri="{FF2B5EF4-FFF2-40B4-BE49-F238E27FC236}">
                <a16:creationId xmlns:a16="http://schemas.microsoft.com/office/drawing/2014/main" id="{F6F94A82-783F-4146-8234-8E5392DE15ED}"/>
              </a:ext>
            </a:extLst>
          </p:cNvPr>
          <p:cNvGrpSpPr/>
          <p:nvPr/>
        </p:nvGrpSpPr>
        <p:grpSpPr>
          <a:xfrm rot="10800000" flipH="1">
            <a:off x="309324" y="6290751"/>
            <a:ext cx="1430425" cy="403293"/>
            <a:chOff x="358720" y="6187719"/>
            <a:chExt cx="1795869" cy="506326"/>
          </a:xfrm>
        </p:grpSpPr>
        <p:cxnSp>
          <p:nvCxnSpPr>
            <p:cNvPr id="10" name="Straight Connector 9">
              <a:extLst>
                <a:ext uri="{FF2B5EF4-FFF2-40B4-BE49-F238E27FC236}">
                  <a16:creationId xmlns:a16="http://schemas.microsoft.com/office/drawing/2014/main" id="{6B889EB4-9A87-2243-A41A-48908BACA72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A44C092-33AB-7240-AA6A-95F1B2917DEC}"/>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25D0331C-B6D9-594F-A8BC-D0F7A546F2D6}"/>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CE069C3-4005-B443-849C-1D327CF2FC5D}"/>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7625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Placeholder 1">
            <a:extLst>
              <a:ext uri="{FF2B5EF4-FFF2-40B4-BE49-F238E27FC236}">
                <a16:creationId xmlns:a16="http://schemas.microsoft.com/office/drawing/2014/main" id="{DDC869EE-22C5-BE46-A606-772EBD2839F1}"/>
              </a:ext>
            </a:extLst>
          </p:cNvPr>
          <p:cNvSpPr>
            <a:spLocks noGrp="1"/>
          </p:cNvSpPr>
          <p:nvPr>
            <p:ph type="body" sz="quarter" idx="11"/>
          </p:nvPr>
        </p:nvSpPr>
        <p:spPr/>
        <p:txBody>
          <a:bodyPr>
            <a:normAutofit lnSpcReduction="10000"/>
          </a:bodyPr>
          <a:lstStyle/>
          <a:p>
            <a:r>
              <a:rPr lang="x-none"/>
              <a:t>ממשיכים לתרגל</a:t>
            </a:r>
            <a:endParaRPr lang="x-none" dirty="0"/>
          </a:p>
        </p:txBody>
      </p:sp>
      <p:sp>
        <p:nvSpPr>
          <p:cNvPr id="3" name="Text Placeholder 2">
            <a:extLst>
              <a:ext uri="{FF2B5EF4-FFF2-40B4-BE49-F238E27FC236}">
                <a16:creationId xmlns:a16="http://schemas.microsoft.com/office/drawing/2014/main" id="{DED13A70-3A58-F542-8C5E-C920E08F6F6C}"/>
              </a:ext>
            </a:extLst>
          </p:cNvPr>
          <p:cNvSpPr>
            <a:spLocks noGrp="1"/>
          </p:cNvSpPr>
          <p:nvPr>
            <p:ph type="body" sz="quarter" idx="12"/>
          </p:nvPr>
        </p:nvSpPr>
        <p:spPr>
          <a:xfrm>
            <a:off x="688262" y="1364112"/>
            <a:ext cx="10331450" cy="1175888"/>
          </a:xfrm>
        </p:spPr>
        <p:txBody>
          <a:bodyPr/>
          <a:lstStyle/>
          <a:p>
            <a:pPr lvl="0"/>
            <a:r>
              <a:rPr lang="he-IL" dirty="0"/>
              <a:t>נתון מלבן עם חלק הצבוע בתוכו. כתבו 3 שברים שונים המתאימים לחלק הצבוע:</a:t>
            </a:r>
          </a:p>
          <a:p>
            <a:pPr lvl="0"/>
            <a:endParaRPr lang="he-IL" dirty="0"/>
          </a:p>
          <a:p>
            <a:endParaRPr lang="x-none" dirty="0"/>
          </a:p>
        </p:txBody>
      </p:sp>
      <p:grpSp>
        <p:nvGrpSpPr>
          <p:cNvPr id="5" name="Group 4">
            <a:extLst>
              <a:ext uri="{FF2B5EF4-FFF2-40B4-BE49-F238E27FC236}">
                <a16:creationId xmlns:a16="http://schemas.microsoft.com/office/drawing/2014/main" id="{52876765-50B0-B54F-9D25-D391D8D32CD7}"/>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023E9D23-8F0B-5041-9B47-9377BD101AF7}"/>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FD4355-B617-3445-96F7-9E213AB8FCC1}"/>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AC94C1CA-ABD3-D74C-87A0-71003B9F5C2D}"/>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A7916A6E-465A-1742-9454-46B7250D5013}"/>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graphicFrame>
        <p:nvGraphicFramePr>
          <p:cNvPr id="4" name="טבלה 3"/>
          <p:cNvGraphicFramePr>
            <a:graphicFrameLocks noGrp="1"/>
          </p:cNvGraphicFramePr>
          <p:nvPr>
            <p:extLst>
              <p:ext uri="{D42A27DB-BD31-4B8C-83A1-F6EECF244321}">
                <p14:modId xmlns:p14="http://schemas.microsoft.com/office/powerpoint/2010/main" val="395402988"/>
              </p:ext>
            </p:extLst>
          </p:nvPr>
        </p:nvGraphicFramePr>
        <p:xfrm>
          <a:off x="2303920" y="2876245"/>
          <a:ext cx="6172422" cy="2589592"/>
        </p:xfrm>
        <a:graphic>
          <a:graphicData uri="http://schemas.openxmlformats.org/drawingml/2006/table">
            <a:tbl>
              <a:tblPr rtl="1" firstRow="1" bandRow="1">
                <a:tableStyleId>{5940675A-B579-460E-94D1-54222C63F5DA}</a:tableStyleId>
              </a:tblPr>
              <a:tblGrid>
                <a:gridCol w="1028737">
                  <a:extLst>
                    <a:ext uri="{9D8B030D-6E8A-4147-A177-3AD203B41FA5}">
                      <a16:colId xmlns:a16="http://schemas.microsoft.com/office/drawing/2014/main" val="20000"/>
                    </a:ext>
                  </a:extLst>
                </a:gridCol>
                <a:gridCol w="1028737">
                  <a:extLst>
                    <a:ext uri="{9D8B030D-6E8A-4147-A177-3AD203B41FA5}">
                      <a16:colId xmlns:a16="http://schemas.microsoft.com/office/drawing/2014/main" val="20001"/>
                    </a:ext>
                  </a:extLst>
                </a:gridCol>
                <a:gridCol w="1028737">
                  <a:extLst>
                    <a:ext uri="{9D8B030D-6E8A-4147-A177-3AD203B41FA5}">
                      <a16:colId xmlns:a16="http://schemas.microsoft.com/office/drawing/2014/main" val="20002"/>
                    </a:ext>
                  </a:extLst>
                </a:gridCol>
                <a:gridCol w="1028737">
                  <a:extLst>
                    <a:ext uri="{9D8B030D-6E8A-4147-A177-3AD203B41FA5}">
                      <a16:colId xmlns:a16="http://schemas.microsoft.com/office/drawing/2014/main" val="20003"/>
                    </a:ext>
                  </a:extLst>
                </a:gridCol>
                <a:gridCol w="1028737">
                  <a:extLst>
                    <a:ext uri="{9D8B030D-6E8A-4147-A177-3AD203B41FA5}">
                      <a16:colId xmlns:a16="http://schemas.microsoft.com/office/drawing/2014/main" val="20004"/>
                    </a:ext>
                  </a:extLst>
                </a:gridCol>
                <a:gridCol w="1028737">
                  <a:extLst>
                    <a:ext uri="{9D8B030D-6E8A-4147-A177-3AD203B41FA5}">
                      <a16:colId xmlns:a16="http://schemas.microsoft.com/office/drawing/2014/main" val="20005"/>
                    </a:ext>
                  </a:extLst>
                </a:gridCol>
              </a:tblGrid>
              <a:tr h="647398">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647398">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647398">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7398">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1"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28148" y="260549"/>
            <a:ext cx="1540938" cy="549601"/>
          </a:xfrm>
          <a:prstGeom prst="rect">
            <a:avLst/>
          </a:prstGeom>
        </p:spPr>
      </p:pic>
    </p:spTree>
    <p:extLst>
      <p:ext uri="{BB962C8B-B14F-4D97-AF65-F5344CB8AC3E}">
        <p14:creationId xmlns:p14="http://schemas.microsoft.com/office/powerpoint/2010/main" val="65407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24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F366B-E387-4A48-A261-714C68B95187}"/>
              </a:ext>
            </a:extLst>
          </p:cNvPr>
          <p:cNvSpPr>
            <a:spLocks noGrp="1"/>
          </p:cNvSpPr>
          <p:nvPr>
            <p:ph type="body" sz="quarter" idx="10"/>
          </p:nvPr>
        </p:nvSpPr>
        <p:spPr/>
        <p:txBody>
          <a:bodyPr/>
          <a:lstStyle/>
          <a:p>
            <a:pPr marL="0" indent="0" algn="ctr" defTabSz="914400" rtl="1" eaLnBrk="1" latinLnBrk="0" hangingPunct="1">
              <a:lnSpc>
                <a:spcPct val="90000"/>
              </a:lnSpc>
              <a:spcBef>
                <a:spcPts val="1000"/>
              </a:spcBef>
              <a:buClr>
                <a:schemeClr val="accent2"/>
              </a:buClr>
              <a:buFont typeface="Arial" panose="020B0604020202020204" pitchFamily="34" charset="0"/>
              <a:buNone/>
            </a:pPr>
            <a:r>
              <a:rPr lang="he-IL" dirty="0"/>
              <a:t>איורים ותמונות: </a:t>
            </a:r>
            <a:r>
              <a:rPr lang="en-US" dirty="0" err="1"/>
              <a:t>shutterstock</a:t>
            </a:r>
            <a:endParaRPr lang="x-none" dirty="0"/>
          </a:p>
        </p:txBody>
      </p:sp>
    </p:spTree>
    <p:extLst>
      <p:ext uri="{BB962C8B-B14F-4D97-AF65-F5344CB8AC3E}">
        <p14:creationId xmlns:p14="http://schemas.microsoft.com/office/powerpoint/2010/main" val="88522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6452696" y="4027099"/>
            <a:ext cx="1771057" cy="740845"/>
          </a:xfrm>
          <a:prstGeom prst="rect">
            <a:avLst/>
          </a:prstGeom>
          <a:noFill/>
          <a:ln>
            <a:noFill/>
          </a:ln>
        </p:spPr>
      </p:pic>
      <p:pic>
        <p:nvPicPr>
          <p:cNvPr id="263" name="Google Shape;263;p7" descr="https://lh5.googleusercontent.com/ZDoHST6h1OCX-u3R0_z7nNa7SfU7HmVM0D695YAePInfr_qNfjeMwiGEv5CWrEZg9NKaTDrt37AL_GYzZsegn6rlPlFCY3VeGszqUWVyGIQFv4vSJtyKvfOsQffjTrz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57043" y="2932691"/>
            <a:ext cx="1360363" cy="1637663"/>
          </a:xfrm>
          <a:prstGeom prst="rect">
            <a:avLst/>
          </a:prstGeom>
          <a:noFill/>
          <a:ln>
            <a:noFill/>
          </a:ln>
        </p:spPr>
      </p:pic>
      <p:pic>
        <p:nvPicPr>
          <p:cNvPr id="11266" name="Picture 2" descr="Seamless squared white paper background - Royalty-free Grid Pattern Stock Phot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4763" y="3085109"/>
            <a:ext cx="1232352" cy="159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הסבר מלבני מעוגל 1"/>
          <p:cNvSpPr/>
          <p:nvPr/>
        </p:nvSpPr>
        <p:spPr>
          <a:xfrm>
            <a:off x="8783782" y="5153891"/>
            <a:ext cx="3241963" cy="983673"/>
          </a:xfrm>
          <a:prstGeom prst="wedgeRoundRectCallout">
            <a:avLst>
              <a:gd name="adj1" fmla="val -3159"/>
              <a:gd name="adj2" fmla="val -107923"/>
              <a:gd name="adj3" fmla="val 16667"/>
            </a:avLst>
          </a:prstGeom>
          <a:noFill/>
          <a:ln w="38100"/>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800" dirty="0"/>
              <a:t>דפי משבצות בגודל </a:t>
            </a:r>
            <a:r>
              <a:rPr lang="en-US" sz="2800" dirty="0"/>
              <a:t>A</a:t>
            </a:r>
            <a:r>
              <a:rPr lang="he-IL" sz="2800" dirty="0"/>
              <a:t>4</a:t>
            </a:r>
          </a:p>
        </p:txBody>
      </p:sp>
      <p:sp>
        <p:nvSpPr>
          <p:cNvPr id="10" name="הסבר מלבני מעוגל 9"/>
          <p:cNvSpPr/>
          <p:nvPr/>
        </p:nvSpPr>
        <p:spPr>
          <a:xfrm>
            <a:off x="7644643" y="1880450"/>
            <a:ext cx="2230581" cy="983673"/>
          </a:xfrm>
          <a:prstGeom prst="wedgeRoundRectCallout">
            <a:avLst>
              <a:gd name="adj1" fmla="val -50550"/>
              <a:gd name="adj2" fmla="val 129788"/>
              <a:gd name="adj3" fmla="val 16667"/>
            </a:avLst>
          </a:prstGeom>
          <a:noFill/>
          <a:ln w="38100"/>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800" dirty="0"/>
              <a:t>עיפרון ומחק</a:t>
            </a:r>
          </a:p>
        </p:txBody>
      </p:sp>
      <p:sp>
        <p:nvSpPr>
          <p:cNvPr id="11" name="הסבר מלבני מעוגל 10"/>
          <p:cNvSpPr/>
          <p:nvPr/>
        </p:nvSpPr>
        <p:spPr>
          <a:xfrm>
            <a:off x="3724717" y="1388614"/>
            <a:ext cx="1692689" cy="983673"/>
          </a:xfrm>
          <a:prstGeom prst="wedgeRoundRectCallout">
            <a:avLst>
              <a:gd name="adj1" fmla="val 1752"/>
              <a:gd name="adj2" fmla="val 106161"/>
              <a:gd name="adj3" fmla="val 16667"/>
            </a:avLst>
          </a:prstGeom>
          <a:noFill/>
          <a:ln w="38100"/>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800" dirty="0"/>
              <a:t>מספריים</a:t>
            </a:r>
          </a:p>
        </p:txBody>
      </p:sp>
      <p:sp>
        <p:nvSpPr>
          <p:cNvPr id="12" name="הסבר מלבני מעוגל 11"/>
          <p:cNvSpPr/>
          <p:nvPr/>
        </p:nvSpPr>
        <p:spPr>
          <a:xfrm>
            <a:off x="1277054" y="5193086"/>
            <a:ext cx="3241963" cy="983673"/>
          </a:xfrm>
          <a:prstGeom prst="wedgeRoundRectCallout">
            <a:avLst>
              <a:gd name="adj1" fmla="val -27367"/>
              <a:gd name="adj2" fmla="val -240576"/>
              <a:gd name="adj3" fmla="val 16667"/>
            </a:avLst>
          </a:prstGeom>
          <a:noFill/>
          <a:ln w="38100"/>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800" dirty="0"/>
              <a:t>דבק סטיק או ניר דבק שקוף (סלוטייפ)</a:t>
            </a:r>
          </a:p>
        </p:txBody>
      </p:sp>
      <p:pic>
        <p:nvPicPr>
          <p:cNvPr id="13" name="Picture 2" descr="https://lh6.googleusercontent.com/-eMfgnnBoalvwbez5LUw5fZPMaUF8tLsgEVyqpJZSRs6vUI-NBsUhcyAWwnkeS-dJMoc4mM-f3uaUsKp7KMQq3UwLMstbZQn1kbiskhzS1RvPVMPnFRl-B8eENN1txrr">
            <a:extLst>
              <a:ext uri="{FF2B5EF4-FFF2-40B4-BE49-F238E27FC236}">
                <a16:creationId xmlns:a16="http://schemas.microsoft.com/office/drawing/2014/main" id="{BAD20998-ADA0-4BB1-908E-5F099AE07E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7054" y="1896062"/>
            <a:ext cx="973634" cy="1615931"/>
          </a:xfrm>
          <a:prstGeom prst="rect">
            <a:avLst/>
          </a:prstGeom>
          <a:noFill/>
          <a:extLst>
            <a:ext uri="{909E8E84-426E-40DD-AFC4-6F175D3DCCD1}">
              <a14:hiddenFill xmlns:a14="http://schemas.microsoft.com/office/drawing/2010/main">
                <a:solidFill>
                  <a:srgbClr val="FFFFFF"/>
                </a:solidFill>
              </a14:hiddenFill>
            </a:ext>
          </a:extLst>
        </p:spPr>
      </p:pic>
      <p:pic>
        <p:nvPicPr>
          <p:cNvPr id="1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74424" y="753105"/>
            <a:ext cx="1540938" cy="549601"/>
          </a:xfrm>
          <a:prstGeom prst="rect">
            <a:avLst/>
          </a:prstGeom>
        </p:spPr>
      </p:pic>
    </p:spTree>
    <p:extLst>
      <p:ext uri="{BB962C8B-B14F-4D97-AF65-F5344CB8AC3E}">
        <p14:creationId xmlns:p14="http://schemas.microsoft.com/office/powerpoint/2010/main" val="249398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Text Placeholder 1">
            <a:extLst>
              <a:ext uri="{FF2B5EF4-FFF2-40B4-BE49-F238E27FC236}">
                <a16:creationId xmlns:a16="http://schemas.microsoft.com/office/drawing/2014/main" id="{702505D0-7E7D-7745-B742-E611932A89F0}"/>
              </a:ext>
            </a:extLst>
          </p:cNvPr>
          <p:cNvSpPr>
            <a:spLocks noGrp="1"/>
          </p:cNvSpPr>
          <p:nvPr>
            <p:ph type="body" sz="quarter" idx="11"/>
          </p:nvPr>
        </p:nvSpPr>
        <p:spPr/>
        <p:txBody>
          <a:bodyPr>
            <a:normAutofit lnSpcReduction="10000"/>
          </a:bodyPr>
          <a:lstStyle/>
          <a:p>
            <a:r>
              <a:rPr lang="x-none"/>
              <a:t>מתחילים בכיף</a:t>
            </a:r>
            <a:endParaRPr lang="x-none" dirty="0"/>
          </a:p>
        </p:txBody>
      </p:sp>
      <p:pic>
        <p:nvPicPr>
          <p:cNvPr id="280" name="Google Shape;280;p9"/>
          <p:cNvPicPr preferRelativeResize="0"/>
          <p:nvPr/>
        </p:nvPicPr>
        <p:blipFill rotWithShape="1">
          <a:blip r:embed="rId5">
            <a:alphaModFix/>
          </a:blip>
          <a:srcRect/>
          <a:stretch/>
        </p:blipFill>
        <p:spPr>
          <a:xfrm>
            <a:off x="1010603" y="0"/>
            <a:ext cx="1017545" cy="1070700"/>
          </a:xfrm>
          <a:prstGeom prst="rect">
            <a:avLst/>
          </a:prstGeom>
          <a:noFill/>
          <a:ln>
            <a:noFill/>
          </a:ln>
        </p:spPr>
      </p:pic>
      <p:grpSp>
        <p:nvGrpSpPr>
          <p:cNvPr id="5" name="Group 4">
            <a:extLst>
              <a:ext uri="{FF2B5EF4-FFF2-40B4-BE49-F238E27FC236}">
                <a16:creationId xmlns:a16="http://schemas.microsoft.com/office/drawing/2014/main" id="{A0CEE18C-4428-D04E-8F14-2D911963CD3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8F8949F6-D09B-CF45-94C1-A16B9AA58A80}"/>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523B61F-DEAB-6C45-BD03-C1E02B72DB14}"/>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9F840AA-BE9A-CA4F-B8DC-5F586F241F2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6" name="קבוצה 15"/>
          <p:cNvGrpSpPr/>
          <p:nvPr/>
        </p:nvGrpSpPr>
        <p:grpSpPr>
          <a:xfrm>
            <a:off x="2435633" y="1088533"/>
            <a:ext cx="7762997" cy="4491566"/>
            <a:chOff x="2435633" y="1316567"/>
            <a:chExt cx="7762997" cy="4491566"/>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633" y="1316567"/>
              <a:ext cx="7762997" cy="44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04667" y="4995322"/>
              <a:ext cx="1320800" cy="584775"/>
            </a:xfrm>
            <a:prstGeom prst="rect">
              <a:avLst/>
            </a:prstGeom>
            <a:solidFill>
              <a:schemeClr val="bg1"/>
            </a:solidFill>
            <a:ln>
              <a:noFill/>
            </a:ln>
          </p:spPr>
          <p:txBody>
            <a:bodyPr wrap="square" rtlCol="1">
              <a:spAutoFit/>
            </a:bodyPr>
            <a:lstStyle/>
            <a:p>
              <a:pPr algn="r" rtl="1"/>
              <a:r>
                <a:rPr lang="he-IL" sz="3200" dirty="0"/>
                <a:t>2 ס"מ</a:t>
              </a:r>
            </a:p>
          </p:txBody>
        </p:sp>
        <p:sp>
          <p:nvSpPr>
            <p:cNvPr id="12" name="TextBox 11"/>
            <p:cNvSpPr txBox="1"/>
            <p:nvPr/>
          </p:nvSpPr>
          <p:spPr>
            <a:xfrm>
              <a:off x="4199467" y="4995324"/>
              <a:ext cx="1676400" cy="584775"/>
            </a:xfrm>
            <a:prstGeom prst="rect">
              <a:avLst/>
            </a:prstGeom>
            <a:solidFill>
              <a:schemeClr val="bg1"/>
            </a:solidFill>
            <a:ln>
              <a:noFill/>
            </a:ln>
          </p:spPr>
          <p:txBody>
            <a:bodyPr wrap="square" rtlCol="1">
              <a:spAutoFit/>
            </a:bodyPr>
            <a:lstStyle/>
            <a:p>
              <a:pPr algn="r" rtl="1"/>
              <a:r>
                <a:rPr lang="he-IL" sz="3200" dirty="0"/>
                <a:t>4 ס"מ</a:t>
              </a:r>
            </a:p>
          </p:txBody>
        </p:sp>
        <p:cxnSp>
          <p:nvCxnSpPr>
            <p:cNvPr id="14" name="מחבר חץ ישר 13"/>
            <p:cNvCxnSpPr/>
            <p:nvPr/>
          </p:nvCxnSpPr>
          <p:spPr>
            <a:xfrm>
              <a:off x="7332133" y="5012263"/>
              <a:ext cx="2116667" cy="2"/>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cxnSp>
          <p:nvCxnSpPr>
            <p:cNvPr id="17" name="מחבר חץ ישר 16"/>
            <p:cNvCxnSpPr/>
            <p:nvPr/>
          </p:nvCxnSpPr>
          <p:spPr>
            <a:xfrm>
              <a:off x="3141133" y="5012259"/>
              <a:ext cx="4191000" cy="0"/>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grpSp>
      <p:sp>
        <p:nvSpPr>
          <p:cNvPr id="18" name="TextBox 17"/>
          <p:cNvSpPr txBox="1"/>
          <p:nvPr/>
        </p:nvSpPr>
        <p:spPr>
          <a:xfrm>
            <a:off x="1235676" y="5705976"/>
            <a:ext cx="9750206" cy="584775"/>
          </a:xfrm>
          <a:prstGeom prst="rect">
            <a:avLst/>
          </a:prstGeom>
          <a:noFill/>
        </p:spPr>
        <p:txBody>
          <a:bodyPr wrap="square" rtlCol="1">
            <a:spAutoFit/>
          </a:bodyPr>
          <a:lstStyle/>
          <a:p>
            <a:pPr algn="r" rtl="1"/>
            <a:r>
              <a:rPr lang="he-IL" sz="3200" dirty="0"/>
              <a:t>איזה חלק משטח המלבן מהווה שטח המשולש הצבוע באפור?</a:t>
            </a:r>
          </a:p>
        </p:txBody>
      </p:sp>
      <p:pic>
        <p:nvPicPr>
          <p:cNvPr id="22"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58030" y="293698"/>
            <a:ext cx="1540938" cy="549601"/>
          </a:xfrm>
          <a:prstGeom prst="rect">
            <a:avLst/>
          </a:prstGeom>
        </p:spPr>
      </p:pic>
    </p:spTree>
    <p:extLst>
      <p:ext uri="{BB962C8B-B14F-4D97-AF65-F5344CB8AC3E}">
        <p14:creationId xmlns:p14="http://schemas.microsoft.com/office/powerpoint/2010/main" val="261094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Text Placeholder 1">
            <a:extLst>
              <a:ext uri="{FF2B5EF4-FFF2-40B4-BE49-F238E27FC236}">
                <a16:creationId xmlns:a16="http://schemas.microsoft.com/office/drawing/2014/main" id="{702505D0-7E7D-7745-B742-E611932A89F0}"/>
              </a:ext>
            </a:extLst>
          </p:cNvPr>
          <p:cNvSpPr>
            <a:spLocks noGrp="1"/>
          </p:cNvSpPr>
          <p:nvPr>
            <p:ph type="body" sz="quarter" idx="11"/>
          </p:nvPr>
        </p:nvSpPr>
        <p:spPr/>
        <p:txBody>
          <a:bodyPr>
            <a:normAutofit lnSpcReduction="10000"/>
          </a:bodyPr>
          <a:lstStyle/>
          <a:p>
            <a:r>
              <a:rPr lang="he-IL" dirty="0"/>
              <a:t>פתרון</a:t>
            </a:r>
            <a:endParaRPr lang="x-none" dirty="0"/>
          </a:p>
        </p:txBody>
      </p:sp>
      <p:pic>
        <p:nvPicPr>
          <p:cNvPr id="280" name="Google Shape;280;p9"/>
          <p:cNvPicPr preferRelativeResize="0"/>
          <p:nvPr/>
        </p:nvPicPr>
        <p:blipFill rotWithShape="1">
          <a:blip r:embed="rId3">
            <a:alphaModFix/>
          </a:blip>
          <a:srcRect/>
          <a:stretch/>
        </p:blipFill>
        <p:spPr>
          <a:xfrm>
            <a:off x="1010603" y="0"/>
            <a:ext cx="1017545" cy="1070700"/>
          </a:xfrm>
          <a:prstGeom prst="rect">
            <a:avLst/>
          </a:prstGeom>
          <a:noFill/>
          <a:ln>
            <a:noFill/>
          </a:ln>
        </p:spPr>
      </p:pic>
      <p:grpSp>
        <p:nvGrpSpPr>
          <p:cNvPr id="5" name="Group 4">
            <a:extLst>
              <a:ext uri="{FF2B5EF4-FFF2-40B4-BE49-F238E27FC236}">
                <a16:creationId xmlns:a16="http://schemas.microsoft.com/office/drawing/2014/main" id="{A0CEE18C-4428-D04E-8F14-2D911963CD3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8F8949F6-D09B-CF45-94C1-A16B9AA58A80}"/>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523B61F-DEAB-6C45-BD03-C1E02B72DB14}"/>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9F840AA-BE9A-CA4F-B8DC-5F586F241F2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6" name="קבוצה 15"/>
          <p:cNvGrpSpPr/>
          <p:nvPr/>
        </p:nvGrpSpPr>
        <p:grpSpPr>
          <a:xfrm>
            <a:off x="2435633" y="1088533"/>
            <a:ext cx="7762997" cy="4491566"/>
            <a:chOff x="2435633" y="1316567"/>
            <a:chExt cx="7762997" cy="4491566"/>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633" y="1316567"/>
              <a:ext cx="7762997" cy="44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04667" y="4995322"/>
              <a:ext cx="1320800" cy="584775"/>
            </a:xfrm>
            <a:prstGeom prst="rect">
              <a:avLst/>
            </a:prstGeom>
            <a:solidFill>
              <a:schemeClr val="bg1"/>
            </a:solidFill>
            <a:ln>
              <a:noFill/>
            </a:ln>
          </p:spPr>
          <p:txBody>
            <a:bodyPr wrap="square" rtlCol="1">
              <a:spAutoFit/>
            </a:bodyPr>
            <a:lstStyle/>
            <a:p>
              <a:pPr algn="r" rtl="1"/>
              <a:r>
                <a:rPr lang="he-IL" sz="3200" dirty="0"/>
                <a:t>2 ס"מ</a:t>
              </a:r>
            </a:p>
          </p:txBody>
        </p:sp>
        <p:sp>
          <p:nvSpPr>
            <p:cNvPr id="12" name="TextBox 11"/>
            <p:cNvSpPr txBox="1"/>
            <p:nvPr/>
          </p:nvSpPr>
          <p:spPr>
            <a:xfrm>
              <a:off x="4199467" y="4995324"/>
              <a:ext cx="1676400" cy="584775"/>
            </a:xfrm>
            <a:prstGeom prst="rect">
              <a:avLst/>
            </a:prstGeom>
            <a:solidFill>
              <a:schemeClr val="bg1"/>
            </a:solidFill>
            <a:ln>
              <a:noFill/>
            </a:ln>
          </p:spPr>
          <p:txBody>
            <a:bodyPr wrap="square" rtlCol="1">
              <a:spAutoFit/>
            </a:bodyPr>
            <a:lstStyle/>
            <a:p>
              <a:pPr algn="r" rtl="1"/>
              <a:r>
                <a:rPr lang="he-IL" sz="3200" dirty="0"/>
                <a:t>4 ס"מ</a:t>
              </a:r>
            </a:p>
          </p:txBody>
        </p:sp>
        <p:cxnSp>
          <p:nvCxnSpPr>
            <p:cNvPr id="14" name="מחבר חץ ישר 13"/>
            <p:cNvCxnSpPr/>
            <p:nvPr/>
          </p:nvCxnSpPr>
          <p:spPr>
            <a:xfrm>
              <a:off x="7332133" y="5012263"/>
              <a:ext cx="2116667" cy="2"/>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cxnSp>
          <p:nvCxnSpPr>
            <p:cNvPr id="17" name="מחבר חץ ישר 16"/>
            <p:cNvCxnSpPr/>
            <p:nvPr/>
          </p:nvCxnSpPr>
          <p:spPr>
            <a:xfrm>
              <a:off x="3141133" y="5012259"/>
              <a:ext cx="4191000" cy="0"/>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grpSp>
      <p:sp>
        <p:nvSpPr>
          <p:cNvPr id="18" name="TextBox 17"/>
          <p:cNvSpPr txBox="1"/>
          <p:nvPr/>
        </p:nvSpPr>
        <p:spPr>
          <a:xfrm>
            <a:off x="2028148" y="5705976"/>
            <a:ext cx="8957734" cy="584775"/>
          </a:xfrm>
          <a:prstGeom prst="rect">
            <a:avLst/>
          </a:prstGeom>
          <a:noFill/>
        </p:spPr>
        <p:txBody>
          <a:bodyPr wrap="square" rtlCol="1">
            <a:spAutoFit/>
          </a:bodyPr>
          <a:lstStyle/>
          <a:p>
            <a:pPr algn="r" rtl="1"/>
            <a:r>
              <a:rPr lang="he-IL" sz="3200" dirty="0"/>
              <a:t>איזה חלק משטח המלבן הוא המשולש הצבוע באפור?</a:t>
            </a:r>
          </a:p>
        </p:txBody>
      </p:sp>
      <p:cxnSp>
        <p:nvCxnSpPr>
          <p:cNvPr id="25" name="מחבר ישר 24"/>
          <p:cNvCxnSpPr/>
          <p:nvPr/>
        </p:nvCxnSpPr>
        <p:spPr>
          <a:xfrm>
            <a:off x="5236633" y="1727202"/>
            <a:ext cx="0" cy="29125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מלבן 26"/>
              <p:cNvSpPr/>
              <p:nvPr/>
            </p:nvSpPr>
            <p:spPr>
              <a:xfrm>
                <a:off x="3141133" y="1727202"/>
                <a:ext cx="2095500" cy="2912531"/>
              </a:xfrm>
              <a:prstGeom prst="rect">
                <a:avLst/>
              </a:prstGeom>
              <a:pattFill prst="lgConfetti">
                <a:fgClr>
                  <a:srgbClr val="FFC000"/>
                </a:fgClr>
                <a:bgClr>
                  <a:schemeClr val="bg1"/>
                </a:bgClr>
              </a:pattFill>
            </p:spPr>
            <p:style>
              <a:lnRef idx="0">
                <a:schemeClr val="accent3"/>
              </a:lnRef>
              <a:fillRef idx="3">
                <a:schemeClr val="accent3"/>
              </a:fillRef>
              <a:effectRef idx="3">
                <a:schemeClr val="accent3"/>
              </a:effectRef>
              <a:fontRef idx="minor">
                <a:schemeClr val="lt1"/>
              </a:fontRef>
            </p:style>
            <p:txBody>
              <a:bodyPr rtlCol="1" anchor="ctr"/>
              <a:lstStyle/>
              <a:p>
                <a:pPr algn="ctr"/>
                <a14:m>
                  <m:oMathPara xmlns:m="http://schemas.openxmlformats.org/officeDocument/2006/math">
                    <m:oMathParaPr>
                      <m:jc m:val="centerGroup"/>
                    </m:oMathParaPr>
                    <m:oMath xmlns:m="http://schemas.openxmlformats.org/officeDocument/2006/math">
                      <m:f>
                        <m:fPr>
                          <m:ctrlPr>
                            <a:rPr lang="he-IL" sz="4400" i="1" smtClean="0">
                              <a:solidFill>
                                <a:srgbClr val="002060"/>
                              </a:solidFill>
                              <a:latin typeface="Cambria Math" panose="02040503050406030204" pitchFamily="18" charset="0"/>
                            </a:rPr>
                          </m:ctrlPr>
                        </m:fPr>
                        <m:num>
                          <m:r>
                            <a:rPr lang="he-IL" sz="4400" b="0" i="1" smtClean="0">
                              <a:solidFill>
                                <a:srgbClr val="002060"/>
                              </a:solidFill>
                              <a:latin typeface="Cambria Math"/>
                            </a:rPr>
                            <m:t>1</m:t>
                          </m:r>
                        </m:num>
                        <m:den>
                          <m:r>
                            <a:rPr lang="he-IL" sz="4400" b="0" i="1" smtClean="0">
                              <a:solidFill>
                                <a:srgbClr val="002060"/>
                              </a:solidFill>
                              <a:latin typeface="Cambria Math"/>
                            </a:rPr>
                            <m:t>3</m:t>
                          </m:r>
                        </m:den>
                      </m:f>
                    </m:oMath>
                  </m:oMathPara>
                </a14:m>
                <a:endParaRPr lang="he-IL" sz="4400" dirty="0">
                  <a:solidFill>
                    <a:srgbClr val="002060"/>
                  </a:solidFill>
                </a:endParaRPr>
              </a:p>
            </p:txBody>
          </p:sp>
        </mc:Choice>
        <mc:Fallback xmlns="">
          <p:sp>
            <p:nvSpPr>
              <p:cNvPr id="27" name="מלבן 26"/>
              <p:cNvSpPr>
                <a:spLocks noRot="1" noChangeAspect="1" noMove="1" noResize="1" noEditPoints="1" noAdjustHandles="1" noChangeArrowheads="1" noChangeShapeType="1" noTextEdit="1"/>
              </p:cNvSpPr>
              <p:nvPr/>
            </p:nvSpPr>
            <p:spPr>
              <a:xfrm>
                <a:off x="3141133" y="1727202"/>
                <a:ext cx="2095500" cy="2912531"/>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 name="מלבן 29"/>
              <p:cNvSpPr/>
              <p:nvPr/>
            </p:nvSpPr>
            <p:spPr>
              <a:xfrm>
                <a:off x="5236633" y="1727201"/>
                <a:ext cx="2095500" cy="2912531"/>
              </a:xfrm>
              <a:prstGeom prst="rect">
                <a:avLst/>
              </a:prstGeom>
              <a:pattFill prst="lgConfetti">
                <a:fgClr>
                  <a:srgbClr val="FFC000"/>
                </a:fgClr>
                <a:bgClr>
                  <a:schemeClr val="bg1"/>
                </a:bgClr>
              </a:pattFill>
            </p:spPr>
            <p:style>
              <a:lnRef idx="0">
                <a:schemeClr val="accent3"/>
              </a:lnRef>
              <a:fillRef idx="3">
                <a:schemeClr val="accent3"/>
              </a:fillRef>
              <a:effectRef idx="3">
                <a:schemeClr val="accent3"/>
              </a:effectRef>
              <a:fontRef idx="minor">
                <a:schemeClr val="lt1"/>
              </a:fontRef>
            </p:style>
            <p:txBody>
              <a:bodyPr rtlCol="1" anchor="ctr"/>
              <a:lstStyle/>
              <a:p>
                <a:pPr algn="ctr"/>
                <a14:m>
                  <m:oMathPara xmlns:m="http://schemas.openxmlformats.org/officeDocument/2006/math">
                    <m:oMathParaPr>
                      <m:jc m:val="centerGroup"/>
                    </m:oMathParaPr>
                    <m:oMath xmlns:m="http://schemas.openxmlformats.org/officeDocument/2006/math">
                      <m:f>
                        <m:fPr>
                          <m:ctrlPr>
                            <a:rPr lang="he-IL" sz="4400" i="1" smtClean="0">
                              <a:solidFill>
                                <a:srgbClr val="002060"/>
                              </a:solidFill>
                              <a:latin typeface="Cambria Math" panose="02040503050406030204" pitchFamily="18" charset="0"/>
                            </a:rPr>
                          </m:ctrlPr>
                        </m:fPr>
                        <m:num>
                          <m:r>
                            <a:rPr lang="he-IL" sz="4400" b="0" i="1" smtClean="0">
                              <a:solidFill>
                                <a:srgbClr val="002060"/>
                              </a:solidFill>
                              <a:latin typeface="Cambria Math"/>
                            </a:rPr>
                            <m:t>1</m:t>
                          </m:r>
                        </m:num>
                        <m:den>
                          <m:r>
                            <a:rPr lang="he-IL" sz="4400" b="0" i="1" smtClean="0">
                              <a:solidFill>
                                <a:srgbClr val="002060"/>
                              </a:solidFill>
                              <a:latin typeface="Cambria Math"/>
                            </a:rPr>
                            <m:t>3</m:t>
                          </m:r>
                        </m:den>
                      </m:f>
                    </m:oMath>
                  </m:oMathPara>
                </a14:m>
                <a:endParaRPr lang="he-IL" sz="4400" dirty="0">
                  <a:solidFill>
                    <a:srgbClr val="002060"/>
                  </a:solidFill>
                </a:endParaRPr>
              </a:p>
            </p:txBody>
          </p:sp>
        </mc:Choice>
        <mc:Fallback xmlns="">
          <p:sp>
            <p:nvSpPr>
              <p:cNvPr id="30" name="מלבן 29"/>
              <p:cNvSpPr>
                <a:spLocks noRot="1" noChangeAspect="1" noMove="1" noResize="1" noEditPoints="1" noAdjustHandles="1" noChangeArrowheads="1" noChangeShapeType="1" noTextEdit="1"/>
              </p:cNvSpPr>
              <p:nvPr/>
            </p:nvSpPr>
            <p:spPr>
              <a:xfrm>
                <a:off x="5236633" y="1727201"/>
                <a:ext cx="2095500" cy="2912531"/>
              </a:xfrm>
              <a:prstGeom prst="rect">
                <a:avLst/>
              </a:prstGeom>
              <a:blipFill rotWithShape="1">
                <a:blip r:embed="rId8"/>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1" name="מלבן 30"/>
              <p:cNvSpPr/>
              <p:nvPr/>
            </p:nvSpPr>
            <p:spPr>
              <a:xfrm>
                <a:off x="7317317" y="1727200"/>
                <a:ext cx="2095500" cy="2912531"/>
              </a:xfrm>
              <a:prstGeom prst="rect">
                <a:avLst/>
              </a:prstGeom>
              <a:pattFill prst="lgConfetti">
                <a:fgClr>
                  <a:srgbClr val="FFC000"/>
                </a:fgClr>
                <a:bgClr>
                  <a:schemeClr val="bg1"/>
                </a:bgClr>
              </a:pattFill>
            </p:spPr>
            <p:style>
              <a:lnRef idx="0">
                <a:schemeClr val="accent3"/>
              </a:lnRef>
              <a:fillRef idx="3">
                <a:schemeClr val="accent3"/>
              </a:fillRef>
              <a:effectRef idx="3">
                <a:schemeClr val="accent3"/>
              </a:effectRef>
              <a:fontRef idx="minor">
                <a:schemeClr val="lt1"/>
              </a:fontRef>
            </p:style>
            <p:txBody>
              <a:bodyPr rtlCol="1" anchor="ctr"/>
              <a:lstStyle/>
              <a:p>
                <a:pPr algn="ctr"/>
                <a14:m>
                  <m:oMathPara xmlns:m="http://schemas.openxmlformats.org/officeDocument/2006/math">
                    <m:oMathParaPr>
                      <m:jc m:val="centerGroup"/>
                    </m:oMathParaPr>
                    <m:oMath xmlns:m="http://schemas.openxmlformats.org/officeDocument/2006/math">
                      <m:f>
                        <m:fPr>
                          <m:ctrlPr>
                            <a:rPr lang="he-IL" sz="4400" i="1" smtClean="0">
                              <a:solidFill>
                                <a:srgbClr val="002060"/>
                              </a:solidFill>
                              <a:latin typeface="Cambria Math" panose="02040503050406030204" pitchFamily="18" charset="0"/>
                            </a:rPr>
                          </m:ctrlPr>
                        </m:fPr>
                        <m:num>
                          <m:r>
                            <a:rPr lang="he-IL" sz="4400" b="0" i="1" smtClean="0">
                              <a:solidFill>
                                <a:srgbClr val="002060"/>
                              </a:solidFill>
                              <a:latin typeface="Cambria Math"/>
                            </a:rPr>
                            <m:t>1</m:t>
                          </m:r>
                        </m:num>
                        <m:den>
                          <m:r>
                            <a:rPr lang="he-IL" sz="4400" b="0" i="1" smtClean="0">
                              <a:solidFill>
                                <a:srgbClr val="002060"/>
                              </a:solidFill>
                              <a:latin typeface="Cambria Math"/>
                            </a:rPr>
                            <m:t>3</m:t>
                          </m:r>
                        </m:den>
                      </m:f>
                    </m:oMath>
                  </m:oMathPara>
                </a14:m>
                <a:endParaRPr lang="he-IL" sz="4400" dirty="0">
                  <a:solidFill>
                    <a:srgbClr val="002060"/>
                  </a:solidFill>
                </a:endParaRPr>
              </a:p>
            </p:txBody>
          </p:sp>
        </mc:Choice>
        <mc:Fallback xmlns="">
          <p:sp>
            <p:nvSpPr>
              <p:cNvPr id="31" name="מלבן 30"/>
              <p:cNvSpPr>
                <a:spLocks noRot="1" noChangeAspect="1" noMove="1" noResize="1" noEditPoints="1" noAdjustHandles="1" noChangeArrowheads="1" noChangeShapeType="1" noTextEdit="1"/>
              </p:cNvSpPr>
              <p:nvPr/>
            </p:nvSpPr>
            <p:spPr>
              <a:xfrm>
                <a:off x="7317317" y="1727200"/>
                <a:ext cx="2095500" cy="2912531"/>
              </a:xfrm>
              <a:prstGeom prst="rect">
                <a:avLst/>
              </a:prstGeom>
              <a:blipFill rotWithShape="1">
                <a:blip r:embed="rId9"/>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93905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Text Placeholder 1">
            <a:extLst>
              <a:ext uri="{FF2B5EF4-FFF2-40B4-BE49-F238E27FC236}">
                <a16:creationId xmlns:a16="http://schemas.microsoft.com/office/drawing/2014/main" id="{702505D0-7E7D-7745-B742-E611932A89F0}"/>
              </a:ext>
            </a:extLst>
          </p:cNvPr>
          <p:cNvSpPr>
            <a:spLocks noGrp="1"/>
          </p:cNvSpPr>
          <p:nvPr>
            <p:ph type="body" sz="quarter" idx="11"/>
          </p:nvPr>
        </p:nvSpPr>
        <p:spPr/>
        <p:txBody>
          <a:bodyPr>
            <a:normAutofit lnSpcReduction="10000"/>
          </a:bodyPr>
          <a:lstStyle/>
          <a:p>
            <a:r>
              <a:rPr lang="he-IL" dirty="0"/>
              <a:t>פתרון</a:t>
            </a:r>
            <a:endParaRPr lang="x-none" dirty="0"/>
          </a:p>
        </p:txBody>
      </p:sp>
      <p:pic>
        <p:nvPicPr>
          <p:cNvPr id="280" name="Google Shape;280;p9"/>
          <p:cNvPicPr preferRelativeResize="0"/>
          <p:nvPr/>
        </p:nvPicPr>
        <p:blipFill rotWithShape="1">
          <a:blip r:embed="rId3">
            <a:alphaModFix/>
          </a:blip>
          <a:srcRect/>
          <a:stretch/>
        </p:blipFill>
        <p:spPr>
          <a:xfrm>
            <a:off x="1010603" y="0"/>
            <a:ext cx="1017545" cy="1070700"/>
          </a:xfrm>
          <a:prstGeom prst="rect">
            <a:avLst/>
          </a:prstGeom>
          <a:noFill/>
          <a:ln>
            <a:noFill/>
          </a:ln>
        </p:spPr>
      </p:pic>
      <p:grpSp>
        <p:nvGrpSpPr>
          <p:cNvPr id="5" name="Group 4">
            <a:extLst>
              <a:ext uri="{FF2B5EF4-FFF2-40B4-BE49-F238E27FC236}">
                <a16:creationId xmlns:a16="http://schemas.microsoft.com/office/drawing/2014/main" id="{A0CEE18C-4428-D04E-8F14-2D911963CD3E}"/>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8F8949F6-D09B-CF45-94C1-A16B9AA58A80}"/>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523B61F-DEAB-6C45-BD03-C1E02B72DB14}"/>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9F840AA-BE9A-CA4F-B8DC-5F586F241F2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6" name="קבוצה 15"/>
          <p:cNvGrpSpPr/>
          <p:nvPr/>
        </p:nvGrpSpPr>
        <p:grpSpPr>
          <a:xfrm>
            <a:off x="2435633" y="1088533"/>
            <a:ext cx="7762997" cy="4491566"/>
            <a:chOff x="2435633" y="1316567"/>
            <a:chExt cx="7762997" cy="4491566"/>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633" y="1316567"/>
              <a:ext cx="7762997" cy="44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04667" y="4995322"/>
              <a:ext cx="1320800" cy="584775"/>
            </a:xfrm>
            <a:prstGeom prst="rect">
              <a:avLst/>
            </a:prstGeom>
            <a:solidFill>
              <a:schemeClr val="bg1"/>
            </a:solidFill>
            <a:ln>
              <a:noFill/>
            </a:ln>
          </p:spPr>
          <p:txBody>
            <a:bodyPr wrap="square" rtlCol="1">
              <a:spAutoFit/>
            </a:bodyPr>
            <a:lstStyle/>
            <a:p>
              <a:pPr algn="r" rtl="1"/>
              <a:r>
                <a:rPr lang="he-IL" sz="3200" dirty="0"/>
                <a:t>2 ס"מ</a:t>
              </a:r>
            </a:p>
          </p:txBody>
        </p:sp>
        <p:sp>
          <p:nvSpPr>
            <p:cNvPr id="12" name="TextBox 11"/>
            <p:cNvSpPr txBox="1"/>
            <p:nvPr/>
          </p:nvSpPr>
          <p:spPr>
            <a:xfrm>
              <a:off x="4199467" y="4995324"/>
              <a:ext cx="1676400" cy="584775"/>
            </a:xfrm>
            <a:prstGeom prst="rect">
              <a:avLst/>
            </a:prstGeom>
            <a:solidFill>
              <a:schemeClr val="bg1"/>
            </a:solidFill>
            <a:ln>
              <a:noFill/>
            </a:ln>
          </p:spPr>
          <p:txBody>
            <a:bodyPr wrap="square" rtlCol="1">
              <a:spAutoFit/>
            </a:bodyPr>
            <a:lstStyle/>
            <a:p>
              <a:pPr algn="r" rtl="1"/>
              <a:r>
                <a:rPr lang="he-IL" sz="3200" dirty="0"/>
                <a:t>4 ס"מ</a:t>
              </a:r>
            </a:p>
          </p:txBody>
        </p:sp>
        <p:cxnSp>
          <p:nvCxnSpPr>
            <p:cNvPr id="14" name="מחבר חץ ישר 13"/>
            <p:cNvCxnSpPr/>
            <p:nvPr/>
          </p:nvCxnSpPr>
          <p:spPr>
            <a:xfrm>
              <a:off x="7332133" y="5012263"/>
              <a:ext cx="2116667" cy="2"/>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cxnSp>
          <p:nvCxnSpPr>
            <p:cNvPr id="17" name="מחבר חץ ישר 16"/>
            <p:cNvCxnSpPr/>
            <p:nvPr/>
          </p:nvCxnSpPr>
          <p:spPr>
            <a:xfrm>
              <a:off x="3141133" y="5012259"/>
              <a:ext cx="4191000" cy="0"/>
            </a:xfrm>
            <a:prstGeom prst="straightConnector1">
              <a:avLst/>
            </a:prstGeom>
            <a:ln w="38100">
              <a:headEnd type="arrow"/>
              <a:tailEnd type="arrow"/>
            </a:ln>
          </p:spPr>
          <p:style>
            <a:lnRef idx="1">
              <a:schemeClr val="accent2"/>
            </a:lnRef>
            <a:fillRef idx="0">
              <a:schemeClr val="accent2"/>
            </a:fillRef>
            <a:effectRef idx="0">
              <a:schemeClr val="accent2"/>
            </a:effectRef>
            <a:fontRef idx="minor">
              <a:schemeClr val="tx1"/>
            </a:fontRef>
          </p:style>
        </p:cxnSp>
      </p:grpSp>
      <p:sp>
        <p:nvSpPr>
          <p:cNvPr id="18" name="TextBox 17"/>
          <p:cNvSpPr txBox="1"/>
          <p:nvPr/>
        </p:nvSpPr>
        <p:spPr>
          <a:xfrm>
            <a:off x="2028148" y="5705976"/>
            <a:ext cx="8957734" cy="584775"/>
          </a:xfrm>
          <a:prstGeom prst="rect">
            <a:avLst/>
          </a:prstGeom>
          <a:noFill/>
        </p:spPr>
        <p:txBody>
          <a:bodyPr wrap="square" rtlCol="1">
            <a:spAutoFit/>
          </a:bodyPr>
          <a:lstStyle/>
          <a:p>
            <a:pPr algn="r" rtl="1"/>
            <a:r>
              <a:rPr lang="he-IL" sz="3200" dirty="0"/>
              <a:t>תשובה: שטח המשולש הוא שישית משטח המלבן</a:t>
            </a:r>
          </a:p>
        </p:txBody>
      </p:sp>
      <p:cxnSp>
        <p:nvCxnSpPr>
          <p:cNvPr id="25" name="מחבר ישר 24"/>
          <p:cNvCxnSpPr/>
          <p:nvPr/>
        </p:nvCxnSpPr>
        <p:spPr>
          <a:xfrm>
            <a:off x="5236633" y="1727202"/>
            <a:ext cx="0" cy="29125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מלבן 26"/>
          <p:cNvSpPr/>
          <p:nvPr/>
        </p:nvSpPr>
        <p:spPr>
          <a:xfrm>
            <a:off x="3141133" y="1727202"/>
            <a:ext cx="2095500" cy="2912531"/>
          </a:xfrm>
          <a:prstGeom prst="rect">
            <a:avLst/>
          </a:prstGeom>
          <a:pattFill prst="lgConfetti">
            <a:fgClr>
              <a:srgbClr val="FFC000"/>
            </a:fgClr>
            <a:bgClr>
              <a:schemeClr val="bg1"/>
            </a:bgClr>
          </a:patt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sz="4400" dirty="0">
              <a:solidFill>
                <a:srgbClr val="002060"/>
              </a:solidFill>
            </a:endParaRPr>
          </a:p>
        </p:txBody>
      </p:sp>
      <p:sp>
        <p:nvSpPr>
          <p:cNvPr id="30" name="מלבן 29"/>
          <p:cNvSpPr/>
          <p:nvPr/>
        </p:nvSpPr>
        <p:spPr>
          <a:xfrm>
            <a:off x="5236633" y="1727201"/>
            <a:ext cx="2095500" cy="2912531"/>
          </a:xfrm>
          <a:prstGeom prst="rect">
            <a:avLst/>
          </a:prstGeom>
          <a:pattFill prst="lgConfetti">
            <a:fgClr>
              <a:srgbClr val="FFC000"/>
            </a:fgClr>
            <a:bgClr>
              <a:schemeClr val="bg1"/>
            </a:bgClr>
          </a:pattFill>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sz="4400" dirty="0">
              <a:solidFill>
                <a:srgbClr val="002060"/>
              </a:solidFill>
            </a:endParaRPr>
          </a:p>
        </p:txBody>
      </p:sp>
      <p:sp>
        <p:nvSpPr>
          <p:cNvPr id="3" name="משולש ישר-זווית 2"/>
          <p:cNvSpPr/>
          <p:nvPr/>
        </p:nvSpPr>
        <p:spPr>
          <a:xfrm>
            <a:off x="3141134" y="1727203"/>
            <a:ext cx="2095500" cy="2912530"/>
          </a:xfrm>
          <a:prstGeom prst="rtTriangle">
            <a:avLst/>
          </a:prstGeom>
          <a:pattFill prst="pct20">
            <a:fgClr>
              <a:srgbClr val="00B050"/>
            </a:fgClr>
            <a:bgClr>
              <a:schemeClr val="bg1"/>
            </a:bgClr>
          </a:patt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שולש ישר-זווית 22"/>
          <p:cNvSpPr/>
          <p:nvPr/>
        </p:nvSpPr>
        <p:spPr>
          <a:xfrm>
            <a:off x="5236633" y="1727204"/>
            <a:ext cx="2095500" cy="2912530"/>
          </a:xfrm>
          <a:prstGeom prst="rtTriangle">
            <a:avLst/>
          </a:prstGeom>
          <a:pattFill prst="pct20">
            <a:fgClr>
              <a:srgbClr val="00B050"/>
            </a:fgClr>
            <a:bgClr>
              <a:schemeClr val="bg1"/>
            </a:bgClr>
          </a:patt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4" name="מלבן 3"/>
              <p:cNvSpPr/>
              <p:nvPr/>
            </p:nvSpPr>
            <p:spPr>
              <a:xfrm>
                <a:off x="8685469" y="1714273"/>
                <a:ext cx="679993" cy="1364412"/>
              </a:xfrm>
              <a:prstGeom prst="rect">
                <a:avLst/>
              </a:prstGeom>
              <a:solidFill>
                <a:schemeClr val="bg1"/>
              </a:solidFill>
              <a:ln>
                <a:solidFill>
                  <a:srgbClr val="FFFFFF"/>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4" name="מלבן 3"/>
              <p:cNvSpPr>
                <a:spLocks noRot="1" noChangeAspect="1" noMove="1" noResize="1" noEditPoints="1" noAdjustHandles="1" noChangeArrowheads="1" noChangeShapeType="1" noTextEdit="1"/>
              </p:cNvSpPr>
              <p:nvPr/>
            </p:nvSpPr>
            <p:spPr>
              <a:xfrm>
                <a:off x="8685469" y="1714273"/>
                <a:ext cx="679993" cy="1364412"/>
              </a:xfrm>
              <a:prstGeom prst="rect">
                <a:avLst/>
              </a:prstGeom>
              <a:blipFill rotWithShape="1">
                <a:blip r:embed="rId7"/>
                <a:stretch>
                  <a:fillRect b="-5310"/>
                </a:stretch>
              </a:blipFill>
              <a:ln>
                <a:solidFill>
                  <a:srgbClr val="FFFFFF"/>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8" name="מלבן 27"/>
              <p:cNvSpPr/>
              <p:nvPr/>
            </p:nvSpPr>
            <p:spPr>
              <a:xfrm>
                <a:off x="4395232" y="1769079"/>
                <a:ext cx="642435" cy="1364412"/>
              </a:xfrm>
              <a:prstGeom prst="rect">
                <a:avLst/>
              </a:prstGeom>
              <a:solidFill>
                <a:schemeClr val="bg1"/>
              </a:solidFill>
              <a:ln>
                <a:solidFill>
                  <a:srgbClr val="FFFFFF"/>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28" name="מלבן 27"/>
              <p:cNvSpPr>
                <a:spLocks noRot="1" noChangeAspect="1" noMove="1" noResize="1" noEditPoints="1" noAdjustHandles="1" noChangeArrowheads="1" noChangeShapeType="1" noTextEdit="1"/>
              </p:cNvSpPr>
              <p:nvPr/>
            </p:nvSpPr>
            <p:spPr>
              <a:xfrm>
                <a:off x="4395232" y="1769079"/>
                <a:ext cx="642435" cy="1364412"/>
              </a:xfrm>
              <a:prstGeom prst="rect">
                <a:avLst/>
              </a:prstGeom>
              <a:blipFill rotWithShape="1">
                <a:blip r:embed="rId8"/>
                <a:stretch>
                  <a:fillRect b="-5310"/>
                </a:stretch>
              </a:blipFill>
              <a:ln>
                <a:solidFill>
                  <a:srgbClr val="FFFFFF"/>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9" name="מלבן 28"/>
              <p:cNvSpPr/>
              <p:nvPr/>
            </p:nvSpPr>
            <p:spPr>
              <a:xfrm>
                <a:off x="6507015" y="1769079"/>
                <a:ext cx="600717" cy="1364412"/>
              </a:xfrm>
              <a:prstGeom prst="rect">
                <a:avLst/>
              </a:prstGeom>
              <a:solidFill>
                <a:schemeClr val="bg1"/>
              </a:solidFill>
              <a:ln>
                <a:solidFill>
                  <a:srgbClr val="FFFFFF"/>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29" name="מלבן 28"/>
              <p:cNvSpPr>
                <a:spLocks noRot="1" noChangeAspect="1" noMove="1" noResize="1" noEditPoints="1" noAdjustHandles="1" noChangeArrowheads="1" noChangeShapeType="1" noTextEdit="1"/>
              </p:cNvSpPr>
              <p:nvPr/>
            </p:nvSpPr>
            <p:spPr>
              <a:xfrm>
                <a:off x="6507015" y="1769079"/>
                <a:ext cx="600717" cy="1364412"/>
              </a:xfrm>
              <a:prstGeom prst="rect">
                <a:avLst/>
              </a:prstGeom>
              <a:blipFill rotWithShape="1">
                <a:blip r:embed="rId9"/>
                <a:stretch>
                  <a:fillRect l="-2970" b="-5310"/>
                </a:stretch>
              </a:blipFill>
              <a:ln>
                <a:solidFill>
                  <a:srgbClr val="FFFFFF"/>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2" name="מלבן 31"/>
              <p:cNvSpPr/>
              <p:nvPr/>
            </p:nvSpPr>
            <p:spPr>
              <a:xfrm>
                <a:off x="7416800" y="2879704"/>
                <a:ext cx="575734" cy="1364412"/>
              </a:xfrm>
              <a:prstGeom prst="rect">
                <a:avLst/>
              </a:prstGeom>
              <a:solidFill>
                <a:schemeClr val="bg1"/>
              </a:solidFill>
              <a:ln>
                <a:solidFill>
                  <a:srgbClr val="FFFFFF"/>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32" name="מלבן 31"/>
              <p:cNvSpPr>
                <a:spLocks noRot="1" noChangeAspect="1" noMove="1" noResize="1" noEditPoints="1" noAdjustHandles="1" noChangeArrowheads="1" noChangeShapeType="1" noTextEdit="1"/>
              </p:cNvSpPr>
              <p:nvPr/>
            </p:nvSpPr>
            <p:spPr>
              <a:xfrm>
                <a:off x="7416800" y="2879704"/>
                <a:ext cx="575734" cy="1364412"/>
              </a:xfrm>
              <a:prstGeom prst="rect">
                <a:avLst/>
              </a:prstGeom>
              <a:blipFill rotWithShape="1">
                <a:blip r:embed="rId10"/>
                <a:stretch>
                  <a:fillRect l="-6250" b="-5310"/>
                </a:stretch>
              </a:blipFill>
              <a:ln>
                <a:solidFill>
                  <a:srgbClr val="FFFFFF"/>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3" name="מלבן 32"/>
              <p:cNvSpPr/>
              <p:nvPr/>
            </p:nvSpPr>
            <p:spPr>
              <a:xfrm>
                <a:off x="5355167" y="2951443"/>
                <a:ext cx="639233" cy="1364412"/>
              </a:xfrm>
              <a:prstGeom prst="rect">
                <a:avLst/>
              </a:prstGeom>
              <a:solidFill>
                <a:schemeClr val="bg1"/>
              </a:solidFill>
              <a:ln>
                <a:solidFill>
                  <a:srgbClr val="FFFFFF"/>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33" name="מלבן 32"/>
              <p:cNvSpPr>
                <a:spLocks noRot="1" noChangeAspect="1" noMove="1" noResize="1" noEditPoints="1" noAdjustHandles="1" noChangeArrowheads="1" noChangeShapeType="1" noTextEdit="1"/>
              </p:cNvSpPr>
              <p:nvPr/>
            </p:nvSpPr>
            <p:spPr>
              <a:xfrm>
                <a:off x="5355167" y="2951443"/>
                <a:ext cx="639233" cy="1364412"/>
              </a:xfrm>
              <a:prstGeom prst="rect">
                <a:avLst/>
              </a:prstGeom>
              <a:blipFill rotWithShape="1">
                <a:blip r:embed="rId8"/>
                <a:stretch>
                  <a:fillRect b="-5310"/>
                </a:stretch>
              </a:blipFill>
              <a:ln>
                <a:solidFill>
                  <a:srgbClr val="FFFFFF"/>
                </a:solid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4" name="מלבן 33"/>
              <p:cNvSpPr/>
              <p:nvPr/>
            </p:nvSpPr>
            <p:spPr>
              <a:xfrm>
                <a:off x="3262868" y="2956343"/>
                <a:ext cx="631799" cy="1364412"/>
              </a:xfrm>
              <a:prstGeom prst="rect">
                <a:avLst/>
              </a:prstGeom>
              <a:solidFill>
                <a:schemeClr val="bg1"/>
              </a:solidFill>
              <a:ln>
                <a:solidFill>
                  <a:srgbClr val="FFFFFF"/>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4400" b="1" i="1" cap="none" spc="0" dirty="0" smtClean="0">
                              <a:ln w="11430"/>
                              <a:solidFill>
                                <a:srgbClr val="990099"/>
                              </a:solidFill>
                              <a:effectLst>
                                <a:outerShdw blurRad="50800" dist="39000" dir="5460000" algn="tl">
                                  <a:srgbClr val="000000">
                                    <a:alpha val="38000"/>
                                  </a:srgbClr>
                                </a:outerShdw>
                              </a:effectLst>
                              <a:latin typeface="Cambria Math" panose="02040503050406030204" pitchFamily="18" charset="0"/>
                            </a:rPr>
                          </m:ctrlPr>
                        </m:fPr>
                        <m:num>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𝟏</m:t>
                          </m:r>
                        </m:num>
                        <m:den>
                          <m:r>
                            <a:rPr lang="he-IL" sz="4400" b="1" i="1" cap="none" spc="0" dirty="0" smtClean="0">
                              <a:ln w="11430"/>
                              <a:solidFill>
                                <a:srgbClr val="990099"/>
                              </a:solidFill>
                              <a:effectLst>
                                <a:outerShdw blurRad="50800" dist="39000" dir="5460000" algn="tl">
                                  <a:srgbClr val="000000">
                                    <a:alpha val="38000"/>
                                  </a:srgbClr>
                                </a:outerShdw>
                              </a:effectLst>
                              <a:latin typeface="Cambria Math"/>
                            </a:rPr>
                            <m:t>𝟔</m:t>
                          </m:r>
                        </m:den>
                      </m:f>
                    </m:oMath>
                  </m:oMathPara>
                </a14:m>
                <a:endParaRPr lang="he-I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mc:Choice>
        <mc:Fallback xmlns="">
          <p:sp>
            <p:nvSpPr>
              <p:cNvPr id="34" name="מלבן 33"/>
              <p:cNvSpPr>
                <a:spLocks noRot="1" noChangeAspect="1" noMove="1" noResize="1" noEditPoints="1" noAdjustHandles="1" noChangeArrowheads="1" noChangeShapeType="1" noTextEdit="1"/>
              </p:cNvSpPr>
              <p:nvPr/>
            </p:nvSpPr>
            <p:spPr>
              <a:xfrm>
                <a:off x="3262868" y="2956343"/>
                <a:ext cx="631799" cy="1364412"/>
              </a:xfrm>
              <a:prstGeom prst="rect">
                <a:avLst/>
              </a:prstGeom>
              <a:blipFill rotWithShape="1">
                <a:blip r:embed="rId11"/>
                <a:stretch>
                  <a:fillRect l="-943" b="-5310"/>
                </a:stretch>
              </a:blipFill>
              <a:ln>
                <a:solidFill>
                  <a:srgbClr val="FFFFFF"/>
                </a:solidFill>
              </a:ln>
            </p:spPr>
            <p:txBody>
              <a:bodyPr/>
              <a:lstStyle/>
              <a:p>
                <a:r>
                  <a:rPr lang="he-IL">
                    <a:noFill/>
                  </a:rPr>
                  <a:t> </a:t>
                </a:r>
              </a:p>
            </p:txBody>
          </p:sp>
        </mc:Fallback>
      </mc:AlternateContent>
    </p:spTree>
    <p:extLst>
      <p:ext uri="{BB962C8B-B14F-4D97-AF65-F5344CB8AC3E}">
        <p14:creationId xmlns:p14="http://schemas.microsoft.com/office/powerpoint/2010/main" val="16867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anim calcmode="lin" valueType="num">
                                      <p:cBhvr>
                                        <p:cTn id="28" dur="2000" fill="hold"/>
                                        <p:tgtEl>
                                          <p:spTgt spid="18"/>
                                        </p:tgtEl>
                                        <p:attrNameLst>
                                          <p:attrName>ppt_w</p:attrName>
                                        </p:attrNameLst>
                                      </p:cBhvr>
                                      <p:tavLst>
                                        <p:tav tm="0" fmla="#ppt_w*sin(2.5*pi*$)">
                                          <p:val>
                                            <p:fltVal val="0"/>
                                          </p:val>
                                        </p:tav>
                                        <p:tav tm="100000">
                                          <p:val>
                                            <p:fltVal val="1"/>
                                          </p:val>
                                        </p:tav>
                                      </p:tavLst>
                                    </p:anim>
                                    <p:anim calcmode="lin" valueType="num">
                                      <p:cBhvr>
                                        <p:cTn id="2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23" grpId="0" animBg="1"/>
      <p:bldP spid="4" grpId="0" animBg="1"/>
      <p:bldP spid="28" grpId="0" animBg="1"/>
      <p:bldP spid="29"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x-none"/>
              <a:t>מה אנחנו כבר יודעים?</a:t>
            </a:r>
            <a:endParaRPr lang="x-none" dirty="0"/>
          </a:p>
        </p:txBody>
      </p:sp>
      <p:sp>
        <p:nvSpPr>
          <p:cNvPr id="3" name="Text Placeholder 2">
            <a:extLst>
              <a:ext uri="{FF2B5EF4-FFF2-40B4-BE49-F238E27FC236}">
                <a16:creationId xmlns:a16="http://schemas.microsoft.com/office/drawing/2014/main" id="{3ACD056A-9477-A34A-AD72-CDD169BC2F7A}"/>
              </a:ext>
            </a:extLst>
          </p:cNvPr>
          <p:cNvSpPr>
            <a:spLocks noGrp="1"/>
          </p:cNvSpPr>
          <p:nvPr>
            <p:ph type="body" sz="quarter" idx="12"/>
          </p:nvPr>
        </p:nvSpPr>
        <p:spPr/>
        <p:txBody>
          <a:bodyPr/>
          <a:lstStyle/>
          <a:p>
            <a:pPr lvl="0">
              <a:buFont typeface="Wingdings" pitchFamily="2" charset="2"/>
              <a:buChar char="Ø"/>
            </a:pPr>
            <a:r>
              <a:rPr lang="he-IL" dirty="0"/>
              <a:t>הכרת השבר הפשוט</a:t>
            </a:r>
          </a:p>
          <a:p>
            <a:pPr lvl="0">
              <a:buFont typeface="Wingdings" pitchFamily="2" charset="2"/>
              <a:buChar char="Ø"/>
            </a:pPr>
            <a:r>
              <a:rPr lang="he-IL" dirty="0"/>
              <a:t>שמות שונים לשבר</a:t>
            </a:r>
          </a:p>
          <a:p>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32183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a:t>עכשיו לומדים</a:t>
            </a:r>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2"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4314147" y="5281"/>
            <a:ext cx="1862667" cy="2409415"/>
          </a:xfrm>
          <a:prstGeom prst="rect">
            <a:avLst/>
          </a:prstGeom>
          <a:noFill/>
          <a:extLst>
            <a:ext uri="{909E8E84-426E-40DD-AFC4-6F175D3DCCD1}">
              <a14:hiddenFill xmlns:a14="http://schemas.microsoft.com/office/drawing/2010/main">
                <a:solidFill>
                  <a:srgbClr val="FFFFFF"/>
                </a:solidFill>
              </a14:hiddenFill>
            </a:ext>
          </a:extLst>
        </p:spPr>
      </p:pic>
      <p:sp>
        <p:nvSpPr>
          <p:cNvPr id="15" name="מלבן מעוגל 14"/>
          <p:cNvSpPr/>
          <p:nvPr/>
        </p:nvSpPr>
        <p:spPr>
          <a:xfrm>
            <a:off x="8572500" y="1209989"/>
            <a:ext cx="3479799" cy="219512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he-IL" sz="2800" dirty="0"/>
              <a:t>מחנכי שכבת ה' קיבלו </a:t>
            </a:r>
            <a:endParaRPr lang="en-US" sz="2800" dirty="0"/>
          </a:p>
          <a:p>
            <a:pPr algn="ctr" rtl="1"/>
            <a:r>
              <a:rPr lang="he-IL" sz="2800" dirty="0"/>
              <a:t>במתנה ארון לציוד.</a:t>
            </a:r>
          </a:p>
          <a:p>
            <a:pPr algn="ctr" rtl="1"/>
            <a:r>
              <a:rPr lang="he-IL" sz="2800" dirty="0"/>
              <a:t>נפח האחסון חולק שווה בשווה בין שלושת המחנכים.</a:t>
            </a:r>
          </a:p>
        </p:txBody>
      </p:sp>
      <p:sp>
        <p:nvSpPr>
          <p:cNvPr id="16" name="מלבן 15"/>
          <p:cNvSpPr/>
          <p:nvPr/>
        </p:nvSpPr>
        <p:spPr>
          <a:xfrm>
            <a:off x="6862554"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ה'1</a:t>
            </a:r>
          </a:p>
        </p:txBody>
      </p:sp>
      <p:sp>
        <p:nvSpPr>
          <p:cNvPr id="21" name="מלבן 20"/>
          <p:cNvSpPr/>
          <p:nvPr/>
        </p:nvSpPr>
        <p:spPr>
          <a:xfrm>
            <a:off x="4665835"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ה'2</a:t>
            </a:r>
          </a:p>
        </p:txBody>
      </p:sp>
      <p:sp>
        <p:nvSpPr>
          <p:cNvPr id="22" name="מלבן 21"/>
          <p:cNvSpPr/>
          <p:nvPr/>
        </p:nvSpPr>
        <p:spPr>
          <a:xfrm>
            <a:off x="2551691"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ה'3</a:t>
            </a:r>
          </a:p>
        </p:txBody>
      </p:sp>
      <mc:AlternateContent xmlns:mc="http://schemas.openxmlformats.org/markup-compatibility/2006" xmlns:a14="http://schemas.microsoft.com/office/drawing/2010/main">
        <mc:Choice Requires="a14">
          <p:sp>
            <p:nvSpPr>
              <p:cNvPr id="17" name="מלבן 16"/>
              <p:cNvSpPr/>
              <p:nvPr/>
            </p:nvSpPr>
            <p:spPr>
              <a:xfrm>
                <a:off x="7046899" y="4328818"/>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7046899" y="4328818"/>
                <a:ext cx="790601" cy="1653530"/>
              </a:xfrm>
              <a:prstGeom prst="rect">
                <a:avLst/>
              </a:prstGeom>
              <a:blipFill rotWithShape="1">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4850180"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4" name="מלבן 23"/>
              <p:cNvSpPr>
                <a:spLocks noRot="1" noChangeAspect="1" noMove="1" noResize="1" noEditPoints="1" noAdjustHandles="1" noChangeArrowheads="1" noChangeShapeType="1" noTextEdit="1"/>
              </p:cNvSpPr>
              <p:nvPr/>
            </p:nvSpPr>
            <p:spPr>
              <a:xfrm>
                <a:off x="4850180" y="4311324"/>
                <a:ext cx="790601" cy="1653530"/>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מלבן 24"/>
              <p:cNvSpPr/>
              <p:nvPr/>
            </p:nvSpPr>
            <p:spPr>
              <a:xfrm>
                <a:off x="2736036"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5" name="מלבן 24"/>
              <p:cNvSpPr>
                <a:spLocks noRot="1" noChangeAspect="1" noMove="1" noResize="1" noEditPoints="1" noAdjustHandles="1" noChangeArrowheads="1" noChangeShapeType="1" noTextEdit="1"/>
              </p:cNvSpPr>
              <p:nvPr/>
            </p:nvSpPr>
            <p:spPr>
              <a:xfrm>
                <a:off x="2736036" y="4311324"/>
                <a:ext cx="790601" cy="1653530"/>
              </a:xfrm>
              <a:prstGeom prst="rect">
                <a:avLst/>
              </a:prstGeom>
              <a:blipFill rotWithShape="1">
                <a:blip r:embed="rId8"/>
                <a:stretch>
                  <a:fillRect/>
                </a:stretch>
              </a:blipFill>
            </p:spPr>
            <p:txBody>
              <a:bodyPr/>
              <a:lstStyle/>
              <a:p>
                <a:r>
                  <a:rPr lang="he-IL">
                    <a:noFill/>
                  </a:rPr>
                  <a:t> </a:t>
                </a:r>
              </a:p>
            </p:txBody>
          </p:sp>
        </mc:Fallback>
      </mc:AlternateContent>
      <p:grpSp>
        <p:nvGrpSpPr>
          <p:cNvPr id="19" name="קבוצה 18"/>
          <p:cNvGrpSpPr/>
          <p:nvPr/>
        </p:nvGrpSpPr>
        <p:grpSpPr>
          <a:xfrm>
            <a:off x="2028146" y="2098775"/>
            <a:ext cx="6544353" cy="4616310"/>
            <a:chOff x="2028146" y="2098775"/>
            <a:chExt cx="6544353" cy="4616310"/>
          </a:xfrm>
        </p:grpSpPr>
        <p:grpSp>
          <p:nvGrpSpPr>
            <p:cNvPr id="13" name="קבוצה 12"/>
            <p:cNvGrpSpPr/>
            <p:nvPr/>
          </p:nvGrpSpPr>
          <p:grpSpPr>
            <a:xfrm>
              <a:off x="2028148" y="2409137"/>
              <a:ext cx="6434666" cy="4305948"/>
              <a:chOff x="3234267" y="1676400"/>
              <a:chExt cx="6434666" cy="4305948"/>
            </a:xfrm>
          </p:grpSpPr>
          <p:sp>
            <p:nvSpPr>
              <p:cNvPr id="4" name="מלבן 3"/>
              <p:cNvSpPr/>
              <p:nvPr/>
            </p:nvSpPr>
            <p:spPr>
              <a:xfrm>
                <a:off x="3234267" y="1676400"/>
                <a:ext cx="6434666" cy="4305948"/>
              </a:xfrm>
              <a:prstGeom prst="rect">
                <a:avLst/>
              </a:prstGeom>
              <a:solidFill>
                <a:schemeClr val="accent3">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cxnSp>
            <p:nvCxnSpPr>
              <p:cNvPr id="12" name="מחבר ישר 11"/>
              <p:cNvCxnSpPr/>
              <p:nvPr/>
            </p:nvCxnSpPr>
            <p:spPr>
              <a:xfrm>
                <a:off x="5334000"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מחבר ישר 13"/>
              <p:cNvCxnSpPr/>
              <p:nvPr/>
            </p:nvCxnSpPr>
            <p:spPr>
              <a:xfrm>
                <a:off x="7501467"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grpSp>
        <p:sp>
          <p:nvSpPr>
            <p:cNvPr id="18" name="מקבילית 17"/>
            <p:cNvSpPr/>
            <p:nvPr/>
          </p:nvSpPr>
          <p:spPr>
            <a:xfrm>
              <a:off x="2028146" y="2098776"/>
              <a:ext cx="6544353" cy="306498"/>
            </a:xfrm>
            <a:prstGeom prst="parallelogram">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קבילית 27"/>
            <p:cNvSpPr/>
            <p:nvPr/>
          </p:nvSpPr>
          <p:spPr>
            <a:xfrm rot="5400000" flipH="1">
              <a:off x="6226891" y="4348432"/>
              <a:ext cx="4595265" cy="95951"/>
            </a:xfrm>
            <a:prstGeom prst="parallelogram">
              <a:avLst>
                <a:gd name="adj" fmla="val 355503"/>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56" name="Picture 8" descr="Classroom, Teacher, Board, Book, Woman, Chal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0" y="2767330"/>
            <a:ext cx="2362581" cy="3926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sinessman, Cartoons, Training, Lecture, Presentation"/>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267044" y="3487599"/>
            <a:ext cx="2783177" cy="315399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p:cNvSpPr/>
          <p:nvPr/>
        </p:nvSpPr>
        <p:spPr>
          <a:xfrm>
            <a:off x="6794881"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ה'1</a:t>
            </a:r>
          </a:p>
        </p:txBody>
      </p:sp>
      <p:sp>
        <p:nvSpPr>
          <p:cNvPr id="31" name="מלבן 30"/>
          <p:cNvSpPr/>
          <p:nvPr/>
        </p:nvSpPr>
        <p:spPr>
          <a:xfrm>
            <a:off x="4720676"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ה'2</a:t>
            </a:r>
          </a:p>
        </p:txBody>
      </p:sp>
      <p:sp>
        <p:nvSpPr>
          <p:cNvPr id="32" name="מלבן 31"/>
          <p:cNvSpPr/>
          <p:nvPr/>
        </p:nvSpPr>
        <p:spPr>
          <a:xfrm>
            <a:off x="2540591"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ה'3</a:t>
            </a:r>
          </a:p>
        </p:txBody>
      </p:sp>
      <mc:AlternateContent xmlns:mc="http://schemas.openxmlformats.org/markup-compatibility/2006" xmlns:a14="http://schemas.microsoft.com/office/drawing/2010/main">
        <mc:Choice Requires="a14">
          <p:sp>
            <p:nvSpPr>
              <p:cNvPr id="23" name="מלבן 22"/>
              <p:cNvSpPr/>
              <p:nvPr/>
            </p:nvSpPr>
            <p:spPr>
              <a:xfrm>
                <a:off x="6972814" y="4328818"/>
                <a:ext cx="803425" cy="1653530"/>
              </a:xfrm>
              <a:prstGeom prst="rect">
                <a:avLst/>
              </a:prstGeom>
              <a:solidFill>
                <a:schemeClr val="accent3">
                  <a:lumMod val="20000"/>
                  <a:lumOff val="8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panose="02040503050406030204" pitchFamily="18" charset="0"/>
                            </a:rPr>
                          </m:ctrlPr>
                        </m:fPr>
                        <m:num>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𝟏</m:t>
                          </m:r>
                        </m:num>
                        <m:den>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𝟑</m:t>
                          </m:r>
                        </m:den>
                      </m:f>
                    </m:oMath>
                  </m:oMathPara>
                </a14:m>
                <a:endParaRPr lang="he-I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mc:Choice>
        <mc:Fallback xmlns="">
          <p:sp>
            <p:nvSpPr>
              <p:cNvPr id="23" name="מלבן 22"/>
              <p:cNvSpPr>
                <a:spLocks noRot="1" noChangeAspect="1" noMove="1" noResize="1" noEditPoints="1" noAdjustHandles="1" noChangeArrowheads="1" noChangeShapeType="1" noTextEdit="1"/>
              </p:cNvSpPr>
              <p:nvPr/>
            </p:nvSpPr>
            <p:spPr>
              <a:xfrm>
                <a:off x="6972814" y="4328818"/>
                <a:ext cx="803425" cy="1653530"/>
              </a:xfrm>
              <a:prstGeom prst="rect">
                <a:avLst/>
              </a:prstGeom>
              <a:blipFill rotWithShape="1">
                <a:blip r:embed="rId13"/>
                <a:stretch>
                  <a:fillRect l="-5303" b="-922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4" name="מלבן 33"/>
              <p:cNvSpPr/>
              <p:nvPr/>
            </p:nvSpPr>
            <p:spPr>
              <a:xfrm>
                <a:off x="2736036" y="4237830"/>
                <a:ext cx="803425" cy="1653530"/>
              </a:xfrm>
              <a:prstGeom prst="rect">
                <a:avLst/>
              </a:prstGeom>
              <a:solidFill>
                <a:schemeClr val="accent3">
                  <a:lumMod val="20000"/>
                  <a:lumOff val="8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panose="02040503050406030204" pitchFamily="18" charset="0"/>
                            </a:rPr>
                          </m:ctrlPr>
                        </m:fPr>
                        <m:num>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𝟏</m:t>
                          </m:r>
                        </m:num>
                        <m:den>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𝟑</m:t>
                          </m:r>
                        </m:den>
                      </m:f>
                    </m:oMath>
                  </m:oMathPara>
                </a14:m>
                <a:endParaRPr lang="he-I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mc:Choice>
        <mc:Fallback xmlns="">
          <p:sp>
            <p:nvSpPr>
              <p:cNvPr id="34" name="מלבן 33"/>
              <p:cNvSpPr>
                <a:spLocks noRot="1" noChangeAspect="1" noMove="1" noResize="1" noEditPoints="1" noAdjustHandles="1" noChangeArrowheads="1" noChangeShapeType="1" noTextEdit="1"/>
              </p:cNvSpPr>
              <p:nvPr/>
            </p:nvSpPr>
            <p:spPr>
              <a:xfrm>
                <a:off x="2736036" y="4237830"/>
                <a:ext cx="803425" cy="1653530"/>
              </a:xfrm>
              <a:prstGeom prst="rect">
                <a:avLst/>
              </a:prstGeom>
              <a:blipFill rotWithShape="1">
                <a:blip r:embed="rId13"/>
                <a:stretch>
                  <a:fillRect l="-5303" b="-922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5" name="מלבן 34"/>
              <p:cNvSpPr/>
              <p:nvPr/>
            </p:nvSpPr>
            <p:spPr>
              <a:xfrm>
                <a:off x="4837356" y="4237830"/>
                <a:ext cx="803425" cy="1653530"/>
              </a:xfrm>
              <a:prstGeom prst="rect">
                <a:avLst/>
              </a:prstGeom>
              <a:solidFill>
                <a:schemeClr val="accent3">
                  <a:lumMod val="20000"/>
                  <a:lumOff val="8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panose="02040503050406030204" pitchFamily="18" charset="0"/>
                            </a:rPr>
                          </m:ctrlPr>
                        </m:fPr>
                        <m:num>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𝟏</m:t>
                          </m:r>
                        </m:num>
                        <m:den>
                          <m:r>
                            <a:rPr lang="he-IL" sz="54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𝟑</m:t>
                          </m:r>
                        </m:den>
                      </m:f>
                    </m:oMath>
                  </m:oMathPara>
                </a14:m>
                <a:endParaRPr lang="he-I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mc:Choice>
        <mc:Fallback xmlns="">
          <p:sp>
            <p:nvSpPr>
              <p:cNvPr id="35" name="מלבן 34"/>
              <p:cNvSpPr>
                <a:spLocks noRot="1" noChangeAspect="1" noMove="1" noResize="1" noEditPoints="1" noAdjustHandles="1" noChangeArrowheads="1" noChangeShapeType="1" noTextEdit="1"/>
              </p:cNvSpPr>
              <p:nvPr/>
            </p:nvSpPr>
            <p:spPr>
              <a:xfrm>
                <a:off x="4837356" y="4237830"/>
                <a:ext cx="803425" cy="1653530"/>
              </a:xfrm>
              <a:prstGeom prst="rect">
                <a:avLst/>
              </a:prstGeom>
              <a:blipFill rotWithShape="1">
                <a:blip r:embed="rId14"/>
                <a:stretch>
                  <a:fillRect l="-5344" b="-9225"/>
                </a:stretch>
              </a:blipFill>
            </p:spPr>
            <p:txBody>
              <a:bodyPr/>
              <a:lstStyle/>
              <a:p>
                <a:r>
                  <a:rPr lang="he-IL">
                    <a:noFill/>
                  </a:rPr>
                  <a:t> </a:t>
                </a:r>
              </a:p>
            </p:txBody>
          </p:sp>
        </mc:Fallback>
      </mc:AlternateContent>
    </p:spTree>
    <p:extLst>
      <p:ext uri="{BB962C8B-B14F-4D97-AF65-F5344CB8AC3E}">
        <p14:creationId xmlns:p14="http://schemas.microsoft.com/office/powerpoint/2010/main" val="30918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a:t>עכשיו לומדים</a:t>
            </a:r>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pic>
        <p:nvPicPr>
          <p:cNvPr id="2052" name="Picture 4" descr="Teacher, Bookworm, Glasses, Professor, Person,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8056" r="14636"/>
          <a:stretch/>
        </p:blipFill>
        <p:spPr bwMode="auto">
          <a:xfrm>
            <a:off x="4314147" y="5281"/>
            <a:ext cx="1862667" cy="2409415"/>
          </a:xfrm>
          <a:prstGeom prst="rect">
            <a:avLst/>
          </a:prstGeom>
          <a:noFill/>
          <a:extLst>
            <a:ext uri="{909E8E84-426E-40DD-AFC4-6F175D3DCCD1}">
              <a14:hiddenFill xmlns:a14="http://schemas.microsoft.com/office/drawing/2010/main">
                <a:solidFill>
                  <a:srgbClr val="FFFFFF"/>
                </a:solidFill>
              </a14:hiddenFill>
            </a:ext>
          </a:extLst>
        </p:spPr>
      </p:pic>
      <p:sp>
        <p:nvSpPr>
          <p:cNvPr id="15" name="מלבן מעוגל 14"/>
          <p:cNvSpPr/>
          <p:nvPr/>
        </p:nvSpPr>
        <p:spPr>
          <a:xfrm>
            <a:off x="8572500" y="1209989"/>
            <a:ext cx="3479799" cy="219512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rtl="1"/>
            <a:r>
              <a:rPr lang="he-IL" sz="2800" dirty="0"/>
              <a:t>ירון, מחנך ה'1, ביקש לחלק את הארון שלו בעזרת מדפים לשלושה חלקים שווים.</a:t>
            </a:r>
          </a:p>
        </p:txBody>
      </p:sp>
      <p:sp>
        <p:nvSpPr>
          <p:cNvPr id="16" name="מלבן 15"/>
          <p:cNvSpPr/>
          <p:nvPr/>
        </p:nvSpPr>
        <p:spPr>
          <a:xfrm>
            <a:off x="6862554"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ה'1</a:t>
            </a:r>
          </a:p>
        </p:txBody>
      </p:sp>
      <p:sp>
        <p:nvSpPr>
          <p:cNvPr id="21" name="מלבן 20"/>
          <p:cNvSpPr/>
          <p:nvPr/>
        </p:nvSpPr>
        <p:spPr>
          <a:xfrm>
            <a:off x="4665835"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ה'2</a:t>
            </a:r>
          </a:p>
        </p:txBody>
      </p:sp>
      <p:sp>
        <p:nvSpPr>
          <p:cNvPr id="22" name="מלבן 21"/>
          <p:cNvSpPr/>
          <p:nvPr/>
        </p:nvSpPr>
        <p:spPr>
          <a:xfrm>
            <a:off x="2551691" y="2943448"/>
            <a:ext cx="115929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e-I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ה'3</a:t>
            </a:r>
          </a:p>
        </p:txBody>
      </p:sp>
      <mc:AlternateContent xmlns:mc="http://schemas.openxmlformats.org/markup-compatibility/2006" xmlns:a14="http://schemas.microsoft.com/office/drawing/2010/main">
        <mc:Choice Requires="a14">
          <p:sp>
            <p:nvSpPr>
              <p:cNvPr id="17" name="מלבן 16"/>
              <p:cNvSpPr/>
              <p:nvPr/>
            </p:nvSpPr>
            <p:spPr>
              <a:xfrm>
                <a:off x="7046899" y="4328818"/>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17" name="מלבן 16"/>
              <p:cNvSpPr>
                <a:spLocks noRot="1" noChangeAspect="1" noMove="1" noResize="1" noEditPoints="1" noAdjustHandles="1" noChangeArrowheads="1" noChangeShapeType="1" noTextEdit="1"/>
              </p:cNvSpPr>
              <p:nvPr/>
            </p:nvSpPr>
            <p:spPr>
              <a:xfrm>
                <a:off x="7046899" y="4328818"/>
                <a:ext cx="790601" cy="1653530"/>
              </a:xfrm>
              <a:prstGeom prst="rect">
                <a:avLst/>
              </a:prstGeom>
              <a:blipFill rotWithShape="1">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4" name="מלבן 23"/>
              <p:cNvSpPr/>
              <p:nvPr/>
            </p:nvSpPr>
            <p:spPr>
              <a:xfrm>
                <a:off x="4850180"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4" name="מלבן 23"/>
              <p:cNvSpPr>
                <a:spLocks noRot="1" noChangeAspect="1" noMove="1" noResize="1" noEditPoints="1" noAdjustHandles="1" noChangeArrowheads="1" noChangeShapeType="1" noTextEdit="1"/>
              </p:cNvSpPr>
              <p:nvPr/>
            </p:nvSpPr>
            <p:spPr>
              <a:xfrm>
                <a:off x="4850180" y="4311324"/>
                <a:ext cx="790601" cy="1653530"/>
              </a:xfrm>
              <a:prstGeom prst="rect">
                <a:avLst/>
              </a:prstGeom>
              <a:blipFill rotWithShape="1">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25" name="מלבן 24"/>
              <p:cNvSpPr/>
              <p:nvPr/>
            </p:nvSpPr>
            <p:spPr>
              <a:xfrm>
                <a:off x="2736036" y="4311324"/>
                <a:ext cx="790601" cy="16535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14:m>
                  <m:oMathPara xmlns:m="http://schemas.openxmlformats.org/officeDocument/2006/math">
                    <m:oMathParaPr>
                      <m:jc m:val="centerGroup"/>
                    </m:oMathParaPr>
                    <m:oMath xmlns:m="http://schemas.openxmlformats.org/officeDocument/2006/math">
                      <m:f>
                        <m:fPr>
                          <m:ctrlPr>
                            <a:rPr lang="he-IL" sz="5400" b="1" i="1" cap="all" spc="0" dirty="0" smtClean="0">
                              <a:ln w="0"/>
                              <a:solidFill>
                                <a:srgbClr val="990099"/>
                              </a:solidFill>
                              <a:effectLst/>
                              <a:latin typeface="Cambria Math" panose="02040503050406030204" pitchFamily="18" charset="0"/>
                            </a:rPr>
                          </m:ctrlPr>
                        </m:fPr>
                        <m:num>
                          <m:r>
                            <a:rPr lang="he-IL" sz="5400" b="1" i="1" cap="all" spc="0" dirty="0" smtClean="0">
                              <a:ln w="0"/>
                              <a:solidFill>
                                <a:srgbClr val="990099"/>
                              </a:solidFill>
                              <a:effectLst/>
                              <a:latin typeface="Cambria Math"/>
                            </a:rPr>
                            <m:t>𝟏</m:t>
                          </m:r>
                        </m:num>
                        <m:den>
                          <m:r>
                            <a:rPr lang="he-IL" sz="5400" b="1" i="1" cap="all" spc="0" dirty="0" smtClean="0">
                              <a:ln w="0"/>
                              <a:solidFill>
                                <a:srgbClr val="990099"/>
                              </a:solidFill>
                              <a:effectLst/>
                              <a:latin typeface="Cambria Math"/>
                            </a:rPr>
                            <m:t>𝟑</m:t>
                          </m:r>
                        </m:den>
                      </m:f>
                    </m:oMath>
                  </m:oMathPara>
                </a14:m>
                <a:endParaRPr lang="he-IL" sz="5400" b="1" cap="all" spc="0" dirty="0">
                  <a:ln w="0"/>
                  <a:solidFill>
                    <a:srgbClr val="990099"/>
                  </a:solidFill>
                  <a:effectLst>
                    <a:reflection blurRad="12700" stA="50000" endPos="50000" dist="5000" dir="5400000" sy="-100000" rotWithShape="0"/>
                  </a:effectLst>
                </a:endParaRPr>
              </a:p>
            </p:txBody>
          </p:sp>
        </mc:Choice>
        <mc:Fallback xmlns="">
          <p:sp>
            <p:nvSpPr>
              <p:cNvPr id="25" name="מלבן 24"/>
              <p:cNvSpPr>
                <a:spLocks noRot="1" noChangeAspect="1" noMove="1" noResize="1" noEditPoints="1" noAdjustHandles="1" noChangeArrowheads="1" noChangeShapeType="1" noTextEdit="1"/>
              </p:cNvSpPr>
              <p:nvPr/>
            </p:nvSpPr>
            <p:spPr>
              <a:xfrm>
                <a:off x="2736036" y="4311324"/>
                <a:ext cx="790601" cy="1653530"/>
              </a:xfrm>
              <a:prstGeom prst="rect">
                <a:avLst/>
              </a:prstGeom>
              <a:blipFill rotWithShape="1">
                <a:blip r:embed="rId8"/>
                <a:stretch>
                  <a:fillRect/>
                </a:stretch>
              </a:blipFill>
            </p:spPr>
            <p:txBody>
              <a:bodyPr/>
              <a:lstStyle/>
              <a:p>
                <a:r>
                  <a:rPr lang="he-IL">
                    <a:noFill/>
                  </a:rPr>
                  <a:t> </a:t>
                </a:r>
              </a:p>
            </p:txBody>
          </p:sp>
        </mc:Fallback>
      </mc:AlternateContent>
      <p:grpSp>
        <p:nvGrpSpPr>
          <p:cNvPr id="19" name="קבוצה 18"/>
          <p:cNvGrpSpPr/>
          <p:nvPr/>
        </p:nvGrpSpPr>
        <p:grpSpPr>
          <a:xfrm>
            <a:off x="2028146" y="2098775"/>
            <a:ext cx="6544353" cy="4616310"/>
            <a:chOff x="2028146" y="2098775"/>
            <a:chExt cx="6544353" cy="4616310"/>
          </a:xfrm>
        </p:grpSpPr>
        <p:grpSp>
          <p:nvGrpSpPr>
            <p:cNvPr id="13" name="קבוצה 12"/>
            <p:cNvGrpSpPr/>
            <p:nvPr/>
          </p:nvGrpSpPr>
          <p:grpSpPr>
            <a:xfrm>
              <a:off x="2028148" y="2409137"/>
              <a:ext cx="6434666" cy="4305948"/>
              <a:chOff x="3234267" y="1676400"/>
              <a:chExt cx="6434666" cy="4305948"/>
            </a:xfrm>
          </p:grpSpPr>
          <p:sp>
            <p:nvSpPr>
              <p:cNvPr id="4" name="מלבן 3"/>
              <p:cNvSpPr/>
              <p:nvPr/>
            </p:nvSpPr>
            <p:spPr>
              <a:xfrm>
                <a:off x="3234267" y="1676400"/>
                <a:ext cx="6434666" cy="4305948"/>
              </a:xfrm>
              <a:prstGeom prst="rect">
                <a:avLst/>
              </a:prstGeom>
              <a:solidFill>
                <a:schemeClr val="accent3">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cxnSp>
            <p:nvCxnSpPr>
              <p:cNvPr id="12" name="מחבר ישר 11"/>
              <p:cNvCxnSpPr/>
              <p:nvPr/>
            </p:nvCxnSpPr>
            <p:spPr>
              <a:xfrm>
                <a:off x="5334000"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מחבר ישר 13"/>
              <p:cNvCxnSpPr/>
              <p:nvPr/>
            </p:nvCxnSpPr>
            <p:spPr>
              <a:xfrm>
                <a:off x="7501467" y="1676400"/>
                <a:ext cx="50800" cy="4305948"/>
              </a:xfrm>
              <a:prstGeom prst="line">
                <a:avLst/>
              </a:prstGeom>
              <a:ln w="57150"/>
            </p:spPr>
            <p:style>
              <a:lnRef idx="1">
                <a:schemeClr val="dk1"/>
              </a:lnRef>
              <a:fillRef idx="0">
                <a:schemeClr val="dk1"/>
              </a:fillRef>
              <a:effectRef idx="0">
                <a:schemeClr val="dk1"/>
              </a:effectRef>
              <a:fontRef idx="minor">
                <a:schemeClr val="tx1"/>
              </a:fontRef>
            </p:style>
          </p:cxnSp>
        </p:grpSp>
        <p:sp>
          <p:nvSpPr>
            <p:cNvPr id="18" name="מקבילית 17"/>
            <p:cNvSpPr/>
            <p:nvPr/>
          </p:nvSpPr>
          <p:spPr>
            <a:xfrm>
              <a:off x="2028146" y="2098776"/>
              <a:ext cx="6544353" cy="306498"/>
            </a:xfrm>
            <a:prstGeom prst="parallelogram">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קבילית 27"/>
            <p:cNvSpPr/>
            <p:nvPr/>
          </p:nvSpPr>
          <p:spPr>
            <a:xfrm rot="5400000" flipH="1">
              <a:off x="6226891" y="4348432"/>
              <a:ext cx="4595265" cy="95951"/>
            </a:xfrm>
            <a:prstGeom prst="parallelogram">
              <a:avLst>
                <a:gd name="adj" fmla="val 355503"/>
              </a:avLst>
            </a:prstGeom>
            <a:solidFill>
              <a:schemeClr val="accent3">
                <a:lumMod val="60000"/>
                <a:lumOff val="4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56" name="Picture 8" descr="Classroom, Teacher, Board, Book, Woman, Chal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55" b="89984" l="10000" r="42083"/>
                    </a14:imgEffect>
                  </a14:imgLayer>
                </a14:imgProps>
              </a:ext>
              <a:ext uri="{28A0092B-C50C-407E-A947-70E740481C1C}">
                <a14:useLocalDpi xmlns:a14="http://schemas.microsoft.com/office/drawing/2010/main" val="0"/>
              </a:ext>
            </a:extLst>
          </a:blip>
          <a:srcRect l="13438" t="24927" r="60725" b="8473"/>
          <a:stretch/>
        </p:blipFill>
        <p:spPr bwMode="auto">
          <a:xfrm>
            <a:off x="0" y="2767330"/>
            <a:ext cx="2362581" cy="3926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usinessman, Cartoons, Training, Lecture, Presentation"/>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7222">
                        <a14:foregroundMark x1="72500" y1="46528" x2="75694" y2="45833"/>
                        <a14:foregroundMark x1="39444" y1="54722" x2="35972" y2="51944"/>
                        <a14:foregroundMark x1="14444" y1="35417" x2="41111" y2="55972"/>
                        <a14:foregroundMark x1="72778" y1="85000" x2="77778" y2="84861"/>
                        <a14:foregroundMark x1="61389" y1="84028" x2="65833" y2="84028"/>
                      </a14:backgroundRemoval>
                    </a14:imgEffect>
                  </a14:imgLayer>
                </a14:imgProps>
              </a:ext>
              <a:ext uri="{28A0092B-C50C-407E-A947-70E740481C1C}">
                <a14:useLocalDpi xmlns:a14="http://schemas.microsoft.com/office/drawing/2010/main" val="0"/>
              </a:ext>
            </a:extLst>
          </a:blip>
          <a:srcRect l="37604" t="17309" b="11980"/>
          <a:stretch/>
        </p:blipFill>
        <p:spPr bwMode="auto">
          <a:xfrm>
            <a:off x="8267044" y="3487599"/>
            <a:ext cx="2783177" cy="3153992"/>
          </a:xfrm>
          <a:prstGeom prst="rect">
            <a:avLst/>
          </a:prstGeom>
          <a:noFill/>
          <a:extLst>
            <a:ext uri="{909E8E84-426E-40DD-AFC4-6F175D3DCCD1}">
              <a14:hiddenFill xmlns:a14="http://schemas.microsoft.com/office/drawing/2010/main">
                <a:solidFill>
                  <a:srgbClr val="FFFFFF"/>
                </a:solidFill>
              </a14:hiddenFill>
            </a:ext>
          </a:extLst>
        </p:spPr>
      </p:pic>
      <p:sp>
        <p:nvSpPr>
          <p:cNvPr id="20" name="מלבן 19"/>
          <p:cNvSpPr/>
          <p:nvPr/>
        </p:nvSpPr>
        <p:spPr>
          <a:xfrm>
            <a:off x="7046899" y="1744833"/>
            <a:ext cx="907620" cy="707886"/>
          </a:xfrm>
          <a:prstGeom prst="rect">
            <a:avLst/>
          </a:prstGeom>
          <a:noFill/>
        </p:spPr>
        <p:txBody>
          <a:bodyPr wrap="none" lIns="91440" tIns="45720" rIns="91440" bIns="45720">
            <a:spAutoFit/>
          </a:bodyPr>
          <a:lstStyle/>
          <a:p>
            <a:pPr algn="ctr"/>
            <a:r>
              <a:rPr lang="he-IL"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ה'1</a:t>
            </a:r>
          </a:p>
        </p:txBody>
      </p:sp>
      <p:sp>
        <p:nvSpPr>
          <p:cNvPr id="31" name="מלבן 30"/>
          <p:cNvSpPr/>
          <p:nvPr/>
        </p:nvSpPr>
        <p:spPr>
          <a:xfrm>
            <a:off x="4720676"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ה'2</a:t>
            </a:r>
          </a:p>
        </p:txBody>
      </p:sp>
      <p:sp>
        <p:nvSpPr>
          <p:cNvPr id="32" name="מלבן 31"/>
          <p:cNvSpPr/>
          <p:nvPr/>
        </p:nvSpPr>
        <p:spPr>
          <a:xfrm>
            <a:off x="2540591" y="2767330"/>
            <a:ext cx="1159292" cy="923330"/>
          </a:xfrm>
          <a:prstGeom prst="rect">
            <a:avLst/>
          </a:prstGeom>
          <a:noFill/>
        </p:spPr>
        <p:txBody>
          <a:bodyPr wrap="none" lIns="91440" tIns="45720" rIns="91440" bIns="45720">
            <a:spAutoFit/>
          </a:bodyPr>
          <a:lstStyle/>
          <a:p>
            <a:pPr algn="ctr"/>
            <a:r>
              <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ה'3</a:t>
            </a:r>
          </a:p>
        </p:txBody>
      </p:sp>
      <p:cxnSp>
        <p:nvCxnSpPr>
          <p:cNvPr id="3" name="מחבר ישר 2"/>
          <p:cNvCxnSpPr/>
          <p:nvPr/>
        </p:nvCxnSpPr>
        <p:spPr>
          <a:xfrm>
            <a:off x="6346148" y="384068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מחבר ישר 35"/>
          <p:cNvCxnSpPr/>
          <p:nvPr/>
        </p:nvCxnSpPr>
        <p:spPr>
          <a:xfrm>
            <a:off x="6346148" y="5283200"/>
            <a:ext cx="2116666" cy="254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1_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מצגות חירום</Template>
  <TotalTime>1700</TotalTime>
  <Words>3059</Words>
  <Application>Microsoft Office PowerPoint</Application>
  <PresentationFormat>מסך רחב</PresentationFormat>
  <Paragraphs>367</Paragraphs>
  <Slides>29</Slides>
  <Notes>28</Notes>
  <HiddenSlides>0</HiddenSlides>
  <MMClips>6</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29</vt:i4>
      </vt:variant>
    </vt:vector>
  </HeadingPairs>
  <TitlesOfParts>
    <vt:vector size="37" baseType="lpstr">
      <vt:lpstr>Alef</vt:lpstr>
      <vt:lpstr>Arial</vt:lpstr>
      <vt:lpstr>Calibri</vt:lpstr>
      <vt:lpstr>Cambria Math</vt:lpstr>
      <vt:lpstr>Open Sans</vt:lpstr>
      <vt:lpstr>Wingdings</vt:lpstr>
      <vt:lpstr>מצגות חירום</vt:lpstr>
      <vt:lpstr>1_מצגות חירום</vt:lpstr>
      <vt:lpstr>מצגת של PowerPoint‏</vt:lpstr>
      <vt:lpstr>מצגת של PowerPoint‏</vt:lpstr>
      <vt:lpstr>מה להביא לשיעור?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שני שמלה/Shani Chemla</cp:lastModifiedBy>
  <cp:revision>261</cp:revision>
  <dcterms:created xsi:type="dcterms:W3CDTF">2020-03-11T07:11:19Z</dcterms:created>
  <dcterms:modified xsi:type="dcterms:W3CDTF">2021-10-05T11:04:50Z</dcterms:modified>
</cp:coreProperties>
</file>