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26"/>
  </p:notesMasterIdLst>
  <p:handoutMasterIdLst>
    <p:handoutMasterId r:id="rId27"/>
  </p:handoutMasterIdLst>
  <p:sldIdLst>
    <p:sldId id="260" r:id="rId2"/>
    <p:sldId id="268" r:id="rId3"/>
    <p:sldId id="269" r:id="rId4"/>
    <p:sldId id="264" r:id="rId5"/>
    <p:sldId id="309" r:id="rId6"/>
    <p:sldId id="266" r:id="rId7"/>
    <p:sldId id="267" r:id="rId8"/>
    <p:sldId id="306" r:id="rId9"/>
    <p:sldId id="311" r:id="rId10"/>
    <p:sldId id="310" r:id="rId11"/>
    <p:sldId id="312" r:id="rId12"/>
    <p:sldId id="279" r:id="rId13"/>
    <p:sldId id="307" r:id="rId14"/>
    <p:sldId id="318" r:id="rId15"/>
    <p:sldId id="320" r:id="rId16"/>
    <p:sldId id="319" r:id="rId17"/>
    <p:sldId id="321" r:id="rId18"/>
    <p:sldId id="270" r:id="rId19"/>
    <p:sldId id="313" r:id="rId20"/>
    <p:sldId id="314" r:id="rId21"/>
    <p:sldId id="317" r:id="rId22"/>
    <p:sldId id="315" r:id="rId23"/>
    <p:sldId id="271" r:id="rId24"/>
    <p:sldId id="281" r:id="rId25"/>
  </p:sldIdLst>
  <p:sldSz cx="12192000" cy="6858000"/>
  <p:notesSz cx="6858000" cy="9144000"/>
  <p:custDataLst>
    <p:tags r:id="rId28"/>
  </p:custDataLst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745800"/>
    <a:srgbClr val="4285E3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2"/>
    <p:restoredTop sz="93438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1314" y="114"/>
      </p:cViewPr>
      <p:guideLst>
        <p:guide orient="horz" pos="201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379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45B48B4-AFD3-4863-AC66-FFF22FC8A94F}" type="datetimeFigureOut">
              <a:rPr lang="he-IL" smtClean="0"/>
              <a:t>כ"ט/תשרי/תשפ"ב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FB0839D-E747-411D-B3A8-2FA196B5B9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60949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aa-ET" smtClean="0"/>
              <a:t>10/05/2021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181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9885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1064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5891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תרגול: </a:t>
            </a:r>
            <a:r>
              <a:rPr lang="x-none" dirty="0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דוגמאות:</a:t>
            </a:r>
            <a:br>
              <a:rPr lang="x-none" dirty="0"/>
            </a:br>
            <a:r>
              <a:rPr lang="x-none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 dirty="0"/>
              <a:t> תוכנית בישול לילדים. מדברים עם הילדים לאורך השיעור ושואלים אותם שאלות.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art attack: </a:t>
            </a:r>
            <a:r>
              <a:rPr lang="x-none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5632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8659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תרגול: </a:t>
            </a:r>
            <a:r>
              <a:rPr lang="x-none" dirty="0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דוגמאות:</a:t>
            </a:r>
            <a:br>
              <a:rPr lang="x-none" dirty="0"/>
            </a:br>
            <a:r>
              <a:rPr lang="x-none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 dirty="0"/>
              <a:t> תוכנית בישול לילדים. מדברים עם הילדים לאורך השיעור ושואלים אותם שאלות.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art attack: </a:t>
            </a:r>
            <a:r>
              <a:rPr lang="x-none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9959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010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תרגול: </a:t>
            </a:r>
            <a:r>
              <a:rPr lang="x-none" dirty="0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דוגמאות:</a:t>
            </a:r>
            <a:br>
              <a:rPr lang="x-none" dirty="0"/>
            </a:br>
            <a:r>
              <a:rPr lang="x-none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 dirty="0"/>
              <a:t> תוכנית בישול לילדים. מדברים עם הילדים לאורך השיעור ושואלים אותם שאלות.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art attack: </a:t>
            </a:r>
            <a:r>
              <a:rPr lang="x-none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8810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2184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437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(שלב סיכום השיעור)</a:t>
            </a:r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6698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6603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8447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b="1"/>
              <a:t>משך השקף: עד 5 דקות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811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משך השקף: עד 2 דקות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dirty="0">
                <a:solidFill>
                  <a:srgbClr val="FF0000"/>
                </a:solidFill>
              </a:rPr>
              <a:t>דוגמה לחידה:</a:t>
            </a:r>
            <a:br>
              <a:rPr lang="x-none" dirty="0">
                <a:solidFill>
                  <a:srgbClr val="FF0000"/>
                </a:solidFill>
              </a:rPr>
            </a:br>
            <a:r>
              <a:rPr lang="x-none" dirty="0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>
                <a:solidFill>
                  <a:srgbClr val="FF0000"/>
                </a:solidFill>
              </a:rPr>
              <a:t>מה הקשר בין………….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9559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משך השקף: עד 2 דקות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dirty="0">
                <a:solidFill>
                  <a:srgbClr val="FF0000"/>
                </a:solidFill>
              </a:rPr>
              <a:t>דוגמה לחידה:</a:t>
            </a:r>
            <a:br>
              <a:rPr lang="x-none" dirty="0">
                <a:solidFill>
                  <a:srgbClr val="FF0000"/>
                </a:solidFill>
              </a:rPr>
            </a:br>
            <a:r>
              <a:rPr lang="x-none" dirty="0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>
                <a:solidFill>
                  <a:srgbClr val="FF0000"/>
                </a:solidFill>
              </a:rPr>
              <a:t>מה הקשר בין………….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1375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b="1" dirty="0"/>
              <a:t>רצף מספרי השקפים הבאים 11-15 מכיל בתוכו: הקניית ידע, תרגול ופתרון, תרגול ופתרון נוספים. משך זמן כל הרצף הוא 20 סה"כ.</a:t>
            </a:r>
            <a:endParaRPr b="1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הקניה: </a:t>
            </a:r>
            <a:r>
              <a:rPr lang="x-none" dirty="0"/>
              <a:t>התייחסות למטרת למידה אחת מרכזית וממוקדת. שימוש במגוון ייצוגי תוכן כגון תמונות וסרטונים - </a:t>
            </a:r>
            <a:r>
              <a:rPr lang="x-none" b="1" u="sng" dirty="0"/>
              <a:t>ניתן לצרף סרטונים מבית היוצר של מטח בלבד</a:t>
            </a:r>
            <a:r>
              <a:rPr lang="x-none" dirty="0"/>
              <a:t>, צילומי מסך, כתבות, תכנים מספרי הלימוד, טקסט מצומצם </a:t>
            </a:r>
            <a:r>
              <a:rPr lang="x-none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x-none" dirty="0">
                <a:solidFill>
                  <a:srgbClr val="FF0000"/>
                </a:solidFill>
              </a:rPr>
              <a:t>. </a:t>
            </a:r>
            <a:r>
              <a:rPr lang="x-none" dirty="0"/>
              <a:t>ניתן לשלב תרגיל או שאלה לדוגמה שאתם פותרים.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7956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תרגול: </a:t>
            </a:r>
            <a:r>
              <a:rPr lang="x-none" dirty="0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דוגמאות:</a:t>
            </a:r>
            <a:br>
              <a:rPr lang="x-none" dirty="0"/>
            </a:br>
            <a:r>
              <a:rPr lang="x-none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 dirty="0"/>
              <a:t> תוכנית בישול לילדים. מדברים עם הילדים לאורך השיעור ושואלים אותם שאלות.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art attack: </a:t>
            </a:r>
            <a:r>
              <a:rPr lang="x-none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220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1969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89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r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aa-ET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137" y="254402"/>
            <a:ext cx="10442575" cy="628195"/>
          </a:xfrm>
        </p:spPr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e-IL" dirty="0"/>
              <a:t>כותרת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262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טקסט רץ</a:t>
            </a:r>
            <a:endParaRPr lang="en-US" dirty="0"/>
          </a:p>
          <a:p>
            <a:pPr lvl="1"/>
            <a:r>
              <a:rPr lang="he-IL" dirty="0"/>
              <a:t>טקסט רץ</a:t>
            </a:r>
            <a:endParaRPr lang="en-US" dirty="0"/>
          </a:p>
          <a:p>
            <a:pPr lvl="2"/>
            <a:r>
              <a:rPr lang="he-IL" dirty="0"/>
              <a:t>טקסט רץ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6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aa-ET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aa-E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8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5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video" Target="../media/media2.mp4"/><Relationship Id="rId7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video" Target="../media/media2.mp4"/><Relationship Id="rId7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360.png"/><Relationship Id="rId5" Type="http://schemas.openxmlformats.org/officeDocument/2006/relationships/image" Target="../media/image7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3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30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420.png"/><Relationship Id="rId11" Type="http://schemas.openxmlformats.org/officeDocument/2006/relationships/image" Target="../media/image47.png"/><Relationship Id="rId5" Type="http://schemas.openxmlformats.org/officeDocument/2006/relationships/image" Target="../media/image7.pn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50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55.png"/><Relationship Id="rId4" Type="http://schemas.openxmlformats.org/officeDocument/2006/relationships/image" Target="../media/image3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5" Type="http://schemas.openxmlformats.org/officeDocument/2006/relationships/image" Target="../media/image53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20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../media/media2.mp4"/><Relationship Id="rId7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he-IL" dirty="0"/>
              <a:t>שיעור מתמטיקה לכיתה ה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he-IL" dirty="0"/>
              <a:t>נושא השיעור: מציאת השלם על פי חלקו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he-IL" sz="3200" dirty="0">
                <a:sym typeface="Calibri"/>
              </a:rPr>
              <a:t>עם המורה: </a:t>
            </a:r>
            <a:r>
              <a:rPr lang="he-IL" sz="3200" dirty="0" err="1">
                <a:sym typeface="Calibri"/>
              </a:rPr>
              <a:t>שימרית</a:t>
            </a:r>
            <a:r>
              <a:rPr lang="he-IL" sz="3200" dirty="0">
                <a:sym typeface="Calibri"/>
              </a:rPr>
              <a:t> יוסף שור 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39;p5">
            <a:extLst>
              <a:ext uri="{FF2B5EF4-FFF2-40B4-BE49-F238E27FC236}">
                <a16:creationId xmlns:a16="http://schemas.microsoft.com/office/drawing/2014/main" id="{3B9F8C0B-4527-4F59-B62C-6FABA2CC09D7}"/>
              </a:ext>
            </a:extLst>
          </p:cNvPr>
          <p:cNvSpPr txBox="1">
            <a:spLocks/>
          </p:cNvSpPr>
          <p:nvPr/>
        </p:nvSpPr>
        <p:spPr>
          <a:xfrm>
            <a:off x="2344559" y="6237112"/>
            <a:ext cx="6704545" cy="411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נכתב בשיתוף מירב </a:t>
            </a:r>
            <a:r>
              <a:rPr lang="he-IL" dirty="0" err="1"/>
              <a:t>אמסלם</a:t>
            </a:r>
            <a:r>
              <a:rPr lang="he-IL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0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D1661-978C-E84D-8B56-A48114385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הציורים של ענבל </a:t>
            </a:r>
            <a:endParaRPr lang="aa-E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9C0E3-DAF5-9343-B285-4765CD9846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9325" y="1660366"/>
            <a:ext cx="10805223" cy="9076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e-IL" dirty="0"/>
              <a:t>ענבל החליטה לצייר ציורים צבעוניים בדף משבצות.</a:t>
            </a:r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311" name="Google Shape;31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52173" y="5449747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80;p9">
            <a:extLst>
              <a:ext uri="{FF2B5EF4-FFF2-40B4-BE49-F238E27FC236}">
                <a16:creationId xmlns:a16="http://schemas.microsoft.com/office/drawing/2014/main" id="{D80E4192-0EE7-064E-B8D1-30B5C6594AC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92326" y="2352488"/>
                <a:ext cx="8658578" cy="825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300" dirty="0">
                    <a:latin typeface="Arial" panose="020B0604020202020204" pitchFamily="34" charset="0"/>
                    <a:cs typeface="Arial" panose="020B0604020202020204" pitchFamily="34" charset="0"/>
                  </a:rPr>
                  <a:t>היא התחילה לצייר ועד כה הספיקה רק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3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he-IL" sz="330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he-IL" sz="330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he-IL" sz="3300" dirty="0">
                    <a:latin typeface="Arial" panose="020B0604020202020204" pitchFamily="34" charset="0"/>
                    <a:cs typeface="Arial" panose="020B0604020202020204" pitchFamily="34" charset="0"/>
                  </a:rPr>
                  <a:t> מהציור.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326" y="2352488"/>
                <a:ext cx="8658578" cy="825803"/>
              </a:xfrm>
              <a:prstGeom prst="rect">
                <a:avLst/>
              </a:prstGeom>
              <a:blipFill>
                <a:blip r:embed="rId8"/>
                <a:stretch>
                  <a:fillRect r="-1830" b="-1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799355" y="4021804"/>
            <a:ext cx="8658578" cy="16158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300" dirty="0"/>
              <a:t>זהו הציור של ענבל, עזרו לה לסיים אותו.</a:t>
            </a:r>
          </a:p>
          <a:p>
            <a:pPr algn="r" rtl="1"/>
            <a:endParaRPr lang="he-IL" sz="3300" dirty="0"/>
          </a:p>
          <a:p>
            <a:pPr algn="r" rtl="1"/>
            <a:r>
              <a:rPr lang="he-IL" sz="3300" dirty="0"/>
              <a:t> 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325" y="3260132"/>
            <a:ext cx="2724150" cy="3048000"/>
          </a:xfrm>
          <a:prstGeom prst="rect">
            <a:avLst/>
          </a:prstGeom>
        </p:spPr>
      </p:pic>
      <p:pic>
        <p:nvPicPr>
          <p:cNvPr id="11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80975C8A-8F3E-4545-B72B-F1A01D4253D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61614" y="212279"/>
            <a:ext cx="1840529" cy="656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2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2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D1661-978C-E84D-8B56-A48114385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הציורים של ענבל– פתרון </a:t>
            </a:r>
            <a:endParaRPr lang="aa-ET" dirty="0"/>
          </a:p>
        </p:txBody>
      </p:sp>
      <p:pic>
        <p:nvPicPr>
          <p:cNvPr id="9" name="Google Shape;280;p9">
            <a:extLst>
              <a:ext uri="{FF2B5EF4-FFF2-40B4-BE49-F238E27FC236}">
                <a16:creationId xmlns:a16="http://schemas.microsoft.com/office/drawing/2014/main" id="{D80E4192-0EE7-064E-B8D1-30B5C6594A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739C0E3-DAF5-9343-B285-4765CD9846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37481" y="1660365"/>
            <a:ext cx="5447067" cy="24831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e-IL" dirty="0"/>
              <a:t>ענבל החליטה לצייר ציורים צבעוניים בדף משבצות.</a:t>
            </a:r>
          </a:p>
          <a:p>
            <a:pPr marL="0" indent="0">
              <a:buNone/>
            </a:pP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295321" y="3019305"/>
                <a:ext cx="4364913" cy="133363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300" dirty="0">
                    <a:latin typeface="Arial" panose="020B0604020202020204" pitchFamily="34" charset="0"/>
                    <a:cs typeface="Arial" panose="020B0604020202020204" pitchFamily="34" charset="0"/>
                  </a:rPr>
                  <a:t>היא התחילה לצייר ועד כה הספיקה רק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3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he-IL" sz="330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he-IL" sz="330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he-IL" sz="3300" dirty="0">
                    <a:latin typeface="Arial" panose="020B0604020202020204" pitchFamily="34" charset="0"/>
                    <a:cs typeface="Arial" panose="020B0604020202020204" pitchFamily="34" charset="0"/>
                  </a:rPr>
                  <a:t> מהציור.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5321" y="3019305"/>
                <a:ext cx="4364913" cy="1333635"/>
              </a:xfrm>
              <a:prstGeom prst="rect">
                <a:avLst/>
              </a:prstGeom>
              <a:blipFill>
                <a:blip r:embed="rId5"/>
                <a:stretch>
                  <a:fillRect l="-6285" t="-5936" r="-3771" b="-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6"/>
          <a:srcRect l="14079" r="644"/>
          <a:stretch/>
        </p:blipFill>
        <p:spPr>
          <a:xfrm>
            <a:off x="646963" y="1469200"/>
            <a:ext cx="2277154" cy="2307349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5356" y="1469200"/>
            <a:ext cx="2294386" cy="2307349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963" y="4352940"/>
            <a:ext cx="2277154" cy="2264325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5356" y="4352940"/>
            <a:ext cx="2307771" cy="2320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ACABAEB-BDEB-6F4E-BAA1-CED2142F6F30}"/>
              </a:ext>
            </a:extLst>
          </p:cNvPr>
          <p:cNvGrpSpPr/>
          <p:nvPr/>
        </p:nvGrpSpPr>
        <p:grpSpPr>
          <a:xfrm>
            <a:off x="10679289" y="1264356"/>
            <a:ext cx="1255725" cy="1076715"/>
            <a:chOff x="2479019" y="1273242"/>
            <a:chExt cx="3938567" cy="393856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60F53A8-C836-1640-9209-915383AE375C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AA0B4D1-3CA9-B04B-8DE5-22756B8CE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6A83B-7E81-A945-AAF0-7F75F78D2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59" y="181862"/>
            <a:ext cx="10863453" cy="700736"/>
          </a:xfrm>
        </p:spPr>
        <p:txBody>
          <a:bodyPr>
            <a:normAutofit/>
          </a:bodyPr>
          <a:lstStyle/>
          <a:p>
            <a:r>
              <a:rPr lang="he-IL" dirty="0"/>
              <a:t>קוראים מחשבות </a:t>
            </a:r>
            <a:endParaRPr lang="en-IL" dirty="0"/>
          </a:p>
        </p:txBody>
      </p:sp>
      <p:pic>
        <p:nvPicPr>
          <p:cNvPr id="13" name="Google Shape;280;p9">
            <a:extLst>
              <a:ext uri="{FF2B5EF4-FFF2-40B4-BE49-F238E27FC236}">
                <a16:creationId xmlns:a16="http://schemas.microsoft.com/office/drawing/2014/main" id="{DCE069C3-4005-B443-849C-1D327CF2FC5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9593" y="-123640"/>
            <a:ext cx="1058556" cy="11943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טקסט 2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76470" y="2234482"/>
                <a:ext cx="10823713" cy="39259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he-IL" sz="4000" dirty="0"/>
              </a:p>
              <a:p>
                <a:endParaRPr lang="he-IL" sz="4000" dirty="0"/>
              </a:p>
              <a:p>
                <a:pPr marL="0" indent="0">
                  <a:buNone/>
                </a:pPr>
                <a:r>
                  <a:rPr lang="he-IL" sz="4000" dirty="0"/>
                  <a:t>   </a:t>
                </a:r>
                <a:r>
                  <a:rPr lang="he-IL" sz="4000" dirty="0">
                    <a:latin typeface="Guttman Yad-Brush" panose="02010401010101010101" pitchFamily="2" charset="-79"/>
                    <a:cs typeface="Guttman Yad-Brush" panose="02010401010101010101" pitchFamily="2" charset="-79"/>
                  </a:rPr>
                  <a:t>רמז</a:t>
                </a:r>
                <a:r>
                  <a:rPr lang="he-IL" sz="4000" dirty="0"/>
                  <a:t>: </a:t>
                </a:r>
                <a:r>
                  <a:rPr lang="he-IL" sz="4000" b="1" dirty="0"/>
                  <a:t>3</a:t>
                </a:r>
                <a:r>
                  <a:rPr lang="he-IL" sz="4000" dirty="0"/>
                  <a:t> פריטים הם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dirty="0"/>
                  <a:t> </a:t>
                </a:r>
                <a:r>
                  <a:rPr lang="he-IL" sz="4000" dirty="0"/>
                  <a:t> מהכמות שחשבתי עליה.</a:t>
                </a:r>
              </a:p>
            </p:txBody>
          </p:sp>
        </mc:Choice>
        <mc:Fallback xmlns="">
          <p:sp>
            <p:nvSpPr>
              <p:cNvPr id="3" name="מציין מיקום טקסט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76470" y="2234482"/>
                <a:ext cx="10823713" cy="3925902"/>
              </a:xfrm>
              <a:blipFill>
                <a:blip r:embed="rId8"/>
                <a:stretch>
                  <a:fillRect r="-1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תמונה 3"/>
          <p:cNvPicPr>
            <a:picLocks noChangeAspect="1"/>
          </p:cNvPicPr>
          <p:nvPr/>
        </p:nvPicPr>
        <p:blipFill>
          <a:blip r:embed="rId9">
            <a:clrChange>
              <a:clrFrom>
                <a:srgbClr val="FBFCF7"/>
              </a:clrFrom>
              <a:clrTo>
                <a:srgbClr val="FB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7" y="4501263"/>
            <a:ext cx="2390604" cy="2390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6399" y="1643946"/>
            <a:ext cx="420430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מהי הכמות?</a:t>
            </a:r>
          </a:p>
        </p:txBody>
      </p:sp>
      <p:pic>
        <p:nvPicPr>
          <p:cNvPr id="10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80975C8A-8F3E-4545-B72B-F1A01D4253D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61614" y="212279"/>
            <a:ext cx="1840529" cy="656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8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174" y="2338255"/>
            <a:ext cx="1047545" cy="5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8924B5-8AE3-A542-95AD-3453FE30B4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קוראים מחשבות – פתרון 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8039397-2094-4A4E-A909-BF791B7B4B76}"/>
              </a:ext>
            </a:extLst>
          </p:cNvPr>
          <p:cNvSpPr txBox="1">
            <a:spLocks/>
          </p:cNvSpPr>
          <p:nvPr/>
        </p:nvSpPr>
        <p:spPr>
          <a:xfrm>
            <a:off x="5208815" y="7654369"/>
            <a:ext cx="5181600" cy="4351338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aa-ET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02D369-8750-154D-B756-CF02B165E757}"/>
              </a:ext>
            </a:extLst>
          </p:cNvPr>
          <p:cNvGrpSpPr/>
          <p:nvPr/>
        </p:nvGrpSpPr>
        <p:grpSpPr>
          <a:xfrm rot="10800000" flipH="1">
            <a:off x="309324" y="6598656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162E36D-509B-E541-9096-816A77F415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956ED9-AF53-FF4D-9E7F-10DF715EECD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EBBA14-F272-0147-9EE1-4F9DDD5B62E4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3" name="Google Shape;280;p9">
            <a:extLst>
              <a:ext uri="{FF2B5EF4-FFF2-40B4-BE49-F238E27FC236}">
                <a16:creationId xmlns:a16="http://schemas.microsoft.com/office/drawing/2014/main" id="{14004EFD-CAC5-8942-8574-4A2493580D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טבלה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208722"/>
              </p:ext>
            </p:extLst>
          </p:nvPr>
        </p:nvGraphicFramePr>
        <p:xfrm>
          <a:off x="3589438" y="3908246"/>
          <a:ext cx="5751964" cy="72491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37991">
                  <a:extLst>
                    <a:ext uri="{9D8B030D-6E8A-4147-A177-3AD203B41FA5}">
                      <a16:colId xmlns:a16="http://schemas.microsoft.com/office/drawing/2014/main" val="1424932406"/>
                    </a:ext>
                  </a:extLst>
                </a:gridCol>
                <a:gridCol w="1437991">
                  <a:extLst>
                    <a:ext uri="{9D8B030D-6E8A-4147-A177-3AD203B41FA5}">
                      <a16:colId xmlns:a16="http://schemas.microsoft.com/office/drawing/2014/main" val="4216721935"/>
                    </a:ext>
                  </a:extLst>
                </a:gridCol>
                <a:gridCol w="1437991">
                  <a:extLst>
                    <a:ext uri="{9D8B030D-6E8A-4147-A177-3AD203B41FA5}">
                      <a16:colId xmlns:a16="http://schemas.microsoft.com/office/drawing/2014/main" val="4169524312"/>
                    </a:ext>
                  </a:extLst>
                </a:gridCol>
                <a:gridCol w="1437991">
                  <a:extLst>
                    <a:ext uri="{9D8B030D-6E8A-4147-A177-3AD203B41FA5}">
                      <a16:colId xmlns:a16="http://schemas.microsoft.com/office/drawing/2014/main" val="333830320"/>
                    </a:ext>
                  </a:extLst>
                </a:gridCol>
              </a:tblGrid>
              <a:tr h="724919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704848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772547" y="3881631"/>
            <a:ext cx="1016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/>
              <a:t>3</a:t>
            </a:r>
          </a:p>
        </p:txBody>
      </p:sp>
      <p:grpSp>
        <p:nvGrpSpPr>
          <p:cNvPr id="24" name="קבוצה 23"/>
          <p:cNvGrpSpPr/>
          <p:nvPr/>
        </p:nvGrpSpPr>
        <p:grpSpPr>
          <a:xfrm>
            <a:off x="5222522" y="3827208"/>
            <a:ext cx="3913271" cy="856670"/>
            <a:chOff x="5222522" y="3519303"/>
            <a:chExt cx="3913271" cy="856670"/>
          </a:xfrm>
        </p:grpSpPr>
        <p:sp>
          <p:nvSpPr>
            <p:cNvPr id="16" name="TextBox 15"/>
            <p:cNvSpPr txBox="1"/>
            <p:nvPr/>
          </p:nvSpPr>
          <p:spPr>
            <a:xfrm>
              <a:off x="5222522" y="3544976"/>
              <a:ext cx="10160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800" b="1" dirty="0"/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69818" y="3519303"/>
              <a:ext cx="10160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800" b="1" dirty="0"/>
                <a:t>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19793" y="3544976"/>
              <a:ext cx="10160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800" b="1" dirty="0"/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20"/>
              <p:cNvSpPr/>
              <p:nvPr/>
            </p:nvSpPr>
            <p:spPr>
              <a:xfrm>
                <a:off x="4059309" y="2821684"/>
                <a:ext cx="283986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מלבן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309" y="2821684"/>
                <a:ext cx="283986" cy="898964"/>
              </a:xfrm>
              <a:prstGeom prst="rect">
                <a:avLst/>
              </a:prstGeom>
              <a:blipFill>
                <a:blip r:embed="rId6"/>
                <a:stretch>
                  <a:fillRect r="-869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קבוצה 5"/>
          <p:cNvGrpSpPr/>
          <p:nvPr/>
        </p:nvGrpSpPr>
        <p:grpSpPr>
          <a:xfrm>
            <a:off x="5467740" y="2802488"/>
            <a:ext cx="3251046" cy="930955"/>
            <a:chOff x="5596464" y="2494583"/>
            <a:chExt cx="3122321" cy="930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מלבן 3"/>
                <p:cNvSpPr/>
                <p:nvPr/>
              </p:nvSpPr>
              <p:spPr>
                <a:xfrm>
                  <a:off x="6948645" y="2526574"/>
                  <a:ext cx="283986" cy="8989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מלבן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8645" y="2526574"/>
                  <a:ext cx="283986" cy="898964"/>
                </a:xfrm>
                <a:prstGeom prst="rect">
                  <a:avLst/>
                </a:prstGeom>
                <a:blipFill>
                  <a:blip r:embed="rId7"/>
                  <a:stretch>
                    <a:fillRect r="-416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מלבן 19"/>
                <p:cNvSpPr/>
                <p:nvPr/>
              </p:nvSpPr>
              <p:spPr>
                <a:xfrm>
                  <a:off x="8434799" y="2494583"/>
                  <a:ext cx="283986" cy="8989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מלבן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4799" y="2494583"/>
                  <a:ext cx="283986" cy="898964"/>
                </a:xfrm>
                <a:prstGeom prst="rect">
                  <a:avLst/>
                </a:prstGeom>
                <a:blipFill>
                  <a:blip r:embed="rId8"/>
                  <a:stretch>
                    <a:fillRect r="-416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מלבן 21"/>
                <p:cNvSpPr/>
                <p:nvPr/>
              </p:nvSpPr>
              <p:spPr>
                <a:xfrm>
                  <a:off x="5596464" y="2513779"/>
                  <a:ext cx="283986" cy="8989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מלבן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464" y="2513779"/>
                  <a:ext cx="283986" cy="898964"/>
                </a:xfrm>
                <a:prstGeom prst="rect">
                  <a:avLst/>
                </a:prstGeom>
                <a:blipFill>
                  <a:blip r:embed="rId9"/>
                  <a:stretch>
                    <a:fillRect r="-416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ציין מיקום טקסט 2">
                <a:extLst>
                  <a:ext uri="{FF2B5EF4-FFF2-40B4-BE49-F238E27FC236}">
                    <a16:creationId xmlns:a16="http://schemas.microsoft.com/office/drawing/2014/main" id="{5EACE1A7-FDD3-4D2F-B1AC-B1118F66C1F2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779325" y="2008404"/>
                <a:ext cx="10777795" cy="1019129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he-IL" sz="3200" dirty="0">
                    <a:latin typeface="Guttman Yad-Brush" panose="02010401010101010101" pitchFamily="2" charset="-79"/>
                    <a:cs typeface="Guttman Yad-Brush" panose="02010401010101010101" pitchFamily="2" charset="-79"/>
                  </a:rPr>
                  <a:t>רמז</a:t>
                </a:r>
                <a:r>
                  <a:rPr lang="he-IL" sz="3200" dirty="0"/>
                  <a:t>: </a:t>
                </a:r>
                <a:r>
                  <a:rPr lang="he-IL" sz="3200" b="1" dirty="0"/>
                  <a:t>3</a:t>
                </a:r>
                <a:r>
                  <a:rPr lang="he-IL" sz="3200" dirty="0"/>
                  <a:t> פריטים הם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3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  <a:r>
                  <a:rPr lang="he-IL" sz="3200" dirty="0"/>
                  <a:t> מהכמות שחשבתי עליה.</a:t>
                </a:r>
              </a:p>
            </p:txBody>
          </p:sp>
        </mc:Choice>
        <mc:Fallback xmlns="">
          <p:sp>
            <p:nvSpPr>
              <p:cNvPr id="19" name="מציין מיקום טקסט 2">
                <a:extLst>
                  <a:ext uri="{FF2B5EF4-FFF2-40B4-BE49-F238E27FC236}">
                    <a16:creationId xmlns:a16="http://schemas.microsoft.com/office/drawing/2014/main" id="{5EACE1A7-FDD3-4D2F-B1AC-B1118F66C1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779325" y="2008404"/>
                <a:ext cx="10777795" cy="1019129"/>
              </a:xfrm>
              <a:blipFill>
                <a:blip r:embed="rId10"/>
                <a:stretch>
                  <a:fillRect t="-10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3886992" y="1352770"/>
            <a:ext cx="420430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5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מהי הכמות?</a:t>
            </a:r>
          </a:p>
        </p:txBody>
      </p:sp>
      <p:sp>
        <p:nvSpPr>
          <p:cNvPr id="2" name="סוגר מסולסל ימני 1"/>
          <p:cNvSpPr/>
          <p:nvPr/>
        </p:nvSpPr>
        <p:spPr>
          <a:xfrm rot="5400000">
            <a:off x="6218902" y="2392713"/>
            <a:ext cx="493033" cy="5751965"/>
          </a:xfrm>
          <a:prstGeom prst="rightBrace">
            <a:avLst>
              <a:gd name="adj1" fmla="val 54699"/>
              <a:gd name="adj2" fmla="val 4982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5149494" y="5702743"/>
            <a:ext cx="25363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12 פריטים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57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19" grpId="0" build="p"/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ACABAEB-BDEB-6F4E-BAA1-CED2142F6F30}"/>
              </a:ext>
            </a:extLst>
          </p:cNvPr>
          <p:cNvGrpSpPr/>
          <p:nvPr/>
        </p:nvGrpSpPr>
        <p:grpSpPr>
          <a:xfrm>
            <a:off x="10679289" y="1264356"/>
            <a:ext cx="1255725" cy="1076715"/>
            <a:chOff x="2479019" y="1273242"/>
            <a:chExt cx="3938567" cy="393856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60F53A8-C836-1640-9209-915383AE375C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AA0B4D1-3CA9-B04B-8DE5-22756B8CE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6A83B-7E81-A945-AAF0-7F75F78D2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59" y="181862"/>
            <a:ext cx="10863453" cy="700736"/>
          </a:xfrm>
        </p:spPr>
        <p:txBody>
          <a:bodyPr>
            <a:normAutofit/>
          </a:bodyPr>
          <a:lstStyle/>
          <a:p>
            <a:r>
              <a:rPr lang="he-IL" dirty="0"/>
              <a:t>קוראים מחשבות </a:t>
            </a:r>
            <a:endParaRPr lang="en-IL" dirty="0"/>
          </a:p>
        </p:txBody>
      </p:sp>
      <p:pic>
        <p:nvPicPr>
          <p:cNvPr id="13" name="Google Shape;280;p9">
            <a:extLst>
              <a:ext uri="{FF2B5EF4-FFF2-40B4-BE49-F238E27FC236}">
                <a16:creationId xmlns:a16="http://schemas.microsoft.com/office/drawing/2014/main" id="{DCE069C3-4005-B443-849C-1D327CF2FC5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593" y="-123640"/>
            <a:ext cx="1058556" cy="11943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טקסט 2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859205" y="2158649"/>
                <a:ext cx="10979983" cy="4942256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he-IL" dirty="0"/>
              </a:p>
              <a:p>
                <a:endParaRPr lang="he-IL" dirty="0"/>
              </a:p>
              <a:p>
                <a:pPr marL="0" indent="0">
                  <a:buNone/>
                </a:pPr>
                <a:r>
                  <a:rPr lang="he-IL" dirty="0"/>
                  <a:t>   </a:t>
                </a:r>
                <a:r>
                  <a:rPr lang="he-IL" sz="4000" dirty="0">
                    <a:latin typeface="Guttman Yad-Brush" panose="02010401010101010101" pitchFamily="2" charset="-79"/>
                    <a:cs typeface="Guttman Yad-Brush" panose="02010401010101010101" pitchFamily="2" charset="-79"/>
                  </a:rPr>
                  <a:t>רמז: </a:t>
                </a:r>
                <a:r>
                  <a:rPr lang="he-IL" sz="4000" b="1" dirty="0"/>
                  <a:t>7 פריטים הם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4000" b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/>
                  <a:t> </a:t>
                </a:r>
                <a:r>
                  <a:rPr lang="he-IL" sz="4000" b="1" dirty="0"/>
                  <a:t> מהכמות שחשבתי עליה.</a:t>
                </a:r>
              </a:p>
            </p:txBody>
          </p:sp>
        </mc:Choice>
        <mc:Fallback xmlns="">
          <p:sp>
            <p:nvSpPr>
              <p:cNvPr id="3" name="מציין מיקום טקסט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859205" y="2158649"/>
                <a:ext cx="10979983" cy="4942256"/>
              </a:xfrm>
              <a:blipFill>
                <a:blip r:embed="rId7"/>
                <a:stretch>
                  <a:fillRect r="-1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תמונה 3"/>
          <p:cNvPicPr>
            <a:picLocks noChangeAspect="1"/>
          </p:cNvPicPr>
          <p:nvPr/>
        </p:nvPicPr>
        <p:blipFill>
          <a:blip r:embed="rId8">
            <a:clrChange>
              <a:clrFrom>
                <a:srgbClr val="FBFCF7"/>
              </a:clrFrom>
              <a:clrTo>
                <a:srgbClr val="FB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7" y="4501263"/>
            <a:ext cx="2390604" cy="2390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7043" y="1970547"/>
            <a:ext cx="420430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1"/>
            <a:r>
              <a:rPr lang="he-IL" sz="4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מהי הכמות?</a:t>
            </a:r>
          </a:p>
        </p:txBody>
      </p:sp>
      <p:pic>
        <p:nvPicPr>
          <p:cNvPr id="10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80975C8A-8F3E-4545-B72B-F1A01D425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61614" y="212279"/>
            <a:ext cx="1840529" cy="6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94" y="2426784"/>
            <a:ext cx="1047545" cy="5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8924B5-8AE3-A542-95AD-3453FE30B4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345" y="300222"/>
            <a:ext cx="10442575" cy="628195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קוראים מחשבות – פתרון 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8039397-2094-4A4E-A909-BF791B7B4B76}"/>
              </a:ext>
            </a:extLst>
          </p:cNvPr>
          <p:cNvSpPr txBox="1">
            <a:spLocks/>
          </p:cNvSpPr>
          <p:nvPr/>
        </p:nvSpPr>
        <p:spPr>
          <a:xfrm>
            <a:off x="5035835" y="7742898"/>
            <a:ext cx="5181600" cy="4351338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aa-ET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02D369-8750-154D-B756-CF02B165E757}"/>
              </a:ext>
            </a:extLst>
          </p:cNvPr>
          <p:cNvGrpSpPr/>
          <p:nvPr/>
        </p:nvGrpSpPr>
        <p:grpSpPr>
          <a:xfrm rot="10800000" flipH="1">
            <a:off x="136344" y="6687185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162E36D-509B-E541-9096-816A77F415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956ED9-AF53-FF4D-9E7F-10DF715EECD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EBBA14-F272-0147-9EE1-4F9DDD5B62E4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3" name="Google Shape;280;p9">
            <a:extLst>
              <a:ext uri="{FF2B5EF4-FFF2-40B4-BE49-F238E27FC236}">
                <a16:creationId xmlns:a16="http://schemas.microsoft.com/office/drawing/2014/main" id="{14004EFD-CAC5-8942-8574-4A2493580D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715" y="116280"/>
            <a:ext cx="1017545" cy="1070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טבלה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524355"/>
              </p:ext>
            </p:extLst>
          </p:nvPr>
        </p:nvGraphicFramePr>
        <p:xfrm>
          <a:off x="3998847" y="3962894"/>
          <a:ext cx="4313973" cy="105404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37991">
                  <a:extLst>
                    <a:ext uri="{9D8B030D-6E8A-4147-A177-3AD203B41FA5}">
                      <a16:colId xmlns:a16="http://schemas.microsoft.com/office/drawing/2014/main" val="1424932406"/>
                    </a:ext>
                  </a:extLst>
                </a:gridCol>
                <a:gridCol w="1437991">
                  <a:extLst>
                    <a:ext uri="{9D8B030D-6E8A-4147-A177-3AD203B41FA5}">
                      <a16:colId xmlns:a16="http://schemas.microsoft.com/office/drawing/2014/main" val="4216721935"/>
                    </a:ext>
                  </a:extLst>
                </a:gridCol>
                <a:gridCol w="1437991">
                  <a:extLst>
                    <a:ext uri="{9D8B030D-6E8A-4147-A177-3AD203B41FA5}">
                      <a16:colId xmlns:a16="http://schemas.microsoft.com/office/drawing/2014/main" val="4169524312"/>
                    </a:ext>
                  </a:extLst>
                </a:gridCol>
              </a:tblGrid>
              <a:tr h="1054049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704848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188023" y="4058353"/>
            <a:ext cx="1016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/>
              <a:t>7</a:t>
            </a:r>
          </a:p>
        </p:txBody>
      </p:sp>
      <p:grpSp>
        <p:nvGrpSpPr>
          <p:cNvPr id="9" name="קבוצה 8"/>
          <p:cNvGrpSpPr/>
          <p:nvPr/>
        </p:nvGrpSpPr>
        <p:grpSpPr>
          <a:xfrm>
            <a:off x="5625444" y="4011784"/>
            <a:ext cx="2510005" cy="851304"/>
            <a:chOff x="5798424" y="3615350"/>
            <a:chExt cx="2510005" cy="851304"/>
          </a:xfrm>
        </p:grpSpPr>
        <p:sp>
          <p:nvSpPr>
            <p:cNvPr id="17" name="TextBox 16"/>
            <p:cNvSpPr txBox="1"/>
            <p:nvPr/>
          </p:nvSpPr>
          <p:spPr>
            <a:xfrm>
              <a:off x="5798424" y="3635657"/>
              <a:ext cx="10160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800" b="1" dirty="0"/>
                <a:t>7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92429" y="3615350"/>
              <a:ext cx="10160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800" b="1" dirty="0"/>
                <a:t>7</a:t>
              </a:r>
            </a:p>
          </p:txBody>
        </p:sp>
      </p:grpSp>
      <p:grpSp>
        <p:nvGrpSpPr>
          <p:cNvPr id="6" name="קבוצה 5"/>
          <p:cNvGrpSpPr/>
          <p:nvPr/>
        </p:nvGrpSpPr>
        <p:grpSpPr>
          <a:xfrm>
            <a:off x="5960690" y="2827810"/>
            <a:ext cx="1807938" cy="931713"/>
            <a:chOff x="6133670" y="2431376"/>
            <a:chExt cx="1807938" cy="9317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מלבן 3"/>
                <p:cNvSpPr/>
                <p:nvPr/>
              </p:nvSpPr>
              <p:spPr>
                <a:xfrm>
                  <a:off x="6133670" y="2464125"/>
                  <a:ext cx="283986" cy="8989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מלבן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670" y="2464125"/>
                  <a:ext cx="283986" cy="898964"/>
                </a:xfrm>
                <a:prstGeom prst="rect">
                  <a:avLst/>
                </a:prstGeom>
                <a:blipFill>
                  <a:blip r:embed="rId5"/>
                  <a:stretch>
                    <a:fillRect r="-8511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מלבן 19"/>
                <p:cNvSpPr/>
                <p:nvPr/>
              </p:nvSpPr>
              <p:spPr>
                <a:xfrm>
                  <a:off x="7657622" y="2431376"/>
                  <a:ext cx="283986" cy="8989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מלבן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7622" y="2431376"/>
                  <a:ext cx="283986" cy="898964"/>
                </a:xfrm>
                <a:prstGeom prst="rect">
                  <a:avLst/>
                </a:prstGeom>
                <a:blipFill>
                  <a:blip r:embed="rId6"/>
                  <a:stretch>
                    <a:fillRect r="-8511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21"/>
              <p:cNvSpPr/>
              <p:nvPr/>
            </p:nvSpPr>
            <p:spPr>
              <a:xfrm>
                <a:off x="4554030" y="2878813"/>
                <a:ext cx="283986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מלבן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030" y="2878813"/>
                <a:ext cx="283986" cy="898964"/>
              </a:xfrm>
              <a:prstGeom prst="rect">
                <a:avLst/>
              </a:prstGeom>
              <a:blipFill>
                <a:blip r:embed="rId7"/>
                <a:stretch>
                  <a:fillRect r="-85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ציין מיקום טקסט 2">
                <a:extLst>
                  <a:ext uri="{FF2B5EF4-FFF2-40B4-BE49-F238E27FC236}">
                    <a16:creationId xmlns:a16="http://schemas.microsoft.com/office/drawing/2014/main" id="{5EACE1A7-FDD3-4D2F-B1AC-B1118F66C1F2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326174" y="2067349"/>
                <a:ext cx="10979983" cy="830059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he-IL" sz="3200" dirty="0">
                    <a:latin typeface="Guttman Yad-Brush" panose="02010401010101010101" pitchFamily="2" charset="-79"/>
                    <a:cs typeface="Guttman Yad-Brush" panose="02010401010101010101" pitchFamily="2" charset="-79"/>
                  </a:rPr>
                  <a:t>רמז</a:t>
                </a:r>
                <a:r>
                  <a:rPr lang="he-IL" sz="3200" dirty="0"/>
                  <a:t>: </a:t>
                </a:r>
                <a:r>
                  <a:rPr lang="he-IL" sz="3200" b="1" dirty="0"/>
                  <a:t>7</a:t>
                </a:r>
                <a:r>
                  <a:rPr lang="he-IL" sz="3200" dirty="0"/>
                  <a:t> פריטים הם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  <a:r>
                  <a:rPr lang="he-IL" sz="3200" dirty="0"/>
                  <a:t> מהכמות שחשבתי עליה.</a:t>
                </a:r>
              </a:p>
            </p:txBody>
          </p:sp>
        </mc:Choice>
        <mc:Fallback xmlns="">
          <p:sp>
            <p:nvSpPr>
              <p:cNvPr id="19" name="מציין מיקום טקסט 2">
                <a:extLst>
                  <a:ext uri="{FF2B5EF4-FFF2-40B4-BE49-F238E27FC236}">
                    <a16:creationId xmlns:a16="http://schemas.microsoft.com/office/drawing/2014/main" id="{5EACE1A7-FDD3-4D2F-B1AC-B1118F66C1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326174" y="2067349"/>
                <a:ext cx="10979983" cy="830059"/>
              </a:xfrm>
              <a:blipFill>
                <a:blip r:embed="rId8"/>
                <a:stretch>
                  <a:fillRect t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3714012" y="1441299"/>
            <a:ext cx="420430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5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מהי הכמות?</a:t>
            </a:r>
          </a:p>
        </p:txBody>
      </p:sp>
      <p:sp>
        <p:nvSpPr>
          <p:cNvPr id="2" name="סוגר מסולסל ימני 1"/>
          <p:cNvSpPr/>
          <p:nvPr/>
        </p:nvSpPr>
        <p:spPr>
          <a:xfrm rot="5400000">
            <a:off x="5876055" y="3166977"/>
            <a:ext cx="537908" cy="4335622"/>
          </a:xfrm>
          <a:prstGeom prst="rightBrace">
            <a:avLst>
              <a:gd name="adj1" fmla="val 54699"/>
              <a:gd name="adj2" fmla="val 4982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4976514" y="5791272"/>
            <a:ext cx="25363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21 פריטים</a:t>
            </a:r>
          </a:p>
        </p:txBody>
      </p:sp>
    </p:spTree>
    <p:extLst>
      <p:ext uri="{BB962C8B-B14F-4D97-AF65-F5344CB8AC3E}">
        <p14:creationId xmlns:p14="http://schemas.microsoft.com/office/powerpoint/2010/main" val="17165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19" grpId="0" build="p"/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ACABAEB-BDEB-6F4E-BAA1-CED2142F6F30}"/>
              </a:ext>
            </a:extLst>
          </p:cNvPr>
          <p:cNvGrpSpPr/>
          <p:nvPr/>
        </p:nvGrpSpPr>
        <p:grpSpPr>
          <a:xfrm>
            <a:off x="10679289" y="1264356"/>
            <a:ext cx="1255725" cy="1076715"/>
            <a:chOff x="2479019" y="1273242"/>
            <a:chExt cx="3938567" cy="393856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60F53A8-C836-1640-9209-915383AE375C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AA0B4D1-3CA9-B04B-8DE5-22756B8CE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6A83B-7E81-A945-AAF0-7F75F78D2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59" y="181862"/>
            <a:ext cx="10863453" cy="700736"/>
          </a:xfrm>
        </p:spPr>
        <p:txBody>
          <a:bodyPr>
            <a:normAutofit/>
          </a:bodyPr>
          <a:lstStyle/>
          <a:p>
            <a:r>
              <a:rPr lang="he-IL" dirty="0"/>
              <a:t>קוראים מחשבות </a:t>
            </a:r>
            <a:endParaRPr lang="en-IL" dirty="0"/>
          </a:p>
        </p:txBody>
      </p:sp>
      <p:pic>
        <p:nvPicPr>
          <p:cNvPr id="13" name="Google Shape;280;p9">
            <a:extLst>
              <a:ext uri="{FF2B5EF4-FFF2-40B4-BE49-F238E27FC236}">
                <a16:creationId xmlns:a16="http://schemas.microsoft.com/office/drawing/2014/main" id="{DCE069C3-4005-B443-849C-1D327CF2FC5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593" y="-123640"/>
            <a:ext cx="1058556" cy="11943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טקסט 2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703462" y="2341070"/>
                <a:ext cx="10979983" cy="4942256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he-IL" dirty="0"/>
              </a:p>
              <a:p>
                <a:endParaRPr lang="he-IL" dirty="0"/>
              </a:p>
              <a:p>
                <a:pPr marL="0" indent="0">
                  <a:buNone/>
                </a:pPr>
                <a:r>
                  <a:rPr lang="he-IL" dirty="0"/>
                  <a:t>   </a:t>
                </a:r>
                <a:r>
                  <a:rPr lang="he-IL" sz="4000" dirty="0">
                    <a:latin typeface="Guttman Yad-Brush" panose="02010401010101010101" pitchFamily="2" charset="-79"/>
                    <a:cs typeface="Guttman Yad-Brush" panose="02010401010101010101" pitchFamily="2" charset="-79"/>
                  </a:rPr>
                  <a:t>רמז: </a:t>
                </a:r>
                <a:r>
                  <a:rPr lang="he-IL" sz="4000" b="1" dirty="0"/>
                  <a:t>5 פריטים הם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4000" b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/>
                  <a:t> </a:t>
                </a:r>
                <a:r>
                  <a:rPr lang="he-IL" sz="4000" b="1" dirty="0"/>
                  <a:t> מהכמות שחשבתי עליה.</a:t>
                </a:r>
              </a:p>
            </p:txBody>
          </p:sp>
        </mc:Choice>
        <mc:Fallback xmlns="">
          <p:sp>
            <p:nvSpPr>
              <p:cNvPr id="3" name="מציין מיקום טקסט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703462" y="2341070"/>
                <a:ext cx="10979983" cy="4942256"/>
              </a:xfrm>
              <a:blipFill>
                <a:blip r:embed="rId7"/>
                <a:stretch>
                  <a:fillRect r="-1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תמונה 3"/>
          <p:cNvPicPr>
            <a:picLocks noChangeAspect="1"/>
          </p:cNvPicPr>
          <p:nvPr/>
        </p:nvPicPr>
        <p:blipFill>
          <a:blip r:embed="rId8">
            <a:clrChange>
              <a:clrFrom>
                <a:srgbClr val="FBFCF7"/>
              </a:clrFrom>
              <a:clrTo>
                <a:srgbClr val="FB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7" y="4501263"/>
            <a:ext cx="2390604" cy="2390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2548" y="1767244"/>
            <a:ext cx="43548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מהי הכמות?</a:t>
            </a:r>
          </a:p>
        </p:txBody>
      </p:sp>
      <p:pic>
        <p:nvPicPr>
          <p:cNvPr id="10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80975C8A-8F3E-4545-B72B-F1A01D425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61614" y="212279"/>
            <a:ext cx="1840529" cy="6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296" y="2405486"/>
            <a:ext cx="1047545" cy="5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8924B5-8AE3-A542-95AD-3453FE30B4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0321" y="371784"/>
            <a:ext cx="10442575" cy="628195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קוראים מחשבות – פתרון 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8039397-2094-4A4E-A909-BF791B7B4B76}"/>
              </a:ext>
            </a:extLst>
          </p:cNvPr>
          <p:cNvSpPr txBox="1">
            <a:spLocks/>
          </p:cNvSpPr>
          <p:nvPr/>
        </p:nvSpPr>
        <p:spPr>
          <a:xfrm>
            <a:off x="5372937" y="7721600"/>
            <a:ext cx="5181600" cy="4351338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aa-ET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02D369-8750-154D-B756-CF02B165E757}"/>
              </a:ext>
            </a:extLst>
          </p:cNvPr>
          <p:cNvGrpSpPr/>
          <p:nvPr/>
        </p:nvGrpSpPr>
        <p:grpSpPr>
          <a:xfrm rot="10800000" flipH="1">
            <a:off x="473446" y="6665887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162E36D-509B-E541-9096-816A77F415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956ED9-AF53-FF4D-9E7F-10DF715EECD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EBBA14-F272-0147-9EE1-4F9DDD5B62E4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3" name="Google Shape;280;p9">
            <a:extLst>
              <a:ext uri="{FF2B5EF4-FFF2-40B4-BE49-F238E27FC236}">
                <a16:creationId xmlns:a16="http://schemas.microsoft.com/office/drawing/2014/main" id="{14004EFD-CAC5-8942-8574-4A2493580D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068" y="150531"/>
            <a:ext cx="1017545" cy="1070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טבלה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097813"/>
              </p:ext>
            </p:extLst>
          </p:nvPr>
        </p:nvGraphicFramePr>
        <p:xfrm>
          <a:off x="2678721" y="3941596"/>
          <a:ext cx="5949552" cy="105404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991592">
                  <a:extLst>
                    <a:ext uri="{9D8B030D-6E8A-4147-A177-3AD203B41FA5}">
                      <a16:colId xmlns:a16="http://schemas.microsoft.com/office/drawing/2014/main" val="1424932406"/>
                    </a:ext>
                  </a:extLst>
                </a:gridCol>
                <a:gridCol w="991592">
                  <a:extLst>
                    <a:ext uri="{9D8B030D-6E8A-4147-A177-3AD203B41FA5}">
                      <a16:colId xmlns:a16="http://schemas.microsoft.com/office/drawing/2014/main" val="4216721935"/>
                    </a:ext>
                  </a:extLst>
                </a:gridCol>
                <a:gridCol w="991592">
                  <a:extLst>
                    <a:ext uri="{9D8B030D-6E8A-4147-A177-3AD203B41FA5}">
                      <a16:colId xmlns:a16="http://schemas.microsoft.com/office/drawing/2014/main" val="4169524312"/>
                    </a:ext>
                  </a:extLst>
                </a:gridCol>
                <a:gridCol w="991592">
                  <a:extLst>
                    <a:ext uri="{9D8B030D-6E8A-4147-A177-3AD203B41FA5}">
                      <a16:colId xmlns:a16="http://schemas.microsoft.com/office/drawing/2014/main" val="3068873724"/>
                    </a:ext>
                  </a:extLst>
                </a:gridCol>
                <a:gridCol w="991592">
                  <a:extLst>
                    <a:ext uri="{9D8B030D-6E8A-4147-A177-3AD203B41FA5}">
                      <a16:colId xmlns:a16="http://schemas.microsoft.com/office/drawing/2014/main" val="1302432244"/>
                    </a:ext>
                  </a:extLst>
                </a:gridCol>
                <a:gridCol w="991592">
                  <a:extLst>
                    <a:ext uri="{9D8B030D-6E8A-4147-A177-3AD203B41FA5}">
                      <a16:colId xmlns:a16="http://schemas.microsoft.com/office/drawing/2014/main" val="4002901019"/>
                    </a:ext>
                  </a:extLst>
                </a:gridCol>
              </a:tblGrid>
              <a:tr h="1054049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704848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759429" y="1420001"/>
            <a:ext cx="420430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5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מהי הכמות?</a:t>
            </a:r>
          </a:p>
        </p:txBody>
      </p:sp>
      <p:sp>
        <p:nvSpPr>
          <p:cNvPr id="2" name="סוגר מסולסל ימני 1"/>
          <p:cNvSpPr/>
          <p:nvPr/>
        </p:nvSpPr>
        <p:spPr>
          <a:xfrm rot="5400000">
            <a:off x="5395368" y="2327889"/>
            <a:ext cx="537908" cy="5971201"/>
          </a:xfrm>
          <a:prstGeom prst="rightBrace">
            <a:avLst>
              <a:gd name="adj1" fmla="val 54699"/>
              <a:gd name="adj2" fmla="val 4982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4346628" y="5775098"/>
            <a:ext cx="25363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30 פריטים</a:t>
            </a:r>
          </a:p>
        </p:txBody>
      </p:sp>
      <p:grpSp>
        <p:nvGrpSpPr>
          <p:cNvPr id="9" name="קבוצה 8"/>
          <p:cNvGrpSpPr/>
          <p:nvPr/>
        </p:nvGrpSpPr>
        <p:grpSpPr>
          <a:xfrm>
            <a:off x="3925538" y="2902591"/>
            <a:ext cx="4304377" cy="929421"/>
            <a:chOff x="3761416" y="2527455"/>
            <a:chExt cx="4304377" cy="9294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מלבן 3"/>
                <p:cNvSpPr/>
                <p:nvPr/>
              </p:nvSpPr>
              <p:spPr>
                <a:xfrm>
                  <a:off x="6771329" y="2553974"/>
                  <a:ext cx="283986" cy="8989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מלבן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1329" y="2553974"/>
                  <a:ext cx="283986" cy="898964"/>
                </a:xfrm>
                <a:prstGeom prst="rect">
                  <a:avLst/>
                </a:prstGeom>
                <a:blipFill>
                  <a:blip r:embed="rId6"/>
                  <a:stretch>
                    <a:fillRect r="-869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מלבן 19"/>
                <p:cNvSpPr/>
                <p:nvPr/>
              </p:nvSpPr>
              <p:spPr>
                <a:xfrm>
                  <a:off x="7781807" y="2527455"/>
                  <a:ext cx="283986" cy="8989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מלבן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1807" y="2527455"/>
                  <a:ext cx="283986" cy="898964"/>
                </a:xfrm>
                <a:prstGeom prst="rect">
                  <a:avLst/>
                </a:prstGeom>
                <a:blipFill>
                  <a:blip r:embed="rId7"/>
                  <a:stretch>
                    <a:fillRect r="-869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מלבן 21"/>
                <p:cNvSpPr/>
                <p:nvPr/>
              </p:nvSpPr>
              <p:spPr>
                <a:xfrm>
                  <a:off x="4727009" y="2531098"/>
                  <a:ext cx="332007" cy="9017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מלבן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7009" y="2531098"/>
                  <a:ext cx="332007" cy="90178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מלבן 20"/>
                <p:cNvSpPr/>
                <p:nvPr/>
              </p:nvSpPr>
              <p:spPr>
                <a:xfrm>
                  <a:off x="5737487" y="2555091"/>
                  <a:ext cx="332007" cy="9017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מלבן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7487" y="2555091"/>
                  <a:ext cx="332007" cy="90178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מלבן 23"/>
                <p:cNvSpPr/>
                <p:nvPr/>
              </p:nvSpPr>
              <p:spPr>
                <a:xfrm>
                  <a:off x="3761416" y="2552564"/>
                  <a:ext cx="332007" cy="9017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מלבן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1416" y="2552564"/>
                  <a:ext cx="332007" cy="90178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מלבן 24"/>
              <p:cNvSpPr/>
              <p:nvPr/>
            </p:nvSpPr>
            <p:spPr>
              <a:xfrm>
                <a:off x="3013589" y="2938125"/>
                <a:ext cx="332007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he-IL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מלבן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589" y="2938125"/>
                <a:ext cx="332007" cy="9017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83497" y="2068475"/>
                <a:ext cx="8110330" cy="67409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 algn="ctr" rtl="1">
                  <a:lnSpc>
                    <a:spcPts val="4160"/>
                  </a:lnSpc>
                  <a:spcBef>
                    <a:spcPts val="1000"/>
                  </a:spcBef>
                  <a:buClr>
                    <a:srgbClr val="FB2265"/>
                  </a:buClr>
                </a:pPr>
                <a:r>
                  <a:rPr lang="he-IL" sz="3200" dirty="0">
                    <a:solidFill>
                      <a:srgbClr val="424242"/>
                    </a:solidFill>
                    <a:latin typeface="Guttman Yad-Brush" panose="02010401010101010101" pitchFamily="2" charset="-79"/>
                    <a:cs typeface="Guttman Yad-Brush" panose="02010401010101010101" pitchFamily="2" charset="-79"/>
                  </a:rPr>
                  <a:t>רמז</a:t>
                </a:r>
                <a:r>
                  <a:rPr lang="he-IL" sz="3200" dirty="0">
                    <a:solidFill>
                      <a:srgbClr val="424242"/>
                    </a:solidFill>
                    <a:latin typeface="Arial" panose="020B0604020202020204" pitchFamily="34" charset="0"/>
                  </a:rPr>
                  <a:t>: </a:t>
                </a:r>
                <a:r>
                  <a:rPr lang="he-IL" sz="3200" b="1" dirty="0">
                    <a:solidFill>
                      <a:srgbClr val="424242"/>
                    </a:solidFill>
                    <a:latin typeface="Arial" panose="020B0604020202020204" pitchFamily="34" charset="0"/>
                  </a:rPr>
                  <a:t>5</a:t>
                </a:r>
                <a:r>
                  <a:rPr lang="he-IL" sz="3200" dirty="0">
                    <a:solidFill>
                      <a:srgbClr val="424242"/>
                    </a:solidFill>
                    <a:latin typeface="Arial" panose="020B0604020202020204" pitchFamily="34" charset="0"/>
                  </a:rPr>
                  <a:t> פריטים הם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32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e-IL" sz="3200" dirty="0">
                    <a:solidFill>
                      <a:srgbClr val="424242"/>
                    </a:solidFill>
                    <a:latin typeface="Arial" panose="020B0604020202020204" pitchFamily="34" charset="0"/>
                  </a:rPr>
                  <a:t> מהכמות שחשבתי עליה.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497" y="2068475"/>
                <a:ext cx="8110330" cy="674095"/>
              </a:xfrm>
              <a:prstGeom prst="rect">
                <a:avLst/>
              </a:prstGeom>
              <a:blipFill>
                <a:blip r:embed="rId12"/>
                <a:stretch>
                  <a:fillRect t="-15315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קבוצה 14"/>
          <p:cNvGrpSpPr/>
          <p:nvPr/>
        </p:nvGrpSpPr>
        <p:grpSpPr>
          <a:xfrm>
            <a:off x="3665953" y="3980562"/>
            <a:ext cx="4982198" cy="867346"/>
            <a:chOff x="3501831" y="3605426"/>
            <a:chExt cx="4982198" cy="867346"/>
          </a:xfrm>
        </p:grpSpPr>
        <p:sp>
          <p:nvSpPr>
            <p:cNvPr id="18" name="TextBox 17"/>
            <p:cNvSpPr txBox="1"/>
            <p:nvPr/>
          </p:nvSpPr>
          <p:spPr>
            <a:xfrm>
              <a:off x="4443811" y="3639795"/>
              <a:ext cx="10160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800" b="1" dirty="0"/>
                <a:t>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86546" y="3626970"/>
              <a:ext cx="10160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800" b="1" dirty="0"/>
                <a:t>5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50668" y="3641775"/>
              <a:ext cx="10160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800" b="1" dirty="0"/>
                <a:t>5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68029" y="3605426"/>
              <a:ext cx="10160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800" b="1" dirty="0"/>
                <a:t>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01831" y="3626969"/>
              <a:ext cx="10160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800" b="1" dirty="0"/>
                <a:t>5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841194" y="4024870"/>
            <a:ext cx="78238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/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8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5" grpId="0"/>
      <p:bldP spid="6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982CF4-E766-CF4F-AA30-377121B82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יוצאים לצעידה</a:t>
            </a:r>
            <a:endParaRPr lang="aa-E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70F346C-B240-A344-B762-1D4DF0EC0A4A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>
                <a:noAutofit/>
              </a:bodyPr>
              <a:lstStyle/>
              <a:p>
                <a:pPr marL="0" lvl="0" indent="0">
                  <a:lnSpc>
                    <a:spcPct val="150000"/>
                  </a:lnSpc>
                  <a:buNone/>
                </a:pPr>
                <a:r>
                  <a:rPr lang="he-IL" sz="4000" dirty="0"/>
                  <a:t>גדי צועד בכל יום מביתו לבית הספר, אתמול הוא צעד 500 מטר שהם </a:t>
                </a:r>
                <a14:m>
                  <m:oMath xmlns:m="http://schemas.openxmlformats.org/officeDocument/2006/math">
                    <m:r>
                      <a:rPr lang="he-IL" sz="4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he-IL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4000" dirty="0"/>
                  <a:t>מהדרך והתיישב לנוח.</a:t>
                </a:r>
              </a:p>
              <a:p>
                <a:pPr marL="0" lvl="0" indent="0">
                  <a:lnSpc>
                    <a:spcPct val="150000"/>
                  </a:lnSpc>
                  <a:buNone/>
                </a:pPr>
                <a:r>
                  <a:rPr lang="he-IL" sz="4000" dirty="0"/>
                  <a:t>מה המרחק בין ביתו של גדי לבית הספר?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70F346C-B240-A344-B762-1D4DF0EC0A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5"/>
                <a:stretch>
                  <a:fillRect r="-2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DA7F1574-4D2D-F74F-964C-EC15A20C1FA1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244A4A8-8759-144A-BB13-F7B3AD408A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8C188B-5DE4-414F-8598-5A1141A74A3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468D2C-7B77-EC49-AA15-25C5839312BD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9" name="Google Shape;280;p9">
            <a:extLst>
              <a:ext uri="{FF2B5EF4-FFF2-40B4-BE49-F238E27FC236}">
                <a16:creationId xmlns:a16="http://schemas.microsoft.com/office/drawing/2014/main" id="{14AD159C-2C14-DE4E-8258-4FFE9A1A8E1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80975C8A-8F3E-4545-B72B-F1A01D425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1614" y="212279"/>
            <a:ext cx="1840529" cy="6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0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תמונה 2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3" t="4809" r="25831" b="-4246"/>
          <a:stretch/>
        </p:blipFill>
        <p:spPr>
          <a:xfrm>
            <a:off x="5871115" y="2985839"/>
            <a:ext cx="330200" cy="6477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982CF4-E766-CF4F-AA30-377121B82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137" y="175658"/>
            <a:ext cx="10442575" cy="628195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יוצאים לצעידה – פתרון </a:t>
            </a:r>
            <a:endParaRPr lang="aa-E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7F1574-4D2D-F74F-964C-EC15A20C1FA1}"/>
              </a:ext>
            </a:extLst>
          </p:cNvPr>
          <p:cNvGrpSpPr/>
          <p:nvPr/>
        </p:nvGrpSpPr>
        <p:grpSpPr>
          <a:xfrm rot="10800000" flipH="1">
            <a:off x="309324" y="6739927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244A4A8-8759-144A-BB13-F7B3AD408A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8C188B-5DE4-414F-8598-5A1141A74A3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468D2C-7B77-EC49-AA15-25C5839312BD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9" name="Google Shape;280;p9">
            <a:extLst>
              <a:ext uri="{FF2B5EF4-FFF2-40B4-BE49-F238E27FC236}">
                <a16:creationId xmlns:a16="http://schemas.microsoft.com/office/drawing/2014/main" id="{14AD159C-2C14-DE4E-8258-4FFE9A1A8E1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395" y="94536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הסבר ענן 3"/>
          <p:cNvSpPr/>
          <p:nvPr/>
        </p:nvSpPr>
        <p:spPr>
          <a:xfrm>
            <a:off x="-502194" y="1522593"/>
            <a:ext cx="3046430" cy="1559719"/>
          </a:xfrm>
          <a:prstGeom prst="cloudCallout">
            <a:avLst>
              <a:gd name="adj1" fmla="val -42985"/>
              <a:gd name="adj2" fmla="val 9911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2800" dirty="0">
                <a:solidFill>
                  <a:schemeClr val="tx1"/>
                </a:solidFill>
              </a:rPr>
              <a:t>הידעת?</a:t>
            </a:r>
          </a:p>
          <a:p>
            <a:pPr algn="r"/>
            <a:r>
              <a:rPr lang="he-IL" sz="2800" dirty="0">
                <a:solidFill>
                  <a:schemeClr val="tx1"/>
                </a:solidFill>
              </a:rPr>
              <a:t>1,000 מטר = קילומטר</a:t>
            </a:r>
          </a:p>
        </p:txBody>
      </p:sp>
      <p:graphicFrame>
        <p:nvGraphicFramePr>
          <p:cNvPr id="18" name="טבלה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901800"/>
              </p:ext>
            </p:extLst>
          </p:nvPr>
        </p:nvGraphicFramePr>
        <p:xfrm>
          <a:off x="3233656" y="3884384"/>
          <a:ext cx="5571676" cy="3657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85838">
                  <a:extLst>
                    <a:ext uri="{9D8B030D-6E8A-4147-A177-3AD203B41FA5}">
                      <a16:colId xmlns:a16="http://schemas.microsoft.com/office/drawing/2014/main" val="723795097"/>
                    </a:ext>
                  </a:extLst>
                </a:gridCol>
                <a:gridCol w="2785838">
                  <a:extLst>
                    <a:ext uri="{9D8B030D-6E8A-4147-A177-3AD203B41FA5}">
                      <a16:colId xmlns:a16="http://schemas.microsoft.com/office/drawing/2014/main" val="1590847391"/>
                    </a:ext>
                  </a:extLst>
                </a:gridCol>
              </a:tblGrid>
              <a:tr h="325860"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527735"/>
                  </a:ext>
                </a:extLst>
              </a:tr>
            </a:tbl>
          </a:graphicData>
        </a:graphic>
      </p:graphicFrame>
      <p:cxnSp>
        <p:nvCxnSpPr>
          <p:cNvPr id="20" name="מחבר ישר 19"/>
          <p:cNvCxnSpPr>
            <a:stCxn id="18" idx="0"/>
          </p:cNvCxnSpPr>
          <p:nvPr/>
        </p:nvCxnSpPr>
        <p:spPr>
          <a:xfrm flipV="1">
            <a:off x="6019494" y="3722956"/>
            <a:ext cx="0" cy="161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תמונה 23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57" t="17466" r="76017" b="44520"/>
          <a:stretch/>
        </p:blipFill>
        <p:spPr bwMode="auto">
          <a:xfrm>
            <a:off x="8293664" y="2704695"/>
            <a:ext cx="1203960" cy="1127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95" y="2768666"/>
            <a:ext cx="1114119" cy="111411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71961" y="3900094"/>
            <a:ext cx="123552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הבית של גדי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47064" y="3790265"/>
            <a:ext cx="123552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בית הספר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02361" y="3928764"/>
            <a:ext cx="12355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latin typeface="Guttman Yad-Brush" panose="02010401010101010101" pitchFamily="2" charset="-79"/>
              </a:rPr>
              <a:t>500 מטר</a:t>
            </a:r>
          </a:p>
        </p:txBody>
      </p:sp>
      <p:sp>
        <p:nvSpPr>
          <p:cNvPr id="40" name="סוגר מסולסל שמאלי 39"/>
          <p:cNvSpPr/>
          <p:nvPr/>
        </p:nvSpPr>
        <p:spPr>
          <a:xfrm rot="5400000">
            <a:off x="4466360" y="2072387"/>
            <a:ext cx="353872" cy="278583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43" name="טבלה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626500"/>
              </p:ext>
            </p:extLst>
          </p:nvPr>
        </p:nvGraphicFramePr>
        <p:xfrm>
          <a:off x="3032878" y="5145413"/>
          <a:ext cx="5973232" cy="83027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986616">
                  <a:extLst>
                    <a:ext uri="{9D8B030D-6E8A-4147-A177-3AD203B41FA5}">
                      <a16:colId xmlns:a16="http://schemas.microsoft.com/office/drawing/2014/main" val="723795097"/>
                    </a:ext>
                  </a:extLst>
                </a:gridCol>
                <a:gridCol w="2986616">
                  <a:extLst>
                    <a:ext uri="{9D8B030D-6E8A-4147-A177-3AD203B41FA5}">
                      <a16:colId xmlns:a16="http://schemas.microsoft.com/office/drawing/2014/main" val="1590847391"/>
                    </a:ext>
                  </a:extLst>
                </a:gridCol>
              </a:tblGrid>
              <a:tr h="830270">
                <a:tc>
                  <a:txBody>
                    <a:bodyPr/>
                    <a:lstStyle/>
                    <a:p>
                      <a:pPr algn="ctr" rtl="1"/>
                      <a:endParaRPr lang="he-IL" sz="30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500 מטר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527735"/>
                  </a:ext>
                </a:extLst>
              </a:tr>
            </a:tbl>
          </a:graphicData>
        </a:graphic>
      </p:graphicFrame>
      <p:pic>
        <p:nvPicPr>
          <p:cNvPr id="45" name="תמונה 44"/>
          <p:cNvPicPr>
            <a:picLocks noChangeAspect="1"/>
          </p:cNvPicPr>
          <p:nvPr/>
        </p:nvPicPr>
        <p:blipFill rotWithShape="1">
          <a:blip r:embed="rId8"/>
          <a:srcRect l="36875" t="37141" r="23611" b="49194"/>
          <a:stretch/>
        </p:blipFill>
        <p:spPr>
          <a:xfrm>
            <a:off x="1900940" y="2715501"/>
            <a:ext cx="8104268" cy="159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מלבן 45"/>
              <p:cNvSpPr/>
              <p:nvPr/>
            </p:nvSpPr>
            <p:spPr>
              <a:xfrm>
                <a:off x="4231952" y="4067264"/>
                <a:ext cx="283986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מלבן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952" y="4067264"/>
                <a:ext cx="283986" cy="898964"/>
              </a:xfrm>
              <a:prstGeom prst="rect">
                <a:avLst/>
              </a:prstGeom>
              <a:blipFill>
                <a:blip r:embed="rId9"/>
                <a:stretch>
                  <a:fillRect r="-85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מלבן 46"/>
              <p:cNvSpPr/>
              <p:nvPr/>
            </p:nvSpPr>
            <p:spPr>
              <a:xfrm>
                <a:off x="7184942" y="4042804"/>
                <a:ext cx="384866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מלבן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942" y="4042804"/>
                <a:ext cx="384866" cy="8989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6557943" y="5283549"/>
            <a:ext cx="1638864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000" b="1" dirty="0">
                <a:solidFill>
                  <a:sysClr val="windowText" lastClr="000000"/>
                </a:solidFill>
              </a:rPr>
              <a:t>500 מטר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80147" y="1203936"/>
                <a:ext cx="10376889" cy="113159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 algn="r" rtl="1"/>
                <a:r>
                  <a:rPr lang="he-IL" sz="2800" dirty="0"/>
                  <a:t>גדי צועד בכל יום מביתו לבית הספר, אתמול הוא צעד 500 מטר שהם </a:t>
                </a:r>
                <a14:m>
                  <m:oMath xmlns:m="http://schemas.openxmlformats.org/officeDocument/2006/math">
                    <m:r>
                      <a:rPr lang="he-IL" sz="280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2800" dirty="0"/>
                  <a:t>מהדרך והתיישב לנוח. מה המרחק בין ביתו של גדי לבית הספר?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147" y="1203936"/>
                <a:ext cx="10376889" cy="1131592"/>
              </a:xfrm>
              <a:prstGeom prst="rect">
                <a:avLst/>
              </a:prstGeom>
              <a:blipFill>
                <a:blip r:embed="rId11"/>
                <a:stretch>
                  <a:fillRect t="-5376" r="-1234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403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/>
      <p:bldP spid="27" grpId="0"/>
      <p:bldP spid="30" grpId="0"/>
      <p:bldP spid="40" grpId="0" animBg="1"/>
      <p:bldP spid="46" grpId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x-none"/>
              <a:t>מה נלמד היום?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lvl="0"/>
            <a:endParaRPr lang="he-IL" dirty="0"/>
          </a:p>
          <a:p>
            <a:pPr lvl="0"/>
            <a:r>
              <a:rPr lang="he-IL" dirty="0"/>
              <a:t>נתחיל את השיעור בפעילות קצרה עם כלי הכתיבה.</a:t>
            </a:r>
            <a:br>
              <a:rPr lang="en-US" dirty="0"/>
            </a:br>
            <a:endParaRPr lang="he-IL" dirty="0"/>
          </a:p>
          <a:p>
            <a:r>
              <a:rPr lang="he-IL" dirty="0"/>
              <a:t>אלמד אתכם כיצד קוראים מחשבות.</a:t>
            </a:r>
            <a:br>
              <a:rPr lang="en-US" dirty="0"/>
            </a:br>
            <a:endParaRPr lang="he-IL" dirty="0"/>
          </a:p>
          <a:p>
            <a:pPr lvl="0"/>
            <a:r>
              <a:rPr lang="he-IL" dirty="0"/>
              <a:t>נלמד כיצד ניתן למצוא את השלם בהינתן לנו חלק ממנו.</a:t>
            </a:r>
          </a:p>
          <a:p>
            <a:endParaRPr lang="he-IL" dirty="0"/>
          </a:p>
          <a:p>
            <a:pPr lvl="0"/>
            <a:endParaRPr lang="he-IL" dirty="0"/>
          </a:p>
          <a:p>
            <a:pPr lvl="0"/>
            <a:endParaRPr lang="he-IL" dirty="0"/>
          </a:p>
          <a:p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76" y="5084135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3" name="Google Shape;280;p9">
            <a:extLst>
              <a:ext uri="{FF2B5EF4-FFF2-40B4-BE49-F238E27FC236}">
                <a16:creationId xmlns:a16="http://schemas.microsoft.com/office/drawing/2014/main" id="{DA76B054-8ED3-2D43-B458-7713A0F058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משחקים קלפים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4300"/>
            <a:ext cx="2933700" cy="293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35496" y="1120361"/>
                <a:ext cx="11213548" cy="335514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>
                  <a:lnSpc>
                    <a:spcPct val="150000"/>
                  </a:lnSpc>
                </a:pPr>
                <a:r>
                  <a:rPr lang="he-IL" sz="3200" dirty="0"/>
                  <a:t>ערן חילק קלפים לחבריו, הוא נתן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32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he-IL" sz="32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he-IL" sz="3200" dirty="0"/>
                  <a:t> מכמות הקלפים למתן ולרז נתן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he-IL" sz="32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he-IL" sz="3200" dirty="0"/>
                  <a:t> . </a:t>
                </a:r>
              </a:p>
              <a:p>
                <a:pPr algn="r" rtl="1">
                  <a:lnSpc>
                    <a:spcPct val="150000"/>
                  </a:lnSpc>
                </a:pPr>
                <a:endParaRPr lang="he-IL" sz="3200" dirty="0"/>
              </a:p>
              <a:p>
                <a:pPr algn="r" rtl="1">
                  <a:lnSpc>
                    <a:spcPct val="150000"/>
                  </a:lnSpc>
                </a:pPr>
                <a:r>
                  <a:rPr lang="he-IL" sz="3200" dirty="0"/>
                  <a:t>כתבו אפשרות אחת למספר הקלפים שהיו לערן לפני שחילק לחבריו את הקלפים.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6" y="1120361"/>
                <a:ext cx="11213548" cy="3355149"/>
              </a:xfrm>
              <a:prstGeom prst="rect">
                <a:avLst/>
              </a:prstGeom>
              <a:blipFill>
                <a:blip r:embed="rId6"/>
                <a:stretch>
                  <a:fillRect l="-1523" r="-1359" b="-236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80975C8A-8F3E-4545-B72B-F1A01D425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1614" y="212279"/>
            <a:ext cx="1840529" cy="6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משחקים קלפים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4300"/>
            <a:ext cx="2933700" cy="293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05678" y="1180352"/>
                <a:ext cx="11074400" cy="157466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>
                  <a:lnSpc>
                    <a:spcPct val="150000"/>
                  </a:lnSpc>
                </a:pPr>
                <a:r>
                  <a:rPr lang="he-IL" sz="2800" dirty="0"/>
                  <a:t>ערן חילק קלפים לחבריו, הוא נתן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he-IL" sz="2800" dirty="0"/>
                  <a:t> מכמות הקלפים למתן ולרז נתן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he-IL" sz="2800" dirty="0"/>
                  <a:t> . </a:t>
                </a:r>
              </a:p>
              <a:p>
                <a:pPr algn="r" rtl="1">
                  <a:lnSpc>
                    <a:spcPct val="150000"/>
                  </a:lnSpc>
                </a:pPr>
                <a:r>
                  <a:rPr lang="he-IL" sz="2800" dirty="0"/>
                  <a:t>כתבו אפשרות אחת למספר הקלפים שהיו לערן לפני שחילק לחבריו את הקלפים.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78" y="1180352"/>
                <a:ext cx="11074400" cy="1574662"/>
              </a:xfrm>
              <a:prstGeom prst="rect">
                <a:avLst/>
              </a:prstGeom>
              <a:blipFill>
                <a:blip r:embed="rId4"/>
                <a:stretch>
                  <a:fillRect l="-1432" r="-1101" b="-100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5D7F0012-2790-4CCC-9344-A306FAEABF96}"/>
              </a:ext>
            </a:extLst>
          </p:cNvPr>
          <p:cNvSpPr txBox="1"/>
          <p:nvPr/>
        </p:nvSpPr>
        <p:spPr>
          <a:xfrm>
            <a:off x="4194313" y="3745066"/>
            <a:ext cx="665831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rgbClr val="FF0000"/>
                </a:solidFill>
              </a:rPr>
              <a:t>מספר הקלפים חייב להיות כפולה של 2 וגם כפולה של 3 ולכן מספר הקלפים הוא כפולה של 6</a:t>
            </a:r>
          </a:p>
        </p:txBody>
      </p:sp>
    </p:spTree>
    <p:extLst>
      <p:ext uri="{BB962C8B-B14F-4D97-AF65-F5344CB8AC3E}">
        <p14:creationId xmlns:p14="http://schemas.microsoft.com/office/powerpoint/2010/main" val="220079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משחקים קלפים – פתרון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טבלה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5798197"/>
                  </p:ext>
                </p:extLst>
              </p:nvPr>
            </p:nvGraphicFramePr>
            <p:xfrm>
              <a:off x="2070101" y="1696088"/>
              <a:ext cx="8127999" cy="3215640"/>
            </p:xfrm>
            <a:graphic>
              <a:graphicData uri="http://schemas.openxmlformats.org/drawingml/2006/table">
                <a:tbl>
                  <a:tblPr rtl="1" firstRow="1" bandRow="1">
                    <a:tableStyleId>{5C22544A-7EE6-4342-B048-85BDC9FD1C3A}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161666062"/>
                        </a:ext>
                      </a:extLst>
                    </a:gridCol>
                    <a:gridCol w="2650067">
                      <a:extLst>
                        <a:ext uri="{9D8B030D-6E8A-4147-A177-3AD203B41FA5}">
                          <a16:colId xmlns:a16="http://schemas.microsoft.com/office/drawing/2014/main" val="3223767356"/>
                        </a:ext>
                      </a:extLst>
                    </a:gridCol>
                    <a:gridCol w="2768599">
                      <a:extLst>
                        <a:ext uri="{9D8B030D-6E8A-4147-A177-3AD203B41FA5}">
                          <a16:colId xmlns:a16="http://schemas.microsoft.com/office/drawing/2014/main" val="155434086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>
                              <a:solidFill>
                                <a:schemeClr val="tx1"/>
                              </a:solidFill>
                            </a:rPr>
                            <a:t>הכמות</a:t>
                          </a:r>
                          <a:r>
                            <a:rPr lang="he-IL" sz="2500" baseline="0" dirty="0">
                              <a:solidFill>
                                <a:schemeClr val="tx1"/>
                              </a:solidFill>
                            </a:rPr>
                            <a:t> לפני החלוקה </a:t>
                          </a:r>
                          <a:endParaRPr lang="he-IL" sz="2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>
                              <a:solidFill>
                                <a:schemeClr val="tx1"/>
                              </a:solidFill>
                            </a:rPr>
                            <a:t>מתן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he-IL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e-IL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he-IL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oMath>
                          </a14:m>
                          <a:r>
                            <a:rPr lang="he-IL" sz="2500" dirty="0">
                              <a:solidFill>
                                <a:schemeClr val="tx1"/>
                              </a:solidFill>
                            </a:rPr>
                            <a:t> מהקלפים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>
                              <a:solidFill>
                                <a:schemeClr val="tx1"/>
                              </a:solidFill>
                            </a:rPr>
                            <a:t>רז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he-IL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e-IL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he-IL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r>
                            <a:rPr lang="he-IL" sz="2500" dirty="0">
                              <a:solidFill>
                                <a:schemeClr val="tx1"/>
                              </a:solidFill>
                            </a:rPr>
                            <a:t> מהקלפים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670921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6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2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3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583273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12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4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6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898378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30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10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15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12996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24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8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12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42411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18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6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9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41161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טבלה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5798197"/>
                  </p:ext>
                </p:extLst>
              </p:nvPr>
            </p:nvGraphicFramePr>
            <p:xfrm>
              <a:off x="2070101" y="1696088"/>
              <a:ext cx="8127999" cy="3215640"/>
            </p:xfrm>
            <a:graphic>
              <a:graphicData uri="http://schemas.openxmlformats.org/drawingml/2006/table">
                <a:tbl>
                  <a:tblPr rtl="1" firstRow="1" bandRow="1">
                    <a:tableStyleId>{5C22544A-7EE6-4342-B048-85BDC9FD1C3A}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161666062"/>
                        </a:ext>
                      </a:extLst>
                    </a:gridCol>
                    <a:gridCol w="2650067">
                      <a:extLst>
                        <a:ext uri="{9D8B030D-6E8A-4147-A177-3AD203B41FA5}">
                          <a16:colId xmlns:a16="http://schemas.microsoft.com/office/drawing/2014/main" val="3223767356"/>
                        </a:ext>
                      </a:extLst>
                    </a:gridCol>
                    <a:gridCol w="2768599">
                      <a:extLst>
                        <a:ext uri="{9D8B030D-6E8A-4147-A177-3AD203B41FA5}">
                          <a16:colId xmlns:a16="http://schemas.microsoft.com/office/drawing/2014/main" val="1554340860"/>
                        </a:ext>
                      </a:extLst>
                    </a:gridCol>
                  </a:tblGrid>
                  <a:tr h="8534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>
                              <a:solidFill>
                                <a:schemeClr val="tx1"/>
                              </a:solidFill>
                            </a:rPr>
                            <a:t>הכמות</a:t>
                          </a:r>
                          <a:r>
                            <a:rPr lang="he-IL" sz="2500" baseline="0" dirty="0">
                              <a:solidFill>
                                <a:schemeClr val="tx1"/>
                              </a:solidFill>
                            </a:rPr>
                            <a:t> לפני החלוקה </a:t>
                          </a:r>
                          <a:endParaRPr lang="he-IL" sz="2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2529" t="-5000" r="-105287" b="-29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4053" t="-5000" r="-881" b="-29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7092171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6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2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3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58327364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12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4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6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89837857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30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10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15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1299634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24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8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12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4241142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18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6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500" dirty="0"/>
                            <a:t>9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411618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תמונה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900" y="4102100"/>
            <a:ext cx="2933700" cy="2933700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8661400" y="3124200"/>
            <a:ext cx="457200" cy="31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5930900" y="3107058"/>
            <a:ext cx="457200" cy="31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3200400" y="3081658"/>
            <a:ext cx="457200" cy="31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3200400" y="3551558"/>
            <a:ext cx="457200" cy="31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213100" y="4046858"/>
            <a:ext cx="457200" cy="31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302000" y="4516758"/>
            <a:ext cx="457200" cy="31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13"/>
          <p:cNvSpPr/>
          <p:nvPr/>
        </p:nvSpPr>
        <p:spPr>
          <a:xfrm>
            <a:off x="5905500" y="4510408"/>
            <a:ext cx="457200" cy="31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מלבן 14"/>
          <p:cNvSpPr/>
          <p:nvPr/>
        </p:nvSpPr>
        <p:spPr>
          <a:xfrm>
            <a:off x="6057900" y="4081786"/>
            <a:ext cx="457200" cy="31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/>
          <p:cNvSpPr/>
          <p:nvPr/>
        </p:nvSpPr>
        <p:spPr>
          <a:xfrm flipV="1">
            <a:off x="5969001" y="3508378"/>
            <a:ext cx="457200" cy="3606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16"/>
          <p:cNvSpPr/>
          <p:nvPr/>
        </p:nvSpPr>
        <p:spPr>
          <a:xfrm flipV="1">
            <a:off x="8661400" y="4516758"/>
            <a:ext cx="457200" cy="3810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/>
          <p:cNvSpPr/>
          <p:nvPr/>
        </p:nvSpPr>
        <p:spPr>
          <a:xfrm flipV="1">
            <a:off x="8661400" y="4046858"/>
            <a:ext cx="457200" cy="3810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/>
          <p:cNvSpPr/>
          <p:nvPr/>
        </p:nvSpPr>
        <p:spPr>
          <a:xfrm flipV="1">
            <a:off x="8661400" y="3538798"/>
            <a:ext cx="457200" cy="3810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/>
          <p:cNvSpPr/>
          <p:nvPr/>
        </p:nvSpPr>
        <p:spPr>
          <a:xfrm>
            <a:off x="3200400" y="2598481"/>
            <a:ext cx="457200" cy="31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מלבן 20"/>
          <p:cNvSpPr/>
          <p:nvPr/>
        </p:nvSpPr>
        <p:spPr>
          <a:xfrm>
            <a:off x="5928139" y="2647953"/>
            <a:ext cx="457200" cy="31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8568082" y="2656054"/>
            <a:ext cx="457200" cy="31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25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A67C4-BE58-BA4C-BE39-3BD08DD2A1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מסיימים ומסכמים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59296E-74E7-5341-9044-376D27A5FB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4761" y="1672515"/>
            <a:ext cx="10331450" cy="461823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sz="50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מה למדנו פה היום?</a:t>
            </a:r>
          </a:p>
          <a:p>
            <a:pPr>
              <a:lnSpc>
                <a:spcPct val="150000"/>
              </a:lnSpc>
            </a:pPr>
            <a:r>
              <a:rPr lang="he-IL" sz="5000" dirty="0">
                <a:cs typeface="Guttman Yad-Brush" panose="02010401010101010101" pitchFamily="2" charset="-79"/>
              </a:rPr>
              <a:t>מצאתם את השלם על פי חלקו במשימות מגוונות של צביעה</a:t>
            </a:r>
          </a:p>
          <a:p>
            <a:pPr>
              <a:lnSpc>
                <a:spcPct val="150000"/>
              </a:lnSpc>
            </a:pPr>
            <a:r>
              <a:rPr lang="he-IL" sz="5000" dirty="0">
                <a:cs typeface="Guttman Yad-Brush" panose="02010401010101010101" pitchFamily="2" charset="-79"/>
              </a:rPr>
              <a:t>קראתם את המחשבות שלי</a:t>
            </a:r>
          </a:p>
          <a:p>
            <a:pPr>
              <a:lnSpc>
                <a:spcPct val="150000"/>
              </a:lnSpc>
            </a:pPr>
            <a:r>
              <a:rPr lang="he-IL" sz="5000" dirty="0">
                <a:cs typeface="Guttman Yad-Brush" panose="02010401010101010101" pitchFamily="2" charset="-79"/>
              </a:rPr>
              <a:t>עניתם על שאלות</a:t>
            </a:r>
          </a:p>
          <a:p>
            <a:r>
              <a:rPr lang="he-IL" sz="5000" dirty="0">
                <a:cs typeface="Guttman Yad-Brush" panose="02010401010101010101" pitchFamily="2" charset="-79"/>
              </a:rPr>
              <a:t> </a:t>
            </a:r>
            <a:endParaRPr lang="en-IL" sz="5000" dirty="0">
              <a:cs typeface="Guttman Yad-Brush" panose="02010401010101010101" pitchFamily="2" charset="-79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2C2D3718-661A-DC45-AC29-53367FF4C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68355" y="4853618"/>
            <a:ext cx="1315548" cy="17098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C13753-57C6-A446-9B61-52C9B83C2B8C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C9CA55-81EE-694B-9718-AB5F1AEF9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B9BE5E-AF01-C846-9858-AC0109A016DC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607909-C9E6-5349-8FF7-0E808A20349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1" name="Google Shape;280;p9">
            <a:extLst>
              <a:ext uri="{FF2B5EF4-FFF2-40B4-BE49-F238E27FC236}">
                <a16:creationId xmlns:a16="http://schemas.microsoft.com/office/drawing/2014/main" id="{2993DF7A-AE35-8E40-BB81-4F668785F3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29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x-none"/>
              <a:t>מה להביא לשיעור?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F3341-DBA5-4D43-811C-120C019ABB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9008" y="1641711"/>
            <a:ext cx="10331450" cy="4618236"/>
          </a:xfrm>
        </p:spPr>
        <p:txBody>
          <a:bodyPr/>
          <a:lstStyle/>
          <a:p>
            <a:pPr marL="0" indent="0">
              <a:buNone/>
            </a:pPr>
            <a:endParaRPr lang="en-IL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970" y="2842557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34006" y="3113532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51" y="2586412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7" name="Google Shape;280;p9">
            <a:extLst>
              <a:ext uri="{FF2B5EF4-FFF2-40B4-BE49-F238E27FC236}">
                <a16:creationId xmlns:a16="http://schemas.microsoft.com/office/drawing/2014/main" id="{DE93D77C-1A05-1B48-876A-BB41FB311F5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68D76684-87F5-4375-A412-6926EBD63C4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61614" y="254402"/>
            <a:ext cx="1679462" cy="599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2" y="1136999"/>
            <a:ext cx="12192000" cy="561232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2505D0-7E7D-7745-B742-E611932A89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x-none"/>
              <a:t>מתחילים בכיף</a:t>
            </a:r>
            <a:endParaRPr lang="en-IL"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CEE18C-4428-D04E-8F14-2D911963CD3E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F8949F6-D09B-CF45-94C1-A16B9AA58A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23B61F-DEAB-6C45-BD03-C1E02B72DB14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F840AA-BE9A-CA4F-B8DC-5F586F241F2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39980" y="4261443"/>
                <a:ext cx="7913510" cy="81259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300" dirty="0"/>
                  <a:t>הרימו באוויר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3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33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3300" dirty="0"/>
                  <a:t> מכלי הכתיבה.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980" y="4261443"/>
                <a:ext cx="7913510" cy="812595"/>
              </a:xfrm>
              <a:prstGeom prst="rect">
                <a:avLst/>
              </a:prstGeom>
              <a:blipFill>
                <a:blip r:embed="rId8"/>
                <a:stretch>
                  <a:fillRect r="-2080" b="-11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752142C-CF5C-764B-84CF-7B2554A40202}"/>
              </a:ext>
            </a:extLst>
          </p:cNvPr>
          <p:cNvSpPr txBox="1">
            <a:spLocks/>
          </p:cNvSpPr>
          <p:nvPr/>
        </p:nvSpPr>
        <p:spPr>
          <a:xfrm>
            <a:off x="1422040" y="1817654"/>
            <a:ext cx="10331450" cy="1828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r" defTabSz="914400" rtl="1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r" defTabSz="914400" rtl="1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r" defTabSz="914400" rtl="1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r" defTabSz="914400" rtl="1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r" defTabSz="914400" rtl="1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e-I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e-IL" dirty="0"/>
              <a:t>הוציאו 10 כלי כתיבה ופזרו אותם על השולחן.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e-IL" dirty="0"/>
          </a:p>
          <a:p>
            <a:pPr marL="0" indent="0">
              <a:buFont typeface="Arial" panose="020B0604020202020204" pitchFamily="34" charset="0"/>
              <a:buNone/>
            </a:pPr>
            <a:endParaRPr lang="he-IL" dirty="0"/>
          </a:p>
          <a:p>
            <a:pPr marL="0" indent="0">
              <a:buFont typeface="Arial" panose="020B0604020202020204" pitchFamily="34" charset="0"/>
              <a:buNone/>
            </a:pPr>
            <a:endParaRPr lang="he-IL" dirty="0"/>
          </a:p>
          <a:p>
            <a:pPr marL="0" indent="0">
              <a:buFont typeface="Arial" panose="020B0604020202020204" pitchFamily="34" charset="0"/>
              <a:buNone/>
            </a:pPr>
            <a:endParaRPr lang="he-IL" dirty="0"/>
          </a:p>
          <a:p>
            <a:pPr marL="0" indent="0">
              <a:buFont typeface="Arial" panose="020B0604020202020204" pitchFamily="34" charset="0"/>
              <a:buNone/>
            </a:pPr>
            <a:endParaRPr lang="en-IL" dirty="0"/>
          </a:p>
        </p:txBody>
      </p:sp>
      <p:pic>
        <p:nvPicPr>
          <p:cNvPr id="13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F7DCE387-D969-4667-A5A9-AF47311085B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99042" y="293698"/>
            <a:ext cx="1540938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05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אליפסה 42"/>
          <p:cNvSpPr/>
          <p:nvPr/>
        </p:nvSpPr>
        <p:spPr>
          <a:xfrm rot="17597240">
            <a:off x="8638580" y="2168079"/>
            <a:ext cx="3034268" cy="162610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6" name="אליפסה 45"/>
          <p:cNvSpPr/>
          <p:nvPr/>
        </p:nvSpPr>
        <p:spPr>
          <a:xfrm rot="12966563">
            <a:off x="6433341" y="4462963"/>
            <a:ext cx="3034268" cy="162610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9" name="אליפסה 58"/>
          <p:cNvSpPr/>
          <p:nvPr/>
        </p:nvSpPr>
        <p:spPr>
          <a:xfrm rot="12966563">
            <a:off x="1807110" y="4635251"/>
            <a:ext cx="3034268" cy="162610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8" name="אליפסה 127"/>
          <p:cNvSpPr/>
          <p:nvPr/>
        </p:nvSpPr>
        <p:spPr>
          <a:xfrm rot="16484323">
            <a:off x="4347056" y="1938070"/>
            <a:ext cx="3034268" cy="162610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9" name="אליפסה 128"/>
          <p:cNvSpPr/>
          <p:nvPr/>
        </p:nvSpPr>
        <p:spPr>
          <a:xfrm rot="20109002">
            <a:off x="521038" y="2132278"/>
            <a:ext cx="3034268" cy="162610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2505D0-7E7D-7745-B742-E611932A89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x-none"/>
              <a:t>מתחילים בכיף</a:t>
            </a:r>
            <a:endParaRPr lang="en-IL"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CEE18C-4428-D04E-8F14-2D911963CD3E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F8949F6-D09B-CF45-94C1-A16B9AA58A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23B61F-DEAB-6C45-BD03-C1E02B72DB14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F840AA-BE9A-CA4F-B8DC-5F586F241F2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grpSp>
        <p:nvGrpSpPr>
          <p:cNvPr id="34" name="קבוצה 33"/>
          <p:cNvGrpSpPr/>
          <p:nvPr/>
        </p:nvGrpSpPr>
        <p:grpSpPr>
          <a:xfrm>
            <a:off x="3913376" y="2933606"/>
            <a:ext cx="3824480" cy="3140923"/>
            <a:chOff x="8224958" y="1121980"/>
            <a:chExt cx="3824480" cy="3140923"/>
          </a:xfrm>
        </p:grpSpPr>
        <p:pic>
          <p:nvPicPr>
            <p:cNvPr id="35" name="Picture 5" descr="https://lh4.googleusercontent.com/8FRkycPXoj7UiB9dvl8WfvE_rPOmNvworJ3hEUUExH908Pyx1w8Shtg70_9YIyrxXZu2Q5tvXMslWX6PBLNTleMKYZ5Wgwd4UNNj4iBwA-K5B6WNBJ5WFRNSOF3busg5">
              <a:extLst>
                <a:ext uri="{FF2B5EF4-FFF2-40B4-BE49-F238E27FC236}">
                  <a16:creationId xmlns:a16="http://schemas.microsoft.com/office/drawing/2014/main" id="{A59DF638-BBDF-4FF6-8918-42D9A5F05B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59" r="19654"/>
            <a:stretch/>
          </p:blipFill>
          <p:spPr bwMode="auto">
            <a:xfrm>
              <a:off x="11270294" y="1926336"/>
              <a:ext cx="779144" cy="2336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5" descr="https://lh4.googleusercontent.com/8FRkycPXoj7UiB9dvl8WfvE_rPOmNvworJ3hEUUExH908Pyx1w8Shtg70_9YIyrxXZu2Q5tvXMslWX6PBLNTleMKYZ5Wgwd4UNNj4iBwA-K5B6WNBJ5WFRNSOF3busg5">
              <a:extLst>
                <a:ext uri="{FF2B5EF4-FFF2-40B4-BE49-F238E27FC236}">
                  <a16:creationId xmlns:a16="http://schemas.microsoft.com/office/drawing/2014/main" id="{A59DF638-BBDF-4FF6-8918-42D9A5F05B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4"/>
            <a:stretch/>
          </p:blipFill>
          <p:spPr bwMode="auto">
            <a:xfrm rot="20425632">
              <a:off x="10442025" y="1367972"/>
              <a:ext cx="625165" cy="2336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https://lh4.googleusercontent.com/8FRkycPXoj7UiB9dvl8WfvE_rPOmNvworJ3hEUUExH908Pyx1w8Shtg70_9YIyrxXZu2Q5tvXMslWX6PBLNTleMKYZ5Wgwd4UNNj4iBwA-K5B6WNBJ5WFRNSOF3busg5">
              <a:extLst>
                <a:ext uri="{FF2B5EF4-FFF2-40B4-BE49-F238E27FC236}">
                  <a16:creationId xmlns:a16="http://schemas.microsoft.com/office/drawing/2014/main" id="{A59DF638-BBDF-4FF6-8918-42D9A5F05B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520"/>
            <a:stretch/>
          </p:blipFill>
          <p:spPr bwMode="auto">
            <a:xfrm rot="705125">
              <a:off x="9800847" y="1121980"/>
              <a:ext cx="744024" cy="2336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5" descr="https://lh4.googleusercontent.com/8FRkycPXoj7UiB9dvl8WfvE_rPOmNvworJ3hEUUExH908Pyx1w8Shtg70_9YIyrxXZu2Q5tvXMslWX6PBLNTleMKYZ5Wgwd4UNNj4iBwA-K5B6WNBJ5WFRNSOF3busg5">
              <a:extLst>
                <a:ext uri="{FF2B5EF4-FFF2-40B4-BE49-F238E27FC236}">
                  <a16:creationId xmlns:a16="http://schemas.microsoft.com/office/drawing/2014/main" id="{A59DF638-BBDF-4FF6-8918-42D9A5F05B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59" r="19654"/>
            <a:stretch/>
          </p:blipFill>
          <p:spPr bwMode="auto">
            <a:xfrm>
              <a:off x="8926530" y="1926335"/>
              <a:ext cx="779144" cy="2336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5" descr="https://lh4.googleusercontent.com/8FRkycPXoj7UiB9dvl8WfvE_rPOmNvworJ3hEUUExH908Pyx1w8Shtg70_9YIyrxXZu2Q5tvXMslWX6PBLNTleMKYZ5Wgwd4UNNj4iBwA-K5B6WNBJ5WFRNSOF3busg5">
              <a:extLst>
                <a:ext uri="{FF2B5EF4-FFF2-40B4-BE49-F238E27FC236}">
                  <a16:creationId xmlns:a16="http://schemas.microsoft.com/office/drawing/2014/main" id="{A59DF638-BBDF-4FF6-8918-42D9A5F05B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4"/>
            <a:stretch/>
          </p:blipFill>
          <p:spPr bwMode="auto">
            <a:xfrm rot="864292">
              <a:off x="8224958" y="1367490"/>
              <a:ext cx="625165" cy="2336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4"/>
          <a:stretch/>
        </p:blipFill>
        <p:spPr bwMode="auto">
          <a:xfrm rot="1289570">
            <a:off x="9843132" y="1879355"/>
            <a:ext cx="625165" cy="233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9" r="19654"/>
          <a:stretch/>
        </p:blipFill>
        <p:spPr bwMode="auto">
          <a:xfrm rot="17989482" flipH="1">
            <a:off x="7527966" y="4028406"/>
            <a:ext cx="764990" cy="233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9" r="19654"/>
          <a:stretch/>
        </p:blipFill>
        <p:spPr bwMode="auto">
          <a:xfrm>
            <a:off x="5533605" y="1672301"/>
            <a:ext cx="779144" cy="233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4"/>
          <a:stretch/>
        </p:blipFill>
        <p:spPr bwMode="auto">
          <a:xfrm rot="4373652">
            <a:off x="1675287" y="1775995"/>
            <a:ext cx="625165" cy="233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0"/>
          <a:stretch/>
        </p:blipFill>
        <p:spPr bwMode="auto">
          <a:xfrm rot="19153231">
            <a:off x="2862422" y="4334493"/>
            <a:ext cx="744024" cy="233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1557825" y="1448750"/>
                <a:ext cx="24686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2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2200" b="1" dirty="0"/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825" y="1448750"/>
                <a:ext cx="246862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/>
              <p:cNvSpPr txBox="1"/>
              <p:nvPr/>
            </p:nvSpPr>
            <p:spPr>
              <a:xfrm>
                <a:off x="3650819" y="4050672"/>
                <a:ext cx="24686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2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2200" b="1" dirty="0"/>
              </a:p>
            </p:txBody>
          </p:sp>
        </mc:Choice>
        <mc:Fallback xmlns=""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819" y="4050672"/>
                <a:ext cx="246862" cy="6360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6634314" y="1393401"/>
                <a:ext cx="24686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2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2200" b="1" dirty="0"/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314" y="1393401"/>
                <a:ext cx="246862" cy="6360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9397759" y="5647658"/>
                <a:ext cx="24686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2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2200" b="1" dirty="0"/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7759" y="5647658"/>
                <a:ext cx="246862" cy="6360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11255455" y="1879200"/>
                <a:ext cx="24686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2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2200" b="1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5455" y="1879200"/>
                <a:ext cx="246862" cy="6360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Box 129"/>
          <p:cNvSpPr txBox="1"/>
          <p:nvPr/>
        </p:nvSpPr>
        <p:spPr>
          <a:xfrm>
            <a:off x="3941832" y="1956325"/>
            <a:ext cx="345440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500" b="1" dirty="0"/>
              <a:t>10 כלי כתיבה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73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6" grpId="0" animBg="1"/>
      <p:bldP spid="59" grpId="0" animBg="1"/>
      <p:bldP spid="128" grpId="0" animBg="1"/>
      <p:bldP spid="129" grpId="0" animBg="1"/>
      <p:bldP spid="120" grpId="0"/>
      <p:bldP spid="131" grpId="0"/>
      <p:bldP spid="132" grpId="0"/>
      <p:bldP spid="133" grpId="0"/>
      <p:bldP spid="134" grpId="0"/>
      <p:bldP spid="1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he-IL" dirty="0"/>
              <a:t>נצא לשחק...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DBAB661-C481-2249-B22D-5B0C9271577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br>
                  <a:rPr lang="en-US" dirty="0"/>
                </a:br>
                <a:r>
                  <a:rPr lang="he-IL" b="1" dirty="0"/>
                  <a:t>בכיתה ה'1 ישנם 28 תלמידים, ידוע כי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b="1" dirty="0"/>
                  <a:t> מתלמידי הכיתה הם שחקני כדורסל.</a:t>
                </a:r>
              </a:p>
              <a:p>
                <a:pPr marL="0" lvl="0" indent="0">
                  <a:buNone/>
                </a:pPr>
                <a:br>
                  <a:rPr lang="en-US" dirty="0"/>
                </a:br>
                <a:r>
                  <a:rPr lang="he-IL" b="1" dirty="0"/>
                  <a:t>כמה תלמידים הם שחקני כדורסל</a:t>
                </a:r>
                <a:r>
                  <a:rPr lang="en-US" b="1" dirty="0"/>
                  <a:t>?</a:t>
                </a:r>
                <a:endParaRPr lang="he-IL" b="1" dirty="0"/>
              </a:p>
              <a:p>
                <a:pPr marL="0" lvl="0" indent="0">
                  <a:buNone/>
                </a:pPr>
                <a:br>
                  <a:rPr lang="he-IL" dirty="0"/>
                </a:br>
                <a:endParaRPr lang="he-IL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DBAB661-C481-2249-B22D-5B0C927157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6"/>
                <a:stretch>
                  <a:fillRect l="-1534" r="-1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1">
            <a:extLst>
              <a:ext uri="{FF2B5EF4-FFF2-40B4-BE49-F238E27FC236}">
                <a16:creationId xmlns:a16="http://schemas.microsoft.com/office/drawing/2014/main" id="{B9249434-28BB-D342-9EAA-655204055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222050">
            <a:off x="10252167" y="5571920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452529-505B-4F4B-BEB6-6AD53F5DA89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712C722-0DD9-DB44-B0AB-2C5C7C9771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00C220-5421-FE44-901F-E94BE3D64143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A18B7D-F8CE-6448-8591-883353E53E9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1" name="Google Shape;280;p9">
            <a:extLst>
              <a:ext uri="{FF2B5EF4-FFF2-40B4-BE49-F238E27FC236}">
                <a16:creationId xmlns:a16="http://schemas.microsoft.com/office/drawing/2014/main" id="{5832ED7D-AB37-B740-B14B-547132B868D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80975C8A-8F3E-4545-B72B-F1A01D4253D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61614" y="212279"/>
            <a:ext cx="1840529" cy="656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8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1B4F1-B920-B147-9880-CB8D522FA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נצא לשחק ... - פתרון </a:t>
            </a:r>
            <a:endParaRPr lang="en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BD49B1-C6C0-F042-AFFA-5423D4EEFBAE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6FDCDDB-73FC-0A4D-9D66-BBE11A05F1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5A507A-0AAB-5B48-BE67-1883C8FE46A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F7AABE-D0B6-C041-8D0E-2D1D37C9209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9" name="Google Shape;280;p9">
            <a:extLst>
              <a:ext uri="{FF2B5EF4-FFF2-40B4-BE49-F238E27FC236}">
                <a16:creationId xmlns:a16="http://schemas.microsoft.com/office/drawing/2014/main" id="{B4937F7D-DA89-634B-9A8E-C6D0EDB44C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287531"/>
              </p:ext>
            </p:extLst>
          </p:nvPr>
        </p:nvGraphicFramePr>
        <p:xfrm>
          <a:off x="2652885" y="5315986"/>
          <a:ext cx="6615292" cy="124177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53823">
                  <a:extLst>
                    <a:ext uri="{9D8B030D-6E8A-4147-A177-3AD203B41FA5}">
                      <a16:colId xmlns:a16="http://schemas.microsoft.com/office/drawing/2014/main" val="1424932406"/>
                    </a:ext>
                  </a:extLst>
                </a:gridCol>
                <a:gridCol w="1653823">
                  <a:extLst>
                    <a:ext uri="{9D8B030D-6E8A-4147-A177-3AD203B41FA5}">
                      <a16:colId xmlns:a16="http://schemas.microsoft.com/office/drawing/2014/main" val="4216721935"/>
                    </a:ext>
                  </a:extLst>
                </a:gridCol>
                <a:gridCol w="1653823">
                  <a:extLst>
                    <a:ext uri="{9D8B030D-6E8A-4147-A177-3AD203B41FA5}">
                      <a16:colId xmlns:a16="http://schemas.microsoft.com/office/drawing/2014/main" val="4169524312"/>
                    </a:ext>
                  </a:extLst>
                </a:gridCol>
                <a:gridCol w="1653823">
                  <a:extLst>
                    <a:ext uri="{9D8B030D-6E8A-4147-A177-3AD203B41FA5}">
                      <a16:colId xmlns:a16="http://schemas.microsoft.com/office/drawing/2014/main" val="333830320"/>
                    </a:ext>
                  </a:extLst>
                </a:gridCol>
              </a:tblGrid>
              <a:tr h="1241779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70484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44720" y="3142959"/>
            <a:ext cx="6096001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500" dirty="0"/>
              <a:t>מי הוא השלם?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9966" y="4104923"/>
            <a:ext cx="421075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500" dirty="0"/>
              <a:t>מי הוא החלק?  </a:t>
            </a:r>
            <a:endParaRPr lang="he-IL" sz="3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87831" y="5576065"/>
            <a:ext cx="1016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dirty="0"/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94255" y="5566848"/>
            <a:ext cx="1016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dirty="0"/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34098" y="5566849"/>
            <a:ext cx="1016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dirty="0"/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48097" y="5546946"/>
            <a:ext cx="1016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dirty="0"/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1245" y="3136697"/>
            <a:ext cx="6096001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500" b="1" dirty="0">
                <a:solidFill>
                  <a:srgbClr val="FF0000"/>
                </a:solidFill>
              </a:rPr>
              <a:t>28</a:t>
            </a:r>
            <a:r>
              <a:rPr lang="he-IL" sz="3500" dirty="0"/>
              <a:t> תלמידים.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96000" y="3854846"/>
                <a:ext cx="4210755" cy="101431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854846"/>
                <a:ext cx="4210755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1">
                <a:extLst>
                  <a:ext uri="{FF2B5EF4-FFF2-40B4-BE49-F238E27FC236}">
                    <a16:creationId xmlns:a16="http://schemas.microsoft.com/office/drawing/2014/main" id="{EBB72A4F-D058-48CE-B2A2-551BCBA36D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325" y="1029318"/>
                <a:ext cx="11746840" cy="1776358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457200" indent="-457200" algn="r" defTabSz="914400" rtl="1" eaLnBrk="1" latinLnBrk="0" hangingPunct="1">
                  <a:lnSpc>
                    <a:spcPts val="416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3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914400" indent="-457200" algn="r" defTabSz="914400" rtl="1" eaLnBrk="1" latinLnBrk="0" hangingPunct="1">
                  <a:lnSpc>
                    <a:spcPts val="416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3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371600" indent="-457200" algn="r" defTabSz="914400" rtl="1" eaLnBrk="1" latinLnBrk="0" hangingPunct="1">
                  <a:lnSpc>
                    <a:spcPts val="416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3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828800" indent="-457200" algn="r" defTabSz="914400" rtl="1" eaLnBrk="1" latinLnBrk="0" hangingPunct="1">
                  <a:lnSpc>
                    <a:spcPts val="416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3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286000" indent="-457200" algn="r" defTabSz="914400" rtl="1" eaLnBrk="1" latinLnBrk="0" hangingPunct="1">
                  <a:lnSpc>
                    <a:spcPts val="416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3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br>
                  <a:rPr lang="en-US" sz="2800" dirty="0"/>
                </a:br>
                <a:r>
                  <a:rPr lang="he-IL" sz="2800" b="1" dirty="0"/>
                  <a:t>בכיתה ה'1 ישנם 28 תלמידים, ידוע כי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2800" b="1" dirty="0"/>
                  <a:t> מתלמידי הכיתה הם שחקני כדורסל.</a:t>
                </a:r>
                <a:br>
                  <a:rPr lang="en-US" sz="2800" dirty="0"/>
                </a:br>
                <a:r>
                  <a:rPr lang="he-IL" sz="2800" b="1" dirty="0"/>
                  <a:t>כמה תלמידים הם שחקני כדורסל?</a:t>
                </a:r>
              </a:p>
            </p:txBody>
          </p:sp>
        </mc:Choice>
        <mc:Fallback xmlns="">
          <p:sp>
            <p:nvSpPr>
              <p:cNvPr id="20" name="Text Placeholder 1">
                <a:extLst>
                  <a:ext uri="{FF2B5EF4-FFF2-40B4-BE49-F238E27FC236}">
                    <a16:creationId xmlns:a16="http://schemas.microsoft.com/office/drawing/2014/main" id="{EBB72A4F-D058-48CE-B2A2-551BCBA36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25" y="1029318"/>
                <a:ext cx="11746840" cy="1776358"/>
              </a:xfrm>
              <a:prstGeom prst="rect">
                <a:avLst/>
              </a:prstGeom>
              <a:blipFill>
                <a:blip r:embed="rId6"/>
                <a:stretch>
                  <a:fillRect r="-1038" b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503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2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D1661-978C-E84D-8B56-A48114385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צובעים ומשלימים</a:t>
            </a:r>
            <a:endParaRPr lang="aa-ET" dirty="0"/>
          </a:p>
        </p:txBody>
      </p:sp>
      <p:pic>
        <p:nvPicPr>
          <p:cNvPr id="311" name="Google Shape;31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76924" y="5460174"/>
            <a:ext cx="2082800" cy="209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7AA90D-7CB3-804D-88D6-C2C46ED5BC43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D988E23-7425-164D-A102-4789CF62CE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EF0E9A-FD3B-CE48-8069-57B7009CBB3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F08E31-9266-B744-A42B-B1112C18CE3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9" name="Google Shape;280;p9">
            <a:extLst>
              <a:ext uri="{FF2B5EF4-FFF2-40B4-BE49-F238E27FC236}">
                <a16:creationId xmlns:a16="http://schemas.microsoft.com/office/drawing/2014/main" id="{D80E4192-0EE7-064E-B8D1-30B5C6594AC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מציין מיקום טקסט 15"/>
          <p:cNvSpPr>
            <a:spLocks noGrp="1"/>
          </p:cNvSpPr>
          <p:nvPr>
            <p:ph type="body" sz="quarter" idx="12"/>
          </p:nvPr>
        </p:nvSpPr>
        <p:spPr>
          <a:xfrm>
            <a:off x="1411112" y="1364112"/>
            <a:ext cx="9608600" cy="4618236"/>
          </a:xfrm>
        </p:spPr>
        <p:txBody>
          <a:bodyPr/>
          <a:lstStyle/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b="1" dirty="0"/>
          </a:p>
        </p:txBody>
      </p:sp>
      <p:sp>
        <p:nvSpPr>
          <p:cNvPr id="18" name="מלבן 17"/>
          <p:cNvSpPr/>
          <p:nvPr/>
        </p:nvSpPr>
        <p:spPr>
          <a:xfrm>
            <a:off x="7612153" y="2890273"/>
            <a:ext cx="331267" cy="312997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94150" y="1518916"/>
                <a:ext cx="10282774" cy="419865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endParaRPr lang="he-IL" sz="3600" dirty="0"/>
              </a:p>
              <a:p>
                <a:pPr algn="r" rtl="1"/>
                <a:endParaRPr lang="he-IL" sz="3600" dirty="0"/>
              </a:p>
              <a:p>
                <a:pPr algn="r" rtl="1"/>
                <a:r>
                  <a:rPr lang="he-IL" sz="3600" dirty="0"/>
                  <a:t>משבצת אחת       היא </a:t>
                </a:r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3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מהשלם.</a:t>
                </a:r>
              </a:p>
              <a:p>
                <a:pPr algn="r" rtl="1"/>
                <a:endParaRPr lang="he-IL" sz="3600" dirty="0"/>
              </a:p>
              <a:p>
                <a:pPr algn="r" rtl="1"/>
                <a:r>
                  <a:rPr lang="he-IL" sz="3600" dirty="0"/>
                  <a:t>השלימו את הסרטוט כך שיתקבל השלם.</a:t>
                </a:r>
              </a:p>
              <a:p>
                <a:pPr algn="r" rtl="1"/>
                <a:endParaRPr lang="he-IL" sz="3600" dirty="0"/>
              </a:p>
              <a:p>
                <a:pPr algn="r" rtl="1"/>
                <a:r>
                  <a:rPr lang="he-IL" sz="3600" dirty="0"/>
                  <a:t>השלימו את השלם בדרכים שונות.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50" y="1518916"/>
                <a:ext cx="10282774" cy="4198650"/>
              </a:xfrm>
              <a:prstGeom prst="rect">
                <a:avLst/>
              </a:prstGeom>
              <a:blipFill>
                <a:blip r:embed="rId8"/>
                <a:stretch>
                  <a:fillRect r="-1838" b="-4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108667" y="1789122"/>
            <a:ext cx="951653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dirty="0"/>
              <a:t>פתחו מחברות וצבעו משבצת אחת לבחירתכם.</a:t>
            </a:r>
          </a:p>
          <a:p>
            <a:pPr algn="r" rtl="1"/>
            <a:endParaRPr lang="he-IL" sz="36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4329" y="2829699"/>
            <a:ext cx="506913" cy="479512"/>
          </a:xfrm>
          <a:prstGeom prst="rect">
            <a:avLst/>
          </a:prstGeom>
        </p:spPr>
      </p:pic>
      <p:pic>
        <p:nvPicPr>
          <p:cNvPr id="15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139F761-F4C2-4F0A-B542-3F5285C99A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73647" y="293698"/>
            <a:ext cx="1540938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6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D1661-978C-E84D-8B56-A48114385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צובעים ומשלימים – פתרון </a:t>
            </a:r>
            <a:endParaRPr lang="aa-ET" dirty="0"/>
          </a:p>
        </p:txBody>
      </p:sp>
      <p:pic>
        <p:nvPicPr>
          <p:cNvPr id="311" name="Google Shape;31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6924" y="5460174"/>
            <a:ext cx="2082800" cy="209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7AA90D-7CB3-804D-88D6-C2C46ED5BC43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D988E23-7425-164D-A102-4789CF62CE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EF0E9A-FD3B-CE48-8069-57B7009CBB3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F08E31-9266-B744-A42B-B1112C18CE3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9" name="Google Shape;280;p9">
            <a:extLst>
              <a:ext uri="{FF2B5EF4-FFF2-40B4-BE49-F238E27FC236}">
                <a16:creationId xmlns:a16="http://schemas.microsoft.com/office/drawing/2014/main" id="{D80E4192-0EE7-064E-B8D1-30B5C6594A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075" y="2117176"/>
            <a:ext cx="522093" cy="1708668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8919" y="5139306"/>
            <a:ext cx="1594673" cy="472023"/>
          </a:xfrm>
          <a:prstGeom prst="rect">
            <a:avLst/>
          </a:prstGeom>
        </p:spPr>
      </p:pic>
      <p:pic>
        <p:nvPicPr>
          <p:cNvPr id="32" name="תמונה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658574" y="4223875"/>
            <a:ext cx="1432249" cy="1002574"/>
          </a:xfrm>
          <a:prstGeom prst="rect">
            <a:avLst/>
          </a:prstGeom>
        </p:spPr>
      </p:pic>
      <p:grpSp>
        <p:nvGrpSpPr>
          <p:cNvPr id="40" name="קבוצה 39"/>
          <p:cNvGrpSpPr/>
          <p:nvPr/>
        </p:nvGrpSpPr>
        <p:grpSpPr>
          <a:xfrm>
            <a:off x="8684230" y="1987421"/>
            <a:ext cx="2120618" cy="1183964"/>
            <a:chOff x="8684230" y="1987421"/>
            <a:chExt cx="2120618" cy="1183964"/>
          </a:xfrm>
        </p:grpSpPr>
        <p:pic>
          <p:nvPicPr>
            <p:cNvPr id="20" name="תמונה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44217" y="2145169"/>
              <a:ext cx="1244876" cy="876494"/>
            </a:xfrm>
            <a:prstGeom prst="rect">
              <a:avLst/>
            </a:prstGeom>
          </p:spPr>
        </p:pic>
        <p:sp>
          <p:nvSpPr>
            <p:cNvPr id="39" name="מלבן 38"/>
            <p:cNvSpPr/>
            <p:nvPr/>
          </p:nvSpPr>
          <p:spPr>
            <a:xfrm>
              <a:off x="10077059" y="1987421"/>
              <a:ext cx="727789" cy="5691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1" name="מלבן 50"/>
            <p:cNvSpPr/>
            <p:nvPr/>
          </p:nvSpPr>
          <p:spPr>
            <a:xfrm>
              <a:off x="8684230" y="2602217"/>
              <a:ext cx="972954" cy="5691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1" name="קבוצה 40"/>
          <p:cNvGrpSpPr/>
          <p:nvPr/>
        </p:nvGrpSpPr>
        <p:grpSpPr>
          <a:xfrm>
            <a:off x="547543" y="1904591"/>
            <a:ext cx="2393437" cy="1023696"/>
            <a:chOff x="547543" y="1904591"/>
            <a:chExt cx="2393437" cy="1023696"/>
          </a:xfrm>
        </p:grpSpPr>
        <p:pic>
          <p:nvPicPr>
            <p:cNvPr id="37" name="תמונה 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48027" y="2065884"/>
              <a:ext cx="1183444" cy="862403"/>
            </a:xfrm>
            <a:prstGeom prst="rect">
              <a:avLst/>
            </a:prstGeom>
          </p:spPr>
        </p:pic>
        <p:sp>
          <p:nvSpPr>
            <p:cNvPr id="53" name="מלבן 52"/>
            <p:cNvSpPr/>
            <p:nvPr/>
          </p:nvSpPr>
          <p:spPr>
            <a:xfrm>
              <a:off x="1968026" y="1904591"/>
              <a:ext cx="972954" cy="5691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5" name="מלבן 54"/>
            <p:cNvSpPr/>
            <p:nvPr/>
          </p:nvSpPr>
          <p:spPr>
            <a:xfrm>
              <a:off x="547543" y="1904591"/>
              <a:ext cx="972954" cy="5691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56" name="מלבן 55"/>
          <p:cNvSpPr/>
          <p:nvPr/>
        </p:nvSpPr>
        <p:spPr>
          <a:xfrm>
            <a:off x="8288781" y="4560807"/>
            <a:ext cx="1051162" cy="10505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66" name="קבוצה 65"/>
          <p:cNvGrpSpPr/>
          <p:nvPr/>
        </p:nvGrpSpPr>
        <p:grpSpPr>
          <a:xfrm rot="16200000">
            <a:off x="1419069" y="4553263"/>
            <a:ext cx="1587205" cy="1602293"/>
            <a:chOff x="8288781" y="4009037"/>
            <a:chExt cx="1587205" cy="1602293"/>
          </a:xfrm>
        </p:grpSpPr>
        <p:pic>
          <p:nvPicPr>
            <p:cNvPr id="67" name="תמונה 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8658574" y="4223875"/>
              <a:ext cx="1432249" cy="1002574"/>
            </a:xfrm>
            <a:prstGeom prst="rect">
              <a:avLst/>
            </a:prstGeom>
          </p:spPr>
        </p:pic>
        <p:sp>
          <p:nvSpPr>
            <p:cNvPr id="68" name="מלבן 67"/>
            <p:cNvSpPr/>
            <p:nvPr/>
          </p:nvSpPr>
          <p:spPr>
            <a:xfrm>
              <a:off x="8288781" y="4560808"/>
              <a:ext cx="1051162" cy="10505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955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חירום" id="{A7D7F525-0B65-D945-B864-6F89B31E1D06}" vid="{6213A027-AFB6-6842-AD6E-C539F13190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מצגות חירום</Template>
  <TotalTime>2474</TotalTime>
  <Words>1825</Words>
  <Application>Microsoft Office PowerPoint</Application>
  <PresentationFormat>מסך רחב</PresentationFormat>
  <Paragraphs>267</Paragraphs>
  <Slides>24</Slides>
  <Notes>23</Notes>
  <HiddenSlides>0</HiddenSlides>
  <MMClips>10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31" baseType="lpstr">
      <vt:lpstr>Alef</vt:lpstr>
      <vt:lpstr>Arial</vt:lpstr>
      <vt:lpstr>Calibri</vt:lpstr>
      <vt:lpstr>Cambria Math</vt:lpstr>
      <vt:lpstr>Guttman Yad-Brush</vt:lpstr>
      <vt:lpstr>Open Sans</vt:lpstr>
      <vt:lpstr>מצגות חירום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Ruthy Betinger</dc:creator>
  <cp:keywords/>
  <dc:description/>
  <cp:lastModifiedBy>שני שמלה/Shani Chemla</cp:lastModifiedBy>
  <cp:revision>274</cp:revision>
  <dcterms:created xsi:type="dcterms:W3CDTF">2020-03-11T07:11:19Z</dcterms:created>
  <dcterms:modified xsi:type="dcterms:W3CDTF">2021-10-05T11:03:06Z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36487514-FE51-43A3-8418-18388A4E7E0A</vt:lpwstr>
  </property>
  <property fmtid="{D5CDD505-2E9C-101B-9397-08002B2CF9AE}" pid="3" name="ArticulatePath">
    <vt:lpwstr>מציאת השלם על פי חלקו סופי</vt:lpwstr>
  </property>
</Properties>
</file>