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tags/tag24.xml" ContentType="application/vnd.openxmlformats-officedocument.presentationml.tags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notesSlides/notesSlide19.xml" ContentType="application/vnd.openxmlformats-officedocument.presentationml.notesSlide+xml"/>
  <Override PartName="/ppt/comments/comment2.xml" ContentType="application/vnd.openxmlformats-officedocument.presentationml.comments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1.xml" ContentType="application/vnd.openxmlformats-officedocument.presentationml.notesSlide+xml"/>
  <Override PartName="/ppt/tags/tag31.xml" ContentType="application/vnd.openxmlformats-officedocument.presentationml.tags+xml"/>
  <Override PartName="/ppt/notesSlides/notesSlide22.xml" ContentType="application/vnd.openxmlformats-officedocument.presentationml.notesSlide+xml"/>
  <Override PartName="/ppt/tags/tag32.xml" ContentType="application/vnd.openxmlformats-officedocument.presentationml.tags+xml"/>
  <Override PartName="/ppt/notesSlides/notesSlide23.xml" ContentType="application/vnd.openxmlformats-officedocument.presentationml.notesSlide+xml"/>
  <Override PartName="/ppt/tags/tag33.xml" ContentType="application/vnd.openxmlformats-officedocument.presentationml.tags+xml"/>
  <Override PartName="/ppt/notesSlides/notesSlide24.xml" ContentType="application/vnd.openxmlformats-officedocument.presentationml.notesSlide+xml"/>
  <Override PartName="/ppt/tags/tag34.xml" ContentType="application/vnd.openxmlformats-officedocument.presentationml.tags+xml"/>
  <Override PartName="/ppt/notesSlides/notesSlide25.xml" ContentType="application/vnd.openxmlformats-officedocument.presentationml.notesSlide+xml"/>
  <Override PartName="/ppt/tags/tag35.xml" ContentType="application/vnd.openxmlformats-officedocument.presentationml.tags+xml"/>
  <Override PartName="/ppt/notesSlides/notesSlide26.xml" ContentType="application/vnd.openxmlformats-officedocument.presentationml.notesSlide+xml"/>
  <Override PartName="/ppt/tags/tag36.xml" ContentType="application/vnd.openxmlformats-officedocument.presentationml.tags+xml"/>
  <Override PartName="/ppt/notesSlides/notesSlide27.xml" ContentType="application/vnd.openxmlformats-officedocument.presentationml.notesSlide+xml"/>
  <Override PartName="/ppt/tags/tag37.xml" ContentType="application/vnd.openxmlformats-officedocument.presentationml.tags+xml"/>
  <Override PartName="/ppt/notesSlides/notesSlide28.xml" ContentType="application/vnd.openxmlformats-officedocument.presentationml.notesSlide+xml"/>
  <Override PartName="/ppt/tags/tag38.xml" ContentType="application/vnd.openxmlformats-officedocument.presentationml.tags+xml"/>
  <Override PartName="/ppt/notesSlides/notesSlide29.xml" ContentType="application/vnd.openxmlformats-officedocument.presentationml.notesSlide+xml"/>
  <Override PartName="/ppt/tags/tag39.xml" ContentType="application/vnd.openxmlformats-officedocument.presentationml.tags+xml"/>
  <Override PartName="/ppt/notesSlides/notesSlide30.xml" ContentType="application/vnd.openxmlformats-officedocument.presentationml.notesSlide+xml"/>
  <Override PartName="/ppt/tags/tag40.xml" ContentType="application/vnd.openxmlformats-officedocument.presentationml.tags+xml"/>
  <Override PartName="/ppt/notesSlides/notesSlide31.xml" ContentType="application/vnd.openxmlformats-officedocument.presentationml.notesSlide+xml"/>
  <Override PartName="/ppt/tags/tag41.xml" ContentType="application/vnd.openxmlformats-officedocument.presentationml.tags+xml"/>
  <Override PartName="/ppt/notesSlides/notesSlide32.xml" ContentType="application/vnd.openxmlformats-officedocument.presentationml.notesSlide+xml"/>
  <Override PartName="/ppt/tags/tag42.xml" ContentType="application/vnd.openxmlformats-officedocument.presentationml.tags+xml"/>
  <Override PartName="/ppt/notesSlides/notesSlide33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4.xml" ContentType="application/vnd.openxmlformats-officedocument.presentationml.notesSlide+xml"/>
  <Override PartName="/ppt/tags/tag45.xml" ContentType="application/vnd.openxmlformats-officedocument.presentationml.tags+xml"/>
  <Override PartName="/ppt/notesSlides/notesSlide35.xml" ContentType="application/vnd.openxmlformats-officedocument.presentationml.notesSlide+xml"/>
  <Override PartName="/ppt/tags/tag46.xml" ContentType="application/vnd.openxmlformats-officedocument.presentationml.tags+xml"/>
  <Override PartName="/ppt/notesSlides/notesSlide36.xml" ContentType="application/vnd.openxmlformats-officedocument.presentationml.notesSlide+xml"/>
  <Override PartName="/ppt/tags/tag47.xml" ContentType="application/vnd.openxmlformats-officedocument.presentationml.tags+xml"/>
  <Override PartName="/ppt/notesSlides/notesSlide37.xml" ContentType="application/vnd.openxmlformats-officedocument.presentationml.notesSlide+xml"/>
  <Override PartName="/ppt/tags/tag48.xml" ContentType="application/vnd.openxmlformats-officedocument.presentationml.tags+xml"/>
  <Override PartName="/ppt/notesSlides/notesSlide38.xml" ContentType="application/vnd.openxmlformats-officedocument.presentationml.notesSlide+xml"/>
  <Override PartName="/ppt/tags/tag49.xml" ContentType="application/vnd.openxmlformats-officedocument.presentationml.tags+xml"/>
  <Override PartName="/ppt/notesSlides/notesSlide39.xml" ContentType="application/vnd.openxmlformats-officedocument.presentationml.notesSlide+xml"/>
  <Override PartName="/ppt/tags/tag50.xml" ContentType="application/vnd.openxmlformats-officedocument.presentationml.tags+xml"/>
  <Override PartName="/ppt/notesSlides/notesSlide40.xml" ContentType="application/vnd.openxmlformats-officedocument.presentationml.notesSlide+xml"/>
  <Override PartName="/ppt/tags/tag51.xml" ContentType="application/vnd.openxmlformats-officedocument.presentationml.tags+xml"/>
  <Override PartName="/ppt/notesSlides/notesSlide41.xml" ContentType="application/vnd.openxmlformats-officedocument.presentationml.notesSlide+xml"/>
  <Override PartName="/ppt/tags/tag52.xml" ContentType="application/vnd.openxmlformats-officedocument.presentationml.tags+xml"/>
  <Override PartName="/ppt/notesSlides/notesSlide42.xml" ContentType="application/vnd.openxmlformats-officedocument.presentationml.notesSlide+xml"/>
  <Override PartName="/ppt/tags/tag53.xml" ContentType="application/vnd.openxmlformats-officedocument.presentationml.tags+xml"/>
  <Override PartName="/ppt/notesSlides/notesSlide43.xml" ContentType="application/vnd.openxmlformats-officedocument.presentationml.notesSlide+xml"/>
  <Override PartName="/ppt/tags/tag54.xml" ContentType="application/vnd.openxmlformats-officedocument.presentationml.tags+xml"/>
  <Override PartName="/ppt/notesSlides/notesSlide44.xml" ContentType="application/vnd.openxmlformats-officedocument.presentationml.notesSlide+xml"/>
  <Override PartName="/ppt/tags/tag55.xml" ContentType="application/vnd.openxmlformats-officedocument.presentationml.tags+xml"/>
  <Override PartName="/ppt/notesSlides/notesSlide45.xml" ContentType="application/vnd.openxmlformats-officedocument.presentationml.notesSlide+xml"/>
  <Override PartName="/ppt/tags/tag56.xml" ContentType="application/vnd.openxmlformats-officedocument.presentationml.tags+xml"/>
  <Override PartName="/ppt/notesSlides/notesSlide46.xml" ContentType="application/vnd.openxmlformats-officedocument.presentationml.notesSlide+xml"/>
  <Override PartName="/ppt/tags/tag57.xml" ContentType="application/vnd.openxmlformats-officedocument.presentationml.tags+xml"/>
  <Override PartName="/ppt/notesSlides/notesSlide47.xml" ContentType="application/vnd.openxmlformats-officedocument.presentationml.notesSlide+xml"/>
  <Override PartName="/ppt/tags/tag58.xml" ContentType="application/vnd.openxmlformats-officedocument.presentationml.tags+xml"/>
  <Override PartName="/ppt/notesSlides/notesSlide48.xml" ContentType="application/vnd.openxmlformats-officedocument.presentationml.notesSlide+xml"/>
  <Override PartName="/ppt/tags/tag59.xml" ContentType="application/vnd.openxmlformats-officedocument.presentationml.tags+xml"/>
  <Override PartName="/ppt/notesSlides/notesSlide49.xml" ContentType="application/vnd.openxmlformats-officedocument.presentationml.notesSlide+xml"/>
  <Override PartName="/ppt/tags/tag60.xml" ContentType="application/vnd.openxmlformats-officedocument.presentationml.tags+xml"/>
  <Override PartName="/ppt/notesSlides/notesSlide50.xml" ContentType="application/vnd.openxmlformats-officedocument.presentationml.notesSlide+xml"/>
  <Override PartName="/ppt/tags/tag61.xml" ContentType="application/vnd.openxmlformats-officedocument.presentationml.tags+xml"/>
  <Override PartName="/ppt/notesSlides/notesSlide51.xml" ContentType="application/vnd.openxmlformats-officedocument.presentationml.notesSlide+xml"/>
  <Override PartName="/ppt/tags/tag62.xml" ContentType="application/vnd.openxmlformats-officedocument.presentationml.tags+xml"/>
  <Override PartName="/ppt/notesSlides/notesSlide52.xml" ContentType="application/vnd.openxmlformats-officedocument.presentationml.notesSlide+xml"/>
  <Override PartName="/ppt/tags/tag63.xml" ContentType="application/vnd.openxmlformats-officedocument.presentationml.tags+xml"/>
  <Override PartName="/ppt/notesSlides/notesSlide53.xml" ContentType="application/vnd.openxmlformats-officedocument.presentationml.notesSlide+xml"/>
  <Override PartName="/ppt/tags/tag64.xml" ContentType="application/vnd.openxmlformats-officedocument.presentationml.tags+xml"/>
  <Override PartName="/ppt/notesSlides/notesSlide54.xml" ContentType="application/vnd.openxmlformats-officedocument.presentationml.notesSlide+xml"/>
  <Override PartName="/ppt/tags/tag65.xml" ContentType="application/vnd.openxmlformats-officedocument.presentationml.tags+xml"/>
  <Override PartName="/ppt/notesSlides/notesSlide55.xml" ContentType="application/vnd.openxmlformats-officedocument.presentationml.notesSlide+xml"/>
  <Override PartName="/ppt/tags/tag66.xml" ContentType="application/vnd.openxmlformats-officedocument.presentationml.tags+xml"/>
  <Override PartName="/ppt/notesSlides/notesSlide56.xml" ContentType="application/vnd.openxmlformats-officedocument.presentationml.notesSlide+xml"/>
  <Override PartName="/ppt/tags/tag67.xml" ContentType="application/vnd.openxmlformats-officedocument.presentationml.tags+xml"/>
  <Override PartName="/ppt/notesSlides/notesSlide57.xml" ContentType="application/vnd.openxmlformats-officedocument.presentationml.notesSlide+xml"/>
  <Override PartName="/ppt/tags/tag68.xml" ContentType="application/vnd.openxmlformats-officedocument.presentationml.tags+xml"/>
  <Override PartName="/ppt/notesSlides/notesSlide58.xml" ContentType="application/vnd.openxmlformats-officedocument.presentationml.notesSlide+xml"/>
  <Override PartName="/ppt/tags/tag69.xml" ContentType="application/vnd.openxmlformats-officedocument.presentationml.tags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8" r:id="rId2"/>
    <p:sldId id="268" r:id="rId3"/>
    <p:sldId id="269" r:id="rId4"/>
    <p:sldId id="280" r:id="rId5"/>
    <p:sldId id="302" r:id="rId6"/>
    <p:sldId id="310" r:id="rId7"/>
    <p:sldId id="311" r:id="rId8"/>
    <p:sldId id="313" r:id="rId9"/>
    <p:sldId id="314" r:id="rId10"/>
    <p:sldId id="359" r:id="rId11"/>
    <p:sldId id="382" r:id="rId12"/>
    <p:sldId id="315" r:id="rId13"/>
    <p:sldId id="345" r:id="rId14"/>
    <p:sldId id="356" r:id="rId15"/>
    <p:sldId id="360" r:id="rId16"/>
    <p:sldId id="361" r:id="rId17"/>
    <p:sldId id="363" r:id="rId18"/>
    <p:sldId id="379" r:id="rId19"/>
    <p:sldId id="380" r:id="rId20"/>
    <p:sldId id="389" r:id="rId21"/>
    <p:sldId id="418" r:id="rId22"/>
    <p:sldId id="381" r:id="rId23"/>
    <p:sldId id="383" r:id="rId24"/>
    <p:sldId id="344" r:id="rId25"/>
    <p:sldId id="362" r:id="rId26"/>
    <p:sldId id="365" r:id="rId27"/>
    <p:sldId id="364" r:id="rId28"/>
    <p:sldId id="366" r:id="rId29"/>
    <p:sldId id="367" r:id="rId30"/>
    <p:sldId id="368" r:id="rId31"/>
    <p:sldId id="369" r:id="rId32"/>
    <p:sldId id="371" r:id="rId33"/>
    <p:sldId id="370" r:id="rId34"/>
    <p:sldId id="390" r:id="rId35"/>
    <p:sldId id="415" r:id="rId36"/>
    <p:sldId id="384" r:id="rId37"/>
    <p:sldId id="385" r:id="rId38"/>
    <p:sldId id="373" r:id="rId39"/>
    <p:sldId id="388" r:id="rId40"/>
    <p:sldId id="374" r:id="rId41"/>
    <p:sldId id="392" r:id="rId42"/>
    <p:sldId id="393" r:id="rId43"/>
    <p:sldId id="399" r:id="rId44"/>
    <p:sldId id="401" r:id="rId45"/>
    <p:sldId id="402" r:id="rId46"/>
    <p:sldId id="403" r:id="rId47"/>
    <p:sldId id="404" r:id="rId48"/>
    <p:sldId id="405" r:id="rId49"/>
    <p:sldId id="406" r:id="rId50"/>
    <p:sldId id="386" r:id="rId51"/>
    <p:sldId id="387" r:id="rId52"/>
    <p:sldId id="376" r:id="rId53"/>
    <p:sldId id="408" r:id="rId54"/>
    <p:sldId id="407" r:id="rId55"/>
    <p:sldId id="410" r:id="rId56"/>
    <p:sldId id="409" r:id="rId57"/>
    <p:sldId id="411" r:id="rId58"/>
    <p:sldId id="416" r:id="rId59"/>
    <p:sldId id="413" r:id="rId60"/>
    <p:sldId id="414" r:id="rId61"/>
    <p:sldId id="323" r:id="rId62"/>
    <p:sldId id="417" r:id="rId63"/>
  </p:sldIdLst>
  <p:sldSz cx="12192000" cy="6858000"/>
  <p:notesSz cx="6858000" cy="9144000"/>
  <p:custDataLst>
    <p:tags r:id="rId66"/>
  </p:custData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EUser" initials="M" lastIdx="1" clrIdx="0">
    <p:extLst>
      <p:ext uri="{19B8F6BF-5375-455C-9EA6-DF929625EA0E}">
        <p15:presenceInfo xmlns:p15="http://schemas.microsoft.com/office/powerpoint/2012/main" userId="MOEUser" providerId="None"/>
      </p:ext>
    </p:extLst>
  </p:cmAuthor>
  <p:cmAuthor id="2" name="אורי" initials="א" lastIdx="6" clrIdx="1">
    <p:extLst>
      <p:ext uri="{19B8F6BF-5375-455C-9EA6-DF929625EA0E}">
        <p15:presenceInfo xmlns:p15="http://schemas.microsoft.com/office/powerpoint/2012/main" userId="אורי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443"/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454" autoAdjust="0"/>
    <p:restoredTop sz="89314" autoAdjust="0"/>
  </p:normalViewPr>
  <p:slideViewPr>
    <p:cSldViewPr snapToGrid="0" snapToObjects="1" showGuides="1">
      <p:cViewPr varScale="1">
        <p:scale>
          <a:sx n="96" d="100"/>
          <a:sy n="96" d="100"/>
        </p:scale>
        <p:origin x="1350" y="96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59" d="100"/>
          <a:sy n="59" d="100"/>
        </p:scale>
        <p:origin x="3226" y="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7-09T22:17:50.618" idx="5">
    <p:pos x="5044" y="2797"/>
    <p:text>כדאי לנקד - הערה מפורטת יותר בשקופית 50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7-09T22:09:54.644" idx="2">
    <p:pos x="5324" y="316"/>
    <p:text>שינוי ממקף לקו מפריד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7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>
            <a:extLst>
              <a:ext uri="{FF2B5EF4-FFF2-40B4-BE49-F238E27FC236}">
                <a16:creationId xmlns:a16="http://schemas.microsoft.com/office/drawing/2014/main" id="{A5F319BF-1578-4CA9-9602-06EB4FD9C2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A8C3DCA-380B-445F-A061-81A40E7879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44ED1C2A-A200-45CC-B3AC-4E45797600E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460F4A0-3FC2-4224-A7EF-DAC2DF2019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80174D8-3D4D-4C10-A5D1-6F5EF0841F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CFCCDD79-53C2-4E86-AEBE-E91B7837854C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50646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כ"ט/תשרי/תשפ"ב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VijwP7KJX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>
                <a:cs typeface="Calibri" panose="020F0502020204030204" pitchFamily="34" charset="0"/>
              </a:rPr>
              <a:t>כתבו את המלל בהתאם ואת הציוד הדרוש.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7800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מורה</a:t>
            </a:r>
            <a:r>
              <a:rPr lang="he-IL" b="0" baseline="0" dirty="0">
                <a:solidFill>
                  <a:schemeClr val="dk1"/>
                </a:solidFill>
                <a:cs typeface="Calibri" panose="020F0502020204030204" pitchFamily="34" charset="0"/>
              </a:rPr>
              <a:t> קוראת ומדגישה את האות ר + הצליל שלה – ר </a:t>
            </a:r>
            <a:r>
              <a:rPr lang="en-US" b="0" baseline="0" dirty="0">
                <a:solidFill>
                  <a:schemeClr val="dk1"/>
                </a:solidFill>
              </a:rPr>
              <a:t>e</a:t>
            </a:r>
            <a:r>
              <a:rPr lang="he-IL" b="0" baseline="0" dirty="0">
                <a:solidFill>
                  <a:schemeClr val="dk1"/>
                </a:solidFill>
                <a:cs typeface="Calibri" panose="020F0502020204030204" pitchFamily="34" charset="0"/>
              </a:rPr>
              <a:t>, ר</a:t>
            </a:r>
            <a:r>
              <a:rPr lang="en-US" b="0" baseline="0" dirty="0">
                <a:solidFill>
                  <a:schemeClr val="dk1"/>
                </a:solidFill>
              </a:rPr>
              <a:t>O</a:t>
            </a:r>
            <a:r>
              <a:rPr lang="he-IL" b="0" baseline="0" dirty="0">
                <a:solidFill>
                  <a:schemeClr val="dk1"/>
                </a:solidFill>
                <a:cs typeface="Calibri" panose="020F0502020204030204" pitchFamily="34" charset="0"/>
              </a:rPr>
              <a:t> </a:t>
            </a:r>
            <a:r>
              <a:rPr lang="en-US" b="0" baseline="0" dirty="0">
                <a:solidFill>
                  <a:schemeClr val="dk1"/>
                </a:solidFill>
              </a:rPr>
              <a:t>,</a:t>
            </a:r>
            <a:r>
              <a:rPr lang="he-IL" b="0" baseline="0" dirty="0">
                <a:solidFill>
                  <a:schemeClr val="dk1"/>
                </a:solidFill>
                <a:cs typeface="Calibri" panose="020F0502020204030204" pitchFamily="34" charset="0"/>
              </a:rPr>
              <a:t>ר</a:t>
            </a:r>
            <a:r>
              <a:rPr lang="en-US" b="0" baseline="0" dirty="0">
                <a:solidFill>
                  <a:schemeClr val="dk1"/>
                </a:solidFill>
              </a:rPr>
              <a:t>, a </a:t>
            </a:r>
            <a:r>
              <a:rPr lang="he-IL" b="0" baseline="0" dirty="0">
                <a:solidFill>
                  <a:schemeClr val="dk1"/>
                </a:solidFill>
                <a:cs typeface="Calibri" panose="020F0502020204030204" pitchFamily="34" charset="0"/>
              </a:rPr>
              <a:t>ר,</a:t>
            </a:r>
            <a:endParaRPr lang="he-IL" b="0" dirty="0">
              <a:solidFill>
                <a:schemeClr val="dk1"/>
              </a:solidFill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79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היום נכיר את האות א', אומרת את הא"ב- מדגישה את האות א' ואת מיקומה בא"ב.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( </a:t>
            </a:r>
            <a:r>
              <a:rPr lang="he-IL" b="1" dirty="0">
                <a:solidFill>
                  <a:schemeClr val="dk1"/>
                </a:solidFill>
                <a:cs typeface="Calibri" panose="020F0502020204030204" pitchFamily="34" charset="0"/>
              </a:rPr>
              <a:t>למורה: </a:t>
            </a: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על האות א'- שמי אלף. כשאני תנועה אני הופכת להיות אם קריאה. יחד עם האותיות ה', ו', י' אנחנו ארבע אימהות, משפחת אהו"י. אני יכולה לשמש כמעט בכל התנועות. תנועת </a:t>
            </a:r>
            <a:r>
              <a:rPr lang="en-US" b="0" dirty="0">
                <a:solidFill>
                  <a:schemeClr val="dk1"/>
                </a:solidFill>
              </a:rPr>
              <a:t>a: </a:t>
            </a: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צוואר, כָּאן. תנועות </a:t>
            </a:r>
            <a:r>
              <a:rPr lang="en-US" b="0" dirty="0">
                <a:solidFill>
                  <a:schemeClr val="dk1"/>
                </a:solidFill>
              </a:rPr>
              <a:t>o: </a:t>
            </a: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שְׂמֹאל, רֹאש. תנועת </a:t>
            </a:r>
            <a:r>
              <a:rPr lang="en-US" b="0" dirty="0">
                <a:solidFill>
                  <a:schemeClr val="dk1"/>
                </a:solidFill>
              </a:rPr>
              <a:t>e: </a:t>
            </a: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רֵאשית. תנועת </a:t>
            </a:r>
            <a:r>
              <a:rPr lang="en-US" b="0" dirty="0">
                <a:solidFill>
                  <a:schemeClr val="dk1"/>
                </a:solidFill>
              </a:rPr>
              <a:t>i: </a:t>
            </a: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רִאשון. לפעמים אני מופיעה ללא כל תפקיד, כמו במילה כָּלוּא.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האופי שלי: אני תמיד ראשונה ומובילה. על הטוב מכולם אומרים שהוא "סוג אלף", ועל מי שמצטיין אומרים שהוא "אָלֶף אלף".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מילים שמתחילות בי: אהבה, אושר, אמא.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מה מספרים עלי: במדרש אומרים עלי שהראש שלי זקוף ועומד, ויש לי שתי רגלים כבני אדם, מפני שאני נחשבת כאמת, ולאמת יש רגליים.)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793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מציגה את הספר – החיות</a:t>
            </a:r>
            <a:r>
              <a:rPr lang="he-IL" baseline="0" dirty="0">
                <a:cs typeface="Calibri" panose="020F0502020204030204" pitchFamily="34" charset="0"/>
              </a:rPr>
              <a:t> באות. </a:t>
            </a:r>
            <a:endParaRPr lang="he-IL" dirty="0">
              <a:cs typeface="Calibri" panose="020F0502020204030204" pitchFamily="34" charset="0"/>
            </a:endParaRPr>
          </a:p>
          <a:p>
            <a:pPr algn="r" rtl="1"/>
            <a:r>
              <a:rPr lang="he-IL" dirty="0">
                <a:cs typeface="Calibri" panose="020F0502020204030204" pitchFamily="34" charset="0"/>
              </a:rPr>
              <a:t>קריאת המשפט. מי מוצא את האמא ? </a:t>
            </a:r>
          </a:p>
          <a:p>
            <a:pPr algn="r" rtl="1"/>
            <a:r>
              <a:rPr lang="he-IL" dirty="0">
                <a:cs typeface="Calibri" panose="020F0502020204030204" pitchFamily="34" charset="0"/>
              </a:rPr>
              <a:t>מה מיוחד במשפט</a:t>
            </a:r>
            <a:r>
              <a:rPr lang="he-IL" baseline="0" dirty="0">
                <a:cs typeface="Calibri" panose="020F0502020204030204" pitchFamily="34" charset="0"/>
              </a:rPr>
              <a:t> הזה? 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זיהוי האות א' בתחילת כל מילה. </a:t>
            </a: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5661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נקרא שוב</a:t>
            </a:r>
            <a:r>
              <a:rPr lang="he-IL" baseline="0" dirty="0">
                <a:cs typeface="Calibri" panose="020F0502020204030204" pitchFamily="34" charset="0"/>
              </a:rPr>
              <a:t> את המשפט הדגשת תנועת הא' בכל אחת מהמילים. להתייחס לכל תנועה של האות א' בכל מילה </a:t>
            </a:r>
            <a:r>
              <a:rPr lang="en-US" baseline="0" dirty="0"/>
              <a:t>I,E,A</a:t>
            </a:r>
          </a:p>
          <a:p>
            <a:pPr algn="r" rtl="1"/>
            <a:r>
              <a:rPr lang="en-US" baseline="0" dirty="0"/>
              <a:t> </a:t>
            </a:r>
            <a:r>
              <a:rPr lang="he-IL" baseline="0" dirty="0">
                <a:cs typeface="Calibri" panose="020F0502020204030204" pitchFamily="34" charset="0"/>
              </a:rPr>
              <a:t>א עם תנועות שונות. 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 יצירת הכלל – א' </a:t>
            </a:r>
            <a:r>
              <a:rPr lang="he-IL" b="1" baseline="0" dirty="0">
                <a:cs typeface="Calibri" panose="020F0502020204030204" pitchFamily="34" charset="0"/>
              </a:rPr>
              <a:t>בתחילת מילה </a:t>
            </a:r>
            <a:r>
              <a:rPr lang="he-IL" baseline="0" dirty="0">
                <a:cs typeface="Calibri" panose="020F0502020204030204" pitchFamily="34" charset="0"/>
              </a:rPr>
              <a:t>תקבל תנועה והיא יכולה להשמע – </a:t>
            </a:r>
            <a:r>
              <a:rPr lang="en-US" baseline="0" dirty="0"/>
              <a:t>I,E,A</a:t>
            </a:r>
            <a:r>
              <a:rPr lang="he-IL" baseline="0" dirty="0">
                <a:cs typeface="Calibri" panose="020F0502020204030204" pitchFamily="34" charset="0"/>
              </a:rPr>
              <a:t>,</a:t>
            </a:r>
            <a:r>
              <a:rPr lang="en-US" baseline="0" dirty="0"/>
              <a:t>O</a:t>
            </a:r>
            <a:r>
              <a:rPr lang="he-IL" baseline="0" dirty="0">
                <a:cs typeface="Calibri" panose="020F0502020204030204" pitchFamily="34" charset="0"/>
              </a:rPr>
              <a:t>,</a:t>
            </a:r>
            <a:r>
              <a:rPr lang="en-US" baseline="0" dirty="0"/>
              <a:t>U</a:t>
            </a:r>
            <a:r>
              <a:rPr lang="he-IL" baseline="0" dirty="0">
                <a:cs typeface="Calibri" panose="020F0502020204030204" pitchFamily="34" charset="0"/>
              </a:rPr>
              <a:t>.</a:t>
            </a: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5661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נמצא מילים שמתחילות באות א'. לפניכם רמזים. נסו לפתור את החידון. כתבו או ציירו את</a:t>
            </a:r>
            <a:r>
              <a:rPr lang="he-IL" baseline="0" dirty="0">
                <a:cs typeface="Calibri" panose="020F0502020204030204" pitchFamily="34" charset="0"/>
              </a:rPr>
              <a:t> התשובה. 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קוראת את החידות. </a:t>
            </a: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 תשובות. הדגשת האות א' בתחילת מילה עם תנועה שונה.</a:t>
            </a:r>
          </a:p>
          <a:p>
            <a:pPr algn="r" rtl="1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כעת</a:t>
            </a:r>
            <a:r>
              <a:rPr lang="he-IL" baseline="0" dirty="0">
                <a:cs typeface="Calibri" panose="020F0502020204030204" pitchFamily="34" charset="0"/>
              </a:rPr>
              <a:t> נקרא את האות א' בתנועות השונות. לדבר על חטף פתח.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7184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רגע רגע, שכחנו את תנועת השווא</a:t>
            </a:r>
            <a:r>
              <a:rPr lang="en-US" dirty="0"/>
              <a:t>!</a:t>
            </a:r>
            <a:r>
              <a:rPr lang="he-IL" dirty="0"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067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לא שכחנו.</a:t>
            </a:r>
            <a:r>
              <a:rPr lang="he-IL" baseline="0" dirty="0">
                <a:cs typeface="Calibri" panose="020F0502020204030204" pitchFamily="34" charset="0"/>
              </a:rPr>
              <a:t> א' אינה מקבל שווא.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067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בחרו את אחת התמונות. כתבו את כל</a:t>
            </a:r>
            <a:r>
              <a:rPr lang="he-IL" baseline="0" dirty="0">
                <a:cs typeface="Calibri" panose="020F0502020204030204" pitchFamily="34" charset="0"/>
              </a:rPr>
              <a:t> </a:t>
            </a:r>
            <a:r>
              <a:rPr lang="he-IL" dirty="0">
                <a:cs typeface="Calibri" panose="020F0502020204030204" pitchFamily="34" charset="0"/>
              </a:rPr>
              <a:t>המילים שמתחילות באות</a:t>
            </a:r>
            <a:r>
              <a:rPr lang="he-IL" baseline="0" dirty="0">
                <a:cs typeface="Calibri" panose="020F0502020204030204" pitchFamily="34" charset="0"/>
              </a:rPr>
              <a:t> א'.  </a:t>
            </a:r>
          </a:p>
          <a:p>
            <a:pPr algn="r" rtl="1"/>
            <a:endParaRPr lang="he-IL" baseline="0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067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>
                <a:cs typeface="Calibri" panose="020F0502020204030204" pitchFamily="34" charset="0"/>
              </a:rPr>
              <a:t>למורה:</a:t>
            </a:r>
            <a:r>
              <a:rPr lang="he-IL" b="1" baseline="0" dirty="0">
                <a:cs typeface="Calibri" panose="020F0502020204030204" pitchFamily="34" charset="0"/>
              </a:rPr>
              <a:t> </a:t>
            </a:r>
            <a:r>
              <a:rPr lang="he-IL" baseline="0" dirty="0">
                <a:cs typeface="Calibri" panose="020F0502020204030204" pitchFamily="34" charset="0"/>
              </a:rPr>
              <a:t>משדר זה עוסק בהכרות עם האות א' כאות ייחודית בשפה העברית ובהכרות עם תבנית מורפולגית – סיומת אי. המשדר בנוי ממקטעים – אות א' בתחילת מילה ,אות א' בסוף מילה, אות א' בתוך המילה – כולל א' שאינה נשמעת, סיומת אי, כל חלק מורכב מהקנייה + תרגול. ממולץ לצפות עם התלמידים בכל פעם בקטע אחר של משדר ולעבות אותו בתרגול בכיתה. </a:t>
            </a: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3621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הנה תמונה שאני בחרתי</a:t>
            </a:r>
            <a:r>
              <a:rPr lang="he-IL" baseline="0" dirty="0">
                <a:cs typeface="Calibri" panose="020F0502020204030204" pitchFamily="34" charset="0"/>
              </a:rPr>
              <a:t> והמילים שכתבתי.</a:t>
            </a:r>
          </a:p>
          <a:p>
            <a:pPr algn="r" rtl="1"/>
            <a:endParaRPr lang="he-IL" baseline="0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067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האות א', אומרת את הא"ב- מדגישה את האות א' ואת מיקומה בא"ב.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793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>
                <a:cs typeface="Calibri" panose="020F0502020204030204" pitchFamily="34" charset="0"/>
              </a:rPr>
              <a:t>האות א' בסוף מילה. </a:t>
            </a:r>
            <a:r>
              <a:rPr lang="he-IL" dirty="0">
                <a:cs typeface="Calibri" panose="020F0502020204030204" pitchFamily="34" charset="0"/>
              </a:rPr>
              <a:t>קריאת</a:t>
            </a:r>
            <a:r>
              <a:rPr lang="he-IL" baseline="0" dirty="0">
                <a:cs typeface="Calibri" panose="020F0502020204030204" pitchFamily="34" charset="0"/>
              </a:rPr>
              <a:t> המילים. 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הא' סוגרת את המילה. היא לא נשמעת.</a:t>
            </a: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כעת אקרא באוזניכם קטע קצר בו חסרות מילים. שימו לב</a:t>
            </a:r>
            <a:r>
              <a:rPr lang="he-IL" baseline="0" dirty="0">
                <a:cs typeface="Calibri" panose="020F0502020204030204" pitchFamily="34" charset="0"/>
              </a:rPr>
              <a:t> לשמם הילד – גיא- מסתיים באות א' שאינה נשמעת.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לפניכם מחסן המילים. הקראת המילים מהמחסן. ( יש מילה אחת יותר</a:t>
            </a:r>
            <a:r>
              <a:rPr lang="he-IL" baseline="0" dirty="0">
                <a:cs typeface="Calibri" panose="020F0502020204030204" pitchFamily="34" charset="0"/>
              </a:rPr>
              <a:t> מהנדרש)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נסו להשלים את המילים. כתבו במחברת אילו מילים חסרות. תוכלו לכתוב את המספר ולידו את המילה החסרה. שימו לב – א' בסוף מילה!</a:t>
            </a: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טקסט</a:t>
            </a:r>
            <a:r>
              <a:rPr lang="he-IL" baseline="0" dirty="0">
                <a:cs typeface="Calibri" panose="020F0502020204030204" pitchFamily="34" charset="0"/>
              </a:rPr>
              <a:t> שלם – הקראה בקול. שחר ישב על הכסא לפתע שמע קול קורא בשמו – יש אפשרות נוספת? כן </a:t>
            </a: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טקסט</a:t>
            </a:r>
            <a:r>
              <a:rPr lang="he-IL" baseline="0" dirty="0">
                <a:cs typeface="Calibri" panose="020F0502020204030204" pitchFamily="34" charset="0"/>
              </a:rPr>
              <a:t> שלם – הקראה בקול. שחר ישב על הכסא לפתע שמע קול קורא בשמו – יש אפשרות נוספת? כן. שחר ישב על הכסא או על הדשא.</a:t>
            </a:r>
          </a:p>
          <a:p>
            <a:pPr algn="r" rtl="1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המשך</a:t>
            </a:r>
            <a:r>
              <a:rPr lang="he-IL" baseline="0" dirty="0">
                <a:cs typeface="Calibri" panose="020F0502020204030204" pitchFamily="34" charset="0"/>
              </a:rPr>
              <a:t> – 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דיון על בחירת המילה – איך ידענו שהמילה היא הוא? יש אפשרות אחרת?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לדון בשאלה – האם יש אפשרות אחרת להשלמה? – קולו – אבא או סבא... איך נבחר – לפי הרעיון שלך כל הטקסט.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לדון בשאלה – האם יש אפשרות אחרת להשלמה? – קולה– אמא או סבתא... איך נבחר – לפי הרעיון שלך כל הטקסט.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00260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לדון בשאלה – האם יש אפשרות אחרת להשלמה? וגם סדר ההשלמה – סבתא וסבא  יכול להשתנות.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סיכום – הכרנו מילים המסתיימות באות א'.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חיפשתי בספריה ומצאתי ספרים מעניינים. מציגה את הספרים.</a:t>
            </a:r>
            <a:r>
              <a:rPr lang="he-IL" baseline="0" dirty="0"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0672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בכל אחד מהם מילה המסתיימת באות א' שאינה נשמעת. חפשו גם אתם בספרייה הכיתתית ספרים או מילים </a:t>
            </a:r>
            <a:r>
              <a:rPr lang="he-IL" b="1" u="sng" dirty="0">
                <a:cs typeface="Calibri" panose="020F0502020204030204" pitchFamily="34" charset="0"/>
              </a:rPr>
              <a:t>שאתם מכירים </a:t>
            </a:r>
            <a:r>
              <a:rPr lang="he-IL" dirty="0">
                <a:cs typeface="Calibri" panose="020F0502020204030204" pitchFamily="34" charset="0"/>
              </a:rPr>
              <a:t>עם א'</a:t>
            </a:r>
            <a:r>
              <a:rPr lang="he-IL" baseline="0" dirty="0">
                <a:cs typeface="Calibri" panose="020F0502020204030204" pitchFamily="34" charset="0"/>
              </a:rPr>
              <a:t> בסוף מילה.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067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האות א', אומרת את הא"ב- מדגישה את האות א' ואת מיקומה בא"ב.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7933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ועכשיו נראה</a:t>
            </a:r>
            <a:r>
              <a:rPr lang="he-IL" baseline="0" dirty="0">
                <a:cs typeface="Calibri" panose="020F0502020204030204" pitchFamily="34" charset="0"/>
              </a:rPr>
              <a:t> מה קורה עם האות א' בתוך מילה...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 יש מילים בהם היא מקבלת ניקוד ונשמעת בהתאם לתנועה שהיא מקבלת –להדגיש בכל מילה את התנועה. לדוגמה –דינוז</a:t>
            </a:r>
            <a:r>
              <a:rPr lang="he-IL" b="1" baseline="0" dirty="0">
                <a:cs typeface="Calibri" panose="020F0502020204030204" pitchFamily="34" charset="0"/>
              </a:rPr>
              <a:t>או</a:t>
            </a:r>
            <a:r>
              <a:rPr lang="he-IL" baseline="0" dirty="0">
                <a:cs typeface="Calibri" panose="020F0502020204030204" pitchFamily="34" charset="0"/>
              </a:rPr>
              <a:t>ר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 </a:t>
            </a: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ויש מילים בהן האות א'</a:t>
            </a:r>
            <a:r>
              <a:rPr lang="he-IL" baseline="0" dirty="0">
                <a:cs typeface="Calibri" panose="020F0502020204030204" pitchFamily="34" charset="0"/>
              </a:rPr>
              <a:t> אינה נשמעת כמו במילה ראשון – יום ראשון, להיות ראשון בתור</a:t>
            </a: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כעת נשחק משחק – שומעים או לא שומעים את</a:t>
            </a:r>
            <a:r>
              <a:rPr lang="he-IL" baseline="0" dirty="0">
                <a:cs typeface="Calibri" panose="020F0502020204030204" pitchFamily="34" charset="0"/>
              </a:rPr>
              <a:t> האות א'? </a:t>
            </a: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הכינו לכם טבלה במחברת – שומעים / לא שומעים ורשמו את המספרים כמו בדוגמה.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אומרת את המילים</a:t>
            </a:r>
            <a:r>
              <a:rPr lang="he-IL" baseline="0" dirty="0">
                <a:cs typeface="Calibri" panose="020F0502020204030204" pitchFamily="34" charset="0"/>
              </a:rPr>
              <a:t> בקצב איטי ומבקשת לסמן. </a:t>
            </a:r>
            <a:r>
              <a:rPr lang="he-IL" dirty="0">
                <a:cs typeface="Calibri" panose="020F0502020204030204" pitchFamily="34" charset="0"/>
              </a:rPr>
              <a:t>המילה הראשונה –יצאה – רוני</a:t>
            </a:r>
            <a:r>
              <a:rPr lang="he-IL" baseline="0" dirty="0">
                <a:cs typeface="Calibri" panose="020F0502020204030204" pitchFamily="34" charset="0"/>
              </a:rPr>
              <a:t> יצאה לטיול</a:t>
            </a:r>
            <a:r>
              <a:rPr lang="he-IL" dirty="0">
                <a:cs typeface="Calibri" panose="020F0502020204030204" pitchFamily="34" charset="0"/>
              </a:rPr>
              <a:t>, האם שומעים במילה יצאה את האות א' סמנו בשורה 1  וי בעמודה של כן ואם לא</a:t>
            </a:r>
            <a:r>
              <a:rPr lang="he-IL" baseline="0" dirty="0">
                <a:cs typeface="Calibri" panose="020F0502020204030204" pitchFamily="34" charset="0"/>
              </a:rPr>
              <a:t> שומעים סמנו איקס בעמודה של לא.</a:t>
            </a:r>
            <a:endParaRPr lang="he-IL" dirty="0">
              <a:cs typeface="Calibri" panose="020F0502020204030204" pitchFamily="34" charset="0"/>
            </a:endParaRPr>
          </a:p>
          <a:p>
            <a:pPr algn="r" rtl="1"/>
            <a:r>
              <a:rPr lang="he-IL" dirty="0">
                <a:cs typeface="Calibri" panose="020F0502020204030204" pitchFamily="34" charset="0"/>
              </a:rPr>
              <a:t> המילה השנייה- כאן</a:t>
            </a:r>
            <a:r>
              <a:rPr lang="he-IL" baseline="0" dirty="0">
                <a:cs typeface="Calibri" panose="020F0502020204030204" pitchFamily="34" charset="0"/>
              </a:rPr>
              <a:t>– כאן גרים בכייף דניאלה וערן.... הסבר כנ"ל על הטבלה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 המילה השלישית – קראתי – קראתי ספר מעניין, הסבר כנ"ל על הטבלה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המילה הרביעית – לבריאות – כשמתעטשים מברכים – לבריאות! הסבר כנ"ל על הטבלה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המילה החמישית- ראש- שימו כובע על הראש- הסבר כנ"ל על הטבלה.</a:t>
            </a: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מורה: בואו נשיר את שיר האותיות.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hlinkClick r:id="rId3"/>
              </a:rPr>
              <a:t>https://www.youtube.com/watch?v=wVijwP7KJXk</a:t>
            </a:r>
            <a:endParaRPr lang="he-IL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7933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בדיקה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בדיקה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בדיקה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בדיקה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בדיקה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סיכום יש מילים בהם האות א'</a:t>
            </a:r>
            <a:r>
              <a:rPr lang="he-IL" baseline="0" dirty="0">
                <a:cs typeface="Calibri" panose="020F0502020204030204" pitchFamily="34" charset="0"/>
              </a:rPr>
              <a:t> נשמעת ויש מילים בהן אינה נשמעת כמו בדוגמה שראינו.</a:t>
            </a:r>
          </a:p>
          <a:p>
            <a:pPr algn="r" rtl="1"/>
            <a:endParaRPr lang="he-IL" baseline="0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>
                <a:cs typeface="Calibri" panose="020F0502020204030204" pitchFamily="34" charset="0"/>
              </a:rPr>
              <a:t>למורה – כדי לתרגל ולהרחיב את המפגש החזותי של התלמיד עם מילים בהם א' אינה נשמעת ניתן להכין משחק לוטו או כל משחק אחר למאגר המשחקים הכיתתי.</a:t>
            </a:r>
          </a:p>
          <a:p>
            <a:pPr algn="r" rtl="1"/>
            <a:r>
              <a:rPr lang="he-IL" b="1" u="sng" baseline="0" dirty="0">
                <a:cs typeface="Calibri" panose="020F0502020204030204" pitchFamily="34" charset="0"/>
              </a:rPr>
              <a:t>בשידור את יכולה להסביר איך מכינים את משחק ולהציע שיכינו אותו מאוחר יותר.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למורה</a:t>
            </a:r>
            <a:r>
              <a:rPr lang="he-IL" baseline="0" dirty="0">
                <a:cs typeface="Calibri" panose="020F0502020204030204" pitchFamily="34" charset="0"/>
              </a:rPr>
              <a:t> – מדובר בסיומת אי- שנשמעת </a:t>
            </a:r>
            <a:r>
              <a:rPr lang="en-US" baseline="0" dirty="0"/>
              <a:t>Ay</a:t>
            </a:r>
            <a:r>
              <a:rPr lang="he-IL" baseline="0" dirty="0">
                <a:cs typeface="Calibri" panose="020F0502020204030204" pitchFamily="34" charset="0"/>
              </a:rPr>
              <a:t>ולא סיומת </a:t>
            </a:r>
            <a:r>
              <a:rPr lang="en-US" baseline="0" dirty="0" err="1"/>
              <a:t>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26053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האות א', אומרת את הא"ב- מדגישה את האות א' ואת מיקומה בא"ב.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7933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מכירים אותו? זהו בוב</a:t>
            </a:r>
            <a:r>
              <a:rPr lang="he-IL" baseline="0" dirty="0">
                <a:cs typeface="Calibri" panose="020F0502020204030204" pitchFamily="34" charset="0"/>
              </a:rPr>
              <a:t> הבנאי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משחקי אותיות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baseline="0" dirty="0">
                <a:solidFill>
                  <a:srgbClr val="FF0000"/>
                </a:solidFill>
                <a:cs typeface="Calibri" panose="020F0502020204030204" pitchFamily="34" charset="0"/>
              </a:rPr>
              <a:t>מורה מוציאה כרטיס עם אות ונותנת משימה</a:t>
            </a:r>
            <a:endParaRPr lang="he-IL" b="1" dirty="0">
              <a:solidFill>
                <a:schemeClr val="dk1"/>
              </a:solidFill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7933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מכירים אותו? זהו בוב</a:t>
            </a:r>
            <a:r>
              <a:rPr lang="he-IL" baseline="0" dirty="0">
                <a:cs typeface="Calibri" panose="020F0502020204030204" pitchFamily="34" charset="0"/>
              </a:rPr>
              <a:t> הבנאי – בוב בונה בתים ולכן הוא בנאי.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ומי זה? זהו סמי הכבאי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>
                <a:cs typeface="Calibri" panose="020F0502020204030204" pitchFamily="34" charset="0"/>
              </a:rPr>
              <a:t>ומי זה? זהו סמי הכבאי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>
                <a:cs typeface="Calibri" panose="020F0502020204030204" pitchFamily="34" charset="0"/>
              </a:rPr>
              <a:t>בנאי הוא אדם שבונה , כבאי הוא אדם שמכבה את האש , 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אם כך מהו חשמלאי? אדם שמתקן את החשמל שימו לב – חשמל + אי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>
                <a:cs typeface="Calibri" panose="020F0502020204030204" pitchFamily="34" charset="0"/>
              </a:rPr>
              <a:t>חידון – מהו המקצוע המסתתר ב"תרגילים"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>
                <a:cs typeface="Calibri" panose="020F0502020204030204" pitchFamily="34" charset="0"/>
              </a:rPr>
              <a:t>תשובות + הסבר- אדם הכותב כתבות לעיתון – עיתונאי, אדם המכין פרסומות , אדם העובד בבנק.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>
                <a:cs typeface="Calibri" panose="020F0502020204030204" pitchFamily="34" charset="0"/>
              </a:rPr>
              <a:t>בואו נקרא את המילים עם סיומת אי ונכיר שתי מילים נוספות .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למורה- כדאי להכין לוח תרגול לקריאת המילים ולהוספסת מילים עם סיומת אי.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>
                <a:cs typeface="Calibri" panose="020F0502020204030204" pitchFamily="34" charset="0"/>
              </a:rPr>
              <a:t>בואו נקרא את המילים עם סיומת אי ובמילים נוספות .</a:t>
            </a:r>
          </a:p>
          <a:p>
            <a:pPr algn="r" rtl="1"/>
            <a:r>
              <a:rPr lang="he-IL" baseline="0" dirty="0">
                <a:cs typeface="Calibri" panose="020F0502020204030204" pitchFamily="34" charset="0"/>
              </a:rPr>
              <a:t>למורה- כדאי להכין לוח תרגול לקריאת המילים ולהוספת מילים עם סימת אי.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0" dirty="0">
                <a:cs typeface="Calibri" panose="020F0502020204030204" pitchFamily="34" charset="0"/>
              </a:rPr>
              <a:t>סיכום. למדנו</a:t>
            </a:r>
            <a:r>
              <a:rPr lang="he-IL" b="0" baseline="0" dirty="0">
                <a:cs typeface="Calibri" panose="020F0502020204030204" pitchFamily="34" charset="0"/>
              </a:rPr>
              <a:t> כיצד תקרוא את האות א' עם התנועות שונות בתחילת מילה והאמצע מילה. ראינו כי יש א' שאינה נשמעת בסוף או באמצע מילה. הכרנו את סיומת אי.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0" baseline="0" dirty="0">
                <a:cs typeface="Calibri" panose="020F0502020204030204" pitchFamily="34" charset="0"/>
              </a:rPr>
              <a:t>ויש עוד דברים ללמוד על האות א'... אותם תלמדו בהמשך. </a:t>
            </a:r>
            <a:endParaRPr lang="he-IL" b="0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95957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solidFill>
                  <a:schemeClr val="dk1"/>
                </a:solidFill>
                <a:cs typeface="Calibri" panose="020F0502020204030204" pitchFamily="34" charset="0"/>
              </a:rPr>
              <a:t>משחקי אותיות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baseline="0" dirty="0">
                <a:solidFill>
                  <a:srgbClr val="FF0000"/>
                </a:solidFill>
                <a:cs typeface="Calibri" panose="020F0502020204030204" pitchFamily="34" charset="0"/>
              </a:rPr>
              <a:t>האות מ – מצאו  שמות של ילדים / ות שיש בהם מ'. אפשר גם מ' סופית.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793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baseline="0" dirty="0">
                <a:solidFill>
                  <a:srgbClr val="FF0000"/>
                </a:solidFill>
                <a:cs typeface="Calibri" panose="020F0502020204030204" pitchFamily="34" charset="0"/>
              </a:rPr>
              <a:t>קוראת את השמות, מציינת את מיקומה של המ' במילה + הצלילה שלה</a:t>
            </a:r>
            <a:endParaRPr lang="he-IL" b="1" dirty="0">
              <a:solidFill>
                <a:schemeClr val="dk1"/>
              </a:solidFill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793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>
                <a:solidFill>
                  <a:schemeClr val="dk1"/>
                </a:solidFill>
                <a:cs typeface="Calibri" panose="020F0502020204030204" pitchFamily="34" charset="0"/>
              </a:rPr>
              <a:t>משחקי אותיות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baseline="0" dirty="0">
                <a:solidFill>
                  <a:srgbClr val="FF0000"/>
                </a:solidFill>
                <a:cs typeface="Calibri" panose="020F0502020204030204" pitchFamily="34" charset="0"/>
              </a:rPr>
              <a:t>מוציאה כרטיס עם האות ר ונותנת משימה.</a:t>
            </a:r>
            <a:endParaRPr lang="he-IL" b="1" dirty="0">
              <a:solidFill>
                <a:schemeClr val="dk1"/>
              </a:solidFill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793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baseline="0" dirty="0">
                <a:solidFill>
                  <a:srgbClr val="FF0000"/>
                </a:solidFill>
                <a:cs typeface="Calibri" panose="020F0502020204030204" pitchFamily="34" charset="0"/>
              </a:rPr>
              <a:t>מורה משיימת את התמונות. מצאו מילים שמופיעה בהם האות ר'. העתיקו את הציור וכתבו את המילה.</a:t>
            </a:r>
            <a:endParaRPr lang="he-IL" b="1" dirty="0">
              <a:solidFill>
                <a:schemeClr val="dk1"/>
              </a:solidFill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79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2_כותרת ראשית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2"/>
          <p:cNvPicPr preferRelativeResize="0"/>
          <p:nvPr/>
        </p:nvPicPr>
        <p:blipFill rotWithShape="1">
          <a:blip r:embed="rId3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2"/>
          <p:cNvPicPr preferRelativeResize="0"/>
          <p:nvPr/>
        </p:nvPicPr>
        <p:blipFill rotWithShape="1">
          <a:blip r:embed="rId3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32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32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32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32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" name="Google Shape;90;p32"/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/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2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5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shutterstock/com איורים: </a:t>
            </a:r>
            <a:endParaRPr sz="15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490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823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760923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657975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15694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210656" y="2848778"/>
            <a:ext cx="7770689" cy="116044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endParaRPr lang="x-none" sz="2200" dirty="0">
              <a:solidFill>
                <a:schemeClr val="bg1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74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358A68B-1458-9644-8C25-4295BB71F92E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Calibri" panose="020F050202020403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50" r:id="rId4"/>
    <p:sldLayoutId id="2147483653" r:id="rId5"/>
    <p:sldLayoutId id="2147483666" r:id="rId6"/>
    <p:sldLayoutId id="2147483652" r:id="rId7"/>
    <p:sldLayoutId id="2147483667" r:id="rId8"/>
    <p:sldLayoutId id="2147483669" r:id="rId9"/>
    <p:sldLayoutId id="2147483674" r:id="rId10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comments" Target="../comments/commen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video" Target="../media/media3.mp4"/><Relationship Id="rId7" Type="http://schemas.openxmlformats.org/officeDocument/2006/relationships/image" Target="../media/image34.jpeg"/><Relationship Id="rId2" Type="http://schemas.microsoft.com/office/2007/relationships/media" Target="../media/media3.mp4"/><Relationship Id="rId1" Type="http://schemas.openxmlformats.org/officeDocument/2006/relationships/tags" Target="../tags/tag27.xml"/><Relationship Id="rId6" Type="http://schemas.openxmlformats.org/officeDocument/2006/relationships/image" Target="../media/image33.jpeg"/><Relationship Id="rId5" Type="http://schemas.openxmlformats.org/officeDocument/2006/relationships/notesSlide" Target="../notesSlides/notesSlide19.xml"/><Relationship Id="rId10" Type="http://schemas.openxmlformats.org/officeDocument/2006/relationships/comments" Target="../comments/comment2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36.png"/><Relationship Id="rId2" Type="http://schemas.microsoft.com/office/2007/relationships/media" Target="../media/media3.mp4"/><Relationship Id="rId1" Type="http://schemas.openxmlformats.org/officeDocument/2006/relationships/tags" Target="../tags/tag33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2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1.mp4"/><Relationship Id="rId7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tags" Target="../tags/tag48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8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6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9.xml"/><Relationship Id="rId5" Type="http://schemas.openxmlformats.org/officeDocument/2006/relationships/image" Target="../media/image41.jpeg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0.xml"/><Relationship Id="rId5" Type="http://schemas.openxmlformats.org/officeDocument/2006/relationships/image" Target="../media/image41.jpeg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1.xml"/><Relationship Id="rId5" Type="http://schemas.openxmlformats.org/officeDocument/2006/relationships/image" Target="../media/image42.jpeg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2.xml"/><Relationship Id="rId5" Type="http://schemas.openxmlformats.org/officeDocument/2006/relationships/image" Target="../media/image42.jpeg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Relationship Id="rId5" Type="http://schemas.openxmlformats.org/officeDocument/2006/relationships/image" Target="../media/image43.jpeg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4.xml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5.xml"/><Relationship Id="rId4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6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8.xml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he-IL" dirty="0"/>
              <a:t>שִׁעוּר עברית  לְכִתָּה א'-ב'</a:t>
            </a:r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6411268" cy="649357"/>
          </a:xfrm>
        </p:spPr>
        <p:txBody>
          <a:bodyPr/>
          <a:lstStyle/>
          <a:p>
            <a:r>
              <a:rPr lang="he-IL" dirty="0"/>
              <a:t>נוֹשֵׂא הַשִׁעוּר: האות א'</a:t>
            </a:r>
            <a:endParaRPr lang="x-non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9CD8C81-BF15-0C4B-9EA8-156519D976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0833" y="5139110"/>
            <a:ext cx="5099050" cy="560533"/>
          </a:xfrm>
        </p:spPr>
        <p:txBody>
          <a:bodyPr/>
          <a:lstStyle/>
          <a:p>
            <a:r>
              <a:rPr lang="he-IL" dirty="0"/>
              <a:t>עִם הַמוֹרָה</a:t>
            </a:r>
            <a:r>
              <a:rPr lang="he-IL"/>
              <a:t>: סיגי שם-טוב</a:t>
            </a:r>
            <a:endParaRPr lang="x-none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8A069CF-BE4E-A148-A8C2-3BDA709CDF49}"/>
              </a:ext>
            </a:extLst>
          </p:cNvPr>
          <p:cNvSpPr txBox="1">
            <a:spLocks/>
          </p:cNvSpPr>
          <p:nvPr/>
        </p:nvSpPr>
        <p:spPr>
          <a:xfrm>
            <a:off x="2030833" y="5094699"/>
            <a:ext cx="515736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he-IL" dirty="0"/>
          </a:p>
        </p:txBody>
      </p:sp>
      <p:grpSp>
        <p:nvGrpSpPr>
          <p:cNvPr id="7" name="Group 29">
            <a:extLst>
              <a:ext uri="{FF2B5EF4-FFF2-40B4-BE49-F238E27FC236}">
                <a16:creationId xmlns:a16="http://schemas.microsoft.com/office/drawing/2014/main" id="{099F80BE-8C91-4B82-BE00-A93DAD991D9A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8" name="Picture 30">
              <a:extLst>
                <a:ext uri="{FF2B5EF4-FFF2-40B4-BE49-F238E27FC236}">
                  <a16:creationId xmlns:a16="http://schemas.microsoft.com/office/drawing/2014/main" id="{6331C974-BEC0-4DA4-BB4F-F7B0E7B71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9" name="Rectangle 31">
              <a:extLst>
                <a:ext uri="{FF2B5EF4-FFF2-40B4-BE49-F238E27FC236}">
                  <a16:creationId xmlns:a16="http://schemas.microsoft.com/office/drawing/2014/main" id="{59ECA0BE-D5E5-4FC9-9787-F8EE9EAAC3E2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45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1026" name="Picture 2" descr="Pencil, Green, Writing Too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5" y="482161"/>
            <a:ext cx="1993538" cy="246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Cardboard box vector clip art | Public domain vecto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137" y="3618602"/>
            <a:ext cx="2402878" cy="240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43" y="3843729"/>
            <a:ext cx="23431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11" descr="File:Cookies on table clip art.png - Wikimedia Comm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32" y="619262"/>
            <a:ext cx="1641309" cy="200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338" y="482161"/>
            <a:ext cx="225742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16913" y="1838077"/>
            <a:ext cx="289027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7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מַסְ</a:t>
            </a:r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ר</a:t>
            </a:r>
            <a:r>
              <a:rPr lang="he-IL" sz="7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ֵק</a:t>
            </a:r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r" rtl="1"/>
            <a:r>
              <a:rPr lang="he-IL" dirty="0"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61169" y="5651899"/>
            <a:ext cx="2562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7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פַּ</a:t>
            </a:r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ר</a:t>
            </a:r>
            <a:r>
              <a:rPr lang="he-IL" sz="7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ְפָּ</a:t>
            </a:r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ר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7402" y="2501461"/>
            <a:ext cx="22175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7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סִי</a:t>
            </a:r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רָ</a:t>
            </a:r>
            <a:r>
              <a:rPr lang="he-IL" sz="7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 </a:t>
            </a:r>
          </a:p>
          <a:p>
            <a:pPr algn="r" rtl="1"/>
            <a:r>
              <a:rPr lang="he-IL" dirty="0"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7368" y="2636912"/>
            <a:ext cx="22175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7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עִפָּ</a:t>
            </a:r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רו</a:t>
            </a:r>
            <a:r>
              <a:rPr lang="he-IL" sz="7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ֹן</a:t>
            </a:r>
          </a:p>
          <a:p>
            <a:pPr algn="r" rtl="1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77776" y="5421417"/>
            <a:ext cx="2441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רַ</a:t>
            </a:r>
            <a:r>
              <a:rPr lang="he-IL" sz="7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כֶּבֶת</a:t>
            </a:r>
            <a:endParaRPr lang="en-US" sz="72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819674" y="1737970"/>
            <a:ext cx="4552652" cy="2202291"/>
          </a:xfrm>
        </p:spPr>
        <p:txBody>
          <a:bodyPr/>
          <a:lstStyle/>
          <a:p>
            <a:r>
              <a:rPr lang="he-IL" dirty="0">
                <a:cs typeface="Calibri" pitchFamily="34" charset="0"/>
              </a:rPr>
              <a:t>הָאוֹת א' בִּתְחִילַּת מִילָּה</a:t>
            </a:r>
            <a:endParaRPr lang="en-US" dirty="0"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626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896" y="4478439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513" y="1217606"/>
            <a:ext cx="116576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3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ב ג ד ה ו ז ח ט י כ ל מ </a:t>
            </a:r>
          </a:p>
          <a:p>
            <a:pPr algn="ct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נ ס ע פ צ ק ר ש ת</a:t>
            </a:r>
            <a:endParaRPr lang="en-US" sz="96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0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6123" y="1698172"/>
            <a:ext cx="347982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39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א'</a:t>
            </a:r>
            <a:endParaRPr lang="en-US" sz="239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/>
          <a:stretch/>
        </p:blipFill>
        <p:spPr>
          <a:xfrm>
            <a:off x="1009403" y="524029"/>
            <a:ext cx="7730836" cy="543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5152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6123" y="1698172"/>
            <a:ext cx="347982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39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א'</a:t>
            </a:r>
            <a:endParaRPr lang="en-US" sz="239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5651" y="447640"/>
            <a:ext cx="8882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אַ</a:t>
            </a:r>
            <a:r>
              <a:rPr lang="he-IL" sz="6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רְיֵה</a:t>
            </a:r>
            <a:r>
              <a:rPr lang="he-IL" sz="6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אָ</a:t>
            </a:r>
            <a:r>
              <a:rPr lang="he-IL" sz="6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דֹם</a:t>
            </a:r>
            <a:r>
              <a:rPr lang="he-IL" sz="6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8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ַ</a:t>
            </a:r>
            <a:r>
              <a:rPr lang="he-IL" sz="6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ף</a:t>
            </a:r>
            <a:r>
              <a:rPr lang="he-IL" sz="6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אִ</a:t>
            </a:r>
            <a:r>
              <a:rPr lang="he-IL" sz="6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בֵּד</a:t>
            </a:r>
            <a:r>
              <a:rPr lang="he-IL" sz="6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אֶ</a:t>
            </a:r>
            <a:r>
              <a:rPr lang="he-IL" sz="6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ת </a:t>
            </a:r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אִ</a:t>
            </a:r>
            <a:r>
              <a:rPr lang="he-IL" sz="6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מָּא</a:t>
            </a:r>
            <a:endParaRPr lang="en-US" sz="6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/>
          <a:stretch/>
        </p:blipFill>
        <p:spPr>
          <a:xfrm>
            <a:off x="2161310" y="2209408"/>
            <a:ext cx="5011387" cy="352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3403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 בִּתְחִילַּת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537" y="215443"/>
            <a:ext cx="1017545" cy="107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7692" y="1275367"/>
            <a:ext cx="52846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מִי אֲנִי ?</a:t>
            </a:r>
          </a:p>
          <a:p>
            <a:pPr algn="ctr" rtl="1"/>
            <a:r>
              <a:rPr lang="he-IL" sz="7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מִסְפָּר</a:t>
            </a:r>
          </a:p>
          <a:p>
            <a:pPr algn="ctr" rtl="1"/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כְּלִי תַּחְבּוּרָה</a:t>
            </a:r>
          </a:p>
          <a:p>
            <a:pPr algn="ctr" rtl="1"/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מַאֲכָל</a:t>
            </a:r>
          </a:p>
          <a:p>
            <a:pPr algn="ctr" rtl="1"/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שֵׁם</a:t>
            </a:r>
          </a:p>
          <a:p>
            <a:pPr algn="ctr" rtl="1"/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חָיָה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08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 בִּתְחִילַּת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028" y="127776"/>
            <a:ext cx="1017545" cy="107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88956" y="3053837"/>
            <a:ext cx="1472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אֶ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חָד</a:t>
            </a:r>
          </a:p>
        </p:txBody>
      </p:sp>
      <p:pic>
        <p:nvPicPr>
          <p:cNvPr id="1026" name="Picture 2" descr="One, 1, Number, Design, Collectio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059" y="1583238"/>
            <a:ext cx="1866578" cy="186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tercolor Bicycle, Bicycle, Watercol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82" y="1473001"/>
            <a:ext cx="2116272" cy="16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ce, Cream, Popsicle, Stick, Bar, H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590" y="1583238"/>
            <a:ext cx="80962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media.istockphoto.com/photos/cooked-rice-picture-id491090528?b=1&amp;k=6&amp;m=491090528&amp;s=170667a&amp;w=0&amp;h=C-Y0HIwBwCqxDYaGcskjqp1IdQ60mpNbeWuu9IkCS1o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6" y="1683196"/>
            <a:ext cx="2131094" cy="14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raphic, Bunny, Rebbit, Cute, Cuddl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79" y="3933854"/>
            <a:ext cx="1178424" cy="12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oy, Girl, Hand In Hand, Kids, Schoo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454" y="4045133"/>
            <a:ext cx="2405063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03232" y="5602365"/>
            <a:ext cx="1351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אֵ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יתָן</a:t>
            </a:r>
          </a:p>
        </p:txBody>
      </p:sp>
      <p:sp>
        <p:nvSpPr>
          <p:cNvPr id="2" name="Rectangle 1"/>
          <p:cNvSpPr/>
          <p:nvPr/>
        </p:nvSpPr>
        <p:spPr>
          <a:xfrm>
            <a:off x="7105454" y="3010524"/>
            <a:ext cx="20489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אוֹ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טוֹבּוּס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95707" y="3121803"/>
            <a:ext cx="16017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ַ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רְטִיק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9745" y="3053837"/>
            <a:ext cx="19351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אוֹ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פַנַּיִים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6940" y="3143529"/>
            <a:ext cx="12041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אוֹ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רֶז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40315" y="5229200"/>
            <a:ext cx="13436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אַ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רְנָב</a:t>
            </a:r>
            <a:endParaRPr lang="he-IL" sz="54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87997" y="5589240"/>
            <a:ext cx="14670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ִ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ירִיס</a:t>
            </a:r>
          </a:p>
        </p:txBody>
      </p:sp>
      <p:pic>
        <p:nvPicPr>
          <p:cNvPr id="3" name="Picture 2" descr="Bus, Machine, Perspective, Rid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74" y="1767446"/>
            <a:ext cx="2262535" cy="128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00759" y="1823400"/>
            <a:ext cx="502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יֲ</a:t>
            </a:r>
            <a:endParaRPr lang="en-US" sz="96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קְרִיאָה</a:t>
            </a:r>
            <a:endParaRPr lang="en-US" sz="6000" dirty="0">
              <a:ea typeface="+mn-ea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20683" y="1798241"/>
            <a:ext cx="47000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יַ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891590" y="1833540"/>
            <a:ext cx="47000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יָ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641485" y="1757874"/>
            <a:ext cx="935777" cy="12169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9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endParaRPr lang="en-US" sz="9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92160" y="1761908"/>
            <a:ext cx="935777" cy="12169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9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49107" y="1823400"/>
            <a:ext cx="47000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יִ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816219" y="1799452"/>
            <a:ext cx="935777" cy="12169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9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35960" y="1835275"/>
            <a:ext cx="47000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יֵ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05183" y="1793170"/>
            <a:ext cx="935777" cy="12169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9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43612" y="1808113"/>
            <a:ext cx="47000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יֶ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355580" y="1808113"/>
            <a:ext cx="935777" cy="12169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9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02233" y="1833539"/>
            <a:ext cx="935777" cy="12169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9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394539" y="3922070"/>
            <a:ext cx="817852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ֹיֻּי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10731" y="3549960"/>
            <a:ext cx="60144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115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וּ</a:t>
            </a:r>
            <a:endParaRPr lang="en-US" sz="4000" dirty="0"/>
          </a:p>
        </p:txBody>
      </p:sp>
      <p:sp>
        <p:nvSpPr>
          <p:cNvPr id="34" name="Rectangle 33"/>
          <p:cNvSpPr/>
          <p:nvPr/>
        </p:nvSpPr>
        <p:spPr>
          <a:xfrm>
            <a:off x="8969077" y="3922070"/>
            <a:ext cx="935777" cy="12169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9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8091" y="1531748"/>
            <a:ext cx="52610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115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וֹ</a:t>
            </a:r>
            <a:endParaRPr lang="en-US" sz="4000" dirty="0"/>
          </a:p>
        </p:txBody>
      </p:sp>
      <p:sp>
        <p:nvSpPr>
          <p:cNvPr id="37" name="Rectangle 36"/>
          <p:cNvSpPr/>
          <p:nvPr/>
        </p:nvSpPr>
        <p:spPr>
          <a:xfrm>
            <a:off x="1384662" y="1833540"/>
            <a:ext cx="935777" cy="12169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9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425813" y="3872517"/>
            <a:ext cx="935777" cy="12169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9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6" t="52385" r="38251" b="30180"/>
          <a:stretch/>
        </p:blipFill>
        <p:spPr bwMode="auto">
          <a:xfrm>
            <a:off x="2422670" y="1609755"/>
            <a:ext cx="364107" cy="44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184232" y="1772816"/>
            <a:ext cx="935777" cy="121693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9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489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15985" y="2269814"/>
            <a:ext cx="94238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16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וְ</a:t>
            </a:r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קְרִיאָה</a:t>
            </a:r>
            <a:endParaRPr lang="en-US" sz="6000" dirty="0">
              <a:ea typeface="+mn-ea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3597" y="1948645"/>
            <a:ext cx="2335924" cy="238547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7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35554" y="2118130"/>
            <a:ext cx="115608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13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93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15985" y="2269814"/>
            <a:ext cx="94238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16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וְ</a:t>
            </a:r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קְרִיאָה</a:t>
            </a:r>
            <a:endParaRPr lang="en-US" sz="6000" dirty="0">
              <a:ea typeface="+mn-ea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3597" y="1948645"/>
            <a:ext cx="2335924" cy="238547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7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35554" y="2118130"/>
            <a:ext cx="115608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13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357437" y="2258832"/>
            <a:ext cx="3859481" cy="193458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599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7200" dirty="0">
                <a:solidFill>
                  <a:schemeClr val="accent5">
                    <a:lumMod val="50000"/>
                  </a:schemeClr>
                </a:solidFill>
                <a:ea typeface="+mn-ea"/>
                <a:cs typeface="Calibri" pitchFamily="34" charset="0"/>
              </a:rPr>
              <a:t>מָה נִלְמַד הַיּוֹם?</a:t>
            </a:r>
            <a:endParaRPr lang="x-none" sz="7200" dirty="0">
              <a:solidFill>
                <a:schemeClr val="accent5">
                  <a:lumMod val="50000"/>
                </a:schemeClr>
              </a:solidFill>
              <a:ea typeface="+mn-ea"/>
              <a:cs typeface="Calibri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44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83" y="4964825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 txBox="1">
            <a:spLocks/>
          </p:cNvSpPr>
          <p:nvPr/>
        </p:nvSpPr>
        <p:spPr>
          <a:xfrm>
            <a:off x="163284" y="1784709"/>
            <a:ext cx="12028715" cy="3804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</a:defRPr>
            </a:lvl1pPr>
          </a:lstStyle>
          <a:p>
            <a:pPr marL="857250" indent="-857250">
              <a:lnSpc>
                <a:spcPct val="220000"/>
              </a:lnSpc>
              <a:buFont typeface="Wingdings" pitchFamily="2" charset="2"/>
              <a:buChar char="§"/>
            </a:pPr>
            <a:r>
              <a:rPr lang="he-IL" sz="4000" dirty="0">
                <a:ea typeface="+mn-ea"/>
                <a:cs typeface="Calibri" pitchFamily="34" charset="0"/>
              </a:rPr>
              <a:t>נְשַׂחֵק מִשְׂחֲקֵי אוֹתִיּוֹת.</a:t>
            </a:r>
          </a:p>
          <a:p>
            <a:pPr marL="857250" indent="-857250">
              <a:lnSpc>
                <a:spcPct val="220000"/>
              </a:lnSpc>
              <a:buFont typeface="Wingdings" pitchFamily="2" charset="2"/>
              <a:buChar char="§"/>
            </a:pPr>
            <a:r>
              <a:rPr lang="he-IL" sz="4000" dirty="0">
                <a:ea typeface="+mn-ea"/>
                <a:cs typeface="Calibri" pitchFamily="34" charset="0"/>
              </a:rPr>
              <a:t>נַכִּיר אֶת הָאוֹת א' בִּתְחִילַת מִילָה, בְּאֶמְצַע מִילָה וּבְסוֹף מִילָה.</a:t>
            </a:r>
          </a:p>
          <a:p>
            <a:pPr marL="857250" indent="-857250">
              <a:lnSpc>
                <a:spcPct val="220000"/>
              </a:lnSpc>
              <a:buFont typeface="Wingdings" pitchFamily="2" charset="2"/>
              <a:buChar char="§"/>
            </a:pPr>
            <a:r>
              <a:rPr lang="he-IL" sz="4000" dirty="0">
                <a:ea typeface="+mn-ea"/>
                <a:cs typeface="Calibri" pitchFamily="34" charset="0"/>
              </a:rPr>
              <a:t>נַכִּיר אֶת סִיּוֹמֶת אי.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סִיכּוּם</a:t>
            </a:r>
            <a:r>
              <a:rPr lang="en-US" sz="6000" dirty="0">
                <a:ea typeface="+mn-ea"/>
                <a:cs typeface="Calibri" pitchFamily="34" charset="0"/>
              </a:rPr>
              <a:t> </a:t>
            </a:r>
            <a:r>
              <a:rPr lang="he-IL" sz="6000" dirty="0">
                <a:cs typeface="Calibri" pitchFamily="34" charset="0"/>
              </a:rPr>
              <a:t>–</a:t>
            </a:r>
            <a:r>
              <a:rPr lang="he-IL" sz="6000" dirty="0">
                <a:ea typeface="+mn-ea"/>
                <a:cs typeface="Calibri" pitchFamily="34" charset="0"/>
              </a:rPr>
              <a:t> א' בִּתְחִילַּת מִילָּה</a:t>
            </a:r>
            <a:endParaRPr lang="en-US" sz="6000" dirty="0">
              <a:ea typeface="+mn-ea"/>
              <a:cs typeface="Calibri" pitchFamily="34" charset="0"/>
            </a:endParaRPr>
          </a:p>
        </p:txBody>
      </p:sp>
      <p:pic>
        <p:nvPicPr>
          <p:cNvPr id="1026" name="Picture 2" descr="Family outdoors Free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61" y="1641991"/>
            <a:ext cx="3230089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um Pudding Illustration Agency - Children's Illustration Agency - Illustration Agency - Illustrators - Geoff B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26" y="1641991"/>
            <a:ext cx="3454524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s images pour parler - la maternelle de Camill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9277" r="3643" b="9790"/>
          <a:stretch/>
        </p:blipFill>
        <p:spPr bwMode="auto">
          <a:xfrm>
            <a:off x="570017" y="1641991"/>
            <a:ext cx="352697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290" y="524606"/>
            <a:ext cx="1155704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852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סִיכּוּם</a:t>
            </a:r>
            <a:r>
              <a:rPr lang="en-US" sz="6000" dirty="0">
                <a:ea typeface="+mn-ea"/>
                <a:cs typeface="Calibri" pitchFamily="34" charset="0"/>
              </a:rPr>
              <a:t> </a:t>
            </a:r>
            <a:r>
              <a:rPr lang="he-IL" sz="6000" dirty="0">
                <a:ea typeface="+mn-ea"/>
                <a:cs typeface="Calibri" pitchFamily="34" charset="0"/>
              </a:rPr>
              <a:t>– א' בִּתְחִילַּת מִילָּה</a:t>
            </a:r>
            <a:endParaRPr lang="en-US" sz="6000" dirty="0">
              <a:ea typeface="+mn-ea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1590" y="1825891"/>
            <a:ext cx="33958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אוֹ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טוֹ</a:t>
            </a:r>
          </a:p>
          <a:p>
            <a:pPr algn="ctr" rtl="1"/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4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אָ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דוֹם</a:t>
            </a:r>
          </a:p>
          <a:p>
            <a:pPr algn="ctr" rtl="1"/>
            <a:r>
              <a:rPr lang="he-IL" sz="4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אַ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בָּא</a:t>
            </a:r>
          </a:p>
          <a:p>
            <a:pPr algn="ctr" rtl="1"/>
            <a:r>
              <a:rPr lang="he-IL" sz="4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אִ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מָּא</a:t>
            </a:r>
          </a:p>
          <a:p>
            <a:pPr algn="ctr" rtl="1"/>
            <a:r>
              <a:rPr lang="he-IL" sz="4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אָ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ח</a:t>
            </a:r>
          </a:p>
          <a:p>
            <a:pPr algn="ctr" rtl="1"/>
            <a:r>
              <a:rPr lang="he-IL" sz="4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ָחוֹת</a:t>
            </a:r>
          </a:p>
        </p:txBody>
      </p:sp>
      <p:pic>
        <p:nvPicPr>
          <p:cNvPr id="8" name="Picture 4" descr="Plum Pudding Illustration Agency - Children's Illustration Agency - Illustration Agency - Illustrators - Geoff 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18" y="1641991"/>
            <a:ext cx="3454524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0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e-IL" dirty="0">
                <a:cs typeface="Calibri" pitchFamily="34" charset="0"/>
              </a:rPr>
              <a:t>הָאוֹת א' </a:t>
            </a:r>
          </a:p>
          <a:p>
            <a:r>
              <a:rPr lang="he-IL" dirty="0">
                <a:cs typeface="Calibri" pitchFamily="34" charset="0"/>
              </a:rPr>
              <a:t>בְּסוֹף מִילָּה</a:t>
            </a:r>
            <a:endParaRPr lang="en-US" dirty="0"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5415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896" y="4478439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513" y="1217606"/>
            <a:ext cx="116576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3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ב ג ד ה ו ז ח ט י כ ל מ </a:t>
            </a:r>
          </a:p>
          <a:p>
            <a:pPr algn="ct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נ ס ע פ צ ק ר ש ת</a:t>
            </a:r>
            <a:endParaRPr lang="en-US" sz="96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4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בְּסוֹף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20045" y="1610134"/>
            <a:ext cx="33958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6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סַבָּ</a:t>
            </a:r>
            <a:r>
              <a:rPr lang="he-IL" sz="6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  <a:p>
            <a:pPr algn="ctr" rtl="1"/>
            <a:r>
              <a:rPr lang="he-IL" sz="6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סָבְתָ</a:t>
            </a:r>
            <a:r>
              <a:rPr lang="he-IL" sz="6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  <a:p>
            <a:pPr algn="ctr" rtl="1"/>
            <a:r>
              <a:rPr lang="he-IL" sz="6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אַבָּ</a:t>
            </a:r>
            <a:r>
              <a:rPr lang="he-IL" sz="6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  <a:p>
            <a:pPr algn="ctr" rtl="1"/>
            <a:r>
              <a:rPr lang="he-IL" sz="6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אִמָּ</a:t>
            </a:r>
            <a:r>
              <a:rPr lang="he-IL" sz="6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2254" y="1662727"/>
            <a:ext cx="33958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6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הוּ</a:t>
            </a:r>
            <a:r>
              <a:rPr lang="he-IL" sz="6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  <a:p>
            <a:pPr algn="ctr" rtl="1"/>
            <a:r>
              <a:rPr lang="he-IL" sz="6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הִי</a:t>
            </a:r>
            <a:r>
              <a:rPr lang="he-IL" sz="6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  <a:p>
            <a:pPr algn="ctr" rtl="1"/>
            <a:r>
              <a:rPr lang="he-IL" sz="6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דֶּשֶׁ</a:t>
            </a:r>
            <a:r>
              <a:rPr lang="he-IL" sz="6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  <a:p>
            <a:pPr algn="ctr" rtl="1"/>
            <a:r>
              <a:rPr lang="he-IL" sz="6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כִּסֵּ</a:t>
            </a:r>
            <a:r>
              <a:rPr lang="he-IL" sz="6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793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בְּסוֹף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95003" y="1594762"/>
            <a:ext cx="122870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גַּיְא יָשַׁב עַל הַ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(1)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לְפֶתַע שָׁמַע קוֹל קוֹרֵא בִּשְׁמוֹ. </a:t>
            </a:r>
          </a:p>
          <a:p>
            <a:pPr algn="r" rtl="1">
              <a:lnSpc>
                <a:spcPct val="150000"/>
              </a:lnSpc>
            </a:pP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(2)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לֹא יָדַע הַאִם זֶהוּ קוֹלוֹ שֶׁל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(3)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אוֹ קוֹלָהּ שֶׁל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(4)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_________.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הִתְבּוֹנֵן וְרָאָה אֶת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(5)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וְ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(6)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________ שֶׁהִגִּיעוּ לְבַקֵּר אוֹתוֹ!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49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בְּסוֹף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5672" y="1549749"/>
            <a:ext cx="22421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כִּסֵּא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הוּא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דֶּשֶׁא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סָבְתָא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אִמָּא</a:t>
            </a:r>
            <a:endParaRPr lang="he-IL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6618" y="1383126"/>
            <a:ext cx="76437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גַּיְא יָשַׁב עַל הַ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(1)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לְפֶתַע שָׁמַע קוֹל קוֹרֵא בִּשְׁמוֹ. </a:t>
            </a:r>
          </a:p>
          <a:p>
            <a:pPr algn="r" rtl="1">
              <a:lnSpc>
                <a:spcPct val="150000"/>
              </a:lnSpc>
            </a:pP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(2)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לֹא יָדַע הַאִם זֶהוּ קוֹלוֹ שֶׁל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(3)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אוֹ קוֹלָהּ שֶׁל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(4)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_________.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הִתְבּוֹנֵן וְרָאָה אֶת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(5)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וְ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(6)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________ שֶׁהִגִּיעוּ לְבַקֵּר אוֹתוֹ!</a:t>
            </a:r>
          </a:p>
        </p:txBody>
      </p:sp>
      <p:pic>
        <p:nvPicPr>
          <p:cNvPr id="7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591" y="1735889"/>
            <a:ext cx="1155704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7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בְּסוֹף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5672" y="1549749"/>
            <a:ext cx="22421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כִּסֵּא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הוּא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דֶּשֶׁא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סָבְתָא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אִמָּא</a:t>
            </a:r>
            <a:endParaRPr lang="he-IL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7846" y="1383126"/>
            <a:ext cx="81525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גַּיְא יָשַׁב עַל הַ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כִּסֵּא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לְפֶתַע שָׁמַע קוֹל קוֹרֵא בִּשְׁמוֹ. </a:t>
            </a:r>
          </a:p>
          <a:p>
            <a:pPr algn="r" rtl="1">
              <a:lnSpc>
                <a:spcPct val="150000"/>
              </a:lnSpc>
            </a:pP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(2)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לֹא יָדַע הַאִם זֶהוּ קוֹלוֹ שֶׁל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(3)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אוֹ קוֹלָהּ שֶׁל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(4)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_________.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הִתְבּוֹנֵן וְרָאָה אֶת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(5)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וְ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(6)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________ שֶׁהִגִּיעוּ לְבַקֵּר אוֹתוֹ!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196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בְּסוֹף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5672" y="1549749"/>
            <a:ext cx="22421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כִּסֵּא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הוּא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דֶּשֶׁא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סָבְתָא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אִמָּא</a:t>
            </a:r>
            <a:endParaRPr lang="he-IL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7846" y="1383126"/>
            <a:ext cx="81525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גַּיְא יָשַׁב עַל הַ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דֶּשֶׁא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לְפֶתַע שָׁמַע קוֹל קוֹרֵא בִּשְׁמוֹ. </a:t>
            </a:r>
          </a:p>
          <a:p>
            <a:pPr algn="r" rtl="1">
              <a:lnSpc>
                <a:spcPct val="150000"/>
              </a:lnSpc>
            </a:pP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(2)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לֹא יָדַע הַאִם זֶהוּ קוֹלוֹ שֶׁל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(3)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אוֹ קוֹלָהּ שֶׁל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(4)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_________.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הִתְבּוֹנֵן וְרָאָה אֶת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(5)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וְ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(6)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________ שֶׁהִגִּיעוּ לְבַקֵּר אוֹתוֹ!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3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בְּסוֹף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5672" y="1549749"/>
            <a:ext cx="22421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כִּסֵּא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הוּא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דֶּשֶׁא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סָבְתָא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אִמָּא</a:t>
            </a:r>
            <a:endParaRPr lang="he-IL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7846" y="1383126"/>
            <a:ext cx="81525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גַּיְא יָשַׁב עַל הַ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דֶּשֶׁא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לְפֶתַע שָׁמַע קוֹל קוֹרֵא בִּשְׁמוֹ. </a:t>
            </a:r>
          </a:p>
          <a:p>
            <a:pPr algn="r" rtl="1">
              <a:lnSpc>
                <a:spcPct val="150000"/>
              </a:lnSpc>
            </a:pP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הוּא</a:t>
            </a:r>
            <a:r>
              <a:rPr lang="he-IL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לֹא יָדַע הַאִם זֶהוּ קוֹלוֹ שֶׁל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(3)</a:t>
            </a:r>
            <a:r>
              <a:rPr lang="he-IL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אוֹ קוֹלָהּ שֶׁל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(4)</a:t>
            </a:r>
            <a:r>
              <a:rPr lang="he-IL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______.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הִתְבּוֹנֵן וְרָאָה אֶת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(5)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וְ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(6)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________ שֶׁהִגִּיעוּ לְבַקֵּר אוֹתוֹ!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5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34307E-0275-6B47-A11B-F281A1993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79" y="5578224"/>
            <a:ext cx="1303258" cy="12797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216" y="365125"/>
            <a:ext cx="8042171" cy="1325563"/>
          </a:xfrm>
        </p:spPr>
        <p:txBody>
          <a:bodyPr>
            <a:noAutofit/>
          </a:bodyPr>
          <a:lstStyle/>
          <a:p>
            <a:pPr algn="ctr"/>
            <a:r>
              <a:rPr lang="he-IL" sz="6600" dirty="0">
                <a:solidFill>
                  <a:schemeClr val="accent5">
                    <a:lumMod val="50000"/>
                  </a:schemeClr>
                </a:solidFill>
                <a:ea typeface="+mn-ea"/>
                <a:cs typeface="Calibri" pitchFamily="34" charset="0"/>
              </a:rPr>
              <a:t>מָה לְהָבִיא לַשִׁעוּר?</a:t>
            </a:r>
            <a:endParaRPr lang="x-none" sz="6600" dirty="0">
              <a:solidFill>
                <a:schemeClr val="accent5">
                  <a:lumMod val="50000"/>
                </a:schemeClr>
              </a:solidFill>
              <a:ea typeface="+mn-ea"/>
              <a:cs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C28D9B-BA5F-F04F-8240-A12D83704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23611">
            <a:off x="1486972" y="4170618"/>
            <a:ext cx="1280055" cy="1700579"/>
          </a:xfrm>
          <a:prstGeom prst="rect">
            <a:avLst/>
          </a:prstGeom>
        </p:spPr>
      </p:pic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596" y="2465364"/>
            <a:ext cx="937882" cy="14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9200" y="2700114"/>
            <a:ext cx="1430324" cy="59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00" y="2284109"/>
            <a:ext cx="962184" cy="158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9479" y="587323"/>
            <a:ext cx="1155704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בְּסוֹף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5672" y="1549749"/>
            <a:ext cx="22421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כִּסֵּא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הוּא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דֶּשֶׁא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סָבְתָא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אִמָּא</a:t>
            </a:r>
            <a:endParaRPr lang="he-IL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7846" y="1383126"/>
            <a:ext cx="81525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גַּיְא יָשַׁב עַל הַ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דֶּשֶׁא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לְפֶתַע שָׁמַע קוֹל קוֹרֵא בִּשְׁמוֹ. </a:t>
            </a:r>
          </a:p>
          <a:p>
            <a:pPr algn="r" rtl="1">
              <a:lnSpc>
                <a:spcPct val="150000"/>
              </a:lnSpc>
            </a:pP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הוּא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לֹא יָדַע הַאִם זֶהוּ קוֹלוֹ שֶׁל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(3)</a:t>
            </a:r>
            <a:r>
              <a:rPr lang="he-IL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אַבָּא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אוֹ קוֹלָהּ שֶׁל______.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הִתְבּוֹנֵן וְרָאָה אֶת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(5)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 וְ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(6)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________ שֶׁהִגִּיעוּ לְבַקֵּר אוֹתוֹ!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12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בְּסוֹף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5672" y="1549749"/>
            <a:ext cx="22421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כִּסֵּא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הוּא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דֶּשֶׁא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סָבְתָא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אִמָּא</a:t>
            </a:r>
            <a:endParaRPr lang="he-IL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7846" y="1383126"/>
            <a:ext cx="81525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גַּיְא יָשַׁב עַל הַ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דֶּשֶׁא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לְפֶתַע שָׁמַע קוֹל קוֹרֵא בִּשְׁמוֹ. </a:t>
            </a:r>
          </a:p>
          <a:p>
            <a:pPr algn="r" rtl="1">
              <a:lnSpc>
                <a:spcPct val="150000"/>
              </a:lnSpc>
            </a:pP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הוּא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לֹא יָדַע הַאִם זֶהוּ קוֹלוֹ שֶׁל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(3)</a:t>
            </a:r>
            <a:r>
              <a:rPr lang="he-IL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אַבָּא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אוֹ קוֹלָהּ שֶׁל 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אִמָּא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הִתְבּוֹנֵן וְרָאָה אֶת _____</a:t>
            </a:r>
            <a:r>
              <a:rPr lang="he-IL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וְ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(6)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________ שֶׁהִגִּיעוּ לְבַקֵּר אוֹתוֹ!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3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בְּסוֹף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5672" y="1549749"/>
            <a:ext cx="22421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כִּסֵּא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הוּא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דֶּשֶׁא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סָבְתָא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אִמָּא</a:t>
            </a:r>
            <a:endParaRPr lang="he-IL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7846" y="1383126"/>
            <a:ext cx="815252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גַּיְא יָשַׁב עַל הַ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דֶּשֶׁא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לְפֶתַע שָׁמַע קוֹל קוֹרֵא בִּשְׁמוֹ. </a:t>
            </a:r>
          </a:p>
          <a:p>
            <a:pPr algn="r" rtl="1">
              <a:lnSpc>
                <a:spcPct val="150000"/>
              </a:lnSpc>
            </a:pP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הוּא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לֹא יָדַע הַאִם זֶהוּ קוֹלוֹ שֶׁל 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(3)</a:t>
            </a:r>
            <a:r>
              <a:rPr lang="he-IL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אַבָּא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אוֹ קוֹלָהּ שֶׁל 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אִמָּא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הִתְבּוֹנֵן וְרָאָה אֶת </a:t>
            </a:r>
            <a:r>
              <a:rPr lang="he-IL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סַבָּא</a:t>
            </a:r>
            <a:r>
              <a:rPr lang="he-IL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וְ</a:t>
            </a:r>
            <a:r>
              <a:rPr lang="he-IL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(6)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________ שֶׁהִגִּיעוּ לְבַקֵּר אוֹתוֹ!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595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בְּסוֹף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5672" y="1549749"/>
            <a:ext cx="22421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כִּסֵּא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הוּא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דֶּשֶׁא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סָבְתָא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אַבָּא</a:t>
            </a:r>
          </a:p>
          <a:p>
            <a:pPr algn="ctr" rtl="1"/>
            <a:r>
              <a:rPr lang="he-IL" sz="4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אִמָּא</a:t>
            </a:r>
            <a:endParaRPr lang="he-IL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7846" y="1383126"/>
            <a:ext cx="815252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גַּיְא יָשַׁב עַל הַ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דֶּשֶׁא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לְפֶתַע שָׁמַע קוֹל קוֹרֵא בִּשְׁמוֹ. </a:t>
            </a:r>
          </a:p>
          <a:p>
            <a:pPr algn="r" rtl="1">
              <a:lnSpc>
                <a:spcPct val="150000"/>
              </a:lnSpc>
            </a:pP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הוּא</a:t>
            </a:r>
            <a:r>
              <a:rPr lang="he-IL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לֹא יָדַע הַאִם זֶהוּ קוֹלוֹ שֶׁל 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אַבָּא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אוֹ קוֹלָהּ שֶׁל </a:t>
            </a:r>
            <a:r>
              <a:rPr lang="he-IL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ִמָּא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הִתְבּוֹנֵן וְרָאָה אֶת 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סַבָּא</a:t>
            </a:r>
            <a:r>
              <a:rPr lang="he-IL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וְ</a:t>
            </a:r>
            <a:r>
              <a:rPr lang="he-IL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ס</a:t>
            </a:r>
            <a:r>
              <a:rPr lang="he-IL" sz="40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ָבְתָא</a:t>
            </a:r>
          </a:p>
          <a:p>
            <a:pPr algn="r" rtl="1">
              <a:lnSpc>
                <a:spcPct val="150000"/>
              </a:lnSpc>
            </a:pP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שֶׁהִגִּיעוּ לְבַקֵּר אוֹתוֹ!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5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סיכום</a:t>
            </a:r>
            <a:r>
              <a:rPr lang="he-IL" sz="6000" dirty="0">
                <a:cs typeface="Calibri" pitchFamily="34" charset="0"/>
              </a:rPr>
              <a:t> –</a:t>
            </a:r>
            <a:r>
              <a:rPr lang="he-IL" sz="6000" dirty="0">
                <a:ea typeface="+mn-ea"/>
                <a:cs typeface="Calibri" pitchFamily="34" charset="0"/>
              </a:rPr>
              <a:t> א' בסוף מילה</a:t>
            </a:r>
            <a:endParaRPr lang="en-US" sz="6000" dirty="0">
              <a:ea typeface="+mn-ea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85822" y="2060848"/>
            <a:ext cx="30812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אֶרֶץ יְצוּרֵי הַפֶּרֶא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3047" y="2060848"/>
            <a:ext cx="2645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תְּרוּפַת הַפֶּלֶא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8541" y="3984651"/>
            <a:ext cx="4394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הַדָּג שֶׁלֹּא רָצָה לִהְיוֹת דָּג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08168" y="3933056"/>
            <a:ext cx="40398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הַנְּסִיכָה תָּבוֹא בְּאַרְבַּע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7775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סיכום</a:t>
            </a:r>
            <a:r>
              <a:rPr lang="he-IL" sz="6000" dirty="0">
                <a:cs typeface="Calibri" pitchFamily="34" charset="0"/>
              </a:rPr>
              <a:t> –</a:t>
            </a:r>
            <a:r>
              <a:rPr lang="he-IL" sz="6000" dirty="0">
                <a:ea typeface="+mn-ea"/>
                <a:cs typeface="Calibri" pitchFamily="34" charset="0"/>
              </a:rPr>
              <a:t> א' בסוף מילה</a:t>
            </a:r>
            <a:endParaRPr lang="en-US" sz="6000" dirty="0">
              <a:ea typeface="+mn-ea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58572" y="2060848"/>
            <a:ext cx="31085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אֶרֶץ יְצוּרֵי הַפֶּרֶ</a:t>
            </a:r>
            <a:r>
              <a:rPr lang="he-IL" sz="4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endParaRPr lang="en-US" sz="4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2591" y="2060848"/>
            <a:ext cx="26757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תְּרוּפַת הַפֶּלֶ</a:t>
            </a:r>
            <a:r>
              <a:rPr lang="he-IL" sz="4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endParaRPr lang="en-US" sz="4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1673" y="3984651"/>
            <a:ext cx="44310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הַדָּג שֶׁלֹּ</a:t>
            </a:r>
            <a:r>
              <a:rPr lang="he-IL" sz="4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רָצָה לִהְיוֹת דָּג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68093" y="3933056"/>
            <a:ext cx="40799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הַנְּסִיכָה תָּבוֹ</a:t>
            </a:r>
            <a:r>
              <a:rPr lang="he-IL" sz="4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4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בְּאַרְבַּע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113" y="663126"/>
            <a:ext cx="1155704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8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e-IL" dirty="0">
                <a:cs typeface="Calibri" pitchFamily="34" charset="0"/>
              </a:rPr>
              <a:t>הָאוֹת א' </a:t>
            </a:r>
          </a:p>
          <a:p>
            <a:r>
              <a:rPr lang="he-IL" dirty="0">
                <a:cs typeface="Calibri" pitchFamily="34" charset="0"/>
              </a:rPr>
              <a:t>בְּתוֹךְ מִילָּה</a:t>
            </a:r>
            <a:endParaRPr lang="en-US" dirty="0"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735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896" y="4478439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513" y="1217606"/>
            <a:ext cx="116576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3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ב ג ד ה ו ז ח ט י כ ל מ </a:t>
            </a:r>
          </a:p>
          <a:p>
            <a:pPr algn="ct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נ ס ע פ צ ק ר ש ת</a:t>
            </a:r>
            <a:endParaRPr lang="en-US" sz="96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330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בְּתוֹךְ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01" y="452949"/>
            <a:ext cx="1017545" cy="107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17081" y="1772815"/>
            <a:ext cx="3395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6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דִּינוֹזָ</a:t>
            </a:r>
            <a:r>
              <a:rPr lang="he-IL" sz="6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אוּ</a:t>
            </a:r>
            <a:r>
              <a:rPr lang="he-IL" sz="6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ר</a:t>
            </a:r>
            <a:r>
              <a:rPr lang="he-IL" sz="48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Stegosaurus, Dinosaur, Dino, Anim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82" y="2780331"/>
            <a:ext cx="52006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8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בְּתוֹךְ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01" y="452949"/>
            <a:ext cx="1017545" cy="107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98440" y="1656330"/>
            <a:ext cx="3395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6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דִּינוֹזָ</a:t>
            </a:r>
            <a:r>
              <a:rPr lang="he-IL" sz="6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אוּ</a:t>
            </a:r>
            <a:r>
              <a:rPr lang="he-IL" sz="6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ר</a:t>
            </a:r>
            <a:r>
              <a:rPr lang="he-IL" sz="48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Stegosaurus, Dinosaur, Dino, Anim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82" y="2780331"/>
            <a:ext cx="52006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87488" y="1656331"/>
            <a:ext cx="3395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6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רִ</a:t>
            </a:r>
            <a:r>
              <a:rPr lang="he-IL" sz="6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6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שׁוֹן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AutoShape 6" descr="בתמונה וקטורית של חודש לוח שנה סמל צבע ורוד | וקטורים לשימוש ציבור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60" y="2984528"/>
            <a:ext cx="3306325" cy="283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948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6000" dirty="0">
                <a:ea typeface="+mn-ea"/>
                <a:cs typeface="Calibri" pitchFamily="34" charset="0"/>
              </a:rPr>
              <a:t>לִפְנֵי שֶׁמַּתְחִילִים, שָׁרִים 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5" name="דיג דיג דוג אלף בית">
            <a:hlinkClick r:id="" action="ppaction://media"/>
            <a:extLst>
              <a:ext uri="{FF2B5EF4-FFF2-40B4-BE49-F238E27FC236}">
                <a16:creationId xmlns:a16="http://schemas.microsoft.com/office/drawing/2014/main" id="{61B5DFD2-1589-4C01-9C7E-871F576D5C8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2424" y="1702124"/>
            <a:ext cx="8277870" cy="46563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8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בְּתוֹךְ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074" name="Picture 2" descr="Sound, Listening, Man, Ear, Hea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69" y="2528817"/>
            <a:ext cx="55626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4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בְּתוֹךְ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625786"/>
              </p:ext>
            </p:extLst>
          </p:nvPr>
        </p:nvGraphicFramePr>
        <p:xfrm>
          <a:off x="1068778" y="1717194"/>
          <a:ext cx="7493331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7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7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4400" dirty="0">
                          <a:latin typeface="Calibri" pitchFamily="34" charset="0"/>
                          <a:cs typeface="Calibri" pitchFamily="34" charset="0"/>
                        </a:rPr>
                        <a:t>לֹא שׁוֹמְעִים</a:t>
                      </a:r>
                      <a:endParaRPr lang="en-US" sz="4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400" dirty="0">
                          <a:latin typeface="Calibri" pitchFamily="34" charset="0"/>
                          <a:cs typeface="Calibri" pitchFamily="34" charset="0"/>
                        </a:rPr>
                        <a:t>שׁוֹמְעִים</a:t>
                      </a:r>
                    </a:p>
                    <a:p>
                      <a:pPr algn="ctr" rtl="1"/>
                      <a:endParaRPr lang="en-US" sz="4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4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1.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3.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4.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5.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975" y="809461"/>
            <a:ext cx="1155704" cy="549601"/>
          </a:xfrm>
          <a:prstGeom prst="rect">
            <a:avLst/>
          </a:prstGeom>
        </p:spPr>
      </p:pic>
      <p:pic>
        <p:nvPicPr>
          <p:cNvPr id="7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544" y="2465364"/>
            <a:ext cx="937882" cy="14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59288" y="2855566"/>
            <a:ext cx="1430324" cy="59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021718" y="2299845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4468183" y="2380870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78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בְּתוֹךְ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074" name="Picture 2" descr="Sound, Listening, Man, Ear, Hea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6" y="3075387"/>
            <a:ext cx="3283928" cy="19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335860"/>
              </p:ext>
            </p:extLst>
          </p:nvPr>
        </p:nvGraphicFramePr>
        <p:xfrm>
          <a:off x="4041625" y="1733797"/>
          <a:ext cx="6982692" cy="4597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2157"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לֹא שׁוֹמְעִים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שׁוֹמְעִים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1.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3.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4.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5.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4836170" y="2275578"/>
            <a:ext cx="602730" cy="62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7133223" y="2342581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9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בְּתוֹךְ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074" name="Picture 2" descr="Sound, Listening, Man, Ear, Hea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3" y="217931"/>
            <a:ext cx="2001393" cy="116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259687"/>
              </p:ext>
            </p:extLst>
          </p:nvPr>
        </p:nvGraphicFramePr>
        <p:xfrm>
          <a:off x="1662545" y="1733797"/>
          <a:ext cx="9361772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2157"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לֹא שׁוֹמְעִים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שׁוֹמְעִים</a:t>
                      </a:r>
                    </a:p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יָצְאָה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1.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3.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4.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5.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226564" y="2311929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5256922" y="2392953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5015880" y="3140968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66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בְּתוֹךְ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074" name="Picture 2" descr="Sound, Listening, Man, Ear, Hea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3" y="217931"/>
            <a:ext cx="2001393" cy="116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02861"/>
              </p:ext>
            </p:extLst>
          </p:nvPr>
        </p:nvGraphicFramePr>
        <p:xfrm>
          <a:off x="1662545" y="1733797"/>
          <a:ext cx="9361772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2157"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לֹא שׁוֹמְעִים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שׁוֹמְעִים</a:t>
                      </a:r>
                    </a:p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יָצְאָה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1.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כָּאן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3.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4.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5.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226564" y="2311929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5256922" y="2392953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5015880" y="3140968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423592" y="3717032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1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בְּתוֹךְ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074" name="Picture 2" descr="Sound, Listening, Man, Ear, Hea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3" y="217931"/>
            <a:ext cx="2001393" cy="116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412820"/>
              </p:ext>
            </p:extLst>
          </p:nvPr>
        </p:nvGraphicFramePr>
        <p:xfrm>
          <a:off x="1662545" y="1733797"/>
          <a:ext cx="9361772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2157"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לֹא שׁוֹמְעִים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שׁוֹמְעִים</a:t>
                      </a:r>
                    </a:p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יָצְאָה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1.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כָּאן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קָרָאתִי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3.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4.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5.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226564" y="2311929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5256922" y="2392953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5015880" y="3140968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423592" y="3743534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495600" y="4365104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99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בְּתוֹךְ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074" name="Picture 2" descr="Sound, Listening, Man, Ear, Hea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3" y="217931"/>
            <a:ext cx="2001393" cy="116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449416"/>
              </p:ext>
            </p:extLst>
          </p:nvPr>
        </p:nvGraphicFramePr>
        <p:xfrm>
          <a:off x="1662545" y="1733797"/>
          <a:ext cx="9361772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2157"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לֹא שׁוֹמְעִים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שׁוֹמְעִים</a:t>
                      </a:r>
                    </a:p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יָצְאָה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1.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כָּאן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קָרָאתִי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3.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לִבְרִיאוּת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4.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5.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226564" y="2311929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5256922" y="2392953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5015880" y="3140968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423592" y="3743534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495600" y="4365104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5015880" y="5229200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6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הָאוֹת א'- בְּתוֹךְ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074" name="Picture 2" descr="Sound, Listening, Man, Ear, Hea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3" y="217931"/>
            <a:ext cx="2001393" cy="116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458349"/>
              </p:ext>
            </p:extLst>
          </p:nvPr>
        </p:nvGraphicFramePr>
        <p:xfrm>
          <a:off x="1662545" y="1733797"/>
          <a:ext cx="9361772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2157"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לֹא שׁוֹמְעִים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שׁוֹמְעִים</a:t>
                      </a:r>
                    </a:p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יָצְאָה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1.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כָּאן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קָרָאתִי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3.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לִבְרִיאוּת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4.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רֹאשׁ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4000" dirty="0">
                          <a:latin typeface="Calibri" pitchFamily="34" charset="0"/>
                          <a:cs typeface="Calibri" pitchFamily="34" charset="0"/>
                        </a:rPr>
                        <a:t>5.</a:t>
                      </a:r>
                      <a:endParaRPr lang="en-US" sz="4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226564" y="2311929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5256922" y="2392953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5015880" y="3140968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423592" y="3743534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495600" y="4365104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23191" b="50000"/>
          <a:stretch/>
        </p:blipFill>
        <p:spPr bwMode="auto">
          <a:xfrm>
            <a:off x="5015880" y="5229200"/>
            <a:ext cx="603701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ick and Cross marks with slight 3D-effect | Free SV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45601" r="23559"/>
          <a:stretch/>
        </p:blipFill>
        <p:spPr bwMode="auto">
          <a:xfrm>
            <a:off x="2495600" y="5805264"/>
            <a:ext cx="694705" cy="7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2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8330"/>
            <a:ext cx="8280000" cy="720000"/>
          </a:xfrm>
        </p:spPr>
        <p:txBody>
          <a:bodyPr>
            <a:noAutofit/>
          </a:bodyPr>
          <a:lstStyle/>
          <a:p>
            <a:pPr algn="ctr"/>
            <a:r>
              <a:rPr lang="he-IL" sz="6000" dirty="0">
                <a:cs typeface="Calibri" pitchFamily="34" charset="0"/>
              </a:rPr>
              <a:t>סִיכּוּם –</a:t>
            </a:r>
            <a:r>
              <a:rPr lang="he-IL" sz="6000" dirty="0">
                <a:ea typeface="+mn-ea"/>
                <a:cs typeface="Calibri" pitchFamily="34" charset="0"/>
              </a:rPr>
              <a:t> הָאוֹת א'- בְּתוֹךְ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371" y="49557"/>
            <a:ext cx="1017545" cy="1070700"/>
          </a:xfrm>
          <a:prstGeom prst="rect">
            <a:avLst/>
          </a:prstGeom>
        </p:spPr>
      </p:pic>
      <p:pic>
        <p:nvPicPr>
          <p:cNvPr id="3074" name="Picture 2" descr="Sound, Listening, Man, Ear, Hea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2" y="2682337"/>
            <a:ext cx="4449233" cy="259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9608" y="1922883"/>
            <a:ext cx="3395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6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דִּינוֹזָ</a:t>
            </a:r>
            <a:r>
              <a:rPr lang="he-IL" sz="6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אוּ</a:t>
            </a:r>
            <a:r>
              <a:rPr lang="he-IL" sz="6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ר</a:t>
            </a:r>
            <a:r>
              <a:rPr lang="he-IL" sz="48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2" descr="Stegosaurus, Dinosaur, Dino, Anim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2" y="3977491"/>
            <a:ext cx="2952764" cy="183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965738" y="2006930"/>
            <a:ext cx="3395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6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רִ</a:t>
            </a:r>
            <a:r>
              <a:rPr lang="he-IL" sz="6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6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שׁוֹן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60" y="3587068"/>
            <a:ext cx="2339441" cy="200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3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סִיכּוּם</a:t>
            </a:r>
            <a:r>
              <a:rPr lang="he-IL" sz="6000" dirty="0">
                <a:cs typeface="Calibri" pitchFamily="34" charset="0"/>
              </a:rPr>
              <a:t> –</a:t>
            </a:r>
            <a:r>
              <a:rPr lang="he-IL" sz="6000" dirty="0">
                <a:ea typeface="+mn-ea"/>
                <a:cs typeface="Calibri" pitchFamily="34" charset="0"/>
              </a:rPr>
              <a:t> הָאוֹת א'- בְּתוֹךְ מִילָּה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61" y="127776"/>
            <a:ext cx="1017545" cy="107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79131" y="1654212"/>
            <a:ext cx="41424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he-IL" sz="4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הָכִינוּ מִשְׂחַק לוֹטוֹ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498578"/>
              </p:ext>
            </p:extLst>
          </p:nvPr>
        </p:nvGraphicFramePr>
        <p:xfrm>
          <a:off x="7546164" y="2410062"/>
          <a:ext cx="4238172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2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2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7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>
                          <a:latin typeface="Calibri" pitchFamily="34" charset="0"/>
                          <a:cs typeface="Calibri" pitchFamily="34" charset="0"/>
                        </a:rPr>
                        <a:t>א' שֶׁאֵינָהּ נִשְׁמַעַת</a:t>
                      </a:r>
                      <a:endParaRPr lang="en-US" sz="3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7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189998"/>
              </p:ext>
            </p:extLst>
          </p:nvPr>
        </p:nvGraphicFramePr>
        <p:xfrm>
          <a:off x="755220" y="2420386"/>
          <a:ext cx="4238172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2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2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7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>
                          <a:latin typeface="Calibri" pitchFamily="34" charset="0"/>
                          <a:cs typeface="Calibri" pitchFamily="34" charset="0"/>
                        </a:rPr>
                        <a:t>א' נִשְׁמַעַת</a:t>
                      </a:r>
                      <a:endParaRPr lang="en-US" sz="3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he-IL" sz="1800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r" rtl="1"/>
                      <a:endParaRPr lang="he-IL" sz="1800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r" rtl="1"/>
                      <a:endParaRPr lang="he-IL" sz="1800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r" rtl="1"/>
                      <a:endParaRPr lang="he-IL" sz="1800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r" rtl="1"/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7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145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585" y="5570467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759" y="2025128"/>
            <a:ext cx="116576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 ב ג ד ה ו ז ח ט י כ ל מ </a:t>
            </a:r>
          </a:p>
          <a:p>
            <a:pPr algn="ct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נ ס ע פ צ ק ר ש ת</a:t>
            </a:r>
            <a:endParaRPr lang="en-US" sz="96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6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76944" y="1780692"/>
            <a:ext cx="5038111" cy="2202291"/>
          </a:xfrm>
        </p:spPr>
        <p:txBody>
          <a:bodyPr>
            <a:normAutofit fontScale="92500"/>
          </a:bodyPr>
          <a:lstStyle/>
          <a:p>
            <a:r>
              <a:rPr lang="he-IL" dirty="0">
                <a:cs typeface="Calibri" pitchFamily="34" charset="0"/>
              </a:rPr>
              <a:t>מִילִּים שֶׁמִּסְתַּיְּימוֹת ב - אי</a:t>
            </a:r>
            <a:endParaRPr lang="en-US" dirty="0"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735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896" y="4478439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513" y="1217606"/>
            <a:ext cx="116576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3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</a:t>
            </a:r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ב ג ד ה ו ז ח ט י כ ל מ </a:t>
            </a:r>
          </a:p>
          <a:p>
            <a:pPr algn="ct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נ ס ע פ צ ק ר ש ת</a:t>
            </a:r>
            <a:endParaRPr lang="en-US" sz="96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330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סִיּוֹמֶת אי 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074" name="Picture 2" descr="https://media.istockphoto.com/photos/bob-the-builder-lego-duplo-minifigure-picture-id498256238?b=1&amp;k=6&amp;m=498256238&amp;s=170667a&amp;w=0&amp;h=64p3KW4WGXEDrTf9q5b3uYVc_NCnLNfiQwgijVnF_d0=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80" y="775011"/>
            <a:ext cx="321945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1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סִיּוֹמֶת אי 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074" name="Picture 2" descr="https://media.istockphoto.com/photos/bob-the-builder-lego-duplo-minifigure-picture-id498256238?b=1&amp;k=6&amp;m=498256238&amp;s=170667a&amp;w=0&amp;h=64p3KW4WGXEDrTf9q5b3uYVc_NCnLNfiQwgijVnF_d0=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80" y="775011"/>
            <a:ext cx="321945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08828" y="4892261"/>
            <a:ext cx="2420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6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בַּנַּ</a:t>
            </a:r>
            <a:r>
              <a:rPr lang="he-IL" sz="6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אי</a:t>
            </a:r>
            <a:endParaRPr lang="he-IL" sz="54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1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סִיּוֹמֶת אי 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077" name="Picture 5" descr="https://encrypted-tbn0.gstatic.com/images?q=tbn%3AANd9GcRRJ8NTEBlmCCoQcRYvwGRbnF8Uq7p3y4Fi6e9jABlavIOp0wAMSGc7DmJlA7JfT33jb7cYL0cN&amp;usqp=CA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20" y="2325554"/>
            <a:ext cx="2863962" cy="28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43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סִיּוֹמֶת אי 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077" name="Picture 5" descr="https://encrypted-tbn0.gstatic.com/images?q=tbn%3AANd9GcRRJ8NTEBlmCCoQcRYvwGRbnF8Uq7p3y4Fi6e9jABlavIOp0wAMSGc7DmJlA7JfT33jb7cYL0cN&amp;usqp=CA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19" y="1993045"/>
            <a:ext cx="3053966" cy="30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7897" y="5047012"/>
            <a:ext cx="2158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6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כַּבַּ</a:t>
            </a:r>
            <a:r>
              <a:rPr lang="he-IL" sz="6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אי</a:t>
            </a:r>
            <a:endParaRPr lang="he-IL" sz="5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78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סִיּוֹמֶת אי 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06376" y="1713582"/>
            <a:ext cx="2387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חַשְׁמַלַּ</a:t>
            </a:r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אי</a:t>
            </a:r>
            <a:endParaRPr lang="he-IL" sz="48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9412" y="2889765"/>
            <a:ext cx="4577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חַשְׁמַל</a:t>
            </a:r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54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אי</a:t>
            </a:r>
            <a:endParaRPr lang="he-IL" sz="48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2" descr="Electrician, Electric, Electric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2" y="2519074"/>
            <a:ext cx="48577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0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חִידוֹן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1928" y="2015460"/>
            <a:ext cx="9001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עִיתּוֹן</a:t>
            </a:r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54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אי </a:t>
            </a:r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= ?</a:t>
            </a:r>
          </a:p>
          <a:p>
            <a:pPr algn="r" rtl="1"/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פִּרְסוּם </a:t>
            </a:r>
            <a:r>
              <a:rPr lang="he-IL" sz="54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אי </a:t>
            </a:r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= ?</a:t>
            </a:r>
          </a:p>
          <a:p>
            <a:pPr algn="r" rtl="1"/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בַּנְק </a:t>
            </a:r>
            <a:r>
              <a:rPr lang="he-IL" sz="54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אי </a:t>
            </a:r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= ?</a:t>
            </a:r>
            <a:endParaRPr lang="he-IL" sz="48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92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חִידוֹן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1928" y="2015460"/>
            <a:ext cx="9001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עִיתּוֹן</a:t>
            </a:r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e-IL" sz="54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אי </a:t>
            </a:r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= עִיתּוֹנַאי</a:t>
            </a:r>
          </a:p>
          <a:p>
            <a:pPr algn="r" rtl="1"/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פִּרְסוּם </a:t>
            </a:r>
            <a:r>
              <a:rPr lang="he-IL" sz="54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אי </a:t>
            </a:r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= פִּרְסוּמַאי</a:t>
            </a:r>
          </a:p>
          <a:p>
            <a:pPr algn="r" rtl="1"/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בַּנְק </a:t>
            </a:r>
            <a:r>
              <a:rPr lang="he-IL" sz="54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he-IL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אי </a:t>
            </a:r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=  בַּנְקַאי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0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cs typeface="Calibri" pitchFamily="34" charset="0"/>
              </a:rPr>
              <a:t>סִיכּוּם סִיּוֹמֶת </a:t>
            </a:r>
            <a:r>
              <a:rPr lang="he-IL" sz="6000" dirty="0">
                <a:ea typeface="+mn-ea"/>
                <a:cs typeface="Calibri" pitchFamily="34" charset="0"/>
              </a:rPr>
              <a:t>אי 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5180" y="1722390"/>
            <a:ext cx="28707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בַּנַּאי</a:t>
            </a:r>
          </a:p>
          <a:p>
            <a:pPr algn="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כַּבַּאי</a:t>
            </a:r>
          </a:p>
          <a:p>
            <a:pPr algn="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חַשְׁמַלַּאי</a:t>
            </a:r>
          </a:p>
          <a:p>
            <a:pPr algn="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עִיתּוֹנַאי</a:t>
            </a:r>
          </a:p>
          <a:p>
            <a:pPr algn="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פִּרְסוּמַאי</a:t>
            </a:r>
          </a:p>
          <a:p>
            <a:pPr algn="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בַּנְקַאי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2790" y="1703445"/>
            <a:ext cx="2387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פְּנַאי</a:t>
            </a:r>
          </a:p>
          <a:p>
            <a:pPr algn="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כְּדַאי</a:t>
            </a:r>
            <a:endParaRPr lang="he-IL" sz="48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1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2585" y="5570467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761" y="1253232"/>
            <a:ext cx="116576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 ב ג ד ה ו ז ח ט י כ ל </a:t>
            </a:r>
            <a:r>
              <a:rPr lang="he-IL" sz="13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מ</a:t>
            </a:r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נ ס ע פ צ ק ר ש ת</a:t>
            </a:r>
            <a:endParaRPr lang="en-US" sz="96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1103" y="381059"/>
            <a:ext cx="1155704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8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סִיכּוּם סִיּוֹמֶת אי 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8833" y="1657278"/>
            <a:ext cx="587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5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הָכִינוּ לוּחַ מִילִּים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30" y="2795402"/>
            <a:ext cx="7208322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ded Corner 1"/>
          <p:cNvSpPr/>
          <p:nvPr/>
        </p:nvSpPr>
        <p:spPr>
          <a:xfrm>
            <a:off x="6590806" y="2945080"/>
            <a:ext cx="1816924" cy="1469572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92686" y="2967346"/>
            <a:ext cx="1449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48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פְּנַאי</a:t>
            </a:r>
          </a:p>
        </p:txBody>
      </p:sp>
      <p:sp>
        <p:nvSpPr>
          <p:cNvPr id="11" name="Folded Corner 10"/>
          <p:cNvSpPr/>
          <p:nvPr/>
        </p:nvSpPr>
        <p:spPr>
          <a:xfrm>
            <a:off x="4511824" y="2924944"/>
            <a:ext cx="1816924" cy="1469572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13704" y="2947210"/>
            <a:ext cx="1449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48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כְּדַאי</a:t>
            </a:r>
          </a:p>
        </p:txBody>
      </p:sp>
      <p:sp>
        <p:nvSpPr>
          <p:cNvPr id="13" name="Folded Corner 12"/>
          <p:cNvSpPr/>
          <p:nvPr/>
        </p:nvSpPr>
        <p:spPr>
          <a:xfrm>
            <a:off x="2279576" y="2924944"/>
            <a:ext cx="1816924" cy="1469572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lded Corner 13"/>
          <p:cNvSpPr/>
          <p:nvPr/>
        </p:nvSpPr>
        <p:spPr>
          <a:xfrm>
            <a:off x="5303912" y="4509120"/>
            <a:ext cx="1816924" cy="1469572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ded Corner 14"/>
          <p:cNvSpPr/>
          <p:nvPr/>
        </p:nvSpPr>
        <p:spPr>
          <a:xfrm>
            <a:off x="3215680" y="4509120"/>
            <a:ext cx="1816924" cy="1469572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Pinboard, Pins, Pin Board, Bulletin Boar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9" b="84996"/>
          <a:stretch/>
        </p:blipFill>
        <p:spPr bwMode="auto">
          <a:xfrm>
            <a:off x="7734988" y="2622973"/>
            <a:ext cx="709678" cy="80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Pinboard, Pins, Pin Board, Bulletin Boar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9" t="27431" r="6991" b="56728"/>
          <a:stretch/>
        </p:blipFill>
        <p:spPr bwMode="auto">
          <a:xfrm>
            <a:off x="5611091" y="2499434"/>
            <a:ext cx="790960" cy="8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inboard, Pins, Pin Board, Bulletin Boar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7" r="7802" b="83954"/>
          <a:stretch/>
        </p:blipFill>
        <p:spPr bwMode="auto">
          <a:xfrm>
            <a:off x="3549321" y="2703255"/>
            <a:ext cx="612066" cy="7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inboard, Pins, Pin Board, Bulletin Boar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6" t="13929" b="72143"/>
          <a:stretch/>
        </p:blipFill>
        <p:spPr bwMode="auto">
          <a:xfrm>
            <a:off x="6402051" y="4249249"/>
            <a:ext cx="683429" cy="74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Pinboard, Pins, Pin Board, Bulletin Boar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2" t="13929" r="7474" b="72143"/>
          <a:stretch/>
        </p:blipFill>
        <p:spPr bwMode="auto">
          <a:xfrm>
            <a:off x="4354313" y="4249249"/>
            <a:ext cx="683429" cy="74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724262"/>
            <a:ext cx="8280000" cy="720000"/>
          </a:xfrm>
        </p:spPr>
        <p:txBody>
          <a:bodyPr>
            <a:noAutofit/>
          </a:bodyPr>
          <a:lstStyle/>
          <a:p>
            <a:pPr algn="ctr"/>
            <a:r>
              <a:rPr lang="he-IL" sz="6000" dirty="0">
                <a:ea typeface="+mn-ea"/>
                <a:cs typeface="Calibri" pitchFamily="34" charset="0"/>
              </a:rPr>
              <a:t>מְסַיְּימִים וּמְסַכְּמִים</a:t>
            </a:r>
            <a:endParaRPr lang="x-none" sz="6000" dirty="0">
              <a:ea typeface="+mn-ea"/>
              <a:cs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9C78DC-00E4-CC4A-B3DA-C9C5903C4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0043" y="4336530"/>
            <a:ext cx="1848622" cy="1946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5024" y="1625836"/>
            <a:ext cx="10506566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44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הִכַּרְנוּ אֶת הָאוֹת א'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96718" y="2942868"/>
            <a:ext cx="304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4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בִּתְחִילַּת מִילָה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45132" y="2942868"/>
            <a:ext cx="28746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44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בְּאֶמְצַע מִילָה</a:t>
            </a:r>
            <a:endParaRPr lang="he-IL" dirty="0">
              <a:solidFill>
                <a:srgbClr val="00B050"/>
              </a:solidFill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27448" y="2996952"/>
            <a:ext cx="28746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44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בְּסוֹף מִילָּה</a:t>
            </a:r>
            <a:endParaRPr lang="he-IL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5024" y="4092783"/>
            <a:ext cx="105065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44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הִכַּרְנוּ אֶת </a:t>
            </a:r>
            <a:r>
              <a:rPr lang="he-IL" sz="4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סִיּוֹמֶת אי</a:t>
            </a:r>
          </a:p>
          <a:p>
            <a:pPr algn="ctr" rtl="1">
              <a:lnSpc>
                <a:spcPct val="150000"/>
              </a:lnSpc>
            </a:pPr>
            <a:endParaRPr lang="en-US" sz="44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9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>
            <a:extLst>
              <a:ext uri="{FF2B5EF4-FFF2-40B4-BE49-F238E27FC236}">
                <a16:creationId xmlns:a16="http://schemas.microsoft.com/office/drawing/2014/main" id="{E64ED92C-F9EC-43DE-B64C-DC303C22987C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" name="Picture 30">
              <a:extLst>
                <a:ext uri="{FF2B5EF4-FFF2-40B4-BE49-F238E27FC236}">
                  <a16:creationId xmlns:a16="http://schemas.microsoft.com/office/drawing/2014/main" id="{40115357-0373-40DD-8CF2-73BC8CEF2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" name="Rectangle 31">
              <a:extLst>
                <a:ext uri="{FF2B5EF4-FFF2-40B4-BE49-F238E27FC236}">
                  <a16:creationId xmlns:a16="http://schemas.microsoft.com/office/drawing/2014/main" id="{61C3F343-C204-4D73-A691-857B7A055063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5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2048" y="332656"/>
            <a:ext cx="39307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8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מִ</a:t>
            </a:r>
            <a:r>
              <a:rPr lang="he-IL" sz="8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יכַל</a:t>
            </a:r>
          </a:p>
          <a:p>
            <a:pPr algn="ctr" rtl="1"/>
            <a:r>
              <a:rPr lang="he-IL" sz="8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מָ</a:t>
            </a:r>
            <a:r>
              <a:rPr lang="he-IL" sz="8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אוֹר</a:t>
            </a:r>
          </a:p>
          <a:p>
            <a:pPr algn="ctr" rtl="1"/>
            <a:r>
              <a:rPr lang="he-IL" sz="8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נִ</a:t>
            </a:r>
            <a:r>
              <a:rPr lang="he-IL" sz="8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מ</a:t>
            </a:r>
            <a:r>
              <a:rPr lang="he-IL" sz="8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ְרוֹד</a:t>
            </a:r>
          </a:p>
          <a:p>
            <a:pPr algn="ctr" rtl="1"/>
            <a:r>
              <a:rPr lang="he-IL" sz="8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אִיתָ</a:t>
            </a:r>
            <a:r>
              <a:rPr lang="he-IL" sz="8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מָ</a:t>
            </a:r>
            <a:r>
              <a:rPr lang="he-IL" sz="8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ר</a:t>
            </a:r>
            <a:r>
              <a:rPr lang="he-IL" sz="6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66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7568" y="332656"/>
            <a:ext cx="39307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8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אֱלִירָ</a:t>
            </a:r>
            <a:r>
              <a:rPr lang="he-IL" sz="8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ם</a:t>
            </a:r>
          </a:p>
          <a:p>
            <a:pPr algn="r" rtl="1"/>
            <a:r>
              <a:rPr lang="he-IL" sz="8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יוֹתָ</a:t>
            </a:r>
            <a:r>
              <a:rPr lang="he-IL" sz="8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ם</a:t>
            </a:r>
          </a:p>
          <a:p>
            <a:pPr algn="r" rtl="1"/>
            <a:r>
              <a:rPr lang="he-IL" sz="8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אַבְרָהָ</a:t>
            </a:r>
            <a:r>
              <a:rPr lang="he-IL" sz="8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ם</a:t>
            </a:r>
          </a:p>
          <a:p>
            <a:pPr algn="r" rtl="1"/>
            <a:r>
              <a:rPr lang="he-IL" sz="8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מִ</a:t>
            </a:r>
            <a:r>
              <a:rPr lang="he-IL" sz="8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רְי</a:t>
            </a:r>
            <a:r>
              <a:rPr lang="he-IL" sz="8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ָם</a:t>
            </a:r>
            <a:endParaRPr lang="en-US" sz="8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4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585" y="5570467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513" y="1217606"/>
            <a:ext cx="116576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א ב ג ד ה ו ז ח ט י כ ל מ </a:t>
            </a:r>
          </a:p>
          <a:p>
            <a:pPr algn="ctr" rtl="1"/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נ ס ע פ צ ק </a:t>
            </a:r>
            <a:r>
              <a:rPr lang="he-IL" sz="13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ר</a:t>
            </a:r>
            <a:r>
              <a:rPr lang="he-IL" sz="9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ש ת</a:t>
            </a:r>
            <a:endParaRPr lang="en-US" sz="9600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2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ncil, Green, Writing Too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95" y="914888"/>
            <a:ext cx="2116353" cy="261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Cardboard box vector clip art | Public domain vecto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618" y="3531471"/>
            <a:ext cx="2402878" cy="240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061" y="3843730"/>
            <a:ext cx="23431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11" descr="File:Cookies on table clip art.png - Wikimedia Comm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18" y="932706"/>
            <a:ext cx="20669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42" y="914888"/>
            <a:ext cx="1641309" cy="200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83" y="3933212"/>
            <a:ext cx="24098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52" y="3933213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580" y="1027956"/>
            <a:ext cx="225742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7975" y="37937"/>
            <a:ext cx="1155704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9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2"/>
  <p:tag name="ARTICULATE_DESIGN_ID_OFFICE THEME" val="36ZnpZ5o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3689</TotalTime>
  <Words>2468</Words>
  <Application>Microsoft Office PowerPoint</Application>
  <PresentationFormat>מסך רחב</PresentationFormat>
  <Paragraphs>484</Paragraphs>
  <Slides>62</Slides>
  <Notes>59</Notes>
  <HiddenSlides>0</HiddenSlides>
  <MMClips>8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62</vt:i4>
      </vt:variant>
    </vt:vector>
  </HeadingPairs>
  <TitlesOfParts>
    <vt:vector size="67" baseType="lpstr">
      <vt:lpstr>Arial</vt:lpstr>
      <vt:lpstr>Calibri</vt:lpstr>
      <vt:lpstr>Open Sans</vt:lpstr>
      <vt:lpstr>Wingdings</vt:lpstr>
      <vt:lpstr>Office Theme</vt:lpstr>
      <vt:lpstr>מצגת של PowerPoint‏</vt:lpstr>
      <vt:lpstr>מָה נִלְמַד הַיּוֹם?</vt:lpstr>
      <vt:lpstr>מָה לְהָבִיא לַשִׁעוּר?</vt:lpstr>
      <vt:lpstr>לִפְנֵי שֶׁמַּתְחִילִים, שָׁרִים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הָאוֹת א' בִּתְחִילַּת מִילָּה</vt:lpstr>
      <vt:lpstr>הָאוֹת א' בִּתְחִילַּת מִילָּה</vt:lpstr>
      <vt:lpstr>קְרִיאָה</vt:lpstr>
      <vt:lpstr>קְרִיאָה</vt:lpstr>
      <vt:lpstr>קְרִיאָה</vt:lpstr>
      <vt:lpstr>סִיכּוּם – א' בִּתְחִילַּת מִילָּה</vt:lpstr>
      <vt:lpstr>סִיכּוּם – א' בִּתְחִילַּת מִילָּה</vt:lpstr>
      <vt:lpstr>מצגת של PowerPoint‏</vt:lpstr>
      <vt:lpstr>מצגת של PowerPoint‏</vt:lpstr>
      <vt:lpstr>הָאוֹת א'- בְּסוֹף מִילָּה</vt:lpstr>
      <vt:lpstr>הָאוֹת א'- בְּסוֹף מִילָּה</vt:lpstr>
      <vt:lpstr>הָאוֹת א'- בְּסוֹף מִילָּה</vt:lpstr>
      <vt:lpstr>הָאוֹת א'- בְּסוֹף מִילָּה</vt:lpstr>
      <vt:lpstr>הָאוֹת א'- בְּסוֹף מִילָּה</vt:lpstr>
      <vt:lpstr>הָאוֹת א'- בְּסוֹף מִילָּה</vt:lpstr>
      <vt:lpstr>הָאוֹת א'- בְּסוֹף מִילָּה</vt:lpstr>
      <vt:lpstr>הָאוֹת א'- בְּסוֹף מִילָּה</vt:lpstr>
      <vt:lpstr>הָאוֹת א'- בְּסוֹף מִילָּה</vt:lpstr>
      <vt:lpstr>הָאוֹת א'- בְּסוֹף מִילָּה</vt:lpstr>
      <vt:lpstr>סיכום – א' בסוף מילה</vt:lpstr>
      <vt:lpstr>סיכום – א' בסוף מילה</vt:lpstr>
      <vt:lpstr>מצגת של PowerPoint‏</vt:lpstr>
      <vt:lpstr>מצגת של PowerPoint‏</vt:lpstr>
      <vt:lpstr>הָאוֹת א'- בְּתוֹךְ מִילָּה</vt:lpstr>
      <vt:lpstr>הָאוֹת א'- בְּתוֹךְ מִילָּה</vt:lpstr>
      <vt:lpstr>הָאוֹת א'- בְּתוֹךְ מִילָּה</vt:lpstr>
      <vt:lpstr>הָאוֹת א'- בְּתוֹךְ מִילָּה</vt:lpstr>
      <vt:lpstr>הָאוֹת א'- בְּתוֹךְ מִילָּה</vt:lpstr>
      <vt:lpstr>הָאוֹת א'- בְּתוֹךְ מִילָּה</vt:lpstr>
      <vt:lpstr>הָאוֹת א'- בְּתוֹךְ מִילָּה</vt:lpstr>
      <vt:lpstr>הָאוֹת א'- בְּתוֹךְ מִילָּה</vt:lpstr>
      <vt:lpstr>הָאוֹת א'- בְּתוֹךְ מִילָּה</vt:lpstr>
      <vt:lpstr>הָאוֹת א'- בְּתוֹךְ מִילָּה</vt:lpstr>
      <vt:lpstr>סִיכּוּם – הָאוֹת א'- בְּתוֹךְ מִילָּה</vt:lpstr>
      <vt:lpstr>סִיכּוּם – הָאוֹת א'- בְּתוֹךְ מִילָּה</vt:lpstr>
      <vt:lpstr>מצגת של PowerPoint‏</vt:lpstr>
      <vt:lpstr>מצגת של PowerPoint‏</vt:lpstr>
      <vt:lpstr>סִיּוֹמֶת אי </vt:lpstr>
      <vt:lpstr>סִיּוֹמֶת אי </vt:lpstr>
      <vt:lpstr>סִיּוֹמֶת אי </vt:lpstr>
      <vt:lpstr>סִיּוֹמֶת אי </vt:lpstr>
      <vt:lpstr>סִיּוֹמֶת אי </vt:lpstr>
      <vt:lpstr>חִידוֹן </vt:lpstr>
      <vt:lpstr>חִידוֹן </vt:lpstr>
      <vt:lpstr>סִיכּוּם סִיּוֹמֶת אי </vt:lpstr>
      <vt:lpstr>סִיכּוּם סִיּוֹמֶת אי </vt:lpstr>
      <vt:lpstr>מְסַיְּימִים וּמְסַכְּמִים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שני שמלה/Shani Chemla</cp:lastModifiedBy>
  <cp:revision>207</cp:revision>
  <dcterms:created xsi:type="dcterms:W3CDTF">2020-03-11T07:11:19Z</dcterms:created>
  <dcterms:modified xsi:type="dcterms:W3CDTF">2021-10-05T11:00:04Z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A386977C-36D7-4025-B544-408346A5529F</vt:lpwstr>
  </property>
  <property fmtid="{D5CDD505-2E9C-101B-9397-08002B2CF9AE}" pid="3" name="ArticulatePath">
    <vt:lpwstr>האות א 9.7.2020 (1) לאחר עריכה לשונית (1)</vt:lpwstr>
  </property>
</Properties>
</file>