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0.xml" ContentType="application/vnd.openxmlformats-officedocument.presentationml.tags+xml"/>
  <Override PartName="/ppt/notesSlides/notesSlide17.xml" ContentType="application/vnd.openxmlformats-officedocument.presentationml.notesSlide+xml"/>
  <Override PartName="/ppt/tags/tag11.xml" ContentType="application/vnd.openxmlformats-officedocument.presentationml.tags+xml"/>
  <Override PartName="/ppt/notesSlides/notesSlide18.xml" ContentType="application/vnd.openxmlformats-officedocument.presentationml.notesSlide+xml"/>
  <Override PartName="/ppt/tags/tag12.xml" ContentType="application/vnd.openxmlformats-officedocument.presentationml.tags+xml"/>
  <Override PartName="/ppt/notesSlides/notesSlide19.xml" ContentType="application/vnd.openxmlformats-officedocument.presentationml.notesSlide+xml"/>
  <Override PartName="/ppt/tags/tag13.xml" ContentType="application/vnd.openxmlformats-officedocument.presentationml.tags+xml"/>
  <Override PartName="/ppt/notesSlides/notesSlide20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tags/tag15.xml" ContentType="application/vnd.openxmlformats-officedocument.presentationml.tags+xml"/>
  <Override PartName="/ppt/notesSlides/notesSlide22.xml" ContentType="application/vnd.openxmlformats-officedocument.presentationml.notesSlide+xml"/>
  <Override PartName="/ppt/tags/tag16.xml" ContentType="application/vnd.openxmlformats-officedocument.presentationml.tags+xml"/>
  <Override PartName="/ppt/notesSlides/notesSlide23.xml" ContentType="application/vnd.openxmlformats-officedocument.presentationml.notesSlide+xml"/>
  <Override PartName="/ppt/tags/tag17.xml" ContentType="application/vnd.openxmlformats-officedocument.presentationml.tags+xml"/>
  <Override PartName="/ppt/notesSlides/notesSlide24.xml" ContentType="application/vnd.openxmlformats-officedocument.presentationml.notesSlide+xml"/>
  <Override PartName="/ppt/tags/tag18.xml" ContentType="application/vnd.openxmlformats-officedocument.presentationml.tags+xml"/>
  <Override PartName="/ppt/notesSlides/notesSlide25.xml" ContentType="application/vnd.openxmlformats-officedocument.presentationml.notesSlide+xml"/>
  <Override PartName="/ppt/tags/tag19.xml" ContentType="application/vnd.openxmlformats-officedocument.presentationml.tags+xml"/>
  <Override PartName="/ppt/notesSlides/notesSlide26.xml" ContentType="application/vnd.openxmlformats-officedocument.presentationml.notesSlide+xml"/>
  <Override PartName="/ppt/tags/tag20.xml" ContentType="application/vnd.openxmlformats-officedocument.presentationml.tags+xml"/>
  <Override PartName="/ppt/notesSlides/notesSlide27.xml" ContentType="application/vnd.openxmlformats-officedocument.presentationml.notesSlide+xml"/>
  <Override PartName="/ppt/tags/tag21.xml" ContentType="application/vnd.openxmlformats-officedocument.presentationml.tags+xml"/>
  <Override PartName="/ppt/notesSlides/notesSlide28.xml" ContentType="application/vnd.openxmlformats-officedocument.presentationml.notesSlide+xml"/>
  <Override PartName="/ppt/tags/tag22.xml" ContentType="application/vnd.openxmlformats-officedocument.presentationml.tags+xml"/>
  <Override PartName="/ppt/notesSlides/notesSlide29.xml" ContentType="application/vnd.openxmlformats-officedocument.presentationml.notesSlide+xml"/>
  <Override PartName="/ppt/tags/tag23.xml" ContentType="application/vnd.openxmlformats-officedocument.presentationml.tags+xml"/>
  <Override PartName="/ppt/notesSlides/notesSlide30.xml" ContentType="application/vnd.openxmlformats-officedocument.presentationml.notesSlide+xml"/>
  <Override PartName="/ppt/tags/tag24.xml" ContentType="application/vnd.openxmlformats-officedocument.presentationml.tags+xml"/>
  <Override PartName="/ppt/notesSlides/notesSlide31.xml" ContentType="application/vnd.openxmlformats-officedocument.presentationml.notesSlide+xml"/>
  <Override PartName="/ppt/tags/tag25.xml" ContentType="application/vnd.openxmlformats-officedocument.presentationml.tags+xml"/>
  <Override PartName="/ppt/notesSlides/notesSlide32.xml" ContentType="application/vnd.openxmlformats-officedocument.presentationml.notesSlide+xml"/>
  <Override PartName="/ppt/tags/tag26.xml" ContentType="application/vnd.openxmlformats-officedocument.presentationml.tags+xml"/>
  <Override PartName="/ppt/notesSlides/notesSlide33.xml" ContentType="application/vnd.openxmlformats-officedocument.presentationml.notesSlide+xml"/>
  <Override PartName="/ppt/tags/tag27.xml" ContentType="application/vnd.openxmlformats-officedocument.presentationml.tags+xml"/>
  <Override PartName="/ppt/notesSlides/notesSlide34.xml" ContentType="application/vnd.openxmlformats-officedocument.presentationml.notesSlide+xml"/>
  <Override PartName="/ppt/tags/tag28.xml" ContentType="application/vnd.openxmlformats-officedocument.presentationml.tags+xml"/>
  <Override PartName="/ppt/notesSlides/notesSlide35.xml" ContentType="application/vnd.openxmlformats-officedocument.presentationml.notesSlide+xml"/>
  <Override PartName="/ppt/tags/tag2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  <p:sldMasterId id="2147483717" r:id="rId2"/>
    <p:sldMasterId id="2147483737" r:id="rId3"/>
  </p:sldMasterIdLst>
  <p:notesMasterIdLst>
    <p:notesMasterId r:id="rId40"/>
  </p:notesMasterIdLst>
  <p:sldIdLst>
    <p:sldId id="319" r:id="rId4"/>
    <p:sldId id="269" r:id="rId5"/>
    <p:sldId id="268" r:id="rId6"/>
    <p:sldId id="309" r:id="rId7"/>
    <p:sldId id="310" r:id="rId8"/>
    <p:sldId id="287" r:id="rId9"/>
    <p:sldId id="302" r:id="rId10"/>
    <p:sldId id="311" r:id="rId11"/>
    <p:sldId id="288" r:id="rId12"/>
    <p:sldId id="270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2" r:id="rId21"/>
    <p:sldId id="334" r:id="rId22"/>
    <p:sldId id="335" r:id="rId23"/>
    <p:sldId id="336" r:id="rId24"/>
    <p:sldId id="290" r:id="rId25"/>
    <p:sldId id="343" r:id="rId26"/>
    <p:sldId id="317" r:id="rId27"/>
    <p:sldId id="344" r:id="rId28"/>
    <p:sldId id="291" r:id="rId29"/>
    <p:sldId id="337" r:id="rId30"/>
    <p:sldId id="298" r:id="rId31"/>
    <p:sldId id="307" r:id="rId32"/>
    <p:sldId id="338" r:id="rId33"/>
    <p:sldId id="339" r:id="rId34"/>
    <p:sldId id="340" r:id="rId35"/>
    <p:sldId id="342" r:id="rId36"/>
    <p:sldId id="304" r:id="rId37"/>
    <p:sldId id="341" r:id="rId38"/>
    <p:sldId id="281" r:id="rId39"/>
  </p:sldIdLst>
  <p:sldSz cx="12192000" cy="6858000"/>
  <p:notesSz cx="6858000" cy="9144000"/>
  <p:custDataLst>
    <p:tags r:id="rId41"/>
  </p:custData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FBE5D6"/>
    <a:srgbClr val="DCBFFF"/>
    <a:srgbClr val="DAE3F3"/>
    <a:srgbClr val="FECC90"/>
    <a:srgbClr val="DCFEC5"/>
    <a:srgbClr val="F7F9F6"/>
    <a:srgbClr val="FFF3CC"/>
    <a:srgbClr val="99FFCC"/>
    <a:srgbClr val="D005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סגנון ביניים 4 - הדגשה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סגנון ביניים 4 - הדגשה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ללא סגנון, ללא רשת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9461" autoAdjust="0"/>
  </p:normalViewPr>
  <p:slideViewPr>
    <p:cSldViewPr snapToGrid="0" snapToObjects="1" showGuides="1">
      <p:cViewPr varScale="1">
        <p:scale>
          <a:sx n="99" d="100"/>
          <a:sy n="99" d="100"/>
        </p:scale>
        <p:origin x="972" y="78"/>
      </p:cViewPr>
      <p:guideLst>
        <p:guide orient="horz" pos="2024"/>
        <p:guide pos="3885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00" d="100"/>
        <a:sy n="100" d="100"/>
      </p:scale>
      <p:origin x="0" y="-1602"/>
    </p:cViewPr>
  </p:sorterViewPr>
  <p:notesViewPr>
    <p:cSldViewPr snapToGrid="0" snapToObjects="1" showGuides="1">
      <p:cViewPr varScale="1">
        <p:scale>
          <a:sx n="99" d="100"/>
          <a:sy n="99" d="100"/>
        </p:scale>
        <p:origin x="3064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0428-3D81-B14A-B943-4C2208D448E3}" type="datetimeFigureOut">
              <a:rPr lang="x-none" smtClean="0"/>
              <a:pPr/>
              <a:t>כ"ט/תשרי/תשפ"ב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965BA-DA3B-EB42-8F73-FDBE27A0A65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569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lo.cet.ac.il/player/?document=e1b1a13b-4549-44fc-bfd7-6b1e526fb76d&amp;language=he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/>
              <a:t>כתבו את המלל בהתאם ואת הציוד הדרוש.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1567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משך השקף: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 עד 2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נתחיל בכיף עם שאלות על כסף.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בחרו בשאלה אחת ופתרו אותה בעזרת ציור ותרגיל מתאים.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מכירים את מטבעות של 10 אגורות, נכון?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אז בואו נחשוב שיש לנו קופת חיסכון מלאה במטבעות אלה.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רוצים לקנות ארטיק שעולה 5 שקלים.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כמה מטבעות של 10 אגורות נצטרך להוציא מהקופה כדי להרכיב 5 שקלים? </a:t>
            </a:r>
          </a:p>
          <a:p>
            <a:pPr algn="r"/>
            <a:r>
              <a:rPr lang="he-IL" b="1" dirty="0">
                <a:cs typeface="Calibri" panose="020F0502020204030204" pitchFamily="34" charset="0"/>
              </a:rPr>
              <a:t>בדקה הקרובה, </a:t>
            </a:r>
            <a:r>
              <a:rPr lang="he-IL" dirty="0">
                <a:cs typeface="Calibri" panose="020F0502020204030204" pitchFamily="34" charset="0"/>
              </a:rPr>
              <a:t>ציירו במחברת וכתבו תרגיל מתאים לפתרון- </a:t>
            </a:r>
          </a:p>
          <a:p>
            <a:pPr algn="r"/>
            <a:r>
              <a:rPr lang="he-IL" dirty="0">
                <a:cs typeface="Calibri" panose="020F0502020204030204" pitchFamily="34" charset="0"/>
              </a:rPr>
              <a:t>לקראת סוף המפגש נציג את הפתרון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chemeClr val="dk1"/>
                </a:solidFill>
                <a:cs typeface="Calibri" panose="020F0502020204030204" pitchFamily="34" charset="0"/>
              </a:rPr>
              <a:t>הצעות: משחק, חידה, הדגמה, סימולציה, דוגמה, טענה, משפט אמת משפט שקר, ועוד.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דוגמה לחידה:</a:t>
            </a:r>
            <a:b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</a:b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תמונה של דמות</a:t>
            </a:r>
            <a:r>
              <a:rPr lang="he-IL" baseline="0" dirty="0">
                <a:solidFill>
                  <a:srgbClr val="FF0000"/>
                </a:solidFill>
                <a:cs typeface="Calibri" panose="020F0502020204030204" pitchFamily="34" charset="0"/>
              </a:rPr>
              <a:t> או</a:t>
            </a: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 חפץ הקשורה לנושא. הקשר לנושא יתגלה במהלך השיעור.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מה הקשר בין………….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761339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משך השקף: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 עד 2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נתחיל בכיף עם שאלות על כסף.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בחרו בשאלה אחת ופתרו אותה בעזרת ציור ותרגיל מתאים.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מכירים את מטבעות של 10 אגורות, נכון?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אז בואו נחשוב שיש לנו קופת חיסכון מלאה במטבעות אלה.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רוצים לקנות ארטיק שעולה 5 שקלים.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כמה מטבעות של 10 אגורות נצטרך להוציא מהקופה כדי להרכיב 5 שקלים? </a:t>
            </a:r>
          </a:p>
          <a:p>
            <a:pPr algn="r"/>
            <a:r>
              <a:rPr lang="he-IL" b="1" dirty="0">
                <a:cs typeface="Calibri" panose="020F0502020204030204" pitchFamily="34" charset="0"/>
              </a:rPr>
              <a:t>בדקה הקרובה, </a:t>
            </a:r>
            <a:r>
              <a:rPr lang="he-IL" dirty="0">
                <a:cs typeface="Calibri" panose="020F0502020204030204" pitchFamily="34" charset="0"/>
              </a:rPr>
              <a:t>ציירו במחברת וכתבו תרגיל מתאים לפתרון- </a:t>
            </a:r>
          </a:p>
          <a:p>
            <a:pPr algn="r"/>
            <a:r>
              <a:rPr lang="he-IL" dirty="0">
                <a:cs typeface="Calibri" panose="020F0502020204030204" pitchFamily="34" charset="0"/>
              </a:rPr>
              <a:t>לקראת סוף המפגש נציג את הפתרון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chemeClr val="dk1"/>
                </a:solidFill>
                <a:cs typeface="Calibri" panose="020F0502020204030204" pitchFamily="34" charset="0"/>
              </a:rPr>
              <a:t>הצעות: משחק, חידה, הדגמה, סימולציה, דוגמה, טענה, משפט אמת משפט שקר, ועוד.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דוגמה לחידה:</a:t>
            </a:r>
            <a:b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</a:b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תמונה של דמות</a:t>
            </a:r>
            <a:r>
              <a:rPr lang="he-IL" baseline="0" dirty="0">
                <a:solidFill>
                  <a:srgbClr val="FF0000"/>
                </a:solidFill>
                <a:cs typeface="Calibri" panose="020F0502020204030204" pitchFamily="34" charset="0"/>
              </a:rPr>
              <a:t> או</a:t>
            </a: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 חפץ הקשורה לנושא. הקשר לנושא יתגלה במהלך השיעור.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מה הקשר בין………….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80066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משך השקף: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 עד 2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נתחיל בכיף עם שאלות על כסף.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בחרו בשאלה אחת ופתרו אותה בעזרת ציור ותרגיל מתאים.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מכירים את מטבעות של 10 אגורות, נכון?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אז בואו נחשוב שיש לנו קופת חיסכון מלאה במטבעות אלה.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רוצים לקנות ארטיק שעולה 5 שקלים.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כמה מטבעות של 10 אגורות נצטרך להוציא מהקופה כדי להרכיב 5 שקלים? </a:t>
            </a:r>
          </a:p>
          <a:p>
            <a:pPr algn="r"/>
            <a:r>
              <a:rPr lang="he-IL" b="1" dirty="0">
                <a:cs typeface="Calibri" panose="020F0502020204030204" pitchFamily="34" charset="0"/>
              </a:rPr>
              <a:t>בדקה הקרובה, </a:t>
            </a:r>
            <a:r>
              <a:rPr lang="he-IL" dirty="0">
                <a:cs typeface="Calibri" panose="020F0502020204030204" pitchFamily="34" charset="0"/>
              </a:rPr>
              <a:t>ציירו במחברת וכתבו תרגיל מתאים לפתרון- </a:t>
            </a:r>
          </a:p>
          <a:p>
            <a:pPr algn="r"/>
            <a:r>
              <a:rPr lang="he-IL" dirty="0">
                <a:cs typeface="Calibri" panose="020F0502020204030204" pitchFamily="34" charset="0"/>
              </a:rPr>
              <a:t>לקראת סוף המפגש נציג את הפתרון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chemeClr val="dk1"/>
                </a:solidFill>
                <a:cs typeface="Calibri" panose="020F0502020204030204" pitchFamily="34" charset="0"/>
              </a:rPr>
              <a:t>הצעות: משחק, חידה, הדגמה, סימולציה, דוגמה, טענה, משפט אמת משפט שקר, ועוד.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דוגמה לחידה:</a:t>
            </a:r>
            <a:b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</a:b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תמונה של דמות</a:t>
            </a:r>
            <a:r>
              <a:rPr lang="he-IL" baseline="0" dirty="0">
                <a:solidFill>
                  <a:srgbClr val="FF0000"/>
                </a:solidFill>
                <a:cs typeface="Calibri" panose="020F0502020204030204" pitchFamily="34" charset="0"/>
              </a:rPr>
              <a:t> או</a:t>
            </a: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 חפץ הקשורה לנושא. הקשר לנושא יתגלה במהלך השיעור.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מה הקשר בין………….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72714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משך השקף: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 עד 2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נתחיל בכיף עם שאלות על כסף.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בחרו בשאלה אחת ופתרו אותה בעזרת ציור ותרגיל מתאים.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מכירים את מטבעות של 10 אגורות, נכון?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אז בואו נחשוב שיש לנו קופת חיסכון מלאה במטבעות אלה.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רוצים לקנות ארטיק שעולה 5 שקלים.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כמה מטבעות של 10 אגורות נצטרך להוציא מהקופה כדי להרכיב 5 שקלים? </a:t>
            </a:r>
          </a:p>
          <a:p>
            <a:pPr algn="r"/>
            <a:r>
              <a:rPr lang="he-IL" b="1" dirty="0">
                <a:cs typeface="Calibri" panose="020F0502020204030204" pitchFamily="34" charset="0"/>
              </a:rPr>
              <a:t>בדקה הקרובה, </a:t>
            </a:r>
            <a:r>
              <a:rPr lang="he-IL" dirty="0">
                <a:cs typeface="Calibri" panose="020F0502020204030204" pitchFamily="34" charset="0"/>
              </a:rPr>
              <a:t>ציירו במחברת וכתבו תרגיל מתאים לפתרון- </a:t>
            </a:r>
          </a:p>
          <a:p>
            <a:pPr algn="r"/>
            <a:r>
              <a:rPr lang="he-IL" dirty="0">
                <a:cs typeface="Calibri" panose="020F0502020204030204" pitchFamily="34" charset="0"/>
              </a:rPr>
              <a:t>לקראת סוף המפגש נציג את הפתרון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chemeClr val="dk1"/>
                </a:solidFill>
                <a:cs typeface="Calibri" panose="020F0502020204030204" pitchFamily="34" charset="0"/>
              </a:rPr>
              <a:t>הצעות: משחק, חידה, הדגמה, סימולציה, דוגמה, טענה, משפט אמת משפט שקר, ועוד.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דוגמה לחידה:</a:t>
            </a:r>
            <a:b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</a:b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תמונה של דמות</a:t>
            </a:r>
            <a:r>
              <a:rPr lang="he-IL" baseline="0" dirty="0">
                <a:solidFill>
                  <a:srgbClr val="FF0000"/>
                </a:solidFill>
                <a:cs typeface="Calibri" panose="020F0502020204030204" pitchFamily="34" charset="0"/>
              </a:rPr>
              <a:t> או</a:t>
            </a: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 חפץ הקשורה לנושא. הקשר לנושא יתגלה במהלך השיעור.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מה הקשר בין………….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96569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משך השקף: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 עד 2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נתחיל בכיף עם שאלות על כסף.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בחרו בשאלה אחת ופתרו אותה בעזרת ציור ותרגיל מתאים.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מכירים את מטבעות של 10 אגורות, נכון?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אז בואו נחשוב שיש לנו קופת חיסכון מלאה במטבעות אלה.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רוצים לקנות ארטיק שעולה 5 שקלים.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כמה מטבעות של 10 אגורות נצטרך להוציא מהקופה כדי להרכיב 5 שקלים? </a:t>
            </a:r>
          </a:p>
          <a:p>
            <a:pPr algn="r"/>
            <a:r>
              <a:rPr lang="he-IL" b="1" dirty="0">
                <a:cs typeface="Calibri" panose="020F0502020204030204" pitchFamily="34" charset="0"/>
              </a:rPr>
              <a:t>בדקה הקרובה, </a:t>
            </a:r>
            <a:r>
              <a:rPr lang="he-IL" dirty="0">
                <a:cs typeface="Calibri" panose="020F0502020204030204" pitchFamily="34" charset="0"/>
              </a:rPr>
              <a:t>ציירו במחברת וכתבו תרגיל מתאים לפתרון- </a:t>
            </a:r>
          </a:p>
          <a:p>
            <a:pPr algn="r"/>
            <a:r>
              <a:rPr lang="he-IL" dirty="0">
                <a:cs typeface="Calibri" panose="020F0502020204030204" pitchFamily="34" charset="0"/>
              </a:rPr>
              <a:t>לקראת סוף המפגש נציג את הפתרון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chemeClr val="dk1"/>
                </a:solidFill>
                <a:cs typeface="Calibri" panose="020F0502020204030204" pitchFamily="34" charset="0"/>
              </a:rPr>
              <a:t>הצעות: משחק, חידה, הדגמה, סימולציה, דוגמה, טענה, משפט אמת משפט שקר, ועוד.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דוגמה לחידה:</a:t>
            </a:r>
            <a:b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</a:b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תמונה של דמות</a:t>
            </a:r>
            <a:r>
              <a:rPr lang="he-IL" baseline="0" dirty="0">
                <a:solidFill>
                  <a:srgbClr val="FF0000"/>
                </a:solidFill>
                <a:cs typeface="Calibri" panose="020F0502020204030204" pitchFamily="34" charset="0"/>
              </a:rPr>
              <a:t> או</a:t>
            </a: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 חפץ הקשורה לנושא. הקשר לנושא יתגלה במהלך השיעור.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מה הקשר בין………….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813013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משך השקף: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 עד 2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נתחיל בכיף עם שאלות על כסף.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בחרו בשאלה אחת ופתרו אותה בעזרת ציור ותרגיל מתאים.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מכירים את מטבעות של 10 אגורות, נכון?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אז בואו נחשוב שיש לנו קופת חיסכון מלאה במטבעות אלה.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רוצים לקנות ארטיק שעולה 5 שקלים.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כמה מטבעות של 10 אגורות נצטרך להוציא מהקופה כדי להרכיב 5 שקלים? </a:t>
            </a:r>
          </a:p>
          <a:p>
            <a:pPr algn="r"/>
            <a:r>
              <a:rPr lang="he-IL" b="1" dirty="0">
                <a:cs typeface="Calibri" panose="020F0502020204030204" pitchFamily="34" charset="0"/>
              </a:rPr>
              <a:t>בדקה הקרובה, </a:t>
            </a:r>
            <a:r>
              <a:rPr lang="he-IL" dirty="0">
                <a:cs typeface="Calibri" panose="020F0502020204030204" pitchFamily="34" charset="0"/>
              </a:rPr>
              <a:t>ציירו במחברת וכתבו תרגיל מתאים לפתרון- </a:t>
            </a:r>
          </a:p>
          <a:p>
            <a:pPr algn="r"/>
            <a:r>
              <a:rPr lang="he-IL" dirty="0">
                <a:cs typeface="Calibri" panose="020F0502020204030204" pitchFamily="34" charset="0"/>
              </a:rPr>
              <a:t>לקראת סוף המפגש נציג את הפתרון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chemeClr val="dk1"/>
                </a:solidFill>
                <a:cs typeface="Calibri" panose="020F0502020204030204" pitchFamily="34" charset="0"/>
              </a:rPr>
              <a:t>הצעות: משחק, חידה, הדגמה, סימולציה, דוגמה, טענה, משפט אמת משפט שקר, ועוד.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דוגמה לחידה:</a:t>
            </a:r>
            <a:b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</a:b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תמונה של דמות</a:t>
            </a:r>
            <a:r>
              <a:rPr lang="he-IL" baseline="0" dirty="0">
                <a:solidFill>
                  <a:srgbClr val="FF0000"/>
                </a:solidFill>
                <a:cs typeface="Calibri" panose="020F0502020204030204" pitchFamily="34" charset="0"/>
              </a:rPr>
              <a:t> או</a:t>
            </a: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 חפץ הקשורה לנושא. הקשר לנושא יתגלה במהלך השיעור.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מה הקשר בין………….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18858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משך השקף: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 עד 2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נתחיל בכיף עם שאלות על כסף.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בחרו בשאלה אחת ופתרו אותה בעזרת ציור ותרגיל מתאים.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מכירים את מטבעות של 10 אגורות, נכון?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אז בואו נחשוב שיש לנו קופת חיסכון מלאה במטבעות אלה.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רוצים לקנות ארטיק שעולה 5 שקלים.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כמה מטבעות של 10 אגורות נצטרך להוציא מהקופה כדי להרכיב 5 שקלים? </a:t>
            </a:r>
          </a:p>
          <a:p>
            <a:pPr algn="r"/>
            <a:r>
              <a:rPr lang="he-IL" b="1" dirty="0">
                <a:cs typeface="Calibri" panose="020F0502020204030204" pitchFamily="34" charset="0"/>
              </a:rPr>
              <a:t>בדקה הקרובה, </a:t>
            </a:r>
            <a:r>
              <a:rPr lang="he-IL" dirty="0">
                <a:cs typeface="Calibri" panose="020F0502020204030204" pitchFamily="34" charset="0"/>
              </a:rPr>
              <a:t>ציירו במחברת וכתבו תרגיל מתאים לפתרון- </a:t>
            </a:r>
          </a:p>
          <a:p>
            <a:pPr algn="r"/>
            <a:r>
              <a:rPr lang="he-IL" dirty="0">
                <a:cs typeface="Calibri" panose="020F0502020204030204" pitchFamily="34" charset="0"/>
              </a:rPr>
              <a:t>לקראת סוף המפגש נציג את הפתרון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chemeClr val="dk1"/>
                </a:solidFill>
                <a:cs typeface="Calibri" panose="020F0502020204030204" pitchFamily="34" charset="0"/>
              </a:rPr>
              <a:t>הצעות: משחק, חידה, הדגמה, סימולציה, דוגמה, טענה, משפט אמת משפט שקר, ועוד.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דוגמה לחידה:</a:t>
            </a:r>
            <a:b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</a:b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תמונה של דמות</a:t>
            </a:r>
            <a:r>
              <a:rPr lang="he-IL" baseline="0" dirty="0">
                <a:solidFill>
                  <a:srgbClr val="FF0000"/>
                </a:solidFill>
                <a:cs typeface="Calibri" panose="020F0502020204030204" pitchFamily="34" charset="0"/>
              </a:rPr>
              <a:t> או</a:t>
            </a: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 חפץ הקשורה לנושא. הקשר לנושא יתגלה במהלך השיעור.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מה הקשר בין………….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513357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משך השקף: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 עד 2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נתחיל בכיף עם שאלות על כסף.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בחרו בשאלה אחת ופתרו אותה בעזרת ציור ותרגיל מתאים.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מכירים את מטבעות של 10 אגורות, נכון?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אז בואו נחשוב שיש לנו קופת חיסכון מלאה במטבעות אלה.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רוצים לקנות ארטיק שעולה 5 שקלים.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כמה מטבעות של 10 אגורות נצטרך להוציא מהקופה כדי להרכיב 5 שקלים? </a:t>
            </a:r>
          </a:p>
          <a:p>
            <a:pPr algn="r"/>
            <a:r>
              <a:rPr lang="he-IL" b="1" dirty="0">
                <a:cs typeface="Calibri" panose="020F0502020204030204" pitchFamily="34" charset="0"/>
              </a:rPr>
              <a:t>בדקה הקרובה, </a:t>
            </a:r>
            <a:r>
              <a:rPr lang="he-IL" dirty="0">
                <a:cs typeface="Calibri" panose="020F0502020204030204" pitchFamily="34" charset="0"/>
              </a:rPr>
              <a:t>ציירו במחברת וכתבו תרגיל מתאים לפתרון- </a:t>
            </a:r>
          </a:p>
          <a:p>
            <a:pPr algn="r"/>
            <a:r>
              <a:rPr lang="he-IL" dirty="0">
                <a:cs typeface="Calibri" panose="020F0502020204030204" pitchFamily="34" charset="0"/>
              </a:rPr>
              <a:t>לקראת סוף המפגש נציג את הפתרון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chemeClr val="dk1"/>
                </a:solidFill>
                <a:cs typeface="Calibri" panose="020F0502020204030204" pitchFamily="34" charset="0"/>
              </a:rPr>
              <a:t>הצעות: משחק, חידה, הדגמה, סימולציה, דוגמה, טענה, משפט אמת משפט שקר, ועוד.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דוגמה לחידה:</a:t>
            </a:r>
            <a:b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</a:b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תמונה של דמות</a:t>
            </a:r>
            <a:r>
              <a:rPr lang="he-IL" baseline="0" dirty="0">
                <a:solidFill>
                  <a:srgbClr val="FF0000"/>
                </a:solidFill>
                <a:cs typeface="Calibri" panose="020F0502020204030204" pitchFamily="34" charset="0"/>
              </a:rPr>
              <a:t> או</a:t>
            </a: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 חפץ הקשורה לנושא. הקשר לנושא יתגלה במהלך השיעור.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מה הקשר בין………….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7037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משך השקף: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 עד 2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נתחיל בכיף עם שאלות על כסף.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בחרו בשאלה אחת ופתרו אותה בעזרת ציור ותרגיל מתאים.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מכירים את מטבעות של 10 אגורות, נכון?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אז בואו נחשוב שיש לנו קופת חיסכון מלאה במטבעות אלה.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רוצים לקנות ארטיק שעולה 5 שקלים.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כמה מטבעות של 10 אגורות נצטרך להוציא מהקופה כדי להרכיב 5 שקלים? </a:t>
            </a:r>
          </a:p>
          <a:p>
            <a:pPr algn="r"/>
            <a:r>
              <a:rPr lang="he-IL" b="1" dirty="0">
                <a:cs typeface="Calibri" panose="020F0502020204030204" pitchFamily="34" charset="0"/>
              </a:rPr>
              <a:t>בדקה הקרובה, </a:t>
            </a:r>
            <a:r>
              <a:rPr lang="he-IL" dirty="0">
                <a:cs typeface="Calibri" panose="020F0502020204030204" pitchFamily="34" charset="0"/>
              </a:rPr>
              <a:t>ציירו במחברת וכתבו תרגיל מתאים לפתרון- </a:t>
            </a:r>
          </a:p>
          <a:p>
            <a:pPr algn="r"/>
            <a:r>
              <a:rPr lang="he-IL" dirty="0">
                <a:cs typeface="Calibri" panose="020F0502020204030204" pitchFamily="34" charset="0"/>
              </a:rPr>
              <a:t>לקראת סוף המפגש נציג את הפתרון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chemeClr val="dk1"/>
                </a:solidFill>
                <a:cs typeface="Calibri" panose="020F0502020204030204" pitchFamily="34" charset="0"/>
              </a:rPr>
              <a:t>הצעות: משחק, חידה, הדגמה, סימולציה, דוגמה, טענה, משפט אמת משפט שקר, ועוד.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דוגמה לחידה:</a:t>
            </a:r>
            <a:b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</a:b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תמונה של דמות</a:t>
            </a:r>
            <a:r>
              <a:rPr lang="he-IL" baseline="0" dirty="0">
                <a:solidFill>
                  <a:srgbClr val="FF0000"/>
                </a:solidFill>
                <a:cs typeface="Calibri" panose="020F0502020204030204" pitchFamily="34" charset="0"/>
              </a:rPr>
              <a:t> או</a:t>
            </a: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 חפץ הקשורה לנושא. הקשר לנושא יתגלה במהלך השיעור.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מה הקשר בין………….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847254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משך השקף: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 עד 2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נתחיל בכיף עם שאלות על כסף.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בחרו בשאלה אחת ופתרו אותה בעזרת ציור ותרגיל מתאים.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מכירים את מטבעות של 10 אגורות, נכון?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אז בואו נחשוב שיש לנו קופת חיסכון מלאה במטבעות אלה.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רוצים לקנות ארטיק שעולה 5 שקלים.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כמה מטבעות של 10 אגורות נצטרך להוציא מהקופה כדי להרכיב 5 שקלים? </a:t>
            </a:r>
          </a:p>
          <a:p>
            <a:pPr algn="r"/>
            <a:r>
              <a:rPr lang="he-IL" b="1" dirty="0">
                <a:cs typeface="Calibri" panose="020F0502020204030204" pitchFamily="34" charset="0"/>
              </a:rPr>
              <a:t>בדקה הקרובה, </a:t>
            </a:r>
            <a:r>
              <a:rPr lang="he-IL" dirty="0">
                <a:cs typeface="Calibri" panose="020F0502020204030204" pitchFamily="34" charset="0"/>
              </a:rPr>
              <a:t>ציירו במחברת וכתבו תרגיל מתאים לפתרון- </a:t>
            </a:r>
          </a:p>
          <a:p>
            <a:pPr algn="r"/>
            <a:r>
              <a:rPr lang="he-IL" dirty="0">
                <a:cs typeface="Calibri" panose="020F0502020204030204" pitchFamily="34" charset="0"/>
              </a:rPr>
              <a:t>לקראת סוף המפגש נציג את הפתרון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chemeClr val="dk1"/>
                </a:solidFill>
                <a:cs typeface="Calibri" panose="020F0502020204030204" pitchFamily="34" charset="0"/>
              </a:rPr>
              <a:t>הצעות: משחק, חידה, הדגמה, סימולציה, דוגמה, טענה, משפט אמת משפט שקר, ועוד.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דוגמה לחידה:</a:t>
            </a:r>
            <a:b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</a:b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תמונה של דמות</a:t>
            </a:r>
            <a:r>
              <a:rPr lang="he-IL" baseline="0" dirty="0">
                <a:solidFill>
                  <a:srgbClr val="FF0000"/>
                </a:solidFill>
                <a:cs typeface="Calibri" panose="020F0502020204030204" pitchFamily="34" charset="0"/>
              </a:rPr>
              <a:t> או</a:t>
            </a: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 חפץ הקשורה לנושא. הקשר לנושא יתגלה במהלך השיעור.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מה הקשר בין………….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16874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>
              <a:cs typeface="Calibri" panose="020F0502020204030204" pitchFamily="34" charset="0"/>
            </a:endParaRP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>
                <a:cs typeface="Calibri" panose="020F0502020204030204" pitchFamily="34" charset="0"/>
              </a:rPr>
              <a:t>משך השקף: דקה</a:t>
            </a:r>
          </a:p>
          <a:p>
            <a:pPr marL="158750" indent="0" algn="r" rtl="1">
              <a:buNone/>
            </a:pPr>
            <a:endParaRPr lang="he-IL" sz="1200" dirty="0">
              <a:cs typeface="Calibri" panose="020F0502020204030204" pitchFamily="34" charset="0"/>
            </a:endParaRPr>
          </a:p>
          <a:p>
            <a:pPr marL="158750" indent="0" algn="r" rtl="1">
              <a:buNone/>
            </a:pPr>
            <a:r>
              <a:rPr lang="he-IL" sz="1200" dirty="0">
                <a:cs typeface="Calibri" panose="020F0502020204030204" pitchFamily="34" charset="0"/>
              </a:rPr>
              <a:t>עליכם להצטייד במחברת, כלי כתיבה, בית מספרים (אם יש ברותכם) , עזרי המבנה העשרוני (יחידות, עשרות, מאות, אלפים) לוח מחיק , טוש מחיק ומחק ללוח.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  <a:cs typeface="Calibri" panose="020F0502020204030204" pitchFamily="34" charset="0"/>
            </a:endParaRPr>
          </a:p>
          <a:p>
            <a:pPr marL="158750" indent="0" algn="r" rtl="1">
              <a:buNone/>
            </a:pPr>
            <a:r>
              <a:rPr lang="he-IL" sz="1200" i="1" dirty="0">
                <a:solidFill>
                  <a:srgbClr val="FF0000"/>
                </a:solidFill>
                <a:cs typeface="Calibri" panose="020F0502020204030204" pitchFamily="34" charset="0"/>
              </a:rPr>
              <a:t>זה הזמן להציג את </a:t>
            </a:r>
            <a:r>
              <a:rPr lang="he-IL" sz="1200" b="0" i="1" u="none" strike="noStrike" cap="non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i="1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30027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משך השקף: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 עד 2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נתחיל בכיף עם שאלות על כסף.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בחרו בשאלה אחת ופתרו אותה בעזרת ציור ותרגיל מתאים.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מכירים את מטבעות של 10 אגורות, נכון?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אז בואו נחשוב שיש לנו קופת חיסכון מלאה במטבעות אלה.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רוצים לקנות ארטיק שעולה 5 שקלים.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כמה מטבעות של 10 אגורות נצטרך להוציא מהקופה כדי להרכיב 5 שקלים? </a:t>
            </a:r>
          </a:p>
          <a:p>
            <a:pPr algn="r"/>
            <a:r>
              <a:rPr lang="he-IL" b="1" dirty="0">
                <a:cs typeface="Calibri" panose="020F0502020204030204" pitchFamily="34" charset="0"/>
              </a:rPr>
              <a:t>בדקה הקרובה, </a:t>
            </a:r>
            <a:r>
              <a:rPr lang="he-IL" dirty="0">
                <a:cs typeface="Calibri" panose="020F0502020204030204" pitchFamily="34" charset="0"/>
              </a:rPr>
              <a:t>ציירו במחברת וכתבו תרגיל מתאים לפתרון- </a:t>
            </a:r>
          </a:p>
          <a:p>
            <a:pPr algn="r"/>
            <a:r>
              <a:rPr lang="he-IL" dirty="0">
                <a:cs typeface="Calibri" panose="020F0502020204030204" pitchFamily="34" charset="0"/>
              </a:rPr>
              <a:t>לקראת סוף המפגש נציג את הפתרון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chemeClr val="dk1"/>
                </a:solidFill>
                <a:cs typeface="Calibri" panose="020F0502020204030204" pitchFamily="34" charset="0"/>
              </a:rPr>
              <a:t>הצעות: משחק, חידה, הדגמה, סימולציה, דוגמה, טענה, משפט אמת משפט שקר, ועוד.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דוגמה לחידה:</a:t>
            </a:r>
            <a:b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</a:b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תמונה של דמות</a:t>
            </a:r>
            <a:r>
              <a:rPr lang="he-IL" baseline="0" dirty="0">
                <a:solidFill>
                  <a:srgbClr val="FF0000"/>
                </a:solidFill>
                <a:cs typeface="Calibri" panose="020F0502020204030204" pitchFamily="34" charset="0"/>
              </a:rPr>
              <a:t> או</a:t>
            </a: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 חפץ הקשורה לנושא. הקשר לנושא יתגלה במהלך השיעור.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מה הקשר בין………….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068135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משך השקף: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 עד 2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נתחיל בכיף עם שאלות על כסף.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בחרו בשאלה אחת ופתרו אותה בעזרת ציור ותרגיל מתאים.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מכירים את מטבעות של 10 אגורות, נכון?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אז בואו נחשוב שיש לנו קופת חיסכון מלאה במטבעות אלה.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רוצים לקנות ארטיק שעולה 5 שקלים.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כמה מטבעות של 10 אגורות נצטרך להוציא מהקופה כדי להרכיב 5 שקלים? </a:t>
            </a:r>
          </a:p>
          <a:p>
            <a:pPr algn="r"/>
            <a:r>
              <a:rPr lang="he-IL" b="1" dirty="0">
                <a:cs typeface="Calibri" panose="020F0502020204030204" pitchFamily="34" charset="0"/>
              </a:rPr>
              <a:t>בדקה הקרובה, </a:t>
            </a:r>
            <a:r>
              <a:rPr lang="he-IL" dirty="0">
                <a:cs typeface="Calibri" panose="020F0502020204030204" pitchFamily="34" charset="0"/>
              </a:rPr>
              <a:t>ציירו במחברת וכתבו תרגיל מתאים לפתרון- </a:t>
            </a:r>
          </a:p>
          <a:p>
            <a:pPr algn="r"/>
            <a:r>
              <a:rPr lang="he-IL" dirty="0">
                <a:cs typeface="Calibri" panose="020F0502020204030204" pitchFamily="34" charset="0"/>
              </a:rPr>
              <a:t>לקראת סוף המפגש נציג את הפתרון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chemeClr val="dk1"/>
                </a:solidFill>
                <a:cs typeface="Calibri" panose="020F0502020204030204" pitchFamily="34" charset="0"/>
              </a:rPr>
              <a:t>הצעות: משחק, חידה, הדגמה, סימולציה, דוגמה, טענה, משפט אמת משפט שקר, ועוד.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דוגמה לחידה:</a:t>
            </a:r>
            <a:b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</a:b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תמונה של דמות</a:t>
            </a:r>
            <a:r>
              <a:rPr lang="he-IL" baseline="0" dirty="0">
                <a:solidFill>
                  <a:srgbClr val="FF0000"/>
                </a:solidFill>
                <a:cs typeface="Calibri" panose="020F0502020204030204" pitchFamily="34" charset="0"/>
              </a:rPr>
              <a:t> או</a:t>
            </a: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 חפץ הקשורה לנושא. הקשר לנושא יתגלה במהלך השיעור.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מה הקשר בין………….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801153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>
                <a:cs typeface="Calibri" panose="020F0502020204030204" pitchFamily="34" charset="0"/>
              </a:rPr>
              <a:t>לקראת התרגול- נסביר במילים את מה שציירנו וכתבנו: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0" dirty="0">
                <a:cs typeface="Calibri" panose="020F0502020204030204" pitchFamily="34" charset="0"/>
              </a:rPr>
              <a:t>לאחר שבדקנו מה דומה ומה שונה בין 112 ו-1,120 – מצאנו כי </a:t>
            </a:r>
            <a:r>
              <a:rPr lang="he-IL" b="1" dirty="0">
                <a:cs typeface="Calibri" panose="020F0502020204030204" pitchFamily="34" charset="0"/>
              </a:rPr>
              <a:t>כל ספרה גדלה פי 10 </a:t>
            </a:r>
            <a:r>
              <a:rPr lang="he-IL" b="0" dirty="0">
                <a:cs typeface="Calibri" panose="020F0502020204030204" pitchFamily="34" charset="0"/>
              </a:rPr>
              <a:t>ולכן "קופצת" שמאלה מקום אחד.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0" dirty="0">
                <a:cs typeface="Calibri" panose="020F0502020204030204" pitchFamily="34" charset="0"/>
              </a:rPr>
              <a:t>ביחידות נרשום "0" – כי מספר היחידות הבודדות במספר הוא אפס.</a:t>
            </a:r>
          </a:p>
          <a:p>
            <a:pPr marL="0" lvl="0" indent="0" algn="r" rtl="1">
              <a:buFont typeface="Arial" panose="020B0604020202020204" pitchFamily="34" charset="0"/>
              <a:buNone/>
            </a:pPr>
            <a:endParaRPr lang="he-IL" b="0" dirty="0">
              <a:cs typeface="Calibri" panose="020F0502020204030204" pitchFamily="34" charset="0"/>
            </a:endParaRPr>
          </a:p>
          <a:p>
            <a:pPr marL="0" lvl="0" indent="0" algn="r" rtl="1">
              <a:buFont typeface="Arial" panose="020B0604020202020204" pitchFamily="34" charset="0"/>
              <a:buNone/>
            </a:pPr>
            <a:r>
              <a:rPr lang="he-IL" b="0" dirty="0">
                <a:cs typeface="Calibri" panose="020F0502020204030204" pitchFamily="34" charset="0"/>
              </a:rPr>
              <a:t>אם כך , אם נקיש שתי נקישות של שרביט הקסם... כמה מקומות "יקפצו" הספרות כשנגדיל מספר פי 100?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0" dirty="0">
                <a:cs typeface="Calibri" panose="020F0502020204030204" pitchFamily="34" charset="0"/>
              </a:rPr>
              <a:t>צדקתם! כל ספרה "תקפוץ" 2 מקומות שמאלה !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0" dirty="0">
                <a:cs typeface="Calibri" panose="020F0502020204030204" pitchFamily="34" charset="0"/>
              </a:rPr>
              <a:t>ראו בתרגילים 10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 2 השווה 20 ה-2 עבר מיחידות לעשרות (1 מקום שמאלה)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0" dirty="0">
                <a:cs typeface="Calibri" panose="020F0502020204030204" pitchFamily="34" charset="0"/>
              </a:rPr>
              <a:t>ובתרגיל  100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2 הספרה 2 עברה מיחידות למאות ( 2 מקומות שמאלה)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b="1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>
                <a:cs typeface="Calibri" panose="020F0502020204030204" pitchFamily="34" charset="0"/>
              </a:rPr>
              <a:t>מה יקרה בתרגיל 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</a:t>
            </a:r>
            <a:r>
              <a:rPr lang="en-US" sz="1200" dirty="0"/>
              <a:t> X </a:t>
            </a:r>
            <a:r>
              <a:rPr lang="en-US" sz="1200" b="1" dirty="0"/>
              <a:t>10</a:t>
            </a:r>
            <a:r>
              <a:rPr lang="en-US" sz="1200" dirty="0"/>
              <a:t>?</a:t>
            </a:r>
            <a:r>
              <a:rPr lang="he-IL" sz="1200" dirty="0">
                <a:cs typeface="Calibri" panose="020F0502020204030204" pitchFamily="34" charset="0"/>
              </a:rPr>
              <a:t> כתבו או ספרו לחבר מה אתם חושבים. (להמתין)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sz="1200" dirty="0">
                <a:cs typeface="Calibri" panose="020F0502020204030204" pitchFamily="34" charset="0"/>
              </a:rPr>
              <a:t>נכון מאד! המאה תגדל פי עשרה ותעבור לאלפים- המספר שהתקבל הוא 1,000 אלף.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sz="1200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sz="1200" dirty="0">
                <a:cs typeface="Calibri" panose="020F0502020204030204" pitchFamily="34" charset="0"/>
              </a:rPr>
              <a:t>חשבו רגע –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sz="1200" dirty="0">
                <a:cs typeface="Calibri" panose="020F0502020204030204" pitchFamily="34" charset="0"/>
              </a:rPr>
              <a:t>מהו המספר שאם אגדיל אותו פי 10 אקבל 350?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sz="1200" dirty="0">
                <a:cs typeface="Calibri" panose="020F0502020204030204" pitchFamily="34" charset="0"/>
              </a:rPr>
              <a:t>ברור! 35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sz="1200" dirty="0">
                <a:cs typeface="Calibri" panose="020F0502020204030204" pitchFamily="34" charset="0"/>
              </a:rPr>
              <a:t>ומהו המספר שאם אגדיל אותו פי 100 אקבל 3,500?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sz="1200" dirty="0">
                <a:cs typeface="Calibri" panose="020F0502020204030204" pitchFamily="34" charset="0"/>
              </a:rPr>
              <a:t>איך ידעתם? הסבירו זאת או כתבו.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sz="1200" dirty="0">
                <a:cs typeface="Calibri" panose="020F0502020204030204" pitchFamily="34" charset="0"/>
              </a:rPr>
              <a:t>כמובן, התשובה היא 35.</a:t>
            </a:r>
          </a:p>
          <a:p>
            <a:pPr marL="0" lvl="0" indent="0" algn="r" rtl="1">
              <a:buFont typeface="Arial" panose="020B0604020202020204" pitchFamily="34" charset="0"/>
              <a:buNone/>
            </a:pPr>
            <a:endParaRPr lang="he-IL" sz="1200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sz="1200" dirty="0">
                <a:cs typeface="Calibri" panose="020F0502020204030204" pitchFamily="34" charset="0"/>
              </a:rPr>
              <a:t> אתם כבר מוכנים לפתור את התרגילים  1 2 3 4 -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sz="1200" dirty="0">
                <a:cs typeface="Calibri" panose="020F0502020204030204" pitchFamily="34" charset="0"/>
              </a:rPr>
              <a:t>שימו לב , לתרגילים 3 ו-4 יש אפשרויות שונות לפתרון.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sz="1200" dirty="0">
                <a:cs typeface="Calibri" panose="020F0502020204030204" pitchFamily="34" charset="0"/>
              </a:rPr>
              <a:t>לרשותכם </a:t>
            </a:r>
            <a:r>
              <a:rPr lang="he-IL" sz="1200" b="1" dirty="0">
                <a:cs typeface="Calibri" panose="020F0502020204030204" pitchFamily="34" charset="0"/>
              </a:rPr>
              <a:t>מספר דקות </a:t>
            </a:r>
            <a:r>
              <a:rPr lang="he-IL" sz="1200" dirty="0">
                <a:cs typeface="Calibri" panose="020F0502020204030204" pitchFamily="34" charset="0"/>
              </a:rPr>
              <a:t>להתמודדות - עצרו את הסרטון וחזרו שוב.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b="1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b="1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b="1" dirty="0">
              <a:cs typeface="Calibri" panose="020F0502020204030204" pitchFamily="34" charset="0"/>
            </a:endParaRPr>
          </a:p>
          <a:p>
            <a:pPr marL="2571750" lvl="5" indent="-285750" algn="r" rtl="1">
              <a:buFont typeface="Arial" panose="020B0604020202020204" pitchFamily="34" charset="0"/>
              <a:buChar char="•"/>
            </a:pPr>
            <a:r>
              <a:rPr lang="he-IL" b="1" dirty="0">
                <a:cs typeface="Calibri" panose="020F0502020204030204" pitchFamily="34" charset="0"/>
              </a:rPr>
              <a:t>כשנקטין פי 10 – מה יקרה לכל סיפרה?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b="1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b="1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>
                <a:cs typeface="Calibri" panose="020F0502020204030204" pitchFamily="34" charset="0"/>
              </a:rPr>
              <a:t> </a:t>
            </a:r>
          </a:p>
          <a:p>
            <a:pPr marL="0" lvl="0" indent="0" algn="r" rtl="1">
              <a:buFont typeface="Arial" panose="020B0604020202020204" pitchFamily="34" charset="0"/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i="1" dirty="0">
                <a:cs typeface="Calibri" panose="020F0502020204030204" pitchFamily="34" charset="0"/>
              </a:rPr>
              <a:t>לא יותר מ-3 דקות. ניתן לעשות 2-1</a:t>
            </a:r>
            <a:r>
              <a:rPr lang="he-IL" i="1" baseline="0" dirty="0">
                <a:cs typeface="Calibri" panose="020F0502020204030204" pitchFamily="34" charset="0"/>
              </a:rPr>
              <a:t> </a:t>
            </a:r>
            <a:r>
              <a:rPr lang="he-IL" i="1" dirty="0">
                <a:cs typeface="Calibri" panose="020F0502020204030204" pitchFamily="34" charset="0"/>
              </a:rPr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i="1" dirty="0">
              <a:cs typeface="Calibri" panose="020F0502020204030204" pitchFamily="34" charset="0"/>
            </a:endParaRP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i="1" dirty="0">
              <a:cs typeface="Calibri" panose="020F0502020204030204" pitchFamily="34" charset="0"/>
            </a:endParaRP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i="1" dirty="0">
                <a:cs typeface="Calibri" panose="020F0502020204030204" pitchFamily="34" charset="0"/>
              </a:rPr>
              <a:t>המלצה לכיתות הנמוכות:</a:t>
            </a:r>
            <a:r>
              <a:rPr lang="he-IL" i="1" baseline="0" dirty="0">
                <a:cs typeface="Calibri" panose="020F0502020204030204" pitchFamily="34" charset="0"/>
              </a:rPr>
              <a:t> </a:t>
            </a:r>
            <a:r>
              <a:rPr lang="he-IL" i="1" dirty="0">
                <a:cs typeface="Calibri" panose="020F0502020204030204" pitchFamily="34" charset="0"/>
              </a:rPr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i="1" dirty="0">
                <a:cs typeface="Calibri" panose="020F0502020204030204" pitchFamily="34" charset="0"/>
              </a:rPr>
              <a:t>דוגמאות:</a:t>
            </a:r>
            <a:br>
              <a:rPr lang="he-IL" i="1" dirty="0">
                <a:cs typeface="Calibri" panose="020F0502020204030204" pitchFamily="34" charset="0"/>
              </a:rPr>
            </a:br>
            <a:r>
              <a:rPr lang="en-US" i="1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i="1" dirty="0"/>
              <a:t> </a:t>
            </a:r>
            <a:r>
              <a:rPr lang="he-IL" i="1" dirty="0">
                <a:cs typeface="Calibri" panose="020F0502020204030204" pitchFamily="34" charset="0"/>
              </a:rPr>
              <a:t>תוכנית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i="1" dirty="0"/>
              <a:t>art attack : </a:t>
            </a:r>
            <a:r>
              <a:rPr lang="en-US" i="1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i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410861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>
                <a:cs typeface="Calibri" panose="020F0502020204030204" pitchFamily="34" charset="0"/>
              </a:rPr>
              <a:t>לקראת התרגול- נסביר במילים את מה שציירנו וכתבנו: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0" dirty="0">
                <a:cs typeface="Calibri" panose="020F0502020204030204" pitchFamily="34" charset="0"/>
              </a:rPr>
              <a:t>לאחר שבדקנו מה דומה ומה שונה בין 112 ו-1,120 – מצאנו כי </a:t>
            </a:r>
            <a:r>
              <a:rPr lang="he-IL" b="1" dirty="0">
                <a:cs typeface="Calibri" panose="020F0502020204030204" pitchFamily="34" charset="0"/>
              </a:rPr>
              <a:t>כל ספרה גדלה פי 10 </a:t>
            </a:r>
            <a:r>
              <a:rPr lang="he-IL" b="0" dirty="0">
                <a:cs typeface="Calibri" panose="020F0502020204030204" pitchFamily="34" charset="0"/>
              </a:rPr>
              <a:t>ולכן "קופצת" שמאלה מקום אחד.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0" dirty="0">
                <a:cs typeface="Calibri" panose="020F0502020204030204" pitchFamily="34" charset="0"/>
              </a:rPr>
              <a:t>ביחידות נרשום "0" – כי מספר היחידות הבודדות במספר הוא אפס.</a:t>
            </a:r>
          </a:p>
          <a:p>
            <a:pPr marL="0" lvl="0" indent="0" algn="r" rtl="1">
              <a:buFont typeface="Arial" panose="020B0604020202020204" pitchFamily="34" charset="0"/>
              <a:buNone/>
            </a:pPr>
            <a:endParaRPr lang="he-IL" b="0" dirty="0">
              <a:cs typeface="Calibri" panose="020F0502020204030204" pitchFamily="34" charset="0"/>
            </a:endParaRPr>
          </a:p>
          <a:p>
            <a:pPr marL="0" lvl="0" indent="0" algn="r" rtl="1">
              <a:buFont typeface="Arial" panose="020B0604020202020204" pitchFamily="34" charset="0"/>
              <a:buNone/>
            </a:pPr>
            <a:r>
              <a:rPr lang="he-IL" b="0" dirty="0">
                <a:cs typeface="Calibri" panose="020F0502020204030204" pitchFamily="34" charset="0"/>
              </a:rPr>
              <a:t>אם כך , אם נקיש שתי נקישות של שרביט הקסם... כמה מקומות "יקפצו" הספרות כשנגדיל מספר פי 100?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0" dirty="0">
                <a:cs typeface="Calibri" panose="020F0502020204030204" pitchFamily="34" charset="0"/>
              </a:rPr>
              <a:t>צדקתם! כל ספרה "תקפוץ" 2 מקומות שמאלה !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0" dirty="0">
                <a:cs typeface="Calibri" panose="020F0502020204030204" pitchFamily="34" charset="0"/>
              </a:rPr>
              <a:t>ראו בתרגילים 10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 2 השווה 20 ה-2 עבר מיחידות לעשרות (1 מקום שמאלה)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0" dirty="0">
                <a:cs typeface="Calibri" panose="020F0502020204030204" pitchFamily="34" charset="0"/>
              </a:rPr>
              <a:t>ובתרגיל  100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2 הספרה 2 עברה מיחידות למאות ( 2 מקומות שמאלה)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b="1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>
                <a:cs typeface="Calibri" panose="020F0502020204030204" pitchFamily="34" charset="0"/>
              </a:rPr>
              <a:t>מה יקרה בתרגיל 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</a:t>
            </a:r>
            <a:r>
              <a:rPr lang="en-US" sz="1200" dirty="0"/>
              <a:t> X </a:t>
            </a:r>
            <a:r>
              <a:rPr lang="en-US" sz="1200" b="1" dirty="0"/>
              <a:t>10</a:t>
            </a:r>
            <a:r>
              <a:rPr lang="en-US" sz="1200" dirty="0"/>
              <a:t>?</a:t>
            </a:r>
            <a:r>
              <a:rPr lang="he-IL" sz="1200" dirty="0">
                <a:cs typeface="Calibri" panose="020F0502020204030204" pitchFamily="34" charset="0"/>
              </a:rPr>
              <a:t> כתבו או ספרו לחבר מה אתם חושבים. (להמתין)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sz="1200" dirty="0">
                <a:cs typeface="Calibri" panose="020F0502020204030204" pitchFamily="34" charset="0"/>
              </a:rPr>
              <a:t>נכון מאד! המאה תגדל פי עשרה ותעבור לאלפים- המספר שהתקבל הוא 1,000 אלף.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sz="1200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sz="1200" dirty="0">
                <a:cs typeface="Calibri" panose="020F0502020204030204" pitchFamily="34" charset="0"/>
              </a:rPr>
              <a:t>חשבו רגע –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sz="1200" dirty="0">
                <a:cs typeface="Calibri" panose="020F0502020204030204" pitchFamily="34" charset="0"/>
              </a:rPr>
              <a:t>מהו המספר שאם אגדיל אותו פי 10 אקבל 350?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sz="1200" dirty="0">
                <a:cs typeface="Calibri" panose="020F0502020204030204" pitchFamily="34" charset="0"/>
              </a:rPr>
              <a:t>ברור! 35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sz="1200" dirty="0">
                <a:cs typeface="Calibri" panose="020F0502020204030204" pitchFamily="34" charset="0"/>
              </a:rPr>
              <a:t>ומהו המספר שאם אגדיל אותו פי 100 אקבל 3,500?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sz="1200" dirty="0">
                <a:cs typeface="Calibri" panose="020F0502020204030204" pitchFamily="34" charset="0"/>
              </a:rPr>
              <a:t>איך ידעתם? הסבירו זאת או כתבו.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sz="1200" dirty="0">
                <a:cs typeface="Calibri" panose="020F0502020204030204" pitchFamily="34" charset="0"/>
              </a:rPr>
              <a:t>כמובן, התשובה היא 35.</a:t>
            </a:r>
          </a:p>
          <a:p>
            <a:pPr marL="0" lvl="0" indent="0" algn="r" rtl="1">
              <a:buFont typeface="Arial" panose="020B0604020202020204" pitchFamily="34" charset="0"/>
              <a:buNone/>
            </a:pPr>
            <a:endParaRPr lang="he-IL" sz="1200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sz="1200" dirty="0">
                <a:cs typeface="Calibri" panose="020F0502020204030204" pitchFamily="34" charset="0"/>
              </a:rPr>
              <a:t> אתם כבר מוכנים לפתור את התרגילים  1 2 3 4 -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sz="1200" dirty="0">
                <a:cs typeface="Calibri" panose="020F0502020204030204" pitchFamily="34" charset="0"/>
              </a:rPr>
              <a:t>שימו לב , לתרגילים 3 ו-4 יש אפשרויות שונות לפתרון.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sz="1200" dirty="0">
                <a:cs typeface="Calibri" panose="020F0502020204030204" pitchFamily="34" charset="0"/>
              </a:rPr>
              <a:t>לרשותכם </a:t>
            </a:r>
            <a:r>
              <a:rPr lang="he-IL" sz="1200" b="1" dirty="0">
                <a:cs typeface="Calibri" panose="020F0502020204030204" pitchFamily="34" charset="0"/>
              </a:rPr>
              <a:t>מספר דקות </a:t>
            </a:r>
            <a:r>
              <a:rPr lang="he-IL" sz="1200" dirty="0">
                <a:cs typeface="Calibri" panose="020F0502020204030204" pitchFamily="34" charset="0"/>
              </a:rPr>
              <a:t>להתמודדות - עצרו את הסרטון וחזרו שוב.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b="1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b="1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b="1" dirty="0">
              <a:cs typeface="Calibri" panose="020F0502020204030204" pitchFamily="34" charset="0"/>
            </a:endParaRPr>
          </a:p>
          <a:p>
            <a:pPr marL="2571750" lvl="5" indent="-285750" algn="r" rtl="1">
              <a:buFont typeface="Arial" panose="020B0604020202020204" pitchFamily="34" charset="0"/>
              <a:buChar char="•"/>
            </a:pPr>
            <a:r>
              <a:rPr lang="he-IL" b="1" dirty="0">
                <a:cs typeface="Calibri" panose="020F0502020204030204" pitchFamily="34" charset="0"/>
              </a:rPr>
              <a:t>כשנקטין פי 10 – מה יקרה לכל סיפרה?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b="1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b="1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>
                <a:cs typeface="Calibri" panose="020F0502020204030204" pitchFamily="34" charset="0"/>
              </a:rPr>
              <a:t> </a:t>
            </a:r>
          </a:p>
          <a:p>
            <a:pPr marL="0" lvl="0" indent="0" algn="r" rtl="1">
              <a:buFont typeface="Arial" panose="020B0604020202020204" pitchFamily="34" charset="0"/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i="1" dirty="0">
                <a:cs typeface="Calibri" panose="020F0502020204030204" pitchFamily="34" charset="0"/>
              </a:rPr>
              <a:t>לא יותר מ-3 דקות. ניתן לעשות 2-1</a:t>
            </a:r>
            <a:r>
              <a:rPr lang="he-IL" i="1" baseline="0" dirty="0">
                <a:cs typeface="Calibri" panose="020F0502020204030204" pitchFamily="34" charset="0"/>
              </a:rPr>
              <a:t> </a:t>
            </a:r>
            <a:r>
              <a:rPr lang="he-IL" i="1" dirty="0">
                <a:cs typeface="Calibri" panose="020F0502020204030204" pitchFamily="34" charset="0"/>
              </a:rPr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i="1" dirty="0">
              <a:cs typeface="Calibri" panose="020F0502020204030204" pitchFamily="34" charset="0"/>
            </a:endParaRP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i="1" dirty="0">
              <a:cs typeface="Calibri" panose="020F0502020204030204" pitchFamily="34" charset="0"/>
            </a:endParaRP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i="1" dirty="0">
                <a:cs typeface="Calibri" panose="020F0502020204030204" pitchFamily="34" charset="0"/>
              </a:rPr>
              <a:t>המלצה לכיתות הנמוכות:</a:t>
            </a:r>
            <a:r>
              <a:rPr lang="he-IL" i="1" baseline="0" dirty="0">
                <a:cs typeface="Calibri" panose="020F0502020204030204" pitchFamily="34" charset="0"/>
              </a:rPr>
              <a:t> </a:t>
            </a:r>
            <a:r>
              <a:rPr lang="he-IL" i="1" dirty="0">
                <a:cs typeface="Calibri" panose="020F0502020204030204" pitchFamily="34" charset="0"/>
              </a:rPr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i="1" dirty="0">
                <a:cs typeface="Calibri" panose="020F0502020204030204" pitchFamily="34" charset="0"/>
              </a:rPr>
              <a:t>דוגמאות:</a:t>
            </a:r>
            <a:br>
              <a:rPr lang="he-IL" i="1" dirty="0">
                <a:cs typeface="Calibri" panose="020F0502020204030204" pitchFamily="34" charset="0"/>
              </a:rPr>
            </a:br>
            <a:r>
              <a:rPr lang="en-US" i="1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i="1" dirty="0"/>
              <a:t> </a:t>
            </a:r>
            <a:r>
              <a:rPr lang="he-IL" i="1" dirty="0">
                <a:cs typeface="Calibri" panose="020F0502020204030204" pitchFamily="34" charset="0"/>
              </a:rPr>
              <a:t>תוכנית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i="1" dirty="0"/>
              <a:t>art attack : </a:t>
            </a:r>
            <a:r>
              <a:rPr lang="en-US" i="1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i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115241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>
                <a:cs typeface="Calibri" panose="020F0502020204030204" pitchFamily="34" charset="0"/>
              </a:rPr>
              <a:t>לקראת התרגול- נסביר במילים את מה שציירנו וכתבנו: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0" dirty="0">
                <a:cs typeface="Calibri" panose="020F0502020204030204" pitchFamily="34" charset="0"/>
              </a:rPr>
              <a:t>לאחר שבדקנו מה דומה ומה שונה בין 112 ו-1,120 – מצאנו כי </a:t>
            </a:r>
            <a:r>
              <a:rPr lang="he-IL" b="1" dirty="0">
                <a:cs typeface="Calibri" panose="020F0502020204030204" pitchFamily="34" charset="0"/>
              </a:rPr>
              <a:t>כל ספרה גדלה פי 10 </a:t>
            </a:r>
            <a:r>
              <a:rPr lang="he-IL" b="0" dirty="0">
                <a:cs typeface="Calibri" panose="020F0502020204030204" pitchFamily="34" charset="0"/>
              </a:rPr>
              <a:t>ולכן "קופצת" שמאלה מקום אחד.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0" dirty="0">
                <a:cs typeface="Calibri" panose="020F0502020204030204" pitchFamily="34" charset="0"/>
              </a:rPr>
              <a:t>ביחידות נרשום "0" – כי מספר היחידות הבודדות במספר הוא אפס.</a:t>
            </a:r>
          </a:p>
          <a:p>
            <a:pPr marL="0" lvl="0" indent="0" algn="r" rtl="1">
              <a:buFont typeface="Arial" panose="020B0604020202020204" pitchFamily="34" charset="0"/>
              <a:buNone/>
            </a:pPr>
            <a:endParaRPr lang="he-IL" b="0" dirty="0">
              <a:cs typeface="Calibri" panose="020F0502020204030204" pitchFamily="34" charset="0"/>
            </a:endParaRPr>
          </a:p>
          <a:p>
            <a:pPr marL="0" lvl="0" indent="0" algn="r" rtl="1">
              <a:buFont typeface="Arial" panose="020B0604020202020204" pitchFamily="34" charset="0"/>
              <a:buNone/>
            </a:pPr>
            <a:r>
              <a:rPr lang="he-IL" b="0" dirty="0">
                <a:cs typeface="Calibri" panose="020F0502020204030204" pitchFamily="34" charset="0"/>
              </a:rPr>
              <a:t>אם כך , אם נקיש שתי נקישות של שרביט הקסם... כמה מקומות "יקפצו" הספרות כשנגדיל מספר פי 100?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0" dirty="0">
                <a:cs typeface="Calibri" panose="020F0502020204030204" pitchFamily="34" charset="0"/>
              </a:rPr>
              <a:t>צדקתם! כל ספרה "תקפוץ" 2 מקומות שמאלה !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0" dirty="0">
                <a:cs typeface="Calibri" panose="020F0502020204030204" pitchFamily="34" charset="0"/>
              </a:rPr>
              <a:t>ראו בתרגילים 10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 2 השווה 20 ה-2 עבר מיחידות לעשרות (1 מקום שמאלה)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0" dirty="0">
                <a:cs typeface="Calibri" panose="020F0502020204030204" pitchFamily="34" charset="0"/>
              </a:rPr>
              <a:t>ובתרגיל  100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2 הספרה 2 עברה מיחידות למאות ( 2 מקומות שמאלה)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b="1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>
                <a:cs typeface="Calibri" panose="020F0502020204030204" pitchFamily="34" charset="0"/>
              </a:rPr>
              <a:t>מה יקרה בתרגיל 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</a:t>
            </a:r>
            <a:r>
              <a:rPr lang="en-US" sz="1200" dirty="0"/>
              <a:t> X </a:t>
            </a:r>
            <a:r>
              <a:rPr lang="en-US" sz="1200" b="1" dirty="0"/>
              <a:t>10</a:t>
            </a:r>
            <a:r>
              <a:rPr lang="en-US" sz="1200" dirty="0"/>
              <a:t>?</a:t>
            </a:r>
            <a:r>
              <a:rPr lang="he-IL" sz="1200" dirty="0">
                <a:cs typeface="Calibri" panose="020F0502020204030204" pitchFamily="34" charset="0"/>
              </a:rPr>
              <a:t> כתבו או ספרו לחבר מה אתם חושבים. (להמתין)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sz="1200" dirty="0">
                <a:cs typeface="Calibri" panose="020F0502020204030204" pitchFamily="34" charset="0"/>
              </a:rPr>
              <a:t>נכון מאד! המאה תגדל פי עשרה ותעבור לאלפים- המספר שהתקבל הוא 1,000 אלף.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sz="1200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sz="1200" dirty="0">
                <a:cs typeface="Calibri" panose="020F0502020204030204" pitchFamily="34" charset="0"/>
              </a:rPr>
              <a:t>חשבו רגע –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sz="1200" dirty="0">
                <a:cs typeface="Calibri" panose="020F0502020204030204" pitchFamily="34" charset="0"/>
              </a:rPr>
              <a:t>מהו המספר שאם אגדיל אותו פי 10 אקבל 350?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sz="1200" dirty="0">
                <a:cs typeface="Calibri" panose="020F0502020204030204" pitchFamily="34" charset="0"/>
              </a:rPr>
              <a:t>ברור! 35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sz="1200" dirty="0">
                <a:cs typeface="Calibri" panose="020F0502020204030204" pitchFamily="34" charset="0"/>
              </a:rPr>
              <a:t>ומהו המספר שאם אגדיל אותו פי 100 אקבל 3,500?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sz="1200" dirty="0">
                <a:cs typeface="Calibri" panose="020F0502020204030204" pitchFamily="34" charset="0"/>
              </a:rPr>
              <a:t>איך ידעתם? הסבירו זאת או כתבו.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sz="1200" dirty="0">
                <a:cs typeface="Calibri" panose="020F0502020204030204" pitchFamily="34" charset="0"/>
              </a:rPr>
              <a:t>כמובן, התשובה היא 35.</a:t>
            </a:r>
          </a:p>
          <a:p>
            <a:pPr marL="0" lvl="0" indent="0" algn="r" rtl="1">
              <a:buFont typeface="Arial" panose="020B0604020202020204" pitchFamily="34" charset="0"/>
              <a:buNone/>
            </a:pPr>
            <a:endParaRPr lang="he-IL" sz="1200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sz="1200" dirty="0">
                <a:cs typeface="Calibri" panose="020F0502020204030204" pitchFamily="34" charset="0"/>
              </a:rPr>
              <a:t> אתם כבר מוכנים לפתור את התרגילים  1 2 3 4 -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sz="1200" dirty="0">
                <a:cs typeface="Calibri" panose="020F0502020204030204" pitchFamily="34" charset="0"/>
              </a:rPr>
              <a:t>שימו לב , לתרגילים 3 ו-4 יש אפשרויות שונות לפתרון.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sz="1200" dirty="0">
                <a:cs typeface="Calibri" panose="020F0502020204030204" pitchFamily="34" charset="0"/>
              </a:rPr>
              <a:t>לרשותכם </a:t>
            </a:r>
            <a:r>
              <a:rPr lang="he-IL" sz="1200" b="1" dirty="0">
                <a:cs typeface="Calibri" panose="020F0502020204030204" pitchFamily="34" charset="0"/>
              </a:rPr>
              <a:t>מספר דקות </a:t>
            </a:r>
            <a:r>
              <a:rPr lang="he-IL" sz="1200" dirty="0">
                <a:cs typeface="Calibri" panose="020F0502020204030204" pitchFamily="34" charset="0"/>
              </a:rPr>
              <a:t>להתמודדות - עצרו את הסרטון וחזרו שוב.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b="1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b="1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b="1" dirty="0">
              <a:cs typeface="Calibri" panose="020F0502020204030204" pitchFamily="34" charset="0"/>
            </a:endParaRPr>
          </a:p>
          <a:p>
            <a:pPr marL="2571750" lvl="5" indent="-285750" algn="r" rtl="1">
              <a:buFont typeface="Arial" panose="020B0604020202020204" pitchFamily="34" charset="0"/>
              <a:buChar char="•"/>
            </a:pPr>
            <a:r>
              <a:rPr lang="he-IL" b="1" dirty="0">
                <a:cs typeface="Calibri" panose="020F0502020204030204" pitchFamily="34" charset="0"/>
              </a:rPr>
              <a:t>כשנקטין פי 10 – מה יקרה לכל סיפרה?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b="1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b="1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>
                <a:cs typeface="Calibri" panose="020F0502020204030204" pitchFamily="34" charset="0"/>
              </a:rPr>
              <a:t> </a:t>
            </a:r>
          </a:p>
          <a:p>
            <a:pPr marL="0" lvl="0" indent="0" algn="r" rtl="1">
              <a:buFont typeface="Arial" panose="020B0604020202020204" pitchFamily="34" charset="0"/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i="1" dirty="0">
                <a:cs typeface="Calibri" panose="020F0502020204030204" pitchFamily="34" charset="0"/>
              </a:rPr>
              <a:t>לא יותר מ-3 דקות. ניתן לעשות 2-1</a:t>
            </a:r>
            <a:r>
              <a:rPr lang="he-IL" i="1" baseline="0" dirty="0">
                <a:cs typeface="Calibri" panose="020F0502020204030204" pitchFamily="34" charset="0"/>
              </a:rPr>
              <a:t> </a:t>
            </a:r>
            <a:r>
              <a:rPr lang="he-IL" i="1" dirty="0">
                <a:cs typeface="Calibri" panose="020F0502020204030204" pitchFamily="34" charset="0"/>
              </a:rPr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i="1" dirty="0">
              <a:cs typeface="Calibri" panose="020F0502020204030204" pitchFamily="34" charset="0"/>
            </a:endParaRP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i="1" dirty="0">
              <a:cs typeface="Calibri" panose="020F0502020204030204" pitchFamily="34" charset="0"/>
            </a:endParaRP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i="1" dirty="0">
                <a:cs typeface="Calibri" panose="020F0502020204030204" pitchFamily="34" charset="0"/>
              </a:rPr>
              <a:t>המלצה לכיתות הנמוכות:</a:t>
            </a:r>
            <a:r>
              <a:rPr lang="he-IL" i="1" baseline="0" dirty="0">
                <a:cs typeface="Calibri" panose="020F0502020204030204" pitchFamily="34" charset="0"/>
              </a:rPr>
              <a:t> </a:t>
            </a:r>
            <a:r>
              <a:rPr lang="he-IL" i="1" dirty="0">
                <a:cs typeface="Calibri" panose="020F0502020204030204" pitchFamily="34" charset="0"/>
              </a:rPr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i="1" dirty="0">
                <a:cs typeface="Calibri" panose="020F0502020204030204" pitchFamily="34" charset="0"/>
              </a:rPr>
              <a:t>דוגמאות:</a:t>
            </a:r>
            <a:br>
              <a:rPr lang="he-IL" i="1" dirty="0">
                <a:cs typeface="Calibri" panose="020F0502020204030204" pitchFamily="34" charset="0"/>
              </a:rPr>
            </a:br>
            <a:r>
              <a:rPr lang="en-US" i="1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i="1" dirty="0"/>
              <a:t> </a:t>
            </a:r>
            <a:r>
              <a:rPr lang="he-IL" i="1" dirty="0">
                <a:cs typeface="Calibri" panose="020F0502020204030204" pitchFamily="34" charset="0"/>
              </a:rPr>
              <a:t>תוכנית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i="1" dirty="0"/>
              <a:t>art attack : </a:t>
            </a:r>
            <a:r>
              <a:rPr lang="en-US" i="1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i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562895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>
                <a:cs typeface="Calibri" panose="020F0502020204030204" pitchFamily="34" charset="0"/>
              </a:rPr>
              <a:t>לקראת התרגול- נסביר במילים את מה שציירנו וכתבנו: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0" dirty="0">
                <a:cs typeface="Calibri" panose="020F0502020204030204" pitchFamily="34" charset="0"/>
              </a:rPr>
              <a:t>לאחר שבדקנו מה דומה ומה שונה בין 112 ו-1,120 – מצאנו כי </a:t>
            </a:r>
            <a:r>
              <a:rPr lang="he-IL" b="1" dirty="0">
                <a:cs typeface="Calibri" panose="020F0502020204030204" pitchFamily="34" charset="0"/>
              </a:rPr>
              <a:t>כל ספרה גדלה פי 10 </a:t>
            </a:r>
            <a:r>
              <a:rPr lang="he-IL" b="0" dirty="0">
                <a:cs typeface="Calibri" panose="020F0502020204030204" pitchFamily="34" charset="0"/>
              </a:rPr>
              <a:t>ולכן "קופצת" שמאלה מקום אחד.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0" dirty="0">
                <a:cs typeface="Calibri" panose="020F0502020204030204" pitchFamily="34" charset="0"/>
              </a:rPr>
              <a:t>ביחידות נרשום "0" – כי מספר היחידות הבודדות במספר הוא אפס.</a:t>
            </a:r>
          </a:p>
          <a:p>
            <a:pPr marL="0" lvl="0" indent="0" algn="r" rtl="1">
              <a:buFont typeface="Arial" panose="020B0604020202020204" pitchFamily="34" charset="0"/>
              <a:buNone/>
            </a:pPr>
            <a:endParaRPr lang="he-IL" b="0" dirty="0">
              <a:cs typeface="Calibri" panose="020F0502020204030204" pitchFamily="34" charset="0"/>
            </a:endParaRPr>
          </a:p>
          <a:p>
            <a:pPr marL="0" lvl="0" indent="0" algn="r" rtl="1">
              <a:buFont typeface="Arial" panose="020B0604020202020204" pitchFamily="34" charset="0"/>
              <a:buNone/>
            </a:pPr>
            <a:r>
              <a:rPr lang="he-IL" b="0" dirty="0">
                <a:cs typeface="Calibri" panose="020F0502020204030204" pitchFamily="34" charset="0"/>
              </a:rPr>
              <a:t>אם כך , אם נקיש שתי נקישות של שרביט הקסם... כמה מקומות "יקפצו" הספרות כשנגדיל מספר פי 100?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0" dirty="0">
                <a:cs typeface="Calibri" panose="020F0502020204030204" pitchFamily="34" charset="0"/>
              </a:rPr>
              <a:t>צדקתם! כל ספרה "תקפוץ" 2 מקומות שמאלה !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0" dirty="0">
                <a:cs typeface="Calibri" panose="020F0502020204030204" pitchFamily="34" charset="0"/>
              </a:rPr>
              <a:t>ראו בתרגילים 10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 2 השווה 20 ה-2 עבר מיחידות לעשרות (1 מקום שמאלה)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0" dirty="0">
                <a:cs typeface="Calibri" panose="020F0502020204030204" pitchFamily="34" charset="0"/>
              </a:rPr>
              <a:t>ובתרגיל  100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2 הספרה 2 עברה מיחידות למאות ( 2 מקומות שמאלה)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b="1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>
                <a:cs typeface="Calibri" panose="020F0502020204030204" pitchFamily="34" charset="0"/>
              </a:rPr>
              <a:t>מה יקרה בתרגיל 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</a:t>
            </a:r>
            <a:r>
              <a:rPr lang="en-US" sz="1200" dirty="0"/>
              <a:t> X </a:t>
            </a:r>
            <a:r>
              <a:rPr lang="en-US" sz="1200" b="1" dirty="0"/>
              <a:t>10</a:t>
            </a:r>
            <a:r>
              <a:rPr lang="en-US" sz="1200" dirty="0"/>
              <a:t>?</a:t>
            </a:r>
            <a:r>
              <a:rPr lang="he-IL" sz="1200" dirty="0">
                <a:cs typeface="Calibri" panose="020F0502020204030204" pitchFamily="34" charset="0"/>
              </a:rPr>
              <a:t> כתבו או ספרו לחבר מה אתם חושבים. (להמתין)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sz="1200" dirty="0">
                <a:cs typeface="Calibri" panose="020F0502020204030204" pitchFamily="34" charset="0"/>
              </a:rPr>
              <a:t>נכון מאד! המאה תגדל פי עשרה ותעבור לאלפים- המספר שהתקבל הוא 1,000 אלף.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sz="1200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sz="1200" dirty="0">
                <a:cs typeface="Calibri" panose="020F0502020204030204" pitchFamily="34" charset="0"/>
              </a:rPr>
              <a:t>חשבו רגע –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sz="1200" dirty="0">
                <a:cs typeface="Calibri" panose="020F0502020204030204" pitchFamily="34" charset="0"/>
              </a:rPr>
              <a:t>מהו המספר שאם אגדיל אותו פי 10 אקבל 350?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sz="1200" dirty="0">
                <a:cs typeface="Calibri" panose="020F0502020204030204" pitchFamily="34" charset="0"/>
              </a:rPr>
              <a:t>ברור! 35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sz="1200" dirty="0">
                <a:cs typeface="Calibri" panose="020F0502020204030204" pitchFamily="34" charset="0"/>
              </a:rPr>
              <a:t>ומהו המספר שאם אגדיל אותו פי 100 אקבל 3,500?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sz="1200" dirty="0">
                <a:cs typeface="Calibri" panose="020F0502020204030204" pitchFamily="34" charset="0"/>
              </a:rPr>
              <a:t>איך ידעתם? הסבירו זאת או כתבו.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sz="1200" dirty="0">
                <a:cs typeface="Calibri" panose="020F0502020204030204" pitchFamily="34" charset="0"/>
              </a:rPr>
              <a:t>כמובן, התשובה היא 35.</a:t>
            </a:r>
          </a:p>
          <a:p>
            <a:pPr marL="0" lvl="0" indent="0" algn="r" rtl="1">
              <a:buFont typeface="Arial" panose="020B0604020202020204" pitchFamily="34" charset="0"/>
              <a:buNone/>
            </a:pPr>
            <a:endParaRPr lang="he-IL" sz="1200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sz="1200" dirty="0">
                <a:cs typeface="Calibri" panose="020F0502020204030204" pitchFamily="34" charset="0"/>
              </a:rPr>
              <a:t> אתם כבר מוכנים לפתור את התרגילים  1 2 3 4 -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sz="1200" dirty="0">
                <a:cs typeface="Calibri" panose="020F0502020204030204" pitchFamily="34" charset="0"/>
              </a:rPr>
              <a:t>שימו לב , לתרגילים 3 ו-4 יש אפשרויות שונות לפתרון.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sz="1200" dirty="0">
                <a:cs typeface="Calibri" panose="020F0502020204030204" pitchFamily="34" charset="0"/>
              </a:rPr>
              <a:t>לרשותכם </a:t>
            </a:r>
            <a:r>
              <a:rPr lang="he-IL" sz="1200" b="1" dirty="0">
                <a:cs typeface="Calibri" panose="020F0502020204030204" pitchFamily="34" charset="0"/>
              </a:rPr>
              <a:t>מספר דקות </a:t>
            </a:r>
            <a:r>
              <a:rPr lang="he-IL" sz="1200" dirty="0">
                <a:cs typeface="Calibri" panose="020F0502020204030204" pitchFamily="34" charset="0"/>
              </a:rPr>
              <a:t>להתמודדות - עצרו את הסרטון וחזרו שוב.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b="1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b="1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b="1" dirty="0">
              <a:cs typeface="Calibri" panose="020F0502020204030204" pitchFamily="34" charset="0"/>
            </a:endParaRPr>
          </a:p>
          <a:p>
            <a:pPr marL="2571750" lvl="5" indent="-285750" algn="r" rtl="1">
              <a:buFont typeface="Arial" panose="020B0604020202020204" pitchFamily="34" charset="0"/>
              <a:buChar char="•"/>
            </a:pPr>
            <a:r>
              <a:rPr lang="he-IL" b="1" dirty="0">
                <a:cs typeface="Calibri" panose="020F0502020204030204" pitchFamily="34" charset="0"/>
              </a:rPr>
              <a:t>כשנקטין פי 10 – מה יקרה לכל סיפרה?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b="1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b="1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>
                <a:cs typeface="Calibri" panose="020F0502020204030204" pitchFamily="34" charset="0"/>
              </a:rPr>
              <a:t> </a:t>
            </a:r>
          </a:p>
          <a:p>
            <a:pPr marL="0" lvl="0" indent="0" algn="r" rtl="1">
              <a:buFont typeface="Arial" panose="020B0604020202020204" pitchFamily="34" charset="0"/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i="1" dirty="0">
                <a:cs typeface="Calibri" panose="020F0502020204030204" pitchFamily="34" charset="0"/>
              </a:rPr>
              <a:t>לא יותר מ-3 דקות. ניתן לעשות 2-1</a:t>
            </a:r>
            <a:r>
              <a:rPr lang="he-IL" i="1" baseline="0" dirty="0">
                <a:cs typeface="Calibri" panose="020F0502020204030204" pitchFamily="34" charset="0"/>
              </a:rPr>
              <a:t> </a:t>
            </a:r>
            <a:r>
              <a:rPr lang="he-IL" i="1" dirty="0">
                <a:cs typeface="Calibri" panose="020F0502020204030204" pitchFamily="34" charset="0"/>
              </a:rPr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i="1" dirty="0">
              <a:cs typeface="Calibri" panose="020F0502020204030204" pitchFamily="34" charset="0"/>
            </a:endParaRP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i="1" dirty="0">
              <a:cs typeface="Calibri" panose="020F0502020204030204" pitchFamily="34" charset="0"/>
            </a:endParaRP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i="1" dirty="0">
                <a:cs typeface="Calibri" panose="020F0502020204030204" pitchFamily="34" charset="0"/>
              </a:rPr>
              <a:t>המלצה לכיתות הנמוכות:</a:t>
            </a:r>
            <a:r>
              <a:rPr lang="he-IL" i="1" baseline="0" dirty="0">
                <a:cs typeface="Calibri" panose="020F0502020204030204" pitchFamily="34" charset="0"/>
              </a:rPr>
              <a:t> </a:t>
            </a:r>
            <a:r>
              <a:rPr lang="he-IL" i="1" dirty="0">
                <a:cs typeface="Calibri" panose="020F0502020204030204" pitchFamily="34" charset="0"/>
              </a:rPr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i="1" dirty="0">
                <a:cs typeface="Calibri" panose="020F0502020204030204" pitchFamily="34" charset="0"/>
              </a:rPr>
              <a:t>דוגמאות:</a:t>
            </a:r>
            <a:br>
              <a:rPr lang="he-IL" i="1" dirty="0">
                <a:cs typeface="Calibri" panose="020F0502020204030204" pitchFamily="34" charset="0"/>
              </a:rPr>
            </a:br>
            <a:r>
              <a:rPr lang="en-US" i="1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i="1" dirty="0"/>
              <a:t> </a:t>
            </a:r>
            <a:r>
              <a:rPr lang="he-IL" i="1" dirty="0">
                <a:cs typeface="Calibri" panose="020F0502020204030204" pitchFamily="34" charset="0"/>
              </a:rPr>
              <a:t>תוכנית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i="1" dirty="0"/>
              <a:t>art attack : </a:t>
            </a:r>
            <a:r>
              <a:rPr lang="en-US" i="1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i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797053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>
              <a:cs typeface="Calibri" panose="020F0502020204030204" pitchFamily="34" charset="0"/>
            </a:endParaRPr>
          </a:p>
          <a:p>
            <a:pPr marL="158750" lvl="0" indent="0" algn="r" rtl="1">
              <a:buNone/>
            </a:pPr>
            <a:endParaRPr lang="he-IL" b="0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>
                <a:cs typeface="Calibri" panose="020F0502020204030204" pitchFamily="34" charset="0"/>
              </a:rPr>
              <a:t>נציג חלק מהפתרונות :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0" dirty="0">
                <a:cs typeface="Calibri" panose="020F0502020204030204" pitchFamily="34" charset="0"/>
              </a:rPr>
              <a:t>הגדלנו את 25 פי 10  התרגיל הוא </a:t>
            </a:r>
            <a:r>
              <a:rPr lang="he-IL" b="1" dirty="0">
                <a:cs typeface="Calibri" panose="020F0502020204030204" pitchFamily="34" charset="0"/>
              </a:rPr>
              <a:t>10</a:t>
            </a:r>
            <a:r>
              <a:rPr lang="en-US" b="1" dirty="0"/>
              <a:t>X</a:t>
            </a:r>
            <a:r>
              <a:rPr lang="he-IL" b="1" dirty="0">
                <a:cs typeface="Calibri" panose="020F0502020204030204" pitchFamily="34" charset="0"/>
              </a:rPr>
              <a:t> 25 </a:t>
            </a:r>
            <a:r>
              <a:rPr lang="he-IL" b="0" dirty="0">
                <a:cs typeface="Calibri" panose="020F0502020204030204" pitchFamily="34" charset="0"/>
              </a:rPr>
              <a:t>והתשובה 250 – ספרת 5 הייתה ביחידות , כעת נמצאת בעשרות. ספרת 2 הייתה בערות , כעת נמצאת במאות. כפי שלמדנו , לאחר ההמרה, 0 מייצג " 0 יחידות בודדות".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b="0" dirty="0">
              <a:cs typeface="Calibri" panose="020F0502020204030204" pitchFamily="34" charset="0"/>
            </a:endParaRP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הגדלנו את 25 פי 100  התרגיל הוא </a:t>
            </a:r>
            <a:r>
              <a:rPr lang="he-IL" b="1" dirty="0">
                <a:cs typeface="Calibri" panose="020F0502020204030204" pitchFamily="34" charset="0"/>
              </a:rPr>
              <a:t>100</a:t>
            </a:r>
            <a:r>
              <a:rPr lang="en-US" b="1" dirty="0"/>
              <a:t>X</a:t>
            </a:r>
            <a:r>
              <a:rPr lang="he-IL" b="1" dirty="0">
                <a:cs typeface="Calibri" panose="020F0502020204030204" pitchFamily="34" charset="0"/>
              </a:rPr>
              <a:t> 25 </a:t>
            </a:r>
            <a:r>
              <a:rPr lang="he-IL" b="0" dirty="0">
                <a:cs typeface="Calibri" panose="020F0502020204030204" pitchFamily="34" charset="0"/>
              </a:rPr>
              <a:t>והתשובה 2,500 – ספרת 5 הייתה ביחידות , כעת נמצאת במאות (שני מקומות). ספרת 2 הייתה בעשרות , כעת נמצאת באלפים. כפי שלמדנו , לאחר ההמרה, 0 מייצג " 0 יחידות בודדות" ו-"0 ערות בודדות". 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e-IL" b="0" dirty="0">
              <a:cs typeface="Calibri" panose="020F0502020204030204" pitchFamily="34" charset="0"/>
            </a:endParaRP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אלו שני מספרים ניתן להוסיף במקומות הריקים בתרגילים 3 ו- 4? 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שתפו את חברי הכיתה בפתרונות, השוו ביניכם – מה דומה מה שונה וספרו איך ידעתם. 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להלן אפשרויות שרשמתם :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200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10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20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100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2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1,000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2,000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1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50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40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5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400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4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500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e-IL" b="0" dirty="0">
              <a:cs typeface="Calibri" panose="020F0502020204030204" pitchFamily="34" charset="0"/>
            </a:endParaRPr>
          </a:p>
          <a:p>
            <a:pPr marL="0" lvl="0" indent="0" algn="r" rtl="1">
              <a:buFont typeface="Arial" panose="020B0604020202020204" pitchFamily="34" charset="0"/>
              <a:buNone/>
            </a:pPr>
            <a:r>
              <a:rPr lang="he-IL" b="1" dirty="0">
                <a:cs typeface="Calibri" panose="020F0502020204030204" pitchFamily="34" charset="0"/>
              </a:rPr>
              <a:t> את שאלות המטבעות? </a:t>
            </a:r>
          </a:p>
          <a:p>
            <a:pPr marL="0" lvl="0" indent="0" algn="r" rtl="1">
              <a:buFont typeface="Arial" panose="020B0604020202020204" pitchFamily="34" charset="0"/>
              <a:buNone/>
            </a:pPr>
            <a:r>
              <a:rPr lang="he-IL" b="1" dirty="0">
                <a:cs typeface="Calibri" panose="020F0502020204030204" pitchFamily="34" charset="0"/>
              </a:rPr>
              <a:t>נבדוק את התשובות : </a:t>
            </a:r>
          </a:p>
          <a:p>
            <a:pPr marL="0" lvl="0" indent="0" algn="r" rtl="1">
              <a:buFont typeface="Arial" panose="020B0604020202020204" pitchFamily="34" charset="0"/>
              <a:buNone/>
            </a:pPr>
            <a:r>
              <a:rPr lang="he-IL" b="1" dirty="0">
                <a:cs typeface="Calibri" panose="020F0502020204030204" pitchFamily="34" charset="0"/>
              </a:rPr>
              <a:t>1. </a:t>
            </a:r>
            <a:r>
              <a:rPr lang="he-IL" b="0" dirty="0">
                <a:cs typeface="Calibri" panose="020F0502020204030204" pitchFamily="34" charset="0"/>
              </a:rPr>
              <a:t>כמה פעמים</a:t>
            </a:r>
            <a:r>
              <a:rPr lang="he-IL" b="1" dirty="0">
                <a:cs typeface="Calibri" panose="020F0502020204030204" pitchFamily="34" charset="0"/>
              </a:rPr>
              <a:t> </a:t>
            </a:r>
            <a:r>
              <a:rPr lang="he-IL" b="0" dirty="0">
                <a:cs typeface="Calibri" panose="020F0502020204030204" pitchFamily="34" charset="0"/>
              </a:rPr>
              <a:t>נכנס 10 ב- 500? מחלקים 500 ב- 10. התשובה היא </a:t>
            </a:r>
            <a:r>
              <a:rPr lang="he-IL" b="1" dirty="0">
                <a:cs typeface="Calibri" panose="020F0502020204030204" pitchFamily="34" charset="0"/>
              </a:rPr>
              <a:t>50</a:t>
            </a:r>
            <a:r>
              <a:rPr lang="he-IL" b="0" dirty="0">
                <a:cs typeface="Calibri" panose="020F0502020204030204" pitchFamily="34" charset="0"/>
              </a:rPr>
              <a:t> מטבעות.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b="1" dirty="0">
                <a:cs typeface="Calibri" panose="020F0502020204030204" pitchFamily="34" charset="0"/>
              </a:rPr>
              <a:t>2. </a:t>
            </a:r>
            <a:r>
              <a:rPr lang="he-IL" b="0" dirty="0">
                <a:cs typeface="Calibri" panose="020F0502020204030204" pitchFamily="34" charset="0"/>
              </a:rPr>
              <a:t>כמה פעמים</a:t>
            </a:r>
            <a:r>
              <a:rPr lang="he-IL" b="1" dirty="0">
                <a:cs typeface="Calibri" panose="020F0502020204030204" pitchFamily="34" charset="0"/>
              </a:rPr>
              <a:t> </a:t>
            </a:r>
            <a:r>
              <a:rPr lang="he-IL" b="0" dirty="0">
                <a:cs typeface="Calibri" panose="020F0502020204030204" pitchFamily="34" charset="0"/>
              </a:rPr>
              <a:t>נכנס 10 ב- 750? מחלקים 750 ב- 10. התשובה היא </a:t>
            </a:r>
            <a:r>
              <a:rPr lang="he-IL" b="1" dirty="0">
                <a:cs typeface="Calibri" panose="020F0502020204030204" pitchFamily="34" charset="0"/>
              </a:rPr>
              <a:t>75</a:t>
            </a:r>
            <a:r>
              <a:rPr lang="he-IL" b="0" dirty="0">
                <a:cs typeface="Calibri" panose="020F0502020204030204" pitchFamily="34" charset="0"/>
              </a:rPr>
              <a:t> מטבעות. </a:t>
            </a: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buFont typeface="Arial" panose="020B0604020202020204" pitchFamily="34" charset="0"/>
              <a:buNone/>
            </a:pPr>
            <a:r>
              <a:rPr lang="he-IL" b="1" dirty="0">
                <a:cs typeface="Calibri" panose="020F0502020204030204" pitchFamily="34" charset="0"/>
              </a:rPr>
              <a:t>3.</a:t>
            </a:r>
            <a:r>
              <a:rPr lang="he-IL" b="0" dirty="0">
                <a:cs typeface="Calibri" panose="020F0502020204030204" pitchFamily="34" charset="0"/>
              </a:rPr>
              <a:t>אנחנו יודעים שבשקל יש 100 אגורות – 10 מטבעות של 10 אגורות – </a:t>
            </a:r>
          </a:p>
          <a:p>
            <a:pPr marL="0" lvl="0" indent="0" algn="r" rtl="1">
              <a:buFont typeface="Arial" panose="020B0604020202020204" pitchFamily="34" charset="0"/>
              <a:buNone/>
            </a:pPr>
            <a:r>
              <a:rPr lang="he-IL" b="0" dirty="0">
                <a:cs typeface="Calibri" panose="020F0502020204030204" pitchFamily="34" charset="0"/>
              </a:rPr>
              <a:t>5 שקלים שווים ל- 500 אגורות - </a:t>
            </a:r>
          </a:p>
          <a:p>
            <a:pPr marL="0" lvl="0" indent="0" algn="r" rtl="1">
              <a:buFont typeface="Arial" panose="020B0604020202020204" pitchFamily="34" charset="0"/>
              <a:buNone/>
            </a:pPr>
            <a:r>
              <a:rPr lang="he-IL" b="0" dirty="0">
                <a:cs typeface="Calibri" panose="020F0502020204030204" pitchFamily="34" charset="0"/>
              </a:rPr>
              <a:t>נחלק את 500 האגורות למטבעות של 10 אגורות, נקבל 50 מטבעות של 10 אגורות , כפי שמראה התרגיל. </a:t>
            </a:r>
          </a:p>
          <a:p>
            <a:pPr marL="0" lvl="0" indent="0" algn="r" rtl="1">
              <a:buFont typeface="Arial" panose="020B0604020202020204" pitchFamily="34" charset="0"/>
              <a:buNone/>
            </a:pPr>
            <a:endParaRPr lang="he-IL" b="0" dirty="0">
              <a:cs typeface="Calibri" panose="020F0502020204030204" pitchFamily="34" charset="0"/>
            </a:endParaRPr>
          </a:p>
          <a:p>
            <a:pPr marL="0" lvl="0" indent="0" algn="r" rtl="1">
              <a:buFont typeface="Arial" panose="020B0604020202020204" pitchFamily="34" charset="0"/>
              <a:buNone/>
            </a:pPr>
            <a:r>
              <a:rPr lang="he-IL" b="1" dirty="0">
                <a:cs typeface="Calibri" panose="020F0502020204030204" pitchFamily="34" charset="0"/>
              </a:rPr>
              <a:t> </a:t>
            </a:r>
            <a:r>
              <a:rPr lang="en-US" dirty="0">
                <a:highlight>
                  <a:srgbClr val="00FFFF"/>
                </a:highlight>
              </a:rPr>
              <a:t>5:0.10=50</a:t>
            </a: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buFont typeface="Arial" panose="020B0604020202020204" pitchFamily="34" charset="0"/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i="1" dirty="0">
                <a:cs typeface="Calibri" panose="020F0502020204030204" pitchFamily="34" charset="0"/>
              </a:rPr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i="1" dirty="0">
              <a:cs typeface="Calibri" panose="020F0502020204030204" pitchFamily="34" charset="0"/>
            </a:endParaRPr>
          </a:p>
          <a:p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249596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>
              <a:cs typeface="Calibri" panose="020F0502020204030204" pitchFamily="34" charset="0"/>
            </a:endParaRPr>
          </a:p>
          <a:p>
            <a:pPr marL="158750" lvl="0" indent="0" algn="r" rtl="1">
              <a:buNone/>
            </a:pPr>
            <a:endParaRPr lang="he-IL" b="0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>
                <a:cs typeface="Calibri" panose="020F0502020204030204" pitchFamily="34" charset="0"/>
              </a:rPr>
              <a:t>נציג חלק מהפתרונות :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0" dirty="0">
                <a:cs typeface="Calibri" panose="020F0502020204030204" pitchFamily="34" charset="0"/>
              </a:rPr>
              <a:t>הגדלנו את 25 פי 10  התרגיל הוא </a:t>
            </a:r>
            <a:r>
              <a:rPr lang="he-IL" b="1" dirty="0">
                <a:cs typeface="Calibri" panose="020F0502020204030204" pitchFamily="34" charset="0"/>
              </a:rPr>
              <a:t>10</a:t>
            </a:r>
            <a:r>
              <a:rPr lang="en-US" b="1" dirty="0"/>
              <a:t>X</a:t>
            </a:r>
            <a:r>
              <a:rPr lang="he-IL" b="1" dirty="0">
                <a:cs typeface="Calibri" panose="020F0502020204030204" pitchFamily="34" charset="0"/>
              </a:rPr>
              <a:t> 25 </a:t>
            </a:r>
            <a:r>
              <a:rPr lang="he-IL" b="0" dirty="0">
                <a:cs typeface="Calibri" panose="020F0502020204030204" pitchFamily="34" charset="0"/>
              </a:rPr>
              <a:t>והתשובה 250 – ספרת 5 הייתה ביחידות , כעת נמצאת בעשרות. ספרת 2 הייתה בערות , כעת נמצאת במאות. כפי שלמדנו , לאחר ההמרה, 0 מייצג " 0 יחידות בודדות".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b="0" dirty="0">
              <a:cs typeface="Calibri" panose="020F0502020204030204" pitchFamily="34" charset="0"/>
            </a:endParaRP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הגדלנו את 25 פי 100  התרגיל הוא </a:t>
            </a:r>
            <a:r>
              <a:rPr lang="he-IL" b="1" dirty="0">
                <a:cs typeface="Calibri" panose="020F0502020204030204" pitchFamily="34" charset="0"/>
              </a:rPr>
              <a:t>100</a:t>
            </a:r>
            <a:r>
              <a:rPr lang="en-US" b="1" dirty="0"/>
              <a:t>X</a:t>
            </a:r>
            <a:r>
              <a:rPr lang="he-IL" b="1" dirty="0">
                <a:cs typeface="Calibri" panose="020F0502020204030204" pitchFamily="34" charset="0"/>
              </a:rPr>
              <a:t> 25 </a:t>
            </a:r>
            <a:r>
              <a:rPr lang="he-IL" b="0" dirty="0">
                <a:cs typeface="Calibri" panose="020F0502020204030204" pitchFamily="34" charset="0"/>
              </a:rPr>
              <a:t>והתשובה 2,500 – ספרת 5 הייתה ביחידות , כעת נמצאת במאות (שני מקומות). ספרת 2 הייתה בעשרות , כעת נמצאת באלפים. כפי שלמדנו , לאחר ההמרה, 0 מייצג " 0 יחידות בודדות" ו-"0 ערות בודדות". 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e-IL" b="0" dirty="0">
              <a:cs typeface="Calibri" panose="020F0502020204030204" pitchFamily="34" charset="0"/>
            </a:endParaRP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אלו שני מספרים ניתן להוסיף במקומות הריקים בתרגילים 3 ו- 4? 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שתפו את חברי הכיתה בפתרונות, השוו ביניכם – מה דומה מה שונה וספרו איך ידעתם. 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להלן אפשרויות שרשמתם :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200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10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20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100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2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1,000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2,000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1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50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40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5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400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4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500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e-IL" b="0" dirty="0">
              <a:cs typeface="Calibri" panose="020F0502020204030204" pitchFamily="34" charset="0"/>
            </a:endParaRPr>
          </a:p>
          <a:p>
            <a:pPr marL="0" lvl="0" indent="0" algn="r" rtl="1">
              <a:buFont typeface="Arial" panose="020B0604020202020204" pitchFamily="34" charset="0"/>
              <a:buNone/>
            </a:pPr>
            <a:r>
              <a:rPr lang="he-IL" b="1" dirty="0">
                <a:cs typeface="Calibri" panose="020F0502020204030204" pitchFamily="34" charset="0"/>
              </a:rPr>
              <a:t> את שאלות המטבעות? </a:t>
            </a:r>
          </a:p>
          <a:p>
            <a:pPr marL="0" lvl="0" indent="0" algn="r" rtl="1">
              <a:buFont typeface="Arial" panose="020B0604020202020204" pitchFamily="34" charset="0"/>
              <a:buNone/>
            </a:pPr>
            <a:r>
              <a:rPr lang="he-IL" b="1" dirty="0">
                <a:cs typeface="Calibri" panose="020F0502020204030204" pitchFamily="34" charset="0"/>
              </a:rPr>
              <a:t>נבדוק את התשובות : </a:t>
            </a:r>
          </a:p>
          <a:p>
            <a:pPr marL="0" lvl="0" indent="0" algn="r" rtl="1">
              <a:buFont typeface="Arial" panose="020B0604020202020204" pitchFamily="34" charset="0"/>
              <a:buNone/>
            </a:pPr>
            <a:r>
              <a:rPr lang="he-IL" b="1" dirty="0">
                <a:cs typeface="Calibri" panose="020F0502020204030204" pitchFamily="34" charset="0"/>
              </a:rPr>
              <a:t>1. </a:t>
            </a:r>
            <a:r>
              <a:rPr lang="he-IL" b="0" dirty="0">
                <a:cs typeface="Calibri" panose="020F0502020204030204" pitchFamily="34" charset="0"/>
              </a:rPr>
              <a:t>כמה פעמים</a:t>
            </a:r>
            <a:r>
              <a:rPr lang="he-IL" b="1" dirty="0">
                <a:cs typeface="Calibri" panose="020F0502020204030204" pitchFamily="34" charset="0"/>
              </a:rPr>
              <a:t> </a:t>
            </a:r>
            <a:r>
              <a:rPr lang="he-IL" b="0" dirty="0">
                <a:cs typeface="Calibri" panose="020F0502020204030204" pitchFamily="34" charset="0"/>
              </a:rPr>
              <a:t>נכנס 10 ב- 500? מחלקים 500 ב- 10. התשובה היא </a:t>
            </a:r>
            <a:r>
              <a:rPr lang="he-IL" b="1" dirty="0">
                <a:cs typeface="Calibri" panose="020F0502020204030204" pitchFamily="34" charset="0"/>
              </a:rPr>
              <a:t>50</a:t>
            </a:r>
            <a:r>
              <a:rPr lang="he-IL" b="0" dirty="0">
                <a:cs typeface="Calibri" panose="020F0502020204030204" pitchFamily="34" charset="0"/>
              </a:rPr>
              <a:t> מטבעות.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b="1" dirty="0">
                <a:cs typeface="Calibri" panose="020F0502020204030204" pitchFamily="34" charset="0"/>
              </a:rPr>
              <a:t>2. </a:t>
            </a:r>
            <a:r>
              <a:rPr lang="he-IL" b="0" dirty="0">
                <a:cs typeface="Calibri" panose="020F0502020204030204" pitchFamily="34" charset="0"/>
              </a:rPr>
              <a:t>כמה פעמים</a:t>
            </a:r>
            <a:r>
              <a:rPr lang="he-IL" b="1" dirty="0">
                <a:cs typeface="Calibri" panose="020F0502020204030204" pitchFamily="34" charset="0"/>
              </a:rPr>
              <a:t> </a:t>
            </a:r>
            <a:r>
              <a:rPr lang="he-IL" b="0" dirty="0">
                <a:cs typeface="Calibri" panose="020F0502020204030204" pitchFamily="34" charset="0"/>
              </a:rPr>
              <a:t>נכנס 10 ב- 750? מחלקים 750 ב- 10. התשובה היא </a:t>
            </a:r>
            <a:r>
              <a:rPr lang="he-IL" b="1" dirty="0">
                <a:cs typeface="Calibri" panose="020F0502020204030204" pitchFamily="34" charset="0"/>
              </a:rPr>
              <a:t>75</a:t>
            </a:r>
            <a:r>
              <a:rPr lang="he-IL" b="0" dirty="0">
                <a:cs typeface="Calibri" panose="020F0502020204030204" pitchFamily="34" charset="0"/>
              </a:rPr>
              <a:t> מטבעות. </a:t>
            </a: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buFont typeface="Arial" panose="020B0604020202020204" pitchFamily="34" charset="0"/>
              <a:buNone/>
            </a:pPr>
            <a:r>
              <a:rPr lang="he-IL" b="1" dirty="0">
                <a:cs typeface="Calibri" panose="020F0502020204030204" pitchFamily="34" charset="0"/>
              </a:rPr>
              <a:t>3.</a:t>
            </a:r>
            <a:r>
              <a:rPr lang="he-IL" b="0" dirty="0">
                <a:cs typeface="Calibri" panose="020F0502020204030204" pitchFamily="34" charset="0"/>
              </a:rPr>
              <a:t>אנחנו יודעים שבשקל יש 100 אגורות – 10 מטבעות של 10 אגורות – </a:t>
            </a:r>
          </a:p>
          <a:p>
            <a:pPr marL="0" lvl="0" indent="0" algn="r" rtl="1">
              <a:buFont typeface="Arial" panose="020B0604020202020204" pitchFamily="34" charset="0"/>
              <a:buNone/>
            </a:pPr>
            <a:r>
              <a:rPr lang="he-IL" b="0" dirty="0">
                <a:cs typeface="Calibri" panose="020F0502020204030204" pitchFamily="34" charset="0"/>
              </a:rPr>
              <a:t>5 שקלים שווים ל- 500 אגורות - </a:t>
            </a:r>
          </a:p>
          <a:p>
            <a:pPr marL="0" lvl="0" indent="0" algn="r" rtl="1">
              <a:buFont typeface="Arial" panose="020B0604020202020204" pitchFamily="34" charset="0"/>
              <a:buNone/>
            </a:pPr>
            <a:r>
              <a:rPr lang="he-IL" b="0" dirty="0">
                <a:cs typeface="Calibri" panose="020F0502020204030204" pitchFamily="34" charset="0"/>
              </a:rPr>
              <a:t>נחלק את 500 האגורות למטבעות של 10 אגורות, נקבל 50 מטבעות של 10 אגורות , כפי שמראה התרגיל. </a:t>
            </a:r>
          </a:p>
          <a:p>
            <a:pPr marL="0" lvl="0" indent="0" algn="r" rtl="1">
              <a:buFont typeface="Arial" panose="020B0604020202020204" pitchFamily="34" charset="0"/>
              <a:buNone/>
            </a:pPr>
            <a:endParaRPr lang="he-IL" b="0" dirty="0">
              <a:cs typeface="Calibri" panose="020F0502020204030204" pitchFamily="34" charset="0"/>
            </a:endParaRPr>
          </a:p>
          <a:p>
            <a:pPr marL="0" lvl="0" indent="0" algn="r" rtl="1">
              <a:buFont typeface="Arial" panose="020B0604020202020204" pitchFamily="34" charset="0"/>
              <a:buNone/>
            </a:pPr>
            <a:r>
              <a:rPr lang="he-IL" b="1" dirty="0">
                <a:cs typeface="Calibri" panose="020F0502020204030204" pitchFamily="34" charset="0"/>
              </a:rPr>
              <a:t> </a:t>
            </a:r>
            <a:r>
              <a:rPr lang="en-US" dirty="0">
                <a:highlight>
                  <a:srgbClr val="00FFFF"/>
                </a:highlight>
              </a:rPr>
              <a:t>5:0.10=50</a:t>
            </a: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buFont typeface="Arial" panose="020B0604020202020204" pitchFamily="34" charset="0"/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i="1" dirty="0">
                <a:cs typeface="Calibri" panose="020F0502020204030204" pitchFamily="34" charset="0"/>
              </a:rPr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i="1" dirty="0">
              <a:cs typeface="Calibri" panose="020F0502020204030204" pitchFamily="34" charset="0"/>
            </a:endParaRPr>
          </a:p>
          <a:p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616753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b="1" dirty="0">
                <a:cs typeface="Calibri" panose="020F0502020204030204" pitchFamily="34" charset="0"/>
              </a:rPr>
              <a:t>משך השקף: עד 5 דקות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dirty="0">
              <a:cs typeface="Calibri" panose="020F0502020204030204" pitchFamily="34" charset="0"/>
            </a:endParaRP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למדנו להגדיל מספרים פי 10 ופי 100.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Calibri" panose="020F0502020204030204" pitchFamily="34" charset="0"/>
                <a:ea typeface="Alef"/>
                <a:cs typeface="Calibri" panose="020F0502020204030204" pitchFamily="34" charset="0"/>
                <a:sym typeface="Alef"/>
              </a:rPr>
              <a:t>בעזרת </a:t>
            </a:r>
            <a:r>
              <a:rPr lang="he-IL" sz="1200" dirty="0">
                <a:solidFill>
                  <a:schemeClr val="dk1"/>
                </a:solidFill>
                <a:latin typeface="Calibri" panose="020F0502020204030204" pitchFamily="34" charset="0"/>
                <a:ea typeface="Alef"/>
                <a:cs typeface="Calibri" panose="020F0502020204030204" pitchFamily="34" charset="0"/>
                <a:sym typeface="Alef"/>
                <a:hlinkClick r:id="rId3"/>
              </a:rPr>
              <a:t>יישומון </a:t>
            </a:r>
            <a:r>
              <a:rPr lang="he-IL" sz="1200" dirty="0">
                <a:solidFill>
                  <a:schemeClr val="dk1"/>
                </a:solidFill>
                <a:latin typeface="Calibri" panose="020F0502020204030204" pitchFamily="34" charset="0"/>
                <a:ea typeface="Alef"/>
                <a:cs typeface="Calibri" panose="020F0502020204030204" pitchFamily="34" charset="0"/>
                <a:sym typeface="Alef"/>
              </a:rPr>
              <a:t>חשבוניית המספרים המחשנו </a:t>
            </a:r>
            <a:r>
              <a:rPr lang="he-IL" sz="1600" b="1" dirty="0">
                <a:solidFill>
                  <a:srgbClr val="FF0000"/>
                </a:solidFill>
                <a:latin typeface="Calibri" panose="020F0502020204030204" pitchFamily="34" charset="0"/>
                <a:ea typeface="Alef"/>
                <a:cs typeface="Calibri" panose="020F0502020204030204" pitchFamily="34" charset="0"/>
                <a:sym typeface="Alef"/>
              </a:rPr>
              <a:t>המרה</a:t>
            </a:r>
            <a:r>
              <a:rPr lang="he-IL" sz="1200" dirty="0">
                <a:solidFill>
                  <a:schemeClr val="dk1"/>
                </a:solidFill>
                <a:latin typeface="Calibri" panose="020F0502020204030204" pitchFamily="34" charset="0"/>
                <a:ea typeface="Alef"/>
                <a:cs typeface="Calibri" panose="020F0502020204030204" pitchFamily="34" charset="0"/>
                <a:sym typeface="Alef"/>
              </a:rPr>
              <a:t> מיחידות לעשרות , מעשרות למאות וממאות לאלפים.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lef"/>
                <a:cs typeface="Calibri" panose="020F0502020204030204" pitchFamily="34" charset="0"/>
                <a:sym typeface="Alef"/>
              </a:rPr>
              <a:t> </a:t>
            </a:r>
            <a:endParaRPr lang="he-IL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למדנו להסביר מדוע בהגדלת מספר פי 10 </a:t>
            </a:r>
            <a:r>
              <a:rPr lang="he-IL" sz="1200" b="1" dirty="0">
                <a:latin typeface="Calibri" panose="020F0502020204030204" pitchFamily="34" charset="0"/>
                <a:cs typeface="Calibri" panose="020F0502020204030204" pitchFamily="34" charset="0"/>
              </a:rPr>
              <a:t>"נוסף 0 מימין למספר</a:t>
            </a:r>
            <a:r>
              <a:rPr 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" ובהגדלה  פי 100 </a:t>
            </a:r>
            <a:r>
              <a:rPr lang="he-IL" sz="1200" b="1" dirty="0">
                <a:latin typeface="Calibri" panose="020F0502020204030204" pitchFamily="34" charset="0"/>
                <a:cs typeface="Calibri" panose="020F0502020204030204" pitchFamily="34" charset="0"/>
              </a:rPr>
              <a:t>נוספים שני אפסים מימין למספר.</a:t>
            </a:r>
            <a:r>
              <a:rPr 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פתרנו משוואות ושאלות כפל ב- 10 ו-100.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he-IL" sz="1200" dirty="0">
                <a:latin typeface="Calibri" panose="020F0502020204030204" pitchFamily="34" charset="0"/>
                <a:cs typeface="Calibri" panose="020F0502020204030204" pitchFamily="34" charset="0"/>
              </a:rPr>
              <a:t>פתרנו שאלות הקשורות לכסף, בהן הגדלנו והקטנו ב-10. 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endParaRPr lang="he-IL" sz="1200" dirty="0">
              <a:cs typeface="Calibri" panose="020F050202020403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dirty="0">
              <a:cs typeface="Calibri" panose="020F050202020403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>
                <a:cs typeface="Calibri" panose="020F0502020204030204" pitchFamily="34" charset="0"/>
              </a:rPr>
              <a:t>סיכום ויציאה לתרגול. שלב זה יכלול סיכום של התוכן הנלמד תוך מענה על שאלות כמו: מה עשינו פה היום? מה למדנו? מומלץ לשלב אלמנטים חווייתיים כגון משחק מסכם, חידה, טיפ מיוחד להמשך הלמידה ועוד.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cs typeface="Calibri" panose="020F0502020204030204" pitchFamily="34" charset="0"/>
            </a:endParaRPr>
          </a:p>
          <a:p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397470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משך השקף: עד 15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158750" indent="0" algn="r" rtl="1">
              <a:buNone/>
            </a:pPr>
            <a:r>
              <a:rPr lang="he-IL" dirty="0">
                <a:cs typeface="Calibri" panose="020F0502020204030204" pitchFamily="34" charset="0"/>
              </a:rPr>
              <a:t>בשלב זה הסבירו לתלמידים את התרגול והיפרדו מהם. עם יציאת התלמידים לתרגול הסופי יסתיים שלב הצילום שלכם כמורים.</a:t>
            </a:r>
          </a:p>
          <a:p>
            <a:pPr lvl="0" algn="r" rtl="1"/>
            <a:endParaRPr lang="he-IL" dirty="0">
              <a:cs typeface="Calibri" panose="020F0502020204030204" pitchFamily="34" charset="0"/>
            </a:endParaRPr>
          </a:p>
          <a:p>
            <a:pPr marL="158750" lvl="0" indent="0" algn="r" rtl="1">
              <a:buNone/>
            </a:pPr>
            <a:r>
              <a:rPr lang="he-IL" b="1" dirty="0">
                <a:cs typeface="Calibri" panose="020F0502020204030204" pitchFamily="34" charset="0"/>
              </a:rPr>
              <a:t>דגשים</a:t>
            </a:r>
            <a:r>
              <a:rPr lang="he-IL" dirty="0">
                <a:cs typeface="Calibri" panose="020F0502020204030204" pitchFamily="34" charset="0"/>
              </a:rPr>
              <a:t>:</a:t>
            </a:r>
          </a:p>
          <a:p>
            <a:pPr marL="158750" lvl="0" indent="0" algn="r" rtl="1">
              <a:buNone/>
            </a:pPr>
            <a:r>
              <a:rPr lang="he-IL" dirty="0">
                <a:cs typeface="Calibri" panose="020F0502020204030204" pitchFamily="34" charset="0"/>
              </a:rPr>
              <a:t>*התרגול יכול להתבצע במרחב הביתי תוך שימוש במשאבים מגוונים הנמצאים בבית, כגון כלי כתיבה, </a:t>
            </a:r>
            <a:r>
              <a:rPr lang="he-IL" dirty="0" err="1">
                <a:cs typeface="Calibri" panose="020F0502020204030204" pitchFamily="34" charset="0"/>
              </a:rPr>
              <a:t>טאבלט</a:t>
            </a:r>
            <a:r>
              <a:rPr lang="he-IL" dirty="0">
                <a:cs typeface="Calibri" panose="020F0502020204030204" pitchFamily="34" charset="0"/>
              </a:rPr>
              <a:t> או המחשב האישי. ניתן להשתמש בסביבות אופק וכותר (רק דרך מחשב נייד, אופק וכותר לא עובדים טוב </a:t>
            </a:r>
            <a:r>
              <a:rPr lang="he-IL" dirty="0" err="1">
                <a:cs typeface="Calibri" panose="020F0502020204030204" pitchFamily="34" charset="0"/>
              </a:rPr>
              <a:t>בטאבלט</a:t>
            </a:r>
            <a:r>
              <a:rPr lang="he-IL" dirty="0">
                <a:cs typeface="Calibri" panose="020F0502020204030204" pitchFamily="34" charset="0"/>
              </a:rPr>
              <a:t>/ נייד).</a:t>
            </a:r>
          </a:p>
          <a:p>
            <a:pPr marL="158750" lvl="0" indent="0" algn="r" rtl="1">
              <a:buNone/>
            </a:pPr>
            <a:r>
              <a:rPr lang="he-IL" dirty="0">
                <a:cs typeface="Calibri" panose="020F0502020204030204" pitchFamily="34" charset="0"/>
              </a:rPr>
              <a:t>*הקפידו לתת לתלמידים הנחיות מדויקות לביצוע התרגול ברמת התוכן וברמה הטכנית, וכן</a:t>
            </a:r>
            <a:r>
              <a:rPr lang="he-IL" baseline="0" dirty="0">
                <a:cs typeface="Calibri" panose="020F0502020204030204" pitchFamily="34" charset="0"/>
              </a:rPr>
              <a:t> </a:t>
            </a:r>
            <a:r>
              <a:rPr lang="he-IL" dirty="0">
                <a:cs typeface="Calibri" panose="020F0502020204030204" pitchFamily="34" charset="0"/>
              </a:rPr>
              <a:t>זמנים מדויקים לתרגול. </a:t>
            </a:r>
          </a:p>
          <a:p>
            <a:pPr marL="158750" lvl="0" indent="0" algn="r" rtl="1">
              <a:buNone/>
            </a:pPr>
            <a:r>
              <a:rPr lang="he-IL" dirty="0">
                <a:cs typeface="Calibri" panose="020F0502020204030204" pitchFamily="34" charset="0"/>
              </a:rPr>
              <a:t>*ניתן להטמיע בתוך המצגת צילומי מסך ולהסביר בעל פה מה נדרש מהם לבצע.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05132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200" b="1" dirty="0">
                <a:cs typeface="Calibri" panose="020F0502020204030204" pitchFamily="34" charset="0"/>
              </a:rPr>
              <a:t>משך השקף: 2 דקות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chemeClr val="tx1"/>
                </a:solidFill>
                <a:cs typeface="Calibri" panose="020F0502020204030204" pitchFamily="34" charset="0"/>
              </a:rPr>
              <a:t>הציגו את עצמכם ואת מהלך השיעור: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  <a:cs typeface="Calibri" panose="020F0502020204030204" pitchFamily="34" charset="0"/>
              </a:rPr>
              <a:t>מוזמנים לפנות בצורה אישית לתלמידים:</a:t>
            </a:r>
            <a:br>
              <a:rPr lang="he-IL" sz="1200" dirty="0">
                <a:cs typeface="Calibri" panose="020F0502020204030204" pitchFamily="34" charset="0"/>
              </a:rPr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 "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cs typeface="Calibri" panose="020F0502020204030204" pitchFamily="34" charset="0"/>
                <a:sym typeface="Alef"/>
              </a:rPr>
              <a:t>שלום לכם , שמי אלה </a:t>
            </a:r>
            <a:r>
              <a:rPr lang="he-IL" sz="1200" dirty="0" err="1">
                <a:solidFill>
                  <a:schemeClr val="dk1"/>
                </a:solidFill>
                <a:latin typeface="Alef"/>
                <a:ea typeface="Alef"/>
                <a:cs typeface="Calibri" panose="020F0502020204030204" pitchFamily="34" charset="0"/>
                <a:sym typeface="Alef"/>
              </a:rPr>
              <a:t>ורונצ'ק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cs typeface="Calibri" panose="020F0502020204030204" pitchFamily="34" charset="0"/>
                <a:sym typeface="Alef"/>
              </a:rPr>
              <a:t> , אני מורה למתמטיקה בבית הספר _____ בעיר _______ 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מה שלומכם? אני שמח/ה שהצטרפתם אליי!</a:t>
            </a:r>
          </a:p>
          <a:p>
            <a:pPr marL="158750" indent="0" algn="r" rtl="1" fontAlgn="base">
              <a:buNone/>
            </a:pPr>
            <a:endParaRPr lang="he-IL" sz="1200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  <a:cs typeface="Calibri" panose="020F0502020204030204" pitchFamily="34" charset="0"/>
              </a:rPr>
              <a:t>נושא השיעור ומה מטרתו:</a:t>
            </a:r>
            <a:br>
              <a:rPr lang="he-IL" sz="1200" dirty="0">
                <a:solidFill>
                  <a:schemeClr val="tx1"/>
                </a:solidFill>
                <a:cs typeface="Calibri" panose="020F0502020204030204" pitchFamily="34" charset="0"/>
              </a:rPr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בשיעור הזה נלמד 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cs typeface="Calibri" panose="020F0502020204030204" pitchFamily="34" charset="0"/>
                <a:sym typeface="Alef"/>
              </a:rPr>
              <a:t>להגדיל להקטין מספרים פי 10 ופי 100. </a:t>
            </a: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Calibri" panose="020F0502020204030204" pitchFamily="34" charset="0"/>
              </a:rPr>
              <a:t>בהגדלת מספר פי 10 אומרים </a:t>
            </a:r>
            <a:r>
              <a:rPr lang="he-I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Calibri" panose="020F0502020204030204" pitchFamily="34" charset="0"/>
              </a:rPr>
              <a:t>ש</a:t>
            </a:r>
            <a:r>
              <a:rPr lang="he-I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Calibri" panose="020F0502020204030204" pitchFamily="34" charset="0"/>
              </a:rPr>
              <a:t>"נוסף 0 מימין למספר</a:t>
            </a: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Calibri" panose="020F0502020204030204" pitchFamily="34" charset="0"/>
              </a:rPr>
              <a:t>". נהפוך </a:t>
            </a:r>
            <a:r>
              <a:rPr lang="he-IL" sz="12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Calibri" panose="020F0502020204030204" pitchFamily="34" charset="0"/>
              </a:rPr>
              <a:t>לבלשים חוקרים </a:t>
            </a:r>
            <a:r>
              <a:rPr lang="he-I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Calibri" panose="020F0502020204030204" pitchFamily="34" charset="0"/>
              </a:rPr>
              <a:t>, נציץ במבנה המספר ונגלה 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cs typeface="Calibri" panose="020F0502020204030204" pitchFamily="34" charset="0"/>
                <a:sym typeface="Alef"/>
              </a:rPr>
              <a:t>מה קורה לו כשמגדילים אותו פי 10 ופי 100.מה קורה לכל ספרה במספר? ומה קורה כשמקטינים אותו פי 10 ופי 100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. הצטרפו אליי ויהיה לנו מעניין. מוכנים? מתחילים!"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1200" b="1" dirty="0">
              <a:cs typeface="Calibri" panose="020F0502020204030204" pitchFamily="34" charset="0"/>
            </a:endParaRPr>
          </a:p>
          <a:p>
            <a:pPr marL="133350" lvl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cs typeface="Calibri" panose="020F0502020204030204" pitchFamily="34" charset="0"/>
                <a:sym typeface="Alef"/>
              </a:rPr>
              <a:t>נתחיל ב…. 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cs typeface="Calibri" panose="020F0502020204030204" pitchFamily="34" charset="0"/>
                <a:sym typeface="Alef"/>
              </a:rPr>
              <a:t>(</a:t>
            </a: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cs typeface="Calibri" panose="020F0502020204030204" pitchFamily="34" charset="0"/>
                <a:sym typeface="Alef"/>
              </a:rPr>
              <a:t>שאלת אתגר 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cs typeface="Calibri" panose="020F0502020204030204" pitchFamily="34" charset="0"/>
                <a:sym typeface="Alef"/>
              </a:rPr>
              <a:t>)</a:t>
            </a:r>
          </a:p>
          <a:p>
            <a:pPr algn="r"/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cs typeface="Calibri" panose="020F0502020204030204" pitchFamily="34" charset="0"/>
                <a:sym typeface="Alef"/>
              </a:rPr>
              <a:t>נמשיך בגילוי עקרונות הגדלה והקטנה פי 10 ופי 100 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cs typeface="Calibri" panose="020F0502020204030204" pitchFamily="34" charset="0"/>
                <a:sym typeface="Alef"/>
              </a:rPr>
              <a:t>(שלב הלימוד / הקניה - כתבו </a:t>
            </a:r>
            <a:r>
              <a:rPr lang="he-IL" dirty="0">
                <a:cs typeface="Calibri" panose="020F0502020204030204" pitchFamily="34" charset="0"/>
              </a:rPr>
              <a:t>בהגדלת מספר פי 10 אומרים ש</a:t>
            </a:r>
            <a:r>
              <a:rPr lang="he-IL" b="1" dirty="0">
                <a:cs typeface="Calibri" panose="020F0502020204030204" pitchFamily="34" charset="0"/>
              </a:rPr>
              <a:t>"נוסף 0 מימין למספר</a:t>
            </a:r>
            <a:r>
              <a:rPr lang="he-IL" dirty="0">
                <a:cs typeface="Calibri" panose="020F0502020204030204" pitchFamily="34" charset="0"/>
              </a:rPr>
              <a:t>". נהפוך </a:t>
            </a:r>
            <a:r>
              <a:rPr lang="he-I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לבלשים חוקרים </a:t>
            </a:r>
            <a:r>
              <a:rPr lang="he-IL" dirty="0">
                <a:cs typeface="Calibri" panose="020F0502020204030204" pitchFamily="34" charset="0"/>
              </a:rPr>
              <a:t>, נציץ במבנה המספר ונגלה </a:t>
            </a:r>
            <a:r>
              <a:rPr lang="he-IL" dirty="0">
                <a:solidFill>
                  <a:schemeClr val="dk1"/>
                </a:solidFill>
                <a:latin typeface="Alef"/>
                <a:ea typeface="Alef"/>
                <a:cs typeface="Calibri" panose="020F0502020204030204" pitchFamily="34" charset="0"/>
                <a:sym typeface="Alef"/>
              </a:rPr>
              <a:t>מה קורה כשמגדילים אותו פי 10 ופי 100.</a:t>
            </a:r>
          </a:p>
          <a:p>
            <a:pPr algn="r"/>
            <a:r>
              <a:rPr lang="he-IL" dirty="0">
                <a:solidFill>
                  <a:schemeClr val="dk1"/>
                </a:solidFill>
                <a:latin typeface="Alef"/>
                <a:ea typeface="Alef"/>
                <a:cs typeface="Calibri" panose="020F0502020204030204" pitchFamily="34" charset="0"/>
                <a:sym typeface="Alef"/>
              </a:rPr>
              <a:t>מה קורה לכל ספרה במספר? ומה קורה כשמקטינים אותו פי 10 ופי 100</a:t>
            </a:r>
            <a:r>
              <a:rPr lang="he-IL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? </a:t>
            </a:r>
            <a:br>
              <a:rPr lang="he-IL" dirty="0">
                <a:cs typeface="Calibri" panose="020F0502020204030204" pitchFamily="34" charset="0"/>
              </a:rPr>
            </a:br>
            <a:endParaRPr lang="he-IL" dirty="0">
              <a:cs typeface="Calibri" panose="020F0502020204030204" pitchFamily="34" charset="0"/>
            </a:endParaRP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cs typeface="Calibri" panose="020F0502020204030204" pitchFamily="34" charset="0"/>
                <a:sym typeface="Alef"/>
              </a:rPr>
              <a:t>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cs typeface="Calibri" panose="020F0502020204030204" pitchFamily="34" charset="0"/>
                <a:sym typeface="Alef"/>
              </a:rPr>
              <a:t>נתנסה ב… יישומון 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cs typeface="Calibri" panose="020F0502020204030204" pitchFamily="34" charset="0"/>
                <a:sym typeface="Alef"/>
              </a:rPr>
              <a:t>(כרטיסי 10 / התנסות)</a:t>
            </a: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cs typeface="Calibri" panose="020F0502020204030204" pitchFamily="34" charset="0"/>
                <a:sym typeface="Alef"/>
              </a:rPr>
              <a:t>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cs typeface="Calibri" panose="020F0502020204030204" pitchFamily="34" charset="0"/>
                <a:sym typeface="Alef"/>
              </a:rPr>
              <a:t>נסכם 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cs typeface="Calibri" panose="020F0502020204030204" pitchFamily="34" charset="0"/>
                <a:sym typeface="Alef"/>
              </a:rPr>
              <a:t>(שלב סיכום השיעור)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143340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משך השקף: עד 15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158750" indent="0" algn="r" rtl="1">
              <a:buNone/>
            </a:pPr>
            <a:r>
              <a:rPr lang="he-IL" dirty="0">
                <a:cs typeface="Calibri" panose="020F0502020204030204" pitchFamily="34" charset="0"/>
              </a:rPr>
              <a:t>בשלב זה הסבירו לתלמידים את התרגול והיפרדו מהם. עם יציאת התלמידים לתרגול הסופי יסתיים שלב הצילום שלכם כמורים.</a:t>
            </a:r>
          </a:p>
          <a:p>
            <a:pPr lvl="0" algn="r" rtl="1"/>
            <a:endParaRPr lang="he-IL" dirty="0">
              <a:cs typeface="Calibri" panose="020F0502020204030204" pitchFamily="34" charset="0"/>
            </a:endParaRPr>
          </a:p>
          <a:p>
            <a:pPr marL="158750" lvl="0" indent="0" algn="r" rtl="1">
              <a:buNone/>
            </a:pPr>
            <a:r>
              <a:rPr lang="he-IL" b="1" dirty="0">
                <a:cs typeface="Calibri" panose="020F0502020204030204" pitchFamily="34" charset="0"/>
              </a:rPr>
              <a:t>דגשים</a:t>
            </a:r>
            <a:r>
              <a:rPr lang="he-IL" dirty="0">
                <a:cs typeface="Calibri" panose="020F0502020204030204" pitchFamily="34" charset="0"/>
              </a:rPr>
              <a:t>:</a:t>
            </a:r>
          </a:p>
          <a:p>
            <a:pPr marL="158750" lvl="0" indent="0" algn="r" rtl="1">
              <a:buNone/>
            </a:pPr>
            <a:r>
              <a:rPr lang="he-IL" dirty="0">
                <a:cs typeface="Calibri" panose="020F0502020204030204" pitchFamily="34" charset="0"/>
              </a:rPr>
              <a:t>*התרגול יכול להתבצע במרחב הביתי תוך שימוש במשאבים מגוונים הנמצאים בבית, כגון כלי כתיבה, </a:t>
            </a:r>
            <a:r>
              <a:rPr lang="he-IL" dirty="0" err="1">
                <a:cs typeface="Calibri" panose="020F0502020204030204" pitchFamily="34" charset="0"/>
              </a:rPr>
              <a:t>טאבלט</a:t>
            </a:r>
            <a:r>
              <a:rPr lang="he-IL" dirty="0">
                <a:cs typeface="Calibri" panose="020F0502020204030204" pitchFamily="34" charset="0"/>
              </a:rPr>
              <a:t> או המחשב האישי. ניתן להשתמש בסביבות אופק וכותר (רק דרך מחשב נייד, אופק וכותר לא עובדים טוב </a:t>
            </a:r>
            <a:r>
              <a:rPr lang="he-IL" dirty="0" err="1">
                <a:cs typeface="Calibri" panose="020F0502020204030204" pitchFamily="34" charset="0"/>
              </a:rPr>
              <a:t>בטאבלט</a:t>
            </a:r>
            <a:r>
              <a:rPr lang="he-IL" dirty="0">
                <a:cs typeface="Calibri" panose="020F0502020204030204" pitchFamily="34" charset="0"/>
              </a:rPr>
              <a:t>/ נייד).</a:t>
            </a:r>
          </a:p>
          <a:p>
            <a:pPr marL="158750" lvl="0" indent="0" algn="r" rtl="1">
              <a:buNone/>
            </a:pPr>
            <a:r>
              <a:rPr lang="he-IL" dirty="0">
                <a:cs typeface="Calibri" panose="020F0502020204030204" pitchFamily="34" charset="0"/>
              </a:rPr>
              <a:t>*הקפידו לתת לתלמידים הנחיות מדויקות לביצוע התרגול ברמת התוכן וברמה הטכנית, וכן</a:t>
            </a:r>
            <a:r>
              <a:rPr lang="he-IL" baseline="0" dirty="0">
                <a:cs typeface="Calibri" panose="020F0502020204030204" pitchFamily="34" charset="0"/>
              </a:rPr>
              <a:t> </a:t>
            </a:r>
            <a:r>
              <a:rPr lang="he-IL" dirty="0">
                <a:cs typeface="Calibri" panose="020F0502020204030204" pitchFamily="34" charset="0"/>
              </a:rPr>
              <a:t>זמנים מדויקים לתרגול. </a:t>
            </a:r>
          </a:p>
          <a:p>
            <a:pPr marL="158750" lvl="0" indent="0" algn="r" rtl="1">
              <a:buNone/>
            </a:pPr>
            <a:r>
              <a:rPr lang="he-IL" dirty="0">
                <a:cs typeface="Calibri" panose="020F0502020204030204" pitchFamily="34" charset="0"/>
              </a:rPr>
              <a:t>*ניתן להטמיע בתוך המצגת צילומי מסך ולהסביר בעל פה מה נדרש מהם לבצע.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14659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משך השקף: עד 15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158750" indent="0" algn="r" rtl="1">
              <a:buNone/>
            </a:pPr>
            <a:r>
              <a:rPr lang="he-IL" dirty="0">
                <a:cs typeface="Calibri" panose="020F0502020204030204" pitchFamily="34" charset="0"/>
              </a:rPr>
              <a:t>בשלב זה הסבירו לתלמידים את התרגול והיפרדו מהם. עם יציאת התלמידים לתרגול הסופי יסתיים שלב הצילום שלכם כמורים.</a:t>
            </a:r>
          </a:p>
          <a:p>
            <a:pPr lvl="0" algn="r" rtl="1"/>
            <a:endParaRPr lang="he-IL" dirty="0">
              <a:cs typeface="Calibri" panose="020F0502020204030204" pitchFamily="34" charset="0"/>
            </a:endParaRPr>
          </a:p>
          <a:p>
            <a:pPr marL="158750" lvl="0" indent="0" algn="r" rtl="1">
              <a:buNone/>
            </a:pPr>
            <a:r>
              <a:rPr lang="he-IL" b="1" dirty="0">
                <a:cs typeface="Calibri" panose="020F0502020204030204" pitchFamily="34" charset="0"/>
              </a:rPr>
              <a:t>דגשים</a:t>
            </a:r>
            <a:r>
              <a:rPr lang="he-IL" dirty="0">
                <a:cs typeface="Calibri" panose="020F0502020204030204" pitchFamily="34" charset="0"/>
              </a:rPr>
              <a:t>:</a:t>
            </a:r>
          </a:p>
          <a:p>
            <a:pPr marL="158750" lvl="0" indent="0" algn="r" rtl="1">
              <a:buNone/>
            </a:pPr>
            <a:r>
              <a:rPr lang="he-IL" dirty="0">
                <a:cs typeface="Calibri" panose="020F0502020204030204" pitchFamily="34" charset="0"/>
              </a:rPr>
              <a:t>*התרגול יכול להתבצע במרחב הביתי תוך שימוש במשאבים מגוונים הנמצאים בבית, כגון כלי כתיבה, </a:t>
            </a:r>
            <a:r>
              <a:rPr lang="he-IL" dirty="0" err="1">
                <a:cs typeface="Calibri" panose="020F0502020204030204" pitchFamily="34" charset="0"/>
              </a:rPr>
              <a:t>טאבלט</a:t>
            </a:r>
            <a:r>
              <a:rPr lang="he-IL" dirty="0">
                <a:cs typeface="Calibri" panose="020F0502020204030204" pitchFamily="34" charset="0"/>
              </a:rPr>
              <a:t> או המחשב האישי. ניתן להשתמש בסביבות אופק וכותר (רק דרך מחשב נייד, אופק וכותר לא עובדים טוב </a:t>
            </a:r>
            <a:r>
              <a:rPr lang="he-IL" dirty="0" err="1">
                <a:cs typeface="Calibri" panose="020F0502020204030204" pitchFamily="34" charset="0"/>
              </a:rPr>
              <a:t>בטאבלט</a:t>
            </a:r>
            <a:r>
              <a:rPr lang="he-IL" dirty="0">
                <a:cs typeface="Calibri" panose="020F0502020204030204" pitchFamily="34" charset="0"/>
              </a:rPr>
              <a:t>/ נייד).</a:t>
            </a:r>
          </a:p>
          <a:p>
            <a:pPr marL="158750" lvl="0" indent="0" algn="r" rtl="1">
              <a:buNone/>
            </a:pPr>
            <a:r>
              <a:rPr lang="he-IL" dirty="0">
                <a:cs typeface="Calibri" panose="020F0502020204030204" pitchFamily="34" charset="0"/>
              </a:rPr>
              <a:t>*הקפידו לתת לתלמידים הנחיות מדויקות לביצוע התרגול ברמת התוכן וברמה הטכנית, וכן</a:t>
            </a:r>
            <a:r>
              <a:rPr lang="he-IL" baseline="0" dirty="0">
                <a:cs typeface="Calibri" panose="020F0502020204030204" pitchFamily="34" charset="0"/>
              </a:rPr>
              <a:t> </a:t>
            </a:r>
            <a:r>
              <a:rPr lang="he-IL" dirty="0">
                <a:cs typeface="Calibri" panose="020F0502020204030204" pitchFamily="34" charset="0"/>
              </a:rPr>
              <a:t>זמנים מדויקים לתרגול. </a:t>
            </a:r>
          </a:p>
          <a:p>
            <a:pPr marL="158750" lvl="0" indent="0" algn="r" rtl="1">
              <a:buNone/>
            </a:pPr>
            <a:r>
              <a:rPr lang="he-IL" dirty="0">
                <a:cs typeface="Calibri" panose="020F0502020204030204" pitchFamily="34" charset="0"/>
              </a:rPr>
              <a:t>*ניתן להטמיע בתוך המצגת צילומי מסך ולהסביר בעל פה מה נדרש מהם לבצע.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038760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משך השקף: עד 15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158750" indent="0" algn="r" rtl="1">
              <a:buNone/>
            </a:pPr>
            <a:r>
              <a:rPr lang="he-IL" dirty="0">
                <a:cs typeface="Calibri" panose="020F0502020204030204" pitchFamily="34" charset="0"/>
              </a:rPr>
              <a:t>בשלב זה הסבירו לתלמידים את התרגול והיפרדו מהם. עם יציאת התלמידים לתרגול הסופי יסתיים שלב הצילום שלכם כמורים.</a:t>
            </a:r>
          </a:p>
          <a:p>
            <a:pPr lvl="0" algn="r" rtl="1"/>
            <a:endParaRPr lang="he-IL" dirty="0">
              <a:cs typeface="Calibri" panose="020F0502020204030204" pitchFamily="34" charset="0"/>
            </a:endParaRPr>
          </a:p>
          <a:p>
            <a:pPr marL="158750" lvl="0" indent="0" algn="r" rtl="1">
              <a:buNone/>
            </a:pPr>
            <a:r>
              <a:rPr lang="he-IL" b="1" dirty="0">
                <a:cs typeface="Calibri" panose="020F0502020204030204" pitchFamily="34" charset="0"/>
              </a:rPr>
              <a:t>דגשים</a:t>
            </a:r>
            <a:r>
              <a:rPr lang="he-IL" dirty="0">
                <a:cs typeface="Calibri" panose="020F0502020204030204" pitchFamily="34" charset="0"/>
              </a:rPr>
              <a:t>:</a:t>
            </a:r>
          </a:p>
          <a:p>
            <a:pPr marL="158750" lvl="0" indent="0" algn="r" rtl="1">
              <a:buNone/>
            </a:pPr>
            <a:r>
              <a:rPr lang="he-IL" dirty="0">
                <a:cs typeface="Calibri" panose="020F0502020204030204" pitchFamily="34" charset="0"/>
              </a:rPr>
              <a:t>*התרגול יכול להתבצע במרחב הביתי תוך שימוש במשאבים מגוונים הנמצאים בבית, כגון כלי כתיבה, </a:t>
            </a:r>
            <a:r>
              <a:rPr lang="he-IL" dirty="0" err="1">
                <a:cs typeface="Calibri" panose="020F0502020204030204" pitchFamily="34" charset="0"/>
              </a:rPr>
              <a:t>טאבלט</a:t>
            </a:r>
            <a:r>
              <a:rPr lang="he-IL" dirty="0">
                <a:cs typeface="Calibri" panose="020F0502020204030204" pitchFamily="34" charset="0"/>
              </a:rPr>
              <a:t> או המחשב האישי. ניתן להשתמש בסביבות אופק וכותר (רק דרך מחשב נייד, אופק וכותר לא עובדים טוב </a:t>
            </a:r>
            <a:r>
              <a:rPr lang="he-IL" dirty="0" err="1">
                <a:cs typeface="Calibri" panose="020F0502020204030204" pitchFamily="34" charset="0"/>
              </a:rPr>
              <a:t>בטאבלט</a:t>
            </a:r>
            <a:r>
              <a:rPr lang="he-IL" dirty="0">
                <a:cs typeface="Calibri" panose="020F0502020204030204" pitchFamily="34" charset="0"/>
              </a:rPr>
              <a:t>/ נייד).</a:t>
            </a:r>
          </a:p>
          <a:p>
            <a:pPr marL="158750" lvl="0" indent="0" algn="r" rtl="1">
              <a:buNone/>
            </a:pPr>
            <a:r>
              <a:rPr lang="he-IL" dirty="0">
                <a:cs typeface="Calibri" panose="020F0502020204030204" pitchFamily="34" charset="0"/>
              </a:rPr>
              <a:t>*הקפידו לתת לתלמידים הנחיות מדויקות לביצוע התרגול ברמת התוכן וברמה הטכנית, וכן</a:t>
            </a:r>
            <a:r>
              <a:rPr lang="he-IL" baseline="0" dirty="0">
                <a:cs typeface="Calibri" panose="020F0502020204030204" pitchFamily="34" charset="0"/>
              </a:rPr>
              <a:t> </a:t>
            </a:r>
            <a:r>
              <a:rPr lang="he-IL" dirty="0">
                <a:cs typeface="Calibri" panose="020F0502020204030204" pitchFamily="34" charset="0"/>
              </a:rPr>
              <a:t>זמנים מדויקים לתרגול. </a:t>
            </a:r>
          </a:p>
          <a:p>
            <a:pPr marL="158750" lvl="0" indent="0" algn="r" rtl="1">
              <a:buNone/>
            </a:pPr>
            <a:r>
              <a:rPr lang="he-IL" dirty="0">
                <a:cs typeface="Calibri" panose="020F0502020204030204" pitchFamily="34" charset="0"/>
              </a:rPr>
              <a:t>*ניתן להטמיע בתוך המצגת צילומי מסך ולהסביר בעל פה מה נדרש מהם לבצע.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22058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>
              <a:cs typeface="Calibri" panose="020F0502020204030204" pitchFamily="34" charset="0"/>
            </a:endParaRPr>
          </a:p>
          <a:p>
            <a:pPr marL="158750" lvl="0" indent="0" algn="r" rtl="1">
              <a:buNone/>
            </a:pPr>
            <a:endParaRPr lang="he-IL" b="0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>
                <a:cs typeface="Calibri" panose="020F0502020204030204" pitchFamily="34" charset="0"/>
              </a:rPr>
              <a:t>נציג חלק מהפתרונות :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0" dirty="0">
                <a:cs typeface="Calibri" panose="020F0502020204030204" pitchFamily="34" charset="0"/>
              </a:rPr>
              <a:t>הגדלנו את 25 פי 10  התרגיל הוא </a:t>
            </a:r>
            <a:r>
              <a:rPr lang="he-IL" b="1" dirty="0">
                <a:cs typeface="Calibri" panose="020F0502020204030204" pitchFamily="34" charset="0"/>
              </a:rPr>
              <a:t>10</a:t>
            </a:r>
            <a:r>
              <a:rPr lang="en-US" b="1" dirty="0"/>
              <a:t>X</a:t>
            </a:r>
            <a:r>
              <a:rPr lang="he-IL" b="1" dirty="0">
                <a:cs typeface="Calibri" panose="020F0502020204030204" pitchFamily="34" charset="0"/>
              </a:rPr>
              <a:t> 25 </a:t>
            </a:r>
            <a:r>
              <a:rPr lang="he-IL" b="0" dirty="0">
                <a:cs typeface="Calibri" panose="020F0502020204030204" pitchFamily="34" charset="0"/>
              </a:rPr>
              <a:t>והתשובה 250 – ספרת 5 הייתה ביחידות , כעת נמצאת בעשרות. ספרת 2 הייתה בערות , כעת נמצאת במאות. כפי שלמדנו , לאחר ההמרה, 0 מייצג " 0 יחידות בודדות".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b="0" dirty="0">
              <a:cs typeface="Calibri" panose="020F0502020204030204" pitchFamily="34" charset="0"/>
            </a:endParaRP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הגדלנו את 25 פי 100  התרגיל הוא </a:t>
            </a:r>
            <a:r>
              <a:rPr lang="he-IL" b="1" dirty="0">
                <a:cs typeface="Calibri" panose="020F0502020204030204" pitchFamily="34" charset="0"/>
              </a:rPr>
              <a:t>100</a:t>
            </a:r>
            <a:r>
              <a:rPr lang="en-US" b="1" dirty="0"/>
              <a:t>X</a:t>
            </a:r>
            <a:r>
              <a:rPr lang="he-IL" b="1" dirty="0">
                <a:cs typeface="Calibri" panose="020F0502020204030204" pitchFamily="34" charset="0"/>
              </a:rPr>
              <a:t> 25 </a:t>
            </a:r>
            <a:r>
              <a:rPr lang="he-IL" b="0" dirty="0">
                <a:cs typeface="Calibri" panose="020F0502020204030204" pitchFamily="34" charset="0"/>
              </a:rPr>
              <a:t>והתשובה 2,500 – ספרת 5 הייתה ביחידות , כעת נמצאת במאות (שני מקומות). ספרת 2 הייתה בעשרות , כעת נמצאת באלפים. כפי שלמדנו , לאחר ההמרה, 0 מייצג " 0 יחידות בודדות" ו-"0 ערות בודדות". 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e-IL" b="0" dirty="0">
              <a:cs typeface="Calibri" panose="020F0502020204030204" pitchFamily="34" charset="0"/>
            </a:endParaRP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אלו שני מספרים ניתן להוסיף במקומות הריקים בתרגילים 3 ו- 4? 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שתפו את חברי הכיתה בפתרונות, השוו ביניכם – מה דומה מה שונה וספרו איך ידעתם. 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להלן אפשרויות שרשמתם :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200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10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20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100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2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1,000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2,000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1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50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40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5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400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4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500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e-IL" b="0" dirty="0">
              <a:cs typeface="Calibri" panose="020F0502020204030204" pitchFamily="34" charset="0"/>
            </a:endParaRPr>
          </a:p>
          <a:p>
            <a:pPr marL="0" lvl="0" indent="0" algn="r" rtl="1">
              <a:buFont typeface="Arial" panose="020B0604020202020204" pitchFamily="34" charset="0"/>
              <a:buNone/>
            </a:pPr>
            <a:r>
              <a:rPr lang="he-IL" b="1" dirty="0">
                <a:cs typeface="Calibri" panose="020F0502020204030204" pitchFamily="34" charset="0"/>
              </a:rPr>
              <a:t> את שאלות המטבעות? </a:t>
            </a:r>
          </a:p>
          <a:p>
            <a:pPr marL="0" lvl="0" indent="0" algn="r" rtl="1">
              <a:buFont typeface="Arial" panose="020B0604020202020204" pitchFamily="34" charset="0"/>
              <a:buNone/>
            </a:pPr>
            <a:r>
              <a:rPr lang="he-IL" b="1" dirty="0">
                <a:cs typeface="Calibri" panose="020F0502020204030204" pitchFamily="34" charset="0"/>
              </a:rPr>
              <a:t>נבדוק את התשובות : </a:t>
            </a:r>
          </a:p>
          <a:p>
            <a:pPr marL="0" lvl="0" indent="0" algn="r" rtl="1">
              <a:buFont typeface="Arial" panose="020B0604020202020204" pitchFamily="34" charset="0"/>
              <a:buNone/>
            </a:pPr>
            <a:r>
              <a:rPr lang="he-IL" b="1" dirty="0">
                <a:cs typeface="Calibri" panose="020F0502020204030204" pitchFamily="34" charset="0"/>
              </a:rPr>
              <a:t>1. </a:t>
            </a:r>
            <a:r>
              <a:rPr lang="he-IL" b="0" dirty="0">
                <a:cs typeface="Calibri" panose="020F0502020204030204" pitchFamily="34" charset="0"/>
              </a:rPr>
              <a:t>כמה פעמים</a:t>
            </a:r>
            <a:r>
              <a:rPr lang="he-IL" b="1" dirty="0">
                <a:cs typeface="Calibri" panose="020F0502020204030204" pitchFamily="34" charset="0"/>
              </a:rPr>
              <a:t> </a:t>
            </a:r>
            <a:r>
              <a:rPr lang="he-IL" b="0" dirty="0">
                <a:cs typeface="Calibri" panose="020F0502020204030204" pitchFamily="34" charset="0"/>
              </a:rPr>
              <a:t>נכנס 10 ב- 500? מחלקים 500 ב- 10. התשובה היא </a:t>
            </a:r>
            <a:r>
              <a:rPr lang="he-IL" b="1" dirty="0">
                <a:cs typeface="Calibri" panose="020F0502020204030204" pitchFamily="34" charset="0"/>
              </a:rPr>
              <a:t>50</a:t>
            </a:r>
            <a:r>
              <a:rPr lang="he-IL" b="0" dirty="0">
                <a:cs typeface="Calibri" panose="020F0502020204030204" pitchFamily="34" charset="0"/>
              </a:rPr>
              <a:t> מטבעות.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b="1" dirty="0">
                <a:cs typeface="Calibri" panose="020F0502020204030204" pitchFamily="34" charset="0"/>
              </a:rPr>
              <a:t>2. </a:t>
            </a:r>
            <a:r>
              <a:rPr lang="he-IL" b="0" dirty="0">
                <a:cs typeface="Calibri" panose="020F0502020204030204" pitchFamily="34" charset="0"/>
              </a:rPr>
              <a:t>כמה פעמים</a:t>
            </a:r>
            <a:r>
              <a:rPr lang="he-IL" b="1" dirty="0">
                <a:cs typeface="Calibri" panose="020F0502020204030204" pitchFamily="34" charset="0"/>
              </a:rPr>
              <a:t> </a:t>
            </a:r>
            <a:r>
              <a:rPr lang="he-IL" b="0" dirty="0">
                <a:cs typeface="Calibri" panose="020F0502020204030204" pitchFamily="34" charset="0"/>
              </a:rPr>
              <a:t>נכנס 10 ב- 750? מחלקים 750 ב- 10. התשובה היא </a:t>
            </a:r>
            <a:r>
              <a:rPr lang="he-IL" b="1" dirty="0">
                <a:cs typeface="Calibri" panose="020F0502020204030204" pitchFamily="34" charset="0"/>
              </a:rPr>
              <a:t>75</a:t>
            </a:r>
            <a:r>
              <a:rPr lang="he-IL" b="0" dirty="0">
                <a:cs typeface="Calibri" panose="020F0502020204030204" pitchFamily="34" charset="0"/>
              </a:rPr>
              <a:t> מטבעות. </a:t>
            </a: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buFont typeface="Arial" panose="020B0604020202020204" pitchFamily="34" charset="0"/>
              <a:buNone/>
            </a:pPr>
            <a:r>
              <a:rPr lang="he-IL" b="1" dirty="0">
                <a:cs typeface="Calibri" panose="020F0502020204030204" pitchFamily="34" charset="0"/>
              </a:rPr>
              <a:t>3.</a:t>
            </a:r>
            <a:r>
              <a:rPr lang="he-IL" b="0" dirty="0">
                <a:cs typeface="Calibri" panose="020F0502020204030204" pitchFamily="34" charset="0"/>
              </a:rPr>
              <a:t>אנחנו יודעים שבשקל יש 100 אגורות – 10 מטבעות של 10 אגורות – </a:t>
            </a:r>
          </a:p>
          <a:p>
            <a:pPr marL="0" lvl="0" indent="0" algn="r" rtl="1">
              <a:buFont typeface="Arial" panose="020B0604020202020204" pitchFamily="34" charset="0"/>
              <a:buNone/>
            </a:pPr>
            <a:r>
              <a:rPr lang="he-IL" b="0" dirty="0">
                <a:cs typeface="Calibri" panose="020F0502020204030204" pitchFamily="34" charset="0"/>
              </a:rPr>
              <a:t>5 שקלים שווים ל- 500 אגורות - </a:t>
            </a:r>
          </a:p>
          <a:p>
            <a:pPr marL="0" lvl="0" indent="0" algn="r" rtl="1">
              <a:buFont typeface="Arial" panose="020B0604020202020204" pitchFamily="34" charset="0"/>
              <a:buNone/>
            </a:pPr>
            <a:r>
              <a:rPr lang="he-IL" b="0" dirty="0">
                <a:cs typeface="Calibri" panose="020F0502020204030204" pitchFamily="34" charset="0"/>
              </a:rPr>
              <a:t>נחלק את 500 האגורות למטבעות של 10 אגורות, נקבל 50 מטבעות של 10 אגורות , כפי שמראה התרגיל. </a:t>
            </a:r>
          </a:p>
          <a:p>
            <a:pPr marL="0" lvl="0" indent="0" algn="r" rtl="1">
              <a:buFont typeface="Arial" panose="020B0604020202020204" pitchFamily="34" charset="0"/>
              <a:buNone/>
            </a:pPr>
            <a:endParaRPr lang="he-IL" b="0" dirty="0">
              <a:cs typeface="Calibri" panose="020F0502020204030204" pitchFamily="34" charset="0"/>
            </a:endParaRPr>
          </a:p>
          <a:p>
            <a:pPr marL="0" lvl="0" indent="0" algn="r" rtl="1">
              <a:buFont typeface="Arial" panose="020B0604020202020204" pitchFamily="34" charset="0"/>
              <a:buNone/>
            </a:pPr>
            <a:r>
              <a:rPr lang="he-IL" b="1" dirty="0">
                <a:cs typeface="Calibri" panose="020F0502020204030204" pitchFamily="34" charset="0"/>
              </a:rPr>
              <a:t> </a:t>
            </a:r>
            <a:r>
              <a:rPr lang="en-US" dirty="0">
                <a:highlight>
                  <a:srgbClr val="00FFFF"/>
                </a:highlight>
              </a:rPr>
              <a:t>5:0.10=50</a:t>
            </a: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buFont typeface="Arial" panose="020B0604020202020204" pitchFamily="34" charset="0"/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i="1" dirty="0">
                <a:cs typeface="Calibri" panose="020F0502020204030204" pitchFamily="34" charset="0"/>
              </a:rPr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i="1" dirty="0">
              <a:cs typeface="Calibri" panose="020F0502020204030204" pitchFamily="34" charset="0"/>
            </a:endParaRPr>
          </a:p>
          <a:p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361340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>
              <a:cs typeface="Calibri" panose="020F0502020204030204" pitchFamily="34" charset="0"/>
            </a:endParaRPr>
          </a:p>
          <a:p>
            <a:pPr marL="158750" lvl="0" indent="0" algn="r" rtl="1">
              <a:buNone/>
            </a:pPr>
            <a:endParaRPr lang="he-IL" b="0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>
                <a:cs typeface="Calibri" panose="020F0502020204030204" pitchFamily="34" charset="0"/>
              </a:rPr>
              <a:t>נציג חלק מהפתרונות :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0" dirty="0">
                <a:cs typeface="Calibri" panose="020F0502020204030204" pitchFamily="34" charset="0"/>
              </a:rPr>
              <a:t>הגדלנו את 25 פי 10  התרגיל הוא </a:t>
            </a:r>
            <a:r>
              <a:rPr lang="he-IL" b="1" dirty="0">
                <a:cs typeface="Calibri" panose="020F0502020204030204" pitchFamily="34" charset="0"/>
              </a:rPr>
              <a:t>10</a:t>
            </a:r>
            <a:r>
              <a:rPr lang="en-US" b="1" dirty="0"/>
              <a:t>X</a:t>
            </a:r>
            <a:r>
              <a:rPr lang="he-IL" b="1" dirty="0">
                <a:cs typeface="Calibri" panose="020F0502020204030204" pitchFamily="34" charset="0"/>
              </a:rPr>
              <a:t> 25 </a:t>
            </a:r>
            <a:r>
              <a:rPr lang="he-IL" b="0" dirty="0">
                <a:cs typeface="Calibri" panose="020F0502020204030204" pitchFamily="34" charset="0"/>
              </a:rPr>
              <a:t>והתשובה 250 – ספרת 5 הייתה ביחידות , כעת נמצאת בעשרות. ספרת 2 הייתה בערות , כעת נמצאת במאות. כפי שלמדנו , לאחר ההמרה, 0 מייצג " 0 יחידות בודדות".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b="0" dirty="0">
              <a:cs typeface="Calibri" panose="020F0502020204030204" pitchFamily="34" charset="0"/>
            </a:endParaRP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הגדלנו את 25 פי 100  התרגיל הוא </a:t>
            </a:r>
            <a:r>
              <a:rPr lang="he-IL" b="1" dirty="0">
                <a:cs typeface="Calibri" panose="020F0502020204030204" pitchFamily="34" charset="0"/>
              </a:rPr>
              <a:t>100</a:t>
            </a:r>
            <a:r>
              <a:rPr lang="en-US" b="1" dirty="0"/>
              <a:t>X</a:t>
            </a:r>
            <a:r>
              <a:rPr lang="he-IL" b="1" dirty="0">
                <a:cs typeface="Calibri" panose="020F0502020204030204" pitchFamily="34" charset="0"/>
              </a:rPr>
              <a:t> 25 </a:t>
            </a:r>
            <a:r>
              <a:rPr lang="he-IL" b="0" dirty="0">
                <a:cs typeface="Calibri" panose="020F0502020204030204" pitchFamily="34" charset="0"/>
              </a:rPr>
              <a:t>והתשובה 2,500 – ספרת 5 הייתה ביחידות , כעת נמצאת במאות (שני מקומות). ספרת 2 הייתה בעשרות , כעת נמצאת באלפים. כפי שלמדנו , לאחר ההמרה, 0 מייצג " 0 יחידות בודדות" ו-"0 ערות בודדות". 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e-IL" b="0" dirty="0">
              <a:cs typeface="Calibri" panose="020F0502020204030204" pitchFamily="34" charset="0"/>
            </a:endParaRP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אלו שני מספרים ניתן להוסיף במקומות הריקים בתרגילים 3 ו- 4? 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שתפו את חברי הכיתה בפתרונות, השוו ביניכם – מה דומה מה שונה וספרו איך ידעתם. 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להלן אפשרויות שרשמתם :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200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10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20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100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2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1,000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2,000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1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50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40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5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400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4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500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e-IL" b="0" dirty="0">
              <a:cs typeface="Calibri" panose="020F0502020204030204" pitchFamily="34" charset="0"/>
            </a:endParaRPr>
          </a:p>
          <a:p>
            <a:pPr marL="0" lvl="0" indent="0" algn="r" rtl="1">
              <a:buFont typeface="Arial" panose="020B0604020202020204" pitchFamily="34" charset="0"/>
              <a:buNone/>
            </a:pPr>
            <a:r>
              <a:rPr lang="he-IL" b="1" dirty="0">
                <a:cs typeface="Calibri" panose="020F0502020204030204" pitchFamily="34" charset="0"/>
              </a:rPr>
              <a:t> את שאלות המטבעות? </a:t>
            </a:r>
          </a:p>
          <a:p>
            <a:pPr marL="0" lvl="0" indent="0" algn="r" rtl="1">
              <a:buFont typeface="Arial" panose="020B0604020202020204" pitchFamily="34" charset="0"/>
              <a:buNone/>
            </a:pPr>
            <a:r>
              <a:rPr lang="he-IL" b="1" dirty="0">
                <a:cs typeface="Calibri" panose="020F0502020204030204" pitchFamily="34" charset="0"/>
              </a:rPr>
              <a:t>נבדוק את התשובות : </a:t>
            </a:r>
          </a:p>
          <a:p>
            <a:pPr marL="0" lvl="0" indent="0" algn="r" rtl="1">
              <a:buFont typeface="Arial" panose="020B0604020202020204" pitchFamily="34" charset="0"/>
              <a:buNone/>
            </a:pPr>
            <a:r>
              <a:rPr lang="he-IL" b="1" dirty="0">
                <a:cs typeface="Calibri" panose="020F0502020204030204" pitchFamily="34" charset="0"/>
              </a:rPr>
              <a:t>1. </a:t>
            </a:r>
            <a:r>
              <a:rPr lang="he-IL" b="0" dirty="0">
                <a:cs typeface="Calibri" panose="020F0502020204030204" pitchFamily="34" charset="0"/>
              </a:rPr>
              <a:t>כמה פעמים</a:t>
            </a:r>
            <a:r>
              <a:rPr lang="he-IL" b="1" dirty="0">
                <a:cs typeface="Calibri" panose="020F0502020204030204" pitchFamily="34" charset="0"/>
              </a:rPr>
              <a:t> </a:t>
            </a:r>
            <a:r>
              <a:rPr lang="he-IL" b="0" dirty="0">
                <a:cs typeface="Calibri" panose="020F0502020204030204" pitchFamily="34" charset="0"/>
              </a:rPr>
              <a:t>נכנס 10 ב- 500? מחלקים 500 ב- 10. התשובה היא </a:t>
            </a:r>
            <a:r>
              <a:rPr lang="he-IL" b="1" dirty="0">
                <a:cs typeface="Calibri" panose="020F0502020204030204" pitchFamily="34" charset="0"/>
              </a:rPr>
              <a:t>50</a:t>
            </a:r>
            <a:r>
              <a:rPr lang="he-IL" b="0" dirty="0">
                <a:cs typeface="Calibri" panose="020F0502020204030204" pitchFamily="34" charset="0"/>
              </a:rPr>
              <a:t> מטבעות.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b="1" dirty="0">
                <a:cs typeface="Calibri" panose="020F0502020204030204" pitchFamily="34" charset="0"/>
              </a:rPr>
              <a:t>2. </a:t>
            </a:r>
            <a:r>
              <a:rPr lang="he-IL" b="0" dirty="0">
                <a:cs typeface="Calibri" panose="020F0502020204030204" pitchFamily="34" charset="0"/>
              </a:rPr>
              <a:t>כמה פעמים</a:t>
            </a:r>
            <a:r>
              <a:rPr lang="he-IL" b="1" dirty="0">
                <a:cs typeface="Calibri" panose="020F0502020204030204" pitchFamily="34" charset="0"/>
              </a:rPr>
              <a:t> </a:t>
            </a:r>
            <a:r>
              <a:rPr lang="he-IL" b="0" dirty="0">
                <a:cs typeface="Calibri" panose="020F0502020204030204" pitchFamily="34" charset="0"/>
              </a:rPr>
              <a:t>נכנס 10 ב- 750? מחלקים 750 ב- 10. התשובה היא </a:t>
            </a:r>
            <a:r>
              <a:rPr lang="he-IL" b="1" dirty="0">
                <a:cs typeface="Calibri" panose="020F0502020204030204" pitchFamily="34" charset="0"/>
              </a:rPr>
              <a:t>75</a:t>
            </a:r>
            <a:r>
              <a:rPr lang="he-IL" b="0" dirty="0">
                <a:cs typeface="Calibri" panose="020F0502020204030204" pitchFamily="34" charset="0"/>
              </a:rPr>
              <a:t> מטבעות. </a:t>
            </a: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buFont typeface="Arial" panose="020B0604020202020204" pitchFamily="34" charset="0"/>
              <a:buNone/>
            </a:pPr>
            <a:r>
              <a:rPr lang="he-IL" b="1" dirty="0">
                <a:cs typeface="Calibri" panose="020F0502020204030204" pitchFamily="34" charset="0"/>
              </a:rPr>
              <a:t>3.</a:t>
            </a:r>
            <a:r>
              <a:rPr lang="he-IL" b="0" dirty="0">
                <a:cs typeface="Calibri" panose="020F0502020204030204" pitchFamily="34" charset="0"/>
              </a:rPr>
              <a:t>אנחנו יודעים שבשקל יש 100 אגורות – 10 מטבעות של 10 אגורות – </a:t>
            </a:r>
          </a:p>
          <a:p>
            <a:pPr marL="0" lvl="0" indent="0" algn="r" rtl="1">
              <a:buFont typeface="Arial" panose="020B0604020202020204" pitchFamily="34" charset="0"/>
              <a:buNone/>
            </a:pPr>
            <a:r>
              <a:rPr lang="he-IL" b="0" dirty="0">
                <a:cs typeface="Calibri" panose="020F0502020204030204" pitchFamily="34" charset="0"/>
              </a:rPr>
              <a:t>5 שקלים שווים ל- 500 אגורות - </a:t>
            </a:r>
          </a:p>
          <a:p>
            <a:pPr marL="0" lvl="0" indent="0" algn="r" rtl="1">
              <a:buFont typeface="Arial" panose="020B0604020202020204" pitchFamily="34" charset="0"/>
              <a:buNone/>
            </a:pPr>
            <a:r>
              <a:rPr lang="he-IL" b="0" dirty="0">
                <a:cs typeface="Calibri" panose="020F0502020204030204" pitchFamily="34" charset="0"/>
              </a:rPr>
              <a:t>נחלק את 500 האגורות למטבעות של 10 אגורות, נקבל 50 מטבעות של 10 אגורות , כפי שמראה התרגיל. </a:t>
            </a:r>
          </a:p>
          <a:p>
            <a:pPr marL="0" lvl="0" indent="0" algn="r" rtl="1">
              <a:buFont typeface="Arial" panose="020B0604020202020204" pitchFamily="34" charset="0"/>
              <a:buNone/>
            </a:pPr>
            <a:endParaRPr lang="he-IL" b="0" dirty="0">
              <a:cs typeface="Calibri" panose="020F0502020204030204" pitchFamily="34" charset="0"/>
            </a:endParaRPr>
          </a:p>
          <a:p>
            <a:pPr marL="0" lvl="0" indent="0" algn="r" rtl="1">
              <a:buFont typeface="Arial" panose="020B0604020202020204" pitchFamily="34" charset="0"/>
              <a:buNone/>
            </a:pPr>
            <a:r>
              <a:rPr lang="he-IL" b="1" dirty="0">
                <a:cs typeface="Calibri" panose="020F0502020204030204" pitchFamily="34" charset="0"/>
              </a:rPr>
              <a:t> </a:t>
            </a:r>
            <a:r>
              <a:rPr lang="en-US" dirty="0">
                <a:highlight>
                  <a:srgbClr val="00FFFF"/>
                </a:highlight>
              </a:rPr>
              <a:t>5:0.10=50</a:t>
            </a: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buFont typeface="Arial" panose="020B0604020202020204" pitchFamily="34" charset="0"/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i="1" dirty="0">
                <a:cs typeface="Calibri" panose="020F0502020204030204" pitchFamily="34" charset="0"/>
              </a:rPr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i="1" dirty="0">
              <a:cs typeface="Calibri" panose="020F0502020204030204" pitchFamily="34" charset="0"/>
            </a:endParaRPr>
          </a:p>
          <a:p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695797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>
              <a:cs typeface="Calibri" panose="020F0502020204030204" pitchFamily="34" charset="0"/>
            </a:endParaRPr>
          </a:p>
          <a:p>
            <a:pPr marL="158750" lvl="0" indent="0" algn="r" rtl="1">
              <a:buNone/>
            </a:pPr>
            <a:endParaRPr lang="he-IL" b="0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>
                <a:cs typeface="Calibri" panose="020F0502020204030204" pitchFamily="34" charset="0"/>
              </a:rPr>
              <a:t>נציג חלק מהפתרונות :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0" dirty="0">
                <a:cs typeface="Calibri" panose="020F0502020204030204" pitchFamily="34" charset="0"/>
              </a:rPr>
              <a:t>הגדלנו את 25 פי 10  התרגיל הוא </a:t>
            </a:r>
            <a:r>
              <a:rPr lang="he-IL" b="1" dirty="0">
                <a:cs typeface="Calibri" panose="020F0502020204030204" pitchFamily="34" charset="0"/>
              </a:rPr>
              <a:t>10</a:t>
            </a:r>
            <a:r>
              <a:rPr lang="en-US" b="1" dirty="0"/>
              <a:t>X</a:t>
            </a:r>
            <a:r>
              <a:rPr lang="he-IL" b="1" dirty="0">
                <a:cs typeface="Calibri" panose="020F0502020204030204" pitchFamily="34" charset="0"/>
              </a:rPr>
              <a:t> 25 </a:t>
            </a:r>
            <a:r>
              <a:rPr lang="he-IL" b="0" dirty="0">
                <a:cs typeface="Calibri" panose="020F0502020204030204" pitchFamily="34" charset="0"/>
              </a:rPr>
              <a:t>והתשובה 250 – ספרת 5 הייתה ביחידות , כעת נמצאת בעשרות. ספרת 2 הייתה בערות , כעת נמצאת במאות. כפי שלמדנו , לאחר ההמרה, 0 מייצג " 0 יחידות בודדות".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b="0" dirty="0">
              <a:cs typeface="Calibri" panose="020F0502020204030204" pitchFamily="34" charset="0"/>
            </a:endParaRP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הגדלנו את 25 פי 100  התרגיל הוא </a:t>
            </a:r>
            <a:r>
              <a:rPr lang="he-IL" b="1" dirty="0">
                <a:cs typeface="Calibri" panose="020F0502020204030204" pitchFamily="34" charset="0"/>
              </a:rPr>
              <a:t>100</a:t>
            </a:r>
            <a:r>
              <a:rPr lang="en-US" b="1" dirty="0"/>
              <a:t>X</a:t>
            </a:r>
            <a:r>
              <a:rPr lang="he-IL" b="1" dirty="0">
                <a:cs typeface="Calibri" panose="020F0502020204030204" pitchFamily="34" charset="0"/>
              </a:rPr>
              <a:t> 25 </a:t>
            </a:r>
            <a:r>
              <a:rPr lang="he-IL" b="0" dirty="0">
                <a:cs typeface="Calibri" panose="020F0502020204030204" pitchFamily="34" charset="0"/>
              </a:rPr>
              <a:t>והתשובה 2,500 – ספרת 5 הייתה ביחידות , כעת נמצאת במאות (שני מקומות). ספרת 2 הייתה בעשרות , כעת נמצאת באלפים. כפי שלמדנו , לאחר ההמרה, 0 מייצג " 0 יחידות בודדות" ו-"0 ערות בודדות". 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e-IL" b="0" dirty="0">
              <a:cs typeface="Calibri" panose="020F0502020204030204" pitchFamily="34" charset="0"/>
            </a:endParaRP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אלו שני מספרים ניתן להוסיף במקומות הריקים בתרגילים 3 ו- 4? 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שתפו את חברי הכיתה בפתרונות, השוו ביניכם – מה דומה מה שונה וספרו איך ידעתם. 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להלן אפשרויות שרשמתם :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200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10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20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100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2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1,000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2,000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1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50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40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5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400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b="0" dirty="0">
                <a:cs typeface="Calibri" panose="020F0502020204030204" pitchFamily="34" charset="0"/>
              </a:rPr>
              <a:t>4</a:t>
            </a:r>
            <a:r>
              <a:rPr lang="en-US" b="0" dirty="0"/>
              <a:t>X</a:t>
            </a:r>
            <a:r>
              <a:rPr lang="he-IL" b="0" dirty="0">
                <a:cs typeface="Calibri" panose="020F0502020204030204" pitchFamily="34" charset="0"/>
              </a:rPr>
              <a:t>500</a:t>
            </a:r>
          </a:p>
          <a:p>
            <a:pPr marL="285750" marR="0" lvl="0" indent="-28575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e-IL" b="0" dirty="0">
              <a:cs typeface="Calibri" panose="020F0502020204030204" pitchFamily="34" charset="0"/>
            </a:endParaRPr>
          </a:p>
          <a:p>
            <a:pPr marL="0" lvl="0" indent="0" algn="r" rtl="1">
              <a:buFont typeface="Arial" panose="020B0604020202020204" pitchFamily="34" charset="0"/>
              <a:buNone/>
            </a:pPr>
            <a:r>
              <a:rPr lang="he-IL" b="1" dirty="0">
                <a:cs typeface="Calibri" panose="020F0502020204030204" pitchFamily="34" charset="0"/>
              </a:rPr>
              <a:t> את שאלות המטבעות? </a:t>
            </a:r>
          </a:p>
          <a:p>
            <a:pPr marL="0" lvl="0" indent="0" algn="r" rtl="1">
              <a:buFont typeface="Arial" panose="020B0604020202020204" pitchFamily="34" charset="0"/>
              <a:buNone/>
            </a:pPr>
            <a:r>
              <a:rPr lang="he-IL" b="1" dirty="0">
                <a:cs typeface="Calibri" panose="020F0502020204030204" pitchFamily="34" charset="0"/>
              </a:rPr>
              <a:t>נבדוק את התשובות : </a:t>
            </a:r>
          </a:p>
          <a:p>
            <a:pPr marL="0" lvl="0" indent="0" algn="r" rtl="1">
              <a:buFont typeface="Arial" panose="020B0604020202020204" pitchFamily="34" charset="0"/>
              <a:buNone/>
            </a:pPr>
            <a:r>
              <a:rPr lang="he-IL" b="1" dirty="0">
                <a:cs typeface="Calibri" panose="020F0502020204030204" pitchFamily="34" charset="0"/>
              </a:rPr>
              <a:t>1. </a:t>
            </a:r>
            <a:r>
              <a:rPr lang="he-IL" b="0" dirty="0">
                <a:cs typeface="Calibri" panose="020F0502020204030204" pitchFamily="34" charset="0"/>
              </a:rPr>
              <a:t>כמה פעמים</a:t>
            </a:r>
            <a:r>
              <a:rPr lang="he-IL" b="1" dirty="0">
                <a:cs typeface="Calibri" panose="020F0502020204030204" pitchFamily="34" charset="0"/>
              </a:rPr>
              <a:t> </a:t>
            </a:r>
            <a:r>
              <a:rPr lang="he-IL" b="0" dirty="0">
                <a:cs typeface="Calibri" panose="020F0502020204030204" pitchFamily="34" charset="0"/>
              </a:rPr>
              <a:t>נכנס 10 ב- 500? מחלקים 500 ב- 10. התשובה היא </a:t>
            </a:r>
            <a:r>
              <a:rPr lang="he-IL" b="1" dirty="0">
                <a:cs typeface="Calibri" panose="020F0502020204030204" pitchFamily="34" charset="0"/>
              </a:rPr>
              <a:t>50</a:t>
            </a:r>
            <a:r>
              <a:rPr lang="he-IL" b="0" dirty="0">
                <a:cs typeface="Calibri" panose="020F0502020204030204" pitchFamily="34" charset="0"/>
              </a:rPr>
              <a:t> מטבעות.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b="1" dirty="0">
                <a:cs typeface="Calibri" panose="020F0502020204030204" pitchFamily="34" charset="0"/>
              </a:rPr>
              <a:t>2. </a:t>
            </a:r>
            <a:r>
              <a:rPr lang="he-IL" b="0" dirty="0">
                <a:cs typeface="Calibri" panose="020F0502020204030204" pitchFamily="34" charset="0"/>
              </a:rPr>
              <a:t>כמה פעמים</a:t>
            </a:r>
            <a:r>
              <a:rPr lang="he-IL" b="1" dirty="0">
                <a:cs typeface="Calibri" panose="020F0502020204030204" pitchFamily="34" charset="0"/>
              </a:rPr>
              <a:t> </a:t>
            </a:r>
            <a:r>
              <a:rPr lang="he-IL" b="0" dirty="0">
                <a:cs typeface="Calibri" panose="020F0502020204030204" pitchFamily="34" charset="0"/>
              </a:rPr>
              <a:t>נכנס 10 ב- 750? מחלקים 750 ב- 10. התשובה היא </a:t>
            </a:r>
            <a:r>
              <a:rPr lang="he-IL" b="1" dirty="0">
                <a:cs typeface="Calibri" panose="020F0502020204030204" pitchFamily="34" charset="0"/>
              </a:rPr>
              <a:t>75</a:t>
            </a:r>
            <a:r>
              <a:rPr lang="he-IL" b="0" dirty="0">
                <a:cs typeface="Calibri" panose="020F0502020204030204" pitchFamily="34" charset="0"/>
              </a:rPr>
              <a:t> מטבעות. </a:t>
            </a: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buFont typeface="Arial" panose="020B0604020202020204" pitchFamily="34" charset="0"/>
              <a:buNone/>
            </a:pPr>
            <a:r>
              <a:rPr lang="he-IL" b="1" dirty="0">
                <a:cs typeface="Calibri" panose="020F0502020204030204" pitchFamily="34" charset="0"/>
              </a:rPr>
              <a:t>3.</a:t>
            </a:r>
            <a:r>
              <a:rPr lang="he-IL" b="0" dirty="0">
                <a:cs typeface="Calibri" panose="020F0502020204030204" pitchFamily="34" charset="0"/>
              </a:rPr>
              <a:t>אנחנו יודעים שבשקל יש 100 אגורות – 10 מטבעות של 10 אגורות – </a:t>
            </a:r>
          </a:p>
          <a:p>
            <a:pPr marL="0" lvl="0" indent="0" algn="r" rtl="1">
              <a:buFont typeface="Arial" panose="020B0604020202020204" pitchFamily="34" charset="0"/>
              <a:buNone/>
            </a:pPr>
            <a:r>
              <a:rPr lang="he-IL" b="0" dirty="0">
                <a:cs typeface="Calibri" panose="020F0502020204030204" pitchFamily="34" charset="0"/>
              </a:rPr>
              <a:t>5 שקלים שווים ל- 500 אגורות - </a:t>
            </a:r>
          </a:p>
          <a:p>
            <a:pPr marL="0" lvl="0" indent="0" algn="r" rtl="1">
              <a:buFont typeface="Arial" panose="020B0604020202020204" pitchFamily="34" charset="0"/>
              <a:buNone/>
            </a:pPr>
            <a:r>
              <a:rPr lang="he-IL" b="0" dirty="0">
                <a:cs typeface="Calibri" panose="020F0502020204030204" pitchFamily="34" charset="0"/>
              </a:rPr>
              <a:t>נחלק את 500 האגורות למטבעות של 10 אגורות, נקבל 50 מטבעות של 10 אגורות , כפי שמראה התרגיל. </a:t>
            </a:r>
          </a:p>
          <a:p>
            <a:pPr marL="0" lvl="0" indent="0" algn="r" rtl="1">
              <a:buFont typeface="Arial" panose="020B0604020202020204" pitchFamily="34" charset="0"/>
              <a:buNone/>
            </a:pPr>
            <a:endParaRPr lang="he-IL" b="0" dirty="0">
              <a:cs typeface="Calibri" panose="020F0502020204030204" pitchFamily="34" charset="0"/>
            </a:endParaRPr>
          </a:p>
          <a:p>
            <a:pPr marL="0" lvl="0" indent="0" algn="r" rtl="1">
              <a:buFont typeface="Arial" panose="020B0604020202020204" pitchFamily="34" charset="0"/>
              <a:buNone/>
            </a:pPr>
            <a:r>
              <a:rPr lang="he-IL" b="1" dirty="0">
                <a:cs typeface="Calibri" panose="020F0502020204030204" pitchFamily="34" charset="0"/>
              </a:rPr>
              <a:t> </a:t>
            </a:r>
            <a:r>
              <a:rPr lang="en-US" dirty="0">
                <a:highlight>
                  <a:srgbClr val="00FFFF"/>
                </a:highlight>
              </a:rPr>
              <a:t>5:0.10=50</a:t>
            </a: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buFont typeface="Arial" panose="020B0604020202020204" pitchFamily="34" charset="0"/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i="1" dirty="0">
                <a:cs typeface="Calibri" panose="020F0502020204030204" pitchFamily="34" charset="0"/>
              </a:rPr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i="1" dirty="0">
              <a:cs typeface="Calibri" panose="020F0502020204030204" pitchFamily="34" charset="0"/>
            </a:endParaRPr>
          </a:p>
          <a:p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10713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משך השקף: עד 2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chemeClr val="dk1"/>
                </a:solidFill>
                <a:cs typeface="Calibri" panose="020F0502020204030204" pitchFamily="34" charset="0"/>
              </a:rPr>
              <a:t>הצעות: משחק, חידה, הדגמה, סימולציה, דוגמה, טענה, משפט אמת משפט שקר, ועוד.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דוגמה לחידה:</a:t>
            </a:r>
            <a:b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</a:b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תמונה של דמות</a:t>
            </a:r>
            <a:r>
              <a:rPr lang="he-IL" baseline="0" dirty="0">
                <a:solidFill>
                  <a:srgbClr val="FF0000"/>
                </a:solidFill>
                <a:cs typeface="Calibri" panose="020F0502020204030204" pitchFamily="34" charset="0"/>
              </a:rPr>
              <a:t> או</a:t>
            </a: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 חפץ הקשורה לנושא. הקשר לנושא יתגלה במהלך השיעור.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מה הקשר בין………….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133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>
              <a:lnSpc>
                <a:spcPct val="160000"/>
              </a:lnSpc>
            </a:pPr>
            <a:r>
              <a:rPr lang="he-IL" sz="1200" dirty="0">
                <a:cs typeface="Calibri" panose="020F0502020204030204" pitchFamily="34" charset="0"/>
              </a:rPr>
              <a:t>בְּאֵיזֶה תָּא יֵשׁ יוֹתֵר כֶּסֶף? </a:t>
            </a:r>
          </a:p>
          <a:p>
            <a:pPr algn="r">
              <a:lnSpc>
                <a:spcPct val="160000"/>
              </a:lnSpc>
            </a:pPr>
            <a:r>
              <a:rPr lang="he-IL" sz="1200" dirty="0">
                <a:cs typeface="Calibri" panose="020F0502020204030204" pitchFamily="34" charset="0"/>
              </a:rPr>
              <a:t>נציג מה יש בכל תא בקופה.</a:t>
            </a:r>
            <a:endParaRPr lang="en-US" sz="1200" dirty="0"/>
          </a:p>
          <a:p>
            <a:pPr algn="r" rtl="1" eaLnBrk="1" fontAlgn="t" latinLnBrk="0" hangingPunct="1"/>
            <a:r>
              <a:rPr lang="he-I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Calibri" panose="020F0502020204030204" pitchFamily="34" charset="0"/>
              </a:rPr>
              <a:t>בתא הראשון </a:t>
            </a:r>
            <a:endParaRPr lang="he-IL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Calibri" panose="020F0502020204030204" pitchFamily="34" charset="0"/>
            </a:endParaRPr>
          </a:p>
          <a:p>
            <a:pPr algn="r" rtl="1" eaLnBrk="1" fontAlgn="t" latinLnBrk="0" hangingPunct="1"/>
            <a:r>
              <a:rPr lang="he-I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Calibri" panose="020F0502020204030204" pitchFamily="34" charset="0"/>
              </a:rPr>
              <a:t>שׁשָּׁה מַטְבְּעוֹת שֶׁל 1 שֶׁקֶל – אפשר לחבר את ששה המטבעות של שקל , לצייר אותן או לכפול 6 פעמים 1. </a:t>
            </a:r>
          </a:p>
          <a:p>
            <a:pPr algn="r" rtl="1" eaLnBrk="1" fontAlgn="t" latinLnBrk="0" hangingPunct="1"/>
            <a:r>
              <a:rPr lang="he-I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Calibri" panose="020F0502020204030204" pitchFamily="34" charset="0"/>
              </a:rPr>
              <a:t>בתא הראשון יש 6 שקלים.</a:t>
            </a:r>
          </a:p>
          <a:p>
            <a:pPr algn="r" rtl="1" eaLnBrk="1" fontAlgn="t" latinLnBrk="0" hangingPunct="1"/>
            <a:r>
              <a:rPr lang="he-I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Calibri" panose="020F0502020204030204" pitchFamily="34" charset="0"/>
              </a:rPr>
              <a:t>בתא השני</a:t>
            </a:r>
            <a:endParaRPr lang="he-IL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Calibri" panose="020F0502020204030204" pitchFamily="34" charset="0"/>
            </a:endParaRPr>
          </a:p>
          <a:p>
            <a:pPr algn="r" rtl="1" eaLnBrk="1" fontAlgn="t" latinLnBrk="0" hangingPunct="1"/>
            <a:r>
              <a:rPr lang="he-IL" sz="1200" dirty="0">
                <a:cs typeface="Calibri" panose="020F0502020204030204" pitchFamily="34" charset="0"/>
              </a:rPr>
              <a:t>שְׁמוֹנָה מַטְבְּעוֹת שֶׁל 10 שְׁקָלִים </a:t>
            </a:r>
            <a:r>
              <a:rPr lang="he-I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Calibri" panose="020F0502020204030204" pitchFamily="34" charset="0"/>
              </a:rPr>
              <a:t>– אפשר לחבר את שמונה המטבעות של 10 שקלים, לצייר אותן או לכפול 8 פעמים 10 </a:t>
            </a:r>
          </a:p>
          <a:p>
            <a:pPr algn="r" rtl="1" eaLnBrk="1" fontAlgn="t" latinLnBrk="0" hangingPunct="1"/>
            <a:r>
              <a:rPr lang="he-I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Calibri" panose="020F0502020204030204" pitchFamily="34" charset="0"/>
              </a:rPr>
              <a:t>בתא השני יש 80 שקלים.</a:t>
            </a:r>
          </a:p>
          <a:p>
            <a:pPr marL="0" marR="0" lvl="0" indent="0" algn="r" defTabSz="914400" rtl="1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Calibri" panose="020F0502020204030204" pitchFamily="34" charset="0"/>
              </a:rPr>
              <a:t>בתא השלישי</a:t>
            </a:r>
            <a:endParaRPr lang="he-IL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Calibri" panose="020F0502020204030204" pitchFamily="34" charset="0"/>
            </a:endParaRPr>
          </a:p>
          <a:p>
            <a:pPr algn="r" rtl="1" eaLnBrk="1" fontAlgn="t" latinLnBrk="0" hangingPunct="1"/>
            <a:r>
              <a:rPr lang="he-IL" sz="1200" dirty="0">
                <a:cs typeface="Calibri" panose="020F0502020204030204" pitchFamily="34" charset="0"/>
              </a:rPr>
              <a:t>אַרְבָּעָה שְׁטָרוֹת שֶׁל 100 שְׁקָלִים. </a:t>
            </a:r>
            <a:r>
              <a:rPr lang="he-I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Calibri" panose="020F0502020204030204" pitchFamily="34" charset="0"/>
              </a:rPr>
              <a:t>אפשר לחבר את ארבעה השטרות של 100 שקלים, לצייר אותן או לכפול 4 פעמים 100 </a:t>
            </a:r>
          </a:p>
          <a:p>
            <a:pPr algn="r" rtl="1" eaLnBrk="1" fontAlgn="t" latinLnBrk="0" hangingPunct="1"/>
            <a:r>
              <a:rPr lang="he-I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Calibri" panose="020F0502020204030204" pitchFamily="34" charset="0"/>
              </a:rPr>
              <a:t>בתא השלישי יש 400 שקלים.</a:t>
            </a:r>
          </a:p>
          <a:p>
            <a:pPr algn="r" rtl="1" eaLnBrk="1" fontAlgn="t" latinLnBrk="0" hangingPunct="1"/>
            <a:r>
              <a:rPr lang="he-I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Calibri" panose="020F0502020204030204" pitchFamily="34" charset="0"/>
              </a:rPr>
              <a:t>אמנם בתא השני יש כמות גדולה יותר של מטבעות אבל בתא השלישי יש שטרות שהערך שלהם גבוה יותר,</a:t>
            </a:r>
          </a:p>
          <a:p>
            <a:pPr algn="r" rtl="1" eaLnBrk="1" fontAlgn="t" latinLnBrk="0" hangingPunct="1"/>
            <a:r>
              <a:rPr lang="he-I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Calibri" panose="020F0502020204030204" pitchFamily="34" charset="0"/>
              </a:rPr>
              <a:t>לכן בתא השלישי </a:t>
            </a:r>
            <a:r>
              <a:rPr lang="he-IL" sz="1200" b="1" dirty="0">
                <a:cs typeface="Calibri" panose="020F0502020204030204" pitchFamily="34" charset="0"/>
              </a:rPr>
              <a:t>יוֹתֵר כֶּסֶף.</a:t>
            </a:r>
          </a:p>
          <a:p>
            <a:pPr algn="r" rtl="1" eaLnBrk="1" fontAlgn="t" latinLnBrk="0" hangingPunct="1"/>
            <a:endParaRPr lang="he-IL" sz="1200" b="1" dirty="0">
              <a:cs typeface="Calibri" panose="020F0502020204030204" pitchFamily="34" charset="0"/>
            </a:endParaRPr>
          </a:p>
          <a:p>
            <a:pPr algn="r" rtl="1" eaLnBrk="1" fontAlgn="t" latinLnBrk="0" hangingPunct="1"/>
            <a:r>
              <a:rPr lang="he-IL" sz="1200" b="1" dirty="0">
                <a:cs typeface="Calibri" panose="020F0502020204030204" pitchFamily="34" charset="0"/>
              </a:rPr>
              <a:t>כדי לדעת כמה כסף יש בקופה מחברים את כל המטבעות והשטרות </a:t>
            </a:r>
            <a:r>
              <a:rPr lang="he-IL" sz="1200" b="1" dirty="0" err="1">
                <a:cs typeface="Calibri" panose="020F0502020204030204" pitchFamily="34" charset="0"/>
              </a:rPr>
              <a:t>ומרבלים</a:t>
            </a:r>
            <a:r>
              <a:rPr lang="he-IL" sz="1200" b="1" dirty="0">
                <a:cs typeface="Calibri" panose="020F0502020204030204" pitchFamily="34" charset="0"/>
              </a:rPr>
              <a:t> את הסכום. </a:t>
            </a:r>
          </a:p>
          <a:p>
            <a:pPr marL="0" marR="0" lvl="0" indent="0" algn="r" defTabSz="914400" rtl="1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>
                <a:cs typeface="Calibri" panose="020F0502020204030204" pitchFamily="34" charset="0"/>
              </a:rPr>
              <a:t>צדקתם! </a:t>
            </a:r>
            <a:r>
              <a:rPr lang="he-IL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בַּקֻּפָּה 486 שקלים</a:t>
            </a:r>
          </a:p>
          <a:p>
            <a:pPr algn="r" rtl="1" eaLnBrk="1" fontAlgn="t" latinLnBrk="0" hangingPunct="1"/>
            <a:endParaRPr lang="he-IL" sz="1200" b="1" dirty="0">
              <a:cs typeface="Calibri" panose="020F0502020204030204" pitchFamily="34" charset="0"/>
            </a:endParaRPr>
          </a:p>
          <a:p>
            <a:pPr algn="r" rtl="1" eaLnBrk="1" fontAlgn="t" latinLnBrk="0" hangingPunct="1"/>
            <a:endParaRPr lang="he-IL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Calibri" panose="020F0502020204030204" pitchFamily="34" charset="0"/>
            </a:endParaRPr>
          </a:p>
          <a:p>
            <a:pPr algn="r" rtl="1" eaLnBrk="1" fontAlgn="t" latinLnBrk="0" hangingPunct="1"/>
            <a:endParaRPr lang="he-IL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Calibri" panose="020F0502020204030204" pitchFamily="34" charset="0"/>
            </a:endParaRPr>
          </a:p>
          <a:p>
            <a:pPr marL="0" marR="0" lvl="0" indent="0" algn="r" defTabSz="914400" rtl="1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e-IL" sz="1200" dirty="0">
              <a:cs typeface="Calibri" panose="020F0502020204030204" pitchFamily="34" charset="0"/>
            </a:endParaRPr>
          </a:p>
          <a:p>
            <a:pPr algn="r" rtl="1" eaLnBrk="1" fontAlgn="t" latinLnBrk="0" hangingPunct="1"/>
            <a:endParaRPr lang="he-IL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Calibri" panose="020F0502020204030204" pitchFamily="34" charset="0"/>
            </a:endParaRPr>
          </a:p>
          <a:p>
            <a:pPr algn="r">
              <a:lnSpc>
                <a:spcPct val="160000"/>
              </a:lnSpc>
            </a:pPr>
            <a:endParaRPr lang="he-IL" sz="1200" dirty="0">
              <a:cs typeface="Calibri" panose="020F0502020204030204" pitchFamily="34" charset="0"/>
            </a:endParaRPr>
          </a:p>
          <a:p>
            <a:pPr algn="r">
              <a:lnSpc>
                <a:spcPct val="160000"/>
              </a:lnSpc>
            </a:pPr>
            <a:r>
              <a:rPr lang="he-IL" sz="1200" dirty="0">
                <a:cs typeface="Calibri" panose="020F0502020204030204" pitchFamily="34" charset="0"/>
              </a:rPr>
              <a:t>כַּמָּה כֶּסֶף יֵשׁ לָהֶם בַּקֻּפָּה?</a:t>
            </a:r>
          </a:p>
          <a:p>
            <a:pPr algn="r" rtl="1">
              <a:lnSpc>
                <a:spcPct val="160000"/>
              </a:lnSpc>
            </a:pPr>
            <a:endParaRPr lang="he-IL" sz="1200" b="1" dirty="0">
              <a:cs typeface="Calibri" panose="020F0502020204030204" pitchFamily="34" charset="0"/>
            </a:endParaRPr>
          </a:p>
          <a:p>
            <a:pPr algn="r" rtl="1">
              <a:lnSpc>
                <a:spcPct val="160000"/>
              </a:lnSpc>
            </a:pPr>
            <a:r>
              <a:rPr lang="he-IL" b="1" dirty="0">
                <a:cs typeface="Calibri" panose="020F0502020204030204" pitchFamily="34" charset="0"/>
              </a:rPr>
              <a:t>פִּתְרוּ בַּדֶּרֶךְ הַנּוֹחָה לָכֶם  - אפשר צִיּוּר / טַבְלָה / תַּרְגִּיל )</a:t>
            </a:r>
          </a:p>
          <a:p>
            <a:pPr algn="r" rtl="1">
              <a:lnSpc>
                <a:spcPct val="160000"/>
              </a:lnSpc>
            </a:pPr>
            <a:r>
              <a:rPr lang="he-IL" b="1" dirty="0">
                <a:cs typeface="Calibri" panose="020F0502020204030204" pitchFamily="34" charset="0"/>
              </a:rPr>
              <a:t>הִסְבִּירוּ אֵיךְ יְדַעְתֶּם בְּאֵיזֶה תָּא יֵשׁ יוֹתֵר כֶּסֶף? </a:t>
            </a:r>
          </a:p>
          <a:p>
            <a:pPr algn="r" rtl="1">
              <a:lnSpc>
                <a:spcPct val="160000"/>
              </a:lnSpc>
            </a:pPr>
            <a:r>
              <a:rPr lang="he-IL" b="1" dirty="0">
                <a:cs typeface="Calibri" panose="020F0502020204030204" pitchFamily="34" charset="0"/>
              </a:rPr>
              <a:t>הִצִּיגוּ אֶת תְּשׁוּבַתְכֶם לַשְּׁאֵלָה : כַּמָּה כֶּסֶף יֵשׁ בַּקֻּפָּה?</a:t>
            </a:r>
          </a:p>
          <a:p>
            <a:pPr algn="r" rtl="1">
              <a:lnSpc>
                <a:spcPct val="160000"/>
              </a:lnSpc>
            </a:pPr>
            <a:r>
              <a:rPr lang="he-IL" b="1" dirty="0">
                <a:cs typeface="Calibri" panose="020F0502020204030204" pitchFamily="34" charset="0"/>
              </a:rPr>
              <a:t>כַּמָּה כֶּסֶף יֵשׁ לָהֶם בַּקֻּפָּה?</a:t>
            </a:r>
          </a:p>
          <a:p>
            <a:pPr algn="r" rtl="1">
              <a:lnSpc>
                <a:spcPct val="160000"/>
              </a:lnSpc>
            </a:pPr>
            <a:endParaRPr lang="he-IL" sz="1200" b="1" dirty="0">
              <a:cs typeface="Calibri" panose="020F0502020204030204" pitchFamily="34" charset="0"/>
            </a:endParaRPr>
          </a:p>
          <a:p>
            <a:pPr algn="r">
              <a:lnSpc>
                <a:spcPct val="160000"/>
              </a:lnSpc>
            </a:pPr>
            <a:endParaRPr lang="he-IL" sz="1200" b="1" dirty="0">
              <a:cs typeface="Calibri" panose="020F0502020204030204" pitchFamily="34" charset="0"/>
            </a:endParaRPr>
          </a:p>
          <a:p>
            <a:pPr algn="r">
              <a:lnSpc>
                <a:spcPct val="160000"/>
              </a:lnSpc>
            </a:pPr>
            <a:r>
              <a:rPr lang="he-IL" b="1" i="1" dirty="0">
                <a:cs typeface="Calibri" panose="020F0502020204030204" pitchFamily="34" charset="0"/>
              </a:rPr>
              <a:t>משך השקף: עד 2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i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i="1" dirty="0">
                <a:solidFill>
                  <a:schemeClr val="dk1"/>
                </a:solidFill>
                <a:cs typeface="Calibri" panose="020F0502020204030204" pitchFamily="34" charset="0"/>
              </a:rPr>
              <a:t>הצעות: משחק, חידה, הדגמה, סימולציה, דוגמה, טענה, משפט אמת משפט שקר, ועוד.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i="1" dirty="0">
              <a:solidFill>
                <a:schemeClr val="dk1"/>
              </a:solidFill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i="1" dirty="0">
                <a:solidFill>
                  <a:srgbClr val="FF0000"/>
                </a:solidFill>
                <a:cs typeface="Calibri" panose="020F0502020204030204" pitchFamily="34" charset="0"/>
              </a:rPr>
              <a:t>דוגמה לחידה:</a:t>
            </a:r>
            <a:br>
              <a:rPr lang="he-IL" i="1" dirty="0">
                <a:solidFill>
                  <a:srgbClr val="FF0000"/>
                </a:solidFill>
                <a:cs typeface="Calibri" panose="020F0502020204030204" pitchFamily="34" charset="0"/>
              </a:rPr>
            </a:br>
            <a:r>
              <a:rPr lang="he-IL" i="1" dirty="0">
                <a:solidFill>
                  <a:srgbClr val="FF0000"/>
                </a:solidFill>
                <a:cs typeface="Calibri" panose="020F0502020204030204" pitchFamily="34" charset="0"/>
              </a:rPr>
              <a:t>תמונה של דמות</a:t>
            </a:r>
            <a:r>
              <a:rPr lang="he-IL" i="1" baseline="0" dirty="0">
                <a:solidFill>
                  <a:srgbClr val="FF0000"/>
                </a:solidFill>
                <a:cs typeface="Calibri" panose="020F0502020204030204" pitchFamily="34" charset="0"/>
              </a:rPr>
              <a:t> או</a:t>
            </a:r>
            <a:r>
              <a:rPr lang="he-IL" i="1" dirty="0">
                <a:solidFill>
                  <a:srgbClr val="FF0000"/>
                </a:solidFill>
                <a:cs typeface="Calibri" panose="020F0502020204030204" pitchFamily="34" charset="0"/>
              </a:rPr>
              <a:t> חפץ הקשורה לנושא. הקשר לנושא יתגלה במהלך השיעור.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i="1" dirty="0">
                <a:solidFill>
                  <a:srgbClr val="FF0000"/>
                </a:solidFill>
                <a:cs typeface="Calibri" panose="020F0502020204030204" pitchFamily="34" charset="0"/>
              </a:rPr>
              <a:t>מה הקשר בין………….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F965BA-DA3B-EB42-8F73-FDBE27A0A657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939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משך השקף: עד 2 דקות</a:t>
            </a:r>
            <a:endParaRPr lang="he-IL" b="0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0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cs typeface="Calibri" panose="020F0502020204030204" pitchFamily="34" charset="0"/>
              </a:rPr>
              <a:t>מה אנחנו כבר יודעים? תרגיל כפל מקצר תרגיל חיבור של מחוברים זהים כפי שרואים בדוגמה.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i="1" dirty="0">
                <a:cs typeface="Calibri" panose="020F0502020204030204" pitchFamily="34" charset="0"/>
              </a:rPr>
              <a:t>שלב זה</a:t>
            </a:r>
            <a:r>
              <a:rPr lang="he-IL" i="1" dirty="0">
                <a:solidFill>
                  <a:schemeClr val="dk1"/>
                </a:solidFill>
                <a:cs typeface="Calibri" panose="020F0502020204030204" pitchFamily="34" charset="0"/>
              </a:rPr>
              <a:t> ייצור חיבור קוגניטיבי ורלוונטיות בין הנושא הנלמד לידע הקודם של הלומדים.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i="1" dirty="0">
                <a:solidFill>
                  <a:schemeClr val="dk1"/>
                </a:solidFill>
                <a:cs typeface="Calibri" panose="020F0502020204030204" pitchFamily="34" charset="0"/>
              </a:rPr>
              <a:t>בכיתות נמוכות</a:t>
            </a:r>
            <a:r>
              <a:rPr lang="he-IL" i="1" baseline="0" dirty="0">
                <a:solidFill>
                  <a:schemeClr val="dk1"/>
                </a:solidFill>
                <a:cs typeface="Calibri" panose="020F0502020204030204" pitchFamily="34" charset="0"/>
              </a:rPr>
              <a:t> מומלץ</a:t>
            </a:r>
            <a:r>
              <a:rPr lang="he-IL" i="1" dirty="0">
                <a:solidFill>
                  <a:schemeClr val="dk1"/>
                </a:solidFill>
                <a:cs typeface="Calibri" panose="020F0502020204030204" pitchFamily="34" charset="0"/>
              </a:rPr>
              <a:t> שהחיבור יהיה מינורי וכללי. </a:t>
            </a:r>
            <a:br>
              <a:rPr lang="he-IL" i="1" dirty="0">
                <a:solidFill>
                  <a:schemeClr val="dk1"/>
                </a:solidFill>
                <a:cs typeface="Calibri" panose="020F0502020204030204" pitchFamily="34" charset="0"/>
              </a:rPr>
            </a:br>
            <a:r>
              <a:rPr lang="he-IL" i="1" dirty="0">
                <a:solidFill>
                  <a:schemeClr val="dk1"/>
                </a:solidFill>
                <a:cs typeface="Calibri" panose="020F0502020204030204" pitchFamily="34" charset="0"/>
              </a:rPr>
              <a:t>אם הועברו כבר שיעורים במקצוע, כדאי לחבר לידע שהועבר בשיעור הקודם.</a:t>
            </a:r>
          </a:p>
          <a:p>
            <a:pPr marL="158750" indent="0" algn="r" rtl="1">
              <a:buNone/>
            </a:pPr>
            <a:r>
              <a:rPr lang="he-IL" i="1" dirty="0">
                <a:solidFill>
                  <a:srgbClr val="FF0000"/>
                </a:solidFill>
                <a:cs typeface="Calibri" panose="020F0502020204030204" pitchFamily="34" charset="0"/>
              </a:rPr>
              <a:t>דוגמה לטקסט שייאמר בעל פה: </a:t>
            </a:r>
          </a:p>
          <a:p>
            <a:pPr marL="158750" indent="0" algn="r" rtl="1">
              <a:buNone/>
            </a:pPr>
            <a:r>
              <a:rPr lang="he-IL" i="1" dirty="0">
                <a:solidFill>
                  <a:srgbClr val="FF0000"/>
                </a:solidFill>
                <a:cs typeface="Calibri" panose="020F0502020204030204" pitchFamily="34" charset="0"/>
              </a:rPr>
              <a:t>"יצא לכם לפגוש סיטואציה שבה... / בשיעורים הקודמים למדנו על… והיום נמשיך עם... / </a:t>
            </a:r>
          </a:p>
          <a:p>
            <a:pPr marL="158750" indent="0" algn="r" rtl="1">
              <a:buNone/>
            </a:pPr>
            <a:r>
              <a:rPr lang="he-IL" i="1" dirty="0">
                <a:solidFill>
                  <a:srgbClr val="FF0000"/>
                </a:solidFill>
                <a:cs typeface="Calibri" panose="020F0502020204030204" pitchFamily="34" charset="0"/>
              </a:rPr>
              <a:t>יכול להיות שבבית הספר כבר עסקתם בנושא זה, וגם אם לא, לא נורא, זו ההזדמנות להכיר/להעמיק..."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85185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משך השקף: עד 2 דקות</a:t>
            </a:r>
            <a:endParaRPr lang="he-IL" b="0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0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cs typeface="Calibri" panose="020F0502020204030204" pitchFamily="34" charset="0"/>
              </a:rPr>
              <a:t>מה עוד אנחנו כבר יודעים? אנחנו יודעים לכתוב מספרים </a:t>
            </a:r>
            <a:r>
              <a:rPr lang="he-IL" b="1" dirty="0">
                <a:cs typeface="Calibri" panose="020F0502020204030204" pitchFamily="34" charset="0"/>
              </a:rPr>
              <a:t>בחשבונייה</a:t>
            </a:r>
            <a:r>
              <a:rPr lang="he-IL" dirty="0">
                <a:cs typeface="Calibri" panose="020F0502020204030204" pitchFamily="34" charset="0"/>
              </a:rPr>
              <a:t> - </a:t>
            </a:r>
            <a:r>
              <a:rPr lang="he-IL" b="1" dirty="0">
                <a:cs typeface="Calibri" panose="020F0502020204030204" pitchFamily="34" charset="0"/>
              </a:rPr>
              <a:t>בית המספרים.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cs typeface="Calibri" panose="020F0502020204030204" pitchFamily="34" charset="0"/>
              </a:rPr>
              <a:t>שלב זה</a:t>
            </a:r>
            <a:r>
              <a:rPr lang="he-IL" dirty="0">
                <a:solidFill>
                  <a:schemeClr val="dk1"/>
                </a:solidFill>
                <a:cs typeface="Calibri" panose="020F0502020204030204" pitchFamily="34" charset="0"/>
              </a:rPr>
              <a:t> ייצור חיבור קוגניטיבי ורלוונטיות בין הנושא הנלמד לידע הקודם של הלומדים.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chemeClr val="dk1"/>
                </a:solidFill>
                <a:cs typeface="Calibri" panose="020F0502020204030204" pitchFamily="34" charset="0"/>
              </a:rPr>
              <a:t>בכיתות נמוכות</a:t>
            </a:r>
            <a:r>
              <a:rPr lang="he-IL" baseline="0" dirty="0">
                <a:solidFill>
                  <a:schemeClr val="dk1"/>
                </a:solidFill>
                <a:cs typeface="Calibri" panose="020F0502020204030204" pitchFamily="34" charset="0"/>
              </a:rPr>
              <a:t> מומלץ</a:t>
            </a:r>
            <a:r>
              <a:rPr lang="he-IL" dirty="0">
                <a:solidFill>
                  <a:schemeClr val="dk1"/>
                </a:solidFill>
                <a:cs typeface="Calibri" panose="020F0502020204030204" pitchFamily="34" charset="0"/>
              </a:rPr>
              <a:t> שהחיבור יהיה מינורי וכללי. </a:t>
            </a:r>
            <a:br>
              <a:rPr lang="he-IL" dirty="0">
                <a:solidFill>
                  <a:schemeClr val="dk1"/>
                </a:solidFill>
                <a:cs typeface="Calibri" panose="020F0502020204030204" pitchFamily="34" charset="0"/>
              </a:rPr>
            </a:br>
            <a:r>
              <a:rPr lang="he-IL" dirty="0">
                <a:solidFill>
                  <a:schemeClr val="dk1"/>
                </a:solidFill>
                <a:cs typeface="Calibri" panose="020F0502020204030204" pitchFamily="34" charset="0"/>
              </a:rPr>
              <a:t>אם הועברו כבר שיעורים במקצוע, כדאי לחבר לידע שהועבר בשיעור הקודם.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דוגמה לטקסט שייאמר בעל פה: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"יצא לכם לפגוש סיטואציה שבה... / בשיעורים הקודמים למדנו על… והיום נמשיך עם... /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יכול להיות שבבית הספר כבר עסקתם בנושא זה, וגם אם לא, לא נורא, זו ההזדמנות להכיר/להעמיק..."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2939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cs typeface="Calibri" panose="020F0502020204030204" pitchFamily="34" charset="0"/>
              </a:rPr>
              <a:t>משך השקף: עד 2 דקות</a:t>
            </a:r>
            <a:endParaRPr lang="he-IL" b="0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0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cs typeface="Calibri" panose="020F0502020204030204" pitchFamily="34" charset="0"/>
              </a:rPr>
              <a:t>מה עוד אנחנו כבר יודעים? אנחנו יודעים לכתוב מספרים </a:t>
            </a:r>
            <a:r>
              <a:rPr lang="he-IL" b="1" dirty="0">
                <a:cs typeface="Calibri" panose="020F0502020204030204" pitchFamily="34" charset="0"/>
              </a:rPr>
              <a:t>בחשבונייה</a:t>
            </a:r>
            <a:r>
              <a:rPr lang="he-IL" dirty="0">
                <a:cs typeface="Calibri" panose="020F0502020204030204" pitchFamily="34" charset="0"/>
              </a:rPr>
              <a:t> - </a:t>
            </a:r>
            <a:r>
              <a:rPr lang="he-IL" b="1" dirty="0">
                <a:cs typeface="Calibri" panose="020F0502020204030204" pitchFamily="34" charset="0"/>
              </a:rPr>
              <a:t>בית המספרים.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cs typeface="Calibri" panose="020F050202020403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cs typeface="Calibri" panose="020F0502020204030204" pitchFamily="34" charset="0"/>
              </a:rPr>
              <a:t>שלב זה</a:t>
            </a:r>
            <a:r>
              <a:rPr lang="he-IL" dirty="0">
                <a:solidFill>
                  <a:schemeClr val="dk1"/>
                </a:solidFill>
                <a:cs typeface="Calibri" panose="020F0502020204030204" pitchFamily="34" charset="0"/>
              </a:rPr>
              <a:t> ייצור חיבור קוגניטיבי ורלוונטיות בין הנושא הנלמד לידע הקודם של הלומדים.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chemeClr val="dk1"/>
                </a:solidFill>
                <a:cs typeface="Calibri" panose="020F0502020204030204" pitchFamily="34" charset="0"/>
              </a:rPr>
              <a:t>בכיתות נמוכות</a:t>
            </a:r>
            <a:r>
              <a:rPr lang="he-IL" baseline="0" dirty="0">
                <a:solidFill>
                  <a:schemeClr val="dk1"/>
                </a:solidFill>
                <a:cs typeface="Calibri" panose="020F0502020204030204" pitchFamily="34" charset="0"/>
              </a:rPr>
              <a:t> מומלץ</a:t>
            </a:r>
            <a:r>
              <a:rPr lang="he-IL" dirty="0">
                <a:solidFill>
                  <a:schemeClr val="dk1"/>
                </a:solidFill>
                <a:cs typeface="Calibri" panose="020F0502020204030204" pitchFamily="34" charset="0"/>
              </a:rPr>
              <a:t> שהחיבור יהיה מינורי וכללי. </a:t>
            </a:r>
            <a:br>
              <a:rPr lang="he-IL" dirty="0">
                <a:solidFill>
                  <a:schemeClr val="dk1"/>
                </a:solidFill>
                <a:cs typeface="Calibri" panose="020F0502020204030204" pitchFamily="34" charset="0"/>
              </a:rPr>
            </a:br>
            <a:r>
              <a:rPr lang="he-IL" dirty="0">
                <a:solidFill>
                  <a:schemeClr val="dk1"/>
                </a:solidFill>
                <a:cs typeface="Calibri" panose="020F0502020204030204" pitchFamily="34" charset="0"/>
              </a:rPr>
              <a:t>אם הועברו כבר שיעורים במקצוע, כדאי לחבר לידע שהועבר בשיעור הקודם.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דוגמה לטקסט שייאמר בעל פה: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"יצא לכם לפגוש סיטואציה שבה... / בשיעורים הקודמים למדנו על… והיום נמשיך עם... /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יכול להיות שבבית הספר כבר עסקתם בנושא זה, וגם אם לא, לא נורא, זו ההזדמנות להכיר/להעמיק..."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cs typeface="Calibri" panose="020F050202020403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93572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>
                <a:cs typeface="Calibri" panose="020F0502020204030204" pitchFamily="34" charset="0"/>
              </a:rPr>
              <a:t>רצף מספרי השקפים הבאים</a:t>
            </a:r>
            <a:r>
              <a:rPr lang="he-IL" b="1" baseline="0" dirty="0">
                <a:cs typeface="Calibri" panose="020F0502020204030204" pitchFamily="34" charset="0"/>
              </a:rPr>
              <a:t> 11-15 מכיל בתוכו: הקניית ידע, תרגול ופתרון, תרגול ופתרון נוספים. משך זמן כל הרצף הוא 20 סה"כ.</a:t>
            </a:r>
            <a:endParaRPr lang="he-IL" b="1" dirty="0">
              <a:cs typeface="Calibri" panose="020F0502020204030204" pitchFamily="34" charset="0"/>
            </a:endParaRPr>
          </a:p>
          <a:p>
            <a:pPr marL="158750" lvl="0" indent="0" algn="r" rtl="1">
              <a:buNone/>
            </a:pPr>
            <a:endParaRPr lang="he-IL" b="0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>
                <a:cs typeface="Calibri" panose="020F0502020204030204" pitchFamily="34" charset="0"/>
              </a:rPr>
              <a:t>הקניה: בחשבוניית המספרים המוצגת, רואים מימין את חדר היחידות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>
                <a:cs typeface="Calibri" panose="020F0502020204030204" pitchFamily="34" charset="0"/>
              </a:rPr>
              <a:t>משמאלה את חדר העשרות , משמאלו את חדר המאות ומשמאלו את חדר האלפים... </a:t>
            </a: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b="1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b="1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endParaRPr lang="he-IL" b="1" dirty="0">
              <a:cs typeface="Calibri" panose="020F0502020204030204" pitchFamily="34" charset="0"/>
            </a:endParaRPr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>
                <a:cs typeface="Calibri" panose="020F0502020204030204" pitchFamily="34" charset="0"/>
              </a:rPr>
              <a:t> </a:t>
            </a:r>
            <a:r>
              <a:rPr lang="he-IL" dirty="0">
                <a:cs typeface="Calibri" panose="020F0502020204030204" pitchFamily="34" charset="0"/>
              </a:rPr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>
                <a:cs typeface="Calibri" panose="020F0502020204030204" pitchFamily="34" charset="0"/>
              </a:rPr>
              <a:t>ניתן לצרף סרטונים מבית היוצר של מטח בלבד</a:t>
            </a:r>
            <a:r>
              <a:rPr lang="he-IL" dirty="0">
                <a:cs typeface="Calibri" panose="020F0502020204030204" pitchFamily="34" charset="0"/>
              </a:rPr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  <a:cs typeface="Calibri" panose="020F0502020204030204" pitchFamily="34" charset="0"/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  <a:cs typeface="Calibri" panose="020F0502020204030204" pitchFamily="34" charset="0"/>
              </a:rPr>
              <a:t>. </a:t>
            </a:r>
            <a:r>
              <a:rPr lang="he-IL" dirty="0">
                <a:cs typeface="Calibri" panose="020F0502020204030204" pitchFamily="34" charset="0"/>
              </a:rPr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97044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NUL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NULL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DC68A05-4C76-4BEB-8AAF-0F2D938B0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30631D16-744C-403E-9A4A-401CDB9C5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8840E2D-DD77-4AB9-8076-1BB56D672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10/5/2021</a:t>
            </a:fld>
            <a:endParaRPr lang="en-US" dirty="0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25FD2D2-D16E-4539-9279-8444E0F62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F40A233-F4D4-43B2-A23F-FE6ED97C0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568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378F6E9-BA10-4DEF-93CD-78435ADF8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D232ADDA-99E8-46EA-9BF6-7E6A7ACA9F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DDFDB88-2524-4925-B82F-402F1F87B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10/5/2021</a:t>
            </a:fld>
            <a:endParaRPr lang="en-US" dirty="0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B2D581E-8F78-4F16-88F5-7C40F3F54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0D1F554-B97B-4A91-BED3-E798A5014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0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E267D585-697A-4C58-8C63-49259EA935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4507BE40-08FC-48D8-8E5C-DAA475717A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4863FB0-77AE-4754-9E51-585DBCCE6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10/5/2021</a:t>
            </a:fld>
            <a:endParaRPr lang="en-US" dirty="0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ED86628-F38E-4FA9-B88F-58DF3B8E9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95FCA1D-37C9-4252-952D-75AFDD7EB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666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92826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22403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D3F5E7-9570-CB48-AE95-15E23DB4E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7C3AE3-8A3A-6F4C-BDEA-D0F74E2863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DA0ACC-AD37-394A-BBD5-F3DDF6DC4C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402BFFB-4B13-124B-81F5-2F78B7F80473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E484577-483E-7242-917A-00D38BA8736E}"/>
              </a:ext>
            </a:extLst>
          </p:cNvPr>
          <p:cNvSpPr/>
          <p:nvPr userDrawn="1"/>
        </p:nvSpPr>
        <p:spPr>
          <a:xfrm rot="162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7764D93-0F65-9B4D-B215-60B665F73BD2}"/>
              </a:ext>
            </a:extLst>
          </p:cNvPr>
          <p:cNvCxnSpPr>
            <a:cxnSpLocks/>
          </p:cNvCxnSpPr>
          <p:nvPr userDrawn="1"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DBA308-BCDE-054D-8D29-1334C40E70E5}"/>
              </a:ext>
            </a:extLst>
          </p:cNvPr>
          <p:cNvCxnSpPr>
            <a:cxnSpLocks/>
          </p:cNvCxnSpPr>
          <p:nvPr userDrawn="1"/>
        </p:nvCxnSpPr>
        <p:spPr>
          <a:xfrm>
            <a:off x="4093266" y="2035982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CC1E3B8-6F51-6E4F-A503-AD965CF82D0A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69DA8D3-076A-4742-AC7A-9EB5E69C7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361B1A-C9AC-6944-8861-226D06E2FC9C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משרד החינוך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050E382-46BD-EC4A-9255-342AEA607793}"/>
              </a:ext>
            </a:extLst>
          </p:cNvPr>
          <p:cNvSpPr txBox="1"/>
          <p:nvPr userDrawn="1"/>
        </p:nvSpPr>
        <p:spPr>
          <a:xfrm>
            <a:off x="2210656" y="2447258"/>
            <a:ext cx="7770689" cy="1963485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6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תודה שצפיתם בשידור</a:t>
            </a:r>
          </a:p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הופק עבור משרד החינוך ע״י מטח</a:t>
            </a:r>
            <a:endParaRPr lang="x-none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5824BB1-2435-734E-9266-80D63D1B886A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476D12D-01A7-2349-AE0C-06DFFC8E4DB0}"/>
              </a:ext>
            </a:extLst>
          </p:cNvPr>
          <p:cNvSpPr/>
          <p:nvPr userDrawn="1"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C6A9FB-5F47-9545-B448-B2E7B3B286C7}"/>
              </a:ext>
            </a:extLst>
          </p:cNvPr>
          <p:cNvSpPr/>
          <p:nvPr userDrawn="1"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92D1B0-6B63-F440-9F8D-BFFEC1F100C2}"/>
              </a:ext>
            </a:extLst>
          </p:cNvPr>
          <p:cNvSpPr txBox="1"/>
          <p:nvPr userDrawn="1"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shutterstock</a:t>
            </a:r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/com</a:t>
            </a:r>
            <a:r>
              <a:rPr lang="he-IL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איורים: </a:t>
            </a:r>
            <a:endParaRPr lang="x-none" sz="15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858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2E4A538-4F3E-F64C-9A27-B17595D3EC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27172820-2592-F844-962E-B7622499629C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C06441-95B9-0742-ADAD-6775071AAF2F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26655C-3CE5-C044-BE72-10DD68A23C9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632D79-E751-0D4D-B6CD-4B8B1AD073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763B464-1237-A348-9193-961771EAE3CA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DC01593-63DE-304C-8644-C1E7B54F6003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8511632-504F-D34E-99DD-590976B81E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77600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5000"/>
              </a:lnSpc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8D758A6-ADAA-3C4B-BE73-77E62B36AA06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1BCB78-6EA9-EA49-A148-510318E93A2D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35DAE40-5EC9-C549-9045-80058A5F7020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506E076-5D5A-C74C-B372-7A4154F417C5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245E28D-F02E-8440-8D16-26A1C54AA2EE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F8425CF9-C181-8048-9710-1776C265DF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11C2775-6CE2-CB46-B1F6-A1DA25636EF9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99DAA0B-945E-B649-96B6-F1B28A931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7C9FCFD-707E-4746-B11A-AD11D0F6597A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4621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C84C288-45B9-0C4B-BC23-61FEF6C6178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DECF7E4-AA12-DD4F-8FBA-6942B07B66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24D68-292F-0740-864D-187885A3663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FF00F0-B1E8-5F4E-A07B-F1B92F9D38A6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72B4A16-607D-6547-9FD5-D3C9EE1A52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7E3700-96F7-8449-BFE9-3638DA8376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61" b="71253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A8A744E-77D6-CD40-B413-54A26D5A1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05C46E-F358-4B4C-A5AF-C1EE892CDA45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67496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יכ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0FCD1C-9BFA-FD42-804A-9E5198CD8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39" b="30975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C86F48E-655F-694F-BDCD-C6E0758A8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סיכום</a:t>
            </a:r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51472D-38D8-CC45-AB7A-D96BB6EFB903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191577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שימה באופ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לחץ כאן להוסיף תמונה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2EBC84-43F8-574B-B641-E38F11E343AF}"/>
              </a:ext>
            </a:extLst>
          </p:cNvPr>
          <p:cNvGrpSpPr/>
          <p:nvPr userDrawn="1"/>
        </p:nvGrpSpPr>
        <p:grpSpPr>
          <a:xfrm>
            <a:off x="-2381248" y="158428"/>
            <a:ext cx="14545456" cy="6541144"/>
            <a:chOff x="-2455150" y="146499"/>
            <a:chExt cx="14545456" cy="654114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DB5F7D-0835-C146-BC9D-B30515AA8B6A}"/>
                </a:ext>
              </a:extLst>
            </p:cNvPr>
            <p:cNvSpPr/>
            <p:nvPr userDrawn="1"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0EA71EF-79A8-3646-BBDE-A1B8320FAE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55150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FAC583-20CC-AD46-AF43-64CD61DC3D58}"/>
                </a:ext>
              </a:extLst>
            </p:cNvPr>
            <p:cNvGrpSpPr/>
            <p:nvPr userDrawn="1"/>
          </p:nvGrpSpPr>
          <p:grpSpPr>
            <a:xfrm rot="10800000">
              <a:off x="8177063" y="6181317"/>
              <a:ext cx="3913243" cy="506326"/>
              <a:chOff x="358720" y="6187719"/>
              <a:chExt cx="3913243" cy="506326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FFC6B5D-55D1-324B-B8E3-F96F62F3AA1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65046" y="6434480"/>
                <a:ext cx="3406917" cy="12802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8AA9893-4A9A-FB4F-BC48-9141DC495FE4}"/>
                  </a:ext>
                </a:extLst>
              </p:cNvPr>
              <p:cNvSpPr/>
              <p:nvPr userDrawn="1"/>
            </p:nvSpPr>
            <p:spPr>
              <a:xfrm rot="162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BBF761E-B3AD-8C4C-B469-DEC8A7F1D9C4}"/>
                  </a:ext>
                </a:extLst>
              </p:cNvPr>
              <p:cNvSpPr/>
              <p:nvPr userDrawn="1"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0BB7CC1-E08E-854B-AAC6-1DE02C2A331A}"/>
                </a:ext>
              </a:extLst>
            </p:cNvPr>
            <p:cNvSpPr/>
            <p:nvPr userDrawn="1"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6CED5B-1A65-7F4C-8656-A6983C5E17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793" y="661710"/>
            <a:ext cx="10953750" cy="687492"/>
          </a:xfrm>
        </p:spPr>
        <p:txBody>
          <a:bodyPr>
            <a:noAutofit/>
          </a:bodyPr>
          <a:lstStyle>
            <a:lvl1pPr marL="0" indent="0">
              <a:buNone/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26530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B52AA-B68F-5F48-BD97-85E1AACA7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2026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</a:t>
            </a:r>
            <a:br>
              <a:rPr lang="en-US" dirty="0"/>
            </a:br>
            <a:r>
              <a:rPr lang="he-IL" dirty="0"/>
              <a:t>כותרת 3</a:t>
            </a:r>
            <a:endParaRPr lang="x-non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34C056-24D3-4D4F-B71D-0A6FFF91C4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9183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x-non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0D92DD-D2C5-574D-9D42-6312801F9656}"/>
              </a:ext>
            </a:extLst>
          </p:cNvPr>
          <p:cNvGrpSpPr/>
          <p:nvPr userDrawn="1"/>
        </p:nvGrpSpPr>
        <p:grpSpPr>
          <a:xfrm>
            <a:off x="10820648" y="6288984"/>
            <a:ext cx="10328539" cy="167498"/>
            <a:chOff x="10668248" y="5893696"/>
            <a:chExt cx="10328539" cy="16749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EDDC44-041B-2548-896F-7D3F244033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2C7192-3B93-954D-8551-A0AB54EA33AF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FCFFBE-CA3C-4545-A48D-BF28B4BE9510}"/>
              </a:ext>
            </a:extLst>
          </p:cNvPr>
          <p:cNvGrpSpPr/>
          <p:nvPr userDrawn="1"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CCCA527-9EA3-D945-B442-A5A2AE48F0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5CCE9C-95DF-E348-9022-889DF2969112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C30387-F518-A84F-A9D6-7E7AEC6A166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0D7566E-F057-DA40-B83B-F46A0CA495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2026" y="2208855"/>
            <a:ext cx="3932237" cy="3652195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C0CA59-A86F-8145-9894-676CEF1F6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5847" t="70" b="-72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39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943750F-64A5-4831-81A8-56E473BF1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56010A9-863E-435E-9485-9BCCAC3FB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B9E0882-E93D-4910-A863-7AF73DB8D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10/5/2021</a:t>
            </a:fld>
            <a:endParaRPr lang="en-US" dirty="0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FA3319E-13FB-4FA9-852F-5243C0B4B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765AE92-5A9A-44E8-B02D-3595D4D24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1058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 עם טקסט תחת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לחץ כאן להוסיף תמונה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 hasCustomPrompt="1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2 תחתית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71DC45-F5DE-3647-89D7-00EEC394272E}"/>
              </a:ext>
            </a:extLst>
          </p:cNvPr>
          <p:cNvGrpSpPr/>
          <p:nvPr userDrawn="1"/>
        </p:nvGrpSpPr>
        <p:grpSpPr>
          <a:xfrm>
            <a:off x="865046" y="356936"/>
            <a:ext cx="11022154" cy="506326"/>
            <a:chOff x="865046" y="356936"/>
            <a:chExt cx="11022154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51AD8C-F052-0A4D-8544-F35BEF5411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D9106F-7FCF-814E-B547-22DB88E10AD6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B9B5FED-02E7-474D-B6B7-AF695B5A45B0}"/>
              </a:ext>
            </a:extLst>
          </p:cNvPr>
          <p:cNvSpPr/>
          <p:nvPr userDrawn="1"/>
        </p:nvSpPr>
        <p:spPr>
          <a:xfrm rot="10800000">
            <a:off x="11781523" y="489498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72258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735FA8-E872-6D4B-B736-9D885CF8FF10}"/>
              </a:ext>
            </a:extLst>
          </p:cNvPr>
          <p:cNvSpPr/>
          <p:nvPr userDrawn="1"/>
        </p:nvSpPr>
        <p:spPr>
          <a:xfrm>
            <a:off x="1076345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40DB9B-9ABC-1E4F-9E76-DE21BB134995}"/>
              </a:ext>
            </a:extLst>
          </p:cNvPr>
          <p:cNvCxnSpPr>
            <a:cxnSpLocks/>
          </p:cNvCxnSpPr>
          <p:nvPr userDrawn="1"/>
        </p:nvCxnSpPr>
        <p:spPr>
          <a:xfrm>
            <a:off x="865046" y="532257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021A-4563-F644-839C-3313EE112D9E}"/>
              </a:ext>
            </a:extLst>
          </p:cNvPr>
          <p:cNvSpPr/>
          <p:nvPr userDrawn="1"/>
        </p:nvSpPr>
        <p:spPr>
          <a:xfrm rot="16200000">
            <a:off x="358720" y="285496"/>
            <a:ext cx="506326" cy="506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84F002-0837-5347-8BEB-C54BD7228FB1}"/>
              </a:ext>
            </a:extLst>
          </p:cNvPr>
          <p:cNvSpPr/>
          <p:nvPr userDrawn="1"/>
        </p:nvSpPr>
        <p:spPr>
          <a:xfrm>
            <a:off x="781297" y="454909"/>
            <a:ext cx="167498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7135" y="1657495"/>
            <a:ext cx="8517731" cy="347606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8000"/>
              </a:lnSpc>
              <a:buNone/>
              <a:defRPr sz="7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 יתחיל בשעה 09:00</a:t>
            </a:r>
            <a:endParaRPr lang="x-non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792994" y="5506727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5893CC5-0B99-AA48-8797-A1AE8B9BB25D}"/>
              </a:ext>
            </a:extLst>
          </p:cNvPr>
          <p:cNvSpPr/>
          <p:nvPr userDrawn="1"/>
        </p:nvSpPr>
        <p:spPr>
          <a:xfrm rot="10800000">
            <a:off x="10905576" y="2286221"/>
            <a:ext cx="420158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B79051-D1F8-DB4C-8CE2-B840C1367395}"/>
              </a:ext>
            </a:extLst>
          </p:cNvPr>
          <p:cNvCxnSpPr>
            <a:cxnSpLocks/>
          </p:cNvCxnSpPr>
          <p:nvPr userDrawn="1"/>
        </p:nvCxnSpPr>
        <p:spPr>
          <a:xfrm>
            <a:off x="408495" y="6252973"/>
            <a:ext cx="281547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418D07-B679-C54B-9CD1-5F261DF50C67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0861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לחץ כאן להוסיף תמונה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EE242-3A2B-9B46-87B2-AC191ECB6960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C7E103-ACCC-DA43-9E9D-6FB906FA4F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E9F80F-CF67-664D-B4F4-0CA7DCACB628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FEACB6-175B-044B-8C0D-3451E638ABE1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C3CB68-EE0C-7E46-A86B-DBBE43BD0866}"/>
              </a:ext>
            </a:extLst>
          </p:cNvPr>
          <p:cNvGrpSpPr/>
          <p:nvPr userDrawn="1"/>
        </p:nvGrpSpPr>
        <p:grpSpPr>
          <a:xfrm>
            <a:off x="-8156196" y="6042094"/>
            <a:ext cx="10328539" cy="167498"/>
            <a:chOff x="10668248" y="5893696"/>
            <a:chExt cx="10328539" cy="16749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8185FB-96F6-194C-96FC-5664DB14E1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E94E79-9670-0743-916C-74F7BDE1C276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EAD82FA-6CD0-454D-9BDB-225121E5526F}"/>
              </a:ext>
            </a:extLst>
          </p:cNvPr>
          <p:cNvSpPr/>
          <p:nvPr userDrawn="1"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43333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x-none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x-none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6891" y="6148563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8044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2E4A538-4F3E-F64C-9A27-B17595D3EC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27172820-2592-F844-962E-B7622499629C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C06441-95B9-0742-ADAD-6775071AAF2F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26655C-3CE5-C044-BE72-10DD68A23C9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632D79-E751-0D4D-B6CD-4B8B1AD073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763B464-1237-A348-9193-961771EAE3CA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DC01593-63DE-304C-8644-C1E7B54F6003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8511632-504F-D34E-99DD-590976B81E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77600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5000"/>
              </a:lnSpc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8D758A6-ADAA-3C4B-BE73-77E62B36AA06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1BCB78-6EA9-EA49-A148-510318E93A2D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35DAE40-5EC9-C549-9045-80058A5F7020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506E076-5D5A-C74C-B372-7A4154F417C5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245E28D-F02E-8440-8D16-26A1C54AA2EE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F8425CF9-C181-8048-9710-1776C265DF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11C2775-6CE2-CB46-B1F6-A1DA25636EF9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99DAA0B-945E-B649-96B6-F1B28A931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7C9FCFD-707E-4746-B11A-AD11D0F6597A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27114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</p:grpSp>
    </p:spTree>
    <p:extLst>
      <p:ext uri="{BB962C8B-B14F-4D97-AF65-F5344CB8AC3E}">
        <p14:creationId xmlns:p14="http://schemas.microsoft.com/office/powerpoint/2010/main" val="21867556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652920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0202720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3938" y="1825625"/>
            <a:ext cx="5085862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7938" y="1825625"/>
            <a:ext cx="5085862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3659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22394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1994F0F-9E7F-49E6-9EA0-5C0E32E05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330D168A-837C-43C7-A263-1F1F45B65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1FDF9AE-98C0-47A9-846F-2E3C1167B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10/5/2021</a:t>
            </a:fld>
            <a:endParaRPr lang="en-US" dirty="0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B65487D-5994-478B-8E80-E97834CC3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7B6A1D6-793F-4FB6-8007-BE3DB4302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3988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פתרון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5046" y="1825625"/>
            <a:ext cx="5154754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0122" y="1825625"/>
            <a:ext cx="5093677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9854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C84C288-45B9-0C4B-BC23-61FEF6C6178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DECF7E4-AA12-DD4F-8FBA-6942B07B66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24D68-292F-0740-864D-187885A3663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FF00F0-B1E8-5F4E-A07B-F1B92F9D38A6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72B4A16-607D-6547-9FD5-D3C9EE1A52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7E3700-96F7-8449-BFE9-3638DA8376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61" b="71253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A8A744E-77D6-CD40-B413-54A26D5A1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05C46E-F358-4B4C-A5AF-C1EE892CDA45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8098991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5754" y="1825625"/>
            <a:ext cx="5078046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5964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יכ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0FCD1C-9BFA-FD42-804A-9E5198CD8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39" b="30975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C86F48E-655F-694F-BDCD-C6E0758A8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סיכום</a:t>
            </a:r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51472D-38D8-CC45-AB7A-D96BB6EFB903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7841713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שימה באופ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לחץ כאן להוסיף תמונה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2EBC84-43F8-574B-B641-E38F11E343AF}"/>
              </a:ext>
            </a:extLst>
          </p:cNvPr>
          <p:cNvGrpSpPr/>
          <p:nvPr userDrawn="1"/>
        </p:nvGrpSpPr>
        <p:grpSpPr>
          <a:xfrm>
            <a:off x="-2381248" y="158428"/>
            <a:ext cx="14545456" cy="6541144"/>
            <a:chOff x="-2455150" y="146499"/>
            <a:chExt cx="14545456" cy="654114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DB5F7D-0835-C146-BC9D-B30515AA8B6A}"/>
                </a:ext>
              </a:extLst>
            </p:cNvPr>
            <p:cNvSpPr/>
            <p:nvPr userDrawn="1"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0EA71EF-79A8-3646-BBDE-A1B8320FAE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55150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FAC583-20CC-AD46-AF43-64CD61DC3D58}"/>
                </a:ext>
              </a:extLst>
            </p:cNvPr>
            <p:cNvGrpSpPr/>
            <p:nvPr userDrawn="1"/>
          </p:nvGrpSpPr>
          <p:grpSpPr>
            <a:xfrm rot="10800000">
              <a:off x="8177063" y="6181317"/>
              <a:ext cx="3913243" cy="506326"/>
              <a:chOff x="358720" y="6187719"/>
              <a:chExt cx="3913243" cy="506326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FFC6B5D-55D1-324B-B8E3-F96F62F3AA1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65046" y="6434480"/>
                <a:ext cx="3406917" cy="12802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8AA9893-4A9A-FB4F-BC48-9141DC495FE4}"/>
                  </a:ext>
                </a:extLst>
              </p:cNvPr>
              <p:cNvSpPr/>
              <p:nvPr userDrawn="1"/>
            </p:nvSpPr>
            <p:spPr>
              <a:xfrm rot="162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BBF761E-B3AD-8C4C-B469-DEC8A7F1D9C4}"/>
                  </a:ext>
                </a:extLst>
              </p:cNvPr>
              <p:cNvSpPr/>
              <p:nvPr userDrawn="1"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0BB7CC1-E08E-854B-AAC6-1DE02C2A331A}"/>
                </a:ext>
              </a:extLst>
            </p:cNvPr>
            <p:cNvSpPr/>
            <p:nvPr userDrawn="1"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6CED5B-1A65-7F4C-8656-A6983C5E17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793" y="661710"/>
            <a:ext cx="10953750" cy="687492"/>
          </a:xfrm>
        </p:spPr>
        <p:txBody>
          <a:bodyPr>
            <a:noAutofit/>
          </a:bodyPr>
          <a:lstStyle>
            <a:lvl1pPr marL="0" indent="0">
              <a:buNone/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75128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B52AA-B68F-5F48-BD97-85E1AACA7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2026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</a:t>
            </a:r>
            <a:br>
              <a:rPr lang="en-US" dirty="0"/>
            </a:br>
            <a:r>
              <a:rPr lang="he-IL" dirty="0"/>
              <a:t>כותרת 3</a:t>
            </a:r>
            <a:endParaRPr lang="x-non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34C056-24D3-4D4F-B71D-0A6FFF91C4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9183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x-non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0D92DD-D2C5-574D-9D42-6312801F9656}"/>
              </a:ext>
            </a:extLst>
          </p:cNvPr>
          <p:cNvGrpSpPr/>
          <p:nvPr userDrawn="1"/>
        </p:nvGrpSpPr>
        <p:grpSpPr>
          <a:xfrm>
            <a:off x="10820648" y="6288984"/>
            <a:ext cx="10328539" cy="167498"/>
            <a:chOff x="10668248" y="5893696"/>
            <a:chExt cx="10328539" cy="16749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EDDC44-041B-2548-896F-7D3F244033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2C7192-3B93-954D-8551-A0AB54EA33AF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FCFFBE-CA3C-4545-A48D-BF28B4BE9510}"/>
              </a:ext>
            </a:extLst>
          </p:cNvPr>
          <p:cNvGrpSpPr/>
          <p:nvPr userDrawn="1"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CCCA527-9EA3-D945-B442-A5A2AE48F0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5CCE9C-95DF-E348-9022-889DF2969112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C30387-F518-A84F-A9D6-7E7AEC6A166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0D7566E-F057-DA40-B83B-F46A0CA495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2026" y="2208855"/>
            <a:ext cx="3932237" cy="3652195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C0CA59-A86F-8145-9894-676CEF1F6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5847" t="70" b="-72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73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 עם טקסט תחת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לחץ כאן להוסיף תמונה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 hasCustomPrompt="1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2 תחתית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71DC45-F5DE-3647-89D7-00EEC394272E}"/>
              </a:ext>
            </a:extLst>
          </p:cNvPr>
          <p:cNvGrpSpPr/>
          <p:nvPr userDrawn="1"/>
        </p:nvGrpSpPr>
        <p:grpSpPr>
          <a:xfrm>
            <a:off x="865046" y="356936"/>
            <a:ext cx="11022154" cy="506326"/>
            <a:chOff x="865046" y="356936"/>
            <a:chExt cx="11022154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51AD8C-F052-0A4D-8544-F35BEF5411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D9106F-7FCF-814E-B547-22DB88E10AD6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B9B5FED-02E7-474D-B6B7-AF695B5A45B0}"/>
              </a:ext>
            </a:extLst>
          </p:cNvPr>
          <p:cNvSpPr/>
          <p:nvPr userDrawn="1"/>
        </p:nvSpPr>
        <p:spPr>
          <a:xfrm rot="10800000">
            <a:off x="11781523" y="489498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419032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735FA8-E872-6D4B-B736-9D885CF8FF10}"/>
              </a:ext>
            </a:extLst>
          </p:cNvPr>
          <p:cNvSpPr/>
          <p:nvPr userDrawn="1"/>
        </p:nvSpPr>
        <p:spPr>
          <a:xfrm>
            <a:off x="1076345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40DB9B-9ABC-1E4F-9E76-DE21BB134995}"/>
              </a:ext>
            </a:extLst>
          </p:cNvPr>
          <p:cNvCxnSpPr>
            <a:cxnSpLocks/>
          </p:cNvCxnSpPr>
          <p:nvPr userDrawn="1"/>
        </p:nvCxnSpPr>
        <p:spPr>
          <a:xfrm>
            <a:off x="865046" y="532257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021A-4563-F644-839C-3313EE112D9E}"/>
              </a:ext>
            </a:extLst>
          </p:cNvPr>
          <p:cNvSpPr/>
          <p:nvPr userDrawn="1"/>
        </p:nvSpPr>
        <p:spPr>
          <a:xfrm rot="16200000">
            <a:off x="358720" y="285496"/>
            <a:ext cx="506326" cy="506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84F002-0837-5347-8BEB-C54BD7228FB1}"/>
              </a:ext>
            </a:extLst>
          </p:cNvPr>
          <p:cNvSpPr/>
          <p:nvPr userDrawn="1"/>
        </p:nvSpPr>
        <p:spPr>
          <a:xfrm>
            <a:off x="781297" y="454909"/>
            <a:ext cx="167498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7135" y="1657495"/>
            <a:ext cx="8517731" cy="347606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8000"/>
              </a:lnSpc>
              <a:buNone/>
              <a:defRPr sz="7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 יתחיל בשעה 09:00</a:t>
            </a:r>
            <a:endParaRPr lang="x-non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792994" y="5506727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5893CC5-0B99-AA48-8797-A1AE8B9BB25D}"/>
              </a:ext>
            </a:extLst>
          </p:cNvPr>
          <p:cNvSpPr/>
          <p:nvPr userDrawn="1"/>
        </p:nvSpPr>
        <p:spPr>
          <a:xfrm rot="10800000">
            <a:off x="10905576" y="2286221"/>
            <a:ext cx="420158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B79051-D1F8-DB4C-8CE2-B840C1367395}"/>
              </a:ext>
            </a:extLst>
          </p:cNvPr>
          <p:cNvCxnSpPr>
            <a:cxnSpLocks/>
          </p:cNvCxnSpPr>
          <p:nvPr userDrawn="1"/>
        </p:nvCxnSpPr>
        <p:spPr>
          <a:xfrm>
            <a:off x="408495" y="6252973"/>
            <a:ext cx="281547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418D07-B679-C54B-9CD1-5F261DF50C67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00703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FF2F-AD99-8940-B3DB-80EE856E32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r">
              <a:defRPr sz="65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1 של תבנית בסיס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19D81D-1706-9941-B45F-F0F533FFFF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B58097-F302-3649-B2E1-029008F6561C}"/>
              </a:ext>
            </a:extLst>
          </p:cNvPr>
          <p:cNvCxnSpPr>
            <a:cxnSpLocks/>
          </p:cNvCxnSpPr>
          <p:nvPr userDrawn="1"/>
        </p:nvCxnSpPr>
        <p:spPr>
          <a:xfrm>
            <a:off x="-874997" y="6429575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B999AA46-1CB5-874E-9A29-A46F83C4265B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E848D2-E902-8E48-8E39-E234837A5A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ECEF66-2D66-5B47-8C7C-C84EB3E17317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3E5EA1-0D3D-AF48-B7D6-9CBBB2978A34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C499B5-5ABC-AD4E-8DEE-B3E41AD11667}"/>
              </a:ext>
            </a:extLst>
          </p:cNvPr>
          <p:cNvGrpSpPr/>
          <p:nvPr userDrawn="1"/>
        </p:nvGrpSpPr>
        <p:grpSpPr>
          <a:xfrm>
            <a:off x="7685986" y="6410721"/>
            <a:ext cx="4506014" cy="481337"/>
            <a:chOff x="5231876" y="2677211"/>
            <a:chExt cx="4506014" cy="4813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F7E6D63-6B3C-C547-8E28-4EDC165F5AD7}"/>
                </a:ext>
              </a:extLst>
            </p:cNvPr>
            <p:cNvSpPr/>
            <p:nvPr userDrawn="1"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B5C1F07-896D-A04A-BB42-4C33B5448FED}"/>
                </a:ext>
              </a:extLst>
            </p:cNvPr>
            <p:cNvSpPr/>
            <p:nvPr userDrawn="1"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33914720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לחץ כאן להוסיף תמונה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EE242-3A2B-9B46-87B2-AC191ECB6960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C7E103-ACCC-DA43-9E9D-6FB906FA4F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E9F80F-CF67-664D-B4F4-0CA7DCACB628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FEACB6-175B-044B-8C0D-3451E638ABE1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C3CB68-EE0C-7E46-A86B-DBBE43BD0866}"/>
              </a:ext>
            </a:extLst>
          </p:cNvPr>
          <p:cNvGrpSpPr/>
          <p:nvPr userDrawn="1"/>
        </p:nvGrpSpPr>
        <p:grpSpPr>
          <a:xfrm>
            <a:off x="-8156196" y="6042094"/>
            <a:ext cx="10328539" cy="167498"/>
            <a:chOff x="10668248" y="5893696"/>
            <a:chExt cx="10328539" cy="16749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8185FB-96F6-194C-96FC-5664DB14E1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E94E79-9670-0743-916C-74F7BDE1C276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EAD82FA-6CD0-454D-9BDB-225121E5526F}"/>
              </a:ext>
            </a:extLst>
          </p:cNvPr>
          <p:cNvSpPr/>
          <p:nvPr userDrawn="1"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5673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14A37CE-B5FB-4A5F-85C6-E3515FC86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A9446FE-6AD2-4318-9D66-FA8AFFA84E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13858ACB-258C-4F1E-8B05-13D689742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ABB5C2C0-9656-4B08-9464-1EAB27B90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10/5/2021</a:t>
            </a:fld>
            <a:endParaRPr lang="en-US" dirty="0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AA5C361C-5086-4A0F-B454-8B855B80E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29D3303-0525-4E69-81BA-22EBB2192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8750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D3F5E7-9570-CB48-AE95-15E23DB4E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7C3AE3-8A3A-6F4C-BDEA-D0F74E2863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DA0ACC-AD37-394A-BBD5-F3DDF6DC4C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402BFFB-4B13-124B-81F5-2F78B7F80473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E484577-483E-7242-917A-00D38BA8736E}"/>
              </a:ext>
            </a:extLst>
          </p:cNvPr>
          <p:cNvSpPr/>
          <p:nvPr userDrawn="1"/>
        </p:nvSpPr>
        <p:spPr>
          <a:xfrm rot="162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7764D93-0F65-9B4D-B215-60B665F73BD2}"/>
              </a:ext>
            </a:extLst>
          </p:cNvPr>
          <p:cNvCxnSpPr>
            <a:cxnSpLocks/>
          </p:cNvCxnSpPr>
          <p:nvPr userDrawn="1"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DBA308-BCDE-054D-8D29-1334C40E70E5}"/>
              </a:ext>
            </a:extLst>
          </p:cNvPr>
          <p:cNvCxnSpPr>
            <a:cxnSpLocks/>
          </p:cNvCxnSpPr>
          <p:nvPr userDrawn="1"/>
        </p:nvCxnSpPr>
        <p:spPr>
          <a:xfrm>
            <a:off x="4093266" y="2035982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CC1E3B8-6F51-6E4F-A503-AD965CF82D0A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69DA8D3-076A-4742-AC7A-9EB5E69C7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361B1A-C9AC-6944-8861-226D06E2FC9C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משרד החינוך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050E382-46BD-EC4A-9255-342AEA607793}"/>
              </a:ext>
            </a:extLst>
          </p:cNvPr>
          <p:cNvSpPr txBox="1"/>
          <p:nvPr userDrawn="1"/>
        </p:nvSpPr>
        <p:spPr>
          <a:xfrm>
            <a:off x="2210656" y="2447258"/>
            <a:ext cx="7770689" cy="1963485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6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תודה שצפיתם בשידור</a:t>
            </a:r>
          </a:p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הופק עבור משרד החינוך ע״י מטח</a:t>
            </a:r>
            <a:endParaRPr lang="x-none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5824BB1-2435-734E-9266-80D63D1B886A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476D12D-01A7-2349-AE0C-06DFFC8E4DB0}"/>
              </a:ext>
            </a:extLst>
          </p:cNvPr>
          <p:cNvSpPr/>
          <p:nvPr userDrawn="1"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C6A9FB-5F47-9545-B448-B2E7B3B286C7}"/>
              </a:ext>
            </a:extLst>
          </p:cNvPr>
          <p:cNvSpPr/>
          <p:nvPr userDrawn="1"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92D1B0-6B63-F440-9F8D-BFFEC1F100C2}"/>
              </a:ext>
            </a:extLst>
          </p:cNvPr>
          <p:cNvSpPr txBox="1"/>
          <p:nvPr userDrawn="1"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shutterstock</a:t>
            </a:r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/com</a:t>
            </a:r>
            <a:r>
              <a:rPr lang="he-IL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איורים: </a:t>
            </a:r>
            <a:endParaRPr lang="x-none" sz="15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4747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יסה מותאמת אישית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BF9AFC55-D643-47A1-90F5-FD4A7EBE98CE}"/>
              </a:ext>
            </a:extLst>
          </p:cNvPr>
          <p:cNvSpPr/>
          <p:nvPr userDrawn="1"/>
        </p:nvSpPr>
        <p:spPr>
          <a:xfrm>
            <a:off x="304799" y="593748"/>
            <a:ext cx="22697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spcBef>
                <a:spcPts val="1067"/>
              </a:spcBef>
            </a:pPr>
            <a:r>
              <a:rPr lang="he-IL" sz="2400" b="1" dirty="0">
                <a:solidFill>
                  <a:srgbClr val="FF0000"/>
                </a:solidFill>
                <a:latin typeface="Alef"/>
                <a:ea typeface="Alef"/>
                <a:cs typeface="Calibri" panose="020F0502020204030204" pitchFamily="34" charset="0"/>
                <a:sym typeface="Alef"/>
              </a:rPr>
              <a:t>*השקופית הזו מיועדת למורה בלבד יש למחוק אותה בסיום הכנת המצגת</a:t>
            </a:r>
          </a:p>
        </p:txBody>
      </p:sp>
      <p:cxnSp>
        <p:nvCxnSpPr>
          <p:cNvPr id="4" name="מחבר ישר 3">
            <a:extLst>
              <a:ext uri="{FF2B5EF4-FFF2-40B4-BE49-F238E27FC236}">
                <a16:creationId xmlns:a16="http://schemas.microsoft.com/office/drawing/2014/main" id="{EBBC6B57-C174-4CC5-9E63-745CA44C4846}"/>
              </a:ext>
            </a:extLst>
          </p:cNvPr>
          <p:cNvCxnSpPr/>
          <p:nvPr userDrawn="1"/>
        </p:nvCxnSpPr>
        <p:spPr>
          <a:xfrm>
            <a:off x="2717800" y="101306"/>
            <a:ext cx="0" cy="665509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52155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>
              <a:latin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>
              <a:latin typeface="Calibri" panose="020F050202020403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>
              <a:latin typeface="Calibri" panose="020F050202020403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x-none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x-none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0833" y="5191285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4707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046" y="376561"/>
            <a:ext cx="10515600" cy="1325563"/>
          </a:xfrm>
        </p:spPr>
        <p:txBody>
          <a:bodyPr/>
          <a:lstStyle>
            <a:lvl1pPr algn="r" rtl="1"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algn="r" rtl="1">
              <a:buClr>
                <a:schemeClr val="accent2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>
                <a:latin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>
                <a:latin typeface="Calibri" panose="020F050202020403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11535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r" rtl="1"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 algn="r" rtl="1"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 algn="r" rtl="1"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785665" y="181572"/>
            <a:ext cx="10244790" cy="506326"/>
            <a:chOff x="1748087" y="356936"/>
            <a:chExt cx="10244790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480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>
                <a:latin typeface="Calibri" panose="020F0502020204030204" pitchFamily="34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5289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>
                <a:latin typeface="Calibri" panose="020F050202020403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>
                <a:latin typeface="Calibri" panose="020F050202020403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 algn="r" rtl="1"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720" y="1928813"/>
            <a:ext cx="10885543" cy="3844925"/>
          </a:xfrm>
        </p:spPr>
        <p:txBody>
          <a:bodyPr>
            <a:normAutofit/>
          </a:bodyPr>
          <a:lstStyle>
            <a:lvl1pPr marL="0" indent="0" algn="r" rtl="1"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5003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>
              <a:latin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>
                <a:latin typeface="Calibri" panose="020F050202020403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>
                <a:latin typeface="Calibri" panose="020F050202020403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0189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5D7F59B-EB58-334D-A4C0-1F5193957FC7}"/>
              </a:ext>
            </a:extLst>
          </p:cNvPr>
          <p:cNvSpPr/>
          <p:nvPr userDrawn="1"/>
        </p:nvSpPr>
        <p:spPr>
          <a:xfrm>
            <a:off x="464950" y="1690687"/>
            <a:ext cx="10779314" cy="28193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>
              <a:latin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DC6228F-AC9B-D646-885A-9EB36C602279}"/>
              </a:ext>
            </a:extLst>
          </p:cNvPr>
          <p:cNvGrpSpPr/>
          <p:nvPr userDrawn="1"/>
        </p:nvGrpSpPr>
        <p:grpSpPr>
          <a:xfrm>
            <a:off x="9323841" y="929939"/>
            <a:ext cx="1509481" cy="1509481"/>
            <a:chOff x="2479019" y="1273242"/>
            <a:chExt cx="3938567" cy="393856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0E6B8A0-6C0C-564A-ABE2-193105432E2B}"/>
                </a:ext>
              </a:extLst>
            </p:cNvPr>
            <p:cNvSpPr/>
            <p:nvPr/>
          </p:nvSpPr>
          <p:spPr>
            <a:xfrm>
              <a:off x="2479019" y="1273242"/>
              <a:ext cx="3938567" cy="39385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>
                <a:latin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6A3384C-D7AD-7D4F-93D6-2FD450FD3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68062" y="2062285"/>
              <a:ext cx="2360480" cy="2360480"/>
            </a:xfrm>
            <a:prstGeom prst="rect">
              <a:avLst/>
            </a:prstGeom>
          </p:spPr>
        </p:pic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>
              <a:latin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>
                <a:latin typeface="Calibri" panose="020F050202020403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>
                <a:latin typeface="Calibri" panose="020F0502020204030204" pitchFamily="34" charset="0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5046" y="2561102"/>
            <a:ext cx="10074506" cy="1556031"/>
          </a:xfr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Tx/>
              <a:buNone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14169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489765" y="181572"/>
            <a:ext cx="10435013" cy="506326"/>
            <a:chOff x="1452187" y="356936"/>
            <a:chExt cx="10435013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521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>
                <a:latin typeface="Calibri" panose="020F0502020204030204" pitchFamily="34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5512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>
              <a:latin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>
                <a:latin typeface="Calibri" panose="020F050202020403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>
                <a:latin typeface="Calibri" panose="020F050202020403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פתרון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157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24AB0BF-E067-420D-8FD9-8E2BDF943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A7C4B64F-4C32-4831-B02A-39A680A883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662B8E8D-174E-415C-995A-4D4D8A245B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EB1C0867-6721-4051-B5DF-7DE1B5CDD0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6419B31F-64AF-495B-9853-31E6536FF8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2F53344D-7B6E-4671-B2D7-90E510A01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10/5/2021</a:t>
            </a:fld>
            <a:endParaRPr lang="en-US" dirty="0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8B0D4308-6006-49F2-A2E9-41245AD60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99F679BC-EE01-4E7D-95AB-7B49B6FFC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4577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4692FF9-9816-1A41-9F19-64AC89C4FE77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>
              <a:latin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C76A5A-A9C6-4148-9667-BA78FBEC1DC5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>
              <a:latin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>
                <a:latin typeface="Calibri" panose="020F050202020403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>
                <a:latin typeface="Calibri" panose="020F0502020204030204" pitchFamily="34" charset="0"/>
              </a:endParaRPr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52421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>
                <a:latin typeface="Calibri" panose="020F050202020403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>
                <a:latin typeface="Calibri" panose="020F0502020204030204" pitchFamily="34" charset="0"/>
              </a:endParaRP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BD310FA-D564-9240-BAF3-B9933A5C61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964832-BAF5-B84F-9EE8-B31B27A731C8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C0CB761-1CB6-FC4E-AEC0-ADBE45586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799BDF5-881F-3045-A642-F8E001DE02C9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07428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>
                <a:latin typeface="Calibri" panose="020F050202020403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>
                <a:latin typeface="Calibri" panose="020F0502020204030204" pitchFamily="34" charset="0"/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>
                <a:latin typeface="Calibri" panose="020F050202020403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>
                <a:latin typeface="Calibri" panose="020F0502020204030204" pitchFamily="34" charset="0"/>
              </a:endParaRP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E6EAAB5F-1735-EF4E-B629-AFD8B71801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83765" y="1616765"/>
            <a:ext cx="3624470" cy="362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676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E9ADD672-52FF-475B-A909-F0E18561B4BD}" type="datetimeFigureOut">
              <a:rPr lang="he-IL" smtClean="0"/>
              <a:pPr/>
              <a:t>כ"ט/תשרי/תשפ"ב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C85AE05-1857-449A-B5F8-D811153CC839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828254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br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4A61861-88B3-7A42-91ED-7A4ACD98603B}"/>
              </a:ext>
            </a:extLst>
          </p:cNvPr>
          <p:cNvGrpSpPr/>
          <p:nvPr userDrawn="1"/>
        </p:nvGrpSpPr>
        <p:grpSpPr>
          <a:xfrm>
            <a:off x="0" y="-21949"/>
            <a:ext cx="12192000" cy="1109708"/>
            <a:chOff x="0" y="16151"/>
            <a:chExt cx="12192000" cy="110970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8B53341-2271-A64F-B5F6-D2D9707A5ED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2244" b="63870"/>
            <a:stretch/>
          </p:blipFill>
          <p:spPr>
            <a:xfrm flipH="1">
              <a:off x="0" y="16151"/>
              <a:ext cx="12192000" cy="110970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5D0FF9E-81FB-D549-B1C6-3DD6EF56E419}"/>
                </a:ext>
              </a:extLst>
            </p:cNvPr>
            <p:cNvSpPr/>
            <p:nvPr userDrawn="1"/>
          </p:nvSpPr>
          <p:spPr>
            <a:xfrm>
              <a:off x="874713" y="192427"/>
              <a:ext cx="10442575" cy="7571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>
                <a:latin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CCDB07C-DB3C-3A48-A856-641B20536B1E}"/>
                </a:ext>
              </a:extLst>
            </p:cNvPr>
            <p:cNvSpPr/>
            <p:nvPr userDrawn="1"/>
          </p:nvSpPr>
          <p:spPr>
            <a:xfrm rot="5400000" flipH="1">
              <a:off x="11205600" y="482715"/>
              <a:ext cx="176581" cy="1765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</a:pPr>
              <a:endParaRPr lang="x-none" dirty="0">
                <a:latin typeface="Calibri" panose="020F0502020204030204" pitchFamily="34" charset="0"/>
              </a:endParaRPr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57EFB-292E-5C46-A02C-404E104D53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7137" y="254402"/>
            <a:ext cx="10442575" cy="628195"/>
          </a:xfrm>
        </p:spPr>
        <p:txBody>
          <a:bodyPr anchor="ctr"/>
          <a:lstStyle>
            <a:lvl1pPr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lang="en-US" sz="4000" b="0" i="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כותרת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DCA20A-69A0-644F-8E66-4FEC416B05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8262" y="1364112"/>
            <a:ext cx="10331450" cy="4618236"/>
          </a:xfrm>
        </p:spPr>
        <p:txBody>
          <a:bodyPr anchor="t">
            <a:normAutofit/>
          </a:bodyPr>
          <a:lstStyle>
            <a:lvl1pPr marL="457200" indent="-457200" algn="r" rtl="1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indent="-457200" algn="r" rtl="1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371600" indent="-457200" algn="r" rtl="1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828800" indent="-457200" algn="r" rtl="1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 algn="r" rtl="1">
              <a:lnSpc>
                <a:spcPts val="41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טקסט רץ</a:t>
            </a:r>
            <a:endParaRPr lang="en-US" dirty="0"/>
          </a:p>
          <a:p>
            <a:pPr lvl="1"/>
            <a:r>
              <a:rPr lang="he-IL" dirty="0"/>
              <a:t>טקסט רץ</a:t>
            </a:r>
            <a:endParaRPr lang="en-US" dirty="0"/>
          </a:p>
          <a:p>
            <a:pPr lvl="2"/>
            <a:r>
              <a:rPr lang="he-IL" dirty="0"/>
              <a:t>טקסט רץ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181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b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aa-E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aa-E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aa-E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/>
        </p:nvCxnSpPr>
        <p:spPr>
          <a:xfrm>
            <a:off x="2090531" y="4989650"/>
            <a:ext cx="683665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a-ET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מדינת ישראל</a:t>
              </a:r>
            </a:p>
            <a:p>
              <a:pPr algn="ctr"/>
              <a:r>
                <a:rPr lang="aa-ET" sz="1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4F8FB-60CB-9346-BDE4-934153C344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22638" y="3092183"/>
            <a:ext cx="8382413" cy="8244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rtl="1">
              <a:buFontTx/>
              <a:buNone/>
              <a:defRPr sz="5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שיעור חשבון לכיתה א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5EABBC-5AEA-FA4F-B36C-C38528E262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2639" y="4469272"/>
            <a:ext cx="6704545" cy="411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rtl="1">
              <a:buNone/>
              <a:defRPr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he-IL" dirty="0"/>
              <a:t>נושא השיעור: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2EF151-4A98-504F-9823-B535A37E95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2639" y="5115055"/>
            <a:ext cx="6704013" cy="385860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he-IL" dirty="0"/>
              <a:t>שם המורה: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472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1106C1F-1D22-4FDB-B92D-448201463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EA227448-57C4-4305-8DB6-8F19BDF80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10/5/2021</a:t>
            </a:fld>
            <a:endParaRPr lang="en-US" dirty="0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E9F22EE2-B5CA-4465-866A-63889B985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59EE2E7B-6917-4D34-916D-66293C589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737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0502E617-3CA2-465D-B5E3-AEB8C7A33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10/5/2021</a:t>
            </a:fld>
            <a:endParaRPr lang="en-US" dirty="0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6880B16B-4317-48CB-8C20-9FACA25E5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4566F089-86AD-4545-931F-288B17198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18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DD18314-EEC0-4519-AA93-7103EF22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E8DF2CC-EC04-4996-8D20-2B84E35BF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CA65E97B-457C-4217-88D5-EDF47866B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A8107C78-ED2E-41CB-970B-A11EF97FA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10/5/2021</a:t>
            </a:fld>
            <a:endParaRPr lang="en-US" dirty="0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CF4B4D6E-432C-4A75-A10E-5366672BB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BCEAB460-2C41-4329-AB61-24725EC4A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741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DFD7E61-C2A4-41CF-98B1-1D5013451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8D7280C7-88D6-4134-A6D0-C105114BAF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B542B00D-3581-4738-B0C3-95BEC5B011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769ED23A-95C2-4E85-9F25-2AD63CB61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10/5/2021</a:t>
            </a:fld>
            <a:endParaRPr lang="en-US" dirty="0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CE0B0FC8-D7F3-410D-96AC-6D537874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F587FDC1-C654-427F-AACD-778063B3C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284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98284C12-83A5-40F8-9EF8-E6594EAF7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E1D57A9-961D-4FF3-9DD5-D5C56C821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  <a:p>
            <a:pPr lvl="2"/>
            <a:r>
              <a:rPr lang="he-IL" dirty="0"/>
              <a:t>רמה שלישית</a:t>
            </a:r>
          </a:p>
          <a:p>
            <a:pPr lvl="3"/>
            <a:r>
              <a:rPr lang="he-IL" dirty="0"/>
              <a:t>רמה רביעית</a:t>
            </a:r>
          </a:p>
          <a:p>
            <a:pPr lvl="4"/>
            <a:r>
              <a:rPr lang="he-IL" dirty="0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EDD835C-6475-43F1-8E8F-655B99523E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10/5/2021</a:t>
            </a:fld>
            <a:endParaRPr lang="en-US" dirty="0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2F2ABB0-C45E-465F-BD74-0D284BB32B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0A8E457-CF18-401A-ADE7-7D81D9461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59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4" r:id="rId12"/>
    <p:sldLayoutId id="2147483715" r:id="rId13"/>
    <p:sldLayoutId id="2147483716" r:id="rId14"/>
    <p:sldLayoutId id="2147483672" r:id="rId15"/>
    <p:sldLayoutId id="2147483670" r:id="rId16"/>
    <p:sldLayoutId id="2147483668" r:id="rId17"/>
    <p:sldLayoutId id="2147483665" r:id="rId18"/>
    <p:sldLayoutId id="2147483657" r:id="rId19"/>
    <p:sldLayoutId id="2147483664" r:id="rId20"/>
    <p:sldLayoutId id="2147483661" r:id="rId21"/>
    <p:sldLayoutId id="2147483663" r:id="rId2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C25B-25BC-3D44-BF1A-D4FCCE6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1">
              <a:spcBef>
                <a:spcPts val="800"/>
              </a:spcBef>
              <a:spcAft>
                <a:spcPts val="0"/>
              </a:spcAft>
            </a:pPr>
            <a:r>
              <a:rPr lang="he-IL" sz="4400" b="1">
                <a:solidFill>
                  <a:schemeClr val="dk1"/>
                </a:solidFill>
                <a:latin typeface="Alef"/>
                <a:ea typeface="Alef"/>
                <a:sym typeface="Alef"/>
              </a:rPr>
              <a:t>לפניכם מהלך השיעור הכולל (45 דקות סה"כ):</a:t>
            </a:r>
            <a:endParaRPr lang="he-IL" sz="4000" b="1" dirty="0">
              <a:solidFill>
                <a:schemeClr val="dk1"/>
              </a:solidFill>
              <a:latin typeface="Alef"/>
              <a:ea typeface="Alef"/>
              <a:sym typeface="Alef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985F-A51E-924E-9310-27689688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הצגת נושא השיעור ומה נעשה היום (דקה)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פעילות פתיחה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חיבור לידע קודם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שלב הלמידה (עד 20 דק')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הקניה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תרגול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פתרון התרגול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ניתן לחזור על הרצף פעם- פעמיים במסגרת ה- 20 דק'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סיכום וסוף צילום (עד 5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משימה עצמאית בנושא השיעור (15 דק')</a:t>
            </a:r>
          </a:p>
        </p:txBody>
      </p:sp>
    </p:spTree>
    <p:extLst>
      <p:ext uri="{BB962C8B-B14F-4D97-AF65-F5344CB8AC3E}">
        <p14:creationId xmlns:p14="http://schemas.microsoft.com/office/powerpoint/2010/main" val="266150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</p:sldLayoutIdLst>
  <p:txStyles>
    <p:titleStyle>
      <a:lvl1pPr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None/>
        <a:defRPr sz="44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</p:titleStyle>
    <p:bodyStyle>
      <a:lvl1pPr marL="0" indent="0"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Font typeface="+mj-lt"/>
        <a:buNone/>
        <a:defRPr sz="2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800100" indent="-342900" algn="r" defTabSz="914400" rtl="1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0D38B66-81A0-8845-8E4D-270D2686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dirty="0"/>
              <a:t>כותרת</a:t>
            </a:r>
            <a:endParaRPr lang="x-none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2CD0408-AD14-FD42-8A6F-74A4E8842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lvl="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8405D05D-DFE2-6F4E-87B4-26A7DFF726D3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Calibri" panose="020F050202020403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8103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x-none" sz="4400" b="0" i="0" u="none" strike="noStrike" kern="1200" cap="none" dirty="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57200" marR="0" lvl="0" indent="-457200" algn="r" rtl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en-US" sz="2800" b="0" i="0" u="none" strike="noStrike" kern="1200" cap="none" dirty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microsoft.com/office/2007/relationships/hdphoto" Target="../media/hdphoto4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microsoft.com/office/2007/relationships/hdphoto" Target="../media/hdphoto4.wdp"/><Relationship Id="rId10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../media/media1.mp4"/><Relationship Id="rId7" Type="http://schemas.openxmlformats.org/officeDocument/2006/relationships/image" Target="../media/image8.png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video" Target="../media/media3.mp4"/><Relationship Id="rId7" Type="http://schemas.openxmlformats.org/officeDocument/2006/relationships/image" Target="../media/image21.png"/><Relationship Id="rId2" Type="http://schemas.microsoft.com/office/2007/relationships/media" Target="../media/media3.mp4"/><Relationship Id="rId1" Type="http://schemas.openxmlformats.org/officeDocument/2006/relationships/tags" Target="../tags/tag15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5" Type="http://schemas.openxmlformats.org/officeDocument/2006/relationships/image" Target="../media/image32.jpe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video" Target="../media/media3.mp4"/><Relationship Id="rId7" Type="http://schemas.openxmlformats.org/officeDocument/2006/relationships/image" Target="../media/image32.jpeg"/><Relationship Id="rId2" Type="http://schemas.microsoft.com/office/2007/relationships/media" Target="../media/media3.mp4"/><Relationship Id="rId1" Type="http://schemas.openxmlformats.org/officeDocument/2006/relationships/tags" Target="../tags/tag17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5" Type="http://schemas.openxmlformats.org/officeDocument/2006/relationships/image" Target="../media/image32.jpe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Relationship Id="rId5" Type="http://schemas.openxmlformats.org/officeDocument/2006/relationships/image" Target="../media/image36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Relationship Id="rId5" Type="http://schemas.openxmlformats.org/officeDocument/2006/relationships/image" Target="../media/image36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Relationship Id="rId5" Type="http://schemas.openxmlformats.org/officeDocument/2006/relationships/image" Target="../media/image36.pn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5" Type="http://schemas.openxmlformats.org/officeDocument/2006/relationships/image" Target="../media/image36.pn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7.xml"/><Relationship Id="rId7" Type="http://schemas.microsoft.com/office/2007/relationships/hdphoto" Target="../media/hdphoto1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4.xml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video" Target="../media/media3.mp4"/><Relationship Id="rId7" Type="http://schemas.openxmlformats.org/officeDocument/2006/relationships/image" Target="../media/image17.png"/><Relationship Id="rId2" Type="http://schemas.microsoft.com/office/2007/relationships/media" Target="../media/media3.mp4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microsoft.com/office/2007/relationships/hdphoto" Target="../media/hdphoto3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"/>
          <p:cNvSpPr txBox="1">
            <a:spLocks noGrp="1"/>
          </p:cNvSpPr>
          <p:nvPr>
            <p:ph type="body" sz="quarter" idx="15"/>
          </p:nvPr>
        </p:nvSpPr>
        <p:spPr>
          <a:xfrm>
            <a:off x="2222638" y="3092182"/>
            <a:ext cx="8382413" cy="940321"/>
          </a:xfrm>
        </p:spPr>
        <p:txBody>
          <a:bodyPr/>
          <a:lstStyle/>
          <a:p>
            <a:pPr lvl="0"/>
            <a:r>
              <a:rPr lang="he-IL" dirty="0"/>
              <a:t>שיעור מתמטיקה לכיתה ג</a:t>
            </a:r>
          </a:p>
        </p:txBody>
      </p:sp>
      <p:sp>
        <p:nvSpPr>
          <p:cNvPr id="239" name="Google Shape;239;p5"/>
          <p:cNvSpPr txBox="1">
            <a:spLocks noGrp="1"/>
          </p:cNvSpPr>
          <p:nvPr>
            <p:ph type="body" sz="quarter" idx="16"/>
          </p:nvPr>
        </p:nvSpPr>
        <p:spPr>
          <a:xfrm>
            <a:off x="1917839" y="4429125"/>
            <a:ext cx="6930886" cy="490021"/>
          </a:xfrm>
        </p:spPr>
        <p:txBody>
          <a:bodyPr/>
          <a:lstStyle/>
          <a:p>
            <a:r>
              <a:rPr lang="he-IL" b="1" dirty="0">
                <a:latin typeface="Calibri" panose="020F0502020204030204" pitchFamily="34" charset="0"/>
                <a:cs typeface="Calibri" panose="020F0502020204030204" pitchFamily="34" charset="0"/>
              </a:rPr>
              <a:t>נושא השיעור: הגדלה והקטנה פי 10 ופי 100</a:t>
            </a:r>
            <a:endParaRPr lang="x-none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874761-6EDB-5D40-A79B-9C82F478C3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125662" y="4933565"/>
            <a:ext cx="6704013" cy="562360"/>
          </a:xfrm>
        </p:spPr>
        <p:txBody>
          <a:bodyPr>
            <a:noAutofit/>
          </a:bodyPr>
          <a:lstStyle/>
          <a:p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עם המורה: אלה </a:t>
            </a:r>
            <a:r>
              <a:rPr lang="he-IL" dirty="0" err="1">
                <a:latin typeface="Calibri" panose="020F0502020204030204" pitchFamily="34" charset="0"/>
                <a:cs typeface="Calibri" panose="020F0502020204030204" pitchFamily="34" charset="0"/>
              </a:rPr>
              <a:t>וורונצ'וק</a:t>
            </a:r>
            <a:endParaRPr lang="he-I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1" name="Google Shape;24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705291">
            <a:off x="3733675" y="632278"/>
            <a:ext cx="658648" cy="221238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F316A64C-005C-F64F-B02E-13F57DD4C7DB}"/>
              </a:ext>
            </a:extLst>
          </p:cNvPr>
          <p:cNvSpPr txBox="1">
            <a:spLocks/>
          </p:cNvSpPr>
          <p:nvPr/>
        </p:nvSpPr>
        <p:spPr>
          <a:xfrm>
            <a:off x="1664207" y="5673418"/>
            <a:ext cx="7184517" cy="999199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572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2800" b="0" i="0" u="none" strike="noStrike" kern="1200" cap="none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תכנון: ריטה </a:t>
            </a:r>
            <a:r>
              <a:rPr lang="he-I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מרסמן</a:t>
            </a:r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קליירוף</a:t>
            </a:r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ואלה </a:t>
            </a:r>
            <a:r>
              <a:rPr lang="he-I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וורונצ'וק</a:t>
            </a:r>
            <a:endParaRPr lang="he-IL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תמונות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של טבלאות מספר "שבילים פלוס" של מטח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193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9D3FAB19-280C-41B8-8CE2-257851998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/>
              <a:t>הבניית הידע</a:t>
            </a:r>
          </a:p>
        </p:txBody>
      </p:sp>
      <p:pic>
        <p:nvPicPr>
          <p:cNvPr id="26" name="מציין מיקום תוכן 1">
            <a:extLst>
              <a:ext uri="{FF2B5EF4-FFF2-40B4-BE49-F238E27FC236}">
                <a16:creationId xmlns:a16="http://schemas.microsoft.com/office/drawing/2014/main" id="{4F3044BD-2BE7-4977-AD6C-1C5F283C8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57" y="1714835"/>
            <a:ext cx="8752734" cy="2427962"/>
          </a:xfrm>
          <a:prstGeom prst="rect">
            <a:avLst/>
          </a:prstGeom>
        </p:spPr>
      </p:pic>
      <p:sp>
        <p:nvSpPr>
          <p:cNvPr id="32" name="בועת דיבור: אליפסה 31">
            <a:extLst>
              <a:ext uri="{FF2B5EF4-FFF2-40B4-BE49-F238E27FC236}">
                <a16:creationId xmlns:a16="http://schemas.microsoft.com/office/drawing/2014/main" id="{7006B1DF-2740-4451-B613-1CC3869ADF88}"/>
              </a:ext>
            </a:extLst>
          </p:cNvPr>
          <p:cNvSpPr/>
          <p:nvPr/>
        </p:nvSpPr>
        <p:spPr>
          <a:xfrm>
            <a:off x="8991600" y="1715287"/>
            <a:ext cx="3059724" cy="24797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lvl="0" algn="ctr"/>
            <a:r>
              <a:rPr lang="he-IL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רִשְׁמוּ אֶת הַתְּשׁוּבָה בְּמַחְבֶּרֶת אוֹ עַל לוּחַ מָחִיק</a:t>
            </a:r>
            <a:endParaRPr lang="he-IL" sz="2000" dirty="0">
              <a:cs typeface="Calibri" panose="020F0502020204030204" pitchFamily="34" charset="0"/>
            </a:endParaRPr>
          </a:p>
        </p:txBody>
      </p:sp>
      <p:sp>
        <p:nvSpPr>
          <p:cNvPr id="35" name="מלבן 34">
            <a:extLst>
              <a:ext uri="{FF2B5EF4-FFF2-40B4-BE49-F238E27FC236}">
                <a16:creationId xmlns:a16="http://schemas.microsoft.com/office/drawing/2014/main" id="{3A397932-EA16-439F-A5DF-F560A17FC72F}"/>
              </a:ext>
            </a:extLst>
          </p:cNvPr>
          <p:cNvSpPr/>
          <p:nvPr/>
        </p:nvSpPr>
        <p:spPr>
          <a:xfrm>
            <a:off x="2086153" y="5068685"/>
            <a:ext cx="5308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המספר המיוצג הוא...</a:t>
            </a:r>
          </a:p>
        </p:txBody>
      </p:sp>
      <p:sp>
        <p:nvSpPr>
          <p:cNvPr id="38" name="תיבת טקסט 37">
            <a:extLst>
              <a:ext uri="{FF2B5EF4-FFF2-40B4-BE49-F238E27FC236}">
                <a16:creationId xmlns:a16="http://schemas.microsoft.com/office/drawing/2014/main" id="{51448B96-5B3A-4AA3-B767-9C4351E0D9E6}"/>
              </a:ext>
            </a:extLst>
          </p:cNvPr>
          <p:cNvSpPr txBox="1"/>
          <p:nvPr/>
        </p:nvSpPr>
        <p:spPr>
          <a:xfrm>
            <a:off x="1931305" y="5071673"/>
            <a:ext cx="1528656" cy="584775"/>
          </a:xfrm>
          <a:prstGeom prst="rect">
            <a:avLst/>
          </a:prstGeom>
          <a:solidFill>
            <a:srgbClr val="4285E3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112 </a:t>
            </a:r>
          </a:p>
        </p:txBody>
      </p:sp>
      <p:sp>
        <p:nvSpPr>
          <p:cNvPr id="39" name="תיבת טקסט 38">
            <a:extLst>
              <a:ext uri="{FF2B5EF4-FFF2-40B4-BE49-F238E27FC236}">
                <a16:creationId xmlns:a16="http://schemas.microsoft.com/office/drawing/2014/main" id="{9E3D6816-9A0C-46F4-B912-6CF5C69C81C8}"/>
              </a:ext>
            </a:extLst>
          </p:cNvPr>
          <p:cNvSpPr txBox="1"/>
          <p:nvPr/>
        </p:nvSpPr>
        <p:spPr>
          <a:xfrm>
            <a:off x="1778905" y="6035618"/>
            <a:ext cx="4786863" cy="584775"/>
          </a:xfrm>
          <a:prstGeom prst="rect">
            <a:avLst/>
          </a:prstGeom>
          <a:solidFill>
            <a:srgbClr val="4285E3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מֵאָה וּשְׁתֵּים עֶשְׂרֵה</a:t>
            </a: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5700E422-69C9-4E37-92AF-5A814E86D487}"/>
              </a:ext>
            </a:extLst>
          </p:cNvPr>
          <p:cNvSpPr/>
          <p:nvPr/>
        </p:nvSpPr>
        <p:spPr>
          <a:xfrm>
            <a:off x="142757" y="4195082"/>
            <a:ext cx="11015932" cy="592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e-I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בַּמִּסְפָּר שְׁתֵּי יְחִידוֹת בּוֹדְדוֹת , עֲשֶׂרֶת אַחַת בּוֹדֶדֶת וּמֵאָה אַחַת בּוֹדֶדֶת.</a:t>
            </a:r>
            <a:endParaRPr lang="he-IL" sz="3200" dirty="0">
              <a:cs typeface="Calibri" panose="020F0502020204030204" pitchFamily="34" charset="0"/>
            </a:endParaRPr>
          </a:p>
        </p:txBody>
      </p:sp>
      <p:sp>
        <p:nvSpPr>
          <p:cNvPr id="41" name="מלבן: פינות מעוגלות 40">
            <a:extLst>
              <a:ext uri="{FF2B5EF4-FFF2-40B4-BE49-F238E27FC236}">
                <a16:creationId xmlns:a16="http://schemas.microsoft.com/office/drawing/2014/main" id="{1DEBC15A-C0DE-4CA1-B680-DC92698BAF3F}"/>
              </a:ext>
            </a:extLst>
          </p:cNvPr>
          <p:cNvSpPr/>
          <p:nvPr/>
        </p:nvSpPr>
        <p:spPr>
          <a:xfrm>
            <a:off x="458273" y="1715287"/>
            <a:ext cx="975753" cy="541442"/>
          </a:xfrm>
          <a:prstGeom prst="roundRect">
            <a:avLst/>
          </a:prstGeom>
          <a:solidFill>
            <a:srgbClr val="33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27" name="Title 3">
            <a:extLst>
              <a:ext uri="{FF2B5EF4-FFF2-40B4-BE49-F238E27FC236}">
                <a16:creationId xmlns:a16="http://schemas.microsoft.com/office/drawing/2014/main" id="{7E2346D2-F33F-40F9-B8B4-681A72107E17}"/>
              </a:ext>
            </a:extLst>
          </p:cNvPr>
          <p:cNvSpPr txBox="1">
            <a:spLocks/>
          </p:cNvSpPr>
          <p:nvPr/>
        </p:nvSpPr>
        <p:spPr>
          <a:xfrm>
            <a:off x="142757" y="1579851"/>
            <a:ext cx="8752734" cy="67687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1" anchor="b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he-IL" sz="4000" b="1" dirty="0"/>
              <a:t>מַהוּ הַמִּסְפָּר הַמְּיֻצָּג בַּחֶשְׁבּוֹנִיָּה? </a:t>
            </a:r>
            <a:endParaRPr lang="x-none" sz="4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906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/>
      <p:bldP spid="38" grpId="0" animBg="1"/>
      <p:bldP spid="39" grpId="0" animBg="1"/>
      <p:bldP spid="11" grpId="0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9D3FAB19-280C-41B8-8CE2-257851998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/>
              <a:t>הבניית הידע</a:t>
            </a:r>
          </a:p>
        </p:txBody>
      </p:sp>
      <p:sp>
        <p:nvSpPr>
          <p:cNvPr id="30" name="Title 3">
            <a:extLst>
              <a:ext uri="{FF2B5EF4-FFF2-40B4-BE49-F238E27FC236}">
                <a16:creationId xmlns:a16="http://schemas.microsoft.com/office/drawing/2014/main" id="{130BC7BC-395A-42C3-B560-D5895C525415}"/>
              </a:ext>
            </a:extLst>
          </p:cNvPr>
          <p:cNvSpPr txBox="1">
            <a:spLocks/>
          </p:cNvSpPr>
          <p:nvPr/>
        </p:nvSpPr>
        <p:spPr>
          <a:xfrm>
            <a:off x="6911778" y="2164140"/>
            <a:ext cx="3912933" cy="87879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sz="4400" b="0" i="0" kern="120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he-IL" sz="3200" dirty="0">
                <a:latin typeface="+mn-lt"/>
              </a:rPr>
              <a:t>10</a:t>
            </a:r>
            <a:r>
              <a:rPr lang="en-US" sz="3200" dirty="0">
                <a:latin typeface="+mn-lt"/>
                <a:cs typeface="+mn-cs"/>
              </a:rPr>
              <a:t> X </a:t>
            </a:r>
            <a:r>
              <a:rPr lang="he-IL" sz="3200" dirty="0">
                <a:latin typeface="+mn-lt"/>
              </a:rPr>
              <a:t>112 </a:t>
            </a: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5D910426-3DAD-4FAF-B840-7A5E39BE6D1C}"/>
              </a:ext>
            </a:extLst>
          </p:cNvPr>
          <p:cNvSpPr txBox="1">
            <a:spLocks/>
          </p:cNvSpPr>
          <p:nvPr/>
        </p:nvSpPr>
        <p:spPr>
          <a:xfrm>
            <a:off x="6231018" y="2966914"/>
            <a:ext cx="6198944" cy="10401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sz="4400" b="0" i="0" kern="120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he-IL" sz="3200" dirty="0">
                <a:latin typeface="+mn-lt"/>
              </a:rPr>
              <a:t>ראשית, נגדיל את היחידות פי 10.</a:t>
            </a:r>
          </a:p>
        </p:txBody>
      </p:sp>
      <p:sp>
        <p:nvSpPr>
          <p:cNvPr id="33" name="תיבת טקסט 9">
            <a:extLst>
              <a:ext uri="{FF2B5EF4-FFF2-40B4-BE49-F238E27FC236}">
                <a16:creationId xmlns:a16="http://schemas.microsoft.com/office/drawing/2014/main" id="{010FC1A4-73E1-4A72-B31A-19363B25DCAC}"/>
              </a:ext>
            </a:extLst>
          </p:cNvPr>
          <p:cNvSpPr txBox="1"/>
          <p:nvPr/>
        </p:nvSpPr>
        <p:spPr>
          <a:xfrm>
            <a:off x="3848374" y="5293885"/>
            <a:ext cx="27692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3200" dirty="0"/>
              <a:t> X </a:t>
            </a:r>
            <a:r>
              <a:rPr lang="en-US" sz="3200" b="1" dirty="0"/>
              <a:t>10</a:t>
            </a:r>
            <a:r>
              <a:rPr lang="en-US" sz="3200" dirty="0"/>
              <a:t> = 20 </a:t>
            </a:r>
            <a:endParaRPr lang="he-IL" sz="3200" dirty="0">
              <a:cs typeface="Calibri" panose="020F0502020204030204" pitchFamily="34" charset="0"/>
            </a:endParaRPr>
          </a:p>
        </p:txBody>
      </p:sp>
      <p:sp>
        <p:nvSpPr>
          <p:cNvPr id="34" name="מלבן 33">
            <a:extLst>
              <a:ext uri="{FF2B5EF4-FFF2-40B4-BE49-F238E27FC236}">
                <a16:creationId xmlns:a16="http://schemas.microsoft.com/office/drawing/2014/main" id="{76B58B44-C324-45E5-A23F-5CC6E3D0D3D9}"/>
              </a:ext>
            </a:extLst>
          </p:cNvPr>
          <p:cNvSpPr/>
          <p:nvPr/>
        </p:nvSpPr>
        <p:spPr>
          <a:xfrm>
            <a:off x="6978091" y="3956681"/>
            <a:ext cx="5016591" cy="15696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e-IL" sz="3200" dirty="0">
                <a:cs typeface="Calibri" panose="020F0502020204030204" pitchFamily="34" charset="0"/>
              </a:rPr>
              <a:t>לדעתכם </a:t>
            </a:r>
          </a:p>
          <a:p>
            <a:r>
              <a:rPr lang="he-IL" sz="3200" dirty="0">
                <a:cs typeface="Calibri" panose="020F0502020204030204" pitchFamily="34" charset="0"/>
              </a:rPr>
              <a:t>כמה יחידות יופיעו בחדר היחידות לאחר הפעלת הקסם? </a:t>
            </a:r>
            <a:endParaRPr lang="x-none" sz="3200" dirty="0"/>
          </a:p>
        </p:txBody>
      </p:sp>
      <p:sp>
        <p:nvSpPr>
          <p:cNvPr id="45" name="מלבן 44">
            <a:extLst>
              <a:ext uri="{FF2B5EF4-FFF2-40B4-BE49-F238E27FC236}">
                <a16:creationId xmlns:a16="http://schemas.microsoft.com/office/drawing/2014/main" id="{496E9E12-5476-451D-9FC6-75CFAB7E6D31}"/>
              </a:ext>
            </a:extLst>
          </p:cNvPr>
          <p:cNvSpPr/>
          <p:nvPr/>
        </p:nvSpPr>
        <p:spPr>
          <a:xfrm>
            <a:off x="2683045" y="5739326"/>
            <a:ext cx="5551029" cy="1179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spcAft>
                <a:spcPts val="800"/>
              </a:spcAft>
            </a:pPr>
            <a:r>
              <a:rPr lang="he-I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היחידות גדלו פי 10 ! </a:t>
            </a:r>
          </a:p>
          <a:p>
            <a:pPr algn="ctr" rtl="1">
              <a:spcAft>
                <a:spcPts val="800"/>
              </a:spcAft>
            </a:pPr>
            <a:r>
              <a:rPr lang="he-I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בחדר 20 יחידות.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anose="020F0502020204030204" pitchFamily="34" charset="0"/>
            </a:endParaRPr>
          </a:p>
        </p:txBody>
      </p:sp>
      <p:pic>
        <p:nvPicPr>
          <p:cNvPr id="46" name="Picture 6" descr="Magician&quot;s Wand - Transparent Magic Wand Emoji , Free Transparent ...">
            <a:extLst>
              <a:ext uri="{FF2B5EF4-FFF2-40B4-BE49-F238E27FC236}">
                <a16:creationId xmlns:a16="http://schemas.microsoft.com/office/drawing/2014/main" id="{8A4FF8D6-F8A0-423C-B4FA-125CF39A8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2" b="89938" l="10000" r="90000">
                        <a14:foregroundMark x1="76667" y1="16718" x2="76667" y2="16718"/>
                        <a14:foregroundMark x1="66000" y1="9752" x2="66222" y2="10372"/>
                        <a14:foregroundMark x1="64444" y1="15635" x2="64444" y2="15635"/>
                        <a14:foregroundMark x1="52556" y1="16254" x2="52556" y2="17028"/>
                        <a14:foregroundMark x1="52000" y1="27554" x2="52000" y2="27554"/>
                        <a14:foregroundMark x1="47333" y1="35604" x2="47333" y2="35604"/>
                        <a14:foregroundMark x1="68000" y1="52786" x2="67778" y2="53406"/>
                        <a14:foregroundMark x1="56556" y1="53715" x2="56556" y2="53715"/>
                        <a14:foregroundMark x1="71889" y1="40712" x2="71889" y2="40712"/>
                        <a14:foregroundMark x1="76000" y1="26935" x2="76000" y2="26935"/>
                        <a14:foregroundMark x1="79333" y1="34985" x2="79333" y2="34985"/>
                        <a14:foregroundMark x1="60556" y1="46440" x2="60556" y2="46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5839">
            <a:off x="10458085" y="1944272"/>
            <a:ext cx="1804757" cy="129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קבוצה 3"/>
          <p:cNvGrpSpPr/>
          <p:nvPr/>
        </p:nvGrpSpPr>
        <p:grpSpPr>
          <a:xfrm>
            <a:off x="204448" y="2423427"/>
            <a:ext cx="6123719" cy="3006910"/>
            <a:chOff x="204448" y="2423427"/>
            <a:chExt cx="6123719" cy="3006910"/>
          </a:xfrm>
        </p:grpSpPr>
        <p:pic>
          <p:nvPicPr>
            <p:cNvPr id="28" name="תמונה 27">
              <a:extLst>
                <a:ext uri="{FF2B5EF4-FFF2-40B4-BE49-F238E27FC236}">
                  <a16:creationId xmlns:a16="http://schemas.microsoft.com/office/drawing/2014/main" id="{893F7CF1-7871-4F4C-8227-8137ADAB3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4448" y="2423427"/>
              <a:ext cx="6123719" cy="3006910"/>
            </a:xfrm>
            <a:prstGeom prst="rect">
              <a:avLst/>
            </a:prstGeom>
          </p:spPr>
        </p:pic>
        <p:pic>
          <p:nvPicPr>
            <p:cNvPr id="40" name="תמונה 39">
              <a:extLst>
                <a:ext uri="{FF2B5EF4-FFF2-40B4-BE49-F238E27FC236}">
                  <a16:creationId xmlns:a16="http://schemas.microsoft.com/office/drawing/2014/main" id="{7D671783-AB61-494D-9E5E-E645FBEA4C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781" t="47735" r="67209" b="41481"/>
            <a:stretch/>
          </p:blipFill>
          <p:spPr>
            <a:xfrm>
              <a:off x="3487303" y="3163570"/>
              <a:ext cx="1033389" cy="537362"/>
            </a:xfrm>
            <a:prstGeom prst="rect">
              <a:avLst/>
            </a:prstGeom>
          </p:spPr>
        </p:pic>
        <p:pic>
          <p:nvPicPr>
            <p:cNvPr id="42" name="תמונה 41">
              <a:extLst>
                <a:ext uri="{FF2B5EF4-FFF2-40B4-BE49-F238E27FC236}">
                  <a16:creationId xmlns:a16="http://schemas.microsoft.com/office/drawing/2014/main" id="{26B177AD-0E65-4C4D-958B-423145F6FF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70484" r="67018" b="13668"/>
            <a:stretch/>
          </p:blipFill>
          <p:spPr>
            <a:xfrm>
              <a:off x="1833857" y="3156517"/>
              <a:ext cx="923490" cy="453416"/>
            </a:xfrm>
            <a:prstGeom prst="rect">
              <a:avLst/>
            </a:prstGeom>
          </p:spPr>
        </p:pic>
        <p:pic>
          <p:nvPicPr>
            <p:cNvPr id="47" name="תמונה 46">
              <a:extLst>
                <a:ext uri="{FF2B5EF4-FFF2-40B4-BE49-F238E27FC236}">
                  <a16:creationId xmlns:a16="http://schemas.microsoft.com/office/drawing/2014/main" id="{8A58D8F2-9A6E-4B27-A5DA-29A36CC12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84052" y="3279655"/>
              <a:ext cx="550917" cy="278186"/>
            </a:xfrm>
            <a:prstGeom prst="rect">
              <a:avLst/>
            </a:prstGeom>
          </p:spPr>
        </p:pic>
        <p:pic>
          <p:nvPicPr>
            <p:cNvPr id="48" name="תמונה 47">
              <a:extLst>
                <a:ext uri="{FF2B5EF4-FFF2-40B4-BE49-F238E27FC236}">
                  <a16:creationId xmlns:a16="http://schemas.microsoft.com/office/drawing/2014/main" id="{81DF96E7-8E8C-4560-B44A-4D0659DB2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84433" y="3255864"/>
              <a:ext cx="550917" cy="278186"/>
            </a:xfrm>
            <a:prstGeom prst="rect">
              <a:avLst/>
            </a:prstGeom>
          </p:spPr>
        </p:pic>
      </p:grpSp>
      <p:sp>
        <p:nvSpPr>
          <p:cNvPr id="2" name="מלבן 1"/>
          <p:cNvSpPr/>
          <p:nvPr/>
        </p:nvSpPr>
        <p:spPr>
          <a:xfrm>
            <a:off x="7159231" y="1577720"/>
            <a:ext cx="42450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200" b="1" dirty="0">
                <a:latin typeface="Calisto MT" panose="02040603050505030304" pitchFamily="18" charset="0"/>
                <a:cs typeface="Calibri" panose="020F0502020204030204" pitchFamily="34" charset="0"/>
              </a:rPr>
              <a:t>מוכנים להפעיל את הקסם?</a:t>
            </a:r>
          </a:p>
        </p:txBody>
      </p:sp>
      <p:pic>
        <p:nvPicPr>
          <p:cNvPr id="37" name="תמונה 36">
            <a:extLst>
              <a:ext uri="{FF2B5EF4-FFF2-40B4-BE49-F238E27FC236}">
                <a16:creationId xmlns:a16="http://schemas.microsoft.com/office/drawing/2014/main" id="{0D00C644-3350-4A4E-ABF6-EFF423B996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35536" y="2926497"/>
            <a:ext cx="1467565" cy="24647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337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4" grpId="0" animBg="1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9D3FAB19-280C-41B8-8CE2-257851998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/>
              <a:t>הבניית הידע</a:t>
            </a: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76B58B44-C324-45E5-A23F-5CC6E3D0D3D9}"/>
              </a:ext>
            </a:extLst>
          </p:cNvPr>
          <p:cNvSpPr/>
          <p:nvPr/>
        </p:nvSpPr>
        <p:spPr>
          <a:xfrm>
            <a:off x="7199746" y="3816812"/>
            <a:ext cx="4817308" cy="15696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e-IL" sz="3200" dirty="0">
                <a:cs typeface="Calibri" panose="020F0502020204030204" pitchFamily="34" charset="0"/>
              </a:rPr>
              <a:t>לדעתכם </a:t>
            </a:r>
          </a:p>
          <a:p>
            <a:r>
              <a:rPr lang="he-IL" sz="3200" dirty="0">
                <a:cs typeface="Calibri" panose="020F0502020204030204" pitchFamily="34" charset="0"/>
              </a:rPr>
              <a:t>כמה עשרות יופיעו בחדר </a:t>
            </a:r>
          </a:p>
          <a:p>
            <a:r>
              <a:rPr lang="he-IL" sz="3200" dirty="0">
                <a:cs typeface="Calibri" panose="020F0502020204030204" pitchFamily="34" charset="0"/>
              </a:rPr>
              <a:t>עשרות לאחר הפעלת הקסם? </a:t>
            </a:r>
            <a:endParaRPr lang="x-none" sz="3200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130BC7BC-395A-42C3-B560-D5895C525415}"/>
              </a:ext>
            </a:extLst>
          </p:cNvPr>
          <p:cNvSpPr txBox="1">
            <a:spLocks/>
          </p:cNvSpPr>
          <p:nvPr/>
        </p:nvSpPr>
        <p:spPr>
          <a:xfrm>
            <a:off x="7914947" y="1702430"/>
            <a:ext cx="3912933" cy="87879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sz="4400" b="0" i="0" kern="120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he-IL" sz="3200" dirty="0">
                <a:latin typeface="+mn-lt"/>
              </a:rPr>
              <a:t>10</a:t>
            </a:r>
            <a:r>
              <a:rPr lang="en-US" sz="3200" dirty="0">
                <a:latin typeface="+mn-lt"/>
                <a:cs typeface="+mn-cs"/>
              </a:rPr>
              <a:t> X </a:t>
            </a:r>
            <a:r>
              <a:rPr lang="he-IL" sz="3200" dirty="0">
                <a:latin typeface="+mn-lt"/>
              </a:rPr>
              <a:t>112 </a:t>
            </a:r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65BCD17C-9E67-4F37-8910-5D4E709BCE51}"/>
              </a:ext>
            </a:extLst>
          </p:cNvPr>
          <p:cNvSpPr/>
          <p:nvPr/>
        </p:nvSpPr>
        <p:spPr>
          <a:xfrm>
            <a:off x="1777326" y="5712153"/>
            <a:ext cx="5585319" cy="11798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rtl="1">
              <a:spcAft>
                <a:spcPts val="800"/>
              </a:spcAft>
            </a:pPr>
            <a:r>
              <a:rPr lang="he-I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העשרות גדלו פי 10! </a:t>
            </a:r>
          </a:p>
          <a:p>
            <a:pPr algn="ctr" rtl="1">
              <a:spcAft>
                <a:spcPts val="800"/>
              </a:spcAft>
            </a:pPr>
            <a:r>
              <a:rPr lang="he-I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בחדר 10 עשרות</a:t>
            </a:r>
            <a:r>
              <a:rPr lang="he-I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5" name="Picture 6" descr="Magician&quot;s Wand - Transparent Magic Wand Emoji , Free Transparent ...">
            <a:extLst>
              <a:ext uri="{FF2B5EF4-FFF2-40B4-BE49-F238E27FC236}">
                <a16:creationId xmlns:a16="http://schemas.microsoft.com/office/drawing/2014/main" id="{8A4FF8D6-F8A0-423C-B4FA-125CF39A8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2" b="89938" l="10000" r="90000">
                        <a14:foregroundMark x1="76667" y1="16718" x2="76667" y2="16718"/>
                        <a14:foregroundMark x1="66000" y1="9752" x2="66222" y2="10372"/>
                        <a14:foregroundMark x1="64444" y1="15635" x2="64444" y2="15635"/>
                        <a14:foregroundMark x1="52556" y1="16254" x2="52556" y2="17028"/>
                        <a14:foregroundMark x1="52000" y1="27554" x2="52000" y2="27554"/>
                        <a14:foregroundMark x1="47333" y1="35604" x2="47333" y2="35604"/>
                        <a14:foregroundMark x1="68000" y1="52786" x2="67778" y2="53406"/>
                        <a14:foregroundMark x1="56556" y1="53715" x2="56556" y2="53715"/>
                        <a14:foregroundMark x1="71889" y1="40712" x2="71889" y2="40712"/>
                        <a14:foregroundMark x1="76000" y1="26935" x2="76000" y2="26935"/>
                        <a14:foregroundMark x1="79333" y1="34985" x2="79333" y2="34985"/>
                        <a14:foregroundMark x1="60556" y1="46440" x2="60556" y2="46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5839">
            <a:off x="10527783" y="1518860"/>
            <a:ext cx="1787639" cy="128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מלבן 1"/>
          <p:cNvSpPr/>
          <p:nvPr/>
        </p:nvSpPr>
        <p:spPr>
          <a:xfrm>
            <a:off x="6099500" y="280193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3200" dirty="0">
                <a:latin typeface="David" panose="020E0502060401010101" pitchFamily="34" charset="-79"/>
                <a:cs typeface="Calibri" panose="020F0502020204030204" pitchFamily="34" charset="0"/>
              </a:rPr>
              <a:t>כעת נגדיל את העשרות פי 10 !</a:t>
            </a:r>
          </a:p>
        </p:txBody>
      </p:sp>
      <p:pic>
        <p:nvPicPr>
          <p:cNvPr id="25" name="תמונה 24">
            <a:extLst>
              <a:ext uri="{FF2B5EF4-FFF2-40B4-BE49-F238E27FC236}">
                <a16:creationId xmlns:a16="http://schemas.microsoft.com/office/drawing/2014/main" id="{893F7CF1-7871-4F4C-8227-8137ADAB3E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857" y="1751415"/>
            <a:ext cx="6687974" cy="3664562"/>
          </a:xfrm>
          <a:prstGeom prst="rect">
            <a:avLst/>
          </a:prstGeom>
        </p:spPr>
      </p:pic>
      <p:pic>
        <p:nvPicPr>
          <p:cNvPr id="26" name="תמונה 25">
            <a:extLst>
              <a:ext uri="{FF2B5EF4-FFF2-40B4-BE49-F238E27FC236}">
                <a16:creationId xmlns:a16="http://schemas.microsoft.com/office/drawing/2014/main" id="{0D00C644-3350-4A4E-ABF6-EFF423B996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4115" y="2344321"/>
            <a:ext cx="1718660" cy="2845680"/>
          </a:xfrm>
          <a:prstGeom prst="rect">
            <a:avLst/>
          </a:prstGeom>
        </p:spPr>
      </p:pic>
      <p:pic>
        <p:nvPicPr>
          <p:cNvPr id="28" name="תמונה 27">
            <a:extLst>
              <a:ext uri="{FF2B5EF4-FFF2-40B4-BE49-F238E27FC236}">
                <a16:creationId xmlns:a16="http://schemas.microsoft.com/office/drawing/2014/main" id="{26B177AD-0E65-4C4D-958B-423145F6FFA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0484" r="67018" b="13668"/>
          <a:stretch/>
        </p:blipFill>
        <p:spPr>
          <a:xfrm>
            <a:off x="2179197" y="2803026"/>
            <a:ext cx="754976" cy="377481"/>
          </a:xfrm>
          <a:prstGeom prst="rect">
            <a:avLst/>
          </a:prstGeom>
        </p:spPr>
      </p:pic>
      <p:sp>
        <p:nvSpPr>
          <p:cNvPr id="14" name="תיבת טקסט 9">
            <a:extLst>
              <a:ext uri="{FF2B5EF4-FFF2-40B4-BE49-F238E27FC236}">
                <a16:creationId xmlns:a16="http://schemas.microsoft.com/office/drawing/2014/main" id="{010FC1A4-73E1-4A72-B31A-19363B25DCAC}"/>
              </a:ext>
            </a:extLst>
          </p:cNvPr>
          <p:cNvSpPr txBox="1"/>
          <p:nvPr/>
        </p:nvSpPr>
        <p:spPr>
          <a:xfrm>
            <a:off x="3163240" y="5123589"/>
            <a:ext cx="255738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sz="3200" dirty="0"/>
              <a:t> X 10 = 100 </a:t>
            </a:r>
            <a:endParaRPr lang="he-IL" sz="3200" dirty="0">
              <a:cs typeface="Calibri" panose="020F0502020204030204" pitchFamily="34" charset="0"/>
            </a:endParaRPr>
          </a:p>
        </p:txBody>
      </p:sp>
      <p:pic>
        <p:nvPicPr>
          <p:cNvPr id="31" name="תמונה 30">
            <a:extLst>
              <a:ext uri="{FF2B5EF4-FFF2-40B4-BE49-F238E27FC236}">
                <a16:creationId xmlns:a16="http://schemas.microsoft.com/office/drawing/2014/main" id="{EA04E6DE-A9CC-4F10-AEC8-56304675C0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8601" y="2823404"/>
            <a:ext cx="626662" cy="270913"/>
          </a:xfrm>
          <a:prstGeom prst="rect">
            <a:avLst/>
          </a:prstGeom>
        </p:spPr>
      </p:pic>
      <p:pic>
        <p:nvPicPr>
          <p:cNvPr id="27" name="תמונה 26">
            <a:extLst>
              <a:ext uri="{FF2B5EF4-FFF2-40B4-BE49-F238E27FC236}">
                <a16:creationId xmlns:a16="http://schemas.microsoft.com/office/drawing/2014/main" id="{7D671783-AB61-494D-9E5E-E645FBEA4C6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35860"/>
          <a:stretch/>
        </p:blipFill>
        <p:spPr>
          <a:xfrm>
            <a:off x="3629937" y="2344321"/>
            <a:ext cx="1654178" cy="23038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593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9D3FAB19-280C-41B8-8CE2-257851998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/>
              <a:t>הבניית הידע</a:t>
            </a:r>
          </a:p>
        </p:txBody>
      </p:sp>
      <p:sp>
        <p:nvSpPr>
          <p:cNvPr id="5" name="מלבן 4"/>
          <p:cNvSpPr/>
          <p:nvPr/>
        </p:nvSpPr>
        <p:spPr>
          <a:xfrm>
            <a:off x="7022252" y="2600778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מה חסר להגדיל פי 10? </a:t>
            </a: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76B58B44-C324-45E5-A23F-5CC6E3D0D3D9}"/>
              </a:ext>
            </a:extLst>
          </p:cNvPr>
          <p:cNvSpPr/>
          <p:nvPr/>
        </p:nvSpPr>
        <p:spPr>
          <a:xfrm>
            <a:off x="7245049" y="3840501"/>
            <a:ext cx="4695360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e-IL" sz="3200" dirty="0">
                <a:cs typeface="Calibri" panose="020F0502020204030204" pitchFamily="34" charset="0"/>
              </a:rPr>
              <a:t>לדעתכם </a:t>
            </a:r>
          </a:p>
          <a:p>
            <a:r>
              <a:rPr lang="he-IL" sz="3200" dirty="0">
                <a:cs typeface="Calibri" panose="020F0502020204030204" pitchFamily="34" charset="0"/>
              </a:rPr>
              <a:t>כמה מאות יופיעו בחדר מאות לאחר הפעלת הקסם? </a:t>
            </a:r>
            <a:endParaRPr lang="x-none" sz="3200" dirty="0"/>
          </a:p>
        </p:txBody>
      </p:sp>
      <p:grpSp>
        <p:nvGrpSpPr>
          <p:cNvPr id="2" name="קבוצה 1"/>
          <p:cNvGrpSpPr/>
          <p:nvPr/>
        </p:nvGrpSpPr>
        <p:grpSpPr>
          <a:xfrm>
            <a:off x="131493" y="1704433"/>
            <a:ext cx="6810138" cy="3756567"/>
            <a:chOff x="1912072" y="2397656"/>
            <a:chExt cx="5710867" cy="3072787"/>
          </a:xfrm>
        </p:grpSpPr>
        <p:pic>
          <p:nvPicPr>
            <p:cNvPr id="4" name="תמונה 3">
              <a:extLst>
                <a:ext uri="{FF2B5EF4-FFF2-40B4-BE49-F238E27FC236}">
                  <a16:creationId xmlns:a16="http://schemas.microsoft.com/office/drawing/2014/main" id="{893F7CF1-7871-4F4C-8227-8137ADAB3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2072" y="2397656"/>
              <a:ext cx="5710867" cy="3072787"/>
            </a:xfrm>
            <a:prstGeom prst="rect">
              <a:avLst/>
            </a:prstGeom>
          </p:spPr>
        </p:pic>
        <p:pic>
          <p:nvPicPr>
            <p:cNvPr id="9" name="תמונה 8">
              <a:extLst>
                <a:ext uri="{FF2B5EF4-FFF2-40B4-BE49-F238E27FC236}">
                  <a16:creationId xmlns:a16="http://schemas.microsoft.com/office/drawing/2014/main" id="{0D00C644-3350-4A4E-ABF6-EFF423B99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55373" y="2872106"/>
              <a:ext cx="1467565" cy="2086248"/>
            </a:xfrm>
            <a:prstGeom prst="rect">
              <a:avLst/>
            </a:prstGeom>
          </p:spPr>
        </p:pic>
        <p:pic>
          <p:nvPicPr>
            <p:cNvPr id="11" name="תמונה 10">
              <a:extLst>
                <a:ext uri="{FF2B5EF4-FFF2-40B4-BE49-F238E27FC236}">
                  <a16:creationId xmlns:a16="http://schemas.microsoft.com/office/drawing/2014/main" id="{7D671783-AB61-494D-9E5E-E645FBE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67505" y="2894816"/>
              <a:ext cx="1412504" cy="2196870"/>
            </a:xfrm>
            <a:prstGeom prst="rect">
              <a:avLst/>
            </a:prstGeom>
          </p:spPr>
        </p:pic>
        <p:pic>
          <p:nvPicPr>
            <p:cNvPr id="12" name="תמונה 11">
              <a:extLst>
                <a:ext uri="{FF2B5EF4-FFF2-40B4-BE49-F238E27FC236}">
                  <a16:creationId xmlns:a16="http://schemas.microsoft.com/office/drawing/2014/main" id="{26B177AD-0E65-4C4D-958B-423145F6FF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70484" r="67018" b="13668"/>
            <a:stretch/>
          </p:blipFill>
          <p:spPr>
            <a:xfrm>
              <a:off x="3541605" y="3279447"/>
              <a:ext cx="644675" cy="316523"/>
            </a:xfrm>
            <a:prstGeom prst="rect">
              <a:avLst/>
            </a:prstGeom>
          </p:spPr>
        </p:pic>
      </p:grpSp>
      <p:sp>
        <p:nvSpPr>
          <p:cNvPr id="14" name="מלבן 13">
            <a:extLst>
              <a:ext uri="{FF2B5EF4-FFF2-40B4-BE49-F238E27FC236}">
                <a16:creationId xmlns:a16="http://schemas.microsoft.com/office/drawing/2014/main" id="{A9884385-4BE2-4D3B-9CF6-EA31C5F1216D}"/>
              </a:ext>
            </a:extLst>
          </p:cNvPr>
          <p:cNvSpPr/>
          <p:nvPr/>
        </p:nvSpPr>
        <p:spPr>
          <a:xfrm>
            <a:off x="985740" y="5654805"/>
            <a:ext cx="3351590" cy="11798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rtl="1">
              <a:spcAft>
                <a:spcPts val="800"/>
              </a:spcAft>
            </a:pPr>
            <a:r>
              <a:rPr lang="he-I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המאות גדלו פי 10. </a:t>
            </a:r>
          </a:p>
          <a:p>
            <a:pPr algn="ctr" rtl="1">
              <a:spcAft>
                <a:spcPts val="800"/>
              </a:spcAft>
            </a:pPr>
            <a:r>
              <a:rPr lang="he-I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בחדר 10 מאות. </a:t>
            </a:r>
          </a:p>
        </p:txBody>
      </p:sp>
      <p:sp>
        <p:nvSpPr>
          <p:cNvPr id="16" name="תיבת טקסט 9">
            <a:extLst>
              <a:ext uri="{FF2B5EF4-FFF2-40B4-BE49-F238E27FC236}">
                <a16:creationId xmlns:a16="http://schemas.microsoft.com/office/drawing/2014/main" id="{010FC1A4-73E1-4A72-B31A-19363B25DCAC}"/>
              </a:ext>
            </a:extLst>
          </p:cNvPr>
          <p:cNvSpPr txBox="1"/>
          <p:nvPr/>
        </p:nvSpPr>
        <p:spPr>
          <a:xfrm>
            <a:off x="682322" y="5161072"/>
            <a:ext cx="336452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100</a:t>
            </a:r>
            <a:r>
              <a:rPr lang="en-US" sz="3200" dirty="0"/>
              <a:t>X 10 = 1000</a:t>
            </a:r>
            <a:endParaRPr lang="he-IL" sz="3200" dirty="0">
              <a:cs typeface="Calibri" panose="020F0502020204030204" pitchFamily="34" charset="0"/>
            </a:endParaRP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130BC7BC-395A-42C3-B560-D5895C525415}"/>
              </a:ext>
            </a:extLst>
          </p:cNvPr>
          <p:cNvSpPr txBox="1">
            <a:spLocks/>
          </p:cNvSpPr>
          <p:nvPr/>
        </p:nvSpPr>
        <p:spPr>
          <a:xfrm>
            <a:off x="7914947" y="1702430"/>
            <a:ext cx="3912933" cy="87879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sz="4400" b="0" i="0" kern="120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he-IL" sz="3200" dirty="0">
                <a:latin typeface="+mn-lt"/>
              </a:rPr>
              <a:t>10</a:t>
            </a:r>
            <a:r>
              <a:rPr lang="en-US" sz="3200" dirty="0">
                <a:latin typeface="+mn-lt"/>
                <a:cs typeface="+mn-cs"/>
              </a:rPr>
              <a:t> X </a:t>
            </a:r>
            <a:r>
              <a:rPr lang="he-IL" sz="3200" dirty="0">
                <a:latin typeface="+mn-lt"/>
              </a:rPr>
              <a:t>112 </a:t>
            </a:r>
          </a:p>
        </p:txBody>
      </p:sp>
      <p:pic>
        <p:nvPicPr>
          <p:cNvPr id="18" name="Picture 6" descr="Magician&quot;s Wand - Transparent Magic Wand Emoji , Free Transparent ...">
            <a:extLst>
              <a:ext uri="{FF2B5EF4-FFF2-40B4-BE49-F238E27FC236}">
                <a16:creationId xmlns:a16="http://schemas.microsoft.com/office/drawing/2014/main" id="{8A4FF8D6-F8A0-423C-B4FA-125CF39A8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52" b="89938" l="10000" r="90000">
                        <a14:foregroundMark x1="76667" y1="16718" x2="76667" y2="16718"/>
                        <a14:foregroundMark x1="66000" y1="9752" x2="66222" y2="10372"/>
                        <a14:foregroundMark x1="64444" y1="15635" x2="64444" y2="15635"/>
                        <a14:foregroundMark x1="52556" y1="16254" x2="52556" y2="17028"/>
                        <a14:foregroundMark x1="52000" y1="27554" x2="52000" y2="27554"/>
                        <a14:foregroundMark x1="47333" y1="35604" x2="47333" y2="35604"/>
                        <a14:foregroundMark x1="68000" y1="52786" x2="67778" y2="53406"/>
                        <a14:foregroundMark x1="56556" y1="53715" x2="56556" y2="53715"/>
                        <a14:foregroundMark x1="71889" y1="40712" x2="71889" y2="40712"/>
                        <a14:foregroundMark x1="76000" y1="26935" x2="76000" y2="26935"/>
                        <a14:foregroundMark x1="79333" y1="34985" x2="79333" y2="34985"/>
                        <a14:foregroundMark x1="60556" y1="46440" x2="60556" y2="46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5839">
            <a:off x="10527783" y="1518860"/>
            <a:ext cx="1787639" cy="128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26B177AD-0E65-4C4D-958B-423145F6FF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3955" y="2245359"/>
            <a:ext cx="1615160" cy="22588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538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4" grpId="0" animBg="1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9D3FAB19-280C-41B8-8CE2-257851998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429" y="245882"/>
            <a:ext cx="8280000" cy="720000"/>
          </a:xfrm>
        </p:spPr>
        <p:txBody>
          <a:bodyPr/>
          <a:lstStyle/>
          <a:p>
            <a:r>
              <a:rPr lang="he-IL" b="1" dirty="0"/>
              <a:t>הבניית הידע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F2076E74-85BA-492E-A5DC-8CF1AD499C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4"/>
          <a:stretch/>
        </p:blipFill>
        <p:spPr>
          <a:xfrm>
            <a:off x="317500" y="939648"/>
            <a:ext cx="8519174" cy="3354822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396" y="4445502"/>
            <a:ext cx="1047545" cy="550181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5D910426-3DAD-4FAF-B840-7A5E39BE6D1C}"/>
              </a:ext>
            </a:extLst>
          </p:cNvPr>
          <p:cNvSpPr txBox="1">
            <a:spLocks/>
          </p:cNvSpPr>
          <p:nvPr/>
        </p:nvSpPr>
        <p:spPr>
          <a:xfrm rot="549938">
            <a:off x="8558363" y="1894115"/>
            <a:ext cx="4156934" cy="213476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sz="4400" b="0" i="0" kern="120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he-IL" sz="3200" dirty="0">
                <a:latin typeface="+mn-lt"/>
              </a:rPr>
              <a:t>הקסם הצליח! </a:t>
            </a:r>
          </a:p>
          <a:p>
            <a:pPr algn="ctr"/>
            <a:r>
              <a:rPr lang="he-IL" sz="3200" dirty="0">
                <a:latin typeface="+mn-lt"/>
              </a:rPr>
              <a:t>הגדלנו את המספר </a:t>
            </a:r>
          </a:p>
          <a:p>
            <a:pPr algn="ctr"/>
            <a:r>
              <a:rPr lang="he-IL" sz="3200" dirty="0">
                <a:latin typeface="+mn-lt"/>
              </a:rPr>
              <a:t>112 פי 10 !</a:t>
            </a:r>
          </a:p>
        </p:txBody>
      </p:sp>
      <p:sp>
        <p:nvSpPr>
          <p:cNvPr id="8" name="תיבת טקסט 9">
            <a:extLst>
              <a:ext uri="{FF2B5EF4-FFF2-40B4-BE49-F238E27FC236}">
                <a16:creationId xmlns:a16="http://schemas.microsoft.com/office/drawing/2014/main" id="{010FC1A4-73E1-4A72-B31A-19363B25DCAC}"/>
              </a:ext>
            </a:extLst>
          </p:cNvPr>
          <p:cNvSpPr txBox="1"/>
          <p:nvPr/>
        </p:nvSpPr>
        <p:spPr>
          <a:xfrm>
            <a:off x="6546252" y="4157938"/>
            <a:ext cx="2290422" cy="584775"/>
          </a:xfrm>
          <a:prstGeom prst="rect">
            <a:avLst/>
          </a:prstGeom>
          <a:solidFill>
            <a:srgbClr val="DCBFFF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3200" dirty="0"/>
              <a:t> X </a:t>
            </a:r>
            <a:r>
              <a:rPr lang="en-US" sz="3200" b="1" dirty="0"/>
              <a:t>10</a:t>
            </a:r>
            <a:r>
              <a:rPr lang="en-US" sz="3200" dirty="0"/>
              <a:t> = 20 </a:t>
            </a:r>
            <a:endParaRPr lang="he-IL" sz="3200" dirty="0">
              <a:cs typeface="Calibri" panose="020F0502020204030204" pitchFamily="34" charset="0"/>
            </a:endParaRPr>
          </a:p>
        </p:txBody>
      </p:sp>
      <p:sp>
        <p:nvSpPr>
          <p:cNvPr id="10" name="תיבת טקסט 12">
            <a:extLst>
              <a:ext uri="{FF2B5EF4-FFF2-40B4-BE49-F238E27FC236}">
                <a16:creationId xmlns:a16="http://schemas.microsoft.com/office/drawing/2014/main" id="{352DE9A5-B9F7-4462-A192-A708A9836549}"/>
              </a:ext>
            </a:extLst>
          </p:cNvPr>
          <p:cNvSpPr txBox="1"/>
          <p:nvPr/>
        </p:nvSpPr>
        <p:spPr>
          <a:xfrm>
            <a:off x="4247451" y="4169968"/>
            <a:ext cx="2421811" cy="553998"/>
          </a:xfrm>
          <a:prstGeom prst="rect">
            <a:avLst/>
          </a:prstGeom>
          <a:solidFill>
            <a:srgbClr val="DCFEC5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sz="3000" dirty="0"/>
              <a:t> X </a:t>
            </a:r>
            <a:r>
              <a:rPr lang="en-US" sz="3000" b="1" dirty="0"/>
              <a:t>10</a:t>
            </a:r>
            <a:r>
              <a:rPr lang="en-US" sz="3000" dirty="0"/>
              <a:t> = 100 </a:t>
            </a:r>
            <a:endParaRPr lang="he-IL" sz="3000" dirty="0">
              <a:cs typeface="Calibri" panose="020F0502020204030204" pitchFamily="34" charset="0"/>
            </a:endParaRPr>
          </a:p>
        </p:txBody>
      </p:sp>
      <p:pic>
        <p:nvPicPr>
          <p:cNvPr id="11" name="Picture 6" descr="Magician&quot;s Wand - Transparent Magic Wand Emoji , Free Transparent ...">
            <a:extLst>
              <a:ext uri="{FF2B5EF4-FFF2-40B4-BE49-F238E27FC236}">
                <a16:creationId xmlns:a16="http://schemas.microsoft.com/office/drawing/2014/main" id="{8A4FF8D6-F8A0-423C-B4FA-125CF39A8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52" b="89938" l="10000" r="90000">
                        <a14:foregroundMark x1="76667" y1="16718" x2="76667" y2="16718"/>
                        <a14:foregroundMark x1="66000" y1="9752" x2="66222" y2="10372"/>
                        <a14:foregroundMark x1="64444" y1="15635" x2="64444" y2="15635"/>
                        <a14:foregroundMark x1="52556" y1="16254" x2="52556" y2="17028"/>
                        <a14:foregroundMark x1="52000" y1="27554" x2="52000" y2="27554"/>
                        <a14:foregroundMark x1="47333" y1="35604" x2="47333" y2="35604"/>
                        <a14:foregroundMark x1="68000" y1="52786" x2="67778" y2="53406"/>
                        <a14:foregroundMark x1="56556" y1="53715" x2="56556" y2="53715"/>
                        <a14:foregroundMark x1="71889" y1="40712" x2="71889" y2="40712"/>
                        <a14:foregroundMark x1="76000" y1="26935" x2="76000" y2="26935"/>
                        <a14:foregroundMark x1="79333" y1="34985" x2="79333" y2="34985"/>
                        <a14:foregroundMark x1="60556" y1="46440" x2="60556" y2="46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2476">
            <a:off x="9452962" y="4034530"/>
            <a:ext cx="2039036" cy="101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תיבת טקסט 15">
            <a:extLst>
              <a:ext uri="{FF2B5EF4-FFF2-40B4-BE49-F238E27FC236}">
                <a16:creationId xmlns:a16="http://schemas.microsoft.com/office/drawing/2014/main" id="{51E3C3B2-68A5-41E6-BD57-BD96BBA7D016}"/>
              </a:ext>
            </a:extLst>
          </p:cNvPr>
          <p:cNvSpPr txBox="1"/>
          <p:nvPr/>
        </p:nvSpPr>
        <p:spPr>
          <a:xfrm>
            <a:off x="1318700" y="4164674"/>
            <a:ext cx="2954691" cy="584775"/>
          </a:xfrm>
          <a:prstGeom prst="rect">
            <a:avLst/>
          </a:prstGeom>
          <a:solidFill>
            <a:srgbClr val="FECC90"/>
          </a:solidFill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</a:t>
            </a:r>
            <a:r>
              <a:rPr lang="en-US" sz="3200" dirty="0"/>
              <a:t> X </a:t>
            </a:r>
            <a:r>
              <a:rPr lang="en-US" sz="3200" b="1" dirty="0"/>
              <a:t>10</a:t>
            </a:r>
            <a:r>
              <a:rPr lang="en-US" sz="3200" dirty="0"/>
              <a:t> = 1000 </a:t>
            </a:r>
            <a:endParaRPr lang="he-IL" sz="3200" dirty="0">
              <a:cs typeface="Calibri" panose="020F0502020204030204" pitchFamily="34" charset="0"/>
            </a:endParaRPr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496E9E12-5476-451D-9FC6-75CFAB7E6D31}"/>
              </a:ext>
            </a:extLst>
          </p:cNvPr>
          <p:cNvSpPr/>
          <p:nvPr/>
        </p:nvSpPr>
        <p:spPr>
          <a:xfrm>
            <a:off x="6683621" y="4846437"/>
            <a:ext cx="1973442" cy="1179810"/>
          </a:xfrm>
          <a:prstGeom prst="rect">
            <a:avLst/>
          </a:prstGeom>
          <a:solidFill>
            <a:srgbClr val="DCBFFF"/>
          </a:solidFill>
        </p:spPr>
        <p:txBody>
          <a:bodyPr wrap="square">
            <a:spAutoFit/>
          </a:bodyPr>
          <a:lstStyle/>
          <a:p>
            <a:pPr algn="ctr" rtl="1">
              <a:spcAft>
                <a:spcPts val="800"/>
              </a:spcAft>
            </a:pPr>
            <a:r>
              <a:rPr lang="he-IL" sz="3200" dirty="0">
                <a:ea typeface="Calibri" panose="020F0502020204030204" pitchFamily="34" charset="0"/>
                <a:cs typeface="Calibri" panose="020F0502020204030204" pitchFamily="34" charset="0"/>
              </a:rPr>
              <a:t>היחידות </a:t>
            </a:r>
          </a:p>
          <a:p>
            <a:pPr algn="ctr" rtl="1">
              <a:spcAft>
                <a:spcPts val="800"/>
              </a:spcAft>
            </a:pPr>
            <a:r>
              <a:rPr lang="he-IL" sz="3200" dirty="0">
                <a:ea typeface="Calibri" panose="020F0502020204030204" pitchFamily="34" charset="0"/>
                <a:cs typeface="Calibri" panose="020F0502020204030204" pitchFamily="34" charset="0"/>
              </a:rPr>
              <a:t>גדלו פי 10</a:t>
            </a:r>
            <a:endParaRPr lang="en-US" sz="3200" dirty="0">
              <a:ea typeface="Calibri" panose="020F0502020204030204" pitchFamily="34" charset="0"/>
            </a:endParaRPr>
          </a:p>
        </p:txBody>
      </p:sp>
      <p:sp>
        <p:nvSpPr>
          <p:cNvPr id="16" name="מלבן 15">
            <a:extLst>
              <a:ext uri="{FF2B5EF4-FFF2-40B4-BE49-F238E27FC236}">
                <a16:creationId xmlns:a16="http://schemas.microsoft.com/office/drawing/2014/main" id="{65BCD17C-9E67-4F37-8910-5D4E709BCE51}"/>
              </a:ext>
            </a:extLst>
          </p:cNvPr>
          <p:cNvSpPr/>
          <p:nvPr/>
        </p:nvSpPr>
        <p:spPr>
          <a:xfrm>
            <a:off x="4532933" y="4846437"/>
            <a:ext cx="1850845" cy="1179810"/>
          </a:xfrm>
          <a:prstGeom prst="rect">
            <a:avLst/>
          </a:prstGeom>
          <a:solidFill>
            <a:srgbClr val="DCFEC5"/>
          </a:solidFill>
        </p:spPr>
        <p:txBody>
          <a:bodyPr wrap="square">
            <a:spAutoFit/>
          </a:bodyPr>
          <a:lstStyle/>
          <a:p>
            <a:pPr algn="ctr" rtl="1">
              <a:spcAft>
                <a:spcPts val="800"/>
              </a:spcAft>
            </a:pPr>
            <a:r>
              <a:rPr lang="he-IL" sz="3200" dirty="0">
                <a:ea typeface="Calibri" panose="020F0502020204030204" pitchFamily="34" charset="0"/>
                <a:cs typeface="Calibri" panose="020F0502020204030204" pitchFamily="34" charset="0"/>
              </a:rPr>
              <a:t>העשרות </a:t>
            </a:r>
          </a:p>
          <a:p>
            <a:pPr algn="ctr" rtl="1">
              <a:spcAft>
                <a:spcPts val="800"/>
              </a:spcAft>
            </a:pPr>
            <a:r>
              <a:rPr lang="he-IL" sz="3200" dirty="0">
                <a:ea typeface="Calibri" panose="020F0502020204030204" pitchFamily="34" charset="0"/>
                <a:cs typeface="Calibri" panose="020F0502020204030204" pitchFamily="34" charset="0"/>
              </a:rPr>
              <a:t>גדלו פי 10</a:t>
            </a:r>
            <a:endParaRPr lang="en-US" sz="3200" dirty="0">
              <a:ea typeface="Calibri" panose="020F0502020204030204" pitchFamily="34" charset="0"/>
            </a:endParaRPr>
          </a:p>
        </p:txBody>
      </p:sp>
      <p:sp>
        <p:nvSpPr>
          <p:cNvPr id="17" name="מלבן 16">
            <a:extLst>
              <a:ext uri="{FF2B5EF4-FFF2-40B4-BE49-F238E27FC236}">
                <a16:creationId xmlns:a16="http://schemas.microsoft.com/office/drawing/2014/main" id="{A9884385-4BE2-4D3B-9CF6-EA31C5F1216D}"/>
              </a:ext>
            </a:extLst>
          </p:cNvPr>
          <p:cNvSpPr/>
          <p:nvPr/>
        </p:nvSpPr>
        <p:spPr>
          <a:xfrm>
            <a:off x="2012561" y="4846437"/>
            <a:ext cx="1892564" cy="1179810"/>
          </a:xfrm>
          <a:prstGeom prst="rect">
            <a:avLst/>
          </a:prstGeom>
          <a:solidFill>
            <a:srgbClr val="FECC90"/>
          </a:solidFill>
        </p:spPr>
        <p:txBody>
          <a:bodyPr wrap="square">
            <a:spAutoFit/>
          </a:bodyPr>
          <a:lstStyle/>
          <a:p>
            <a:pPr algn="ctr" rtl="1">
              <a:spcAft>
                <a:spcPts val="800"/>
              </a:spcAft>
            </a:pPr>
            <a:r>
              <a:rPr lang="he-IL" sz="3200" dirty="0">
                <a:ea typeface="Calibri" panose="020F0502020204030204" pitchFamily="34" charset="0"/>
                <a:cs typeface="Calibri" panose="020F0502020204030204" pitchFamily="34" charset="0"/>
              </a:rPr>
              <a:t>המאות </a:t>
            </a:r>
          </a:p>
          <a:p>
            <a:pPr algn="ctr" rtl="1">
              <a:spcAft>
                <a:spcPts val="800"/>
              </a:spcAft>
            </a:pPr>
            <a:r>
              <a:rPr lang="he-IL" sz="3200" dirty="0">
                <a:ea typeface="Calibri" panose="020F0502020204030204" pitchFamily="34" charset="0"/>
                <a:cs typeface="Calibri" panose="020F0502020204030204" pitchFamily="34" charset="0"/>
              </a:rPr>
              <a:t>גדלו פי 10</a:t>
            </a:r>
            <a:endParaRPr lang="en-US" sz="3200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29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9D3FAB19-280C-41B8-8CE2-257851998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/>
              <a:t>הבניית הידע</a:t>
            </a:r>
          </a:p>
        </p:txBody>
      </p:sp>
      <p:pic>
        <p:nvPicPr>
          <p:cNvPr id="8" name="Picture 6" descr="Magician&quot;s Wand - Transparent Magic Wand Emoji , Free Transparent ...">
            <a:extLst>
              <a:ext uri="{FF2B5EF4-FFF2-40B4-BE49-F238E27FC236}">
                <a16:creationId xmlns:a16="http://schemas.microsoft.com/office/drawing/2014/main" id="{390F8268-29F9-445A-9EE4-8780B6DAF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2" b="89938" l="10000" r="90000">
                        <a14:foregroundMark x1="76667" y1="16718" x2="76667" y2="16718"/>
                        <a14:foregroundMark x1="66000" y1="9752" x2="66222" y2="10372"/>
                        <a14:foregroundMark x1="64444" y1="15635" x2="64444" y2="15635"/>
                        <a14:foregroundMark x1="52556" y1="16254" x2="52556" y2="17028"/>
                        <a14:foregroundMark x1="52000" y1="27554" x2="52000" y2="27554"/>
                        <a14:foregroundMark x1="47333" y1="35604" x2="47333" y2="35604"/>
                        <a14:foregroundMark x1="68000" y1="52786" x2="67778" y2="53406"/>
                        <a14:foregroundMark x1="56556" y1="53715" x2="56556" y2="53715"/>
                        <a14:foregroundMark x1="71889" y1="40712" x2="71889" y2="40712"/>
                        <a14:foregroundMark x1="76000" y1="26935" x2="76000" y2="26935"/>
                        <a14:foregroundMark x1="79333" y1="34985" x2="79333" y2="34985"/>
                        <a14:foregroundMark x1="60556" y1="46440" x2="60556" y2="46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9724">
            <a:off x="2446669" y="5347005"/>
            <a:ext cx="1389566" cy="99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DDB117DE-2162-4C0E-9133-41B3AF9174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021" y="381399"/>
            <a:ext cx="5811138" cy="2258318"/>
          </a:xfrm>
          <a:prstGeom prst="rect">
            <a:avLst/>
          </a:prstGeom>
        </p:spPr>
      </p:pic>
      <p:sp>
        <p:nvSpPr>
          <p:cNvPr id="10" name="כותרת 19">
            <a:extLst>
              <a:ext uri="{FF2B5EF4-FFF2-40B4-BE49-F238E27FC236}">
                <a16:creationId xmlns:a16="http://schemas.microsoft.com/office/drawing/2014/main" id="{90436EE8-FFAB-4AF4-BE20-55C6055F3791}"/>
              </a:ext>
            </a:extLst>
          </p:cNvPr>
          <p:cNvSpPr txBox="1">
            <a:spLocks/>
          </p:cNvSpPr>
          <p:nvPr/>
        </p:nvSpPr>
        <p:spPr>
          <a:xfrm>
            <a:off x="6350203" y="1560265"/>
            <a:ext cx="5867082" cy="1248803"/>
          </a:xfrm>
          <a:prstGeom prst="rect">
            <a:avLst/>
          </a:prstGeom>
        </p:spPr>
        <p:txBody>
          <a:bodyPr vert="horz" wrap="square" lIns="91440" tIns="45720" rIns="91440" bIns="45720" rtlCol="1" anchor="ctr">
            <a:sp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e-IL" sz="32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מַמְשִׁיכִים אֶת הַקֶּסֶם וְשׁוֹמְרִים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e-IL" sz="32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עַל הַכְּלָל </a:t>
            </a:r>
            <a:r>
              <a:rPr lang="he-IL" sz="32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"אֶחָד לְ-10 "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1" name="טבלה 25">
            <a:extLst>
              <a:ext uri="{FF2B5EF4-FFF2-40B4-BE49-F238E27FC236}">
                <a16:creationId xmlns:a16="http://schemas.microsoft.com/office/drawing/2014/main" id="{617FBDA7-558B-4828-A136-42B08DA630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296493"/>
              </p:ext>
            </p:extLst>
          </p:nvPr>
        </p:nvGraphicFramePr>
        <p:xfrm>
          <a:off x="4560159" y="2781604"/>
          <a:ext cx="7538913" cy="3981069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389508">
                  <a:extLst>
                    <a:ext uri="{9D8B030D-6E8A-4147-A177-3AD203B41FA5}">
                      <a16:colId xmlns:a16="http://schemas.microsoft.com/office/drawing/2014/main" val="3021746387"/>
                    </a:ext>
                  </a:extLst>
                </a:gridCol>
                <a:gridCol w="1844106">
                  <a:extLst>
                    <a:ext uri="{9D8B030D-6E8A-4147-A177-3AD203B41FA5}">
                      <a16:colId xmlns:a16="http://schemas.microsoft.com/office/drawing/2014/main" val="3181983999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742172283"/>
                    </a:ext>
                  </a:extLst>
                </a:gridCol>
                <a:gridCol w="1479393">
                  <a:extLst>
                    <a:ext uri="{9D8B030D-6E8A-4147-A177-3AD203B41FA5}">
                      <a16:colId xmlns:a16="http://schemas.microsoft.com/office/drawing/2014/main" val="71382749"/>
                    </a:ext>
                  </a:extLst>
                </a:gridCol>
                <a:gridCol w="1454306">
                  <a:extLst>
                    <a:ext uri="{9D8B030D-6E8A-4147-A177-3AD203B41FA5}">
                      <a16:colId xmlns:a16="http://schemas.microsoft.com/office/drawing/2014/main" val="2206410735"/>
                    </a:ext>
                  </a:extLst>
                </a:gridCol>
              </a:tblGrid>
              <a:tr h="346122">
                <a:tc>
                  <a:txBody>
                    <a:bodyPr/>
                    <a:lstStyle/>
                    <a:p>
                      <a:pPr algn="ctr"/>
                      <a:endParaRPr lang="he-IL" sz="3200" b="1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יחידות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עשרות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מאות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אלפים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820594"/>
                  </a:ext>
                </a:extLst>
              </a:tr>
              <a:tr h="868376">
                <a:tc>
                  <a:txBody>
                    <a:bodyPr/>
                    <a:lstStyle/>
                    <a:p>
                      <a:pPr algn="ctr" rtl="1"/>
                      <a:r>
                        <a:rPr lang="he-IL"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לפני המרה 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432757"/>
                  </a:ext>
                </a:extLst>
              </a:tr>
              <a:tr h="778383">
                <a:tc rowSpan="3">
                  <a:txBody>
                    <a:bodyPr/>
                    <a:lstStyle/>
                    <a:p>
                      <a:pPr algn="ctr" rtl="1"/>
                      <a:endParaRPr lang="he-IL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  <a:p>
                      <a:pPr algn="ctr" rtl="1"/>
                      <a:r>
                        <a:rPr lang="he-IL"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אחרי המרה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066928"/>
                  </a:ext>
                </a:extLst>
              </a:tr>
              <a:tr h="778383">
                <a:tc vMerge="1"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4458"/>
                  </a:ext>
                </a:extLst>
              </a:tr>
              <a:tr h="778383">
                <a:tc vMerge="1">
                  <a:txBody>
                    <a:bodyPr/>
                    <a:lstStyle/>
                    <a:p>
                      <a:pPr rtl="1"/>
                      <a:endParaRPr lang="he-IL" sz="2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8968424"/>
                  </a:ext>
                </a:extLst>
              </a:tr>
            </a:tbl>
          </a:graphicData>
        </a:graphic>
      </p:graphicFrame>
      <p:sp>
        <p:nvSpPr>
          <p:cNvPr id="12" name="כותרת 19">
            <a:extLst>
              <a:ext uri="{FF2B5EF4-FFF2-40B4-BE49-F238E27FC236}">
                <a16:creationId xmlns:a16="http://schemas.microsoft.com/office/drawing/2014/main" id="{61A0BCA7-2A41-404D-9881-E3799546191D}"/>
              </a:ext>
            </a:extLst>
          </p:cNvPr>
          <p:cNvSpPr txBox="1">
            <a:spLocks/>
          </p:cNvSpPr>
          <p:nvPr/>
        </p:nvSpPr>
        <p:spPr>
          <a:xfrm>
            <a:off x="217357" y="3449090"/>
            <a:ext cx="4352248" cy="16573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1" anchor="ctr">
            <a:sp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8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בעשרת אחת יש 10יחידות.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8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במאה אחת יש 10עשרות.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8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באלף אחד יש 10מאות. </a:t>
            </a:r>
            <a:endParaRPr lang="en-US" sz="2800" dirty="0">
              <a:latin typeface="+mn-lt"/>
              <a:ea typeface="Calibri" panose="020F0502020204030204" pitchFamily="34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85427" y="6084185"/>
            <a:ext cx="8713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22396" y="3593825"/>
            <a:ext cx="8713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46923" y="3622771"/>
            <a:ext cx="8713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098463" y="4563240"/>
            <a:ext cx="8713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700579" y="4511723"/>
            <a:ext cx="8713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55991" y="4511723"/>
            <a:ext cx="8713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133304" y="5344794"/>
            <a:ext cx="8713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65328" y="5344793"/>
            <a:ext cx="8713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50203" y="5360136"/>
            <a:ext cx="8713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172996" y="6084185"/>
            <a:ext cx="8713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87481" y="6052409"/>
            <a:ext cx="8713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172997" y="3593825"/>
            <a:ext cx="8713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951019" y="6064283"/>
            <a:ext cx="8713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4862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9D3FAB19-280C-41B8-8CE2-257851998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/>
              <a:t>הבניית הידע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D9FE29D6-6B9C-0845-A985-F3FBA0590663}"/>
              </a:ext>
            </a:extLst>
          </p:cNvPr>
          <p:cNvSpPr txBox="1">
            <a:spLocks/>
          </p:cNvSpPr>
          <p:nvPr/>
        </p:nvSpPr>
        <p:spPr>
          <a:xfrm>
            <a:off x="7464351" y="2157772"/>
            <a:ext cx="4567090" cy="1170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e-IL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המספר שהתקבל :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e-IL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1,120   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e-IL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אלף מאה ועשרים </a:t>
            </a:r>
          </a:p>
        </p:txBody>
      </p:sp>
      <p:graphicFrame>
        <p:nvGraphicFramePr>
          <p:cNvPr id="8" name="טבלה 25">
            <a:extLst>
              <a:ext uri="{FF2B5EF4-FFF2-40B4-BE49-F238E27FC236}">
                <a16:creationId xmlns:a16="http://schemas.microsoft.com/office/drawing/2014/main" id="{617FBDA7-558B-4828-A136-42B08DA630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821808"/>
              </p:ext>
            </p:extLst>
          </p:nvPr>
        </p:nvGraphicFramePr>
        <p:xfrm>
          <a:off x="535069" y="1636103"/>
          <a:ext cx="6443760" cy="11582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836976">
                  <a:extLst>
                    <a:ext uri="{9D8B030D-6E8A-4147-A177-3AD203B41FA5}">
                      <a16:colId xmlns:a16="http://schemas.microsoft.com/office/drawing/2014/main" val="3181983999"/>
                    </a:ext>
                  </a:extLst>
                </a:gridCol>
                <a:gridCol w="1776436">
                  <a:extLst>
                    <a:ext uri="{9D8B030D-6E8A-4147-A177-3AD203B41FA5}">
                      <a16:colId xmlns:a16="http://schemas.microsoft.com/office/drawing/2014/main" val="3742172283"/>
                    </a:ext>
                  </a:extLst>
                </a:gridCol>
                <a:gridCol w="1169265">
                  <a:extLst>
                    <a:ext uri="{9D8B030D-6E8A-4147-A177-3AD203B41FA5}">
                      <a16:colId xmlns:a16="http://schemas.microsoft.com/office/drawing/2014/main" val="71382749"/>
                    </a:ext>
                  </a:extLst>
                </a:gridCol>
                <a:gridCol w="1661083">
                  <a:extLst>
                    <a:ext uri="{9D8B030D-6E8A-4147-A177-3AD203B41FA5}">
                      <a16:colId xmlns:a16="http://schemas.microsoft.com/office/drawing/2014/main" val="2206410735"/>
                    </a:ext>
                  </a:extLst>
                </a:gridCol>
              </a:tblGrid>
              <a:tr h="463297">
                <a:tc>
                  <a:txBody>
                    <a:bodyPr/>
                    <a:lstStyle/>
                    <a:p>
                      <a:pPr algn="ctr" rtl="1"/>
                      <a:r>
                        <a:rPr lang="he-IL"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יחידות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עשרות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מאות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אלפים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820594"/>
                  </a:ext>
                </a:extLst>
              </a:tr>
              <a:tr h="520935">
                <a:tc>
                  <a:txBody>
                    <a:bodyPr/>
                    <a:lstStyle/>
                    <a:p>
                      <a:pPr algn="ctr" rtl="1"/>
                      <a:r>
                        <a:rPr lang="he-IL"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432757"/>
                  </a:ext>
                </a:extLst>
              </a:tr>
            </a:tbl>
          </a:graphicData>
        </a:graphic>
      </p:graphicFrame>
      <p:pic>
        <p:nvPicPr>
          <p:cNvPr id="6" name="תמונה 5">
            <a:extLst>
              <a:ext uri="{FF2B5EF4-FFF2-40B4-BE49-F238E27FC236}">
                <a16:creationId xmlns:a16="http://schemas.microsoft.com/office/drawing/2014/main" id="{8D4944DF-2726-4986-BDDB-023DB5A77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069" y="3113313"/>
            <a:ext cx="6443760" cy="897612"/>
          </a:xfrm>
          <a:prstGeom prst="rect">
            <a:avLst/>
          </a:prstGeo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2BB4B077-387F-4F41-8287-677B113BFEBE}"/>
              </a:ext>
            </a:extLst>
          </p:cNvPr>
          <p:cNvSpPr txBox="1">
            <a:spLocks/>
          </p:cNvSpPr>
          <p:nvPr/>
        </p:nvSpPr>
        <p:spPr>
          <a:xfrm>
            <a:off x="6978829" y="4731488"/>
            <a:ext cx="5052612" cy="1264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e-IL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1,120 גדול פי 10 מ-112</a:t>
            </a:r>
          </a:p>
          <a:p>
            <a:pPr marL="0" indent="0" algn="ctr" rtl="0">
              <a:buNone/>
            </a:pPr>
            <a:r>
              <a:rPr lang="he-IL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112 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 </a:t>
            </a:r>
            <a:r>
              <a:rPr lang="he-IL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1,120 = 10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541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9D3FAB19-280C-41B8-8CE2-257851998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3990" y="39454"/>
            <a:ext cx="8280000" cy="720000"/>
          </a:xfrm>
        </p:spPr>
        <p:txBody>
          <a:bodyPr/>
          <a:lstStyle/>
          <a:p>
            <a:r>
              <a:rPr lang="he-IL" b="1" dirty="0"/>
              <a:t>הבניית הידע</a:t>
            </a:r>
          </a:p>
        </p:txBody>
      </p:sp>
      <p:graphicFrame>
        <p:nvGraphicFramePr>
          <p:cNvPr id="10" name="טבלה 25">
            <a:extLst>
              <a:ext uri="{FF2B5EF4-FFF2-40B4-BE49-F238E27FC236}">
                <a16:creationId xmlns:a16="http://schemas.microsoft.com/office/drawing/2014/main" id="{617FBDA7-558B-4828-A136-42B08DA630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724447"/>
              </p:ext>
            </p:extLst>
          </p:nvPr>
        </p:nvGraphicFramePr>
        <p:xfrm>
          <a:off x="193811" y="2060891"/>
          <a:ext cx="5579482" cy="1220395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295267">
                  <a:extLst>
                    <a:ext uri="{9D8B030D-6E8A-4147-A177-3AD203B41FA5}">
                      <a16:colId xmlns:a16="http://schemas.microsoft.com/office/drawing/2014/main" val="3181983999"/>
                    </a:ext>
                  </a:extLst>
                </a:gridCol>
                <a:gridCol w="1833490">
                  <a:extLst>
                    <a:ext uri="{9D8B030D-6E8A-4147-A177-3AD203B41FA5}">
                      <a16:colId xmlns:a16="http://schemas.microsoft.com/office/drawing/2014/main" val="3742172283"/>
                    </a:ext>
                  </a:extLst>
                </a:gridCol>
                <a:gridCol w="1214510">
                  <a:extLst>
                    <a:ext uri="{9D8B030D-6E8A-4147-A177-3AD203B41FA5}">
                      <a16:colId xmlns:a16="http://schemas.microsoft.com/office/drawing/2014/main" val="71382749"/>
                    </a:ext>
                  </a:extLst>
                </a:gridCol>
                <a:gridCol w="1236215">
                  <a:extLst>
                    <a:ext uri="{9D8B030D-6E8A-4147-A177-3AD203B41FA5}">
                      <a16:colId xmlns:a16="http://schemas.microsoft.com/office/drawing/2014/main" val="2206410735"/>
                    </a:ext>
                  </a:extLst>
                </a:gridCol>
              </a:tblGrid>
              <a:tr h="346122">
                <a:tc>
                  <a:txBody>
                    <a:bodyPr/>
                    <a:lstStyle/>
                    <a:p>
                      <a:pPr algn="ctr" rtl="1"/>
                      <a:r>
                        <a:rPr lang="he-IL" sz="3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יחידות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עשרות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מאות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אלפים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820594"/>
                  </a:ext>
                </a:extLst>
              </a:tr>
              <a:tr h="671755">
                <a:tc>
                  <a:txBody>
                    <a:bodyPr/>
                    <a:lstStyle/>
                    <a:p>
                      <a:pPr algn="ctr" rtl="1"/>
                      <a:r>
                        <a:rPr lang="he-IL" sz="3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3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3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432757"/>
                  </a:ext>
                </a:extLst>
              </a:tr>
            </a:tbl>
          </a:graphicData>
        </a:graphic>
      </p:graphicFrame>
      <p:graphicFrame>
        <p:nvGraphicFramePr>
          <p:cNvPr id="12" name="טבלה 25">
            <a:extLst>
              <a:ext uri="{FF2B5EF4-FFF2-40B4-BE49-F238E27FC236}">
                <a16:creationId xmlns:a16="http://schemas.microsoft.com/office/drawing/2014/main" id="{617FBDA7-558B-4828-A136-42B08DA630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949751"/>
              </p:ext>
            </p:extLst>
          </p:nvPr>
        </p:nvGraphicFramePr>
        <p:xfrm>
          <a:off x="135834" y="3966809"/>
          <a:ext cx="5695435" cy="1220395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623644">
                  <a:extLst>
                    <a:ext uri="{9D8B030D-6E8A-4147-A177-3AD203B41FA5}">
                      <a16:colId xmlns:a16="http://schemas.microsoft.com/office/drawing/2014/main" val="3181983999"/>
                    </a:ext>
                  </a:extLst>
                </a:gridCol>
                <a:gridCol w="1570135">
                  <a:extLst>
                    <a:ext uri="{9D8B030D-6E8A-4147-A177-3AD203B41FA5}">
                      <a16:colId xmlns:a16="http://schemas.microsoft.com/office/drawing/2014/main" val="3742172283"/>
                    </a:ext>
                  </a:extLst>
                </a:gridCol>
                <a:gridCol w="1033477">
                  <a:extLst>
                    <a:ext uri="{9D8B030D-6E8A-4147-A177-3AD203B41FA5}">
                      <a16:colId xmlns:a16="http://schemas.microsoft.com/office/drawing/2014/main" val="71382749"/>
                    </a:ext>
                  </a:extLst>
                </a:gridCol>
                <a:gridCol w="1468179">
                  <a:extLst>
                    <a:ext uri="{9D8B030D-6E8A-4147-A177-3AD203B41FA5}">
                      <a16:colId xmlns:a16="http://schemas.microsoft.com/office/drawing/2014/main" val="2206410735"/>
                    </a:ext>
                  </a:extLst>
                </a:gridCol>
              </a:tblGrid>
              <a:tr h="346122">
                <a:tc>
                  <a:txBody>
                    <a:bodyPr/>
                    <a:lstStyle/>
                    <a:p>
                      <a:pPr algn="ctr" rtl="1"/>
                      <a:r>
                        <a:rPr lang="he-IL" sz="3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יחידות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עשרות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מאות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אלפים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820594"/>
                  </a:ext>
                </a:extLst>
              </a:tr>
              <a:tr h="671755">
                <a:tc>
                  <a:txBody>
                    <a:bodyPr/>
                    <a:lstStyle/>
                    <a:p>
                      <a:pPr algn="ctr" rtl="1"/>
                      <a:r>
                        <a:rPr lang="en-US" sz="3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0</a:t>
                      </a:r>
                      <a:endParaRPr lang="he-IL" sz="3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2</a:t>
                      </a:r>
                      <a:endParaRPr lang="he-IL" sz="3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</a:rPr>
                        <a:t>1</a:t>
                      </a:r>
                      <a:endParaRPr lang="he-IL" sz="3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432757"/>
                  </a:ext>
                </a:extLst>
              </a:tr>
            </a:tbl>
          </a:graphicData>
        </a:graphic>
      </p:graphicFrame>
      <p:sp>
        <p:nvSpPr>
          <p:cNvPr id="13" name="מלבן 12">
            <a:extLst>
              <a:ext uri="{FF2B5EF4-FFF2-40B4-BE49-F238E27FC236}">
                <a16:creationId xmlns:a16="http://schemas.microsoft.com/office/drawing/2014/main" id="{FFB8ECEC-6976-450B-A0C1-E63BA7CFB1B1}"/>
              </a:ext>
            </a:extLst>
          </p:cNvPr>
          <p:cNvSpPr/>
          <p:nvPr/>
        </p:nvSpPr>
        <p:spPr>
          <a:xfrm>
            <a:off x="5869992" y="2331720"/>
            <a:ext cx="6322008" cy="26776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ראינו שאחרי ההמרה ספרת היחידות היא 0. </a:t>
            </a:r>
          </a:p>
          <a:p>
            <a:pPr lvl="0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כמות היחידות גדלה פי 10</a:t>
            </a:r>
          </a:p>
          <a:p>
            <a:pPr lvl="0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כמות העשרות גדלה פי 10</a:t>
            </a:r>
          </a:p>
          <a:p>
            <a:pPr lvl="0">
              <a:lnSpc>
                <a:spcPct val="150000"/>
              </a:lnSpc>
            </a:pP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כמות המאות גדלה פי 10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2BB4B077-387F-4F41-8287-677B113BFEBE}"/>
              </a:ext>
            </a:extLst>
          </p:cNvPr>
          <p:cNvSpPr txBox="1">
            <a:spLocks/>
          </p:cNvSpPr>
          <p:nvPr/>
        </p:nvSpPr>
        <p:spPr>
          <a:xfrm>
            <a:off x="6862725" y="1452500"/>
            <a:ext cx="5052612" cy="6659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he-IL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rtl="0">
              <a:buNone/>
            </a:pPr>
            <a:r>
              <a:rPr lang="he-IL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112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 </a:t>
            </a:r>
            <a:r>
              <a:rPr lang="he-IL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1,120 = 10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7" name="מלבן 16"/>
          <p:cNvSpPr/>
          <p:nvPr/>
        </p:nvSpPr>
        <p:spPr>
          <a:xfrm>
            <a:off x="2306265" y="1412541"/>
            <a:ext cx="752129" cy="523220"/>
          </a:xfrm>
          <a:prstGeom prst="rect">
            <a:avLst/>
          </a:prstGeom>
          <a:solidFill>
            <a:srgbClr val="FBE5D6"/>
          </a:solidFill>
        </p:spPr>
        <p:txBody>
          <a:bodyPr wrap="none">
            <a:spAutoFit/>
          </a:bodyPr>
          <a:lstStyle/>
          <a:p>
            <a:pPr algn="ctr"/>
            <a:r>
              <a:rPr lang="he-IL" sz="2800" b="1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לפני</a:t>
            </a:r>
          </a:p>
        </p:txBody>
      </p:sp>
      <p:sp>
        <p:nvSpPr>
          <p:cNvPr id="18" name="מלבן 17"/>
          <p:cNvSpPr/>
          <p:nvPr/>
        </p:nvSpPr>
        <p:spPr>
          <a:xfrm>
            <a:off x="2307067" y="3339844"/>
            <a:ext cx="841897" cy="523220"/>
          </a:xfrm>
          <a:prstGeom prst="rect">
            <a:avLst/>
          </a:prstGeom>
          <a:solidFill>
            <a:srgbClr val="DAE3F3"/>
          </a:solidFill>
        </p:spPr>
        <p:txBody>
          <a:bodyPr wrap="none">
            <a:spAutoFit/>
          </a:bodyPr>
          <a:lstStyle/>
          <a:p>
            <a:pPr algn="ctr"/>
            <a:r>
              <a:rPr lang="he-IL" sz="2800" b="1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אחרי</a:t>
            </a:r>
          </a:p>
        </p:txBody>
      </p:sp>
      <p:sp>
        <p:nvSpPr>
          <p:cNvPr id="19" name="מלבן 18"/>
          <p:cNvSpPr/>
          <p:nvPr/>
        </p:nvSpPr>
        <p:spPr>
          <a:xfrm>
            <a:off x="3058394" y="884584"/>
            <a:ext cx="84497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200" dirty="0">
                <a:solidFill>
                  <a:schemeClr val="bg1"/>
                </a:solidFill>
                <a:latin typeface="Calibri" panose="020F0502020204030204" pitchFamily="34" charset="0"/>
                <a:ea typeface="Alef"/>
                <a:cs typeface="Calibri" panose="020F0502020204030204" pitchFamily="34" charset="0"/>
                <a:sym typeface="Alef"/>
              </a:rPr>
              <a:t>נגלה מה קורה </a:t>
            </a:r>
            <a:r>
              <a:rPr lang="he-IL" sz="3200" b="1" dirty="0">
                <a:solidFill>
                  <a:schemeClr val="bg1"/>
                </a:solidFill>
                <a:latin typeface="Calibri" panose="020F0502020204030204" pitchFamily="34" charset="0"/>
                <a:ea typeface="Alef"/>
                <a:cs typeface="Calibri" panose="020F0502020204030204" pitchFamily="34" charset="0"/>
                <a:sym typeface="Alef"/>
              </a:rPr>
              <a:t>לכל ספרה במספר </a:t>
            </a:r>
            <a:r>
              <a:rPr lang="he-IL" sz="3200" dirty="0">
                <a:solidFill>
                  <a:schemeClr val="bg1"/>
                </a:solidFill>
                <a:latin typeface="Calibri" panose="020F0502020204030204" pitchFamily="34" charset="0"/>
                <a:ea typeface="Alef"/>
                <a:cs typeface="Calibri" panose="020F0502020204030204" pitchFamily="34" charset="0"/>
                <a:sym typeface="Alef"/>
              </a:rPr>
              <a:t>כשמגדילים אותו פי 10</a:t>
            </a:r>
            <a:endParaRPr lang="he-IL" sz="320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839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1065527" y="1483091"/>
            <a:ext cx="13133291" cy="1299886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he-IL" sz="3000" dirty="0"/>
              <a:t>בארץ 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מָתֵמָטִיקֵסֵם, </a:t>
            </a:r>
            <a:r>
              <a:rPr lang="he-IL" sz="3000" dirty="0"/>
              <a:t>מצאנו את שרביט הקסם נוסף המסוגל </a:t>
            </a:r>
            <a:r>
              <a:rPr lang="he-IL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להגדיל</a:t>
            </a:r>
            <a:r>
              <a:rPr lang="he-IL" sz="3000" dirty="0"/>
              <a:t> </a:t>
            </a:r>
          </a:p>
          <a:p>
            <a:pPr algn="r">
              <a:lnSpc>
                <a:spcPct val="150000"/>
              </a:lnSpc>
            </a:pPr>
            <a:r>
              <a:rPr lang="he-IL" sz="3000" dirty="0"/>
              <a:t>מספר </a:t>
            </a:r>
            <a:r>
              <a:rPr lang="he-IL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פי 100</a:t>
            </a:r>
            <a:r>
              <a:rPr lang="he-IL" sz="3000" dirty="0"/>
              <a:t> בנגיעה אחת !</a:t>
            </a:r>
          </a:p>
          <a:p>
            <a:pPr>
              <a:lnSpc>
                <a:spcPct val="150000"/>
              </a:lnSpc>
            </a:pPr>
            <a:br>
              <a:rPr lang="he-IL" sz="3000" dirty="0"/>
            </a:br>
            <a:endParaRPr lang="he-IL" sz="3000" dirty="0"/>
          </a:p>
        </p:txBody>
      </p:sp>
      <p:sp>
        <p:nvSpPr>
          <p:cNvPr id="3" name="כותרת 2">
            <a:extLst>
              <a:ext uri="{FF2B5EF4-FFF2-40B4-BE49-F238E27FC236}">
                <a16:creationId xmlns:a16="http://schemas.microsoft.com/office/drawing/2014/main" id="{9D3FAB19-280C-41B8-8CE2-257851998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/>
              <a:t>הבניית הידע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2BB4B077-387F-4F41-8287-677B113BFEBE}"/>
              </a:ext>
            </a:extLst>
          </p:cNvPr>
          <p:cNvSpPr txBox="1">
            <a:spLocks/>
          </p:cNvSpPr>
          <p:nvPr/>
        </p:nvSpPr>
        <p:spPr>
          <a:xfrm>
            <a:off x="8013658" y="2755227"/>
            <a:ext cx="3347932" cy="6625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he-IL" sz="32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rtl="0">
              <a:buNone/>
            </a:pPr>
            <a:r>
              <a:rPr lang="he-IL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X </a:t>
            </a:r>
            <a:r>
              <a:rPr lang="he-IL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he-IL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9" name="Picture 6" descr="Magician&quot;s Wand - Transparent Magic Wand Emoji , Free Transparent ...">
            <a:extLst>
              <a:ext uri="{FF2B5EF4-FFF2-40B4-BE49-F238E27FC236}">
                <a16:creationId xmlns:a16="http://schemas.microsoft.com/office/drawing/2014/main" id="{390F8268-29F9-445A-9EE4-8780B6DAF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2" b="89938" l="10000" r="90000">
                        <a14:foregroundMark x1="76667" y1="16718" x2="76667" y2="16718"/>
                        <a14:foregroundMark x1="66000" y1="9752" x2="66222" y2="10372"/>
                        <a14:foregroundMark x1="64444" y1="15635" x2="64444" y2="15635"/>
                        <a14:foregroundMark x1="52556" y1="16254" x2="52556" y2="17028"/>
                        <a14:foregroundMark x1="52000" y1="27554" x2="52000" y2="27554"/>
                        <a14:foregroundMark x1="47333" y1="35604" x2="47333" y2="35604"/>
                        <a14:foregroundMark x1="68000" y1="52786" x2="67778" y2="53406"/>
                        <a14:foregroundMark x1="56556" y1="53715" x2="56556" y2="53715"/>
                        <a14:foregroundMark x1="71889" y1="40712" x2="71889" y2="40712"/>
                        <a14:foregroundMark x1="76000" y1="26935" x2="76000" y2="26935"/>
                        <a14:foregroundMark x1="79333" y1="34985" x2="79333" y2="34985"/>
                        <a14:foregroundMark x1="60556" y1="46440" x2="60556" y2="46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9724">
            <a:off x="6169688" y="2006314"/>
            <a:ext cx="1389566" cy="99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תיבת טקסט 9">
            <a:extLst>
              <a:ext uri="{FF2B5EF4-FFF2-40B4-BE49-F238E27FC236}">
                <a16:creationId xmlns:a16="http://schemas.microsoft.com/office/drawing/2014/main" id="{010FC1A4-73E1-4A72-B31A-19363B25DCAC}"/>
              </a:ext>
            </a:extLst>
          </p:cNvPr>
          <p:cNvSpPr txBox="1"/>
          <p:nvPr/>
        </p:nvSpPr>
        <p:spPr>
          <a:xfrm>
            <a:off x="3492481" y="5136123"/>
            <a:ext cx="296360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3200" dirty="0"/>
              <a:t> X </a:t>
            </a:r>
            <a:r>
              <a:rPr lang="en-US" sz="3200" b="1" dirty="0"/>
              <a:t>100</a:t>
            </a:r>
            <a:r>
              <a:rPr lang="en-US" sz="3200" dirty="0"/>
              <a:t> = 200 </a:t>
            </a:r>
            <a:endParaRPr lang="he-IL" sz="3200" dirty="0">
              <a:cs typeface="Calibri" panose="020F0502020204030204" pitchFamily="34" charset="0"/>
            </a:endParaRPr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496E9E12-5476-451D-9FC6-75CFAB7E6D31}"/>
              </a:ext>
            </a:extLst>
          </p:cNvPr>
          <p:cNvSpPr/>
          <p:nvPr/>
        </p:nvSpPr>
        <p:spPr>
          <a:xfrm>
            <a:off x="2132714" y="5660722"/>
            <a:ext cx="5551029" cy="11798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rtl="1">
              <a:spcAft>
                <a:spcPts val="800"/>
              </a:spcAft>
            </a:pPr>
            <a:r>
              <a:rPr lang="he-I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היחידות גדלו פי 100 ! </a:t>
            </a:r>
          </a:p>
          <a:p>
            <a:pPr algn="ctr" rtl="1">
              <a:spcAft>
                <a:spcPts val="800"/>
              </a:spcAft>
            </a:pPr>
            <a:r>
              <a:rPr lang="he-I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בחדר 200 יחידות. 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5D910426-3DAD-4FAF-B840-7A5E39BE6D1C}"/>
              </a:ext>
            </a:extLst>
          </p:cNvPr>
          <p:cNvSpPr txBox="1">
            <a:spLocks/>
          </p:cNvSpPr>
          <p:nvPr/>
        </p:nvSpPr>
        <p:spPr>
          <a:xfrm>
            <a:off x="6294529" y="3417778"/>
            <a:ext cx="6037783" cy="10401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sz="4400" b="0" i="0" kern="120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he-IL" sz="3200" dirty="0">
                <a:latin typeface="+mn-lt"/>
              </a:rPr>
              <a:t>ראשית, נגדיל את היחידות פי 100 !</a:t>
            </a:r>
          </a:p>
        </p:txBody>
      </p:sp>
      <p:sp>
        <p:nvSpPr>
          <p:cNvPr id="20" name="מלבן 19">
            <a:extLst>
              <a:ext uri="{FF2B5EF4-FFF2-40B4-BE49-F238E27FC236}">
                <a16:creationId xmlns:a16="http://schemas.microsoft.com/office/drawing/2014/main" id="{76B58B44-C324-45E5-A23F-5CC6E3D0D3D9}"/>
              </a:ext>
            </a:extLst>
          </p:cNvPr>
          <p:cNvSpPr/>
          <p:nvPr/>
        </p:nvSpPr>
        <p:spPr>
          <a:xfrm>
            <a:off x="7086600" y="4468352"/>
            <a:ext cx="4981164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e-IL" sz="3200" dirty="0">
                <a:cs typeface="Calibri" panose="020F0502020204030204" pitchFamily="34" charset="0"/>
              </a:rPr>
              <a:t>לדעתכם </a:t>
            </a:r>
          </a:p>
          <a:p>
            <a:r>
              <a:rPr lang="he-IL" sz="3200" dirty="0">
                <a:cs typeface="Calibri" panose="020F0502020204030204" pitchFamily="34" charset="0"/>
              </a:rPr>
              <a:t>כמה יחידות יופיעו בחדר היחידות לאחר הפעלת הקסם? </a:t>
            </a:r>
            <a:endParaRPr lang="x-none" sz="3200" dirty="0"/>
          </a:p>
        </p:txBody>
      </p:sp>
      <p:graphicFrame>
        <p:nvGraphicFramePr>
          <p:cNvPr id="21" name="טבלה 25">
            <a:extLst>
              <a:ext uri="{FF2B5EF4-FFF2-40B4-BE49-F238E27FC236}">
                <a16:creationId xmlns:a16="http://schemas.microsoft.com/office/drawing/2014/main" id="{617FBDA7-558B-4828-A136-42B08DA630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651732"/>
              </p:ext>
            </p:extLst>
          </p:nvPr>
        </p:nvGraphicFramePr>
        <p:xfrm>
          <a:off x="490063" y="4052581"/>
          <a:ext cx="5579482" cy="1189915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590588">
                  <a:extLst>
                    <a:ext uri="{9D8B030D-6E8A-4147-A177-3AD203B41FA5}">
                      <a16:colId xmlns:a16="http://schemas.microsoft.com/office/drawing/2014/main" val="3181983999"/>
                    </a:ext>
                  </a:extLst>
                </a:gridCol>
                <a:gridCol w="1538169">
                  <a:extLst>
                    <a:ext uri="{9D8B030D-6E8A-4147-A177-3AD203B41FA5}">
                      <a16:colId xmlns:a16="http://schemas.microsoft.com/office/drawing/2014/main" val="3742172283"/>
                    </a:ext>
                  </a:extLst>
                </a:gridCol>
                <a:gridCol w="1012437">
                  <a:extLst>
                    <a:ext uri="{9D8B030D-6E8A-4147-A177-3AD203B41FA5}">
                      <a16:colId xmlns:a16="http://schemas.microsoft.com/office/drawing/2014/main" val="71382749"/>
                    </a:ext>
                  </a:extLst>
                </a:gridCol>
                <a:gridCol w="1438288">
                  <a:extLst>
                    <a:ext uri="{9D8B030D-6E8A-4147-A177-3AD203B41FA5}">
                      <a16:colId xmlns:a16="http://schemas.microsoft.com/office/drawing/2014/main" val="22064107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1"/>
                      <a:r>
                        <a:rPr lang="he-IL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יחידות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עשרות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מאות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אלפים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820594"/>
                  </a:ext>
                </a:extLst>
              </a:tr>
              <a:tr h="671755">
                <a:tc>
                  <a:txBody>
                    <a:bodyPr/>
                    <a:lstStyle/>
                    <a:p>
                      <a:pPr algn="ctr" rtl="1"/>
                      <a:r>
                        <a:rPr lang="he-IL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200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432757"/>
                  </a:ext>
                </a:extLst>
              </a:tr>
            </a:tbl>
          </a:graphicData>
        </a:graphic>
      </p:graphicFrame>
      <p:graphicFrame>
        <p:nvGraphicFramePr>
          <p:cNvPr id="22" name="טבלה 25">
            <a:extLst>
              <a:ext uri="{FF2B5EF4-FFF2-40B4-BE49-F238E27FC236}">
                <a16:creationId xmlns:a16="http://schemas.microsoft.com/office/drawing/2014/main" id="{617FBDA7-558B-4828-A136-42B08DA630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416420"/>
              </p:ext>
            </p:extLst>
          </p:nvPr>
        </p:nvGraphicFramePr>
        <p:xfrm>
          <a:off x="514407" y="2384541"/>
          <a:ext cx="5579482" cy="1189915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590588">
                  <a:extLst>
                    <a:ext uri="{9D8B030D-6E8A-4147-A177-3AD203B41FA5}">
                      <a16:colId xmlns:a16="http://schemas.microsoft.com/office/drawing/2014/main" val="3181983999"/>
                    </a:ext>
                  </a:extLst>
                </a:gridCol>
                <a:gridCol w="1538169">
                  <a:extLst>
                    <a:ext uri="{9D8B030D-6E8A-4147-A177-3AD203B41FA5}">
                      <a16:colId xmlns:a16="http://schemas.microsoft.com/office/drawing/2014/main" val="3742172283"/>
                    </a:ext>
                  </a:extLst>
                </a:gridCol>
                <a:gridCol w="1012437">
                  <a:extLst>
                    <a:ext uri="{9D8B030D-6E8A-4147-A177-3AD203B41FA5}">
                      <a16:colId xmlns:a16="http://schemas.microsoft.com/office/drawing/2014/main" val="71382749"/>
                    </a:ext>
                  </a:extLst>
                </a:gridCol>
                <a:gridCol w="1438288">
                  <a:extLst>
                    <a:ext uri="{9D8B030D-6E8A-4147-A177-3AD203B41FA5}">
                      <a16:colId xmlns:a16="http://schemas.microsoft.com/office/drawing/2014/main" val="2206410735"/>
                    </a:ext>
                  </a:extLst>
                </a:gridCol>
              </a:tblGrid>
              <a:tr h="346122">
                <a:tc>
                  <a:txBody>
                    <a:bodyPr/>
                    <a:lstStyle/>
                    <a:p>
                      <a:pPr algn="ctr" rtl="1"/>
                      <a:r>
                        <a:rPr lang="he-IL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יחידות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עשרות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מאות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אלפים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820594"/>
                  </a:ext>
                </a:extLst>
              </a:tr>
              <a:tr h="671755">
                <a:tc>
                  <a:txBody>
                    <a:bodyPr/>
                    <a:lstStyle/>
                    <a:p>
                      <a:pPr algn="ctr" rtl="1"/>
                      <a:r>
                        <a:rPr lang="he-IL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1</a:t>
                      </a:r>
                      <a:endParaRPr lang="he-IL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432757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61347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9D3FAB19-280C-41B8-8CE2-257851998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/>
              <a:t>הבניית הידע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2BB4B077-387F-4F41-8287-677B113BFEBE}"/>
              </a:ext>
            </a:extLst>
          </p:cNvPr>
          <p:cNvSpPr txBox="1">
            <a:spLocks/>
          </p:cNvSpPr>
          <p:nvPr/>
        </p:nvSpPr>
        <p:spPr>
          <a:xfrm>
            <a:off x="8735051" y="1552954"/>
            <a:ext cx="3347932" cy="40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he-IL" sz="32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rtl="0">
              <a:buNone/>
            </a:pPr>
            <a:r>
              <a:rPr lang="he-IL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X </a:t>
            </a:r>
            <a:r>
              <a:rPr lang="he-IL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he-IL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9" name="Picture 6" descr="Magician&quot;s Wand - Transparent Magic Wand Emoji , Free Transparent ...">
            <a:extLst>
              <a:ext uri="{FF2B5EF4-FFF2-40B4-BE49-F238E27FC236}">
                <a16:creationId xmlns:a16="http://schemas.microsoft.com/office/drawing/2014/main" id="{390F8268-29F9-445A-9EE4-8780B6DAF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2" b="89938" l="10000" r="90000">
                        <a14:foregroundMark x1="76667" y1="16718" x2="76667" y2="16718"/>
                        <a14:foregroundMark x1="66000" y1="9752" x2="66222" y2="10372"/>
                        <a14:foregroundMark x1="64444" y1="15635" x2="64444" y2="15635"/>
                        <a14:foregroundMark x1="52556" y1="16254" x2="52556" y2="17028"/>
                        <a14:foregroundMark x1="52000" y1="27554" x2="52000" y2="27554"/>
                        <a14:foregroundMark x1="47333" y1="35604" x2="47333" y2="35604"/>
                        <a14:foregroundMark x1="68000" y1="52786" x2="67778" y2="53406"/>
                        <a14:foregroundMark x1="56556" y1="53715" x2="56556" y2="53715"/>
                        <a14:foregroundMark x1="71889" y1="40712" x2="71889" y2="40712"/>
                        <a14:foregroundMark x1="76000" y1="26935" x2="76000" y2="26935"/>
                        <a14:foregroundMark x1="79333" y1="34985" x2="79333" y2="34985"/>
                        <a14:foregroundMark x1="60556" y1="46440" x2="60556" y2="46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9724">
            <a:off x="6099715" y="1760790"/>
            <a:ext cx="1389566" cy="99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טבלה 25">
            <a:extLst>
              <a:ext uri="{FF2B5EF4-FFF2-40B4-BE49-F238E27FC236}">
                <a16:creationId xmlns:a16="http://schemas.microsoft.com/office/drawing/2014/main" id="{617FBDA7-558B-4828-A136-42B08DA630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7523630"/>
              </p:ext>
            </p:extLst>
          </p:nvPr>
        </p:nvGraphicFramePr>
        <p:xfrm>
          <a:off x="170566" y="3535687"/>
          <a:ext cx="6277372" cy="1250875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789541">
                  <a:extLst>
                    <a:ext uri="{9D8B030D-6E8A-4147-A177-3AD203B41FA5}">
                      <a16:colId xmlns:a16="http://schemas.microsoft.com/office/drawing/2014/main" val="3181983999"/>
                    </a:ext>
                  </a:extLst>
                </a:gridCol>
                <a:gridCol w="1730566">
                  <a:extLst>
                    <a:ext uri="{9D8B030D-6E8A-4147-A177-3AD203B41FA5}">
                      <a16:colId xmlns:a16="http://schemas.microsoft.com/office/drawing/2014/main" val="3742172283"/>
                    </a:ext>
                  </a:extLst>
                </a:gridCol>
                <a:gridCol w="1139074">
                  <a:extLst>
                    <a:ext uri="{9D8B030D-6E8A-4147-A177-3AD203B41FA5}">
                      <a16:colId xmlns:a16="http://schemas.microsoft.com/office/drawing/2014/main" val="71382749"/>
                    </a:ext>
                  </a:extLst>
                </a:gridCol>
                <a:gridCol w="1618191">
                  <a:extLst>
                    <a:ext uri="{9D8B030D-6E8A-4147-A177-3AD203B41FA5}">
                      <a16:colId xmlns:a16="http://schemas.microsoft.com/office/drawing/2014/main" val="22064107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1"/>
                      <a:r>
                        <a:rPr lang="he-IL"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יחידות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עשרות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מאות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אלפים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820594"/>
                  </a:ext>
                </a:extLst>
              </a:tr>
              <a:tr h="671755">
                <a:tc>
                  <a:txBody>
                    <a:bodyPr/>
                    <a:lstStyle/>
                    <a:p>
                      <a:pPr algn="ctr" rtl="1"/>
                      <a:r>
                        <a:rPr lang="he-IL"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200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432757"/>
                  </a:ext>
                </a:extLst>
              </a:tr>
            </a:tbl>
          </a:graphicData>
        </a:graphic>
      </p:graphicFrame>
      <p:sp>
        <p:nvSpPr>
          <p:cNvPr id="13" name="מלבן 12"/>
          <p:cNvSpPr/>
          <p:nvPr/>
        </p:nvSpPr>
        <p:spPr>
          <a:xfrm>
            <a:off x="6532582" y="2489954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e-IL" sz="3200" dirty="0">
                <a:cs typeface="Calibri" panose="020F0502020204030204" pitchFamily="34" charset="0"/>
              </a:rPr>
              <a:t>כעת נגדיל את העשרות פי 100 !</a:t>
            </a:r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76B58B44-C324-45E5-A23F-5CC6E3D0D3D9}"/>
              </a:ext>
            </a:extLst>
          </p:cNvPr>
          <p:cNvSpPr/>
          <p:nvPr/>
        </p:nvSpPr>
        <p:spPr>
          <a:xfrm>
            <a:off x="6642099" y="3492058"/>
            <a:ext cx="5288485" cy="15696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e-IL" sz="3200" dirty="0">
                <a:cs typeface="Calibri" panose="020F0502020204030204" pitchFamily="34" charset="0"/>
              </a:rPr>
              <a:t>לדעתכם </a:t>
            </a:r>
          </a:p>
          <a:p>
            <a:r>
              <a:rPr lang="he-IL" sz="3200" dirty="0">
                <a:cs typeface="Calibri" panose="020F0502020204030204" pitchFamily="34" charset="0"/>
              </a:rPr>
              <a:t>כמה עשרות יופיעו בחדר עשרות לאחר הפעלת הקסם? </a:t>
            </a:r>
            <a:endParaRPr lang="x-none" sz="3200" dirty="0"/>
          </a:p>
        </p:txBody>
      </p:sp>
      <p:sp>
        <p:nvSpPr>
          <p:cNvPr id="17" name="מלבן 16">
            <a:extLst>
              <a:ext uri="{FF2B5EF4-FFF2-40B4-BE49-F238E27FC236}">
                <a16:creationId xmlns:a16="http://schemas.microsoft.com/office/drawing/2014/main" id="{65BCD17C-9E67-4F37-8910-5D4E709BCE51}"/>
              </a:ext>
            </a:extLst>
          </p:cNvPr>
          <p:cNvSpPr/>
          <p:nvPr/>
        </p:nvSpPr>
        <p:spPr>
          <a:xfrm>
            <a:off x="2189184" y="5447532"/>
            <a:ext cx="3987798" cy="11798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rtl="1">
              <a:spcAft>
                <a:spcPts val="800"/>
              </a:spcAft>
            </a:pPr>
            <a:r>
              <a:rPr lang="he-I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העשרות גדלו פי 100! </a:t>
            </a:r>
          </a:p>
          <a:p>
            <a:pPr algn="ctr" rtl="1">
              <a:spcAft>
                <a:spcPts val="800"/>
              </a:spcAft>
            </a:pPr>
            <a:r>
              <a:rPr lang="he-I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בחדר 100 עשרות.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3" name="תיבת טקסט 9">
            <a:extLst>
              <a:ext uri="{FF2B5EF4-FFF2-40B4-BE49-F238E27FC236}">
                <a16:creationId xmlns:a16="http://schemas.microsoft.com/office/drawing/2014/main" id="{010FC1A4-73E1-4A72-B31A-19363B25DCAC}"/>
              </a:ext>
            </a:extLst>
          </p:cNvPr>
          <p:cNvSpPr txBox="1"/>
          <p:nvPr/>
        </p:nvSpPr>
        <p:spPr>
          <a:xfrm>
            <a:off x="1867276" y="4786562"/>
            <a:ext cx="348035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3200" dirty="0"/>
              <a:t> X </a:t>
            </a:r>
            <a:r>
              <a:rPr lang="en-US" sz="3200" b="1" dirty="0"/>
              <a:t>100</a:t>
            </a:r>
            <a:r>
              <a:rPr lang="en-US" sz="3200" dirty="0"/>
              <a:t> = 100</a:t>
            </a:r>
            <a:endParaRPr lang="he-IL" sz="3200" dirty="0">
              <a:cs typeface="Calibri" panose="020F0502020204030204" pitchFamily="34" charset="0"/>
            </a:endParaRPr>
          </a:p>
        </p:txBody>
      </p:sp>
      <p:graphicFrame>
        <p:nvGraphicFramePr>
          <p:cNvPr id="24" name="טבלה 25">
            <a:extLst>
              <a:ext uri="{FF2B5EF4-FFF2-40B4-BE49-F238E27FC236}">
                <a16:creationId xmlns:a16="http://schemas.microsoft.com/office/drawing/2014/main" id="{617FBDA7-558B-4828-A136-42B08DA630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095368"/>
              </p:ext>
            </p:extLst>
          </p:nvPr>
        </p:nvGraphicFramePr>
        <p:xfrm>
          <a:off x="267477" y="1864516"/>
          <a:ext cx="6083551" cy="1250875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734287">
                  <a:extLst>
                    <a:ext uri="{9D8B030D-6E8A-4147-A177-3AD203B41FA5}">
                      <a16:colId xmlns:a16="http://schemas.microsoft.com/office/drawing/2014/main" val="3181983999"/>
                    </a:ext>
                  </a:extLst>
                </a:gridCol>
                <a:gridCol w="1677132">
                  <a:extLst>
                    <a:ext uri="{9D8B030D-6E8A-4147-A177-3AD203B41FA5}">
                      <a16:colId xmlns:a16="http://schemas.microsoft.com/office/drawing/2014/main" val="3742172283"/>
                    </a:ext>
                  </a:extLst>
                </a:gridCol>
                <a:gridCol w="1103904">
                  <a:extLst>
                    <a:ext uri="{9D8B030D-6E8A-4147-A177-3AD203B41FA5}">
                      <a16:colId xmlns:a16="http://schemas.microsoft.com/office/drawing/2014/main" val="71382749"/>
                    </a:ext>
                  </a:extLst>
                </a:gridCol>
                <a:gridCol w="1568228">
                  <a:extLst>
                    <a:ext uri="{9D8B030D-6E8A-4147-A177-3AD203B41FA5}">
                      <a16:colId xmlns:a16="http://schemas.microsoft.com/office/drawing/2014/main" val="22064107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rtl="1"/>
                      <a:r>
                        <a:rPr lang="he-IL"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יחידות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עשרות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מאות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אלפים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820594"/>
                  </a:ext>
                </a:extLst>
              </a:tr>
              <a:tr h="671755">
                <a:tc>
                  <a:txBody>
                    <a:bodyPr/>
                    <a:lstStyle/>
                    <a:p>
                      <a:pPr algn="ctr" rtl="1"/>
                      <a:r>
                        <a:rPr lang="he-IL"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200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3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3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432757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93384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8CDB7D-7B3E-EF45-982F-5AD116333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/>
              <a:t>מה להביא לשיעור?</a:t>
            </a:r>
            <a:endParaRPr lang="x-none" b="1" dirty="0"/>
          </a:p>
        </p:txBody>
      </p:sp>
      <p:pic>
        <p:nvPicPr>
          <p:cNvPr id="8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A4B69755-66B7-4BD3-B22A-3EF8B5DE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096" y="2559978"/>
            <a:ext cx="1161305" cy="180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33428" y="3063160"/>
            <a:ext cx="1771057" cy="74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https://lh4.googleusercontent.com/8FRkycPXoj7UiB9dvl8WfvE_rPOmNvworJ3hEUUExH908Pyx1w8Shtg70_9YIyrxXZu2Q5tvXMslWX6PBLNTleMKYZ5Wgwd4UNNj4iBwA-K5B6WNBJ5WFRNSOF3busg5">
            <a:extLst>
              <a:ext uri="{FF2B5EF4-FFF2-40B4-BE49-F238E27FC236}">
                <a16:creationId xmlns:a16="http://schemas.microsoft.com/office/drawing/2014/main" id="{A59DF638-BBDF-4FF6-8918-42D9A5F05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768" y="2548054"/>
            <a:ext cx="1191396" cy="196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0830" y="753105"/>
            <a:ext cx="1540938" cy="549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63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9D3FAB19-280C-41B8-8CE2-257851998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/>
              <a:t>הבניית הידע</a:t>
            </a:r>
          </a:p>
        </p:txBody>
      </p:sp>
      <p:pic>
        <p:nvPicPr>
          <p:cNvPr id="9" name="Picture 6" descr="Magician&quot;s Wand - Transparent Magic Wand Emoji , Free Transparent ...">
            <a:extLst>
              <a:ext uri="{FF2B5EF4-FFF2-40B4-BE49-F238E27FC236}">
                <a16:creationId xmlns:a16="http://schemas.microsoft.com/office/drawing/2014/main" id="{390F8268-29F9-445A-9EE4-8780B6DAF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2" b="89938" l="10000" r="90000">
                        <a14:foregroundMark x1="76667" y1="16718" x2="76667" y2="16718"/>
                        <a14:foregroundMark x1="66000" y1="9752" x2="66222" y2="10372"/>
                        <a14:foregroundMark x1="64444" y1="15635" x2="64444" y2="15635"/>
                        <a14:foregroundMark x1="52556" y1="16254" x2="52556" y2="17028"/>
                        <a14:foregroundMark x1="52000" y1="27554" x2="52000" y2="27554"/>
                        <a14:foregroundMark x1="47333" y1="35604" x2="47333" y2="35604"/>
                        <a14:foregroundMark x1="68000" y1="52786" x2="67778" y2="53406"/>
                        <a14:foregroundMark x1="56556" y1="53715" x2="56556" y2="53715"/>
                        <a14:foregroundMark x1="71889" y1="40712" x2="71889" y2="40712"/>
                        <a14:foregroundMark x1="76000" y1="26935" x2="76000" y2="26935"/>
                        <a14:foregroundMark x1="79333" y1="34985" x2="79333" y2="34985"/>
                        <a14:foregroundMark x1="60556" y1="46440" x2="60556" y2="46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82126">
            <a:off x="-120117" y="1634600"/>
            <a:ext cx="1389566" cy="99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כותרת 19">
            <a:extLst>
              <a:ext uri="{FF2B5EF4-FFF2-40B4-BE49-F238E27FC236}">
                <a16:creationId xmlns:a16="http://schemas.microsoft.com/office/drawing/2014/main" id="{90436EE8-FFAB-4AF4-BE20-55C6055F3791}"/>
              </a:ext>
            </a:extLst>
          </p:cNvPr>
          <p:cNvSpPr txBox="1">
            <a:spLocks/>
          </p:cNvSpPr>
          <p:nvPr/>
        </p:nvSpPr>
        <p:spPr>
          <a:xfrm>
            <a:off x="313372" y="1686618"/>
            <a:ext cx="9217871" cy="592726"/>
          </a:xfrm>
          <a:prstGeom prst="rect">
            <a:avLst/>
          </a:prstGeom>
        </p:spPr>
        <p:txBody>
          <a:bodyPr vert="horz" wrap="square" lIns="91440" tIns="45720" rIns="91440" bIns="45720" rtlCol="1" anchor="ctr">
            <a:sp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e-IL" sz="3200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מַמְשִׁיכִים אֶת הַקֶּסֶם וְשׁוֹמְרִים עַל הַכְּלָל </a:t>
            </a:r>
            <a:r>
              <a:rPr lang="he-IL" sz="32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"אֶחָד לְ-100"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 panose="020F0502020204030204" pitchFamily="34" charset="0"/>
              <a:cs typeface="+mn-cs"/>
            </a:endParaRPr>
          </a:p>
        </p:txBody>
      </p:sp>
      <p:graphicFrame>
        <p:nvGraphicFramePr>
          <p:cNvPr id="11" name="טבלה 25">
            <a:extLst>
              <a:ext uri="{FF2B5EF4-FFF2-40B4-BE49-F238E27FC236}">
                <a16:creationId xmlns:a16="http://schemas.microsoft.com/office/drawing/2014/main" id="{617FBDA7-558B-4828-A136-42B08DA630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264270"/>
              </p:ext>
            </p:extLst>
          </p:nvPr>
        </p:nvGraphicFramePr>
        <p:xfrm>
          <a:off x="5160854" y="2936066"/>
          <a:ext cx="6802619" cy="1726684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993689">
                  <a:extLst>
                    <a:ext uri="{9D8B030D-6E8A-4147-A177-3AD203B41FA5}">
                      <a16:colId xmlns:a16="http://schemas.microsoft.com/office/drawing/2014/main" val="3021746387"/>
                    </a:ext>
                  </a:extLst>
                </a:gridCol>
                <a:gridCol w="1278012">
                  <a:extLst>
                    <a:ext uri="{9D8B030D-6E8A-4147-A177-3AD203B41FA5}">
                      <a16:colId xmlns:a16="http://schemas.microsoft.com/office/drawing/2014/main" val="3181983999"/>
                    </a:ext>
                  </a:extLst>
                </a:gridCol>
                <a:gridCol w="1373183">
                  <a:extLst>
                    <a:ext uri="{9D8B030D-6E8A-4147-A177-3AD203B41FA5}">
                      <a16:colId xmlns:a16="http://schemas.microsoft.com/office/drawing/2014/main" val="3742172283"/>
                    </a:ext>
                  </a:extLst>
                </a:gridCol>
                <a:gridCol w="1060478">
                  <a:extLst>
                    <a:ext uri="{9D8B030D-6E8A-4147-A177-3AD203B41FA5}">
                      <a16:colId xmlns:a16="http://schemas.microsoft.com/office/drawing/2014/main" val="71382749"/>
                    </a:ext>
                  </a:extLst>
                </a:gridCol>
                <a:gridCol w="1097257">
                  <a:extLst>
                    <a:ext uri="{9D8B030D-6E8A-4147-A177-3AD203B41FA5}">
                      <a16:colId xmlns:a16="http://schemas.microsoft.com/office/drawing/2014/main" val="2206410735"/>
                    </a:ext>
                  </a:extLst>
                </a:gridCol>
              </a:tblGrid>
              <a:tr h="438772">
                <a:tc>
                  <a:txBody>
                    <a:bodyPr/>
                    <a:lstStyle/>
                    <a:p>
                      <a:pPr algn="ctr"/>
                      <a:endParaRPr lang="he-IL" sz="2800" b="1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יחידות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עשרות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מאות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אלפים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820594"/>
                  </a:ext>
                </a:extLst>
              </a:tr>
              <a:tr h="475585">
                <a:tc>
                  <a:txBody>
                    <a:bodyPr/>
                    <a:lstStyle/>
                    <a:p>
                      <a:pPr algn="ctr" rtl="1"/>
                      <a:r>
                        <a:rPr lang="he-IL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לפני המרה 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200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432757"/>
                  </a:ext>
                </a:extLst>
              </a:tr>
              <a:tr h="690364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אחרי המרה 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863552"/>
                  </a:ext>
                </a:extLst>
              </a:tr>
            </a:tbl>
          </a:graphicData>
        </a:graphic>
      </p:graphicFrame>
      <p:sp>
        <p:nvSpPr>
          <p:cNvPr id="12" name="כותרת 19">
            <a:extLst>
              <a:ext uri="{FF2B5EF4-FFF2-40B4-BE49-F238E27FC236}">
                <a16:creationId xmlns:a16="http://schemas.microsoft.com/office/drawing/2014/main" id="{61A0BCA7-2A41-404D-9881-E3799546191D}"/>
              </a:ext>
            </a:extLst>
          </p:cNvPr>
          <p:cNvSpPr txBox="1">
            <a:spLocks/>
          </p:cNvSpPr>
          <p:nvPr/>
        </p:nvSpPr>
        <p:spPr>
          <a:xfrm>
            <a:off x="313372" y="3115618"/>
            <a:ext cx="4323400" cy="12488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1" anchor="ctr">
            <a:sp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מאה אחת - 100יחידות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אלף אחד </a:t>
            </a:r>
            <a:r>
              <a:rPr lang="he-I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- 100 עשרות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D9FE29D6-6B9C-0845-A985-F3FBA0590663}"/>
              </a:ext>
            </a:extLst>
          </p:cNvPr>
          <p:cNvSpPr txBox="1">
            <a:spLocks/>
          </p:cNvSpPr>
          <p:nvPr/>
        </p:nvSpPr>
        <p:spPr>
          <a:xfrm>
            <a:off x="6872465" y="4894941"/>
            <a:ext cx="5317556" cy="117026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e-IL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המספר שהתקבל: 1,200    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he-IL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אלף מאתיים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2BB4B077-387F-4F41-8287-677B113BFEBE}"/>
              </a:ext>
            </a:extLst>
          </p:cNvPr>
          <p:cNvSpPr txBox="1">
            <a:spLocks/>
          </p:cNvSpPr>
          <p:nvPr/>
        </p:nvSpPr>
        <p:spPr>
          <a:xfrm>
            <a:off x="986544" y="4894941"/>
            <a:ext cx="5052612" cy="1264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e-IL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1,200 גדול פי 100 מ-12</a:t>
            </a:r>
          </a:p>
          <a:p>
            <a:pPr marL="0" indent="0" algn="ctr" rtl="0">
              <a:buNone/>
            </a:pPr>
            <a:r>
              <a:rPr lang="he-IL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X </a:t>
            </a:r>
            <a:r>
              <a:rPr lang="he-IL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1,200 = 100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he-IL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כותרת 19">
            <a:extLst>
              <a:ext uri="{FF2B5EF4-FFF2-40B4-BE49-F238E27FC236}">
                <a16:creationId xmlns:a16="http://schemas.microsoft.com/office/drawing/2014/main" id="{61A0BCA7-2A41-404D-9881-E3799546191D}"/>
              </a:ext>
            </a:extLst>
          </p:cNvPr>
          <p:cNvSpPr txBox="1">
            <a:spLocks/>
          </p:cNvSpPr>
          <p:nvPr/>
        </p:nvSpPr>
        <p:spPr>
          <a:xfrm>
            <a:off x="8720190" y="2282389"/>
            <a:ext cx="3746953" cy="1014380"/>
          </a:xfrm>
          <a:prstGeom prst="rect">
            <a:avLst/>
          </a:prstGeom>
          <a:noFill/>
        </p:spPr>
        <p:txBody>
          <a:bodyPr vert="horz" wrap="square" lIns="91440" tIns="45720" rIns="91440" bIns="45720" rtlCol="1" anchor="b">
            <a:sp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e-I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</a:rPr>
              <a:t>ביחד נבצע המרה </a:t>
            </a:r>
            <a:br>
              <a:rPr lang="he-IL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</a:rPr>
            </a:b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Calibri" panose="020F0502020204030204" pitchFamily="34" charset="0"/>
            </a:endParaRP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2BB4B077-387F-4F41-8287-677B113BFEBE}"/>
              </a:ext>
            </a:extLst>
          </p:cNvPr>
          <p:cNvSpPr txBox="1">
            <a:spLocks/>
          </p:cNvSpPr>
          <p:nvPr/>
        </p:nvSpPr>
        <p:spPr>
          <a:xfrm>
            <a:off x="9433551" y="1490084"/>
            <a:ext cx="3347932" cy="4021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he-IL" sz="32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rtl="0">
              <a:buNone/>
            </a:pPr>
            <a:r>
              <a:rPr lang="he-IL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X </a:t>
            </a:r>
            <a:r>
              <a:rPr lang="he-IL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he-IL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46923" y="3964534"/>
            <a:ext cx="8713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97618" y="3964534"/>
            <a:ext cx="8713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47238" y="3964534"/>
            <a:ext cx="8713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720190" y="3999216"/>
            <a:ext cx="8713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cs typeface="Calibri" panose="020F0502020204030204" pitchFamily="34" charset="0"/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201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8" grpId="0"/>
      <p:bldP spid="19" grpId="0"/>
      <p:bldP spid="22" grpId="0"/>
      <p:bldP spid="24" grpId="0"/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9D3FAB19-280C-41B8-8CE2-257851998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590" y="79088"/>
            <a:ext cx="8280000" cy="720000"/>
          </a:xfrm>
        </p:spPr>
        <p:txBody>
          <a:bodyPr/>
          <a:lstStyle/>
          <a:p>
            <a:r>
              <a:rPr lang="he-IL" b="1" dirty="0"/>
              <a:t>הבניית הידע</a:t>
            </a:r>
          </a:p>
        </p:txBody>
      </p:sp>
      <p:pic>
        <p:nvPicPr>
          <p:cNvPr id="9" name="Picture 6" descr="Magician&quot;s Wand - Transparent Magic Wand Emoji , Free Transparent ...">
            <a:extLst>
              <a:ext uri="{FF2B5EF4-FFF2-40B4-BE49-F238E27FC236}">
                <a16:creationId xmlns:a16="http://schemas.microsoft.com/office/drawing/2014/main" id="{390F8268-29F9-445A-9EE4-8780B6DAF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2" b="89938" l="10000" r="90000">
                        <a14:foregroundMark x1="76667" y1="16718" x2="76667" y2="16718"/>
                        <a14:foregroundMark x1="66000" y1="9752" x2="66222" y2="10372"/>
                        <a14:foregroundMark x1="64444" y1="15635" x2="64444" y2="15635"/>
                        <a14:foregroundMark x1="52556" y1="16254" x2="52556" y2="17028"/>
                        <a14:foregroundMark x1="52000" y1="27554" x2="52000" y2="27554"/>
                        <a14:foregroundMark x1="47333" y1="35604" x2="47333" y2="35604"/>
                        <a14:foregroundMark x1="68000" y1="52786" x2="67778" y2="53406"/>
                        <a14:foregroundMark x1="56556" y1="53715" x2="56556" y2="53715"/>
                        <a14:foregroundMark x1="71889" y1="40712" x2="71889" y2="40712"/>
                        <a14:foregroundMark x1="76000" y1="26935" x2="76000" y2="26935"/>
                        <a14:foregroundMark x1="79333" y1="34985" x2="79333" y2="34985"/>
                        <a14:foregroundMark x1="60556" y1="46440" x2="60556" y2="46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9724">
            <a:off x="4958893" y="1571773"/>
            <a:ext cx="1389566" cy="99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טבלה 25">
            <a:extLst>
              <a:ext uri="{FF2B5EF4-FFF2-40B4-BE49-F238E27FC236}">
                <a16:creationId xmlns:a16="http://schemas.microsoft.com/office/drawing/2014/main" id="{617FBDA7-558B-4828-A136-42B08DA630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3460822"/>
              </p:ext>
            </p:extLst>
          </p:nvPr>
        </p:nvGraphicFramePr>
        <p:xfrm>
          <a:off x="126058" y="4019706"/>
          <a:ext cx="5103150" cy="1075259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454796">
                  <a:extLst>
                    <a:ext uri="{9D8B030D-6E8A-4147-A177-3AD203B41FA5}">
                      <a16:colId xmlns:a16="http://schemas.microsoft.com/office/drawing/2014/main" val="3181983999"/>
                    </a:ext>
                  </a:extLst>
                </a:gridCol>
                <a:gridCol w="1406853">
                  <a:extLst>
                    <a:ext uri="{9D8B030D-6E8A-4147-A177-3AD203B41FA5}">
                      <a16:colId xmlns:a16="http://schemas.microsoft.com/office/drawing/2014/main" val="3742172283"/>
                    </a:ext>
                  </a:extLst>
                </a:gridCol>
                <a:gridCol w="1037253">
                  <a:extLst>
                    <a:ext uri="{9D8B030D-6E8A-4147-A177-3AD203B41FA5}">
                      <a16:colId xmlns:a16="http://schemas.microsoft.com/office/drawing/2014/main" val="71382749"/>
                    </a:ext>
                  </a:extLst>
                </a:gridCol>
                <a:gridCol w="1204248">
                  <a:extLst>
                    <a:ext uri="{9D8B030D-6E8A-4147-A177-3AD203B41FA5}">
                      <a16:colId xmlns:a16="http://schemas.microsoft.com/office/drawing/2014/main" val="2206410735"/>
                    </a:ext>
                  </a:extLst>
                </a:gridCol>
              </a:tblGrid>
              <a:tr h="281213">
                <a:tc>
                  <a:txBody>
                    <a:bodyPr/>
                    <a:lstStyle/>
                    <a:p>
                      <a:pPr algn="ctr" rtl="1"/>
                      <a:r>
                        <a:rPr lang="he-IL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יחידות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עשרות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מאות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אלפים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820594"/>
                  </a:ext>
                </a:extLst>
              </a:tr>
              <a:tr h="557099">
                <a:tc>
                  <a:txBody>
                    <a:bodyPr/>
                    <a:lstStyle/>
                    <a:p>
                      <a:pPr algn="ctr" rtl="1"/>
                      <a:r>
                        <a:rPr lang="he-IL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863552"/>
                  </a:ext>
                </a:extLst>
              </a:tr>
            </a:tbl>
          </a:graphicData>
        </a:graphic>
      </p:graphicFrame>
      <p:graphicFrame>
        <p:nvGraphicFramePr>
          <p:cNvPr id="17" name="טבלה 25">
            <a:extLst>
              <a:ext uri="{FF2B5EF4-FFF2-40B4-BE49-F238E27FC236}">
                <a16:creationId xmlns:a16="http://schemas.microsoft.com/office/drawing/2014/main" id="{617FBDA7-558B-4828-A136-42B08DA630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514719"/>
              </p:ext>
            </p:extLst>
          </p:nvPr>
        </p:nvGraphicFramePr>
        <p:xfrm>
          <a:off x="1" y="2209976"/>
          <a:ext cx="5207000" cy="11155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484402">
                  <a:extLst>
                    <a:ext uri="{9D8B030D-6E8A-4147-A177-3AD203B41FA5}">
                      <a16:colId xmlns:a16="http://schemas.microsoft.com/office/drawing/2014/main" val="3181983999"/>
                    </a:ext>
                  </a:extLst>
                </a:gridCol>
                <a:gridCol w="1435482">
                  <a:extLst>
                    <a:ext uri="{9D8B030D-6E8A-4147-A177-3AD203B41FA5}">
                      <a16:colId xmlns:a16="http://schemas.microsoft.com/office/drawing/2014/main" val="3742172283"/>
                    </a:ext>
                  </a:extLst>
                </a:gridCol>
                <a:gridCol w="1080617">
                  <a:extLst>
                    <a:ext uri="{9D8B030D-6E8A-4147-A177-3AD203B41FA5}">
                      <a16:colId xmlns:a16="http://schemas.microsoft.com/office/drawing/2014/main" val="71382749"/>
                    </a:ext>
                  </a:extLst>
                </a:gridCol>
                <a:gridCol w="1206499">
                  <a:extLst>
                    <a:ext uri="{9D8B030D-6E8A-4147-A177-3AD203B41FA5}">
                      <a16:colId xmlns:a16="http://schemas.microsoft.com/office/drawing/2014/main" val="2206410735"/>
                    </a:ext>
                  </a:extLst>
                </a:gridCol>
              </a:tblGrid>
              <a:tr h="352370">
                <a:tc>
                  <a:txBody>
                    <a:bodyPr/>
                    <a:lstStyle/>
                    <a:p>
                      <a:pPr algn="ctr" rtl="1"/>
                      <a:r>
                        <a:rPr lang="he-IL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יחידות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עשרות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מאות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אלפים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820594"/>
                  </a:ext>
                </a:extLst>
              </a:tr>
              <a:tr h="597380">
                <a:tc>
                  <a:txBody>
                    <a:bodyPr/>
                    <a:lstStyle/>
                    <a:p>
                      <a:pPr algn="ctr" rtl="1"/>
                      <a:r>
                        <a:rPr lang="he-IL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8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28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432757"/>
                  </a:ext>
                </a:extLst>
              </a:tr>
            </a:tbl>
          </a:graphicData>
        </a:graphic>
      </p:graphicFrame>
      <p:sp>
        <p:nvSpPr>
          <p:cNvPr id="20" name="מלבן 19">
            <a:extLst>
              <a:ext uri="{FF2B5EF4-FFF2-40B4-BE49-F238E27FC236}">
                <a16:creationId xmlns:a16="http://schemas.microsoft.com/office/drawing/2014/main" id="{FFB8ECEC-6976-450B-A0C1-E63BA7CFB1B1}"/>
              </a:ext>
            </a:extLst>
          </p:cNvPr>
          <p:cNvSpPr/>
          <p:nvPr/>
        </p:nvSpPr>
        <p:spPr>
          <a:xfrm>
            <a:off x="5207002" y="2232643"/>
            <a:ext cx="6880396" cy="2776722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he-IL" sz="3000" dirty="0">
                <a:latin typeface="Calibri" panose="020F0502020204030204" pitchFamily="34" charset="0"/>
                <a:cs typeface="Calibri" panose="020F0502020204030204" pitchFamily="34" charset="0"/>
              </a:rPr>
              <a:t>ראינו שאחרי ההמרה ספרת היחידות היא 0.</a:t>
            </a:r>
          </a:p>
          <a:p>
            <a:pPr lvl="0">
              <a:lnSpc>
                <a:spcPct val="150000"/>
              </a:lnSpc>
            </a:pPr>
            <a:r>
              <a:rPr lang="he-IL" sz="3000" dirty="0">
                <a:latin typeface="Calibri" panose="020F0502020204030204" pitchFamily="34" charset="0"/>
                <a:cs typeface="Calibri" panose="020F0502020204030204" pitchFamily="34" charset="0"/>
              </a:rPr>
              <a:t>ספרת העשרות היא 0. </a:t>
            </a:r>
          </a:p>
          <a:p>
            <a:pPr lvl="0">
              <a:lnSpc>
                <a:spcPct val="150000"/>
              </a:lnSpc>
            </a:pPr>
            <a:r>
              <a:rPr lang="he-IL" sz="3000" dirty="0">
                <a:latin typeface="Calibri" panose="020F0502020204030204" pitchFamily="34" charset="0"/>
                <a:cs typeface="Calibri" panose="020F0502020204030204" pitchFamily="34" charset="0"/>
              </a:rPr>
              <a:t>כמות היחידות גדלה פי 100</a:t>
            </a:r>
          </a:p>
          <a:p>
            <a:pPr lvl="0">
              <a:lnSpc>
                <a:spcPct val="150000"/>
              </a:lnSpc>
            </a:pPr>
            <a:r>
              <a:rPr lang="he-IL" sz="3000" dirty="0">
                <a:latin typeface="Calibri" panose="020F0502020204030204" pitchFamily="34" charset="0"/>
                <a:cs typeface="Calibri" panose="020F0502020204030204" pitchFamily="34" charset="0"/>
              </a:rPr>
              <a:t>כמות העשרות גדלה פי 100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2BB4B077-387F-4F41-8287-677B113BFEBE}"/>
              </a:ext>
            </a:extLst>
          </p:cNvPr>
          <p:cNvSpPr txBox="1">
            <a:spLocks/>
          </p:cNvSpPr>
          <p:nvPr/>
        </p:nvSpPr>
        <p:spPr>
          <a:xfrm>
            <a:off x="7803429" y="1506183"/>
            <a:ext cx="4120083" cy="4021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he-IL" sz="32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rtl="0">
              <a:buNone/>
            </a:pPr>
            <a:r>
              <a:rPr lang="he-IL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X </a:t>
            </a:r>
            <a:r>
              <a:rPr lang="he-IL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=1</a:t>
            </a:r>
            <a:r>
              <a:rPr lang="he-IL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200 </a:t>
            </a:r>
            <a:endParaRPr lang="he-IL" sz="32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מלבן 21"/>
          <p:cNvSpPr/>
          <p:nvPr/>
        </p:nvSpPr>
        <p:spPr>
          <a:xfrm>
            <a:off x="2325422" y="1608323"/>
            <a:ext cx="752129" cy="523220"/>
          </a:xfrm>
          <a:prstGeom prst="rect">
            <a:avLst/>
          </a:prstGeom>
          <a:solidFill>
            <a:srgbClr val="FBE5D6"/>
          </a:solidFill>
        </p:spPr>
        <p:txBody>
          <a:bodyPr wrap="none">
            <a:spAutoFit/>
          </a:bodyPr>
          <a:lstStyle/>
          <a:p>
            <a:pPr algn="ctr"/>
            <a:r>
              <a:rPr lang="he-IL" sz="2800" b="1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לפני</a:t>
            </a:r>
          </a:p>
        </p:txBody>
      </p:sp>
      <p:sp>
        <p:nvSpPr>
          <p:cNvPr id="23" name="מלבן 22"/>
          <p:cNvSpPr/>
          <p:nvPr/>
        </p:nvSpPr>
        <p:spPr>
          <a:xfrm>
            <a:off x="2234853" y="3399952"/>
            <a:ext cx="841897" cy="523220"/>
          </a:xfrm>
          <a:prstGeom prst="rect">
            <a:avLst/>
          </a:prstGeom>
          <a:solidFill>
            <a:srgbClr val="DAE3F3"/>
          </a:solidFill>
        </p:spPr>
        <p:txBody>
          <a:bodyPr wrap="none">
            <a:spAutoFit/>
          </a:bodyPr>
          <a:lstStyle/>
          <a:p>
            <a:pPr algn="ctr"/>
            <a:r>
              <a:rPr lang="he-IL" sz="2800" b="1" dirty="0">
                <a:solidFill>
                  <a:schemeClr val="accent1">
                    <a:lumMod val="50000"/>
                  </a:schemeClr>
                </a:solidFill>
                <a:cs typeface="Calibri" panose="020F0502020204030204" pitchFamily="34" charset="0"/>
              </a:rPr>
              <a:t>אחרי</a:t>
            </a:r>
          </a:p>
        </p:txBody>
      </p:sp>
      <p:sp>
        <p:nvSpPr>
          <p:cNvPr id="24" name="מלבן 23"/>
          <p:cNvSpPr/>
          <p:nvPr/>
        </p:nvSpPr>
        <p:spPr>
          <a:xfrm>
            <a:off x="2873199" y="866701"/>
            <a:ext cx="86581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200" dirty="0">
                <a:solidFill>
                  <a:schemeClr val="bg1"/>
                </a:solidFill>
                <a:latin typeface="Calibri" panose="020F0502020204030204" pitchFamily="34" charset="0"/>
                <a:ea typeface="Alef"/>
                <a:cs typeface="Calibri" panose="020F0502020204030204" pitchFamily="34" charset="0"/>
                <a:sym typeface="Alef"/>
              </a:rPr>
              <a:t>נגלה מה קורה </a:t>
            </a:r>
            <a:r>
              <a:rPr lang="he-IL" sz="3200" b="1" dirty="0">
                <a:solidFill>
                  <a:schemeClr val="bg1"/>
                </a:solidFill>
                <a:latin typeface="Calibri" panose="020F0502020204030204" pitchFamily="34" charset="0"/>
                <a:ea typeface="Alef"/>
                <a:cs typeface="Calibri" panose="020F0502020204030204" pitchFamily="34" charset="0"/>
                <a:sym typeface="Alef"/>
              </a:rPr>
              <a:t>לכל ספרה במספר </a:t>
            </a:r>
            <a:r>
              <a:rPr lang="he-IL" sz="3200" dirty="0">
                <a:solidFill>
                  <a:schemeClr val="bg1"/>
                </a:solidFill>
                <a:latin typeface="Calibri" panose="020F0502020204030204" pitchFamily="34" charset="0"/>
                <a:ea typeface="Alef"/>
                <a:cs typeface="Calibri" panose="020F0502020204030204" pitchFamily="34" charset="0"/>
                <a:sym typeface="Alef"/>
              </a:rPr>
              <a:t>כשמגדילים אותו פי 100</a:t>
            </a:r>
            <a:endParaRPr lang="he-IL" sz="3200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051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690" y="162805"/>
            <a:ext cx="3788098" cy="616695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מוכנים לתרגול!  </a:t>
            </a:r>
            <a:endParaRPr lang="x-non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p:sp>
        <p:nvSpPr>
          <p:cNvPr id="57" name="Content Placeholder 5">
            <a:extLst>
              <a:ext uri="{FF2B5EF4-FFF2-40B4-BE49-F238E27FC236}">
                <a16:creationId xmlns:a16="http://schemas.microsoft.com/office/drawing/2014/main" id="{95DDB5AE-AA41-46F5-ABD0-81F2CCD9B748}"/>
              </a:ext>
            </a:extLst>
          </p:cNvPr>
          <p:cNvSpPr txBox="1">
            <a:spLocks/>
          </p:cNvSpPr>
          <p:nvPr/>
        </p:nvSpPr>
        <p:spPr>
          <a:xfrm>
            <a:off x="3133920" y="765105"/>
            <a:ext cx="9199755" cy="13485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Autofit/>
          </a:bodyPr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he-IL" sz="3200" dirty="0"/>
              <a:t>פתרו את המשוואות בדרך הנוחה לכם. עבדו במחברת </a:t>
            </a:r>
          </a:p>
          <a:p>
            <a:pPr marL="0" indent="0" algn="ctr" rtl="0">
              <a:lnSpc>
                <a:spcPct val="90000"/>
              </a:lnSpc>
              <a:buFont typeface="Arial" panose="020B0604020202020204" pitchFamily="34" charset="0"/>
              <a:buNone/>
            </a:pPr>
            <a:endParaRPr lang="he-IL" dirty="0"/>
          </a:p>
        </p:txBody>
      </p:sp>
      <p:sp>
        <p:nvSpPr>
          <p:cNvPr id="58" name="תיבת טקסט 57">
            <a:extLst>
              <a:ext uri="{FF2B5EF4-FFF2-40B4-BE49-F238E27FC236}">
                <a16:creationId xmlns:a16="http://schemas.microsoft.com/office/drawing/2014/main" id="{1B570D95-9595-4E16-AE90-99CDFF22160F}"/>
              </a:ext>
            </a:extLst>
          </p:cNvPr>
          <p:cNvSpPr txBox="1"/>
          <p:nvPr/>
        </p:nvSpPr>
        <p:spPr>
          <a:xfrm>
            <a:off x="1579755" y="2204708"/>
            <a:ext cx="20110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</a:t>
            </a:r>
            <a:r>
              <a:rPr lang="en-US" sz="2800" dirty="0"/>
              <a:t> = </a:t>
            </a:r>
            <a:endParaRPr lang="he-IL" sz="2800" dirty="0">
              <a:cs typeface="Calibri" panose="020F0502020204030204" pitchFamily="34" charset="0"/>
            </a:endParaRPr>
          </a:p>
        </p:txBody>
      </p:sp>
      <p:sp>
        <p:nvSpPr>
          <p:cNvPr id="59" name="תיבת טקסט 58">
            <a:extLst>
              <a:ext uri="{FF2B5EF4-FFF2-40B4-BE49-F238E27FC236}">
                <a16:creationId xmlns:a16="http://schemas.microsoft.com/office/drawing/2014/main" id="{98630B32-DFCC-4B4D-ADEF-DD95F13B0C4E}"/>
              </a:ext>
            </a:extLst>
          </p:cNvPr>
          <p:cNvSpPr txBox="1"/>
          <p:nvPr/>
        </p:nvSpPr>
        <p:spPr>
          <a:xfrm>
            <a:off x="6099848" y="5884056"/>
            <a:ext cx="1075495" cy="523220"/>
          </a:xfrm>
          <a:prstGeom prst="rect">
            <a:avLst/>
          </a:prstGeom>
          <a:solidFill>
            <a:srgbClr val="FBE5D6"/>
          </a:solidFill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/>
              <a:t>120</a:t>
            </a:r>
            <a:endParaRPr lang="he-IL" sz="28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61" name="תיבת טקסט 60">
            <a:extLst>
              <a:ext uri="{FF2B5EF4-FFF2-40B4-BE49-F238E27FC236}">
                <a16:creationId xmlns:a16="http://schemas.microsoft.com/office/drawing/2014/main" id="{0D48C6A2-D465-477A-B29A-2F61F4882884}"/>
              </a:ext>
            </a:extLst>
          </p:cNvPr>
          <p:cNvSpPr txBox="1"/>
          <p:nvPr/>
        </p:nvSpPr>
        <p:spPr>
          <a:xfrm>
            <a:off x="1080486" y="2204708"/>
            <a:ext cx="1104146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62" name="תיבת טקסט 61">
            <a:extLst>
              <a:ext uri="{FF2B5EF4-FFF2-40B4-BE49-F238E27FC236}">
                <a16:creationId xmlns:a16="http://schemas.microsoft.com/office/drawing/2014/main" id="{28CC66E7-7D3D-4E1F-83DE-111E2DDBCE76}"/>
              </a:ext>
            </a:extLst>
          </p:cNvPr>
          <p:cNvSpPr txBox="1"/>
          <p:nvPr/>
        </p:nvSpPr>
        <p:spPr>
          <a:xfrm>
            <a:off x="1508635" y="3029103"/>
            <a:ext cx="20110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 </a:t>
            </a:r>
            <a:r>
              <a:rPr lang="en-US" sz="2800" dirty="0"/>
              <a:t>= </a:t>
            </a:r>
            <a:endParaRPr lang="he-IL" sz="2800" dirty="0">
              <a:cs typeface="Calibri" panose="020F0502020204030204" pitchFamily="34" charset="0"/>
            </a:endParaRPr>
          </a:p>
        </p:txBody>
      </p:sp>
      <p:sp>
        <p:nvSpPr>
          <p:cNvPr id="63" name="תיבת טקסט 62">
            <a:extLst>
              <a:ext uri="{FF2B5EF4-FFF2-40B4-BE49-F238E27FC236}">
                <a16:creationId xmlns:a16="http://schemas.microsoft.com/office/drawing/2014/main" id="{531F56F3-07C1-4B26-ACD5-DF217E120E08}"/>
              </a:ext>
            </a:extLst>
          </p:cNvPr>
          <p:cNvSpPr txBox="1"/>
          <p:nvPr/>
        </p:nvSpPr>
        <p:spPr>
          <a:xfrm>
            <a:off x="1080486" y="2996687"/>
            <a:ext cx="1104146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64" name="תיבת טקסט 63">
            <a:extLst>
              <a:ext uri="{FF2B5EF4-FFF2-40B4-BE49-F238E27FC236}">
                <a16:creationId xmlns:a16="http://schemas.microsoft.com/office/drawing/2014/main" id="{46E89E61-831E-4769-94E3-CE0B5F2D37AF}"/>
              </a:ext>
            </a:extLst>
          </p:cNvPr>
          <p:cNvSpPr txBox="1"/>
          <p:nvPr/>
        </p:nvSpPr>
        <p:spPr>
          <a:xfrm>
            <a:off x="4858009" y="5884056"/>
            <a:ext cx="1075495" cy="523220"/>
          </a:xfrm>
          <a:prstGeom prst="rect">
            <a:avLst/>
          </a:prstGeom>
          <a:solidFill>
            <a:srgbClr val="FBE5D6"/>
          </a:solidFill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/>
              <a:t>90</a:t>
            </a:r>
            <a:endParaRPr lang="he-IL" sz="28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65" name="תיבת טקסט 64">
            <a:extLst>
              <a:ext uri="{FF2B5EF4-FFF2-40B4-BE49-F238E27FC236}">
                <a16:creationId xmlns:a16="http://schemas.microsoft.com/office/drawing/2014/main" id="{5826FD53-FDD2-4CCD-9195-812B69080B0A}"/>
              </a:ext>
            </a:extLst>
          </p:cNvPr>
          <p:cNvSpPr txBox="1"/>
          <p:nvPr/>
        </p:nvSpPr>
        <p:spPr>
          <a:xfrm>
            <a:off x="1618604" y="3811867"/>
            <a:ext cx="20110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</a:t>
            </a:r>
            <a:r>
              <a:rPr lang="en-US" sz="2800" dirty="0"/>
              <a:t> = </a:t>
            </a:r>
            <a:endParaRPr lang="he-IL" sz="2800" dirty="0">
              <a:cs typeface="Calibri" panose="020F0502020204030204" pitchFamily="34" charset="0"/>
            </a:endParaRPr>
          </a:p>
        </p:txBody>
      </p:sp>
      <p:sp>
        <p:nvSpPr>
          <p:cNvPr id="66" name="תיבת טקסט 65">
            <a:extLst>
              <a:ext uri="{FF2B5EF4-FFF2-40B4-BE49-F238E27FC236}">
                <a16:creationId xmlns:a16="http://schemas.microsoft.com/office/drawing/2014/main" id="{F4B46584-AF74-4932-AA94-91D468E1866D}"/>
              </a:ext>
            </a:extLst>
          </p:cNvPr>
          <p:cNvSpPr txBox="1"/>
          <p:nvPr/>
        </p:nvSpPr>
        <p:spPr>
          <a:xfrm>
            <a:off x="1080486" y="3788666"/>
            <a:ext cx="1104146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</a:t>
            </a:r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67" name="תיבת טקסט 66">
            <a:extLst>
              <a:ext uri="{FF2B5EF4-FFF2-40B4-BE49-F238E27FC236}">
                <a16:creationId xmlns:a16="http://schemas.microsoft.com/office/drawing/2014/main" id="{9136DEC9-E848-4826-81CF-BA0C30DA2B06}"/>
              </a:ext>
            </a:extLst>
          </p:cNvPr>
          <p:cNvSpPr txBox="1"/>
          <p:nvPr/>
        </p:nvSpPr>
        <p:spPr>
          <a:xfrm>
            <a:off x="3627197" y="5893853"/>
            <a:ext cx="1075495" cy="523220"/>
          </a:xfrm>
          <a:prstGeom prst="rect">
            <a:avLst/>
          </a:prstGeom>
          <a:solidFill>
            <a:srgbClr val="FBE5D6"/>
          </a:solidFill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/>
              <a:t>210</a:t>
            </a:r>
            <a:endParaRPr lang="he-IL" sz="28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68" name="תיבת טקסט 67">
            <a:extLst>
              <a:ext uri="{FF2B5EF4-FFF2-40B4-BE49-F238E27FC236}">
                <a16:creationId xmlns:a16="http://schemas.microsoft.com/office/drawing/2014/main" id="{9EBC3240-A98C-4EC3-8524-D826C004F610}"/>
              </a:ext>
            </a:extLst>
          </p:cNvPr>
          <p:cNvSpPr txBox="1"/>
          <p:nvPr/>
        </p:nvSpPr>
        <p:spPr>
          <a:xfrm>
            <a:off x="8399672" y="2232654"/>
            <a:ext cx="20110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</a:t>
            </a:r>
            <a:r>
              <a:rPr lang="en-US" sz="2800" dirty="0"/>
              <a:t> = </a:t>
            </a:r>
            <a:endParaRPr lang="he-IL" sz="2800" dirty="0">
              <a:cs typeface="Calibri" panose="020F0502020204030204" pitchFamily="34" charset="0"/>
            </a:endParaRPr>
          </a:p>
        </p:txBody>
      </p:sp>
      <p:sp>
        <p:nvSpPr>
          <p:cNvPr id="69" name="תיבת טקסט 68">
            <a:extLst>
              <a:ext uri="{FF2B5EF4-FFF2-40B4-BE49-F238E27FC236}">
                <a16:creationId xmlns:a16="http://schemas.microsoft.com/office/drawing/2014/main" id="{BC9DC0FD-B730-467D-920A-2FE135345C7D}"/>
              </a:ext>
            </a:extLst>
          </p:cNvPr>
          <p:cNvSpPr txBox="1"/>
          <p:nvPr/>
        </p:nvSpPr>
        <p:spPr>
          <a:xfrm>
            <a:off x="8050690" y="2199501"/>
            <a:ext cx="1104146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70" name="תיבת טקסט 69">
            <a:extLst>
              <a:ext uri="{FF2B5EF4-FFF2-40B4-BE49-F238E27FC236}">
                <a16:creationId xmlns:a16="http://schemas.microsoft.com/office/drawing/2014/main" id="{1702FE10-71E5-4312-A42A-A7FA3F4D8E7D}"/>
              </a:ext>
            </a:extLst>
          </p:cNvPr>
          <p:cNvSpPr txBox="1"/>
          <p:nvPr/>
        </p:nvSpPr>
        <p:spPr>
          <a:xfrm>
            <a:off x="2385358" y="5893853"/>
            <a:ext cx="1075495" cy="523220"/>
          </a:xfrm>
          <a:prstGeom prst="rect">
            <a:avLst/>
          </a:prstGeom>
          <a:solidFill>
            <a:srgbClr val="FBE5D6"/>
          </a:solidFill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/>
              <a:t>100</a:t>
            </a:r>
            <a:endParaRPr lang="he-IL" sz="28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71" name="תיבת טקסט 70">
            <a:extLst>
              <a:ext uri="{FF2B5EF4-FFF2-40B4-BE49-F238E27FC236}">
                <a16:creationId xmlns:a16="http://schemas.microsoft.com/office/drawing/2014/main" id="{F8DAF474-55F3-4E95-84D9-EB3CBEC4671E}"/>
              </a:ext>
            </a:extLst>
          </p:cNvPr>
          <p:cNvSpPr txBox="1"/>
          <p:nvPr/>
        </p:nvSpPr>
        <p:spPr>
          <a:xfrm>
            <a:off x="8421457" y="3038100"/>
            <a:ext cx="20110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</a:t>
            </a:r>
            <a:r>
              <a:rPr lang="en-US" sz="2800" dirty="0"/>
              <a:t> = </a:t>
            </a:r>
            <a:endParaRPr lang="he-IL" sz="2800" dirty="0">
              <a:cs typeface="Calibri" panose="020F0502020204030204" pitchFamily="34" charset="0"/>
            </a:endParaRPr>
          </a:p>
        </p:txBody>
      </p:sp>
      <p:sp>
        <p:nvSpPr>
          <p:cNvPr id="72" name="תיבת טקסט 71">
            <a:extLst>
              <a:ext uri="{FF2B5EF4-FFF2-40B4-BE49-F238E27FC236}">
                <a16:creationId xmlns:a16="http://schemas.microsoft.com/office/drawing/2014/main" id="{D40FFA73-DE81-48E3-8DB3-CD64617B783E}"/>
              </a:ext>
            </a:extLst>
          </p:cNvPr>
          <p:cNvSpPr txBox="1"/>
          <p:nvPr/>
        </p:nvSpPr>
        <p:spPr>
          <a:xfrm>
            <a:off x="8050690" y="3062404"/>
            <a:ext cx="1104146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73" name="תיבת טקסט 72">
            <a:extLst>
              <a:ext uri="{FF2B5EF4-FFF2-40B4-BE49-F238E27FC236}">
                <a16:creationId xmlns:a16="http://schemas.microsoft.com/office/drawing/2014/main" id="{06DF34E7-2204-45BB-8805-95E98FF2F0EA}"/>
              </a:ext>
            </a:extLst>
          </p:cNvPr>
          <p:cNvSpPr txBox="1"/>
          <p:nvPr/>
        </p:nvSpPr>
        <p:spPr>
          <a:xfrm>
            <a:off x="10352600" y="3038100"/>
            <a:ext cx="1104146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650</a:t>
            </a:r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75" name="תיבת טקסט 74">
            <a:extLst>
              <a:ext uri="{FF2B5EF4-FFF2-40B4-BE49-F238E27FC236}">
                <a16:creationId xmlns:a16="http://schemas.microsoft.com/office/drawing/2014/main" id="{B198FD8E-14A5-441D-ABE3-5CF91B605FD5}"/>
              </a:ext>
            </a:extLst>
          </p:cNvPr>
          <p:cNvSpPr txBox="1"/>
          <p:nvPr/>
        </p:nvSpPr>
        <p:spPr>
          <a:xfrm>
            <a:off x="1192945" y="5893853"/>
            <a:ext cx="1075495" cy="523220"/>
          </a:xfrm>
          <a:prstGeom prst="rect">
            <a:avLst/>
          </a:prstGeom>
          <a:solidFill>
            <a:srgbClr val="FBE5D6"/>
          </a:solidFill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/>
              <a:t>65</a:t>
            </a:r>
            <a:endParaRPr lang="he-IL" sz="28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76" name="תיבת טקסט 75">
            <a:extLst>
              <a:ext uri="{FF2B5EF4-FFF2-40B4-BE49-F238E27FC236}">
                <a16:creationId xmlns:a16="http://schemas.microsoft.com/office/drawing/2014/main" id="{A1E97D49-957C-4943-9193-1EE3BA5CAFDE}"/>
              </a:ext>
            </a:extLst>
          </p:cNvPr>
          <p:cNvSpPr txBox="1"/>
          <p:nvPr/>
        </p:nvSpPr>
        <p:spPr>
          <a:xfrm>
            <a:off x="8450506" y="3843546"/>
            <a:ext cx="20110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</a:t>
            </a:r>
            <a:r>
              <a:rPr lang="en-US" sz="2800" dirty="0"/>
              <a:t> = </a:t>
            </a:r>
            <a:endParaRPr lang="he-IL" sz="2800" dirty="0">
              <a:cs typeface="Calibri" panose="020F0502020204030204" pitchFamily="34" charset="0"/>
            </a:endParaRPr>
          </a:p>
        </p:txBody>
      </p:sp>
      <p:sp>
        <p:nvSpPr>
          <p:cNvPr id="77" name="תיבת טקסט 76">
            <a:extLst>
              <a:ext uri="{FF2B5EF4-FFF2-40B4-BE49-F238E27FC236}">
                <a16:creationId xmlns:a16="http://schemas.microsoft.com/office/drawing/2014/main" id="{C5117FAF-003C-4769-A70B-7C1BA9237C48}"/>
              </a:ext>
            </a:extLst>
          </p:cNvPr>
          <p:cNvSpPr txBox="1"/>
          <p:nvPr/>
        </p:nvSpPr>
        <p:spPr>
          <a:xfrm>
            <a:off x="8117820" y="3851959"/>
            <a:ext cx="1104146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78" name="תיבת טקסט 77">
            <a:extLst>
              <a:ext uri="{FF2B5EF4-FFF2-40B4-BE49-F238E27FC236}">
                <a16:creationId xmlns:a16="http://schemas.microsoft.com/office/drawing/2014/main" id="{26D00D9F-07BE-44F8-B06A-7D5379558F98}"/>
              </a:ext>
            </a:extLst>
          </p:cNvPr>
          <p:cNvSpPr txBox="1"/>
          <p:nvPr/>
        </p:nvSpPr>
        <p:spPr>
          <a:xfrm>
            <a:off x="10381649" y="3843546"/>
            <a:ext cx="1104146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1,550</a:t>
            </a:r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79" name="תיבת טקסט 78">
            <a:extLst>
              <a:ext uri="{FF2B5EF4-FFF2-40B4-BE49-F238E27FC236}">
                <a16:creationId xmlns:a16="http://schemas.microsoft.com/office/drawing/2014/main" id="{196D3157-AB6B-425A-8A0B-A00BCC6635CA}"/>
              </a:ext>
            </a:extLst>
          </p:cNvPr>
          <p:cNvSpPr txBox="1"/>
          <p:nvPr/>
        </p:nvSpPr>
        <p:spPr>
          <a:xfrm>
            <a:off x="7292261" y="5870837"/>
            <a:ext cx="1075495" cy="523220"/>
          </a:xfrm>
          <a:prstGeom prst="rect">
            <a:avLst/>
          </a:prstGeom>
          <a:solidFill>
            <a:srgbClr val="FBE5D6"/>
          </a:solidFill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/>
              <a:t>155</a:t>
            </a:r>
            <a:endParaRPr lang="he-IL" sz="28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81" name="Content Placeholder 5">
            <a:extLst>
              <a:ext uri="{FF2B5EF4-FFF2-40B4-BE49-F238E27FC236}">
                <a16:creationId xmlns:a16="http://schemas.microsoft.com/office/drawing/2014/main" id="{145F17F5-0096-4B27-A31E-6841C7589ADD}"/>
              </a:ext>
            </a:extLst>
          </p:cNvPr>
          <p:cNvSpPr txBox="1">
            <a:spLocks/>
          </p:cNvSpPr>
          <p:nvPr/>
        </p:nvSpPr>
        <p:spPr>
          <a:xfrm>
            <a:off x="8673859" y="5286167"/>
            <a:ext cx="3164929" cy="6166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Autofit/>
          </a:bodyPr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90000"/>
              </a:lnSpc>
              <a:buFont typeface="Arial" panose="020B0604020202020204" pitchFamily="34" charset="0"/>
              <a:buNone/>
            </a:pP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rtl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מאגר תשובות </a:t>
            </a:r>
          </a:p>
          <a:p>
            <a:pPr marL="0" indent="0" algn="ctr" rtl="0">
              <a:lnSpc>
                <a:spcPct val="90000"/>
              </a:lnSpc>
              <a:buFont typeface="Arial" panose="020B0604020202020204" pitchFamily="34" charset="0"/>
              <a:buNone/>
            </a:pPr>
            <a:endParaRPr lang="he-IL" sz="2400" dirty="0"/>
          </a:p>
        </p:txBody>
      </p:sp>
      <p:pic>
        <p:nvPicPr>
          <p:cNvPr id="28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9803" y="262845"/>
            <a:ext cx="1540938" cy="549601"/>
          </a:xfrm>
          <a:prstGeom prst="rect">
            <a:avLst/>
          </a:prstGeom>
        </p:spPr>
      </p:pic>
      <p:sp>
        <p:nvSpPr>
          <p:cNvPr id="30" name="תיבת טקסט 71">
            <a:extLst>
              <a:ext uri="{FF2B5EF4-FFF2-40B4-BE49-F238E27FC236}">
                <a16:creationId xmlns:a16="http://schemas.microsoft.com/office/drawing/2014/main" id="{D40FFA73-DE81-48E3-8DB3-CD64617B783E}"/>
              </a:ext>
            </a:extLst>
          </p:cNvPr>
          <p:cNvSpPr txBox="1"/>
          <p:nvPr/>
        </p:nvSpPr>
        <p:spPr>
          <a:xfrm>
            <a:off x="10410698" y="2221476"/>
            <a:ext cx="1104146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pic>
        <p:nvPicPr>
          <p:cNvPr id="31" name="Picture 2" descr="person holding pencil writing on noteboo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885" y="2256198"/>
            <a:ext cx="2314785" cy="2004197"/>
          </a:xfrm>
          <a:prstGeom prst="ellipse">
            <a:avLst/>
          </a:prstGeom>
          <a:ln w="9525" cap="rnd">
            <a:solidFill>
              <a:srgbClr val="FBE5D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074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0690" y="162805"/>
            <a:ext cx="3788098" cy="616695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מוכנים לתרגול!  </a:t>
            </a:r>
            <a:endParaRPr lang="x-non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p:sp>
        <p:nvSpPr>
          <p:cNvPr id="57" name="Content Placeholder 5">
            <a:extLst>
              <a:ext uri="{FF2B5EF4-FFF2-40B4-BE49-F238E27FC236}">
                <a16:creationId xmlns:a16="http://schemas.microsoft.com/office/drawing/2014/main" id="{95DDB5AE-AA41-46F5-ABD0-81F2CCD9B748}"/>
              </a:ext>
            </a:extLst>
          </p:cNvPr>
          <p:cNvSpPr txBox="1">
            <a:spLocks/>
          </p:cNvSpPr>
          <p:nvPr/>
        </p:nvSpPr>
        <p:spPr>
          <a:xfrm>
            <a:off x="8691662" y="1140293"/>
            <a:ext cx="3147955" cy="13485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Autofit/>
          </a:bodyPr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he-IL" sz="3200" dirty="0"/>
              <a:t>בדקו את עצמכם.</a:t>
            </a:r>
          </a:p>
          <a:p>
            <a:pPr marL="0" indent="0" algn="ctr" rtl="0">
              <a:lnSpc>
                <a:spcPct val="90000"/>
              </a:lnSpc>
              <a:buFont typeface="Arial" panose="020B0604020202020204" pitchFamily="34" charset="0"/>
              <a:buNone/>
            </a:pPr>
            <a:endParaRPr lang="he-IL" dirty="0"/>
          </a:p>
        </p:txBody>
      </p:sp>
      <p:sp>
        <p:nvSpPr>
          <p:cNvPr id="58" name="תיבת טקסט 57">
            <a:extLst>
              <a:ext uri="{FF2B5EF4-FFF2-40B4-BE49-F238E27FC236}">
                <a16:creationId xmlns:a16="http://schemas.microsoft.com/office/drawing/2014/main" id="{1B570D95-9595-4E16-AE90-99CDFF22160F}"/>
              </a:ext>
            </a:extLst>
          </p:cNvPr>
          <p:cNvSpPr txBox="1"/>
          <p:nvPr/>
        </p:nvSpPr>
        <p:spPr>
          <a:xfrm>
            <a:off x="1668655" y="2651793"/>
            <a:ext cx="20110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</a:t>
            </a:r>
            <a:r>
              <a:rPr lang="en-US" sz="2800" dirty="0"/>
              <a:t> = </a:t>
            </a:r>
            <a:endParaRPr lang="he-IL" sz="2800" dirty="0">
              <a:cs typeface="Calibri" panose="020F0502020204030204" pitchFamily="34" charset="0"/>
            </a:endParaRPr>
          </a:p>
        </p:txBody>
      </p:sp>
      <p:sp>
        <p:nvSpPr>
          <p:cNvPr id="59" name="תיבת טקסט 58">
            <a:extLst>
              <a:ext uri="{FF2B5EF4-FFF2-40B4-BE49-F238E27FC236}">
                <a16:creationId xmlns:a16="http://schemas.microsoft.com/office/drawing/2014/main" id="{98630B32-DFCC-4B4D-ADEF-DD95F13B0C4E}"/>
              </a:ext>
            </a:extLst>
          </p:cNvPr>
          <p:cNvSpPr txBox="1"/>
          <p:nvPr/>
        </p:nvSpPr>
        <p:spPr>
          <a:xfrm>
            <a:off x="3661539" y="2600309"/>
            <a:ext cx="1075495" cy="523220"/>
          </a:xfrm>
          <a:prstGeom prst="rect">
            <a:avLst/>
          </a:prstGeom>
          <a:solidFill>
            <a:srgbClr val="FBE5D6"/>
          </a:solidFill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/>
              <a:t>120</a:t>
            </a:r>
            <a:endParaRPr lang="he-IL" sz="28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61" name="תיבת טקסט 60">
            <a:extLst>
              <a:ext uri="{FF2B5EF4-FFF2-40B4-BE49-F238E27FC236}">
                <a16:creationId xmlns:a16="http://schemas.microsoft.com/office/drawing/2014/main" id="{0D48C6A2-D465-477A-B29A-2F61F4882884}"/>
              </a:ext>
            </a:extLst>
          </p:cNvPr>
          <p:cNvSpPr txBox="1"/>
          <p:nvPr/>
        </p:nvSpPr>
        <p:spPr>
          <a:xfrm>
            <a:off x="1169386" y="2651793"/>
            <a:ext cx="1104146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62" name="תיבת טקסט 61">
            <a:extLst>
              <a:ext uri="{FF2B5EF4-FFF2-40B4-BE49-F238E27FC236}">
                <a16:creationId xmlns:a16="http://schemas.microsoft.com/office/drawing/2014/main" id="{28CC66E7-7D3D-4E1F-83DE-111E2DDBCE76}"/>
              </a:ext>
            </a:extLst>
          </p:cNvPr>
          <p:cNvSpPr txBox="1"/>
          <p:nvPr/>
        </p:nvSpPr>
        <p:spPr>
          <a:xfrm>
            <a:off x="1597535" y="3476188"/>
            <a:ext cx="20110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 </a:t>
            </a:r>
            <a:r>
              <a:rPr lang="en-US" sz="2800" dirty="0"/>
              <a:t>= </a:t>
            </a:r>
            <a:endParaRPr lang="he-IL" sz="2800" dirty="0">
              <a:cs typeface="Calibri" panose="020F0502020204030204" pitchFamily="34" charset="0"/>
            </a:endParaRPr>
          </a:p>
        </p:txBody>
      </p:sp>
      <p:sp>
        <p:nvSpPr>
          <p:cNvPr id="63" name="תיבת טקסט 62">
            <a:extLst>
              <a:ext uri="{FF2B5EF4-FFF2-40B4-BE49-F238E27FC236}">
                <a16:creationId xmlns:a16="http://schemas.microsoft.com/office/drawing/2014/main" id="{531F56F3-07C1-4B26-ACD5-DF217E120E08}"/>
              </a:ext>
            </a:extLst>
          </p:cNvPr>
          <p:cNvSpPr txBox="1"/>
          <p:nvPr/>
        </p:nvSpPr>
        <p:spPr>
          <a:xfrm>
            <a:off x="1169386" y="3443772"/>
            <a:ext cx="1104146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64" name="תיבת טקסט 63">
            <a:extLst>
              <a:ext uri="{FF2B5EF4-FFF2-40B4-BE49-F238E27FC236}">
                <a16:creationId xmlns:a16="http://schemas.microsoft.com/office/drawing/2014/main" id="{46E89E61-831E-4769-94E3-CE0B5F2D37AF}"/>
              </a:ext>
            </a:extLst>
          </p:cNvPr>
          <p:cNvSpPr txBox="1"/>
          <p:nvPr/>
        </p:nvSpPr>
        <p:spPr>
          <a:xfrm>
            <a:off x="3636986" y="3476188"/>
            <a:ext cx="1075495" cy="523220"/>
          </a:xfrm>
          <a:prstGeom prst="rect">
            <a:avLst/>
          </a:prstGeom>
          <a:solidFill>
            <a:srgbClr val="FBE5D6"/>
          </a:solidFill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/>
              <a:t>90</a:t>
            </a:r>
            <a:endParaRPr lang="he-IL" sz="28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65" name="תיבת טקסט 64">
            <a:extLst>
              <a:ext uri="{FF2B5EF4-FFF2-40B4-BE49-F238E27FC236}">
                <a16:creationId xmlns:a16="http://schemas.microsoft.com/office/drawing/2014/main" id="{5826FD53-FDD2-4CCD-9195-812B69080B0A}"/>
              </a:ext>
            </a:extLst>
          </p:cNvPr>
          <p:cNvSpPr txBox="1"/>
          <p:nvPr/>
        </p:nvSpPr>
        <p:spPr>
          <a:xfrm>
            <a:off x="1707504" y="4258952"/>
            <a:ext cx="20110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</a:t>
            </a:r>
            <a:r>
              <a:rPr lang="en-US" sz="2800" dirty="0"/>
              <a:t> = </a:t>
            </a:r>
            <a:endParaRPr lang="he-IL" sz="2800" dirty="0">
              <a:cs typeface="Calibri" panose="020F0502020204030204" pitchFamily="34" charset="0"/>
            </a:endParaRPr>
          </a:p>
        </p:txBody>
      </p:sp>
      <p:sp>
        <p:nvSpPr>
          <p:cNvPr id="66" name="תיבת טקסט 65">
            <a:extLst>
              <a:ext uri="{FF2B5EF4-FFF2-40B4-BE49-F238E27FC236}">
                <a16:creationId xmlns:a16="http://schemas.microsoft.com/office/drawing/2014/main" id="{F4B46584-AF74-4932-AA94-91D468E1866D}"/>
              </a:ext>
            </a:extLst>
          </p:cNvPr>
          <p:cNvSpPr txBox="1"/>
          <p:nvPr/>
        </p:nvSpPr>
        <p:spPr>
          <a:xfrm>
            <a:off x="1169386" y="4235751"/>
            <a:ext cx="1104146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</a:t>
            </a:r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67" name="תיבת טקסט 66">
            <a:extLst>
              <a:ext uri="{FF2B5EF4-FFF2-40B4-BE49-F238E27FC236}">
                <a16:creationId xmlns:a16="http://schemas.microsoft.com/office/drawing/2014/main" id="{9136DEC9-E848-4826-81CF-BA0C30DA2B06}"/>
              </a:ext>
            </a:extLst>
          </p:cNvPr>
          <p:cNvSpPr txBox="1"/>
          <p:nvPr/>
        </p:nvSpPr>
        <p:spPr>
          <a:xfrm>
            <a:off x="3636986" y="4258952"/>
            <a:ext cx="1075495" cy="523220"/>
          </a:xfrm>
          <a:prstGeom prst="rect">
            <a:avLst/>
          </a:prstGeom>
          <a:solidFill>
            <a:srgbClr val="FBE5D6"/>
          </a:solidFill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/>
              <a:t>210</a:t>
            </a:r>
            <a:endParaRPr lang="he-IL" sz="28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68" name="תיבת טקסט 67">
            <a:extLst>
              <a:ext uri="{FF2B5EF4-FFF2-40B4-BE49-F238E27FC236}">
                <a16:creationId xmlns:a16="http://schemas.microsoft.com/office/drawing/2014/main" id="{9EBC3240-A98C-4EC3-8524-D826C004F610}"/>
              </a:ext>
            </a:extLst>
          </p:cNvPr>
          <p:cNvSpPr txBox="1"/>
          <p:nvPr/>
        </p:nvSpPr>
        <p:spPr>
          <a:xfrm>
            <a:off x="8488572" y="2679739"/>
            <a:ext cx="20110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</a:t>
            </a:r>
            <a:r>
              <a:rPr lang="en-US" sz="2800" dirty="0"/>
              <a:t> = </a:t>
            </a:r>
            <a:endParaRPr lang="he-IL" sz="2800" dirty="0">
              <a:cs typeface="Calibri" panose="020F0502020204030204" pitchFamily="34" charset="0"/>
            </a:endParaRPr>
          </a:p>
        </p:txBody>
      </p:sp>
      <p:sp>
        <p:nvSpPr>
          <p:cNvPr id="69" name="תיבת טקסט 68">
            <a:extLst>
              <a:ext uri="{FF2B5EF4-FFF2-40B4-BE49-F238E27FC236}">
                <a16:creationId xmlns:a16="http://schemas.microsoft.com/office/drawing/2014/main" id="{BC9DC0FD-B730-467D-920A-2FE135345C7D}"/>
              </a:ext>
            </a:extLst>
          </p:cNvPr>
          <p:cNvSpPr txBox="1"/>
          <p:nvPr/>
        </p:nvSpPr>
        <p:spPr>
          <a:xfrm>
            <a:off x="8139590" y="2646586"/>
            <a:ext cx="1104146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70" name="תיבת טקסט 69">
            <a:extLst>
              <a:ext uri="{FF2B5EF4-FFF2-40B4-BE49-F238E27FC236}">
                <a16:creationId xmlns:a16="http://schemas.microsoft.com/office/drawing/2014/main" id="{1702FE10-71E5-4312-A42A-A7FA3F4D8E7D}"/>
              </a:ext>
            </a:extLst>
          </p:cNvPr>
          <p:cNvSpPr txBox="1"/>
          <p:nvPr/>
        </p:nvSpPr>
        <p:spPr>
          <a:xfrm>
            <a:off x="10528249" y="2672517"/>
            <a:ext cx="1075495" cy="523220"/>
          </a:xfrm>
          <a:prstGeom prst="rect">
            <a:avLst/>
          </a:prstGeom>
          <a:solidFill>
            <a:srgbClr val="FBE5D6"/>
          </a:solidFill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/>
              <a:t>100</a:t>
            </a:r>
            <a:endParaRPr lang="he-IL" sz="28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71" name="תיבת טקסט 70">
            <a:extLst>
              <a:ext uri="{FF2B5EF4-FFF2-40B4-BE49-F238E27FC236}">
                <a16:creationId xmlns:a16="http://schemas.microsoft.com/office/drawing/2014/main" id="{F8DAF474-55F3-4E95-84D9-EB3CBEC4671E}"/>
              </a:ext>
            </a:extLst>
          </p:cNvPr>
          <p:cNvSpPr txBox="1"/>
          <p:nvPr/>
        </p:nvSpPr>
        <p:spPr>
          <a:xfrm>
            <a:off x="8510357" y="3485185"/>
            <a:ext cx="20110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</a:t>
            </a:r>
            <a:r>
              <a:rPr lang="en-US" sz="2800" dirty="0"/>
              <a:t> = </a:t>
            </a:r>
            <a:endParaRPr lang="he-IL" sz="2800" dirty="0">
              <a:cs typeface="Calibri" panose="020F0502020204030204" pitchFamily="34" charset="0"/>
            </a:endParaRPr>
          </a:p>
        </p:txBody>
      </p:sp>
      <p:sp>
        <p:nvSpPr>
          <p:cNvPr id="72" name="תיבת טקסט 71">
            <a:extLst>
              <a:ext uri="{FF2B5EF4-FFF2-40B4-BE49-F238E27FC236}">
                <a16:creationId xmlns:a16="http://schemas.microsoft.com/office/drawing/2014/main" id="{D40FFA73-DE81-48E3-8DB3-CD64617B783E}"/>
              </a:ext>
            </a:extLst>
          </p:cNvPr>
          <p:cNvSpPr txBox="1"/>
          <p:nvPr/>
        </p:nvSpPr>
        <p:spPr>
          <a:xfrm>
            <a:off x="8139590" y="3509489"/>
            <a:ext cx="1104146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73" name="תיבת טקסט 72">
            <a:extLst>
              <a:ext uri="{FF2B5EF4-FFF2-40B4-BE49-F238E27FC236}">
                <a16:creationId xmlns:a16="http://schemas.microsoft.com/office/drawing/2014/main" id="{06DF34E7-2204-45BB-8805-95E98FF2F0EA}"/>
              </a:ext>
            </a:extLst>
          </p:cNvPr>
          <p:cNvSpPr txBox="1"/>
          <p:nvPr/>
        </p:nvSpPr>
        <p:spPr>
          <a:xfrm>
            <a:off x="10441500" y="3485185"/>
            <a:ext cx="1104146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650</a:t>
            </a:r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75" name="תיבת טקסט 74">
            <a:extLst>
              <a:ext uri="{FF2B5EF4-FFF2-40B4-BE49-F238E27FC236}">
                <a16:creationId xmlns:a16="http://schemas.microsoft.com/office/drawing/2014/main" id="{B198FD8E-14A5-441D-ABE3-5CF91B605FD5}"/>
              </a:ext>
            </a:extLst>
          </p:cNvPr>
          <p:cNvSpPr txBox="1"/>
          <p:nvPr/>
        </p:nvSpPr>
        <p:spPr>
          <a:xfrm>
            <a:off x="8153915" y="3497337"/>
            <a:ext cx="1075495" cy="523220"/>
          </a:xfrm>
          <a:prstGeom prst="rect">
            <a:avLst/>
          </a:prstGeom>
          <a:solidFill>
            <a:srgbClr val="FBE5D6"/>
          </a:solidFill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/>
              <a:t>65</a:t>
            </a:r>
            <a:endParaRPr lang="he-IL" sz="28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76" name="תיבת טקסט 75">
            <a:extLst>
              <a:ext uri="{FF2B5EF4-FFF2-40B4-BE49-F238E27FC236}">
                <a16:creationId xmlns:a16="http://schemas.microsoft.com/office/drawing/2014/main" id="{A1E97D49-957C-4943-9193-1EE3BA5CAFDE}"/>
              </a:ext>
            </a:extLst>
          </p:cNvPr>
          <p:cNvSpPr txBox="1"/>
          <p:nvPr/>
        </p:nvSpPr>
        <p:spPr>
          <a:xfrm>
            <a:off x="8539406" y="4290631"/>
            <a:ext cx="20110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</a:t>
            </a:r>
            <a:r>
              <a:rPr lang="en-US" sz="2800" dirty="0"/>
              <a:t> = </a:t>
            </a:r>
            <a:endParaRPr lang="he-IL" sz="2800" dirty="0">
              <a:cs typeface="Calibri" panose="020F0502020204030204" pitchFamily="34" charset="0"/>
            </a:endParaRPr>
          </a:p>
        </p:txBody>
      </p:sp>
      <p:sp>
        <p:nvSpPr>
          <p:cNvPr id="77" name="תיבת טקסט 76">
            <a:extLst>
              <a:ext uri="{FF2B5EF4-FFF2-40B4-BE49-F238E27FC236}">
                <a16:creationId xmlns:a16="http://schemas.microsoft.com/office/drawing/2014/main" id="{C5117FAF-003C-4769-A70B-7C1BA9237C48}"/>
              </a:ext>
            </a:extLst>
          </p:cNvPr>
          <p:cNvSpPr txBox="1"/>
          <p:nvPr/>
        </p:nvSpPr>
        <p:spPr>
          <a:xfrm>
            <a:off x="8206720" y="4299044"/>
            <a:ext cx="1104146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78" name="תיבת טקסט 77">
            <a:extLst>
              <a:ext uri="{FF2B5EF4-FFF2-40B4-BE49-F238E27FC236}">
                <a16:creationId xmlns:a16="http://schemas.microsoft.com/office/drawing/2014/main" id="{26D00D9F-07BE-44F8-B06A-7D5379558F98}"/>
              </a:ext>
            </a:extLst>
          </p:cNvPr>
          <p:cNvSpPr txBox="1"/>
          <p:nvPr/>
        </p:nvSpPr>
        <p:spPr>
          <a:xfrm>
            <a:off x="10470549" y="4290631"/>
            <a:ext cx="1104146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1,550</a:t>
            </a:r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79" name="תיבת טקסט 78">
            <a:extLst>
              <a:ext uri="{FF2B5EF4-FFF2-40B4-BE49-F238E27FC236}">
                <a16:creationId xmlns:a16="http://schemas.microsoft.com/office/drawing/2014/main" id="{196D3157-AB6B-425A-8A0B-A00BCC6635CA}"/>
              </a:ext>
            </a:extLst>
          </p:cNvPr>
          <p:cNvSpPr txBox="1"/>
          <p:nvPr/>
        </p:nvSpPr>
        <p:spPr>
          <a:xfrm>
            <a:off x="8235371" y="4314935"/>
            <a:ext cx="1075495" cy="523220"/>
          </a:xfrm>
          <a:prstGeom prst="rect">
            <a:avLst/>
          </a:prstGeom>
          <a:solidFill>
            <a:srgbClr val="FBE5D6"/>
          </a:solidFill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/>
              <a:t>155</a:t>
            </a:r>
            <a:endParaRPr lang="he-IL" sz="28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30" name="תיבת טקסט 71">
            <a:extLst>
              <a:ext uri="{FF2B5EF4-FFF2-40B4-BE49-F238E27FC236}">
                <a16:creationId xmlns:a16="http://schemas.microsoft.com/office/drawing/2014/main" id="{D40FFA73-DE81-48E3-8DB3-CD64617B783E}"/>
              </a:ext>
            </a:extLst>
          </p:cNvPr>
          <p:cNvSpPr txBox="1"/>
          <p:nvPr/>
        </p:nvSpPr>
        <p:spPr>
          <a:xfrm>
            <a:off x="10499598" y="2668561"/>
            <a:ext cx="1104146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pic>
        <p:nvPicPr>
          <p:cNvPr id="31" name="Picture 2" descr="person holding pencil writing on noteboo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537" y="2744696"/>
            <a:ext cx="2314785" cy="2004197"/>
          </a:xfrm>
          <a:prstGeom prst="ellipse">
            <a:avLst/>
          </a:prstGeom>
          <a:ln w="9525" cap="rnd">
            <a:solidFill>
              <a:srgbClr val="FBE5D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685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33" y="262845"/>
            <a:ext cx="3966571" cy="616695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ממשיכים לתרגל : </a:t>
            </a:r>
            <a:endParaRPr lang="x-none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E745B8B5-FAD4-4399-8462-E369B2E7345C}"/>
              </a:ext>
            </a:extLst>
          </p:cNvPr>
          <p:cNvSpPr txBox="1"/>
          <p:nvPr/>
        </p:nvSpPr>
        <p:spPr>
          <a:xfrm>
            <a:off x="717370" y="1292696"/>
            <a:ext cx="175282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sz="2800" dirty="0"/>
              <a:t> x 98 =</a:t>
            </a:r>
            <a:endParaRPr lang="he-IL" sz="2800" dirty="0">
              <a:cs typeface="Calibri" panose="020F0502020204030204" pitchFamily="34" charset="0"/>
            </a:endParaRPr>
          </a:p>
        </p:txBody>
      </p:sp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DFB239A8-A923-445D-AFF1-57A5517D4F42}"/>
              </a:ext>
            </a:extLst>
          </p:cNvPr>
          <p:cNvSpPr txBox="1"/>
          <p:nvPr/>
        </p:nvSpPr>
        <p:spPr>
          <a:xfrm>
            <a:off x="717370" y="2375500"/>
            <a:ext cx="114007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/>
              <a:t>x</a:t>
            </a:r>
            <a:endParaRPr lang="he-IL" sz="2800" dirty="0">
              <a:cs typeface="Calibri" panose="020F0502020204030204" pitchFamily="34" charset="0"/>
            </a:endParaRP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E0BD7F1F-BB7C-4275-AA09-87F1F253E729}"/>
              </a:ext>
            </a:extLst>
          </p:cNvPr>
          <p:cNvSpPr txBox="1"/>
          <p:nvPr/>
        </p:nvSpPr>
        <p:spPr>
          <a:xfrm>
            <a:off x="8237765" y="2208506"/>
            <a:ext cx="183617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x 100 =</a:t>
            </a:r>
            <a:endParaRPr lang="he-IL" sz="2800" dirty="0">
              <a:cs typeface="Calibri" panose="020F0502020204030204" pitchFamily="34" charset="0"/>
            </a:endParaRPr>
          </a:p>
        </p:txBody>
      </p:sp>
      <p:sp>
        <p:nvSpPr>
          <p:cNvPr id="26" name="תיבת טקסט 25">
            <a:extLst>
              <a:ext uri="{FF2B5EF4-FFF2-40B4-BE49-F238E27FC236}">
                <a16:creationId xmlns:a16="http://schemas.microsoft.com/office/drawing/2014/main" id="{0CAE99BD-CF70-4688-AF7A-731675CBCF10}"/>
              </a:ext>
            </a:extLst>
          </p:cNvPr>
          <p:cNvSpPr txBox="1"/>
          <p:nvPr/>
        </p:nvSpPr>
        <p:spPr>
          <a:xfrm>
            <a:off x="7714355" y="3318233"/>
            <a:ext cx="1076236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29" name="תיבת טקסט 28">
            <a:extLst>
              <a:ext uri="{FF2B5EF4-FFF2-40B4-BE49-F238E27FC236}">
                <a16:creationId xmlns:a16="http://schemas.microsoft.com/office/drawing/2014/main" id="{DCE51442-A001-478C-B0BE-36E1F8E625E0}"/>
              </a:ext>
            </a:extLst>
          </p:cNvPr>
          <p:cNvSpPr txBox="1"/>
          <p:nvPr/>
        </p:nvSpPr>
        <p:spPr>
          <a:xfrm>
            <a:off x="10145998" y="2172413"/>
            <a:ext cx="1131517" cy="5232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7,900</a:t>
            </a:r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34" name="תיבת טקסט 33">
            <a:extLst>
              <a:ext uri="{FF2B5EF4-FFF2-40B4-BE49-F238E27FC236}">
                <a16:creationId xmlns:a16="http://schemas.microsoft.com/office/drawing/2014/main" id="{799EE411-EA8C-4BEB-BE06-6CF6FD8A6152}"/>
              </a:ext>
            </a:extLst>
          </p:cNvPr>
          <p:cNvSpPr txBox="1"/>
          <p:nvPr/>
        </p:nvSpPr>
        <p:spPr>
          <a:xfrm>
            <a:off x="480417" y="3306675"/>
            <a:ext cx="210075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</a:t>
            </a:r>
            <a:r>
              <a:rPr lang="en-US" sz="2800" dirty="0"/>
              <a:t>x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100</a:t>
            </a:r>
            <a:r>
              <a:rPr lang="en-US" sz="2800" dirty="0"/>
              <a:t> = </a:t>
            </a:r>
            <a:endParaRPr lang="he-IL" sz="2800" dirty="0">
              <a:cs typeface="Calibri" panose="020F0502020204030204" pitchFamily="34" charset="0"/>
            </a:endParaRPr>
          </a:p>
        </p:txBody>
      </p:sp>
      <p:sp>
        <p:nvSpPr>
          <p:cNvPr id="37" name="תיבת טקסט 36">
            <a:extLst>
              <a:ext uri="{FF2B5EF4-FFF2-40B4-BE49-F238E27FC236}">
                <a16:creationId xmlns:a16="http://schemas.microsoft.com/office/drawing/2014/main" id="{02F8EF5B-B2FC-4154-A674-1F3C8DA2ECB9}"/>
              </a:ext>
            </a:extLst>
          </p:cNvPr>
          <p:cNvSpPr txBox="1"/>
          <p:nvPr/>
        </p:nvSpPr>
        <p:spPr>
          <a:xfrm>
            <a:off x="8282579" y="3319005"/>
            <a:ext cx="196019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/>
              <a:t>x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</a:t>
            </a:r>
            <a:r>
              <a:rPr lang="en-US" sz="2800" dirty="0"/>
              <a:t> = </a:t>
            </a:r>
            <a:endParaRPr lang="he-IL" sz="2800" dirty="0">
              <a:cs typeface="Calibri" panose="020F0502020204030204" pitchFamily="34" charset="0"/>
            </a:endParaRPr>
          </a:p>
        </p:txBody>
      </p:sp>
      <p:sp>
        <p:nvSpPr>
          <p:cNvPr id="39" name="תיבת טקסט 38">
            <a:extLst>
              <a:ext uri="{FF2B5EF4-FFF2-40B4-BE49-F238E27FC236}">
                <a16:creationId xmlns:a16="http://schemas.microsoft.com/office/drawing/2014/main" id="{F65E6A1C-6E46-464F-A052-E8A97F7A2042}"/>
              </a:ext>
            </a:extLst>
          </p:cNvPr>
          <p:cNvSpPr txBox="1"/>
          <p:nvPr/>
        </p:nvSpPr>
        <p:spPr>
          <a:xfrm>
            <a:off x="10073940" y="3301024"/>
            <a:ext cx="1226788" cy="5232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3,500</a:t>
            </a:r>
            <a:endParaRPr lang="he-IL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60" name="תיבת טקסט 59">
            <a:extLst>
              <a:ext uri="{FF2B5EF4-FFF2-40B4-BE49-F238E27FC236}">
                <a16:creationId xmlns:a16="http://schemas.microsoft.com/office/drawing/2014/main" id="{3F9897AA-D72B-4B0B-86FF-A258DFD36275}"/>
              </a:ext>
            </a:extLst>
          </p:cNvPr>
          <p:cNvSpPr txBox="1"/>
          <p:nvPr/>
        </p:nvSpPr>
        <p:spPr>
          <a:xfrm>
            <a:off x="7714355" y="2305613"/>
            <a:ext cx="1076236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59" name="תיבת טקסט 58">
            <a:extLst>
              <a:ext uri="{FF2B5EF4-FFF2-40B4-BE49-F238E27FC236}">
                <a16:creationId xmlns:a16="http://schemas.microsoft.com/office/drawing/2014/main" id="{A7445C5E-6761-40AB-BE3F-49BC275992F9}"/>
              </a:ext>
            </a:extLst>
          </p:cNvPr>
          <p:cNvSpPr txBox="1"/>
          <p:nvPr/>
        </p:nvSpPr>
        <p:spPr>
          <a:xfrm>
            <a:off x="2489178" y="1292696"/>
            <a:ext cx="1031066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61" name="תיבת טקסט 60">
            <a:extLst>
              <a:ext uri="{FF2B5EF4-FFF2-40B4-BE49-F238E27FC236}">
                <a16:creationId xmlns:a16="http://schemas.microsoft.com/office/drawing/2014/main" id="{E192B823-3280-4E07-A6B2-31CFA98F61E8}"/>
              </a:ext>
            </a:extLst>
          </p:cNvPr>
          <p:cNvSpPr txBox="1"/>
          <p:nvPr/>
        </p:nvSpPr>
        <p:spPr>
          <a:xfrm>
            <a:off x="2581171" y="3275994"/>
            <a:ext cx="1031066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63" name="תיבת טקסט 62">
            <a:extLst>
              <a:ext uri="{FF2B5EF4-FFF2-40B4-BE49-F238E27FC236}">
                <a16:creationId xmlns:a16="http://schemas.microsoft.com/office/drawing/2014/main" id="{46FF0FCA-8342-490A-A611-08FF046B7365}"/>
              </a:ext>
            </a:extLst>
          </p:cNvPr>
          <p:cNvSpPr txBox="1"/>
          <p:nvPr/>
        </p:nvSpPr>
        <p:spPr>
          <a:xfrm>
            <a:off x="4143027" y="4561892"/>
            <a:ext cx="1499639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3,000 = </a:t>
            </a:r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64" name="תיבת טקסט 63">
            <a:extLst>
              <a:ext uri="{FF2B5EF4-FFF2-40B4-BE49-F238E27FC236}">
                <a16:creationId xmlns:a16="http://schemas.microsoft.com/office/drawing/2014/main" id="{F99C656F-D7C3-4E4D-B487-6F53B41449D0}"/>
              </a:ext>
            </a:extLst>
          </p:cNvPr>
          <p:cNvSpPr txBox="1"/>
          <p:nvPr/>
        </p:nvSpPr>
        <p:spPr>
          <a:xfrm>
            <a:off x="8477687" y="1368653"/>
            <a:ext cx="135632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he-IL" sz="2800" dirty="0">
              <a:cs typeface="Calibri" panose="020F0502020204030204" pitchFamily="34" charset="0"/>
            </a:endParaRPr>
          </a:p>
        </p:txBody>
      </p:sp>
      <p:sp>
        <p:nvSpPr>
          <p:cNvPr id="65" name="תיבת טקסט 64">
            <a:extLst>
              <a:ext uri="{FF2B5EF4-FFF2-40B4-BE49-F238E27FC236}">
                <a16:creationId xmlns:a16="http://schemas.microsoft.com/office/drawing/2014/main" id="{EFE9E0FA-2296-433F-A568-5CCD9EA5F5A6}"/>
              </a:ext>
            </a:extLst>
          </p:cNvPr>
          <p:cNvSpPr txBox="1"/>
          <p:nvPr/>
        </p:nvSpPr>
        <p:spPr>
          <a:xfrm>
            <a:off x="2992504" y="5762481"/>
            <a:ext cx="1238735" cy="523220"/>
          </a:xfrm>
          <a:prstGeom prst="rect">
            <a:avLst/>
          </a:prstGeom>
          <a:solidFill>
            <a:srgbClr val="FBE5D6"/>
          </a:solidFill>
          <a:ln w="1905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</a:t>
            </a:r>
            <a:endParaRPr lang="he-IL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66" name="תיבת טקסט 65">
            <a:extLst>
              <a:ext uri="{FF2B5EF4-FFF2-40B4-BE49-F238E27FC236}">
                <a16:creationId xmlns:a16="http://schemas.microsoft.com/office/drawing/2014/main" id="{67B8892E-1BE8-4C5A-BC93-BC8A5CCD8CE9}"/>
              </a:ext>
            </a:extLst>
          </p:cNvPr>
          <p:cNvSpPr txBox="1"/>
          <p:nvPr/>
        </p:nvSpPr>
        <p:spPr>
          <a:xfrm>
            <a:off x="5381787" y="4571249"/>
            <a:ext cx="969712" cy="5232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</a:t>
            </a:r>
            <a:r>
              <a:rPr lang="en-US" sz="2800" dirty="0"/>
              <a:t>x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he-IL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67" name="תיבת טקסט 66">
            <a:extLst>
              <a:ext uri="{FF2B5EF4-FFF2-40B4-BE49-F238E27FC236}">
                <a16:creationId xmlns:a16="http://schemas.microsoft.com/office/drawing/2014/main" id="{C294AB6B-A3F6-4959-9E6A-DEA63D5B326A}"/>
              </a:ext>
            </a:extLst>
          </p:cNvPr>
          <p:cNvSpPr txBox="1"/>
          <p:nvPr/>
        </p:nvSpPr>
        <p:spPr>
          <a:xfrm>
            <a:off x="2926804" y="2408790"/>
            <a:ext cx="1290488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200</a:t>
            </a:r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9A599ED6-1A1F-42BC-80C4-BD98C13CA089}"/>
              </a:ext>
            </a:extLst>
          </p:cNvPr>
          <p:cNvSpPr/>
          <p:nvPr/>
        </p:nvSpPr>
        <p:spPr>
          <a:xfrm>
            <a:off x="1679558" y="5772492"/>
            <a:ext cx="996375" cy="523220"/>
          </a:xfrm>
          <a:prstGeom prst="rect">
            <a:avLst/>
          </a:prstGeom>
          <a:solidFill>
            <a:srgbClr val="FBE5D6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</a:t>
            </a:r>
            <a:r>
              <a:rPr lang="en-US" sz="2800" dirty="0"/>
              <a:t> </a:t>
            </a:r>
            <a:endParaRPr lang="he-IL" sz="2800" dirty="0">
              <a:cs typeface="Calibri" panose="020F0502020204030204" pitchFamily="34" charset="0"/>
            </a:endParaRPr>
          </a:p>
        </p:txBody>
      </p:sp>
      <p:sp>
        <p:nvSpPr>
          <p:cNvPr id="68" name="תיבת טקסט 67">
            <a:extLst>
              <a:ext uri="{FF2B5EF4-FFF2-40B4-BE49-F238E27FC236}">
                <a16:creationId xmlns:a16="http://schemas.microsoft.com/office/drawing/2014/main" id="{95B3572B-1CF3-4D32-ACE3-8470ECE046C8}"/>
              </a:ext>
            </a:extLst>
          </p:cNvPr>
          <p:cNvSpPr txBox="1"/>
          <p:nvPr/>
        </p:nvSpPr>
        <p:spPr>
          <a:xfrm>
            <a:off x="6246405" y="4580802"/>
            <a:ext cx="1076236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BF76AEF6-1E6F-47F9-AB7E-6560DA3405C3}"/>
              </a:ext>
            </a:extLst>
          </p:cNvPr>
          <p:cNvSpPr/>
          <p:nvPr/>
        </p:nvSpPr>
        <p:spPr>
          <a:xfrm>
            <a:off x="4431793" y="5783501"/>
            <a:ext cx="1067525" cy="523220"/>
          </a:xfrm>
          <a:prstGeom prst="rect">
            <a:avLst/>
          </a:prstGeom>
          <a:solidFill>
            <a:srgbClr val="FBE5D6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1,900</a:t>
            </a:r>
            <a:endParaRPr lang="he-IL" sz="2800" dirty="0">
              <a:cs typeface="Calibri" panose="020F0502020204030204" pitchFamily="34" charset="0"/>
            </a:endParaRP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42613C99-833A-46E8-B6FB-007A5E25A0E1}"/>
              </a:ext>
            </a:extLst>
          </p:cNvPr>
          <p:cNvSpPr/>
          <p:nvPr/>
        </p:nvSpPr>
        <p:spPr>
          <a:xfrm>
            <a:off x="9941058" y="1381198"/>
            <a:ext cx="3642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=</a:t>
            </a:r>
            <a:endParaRPr lang="he-IL" sz="2800" dirty="0">
              <a:cs typeface="Calibri" panose="020F0502020204030204" pitchFamily="34" charset="0"/>
            </a:endParaRPr>
          </a:p>
        </p:txBody>
      </p:sp>
      <p:sp>
        <p:nvSpPr>
          <p:cNvPr id="69" name="תיבת טקסט 68">
            <a:extLst>
              <a:ext uri="{FF2B5EF4-FFF2-40B4-BE49-F238E27FC236}">
                <a16:creationId xmlns:a16="http://schemas.microsoft.com/office/drawing/2014/main" id="{8462FC29-DF13-44AF-A1F2-91AF10852D1F}"/>
              </a:ext>
            </a:extLst>
          </p:cNvPr>
          <p:cNvSpPr txBox="1"/>
          <p:nvPr/>
        </p:nvSpPr>
        <p:spPr>
          <a:xfrm>
            <a:off x="1972348" y="2346615"/>
            <a:ext cx="898432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70" name="תיבת טקסט 69">
            <a:extLst>
              <a:ext uri="{FF2B5EF4-FFF2-40B4-BE49-F238E27FC236}">
                <a16:creationId xmlns:a16="http://schemas.microsoft.com/office/drawing/2014/main" id="{435E179B-F5F4-44A0-89F8-98392A8FA255}"/>
              </a:ext>
            </a:extLst>
          </p:cNvPr>
          <p:cNvSpPr txBox="1"/>
          <p:nvPr/>
        </p:nvSpPr>
        <p:spPr>
          <a:xfrm>
            <a:off x="7713207" y="1407017"/>
            <a:ext cx="1031066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38" name="תיבת טקסט 37">
            <a:extLst>
              <a:ext uri="{FF2B5EF4-FFF2-40B4-BE49-F238E27FC236}">
                <a16:creationId xmlns:a16="http://schemas.microsoft.com/office/drawing/2014/main" id="{4E306257-509D-429E-9E7D-A46B287B3149}"/>
              </a:ext>
            </a:extLst>
          </p:cNvPr>
          <p:cNvSpPr txBox="1"/>
          <p:nvPr/>
        </p:nvSpPr>
        <p:spPr>
          <a:xfrm>
            <a:off x="480417" y="5772492"/>
            <a:ext cx="950327" cy="523220"/>
          </a:xfrm>
          <a:prstGeom prst="rect">
            <a:avLst/>
          </a:prstGeom>
          <a:solidFill>
            <a:srgbClr val="FBE5D6"/>
          </a:solidFill>
          <a:ln w="1905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he-I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40" name="מלבן 39">
            <a:extLst>
              <a:ext uri="{FF2B5EF4-FFF2-40B4-BE49-F238E27FC236}">
                <a16:creationId xmlns:a16="http://schemas.microsoft.com/office/drawing/2014/main" id="{8BF046B9-7626-4D19-80C2-7AE853331F6B}"/>
              </a:ext>
            </a:extLst>
          </p:cNvPr>
          <p:cNvSpPr/>
          <p:nvPr/>
        </p:nvSpPr>
        <p:spPr>
          <a:xfrm>
            <a:off x="5699872" y="5787387"/>
            <a:ext cx="1067525" cy="523220"/>
          </a:xfrm>
          <a:prstGeom prst="rect">
            <a:avLst/>
          </a:prstGeom>
          <a:solidFill>
            <a:srgbClr val="FBE5D6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980</a:t>
            </a:r>
            <a:endParaRPr lang="he-IL" sz="2800" dirty="0">
              <a:cs typeface="Calibri" panose="020F0502020204030204" pitchFamily="34" charset="0"/>
            </a:endParaRPr>
          </a:p>
        </p:txBody>
      </p:sp>
      <p:sp>
        <p:nvSpPr>
          <p:cNvPr id="41" name="מלבן 40">
            <a:extLst>
              <a:ext uri="{FF2B5EF4-FFF2-40B4-BE49-F238E27FC236}">
                <a16:creationId xmlns:a16="http://schemas.microsoft.com/office/drawing/2014/main" id="{49B528DD-6934-4160-B468-34A8803C7604}"/>
              </a:ext>
            </a:extLst>
          </p:cNvPr>
          <p:cNvSpPr/>
          <p:nvPr/>
        </p:nvSpPr>
        <p:spPr>
          <a:xfrm>
            <a:off x="7099360" y="5787387"/>
            <a:ext cx="1067525" cy="523220"/>
          </a:xfrm>
          <a:prstGeom prst="rect">
            <a:avLst/>
          </a:prstGeom>
          <a:solidFill>
            <a:srgbClr val="FBE5D6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</a:t>
            </a:r>
            <a:endParaRPr lang="he-IL" sz="2800" dirty="0">
              <a:cs typeface="Calibri" panose="020F0502020204030204" pitchFamily="34" charset="0"/>
            </a:endParaRPr>
          </a:p>
        </p:txBody>
      </p:sp>
      <p:sp>
        <p:nvSpPr>
          <p:cNvPr id="42" name="תיבת טקסט 41">
            <a:extLst>
              <a:ext uri="{FF2B5EF4-FFF2-40B4-BE49-F238E27FC236}">
                <a16:creationId xmlns:a16="http://schemas.microsoft.com/office/drawing/2014/main" id="{F5243DC8-0E74-4E86-8F89-099C43A39635}"/>
              </a:ext>
            </a:extLst>
          </p:cNvPr>
          <p:cNvSpPr txBox="1"/>
          <p:nvPr/>
        </p:nvSpPr>
        <p:spPr>
          <a:xfrm>
            <a:off x="9954838" y="1341505"/>
            <a:ext cx="1131517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43" name="תיבת טקסט 42">
            <a:extLst>
              <a:ext uri="{FF2B5EF4-FFF2-40B4-BE49-F238E27FC236}">
                <a16:creationId xmlns:a16="http://schemas.microsoft.com/office/drawing/2014/main" id="{DC2EE9E0-E06C-463E-8741-7A994C40B988}"/>
              </a:ext>
            </a:extLst>
          </p:cNvPr>
          <p:cNvSpPr txBox="1"/>
          <p:nvPr/>
        </p:nvSpPr>
        <p:spPr>
          <a:xfrm>
            <a:off x="8438075" y="5787387"/>
            <a:ext cx="950327" cy="523220"/>
          </a:xfrm>
          <a:prstGeom prst="rect">
            <a:avLst/>
          </a:prstGeom>
          <a:solidFill>
            <a:srgbClr val="FBE5D6"/>
          </a:solidFill>
          <a:ln w="1905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79</a:t>
            </a:r>
            <a:endParaRPr lang="he-I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44" name="Content Placeholder 5">
            <a:extLst>
              <a:ext uri="{FF2B5EF4-FFF2-40B4-BE49-F238E27FC236}">
                <a16:creationId xmlns:a16="http://schemas.microsoft.com/office/drawing/2014/main" id="{8A7A428B-FF05-4172-A8E1-FD3B877419F3}"/>
              </a:ext>
            </a:extLst>
          </p:cNvPr>
          <p:cNvSpPr txBox="1">
            <a:spLocks/>
          </p:cNvSpPr>
          <p:nvPr/>
        </p:nvSpPr>
        <p:spPr>
          <a:xfrm>
            <a:off x="9370020" y="4912503"/>
            <a:ext cx="2634628" cy="6166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Autofit/>
          </a:bodyPr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90000"/>
              </a:lnSpc>
              <a:buFont typeface="Arial" panose="020B0604020202020204" pitchFamily="34" charset="0"/>
              <a:buNone/>
            </a:pPr>
            <a:endParaRPr lang="he-I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rtl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he-I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מאגר תשובות </a:t>
            </a:r>
          </a:p>
          <a:p>
            <a:pPr marL="0" indent="0" algn="ctr" rtl="0">
              <a:lnSpc>
                <a:spcPct val="90000"/>
              </a:lnSpc>
              <a:buFont typeface="Arial" panose="020B0604020202020204" pitchFamily="34" charset="0"/>
              <a:buNone/>
            </a:pPr>
            <a:endParaRPr lang="he-IL" sz="2400" dirty="0"/>
          </a:p>
        </p:txBody>
      </p:sp>
      <p:pic>
        <p:nvPicPr>
          <p:cNvPr id="1026" name="Picture 2" descr="person holding pencil writing on noteboo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180" y="1603637"/>
            <a:ext cx="2314785" cy="2004197"/>
          </a:xfrm>
          <a:prstGeom prst="ellipse">
            <a:avLst/>
          </a:prstGeom>
          <a:ln w="9525" cap="rnd">
            <a:solidFill>
              <a:srgbClr val="FBE5D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72EC3E7F-096B-4319-B11A-0AFBA9EA272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9803" y="262845"/>
            <a:ext cx="1540938" cy="549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738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33" y="262845"/>
            <a:ext cx="3966571" cy="616695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רגע, בודקים </a:t>
            </a:r>
            <a:endParaRPr lang="x-none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E745B8B5-FAD4-4399-8462-E369B2E7345C}"/>
              </a:ext>
            </a:extLst>
          </p:cNvPr>
          <p:cNvSpPr txBox="1"/>
          <p:nvPr/>
        </p:nvSpPr>
        <p:spPr>
          <a:xfrm>
            <a:off x="717370" y="2219796"/>
            <a:ext cx="175282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sz="2800" dirty="0"/>
              <a:t> x 98 =</a:t>
            </a:r>
            <a:endParaRPr lang="he-IL" sz="2800" dirty="0">
              <a:cs typeface="Calibri" panose="020F0502020204030204" pitchFamily="34" charset="0"/>
            </a:endParaRPr>
          </a:p>
        </p:txBody>
      </p:sp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DFB239A8-A923-445D-AFF1-57A5517D4F42}"/>
              </a:ext>
            </a:extLst>
          </p:cNvPr>
          <p:cNvSpPr txBox="1"/>
          <p:nvPr/>
        </p:nvSpPr>
        <p:spPr>
          <a:xfrm>
            <a:off x="717370" y="3302600"/>
            <a:ext cx="114007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/>
              <a:t>x</a:t>
            </a:r>
            <a:endParaRPr lang="he-IL" sz="2800" dirty="0">
              <a:cs typeface="Calibri" panose="020F0502020204030204" pitchFamily="34" charset="0"/>
            </a:endParaRP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E0BD7F1F-BB7C-4275-AA09-87F1F253E729}"/>
              </a:ext>
            </a:extLst>
          </p:cNvPr>
          <p:cNvSpPr txBox="1"/>
          <p:nvPr/>
        </p:nvSpPr>
        <p:spPr>
          <a:xfrm>
            <a:off x="8237765" y="3135606"/>
            <a:ext cx="183617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x 100 =</a:t>
            </a:r>
            <a:endParaRPr lang="he-IL" sz="2800" dirty="0">
              <a:cs typeface="Calibri" panose="020F0502020204030204" pitchFamily="34" charset="0"/>
            </a:endParaRPr>
          </a:p>
        </p:txBody>
      </p:sp>
      <p:sp>
        <p:nvSpPr>
          <p:cNvPr id="26" name="תיבת טקסט 25">
            <a:extLst>
              <a:ext uri="{FF2B5EF4-FFF2-40B4-BE49-F238E27FC236}">
                <a16:creationId xmlns:a16="http://schemas.microsoft.com/office/drawing/2014/main" id="{0CAE99BD-CF70-4688-AF7A-731675CBCF10}"/>
              </a:ext>
            </a:extLst>
          </p:cNvPr>
          <p:cNvSpPr txBox="1"/>
          <p:nvPr/>
        </p:nvSpPr>
        <p:spPr>
          <a:xfrm>
            <a:off x="7714355" y="4245333"/>
            <a:ext cx="1076236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29" name="תיבת טקסט 28">
            <a:extLst>
              <a:ext uri="{FF2B5EF4-FFF2-40B4-BE49-F238E27FC236}">
                <a16:creationId xmlns:a16="http://schemas.microsoft.com/office/drawing/2014/main" id="{DCE51442-A001-478C-B0BE-36E1F8E625E0}"/>
              </a:ext>
            </a:extLst>
          </p:cNvPr>
          <p:cNvSpPr txBox="1"/>
          <p:nvPr/>
        </p:nvSpPr>
        <p:spPr>
          <a:xfrm>
            <a:off x="10145998" y="3099513"/>
            <a:ext cx="1131517" cy="5232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7,900</a:t>
            </a:r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34" name="תיבת טקסט 33">
            <a:extLst>
              <a:ext uri="{FF2B5EF4-FFF2-40B4-BE49-F238E27FC236}">
                <a16:creationId xmlns:a16="http://schemas.microsoft.com/office/drawing/2014/main" id="{799EE411-EA8C-4BEB-BE06-6CF6FD8A6152}"/>
              </a:ext>
            </a:extLst>
          </p:cNvPr>
          <p:cNvSpPr txBox="1"/>
          <p:nvPr/>
        </p:nvSpPr>
        <p:spPr>
          <a:xfrm>
            <a:off x="480417" y="4233775"/>
            <a:ext cx="210075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 </a:t>
            </a:r>
            <a:r>
              <a:rPr lang="en-US" sz="2800" dirty="0"/>
              <a:t>x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100</a:t>
            </a:r>
            <a:r>
              <a:rPr lang="en-US" sz="2800" dirty="0"/>
              <a:t> = </a:t>
            </a:r>
            <a:endParaRPr lang="he-IL" sz="2800" dirty="0">
              <a:cs typeface="Calibri" panose="020F0502020204030204" pitchFamily="34" charset="0"/>
            </a:endParaRPr>
          </a:p>
        </p:txBody>
      </p:sp>
      <p:sp>
        <p:nvSpPr>
          <p:cNvPr id="37" name="תיבת טקסט 36">
            <a:extLst>
              <a:ext uri="{FF2B5EF4-FFF2-40B4-BE49-F238E27FC236}">
                <a16:creationId xmlns:a16="http://schemas.microsoft.com/office/drawing/2014/main" id="{02F8EF5B-B2FC-4154-A674-1F3C8DA2ECB9}"/>
              </a:ext>
            </a:extLst>
          </p:cNvPr>
          <p:cNvSpPr txBox="1"/>
          <p:nvPr/>
        </p:nvSpPr>
        <p:spPr>
          <a:xfrm>
            <a:off x="8282579" y="4246105"/>
            <a:ext cx="196019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/>
              <a:t>x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</a:t>
            </a:r>
            <a:r>
              <a:rPr lang="en-US" sz="2800" dirty="0"/>
              <a:t> = </a:t>
            </a:r>
            <a:endParaRPr lang="he-IL" sz="2800" dirty="0">
              <a:cs typeface="Calibri" panose="020F0502020204030204" pitchFamily="34" charset="0"/>
            </a:endParaRPr>
          </a:p>
        </p:txBody>
      </p:sp>
      <p:sp>
        <p:nvSpPr>
          <p:cNvPr id="39" name="תיבת טקסט 38">
            <a:extLst>
              <a:ext uri="{FF2B5EF4-FFF2-40B4-BE49-F238E27FC236}">
                <a16:creationId xmlns:a16="http://schemas.microsoft.com/office/drawing/2014/main" id="{F65E6A1C-6E46-464F-A052-E8A97F7A2042}"/>
              </a:ext>
            </a:extLst>
          </p:cNvPr>
          <p:cNvSpPr txBox="1"/>
          <p:nvPr/>
        </p:nvSpPr>
        <p:spPr>
          <a:xfrm>
            <a:off x="10073940" y="4228124"/>
            <a:ext cx="1226788" cy="5232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3,500</a:t>
            </a:r>
            <a:endParaRPr lang="he-IL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60" name="תיבת טקסט 59">
            <a:extLst>
              <a:ext uri="{FF2B5EF4-FFF2-40B4-BE49-F238E27FC236}">
                <a16:creationId xmlns:a16="http://schemas.microsoft.com/office/drawing/2014/main" id="{3F9897AA-D72B-4B0B-86FF-A258DFD36275}"/>
              </a:ext>
            </a:extLst>
          </p:cNvPr>
          <p:cNvSpPr txBox="1"/>
          <p:nvPr/>
        </p:nvSpPr>
        <p:spPr>
          <a:xfrm>
            <a:off x="7714355" y="3232713"/>
            <a:ext cx="1076236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59" name="תיבת טקסט 58">
            <a:extLst>
              <a:ext uri="{FF2B5EF4-FFF2-40B4-BE49-F238E27FC236}">
                <a16:creationId xmlns:a16="http://schemas.microsoft.com/office/drawing/2014/main" id="{A7445C5E-6761-40AB-BE3F-49BC275992F9}"/>
              </a:ext>
            </a:extLst>
          </p:cNvPr>
          <p:cNvSpPr txBox="1"/>
          <p:nvPr/>
        </p:nvSpPr>
        <p:spPr>
          <a:xfrm>
            <a:off x="2489178" y="2219796"/>
            <a:ext cx="1031066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61" name="תיבת טקסט 60">
            <a:extLst>
              <a:ext uri="{FF2B5EF4-FFF2-40B4-BE49-F238E27FC236}">
                <a16:creationId xmlns:a16="http://schemas.microsoft.com/office/drawing/2014/main" id="{E192B823-3280-4E07-A6B2-31CFA98F61E8}"/>
              </a:ext>
            </a:extLst>
          </p:cNvPr>
          <p:cNvSpPr txBox="1"/>
          <p:nvPr/>
        </p:nvSpPr>
        <p:spPr>
          <a:xfrm>
            <a:off x="2581171" y="4203094"/>
            <a:ext cx="1031066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63" name="תיבת טקסט 62">
            <a:extLst>
              <a:ext uri="{FF2B5EF4-FFF2-40B4-BE49-F238E27FC236}">
                <a16:creationId xmlns:a16="http://schemas.microsoft.com/office/drawing/2014/main" id="{46FF0FCA-8342-490A-A611-08FF046B7365}"/>
              </a:ext>
            </a:extLst>
          </p:cNvPr>
          <p:cNvSpPr txBox="1"/>
          <p:nvPr/>
        </p:nvSpPr>
        <p:spPr>
          <a:xfrm>
            <a:off x="4143027" y="5488992"/>
            <a:ext cx="1499639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3,000 = </a:t>
            </a:r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64" name="תיבת טקסט 63">
            <a:extLst>
              <a:ext uri="{FF2B5EF4-FFF2-40B4-BE49-F238E27FC236}">
                <a16:creationId xmlns:a16="http://schemas.microsoft.com/office/drawing/2014/main" id="{F99C656F-D7C3-4E4D-B487-6F53B41449D0}"/>
              </a:ext>
            </a:extLst>
          </p:cNvPr>
          <p:cNvSpPr txBox="1"/>
          <p:nvPr/>
        </p:nvSpPr>
        <p:spPr>
          <a:xfrm>
            <a:off x="8477687" y="2295753"/>
            <a:ext cx="135632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he-IL" sz="2800" dirty="0">
              <a:cs typeface="Calibri" panose="020F0502020204030204" pitchFamily="34" charset="0"/>
            </a:endParaRPr>
          </a:p>
        </p:txBody>
      </p:sp>
      <p:sp>
        <p:nvSpPr>
          <p:cNvPr id="65" name="תיבת טקסט 64">
            <a:extLst>
              <a:ext uri="{FF2B5EF4-FFF2-40B4-BE49-F238E27FC236}">
                <a16:creationId xmlns:a16="http://schemas.microsoft.com/office/drawing/2014/main" id="{EFE9E0FA-2296-433F-A568-5CCD9EA5F5A6}"/>
              </a:ext>
            </a:extLst>
          </p:cNvPr>
          <p:cNvSpPr txBox="1"/>
          <p:nvPr/>
        </p:nvSpPr>
        <p:spPr>
          <a:xfrm>
            <a:off x="7714355" y="4235186"/>
            <a:ext cx="1055923" cy="523220"/>
          </a:xfrm>
          <a:prstGeom prst="rect">
            <a:avLst/>
          </a:prstGeom>
          <a:solidFill>
            <a:srgbClr val="FBE5D6"/>
          </a:solidFill>
          <a:ln w="952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</a:t>
            </a:r>
            <a:endParaRPr lang="he-IL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66" name="תיבת טקסט 65">
            <a:extLst>
              <a:ext uri="{FF2B5EF4-FFF2-40B4-BE49-F238E27FC236}">
                <a16:creationId xmlns:a16="http://schemas.microsoft.com/office/drawing/2014/main" id="{67B8892E-1BE8-4C5A-BC93-BC8A5CCD8CE9}"/>
              </a:ext>
            </a:extLst>
          </p:cNvPr>
          <p:cNvSpPr txBox="1"/>
          <p:nvPr/>
        </p:nvSpPr>
        <p:spPr>
          <a:xfrm>
            <a:off x="5381787" y="5498349"/>
            <a:ext cx="969712" cy="5232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</a:t>
            </a:r>
            <a:r>
              <a:rPr lang="en-US" sz="2800" dirty="0"/>
              <a:t>x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he-IL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67" name="תיבת טקסט 66">
            <a:extLst>
              <a:ext uri="{FF2B5EF4-FFF2-40B4-BE49-F238E27FC236}">
                <a16:creationId xmlns:a16="http://schemas.microsoft.com/office/drawing/2014/main" id="{C294AB6B-A3F6-4959-9E6A-DEA63D5B326A}"/>
              </a:ext>
            </a:extLst>
          </p:cNvPr>
          <p:cNvSpPr txBox="1"/>
          <p:nvPr/>
        </p:nvSpPr>
        <p:spPr>
          <a:xfrm>
            <a:off x="2926804" y="3335890"/>
            <a:ext cx="1290488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200</a:t>
            </a:r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9A599ED6-1A1F-42BC-80C4-BD98C13CA089}"/>
              </a:ext>
            </a:extLst>
          </p:cNvPr>
          <p:cNvSpPr/>
          <p:nvPr/>
        </p:nvSpPr>
        <p:spPr>
          <a:xfrm>
            <a:off x="6246405" y="5524125"/>
            <a:ext cx="1170395" cy="523220"/>
          </a:xfrm>
          <a:prstGeom prst="rect">
            <a:avLst/>
          </a:prstGeom>
          <a:solidFill>
            <a:srgbClr val="FBE5D6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</a:t>
            </a:r>
            <a:r>
              <a:rPr lang="en-US" sz="2800" dirty="0"/>
              <a:t> </a:t>
            </a:r>
            <a:endParaRPr lang="he-IL" sz="2800" dirty="0">
              <a:cs typeface="Calibri" panose="020F0502020204030204" pitchFamily="34" charset="0"/>
            </a:endParaRPr>
          </a:p>
        </p:txBody>
      </p:sp>
      <p:sp>
        <p:nvSpPr>
          <p:cNvPr id="68" name="תיבת טקסט 67">
            <a:extLst>
              <a:ext uri="{FF2B5EF4-FFF2-40B4-BE49-F238E27FC236}">
                <a16:creationId xmlns:a16="http://schemas.microsoft.com/office/drawing/2014/main" id="{95B3572B-1CF3-4D32-ACE3-8470ECE046C8}"/>
              </a:ext>
            </a:extLst>
          </p:cNvPr>
          <p:cNvSpPr txBox="1"/>
          <p:nvPr/>
        </p:nvSpPr>
        <p:spPr>
          <a:xfrm>
            <a:off x="6246405" y="5524125"/>
            <a:ext cx="1170395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1">
            <a:spAutoFit/>
          </a:bodyPr>
          <a:lstStyle/>
          <a:p>
            <a:pPr algn="ctr"/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BF76AEF6-1E6F-47F9-AB7E-6560DA3405C3}"/>
              </a:ext>
            </a:extLst>
          </p:cNvPr>
          <p:cNvSpPr/>
          <p:nvPr/>
        </p:nvSpPr>
        <p:spPr>
          <a:xfrm>
            <a:off x="2584199" y="4197060"/>
            <a:ext cx="1067525" cy="523220"/>
          </a:xfrm>
          <a:prstGeom prst="rect">
            <a:avLst/>
          </a:prstGeom>
          <a:solidFill>
            <a:srgbClr val="FBE5D6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1,900</a:t>
            </a:r>
            <a:endParaRPr lang="he-IL" sz="2800" dirty="0">
              <a:cs typeface="Calibri" panose="020F0502020204030204" pitchFamily="34" charset="0"/>
            </a:endParaRP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42613C99-833A-46E8-B6FB-007A5E25A0E1}"/>
              </a:ext>
            </a:extLst>
          </p:cNvPr>
          <p:cNvSpPr/>
          <p:nvPr/>
        </p:nvSpPr>
        <p:spPr>
          <a:xfrm>
            <a:off x="9941058" y="2308298"/>
            <a:ext cx="3642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=</a:t>
            </a:r>
            <a:endParaRPr lang="he-IL" sz="2800" dirty="0">
              <a:cs typeface="Calibri" panose="020F0502020204030204" pitchFamily="34" charset="0"/>
            </a:endParaRPr>
          </a:p>
        </p:txBody>
      </p:sp>
      <p:sp>
        <p:nvSpPr>
          <p:cNvPr id="69" name="תיבת טקסט 68">
            <a:extLst>
              <a:ext uri="{FF2B5EF4-FFF2-40B4-BE49-F238E27FC236}">
                <a16:creationId xmlns:a16="http://schemas.microsoft.com/office/drawing/2014/main" id="{8462FC29-DF13-44AF-A1F2-91AF10852D1F}"/>
              </a:ext>
            </a:extLst>
          </p:cNvPr>
          <p:cNvSpPr txBox="1"/>
          <p:nvPr/>
        </p:nvSpPr>
        <p:spPr>
          <a:xfrm>
            <a:off x="1972348" y="3273715"/>
            <a:ext cx="898432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70" name="תיבת טקסט 69">
            <a:extLst>
              <a:ext uri="{FF2B5EF4-FFF2-40B4-BE49-F238E27FC236}">
                <a16:creationId xmlns:a16="http://schemas.microsoft.com/office/drawing/2014/main" id="{435E179B-F5F4-44A0-89F8-98392A8FA255}"/>
              </a:ext>
            </a:extLst>
          </p:cNvPr>
          <p:cNvSpPr txBox="1"/>
          <p:nvPr/>
        </p:nvSpPr>
        <p:spPr>
          <a:xfrm>
            <a:off x="7713207" y="2334117"/>
            <a:ext cx="1031066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38" name="תיבת טקסט 37">
            <a:extLst>
              <a:ext uri="{FF2B5EF4-FFF2-40B4-BE49-F238E27FC236}">
                <a16:creationId xmlns:a16="http://schemas.microsoft.com/office/drawing/2014/main" id="{4E306257-509D-429E-9E7D-A46B287B3149}"/>
              </a:ext>
            </a:extLst>
          </p:cNvPr>
          <p:cNvSpPr txBox="1"/>
          <p:nvPr/>
        </p:nvSpPr>
        <p:spPr>
          <a:xfrm>
            <a:off x="1940448" y="3279749"/>
            <a:ext cx="950327" cy="523220"/>
          </a:xfrm>
          <a:prstGeom prst="rect">
            <a:avLst/>
          </a:prstGeom>
          <a:solidFill>
            <a:srgbClr val="FBE5D6"/>
          </a:solidFill>
          <a:ln w="1905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he-I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40" name="מלבן 39">
            <a:extLst>
              <a:ext uri="{FF2B5EF4-FFF2-40B4-BE49-F238E27FC236}">
                <a16:creationId xmlns:a16="http://schemas.microsoft.com/office/drawing/2014/main" id="{8BF046B9-7626-4D19-80C2-7AE853331F6B}"/>
              </a:ext>
            </a:extLst>
          </p:cNvPr>
          <p:cNvSpPr/>
          <p:nvPr/>
        </p:nvSpPr>
        <p:spPr>
          <a:xfrm>
            <a:off x="2481307" y="2214821"/>
            <a:ext cx="1067525" cy="523220"/>
          </a:xfrm>
          <a:prstGeom prst="rect">
            <a:avLst/>
          </a:prstGeom>
          <a:solidFill>
            <a:srgbClr val="FBE5D6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980</a:t>
            </a:r>
            <a:endParaRPr lang="he-IL" sz="2800" dirty="0">
              <a:cs typeface="Calibri" panose="020F0502020204030204" pitchFamily="34" charset="0"/>
            </a:endParaRPr>
          </a:p>
        </p:txBody>
      </p:sp>
      <p:sp>
        <p:nvSpPr>
          <p:cNvPr id="41" name="מלבן 40">
            <a:extLst>
              <a:ext uri="{FF2B5EF4-FFF2-40B4-BE49-F238E27FC236}">
                <a16:creationId xmlns:a16="http://schemas.microsoft.com/office/drawing/2014/main" id="{49B528DD-6934-4160-B468-34A8803C7604}"/>
              </a:ext>
            </a:extLst>
          </p:cNvPr>
          <p:cNvSpPr/>
          <p:nvPr/>
        </p:nvSpPr>
        <p:spPr>
          <a:xfrm>
            <a:off x="7683987" y="2333345"/>
            <a:ext cx="1067525" cy="523220"/>
          </a:xfrm>
          <a:prstGeom prst="rect">
            <a:avLst/>
          </a:prstGeom>
          <a:solidFill>
            <a:srgbClr val="FBE5D6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</a:t>
            </a:r>
            <a:endParaRPr lang="he-IL" sz="2800" dirty="0">
              <a:cs typeface="Calibri" panose="020F0502020204030204" pitchFamily="34" charset="0"/>
            </a:endParaRPr>
          </a:p>
        </p:txBody>
      </p:sp>
      <p:sp>
        <p:nvSpPr>
          <p:cNvPr id="42" name="תיבת טקסט 41">
            <a:extLst>
              <a:ext uri="{FF2B5EF4-FFF2-40B4-BE49-F238E27FC236}">
                <a16:creationId xmlns:a16="http://schemas.microsoft.com/office/drawing/2014/main" id="{F5243DC8-0E74-4E86-8F89-099C43A39635}"/>
              </a:ext>
            </a:extLst>
          </p:cNvPr>
          <p:cNvSpPr txBox="1"/>
          <p:nvPr/>
        </p:nvSpPr>
        <p:spPr>
          <a:xfrm>
            <a:off x="9954838" y="2268605"/>
            <a:ext cx="1131517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he-I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43" name="תיבת טקסט 42">
            <a:extLst>
              <a:ext uri="{FF2B5EF4-FFF2-40B4-BE49-F238E27FC236}">
                <a16:creationId xmlns:a16="http://schemas.microsoft.com/office/drawing/2014/main" id="{DC2EE9E0-E06C-463E-8741-7A994C40B988}"/>
              </a:ext>
            </a:extLst>
          </p:cNvPr>
          <p:cNvSpPr txBox="1"/>
          <p:nvPr/>
        </p:nvSpPr>
        <p:spPr>
          <a:xfrm>
            <a:off x="7703149" y="3219102"/>
            <a:ext cx="1133221" cy="523220"/>
          </a:xfrm>
          <a:prstGeom prst="rect">
            <a:avLst/>
          </a:prstGeom>
          <a:solidFill>
            <a:srgbClr val="FBE5D6"/>
          </a:solidFill>
          <a:ln w="1905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79</a:t>
            </a:r>
            <a:endParaRPr lang="he-I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pic>
        <p:nvPicPr>
          <p:cNvPr id="1026" name="Picture 2" descr="person holding pencil writing on noteboo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180" y="2530737"/>
            <a:ext cx="2314785" cy="2004197"/>
          </a:xfrm>
          <a:prstGeom prst="ellipse">
            <a:avLst/>
          </a:prstGeom>
          <a:ln w="9525" cap="rnd">
            <a:solidFill>
              <a:srgbClr val="FBE5D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612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">
            <a:extLst>
              <a:ext uri="{FF2B5EF4-FFF2-40B4-BE49-F238E27FC236}">
                <a16:creationId xmlns:a16="http://schemas.microsoft.com/office/drawing/2014/main" id="{6E79A65B-912A-4A6E-9277-140FF7106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1150" y="292917"/>
            <a:ext cx="7150850" cy="658283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he-IL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ברכות ! הגעתם לשלב תרגול לאלופים</a:t>
            </a:r>
            <a:endParaRPr lang="x-none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טבלה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112329"/>
              </p:ext>
            </p:extLst>
          </p:nvPr>
        </p:nvGraphicFramePr>
        <p:xfrm>
          <a:off x="1469847" y="2235185"/>
          <a:ext cx="8136588" cy="3599180"/>
        </p:xfrm>
        <a:graphic>
          <a:graphicData uri="http://schemas.openxmlformats.org/drawingml/2006/table">
            <a:tbl>
              <a:tblPr rtl="1" firstRow="1" bandRow="1">
                <a:tableStyleId>{2D5ABB26-0587-4C30-8999-92F81FD0307C}</a:tableStyleId>
              </a:tblPr>
              <a:tblGrid>
                <a:gridCol w="3465021">
                  <a:extLst>
                    <a:ext uri="{9D8B030D-6E8A-4147-A177-3AD203B41FA5}">
                      <a16:colId xmlns:a16="http://schemas.microsoft.com/office/drawing/2014/main" val="4094916068"/>
                    </a:ext>
                  </a:extLst>
                </a:gridCol>
                <a:gridCol w="596900">
                  <a:extLst>
                    <a:ext uri="{9D8B030D-6E8A-4147-A177-3AD203B41FA5}">
                      <a16:colId xmlns:a16="http://schemas.microsoft.com/office/drawing/2014/main" val="343002300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34547037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468899111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3620784744"/>
                    </a:ext>
                  </a:extLst>
                </a:gridCol>
                <a:gridCol w="645667">
                  <a:extLst>
                    <a:ext uri="{9D8B030D-6E8A-4147-A177-3AD203B41FA5}">
                      <a16:colId xmlns:a16="http://schemas.microsoft.com/office/drawing/2014/main" val="304434460"/>
                    </a:ext>
                  </a:extLst>
                </a:gridCol>
              </a:tblGrid>
              <a:tr h="549218">
                <a:tc>
                  <a:txBody>
                    <a:bodyPr/>
                    <a:lstStyle/>
                    <a:p>
                      <a:pPr algn="l" rtl="1"/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250</a:t>
                      </a:r>
                      <a:endParaRPr lang="he-IL" sz="36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=</a:t>
                      </a:r>
                      <a:endParaRPr lang="he-IL" sz="36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36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x</a:t>
                      </a:r>
                      <a:endParaRPr lang="he-IL" sz="36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he-IL" sz="36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1)</a:t>
                      </a:r>
                      <a:endParaRPr lang="he-IL" sz="36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9581104"/>
                  </a:ext>
                </a:extLst>
              </a:tr>
              <a:tr h="117816">
                <a:tc>
                  <a:txBody>
                    <a:bodyPr/>
                    <a:lstStyle/>
                    <a:p>
                      <a:pPr algn="l" rtl="1"/>
                      <a:endParaRPr lang="he-IL" sz="105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1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endParaRPr lang="he-IL" sz="1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1751090"/>
                  </a:ext>
                </a:extLst>
              </a:tr>
              <a:tr h="649472">
                <a:tc>
                  <a:txBody>
                    <a:bodyPr/>
                    <a:lstStyle/>
                    <a:p>
                      <a:pPr algn="l" rtl="1"/>
                      <a:r>
                        <a:rPr lang="he-IL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Calibri" panose="020F0502020204030204" pitchFamily="34" charset="0"/>
                        </a:rPr>
                        <a:t>2,500</a:t>
                      </a:r>
                      <a:endParaRPr lang="he-IL" sz="36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=</a:t>
                      </a:r>
                      <a:endParaRPr lang="he-IL" sz="36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Calibri" panose="020F0502020204030204" pitchFamily="34" charset="0"/>
                        </a:rPr>
                        <a:t>25</a:t>
                      </a:r>
                      <a:endParaRPr lang="he-IL" sz="36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x</a:t>
                      </a:r>
                      <a:endParaRPr lang="he-IL" sz="36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36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2)</a:t>
                      </a:r>
                      <a:endParaRPr lang="he-IL" sz="36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6974477"/>
                  </a:ext>
                </a:extLst>
              </a:tr>
              <a:tr h="204944">
                <a:tc>
                  <a:txBody>
                    <a:bodyPr/>
                    <a:lstStyle/>
                    <a:p>
                      <a:pPr algn="l" rtl="1"/>
                      <a:endParaRPr lang="he-IL" sz="1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6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endParaRPr lang="he-IL" sz="105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706249"/>
                  </a:ext>
                </a:extLst>
              </a:tr>
              <a:tr h="549218"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2,000</a:t>
                      </a:r>
                      <a:endParaRPr lang="he-IL" sz="36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=</a:t>
                      </a:r>
                      <a:endParaRPr lang="he-IL" sz="36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36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x</a:t>
                      </a:r>
                      <a:endParaRPr lang="he-IL" sz="36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36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3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3)</a:t>
                      </a:r>
                      <a:endParaRPr lang="he-IL" sz="36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215532"/>
                  </a:ext>
                </a:extLst>
              </a:tr>
              <a:tr h="169384"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1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11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1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endParaRPr lang="he-IL" sz="1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377174"/>
                  </a:ext>
                </a:extLst>
              </a:tr>
              <a:tr h="724668">
                <a:tc>
                  <a:txBody>
                    <a:bodyPr/>
                    <a:lstStyle/>
                    <a:p>
                      <a:endParaRPr lang="he-IL" dirty="0"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e-IL" dirty="0"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36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36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36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endParaRPr lang="he-IL" sz="36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9873395"/>
                  </a:ext>
                </a:extLst>
              </a:tr>
            </a:tbl>
          </a:graphicData>
        </a:graphic>
      </p:graphicFrame>
      <p:pic>
        <p:nvPicPr>
          <p:cNvPr id="2050" name="Picture 2" descr="black retractable pen on white printer pap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07733">
            <a:off x="8553554" y="2808453"/>
            <a:ext cx="2700382" cy="2682077"/>
          </a:xfrm>
          <a:prstGeom prst="ellipse">
            <a:avLst/>
          </a:prstGeom>
          <a:ln w="9525" cap="rnd">
            <a:solidFill>
              <a:srgbClr val="FBE5D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מלבן 3"/>
          <p:cNvSpPr/>
          <p:nvPr/>
        </p:nvSpPr>
        <p:spPr>
          <a:xfrm>
            <a:off x="7731579" y="1459166"/>
            <a:ext cx="33938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פתרו את המשוואות: </a:t>
            </a:r>
            <a:endParaRPr lang="he-IL" sz="3200" dirty="0"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18137" y="2240851"/>
            <a:ext cx="123634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131317" y="3179638"/>
            <a:ext cx="123634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097210" y="4149491"/>
            <a:ext cx="123634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301792" y="4144872"/>
            <a:ext cx="123634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endParaRPr lang="he-IL" dirty="0"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507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ontent Placeholder 5">
            <a:extLst>
              <a:ext uri="{FF2B5EF4-FFF2-40B4-BE49-F238E27FC236}">
                <a16:creationId xmlns:a16="http://schemas.microsoft.com/office/drawing/2014/main" id="{B3875551-270C-44A6-958C-723134580C32}"/>
              </a:ext>
            </a:extLst>
          </p:cNvPr>
          <p:cNvSpPr txBox="1">
            <a:spLocks/>
          </p:cNvSpPr>
          <p:nvPr/>
        </p:nvSpPr>
        <p:spPr>
          <a:xfrm rot="638181">
            <a:off x="6845536" y="4183138"/>
            <a:ext cx="3740799" cy="8783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Autofit/>
          </a:bodyPr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2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lnSpc>
                <a:spcPct val="90000"/>
              </a:lnSpc>
              <a:buFont typeface="Arial" panose="020B0604020202020204" pitchFamily="34" charset="0"/>
              <a:buNone/>
            </a:pPr>
            <a:endParaRPr lang="he-IL" dirty="0"/>
          </a:p>
          <a:p>
            <a:pPr marL="0" indent="0" algn="ctr" rtl="0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he-IL" dirty="0"/>
              <a:t>מאגר תשובות אפשריות </a:t>
            </a:r>
          </a:p>
          <a:p>
            <a:pPr marL="0" indent="0" algn="ctr" rtl="0">
              <a:lnSpc>
                <a:spcPct val="90000"/>
              </a:lnSpc>
              <a:buFont typeface="Arial" panose="020B0604020202020204" pitchFamily="34" charset="0"/>
              <a:buNone/>
            </a:pPr>
            <a:endParaRPr lang="he-IL" sz="2400" dirty="0"/>
          </a:p>
        </p:txBody>
      </p:sp>
      <p:graphicFrame>
        <p:nvGraphicFramePr>
          <p:cNvPr id="2" name="טבלה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3526689"/>
              </p:ext>
            </p:extLst>
          </p:nvPr>
        </p:nvGraphicFramePr>
        <p:xfrm>
          <a:off x="490321" y="589658"/>
          <a:ext cx="8136588" cy="2874512"/>
        </p:xfrm>
        <a:graphic>
          <a:graphicData uri="http://schemas.openxmlformats.org/drawingml/2006/table">
            <a:tbl>
              <a:tblPr rtl="1" firstRow="1" bandRow="1">
                <a:tableStyleId>{2D5ABB26-0587-4C30-8999-92F81FD0307C}</a:tableStyleId>
              </a:tblPr>
              <a:tblGrid>
                <a:gridCol w="3465021">
                  <a:extLst>
                    <a:ext uri="{9D8B030D-6E8A-4147-A177-3AD203B41FA5}">
                      <a16:colId xmlns:a16="http://schemas.microsoft.com/office/drawing/2014/main" val="4094916068"/>
                    </a:ext>
                  </a:extLst>
                </a:gridCol>
                <a:gridCol w="596900">
                  <a:extLst>
                    <a:ext uri="{9D8B030D-6E8A-4147-A177-3AD203B41FA5}">
                      <a16:colId xmlns:a16="http://schemas.microsoft.com/office/drawing/2014/main" val="343002300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34547037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468899111"/>
                    </a:ext>
                  </a:extLst>
                </a:gridCol>
                <a:gridCol w="1206500">
                  <a:extLst>
                    <a:ext uri="{9D8B030D-6E8A-4147-A177-3AD203B41FA5}">
                      <a16:colId xmlns:a16="http://schemas.microsoft.com/office/drawing/2014/main" val="3620784744"/>
                    </a:ext>
                  </a:extLst>
                </a:gridCol>
                <a:gridCol w="645667">
                  <a:extLst>
                    <a:ext uri="{9D8B030D-6E8A-4147-A177-3AD203B41FA5}">
                      <a16:colId xmlns:a16="http://schemas.microsoft.com/office/drawing/2014/main" val="304434460"/>
                    </a:ext>
                  </a:extLst>
                </a:gridCol>
              </a:tblGrid>
              <a:tr h="549218">
                <a:tc>
                  <a:txBody>
                    <a:bodyPr/>
                    <a:lstStyle/>
                    <a:p>
                      <a:pPr algn="l" rtl="1"/>
                      <a:r>
                        <a:rPr lang="en-US" sz="3600" dirty="0">
                          <a:effectLst/>
                          <a:cs typeface="+mn-cs"/>
                        </a:rPr>
                        <a:t>250</a:t>
                      </a:r>
                      <a:endParaRPr lang="he-IL" sz="3600" b="0" dirty="0">
                        <a:effectLst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600" dirty="0">
                          <a:effectLst/>
                          <a:cs typeface="+mn-cs"/>
                        </a:rPr>
                        <a:t>=</a:t>
                      </a:r>
                      <a:endParaRPr lang="he-IL" sz="3600" b="0" dirty="0">
                        <a:effectLst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3600" b="0" dirty="0">
                        <a:effectLst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600" dirty="0">
                          <a:effectLst/>
                          <a:cs typeface="+mn-cs"/>
                        </a:rPr>
                        <a:t>x</a:t>
                      </a:r>
                      <a:endParaRPr lang="he-IL" sz="3600" b="0" dirty="0">
                        <a:effectLst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600" dirty="0">
                          <a:effectLst/>
                          <a:cs typeface="+mn-cs"/>
                        </a:rPr>
                        <a:t>10</a:t>
                      </a:r>
                      <a:endParaRPr lang="he-IL" sz="3600" b="0" dirty="0">
                        <a:effectLst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3600" dirty="0">
                          <a:effectLst/>
                          <a:cs typeface="+mn-cs"/>
                        </a:rPr>
                        <a:t>1)</a:t>
                      </a:r>
                      <a:endParaRPr lang="he-IL" sz="3600" b="0" dirty="0">
                        <a:effectLst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9581104"/>
                  </a:ext>
                </a:extLst>
              </a:tr>
              <a:tr h="117816">
                <a:tc>
                  <a:txBody>
                    <a:bodyPr/>
                    <a:lstStyle/>
                    <a:p>
                      <a:pPr algn="l" rtl="1"/>
                      <a:endParaRPr lang="he-IL" sz="1050" b="0" dirty="0">
                        <a:effectLst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400" b="0" dirty="0">
                        <a:effectLst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1200" b="0" dirty="0">
                        <a:effectLst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400" b="0" dirty="0">
                        <a:effectLst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0" dirty="0">
                        <a:effectLst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endParaRPr lang="he-IL" sz="1200" b="0" dirty="0">
                        <a:effectLst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1751090"/>
                  </a:ext>
                </a:extLst>
              </a:tr>
              <a:tr h="649472">
                <a:tc>
                  <a:txBody>
                    <a:bodyPr/>
                    <a:lstStyle/>
                    <a:p>
                      <a:pPr algn="l" rtl="1"/>
                      <a:r>
                        <a:rPr lang="he-IL" sz="3600" dirty="0">
                          <a:effectLst/>
                          <a:cs typeface="Calibri" panose="020F0502020204030204" pitchFamily="34" charset="0"/>
                        </a:rPr>
                        <a:t>2,500</a:t>
                      </a:r>
                      <a:endParaRPr lang="he-IL" sz="3600" b="0" dirty="0">
                        <a:effectLst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effectLst/>
                          <a:cs typeface="+mn-cs"/>
                        </a:rPr>
                        <a:t>=</a:t>
                      </a:r>
                      <a:endParaRPr lang="he-IL" sz="3600" b="0" dirty="0">
                        <a:effectLst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3600" dirty="0">
                          <a:effectLst/>
                          <a:cs typeface="Calibri" panose="020F0502020204030204" pitchFamily="34" charset="0"/>
                        </a:rPr>
                        <a:t>25</a:t>
                      </a:r>
                      <a:endParaRPr lang="he-IL" sz="3600" b="0" dirty="0">
                        <a:effectLst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effectLst/>
                          <a:cs typeface="+mn-cs"/>
                        </a:rPr>
                        <a:t>x</a:t>
                      </a:r>
                      <a:endParaRPr lang="he-IL" sz="3600" b="0" dirty="0">
                        <a:effectLst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3600" b="0" dirty="0">
                        <a:effectLst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3600" dirty="0">
                          <a:effectLst/>
                          <a:cs typeface="+mn-cs"/>
                        </a:rPr>
                        <a:t>2)</a:t>
                      </a:r>
                      <a:endParaRPr lang="he-IL" sz="3600" b="0" dirty="0">
                        <a:effectLst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6974477"/>
                  </a:ext>
                </a:extLst>
              </a:tr>
              <a:tr h="204944">
                <a:tc>
                  <a:txBody>
                    <a:bodyPr/>
                    <a:lstStyle/>
                    <a:p>
                      <a:pPr algn="l" rtl="1"/>
                      <a:endParaRPr lang="he-IL" sz="1200" b="0" dirty="0">
                        <a:effectLst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600" b="0" dirty="0">
                        <a:effectLst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0" dirty="0">
                        <a:effectLst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400" b="0" dirty="0">
                        <a:effectLst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400" b="0" dirty="0">
                        <a:effectLst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endParaRPr lang="he-IL" sz="1050" b="0" dirty="0">
                        <a:effectLst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706249"/>
                  </a:ext>
                </a:extLst>
              </a:tr>
              <a:tr h="549218"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effectLst/>
                          <a:cs typeface="+mn-cs"/>
                        </a:rPr>
                        <a:t>2,000</a:t>
                      </a:r>
                      <a:endParaRPr lang="he-IL" sz="3600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effectLst/>
                          <a:cs typeface="+mn-cs"/>
                        </a:rPr>
                        <a:t>=</a:t>
                      </a:r>
                      <a:endParaRPr lang="he-IL" sz="3600" b="0" dirty="0">
                        <a:effectLst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3600" b="0" dirty="0">
                        <a:effectLst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effectLst/>
                          <a:cs typeface="+mn-cs"/>
                        </a:rPr>
                        <a:t>x</a:t>
                      </a:r>
                      <a:endParaRPr lang="he-IL" sz="3600" b="0" dirty="0">
                        <a:effectLst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3600" b="0" dirty="0">
                        <a:effectLst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3600" dirty="0">
                          <a:effectLst/>
                          <a:cs typeface="+mn-cs"/>
                        </a:rPr>
                        <a:t>3)</a:t>
                      </a:r>
                      <a:endParaRPr lang="he-IL" sz="3600" b="0" dirty="0">
                        <a:effectLst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215532"/>
                  </a:ext>
                </a:extLst>
              </a:tr>
              <a:tr h="169384"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200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100" b="0" dirty="0">
                        <a:effectLst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1100" b="0" dirty="0">
                        <a:effectLst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400" b="0" dirty="0">
                        <a:effectLst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1200" b="0" dirty="0">
                        <a:effectLst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endParaRPr lang="he-IL" sz="1200" b="0" dirty="0">
                        <a:effectLst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377174"/>
                  </a:ext>
                </a:extLst>
              </a:tr>
            </a:tbl>
          </a:graphicData>
        </a:graphic>
      </p:graphicFrame>
      <p:pic>
        <p:nvPicPr>
          <p:cNvPr id="2050" name="Picture 2" descr="black retractable pen on white printer pap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8789">
            <a:off x="8059101" y="1599682"/>
            <a:ext cx="2581784" cy="2114810"/>
          </a:xfrm>
          <a:prstGeom prst="ellipse">
            <a:avLst/>
          </a:prstGeom>
          <a:ln w="9525" cap="rnd">
            <a:solidFill>
              <a:srgbClr val="FBE5D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84600" y="641652"/>
            <a:ext cx="1236349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3200" dirty="0">
                <a:cs typeface="Calibri" panose="020F0502020204030204" pitchFamily="34" charset="0"/>
              </a:rPr>
              <a:t>25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242317" y="1492097"/>
            <a:ext cx="1236349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3200" dirty="0">
                <a:cs typeface="Calibri" panose="020F0502020204030204" pitchFamily="34" charset="0"/>
              </a:rPr>
              <a:t>100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325166" y="2572522"/>
            <a:ext cx="1236349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2800" dirty="0">
                <a:cs typeface="Calibri" panose="020F0502020204030204" pitchFamily="34" charset="0"/>
              </a:rPr>
              <a:t>1,000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284600" y="2587532"/>
            <a:ext cx="1236349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2800" dirty="0">
                <a:cs typeface="Calibri" panose="020F0502020204030204" pitchFamily="34" charset="0"/>
              </a:rPr>
              <a:t>2</a:t>
            </a:r>
          </a:p>
        </p:txBody>
      </p:sp>
      <p:graphicFrame>
        <p:nvGraphicFramePr>
          <p:cNvPr id="24" name="טבלה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274357"/>
              </p:ext>
            </p:extLst>
          </p:nvPr>
        </p:nvGraphicFramePr>
        <p:xfrm>
          <a:off x="1040714" y="3308444"/>
          <a:ext cx="7035802" cy="3537923"/>
        </p:xfrm>
        <a:graphic>
          <a:graphicData uri="http://schemas.openxmlformats.org/drawingml/2006/table">
            <a:tbl>
              <a:tblPr rtl="1" firstRow="1" bandRow="1"/>
              <a:tblGrid>
                <a:gridCol w="2996243">
                  <a:extLst>
                    <a:ext uri="{9D8B030D-6E8A-4147-A177-3AD203B41FA5}">
                      <a16:colId xmlns:a16="http://schemas.microsoft.com/office/drawing/2014/main" val="4094916068"/>
                    </a:ext>
                  </a:extLst>
                </a:gridCol>
                <a:gridCol w="516145">
                  <a:extLst>
                    <a:ext uri="{9D8B030D-6E8A-4147-A177-3AD203B41FA5}">
                      <a16:colId xmlns:a16="http://schemas.microsoft.com/office/drawing/2014/main" val="343002300"/>
                    </a:ext>
                  </a:extLst>
                </a:gridCol>
                <a:gridCol w="1065239">
                  <a:extLst>
                    <a:ext uri="{9D8B030D-6E8A-4147-A177-3AD203B41FA5}">
                      <a16:colId xmlns:a16="http://schemas.microsoft.com/office/drawing/2014/main" val="345470370"/>
                    </a:ext>
                  </a:extLst>
                </a:gridCol>
                <a:gridCol w="640473">
                  <a:extLst>
                    <a:ext uri="{9D8B030D-6E8A-4147-A177-3AD203B41FA5}">
                      <a16:colId xmlns:a16="http://schemas.microsoft.com/office/drawing/2014/main" val="3468899111"/>
                    </a:ext>
                  </a:extLst>
                </a:gridCol>
                <a:gridCol w="1585141">
                  <a:extLst>
                    <a:ext uri="{9D8B030D-6E8A-4147-A177-3AD203B41FA5}">
                      <a16:colId xmlns:a16="http://schemas.microsoft.com/office/drawing/2014/main" val="3620784744"/>
                    </a:ext>
                  </a:extLst>
                </a:gridCol>
                <a:gridCol w="232561">
                  <a:extLst>
                    <a:ext uri="{9D8B030D-6E8A-4147-A177-3AD203B41FA5}">
                      <a16:colId xmlns:a16="http://schemas.microsoft.com/office/drawing/2014/main" val="304434460"/>
                    </a:ext>
                  </a:extLst>
                </a:gridCol>
              </a:tblGrid>
              <a:tr h="512924"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2,000</a:t>
                      </a:r>
                      <a:endParaRPr lang="he-IL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=</a:t>
                      </a:r>
                      <a:endParaRPr lang="he-IL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he-IL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x</a:t>
                      </a:r>
                      <a:endParaRPr lang="he-IL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Calibri" panose="020F0502020204030204" pitchFamily="34" charset="0"/>
                        </a:rPr>
                        <a:t>500</a:t>
                      </a:r>
                      <a:endParaRPr lang="he-IL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1"/>
                      <a:endParaRPr lang="he-IL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9581104"/>
                  </a:ext>
                </a:extLst>
              </a:tr>
              <a:tr h="512924"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2,000</a:t>
                      </a:r>
                      <a:endParaRPr lang="he-IL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=</a:t>
                      </a:r>
                      <a:endParaRPr lang="he-IL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</a:t>
                      </a:r>
                      <a:endParaRPr lang="he-IL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x</a:t>
                      </a:r>
                      <a:endParaRPr lang="he-IL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</a:t>
                      </a:r>
                      <a:endParaRPr lang="he-IL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1"/>
                      <a:endParaRPr lang="he-IL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1751090"/>
                  </a:ext>
                </a:extLst>
              </a:tr>
              <a:tr h="575672">
                <a:tc>
                  <a:txBody>
                    <a:bodyPr/>
                    <a:lstStyle/>
                    <a:p>
                      <a:pPr algn="l" rtl="1"/>
                      <a:r>
                        <a:rPr lang="he-IL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Calibri" panose="020F0502020204030204" pitchFamily="34" charset="0"/>
                        </a:rPr>
                        <a:t>2,000</a:t>
                      </a:r>
                      <a:endParaRPr lang="he-IL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=</a:t>
                      </a:r>
                      <a:endParaRPr lang="he-IL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he-IL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x</a:t>
                      </a:r>
                      <a:endParaRPr lang="he-IL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1000</a:t>
                      </a:r>
                      <a:endParaRPr lang="he-IL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1"/>
                      <a:endParaRPr lang="he-IL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16974477"/>
                  </a:ext>
                </a:extLst>
              </a:tr>
              <a:tr h="512924"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2,000</a:t>
                      </a:r>
                      <a:endParaRPr lang="he-IL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=</a:t>
                      </a:r>
                      <a:endParaRPr lang="he-IL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</a:t>
                      </a:r>
                      <a:endParaRPr lang="he-IL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x</a:t>
                      </a:r>
                      <a:endParaRPr lang="he-IL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200</a:t>
                      </a:r>
                      <a:endParaRPr lang="he-IL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1"/>
                      <a:endParaRPr lang="he-IL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4215532"/>
                  </a:ext>
                </a:extLst>
              </a:tr>
              <a:tr h="512924"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2,000</a:t>
                      </a:r>
                      <a:endParaRPr lang="he-IL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=</a:t>
                      </a:r>
                      <a:endParaRPr lang="he-IL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Calibri" panose="020F0502020204030204" pitchFamily="34" charset="0"/>
                        </a:rPr>
                        <a:t>5</a:t>
                      </a:r>
                      <a:endParaRPr lang="he-IL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x</a:t>
                      </a:r>
                      <a:endParaRPr lang="he-IL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Calibri" panose="020F0502020204030204" pitchFamily="34" charset="0"/>
                        </a:rPr>
                        <a:t>400</a:t>
                      </a:r>
                      <a:endParaRPr lang="he-IL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1"/>
                      <a:endParaRPr lang="he-IL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377174"/>
                  </a:ext>
                </a:extLst>
              </a:tr>
              <a:tr h="642323"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2,000</a:t>
                      </a:r>
                      <a:endParaRPr lang="he-IL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=</a:t>
                      </a:r>
                      <a:endParaRPr lang="he-IL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Calibri" panose="020F0502020204030204" pitchFamily="34" charset="0"/>
                        </a:rPr>
                        <a:t>40</a:t>
                      </a:r>
                      <a:endParaRPr lang="he-IL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x</a:t>
                      </a:r>
                      <a:endParaRPr lang="he-IL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he-IL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Calibri" panose="020F0502020204030204" pitchFamily="34" charset="0"/>
                        </a:rPr>
                        <a:t>50</a:t>
                      </a:r>
                      <a:endParaRPr lang="he-IL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1"/>
                      <a:endParaRPr lang="he-IL" sz="32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89873395"/>
                  </a:ext>
                </a:extLst>
              </a:tr>
            </a:tbl>
          </a:graphicData>
        </a:graphic>
      </p:graphicFrame>
      <p:sp>
        <p:nvSpPr>
          <p:cNvPr id="28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233" y="262845"/>
            <a:ext cx="3966571" cy="616695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he-IL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רגע, בודקים </a:t>
            </a:r>
            <a:endParaRPr lang="x-none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308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מסיימים ומסכמים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740CCC3-3441-6047-99F5-69246B9FE2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59550" y="5832439"/>
            <a:ext cx="588187" cy="764473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7737" y="1875473"/>
            <a:ext cx="10413853" cy="4563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sz="3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3200" b="1" dirty="0"/>
              <a:t>למדנו להגדיל מספרים פי 10 ופי 100.</a:t>
            </a:r>
          </a:p>
          <a:p>
            <a:pPr marL="457200" indent="-457200" algn="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3200" b="1" dirty="0"/>
              <a:t>למדנו על משמעות ה</a:t>
            </a:r>
            <a:r>
              <a:rPr lang="he-IL" sz="3200" b="1" dirty="0">
                <a:solidFill>
                  <a:srgbClr val="C00000"/>
                </a:solidFill>
              </a:rPr>
              <a:t>אפס</a:t>
            </a:r>
            <a:r>
              <a:rPr lang="he-IL" sz="3200" b="1" dirty="0">
                <a:solidFill>
                  <a:srgbClr val="FF0000"/>
                </a:solidFill>
              </a:rPr>
              <a:t> </a:t>
            </a:r>
            <a:r>
              <a:rPr lang="he-IL" sz="3200" b="1" dirty="0"/>
              <a:t>במבנה המספר.</a:t>
            </a:r>
          </a:p>
          <a:p>
            <a:pPr marL="457200" indent="-457200" algn="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3200" b="1" dirty="0">
                <a:latin typeface="David" panose="020E0502060401010101" pitchFamily="34" charset="-79"/>
              </a:rPr>
              <a:t>השתמשנו </a:t>
            </a:r>
            <a:r>
              <a:rPr lang="he-IL" sz="3200" b="1" dirty="0">
                <a:solidFill>
                  <a:srgbClr val="C00000"/>
                </a:solidFill>
                <a:latin typeface="David" panose="020E0502060401010101" pitchFamily="34" charset="-79"/>
              </a:rPr>
              <a:t>בפעולת הכפל </a:t>
            </a:r>
            <a:r>
              <a:rPr lang="he-IL" sz="3200" b="1" dirty="0">
                <a:latin typeface="David" panose="020E0502060401010101" pitchFamily="34" charset="-79"/>
              </a:rPr>
              <a:t>כשהגדלנו מספר פי 10 ופי 100.</a:t>
            </a:r>
            <a:r>
              <a:rPr lang="he-IL" sz="3200" b="1" u="sng" dirty="0">
                <a:solidFill>
                  <a:srgbClr val="FF0000"/>
                </a:solidFill>
                <a:latin typeface="David" panose="020E0502060401010101" pitchFamily="34" charset="-79"/>
              </a:rPr>
              <a:t> </a:t>
            </a:r>
          </a:p>
          <a:p>
            <a:pPr marL="457200" indent="-457200" algn="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3200" b="1" dirty="0">
                <a:ea typeface="Alef"/>
                <a:sym typeface="Alef"/>
              </a:rPr>
              <a:t>גילינו מה קורה </a:t>
            </a:r>
            <a:r>
              <a:rPr lang="he-IL" sz="3200" b="1" dirty="0">
                <a:solidFill>
                  <a:srgbClr val="C00000"/>
                </a:solidFill>
                <a:ea typeface="Alef"/>
                <a:sym typeface="Alef"/>
              </a:rPr>
              <a:t>לכל ספרה במספר </a:t>
            </a:r>
            <a:r>
              <a:rPr lang="he-IL" sz="3200" b="1" dirty="0">
                <a:ea typeface="Alef"/>
                <a:sym typeface="Alef"/>
              </a:rPr>
              <a:t>כשמגדילים אותו פי 10 ופי 100.</a:t>
            </a:r>
            <a:endParaRPr lang="he-IL" sz="3200" b="1" dirty="0"/>
          </a:p>
          <a:p>
            <a:pPr marL="457200" indent="-457200" algn="r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e-IL" sz="3200" b="1" dirty="0"/>
              <a:t>פתרנו משוואות ושאלות כפל ב- 10 ו-100.</a:t>
            </a:r>
          </a:p>
          <a:p>
            <a:pPr marL="457200" indent="-457200" algn="r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he-IL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907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162" y="677740"/>
            <a:ext cx="8280000" cy="720000"/>
          </a:xfrm>
        </p:spPr>
        <p:txBody>
          <a:bodyPr>
            <a:normAutofit/>
          </a:bodyPr>
          <a:lstStyle/>
          <a:p>
            <a:r>
              <a:rPr lang="he-IL" b="1" dirty="0"/>
              <a:t>ממשיכים לתרגל</a:t>
            </a:r>
            <a:endParaRPr lang="x-none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F4F92404-2EF7-418B-A0F8-FF6DE21C9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6618" y="1632484"/>
            <a:ext cx="8223786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לפניכם "מכונת מספרים". </a:t>
            </a:r>
          </a:p>
          <a:p>
            <a:pPr marL="0" marR="0" lvl="0" indent="0" algn="ct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המכונה פועלת </a:t>
            </a:r>
            <a:r>
              <a:rPr kumimoji="0" lang="he-IL" altLang="he-IL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לפי כלל מסוים</a:t>
            </a:r>
            <a:r>
              <a:rPr kumimoji="0" lang="he-IL" altLang="he-I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כך שבכל פעם שמכניסים לתוכה מספר, היא מפעילה את הכלל ומספר כלשהו יוצא.</a:t>
            </a:r>
            <a:endParaRPr kumimoji="0" lang="en-US" altLang="he-IL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Calibri" panose="020F0502020204030204" pitchFamily="34" charset="0"/>
            </a:endParaRPr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id="{4B9F1A05-B1DB-4928-A291-507F31AA1EA8}"/>
              </a:ext>
            </a:extLst>
          </p:cNvPr>
          <p:cNvSpPr/>
          <p:nvPr/>
        </p:nvSpPr>
        <p:spPr>
          <a:xfrm>
            <a:off x="3889305" y="774107"/>
            <a:ext cx="427697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e-IL" altLang="he-IL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מכונת המספרים</a:t>
            </a:r>
            <a:endParaRPr lang="en-US" altLang="he-IL" sz="4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1A9C814E-54B5-4FF2-AA02-638DFDAF8E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676" y="2369601"/>
            <a:ext cx="3829363" cy="1552052"/>
          </a:xfrm>
          <a:prstGeom prst="rect">
            <a:avLst/>
          </a:prstGeom>
        </p:spPr>
      </p:pic>
      <p:sp>
        <p:nvSpPr>
          <p:cNvPr id="23" name="תיבת טקסט 22">
            <a:extLst>
              <a:ext uri="{FF2B5EF4-FFF2-40B4-BE49-F238E27FC236}">
                <a16:creationId xmlns:a16="http://schemas.microsoft.com/office/drawing/2014/main" id="{BD14717C-DE26-43FF-92ED-51B84470AEF1}"/>
              </a:ext>
            </a:extLst>
          </p:cNvPr>
          <p:cNvSpPr txBox="1"/>
          <p:nvPr/>
        </p:nvSpPr>
        <p:spPr>
          <a:xfrm>
            <a:off x="816698" y="1613010"/>
            <a:ext cx="922020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נכנס</a:t>
            </a:r>
          </a:p>
        </p:txBody>
      </p:sp>
      <p:sp>
        <p:nvSpPr>
          <p:cNvPr id="24" name="חץ: למטה 23">
            <a:extLst>
              <a:ext uri="{FF2B5EF4-FFF2-40B4-BE49-F238E27FC236}">
                <a16:creationId xmlns:a16="http://schemas.microsoft.com/office/drawing/2014/main" id="{DD6747A2-4BBE-4640-BBEC-8416E0212F87}"/>
              </a:ext>
            </a:extLst>
          </p:cNvPr>
          <p:cNvSpPr/>
          <p:nvPr/>
        </p:nvSpPr>
        <p:spPr>
          <a:xfrm>
            <a:off x="993207" y="2133346"/>
            <a:ext cx="420004" cy="320446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25" name="תיבת טקסט 24">
            <a:extLst>
              <a:ext uri="{FF2B5EF4-FFF2-40B4-BE49-F238E27FC236}">
                <a16:creationId xmlns:a16="http://schemas.microsoft.com/office/drawing/2014/main" id="{B1803209-30D4-4985-9F2B-2E215056848A}"/>
              </a:ext>
            </a:extLst>
          </p:cNvPr>
          <p:cNvSpPr txBox="1"/>
          <p:nvPr/>
        </p:nvSpPr>
        <p:spPr>
          <a:xfrm>
            <a:off x="2817592" y="4121626"/>
            <a:ext cx="844859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יוצא</a:t>
            </a:r>
          </a:p>
        </p:txBody>
      </p:sp>
      <p:sp>
        <p:nvSpPr>
          <p:cNvPr id="26" name="חץ: למטה 25">
            <a:extLst>
              <a:ext uri="{FF2B5EF4-FFF2-40B4-BE49-F238E27FC236}">
                <a16:creationId xmlns:a16="http://schemas.microsoft.com/office/drawing/2014/main" id="{0605BE13-A1E2-4940-AE33-F7DCB22F3290}"/>
              </a:ext>
            </a:extLst>
          </p:cNvPr>
          <p:cNvSpPr/>
          <p:nvPr/>
        </p:nvSpPr>
        <p:spPr>
          <a:xfrm>
            <a:off x="3042549" y="3805474"/>
            <a:ext cx="420004" cy="320446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Calibri" panose="020F0502020204030204" pitchFamily="34" charset="0"/>
            </a:endParaRPr>
          </a:p>
        </p:txBody>
      </p:sp>
      <p:grpSp>
        <p:nvGrpSpPr>
          <p:cNvPr id="6" name="קבוצה 5"/>
          <p:cNvGrpSpPr/>
          <p:nvPr/>
        </p:nvGrpSpPr>
        <p:grpSpPr>
          <a:xfrm>
            <a:off x="1738718" y="4352458"/>
            <a:ext cx="10301523" cy="2101231"/>
            <a:chOff x="1738718" y="4352458"/>
            <a:chExt cx="10301523" cy="2101231"/>
          </a:xfrm>
        </p:grpSpPr>
        <p:sp>
          <p:nvSpPr>
            <p:cNvPr id="2" name="מלבן 1"/>
            <p:cNvSpPr/>
            <p:nvPr/>
          </p:nvSpPr>
          <p:spPr>
            <a:xfrm>
              <a:off x="1738718" y="4963537"/>
              <a:ext cx="10258943" cy="149015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he-IL" altLang="he-IL" sz="3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אם מכניסים לתוכה את המספר 45,יצא מתוכה המספר 4,500 </a:t>
              </a:r>
            </a:p>
            <a:p>
              <a:pPr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he-IL" altLang="he-IL" sz="3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אם מכניסים לתוכה את המספר 20, יוצא המספר 2,000.</a:t>
              </a:r>
              <a:endParaRPr lang="en-US" altLang="he-IL" sz="3200" dirty="0">
                <a:cs typeface="Calibri" panose="020F0502020204030204" pitchFamily="34" charset="0"/>
              </a:endParaRPr>
            </a:p>
          </p:txBody>
        </p:sp>
        <p:sp>
          <p:nvSpPr>
            <p:cNvPr id="3" name="מלבן 2"/>
            <p:cNvSpPr/>
            <p:nvPr/>
          </p:nvSpPr>
          <p:spPr>
            <a:xfrm>
              <a:off x="10877743" y="4352458"/>
              <a:ext cx="1162498" cy="75469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lvl="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he-IL" altLang="he-IL" sz="3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למשל:</a:t>
              </a:r>
              <a:endParaRPr lang="en-US" altLang="he-IL" sz="3200" dirty="0">
                <a:cs typeface="Calibri" panose="020F0502020204030204" pitchFamily="34" charset="0"/>
              </a:endParaRPr>
            </a:p>
          </p:txBody>
        </p:sp>
      </p:grpSp>
      <p:sp>
        <p:nvSpPr>
          <p:cNvPr id="16" name="בועת דיבור: אליפסה 13">
            <a:extLst>
              <a:ext uri="{FF2B5EF4-FFF2-40B4-BE49-F238E27FC236}">
                <a16:creationId xmlns:a16="http://schemas.microsoft.com/office/drawing/2014/main" id="{97751CE1-8B0B-47BE-855A-BD5E08F31657}"/>
              </a:ext>
            </a:extLst>
          </p:cNvPr>
          <p:cNvSpPr/>
          <p:nvPr/>
        </p:nvSpPr>
        <p:spPr>
          <a:xfrm rot="1757984">
            <a:off x="334600" y="3251629"/>
            <a:ext cx="2187949" cy="2263272"/>
          </a:xfrm>
          <a:prstGeom prst="wedgeEllipseCallout">
            <a:avLst>
              <a:gd name="adj1" fmla="val 2105"/>
              <a:gd name="adj2" fmla="val -64038"/>
            </a:avLst>
          </a:prstGeom>
          <a:solidFill>
            <a:srgbClr val="FFFF00">
              <a:alpha val="10196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3200" dirty="0">
              <a:cs typeface="Calibri" panose="020F0502020204030204" pitchFamily="34" charset="0"/>
            </a:endParaRPr>
          </a:p>
        </p:txBody>
      </p:sp>
      <p:sp>
        <p:nvSpPr>
          <p:cNvPr id="17" name="מלבן 16">
            <a:extLst>
              <a:ext uri="{FF2B5EF4-FFF2-40B4-BE49-F238E27FC236}">
                <a16:creationId xmlns:a16="http://schemas.microsoft.com/office/drawing/2014/main" id="{DF2F1009-BFD6-47F9-B14C-F73490D7D0CD}"/>
              </a:ext>
            </a:extLst>
          </p:cNvPr>
          <p:cNvSpPr/>
          <p:nvPr/>
        </p:nvSpPr>
        <p:spPr>
          <a:xfrm rot="20870148">
            <a:off x="213372" y="3584645"/>
            <a:ext cx="252849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e-IL" altLang="he-IL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הסבירו את הכלל הפועל במכונה. </a:t>
            </a:r>
            <a:endParaRPr lang="he-IL" altLang="he-IL" sz="32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he-IL" sz="3200" dirty="0">
              <a:solidFill>
                <a:srgbClr val="7030A0"/>
              </a:solidFill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504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141684-0310-9045-8FE5-875F7B59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מה נלמד היום?</a:t>
            </a:r>
            <a:endParaRPr lang="x-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29BB97-9D9B-B04B-A130-6148BC78D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399"/>
            <a:ext cx="10515600" cy="4351338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נתחיל בפתרון שאלה בנושא קופת חיסכון.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נלמד על המבנה העשרוני ונלמד כיצד להגדיל מספר פי 10 ופי 100.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dirty="0">
                <a:latin typeface="Calibri" panose="020F0502020204030204" pitchFamily="34" charset="0"/>
                <a:ea typeface="Alef"/>
                <a:cs typeface="Calibri" panose="020F0502020204030204" pitchFamily="34" charset="0"/>
                <a:sym typeface="Alef"/>
              </a:rPr>
              <a:t>נגלה מה קורה </a:t>
            </a:r>
            <a:r>
              <a:rPr lang="he-IL" b="1" dirty="0">
                <a:latin typeface="Calibri" panose="020F0502020204030204" pitchFamily="34" charset="0"/>
                <a:ea typeface="Alef"/>
                <a:cs typeface="Calibri" panose="020F0502020204030204" pitchFamily="34" charset="0"/>
                <a:sym typeface="Alef"/>
              </a:rPr>
              <a:t>לכל ספרה במספר </a:t>
            </a:r>
            <a:r>
              <a:rPr lang="he-IL" dirty="0">
                <a:latin typeface="Calibri" panose="020F0502020204030204" pitchFamily="34" charset="0"/>
                <a:ea typeface="Alef"/>
                <a:cs typeface="Calibri" panose="020F0502020204030204" pitchFamily="34" charset="0"/>
                <a:sym typeface="Alef"/>
              </a:rPr>
              <a:t>כשמגדילים אותו פי 10 ופי 100.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נסכם את השיעור.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נציג משימות המשך.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2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162" y="761993"/>
            <a:ext cx="8280000" cy="720000"/>
          </a:xfrm>
        </p:spPr>
        <p:txBody>
          <a:bodyPr>
            <a:normAutofit/>
          </a:bodyPr>
          <a:lstStyle/>
          <a:p>
            <a:r>
              <a:rPr lang="he-IL" b="1" dirty="0"/>
              <a:t>ממשיכים לתרגל</a:t>
            </a:r>
            <a:endParaRPr lang="x-none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20" name="Rectangle 3">
            <a:extLst>
              <a:ext uri="{FF2B5EF4-FFF2-40B4-BE49-F238E27FC236}">
                <a16:creationId xmlns:a16="http://schemas.microsoft.com/office/drawing/2014/main" id="{DC0A1155-E3D8-48C2-B4F3-39BB7C8FA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17641"/>
            <a:ext cx="11897822" cy="369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he-IL" altLang="he-I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איזה מספר ייצא, אם נכניס את המספר </a:t>
            </a:r>
            <a:r>
              <a:rPr lang="he-IL" altLang="he-I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99?</a:t>
            </a:r>
            <a:r>
              <a:rPr kumimoji="0" lang="he-IL" altLang="he-I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kumimoji="0" lang="he-IL" altLang="he-IL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א. 9999      </a:t>
            </a:r>
          </a:p>
          <a:p>
            <a:pPr marL="0" marR="0" lvl="0" indent="0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ב. 990      </a:t>
            </a:r>
          </a:p>
          <a:p>
            <a:pPr marL="0" marR="0" lvl="0" indent="0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ג. 9,900      </a:t>
            </a:r>
          </a:p>
          <a:p>
            <a:pPr marL="0" marR="0" lvl="0" indent="0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ד. 99,000</a:t>
            </a:r>
            <a:endParaRPr kumimoji="0" lang="he-IL" altLang="he-IL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id="{4B9F1A05-B1DB-4928-A291-507F31AA1EA8}"/>
              </a:ext>
            </a:extLst>
          </p:cNvPr>
          <p:cNvSpPr/>
          <p:nvPr/>
        </p:nvSpPr>
        <p:spPr>
          <a:xfrm>
            <a:off x="3889305" y="774107"/>
            <a:ext cx="427697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e-IL" altLang="he-IL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מכונת המספרים</a:t>
            </a:r>
            <a:endParaRPr lang="en-US" altLang="he-IL" sz="4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1A9C814E-54B5-4FF2-AA02-638DFDAF8E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766" y="2205691"/>
            <a:ext cx="4495634" cy="1822094"/>
          </a:xfrm>
          <a:prstGeom prst="rect">
            <a:avLst/>
          </a:prstGeom>
        </p:spPr>
      </p:pic>
      <p:sp>
        <p:nvSpPr>
          <p:cNvPr id="23" name="תיבת טקסט 22">
            <a:extLst>
              <a:ext uri="{FF2B5EF4-FFF2-40B4-BE49-F238E27FC236}">
                <a16:creationId xmlns:a16="http://schemas.microsoft.com/office/drawing/2014/main" id="{BD14717C-DE26-43FF-92ED-51B84470AEF1}"/>
              </a:ext>
            </a:extLst>
          </p:cNvPr>
          <p:cNvSpPr txBox="1"/>
          <p:nvPr/>
        </p:nvSpPr>
        <p:spPr>
          <a:xfrm>
            <a:off x="626563" y="1666630"/>
            <a:ext cx="922020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נכנס</a:t>
            </a:r>
          </a:p>
        </p:txBody>
      </p:sp>
      <p:sp>
        <p:nvSpPr>
          <p:cNvPr id="24" name="חץ: למטה 23">
            <a:extLst>
              <a:ext uri="{FF2B5EF4-FFF2-40B4-BE49-F238E27FC236}">
                <a16:creationId xmlns:a16="http://schemas.microsoft.com/office/drawing/2014/main" id="{DD6747A2-4BBE-4640-BBEC-8416E0212F87}"/>
              </a:ext>
            </a:extLst>
          </p:cNvPr>
          <p:cNvSpPr/>
          <p:nvPr/>
        </p:nvSpPr>
        <p:spPr>
          <a:xfrm>
            <a:off x="857704" y="2086171"/>
            <a:ext cx="420004" cy="320446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25" name="תיבת טקסט 24">
            <a:extLst>
              <a:ext uri="{FF2B5EF4-FFF2-40B4-BE49-F238E27FC236}">
                <a16:creationId xmlns:a16="http://schemas.microsoft.com/office/drawing/2014/main" id="{B1803209-30D4-4985-9F2B-2E215056848A}"/>
              </a:ext>
            </a:extLst>
          </p:cNvPr>
          <p:cNvSpPr txBox="1"/>
          <p:nvPr/>
        </p:nvSpPr>
        <p:spPr>
          <a:xfrm>
            <a:off x="3051967" y="4368340"/>
            <a:ext cx="844859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יוצא</a:t>
            </a:r>
          </a:p>
        </p:txBody>
      </p:sp>
      <p:sp>
        <p:nvSpPr>
          <p:cNvPr id="26" name="חץ: למטה 25">
            <a:extLst>
              <a:ext uri="{FF2B5EF4-FFF2-40B4-BE49-F238E27FC236}">
                <a16:creationId xmlns:a16="http://schemas.microsoft.com/office/drawing/2014/main" id="{0605BE13-A1E2-4940-AE33-F7DCB22F3290}"/>
              </a:ext>
            </a:extLst>
          </p:cNvPr>
          <p:cNvSpPr/>
          <p:nvPr/>
        </p:nvSpPr>
        <p:spPr>
          <a:xfrm>
            <a:off x="3407843" y="4036816"/>
            <a:ext cx="420004" cy="320446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15" name="בועת דיבור: אליפסה 13">
            <a:extLst>
              <a:ext uri="{FF2B5EF4-FFF2-40B4-BE49-F238E27FC236}">
                <a16:creationId xmlns:a16="http://schemas.microsoft.com/office/drawing/2014/main" id="{97751CE1-8B0B-47BE-855A-BD5E08F31657}"/>
              </a:ext>
            </a:extLst>
          </p:cNvPr>
          <p:cNvSpPr/>
          <p:nvPr/>
        </p:nvSpPr>
        <p:spPr>
          <a:xfrm rot="1757984">
            <a:off x="268837" y="3327883"/>
            <a:ext cx="2545415" cy="2438586"/>
          </a:xfrm>
          <a:prstGeom prst="wedgeEllipseCallout">
            <a:avLst>
              <a:gd name="adj1" fmla="val 2105"/>
              <a:gd name="adj2" fmla="val -64038"/>
            </a:avLst>
          </a:prstGeom>
          <a:solidFill>
            <a:srgbClr val="7030A0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3200" dirty="0">
              <a:cs typeface="Calibri" panose="020F0502020204030204" pitchFamily="34" charset="0"/>
            </a:endParaRPr>
          </a:p>
        </p:txBody>
      </p:sp>
      <p:sp>
        <p:nvSpPr>
          <p:cNvPr id="16" name="מלבן 15">
            <a:extLst>
              <a:ext uri="{FF2B5EF4-FFF2-40B4-BE49-F238E27FC236}">
                <a16:creationId xmlns:a16="http://schemas.microsoft.com/office/drawing/2014/main" id="{DF2F1009-BFD6-47F9-B14C-F73490D7D0CD}"/>
              </a:ext>
            </a:extLst>
          </p:cNvPr>
          <p:cNvSpPr/>
          <p:nvPr/>
        </p:nvSpPr>
        <p:spPr>
          <a:xfrm rot="20870148">
            <a:off x="340399" y="3927974"/>
            <a:ext cx="252849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e-IL" altLang="he-IL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הסבירו את הכלל הפועל במכונה. </a:t>
            </a:r>
            <a:endParaRPr lang="he-IL" altLang="he-IL" sz="32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he-IL" sz="3200" dirty="0">
              <a:solidFill>
                <a:srgbClr val="7030A0"/>
              </a:solidFill>
              <a:cs typeface="Calibri" panose="020F0502020204030204" pitchFamily="34" charset="0"/>
            </a:endParaRPr>
          </a:p>
        </p:txBody>
      </p:sp>
      <p:sp>
        <p:nvSpPr>
          <p:cNvPr id="2" name="אליפסה 1"/>
          <p:cNvSpPr/>
          <p:nvPr/>
        </p:nvSpPr>
        <p:spPr>
          <a:xfrm>
            <a:off x="9842500" y="4203700"/>
            <a:ext cx="2206849" cy="83820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 dirty="0"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374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162" y="677740"/>
            <a:ext cx="8280000" cy="720000"/>
          </a:xfrm>
        </p:spPr>
        <p:txBody>
          <a:bodyPr>
            <a:normAutofit/>
          </a:bodyPr>
          <a:lstStyle/>
          <a:p>
            <a:r>
              <a:rPr lang="he-IL" b="1" dirty="0"/>
              <a:t>ממשיכים לתרגל</a:t>
            </a:r>
            <a:endParaRPr lang="x-none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21" name="מלבן 20">
            <a:extLst>
              <a:ext uri="{FF2B5EF4-FFF2-40B4-BE49-F238E27FC236}">
                <a16:creationId xmlns:a16="http://schemas.microsoft.com/office/drawing/2014/main" id="{4B9F1A05-B1DB-4928-A291-507F31AA1EA8}"/>
              </a:ext>
            </a:extLst>
          </p:cNvPr>
          <p:cNvSpPr/>
          <p:nvPr/>
        </p:nvSpPr>
        <p:spPr>
          <a:xfrm>
            <a:off x="3889305" y="774107"/>
            <a:ext cx="427697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e-IL" altLang="he-IL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מכונת המספרים</a:t>
            </a:r>
            <a:endParaRPr lang="en-US" altLang="he-IL" sz="4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1A9C814E-54B5-4FF2-AA02-638DFDAF8E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676" y="2369601"/>
            <a:ext cx="3829363" cy="1552052"/>
          </a:xfrm>
          <a:prstGeom prst="rect">
            <a:avLst/>
          </a:prstGeom>
        </p:spPr>
      </p:pic>
      <p:sp>
        <p:nvSpPr>
          <p:cNvPr id="23" name="תיבת טקסט 22">
            <a:extLst>
              <a:ext uri="{FF2B5EF4-FFF2-40B4-BE49-F238E27FC236}">
                <a16:creationId xmlns:a16="http://schemas.microsoft.com/office/drawing/2014/main" id="{BD14717C-DE26-43FF-92ED-51B84470AEF1}"/>
              </a:ext>
            </a:extLst>
          </p:cNvPr>
          <p:cNvSpPr txBox="1"/>
          <p:nvPr/>
        </p:nvSpPr>
        <p:spPr>
          <a:xfrm>
            <a:off x="816698" y="1613010"/>
            <a:ext cx="922020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נכנס</a:t>
            </a:r>
          </a:p>
        </p:txBody>
      </p:sp>
      <p:sp>
        <p:nvSpPr>
          <p:cNvPr id="24" name="חץ: למטה 23">
            <a:extLst>
              <a:ext uri="{FF2B5EF4-FFF2-40B4-BE49-F238E27FC236}">
                <a16:creationId xmlns:a16="http://schemas.microsoft.com/office/drawing/2014/main" id="{DD6747A2-4BBE-4640-BBEC-8416E0212F87}"/>
              </a:ext>
            </a:extLst>
          </p:cNvPr>
          <p:cNvSpPr/>
          <p:nvPr/>
        </p:nvSpPr>
        <p:spPr>
          <a:xfrm>
            <a:off x="993207" y="2133346"/>
            <a:ext cx="420004" cy="320446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25" name="תיבת טקסט 24">
            <a:extLst>
              <a:ext uri="{FF2B5EF4-FFF2-40B4-BE49-F238E27FC236}">
                <a16:creationId xmlns:a16="http://schemas.microsoft.com/office/drawing/2014/main" id="{B1803209-30D4-4985-9F2B-2E215056848A}"/>
              </a:ext>
            </a:extLst>
          </p:cNvPr>
          <p:cNvSpPr txBox="1"/>
          <p:nvPr/>
        </p:nvSpPr>
        <p:spPr>
          <a:xfrm>
            <a:off x="2817592" y="4121626"/>
            <a:ext cx="844859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יוצא</a:t>
            </a:r>
          </a:p>
        </p:txBody>
      </p:sp>
      <p:sp>
        <p:nvSpPr>
          <p:cNvPr id="26" name="חץ: למטה 25">
            <a:extLst>
              <a:ext uri="{FF2B5EF4-FFF2-40B4-BE49-F238E27FC236}">
                <a16:creationId xmlns:a16="http://schemas.microsoft.com/office/drawing/2014/main" id="{0605BE13-A1E2-4940-AE33-F7DCB22F3290}"/>
              </a:ext>
            </a:extLst>
          </p:cNvPr>
          <p:cNvSpPr/>
          <p:nvPr/>
        </p:nvSpPr>
        <p:spPr>
          <a:xfrm>
            <a:off x="3042549" y="3805474"/>
            <a:ext cx="420004" cy="320446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4206039" y="2693085"/>
            <a:ext cx="7566665" cy="3046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he-IL" altLang="he-IL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אם מכניסים לתוכה את המספר 350,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he-IL" altLang="he-IL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יצא מתוכה המספר 3,500.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he-IL" altLang="he-IL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אם מכניסים לתוכה את המספר 134,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he-IL" altLang="he-IL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יוצא המספר 1,340.</a:t>
            </a:r>
            <a:endParaRPr lang="en-US" altLang="he-IL" sz="3200" dirty="0">
              <a:cs typeface="Calibri" panose="020F0502020204030204" pitchFamily="34" charset="0"/>
            </a:endParaRPr>
          </a:p>
        </p:txBody>
      </p:sp>
      <p:sp>
        <p:nvSpPr>
          <p:cNvPr id="3" name="מלבן 2"/>
          <p:cNvSpPr/>
          <p:nvPr/>
        </p:nvSpPr>
        <p:spPr>
          <a:xfrm>
            <a:off x="10079320" y="1997967"/>
            <a:ext cx="1727841" cy="7546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he-IL" altLang="he-IL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למשל:</a:t>
            </a:r>
            <a:endParaRPr lang="en-US" altLang="he-IL" sz="3200" dirty="0">
              <a:cs typeface="Calibri" panose="020F0502020204030204" pitchFamily="34" charset="0"/>
            </a:endParaRPr>
          </a:p>
        </p:txBody>
      </p:sp>
      <p:grpSp>
        <p:nvGrpSpPr>
          <p:cNvPr id="4" name="קבוצה 3"/>
          <p:cNvGrpSpPr/>
          <p:nvPr/>
        </p:nvGrpSpPr>
        <p:grpSpPr>
          <a:xfrm>
            <a:off x="268837" y="3327883"/>
            <a:ext cx="2600054" cy="2662194"/>
            <a:chOff x="268837" y="3327883"/>
            <a:chExt cx="2600054" cy="2662194"/>
          </a:xfrm>
        </p:grpSpPr>
        <p:sp>
          <p:nvSpPr>
            <p:cNvPr id="13" name="בועת דיבור: אליפסה 13">
              <a:extLst>
                <a:ext uri="{FF2B5EF4-FFF2-40B4-BE49-F238E27FC236}">
                  <a16:creationId xmlns:a16="http://schemas.microsoft.com/office/drawing/2014/main" id="{97751CE1-8B0B-47BE-855A-BD5E08F31657}"/>
                </a:ext>
              </a:extLst>
            </p:cNvPr>
            <p:cNvSpPr/>
            <p:nvPr/>
          </p:nvSpPr>
          <p:spPr>
            <a:xfrm rot="1757984">
              <a:off x="268837" y="3327883"/>
              <a:ext cx="2545415" cy="2438586"/>
            </a:xfrm>
            <a:prstGeom prst="wedgeEllipseCallout">
              <a:avLst>
                <a:gd name="adj1" fmla="val 2105"/>
                <a:gd name="adj2" fmla="val -64038"/>
              </a:avLst>
            </a:prstGeom>
            <a:solidFill>
              <a:srgbClr val="7030A0">
                <a:alpha val="1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3200" dirty="0">
                <a:cs typeface="Calibri" panose="020F0502020204030204" pitchFamily="34" charset="0"/>
              </a:endParaRPr>
            </a:p>
          </p:txBody>
        </p:sp>
        <p:sp>
          <p:nvSpPr>
            <p:cNvPr id="14" name="מלבן 13">
              <a:extLst>
                <a:ext uri="{FF2B5EF4-FFF2-40B4-BE49-F238E27FC236}">
                  <a16:creationId xmlns:a16="http://schemas.microsoft.com/office/drawing/2014/main" id="{DF2F1009-BFD6-47F9-B14C-F73490D7D0CD}"/>
                </a:ext>
              </a:extLst>
            </p:cNvPr>
            <p:cNvSpPr/>
            <p:nvPr/>
          </p:nvSpPr>
          <p:spPr>
            <a:xfrm rot="20870148">
              <a:off x="340399" y="3927974"/>
              <a:ext cx="2528492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he-IL" altLang="he-IL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הסבירו את הכלל הפועל במכונה. </a:t>
              </a:r>
              <a:endParaRPr lang="he-IL" altLang="he-IL" sz="32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he-IL" sz="3200" dirty="0">
                <a:solidFill>
                  <a:srgbClr val="7030A0"/>
                </a:solidFill>
                <a:cs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4349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162" y="761993"/>
            <a:ext cx="8280000" cy="720000"/>
          </a:xfrm>
        </p:spPr>
        <p:txBody>
          <a:bodyPr>
            <a:normAutofit/>
          </a:bodyPr>
          <a:lstStyle/>
          <a:p>
            <a:r>
              <a:rPr lang="he-IL" b="1" dirty="0"/>
              <a:t>ממשיכים לתרגל</a:t>
            </a:r>
            <a:endParaRPr lang="x-none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20" name="Rectangle 3">
            <a:extLst>
              <a:ext uri="{FF2B5EF4-FFF2-40B4-BE49-F238E27FC236}">
                <a16:creationId xmlns:a16="http://schemas.microsoft.com/office/drawing/2014/main" id="{DC0A1155-E3D8-48C2-B4F3-39BB7C8FA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17641"/>
            <a:ext cx="11897822" cy="369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he-IL" altLang="he-I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איזה מספר ייצא, אם נכניס את המספר </a:t>
            </a:r>
            <a:r>
              <a:rPr lang="he-IL" altLang="he-I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222?</a:t>
            </a:r>
            <a:r>
              <a:rPr kumimoji="0" lang="he-IL" altLang="he-I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kumimoji="0" lang="he-IL" altLang="he-IL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א. 2,022      </a:t>
            </a:r>
          </a:p>
          <a:p>
            <a:pPr marL="0" marR="0" lvl="0" indent="0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ב. 2,220      </a:t>
            </a:r>
          </a:p>
          <a:p>
            <a:pPr marL="0" marR="0" lvl="0" indent="0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ג. 200      </a:t>
            </a:r>
          </a:p>
          <a:p>
            <a:pPr marL="0" marR="0" lvl="0" indent="0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e-IL" altLang="he-IL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ד. </a:t>
            </a:r>
            <a:r>
              <a:rPr lang="he-IL" altLang="he-IL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22</a:t>
            </a:r>
            <a:endParaRPr kumimoji="0" lang="he-IL" altLang="he-IL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id="{4B9F1A05-B1DB-4928-A291-507F31AA1EA8}"/>
              </a:ext>
            </a:extLst>
          </p:cNvPr>
          <p:cNvSpPr/>
          <p:nvPr/>
        </p:nvSpPr>
        <p:spPr>
          <a:xfrm>
            <a:off x="3889305" y="774107"/>
            <a:ext cx="427697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e-IL" altLang="he-IL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מכונת המספרים</a:t>
            </a:r>
            <a:endParaRPr lang="en-US" altLang="he-IL" sz="4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1A9C814E-54B5-4FF2-AA02-638DFDAF8E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766" y="2205691"/>
            <a:ext cx="4495634" cy="1822094"/>
          </a:xfrm>
          <a:prstGeom prst="rect">
            <a:avLst/>
          </a:prstGeom>
        </p:spPr>
      </p:pic>
      <p:sp>
        <p:nvSpPr>
          <p:cNvPr id="23" name="תיבת טקסט 22">
            <a:extLst>
              <a:ext uri="{FF2B5EF4-FFF2-40B4-BE49-F238E27FC236}">
                <a16:creationId xmlns:a16="http://schemas.microsoft.com/office/drawing/2014/main" id="{BD14717C-DE26-43FF-92ED-51B84470AEF1}"/>
              </a:ext>
            </a:extLst>
          </p:cNvPr>
          <p:cNvSpPr txBox="1"/>
          <p:nvPr/>
        </p:nvSpPr>
        <p:spPr>
          <a:xfrm>
            <a:off x="626563" y="1666630"/>
            <a:ext cx="922020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נכנס</a:t>
            </a:r>
          </a:p>
        </p:txBody>
      </p:sp>
      <p:sp>
        <p:nvSpPr>
          <p:cNvPr id="24" name="חץ: למטה 23">
            <a:extLst>
              <a:ext uri="{FF2B5EF4-FFF2-40B4-BE49-F238E27FC236}">
                <a16:creationId xmlns:a16="http://schemas.microsoft.com/office/drawing/2014/main" id="{DD6747A2-4BBE-4640-BBEC-8416E0212F87}"/>
              </a:ext>
            </a:extLst>
          </p:cNvPr>
          <p:cNvSpPr/>
          <p:nvPr/>
        </p:nvSpPr>
        <p:spPr>
          <a:xfrm>
            <a:off x="857704" y="2086171"/>
            <a:ext cx="420004" cy="320446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25" name="תיבת טקסט 24">
            <a:extLst>
              <a:ext uri="{FF2B5EF4-FFF2-40B4-BE49-F238E27FC236}">
                <a16:creationId xmlns:a16="http://schemas.microsoft.com/office/drawing/2014/main" id="{B1803209-30D4-4985-9F2B-2E215056848A}"/>
              </a:ext>
            </a:extLst>
          </p:cNvPr>
          <p:cNvSpPr txBox="1"/>
          <p:nvPr/>
        </p:nvSpPr>
        <p:spPr>
          <a:xfrm>
            <a:off x="3051967" y="4368340"/>
            <a:ext cx="844859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יוצא</a:t>
            </a:r>
          </a:p>
        </p:txBody>
      </p:sp>
      <p:sp>
        <p:nvSpPr>
          <p:cNvPr id="26" name="חץ: למטה 25">
            <a:extLst>
              <a:ext uri="{FF2B5EF4-FFF2-40B4-BE49-F238E27FC236}">
                <a16:creationId xmlns:a16="http://schemas.microsoft.com/office/drawing/2014/main" id="{0605BE13-A1E2-4940-AE33-F7DCB22F3290}"/>
              </a:ext>
            </a:extLst>
          </p:cNvPr>
          <p:cNvSpPr/>
          <p:nvPr/>
        </p:nvSpPr>
        <p:spPr>
          <a:xfrm>
            <a:off x="3407843" y="4036816"/>
            <a:ext cx="420004" cy="320446"/>
          </a:xfrm>
          <a:prstGeom prst="down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cs typeface="Calibri" panose="020F0502020204030204" pitchFamily="34" charset="0"/>
            </a:endParaRPr>
          </a:p>
        </p:txBody>
      </p:sp>
      <p:sp>
        <p:nvSpPr>
          <p:cNvPr id="15" name="בועת דיבור: אליפסה 13">
            <a:extLst>
              <a:ext uri="{FF2B5EF4-FFF2-40B4-BE49-F238E27FC236}">
                <a16:creationId xmlns:a16="http://schemas.microsoft.com/office/drawing/2014/main" id="{97751CE1-8B0B-47BE-855A-BD5E08F31657}"/>
              </a:ext>
            </a:extLst>
          </p:cNvPr>
          <p:cNvSpPr/>
          <p:nvPr/>
        </p:nvSpPr>
        <p:spPr>
          <a:xfrm rot="1757984">
            <a:off x="268837" y="3327883"/>
            <a:ext cx="2545415" cy="2438586"/>
          </a:xfrm>
          <a:prstGeom prst="wedgeEllipseCallout">
            <a:avLst>
              <a:gd name="adj1" fmla="val 2105"/>
              <a:gd name="adj2" fmla="val -64038"/>
            </a:avLst>
          </a:prstGeom>
          <a:solidFill>
            <a:srgbClr val="7030A0">
              <a:alpha val="1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3200" dirty="0">
              <a:cs typeface="Calibri" panose="020F0502020204030204" pitchFamily="34" charset="0"/>
            </a:endParaRPr>
          </a:p>
        </p:txBody>
      </p:sp>
      <p:sp>
        <p:nvSpPr>
          <p:cNvPr id="16" name="מלבן 15">
            <a:extLst>
              <a:ext uri="{FF2B5EF4-FFF2-40B4-BE49-F238E27FC236}">
                <a16:creationId xmlns:a16="http://schemas.microsoft.com/office/drawing/2014/main" id="{DF2F1009-BFD6-47F9-B14C-F73490D7D0CD}"/>
              </a:ext>
            </a:extLst>
          </p:cNvPr>
          <p:cNvSpPr/>
          <p:nvPr/>
        </p:nvSpPr>
        <p:spPr>
          <a:xfrm rot="20870148">
            <a:off x="340399" y="3927974"/>
            <a:ext cx="252849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e-IL" altLang="he-IL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הסבירו את הכלל הפועל במכונה. </a:t>
            </a:r>
            <a:endParaRPr lang="he-IL" altLang="he-IL" sz="32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he-IL" sz="3200" dirty="0">
              <a:solidFill>
                <a:srgbClr val="7030A0"/>
              </a:solidFill>
              <a:cs typeface="Calibri" panose="020F0502020204030204" pitchFamily="34" charset="0"/>
            </a:endParaRPr>
          </a:p>
        </p:txBody>
      </p:sp>
      <p:sp>
        <p:nvSpPr>
          <p:cNvPr id="2" name="אליפסה 1"/>
          <p:cNvSpPr/>
          <p:nvPr/>
        </p:nvSpPr>
        <p:spPr>
          <a:xfrm>
            <a:off x="9768212" y="3530140"/>
            <a:ext cx="2206849" cy="83820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 dirty="0"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88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תמונה 11">
            <a:extLst>
              <a:ext uri="{FF2B5EF4-FFF2-40B4-BE49-F238E27FC236}">
                <a16:creationId xmlns:a16="http://schemas.microsoft.com/office/drawing/2014/main" id="{3715301F-AE03-456E-8E04-75B9EBC3AC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967" b="27396"/>
          <a:stretch/>
        </p:blipFill>
        <p:spPr>
          <a:xfrm>
            <a:off x="0" y="688430"/>
            <a:ext cx="5456420" cy="4800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7AEE4C-FC77-7240-95C8-7D53CBE80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873" y="313490"/>
            <a:ext cx="6483920" cy="749880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he-I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שאלות נוספות בנושא כסף</a:t>
            </a:r>
            <a:endParaRPr lang="x-none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3715301F-AE03-456E-8E04-75B9EBC3AC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098"/>
          <a:stretch/>
        </p:blipFill>
        <p:spPr>
          <a:xfrm>
            <a:off x="5562600" y="1619068"/>
            <a:ext cx="6333193" cy="12658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6" name="תיבת טקסט 35">
            <a:extLst>
              <a:ext uri="{FF2B5EF4-FFF2-40B4-BE49-F238E27FC236}">
                <a16:creationId xmlns:a16="http://schemas.microsoft.com/office/drawing/2014/main" id="{A19E3D69-343F-49A2-9E2E-B8A508A7C337}"/>
              </a:ext>
            </a:extLst>
          </p:cNvPr>
          <p:cNvSpPr txBox="1"/>
          <p:nvPr/>
        </p:nvSpPr>
        <p:spPr>
          <a:xfrm rot="552796">
            <a:off x="6579559" y="4704199"/>
            <a:ext cx="5086676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pPr lvl="0" algn="ctr" rtl="1">
              <a:defRPr/>
            </a:pPr>
            <a:endParaRPr lang="he-I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 rtl="1">
              <a:defRPr/>
            </a:pPr>
            <a:r>
              <a:rPr lang="he-I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50 מטבעות </a:t>
            </a:r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של 10 שקלים</a:t>
            </a:r>
          </a:p>
          <a:p>
            <a:pPr lvl="0" algn="ctr" rtl="1">
              <a:defRPr/>
            </a:pPr>
            <a:r>
              <a:rPr lang="he-I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309E6503-6E82-47B7-A6D8-F2BE813A05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205" t="80572"/>
          <a:stretch/>
        </p:blipFill>
        <p:spPr>
          <a:xfrm>
            <a:off x="5562600" y="3088730"/>
            <a:ext cx="1145631" cy="11932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2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EE4C-FC77-7240-95C8-7D53CBE80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851" y="138933"/>
            <a:ext cx="6483920" cy="749880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he-I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שאלות נוספות בנושא כסף</a:t>
            </a:r>
            <a:endParaRPr lang="x-none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תיבת טקסט 39">
            <a:extLst>
              <a:ext uri="{FF2B5EF4-FFF2-40B4-BE49-F238E27FC236}">
                <a16:creationId xmlns:a16="http://schemas.microsoft.com/office/drawing/2014/main" id="{DF1386AE-81D3-467B-AE32-84965FCF4C1E}"/>
              </a:ext>
            </a:extLst>
          </p:cNvPr>
          <p:cNvSpPr txBox="1"/>
          <p:nvPr/>
        </p:nvSpPr>
        <p:spPr>
          <a:xfrm rot="21012105">
            <a:off x="7217892" y="3864587"/>
            <a:ext cx="4035143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pPr lvl="0" algn="ctr" rtl="1">
              <a:defRPr/>
            </a:pPr>
            <a:endParaRPr lang="he-I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 rtl="1">
              <a:defRPr/>
            </a:pPr>
            <a:r>
              <a:rPr lang="he-I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75 מטבעות </a:t>
            </a: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של 10 שקלים </a:t>
            </a:r>
          </a:p>
          <a:p>
            <a:pPr lvl="0" algn="ctr" rtl="1">
              <a:defRPr/>
            </a:pPr>
            <a:endParaRPr lang="he-I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309E6503-6E82-47B7-A6D8-F2BE813A05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52" t="2689" r="18599" b="20506"/>
          <a:stretch/>
        </p:blipFill>
        <p:spPr>
          <a:xfrm>
            <a:off x="177799" y="996859"/>
            <a:ext cx="5647766" cy="5068958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309E6503-6E82-47B7-A6D8-F2BE813A05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205" t="80572"/>
          <a:stretch/>
        </p:blipFill>
        <p:spPr>
          <a:xfrm>
            <a:off x="5990665" y="2934716"/>
            <a:ext cx="1145631" cy="1193245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309E6503-6E82-47B7-A6D8-F2BE813A05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0572" r="16251"/>
          <a:stretch/>
        </p:blipFill>
        <p:spPr>
          <a:xfrm>
            <a:off x="6210300" y="1358640"/>
            <a:ext cx="5477512" cy="1215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75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EE4C-FC77-7240-95C8-7D53CBE80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851" y="138933"/>
            <a:ext cx="6483920" cy="749880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he-IL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שאלות נוספות בנושא כסף</a:t>
            </a:r>
            <a:endParaRPr lang="x-none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5" name="תמונה 34">
            <a:extLst>
              <a:ext uri="{FF2B5EF4-FFF2-40B4-BE49-F238E27FC236}">
                <a16:creationId xmlns:a16="http://schemas.microsoft.com/office/drawing/2014/main" id="{9C099024-8258-42D0-85ED-DABE6D8C7C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07" t="6242" r="5558" b="3613"/>
          <a:stretch/>
        </p:blipFill>
        <p:spPr>
          <a:xfrm>
            <a:off x="4457700" y="1313535"/>
            <a:ext cx="6954671" cy="27631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תיבת טקסט 40">
            <a:extLst>
              <a:ext uri="{FF2B5EF4-FFF2-40B4-BE49-F238E27FC236}">
                <a16:creationId xmlns:a16="http://schemas.microsoft.com/office/drawing/2014/main" id="{216B99C9-09E9-47C4-BA75-40B380E2DB8A}"/>
              </a:ext>
            </a:extLst>
          </p:cNvPr>
          <p:cNvSpPr txBox="1"/>
          <p:nvPr/>
        </p:nvSpPr>
        <p:spPr>
          <a:xfrm>
            <a:off x="515116" y="3882483"/>
            <a:ext cx="5974584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pPr lvl="0" algn="ctr" rtl="1">
              <a:defRPr/>
            </a:pPr>
            <a:r>
              <a:rPr lang="he-I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50 מטבעות </a:t>
            </a:r>
            <a:r>
              <a:rPr lang="he-IL" sz="3600" dirty="0">
                <a:latin typeface="Calibri" panose="020F0502020204030204" pitchFamily="34" charset="0"/>
                <a:cs typeface="Calibri" panose="020F0502020204030204" pitchFamily="34" charset="0"/>
              </a:rPr>
              <a:t>של 10 אגורות </a:t>
            </a:r>
          </a:p>
          <a:p>
            <a:pPr lvl="0" algn="ctr" rtl="1">
              <a:defRPr/>
            </a:pPr>
            <a:r>
              <a:rPr lang="he-IL" sz="3600" dirty="0">
                <a:latin typeface="Calibri" panose="020F0502020204030204" pitchFamily="34" charset="0"/>
                <a:cs typeface="Calibri" panose="020F0502020204030204" pitchFamily="34" charset="0"/>
              </a:rPr>
              <a:t>1 שקל= 100אגורות </a:t>
            </a:r>
          </a:p>
          <a:p>
            <a:pPr lvl="0" algn="ctr" rtl="1">
              <a:defRPr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5X100= 500</a:t>
            </a:r>
          </a:p>
          <a:p>
            <a:pPr lvl="0" algn="ctr" rtl="1">
              <a:defRPr/>
            </a:pPr>
            <a:r>
              <a:rPr lang="en-US" sz="3600" dirty="0">
                <a:highlight>
                  <a:srgbClr val="00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500:10=50 </a:t>
            </a:r>
            <a:endParaRPr lang="he-IL" sz="3600" dirty="0">
              <a:highlight>
                <a:srgbClr val="00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466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66197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מתחילים בכיף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7" name="בועת דיבור: אליפסה 6">
            <a:extLst>
              <a:ext uri="{FF2B5EF4-FFF2-40B4-BE49-F238E27FC236}">
                <a16:creationId xmlns:a16="http://schemas.microsoft.com/office/drawing/2014/main" id="{3A5EDAD2-AA92-46F8-BA80-36BF385EAFF0}"/>
              </a:ext>
            </a:extLst>
          </p:cNvPr>
          <p:cNvSpPr/>
          <p:nvPr/>
        </p:nvSpPr>
        <p:spPr>
          <a:xfrm>
            <a:off x="-103138" y="762352"/>
            <a:ext cx="5217725" cy="3964990"/>
          </a:xfrm>
          <a:prstGeom prst="wedgeEllipseCallout">
            <a:avLst>
              <a:gd name="adj1" fmla="val -11577"/>
              <a:gd name="adj2" fmla="val 59996"/>
            </a:avLst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he-IL" sz="28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פִּתְרוּ בַּדֶּרֶךְ הַנּוֹחָה לָכֶם (צִיּוּר / טַבְלָה / תַּרְגִּיל )</a:t>
            </a:r>
          </a:p>
          <a:p>
            <a:pPr lvl="0" algn="ctr"/>
            <a:r>
              <a:rPr lang="he-IL" sz="28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הִסְבִּירוּ אֵיךְ יְדַעְתֶּם בְּאֵיזֶה תָּא יֵשׁ יוֹתֵר כֶּסֶף? </a:t>
            </a:r>
          </a:p>
          <a:p>
            <a:pPr lvl="0" algn="ctr"/>
            <a:r>
              <a:rPr lang="he-IL" sz="28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הִצִּיגוּ אֶת תְּשׁוּבַתְכֶם לַשְּׁאֵלָה: </a:t>
            </a:r>
          </a:p>
          <a:p>
            <a:pPr lvl="0" algn="ctr"/>
            <a:r>
              <a:rPr lang="he-IL" sz="2800" dirty="0">
                <a:solidFill>
                  <a:srgbClr val="4242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כַּמָּה כֶּסֶף יֵשׁ לָהֶם בַּקֻּפָּה?</a:t>
            </a:r>
          </a:p>
          <a:p>
            <a:pPr algn="ctr"/>
            <a:endParaRPr lang="he-I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2" descr="1 שקל התשס&quot;ו (2006) עם טעות הטבעה - מסובב 140 מעלות (Rotated ...">
            <a:extLst>
              <a:ext uri="{FF2B5EF4-FFF2-40B4-BE49-F238E27FC236}">
                <a16:creationId xmlns:a16="http://schemas.microsoft.com/office/drawing/2014/main" id="{776B7834-946B-4F47-B33E-D3280EE5D3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82" b="94928" l="613" r="48775">
                        <a14:foregroundMark x1="12868" y1="10386" x2="29167" y2="5797"/>
                        <a14:foregroundMark x1="29167" y1="5797" x2="34436" y2="8213"/>
                        <a14:foregroundMark x1="43750" y1="25362" x2="47672" y2="40338"/>
                        <a14:foregroundMark x1="47592" y1="51208" x2="47549" y2="57005"/>
                        <a14:foregroundMark x1="47600" y1="50143" x2="47592" y2="51208"/>
                        <a14:foregroundMark x1="47672" y1="40338" x2="47606" y2="49345"/>
                        <a14:foregroundMark x1="47549" y1="57005" x2="43995" y2="71981"/>
                        <a14:foregroundMark x1="43995" y1="71981" x2="43627" y2="72464"/>
                        <a14:foregroundMark x1="2569" y1="55556" x2="2451" y2="56763"/>
                        <a14:foregroundMark x1="5637" y1="24155" x2="2569" y2="55556"/>
                        <a14:foregroundMark x1="2451" y1="56763" x2="3922" y2="72222"/>
                        <a14:foregroundMark x1="3922" y1="72222" x2="9191" y2="85024"/>
                        <a14:foregroundMark x1="9191" y1="85024" x2="24225" y2="96193"/>
                        <a14:foregroundMark x1="34921" y1="92029" x2="43750" y2="69324"/>
                        <a14:foregroundMark x1="34733" y1="92512" x2="34921" y2="92029"/>
                        <a14:foregroundMark x1="34653" y1="92719" x2="34733" y2="92512"/>
                        <a14:foregroundMark x1="43750" y1="69324" x2="44363" y2="65942"/>
                        <a14:foregroundMark x1="3431" y1="30676" x2="2328" y2="47343"/>
                        <a14:foregroundMark x1="2328" y1="47343" x2="4779" y2="65459"/>
                        <a14:foregroundMark x1="1649" y1="55556" x2="1103" y2="50483"/>
                        <a14:foregroundMark x1="2819" y1="66425" x2="1649" y2="55556"/>
                        <a14:foregroundMark x1="1833" y1="36715" x2="1961" y2="34300"/>
                        <a14:foregroundMark x1="1718" y1="38889" x2="1833" y2="36715"/>
                        <a14:foregroundMark x1="1680" y1="39614" x2="1718" y2="38889"/>
                        <a14:foregroundMark x1="1103" y1="50483" x2="1680" y2="39614"/>
                        <a14:foregroundMark x1="1961" y1="34300" x2="6005" y2="19807"/>
                        <a14:foregroundMark x1="6005" y1="19807" x2="12990" y2="10145"/>
                        <a14:foregroundMark x1="12990" y1="10145" x2="29044" y2="3623"/>
                        <a14:foregroundMark x1="29044" y1="3623" x2="35907" y2="14251"/>
                        <a14:foregroundMark x1="35907" y1="14251" x2="36029" y2="14734"/>
                        <a14:foregroundMark x1="1641" y1="55556" x2="1225" y2="49275"/>
                        <a14:foregroundMark x1="2328" y1="65942" x2="1641" y2="55556"/>
                        <a14:foregroundMark x1="2068" y1="36715" x2="2328" y2="32850"/>
                        <a14:foregroundMark x1="1922" y1="38889" x2="2068" y2="36715"/>
                        <a14:foregroundMark x1="1873" y1="39614" x2="1922" y2="38889"/>
                        <a14:foregroundMark x1="1225" y1="49275" x2="1873" y2="39614"/>
                        <a14:foregroundMark x1="2328" y1="32850" x2="6250" y2="18599"/>
                        <a14:foregroundMark x1="6250" y1="18599" x2="12500" y2="7246"/>
                        <a14:foregroundMark x1="12500" y1="7246" x2="28431" y2="3382"/>
                        <a14:foregroundMark x1="28431" y1="3382" x2="36029" y2="8937"/>
                        <a14:foregroundMark x1="36029" y1="8937" x2="42279" y2="19324"/>
                        <a14:foregroundMark x1="42279" y1="19324" x2="47059" y2="33333"/>
                        <a14:foregroundMark x1="47059" y1="33333" x2="48775" y2="49517"/>
                        <a14:foregroundMark x1="48574" y1="51208" x2="46936" y2="64976"/>
                        <a14:foregroundMark x1="48623" y1="50792" x2="48574" y2="51208"/>
                        <a14:foregroundMark x1="48775" y1="49517" x2="48712" y2="50047"/>
                        <a14:foregroundMark x1="46936" y1="64976" x2="35417" y2="88406"/>
                        <a14:foregroundMark x1="5760" y1="20773" x2="1838" y2="34783"/>
                        <a14:foregroundMark x1="1472" y1="39614" x2="613" y2="50966"/>
                        <a14:foregroundMark x1="1527" y1="38889" x2="1472" y2="39614"/>
                        <a14:foregroundMark x1="1692" y1="36715" x2="1527" y2="38889"/>
                        <a14:foregroundMark x1="1838" y1="34783" x2="1692" y2="36715"/>
                        <a14:foregroundMark x1="1121" y1="55556" x2="2083" y2="64251"/>
                        <a14:foregroundMark x1="613" y1="50966" x2="1121" y2="55556"/>
                        <a14:foregroundMark x1="27328" y1="93961" x2="34804" y2="87923"/>
                        <a14:backgroundMark x1="34559" y1="92512" x2="31863" y2="95169"/>
                        <a14:backgroundMark x1="29153" y1="96105" x2="32230" y2="95652"/>
                        <a14:backgroundMark x1="24020" y1="96860" x2="26679" y2="96469"/>
                        <a14:backgroundMark x1="32230" y1="95652" x2="32598" y2="95652"/>
                        <a14:backgroundMark x1="34926" y1="92512" x2="34926" y2="92512"/>
                        <a14:backgroundMark x1="35172" y1="92029" x2="35172" y2="92029"/>
                        <a14:backgroundMark x1="48897" y1="51208" x2="48897" y2="51208"/>
                        <a14:backgroundMark x1="49020" y1="50242" x2="48897" y2="50966"/>
                        <a14:backgroundMark x1="123" y1="36715" x2="123" y2="36715"/>
                        <a14:backgroundMark x1="123" y1="38889" x2="123" y2="38889"/>
                        <a14:backgroundMark x1="368" y1="60870" x2="0" y2="59903"/>
                        <a14:backgroundMark x1="0" y1="39614" x2="0" y2="39614"/>
                        <a14:backgroundMark x1="123" y1="58937" x2="123" y2="57246"/>
                        <a14:backgroundMark x1="123" y1="55556" x2="12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743"/>
          <a:stretch/>
        </p:blipFill>
        <p:spPr bwMode="auto">
          <a:xfrm>
            <a:off x="3460718" y="5396433"/>
            <a:ext cx="363604" cy="36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1 שקל התשס&quot;ו (2006) עם טעות הטבעה - מסובב 140 מעלות (Rotated ...">
            <a:extLst>
              <a:ext uri="{FF2B5EF4-FFF2-40B4-BE49-F238E27FC236}">
                <a16:creationId xmlns:a16="http://schemas.microsoft.com/office/drawing/2014/main" id="{ADE2203B-254F-422A-ABF1-3F8C6A4652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82" b="94928" l="613" r="48775">
                        <a14:foregroundMark x1="12868" y1="10386" x2="29167" y2="5797"/>
                        <a14:foregroundMark x1="29167" y1="5797" x2="34436" y2="8213"/>
                        <a14:foregroundMark x1="43750" y1="25362" x2="47672" y2="40338"/>
                        <a14:foregroundMark x1="47592" y1="51208" x2="47549" y2="57005"/>
                        <a14:foregroundMark x1="47600" y1="50143" x2="47592" y2="51208"/>
                        <a14:foregroundMark x1="47672" y1="40338" x2="47606" y2="49345"/>
                        <a14:foregroundMark x1="47549" y1="57005" x2="43995" y2="71981"/>
                        <a14:foregroundMark x1="43995" y1="71981" x2="43627" y2="72464"/>
                        <a14:foregroundMark x1="2569" y1="55556" x2="2451" y2="56763"/>
                        <a14:foregroundMark x1="5637" y1="24155" x2="2569" y2="55556"/>
                        <a14:foregroundMark x1="2451" y1="56763" x2="3922" y2="72222"/>
                        <a14:foregroundMark x1="3922" y1="72222" x2="9191" y2="85024"/>
                        <a14:foregroundMark x1="9191" y1="85024" x2="24225" y2="96193"/>
                        <a14:foregroundMark x1="34921" y1="92029" x2="43750" y2="69324"/>
                        <a14:foregroundMark x1="34733" y1="92512" x2="34921" y2="92029"/>
                        <a14:foregroundMark x1="34653" y1="92719" x2="34733" y2="92512"/>
                        <a14:foregroundMark x1="43750" y1="69324" x2="44363" y2="65942"/>
                        <a14:foregroundMark x1="3431" y1="30676" x2="2328" y2="47343"/>
                        <a14:foregroundMark x1="2328" y1="47343" x2="4779" y2="65459"/>
                        <a14:foregroundMark x1="1649" y1="55556" x2="1103" y2="50483"/>
                        <a14:foregroundMark x1="2819" y1="66425" x2="1649" y2="55556"/>
                        <a14:foregroundMark x1="1833" y1="36715" x2="1961" y2="34300"/>
                        <a14:foregroundMark x1="1718" y1="38889" x2="1833" y2="36715"/>
                        <a14:foregroundMark x1="1680" y1="39614" x2="1718" y2="38889"/>
                        <a14:foregroundMark x1="1103" y1="50483" x2="1680" y2="39614"/>
                        <a14:foregroundMark x1="1961" y1="34300" x2="6005" y2="19807"/>
                        <a14:foregroundMark x1="6005" y1="19807" x2="12990" y2="10145"/>
                        <a14:foregroundMark x1="12990" y1="10145" x2="29044" y2="3623"/>
                        <a14:foregroundMark x1="29044" y1="3623" x2="35907" y2="14251"/>
                        <a14:foregroundMark x1="35907" y1="14251" x2="36029" y2="14734"/>
                        <a14:foregroundMark x1="1641" y1="55556" x2="1225" y2="49275"/>
                        <a14:foregroundMark x1="2328" y1="65942" x2="1641" y2="55556"/>
                        <a14:foregroundMark x1="2068" y1="36715" x2="2328" y2="32850"/>
                        <a14:foregroundMark x1="1922" y1="38889" x2="2068" y2="36715"/>
                        <a14:foregroundMark x1="1873" y1="39614" x2="1922" y2="38889"/>
                        <a14:foregroundMark x1="1225" y1="49275" x2="1873" y2="39614"/>
                        <a14:foregroundMark x1="2328" y1="32850" x2="6250" y2="18599"/>
                        <a14:foregroundMark x1="6250" y1="18599" x2="12500" y2="7246"/>
                        <a14:foregroundMark x1="12500" y1="7246" x2="28431" y2="3382"/>
                        <a14:foregroundMark x1="28431" y1="3382" x2="36029" y2="8937"/>
                        <a14:foregroundMark x1="36029" y1="8937" x2="42279" y2="19324"/>
                        <a14:foregroundMark x1="42279" y1="19324" x2="47059" y2="33333"/>
                        <a14:foregroundMark x1="47059" y1="33333" x2="48775" y2="49517"/>
                        <a14:foregroundMark x1="48574" y1="51208" x2="46936" y2="64976"/>
                        <a14:foregroundMark x1="48623" y1="50792" x2="48574" y2="51208"/>
                        <a14:foregroundMark x1="48775" y1="49517" x2="48712" y2="50047"/>
                        <a14:foregroundMark x1="46936" y1="64976" x2="35417" y2="88406"/>
                        <a14:foregroundMark x1="5760" y1="20773" x2="1838" y2="34783"/>
                        <a14:foregroundMark x1="1472" y1="39614" x2="613" y2="50966"/>
                        <a14:foregroundMark x1="1527" y1="38889" x2="1472" y2="39614"/>
                        <a14:foregroundMark x1="1692" y1="36715" x2="1527" y2="38889"/>
                        <a14:foregroundMark x1="1838" y1="34783" x2="1692" y2="36715"/>
                        <a14:foregroundMark x1="1121" y1="55556" x2="2083" y2="64251"/>
                        <a14:foregroundMark x1="613" y1="50966" x2="1121" y2="55556"/>
                        <a14:foregroundMark x1="27328" y1="93961" x2="34804" y2="87923"/>
                        <a14:backgroundMark x1="34559" y1="92512" x2="31863" y2="95169"/>
                        <a14:backgroundMark x1="29153" y1="96105" x2="32230" y2="95652"/>
                        <a14:backgroundMark x1="24020" y1="96860" x2="26679" y2="96469"/>
                        <a14:backgroundMark x1="32230" y1="95652" x2="32598" y2="95652"/>
                        <a14:backgroundMark x1="34926" y1="92512" x2="34926" y2="92512"/>
                        <a14:backgroundMark x1="35172" y1="92029" x2="35172" y2="92029"/>
                        <a14:backgroundMark x1="48897" y1="51208" x2="48897" y2="51208"/>
                        <a14:backgroundMark x1="49020" y1="50242" x2="48897" y2="50966"/>
                        <a14:backgroundMark x1="123" y1="36715" x2="123" y2="36715"/>
                        <a14:backgroundMark x1="123" y1="38889" x2="123" y2="38889"/>
                        <a14:backgroundMark x1="368" y1="60870" x2="0" y2="59903"/>
                        <a14:backgroundMark x1="0" y1="39614" x2="0" y2="39614"/>
                        <a14:backgroundMark x1="123" y1="58937" x2="123" y2="57246"/>
                        <a14:backgroundMark x1="123" y1="55556" x2="12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743"/>
          <a:stretch/>
        </p:blipFill>
        <p:spPr bwMode="auto">
          <a:xfrm>
            <a:off x="3613118" y="5548833"/>
            <a:ext cx="363604" cy="36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1 שקל התשס&quot;ו (2006) עם טעות הטבעה - מסובב 140 מעלות (Rotated ...">
            <a:extLst>
              <a:ext uri="{FF2B5EF4-FFF2-40B4-BE49-F238E27FC236}">
                <a16:creationId xmlns:a16="http://schemas.microsoft.com/office/drawing/2014/main" id="{B96C4D06-FD7B-4AD8-8734-41DD12804F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82" b="94928" l="613" r="48775">
                        <a14:foregroundMark x1="12868" y1="10386" x2="29167" y2="5797"/>
                        <a14:foregroundMark x1="29167" y1="5797" x2="34436" y2="8213"/>
                        <a14:foregroundMark x1="43750" y1="25362" x2="47672" y2="40338"/>
                        <a14:foregroundMark x1="47592" y1="51208" x2="47549" y2="57005"/>
                        <a14:foregroundMark x1="47600" y1="50143" x2="47592" y2="51208"/>
                        <a14:foregroundMark x1="47672" y1="40338" x2="47606" y2="49345"/>
                        <a14:foregroundMark x1="47549" y1="57005" x2="43995" y2="71981"/>
                        <a14:foregroundMark x1="43995" y1="71981" x2="43627" y2="72464"/>
                        <a14:foregroundMark x1="2569" y1="55556" x2="2451" y2="56763"/>
                        <a14:foregroundMark x1="5637" y1="24155" x2="2569" y2="55556"/>
                        <a14:foregroundMark x1="2451" y1="56763" x2="3922" y2="72222"/>
                        <a14:foregroundMark x1="3922" y1="72222" x2="9191" y2="85024"/>
                        <a14:foregroundMark x1="9191" y1="85024" x2="24225" y2="96193"/>
                        <a14:foregroundMark x1="34921" y1="92029" x2="43750" y2="69324"/>
                        <a14:foregroundMark x1="34733" y1="92512" x2="34921" y2="92029"/>
                        <a14:foregroundMark x1="34653" y1="92719" x2="34733" y2="92512"/>
                        <a14:foregroundMark x1="43750" y1="69324" x2="44363" y2="65942"/>
                        <a14:foregroundMark x1="3431" y1="30676" x2="2328" y2="47343"/>
                        <a14:foregroundMark x1="2328" y1="47343" x2="4779" y2="65459"/>
                        <a14:foregroundMark x1="1649" y1="55556" x2="1103" y2="50483"/>
                        <a14:foregroundMark x1="2819" y1="66425" x2="1649" y2="55556"/>
                        <a14:foregroundMark x1="1833" y1="36715" x2="1961" y2="34300"/>
                        <a14:foregroundMark x1="1718" y1="38889" x2="1833" y2="36715"/>
                        <a14:foregroundMark x1="1680" y1="39614" x2="1718" y2="38889"/>
                        <a14:foregroundMark x1="1103" y1="50483" x2="1680" y2="39614"/>
                        <a14:foregroundMark x1="1961" y1="34300" x2="6005" y2="19807"/>
                        <a14:foregroundMark x1="6005" y1="19807" x2="12990" y2="10145"/>
                        <a14:foregroundMark x1="12990" y1="10145" x2="29044" y2="3623"/>
                        <a14:foregroundMark x1="29044" y1="3623" x2="35907" y2="14251"/>
                        <a14:foregroundMark x1="35907" y1="14251" x2="36029" y2="14734"/>
                        <a14:foregroundMark x1="1641" y1="55556" x2="1225" y2="49275"/>
                        <a14:foregroundMark x1="2328" y1="65942" x2="1641" y2="55556"/>
                        <a14:foregroundMark x1="2068" y1="36715" x2="2328" y2="32850"/>
                        <a14:foregroundMark x1="1922" y1="38889" x2="2068" y2="36715"/>
                        <a14:foregroundMark x1="1873" y1="39614" x2="1922" y2="38889"/>
                        <a14:foregroundMark x1="1225" y1="49275" x2="1873" y2="39614"/>
                        <a14:foregroundMark x1="2328" y1="32850" x2="6250" y2="18599"/>
                        <a14:foregroundMark x1="6250" y1="18599" x2="12500" y2="7246"/>
                        <a14:foregroundMark x1="12500" y1="7246" x2="28431" y2="3382"/>
                        <a14:foregroundMark x1="28431" y1="3382" x2="36029" y2="8937"/>
                        <a14:foregroundMark x1="36029" y1="8937" x2="42279" y2="19324"/>
                        <a14:foregroundMark x1="42279" y1="19324" x2="47059" y2="33333"/>
                        <a14:foregroundMark x1="47059" y1="33333" x2="48775" y2="49517"/>
                        <a14:foregroundMark x1="48574" y1="51208" x2="46936" y2="64976"/>
                        <a14:foregroundMark x1="48623" y1="50792" x2="48574" y2="51208"/>
                        <a14:foregroundMark x1="48775" y1="49517" x2="48712" y2="50047"/>
                        <a14:foregroundMark x1="46936" y1="64976" x2="35417" y2="88406"/>
                        <a14:foregroundMark x1="5760" y1="20773" x2="1838" y2="34783"/>
                        <a14:foregroundMark x1="1472" y1="39614" x2="613" y2="50966"/>
                        <a14:foregroundMark x1="1527" y1="38889" x2="1472" y2="39614"/>
                        <a14:foregroundMark x1="1692" y1="36715" x2="1527" y2="38889"/>
                        <a14:foregroundMark x1="1838" y1="34783" x2="1692" y2="36715"/>
                        <a14:foregroundMark x1="1121" y1="55556" x2="2083" y2="64251"/>
                        <a14:foregroundMark x1="613" y1="50966" x2="1121" y2="55556"/>
                        <a14:foregroundMark x1="27328" y1="93961" x2="34804" y2="87923"/>
                        <a14:backgroundMark x1="34559" y1="92512" x2="31863" y2="95169"/>
                        <a14:backgroundMark x1="29153" y1="96105" x2="32230" y2="95652"/>
                        <a14:backgroundMark x1="24020" y1="96860" x2="26679" y2="96469"/>
                        <a14:backgroundMark x1="32230" y1="95652" x2="32598" y2="95652"/>
                        <a14:backgroundMark x1="34926" y1="92512" x2="34926" y2="92512"/>
                        <a14:backgroundMark x1="35172" y1="92029" x2="35172" y2="92029"/>
                        <a14:backgroundMark x1="48897" y1="51208" x2="48897" y2="51208"/>
                        <a14:backgroundMark x1="49020" y1="50242" x2="48897" y2="50966"/>
                        <a14:backgroundMark x1="123" y1="36715" x2="123" y2="36715"/>
                        <a14:backgroundMark x1="123" y1="38889" x2="123" y2="38889"/>
                        <a14:backgroundMark x1="368" y1="60870" x2="0" y2="59903"/>
                        <a14:backgroundMark x1="0" y1="39614" x2="0" y2="39614"/>
                        <a14:backgroundMark x1="123" y1="58937" x2="123" y2="57246"/>
                        <a14:backgroundMark x1="123" y1="55556" x2="12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743"/>
          <a:stretch/>
        </p:blipFill>
        <p:spPr bwMode="auto">
          <a:xfrm>
            <a:off x="3765518" y="5701233"/>
            <a:ext cx="363604" cy="36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1 שקל התשס&quot;ו (2006) עם טעות הטבעה - מסובב 140 מעלות (Rotated ...">
            <a:extLst>
              <a:ext uri="{FF2B5EF4-FFF2-40B4-BE49-F238E27FC236}">
                <a16:creationId xmlns:a16="http://schemas.microsoft.com/office/drawing/2014/main" id="{F2D66154-99C0-4CBC-A71F-612157D816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82" b="94928" l="613" r="48775">
                        <a14:foregroundMark x1="12868" y1="10386" x2="29167" y2="5797"/>
                        <a14:foregroundMark x1="29167" y1="5797" x2="34436" y2="8213"/>
                        <a14:foregroundMark x1="43750" y1="25362" x2="47672" y2="40338"/>
                        <a14:foregroundMark x1="47592" y1="51208" x2="47549" y2="57005"/>
                        <a14:foregroundMark x1="47600" y1="50143" x2="47592" y2="51208"/>
                        <a14:foregroundMark x1="47672" y1="40338" x2="47606" y2="49345"/>
                        <a14:foregroundMark x1="47549" y1="57005" x2="43995" y2="71981"/>
                        <a14:foregroundMark x1="43995" y1="71981" x2="43627" y2="72464"/>
                        <a14:foregroundMark x1="2569" y1="55556" x2="2451" y2="56763"/>
                        <a14:foregroundMark x1="5637" y1="24155" x2="2569" y2="55556"/>
                        <a14:foregroundMark x1="2451" y1="56763" x2="3922" y2="72222"/>
                        <a14:foregroundMark x1="3922" y1="72222" x2="9191" y2="85024"/>
                        <a14:foregroundMark x1="9191" y1="85024" x2="24225" y2="96193"/>
                        <a14:foregroundMark x1="34921" y1="92029" x2="43750" y2="69324"/>
                        <a14:foregroundMark x1="34733" y1="92512" x2="34921" y2="92029"/>
                        <a14:foregroundMark x1="34653" y1="92719" x2="34733" y2="92512"/>
                        <a14:foregroundMark x1="43750" y1="69324" x2="44363" y2="65942"/>
                        <a14:foregroundMark x1="3431" y1="30676" x2="2328" y2="47343"/>
                        <a14:foregroundMark x1="2328" y1="47343" x2="4779" y2="65459"/>
                        <a14:foregroundMark x1="1649" y1="55556" x2="1103" y2="50483"/>
                        <a14:foregroundMark x1="2819" y1="66425" x2="1649" y2="55556"/>
                        <a14:foregroundMark x1="1833" y1="36715" x2="1961" y2="34300"/>
                        <a14:foregroundMark x1="1718" y1="38889" x2="1833" y2="36715"/>
                        <a14:foregroundMark x1="1680" y1="39614" x2="1718" y2="38889"/>
                        <a14:foregroundMark x1="1103" y1="50483" x2="1680" y2="39614"/>
                        <a14:foregroundMark x1="1961" y1="34300" x2="6005" y2="19807"/>
                        <a14:foregroundMark x1="6005" y1="19807" x2="12990" y2="10145"/>
                        <a14:foregroundMark x1="12990" y1="10145" x2="29044" y2="3623"/>
                        <a14:foregroundMark x1="29044" y1="3623" x2="35907" y2="14251"/>
                        <a14:foregroundMark x1="35907" y1="14251" x2="36029" y2="14734"/>
                        <a14:foregroundMark x1="1641" y1="55556" x2="1225" y2="49275"/>
                        <a14:foregroundMark x1="2328" y1="65942" x2="1641" y2="55556"/>
                        <a14:foregroundMark x1="2068" y1="36715" x2="2328" y2="32850"/>
                        <a14:foregroundMark x1="1922" y1="38889" x2="2068" y2="36715"/>
                        <a14:foregroundMark x1="1873" y1="39614" x2="1922" y2="38889"/>
                        <a14:foregroundMark x1="1225" y1="49275" x2="1873" y2="39614"/>
                        <a14:foregroundMark x1="2328" y1="32850" x2="6250" y2="18599"/>
                        <a14:foregroundMark x1="6250" y1="18599" x2="12500" y2="7246"/>
                        <a14:foregroundMark x1="12500" y1="7246" x2="28431" y2="3382"/>
                        <a14:foregroundMark x1="28431" y1="3382" x2="36029" y2="8937"/>
                        <a14:foregroundMark x1="36029" y1="8937" x2="42279" y2="19324"/>
                        <a14:foregroundMark x1="42279" y1="19324" x2="47059" y2="33333"/>
                        <a14:foregroundMark x1="47059" y1="33333" x2="48775" y2="49517"/>
                        <a14:foregroundMark x1="48574" y1="51208" x2="46936" y2="64976"/>
                        <a14:foregroundMark x1="48623" y1="50792" x2="48574" y2="51208"/>
                        <a14:foregroundMark x1="48775" y1="49517" x2="48712" y2="50047"/>
                        <a14:foregroundMark x1="46936" y1="64976" x2="35417" y2="88406"/>
                        <a14:foregroundMark x1="5760" y1="20773" x2="1838" y2="34783"/>
                        <a14:foregroundMark x1="1472" y1="39614" x2="613" y2="50966"/>
                        <a14:foregroundMark x1="1527" y1="38889" x2="1472" y2="39614"/>
                        <a14:foregroundMark x1="1692" y1="36715" x2="1527" y2="38889"/>
                        <a14:foregroundMark x1="1838" y1="34783" x2="1692" y2="36715"/>
                        <a14:foregroundMark x1="1121" y1="55556" x2="2083" y2="64251"/>
                        <a14:foregroundMark x1="613" y1="50966" x2="1121" y2="55556"/>
                        <a14:foregroundMark x1="27328" y1="93961" x2="34804" y2="87923"/>
                        <a14:backgroundMark x1="34559" y1="92512" x2="31863" y2="95169"/>
                        <a14:backgroundMark x1="29153" y1="96105" x2="32230" y2="95652"/>
                        <a14:backgroundMark x1="24020" y1="96860" x2="26679" y2="96469"/>
                        <a14:backgroundMark x1="32230" y1="95652" x2="32598" y2="95652"/>
                        <a14:backgroundMark x1="34926" y1="92512" x2="34926" y2="92512"/>
                        <a14:backgroundMark x1="35172" y1="92029" x2="35172" y2="92029"/>
                        <a14:backgroundMark x1="48897" y1="51208" x2="48897" y2="51208"/>
                        <a14:backgroundMark x1="49020" y1="50242" x2="48897" y2="50966"/>
                        <a14:backgroundMark x1="123" y1="36715" x2="123" y2="36715"/>
                        <a14:backgroundMark x1="123" y1="38889" x2="123" y2="38889"/>
                        <a14:backgroundMark x1="368" y1="60870" x2="0" y2="59903"/>
                        <a14:backgroundMark x1="0" y1="39614" x2="0" y2="39614"/>
                        <a14:backgroundMark x1="123" y1="58937" x2="123" y2="57246"/>
                        <a14:backgroundMark x1="123" y1="55556" x2="12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743"/>
          <a:stretch/>
        </p:blipFill>
        <p:spPr bwMode="auto">
          <a:xfrm>
            <a:off x="3917918" y="5853633"/>
            <a:ext cx="363604" cy="36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1 שקל התשס&quot;ו (2006) עם טעות הטבעה - מסובב 140 מעלות (Rotated ...">
            <a:extLst>
              <a:ext uri="{FF2B5EF4-FFF2-40B4-BE49-F238E27FC236}">
                <a16:creationId xmlns:a16="http://schemas.microsoft.com/office/drawing/2014/main" id="{40EB0B11-E908-4D74-854E-2788F19C62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82" b="94928" l="613" r="48775">
                        <a14:foregroundMark x1="12868" y1="10386" x2="29167" y2="5797"/>
                        <a14:foregroundMark x1="29167" y1="5797" x2="34436" y2="8213"/>
                        <a14:foregroundMark x1="43750" y1="25362" x2="47672" y2="40338"/>
                        <a14:foregroundMark x1="47592" y1="51208" x2="47549" y2="57005"/>
                        <a14:foregroundMark x1="47600" y1="50143" x2="47592" y2="51208"/>
                        <a14:foregroundMark x1="47672" y1="40338" x2="47606" y2="49345"/>
                        <a14:foregroundMark x1="47549" y1="57005" x2="43995" y2="71981"/>
                        <a14:foregroundMark x1="43995" y1="71981" x2="43627" y2="72464"/>
                        <a14:foregroundMark x1="2569" y1="55556" x2="2451" y2="56763"/>
                        <a14:foregroundMark x1="5637" y1="24155" x2="2569" y2="55556"/>
                        <a14:foregroundMark x1="2451" y1="56763" x2="3922" y2="72222"/>
                        <a14:foregroundMark x1="3922" y1="72222" x2="9191" y2="85024"/>
                        <a14:foregroundMark x1="9191" y1="85024" x2="24225" y2="96193"/>
                        <a14:foregroundMark x1="34921" y1="92029" x2="43750" y2="69324"/>
                        <a14:foregroundMark x1="34733" y1="92512" x2="34921" y2="92029"/>
                        <a14:foregroundMark x1="34653" y1="92719" x2="34733" y2="92512"/>
                        <a14:foregroundMark x1="43750" y1="69324" x2="44363" y2="65942"/>
                        <a14:foregroundMark x1="3431" y1="30676" x2="2328" y2="47343"/>
                        <a14:foregroundMark x1="2328" y1="47343" x2="4779" y2="65459"/>
                        <a14:foregroundMark x1="1649" y1="55556" x2="1103" y2="50483"/>
                        <a14:foregroundMark x1="2819" y1="66425" x2="1649" y2="55556"/>
                        <a14:foregroundMark x1="1833" y1="36715" x2="1961" y2="34300"/>
                        <a14:foregroundMark x1="1718" y1="38889" x2="1833" y2="36715"/>
                        <a14:foregroundMark x1="1680" y1="39614" x2="1718" y2="38889"/>
                        <a14:foregroundMark x1="1103" y1="50483" x2="1680" y2="39614"/>
                        <a14:foregroundMark x1="1961" y1="34300" x2="6005" y2="19807"/>
                        <a14:foregroundMark x1="6005" y1="19807" x2="12990" y2="10145"/>
                        <a14:foregroundMark x1="12990" y1="10145" x2="29044" y2="3623"/>
                        <a14:foregroundMark x1="29044" y1="3623" x2="35907" y2="14251"/>
                        <a14:foregroundMark x1="35907" y1="14251" x2="36029" y2="14734"/>
                        <a14:foregroundMark x1="1641" y1="55556" x2="1225" y2="49275"/>
                        <a14:foregroundMark x1="2328" y1="65942" x2="1641" y2="55556"/>
                        <a14:foregroundMark x1="2068" y1="36715" x2="2328" y2="32850"/>
                        <a14:foregroundMark x1="1922" y1="38889" x2="2068" y2="36715"/>
                        <a14:foregroundMark x1="1873" y1="39614" x2="1922" y2="38889"/>
                        <a14:foregroundMark x1="1225" y1="49275" x2="1873" y2="39614"/>
                        <a14:foregroundMark x1="2328" y1="32850" x2="6250" y2="18599"/>
                        <a14:foregroundMark x1="6250" y1="18599" x2="12500" y2="7246"/>
                        <a14:foregroundMark x1="12500" y1="7246" x2="28431" y2="3382"/>
                        <a14:foregroundMark x1="28431" y1="3382" x2="36029" y2="8937"/>
                        <a14:foregroundMark x1="36029" y1="8937" x2="42279" y2="19324"/>
                        <a14:foregroundMark x1="42279" y1="19324" x2="47059" y2="33333"/>
                        <a14:foregroundMark x1="47059" y1="33333" x2="48775" y2="49517"/>
                        <a14:foregroundMark x1="48574" y1="51208" x2="46936" y2="64976"/>
                        <a14:foregroundMark x1="48623" y1="50792" x2="48574" y2="51208"/>
                        <a14:foregroundMark x1="48775" y1="49517" x2="48712" y2="50047"/>
                        <a14:foregroundMark x1="46936" y1="64976" x2="35417" y2="88406"/>
                        <a14:foregroundMark x1="5760" y1="20773" x2="1838" y2="34783"/>
                        <a14:foregroundMark x1="1472" y1="39614" x2="613" y2="50966"/>
                        <a14:foregroundMark x1="1527" y1="38889" x2="1472" y2="39614"/>
                        <a14:foregroundMark x1="1692" y1="36715" x2="1527" y2="38889"/>
                        <a14:foregroundMark x1="1838" y1="34783" x2="1692" y2="36715"/>
                        <a14:foregroundMark x1="1121" y1="55556" x2="2083" y2="64251"/>
                        <a14:foregroundMark x1="613" y1="50966" x2="1121" y2="55556"/>
                        <a14:foregroundMark x1="27328" y1="93961" x2="34804" y2="87923"/>
                        <a14:backgroundMark x1="34559" y1="92512" x2="31863" y2="95169"/>
                        <a14:backgroundMark x1="29153" y1="96105" x2="32230" y2="95652"/>
                        <a14:backgroundMark x1="24020" y1="96860" x2="26679" y2="96469"/>
                        <a14:backgroundMark x1="32230" y1="95652" x2="32598" y2="95652"/>
                        <a14:backgroundMark x1="34926" y1="92512" x2="34926" y2="92512"/>
                        <a14:backgroundMark x1="35172" y1="92029" x2="35172" y2="92029"/>
                        <a14:backgroundMark x1="48897" y1="51208" x2="48897" y2="51208"/>
                        <a14:backgroundMark x1="49020" y1="50242" x2="48897" y2="50966"/>
                        <a14:backgroundMark x1="123" y1="36715" x2="123" y2="36715"/>
                        <a14:backgroundMark x1="123" y1="38889" x2="123" y2="38889"/>
                        <a14:backgroundMark x1="368" y1="60870" x2="0" y2="59903"/>
                        <a14:backgroundMark x1="0" y1="39614" x2="0" y2="39614"/>
                        <a14:backgroundMark x1="123" y1="58937" x2="123" y2="57246"/>
                        <a14:backgroundMark x1="123" y1="55556" x2="12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743"/>
          <a:stretch/>
        </p:blipFill>
        <p:spPr bwMode="auto">
          <a:xfrm>
            <a:off x="3212481" y="5175247"/>
            <a:ext cx="363604" cy="36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D3EAAEA2-20CE-4ED0-B0A4-CFBF1E69F74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048" b="72408" l="76545" r="87264">
                        <a14:foregroundMark x1="76510" y1="62741" x2="76846" y2="68147"/>
                        <a14:foregroundMark x1="86745" y1="62355" x2="86745" y2="67181"/>
                      </a14:backgroundRemoval>
                    </a14:imgEffect>
                  </a14:imgLayer>
                </a14:imgProps>
              </a:ext>
            </a:extLst>
          </a:blip>
          <a:srcRect l="75205" t="55128" r="11396" b="25672"/>
          <a:stretch/>
        </p:blipFill>
        <p:spPr>
          <a:xfrm>
            <a:off x="1547712" y="5565837"/>
            <a:ext cx="561240" cy="635367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0D3C5B54-F586-4FE9-A5A3-4345E637064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048" b="72408" l="76545" r="87264">
                        <a14:foregroundMark x1="76510" y1="62741" x2="76846" y2="68147"/>
                        <a14:foregroundMark x1="86745" y1="62355" x2="86745" y2="67181"/>
                      </a14:backgroundRemoval>
                    </a14:imgEffect>
                  </a14:imgLayer>
                </a14:imgProps>
              </a:ext>
            </a:extLst>
          </a:blip>
          <a:srcRect l="75205" t="55128" r="11396" b="25672"/>
          <a:stretch/>
        </p:blipFill>
        <p:spPr>
          <a:xfrm>
            <a:off x="1700112" y="5718237"/>
            <a:ext cx="561240" cy="635367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8B1B90B9-61A1-45AF-B27C-1D44B1143A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048" b="72408" l="76545" r="87264">
                        <a14:foregroundMark x1="76510" y1="62741" x2="76846" y2="68147"/>
                        <a14:foregroundMark x1="86745" y1="62355" x2="86745" y2="67181"/>
                      </a14:backgroundRemoval>
                    </a14:imgEffect>
                  </a14:imgLayer>
                </a14:imgProps>
              </a:ext>
            </a:extLst>
          </a:blip>
          <a:srcRect l="75205" t="55128" r="11396" b="25672"/>
          <a:stretch/>
        </p:blipFill>
        <p:spPr>
          <a:xfrm>
            <a:off x="2037283" y="5311971"/>
            <a:ext cx="561240" cy="635367"/>
          </a:xfrm>
          <a:prstGeom prst="rect">
            <a:avLst/>
          </a:prstGeom>
        </p:spPr>
      </p:pic>
      <p:pic>
        <p:nvPicPr>
          <p:cNvPr id="21" name="תמונה 20">
            <a:extLst>
              <a:ext uri="{FF2B5EF4-FFF2-40B4-BE49-F238E27FC236}">
                <a16:creationId xmlns:a16="http://schemas.microsoft.com/office/drawing/2014/main" id="{3D5AB5B2-CABB-4939-A9DE-4DADA0BAFC9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048" b="72408" l="76545" r="87264">
                        <a14:foregroundMark x1="76510" y1="62741" x2="76846" y2="68147"/>
                        <a14:foregroundMark x1="86745" y1="62355" x2="86745" y2="67181"/>
                      </a14:backgroundRemoval>
                    </a14:imgEffect>
                  </a14:imgLayer>
                </a14:imgProps>
              </a:ext>
            </a:extLst>
          </a:blip>
          <a:srcRect l="75205" t="55128" r="11396" b="25672"/>
          <a:stretch/>
        </p:blipFill>
        <p:spPr>
          <a:xfrm>
            <a:off x="2225105" y="5513169"/>
            <a:ext cx="561240" cy="635367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CE4D4E76-0AC0-48C8-9C3E-35C2E1137B5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048" b="72408" l="76545" r="87264">
                        <a14:foregroundMark x1="76510" y1="62741" x2="76846" y2="68147"/>
                        <a14:foregroundMark x1="86745" y1="62355" x2="86745" y2="67181"/>
                      </a14:backgroundRemoval>
                    </a14:imgEffect>
                  </a14:imgLayer>
                </a14:imgProps>
              </a:ext>
            </a:extLst>
          </a:blip>
          <a:srcRect l="75205" t="55128" r="11396" b="25672"/>
          <a:stretch/>
        </p:blipFill>
        <p:spPr>
          <a:xfrm>
            <a:off x="2381369" y="5739687"/>
            <a:ext cx="561240" cy="635367"/>
          </a:xfrm>
          <a:prstGeom prst="rect">
            <a:avLst/>
          </a:prstGeom>
        </p:spPr>
      </p:pic>
      <p:pic>
        <p:nvPicPr>
          <p:cNvPr id="23" name="תמונה 22">
            <a:extLst>
              <a:ext uri="{FF2B5EF4-FFF2-40B4-BE49-F238E27FC236}">
                <a16:creationId xmlns:a16="http://schemas.microsoft.com/office/drawing/2014/main" id="{C837036A-EDFD-4115-88FD-B69E82DB5A1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048" b="72408" l="76545" r="87264">
                        <a14:foregroundMark x1="76510" y1="62741" x2="76846" y2="68147"/>
                        <a14:foregroundMark x1="86745" y1="62355" x2="86745" y2="67181"/>
                      </a14:backgroundRemoval>
                    </a14:imgEffect>
                  </a14:imgLayer>
                </a14:imgProps>
              </a:ext>
            </a:extLst>
          </a:blip>
          <a:srcRect l="75205" t="55128" r="11396" b="25672"/>
          <a:stretch/>
        </p:blipFill>
        <p:spPr>
          <a:xfrm>
            <a:off x="1852512" y="5870637"/>
            <a:ext cx="561240" cy="635367"/>
          </a:xfrm>
          <a:prstGeom prst="rect">
            <a:avLst/>
          </a:prstGeom>
        </p:spPr>
      </p:pic>
      <p:pic>
        <p:nvPicPr>
          <p:cNvPr id="24" name="Picture 2" descr="1 שקל התשס&quot;ו (2006) עם טעות הטבעה - מסובב 140 מעלות (Rotated ...">
            <a:extLst>
              <a:ext uri="{FF2B5EF4-FFF2-40B4-BE49-F238E27FC236}">
                <a16:creationId xmlns:a16="http://schemas.microsoft.com/office/drawing/2014/main" id="{132C5BB3-F4D9-4C66-BAAA-2D8335EA1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82" b="94928" l="613" r="48775">
                        <a14:foregroundMark x1="12868" y1="10386" x2="29167" y2="5797"/>
                        <a14:foregroundMark x1="29167" y1="5797" x2="34436" y2="8213"/>
                        <a14:foregroundMark x1="43750" y1="25362" x2="47672" y2="40338"/>
                        <a14:foregroundMark x1="47592" y1="51208" x2="47549" y2="57005"/>
                        <a14:foregroundMark x1="47600" y1="50143" x2="47592" y2="51208"/>
                        <a14:foregroundMark x1="47672" y1="40338" x2="47606" y2="49345"/>
                        <a14:foregroundMark x1="47549" y1="57005" x2="43995" y2="71981"/>
                        <a14:foregroundMark x1="43995" y1="71981" x2="43627" y2="72464"/>
                        <a14:foregroundMark x1="2569" y1="55556" x2="2451" y2="56763"/>
                        <a14:foregroundMark x1="5637" y1="24155" x2="2569" y2="55556"/>
                        <a14:foregroundMark x1="2451" y1="56763" x2="3922" y2="72222"/>
                        <a14:foregroundMark x1="3922" y1="72222" x2="9191" y2="85024"/>
                        <a14:foregroundMark x1="9191" y1="85024" x2="24225" y2="96193"/>
                        <a14:foregroundMark x1="34921" y1="92029" x2="43750" y2="69324"/>
                        <a14:foregroundMark x1="34733" y1="92512" x2="34921" y2="92029"/>
                        <a14:foregroundMark x1="34653" y1="92719" x2="34733" y2="92512"/>
                        <a14:foregroundMark x1="43750" y1="69324" x2="44363" y2="65942"/>
                        <a14:foregroundMark x1="3431" y1="30676" x2="2328" y2="47343"/>
                        <a14:foregroundMark x1="2328" y1="47343" x2="4779" y2="65459"/>
                        <a14:foregroundMark x1="1649" y1="55556" x2="1103" y2="50483"/>
                        <a14:foregroundMark x1="2819" y1="66425" x2="1649" y2="55556"/>
                        <a14:foregroundMark x1="1833" y1="36715" x2="1961" y2="34300"/>
                        <a14:foregroundMark x1="1718" y1="38889" x2="1833" y2="36715"/>
                        <a14:foregroundMark x1="1680" y1="39614" x2="1718" y2="38889"/>
                        <a14:foregroundMark x1="1103" y1="50483" x2="1680" y2="39614"/>
                        <a14:foregroundMark x1="1961" y1="34300" x2="6005" y2="19807"/>
                        <a14:foregroundMark x1="6005" y1="19807" x2="12990" y2="10145"/>
                        <a14:foregroundMark x1="12990" y1="10145" x2="29044" y2="3623"/>
                        <a14:foregroundMark x1="29044" y1="3623" x2="35907" y2="14251"/>
                        <a14:foregroundMark x1="35907" y1="14251" x2="36029" y2="14734"/>
                        <a14:foregroundMark x1="1641" y1="55556" x2="1225" y2="49275"/>
                        <a14:foregroundMark x1="2328" y1="65942" x2="1641" y2="55556"/>
                        <a14:foregroundMark x1="2068" y1="36715" x2="2328" y2="32850"/>
                        <a14:foregroundMark x1="1922" y1="38889" x2="2068" y2="36715"/>
                        <a14:foregroundMark x1="1873" y1="39614" x2="1922" y2="38889"/>
                        <a14:foregroundMark x1="1225" y1="49275" x2="1873" y2="39614"/>
                        <a14:foregroundMark x1="2328" y1="32850" x2="6250" y2="18599"/>
                        <a14:foregroundMark x1="6250" y1="18599" x2="12500" y2="7246"/>
                        <a14:foregroundMark x1="12500" y1="7246" x2="28431" y2="3382"/>
                        <a14:foregroundMark x1="28431" y1="3382" x2="36029" y2="8937"/>
                        <a14:foregroundMark x1="36029" y1="8937" x2="42279" y2="19324"/>
                        <a14:foregroundMark x1="42279" y1="19324" x2="47059" y2="33333"/>
                        <a14:foregroundMark x1="47059" y1="33333" x2="48775" y2="49517"/>
                        <a14:foregroundMark x1="48574" y1="51208" x2="46936" y2="64976"/>
                        <a14:foregroundMark x1="48623" y1="50792" x2="48574" y2="51208"/>
                        <a14:foregroundMark x1="48775" y1="49517" x2="48712" y2="50047"/>
                        <a14:foregroundMark x1="46936" y1="64976" x2="35417" y2="88406"/>
                        <a14:foregroundMark x1="5760" y1="20773" x2="1838" y2="34783"/>
                        <a14:foregroundMark x1="1472" y1="39614" x2="613" y2="50966"/>
                        <a14:foregroundMark x1="1527" y1="38889" x2="1472" y2="39614"/>
                        <a14:foregroundMark x1="1692" y1="36715" x2="1527" y2="38889"/>
                        <a14:foregroundMark x1="1838" y1="34783" x2="1692" y2="36715"/>
                        <a14:foregroundMark x1="1121" y1="55556" x2="2083" y2="64251"/>
                        <a14:foregroundMark x1="613" y1="50966" x2="1121" y2="55556"/>
                        <a14:foregroundMark x1="27328" y1="93961" x2="34804" y2="87923"/>
                        <a14:backgroundMark x1="34559" y1="92512" x2="31863" y2="95169"/>
                        <a14:backgroundMark x1="29153" y1="96105" x2="32230" y2="95652"/>
                        <a14:backgroundMark x1="24020" y1="96860" x2="26679" y2="96469"/>
                        <a14:backgroundMark x1="32230" y1="95652" x2="32598" y2="95652"/>
                        <a14:backgroundMark x1="34926" y1="92512" x2="34926" y2="92512"/>
                        <a14:backgroundMark x1="35172" y1="92029" x2="35172" y2="92029"/>
                        <a14:backgroundMark x1="48897" y1="51208" x2="48897" y2="51208"/>
                        <a14:backgroundMark x1="49020" y1="50242" x2="48897" y2="50966"/>
                        <a14:backgroundMark x1="123" y1="36715" x2="123" y2="36715"/>
                        <a14:backgroundMark x1="123" y1="38889" x2="123" y2="38889"/>
                        <a14:backgroundMark x1="368" y1="60870" x2="0" y2="59903"/>
                        <a14:backgroundMark x1="0" y1="39614" x2="0" y2="39614"/>
                        <a14:backgroundMark x1="123" y1="58937" x2="123" y2="57246"/>
                        <a14:backgroundMark x1="123" y1="55556" x2="12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743"/>
          <a:stretch/>
        </p:blipFill>
        <p:spPr bwMode="auto">
          <a:xfrm>
            <a:off x="4030732" y="6034265"/>
            <a:ext cx="363604" cy="36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id="{A99B4533-760E-41C2-88D6-54DA2F9310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048" b="72408" l="76545" r="87264">
                        <a14:foregroundMark x1="76510" y1="62741" x2="76846" y2="68147"/>
                        <a14:foregroundMark x1="86745" y1="62355" x2="86745" y2="67181"/>
                      </a14:backgroundRemoval>
                    </a14:imgEffect>
                  </a14:imgLayer>
                </a14:imgProps>
              </a:ext>
            </a:extLst>
          </a:blip>
          <a:srcRect l="75205" t="55128" r="11396" b="25672"/>
          <a:stretch/>
        </p:blipFill>
        <p:spPr>
          <a:xfrm>
            <a:off x="2533769" y="5892087"/>
            <a:ext cx="561240" cy="635367"/>
          </a:xfrm>
          <a:prstGeom prst="rect">
            <a:avLst/>
          </a:prstGeom>
        </p:spPr>
      </p:pic>
      <p:pic>
        <p:nvPicPr>
          <p:cNvPr id="26" name="תמונה 25">
            <a:extLst>
              <a:ext uri="{FF2B5EF4-FFF2-40B4-BE49-F238E27FC236}">
                <a16:creationId xmlns:a16="http://schemas.microsoft.com/office/drawing/2014/main" id="{8B227D36-3E4C-4352-9BBA-9ACE97B1B4A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048" b="72408" l="76545" r="87264">
                        <a14:foregroundMark x1="76510" y1="62741" x2="76846" y2="68147"/>
                        <a14:foregroundMark x1="86745" y1="62355" x2="86745" y2="67181"/>
                      </a14:backgroundRemoval>
                    </a14:imgEffect>
                  </a14:imgLayer>
                </a14:imgProps>
              </a:ext>
            </a:extLst>
          </a:blip>
          <a:srcRect l="75205" t="55128" r="11396" b="25672"/>
          <a:stretch/>
        </p:blipFill>
        <p:spPr>
          <a:xfrm>
            <a:off x="2004912" y="6023037"/>
            <a:ext cx="561240" cy="635367"/>
          </a:xfrm>
          <a:prstGeom prst="rect">
            <a:avLst/>
          </a:prstGeom>
        </p:spPr>
      </p:pic>
      <p:pic>
        <p:nvPicPr>
          <p:cNvPr id="27" name="תמונה 26">
            <a:extLst>
              <a:ext uri="{FF2B5EF4-FFF2-40B4-BE49-F238E27FC236}">
                <a16:creationId xmlns:a16="http://schemas.microsoft.com/office/drawing/2014/main" id="{C738E1F2-9CB2-4E5B-8D82-CC38DC89806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301" t="4760" r="8337" b="5291"/>
          <a:stretch/>
        </p:blipFill>
        <p:spPr>
          <a:xfrm rot="16200000">
            <a:off x="22912" y="5287491"/>
            <a:ext cx="1008978" cy="455380"/>
          </a:xfrm>
          <a:prstGeom prst="rect">
            <a:avLst/>
          </a:prstGeom>
        </p:spPr>
      </p:pic>
      <p:pic>
        <p:nvPicPr>
          <p:cNvPr id="28" name="תמונה 27">
            <a:extLst>
              <a:ext uri="{FF2B5EF4-FFF2-40B4-BE49-F238E27FC236}">
                <a16:creationId xmlns:a16="http://schemas.microsoft.com/office/drawing/2014/main" id="{1803EC3C-7DDE-42CA-BC83-9650E7D3BE9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301" t="4760" r="8337" b="5291"/>
          <a:stretch/>
        </p:blipFill>
        <p:spPr>
          <a:xfrm rot="16200000">
            <a:off x="175312" y="5439891"/>
            <a:ext cx="1008978" cy="455380"/>
          </a:xfrm>
          <a:prstGeom prst="rect">
            <a:avLst/>
          </a:prstGeom>
        </p:spPr>
      </p:pic>
      <p:pic>
        <p:nvPicPr>
          <p:cNvPr id="29" name="תמונה 28">
            <a:extLst>
              <a:ext uri="{FF2B5EF4-FFF2-40B4-BE49-F238E27FC236}">
                <a16:creationId xmlns:a16="http://schemas.microsoft.com/office/drawing/2014/main" id="{2D247A05-6B3C-46CB-8214-0CC5934039B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301" t="4760" r="8337" b="5291"/>
          <a:stretch/>
        </p:blipFill>
        <p:spPr>
          <a:xfrm rot="16200000">
            <a:off x="327712" y="5592291"/>
            <a:ext cx="1008978" cy="455380"/>
          </a:xfrm>
          <a:prstGeom prst="rect">
            <a:avLst/>
          </a:prstGeom>
        </p:spPr>
      </p:pic>
      <p:pic>
        <p:nvPicPr>
          <p:cNvPr id="30" name="תמונה 29">
            <a:extLst>
              <a:ext uri="{FF2B5EF4-FFF2-40B4-BE49-F238E27FC236}">
                <a16:creationId xmlns:a16="http://schemas.microsoft.com/office/drawing/2014/main" id="{7E1CFBC0-C5EF-408F-8BF8-F4C0A77803C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301" t="4760" r="8337" b="5291"/>
          <a:stretch/>
        </p:blipFill>
        <p:spPr>
          <a:xfrm rot="16200000">
            <a:off x="480112" y="5744691"/>
            <a:ext cx="1008978" cy="455380"/>
          </a:xfrm>
          <a:prstGeom prst="rect">
            <a:avLst/>
          </a:prstGeom>
        </p:spPr>
      </p:pic>
      <p:pic>
        <p:nvPicPr>
          <p:cNvPr id="31" name="3min_final" descr="3min_final">
            <a:hlinkClick r:id="" action="ppaction://media"/>
            <a:extLst>
              <a:ext uri="{FF2B5EF4-FFF2-40B4-BE49-F238E27FC236}">
                <a16:creationId xmlns:a16="http://schemas.microsoft.com/office/drawing/2014/main" id="{CC322666-C13F-6B40-93F7-FCDC9BF98B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70895" y="748325"/>
            <a:ext cx="1540938" cy="54960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03513" y="1560757"/>
            <a:ext cx="7100488" cy="3751214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he-IL" sz="3200" dirty="0"/>
              <a:t>לְיַנַּאי וְאֶלִיסָה קֻפַּת חִסָּכוֹן מְשֻׁתֶּפֶת הַמְּחֻלֶּקֶת לַתָּאִים.</a:t>
            </a:r>
          </a:p>
          <a:p>
            <a:pPr algn="r">
              <a:lnSpc>
                <a:spcPct val="100000"/>
              </a:lnSpc>
            </a:pPr>
            <a:r>
              <a:rPr lang="he-IL" sz="3200" dirty="0"/>
              <a:t>מִדֵּי חֹדֶשׁ הֵם בּוֹדְקִים יַחַד כַּמָּה כֶּסֶף יֵשׁ בַּקֻּפָּה.</a:t>
            </a:r>
          </a:p>
          <a:p>
            <a:pPr algn="r">
              <a:lnSpc>
                <a:spcPct val="100000"/>
              </a:lnSpc>
            </a:pPr>
            <a:r>
              <a:rPr lang="he-IL" sz="3200" dirty="0"/>
              <a:t>הֵם מָצְאוּ בַּתָּא הָרִאשׁוֹן שִׁשָּׁה מַטְבְּעוֹת שֶׁל 1 שֶׁקֶל, </a:t>
            </a:r>
          </a:p>
          <a:p>
            <a:pPr algn="r">
              <a:lnSpc>
                <a:spcPct val="100000"/>
              </a:lnSpc>
            </a:pPr>
            <a:r>
              <a:rPr lang="he-IL" sz="3200" dirty="0"/>
              <a:t>בַּתָּא הַשֵּׁנִי שְׁמוֹנָה מַטְבְּעוֹת שֶׁל 10 שְׁקָלִים,</a:t>
            </a:r>
          </a:p>
          <a:p>
            <a:pPr algn="r">
              <a:lnSpc>
                <a:spcPct val="100000"/>
              </a:lnSpc>
            </a:pPr>
            <a:r>
              <a:rPr lang="he-IL" sz="3200" dirty="0"/>
              <a:t> ובַּתָּא הַשְּׁלִישִׁי אַרְבָּעָה שְׁטָרוֹת שֶׁל 100 שְׁקָלִים. </a:t>
            </a:r>
          </a:p>
          <a:p>
            <a:pPr algn="r">
              <a:lnSpc>
                <a:spcPct val="100000"/>
              </a:lnSpc>
            </a:pPr>
            <a:r>
              <a:rPr lang="he-IL" sz="3200" dirty="0"/>
              <a:t>בְּאֵיזֶה תָּא יֵשׁ יוֹתֵר כֶּסֶף? </a:t>
            </a:r>
          </a:p>
          <a:p>
            <a:pPr algn="r">
              <a:lnSpc>
                <a:spcPct val="100000"/>
              </a:lnSpc>
            </a:pPr>
            <a:r>
              <a:rPr lang="he-IL" sz="3200" dirty="0"/>
              <a:t>כַּמָּה כֶּסֶף יֵשׁ לָהֶם בַּקֻּפָּה?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61321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0268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ממשיכים בכיף - איך פתרנו? 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00795" y="5359226"/>
            <a:ext cx="7507799" cy="1261388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he-IL" sz="2800" b="1" dirty="0"/>
              <a:t>בתָּא השלישי יש יותר כסף.</a:t>
            </a:r>
          </a:p>
          <a:p>
            <a:pPr algn="r">
              <a:lnSpc>
                <a:spcPct val="150000"/>
              </a:lnSpc>
            </a:pPr>
            <a:r>
              <a:rPr lang="he-IL" sz="2800" b="1" dirty="0"/>
              <a:t>יש רק ארבעה שטרות, אבל הערך שלהם יותר גבוה. </a:t>
            </a:r>
          </a:p>
          <a:p>
            <a:pPr algn="r">
              <a:lnSpc>
                <a:spcPct val="150000"/>
              </a:lnSpc>
            </a:pPr>
            <a:endParaRPr lang="he-IL" sz="2800" b="1" dirty="0"/>
          </a:p>
          <a:p>
            <a:pPr algn="r">
              <a:lnSpc>
                <a:spcPct val="150000"/>
              </a:lnSpc>
            </a:pPr>
            <a:endParaRPr lang="he-IL" sz="28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graphicFrame>
        <p:nvGraphicFramePr>
          <p:cNvPr id="4" name="טבלה 6">
            <a:extLst>
              <a:ext uri="{FF2B5EF4-FFF2-40B4-BE49-F238E27FC236}">
                <a16:creationId xmlns:a16="http://schemas.microsoft.com/office/drawing/2014/main" id="{C6638E3B-523B-4B8A-B10C-E3C3B81EDA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283178"/>
              </p:ext>
            </p:extLst>
          </p:nvPr>
        </p:nvGraphicFramePr>
        <p:xfrm>
          <a:off x="0" y="1587231"/>
          <a:ext cx="12179705" cy="3578940"/>
        </p:xfrm>
        <a:graphic>
          <a:graphicData uri="http://schemas.openxmlformats.org/drawingml/2006/table">
            <a:tbl>
              <a:tblPr rtl="1" firstRow="1" bandRow="1">
                <a:tableStyleId>{C4B1156A-380E-4F78-BDF5-A606A8083BF9}</a:tableStyleId>
              </a:tblPr>
              <a:tblGrid>
                <a:gridCol w="3337457">
                  <a:extLst>
                    <a:ext uri="{9D8B030D-6E8A-4147-A177-3AD203B41FA5}">
                      <a16:colId xmlns:a16="http://schemas.microsoft.com/office/drawing/2014/main" val="3523368703"/>
                    </a:ext>
                  </a:extLst>
                </a:gridCol>
                <a:gridCol w="5175504">
                  <a:extLst>
                    <a:ext uri="{9D8B030D-6E8A-4147-A177-3AD203B41FA5}">
                      <a16:colId xmlns:a16="http://schemas.microsoft.com/office/drawing/2014/main" val="987045075"/>
                    </a:ext>
                  </a:extLst>
                </a:gridCol>
                <a:gridCol w="3666744">
                  <a:extLst>
                    <a:ext uri="{9D8B030D-6E8A-4147-A177-3AD203B41FA5}">
                      <a16:colId xmlns:a16="http://schemas.microsoft.com/office/drawing/2014/main" val="3650287007"/>
                    </a:ext>
                  </a:extLst>
                </a:gridCol>
              </a:tblGrid>
              <a:tr h="638244">
                <a:tc>
                  <a:txBody>
                    <a:bodyPr/>
                    <a:lstStyle/>
                    <a:p>
                      <a:pPr algn="ctr" rtl="1"/>
                      <a:r>
                        <a:rPr lang="he-IL" sz="2800" b="1" dirty="0">
                          <a:solidFill>
                            <a:srgbClr val="C00000"/>
                          </a:solidFill>
                          <a:effectLst/>
                          <a:cs typeface="Calibri" panose="020F0502020204030204" pitchFamily="34" charset="0"/>
                        </a:rPr>
                        <a:t>בתא הראשון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b="1" dirty="0">
                          <a:solidFill>
                            <a:srgbClr val="C00000"/>
                          </a:solidFill>
                          <a:effectLst/>
                          <a:cs typeface="Calibri" panose="020F0502020204030204" pitchFamily="34" charset="0"/>
                        </a:rPr>
                        <a:t>בתא השני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b="1" dirty="0">
                          <a:solidFill>
                            <a:srgbClr val="C00000"/>
                          </a:solidFill>
                          <a:effectLst/>
                          <a:cs typeface="Calibri" panose="020F0502020204030204" pitchFamily="34" charset="0"/>
                        </a:rPr>
                        <a:t>בתא שלישי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4092732"/>
                  </a:ext>
                </a:extLst>
              </a:tr>
              <a:tr h="179905">
                <a:tc>
                  <a:txBody>
                    <a:bodyPr/>
                    <a:lstStyle/>
                    <a:p>
                      <a:pPr algn="ctr" rtl="1"/>
                      <a:r>
                        <a:rPr lang="he-IL" sz="2800" b="1" dirty="0">
                          <a:cs typeface="Calibri" panose="020F0502020204030204" pitchFamily="34" charset="0"/>
                        </a:rPr>
                        <a:t>שׁשָּׁה מַטְבְּעוֹת</a:t>
                      </a:r>
                    </a:p>
                    <a:p>
                      <a:pPr algn="ctr" rtl="1"/>
                      <a:r>
                        <a:rPr lang="he-IL" sz="2800" b="1" dirty="0"/>
                        <a:t> שֶׁל 1 שֶׁקֶל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b="1" dirty="0">
                          <a:cs typeface="Calibri" panose="020F0502020204030204" pitchFamily="34" charset="0"/>
                        </a:rPr>
                        <a:t> שְׁמוֹנָה מַטְבְּעוֹת </a:t>
                      </a:r>
                    </a:p>
                    <a:p>
                      <a:pPr algn="ctr" rtl="1"/>
                      <a:r>
                        <a:rPr lang="he-IL" sz="2800" b="1" dirty="0"/>
                        <a:t>שֶׁל 10 שְׁקָלִים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800" b="1" dirty="0">
                          <a:cs typeface="Calibri" panose="020F0502020204030204" pitchFamily="34" charset="0"/>
                        </a:rPr>
                        <a:t>אַרְבָּעָה שְׁטָרוֹת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800" b="1" dirty="0"/>
                        <a:t> שֶׁל 100 שְׁקָלִים.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7442347"/>
                  </a:ext>
                </a:extLst>
              </a:tr>
              <a:tr h="1995816">
                <a:tc>
                  <a:txBody>
                    <a:bodyPr/>
                    <a:lstStyle/>
                    <a:p>
                      <a:pPr rtl="1">
                        <a:lnSpc>
                          <a:spcPct val="150000"/>
                        </a:lnSpc>
                      </a:pPr>
                      <a:r>
                        <a:rPr lang="en-US" sz="2300" dirty="0"/>
                        <a:t>1 + 1 + 1 + 1 + 1 + 1 + 1 </a:t>
                      </a:r>
                      <a:r>
                        <a:rPr lang="en-US" sz="1800" dirty="0"/>
                        <a:t>=</a:t>
                      </a:r>
                      <a:r>
                        <a:rPr lang="en-US" sz="2300" dirty="0"/>
                        <a:t> 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>
                        <a:lnSpc>
                          <a:spcPct val="150000"/>
                        </a:lnSpc>
                      </a:pPr>
                      <a:r>
                        <a:rPr lang="en-US" sz="2300" dirty="0"/>
                        <a:t>10 + 10 + 10 + 10 + 10 + 10 + 10 + 10 = 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>
                        <a:lnSpc>
                          <a:spcPct val="150000"/>
                        </a:lnSpc>
                      </a:pPr>
                      <a:r>
                        <a:rPr lang="en-US" sz="2400" dirty="0"/>
                        <a:t>100 + 100 + 100 + 100 = 400</a:t>
                      </a:r>
                      <a:endParaRPr lang="he-IL" sz="2400" dirty="0"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6587938"/>
                  </a:ext>
                </a:extLst>
              </a:tr>
            </a:tbl>
          </a:graphicData>
        </a:graphic>
      </p:graphicFrame>
      <p:sp>
        <p:nvSpPr>
          <p:cNvPr id="13" name="מלבן 12">
            <a:extLst>
              <a:ext uri="{FF2B5EF4-FFF2-40B4-BE49-F238E27FC236}">
                <a16:creationId xmlns:a16="http://schemas.microsoft.com/office/drawing/2014/main" id="{6BDFE69C-B8B4-4B5B-BC08-854A36CDFCCA}"/>
              </a:ext>
            </a:extLst>
          </p:cNvPr>
          <p:cNvSpPr/>
          <p:nvPr/>
        </p:nvSpPr>
        <p:spPr>
          <a:xfrm>
            <a:off x="1269155" y="5738692"/>
            <a:ext cx="2943434" cy="7916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60000"/>
              </a:lnSpc>
            </a:pPr>
            <a:r>
              <a:rPr lang="he-I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בַּקֻּפָּה 486 שקלים</a:t>
            </a:r>
          </a:p>
        </p:txBody>
      </p:sp>
      <p:pic>
        <p:nvPicPr>
          <p:cNvPr id="16" name="Picture 2" descr="1 שקל התשס&quot;ו (2006) עם טעות הטבעה - מסובב 140 מעלות (Rotated ...">
            <a:extLst>
              <a:ext uri="{FF2B5EF4-FFF2-40B4-BE49-F238E27FC236}">
                <a16:creationId xmlns:a16="http://schemas.microsoft.com/office/drawing/2014/main" id="{C823687F-8BBA-4878-81B9-1D272B52C2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82" b="94928" l="613" r="48775">
                        <a14:foregroundMark x1="12868" y1="10386" x2="29167" y2="5797"/>
                        <a14:foregroundMark x1="29167" y1="5797" x2="34436" y2="8213"/>
                        <a14:foregroundMark x1="43750" y1="25362" x2="47672" y2="40338"/>
                        <a14:foregroundMark x1="47592" y1="51208" x2="47549" y2="57005"/>
                        <a14:foregroundMark x1="47600" y1="50143" x2="47592" y2="51208"/>
                        <a14:foregroundMark x1="47672" y1="40338" x2="47606" y2="49345"/>
                        <a14:foregroundMark x1="47549" y1="57005" x2="43995" y2="71981"/>
                        <a14:foregroundMark x1="43995" y1="71981" x2="43627" y2="72464"/>
                        <a14:foregroundMark x1="2569" y1="55556" x2="2451" y2="56763"/>
                        <a14:foregroundMark x1="5637" y1="24155" x2="2569" y2="55556"/>
                        <a14:foregroundMark x1="2451" y1="56763" x2="3922" y2="72222"/>
                        <a14:foregroundMark x1="3922" y1="72222" x2="9191" y2="85024"/>
                        <a14:foregroundMark x1="9191" y1="85024" x2="24225" y2="96193"/>
                        <a14:foregroundMark x1="34921" y1="92029" x2="43750" y2="69324"/>
                        <a14:foregroundMark x1="34733" y1="92512" x2="34921" y2="92029"/>
                        <a14:foregroundMark x1="34653" y1="92719" x2="34733" y2="92512"/>
                        <a14:foregroundMark x1="43750" y1="69324" x2="44363" y2="65942"/>
                        <a14:foregroundMark x1="3431" y1="30676" x2="2328" y2="47343"/>
                        <a14:foregroundMark x1="2328" y1="47343" x2="4779" y2="65459"/>
                        <a14:foregroundMark x1="1649" y1="55556" x2="1103" y2="50483"/>
                        <a14:foregroundMark x1="2819" y1="66425" x2="1649" y2="55556"/>
                        <a14:foregroundMark x1="1833" y1="36715" x2="1961" y2="34300"/>
                        <a14:foregroundMark x1="1718" y1="38889" x2="1833" y2="36715"/>
                        <a14:foregroundMark x1="1680" y1="39614" x2="1718" y2="38889"/>
                        <a14:foregroundMark x1="1103" y1="50483" x2="1680" y2="39614"/>
                        <a14:foregroundMark x1="1961" y1="34300" x2="6005" y2="19807"/>
                        <a14:foregroundMark x1="6005" y1="19807" x2="12990" y2="10145"/>
                        <a14:foregroundMark x1="12990" y1="10145" x2="29044" y2="3623"/>
                        <a14:foregroundMark x1="29044" y1="3623" x2="35907" y2="14251"/>
                        <a14:foregroundMark x1="35907" y1="14251" x2="36029" y2="14734"/>
                        <a14:foregroundMark x1="1641" y1="55556" x2="1225" y2="49275"/>
                        <a14:foregroundMark x1="2328" y1="65942" x2="1641" y2="55556"/>
                        <a14:foregroundMark x1="2068" y1="36715" x2="2328" y2="32850"/>
                        <a14:foregroundMark x1="1922" y1="38889" x2="2068" y2="36715"/>
                        <a14:foregroundMark x1="1873" y1="39614" x2="1922" y2="38889"/>
                        <a14:foregroundMark x1="1225" y1="49275" x2="1873" y2="39614"/>
                        <a14:foregroundMark x1="2328" y1="32850" x2="6250" y2="18599"/>
                        <a14:foregroundMark x1="6250" y1="18599" x2="12500" y2="7246"/>
                        <a14:foregroundMark x1="12500" y1="7246" x2="28431" y2="3382"/>
                        <a14:foregroundMark x1="28431" y1="3382" x2="36029" y2="8937"/>
                        <a14:foregroundMark x1="36029" y1="8937" x2="42279" y2="19324"/>
                        <a14:foregroundMark x1="42279" y1="19324" x2="47059" y2="33333"/>
                        <a14:foregroundMark x1="47059" y1="33333" x2="48775" y2="49517"/>
                        <a14:foregroundMark x1="48574" y1="51208" x2="46936" y2="64976"/>
                        <a14:foregroundMark x1="48623" y1="50792" x2="48574" y2="51208"/>
                        <a14:foregroundMark x1="48775" y1="49517" x2="48712" y2="50047"/>
                        <a14:foregroundMark x1="46936" y1="64976" x2="35417" y2="88406"/>
                        <a14:foregroundMark x1="5760" y1="20773" x2="1838" y2="34783"/>
                        <a14:foregroundMark x1="1472" y1="39614" x2="613" y2="50966"/>
                        <a14:foregroundMark x1="1527" y1="38889" x2="1472" y2="39614"/>
                        <a14:foregroundMark x1="1692" y1="36715" x2="1527" y2="38889"/>
                        <a14:foregroundMark x1="1838" y1="34783" x2="1692" y2="36715"/>
                        <a14:foregroundMark x1="1121" y1="55556" x2="2083" y2="64251"/>
                        <a14:foregroundMark x1="613" y1="50966" x2="1121" y2="55556"/>
                        <a14:foregroundMark x1="27328" y1="93961" x2="34804" y2="87923"/>
                        <a14:backgroundMark x1="34559" y1="92512" x2="31863" y2="95169"/>
                        <a14:backgroundMark x1="29153" y1="96105" x2="32230" y2="95652"/>
                        <a14:backgroundMark x1="24020" y1="96860" x2="26679" y2="96469"/>
                        <a14:backgroundMark x1="32230" y1="95652" x2="32598" y2="95652"/>
                        <a14:backgroundMark x1="34926" y1="92512" x2="34926" y2="92512"/>
                        <a14:backgroundMark x1="35172" y1="92029" x2="35172" y2="92029"/>
                        <a14:backgroundMark x1="48897" y1="51208" x2="48897" y2="51208"/>
                        <a14:backgroundMark x1="49020" y1="50242" x2="48897" y2="50966"/>
                        <a14:backgroundMark x1="123" y1="36715" x2="123" y2="36715"/>
                        <a14:backgroundMark x1="123" y1="38889" x2="123" y2="38889"/>
                        <a14:backgroundMark x1="368" y1="60870" x2="0" y2="59903"/>
                        <a14:backgroundMark x1="0" y1="39614" x2="0" y2="39614"/>
                        <a14:backgroundMark x1="123" y1="58937" x2="123" y2="57246"/>
                        <a14:backgroundMark x1="123" y1="55556" x2="12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743"/>
          <a:stretch/>
        </p:blipFill>
        <p:spPr bwMode="auto">
          <a:xfrm>
            <a:off x="8816850" y="4020345"/>
            <a:ext cx="363604" cy="36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1 שקל התשס&quot;ו (2006) עם טעות הטבעה - מסובב 140 מעלות (Rotated ...">
            <a:extLst>
              <a:ext uri="{FF2B5EF4-FFF2-40B4-BE49-F238E27FC236}">
                <a16:creationId xmlns:a16="http://schemas.microsoft.com/office/drawing/2014/main" id="{DF3DCD15-7385-483E-B1D8-0A0C6EE5DC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82" b="94928" l="613" r="48775">
                        <a14:foregroundMark x1="12868" y1="10386" x2="29167" y2="5797"/>
                        <a14:foregroundMark x1="29167" y1="5797" x2="34436" y2="8213"/>
                        <a14:foregroundMark x1="43750" y1="25362" x2="47672" y2="40338"/>
                        <a14:foregroundMark x1="47592" y1="51208" x2="47549" y2="57005"/>
                        <a14:foregroundMark x1="47600" y1="50143" x2="47592" y2="51208"/>
                        <a14:foregroundMark x1="47672" y1="40338" x2="47606" y2="49345"/>
                        <a14:foregroundMark x1="47549" y1="57005" x2="43995" y2="71981"/>
                        <a14:foregroundMark x1="43995" y1="71981" x2="43627" y2="72464"/>
                        <a14:foregroundMark x1="2569" y1="55556" x2="2451" y2="56763"/>
                        <a14:foregroundMark x1="5637" y1="24155" x2="2569" y2="55556"/>
                        <a14:foregroundMark x1="2451" y1="56763" x2="3922" y2="72222"/>
                        <a14:foregroundMark x1="3922" y1="72222" x2="9191" y2="85024"/>
                        <a14:foregroundMark x1="9191" y1="85024" x2="24225" y2="96193"/>
                        <a14:foregroundMark x1="34921" y1="92029" x2="43750" y2="69324"/>
                        <a14:foregroundMark x1="34733" y1="92512" x2="34921" y2="92029"/>
                        <a14:foregroundMark x1="34653" y1="92719" x2="34733" y2="92512"/>
                        <a14:foregroundMark x1="43750" y1="69324" x2="44363" y2="65942"/>
                        <a14:foregroundMark x1="3431" y1="30676" x2="2328" y2="47343"/>
                        <a14:foregroundMark x1="2328" y1="47343" x2="4779" y2="65459"/>
                        <a14:foregroundMark x1="1649" y1="55556" x2="1103" y2="50483"/>
                        <a14:foregroundMark x1="2819" y1="66425" x2="1649" y2="55556"/>
                        <a14:foregroundMark x1="1833" y1="36715" x2="1961" y2="34300"/>
                        <a14:foregroundMark x1="1718" y1="38889" x2="1833" y2="36715"/>
                        <a14:foregroundMark x1="1680" y1="39614" x2="1718" y2="38889"/>
                        <a14:foregroundMark x1="1103" y1="50483" x2="1680" y2="39614"/>
                        <a14:foregroundMark x1="1961" y1="34300" x2="6005" y2="19807"/>
                        <a14:foregroundMark x1="6005" y1="19807" x2="12990" y2="10145"/>
                        <a14:foregroundMark x1="12990" y1="10145" x2="29044" y2="3623"/>
                        <a14:foregroundMark x1="29044" y1="3623" x2="35907" y2="14251"/>
                        <a14:foregroundMark x1="35907" y1="14251" x2="36029" y2="14734"/>
                        <a14:foregroundMark x1="1641" y1="55556" x2="1225" y2="49275"/>
                        <a14:foregroundMark x1="2328" y1="65942" x2="1641" y2="55556"/>
                        <a14:foregroundMark x1="2068" y1="36715" x2="2328" y2="32850"/>
                        <a14:foregroundMark x1="1922" y1="38889" x2="2068" y2="36715"/>
                        <a14:foregroundMark x1="1873" y1="39614" x2="1922" y2="38889"/>
                        <a14:foregroundMark x1="1225" y1="49275" x2="1873" y2="39614"/>
                        <a14:foregroundMark x1="2328" y1="32850" x2="6250" y2="18599"/>
                        <a14:foregroundMark x1="6250" y1="18599" x2="12500" y2="7246"/>
                        <a14:foregroundMark x1="12500" y1="7246" x2="28431" y2="3382"/>
                        <a14:foregroundMark x1="28431" y1="3382" x2="36029" y2="8937"/>
                        <a14:foregroundMark x1="36029" y1="8937" x2="42279" y2="19324"/>
                        <a14:foregroundMark x1="42279" y1="19324" x2="47059" y2="33333"/>
                        <a14:foregroundMark x1="47059" y1="33333" x2="48775" y2="49517"/>
                        <a14:foregroundMark x1="48574" y1="51208" x2="46936" y2="64976"/>
                        <a14:foregroundMark x1="48623" y1="50792" x2="48574" y2="51208"/>
                        <a14:foregroundMark x1="48775" y1="49517" x2="48712" y2="50047"/>
                        <a14:foregroundMark x1="46936" y1="64976" x2="35417" y2="88406"/>
                        <a14:foregroundMark x1="5760" y1="20773" x2="1838" y2="34783"/>
                        <a14:foregroundMark x1="1472" y1="39614" x2="613" y2="50966"/>
                        <a14:foregroundMark x1="1527" y1="38889" x2="1472" y2="39614"/>
                        <a14:foregroundMark x1="1692" y1="36715" x2="1527" y2="38889"/>
                        <a14:foregroundMark x1="1838" y1="34783" x2="1692" y2="36715"/>
                        <a14:foregroundMark x1="1121" y1="55556" x2="2083" y2="64251"/>
                        <a14:foregroundMark x1="613" y1="50966" x2="1121" y2="55556"/>
                        <a14:foregroundMark x1="27328" y1="93961" x2="34804" y2="87923"/>
                        <a14:backgroundMark x1="34559" y1="92512" x2="31863" y2="95169"/>
                        <a14:backgroundMark x1="29153" y1="96105" x2="32230" y2="95652"/>
                        <a14:backgroundMark x1="24020" y1="96860" x2="26679" y2="96469"/>
                        <a14:backgroundMark x1="32230" y1="95652" x2="32598" y2="95652"/>
                        <a14:backgroundMark x1="34926" y1="92512" x2="34926" y2="92512"/>
                        <a14:backgroundMark x1="35172" y1="92029" x2="35172" y2="92029"/>
                        <a14:backgroundMark x1="48897" y1="51208" x2="48897" y2="51208"/>
                        <a14:backgroundMark x1="49020" y1="50242" x2="48897" y2="50966"/>
                        <a14:backgroundMark x1="123" y1="36715" x2="123" y2="36715"/>
                        <a14:backgroundMark x1="123" y1="38889" x2="123" y2="38889"/>
                        <a14:backgroundMark x1="368" y1="60870" x2="0" y2="59903"/>
                        <a14:backgroundMark x1="0" y1="39614" x2="0" y2="39614"/>
                        <a14:backgroundMark x1="123" y1="58937" x2="123" y2="57246"/>
                        <a14:backgroundMark x1="123" y1="55556" x2="12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743"/>
          <a:stretch/>
        </p:blipFill>
        <p:spPr bwMode="auto">
          <a:xfrm>
            <a:off x="9782089" y="5164920"/>
            <a:ext cx="363604" cy="36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1 שקל התשס&quot;ו (2006) עם טעות הטבעה - מסובב 140 מעלות (Rotated ...">
            <a:extLst>
              <a:ext uri="{FF2B5EF4-FFF2-40B4-BE49-F238E27FC236}">
                <a16:creationId xmlns:a16="http://schemas.microsoft.com/office/drawing/2014/main" id="{F2761B30-DEF3-4C65-B7BA-ECFEE216FD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82" b="94928" l="613" r="48775">
                        <a14:foregroundMark x1="12868" y1="10386" x2="29167" y2="5797"/>
                        <a14:foregroundMark x1="29167" y1="5797" x2="34436" y2="8213"/>
                        <a14:foregroundMark x1="43750" y1="25362" x2="47672" y2="40338"/>
                        <a14:foregroundMark x1="47592" y1="51208" x2="47549" y2="57005"/>
                        <a14:foregroundMark x1="47600" y1="50143" x2="47592" y2="51208"/>
                        <a14:foregroundMark x1="47672" y1="40338" x2="47606" y2="49345"/>
                        <a14:foregroundMark x1="47549" y1="57005" x2="43995" y2="71981"/>
                        <a14:foregroundMark x1="43995" y1="71981" x2="43627" y2="72464"/>
                        <a14:foregroundMark x1="2569" y1="55556" x2="2451" y2="56763"/>
                        <a14:foregroundMark x1="5637" y1="24155" x2="2569" y2="55556"/>
                        <a14:foregroundMark x1="2451" y1="56763" x2="3922" y2="72222"/>
                        <a14:foregroundMark x1="3922" y1="72222" x2="9191" y2="85024"/>
                        <a14:foregroundMark x1="9191" y1="85024" x2="24225" y2="96193"/>
                        <a14:foregroundMark x1="34921" y1="92029" x2="43750" y2="69324"/>
                        <a14:foregroundMark x1="34733" y1="92512" x2="34921" y2="92029"/>
                        <a14:foregroundMark x1="34653" y1="92719" x2="34733" y2="92512"/>
                        <a14:foregroundMark x1="43750" y1="69324" x2="44363" y2="65942"/>
                        <a14:foregroundMark x1="3431" y1="30676" x2="2328" y2="47343"/>
                        <a14:foregroundMark x1="2328" y1="47343" x2="4779" y2="65459"/>
                        <a14:foregroundMark x1="1649" y1="55556" x2="1103" y2="50483"/>
                        <a14:foregroundMark x1="2819" y1="66425" x2="1649" y2="55556"/>
                        <a14:foregroundMark x1="1833" y1="36715" x2="1961" y2="34300"/>
                        <a14:foregroundMark x1="1718" y1="38889" x2="1833" y2="36715"/>
                        <a14:foregroundMark x1="1680" y1="39614" x2="1718" y2="38889"/>
                        <a14:foregroundMark x1="1103" y1="50483" x2="1680" y2="39614"/>
                        <a14:foregroundMark x1="1961" y1="34300" x2="6005" y2="19807"/>
                        <a14:foregroundMark x1="6005" y1="19807" x2="12990" y2="10145"/>
                        <a14:foregroundMark x1="12990" y1="10145" x2="29044" y2="3623"/>
                        <a14:foregroundMark x1="29044" y1="3623" x2="35907" y2="14251"/>
                        <a14:foregroundMark x1="35907" y1="14251" x2="36029" y2="14734"/>
                        <a14:foregroundMark x1="1641" y1="55556" x2="1225" y2="49275"/>
                        <a14:foregroundMark x1="2328" y1="65942" x2="1641" y2="55556"/>
                        <a14:foregroundMark x1="2068" y1="36715" x2="2328" y2="32850"/>
                        <a14:foregroundMark x1="1922" y1="38889" x2="2068" y2="36715"/>
                        <a14:foregroundMark x1="1873" y1="39614" x2="1922" y2="38889"/>
                        <a14:foregroundMark x1="1225" y1="49275" x2="1873" y2="39614"/>
                        <a14:foregroundMark x1="2328" y1="32850" x2="6250" y2="18599"/>
                        <a14:foregroundMark x1="6250" y1="18599" x2="12500" y2="7246"/>
                        <a14:foregroundMark x1="12500" y1="7246" x2="28431" y2="3382"/>
                        <a14:foregroundMark x1="28431" y1="3382" x2="36029" y2="8937"/>
                        <a14:foregroundMark x1="36029" y1="8937" x2="42279" y2="19324"/>
                        <a14:foregroundMark x1="42279" y1="19324" x2="47059" y2="33333"/>
                        <a14:foregroundMark x1="47059" y1="33333" x2="48775" y2="49517"/>
                        <a14:foregroundMark x1="48574" y1="51208" x2="46936" y2="64976"/>
                        <a14:foregroundMark x1="48623" y1="50792" x2="48574" y2="51208"/>
                        <a14:foregroundMark x1="48775" y1="49517" x2="48712" y2="50047"/>
                        <a14:foregroundMark x1="46936" y1="64976" x2="35417" y2="88406"/>
                        <a14:foregroundMark x1="5760" y1="20773" x2="1838" y2="34783"/>
                        <a14:foregroundMark x1="1472" y1="39614" x2="613" y2="50966"/>
                        <a14:foregroundMark x1="1527" y1="38889" x2="1472" y2="39614"/>
                        <a14:foregroundMark x1="1692" y1="36715" x2="1527" y2="38889"/>
                        <a14:foregroundMark x1="1838" y1="34783" x2="1692" y2="36715"/>
                        <a14:foregroundMark x1="1121" y1="55556" x2="2083" y2="64251"/>
                        <a14:foregroundMark x1="613" y1="50966" x2="1121" y2="55556"/>
                        <a14:foregroundMark x1="27328" y1="93961" x2="34804" y2="87923"/>
                        <a14:backgroundMark x1="34559" y1="92512" x2="31863" y2="95169"/>
                        <a14:backgroundMark x1="29153" y1="96105" x2="32230" y2="95652"/>
                        <a14:backgroundMark x1="24020" y1="96860" x2="26679" y2="96469"/>
                        <a14:backgroundMark x1="32230" y1="95652" x2="32598" y2="95652"/>
                        <a14:backgroundMark x1="34926" y1="92512" x2="34926" y2="92512"/>
                        <a14:backgroundMark x1="35172" y1="92029" x2="35172" y2="92029"/>
                        <a14:backgroundMark x1="48897" y1="51208" x2="48897" y2="51208"/>
                        <a14:backgroundMark x1="49020" y1="50242" x2="48897" y2="50966"/>
                        <a14:backgroundMark x1="123" y1="36715" x2="123" y2="36715"/>
                        <a14:backgroundMark x1="123" y1="38889" x2="123" y2="38889"/>
                        <a14:backgroundMark x1="368" y1="60870" x2="0" y2="59903"/>
                        <a14:backgroundMark x1="0" y1="39614" x2="0" y2="39614"/>
                        <a14:backgroundMark x1="123" y1="58937" x2="123" y2="57246"/>
                        <a14:backgroundMark x1="123" y1="55556" x2="12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743"/>
          <a:stretch/>
        </p:blipFill>
        <p:spPr bwMode="auto">
          <a:xfrm>
            <a:off x="9551199" y="4951009"/>
            <a:ext cx="363604" cy="36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1 שקל התשס&quot;ו (2006) עם טעות הטבעה - מסובב 140 מעלות (Rotated ...">
            <a:extLst>
              <a:ext uri="{FF2B5EF4-FFF2-40B4-BE49-F238E27FC236}">
                <a16:creationId xmlns:a16="http://schemas.microsoft.com/office/drawing/2014/main" id="{E58BAA65-FC10-4909-A6C8-387F498422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82" b="94928" l="613" r="48775">
                        <a14:foregroundMark x1="12868" y1="10386" x2="29167" y2="5797"/>
                        <a14:foregroundMark x1="29167" y1="5797" x2="34436" y2="8213"/>
                        <a14:foregroundMark x1="43750" y1="25362" x2="47672" y2="40338"/>
                        <a14:foregroundMark x1="47592" y1="51208" x2="47549" y2="57005"/>
                        <a14:foregroundMark x1="47600" y1="50143" x2="47592" y2="51208"/>
                        <a14:foregroundMark x1="47672" y1="40338" x2="47606" y2="49345"/>
                        <a14:foregroundMark x1="47549" y1="57005" x2="43995" y2="71981"/>
                        <a14:foregroundMark x1="43995" y1="71981" x2="43627" y2="72464"/>
                        <a14:foregroundMark x1="2569" y1="55556" x2="2451" y2="56763"/>
                        <a14:foregroundMark x1="5637" y1="24155" x2="2569" y2="55556"/>
                        <a14:foregroundMark x1="2451" y1="56763" x2="3922" y2="72222"/>
                        <a14:foregroundMark x1="3922" y1="72222" x2="9191" y2="85024"/>
                        <a14:foregroundMark x1="9191" y1="85024" x2="24225" y2="96193"/>
                        <a14:foregroundMark x1="34921" y1="92029" x2="43750" y2="69324"/>
                        <a14:foregroundMark x1="34733" y1="92512" x2="34921" y2="92029"/>
                        <a14:foregroundMark x1="34653" y1="92719" x2="34733" y2="92512"/>
                        <a14:foregroundMark x1="43750" y1="69324" x2="44363" y2="65942"/>
                        <a14:foregroundMark x1="3431" y1="30676" x2="2328" y2="47343"/>
                        <a14:foregroundMark x1="2328" y1="47343" x2="4779" y2="65459"/>
                        <a14:foregroundMark x1="1649" y1="55556" x2="1103" y2="50483"/>
                        <a14:foregroundMark x1="2819" y1="66425" x2="1649" y2="55556"/>
                        <a14:foregroundMark x1="1833" y1="36715" x2="1961" y2="34300"/>
                        <a14:foregroundMark x1="1718" y1="38889" x2="1833" y2="36715"/>
                        <a14:foregroundMark x1="1680" y1="39614" x2="1718" y2="38889"/>
                        <a14:foregroundMark x1="1103" y1="50483" x2="1680" y2="39614"/>
                        <a14:foregroundMark x1="1961" y1="34300" x2="6005" y2="19807"/>
                        <a14:foregroundMark x1="6005" y1="19807" x2="12990" y2="10145"/>
                        <a14:foregroundMark x1="12990" y1="10145" x2="29044" y2="3623"/>
                        <a14:foregroundMark x1="29044" y1="3623" x2="35907" y2="14251"/>
                        <a14:foregroundMark x1="35907" y1="14251" x2="36029" y2="14734"/>
                        <a14:foregroundMark x1="1641" y1="55556" x2="1225" y2="49275"/>
                        <a14:foregroundMark x1="2328" y1="65942" x2="1641" y2="55556"/>
                        <a14:foregroundMark x1="2068" y1="36715" x2="2328" y2="32850"/>
                        <a14:foregroundMark x1="1922" y1="38889" x2="2068" y2="36715"/>
                        <a14:foregroundMark x1="1873" y1="39614" x2="1922" y2="38889"/>
                        <a14:foregroundMark x1="1225" y1="49275" x2="1873" y2="39614"/>
                        <a14:foregroundMark x1="2328" y1="32850" x2="6250" y2="18599"/>
                        <a14:foregroundMark x1="6250" y1="18599" x2="12500" y2="7246"/>
                        <a14:foregroundMark x1="12500" y1="7246" x2="28431" y2="3382"/>
                        <a14:foregroundMark x1="28431" y1="3382" x2="36029" y2="8937"/>
                        <a14:foregroundMark x1="36029" y1="8937" x2="42279" y2="19324"/>
                        <a14:foregroundMark x1="42279" y1="19324" x2="47059" y2="33333"/>
                        <a14:foregroundMark x1="47059" y1="33333" x2="48775" y2="49517"/>
                        <a14:foregroundMark x1="48574" y1="51208" x2="46936" y2="64976"/>
                        <a14:foregroundMark x1="48623" y1="50792" x2="48574" y2="51208"/>
                        <a14:foregroundMark x1="48775" y1="49517" x2="48712" y2="50047"/>
                        <a14:foregroundMark x1="46936" y1="64976" x2="35417" y2="88406"/>
                        <a14:foregroundMark x1="5760" y1="20773" x2="1838" y2="34783"/>
                        <a14:foregroundMark x1="1472" y1="39614" x2="613" y2="50966"/>
                        <a14:foregroundMark x1="1527" y1="38889" x2="1472" y2="39614"/>
                        <a14:foregroundMark x1="1692" y1="36715" x2="1527" y2="38889"/>
                        <a14:foregroundMark x1="1838" y1="34783" x2="1692" y2="36715"/>
                        <a14:foregroundMark x1="1121" y1="55556" x2="2083" y2="64251"/>
                        <a14:foregroundMark x1="613" y1="50966" x2="1121" y2="55556"/>
                        <a14:foregroundMark x1="27328" y1="93961" x2="34804" y2="87923"/>
                        <a14:backgroundMark x1="34559" y1="92512" x2="31863" y2="95169"/>
                        <a14:backgroundMark x1="29153" y1="96105" x2="32230" y2="95652"/>
                        <a14:backgroundMark x1="24020" y1="96860" x2="26679" y2="96469"/>
                        <a14:backgroundMark x1="32230" y1="95652" x2="32598" y2="95652"/>
                        <a14:backgroundMark x1="34926" y1="92512" x2="34926" y2="92512"/>
                        <a14:backgroundMark x1="35172" y1="92029" x2="35172" y2="92029"/>
                        <a14:backgroundMark x1="48897" y1="51208" x2="48897" y2="51208"/>
                        <a14:backgroundMark x1="49020" y1="50242" x2="48897" y2="50966"/>
                        <a14:backgroundMark x1="123" y1="36715" x2="123" y2="36715"/>
                        <a14:backgroundMark x1="123" y1="38889" x2="123" y2="38889"/>
                        <a14:backgroundMark x1="368" y1="60870" x2="0" y2="59903"/>
                        <a14:backgroundMark x1="0" y1="39614" x2="0" y2="39614"/>
                        <a14:backgroundMark x1="123" y1="58937" x2="123" y2="57246"/>
                        <a14:backgroundMark x1="123" y1="55556" x2="12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743"/>
          <a:stretch/>
        </p:blipFill>
        <p:spPr bwMode="auto">
          <a:xfrm>
            <a:off x="9359208" y="4722340"/>
            <a:ext cx="363604" cy="36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1 שקל התשס&quot;ו (2006) עם טעות הטבעה - מסובב 140 מעלות (Rotated ...">
            <a:extLst>
              <a:ext uri="{FF2B5EF4-FFF2-40B4-BE49-F238E27FC236}">
                <a16:creationId xmlns:a16="http://schemas.microsoft.com/office/drawing/2014/main" id="{F96FA651-8BC1-42E6-A889-39C03633E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82" b="94928" l="613" r="48775">
                        <a14:foregroundMark x1="12868" y1="10386" x2="29167" y2="5797"/>
                        <a14:foregroundMark x1="29167" y1="5797" x2="34436" y2="8213"/>
                        <a14:foregroundMark x1="43750" y1="25362" x2="47672" y2="40338"/>
                        <a14:foregroundMark x1="47592" y1="51208" x2="47549" y2="57005"/>
                        <a14:foregroundMark x1="47600" y1="50143" x2="47592" y2="51208"/>
                        <a14:foregroundMark x1="47672" y1="40338" x2="47606" y2="49345"/>
                        <a14:foregroundMark x1="47549" y1="57005" x2="43995" y2="71981"/>
                        <a14:foregroundMark x1="43995" y1="71981" x2="43627" y2="72464"/>
                        <a14:foregroundMark x1="2569" y1="55556" x2="2451" y2="56763"/>
                        <a14:foregroundMark x1="5637" y1="24155" x2="2569" y2="55556"/>
                        <a14:foregroundMark x1="2451" y1="56763" x2="3922" y2="72222"/>
                        <a14:foregroundMark x1="3922" y1="72222" x2="9191" y2="85024"/>
                        <a14:foregroundMark x1="9191" y1="85024" x2="24225" y2="96193"/>
                        <a14:foregroundMark x1="34921" y1="92029" x2="43750" y2="69324"/>
                        <a14:foregroundMark x1="34733" y1="92512" x2="34921" y2="92029"/>
                        <a14:foregroundMark x1="34653" y1="92719" x2="34733" y2="92512"/>
                        <a14:foregroundMark x1="43750" y1="69324" x2="44363" y2="65942"/>
                        <a14:foregroundMark x1="3431" y1="30676" x2="2328" y2="47343"/>
                        <a14:foregroundMark x1="2328" y1="47343" x2="4779" y2="65459"/>
                        <a14:foregroundMark x1="1649" y1="55556" x2="1103" y2="50483"/>
                        <a14:foregroundMark x1="2819" y1="66425" x2="1649" y2="55556"/>
                        <a14:foregroundMark x1="1833" y1="36715" x2="1961" y2="34300"/>
                        <a14:foregroundMark x1="1718" y1="38889" x2="1833" y2="36715"/>
                        <a14:foregroundMark x1="1680" y1="39614" x2="1718" y2="38889"/>
                        <a14:foregroundMark x1="1103" y1="50483" x2="1680" y2="39614"/>
                        <a14:foregroundMark x1="1961" y1="34300" x2="6005" y2="19807"/>
                        <a14:foregroundMark x1="6005" y1="19807" x2="12990" y2="10145"/>
                        <a14:foregroundMark x1="12990" y1="10145" x2="29044" y2="3623"/>
                        <a14:foregroundMark x1="29044" y1="3623" x2="35907" y2="14251"/>
                        <a14:foregroundMark x1="35907" y1="14251" x2="36029" y2="14734"/>
                        <a14:foregroundMark x1="1641" y1="55556" x2="1225" y2="49275"/>
                        <a14:foregroundMark x1="2328" y1="65942" x2="1641" y2="55556"/>
                        <a14:foregroundMark x1="2068" y1="36715" x2="2328" y2="32850"/>
                        <a14:foregroundMark x1="1922" y1="38889" x2="2068" y2="36715"/>
                        <a14:foregroundMark x1="1873" y1="39614" x2="1922" y2="38889"/>
                        <a14:foregroundMark x1="1225" y1="49275" x2="1873" y2="39614"/>
                        <a14:foregroundMark x1="2328" y1="32850" x2="6250" y2="18599"/>
                        <a14:foregroundMark x1="6250" y1="18599" x2="12500" y2="7246"/>
                        <a14:foregroundMark x1="12500" y1="7246" x2="28431" y2="3382"/>
                        <a14:foregroundMark x1="28431" y1="3382" x2="36029" y2="8937"/>
                        <a14:foregroundMark x1="36029" y1="8937" x2="42279" y2="19324"/>
                        <a14:foregroundMark x1="42279" y1="19324" x2="47059" y2="33333"/>
                        <a14:foregroundMark x1="47059" y1="33333" x2="48775" y2="49517"/>
                        <a14:foregroundMark x1="48574" y1="51208" x2="46936" y2="64976"/>
                        <a14:foregroundMark x1="48623" y1="50792" x2="48574" y2="51208"/>
                        <a14:foregroundMark x1="48775" y1="49517" x2="48712" y2="50047"/>
                        <a14:foregroundMark x1="46936" y1="64976" x2="35417" y2="88406"/>
                        <a14:foregroundMark x1="5760" y1="20773" x2="1838" y2="34783"/>
                        <a14:foregroundMark x1="1472" y1="39614" x2="613" y2="50966"/>
                        <a14:foregroundMark x1="1527" y1="38889" x2="1472" y2="39614"/>
                        <a14:foregroundMark x1="1692" y1="36715" x2="1527" y2="38889"/>
                        <a14:foregroundMark x1="1838" y1="34783" x2="1692" y2="36715"/>
                        <a14:foregroundMark x1="1121" y1="55556" x2="2083" y2="64251"/>
                        <a14:foregroundMark x1="613" y1="50966" x2="1121" y2="55556"/>
                        <a14:foregroundMark x1="27328" y1="93961" x2="34804" y2="87923"/>
                        <a14:backgroundMark x1="34559" y1="92512" x2="31863" y2="95169"/>
                        <a14:backgroundMark x1="29153" y1="96105" x2="32230" y2="95652"/>
                        <a14:backgroundMark x1="24020" y1="96860" x2="26679" y2="96469"/>
                        <a14:backgroundMark x1="32230" y1="95652" x2="32598" y2="95652"/>
                        <a14:backgroundMark x1="34926" y1="92512" x2="34926" y2="92512"/>
                        <a14:backgroundMark x1="35172" y1="92029" x2="35172" y2="92029"/>
                        <a14:backgroundMark x1="48897" y1="51208" x2="48897" y2="51208"/>
                        <a14:backgroundMark x1="49020" y1="50242" x2="48897" y2="50966"/>
                        <a14:backgroundMark x1="123" y1="36715" x2="123" y2="36715"/>
                        <a14:backgroundMark x1="123" y1="38889" x2="123" y2="38889"/>
                        <a14:backgroundMark x1="368" y1="60870" x2="0" y2="59903"/>
                        <a14:backgroundMark x1="0" y1="39614" x2="0" y2="39614"/>
                        <a14:backgroundMark x1="123" y1="58937" x2="123" y2="57246"/>
                        <a14:backgroundMark x1="123" y1="55556" x2="12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743"/>
          <a:stretch/>
        </p:blipFill>
        <p:spPr bwMode="auto">
          <a:xfrm>
            <a:off x="9190106" y="4543314"/>
            <a:ext cx="363604" cy="36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3ACCB6C0-1572-406C-9411-CD6E53327DBF}"/>
              </a:ext>
            </a:extLst>
          </p:cNvPr>
          <p:cNvSpPr txBox="1"/>
          <p:nvPr/>
        </p:nvSpPr>
        <p:spPr>
          <a:xfrm>
            <a:off x="9724913" y="4433720"/>
            <a:ext cx="163667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/>
              <a:t>6 X 1 = 6</a:t>
            </a:r>
            <a:r>
              <a:rPr lang="he-IL" sz="3200" b="1" dirty="0"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579A7038-9E4B-4546-9B0D-A62692282AC5}"/>
              </a:ext>
            </a:extLst>
          </p:cNvPr>
          <p:cNvSpPr txBox="1"/>
          <p:nvPr/>
        </p:nvSpPr>
        <p:spPr>
          <a:xfrm>
            <a:off x="5376278" y="4433721"/>
            <a:ext cx="242211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he-IL" sz="3200" b="1" dirty="0">
                <a:cs typeface="Calibri" panose="020F0502020204030204" pitchFamily="34" charset="0"/>
              </a:rPr>
              <a:t>8</a:t>
            </a:r>
            <a:r>
              <a:rPr lang="en-US" sz="3200" b="1" dirty="0"/>
              <a:t> X 10 = 80 </a:t>
            </a:r>
            <a:endParaRPr lang="he-IL" sz="3200" b="1" dirty="0">
              <a:cs typeface="Calibri" panose="020F0502020204030204" pitchFamily="34" charset="0"/>
            </a:endParaRPr>
          </a:p>
        </p:txBody>
      </p:sp>
      <p:pic>
        <p:nvPicPr>
          <p:cNvPr id="24" name="תמונה 23">
            <a:extLst>
              <a:ext uri="{FF2B5EF4-FFF2-40B4-BE49-F238E27FC236}">
                <a16:creationId xmlns:a16="http://schemas.microsoft.com/office/drawing/2014/main" id="{97D0E287-92F8-4D19-A809-D9DB24A23B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048" b="72408" l="76545" r="87264">
                        <a14:foregroundMark x1="76510" y1="62741" x2="76846" y2="68147"/>
                        <a14:foregroundMark x1="86745" y1="62355" x2="86745" y2="67181"/>
                      </a14:backgroundRemoval>
                    </a14:imgEffect>
                  </a14:imgLayer>
                </a14:imgProps>
              </a:ext>
            </a:extLst>
          </a:blip>
          <a:srcRect l="75205" t="55128" r="11396" b="25672"/>
          <a:stretch/>
        </p:blipFill>
        <p:spPr>
          <a:xfrm>
            <a:off x="4060189" y="4535187"/>
            <a:ext cx="471612" cy="533901"/>
          </a:xfrm>
          <a:prstGeom prst="rect">
            <a:avLst/>
          </a:prstGeom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id="{45AD7106-BFAB-45A7-9B58-F571C482C9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048" b="72408" l="76545" r="87264">
                        <a14:foregroundMark x1="76510" y1="62741" x2="76846" y2="68147"/>
                        <a14:foregroundMark x1="86745" y1="62355" x2="86745" y2="67181"/>
                      </a14:backgroundRemoval>
                    </a14:imgEffect>
                  </a14:imgLayer>
                </a14:imgProps>
              </a:ext>
            </a:extLst>
          </a:blip>
          <a:srcRect l="75205" t="55128" r="11396" b="25672"/>
          <a:stretch/>
        </p:blipFill>
        <p:spPr>
          <a:xfrm>
            <a:off x="4212589" y="4687587"/>
            <a:ext cx="471612" cy="533901"/>
          </a:xfrm>
          <a:prstGeom prst="rect">
            <a:avLst/>
          </a:prstGeom>
        </p:spPr>
      </p:pic>
      <p:pic>
        <p:nvPicPr>
          <p:cNvPr id="26" name="תמונה 25">
            <a:extLst>
              <a:ext uri="{FF2B5EF4-FFF2-40B4-BE49-F238E27FC236}">
                <a16:creationId xmlns:a16="http://schemas.microsoft.com/office/drawing/2014/main" id="{12A9A990-3E69-4CF2-B6C1-F81C7B3C2B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048" b="72408" l="76545" r="87264">
                        <a14:foregroundMark x1="76510" y1="62741" x2="76846" y2="68147"/>
                        <a14:foregroundMark x1="86745" y1="62355" x2="86745" y2="67181"/>
                      </a14:backgroundRemoval>
                    </a14:imgEffect>
                  </a14:imgLayer>
                </a14:imgProps>
              </a:ext>
            </a:extLst>
          </a:blip>
          <a:srcRect l="75205" t="55128" r="11396" b="25672"/>
          <a:stretch/>
        </p:blipFill>
        <p:spPr>
          <a:xfrm>
            <a:off x="4364989" y="4839987"/>
            <a:ext cx="471612" cy="533901"/>
          </a:xfrm>
          <a:prstGeom prst="rect">
            <a:avLst/>
          </a:prstGeom>
        </p:spPr>
      </p:pic>
      <p:pic>
        <p:nvPicPr>
          <p:cNvPr id="27" name="תמונה 26">
            <a:extLst>
              <a:ext uri="{FF2B5EF4-FFF2-40B4-BE49-F238E27FC236}">
                <a16:creationId xmlns:a16="http://schemas.microsoft.com/office/drawing/2014/main" id="{209BB48B-779D-480C-ADCC-FEF98050DE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048" b="72408" l="76545" r="87264">
                        <a14:foregroundMark x1="76510" y1="62741" x2="76846" y2="68147"/>
                        <a14:foregroundMark x1="86745" y1="62355" x2="86745" y2="67181"/>
                      </a14:backgroundRemoval>
                    </a14:imgEffect>
                  </a14:imgLayer>
                </a14:imgProps>
              </a:ext>
            </a:extLst>
          </a:blip>
          <a:srcRect l="75205" t="55128" r="11396" b="25672"/>
          <a:stretch/>
        </p:blipFill>
        <p:spPr>
          <a:xfrm>
            <a:off x="4517389" y="4992387"/>
            <a:ext cx="471612" cy="533901"/>
          </a:xfrm>
          <a:prstGeom prst="rect">
            <a:avLst/>
          </a:prstGeom>
        </p:spPr>
      </p:pic>
      <p:pic>
        <p:nvPicPr>
          <p:cNvPr id="29" name="תמונה 28">
            <a:extLst>
              <a:ext uri="{FF2B5EF4-FFF2-40B4-BE49-F238E27FC236}">
                <a16:creationId xmlns:a16="http://schemas.microsoft.com/office/drawing/2014/main" id="{F8A98C8D-5565-484C-B30B-CA887C42DE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048" b="72408" l="76545" r="87264">
                        <a14:foregroundMark x1="76510" y1="62741" x2="76846" y2="68147"/>
                        <a14:foregroundMark x1="86745" y1="62355" x2="86745" y2="67181"/>
                      </a14:backgroundRemoval>
                    </a14:imgEffect>
                  </a14:imgLayer>
                </a14:imgProps>
              </a:ext>
            </a:extLst>
          </a:blip>
          <a:srcRect l="75205" t="55128" r="11396" b="25672"/>
          <a:stretch/>
        </p:blipFill>
        <p:spPr>
          <a:xfrm>
            <a:off x="4702160" y="4433721"/>
            <a:ext cx="471612" cy="533901"/>
          </a:xfrm>
          <a:prstGeom prst="rect">
            <a:avLst/>
          </a:prstGeom>
        </p:spPr>
      </p:pic>
      <p:pic>
        <p:nvPicPr>
          <p:cNvPr id="30" name="תמונה 29">
            <a:extLst>
              <a:ext uri="{FF2B5EF4-FFF2-40B4-BE49-F238E27FC236}">
                <a16:creationId xmlns:a16="http://schemas.microsoft.com/office/drawing/2014/main" id="{A4E30C8C-1D22-4268-B4E8-7172512292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048" b="72408" l="76545" r="87264">
                        <a14:foregroundMark x1="76510" y1="62741" x2="76846" y2="68147"/>
                        <a14:foregroundMark x1="86745" y1="62355" x2="86745" y2="67181"/>
                      </a14:backgroundRemoval>
                    </a14:imgEffect>
                  </a14:imgLayer>
                </a14:imgProps>
              </a:ext>
            </a:extLst>
          </a:blip>
          <a:srcRect l="75205" t="55128" r="11396" b="25672"/>
          <a:stretch/>
        </p:blipFill>
        <p:spPr>
          <a:xfrm>
            <a:off x="4854560" y="4586121"/>
            <a:ext cx="471612" cy="533901"/>
          </a:xfrm>
          <a:prstGeom prst="rect">
            <a:avLst/>
          </a:prstGeom>
        </p:spPr>
      </p:pic>
      <p:pic>
        <p:nvPicPr>
          <p:cNvPr id="31" name="תמונה 30">
            <a:extLst>
              <a:ext uri="{FF2B5EF4-FFF2-40B4-BE49-F238E27FC236}">
                <a16:creationId xmlns:a16="http://schemas.microsoft.com/office/drawing/2014/main" id="{0BEECB2E-DA37-440F-A468-568144421C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048" b="72408" l="76545" r="87264">
                        <a14:foregroundMark x1="76510" y1="62741" x2="76846" y2="68147"/>
                        <a14:foregroundMark x1="86745" y1="62355" x2="86745" y2="67181"/>
                      </a14:backgroundRemoval>
                    </a14:imgEffect>
                  </a14:imgLayer>
                </a14:imgProps>
              </a:ext>
            </a:extLst>
          </a:blip>
          <a:srcRect l="75205" t="55128" r="11396" b="25672"/>
          <a:stretch/>
        </p:blipFill>
        <p:spPr>
          <a:xfrm>
            <a:off x="5006960" y="4738521"/>
            <a:ext cx="471612" cy="533901"/>
          </a:xfrm>
          <a:prstGeom prst="rect">
            <a:avLst/>
          </a:prstGeom>
        </p:spPr>
      </p:pic>
      <p:pic>
        <p:nvPicPr>
          <p:cNvPr id="32" name="תמונה 31">
            <a:extLst>
              <a:ext uri="{FF2B5EF4-FFF2-40B4-BE49-F238E27FC236}">
                <a16:creationId xmlns:a16="http://schemas.microsoft.com/office/drawing/2014/main" id="{86986696-3313-4DE4-9AE2-42AD1739E9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048" b="72408" l="76545" r="87264">
                        <a14:foregroundMark x1="76510" y1="62741" x2="76846" y2="68147"/>
                        <a14:foregroundMark x1="86745" y1="62355" x2="86745" y2="67181"/>
                      </a14:backgroundRemoval>
                    </a14:imgEffect>
                  </a14:imgLayer>
                </a14:imgProps>
              </a:ext>
            </a:extLst>
          </a:blip>
          <a:srcRect l="75205" t="55128" r="11396" b="25672"/>
          <a:stretch/>
        </p:blipFill>
        <p:spPr>
          <a:xfrm>
            <a:off x="5159360" y="4890921"/>
            <a:ext cx="471612" cy="533901"/>
          </a:xfrm>
          <a:prstGeom prst="rect">
            <a:avLst/>
          </a:prstGeom>
        </p:spPr>
      </p:pic>
      <p:sp>
        <p:nvSpPr>
          <p:cNvPr id="23" name="תיבת טקסט 22">
            <a:extLst>
              <a:ext uri="{FF2B5EF4-FFF2-40B4-BE49-F238E27FC236}">
                <a16:creationId xmlns:a16="http://schemas.microsoft.com/office/drawing/2014/main" id="{94D1F777-FE45-496C-AB0B-16462C4CCE52}"/>
              </a:ext>
            </a:extLst>
          </p:cNvPr>
          <p:cNvSpPr txBox="1"/>
          <p:nvPr/>
        </p:nvSpPr>
        <p:spPr>
          <a:xfrm>
            <a:off x="1265315" y="4382964"/>
            <a:ext cx="264600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b="1" dirty="0"/>
              <a:t>4 X 100 = 400 </a:t>
            </a:r>
            <a:endParaRPr lang="he-IL" sz="3200" b="1" dirty="0">
              <a:cs typeface="Calibri" panose="020F0502020204030204" pitchFamily="34" charset="0"/>
            </a:endParaRPr>
          </a:p>
        </p:txBody>
      </p:sp>
      <p:pic>
        <p:nvPicPr>
          <p:cNvPr id="35" name="תמונה 34">
            <a:extLst>
              <a:ext uri="{FF2B5EF4-FFF2-40B4-BE49-F238E27FC236}">
                <a16:creationId xmlns:a16="http://schemas.microsoft.com/office/drawing/2014/main" id="{EE8EE92F-C9CF-4A4A-98B7-C2A4BDFF0FF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01" t="4760" r="8337" b="5291"/>
          <a:stretch/>
        </p:blipFill>
        <p:spPr>
          <a:xfrm rot="16200000">
            <a:off x="-70397" y="4186475"/>
            <a:ext cx="1008978" cy="455380"/>
          </a:xfrm>
          <a:prstGeom prst="rect">
            <a:avLst/>
          </a:prstGeom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72EFA48A-2454-49D3-90AC-E9720A0AADA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01" t="4760" r="8337" b="5291"/>
          <a:stretch/>
        </p:blipFill>
        <p:spPr>
          <a:xfrm rot="16200000">
            <a:off x="82003" y="4338875"/>
            <a:ext cx="1008978" cy="455380"/>
          </a:xfrm>
          <a:prstGeom prst="rect">
            <a:avLst/>
          </a:prstGeom>
        </p:spPr>
      </p:pic>
      <p:pic>
        <p:nvPicPr>
          <p:cNvPr id="37" name="תמונה 36">
            <a:extLst>
              <a:ext uri="{FF2B5EF4-FFF2-40B4-BE49-F238E27FC236}">
                <a16:creationId xmlns:a16="http://schemas.microsoft.com/office/drawing/2014/main" id="{AE4231FD-53E9-4051-8688-7480740097B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01" t="4760" r="8337" b="5291"/>
          <a:stretch/>
        </p:blipFill>
        <p:spPr>
          <a:xfrm rot="16200000">
            <a:off x="234403" y="4491275"/>
            <a:ext cx="1008978" cy="455380"/>
          </a:xfrm>
          <a:prstGeom prst="rect">
            <a:avLst/>
          </a:prstGeom>
        </p:spPr>
      </p:pic>
      <p:pic>
        <p:nvPicPr>
          <p:cNvPr id="38" name="תמונה 37">
            <a:extLst>
              <a:ext uri="{FF2B5EF4-FFF2-40B4-BE49-F238E27FC236}">
                <a16:creationId xmlns:a16="http://schemas.microsoft.com/office/drawing/2014/main" id="{98BC34C9-BE86-4DBA-9167-58BAEAA705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01" t="4760" r="8337" b="5291"/>
          <a:stretch/>
        </p:blipFill>
        <p:spPr>
          <a:xfrm rot="16200000">
            <a:off x="386803" y="4643675"/>
            <a:ext cx="1008978" cy="455380"/>
          </a:xfrm>
          <a:prstGeom prst="rect">
            <a:avLst/>
          </a:prstGeom>
        </p:spPr>
      </p:pic>
      <p:pic>
        <p:nvPicPr>
          <p:cNvPr id="40" name="Picture 2" descr="1 שקל התשס&quot;ו (2006) עם טעות הטבעה - מסובב 140 מעלות (Rotated ...">
            <a:extLst>
              <a:ext uri="{FF2B5EF4-FFF2-40B4-BE49-F238E27FC236}">
                <a16:creationId xmlns:a16="http://schemas.microsoft.com/office/drawing/2014/main" id="{DC133BF9-39ED-425B-B82D-AC8EF9E838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82" b="94928" l="613" r="48775">
                        <a14:foregroundMark x1="12868" y1="10386" x2="29167" y2="5797"/>
                        <a14:foregroundMark x1="29167" y1="5797" x2="34436" y2="8213"/>
                        <a14:foregroundMark x1="43750" y1="25362" x2="47672" y2="40338"/>
                        <a14:foregroundMark x1="47592" y1="51208" x2="47549" y2="57005"/>
                        <a14:foregroundMark x1="47600" y1="50143" x2="47592" y2="51208"/>
                        <a14:foregroundMark x1="47672" y1="40338" x2="47606" y2="49345"/>
                        <a14:foregroundMark x1="47549" y1="57005" x2="43995" y2="71981"/>
                        <a14:foregroundMark x1="43995" y1="71981" x2="43627" y2="72464"/>
                        <a14:foregroundMark x1="2569" y1="55556" x2="2451" y2="56763"/>
                        <a14:foregroundMark x1="5637" y1="24155" x2="2569" y2="55556"/>
                        <a14:foregroundMark x1="2451" y1="56763" x2="3922" y2="72222"/>
                        <a14:foregroundMark x1="3922" y1="72222" x2="9191" y2="85024"/>
                        <a14:foregroundMark x1="9191" y1="85024" x2="24225" y2="96193"/>
                        <a14:foregroundMark x1="34921" y1="92029" x2="43750" y2="69324"/>
                        <a14:foregroundMark x1="34733" y1="92512" x2="34921" y2="92029"/>
                        <a14:foregroundMark x1="34653" y1="92719" x2="34733" y2="92512"/>
                        <a14:foregroundMark x1="43750" y1="69324" x2="44363" y2="65942"/>
                        <a14:foregroundMark x1="3431" y1="30676" x2="2328" y2="47343"/>
                        <a14:foregroundMark x1="2328" y1="47343" x2="4779" y2="65459"/>
                        <a14:foregroundMark x1="1649" y1="55556" x2="1103" y2="50483"/>
                        <a14:foregroundMark x1="2819" y1="66425" x2="1649" y2="55556"/>
                        <a14:foregroundMark x1="1833" y1="36715" x2="1961" y2="34300"/>
                        <a14:foregroundMark x1="1718" y1="38889" x2="1833" y2="36715"/>
                        <a14:foregroundMark x1="1680" y1="39614" x2="1718" y2="38889"/>
                        <a14:foregroundMark x1="1103" y1="50483" x2="1680" y2="39614"/>
                        <a14:foregroundMark x1="1961" y1="34300" x2="6005" y2="19807"/>
                        <a14:foregroundMark x1="6005" y1="19807" x2="12990" y2="10145"/>
                        <a14:foregroundMark x1="12990" y1="10145" x2="29044" y2="3623"/>
                        <a14:foregroundMark x1="29044" y1="3623" x2="35907" y2="14251"/>
                        <a14:foregroundMark x1="35907" y1="14251" x2="36029" y2="14734"/>
                        <a14:foregroundMark x1="1641" y1="55556" x2="1225" y2="49275"/>
                        <a14:foregroundMark x1="2328" y1="65942" x2="1641" y2="55556"/>
                        <a14:foregroundMark x1="2068" y1="36715" x2="2328" y2="32850"/>
                        <a14:foregroundMark x1="1922" y1="38889" x2="2068" y2="36715"/>
                        <a14:foregroundMark x1="1873" y1="39614" x2="1922" y2="38889"/>
                        <a14:foregroundMark x1="1225" y1="49275" x2="1873" y2="39614"/>
                        <a14:foregroundMark x1="2328" y1="32850" x2="6250" y2="18599"/>
                        <a14:foregroundMark x1="6250" y1="18599" x2="12500" y2="7246"/>
                        <a14:foregroundMark x1="12500" y1="7246" x2="28431" y2="3382"/>
                        <a14:foregroundMark x1="28431" y1="3382" x2="36029" y2="8937"/>
                        <a14:foregroundMark x1="36029" y1="8937" x2="42279" y2="19324"/>
                        <a14:foregroundMark x1="42279" y1="19324" x2="47059" y2="33333"/>
                        <a14:foregroundMark x1="47059" y1="33333" x2="48775" y2="49517"/>
                        <a14:foregroundMark x1="48574" y1="51208" x2="46936" y2="64976"/>
                        <a14:foregroundMark x1="48623" y1="50792" x2="48574" y2="51208"/>
                        <a14:foregroundMark x1="48775" y1="49517" x2="48712" y2="50047"/>
                        <a14:foregroundMark x1="46936" y1="64976" x2="35417" y2="88406"/>
                        <a14:foregroundMark x1="5760" y1="20773" x2="1838" y2="34783"/>
                        <a14:foregroundMark x1="1472" y1="39614" x2="613" y2="50966"/>
                        <a14:foregroundMark x1="1527" y1="38889" x2="1472" y2="39614"/>
                        <a14:foregroundMark x1="1692" y1="36715" x2="1527" y2="38889"/>
                        <a14:foregroundMark x1="1838" y1="34783" x2="1692" y2="36715"/>
                        <a14:foregroundMark x1="1121" y1="55556" x2="2083" y2="64251"/>
                        <a14:foregroundMark x1="613" y1="50966" x2="1121" y2="55556"/>
                        <a14:foregroundMark x1="27328" y1="93961" x2="34804" y2="87923"/>
                        <a14:backgroundMark x1="34559" y1="92512" x2="31863" y2="95169"/>
                        <a14:backgroundMark x1="29153" y1="96105" x2="32230" y2="95652"/>
                        <a14:backgroundMark x1="24020" y1="96860" x2="26679" y2="96469"/>
                        <a14:backgroundMark x1="32230" y1="95652" x2="32598" y2="95652"/>
                        <a14:backgroundMark x1="34926" y1="92512" x2="34926" y2="92512"/>
                        <a14:backgroundMark x1="35172" y1="92029" x2="35172" y2="92029"/>
                        <a14:backgroundMark x1="48897" y1="51208" x2="48897" y2="51208"/>
                        <a14:backgroundMark x1="49020" y1="50242" x2="48897" y2="50966"/>
                        <a14:backgroundMark x1="123" y1="36715" x2="123" y2="36715"/>
                        <a14:backgroundMark x1="123" y1="38889" x2="123" y2="38889"/>
                        <a14:backgroundMark x1="368" y1="60870" x2="0" y2="59903"/>
                        <a14:backgroundMark x1="0" y1="39614" x2="0" y2="39614"/>
                        <a14:backgroundMark x1="123" y1="58937" x2="123" y2="57246"/>
                        <a14:backgroundMark x1="123" y1="55556" x2="12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743"/>
          <a:stretch/>
        </p:blipFill>
        <p:spPr bwMode="auto">
          <a:xfrm>
            <a:off x="8969250" y="4262019"/>
            <a:ext cx="441450" cy="44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תיבת טקסט 33">
            <a:extLst>
              <a:ext uri="{FF2B5EF4-FFF2-40B4-BE49-F238E27FC236}">
                <a16:creationId xmlns:a16="http://schemas.microsoft.com/office/drawing/2014/main" id="{579EE1A9-5BFD-4523-BFBD-6998517590EB}"/>
              </a:ext>
            </a:extLst>
          </p:cNvPr>
          <p:cNvSpPr txBox="1"/>
          <p:nvPr/>
        </p:nvSpPr>
        <p:spPr>
          <a:xfrm>
            <a:off x="1338114" y="5324745"/>
            <a:ext cx="333721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/>
              <a:t>400 + 80 + 6 </a:t>
            </a:r>
            <a:r>
              <a:rPr lang="en-US" sz="4000" dirty="0"/>
              <a:t>=</a:t>
            </a:r>
            <a:endParaRPr lang="he-IL" sz="40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74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3" grpId="0"/>
      <p:bldP spid="21" grpId="0"/>
      <p:bldP spid="22" grpId="0"/>
      <p:bldP spid="2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מה אנחנו כבר יודעים?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A1DEBD72-36F4-4DD0-B819-A23CEECF678B}"/>
              </a:ext>
            </a:extLst>
          </p:cNvPr>
          <p:cNvSpPr txBox="1"/>
          <p:nvPr/>
        </p:nvSpPr>
        <p:spPr>
          <a:xfrm>
            <a:off x="1810512" y="1760806"/>
            <a:ext cx="964082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latin typeface="Calibri" panose="020F0502020204030204" pitchFamily="34" charset="0"/>
                <a:cs typeface="Calibri" panose="020F0502020204030204" pitchFamily="34" charset="0"/>
              </a:rPr>
              <a:t>תרגיל כפל מקצר תרגיל חיבור של מחוברים זהים.</a:t>
            </a:r>
            <a:endParaRPr lang="he-IL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F73C763E-9E52-49D2-A226-39B847DE1BA1}"/>
              </a:ext>
            </a:extLst>
          </p:cNvPr>
          <p:cNvSpPr/>
          <p:nvPr/>
        </p:nvSpPr>
        <p:spPr>
          <a:xfrm>
            <a:off x="966095" y="3334623"/>
            <a:ext cx="6647974" cy="7514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3200" dirty="0"/>
              <a:t>10 + 10 + 10 + 10 + 10 + 10 + 10 + 10 = </a:t>
            </a:r>
            <a:endParaRPr lang="he-IL" sz="3200" dirty="0">
              <a:cs typeface="Calibri" panose="020F0502020204030204" pitchFamily="34" charset="0"/>
            </a:endParaRP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5E7B050E-7712-4A5F-91B8-1FC5A0F398A4}"/>
              </a:ext>
            </a:extLst>
          </p:cNvPr>
          <p:cNvSpPr txBox="1"/>
          <p:nvPr/>
        </p:nvSpPr>
        <p:spPr>
          <a:xfrm>
            <a:off x="7398424" y="3498060"/>
            <a:ext cx="242211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he-IL" sz="3200" b="1" dirty="0">
                <a:cs typeface="Calibri" panose="020F0502020204030204" pitchFamily="34" charset="0"/>
              </a:rPr>
              <a:t>8</a:t>
            </a:r>
            <a:r>
              <a:rPr lang="en-US" sz="3200" b="1" dirty="0"/>
              <a:t> X 10 = 80 </a:t>
            </a:r>
            <a:endParaRPr lang="he-IL" sz="3200" b="1" dirty="0">
              <a:cs typeface="Calibri" panose="020F0502020204030204" pitchFamily="34" charset="0"/>
            </a:endParaRP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AD55BF63-4F59-4F77-A9E5-A9BF37B8EE51}"/>
              </a:ext>
            </a:extLst>
          </p:cNvPr>
          <p:cNvSpPr/>
          <p:nvPr/>
        </p:nvSpPr>
        <p:spPr>
          <a:xfrm>
            <a:off x="9998491" y="2492429"/>
            <a:ext cx="13997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/>
            <a:r>
              <a:rPr lang="he-IL" sz="3200" b="1" dirty="0">
                <a:latin typeface="Calibri" panose="020F0502020204030204" pitchFamily="34" charset="0"/>
                <a:cs typeface="Calibri" panose="020F0502020204030204" pitchFamily="34" charset="0"/>
              </a:rPr>
              <a:t>לדוגמא:</a:t>
            </a: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4E4AFB90-574E-4DE8-954C-30E1053D6AAD}"/>
              </a:ext>
            </a:extLst>
          </p:cNvPr>
          <p:cNvSpPr/>
          <p:nvPr/>
        </p:nvSpPr>
        <p:spPr>
          <a:xfrm>
            <a:off x="910162" y="4408932"/>
            <a:ext cx="43428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100 + 100 + 100 + 100 = </a:t>
            </a:r>
            <a:endParaRPr lang="he-IL" sz="3200" dirty="0">
              <a:cs typeface="Calibri" panose="020F0502020204030204" pitchFamily="34" charset="0"/>
            </a:endParaRP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AFE13C3A-D196-4886-96AE-546C19F345D2}"/>
              </a:ext>
            </a:extLst>
          </p:cNvPr>
          <p:cNvSpPr txBox="1"/>
          <p:nvPr/>
        </p:nvSpPr>
        <p:spPr>
          <a:xfrm>
            <a:off x="5517275" y="4408931"/>
            <a:ext cx="264600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b="1" dirty="0"/>
              <a:t>4 X 100 = 400 </a:t>
            </a:r>
            <a:endParaRPr lang="he-IL" sz="3200" b="1" dirty="0">
              <a:cs typeface="Calibri" panose="020F0502020204030204" pitchFamily="34" charset="0"/>
            </a:endParaRP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A71AB224-AB9F-41C0-8EDA-F781D2BCE208}"/>
              </a:ext>
            </a:extLst>
          </p:cNvPr>
          <p:cNvSpPr/>
          <p:nvPr/>
        </p:nvSpPr>
        <p:spPr>
          <a:xfrm>
            <a:off x="1316893" y="5493426"/>
            <a:ext cx="106089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200" b="1" dirty="0">
                <a:latin typeface="Calibri" panose="020F0502020204030204" pitchFamily="34" charset="0"/>
                <a:cs typeface="Calibri" panose="020F0502020204030204" pitchFamily="34" charset="0"/>
              </a:rPr>
              <a:t>כתבו במחברת 2 דוגמאות נוספות של תרגיל חיבור ותרגיל כפל מתאים.</a:t>
            </a:r>
            <a:endParaRPr lang="he-IL" sz="320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99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מה עוד אנחנו כבר יודעים?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F39530F0-057C-4B3A-81C8-0AEDB6FBD4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514" y="2957013"/>
            <a:ext cx="6635656" cy="1644907"/>
          </a:xfrm>
          <a:prstGeom prst="rect">
            <a:avLst/>
          </a:prstGeom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5D9A91E8-D80B-421F-826E-8041906F69E5}"/>
              </a:ext>
            </a:extLst>
          </p:cNvPr>
          <p:cNvSpPr txBox="1"/>
          <p:nvPr/>
        </p:nvSpPr>
        <p:spPr>
          <a:xfrm>
            <a:off x="993141" y="1607757"/>
            <a:ext cx="1082802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יודעים להציג מספרים בחשבונייה "בית המספרים"</a:t>
            </a:r>
          </a:p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בעזרת כרטיסי יחידות, עשרות , מאות... ובעזרת ספרות 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4C621DCB-975A-43CA-823A-D432D888D950}"/>
              </a:ext>
            </a:extLst>
          </p:cNvPr>
          <p:cNvSpPr txBox="1"/>
          <p:nvPr/>
        </p:nvSpPr>
        <p:spPr>
          <a:xfrm>
            <a:off x="1082290" y="2990861"/>
            <a:ext cx="347530" cy="461665"/>
          </a:xfrm>
          <a:prstGeom prst="rect">
            <a:avLst/>
          </a:prstGeom>
          <a:solidFill>
            <a:srgbClr val="FFCC99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DCDA5F12-77CD-421B-AA8C-8746FECF0573}"/>
              </a:ext>
            </a:extLst>
          </p:cNvPr>
          <p:cNvSpPr txBox="1"/>
          <p:nvPr/>
        </p:nvSpPr>
        <p:spPr>
          <a:xfrm>
            <a:off x="3270220" y="2970347"/>
            <a:ext cx="430571" cy="461665"/>
          </a:xfrm>
          <a:prstGeom prst="rect">
            <a:avLst/>
          </a:prstGeom>
          <a:solidFill>
            <a:srgbClr val="CCFFCC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C8FF9316-0B26-45B4-BC3D-B56FB7CCBAEE}"/>
              </a:ext>
            </a:extLst>
          </p:cNvPr>
          <p:cNvSpPr txBox="1"/>
          <p:nvPr/>
        </p:nvSpPr>
        <p:spPr>
          <a:xfrm>
            <a:off x="5541191" y="3010111"/>
            <a:ext cx="389234" cy="461665"/>
          </a:xfrm>
          <a:prstGeom prst="rect">
            <a:avLst/>
          </a:prstGeom>
          <a:solidFill>
            <a:srgbClr val="CCCCFF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5699A7BB-1C7D-4F7D-A9AE-48E0F8E2F1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4113" y="3472603"/>
            <a:ext cx="550917" cy="278186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8A58D8F2-9A6E-4B27-A5DA-29A36CC120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4112" y="3824558"/>
            <a:ext cx="550917" cy="278186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81DF96E7-8E8C-4560-B44A-4D0659DB2C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4111" y="4213239"/>
            <a:ext cx="550917" cy="278186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9FD9BA1A-E779-4AFB-A42F-33BD4AC0E1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7376" y="3427919"/>
            <a:ext cx="732092" cy="321799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E80ECE00-06F7-4982-9640-2091AAD32B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7376" y="3836746"/>
            <a:ext cx="732092" cy="321799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A551909D-D456-4C88-AACA-9969A3923B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9717" y="3577200"/>
            <a:ext cx="876300" cy="400050"/>
          </a:xfrm>
          <a:prstGeom prst="rect">
            <a:avLst/>
          </a:prstGeom>
        </p:spPr>
      </p:pic>
      <p:sp>
        <p:nvSpPr>
          <p:cNvPr id="24" name="תיבת טקסט 23">
            <a:extLst>
              <a:ext uri="{FF2B5EF4-FFF2-40B4-BE49-F238E27FC236}">
                <a16:creationId xmlns:a16="http://schemas.microsoft.com/office/drawing/2014/main" id="{6E68AEFB-065F-4275-8A82-3B90FC73722E}"/>
              </a:ext>
            </a:extLst>
          </p:cNvPr>
          <p:cNvSpPr txBox="1"/>
          <p:nvPr/>
        </p:nvSpPr>
        <p:spPr>
          <a:xfrm>
            <a:off x="9030522" y="2920428"/>
            <a:ext cx="2331068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לדוגמה: </a:t>
            </a:r>
          </a:p>
          <a:p>
            <a:r>
              <a:rPr lang="he-I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נציג המספר </a:t>
            </a: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39362BA7-1D60-4300-9613-77A05C898F03}"/>
              </a:ext>
            </a:extLst>
          </p:cNvPr>
          <p:cNvSpPr/>
          <p:nvPr/>
        </p:nvSpPr>
        <p:spPr>
          <a:xfrm>
            <a:off x="174763" y="4532423"/>
            <a:ext cx="1188060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200" b="1" dirty="0">
                <a:latin typeface="Calibri" panose="020F0502020204030204" pitchFamily="34" charset="0"/>
                <a:cs typeface="Calibri" panose="020F0502020204030204" pitchFamily="34" charset="0"/>
              </a:rPr>
              <a:t>עכשיו תורכם! </a:t>
            </a:r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עבדו בלוח מחיק, בבית המספרים או במחברת.</a:t>
            </a:r>
          </a:p>
          <a:p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הציגו את המספרים הבאים בבית המספרים - בעזרת אמצעי המחשה ובכתיבת ספרות.</a:t>
            </a:r>
          </a:p>
        </p:txBody>
      </p:sp>
      <p:sp>
        <p:nvSpPr>
          <p:cNvPr id="25" name="תיבת טקסט 24">
            <a:extLst>
              <a:ext uri="{FF2B5EF4-FFF2-40B4-BE49-F238E27FC236}">
                <a16:creationId xmlns:a16="http://schemas.microsoft.com/office/drawing/2014/main" id="{303B10A7-912E-4FC9-8499-028F60A521FE}"/>
              </a:ext>
            </a:extLst>
          </p:cNvPr>
          <p:cNvSpPr txBox="1"/>
          <p:nvPr/>
        </p:nvSpPr>
        <p:spPr>
          <a:xfrm>
            <a:off x="1793114" y="5854163"/>
            <a:ext cx="1117600" cy="523220"/>
          </a:xfrm>
          <a:prstGeom prst="rect">
            <a:avLst/>
          </a:prstGeom>
          <a:solidFill>
            <a:srgbClr val="4285E3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325</a:t>
            </a:r>
          </a:p>
        </p:txBody>
      </p:sp>
      <p:sp>
        <p:nvSpPr>
          <p:cNvPr id="26" name="תיבת טקסט 25">
            <a:extLst>
              <a:ext uri="{FF2B5EF4-FFF2-40B4-BE49-F238E27FC236}">
                <a16:creationId xmlns:a16="http://schemas.microsoft.com/office/drawing/2014/main" id="{C9AC5721-6FE3-497B-B68C-7A2242D0B59D}"/>
              </a:ext>
            </a:extLst>
          </p:cNvPr>
          <p:cNvSpPr txBox="1"/>
          <p:nvPr/>
        </p:nvSpPr>
        <p:spPr>
          <a:xfrm>
            <a:off x="6167438" y="5854163"/>
            <a:ext cx="1117600" cy="523220"/>
          </a:xfrm>
          <a:prstGeom prst="rect">
            <a:avLst/>
          </a:prstGeom>
          <a:solidFill>
            <a:srgbClr val="4285E3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27" name="תיבת טקסט 26">
            <a:extLst>
              <a:ext uri="{FF2B5EF4-FFF2-40B4-BE49-F238E27FC236}">
                <a16:creationId xmlns:a16="http://schemas.microsoft.com/office/drawing/2014/main" id="{C10C6C9D-1274-4CF7-8FB7-44C7EFCF10A5}"/>
              </a:ext>
            </a:extLst>
          </p:cNvPr>
          <p:cNvSpPr txBox="1"/>
          <p:nvPr/>
        </p:nvSpPr>
        <p:spPr>
          <a:xfrm>
            <a:off x="4733804" y="5847207"/>
            <a:ext cx="1117600" cy="523220"/>
          </a:xfrm>
          <a:prstGeom prst="rect">
            <a:avLst/>
          </a:prstGeom>
          <a:solidFill>
            <a:srgbClr val="4285E3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202</a:t>
            </a:r>
          </a:p>
        </p:txBody>
      </p:sp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E1A7FAB7-86CE-4953-B409-E360A9C3173C}"/>
              </a:ext>
            </a:extLst>
          </p:cNvPr>
          <p:cNvSpPr txBox="1"/>
          <p:nvPr/>
        </p:nvSpPr>
        <p:spPr>
          <a:xfrm>
            <a:off x="3226748" y="5847207"/>
            <a:ext cx="1117600" cy="523220"/>
          </a:xfrm>
          <a:prstGeom prst="rect">
            <a:avLst/>
          </a:prstGeom>
          <a:solidFill>
            <a:srgbClr val="4285E3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220 </a:t>
            </a:r>
          </a:p>
        </p:txBody>
      </p:sp>
      <p:sp>
        <p:nvSpPr>
          <p:cNvPr id="29" name="תיבת טקסט 28">
            <a:extLst>
              <a:ext uri="{FF2B5EF4-FFF2-40B4-BE49-F238E27FC236}">
                <a16:creationId xmlns:a16="http://schemas.microsoft.com/office/drawing/2014/main" id="{02EA2A00-87DE-4846-826F-FD2AA5BCEB85}"/>
              </a:ext>
            </a:extLst>
          </p:cNvPr>
          <p:cNvSpPr txBox="1"/>
          <p:nvPr/>
        </p:nvSpPr>
        <p:spPr>
          <a:xfrm>
            <a:off x="7912524" y="3474426"/>
            <a:ext cx="1117600" cy="523220"/>
          </a:xfrm>
          <a:prstGeom prst="rect">
            <a:avLst/>
          </a:prstGeom>
          <a:solidFill>
            <a:srgbClr val="4285E3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123</a:t>
            </a:r>
          </a:p>
        </p:txBody>
      </p:sp>
      <p:pic>
        <p:nvPicPr>
          <p:cNvPr id="23" name="2min_final" descr="2min_final">
            <a:hlinkClick r:id="" action="ppaction://media"/>
            <a:extLst>
              <a:ext uri="{FF2B5EF4-FFF2-40B4-BE49-F238E27FC236}">
                <a16:creationId xmlns:a16="http://schemas.microsoft.com/office/drawing/2014/main" id="{00A04C22-1037-854E-9BBD-DDF7C136FE0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2772" y="701757"/>
            <a:ext cx="1540938" cy="549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418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425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10" grpId="0"/>
      <p:bldP spid="11" grpId="0" animBg="1"/>
      <p:bldP spid="12" grpId="0" animBg="1"/>
      <p:bldP spid="13" grpId="0" animBg="1"/>
      <p:bldP spid="24" grpId="0"/>
      <p:bldP spid="7" grpId="0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רגע, בודקים 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F39530F0-057C-4B3A-81C8-0AEDB6FBD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18" y="1811225"/>
            <a:ext cx="5680038" cy="1384795"/>
          </a:xfrm>
          <a:prstGeom prst="rect">
            <a:avLst/>
          </a:prstGeom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4C621DCB-975A-43CA-823A-D432D888D950}"/>
              </a:ext>
            </a:extLst>
          </p:cNvPr>
          <p:cNvSpPr txBox="1"/>
          <p:nvPr/>
        </p:nvSpPr>
        <p:spPr>
          <a:xfrm>
            <a:off x="656794" y="1865151"/>
            <a:ext cx="297481" cy="461665"/>
          </a:xfrm>
          <a:prstGeom prst="rect">
            <a:avLst/>
          </a:prstGeom>
          <a:solidFill>
            <a:srgbClr val="FFCC99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DCDA5F12-77CD-421B-AA8C-8746FECF0573}"/>
              </a:ext>
            </a:extLst>
          </p:cNvPr>
          <p:cNvSpPr txBox="1"/>
          <p:nvPr/>
        </p:nvSpPr>
        <p:spPr>
          <a:xfrm>
            <a:off x="2494255" y="1824559"/>
            <a:ext cx="368563" cy="461665"/>
          </a:xfrm>
          <a:prstGeom prst="rect">
            <a:avLst/>
          </a:prstGeom>
          <a:solidFill>
            <a:srgbClr val="CCFFCC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C8FF9316-0B26-45B4-BC3D-B56FB7CCBAEE}"/>
              </a:ext>
            </a:extLst>
          </p:cNvPr>
          <p:cNvSpPr txBox="1"/>
          <p:nvPr/>
        </p:nvSpPr>
        <p:spPr>
          <a:xfrm>
            <a:off x="4399977" y="1789688"/>
            <a:ext cx="333179" cy="461665"/>
          </a:xfrm>
          <a:prstGeom prst="rect">
            <a:avLst/>
          </a:prstGeom>
          <a:solidFill>
            <a:srgbClr val="CCCCFF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5699A7BB-1C7D-4F7D-A9AE-48E0F8E2F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6773" y="2326816"/>
            <a:ext cx="471578" cy="234196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8A58D8F2-9A6E-4B27-A5DA-29A36CC120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6772" y="2678771"/>
            <a:ext cx="471578" cy="234196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81DF96E7-8E8C-4560-B44A-4D0659DB2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3234" y="2999840"/>
            <a:ext cx="471578" cy="234196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9FD9BA1A-E779-4AFB-A42F-33BD4AC0E1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0302" y="2282131"/>
            <a:ext cx="626662" cy="270913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E80ECE00-06F7-4982-9640-2091AAD32B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0302" y="2678166"/>
            <a:ext cx="626662" cy="270913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A551909D-D456-4C88-AACA-9969A3923B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2866" y="2249192"/>
            <a:ext cx="750102" cy="336789"/>
          </a:xfrm>
          <a:prstGeom prst="rect">
            <a:avLst/>
          </a:prstGeom>
        </p:spPr>
      </p:pic>
      <p:sp>
        <p:nvSpPr>
          <p:cNvPr id="25" name="תיבת טקסט 24">
            <a:extLst>
              <a:ext uri="{FF2B5EF4-FFF2-40B4-BE49-F238E27FC236}">
                <a16:creationId xmlns:a16="http://schemas.microsoft.com/office/drawing/2014/main" id="{303B10A7-912E-4FC9-8499-028F60A521FE}"/>
              </a:ext>
            </a:extLst>
          </p:cNvPr>
          <p:cNvSpPr txBox="1"/>
          <p:nvPr/>
        </p:nvSpPr>
        <p:spPr>
          <a:xfrm>
            <a:off x="2711502" y="3344323"/>
            <a:ext cx="1117600" cy="523220"/>
          </a:xfrm>
          <a:prstGeom prst="rect">
            <a:avLst/>
          </a:prstGeom>
          <a:solidFill>
            <a:srgbClr val="4285E3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325</a:t>
            </a:r>
          </a:p>
        </p:txBody>
      </p:sp>
      <p:sp>
        <p:nvSpPr>
          <p:cNvPr id="26" name="תיבת טקסט 25">
            <a:extLst>
              <a:ext uri="{FF2B5EF4-FFF2-40B4-BE49-F238E27FC236}">
                <a16:creationId xmlns:a16="http://schemas.microsoft.com/office/drawing/2014/main" id="{C9AC5721-6FE3-497B-B68C-7A2242D0B59D}"/>
              </a:ext>
            </a:extLst>
          </p:cNvPr>
          <p:cNvSpPr txBox="1"/>
          <p:nvPr/>
        </p:nvSpPr>
        <p:spPr>
          <a:xfrm>
            <a:off x="2742580" y="5894552"/>
            <a:ext cx="1117600" cy="523220"/>
          </a:xfrm>
          <a:prstGeom prst="rect">
            <a:avLst/>
          </a:prstGeom>
          <a:solidFill>
            <a:srgbClr val="4285E3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26</a:t>
            </a:r>
          </a:p>
        </p:txBody>
      </p:sp>
      <p:sp>
        <p:nvSpPr>
          <p:cNvPr id="27" name="תיבת טקסט 26">
            <a:extLst>
              <a:ext uri="{FF2B5EF4-FFF2-40B4-BE49-F238E27FC236}">
                <a16:creationId xmlns:a16="http://schemas.microsoft.com/office/drawing/2014/main" id="{C10C6C9D-1274-4CF7-8FB7-44C7EFCF10A5}"/>
              </a:ext>
            </a:extLst>
          </p:cNvPr>
          <p:cNvSpPr txBox="1"/>
          <p:nvPr/>
        </p:nvSpPr>
        <p:spPr>
          <a:xfrm>
            <a:off x="8921698" y="3386695"/>
            <a:ext cx="1117600" cy="523220"/>
          </a:xfrm>
          <a:prstGeom prst="rect">
            <a:avLst/>
          </a:prstGeom>
          <a:solidFill>
            <a:srgbClr val="4285E3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202</a:t>
            </a:r>
          </a:p>
        </p:txBody>
      </p:sp>
      <p:sp>
        <p:nvSpPr>
          <p:cNvPr id="28" name="תיבת טקסט 27">
            <a:extLst>
              <a:ext uri="{FF2B5EF4-FFF2-40B4-BE49-F238E27FC236}">
                <a16:creationId xmlns:a16="http://schemas.microsoft.com/office/drawing/2014/main" id="{E1A7FAB7-86CE-4953-B409-E360A9C3173C}"/>
              </a:ext>
            </a:extLst>
          </p:cNvPr>
          <p:cNvSpPr txBox="1"/>
          <p:nvPr/>
        </p:nvSpPr>
        <p:spPr>
          <a:xfrm>
            <a:off x="8854778" y="5864490"/>
            <a:ext cx="1117600" cy="523220"/>
          </a:xfrm>
          <a:prstGeom prst="rect">
            <a:avLst/>
          </a:prstGeom>
          <a:solidFill>
            <a:srgbClr val="4285E3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220 </a:t>
            </a:r>
          </a:p>
        </p:txBody>
      </p:sp>
      <p:pic>
        <p:nvPicPr>
          <p:cNvPr id="23" name="תמונה 22">
            <a:extLst>
              <a:ext uri="{FF2B5EF4-FFF2-40B4-BE49-F238E27FC236}">
                <a16:creationId xmlns:a16="http://schemas.microsoft.com/office/drawing/2014/main" id="{BA4E0400-CFD3-4A56-8BE7-18909B2F5D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5310" y="2627474"/>
            <a:ext cx="750102" cy="336789"/>
          </a:xfrm>
          <a:prstGeom prst="rect">
            <a:avLst/>
          </a:prstGeom>
        </p:spPr>
      </p:pic>
      <p:pic>
        <p:nvPicPr>
          <p:cNvPr id="31" name="תמונה 30">
            <a:extLst>
              <a:ext uri="{FF2B5EF4-FFF2-40B4-BE49-F238E27FC236}">
                <a16:creationId xmlns:a16="http://schemas.microsoft.com/office/drawing/2014/main" id="{886DABC2-EEEB-4972-A2C3-DC11378D0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113" y="2562268"/>
            <a:ext cx="750102" cy="336789"/>
          </a:xfrm>
          <a:prstGeom prst="rect">
            <a:avLst/>
          </a:prstGeom>
        </p:spPr>
      </p:pic>
      <p:pic>
        <p:nvPicPr>
          <p:cNvPr id="32" name="תמונה 31">
            <a:extLst>
              <a:ext uri="{FF2B5EF4-FFF2-40B4-BE49-F238E27FC236}">
                <a16:creationId xmlns:a16="http://schemas.microsoft.com/office/drawing/2014/main" id="{1D388E19-84A3-4A3C-9D25-6229F45FF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5541" y="2333559"/>
            <a:ext cx="471578" cy="234196"/>
          </a:xfrm>
          <a:prstGeom prst="rect">
            <a:avLst/>
          </a:prstGeom>
        </p:spPr>
      </p:pic>
      <p:pic>
        <p:nvPicPr>
          <p:cNvPr id="33" name="תמונה 32">
            <a:extLst>
              <a:ext uri="{FF2B5EF4-FFF2-40B4-BE49-F238E27FC236}">
                <a16:creationId xmlns:a16="http://schemas.microsoft.com/office/drawing/2014/main" id="{50D9FB1B-6DCD-44CA-AFF8-08572CB17F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5541" y="2654375"/>
            <a:ext cx="471578" cy="234196"/>
          </a:xfrm>
          <a:prstGeom prst="rect">
            <a:avLst/>
          </a:prstGeom>
        </p:spPr>
      </p:pic>
      <p:pic>
        <p:nvPicPr>
          <p:cNvPr id="35" name="תמונה 34">
            <a:extLst>
              <a:ext uri="{FF2B5EF4-FFF2-40B4-BE49-F238E27FC236}">
                <a16:creationId xmlns:a16="http://schemas.microsoft.com/office/drawing/2014/main" id="{77BCA782-6517-4F4E-98A1-A3BE5096A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53" y="4384635"/>
            <a:ext cx="5680038" cy="1384795"/>
          </a:xfrm>
          <a:prstGeom prst="rect">
            <a:avLst/>
          </a:prstGeom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72F99C65-DF61-4DDC-BF32-8FBFD632A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760" y="4833529"/>
            <a:ext cx="471578" cy="234196"/>
          </a:xfrm>
          <a:prstGeom prst="rect">
            <a:avLst/>
          </a:prstGeom>
        </p:spPr>
      </p:pic>
      <p:pic>
        <p:nvPicPr>
          <p:cNvPr id="37" name="תמונה 36">
            <a:extLst>
              <a:ext uri="{FF2B5EF4-FFF2-40B4-BE49-F238E27FC236}">
                <a16:creationId xmlns:a16="http://schemas.microsoft.com/office/drawing/2014/main" id="{43DDE661-18F0-4C3E-96AD-C2D36253F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759" y="5185484"/>
            <a:ext cx="471578" cy="234196"/>
          </a:xfrm>
          <a:prstGeom prst="rect">
            <a:avLst/>
          </a:prstGeom>
        </p:spPr>
      </p:pic>
      <p:pic>
        <p:nvPicPr>
          <p:cNvPr id="38" name="תמונה 37">
            <a:extLst>
              <a:ext uri="{FF2B5EF4-FFF2-40B4-BE49-F238E27FC236}">
                <a16:creationId xmlns:a16="http://schemas.microsoft.com/office/drawing/2014/main" id="{F33707F8-D54C-4AE2-89DC-2D065D6B5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5221" y="5506553"/>
            <a:ext cx="471578" cy="234196"/>
          </a:xfrm>
          <a:prstGeom prst="rect">
            <a:avLst/>
          </a:prstGeom>
        </p:spPr>
      </p:pic>
      <p:pic>
        <p:nvPicPr>
          <p:cNvPr id="39" name="תמונה 38">
            <a:extLst>
              <a:ext uri="{FF2B5EF4-FFF2-40B4-BE49-F238E27FC236}">
                <a16:creationId xmlns:a16="http://schemas.microsoft.com/office/drawing/2014/main" id="{5EC942B3-F150-40A7-BEA9-8C688097A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7528" y="4840272"/>
            <a:ext cx="471578" cy="234196"/>
          </a:xfrm>
          <a:prstGeom prst="rect">
            <a:avLst/>
          </a:prstGeom>
        </p:spPr>
      </p:pic>
      <p:pic>
        <p:nvPicPr>
          <p:cNvPr id="40" name="תמונה 39">
            <a:extLst>
              <a:ext uri="{FF2B5EF4-FFF2-40B4-BE49-F238E27FC236}">
                <a16:creationId xmlns:a16="http://schemas.microsoft.com/office/drawing/2014/main" id="{C34E418E-0E48-4BAA-8603-9EDCF7200A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7528" y="5161088"/>
            <a:ext cx="471578" cy="234196"/>
          </a:xfrm>
          <a:prstGeom prst="rect">
            <a:avLst/>
          </a:prstGeom>
        </p:spPr>
      </p:pic>
      <p:pic>
        <p:nvPicPr>
          <p:cNvPr id="41" name="תמונה 40">
            <a:extLst>
              <a:ext uri="{FF2B5EF4-FFF2-40B4-BE49-F238E27FC236}">
                <a16:creationId xmlns:a16="http://schemas.microsoft.com/office/drawing/2014/main" id="{10EE9DE4-5476-47FE-A2CE-0DE92FCAA1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0352" y="5526843"/>
            <a:ext cx="471578" cy="234196"/>
          </a:xfrm>
          <a:prstGeom prst="rect">
            <a:avLst/>
          </a:prstGeom>
        </p:spPr>
      </p:pic>
      <p:sp>
        <p:nvSpPr>
          <p:cNvPr id="42" name="תיבת טקסט 41">
            <a:extLst>
              <a:ext uri="{FF2B5EF4-FFF2-40B4-BE49-F238E27FC236}">
                <a16:creationId xmlns:a16="http://schemas.microsoft.com/office/drawing/2014/main" id="{955F2A6C-8070-4967-B2DC-3C30E870A9B6}"/>
              </a:ext>
            </a:extLst>
          </p:cNvPr>
          <p:cNvSpPr txBox="1"/>
          <p:nvPr/>
        </p:nvSpPr>
        <p:spPr>
          <a:xfrm>
            <a:off x="4279106" y="4412010"/>
            <a:ext cx="333179" cy="461665"/>
          </a:xfrm>
          <a:prstGeom prst="rect">
            <a:avLst/>
          </a:prstGeom>
          <a:solidFill>
            <a:srgbClr val="CCCCFF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43" name="תמונה 42">
            <a:extLst>
              <a:ext uri="{FF2B5EF4-FFF2-40B4-BE49-F238E27FC236}">
                <a16:creationId xmlns:a16="http://schemas.microsoft.com/office/drawing/2014/main" id="{E778C4FA-2B75-4EE1-BDD1-96F4EB3067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3518" y="4935985"/>
            <a:ext cx="626662" cy="270913"/>
          </a:xfrm>
          <a:prstGeom prst="rect">
            <a:avLst/>
          </a:prstGeom>
        </p:spPr>
      </p:pic>
      <p:pic>
        <p:nvPicPr>
          <p:cNvPr id="44" name="תמונה 43">
            <a:extLst>
              <a:ext uri="{FF2B5EF4-FFF2-40B4-BE49-F238E27FC236}">
                <a16:creationId xmlns:a16="http://schemas.microsoft.com/office/drawing/2014/main" id="{7652B6D9-1231-46BB-BD45-8F0F0A487E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3518" y="5332020"/>
            <a:ext cx="626662" cy="270913"/>
          </a:xfrm>
          <a:prstGeom prst="rect">
            <a:avLst/>
          </a:prstGeom>
        </p:spPr>
      </p:pic>
      <p:sp>
        <p:nvSpPr>
          <p:cNvPr id="47" name="תיבת טקסט 46">
            <a:extLst>
              <a:ext uri="{FF2B5EF4-FFF2-40B4-BE49-F238E27FC236}">
                <a16:creationId xmlns:a16="http://schemas.microsoft.com/office/drawing/2014/main" id="{8003AB8E-3793-49DE-BB95-D21E9F2DB08F}"/>
              </a:ext>
            </a:extLst>
          </p:cNvPr>
          <p:cNvSpPr txBox="1"/>
          <p:nvPr/>
        </p:nvSpPr>
        <p:spPr>
          <a:xfrm>
            <a:off x="2342939" y="4392003"/>
            <a:ext cx="368563" cy="461665"/>
          </a:xfrm>
          <a:prstGeom prst="rect">
            <a:avLst/>
          </a:prstGeom>
          <a:solidFill>
            <a:srgbClr val="CCFFCC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48" name="תמונה 47">
            <a:extLst>
              <a:ext uri="{FF2B5EF4-FFF2-40B4-BE49-F238E27FC236}">
                <a16:creationId xmlns:a16="http://schemas.microsoft.com/office/drawing/2014/main" id="{41C26C60-043B-4D6F-95DB-D76570AAA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706" y="1848013"/>
            <a:ext cx="5680038" cy="1384795"/>
          </a:xfrm>
          <a:prstGeom prst="rect">
            <a:avLst/>
          </a:prstGeom>
        </p:spPr>
      </p:pic>
      <p:sp>
        <p:nvSpPr>
          <p:cNvPr id="49" name="תיבת טקסט 48">
            <a:extLst>
              <a:ext uri="{FF2B5EF4-FFF2-40B4-BE49-F238E27FC236}">
                <a16:creationId xmlns:a16="http://schemas.microsoft.com/office/drawing/2014/main" id="{81F7CF81-6FF4-4BD6-AB81-4BC895320871}"/>
              </a:ext>
            </a:extLst>
          </p:cNvPr>
          <p:cNvSpPr txBox="1"/>
          <p:nvPr/>
        </p:nvSpPr>
        <p:spPr>
          <a:xfrm>
            <a:off x="6705482" y="1901939"/>
            <a:ext cx="297481" cy="461665"/>
          </a:xfrm>
          <a:prstGeom prst="rect">
            <a:avLst/>
          </a:prstGeom>
          <a:solidFill>
            <a:srgbClr val="FFCC99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0" name="תיבת טקסט 49">
            <a:extLst>
              <a:ext uri="{FF2B5EF4-FFF2-40B4-BE49-F238E27FC236}">
                <a16:creationId xmlns:a16="http://schemas.microsoft.com/office/drawing/2014/main" id="{248045A0-935C-4A73-BA6C-60CE29F67573}"/>
              </a:ext>
            </a:extLst>
          </p:cNvPr>
          <p:cNvSpPr txBox="1"/>
          <p:nvPr/>
        </p:nvSpPr>
        <p:spPr>
          <a:xfrm>
            <a:off x="8542943" y="1861347"/>
            <a:ext cx="368563" cy="461665"/>
          </a:xfrm>
          <a:prstGeom prst="rect">
            <a:avLst/>
          </a:prstGeom>
          <a:solidFill>
            <a:srgbClr val="CCFFCC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1" name="תיבת טקסט 50">
            <a:extLst>
              <a:ext uri="{FF2B5EF4-FFF2-40B4-BE49-F238E27FC236}">
                <a16:creationId xmlns:a16="http://schemas.microsoft.com/office/drawing/2014/main" id="{71CB66ED-D7AF-4B56-B4E2-CCEBDAD440A5}"/>
              </a:ext>
            </a:extLst>
          </p:cNvPr>
          <p:cNvSpPr txBox="1"/>
          <p:nvPr/>
        </p:nvSpPr>
        <p:spPr>
          <a:xfrm>
            <a:off x="10448665" y="1826476"/>
            <a:ext cx="333179" cy="461665"/>
          </a:xfrm>
          <a:prstGeom prst="rect">
            <a:avLst/>
          </a:prstGeom>
          <a:solidFill>
            <a:srgbClr val="CCCCFF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57" name="תמונה 56">
            <a:extLst>
              <a:ext uri="{FF2B5EF4-FFF2-40B4-BE49-F238E27FC236}">
                <a16:creationId xmlns:a16="http://schemas.microsoft.com/office/drawing/2014/main" id="{1D945E6F-F648-4C8B-AACD-95F96913AF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1554" y="2285980"/>
            <a:ext cx="750102" cy="336789"/>
          </a:xfrm>
          <a:prstGeom prst="rect">
            <a:avLst/>
          </a:prstGeom>
        </p:spPr>
      </p:pic>
      <p:pic>
        <p:nvPicPr>
          <p:cNvPr id="58" name="תמונה 57">
            <a:extLst>
              <a:ext uri="{FF2B5EF4-FFF2-40B4-BE49-F238E27FC236}">
                <a16:creationId xmlns:a16="http://schemas.microsoft.com/office/drawing/2014/main" id="{25DF5FB8-46AB-43BD-B024-AE48D2E2C1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3998" y="2664262"/>
            <a:ext cx="750102" cy="336789"/>
          </a:xfrm>
          <a:prstGeom prst="rect">
            <a:avLst/>
          </a:prstGeom>
        </p:spPr>
      </p:pic>
      <p:pic>
        <p:nvPicPr>
          <p:cNvPr id="60" name="תמונה 59">
            <a:extLst>
              <a:ext uri="{FF2B5EF4-FFF2-40B4-BE49-F238E27FC236}">
                <a16:creationId xmlns:a16="http://schemas.microsoft.com/office/drawing/2014/main" id="{89EC4A14-4E99-4575-AB80-1BC22CB66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4229" y="2370347"/>
            <a:ext cx="471578" cy="234196"/>
          </a:xfrm>
          <a:prstGeom prst="rect">
            <a:avLst/>
          </a:prstGeom>
        </p:spPr>
      </p:pic>
      <p:pic>
        <p:nvPicPr>
          <p:cNvPr id="61" name="תמונה 60">
            <a:extLst>
              <a:ext uri="{FF2B5EF4-FFF2-40B4-BE49-F238E27FC236}">
                <a16:creationId xmlns:a16="http://schemas.microsoft.com/office/drawing/2014/main" id="{73702A0E-79A6-4D4D-9126-3B544CC382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4229" y="2691163"/>
            <a:ext cx="471578" cy="234196"/>
          </a:xfrm>
          <a:prstGeom prst="rect">
            <a:avLst/>
          </a:prstGeom>
        </p:spPr>
      </p:pic>
      <p:pic>
        <p:nvPicPr>
          <p:cNvPr id="62" name="תמונה 61">
            <a:extLst>
              <a:ext uri="{FF2B5EF4-FFF2-40B4-BE49-F238E27FC236}">
                <a16:creationId xmlns:a16="http://schemas.microsoft.com/office/drawing/2014/main" id="{E4B53591-EB5D-4579-8173-04747A359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3294" y="4286407"/>
            <a:ext cx="5680038" cy="1384795"/>
          </a:xfrm>
          <a:prstGeom prst="rect">
            <a:avLst/>
          </a:prstGeom>
        </p:spPr>
      </p:pic>
      <p:sp>
        <p:nvSpPr>
          <p:cNvPr id="63" name="תיבת טקסט 62">
            <a:extLst>
              <a:ext uri="{FF2B5EF4-FFF2-40B4-BE49-F238E27FC236}">
                <a16:creationId xmlns:a16="http://schemas.microsoft.com/office/drawing/2014/main" id="{CB4DECBD-9B33-44A3-B87B-9257A167D6DD}"/>
              </a:ext>
            </a:extLst>
          </p:cNvPr>
          <p:cNvSpPr txBox="1"/>
          <p:nvPr/>
        </p:nvSpPr>
        <p:spPr>
          <a:xfrm>
            <a:off x="6800070" y="4340333"/>
            <a:ext cx="297481" cy="461665"/>
          </a:xfrm>
          <a:prstGeom prst="rect">
            <a:avLst/>
          </a:prstGeom>
          <a:solidFill>
            <a:srgbClr val="FFCC99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4" name="תיבת טקסט 63">
            <a:extLst>
              <a:ext uri="{FF2B5EF4-FFF2-40B4-BE49-F238E27FC236}">
                <a16:creationId xmlns:a16="http://schemas.microsoft.com/office/drawing/2014/main" id="{20CACAFD-988C-49E8-91EB-70264C787FE1}"/>
              </a:ext>
            </a:extLst>
          </p:cNvPr>
          <p:cNvSpPr txBox="1"/>
          <p:nvPr/>
        </p:nvSpPr>
        <p:spPr>
          <a:xfrm>
            <a:off x="8637531" y="4299741"/>
            <a:ext cx="368563" cy="461665"/>
          </a:xfrm>
          <a:prstGeom prst="rect">
            <a:avLst/>
          </a:prstGeom>
          <a:solidFill>
            <a:srgbClr val="CCFFCC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5" name="תיבת טקסט 64">
            <a:extLst>
              <a:ext uri="{FF2B5EF4-FFF2-40B4-BE49-F238E27FC236}">
                <a16:creationId xmlns:a16="http://schemas.microsoft.com/office/drawing/2014/main" id="{E3D66208-5F54-41CB-BFE9-8A0E2A2E003D}"/>
              </a:ext>
            </a:extLst>
          </p:cNvPr>
          <p:cNvSpPr txBox="1"/>
          <p:nvPr/>
        </p:nvSpPr>
        <p:spPr>
          <a:xfrm>
            <a:off x="10543253" y="4264870"/>
            <a:ext cx="333179" cy="461665"/>
          </a:xfrm>
          <a:prstGeom prst="rect">
            <a:avLst/>
          </a:prstGeom>
          <a:solidFill>
            <a:srgbClr val="CCCCFF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69" name="תמונה 68">
            <a:extLst>
              <a:ext uri="{FF2B5EF4-FFF2-40B4-BE49-F238E27FC236}">
                <a16:creationId xmlns:a16="http://schemas.microsoft.com/office/drawing/2014/main" id="{EA04E6DE-A9CC-4F10-AEC8-56304675C0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3578" y="4757313"/>
            <a:ext cx="626662" cy="270913"/>
          </a:xfrm>
          <a:prstGeom prst="rect">
            <a:avLst/>
          </a:prstGeom>
        </p:spPr>
      </p:pic>
      <p:pic>
        <p:nvPicPr>
          <p:cNvPr id="70" name="תמונה 69">
            <a:extLst>
              <a:ext uri="{FF2B5EF4-FFF2-40B4-BE49-F238E27FC236}">
                <a16:creationId xmlns:a16="http://schemas.microsoft.com/office/drawing/2014/main" id="{D8A9A30E-5368-4C31-AC4C-2FB5477189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3578" y="5153348"/>
            <a:ext cx="626662" cy="270913"/>
          </a:xfrm>
          <a:prstGeom prst="rect">
            <a:avLst/>
          </a:prstGeom>
        </p:spPr>
      </p:pic>
      <p:pic>
        <p:nvPicPr>
          <p:cNvPr id="71" name="תמונה 70">
            <a:extLst>
              <a:ext uri="{FF2B5EF4-FFF2-40B4-BE49-F238E27FC236}">
                <a16:creationId xmlns:a16="http://schemas.microsoft.com/office/drawing/2014/main" id="{AD950B78-3DD4-40CB-98E5-4855F9BD2F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6142" y="4724374"/>
            <a:ext cx="750102" cy="336789"/>
          </a:xfrm>
          <a:prstGeom prst="rect">
            <a:avLst/>
          </a:prstGeom>
        </p:spPr>
      </p:pic>
      <p:pic>
        <p:nvPicPr>
          <p:cNvPr id="72" name="תמונה 71">
            <a:extLst>
              <a:ext uri="{FF2B5EF4-FFF2-40B4-BE49-F238E27FC236}">
                <a16:creationId xmlns:a16="http://schemas.microsoft.com/office/drawing/2014/main" id="{F7E2ECB5-87A1-4ACA-A3FE-CB13028C91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8586" y="5102656"/>
            <a:ext cx="750102" cy="33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6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5" grpId="0" animBg="1"/>
      <p:bldP spid="26" grpId="0" animBg="1"/>
      <p:bldP spid="27" grpId="0" animBg="1"/>
      <p:bldP spid="28" grpId="0" animBg="1"/>
      <p:bldP spid="42" grpId="0" animBg="1"/>
      <p:bldP spid="47" grpId="0" animBg="1"/>
      <p:bldP spid="49" grpId="0" animBg="1"/>
      <p:bldP spid="50" grpId="0" animBg="1"/>
      <p:bldP spid="51" grpId="0" animBg="1"/>
      <p:bldP spid="63" grpId="0" animBg="1"/>
      <p:bldP spid="64" grpId="0" animBg="1"/>
      <p:bldP spid="6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b="1" dirty="0"/>
              <a:t>עכשיו לומדים</a:t>
            </a:r>
            <a:endParaRPr lang="x-none" b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66177" y="1620313"/>
            <a:ext cx="10184390" cy="3844925"/>
          </a:xfrm>
        </p:spPr>
        <p:txBody>
          <a:bodyPr/>
          <a:lstStyle/>
          <a:p>
            <a:r>
              <a:rPr lang="he-IL" dirty="0"/>
              <a:t> </a:t>
            </a:r>
            <a:r>
              <a:rPr lang="he-IL" sz="3200" dirty="0"/>
              <a:t>כשטיילנו בארץ </a:t>
            </a:r>
            <a:r>
              <a:rPr lang="he-I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מָתֵמָטִיקֵסֵם, </a:t>
            </a:r>
            <a:r>
              <a:rPr lang="he-IL" sz="3200" dirty="0"/>
              <a:t>מצאנו את שרביט הקסם </a:t>
            </a:r>
          </a:p>
          <a:p>
            <a:r>
              <a:rPr lang="he-IL" sz="3200" dirty="0"/>
              <a:t>המסוגל </a:t>
            </a:r>
            <a:r>
              <a:rPr lang="he-IL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להגדיל</a:t>
            </a:r>
            <a:r>
              <a:rPr lang="he-IL" sz="3200" dirty="0"/>
              <a:t> מספר </a:t>
            </a:r>
            <a:r>
              <a:rPr lang="he-I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פי 10</a:t>
            </a:r>
            <a:r>
              <a:rPr lang="he-IL" sz="3200" dirty="0"/>
              <a:t> בנגיעה אחת !</a:t>
            </a:r>
          </a:p>
          <a:p>
            <a:br>
              <a:rPr lang="he-IL" dirty="0"/>
            </a:br>
            <a:endParaRPr lang="he-IL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893F7CF1-7871-4F4C-8227-8137ADAB3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74" y="2913251"/>
            <a:ext cx="5710867" cy="3072787"/>
          </a:xfrm>
          <a:prstGeom prst="rect">
            <a:avLst/>
          </a:prstGeom>
        </p:spPr>
      </p:pic>
      <p:pic>
        <p:nvPicPr>
          <p:cNvPr id="1028" name="Picture 4" descr="Icono de la varita mágica | Archivo PSD Gratis">
            <a:extLst>
              <a:ext uri="{FF2B5EF4-FFF2-40B4-BE49-F238E27FC236}">
                <a16:creationId xmlns:a16="http://schemas.microsoft.com/office/drawing/2014/main" id="{221F4A69-D8B8-4E8A-BBB5-D3079D27C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337" y="2661139"/>
            <a:ext cx="1796184" cy="134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D4256CC9-5F01-4CFD-8C62-99C319B784F8}"/>
              </a:ext>
            </a:extLst>
          </p:cNvPr>
          <p:cNvGrpSpPr/>
          <p:nvPr/>
        </p:nvGrpSpPr>
        <p:grpSpPr>
          <a:xfrm>
            <a:off x="6966283" y="3916032"/>
            <a:ext cx="4395307" cy="1646688"/>
            <a:chOff x="6841274" y="2683757"/>
            <a:chExt cx="4945380" cy="1646688"/>
          </a:xfrm>
        </p:grpSpPr>
        <p:sp>
          <p:nvSpPr>
            <p:cNvPr id="4" name="בועת דיבור: אליפסה 3">
              <a:extLst>
                <a:ext uri="{FF2B5EF4-FFF2-40B4-BE49-F238E27FC236}">
                  <a16:creationId xmlns:a16="http://schemas.microsoft.com/office/drawing/2014/main" id="{4409CDED-2BB6-4BF4-A03C-F123B0B95428}"/>
                </a:ext>
              </a:extLst>
            </p:cNvPr>
            <p:cNvSpPr/>
            <p:nvPr/>
          </p:nvSpPr>
          <p:spPr>
            <a:xfrm>
              <a:off x="6841274" y="2683757"/>
              <a:ext cx="4945380" cy="1646688"/>
            </a:xfrm>
            <a:prstGeom prst="wedgeEllipseCallout">
              <a:avLst>
                <a:gd name="adj1" fmla="val -42255"/>
                <a:gd name="adj2" fmla="val 50125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sz="3200" dirty="0">
                <a:cs typeface="Calibri" panose="020F0502020204030204" pitchFamily="34" charset="0"/>
              </a:endParaRPr>
            </a:p>
          </p:txBody>
        </p:sp>
        <p:sp>
          <p:nvSpPr>
            <p:cNvPr id="7" name="מלבן 6">
              <a:extLst>
                <a:ext uri="{FF2B5EF4-FFF2-40B4-BE49-F238E27FC236}">
                  <a16:creationId xmlns:a16="http://schemas.microsoft.com/office/drawing/2014/main" id="{54073439-43FF-4635-843D-2F113F26DE38}"/>
                </a:ext>
              </a:extLst>
            </p:cNvPr>
            <p:cNvSpPr/>
            <p:nvPr/>
          </p:nvSpPr>
          <p:spPr>
            <a:xfrm>
              <a:off x="7719635" y="2942610"/>
              <a:ext cx="3448881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he-IL" sz="2800" b="1" cap="none" spc="0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להפעלת הקסם </a:t>
              </a:r>
            </a:p>
            <a:p>
              <a:pPr algn="ctr"/>
              <a:r>
                <a:rPr lang="he-IL" sz="28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ניעזר </a:t>
              </a:r>
              <a:r>
                <a:rPr lang="he-IL" sz="2800" b="1" dirty="0">
                  <a:ln w="0"/>
                  <a:solidFill>
                    <a:srgbClr val="C0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בבית המספרים </a:t>
              </a:r>
              <a:endParaRPr lang="he-IL" sz="2800" b="1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8650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3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8547</TotalTime>
  <Words>7279</Words>
  <Application>Microsoft Office PowerPoint</Application>
  <PresentationFormat>מסך רחב</PresentationFormat>
  <Paragraphs>1215</Paragraphs>
  <Slides>36</Slides>
  <Notes>35</Notes>
  <HiddenSlides>0</HiddenSlides>
  <MMClips>5</MMClips>
  <ScaleCrop>false</ScaleCrop>
  <HeadingPairs>
    <vt:vector size="6" baseType="variant">
      <vt:variant>
        <vt:lpstr>גופנים בשימוש</vt:lpstr>
      </vt:variant>
      <vt:variant>
        <vt:i4>9</vt:i4>
      </vt:variant>
      <vt:variant>
        <vt:lpstr>ערכת נושא</vt:lpstr>
      </vt:variant>
      <vt:variant>
        <vt:i4>3</vt:i4>
      </vt:variant>
      <vt:variant>
        <vt:lpstr>כותרות שקופיות</vt:lpstr>
      </vt:variant>
      <vt:variant>
        <vt:i4>36</vt:i4>
      </vt:variant>
    </vt:vector>
  </HeadingPairs>
  <TitlesOfParts>
    <vt:vector size="48" baseType="lpstr">
      <vt:lpstr>Alef</vt:lpstr>
      <vt:lpstr>Arial</vt:lpstr>
      <vt:lpstr>Calibri</vt:lpstr>
      <vt:lpstr>Calibri Light</vt:lpstr>
      <vt:lpstr>Calisto MT</vt:lpstr>
      <vt:lpstr>David</vt:lpstr>
      <vt:lpstr>Open Sans</vt:lpstr>
      <vt:lpstr>Times New Roman</vt:lpstr>
      <vt:lpstr>Wingdings</vt:lpstr>
      <vt:lpstr>ערכת נושא Office</vt:lpstr>
      <vt:lpstr>Office Theme</vt:lpstr>
      <vt:lpstr>1_Office Theme</vt:lpstr>
      <vt:lpstr>מצגת של PowerPoint‏</vt:lpstr>
      <vt:lpstr>מה להביא לשיעור?</vt:lpstr>
      <vt:lpstr>מה נלמד היום?</vt:lpstr>
      <vt:lpstr>מתחילים בכיף</vt:lpstr>
      <vt:lpstr>ממשיכים בכיף - איך פתרנו? </vt:lpstr>
      <vt:lpstr>מה אנחנו כבר יודעים?</vt:lpstr>
      <vt:lpstr>מה עוד אנחנו כבר יודעים?</vt:lpstr>
      <vt:lpstr>רגע, בודקים </vt:lpstr>
      <vt:lpstr>עכשיו לומדים</vt:lpstr>
      <vt:lpstr>הבניית הידע</vt:lpstr>
      <vt:lpstr>הבניית הידע</vt:lpstr>
      <vt:lpstr>הבניית הידע</vt:lpstr>
      <vt:lpstr>הבניית הידע</vt:lpstr>
      <vt:lpstr>הבניית הידע</vt:lpstr>
      <vt:lpstr>הבניית הידע</vt:lpstr>
      <vt:lpstr>הבניית הידע</vt:lpstr>
      <vt:lpstr>הבניית הידע</vt:lpstr>
      <vt:lpstr>הבניית הידע</vt:lpstr>
      <vt:lpstr>הבניית הידע</vt:lpstr>
      <vt:lpstr>הבניית הידע</vt:lpstr>
      <vt:lpstr>הבניית הידע</vt:lpstr>
      <vt:lpstr>מוכנים לתרגול!  </vt:lpstr>
      <vt:lpstr>מוכנים לתרגול!  </vt:lpstr>
      <vt:lpstr>ממשיכים לתרגל : </vt:lpstr>
      <vt:lpstr>רגע, בודקים </vt:lpstr>
      <vt:lpstr>ברכות ! הגעתם לשלב תרגול לאלופים</vt:lpstr>
      <vt:lpstr>רגע, בודקים </vt:lpstr>
      <vt:lpstr>מסיימים ומסכמים</vt:lpstr>
      <vt:lpstr>ממשיכים לתרגל</vt:lpstr>
      <vt:lpstr>ממשיכים לתרגל</vt:lpstr>
      <vt:lpstr>ממשיכים לתרגל</vt:lpstr>
      <vt:lpstr>ממשיכים לתרגל</vt:lpstr>
      <vt:lpstr> שאלות נוספות בנושא כסף</vt:lpstr>
      <vt:lpstr> שאלות נוספות בנושא כסף</vt:lpstr>
      <vt:lpstr> שאלות נוספות בנושא כסף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Rita Pisga Eilat</dc:creator>
  <cp:lastModifiedBy>שני שמלה/Shani Chemla</cp:lastModifiedBy>
  <cp:revision>386</cp:revision>
  <dcterms:created xsi:type="dcterms:W3CDTF">2020-07-02T18:47:59Z</dcterms:created>
  <dcterms:modified xsi:type="dcterms:W3CDTF">2021-10-05T10:41:22Z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C084C7AF-1A57-4278-A685-5FA59860F29F</vt:lpwstr>
  </property>
  <property fmtid="{D5CDD505-2E9C-101B-9397-08002B2CF9AE}" pid="3" name="ArticulatePath">
    <vt:lpwstr>מצגת מתוקנת-הגדלה פי 10 ופי 100 אלה וורונצ'וק כיתה ג (2)</vt:lpwstr>
  </property>
</Properties>
</file>