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47"/>
  </p:notesMasterIdLst>
  <p:sldIdLst>
    <p:sldId id="345" r:id="rId2"/>
    <p:sldId id="269" r:id="rId3"/>
    <p:sldId id="268" r:id="rId4"/>
    <p:sldId id="299" r:id="rId5"/>
    <p:sldId id="271" r:id="rId6"/>
    <p:sldId id="308" r:id="rId7"/>
    <p:sldId id="309" r:id="rId8"/>
    <p:sldId id="310" r:id="rId9"/>
    <p:sldId id="311" r:id="rId10"/>
    <p:sldId id="337" r:id="rId11"/>
    <p:sldId id="335" r:id="rId12"/>
    <p:sldId id="312" r:id="rId13"/>
    <p:sldId id="313" r:id="rId14"/>
    <p:sldId id="314" r:id="rId15"/>
    <p:sldId id="315" r:id="rId16"/>
    <p:sldId id="338" r:id="rId17"/>
    <p:sldId id="339" r:id="rId18"/>
    <p:sldId id="340" r:id="rId19"/>
    <p:sldId id="316" r:id="rId20"/>
    <p:sldId id="288" r:id="rId21"/>
    <p:sldId id="287" r:id="rId22"/>
    <p:sldId id="300" r:id="rId23"/>
    <p:sldId id="317" r:id="rId24"/>
    <p:sldId id="318" r:id="rId25"/>
    <p:sldId id="319" r:id="rId26"/>
    <p:sldId id="320" r:id="rId27"/>
    <p:sldId id="321" r:id="rId28"/>
    <p:sldId id="322" r:id="rId29"/>
    <p:sldId id="327" r:id="rId30"/>
    <p:sldId id="324" r:id="rId31"/>
    <p:sldId id="325" r:id="rId32"/>
    <p:sldId id="323" r:id="rId33"/>
    <p:sldId id="329" r:id="rId34"/>
    <p:sldId id="302" r:id="rId35"/>
    <p:sldId id="328" r:id="rId36"/>
    <p:sldId id="341" r:id="rId37"/>
    <p:sldId id="304" r:id="rId38"/>
    <p:sldId id="333" r:id="rId39"/>
    <p:sldId id="305" r:id="rId40"/>
    <p:sldId id="334" r:id="rId41"/>
    <p:sldId id="343" r:id="rId42"/>
    <p:sldId id="344" r:id="rId43"/>
    <p:sldId id="298" r:id="rId44"/>
    <p:sldId id="292" r:id="rId45"/>
    <p:sldId id="281" r:id="rId46"/>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amar Michaly" initials="T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5E3"/>
    <a:srgbClr val="EBEBEB"/>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276"/>
    <p:restoredTop sz="85330" autoAdjust="0"/>
  </p:normalViewPr>
  <p:slideViewPr>
    <p:cSldViewPr snapToGrid="0" snapToObjects="1" showGuides="1">
      <p:cViewPr varScale="1">
        <p:scale>
          <a:sx n="94" d="100"/>
          <a:sy n="94" d="100"/>
        </p:scale>
        <p:origin x="1422" y="90"/>
      </p:cViewPr>
      <p:guideLst>
        <p:guide orient="horz" pos="2024"/>
        <p:guide pos="3863"/>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pPr/>
              <a:t>כ"ט/תשרי/תשפ"ב</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pPr/>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chemeClr val="dk1"/>
              </a:buClr>
              <a:buSzPts val="1200"/>
              <a:buFont typeface="Calibri"/>
              <a:buNone/>
            </a:pPr>
            <a:r>
              <a:rPr lang="x-none"/>
              <a:t>כתבו את המלל בהתאם ואת הציוד הדרוש.</a:t>
            </a:r>
            <a:endParaRPr/>
          </a:p>
          <a:p>
            <a:pPr marL="0" lvl="0" indent="0" algn="r" rtl="1">
              <a:spcBef>
                <a:spcPts val="0"/>
              </a:spcBef>
              <a:spcAft>
                <a:spcPts val="0"/>
              </a:spcAft>
              <a:buNone/>
            </a:pPr>
            <a:endParaRPr/>
          </a:p>
        </p:txBody>
      </p:sp>
      <p:sp>
        <p:nvSpPr>
          <p:cNvPr id="236" name="Google Shape;23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t>1</a:t>
            </a:fld>
            <a:endParaRPr/>
          </a:p>
        </p:txBody>
      </p:sp>
    </p:spTree>
    <p:extLst>
      <p:ext uri="{BB962C8B-B14F-4D97-AF65-F5344CB8AC3E}">
        <p14:creationId xmlns:p14="http://schemas.microsoft.com/office/powerpoint/2010/main" val="3571397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sz="1200" b="1" dirty="0"/>
          </a:p>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sz="1200" b="1" dirty="0"/>
          </a:p>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sz="1200" dirty="0">
                <a:solidFill>
                  <a:schemeClr val="accent1">
                    <a:lumMod val="75000"/>
                  </a:schemeClr>
                </a:solidFill>
              </a:rPr>
              <a:t>שלום, שמי תמר ואני מורה לעברית. מה שלומכם? אני שמחה שהצטרפתם אליי. לפני שנתחיל בשיעור</a:t>
            </a:r>
            <a:r>
              <a:rPr lang="he-IL" sz="1200" baseline="0" dirty="0">
                <a:solidFill>
                  <a:schemeClr val="accent1">
                    <a:lumMod val="75000"/>
                  </a:schemeClr>
                </a:solidFill>
              </a:rPr>
              <a:t> אנא הצטיידו בעזרים הנדרשים.</a:t>
            </a:r>
            <a:endParaRPr lang="he-IL" sz="1200" dirty="0"/>
          </a:p>
          <a:p>
            <a:pPr marL="158750" indent="0" algn="r" rtl="1">
              <a:buNone/>
            </a:pPr>
            <a:endParaRPr lang="he-IL" sz="1200" dirty="0">
              <a:solidFill>
                <a:srgbClr val="FF0000"/>
              </a:solidFill>
            </a:endParaRPr>
          </a:p>
          <a:p>
            <a:pPr marL="158750" indent="0" algn="r" rtl="1">
              <a:buNone/>
            </a:pPr>
            <a:r>
              <a:rPr lang="he-IL" sz="1200" dirty="0">
                <a:solidFill>
                  <a:srgbClr val="FF0000"/>
                </a:solidFill>
              </a:rPr>
              <a:t>בבקשה סגרו</a:t>
            </a:r>
            <a:r>
              <a:rPr lang="he-IL" sz="1200" baseline="0" dirty="0">
                <a:solidFill>
                  <a:srgbClr val="FF0000"/>
                </a:solidFill>
              </a:rPr>
              <a:t> </a:t>
            </a:r>
            <a:r>
              <a:rPr lang="he-IL" sz="1200" b="0" i="0" u="none" strike="noStrike" cap="none" dirty="0">
                <a:solidFill>
                  <a:srgbClr val="000000"/>
                </a:solidFill>
                <a:effectLst/>
                <a:latin typeface="Arial"/>
                <a:ea typeface="Arial"/>
                <a:cs typeface="Arial"/>
                <a:sym typeface="Arial"/>
              </a:rPr>
              <a:t>חלונות של יישומים אחרים במחשב, הרחיקו אמצעים מסיחים, התיישבו בחדר שקט והתמקדו במפגש.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sz="1200" b="1" dirty="0"/>
              <a:t>משך השקף: 2 דקות</a:t>
            </a:r>
            <a:endParaRPr lang="he-IL" sz="1200" dirty="0">
              <a:solidFill>
                <a:schemeClr val="dk1"/>
              </a:solidFill>
              <a:latin typeface="Alef"/>
              <a:ea typeface="Alef"/>
              <a:sym typeface="Alef"/>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a:t>
            </a:fld>
            <a:endParaRPr lang="x-none"/>
          </a:p>
        </p:txBody>
      </p:sp>
    </p:spTree>
    <p:extLst>
      <p:ext uri="{BB962C8B-B14F-4D97-AF65-F5344CB8AC3E}">
        <p14:creationId xmlns:p14="http://schemas.microsoft.com/office/powerpoint/2010/main" val="814334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baseline="0" dirty="0"/>
              <a:t>האם אתם חושבים שקל לנווט?</a:t>
            </a:r>
          </a:p>
          <a:p>
            <a:pPr marL="0" lvl="0" indent="0" algn="r" rtl="1">
              <a:spcBef>
                <a:spcPts val="0"/>
              </a:spcBef>
              <a:spcAft>
                <a:spcPts val="0"/>
              </a:spcAft>
              <a:buNone/>
            </a:pPr>
            <a:r>
              <a:rPr lang="he-IL" b="1" baseline="0" dirty="0"/>
              <a:t> לפני שתענו לי מה דעתכם, אני רוצה לתת לכם תרגיל קטן שבעזרתו נבין אם מטלת הניווט פשוטה או מסובכת...</a:t>
            </a:r>
            <a:endParaRPr lang="he-IL" dirty="0">
              <a:solidFill>
                <a:srgbClr val="FF0000"/>
              </a:solidFill>
            </a:endParaRPr>
          </a:p>
          <a:p>
            <a:pPr marL="0" lvl="0" indent="0" algn="l" rtl="0">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buFont typeface="Arial" panose="020B0604020202020204" pitchFamily="34" charset="0"/>
              <a:buNone/>
            </a:pPr>
            <a:r>
              <a:rPr lang="he-IL" dirty="0"/>
              <a:t>להוסיף טיימר של 2 דקות. </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None/>
              <a:tabLst/>
              <a:defRPr/>
            </a:pPr>
            <a:r>
              <a:rPr lang="he-IL" baseline="0" dirty="0"/>
              <a:t>בואו נתנסה בניווט! (להקריא את הוראות המטלה)</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None/>
              <a:tabLst/>
              <a:defRPr/>
            </a:pPr>
            <a:r>
              <a:rPr lang="he-IL" baseline="0" dirty="0"/>
              <a:t>האם אתם חושבים שבני המשפחה יצליחו להבין את ההוראות שלכם ולהגיע מנקודת ההתחלה לנקודת הסיום?</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5</a:t>
            </a:fld>
            <a:endParaRPr lang="x-none"/>
          </a:p>
        </p:txBody>
      </p:sp>
    </p:spTree>
    <p:extLst>
      <p:ext uri="{BB962C8B-B14F-4D97-AF65-F5344CB8AC3E}">
        <p14:creationId xmlns:p14="http://schemas.microsoft.com/office/powerpoint/2010/main" val="3120061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למה משמשים</a:t>
            </a:r>
            <a:r>
              <a:rPr lang="he-IL" b="1" baseline="0" dirty="0"/>
              <a:t> החפצים הבאים:</a:t>
            </a:r>
          </a:p>
          <a:p>
            <a:pPr marL="0" lvl="0" indent="0" algn="r" rtl="1">
              <a:spcBef>
                <a:spcPts val="0"/>
              </a:spcBef>
              <a:spcAft>
                <a:spcPts val="0"/>
              </a:spcAft>
              <a:buNone/>
            </a:pPr>
            <a:r>
              <a:rPr lang="he-IL" b="1" baseline="0" dirty="0">
                <a:solidFill>
                  <a:srgbClr val="FF0000"/>
                </a:solidFill>
              </a:rPr>
              <a:t>אני רואה חפץ עם כל מיני עדשות בצבעים שונים, אני רואה סרגל מעוגל. נראה מעניין מאוד.</a:t>
            </a:r>
            <a:endParaRPr lang="he-IL" dirty="0">
              <a:solidFill>
                <a:srgbClr val="FF0000"/>
              </a:solidFill>
            </a:endParaRPr>
          </a:p>
          <a:p>
            <a:pPr marL="0" lvl="0" indent="0" algn="l" rtl="0">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6</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כאן אני רואה כדורים בכל מיני צבעים.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7</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כאן</a:t>
            </a:r>
            <a:r>
              <a:rPr lang="he-IL" b="1" baseline="0" dirty="0"/>
              <a:t> אני רואה עמוד עם אותיות וחץ.</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8</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כאן אני רואה מכשיר עם חצים ומחוגים.</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9</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וכאן אני רואה איזה מכשיר</a:t>
            </a:r>
            <a:r>
              <a:rPr lang="he-IL" b="1" baseline="0" dirty="0"/>
              <a:t> אלקטרוני.</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10</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US" dirty="0"/>
          </a:p>
          <a:p>
            <a:pPr algn="r" rtl="1"/>
            <a:r>
              <a:rPr lang="he-IL" dirty="0"/>
              <a:t>אז האם אתם יודעים למה משמשים החפצים האלה</a:t>
            </a:r>
            <a:r>
              <a:rPr lang="he-IL" baseline="0" dirty="0"/>
              <a:t> ומה הקשר ביניהם?</a:t>
            </a:r>
          </a:p>
          <a:p>
            <a:pPr algn="r"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11</a:t>
            </a:fld>
            <a:endParaRPr lang="x-none"/>
          </a:p>
        </p:txBody>
      </p:sp>
    </p:spTree>
    <p:extLst>
      <p:ext uri="{BB962C8B-B14F-4D97-AF65-F5344CB8AC3E}">
        <p14:creationId xmlns:p14="http://schemas.microsoft.com/office/powerpoint/2010/main" val="3115671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solidFill>
                  <a:schemeClr val="tx1"/>
                </a:solidFill>
              </a:rPr>
              <a:t>זהו </a:t>
            </a:r>
            <a:r>
              <a:rPr lang="he-IL" b="1" baseline="0" dirty="0">
                <a:solidFill>
                  <a:schemeClr val="tx1"/>
                </a:solidFill>
              </a:rPr>
              <a:t>מכשיר ניווט ימי עתיק ששימש את הספינות בעבר.</a:t>
            </a:r>
            <a:endParaRPr lang="he-IL" dirty="0">
              <a:solidFill>
                <a:srgbClr val="FF0000"/>
              </a:solidFill>
            </a:endParaRPr>
          </a:p>
          <a:p>
            <a:pPr marL="0" lvl="0" indent="0" algn="l" rtl="0">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12</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t>כאן יש לנו סוגים שונים של גלובוסים.</a:t>
            </a:r>
          </a:p>
          <a:p>
            <a:pPr marL="0" lvl="0" indent="0" algn="r" rtl="1">
              <a:spcBef>
                <a:spcPts val="0"/>
              </a:spcBef>
              <a:spcAft>
                <a:spcPts val="0"/>
              </a:spcAft>
              <a:buNone/>
            </a:pPr>
            <a:r>
              <a:rPr lang="he-IL" dirty="0"/>
              <a:t>אולי ראיתם פעם גלובוס, אולי בבית הספר,</a:t>
            </a:r>
            <a:r>
              <a:rPr lang="he-IL" baseline="0" dirty="0"/>
              <a:t> אולי בבית.</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13</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זוהי שושנת הרוחות, שמראה</a:t>
            </a:r>
            <a:r>
              <a:rPr lang="he-IL" b="1" baseline="0" dirty="0"/>
              <a:t> לנו את הכיוונים – צפון, דרום, מזרח ומערב ואת כיוון הרוח.</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14</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solidFill>
                  <a:srgbClr val="FF0000"/>
                </a:solidFill>
              </a:rPr>
              <a:t>וזה מצפן שמראה לנו את הצפון, ומתחתיו אנו רואים מפה.</a:t>
            </a:r>
          </a:p>
          <a:p>
            <a:pPr marL="0" lvl="0" indent="0" algn="l" rtl="0">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15</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וכאן יש לנו</a:t>
            </a:r>
            <a:r>
              <a:rPr lang="en-US" b="1" dirty="0"/>
              <a:t>GPS </a:t>
            </a:r>
            <a:r>
              <a:rPr lang="he-IL" b="1" dirty="0"/>
              <a:t>, מכשיר</a:t>
            </a:r>
            <a:r>
              <a:rPr lang="he-IL" b="1" baseline="0" dirty="0"/>
              <a:t> ניווט לווייני שמורה לנו איך להגיע ממקום למקום.</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16</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מה הקשר בין כל החפצים?</a:t>
            </a:r>
          </a:p>
          <a:p>
            <a:pPr algn="r" rtl="1"/>
            <a:r>
              <a:rPr lang="he-IL" dirty="0"/>
              <a:t>כולם קשורים לניווט.</a:t>
            </a:r>
          </a:p>
          <a:p>
            <a:pPr algn="r" rtl="1"/>
            <a:r>
              <a:rPr lang="he-IL" sz="1200" b="1" i="0" kern="1200" dirty="0">
                <a:solidFill>
                  <a:schemeClr val="tx1"/>
                </a:solidFill>
                <a:effectLst/>
                <a:latin typeface="+mn-lt"/>
                <a:ea typeface="+mn-ea"/>
                <a:cs typeface="+mn-cs"/>
              </a:rPr>
              <a:t>ניווט</a:t>
            </a:r>
            <a:r>
              <a:rPr lang="he-IL" sz="1200" b="0" i="0" kern="1200" dirty="0">
                <a:solidFill>
                  <a:schemeClr val="tx1"/>
                </a:solidFill>
                <a:effectLst/>
                <a:latin typeface="+mn-lt"/>
                <a:ea typeface="+mn-ea"/>
                <a:cs typeface="+mn-cs"/>
              </a:rPr>
              <a:t> הוא הפעילות למציאת דרך בין נקודות שנבחרו, תוך שימוש בעזרים המשמשים לכך.</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17</a:t>
            </a:fld>
            <a:endParaRPr lang="x-none"/>
          </a:p>
        </p:txBody>
      </p:sp>
    </p:spTree>
    <p:extLst>
      <p:ext uri="{BB962C8B-B14F-4D97-AF65-F5344CB8AC3E}">
        <p14:creationId xmlns:p14="http://schemas.microsoft.com/office/powerpoint/2010/main" val="3115671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200" b="1" i="0" kern="1200" dirty="0">
                <a:solidFill>
                  <a:schemeClr val="tx1"/>
                </a:solidFill>
                <a:effectLst/>
                <a:latin typeface="+mn-lt"/>
                <a:ea typeface="+mn-ea"/>
                <a:cs typeface="+mn-cs"/>
              </a:rPr>
              <a:t>ניווט</a:t>
            </a:r>
            <a:r>
              <a:rPr lang="he-IL" sz="1200" b="0" i="0" kern="1200" dirty="0">
                <a:solidFill>
                  <a:schemeClr val="tx1"/>
                </a:solidFill>
                <a:effectLst/>
                <a:latin typeface="+mn-lt"/>
                <a:ea typeface="+mn-ea"/>
                <a:cs typeface="+mn-cs"/>
              </a:rPr>
              <a:t> הוא הפעילות למציאת דרך בין נקודות שנבחרו, תוך שימוש בעזרים המשמשים לכך.</a:t>
            </a:r>
          </a:p>
          <a:p>
            <a:pPr algn="r" rtl="1"/>
            <a:r>
              <a:rPr lang="he-IL" sz="1200" b="0" i="0" kern="1200" dirty="0">
                <a:solidFill>
                  <a:schemeClr val="tx1"/>
                </a:solidFill>
                <a:effectLst/>
                <a:latin typeface="+mn-lt"/>
                <a:ea typeface="+mn-ea"/>
                <a:cs typeface="+mn-cs"/>
              </a:rPr>
              <a:t>אפשר לנווט</a:t>
            </a:r>
            <a:r>
              <a:rPr lang="he-IL" sz="1200" b="0" i="0" kern="1200" baseline="0" dirty="0">
                <a:solidFill>
                  <a:schemeClr val="tx1"/>
                </a:solidFill>
                <a:effectLst/>
                <a:latin typeface="+mn-lt"/>
                <a:ea typeface="+mn-ea"/>
                <a:cs typeface="+mn-cs"/>
              </a:rPr>
              <a:t> ביבשה, בים ובאוויר.</a:t>
            </a:r>
            <a:endParaRPr lang="he-IL" sz="1200" b="0" i="0" kern="1200" dirty="0">
              <a:solidFill>
                <a:schemeClr val="tx1"/>
              </a:solidFill>
              <a:effectLst/>
              <a:latin typeface="+mn-lt"/>
              <a:ea typeface="+mn-ea"/>
              <a:cs typeface="+mn-cs"/>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18</a:t>
            </a:fld>
            <a:endParaRPr lang="x-none"/>
          </a:p>
        </p:txBody>
      </p:sp>
    </p:spTree>
    <p:extLst>
      <p:ext uri="{BB962C8B-B14F-4D97-AF65-F5344CB8AC3E}">
        <p14:creationId xmlns:p14="http://schemas.microsoft.com/office/powerpoint/2010/main" val="3115671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dirty="0"/>
              <a:t>אז עכשיו</a:t>
            </a:r>
            <a:r>
              <a:rPr lang="he-IL" b="0" baseline="0" dirty="0"/>
              <a:t> ודאי</a:t>
            </a:r>
            <a:r>
              <a:rPr lang="he-IL" b="0" dirty="0"/>
              <a:t> הבנתם מה נושא השיעור </a:t>
            </a:r>
            <a:r>
              <a:rPr lang="he-IL" b="0" baseline="0" dirty="0"/>
              <a:t>היום. נכון, ניווט.</a:t>
            </a:r>
          </a:p>
          <a:p>
            <a:pPr marL="0" lvl="0" indent="0" algn="r" rtl="1">
              <a:spcBef>
                <a:spcPts val="0"/>
              </a:spcBef>
              <a:spcAft>
                <a:spcPts val="0"/>
              </a:spcAft>
              <a:buNone/>
            </a:pPr>
            <a:r>
              <a:rPr lang="he-IL" b="0" baseline="0" dirty="0"/>
              <a:t>לפני שנתחיל לקרוא על הנושא, אני רוצה לשאול אתכם אם אתם יודעים איך ניווטו בעבר, לפני עידן הטלפונים הניידים.</a:t>
            </a:r>
          </a:p>
          <a:p>
            <a:pPr marL="0" lvl="0" indent="0" algn="r" rtl="1">
              <a:spcBef>
                <a:spcPts val="0"/>
              </a:spcBef>
              <a:spcAft>
                <a:spcPts val="0"/>
              </a:spcAft>
              <a:buNone/>
            </a:pPr>
            <a:r>
              <a:rPr lang="he-IL" b="0" baseline="0" dirty="0"/>
              <a:t>איך ההורים שלכם הצליחו להגיע לחברים שלהם בפעם הראשונה, לפני שהם הכירו את הדרך? איך הם ידעו על אילו כבישים לעלות, מתי לפנות?</a:t>
            </a:r>
          </a:p>
          <a:p>
            <a:pPr marL="0" lvl="0" indent="0" algn="r" rtl="1">
              <a:spcBef>
                <a:spcPts val="0"/>
              </a:spcBef>
              <a:spcAft>
                <a:spcPts val="0"/>
              </a:spcAft>
              <a:buNone/>
            </a:pPr>
            <a:r>
              <a:rPr lang="he-IL" b="0" baseline="0" dirty="0"/>
              <a:t>אז אני רוצה לספר לכם איך אני הייתי עושה את זה. </a:t>
            </a:r>
          </a:p>
          <a:p>
            <a:pPr marL="0" lvl="0" indent="0" algn="r" rtl="1">
              <a:spcBef>
                <a:spcPts val="0"/>
              </a:spcBef>
              <a:spcAft>
                <a:spcPts val="0"/>
              </a:spcAft>
              <a:buNone/>
            </a:pPr>
            <a:r>
              <a:rPr lang="he-IL" b="0" baseline="0" dirty="0"/>
              <a:t>פעם, בכל מכונית הייתה מפה של הארץ עם כל הכבישים. בדרך כלל, מי שישב ליד הנהג היה בתפקיד הנווט (בדרך כלל אני שימשתי בתפקיד זה). ה"נווט" או ה"נווטת" היו מביטים במפה ומכוונים את הנהג. </a:t>
            </a:r>
          </a:p>
          <a:p>
            <a:pPr marL="0" lvl="0" indent="0" algn="r" rtl="1">
              <a:spcBef>
                <a:spcPts val="0"/>
              </a:spcBef>
              <a:spcAft>
                <a:spcPts val="0"/>
              </a:spcAft>
              <a:buNone/>
            </a:pPr>
            <a:r>
              <a:rPr lang="he-IL" b="0" baseline="0" dirty="0"/>
              <a:t>הבעיה הייתה כשנסעתי לבד ולא היה מי שיסביר לי איך לנסוע. במקרים האלה הסתכלתי על המפה מראש ורשמתי את ההנחיות (בדיוק כמו שעשיתם בתרגיל הקודם).</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19</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לפני שנתחיל לקרוא, אני רוצה לשאול אתכם האם אתם</a:t>
            </a:r>
            <a:r>
              <a:rPr lang="he-IL" baseline="0" dirty="0"/>
              <a:t> מכירים את מטבע הלשון הבא?</a:t>
            </a:r>
          </a:p>
          <a:p>
            <a:pPr marL="0" lvl="0" indent="0" algn="r" rtl="1">
              <a:lnSpc>
                <a:spcPct val="115000"/>
              </a:lnSpc>
              <a:spcBef>
                <a:spcPts val="1200"/>
              </a:spcBef>
              <a:spcAft>
                <a:spcPts val="0"/>
              </a:spcAft>
              <a:buNone/>
            </a:pPr>
            <a:r>
              <a:rPr lang="he-IL" baseline="0" dirty="0"/>
              <a:t>באיזה הקשר שמעתם אותו ומאיפה הוא הגיע?</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20</a:t>
            </a:fld>
            <a:endParaRPr lang="x-none"/>
          </a:p>
        </p:txBody>
      </p:sp>
    </p:spTree>
    <p:extLst>
      <p:ext uri="{BB962C8B-B14F-4D97-AF65-F5344CB8AC3E}">
        <p14:creationId xmlns:p14="http://schemas.microsoft.com/office/powerpoint/2010/main" val="1597044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dirty="0"/>
              <a:t>להוסיף טיימר של דקה. </a:t>
            </a:r>
          </a:p>
          <a:p>
            <a:pPr marL="0" lvl="0" indent="0" algn="r" rtl="1">
              <a:spcBef>
                <a:spcPts val="0"/>
              </a:spcBef>
              <a:spcAft>
                <a:spcPts val="0"/>
              </a:spcAft>
              <a:buNone/>
            </a:pPr>
            <a:r>
              <a:rPr lang="he-IL" b="0" dirty="0"/>
              <a:t>היום נקרא על היישומון</a:t>
            </a:r>
            <a:r>
              <a:rPr lang="he-IL" b="0" baseline="0" dirty="0"/>
              <a:t> (אפליקציה)</a:t>
            </a:r>
            <a:r>
              <a:rPr lang="en-US" b="0" baseline="0" dirty="0"/>
              <a:t> </a:t>
            </a:r>
            <a:r>
              <a:rPr lang="he-IL" b="0" baseline="0" dirty="0" err="1"/>
              <a:t>ווייז</a:t>
            </a:r>
            <a:r>
              <a:rPr lang="he-IL" b="0" baseline="0" dirty="0"/>
              <a:t>.</a:t>
            </a:r>
          </a:p>
          <a:p>
            <a:pPr marL="0" lvl="0" indent="0" algn="r" rtl="1">
              <a:spcBef>
                <a:spcPts val="0"/>
              </a:spcBef>
              <a:spcAft>
                <a:spcPts val="0"/>
              </a:spcAft>
              <a:buNone/>
            </a:pPr>
            <a:r>
              <a:rPr lang="he-IL" b="0" dirty="0"/>
              <a:t>לפני שנתחיל, אבקש מכם לכתוב כל מה שאתם יודעים על יישומון </a:t>
            </a:r>
            <a:r>
              <a:rPr lang="he-IL" b="0" baseline="0" dirty="0"/>
              <a:t>זה.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לאחר</a:t>
            </a:r>
            <a:r>
              <a:rPr lang="he-IL" b="0" baseline="0" dirty="0"/>
              <a:t> הקריאה נחזור למה שכתבתם על </a:t>
            </a:r>
            <a:r>
              <a:rPr lang="he-IL" b="0" baseline="0" dirty="0" err="1"/>
              <a:t>הווייז</a:t>
            </a:r>
            <a:r>
              <a:rPr lang="he-IL" b="0" baseline="0" dirty="0"/>
              <a:t>.</a:t>
            </a:r>
          </a:p>
          <a:p>
            <a:pPr marL="0" lvl="0" indent="0" algn="r" rtl="1">
              <a:spcBef>
                <a:spcPts val="0"/>
              </a:spcBef>
              <a:spcAft>
                <a:spcPts val="0"/>
              </a:spcAft>
              <a:buNone/>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21</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baseline="0" dirty="0"/>
              <a:t>מעניין אותי מאוד לדעת מה כתבתם ובמה נזכרתם בזמן הכתיבה. </a:t>
            </a:r>
          </a:p>
          <a:p>
            <a:pPr marL="0" lvl="0" indent="0" algn="r" rtl="1">
              <a:spcBef>
                <a:spcPts val="0"/>
              </a:spcBef>
              <a:spcAft>
                <a:spcPts val="0"/>
              </a:spcAft>
              <a:buNone/>
            </a:pPr>
            <a:r>
              <a:rPr lang="he-IL" b="0" baseline="0" dirty="0"/>
              <a:t>עכשיו נתחיל לקרוא. </a:t>
            </a:r>
          </a:p>
          <a:p>
            <a:pPr marL="0" lvl="0" indent="0" algn="r" rtl="1">
              <a:spcBef>
                <a:spcPts val="0"/>
              </a:spcBef>
              <a:spcAft>
                <a:spcPts val="0"/>
              </a:spcAft>
              <a:buNone/>
            </a:pPr>
            <a:r>
              <a:rPr lang="he-IL" b="0" baseline="0" dirty="0"/>
              <a:t>נתחיל בכותרת : </a:t>
            </a:r>
            <a:r>
              <a:rPr lang="he-IL" b="0" baseline="0" dirty="0" err="1"/>
              <a:t>ווייז</a:t>
            </a:r>
            <a:r>
              <a:rPr lang="he-IL" b="0" baseline="0" dirty="0"/>
              <a:t> – הגעת ליעד!</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22</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baseline="0" dirty="0"/>
              <a:t>ועכשיו נתחיל לקרוא. </a:t>
            </a:r>
          </a:p>
          <a:p>
            <a:pPr marL="0" lvl="0" indent="0" algn="r" rtl="1">
              <a:spcBef>
                <a:spcPts val="0"/>
              </a:spcBef>
              <a:spcAft>
                <a:spcPts val="0"/>
              </a:spcAft>
              <a:buNone/>
            </a:pPr>
            <a:r>
              <a:rPr lang="he-IL" b="0" baseline="0" dirty="0"/>
              <a:t>נתחיל בכותרת : </a:t>
            </a:r>
            <a:r>
              <a:rPr lang="he-IL" b="0" baseline="0" dirty="0" err="1"/>
              <a:t>ווייז</a:t>
            </a:r>
            <a:r>
              <a:rPr lang="he-IL" b="0" baseline="0" dirty="0"/>
              <a:t> – הגעת ליעד! למילה יעד יש 2 משמעויות.</a:t>
            </a:r>
          </a:p>
          <a:p>
            <a:pPr marL="0" lvl="0" indent="0" algn="r" rtl="1">
              <a:spcBef>
                <a:spcPts val="0"/>
              </a:spcBef>
              <a:spcAft>
                <a:spcPts val="0"/>
              </a:spcAft>
              <a:buNone/>
            </a:pPr>
            <a:endParaRPr lang="he-IL" b="0" dirty="0"/>
          </a:p>
          <a:p>
            <a:pPr marL="0" lvl="0" indent="0" algn="r" rtl="1">
              <a:spcBef>
                <a:spcPts val="0"/>
              </a:spcBef>
              <a:spcAft>
                <a:spcPts val="0"/>
              </a:spcAft>
              <a:buNone/>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23</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baseline="0" dirty="0"/>
              <a:t>נתחיל בכותרת : </a:t>
            </a:r>
            <a:r>
              <a:rPr lang="he-IL" b="0" baseline="0" dirty="0" err="1"/>
              <a:t>ווייז</a:t>
            </a:r>
            <a:r>
              <a:rPr lang="he-IL" b="0" baseline="0" dirty="0"/>
              <a:t> – הגעת ליעד! למילה יעד יש 2 משמעויות.</a:t>
            </a:r>
          </a:p>
          <a:p>
            <a:pPr algn="r" rtl="1"/>
            <a:r>
              <a:rPr lang="he-IL" b="0" baseline="0" dirty="0"/>
              <a:t>משמעות ראשונה – </a:t>
            </a:r>
            <a:r>
              <a:rPr lang="he-IL" sz="1200" b="0" i="0" kern="1200" dirty="0">
                <a:solidFill>
                  <a:schemeClr val="tx1"/>
                </a:solidFill>
                <a:effectLst/>
                <a:latin typeface="+mn-lt"/>
                <a:ea typeface="+mn-ea"/>
                <a:cs typeface="+mn-cs"/>
              </a:rPr>
              <a:t>המקום שאליו רוצים להגיע. </a:t>
            </a:r>
          </a:p>
          <a:p>
            <a:pPr marL="0" lvl="0" indent="0" algn="r" rtl="1">
              <a:spcBef>
                <a:spcPts val="0"/>
              </a:spcBef>
              <a:spcAft>
                <a:spcPts val="0"/>
              </a:spcAft>
              <a:buNone/>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24</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baseline="0" dirty="0"/>
              <a:t>נתחיל בכותרת : </a:t>
            </a:r>
            <a:r>
              <a:rPr lang="he-IL" b="0" baseline="0" dirty="0" err="1"/>
              <a:t>ווייז</a:t>
            </a:r>
            <a:r>
              <a:rPr lang="he-IL" b="0" baseline="0" dirty="0"/>
              <a:t> – הגעת ליעד! למילה יעד יש 2 משמעויות.</a:t>
            </a:r>
          </a:p>
          <a:p>
            <a:pPr algn="r" rtl="1"/>
            <a:endParaRPr lang="he-IL" sz="1200" b="0" i="0" kern="1200" dirty="0">
              <a:solidFill>
                <a:schemeClr val="tx1"/>
              </a:solidFill>
              <a:effectLst/>
              <a:latin typeface="+mn-lt"/>
              <a:ea typeface="+mn-ea"/>
              <a:cs typeface="+mn-cs"/>
            </a:endParaRPr>
          </a:p>
          <a:p>
            <a:pPr algn="r" rtl="1"/>
            <a:r>
              <a:rPr lang="he-IL" sz="1200" b="0" i="0" kern="1200" dirty="0">
                <a:solidFill>
                  <a:schemeClr val="tx1"/>
                </a:solidFill>
                <a:effectLst/>
                <a:latin typeface="+mn-lt"/>
                <a:ea typeface="+mn-ea"/>
                <a:cs typeface="+mn-cs"/>
              </a:rPr>
              <a:t>משמעות שנייה - מה שרוצים להשיג, מטרה, תכלית.</a:t>
            </a:r>
          </a:p>
          <a:p>
            <a:pPr algn="r" rtl="1"/>
            <a:endParaRPr lang="he-IL" sz="1200" b="0" i="0" kern="1200" dirty="0">
              <a:solidFill>
                <a:schemeClr val="tx1"/>
              </a:solidFill>
              <a:effectLst/>
              <a:latin typeface="+mn-lt"/>
              <a:ea typeface="+mn-ea"/>
              <a:cs typeface="+mn-cs"/>
            </a:endParaRPr>
          </a:p>
          <a:p>
            <a:pPr algn="r" rtl="1"/>
            <a:endParaRPr lang="he-IL" sz="1200" b="0" i="0" kern="1200" dirty="0">
              <a:solidFill>
                <a:schemeClr val="tx1"/>
              </a:solidFill>
              <a:effectLst/>
              <a:latin typeface="+mn-lt"/>
              <a:ea typeface="+mn-ea"/>
              <a:cs typeface="+mn-cs"/>
            </a:endParaRPr>
          </a:p>
          <a:p>
            <a:pPr algn="r" rtl="1"/>
            <a:r>
              <a:rPr lang="he-IL" sz="1200" b="0" i="0" kern="1200" dirty="0">
                <a:solidFill>
                  <a:schemeClr val="tx1"/>
                </a:solidFill>
                <a:effectLst/>
                <a:latin typeface="+mn-lt"/>
                <a:ea typeface="+mn-ea"/>
                <a:cs typeface="+mn-cs"/>
              </a:rPr>
              <a:t>אפשר לראות שליד</a:t>
            </a:r>
            <a:r>
              <a:rPr lang="he-IL" sz="1200" b="0" i="0" kern="1200" baseline="0" dirty="0">
                <a:solidFill>
                  <a:schemeClr val="tx1"/>
                </a:solidFill>
                <a:effectLst/>
                <a:latin typeface="+mn-lt"/>
                <a:ea typeface="+mn-ea"/>
                <a:cs typeface="+mn-cs"/>
              </a:rPr>
              <a:t> הכותרת יש את התמונה של היישומון שאותה כבר ראינו.</a:t>
            </a:r>
            <a:endParaRPr lang="he-IL" sz="1200" b="0" i="0" kern="1200" dirty="0">
              <a:solidFill>
                <a:schemeClr val="tx1"/>
              </a:solidFill>
              <a:effectLst/>
              <a:latin typeface="+mn-lt"/>
              <a:ea typeface="+mn-ea"/>
              <a:cs typeface="+mn-cs"/>
            </a:endParaRPr>
          </a:p>
          <a:p>
            <a:br>
              <a:rPr lang="he-IL" sz="1200" b="0" i="0" kern="1200" dirty="0">
                <a:solidFill>
                  <a:schemeClr val="tx1"/>
                </a:solidFill>
                <a:effectLst/>
                <a:latin typeface="+mn-lt"/>
                <a:ea typeface="+mn-ea"/>
                <a:cs typeface="+mn-cs"/>
              </a:rPr>
            </a:br>
            <a:endParaRPr lang="he-IL" b="1" baseline="0" dirty="0"/>
          </a:p>
          <a:p>
            <a:pPr marL="0" lvl="0" indent="0" algn="r" rtl="1">
              <a:spcBef>
                <a:spcPts val="0"/>
              </a:spcBef>
              <a:spcAft>
                <a:spcPts val="0"/>
              </a:spcAft>
              <a:buNone/>
            </a:pPr>
            <a:r>
              <a:rPr lang="he-IL" b="0" baseline="0" dirty="0"/>
              <a:t>בואו ננסה להבין לאיזה "יעד" התכוונו הכותבים.</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25</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baseline="0" dirty="0"/>
              <a:t>לפני שאקריא את הפסקה הראשונה, אסביר לכם מדוע בחרתי להביא לכם את קטע הקריאה על </a:t>
            </a:r>
            <a:r>
              <a:rPr lang="he-IL" b="0" baseline="0" dirty="0" err="1"/>
              <a:t>הווייז</a:t>
            </a:r>
            <a:r>
              <a:rPr lang="he-IL" b="0" baseline="0" dirty="0"/>
              <a:t>. </a:t>
            </a:r>
          </a:p>
          <a:p>
            <a:pPr marL="0" lvl="0" indent="0" algn="r" rtl="1">
              <a:spcBef>
                <a:spcPts val="0"/>
              </a:spcBef>
              <a:spcAft>
                <a:spcPts val="0"/>
              </a:spcAft>
              <a:buNone/>
            </a:pPr>
            <a:endParaRPr lang="he-IL" b="0" baseline="0" dirty="0"/>
          </a:p>
          <a:p>
            <a:pPr marL="0" lvl="0" indent="0" algn="r" rtl="1">
              <a:spcBef>
                <a:spcPts val="0"/>
              </a:spcBef>
              <a:spcAft>
                <a:spcPts val="0"/>
              </a:spcAft>
              <a:buNone/>
            </a:pPr>
            <a:r>
              <a:rPr lang="he-IL" b="0" baseline="0" dirty="0"/>
              <a:t>מקריאה את תת הכותרת.</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26</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baseline="0" dirty="0"/>
              <a:t>לפני שאקריא את הפסקה הראשונה, אסביר לכם מדוע בחרתי להביא לכם את קטע הקריאה על </a:t>
            </a:r>
            <a:r>
              <a:rPr lang="he-IL" b="0" baseline="0" dirty="0" err="1"/>
              <a:t>הווייז</a:t>
            </a:r>
            <a:r>
              <a:rPr lang="he-IL" b="0" baseline="0" dirty="0"/>
              <a:t>. </a:t>
            </a:r>
          </a:p>
          <a:p>
            <a:pPr marL="0" lvl="0" indent="0" algn="r" rtl="1">
              <a:spcBef>
                <a:spcPts val="0"/>
              </a:spcBef>
              <a:spcAft>
                <a:spcPts val="0"/>
              </a:spcAft>
              <a:buNone/>
            </a:pPr>
            <a:endParaRPr lang="he-IL" b="0" baseline="0" dirty="0"/>
          </a:p>
          <a:p>
            <a:pPr marL="0" lvl="0" indent="0" algn="r" rtl="1">
              <a:spcBef>
                <a:spcPts val="0"/>
              </a:spcBef>
              <a:spcAft>
                <a:spcPts val="0"/>
              </a:spcAft>
              <a:buNone/>
            </a:pPr>
            <a:r>
              <a:rPr lang="he-IL" b="0" baseline="0" dirty="0"/>
              <a:t>ראשית, </a:t>
            </a:r>
            <a:r>
              <a:rPr lang="he-IL" b="0" baseline="0" dirty="0" err="1"/>
              <a:t>הווייז</a:t>
            </a:r>
            <a:r>
              <a:rPr lang="he-IL" b="0" baseline="0" dirty="0"/>
              <a:t> היא המצאה ישראלית – המצאות ישראליות תמיד מסבות לי לגאווה.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27</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baseline="0" dirty="0"/>
              <a:t>ממשיכה להקריא.</a:t>
            </a:r>
          </a:p>
          <a:p>
            <a:pPr marL="0" lvl="0" indent="0" algn="r" rtl="1">
              <a:spcBef>
                <a:spcPts val="0"/>
              </a:spcBef>
              <a:spcAft>
                <a:spcPts val="0"/>
              </a:spcAft>
              <a:buNone/>
            </a:pPr>
            <a:r>
              <a:rPr lang="he-IL" b="0" baseline="0" dirty="0"/>
              <a:t>סיבה שנייה - אנשים רבים משתמשים בה בארץ ובעולם. </a:t>
            </a:r>
          </a:p>
          <a:p>
            <a:pPr marL="0" lvl="0" indent="0" algn="r" rtl="1">
              <a:spcBef>
                <a:spcPts val="0"/>
              </a:spcBef>
              <a:spcAft>
                <a:spcPts val="0"/>
              </a:spcAft>
              <a:buNone/>
            </a:pPr>
            <a:r>
              <a:rPr lang="he-IL" b="0" dirty="0"/>
              <a:t>אני חושבת שרוב הנהגים</a:t>
            </a:r>
            <a:r>
              <a:rPr lang="he-IL" b="0" baseline="0" dirty="0"/>
              <a:t> בארץ מכירים את תוכנת </a:t>
            </a:r>
            <a:r>
              <a:rPr lang="he-IL" b="0" baseline="0" dirty="0" err="1"/>
              <a:t>הווייז</a:t>
            </a:r>
            <a:r>
              <a:rPr lang="he-IL" b="0" baseline="0" dirty="0"/>
              <a:t>.</a:t>
            </a:r>
          </a:p>
          <a:p>
            <a:pPr marL="0" lvl="0" indent="0" algn="r" rtl="1">
              <a:spcBef>
                <a:spcPts val="0"/>
              </a:spcBef>
              <a:spcAft>
                <a:spcPts val="0"/>
              </a:spcAft>
              <a:buNone/>
            </a:pPr>
            <a:r>
              <a:rPr lang="he-IL" b="0" baseline="0" dirty="0"/>
              <a:t>מסקרן אותי לדעת עליה יותר – איך המציאו אותה, איך היא התפתחה.</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28</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baseline="0" dirty="0"/>
              <a:t>עכשיו כשאנחנו מבינים למה כדאי לקרוא את קטע הקריאה הזה, נמשיך לקרוא.</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29</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baseline="0" dirty="0"/>
              <a:t>יש לי כאן סימן שאלה, לכן אני עוצרת.</a:t>
            </a:r>
          </a:p>
          <a:p>
            <a:pPr marL="0" lvl="0" indent="0" algn="r" rtl="1">
              <a:spcBef>
                <a:spcPts val="0"/>
              </a:spcBef>
              <a:spcAft>
                <a:spcPts val="0"/>
              </a:spcAft>
              <a:buNone/>
            </a:pPr>
            <a:r>
              <a:rPr lang="he-IL" b="0" baseline="0" dirty="0"/>
              <a:t>בטקסט מידעי כשהכותבים מוסיפים סימן שאלה הם מזמינים אותנו לחשוב על נקודה מסוימת, ובדרך כלל בהמשך הם גם ייתנו לנו תשובה. </a:t>
            </a:r>
          </a:p>
          <a:p>
            <a:pPr marL="0" lvl="0" indent="0" algn="r" rtl="1">
              <a:spcBef>
                <a:spcPts val="0"/>
              </a:spcBef>
              <a:spcAft>
                <a:spcPts val="0"/>
              </a:spcAft>
              <a:buNone/>
            </a:pPr>
            <a:r>
              <a:rPr lang="he-IL" b="0" baseline="0" dirty="0"/>
              <a:t>סימן שאלה מהווה הזדמנות נהדרת לעצור ולחשוב על תשובות אפשריות, כיווני מחשבה ורעיונות, לפני שאנחנו ממשיכים לקרוא. כך אנחנו נהיה מעורבים יותר בכתוב ונוכל להעשיר את הידע שלנו.</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30</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dirty="0"/>
              <a:t>בואו נמשיך לקרוא. </a:t>
            </a:r>
          </a:p>
          <a:p>
            <a:pPr marL="0" lvl="0" indent="0" algn="r" rtl="1">
              <a:spcBef>
                <a:spcPts val="0"/>
              </a:spcBef>
              <a:spcAft>
                <a:spcPts val="0"/>
              </a:spcAft>
              <a:buNone/>
            </a:pPr>
            <a:r>
              <a:rPr lang="he-IL" b="0" dirty="0"/>
              <a:t>יש</a:t>
            </a:r>
            <a:r>
              <a:rPr lang="he-IL" b="0" baseline="0" dirty="0"/>
              <a:t> לי עוד סימן שאלה שמרחיב את השאלה הקודמת ששאלו.</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31</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dirty="0"/>
              <a:t>בואו נמשיך לקרוא. </a:t>
            </a:r>
          </a:p>
          <a:p>
            <a:pPr marL="0" lvl="0" indent="0" algn="r" rtl="1">
              <a:spcBef>
                <a:spcPts val="0"/>
              </a:spcBef>
              <a:spcAft>
                <a:spcPts val="0"/>
              </a:spcAft>
              <a:buNone/>
            </a:pPr>
            <a:r>
              <a:rPr lang="he-IL" b="0" dirty="0"/>
              <a:t>יש</a:t>
            </a:r>
            <a:r>
              <a:rPr lang="he-IL" b="0" baseline="0" dirty="0"/>
              <a:t> לי עוד סימן שאלה שמרחיב את השאלה הקודמת. </a:t>
            </a:r>
          </a:p>
          <a:p>
            <a:pPr marL="0" lvl="0" indent="0" algn="r" rtl="1">
              <a:spcBef>
                <a:spcPts val="0"/>
              </a:spcBef>
              <a:spcAft>
                <a:spcPts val="0"/>
              </a:spcAft>
              <a:buNone/>
            </a:pPr>
            <a:r>
              <a:rPr lang="he-IL" b="0" baseline="0" dirty="0"/>
              <a:t>קחו לכם דקה ונסו לחשוב </a:t>
            </a:r>
            <a:r>
              <a:rPr lang="he-IL" b="0" baseline="0" dirty="0" err="1"/>
              <a:t>– א</a:t>
            </a:r>
            <a:r>
              <a:rPr lang="he-IL" b="0" baseline="0" dirty="0"/>
              <a:t>יך קורה הפלא הזה?</a:t>
            </a:r>
          </a:p>
          <a:p>
            <a:pPr marL="0" lvl="0" indent="0" algn="r" rtl="1">
              <a:spcBef>
                <a:spcPts val="0"/>
              </a:spcBef>
              <a:spcAft>
                <a:spcPts val="0"/>
              </a:spcAft>
              <a:buNone/>
            </a:pPr>
            <a:r>
              <a:rPr lang="he-IL" b="0" baseline="0" dirty="0"/>
              <a:t>אתם זוכרים את המכשירים הקודמים שראינו? דרכם אי אפשר היה לדעת מה קורה בכבישים בזמן אמת.</a:t>
            </a:r>
          </a:p>
          <a:p>
            <a:pPr marL="0" lvl="0" indent="0" algn="r" rtl="1">
              <a:spcBef>
                <a:spcPts val="0"/>
              </a:spcBef>
              <a:spcAft>
                <a:spcPts val="0"/>
              </a:spcAft>
              <a:buNone/>
            </a:pPr>
            <a:r>
              <a:rPr lang="he-IL" b="0" baseline="0" dirty="0"/>
              <a:t>איך התוכנה יודעת להעריך את עומסי התנועה ולדעת בזמן אמת מה קורה על הכביש ואת משך הנסיעה? בהמשך נקרא את ההשערות שלכם. </a:t>
            </a:r>
          </a:p>
          <a:p>
            <a:pPr marL="0" lvl="0" indent="0" algn="r" rtl="1">
              <a:spcBef>
                <a:spcPts val="0"/>
              </a:spcBef>
              <a:spcAft>
                <a:spcPts val="0"/>
              </a:spcAft>
              <a:buNone/>
            </a:pPr>
            <a:r>
              <a:rPr lang="he-IL" b="1" u="sng" baseline="0" dirty="0"/>
              <a:t>להוסיף טיימר של דקה.</a:t>
            </a:r>
            <a:endParaRPr lang="he-IL" b="1" u="sng"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32</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עכשיו</a:t>
            </a:r>
            <a:r>
              <a:rPr lang="he-IL" baseline="0" dirty="0"/>
              <a:t> כשקראנו את הפסקה הזו אנו יכולים לחזור להשערות ששיערנו ולבדוק אותן. </a:t>
            </a:r>
          </a:p>
          <a:p>
            <a:pPr algn="r" rtl="1"/>
            <a:r>
              <a:rPr lang="he-IL" baseline="0" dirty="0"/>
              <a:t>שאלתי כמה ילדים ואלה ההשערות שהם כתבו:</a:t>
            </a:r>
          </a:p>
          <a:p>
            <a:pPr algn="r" rtl="1"/>
            <a:r>
              <a:rPr lang="he-IL" baseline="0" dirty="0"/>
              <a:t>אילו השערות מעניינות ויצירתיות!</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33</a:t>
            </a:fld>
            <a:endParaRPr lang="x-none"/>
          </a:p>
        </p:txBody>
      </p:sp>
    </p:spTree>
    <p:extLst>
      <p:ext uri="{BB962C8B-B14F-4D97-AF65-F5344CB8AC3E}">
        <p14:creationId xmlns:p14="http://schemas.microsoft.com/office/powerpoint/2010/main" val="41131836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בואו ננסה לראות כיצד הכותבים מסבירים את התשובה</a:t>
            </a:r>
            <a:r>
              <a:rPr lang="he-IL" baseline="0" dirty="0"/>
              <a:t> </a:t>
            </a:r>
            <a:r>
              <a:rPr lang="he-IL" dirty="0"/>
              <a:t>בקטע הבא</a:t>
            </a:r>
          </a:p>
          <a:p>
            <a:endParaRPr lang="en-US" dirty="0"/>
          </a:p>
          <a:p>
            <a:pPr algn="r" rtl="1"/>
            <a:r>
              <a:rPr lang="he-IL" dirty="0"/>
              <a:t>להקריא</a:t>
            </a:r>
            <a:r>
              <a:rPr lang="he-IL" baseline="0" dirty="0"/>
              <a:t> את הקטע</a:t>
            </a:r>
          </a:p>
          <a:p>
            <a:pPr algn="r" rtl="1"/>
            <a:r>
              <a:rPr lang="he-IL" baseline="0" dirty="0"/>
              <a:t>עכשיו זה ממש מעניין אותי לראות כיצד זה מתקשר להשערות שלכם. </a:t>
            </a:r>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34</a:t>
            </a:fld>
            <a:endParaRPr lang="x-none"/>
          </a:p>
        </p:txBody>
      </p:sp>
    </p:spTree>
    <p:extLst>
      <p:ext uri="{BB962C8B-B14F-4D97-AF65-F5344CB8AC3E}">
        <p14:creationId xmlns:p14="http://schemas.microsoft.com/office/powerpoint/2010/main" val="8999640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בואו נקרא שוב ונעמיק את התובנות שלנו איך זה בדיוק קורה. </a:t>
            </a:r>
          </a:p>
          <a:p>
            <a:pPr algn="r" rtl="1"/>
            <a:r>
              <a:rPr lang="he-IL" dirty="0"/>
              <a:t>אפשר לראות </a:t>
            </a:r>
            <a:r>
              <a:rPr lang="he-IL" dirty="0" err="1"/>
              <a:t>שוויז</a:t>
            </a:r>
            <a:r>
              <a:rPr lang="he-IL" dirty="0"/>
              <a:t> היא </a:t>
            </a:r>
            <a:r>
              <a:rPr lang="he-IL" dirty="0" err="1"/>
              <a:t>תוכנית</a:t>
            </a:r>
            <a:r>
              <a:rPr lang="he-IL" dirty="0"/>
              <a:t> שיתופית.</a:t>
            </a:r>
            <a:r>
              <a:rPr lang="he-IL" baseline="0" dirty="0"/>
              <a:t> כל משתמש בתוכנה יכול לעדכן את שאר המשתתפים. </a:t>
            </a:r>
          </a:p>
          <a:p>
            <a:pPr algn="r" rtl="1"/>
            <a:r>
              <a:rPr lang="he-IL" baseline="0" dirty="0"/>
              <a:t>ההבדל בין תוכנת ניווט רגיל – </a:t>
            </a:r>
            <a:r>
              <a:rPr lang="he-IL" baseline="0" dirty="0" err="1"/>
              <a:t>לוויז</a:t>
            </a:r>
            <a:r>
              <a:rPr lang="he-IL" baseline="0" dirty="0"/>
              <a:t> – היא השיתופיות שמאפשרת לתקשר. </a:t>
            </a:r>
          </a:p>
          <a:p>
            <a:pPr algn="r" rtl="1"/>
            <a:endParaRPr lang="he-IL" baseline="0" dirty="0"/>
          </a:p>
          <a:p>
            <a:pPr algn="r" rtl="1"/>
            <a:r>
              <a:rPr lang="he-IL" baseline="0" dirty="0"/>
              <a:t>יש לנו תוכנה שיתופית – זאת אומרת שכל המשתמשים תורמים מידע על הדרך והעומדים ומשתפים את המידע שיש להם ומקבלים מידע ממשתמשים אחרים. וכך מתקבל מידע זמן אמת על עומסי התנועה. </a:t>
            </a:r>
          </a:p>
          <a:p>
            <a:pPr algn="r"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35</a:t>
            </a:fld>
            <a:endParaRPr lang="x-none"/>
          </a:p>
        </p:txBody>
      </p:sp>
    </p:spTree>
    <p:extLst>
      <p:ext uri="{BB962C8B-B14F-4D97-AF65-F5344CB8AC3E}">
        <p14:creationId xmlns:p14="http://schemas.microsoft.com/office/powerpoint/2010/main" val="8999640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נחזור</a:t>
            </a:r>
            <a:r>
              <a:rPr lang="he-IL" baseline="0" dirty="0"/>
              <a:t> להשערות. </a:t>
            </a:r>
          </a:p>
          <a:p>
            <a:pPr algn="r" rtl="1"/>
            <a:r>
              <a:rPr lang="he-IL" baseline="0" dirty="0"/>
              <a:t>בטקסט מידע, כאשר אנחנו עוצרים לחשוב על השערה </a:t>
            </a:r>
            <a:r>
              <a:rPr lang="he-IL" baseline="0" dirty="0" err="1"/>
              <a:t>מסויימת</a:t>
            </a:r>
            <a:r>
              <a:rPr lang="he-IL" baseline="0" dirty="0"/>
              <a:t>, זה גורם לסקרנות ולמעורבות. ובהמשך להבנה טובה יותר של החומר.</a:t>
            </a:r>
          </a:p>
          <a:p>
            <a:pPr algn="r" rtl="1"/>
            <a:r>
              <a:rPr lang="he-IL" baseline="0" dirty="0"/>
              <a:t>באו תבדקו מה היו ההשערות שלכם. </a:t>
            </a:r>
          </a:p>
          <a:p>
            <a:pPr algn="r"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36</a:t>
            </a:fld>
            <a:endParaRPr lang="x-none"/>
          </a:p>
        </p:txBody>
      </p:sp>
    </p:spTree>
    <p:extLst>
      <p:ext uri="{BB962C8B-B14F-4D97-AF65-F5344CB8AC3E}">
        <p14:creationId xmlns:p14="http://schemas.microsoft.com/office/powerpoint/2010/main" val="41131836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ללא ספק</a:t>
            </a:r>
            <a:r>
              <a:rPr lang="he-IL" baseline="0" dirty="0"/>
              <a:t> יש פה רעיון פשוט אך גאוני, אז בואו נראה איך הכול התחיל.</a:t>
            </a:r>
          </a:p>
          <a:p>
            <a:pPr algn="r" rtl="1"/>
            <a:r>
              <a:rPr lang="he-IL" baseline="0" dirty="0"/>
              <a:t>להקריא את הקטע.</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37</a:t>
            </a:fld>
            <a:endParaRPr lang="x-none"/>
          </a:p>
        </p:txBody>
      </p:sp>
    </p:spTree>
    <p:extLst>
      <p:ext uri="{BB962C8B-B14F-4D97-AF65-F5344CB8AC3E}">
        <p14:creationId xmlns:p14="http://schemas.microsoft.com/office/powerpoint/2010/main" val="5725991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aseline="0" dirty="0"/>
              <a:t>להקריא את הקטע. </a:t>
            </a:r>
          </a:p>
          <a:p>
            <a:pPr algn="r" rtl="1"/>
            <a:r>
              <a:rPr lang="he-IL" dirty="0"/>
              <a:t>ניתן לראות</a:t>
            </a:r>
            <a:r>
              <a:rPr lang="he-IL" baseline="0" dirty="0"/>
              <a:t> כי נושא השיתופיות חוזר גם כאן. </a:t>
            </a:r>
          </a:p>
          <a:p>
            <a:pPr algn="r" rtl="1"/>
            <a:r>
              <a:rPr lang="he-IL" baseline="0" dirty="0"/>
              <a:t>לא רק תוכנת </a:t>
            </a:r>
            <a:r>
              <a:rPr lang="he-IL" baseline="0" dirty="0" err="1"/>
              <a:t>הווייז</a:t>
            </a:r>
            <a:r>
              <a:rPr lang="he-IL" baseline="0" dirty="0"/>
              <a:t> היא תוכנה שיתופית, גם תהליך ההמצאה היה שיתופי.</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38</a:t>
            </a:fld>
            <a:endParaRPr lang="x-none"/>
          </a:p>
        </p:txBody>
      </p:sp>
    </p:spTree>
    <p:extLst>
      <p:ext uri="{BB962C8B-B14F-4D97-AF65-F5344CB8AC3E}">
        <p14:creationId xmlns:p14="http://schemas.microsoft.com/office/powerpoint/2010/main" val="5725991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בואו נמשיך לקרוא.</a:t>
            </a:r>
          </a:p>
          <a:p>
            <a:pPr algn="r" rtl="1"/>
            <a:r>
              <a:rPr lang="he-IL" dirty="0"/>
              <a:t>מקריאה את הפסקה.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39</a:t>
            </a:fld>
            <a:endParaRPr lang="x-none"/>
          </a:p>
        </p:txBody>
      </p:sp>
    </p:spTree>
    <p:extLst>
      <p:ext uri="{BB962C8B-B14F-4D97-AF65-F5344CB8AC3E}">
        <p14:creationId xmlns:p14="http://schemas.microsoft.com/office/powerpoint/2010/main" val="1485008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הביטוי "להגיע ליעד"</a:t>
            </a:r>
            <a:r>
              <a:rPr lang="he-IL" baseline="0" dirty="0"/>
              <a:t> חוזר כאן שוב. </a:t>
            </a:r>
          </a:p>
          <a:p>
            <a:pPr algn="r" rtl="1"/>
            <a:r>
              <a:rPr lang="he-IL" baseline="0" dirty="0"/>
              <a:t>לאיזה יעד הגיעו מפתחי תוכנת </a:t>
            </a:r>
            <a:r>
              <a:rPr lang="he-IL" baseline="0" dirty="0" err="1"/>
              <a:t>הווייז</a:t>
            </a:r>
            <a:r>
              <a:rPr lang="he-IL" baseline="0" dirty="0"/>
              <a:t>?</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40</a:t>
            </a:fld>
            <a:endParaRPr lang="x-none"/>
          </a:p>
        </p:txBody>
      </p:sp>
    </p:spTree>
    <p:extLst>
      <p:ext uri="{BB962C8B-B14F-4D97-AF65-F5344CB8AC3E}">
        <p14:creationId xmlns:p14="http://schemas.microsoft.com/office/powerpoint/2010/main" val="1485008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הביטוי "להגיע ליעד"</a:t>
            </a:r>
            <a:r>
              <a:rPr lang="he-IL" baseline="0" dirty="0"/>
              <a:t> חוזר כאן שוב.</a:t>
            </a:r>
          </a:p>
          <a:p>
            <a:pPr algn="r" rtl="1"/>
            <a:r>
              <a:rPr lang="he-IL" baseline="0" dirty="0"/>
              <a:t>אתם זוכרים שלמילה "יעד" יש שתי משמעויות?</a:t>
            </a:r>
          </a:p>
          <a:p>
            <a:pPr algn="r" rtl="1"/>
            <a:r>
              <a:rPr lang="he-IL" baseline="0" dirty="0"/>
              <a:t>מקום ומטרה.</a:t>
            </a:r>
          </a:p>
          <a:p>
            <a:pPr algn="r" rtl="1"/>
            <a:r>
              <a:rPr lang="he-IL" baseline="0" dirty="0"/>
              <a:t>לאיזה יעד הגיעו מפתחי תוכנת </a:t>
            </a:r>
            <a:r>
              <a:rPr lang="he-IL" baseline="0" dirty="0" err="1"/>
              <a:t>הווייז</a:t>
            </a:r>
            <a:r>
              <a:rPr lang="he-IL" baseline="0" dirty="0"/>
              <a:t>?</a:t>
            </a:r>
          </a:p>
          <a:p>
            <a:pPr algn="r" rtl="1"/>
            <a:r>
              <a:rPr lang="he-IL" baseline="0" dirty="0"/>
              <a:t>אני חושבת שבמקרה הזה הם הגיעו למטרה שלהם.</a:t>
            </a:r>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41</a:t>
            </a:fld>
            <a:endParaRPr lang="x-none"/>
          </a:p>
        </p:txBody>
      </p:sp>
    </p:spTree>
    <p:extLst>
      <p:ext uri="{BB962C8B-B14F-4D97-AF65-F5344CB8AC3E}">
        <p14:creationId xmlns:p14="http://schemas.microsoft.com/office/powerpoint/2010/main" val="1485008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סיימנו לקרוא</a:t>
            </a:r>
            <a:r>
              <a:rPr lang="he-IL" baseline="0" dirty="0"/>
              <a:t> את</a:t>
            </a:r>
            <a:r>
              <a:rPr lang="he-IL" dirty="0"/>
              <a:t> הטקסט. אני למדתי כמה דברים חדשים. </a:t>
            </a:r>
          </a:p>
          <a:p>
            <a:pPr algn="r" rtl="1"/>
            <a:r>
              <a:rPr lang="he-IL" dirty="0"/>
              <a:t>כדי לראות מה למדתם, חזרו למה שכתבתם על תוכנת </a:t>
            </a:r>
            <a:r>
              <a:rPr lang="he-IL" dirty="0" err="1"/>
              <a:t>הווייז</a:t>
            </a:r>
            <a:r>
              <a:rPr lang="he-IL" dirty="0"/>
              <a:t> לפני הקריאה.</a:t>
            </a:r>
            <a:r>
              <a:rPr lang="he-IL" baseline="0" dirty="0"/>
              <a:t> </a:t>
            </a:r>
          </a:p>
          <a:p>
            <a:pPr algn="r" rtl="1"/>
            <a:r>
              <a:rPr lang="he-IL" baseline="0" dirty="0"/>
              <a:t>לפני הקריאה – היה לכם ידע קודם (חלק מהידע הקודם שלנו נמצא בטקסט</a:t>
            </a:r>
            <a:endParaRPr lang="en-US" baseline="0" dirty="0"/>
          </a:p>
          <a:p>
            <a:pPr algn="r" rtl="1"/>
            <a:r>
              <a:rPr lang="he-IL" baseline="0" dirty="0"/>
              <a:t>בכל פעם שאנחנו קוראים טקסט מידע אנחנו מרחיבים את הידע שלנו. </a:t>
            </a:r>
          </a:p>
          <a:p>
            <a:pPr algn="r" rtl="1"/>
            <a:endParaRPr lang="he-IL" baseline="0" dirty="0"/>
          </a:p>
          <a:p>
            <a:pPr algn="r" rtl="1"/>
            <a:r>
              <a:rPr lang="he-IL" baseline="0" dirty="0"/>
              <a:t>להוסיף טיימר של דקה.</a:t>
            </a:r>
          </a:p>
          <a:p>
            <a:pPr algn="r" rtl="1"/>
            <a:endParaRPr lang="he-IL" baseline="0" dirty="0"/>
          </a:p>
          <a:p>
            <a:pPr algn="r" rtl="1"/>
            <a:r>
              <a:rPr lang="he-IL" baseline="0" dirty="0"/>
              <a:t>בדקו מה כבר ידעתם ואיזה ידע נוסף לכם.</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42</a:t>
            </a:fld>
            <a:endParaRPr lang="x-none"/>
          </a:p>
        </p:txBody>
      </p:sp>
    </p:spTree>
    <p:extLst>
      <p:ext uri="{BB962C8B-B14F-4D97-AF65-F5344CB8AC3E}">
        <p14:creationId xmlns:p14="http://schemas.microsoft.com/office/powerpoint/2010/main" val="10266495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היום למדנו</a:t>
            </a:r>
            <a:r>
              <a:rPr lang="he-IL" b="0" baseline="0" dirty="0"/>
              <a:t> על </a:t>
            </a:r>
            <a:r>
              <a:rPr lang="he-IL" b="0" baseline="0" dirty="0" err="1"/>
              <a:t>הווייז</a:t>
            </a:r>
            <a:r>
              <a:rPr lang="he-IL" b="0" baseline="0" dirty="0"/>
              <a:t> והרחבנו את הידע שלנו. </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baseline="0" dirty="0"/>
              <a:t>ראינו שלאדם יש צורך להגיע ממקום למקום ולאורך ההיסטוריה הוא נעזר בכל מיני מכשירים כדי לעשות זאת.</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baseline="0" dirty="0"/>
              <a:t>ראינו איך </a:t>
            </a:r>
            <a:r>
              <a:rPr lang="he-IL" b="0" baseline="0" dirty="0" err="1"/>
              <a:t>הווייז</a:t>
            </a:r>
            <a:r>
              <a:rPr lang="he-IL" b="0" baseline="0" dirty="0"/>
              <a:t> עונה על הצורך להגיע בשלום </a:t>
            </a:r>
            <a:r>
              <a:rPr lang="he-IL" b="0" baseline="0"/>
              <a:t>ממקום למקום, </a:t>
            </a:r>
            <a:r>
              <a:rPr lang="he-IL" b="0" baseline="0" dirty="0"/>
              <a:t>לבחור את הדרך המתאימה ביותר בשילוב של פיתוח טכנולוגי ושיתוף במידע. </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baseline="0" dirty="0"/>
              <a:t>באמצעות שיתוף פעולה כל אחד תורם מהידע ומהמיומנויות שלו וכך אפשר ליצור דברים חדשים וליהנות מהפריית הידע.</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43</a:t>
            </a:fld>
            <a:endParaRPr lang="x-none"/>
          </a:p>
        </p:txBody>
      </p:sp>
    </p:spTree>
    <p:extLst>
      <p:ext uri="{BB962C8B-B14F-4D97-AF65-F5344CB8AC3E}">
        <p14:creationId xmlns:p14="http://schemas.microsoft.com/office/powerpoint/2010/main" val="33397470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שמחתי מאוד לפגוש אתכם כאן, </a:t>
            </a:r>
          </a:p>
          <a:p>
            <a:pPr marL="0" lvl="0" indent="0" algn="r" rtl="1">
              <a:spcBef>
                <a:spcPts val="0"/>
              </a:spcBef>
              <a:spcAft>
                <a:spcPts val="0"/>
              </a:spcAft>
              <a:buNone/>
            </a:pPr>
            <a:r>
              <a:rPr lang="he-IL" b="1" dirty="0"/>
              <a:t>אני מזמינה </a:t>
            </a:r>
            <a:r>
              <a:rPr lang="he-IL" b="1" dirty="0" err="1"/>
              <a:t>אותכם</a:t>
            </a:r>
            <a:r>
              <a:rPr lang="he-IL" b="1" dirty="0"/>
              <a:t> לחשוב על המצאה או רעיון חדש, לשתף עם חבר ואולי ביחד</a:t>
            </a:r>
            <a:r>
              <a:rPr lang="he-IL" b="1" baseline="0" dirty="0"/>
              <a:t> תמציאו את ההמצאה הישראלית החדשה. </a:t>
            </a: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44</a:t>
            </a:fld>
            <a:endParaRPr lang="x-none"/>
          </a:p>
        </p:txBody>
      </p:sp>
    </p:spTree>
    <p:extLst>
      <p:ext uri="{BB962C8B-B14F-4D97-AF65-F5344CB8AC3E}">
        <p14:creationId xmlns:p14="http://schemas.microsoft.com/office/powerpoint/2010/main" val="18205839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Heb_Main">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E25FC14-1447-894C-9B3F-3393E4457875}"/>
              </a:ext>
            </a:extLst>
          </p:cNvPr>
          <p:cNvPicPr>
            <a:picLocks noChangeAspect="1"/>
          </p:cNvPicPr>
          <p:nvPr/>
        </p:nvPicPr>
        <p:blipFill>
          <a:blip r:embed="rId2"/>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aa-ET" dirty="0">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6C9C108D-DF17-D94D-B478-B1D39585A5A5}"/>
              </a:ext>
            </a:extLst>
          </p:cNvPr>
          <p:cNvSpPr/>
          <p:nvPr/>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aa-ET">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aa-ET">
              <a:latin typeface="Arial" panose="020B0604020202020204" pitchFamily="34" charset="0"/>
              <a:cs typeface="Arial" panose="020B0604020202020204" pitchFamily="34" charset="0"/>
            </a:endParaRPr>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p:nvCxnSpPr>
        <p:spPr>
          <a:xfrm>
            <a:off x="2090531" y="4989650"/>
            <a:ext cx="6836653"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3722B399-0C27-314C-A9E5-A4C6E23B0F40}"/>
              </a:ext>
            </a:extLst>
          </p:cNvPr>
          <p:cNvGrpSpPr/>
          <p:nvPr/>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aa-ET" sz="1200" dirty="0">
                  <a:solidFill>
                    <a:schemeClr val="bg1"/>
                  </a:solidFill>
                  <a:latin typeface="Arial" panose="020B0604020202020204" pitchFamily="34" charset="0"/>
                  <a:cs typeface="Arial" panose="020B0604020202020204" pitchFamily="34" charset="0"/>
                </a:rPr>
                <a:t>מדינת ישראל</a:t>
              </a:r>
            </a:p>
            <a:p>
              <a:pPr algn="ctr"/>
              <a:r>
                <a:rPr lang="aa-ET"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4"/>
          <a:stretch>
            <a:fillRect/>
          </a:stretch>
        </p:blipFill>
        <p:spPr>
          <a:xfrm>
            <a:off x="3332187" y="886221"/>
            <a:ext cx="9150178" cy="2791691"/>
          </a:xfrm>
          <a:prstGeom prst="rect">
            <a:avLst/>
          </a:prstGeom>
        </p:spPr>
      </p:pic>
      <p:sp>
        <p:nvSpPr>
          <p:cNvPr id="3" name="Text Placeholder 2">
            <a:extLst>
              <a:ext uri="{FF2B5EF4-FFF2-40B4-BE49-F238E27FC236}">
                <a16:creationId xmlns:a16="http://schemas.microsoft.com/office/drawing/2014/main" id="{3804F8FB-60CB-9346-BDE4-934153C344CF}"/>
              </a:ext>
            </a:extLst>
          </p:cNvPr>
          <p:cNvSpPr>
            <a:spLocks noGrp="1"/>
          </p:cNvSpPr>
          <p:nvPr>
            <p:ph type="body" sz="quarter" idx="15" hasCustomPrompt="1"/>
          </p:nvPr>
        </p:nvSpPr>
        <p:spPr>
          <a:xfrm>
            <a:off x="2222638" y="3092183"/>
            <a:ext cx="8382413" cy="824410"/>
          </a:xfrm>
          <a:prstGeom prst="rect">
            <a:avLst/>
          </a:prstGeom>
        </p:spPr>
        <p:txBody>
          <a:bodyPr anchor="ctr">
            <a:noAutofit/>
          </a:bodyPr>
          <a:lstStyle>
            <a:lvl1pPr marL="0" indent="0" algn="r" rtl="1">
              <a:buFontTx/>
              <a:buNone/>
              <a:defRPr sz="5000">
                <a:solidFill>
                  <a:schemeClr val="bg1"/>
                </a:solidFill>
                <a:latin typeface="Arial" panose="020B0604020202020204" pitchFamily="34" charset="0"/>
                <a:cs typeface="Arial" panose="020B0604020202020204" pitchFamily="34" charset="0"/>
              </a:defRPr>
            </a:lvl1pPr>
            <a:lvl2pPr algn="l" rtl="0">
              <a:defRPr sz="6000">
                <a:latin typeface="Arial" panose="020B0604020202020204" pitchFamily="34" charset="0"/>
                <a:cs typeface="Arial" panose="020B0604020202020204" pitchFamily="34" charset="0"/>
              </a:defRPr>
            </a:lvl2pPr>
            <a:lvl3pPr algn="l" rtl="0">
              <a:defRPr sz="6000">
                <a:latin typeface="Arial" panose="020B0604020202020204" pitchFamily="34" charset="0"/>
                <a:cs typeface="Arial" panose="020B0604020202020204" pitchFamily="34" charset="0"/>
              </a:defRPr>
            </a:lvl3pPr>
            <a:lvl4pPr algn="l" rtl="0">
              <a:defRPr sz="6000">
                <a:latin typeface="Arial" panose="020B0604020202020204" pitchFamily="34" charset="0"/>
                <a:cs typeface="Arial" panose="020B0604020202020204" pitchFamily="34" charset="0"/>
              </a:defRPr>
            </a:lvl4pPr>
            <a:lvl5pPr algn="l" rtl="0">
              <a:defRPr sz="6000">
                <a:latin typeface="Arial" panose="020B0604020202020204" pitchFamily="34" charset="0"/>
                <a:cs typeface="Arial" panose="020B0604020202020204" pitchFamily="34" charset="0"/>
              </a:defRPr>
            </a:lvl5pPr>
          </a:lstStyle>
          <a:p>
            <a:pPr lvl="0"/>
            <a:r>
              <a:rPr lang="he-IL" dirty="0"/>
              <a:t>שיעור חשבון לכיתה א</a:t>
            </a:r>
            <a:endParaRPr lang="en-US" dirty="0"/>
          </a:p>
        </p:txBody>
      </p:sp>
      <p:sp>
        <p:nvSpPr>
          <p:cNvPr id="5" name="Text Placeholder 4">
            <a:extLst>
              <a:ext uri="{FF2B5EF4-FFF2-40B4-BE49-F238E27FC236}">
                <a16:creationId xmlns:a16="http://schemas.microsoft.com/office/drawing/2014/main" id="{2B5EABBC-5AEA-FA4F-B36C-C38528E262DA}"/>
              </a:ext>
            </a:extLst>
          </p:cNvPr>
          <p:cNvSpPr>
            <a:spLocks noGrp="1"/>
          </p:cNvSpPr>
          <p:nvPr>
            <p:ph type="body" sz="quarter" idx="16" hasCustomPrompt="1"/>
          </p:nvPr>
        </p:nvSpPr>
        <p:spPr>
          <a:xfrm>
            <a:off x="2222639" y="4469272"/>
            <a:ext cx="6704545" cy="411774"/>
          </a:xfrm>
          <a:prstGeom prst="rect">
            <a:avLst/>
          </a:prstGeom>
        </p:spPr>
        <p:txBody>
          <a:bodyPr>
            <a:noAutofit/>
          </a:bodyPr>
          <a:lstStyle>
            <a:lvl1pPr marL="0" indent="0" algn="r" rtl="1">
              <a:buNone/>
              <a:defRPr sz="2800">
                <a:solidFill>
                  <a:schemeClr val="bg1"/>
                </a:solidFill>
                <a:latin typeface="Arial" panose="020B0604020202020204" pitchFamily="34" charset="0"/>
                <a:cs typeface="Arial" panose="020B0604020202020204" pitchFamily="34" charset="0"/>
              </a:defRPr>
            </a:lvl1pPr>
            <a:lvl2pPr>
              <a:defRPr sz="2800"/>
            </a:lvl2pPr>
            <a:lvl3pPr>
              <a:defRPr sz="2800"/>
            </a:lvl3pPr>
            <a:lvl4pPr>
              <a:defRPr sz="2800"/>
            </a:lvl4pPr>
            <a:lvl5pPr>
              <a:defRPr sz="2800"/>
            </a:lvl5pPr>
          </a:lstStyle>
          <a:p>
            <a:pPr lvl="0"/>
            <a:r>
              <a:rPr lang="he-IL" dirty="0"/>
              <a:t>נושא השיעור:</a:t>
            </a:r>
            <a:endParaRPr lang="en-US" dirty="0"/>
          </a:p>
        </p:txBody>
      </p:sp>
      <p:sp>
        <p:nvSpPr>
          <p:cNvPr id="11" name="Text Placeholder 10">
            <a:extLst>
              <a:ext uri="{FF2B5EF4-FFF2-40B4-BE49-F238E27FC236}">
                <a16:creationId xmlns:a16="http://schemas.microsoft.com/office/drawing/2014/main" id="{202EF151-4A98-504F-9823-B535A37E95D4}"/>
              </a:ext>
            </a:extLst>
          </p:cNvPr>
          <p:cNvSpPr>
            <a:spLocks noGrp="1"/>
          </p:cNvSpPr>
          <p:nvPr>
            <p:ph type="body" sz="quarter" idx="18" hasCustomPrompt="1"/>
          </p:nvPr>
        </p:nvSpPr>
        <p:spPr>
          <a:xfrm>
            <a:off x="2222639" y="5115055"/>
            <a:ext cx="6704013" cy="385860"/>
          </a:xfrm>
          <a:prstGeom prst="rect">
            <a:avLst/>
          </a:prstGeom>
        </p:spPr>
        <p:txBody>
          <a:bodyPr/>
          <a:lstStyle>
            <a:lvl1pPr marL="0" indent="0" algn="r" rtl="1">
              <a:buNone/>
              <a:defRPr>
                <a:solidFill>
                  <a:schemeClr val="bg1"/>
                </a:solidFill>
                <a:latin typeface="Arial" panose="020B0604020202020204" pitchFamily="34" charset="0"/>
                <a:cs typeface="Arial" panose="020B0604020202020204" pitchFamily="34" charset="0"/>
              </a:defRPr>
            </a:lvl1pPr>
            <a:lvl2pPr algn="l" rtl="0">
              <a:defRPr/>
            </a:lvl2pPr>
            <a:lvl3pPr algn="l" rtl="0">
              <a:defRPr/>
            </a:lvl3pPr>
            <a:lvl4pPr algn="l" rtl="0">
              <a:defRPr/>
            </a:lvl4pPr>
            <a:lvl5pPr algn="l" rtl="0">
              <a:defRPr/>
            </a:lvl5pPr>
          </a:lstStyle>
          <a:p>
            <a:pPr lvl="0"/>
            <a:r>
              <a:rPr lang="he-IL" dirty="0"/>
              <a:t>שם המורה:</a:t>
            </a:r>
            <a:endParaRPr lang="en-US" dirty="0"/>
          </a:p>
        </p:txBody>
      </p:sp>
    </p:spTree>
    <p:extLst>
      <p:ext uri="{BB962C8B-B14F-4D97-AF65-F5344CB8AC3E}">
        <p14:creationId xmlns:p14="http://schemas.microsoft.com/office/powerpoint/2010/main" val="4048316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53" r:id="rId3"/>
    <p:sldLayoutId id="2147483666" r:id="rId4"/>
    <p:sldLayoutId id="2147483652" r:id="rId5"/>
    <p:sldLayoutId id="2147483667" r:id="rId6"/>
    <p:sldLayoutId id="2147483669" r:id="rId7"/>
    <p:sldLayoutId id="2147483670" r:id="rId8"/>
    <p:sldLayoutId id="2147483671" r:id="rId9"/>
    <p:sldLayoutId id="2147483668" r:id="rId10"/>
    <p:sldLayoutId id="2147483665" r:id="rId11"/>
    <p:sldLayoutId id="2147483657" r:id="rId12"/>
    <p:sldLayoutId id="2147483664" r:id="rId13"/>
    <p:sldLayoutId id="2147483661" r:id="rId14"/>
    <p:sldLayoutId id="2147483649" r:id="rId15"/>
    <p:sldLayoutId id="2147483663" r:id="rId16"/>
    <p:sldLayoutId id="2147483673" r:id="rId17"/>
    <p:sldLayoutId id="2147483677"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3.xml"/><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2.xml"/><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5" Type="http://schemas.openxmlformats.org/officeDocument/2006/relationships/image" Target="../media/image14.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slideLayout" Target="../slideLayouts/slideLayout4.xml"/><Relationship Id="rId7" Type="http://schemas.openxmlformats.org/officeDocument/2006/relationships/image" Target="../media/image27.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5" Type="http://schemas.openxmlformats.org/officeDocument/2006/relationships/image" Target="../media/image14.png"/><Relationship Id="rId4" Type="http://schemas.openxmlformats.org/officeDocument/2006/relationships/notesSlide" Target="../notesSlides/notesSlide32.xml"/><Relationship Id="rId9" Type="http://schemas.openxmlformats.org/officeDocument/2006/relationships/image" Target="../media/image1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24.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41" name="Google Shape;241;p5"/>
          <p:cNvPicPr preferRelativeResize="0"/>
          <p:nvPr/>
        </p:nvPicPr>
        <p:blipFill rotWithShape="1">
          <a:blip r:embed="rId3">
            <a:alphaModFix/>
          </a:blip>
          <a:srcRect/>
          <a:stretch/>
        </p:blipFill>
        <p:spPr>
          <a:xfrm rot="-2705291">
            <a:off x="3733675" y="632278"/>
            <a:ext cx="658648" cy="2212383"/>
          </a:xfrm>
          <a:prstGeom prst="rect">
            <a:avLst/>
          </a:prstGeom>
          <a:noFill/>
          <a:ln>
            <a:noFill/>
          </a:ln>
        </p:spPr>
      </p:pic>
      <p:pic>
        <p:nvPicPr>
          <p:cNvPr id="4" name="תמונה 3"/>
          <p:cNvPicPr>
            <a:picLocks noChangeAspect="1"/>
          </p:cNvPicPr>
          <p:nvPr/>
        </p:nvPicPr>
        <p:blipFill>
          <a:blip r:embed="rId4"/>
          <a:stretch>
            <a:fillRect/>
          </a:stretch>
        </p:blipFill>
        <p:spPr>
          <a:xfrm>
            <a:off x="2620284" y="2748880"/>
            <a:ext cx="8248603" cy="1603387"/>
          </a:xfrm>
          <a:prstGeom prst="rect">
            <a:avLst/>
          </a:prstGeom>
        </p:spPr>
      </p:pic>
      <p:sp>
        <p:nvSpPr>
          <p:cNvPr id="11" name="Text Placeholder 17">
            <a:extLst>
              <a:ext uri="{FF2B5EF4-FFF2-40B4-BE49-F238E27FC236}">
                <a16:creationId xmlns:a16="http://schemas.microsoft.com/office/drawing/2014/main" id="{E2ECD639-8970-3D4B-AC28-B74B56B9409F}"/>
              </a:ext>
            </a:extLst>
          </p:cNvPr>
          <p:cNvSpPr>
            <a:spLocks noGrp="1"/>
          </p:cNvSpPr>
          <p:nvPr>
            <p:ph type="body" sz="quarter" idx="4294967295"/>
          </p:nvPr>
        </p:nvSpPr>
        <p:spPr>
          <a:xfrm>
            <a:off x="2030833" y="4419771"/>
            <a:ext cx="5135511" cy="649357"/>
          </a:xfrm>
          <a:prstGeom prst="rect">
            <a:avLst/>
          </a:prstGeom>
        </p:spPr>
        <p:txBody>
          <a:bodyPr/>
          <a:lstStyle/>
          <a:p>
            <a:pPr algn="r"/>
            <a:r>
              <a:rPr lang="he-IL" dirty="0">
                <a:solidFill>
                  <a:schemeClr val="bg1"/>
                </a:solidFill>
              </a:rPr>
              <a:t>נושא השיעור: </a:t>
            </a:r>
            <a:r>
              <a:rPr lang="he-IL" dirty="0" err="1">
                <a:solidFill>
                  <a:schemeClr val="bg1"/>
                </a:solidFill>
              </a:rPr>
              <a:t>וייז</a:t>
            </a:r>
            <a:endParaRPr lang="x-none" dirty="0">
              <a:solidFill>
                <a:schemeClr val="bg1"/>
              </a:solidFill>
            </a:endParaRPr>
          </a:p>
        </p:txBody>
      </p:sp>
      <p:sp>
        <p:nvSpPr>
          <p:cNvPr id="12" name="Text Placeholder 17">
            <a:extLst>
              <a:ext uri="{FF2B5EF4-FFF2-40B4-BE49-F238E27FC236}">
                <a16:creationId xmlns:a16="http://schemas.microsoft.com/office/drawing/2014/main" id="{E2ECD639-8970-3D4B-AC28-B74B56B9409F}"/>
              </a:ext>
            </a:extLst>
          </p:cNvPr>
          <p:cNvSpPr txBox="1">
            <a:spLocks/>
          </p:cNvSpPr>
          <p:nvPr/>
        </p:nvSpPr>
        <p:spPr>
          <a:xfrm>
            <a:off x="2030833" y="5069128"/>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עם המורה: תמר משלי</a:t>
            </a:r>
          </a:p>
        </p:txBody>
      </p:sp>
    </p:spTree>
    <p:extLst>
      <p:ext uri="{BB962C8B-B14F-4D97-AF65-F5344CB8AC3E}">
        <p14:creationId xmlns:p14="http://schemas.microsoft.com/office/powerpoint/2010/main" val="3728979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9117" y="2795763"/>
            <a:ext cx="1161305" cy="1800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7408697" y="3310869"/>
            <a:ext cx="1771057" cy="74084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https://lh4.googleusercontent.com/8FRkycPXoj7UiB9dvl8WfvE_rPOmNvworJ3hEUUExH908Pyx1w8Shtg70_9YIyrxXZu2Q5tvXMslWX6PBLNTleMKYZ5Wgwd4UNNj4iBwA-K5B6WNBJ5WFRNSOF3busg5">
            <a:extLst>
              <a:ext uri="{FF2B5EF4-FFF2-40B4-BE49-F238E27FC236}">
                <a16:creationId xmlns:a16="http://schemas.microsoft.com/office/drawing/2014/main" id="{A59DF638-BBDF-4FF6-8918-42D9A5F05B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63831" y="2710851"/>
            <a:ext cx="1191396" cy="19635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ttps://lh6.googleusercontent.com/f8H2475EYmyL0rhH4-e4ujiAahiTeUa9jS4FAnHL3KK4sEOOF3cWvgCYZ1bpJw4tDcDKTArugZ_4iGscDG3mD7tx620B0N8bRGSeR-V1W5m9k2098IkeP6hpnFdGXWOM">
            <a:extLst>
              <a:ext uri="{FF2B5EF4-FFF2-40B4-BE49-F238E27FC236}">
                <a16:creationId xmlns:a16="http://schemas.microsoft.com/office/drawing/2014/main" id="{E96A3A94-1DC2-4D5F-8C30-814635F5A74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01258" y="2842557"/>
            <a:ext cx="2289297" cy="1677470"/>
          </a:xfrm>
          <a:prstGeom prst="rect">
            <a:avLst/>
          </a:prstGeom>
          <a:noFill/>
          <a:extLst>
            <a:ext uri="{909E8E84-426E-40DD-AFC4-6F175D3DCCD1}">
              <a14:hiddenFill xmlns:a14="http://schemas.microsoft.com/office/drawing/2010/main">
                <a:solidFill>
                  <a:srgbClr val="FFFFFF"/>
                </a:solidFill>
              </a14:hiddenFill>
            </a:ext>
          </a:extLst>
        </p:spPr>
      </p:pic>
      <p:pic>
        <p:nvPicPr>
          <p:cNvPr id="14"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839788" y="753105"/>
            <a:ext cx="1540938" cy="549601"/>
          </a:xfrm>
          <a:prstGeom prst="rect">
            <a:avLst/>
          </a:prstGeom>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בשיעור היום?</a:t>
            </a:r>
            <a:r>
              <a:rPr lang="en-US" dirty="0"/>
              <a:t> </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normAutofit/>
          </a:bodyPr>
          <a:lstStyle/>
          <a:p>
            <a:pPr marL="457200" indent="-457200">
              <a:buFont typeface="Arial" panose="020B0604020202020204" pitchFamily="34" charset="0"/>
              <a:buChar char="•"/>
            </a:pPr>
            <a:r>
              <a:rPr lang="he-IL" sz="3200" dirty="0"/>
              <a:t>היום נדבר על ניווט ונבין את חשיבות הנושא.</a:t>
            </a:r>
          </a:p>
          <a:p>
            <a:pPr marL="457200" indent="-457200">
              <a:buFont typeface="Arial" panose="020B0604020202020204" pitchFamily="34" charset="0"/>
              <a:buChar char="•"/>
            </a:pPr>
            <a:r>
              <a:rPr lang="he-IL" sz="3200" dirty="0"/>
              <a:t>נקרא טקסט הסבר על מכשיר ניווט מוכר.</a:t>
            </a:r>
          </a:p>
          <a:p>
            <a:pPr marL="457200" indent="-457200">
              <a:buFont typeface="Arial" panose="020B0604020202020204" pitchFamily="34" charset="0"/>
              <a:buChar char="•"/>
            </a:pPr>
            <a:r>
              <a:rPr lang="he-IL" sz="3200" dirty="0"/>
              <a:t>לבסוף ניתן משימה לתרגול.</a:t>
            </a:r>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9" name="Picture 8">
            <a:extLst>
              <a:ext uri="{FF2B5EF4-FFF2-40B4-BE49-F238E27FC236}">
                <a16:creationId xmlns:a16="http://schemas.microsoft.com/office/drawing/2014/main" id="{71839C5F-83A3-8449-9FEF-5203C8AED21E}"/>
              </a:ext>
            </a:extLst>
          </p:cNvPr>
          <p:cNvPicPr>
            <a:picLocks noChangeAspect="1"/>
          </p:cNvPicPr>
          <p:nvPr/>
        </p:nvPicPr>
        <p:blipFill>
          <a:blip r:embed="rId4"/>
          <a:stretch>
            <a:fillRect/>
          </a:stretch>
        </p:blipFill>
        <p:spPr>
          <a:xfrm>
            <a:off x="10833322" y="5810250"/>
            <a:ext cx="2082800" cy="2095500"/>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מתחילים בכיף </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r>
              <a:rPr lang="he-IL" dirty="0"/>
              <a:t>האם אתם חושבים שקל לנווט?</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1026" name="Picture 2" descr="Map, Navigation, Geography, Information, World, Glo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5632" y="2646451"/>
            <a:ext cx="4750566" cy="3709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71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97AA63-1A63-0247-B9BE-332BC3D6FAC6}"/>
              </a:ext>
            </a:extLst>
          </p:cNvPr>
          <p:cNvSpPr>
            <a:spLocks noGrp="1"/>
          </p:cNvSpPr>
          <p:nvPr>
            <p:ph type="title"/>
          </p:nvPr>
        </p:nvSpPr>
        <p:spPr/>
        <p:txBody>
          <a:bodyPr/>
          <a:lstStyle/>
          <a:p>
            <a:r>
              <a:rPr lang="he-IL" dirty="0"/>
              <a:t>תרגול - איך להגיע ממקום א' למקום ב'</a:t>
            </a:r>
            <a:endParaRPr lang="x-none" dirty="0"/>
          </a:p>
        </p:txBody>
      </p:sp>
      <p:sp>
        <p:nvSpPr>
          <p:cNvPr id="6" name="Content Placeholder 5">
            <a:extLst>
              <a:ext uri="{FF2B5EF4-FFF2-40B4-BE49-F238E27FC236}">
                <a16:creationId xmlns:a16="http://schemas.microsoft.com/office/drawing/2014/main" id="{D9FE29D6-6B9C-0845-A985-F3FBA0590663}"/>
              </a:ext>
            </a:extLst>
          </p:cNvPr>
          <p:cNvSpPr>
            <a:spLocks noGrp="1"/>
          </p:cNvSpPr>
          <p:nvPr>
            <p:ph sz="half" idx="2"/>
          </p:nvPr>
        </p:nvSpPr>
        <p:spPr>
          <a:xfrm>
            <a:off x="838200" y="1825625"/>
            <a:ext cx="10515600" cy="4351338"/>
          </a:xfrm>
        </p:spPr>
        <p:txBody>
          <a:bodyPr/>
          <a:lstStyle/>
          <a:p>
            <a:pPr marL="0" indent="0">
              <a:buNone/>
            </a:pPr>
            <a:r>
              <a:rPr lang="he-IL" dirty="0"/>
              <a:t>עכשיו בואו נתרגל: </a:t>
            </a:r>
          </a:p>
          <a:p>
            <a:r>
              <a:rPr lang="he-IL" dirty="0"/>
              <a:t>בחרו מסלול בבית או בבית הספר (למשל: מהסלון אל חדר השינה שלכם, מהברזייה למגרש הכדורסל).</a:t>
            </a:r>
          </a:p>
          <a:p>
            <a:r>
              <a:rPr lang="he-IL" dirty="0"/>
              <a:t>דמיינו את המסלול.</a:t>
            </a:r>
          </a:p>
          <a:p>
            <a:r>
              <a:rPr lang="he-IL" dirty="0"/>
              <a:t>כתבו הוראות הגעה לאחד מבני הבית או לאחד מחברי הכיתה.</a:t>
            </a:r>
          </a:p>
          <a:p>
            <a:r>
              <a:rPr lang="he-IL" dirty="0"/>
              <a:t>האם אתם חושבים שהם יצליחו להגיע ליעד לפי המסלול שתכננתם?</a:t>
            </a:r>
          </a:p>
        </p:txBody>
      </p:sp>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5"/>
          <a:stretch>
            <a:fillRect/>
          </a:stretch>
        </p:blipFill>
        <p:spPr>
          <a:xfrm>
            <a:off x="347084" y="262845"/>
            <a:ext cx="1047545" cy="550181"/>
          </a:xfrm>
          <a:prstGeom prst="rect">
            <a:avLst/>
          </a:prstGeom>
        </p:spPr>
      </p:pic>
      <p:pic>
        <p:nvPicPr>
          <p:cNvPr id="7" name="2min_final" descr="2min_final">
            <a:hlinkClick r:id="" action="ppaction://media"/>
            <a:extLst>
              <a:ext uri="{FF2B5EF4-FFF2-40B4-BE49-F238E27FC236}">
                <a16:creationId xmlns:a16="http://schemas.microsoft.com/office/drawing/2014/main" id="{00A04C22-1037-854E-9BBD-DDF7C136FE0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29603" y="1415887"/>
            <a:ext cx="1540938" cy="549601"/>
          </a:xfrm>
          <a:prstGeom prst="rect">
            <a:avLst/>
          </a:prstGeom>
        </p:spPr>
      </p:pic>
    </p:spTree>
    <p:extLst>
      <p:ext uri="{BB962C8B-B14F-4D97-AF65-F5344CB8AC3E}">
        <p14:creationId xmlns:p14="http://schemas.microsoft.com/office/powerpoint/2010/main" val="245846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חידה </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r>
              <a:rPr lang="he-IL" dirty="0"/>
              <a:t>למה משמשים החפצים הבאים ומה הקשר ביניהם?</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8225" y="3006246"/>
            <a:ext cx="5675938" cy="3193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67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חידה</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r>
              <a:rPr lang="he-IL" dirty="0"/>
              <a:t>למה משמשים החפצים הבאים ומה הקשר ביניהם?</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1819" y="2655519"/>
            <a:ext cx="5574082" cy="3716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022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חידה</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r>
              <a:rPr lang="he-IL" dirty="0"/>
              <a:t>למה משמשים החפצים הבאים ומה הקשר ביניהם?</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6332" y="2617940"/>
            <a:ext cx="5411242" cy="3607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2901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חידה</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r>
              <a:rPr lang="he-IL" dirty="0"/>
              <a:t>למה משמשים החפצים הבאים ומה הקשר ביניהם?</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5197" y="2762289"/>
            <a:ext cx="5100771" cy="3400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687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חידה</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r>
              <a:rPr lang="he-IL" dirty="0"/>
              <a:t>למה משמשים החפצים הבאים ומה הקשר ביניהם?</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2050" name="Picture 2" descr="Gps, Navigation, Garmin, Device, Longitude, Latitu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2244" y="2409496"/>
            <a:ext cx="4352617" cy="3878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09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חידה </a:t>
            </a:r>
          </a:p>
        </p:txBody>
      </p:sp>
      <p:sp>
        <p:nvSpPr>
          <p:cNvPr id="3" name="מציין מיקום טקסט 2"/>
          <p:cNvSpPr>
            <a:spLocks noGrp="1"/>
          </p:cNvSpPr>
          <p:nvPr>
            <p:ph type="body" sz="quarter" idx="10"/>
          </p:nvPr>
        </p:nvSpPr>
        <p:spPr/>
        <p:txBody>
          <a:bodyPr/>
          <a:lstStyle/>
          <a:p>
            <a:pPr algn="r"/>
            <a:r>
              <a:rPr lang="he-IL" dirty="0"/>
              <a:t>למה משמשים החפצים הבאים ומה הקשר ביניהם?</a:t>
            </a:r>
          </a:p>
        </p:txBody>
      </p:sp>
      <p:pic>
        <p:nvPicPr>
          <p:cNvPr id="1026" name="Picture 2" descr="Gps, Navigation, Garmin, Device, Longitude, Latitu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9809" y="4589674"/>
            <a:ext cx="2008183" cy="178947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9412" y="2636641"/>
            <a:ext cx="2837969" cy="1596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195" y="2610501"/>
            <a:ext cx="2473891" cy="1649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54234" y="2610501"/>
            <a:ext cx="2528128" cy="1685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3467" y="4589674"/>
            <a:ext cx="2432225" cy="162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1666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חידה</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9187" y="1579896"/>
            <a:ext cx="5390680" cy="3033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832964" y="5035463"/>
            <a:ext cx="4722313" cy="646331"/>
          </a:xfrm>
          <a:prstGeom prst="rect">
            <a:avLst/>
          </a:prstGeom>
          <a:noFill/>
        </p:spPr>
        <p:txBody>
          <a:bodyPr wrap="square" rtlCol="1">
            <a:spAutoFit/>
          </a:bodyPr>
          <a:lstStyle/>
          <a:p>
            <a:pPr algn="ctr"/>
            <a:r>
              <a:rPr lang="he-IL" sz="3600" dirty="0"/>
              <a:t>מכשיר ניווט ימי עתיק </a:t>
            </a:r>
          </a:p>
        </p:txBody>
      </p:sp>
    </p:spTree>
    <p:extLst>
      <p:ext uri="{BB962C8B-B14F-4D97-AF65-F5344CB8AC3E}">
        <p14:creationId xmlns:p14="http://schemas.microsoft.com/office/powerpoint/2010/main" val="3590794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חידה</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6618" y="1932170"/>
            <a:ext cx="4654938" cy="3103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3832964" y="5035463"/>
            <a:ext cx="4722313" cy="646331"/>
          </a:xfrm>
          <a:prstGeom prst="rect">
            <a:avLst/>
          </a:prstGeom>
          <a:noFill/>
        </p:spPr>
        <p:txBody>
          <a:bodyPr wrap="square" rtlCol="1">
            <a:spAutoFit/>
          </a:bodyPr>
          <a:lstStyle/>
          <a:p>
            <a:pPr algn="ctr"/>
            <a:r>
              <a:rPr lang="he-IL" sz="3600" dirty="0"/>
              <a:t>גלובוס</a:t>
            </a:r>
          </a:p>
        </p:txBody>
      </p:sp>
    </p:spTree>
    <p:extLst>
      <p:ext uri="{BB962C8B-B14F-4D97-AF65-F5344CB8AC3E}">
        <p14:creationId xmlns:p14="http://schemas.microsoft.com/office/powerpoint/2010/main" val="211402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חידה</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9405" y="1928813"/>
            <a:ext cx="4675872" cy="3117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3832964" y="5035463"/>
            <a:ext cx="4722313" cy="646331"/>
          </a:xfrm>
          <a:prstGeom prst="rect">
            <a:avLst/>
          </a:prstGeom>
          <a:noFill/>
        </p:spPr>
        <p:txBody>
          <a:bodyPr wrap="square" rtlCol="1">
            <a:spAutoFit/>
          </a:bodyPr>
          <a:lstStyle/>
          <a:p>
            <a:pPr algn="ctr"/>
            <a:r>
              <a:rPr lang="he-IL" sz="3600" dirty="0"/>
              <a:t>שושנת הרוחות </a:t>
            </a:r>
          </a:p>
        </p:txBody>
      </p:sp>
    </p:spTree>
    <p:extLst>
      <p:ext uri="{BB962C8B-B14F-4D97-AF65-F5344CB8AC3E}">
        <p14:creationId xmlns:p14="http://schemas.microsoft.com/office/powerpoint/2010/main" val="4088570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חידה</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803" y="1928813"/>
            <a:ext cx="4396633" cy="2931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3832964" y="5035463"/>
            <a:ext cx="4722313" cy="646331"/>
          </a:xfrm>
          <a:prstGeom prst="rect">
            <a:avLst/>
          </a:prstGeom>
          <a:noFill/>
        </p:spPr>
        <p:txBody>
          <a:bodyPr wrap="square" rtlCol="1">
            <a:spAutoFit/>
          </a:bodyPr>
          <a:lstStyle/>
          <a:p>
            <a:pPr algn="ctr"/>
            <a:r>
              <a:rPr lang="he-IL" sz="3600" dirty="0"/>
              <a:t>מפה ומצפן</a:t>
            </a:r>
          </a:p>
        </p:txBody>
      </p:sp>
    </p:spTree>
    <p:extLst>
      <p:ext uri="{BB962C8B-B14F-4D97-AF65-F5344CB8AC3E}">
        <p14:creationId xmlns:p14="http://schemas.microsoft.com/office/powerpoint/2010/main" val="85143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חידה</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2050" name="Picture 2" descr="Gps, Navigation, Garmin, Device, Longitude, Latitu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2244" y="2409496"/>
            <a:ext cx="4352617" cy="3878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36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חידה </a:t>
            </a:r>
          </a:p>
        </p:txBody>
      </p:sp>
      <p:sp>
        <p:nvSpPr>
          <p:cNvPr id="3" name="מציין מיקום טקסט 2"/>
          <p:cNvSpPr>
            <a:spLocks noGrp="1"/>
          </p:cNvSpPr>
          <p:nvPr>
            <p:ph type="body" sz="quarter" idx="10"/>
          </p:nvPr>
        </p:nvSpPr>
        <p:spPr/>
        <p:txBody>
          <a:bodyPr/>
          <a:lstStyle/>
          <a:p>
            <a:pPr algn="r"/>
            <a:r>
              <a:rPr lang="he-IL" dirty="0"/>
              <a:t>למה משמשים החפצים הבאים ומה הקשר ביניהם?</a:t>
            </a:r>
          </a:p>
        </p:txBody>
      </p:sp>
      <p:pic>
        <p:nvPicPr>
          <p:cNvPr id="1026" name="Picture 2" descr="Gps, Navigation, Garmin, Device, Longitude, Latitu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9809" y="4589674"/>
            <a:ext cx="2008183" cy="178947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9412" y="2636641"/>
            <a:ext cx="2837969" cy="1596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195" y="2610501"/>
            <a:ext cx="2473891" cy="1649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54234" y="2610501"/>
            <a:ext cx="2528128" cy="1685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3467" y="4589674"/>
            <a:ext cx="2432225" cy="162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6496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חידה </a:t>
            </a:r>
          </a:p>
        </p:txBody>
      </p:sp>
      <p:sp>
        <p:nvSpPr>
          <p:cNvPr id="3" name="מציין מיקום טקסט 2"/>
          <p:cNvSpPr>
            <a:spLocks noGrp="1"/>
          </p:cNvSpPr>
          <p:nvPr>
            <p:ph type="body" sz="quarter" idx="10"/>
          </p:nvPr>
        </p:nvSpPr>
        <p:spPr>
          <a:xfrm>
            <a:off x="1671638" y="1599200"/>
            <a:ext cx="9572625" cy="3844925"/>
          </a:xfrm>
        </p:spPr>
        <p:txBody>
          <a:bodyPr/>
          <a:lstStyle/>
          <a:p>
            <a:r>
              <a:rPr lang="he-IL" b="1" dirty="0"/>
              <a:t>ניווט</a:t>
            </a:r>
            <a:r>
              <a:rPr lang="he-IL" dirty="0"/>
              <a:t> - פעילות למציאת דרך בין מקומות שנבחרו,</a:t>
            </a:r>
            <a:br>
              <a:rPr lang="en-US" dirty="0"/>
            </a:br>
            <a:r>
              <a:rPr lang="he-IL" dirty="0"/>
              <a:t>תוך שימוש בעזרים המשמשים לכך</a:t>
            </a:r>
          </a:p>
          <a:p>
            <a:br>
              <a:rPr lang="he-IL" dirty="0"/>
            </a:br>
            <a:endParaRPr lang="he-IL" dirty="0"/>
          </a:p>
        </p:txBody>
      </p:sp>
      <p:pic>
        <p:nvPicPr>
          <p:cNvPr id="1026" name="Picture 2" descr="Gps, Navigation, Garmin, Device, Longitude, Latitu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9809" y="4748575"/>
            <a:ext cx="2008183" cy="178947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9412" y="2795542"/>
            <a:ext cx="2837969" cy="1596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195" y="2769402"/>
            <a:ext cx="2473891" cy="1649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54234" y="2769402"/>
            <a:ext cx="2528128" cy="1685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3467" y="4748575"/>
            <a:ext cx="2432225" cy="162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1711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כיצד ניווטו בעבר</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318978" y="1928813"/>
            <a:ext cx="10925286" cy="3844925"/>
          </a:xfrm>
        </p:spPr>
        <p:txBody>
          <a:bodyPr/>
          <a:lstStyle/>
          <a:p>
            <a:pPr algn="r"/>
            <a:r>
              <a:rPr lang="he-IL" dirty="0"/>
              <a:t>בעבר, כשלא הכירו את הדרך, כיצד ידעו איך להגיע למקום חדש?</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9459" y="2708972"/>
            <a:ext cx="5661889" cy="3774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1375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מטבע לשון</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2" name="ענן 1"/>
          <p:cNvSpPr/>
          <p:nvPr/>
        </p:nvSpPr>
        <p:spPr>
          <a:xfrm>
            <a:off x="2392472" y="2843408"/>
            <a:ext cx="7615824" cy="202921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400" dirty="0"/>
              <a:t>הגעתם אל היעד</a:t>
            </a:r>
          </a:p>
        </p:txBody>
      </p:sp>
    </p:spTree>
    <p:extLst>
      <p:ext uri="{BB962C8B-B14F-4D97-AF65-F5344CB8AC3E}">
        <p14:creationId xmlns:p14="http://schemas.microsoft.com/office/powerpoint/2010/main" val="2886503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מה אנחנו כבר יודעים?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r>
              <a:rPr lang="he-IL" dirty="0"/>
              <a:t>מה אתם יודעים על "</a:t>
            </a:r>
            <a:r>
              <a:rPr lang="he-IL" dirty="0" err="1"/>
              <a:t>ווייז</a:t>
            </a:r>
            <a:r>
              <a:rPr lang="he-IL" dirty="0"/>
              <a:t>"?</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26197" y="2963645"/>
            <a:ext cx="4781550" cy="233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02055" y="663126"/>
            <a:ext cx="1540938" cy="549601"/>
          </a:xfrm>
          <a:prstGeom prst="rect">
            <a:avLst/>
          </a:prstGeom>
        </p:spPr>
      </p:pic>
    </p:spTree>
    <p:extLst>
      <p:ext uri="{BB962C8B-B14F-4D97-AF65-F5344CB8AC3E}">
        <p14:creationId xmlns:p14="http://schemas.microsoft.com/office/powerpoint/2010/main" val="221199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544" y="1595603"/>
            <a:ext cx="10596046" cy="498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514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544" y="1595603"/>
            <a:ext cx="10596046" cy="498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2" name="אליפסה 1"/>
          <p:cNvSpPr/>
          <p:nvPr/>
        </p:nvSpPr>
        <p:spPr>
          <a:xfrm>
            <a:off x="7612912" y="2868460"/>
            <a:ext cx="1023925" cy="60125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0890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544" y="1595603"/>
            <a:ext cx="10596046" cy="498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אליפסה 9"/>
          <p:cNvSpPr/>
          <p:nvPr/>
        </p:nvSpPr>
        <p:spPr>
          <a:xfrm>
            <a:off x="7612912" y="2868460"/>
            <a:ext cx="1023925" cy="60125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3" name="אליפסה 2"/>
          <p:cNvSpPr/>
          <p:nvPr/>
        </p:nvSpPr>
        <p:spPr>
          <a:xfrm>
            <a:off x="4888159" y="1733108"/>
            <a:ext cx="2580361" cy="11353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מקום שאליו רוצים להגיע</a:t>
            </a:r>
          </a:p>
        </p:txBody>
      </p:sp>
    </p:spTree>
    <p:extLst>
      <p:ext uri="{BB962C8B-B14F-4D97-AF65-F5344CB8AC3E}">
        <p14:creationId xmlns:p14="http://schemas.microsoft.com/office/powerpoint/2010/main" val="364924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544" y="1595603"/>
            <a:ext cx="10596046" cy="498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אליפסה 13"/>
          <p:cNvSpPr/>
          <p:nvPr/>
        </p:nvSpPr>
        <p:spPr>
          <a:xfrm>
            <a:off x="7612912" y="2868460"/>
            <a:ext cx="1023925" cy="60125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3" name="אליפסה 2"/>
          <p:cNvSpPr/>
          <p:nvPr/>
        </p:nvSpPr>
        <p:spPr>
          <a:xfrm>
            <a:off x="4997883" y="2116899"/>
            <a:ext cx="2054269" cy="5887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600" dirty="0"/>
              <a:t>מקום</a:t>
            </a:r>
          </a:p>
        </p:txBody>
      </p:sp>
      <p:sp>
        <p:nvSpPr>
          <p:cNvPr id="9" name="אליפסה 8"/>
          <p:cNvSpPr/>
          <p:nvPr/>
        </p:nvSpPr>
        <p:spPr>
          <a:xfrm>
            <a:off x="5056337" y="2895600"/>
            <a:ext cx="2054269" cy="5887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600" dirty="0"/>
              <a:t>מטרה</a:t>
            </a:r>
          </a:p>
        </p:txBody>
      </p:sp>
      <p:sp>
        <p:nvSpPr>
          <p:cNvPr id="16" name="אליפסה 15"/>
          <p:cNvSpPr/>
          <p:nvPr/>
        </p:nvSpPr>
        <p:spPr>
          <a:xfrm>
            <a:off x="4888159" y="1733108"/>
            <a:ext cx="2580361" cy="11353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מקום שאליו רוצים להגיע</a:t>
            </a:r>
          </a:p>
        </p:txBody>
      </p:sp>
    </p:spTree>
    <p:extLst>
      <p:ext uri="{BB962C8B-B14F-4D97-AF65-F5344CB8AC3E}">
        <p14:creationId xmlns:p14="http://schemas.microsoft.com/office/powerpoint/2010/main" val="135806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544" y="1595603"/>
            <a:ext cx="10596046" cy="498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2455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544" y="1595603"/>
            <a:ext cx="10596046" cy="498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7" name="אליפסה 6"/>
          <p:cNvSpPr/>
          <p:nvPr/>
        </p:nvSpPr>
        <p:spPr>
          <a:xfrm>
            <a:off x="6836735" y="4816259"/>
            <a:ext cx="2858265" cy="50104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91072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544" y="1595603"/>
            <a:ext cx="10596046" cy="498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7" name="אליפסה 6"/>
          <p:cNvSpPr/>
          <p:nvPr/>
        </p:nvSpPr>
        <p:spPr>
          <a:xfrm>
            <a:off x="6422065" y="5677786"/>
            <a:ext cx="4600839" cy="501524"/>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876979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40204"/>
          <a:stretch/>
        </p:blipFill>
        <p:spPr bwMode="auto">
          <a:xfrm>
            <a:off x="719471" y="2262189"/>
            <a:ext cx="10791825" cy="1395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מלבן 1"/>
          <p:cNvSpPr/>
          <p:nvPr/>
        </p:nvSpPr>
        <p:spPr>
          <a:xfrm>
            <a:off x="977030" y="3244241"/>
            <a:ext cx="8104340" cy="413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401691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40204"/>
          <a:stretch/>
        </p:blipFill>
        <p:spPr bwMode="auto">
          <a:xfrm>
            <a:off x="700088" y="2262189"/>
            <a:ext cx="10791825" cy="1395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מלבן 1"/>
          <p:cNvSpPr/>
          <p:nvPr/>
        </p:nvSpPr>
        <p:spPr>
          <a:xfrm>
            <a:off x="977030" y="3244241"/>
            <a:ext cx="8104340" cy="413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אליפסה 2"/>
          <p:cNvSpPr/>
          <p:nvPr/>
        </p:nvSpPr>
        <p:spPr>
          <a:xfrm>
            <a:off x="9081370" y="3144033"/>
            <a:ext cx="400833"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269533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37789"/>
          <a:stretch/>
        </p:blipFill>
        <p:spPr bwMode="auto">
          <a:xfrm>
            <a:off x="700088" y="2254687"/>
            <a:ext cx="10791825" cy="1451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387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pic>
        <p:nvPicPr>
          <p:cNvPr id="409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37789"/>
          <a:stretch/>
        </p:blipFill>
        <p:spPr bwMode="auto">
          <a:xfrm>
            <a:off x="700088" y="2254687"/>
            <a:ext cx="10791825" cy="1451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אליפסה 6"/>
          <p:cNvSpPr/>
          <p:nvPr/>
        </p:nvSpPr>
        <p:spPr>
          <a:xfrm>
            <a:off x="8973879" y="3090868"/>
            <a:ext cx="307907"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אליפסה 8"/>
          <p:cNvSpPr/>
          <p:nvPr/>
        </p:nvSpPr>
        <p:spPr>
          <a:xfrm>
            <a:off x="9131473" y="2254687"/>
            <a:ext cx="310239"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026" name="Picture 2" descr="Traffic, Locomotion, Roadway, Mobilit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7276" y="3789605"/>
            <a:ext cx="3997979" cy="28497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raffic Jam, Automotive, Row"/>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5641" y="3789606"/>
            <a:ext cx="4283900" cy="2855934"/>
          </a:xfrm>
          <a:prstGeom prst="rect">
            <a:avLst/>
          </a:prstGeom>
          <a:noFill/>
          <a:extLst>
            <a:ext uri="{909E8E84-426E-40DD-AFC4-6F175D3DCCD1}">
              <a14:hiddenFill xmlns:a14="http://schemas.microsoft.com/office/drawing/2010/main">
                <a:solidFill>
                  <a:srgbClr val="FFFFFF"/>
                </a:solidFill>
              </a14:hiddenFill>
            </a:ext>
          </a:extLst>
        </p:spPr>
      </p:pic>
      <p:pic>
        <p:nvPicPr>
          <p:cNvPr id="11"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34017" y="748325"/>
            <a:ext cx="1540938" cy="549601"/>
          </a:xfrm>
          <a:prstGeom prst="rect">
            <a:avLst/>
          </a:prstGeom>
        </p:spPr>
      </p:pic>
    </p:spTree>
    <p:extLst>
      <p:ext uri="{BB962C8B-B14F-4D97-AF65-F5344CB8AC3E}">
        <p14:creationId xmlns:p14="http://schemas.microsoft.com/office/powerpoint/2010/main" val="347222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משערים השערות </a:t>
            </a:r>
          </a:p>
        </p:txBody>
      </p:sp>
      <p:sp>
        <p:nvSpPr>
          <p:cNvPr id="3" name="מציין מיקום טקסט 2"/>
          <p:cNvSpPr>
            <a:spLocks noGrp="1"/>
          </p:cNvSpPr>
          <p:nvPr>
            <p:ph type="body" sz="quarter" idx="10"/>
          </p:nvPr>
        </p:nvSpPr>
        <p:spPr/>
        <p:txBody>
          <a:bodyPr>
            <a:normAutofit/>
          </a:bodyPr>
          <a:lstStyle/>
          <a:p>
            <a:pPr algn="r"/>
            <a:endParaRPr lang="he-IL" dirty="0"/>
          </a:p>
        </p:txBody>
      </p:sp>
      <p:sp>
        <p:nvSpPr>
          <p:cNvPr id="4" name="ענן 3"/>
          <p:cNvSpPr/>
          <p:nvPr/>
        </p:nvSpPr>
        <p:spPr>
          <a:xfrm>
            <a:off x="2292263" y="1628384"/>
            <a:ext cx="7390357" cy="2016690"/>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rtl="1"/>
            <a:r>
              <a:rPr lang="he-IL" sz="3600" dirty="0"/>
              <a:t>יובל: "יש לוויינים מלמעלה ויש מצלמות תנועה שנותנים מידע". </a:t>
            </a:r>
          </a:p>
        </p:txBody>
      </p:sp>
      <p:sp>
        <p:nvSpPr>
          <p:cNvPr id="5" name="ענן 4"/>
          <p:cNvSpPr/>
          <p:nvPr/>
        </p:nvSpPr>
        <p:spPr>
          <a:xfrm>
            <a:off x="5749447" y="3413342"/>
            <a:ext cx="6442553" cy="3237979"/>
          </a:xfrm>
          <a:prstGeom prst="cloud">
            <a:avLst/>
          </a:prstGeom>
          <a:solidFill>
            <a:schemeClr val="accent3">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rtl="1"/>
            <a:r>
              <a:rPr lang="he-IL" sz="3600" dirty="0">
                <a:solidFill>
                  <a:schemeClr val="tx1"/>
                </a:solidFill>
              </a:rPr>
              <a:t>תומר: "</a:t>
            </a:r>
            <a:r>
              <a:rPr lang="he-IL" sz="3600" dirty="0" err="1">
                <a:solidFill>
                  <a:schemeClr val="tx1"/>
                </a:solidFill>
              </a:rPr>
              <a:t>הווייז</a:t>
            </a:r>
            <a:r>
              <a:rPr lang="he-IL" sz="3600" dirty="0">
                <a:solidFill>
                  <a:schemeClr val="tx1"/>
                </a:solidFill>
              </a:rPr>
              <a:t> מחובר למצלמה נסתרת שמסתכלת על הכביש ואז זה אומר לך מה יש בכביש".</a:t>
            </a:r>
          </a:p>
        </p:txBody>
      </p:sp>
      <p:sp>
        <p:nvSpPr>
          <p:cNvPr id="6" name="ענן 5"/>
          <p:cNvSpPr/>
          <p:nvPr/>
        </p:nvSpPr>
        <p:spPr>
          <a:xfrm>
            <a:off x="488516" y="3519814"/>
            <a:ext cx="5498925" cy="3338186"/>
          </a:xfrm>
          <a:prstGeom prst="cloud">
            <a:avLst/>
          </a:prstGeom>
          <a:solidFill>
            <a:schemeClr val="accent1">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rtl="1"/>
            <a:r>
              <a:rPr lang="he-IL" sz="3600" dirty="0">
                <a:solidFill>
                  <a:schemeClr val="tx1"/>
                </a:solidFill>
              </a:rPr>
              <a:t>איתי: "אנשים מדווחים </a:t>
            </a:r>
            <a:r>
              <a:rPr lang="he-IL" sz="3600" dirty="0" err="1">
                <a:solidFill>
                  <a:schemeClr val="tx1"/>
                </a:solidFill>
              </a:rPr>
              <a:t>בווייז</a:t>
            </a:r>
            <a:r>
              <a:rPr lang="he-IL" sz="3600" dirty="0">
                <a:solidFill>
                  <a:schemeClr val="tx1"/>
                </a:solidFill>
              </a:rPr>
              <a:t>, למשל כותבים שיש תאונה וכולם יודעים ששם יש תאונה".</a:t>
            </a:r>
          </a:p>
        </p:txBody>
      </p:sp>
    </p:spTree>
    <p:extLst>
      <p:ext uri="{BB962C8B-B14F-4D97-AF65-F5344CB8AC3E}">
        <p14:creationId xmlns:p14="http://schemas.microsoft.com/office/powerpoint/2010/main" val="244694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עכשיו קוראים</a:t>
            </a:r>
          </a:p>
        </p:txBody>
      </p:sp>
      <p:sp>
        <p:nvSpPr>
          <p:cNvPr id="3" name="מציין מיקום טקסט 2"/>
          <p:cNvSpPr>
            <a:spLocks noGrp="1"/>
          </p:cNvSpPr>
          <p:nvPr>
            <p:ph type="body" sz="quarter" idx="10"/>
          </p:nvPr>
        </p:nvSpPr>
        <p:spPr/>
        <p:txBody>
          <a:bodyPr/>
          <a:lstStyle/>
          <a:p>
            <a:endParaRPr lang="he-IL"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2300288"/>
            <a:ext cx="1064895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5704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עכשיו קוראים</a:t>
            </a:r>
          </a:p>
        </p:txBody>
      </p:sp>
      <p:sp>
        <p:nvSpPr>
          <p:cNvPr id="3" name="מציין מיקום טקסט 2"/>
          <p:cNvSpPr>
            <a:spLocks noGrp="1"/>
          </p:cNvSpPr>
          <p:nvPr>
            <p:ph type="body" sz="quarter" idx="10"/>
          </p:nvPr>
        </p:nvSpPr>
        <p:spPr/>
        <p:txBody>
          <a:bodyPr/>
          <a:lstStyle/>
          <a:p>
            <a:endParaRPr lang="he-IL"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2272104"/>
            <a:ext cx="1064895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אליפסה 4"/>
          <p:cNvSpPr/>
          <p:nvPr/>
        </p:nvSpPr>
        <p:spPr>
          <a:xfrm>
            <a:off x="6939419" y="2222000"/>
            <a:ext cx="1315233" cy="513568"/>
          </a:xfrm>
          <a:prstGeom prst="ellipse">
            <a:avLst/>
          </a:prstGeom>
          <a:noFill/>
          <a:ln w="1905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אליפסה 5"/>
          <p:cNvSpPr/>
          <p:nvPr/>
        </p:nvSpPr>
        <p:spPr>
          <a:xfrm>
            <a:off x="4636718" y="2721673"/>
            <a:ext cx="1315233"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אליפסה 8"/>
          <p:cNvSpPr/>
          <p:nvPr/>
        </p:nvSpPr>
        <p:spPr>
          <a:xfrm>
            <a:off x="9459239" y="2721673"/>
            <a:ext cx="1785024"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p:cNvSpPr/>
          <p:nvPr/>
        </p:nvSpPr>
        <p:spPr>
          <a:xfrm>
            <a:off x="7866345" y="2675744"/>
            <a:ext cx="1091852" cy="513568"/>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71331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משערים השערות </a:t>
            </a:r>
          </a:p>
        </p:txBody>
      </p:sp>
      <p:sp>
        <p:nvSpPr>
          <p:cNvPr id="3" name="מציין מיקום טקסט 2"/>
          <p:cNvSpPr>
            <a:spLocks noGrp="1"/>
          </p:cNvSpPr>
          <p:nvPr>
            <p:ph type="body" sz="quarter" idx="10"/>
          </p:nvPr>
        </p:nvSpPr>
        <p:spPr/>
        <p:txBody>
          <a:bodyPr>
            <a:normAutofit/>
          </a:bodyPr>
          <a:lstStyle/>
          <a:p>
            <a:pPr algn="r"/>
            <a:endParaRPr lang="he-IL" dirty="0"/>
          </a:p>
        </p:txBody>
      </p:sp>
      <p:sp>
        <p:nvSpPr>
          <p:cNvPr id="4" name="ענן 3"/>
          <p:cNvSpPr/>
          <p:nvPr/>
        </p:nvSpPr>
        <p:spPr>
          <a:xfrm>
            <a:off x="2292263" y="1628384"/>
            <a:ext cx="7390357" cy="2016690"/>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he-IL" sz="3600" dirty="0"/>
              <a:t>יובל : "יש </a:t>
            </a:r>
            <a:r>
              <a:rPr lang="he-IL" sz="3600" dirty="0" err="1"/>
              <a:t>לווינים</a:t>
            </a:r>
            <a:r>
              <a:rPr lang="he-IL" sz="3600" dirty="0"/>
              <a:t> מלמעלה ויש מצלמות תנועה שנותנים מידע". </a:t>
            </a:r>
          </a:p>
        </p:txBody>
      </p:sp>
      <p:sp>
        <p:nvSpPr>
          <p:cNvPr id="5" name="ענן 4"/>
          <p:cNvSpPr/>
          <p:nvPr/>
        </p:nvSpPr>
        <p:spPr>
          <a:xfrm>
            <a:off x="5749447" y="3413342"/>
            <a:ext cx="6442553" cy="3237979"/>
          </a:xfrm>
          <a:prstGeom prst="cloud">
            <a:avLst/>
          </a:prstGeom>
          <a:solidFill>
            <a:schemeClr val="accent3">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rtl="1"/>
            <a:r>
              <a:rPr lang="he-IL" sz="3600" dirty="0">
                <a:solidFill>
                  <a:schemeClr val="tx1"/>
                </a:solidFill>
              </a:rPr>
              <a:t>תומר: "</a:t>
            </a:r>
            <a:r>
              <a:rPr lang="he-IL" sz="3600" dirty="0" err="1">
                <a:solidFill>
                  <a:schemeClr val="tx1"/>
                </a:solidFill>
              </a:rPr>
              <a:t>הוויז</a:t>
            </a:r>
            <a:r>
              <a:rPr lang="he-IL" sz="3600" dirty="0">
                <a:solidFill>
                  <a:schemeClr val="tx1"/>
                </a:solidFill>
              </a:rPr>
              <a:t> מחובר למצלמה נסתרת שמסתכלת על הכביש ואז זה אומר לך מה יש בכביש".</a:t>
            </a:r>
          </a:p>
        </p:txBody>
      </p:sp>
      <p:sp>
        <p:nvSpPr>
          <p:cNvPr id="6" name="ענן 5"/>
          <p:cNvSpPr/>
          <p:nvPr/>
        </p:nvSpPr>
        <p:spPr>
          <a:xfrm>
            <a:off x="488516" y="3519814"/>
            <a:ext cx="5498925" cy="3338186"/>
          </a:xfrm>
          <a:prstGeom prst="cloud">
            <a:avLst/>
          </a:prstGeom>
          <a:solidFill>
            <a:schemeClr val="accent1">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rtl="1"/>
            <a:r>
              <a:rPr lang="he-IL" sz="3600" dirty="0">
                <a:solidFill>
                  <a:schemeClr val="tx1"/>
                </a:solidFill>
              </a:rPr>
              <a:t>איתי: "אנשים מדווחים </a:t>
            </a:r>
            <a:r>
              <a:rPr lang="he-IL" sz="3600" dirty="0" err="1">
                <a:solidFill>
                  <a:schemeClr val="tx1"/>
                </a:solidFill>
              </a:rPr>
              <a:t>בוויז</a:t>
            </a:r>
            <a:r>
              <a:rPr lang="he-IL" sz="3600" dirty="0">
                <a:solidFill>
                  <a:schemeClr val="tx1"/>
                </a:solidFill>
              </a:rPr>
              <a:t>, למשל כותבים שיש תאונה וכולם יודעים ששם יש תאונה</a:t>
            </a:r>
          </a:p>
        </p:txBody>
      </p:sp>
    </p:spTree>
    <p:extLst>
      <p:ext uri="{BB962C8B-B14F-4D97-AF65-F5344CB8AC3E}">
        <p14:creationId xmlns:p14="http://schemas.microsoft.com/office/powerpoint/2010/main" val="32455580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עכשיו קוראים</a:t>
            </a:r>
          </a:p>
        </p:txBody>
      </p:sp>
      <p:sp>
        <p:nvSpPr>
          <p:cNvPr id="3" name="מציין מיקום טקסט 2"/>
          <p:cNvSpPr>
            <a:spLocks noGrp="1"/>
          </p:cNvSpPr>
          <p:nvPr>
            <p:ph type="body" sz="quarter" idx="10"/>
          </p:nvPr>
        </p:nvSpPr>
        <p:spPr/>
        <p:txBody>
          <a:bodyPr/>
          <a:lstStyle/>
          <a:p>
            <a:endParaRPr lang="he-IL"/>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963" y="1471613"/>
            <a:ext cx="10506075" cy="391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76317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עכשיו קוראים</a:t>
            </a:r>
          </a:p>
        </p:txBody>
      </p:sp>
      <p:sp>
        <p:nvSpPr>
          <p:cNvPr id="3" name="מציין מיקום טקסט 2"/>
          <p:cNvSpPr>
            <a:spLocks noGrp="1"/>
          </p:cNvSpPr>
          <p:nvPr>
            <p:ph type="body" sz="quarter" idx="10"/>
          </p:nvPr>
        </p:nvSpPr>
        <p:spPr/>
        <p:txBody>
          <a:bodyPr/>
          <a:lstStyle/>
          <a:p>
            <a:endParaRPr lang="he-IL"/>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963" y="1471613"/>
            <a:ext cx="10506075" cy="391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אליפסה 4"/>
          <p:cNvSpPr/>
          <p:nvPr/>
        </p:nvSpPr>
        <p:spPr>
          <a:xfrm>
            <a:off x="3344449" y="2317315"/>
            <a:ext cx="2029217"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אליפסה 5"/>
          <p:cNvSpPr/>
          <p:nvPr/>
        </p:nvSpPr>
        <p:spPr>
          <a:xfrm>
            <a:off x="3958224" y="2805831"/>
            <a:ext cx="488516"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אליפסה 6"/>
          <p:cNvSpPr/>
          <p:nvPr/>
        </p:nvSpPr>
        <p:spPr>
          <a:xfrm flipV="1">
            <a:off x="9018739" y="4083485"/>
            <a:ext cx="2066795" cy="425884"/>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אליפסה 8"/>
          <p:cNvSpPr/>
          <p:nvPr/>
        </p:nvSpPr>
        <p:spPr>
          <a:xfrm>
            <a:off x="954065" y="3081405"/>
            <a:ext cx="488516"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p:cNvSpPr/>
          <p:nvPr/>
        </p:nvSpPr>
        <p:spPr>
          <a:xfrm>
            <a:off x="2344453" y="3569917"/>
            <a:ext cx="999995"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p:cNvSpPr/>
          <p:nvPr/>
        </p:nvSpPr>
        <p:spPr>
          <a:xfrm>
            <a:off x="5323562" y="3995801"/>
            <a:ext cx="722334"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220745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עכשיו קוראים</a:t>
            </a:r>
          </a:p>
        </p:txBody>
      </p:sp>
      <p:sp>
        <p:nvSpPr>
          <p:cNvPr id="3" name="מציין מיקום טקסט 2"/>
          <p:cNvSpPr>
            <a:spLocks noGrp="1"/>
          </p:cNvSpPr>
          <p:nvPr>
            <p:ph type="body" sz="quarter" idx="10"/>
          </p:nvPr>
        </p:nvSpPr>
        <p:spPr/>
        <p:txBody>
          <a:bodyPr/>
          <a:lstStyle/>
          <a:p>
            <a:endParaRPr lang="he-IL"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 y="2538413"/>
            <a:ext cx="10991850" cy="178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36324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עכשיו קוראים</a:t>
            </a:r>
          </a:p>
        </p:txBody>
      </p:sp>
      <p:sp>
        <p:nvSpPr>
          <p:cNvPr id="3" name="מציין מיקום טקסט 2"/>
          <p:cNvSpPr>
            <a:spLocks noGrp="1"/>
          </p:cNvSpPr>
          <p:nvPr>
            <p:ph type="body" sz="quarter" idx="10"/>
          </p:nvPr>
        </p:nvSpPr>
        <p:spPr/>
        <p:txBody>
          <a:bodyPr/>
          <a:lstStyle/>
          <a:p>
            <a:endParaRPr lang="he-IL"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 y="2538413"/>
            <a:ext cx="10991850" cy="178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אליפסה 5"/>
          <p:cNvSpPr/>
          <p:nvPr/>
        </p:nvSpPr>
        <p:spPr>
          <a:xfrm>
            <a:off x="4835047" y="2630465"/>
            <a:ext cx="2118985"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4403332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עכשיו קוראים</a:t>
            </a:r>
          </a:p>
        </p:txBody>
      </p:sp>
      <p:sp>
        <p:nvSpPr>
          <p:cNvPr id="3" name="מציין מיקום טקסט 2"/>
          <p:cNvSpPr>
            <a:spLocks noGrp="1"/>
          </p:cNvSpPr>
          <p:nvPr>
            <p:ph type="body" sz="quarter" idx="10"/>
          </p:nvPr>
        </p:nvSpPr>
        <p:spPr/>
        <p:txBody>
          <a:bodyPr/>
          <a:lstStyle/>
          <a:p>
            <a:endParaRPr lang="he-IL"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 y="2538413"/>
            <a:ext cx="10991850" cy="178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אליפסה 5"/>
          <p:cNvSpPr/>
          <p:nvPr/>
        </p:nvSpPr>
        <p:spPr>
          <a:xfrm>
            <a:off x="4835047" y="2630465"/>
            <a:ext cx="2118985" cy="513568"/>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p:cNvSpPr/>
          <p:nvPr/>
        </p:nvSpPr>
        <p:spPr>
          <a:xfrm>
            <a:off x="3761982" y="4486941"/>
            <a:ext cx="2054269" cy="10565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600" dirty="0"/>
              <a:t>מטרה</a:t>
            </a:r>
          </a:p>
        </p:txBody>
      </p:sp>
      <p:sp>
        <p:nvSpPr>
          <p:cNvPr id="9" name="אליפסה 8"/>
          <p:cNvSpPr/>
          <p:nvPr/>
        </p:nvSpPr>
        <p:spPr>
          <a:xfrm>
            <a:off x="7160712" y="4486941"/>
            <a:ext cx="2791362" cy="10565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t>מקום שאליו רוצים להגיע</a:t>
            </a:r>
          </a:p>
        </p:txBody>
      </p:sp>
    </p:spTree>
    <p:extLst>
      <p:ext uri="{BB962C8B-B14F-4D97-AF65-F5344CB8AC3E}">
        <p14:creationId xmlns:p14="http://schemas.microsoft.com/office/powerpoint/2010/main" val="4200955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מה למדנו?</a:t>
            </a:r>
          </a:p>
        </p:txBody>
      </p:sp>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52497" y="2655518"/>
            <a:ext cx="4848253" cy="2366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01169" y="748325"/>
            <a:ext cx="1540938" cy="549601"/>
          </a:xfrm>
          <a:prstGeom prst="rect">
            <a:avLst/>
          </a:prstGeom>
        </p:spPr>
      </p:pic>
    </p:spTree>
    <p:extLst>
      <p:ext uri="{BB962C8B-B14F-4D97-AF65-F5344CB8AC3E}">
        <p14:creationId xmlns:p14="http://schemas.microsoft.com/office/powerpoint/2010/main" val="360441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מסיימים ומסכמים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671638" y="2032690"/>
            <a:ext cx="9572625" cy="3844925"/>
          </a:xfrm>
        </p:spPr>
        <p:txBody>
          <a:bodyPr/>
          <a:lstStyle/>
          <a:p>
            <a:pPr lvl="0" algn="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10">
            <a:extLst>
              <a:ext uri="{FF2B5EF4-FFF2-40B4-BE49-F238E27FC236}">
                <a16:creationId xmlns:a16="http://schemas.microsoft.com/office/drawing/2014/main" id="{9740CCC3-3441-6047-99F5-69246B9FE204}"/>
              </a:ext>
            </a:extLst>
          </p:cNvPr>
          <p:cNvPicPr>
            <a:picLocks noChangeAspect="1"/>
          </p:cNvPicPr>
          <p:nvPr/>
        </p:nvPicPr>
        <p:blipFill>
          <a:blip r:embed="rId4"/>
          <a:stretch>
            <a:fillRect/>
          </a:stretch>
        </p:blipFill>
        <p:spPr>
          <a:xfrm flipH="1">
            <a:off x="10227203" y="4424747"/>
            <a:ext cx="1695450" cy="2203596"/>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5"/>
          <a:stretch>
            <a:fillRect/>
          </a:stretch>
        </p:blipFill>
        <p:spPr>
          <a:xfrm rot="8222050">
            <a:off x="319777" y="503469"/>
            <a:ext cx="1596108" cy="820856"/>
          </a:xfrm>
          <a:prstGeom prst="rect">
            <a:avLst/>
          </a:prstGeom>
        </p:spPr>
      </p:pic>
      <p:pic>
        <p:nvPicPr>
          <p:cNvPr id="10" name="Picture 2" descr="Connect, Connection, Cooperation, Hand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1512" y="2354893"/>
            <a:ext cx="4361274" cy="290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907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צידה לדרך</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r>
              <a:rPr lang="he-IL" dirty="0"/>
              <a:t>חשבו על המצאה או רעיון שאותם תרצו לפתח, </a:t>
            </a:r>
          </a:p>
          <a:p>
            <a:pPr algn="r"/>
            <a:r>
              <a:rPr lang="he-IL" dirty="0"/>
              <a:t>שתפו חבר או אדם שיכול לתרום מהידע והכישורים שלו וביחד חשבו כיצד לקדם את ההמצאה או הרעיון. </a:t>
            </a:r>
          </a:p>
          <a:p>
            <a:pPr algn="r"/>
            <a:r>
              <a:rPr lang="he-IL" dirty="0"/>
              <a:t>אולי ההמצאה הישראלית הבאה תהיה שלכם. </a:t>
            </a:r>
          </a:p>
          <a:p>
            <a:pPr algn="r"/>
            <a:endParaRPr lang="he-IL" dirty="0"/>
          </a:p>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1028" name="Picture 4" descr="Question, Questions, Man, Head, Success, Lamp, Bra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1380" y="4296427"/>
            <a:ext cx="2111102" cy="2111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28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1602</TotalTime>
  <Words>1779</Words>
  <Application>Microsoft Office PowerPoint</Application>
  <PresentationFormat>מסך רחב</PresentationFormat>
  <Paragraphs>253</Paragraphs>
  <Slides>45</Slides>
  <Notes>44</Notes>
  <HiddenSlides>0</HiddenSlides>
  <MMClips>5</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45</vt:i4>
      </vt:variant>
    </vt:vector>
  </HeadingPairs>
  <TitlesOfParts>
    <vt:vector size="50" baseType="lpstr">
      <vt:lpstr>Alef</vt:lpstr>
      <vt:lpstr>Arial</vt:lpstr>
      <vt:lpstr>Calibri</vt:lpstr>
      <vt:lpstr>Open Sans</vt:lpstr>
      <vt:lpstr>Office Theme</vt:lpstr>
      <vt:lpstr>מצגת של PowerPoint‏</vt:lpstr>
      <vt:lpstr>מה להביא לשיעור?</vt:lpstr>
      <vt:lpstr>מה נלמד בשיעור היום? </vt:lpstr>
      <vt:lpstr>מתחילים בכיף </vt:lpstr>
      <vt:lpstr>תרגול - איך להגיע ממקום א' למקום ב'</vt:lpstr>
      <vt:lpstr>חידה </vt:lpstr>
      <vt:lpstr>חידה</vt:lpstr>
      <vt:lpstr>חידה</vt:lpstr>
      <vt:lpstr>חידה</vt:lpstr>
      <vt:lpstr>חידה</vt:lpstr>
      <vt:lpstr>חידה </vt:lpstr>
      <vt:lpstr>חידה</vt:lpstr>
      <vt:lpstr>חידה</vt:lpstr>
      <vt:lpstr>חידה</vt:lpstr>
      <vt:lpstr>חידה</vt:lpstr>
      <vt:lpstr>חידה</vt:lpstr>
      <vt:lpstr>חידה </vt:lpstr>
      <vt:lpstr>חידה </vt:lpstr>
      <vt:lpstr>כיצד ניווטו בעבר</vt:lpstr>
      <vt:lpstr>מטבע לשון</vt:lpstr>
      <vt:lpstr>מה אנחנו כבר יודעים?</vt:lpstr>
      <vt:lpstr>עכשיו קוראים</vt:lpstr>
      <vt:lpstr>עכשיו קוראים</vt:lpstr>
      <vt:lpstr>עכשיו קוראים</vt:lpstr>
      <vt:lpstr>עכשיו קוראים</vt:lpstr>
      <vt:lpstr>עכשיו קוראים</vt:lpstr>
      <vt:lpstr>עכשיו קוראים</vt:lpstr>
      <vt:lpstr>עכשיו קוראים</vt:lpstr>
      <vt:lpstr>עכשיו קוראים</vt:lpstr>
      <vt:lpstr>עכשיו קוראים</vt:lpstr>
      <vt:lpstr>עכשיו קוראים</vt:lpstr>
      <vt:lpstr>עכשיו קוראים</vt:lpstr>
      <vt:lpstr>משערים השערות </vt:lpstr>
      <vt:lpstr>עכשיו קוראים</vt:lpstr>
      <vt:lpstr>עכשיו קוראים</vt:lpstr>
      <vt:lpstr>משערים השערות </vt:lpstr>
      <vt:lpstr>עכשיו קוראים</vt:lpstr>
      <vt:lpstr>עכשיו קוראים</vt:lpstr>
      <vt:lpstr>עכשיו קוראים</vt:lpstr>
      <vt:lpstr>עכשיו קוראים</vt:lpstr>
      <vt:lpstr>עכשיו קוראים</vt:lpstr>
      <vt:lpstr>מה למדנו?</vt:lpstr>
      <vt:lpstr>מסיימים ומסכמים</vt:lpstr>
      <vt:lpstr>צידה לדרך</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שני שמלה/Shani Chemla</cp:lastModifiedBy>
  <cp:revision>220</cp:revision>
  <dcterms:created xsi:type="dcterms:W3CDTF">2020-03-11T07:11:19Z</dcterms:created>
  <dcterms:modified xsi:type="dcterms:W3CDTF">2021-10-05T10:37:16Z</dcterms:modified>
</cp:coreProperties>
</file>