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4"/>
  </p:notesMasterIdLst>
  <p:sldIdLst>
    <p:sldId id="282" r:id="rId2"/>
    <p:sldId id="280" r:id="rId3"/>
    <p:sldId id="310" r:id="rId4"/>
    <p:sldId id="269" r:id="rId5"/>
    <p:sldId id="270" r:id="rId6"/>
    <p:sldId id="311" r:id="rId7"/>
    <p:sldId id="299" r:id="rId8"/>
    <p:sldId id="302" r:id="rId9"/>
    <p:sldId id="287" r:id="rId10"/>
    <p:sldId id="301" r:id="rId11"/>
    <p:sldId id="271" r:id="rId12"/>
    <p:sldId id="306" r:id="rId13"/>
    <p:sldId id="307" r:id="rId14"/>
    <p:sldId id="308" r:id="rId15"/>
    <p:sldId id="313" r:id="rId16"/>
    <p:sldId id="303" r:id="rId17"/>
    <p:sldId id="298" r:id="rId18"/>
    <p:sldId id="292" r:id="rId19"/>
    <p:sldId id="291" r:id="rId20"/>
    <p:sldId id="305" r:id="rId21"/>
    <p:sldId id="312" r:id="rId22"/>
    <p:sldId id="281" r:id="rId23"/>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0" clrIdx="0"/>
  <p:cmAuthor id="1" name="Michal" initials="M" lastIdx="3" clrIdx="1"/>
  <p:cmAuthor id="2" name="home" initials="h" lastIdx="1" clrIdx="2"/>
  <p:cmAuthor id="3" name="Maayan Troyansky" initials="MT" lastIdx="2" clrIdx="3">
    <p:extLst>
      <p:ext uri="{19B8F6BF-5375-455C-9EA6-DF929625EA0E}">
        <p15:presenceInfo xmlns:p15="http://schemas.microsoft.com/office/powerpoint/2012/main" userId="1042e8d8cf48be7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0000"/>
    <a:srgbClr val="4285E3"/>
    <a:srgbClr val="EBEBEB"/>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0169" autoAdjust="0"/>
  </p:normalViewPr>
  <p:slideViewPr>
    <p:cSldViewPr snapToGrid="0" snapToObjects="1" showGuides="1">
      <p:cViewPr varScale="1">
        <p:scale>
          <a:sx n="97" d="100"/>
          <a:sy n="97" d="100"/>
        </p:scale>
        <p:origin x="1056" y="96"/>
      </p:cViewPr>
      <p:guideLst>
        <p:guide orient="horz" pos="2024"/>
        <p:guide pos="3863"/>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6798F7-AA21-4DAE-B810-20DA029F69BC}" type="doc">
      <dgm:prSet loTypeId="urn:microsoft.com/office/officeart/2005/8/layout/radial6" loCatId="cycle" qsTypeId="urn:microsoft.com/office/officeart/2005/8/quickstyle/simple1" qsCatId="simple" csTypeId="urn:microsoft.com/office/officeart/2005/8/colors/accent1_2" csCatId="accent1" phldr="1"/>
      <dgm:spPr/>
      <dgm:t>
        <a:bodyPr/>
        <a:lstStyle/>
        <a:p>
          <a:pPr rtl="1"/>
          <a:endParaRPr lang="he-IL"/>
        </a:p>
      </dgm:t>
    </dgm:pt>
    <dgm:pt modelId="{EE52FCC3-CC24-443A-B1D1-8361B0E007AC}">
      <dgm:prSet phldrT="[טקסט]">
        <dgm:style>
          <a:lnRef idx="2">
            <a:schemeClr val="accent6"/>
          </a:lnRef>
          <a:fillRef idx="1">
            <a:schemeClr val="lt1"/>
          </a:fillRef>
          <a:effectRef idx="0">
            <a:schemeClr val="accent6"/>
          </a:effectRef>
          <a:fontRef idx="minor">
            <a:schemeClr val="dk1"/>
          </a:fontRef>
        </dgm:style>
      </dgm:prSet>
      <dgm:spPr>
        <a:solidFill>
          <a:srgbClr val="FF0000"/>
        </a:solidFill>
      </dgm:spPr>
      <dgm:t>
        <a:bodyPr/>
        <a:lstStyle/>
        <a:p>
          <a:pPr rtl="1"/>
          <a:r>
            <a:rPr lang="he-IL" dirty="0">
              <a:solidFill>
                <a:schemeClr val="bg1"/>
              </a:solidFill>
            </a:rPr>
            <a:t>טקסט טיעון</a:t>
          </a:r>
        </a:p>
      </dgm:t>
    </dgm:pt>
    <dgm:pt modelId="{84373FF6-4F0D-486F-AE7E-764C49840FFB}" type="parTrans" cxnId="{FED8D820-E8D2-4660-BAF4-D864D8207293}">
      <dgm:prSet/>
      <dgm:spPr/>
      <dgm:t>
        <a:bodyPr/>
        <a:lstStyle/>
        <a:p>
          <a:pPr rtl="1"/>
          <a:endParaRPr lang="he-IL"/>
        </a:p>
      </dgm:t>
    </dgm:pt>
    <dgm:pt modelId="{323D83A5-A90F-40C3-8C32-8BA660C3777C}" type="sibTrans" cxnId="{FED8D820-E8D2-4660-BAF4-D864D8207293}">
      <dgm:prSet/>
      <dgm:spPr/>
      <dgm:t>
        <a:bodyPr/>
        <a:lstStyle/>
        <a:p>
          <a:pPr rtl="1"/>
          <a:endParaRPr lang="he-IL"/>
        </a:p>
      </dgm:t>
    </dgm:pt>
    <dgm:pt modelId="{A850C016-07DC-4088-B7BE-E1C67B3A7021}">
      <dgm:prSet phldrT="[טקסט]"/>
      <dgm:spPr>
        <a:solidFill>
          <a:srgbClr val="92D050"/>
        </a:solidFill>
      </dgm:spPr>
      <dgm:t>
        <a:bodyPr/>
        <a:lstStyle/>
        <a:p>
          <a:pPr rtl="1"/>
          <a:r>
            <a:rPr lang="he-IL" dirty="0">
              <a:solidFill>
                <a:schemeClr val="tx1"/>
              </a:solidFill>
            </a:rPr>
            <a:t>הצגת הנושא</a:t>
          </a:r>
        </a:p>
      </dgm:t>
    </dgm:pt>
    <dgm:pt modelId="{6A88ADFD-D596-46CC-8207-D3E2629CE0B6}" type="parTrans" cxnId="{3B0CFEC6-3216-4BA8-8D77-2963A63C2F31}">
      <dgm:prSet/>
      <dgm:spPr/>
      <dgm:t>
        <a:bodyPr/>
        <a:lstStyle/>
        <a:p>
          <a:pPr rtl="1"/>
          <a:endParaRPr lang="he-IL"/>
        </a:p>
      </dgm:t>
    </dgm:pt>
    <dgm:pt modelId="{012C3DCD-8190-49A8-BE13-F97845FF5D98}" type="sibTrans" cxnId="{3B0CFEC6-3216-4BA8-8D77-2963A63C2F31}">
      <dgm:prSet/>
      <dgm:spPr>
        <a:solidFill>
          <a:schemeClr val="tx1">
            <a:lumMod val="60000"/>
            <a:lumOff val="40000"/>
          </a:schemeClr>
        </a:solidFill>
      </dgm:spPr>
      <dgm:t>
        <a:bodyPr/>
        <a:lstStyle/>
        <a:p>
          <a:pPr rtl="1"/>
          <a:endParaRPr lang="he-IL"/>
        </a:p>
      </dgm:t>
    </dgm:pt>
    <dgm:pt modelId="{B82352CA-603D-4D2F-8F53-A7EBDFBA2BB8}">
      <dgm:prSet phldrT="[טקסט]"/>
      <dgm:spPr>
        <a:solidFill>
          <a:schemeClr val="accent1">
            <a:lumMod val="40000"/>
            <a:lumOff val="60000"/>
          </a:schemeClr>
        </a:solidFill>
        <a:ln>
          <a:solidFill>
            <a:schemeClr val="accent3">
              <a:lumMod val="40000"/>
              <a:lumOff val="60000"/>
            </a:schemeClr>
          </a:solidFill>
        </a:ln>
      </dgm:spPr>
      <dgm:t>
        <a:bodyPr/>
        <a:lstStyle/>
        <a:p>
          <a:pPr rtl="1"/>
          <a:r>
            <a:rPr lang="he-IL" dirty="0">
              <a:solidFill>
                <a:schemeClr val="tx1"/>
              </a:solidFill>
            </a:rPr>
            <a:t>טענה</a:t>
          </a:r>
        </a:p>
      </dgm:t>
    </dgm:pt>
    <dgm:pt modelId="{D573EB58-7F08-42A0-956C-F56537E6B133}" type="parTrans" cxnId="{3B3270D0-B069-478E-A9DB-73C495D62C76}">
      <dgm:prSet/>
      <dgm:spPr/>
      <dgm:t>
        <a:bodyPr/>
        <a:lstStyle/>
        <a:p>
          <a:pPr rtl="1"/>
          <a:endParaRPr lang="he-IL"/>
        </a:p>
      </dgm:t>
    </dgm:pt>
    <dgm:pt modelId="{1F25271B-0CA5-4912-A7CC-644ADD6A1A60}" type="sibTrans" cxnId="{3B3270D0-B069-478E-A9DB-73C495D62C76}">
      <dgm:prSet/>
      <dgm:spPr>
        <a:solidFill>
          <a:schemeClr val="tx1">
            <a:lumMod val="60000"/>
            <a:lumOff val="40000"/>
          </a:schemeClr>
        </a:solidFill>
      </dgm:spPr>
      <dgm:t>
        <a:bodyPr/>
        <a:lstStyle/>
        <a:p>
          <a:pPr rtl="1"/>
          <a:endParaRPr lang="he-IL"/>
        </a:p>
      </dgm:t>
    </dgm:pt>
    <dgm:pt modelId="{E5091696-F14C-4ED6-8569-A7622301C4E9}">
      <dgm:prSet phldrT="[טקסט]"/>
      <dgm:spPr>
        <a:solidFill>
          <a:srgbClr val="FF6699"/>
        </a:solidFill>
      </dgm:spPr>
      <dgm:t>
        <a:bodyPr/>
        <a:lstStyle/>
        <a:p>
          <a:pPr rtl="1"/>
          <a:r>
            <a:rPr lang="he-IL" dirty="0">
              <a:solidFill>
                <a:schemeClr val="tx1"/>
              </a:solidFill>
            </a:rPr>
            <a:t>נימוקים</a:t>
          </a:r>
        </a:p>
      </dgm:t>
    </dgm:pt>
    <dgm:pt modelId="{205F5EDC-007E-4A1E-BF95-B40B2B32C8B6}" type="parTrans" cxnId="{21251D08-9B0B-43BA-8CD6-A728C804B02E}">
      <dgm:prSet/>
      <dgm:spPr/>
      <dgm:t>
        <a:bodyPr/>
        <a:lstStyle/>
        <a:p>
          <a:pPr rtl="1"/>
          <a:endParaRPr lang="he-IL"/>
        </a:p>
      </dgm:t>
    </dgm:pt>
    <dgm:pt modelId="{74F63A45-23D1-46AC-ADE8-AF0889528D41}" type="sibTrans" cxnId="{21251D08-9B0B-43BA-8CD6-A728C804B02E}">
      <dgm:prSet/>
      <dgm:spPr>
        <a:solidFill>
          <a:schemeClr val="tx1">
            <a:lumMod val="60000"/>
            <a:lumOff val="40000"/>
          </a:schemeClr>
        </a:solidFill>
      </dgm:spPr>
      <dgm:t>
        <a:bodyPr/>
        <a:lstStyle/>
        <a:p>
          <a:pPr rtl="1"/>
          <a:endParaRPr lang="he-IL"/>
        </a:p>
      </dgm:t>
    </dgm:pt>
    <dgm:pt modelId="{227D3E69-351B-41DD-8BA3-C24084DB2DD2}">
      <dgm:prSet phldrT="[טקסט]"/>
      <dgm:spPr>
        <a:solidFill>
          <a:schemeClr val="accent3">
            <a:lumMod val="60000"/>
            <a:lumOff val="40000"/>
          </a:schemeClr>
        </a:solidFill>
      </dgm:spPr>
      <dgm:t>
        <a:bodyPr/>
        <a:lstStyle/>
        <a:p>
          <a:pPr rtl="1"/>
          <a:r>
            <a:rPr lang="he-IL" dirty="0">
              <a:solidFill>
                <a:schemeClr val="tx1"/>
              </a:solidFill>
            </a:rPr>
            <a:t>משפט מסכם</a:t>
          </a:r>
        </a:p>
      </dgm:t>
    </dgm:pt>
    <dgm:pt modelId="{F5BE9FB8-FF71-487D-81C9-404890355603}" type="parTrans" cxnId="{F6D977FB-1D16-4DC1-9BCA-1D051D8B9B15}">
      <dgm:prSet/>
      <dgm:spPr/>
      <dgm:t>
        <a:bodyPr/>
        <a:lstStyle/>
        <a:p>
          <a:pPr rtl="1"/>
          <a:endParaRPr lang="he-IL"/>
        </a:p>
      </dgm:t>
    </dgm:pt>
    <dgm:pt modelId="{B35461FA-C55B-43F6-BA18-70CAF9E7820F}" type="sibTrans" cxnId="{F6D977FB-1D16-4DC1-9BCA-1D051D8B9B15}">
      <dgm:prSet/>
      <dgm:spPr>
        <a:solidFill>
          <a:schemeClr val="tx1">
            <a:lumMod val="60000"/>
            <a:lumOff val="40000"/>
          </a:schemeClr>
        </a:solidFill>
      </dgm:spPr>
      <dgm:t>
        <a:bodyPr/>
        <a:lstStyle/>
        <a:p>
          <a:pPr rtl="1"/>
          <a:endParaRPr lang="he-IL"/>
        </a:p>
      </dgm:t>
    </dgm:pt>
    <dgm:pt modelId="{F86A7EAD-E03F-4B0F-A8E0-5BA02D0DB46D}" type="pres">
      <dgm:prSet presAssocID="{AD6798F7-AA21-4DAE-B810-20DA029F69BC}" presName="Name0" presStyleCnt="0">
        <dgm:presLayoutVars>
          <dgm:chMax val="1"/>
          <dgm:dir/>
          <dgm:animLvl val="ctr"/>
          <dgm:resizeHandles val="exact"/>
        </dgm:presLayoutVars>
      </dgm:prSet>
      <dgm:spPr/>
    </dgm:pt>
    <dgm:pt modelId="{8663A9B5-565F-428C-8137-D787ADFEB10A}" type="pres">
      <dgm:prSet presAssocID="{EE52FCC3-CC24-443A-B1D1-8361B0E007AC}" presName="centerShape" presStyleLbl="node0" presStyleIdx="0" presStyleCnt="1"/>
      <dgm:spPr/>
    </dgm:pt>
    <dgm:pt modelId="{8D67DBEB-05F7-4B58-B0F8-0472745D69F3}" type="pres">
      <dgm:prSet presAssocID="{A850C016-07DC-4088-B7BE-E1C67B3A7021}" presName="node" presStyleLbl="node1" presStyleIdx="0" presStyleCnt="4" custScaleX="126965" custScaleY="135711">
        <dgm:presLayoutVars>
          <dgm:bulletEnabled val="1"/>
        </dgm:presLayoutVars>
      </dgm:prSet>
      <dgm:spPr/>
    </dgm:pt>
    <dgm:pt modelId="{B0C994E1-9DD0-482B-AFCA-8966A07433F8}" type="pres">
      <dgm:prSet presAssocID="{A850C016-07DC-4088-B7BE-E1C67B3A7021}" presName="dummy" presStyleCnt="0"/>
      <dgm:spPr/>
    </dgm:pt>
    <dgm:pt modelId="{C838D730-A4E8-4F09-A978-495297A40DEE}" type="pres">
      <dgm:prSet presAssocID="{012C3DCD-8190-49A8-BE13-F97845FF5D98}" presName="sibTrans" presStyleLbl="sibTrans2D1" presStyleIdx="0" presStyleCnt="4" custLinFactNeighborX="1399" custLinFactNeighborY="-4546"/>
      <dgm:spPr/>
    </dgm:pt>
    <dgm:pt modelId="{C2D0BEA4-C504-47C5-BF11-F0C2B7EC4BEB}" type="pres">
      <dgm:prSet presAssocID="{B82352CA-603D-4D2F-8F53-A7EBDFBA2BB8}" presName="node" presStyleLbl="node1" presStyleIdx="1" presStyleCnt="4" custScaleX="126648" custScaleY="123956">
        <dgm:presLayoutVars>
          <dgm:bulletEnabled val="1"/>
        </dgm:presLayoutVars>
      </dgm:prSet>
      <dgm:spPr/>
    </dgm:pt>
    <dgm:pt modelId="{47E1DB47-4996-47BB-97F2-996B8A664802}" type="pres">
      <dgm:prSet presAssocID="{B82352CA-603D-4D2F-8F53-A7EBDFBA2BB8}" presName="dummy" presStyleCnt="0"/>
      <dgm:spPr/>
    </dgm:pt>
    <dgm:pt modelId="{ACD6827E-D739-4F3A-B623-22689B7B3C78}" type="pres">
      <dgm:prSet presAssocID="{1F25271B-0CA5-4912-A7CC-644ADD6A1A60}" presName="sibTrans" presStyleLbl="sibTrans2D1" presStyleIdx="1" presStyleCnt="4" custLinFactNeighborX="3497" custLinFactNeighborY="2098"/>
      <dgm:spPr/>
    </dgm:pt>
    <dgm:pt modelId="{53C44A2A-2438-48CF-8A59-2290AC62331E}" type="pres">
      <dgm:prSet presAssocID="{E5091696-F14C-4ED6-8569-A7622301C4E9}" presName="node" presStyleLbl="node1" presStyleIdx="2" presStyleCnt="4" custScaleX="144604" custScaleY="132508">
        <dgm:presLayoutVars>
          <dgm:bulletEnabled val="1"/>
        </dgm:presLayoutVars>
      </dgm:prSet>
      <dgm:spPr/>
    </dgm:pt>
    <dgm:pt modelId="{0902DB7A-63F4-4ACA-A363-22A39D300979}" type="pres">
      <dgm:prSet presAssocID="{E5091696-F14C-4ED6-8569-A7622301C4E9}" presName="dummy" presStyleCnt="0"/>
      <dgm:spPr/>
    </dgm:pt>
    <dgm:pt modelId="{5E6162FA-1C38-41E1-9EE9-EDDAC3E80118}" type="pres">
      <dgm:prSet presAssocID="{74F63A45-23D1-46AC-ADE8-AF0889528D41}" presName="sibTrans" presStyleLbl="sibTrans2D1" presStyleIdx="2" presStyleCnt="4" custLinFactNeighborX="-2098" custLinFactNeighborY="3846"/>
      <dgm:spPr/>
    </dgm:pt>
    <dgm:pt modelId="{EFB1336F-2D99-4E86-B4D6-02458AA2100A}" type="pres">
      <dgm:prSet presAssocID="{227D3E69-351B-41DD-8BA3-C24084DB2DD2}" presName="node" presStyleLbl="node1" presStyleIdx="3" presStyleCnt="4" custScaleX="134174" custScaleY="135916">
        <dgm:presLayoutVars>
          <dgm:bulletEnabled val="1"/>
        </dgm:presLayoutVars>
      </dgm:prSet>
      <dgm:spPr/>
    </dgm:pt>
    <dgm:pt modelId="{F53AF518-764B-4416-A3C6-01D718FCFE9F}" type="pres">
      <dgm:prSet presAssocID="{227D3E69-351B-41DD-8BA3-C24084DB2DD2}" presName="dummy" presStyleCnt="0"/>
      <dgm:spPr/>
    </dgm:pt>
    <dgm:pt modelId="{BD227DA1-4494-4515-BE24-7DCF50D9E720}" type="pres">
      <dgm:prSet presAssocID="{B35461FA-C55B-43F6-BA18-70CAF9E7820F}" presName="sibTrans" presStyleLbl="sibTrans2D1" presStyleIdx="3" presStyleCnt="4" custLinFactNeighborX="-3496" custLinFactNeighborY="-3497"/>
      <dgm:spPr/>
    </dgm:pt>
  </dgm:ptLst>
  <dgm:cxnLst>
    <dgm:cxn modelId="{21251D08-9B0B-43BA-8CD6-A728C804B02E}" srcId="{EE52FCC3-CC24-443A-B1D1-8361B0E007AC}" destId="{E5091696-F14C-4ED6-8569-A7622301C4E9}" srcOrd="2" destOrd="0" parTransId="{205F5EDC-007E-4A1E-BF95-B40B2B32C8B6}" sibTransId="{74F63A45-23D1-46AC-ADE8-AF0889528D41}"/>
    <dgm:cxn modelId="{FED8D820-E8D2-4660-BAF4-D864D8207293}" srcId="{AD6798F7-AA21-4DAE-B810-20DA029F69BC}" destId="{EE52FCC3-CC24-443A-B1D1-8361B0E007AC}" srcOrd="0" destOrd="0" parTransId="{84373FF6-4F0D-486F-AE7E-764C49840FFB}" sibTransId="{323D83A5-A90F-40C3-8C32-8BA660C3777C}"/>
    <dgm:cxn modelId="{B5E71433-70C3-4727-8887-BAE77AA061D7}" type="presOf" srcId="{AD6798F7-AA21-4DAE-B810-20DA029F69BC}" destId="{F86A7EAD-E03F-4B0F-A8E0-5BA02D0DB46D}" srcOrd="0" destOrd="0" presId="urn:microsoft.com/office/officeart/2005/8/layout/radial6"/>
    <dgm:cxn modelId="{5B047D43-8BFE-41BA-8F92-571420407A0D}" type="presOf" srcId="{EE52FCC3-CC24-443A-B1D1-8361B0E007AC}" destId="{8663A9B5-565F-428C-8137-D787ADFEB10A}" srcOrd="0" destOrd="0" presId="urn:microsoft.com/office/officeart/2005/8/layout/radial6"/>
    <dgm:cxn modelId="{EB74C548-9AEA-4899-9730-61E6D4B3C10A}" type="presOf" srcId="{B82352CA-603D-4D2F-8F53-A7EBDFBA2BB8}" destId="{C2D0BEA4-C504-47C5-BF11-F0C2B7EC4BEB}" srcOrd="0" destOrd="0" presId="urn:microsoft.com/office/officeart/2005/8/layout/radial6"/>
    <dgm:cxn modelId="{1A4BCF54-333D-4199-9068-3B5278B1AF40}" type="presOf" srcId="{012C3DCD-8190-49A8-BE13-F97845FF5D98}" destId="{C838D730-A4E8-4F09-A978-495297A40DEE}" srcOrd="0" destOrd="0" presId="urn:microsoft.com/office/officeart/2005/8/layout/radial6"/>
    <dgm:cxn modelId="{474F74AF-7826-4641-B0DC-4FC46AF14A78}" type="presOf" srcId="{227D3E69-351B-41DD-8BA3-C24084DB2DD2}" destId="{EFB1336F-2D99-4E86-B4D6-02458AA2100A}" srcOrd="0" destOrd="0" presId="urn:microsoft.com/office/officeart/2005/8/layout/radial6"/>
    <dgm:cxn modelId="{665822C2-F8FC-46EA-9902-9DE12DE07E73}" type="presOf" srcId="{E5091696-F14C-4ED6-8569-A7622301C4E9}" destId="{53C44A2A-2438-48CF-8A59-2290AC62331E}" srcOrd="0" destOrd="0" presId="urn:microsoft.com/office/officeart/2005/8/layout/radial6"/>
    <dgm:cxn modelId="{3B0CFEC6-3216-4BA8-8D77-2963A63C2F31}" srcId="{EE52FCC3-CC24-443A-B1D1-8361B0E007AC}" destId="{A850C016-07DC-4088-B7BE-E1C67B3A7021}" srcOrd="0" destOrd="0" parTransId="{6A88ADFD-D596-46CC-8207-D3E2629CE0B6}" sibTransId="{012C3DCD-8190-49A8-BE13-F97845FF5D98}"/>
    <dgm:cxn modelId="{83B29FC9-8266-4BF7-AD3C-6CDC79E5E482}" type="presOf" srcId="{B35461FA-C55B-43F6-BA18-70CAF9E7820F}" destId="{BD227DA1-4494-4515-BE24-7DCF50D9E720}" srcOrd="0" destOrd="0" presId="urn:microsoft.com/office/officeart/2005/8/layout/radial6"/>
    <dgm:cxn modelId="{3B3270D0-B069-478E-A9DB-73C495D62C76}" srcId="{EE52FCC3-CC24-443A-B1D1-8361B0E007AC}" destId="{B82352CA-603D-4D2F-8F53-A7EBDFBA2BB8}" srcOrd="1" destOrd="0" parTransId="{D573EB58-7F08-42A0-956C-F56537E6B133}" sibTransId="{1F25271B-0CA5-4912-A7CC-644ADD6A1A60}"/>
    <dgm:cxn modelId="{500FA9D2-63B7-42AF-A8DA-253E4C8FDCC9}" type="presOf" srcId="{1F25271B-0CA5-4912-A7CC-644ADD6A1A60}" destId="{ACD6827E-D739-4F3A-B623-22689B7B3C78}" srcOrd="0" destOrd="0" presId="urn:microsoft.com/office/officeart/2005/8/layout/radial6"/>
    <dgm:cxn modelId="{5D4D53D5-EA05-444E-9793-8FE398564BCF}" type="presOf" srcId="{74F63A45-23D1-46AC-ADE8-AF0889528D41}" destId="{5E6162FA-1C38-41E1-9EE9-EDDAC3E80118}" srcOrd="0" destOrd="0" presId="urn:microsoft.com/office/officeart/2005/8/layout/radial6"/>
    <dgm:cxn modelId="{DE1F18D6-8424-4E07-8266-7B209CF6FFA5}" type="presOf" srcId="{A850C016-07DC-4088-B7BE-E1C67B3A7021}" destId="{8D67DBEB-05F7-4B58-B0F8-0472745D69F3}" srcOrd="0" destOrd="0" presId="urn:microsoft.com/office/officeart/2005/8/layout/radial6"/>
    <dgm:cxn modelId="{F6D977FB-1D16-4DC1-9BCA-1D051D8B9B15}" srcId="{EE52FCC3-CC24-443A-B1D1-8361B0E007AC}" destId="{227D3E69-351B-41DD-8BA3-C24084DB2DD2}" srcOrd="3" destOrd="0" parTransId="{F5BE9FB8-FF71-487D-81C9-404890355603}" sibTransId="{B35461FA-C55B-43F6-BA18-70CAF9E7820F}"/>
    <dgm:cxn modelId="{DC778BD3-DCFE-473F-8752-88B1FBB754F8}" type="presParOf" srcId="{F86A7EAD-E03F-4B0F-A8E0-5BA02D0DB46D}" destId="{8663A9B5-565F-428C-8137-D787ADFEB10A}" srcOrd="0" destOrd="0" presId="urn:microsoft.com/office/officeart/2005/8/layout/radial6"/>
    <dgm:cxn modelId="{73201B90-484C-4B12-ACBD-C12A0EC402E6}" type="presParOf" srcId="{F86A7EAD-E03F-4B0F-A8E0-5BA02D0DB46D}" destId="{8D67DBEB-05F7-4B58-B0F8-0472745D69F3}" srcOrd="1" destOrd="0" presId="urn:microsoft.com/office/officeart/2005/8/layout/radial6"/>
    <dgm:cxn modelId="{90FBDB93-B1B4-494C-BDCF-20796E44EBF5}" type="presParOf" srcId="{F86A7EAD-E03F-4B0F-A8E0-5BA02D0DB46D}" destId="{B0C994E1-9DD0-482B-AFCA-8966A07433F8}" srcOrd="2" destOrd="0" presId="urn:microsoft.com/office/officeart/2005/8/layout/radial6"/>
    <dgm:cxn modelId="{86148FDE-969A-46AE-B4D7-28B80849AE88}" type="presParOf" srcId="{F86A7EAD-E03F-4B0F-A8E0-5BA02D0DB46D}" destId="{C838D730-A4E8-4F09-A978-495297A40DEE}" srcOrd="3" destOrd="0" presId="urn:microsoft.com/office/officeart/2005/8/layout/radial6"/>
    <dgm:cxn modelId="{289277B0-85A0-4367-B2C5-3A9CB689AA9A}" type="presParOf" srcId="{F86A7EAD-E03F-4B0F-A8E0-5BA02D0DB46D}" destId="{C2D0BEA4-C504-47C5-BF11-F0C2B7EC4BEB}" srcOrd="4" destOrd="0" presId="urn:microsoft.com/office/officeart/2005/8/layout/radial6"/>
    <dgm:cxn modelId="{39185D3D-1EE2-4BF6-81FB-7B1770D53E12}" type="presParOf" srcId="{F86A7EAD-E03F-4B0F-A8E0-5BA02D0DB46D}" destId="{47E1DB47-4996-47BB-97F2-996B8A664802}" srcOrd="5" destOrd="0" presId="urn:microsoft.com/office/officeart/2005/8/layout/radial6"/>
    <dgm:cxn modelId="{37D01BB0-5B1A-4569-B1BF-BA4E0B1E510C}" type="presParOf" srcId="{F86A7EAD-E03F-4B0F-A8E0-5BA02D0DB46D}" destId="{ACD6827E-D739-4F3A-B623-22689B7B3C78}" srcOrd="6" destOrd="0" presId="urn:microsoft.com/office/officeart/2005/8/layout/radial6"/>
    <dgm:cxn modelId="{DAFB88EC-C4CA-494E-8AA5-17BCE2A50CAD}" type="presParOf" srcId="{F86A7EAD-E03F-4B0F-A8E0-5BA02D0DB46D}" destId="{53C44A2A-2438-48CF-8A59-2290AC62331E}" srcOrd="7" destOrd="0" presId="urn:microsoft.com/office/officeart/2005/8/layout/radial6"/>
    <dgm:cxn modelId="{7A8A478A-7739-4492-A3D6-5CA0F983E339}" type="presParOf" srcId="{F86A7EAD-E03F-4B0F-A8E0-5BA02D0DB46D}" destId="{0902DB7A-63F4-4ACA-A363-22A39D300979}" srcOrd="8" destOrd="0" presId="urn:microsoft.com/office/officeart/2005/8/layout/radial6"/>
    <dgm:cxn modelId="{57707B3C-6C28-41FB-B076-2FAC1CE896DD}" type="presParOf" srcId="{F86A7EAD-E03F-4B0F-A8E0-5BA02D0DB46D}" destId="{5E6162FA-1C38-41E1-9EE9-EDDAC3E80118}" srcOrd="9" destOrd="0" presId="urn:microsoft.com/office/officeart/2005/8/layout/radial6"/>
    <dgm:cxn modelId="{7DD1D2AB-DD60-4274-9543-299CE7BB0165}" type="presParOf" srcId="{F86A7EAD-E03F-4B0F-A8E0-5BA02D0DB46D}" destId="{EFB1336F-2D99-4E86-B4D6-02458AA2100A}" srcOrd="10" destOrd="0" presId="urn:microsoft.com/office/officeart/2005/8/layout/radial6"/>
    <dgm:cxn modelId="{185B9E1D-B9E4-441C-948C-965D18189897}" type="presParOf" srcId="{F86A7EAD-E03F-4B0F-A8E0-5BA02D0DB46D}" destId="{F53AF518-764B-4416-A3C6-01D718FCFE9F}" srcOrd="11" destOrd="0" presId="urn:microsoft.com/office/officeart/2005/8/layout/radial6"/>
    <dgm:cxn modelId="{01BD3FDA-0EF0-457A-821C-EE617B3EA709}" type="presParOf" srcId="{F86A7EAD-E03F-4B0F-A8E0-5BA02D0DB46D}" destId="{BD227DA1-4494-4515-BE24-7DCF50D9E720}" srcOrd="12"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27DA1-4494-4515-BE24-7DCF50D9E720}">
      <dsp:nvSpPr>
        <dsp:cNvPr id="0" name=""/>
        <dsp:cNvSpPr/>
      </dsp:nvSpPr>
      <dsp:spPr>
        <a:xfrm>
          <a:off x="1527656" y="511947"/>
          <a:ext cx="4358507" cy="4358507"/>
        </a:xfrm>
        <a:prstGeom prst="blockArc">
          <a:avLst>
            <a:gd name="adj1" fmla="val 10800000"/>
            <a:gd name="adj2" fmla="val 16200000"/>
            <a:gd name="adj3" fmla="val 4640"/>
          </a:avLst>
        </a:prstGeom>
        <a:solidFill>
          <a:schemeClr val="tx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5E6162FA-1C38-41E1-9EE9-EDDAC3E80118}">
      <dsp:nvSpPr>
        <dsp:cNvPr id="0" name=""/>
        <dsp:cNvSpPr/>
      </dsp:nvSpPr>
      <dsp:spPr>
        <a:xfrm>
          <a:off x="1588588" y="831992"/>
          <a:ext cx="4358507" cy="4358507"/>
        </a:xfrm>
        <a:prstGeom prst="blockArc">
          <a:avLst>
            <a:gd name="adj1" fmla="val 5400000"/>
            <a:gd name="adj2" fmla="val 10800000"/>
            <a:gd name="adj3" fmla="val 4640"/>
          </a:avLst>
        </a:prstGeom>
        <a:solidFill>
          <a:schemeClr val="tx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ACD6827E-D739-4F3A-B623-22689B7B3C78}">
      <dsp:nvSpPr>
        <dsp:cNvPr id="0" name=""/>
        <dsp:cNvSpPr/>
      </dsp:nvSpPr>
      <dsp:spPr>
        <a:xfrm>
          <a:off x="1832446" y="755805"/>
          <a:ext cx="4358507" cy="4358507"/>
        </a:xfrm>
        <a:prstGeom prst="blockArc">
          <a:avLst>
            <a:gd name="adj1" fmla="val 0"/>
            <a:gd name="adj2" fmla="val 5400000"/>
            <a:gd name="adj3" fmla="val 4640"/>
          </a:avLst>
        </a:prstGeom>
        <a:solidFill>
          <a:schemeClr val="tx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C838D730-A4E8-4F09-A978-495297A40DEE}">
      <dsp:nvSpPr>
        <dsp:cNvPr id="0" name=""/>
        <dsp:cNvSpPr/>
      </dsp:nvSpPr>
      <dsp:spPr>
        <a:xfrm>
          <a:off x="1741005" y="466226"/>
          <a:ext cx="4358507" cy="4358507"/>
        </a:xfrm>
        <a:prstGeom prst="blockArc">
          <a:avLst>
            <a:gd name="adj1" fmla="val 16200000"/>
            <a:gd name="adj2" fmla="val 0"/>
            <a:gd name="adj3" fmla="val 4640"/>
          </a:avLst>
        </a:prstGeom>
        <a:solidFill>
          <a:schemeClr val="tx1">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sp>
    <dsp:sp modelId="{8663A9B5-565F-428C-8137-D787ADFEB10A}">
      <dsp:nvSpPr>
        <dsp:cNvPr id="0" name=""/>
        <dsp:cNvSpPr/>
      </dsp:nvSpPr>
      <dsp:spPr>
        <a:xfrm>
          <a:off x="2856152" y="1840486"/>
          <a:ext cx="2006262" cy="2006262"/>
        </a:xfrm>
        <a:prstGeom prst="ellipse">
          <a:avLst/>
        </a:prstGeom>
        <a:solidFill>
          <a:srgbClr val="FF0000"/>
        </a:solidFill>
        <a:ln w="12700" cap="flat" cmpd="sng" algn="ctr">
          <a:solidFill>
            <a:schemeClr val="accent6"/>
          </a:solidFill>
          <a:prstDash val="solid"/>
          <a:miter lim="800000"/>
        </a:ln>
        <a:effectLst/>
      </dsp:spPr>
      <dsp:style>
        <a:lnRef idx="2">
          <a:schemeClr val="accent6"/>
        </a:lnRef>
        <a:fillRef idx="1">
          <a:schemeClr val="lt1"/>
        </a:fillRef>
        <a:effectRef idx="0">
          <a:schemeClr val="accent6"/>
        </a:effectRef>
        <a:fontRef idx="minor">
          <a:schemeClr val="dk1"/>
        </a:fontRef>
      </dsp:style>
      <dsp:txBody>
        <a:bodyPr spcFirstLastPara="0" vert="horz" wrap="square" lIns="55880" tIns="55880" rIns="55880" bIns="55880" numCol="1" spcCol="1270" anchor="ctr" anchorCtr="0">
          <a:noAutofit/>
        </a:bodyPr>
        <a:lstStyle/>
        <a:p>
          <a:pPr marL="0" lvl="0" indent="0" algn="ctr" defTabSz="1955800" rtl="1">
            <a:lnSpc>
              <a:spcPct val="90000"/>
            </a:lnSpc>
            <a:spcBef>
              <a:spcPct val="0"/>
            </a:spcBef>
            <a:spcAft>
              <a:spcPct val="35000"/>
            </a:spcAft>
            <a:buNone/>
          </a:pPr>
          <a:r>
            <a:rPr lang="he-IL" sz="4400" kern="1200" dirty="0">
              <a:solidFill>
                <a:schemeClr val="bg1"/>
              </a:solidFill>
            </a:rPr>
            <a:t>טקסט טיעון</a:t>
          </a:r>
        </a:p>
      </dsp:txBody>
      <dsp:txXfrm>
        <a:off x="3149962" y="2134296"/>
        <a:ext cx="1418642" cy="1418642"/>
      </dsp:txXfrm>
    </dsp:sp>
    <dsp:sp modelId="{8D67DBEB-05F7-4B58-B0F8-0472745D69F3}">
      <dsp:nvSpPr>
        <dsp:cNvPr id="0" name=""/>
        <dsp:cNvSpPr/>
      </dsp:nvSpPr>
      <dsp:spPr>
        <a:xfrm>
          <a:off x="2967745" y="-238029"/>
          <a:ext cx="1783075" cy="1905903"/>
        </a:xfrm>
        <a:prstGeom prst="ellipse">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rtl="1">
            <a:lnSpc>
              <a:spcPct val="90000"/>
            </a:lnSpc>
            <a:spcBef>
              <a:spcPct val="0"/>
            </a:spcBef>
            <a:spcAft>
              <a:spcPct val="35000"/>
            </a:spcAft>
            <a:buNone/>
          </a:pPr>
          <a:r>
            <a:rPr lang="he-IL" sz="3700" kern="1200" dirty="0">
              <a:solidFill>
                <a:schemeClr val="tx1"/>
              </a:solidFill>
            </a:rPr>
            <a:t>הצגת הנושא</a:t>
          </a:r>
        </a:p>
      </dsp:txBody>
      <dsp:txXfrm>
        <a:off x="3228870" y="41084"/>
        <a:ext cx="1260825" cy="1347677"/>
      </dsp:txXfrm>
    </dsp:sp>
    <dsp:sp modelId="{C2D0BEA4-C504-47C5-BF11-F0C2B7EC4BEB}">
      <dsp:nvSpPr>
        <dsp:cNvPr id="0" name=""/>
        <dsp:cNvSpPr/>
      </dsp:nvSpPr>
      <dsp:spPr>
        <a:xfrm>
          <a:off x="5098667" y="1973209"/>
          <a:ext cx="1778624" cy="1740818"/>
        </a:xfrm>
        <a:prstGeom prst="ellipse">
          <a:avLst/>
        </a:prstGeom>
        <a:solidFill>
          <a:schemeClr val="accent1">
            <a:lumMod val="40000"/>
            <a:lumOff val="60000"/>
          </a:schemeClr>
        </a:solidFill>
        <a:ln w="12700" cap="flat" cmpd="sng" algn="ctr">
          <a:solidFill>
            <a:schemeClr val="accent3">
              <a:lumMod val="40000"/>
              <a:lumOff val="6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rtl="1">
            <a:lnSpc>
              <a:spcPct val="90000"/>
            </a:lnSpc>
            <a:spcBef>
              <a:spcPct val="0"/>
            </a:spcBef>
            <a:spcAft>
              <a:spcPct val="35000"/>
            </a:spcAft>
            <a:buNone/>
          </a:pPr>
          <a:r>
            <a:rPr lang="he-IL" sz="3700" kern="1200" dirty="0">
              <a:solidFill>
                <a:schemeClr val="tx1"/>
              </a:solidFill>
            </a:rPr>
            <a:t>טענה</a:t>
          </a:r>
        </a:p>
      </dsp:txBody>
      <dsp:txXfrm>
        <a:off x="5359140" y="2228146"/>
        <a:ext cx="1257678" cy="1230944"/>
      </dsp:txXfrm>
    </dsp:sp>
    <dsp:sp modelId="{53C44A2A-2438-48CF-8A59-2290AC62331E}">
      <dsp:nvSpPr>
        <dsp:cNvPr id="0" name=""/>
        <dsp:cNvSpPr/>
      </dsp:nvSpPr>
      <dsp:spPr>
        <a:xfrm>
          <a:off x="2843885" y="4041853"/>
          <a:ext cx="2030795" cy="1860920"/>
        </a:xfrm>
        <a:prstGeom prst="ellipse">
          <a:avLst/>
        </a:prstGeom>
        <a:solidFill>
          <a:srgbClr val="FF66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rtl="1">
            <a:lnSpc>
              <a:spcPct val="90000"/>
            </a:lnSpc>
            <a:spcBef>
              <a:spcPct val="0"/>
            </a:spcBef>
            <a:spcAft>
              <a:spcPct val="35000"/>
            </a:spcAft>
            <a:buNone/>
          </a:pPr>
          <a:r>
            <a:rPr lang="he-IL" sz="3700" kern="1200" dirty="0">
              <a:solidFill>
                <a:schemeClr val="tx1"/>
              </a:solidFill>
            </a:rPr>
            <a:t>נימוקים</a:t>
          </a:r>
        </a:p>
      </dsp:txBody>
      <dsp:txXfrm>
        <a:off x="3141288" y="4314378"/>
        <a:ext cx="1435989" cy="1315870"/>
      </dsp:txXfrm>
    </dsp:sp>
    <dsp:sp modelId="{EFB1336F-2D99-4E86-B4D6-02458AA2100A}">
      <dsp:nvSpPr>
        <dsp:cNvPr id="0" name=""/>
        <dsp:cNvSpPr/>
      </dsp:nvSpPr>
      <dsp:spPr>
        <a:xfrm>
          <a:off x="788428" y="1889226"/>
          <a:ext cx="1884317" cy="1908782"/>
        </a:xfrm>
        <a:prstGeom prst="ellipse">
          <a:avLst/>
        </a:prstGeom>
        <a:solidFill>
          <a:schemeClr val="accent3">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rtl="1">
            <a:lnSpc>
              <a:spcPct val="90000"/>
            </a:lnSpc>
            <a:spcBef>
              <a:spcPct val="0"/>
            </a:spcBef>
            <a:spcAft>
              <a:spcPct val="35000"/>
            </a:spcAft>
            <a:buNone/>
          </a:pPr>
          <a:r>
            <a:rPr lang="he-IL" sz="3700" kern="1200" dirty="0">
              <a:solidFill>
                <a:schemeClr val="tx1"/>
              </a:solidFill>
            </a:rPr>
            <a:t>משפט מסכם</a:t>
          </a:r>
        </a:p>
      </dsp:txBody>
      <dsp:txXfrm>
        <a:off x="1064380" y="2168761"/>
        <a:ext cx="1332413" cy="1349712"/>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solidFill>
                  <a:schemeClr val="dk1"/>
                </a:solidFill>
              </a:rPr>
              <a:t>משך השקף: דקה</a:t>
            </a:r>
          </a:p>
          <a:p>
            <a:pPr marL="0" lvl="0" indent="0" algn="r" rtl="1">
              <a:spcBef>
                <a:spcPts val="0"/>
              </a:spcBef>
              <a:spcAft>
                <a:spcPts val="0"/>
              </a:spcAft>
              <a:buNone/>
            </a:pPr>
            <a:endParaRPr lang="he-IL" b="1" dirty="0">
              <a:solidFill>
                <a:schemeClr val="dk1"/>
              </a:solidFill>
            </a:endParaRPr>
          </a:p>
          <a:p>
            <a:pPr marL="158750" indent="0" algn="r" rtl="1" fontAlgn="base">
              <a:buNone/>
            </a:pPr>
            <a:r>
              <a:rPr lang="he-IL" sz="1200" dirty="0">
                <a:solidFill>
                  <a:schemeClr val="accent1">
                    <a:lumMod val="75000"/>
                  </a:schemeClr>
                </a:solidFill>
              </a:rPr>
              <a:t>שלום, שמי תמר ואני מורה לעברית. מה שלומכם? אני שמחה שהצטרפתם אליי. היום נעסוק בנושא שמאד קרוב לליבי ואני מניחה שגם לליבכם. הסתכלו בתמונות וחישבו: מה משותף לכולן? </a:t>
            </a:r>
          </a:p>
          <a:p>
            <a:pPr marL="158750" indent="0" algn="r" rtl="1" fontAlgn="base">
              <a:buNone/>
            </a:pPr>
            <a:r>
              <a:rPr lang="he-IL" sz="1200" dirty="0">
                <a:solidFill>
                  <a:schemeClr val="accent1">
                    <a:lumMod val="75000"/>
                  </a:schemeClr>
                </a:solidFill>
              </a:rPr>
              <a:t>רמז: אתם מאד אוהבים</a:t>
            </a:r>
            <a:r>
              <a:rPr lang="he-IL" sz="1200" baseline="0" dirty="0">
                <a:solidFill>
                  <a:schemeClr val="accent1">
                    <a:lumMod val="75000"/>
                  </a:schemeClr>
                </a:solidFill>
              </a:rPr>
              <a:t> לעסוק בזה בחוץ או בבית, בזמן ההפסקה בביה"ס, בתוך הכיתה או בחצר, תלוי במזג האוויר. לא משנה באיזו כיתה אתם , כולם אוהבים לעסוק בזה. ניחשתם?</a:t>
            </a:r>
            <a:endParaRPr lang="he-IL" sz="1200" dirty="0">
              <a:solidFill>
                <a:schemeClr val="accent1">
                  <a:lumMod val="75000"/>
                </a:schemeClr>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42474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sz="1200" b="1" dirty="0"/>
              <a:t>משך השקף: דקה</a:t>
            </a:r>
          </a:p>
          <a:p>
            <a:pPr marL="158750" indent="0" algn="r" rtl="1" fontAlgn="base">
              <a:buNone/>
            </a:pPr>
            <a:endParaRPr lang="he-IL" sz="1200" dirty="0">
              <a:solidFill>
                <a:schemeClr val="tx1"/>
              </a:solidFill>
            </a:endParaRPr>
          </a:p>
          <a:p>
            <a:pPr marL="158750" indent="0" algn="r" rtl="1" fontAlgn="base">
              <a:buNone/>
            </a:pPr>
            <a:r>
              <a:rPr lang="he-IL" sz="1200" dirty="0">
                <a:solidFill>
                  <a:schemeClr val="tx1"/>
                </a:solidFill>
              </a:rPr>
              <a:t>נכון, הנושא שלנו היום הוא משחקי ילדים. </a:t>
            </a:r>
          </a:p>
          <a:p>
            <a:pPr marL="133350" lvl="0" algn="r" rtl="1">
              <a:lnSpc>
                <a:spcPct val="115000"/>
              </a:lnSpc>
              <a:spcBef>
                <a:spcPts val="800"/>
              </a:spcBef>
              <a:spcAft>
                <a:spcPts val="0"/>
              </a:spcAft>
              <a:buClr>
                <a:schemeClr val="dk1"/>
              </a:buClr>
              <a:buSzPts val="1500"/>
            </a:pPr>
            <a:r>
              <a:rPr lang="he-IL" sz="1200" b="1" dirty="0">
                <a:solidFill>
                  <a:schemeClr val="dk1"/>
                </a:solidFill>
                <a:latin typeface="Alef"/>
                <a:ea typeface="Alef"/>
                <a:sym typeface="Alef"/>
              </a:rPr>
              <a:t>(מקריאה את הנקודות).</a:t>
            </a:r>
          </a:p>
          <a:p>
            <a:pPr marL="158750" indent="0" algn="r" rtl="1" fontAlgn="base">
              <a:buNone/>
            </a:pPr>
            <a:r>
              <a:rPr lang="he-IL" sz="1200" dirty="0">
                <a:solidFill>
                  <a:schemeClr val="accent1">
                    <a:lumMod val="75000"/>
                  </a:schemeClr>
                </a:solidFill>
              </a:rPr>
              <a:t>הצטרפו אליי ויהיה לנו כיף. מוכנים? מתחילים!"</a:t>
            </a:r>
          </a:p>
          <a:p>
            <a:pPr marL="0" lvl="0" indent="0" algn="r" rtl="1">
              <a:spcBef>
                <a:spcPts val="0"/>
              </a:spcBef>
              <a:spcAft>
                <a:spcPts val="0"/>
              </a:spcAft>
              <a:buNone/>
            </a:pPr>
            <a:endParaRPr lang="he-IL" sz="1200"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sz="1200" b="1" dirty="0"/>
              <a:t>משך השקף: דקה</a:t>
            </a:r>
          </a:p>
          <a:p>
            <a:pPr marL="158750" indent="0" algn="r" rtl="1">
              <a:buNone/>
            </a:pPr>
            <a:endParaRPr lang="he-IL" sz="1200" dirty="0"/>
          </a:p>
          <a:p>
            <a:pPr marL="158750" indent="0" algn="r" rtl="1">
              <a:buNone/>
            </a:pPr>
            <a:r>
              <a:rPr lang="he-IL" sz="1200" dirty="0"/>
              <a:t>בואו הצטיידו בדף ובעיפרון, או בכלי כתיבה אחר שיש לכם.</a:t>
            </a:r>
            <a:r>
              <a:rPr lang="he-IL" sz="1200" baseline="0" dirty="0"/>
              <a:t> </a:t>
            </a:r>
          </a:p>
          <a:p>
            <a:pPr marL="158750" indent="0" algn="r" rtl="1">
              <a:buNone/>
            </a:pPr>
            <a:r>
              <a:rPr lang="he-IL" sz="1200" baseline="0" dirty="0"/>
              <a:t>בנוסף אתם מוזמנים להביא משחק שיש לכם בבית ואתם אוהבים במיוחד. אם אתם שומעים את השיעור בכיתה חישבו על משחק שאתם אוהבים </a:t>
            </a:r>
            <a:r>
              <a:rPr lang="he-IL" sz="1200" baseline="0" dirty="0" err="1"/>
              <a:t>ורישמו</a:t>
            </a:r>
            <a:r>
              <a:rPr lang="he-IL" sz="1200" baseline="0" dirty="0"/>
              <a:t> לכם את שמו.</a:t>
            </a:r>
            <a:r>
              <a:rPr lang="he-IL" sz="1200" dirty="0"/>
              <a:t> </a:t>
            </a:r>
          </a:p>
          <a:p>
            <a:pPr marL="158750" indent="0" algn="r" rtl="1">
              <a:buNone/>
            </a:pPr>
            <a:r>
              <a:rPr lang="he-IL" sz="1200" dirty="0"/>
              <a:t>בואו נתחיל.</a:t>
            </a:r>
            <a:endParaRPr lang="he-IL" sz="1200" dirty="0">
              <a:solidFill>
                <a:srgbClr val="FF0000"/>
              </a:solidFill>
            </a:endParaRPr>
          </a:p>
          <a:p>
            <a:pPr marL="158750" indent="0" algn="r" rtl="1">
              <a:buNone/>
            </a:pPr>
            <a:endParaRPr lang="he-IL" sz="1200" dirty="0">
              <a:solidFill>
                <a:srgbClr val="FF0000"/>
              </a:solidFill>
            </a:endParaRPr>
          </a:p>
          <a:p>
            <a:pPr marL="158750" indent="0" algn="r" rtl="1">
              <a:buNone/>
            </a:pPr>
            <a:endParaRPr lang="he-IL" sz="1200" dirty="0">
              <a:solidFill>
                <a:srgbClr val="FF0000"/>
              </a:solidFill>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דקה</a:t>
            </a:r>
          </a:p>
          <a:p>
            <a:pPr marL="0" lvl="0" indent="0" algn="r" rtl="1">
              <a:spcBef>
                <a:spcPts val="0"/>
              </a:spcBef>
              <a:spcAft>
                <a:spcPts val="0"/>
              </a:spcAft>
              <a:buNone/>
            </a:pPr>
            <a:r>
              <a:rPr lang="he-IL" b="0" dirty="0"/>
              <a:t>אתם יודעים, כשהייתי קטנה אהבתי</a:t>
            </a:r>
            <a:r>
              <a:rPr lang="he-IL" b="0" baseline="0" dirty="0"/>
              <a:t> את משחק תופסת. הייתי מחכה להפסקות כדי לשחק עם החברים. הדבר שהכי אהבתי היה כשאחד החברים לא הצליח לתפוס אותי כי רצתי מהר </a:t>
            </a:r>
            <a:r>
              <a:rPr lang="he-IL" b="0" baseline="0" dirty="0" err="1"/>
              <a:t>מהר</a:t>
            </a:r>
            <a:r>
              <a:rPr lang="he-IL" b="0" baseline="0" dirty="0"/>
              <a:t>... היום, עם משפחתי, אני מאד אוהבת לשחק </a:t>
            </a:r>
            <a:r>
              <a:rPr lang="he-IL" b="0" baseline="0" dirty="0" err="1"/>
              <a:t>בטאקי</a:t>
            </a:r>
            <a:r>
              <a:rPr lang="he-IL" b="0" baseline="0" dirty="0"/>
              <a:t> או </a:t>
            </a:r>
            <a:r>
              <a:rPr lang="he-IL" b="0" baseline="0" dirty="0" err="1"/>
              <a:t>בקטאן</a:t>
            </a:r>
            <a:r>
              <a:rPr lang="he-IL" b="0" baseline="0" dirty="0"/>
              <a:t> . כל המשפחה משחקת ומבלה יחד . </a:t>
            </a:r>
            <a:endParaRPr lang="he-IL" b="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ומה אתכם? חישבו על המשחק שאתם בחרתם. מה אתם אוהבים בו? איך</a:t>
            </a:r>
            <a:r>
              <a:rPr lang="he-IL" b="0" baseline="0" dirty="0"/>
              <a:t> אתם מרגישים כשאתם משחקים </a:t>
            </a:r>
            <a:r>
              <a:rPr lang="he-IL" sz="1200" b="0" kern="1200" dirty="0">
                <a:solidFill>
                  <a:schemeClr val="tx1"/>
                </a:solidFill>
                <a:latin typeface="+mn-lt"/>
                <a:ea typeface="+mn-ea"/>
                <a:cs typeface="+mn-cs"/>
              </a:rPr>
              <a:t>בו? עם מי אתם משחקים ומתי?</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kern="1200" dirty="0">
                <a:solidFill>
                  <a:schemeClr val="tx1"/>
                </a:solidFill>
                <a:latin typeface="+mn-lt"/>
                <a:ea typeface="+mn-ea"/>
                <a:cs typeface="+mn-cs"/>
              </a:rPr>
              <a:t>כולנו אוהבים לשחק, גם ילדים וגם מבוגרים.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kern="1200" dirty="0">
                <a:solidFill>
                  <a:schemeClr val="tx1"/>
                </a:solidFill>
                <a:latin typeface="+mn-lt"/>
                <a:ea typeface="+mn-ea"/>
                <a:cs typeface="+mn-cs"/>
              </a:rPr>
              <a:t>האם אתם יכולים לחשוב על סיבות מדוע חשוב לשחק?</a:t>
            </a:r>
          </a:p>
          <a:p>
            <a:pPr marL="0" lvl="0" indent="0" algn="r" rtl="1">
              <a:spcBef>
                <a:spcPts val="0"/>
              </a:spcBef>
              <a:spcAft>
                <a:spcPts val="0"/>
              </a:spcAft>
              <a:buNone/>
            </a:pPr>
            <a:r>
              <a:rPr lang="he-IL" b="0" dirty="0"/>
              <a:t>בואו נקרא טקסט שמסביר</a:t>
            </a:r>
            <a:r>
              <a:rPr lang="he-IL" b="0" baseline="0" dirty="0"/>
              <a:t> מדוע חשוב לשחק. </a:t>
            </a: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2 דקות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אקרא את החלק הראשון של הטקסט ואתם תעקבו אחרי</a:t>
            </a:r>
            <a:r>
              <a:rPr lang="he-IL" b="0" baseline="0" dirty="0"/>
              <a:t>. </a:t>
            </a:r>
            <a:r>
              <a:rPr lang="he-IL" b="1" dirty="0"/>
              <a:t>(קוראת את הפסקה בקול).</a:t>
            </a:r>
          </a:p>
          <a:p>
            <a:pPr marL="0" lvl="0" indent="0" algn="r" rtl="1">
              <a:spcBef>
                <a:spcPts val="0"/>
              </a:spcBef>
              <a:spcAft>
                <a:spcPts val="0"/>
              </a:spcAft>
              <a:buNone/>
            </a:pPr>
            <a:r>
              <a:rPr lang="he-IL" b="0" dirty="0"/>
              <a:t>גם אתם מחכים להפסקה לצאת לשחק? אולי אתם רצים </a:t>
            </a:r>
            <a:r>
              <a:rPr lang="he-IL" b="0" baseline="0" dirty="0"/>
              <a:t>לתפוס את המגרש? אבל מה אנחנו בעצם יודעים על משחקים ועל התרומה שלהם עבורנו?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0" dirty="0"/>
              <a:t>אני רואה שבטקסט שקראנו מדברים על משחקים, וכיצד הם עוזרים לילדים להתפתח. </a:t>
            </a:r>
          </a:p>
          <a:p>
            <a:pPr marL="0" lvl="0" indent="0" algn="r" rtl="1">
              <a:spcBef>
                <a:spcPts val="0"/>
              </a:spcBef>
              <a:spcAft>
                <a:spcPts val="0"/>
              </a:spcAft>
              <a:buNone/>
            </a:pPr>
            <a:r>
              <a:rPr lang="he-IL" b="0" dirty="0"/>
              <a:t>האם הטקסט הזה הוא טקסט שמספר לנו סיפור או שהוא מציג בפנינו עובדות? הטקסט לא מספר לנו על אירוע כלשהו או על משהו שקרה. אין בו מקום, דמויות, או דו-שיח בין הדמויות. </a:t>
            </a:r>
            <a:r>
              <a:rPr lang="he-IL" b="0" baseline="0" dirty="0"/>
              <a:t>הטקסט הזה נראה</a:t>
            </a:r>
            <a:r>
              <a:rPr lang="he-IL" b="0" dirty="0"/>
              <a:t> כמו טקסט </a:t>
            </a:r>
            <a:r>
              <a:rPr lang="he-IL" b="0" dirty="0" err="1"/>
              <a:t>מידעי</a:t>
            </a:r>
            <a:r>
              <a:rPr lang="he-IL" b="0" dirty="0"/>
              <a:t>, כי הוא מציג בפנינו עובדות</a:t>
            </a:r>
            <a:r>
              <a:rPr lang="he-IL" b="0" baseline="0" dirty="0"/>
              <a:t>. </a:t>
            </a:r>
          </a:p>
          <a:p>
            <a:pPr marL="0" lvl="0" indent="0" algn="r" rtl="1">
              <a:spcBef>
                <a:spcPts val="0"/>
              </a:spcBef>
              <a:spcAft>
                <a:spcPts val="0"/>
              </a:spcAft>
              <a:buNone/>
            </a:pPr>
            <a:r>
              <a:rPr lang="he-IL" b="0" baseline="0" dirty="0"/>
              <a:t>בואו נשים לב לעובדות שהטקסט מציג בפנינו: </a:t>
            </a:r>
            <a:r>
              <a:rPr lang="he-IL" b="1" baseline="0" dirty="0"/>
              <a:t>(קוראת את העובדות והקווים מופיעים בהנפשה). </a:t>
            </a:r>
            <a:r>
              <a:rPr lang="he-IL" b="0" baseline="0" dirty="0"/>
              <a:t>מה דעתכם? העובדות האלו נכונות? אתם מכירים את זה מניסיונכם? </a:t>
            </a:r>
          </a:p>
          <a:p>
            <a:pPr marL="0" lvl="0" indent="0" algn="r" rtl="1">
              <a:spcBef>
                <a:spcPts val="0"/>
              </a:spcBef>
              <a:spcAft>
                <a:spcPts val="0"/>
              </a:spcAft>
              <a:buNone/>
            </a:pPr>
            <a:r>
              <a:rPr lang="he-IL" b="0" baseline="0" dirty="0"/>
              <a:t>אני מציעה שנמשיך לקרוא את החלק הבא ונראה מה עוד הטקסט ילמד אותנו על למה חשוב לשחק. למה חשוב לעשות את מה שאנחנו כל כך אוהבים לעשות.</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3 דקות</a:t>
            </a:r>
          </a:p>
          <a:p>
            <a:pPr marL="0" lvl="0" indent="0" algn="r" rtl="1">
              <a:spcBef>
                <a:spcPts val="0"/>
              </a:spcBef>
              <a:spcAft>
                <a:spcPts val="0"/>
              </a:spcAft>
              <a:buNone/>
            </a:pPr>
            <a:r>
              <a:rPr lang="he-IL" b="0" dirty="0"/>
              <a:t>בואו נקרא יחד.</a:t>
            </a:r>
            <a:endParaRPr lang="en-US" b="0" dirty="0"/>
          </a:p>
          <a:p>
            <a:pPr marL="0" lvl="0" indent="0" algn="r" rtl="1">
              <a:spcBef>
                <a:spcPts val="0"/>
              </a:spcBef>
              <a:spcAft>
                <a:spcPts val="0"/>
              </a:spcAft>
              <a:buNone/>
            </a:pPr>
            <a:r>
              <a:rPr lang="he-IL" b="1" dirty="0"/>
              <a:t>(קוראת את הטקסט בקול – כולל פירוש המילה).</a:t>
            </a:r>
          </a:p>
          <a:p>
            <a:pPr marL="0" lvl="0" indent="0" algn="r" rtl="1">
              <a:spcBef>
                <a:spcPts val="0"/>
              </a:spcBef>
              <a:spcAft>
                <a:spcPts val="0"/>
              </a:spcAft>
              <a:buNone/>
            </a:pPr>
            <a:r>
              <a:rPr lang="he-IL" b="0" dirty="0"/>
              <a:t>האם עלה בדעתכם שלמשחקים יש כל כך הרבה יתרונות? שבזמן שאתם נהנים ומְשָׂחַקִים עם החברים או המשפחה המשחק גם תורם לכם בכל כך הרבה תחומים? למשל הוא עוזר לכם להיות מרוכזים, או</a:t>
            </a:r>
            <a:r>
              <a:rPr lang="he-IL" b="0" baseline="0" dirty="0"/>
              <a:t> להתמודד עם פחדים ועם קשיים.</a:t>
            </a:r>
            <a:endParaRPr lang="he-IL" b="1" i="1" dirty="0"/>
          </a:p>
          <a:p>
            <a:pPr marL="0" lvl="0" indent="0" algn="r" rtl="1">
              <a:spcBef>
                <a:spcPts val="0"/>
              </a:spcBef>
              <a:spcAft>
                <a:spcPts val="0"/>
              </a:spcAft>
              <a:buNone/>
            </a:pPr>
            <a:r>
              <a:rPr lang="he-IL" b="0" baseline="0" dirty="0"/>
              <a:t>אני רואה שגם בקטע הזה יש עובדות, אבל האם כל המשפטים כאן הם עובדות? מה דעתכם על המשפט הבא: </a:t>
            </a:r>
            <a:r>
              <a:rPr lang="he-IL" b="1" baseline="0" dirty="0"/>
              <a:t>(קו תחתון בהנפשה) </a:t>
            </a:r>
            <a:r>
              <a:rPr lang="he-IL" b="0" baseline="0" dirty="0"/>
              <a:t>משחקי ספורט ומשחקים בכלל גורמים הנאה ותורמים להרגשה טובה.</a:t>
            </a:r>
            <a:r>
              <a:rPr lang="he-IL" b="1" baseline="0" dirty="0"/>
              <a:t> </a:t>
            </a:r>
          </a:p>
          <a:p>
            <a:pPr marL="0" lvl="0" indent="0" algn="r" rtl="1">
              <a:spcBef>
                <a:spcPts val="0"/>
              </a:spcBef>
              <a:spcAft>
                <a:spcPts val="0"/>
              </a:spcAft>
              <a:buNone/>
            </a:pPr>
            <a:r>
              <a:rPr lang="he-IL" b="0" dirty="0"/>
              <a:t>האם זוהי באמת עובדה? בואו נבדוק רגע את ההגדרה של המילה עובדה: </a:t>
            </a:r>
            <a:r>
              <a:rPr lang="he-IL" b="1" dirty="0"/>
              <a:t>(הגדרה של עובדה בהנפשה) </a:t>
            </a:r>
            <a:r>
              <a:rPr lang="he-IL" b="0" dirty="0"/>
              <a:t>עובדה היא משהו שנכון וקיים במציאות, משהו שהוא אמת. למשל הצבע של הכדור הזה הוא </a:t>
            </a:r>
            <a:r>
              <a:rPr lang="he-IL" b="1" dirty="0"/>
              <a:t>כחול</a:t>
            </a:r>
            <a:r>
              <a:rPr lang="he-IL" b="0" dirty="0"/>
              <a:t>. זאת עובדה ואנחנו לא יכולים להתווכח עליה.</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אז האם מה שכתוב כאן, שמשחקים גורמים הנאה ותורמים להרגשה טובה, הוא עובדה? האם כל מי שמשחק מרגיש טוב או נהנה מהמשחק? לא קורה לכם שאתם משחקים וממש לא נהנים? </a:t>
            </a: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אולי לא מדובר פה רק בעובדות אלא גם בדעות? הדעות של מי שכתב את הטקסט. </a:t>
            </a:r>
            <a:r>
              <a:rPr lang="he-IL" b="1" baseline="0" dirty="0"/>
              <a:t>(הגדרה של דעה בהנפשה). </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דעה היא משהו שאדם מסוים חושב. הדעה יכולה להשתנות מאדם לאדם. </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אז אם יש בטקסט הזה עובדות וגם דעות, מהי מטרת הטקסט? בואו נמשיך ונגלה יחדיו. </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דקה</a:t>
            </a:r>
          </a:p>
          <a:p>
            <a:pPr marL="0" lvl="0" indent="0" algn="r" rtl="1">
              <a:spcBef>
                <a:spcPts val="0"/>
              </a:spcBef>
              <a:spcAft>
                <a:spcPts val="0"/>
              </a:spcAft>
              <a:buNone/>
            </a:pPr>
            <a:endParaRPr lang="he-IL" b="1" dirty="0"/>
          </a:p>
          <a:p>
            <a:pPr marL="0" lvl="0" indent="0" algn="r" rtl="1">
              <a:spcBef>
                <a:spcPts val="0"/>
              </a:spcBef>
              <a:spcAft>
                <a:spcPts val="0"/>
              </a:spcAft>
              <a:buNone/>
            </a:pPr>
            <a:r>
              <a:rPr lang="he-IL" b="0" dirty="0"/>
              <a:t>בואו נקרא שוב את הכותרת – מדוע חשוב לשחק? מה דעתכם, האם בתוך הכותרת מסתתרת הדעה של הכותב?</a:t>
            </a:r>
            <a:r>
              <a:rPr lang="he-IL" b="0" baseline="0" dirty="0"/>
              <a:t> מה אתם חושבים, האם הוא בעד משחקים? </a:t>
            </a:r>
            <a:r>
              <a:rPr lang="he-IL" b="1" baseline="0" dirty="0"/>
              <a:t>(השהייה כמה שניות). </a:t>
            </a:r>
            <a:r>
              <a:rPr lang="he-IL" b="0" baseline="0" dirty="0"/>
              <a:t>הכותב שואל </a:t>
            </a:r>
            <a:r>
              <a:rPr lang="he-IL" b="0" u="none" baseline="0" dirty="0"/>
              <a:t>מדוע </a:t>
            </a:r>
            <a:r>
              <a:rPr lang="he-IL" b="1" u="sng" baseline="0" dirty="0"/>
              <a:t>חשוב</a:t>
            </a:r>
            <a:r>
              <a:rPr lang="he-IL" b="0" baseline="0" dirty="0"/>
              <a:t> לשחק </a:t>
            </a:r>
            <a:r>
              <a:rPr lang="he-IL" b="1" baseline="0" dirty="0"/>
              <a:t>(קו בהנפשה). </a:t>
            </a:r>
            <a:r>
              <a:rPr lang="he-IL" b="0" baseline="0" dirty="0"/>
              <a:t>מכאן אני יכולה להבין שהוא בעד משחקים וחושב שהם חשובים, והוא רוצה בהמשך הדברים להסביר ולנמק מדוע הוא חושב ככה. אז אנחנו בעצם יכולים לומר שכותב הטקסט רוצה </a:t>
            </a:r>
            <a:r>
              <a:rPr lang="he-IL" b="1" u="sng" baseline="0" dirty="0"/>
              <a:t>לשכנע</a:t>
            </a:r>
            <a:r>
              <a:rPr lang="he-IL" b="0" baseline="0" dirty="0"/>
              <a:t> אותנו, נכון? קוראים לטקסט כזה – </a:t>
            </a:r>
            <a:r>
              <a:rPr lang="he-IL" b="1" baseline="0" dirty="0"/>
              <a:t>טקסט שכנוע </a:t>
            </a:r>
            <a:r>
              <a:rPr lang="he-IL" b="0" baseline="0" dirty="0"/>
              <a:t>או </a:t>
            </a:r>
            <a:r>
              <a:rPr lang="he-IL" b="1" baseline="0" dirty="0"/>
              <a:t>טקסט טיעון</a:t>
            </a:r>
            <a:r>
              <a:rPr lang="he-IL" b="0" baseline="0" dirty="0"/>
              <a:t>. </a:t>
            </a:r>
            <a:endParaRPr lang="he-IL" b="0" dirty="0"/>
          </a:p>
          <a:p>
            <a:pPr marL="0" lvl="0" indent="0" algn="r" rtl="0">
              <a:spcBef>
                <a:spcPts val="0"/>
              </a:spcBef>
              <a:spcAft>
                <a:spcPts val="0"/>
              </a:spcAft>
              <a:buNone/>
            </a:pPr>
            <a:endParaRPr lang="he-IL" b="1" dirty="0"/>
          </a:p>
          <a:p>
            <a:pPr marL="0" lvl="0" indent="0" algn="r" rtl="0">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1/2 דקה</a:t>
            </a:r>
            <a:endParaRPr lang="he-IL" b="0" dirty="0"/>
          </a:p>
          <a:p>
            <a:pPr marL="0" lvl="0" indent="0" algn="r" rtl="1">
              <a:spcBef>
                <a:spcPts val="0"/>
              </a:spcBef>
              <a:spcAft>
                <a:spcPts val="0"/>
              </a:spcAft>
              <a:buNone/>
            </a:pPr>
            <a:endParaRPr lang="he-IL" b="1" dirty="0"/>
          </a:p>
          <a:p>
            <a:pPr marL="0" lvl="0" indent="0" algn="r" rtl="1">
              <a:spcBef>
                <a:spcPts val="0"/>
              </a:spcBef>
              <a:spcAft>
                <a:spcPts val="0"/>
              </a:spcAft>
              <a:buNone/>
            </a:pPr>
            <a:r>
              <a:rPr lang="he-IL" b="1" dirty="0"/>
              <a:t>קוראת מהשקף</a:t>
            </a:r>
            <a:r>
              <a:rPr lang="he-IL" b="1" baseline="0" dirty="0"/>
              <a:t>.</a:t>
            </a:r>
          </a:p>
          <a:p>
            <a:pPr marL="0" lvl="0" indent="0" algn="r" rtl="1">
              <a:spcBef>
                <a:spcPts val="0"/>
              </a:spcBef>
              <a:spcAft>
                <a:spcPts val="0"/>
              </a:spcAft>
              <a:buNone/>
            </a:pPr>
            <a:r>
              <a:rPr lang="he-IL" b="0" baseline="0" dirty="0"/>
              <a:t>בואו נחפש את הנימוקים, את ההסברים שהכותב מציג בפנינו כדי לשכנע בדעתו.</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385185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3 דקות</a:t>
            </a:r>
          </a:p>
          <a:p>
            <a:pPr marL="0" lvl="0" indent="0" algn="r" rtl="1">
              <a:spcBef>
                <a:spcPts val="0"/>
              </a:spcBef>
              <a:spcAft>
                <a:spcPts val="0"/>
              </a:spcAft>
              <a:buNone/>
            </a:pPr>
            <a:endParaRPr lang="he-IL" b="0" dirty="0"/>
          </a:p>
          <a:p>
            <a:pPr marL="0" lvl="0" indent="0" algn="r" rtl="1">
              <a:spcBef>
                <a:spcPts val="0"/>
              </a:spcBef>
              <a:spcAft>
                <a:spcPts val="0"/>
              </a:spcAft>
              <a:buNone/>
            </a:pPr>
            <a:r>
              <a:rPr lang="he-IL" b="0" dirty="0"/>
              <a:t>אני רואה</a:t>
            </a:r>
            <a:r>
              <a:rPr lang="he-IL" b="0" baseline="0" dirty="0"/>
              <a:t> שהמשפט הראשון הוא: "למשחקים יש יתרונות רבים". זהו בעצם הנימוק, או ההסבר שהכותב מביא כדי לשכנע אותנו בכך שהמשחקים הם חשובים. אבל המשפט הזה לא מספיק. מה חסר לנו? חסר לנו פירוט – </a:t>
            </a:r>
            <a:r>
              <a:rPr lang="he-IL" b="1" u="sng" baseline="0" dirty="0"/>
              <a:t>אילו</a:t>
            </a:r>
            <a:r>
              <a:rPr lang="he-IL" b="0" baseline="0" dirty="0"/>
              <a:t> </a:t>
            </a:r>
            <a:r>
              <a:rPr lang="he-IL" b="0" u="none" baseline="0" dirty="0"/>
              <a:t>יתרונות</a:t>
            </a:r>
            <a:r>
              <a:rPr lang="he-IL" b="0" baseline="0" dirty="0"/>
              <a:t> יש למשחקים.</a:t>
            </a:r>
            <a:endParaRPr lang="he-IL" b="0" dirty="0"/>
          </a:p>
          <a:p>
            <a:pPr marL="0" lvl="0" indent="0" algn="r" rtl="1">
              <a:spcBef>
                <a:spcPts val="0"/>
              </a:spcBef>
              <a:spcAft>
                <a:spcPts val="0"/>
              </a:spcAft>
              <a:buNone/>
            </a:pPr>
            <a:r>
              <a:rPr lang="he-IL" b="0" dirty="0"/>
              <a:t>קראו שוב את הקטע וכתבו לפחות שלושה יתרונות שיש</a:t>
            </a:r>
            <a:r>
              <a:rPr lang="he-IL" b="0" baseline="0" dirty="0"/>
              <a:t> למשחקים, לדעת הכותב. התחילו במשימה ואני אחכה לכם כאן. </a:t>
            </a:r>
            <a:r>
              <a:rPr lang="he-IL" b="1" baseline="0" dirty="0"/>
              <a:t>(משימה בהנפשה. השהייה 2 דק').</a:t>
            </a:r>
            <a:endParaRPr lang="he-IL" b="0" dirty="0"/>
          </a:p>
          <a:p>
            <a:pPr marL="0" lvl="0" indent="0" algn="r" rtl="1">
              <a:spcBef>
                <a:spcPts val="0"/>
              </a:spcBef>
              <a:spcAft>
                <a:spcPts val="0"/>
              </a:spcAft>
              <a:buNone/>
            </a:pPr>
            <a:r>
              <a:rPr lang="he-IL" b="0" baseline="0" dirty="0"/>
              <a:t>חזרתם. אילו יתרונות מצאתם? וואו, אני מצאתי כל כך הרבה יתרונות שיש למשחקים. בואו נראה אותם.</a:t>
            </a:r>
            <a:endParaRPr lang="he-IL" b="0" dirty="0"/>
          </a:p>
          <a:p>
            <a:pPr marL="0" lvl="0" indent="0" algn="r" rtl="1">
              <a:spcBef>
                <a:spcPts val="0"/>
              </a:spcBef>
              <a:spcAft>
                <a:spcPts val="0"/>
              </a:spcAft>
              <a:buNone/>
            </a:pPr>
            <a:endParaRPr lang="he-IL" b="1" dirty="0"/>
          </a:p>
          <a:p>
            <a:pPr marL="0" lvl="0" indent="0" algn="r" rtl="0">
              <a:spcBef>
                <a:spcPts val="0"/>
              </a:spcBef>
              <a:spcAft>
                <a:spcPts val="0"/>
              </a:spcAft>
              <a:buNone/>
            </a:pPr>
            <a:endParaRPr lang="he-IL" b="1" dirty="0"/>
          </a:p>
          <a:p>
            <a:pPr marL="0" lvl="0" indent="0" algn="r" rtl="0">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476133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2.5 דקות</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בזמן שאקרא לכם את היתרונות, חישבו על המשחק שהבאתם, או על משחק אחר</a:t>
            </a:r>
            <a:r>
              <a:rPr lang="he-IL" b="0" baseline="0" dirty="0"/>
              <a:t> שאתם אוהבים. חישבו אילו מהיתרונות מתאימים גם למשחק שלכם. </a:t>
            </a:r>
            <a:r>
              <a:rPr lang="he-IL" b="1" dirty="0"/>
              <a:t>קוראת (</a:t>
            </a:r>
            <a:r>
              <a:rPr lang="he-IL" b="1" baseline="0" dirty="0"/>
              <a:t>הנפשה</a:t>
            </a:r>
            <a:r>
              <a:rPr lang="he-IL" b="1" dirty="0"/>
              <a:t>)</a:t>
            </a:r>
            <a:r>
              <a:rPr lang="he-IL" b="1" baseline="0" dirty="0"/>
              <a:t> המשחקים עוזרים לפתח את הדמיון. </a:t>
            </a:r>
            <a:r>
              <a:rPr lang="he-IL" b="0" baseline="0" dirty="0"/>
              <a:t>מה דעתכם, המשחק שלכם עוזר לפתח את הדמיון? ומה בקשר ליתרונות האחרים? </a:t>
            </a:r>
            <a:r>
              <a:rPr lang="he-IL" b="1" baseline="0" dirty="0"/>
              <a:t>ממשיכה לקרוא את כל היתרונות. </a:t>
            </a:r>
            <a:r>
              <a:rPr lang="he-IL" b="0" baseline="0" dirty="0"/>
              <a:t>אני מזמינה אתכם לחזור לרשימת היתרונות שהכנתם קודם, ולסמן ליד כל יתרון האם הוא מתאים למשחק שבחרתם. אפשר לסמן בסמיילי או בכוכבית.</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תוכלו להוסיף לרשימה שהכנתם יתרונות נוספים שמופיעים כאן. </a:t>
            </a:r>
            <a:r>
              <a:rPr lang="he-IL" b="1" baseline="0" dirty="0"/>
              <a:t>(השהייה דקה).</a:t>
            </a:r>
            <a:endParaRPr lang="he-IL" b="1"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1"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אתם יודעים, משהו חסר לי. </a:t>
            </a:r>
            <a:r>
              <a:rPr lang="he-IL" b="0" baseline="0" dirty="0"/>
              <a:t>יש פה הרבה יתרונות אבל הם לא מפורטים. אין דוגמאות, או הסברים. איך</a:t>
            </a:r>
            <a:r>
              <a:rPr lang="he-IL" b="1" baseline="0" dirty="0"/>
              <a:t> </a:t>
            </a:r>
            <a:r>
              <a:rPr lang="he-IL" b="0" baseline="0" dirty="0"/>
              <a:t>המשחק עוזר לפתח את </a:t>
            </a:r>
            <a:r>
              <a:rPr lang="he-IL" b="1" baseline="0" dirty="0"/>
              <a:t>הדמיון</a:t>
            </a:r>
            <a:r>
              <a:rPr lang="he-IL" b="0" baseline="0" dirty="0"/>
              <a:t>, למשל?</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אפשר להוסיף לטקסט יותר הסברים ודוגמאות. נוכל להוסיף כמה דוגמאות יחד. </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תראו, למשל את המשחק הזה:</a:t>
            </a:r>
            <a:endParaRPr lang="he-IL" b="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1"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זהו משחק שאתם </a:t>
            </a:r>
            <a:r>
              <a:rPr lang="he-IL" b="1" dirty="0"/>
              <a:t>בוודאי</a:t>
            </a:r>
            <a:r>
              <a:rPr lang="he-IL" b="0" dirty="0"/>
              <a:t> מכירים. נכון,</a:t>
            </a:r>
            <a:r>
              <a:rPr lang="he-IL" b="0" baseline="0" dirty="0"/>
              <a:t> השחמט. אמרנו שלמשחקים יש יתרונות רבים. איזה יתרון יש לדעתכם למשחק השחמט? איזה יכולות הוא מפתח אצל מי שמשחק בו? </a:t>
            </a:r>
            <a:r>
              <a:rPr lang="he-IL" b="1" baseline="0" dirty="0"/>
              <a:t>(השהייה כמה שניות). </a:t>
            </a:r>
            <a:r>
              <a:rPr lang="he-IL" b="0" baseline="0" dirty="0"/>
              <a:t>בזמן המשחק השחקנים צריכים להתבונן בכלים שעל הלוח, לנסות לשער מה יהיה המהלך הבא של היריב, להמתין בסבלנות, לתכנן את הצעד הבא. כל הדברים האלו דורשים הרבה ריכוז. אז אפשר לומר שמשחק השחמט מפתח את יכולת הריכוז. </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יש עוד משחק שדורש ריכוז רב:</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1"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נכון זהו משחק הדוקים. במשחק זה צריך סבלנות וריכוז רבים, ואפילו עדינות, כדי להצליח להרים דוק אחד מבלי להזיז את השאר.</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ומה דעתכם על המשחק הזה?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אין כמעט בית אחד שאין בו לגו. מה כל כך מושך בו? חשבו רגע, מה היתרונות שבו? מה הוא תורם לנו? </a:t>
            </a:r>
            <a:r>
              <a:rPr lang="he-IL" b="1" baseline="0" dirty="0"/>
              <a:t>(השהייה כמה שניות). </a:t>
            </a:r>
            <a:r>
              <a:rPr lang="he-IL" b="0" baseline="0" dirty="0"/>
              <a:t>אני חושבת שהוא מאד מפתח את הדמיון. אנחנו יכולים לבנות בו מה שנרצה: בית, מכונית, אולי חללית . מה אתם הייתם בונים?</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baseline="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בואו נחזור רגע לטקסט, ונראה כיצד הוא מסתיים.</a:t>
            </a: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חצי דקה</a:t>
            </a:r>
          </a:p>
          <a:p>
            <a:pPr marL="0" lvl="0" indent="0" algn="r" rtl="1">
              <a:spcBef>
                <a:spcPts val="0"/>
              </a:spcBef>
              <a:spcAft>
                <a:spcPts val="0"/>
              </a:spcAft>
              <a:buNone/>
            </a:pPr>
            <a:endParaRPr lang="he-IL" b="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לאחר שהציג בפנינו את טענתו ואת כל הנימוקים לטענה, הכותב מסיים במשפט סיכום שבא לחזק</a:t>
            </a:r>
            <a:r>
              <a:rPr lang="he-IL" b="0" baseline="0" dirty="0"/>
              <a:t> את טענתו: </a:t>
            </a:r>
            <a:r>
              <a:rPr lang="he-IL" b="1" baseline="0" dirty="0"/>
              <a:t>(קוראת בהדגשה את המשפט המודגש בסוף).</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נו, אחרי כל זה גם אתם השתכנעתם? אני השתכנעתי.</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baseline="0" dirty="0"/>
              <a:t>בואו נראה במה הוא השתמש כדי לשכנע אותנו?</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1108825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dirty="0"/>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0" dirty="0"/>
              <a:t>מי שרוצה לשכנע צריך קודם להציג את הנושא</a:t>
            </a:r>
            <a:r>
              <a:rPr lang="he-IL" b="0" baseline="0" dirty="0"/>
              <a:t> ואז את </a:t>
            </a:r>
            <a:r>
              <a:rPr lang="he-IL" b="0" dirty="0"/>
              <a:t>הטענה או הדעה שלו,</a:t>
            </a:r>
            <a:r>
              <a:rPr lang="he-IL" b="0" baseline="0" dirty="0"/>
              <a:t> להוסיף נימוקים ודוגמאות, ולבסוף לסיים במשפט שיחזק את הטענה ויישאר בזיכרונם של הקוראים. </a:t>
            </a:r>
          </a:p>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3120061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1" dirty="0"/>
              <a:t>משך השקף: דקה</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dirty="0"/>
              <a:t>אז מה למדנו פה היום? </a:t>
            </a:r>
            <a:r>
              <a:rPr lang="he-IL" b="1" dirty="0"/>
              <a:t>(קוראת בקול).</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b="1" dirty="0"/>
          </a:p>
          <a:p>
            <a:pPr marL="0" indent="0" algn="r" rtl="1">
              <a:buNone/>
            </a:pPr>
            <a:r>
              <a:rPr lang="he-IL" dirty="0"/>
              <a:t>בוודאי גם אתם השתמשתם בטקסט טיעון מבלי שהרגשתם אפילו.</a:t>
            </a:r>
            <a:r>
              <a:rPr lang="he-IL" baseline="0" dirty="0"/>
              <a:t> האם ניסיתם לשכנע במשהו את אחד מחבריכם, או אולי את ההורים או המורה? </a:t>
            </a:r>
          </a:p>
          <a:p>
            <a:pPr marL="0" indent="0" algn="r" rtl="1">
              <a:buNone/>
            </a:pPr>
            <a:r>
              <a:rPr lang="he-IL" b="0" i="0" dirty="0"/>
              <a:t>אולי עכשיו תציעו למורה שלכם לשלב משחקים בזמן השיעור. יש לכם סיבה טובה.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r>
              <a:rPr lang="he-IL" b="1" dirty="0"/>
              <a:t>משך השקף: 1 דקה</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0" baseline="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0" baseline="0" dirty="0"/>
              <a:t>נסו לכתוב מכתב שמטרתו לשכנע את המורה לשלב משחקים בשיעורים.</a:t>
            </a:r>
          </a:p>
          <a:p>
            <a:pPr marL="0" indent="0" algn="r" rtl="1">
              <a:buNone/>
            </a:pPr>
            <a:r>
              <a:rPr lang="he-IL" b="1" baseline="0" dirty="0"/>
              <a:t>(משפט שני בהנפשה) </a:t>
            </a:r>
            <a:r>
              <a:rPr lang="he-IL" b="0" baseline="0" dirty="0"/>
              <a:t>במכתבכם כתבו מהי הטענה שלכם וזכרו להוסיף דוגמאות ונימוקים שבעזרתם תסבירו מה תהיה תרומת המשחקים לשיעור. </a:t>
            </a:r>
          </a:p>
          <a:p>
            <a:pPr marL="0" indent="0" algn="r" rtl="1">
              <a:buNone/>
            </a:pPr>
            <a:r>
              <a:rPr lang="he-IL" b="1" baseline="0" dirty="0"/>
              <a:t>(משפט שלישי בהנפשה) </a:t>
            </a:r>
            <a:r>
              <a:rPr lang="he-IL" b="0" baseline="0" dirty="0"/>
              <a:t>והכי חשוב – הביאו לידי ביטוי את הקול האישי שלכם, כדי שאפשר יהיה לראות עד כמה הנושא חשוב לכם.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לפני שאתם מתחילים, אני רוצה להראות לכם דוגמה למכתב ששלחה ילדה בכיתה ג' להוריה, כדי לשכנע אותם לאמץ כלב.</a:t>
            </a:r>
            <a:endParaRPr lang="he-IL" b="1" baseline="0" dirty="0"/>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820583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lvl="0" indent="0" algn="r" rtl="1">
              <a:lnSpc>
                <a:spcPct val="115000"/>
              </a:lnSpc>
              <a:spcBef>
                <a:spcPts val="1200"/>
              </a:spcBef>
              <a:spcAft>
                <a:spcPts val="0"/>
              </a:spcAft>
              <a:buClr>
                <a:schemeClr val="dk1"/>
              </a:buClr>
              <a:buSzPts val="1100"/>
              <a:buFont typeface="Arial"/>
              <a:buNone/>
            </a:pPr>
            <a:endParaRPr lang="he-IL" b="1" dirty="0"/>
          </a:p>
          <a:p>
            <a:pPr marL="0" lvl="0" indent="0" algn="r" rtl="1">
              <a:lnSpc>
                <a:spcPct val="115000"/>
              </a:lnSpc>
              <a:spcBef>
                <a:spcPts val="1200"/>
              </a:spcBef>
              <a:spcAft>
                <a:spcPts val="0"/>
              </a:spcAft>
              <a:buClr>
                <a:schemeClr val="dk1"/>
              </a:buClr>
              <a:buSzPts val="1100"/>
              <a:buFont typeface="Arial"/>
              <a:buNone/>
            </a:pPr>
            <a:r>
              <a:rPr lang="he-IL" b="1" dirty="0"/>
              <a:t>(קוראת בקול את המכתב).</a:t>
            </a:r>
          </a:p>
          <a:p>
            <a:pPr algn="r" rtl="1"/>
            <a:endParaRPr lang="he-IL" baseline="0" dirty="0"/>
          </a:p>
          <a:p>
            <a:pPr algn="r" rtl="1"/>
            <a:r>
              <a:rPr lang="he-IL" baseline="0" dirty="0"/>
              <a:t>מה אתם חושבים? היא הצליחה לשכנע את הוריה? </a:t>
            </a:r>
            <a:r>
              <a:rPr lang="he-IL" b="1" baseline="0" dirty="0"/>
              <a:t>(השהייה)</a:t>
            </a:r>
          </a:p>
          <a:p>
            <a:pPr algn="r" rtl="1"/>
            <a:endParaRPr lang="he-IL" b="1"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19249596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15000"/>
              </a:lnSpc>
              <a:spcBef>
                <a:spcPts val="1200"/>
              </a:spcBef>
              <a:spcAft>
                <a:spcPts val="0"/>
              </a:spcAft>
              <a:buClr>
                <a:schemeClr val="dk1"/>
              </a:buClr>
              <a:buSzPts val="1100"/>
              <a:buFont typeface="Arial"/>
              <a:buNone/>
              <a:tabLst/>
              <a:defRPr/>
            </a:pPr>
            <a:r>
              <a:rPr lang="he-IL" b="1" dirty="0"/>
              <a:t>משך השקף: חצי דקה</a:t>
            </a:r>
          </a:p>
          <a:p>
            <a:pPr marL="0" lvl="0" indent="0" algn="r" rtl="1">
              <a:lnSpc>
                <a:spcPct val="115000"/>
              </a:lnSpc>
              <a:spcBef>
                <a:spcPts val="1200"/>
              </a:spcBef>
              <a:spcAft>
                <a:spcPts val="0"/>
              </a:spcAft>
              <a:buClr>
                <a:schemeClr val="dk1"/>
              </a:buClr>
              <a:buSzPts val="1100"/>
              <a:buFont typeface="Arial"/>
              <a:buNone/>
            </a:pPr>
            <a:endParaRPr lang="he-IL" b="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הכירו</a:t>
            </a:r>
            <a:r>
              <a:rPr lang="he-IL" baseline="0" dirty="0"/>
              <a:t> – </a:t>
            </a:r>
            <a:r>
              <a:rPr lang="he-IL" baseline="0" dirty="0" err="1"/>
              <a:t>רַאבֶּל</a:t>
            </a:r>
            <a:r>
              <a:rPr lang="he-IL" baseline="0" dirty="0"/>
              <a:t> הכלב המאומץ החדש של חברה שלי. הילדה שכתבה את המכתב היא הבת שלה, לירון,  והיא גם בכיתה ג'. </a:t>
            </a:r>
            <a:r>
              <a:rPr lang="he-IL" b="0" baseline="0" dirty="0"/>
              <a:t>הרצון שלה לאמץ כלב הביא אותה לכתוב מכתב משכנע שקשה להישאר אדישים מולו.</a:t>
            </a:r>
          </a:p>
          <a:p>
            <a:pPr algn="r" rtl="1"/>
            <a:endParaRPr lang="he-IL" baseline="0" dirty="0"/>
          </a:p>
          <a:p>
            <a:pPr algn="r" rtl="1"/>
            <a:r>
              <a:rPr lang="he-IL" baseline="0" dirty="0"/>
              <a:t>אז ילדים – אם אתם רוצים משהו והטיעונים שלכם מספיק טובים, "לכו על זה" ויש סיכוי שתצליחו לשכנע. אל תרימו ידיים. </a:t>
            </a:r>
            <a:endParaRPr lang="he-IL" b="0"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1924959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indent="0" algn="r" rtl="1">
              <a:buNone/>
            </a:pPr>
            <a:r>
              <a:rPr lang="he-IL" b="1" dirty="0"/>
              <a:t>משך השקף: עד 15 דקות</a:t>
            </a:r>
            <a:endParaRPr lang="he-IL" b="0" baseline="0" dirty="0"/>
          </a:p>
          <a:p>
            <a:pPr marL="0" marR="0" indent="0" algn="r" defTabSz="914400" rtl="1" eaLnBrk="1" fontAlgn="auto" latinLnBrk="0" hangingPunct="1">
              <a:lnSpc>
                <a:spcPct val="100000"/>
              </a:lnSpc>
              <a:spcBef>
                <a:spcPts val="0"/>
              </a:spcBef>
              <a:spcAft>
                <a:spcPts val="0"/>
              </a:spcAft>
              <a:buClrTx/>
              <a:buSzTx/>
              <a:buFontTx/>
              <a:buNone/>
              <a:tabLst/>
              <a:defRPr/>
            </a:pPr>
            <a:r>
              <a:rPr lang="he-IL" b="0" baseline="0" dirty="0"/>
              <a:t>וכעת, אתם מוזמנים לכתוב את המכתב שלכם למורה, ולשכנע אותה מדוע חשוב לשלב משחקים בשיעור. </a:t>
            </a:r>
          </a:p>
          <a:p>
            <a:pPr marL="0" marR="0" indent="0" algn="r" defTabSz="914400" rtl="1" eaLnBrk="1" fontAlgn="auto" latinLnBrk="0" hangingPunct="1">
              <a:lnSpc>
                <a:spcPct val="100000"/>
              </a:lnSpc>
              <a:spcBef>
                <a:spcPts val="0"/>
              </a:spcBef>
              <a:spcAft>
                <a:spcPts val="0"/>
              </a:spcAft>
              <a:buClrTx/>
              <a:buSzTx/>
              <a:buFontTx/>
              <a:buNone/>
              <a:tabLst/>
              <a:defRPr/>
            </a:pPr>
            <a:r>
              <a:rPr lang="he-IL" b="0" baseline="0" dirty="0"/>
              <a:t>אתם רואים כאן את היתרונות שהזכרנו קודם. תוכלו לשלב אותם במכתבכם. </a:t>
            </a:r>
          </a:p>
          <a:p>
            <a:pPr marL="0" marR="0" indent="0" algn="r" defTabSz="914400" rtl="1" eaLnBrk="1" fontAlgn="auto" latinLnBrk="0" hangingPunct="1">
              <a:lnSpc>
                <a:spcPct val="100000"/>
              </a:lnSpc>
              <a:spcBef>
                <a:spcPts val="0"/>
              </a:spcBef>
              <a:spcAft>
                <a:spcPts val="0"/>
              </a:spcAft>
              <a:buClrTx/>
              <a:buSzTx/>
              <a:buFontTx/>
              <a:buNone/>
              <a:tabLst/>
              <a:defRPr/>
            </a:pPr>
            <a:r>
              <a:rPr lang="he-IL" b="0" baseline="0" dirty="0"/>
              <a:t>אני אחכה לכם כאן. </a:t>
            </a:r>
            <a:r>
              <a:rPr lang="he-IL" b="1" baseline="0" dirty="0"/>
              <a:t>(יוצאים למשימה ל-10 דק').</a:t>
            </a:r>
            <a:endParaRPr lang="he-IL" b="0" baseline="0" dirty="0"/>
          </a:p>
          <a:p>
            <a:pPr marL="0" indent="0" algn="r" rtl="1">
              <a:buNone/>
            </a:pPr>
            <a:endParaRPr lang="he-IL" b="1" baseline="0" dirty="0"/>
          </a:p>
          <a:p>
            <a:pPr marL="0" indent="0" algn="r" rtl="1">
              <a:buNone/>
            </a:pPr>
            <a:r>
              <a:rPr lang="he-IL" b="1" baseline="0" dirty="0"/>
              <a:t>(לאחר תום הזמן למשימה):</a:t>
            </a:r>
          </a:p>
          <a:p>
            <a:pPr marL="0" indent="0" algn="r" rtl="1">
              <a:buNone/>
            </a:pPr>
            <a:r>
              <a:rPr lang="he-IL" b="0" baseline="0" dirty="0"/>
              <a:t>חזרתי אליכם. אני בטוחה שהיו לכם רעיונות נהדרים. מי שלא הספיק מוזמן להמשיך גם אחרי השידור. תוכלו לשתף את מכתבכם עם ילדים נוספים ולראות אם הם כתבו משהו דומה </a:t>
            </a:r>
            <a:r>
              <a:rPr lang="he-IL" b="0" baseline="0" dirty="0" err="1"/>
              <a:t>לשלכם</a:t>
            </a:r>
            <a:r>
              <a:rPr lang="he-IL" b="0" baseline="0" dirty="0"/>
              <a:t>, או אולי שונה. תוכלו לדבר עם ילדים אחרים בקבוצה, לכתוב מכתב משותף, ולשלוח יחד למורה.</a:t>
            </a:r>
          </a:p>
          <a:p>
            <a:pPr marL="0" indent="0" algn="r" rtl="1">
              <a:buNone/>
            </a:pPr>
            <a:r>
              <a:rPr lang="he-IL" b="0" baseline="0" dirty="0"/>
              <a:t>ילדים, אני רוצה לומר שמאד נהניתי ללמד אתכם. ועכשיו - לְמה אתם מחכים? לכו לשחק </a:t>
            </a:r>
            <a:r>
              <a:rPr lang="he-IL" b="1" baseline="0" dirty="0"/>
              <a:t>(בחיוך).</a:t>
            </a:r>
          </a:p>
          <a:p>
            <a:pPr marL="0" lvl="0" indent="0" algn="r" rtl="1">
              <a:spcBef>
                <a:spcPts val="0"/>
              </a:spcBef>
              <a:spcAft>
                <a:spcPts val="0"/>
              </a:spcAft>
              <a:buNone/>
            </a:pPr>
            <a:endParaRPr lang="he-IL" b="1"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820583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4.xml"/><Relationship Id="rId7" Type="http://schemas.openxmlformats.org/officeDocument/2006/relationships/image" Target="../media/image14.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notesSlide" Target="../notesSlides/notesSlide4.xml"/><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5.xml"/><Relationship Id="rId7" Type="http://schemas.openxmlformats.org/officeDocument/2006/relationships/image" Target="../media/image2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jpg"/><Relationship Id="rId5" Type="http://schemas.openxmlformats.org/officeDocument/2006/relationships/image" Target="../media/image2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8.jp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5.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34.png"/><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36.png"/><Relationship Id="rId5" Type="http://schemas.openxmlformats.org/officeDocument/2006/relationships/image" Target="../media/image18.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a:xfrm>
            <a:off x="2187575" y="2986682"/>
            <a:ext cx="7816850" cy="1067468"/>
          </a:xfrm>
        </p:spPr>
        <p:txBody>
          <a:bodyPr/>
          <a:lstStyle/>
          <a:p>
            <a:r>
              <a:rPr lang="he-IL" dirty="0">
                <a:cs typeface="+mn-cs"/>
              </a:rPr>
              <a:t>שיעור עברית לכיתה ג-ד</a:t>
            </a:r>
            <a:endParaRPr lang="x-none" dirty="0">
              <a:cs typeface="+mn-cs"/>
            </a:endParaRPr>
          </a:p>
          <a:p>
            <a:endParaRPr lang="x-none" dirty="0">
              <a:cs typeface="+mn-cs"/>
            </a:endParaRPr>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3" y="4419771"/>
            <a:ext cx="5147207" cy="649357"/>
          </a:xfrm>
        </p:spPr>
        <p:txBody>
          <a:bodyPr/>
          <a:lstStyle/>
          <a:p>
            <a:pPr algn="r"/>
            <a:r>
              <a:rPr lang="he-IL" dirty="0">
                <a:cs typeface="+mn-cs"/>
              </a:rPr>
              <a:t>נושא השיעור: משחק ילדים</a:t>
            </a:r>
            <a:endParaRPr lang="x-none" dirty="0">
              <a:cs typeface="+mn-cs"/>
            </a:endParaRPr>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cs typeface="+mn-cs"/>
              </a:rPr>
              <a:t>המורה: תמר משלי </a:t>
            </a:r>
          </a:p>
        </p:txBody>
      </p:sp>
      <p:sp>
        <p:nvSpPr>
          <p:cNvPr id="2" name="TextBox 1"/>
          <p:cNvSpPr txBox="1"/>
          <p:nvPr/>
        </p:nvSpPr>
        <p:spPr>
          <a:xfrm>
            <a:off x="554182" y="6367842"/>
            <a:ext cx="4980016" cy="369332"/>
          </a:xfrm>
          <a:prstGeom prst="rect">
            <a:avLst/>
          </a:prstGeom>
          <a:noFill/>
        </p:spPr>
        <p:txBody>
          <a:bodyPr wrap="square" rtlCol="1">
            <a:spAutoFit/>
          </a:bodyPr>
          <a:lstStyle/>
          <a:p>
            <a:r>
              <a:rPr lang="he-IL" dirty="0">
                <a:solidFill>
                  <a:schemeClr val="bg1"/>
                </a:solidFill>
              </a:rPr>
              <a:t>פיתוח השיעור: נועה חסון יוסף, מעין </a:t>
            </a:r>
            <a:r>
              <a:rPr lang="he-IL" dirty="0" err="1">
                <a:solidFill>
                  <a:schemeClr val="bg1"/>
                </a:solidFill>
              </a:rPr>
              <a:t>טרוינסקי</a:t>
            </a:r>
            <a:r>
              <a:rPr lang="he-IL" dirty="0">
                <a:solidFill>
                  <a:schemeClr val="bg1"/>
                </a:solidFill>
              </a:rPr>
              <a:t> </a:t>
            </a:r>
            <a:r>
              <a:rPr lang="he-IL" dirty="0" err="1">
                <a:solidFill>
                  <a:schemeClr val="bg1"/>
                </a:solidFill>
              </a:rPr>
              <a:t>תדמור</a:t>
            </a:r>
            <a:endParaRPr lang="he-IL" dirty="0">
              <a:solidFill>
                <a:schemeClr val="bg1"/>
              </a:solidFill>
            </a:endParaRP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מציין מיקום תוכן 5">
            <a:extLst>
              <a:ext uri="{FF2B5EF4-FFF2-40B4-BE49-F238E27FC236}">
                <a16:creationId xmlns:a16="http://schemas.microsoft.com/office/drawing/2014/main" id="{F5B5C7F4-17DD-480B-9829-498610DEF01F}"/>
              </a:ext>
            </a:extLst>
          </p:cNvPr>
          <p:cNvPicPr>
            <a:picLocks noGrp="1" noChangeAspect="1"/>
          </p:cNvPicPr>
          <p:nvPr>
            <p:ph idx="1"/>
          </p:nvPr>
        </p:nvPicPr>
        <p:blipFill>
          <a:blip r:embed="rId3"/>
          <a:stretch>
            <a:fillRect/>
          </a:stretch>
        </p:blipFill>
        <p:spPr>
          <a:xfrm>
            <a:off x="1026491" y="3660406"/>
            <a:ext cx="4601392" cy="2957424"/>
          </a:xfrm>
          <a:prstGeom prst="rect">
            <a:avLst/>
          </a:prstGeom>
        </p:spPr>
      </p:pic>
      <p:pic>
        <p:nvPicPr>
          <p:cNvPr id="9" name="תמונה 8">
            <a:extLst>
              <a:ext uri="{FF2B5EF4-FFF2-40B4-BE49-F238E27FC236}">
                <a16:creationId xmlns:a16="http://schemas.microsoft.com/office/drawing/2014/main" id="{8B10148F-69A8-454D-A674-CC19DF7DF389}"/>
              </a:ext>
            </a:extLst>
          </p:cNvPr>
          <p:cNvPicPr>
            <a:picLocks noChangeAspect="1"/>
          </p:cNvPicPr>
          <p:nvPr/>
        </p:nvPicPr>
        <p:blipFill>
          <a:blip r:embed="rId4"/>
          <a:stretch>
            <a:fillRect/>
          </a:stretch>
        </p:blipFill>
        <p:spPr>
          <a:xfrm>
            <a:off x="1026491" y="394294"/>
            <a:ext cx="4601392" cy="2957424"/>
          </a:xfrm>
          <a:prstGeom prst="rect">
            <a:avLst/>
          </a:prstGeom>
        </p:spPr>
      </p:pic>
      <p:pic>
        <p:nvPicPr>
          <p:cNvPr id="10" name="תמונה 9">
            <a:extLst>
              <a:ext uri="{FF2B5EF4-FFF2-40B4-BE49-F238E27FC236}">
                <a16:creationId xmlns:a16="http://schemas.microsoft.com/office/drawing/2014/main" id="{6BEEFBA2-6594-413E-A240-DEC433D04509}"/>
              </a:ext>
            </a:extLst>
          </p:cNvPr>
          <p:cNvPicPr>
            <a:picLocks noChangeAspect="1"/>
          </p:cNvPicPr>
          <p:nvPr/>
        </p:nvPicPr>
        <p:blipFill>
          <a:blip r:embed="rId5"/>
          <a:stretch>
            <a:fillRect/>
          </a:stretch>
        </p:blipFill>
        <p:spPr>
          <a:xfrm>
            <a:off x="6221731" y="370915"/>
            <a:ext cx="4705350" cy="3005946"/>
          </a:xfrm>
          <a:prstGeom prst="rect">
            <a:avLst/>
          </a:prstGeom>
        </p:spPr>
      </p:pic>
      <p:pic>
        <p:nvPicPr>
          <p:cNvPr id="12" name="Picture 4" descr="Adorable little boy and girl playing with toy train">
            <a:extLst>
              <a:ext uri="{FF2B5EF4-FFF2-40B4-BE49-F238E27FC236}">
                <a16:creationId xmlns:a16="http://schemas.microsoft.com/office/drawing/2014/main" id="{BC3D1CB1-8065-464D-A440-E3974D9827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1731" y="3662039"/>
            <a:ext cx="4699858" cy="3002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53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cs typeface="+mn-cs"/>
              </a:rPr>
              <a:t>מה צפוי לנו בשיעור היום?</a:t>
            </a:r>
            <a:endParaRPr lang="x-none" dirty="0">
              <a:cs typeface="+mn-cs"/>
            </a:endParaRPr>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a:xfrm>
            <a:off x="1962150" y="1881187"/>
            <a:ext cx="8560378" cy="3368935"/>
          </a:xfrm>
        </p:spPr>
        <p:txBody>
          <a:bodyPr>
            <a:normAutofit/>
          </a:bodyPr>
          <a:lstStyle/>
          <a:p>
            <a:pPr marL="457200" indent="-457200">
              <a:lnSpc>
                <a:spcPct val="100000"/>
              </a:lnSpc>
              <a:spcAft>
                <a:spcPts val="600"/>
              </a:spcAft>
              <a:buFont typeface="Arial" panose="020B0604020202020204" pitchFamily="34" charset="0"/>
              <a:buChar char="•"/>
            </a:pPr>
            <a:r>
              <a:rPr lang="he-IL" sz="3200" dirty="0">
                <a:cs typeface="+mn-cs"/>
              </a:rPr>
              <a:t>נדבר על משחקי ילדים, ונגלה מהם היתרונות המסתתרים בהם.</a:t>
            </a:r>
          </a:p>
          <a:p>
            <a:pPr marL="457200" indent="-457200">
              <a:lnSpc>
                <a:spcPct val="100000"/>
              </a:lnSpc>
              <a:spcAft>
                <a:spcPts val="600"/>
              </a:spcAft>
              <a:buFont typeface="Arial" panose="020B0604020202020204" pitchFamily="34" charset="0"/>
              <a:buChar char="•"/>
            </a:pPr>
            <a:r>
              <a:rPr lang="he-IL" sz="3200" dirty="0">
                <a:cs typeface="+mn-cs"/>
              </a:rPr>
              <a:t>נקרא טקסט שמסביר מדוע חשוב לשחק, ומה קורה לנו כאשר אנו משחקים. </a:t>
            </a:r>
          </a:p>
          <a:p>
            <a:pPr marL="457200" indent="-457200">
              <a:lnSpc>
                <a:spcPct val="100000"/>
              </a:lnSpc>
              <a:spcAft>
                <a:spcPts val="600"/>
              </a:spcAft>
              <a:buFont typeface="Arial" panose="020B0604020202020204" pitchFamily="34" charset="0"/>
              <a:buChar char="•"/>
            </a:pPr>
            <a:r>
              <a:rPr lang="he-IL" sz="3200" dirty="0">
                <a:cs typeface="+mn-cs"/>
              </a:rPr>
              <a:t>לבסוף, נתנסה בכתיבת מכתב שמטרתו לשכנע. </a:t>
            </a:r>
          </a:p>
          <a:p>
            <a:pPr marL="457200" indent="-457200">
              <a:buFont typeface="Arial" panose="020B0604020202020204" pitchFamily="34" charset="0"/>
              <a:buChar char="•"/>
            </a:pPr>
            <a:endParaRPr lang="he-IL" sz="3200" dirty="0">
              <a:cs typeface="+mn-cs"/>
            </a:endParaRP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109200" y="5059623"/>
            <a:ext cx="2082800" cy="2095500"/>
          </a:xfrm>
          <a:prstGeom prst="rect">
            <a:avLst/>
          </a:prstGeom>
        </p:spPr>
      </p:pic>
    </p:spTree>
    <p:extLst>
      <p:ext uri="{BB962C8B-B14F-4D97-AF65-F5344CB8AC3E}">
        <p14:creationId xmlns:p14="http://schemas.microsoft.com/office/powerpoint/2010/main" val="277415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cs typeface="+mn-cs"/>
              </a:rPr>
              <a:t>מה להביא לשיעור?</a:t>
            </a:r>
            <a:endParaRPr lang="x-none" dirty="0">
              <a:cs typeface="+mn-cs"/>
            </a:endParaRPr>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0574" y="2710851"/>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8141377" y="3225956"/>
            <a:ext cx="1771057" cy="74084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קבוצה 2">
            <a:extLst>
              <a:ext uri="{FF2B5EF4-FFF2-40B4-BE49-F238E27FC236}">
                <a16:creationId xmlns:a16="http://schemas.microsoft.com/office/drawing/2014/main" id="{7B440C48-C532-4DFB-AC50-08D6FB147CEE}"/>
              </a:ext>
            </a:extLst>
          </p:cNvPr>
          <p:cNvGrpSpPr/>
          <p:nvPr/>
        </p:nvGrpSpPr>
        <p:grpSpPr>
          <a:xfrm>
            <a:off x="5650200" y="2710850"/>
            <a:ext cx="2333037" cy="1682261"/>
            <a:chOff x="5650200" y="2710853"/>
            <a:chExt cx="2470244" cy="1682258"/>
          </a:xfrm>
        </p:grpSpPr>
        <p:sp>
          <p:nvSpPr>
            <p:cNvPr id="12" name="קוביה 11"/>
            <p:cNvSpPr/>
            <p:nvPr/>
          </p:nvSpPr>
          <p:spPr>
            <a:xfrm>
              <a:off x="5708943" y="2956944"/>
              <a:ext cx="2411501" cy="1436167"/>
            </a:xfrm>
            <a:prstGeom prst="cube">
              <a:avLst>
                <a:gd name="adj" fmla="val 34656"/>
              </a:avLst>
            </a:prstGeom>
            <a:blipFill>
              <a:blip r:embed="rId7"/>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b="1" dirty="0">
                <a:solidFill>
                  <a:schemeClr val="accent3">
                    <a:lumMod val="20000"/>
                    <a:lumOff val="80000"/>
                  </a:schemeClr>
                </a:solidFill>
              </a:endParaRPr>
            </a:p>
          </p:txBody>
        </p:sp>
        <p:sp>
          <p:nvSpPr>
            <p:cNvPr id="10" name="קוביה 9"/>
            <p:cNvSpPr/>
            <p:nvPr/>
          </p:nvSpPr>
          <p:spPr>
            <a:xfrm>
              <a:off x="5650200" y="2719328"/>
              <a:ext cx="2470243" cy="934667"/>
            </a:xfrm>
            <a:prstGeom prst="cube">
              <a:avLst>
                <a:gd name="adj" fmla="val 5290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b="1" dirty="0">
                <a:solidFill>
                  <a:schemeClr val="accent3">
                    <a:lumMod val="20000"/>
                    <a:lumOff val="80000"/>
                  </a:schemeClr>
                </a:solidFill>
              </a:endParaRPr>
            </a:p>
          </p:txBody>
        </p:sp>
        <p:sp>
          <p:nvSpPr>
            <p:cNvPr id="11" name="TextBox 10"/>
            <p:cNvSpPr txBox="1"/>
            <p:nvPr/>
          </p:nvSpPr>
          <p:spPr>
            <a:xfrm>
              <a:off x="5832446" y="2710853"/>
              <a:ext cx="2105753" cy="830996"/>
            </a:xfrm>
            <a:prstGeom prst="rect">
              <a:avLst/>
            </a:prstGeom>
            <a:noFill/>
          </p:spPr>
          <p:txBody>
            <a:bodyPr wrap="square" rtlCol="1">
              <a:spAutoFit/>
            </a:bodyPr>
            <a:lstStyle/>
            <a:p>
              <a:pPr algn="ctr"/>
              <a:r>
                <a:rPr lang="he-IL" sz="2400" b="1" dirty="0">
                  <a:solidFill>
                    <a:schemeClr val="accent3">
                      <a:lumMod val="20000"/>
                      <a:lumOff val="80000"/>
                    </a:schemeClr>
                  </a:solidFill>
                </a:rPr>
                <a:t>משחק שאתם       אוהבים</a:t>
              </a:r>
            </a:p>
          </p:txBody>
        </p:sp>
        <p:grpSp>
          <p:nvGrpSpPr>
            <p:cNvPr id="2" name="קבוצה 1">
              <a:extLst>
                <a:ext uri="{FF2B5EF4-FFF2-40B4-BE49-F238E27FC236}">
                  <a16:creationId xmlns:a16="http://schemas.microsoft.com/office/drawing/2014/main" id="{7C68445E-B1E2-4D76-9FC8-0C1B2849E2CE}"/>
                </a:ext>
              </a:extLst>
            </p:cNvPr>
            <p:cNvGrpSpPr/>
            <p:nvPr/>
          </p:nvGrpSpPr>
          <p:grpSpPr>
            <a:xfrm>
              <a:off x="5970667" y="3799075"/>
              <a:ext cx="1210655" cy="535090"/>
              <a:chOff x="6002564" y="3767960"/>
              <a:chExt cx="1210655" cy="535090"/>
            </a:xfrm>
          </p:grpSpPr>
          <p:pic>
            <p:nvPicPr>
              <p:cNvPr id="15" name="Picture 10" descr="Dice, Cube, Die, Game, Gambling, Luck, Chance, Numbers">
                <a:extLst>
                  <a:ext uri="{FF2B5EF4-FFF2-40B4-BE49-F238E27FC236}">
                    <a16:creationId xmlns:a16="http://schemas.microsoft.com/office/drawing/2014/main" id="{1B3852E3-061C-4DFD-9F2B-D4C5A79790D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887708" flipH="1">
                <a:off x="6580422" y="3767960"/>
                <a:ext cx="632797" cy="50397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Dice, Cube, Die, Game, Gambling, Luck, Chance, Numbers">
                <a:extLst>
                  <a:ext uri="{FF2B5EF4-FFF2-40B4-BE49-F238E27FC236}">
                    <a16:creationId xmlns:a16="http://schemas.microsoft.com/office/drawing/2014/main" id="{3ED79CEC-4909-4918-8017-335A44AD137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02564" y="3799075"/>
                <a:ext cx="615270" cy="503975"/>
              </a:xfrm>
              <a:prstGeom prst="rect">
                <a:avLst/>
              </a:prstGeom>
              <a:noFill/>
              <a:extLst>
                <a:ext uri="{909E8E84-426E-40DD-AFC4-6F175D3DCCD1}">
                  <a14:hiddenFill xmlns:a14="http://schemas.microsoft.com/office/drawing/2010/main">
                    <a:solidFill>
                      <a:srgbClr val="FFFFFF"/>
                    </a:solidFill>
                  </a14:hiddenFill>
                </a:ext>
              </a:extLst>
            </p:spPr>
          </p:pic>
        </p:grpSp>
      </p:grpSp>
      <p:pic>
        <p:nvPicPr>
          <p:cNvPr id="5" name="1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839789" y="552574"/>
            <a:ext cx="2665412" cy="950664"/>
          </a:xfrm>
          <a:prstGeom prst="rect">
            <a:avLst/>
          </a:prstGeom>
        </p:spPr>
      </p:pic>
      <p:grpSp>
        <p:nvGrpSpPr>
          <p:cNvPr id="14" name="Group 9">
            <a:extLst>
              <a:ext uri="{FF2B5EF4-FFF2-40B4-BE49-F238E27FC236}">
                <a16:creationId xmlns:a16="http://schemas.microsoft.com/office/drawing/2014/main" id="{1A9CD271-E860-BB40-8AA7-C498A008944D}"/>
              </a:ext>
            </a:extLst>
          </p:cNvPr>
          <p:cNvGrpSpPr/>
          <p:nvPr/>
        </p:nvGrpSpPr>
        <p:grpSpPr>
          <a:xfrm>
            <a:off x="3988711" y="667906"/>
            <a:ext cx="720000" cy="720000"/>
            <a:chOff x="2479019" y="1273242"/>
            <a:chExt cx="3938567" cy="3938567"/>
          </a:xfrm>
        </p:grpSpPr>
        <p:sp>
          <p:nvSpPr>
            <p:cNvPr id="16" name="Oval 10">
              <a:extLst>
                <a:ext uri="{FF2B5EF4-FFF2-40B4-BE49-F238E27FC236}">
                  <a16:creationId xmlns:a16="http://schemas.microsoft.com/office/drawing/2014/main" id="{0EF2AA49-0FDE-144A-A49F-27FA026C82AC}"/>
                </a:ext>
              </a:extLst>
            </p:cNvPr>
            <p:cNvSpPr/>
            <p:nvPr/>
          </p:nvSpPr>
          <p:spPr>
            <a:xfrm>
              <a:off x="2479019" y="1273242"/>
              <a:ext cx="3938567" cy="39385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algn="ctr" defTabSz="914400" rtl="1" eaLnBrk="1" latinLnBrk="0" hangingPunct="1"/>
              <a:endParaRPr lang="x-none" dirty="0"/>
            </a:p>
          </p:txBody>
        </p:sp>
        <p:pic>
          <p:nvPicPr>
            <p:cNvPr id="17" name="Picture 11">
              <a:extLst>
                <a:ext uri="{FF2B5EF4-FFF2-40B4-BE49-F238E27FC236}">
                  <a16:creationId xmlns:a16="http://schemas.microsoft.com/office/drawing/2014/main" id="{525A774C-5E15-AE40-86C5-37AFF3DE8379}"/>
                </a:ext>
              </a:extLst>
            </p:cNvPr>
            <p:cNvPicPr>
              <a:picLocks noChangeAspect="1"/>
            </p:cNvPicPr>
            <p:nvPr/>
          </p:nvPicPr>
          <p:blipFill>
            <a:blip r:embed="rId10"/>
            <a:stretch>
              <a:fillRect/>
            </a:stretch>
          </p:blipFill>
          <p:spPr>
            <a:xfrm>
              <a:off x="3268062" y="2062285"/>
              <a:ext cx="2360480" cy="2360480"/>
            </a:xfrm>
            <a:prstGeom prst="rect">
              <a:avLst/>
            </a:prstGeom>
          </p:spPr>
        </p:pic>
      </p:grpSp>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par>
                                <p:cTn id="7" presetID="10"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3173247" y="548912"/>
            <a:ext cx="8280000" cy="720000"/>
          </a:xfrm>
        </p:spPr>
        <p:txBody>
          <a:bodyPr>
            <a:normAutofit/>
          </a:bodyPr>
          <a:lstStyle/>
          <a:p>
            <a:r>
              <a:rPr lang="he-IL" dirty="0">
                <a:cs typeface="+mn-cs"/>
              </a:rPr>
              <a:t>מתחילים בכיף</a:t>
            </a:r>
            <a:endParaRPr lang="x-none" dirty="0">
              <a:cs typeface="+mn-cs"/>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6" name="Content Placeholder 4">
            <a:extLst>
              <a:ext uri="{FF2B5EF4-FFF2-40B4-BE49-F238E27FC236}">
                <a16:creationId xmlns:a16="http://schemas.microsoft.com/office/drawing/2014/main" id="{2D29BB97-9D9B-B04B-A130-6148BC78DF1C}"/>
              </a:ext>
            </a:extLst>
          </p:cNvPr>
          <p:cNvSpPr txBox="1">
            <a:spLocks/>
          </p:cNvSpPr>
          <p:nvPr/>
        </p:nvSpPr>
        <p:spPr>
          <a:xfrm>
            <a:off x="5322628" y="2154713"/>
            <a:ext cx="6564676" cy="3140618"/>
          </a:xfrm>
          <a:prstGeom prst="rect">
            <a:avLst/>
          </a:prstGeom>
        </p:spPr>
        <p:txBody>
          <a:bodyPr>
            <a:normAutofit fontScale="77500" lnSpcReduction="20000"/>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Aft>
                <a:spcPts val="600"/>
              </a:spcAft>
              <a:buClr>
                <a:schemeClr val="accent2"/>
              </a:buClr>
              <a:buFont typeface="Arial" panose="020B0604020202020204" pitchFamily="34" charset="0"/>
              <a:buChar char="•"/>
            </a:pPr>
            <a:r>
              <a:rPr lang="he-IL" sz="5100" dirty="0">
                <a:cs typeface="+mn-cs"/>
              </a:rPr>
              <a:t>חשבו על המשחק שבחרתם.</a:t>
            </a:r>
          </a:p>
          <a:p>
            <a:pPr marL="457200" indent="-457200">
              <a:lnSpc>
                <a:spcPct val="120000"/>
              </a:lnSpc>
              <a:spcAft>
                <a:spcPts val="600"/>
              </a:spcAft>
              <a:buClr>
                <a:schemeClr val="accent2"/>
              </a:buClr>
              <a:buFont typeface="Arial" panose="020B0604020202020204" pitchFamily="34" charset="0"/>
              <a:buChar char="•"/>
            </a:pPr>
            <a:r>
              <a:rPr lang="he-IL" sz="5100" dirty="0">
                <a:cs typeface="+mn-cs"/>
              </a:rPr>
              <a:t>מה אתם אוהבים בו?</a:t>
            </a:r>
          </a:p>
          <a:p>
            <a:pPr marL="457200" indent="-457200">
              <a:lnSpc>
                <a:spcPct val="120000"/>
              </a:lnSpc>
              <a:spcAft>
                <a:spcPts val="600"/>
              </a:spcAft>
              <a:buClr>
                <a:schemeClr val="accent2"/>
              </a:buClr>
              <a:buFont typeface="Arial" panose="020B0604020202020204" pitchFamily="34" charset="0"/>
              <a:buChar char="•"/>
            </a:pPr>
            <a:r>
              <a:rPr lang="he-IL" sz="5100" dirty="0">
                <a:cs typeface="+mn-cs"/>
              </a:rPr>
              <a:t>מה אתם מרגישים כשאתם משחקים בו?</a:t>
            </a:r>
            <a:endParaRPr lang="he-IL" dirty="0">
              <a:cs typeface="+mn-cs"/>
            </a:endParaRPr>
          </a:p>
          <a:p>
            <a:pPr marL="457200" indent="-457200">
              <a:buFont typeface="Arial" panose="020B0604020202020204" pitchFamily="34" charset="0"/>
              <a:buChar char="•"/>
            </a:pPr>
            <a:endParaRPr lang="he-IL" dirty="0">
              <a:cs typeface="+mn-cs"/>
            </a:endParaRPr>
          </a:p>
        </p:txBody>
      </p:sp>
      <p:pic>
        <p:nvPicPr>
          <p:cNvPr id="1030" name="Picture 6" descr="Child, Fun, Outdoors, Happiness, Leisure, Kids, Happy">
            <a:extLst>
              <a:ext uri="{FF2B5EF4-FFF2-40B4-BE49-F238E27FC236}">
                <a16:creationId xmlns:a16="http://schemas.microsoft.com/office/drawing/2014/main" id="{2C68E73F-1130-448D-B840-8932FF2888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93" y="3360760"/>
            <a:ext cx="4572001" cy="3024188"/>
          </a:xfrm>
          <a:prstGeom prst="round2DiagRect">
            <a:avLst>
              <a:gd name="adj1" fmla="val 16667"/>
              <a:gd name="adj2" fmla="val 0"/>
            </a:avLst>
          </a:prstGeom>
          <a:ln w="88900" cap="sq">
            <a:noFill/>
            <a:miter lim="800000"/>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364C8133-2E0C-44E0-A87F-A568116CA8A2}"/>
              </a:ext>
            </a:extLst>
          </p:cNvPr>
          <p:cNvGrpSpPr/>
          <p:nvPr/>
        </p:nvGrpSpPr>
        <p:grpSpPr>
          <a:xfrm>
            <a:off x="3236315" y="1918480"/>
            <a:ext cx="8657292" cy="2865119"/>
            <a:chOff x="3306109" y="1371763"/>
            <a:chExt cx="8657292" cy="2865119"/>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22" r="12614" b="33343"/>
            <a:stretch/>
          </p:blipFill>
          <p:spPr bwMode="auto">
            <a:xfrm>
              <a:off x="3306109" y="1371763"/>
              <a:ext cx="8657292" cy="2865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מלבן 2"/>
            <p:cNvSpPr/>
            <p:nvPr/>
          </p:nvSpPr>
          <p:spPr>
            <a:xfrm>
              <a:off x="11505063" y="1441166"/>
              <a:ext cx="341194" cy="4230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6" name="מחבר ישר 5"/>
          <p:cNvCxnSpPr/>
          <p:nvPr/>
        </p:nvCxnSpPr>
        <p:spPr>
          <a:xfrm flipV="1">
            <a:off x="8146158" y="3139794"/>
            <a:ext cx="3630305" cy="13648"/>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מחבר ישר 9"/>
          <p:cNvCxnSpPr/>
          <p:nvPr/>
        </p:nvCxnSpPr>
        <p:spPr>
          <a:xfrm flipV="1">
            <a:off x="3710636" y="3167083"/>
            <a:ext cx="4219433" cy="1364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מחבר ישר 11"/>
          <p:cNvCxnSpPr/>
          <p:nvPr/>
        </p:nvCxnSpPr>
        <p:spPr>
          <a:xfrm>
            <a:off x="4925287" y="3687978"/>
            <a:ext cx="685117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6" name="מחבר ישר 15"/>
          <p:cNvCxnSpPr/>
          <p:nvPr/>
        </p:nvCxnSpPr>
        <p:spPr>
          <a:xfrm>
            <a:off x="3548052" y="3687978"/>
            <a:ext cx="1161145" cy="2274"/>
          </a:xfrm>
          <a:prstGeom prst="line">
            <a:avLst/>
          </a:prstGeom>
          <a:ln w="38100"/>
        </p:spPr>
        <p:style>
          <a:lnRef idx="2">
            <a:schemeClr val="accent3"/>
          </a:lnRef>
          <a:fillRef idx="0">
            <a:schemeClr val="accent3"/>
          </a:fillRef>
          <a:effectRef idx="1">
            <a:schemeClr val="accent3"/>
          </a:effectRef>
          <a:fontRef idx="minor">
            <a:schemeClr val="tx1"/>
          </a:fontRef>
        </p:style>
      </p:cxnSp>
      <p:cxnSp>
        <p:nvCxnSpPr>
          <p:cNvPr id="18" name="מחבר ישר 17"/>
          <p:cNvCxnSpPr/>
          <p:nvPr/>
        </p:nvCxnSpPr>
        <p:spPr>
          <a:xfrm flipV="1">
            <a:off x="3833466" y="4219756"/>
            <a:ext cx="7942996" cy="13648"/>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cxnSp>
        <p:nvCxnSpPr>
          <p:cNvPr id="20" name="מחבר ישר 19"/>
          <p:cNvCxnSpPr/>
          <p:nvPr/>
        </p:nvCxnSpPr>
        <p:spPr>
          <a:xfrm flipV="1">
            <a:off x="7804964" y="4727004"/>
            <a:ext cx="3971498" cy="13648"/>
          </a:xfrm>
          <a:prstGeom prst="line">
            <a:avLst/>
          </a:prstGeom>
          <a:ln w="38100">
            <a:solidFill>
              <a:srgbClr val="FFC000"/>
            </a:solidFill>
          </a:ln>
        </p:spPr>
        <p:style>
          <a:lnRef idx="1">
            <a:schemeClr val="accent2"/>
          </a:lnRef>
          <a:fillRef idx="0">
            <a:schemeClr val="accent2"/>
          </a:fillRef>
          <a:effectRef idx="0">
            <a:schemeClr val="accent2"/>
          </a:effectRef>
          <a:fontRef idx="minor">
            <a:schemeClr val="tx1"/>
          </a:fontRef>
        </p:style>
      </p:cxnSp>
      <p:sp>
        <p:nvSpPr>
          <p:cNvPr id="17" name="Title 4">
            <a:extLst>
              <a:ext uri="{FF2B5EF4-FFF2-40B4-BE49-F238E27FC236}">
                <a16:creationId xmlns:a16="http://schemas.microsoft.com/office/drawing/2014/main" id="{61AFFA1F-50A1-CC45-96F8-BD150ABF4A19}"/>
              </a:ext>
            </a:extLst>
          </p:cNvPr>
          <p:cNvSpPr>
            <a:spLocks noGrp="1"/>
          </p:cNvSpPr>
          <p:nvPr>
            <p:ph type="title"/>
          </p:nvPr>
        </p:nvSpPr>
        <p:spPr>
          <a:xfrm>
            <a:off x="3173247" y="548912"/>
            <a:ext cx="8280000" cy="720000"/>
          </a:xfrm>
        </p:spPr>
        <p:txBody>
          <a:bodyPr>
            <a:normAutofit/>
          </a:bodyPr>
          <a:lstStyle/>
          <a:p>
            <a:r>
              <a:rPr lang="he-IL" dirty="0">
                <a:cs typeface="+mn-cs"/>
              </a:rPr>
              <a:t>עכשיו קוראים</a:t>
            </a:r>
            <a:endParaRPr lang="x-none" dirty="0">
              <a:cs typeface="+mn-cs"/>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מלבן 6"/>
          <p:cNvSpPr/>
          <p:nvPr/>
        </p:nvSpPr>
        <p:spPr>
          <a:xfrm>
            <a:off x="861601" y="6229558"/>
            <a:ext cx="2217274" cy="200055"/>
          </a:xfrm>
          <a:prstGeom prst="rect">
            <a:avLst/>
          </a:prstGeom>
        </p:spPr>
        <p:txBody>
          <a:bodyPr wrap="none">
            <a:spAutoFit/>
          </a:bodyPr>
          <a:lstStyle/>
          <a:p>
            <a:r>
              <a:rPr lang="en-US" sz="700" dirty="0">
                <a:solidFill>
                  <a:srgbClr val="191B26"/>
                </a:solidFill>
                <a:latin typeface="Open Sans" panose="020B0606030504020204" pitchFamily="34" charset="0"/>
              </a:rPr>
              <a:t>Image by </a:t>
            </a:r>
            <a:r>
              <a:rPr lang="en-US" sz="700" u="sng" dirty="0" err="1">
                <a:solidFill>
                  <a:srgbClr val="191B26"/>
                </a:solidFill>
                <a:latin typeface="Open Sans" panose="020B0606030504020204" pitchFamily="34" charset="0"/>
              </a:rPr>
              <a:t>Clker</a:t>
            </a:r>
            <a:r>
              <a:rPr lang="en-US" sz="700" u="sng" dirty="0">
                <a:solidFill>
                  <a:srgbClr val="191B26"/>
                </a:solidFill>
                <a:latin typeface="Open Sans" panose="020B0606030504020204" pitchFamily="34" charset="0"/>
              </a:rPr>
              <a:t>-Free-Vector-Images</a:t>
            </a:r>
            <a:r>
              <a:rPr lang="en-US" sz="700" dirty="0">
                <a:solidFill>
                  <a:srgbClr val="191B26"/>
                </a:solidFill>
                <a:latin typeface="Open Sans" panose="020B0606030504020204" pitchFamily="34" charset="0"/>
              </a:rPr>
              <a:t> from </a:t>
            </a:r>
            <a:r>
              <a:rPr lang="en-US" sz="700" u="sng" dirty="0" err="1">
                <a:solidFill>
                  <a:srgbClr val="191B26"/>
                </a:solidFill>
                <a:latin typeface="Open Sans" panose="020B0606030504020204" pitchFamily="34" charset="0"/>
              </a:rPr>
              <a:t>Pixabay</a:t>
            </a:r>
            <a:endParaRPr lang="he-IL" sz="700" dirty="0"/>
          </a:p>
        </p:txBody>
      </p:sp>
      <p:pic>
        <p:nvPicPr>
          <p:cNvPr id="9" name="תמונה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068" y="3083169"/>
            <a:ext cx="2930539" cy="3059616"/>
          </a:xfrm>
          <a:prstGeom prst="rect">
            <a:avLst/>
          </a:prstGeom>
        </p:spPr>
      </p:pic>
    </p:spTree>
    <p:extLst>
      <p:ext uri="{BB962C8B-B14F-4D97-AF65-F5344CB8AC3E}">
        <p14:creationId xmlns:p14="http://schemas.microsoft.com/office/powerpoint/2010/main" val="2271944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37512"/>
          <a:stretch/>
        </p:blipFill>
        <p:spPr bwMode="auto">
          <a:xfrm>
            <a:off x="3166000" y="1706879"/>
            <a:ext cx="9005535" cy="4420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74814" r="2556" b="91481"/>
          <a:stretch/>
        </p:blipFill>
        <p:spPr bwMode="auto">
          <a:xfrm>
            <a:off x="914588" y="1737374"/>
            <a:ext cx="2147503" cy="514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מחבר ישר 23"/>
          <p:cNvCxnSpPr/>
          <p:nvPr/>
        </p:nvCxnSpPr>
        <p:spPr>
          <a:xfrm flipH="1">
            <a:off x="4635391" y="4608395"/>
            <a:ext cx="6567143"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9" name="TextBox 28"/>
          <p:cNvSpPr txBox="1"/>
          <p:nvPr/>
        </p:nvSpPr>
        <p:spPr>
          <a:xfrm>
            <a:off x="109180" y="2505590"/>
            <a:ext cx="2952911" cy="1384995"/>
          </a:xfrm>
          <a:prstGeom prst="rect">
            <a:avLst/>
          </a:prstGeom>
          <a:noFill/>
        </p:spPr>
        <p:txBody>
          <a:bodyPr wrap="square" rtlCol="1">
            <a:spAutoFit/>
          </a:bodyPr>
          <a:lstStyle/>
          <a:p>
            <a:pPr algn="r" rtl="1"/>
            <a:r>
              <a:rPr lang="he-IL" sz="2800" dirty="0">
                <a:solidFill>
                  <a:srgbClr val="FF0000"/>
                </a:solidFill>
              </a:rPr>
              <a:t>עובדה – </a:t>
            </a:r>
          </a:p>
          <a:p>
            <a:pPr algn="r" rtl="1"/>
            <a:r>
              <a:rPr lang="he-IL" sz="2800" dirty="0">
                <a:solidFill>
                  <a:srgbClr val="FF0000"/>
                </a:solidFill>
              </a:rPr>
              <a:t>מה שנכון וקיים במציאות; אמת</a:t>
            </a:r>
          </a:p>
        </p:txBody>
      </p:sp>
      <p:sp>
        <p:nvSpPr>
          <p:cNvPr id="10" name="TextBox 9"/>
          <p:cNvSpPr txBox="1"/>
          <p:nvPr/>
        </p:nvSpPr>
        <p:spPr>
          <a:xfrm>
            <a:off x="109179" y="4075250"/>
            <a:ext cx="2952911" cy="1815882"/>
          </a:xfrm>
          <a:prstGeom prst="rect">
            <a:avLst/>
          </a:prstGeom>
          <a:noFill/>
        </p:spPr>
        <p:txBody>
          <a:bodyPr wrap="square" rtlCol="1">
            <a:spAutoFit/>
          </a:bodyPr>
          <a:lstStyle/>
          <a:p>
            <a:pPr algn="r" rtl="1"/>
            <a:r>
              <a:rPr lang="he-IL" sz="2800" dirty="0">
                <a:solidFill>
                  <a:srgbClr val="FF0000"/>
                </a:solidFill>
                <a:latin typeface="+mj-lt"/>
              </a:rPr>
              <a:t>דעה – מה שאדם מסוים חושב. דעה יכולה להשתנות מאדם לאדם. </a:t>
            </a:r>
          </a:p>
        </p:txBody>
      </p:sp>
      <p:sp>
        <p:nvSpPr>
          <p:cNvPr id="9" name="Title 4">
            <a:extLst>
              <a:ext uri="{FF2B5EF4-FFF2-40B4-BE49-F238E27FC236}">
                <a16:creationId xmlns:a16="http://schemas.microsoft.com/office/drawing/2014/main" id="{61AFFA1F-50A1-CC45-96F8-BD150ABF4A19}"/>
              </a:ext>
            </a:extLst>
          </p:cNvPr>
          <p:cNvSpPr>
            <a:spLocks noGrp="1"/>
          </p:cNvSpPr>
          <p:nvPr>
            <p:ph type="title"/>
          </p:nvPr>
        </p:nvSpPr>
        <p:spPr>
          <a:xfrm>
            <a:off x="3173247" y="548912"/>
            <a:ext cx="8280000" cy="720000"/>
          </a:xfrm>
        </p:spPr>
        <p:txBody>
          <a:bodyPr>
            <a:normAutofit/>
          </a:bodyPr>
          <a:lstStyle/>
          <a:p>
            <a:r>
              <a:rPr lang="he-IL" dirty="0">
                <a:cs typeface="+mn-cs"/>
              </a:rPr>
              <a:t>ממשיכים לקרוא</a:t>
            </a:r>
            <a:endParaRPr lang="x-none" dirty="0">
              <a:cs typeface="+mn-cs"/>
            </a:endParaRPr>
          </a:p>
        </p:txBody>
      </p:sp>
    </p:spTree>
    <p:extLst>
      <p:ext uri="{BB962C8B-B14F-4D97-AF65-F5344CB8AC3E}">
        <p14:creationId xmlns:p14="http://schemas.microsoft.com/office/powerpoint/2010/main" val="409242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קבוצה 2">
            <a:extLst>
              <a:ext uri="{FF2B5EF4-FFF2-40B4-BE49-F238E27FC236}">
                <a16:creationId xmlns:a16="http://schemas.microsoft.com/office/drawing/2014/main" id="{5C7A31CA-A2DB-4F4A-ACFE-6E9CB334DE0E}"/>
              </a:ext>
            </a:extLst>
          </p:cNvPr>
          <p:cNvGrpSpPr/>
          <p:nvPr/>
        </p:nvGrpSpPr>
        <p:grpSpPr>
          <a:xfrm>
            <a:off x="3504228" y="1746906"/>
            <a:ext cx="8687772" cy="2866071"/>
            <a:chOff x="3289951" y="1815704"/>
            <a:chExt cx="8687772" cy="2866071"/>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12307" b="33342"/>
            <a:stretch/>
          </p:blipFill>
          <p:spPr bwMode="auto">
            <a:xfrm>
              <a:off x="3289951" y="1815704"/>
              <a:ext cx="8687772" cy="2866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מלבן 1">
              <a:extLst>
                <a:ext uri="{FF2B5EF4-FFF2-40B4-BE49-F238E27FC236}">
                  <a16:creationId xmlns:a16="http://schemas.microsoft.com/office/drawing/2014/main" id="{AF884B50-1FB5-46B1-8756-78B0F21FDA00}"/>
                </a:ext>
              </a:extLst>
            </p:cNvPr>
            <p:cNvSpPr/>
            <p:nvPr/>
          </p:nvSpPr>
          <p:spPr>
            <a:xfrm>
              <a:off x="11410122" y="1961322"/>
              <a:ext cx="450574" cy="41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cxnSp>
        <p:nvCxnSpPr>
          <p:cNvPr id="4" name="מחבר ישר 3"/>
          <p:cNvCxnSpPr/>
          <p:nvPr/>
        </p:nvCxnSpPr>
        <p:spPr>
          <a:xfrm>
            <a:off x="10050039" y="2306949"/>
            <a:ext cx="66874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מלבן 8"/>
          <p:cNvSpPr/>
          <p:nvPr/>
        </p:nvSpPr>
        <p:spPr>
          <a:xfrm>
            <a:off x="861601" y="6229558"/>
            <a:ext cx="2217274" cy="200055"/>
          </a:xfrm>
          <a:prstGeom prst="rect">
            <a:avLst/>
          </a:prstGeom>
        </p:spPr>
        <p:txBody>
          <a:bodyPr wrap="none">
            <a:spAutoFit/>
          </a:bodyPr>
          <a:lstStyle/>
          <a:p>
            <a:r>
              <a:rPr lang="en-US" sz="700" dirty="0">
                <a:solidFill>
                  <a:srgbClr val="191B26"/>
                </a:solidFill>
                <a:latin typeface="Open Sans" panose="020B0606030504020204" pitchFamily="34" charset="0"/>
              </a:rPr>
              <a:t>Image by </a:t>
            </a:r>
            <a:r>
              <a:rPr lang="en-US" sz="700" u="sng" dirty="0" err="1">
                <a:solidFill>
                  <a:srgbClr val="191B26"/>
                </a:solidFill>
                <a:latin typeface="Open Sans" panose="020B0606030504020204" pitchFamily="34" charset="0"/>
              </a:rPr>
              <a:t>Clker</a:t>
            </a:r>
            <a:r>
              <a:rPr lang="en-US" sz="700" u="sng" dirty="0">
                <a:solidFill>
                  <a:srgbClr val="191B26"/>
                </a:solidFill>
                <a:latin typeface="Open Sans" panose="020B0606030504020204" pitchFamily="34" charset="0"/>
              </a:rPr>
              <a:t>-Free-Vector-Images</a:t>
            </a:r>
            <a:r>
              <a:rPr lang="en-US" sz="700" dirty="0">
                <a:solidFill>
                  <a:srgbClr val="191B26"/>
                </a:solidFill>
                <a:latin typeface="Open Sans" panose="020B0606030504020204" pitchFamily="34" charset="0"/>
              </a:rPr>
              <a:t> from </a:t>
            </a:r>
            <a:r>
              <a:rPr lang="en-US" sz="700" u="sng" dirty="0" err="1">
                <a:solidFill>
                  <a:srgbClr val="191B26"/>
                </a:solidFill>
                <a:latin typeface="Open Sans" panose="020B0606030504020204" pitchFamily="34" charset="0"/>
              </a:rPr>
              <a:t>Pixabay</a:t>
            </a:r>
            <a:endParaRPr lang="he-IL" sz="700" dirty="0"/>
          </a:p>
        </p:txBody>
      </p:sp>
      <p:pic>
        <p:nvPicPr>
          <p:cNvPr id="11" name="תמונה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5068" y="3083169"/>
            <a:ext cx="2930539" cy="3059616"/>
          </a:xfrm>
          <a:prstGeom prst="rect">
            <a:avLst/>
          </a:prstGeom>
        </p:spPr>
      </p:pic>
    </p:spTree>
    <p:extLst>
      <p:ext uri="{BB962C8B-B14F-4D97-AF65-F5344CB8AC3E}">
        <p14:creationId xmlns:p14="http://schemas.microsoft.com/office/powerpoint/2010/main" val="128469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6" name="Title 4">
            <a:extLst>
              <a:ext uri="{FF2B5EF4-FFF2-40B4-BE49-F238E27FC236}">
                <a16:creationId xmlns:a16="http://schemas.microsoft.com/office/drawing/2014/main" id="{61AFFA1F-50A1-CC45-96F8-BD150ABF4A19}"/>
              </a:ext>
            </a:extLst>
          </p:cNvPr>
          <p:cNvSpPr>
            <a:spLocks noGrp="1"/>
          </p:cNvSpPr>
          <p:nvPr>
            <p:ph type="title"/>
          </p:nvPr>
        </p:nvSpPr>
        <p:spPr>
          <a:xfrm>
            <a:off x="3173247" y="548912"/>
            <a:ext cx="8280000" cy="720000"/>
          </a:xfrm>
        </p:spPr>
        <p:txBody>
          <a:bodyPr>
            <a:normAutofit/>
          </a:bodyPr>
          <a:lstStyle/>
          <a:p>
            <a:r>
              <a:rPr lang="he-IL" dirty="0">
                <a:cs typeface="+mn-cs"/>
              </a:rPr>
              <a:t>טקסט טיעון</a:t>
            </a:r>
            <a:endParaRPr lang="x-none" dirty="0">
              <a:cs typeface="+mn-cs"/>
            </a:endParaRPr>
          </a:p>
        </p:txBody>
      </p:sp>
      <p:sp>
        <p:nvSpPr>
          <p:cNvPr id="2" name="TextBox 1"/>
          <p:cNvSpPr txBox="1"/>
          <p:nvPr/>
        </p:nvSpPr>
        <p:spPr>
          <a:xfrm>
            <a:off x="1576822" y="2596993"/>
            <a:ext cx="10125074" cy="2308324"/>
          </a:xfrm>
          <a:prstGeom prst="rect">
            <a:avLst/>
          </a:prstGeom>
          <a:noFill/>
        </p:spPr>
        <p:txBody>
          <a:bodyPr wrap="square" rtlCol="1">
            <a:spAutoFit/>
          </a:bodyPr>
          <a:lstStyle/>
          <a:p>
            <a:pPr algn="r" rtl="1"/>
            <a:r>
              <a:rPr lang="he-IL" sz="3600" dirty="0"/>
              <a:t>המטרה של </a:t>
            </a:r>
            <a:r>
              <a:rPr lang="he-IL" sz="3600" b="1" dirty="0"/>
              <a:t>טקסט טיעון </a:t>
            </a:r>
            <a:r>
              <a:rPr lang="he-IL" sz="3600" dirty="0"/>
              <a:t>היא לשכנע את הקורא בטענה (בדעה) של הכותב. </a:t>
            </a:r>
          </a:p>
          <a:p>
            <a:pPr algn="r" rtl="1"/>
            <a:endParaRPr lang="he-IL" sz="3600" dirty="0"/>
          </a:p>
          <a:p>
            <a:pPr algn="r" rtl="1"/>
            <a:r>
              <a:rPr lang="he-IL" sz="3600" dirty="0"/>
              <a:t>הכותב מסביר את הטענה שלו בעזרת נימוקים ודוגמאות.</a:t>
            </a:r>
          </a:p>
        </p:txBody>
      </p:sp>
      <p:pic>
        <p:nvPicPr>
          <p:cNvPr id="7" name="Picture 6">
            <a:extLst>
              <a:ext uri="{FF2B5EF4-FFF2-40B4-BE49-F238E27FC236}">
                <a16:creationId xmlns:a16="http://schemas.microsoft.com/office/drawing/2014/main" id="{5297E9CC-B8EB-4C4B-841C-F1ACDE078E07}"/>
              </a:ext>
            </a:extLst>
          </p:cNvPr>
          <p:cNvPicPr>
            <a:picLocks noChangeAspect="1"/>
          </p:cNvPicPr>
          <p:nvPr/>
        </p:nvPicPr>
        <p:blipFill>
          <a:blip r:embed="rId4"/>
          <a:stretch>
            <a:fillRect/>
          </a:stretch>
        </p:blipFill>
        <p:spPr>
          <a:xfrm rot="8057618">
            <a:off x="126764" y="1849299"/>
            <a:ext cx="1468977" cy="973310"/>
          </a:xfrm>
          <a:prstGeom prst="rect">
            <a:avLst/>
          </a:prstGeom>
        </p:spPr>
      </p:pic>
    </p:spTree>
    <p:extLst>
      <p:ext uri="{BB962C8B-B14F-4D97-AF65-F5344CB8AC3E}">
        <p14:creationId xmlns:p14="http://schemas.microsoft.com/office/powerpoint/2010/main" val="221199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1026"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37512"/>
          <a:stretch/>
        </p:blipFill>
        <p:spPr bwMode="auto">
          <a:xfrm>
            <a:off x="4126618" y="1706880"/>
            <a:ext cx="8044917" cy="3949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74814" r="2556" b="91481"/>
          <a:stretch/>
        </p:blipFill>
        <p:spPr bwMode="auto">
          <a:xfrm>
            <a:off x="9738360" y="5984559"/>
            <a:ext cx="1737361" cy="416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מחבר ישר 2"/>
          <p:cNvCxnSpPr/>
          <p:nvPr/>
        </p:nvCxnSpPr>
        <p:spPr>
          <a:xfrm flipH="1">
            <a:off x="8732520" y="2164080"/>
            <a:ext cx="262907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כותרת 8"/>
          <p:cNvSpPr>
            <a:spLocks noGrp="1"/>
          </p:cNvSpPr>
          <p:nvPr>
            <p:ph type="title"/>
          </p:nvPr>
        </p:nvSpPr>
        <p:spPr/>
        <p:txBody>
          <a:bodyPr/>
          <a:lstStyle/>
          <a:p>
            <a:r>
              <a:rPr lang="he-IL">
                <a:cs typeface="+mn-cs"/>
              </a:rPr>
              <a:t>קריאה ומשימה</a:t>
            </a:r>
            <a:endParaRPr lang="he-IL" dirty="0">
              <a:cs typeface="+mn-cs"/>
            </a:endParaRPr>
          </a:p>
        </p:txBody>
      </p:sp>
      <p:sp>
        <p:nvSpPr>
          <p:cNvPr id="19" name="Content Placeholder 5">
            <a:extLst>
              <a:ext uri="{FF2B5EF4-FFF2-40B4-BE49-F238E27FC236}">
                <a16:creationId xmlns:a16="http://schemas.microsoft.com/office/drawing/2014/main" id="{D9FE29D6-6B9C-0845-A985-F3FBA0590663}"/>
              </a:ext>
            </a:extLst>
          </p:cNvPr>
          <p:cNvSpPr txBox="1">
            <a:spLocks/>
          </p:cNvSpPr>
          <p:nvPr/>
        </p:nvSpPr>
        <p:spPr>
          <a:xfrm>
            <a:off x="243840" y="1825625"/>
            <a:ext cx="3695114" cy="3645535"/>
          </a:xfrm>
          <a:prstGeom prst="rect">
            <a:avLst/>
          </a:prstGeom>
        </p:spPr>
        <p:txBody>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3200" dirty="0">
                <a:solidFill>
                  <a:srgbClr val="FF0000"/>
                </a:solidFill>
                <a:cs typeface="+mn-cs"/>
              </a:rPr>
              <a:t>כתבו שלושה יתרונות שיש למשחקים, לדעת כותב הטקסט.</a:t>
            </a:r>
          </a:p>
          <a:p>
            <a:r>
              <a:rPr lang="he-IL" sz="3200" dirty="0">
                <a:cs typeface="+mn-cs"/>
              </a:rPr>
              <a:t>1. __________</a:t>
            </a:r>
          </a:p>
          <a:p>
            <a:r>
              <a:rPr lang="he-IL" sz="3200" dirty="0">
                <a:cs typeface="+mn-cs"/>
              </a:rPr>
              <a:t>2. __________</a:t>
            </a:r>
          </a:p>
          <a:p>
            <a:r>
              <a:rPr lang="he-IL" sz="3200" dirty="0">
                <a:cs typeface="+mn-cs"/>
              </a:rPr>
              <a:t>3. __________</a:t>
            </a:r>
            <a:endParaRPr lang="x-none" sz="3200" dirty="0">
              <a:cs typeface="+mn-cs"/>
            </a:endParaRPr>
          </a:p>
        </p:txBody>
      </p:sp>
      <p:pic>
        <p:nvPicPr>
          <p:cNvPr id="2" name="2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243840" y="570706"/>
            <a:ext cx="2536934" cy="904840"/>
          </a:xfrm>
          <a:prstGeom prst="rect">
            <a:avLst/>
          </a:prstGeom>
        </p:spPr>
      </p:pic>
    </p:spTree>
    <p:extLst>
      <p:ext uri="{BB962C8B-B14F-4D97-AF65-F5344CB8AC3E}">
        <p14:creationId xmlns:p14="http://schemas.microsoft.com/office/powerpoint/2010/main" val="1101695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25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childTnLst>
        </p:cTn>
      </p:par>
    </p:tnLst>
    <p:bldLst>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3806133" y="712307"/>
            <a:ext cx="8064136" cy="5173485"/>
          </a:xfrm>
        </p:spPr>
        <p:txBody>
          <a:bodyPr>
            <a:normAutofit/>
          </a:bodyPr>
          <a:lstStyle/>
          <a:p>
            <a:pPr>
              <a:lnSpc>
                <a:spcPct val="150000"/>
              </a:lnSpc>
            </a:pPr>
            <a:r>
              <a:rPr lang="he-IL" sz="3200" dirty="0">
                <a:cs typeface="+mn-cs"/>
              </a:rPr>
              <a:t>המשחקים עוזרים לפתח את הדמיון.</a:t>
            </a:r>
          </a:p>
          <a:p>
            <a:pPr>
              <a:lnSpc>
                <a:spcPct val="150000"/>
              </a:lnSpc>
            </a:pPr>
            <a:r>
              <a:rPr lang="he-IL" sz="3200" dirty="0">
                <a:cs typeface="+mn-cs"/>
              </a:rPr>
              <a:t>המשחקים עוזרים לחזק את הביטחון העצמי.</a:t>
            </a:r>
          </a:p>
          <a:p>
            <a:pPr>
              <a:lnSpc>
                <a:spcPct val="150000"/>
              </a:lnSpc>
            </a:pPr>
            <a:r>
              <a:rPr lang="he-IL" sz="3200" dirty="0">
                <a:cs typeface="+mn-cs"/>
              </a:rPr>
              <a:t>בעזרת משחקים לומדים להיות מרוכזים, לשמור על כללים ולהתחשב באחרים.</a:t>
            </a:r>
          </a:p>
          <a:p>
            <a:pPr>
              <a:lnSpc>
                <a:spcPct val="150000"/>
              </a:lnSpc>
            </a:pPr>
            <a:r>
              <a:rPr lang="he-IL" sz="3200" dirty="0">
                <a:cs typeface="+mn-cs"/>
              </a:rPr>
              <a:t>המשחקים עוזרים להתמודד עם פחדים וקשיים.</a:t>
            </a:r>
          </a:p>
          <a:p>
            <a:pPr>
              <a:lnSpc>
                <a:spcPct val="150000"/>
              </a:lnSpc>
            </a:pPr>
            <a:r>
              <a:rPr lang="he-IL" sz="3200" dirty="0">
                <a:cs typeface="+mn-cs"/>
              </a:rPr>
              <a:t>משחקים גורמים הנאה ותורמים להרגשה טובה.</a:t>
            </a:r>
          </a:p>
        </p:txBody>
      </p:sp>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5"/>
          <a:stretch>
            <a:fillRect/>
          </a:stretch>
        </p:blipFill>
        <p:spPr>
          <a:xfrm>
            <a:off x="4172420" y="567820"/>
            <a:ext cx="1047545" cy="550181"/>
          </a:xfrm>
          <a:prstGeom prst="rect">
            <a:avLst/>
          </a:prstGeom>
        </p:spPr>
      </p:pic>
      <p:sp>
        <p:nvSpPr>
          <p:cNvPr id="2" name="מלבן 1"/>
          <p:cNvSpPr/>
          <p:nvPr/>
        </p:nvSpPr>
        <p:spPr>
          <a:xfrm>
            <a:off x="870856" y="6176979"/>
            <a:ext cx="6096000" cy="200055"/>
          </a:xfrm>
          <a:prstGeom prst="rect">
            <a:avLst/>
          </a:prstGeom>
        </p:spPr>
        <p:txBody>
          <a:bodyPr>
            <a:spAutoFit/>
          </a:bodyPr>
          <a:lstStyle/>
          <a:p>
            <a:r>
              <a:rPr lang="en-US" sz="700" dirty="0">
                <a:solidFill>
                  <a:srgbClr val="1A1A1A"/>
                </a:solidFill>
                <a:latin typeface="-apple-system"/>
              </a:rPr>
              <a:t>Photo by </a:t>
            </a:r>
            <a:r>
              <a:rPr lang="en-US" sz="700" b="1" dirty="0">
                <a:solidFill>
                  <a:srgbClr val="1A1A1A"/>
                </a:solidFill>
                <a:latin typeface="-apple-system"/>
              </a:rPr>
              <a:t>Lukas</a:t>
            </a:r>
            <a:r>
              <a:rPr lang="en-US" sz="700" dirty="0">
                <a:solidFill>
                  <a:srgbClr val="1A1A1A"/>
                </a:solidFill>
                <a:latin typeface="-apple-system"/>
              </a:rPr>
              <a:t> from </a:t>
            </a:r>
            <a:r>
              <a:rPr lang="en-US" sz="700" b="1" dirty="0" err="1">
                <a:solidFill>
                  <a:srgbClr val="1A1A1A"/>
                </a:solidFill>
                <a:latin typeface="-apple-system"/>
              </a:rPr>
              <a:t>Pexels</a:t>
            </a:r>
            <a:endParaRPr lang="en-US" sz="700" dirty="0">
              <a:solidFill>
                <a:srgbClr val="1A1A1A"/>
              </a:solidFill>
              <a:latin typeface="-apple-system"/>
            </a:endParaRPr>
          </a:p>
        </p:txBody>
      </p:sp>
      <p:pic>
        <p:nvPicPr>
          <p:cNvPr id="3" name="תמונה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383" y="3633908"/>
            <a:ext cx="3620080" cy="2397478"/>
          </a:xfrm>
          <a:prstGeom prst="rect">
            <a:avLst/>
          </a:prstGeom>
        </p:spPr>
      </p:pic>
      <p:pic>
        <p:nvPicPr>
          <p:cNvPr id="7" name="1min_final">
            <a:hlinkClick r:id="" action="ppaction://media"/>
            <a:extLst>
              <a:ext uri="{FF2B5EF4-FFF2-40B4-BE49-F238E27FC236}">
                <a16:creationId xmlns:a16="http://schemas.microsoft.com/office/drawing/2014/main" id="{1C95E501-61F7-45BB-A6BF-162F907F61CB}"/>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24383" y="361058"/>
            <a:ext cx="2665412" cy="950664"/>
          </a:xfrm>
          <a:prstGeom prst="rect">
            <a:avLst/>
          </a:prstGeom>
        </p:spPr>
      </p:pic>
    </p:spTree>
    <p:extLst>
      <p:ext uri="{BB962C8B-B14F-4D97-AF65-F5344CB8AC3E}">
        <p14:creationId xmlns:p14="http://schemas.microsoft.com/office/powerpoint/2010/main" val="245846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824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32" fill="hold" display="0">
                  <p:stCondLst>
                    <p:cond delay="indefinite"/>
                  </p:stCondLst>
                </p:cTn>
                <p:tgtEl>
                  <p:spTgt spid="7"/>
                </p:tgtEl>
              </p:cMediaNode>
            </p:video>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347084" y="262845"/>
            <a:ext cx="1047545" cy="550181"/>
          </a:xfrm>
          <a:prstGeom prst="rect">
            <a:avLst/>
          </a:prstGeom>
        </p:spPr>
      </p:pic>
      <p:sp>
        <p:nvSpPr>
          <p:cNvPr id="2" name="מלבן 1"/>
          <p:cNvSpPr/>
          <p:nvPr/>
        </p:nvSpPr>
        <p:spPr>
          <a:xfrm>
            <a:off x="870856" y="6176720"/>
            <a:ext cx="1560042" cy="200055"/>
          </a:xfrm>
          <a:prstGeom prst="rect">
            <a:avLst/>
          </a:prstGeom>
        </p:spPr>
        <p:txBody>
          <a:bodyPr wrap="none">
            <a:spAutoFit/>
          </a:bodyPr>
          <a:lstStyle/>
          <a:p>
            <a:r>
              <a:rPr lang="en-US" sz="700" dirty="0">
                <a:solidFill>
                  <a:srgbClr val="111111"/>
                </a:solidFill>
                <a:latin typeface="-apple-system"/>
              </a:rPr>
              <a:t>Photo by </a:t>
            </a:r>
            <a:r>
              <a:rPr lang="en-US" sz="700" dirty="0">
                <a:solidFill>
                  <a:srgbClr val="767676"/>
                </a:solidFill>
                <a:latin typeface="-apple-system"/>
              </a:rPr>
              <a:t>Michal Vrba</a:t>
            </a:r>
            <a:r>
              <a:rPr lang="en-US" sz="700" dirty="0">
                <a:solidFill>
                  <a:srgbClr val="111111"/>
                </a:solidFill>
                <a:latin typeface="-apple-system"/>
              </a:rPr>
              <a:t> on </a:t>
            </a:r>
            <a:r>
              <a:rPr lang="en-US" sz="700" dirty="0" err="1">
                <a:solidFill>
                  <a:srgbClr val="767676"/>
                </a:solidFill>
                <a:latin typeface="-apple-system"/>
              </a:rPr>
              <a:t>Unsplash</a:t>
            </a:r>
            <a:endParaRPr lang="he-IL" sz="700" dirty="0"/>
          </a:p>
        </p:txBody>
      </p:sp>
      <p:pic>
        <p:nvPicPr>
          <p:cNvPr id="3" name="תמונה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4387" y="593981"/>
            <a:ext cx="8363226" cy="5582740"/>
          </a:xfrm>
          <a:prstGeom prst="rect">
            <a:avLst/>
          </a:prstGeom>
        </p:spPr>
      </p:pic>
    </p:spTree>
    <p:extLst>
      <p:ext uri="{BB962C8B-B14F-4D97-AF65-F5344CB8AC3E}">
        <p14:creationId xmlns:p14="http://schemas.microsoft.com/office/powerpoint/2010/main" val="2939400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347084" y="262845"/>
            <a:ext cx="1047545" cy="550181"/>
          </a:xfrm>
          <a:prstGeom prst="rect">
            <a:avLst/>
          </a:prstGeom>
        </p:spPr>
      </p:pic>
      <p:pic>
        <p:nvPicPr>
          <p:cNvPr id="2" name="תמונה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8584" y="750792"/>
            <a:ext cx="7966708" cy="5321761"/>
          </a:xfrm>
          <a:prstGeom prst="rect">
            <a:avLst/>
          </a:prstGeom>
        </p:spPr>
      </p:pic>
      <p:sp>
        <p:nvSpPr>
          <p:cNvPr id="3" name="מלבן 2"/>
          <p:cNvSpPr/>
          <p:nvPr/>
        </p:nvSpPr>
        <p:spPr>
          <a:xfrm>
            <a:off x="870856" y="6212123"/>
            <a:ext cx="1544012" cy="261610"/>
          </a:xfrm>
          <a:prstGeom prst="rect">
            <a:avLst/>
          </a:prstGeom>
        </p:spPr>
        <p:txBody>
          <a:bodyPr wrap="none">
            <a:spAutoFit/>
          </a:bodyPr>
          <a:lstStyle/>
          <a:p>
            <a:pPr algn="r" rtl="1">
              <a:spcAft>
                <a:spcPts val="0"/>
              </a:spcAft>
            </a:pPr>
            <a:r>
              <a:rPr lang="he-IL" sz="1100" dirty="0">
                <a:solidFill>
                  <a:srgbClr val="1F497D"/>
                </a:solidFill>
                <a:latin typeface="Calibri" panose="020F0502020204030204" pitchFamily="34" charset="0"/>
                <a:ea typeface="Calibri" panose="020F0502020204030204" pitchFamily="34" charset="0"/>
              </a:rPr>
              <a:t>צילום: </a:t>
            </a:r>
            <a:r>
              <a:rPr lang="en-US" sz="1100" dirty="0">
                <a:solidFill>
                  <a:srgbClr val="1F497D"/>
                </a:solidFill>
                <a:latin typeface="Calibri" panose="020F0502020204030204" pitchFamily="34" charset="0"/>
                <a:ea typeface="Calibri" panose="020F0502020204030204" pitchFamily="34" charset="0"/>
              </a:rPr>
              <a:t>shutterstock.com</a:t>
            </a:r>
            <a:endParaRPr lang="en-US" sz="11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27120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347084" y="262845"/>
            <a:ext cx="1047545" cy="550181"/>
          </a:xfrm>
          <a:prstGeom prst="rect">
            <a:avLst/>
          </a:prstGeom>
        </p:spPr>
      </p:pic>
      <p:sp>
        <p:nvSpPr>
          <p:cNvPr id="3" name="מלבן 2"/>
          <p:cNvSpPr/>
          <p:nvPr/>
        </p:nvSpPr>
        <p:spPr>
          <a:xfrm>
            <a:off x="870856" y="6116277"/>
            <a:ext cx="1487908" cy="200055"/>
          </a:xfrm>
          <a:prstGeom prst="rect">
            <a:avLst/>
          </a:prstGeom>
        </p:spPr>
        <p:txBody>
          <a:bodyPr wrap="none">
            <a:spAutoFit/>
          </a:bodyPr>
          <a:lstStyle/>
          <a:p>
            <a:r>
              <a:rPr lang="en-US" sz="700" dirty="0">
                <a:solidFill>
                  <a:srgbClr val="191B26"/>
                </a:solidFill>
                <a:latin typeface="Open Sans" panose="020B0606030504020204" pitchFamily="34" charset="0"/>
              </a:rPr>
              <a:t>Image by </a:t>
            </a:r>
            <a:r>
              <a:rPr lang="en-US" sz="700" u="sng" dirty="0" err="1">
                <a:solidFill>
                  <a:srgbClr val="191B26"/>
                </a:solidFill>
                <a:latin typeface="Open Sans" panose="020B0606030504020204" pitchFamily="34" charset="0"/>
              </a:rPr>
              <a:t>klimkin</a:t>
            </a:r>
            <a:r>
              <a:rPr lang="en-US" sz="700" dirty="0">
                <a:solidFill>
                  <a:srgbClr val="191B26"/>
                </a:solidFill>
                <a:latin typeface="Open Sans" panose="020B0606030504020204" pitchFamily="34" charset="0"/>
              </a:rPr>
              <a:t> from </a:t>
            </a:r>
            <a:r>
              <a:rPr lang="en-US" sz="700" u="sng" dirty="0" err="1">
                <a:solidFill>
                  <a:srgbClr val="191B26"/>
                </a:solidFill>
                <a:latin typeface="Open Sans" panose="020B0606030504020204" pitchFamily="34" charset="0"/>
              </a:rPr>
              <a:t>Pixabay</a:t>
            </a:r>
            <a:r>
              <a:rPr lang="en-US" sz="700" dirty="0">
                <a:solidFill>
                  <a:srgbClr val="191B26"/>
                </a:solidFill>
                <a:latin typeface="Open Sans" panose="020B0606030504020204" pitchFamily="34" charset="0"/>
              </a:rPr>
              <a:t> </a:t>
            </a:r>
            <a:endParaRPr lang="he-IL" sz="700" dirty="0"/>
          </a:p>
        </p:txBody>
      </p:sp>
      <p:pic>
        <p:nvPicPr>
          <p:cNvPr id="4" name="תמונה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8714" y="477236"/>
            <a:ext cx="4914572" cy="5839096"/>
          </a:xfrm>
          <a:prstGeom prst="rect">
            <a:avLst/>
          </a:prstGeom>
        </p:spPr>
      </p:pic>
    </p:spTree>
    <p:extLst>
      <p:ext uri="{BB962C8B-B14F-4D97-AF65-F5344CB8AC3E}">
        <p14:creationId xmlns:p14="http://schemas.microsoft.com/office/powerpoint/2010/main" val="427606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347084" y="262845"/>
            <a:ext cx="1047545" cy="550181"/>
          </a:xfrm>
          <a:prstGeom prst="rect">
            <a:avLst/>
          </a:prstGeom>
        </p:spPr>
      </p:pic>
      <p:pic>
        <p:nvPicPr>
          <p:cNvPr id="5" name="Picture 7">
            <a:extLst>
              <a:ext uri="{FF2B5EF4-FFF2-40B4-BE49-F238E27FC236}">
                <a16:creationId xmlns:a16="http://schemas.microsoft.com/office/drawing/2014/main" id="{8F2CA6BE-CD6B-4211-A123-9C2552614433}"/>
              </a:ext>
            </a:extLst>
          </p:cNvPr>
          <p:cNvPicPr>
            <a:picLocks noChangeAspect="1"/>
          </p:cNvPicPr>
          <p:nvPr/>
        </p:nvPicPr>
        <p:blipFill>
          <a:blip r:embed="rId4"/>
          <a:stretch>
            <a:fillRect/>
          </a:stretch>
        </p:blipFill>
        <p:spPr>
          <a:xfrm>
            <a:off x="828561" y="4522333"/>
            <a:ext cx="1017545" cy="1070700"/>
          </a:xfrm>
          <a:prstGeom prst="rect">
            <a:avLst/>
          </a:prstGeom>
        </p:spPr>
      </p:pic>
      <p:pic>
        <p:nvPicPr>
          <p:cNvPr id="6" name="Picture 2">
            <a:extLst>
              <a:ext uri="{FF2B5EF4-FFF2-40B4-BE49-F238E27FC236}">
                <a16:creationId xmlns:a16="http://schemas.microsoft.com/office/drawing/2014/main" id="{21C54C4B-1362-4319-ABF2-DA3174AF2B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7512" r="8232"/>
          <a:stretch/>
        </p:blipFill>
        <p:spPr bwMode="auto">
          <a:xfrm>
            <a:off x="2534985" y="707945"/>
            <a:ext cx="9309931" cy="49804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a:extLst>
              <a:ext uri="{FF2B5EF4-FFF2-40B4-BE49-F238E27FC236}">
                <a16:creationId xmlns:a16="http://schemas.microsoft.com/office/drawing/2014/main" id="{00AC9566-B8F2-415C-ADEE-45B53D2715B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4814" r="2556" b="91481"/>
          <a:stretch/>
        </p:blipFill>
        <p:spPr bwMode="auto">
          <a:xfrm>
            <a:off x="9446934" y="5998563"/>
            <a:ext cx="2397982" cy="574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מחבר ישר 7">
            <a:extLst>
              <a:ext uri="{FF2B5EF4-FFF2-40B4-BE49-F238E27FC236}">
                <a16:creationId xmlns:a16="http://schemas.microsoft.com/office/drawing/2014/main" id="{D49CFA2D-42C2-4BEE-B174-031F054B4C7A}"/>
              </a:ext>
            </a:extLst>
          </p:cNvPr>
          <p:cNvCxnSpPr>
            <a:cxnSpLocks/>
          </p:cNvCxnSpPr>
          <p:nvPr/>
        </p:nvCxnSpPr>
        <p:spPr>
          <a:xfrm flipH="1">
            <a:off x="3104322" y="5111364"/>
            <a:ext cx="841960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2CDEB93D-E731-47ED-8C80-0D0701AAE3EB}"/>
              </a:ext>
            </a:extLst>
          </p:cNvPr>
          <p:cNvCxnSpPr>
            <a:cxnSpLocks/>
          </p:cNvCxnSpPr>
          <p:nvPr/>
        </p:nvCxnSpPr>
        <p:spPr>
          <a:xfrm flipH="1">
            <a:off x="9573039" y="5641022"/>
            <a:ext cx="1979054"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44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B1AB924-977B-C94D-87F0-9032B541A355}"/>
              </a:ext>
            </a:extLst>
          </p:cNvPr>
          <p:cNvPicPr>
            <a:picLocks noChangeAspect="1"/>
          </p:cNvPicPr>
          <p:nvPr/>
        </p:nvPicPr>
        <p:blipFill>
          <a:blip r:embed="rId3"/>
          <a:stretch>
            <a:fillRect/>
          </a:stretch>
        </p:blipFill>
        <p:spPr>
          <a:xfrm>
            <a:off x="347084" y="262845"/>
            <a:ext cx="1047545" cy="550181"/>
          </a:xfrm>
          <a:prstGeom prst="rect">
            <a:avLst/>
          </a:prstGeom>
        </p:spPr>
      </p:pic>
      <p:graphicFrame>
        <p:nvGraphicFramePr>
          <p:cNvPr id="3" name="דיאגרמה 2"/>
          <p:cNvGraphicFramePr/>
          <p:nvPr>
            <p:extLst>
              <p:ext uri="{D42A27DB-BD31-4B8C-83A1-F6EECF244321}">
                <p14:modId xmlns:p14="http://schemas.microsoft.com/office/powerpoint/2010/main" val="3053567484"/>
              </p:ext>
            </p:extLst>
          </p:nvPr>
        </p:nvGraphicFramePr>
        <p:xfrm>
          <a:off x="2712720" y="537935"/>
          <a:ext cx="7665720" cy="5664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3624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8663A9B5-565F-428C-8137-D787ADFEB10A}"/>
                                            </p:graphicEl>
                                          </p:spTgt>
                                        </p:tgtEl>
                                        <p:attrNameLst>
                                          <p:attrName>style.visibility</p:attrName>
                                        </p:attrNameLst>
                                      </p:cBhvr>
                                      <p:to>
                                        <p:strVal val="visible"/>
                                      </p:to>
                                    </p:set>
                                    <p:animEffect transition="in" filter="fade">
                                      <p:cBhvr>
                                        <p:cTn id="7" dur="500"/>
                                        <p:tgtEl>
                                          <p:spTgt spid="3">
                                            <p:graphicEl>
                                              <a:dgm id="{8663A9B5-565F-428C-8137-D787ADFEB10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8D67DBEB-05F7-4B58-B0F8-0472745D69F3}"/>
                                            </p:graphicEl>
                                          </p:spTgt>
                                        </p:tgtEl>
                                        <p:attrNameLst>
                                          <p:attrName>style.visibility</p:attrName>
                                        </p:attrNameLst>
                                      </p:cBhvr>
                                      <p:to>
                                        <p:strVal val="visible"/>
                                      </p:to>
                                    </p:set>
                                    <p:animEffect transition="in" filter="fade">
                                      <p:cBhvr>
                                        <p:cTn id="12" dur="500"/>
                                        <p:tgtEl>
                                          <p:spTgt spid="3">
                                            <p:graphicEl>
                                              <a:dgm id="{8D67DBEB-05F7-4B58-B0F8-0472745D69F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graphicEl>
                                              <a:dgm id="{C838D730-A4E8-4F09-A978-495297A40DEE}"/>
                                            </p:graphicEl>
                                          </p:spTgt>
                                        </p:tgtEl>
                                        <p:attrNameLst>
                                          <p:attrName>style.visibility</p:attrName>
                                        </p:attrNameLst>
                                      </p:cBhvr>
                                      <p:to>
                                        <p:strVal val="visible"/>
                                      </p:to>
                                    </p:set>
                                    <p:animEffect transition="in" filter="fade">
                                      <p:cBhvr>
                                        <p:cTn id="17" dur="500"/>
                                        <p:tgtEl>
                                          <p:spTgt spid="3">
                                            <p:graphicEl>
                                              <a:dgm id="{C838D730-A4E8-4F09-A978-495297A40DEE}"/>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graphicEl>
                                              <a:dgm id="{C2D0BEA4-C504-47C5-BF11-F0C2B7EC4BEB}"/>
                                            </p:graphicEl>
                                          </p:spTgt>
                                        </p:tgtEl>
                                        <p:attrNameLst>
                                          <p:attrName>style.visibility</p:attrName>
                                        </p:attrNameLst>
                                      </p:cBhvr>
                                      <p:to>
                                        <p:strVal val="visible"/>
                                      </p:to>
                                    </p:set>
                                    <p:animEffect transition="in" filter="fade">
                                      <p:cBhvr>
                                        <p:cTn id="20" dur="500"/>
                                        <p:tgtEl>
                                          <p:spTgt spid="3">
                                            <p:graphicEl>
                                              <a:dgm id="{C2D0BEA4-C504-47C5-BF11-F0C2B7EC4BEB}"/>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graphicEl>
                                              <a:dgm id="{ACD6827E-D739-4F3A-B623-22689B7B3C78}"/>
                                            </p:graphicEl>
                                          </p:spTgt>
                                        </p:tgtEl>
                                        <p:attrNameLst>
                                          <p:attrName>style.visibility</p:attrName>
                                        </p:attrNameLst>
                                      </p:cBhvr>
                                      <p:to>
                                        <p:strVal val="visible"/>
                                      </p:to>
                                    </p:set>
                                    <p:animEffect transition="in" filter="fade">
                                      <p:cBhvr>
                                        <p:cTn id="25" dur="500"/>
                                        <p:tgtEl>
                                          <p:spTgt spid="3">
                                            <p:graphicEl>
                                              <a:dgm id="{ACD6827E-D739-4F3A-B623-22689B7B3C78}"/>
                                            </p:graphic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graphicEl>
                                              <a:dgm id="{53C44A2A-2438-48CF-8A59-2290AC62331E}"/>
                                            </p:graphicEl>
                                          </p:spTgt>
                                        </p:tgtEl>
                                        <p:attrNameLst>
                                          <p:attrName>style.visibility</p:attrName>
                                        </p:attrNameLst>
                                      </p:cBhvr>
                                      <p:to>
                                        <p:strVal val="visible"/>
                                      </p:to>
                                    </p:set>
                                    <p:animEffect transition="in" filter="fade">
                                      <p:cBhvr>
                                        <p:cTn id="28" dur="500"/>
                                        <p:tgtEl>
                                          <p:spTgt spid="3">
                                            <p:graphicEl>
                                              <a:dgm id="{53C44A2A-2438-48CF-8A59-2290AC6233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
                                            <p:graphicEl>
                                              <a:dgm id="{5E6162FA-1C38-41E1-9EE9-EDDAC3E80118}"/>
                                            </p:graphicEl>
                                          </p:spTgt>
                                        </p:tgtEl>
                                        <p:attrNameLst>
                                          <p:attrName>style.visibility</p:attrName>
                                        </p:attrNameLst>
                                      </p:cBhvr>
                                      <p:to>
                                        <p:strVal val="visible"/>
                                      </p:to>
                                    </p:set>
                                    <p:animEffect transition="in" filter="fade">
                                      <p:cBhvr>
                                        <p:cTn id="33" dur="500"/>
                                        <p:tgtEl>
                                          <p:spTgt spid="3">
                                            <p:graphicEl>
                                              <a:dgm id="{5E6162FA-1C38-41E1-9EE9-EDDAC3E80118}"/>
                                            </p:graphic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
                                            <p:graphicEl>
                                              <a:dgm id="{EFB1336F-2D99-4E86-B4D6-02458AA2100A}"/>
                                            </p:graphicEl>
                                          </p:spTgt>
                                        </p:tgtEl>
                                        <p:attrNameLst>
                                          <p:attrName>style.visibility</p:attrName>
                                        </p:attrNameLst>
                                      </p:cBhvr>
                                      <p:to>
                                        <p:strVal val="visible"/>
                                      </p:to>
                                    </p:set>
                                    <p:animEffect transition="in" filter="fade">
                                      <p:cBhvr>
                                        <p:cTn id="36" dur="500"/>
                                        <p:tgtEl>
                                          <p:spTgt spid="3">
                                            <p:graphicEl>
                                              <a:dgm id="{EFB1336F-2D99-4E86-B4D6-02458AA2100A}"/>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graphicEl>
                                              <a:dgm id="{BD227DA1-4494-4515-BE24-7DCF50D9E720}"/>
                                            </p:graphicEl>
                                          </p:spTgt>
                                        </p:tgtEl>
                                        <p:attrNameLst>
                                          <p:attrName>style.visibility</p:attrName>
                                        </p:attrNameLst>
                                      </p:cBhvr>
                                      <p:to>
                                        <p:strVal val="visible"/>
                                      </p:to>
                                    </p:set>
                                    <p:animEffect transition="in" filter="fade">
                                      <p:cBhvr>
                                        <p:cTn id="39" dur="500"/>
                                        <p:tgtEl>
                                          <p:spTgt spid="3">
                                            <p:graphicEl>
                                              <a:dgm id="{BD227DA1-4494-4515-BE24-7DCF50D9E72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cs typeface="+mn-cs"/>
              </a:rPr>
              <a:t>לסיכום...</a:t>
            </a:r>
            <a:endParaRPr lang="x-none" dirty="0">
              <a:cs typeface="+mn-cs"/>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227203" y="4424747"/>
            <a:ext cx="1695450" cy="2203596"/>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
        <p:nvSpPr>
          <p:cNvPr id="10"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880068" y="2073633"/>
            <a:ext cx="9572625" cy="3208050"/>
          </a:xfrm>
        </p:spPr>
        <p:txBody>
          <a:bodyPr>
            <a:normAutofit lnSpcReduction="10000"/>
          </a:bodyPr>
          <a:lstStyle/>
          <a:p>
            <a:pPr marL="457200" lvl="0" indent="-457200" algn="r">
              <a:lnSpc>
                <a:spcPct val="100000"/>
              </a:lnSpc>
              <a:spcAft>
                <a:spcPts val="600"/>
              </a:spcAft>
              <a:buClr>
                <a:schemeClr val="accent2"/>
              </a:buClr>
              <a:buFont typeface="Arial" panose="020B0604020202020204" pitchFamily="34" charset="0"/>
              <a:buChar char="•"/>
            </a:pPr>
            <a:r>
              <a:rPr lang="he-IL" sz="3200" dirty="0">
                <a:cs typeface="+mn-cs"/>
              </a:rPr>
              <a:t>מלבד ההנאה שאנו חווים מהם, למשחקי הילדים יתרונות רבים, כמו חיזוק הביטחון העצמי ופיתוח הדמיון.</a:t>
            </a:r>
          </a:p>
          <a:p>
            <a:pPr marL="457200" lvl="0" indent="-457200" algn="r">
              <a:lnSpc>
                <a:spcPct val="100000"/>
              </a:lnSpc>
              <a:spcAft>
                <a:spcPts val="600"/>
              </a:spcAft>
              <a:buClr>
                <a:schemeClr val="accent2"/>
              </a:buClr>
              <a:buFont typeface="Arial" panose="020B0604020202020204" pitchFamily="34" charset="0"/>
              <a:buChar char="•"/>
            </a:pPr>
            <a:r>
              <a:rPr lang="he-IL" sz="3200" dirty="0">
                <a:cs typeface="+mn-cs"/>
              </a:rPr>
              <a:t>כאשר אנו רוצים לשכנע מישהו, נכתוב טקסט טיעון הכולל את הטענה שלנו, נוסיף הסברים ודוגמאות, ונדגיש מדוע זה חשוב לנו באופן אישי. </a:t>
            </a:r>
          </a:p>
          <a:p>
            <a:pPr marL="457200" lvl="0" indent="-457200" algn="r">
              <a:lnSpc>
                <a:spcPct val="100000"/>
              </a:lnSpc>
              <a:spcAft>
                <a:spcPts val="600"/>
              </a:spcAft>
              <a:buClr>
                <a:schemeClr val="accent2"/>
              </a:buClr>
              <a:buFont typeface="Arial" panose="020B0604020202020204" pitchFamily="34" charset="0"/>
              <a:buChar char="•"/>
            </a:pPr>
            <a:r>
              <a:rPr lang="he-IL" sz="3200" dirty="0">
                <a:cs typeface="+mn-cs"/>
              </a:rPr>
              <a:t>עכשיו, לאחר שלמדתם איך לשכנע, הגיע תורכם...</a:t>
            </a:r>
          </a:p>
        </p:txBody>
      </p:sp>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cs typeface="+mn-cs"/>
              </a:rPr>
              <a:t>לקראת המשימה</a:t>
            </a:r>
            <a:endParaRPr lang="x-none" dirty="0">
              <a:cs typeface="+mn-cs"/>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7" name="Content Placeholder 5">
            <a:extLst>
              <a:ext uri="{FF2B5EF4-FFF2-40B4-BE49-F238E27FC236}">
                <a16:creationId xmlns:a16="http://schemas.microsoft.com/office/drawing/2014/main" id="{D9FE29D6-6B9C-0845-A985-F3FBA0590663}"/>
              </a:ext>
            </a:extLst>
          </p:cNvPr>
          <p:cNvSpPr txBox="1">
            <a:spLocks/>
          </p:cNvSpPr>
          <p:nvPr/>
        </p:nvSpPr>
        <p:spPr>
          <a:xfrm>
            <a:off x="3862316" y="2221866"/>
            <a:ext cx="7790422" cy="2677680"/>
          </a:xfrm>
          <a:prstGeom prst="rect">
            <a:avLst/>
          </a:prstGeom>
        </p:spPr>
        <p:txBody>
          <a:bodyPr>
            <a:no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3200" dirty="0">
                <a:cs typeface="+mn-cs"/>
              </a:rPr>
              <a:t>כתבו מכתב למורה, שמטרתו לשכנע אותה לשלב משחקים בשיעור.</a:t>
            </a:r>
          </a:p>
          <a:p>
            <a:r>
              <a:rPr lang="he-IL" sz="3200" dirty="0">
                <a:cs typeface="+mn-cs"/>
              </a:rPr>
              <a:t>הוסיפו נימוקים ודוגמאות.</a:t>
            </a:r>
          </a:p>
          <a:p>
            <a:r>
              <a:rPr lang="he-IL" sz="3200" dirty="0">
                <a:cs typeface="+mn-cs"/>
              </a:rPr>
              <a:t>הדגישו מדוע הנושא חשוב לכם באופן אישי.</a:t>
            </a:r>
            <a:endParaRPr lang="x-none" sz="3200" dirty="0">
              <a:cs typeface="+mn-cs"/>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324" y="4107976"/>
            <a:ext cx="3447259" cy="229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8280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449009" y="5160894"/>
            <a:ext cx="2082800" cy="2095500"/>
          </a:xfrm>
          <a:prstGeom prst="rect">
            <a:avLst/>
          </a:prstGeom>
        </p:spPr>
      </p:pic>
      <p:sp>
        <p:nvSpPr>
          <p:cNvPr id="2" name="AutoShape 10" descr="blob:https://web.whatsapp.com/11674e0e-9613-41fd-b434-0f0c2e473c8e"/>
          <p:cNvSpPr>
            <a:spLocks noChangeAspect="1" noChangeArrowheads="1"/>
          </p:cNvSpPr>
          <p:nvPr/>
        </p:nvSpPr>
        <p:spPr bwMode="auto">
          <a:xfrm>
            <a:off x="11971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3" name="AutoShape 12" descr="blob:https://web.whatsapp.com/11674e0e-9613-41fd-b434-0f0c2e473c8e"/>
          <p:cNvSpPr>
            <a:spLocks noChangeAspect="1" noChangeArrowheads="1"/>
          </p:cNvSpPr>
          <p:nvPr/>
        </p:nvSpPr>
        <p:spPr bwMode="auto">
          <a:xfrm>
            <a:off x="12123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6" name="תמונה 5"/>
          <p:cNvPicPr>
            <a:picLocks noChangeAspect="1"/>
          </p:cNvPicPr>
          <p:nvPr/>
        </p:nvPicPr>
        <p:blipFill rotWithShape="1">
          <a:blip r:embed="rId4">
            <a:extLst>
              <a:ext uri="{28A0092B-C50C-407E-A947-70E740481C1C}">
                <a14:useLocalDpi xmlns:a14="http://schemas.microsoft.com/office/drawing/2010/main" val="0"/>
              </a:ext>
            </a:extLst>
          </a:blip>
          <a:srcRect l="7415" t="18528" r="16857" b="21559"/>
          <a:stretch/>
        </p:blipFill>
        <p:spPr>
          <a:xfrm>
            <a:off x="5168215" y="519302"/>
            <a:ext cx="4036063" cy="5676738"/>
          </a:xfrm>
          <a:prstGeom prst="rect">
            <a:avLst/>
          </a:prstGeom>
          <a:ln>
            <a:noFill/>
          </a:ln>
          <a:effectLst>
            <a:outerShdw blurRad="292100" dist="139700" dir="2700000" algn="tl" rotWithShape="0">
              <a:srgbClr val="333333">
                <a:alpha val="65000"/>
              </a:srgbClr>
            </a:outerShdw>
          </a:effectLst>
        </p:spPr>
      </p:pic>
      <p:pic>
        <p:nvPicPr>
          <p:cNvPr id="103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653" y="2457239"/>
            <a:ext cx="2704000" cy="1800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הסבר ענן 6"/>
          <p:cNvSpPr/>
          <p:nvPr/>
        </p:nvSpPr>
        <p:spPr>
          <a:xfrm>
            <a:off x="2811439" y="736979"/>
            <a:ext cx="1760561" cy="1105469"/>
          </a:xfrm>
          <a:prstGeom prst="cloudCallout">
            <a:avLst>
              <a:gd name="adj1" fmla="val -34786"/>
              <a:gd name="adj2" fmla="val 87191"/>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TextBox 3"/>
          <p:cNvSpPr txBox="1"/>
          <p:nvPr/>
        </p:nvSpPr>
        <p:spPr>
          <a:xfrm>
            <a:off x="5558401" y="6307015"/>
            <a:ext cx="3645877" cy="230832"/>
          </a:xfrm>
          <a:prstGeom prst="rect">
            <a:avLst/>
          </a:prstGeom>
          <a:noFill/>
        </p:spPr>
        <p:txBody>
          <a:bodyPr wrap="square" rtlCol="1">
            <a:spAutoFit/>
          </a:bodyPr>
          <a:lstStyle/>
          <a:p>
            <a:pPr algn="r" rtl="1"/>
            <a:r>
              <a:rPr lang="he-IL" sz="900" dirty="0"/>
              <a:t>צילום: נועה חסון-יוסף</a:t>
            </a:r>
          </a:p>
        </p:txBody>
      </p:sp>
    </p:spTree>
    <p:extLst>
      <p:ext uri="{BB962C8B-B14F-4D97-AF65-F5344CB8AC3E}">
        <p14:creationId xmlns:p14="http://schemas.microsoft.com/office/powerpoint/2010/main" val="82507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sp>
        <p:nvSpPr>
          <p:cNvPr id="2" name="AutoShape 2" descr="blob:https://web.whatsapp.com/d3030a99-4262-4345-a8da-b86124ba9960"/>
          <p:cNvSpPr>
            <a:spLocks noChangeAspect="1" noChangeArrowheads="1"/>
          </p:cNvSpPr>
          <p:nvPr/>
        </p:nvSpPr>
        <p:spPr bwMode="auto">
          <a:xfrm>
            <a:off x="11971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3" name="AutoShape 4" descr="blob:https://web.whatsapp.com/d3030a99-4262-4345-a8da-b86124ba9960"/>
          <p:cNvSpPr>
            <a:spLocks noChangeAspect="1" noChangeArrowheads="1"/>
          </p:cNvSpPr>
          <p:nvPr/>
        </p:nvSpPr>
        <p:spPr bwMode="auto">
          <a:xfrm>
            <a:off x="12123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3309" y="717630"/>
            <a:ext cx="6799114" cy="5095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7" descr="blob:https://web.whatsapp.com/62c89d43-dba2-4715-b227-9cf9cccf2281"/>
          <p:cNvSpPr>
            <a:spLocks noChangeAspect="1" noChangeArrowheads="1"/>
          </p:cNvSpPr>
          <p:nvPr/>
        </p:nvSpPr>
        <p:spPr bwMode="auto">
          <a:xfrm>
            <a:off x="12276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7" name="TextBox 6"/>
          <p:cNvSpPr txBox="1"/>
          <p:nvPr/>
        </p:nvSpPr>
        <p:spPr>
          <a:xfrm>
            <a:off x="7606546" y="5824440"/>
            <a:ext cx="3645877" cy="230832"/>
          </a:xfrm>
          <a:prstGeom prst="rect">
            <a:avLst/>
          </a:prstGeom>
          <a:noFill/>
        </p:spPr>
        <p:txBody>
          <a:bodyPr wrap="square" rtlCol="1">
            <a:spAutoFit/>
          </a:bodyPr>
          <a:lstStyle/>
          <a:p>
            <a:pPr algn="r" rtl="1"/>
            <a:r>
              <a:rPr lang="he-IL" sz="900" dirty="0"/>
              <a:t>צילום: נועה חסון-יוסף</a:t>
            </a:r>
          </a:p>
        </p:txBody>
      </p:sp>
    </p:spTree>
    <p:extLst>
      <p:ext uri="{BB962C8B-B14F-4D97-AF65-F5344CB8AC3E}">
        <p14:creationId xmlns:p14="http://schemas.microsoft.com/office/powerpoint/2010/main" val="17143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cs typeface="+mn-cs"/>
              </a:rPr>
              <a:t>משימה</a:t>
            </a:r>
            <a:endParaRPr lang="x-none" dirty="0">
              <a:cs typeface="+mn-cs"/>
            </a:endParaRP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sp>
        <p:nvSpPr>
          <p:cNvPr id="7" name="Content Placeholder 5">
            <a:extLst>
              <a:ext uri="{FF2B5EF4-FFF2-40B4-BE49-F238E27FC236}">
                <a16:creationId xmlns:a16="http://schemas.microsoft.com/office/drawing/2014/main" id="{D9FE29D6-6B9C-0845-A985-F3FBA0590663}"/>
              </a:ext>
            </a:extLst>
          </p:cNvPr>
          <p:cNvSpPr txBox="1">
            <a:spLocks/>
          </p:cNvSpPr>
          <p:nvPr/>
        </p:nvSpPr>
        <p:spPr>
          <a:xfrm>
            <a:off x="6740769" y="1826081"/>
            <a:ext cx="4927900" cy="2297345"/>
          </a:xfrm>
          <a:prstGeom prst="rect">
            <a:avLst/>
          </a:prstGeom>
        </p:spPr>
        <p:txBody>
          <a:bodyPr>
            <a:noAutofit/>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sz="3200" dirty="0">
                <a:solidFill>
                  <a:srgbClr val="FF0000"/>
                </a:solidFill>
                <a:cs typeface="+mn-cs"/>
              </a:rPr>
              <a:t>כתבו מכתב למורה, שמטרתו לשכנע אותה לשלב משחקים בשיעור.</a:t>
            </a:r>
          </a:p>
          <a:p>
            <a:r>
              <a:rPr lang="he-IL" sz="3200" dirty="0">
                <a:solidFill>
                  <a:srgbClr val="FF0000"/>
                </a:solidFill>
                <a:cs typeface="+mn-cs"/>
              </a:rPr>
              <a:t>הוסיפו נימוקים ודוגמאות.</a:t>
            </a:r>
          </a:p>
        </p:txBody>
      </p:sp>
      <p:sp>
        <p:nvSpPr>
          <p:cNvPr id="12" name="Content Placeholder 5">
            <a:extLst>
              <a:ext uri="{FF2B5EF4-FFF2-40B4-BE49-F238E27FC236}">
                <a16:creationId xmlns:a16="http://schemas.microsoft.com/office/drawing/2014/main" id="{DDEE66B9-B87C-4B10-80A1-C05BD6B766ED}"/>
              </a:ext>
            </a:extLst>
          </p:cNvPr>
          <p:cNvSpPr txBox="1">
            <a:spLocks/>
          </p:cNvSpPr>
          <p:nvPr/>
        </p:nvSpPr>
        <p:spPr>
          <a:xfrm>
            <a:off x="0" y="1685581"/>
            <a:ext cx="6618915" cy="4351338"/>
          </a:xfrm>
          <a:prstGeom prst="rect">
            <a:avLst/>
          </a:prstGeom>
        </p:spPr>
        <p:txBody>
          <a:bodyPr/>
          <a:lst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lnSpc>
                <a:spcPct val="100000"/>
              </a:lnSpc>
              <a:spcBef>
                <a:spcPts val="1000"/>
              </a:spcBef>
              <a:buClr>
                <a:schemeClr val="accent2"/>
              </a:buClr>
              <a:buFont typeface="Arial" panose="020B0604020202020204" pitchFamily="34" charset="0"/>
              <a:buChar char="•"/>
            </a:pPr>
            <a:r>
              <a:rPr lang="he-IL" sz="3200" dirty="0">
                <a:cs typeface="+mn-cs"/>
              </a:rPr>
              <a:t>המשחקים עוזרים לפתח את הדמיון.</a:t>
            </a:r>
          </a:p>
          <a:p>
            <a:pPr marL="228600" indent="-228600">
              <a:lnSpc>
                <a:spcPct val="100000"/>
              </a:lnSpc>
              <a:spcBef>
                <a:spcPts val="1000"/>
              </a:spcBef>
              <a:buClr>
                <a:schemeClr val="accent2"/>
              </a:buClr>
              <a:buFont typeface="Arial" panose="020B0604020202020204" pitchFamily="34" charset="0"/>
              <a:buChar char="•"/>
            </a:pPr>
            <a:r>
              <a:rPr lang="he-IL" sz="3200" dirty="0">
                <a:cs typeface="+mn-cs"/>
              </a:rPr>
              <a:t>המשחקים עוזרים לחזק את הביטחון העצמי</a:t>
            </a:r>
            <a:r>
              <a:rPr lang="en-US" sz="3200" dirty="0">
                <a:cs typeface="+mn-cs"/>
              </a:rPr>
              <a:t> </a:t>
            </a:r>
            <a:r>
              <a:rPr lang="he-IL" sz="3200" dirty="0">
                <a:cs typeface="+mn-cs"/>
              </a:rPr>
              <a:t>ולהתמודד עם פחדים וקשיים.</a:t>
            </a:r>
          </a:p>
          <a:p>
            <a:pPr marL="228600" indent="-228600">
              <a:lnSpc>
                <a:spcPct val="100000"/>
              </a:lnSpc>
              <a:spcBef>
                <a:spcPts val="1000"/>
              </a:spcBef>
              <a:buClr>
                <a:schemeClr val="accent2"/>
              </a:buClr>
              <a:buFont typeface="Arial" panose="020B0604020202020204" pitchFamily="34" charset="0"/>
              <a:buChar char="•"/>
            </a:pPr>
            <a:r>
              <a:rPr lang="he-IL" sz="3200" dirty="0">
                <a:cs typeface="+mn-cs"/>
              </a:rPr>
              <a:t>בעזרת משחקים לומדים להיות מרוכזים, לשמור על כללים ולהתחשב באחרים.</a:t>
            </a:r>
          </a:p>
          <a:p>
            <a:pPr marL="228600" indent="-228600">
              <a:lnSpc>
                <a:spcPct val="100000"/>
              </a:lnSpc>
              <a:spcBef>
                <a:spcPts val="1000"/>
              </a:spcBef>
              <a:buClr>
                <a:schemeClr val="accent2"/>
              </a:buClr>
              <a:buFont typeface="Arial" panose="020B0604020202020204" pitchFamily="34" charset="0"/>
              <a:buChar char="•"/>
            </a:pPr>
            <a:r>
              <a:rPr lang="he-IL" sz="3200" dirty="0">
                <a:cs typeface="+mn-cs"/>
              </a:rPr>
              <a:t>משחקים גורמים הנאה ותורמים להרגשה טובה.</a:t>
            </a:r>
          </a:p>
        </p:txBody>
      </p:sp>
      <p:sp>
        <p:nvSpPr>
          <p:cNvPr id="11" name="תיבת טקסט 10">
            <a:extLst>
              <a:ext uri="{FF2B5EF4-FFF2-40B4-BE49-F238E27FC236}">
                <a16:creationId xmlns:a16="http://schemas.microsoft.com/office/drawing/2014/main" id="{13962D33-3D34-4D7A-BD66-135C29A3EC28}"/>
              </a:ext>
            </a:extLst>
          </p:cNvPr>
          <p:cNvSpPr txBox="1"/>
          <p:nvPr/>
        </p:nvSpPr>
        <p:spPr>
          <a:xfrm>
            <a:off x="7022123" y="4468173"/>
            <a:ext cx="4646546" cy="1286506"/>
          </a:xfrm>
          <a:prstGeom prst="rect">
            <a:avLst/>
          </a:prstGeom>
          <a:noFill/>
        </p:spPr>
        <p:txBody>
          <a:bodyPr wrap="square" rtlCol="1">
            <a:spAutoFit/>
          </a:bodyPr>
          <a:lstStyle/>
          <a:p>
            <a:pPr algn="r" rtl="1">
              <a:lnSpc>
                <a:spcPct val="90000"/>
              </a:lnSpc>
              <a:spcBef>
                <a:spcPts val="800"/>
              </a:spcBef>
            </a:pPr>
            <a:r>
              <a:rPr lang="he-IL" sz="3200" dirty="0">
                <a:solidFill>
                  <a:srgbClr val="FF0000"/>
                </a:solidFill>
                <a:latin typeface="Calibri" panose="020F0502020204030204" pitchFamily="34" charset="0"/>
              </a:rPr>
              <a:t>הדגישו מדוע הנושא חשוב לכם באופן אישי.</a:t>
            </a:r>
            <a:endParaRPr lang="x-none" sz="3200" dirty="0">
              <a:solidFill>
                <a:srgbClr val="FF0000"/>
              </a:solidFill>
              <a:latin typeface="Calibri" panose="020F0502020204030204" pitchFamily="34" charset="0"/>
            </a:endParaRPr>
          </a:p>
          <a:p>
            <a:endParaRPr lang="he-IL" sz="2000" dirty="0"/>
          </a:p>
        </p:txBody>
      </p:sp>
      <p:cxnSp>
        <p:nvCxnSpPr>
          <p:cNvPr id="3" name="מחבר ישר 2">
            <a:extLst>
              <a:ext uri="{FF2B5EF4-FFF2-40B4-BE49-F238E27FC236}">
                <a16:creationId xmlns:a16="http://schemas.microsoft.com/office/drawing/2014/main" id="{FE74871A-0CC4-45B8-947F-FA7DDDF20BBD}"/>
              </a:ext>
            </a:extLst>
          </p:cNvPr>
          <p:cNvCxnSpPr/>
          <p:nvPr/>
        </p:nvCxnSpPr>
        <p:spPr>
          <a:xfrm>
            <a:off x="6740769" y="1826081"/>
            <a:ext cx="0" cy="3928598"/>
          </a:xfrm>
          <a:prstGeom prst="line">
            <a:avLst/>
          </a:prstGeom>
        </p:spPr>
        <p:style>
          <a:lnRef idx="1">
            <a:schemeClr val="accent2"/>
          </a:lnRef>
          <a:fillRef idx="0">
            <a:schemeClr val="accent2"/>
          </a:fillRef>
          <a:effectRef idx="0">
            <a:schemeClr val="accent2"/>
          </a:effectRef>
          <a:fontRef idx="minor">
            <a:schemeClr val="tx1"/>
          </a:fontRef>
        </p:style>
      </p:cxnSp>
      <p:pic>
        <p:nvPicPr>
          <p:cNvPr id="9" name="10min_final" descr="10min_final">
            <a:hlinkClick r:id="" action="ppaction://media"/>
            <a:extLst>
              <a:ext uri="{FF2B5EF4-FFF2-40B4-BE49-F238E27FC236}">
                <a16:creationId xmlns:a16="http://schemas.microsoft.com/office/drawing/2014/main" id="{EEEBFDA0-DA8B-FA4E-BA67-C5E9B15F132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038311" y="748325"/>
            <a:ext cx="1540938" cy="549601"/>
          </a:xfrm>
          <a:prstGeom prst="rect">
            <a:avLst/>
          </a:prstGeom>
        </p:spPr>
      </p:pic>
    </p:spTree>
    <p:extLst>
      <p:ext uri="{BB962C8B-B14F-4D97-AF65-F5344CB8AC3E}">
        <p14:creationId xmlns:p14="http://schemas.microsoft.com/office/powerpoint/2010/main" val="252665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267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34907</TotalTime>
  <Words>2107</Words>
  <Application>Microsoft Office PowerPoint</Application>
  <PresentationFormat>מסך רחב</PresentationFormat>
  <Paragraphs>195</Paragraphs>
  <Slides>22</Slides>
  <Notes>21</Notes>
  <HiddenSlides>0</HiddenSlides>
  <MMClips>4</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22</vt:i4>
      </vt:variant>
    </vt:vector>
  </HeadingPairs>
  <TitlesOfParts>
    <vt:vector size="29" baseType="lpstr">
      <vt:lpstr>Alef</vt:lpstr>
      <vt:lpstr>-apple-system</vt:lpstr>
      <vt:lpstr>Arial</vt:lpstr>
      <vt:lpstr>Calibri</vt:lpstr>
      <vt:lpstr>Calibri Light</vt:lpstr>
      <vt:lpstr>Open Sans</vt:lpstr>
      <vt:lpstr>Office Theme</vt:lpstr>
      <vt:lpstr>מצגת של PowerPoint‏</vt:lpstr>
      <vt:lpstr>מצגת של PowerPoint‏</vt:lpstr>
      <vt:lpstr>מה צפוי לנו בשיעור היום?</vt:lpstr>
      <vt:lpstr>מה להביא לשיעור?</vt:lpstr>
      <vt:lpstr>מתחילים בכיף</vt:lpstr>
      <vt:lpstr>עכשיו קוראים</vt:lpstr>
      <vt:lpstr>ממשיכים לקרוא</vt:lpstr>
      <vt:lpstr>מצגת של PowerPoint‏</vt:lpstr>
      <vt:lpstr>טקסט טיעון</vt:lpstr>
      <vt:lpstr>קריאה ומשימה</vt:lpstr>
      <vt:lpstr>מצגת של PowerPoint‏</vt:lpstr>
      <vt:lpstr>מצגת של PowerPoint‏</vt:lpstr>
      <vt:lpstr>מצגת של PowerPoint‏</vt:lpstr>
      <vt:lpstr>מצגת של PowerPoint‏</vt:lpstr>
      <vt:lpstr>מצגת של PowerPoint‏</vt:lpstr>
      <vt:lpstr>מצגת של PowerPoint‏</vt:lpstr>
      <vt:lpstr>לסיכום...</vt:lpstr>
      <vt:lpstr>לקראת המשימה</vt:lpstr>
      <vt:lpstr>מצגת של PowerPoint‏</vt:lpstr>
      <vt:lpstr>מצגת של PowerPoint‏</vt:lpstr>
      <vt:lpstr>משימה</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584</cp:revision>
  <dcterms:created xsi:type="dcterms:W3CDTF">2020-03-11T07:11:19Z</dcterms:created>
  <dcterms:modified xsi:type="dcterms:W3CDTF">2021-10-05T10:35:23Z</dcterms:modified>
</cp:coreProperties>
</file>