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embeddedFontLst>
    <p:embeddedFont>
      <p:font typeface="Calibri" panose="020F050202020403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jvIFReZ8O0qal6Tj3yINr/7s9+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75613" autoAdjust="0"/>
  </p:normalViewPr>
  <p:slideViewPr>
    <p:cSldViewPr snapToGrid="0">
      <p:cViewPr varScale="1">
        <p:scale>
          <a:sx n="81" d="100"/>
          <a:sy n="81" d="100"/>
        </p:scale>
        <p:origin x="1716" y="96"/>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32757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12" name="Google Shape;2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200"/>
              <a:buFont typeface="Calibri"/>
              <a:buNone/>
            </a:pPr>
            <a:r>
              <a:rPr lang="x-none"/>
              <a:t>וגם...</a:t>
            </a:r>
            <a:endParaRPr/>
          </a:p>
          <a:p>
            <a:pPr marL="0" lvl="0" indent="0" algn="r" rtl="1">
              <a:lnSpc>
                <a:spcPct val="115000"/>
              </a:lnSpc>
              <a:spcBef>
                <a:spcPts val="1200"/>
              </a:spcBef>
              <a:spcAft>
                <a:spcPts val="0"/>
              </a:spcAft>
              <a:buClr>
                <a:schemeClr val="dk1"/>
              </a:buClr>
              <a:buSzPts val="1200"/>
              <a:buFont typeface="Calibri"/>
              <a:buNone/>
            </a:pPr>
            <a:r>
              <a:rPr lang="x-none"/>
              <a:t>שמתי לב שהכיכר היא מוחשית. אפשר לגעת בה. </a:t>
            </a:r>
            <a:endParaRPr/>
          </a:p>
          <a:p>
            <a:pPr marL="0" lvl="0" indent="0" algn="r" rtl="1">
              <a:lnSpc>
                <a:spcPct val="115000"/>
              </a:lnSpc>
              <a:spcBef>
                <a:spcPts val="1200"/>
              </a:spcBef>
              <a:spcAft>
                <a:spcPts val="0"/>
              </a:spcAft>
              <a:buClr>
                <a:schemeClr val="dk1"/>
              </a:buClr>
              <a:buSzPts val="1200"/>
              <a:buFont typeface="Calibri"/>
              <a:buNone/>
            </a:pPr>
            <a:r>
              <a:rPr lang="x-none"/>
              <a:t>ואם זו כיכר לחם אפילו לטעום. </a:t>
            </a:r>
            <a:endParaRPr/>
          </a:p>
          <a:p>
            <a:pPr marL="0" lvl="0" indent="0" algn="r" rtl="1">
              <a:lnSpc>
                <a:spcPct val="115000"/>
              </a:lnSpc>
              <a:spcBef>
                <a:spcPts val="1200"/>
              </a:spcBef>
              <a:spcAft>
                <a:spcPts val="0"/>
              </a:spcAft>
              <a:buClr>
                <a:schemeClr val="dk1"/>
              </a:buClr>
              <a:buSzPts val="1200"/>
              <a:buFont typeface="Calibri"/>
              <a:buNone/>
            </a:pPr>
            <a:r>
              <a:rPr lang="x-none"/>
              <a:t>השמחה – היא רגש. היא חשובה מאוד לנפש שלנו. </a:t>
            </a:r>
            <a:endParaRPr/>
          </a:p>
          <a:p>
            <a:pPr marL="0" lvl="0" indent="0" algn="r" rtl="1">
              <a:lnSpc>
                <a:spcPct val="115000"/>
              </a:lnSpc>
              <a:spcBef>
                <a:spcPts val="1200"/>
              </a:spcBef>
              <a:spcAft>
                <a:spcPts val="0"/>
              </a:spcAft>
              <a:buClr>
                <a:schemeClr val="dk1"/>
              </a:buClr>
              <a:buSzPts val="1200"/>
              <a:buFont typeface="Calibri"/>
              <a:buNone/>
            </a:pPr>
            <a:r>
              <a:rPr lang="x-none"/>
              <a:t>שילוב מעניין בין הכיכר המוחשית והרגש. </a:t>
            </a:r>
            <a:endParaRPr/>
          </a:p>
          <a:p>
            <a:pPr marL="0" lvl="0" indent="0" algn="r" rtl="1">
              <a:lnSpc>
                <a:spcPct val="115000"/>
              </a:lnSpc>
              <a:spcBef>
                <a:spcPts val="1200"/>
              </a:spcBef>
              <a:spcAft>
                <a:spcPts val="0"/>
              </a:spcAft>
              <a:buClr>
                <a:schemeClr val="dk1"/>
              </a:buClr>
              <a:buSzPts val="1200"/>
              <a:buFont typeface="Calibri"/>
              <a:buNone/>
            </a:pPr>
            <a:r>
              <a:rPr lang="x-none"/>
              <a:t>גם בכם התעוררה הסקרנות? </a:t>
            </a:r>
            <a:endParaRPr/>
          </a:p>
          <a:p>
            <a:pPr marL="0" lvl="0" indent="0" algn="r" rtl="1">
              <a:lnSpc>
                <a:spcPct val="115000"/>
              </a:lnSpc>
              <a:spcBef>
                <a:spcPts val="1200"/>
              </a:spcBef>
              <a:spcAft>
                <a:spcPts val="0"/>
              </a:spcAft>
              <a:buClr>
                <a:schemeClr val="dk1"/>
              </a:buClr>
              <a:buSzPts val="1200"/>
              <a:buFont typeface="Calibri"/>
              <a:buNone/>
            </a:pPr>
            <a:r>
              <a:rPr lang="x-none"/>
              <a:t>עוד רגע ונקרא.  </a:t>
            </a:r>
            <a:endParaRPr/>
          </a:p>
          <a:p>
            <a:pPr marL="0" lvl="0" indent="0" algn="r" rtl="1">
              <a:lnSpc>
                <a:spcPct val="115000"/>
              </a:lnSpc>
              <a:spcBef>
                <a:spcPts val="1200"/>
              </a:spcBef>
              <a:spcAft>
                <a:spcPts val="0"/>
              </a:spcAft>
              <a:buClr>
                <a:schemeClr val="dk1"/>
              </a:buClr>
              <a:buSzPts val="1200"/>
              <a:buFont typeface="Calibri"/>
              <a:buNone/>
            </a:pPr>
            <a:endParaRPr/>
          </a:p>
        </p:txBody>
      </p:sp>
      <p:sp>
        <p:nvSpPr>
          <p:cNvPr id="299" name="Google Shape;29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dirty="0"/>
              <a:t>הסיפור שאנחנו עומדים לקרוא מעט ארוך ומעט מורכב. </a:t>
            </a:r>
            <a:endParaRPr dirty="0"/>
          </a:p>
          <a:p>
            <a:pPr marL="0" lvl="0" indent="0" algn="r" rtl="1">
              <a:spcBef>
                <a:spcPts val="0"/>
              </a:spcBef>
              <a:spcAft>
                <a:spcPts val="0"/>
              </a:spcAft>
              <a:buNone/>
            </a:pPr>
            <a:r>
              <a:rPr lang="x-none" dirty="0"/>
              <a:t>הוא מורכב משלושה סיפורים השזורים זה בזה. </a:t>
            </a:r>
            <a:endParaRPr dirty="0"/>
          </a:p>
          <a:p>
            <a:pPr marL="0" lvl="0" indent="0" algn="r" rtl="1">
              <a:spcBef>
                <a:spcPts val="0"/>
              </a:spcBef>
              <a:spcAft>
                <a:spcPts val="0"/>
              </a:spcAft>
              <a:buNone/>
            </a:pPr>
            <a:r>
              <a:rPr lang="x-none" dirty="0"/>
              <a:t>כדי שתוכלו לעקוב אחרי הקריאה ולהבחין בשלושת הסיפורים השונים אסביר לכם כעת על מאפייני כל אחד מהסיפורים. </a:t>
            </a:r>
            <a:endParaRPr dirty="0"/>
          </a:p>
          <a:p>
            <a:pPr marL="0" lvl="0" indent="0" algn="r" rtl="1">
              <a:spcBef>
                <a:spcPts val="0"/>
              </a:spcBef>
              <a:spcAft>
                <a:spcPts val="0"/>
              </a:spcAft>
              <a:buNone/>
            </a:pPr>
            <a:r>
              <a:rPr lang="x-none" dirty="0"/>
              <a:t>במהלך הקריאה אבקש שתציינו את האירועים העיקריים המתרחשים בכל אחד מהסיפורים. </a:t>
            </a:r>
            <a:endParaRPr dirty="0"/>
          </a:p>
          <a:p>
            <a:pPr marL="0" lvl="0" indent="0" algn="r" rtl="1">
              <a:spcBef>
                <a:spcPts val="0"/>
              </a:spcBef>
              <a:spcAft>
                <a:spcPts val="0"/>
              </a:spcAft>
              <a:buNone/>
            </a:pPr>
            <a:r>
              <a:rPr lang="x-none" dirty="0"/>
              <a:t>אז ציירו בבקשה שלושה מעגלים </a:t>
            </a:r>
            <a:r>
              <a:rPr lang="x-none" b="1" dirty="0"/>
              <a:t>גדולים, </a:t>
            </a:r>
            <a:r>
              <a:rPr lang="x-none" dirty="0"/>
              <a:t>השזורים זה בזה, כמו באיור שלפניכם. </a:t>
            </a:r>
            <a:endParaRPr dirty="0"/>
          </a:p>
          <a:p>
            <a:pPr marL="0" lvl="0" indent="0" algn="r" rtl="1">
              <a:spcBef>
                <a:spcPts val="0"/>
              </a:spcBef>
              <a:spcAft>
                <a:spcPts val="0"/>
              </a:spcAft>
              <a:buNone/>
            </a:pPr>
            <a:r>
              <a:rPr lang="x-none" dirty="0"/>
              <a:t>אמתין שתסיימו ונמשיך</a:t>
            </a:r>
            <a:endParaRPr dirty="0"/>
          </a:p>
          <a:p>
            <a:pPr marL="0" lvl="0" indent="0" algn="r" rtl="1">
              <a:spcBef>
                <a:spcPts val="0"/>
              </a:spcBef>
              <a:spcAft>
                <a:spcPts val="0"/>
              </a:spcAft>
              <a:buNone/>
            </a:pPr>
            <a:r>
              <a:rPr lang="x-none" dirty="0"/>
              <a:t>(חצי דקה) </a:t>
            </a:r>
            <a:endParaRPr dirty="0"/>
          </a:p>
          <a:p>
            <a:pPr marL="0" lvl="0" indent="0" algn="r" rtl="1">
              <a:spcBef>
                <a:spcPts val="0"/>
              </a:spcBef>
              <a:spcAft>
                <a:spcPts val="0"/>
              </a:spcAft>
              <a:buNone/>
            </a:pPr>
            <a:endParaRPr dirty="0"/>
          </a:p>
          <a:p>
            <a:pPr marL="0" lvl="0" indent="0" algn="r" rtl="1">
              <a:spcBef>
                <a:spcPts val="0"/>
              </a:spcBef>
              <a:spcAft>
                <a:spcPts val="0"/>
              </a:spcAft>
              <a:buNone/>
            </a:pPr>
            <a:endParaRPr dirty="0"/>
          </a:p>
          <a:p>
            <a:pPr marL="0" lvl="0" indent="0" algn="r" rtl="1">
              <a:spcBef>
                <a:spcPts val="0"/>
              </a:spcBef>
              <a:spcAft>
                <a:spcPts val="0"/>
              </a:spcAft>
              <a:buNone/>
            </a:pPr>
            <a:endParaRPr dirty="0"/>
          </a:p>
          <a:p>
            <a:pPr marL="0" lvl="0" indent="0" algn="r" rtl="1">
              <a:spcBef>
                <a:spcPts val="0"/>
              </a:spcBef>
              <a:spcAft>
                <a:spcPts val="0"/>
              </a:spcAft>
              <a:buNone/>
            </a:pPr>
            <a:endParaRPr dirty="0"/>
          </a:p>
        </p:txBody>
      </p:sp>
      <p:sp>
        <p:nvSpPr>
          <p:cNvPr id="309" name="Google Shape;30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המעגל הראשון, העוטף את כל הסיפור, הסיפור הריאליסטי. </a:t>
            </a:r>
            <a:endParaRPr/>
          </a:p>
          <a:p>
            <a:pPr marL="0" lvl="0" indent="0" algn="r" rtl="1">
              <a:spcBef>
                <a:spcPts val="0"/>
              </a:spcBef>
              <a:spcAft>
                <a:spcPts val="0"/>
              </a:spcAft>
              <a:buNone/>
            </a:pPr>
            <a:r>
              <a:rPr lang="x-none"/>
              <a:t>מה זה סיפור ריאליסטי? זה סיפור המתאר באופן מוחשי, מדויק ומפורט מצבים ותופעות שעשויים להתקיים במציאות. זה לא שבהכרח הם קרו אבל אנחנו מרגישים שהם יכולים להתרחש. </a:t>
            </a:r>
            <a:endParaRPr/>
          </a:p>
          <a:p>
            <a:pPr marL="0" lvl="0" indent="0" algn="r" rtl="1">
              <a:spcBef>
                <a:spcPts val="0"/>
              </a:spcBef>
              <a:spcAft>
                <a:spcPts val="0"/>
              </a:spcAft>
              <a:buNone/>
            </a:pPr>
            <a:r>
              <a:rPr lang="x-none"/>
              <a:t>לדוגמה אם בסיפור הגיבור עובר דירה. </a:t>
            </a:r>
            <a:endParaRPr/>
          </a:p>
          <a:p>
            <a:pPr marL="0" lvl="0" indent="0" algn="r" rtl="1">
              <a:spcBef>
                <a:spcPts val="0"/>
              </a:spcBef>
              <a:spcAft>
                <a:spcPts val="0"/>
              </a:spcAft>
              <a:buNone/>
            </a:pPr>
            <a:r>
              <a:rPr lang="x-none"/>
              <a:t>זה ריאליסטי. הרבה משפחות עוברות דירה. </a:t>
            </a:r>
            <a:endParaRPr/>
          </a:p>
          <a:p>
            <a:pPr marL="0" lvl="0" indent="0" algn="r" rtl="1">
              <a:spcBef>
                <a:spcPts val="0"/>
              </a:spcBef>
              <a:spcAft>
                <a:spcPts val="0"/>
              </a:spcAft>
              <a:buNone/>
            </a:pPr>
            <a:r>
              <a:rPr lang="x-none"/>
              <a:t>במהלך קריאת הסיפור אבקש שתמצאו איזה חלק מהסיפור הוא סיפור ריאלסיטי, אמיתי. </a:t>
            </a:r>
            <a:endParaRPr/>
          </a:p>
          <a:p>
            <a:pPr marL="0" lvl="0" indent="0" algn="r" rtl="1">
              <a:spcBef>
                <a:spcPts val="0"/>
              </a:spcBef>
              <a:spcAft>
                <a:spcPts val="0"/>
              </a:spcAft>
              <a:buNone/>
            </a:pPr>
            <a:r>
              <a:rPr lang="x-none"/>
              <a:t>כתבו, או ציירו בתמציתיות את האירועים הקשורים בסיפור הריאליסטי. </a:t>
            </a:r>
            <a:endParaRPr/>
          </a:p>
          <a:p>
            <a:pPr marL="0" lvl="0" indent="0" algn="r" rtl="1">
              <a:spcBef>
                <a:spcPts val="0"/>
              </a:spcBef>
              <a:spcAft>
                <a:spcPts val="0"/>
              </a:spcAft>
              <a:buNone/>
            </a:pPr>
            <a:r>
              <a:rPr lang="x-none"/>
              <a:t>כתבו כעת במעגל החיצוני  את הכותרת סיפור ריאליסטי </a:t>
            </a:r>
            <a:endParaRPr/>
          </a:p>
          <a:p>
            <a:pPr marL="0" lvl="0" indent="0" algn="r" rtl="1">
              <a:spcBef>
                <a:spcPts val="0"/>
              </a:spcBef>
              <a:spcAft>
                <a:spcPts val="0"/>
              </a:spcAft>
              <a:buNone/>
            </a:pPr>
            <a:r>
              <a:rPr lang="x-none"/>
              <a:t>(דקה)</a:t>
            </a:r>
            <a:endParaRPr/>
          </a:p>
          <a:p>
            <a:pPr marL="0" lvl="0" indent="0" algn="r" rtl="1">
              <a:spcBef>
                <a:spcPts val="0"/>
              </a:spcBef>
              <a:spcAft>
                <a:spcPts val="0"/>
              </a:spcAft>
              <a:buNone/>
            </a:pPr>
            <a:endParaRPr/>
          </a:p>
          <a:p>
            <a:pPr marL="0" lvl="0" indent="0" algn="r" rtl="1">
              <a:spcBef>
                <a:spcPts val="0"/>
              </a:spcBef>
              <a:spcAft>
                <a:spcPts val="0"/>
              </a:spcAft>
              <a:buNone/>
            </a:pPr>
            <a:endParaRPr/>
          </a:p>
          <a:p>
            <a:pPr marL="0" lvl="0" indent="0" algn="r" rtl="1">
              <a:spcBef>
                <a:spcPts val="0"/>
              </a:spcBef>
              <a:spcAft>
                <a:spcPts val="0"/>
              </a:spcAft>
              <a:buNone/>
            </a:pPr>
            <a:endParaRPr/>
          </a:p>
          <a:p>
            <a:pPr marL="0" lvl="0" indent="0" algn="r" rtl="1">
              <a:spcBef>
                <a:spcPts val="0"/>
              </a:spcBef>
              <a:spcAft>
                <a:spcPts val="0"/>
              </a:spcAft>
              <a:buNone/>
            </a:pPr>
            <a:endParaRPr/>
          </a:p>
        </p:txBody>
      </p:sp>
      <p:sp>
        <p:nvSpPr>
          <p:cNvPr id="322" name="Google Shape;32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הסיפור השני ישתלב בתוך הסיפור הריאלסטי. </a:t>
            </a:r>
            <a:endParaRPr/>
          </a:p>
          <a:p>
            <a:pPr marL="0" lvl="0" indent="0" algn="r" rtl="1">
              <a:spcBef>
                <a:spcPts val="0"/>
              </a:spcBef>
              <a:spcAft>
                <a:spcPts val="0"/>
              </a:spcAft>
              <a:buNone/>
            </a:pPr>
            <a:r>
              <a:rPr lang="x-none"/>
              <a:t>זהו סיפור שאינו מתרחש במציאות אלא הוא סיפור דמיוני. </a:t>
            </a:r>
            <a:endParaRPr/>
          </a:p>
          <a:p>
            <a:pPr marL="0" lvl="0" indent="0" algn="r" rtl="1">
              <a:spcBef>
                <a:spcPts val="0"/>
              </a:spcBef>
              <a:spcAft>
                <a:spcPts val="0"/>
              </a:spcAft>
              <a:buNone/>
            </a:pPr>
            <a:r>
              <a:rPr lang="x-none"/>
              <a:t>אם למשל הגיבור מדמיין שהוא פוגש חייזר. זה לא מציאותי, זה לא אמיתי. אלא סיפור המבוסס על הדמיון של הסופר. </a:t>
            </a:r>
            <a:endParaRPr/>
          </a:p>
          <a:p>
            <a:pPr marL="0" lvl="0" indent="0" algn="r" rtl="1">
              <a:spcBef>
                <a:spcPts val="0"/>
              </a:spcBef>
              <a:spcAft>
                <a:spcPts val="0"/>
              </a:spcAft>
              <a:buNone/>
            </a:pPr>
            <a:r>
              <a:rPr lang="x-none"/>
              <a:t>במהלך הקריאה אבקש מכם לזהות את הסיפור הדמיוני. אגלה לכם שהוא מתרחש בדמיונה של הגיבורה. </a:t>
            </a:r>
            <a:endParaRPr/>
          </a:p>
          <a:p>
            <a:pPr marL="0" lvl="0" indent="0" algn="r" rtl="1">
              <a:spcBef>
                <a:spcPts val="0"/>
              </a:spcBef>
              <a:spcAft>
                <a:spcPts val="0"/>
              </a:spcAft>
              <a:buNone/>
            </a:pPr>
            <a:r>
              <a:rPr lang="x-none"/>
              <a:t>כתבו כעת במעגל השני את הכותרת סיפור פנימי- סיפור דמיוני ובמהלך הקריאה כתבו, או ציירו בתמצות את האירועים הקשורים לסיפור הדמיוני</a:t>
            </a:r>
            <a:endParaRPr/>
          </a:p>
          <a:p>
            <a:pPr marL="0" lvl="0" indent="0" algn="r" rtl="1">
              <a:spcBef>
                <a:spcPts val="0"/>
              </a:spcBef>
              <a:spcAft>
                <a:spcPts val="0"/>
              </a:spcAft>
              <a:buNone/>
            </a:pPr>
            <a:r>
              <a:rPr lang="x-none"/>
              <a:t>(חצי דקה) </a:t>
            </a:r>
            <a:endParaRPr/>
          </a:p>
          <a:p>
            <a:pPr marL="0" lvl="0" indent="0" algn="r" rtl="1">
              <a:spcBef>
                <a:spcPts val="0"/>
              </a:spcBef>
              <a:spcAft>
                <a:spcPts val="0"/>
              </a:spcAft>
              <a:buNone/>
            </a:pPr>
            <a:endParaRPr/>
          </a:p>
          <a:p>
            <a:pPr marL="0" lvl="0" indent="0" algn="r" rtl="1">
              <a:spcBef>
                <a:spcPts val="0"/>
              </a:spcBef>
              <a:spcAft>
                <a:spcPts val="0"/>
              </a:spcAft>
              <a:buNone/>
            </a:pPr>
            <a:endParaRPr/>
          </a:p>
          <a:p>
            <a:pPr marL="0" lvl="0" indent="0" algn="r" rtl="1">
              <a:spcBef>
                <a:spcPts val="0"/>
              </a:spcBef>
              <a:spcAft>
                <a:spcPts val="0"/>
              </a:spcAft>
              <a:buNone/>
            </a:pPr>
            <a:endParaRPr/>
          </a:p>
        </p:txBody>
      </p:sp>
      <p:sp>
        <p:nvSpPr>
          <p:cNvPr id="337" name="Google Shape;33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והסיפור השלישי – גם הוא יהיה סיפור פנימי, המתרחש בדמיונה של הגיבורה שלנו. </a:t>
            </a:r>
            <a:endParaRPr/>
          </a:p>
          <a:p>
            <a:pPr marL="0" lvl="0" indent="0" algn="r" rtl="1">
              <a:spcBef>
                <a:spcPts val="0"/>
              </a:spcBef>
              <a:spcAft>
                <a:spcPts val="0"/>
              </a:spcAft>
              <a:buNone/>
            </a:pPr>
            <a:r>
              <a:rPr lang="x-none"/>
              <a:t>הסיפור אלגורי מנסה להעביר לנו מסר, ללמד אותנו משהו...</a:t>
            </a:r>
            <a:endParaRPr/>
          </a:p>
          <a:p>
            <a:pPr marL="0" lvl="0" indent="0" algn="r" rtl="1">
              <a:spcBef>
                <a:spcPts val="0"/>
              </a:spcBef>
              <a:spcAft>
                <a:spcPts val="0"/>
              </a:spcAft>
              <a:buNone/>
            </a:pPr>
            <a:r>
              <a:rPr lang="x-none"/>
              <a:t>זהו סוג של משל, שתפקידו ללמד אותנו משהו על המציאות. </a:t>
            </a:r>
            <a:endParaRPr/>
          </a:p>
          <a:p>
            <a:pPr marL="0" lvl="0" indent="0" algn="r" rtl="1">
              <a:spcBef>
                <a:spcPts val="0"/>
              </a:spcBef>
              <a:spcAft>
                <a:spcPts val="0"/>
              </a:spcAft>
              <a:buNone/>
            </a:pPr>
            <a:r>
              <a:rPr lang="x-none"/>
              <a:t>הרעיונות והדמויות במשל מייצגים את המציאות. </a:t>
            </a:r>
            <a:endParaRPr/>
          </a:p>
          <a:p>
            <a:pPr marL="0" lvl="0" indent="0" algn="r" rtl="1">
              <a:spcBef>
                <a:spcPts val="0"/>
              </a:spcBef>
              <a:spcAft>
                <a:spcPts val="0"/>
              </a:spcAft>
              <a:buNone/>
            </a:pPr>
            <a:endParaRPr/>
          </a:p>
          <a:p>
            <a:pPr marL="0" lvl="0" indent="0" algn="r" rtl="1">
              <a:spcBef>
                <a:spcPts val="0"/>
              </a:spcBef>
              <a:spcAft>
                <a:spcPts val="0"/>
              </a:spcAft>
              <a:buNone/>
            </a:pPr>
            <a:r>
              <a:rPr lang="x-none"/>
              <a:t>אני ארמוז שבסיפור שנקרא הסיפור האלגורי משתלב בסיפור הדמיוני. </a:t>
            </a:r>
            <a:endParaRPr/>
          </a:p>
          <a:p>
            <a:pPr marL="0" lvl="0" indent="0" algn="r" rtl="1">
              <a:spcBef>
                <a:spcPts val="0"/>
              </a:spcBef>
              <a:spcAft>
                <a:spcPts val="0"/>
              </a:spcAft>
              <a:buNone/>
            </a:pPr>
            <a:r>
              <a:rPr lang="x-none"/>
              <a:t>כתבו עכשיו במעגל השלישי, הכי פנימי, את הכותרת הסיפור האלגורי ובמהלך הקריאה כתבו, או ציירו בתמצות את האירועים הקשורים לסיפור הדמיוני</a:t>
            </a:r>
            <a:endParaRPr/>
          </a:p>
          <a:p>
            <a:pPr marL="0" lvl="0" indent="0" algn="r" rtl="1">
              <a:spcBef>
                <a:spcPts val="0"/>
              </a:spcBef>
              <a:spcAft>
                <a:spcPts val="0"/>
              </a:spcAft>
              <a:buNone/>
            </a:pPr>
            <a:r>
              <a:rPr lang="x-none"/>
              <a:t>(חצי דקה) </a:t>
            </a:r>
            <a:endParaRPr/>
          </a:p>
          <a:p>
            <a:pPr marL="0" lvl="0" indent="0" algn="r" rtl="1">
              <a:spcBef>
                <a:spcPts val="0"/>
              </a:spcBef>
              <a:spcAft>
                <a:spcPts val="0"/>
              </a:spcAft>
              <a:buNone/>
            </a:pPr>
            <a:endParaRPr/>
          </a:p>
          <a:p>
            <a:pPr marL="0" lvl="0" indent="0" algn="r" rtl="1">
              <a:spcBef>
                <a:spcPts val="0"/>
              </a:spcBef>
              <a:spcAft>
                <a:spcPts val="0"/>
              </a:spcAft>
              <a:buNone/>
            </a:pPr>
            <a:endParaRPr/>
          </a:p>
          <a:p>
            <a:pPr marL="0" lvl="0" indent="0" algn="r" rtl="1">
              <a:spcBef>
                <a:spcPts val="0"/>
              </a:spcBef>
              <a:spcAft>
                <a:spcPts val="0"/>
              </a:spcAft>
              <a:buNone/>
            </a:pPr>
            <a:endParaRPr/>
          </a:p>
        </p:txBody>
      </p:sp>
      <p:sp>
        <p:nvSpPr>
          <p:cNvPr id="348" name="Google Shape;34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זהו- אנחנו מוכנים. </a:t>
            </a:r>
            <a:endParaRPr/>
          </a:p>
          <a:p>
            <a:pPr marL="0" lvl="0" indent="0" algn="r" rtl="1">
              <a:spcBef>
                <a:spcPts val="0"/>
              </a:spcBef>
              <a:spcAft>
                <a:spcPts val="0"/>
              </a:spcAft>
              <a:buNone/>
            </a:pPr>
            <a:r>
              <a:rPr lang="x-none"/>
              <a:t>אני אקרא בפניכם את כל הסיפור. </a:t>
            </a:r>
            <a:endParaRPr/>
          </a:p>
          <a:p>
            <a:pPr marL="0" lvl="0" indent="0" algn="r" rtl="1">
              <a:spcBef>
                <a:spcPts val="0"/>
              </a:spcBef>
              <a:spcAft>
                <a:spcPts val="0"/>
              </a:spcAft>
              <a:buNone/>
            </a:pPr>
            <a:r>
              <a:rPr lang="x-none"/>
              <a:t>אבקש שבמהלך הקריאה תזכרו לכתוב במעגלים את האירועים המרכזיים השייכים לכל חלק. </a:t>
            </a:r>
            <a:endParaRPr/>
          </a:p>
          <a:p>
            <a:pPr marL="0" lvl="0" indent="0" algn="r" rtl="1">
              <a:spcBef>
                <a:spcPts val="0"/>
              </a:spcBef>
              <a:spcAft>
                <a:spcPts val="0"/>
              </a:spcAft>
              <a:buNone/>
            </a:pPr>
            <a:r>
              <a:rPr lang="x-none"/>
              <a:t> </a:t>
            </a:r>
            <a:endParaRPr/>
          </a:p>
          <a:p>
            <a:pPr marL="0" lvl="0" indent="0" algn="r" rtl="1">
              <a:spcBef>
                <a:spcPts val="0"/>
              </a:spcBef>
              <a:spcAft>
                <a:spcPts val="0"/>
              </a:spcAft>
              <a:buNone/>
            </a:pPr>
            <a:r>
              <a:rPr lang="x-none"/>
              <a:t>אתם מוזמנים לסרוק את הקוד ולעקוב אחרי קריאת הסיפור. </a:t>
            </a:r>
            <a:endParaRPr/>
          </a:p>
        </p:txBody>
      </p:sp>
      <p:sp>
        <p:nvSpPr>
          <p:cNvPr id="362" name="Google Shape;36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קריאת הסיפור כולו ברצף. </a:t>
            </a:r>
            <a:endParaRPr/>
          </a:p>
          <a:p>
            <a:pPr marL="0" lvl="0" indent="0" algn="r" rtl="1">
              <a:spcBef>
                <a:spcPts val="0"/>
              </a:spcBef>
              <a:spcAft>
                <a:spcPts val="0"/>
              </a:spcAft>
              <a:buNone/>
            </a:pPr>
            <a:endParaRPr/>
          </a:p>
          <a:p>
            <a:pPr marL="0" lvl="0" indent="0" algn="r" rtl="1">
              <a:spcBef>
                <a:spcPts val="0"/>
              </a:spcBef>
              <a:spcAft>
                <a:spcPts val="0"/>
              </a:spcAft>
              <a:buNone/>
            </a:pPr>
            <a:r>
              <a:rPr lang="x-none"/>
              <a:t>נכון סיפור נהדר? </a:t>
            </a:r>
            <a:endParaRPr/>
          </a:p>
          <a:p>
            <a:pPr marL="0" lvl="0" indent="0" algn="r" rtl="1">
              <a:spcBef>
                <a:spcPts val="0"/>
              </a:spcBef>
              <a:spcAft>
                <a:spcPts val="0"/>
              </a:spcAft>
              <a:buNone/>
            </a:pPr>
            <a:r>
              <a:rPr lang="x-none"/>
              <a:t>קצת מורכב. </a:t>
            </a:r>
            <a:endParaRPr/>
          </a:p>
          <a:p>
            <a:pPr marL="0" lvl="0" indent="0" algn="r" rtl="1">
              <a:spcBef>
                <a:spcPts val="0"/>
              </a:spcBef>
              <a:spcAft>
                <a:spcPts val="0"/>
              </a:spcAft>
              <a:buNone/>
            </a:pPr>
            <a:r>
              <a:rPr lang="x-none"/>
              <a:t>לפני ש"נצלול" להבנה מעמיקה של הסיפור בואו נראה אם הצלחתם לאתר את שלושת החלקים, שלושת הסיפורים.</a:t>
            </a:r>
            <a:endParaRPr/>
          </a:p>
          <a:p>
            <a:pPr marL="0" lvl="0" indent="0" algn="r" rtl="1">
              <a:spcBef>
                <a:spcPts val="0"/>
              </a:spcBef>
              <a:spcAft>
                <a:spcPts val="0"/>
              </a:spcAft>
              <a:buNone/>
            </a:pPr>
            <a:r>
              <a:rPr lang="x-none"/>
              <a:t>(הערה ללימור: לקרוא מותך הספר. אפשר על כיסא בר. להביא ספר שמתוכו קוראים)</a:t>
            </a:r>
            <a:endParaRPr/>
          </a:p>
          <a:p>
            <a:pPr marL="0" lvl="0" indent="0" algn="r" rtl="1">
              <a:spcBef>
                <a:spcPts val="0"/>
              </a:spcBef>
              <a:spcAft>
                <a:spcPts val="0"/>
              </a:spcAft>
              <a:buNone/>
            </a:pPr>
            <a:endParaRPr/>
          </a:p>
        </p:txBody>
      </p:sp>
      <p:sp>
        <p:nvSpPr>
          <p:cNvPr id="371" name="Google Shape;37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המעגל הראשון, העוטף את כל הסיפור, הסיפור הריאליסטי. </a:t>
            </a:r>
            <a:endParaRPr/>
          </a:p>
          <a:p>
            <a:pPr marL="0" lvl="0" indent="0" algn="r" rtl="1">
              <a:spcBef>
                <a:spcPts val="0"/>
              </a:spcBef>
              <a:spcAft>
                <a:spcPts val="0"/>
              </a:spcAft>
              <a:buNone/>
            </a:pPr>
            <a:r>
              <a:rPr lang="x-none"/>
              <a:t>בסיפור שלנו הסיפור הריאליסטי    מספר את סיפורה של נועה- ניוטה שעלתה לארץ, היא אינה דוברת השפה ולא קל לה להשתלב.</a:t>
            </a:r>
            <a:endParaRPr/>
          </a:p>
          <a:p>
            <a:pPr marL="0" lvl="0" indent="0" algn="r" rtl="1">
              <a:spcBef>
                <a:spcPts val="0"/>
              </a:spcBef>
              <a:spcAft>
                <a:spcPts val="0"/>
              </a:spcAft>
              <a:buNone/>
            </a:pPr>
            <a:r>
              <a:rPr lang="x-none"/>
              <a:t>כאשר היא לבד בבית מגיעה אישה ומביאה לבית שולחן וכיסאות, אותם היא תאסוף חזרה בסוף הסיפור.  </a:t>
            </a:r>
            <a:endParaRPr/>
          </a:p>
          <a:p>
            <a:pPr marL="0" lvl="0" indent="0" algn="r" rtl="1">
              <a:spcBef>
                <a:spcPts val="0"/>
              </a:spcBef>
              <a:spcAft>
                <a:spcPts val="0"/>
              </a:spcAft>
              <a:buNone/>
            </a:pPr>
            <a:endParaRPr/>
          </a:p>
          <a:p>
            <a:pPr marL="0" lvl="0" indent="0" algn="r" rtl="1">
              <a:spcBef>
                <a:spcPts val="0"/>
              </a:spcBef>
              <a:spcAft>
                <a:spcPts val="0"/>
              </a:spcAft>
              <a:buNone/>
            </a:pPr>
            <a:endParaRPr/>
          </a:p>
          <a:p>
            <a:pPr marL="0" lvl="0" indent="0" algn="r" rtl="1">
              <a:spcBef>
                <a:spcPts val="0"/>
              </a:spcBef>
              <a:spcAft>
                <a:spcPts val="0"/>
              </a:spcAft>
              <a:buNone/>
            </a:pPr>
            <a:endParaRPr/>
          </a:p>
          <a:p>
            <a:pPr marL="0" lvl="0" indent="0" algn="r" rtl="1">
              <a:spcBef>
                <a:spcPts val="0"/>
              </a:spcBef>
              <a:spcAft>
                <a:spcPts val="0"/>
              </a:spcAft>
              <a:buNone/>
            </a:pPr>
            <a:endParaRPr/>
          </a:p>
        </p:txBody>
      </p:sp>
      <p:sp>
        <p:nvSpPr>
          <p:cNvPr id="379" name="Google Shape;37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המעגל השני הנמצא בתוך הסיפור הריאלסטי- הסיפור הפנימי. כאן פוגשת נועה ניוטה את לי ומוני. אלו אינן דמויות אמיתיות. הן פרי דמיונה של נועה ניוטה. </a:t>
            </a:r>
            <a:endParaRPr/>
          </a:p>
          <a:p>
            <a:pPr marL="0" lvl="0" indent="0" algn="r" rtl="1">
              <a:spcBef>
                <a:spcPts val="0"/>
              </a:spcBef>
              <a:spcAft>
                <a:spcPts val="0"/>
              </a:spcAft>
              <a:buNone/>
            </a:pPr>
            <a:r>
              <a:rPr lang="x-none"/>
              <a:t>וגם לנו, הקוראים, ברור שבחלק הזה, לעבור דרך מנהרה שנוצרת במסעד הכיסא – לא אמיתי אלא דמיוני. </a:t>
            </a:r>
            <a:endParaRPr/>
          </a:p>
          <a:p>
            <a:pPr marL="0" lvl="0" indent="0" algn="r" rtl="1">
              <a:spcBef>
                <a:spcPts val="0"/>
              </a:spcBef>
              <a:spcAft>
                <a:spcPts val="0"/>
              </a:spcAft>
              <a:buNone/>
            </a:pPr>
            <a:endParaRPr/>
          </a:p>
          <a:p>
            <a:pPr marL="0" lvl="0" indent="0" algn="r" rtl="1">
              <a:spcBef>
                <a:spcPts val="0"/>
              </a:spcBef>
              <a:spcAft>
                <a:spcPts val="0"/>
              </a:spcAft>
              <a:buNone/>
            </a:pPr>
            <a:endParaRPr/>
          </a:p>
          <a:p>
            <a:pPr marL="0" lvl="0" indent="0" algn="r" rtl="1">
              <a:spcBef>
                <a:spcPts val="0"/>
              </a:spcBef>
              <a:spcAft>
                <a:spcPts val="0"/>
              </a:spcAft>
              <a:buNone/>
            </a:pPr>
            <a:endParaRPr/>
          </a:p>
        </p:txBody>
      </p:sp>
      <p:sp>
        <p:nvSpPr>
          <p:cNvPr id="395" name="Google Shape;39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והמעגל השלישי "עטוף" בשני המעגלים הקודמים – הסיפור האלגורי כלומר סיפור שהוא מעין משל. במקרה  שלנו מדובר על הסיפור שמספרים מון ולי לנועה ניוטה על האופים הנמצאים משני צדי העולם ושולחים לעולם תינוקות שבפיהם יש פרורים מתוך כיכר לחם. או מכיכר העצב או מכיכר השמחה. </a:t>
            </a:r>
            <a:endParaRPr/>
          </a:p>
          <a:p>
            <a:pPr marL="0" lvl="0" indent="0" algn="r" rtl="1">
              <a:spcBef>
                <a:spcPts val="0"/>
              </a:spcBef>
              <a:spcAft>
                <a:spcPts val="0"/>
              </a:spcAft>
              <a:buNone/>
            </a:pPr>
            <a:endParaRPr/>
          </a:p>
          <a:p>
            <a:pPr marL="0" lvl="0" indent="0" algn="r" rtl="1">
              <a:spcBef>
                <a:spcPts val="0"/>
              </a:spcBef>
              <a:spcAft>
                <a:spcPts val="0"/>
              </a:spcAft>
              <a:buNone/>
            </a:pPr>
            <a:r>
              <a:rPr lang="x-none"/>
              <a:t>בואו נקרא שוב את הסיפור ונעמיק בו יחדיו. </a:t>
            </a:r>
            <a:endParaRPr/>
          </a:p>
          <a:p>
            <a:pPr marL="0" lvl="0" indent="0" algn="r" rtl="1">
              <a:spcBef>
                <a:spcPts val="0"/>
              </a:spcBef>
              <a:spcAft>
                <a:spcPts val="0"/>
              </a:spcAft>
              <a:buNone/>
            </a:pPr>
            <a:endParaRPr/>
          </a:p>
          <a:p>
            <a:pPr marL="0" lvl="0" indent="0" algn="r" rtl="1">
              <a:spcBef>
                <a:spcPts val="0"/>
              </a:spcBef>
              <a:spcAft>
                <a:spcPts val="0"/>
              </a:spcAft>
              <a:buNone/>
            </a:pPr>
            <a:endParaRPr/>
          </a:p>
        </p:txBody>
      </p:sp>
      <p:sp>
        <p:nvSpPr>
          <p:cNvPr id="407" name="Google Shape;40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sz="1200">
              <a:solidFill>
                <a:schemeClr val="dk1"/>
              </a:solidFill>
              <a:latin typeface="Alef"/>
              <a:ea typeface="Alef"/>
              <a:cs typeface="Alef"/>
              <a:sym typeface="Alef"/>
            </a:endParaRPr>
          </a:p>
        </p:txBody>
      </p:sp>
      <p:sp>
        <p:nvSpPr>
          <p:cNvPr id="222" name="Google Shape;2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a:t>נזכיר- בסיפור הריאליסטי הגיבורה שלנו  לבד בבית. היא משקיפה דרך החלון על הילדים המשחקים בחוץ. </a:t>
            </a:r>
            <a:endParaRPr/>
          </a:p>
          <a:p>
            <a:pPr marL="0" lvl="0" indent="0" algn="l" rtl="0">
              <a:spcBef>
                <a:spcPts val="0"/>
              </a:spcBef>
              <a:spcAft>
                <a:spcPts val="0"/>
              </a:spcAft>
              <a:buNone/>
            </a:pPr>
            <a:r>
              <a:rPr lang="x-none"/>
              <a:t>נשמעת נקישה בדלת ואישה גזוזות שיער מכניסה לחדר שולחן וכיסאות </a:t>
            </a:r>
            <a:endParaRPr/>
          </a:p>
        </p:txBody>
      </p:sp>
      <p:sp>
        <p:nvSpPr>
          <p:cNvPr id="422" name="Google Shape;42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שימו לב לשמה של הגיבורה: נועה- ניוטה. </a:t>
            </a:r>
            <a:endParaRPr/>
          </a:p>
          <a:p>
            <a:pPr marL="0" lvl="0" indent="0" algn="r" rtl="1">
              <a:spcBef>
                <a:spcPts val="0"/>
              </a:spcBef>
              <a:spcAft>
                <a:spcPts val="0"/>
              </a:spcAft>
              <a:buNone/>
            </a:pPr>
            <a:r>
              <a:rPr lang="x-none"/>
              <a:t>נועה הוא שם ישראלי. אני מכירה אותו </a:t>
            </a:r>
            <a:endParaRPr/>
          </a:p>
          <a:p>
            <a:pPr marL="0" lvl="0" indent="0" algn="r" rtl="1">
              <a:spcBef>
                <a:spcPts val="0"/>
              </a:spcBef>
              <a:spcAft>
                <a:spcPts val="0"/>
              </a:spcAft>
              <a:buNone/>
            </a:pPr>
            <a:r>
              <a:rPr lang="x-none"/>
              <a:t>אבל ניוטה- שם זר, מארץ אחרת. </a:t>
            </a:r>
            <a:endParaRPr/>
          </a:p>
          <a:p>
            <a:pPr marL="0" lvl="0" indent="0" algn="r" rtl="1">
              <a:spcBef>
                <a:spcPts val="0"/>
              </a:spcBef>
              <a:spcAft>
                <a:spcPts val="0"/>
              </a:spcAft>
              <a:buNone/>
            </a:pPr>
            <a:endParaRPr/>
          </a:p>
          <a:p>
            <a:pPr marL="0" lvl="0" indent="0" algn="r" rtl="1">
              <a:spcBef>
                <a:spcPts val="0"/>
              </a:spcBef>
              <a:spcAft>
                <a:spcPts val="0"/>
              </a:spcAft>
              <a:buNone/>
            </a:pPr>
            <a:endParaRPr/>
          </a:p>
        </p:txBody>
      </p:sp>
      <p:sp>
        <p:nvSpPr>
          <p:cNvPr id="430" name="Google Shape;43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נועה ניוטה לבד בבית. זה לא נעים, ואחרי נקישות בדלת נכנסים רהיטים ואחריהם אישה. </a:t>
            </a:r>
            <a:endParaRPr/>
          </a:p>
          <a:p>
            <a:pPr marL="0" lvl="0" indent="0" algn="r" rtl="1">
              <a:spcBef>
                <a:spcPts val="0"/>
              </a:spcBef>
              <a:spcAft>
                <a:spcPts val="0"/>
              </a:spcAft>
              <a:buNone/>
            </a:pPr>
            <a:r>
              <a:rPr lang="x-none"/>
              <a:t>למה הם צריכים רהיטים? </a:t>
            </a:r>
            <a:endParaRPr/>
          </a:p>
          <a:p>
            <a:pPr marL="0" lvl="0" indent="0" algn="r" rtl="1">
              <a:spcBef>
                <a:spcPts val="0"/>
              </a:spcBef>
              <a:spcAft>
                <a:spcPts val="0"/>
              </a:spcAft>
              <a:buNone/>
            </a:pPr>
            <a:r>
              <a:rPr lang="x-none"/>
              <a:t>התשובה מופיעה בדברי האישה – עד שיבוא המטען שלכם מן הנמל. </a:t>
            </a:r>
            <a:endParaRPr/>
          </a:p>
          <a:p>
            <a:pPr marL="0" lvl="0" indent="0" algn="r" rtl="1">
              <a:spcBef>
                <a:spcPts val="0"/>
              </a:spcBef>
              <a:spcAft>
                <a:spcPts val="0"/>
              </a:spcAft>
              <a:buNone/>
            </a:pPr>
            <a:r>
              <a:rPr lang="x-none"/>
              <a:t>כלומר הדברים שלהם צריכים להגיע ממקום אחר. הם חדשים כאן. </a:t>
            </a:r>
            <a:endParaRPr/>
          </a:p>
          <a:p>
            <a:pPr marL="0" lvl="0" indent="0" algn="r" rtl="1">
              <a:spcBef>
                <a:spcPts val="0"/>
              </a:spcBef>
              <a:spcAft>
                <a:spcPts val="0"/>
              </a:spcAft>
              <a:buNone/>
            </a:pPr>
            <a:r>
              <a:rPr lang="x-none"/>
              <a:t>כשקראתי את זה הרגשתי שזו מחווה יפה מצד האישה. </a:t>
            </a:r>
            <a:endParaRPr/>
          </a:p>
          <a:p>
            <a:pPr marL="0" lvl="0" indent="0" algn="r" rtl="1">
              <a:spcBef>
                <a:spcPts val="0"/>
              </a:spcBef>
              <a:spcAft>
                <a:spcPts val="0"/>
              </a:spcAft>
              <a:buNone/>
            </a:pPr>
            <a:r>
              <a:rPr lang="x-none"/>
              <a:t>בטח גם נועה ניוטה מרגישה כך </a:t>
            </a:r>
            <a:endParaRPr/>
          </a:p>
          <a:p>
            <a:pPr marL="0" lvl="0" indent="0" algn="r" rtl="1">
              <a:spcBef>
                <a:spcPts val="0"/>
              </a:spcBef>
              <a:spcAft>
                <a:spcPts val="0"/>
              </a:spcAft>
              <a:buNone/>
            </a:pPr>
            <a:endParaRPr/>
          </a:p>
          <a:p>
            <a:pPr marL="0" lvl="0" indent="0" algn="r" rtl="1">
              <a:spcBef>
                <a:spcPts val="0"/>
              </a:spcBef>
              <a:spcAft>
                <a:spcPts val="0"/>
              </a:spcAft>
              <a:buNone/>
            </a:pPr>
            <a:endParaRPr/>
          </a:p>
        </p:txBody>
      </p:sp>
      <p:sp>
        <p:nvSpPr>
          <p:cNvPr id="437" name="Google Shape;43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אבל כנראה שאני טועה. </a:t>
            </a:r>
            <a:endParaRPr/>
          </a:p>
          <a:p>
            <a:pPr marL="0" lvl="0" indent="0" algn="r" rtl="1">
              <a:spcBef>
                <a:spcPts val="0"/>
              </a:spcBef>
              <a:spcAft>
                <a:spcPts val="0"/>
              </a:spcAft>
              <a:buNone/>
            </a:pPr>
            <a:r>
              <a:rPr lang="x-none"/>
              <a:t>נועה ניוטה מגיבה בכעס. </a:t>
            </a:r>
            <a:endParaRPr/>
          </a:p>
          <a:p>
            <a:pPr marL="0" lvl="0" indent="0" algn="r" rtl="1">
              <a:spcBef>
                <a:spcPts val="0"/>
              </a:spcBef>
              <a:spcAft>
                <a:spcPts val="0"/>
              </a:spcAft>
              <a:buNone/>
            </a:pPr>
            <a:r>
              <a:rPr lang="x-none"/>
              <a:t>היא מכווצת את הכתפיים, מפנה את הגב ורק רוצה להיות לבד. </a:t>
            </a:r>
            <a:endParaRPr/>
          </a:p>
          <a:p>
            <a:pPr marL="0" lvl="0" indent="0" algn="r" rtl="1">
              <a:spcBef>
                <a:spcPts val="0"/>
              </a:spcBef>
              <a:spcAft>
                <a:spcPts val="0"/>
              </a:spcAft>
              <a:buNone/>
            </a:pPr>
            <a:r>
              <a:rPr lang="x-none"/>
              <a:t>למה אתם חושבים שהיא מגיבה כך? </a:t>
            </a:r>
            <a:endParaRPr/>
          </a:p>
          <a:p>
            <a:pPr marL="0" lvl="0" indent="0" algn="r" rtl="1">
              <a:spcBef>
                <a:spcPts val="0"/>
              </a:spcBef>
              <a:spcAft>
                <a:spcPts val="0"/>
              </a:spcAft>
              <a:buNone/>
            </a:pPr>
            <a:r>
              <a:rPr lang="x-none"/>
              <a:t>אתם חושבים שהיא באמת רצתה להיות לבד? </a:t>
            </a:r>
            <a:endParaRPr/>
          </a:p>
          <a:p>
            <a:pPr marL="0" lvl="0" indent="0" algn="r" rtl="1">
              <a:spcBef>
                <a:spcPts val="0"/>
              </a:spcBef>
              <a:spcAft>
                <a:spcPts val="0"/>
              </a:spcAft>
              <a:buNone/>
            </a:pPr>
            <a:r>
              <a:rPr lang="x-none"/>
              <a:t>האם היא הגיעה לארץ מרצונה ? </a:t>
            </a:r>
            <a:endParaRPr/>
          </a:p>
          <a:p>
            <a:pPr marL="0" lvl="0" indent="0" algn="r" rtl="1">
              <a:spcBef>
                <a:spcPts val="0"/>
              </a:spcBef>
              <a:spcAft>
                <a:spcPts val="0"/>
              </a:spcAft>
              <a:buNone/>
            </a:pPr>
            <a:r>
              <a:rPr lang="x-none"/>
              <a:t>אמתין דקה, כתבו את התשובה במחברת ונמשיך. </a:t>
            </a:r>
            <a:endParaRPr/>
          </a:p>
          <a:p>
            <a:pPr marL="0" lvl="0" indent="0" algn="r" rtl="1">
              <a:spcBef>
                <a:spcPts val="0"/>
              </a:spcBef>
              <a:spcAft>
                <a:spcPts val="0"/>
              </a:spcAft>
              <a:buNone/>
            </a:pPr>
            <a:endParaRPr/>
          </a:p>
          <a:p>
            <a:pPr marL="0" lvl="0" indent="0" algn="r" rtl="1">
              <a:spcBef>
                <a:spcPts val="0"/>
              </a:spcBef>
              <a:spcAft>
                <a:spcPts val="0"/>
              </a:spcAft>
              <a:buNone/>
            </a:pPr>
            <a:endParaRPr/>
          </a:p>
          <a:p>
            <a:pPr marL="0" lvl="0" indent="0" algn="r" rtl="1">
              <a:spcBef>
                <a:spcPts val="0"/>
              </a:spcBef>
              <a:spcAft>
                <a:spcPts val="0"/>
              </a:spcAft>
              <a:buNone/>
            </a:pPr>
            <a:endParaRPr/>
          </a:p>
        </p:txBody>
      </p:sp>
      <p:sp>
        <p:nvSpPr>
          <p:cNvPr id="444" name="Google Shape;44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כנראה שהיא לא רצתה להגיע לארץ. </a:t>
            </a:r>
            <a:endParaRPr/>
          </a:p>
          <a:p>
            <a:pPr marL="0" lvl="0" indent="0" algn="r" rtl="1">
              <a:spcBef>
                <a:spcPts val="0"/>
              </a:spcBef>
              <a:spcAft>
                <a:spcPts val="0"/>
              </a:spcAft>
              <a:buNone/>
            </a:pPr>
            <a:r>
              <a:rPr lang="x-none"/>
              <a:t>למה אני חושבת כך? </a:t>
            </a:r>
            <a:endParaRPr/>
          </a:p>
          <a:p>
            <a:pPr marL="0" lvl="0" indent="0" algn="r" rtl="1">
              <a:spcBef>
                <a:spcPts val="0"/>
              </a:spcBef>
              <a:spcAft>
                <a:spcPts val="0"/>
              </a:spcAft>
              <a:buNone/>
            </a:pPr>
            <a:r>
              <a:rPr lang="x-none"/>
              <a:t>קראו מה היא כותבת על החיים שלה בחוץ לארץ ובארץ. </a:t>
            </a:r>
            <a:endParaRPr/>
          </a:p>
          <a:p>
            <a:pPr marL="0" lvl="0" indent="0" algn="r" rtl="1">
              <a:spcBef>
                <a:spcPts val="0"/>
              </a:spcBef>
              <a:spcAft>
                <a:spcPts val="0"/>
              </a:spcAft>
              <a:buNone/>
            </a:pPr>
            <a:r>
              <a:rPr lang="x-none"/>
              <a:t>בחוץ לארץ היא הייתה תלמידה מצטיינת. ובארץ היא אינה יודעת את השפה. </a:t>
            </a:r>
            <a:endParaRPr/>
          </a:p>
        </p:txBody>
      </p:sp>
      <p:sp>
        <p:nvSpPr>
          <p:cNvPr id="452" name="Google Shape;45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החברות שלה, נופי ילדותה. הם חסרים לה. </a:t>
            </a:r>
            <a:endParaRPr/>
          </a:p>
        </p:txBody>
      </p:sp>
      <p:sp>
        <p:nvSpPr>
          <p:cNvPr id="459" name="Google Shape;45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היא כועסת על ההורים שבחרו לבוא לארץ. </a:t>
            </a:r>
            <a:endParaRPr/>
          </a:p>
          <a:p>
            <a:pPr marL="0" lvl="0" indent="0" algn="r" rtl="1">
              <a:spcBef>
                <a:spcPts val="0"/>
              </a:spcBef>
              <a:spcAft>
                <a:spcPts val="0"/>
              </a:spcAft>
              <a:buNone/>
            </a:pPr>
            <a:r>
              <a:rPr lang="x-none"/>
              <a:t>איך אני יודעת? תקראו: </a:t>
            </a:r>
            <a:endParaRPr/>
          </a:p>
          <a:p>
            <a:pPr marL="0" lvl="0" indent="0" algn="r" rtl="1">
              <a:spcBef>
                <a:spcPts val="0"/>
              </a:spcBef>
              <a:spcAft>
                <a:spcPts val="0"/>
              </a:spcAft>
              <a:buNone/>
            </a:pPr>
            <a:r>
              <a:rPr lang="x-none"/>
              <a:t>האמא מבקשת שלא תקשה עליהם. והיא מאשימה את ההורים שיזמו את המעבר.  </a:t>
            </a:r>
            <a:endParaRPr/>
          </a:p>
          <a:p>
            <a:pPr marL="0" lvl="0" indent="0" algn="r" rtl="1">
              <a:spcBef>
                <a:spcPts val="0"/>
              </a:spcBef>
              <a:spcAft>
                <a:spcPts val="0"/>
              </a:spcAft>
              <a:buNone/>
            </a:pPr>
            <a:endParaRPr/>
          </a:p>
        </p:txBody>
      </p:sp>
      <p:sp>
        <p:nvSpPr>
          <p:cNvPr id="467" name="Google Shape;46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אבל אני חושבת שלמרות כל הכעס היא עדיין רוצה להיות חלק מחברת הילדים.</a:t>
            </a:r>
            <a:endParaRPr/>
          </a:p>
          <a:p>
            <a:pPr marL="0" lvl="0" indent="0" algn="r" rtl="1">
              <a:spcBef>
                <a:spcPts val="0"/>
              </a:spcBef>
              <a:spcAft>
                <a:spcPts val="0"/>
              </a:spcAft>
              <a:buNone/>
            </a:pPr>
            <a:r>
              <a:rPr lang="x-none"/>
              <a:t>שכן אחרת למה היא מציצה בילדים המשחקים בחוץ? </a:t>
            </a:r>
            <a:endParaRPr/>
          </a:p>
        </p:txBody>
      </p:sp>
      <p:sp>
        <p:nvSpPr>
          <p:cNvPr id="475" name="Google Shape;47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ומנסה ללמוד את השפה. </a:t>
            </a:r>
            <a:endParaRPr/>
          </a:p>
          <a:p>
            <a:pPr marL="0" lvl="0" indent="0" algn="r" rtl="1">
              <a:spcBef>
                <a:spcPts val="0"/>
              </a:spcBef>
              <a:spcAft>
                <a:spcPts val="0"/>
              </a:spcAft>
              <a:buNone/>
            </a:pPr>
            <a:r>
              <a:rPr lang="x-none"/>
              <a:t>הרי היא כבר שולטת במספר מילים. </a:t>
            </a:r>
            <a:endParaRPr/>
          </a:p>
          <a:p>
            <a:pPr marL="0" lvl="0" indent="0" algn="r" rtl="1">
              <a:spcBef>
                <a:spcPts val="0"/>
              </a:spcBef>
              <a:spcAft>
                <a:spcPts val="0"/>
              </a:spcAft>
              <a:buNone/>
            </a:pPr>
            <a:endParaRPr/>
          </a:p>
          <a:p>
            <a:pPr marL="0" lvl="0" indent="0" algn="r" rtl="1">
              <a:spcBef>
                <a:spcPts val="0"/>
              </a:spcBef>
              <a:spcAft>
                <a:spcPts val="0"/>
              </a:spcAft>
              <a:buNone/>
            </a:pPr>
            <a:r>
              <a:rPr lang="x-none"/>
              <a:t>אז הכרנו את המציאות שבה חיה נועה-ניוטה. זו לא מציאות נעימה.  יש תחושה קשה. </a:t>
            </a:r>
            <a:endParaRPr/>
          </a:p>
          <a:p>
            <a:pPr marL="0" lvl="0" indent="0" algn="r" rtl="1">
              <a:spcBef>
                <a:spcPts val="0"/>
              </a:spcBef>
              <a:spcAft>
                <a:spcPts val="0"/>
              </a:spcAft>
              <a:buNone/>
            </a:pPr>
            <a:r>
              <a:rPr lang="x-none"/>
              <a:t>מה עוזר לה להתמודד עם המציאות? </a:t>
            </a:r>
            <a:endParaRPr/>
          </a:p>
          <a:p>
            <a:pPr marL="0" lvl="0" indent="0" algn="r" rtl="1">
              <a:spcBef>
                <a:spcPts val="0"/>
              </a:spcBef>
              <a:spcAft>
                <a:spcPts val="0"/>
              </a:spcAft>
              <a:buNone/>
            </a:pPr>
            <a:r>
              <a:rPr lang="x-none"/>
              <a:t>אולי הסיפור הדמיוני </a:t>
            </a:r>
            <a:endParaRPr/>
          </a:p>
        </p:txBody>
      </p:sp>
      <p:sp>
        <p:nvSpPr>
          <p:cNvPr id="482" name="Google Shape;48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היום רבים מאיתנו שומעים את הביטוי "להפוך את הלימון ללימונדה".</a:t>
            </a:r>
            <a:endParaRPr/>
          </a:p>
          <a:p>
            <a:pPr marL="0" lvl="0" indent="0" algn="r" rtl="1">
              <a:spcBef>
                <a:spcPts val="0"/>
              </a:spcBef>
              <a:spcAft>
                <a:spcPts val="0"/>
              </a:spcAft>
              <a:buNone/>
            </a:pPr>
            <a:r>
              <a:rPr lang="x-none"/>
              <a:t>למה בעצם מתכוונים? </a:t>
            </a:r>
            <a:endParaRPr/>
          </a:p>
          <a:p>
            <a:pPr marL="0" lvl="0" indent="0" algn="r" rtl="1">
              <a:spcBef>
                <a:spcPts val="0"/>
              </a:spcBef>
              <a:spcAft>
                <a:spcPts val="0"/>
              </a:spcAft>
              <a:buNone/>
            </a:pPr>
            <a:r>
              <a:rPr lang="x-none"/>
              <a:t>הכוונה היא שאם החיים זימנו לפתחך לימון חמוץ אתה יכול לבחור להפוך אותו ללימונדה מרווה וטעימה. </a:t>
            </a:r>
            <a:endParaRPr/>
          </a:p>
          <a:p>
            <a:pPr marL="0" lvl="0" indent="0" algn="r" rtl="1">
              <a:spcBef>
                <a:spcPts val="0"/>
              </a:spcBef>
              <a:spcAft>
                <a:spcPts val="0"/>
              </a:spcAft>
              <a:buNone/>
            </a:pPr>
            <a:endParaRPr/>
          </a:p>
          <a:p>
            <a:pPr marL="0" lvl="0" indent="0" algn="r" rtl="1">
              <a:spcBef>
                <a:spcPts val="0"/>
              </a:spcBef>
              <a:spcAft>
                <a:spcPts val="0"/>
              </a:spcAft>
              <a:buNone/>
            </a:pPr>
            <a:r>
              <a:rPr lang="x-none"/>
              <a:t>אבקש שתציירו במחברת לימון. </a:t>
            </a:r>
            <a:endParaRPr/>
          </a:p>
          <a:p>
            <a:pPr marL="0" lvl="0" indent="0" algn="r" rtl="1">
              <a:spcBef>
                <a:spcPts val="0"/>
              </a:spcBef>
              <a:spcAft>
                <a:spcPts val="0"/>
              </a:spcAft>
              <a:buNone/>
            </a:pPr>
            <a:r>
              <a:rPr lang="x-none"/>
              <a:t>במהלך הסיפור הדמיוני הלימון מופיע הרבה פעמים. </a:t>
            </a:r>
            <a:endParaRPr/>
          </a:p>
          <a:p>
            <a:pPr marL="0" lvl="0" indent="0" algn="r" rtl="1">
              <a:spcBef>
                <a:spcPts val="0"/>
              </a:spcBef>
              <a:spcAft>
                <a:spcPts val="0"/>
              </a:spcAft>
              <a:buNone/>
            </a:pPr>
            <a:r>
              <a:rPr lang="x-none"/>
              <a:t>נקרא יחדיו את הסיפור הדמיוני ומצאו את המקומות בהם מוזכר הלימון.  </a:t>
            </a:r>
            <a:endParaRPr/>
          </a:p>
        </p:txBody>
      </p:sp>
      <p:sp>
        <p:nvSpPr>
          <p:cNvPr id="489" name="Google Shape;48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x-none" dirty="0"/>
              <a:t>לשיעור היום נזדקק למחברת וכלי כתיבה. </a:t>
            </a:r>
            <a:endParaRPr dirty="0"/>
          </a:p>
          <a:p>
            <a:pPr marL="158750" marR="0" lvl="0" indent="0" algn="r" rtl="1">
              <a:lnSpc>
                <a:spcPct val="100000"/>
              </a:lnSpc>
              <a:spcBef>
                <a:spcPts val="0"/>
              </a:spcBef>
              <a:spcAft>
                <a:spcPts val="0"/>
              </a:spcAft>
              <a:buClr>
                <a:srgbClr val="000000"/>
              </a:buClr>
              <a:buSzPts val="1100"/>
              <a:buFont typeface="Arial"/>
              <a:buNone/>
            </a:pPr>
            <a:r>
              <a:rPr lang="x-none" dirty="0"/>
              <a:t>אם תרצו לאחוז בעותק של הסיפור תוכלו לסרוק קוד ולעקוב אחרי קריאת הסיפור </a:t>
            </a:r>
            <a:endParaRPr dirty="0"/>
          </a:p>
          <a:p>
            <a:pPr marL="158750" marR="0" lvl="0" indent="0" algn="r" rtl="1">
              <a:lnSpc>
                <a:spcPct val="100000"/>
              </a:lnSpc>
              <a:spcBef>
                <a:spcPts val="0"/>
              </a:spcBef>
              <a:spcAft>
                <a:spcPts val="0"/>
              </a:spcAft>
              <a:buClr>
                <a:srgbClr val="000000"/>
              </a:buClr>
              <a:buSzPts val="1100"/>
              <a:buFont typeface="Arial"/>
              <a:buNone/>
            </a:pPr>
            <a:r>
              <a:rPr lang="x-none" dirty="0"/>
              <a:t>שימו לב- בגלל שהסיפור יחסית ארוך – אנחנו נעסוק בו בשני מפגשים. </a:t>
            </a:r>
            <a:endParaRPr dirty="0"/>
          </a:p>
          <a:p>
            <a:pPr marL="158750" marR="0" lvl="0" indent="0" algn="r" rtl="1">
              <a:lnSpc>
                <a:spcPct val="100000"/>
              </a:lnSpc>
              <a:spcBef>
                <a:spcPts val="0"/>
              </a:spcBef>
              <a:spcAft>
                <a:spcPts val="0"/>
              </a:spcAft>
              <a:buClr>
                <a:srgbClr val="000000"/>
              </a:buClr>
              <a:buSzPts val="1100"/>
              <a:buFont typeface="Arial"/>
              <a:buNone/>
            </a:pPr>
            <a:r>
              <a:rPr lang="x-none" dirty="0"/>
              <a:t>זהו המפגש הראשון עם הסיפור. </a:t>
            </a:r>
            <a:endParaRPr dirty="0"/>
          </a:p>
          <a:p>
            <a:pPr marL="158750" marR="0" lvl="0" indent="0" algn="r" rtl="1">
              <a:lnSpc>
                <a:spcPct val="100000"/>
              </a:lnSpc>
              <a:spcBef>
                <a:spcPts val="0"/>
              </a:spcBef>
              <a:spcAft>
                <a:spcPts val="0"/>
              </a:spcAft>
              <a:buClr>
                <a:srgbClr val="000000"/>
              </a:buClr>
              <a:buSzPts val="1100"/>
              <a:buFont typeface="Arial"/>
              <a:buNone/>
            </a:pPr>
            <a:r>
              <a:rPr lang="x-none" dirty="0"/>
              <a:t>(חצי דקה) </a:t>
            </a:r>
            <a:endParaRPr dirty="0"/>
          </a:p>
        </p:txBody>
      </p:sp>
      <p:sp>
        <p:nvSpPr>
          <p:cNvPr id="232" name="Google Shape;23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קראו אתה טקסט ואתרו את כל המקומות בהם מופיע הלימון </a:t>
            </a:r>
            <a:endParaRPr/>
          </a:p>
          <a:p>
            <a:pPr marL="0" lvl="0" indent="0" algn="r" rtl="1">
              <a:spcBef>
                <a:spcPts val="0"/>
              </a:spcBef>
              <a:spcAft>
                <a:spcPts val="0"/>
              </a:spcAft>
              <a:buNone/>
            </a:pPr>
            <a:r>
              <a:rPr lang="x-none"/>
              <a:t>(2 דקות)</a:t>
            </a:r>
            <a:endParaRPr/>
          </a:p>
          <a:p>
            <a:pPr marL="0" lvl="0" indent="0" algn="r" rtl="1">
              <a:spcBef>
                <a:spcPts val="0"/>
              </a:spcBef>
              <a:spcAft>
                <a:spcPts val="0"/>
              </a:spcAft>
              <a:buNone/>
            </a:pPr>
            <a:endParaRPr/>
          </a:p>
        </p:txBody>
      </p:sp>
      <p:sp>
        <p:nvSpPr>
          <p:cNvPr id="496" name="Google Shape;49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קראו את הטקסט המופיע על המסך וציינו בתוך הלימון שלכם, במחברת, את כל המקומות בהם נורית זרחי מציגה את הלימון. </a:t>
            </a:r>
            <a:endParaRPr/>
          </a:p>
          <a:p>
            <a:pPr marL="0" lvl="0" indent="0" algn="r" rtl="1">
              <a:spcBef>
                <a:spcPts val="0"/>
              </a:spcBef>
              <a:spcAft>
                <a:spcPts val="0"/>
              </a:spcAft>
              <a:buNone/>
            </a:pPr>
            <a:r>
              <a:rPr lang="x-none"/>
              <a:t>( 2 דקות )</a:t>
            </a:r>
            <a:endParaRPr/>
          </a:p>
          <a:p>
            <a:pPr marL="0" lvl="0" indent="0" algn="r" rtl="1">
              <a:spcBef>
                <a:spcPts val="0"/>
              </a:spcBef>
              <a:spcAft>
                <a:spcPts val="0"/>
              </a:spcAft>
              <a:buNone/>
            </a:pPr>
            <a:endParaRPr/>
          </a:p>
          <a:p>
            <a:pPr marL="0" lvl="0" indent="0" algn="r" rtl="1">
              <a:spcBef>
                <a:spcPts val="0"/>
              </a:spcBef>
              <a:spcAft>
                <a:spcPts val="0"/>
              </a:spcAft>
              <a:buNone/>
            </a:pPr>
            <a:r>
              <a:rPr lang="x-none"/>
              <a:t>אני בטוחה שהלימון שלכם מלא איזכורים. </a:t>
            </a:r>
            <a:endParaRPr/>
          </a:p>
          <a:p>
            <a:pPr marL="0" lvl="0" indent="0" algn="r" rtl="1">
              <a:spcBef>
                <a:spcPts val="0"/>
              </a:spcBef>
              <a:spcAft>
                <a:spcPts val="0"/>
              </a:spcAft>
              <a:buNone/>
            </a:pPr>
            <a:r>
              <a:rPr lang="x-none"/>
              <a:t>בואו נחזור יחדיו לטקסט ונעמיק בסיפור הדמיוני </a:t>
            </a:r>
            <a:endParaRPr/>
          </a:p>
          <a:p>
            <a:pPr marL="0" lvl="0" indent="0" algn="r" rtl="1">
              <a:spcBef>
                <a:spcPts val="0"/>
              </a:spcBef>
              <a:spcAft>
                <a:spcPts val="0"/>
              </a:spcAft>
              <a:buNone/>
            </a:pPr>
            <a:endParaRPr/>
          </a:p>
        </p:txBody>
      </p:sp>
      <p:sp>
        <p:nvSpPr>
          <p:cNvPr id="502" name="Google Shape;50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a:t>בסיפור הדמיוני גיבורת הסיפור, נועה ניוטה עוברת לעולם דמיוני ופוגשת שם את לי ומון. </a:t>
            </a:r>
            <a:endParaRPr/>
          </a:p>
          <a:p>
            <a:pPr marL="0" lvl="0" indent="0" algn="l" rtl="0">
              <a:spcBef>
                <a:spcPts val="0"/>
              </a:spcBef>
              <a:spcAft>
                <a:spcPts val="0"/>
              </a:spcAft>
              <a:buNone/>
            </a:pPr>
            <a:r>
              <a:rPr lang="x-none"/>
              <a:t>הם אינם דוחים אותה וצוחקים עליה, כפי שעשו הילדים במציאות והיא מוצאת איתם שפה משותפת.</a:t>
            </a:r>
            <a:endParaRPr/>
          </a:p>
          <a:p>
            <a:pPr marL="0" lvl="0" indent="0" algn="l" rtl="0">
              <a:spcBef>
                <a:spcPts val="0"/>
              </a:spcBef>
              <a:spcAft>
                <a:spcPts val="0"/>
              </a:spcAft>
              <a:buNone/>
            </a:pPr>
            <a:r>
              <a:rPr lang="x-none"/>
              <a:t>כיצד נעשה המעבר לעולם הדמיוני?</a:t>
            </a:r>
            <a:endParaRPr/>
          </a:p>
          <a:p>
            <a:pPr marL="0" lvl="0" indent="0" algn="l" rtl="0">
              <a:spcBef>
                <a:spcPts val="0"/>
              </a:spcBef>
              <a:spcAft>
                <a:spcPts val="0"/>
              </a:spcAft>
              <a:buNone/>
            </a:pPr>
            <a:r>
              <a:rPr lang="x-none"/>
              <a:t>בואו נחזור לסיפור ונבדוק. </a:t>
            </a:r>
            <a:endParaRPr/>
          </a:p>
        </p:txBody>
      </p:sp>
      <p:sp>
        <p:nvSpPr>
          <p:cNvPr id="508" name="Google Shape;50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מסעד הכיסא, כלומר המשענת,  שעליו יושבת נועה- ניוטה מאפשר את המעבר מהעולם המציאותי לעולם הדמיון. </a:t>
            </a:r>
            <a:endParaRPr/>
          </a:p>
          <a:p>
            <a:pPr marL="0" lvl="0" indent="0" algn="r" rtl="1">
              <a:spcBef>
                <a:spcPts val="0"/>
              </a:spcBef>
              <a:spcAft>
                <a:spcPts val="0"/>
              </a:spcAft>
              <a:buNone/>
            </a:pPr>
            <a:r>
              <a:rPr lang="x-none"/>
              <a:t>שימו לב מה מגולף על משענת  הכיסא. </a:t>
            </a:r>
            <a:endParaRPr/>
          </a:p>
          <a:p>
            <a:pPr marL="0" lvl="0" indent="0" algn="r" rtl="1">
              <a:spcBef>
                <a:spcPts val="0"/>
              </a:spcBef>
              <a:spcAft>
                <a:spcPts val="0"/>
              </a:spcAft>
              <a:buNone/>
            </a:pPr>
            <a:r>
              <a:rPr lang="x-none"/>
              <a:t>לימון. </a:t>
            </a:r>
            <a:endParaRPr/>
          </a:p>
          <a:p>
            <a:pPr marL="0" lvl="0" indent="0" algn="r" rtl="1">
              <a:spcBef>
                <a:spcPts val="0"/>
              </a:spcBef>
              <a:spcAft>
                <a:spcPts val="0"/>
              </a:spcAft>
              <a:buNone/>
            </a:pPr>
            <a:r>
              <a:rPr lang="x-none"/>
              <a:t>אזכור ראשון.</a:t>
            </a:r>
            <a:endParaRPr/>
          </a:p>
          <a:p>
            <a:pPr marL="0" lvl="0" indent="0" algn="r" rtl="1">
              <a:spcBef>
                <a:spcPts val="0"/>
              </a:spcBef>
              <a:spcAft>
                <a:spcPts val="0"/>
              </a:spcAft>
              <a:buNone/>
            </a:pPr>
            <a:r>
              <a:rPr lang="x-none"/>
              <a:t>אתם חושבים שזה מקרי? </a:t>
            </a:r>
            <a:endParaRPr/>
          </a:p>
          <a:p>
            <a:pPr marL="0" lvl="0" indent="0" algn="r" rtl="1">
              <a:spcBef>
                <a:spcPts val="0"/>
              </a:spcBef>
              <a:spcAft>
                <a:spcPts val="0"/>
              </a:spcAft>
              <a:buNone/>
            </a:pPr>
            <a:endParaRPr/>
          </a:p>
        </p:txBody>
      </p:sp>
      <p:sp>
        <p:nvSpPr>
          <p:cNvPr id="515" name="Google Shape;51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קראו את תיאור השדרה. זו  שדרת עצי לימון בזמן פריחה. </a:t>
            </a:r>
            <a:endParaRPr/>
          </a:p>
          <a:p>
            <a:pPr marL="0" lvl="0" indent="0" algn="r" rtl="1">
              <a:spcBef>
                <a:spcPts val="0"/>
              </a:spcBef>
              <a:spcAft>
                <a:spcPts val="0"/>
              </a:spcAft>
              <a:buNone/>
            </a:pPr>
            <a:r>
              <a:rPr lang="x-none"/>
              <a:t>איזה ריח נפלא יש להדרים. </a:t>
            </a:r>
            <a:endParaRPr/>
          </a:p>
          <a:p>
            <a:pPr marL="0" lvl="0" indent="0" algn="r" rtl="1">
              <a:spcBef>
                <a:spcPts val="0"/>
              </a:spcBef>
              <a:spcAft>
                <a:spcPts val="0"/>
              </a:spcAft>
              <a:buNone/>
            </a:pPr>
            <a:r>
              <a:rPr lang="x-none"/>
              <a:t>אזכור שני של הלימונים </a:t>
            </a:r>
            <a:endParaRPr/>
          </a:p>
          <a:p>
            <a:pPr marL="0" lvl="0" indent="0" algn="r" rtl="1">
              <a:spcBef>
                <a:spcPts val="0"/>
              </a:spcBef>
              <a:spcAft>
                <a:spcPts val="0"/>
              </a:spcAft>
              <a:buNone/>
            </a:pPr>
            <a:r>
              <a:rPr lang="x-none"/>
              <a:t>ותראו איך נורית זרחי מזכירה שוב את נושא הלימונים בשמות שהיא מעניקה לדמויות. </a:t>
            </a:r>
            <a:endParaRPr/>
          </a:p>
          <a:p>
            <a:pPr marL="0" lvl="0" indent="0" algn="r" rtl="1">
              <a:spcBef>
                <a:spcPts val="0"/>
              </a:spcBef>
              <a:spcAft>
                <a:spcPts val="0"/>
              </a:spcAft>
              <a:buNone/>
            </a:pPr>
            <a:r>
              <a:rPr lang="x-none"/>
              <a:t>מון ולי או לי ומון = לימון</a:t>
            </a:r>
            <a:endParaRPr/>
          </a:p>
          <a:p>
            <a:pPr marL="0" lvl="0" indent="0" algn="r" rtl="1">
              <a:spcBef>
                <a:spcPts val="0"/>
              </a:spcBef>
              <a:spcAft>
                <a:spcPts val="0"/>
              </a:spcAft>
              <a:buNone/>
            </a:pPr>
            <a:r>
              <a:rPr lang="x-none"/>
              <a:t>אזכור שלישי </a:t>
            </a:r>
            <a:endParaRPr/>
          </a:p>
          <a:p>
            <a:pPr marL="0" lvl="0" indent="0" algn="r" rtl="1">
              <a:spcBef>
                <a:spcPts val="0"/>
              </a:spcBef>
              <a:spcAft>
                <a:spcPts val="0"/>
              </a:spcAft>
              <a:buNone/>
            </a:pPr>
            <a:r>
              <a:rPr lang="x-none"/>
              <a:t>וגם בתיאור שלהם צהובי שיער, נקודות צהבהבות וירוקות... </a:t>
            </a:r>
            <a:endParaRPr/>
          </a:p>
          <a:p>
            <a:pPr marL="0" lvl="0" indent="0" algn="r" rtl="1">
              <a:spcBef>
                <a:spcPts val="0"/>
              </a:spcBef>
              <a:spcAft>
                <a:spcPts val="0"/>
              </a:spcAft>
              <a:buNone/>
            </a:pPr>
            <a:r>
              <a:rPr lang="x-none"/>
              <a:t>אזכור רביעי....</a:t>
            </a:r>
            <a:endParaRPr/>
          </a:p>
          <a:p>
            <a:pPr marL="0" lvl="0" indent="0" algn="r" rtl="1">
              <a:spcBef>
                <a:spcPts val="0"/>
              </a:spcBef>
              <a:spcAft>
                <a:spcPts val="0"/>
              </a:spcAft>
              <a:buNone/>
            </a:pPr>
            <a:endParaRPr/>
          </a:p>
        </p:txBody>
      </p:sp>
      <p:sp>
        <p:nvSpPr>
          <p:cNvPr id="523" name="Google Shape;52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שימו לב מה מכעיס את נועה- ניוטה. זהו חוט המקשר בין הסיפור הריאליסטי והסיפור הדמיוני. </a:t>
            </a:r>
            <a:endParaRPr/>
          </a:p>
          <a:p>
            <a:pPr marL="0" lvl="0" indent="0" algn="r" rtl="1">
              <a:spcBef>
                <a:spcPts val="0"/>
              </a:spcBef>
              <a:spcAft>
                <a:spcPts val="0"/>
              </a:spcAft>
              <a:buNone/>
            </a:pPr>
            <a:r>
              <a:rPr lang="x-none"/>
              <a:t>נועה – ניוטה רואה את החלפת השם באור שלילי. היא כועסת. </a:t>
            </a:r>
            <a:endParaRPr/>
          </a:p>
        </p:txBody>
      </p:sp>
      <p:sp>
        <p:nvSpPr>
          <p:cNvPr id="532" name="Google Shape;53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אבל מון, שמזכיר לנו לימון,  מציג דרך התבוננות שונה. הוא מרכיב משקפים ורודות, אולי יותר מפויסות, סבלניות.</a:t>
            </a:r>
            <a:endParaRPr/>
          </a:p>
          <a:p>
            <a:pPr marL="0" lvl="0" indent="0" algn="r" rtl="1">
              <a:spcBef>
                <a:spcPts val="0"/>
              </a:spcBef>
              <a:spcAft>
                <a:spcPts val="0"/>
              </a:spcAft>
              <a:buNone/>
            </a:pPr>
            <a:r>
              <a:rPr lang="x-none"/>
              <a:t>הוא לא שותף לתחושה של נועה ניוטה שניסו לפגוע בה. </a:t>
            </a:r>
            <a:endParaRPr/>
          </a:p>
          <a:p>
            <a:pPr marL="0" lvl="0" indent="0" algn="r" rtl="1">
              <a:spcBef>
                <a:spcPts val="0"/>
              </a:spcBef>
              <a:spcAft>
                <a:spcPts val="0"/>
              </a:spcAft>
              <a:buNone/>
            </a:pPr>
            <a:r>
              <a:rPr lang="x-none"/>
              <a:t>מה דעתכם האם לי צודק? האם השם הוא אכן רק סימן חיצוני או שהוא מייצג את האדם. </a:t>
            </a:r>
            <a:endParaRPr/>
          </a:p>
          <a:p>
            <a:pPr marL="0" lvl="0" indent="0" algn="r" rtl="1">
              <a:spcBef>
                <a:spcPts val="0"/>
              </a:spcBef>
              <a:spcAft>
                <a:spcPts val="0"/>
              </a:spcAft>
              <a:buNone/>
            </a:pPr>
            <a:r>
              <a:rPr lang="x-none"/>
              <a:t>אבקש שתכתבו את תשובתכם במחברת. אומנם אנחנו לא יכולים לשוחח על התשובה אבל אני בטוחה שיהיה לכם מעניין לשוחח על כך עם המורה, ההורים והחברים </a:t>
            </a:r>
            <a:endParaRPr/>
          </a:p>
          <a:p>
            <a:pPr marL="0" lvl="0" indent="0" algn="r" rtl="1">
              <a:spcBef>
                <a:spcPts val="0"/>
              </a:spcBef>
              <a:spcAft>
                <a:spcPts val="0"/>
              </a:spcAft>
              <a:buNone/>
            </a:pPr>
            <a:r>
              <a:rPr lang="x-none"/>
              <a:t>(דקה) </a:t>
            </a:r>
            <a:endParaRPr/>
          </a:p>
        </p:txBody>
      </p:sp>
      <p:sp>
        <p:nvSpPr>
          <p:cNvPr id="539" name="Google Shape;53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מון מציג גישה אופטימית, הרואה את הטוב. הוא מציע לנועה ניטה להרכיב את המשקפיים הורודים. </a:t>
            </a:r>
            <a:endParaRPr/>
          </a:p>
          <a:p>
            <a:pPr marL="0" lvl="0" indent="0" algn="r" rtl="1">
              <a:spcBef>
                <a:spcPts val="0"/>
              </a:spcBef>
              <a:spcAft>
                <a:spcPts val="0"/>
              </a:spcAft>
              <a:buNone/>
            </a:pPr>
            <a:r>
              <a:rPr lang="x-none"/>
              <a:t>או כפי שהוא אומר- מזל שהיא הגיעה בדיוק לשעת המיץ  </a:t>
            </a:r>
            <a:endParaRPr/>
          </a:p>
          <a:p>
            <a:pPr marL="0" lvl="0" indent="0" algn="r" rtl="1">
              <a:spcBef>
                <a:spcPts val="0"/>
              </a:spcBef>
              <a:spcAft>
                <a:spcPts val="0"/>
              </a:spcAft>
              <a:buNone/>
            </a:pPr>
            <a:r>
              <a:rPr lang="x-none"/>
              <a:t>מה אתם אומרים – זהו אזכור חמישי של הלימון? </a:t>
            </a:r>
            <a:endParaRPr/>
          </a:p>
        </p:txBody>
      </p:sp>
      <p:sp>
        <p:nvSpPr>
          <p:cNvPr id="547" name="Google Shape;54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ותראו איך נורית זרחי מצליחה, לאט לאט, להפוך את הלימון ללימונדה. </a:t>
            </a:r>
            <a:endParaRPr/>
          </a:p>
          <a:p>
            <a:pPr marL="0" lvl="0" indent="0" algn="r" rtl="1">
              <a:spcBef>
                <a:spcPts val="0"/>
              </a:spcBef>
              <a:spcAft>
                <a:spcPts val="0"/>
              </a:spcAft>
              <a:buNone/>
            </a:pPr>
            <a:r>
              <a:rPr lang="x-none"/>
              <a:t>לכאורה שעת המיץ, שתיית מיץ לימון חמוץ – אמורה להיות חוויה לא נעימה אבל קולו של מון נעים, ל-ומון  מושיבים אותה על תלולית נעימה. </a:t>
            </a:r>
            <a:endParaRPr/>
          </a:p>
          <a:p>
            <a:pPr marL="0" lvl="0" indent="0" algn="r" rtl="1">
              <a:spcBef>
                <a:spcPts val="0"/>
              </a:spcBef>
              <a:spcAft>
                <a:spcPts val="0"/>
              </a:spcAft>
              <a:buNone/>
            </a:pPr>
            <a:r>
              <a:rPr lang="x-none"/>
              <a:t>יש תחושה טובה. </a:t>
            </a:r>
            <a:endParaRPr/>
          </a:p>
          <a:p>
            <a:pPr marL="0" lvl="0" indent="0" algn="r" rtl="1">
              <a:spcBef>
                <a:spcPts val="0"/>
              </a:spcBef>
              <a:spcAft>
                <a:spcPts val="0"/>
              </a:spcAft>
              <a:buNone/>
            </a:pPr>
            <a:r>
              <a:rPr lang="x-none"/>
              <a:t>האם התחושה הזו תדבוק גם בנועה – ניוטה? האם ייתכן ומצב רוחה ישתפר? </a:t>
            </a:r>
            <a:endParaRPr/>
          </a:p>
        </p:txBody>
      </p:sp>
      <p:sp>
        <p:nvSpPr>
          <p:cNvPr id="554" name="Google Shape;554;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dirty="0"/>
              <a:t>נועה- ניוטה מנסה להשתלב בסביבה החדשה. </a:t>
            </a:r>
            <a:endParaRPr dirty="0"/>
          </a:p>
          <a:p>
            <a:pPr marL="0" lvl="0" indent="0" algn="l" rtl="0">
              <a:spcBef>
                <a:spcPts val="0"/>
              </a:spcBef>
              <a:spcAft>
                <a:spcPts val="0"/>
              </a:spcAft>
              <a:buNone/>
            </a:pPr>
            <a:r>
              <a:rPr lang="x-none" dirty="0"/>
              <a:t>לא קל לה. </a:t>
            </a:r>
            <a:endParaRPr dirty="0"/>
          </a:p>
          <a:p>
            <a:pPr marL="0" lvl="0" indent="0" algn="l" rtl="0">
              <a:spcBef>
                <a:spcPts val="0"/>
              </a:spcBef>
              <a:spcAft>
                <a:spcPts val="0"/>
              </a:spcAft>
              <a:buNone/>
            </a:pPr>
            <a:r>
              <a:rPr lang="x-none" dirty="0"/>
              <a:t>מון מציגה תפיסה אחרת בהתמודדות עם  "הלימונים" הקיימים בחיים. </a:t>
            </a:r>
            <a:endParaRPr dirty="0"/>
          </a:p>
          <a:p>
            <a:pPr marL="0" lvl="0" indent="0" algn="l" rtl="0">
              <a:spcBef>
                <a:spcPts val="0"/>
              </a:spcBef>
              <a:spcAft>
                <a:spcPts val="0"/>
              </a:spcAft>
              <a:buNone/>
            </a:pPr>
            <a:r>
              <a:rPr lang="x-none" dirty="0"/>
              <a:t>יש מגוון טעמים ואם אנחנו מקבלים את המצב ולא נלחמים בו אנחנו מצליחים לראות את היופי שבמגוון. </a:t>
            </a:r>
            <a:endParaRPr dirty="0"/>
          </a:p>
          <a:p>
            <a:pPr marL="0" lvl="0" indent="0" algn="l" rtl="0">
              <a:spcBef>
                <a:spcPts val="0"/>
              </a:spcBef>
              <a:spcAft>
                <a:spcPts val="0"/>
              </a:spcAft>
              <a:buNone/>
            </a:pPr>
            <a:r>
              <a:rPr lang="x-none" dirty="0"/>
              <a:t>ואז, כדי לחזק את החשיבה על דבריה שלמון ולאפשר לנועה- ניוטה ויחד איתה לנו, הקוראים, להפוך גם את הלימונים ללימונדה מתחיל החלק השלישי, הסיפור האלגורי – שבו לא הסיפור עצמו חשוב אלא המשמעות הנסתרת שלו. </a:t>
            </a:r>
            <a:endParaRPr dirty="0"/>
          </a:p>
          <a:p>
            <a:pPr marL="0" lvl="0" indent="0" algn="l" rtl="0">
              <a:spcBef>
                <a:spcPts val="0"/>
              </a:spcBef>
              <a:spcAft>
                <a:spcPts val="0"/>
              </a:spcAft>
              <a:buNone/>
            </a:pPr>
            <a:r>
              <a:rPr lang="x-none" dirty="0"/>
              <a:t>על הסיפור האלגורי </a:t>
            </a:r>
            <a:endParaRPr dirty="0"/>
          </a:p>
          <a:p>
            <a:pPr marL="0" lvl="0" indent="0" algn="l" rtl="0">
              <a:spcBef>
                <a:spcPts val="0"/>
              </a:spcBef>
              <a:spcAft>
                <a:spcPts val="0"/>
              </a:spcAft>
              <a:buNone/>
            </a:pPr>
            <a:r>
              <a:rPr lang="x-none" dirty="0"/>
              <a:t>והיבטים נוספים של הסיפור נשוחח במפגש הבא.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x-none" dirty="0"/>
              <a:t> </a:t>
            </a:r>
            <a:endParaRPr dirty="0"/>
          </a:p>
        </p:txBody>
      </p:sp>
      <p:sp>
        <p:nvSpPr>
          <p:cNvPr id="562" name="Google Shape;562;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dirty="0"/>
              <a:t>אז נצא לדרך? </a:t>
            </a:r>
            <a:endParaRPr dirty="0"/>
          </a:p>
          <a:p>
            <a:pPr marL="0" lvl="0" indent="0" algn="r" rtl="1">
              <a:spcBef>
                <a:spcPts val="0"/>
              </a:spcBef>
              <a:spcAft>
                <a:spcPts val="0"/>
              </a:spcAft>
              <a:buNone/>
            </a:pPr>
            <a:r>
              <a:rPr lang="x-none" dirty="0"/>
              <a:t>אנחנו נקרא היום סיפור שכתבה נורית זרחי, שאת תמונתה אתם רואים על המסך.  </a:t>
            </a:r>
            <a:endParaRPr dirty="0"/>
          </a:p>
          <a:p>
            <a:pPr marL="0" lvl="0" indent="0" algn="r" rtl="1">
              <a:spcBef>
                <a:spcPts val="0"/>
              </a:spcBef>
              <a:spcAft>
                <a:spcPts val="0"/>
              </a:spcAft>
              <a:buNone/>
            </a:pPr>
            <a:r>
              <a:rPr lang="x-none" dirty="0"/>
              <a:t>אני קראתי את הסיפור הזה המון פעמים ובכל פעם אני מגלה בו עוד נדבך. </a:t>
            </a:r>
            <a:endParaRPr dirty="0"/>
          </a:p>
          <a:p>
            <a:pPr marL="0" lvl="0" indent="0" algn="r" rtl="1">
              <a:spcBef>
                <a:spcPts val="0"/>
              </a:spcBef>
              <a:spcAft>
                <a:spcPts val="0"/>
              </a:spcAft>
              <a:buNone/>
            </a:pPr>
            <a:r>
              <a:rPr lang="x-none" dirty="0"/>
              <a:t>אני מקווה שאתם תאהבו אותו כמוני </a:t>
            </a:r>
            <a:endParaRPr dirty="0"/>
          </a:p>
        </p:txBody>
      </p:sp>
      <p:sp>
        <p:nvSpPr>
          <p:cNvPr id="241" name="Google Shape;24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עד המפגש הבא שלנו מבקשת מכם לחשוב, וכמובן שאתם מוזמנים לשתף את המורה, ההורים והחברים על אירוע שבו הצלחתם להפוך את הלימון ללימונדה. </a:t>
            </a:r>
            <a:endParaRPr/>
          </a:p>
          <a:p>
            <a:pPr marL="0" lvl="0" indent="0" algn="r" rtl="1">
              <a:spcBef>
                <a:spcPts val="0"/>
              </a:spcBef>
              <a:spcAft>
                <a:spcPts val="0"/>
              </a:spcAft>
              <a:buNone/>
            </a:pPr>
            <a:r>
              <a:rPr lang="x-none"/>
              <a:t>תודה רבה שהייתם איתי. מחכה לכם בשיעור הבא. </a:t>
            </a:r>
            <a:endParaRPr/>
          </a:p>
          <a:p>
            <a:pPr marL="0" lvl="0" indent="0" algn="r" rtl="1">
              <a:spcBef>
                <a:spcPts val="0"/>
              </a:spcBef>
              <a:spcAft>
                <a:spcPts val="0"/>
              </a:spcAft>
              <a:buNone/>
            </a:pPr>
            <a:endParaRPr/>
          </a:p>
        </p:txBody>
      </p:sp>
      <p:sp>
        <p:nvSpPr>
          <p:cNvPr id="570" name="Google Shape;57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בפעם הראשונה שקראתי את שם הסיפור שמתי לב שהמילה כיכר מופיעה בו פעמיים. </a:t>
            </a:r>
            <a:endParaRPr/>
          </a:p>
          <a:p>
            <a:pPr marL="0" lvl="0" indent="0" algn="r" rtl="1">
              <a:lnSpc>
                <a:spcPct val="115000"/>
              </a:lnSpc>
              <a:spcBef>
                <a:spcPts val="1200"/>
              </a:spcBef>
              <a:spcAft>
                <a:spcPts val="0"/>
              </a:spcAft>
              <a:buClr>
                <a:schemeClr val="dk1"/>
              </a:buClr>
              <a:buSzPts val="1100"/>
              <a:buFont typeface="Arial"/>
              <a:buNone/>
            </a:pPr>
            <a:r>
              <a:rPr lang="x-none" b="1"/>
              <a:t>אני כבר יודעת, משירים וסיפורים אחרים שקראתי, שכאשר יוצר חוזר על משהו מספר פעמים, יש לזה סיבה. </a:t>
            </a:r>
            <a:endParaRPr/>
          </a:p>
          <a:p>
            <a:pPr marL="0" lvl="0" indent="0" algn="r" rtl="1">
              <a:lnSpc>
                <a:spcPct val="115000"/>
              </a:lnSpc>
              <a:spcBef>
                <a:spcPts val="1200"/>
              </a:spcBef>
              <a:spcAft>
                <a:spcPts val="0"/>
              </a:spcAft>
              <a:buClr>
                <a:schemeClr val="dk1"/>
              </a:buClr>
              <a:buSzPts val="1100"/>
              <a:buFont typeface="Arial"/>
              <a:buNone/>
            </a:pPr>
            <a:r>
              <a:rPr lang="x-none" b="1"/>
              <a:t>כנראה שזה חשוב. </a:t>
            </a:r>
            <a:endParaRPr/>
          </a:p>
          <a:p>
            <a:pPr marL="0" lvl="0" indent="0" algn="r" rtl="1">
              <a:lnSpc>
                <a:spcPct val="115000"/>
              </a:lnSpc>
              <a:spcBef>
                <a:spcPts val="1200"/>
              </a:spcBef>
              <a:spcAft>
                <a:spcPts val="0"/>
              </a:spcAft>
              <a:buClr>
                <a:schemeClr val="dk1"/>
              </a:buClr>
              <a:buSzPts val="1100"/>
              <a:buFont typeface="Arial"/>
              <a:buNone/>
            </a:pPr>
            <a:r>
              <a:rPr lang="x-none" b="1"/>
              <a:t>ואתם יודעים מה האסוציאציה הראשונה שעלתה בראשי כשקראתי את המילה כיכר? </a:t>
            </a: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249" name="Google Shape;24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כיכר כזו. </a:t>
            </a:r>
            <a:endParaRPr/>
          </a:p>
          <a:p>
            <a:pPr marL="0" lvl="0" indent="0" algn="r" rtl="1">
              <a:lnSpc>
                <a:spcPct val="115000"/>
              </a:lnSpc>
              <a:spcBef>
                <a:spcPts val="1200"/>
              </a:spcBef>
              <a:spcAft>
                <a:spcPts val="0"/>
              </a:spcAft>
              <a:buClr>
                <a:schemeClr val="dk1"/>
              </a:buClr>
              <a:buSzPts val="1100"/>
              <a:buFont typeface="Arial"/>
              <a:buNone/>
            </a:pPr>
            <a:r>
              <a:rPr lang="x-none" b="1"/>
              <a:t>כיכר תנועה שאנחנו מכירים מכל עיר. </a:t>
            </a:r>
            <a:endParaRPr/>
          </a:p>
          <a:p>
            <a:pPr marL="0" lvl="0" indent="0" algn="r" rtl="1">
              <a:lnSpc>
                <a:spcPct val="115000"/>
              </a:lnSpc>
              <a:spcBef>
                <a:spcPts val="1200"/>
              </a:spcBef>
              <a:spcAft>
                <a:spcPts val="0"/>
              </a:spcAft>
              <a:buClr>
                <a:schemeClr val="dk1"/>
              </a:buClr>
              <a:buSzPts val="1100"/>
              <a:buFont typeface="Arial"/>
              <a:buNone/>
            </a:pPr>
            <a:r>
              <a:rPr lang="x-none" b="1"/>
              <a:t>אבל כיכר שמחה? כיכר עצב? </a:t>
            </a:r>
            <a:endParaRPr/>
          </a:p>
          <a:p>
            <a:pPr marL="0" lvl="0" indent="0" algn="r" rtl="1">
              <a:lnSpc>
                <a:spcPct val="115000"/>
              </a:lnSpc>
              <a:spcBef>
                <a:spcPts val="1200"/>
              </a:spcBef>
              <a:spcAft>
                <a:spcPts val="0"/>
              </a:spcAft>
              <a:buClr>
                <a:schemeClr val="dk1"/>
              </a:buClr>
              <a:buSzPts val="1100"/>
              <a:buFont typeface="Arial"/>
              <a:buNone/>
            </a:pPr>
            <a:r>
              <a:rPr lang="x-none" b="1"/>
              <a:t>באמת שם מעורר סקרנות. </a:t>
            </a:r>
            <a:endParaRPr/>
          </a:p>
          <a:p>
            <a:pPr marL="0" lvl="0" indent="0" algn="r" rtl="1">
              <a:lnSpc>
                <a:spcPct val="115000"/>
              </a:lnSpc>
              <a:spcBef>
                <a:spcPts val="1200"/>
              </a:spcBef>
              <a:spcAft>
                <a:spcPts val="0"/>
              </a:spcAft>
              <a:buClr>
                <a:schemeClr val="dk1"/>
              </a:buClr>
              <a:buSzPts val="1100"/>
              <a:buFont typeface="Arial"/>
              <a:buNone/>
            </a:pPr>
            <a:r>
              <a:rPr lang="x-none" b="1"/>
              <a:t>נקרא? </a:t>
            </a:r>
            <a:endParaRPr/>
          </a:p>
          <a:p>
            <a:pPr marL="0" lvl="0" indent="0" algn="r" rtl="1">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259" name="Google Shape;25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רגע- נזכרתי. </a:t>
            </a:r>
            <a:endParaRPr/>
          </a:p>
          <a:p>
            <a:pPr marL="0" lvl="0" indent="0" algn="r" rtl="1">
              <a:lnSpc>
                <a:spcPct val="115000"/>
              </a:lnSpc>
              <a:spcBef>
                <a:spcPts val="1200"/>
              </a:spcBef>
              <a:spcAft>
                <a:spcPts val="0"/>
              </a:spcAft>
              <a:buClr>
                <a:schemeClr val="dk1"/>
              </a:buClr>
              <a:buSzPts val="1100"/>
              <a:buFont typeface="Arial"/>
              <a:buNone/>
            </a:pPr>
            <a:r>
              <a:rPr lang="x-none" b="1"/>
              <a:t>כיכר – המילה כיכר יכולה להתייחס גם  לכיכר לחם. </a:t>
            </a:r>
            <a:endParaRPr/>
          </a:p>
          <a:p>
            <a:pPr marL="0" lvl="0" indent="0" algn="r" rtl="1">
              <a:lnSpc>
                <a:spcPct val="115000"/>
              </a:lnSpc>
              <a:spcBef>
                <a:spcPts val="1200"/>
              </a:spcBef>
              <a:spcAft>
                <a:spcPts val="0"/>
              </a:spcAft>
              <a:buClr>
                <a:schemeClr val="dk1"/>
              </a:buClr>
              <a:buSzPts val="1100"/>
              <a:buFont typeface="Arial"/>
              <a:buNone/>
            </a:pPr>
            <a:r>
              <a:rPr lang="x-none" b="1"/>
              <a:t>איך שאני אוהבת ריח של אפיית לחם טרי. </a:t>
            </a:r>
            <a:endParaRPr/>
          </a:p>
          <a:p>
            <a:pPr marL="0" lvl="0" indent="0" algn="r" rtl="1">
              <a:lnSpc>
                <a:spcPct val="115000"/>
              </a:lnSpc>
              <a:spcBef>
                <a:spcPts val="1200"/>
              </a:spcBef>
              <a:spcAft>
                <a:spcPts val="0"/>
              </a:spcAft>
              <a:buClr>
                <a:schemeClr val="dk1"/>
              </a:buClr>
              <a:buSzPts val="1100"/>
              <a:buFont typeface="Arial"/>
              <a:buNone/>
            </a:pPr>
            <a:r>
              <a:rPr lang="x-none" b="1"/>
              <a:t>זה הלחם הכי טעים בעולם!</a:t>
            </a:r>
            <a:endParaRPr/>
          </a:p>
          <a:p>
            <a:pPr marL="0" lvl="0" indent="0" algn="r" rtl="1">
              <a:lnSpc>
                <a:spcPct val="115000"/>
              </a:lnSpc>
              <a:spcBef>
                <a:spcPts val="1200"/>
              </a:spcBef>
              <a:spcAft>
                <a:spcPts val="0"/>
              </a:spcAft>
              <a:buClr>
                <a:schemeClr val="dk1"/>
              </a:buClr>
              <a:buSzPts val="1100"/>
              <a:buFont typeface="Arial"/>
              <a:buNone/>
            </a:pPr>
            <a:r>
              <a:rPr lang="x-none" b="1"/>
              <a:t>אני רק מספרת לכם על הלחם וכבר הריח עולה באפי ואני מרגישה את הטעם הנפלא בפה. </a:t>
            </a:r>
            <a:endParaRPr/>
          </a:p>
          <a:p>
            <a:pPr marL="0" lvl="0" indent="0" algn="r" rtl="1">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269" name="Google Shape;26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200"/>
              <a:buFont typeface="Calibri"/>
              <a:buNone/>
            </a:pPr>
            <a:r>
              <a:rPr lang="x-none"/>
              <a:t>אבל נחזור לשיעור שלנו. </a:t>
            </a:r>
            <a:endParaRPr/>
          </a:p>
          <a:p>
            <a:pPr marL="0" lvl="0" indent="0" algn="r" rtl="1">
              <a:lnSpc>
                <a:spcPct val="115000"/>
              </a:lnSpc>
              <a:spcBef>
                <a:spcPts val="1200"/>
              </a:spcBef>
              <a:spcAft>
                <a:spcPts val="0"/>
              </a:spcAft>
              <a:buClr>
                <a:schemeClr val="dk1"/>
              </a:buClr>
              <a:buSzPts val="1200"/>
              <a:buFont typeface="Calibri"/>
              <a:buNone/>
            </a:pPr>
            <a:r>
              <a:rPr lang="x-none"/>
              <a:t>מעניין לאיזו מהכיכרות: כיכר העיר או כיכר לחם נורית זרחי התכוונה. </a:t>
            </a:r>
            <a:endParaRPr/>
          </a:p>
          <a:p>
            <a:pPr marL="0" lvl="0" indent="0" algn="r" rtl="1">
              <a:lnSpc>
                <a:spcPct val="115000"/>
              </a:lnSpc>
              <a:spcBef>
                <a:spcPts val="1200"/>
              </a:spcBef>
              <a:spcAft>
                <a:spcPts val="0"/>
              </a:spcAft>
              <a:buClr>
                <a:schemeClr val="dk1"/>
              </a:buClr>
              <a:buSzPts val="1200"/>
              <a:buFont typeface="Calibri"/>
              <a:buNone/>
            </a:pPr>
            <a:endParaRPr/>
          </a:p>
        </p:txBody>
      </p:sp>
      <p:sp>
        <p:nvSpPr>
          <p:cNvPr id="278" name="Google Shape;27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200"/>
              <a:buFont typeface="Calibri"/>
              <a:buNone/>
            </a:pPr>
            <a:r>
              <a:rPr lang="x-none"/>
              <a:t>ועצב... ושמחה ...</a:t>
            </a:r>
            <a:endParaRPr/>
          </a:p>
          <a:p>
            <a:pPr marL="0" lvl="0" indent="0" algn="r" rtl="1">
              <a:lnSpc>
                <a:spcPct val="115000"/>
              </a:lnSpc>
              <a:spcBef>
                <a:spcPts val="1200"/>
              </a:spcBef>
              <a:spcAft>
                <a:spcPts val="0"/>
              </a:spcAft>
              <a:buClr>
                <a:schemeClr val="dk1"/>
              </a:buClr>
              <a:buSzPts val="1200"/>
              <a:buFont typeface="Calibri"/>
              <a:buNone/>
            </a:pPr>
            <a:r>
              <a:rPr lang="x-none"/>
              <a:t>אלו רגשות אנושיים.</a:t>
            </a:r>
            <a:endParaRPr/>
          </a:p>
          <a:p>
            <a:pPr marL="0" lvl="0" indent="0" algn="r" rtl="1">
              <a:lnSpc>
                <a:spcPct val="115000"/>
              </a:lnSpc>
              <a:spcBef>
                <a:spcPts val="1200"/>
              </a:spcBef>
              <a:spcAft>
                <a:spcPts val="0"/>
              </a:spcAft>
              <a:buClr>
                <a:schemeClr val="dk1"/>
              </a:buClr>
              <a:buSzPts val="1200"/>
              <a:buFont typeface="Calibri"/>
              <a:buNone/>
            </a:pPr>
            <a:r>
              <a:rPr lang="x-none"/>
              <a:t>אז למה היא מוסיפה אותם לכיכרות? </a:t>
            </a:r>
            <a:endParaRPr/>
          </a:p>
          <a:p>
            <a:pPr marL="0" lvl="0" indent="0" algn="r" rtl="1">
              <a:lnSpc>
                <a:spcPct val="115000"/>
              </a:lnSpc>
              <a:spcBef>
                <a:spcPts val="1200"/>
              </a:spcBef>
              <a:spcAft>
                <a:spcPts val="0"/>
              </a:spcAft>
              <a:buClr>
                <a:schemeClr val="dk1"/>
              </a:buClr>
              <a:buSzPts val="1200"/>
              <a:buFont typeface="Calibri"/>
              <a:buNone/>
            </a:pPr>
            <a:endParaRPr/>
          </a:p>
        </p:txBody>
      </p:sp>
      <p:sp>
        <p:nvSpPr>
          <p:cNvPr id="289" name="Google Shape;28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ראשית">
  <p:cSld name="כותרת ראשית">
    <p:spTree>
      <p:nvGrpSpPr>
        <p:cNvPr id="1" name="Shape 12"/>
        <p:cNvGrpSpPr/>
        <p:nvPr/>
      </p:nvGrpSpPr>
      <p:grpSpPr>
        <a:xfrm>
          <a:off x="0" y="0"/>
          <a:ext cx="0" cy="0"/>
          <a:chOff x="0" y="0"/>
          <a:chExt cx="0" cy="0"/>
        </a:xfrm>
      </p:grpSpPr>
      <p:pic>
        <p:nvPicPr>
          <p:cNvPr id="13" name="Google Shape;13;p43"/>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4" name="Google Shape;14;p43"/>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15" name="Google Shape;15;p43"/>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16" name="Google Shape;16;p43"/>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43"/>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 name="Google Shape;18;p43"/>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19" name="Google Shape;19;p43"/>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0" name="Google Shape;20;p43"/>
          <p:cNvCxnSpPr/>
          <p:nvPr/>
        </p:nvCxnSpPr>
        <p:spPr>
          <a:xfrm>
            <a:off x="2090531" y="4989650"/>
            <a:ext cx="5065642" cy="0"/>
          </a:xfrm>
          <a:prstGeom prst="straightConnector1">
            <a:avLst/>
          </a:prstGeom>
          <a:noFill/>
          <a:ln w="38100" cap="flat" cmpd="sng">
            <a:solidFill>
              <a:srgbClr val="FFC000"/>
            </a:solidFill>
            <a:prstDash val="solid"/>
            <a:miter lim="800000"/>
            <a:headEnd type="none" w="sm" len="sm"/>
            <a:tailEnd type="none" w="sm" len="sm"/>
          </a:ln>
        </p:spPr>
      </p:cxnSp>
      <p:sp>
        <p:nvSpPr>
          <p:cNvPr id="21" name="Google Shape;21;p43"/>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2" name="Google Shape;22;p43"/>
          <p:cNvGrpSpPr/>
          <p:nvPr/>
        </p:nvGrpSpPr>
        <p:grpSpPr>
          <a:xfrm>
            <a:off x="-110840" y="110839"/>
            <a:ext cx="1530097" cy="1525930"/>
            <a:chOff x="8374611" y="4283110"/>
            <a:chExt cx="2300578" cy="2294314"/>
          </a:xfrm>
        </p:grpSpPr>
        <p:pic>
          <p:nvPicPr>
            <p:cNvPr id="23" name="Google Shape;23;p43"/>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4" name="Google Shape;24;p43"/>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pic>
        <p:nvPicPr>
          <p:cNvPr id="25" name="Google Shape;25;p43"/>
          <p:cNvPicPr preferRelativeResize="0"/>
          <p:nvPr/>
        </p:nvPicPr>
        <p:blipFill rotWithShape="1">
          <a:blip r:embed="rId5">
            <a:alphaModFix/>
          </a:blip>
          <a:srcRect/>
          <a:stretch/>
        </p:blipFill>
        <p:spPr>
          <a:xfrm>
            <a:off x="3332187" y="886221"/>
            <a:ext cx="9150178" cy="2791691"/>
          </a:xfrm>
          <a:prstGeom prst="rect">
            <a:avLst/>
          </a:prstGeom>
          <a:noFill/>
          <a:ln>
            <a:noFill/>
          </a:ln>
        </p:spPr>
      </p:pic>
      <p:sp>
        <p:nvSpPr>
          <p:cNvPr id="26" name="Google Shape;26;p43"/>
          <p:cNvSpPr txBox="1">
            <a:spLocks noGrp="1"/>
          </p:cNvSpPr>
          <p:nvPr>
            <p:ph type="body" idx="2"/>
          </p:nvPr>
        </p:nvSpPr>
        <p:spPr>
          <a:xfrm>
            <a:off x="2030833" y="4419771"/>
            <a:ext cx="6411268" cy="649357"/>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3"/>
          <p:cNvSpPr txBox="1">
            <a:spLocks noGrp="1"/>
          </p:cNvSpPr>
          <p:nvPr>
            <p:ph type="body" idx="3"/>
          </p:nvPr>
        </p:nvSpPr>
        <p:spPr>
          <a:xfrm>
            <a:off x="416891" y="6148563"/>
            <a:ext cx="5099050" cy="560533"/>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2800"/>
              <a:buNone/>
              <a:defRPr>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הקניית ידע">
  <p:cSld name="1_הקניית ידע">
    <p:spTree>
      <p:nvGrpSpPr>
        <p:cNvPr id="1" name="Shape 120"/>
        <p:cNvGrpSpPr/>
        <p:nvPr/>
      </p:nvGrpSpPr>
      <p:grpSpPr>
        <a:xfrm>
          <a:off x="0" y="0"/>
          <a:ext cx="0" cy="0"/>
          <a:chOff x="0" y="0"/>
          <a:chExt cx="0" cy="0"/>
        </a:xfrm>
      </p:grpSpPr>
      <p:grpSp>
        <p:nvGrpSpPr>
          <p:cNvPr id="121" name="Google Shape;121;p52"/>
          <p:cNvGrpSpPr/>
          <p:nvPr/>
        </p:nvGrpSpPr>
        <p:grpSpPr>
          <a:xfrm>
            <a:off x="358720" y="6187719"/>
            <a:ext cx="3913243" cy="506326"/>
            <a:chOff x="358720" y="6187719"/>
            <a:chExt cx="3913243" cy="506326"/>
          </a:xfrm>
        </p:grpSpPr>
        <p:cxnSp>
          <p:nvCxnSpPr>
            <p:cNvPr id="122" name="Google Shape;122;p52"/>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23" name="Google Shape;123;p52"/>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52"/>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25" name="Google Shape;125;p52"/>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10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6" name="Google Shape;126;p52"/>
          <p:cNvPicPr preferRelativeResize="0"/>
          <p:nvPr/>
        </p:nvPicPr>
        <p:blipFill rotWithShape="1">
          <a:blip r:embed="rId2">
            <a:alphaModFix/>
          </a:blip>
          <a:srcRect t="4861" b="71253"/>
          <a:stretch/>
        </p:blipFill>
        <p:spPr>
          <a:xfrm>
            <a:off x="0" y="0"/>
            <a:ext cx="12192000" cy="1638096"/>
          </a:xfrm>
          <a:prstGeom prst="rect">
            <a:avLst/>
          </a:prstGeom>
          <a:noFill/>
          <a:ln>
            <a:noFill/>
          </a:ln>
        </p:spPr>
      </p:pic>
      <p:sp>
        <p:nvSpPr>
          <p:cNvPr id="127" name="Google Shape;127;p52"/>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52"/>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תרגול">
  <p:cSld name="1_תרגול">
    <p:spTree>
      <p:nvGrpSpPr>
        <p:cNvPr id="1" name="Shape 129"/>
        <p:cNvGrpSpPr/>
        <p:nvPr/>
      </p:nvGrpSpPr>
      <p:grpSpPr>
        <a:xfrm>
          <a:off x="0" y="0"/>
          <a:ext cx="0" cy="0"/>
          <a:chOff x="0" y="0"/>
          <a:chExt cx="0" cy="0"/>
        </a:xfrm>
      </p:grpSpPr>
      <p:cxnSp>
        <p:nvCxnSpPr>
          <p:cNvPr id="130" name="Google Shape;130;p53"/>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31" name="Google Shape;131;p53"/>
          <p:cNvGrpSpPr/>
          <p:nvPr/>
        </p:nvGrpSpPr>
        <p:grpSpPr>
          <a:xfrm>
            <a:off x="358720" y="6187719"/>
            <a:ext cx="3913243" cy="506326"/>
            <a:chOff x="358720" y="6187719"/>
            <a:chExt cx="3913243" cy="506326"/>
          </a:xfrm>
        </p:grpSpPr>
        <p:cxnSp>
          <p:nvCxnSpPr>
            <p:cNvPr id="132" name="Google Shape;132;p53"/>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33" name="Google Shape;133;p53"/>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53"/>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35" name="Google Shape;135;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53"/>
          <p:cNvSpPr txBox="1">
            <a:spLocks noGrp="1"/>
          </p:cNvSpPr>
          <p:nvPr>
            <p:ph type="body" idx="2"/>
          </p:nvPr>
        </p:nvSpPr>
        <p:spPr>
          <a:xfrm>
            <a:off x="6275754" y="1825625"/>
            <a:ext cx="5078046"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38"/>
        <p:cNvGrpSpPr/>
        <p:nvPr/>
      </p:nvGrpSpPr>
      <p:grpSpPr>
        <a:xfrm>
          <a:off x="0" y="0"/>
          <a:ext cx="0" cy="0"/>
          <a:chOff x="0" y="0"/>
          <a:chExt cx="0" cy="0"/>
        </a:xfrm>
      </p:grpSpPr>
      <p:grpSp>
        <p:nvGrpSpPr>
          <p:cNvPr id="139" name="Google Shape;139;p54"/>
          <p:cNvGrpSpPr/>
          <p:nvPr/>
        </p:nvGrpSpPr>
        <p:grpSpPr>
          <a:xfrm>
            <a:off x="358720" y="6187719"/>
            <a:ext cx="3913243" cy="506326"/>
            <a:chOff x="358720" y="6187719"/>
            <a:chExt cx="3913243" cy="506326"/>
          </a:xfrm>
        </p:grpSpPr>
        <p:cxnSp>
          <p:nvCxnSpPr>
            <p:cNvPr id="140" name="Google Shape;140;p54"/>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41" name="Google Shape;141;p54"/>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54"/>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43" name="Google Shape;143;p5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5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5" name="Google Shape;145;p54"/>
          <p:cNvPicPr preferRelativeResize="0"/>
          <p:nvPr/>
        </p:nvPicPr>
        <p:blipFill rotWithShape="1">
          <a:blip r:embed="rId2">
            <a:alphaModFix/>
          </a:blip>
          <a:srcRect t="45139" b="30974"/>
          <a:stretch/>
        </p:blipFill>
        <p:spPr>
          <a:xfrm>
            <a:off x="0" y="0"/>
            <a:ext cx="12192000" cy="1638096"/>
          </a:xfrm>
          <a:prstGeom prst="rect">
            <a:avLst/>
          </a:prstGeom>
          <a:noFill/>
          <a:ln>
            <a:noFill/>
          </a:ln>
        </p:spPr>
      </p:pic>
      <p:sp>
        <p:nvSpPr>
          <p:cNvPr id="146" name="Google Shape;146;p54"/>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54"/>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משימה באופק">
  <p:cSld name="משימה באופק">
    <p:spTree>
      <p:nvGrpSpPr>
        <p:cNvPr id="1" name="Shape 148"/>
        <p:cNvGrpSpPr/>
        <p:nvPr/>
      </p:nvGrpSpPr>
      <p:grpSpPr>
        <a:xfrm>
          <a:off x="0" y="0"/>
          <a:ext cx="0" cy="0"/>
          <a:chOff x="0" y="0"/>
          <a:chExt cx="0" cy="0"/>
        </a:xfrm>
      </p:grpSpPr>
      <p:sp>
        <p:nvSpPr>
          <p:cNvPr id="149" name="Google Shape;149;p55"/>
          <p:cNvSpPr>
            <a:spLocks noGrp="1"/>
          </p:cNvSpPr>
          <p:nvPr>
            <p:ph type="pic" idx="2"/>
          </p:nvPr>
        </p:nvSpPr>
        <p:spPr>
          <a:xfrm>
            <a:off x="990948" y="1541766"/>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50" name="Google Shape;150;p55"/>
          <p:cNvGrpSpPr/>
          <p:nvPr/>
        </p:nvGrpSpPr>
        <p:grpSpPr>
          <a:xfrm>
            <a:off x="-2381248" y="158428"/>
            <a:ext cx="14545456" cy="6541143"/>
            <a:chOff x="-2455150" y="146499"/>
            <a:chExt cx="14545456" cy="6541143"/>
          </a:xfrm>
        </p:grpSpPr>
        <p:sp>
          <p:nvSpPr>
            <p:cNvPr id="151" name="Google Shape;151;p55"/>
            <p:cNvSpPr/>
            <p:nvPr/>
          </p:nvSpPr>
          <p:spPr>
            <a:xfrm>
              <a:off x="11517522" y="146499"/>
              <a:ext cx="503306" cy="5033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152" name="Google Shape;152;p55"/>
            <p:cNvCxnSpPr/>
            <p:nvPr/>
          </p:nvCxnSpPr>
          <p:spPr>
            <a:xfrm>
              <a:off x="-2455150" y="6434480"/>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53" name="Google Shape;153;p55"/>
            <p:cNvGrpSpPr/>
            <p:nvPr/>
          </p:nvGrpSpPr>
          <p:grpSpPr>
            <a:xfrm rot="10800000">
              <a:off x="8177063" y="6181316"/>
              <a:ext cx="3913243" cy="506326"/>
              <a:chOff x="358720" y="6187719"/>
              <a:chExt cx="3913243" cy="506326"/>
            </a:xfrm>
          </p:grpSpPr>
          <p:cxnSp>
            <p:nvCxnSpPr>
              <p:cNvPr id="154" name="Google Shape;154;p55"/>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55" name="Google Shape;155;p55"/>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55"/>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sp>
          <p:nvSpPr>
            <p:cNvPr id="157" name="Google Shape;157;p55"/>
            <p:cNvSpPr/>
            <p:nvPr/>
          </p:nvSpPr>
          <p:spPr>
            <a:xfrm>
              <a:off x="11646396" y="507951"/>
              <a:ext cx="245558" cy="2455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sp>
        <p:nvSpPr>
          <p:cNvPr id="158" name="Google Shape;158;p55"/>
          <p:cNvSpPr txBox="1">
            <a:spLocks noGrp="1"/>
          </p:cNvSpPr>
          <p:nvPr>
            <p:ph type="body" idx="1"/>
          </p:nvPr>
        </p:nvSpPr>
        <p:spPr>
          <a:xfrm>
            <a:off x="426793" y="661710"/>
            <a:ext cx="10953750" cy="687492"/>
          </a:xfrm>
          <a:prstGeom prst="rect">
            <a:avLst/>
          </a:prstGeom>
          <a:noFill/>
          <a:ln>
            <a:noFill/>
          </a:ln>
        </p:spPr>
        <p:txBody>
          <a:bodyPr spcFirstLastPara="1" wrap="square" lIns="91425" tIns="45700" rIns="91425" bIns="45700" anchor="t" anchorCtr="0">
            <a:noAutofit/>
          </a:bodyPr>
          <a:lstStyle>
            <a:lvl1pPr marL="457200" lvl="0" indent="-228600" algn="r" rtl="1">
              <a:lnSpc>
                <a:spcPct val="90000"/>
              </a:lnSpc>
              <a:spcBef>
                <a:spcPts val="800"/>
              </a:spcBef>
              <a:spcAft>
                <a:spcPts val="0"/>
              </a:spcAft>
              <a:buClr>
                <a:schemeClr val="dk1"/>
              </a:buClr>
              <a:buSzPts val="4800"/>
              <a:buNone/>
              <a:defRPr sz="4800"/>
            </a:lvl1pPr>
            <a:lvl2pPr marL="914400" lvl="1" indent="-533400" algn="r" rtl="1">
              <a:lnSpc>
                <a:spcPct val="90000"/>
              </a:lnSpc>
              <a:spcBef>
                <a:spcPts val="800"/>
              </a:spcBef>
              <a:spcAft>
                <a:spcPts val="0"/>
              </a:spcAft>
              <a:buClr>
                <a:schemeClr val="dk1"/>
              </a:buClr>
              <a:buSzPts val="4800"/>
              <a:buChar char="•"/>
              <a:defRPr sz="4800"/>
            </a:lvl2pPr>
            <a:lvl3pPr marL="1371600" lvl="2" indent="-533400" algn="r" rtl="1">
              <a:lnSpc>
                <a:spcPct val="90000"/>
              </a:lnSpc>
              <a:spcBef>
                <a:spcPts val="500"/>
              </a:spcBef>
              <a:spcAft>
                <a:spcPts val="0"/>
              </a:spcAft>
              <a:buClr>
                <a:schemeClr val="dk1"/>
              </a:buClr>
              <a:buSzPts val="4800"/>
              <a:buChar char="•"/>
              <a:defRPr sz="4800"/>
            </a:lvl3pPr>
            <a:lvl4pPr marL="1828800" lvl="3" indent="-533400" algn="r" rtl="1">
              <a:lnSpc>
                <a:spcPct val="90000"/>
              </a:lnSpc>
              <a:spcBef>
                <a:spcPts val="500"/>
              </a:spcBef>
              <a:spcAft>
                <a:spcPts val="0"/>
              </a:spcAft>
              <a:buClr>
                <a:schemeClr val="dk1"/>
              </a:buClr>
              <a:buSzPts val="4800"/>
              <a:buChar char="•"/>
              <a:defRPr sz="4800"/>
            </a:lvl4pPr>
            <a:lvl5pPr marL="2286000" lvl="4" indent="-533400" algn="r" rtl="1">
              <a:lnSpc>
                <a:spcPct val="90000"/>
              </a:lnSpc>
              <a:spcBef>
                <a:spcPts val="500"/>
              </a:spcBef>
              <a:spcAft>
                <a:spcPts val="0"/>
              </a:spcAft>
              <a:buClr>
                <a:schemeClr val="dk1"/>
              </a:buClr>
              <a:buSzPts val="4800"/>
              <a:buChar char="•"/>
              <a:defRPr sz="4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59"/>
        <p:cNvGrpSpPr/>
        <p:nvPr/>
      </p:nvGrpSpPr>
      <p:grpSpPr>
        <a:xfrm>
          <a:off x="0" y="0"/>
          <a:ext cx="0" cy="0"/>
          <a:chOff x="0" y="0"/>
          <a:chExt cx="0" cy="0"/>
        </a:xfrm>
      </p:grpSpPr>
      <p:sp>
        <p:nvSpPr>
          <p:cNvPr id="160" name="Google Shape;160;p56"/>
          <p:cNvSpPr txBox="1">
            <a:spLocks noGrp="1"/>
          </p:cNvSpPr>
          <p:nvPr>
            <p:ph type="title"/>
          </p:nvPr>
        </p:nvSpPr>
        <p:spPr>
          <a:xfrm>
            <a:off x="7312026"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dk1"/>
              </a:buClr>
              <a:buSzPts val="2800"/>
              <a:buFont typeface="Calibri"/>
              <a:buNone/>
              <a:defRPr sz="28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56"/>
          <p:cNvSpPr>
            <a:spLocks noGrp="1"/>
          </p:cNvSpPr>
          <p:nvPr>
            <p:ph type="pic" idx="2"/>
          </p:nvPr>
        </p:nvSpPr>
        <p:spPr>
          <a:xfrm>
            <a:off x="849183" y="987425"/>
            <a:ext cx="6172200" cy="4873625"/>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80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62" name="Google Shape;162;p56"/>
          <p:cNvGrpSpPr/>
          <p:nvPr/>
        </p:nvGrpSpPr>
        <p:grpSpPr>
          <a:xfrm>
            <a:off x="10820648" y="6288984"/>
            <a:ext cx="10328540" cy="167498"/>
            <a:chOff x="10668248" y="5893696"/>
            <a:chExt cx="10328540" cy="167498"/>
          </a:xfrm>
        </p:grpSpPr>
        <p:cxnSp>
          <p:nvCxnSpPr>
            <p:cNvPr id="163" name="Google Shape;163;p56"/>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64" name="Google Shape;164;p56"/>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65" name="Google Shape;165;p56"/>
          <p:cNvGrpSpPr/>
          <p:nvPr/>
        </p:nvGrpSpPr>
        <p:grpSpPr>
          <a:xfrm>
            <a:off x="358720" y="67014"/>
            <a:ext cx="3913243" cy="506326"/>
            <a:chOff x="358720" y="6187719"/>
            <a:chExt cx="3913243" cy="506326"/>
          </a:xfrm>
        </p:grpSpPr>
        <p:cxnSp>
          <p:nvCxnSpPr>
            <p:cNvPr id="166" name="Google Shape;166;p56"/>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67" name="Google Shape;167;p56"/>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56"/>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69" name="Google Shape;169;p56"/>
          <p:cNvSpPr txBox="1">
            <a:spLocks noGrp="1"/>
          </p:cNvSpPr>
          <p:nvPr>
            <p:ph type="body" idx="1"/>
          </p:nvPr>
        </p:nvSpPr>
        <p:spPr>
          <a:xfrm>
            <a:off x="7312026" y="2208855"/>
            <a:ext cx="3932237" cy="3652195"/>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dk1"/>
              </a:buClr>
              <a:buSzPts val="2400"/>
              <a:buNone/>
              <a:defRPr sz="24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0" name="Google Shape;170;p56"/>
          <p:cNvPicPr preferRelativeResize="0"/>
          <p:nvPr/>
        </p:nvPicPr>
        <p:blipFill rotWithShape="1">
          <a:blip r:embed="rId2">
            <a:alphaModFix/>
          </a:blip>
          <a:srcRect l="95847" t="70" b="-72"/>
          <a:stretch/>
        </p:blipFill>
        <p:spPr>
          <a:xfrm>
            <a:off x="11685672" y="0"/>
            <a:ext cx="506327" cy="6858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תמונה עם טקסט תחתון">
  <p:cSld name="תמונה עם טקסט תחתון">
    <p:spTree>
      <p:nvGrpSpPr>
        <p:cNvPr id="1" name="Shape 171"/>
        <p:cNvGrpSpPr/>
        <p:nvPr/>
      </p:nvGrpSpPr>
      <p:grpSpPr>
        <a:xfrm>
          <a:off x="0" y="0"/>
          <a:ext cx="0" cy="0"/>
          <a:chOff x="0" y="0"/>
          <a:chExt cx="0" cy="0"/>
        </a:xfrm>
      </p:grpSpPr>
      <p:sp>
        <p:nvSpPr>
          <p:cNvPr id="172" name="Google Shape;172;p57"/>
          <p:cNvSpPr>
            <a:spLocks noGrp="1"/>
          </p:cNvSpPr>
          <p:nvPr>
            <p:ph type="pic" idx="2"/>
          </p:nvPr>
        </p:nvSpPr>
        <p:spPr>
          <a:xfrm>
            <a:off x="1016000" y="772487"/>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3" name="Google Shape;173;p57"/>
          <p:cNvSpPr txBox="1">
            <a:spLocks noGrp="1"/>
          </p:cNvSpPr>
          <p:nvPr>
            <p:ph type="ctrTitle"/>
          </p:nvPr>
        </p:nvSpPr>
        <p:spPr>
          <a:xfrm>
            <a:off x="437568" y="5543538"/>
            <a:ext cx="11418770" cy="968519"/>
          </a:xfrm>
          <a:prstGeom prst="rect">
            <a:avLst/>
          </a:prstGeom>
          <a:noFill/>
          <a:ln>
            <a:noFill/>
          </a:ln>
        </p:spPr>
        <p:txBody>
          <a:bodyPr spcFirstLastPara="1" wrap="square" lIns="91425" tIns="45700" rIns="91425" bIns="45700" anchor="b" anchorCtr="0">
            <a:noAutofit/>
          </a:bodyPr>
          <a:lstStyle>
            <a:lvl1pPr lvl="0" algn="ctr" rtl="1">
              <a:lnSpc>
                <a:spcPct val="90000"/>
              </a:lnSpc>
              <a:spcBef>
                <a:spcPts val="800"/>
              </a:spcBef>
              <a:spcAft>
                <a:spcPts val="0"/>
              </a:spcAft>
              <a:buClr>
                <a:schemeClr val="dk1"/>
              </a:buClr>
              <a:buSzPts val="4800"/>
              <a:buFont typeface="Calibri"/>
              <a:buNone/>
              <a:defRPr sz="48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74" name="Google Shape;174;p57"/>
          <p:cNvGrpSpPr/>
          <p:nvPr/>
        </p:nvGrpSpPr>
        <p:grpSpPr>
          <a:xfrm>
            <a:off x="865046" y="356936"/>
            <a:ext cx="11022154" cy="506326"/>
            <a:chOff x="865046" y="356936"/>
            <a:chExt cx="11022154" cy="506326"/>
          </a:xfrm>
        </p:grpSpPr>
        <p:cxnSp>
          <p:nvCxnSpPr>
            <p:cNvPr id="175" name="Google Shape;175;p57"/>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76" name="Google Shape;176;p57"/>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77" name="Google Shape;177;p57"/>
          <p:cNvSpPr/>
          <p:nvPr/>
        </p:nvSpPr>
        <p:spPr>
          <a:xfrm rot="10800000">
            <a:off x="11781523" y="489498"/>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השיעור הבא יתחיל">
  <p:cSld name="1_השיעור הבא יתחיל">
    <p:spTree>
      <p:nvGrpSpPr>
        <p:cNvPr id="1" name="Shape 178"/>
        <p:cNvGrpSpPr/>
        <p:nvPr/>
      </p:nvGrpSpPr>
      <p:grpSpPr>
        <a:xfrm>
          <a:off x="0" y="0"/>
          <a:ext cx="0" cy="0"/>
          <a:chOff x="0" y="0"/>
          <a:chExt cx="0" cy="0"/>
        </a:xfrm>
      </p:grpSpPr>
      <p:sp>
        <p:nvSpPr>
          <p:cNvPr id="179" name="Google Shape;179;p58"/>
          <p:cNvSpPr/>
          <p:nvPr/>
        </p:nvSpPr>
        <p:spPr>
          <a:xfrm>
            <a:off x="1076345" y="1757556"/>
            <a:ext cx="10039311" cy="33838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180" name="Google Shape;180;p58"/>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81" name="Google Shape;181;p58"/>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58"/>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58"/>
          <p:cNvSpPr txBox="1">
            <a:spLocks noGrp="1"/>
          </p:cNvSpPr>
          <p:nvPr>
            <p:ph type="body" idx="1"/>
          </p:nvPr>
        </p:nvSpPr>
        <p:spPr>
          <a:xfrm>
            <a:off x="1837135" y="1657495"/>
            <a:ext cx="8517731" cy="3476060"/>
          </a:xfrm>
          <a:prstGeom prst="rect">
            <a:avLst/>
          </a:prstGeom>
          <a:noFill/>
          <a:ln>
            <a:noFill/>
          </a:ln>
        </p:spPr>
        <p:txBody>
          <a:bodyPr spcFirstLastPara="1" wrap="square" lIns="91425" tIns="45700" rIns="91425" bIns="45700" anchor="ctr" anchorCtr="0">
            <a:normAutofit/>
          </a:bodyPr>
          <a:lstStyle>
            <a:lvl1pPr marL="457200" lvl="0" indent="-228600" algn="r" rtl="1">
              <a:lnSpc>
                <a:spcPct val="106666"/>
              </a:lnSpc>
              <a:spcBef>
                <a:spcPts val="800"/>
              </a:spcBef>
              <a:spcAft>
                <a:spcPts val="0"/>
              </a:spcAft>
              <a:buClr>
                <a:schemeClr val="lt1"/>
              </a:buClr>
              <a:buSzPts val="7500"/>
              <a:buNone/>
              <a:defRPr sz="75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4" name="Google Shape;184;p58"/>
          <p:cNvCxnSpPr/>
          <p:nvPr/>
        </p:nvCxnSpPr>
        <p:spPr>
          <a:xfrm>
            <a:off x="792994" y="5506727"/>
            <a:ext cx="1385887" cy="0"/>
          </a:xfrm>
          <a:prstGeom prst="straightConnector1">
            <a:avLst/>
          </a:prstGeom>
          <a:noFill/>
          <a:ln w="38100" cap="flat" cmpd="sng">
            <a:solidFill>
              <a:srgbClr val="FFC000"/>
            </a:solidFill>
            <a:prstDash val="solid"/>
            <a:miter lim="800000"/>
            <a:headEnd type="none" w="sm" len="sm"/>
            <a:tailEnd type="none" w="sm" len="sm"/>
          </a:ln>
        </p:spPr>
      </p:cxnSp>
      <p:sp>
        <p:nvSpPr>
          <p:cNvPr id="185" name="Google Shape;185;p58"/>
          <p:cNvSpPr/>
          <p:nvPr/>
        </p:nvSpPr>
        <p:spPr>
          <a:xfrm rot="10800000">
            <a:off x="10905576" y="2286221"/>
            <a:ext cx="420158" cy="42015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86" name="Google Shape;186;p58"/>
          <p:cNvCxnSpPr/>
          <p:nvPr/>
        </p:nvCxnSpPr>
        <p:spPr>
          <a:xfrm>
            <a:off x="408495" y="6252973"/>
            <a:ext cx="2815472" cy="0"/>
          </a:xfrm>
          <a:prstGeom prst="straightConnector1">
            <a:avLst/>
          </a:prstGeom>
          <a:noFill/>
          <a:ln w="38100" cap="flat" cmpd="sng">
            <a:solidFill>
              <a:srgbClr val="FFC000"/>
            </a:solidFill>
            <a:prstDash val="solid"/>
            <a:miter lim="800000"/>
            <a:headEnd type="none" w="sm" len="sm"/>
            <a:tailEnd type="none" w="sm" len="sm"/>
          </a:ln>
        </p:spPr>
      </p:cxnSp>
      <p:cxnSp>
        <p:nvCxnSpPr>
          <p:cNvPr id="187" name="Google Shape;187;p58"/>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8"/>
        <p:cNvGrpSpPr/>
        <p:nvPr/>
      </p:nvGrpSpPr>
      <p:grpSpPr>
        <a:xfrm>
          <a:off x="0" y="0"/>
          <a:ext cx="0" cy="0"/>
          <a:chOff x="0" y="0"/>
          <a:chExt cx="0" cy="0"/>
        </a:xfrm>
      </p:grpSpPr>
      <p:sp>
        <p:nvSpPr>
          <p:cNvPr id="189" name="Google Shape;189;p5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accent1"/>
              </a:buClr>
              <a:buSzPts val="6500"/>
              <a:buFont typeface="Calibri"/>
              <a:buNone/>
              <a:defRPr sz="6500">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5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800"/>
              </a:spcBef>
              <a:spcAft>
                <a:spcPts val="0"/>
              </a:spcAft>
              <a:buClr>
                <a:schemeClr val="dk1"/>
              </a:buClr>
              <a:buSzPts val="2800"/>
              <a:buNone/>
              <a:defRPr sz="2800">
                <a:latin typeface="Calibri"/>
                <a:ea typeface="Calibri"/>
                <a:cs typeface="Calibri"/>
                <a:sym typeface="Calibri"/>
              </a:defRPr>
            </a:lvl1pPr>
            <a:lvl2pPr lvl="1" algn="ctr" rtl="1">
              <a:lnSpc>
                <a:spcPct val="90000"/>
              </a:lnSpc>
              <a:spcBef>
                <a:spcPts val="8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91" name="Google Shape;191;p59"/>
          <p:cNvCxnSpPr/>
          <p:nvPr/>
        </p:nvCxnSpPr>
        <p:spPr>
          <a:xfrm>
            <a:off x="-874997" y="6429575"/>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192" name="Google Shape;192;p59"/>
          <p:cNvGrpSpPr/>
          <p:nvPr/>
        </p:nvGrpSpPr>
        <p:grpSpPr>
          <a:xfrm>
            <a:off x="781297" y="356936"/>
            <a:ext cx="11105903" cy="506326"/>
            <a:chOff x="781297" y="356936"/>
            <a:chExt cx="11105903" cy="506326"/>
          </a:xfrm>
        </p:grpSpPr>
        <p:cxnSp>
          <p:nvCxnSpPr>
            <p:cNvPr id="193" name="Google Shape;193;p59"/>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94" name="Google Shape;194;p59"/>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59"/>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96" name="Google Shape;196;p59"/>
          <p:cNvGrpSpPr/>
          <p:nvPr/>
        </p:nvGrpSpPr>
        <p:grpSpPr>
          <a:xfrm>
            <a:off x="7685986" y="6410721"/>
            <a:ext cx="4506014" cy="481337"/>
            <a:chOff x="5231876" y="2677211"/>
            <a:chExt cx="4506014" cy="481337"/>
          </a:xfrm>
        </p:grpSpPr>
        <p:sp>
          <p:nvSpPr>
            <p:cNvPr id="197" name="Google Shape;197;p59"/>
            <p:cNvSpPr/>
            <p:nvPr/>
          </p:nvSpPr>
          <p:spPr>
            <a:xfrm>
              <a:off x="5231876" y="2902420"/>
              <a:ext cx="4116884" cy="2561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98" name="Google Shape;198;p59"/>
            <p:cNvSpPr/>
            <p:nvPr/>
          </p:nvSpPr>
          <p:spPr>
            <a:xfrm>
              <a:off x="5937332" y="2677211"/>
              <a:ext cx="3800558" cy="22520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תמונה">
  <p:cSld name="תמונה">
    <p:spTree>
      <p:nvGrpSpPr>
        <p:cNvPr id="1" name="Shape 199"/>
        <p:cNvGrpSpPr/>
        <p:nvPr/>
      </p:nvGrpSpPr>
      <p:grpSpPr>
        <a:xfrm>
          <a:off x="0" y="0"/>
          <a:ext cx="0" cy="0"/>
          <a:chOff x="0" y="0"/>
          <a:chExt cx="0" cy="0"/>
        </a:xfrm>
      </p:grpSpPr>
      <p:sp>
        <p:nvSpPr>
          <p:cNvPr id="200" name="Google Shape;200;p60"/>
          <p:cNvSpPr>
            <a:spLocks noGrp="1"/>
          </p:cNvSpPr>
          <p:nvPr>
            <p:ph type="pic" idx="2"/>
          </p:nvPr>
        </p:nvSpPr>
        <p:spPr>
          <a:xfrm>
            <a:off x="721035" y="901758"/>
            <a:ext cx="10586646" cy="5681719"/>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201" name="Google Shape;201;p60"/>
          <p:cNvGrpSpPr/>
          <p:nvPr/>
        </p:nvGrpSpPr>
        <p:grpSpPr>
          <a:xfrm>
            <a:off x="781297" y="356936"/>
            <a:ext cx="11105903" cy="506326"/>
            <a:chOff x="781297" y="356936"/>
            <a:chExt cx="11105903" cy="506326"/>
          </a:xfrm>
        </p:grpSpPr>
        <p:cxnSp>
          <p:nvCxnSpPr>
            <p:cNvPr id="202" name="Google Shape;202;p60"/>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03" name="Google Shape;203;p60"/>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60"/>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05" name="Google Shape;205;p60"/>
          <p:cNvGrpSpPr/>
          <p:nvPr/>
        </p:nvGrpSpPr>
        <p:grpSpPr>
          <a:xfrm>
            <a:off x="-8156196" y="6042094"/>
            <a:ext cx="10328540" cy="167498"/>
            <a:chOff x="10668248" y="5893696"/>
            <a:chExt cx="10328540" cy="167498"/>
          </a:xfrm>
        </p:grpSpPr>
        <p:cxnSp>
          <p:nvCxnSpPr>
            <p:cNvPr id="206" name="Google Shape;206;p60"/>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07" name="Google Shape;207;p60"/>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08" name="Google Shape;208;p60"/>
          <p:cNvSpPr/>
          <p:nvPr/>
        </p:nvSpPr>
        <p:spPr>
          <a:xfrm rot="10800000">
            <a:off x="11513458" y="721339"/>
            <a:ext cx="235719" cy="23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מה נלמד היום" type="obj">
  <p:cSld name="OBJECT">
    <p:spTree>
      <p:nvGrpSpPr>
        <p:cNvPr id="1" name="Shape 28"/>
        <p:cNvGrpSpPr/>
        <p:nvPr/>
      </p:nvGrpSpPr>
      <p:grpSpPr>
        <a:xfrm>
          <a:off x="0" y="0"/>
          <a:ext cx="0" cy="0"/>
          <a:chOff x="0" y="0"/>
          <a:chExt cx="0" cy="0"/>
        </a:xfrm>
      </p:grpSpPr>
      <p:sp>
        <p:nvSpPr>
          <p:cNvPr id="29" name="Google Shape;2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800"/>
              <a:buNone/>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1" name="Google Shape;31;p44"/>
          <p:cNvGrpSpPr/>
          <p:nvPr/>
        </p:nvGrpSpPr>
        <p:grpSpPr>
          <a:xfrm>
            <a:off x="358720" y="6187719"/>
            <a:ext cx="3913243" cy="506326"/>
            <a:chOff x="358720" y="6187719"/>
            <a:chExt cx="3913243" cy="506326"/>
          </a:xfrm>
        </p:grpSpPr>
        <p:cxnSp>
          <p:nvCxnSpPr>
            <p:cNvPr id="32" name="Google Shape;32;p44"/>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33" name="Google Shape;33;p44"/>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34;p44"/>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5" name="Google Shape;35;p44"/>
          <p:cNvGrpSpPr/>
          <p:nvPr/>
        </p:nvGrpSpPr>
        <p:grpSpPr>
          <a:xfrm rot="10800000">
            <a:off x="8177063" y="106239"/>
            <a:ext cx="3913243" cy="506326"/>
            <a:chOff x="358720" y="6187719"/>
            <a:chExt cx="3913243" cy="506326"/>
          </a:xfrm>
        </p:grpSpPr>
        <p:cxnSp>
          <p:nvCxnSpPr>
            <p:cNvPr id="36" name="Google Shape;36;p44"/>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37" name="Google Shape;37;p44"/>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p44"/>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מה להביא לשיעור?">
  <p:cSld name="מה להביא לשיעור?">
    <p:spTree>
      <p:nvGrpSpPr>
        <p:cNvPr id="1" name="Shape 39"/>
        <p:cNvGrpSpPr/>
        <p:nvPr/>
      </p:nvGrpSpPr>
      <p:grpSpPr>
        <a:xfrm>
          <a:off x="0" y="0"/>
          <a:ext cx="0" cy="0"/>
          <a:chOff x="0" y="0"/>
          <a:chExt cx="0" cy="0"/>
        </a:xfrm>
      </p:grpSpPr>
      <p:sp>
        <p:nvSpPr>
          <p:cNvPr id="40" name="Google Shape;40;p4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5"/>
          <p:cNvSpPr txBox="1">
            <a:spLocks noGrp="1"/>
          </p:cNvSpPr>
          <p:nvPr>
            <p:ph type="body" idx="1"/>
          </p:nvPr>
        </p:nvSpPr>
        <p:spPr>
          <a:xfrm>
            <a:off x="839788" y="1741679"/>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5"/>
          <p:cNvSpPr txBox="1">
            <a:spLocks noGrp="1"/>
          </p:cNvSpPr>
          <p:nvPr>
            <p:ph type="body" idx="2"/>
          </p:nvPr>
        </p:nvSpPr>
        <p:spPr>
          <a:xfrm>
            <a:off x="6172200" y="1741679"/>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3" name="Google Shape;43;p45"/>
          <p:cNvGrpSpPr/>
          <p:nvPr/>
        </p:nvGrpSpPr>
        <p:grpSpPr>
          <a:xfrm>
            <a:off x="902624" y="181572"/>
            <a:ext cx="11022154" cy="506326"/>
            <a:chOff x="865046" y="356936"/>
            <a:chExt cx="11022154" cy="506326"/>
          </a:xfrm>
        </p:grpSpPr>
        <p:cxnSp>
          <p:nvCxnSpPr>
            <p:cNvPr id="44" name="Google Shape;44;p45"/>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45" name="Google Shape;45;p45"/>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6" name="Google Shape;46;p45"/>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תרגול" type="twoObj">
  <p:cSld name="TWO_OBJECTS">
    <p:spTree>
      <p:nvGrpSpPr>
        <p:cNvPr id="1" name="Shape 47"/>
        <p:cNvGrpSpPr/>
        <p:nvPr/>
      </p:nvGrpSpPr>
      <p:grpSpPr>
        <a:xfrm>
          <a:off x="0" y="0"/>
          <a:ext cx="0" cy="0"/>
          <a:chOff x="0" y="0"/>
          <a:chExt cx="0" cy="0"/>
        </a:xfrm>
      </p:grpSpPr>
      <p:cxnSp>
        <p:nvCxnSpPr>
          <p:cNvPr id="48" name="Google Shape;48;p46"/>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49" name="Google Shape;49;p46"/>
          <p:cNvSpPr/>
          <p:nvPr/>
        </p:nvSpPr>
        <p:spPr>
          <a:xfrm rot="-5400000">
            <a:off x="8989719" y="249375"/>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50" name="Google Shape;50;p46"/>
          <p:cNvGrpSpPr/>
          <p:nvPr/>
        </p:nvGrpSpPr>
        <p:grpSpPr>
          <a:xfrm>
            <a:off x="358720" y="6187719"/>
            <a:ext cx="3913243" cy="506326"/>
            <a:chOff x="358720" y="6187719"/>
            <a:chExt cx="3913243" cy="506326"/>
          </a:xfrm>
        </p:grpSpPr>
        <p:cxnSp>
          <p:nvCxnSpPr>
            <p:cNvPr id="51" name="Google Shape;51;p46"/>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2" name="Google Shape;52;p46"/>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46"/>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4" name="Google Shape;54;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6"/>
          <p:cNvSpPr txBox="1">
            <a:spLocks noGrp="1"/>
          </p:cNvSpPr>
          <p:nvPr>
            <p:ph type="body" idx="1"/>
          </p:nvPr>
        </p:nvSpPr>
        <p:spPr>
          <a:xfrm>
            <a:off x="933938" y="1825625"/>
            <a:ext cx="5085862"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12857"/>
              </a:lnSpc>
              <a:spcBef>
                <a:spcPts val="1000"/>
              </a:spcBef>
              <a:spcAft>
                <a:spcPts val="0"/>
              </a:spcAft>
              <a:buClr>
                <a:schemeClr val="accent2"/>
              </a:buClr>
              <a:buSzPts val="2800"/>
              <a:buFont typeface="Arial"/>
              <a:buChar char="•"/>
              <a:defRPr sz="2800" b="0" i="0">
                <a:solidFill>
                  <a:schemeClr val="dk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46"/>
          <p:cNvSpPr txBox="1">
            <a:spLocks noGrp="1"/>
          </p:cNvSpPr>
          <p:nvPr>
            <p:ph type="body" idx="2"/>
          </p:nvPr>
        </p:nvSpPr>
        <p:spPr>
          <a:xfrm>
            <a:off x="6267938" y="1825625"/>
            <a:ext cx="5085862"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57"/>
        <p:cNvGrpSpPr/>
        <p:nvPr/>
      </p:nvGrpSpPr>
      <p:grpSpPr>
        <a:xfrm>
          <a:off x="0" y="0"/>
          <a:ext cx="0" cy="0"/>
          <a:chOff x="0" y="0"/>
          <a:chExt cx="0" cy="0"/>
        </a:xfrm>
      </p:grpSpPr>
      <p:pic>
        <p:nvPicPr>
          <p:cNvPr id="58" name="Google Shape;58;p47"/>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59" name="Google Shape;59;p47"/>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60" name="Google Shape;60;p47"/>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61" name="Google Shape;61;p47"/>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62" name="Google Shape;62;p47"/>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63" name="Google Shape;63;p47"/>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64" name="Google Shape;64;p47"/>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65" name="Google Shape;65;p47"/>
          <p:cNvGrpSpPr/>
          <p:nvPr/>
        </p:nvGrpSpPr>
        <p:grpSpPr>
          <a:xfrm>
            <a:off x="-110840" y="110839"/>
            <a:ext cx="1530097" cy="1525930"/>
            <a:chOff x="8374611" y="4283110"/>
            <a:chExt cx="2300578" cy="2294314"/>
          </a:xfrm>
        </p:grpSpPr>
        <p:pic>
          <p:nvPicPr>
            <p:cNvPr id="66" name="Google Shape;66;p47"/>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67" name="Google Shape;67;p47"/>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a:solidFill>
                    <a:schemeClr val="lt1"/>
                  </a:solidFill>
                  <a:latin typeface="Arial"/>
                  <a:ea typeface="Arial"/>
                  <a:cs typeface="Arial"/>
                  <a:sym typeface="Arial"/>
                </a:rPr>
                <a:t>משרד החינוך</a:t>
              </a:r>
              <a:endParaRPr/>
            </a:p>
          </p:txBody>
        </p:sp>
      </p:grpSp>
      <p:sp>
        <p:nvSpPr>
          <p:cNvPr id="68" name="Google Shape;68;p47"/>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90909"/>
              </a:lnSpc>
              <a:spcBef>
                <a:spcPts val="0"/>
              </a:spcBef>
              <a:spcAft>
                <a:spcPts val="0"/>
              </a:spcAft>
              <a:buNone/>
            </a:pPr>
            <a:r>
              <a:rPr lang="x-none" sz="6600">
                <a:solidFill>
                  <a:schemeClr val="lt1"/>
                </a:solidFill>
                <a:latin typeface="Calibri"/>
                <a:ea typeface="Calibri"/>
                <a:cs typeface="Calibri"/>
                <a:sym typeface="Calibri"/>
              </a:rPr>
              <a:t>תודה שצפיתם בשידור</a:t>
            </a:r>
            <a:endParaRPr/>
          </a:p>
          <a:p>
            <a:pPr marL="0" marR="0" lvl="0" indent="0" algn="ctr" rtl="1">
              <a:lnSpc>
                <a:spcPct val="187500"/>
              </a:lnSpc>
              <a:spcBef>
                <a:spcPts val="0"/>
              </a:spcBef>
              <a:spcAft>
                <a:spcPts val="0"/>
              </a:spcAft>
              <a:buNone/>
            </a:pPr>
            <a:r>
              <a:rPr lang="x-none" sz="3200">
                <a:solidFill>
                  <a:schemeClr val="lt1"/>
                </a:solidFill>
                <a:latin typeface="Calibri"/>
                <a:ea typeface="Calibri"/>
                <a:cs typeface="Calibri"/>
                <a:sym typeface="Calibri"/>
              </a:rPr>
              <a:t>הופק עבור משרד החינוך ע״י מטח</a:t>
            </a:r>
            <a:endParaRPr sz="3200">
              <a:solidFill>
                <a:schemeClr val="lt1"/>
              </a:solidFill>
              <a:latin typeface="Calibri"/>
              <a:ea typeface="Calibri"/>
              <a:cs typeface="Calibri"/>
              <a:sym typeface="Calibri"/>
            </a:endParaRPr>
          </a:p>
        </p:txBody>
      </p:sp>
      <p:sp>
        <p:nvSpPr>
          <p:cNvPr id="69" name="Google Shape;69;p47"/>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47"/>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1" name="Google Shape;71;p47"/>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2" name="Google Shape;72;p47"/>
          <p:cNvSpPr txBox="1"/>
          <p:nvPr/>
        </p:nvSpPr>
        <p:spPr>
          <a:xfrm>
            <a:off x="3870376" y="6424726"/>
            <a:ext cx="4451248" cy="3231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500">
                <a:solidFill>
                  <a:schemeClr val="lt1"/>
                </a:solidFill>
                <a:latin typeface="Arial"/>
                <a:ea typeface="Arial"/>
                <a:cs typeface="Arial"/>
                <a:sym typeface="Arial"/>
              </a:rPr>
              <a:t>shutterstock/com איורים: </a:t>
            </a:r>
            <a:endParaRPr sz="150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השיעור הבא יתחיל">
  <p:cSld name="2_השיעור הבא יתחיל">
    <p:spTree>
      <p:nvGrpSpPr>
        <p:cNvPr id="1" name="Shape 73"/>
        <p:cNvGrpSpPr/>
        <p:nvPr/>
      </p:nvGrpSpPr>
      <p:grpSpPr>
        <a:xfrm>
          <a:off x="0" y="0"/>
          <a:ext cx="0" cy="0"/>
          <a:chOff x="0" y="0"/>
          <a:chExt cx="0" cy="0"/>
        </a:xfrm>
      </p:grpSpPr>
      <p:pic>
        <p:nvPicPr>
          <p:cNvPr id="74" name="Google Shape;74;p4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5" name="Google Shape;75;p48"/>
          <p:cNvSpPr/>
          <p:nvPr/>
        </p:nvSpPr>
        <p:spPr>
          <a:xfrm>
            <a:off x="3337577" y="646574"/>
            <a:ext cx="5473303" cy="547330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6" name="Google Shape;76;p48"/>
          <p:cNvSpPr/>
          <p:nvPr/>
        </p:nvSpPr>
        <p:spPr>
          <a:xfrm>
            <a:off x="2953941" y="3446401"/>
            <a:ext cx="6284118" cy="123988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7" name="Google Shape;77;p48"/>
          <p:cNvGrpSpPr/>
          <p:nvPr/>
        </p:nvGrpSpPr>
        <p:grpSpPr>
          <a:xfrm>
            <a:off x="9287641" y="5672000"/>
            <a:ext cx="3913243" cy="506326"/>
            <a:chOff x="358720" y="285496"/>
            <a:chExt cx="3913243" cy="506326"/>
          </a:xfrm>
        </p:grpSpPr>
        <p:cxnSp>
          <p:nvCxnSpPr>
            <p:cNvPr id="78" name="Google Shape;78;p48"/>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79" name="Google Shape;79;p48"/>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80" name="Google Shape;80;p48"/>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sp>
        <p:nvSpPr>
          <p:cNvPr id="81" name="Google Shape;81;p48"/>
          <p:cNvSpPr txBox="1">
            <a:spLocks noGrp="1"/>
          </p:cNvSpPr>
          <p:nvPr>
            <p:ph type="body" idx="1"/>
          </p:nvPr>
        </p:nvSpPr>
        <p:spPr>
          <a:xfrm>
            <a:off x="3819674" y="1776004"/>
            <a:ext cx="4552652" cy="2202291"/>
          </a:xfrm>
          <a:prstGeom prst="rect">
            <a:avLst/>
          </a:prstGeom>
          <a:noFill/>
          <a:ln>
            <a:noFill/>
          </a:ln>
        </p:spPr>
        <p:txBody>
          <a:bodyPr spcFirstLastPara="1" wrap="square" lIns="91425" tIns="45700" rIns="91425" bIns="45700" anchor="t" anchorCtr="0">
            <a:normAutofit/>
          </a:bodyPr>
          <a:lstStyle>
            <a:lvl1pPr marL="457200" lvl="0" indent="-228600" algn="ctr" rtl="1">
              <a:lnSpc>
                <a:spcPct val="83333"/>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2" name="Google Shape;82;p48"/>
          <p:cNvCxnSpPr/>
          <p:nvPr/>
        </p:nvCxnSpPr>
        <p:spPr>
          <a:xfrm>
            <a:off x="2377053" y="6178326"/>
            <a:ext cx="1385887" cy="0"/>
          </a:xfrm>
          <a:prstGeom prst="straightConnector1">
            <a:avLst/>
          </a:prstGeom>
          <a:noFill/>
          <a:ln w="38100" cap="flat" cmpd="sng">
            <a:solidFill>
              <a:srgbClr val="FFC000"/>
            </a:solidFill>
            <a:prstDash val="solid"/>
            <a:miter lim="800000"/>
            <a:headEnd type="none" w="sm" len="sm"/>
            <a:tailEnd type="none" w="sm" len="sm"/>
          </a:ln>
        </p:spPr>
      </p:cxnSp>
      <p:grpSp>
        <p:nvGrpSpPr>
          <p:cNvPr id="83" name="Google Shape;83;p48"/>
          <p:cNvGrpSpPr/>
          <p:nvPr/>
        </p:nvGrpSpPr>
        <p:grpSpPr>
          <a:xfrm rot="10800000">
            <a:off x="11482153" y="140248"/>
            <a:ext cx="602703" cy="577326"/>
            <a:chOff x="781297" y="5586292"/>
            <a:chExt cx="602703" cy="577326"/>
          </a:xfrm>
        </p:grpSpPr>
        <p:sp>
          <p:nvSpPr>
            <p:cNvPr id="84" name="Google Shape;84;p48"/>
            <p:cNvSpPr/>
            <p:nvPr/>
          </p:nvSpPr>
          <p:spPr>
            <a:xfrm rot="-5400000">
              <a:off x="781297" y="5657292"/>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85" name="Google Shape;85;p48"/>
            <p:cNvSpPr/>
            <p:nvPr/>
          </p:nvSpPr>
          <p:spPr>
            <a:xfrm>
              <a:off x="1216502" y="558629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cxnSp>
        <p:nvCxnSpPr>
          <p:cNvPr id="86" name="Google Shape;86;p48"/>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
        <p:nvSpPr>
          <p:cNvPr id="87" name="Google Shape;87;p48"/>
          <p:cNvSpPr txBox="1">
            <a:spLocks noGrp="1"/>
          </p:cNvSpPr>
          <p:nvPr>
            <p:ph type="body" idx="2"/>
          </p:nvPr>
        </p:nvSpPr>
        <p:spPr>
          <a:xfrm>
            <a:off x="3764756" y="3704674"/>
            <a:ext cx="4662487" cy="819517"/>
          </a:xfrm>
          <a:prstGeom prst="rect">
            <a:avLst/>
          </a:prstGeom>
          <a:noFill/>
          <a:ln>
            <a:noFill/>
          </a:ln>
        </p:spPr>
        <p:txBody>
          <a:bodyPr spcFirstLastPara="1" wrap="square" lIns="91425" tIns="45700" rIns="91425" bIns="45700" anchor="b" anchorCtr="0">
            <a:noAutofit/>
          </a:bodyPr>
          <a:lstStyle>
            <a:lvl1pPr marL="457200" lvl="0" indent="-228600" algn="ctr" rtl="1">
              <a:lnSpc>
                <a:spcPct val="90000"/>
              </a:lnSpc>
              <a:spcBef>
                <a:spcPts val="800"/>
              </a:spcBef>
              <a:spcAft>
                <a:spcPts val="0"/>
              </a:spcAft>
              <a:buClr>
                <a:schemeClr val="lt1"/>
              </a:buClr>
              <a:buSzPts val="5400"/>
              <a:buNone/>
              <a:defRPr sz="54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8" name="Google Shape;88;p48"/>
          <p:cNvGrpSpPr/>
          <p:nvPr/>
        </p:nvGrpSpPr>
        <p:grpSpPr>
          <a:xfrm>
            <a:off x="-110840" y="110839"/>
            <a:ext cx="1530097" cy="1525930"/>
            <a:chOff x="8374611" y="4283110"/>
            <a:chExt cx="2300578" cy="2294314"/>
          </a:xfrm>
        </p:grpSpPr>
        <p:pic>
          <p:nvPicPr>
            <p:cNvPr id="89" name="Google Shape;89;p48"/>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90" name="Google Shape;90;p48"/>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a:solidFill>
                    <a:schemeClr val="lt1"/>
                  </a:solidFill>
                  <a:latin typeface="Arial"/>
                  <a:ea typeface="Arial"/>
                  <a:cs typeface="Arial"/>
                  <a:sym typeface="Arial"/>
                </a:rPr>
                <a:t>משרד החינוך</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הקניית ידע">
  <p:cSld name="הקניית ידע">
    <p:spTree>
      <p:nvGrpSpPr>
        <p:cNvPr id="1" name="Shape 91"/>
        <p:cNvGrpSpPr/>
        <p:nvPr/>
      </p:nvGrpSpPr>
      <p:grpSpPr>
        <a:xfrm>
          <a:off x="0" y="0"/>
          <a:ext cx="0" cy="0"/>
          <a:chOff x="0" y="0"/>
          <a:chExt cx="0" cy="0"/>
        </a:xfrm>
      </p:grpSpPr>
      <p:pic>
        <p:nvPicPr>
          <p:cNvPr id="92" name="Google Shape;92;p49"/>
          <p:cNvPicPr preferRelativeResize="0"/>
          <p:nvPr/>
        </p:nvPicPr>
        <p:blipFill rotWithShape="1">
          <a:blip r:embed="rId2">
            <a:alphaModFix/>
          </a:blip>
          <a:srcRect t="12244" b="63870"/>
          <a:stretch/>
        </p:blipFill>
        <p:spPr>
          <a:xfrm>
            <a:off x="0" y="0"/>
            <a:ext cx="12192000" cy="1638096"/>
          </a:xfrm>
          <a:prstGeom prst="rect">
            <a:avLst/>
          </a:prstGeom>
          <a:noFill/>
          <a:ln>
            <a:noFill/>
          </a:ln>
        </p:spPr>
      </p:pic>
      <p:grpSp>
        <p:nvGrpSpPr>
          <p:cNvPr id="93" name="Google Shape;93;p49"/>
          <p:cNvGrpSpPr/>
          <p:nvPr/>
        </p:nvGrpSpPr>
        <p:grpSpPr>
          <a:xfrm>
            <a:off x="358720" y="6187719"/>
            <a:ext cx="3913243" cy="506326"/>
            <a:chOff x="358720" y="6187719"/>
            <a:chExt cx="3913243" cy="506326"/>
          </a:xfrm>
        </p:grpSpPr>
        <p:cxnSp>
          <p:nvCxnSpPr>
            <p:cNvPr id="94" name="Google Shape;94;p4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95" name="Google Shape;95;p4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 name="Google Shape;96;p4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97" name="Google Shape;97;p4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49"/>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9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49"/>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מצגת מלאה בתרגול" type="twoTxTwoObj">
  <p:cSld name="TWO_OBJECTS_WITH_TEXT">
    <p:spTree>
      <p:nvGrpSpPr>
        <p:cNvPr id="1" name="Shape 100"/>
        <p:cNvGrpSpPr/>
        <p:nvPr/>
      </p:nvGrpSpPr>
      <p:grpSpPr>
        <a:xfrm>
          <a:off x="0" y="0"/>
          <a:ext cx="0" cy="0"/>
          <a:chOff x="0" y="0"/>
          <a:chExt cx="0" cy="0"/>
        </a:xfrm>
      </p:grpSpPr>
      <p:sp>
        <p:nvSpPr>
          <p:cNvPr id="101" name="Google Shape;101;p5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5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800"/>
              </a:spcBef>
              <a:spcAft>
                <a:spcPts val="0"/>
              </a:spcAft>
              <a:buClr>
                <a:schemeClr val="dk1"/>
              </a:buClr>
              <a:buSzPts val="2800"/>
              <a:buNone/>
              <a:defRPr sz="2800" b="1">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3" name="Google Shape;103;p5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5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800"/>
              </a:spcBef>
              <a:spcAft>
                <a:spcPts val="0"/>
              </a:spcAft>
              <a:buClr>
                <a:schemeClr val="dk1"/>
              </a:buClr>
              <a:buSzPts val="2800"/>
              <a:buNone/>
              <a:defRPr sz="2800" b="1">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 name="Google Shape;105;p5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6" name="Google Shape;106;p50"/>
          <p:cNvGrpSpPr/>
          <p:nvPr/>
        </p:nvGrpSpPr>
        <p:grpSpPr>
          <a:xfrm>
            <a:off x="902624" y="181572"/>
            <a:ext cx="11022154" cy="506326"/>
            <a:chOff x="865046" y="356936"/>
            <a:chExt cx="11022154" cy="506326"/>
          </a:xfrm>
        </p:grpSpPr>
        <p:cxnSp>
          <p:nvCxnSpPr>
            <p:cNvPr id="107" name="Google Shape;107;p50"/>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08" name="Google Shape;108;p50"/>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09" name="Google Shape;109;p50"/>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פתרון">
  <p:cSld name="פתרון">
    <p:spTree>
      <p:nvGrpSpPr>
        <p:cNvPr id="1" name="Shape 110"/>
        <p:cNvGrpSpPr/>
        <p:nvPr/>
      </p:nvGrpSpPr>
      <p:grpSpPr>
        <a:xfrm>
          <a:off x="0" y="0"/>
          <a:ext cx="0" cy="0"/>
          <a:chOff x="0" y="0"/>
          <a:chExt cx="0" cy="0"/>
        </a:xfrm>
      </p:grpSpPr>
      <p:cxnSp>
        <p:nvCxnSpPr>
          <p:cNvPr id="111" name="Google Shape;111;p51"/>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12" name="Google Shape;112;p51"/>
          <p:cNvSpPr/>
          <p:nvPr/>
        </p:nvSpPr>
        <p:spPr>
          <a:xfrm rot="-5400000">
            <a:off x="8989719" y="249375"/>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113" name="Google Shape;113;p51"/>
          <p:cNvGrpSpPr/>
          <p:nvPr/>
        </p:nvGrpSpPr>
        <p:grpSpPr>
          <a:xfrm>
            <a:off x="358720" y="6187719"/>
            <a:ext cx="3913243" cy="506326"/>
            <a:chOff x="358720" y="6187719"/>
            <a:chExt cx="3913243" cy="506326"/>
          </a:xfrm>
        </p:grpSpPr>
        <p:cxnSp>
          <p:nvCxnSpPr>
            <p:cNvPr id="114" name="Google Shape;114;p51"/>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15" name="Google Shape;115;p51"/>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51"/>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7" name="Google Shape;117;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51"/>
          <p:cNvSpPr txBox="1">
            <a:spLocks noGrp="1"/>
          </p:cNvSpPr>
          <p:nvPr>
            <p:ph type="body" idx="1"/>
          </p:nvPr>
        </p:nvSpPr>
        <p:spPr>
          <a:xfrm>
            <a:off x="865046" y="1825625"/>
            <a:ext cx="5154754"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51"/>
          <p:cNvSpPr txBox="1">
            <a:spLocks noGrp="1"/>
          </p:cNvSpPr>
          <p:nvPr>
            <p:ph type="body" idx="2"/>
          </p:nvPr>
        </p:nvSpPr>
        <p:spPr>
          <a:xfrm>
            <a:off x="6260122" y="1825625"/>
            <a:ext cx="5093677"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90000"/>
              </a:lnSpc>
              <a:spcBef>
                <a:spcPts val="80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notesSlide" Target="../notesSlides/notesSlide12.xml"/><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levladaat.org/data/upl/yesodi/kikar.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lt1"/>
              </a:buClr>
              <a:buSzPts val="6000"/>
              <a:buNone/>
            </a:pPr>
            <a:r>
              <a:rPr lang="x-none" dirty="0"/>
              <a:t>שיעור עברית לכיתות ה-ו</a:t>
            </a:r>
            <a:endParaRPr dirty="0"/>
          </a:p>
          <a:p>
            <a:pPr marL="0" lvl="0" indent="0" algn="r" rtl="1">
              <a:lnSpc>
                <a:spcPct val="90000"/>
              </a:lnSpc>
              <a:spcBef>
                <a:spcPts val="800"/>
              </a:spcBef>
              <a:spcAft>
                <a:spcPts val="0"/>
              </a:spcAft>
              <a:buClr>
                <a:schemeClr val="lt1"/>
              </a:buClr>
              <a:buSzPts val="6000"/>
              <a:buNone/>
            </a:pPr>
            <a:endParaRPr dirty="0"/>
          </a:p>
        </p:txBody>
      </p:sp>
      <p:sp>
        <p:nvSpPr>
          <p:cNvPr id="215" name="Google Shape;215;p1"/>
          <p:cNvSpPr txBox="1">
            <a:spLocks noGrp="1"/>
          </p:cNvSpPr>
          <p:nvPr>
            <p:ph type="body" idx="2"/>
          </p:nvPr>
        </p:nvSpPr>
        <p:spPr>
          <a:xfrm>
            <a:off x="2907655" y="4027957"/>
            <a:ext cx="7858602" cy="1067141"/>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600"/>
              </a:spcAft>
              <a:buClr>
                <a:schemeClr val="lt1"/>
              </a:buClr>
              <a:buSzPts val="2480"/>
              <a:buNone/>
            </a:pPr>
            <a:r>
              <a:rPr lang="x-none" dirty="0"/>
              <a:t>נושא השיעור: הסיפור כיכר השמחה וכיכר העצב/ נורית זרחי – </a:t>
            </a:r>
            <a:r>
              <a:rPr lang="he-IL" dirty="0"/>
              <a:t> </a:t>
            </a:r>
            <a:r>
              <a:rPr lang="x-none" b="1" dirty="0"/>
              <a:t>חלק א'</a:t>
            </a:r>
            <a:endParaRPr b="1" dirty="0"/>
          </a:p>
        </p:txBody>
      </p:sp>
      <p:pic>
        <p:nvPicPr>
          <p:cNvPr id="216" name="Google Shape;216;p1"/>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17" name="Google Shape;217;p1"/>
          <p:cNvSpPr txBox="1"/>
          <p:nvPr/>
        </p:nvSpPr>
        <p:spPr>
          <a:xfrm>
            <a:off x="5619050" y="5069129"/>
            <a:ext cx="5147207" cy="649357"/>
          </a:xfrm>
          <a:prstGeom prst="rect">
            <a:avLst/>
          </a:prstGeom>
          <a:noFill/>
          <a:ln>
            <a:noFill/>
          </a:ln>
        </p:spPr>
        <p:txBody>
          <a:bodyPr spcFirstLastPara="1" wrap="square" lIns="91425" tIns="45700" rIns="91425" bIns="45700" anchor="t" anchorCtr="0">
            <a:normAutofit/>
          </a:bodyPr>
          <a:lstStyle/>
          <a:p>
            <a:pPr marL="0" marR="0" lvl="0" indent="0" algn="r" rtl="1">
              <a:lnSpc>
                <a:spcPct val="90000"/>
              </a:lnSpc>
              <a:spcBef>
                <a:spcPts val="0"/>
              </a:spcBef>
              <a:spcAft>
                <a:spcPts val="0"/>
              </a:spcAft>
              <a:buClr>
                <a:schemeClr val="lt1"/>
              </a:buClr>
              <a:buSzPts val="3200"/>
              <a:buFont typeface="Calibri"/>
              <a:buNone/>
            </a:pPr>
            <a:r>
              <a:rPr lang="x-none" sz="3200" b="0" i="0" u="none" strike="noStrike" cap="none" dirty="0">
                <a:solidFill>
                  <a:schemeClr val="lt1"/>
                </a:solidFill>
                <a:latin typeface="Calibri"/>
                <a:ea typeface="Calibri"/>
                <a:cs typeface="Calibri"/>
                <a:sym typeface="Calibri"/>
              </a:rPr>
              <a:t>עם המור</a:t>
            </a:r>
            <a:r>
              <a:rPr lang="he-IL" sz="3200" b="0" i="0" u="none" strike="noStrike" cap="none" dirty="0">
                <a:solidFill>
                  <a:schemeClr val="lt1"/>
                </a:solidFill>
                <a:latin typeface="Calibri"/>
                <a:ea typeface="Calibri"/>
                <a:cs typeface="Calibri"/>
                <a:sym typeface="Calibri"/>
              </a:rPr>
              <a:t>ה</a:t>
            </a:r>
            <a:r>
              <a:rPr lang="x-none" sz="3200" b="0" i="0" u="none" strike="noStrike" cap="none" dirty="0">
                <a:solidFill>
                  <a:schemeClr val="lt1"/>
                </a:solidFill>
                <a:latin typeface="Calibri"/>
                <a:ea typeface="Calibri"/>
                <a:cs typeface="Calibri"/>
                <a:sym typeface="Calibri"/>
              </a:rPr>
              <a:t>:</a:t>
            </a:r>
            <a:r>
              <a:rPr lang="he-IL" sz="3200" b="0" i="0" u="none" strike="noStrike" cap="none" dirty="0">
                <a:solidFill>
                  <a:schemeClr val="lt1"/>
                </a:solidFill>
                <a:latin typeface="Calibri"/>
                <a:ea typeface="Calibri"/>
                <a:cs typeface="Calibri"/>
                <a:sym typeface="Calibri"/>
              </a:rPr>
              <a:t> </a:t>
            </a:r>
            <a:r>
              <a:rPr lang="x-none" sz="3200" b="0" i="0" u="none" strike="noStrike" cap="none" dirty="0">
                <a:solidFill>
                  <a:schemeClr val="lt1"/>
                </a:solidFill>
                <a:latin typeface="Calibri"/>
                <a:ea typeface="Calibri"/>
                <a:cs typeface="Calibri"/>
                <a:sym typeface="Calibri"/>
              </a:rPr>
              <a:t>לימור טלמור</a:t>
            </a:r>
            <a:endParaRPr dirty="0"/>
          </a:p>
        </p:txBody>
      </p:sp>
      <p:sp>
        <p:nvSpPr>
          <p:cNvPr id="218" name="Google Shape;218;p1"/>
          <p:cNvSpPr txBox="1"/>
          <p:nvPr/>
        </p:nvSpPr>
        <p:spPr>
          <a:xfrm>
            <a:off x="6473624" y="6111218"/>
            <a:ext cx="4380931" cy="52318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x-none" sz="2800" b="0" i="0" u="none" strike="noStrike" cap="none" dirty="0">
                <a:solidFill>
                  <a:schemeClr val="bg1"/>
                </a:solidFill>
                <a:latin typeface="Calibri"/>
                <a:ea typeface="Calibri"/>
                <a:cs typeface="Calibri"/>
                <a:sym typeface="Calibri"/>
              </a:rPr>
              <a:t>פיתוח השיעור:</a:t>
            </a:r>
            <a:r>
              <a:rPr lang="he-IL" sz="2800" b="0" i="0" u="none" strike="noStrike" cap="none" dirty="0">
                <a:solidFill>
                  <a:schemeClr val="bg1"/>
                </a:solidFill>
                <a:latin typeface="Calibri"/>
                <a:ea typeface="Calibri"/>
                <a:cs typeface="Calibri"/>
                <a:sym typeface="Calibri"/>
              </a:rPr>
              <a:t> </a:t>
            </a:r>
            <a:r>
              <a:rPr lang="x-none" sz="2800" b="0" i="0" u="none" strike="noStrike" cap="none" dirty="0">
                <a:solidFill>
                  <a:schemeClr val="bg1"/>
                </a:solidFill>
                <a:latin typeface="Calibri"/>
                <a:ea typeface="Calibri"/>
                <a:cs typeface="Calibri"/>
                <a:sym typeface="Calibri"/>
              </a:rPr>
              <a:t>ד"ר סיגל חסון </a:t>
            </a:r>
            <a:endParaRPr sz="20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4400"/>
              <a:buFont typeface="Calibri"/>
              <a:buNone/>
            </a:pPr>
            <a:r>
              <a:rPr lang="x-none"/>
              <a:t>כיכר  השמחה וכיכר העצב </a:t>
            </a:r>
            <a:endParaRPr/>
          </a:p>
        </p:txBody>
      </p:sp>
      <p:sp>
        <p:nvSpPr>
          <p:cNvPr id="302" name="Google Shape;302;p10"/>
          <p:cNvSpPr txBox="1">
            <a:spLocks noGrp="1"/>
          </p:cNvSpPr>
          <p:nvPr>
            <p:ph type="body" idx="1"/>
          </p:nvPr>
        </p:nvSpPr>
        <p:spPr>
          <a:xfrm>
            <a:off x="933938" y="1825625"/>
            <a:ext cx="5085862" cy="4351338"/>
          </a:xfrm>
          <a:prstGeom prst="rect">
            <a:avLst/>
          </a:prstGeom>
          <a:noFill/>
          <a:ln>
            <a:noFill/>
          </a:ln>
        </p:spPr>
        <p:txBody>
          <a:bodyPr spcFirstLastPara="1" wrap="square" lIns="91425" tIns="45700" rIns="91425" bIns="45700" anchor="t" anchorCtr="0">
            <a:normAutofit/>
          </a:bodyPr>
          <a:lstStyle/>
          <a:p>
            <a:pPr marL="0" lvl="0" indent="0" algn="r" rtl="1">
              <a:lnSpc>
                <a:spcPct val="112857"/>
              </a:lnSpc>
              <a:spcBef>
                <a:spcPts val="0"/>
              </a:spcBef>
              <a:spcAft>
                <a:spcPts val="0"/>
              </a:spcAft>
              <a:buSzPts val="2800"/>
              <a:buNone/>
            </a:pPr>
            <a:br>
              <a:rPr lang="x-none"/>
            </a:br>
            <a:endParaRPr/>
          </a:p>
        </p:txBody>
      </p:sp>
      <p:pic>
        <p:nvPicPr>
          <p:cNvPr id="303" name="Google Shape;303;p10"/>
          <p:cNvPicPr preferRelativeResize="0">
            <a:picLocks noGrp="1"/>
          </p:cNvPicPr>
          <p:nvPr>
            <p:ph type="body" idx="2"/>
          </p:nvPr>
        </p:nvPicPr>
        <p:blipFill rotWithShape="1">
          <a:blip r:embed="rId3">
            <a:alphaModFix/>
          </a:blip>
          <a:srcRect/>
          <a:stretch/>
        </p:blipFill>
        <p:spPr>
          <a:xfrm>
            <a:off x="8415130" y="1825625"/>
            <a:ext cx="3651316" cy="2657219"/>
          </a:xfrm>
          <a:prstGeom prst="rect">
            <a:avLst/>
          </a:prstGeom>
          <a:noFill/>
          <a:ln>
            <a:noFill/>
          </a:ln>
        </p:spPr>
      </p:pic>
      <p:pic>
        <p:nvPicPr>
          <p:cNvPr id="305" name="Google Shape;305;p10"/>
          <p:cNvPicPr preferRelativeResize="0"/>
          <p:nvPr/>
        </p:nvPicPr>
        <p:blipFill rotWithShape="1">
          <a:blip r:embed="rId4">
            <a:alphaModFix/>
          </a:blip>
          <a:srcRect/>
          <a:stretch/>
        </p:blipFill>
        <p:spPr>
          <a:xfrm>
            <a:off x="3631096" y="3808252"/>
            <a:ext cx="4784034" cy="2859272"/>
          </a:xfrm>
          <a:prstGeom prst="rect">
            <a:avLst/>
          </a:prstGeom>
          <a:noFill/>
          <a:ln>
            <a:noFill/>
          </a:ln>
        </p:spPr>
      </p:pic>
      <p:pic>
        <p:nvPicPr>
          <p:cNvPr id="2" name="תמונה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20" y="1825625"/>
            <a:ext cx="3776870" cy="26880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1"/>
          <p:cNvSpPr txBox="1">
            <a:spLocks noGrp="1"/>
          </p:cNvSpPr>
          <p:nvPr>
            <p:ph type="title"/>
          </p:nvPr>
        </p:nvSpPr>
        <p:spPr>
          <a:xfrm>
            <a:off x="1009650" y="-13406"/>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כיכר השמחה וכיכר העצב </a:t>
            </a:r>
            <a:endParaRPr dirty="0"/>
          </a:p>
        </p:txBody>
      </p:sp>
      <p:grpSp>
        <p:nvGrpSpPr>
          <p:cNvPr id="312" name="Google Shape;312;p11"/>
          <p:cNvGrpSpPr/>
          <p:nvPr/>
        </p:nvGrpSpPr>
        <p:grpSpPr>
          <a:xfrm>
            <a:off x="3617118" y="1219200"/>
            <a:ext cx="4957763" cy="4957763"/>
            <a:chOff x="2778918" y="0"/>
            <a:chExt cx="4957763" cy="4957763"/>
          </a:xfrm>
        </p:grpSpPr>
        <p:sp>
          <p:nvSpPr>
            <p:cNvPr id="313" name="Google Shape;313;p11"/>
            <p:cNvSpPr/>
            <p:nvPr/>
          </p:nvSpPr>
          <p:spPr>
            <a:xfrm>
              <a:off x="2778918" y="0"/>
              <a:ext cx="4957763" cy="4957763"/>
            </a:xfrm>
            <a:prstGeom prst="ellipse">
              <a:avLst/>
            </a:prstGeom>
            <a:solidFill>
              <a:srgbClr val="0E51C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txBox="1"/>
            <p:nvPr/>
          </p:nvSpPr>
          <p:spPr>
            <a:xfrm>
              <a:off x="4391430" y="247888"/>
              <a:ext cx="1732738" cy="743664"/>
            </a:xfrm>
            <a:prstGeom prst="rect">
              <a:avLst/>
            </a:prstGeom>
            <a:noFill/>
            <a:ln>
              <a:noFill/>
            </a:ln>
          </p:spPr>
          <p:txBody>
            <a:bodyPr spcFirstLastPara="1" wrap="square" lIns="177800" tIns="177800" rIns="177800" bIns="177800" anchor="ctr" anchorCtr="0">
              <a:noAutofit/>
            </a:bodyPr>
            <a:lstStyle/>
            <a:p>
              <a:pPr marL="0" marR="0" lvl="0" indent="0" algn="ctr" rtl="1">
                <a:lnSpc>
                  <a:spcPct val="90000"/>
                </a:lnSpc>
                <a:spcBef>
                  <a:spcPts val="0"/>
                </a:spcBef>
                <a:spcAft>
                  <a:spcPts val="0"/>
                </a:spcAft>
                <a:buClr>
                  <a:schemeClr val="lt1"/>
                </a:buClr>
                <a:buSzPts val="2500"/>
                <a:buFont typeface="Calibri"/>
                <a:buNone/>
              </a:pPr>
              <a:r>
                <a:rPr lang="x-none" sz="2800" dirty="0">
                  <a:solidFill>
                    <a:schemeClr val="lt1"/>
                  </a:solidFill>
                  <a:latin typeface="Calibri"/>
                  <a:ea typeface="Calibri"/>
                  <a:cs typeface="Calibri"/>
                  <a:sym typeface="Calibri"/>
                </a:rPr>
                <a:t>סיפור 1</a:t>
              </a:r>
              <a:endParaRPr sz="1600" dirty="0"/>
            </a:p>
          </p:txBody>
        </p:sp>
        <p:sp>
          <p:nvSpPr>
            <p:cNvPr id="315" name="Google Shape;315;p11"/>
            <p:cNvSpPr/>
            <p:nvPr/>
          </p:nvSpPr>
          <p:spPr>
            <a:xfrm>
              <a:off x="3398638" y="1239440"/>
              <a:ext cx="3718322" cy="3718322"/>
            </a:xfrm>
            <a:prstGeom prst="ellipse">
              <a:avLst/>
            </a:prstGeom>
            <a:solidFill>
              <a:srgbClr val="0E51C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1"/>
            <p:cNvSpPr txBox="1"/>
            <p:nvPr/>
          </p:nvSpPr>
          <p:spPr>
            <a:xfrm>
              <a:off x="4391430" y="1471835"/>
              <a:ext cx="1732738" cy="697185"/>
            </a:xfrm>
            <a:prstGeom prst="rect">
              <a:avLst/>
            </a:prstGeom>
            <a:noFill/>
            <a:ln>
              <a:noFill/>
            </a:ln>
          </p:spPr>
          <p:txBody>
            <a:bodyPr spcFirstLastPara="1" wrap="square" lIns="177800" tIns="177800" rIns="177800" bIns="177800" anchor="ctr" anchorCtr="0">
              <a:noAutofit/>
            </a:bodyPr>
            <a:lstStyle/>
            <a:p>
              <a:pPr marL="0" marR="0" lvl="0" indent="0" algn="ctr" rtl="1">
                <a:lnSpc>
                  <a:spcPct val="90000"/>
                </a:lnSpc>
                <a:spcBef>
                  <a:spcPts val="0"/>
                </a:spcBef>
                <a:spcAft>
                  <a:spcPts val="0"/>
                </a:spcAft>
                <a:buClr>
                  <a:schemeClr val="lt1"/>
                </a:buClr>
                <a:buSzPts val="2500"/>
                <a:buFont typeface="Calibri"/>
                <a:buNone/>
              </a:pPr>
              <a:r>
                <a:rPr lang="x-none" sz="2800" dirty="0">
                  <a:solidFill>
                    <a:schemeClr val="lt1"/>
                  </a:solidFill>
                  <a:latin typeface="Calibri"/>
                  <a:ea typeface="Calibri"/>
                  <a:cs typeface="Calibri"/>
                  <a:sym typeface="Calibri"/>
                </a:rPr>
                <a:t>סיפור 2</a:t>
              </a:r>
              <a:endParaRPr sz="1600" dirty="0"/>
            </a:p>
          </p:txBody>
        </p:sp>
        <p:sp>
          <p:nvSpPr>
            <p:cNvPr id="317" name="Google Shape;317;p11"/>
            <p:cNvSpPr/>
            <p:nvPr/>
          </p:nvSpPr>
          <p:spPr>
            <a:xfrm>
              <a:off x="4018359" y="2478881"/>
              <a:ext cx="2478881" cy="2478881"/>
            </a:xfrm>
            <a:prstGeom prst="ellipse">
              <a:avLst/>
            </a:prstGeom>
            <a:solidFill>
              <a:srgbClr val="0E51C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1"/>
            <p:cNvSpPr txBox="1"/>
            <p:nvPr/>
          </p:nvSpPr>
          <p:spPr>
            <a:xfrm>
              <a:off x="4381383" y="3098601"/>
              <a:ext cx="1752833" cy="1239440"/>
            </a:xfrm>
            <a:prstGeom prst="rect">
              <a:avLst/>
            </a:prstGeom>
            <a:noFill/>
            <a:ln>
              <a:noFill/>
            </a:ln>
          </p:spPr>
          <p:txBody>
            <a:bodyPr spcFirstLastPara="1" wrap="square" lIns="177800" tIns="177800" rIns="177800" bIns="177800" anchor="ctr" anchorCtr="0">
              <a:noAutofit/>
            </a:bodyPr>
            <a:lstStyle/>
            <a:p>
              <a:pPr marL="0" marR="0" lvl="0" indent="0" algn="ctr" rtl="1">
                <a:lnSpc>
                  <a:spcPct val="90000"/>
                </a:lnSpc>
                <a:spcBef>
                  <a:spcPts val="0"/>
                </a:spcBef>
                <a:spcAft>
                  <a:spcPts val="0"/>
                </a:spcAft>
                <a:buClr>
                  <a:schemeClr val="lt1"/>
                </a:buClr>
                <a:buSzPts val="2500"/>
                <a:buFont typeface="Calibri"/>
                <a:buNone/>
              </a:pPr>
              <a:r>
                <a:rPr lang="x-none" sz="2800">
                  <a:solidFill>
                    <a:schemeClr val="lt1"/>
                  </a:solidFill>
                  <a:latin typeface="Calibri"/>
                  <a:ea typeface="Calibri"/>
                  <a:cs typeface="Calibri"/>
                  <a:sym typeface="Calibri"/>
                </a:rPr>
                <a:t>סיפור 3</a:t>
              </a:r>
              <a:endParaRPr sz="1600"/>
            </a:p>
          </p:txBody>
        </p:sp>
      </p:grpSp>
      <p:pic>
        <p:nvPicPr>
          <p:cNvPr id="10"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9808" y="374574"/>
            <a:ext cx="1540938" cy="549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325" name="Google Shape;325;p12"/>
          <p:cNvGrpSpPr/>
          <p:nvPr/>
        </p:nvGrpSpPr>
        <p:grpSpPr>
          <a:xfrm>
            <a:off x="3617118" y="1219200"/>
            <a:ext cx="4957763" cy="4957763"/>
            <a:chOff x="2778918" y="0"/>
            <a:chExt cx="4957763" cy="4957763"/>
          </a:xfrm>
        </p:grpSpPr>
        <p:sp>
          <p:nvSpPr>
            <p:cNvPr id="326" name="Google Shape;326;p12"/>
            <p:cNvSpPr/>
            <p:nvPr/>
          </p:nvSpPr>
          <p:spPr>
            <a:xfrm>
              <a:off x="2778918" y="0"/>
              <a:ext cx="4957763" cy="4957763"/>
            </a:xfrm>
            <a:prstGeom prst="ellipse">
              <a:avLst/>
            </a:prstGeom>
            <a:solidFill>
              <a:srgbClr val="0E51C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2"/>
            <p:cNvSpPr txBox="1"/>
            <p:nvPr/>
          </p:nvSpPr>
          <p:spPr>
            <a:xfrm>
              <a:off x="3504966" y="1239440"/>
              <a:ext cx="3505667" cy="2478881"/>
            </a:xfrm>
            <a:prstGeom prst="rect">
              <a:avLst/>
            </a:prstGeom>
            <a:noFill/>
            <a:ln>
              <a:noFill/>
            </a:ln>
          </p:spPr>
          <p:txBody>
            <a:bodyPr spcFirstLastPara="1" wrap="square" lIns="426700" tIns="426700" rIns="426700" bIns="426700" anchor="ctr" anchorCtr="0">
              <a:noAutofit/>
            </a:bodyPr>
            <a:lstStyle/>
            <a:p>
              <a:pPr marL="0" marR="0" lvl="0" indent="0" algn="ctr" rtl="1">
                <a:lnSpc>
                  <a:spcPct val="90000"/>
                </a:lnSpc>
                <a:spcBef>
                  <a:spcPts val="0"/>
                </a:spcBef>
                <a:spcAft>
                  <a:spcPts val="0"/>
                </a:spcAft>
                <a:buClr>
                  <a:schemeClr val="lt1"/>
                </a:buClr>
                <a:buSzPts val="6000"/>
                <a:buFont typeface="Calibri"/>
                <a:buNone/>
              </a:pPr>
              <a:r>
                <a:rPr lang="x-none" sz="6000">
                  <a:solidFill>
                    <a:schemeClr val="lt1"/>
                  </a:solidFill>
                  <a:latin typeface="Calibri"/>
                  <a:ea typeface="Calibri"/>
                  <a:cs typeface="Calibri"/>
                  <a:sym typeface="Calibri"/>
                </a:rPr>
                <a:t>סיפור ריאליסטי </a:t>
              </a:r>
              <a:endParaRPr/>
            </a:p>
          </p:txBody>
        </p:sp>
      </p:grpSp>
      <p:sp>
        <p:nvSpPr>
          <p:cNvPr id="328" name="Google Shape;328;p12"/>
          <p:cNvSpPr txBox="1"/>
          <p:nvPr/>
        </p:nvSpPr>
        <p:spPr>
          <a:xfrm>
            <a:off x="516835" y="1060174"/>
            <a:ext cx="2504661" cy="3108543"/>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x-none" sz="2800">
                <a:solidFill>
                  <a:schemeClr val="dk1"/>
                </a:solidFill>
                <a:latin typeface="Calibri"/>
                <a:ea typeface="Calibri"/>
                <a:cs typeface="Calibri"/>
                <a:sym typeface="Calibri"/>
              </a:rPr>
              <a:t>סיפור המתאר באופן מוחשי, מדויק ומפורט מצבים ותופעות שעשויים להתקיים במציאות</a:t>
            </a:r>
            <a:endParaRPr/>
          </a:p>
        </p:txBody>
      </p:sp>
      <p:pic>
        <p:nvPicPr>
          <p:cNvPr id="329" name="Google Shape;329;p12"/>
          <p:cNvPicPr preferRelativeResize="0"/>
          <p:nvPr/>
        </p:nvPicPr>
        <p:blipFill rotWithShape="1">
          <a:blip r:embed="rId5">
            <a:alphaModFix/>
          </a:blip>
          <a:srcRect/>
          <a:stretch/>
        </p:blipFill>
        <p:spPr>
          <a:xfrm>
            <a:off x="0" y="-66675"/>
            <a:ext cx="619125" cy="361950"/>
          </a:xfrm>
          <a:prstGeom prst="rect">
            <a:avLst/>
          </a:prstGeom>
          <a:noFill/>
          <a:ln>
            <a:noFill/>
          </a:ln>
        </p:spPr>
      </p:pic>
      <p:pic>
        <p:nvPicPr>
          <p:cNvPr id="330" name="Google Shape;330;p12"/>
          <p:cNvPicPr preferRelativeResize="0"/>
          <p:nvPr/>
        </p:nvPicPr>
        <p:blipFill rotWithShape="1">
          <a:blip r:embed="rId6">
            <a:alphaModFix/>
          </a:blip>
          <a:srcRect/>
          <a:stretch/>
        </p:blipFill>
        <p:spPr>
          <a:xfrm>
            <a:off x="0" y="0"/>
            <a:ext cx="114300" cy="114300"/>
          </a:xfrm>
          <a:prstGeom prst="rect">
            <a:avLst/>
          </a:prstGeom>
          <a:noFill/>
          <a:ln>
            <a:noFill/>
          </a:ln>
        </p:spPr>
      </p:pic>
      <p:pic>
        <p:nvPicPr>
          <p:cNvPr id="331" name="Google Shape;331;p12"/>
          <p:cNvPicPr preferRelativeResize="0"/>
          <p:nvPr/>
        </p:nvPicPr>
        <p:blipFill rotWithShape="1">
          <a:blip r:embed="rId7">
            <a:alphaModFix/>
          </a:blip>
          <a:srcRect/>
          <a:stretch/>
        </p:blipFill>
        <p:spPr>
          <a:xfrm>
            <a:off x="0" y="0"/>
            <a:ext cx="114300" cy="114300"/>
          </a:xfrm>
          <a:prstGeom prst="rect">
            <a:avLst/>
          </a:prstGeom>
          <a:noFill/>
          <a:ln>
            <a:noFill/>
          </a:ln>
        </p:spPr>
      </p:pic>
      <p:pic>
        <p:nvPicPr>
          <p:cNvPr id="332" name="Google Shape;332;p12"/>
          <p:cNvPicPr preferRelativeResize="0"/>
          <p:nvPr/>
        </p:nvPicPr>
        <p:blipFill rotWithShape="1">
          <a:blip r:embed="rId8">
            <a:alphaModFix/>
          </a:blip>
          <a:srcRect/>
          <a:stretch/>
        </p:blipFill>
        <p:spPr>
          <a:xfrm>
            <a:off x="0" y="0"/>
            <a:ext cx="114300" cy="114300"/>
          </a:xfrm>
          <a:prstGeom prst="rect">
            <a:avLst/>
          </a:prstGeom>
          <a:noFill/>
          <a:ln>
            <a:noFill/>
          </a:ln>
        </p:spPr>
      </p:pic>
      <p:pic>
        <p:nvPicPr>
          <p:cNvPr id="333" name="Google Shape;333;p12"/>
          <p:cNvPicPr preferRelativeResize="0"/>
          <p:nvPr/>
        </p:nvPicPr>
        <p:blipFill rotWithShape="1">
          <a:blip r:embed="rId9">
            <a:alphaModFix/>
          </a:blip>
          <a:srcRect/>
          <a:stretch/>
        </p:blipFill>
        <p:spPr>
          <a:xfrm>
            <a:off x="0" y="0"/>
            <a:ext cx="114300" cy="114300"/>
          </a:xfrm>
          <a:prstGeom prst="rect">
            <a:avLst/>
          </a:prstGeom>
          <a:noFill/>
          <a:ln>
            <a:noFill/>
          </a:ln>
        </p:spPr>
      </p:pic>
      <p:sp>
        <p:nvSpPr>
          <p:cNvPr id="13" name="Google Shape;311;p11"/>
          <p:cNvSpPr txBox="1">
            <a:spLocks noGrp="1"/>
          </p:cNvSpPr>
          <p:nvPr>
            <p:ph type="title"/>
          </p:nvPr>
        </p:nvSpPr>
        <p:spPr>
          <a:xfrm>
            <a:off x="1009650" y="-13406"/>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כיכר השמחה וכיכר העצב </a:t>
            </a:r>
            <a:endParaRPr dirty="0"/>
          </a:p>
        </p:txBody>
      </p:sp>
      <p:pic>
        <p:nvPicPr>
          <p:cNvPr id="12"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09650" y="374574"/>
            <a:ext cx="1540938" cy="549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pSp>
        <p:nvGrpSpPr>
          <p:cNvPr id="340" name="Google Shape;340;p13"/>
          <p:cNvGrpSpPr/>
          <p:nvPr/>
        </p:nvGrpSpPr>
        <p:grpSpPr>
          <a:xfrm>
            <a:off x="3617118" y="1219200"/>
            <a:ext cx="4957763" cy="4957763"/>
            <a:chOff x="2778918" y="0"/>
            <a:chExt cx="4957763" cy="4957763"/>
          </a:xfrm>
        </p:grpSpPr>
        <p:sp>
          <p:nvSpPr>
            <p:cNvPr id="341" name="Google Shape;341;p13"/>
            <p:cNvSpPr/>
            <p:nvPr/>
          </p:nvSpPr>
          <p:spPr>
            <a:xfrm>
              <a:off x="2778918" y="0"/>
              <a:ext cx="4957763" cy="4957763"/>
            </a:xfrm>
            <a:prstGeom prst="ellipse">
              <a:avLst/>
            </a:prstGeom>
            <a:solidFill>
              <a:srgbClr val="0E51C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txBox="1"/>
            <p:nvPr/>
          </p:nvSpPr>
          <p:spPr>
            <a:xfrm>
              <a:off x="3956387" y="371832"/>
              <a:ext cx="2602825" cy="842819"/>
            </a:xfrm>
            <a:prstGeom prst="rect">
              <a:avLst/>
            </a:prstGeom>
            <a:noFill/>
            <a:ln>
              <a:noFill/>
            </a:ln>
          </p:spPr>
          <p:txBody>
            <a:bodyPr spcFirstLastPara="1" wrap="square" lIns="206225" tIns="206225" rIns="206225" bIns="206225" anchor="ctr" anchorCtr="0">
              <a:noAutofit/>
            </a:bodyPr>
            <a:lstStyle/>
            <a:p>
              <a:pPr marL="0" marR="0" lvl="0" indent="0" algn="ctr" rtl="1">
                <a:lnSpc>
                  <a:spcPct val="90000"/>
                </a:lnSpc>
                <a:spcBef>
                  <a:spcPts val="0"/>
                </a:spcBef>
                <a:spcAft>
                  <a:spcPts val="0"/>
                </a:spcAft>
                <a:buClr>
                  <a:schemeClr val="lt1"/>
                </a:buClr>
                <a:buSzPts val="2900"/>
                <a:buFont typeface="Calibri"/>
                <a:buNone/>
              </a:pPr>
              <a:r>
                <a:rPr lang="x-none" sz="2900" dirty="0">
                  <a:solidFill>
                    <a:schemeClr val="lt1"/>
                  </a:solidFill>
                  <a:latin typeface="Calibri"/>
                  <a:ea typeface="Calibri"/>
                  <a:cs typeface="Calibri"/>
                  <a:sym typeface="Calibri"/>
                </a:rPr>
                <a:t>סיפור ריאליסטי </a:t>
              </a:r>
              <a:endParaRPr dirty="0"/>
            </a:p>
          </p:txBody>
        </p:sp>
        <p:sp>
          <p:nvSpPr>
            <p:cNvPr id="343" name="Google Shape;343;p13"/>
            <p:cNvSpPr/>
            <p:nvPr/>
          </p:nvSpPr>
          <p:spPr>
            <a:xfrm>
              <a:off x="3398638" y="1239440"/>
              <a:ext cx="3718322" cy="3718322"/>
            </a:xfrm>
            <a:prstGeom prst="ellipse">
              <a:avLst/>
            </a:prstGeom>
            <a:solidFill>
              <a:srgbClr val="0E51C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txBox="1"/>
            <p:nvPr/>
          </p:nvSpPr>
          <p:spPr>
            <a:xfrm>
              <a:off x="3943174" y="2169021"/>
              <a:ext cx="2629250" cy="1859161"/>
            </a:xfrm>
            <a:prstGeom prst="rect">
              <a:avLst/>
            </a:prstGeom>
            <a:noFill/>
            <a:ln>
              <a:noFill/>
            </a:ln>
          </p:spPr>
          <p:txBody>
            <a:bodyPr spcFirstLastPara="1" wrap="square" lIns="206225" tIns="206225" rIns="206225" bIns="206225" anchor="ctr" anchorCtr="0">
              <a:noAutofit/>
            </a:bodyPr>
            <a:lstStyle/>
            <a:p>
              <a:pPr marL="0" marR="0" lvl="0" indent="0" algn="ctr" rtl="1">
                <a:lnSpc>
                  <a:spcPct val="90000"/>
                </a:lnSpc>
                <a:spcBef>
                  <a:spcPts val="0"/>
                </a:spcBef>
                <a:spcAft>
                  <a:spcPts val="0"/>
                </a:spcAft>
                <a:buClr>
                  <a:schemeClr val="lt1"/>
                </a:buClr>
                <a:buSzPts val="2900"/>
                <a:buFont typeface="Calibri"/>
                <a:buNone/>
              </a:pPr>
              <a:r>
                <a:rPr lang="x-none" sz="2900" dirty="0">
                  <a:solidFill>
                    <a:schemeClr val="lt1"/>
                  </a:solidFill>
                  <a:latin typeface="Calibri"/>
                  <a:ea typeface="Calibri"/>
                  <a:cs typeface="Calibri"/>
                  <a:sym typeface="Calibri"/>
                </a:rPr>
                <a:t>סיפור פנימי – סיפור דמיוני </a:t>
              </a:r>
              <a:endParaRPr dirty="0"/>
            </a:p>
          </p:txBody>
        </p:sp>
      </p:grpSp>
      <p:sp>
        <p:nvSpPr>
          <p:cNvPr id="9" name="Google Shape;311;p11"/>
          <p:cNvSpPr txBox="1">
            <a:spLocks noGrp="1"/>
          </p:cNvSpPr>
          <p:nvPr>
            <p:ph type="title"/>
          </p:nvPr>
        </p:nvSpPr>
        <p:spPr>
          <a:xfrm>
            <a:off x="1009650" y="-13406"/>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כיכר השמחה וכיכר העצב </a:t>
            </a:r>
            <a:endParaRPr dirty="0"/>
          </a:p>
        </p:txBody>
      </p:sp>
      <p:pic>
        <p:nvPicPr>
          <p:cNvPr id="8"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4608" y="374574"/>
            <a:ext cx="1540938" cy="549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1" name="Google Shape;351;p14"/>
          <p:cNvGrpSpPr/>
          <p:nvPr/>
        </p:nvGrpSpPr>
        <p:grpSpPr>
          <a:xfrm>
            <a:off x="3617118" y="1219200"/>
            <a:ext cx="4957763" cy="4957763"/>
            <a:chOff x="2778918" y="0"/>
            <a:chExt cx="4957763" cy="4957763"/>
          </a:xfrm>
        </p:grpSpPr>
        <p:sp>
          <p:nvSpPr>
            <p:cNvPr id="352" name="Google Shape;352;p14"/>
            <p:cNvSpPr/>
            <p:nvPr/>
          </p:nvSpPr>
          <p:spPr>
            <a:xfrm>
              <a:off x="2778918" y="0"/>
              <a:ext cx="4957763" cy="4957763"/>
            </a:xfrm>
            <a:prstGeom prst="ellipse">
              <a:avLst/>
            </a:prstGeom>
            <a:solidFill>
              <a:srgbClr val="0E51C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txBox="1"/>
            <p:nvPr/>
          </p:nvSpPr>
          <p:spPr>
            <a:xfrm>
              <a:off x="4391430" y="247888"/>
              <a:ext cx="1732738" cy="743664"/>
            </a:xfrm>
            <a:prstGeom prst="rect">
              <a:avLst/>
            </a:prstGeom>
            <a:noFill/>
            <a:ln>
              <a:noFill/>
            </a:ln>
          </p:spPr>
          <p:txBody>
            <a:bodyPr spcFirstLastPara="1" wrap="square" lIns="113775" tIns="113775" rIns="113775" bIns="113775" anchor="ctr" anchorCtr="0">
              <a:noAutofit/>
            </a:bodyPr>
            <a:lstStyle/>
            <a:p>
              <a:pPr marL="0" marR="0" lvl="0" indent="0" algn="ctr" rtl="1">
                <a:lnSpc>
                  <a:spcPct val="90000"/>
                </a:lnSpc>
                <a:spcBef>
                  <a:spcPts val="0"/>
                </a:spcBef>
                <a:spcAft>
                  <a:spcPts val="0"/>
                </a:spcAft>
                <a:buClr>
                  <a:schemeClr val="lt1"/>
                </a:buClr>
                <a:buSzPts val="1600"/>
                <a:buFont typeface="Calibri"/>
                <a:buNone/>
              </a:pPr>
              <a:r>
                <a:rPr lang="x-none" sz="2800" dirty="0">
                  <a:solidFill>
                    <a:schemeClr val="lt1"/>
                  </a:solidFill>
                  <a:latin typeface="Calibri"/>
                  <a:ea typeface="Calibri"/>
                  <a:cs typeface="Calibri"/>
                  <a:sym typeface="Calibri"/>
                </a:rPr>
                <a:t>סיפור ריאליסטי </a:t>
              </a:r>
              <a:endParaRPr sz="2800" dirty="0"/>
            </a:p>
          </p:txBody>
        </p:sp>
        <p:sp>
          <p:nvSpPr>
            <p:cNvPr id="354" name="Google Shape;354;p14"/>
            <p:cNvSpPr/>
            <p:nvPr/>
          </p:nvSpPr>
          <p:spPr>
            <a:xfrm>
              <a:off x="3398638" y="1239440"/>
              <a:ext cx="3718322" cy="3718322"/>
            </a:xfrm>
            <a:prstGeom prst="ellipse">
              <a:avLst/>
            </a:prstGeom>
            <a:solidFill>
              <a:srgbClr val="0E51C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txBox="1"/>
            <p:nvPr/>
          </p:nvSpPr>
          <p:spPr>
            <a:xfrm>
              <a:off x="4114204" y="1471835"/>
              <a:ext cx="2287190" cy="697185"/>
            </a:xfrm>
            <a:prstGeom prst="rect">
              <a:avLst/>
            </a:prstGeom>
            <a:noFill/>
            <a:ln>
              <a:noFill/>
            </a:ln>
          </p:spPr>
          <p:txBody>
            <a:bodyPr spcFirstLastPara="1" wrap="square" lIns="113775" tIns="113775" rIns="113775" bIns="113775" anchor="ctr" anchorCtr="0">
              <a:noAutofit/>
            </a:bodyPr>
            <a:lstStyle/>
            <a:p>
              <a:pPr marL="0" marR="0" lvl="0" indent="0" algn="ctr" rtl="1">
                <a:lnSpc>
                  <a:spcPct val="90000"/>
                </a:lnSpc>
                <a:spcBef>
                  <a:spcPts val="0"/>
                </a:spcBef>
                <a:spcAft>
                  <a:spcPts val="0"/>
                </a:spcAft>
                <a:buClr>
                  <a:schemeClr val="lt1"/>
                </a:buClr>
                <a:buSzPts val="1600"/>
                <a:buFont typeface="Calibri"/>
                <a:buNone/>
              </a:pPr>
              <a:r>
                <a:rPr lang="x-none" sz="2800" dirty="0">
                  <a:solidFill>
                    <a:schemeClr val="lt1"/>
                  </a:solidFill>
                  <a:latin typeface="Calibri"/>
                  <a:ea typeface="Calibri"/>
                  <a:cs typeface="Calibri"/>
                  <a:sym typeface="Calibri"/>
                </a:rPr>
                <a:t>סיפור פנימי </a:t>
              </a:r>
              <a:r>
                <a:rPr lang="he-IL" sz="2800" dirty="0">
                  <a:solidFill>
                    <a:schemeClr val="lt1"/>
                  </a:solidFill>
                  <a:latin typeface="Calibri"/>
                  <a:ea typeface="Calibri"/>
                  <a:cs typeface="Calibri"/>
                  <a:sym typeface="Calibri"/>
                </a:rPr>
                <a:t>–</a:t>
              </a:r>
              <a:r>
                <a:rPr lang="x-none" sz="2800" dirty="0">
                  <a:solidFill>
                    <a:schemeClr val="lt1"/>
                  </a:solidFill>
                  <a:latin typeface="Calibri"/>
                  <a:ea typeface="Calibri"/>
                  <a:cs typeface="Calibri"/>
                  <a:sym typeface="Calibri"/>
                </a:rPr>
                <a:t> </a:t>
              </a:r>
              <a:r>
                <a:rPr lang="he-IL" sz="2800" dirty="0">
                  <a:solidFill>
                    <a:schemeClr val="lt1"/>
                  </a:solidFill>
                  <a:latin typeface="Calibri"/>
                  <a:ea typeface="Calibri"/>
                  <a:cs typeface="Calibri"/>
                  <a:sym typeface="Calibri"/>
                </a:rPr>
                <a:t> </a:t>
              </a:r>
              <a:r>
                <a:rPr lang="x-none" sz="2800" dirty="0">
                  <a:solidFill>
                    <a:schemeClr val="lt1"/>
                  </a:solidFill>
                  <a:latin typeface="Calibri"/>
                  <a:ea typeface="Calibri"/>
                  <a:cs typeface="Calibri"/>
                  <a:sym typeface="Calibri"/>
                </a:rPr>
                <a:t>סיפור דמיוני </a:t>
              </a:r>
              <a:endParaRPr sz="2800" dirty="0"/>
            </a:p>
          </p:txBody>
        </p:sp>
        <p:sp>
          <p:nvSpPr>
            <p:cNvPr id="356" name="Google Shape;356;p14"/>
            <p:cNvSpPr/>
            <p:nvPr/>
          </p:nvSpPr>
          <p:spPr>
            <a:xfrm>
              <a:off x="4018359" y="2478881"/>
              <a:ext cx="2478881" cy="2478881"/>
            </a:xfrm>
            <a:prstGeom prst="ellipse">
              <a:avLst/>
            </a:prstGeom>
            <a:solidFill>
              <a:srgbClr val="0E51C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txBox="1"/>
            <p:nvPr/>
          </p:nvSpPr>
          <p:spPr>
            <a:xfrm>
              <a:off x="4114204" y="3098601"/>
              <a:ext cx="2287190" cy="1239440"/>
            </a:xfrm>
            <a:prstGeom prst="rect">
              <a:avLst/>
            </a:prstGeom>
            <a:noFill/>
            <a:ln>
              <a:noFill/>
            </a:ln>
          </p:spPr>
          <p:txBody>
            <a:bodyPr spcFirstLastPara="1" wrap="square" lIns="113775" tIns="113775" rIns="113775" bIns="113775" anchor="ctr" anchorCtr="0">
              <a:noAutofit/>
            </a:bodyPr>
            <a:lstStyle/>
            <a:p>
              <a:pPr marL="0" marR="0" lvl="0" indent="0" algn="ctr" rtl="1">
                <a:lnSpc>
                  <a:spcPct val="90000"/>
                </a:lnSpc>
                <a:spcBef>
                  <a:spcPts val="0"/>
                </a:spcBef>
                <a:spcAft>
                  <a:spcPts val="0"/>
                </a:spcAft>
                <a:buClr>
                  <a:schemeClr val="lt1"/>
                </a:buClr>
                <a:buSzPts val="1600"/>
                <a:buFont typeface="Calibri"/>
                <a:buNone/>
              </a:pPr>
              <a:r>
                <a:rPr lang="x-none" sz="2800" dirty="0">
                  <a:solidFill>
                    <a:schemeClr val="lt1"/>
                  </a:solidFill>
                  <a:latin typeface="Calibri"/>
                  <a:ea typeface="Calibri"/>
                  <a:cs typeface="Calibri"/>
                  <a:sym typeface="Calibri"/>
                </a:rPr>
                <a:t>סיפור פנימי נוסף  - </a:t>
              </a:r>
              <a:endParaRPr lang="he-IL" sz="2800" dirty="0">
                <a:solidFill>
                  <a:schemeClr val="lt1"/>
                </a:solidFill>
                <a:latin typeface="Calibri"/>
                <a:ea typeface="Calibri"/>
                <a:cs typeface="Calibri"/>
                <a:sym typeface="Calibri"/>
              </a:endParaRPr>
            </a:p>
            <a:p>
              <a:pPr marL="0" marR="0" lvl="0" indent="0" algn="ctr" rtl="1">
                <a:lnSpc>
                  <a:spcPct val="90000"/>
                </a:lnSpc>
                <a:spcBef>
                  <a:spcPts val="0"/>
                </a:spcBef>
                <a:spcAft>
                  <a:spcPts val="0"/>
                </a:spcAft>
                <a:buClr>
                  <a:schemeClr val="lt1"/>
                </a:buClr>
                <a:buSzPts val="1600"/>
                <a:buFont typeface="Calibri"/>
                <a:buNone/>
              </a:pPr>
              <a:r>
                <a:rPr lang="x-none" sz="2800" dirty="0">
                  <a:solidFill>
                    <a:schemeClr val="lt1"/>
                  </a:solidFill>
                  <a:latin typeface="Calibri"/>
                  <a:ea typeface="Calibri"/>
                  <a:cs typeface="Calibri"/>
                  <a:sym typeface="Calibri"/>
                </a:rPr>
                <a:t>אלגורי- משל </a:t>
              </a:r>
              <a:endParaRPr sz="2800" dirty="0"/>
            </a:p>
          </p:txBody>
        </p:sp>
      </p:grpSp>
      <p:sp>
        <p:nvSpPr>
          <p:cNvPr id="358" name="Google Shape;358;p14"/>
          <p:cNvSpPr txBox="1"/>
          <p:nvPr/>
        </p:nvSpPr>
        <p:spPr>
          <a:xfrm>
            <a:off x="463826" y="1219200"/>
            <a:ext cx="2743200" cy="2554545"/>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x-none" sz="3200" b="1">
                <a:solidFill>
                  <a:schemeClr val="dk1"/>
                </a:solidFill>
                <a:latin typeface="Calibri"/>
                <a:ea typeface="Calibri"/>
                <a:cs typeface="Calibri"/>
                <a:sym typeface="Calibri"/>
              </a:rPr>
              <a:t>אלגוריה</a:t>
            </a:r>
            <a:r>
              <a:rPr lang="x-none" sz="3200">
                <a:solidFill>
                  <a:schemeClr val="dk1"/>
                </a:solidFill>
                <a:latin typeface="Calibri"/>
                <a:ea typeface="Calibri"/>
                <a:cs typeface="Calibri"/>
                <a:sym typeface="Calibri"/>
              </a:rPr>
              <a:t>: יצירה ספרותית שיש לה משמעות מעבר לסיפור המעשה. </a:t>
            </a:r>
            <a:endParaRPr sz="1800">
              <a:solidFill>
                <a:schemeClr val="dk1"/>
              </a:solidFill>
              <a:latin typeface="Calibri"/>
              <a:ea typeface="Calibri"/>
              <a:cs typeface="Calibri"/>
              <a:sym typeface="Calibri"/>
            </a:endParaRPr>
          </a:p>
        </p:txBody>
      </p:sp>
      <p:sp>
        <p:nvSpPr>
          <p:cNvPr id="12" name="Google Shape;311;p11"/>
          <p:cNvSpPr txBox="1">
            <a:spLocks noGrp="1"/>
          </p:cNvSpPr>
          <p:nvPr>
            <p:ph type="title"/>
          </p:nvPr>
        </p:nvSpPr>
        <p:spPr>
          <a:xfrm>
            <a:off x="1009650" y="-13406"/>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כיכר השמחה וכיכר העצב </a:t>
            </a:r>
            <a:endParaRPr dirty="0"/>
          </a:p>
        </p:txBody>
      </p:sp>
      <p:pic>
        <p:nvPicPr>
          <p:cNvPr id="13"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4608" y="374574"/>
            <a:ext cx="1540938" cy="549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כיכר השמחה וכיכר העצב </a:t>
            </a:r>
            <a:endParaRPr dirty="0"/>
          </a:p>
        </p:txBody>
      </p:sp>
      <p:pic>
        <p:nvPicPr>
          <p:cNvPr id="365" name="Google Shape;365;p15"/>
          <p:cNvPicPr preferRelativeResize="0">
            <a:picLocks noGrp="1"/>
          </p:cNvPicPr>
          <p:nvPr>
            <p:ph type="body" idx="2"/>
          </p:nvPr>
        </p:nvPicPr>
        <p:blipFill rotWithShape="1">
          <a:blip r:embed="rId3">
            <a:alphaModFix/>
          </a:blip>
          <a:srcRect/>
          <a:stretch/>
        </p:blipFill>
        <p:spPr>
          <a:xfrm>
            <a:off x="6722087" y="1690687"/>
            <a:ext cx="4210956" cy="3684587"/>
          </a:xfrm>
          <a:prstGeom prst="rect">
            <a:avLst/>
          </a:prstGeom>
          <a:noFill/>
          <a:ln>
            <a:noFill/>
          </a:ln>
        </p:spPr>
      </p:pic>
      <p:pic>
        <p:nvPicPr>
          <p:cNvPr id="366" name="Google Shape;366;p15"/>
          <p:cNvPicPr preferRelativeResize="0">
            <a:picLocks noGrp="1"/>
          </p:cNvPicPr>
          <p:nvPr>
            <p:ph type="body" idx="1"/>
          </p:nvPr>
        </p:nvPicPr>
        <p:blipFill rotWithShape="1">
          <a:blip r:embed="rId4">
            <a:alphaModFix/>
          </a:blip>
          <a:srcRect/>
          <a:stretch/>
        </p:blipFill>
        <p:spPr>
          <a:xfrm>
            <a:off x="1550020" y="1690688"/>
            <a:ext cx="3684588" cy="3684588"/>
          </a:xfrm>
          <a:prstGeom prst="rect">
            <a:avLst/>
          </a:prstGeom>
          <a:noFill/>
          <a:ln>
            <a:noFill/>
          </a:ln>
        </p:spPr>
      </p:pic>
      <p:sp>
        <p:nvSpPr>
          <p:cNvPr id="367" name="Google Shape;367;p15"/>
          <p:cNvSpPr txBox="1"/>
          <p:nvPr/>
        </p:nvSpPr>
        <p:spPr>
          <a:xfrm>
            <a:off x="2729948" y="5711687"/>
            <a:ext cx="754048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2800" b="1" dirty="0">
                <a:solidFill>
                  <a:schemeClr val="dk1"/>
                </a:solidFill>
                <a:latin typeface="Calibri"/>
                <a:ea typeface="Calibri"/>
                <a:cs typeface="Calibri"/>
                <a:sym typeface="Calibri"/>
              </a:rPr>
              <a:t> צועדים בדרך המילים לכיתה ה' </a:t>
            </a:r>
            <a:r>
              <a:rPr lang="he-IL" sz="2800" b="1" dirty="0">
                <a:solidFill>
                  <a:schemeClr val="dk1"/>
                </a:solidFill>
                <a:latin typeface="Calibri"/>
                <a:ea typeface="Calibri"/>
                <a:cs typeface="Calibri"/>
                <a:sym typeface="Calibri"/>
              </a:rPr>
              <a:t> </a:t>
            </a:r>
            <a:r>
              <a:rPr lang="x-none" sz="2800" b="1" dirty="0">
                <a:solidFill>
                  <a:schemeClr val="dk1"/>
                </a:solidFill>
                <a:latin typeface="Calibri"/>
                <a:ea typeface="Calibri"/>
                <a:cs typeface="Calibri"/>
                <a:sym typeface="Calibri"/>
              </a:rPr>
              <a:t>עמודים 147- 144</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כיכר השמחה וכיכר העצב </a:t>
            </a:r>
            <a:endParaRPr/>
          </a:p>
        </p:txBody>
      </p:sp>
      <p:pic>
        <p:nvPicPr>
          <p:cNvPr id="374" name="Google Shape;374;p16"/>
          <p:cNvPicPr preferRelativeResize="0">
            <a:picLocks noGrp="1"/>
          </p:cNvPicPr>
          <p:nvPr>
            <p:ph type="body" idx="1"/>
          </p:nvPr>
        </p:nvPicPr>
        <p:blipFill rotWithShape="1">
          <a:blip r:embed="rId3">
            <a:alphaModFix/>
          </a:blip>
          <a:srcRect l="35439" t="49714" r="33554" b="12216"/>
          <a:stretch/>
        </p:blipFill>
        <p:spPr>
          <a:xfrm>
            <a:off x="3591339" y="1666134"/>
            <a:ext cx="5857461" cy="4045208"/>
          </a:xfrm>
          <a:prstGeom prst="rect">
            <a:avLst/>
          </a:prstGeom>
          <a:noFill/>
          <a:ln>
            <a:noFill/>
          </a:ln>
        </p:spPr>
      </p:pic>
      <p:sp>
        <p:nvSpPr>
          <p:cNvPr id="375" name="Google Shape;375;p16"/>
          <p:cNvSpPr txBox="1"/>
          <p:nvPr/>
        </p:nvSpPr>
        <p:spPr>
          <a:xfrm>
            <a:off x="3922643" y="6414052"/>
            <a:ext cx="74311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x-none" sz="1800">
                <a:solidFill>
                  <a:schemeClr val="dk1"/>
                </a:solidFill>
                <a:latin typeface="Calibri"/>
                <a:ea typeface="Calibri"/>
                <a:cs typeface="Calibri"/>
                <a:sym typeface="Calibri"/>
              </a:rPr>
              <a:t>מקור התמונה: </a:t>
            </a:r>
            <a:r>
              <a:rPr lang="x-none" sz="1800" u="sng">
                <a:solidFill>
                  <a:schemeClr val="dk1"/>
                </a:solidFill>
                <a:latin typeface="Calibri"/>
                <a:ea typeface="Calibri"/>
                <a:cs typeface="Calibri"/>
                <a:sym typeface="Calibri"/>
                <a:hlinkClick r:id="rId4"/>
              </a:rPr>
              <a:t>http://www.levladaat.org/data/upl/yesodi/kikar.pdf</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כיכר השמחה וכיכר העצב </a:t>
            </a:r>
            <a:endParaRPr/>
          </a:p>
        </p:txBody>
      </p:sp>
      <p:grpSp>
        <p:nvGrpSpPr>
          <p:cNvPr id="382" name="Google Shape;382;p17"/>
          <p:cNvGrpSpPr/>
          <p:nvPr/>
        </p:nvGrpSpPr>
        <p:grpSpPr>
          <a:xfrm>
            <a:off x="3617118" y="1219200"/>
            <a:ext cx="4957763" cy="4957763"/>
            <a:chOff x="2778918" y="0"/>
            <a:chExt cx="4957763" cy="4957763"/>
          </a:xfrm>
        </p:grpSpPr>
        <p:sp>
          <p:nvSpPr>
            <p:cNvPr id="383" name="Google Shape;383;p17"/>
            <p:cNvSpPr/>
            <p:nvPr/>
          </p:nvSpPr>
          <p:spPr>
            <a:xfrm>
              <a:off x="2778918" y="0"/>
              <a:ext cx="4957763" cy="4957763"/>
            </a:xfrm>
            <a:prstGeom prst="ellipse">
              <a:avLst/>
            </a:prstGeom>
            <a:solidFill>
              <a:srgbClr val="0E51C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txBox="1"/>
            <p:nvPr/>
          </p:nvSpPr>
          <p:spPr>
            <a:xfrm>
              <a:off x="3504966" y="1239440"/>
              <a:ext cx="3505667" cy="2478881"/>
            </a:xfrm>
            <a:prstGeom prst="rect">
              <a:avLst/>
            </a:prstGeom>
            <a:noFill/>
            <a:ln>
              <a:noFill/>
            </a:ln>
          </p:spPr>
          <p:txBody>
            <a:bodyPr spcFirstLastPara="1" wrap="square" lIns="426700" tIns="426700" rIns="426700" bIns="426700" anchor="ctr" anchorCtr="0">
              <a:noAutofit/>
            </a:bodyPr>
            <a:lstStyle/>
            <a:p>
              <a:pPr marL="0" marR="0" lvl="0" indent="0" algn="ctr" rtl="1">
                <a:lnSpc>
                  <a:spcPct val="90000"/>
                </a:lnSpc>
                <a:spcBef>
                  <a:spcPts val="0"/>
                </a:spcBef>
                <a:spcAft>
                  <a:spcPts val="0"/>
                </a:spcAft>
                <a:buClr>
                  <a:schemeClr val="lt1"/>
                </a:buClr>
                <a:buSzPts val="6000"/>
                <a:buFont typeface="Calibri"/>
                <a:buNone/>
              </a:pPr>
              <a:r>
                <a:rPr lang="x-none" sz="6000">
                  <a:solidFill>
                    <a:schemeClr val="lt1"/>
                  </a:solidFill>
                  <a:latin typeface="Calibri"/>
                  <a:ea typeface="Calibri"/>
                  <a:cs typeface="Calibri"/>
                  <a:sym typeface="Calibri"/>
                </a:rPr>
                <a:t>סיפור ריאליסטי </a:t>
              </a:r>
              <a:endParaRPr/>
            </a:p>
          </p:txBody>
        </p:sp>
      </p:grpSp>
      <p:sp>
        <p:nvSpPr>
          <p:cNvPr id="385" name="Google Shape;385;p17"/>
          <p:cNvSpPr txBox="1"/>
          <p:nvPr/>
        </p:nvSpPr>
        <p:spPr>
          <a:xfrm>
            <a:off x="4412974" y="6298648"/>
            <a:ext cx="754048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2800" b="1">
                <a:solidFill>
                  <a:schemeClr val="dk1"/>
                </a:solidFill>
                <a:latin typeface="Calibri"/>
                <a:ea typeface="Calibri"/>
                <a:cs typeface="Calibri"/>
                <a:sym typeface="Calibri"/>
              </a:rPr>
              <a:t> צועדים בדרך המילים לכיתה ה' עמודים 147- 144</a:t>
            </a:r>
            <a:endParaRPr/>
          </a:p>
        </p:txBody>
      </p:sp>
      <p:sp>
        <p:nvSpPr>
          <p:cNvPr id="386" name="Google Shape;386;p17"/>
          <p:cNvSpPr txBox="1"/>
          <p:nvPr/>
        </p:nvSpPr>
        <p:spPr>
          <a:xfrm>
            <a:off x="516835" y="1060174"/>
            <a:ext cx="2504661" cy="3108543"/>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x-none" sz="2800">
                <a:solidFill>
                  <a:schemeClr val="dk1"/>
                </a:solidFill>
                <a:latin typeface="Calibri"/>
                <a:ea typeface="Calibri"/>
                <a:cs typeface="Calibri"/>
                <a:sym typeface="Calibri"/>
              </a:rPr>
              <a:t>סיפור המתאר באופן מוחשי, מדויק ומפורט מצבים ותופעות שעשויים להתקיים במציאות</a:t>
            </a:r>
            <a:endParaRPr/>
          </a:p>
        </p:txBody>
      </p:sp>
      <p:pic>
        <p:nvPicPr>
          <p:cNvPr id="387" name="Google Shape;387;p17"/>
          <p:cNvPicPr preferRelativeResize="0"/>
          <p:nvPr/>
        </p:nvPicPr>
        <p:blipFill rotWithShape="1">
          <a:blip r:embed="rId3">
            <a:alphaModFix/>
          </a:blip>
          <a:srcRect/>
          <a:stretch/>
        </p:blipFill>
        <p:spPr>
          <a:xfrm>
            <a:off x="0" y="0"/>
            <a:ext cx="619125" cy="361950"/>
          </a:xfrm>
          <a:prstGeom prst="rect">
            <a:avLst/>
          </a:prstGeom>
          <a:noFill/>
          <a:ln>
            <a:noFill/>
          </a:ln>
        </p:spPr>
      </p:pic>
      <p:pic>
        <p:nvPicPr>
          <p:cNvPr id="388" name="Google Shape;388;p17"/>
          <p:cNvPicPr preferRelativeResize="0"/>
          <p:nvPr/>
        </p:nvPicPr>
        <p:blipFill rotWithShape="1">
          <a:blip r:embed="rId4">
            <a:alphaModFix/>
          </a:blip>
          <a:srcRect/>
          <a:stretch/>
        </p:blipFill>
        <p:spPr>
          <a:xfrm>
            <a:off x="0" y="0"/>
            <a:ext cx="114300" cy="114300"/>
          </a:xfrm>
          <a:prstGeom prst="rect">
            <a:avLst/>
          </a:prstGeom>
          <a:noFill/>
          <a:ln>
            <a:noFill/>
          </a:ln>
        </p:spPr>
      </p:pic>
      <p:pic>
        <p:nvPicPr>
          <p:cNvPr id="389" name="Google Shape;389;p17"/>
          <p:cNvPicPr preferRelativeResize="0"/>
          <p:nvPr/>
        </p:nvPicPr>
        <p:blipFill rotWithShape="1">
          <a:blip r:embed="rId5">
            <a:alphaModFix/>
          </a:blip>
          <a:srcRect/>
          <a:stretch/>
        </p:blipFill>
        <p:spPr>
          <a:xfrm>
            <a:off x="0" y="0"/>
            <a:ext cx="114300" cy="114300"/>
          </a:xfrm>
          <a:prstGeom prst="rect">
            <a:avLst/>
          </a:prstGeom>
          <a:noFill/>
          <a:ln>
            <a:noFill/>
          </a:ln>
        </p:spPr>
      </p:pic>
      <p:pic>
        <p:nvPicPr>
          <p:cNvPr id="390" name="Google Shape;390;p17"/>
          <p:cNvPicPr preferRelativeResize="0"/>
          <p:nvPr/>
        </p:nvPicPr>
        <p:blipFill rotWithShape="1">
          <a:blip r:embed="rId6">
            <a:alphaModFix/>
          </a:blip>
          <a:srcRect/>
          <a:stretch/>
        </p:blipFill>
        <p:spPr>
          <a:xfrm>
            <a:off x="0" y="0"/>
            <a:ext cx="114300" cy="114300"/>
          </a:xfrm>
          <a:prstGeom prst="rect">
            <a:avLst/>
          </a:prstGeom>
          <a:noFill/>
          <a:ln>
            <a:noFill/>
          </a:ln>
        </p:spPr>
      </p:pic>
      <p:pic>
        <p:nvPicPr>
          <p:cNvPr id="391" name="Google Shape;391;p17"/>
          <p:cNvPicPr preferRelativeResize="0"/>
          <p:nvPr/>
        </p:nvPicPr>
        <p:blipFill rotWithShape="1">
          <a:blip r:embed="rId7">
            <a:alphaModFix/>
          </a:blip>
          <a:srcRect/>
          <a:stretch/>
        </p:blipFill>
        <p:spPr>
          <a:xfrm>
            <a:off x="0" y="0"/>
            <a:ext cx="114300" cy="114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כיכר השמחה וכיכר העצב </a:t>
            </a:r>
            <a:endParaRPr/>
          </a:p>
        </p:txBody>
      </p:sp>
      <p:grpSp>
        <p:nvGrpSpPr>
          <p:cNvPr id="398" name="Google Shape;398;p18"/>
          <p:cNvGrpSpPr/>
          <p:nvPr/>
        </p:nvGrpSpPr>
        <p:grpSpPr>
          <a:xfrm>
            <a:off x="3617118" y="1219200"/>
            <a:ext cx="4957763" cy="4957763"/>
            <a:chOff x="2778918" y="0"/>
            <a:chExt cx="4957763" cy="4957763"/>
          </a:xfrm>
        </p:grpSpPr>
        <p:sp>
          <p:nvSpPr>
            <p:cNvPr id="399" name="Google Shape;399;p18"/>
            <p:cNvSpPr/>
            <p:nvPr/>
          </p:nvSpPr>
          <p:spPr>
            <a:xfrm>
              <a:off x="2778918" y="0"/>
              <a:ext cx="4957763" cy="4957763"/>
            </a:xfrm>
            <a:prstGeom prst="ellipse">
              <a:avLst/>
            </a:prstGeom>
            <a:solidFill>
              <a:srgbClr val="0E51C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8"/>
            <p:cNvSpPr txBox="1"/>
            <p:nvPr/>
          </p:nvSpPr>
          <p:spPr>
            <a:xfrm>
              <a:off x="3956387" y="371832"/>
              <a:ext cx="2602825" cy="842819"/>
            </a:xfrm>
            <a:prstGeom prst="rect">
              <a:avLst/>
            </a:prstGeom>
            <a:noFill/>
            <a:ln>
              <a:noFill/>
            </a:ln>
          </p:spPr>
          <p:txBody>
            <a:bodyPr spcFirstLastPara="1" wrap="square" lIns="206225" tIns="206225" rIns="206225" bIns="206225" anchor="ctr" anchorCtr="0">
              <a:noAutofit/>
            </a:bodyPr>
            <a:lstStyle/>
            <a:p>
              <a:pPr marL="0" marR="0" lvl="0" indent="0" algn="ctr" rtl="1">
                <a:lnSpc>
                  <a:spcPct val="90000"/>
                </a:lnSpc>
                <a:spcBef>
                  <a:spcPts val="0"/>
                </a:spcBef>
                <a:spcAft>
                  <a:spcPts val="0"/>
                </a:spcAft>
                <a:buClr>
                  <a:schemeClr val="lt1"/>
                </a:buClr>
                <a:buSzPts val="2900"/>
                <a:buFont typeface="Calibri"/>
                <a:buNone/>
              </a:pPr>
              <a:r>
                <a:rPr lang="x-none" sz="2900">
                  <a:solidFill>
                    <a:schemeClr val="lt1"/>
                  </a:solidFill>
                  <a:latin typeface="Calibri"/>
                  <a:ea typeface="Calibri"/>
                  <a:cs typeface="Calibri"/>
                  <a:sym typeface="Calibri"/>
                </a:rPr>
                <a:t>סיפור ריאליסטי </a:t>
              </a:r>
              <a:endParaRPr/>
            </a:p>
          </p:txBody>
        </p:sp>
        <p:sp>
          <p:nvSpPr>
            <p:cNvPr id="401" name="Google Shape;401;p18"/>
            <p:cNvSpPr/>
            <p:nvPr/>
          </p:nvSpPr>
          <p:spPr>
            <a:xfrm>
              <a:off x="3398638" y="1239440"/>
              <a:ext cx="3718322" cy="3718322"/>
            </a:xfrm>
            <a:prstGeom prst="ellipse">
              <a:avLst/>
            </a:prstGeom>
            <a:solidFill>
              <a:srgbClr val="0E51C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8"/>
            <p:cNvSpPr txBox="1"/>
            <p:nvPr/>
          </p:nvSpPr>
          <p:spPr>
            <a:xfrm>
              <a:off x="3943174" y="2169021"/>
              <a:ext cx="2629250" cy="1859161"/>
            </a:xfrm>
            <a:prstGeom prst="rect">
              <a:avLst/>
            </a:prstGeom>
            <a:noFill/>
            <a:ln>
              <a:noFill/>
            </a:ln>
          </p:spPr>
          <p:txBody>
            <a:bodyPr spcFirstLastPara="1" wrap="square" lIns="206225" tIns="206225" rIns="206225" bIns="206225" anchor="ctr" anchorCtr="0">
              <a:noAutofit/>
            </a:bodyPr>
            <a:lstStyle/>
            <a:p>
              <a:pPr marL="0" marR="0" lvl="0" indent="0" algn="ctr" rtl="1">
                <a:lnSpc>
                  <a:spcPct val="90000"/>
                </a:lnSpc>
                <a:spcBef>
                  <a:spcPts val="0"/>
                </a:spcBef>
                <a:spcAft>
                  <a:spcPts val="0"/>
                </a:spcAft>
                <a:buClr>
                  <a:schemeClr val="lt1"/>
                </a:buClr>
                <a:buSzPts val="2900"/>
                <a:buFont typeface="Calibri"/>
                <a:buNone/>
              </a:pPr>
              <a:r>
                <a:rPr lang="x-none" sz="2900" dirty="0">
                  <a:solidFill>
                    <a:schemeClr val="lt1"/>
                  </a:solidFill>
                  <a:latin typeface="Calibri"/>
                  <a:ea typeface="Calibri"/>
                  <a:cs typeface="Calibri"/>
                  <a:sym typeface="Calibri"/>
                </a:rPr>
                <a:t>סיפור פנימי – סיפור דמיוני </a:t>
              </a:r>
              <a:endParaRPr dirty="0"/>
            </a:p>
          </p:txBody>
        </p:sp>
      </p:grpSp>
      <p:sp>
        <p:nvSpPr>
          <p:cNvPr id="403" name="Google Shape;403;p18"/>
          <p:cNvSpPr txBox="1"/>
          <p:nvPr/>
        </p:nvSpPr>
        <p:spPr>
          <a:xfrm>
            <a:off x="4412974" y="6298648"/>
            <a:ext cx="754048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2800" b="1">
                <a:solidFill>
                  <a:schemeClr val="dk1"/>
                </a:solidFill>
                <a:latin typeface="Calibri"/>
                <a:ea typeface="Calibri"/>
                <a:cs typeface="Calibri"/>
                <a:sym typeface="Calibri"/>
              </a:rPr>
              <a:t> צועדים בדרך המילים לכיתה ה' עמודים 147- 144</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כיכר השמחה וכיכר העצב </a:t>
            </a:r>
            <a:endParaRPr/>
          </a:p>
        </p:txBody>
      </p:sp>
      <p:grpSp>
        <p:nvGrpSpPr>
          <p:cNvPr id="410" name="Google Shape;410;p19"/>
          <p:cNvGrpSpPr/>
          <p:nvPr/>
        </p:nvGrpSpPr>
        <p:grpSpPr>
          <a:xfrm>
            <a:off x="3617118" y="1219200"/>
            <a:ext cx="4957763" cy="4957763"/>
            <a:chOff x="2778918" y="0"/>
            <a:chExt cx="4957763" cy="4957763"/>
          </a:xfrm>
        </p:grpSpPr>
        <p:sp>
          <p:nvSpPr>
            <p:cNvPr id="411" name="Google Shape;411;p19"/>
            <p:cNvSpPr/>
            <p:nvPr/>
          </p:nvSpPr>
          <p:spPr>
            <a:xfrm>
              <a:off x="2778918" y="0"/>
              <a:ext cx="4957763" cy="4957763"/>
            </a:xfrm>
            <a:prstGeom prst="ellipse">
              <a:avLst/>
            </a:prstGeom>
            <a:solidFill>
              <a:srgbClr val="0E51C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12" name="Google Shape;412;p19"/>
            <p:cNvSpPr txBox="1"/>
            <p:nvPr/>
          </p:nvSpPr>
          <p:spPr>
            <a:xfrm>
              <a:off x="4391430" y="247888"/>
              <a:ext cx="1732738" cy="743664"/>
            </a:xfrm>
            <a:prstGeom prst="rect">
              <a:avLst/>
            </a:prstGeom>
            <a:noFill/>
            <a:ln>
              <a:noFill/>
            </a:ln>
          </p:spPr>
          <p:txBody>
            <a:bodyPr spcFirstLastPara="1" wrap="square" lIns="113775" tIns="113775" rIns="113775" bIns="113775" anchor="ctr" anchorCtr="0">
              <a:noAutofit/>
            </a:bodyPr>
            <a:lstStyle/>
            <a:p>
              <a:pPr marL="0" marR="0" lvl="0" indent="0" algn="ctr" rtl="1">
                <a:lnSpc>
                  <a:spcPct val="90000"/>
                </a:lnSpc>
                <a:spcBef>
                  <a:spcPts val="0"/>
                </a:spcBef>
                <a:spcAft>
                  <a:spcPts val="0"/>
                </a:spcAft>
                <a:buClr>
                  <a:schemeClr val="lt1"/>
                </a:buClr>
                <a:buSzPts val="1600"/>
                <a:buFont typeface="Calibri"/>
                <a:buNone/>
              </a:pPr>
              <a:r>
                <a:rPr lang="x-none" sz="2800" dirty="0">
                  <a:solidFill>
                    <a:schemeClr val="lt1"/>
                  </a:solidFill>
                  <a:latin typeface="Calibri"/>
                  <a:ea typeface="Calibri"/>
                  <a:cs typeface="Calibri"/>
                  <a:sym typeface="Calibri"/>
                </a:rPr>
                <a:t>סיפור ריאליסטי </a:t>
              </a:r>
              <a:endParaRPr sz="2800" dirty="0"/>
            </a:p>
          </p:txBody>
        </p:sp>
        <p:sp>
          <p:nvSpPr>
            <p:cNvPr id="413" name="Google Shape;413;p19"/>
            <p:cNvSpPr/>
            <p:nvPr/>
          </p:nvSpPr>
          <p:spPr>
            <a:xfrm>
              <a:off x="3398638" y="1239440"/>
              <a:ext cx="3718322" cy="3718322"/>
            </a:xfrm>
            <a:prstGeom prst="ellipse">
              <a:avLst/>
            </a:prstGeom>
            <a:solidFill>
              <a:srgbClr val="0E51C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14" name="Google Shape;414;p19"/>
            <p:cNvSpPr txBox="1"/>
            <p:nvPr/>
          </p:nvSpPr>
          <p:spPr>
            <a:xfrm>
              <a:off x="4115205" y="1533808"/>
              <a:ext cx="2105810" cy="697185"/>
            </a:xfrm>
            <a:prstGeom prst="rect">
              <a:avLst/>
            </a:prstGeom>
            <a:noFill/>
            <a:ln>
              <a:noFill/>
            </a:ln>
          </p:spPr>
          <p:txBody>
            <a:bodyPr spcFirstLastPara="1" wrap="square" lIns="113775" tIns="113775" rIns="113775" bIns="113775" anchor="ctr" anchorCtr="0">
              <a:noAutofit/>
            </a:bodyPr>
            <a:lstStyle/>
            <a:p>
              <a:pPr marL="0" marR="0" lvl="0" indent="0" algn="ctr" rtl="1">
                <a:lnSpc>
                  <a:spcPct val="90000"/>
                </a:lnSpc>
                <a:spcBef>
                  <a:spcPts val="0"/>
                </a:spcBef>
                <a:spcAft>
                  <a:spcPts val="0"/>
                </a:spcAft>
                <a:buClr>
                  <a:schemeClr val="lt1"/>
                </a:buClr>
                <a:buSzPts val="1600"/>
                <a:buFont typeface="Calibri"/>
                <a:buNone/>
              </a:pPr>
              <a:r>
                <a:rPr lang="x-none" sz="2800" dirty="0">
                  <a:solidFill>
                    <a:schemeClr val="lt1"/>
                  </a:solidFill>
                  <a:latin typeface="Calibri"/>
                  <a:ea typeface="Calibri"/>
                  <a:cs typeface="Calibri"/>
                  <a:sym typeface="Calibri"/>
                </a:rPr>
                <a:t>סיפור פני</a:t>
              </a:r>
              <a:r>
                <a:rPr lang="he-IL" sz="2800" dirty="0">
                  <a:solidFill>
                    <a:schemeClr val="lt1"/>
                  </a:solidFill>
                  <a:latin typeface="Calibri"/>
                  <a:ea typeface="Calibri"/>
                  <a:cs typeface="Calibri"/>
                  <a:sym typeface="Calibri"/>
                </a:rPr>
                <a:t>מ</a:t>
              </a:r>
              <a:r>
                <a:rPr lang="x-none" sz="2800" dirty="0">
                  <a:solidFill>
                    <a:schemeClr val="lt1"/>
                  </a:solidFill>
                  <a:latin typeface="Calibri"/>
                  <a:ea typeface="Calibri"/>
                  <a:cs typeface="Calibri"/>
                  <a:sym typeface="Calibri"/>
                </a:rPr>
                <a:t>י – </a:t>
              </a:r>
              <a:r>
                <a:rPr lang="he-IL" sz="2800" dirty="0">
                  <a:solidFill>
                    <a:schemeClr val="lt1"/>
                  </a:solidFill>
                  <a:latin typeface="Calibri"/>
                  <a:ea typeface="Calibri"/>
                  <a:cs typeface="Calibri"/>
                  <a:sym typeface="Calibri"/>
                </a:rPr>
                <a:t> </a:t>
              </a:r>
              <a:r>
                <a:rPr lang="x-none" sz="2800" dirty="0">
                  <a:solidFill>
                    <a:schemeClr val="lt1"/>
                  </a:solidFill>
                  <a:latin typeface="Calibri"/>
                  <a:ea typeface="Calibri"/>
                  <a:cs typeface="Calibri"/>
                  <a:sym typeface="Calibri"/>
                </a:rPr>
                <a:t>סיפור דמיוני </a:t>
              </a:r>
              <a:endParaRPr sz="2800" dirty="0"/>
            </a:p>
          </p:txBody>
        </p:sp>
        <p:sp>
          <p:nvSpPr>
            <p:cNvPr id="415" name="Google Shape;415;p19"/>
            <p:cNvSpPr/>
            <p:nvPr/>
          </p:nvSpPr>
          <p:spPr>
            <a:xfrm>
              <a:off x="4018359" y="2478881"/>
              <a:ext cx="2478881" cy="2478881"/>
            </a:xfrm>
            <a:prstGeom prst="ellipse">
              <a:avLst/>
            </a:prstGeom>
            <a:solidFill>
              <a:srgbClr val="0E51C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16" name="Google Shape;416;p19"/>
            <p:cNvSpPr txBox="1"/>
            <p:nvPr/>
          </p:nvSpPr>
          <p:spPr>
            <a:xfrm>
              <a:off x="4191001" y="3098601"/>
              <a:ext cx="2133600" cy="1239440"/>
            </a:xfrm>
            <a:prstGeom prst="rect">
              <a:avLst/>
            </a:prstGeom>
            <a:noFill/>
            <a:ln>
              <a:noFill/>
            </a:ln>
          </p:spPr>
          <p:txBody>
            <a:bodyPr spcFirstLastPara="1" wrap="square" lIns="113775" tIns="113775" rIns="113775" bIns="113775" anchor="ctr" anchorCtr="0">
              <a:noAutofit/>
            </a:bodyPr>
            <a:lstStyle/>
            <a:p>
              <a:pPr marL="0" marR="0" lvl="0" indent="0" algn="ctr" rtl="1">
                <a:lnSpc>
                  <a:spcPct val="90000"/>
                </a:lnSpc>
                <a:spcBef>
                  <a:spcPts val="0"/>
                </a:spcBef>
                <a:spcAft>
                  <a:spcPts val="0"/>
                </a:spcAft>
                <a:buClr>
                  <a:schemeClr val="lt1"/>
                </a:buClr>
                <a:buSzPts val="1600"/>
                <a:buFont typeface="Calibri"/>
                <a:buNone/>
              </a:pPr>
              <a:r>
                <a:rPr lang="x-none" sz="2800" dirty="0">
                  <a:solidFill>
                    <a:schemeClr val="lt1"/>
                  </a:solidFill>
                  <a:latin typeface="Calibri"/>
                  <a:ea typeface="Calibri"/>
                  <a:cs typeface="Calibri"/>
                  <a:sym typeface="Calibri"/>
                </a:rPr>
                <a:t>סיפור פנימי נוסף – </a:t>
              </a:r>
              <a:endParaRPr lang="he-IL" sz="2800" dirty="0">
                <a:solidFill>
                  <a:schemeClr val="lt1"/>
                </a:solidFill>
                <a:latin typeface="Calibri"/>
                <a:ea typeface="Calibri"/>
                <a:cs typeface="Calibri"/>
                <a:sym typeface="Calibri"/>
              </a:endParaRPr>
            </a:p>
            <a:p>
              <a:pPr marL="0" marR="0" lvl="0" indent="0" algn="ctr" rtl="1">
                <a:lnSpc>
                  <a:spcPct val="90000"/>
                </a:lnSpc>
                <a:spcBef>
                  <a:spcPts val="0"/>
                </a:spcBef>
                <a:spcAft>
                  <a:spcPts val="0"/>
                </a:spcAft>
                <a:buClr>
                  <a:schemeClr val="lt1"/>
                </a:buClr>
                <a:buSzPts val="1600"/>
                <a:buFont typeface="Calibri"/>
                <a:buNone/>
              </a:pPr>
              <a:r>
                <a:rPr lang="x-none" sz="2800" dirty="0">
                  <a:solidFill>
                    <a:schemeClr val="lt1"/>
                  </a:solidFill>
                  <a:latin typeface="Calibri"/>
                  <a:ea typeface="Calibri"/>
                  <a:cs typeface="Calibri"/>
                  <a:sym typeface="Calibri"/>
                </a:rPr>
                <a:t>אלגורי- משל </a:t>
              </a:r>
              <a:endParaRPr sz="2800" dirty="0"/>
            </a:p>
          </p:txBody>
        </p:sp>
      </p:grpSp>
      <p:sp>
        <p:nvSpPr>
          <p:cNvPr id="417" name="Google Shape;417;p19"/>
          <p:cNvSpPr txBox="1"/>
          <p:nvPr/>
        </p:nvSpPr>
        <p:spPr>
          <a:xfrm>
            <a:off x="4412974" y="6298648"/>
            <a:ext cx="754048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2800" b="1">
                <a:solidFill>
                  <a:schemeClr val="dk1"/>
                </a:solidFill>
                <a:latin typeface="Calibri"/>
                <a:ea typeface="Calibri"/>
                <a:cs typeface="Calibri"/>
                <a:sym typeface="Calibri"/>
              </a:rPr>
              <a:t> צועדים בדרך המילים לכיתה ה' עמודים 147- 144</a:t>
            </a:r>
            <a:endParaRPr/>
          </a:p>
        </p:txBody>
      </p:sp>
      <p:sp>
        <p:nvSpPr>
          <p:cNvPr id="418" name="Google Shape;418;p19"/>
          <p:cNvSpPr txBox="1"/>
          <p:nvPr/>
        </p:nvSpPr>
        <p:spPr>
          <a:xfrm>
            <a:off x="463826" y="1219200"/>
            <a:ext cx="2743200" cy="2554545"/>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x-none" sz="3200" b="1">
                <a:solidFill>
                  <a:schemeClr val="dk1"/>
                </a:solidFill>
                <a:latin typeface="Calibri"/>
                <a:ea typeface="Calibri"/>
                <a:cs typeface="Calibri"/>
                <a:sym typeface="Calibri"/>
              </a:rPr>
              <a:t>אלגוריה</a:t>
            </a:r>
            <a:r>
              <a:rPr lang="x-none" sz="3200">
                <a:solidFill>
                  <a:schemeClr val="dk1"/>
                </a:solidFill>
                <a:latin typeface="Calibri"/>
                <a:ea typeface="Calibri"/>
                <a:cs typeface="Calibri"/>
                <a:sym typeface="Calibri"/>
              </a:rPr>
              <a:t>: יצירה ספרותית שיש לה משמעות מעבר לסיפור המעשה.</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מה נעשה היום?</a:t>
            </a:r>
            <a:endParaRPr/>
          </a:p>
        </p:txBody>
      </p:sp>
      <p:sp>
        <p:nvSpPr>
          <p:cNvPr id="225" name="Google Shape;225;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457200" algn="r" rtl="1">
              <a:lnSpc>
                <a:spcPct val="90000"/>
              </a:lnSpc>
              <a:spcBef>
                <a:spcPts val="0"/>
              </a:spcBef>
              <a:spcAft>
                <a:spcPts val="0"/>
              </a:spcAft>
              <a:buSzPts val="2800"/>
              <a:buFont typeface="Arial"/>
              <a:buChar char="•"/>
            </a:pPr>
            <a:r>
              <a:rPr lang="x-none"/>
              <a:t>נקרא את הסיפור "כיכר השמחה וכיכר העצב" שכתבה נורית זרחי </a:t>
            </a:r>
            <a:endParaRPr/>
          </a:p>
          <a:p>
            <a:pPr marL="457200" lvl="0" indent="-457200" algn="r" rtl="1">
              <a:lnSpc>
                <a:spcPct val="90000"/>
              </a:lnSpc>
              <a:spcBef>
                <a:spcPts val="800"/>
              </a:spcBef>
              <a:spcAft>
                <a:spcPts val="0"/>
              </a:spcAft>
              <a:buSzPts val="2800"/>
              <a:buFont typeface="Arial"/>
              <a:buChar char="•"/>
            </a:pPr>
            <a:r>
              <a:rPr lang="x-none"/>
              <a:t>נרחיב את ההבנה הספרותית שלנו ונבחין בין סיפור ריאליסטי, דמיוני ונבין מהו סיפור אלגורי </a:t>
            </a:r>
            <a:endParaRPr/>
          </a:p>
          <a:p>
            <a:pPr marL="457200" lvl="0" indent="-279400" algn="r" rtl="1">
              <a:lnSpc>
                <a:spcPct val="90000"/>
              </a:lnSpc>
              <a:spcBef>
                <a:spcPts val="800"/>
              </a:spcBef>
              <a:spcAft>
                <a:spcPts val="0"/>
              </a:spcAft>
              <a:buSzPts val="2800"/>
              <a:buFont typeface="Arial"/>
              <a:buNone/>
            </a:pPr>
            <a:endParaRPr/>
          </a:p>
        </p:txBody>
      </p:sp>
      <p:pic>
        <p:nvPicPr>
          <p:cNvPr id="226" name="Google Shape;226;p2"/>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27" name="Google Shape;227;p2"/>
          <p:cNvPicPr preferRelativeResize="0"/>
          <p:nvPr/>
        </p:nvPicPr>
        <p:blipFill rotWithShape="1">
          <a:blip r:embed="rId4">
            <a:alphaModFix/>
          </a:blip>
          <a:srcRect/>
          <a:stretch/>
        </p:blipFill>
        <p:spPr>
          <a:xfrm>
            <a:off x="10833322" y="5810250"/>
            <a:ext cx="2082800" cy="2095500"/>
          </a:xfrm>
          <a:prstGeom prst="rect">
            <a:avLst/>
          </a:prstGeom>
          <a:noFill/>
          <a:ln>
            <a:noFill/>
          </a:ln>
        </p:spPr>
      </p:pic>
      <p:sp>
        <p:nvSpPr>
          <p:cNvPr id="228" name="Google Shape;228;p2"/>
          <p:cNvSpPr/>
          <p:nvPr/>
        </p:nvSpPr>
        <p:spPr>
          <a:xfrm>
            <a:off x="3070087" y="365125"/>
            <a:ext cx="2846180" cy="1139687"/>
          </a:xfrm>
          <a:prstGeom prst="roundRect">
            <a:avLst>
              <a:gd name="adj" fmla="val 16667"/>
            </a:avLst>
          </a:prstGeom>
          <a:solidFill>
            <a:schemeClr val="accent1"/>
          </a:solidFill>
          <a:ln w="127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3200">
                <a:solidFill>
                  <a:schemeClr val="lt1"/>
                </a:solidFill>
                <a:latin typeface="Calibri"/>
                <a:ea typeface="Calibri"/>
                <a:cs typeface="Calibri"/>
                <a:sym typeface="Calibri"/>
              </a:rPr>
              <a:t>חלק א'</a:t>
            </a:r>
            <a:endParaRPr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הסיפור הריאליסטי </a:t>
            </a:r>
            <a:endParaRPr/>
          </a:p>
        </p:txBody>
      </p:sp>
      <p:pic>
        <p:nvPicPr>
          <p:cNvPr id="425" name="Google Shape;425;p20"/>
          <p:cNvPicPr preferRelativeResize="0">
            <a:picLocks noGrp="1"/>
          </p:cNvPicPr>
          <p:nvPr>
            <p:ph type="body" idx="1"/>
          </p:nvPr>
        </p:nvPicPr>
        <p:blipFill rotWithShape="1">
          <a:blip r:embed="rId3">
            <a:alphaModFix/>
          </a:blip>
          <a:srcRect/>
          <a:stretch/>
        </p:blipFill>
        <p:spPr>
          <a:xfrm>
            <a:off x="4348213" y="1825625"/>
            <a:ext cx="3495574" cy="4351338"/>
          </a:xfrm>
          <a:prstGeom prst="rect">
            <a:avLst/>
          </a:prstGeom>
          <a:noFill/>
          <a:ln>
            <a:noFill/>
          </a:ln>
        </p:spPr>
      </p:pic>
      <p:sp>
        <p:nvSpPr>
          <p:cNvPr id="426" name="Google Shape;426;p20"/>
          <p:cNvSpPr txBox="1"/>
          <p:nvPr/>
        </p:nvSpPr>
        <p:spPr>
          <a:xfrm>
            <a:off x="838200" y="3455505"/>
            <a:ext cx="2438400"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x-none" sz="1800">
                <a:solidFill>
                  <a:schemeClr val="dk1"/>
                </a:solidFill>
                <a:latin typeface="Calibri"/>
                <a:ea typeface="Calibri"/>
                <a:cs typeface="Calibri"/>
                <a:sym typeface="Calibri"/>
              </a:rPr>
              <a:t>מקור התמונה: https://sapirneria.wordpress.com/%D7%A6%D7%99%D7%95%D7%A8-%D7%91%D7%A6%D7%91%D7%A2%D7%99-%D7%A9%D7%9E%D7%9F/230500_l/</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1"/>
          <p:cNvSpPr txBox="1">
            <a:spLocks noGrp="1"/>
          </p:cNvSpPr>
          <p:nvPr>
            <p:ph type="body" idx="1"/>
          </p:nvPr>
        </p:nvSpPr>
        <p:spPr>
          <a:xfrm>
            <a:off x="838199" y="340518"/>
            <a:ext cx="11155017" cy="6176963"/>
          </a:xfrm>
          <a:prstGeom prst="rect">
            <a:avLst/>
          </a:prstGeom>
          <a:solidFill>
            <a:schemeClr val="bg1"/>
          </a:solidFill>
          <a:ln>
            <a:noFill/>
          </a:ln>
        </p:spPr>
        <p:txBody>
          <a:bodyPr spcFirstLastPara="1" wrap="square" lIns="91425" tIns="45700" rIns="91425" bIns="45700" anchor="t" anchorCtr="0">
            <a:noAutofit/>
          </a:bodyPr>
          <a:lstStyle/>
          <a:p>
            <a:pPr marL="0" lvl="0" indent="0" algn="r" rtl="1">
              <a:lnSpc>
                <a:spcPct val="90000"/>
              </a:lnSpc>
              <a:spcBef>
                <a:spcPts val="600"/>
              </a:spcBef>
              <a:spcAft>
                <a:spcPts val="600"/>
              </a:spcAft>
              <a:buClr>
                <a:schemeClr val="accent2"/>
              </a:buClr>
              <a:buSzPts val="3200"/>
              <a:buNone/>
            </a:pPr>
            <a:r>
              <a:rPr lang="x-none" sz="3200" dirty="0"/>
              <a:t>נועה </a:t>
            </a:r>
            <a:r>
              <a:rPr lang="x-none" sz="3200" dirty="0">
                <a:latin typeface="Arial"/>
                <a:ea typeface="Arial"/>
                <a:cs typeface="Arial"/>
                <a:sym typeface="Arial"/>
              </a:rPr>
              <a:t>ניוטה</a:t>
            </a:r>
            <a:r>
              <a:rPr lang="x-none" sz="3200" dirty="0"/>
              <a:t> ישבה לבדה בבית, שעה שנשמעו שלוש דפיקות על הדלת, ומיד, בלי לחכות לתשובה, נכנס אל החדר שולחן כבד בעל ארבע רגליים, אחריו כיסא גְבַה מִסְעַד, ואחריהם  אישה זרה בעלת שיער שיבה גָזּוז. היא עמדה וסקרה את החדר הריק על ארבעת קירותיו החשופים. </a:t>
            </a:r>
            <a:endParaRPr dirty="0"/>
          </a:p>
          <a:p>
            <a:pPr marL="0" lvl="0" indent="0" algn="r" rtl="1">
              <a:lnSpc>
                <a:spcPct val="90000"/>
              </a:lnSpc>
              <a:spcBef>
                <a:spcPts val="600"/>
              </a:spcBef>
              <a:spcAft>
                <a:spcPts val="600"/>
              </a:spcAft>
              <a:buClr>
                <a:schemeClr val="accent2"/>
              </a:buClr>
              <a:buSzPts val="3200"/>
              <a:buNone/>
            </a:pPr>
            <a:r>
              <a:rPr lang="x-none" sz="3200" dirty="0"/>
              <a:t>"אבא ואימא אינם? ודאי יצאו לסידורים. אין דבר, ילדה, תגידי לאימא שהבאתי לכם כמה חפצים עד שיבוא המִטְעַן שלכם מן הנמל."</a:t>
            </a:r>
            <a:endParaRPr dirty="0"/>
          </a:p>
          <a:p>
            <a:pPr marL="0" lvl="0" indent="0" algn="r" rtl="1">
              <a:lnSpc>
                <a:spcPct val="90000"/>
              </a:lnSpc>
              <a:spcBef>
                <a:spcPts val="600"/>
              </a:spcBef>
              <a:spcAft>
                <a:spcPts val="600"/>
              </a:spcAft>
              <a:buClr>
                <a:schemeClr val="accent2"/>
              </a:buClr>
              <a:buSzPts val="3200"/>
              <a:buNone/>
            </a:pPr>
            <a:r>
              <a:rPr lang="x-none" sz="3200" dirty="0"/>
              <a:t>היא התכוונה להחליק על ראשה של נועה: "את מבינה מה שאמרתי?" אבל נועה </a:t>
            </a:r>
            <a:r>
              <a:rPr lang="x-none" sz="3200" dirty="0">
                <a:latin typeface="Arial"/>
                <a:ea typeface="Arial"/>
                <a:cs typeface="Arial"/>
                <a:sym typeface="Arial"/>
              </a:rPr>
              <a:t>ניוטה</a:t>
            </a:r>
            <a:r>
              <a:rPr lang="x-none" sz="3200" dirty="0"/>
              <a:t> כיווצה את כתפיה והפנתה את גבה. היא לא רצתה שום מגע עם האישה הזאת, וגם לא עם שום אדם אחר כאן במקום. אף שלא הבינה בדיוק את פֵּשֶר הדברים, הניעה בראשה לאות הֵּן כדי לשים קץ לשיחה. האישה נופפה בידה והלכה לה, ונועה </a:t>
            </a:r>
            <a:r>
              <a:rPr lang="x-none" sz="3200" dirty="0">
                <a:latin typeface="Arial"/>
                <a:ea typeface="Arial"/>
                <a:cs typeface="Arial"/>
                <a:sym typeface="Arial"/>
              </a:rPr>
              <a:t>ניוטה</a:t>
            </a:r>
            <a:r>
              <a:rPr lang="x-none" sz="3200" dirty="0"/>
              <a:t> נשארה לבדה.</a:t>
            </a:r>
            <a:endParaRPr dirty="0"/>
          </a:p>
        </p:txBody>
      </p:sp>
      <p:sp>
        <p:nvSpPr>
          <p:cNvPr id="433" name="Google Shape;433;p21"/>
          <p:cNvSpPr/>
          <p:nvPr/>
        </p:nvSpPr>
        <p:spPr>
          <a:xfrm>
            <a:off x="10219912" y="369093"/>
            <a:ext cx="1755912" cy="534125"/>
          </a:xfrm>
          <a:prstGeom prst="roundRect">
            <a:avLst>
              <a:gd name="adj" fmla="val 16667"/>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22"/>
          <p:cNvSpPr txBox="1">
            <a:spLocks noGrp="1"/>
          </p:cNvSpPr>
          <p:nvPr>
            <p:ph type="body" idx="1"/>
          </p:nvPr>
        </p:nvSpPr>
        <p:spPr>
          <a:xfrm>
            <a:off x="838199" y="340518"/>
            <a:ext cx="11155017" cy="6176963"/>
          </a:xfrm>
          <a:prstGeom prst="rect">
            <a:avLst/>
          </a:prstGeom>
          <a:solidFill>
            <a:schemeClr val="bg1"/>
          </a:solid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accent2"/>
              </a:buClr>
              <a:buSzPts val="3200"/>
              <a:buNone/>
            </a:pPr>
            <a:r>
              <a:rPr lang="x-none" sz="3200" dirty="0"/>
              <a:t>נועה </a:t>
            </a:r>
            <a:r>
              <a:rPr lang="x-none" sz="3200" dirty="0">
                <a:latin typeface="Arial"/>
                <a:ea typeface="Arial"/>
                <a:cs typeface="Arial"/>
                <a:sym typeface="Arial"/>
              </a:rPr>
              <a:t>ניוטה</a:t>
            </a:r>
            <a:r>
              <a:rPr lang="x-none" sz="3200" dirty="0"/>
              <a:t> ישבה לבדה בבית, שעה שנשמעו שלוש דפיקות על הדלת, ומיד, בלי לחכות לתשובה, נכנס אל החדר שולחן כבד בעל ארבע רגליים, אחריו כיסא גְבַה מִסְעַד, ואחריהם  אישה זרה בעלת שיער שיבה גָזּוז. היא עמדה וסקרה את החדר הריק על ארבעת קירותיו החשופים. </a:t>
            </a:r>
            <a:endParaRPr dirty="0"/>
          </a:p>
          <a:p>
            <a:pPr marL="0" lvl="0" indent="0" algn="r" rtl="1">
              <a:lnSpc>
                <a:spcPct val="90000"/>
              </a:lnSpc>
              <a:spcBef>
                <a:spcPts val="800"/>
              </a:spcBef>
              <a:spcAft>
                <a:spcPts val="0"/>
              </a:spcAft>
              <a:buClr>
                <a:schemeClr val="accent2"/>
              </a:buClr>
              <a:buSzPts val="3200"/>
              <a:buNone/>
            </a:pPr>
            <a:r>
              <a:rPr lang="x-none" sz="3200" dirty="0"/>
              <a:t>"אבא ואימא אינם? ודאי יצאו לסידורים. אין דבר, ילדה, תגידי לאימא שהבאתי לכם כמה חפצים עד שיבוא המִטְעַן שלכם מן הנמל."</a:t>
            </a:r>
            <a:endParaRPr dirty="0"/>
          </a:p>
          <a:p>
            <a:pPr marL="0" lvl="0" indent="0" algn="r" rtl="1">
              <a:lnSpc>
                <a:spcPct val="90000"/>
              </a:lnSpc>
              <a:spcBef>
                <a:spcPts val="800"/>
              </a:spcBef>
              <a:spcAft>
                <a:spcPts val="0"/>
              </a:spcAft>
              <a:buClr>
                <a:schemeClr val="accent2"/>
              </a:buClr>
              <a:buSzPts val="3200"/>
              <a:buNone/>
            </a:pPr>
            <a:r>
              <a:rPr lang="x-none" sz="3200" dirty="0"/>
              <a:t>היא התכוונה להחליק על ראשה של נועה: "את מבינה מה שאמרתי?" אבל נועה </a:t>
            </a:r>
            <a:r>
              <a:rPr lang="x-none" sz="3200" dirty="0">
                <a:latin typeface="Arial"/>
                <a:ea typeface="Arial"/>
                <a:cs typeface="Arial"/>
                <a:sym typeface="Arial"/>
              </a:rPr>
              <a:t>ניוטה</a:t>
            </a:r>
            <a:r>
              <a:rPr lang="x-none" sz="3200" dirty="0"/>
              <a:t> כיווצה את כתפיה והפנתה את גבה. היא לא רצתה שום מגע עם האישה הזאת, וגם לא עם שום אדם אחר כאן במקום. אף שלא הבינה בדיוק את פֵּשֶר הדברים, הניעה בראשה לאות הֵּן כדי לשים קץ לשיחה. האישה נופפה בידה והלכה לה, ונועה </a:t>
            </a:r>
            <a:r>
              <a:rPr lang="x-none" sz="3200" dirty="0">
                <a:latin typeface="Arial"/>
                <a:ea typeface="Arial"/>
                <a:cs typeface="Arial"/>
                <a:sym typeface="Arial"/>
              </a:rPr>
              <a:t>ניוטה</a:t>
            </a:r>
            <a:r>
              <a:rPr lang="x-none" sz="3200" dirty="0"/>
              <a:t> נשארה לבדה.</a:t>
            </a:r>
            <a:endParaRPr dirty="0"/>
          </a:p>
        </p:txBody>
      </p:sp>
      <p:sp>
        <p:nvSpPr>
          <p:cNvPr id="440" name="Google Shape;440;p22"/>
          <p:cNvSpPr/>
          <p:nvPr/>
        </p:nvSpPr>
        <p:spPr>
          <a:xfrm>
            <a:off x="1219200" y="2633144"/>
            <a:ext cx="10774016" cy="1037708"/>
          </a:xfrm>
          <a:prstGeom prst="roundRect">
            <a:avLst>
              <a:gd name="adj" fmla="val 16667"/>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3"/>
          <p:cNvSpPr txBox="1">
            <a:spLocks noGrp="1"/>
          </p:cNvSpPr>
          <p:nvPr>
            <p:ph type="body" idx="1"/>
          </p:nvPr>
        </p:nvSpPr>
        <p:spPr>
          <a:xfrm>
            <a:off x="838199" y="230790"/>
            <a:ext cx="11155017" cy="6517482"/>
          </a:xfrm>
          <a:prstGeom prst="rect">
            <a:avLst/>
          </a:prstGeom>
          <a:solidFill>
            <a:schemeClr val="bg1"/>
          </a:solid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accent2"/>
              </a:buClr>
              <a:buSzPts val="3200"/>
              <a:buNone/>
            </a:pPr>
            <a:r>
              <a:rPr lang="x-none" sz="3200" dirty="0"/>
              <a:t>נועה </a:t>
            </a:r>
            <a:r>
              <a:rPr lang="x-none" sz="3200" dirty="0">
                <a:latin typeface="Arial"/>
                <a:ea typeface="Arial"/>
                <a:cs typeface="Arial"/>
                <a:sym typeface="Arial"/>
              </a:rPr>
              <a:t>ניוטה</a:t>
            </a:r>
            <a:r>
              <a:rPr lang="x-none" sz="3200" dirty="0"/>
              <a:t> ישבה לבדה בבית, שעה שנשמעו שלוש דפיקות על הדלת, ומיד, בלי לחכות לתשובה, נכנס אל החדר שולחן כבד בעל ארבע רגליים, אחריו כיסא גְבַה מִסְעַד, ואחריהם  אישה זרה בעלת שיער שיבה גָזּוז. היא עמדה וסקרה את החדר הריק על ארבעת קירותיו החשופים. </a:t>
            </a:r>
            <a:endParaRPr dirty="0"/>
          </a:p>
          <a:p>
            <a:pPr marL="0" lvl="0" indent="0" algn="r" rtl="1">
              <a:lnSpc>
                <a:spcPct val="90000"/>
              </a:lnSpc>
              <a:spcBef>
                <a:spcPts val="800"/>
              </a:spcBef>
              <a:spcAft>
                <a:spcPts val="0"/>
              </a:spcAft>
              <a:buClr>
                <a:schemeClr val="accent2"/>
              </a:buClr>
              <a:buSzPts val="3200"/>
              <a:buNone/>
            </a:pPr>
            <a:r>
              <a:rPr lang="x-none" sz="3200" dirty="0"/>
              <a:t>"אבא ואימא אינם? ודאי יצאו לסידורים. אין דבר, ילדה, תגידי לאימא שהבאתי לכם כמה חפצים עד שיבוא המִטְעַן שלכם מן הנמל."</a:t>
            </a:r>
            <a:endParaRPr dirty="0"/>
          </a:p>
          <a:p>
            <a:pPr marL="0" lvl="0" indent="0" algn="r" rtl="1">
              <a:lnSpc>
                <a:spcPct val="90000"/>
              </a:lnSpc>
              <a:spcBef>
                <a:spcPts val="800"/>
              </a:spcBef>
              <a:spcAft>
                <a:spcPts val="0"/>
              </a:spcAft>
              <a:buClr>
                <a:schemeClr val="accent2"/>
              </a:buClr>
              <a:buSzPts val="3200"/>
              <a:buNone/>
            </a:pPr>
            <a:r>
              <a:rPr lang="x-none" sz="3200" dirty="0"/>
              <a:t>היא התכוונה להחליק על ראשה של נועה: "את מבינה מה שאמרתי?" אבל נועה </a:t>
            </a:r>
            <a:r>
              <a:rPr lang="x-none" sz="3200" dirty="0">
                <a:latin typeface="Arial"/>
                <a:ea typeface="Arial"/>
                <a:cs typeface="Arial"/>
                <a:sym typeface="Arial"/>
              </a:rPr>
              <a:t>ניוטה</a:t>
            </a:r>
            <a:r>
              <a:rPr lang="x-none" sz="3200" dirty="0"/>
              <a:t> כיווצה את כתפיה והפנתה את גבה. היא לא רצתה שום מגע עם האישה הזאת, וגם לא עם שום אדם אחר כאן במקום. אף שלא הבינה בדיוק את פֵּשֶר הדברים, הניעה בראשה לאות הֵּן כדי לשים קץ לשיחה. האישה נופפה בידה והלכה לה, ונועה </a:t>
            </a:r>
            <a:r>
              <a:rPr lang="x-none" sz="3200" dirty="0">
                <a:latin typeface="Arial"/>
                <a:ea typeface="Arial"/>
                <a:cs typeface="Arial"/>
                <a:sym typeface="Arial"/>
              </a:rPr>
              <a:t>ניוטה</a:t>
            </a:r>
            <a:r>
              <a:rPr lang="x-none" sz="3200" dirty="0"/>
              <a:t> נשארה לבדה.</a:t>
            </a:r>
            <a:endParaRPr dirty="0"/>
          </a:p>
        </p:txBody>
      </p:sp>
      <p:sp>
        <p:nvSpPr>
          <p:cNvPr id="447" name="Google Shape;447;p23"/>
          <p:cNvSpPr/>
          <p:nvPr/>
        </p:nvSpPr>
        <p:spPr>
          <a:xfrm>
            <a:off x="838199" y="2535608"/>
            <a:ext cx="11155017" cy="1037708"/>
          </a:xfrm>
          <a:prstGeom prst="roundRect">
            <a:avLst>
              <a:gd name="adj" fmla="val 16667"/>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8" name="Google Shape;448;p23"/>
          <p:cNvSpPr/>
          <p:nvPr/>
        </p:nvSpPr>
        <p:spPr>
          <a:xfrm>
            <a:off x="838199" y="4007457"/>
            <a:ext cx="11155017" cy="1369215"/>
          </a:xfrm>
          <a:prstGeom prst="roundRect">
            <a:avLst>
              <a:gd name="adj" fmla="val 16667"/>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3504" y="5963478"/>
            <a:ext cx="1540938" cy="549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4"/>
          <p:cNvSpPr txBox="1">
            <a:spLocks noGrp="1"/>
          </p:cNvSpPr>
          <p:nvPr>
            <p:ph type="body" idx="1"/>
          </p:nvPr>
        </p:nvSpPr>
        <p:spPr>
          <a:xfrm>
            <a:off x="838199" y="503583"/>
            <a:ext cx="11155017" cy="6013898"/>
          </a:xfrm>
          <a:prstGeom prst="rect">
            <a:avLst/>
          </a:prstGeom>
          <a:solidFill>
            <a:schemeClr val="bg1"/>
          </a:solid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accent2"/>
              </a:buClr>
              <a:buSzPts val="3200"/>
              <a:buNone/>
            </a:pPr>
            <a:r>
              <a:rPr lang="x-none" sz="3200" dirty="0"/>
              <a:t>היא גררה את השולחן הזר למרכז החדר, טיפסה על הכיסא והציצה בעד החלון. בחוץ לא היה כלום, כלומר – היה שם משהו בשפע רב: חול! לא עצי גן ולא עצי פרי, אף לא פני אדם. גם בבית שבו השתכנו היו כל הקומות ריקות, כי הדיירים שעתידים היו לגור פה לא הגיעו עדיין לארץ. רק הם הזדרזו ובאו הנה ראשונים, כאילו בלעדיהם לא היו יכולים להסתדר. והיא, </a:t>
            </a:r>
            <a:r>
              <a:rPr lang="x-none" sz="3200" dirty="0">
                <a:latin typeface="Arial"/>
                <a:ea typeface="Arial"/>
                <a:cs typeface="Arial"/>
                <a:sym typeface="Arial"/>
              </a:rPr>
              <a:t>ניוטה</a:t>
            </a:r>
            <a:r>
              <a:rPr lang="x-none" sz="3200" dirty="0"/>
              <a:t> שהייתה תלמידה מצטיינת במחלקה הרביעית, חייבת עתה ללמוד קרוא וכתוב מהתחלה. </a:t>
            </a:r>
            <a:endParaRPr dirty="0"/>
          </a:p>
          <a:p>
            <a:pPr marL="0" lvl="0" indent="0" algn="r" rtl="1">
              <a:lnSpc>
                <a:spcPct val="90000"/>
              </a:lnSpc>
              <a:spcBef>
                <a:spcPts val="800"/>
              </a:spcBef>
              <a:spcAft>
                <a:spcPts val="0"/>
              </a:spcAft>
              <a:buClr>
                <a:schemeClr val="accent2"/>
              </a:buClr>
              <a:buSzPts val="3200"/>
              <a:buNone/>
            </a:pPr>
            <a:r>
              <a:rPr lang="x-none" sz="3200" dirty="0"/>
              <a:t>"אל תקשי עלינו", אומרת אימא, "גם בלעדי זה די קשה לנו."</a:t>
            </a:r>
            <a:endParaRPr dirty="0"/>
          </a:p>
          <a:p>
            <a:pPr marL="0" lvl="0" indent="0" algn="r" rtl="1">
              <a:lnSpc>
                <a:spcPct val="90000"/>
              </a:lnSpc>
              <a:spcBef>
                <a:spcPts val="800"/>
              </a:spcBef>
              <a:spcAft>
                <a:spcPts val="0"/>
              </a:spcAft>
              <a:buClr>
                <a:schemeClr val="accent2"/>
              </a:buClr>
              <a:buSzPts val="3200"/>
              <a:buNone/>
            </a:pPr>
            <a:r>
              <a:rPr lang="x-none" sz="3200" dirty="0"/>
              <a:t>ומי אשם בכך אם לא הם? מי בכלל ביקש מהם לבוא הנה? הרי שם נשארו חברותיה הטובות, היער, הטיולים אל הנהר, הגנים היפים שבכיכר העיר. </a:t>
            </a:r>
            <a:r>
              <a:rPr lang="x-none" sz="3200" dirty="0">
                <a:latin typeface="Arial"/>
                <a:ea typeface="Arial"/>
                <a:cs typeface="Arial"/>
                <a:sym typeface="Arial"/>
              </a:rPr>
              <a:t>ניוטה</a:t>
            </a:r>
            <a:r>
              <a:rPr lang="x-none" sz="3200" dirty="0"/>
              <a:t> העבירה את הכיסא אל החלון שמִן העֵּבר האחר, שבעדו נראו שלושה עצים רזים וילדים משחקים בכדור. אתמול ניגשה אליהם, אך הם לא שיתפו אותה, ואחד מהם אפילו משך בצמתה. </a:t>
            </a:r>
            <a:endParaRPr dirty="0"/>
          </a:p>
        </p:txBody>
      </p:sp>
      <p:sp>
        <p:nvSpPr>
          <p:cNvPr id="455" name="Google Shape;455;p24"/>
          <p:cNvSpPr/>
          <p:nvPr/>
        </p:nvSpPr>
        <p:spPr>
          <a:xfrm>
            <a:off x="1060704" y="2690191"/>
            <a:ext cx="10932512" cy="918641"/>
          </a:xfrm>
          <a:prstGeom prst="rect">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25"/>
          <p:cNvSpPr txBox="1">
            <a:spLocks noGrp="1"/>
          </p:cNvSpPr>
          <p:nvPr>
            <p:ph type="body" idx="1"/>
          </p:nvPr>
        </p:nvSpPr>
        <p:spPr>
          <a:xfrm>
            <a:off x="838199" y="503583"/>
            <a:ext cx="11155017" cy="6013898"/>
          </a:xfrm>
          <a:prstGeom prst="rect">
            <a:avLst/>
          </a:prstGeom>
          <a:solidFill>
            <a:schemeClr val="bg1"/>
          </a:solid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accent2"/>
              </a:buClr>
              <a:buSzPts val="3200"/>
              <a:buNone/>
            </a:pPr>
            <a:r>
              <a:rPr lang="x-none" sz="3200" dirty="0"/>
              <a:t>היא גררה את השולחן הזר למרכז החדר, טיפסה על הכיסא והציצה בעד החלון. בחוץ לא היה כלום, כלומר – היה שם משהו בשפע רב: חול! לא עצי גן ולא עצי פרי, אף לא פני אדם. גם בבית שבו השתכנו היו כל הקומות ריקות, כי הדיירים שעתידים היו לגור פה לא הגיעו עדיין לארץ. רק הם הזדרזו ובאו הנה ראשונים, כאילו בלעדיהם לא היו יכולים להסתדר. והיא, </a:t>
            </a:r>
            <a:r>
              <a:rPr lang="x-none" sz="3200" dirty="0">
                <a:latin typeface="Arial"/>
                <a:ea typeface="Arial"/>
                <a:cs typeface="Arial"/>
                <a:sym typeface="Arial"/>
              </a:rPr>
              <a:t>ניוטה</a:t>
            </a:r>
            <a:r>
              <a:rPr lang="x-none" sz="3200" dirty="0"/>
              <a:t> שהייתה תלמידה מצטיינת במחלקה הרביעית, חייבת עתה ללמוד קרוא וכתוב מהתחלה. </a:t>
            </a:r>
            <a:endParaRPr dirty="0"/>
          </a:p>
          <a:p>
            <a:pPr marL="0" lvl="0" indent="0" algn="r" rtl="1">
              <a:lnSpc>
                <a:spcPct val="90000"/>
              </a:lnSpc>
              <a:spcBef>
                <a:spcPts val="800"/>
              </a:spcBef>
              <a:spcAft>
                <a:spcPts val="0"/>
              </a:spcAft>
              <a:buClr>
                <a:schemeClr val="accent2"/>
              </a:buClr>
              <a:buSzPts val="3200"/>
              <a:buNone/>
            </a:pPr>
            <a:r>
              <a:rPr lang="x-none" sz="3200" dirty="0"/>
              <a:t>"אל תקשי עלינו", אומרת אימא, "גם בלעדי זה די קשה לנו."</a:t>
            </a:r>
            <a:endParaRPr dirty="0"/>
          </a:p>
          <a:p>
            <a:pPr marL="0" lvl="0" indent="0" algn="r" rtl="1">
              <a:lnSpc>
                <a:spcPct val="90000"/>
              </a:lnSpc>
              <a:spcBef>
                <a:spcPts val="800"/>
              </a:spcBef>
              <a:spcAft>
                <a:spcPts val="0"/>
              </a:spcAft>
              <a:buClr>
                <a:schemeClr val="accent2"/>
              </a:buClr>
              <a:buSzPts val="3200"/>
              <a:buNone/>
            </a:pPr>
            <a:r>
              <a:rPr lang="x-none" sz="3200" dirty="0"/>
              <a:t>ומי אשם בכך אם לא הם? מי בכלל ביקש מהם לבוא הנה? הרי שם נשארו חברותיה הטובות, היער, הטיולים אל הנהר, הגנים היפים שבכיכר העיר. </a:t>
            </a:r>
            <a:r>
              <a:rPr lang="x-none" sz="3200" dirty="0">
                <a:latin typeface="Arial"/>
                <a:ea typeface="Arial"/>
                <a:cs typeface="Arial"/>
                <a:sym typeface="Arial"/>
              </a:rPr>
              <a:t>ניוטה</a:t>
            </a:r>
            <a:r>
              <a:rPr lang="x-none" sz="3200" dirty="0"/>
              <a:t> העבירה את הכיסא אל החלון שמִן העֵּבר האחר, שבעדו נראו שלושה עצים רזים וילדים משחקים בכדור. אתמול ניגשה אליהם, אך הם לא שיתפו אותה, ואחד מהם אפילו משך בצמתה. </a:t>
            </a:r>
            <a:endParaRPr dirty="0"/>
          </a:p>
        </p:txBody>
      </p:sp>
      <p:sp>
        <p:nvSpPr>
          <p:cNvPr id="463" name="Google Shape;463;p25"/>
          <p:cNvSpPr/>
          <p:nvPr/>
        </p:nvSpPr>
        <p:spPr>
          <a:xfrm>
            <a:off x="975360" y="3608833"/>
            <a:ext cx="11017856" cy="1560576"/>
          </a:xfrm>
          <a:prstGeom prst="rect">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455;p24"/>
          <p:cNvSpPr/>
          <p:nvPr/>
        </p:nvSpPr>
        <p:spPr>
          <a:xfrm>
            <a:off x="1060704" y="2690191"/>
            <a:ext cx="10932512" cy="918641"/>
          </a:xfrm>
          <a:prstGeom prst="rect">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26"/>
          <p:cNvSpPr txBox="1">
            <a:spLocks noGrp="1"/>
          </p:cNvSpPr>
          <p:nvPr>
            <p:ph type="body" idx="1"/>
          </p:nvPr>
        </p:nvSpPr>
        <p:spPr>
          <a:xfrm>
            <a:off x="838199" y="569842"/>
            <a:ext cx="11035750" cy="6184526"/>
          </a:xfrm>
          <a:prstGeom prst="rect">
            <a:avLst/>
          </a:prstGeom>
          <a:solidFill>
            <a:schemeClr val="bg1"/>
          </a:solid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accent2"/>
              </a:buClr>
              <a:buSzPts val="3200"/>
              <a:buNone/>
            </a:pPr>
            <a:r>
              <a:rPr lang="x-none" sz="3200" dirty="0"/>
              <a:t>היא גררה את השולחן הזר למרכז החדר, טיפסה על הכיסא והציצה בעד החלון. בחוץ לא היה כלום, כלומר – היה שם משהו בשפע רב: חול! לא עצי גן ולא עצי פרי, אף לא פני אדם. גם בבית שבו השתכנו היו כל הקומות ריקות, כי הדיירים שעתידים היו לגור פה לא הגיעו עדיין לארץ. רק הם הזדרזו ובאו הנה ראשונים, כאילו בלעדיהם לא היו יכולים להסתדר. והיא, </a:t>
            </a:r>
            <a:r>
              <a:rPr lang="x-none" sz="3200" dirty="0">
                <a:latin typeface="Arial"/>
                <a:ea typeface="Arial"/>
                <a:cs typeface="Arial"/>
                <a:sym typeface="Arial"/>
              </a:rPr>
              <a:t>ניוטה</a:t>
            </a:r>
            <a:r>
              <a:rPr lang="x-none" sz="3200" dirty="0"/>
              <a:t> שהייתה תלמידה מצטיינת במחלקה הרביעית, חייבת עתה ללמוד קרוא וכתוב מהתחלה. </a:t>
            </a:r>
            <a:endParaRPr dirty="0"/>
          </a:p>
          <a:p>
            <a:pPr marL="0" lvl="0" indent="0" algn="r" rtl="1">
              <a:lnSpc>
                <a:spcPct val="90000"/>
              </a:lnSpc>
              <a:spcBef>
                <a:spcPts val="800"/>
              </a:spcBef>
              <a:spcAft>
                <a:spcPts val="0"/>
              </a:spcAft>
              <a:buClr>
                <a:schemeClr val="accent2"/>
              </a:buClr>
              <a:buSzPts val="3200"/>
              <a:buNone/>
            </a:pPr>
            <a:r>
              <a:rPr lang="x-none" sz="3200" dirty="0"/>
              <a:t>"אל תקשי עלינו", אומרת אימא, "גם בלעדי זה די קשה לנו."</a:t>
            </a:r>
            <a:endParaRPr dirty="0"/>
          </a:p>
          <a:p>
            <a:pPr marL="0" lvl="0" indent="0" algn="r" rtl="1">
              <a:lnSpc>
                <a:spcPct val="90000"/>
              </a:lnSpc>
              <a:spcBef>
                <a:spcPts val="800"/>
              </a:spcBef>
              <a:spcAft>
                <a:spcPts val="0"/>
              </a:spcAft>
              <a:buClr>
                <a:schemeClr val="accent2"/>
              </a:buClr>
              <a:buSzPts val="3200"/>
              <a:buNone/>
            </a:pPr>
            <a:r>
              <a:rPr lang="x-none" sz="3200" dirty="0"/>
              <a:t>ומי אשם בכך אם לא הם? מי בכלל ביקש מהם לבוא הנה? הרי שם נשארו חברותיה הטובות, היער, הטיולים אל הנהר, הגנים היפים שבכיכר העיר. </a:t>
            </a:r>
            <a:r>
              <a:rPr lang="x-none" sz="3200" dirty="0">
                <a:latin typeface="Arial"/>
                <a:ea typeface="Arial"/>
                <a:cs typeface="Arial"/>
                <a:sym typeface="Arial"/>
              </a:rPr>
              <a:t>ניוטה</a:t>
            </a:r>
            <a:r>
              <a:rPr lang="x-none" sz="3200" dirty="0"/>
              <a:t> העבירה את הכיסא אל החלון שמִן העֵּבר האחר, שבעדו נראו שלושה עצים רזים וילדים משחקים בכדור. אתמול ניגשה אליהם, אך הם לא שיתפו אותה, ואחד מהם אפילו משך בצמתה. </a:t>
            </a:r>
            <a:endParaRPr dirty="0"/>
          </a:p>
        </p:txBody>
      </p:sp>
      <p:sp>
        <p:nvSpPr>
          <p:cNvPr id="470" name="Google Shape;470;p26"/>
          <p:cNvSpPr/>
          <p:nvPr/>
        </p:nvSpPr>
        <p:spPr>
          <a:xfrm>
            <a:off x="838199" y="3684104"/>
            <a:ext cx="11035750" cy="596348"/>
          </a:xfrm>
          <a:prstGeom prst="rect">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1" name="Google Shape;471;p26"/>
          <p:cNvSpPr/>
          <p:nvPr/>
        </p:nvSpPr>
        <p:spPr>
          <a:xfrm>
            <a:off x="838200" y="4234069"/>
            <a:ext cx="11035750" cy="971915"/>
          </a:xfrm>
          <a:prstGeom prst="rect">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7"/>
          <p:cNvSpPr txBox="1">
            <a:spLocks noGrp="1"/>
          </p:cNvSpPr>
          <p:nvPr>
            <p:ph type="body" idx="1"/>
          </p:nvPr>
        </p:nvSpPr>
        <p:spPr>
          <a:xfrm>
            <a:off x="838199" y="503583"/>
            <a:ext cx="11155017" cy="6013898"/>
          </a:xfrm>
          <a:prstGeom prst="rect">
            <a:avLst/>
          </a:prstGeom>
          <a:solidFill>
            <a:schemeClr val="bg1"/>
          </a:solid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accent2"/>
              </a:buClr>
              <a:buSzPts val="3200"/>
              <a:buNone/>
            </a:pPr>
            <a:r>
              <a:rPr lang="x-none" sz="3200" dirty="0"/>
              <a:t>היא גררה את השולחן הזר למרכז החדר, טיפסה על הכיסא והציצה בעד החלון. בחוץ לא היה כלום, כלומר – היה שם משהו בשפע רב: חול! לא עצי גן ולא עצי פרי, אף לא פני אדם. גם בבית שבו השתכנו היו כל הקומות ריקות, כי הדיירים שעתידים היו לגור פה לא הגיעו עדיין לארץ. רק הם הזדרזו ובאו הנה ראשונים, כאילו בלעדיהם לא היו יכולים להסתדר. והיא, </a:t>
            </a:r>
            <a:r>
              <a:rPr lang="x-none" sz="3200" dirty="0">
                <a:latin typeface="Arial"/>
                <a:ea typeface="Arial"/>
                <a:cs typeface="Arial"/>
                <a:sym typeface="Arial"/>
              </a:rPr>
              <a:t>ניוטה</a:t>
            </a:r>
            <a:r>
              <a:rPr lang="x-none" sz="3200" dirty="0"/>
              <a:t> שהייתה תלמידה מצטיינת במחלקה הרביעית, חייבת עתה ללמוד קרוא וכתוב מהתחלה. </a:t>
            </a:r>
            <a:endParaRPr dirty="0"/>
          </a:p>
          <a:p>
            <a:pPr marL="0" lvl="0" indent="0" algn="r" rtl="1">
              <a:lnSpc>
                <a:spcPct val="90000"/>
              </a:lnSpc>
              <a:spcBef>
                <a:spcPts val="800"/>
              </a:spcBef>
              <a:spcAft>
                <a:spcPts val="0"/>
              </a:spcAft>
              <a:buClr>
                <a:schemeClr val="accent2"/>
              </a:buClr>
              <a:buSzPts val="3200"/>
              <a:buNone/>
            </a:pPr>
            <a:r>
              <a:rPr lang="x-none" sz="3200" dirty="0"/>
              <a:t>"אל תקשי עלינו", אומרת אימא, "גם בלעדי זה די קשה לנו."</a:t>
            </a:r>
            <a:endParaRPr dirty="0"/>
          </a:p>
          <a:p>
            <a:pPr marL="0" lvl="0" indent="0" algn="r" rtl="1">
              <a:lnSpc>
                <a:spcPct val="90000"/>
              </a:lnSpc>
              <a:spcBef>
                <a:spcPts val="800"/>
              </a:spcBef>
              <a:spcAft>
                <a:spcPts val="0"/>
              </a:spcAft>
              <a:buClr>
                <a:schemeClr val="accent2"/>
              </a:buClr>
              <a:buSzPts val="3200"/>
              <a:buNone/>
            </a:pPr>
            <a:r>
              <a:rPr lang="x-none" sz="3200" dirty="0"/>
              <a:t>ומי אשם בכך אם לא הם? מי בכלל ביקש מהם לבוא הנה? הרי שם נשארו חברותיה הטובות, היער, הטיולים אל הנהר, הגנים היפים שבכיכר העיר. </a:t>
            </a:r>
            <a:r>
              <a:rPr lang="x-none" sz="3200" dirty="0">
                <a:latin typeface="Arial"/>
                <a:ea typeface="Arial"/>
                <a:cs typeface="Arial"/>
                <a:sym typeface="Arial"/>
              </a:rPr>
              <a:t>ניוטה</a:t>
            </a:r>
            <a:r>
              <a:rPr lang="x-none" sz="3200" dirty="0"/>
              <a:t> העבירה את הכיסא אל החלון שמִן העֵּבר האחר, שבעדו נראו שלושה עצים רזים וילדים משחקים בכדור. אתמול ניגשה אליהם, אך הם לא שיתפו אותה, ואחד מהם אפילו משך בצמתה. </a:t>
            </a:r>
            <a:endParaRPr dirty="0"/>
          </a:p>
        </p:txBody>
      </p:sp>
      <p:sp>
        <p:nvSpPr>
          <p:cNvPr id="478" name="Google Shape;478;p27"/>
          <p:cNvSpPr/>
          <p:nvPr/>
        </p:nvSpPr>
        <p:spPr>
          <a:xfrm>
            <a:off x="954157" y="5128591"/>
            <a:ext cx="11039059" cy="1388890"/>
          </a:xfrm>
          <a:prstGeom prst="roundRect">
            <a:avLst>
              <a:gd name="adj" fmla="val 16667"/>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28"/>
          <p:cNvSpPr txBox="1">
            <a:spLocks noGrp="1"/>
          </p:cNvSpPr>
          <p:nvPr>
            <p:ph type="body" idx="1"/>
          </p:nvPr>
        </p:nvSpPr>
        <p:spPr>
          <a:xfrm>
            <a:off x="838199" y="503583"/>
            <a:ext cx="11155017" cy="6013898"/>
          </a:xfrm>
          <a:prstGeom prst="rect">
            <a:avLst/>
          </a:prstGeom>
          <a:solidFill>
            <a:schemeClr val="bg1"/>
          </a:solid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accent2"/>
              </a:buClr>
              <a:buSzPts val="3200"/>
              <a:buNone/>
            </a:pPr>
            <a:r>
              <a:rPr lang="x-none" sz="3200" dirty="0"/>
              <a:t>שוב גררה נועה </a:t>
            </a:r>
            <a:r>
              <a:rPr lang="x-none" sz="3200" dirty="0">
                <a:latin typeface="Arial"/>
                <a:ea typeface="Arial"/>
                <a:cs typeface="Arial"/>
                <a:sym typeface="Arial"/>
              </a:rPr>
              <a:t>ניוטה</a:t>
            </a:r>
            <a:r>
              <a:rPr lang="x-none" sz="3200" dirty="0"/>
              <a:t> את הכיסא והעמידה אותו אצל השולחן. מאחת  התיבות שלפה לה ספר וישבה לקרוא. כעבור רגע הרימה את עיניה מהדף. אף בכך אין טעם. אין זו השפה שבה מדברים הילדים שבחוץ.</a:t>
            </a:r>
            <a:endParaRPr dirty="0"/>
          </a:p>
          <a:p>
            <a:pPr marL="0" lvl="0" indent="0" algn="r" rtl="1">
              <a:lnSpc>
                <a:spcPct val="90000"/>
              </a:lnSpc>
              <a:spcBef>
                <a:spcPts val="800"/>
              </a:spcBef>
              <a:spcAft>
                <a:spcPts val="0"/>
              </a:spcAft>
              <a:buClr>
                <a:schemeClr val="accent2"/>
              </a:buClr>
              <a:buSzPts val="3200"/>
              <a:buNone/>
            </a:pPr>
            <a:r>
              <a:rPr lang="x-none" sz="3200" dirty="0"/>
              <a:t>הנה הם צועקים: "אליי, אליי. יותר גבוה! " </a:t>
            </a:r>
            <a:endParaRPr dirty="0"/>
          </a:p>
          <a:p>
            <a:pPr marL="0" lvl="0" indent="0" algn="r" rtl="1">
              <a:lnSpc>
                <a:spcPct val="90000"/>
              </a:lnSpc>
              <a:spcBef>
                <a:spcPts val="800"/>
              </a:spcBef>
              <a:spcAft>
                <a:spcPts val="0"/>
              </a:spcAft>
              <a:buClr>
                <a:schemeClr val="accent2"/>
              </a:buClr>
              <a:buSzPts val="3200"/>
              <a:buNone/>
            </a:pPr>
            <a:r>
              <a:rPr lang="x-none" sz="3200" dirty="0">
                <a:latin typeface="Arial"/>
                <a:ea typeface="Arial"/>
                <a:cs typeface="Arial"/>
                <a:sym typeface="Arial"/>
              </a:rPr>
              <a:t>ניוטה</a:t>
            </a:r>
            <a:r>
              <a:rPr lang="x-none" sz="3200" dirty="0"/>
              <a:t> כבר מבינה מילים אחדות, על אף שהיא שונאת את השפה החדשה. </a:t>
            </a:r>
            <a:endParaRPr dirty="0"/>
          </a:p>
          <a:p>
            <a:pPr marL="0" lvl="0" indent="0" algn="r" rtl="1">
              <a:lnSpc>
                <a:spcPct val="90000"/>
              </a:lnSpc>
              <a:spcBef>
                <a:spcPts val="800"/>
              </a:spcBef>
              <a:spcAft>
                <a:spcPts val="0"/>
              </a:spcAft>
              <a:buClr>
                <a:schemeClr val="accent2"/>
              </a:buClr>
              <a:buSzPts val="3200"/>
              <a:buNone/>
            </a:pPr>
            <a:r>
              <a:rPr lang="x-none" sz="3200" dirty="0"/>
              <a:t>מִסעַד הכיסא מְגּולָף ציורים שונים: הנה לימון מוארך גדול, ולידו עוד אחד. נועה לחצה על המסעד בכוח כדי שלא תפרוץ בבכי, ונבהלה: נדמה לה שנבעה חור בכיסא. לא חור – אלא מנהרה שלימה! והיא צועדת בה והולכת.  </a:t>
            </a:r>
            <a:endParaRPr dirty="0"/>
          </a:p>
        </p:txBody>
      </p:sp>
      <p:sp>
        <p:nvSpPr>
          <p:cNvPr id="485" name="Google Shape;485;p28"/>
          <p:cNvSpPr/>
          <p:nvPr/>
        </p:nvSpPr>
        <p:spPr>
          <a:xfrm>
            <a:off x="838199" y="503583"/>
            <a:ext cx="11155017" cy="2958945"/>
          </a:xfrm>
          <a:prstGeom prst="rect">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4400"/>
              <a:buFont typeface="Calibri"/>
              <a:buNone/>
            </a:pPr>
            <a:r>
              <a:rPr lang="x-none"/>
              <a:t>להפוך את הלימון ללימונדה</a:t>
            </a:r>
            <a:endParaRPr/>
          </a:p>
        </p:txBody>
      </p:sp>
      <p:pic>
        <p:nvPicPr>
          <p:cNvPr id="492" name="Google Shape;492;p29"/>
          <p:cNvPicPr preferRelativeResize="0">
            <a:picLocks noGrp="1"/>
          </p:cNvPicPr>
          <p:nvPr>
            <p:ph type="body" idx="1"/>
          </p:nvPr>
        </p:nvPicPr>
        <p:blipFill rotWithShape="1">
          <a:blip r:embed="rId3">
            <a:alphaModFix/>
          </a:blip>
          <a:srcRect/>
          <a:stretch/>
        </p:blipFill>
        <p:spPr>
          <a:xfrm>
            <a:off x="3992697" y="2157094"/>
            <a:ext cx="4206605" cy="3688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מה להביא לשיעור?</a:t>
            </a:r>
            <a:endParaRPr/>
          </a:p>
        </p:txBody>
      </p:sp>
      <p:pic>
        <p:nvPicPr>
          <p:cNvPr id="235" name="Google Shape;235;p3" descr="https://lh5.googleusercontent.com/7xQchnRuOUJbyFAyyHdllavqvQUFOSCV7l5Kzy1Rmeboi9xefgg8yDF0ng5ESkxi3tC9_i9ER1BmBYOOTMhmhaxTzBz8ILJQxn_c__0Qg9cKcVB64VGmWAAtIhTRT7NF"/>
          <p:cNvPicPr preferRelativeResize="0"/>
          <p:nvPr/>
        </p:nvPicPr>
        <p:blipFill rotWithShape="1">
          <a:blip r:embed="rId5">
            <a:alphaModFix/>
          </a:blip>
          <a:srcRect/>
          <a:stretch/>
        </p:blipFill>
        <p:spPr>
          <a:xfrm>
            <a:off x="10070574" y="2710851"/>
            <a:ext cx="1161305" cy="1800743"/>
          </a:xfrm>
          <a:prstGeom prst="rect">
            <a:avLst/>
          </a:prstGeom>
          <a:noFill/>
          <a:ln>
            <a:noFill/>
          </a:ln>
        </p:spPr>
      </p:pic>
      <p:pic>
        <p:nvPicPr>
          <p:cNvPr id="236" name="Google Shape;236;p3"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5400000">
            <a:off x="8141377" y="3225956"/>
            <a:ext cx="1771057" cy="740845"/>
          </a:xfrm>
          <a:prstGeom prst="rect">
            <a:avLst/>
          </a:prstGeom>
          <a:noFill/>
          <a:ln>
            <a:noFill/>
          </a:ln>
        </p:spPr>
      </p:pic>
      <p:pic>
        <p:nvPicPr>
          <p:cNvPr id="237" name="Google Shape;237;p3"/>
          <p:cNvPicPr preferRelativeResize="0"/>
          <p:nvPr/>
        </p:nvPicPr>
        <p:blipFill rotWithShape="1">
          <a:blip r:embed="rId7">
            <a:alphaModFix/>
          </a:blip>
          <a:srcRect/>
          <a:stretch/>
        </p:blipFill>
        <p:spPr>
          <a:xfrm>
            <a:off x="1071278" y="1690688"/>
            <a:ext cx="3688400" cy="3688400"/>
          </a:xfrm>
          <a:prstGeom prst="rect">
            <a:avLst/>
          </a:prstGeom>
          <a:noFill/>
          <a:ln>
            <a:noFill/>
          </a:ln>
        </p:spPr>
      </p:pic>
      <p:pic>
        <p:nvPicPr>
          <p:cNvPr id="6"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25568" y="757869"/>
            <a:ext cx="1540938" cy="549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0"/>
          <p:cNvSpPr txBox="1">
            <a:spLocks noGrp="1"/>
          </p:cNvSpPr>
          <p:nvPr>
            <p:ph type="body" idx="1"/>
          </p:nvPr>
        </p:nvSpPr>
        <p:spPr>
          <a:xfrm>
            <a:off x="838199" y="503583"/>
            <a:ext cx="11155017" cy="4592673"/>
          </a:xfrm>
          <a:prstGeom prst="rect">
            <a:avLst/>
          </a:prstGeom>
          <a:solidFill>
            <a:schemeClr val="bg1"/>
          </a:solid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accent2"/>
              </a:buClr>
              <a:buSzPts val="3200"/>
              <a:buNone/>
            </a:pPr>
            <a:r>
              <a:rPr lang="x-none" sz="3200" dirty="0"/>
              <a:t>שוב גררה נועה </a:t>
            </a:r>
            <a:r>
              <a:rPr lang="x-none" sz="3200" dirty="0">
                <a:latin typeface="Arial"/>
                <a:ea typeface="Arial"/>
                <a:cs typeface="Arial"/>
                <a:sym typeface="Arial"/>
              </a:rPr>
              <a:t>ניוטה</a:t>
            </a:r>
            <a:r>
              <a:rPr lang="x-none" sz="3200" dirty="0"/>
              <a:t> את הכיסא והעמידה אותו אצל השולחן. מאחת  התיבות שלפה לה ספר וישבה לקרוא. כעבור רגע הרימה את עיניה מהדף. אף בכך אין טעם. אין זו השפה שבה מדברים הילדים שבחוץ.</a:t>
            </a:r>
            <a:endParaRPr dirty="0"/>
          </a:p>
          <a:p>
            <a:pPr marL="0" lvl="0" indent="0" algn="r" rtl="1">
              <a:lnSpc>
                <a:spcPct val="90000"/>
              </a:lnSpc>
              <a:spcBef>
                <a:spcPts val="800"/>
              </a:spcBef>
              <a:spcAft>
                <a:spcPts val="0"/>
              </a:spcAft>
              <a:buClr>
                <a:schemeClr val="accent2"/>
              </a:buClr>
              <a:buSzPts val="3200"/>
              <a:buNone/>
            </a:pPr>
            <a:r>
              <a:rPr lang="x-none" sz="3200" dirty="0"/>
              <a:t>הנה הם צועקים: "אליי, אליי. יותר גבוה! " </a:t>
            </a:r>
            <a:endParaRPr dirty="0"/>
          </a:p>
          <a:p>
            <a:pPr marL="0" lvl="0" indent="0" algn="r" rtl="1">
              <a:lnSpc>
                <a:spcPct val="90000"/>
              </a:lnSpc>
              <a:spcBef>
                <a:spcPts val="800"/>
              </a:spcBef>
              <a:spcAft>
                <a:spcPts val="0"/>
              </a:spcAft>
              <a:buClr>
                <a:schemeClr val="accent2"/>
              </a:buClr>
              <a:buSzPts val="3200"/>
              <a:buNone/>
            </a:pPr>
            <a:r>
              <a:rPr lang="x-none" sz="3200" dirty="0">
                <a:latin typeface="Arial"/>
                <a:ea typeface="Arial"/>
                <a:cs typeface="Arial"/>
                <a:sym typeface="Arial"/>
              </a:rPr>
              <a:t>ניוטה</a:t>
            </a:r>
            <a:r>
              <a:rPr lang="x-none" sz="3200" dirty="0"/>
              <a:t> כבר מבינה מילים אחדות, על אף שהיא שונאת את השפה החדשה. </a:t>
            </a:r>
            <a:endParaRPr dirty="0"/>
          </a:p>
          <a:p>
            <a:pPr marL="0" lvl="0" indent="0" algn="r" rtl="1">
              <a:lnSpc>
                <a:spcPct val="90000"/>
              </a:lnSpc>
              <a:spcBef>
                <a:spcPts val="800"/>
              </a:spcBef>
              <a:spcAft>
                <a:spcPts val="0"/>
              </a:spcAft>
              <a:buClr>
                <a:schemeClr val="accent2"/>
              </a:buClr>
              <a:buSzPts val="3200"/>
              <a:buNone/>
            </a:pPr>
            <a:r>
              <a:rPr lang="x-none" sz="3200" dirty="0"/>
              <a:t>מִסעַד הכיסא מְגּולָף ציורים שונים: הנה לימון מוארך גדול, ולידו עוד אחד. נועה לחצה על המסעד בכוח כדי שלא תפרוץ בבכי, ונבהלה: נדמה לה שנבעה חור בכיסא. לא חור – אלא מנהרה שלימה! והיא צועדת בה והולכת.  </a:t>
            </a:r>
            <a:endParaRPr dirty="0"/>
          </a:p>
        </p:txBody>
      </p:sp>
      <p:pic>
        <p:nvPicPr>
          <p:cNvPr id="3"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7567" y="5727739"/>
            <a:ext cx="1540938" cy="549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1"/>
          <p:cNvSpPr txBox="1">
            <a:spLocks noGrp="1"/>
          </p:cNvSpPr>
          <p:nvPr>
            <p:ph type="body" idx="1"/>
          </p:nvPr>
        </p:nvSpPr>
        <p:spPr>
          <a:xfrm>
            <a:off x="439177" y="180619"/>
            <a:ext cx="11486504" cy="6476214"/>
          </a:xfrm>
          <a:prstGeom prst="rect">
            <a:avLst/>
          </a:prstGeom>
          <a:solidFill>
            <a:schemeClr val="bg1"/>
          </a:solid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accent2"/>
              </a:buClr>
              <a:buSzPts val="3200"/>
              <a:buNone/>
            </a:pPr>
            <a:r>
              <a:rPr lang="x-none" sz="3200" dirty="0"/>
              <a:t>נועה לחצה על המסעד בכוח כדי שלא תפרוץ בבכי, ונבהלה: נדמה לה שנפער חור בכיסא לא חור – אלא מנהרה שלימה! והיא צועדת בה והולכת. המנהרה חשוכה, והיא פוחדת קצת, אך נראה שיש לה קצה: קרני האור הבוקעות בחשיכה מעידות על כך.</a:t>
            </a:r>
            <a:endParaRPr dirty="0"/>
          </a:p>
          <a:p>
            <a:pPr marL="0" lvl="0" indent="0" algn="r" rtl="1">
              <a:lnSpc>
                <a:spcPct val="90000"/>
              </a:lnSpc>
              <a:spcBef>
                <a:spcPts val="800"/>
              </a:spcBef>
              <a:spcAft>
                <a:spcPts val="0"/>
              </a:spcAft>
              <a:buClr>
                <a:schemeClr val="accent2"/>
              </a:buClr>
              <a:buSzPts val="3200"/>
              <a:buNone/>
            </a:pPr>
            <a:r>
              <a:rPr lang="x-none" sz="3200" dirty="0"/>
              <a:t>"מה זה?" צועקת ניוטה.</a:t>
            </a:r>
            <a:endParaRPr dirty="0"/>
          </a:p>
          <a:p>
            <a:pPr marL="0" lvl="0" indent="0" algn="r" rtl="1">
              <a:lnSpc>
                <a:spcPct val="90000"/>
              </a:lnSpc>
              <a:spcBef>
                <a:spcPts val="800"/>
              </a:spcBef>
              <a:spcAft>
                <a:spcPts val="0"/>
              </a:spcAft>
              <a:buClr>
                <a:schemeClr val="accent2"/>
              </a:buClr>
              <a:buSzPts val="3200"/>
              <a:buNone/>
            </a:pPr>
            <a:r>
              <a:rPr lang="x-none" sz="3200" dirty="0"/>
              <a:t>ניצבת היא בִשְדֵּרָה גדולה של לימונים, העומדים כולם בפריחה. נועה משפשפת את עיניה: נער ונערה רצים לקראתה. היא חוששת לגשת אליהם, אבל הם קוראים לה בקול נעים. שפתם זרה אומנם, אך ראה זה פלא – היא מבינה מה הם אומרים. "הבה נעשה הכרה" אומר הנער, "שמי מוני. זאת אומרת זה הכינוי של שמי האמיתי – מון. "וזו", הצביע הוא על הנערה, "זו לי". </a:t>
            </a:r>
            <a:endParaRPr dirty="0"/>
          </a:p>
          <a:p>
            <a:pPr marL="0" lvl="0" indent="0" algn="r" rtl="1">
              <a:lnSpc>
                <a:spcPct val="90000"/>
              </a:lnSpc>
              <a:spcBef>
                <a:spcPts val="800"/>
              </a:spcBef>
              <a:spcAft>
                <a:spcPts val="0"/>
              </a:spcAft>
              <a:buClr>
                <a:schemeClr val="accent2"/>
              </a:buClr>
              <a:buSzPts val="3200"/>
              <a:buNone/>
            </a:pPr>
            <a:r>
              <a:rPr lang="x-none" sz="3200" dirty="0"/>
              <a:t>שניהם צהובי שיער, וגם עיניהם זרועות נקודות צהבהבות ירוקות. הם מושיטים לה יד. "שמך נועה, האין זאת"?</a:t>
            </a:r>
            <a:endParaRPr dirty="0"/>
          </a:p>
        </p:txBody>
      </p:sp>
      <p:pic>
        <p:nvPicPr>
          <p:cNvPr id="3"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2617" y="5898062"/>
            <a:ext cx="1540938" cy="549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הסיפור השני – </a:t>
            </a:r>
            <a:r>
              <a:rPr lang="he-IL" dirty="0"/>
              <a:t> </a:t>
            </a:r>
            <a:r>
              <a:rPr lang="x-none" dirty="0"/>
              <a:t>הסיפור הדמיוני </a:t>
            </a:r>
            <a:endParaRPr dirty="0"/>
          </a:p>
        </p:txBody>
      </p:sp>
      <p:pic>
        <p:nvPicPr>
          <p:cNvPr id="511" name="Google Shape;511;p32"/>
          <p:cNvPicPr preferRelativeResize="0">
            <a:picLocks noGrp="1"/>
          </p:cNvPicPr>
          <p:nvPr>
            <p:ph type="body" idx="1"/>
          </p:nvPr>
        </p:nvPicPr>
        <p:blipFill rotWithShape="1">
          <a:blip r:embed="rId3">
            <a:alphaModFix/>
          </a:blip>
          <a:srcRect/>
          <a:stretch/>
        </p:blipFill>
        <p:spPr>
          <a:xfrm>
            <a:off x="2831221" y="1825625"/>
            <a:ext cx="6529557" cy="435133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33"/>
          <p:cNvSpPr txBox="1">
            <a:spLocks noGrp="1"/>
          </p:cNvSpPr>
          <p:nvPr>
            <p:ph type="body" idx="1"/>
          </p:nvPr>
        </p:nvSpPr>
        <p:spPr>
          <a:xfrm>
            <a:off x="838199" y="503583"/>
            <a:ext cx="11155017" cy="6013898"/>
          </a:xfrm>
          <a:prstGeom prst="rect">
            <a:avLst/>
          </a:prstGeom>
          <a:solidFill>
            <a:schemeClr val="bg1"/>
          </a:solid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accent2"/>
              </a:buClr>
              <a:buSzPts val="3200"/>
              <a:buNone/>
            </a:pPr>
            <a:r>
              <a:rPr lang="x-none" sz="3200" dirty="0"/>
              <a:t>שוב גררה נועה </a:t>
            </a:r>
            <a:r>
              <a:rPr lang="x-none" sz="3200" dirty="0">
                <a:latin typeface="Arial"/>
                <a:ea typeface="Arial"/>
                <a:cs typeface="Arial"/>
                <a:sym typeface="Arial"/>
              </a:rPr>
              <a:t>ניוטה</a:t>
            </a:r>
            <a:r>
              <a:rPr lang="x-none" sz="3200" dirty="0"/>
              <a:t> את הכיסא והעמידה אותו אצל השולחן. מאחת  התיבות שלפה לה ספר וישבה לקרוא. כעבור רגע הרימה את עיניה מהדף. אף בכך אין טעם. אין זו השפה שבה מדברים הילדים שבחוץ.</a:t>
            </a:r>
            <a:endParaRPr dirty="0"/>
          </a:p>
          <a:p>
            <a:pPr marL="0" lvl="0" indent="0" algn="r" rtl="1">
              <a:lnSpc>
                <a:spcPct val="90000"/>
              </a:lnSpc>
              <a:spcBef>
                <a:spcPts val="800"/>
              </a:spcBef>
              <a:spcAft>
                <a:spcPts val="0"/>
              </a:spcAft>
              <a:buClr>
                <a:schemeClr val="accent2"/>
              </a:buClr>
              <a:buSzPts val="3200"/>
              <a:buNone/>
            </a:pPr>
            <a:r>
              <a:rPr lang="x-none" sz="3200" dirty="0"/>
              <a:t>הנה הם צועקים: "אליי, אליי. יותר גבוה! " </a:t>
            </a:r>
            <a:endParaRPr dirty="0"/>
          </a:p>
          <a:p>
            <a:pPr marL="0" lvl="0" indent="0" algn="r" rtl="1">
              <a:lnSpc>
                <a:spcPct val="90000"/>
              </a:lnSpc>
              <a:spcBef>
                <a:spcPts val="800"/>
              </a:spcBef>
              <a:spcAft>
                <a:spcPts val="0"/>
              </a:spcAft>
              <a:buClr>
                <a:schemeClr val="accent2"/>
              </a:buClr>
              <a:buSzPts val="3200"/>
              <a:buNone/>
            </a:pPr>
            <a:r>
              <a:rPr lang="x-none" sz="3200" dirty="0">
                <a:latin typeface="Arial"/>
                <a:ea typeface="Arial"/>
                <a:cs typeface="Arial"/>
                <a:sym typeface="Arial"/>
              </a:rPr>
              <a:t>ניוטה</a:t>
            </a:r>
            <a:r>
              <a:rPr lang="x-none" sz="3200" dirty="0"/>
              <a:t> כבר מבינה מילים אחדות, על אף שהיא שונאת את השפה החדשה. </a:t>
            </a:r>
            <a:endParaRPr dirty="0"/>
          </a:p>
          <a:p>
            <a:pPr marL="0" lvl="0" indent="0" algn="r" rtl="1">
              <a:lnSpc>
                <a:spcPct val="90000"/>
              </a:lnSpc>
              <a:spcBef>
                <a:spcPts val="800"/>
              </a:spcBef>
              <a:spcAft>
                <a:spcPts val="0"/>
              </a:spcAft>
              <a:buClr>
                <a:schemeClr val="accent2"/>
              </a:buClr>
              <a:buSzPts val="3200"/>
              <a:buNone/>
            </a:pPr>
            <a:r>
              <a:rPr lang="x-none" sz="3200" dirty="0"/>
              <a:t>מִסעַד הכיסא מְגּולָף ציורים שונים: הנה לימון מוארך גדול, ולידו עוד אחד. </a:t>
            </a:r>
            <a:endParaRPr lang="he-IL" sz="3200" dirty="0"/>
          </a:p>
          <a:p>
            <a:pPr marL="0" lvl="0" indent="0" algn="r" rtl="1">
              <a:lnSpc>
                <a:spcPct val="90000"/>
              </a:lnSpc>
              <a:spcBef>
                <a:spcPts val="800"/>
              </a:spcBef>
              <a:spcAft>
                <a:spcPts val="0"/>
              </a:spcAft>
              <a:buClr>
                <a:schemeClr val="accent2"/>
              </a:buClr>
              <a:buSzPts val="3200"/>
              <a:buNone/>
            </a:pPr>
            <a:r>
              <a:rPr lang="x-none" sz="3200" dirty="0"/>
              <a:t>נועה לחצה על המסעד בכוח כדי שלא תפרוץ בבכי, ונבהלה: נדמה לה שנבעה חור בכיסא. לא חור – אלא מנהרה שלימה! והיא צועדת בה והולכת.  </a:t>
            </a:r>
            <a:endParaRPr dirty="0"/>
          </a:p>
        </p:txBody>
      </p:sp>
      <p:sp>
        <p:nvSpPr>
          <p:cNvPr id="518" name="Google Shape;518;p33"/>
          <p:cNvSpPr/>
          <p:nvPr/>
        </p:nvSpPr>
        <p:spPr>
          <a:xfrm>
            <a:off x="838198" y="503583"/>
            <a:ext cx="11155017" cy="2925417"/>
          </a:xfrm>
          <a:prstGeom prst="rect">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9" name="Google Shape;519;p33"/>
          <p:cNvSpPr/>
          <p:nvPr/>
        </p:nvSpPr>
        <p:spPr>
          <a:xfrm>
            <a:off x="838198" y="3510533"/>
            <a:ext cx="11155017" cy="1244348"/>
          </a:xfrm>
          <a:prstGeom prst="rect">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4"/>
          <p:cNvSpPr txBox="1">
            <a:spLocks noGrp="1"/>
          </p:cNvSpPr>
          <p:nvPr>
            <p:ph type="body" idx="1"/>
          </p:nvPr>
        </p:nvSpPr>
        <p:spPr>
          <a:xfrm>
            <a:off x="841513" y="412266"/>
            <a:ext cx="10515600" cy="6315801"/>
          </a:xfrm>
          <a:prstGeom prst="rect">
            <a:avLst/>
          </a:prstGeom>
          <a:solidFill>
            <a:schemeClr val="bg1"/>
          </a:solid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accent2"/>
              </a:buClr>
              <a:buSzPts val="3200"/>
              <a:buNone/>
            </a:pPr>
            <a:r>
              <a:rPr lang="x-none" sz="3200" dirty="0"/>
              <a:t>נועה לחצה על המסעד בכוח כדי שלא תפרוץ בבכי, ונבהלה: נדמה לה שנפער חור בכיסא לא חור – אלא מנהרה שלימה! והיא צועדת בה והולכת. המנהרה חשוכה, והיא פוחדת קצת, אך נראה שיש לה קצה: קרני האור הבוקעות בחשיכה מעידות על כך.</a:t>
            </a:r>
            <a:endParaRPr dirty="0"/>
          </a:p>
          <a:p>
            <a:pPr marL="0" lvl="0" indent="0" algn="r" rtl="1">
              <a:lnSpc>
                <a:spcPct val="90000"/>
              </a:lnSpc>
              <a:spcBef>
                <a:spcPts val="800"/>
              </a:spcBef>
              <a:spcAft>
                <a:spcPts val="0"/>
              </a:spcAft>
              <a:buClr>
                <a:schemeClr val="accent2"/>
              </a:buClr>
              <a:buSzPts val="3200"/>
              <a:buNone/>
            </a:pPr>
            <a:r>
              <a:rPr lang="x-none" sz="3200" dirty="0"/>
              <a:t>"מה זה?" צועקת ניוטה.</a:t>
            </a:r>
            <a:endParaRPr dirty="0"/>
          </a:p>
          <a:p>
            <a:pPr marL="0" lvl="0" indent="0" algn="r" rtl="1">
              <a:lnSpc>
                <a:spcPct val="90000"/>
              </a:lnSpc>
              <a:spcBef>
                <a:spcPts val="800"/>
              </a:spcBef>
              <a:spcAft>
                <a:spcPts val="0"/>
              </a:spcAft>
              <a:buClr>
                <a:schemeClr val="accent2"/>
              </a:buClr>
              <a:buSzPts val="3200"/>
              <a:buNone/>
            </a:pPr>
            <a:r>
              <a:rPr lang="x-none" sz="3200" dirty="0"/>
              <a:t>ניצבת היא בִשְדֵּרָה גדולה של לימונים, העומדים כולם בפריחה. נועה משפשפת את עיניה: נער ונערה רצים לקראתה. היא חוששת לגשת אליהם, אבל הם קוראים לה בקול נעים. שפתם זרה אומנם, אך ראה זה פלא – היא מבינה מה הם אומרים. "הבה נעשה הכרה" אומר הנער, "שמי מוני. זאת אומרת זה הכינוי של שמי האמיתי – מון. "וזו", הצביע הוא על הנערה, "זו לי". </a:t>
            </a:r>
            <a:endParaRPr dirty="0"/>
          </a:p>
          <a:p>
            <a:pPr marL="0" lvl="0" indent="0" algn="r" rtl="1">
              <a:lnSpc>
                <a:spcPct val="90000"/>
              </a:lnSpc>
              <a:spcBef>
                <a:spcPts val="800"/>
              </a:spcBef>
              <a:spcAft>
                <a:spcPts val="0"/>
              </a:spcAft>
              <a:buClr>
                <a:schemeClr val="accent2"/>
              </a:buClr>
              <a:buSzPts val="3200"/>
              <a:buNone/>
            </a:pPr>
            <a:r>
              <a:rPr lang="x-none" sz="3200" dirty="0"/>
              <a:t>שניהם צהובי שיער, וגם עיניהם זרועות נקודות צהבהבות ירוקות. הם מושיטים לה יד. "שמך נועה, האין זאת"?</a:t>
            </a:r>
            <a:endParaRPr dirty="0"/>
          </a:p>
        </p:txBody>
      </p:sp>
      <p:sp>
        <p:nvSpPr>
          <p:cNvPr id="526" name="Google Shape;526;p34"/>
          <p:cNvSpPr/>
          <p:nvPr/>
        </p:nvSpPr>
        <p:spPr>
          <a:xfrm>
            <a:off x="963168" y="2902226"/>
            <a:ext cx="10338551" cy="848139"/>
          </a:xfrm>
          <a:prstGeom prst="roundRect">
            <a:avLst>
              <a:gd name="adj" fmla="val 16667"/>
            </a:avLst>
          </a:prstGeom>
          <a:noFill/>
          <a:ln w="28575"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7" name="Google Shape;527;p34"/>
          <p:cNvSpPr/>
          <p:nvPr/>
        </p:nvSpPr>
        <p:spPr>
          <a:xfrm>
            <a:off x="969794" y="4191724"/>
            <a:ext cx="10338551" cy="1268172"/>
          </a:xfrm>
          <a:prstGeom prst="roundRect">
            <a:avLst>
              <a:gd name="adj" fmla="val 16667"/>
            </a:avLst>
          </a:prstGeom>
          <a:noFill/>
          <a:ln w="28575"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8" name="Google Shape;528;p34"/>
          <p:cNvSpPr/>
          <p:nvPr/>
        </p:nvSpPr>
        <p:spPr>
          <a:xfrm>
            <a:off x="963168" y="5459896"/>
            <a:ext cx="10338551" cy="1123784"/>
          </a:xfrm>
          <a:prstGeom prst="roundRect">
            <a:avLst>
              <a:gd name="adj" fmla="val 16667"/>
            </a:avLst>
          </a:prstGeom>
          <a:noFill/>
          <a:ln w="28575"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5"/>
          <p:cNvSpPr txBox="1">
            <a:spLocks noGrp="1"/>
          </p:cNvSpPr>
          <p:nvPr>
            <p:ph type="body" idx="1"/>
          </p:nvPr>
        </p:nvSpPr>
        <p:spPr>
          <a:xfrm>
            <a:off x="0" y="410817"/>
            <a:ext cx="11860696" cy="5766146"/>
          </a:xfrm>
          <a:prstGeom prst="rect">
            <a:avLst/>
          </a:prstGeom>
          <a:solidFill>
            <a:schemeClr val="bg1"/>
          </a:solid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accent2"/>
              </a:buClr>
              <a:buSzPts val="3200"/>
              <a:buNone/>
            </a:pPr>
            <a:r>
              <a:rPr lang="x-none" sz="3200" dirty="0"/>
              <a:t>"שמך נועה, האין זאת"?</a:t>
            </a:r>
            <a:endParaRPr dirty="0"/>
          </a:p>
          <a:p>
            <a:pPr marL="0" lvl="0" indent="0" algn="r" rtl="1">
              <a:lnSpc>
                <a:spcPct val="90000"/>
              </a:lnSpc>
              <a:spcBef>
                <a:spcPts val="800"/>
              </a:spcBef>
              <a:spcAft>
                <a:spcPts val="0"/>
              </a:spcAft>
              <a:buClr>
                <a:schemeClr val="accent2"/>
              </a:buClr>
              <a:buSzPts val="3200"/>
              <a:buNone/>
            </a:pPr>
            <a:r>
              <a:rPr lang="x-none" sz="3200" dirty="0"/>
              <a:t>"לא," אומרת ניוטה, והיא מרגישה שוב איך עולה בגרונה פקעת של דמעות, "שמי ניוטה. כך קראו לי כשנולדתי. שֵּם אינו דבר שמחליפים אותו כמו שמלה, כפי שחושבים פה האנשים: 'שמך ניוטה? כמה נחמד. הרי זה בדיוק נועה. תתחדשי, ילדה בשמך החדש!'" נועה מחקה את קולו ואת מראהו של האיש, שקיבל את פניהם בנמל כשהוא מדבר אליהם מתוך פִנְקָסַיו.</a:t>
            </a:r>
            <a:endParaRPr dirty="0"/>
          </a:p>
          <a:p>
            <a:pPr marL="0" lvl="0" indent="0" algn="r" rtl="1">
              <a:lnSpc>
                <a:spcPct val="90000"/>
              </a:lnSpc>
              <a:spcBef>
                <a:spcPts val="800"/>
              </a:spcBef>
              <a:spcAft>
                <a:spcPts val="0"/>
              </a:spcAft>
              <a:buClr>
                <a:schemeClr val="accent2"/>
              </a:buClr>
              <a:buSzPts val="3200"/>
              <a:buNone/>
            </a:pPr>
            <a:r>
              <a:rPr lang="x-none" sz="3200" dirty="0"/>
              <a:t>"אין מה לכעוס." אומר מון בקולו הנעים, "הרי שם אינו אלה סימן. לא אותך החליפו, אלא רק את הסימן שלך. אל לך להטריד את עצמך בשל כך. מזלך שהגעת אלינו בדיוק לשעת המיץ."</a:t>
            </a:r>
            <a:endParaRPr dirty="0"/>
          </a:p>
          <a:p>
            <a:pPr marL="0" lvl="0" indent="0" algn="r" rtl="1">
              <a:lnSpc>
                <a:spcPct val="90000"/>
              </a:lnSpc>
              <a:spcBef>
                <a:spcPts val="800"/>
              </a:spcBef>
              <a:spcAft>
                <a:spcPts val="0"/>
              </a:spcAft>
              <a:buClr>
                <a:schemeClr val="accent2"/>
              </a:buClr>
              <a:buSzPts val="3200"/>
              <a:buNone/>
            </a:pPr>
            <a:r>
              <a:rPr lang="x-none" sz="3200" dirty="0"/>
              <a:t>לי ומוני מושיבים אותה על תלולית חמימה בצל אחד העצים. איש איש מהם נושא בידו גביע שקוף, ובתוכו נוזל צהבהב. מעבירים הם את הגביעים מיד ליד, וכל אחד בתורו לוגם לגימה מן הנוזל החמוץ עד כדי צמרמורת. </a:t>
            </a:r>
            <a:endParaRPr dirty="0"/>
          </a:p>
        </p:txBody>
      </p:sp>
      <p:sp>
        <p:nvSpPr>
          <p:cNvPr id="535" name="Google Shape;535;p35"/>
          <p:cNvSpPr/>
          <p:nvPr/>
        </p:nvSpPr>
        <p:spPr>
          <a:xfrm>
            <a:off x="106017" y="410817"/>
            <a:ext cx="11754679" cy="2856639"/>
          </a:xfrm>
          <a:prstGeom prst="roundRect">
            <a:avLst>
              <a:gd name="adj" fmla="val 16667"/>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6"/>
          <p:cNvSpPr txBox="1">
            <a:spLocks noGrp="1"/>
          </p:cNvSpPr>
          <p:nvPr>
            <p:ph type="body" idx="1"/>
          </p:nvPr>
        </p:nvSpPr>
        <p:spPr>
          <a:xfrm>
            <a:off x="0" y="410817"/>
            <a:ext cx="11860696" cy="5766146"/>
          </a:xfrm>
          <a:prstGeom prst="rect">
            <a:avLst/>
          </a:prstGeom>
          <a:solidFill>
            <a:schemeClr val="bg1"/>
          </a:solid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accent2"/>
              </a:buClr>
              <a:buSzPts val="3200"/>
              <a:buNone/>
            </a:pPr>
            <a:r>
              <a:rPr lang="x-none" sz="3200" dirty="0"/>
              <a:t>"שמך נועה, האין זאת"?</a:t>
            </a:r>
            <a:endParaRPr dirty="0"/>
          </a:p>
          <a:p>
            <a:pPr marL="0" lvl="0" indent="0" algn="r" rtl="1">
              <a:lnSpc>
                <a:spcPct val="90000"/>
              </a:lnSpc>
              <a:spcBef>
                <a:spcPts val="800"/>
              </a:spcBef>
              <a:spcAft>
                <a:spcPts val="0"/>
              </a:spcAft>
              <a:buClr>
                <a:schemeClr val="accent2"/>
              </a:buClr>
              <a:buSzPts val="3200"/>
              <a:buNone/>
            </a:pPr>
            <a:r>
              <a:rPr lang="x-none" sz="3200" dirty="0"/>
              <a:t>"לא," אומרת ניוטה, והיא מרגישה שוב איך עולה בגרונה פקעת של דמעות, "שמי ניוטה. כך קראו לי כשנולדתי. שֵּם אינו דבר שמחליפים אותו כמו שמלה, כפי שחושבים פה האנשים: 'שמך ניוטה? כמה נחמד. הרי זה בדיוק נועה. תתחדשי, ילדה בשמך החדש!'" נועה מחקה את קולו ואת מראהו של האיש, שקיבל את פניהם בנמל כשהוא מדבר אליהם מתוך פִנְקָסַיו.</a:t>
            </a:r>
            <a:endParaRPr dirty="0"/>
          </a:p>
          <a:p>
            <a:pPr marL="0" lvl="0" indent="0" algn="r" rtl="1">
              <a:lnSpc>
                <a:spcPct val="90000"/>
              </a:lnSpc>
              <a:spcBef>
                <a:spcPts val="800"/>
              </a:spcBef>
              <a:spcAft>
                <a:spcPts val="0"/>
              </a:spcAft>
              <a:buClr>
                <a:schemeClr val="accent2"/>
              </a:buClr>
              <a:buSzPts val="3200"/>
              <a:buNone/>
            </a:pPr>
            <a:r>
              <a:rPr lang="x-none" sz="3200" dirty="0"/>
              <a:t>"אין מה לכעוס." אומר מון בקולו הנעים, "הרי שם אינו אלה סימן. לא אותך החליפו, אלא רק את הסימן שלך. אל לך להטריד את עצמך בשל כך. מזלך שהגעת אלינו בדיוק לשעת המיץ."</a:t>
            </a:r>
            <a:endParaRPr dirty="0"/>
          </a:p>
          <a:p>
            <a:pPr marL="0" lvl="0" indent="0" algn="r" rtl="1">
              <a:lnSpc>
                <a:spcPct val="90000"/>
              </a:lnSpc>
              <a:spcBef>
                <a:spcPts val="800"/>
              </a:spcBef>
              <a:spcAft>
                <a:spcPts val="0"/>
              </a:spcAft>
              <a:buClr>
                <a:schemeClr val="accent2"/>
              </a:buClr>
              <a:buSzPts val="3200"/>
              <a:buNone/>
            </a:pPr>
            <a:r>
              <a:rPr lang="x-none" sz="3200" dirty="0"/>
              <a:t>לי ומוני מושיבים אותה על תלולית חמימה בצל אחד העצים. איש איש מהם נושא בידו גביע שקוף, ובתוכו נוזל צהבהב. מעבירים הם את הגביעים מיד ליד, וכל אחד בתורו לוגם לגימה מן הנוזל החמוץ עד כדי צמרמורת. </a:t>
            </a:r>
            <a:endParaRPr dirty="0"/>
          </a:p>
        </p:txBody>
      </p:sp>
      <p:sp>
        <p:nvSpPr>
          <p:cNvPr id="542" name="Google Shape;542;p36"/>
          <p:cNvSpPr/>
          <p:nvPr/>
        </p:nvSpPr>
        <p:spPr>
          <a:xfrm>
            <a:off x="106017" y="410817"/>
            <a:ext cx="11754679" cy="2716696"/>
          </a:xfrm>
          <a:prstGeom prst="roundRect">
            <a:avLst>
              <a:gd name="adj" fmla="val 16667"/>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3" name="Google Shape;543;p36"/>
          <p:cNvSpPr/>
          <p:nvPr/>
        </p:nvSpPr>
        <p:spPr>
          <a:xfrm>
            <a:off x="106016" y="3182907"/>
            <a:ext cx="11754679" cy="1437861"/>
          </a:xfrm>
          <a:prstGeom prst="roundRect">
            <a:avLst>
              <a:gd name="adj" fmla="val 16667"/>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8848" y="6232357"/>
            <a:ext cx="1540938" cy="549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37"/>
          <p:cNvSpPr txBox="1">
            <a:spLocks noGrp="1"/>
          </p:cNvSpPr>
          <p:nvPr>
            <p:ph type="body" idx="1"/>
          </p:nvPr>
        </p:nvSpPr>
        <p:spPr>
          <a:xfrm>
            <a:off x="0" y="384312"/>
            <a:ext cx="11860696" cy="5766146"/>
          </a:xfrm>
          <a:prstGeom prst="rect">
            <a:avLst/>
          </a:prstGeom>
          <a:solidFill>
            <a:schemeClr val="bg1"/>
          </a:solid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accent2"/>
              </a:buClr>
              <a:buSzPts val="3200"/>
              <a:buNone/>
            </a:pPr>
            <a:r>
              <a:rPr lang="x-none" sz="3200" dirty="0"/>
              <a:t>"שמך נועה, האין זאת"?</a:t>
            </a:r>
            <a:endParaRPr dirty="0"/>
          </a:p>
          <a:p>
            <a:pPr marL="0" lvl="0" indent="0" algn="r" rtl="1">
              <a:lnSpc>
                <a:spcPct val="90000"/>
              </a:lnSpc>
              <a:spcBef>
                <a:spcPts val="800"/>
              </a:spcBef>
              <a:spcAft>
                <a:spcPts val="0"/>
              </a:spcAft>
              <a:buClr>
                <a:schemeClr val="accent2"/>
              </a:buClr>
              <a:buSzPts val="3200"/>
              <a:buNone/>
            </a:pPr>
            <a:r>
              <a:rPr lang="x-none" sz="3200" dirty="0"/>
              <a:t>"לא," אומרת ניוטה, והיא מרגישה שוב איך עולה בגרונה פקעת של דמעות, "שמי ניוטה. כך קראו לי כשנולדתי. שֵּם אינו דבר שמחליפים אותו כמו שמלה, כפי שחושבים פה האנשים: 'שמך ניוטה? כמה נחמד. הרי זה בדיוק נועה. תתחדשי, ילדה בשמך החדש!'" נועה מחקה את קולו ואת מראהו של האיש, שקיבל את פניהם בנמל כשהוא מדבר אליהם מתוך פִנְקָסַיו.</a:t>
            </a:r>
            <a:endParaRPr dirty="0"/>
          </a:p>
          <a:p>
            <a:pPr marL="0" lvl="0" indent="0" algn="r" rtl="1">
              <a:lnSpc>
                <a:spcPct val="90000"/>
              </a:lnSpc>
              <a:spcBef>
                <a:spcPts val="800"/>
              </a:spcBef>
              <a:spcAft>
                <a:spcPts val="0"/>
              </a:spcAft>
              <a:buClr>
                <a:schemeClr val="accent2"/>
              </a:buClr>
              <a:buSzPts val="3200"/>
              <a:buNone/>
            </a:pPr>
            <a:r>
              <a:rPr lang="x-none" sz="3200" dirty="0"/>
              <a:t>"אין מה לכעוס." אומר מון בקולו הנעים, "הרי שם אינו אלה סימן. לא אותך החליפו, אלא רק את הסימן שלך. אל לך להטריד את עצמך בשל כך. מזלך שהגעת אלינו בדיוק לשעת המיץ."</a:t>
            </a:r>
            <a:endParaRPr dirty="0"/>
          </a:p>
          <a:p>
            <a:pPr marL="0" lvl="0" indent="0" algn="r" rtl="1">
              <a:lnSpc>
                <a:spcPct val="90000"/>
              </a:lnSpc>
              <a:spcBef>
                <a:spcPts val="800"/>
              </a:spcBef>
              <a:spcAft>
                <a:spcPts val="0"/>
              </a:spcAft>
              <a:buClr>
                <a:schemeClr val="accent2"/>
              </a:buClr>
              <a:buSzPts val="3200"/>
              <a:buNone/>
            </a:pPr>
            <a:r>
              <a:rPr lang="x-none" sz="3200" dirty="0"/>
              <a:t>לי ומוני מושיבים אותה על תלולית חמימה בצל אחד העצים. איש איש מהם נושא בידו גביע שקוף, ובתוכו נוזל צהבהב. מעבירים הם את הגביעים מיד ליד, וכל אחד בתורו לוגם לגימה מן הנוזל החמוץ עד כדי צמרמורת. </a:t>
            </a:r>
            <a:endParaRPr dirty="0"/>
          </a:p>
        </p:txBody>
      </p:sp>
      <p:sp>
        <p:nvSpPr>
          <p:cNvPr id="550" name="Google Shape;550;p37"/>
          <p:cNvSpPr/>
          <p:nvPr/>
        </p:nvSpPr>
        <p:spPr>
          <a:xfrm>
            <a:off x="106017" y="3121152"/>
            <a:ext cx="11754679" cy="1502453"/>
          </a:xfrm>
          <a:prstGeom prst="roundRect">
            <a:avLst>
              <a:gd name="adj" fmla="val 16667"/>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8"/>
          <p:cNvSpPr txBox="1">
            <a:spLocks noGrp="1"/>
          </p:cNvSpPr>
          <p:nvPr>
            <p:ph type="body" idx="1"/>
          </p:nvPr>
        </p:nvSpPr>
        <p:spPr>
          <a:xfrm>
            <a:off x="0" y="410817"/>
            <a:ext cx="11860696" cy="5766146"/>
          </a:xfrm>
          <a:prstGeom prst="rect">
            <a:avLst/>
          </a:prstGeom>
          <a:solidFill>
            <a:schemeClr val="bg1"/>
          </a:solid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accent2"/>
              </a:buClr>
              <a:buSzPts val="3200"/>
              <a:buNone/>
            </a:pPr>
            <a:r>
              <a:rPr lang="x-none" sz="3200" dirty="0"/>
              <a:t>"שמך נועה, האין זאת"?</a:t>
            </a:r>
            <a:endParaRPr dirty="0"/>
          </a:p>
          <a:p>
            <a:pPr marL="0" lvl="0" indent="0" algn="r" rtl="1">
              <a:lnSpc>
                <a:spcPct val="90000"/>
              </a:lnSpc>
              <a:spcBef>
                <a:spcPts val="800"/>
              </a:spcBef>
              <a:spcAft>
                <a:spcPts val="0"/>
              </a:spcAft>
              <a:buClr>
                <a:schemeClr val="accent2"/>
              </a:buClr>
              <a:buSzPts val="3200"/>
              <a:buNone/>
            </a:pPr>
            <a:r>
              <a:rPr lang="x-none" sz="3200" dirty="0"/>
              <a:t>"לא," אומרת ניוטה, והיא מרגישה שוב איך עולה בגרונה פקעת של דמעות, "שמי ניוטה. כך קראו לי כשנולדתי. שֵּם אינו דבר שמחליפים אותו כמו שמלה, כפי שחושבים פה האנשים: 'שמך ניוטה? כמה נחמד. הרי זה בדיוק נועה. תתחדשי, ילדה בשמך החדש!'" נועה מחקה את קולו ואת מראהו של האיש, שקיבל את פניהם בנמל כשהוא מדבר אליהם מתוך פִנְקָסַיו.</a:t>
            </a:r>
            <a:endParaRPr dirty="0"/>
          </a:p>
          <a:p>
            <a:pPr marL="0" lvl="0" indent="0" algn="r" rtl="1">
              <a:lnSpc>
                <a:spcPct val="90000"/>
              </a:lnSpc>
              <a:spcBef>
                <a:spcPts val="800"/>
              </a:spcBef>
              <a:spcAft>
                <a:spcPts val="0"/>
              </a:spcAft>
              <a:buClr>
                <a:schemeClr val="accent2"/>
              </a:buClr>
              <a:buSzPts val="3200"/>
              <a:buNone/>
            </a:pPr>
            <a:r>
              <a:rPr lang="x-none" sz="3200" dirty="0"/>
              <a:t>"אין מה לכעוס." אומר מון בקולו הנעים, "הרי שם אינו אלה סימן. לא אותך החליפו, אלא רק את הסימן שלך. אל לך להטריד את עצמך בשל כך. מזלך שהגעת אלינו בדיוק לשעת המיץ."</a:t>
            </a:r>
            <a:endParaRPr dirty="0"/>
          </a:p>
          <a:p>
            <a:pPr marL="0" lvl="0" indent="0" algn="r" rtl="1">
              <a:lnSpc>
                <a:spcPct val="90000"/>
              </a:lnSpc>
              <a:spcBef>
                <a:spcPts val="800"/>
              </a:spcBef>
              <a:spcAft>
                <a:spcPts val="0"/>
              </a:spcAft>
              <a:buClr>
                <a:schemeClr val="accent2"/>
              </a:buClr>
              <a:buSzPts val="3200"/>
              <a:buNone/>
            </a:pPr>
            <a:r>
              <a:rPr lang="x-none" sz="3200" dirty="0"/>
              <a:t>לי ומוני מושיבים אותה על תלולית חמימה בצל אחד העצים. איש איש מהם נושא בידו גביע שקוף, ובתוכו נוזל צהבהב. מעבירים הם את הגביעים מיד ליד, וכל אחד בתורו לוגם לגימה מן הנוזל החמוץ עד כדי צמרמורת. </a:t>
            </a:r>
            <a:endParaRPr dirty="0"/>
          </a:p>
        </p:txBody>
      </p:sp>
      <p:sp>
        <p:nvSpPr>
          <p:cNvPr id="557" name="Google Shape;557;p38"/>
          <p:cNvSpPr/>
          <p:nvPr/>
        </p:nvSpPr>
        <p:spPr>
          <a:xfrm>
            <a:off x="5943597" y="3211064"/>
            <a:ext cx="2020959" cy="565806"/>
          </a:xfrm>
          <a:prstGeom prst="roundRect">
            <a:avLst>
              <a:gd name="adj" fmla="val 16667"/>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8" name="Google Shape;558;p38"/>
          <p:cNvSpPr/>
          <p:nvPr/>
        </p:nvSpPr>
        <p:spPr>
          <a:xfrm>
            <a:off x="3316223" y="4731026"/>
            <a:ext cx="8544471" cy="450574"/>
          </a:xfrm>
          <a:prstGeom prst="roundRect">
            <a:avLst>
              <a:gd name="adj" fmla="val 16667"/>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39"/>
          <p:cNvSpPr txBox="1">
            <a:spLocks noGrp="1"/>
          </p:cNvSpPr>
          <p:nvPr>
            <p:ph type="body" idx="1"/>
          </p:nvPr>
        </p:nvSpPr>
        <p:spPr>
          <a:xfrm>
            <a:off x="838200" y="410817"/>
            <a:ext cx="10515600" cy="5766146"/>
          </a:xfrm>
          <a:prstGeom prst="rect">
            <a:avLst/>
          </a:prstGeom>
          <a:solidFill>
            <a:schemeClr val="bg1"/>
          </a:solid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accent2"/>
              </a:buClr>
              <a:buSzPts val="3200"/>
              <a:buNone/>
            </a:pPr>
            <a:r>
              <a:rPr lang="x-none" sz="3200"/>
              <a:t>ניוטה מנסה שלא לעַווֵּת את פניה, אבל נראה שלי מנחשת במה העניין. "חמוץ?" שואלת היא, "אנו לא נוהגים להמתיק את מאכלינו. אוהבים אנו את החמוץ חמוץ ואת המתוק מתוק. לאחר שתתרגלי, תֵּיהָני גם את כפליים. יש אלף ומאה גוונים של טעם ויש אלף ואחד מינים של בני אדם. כלום לא שמת לב לכך, כמה שונים הם זה מזה כבר מרגע לידתם? האם חשבת רגע מדוע שונים הם?"</a:t>
            </a:r>
            <a:endParaRPr/>
          </a:p>
          <a:p>
            <a:pPr marL="0" lvl="0" indent="0" algn="r" rtl="1">
              <a:lnSpc>
                <a:spcPct val="90000"/>
              </a:lnSpc>
              <a:spcBef>
                <a:spcPts val="800"/>
              </a:spcBef>
              <a:spcAft>
                <a:spcPts val="0"/>
              </a:spcAft>
              <a:buClr>
                <a:schemeClr val="accent2"/>
              </a:buClr>
              <a:buSzPts val="3200"/>
              <a:buNone/>
            </a:pPr>
            <a:r>
              <a:rPr lang="x-none" sz="3200"/>
              <a:t>ומוני אמר: "שבי ואספר לך את הסיפור על כיכר השמחה וכיכר העצב: </a:t>
            </a:r>
            <a:endParaRPr/>
          </a:p>
        </p:txBody>
      </p:sp>
      <p:sp>
        <p:nvSpPr>
          <p:cNvPr id="565" name="Google Shape;565;p39"/>
          <p:cNvSpPr/>
          <p:nvPr/>
        </p:nvSpPr>
        <p:spPr>
          <a:xfrm>
            <a:off x="6387549" y="398134"/>
            <a:ext cx="4966252" cy="463257"/>
          </a:xfrm>
          <a:prstGeom prst="roundRect">
            <a:avLst>
              <a:gd name="adj" fmla="val 16667"/>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6" name="Google Shape;566;p39"/>
          <p:cNvSpPr/>
          <p:nvPr/>
        </p:nvSpPr>
        <p:spPr>
          <a:xfrm>
            <a:off x="838200" y="874074"/>
            <a:ext cx="10515600" cy="2266691"/>
          </a:xfrm>
          <a:prstGeom prst="roundRect">
            <a:avLst>
              <a:gd name="adj" fmla="val 16667"/>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כיכר השמחה וכיכר העצב </a:t>
            </a:r>
            <a:endParaRPr/>
          </a:p>
        </p:txBody>
      </p:sp>
      <p:pic>
        <p:nvPicPr>
          <p:cNvPr id="244" name="Google Shape;244;p4"/>
          <p:cNvPicPr preferRelativeResize="0">
            <a:picLocks noGrp="1"/>
          </p:cNvPicPr>
          <p:nvPr>
            <p:ph type="body" idx="1"/>
          </p:nvPr>
        </p:nvPicPr>
        <p:blipFill rotWithShape="1">
          <a:blip r:embed="rId3">
            <a:alphaModFix/>
          </a:blip>
          <a:srcRect/>
          <a:stretch/>
        </p:blipFill>
        <p:spPr>
          <a:xfrm>
            <a:off x="2349395" y="1918747"/>
            <a:ext cx="2169595" cy="3338766"/>
          </a:xfrm>
          <a:prstGeom prst="rect">
            <a:avLst/>
          </a:prstGeom>
          <a:noFill/>
          <a:ln>
            <a:noFill/>
          </a:ln>
        </p:spPr>
      </p:pic>
      <p:sp>
        <p:nvSpPr>
          <p:cNvPr id="245" name="Google Shape;245;p4"/>
          <p:cNvSpPr txBox="1">
            <a:spLocks noGrp="1"/>
          </p:cNvSpPr>
          <p:nvPr>
            <p:ph type="body" idx="2"/>
          </p:nvPr>
        </p:nvSpPr>
        <p:spPr>
          <a:xfrm>
            <a:off x="6172200" y="1741679"/>
            <a:ext cx="5183188" cy="3684588"/>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accent2"/>
              </a:buClr>
              <a:buSzPts val="2600"/>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4400"/>
              <a:buFont typeface="Calibri"/>
              <a:buNone/>
            </a:pPr>
            <a:r>
              <a:rPr lang="x-none"/>
              <a:t>להפוך את הלימון ללימונדה</a:t>
            </a:r>
            <a:endParaRPr/>
          </a:p>
        </p:txBody>
      </p:sp>
      <p:pic>
        <p:nvPicPr>
          <p:cNvPr id="573" name="Google Shape;573;p40"/>
          <p:cNvPicPr preferRelativeResize="0">
            <a:picLocks noGrp="1"/>
          </p:cNvPicPr>
          <p:nvPr>
            <p:ph type="body" idx="1"/>
          </p:nvPr>
        </p:nvPicPr>
        <p:blipFill rotWithShape="1">
          <a:blip r:embed="rId3">
            <a:alphaModFix/>
          </a:blip>
          <a:srcRect/>
          <a:stretch/>
        </p:blipFill>
        <p:spPr>
          <a:xfrm>
            <a:off x="3992697" y="2157094"/>
            <a:ext cx="4206605" cy="3688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4400"/>
              <a:buFont typeface="Calibri"/>
              <a:buNone/>
            </a:pPr>
            <a:r>
              <a:rPr lang="x-none"/>
              <a:t>כיכר  השמחה וכיכר העצב </a:t>
            </a:r>
            <a:endParaRPr/>
          </a:p>
        </p:txBody>
      </p:sp>
      <p:sp>
        <p:nvSpPr>
          <p:cNvPr id="252" name="Google Shape;252;p5"/>
          <p:cNvSpPr txBox="1">
            <a:spLocks noGrp="1"/>
          </p:cNvSpPr>
          <p:nvPr>
            <p:ph type="body" idx="1"/>
          </p:nvPr>
        </p:nvSpPr>
        <p:spPr>
          <a:xfrm>
            <a:off x="933938" y="1825625"/>
            <a:ext cx="5085862" cy="4351338"/>
          </a:xfrm>
          <a:prstGeom prst="rect">
            <a:avLst/>
          </a:prstGeom>
          <a:noFill/>
          <a:ln>
            <a:noFill/>
          </a:ln>
        </p:spPr>
        <p:txBody>
          <a:bodyPr spcFirstLastPara="1" wrap="square" lIns="91425" tIns="45700" rIns="91425" bIns="45700" anchor="t" anchorCtr="0">
            <a:normAutofit/>
          </a:bodyPr>
          <a:lstStyle/>
          <a:p>
            <a:pPr marL="0" lvl="0" indent="0" algn="r" rtl="1">
              <a:lnSpc>
                <a:spcPct val="112857"/>
              </a:lnSpc>
              <a:spcBef>
                <a:spcPts val="0"/>
              </a:spcBef>
              <a:spcAft>
                <a:spcPts val="0"/>
              </a:spcAft>
              <a:buSzPts val="2800"/>
              <a:buNone/>
            </a:pPr>
            <a:br>
              <a:rPr lang="x-none"/>
            </a:br>
            <a:endParaRPr/>
          </a:p>
        </p:txBody>
      </p:sp>
      <p:sp>
        <p:nvSpPr>
          <p:cNvPr id="253" name="Google Shape;253;p5"/>
          <p:cNvSpPr/>
          <p:nvPr/>
        </p:nvSpPr>
        <p:spPr>
          <a:xfrm>
            <a:off x="7606748" y="821635"/>
            <a:ext cx="1364974" cy="556591"/>
          </a:xfrm>
          <a:prstGeom prst="roundRect">
            <a:avLst>
              <a:gd name="adj" fmla="val 16667"/>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5"/>
          <p:cNvSpPr/>
          <p:nvPr/>
        </p:nvSpPr>
        <p:spPr>
          <a:xfrm>
            <a:off x="4616726" y="821634"/>
            <a:ext cx="1215887" cy="556591"/>
          </a:xfrm>
          <a:prstGeom prst="roundRect">
            <a:avLst>
              <a:gd name="adj" fmla="val 16667"/>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5"/>
          <p:cNvSpPr txBox="1">
            <a:spLocks noGrp="1"/>
          </p:cNvSpPr>
          <p:nvPr>
            <p:ph type="body" idx="2"/>
          </p:nvPr>
        </p:nvSpPr>
        <p:spPr>
          <a:xfrm>
            <a:off x="6267938" y="1825625"/>
            <a:ext cx="5085862" cy="4351338"/>
          </a:xfrm>
          <a:prstGeom prst="rect">
            <a:avLst/>
          </a:prstGeom>
          <a:noFill/>
          <a:ln>
            <a:noFill/>
          </a:ln>
        </p:spPr>
        <p:txBody>
          <a:bodyPr spcFirstLastPara="1" wrap="square" lIns="91425" tIns="45700" rIns="91425" bIns="45700" anchor="t" anchorCtr="0">
            <a:normAutofit/>
          </a:bodyPr>
          <a:lstStyle/>
          <a:p>
            <a:pPr marL="228600" marR="0" lvl="0" indent="-50800" algn="r" rtl="1">
              <a:lnSpc>
                <a:spcPct val="100000"/>
              </a:lnSpc>
              <a:spcBef>
                <a:spcPts val="0"/>
              </a:spcBef>
              <a:spcAft>
                <a:spcPts val="0"/>
              </a:spcAft>
              <a:buClr>
                <a:schemeClr val="accent2"/>
              </a:buClr>
              <a:buSzPts val="2800"/>
              <a:buFont typeface="Arial"/>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4400"/>
              <a:buFont typeface="Calibri"/>
              <a:buNone/>
            </a:pPr>
            <a:r>
              <a:rPr lang="x-none"/>
              <a:t>כיכר  השמחה וכיכר העצב </a:t>
            </a:r>
            <a:endParaRPr/>
          </a:p>
        </p:txBody>
      </p:sp>
      <p:sp>
        <p:nvSpPr>
          <p:cNvPr id="262" name="Google Shape;262;p6"/>
          <p:cNvSpPr txBox="1">
            <a:spLocks noGrp="1"/>
          </p:cNvSpPr>
          <p:nvPr>
            <p:ph type="body" idx="1"/>
          </p:nvPr>
        </p:nvSpPr>
        <p:spPr>
          <a:xfrm>
            <a:off x="933938" y="1825625"/>
            <a:ext cx="5085862" cy="4351338"/>
          </a:xfrm>
          <a:prstGeom prst="rect">
            <a:avLst/>
          </a:prstGeom>
          <a:noFill/>
          <a:ln>
            <a:noFill/>
          </a:ln>
        </p:spPr>
        <p:txBody>
          <a:bodyPr spcFirstLastPara="1" wrap="square" lIns="91425" tIns="45700" rIns="91425" bIns="45700" anchor="t" anchorCtr="0">
            <a:normAutofit/>
          </a:bodyPr>
          <a:lstStyle/>
          <a:p>
            <a:pPr marL="0" lvl="0" indent="0" algn="r" rtl="1">
              <a:lnSpc>
                <a:spcPct val="112857"/>
              </a:lnSpc>
              <a:spcBef>
                <a:spcPts val="0"/>
              </a:spcBef>
              <a:spcAft>
                <a:spcPts val="0"/>
              </a:spcAft>
              <a:buSzPts val="2800"/>
              <a:buNone/>
            </a:pPr>
            <a:br>
              <a:rPr lang="x-none"/>
            </a:br>
            <a:endParaRPr/>
          </a:p>
        </p:txBody>
      </p:sp>
      <p:pic>
        <p:nvPicPr>
          <p:cNvPr id="263" name="Google Shape;263;p6"/>
          <p:cNvPicPr preferRelativeResize="0">
            <a:picLocks noGrp="1"/>
          </p:cNvPicPr>
          <p:nvPr>
            <p:ph type="body" idx="2"/>
          </p:nvPr>
        </p:nvPicPr>
        <p:blipFill rotWithShape="1">
          <a:blip r:embed="rId3">
            <a:alphaModFix/>
          </a:blip>
          <a:srcRect/>
          <a:stretch/>
        </p:blipFill>
        <p:spPr>
          <a:xfrm>
            <a:off x="6626087" y="1961391"/>
            <a:ext cx="4631976" cy="3370887"/>
          </a:xfrm>
          <a:prstGeom prst="rect">
            <a:avLst/>
          </a:prstGeom>
          <a:noFill/>
          <a:ln>
            <a:noFill/>
          </a:ln>
        </p:spPr>
      </p:pic>
      <p:sp>
        <p:nvSpPr>
          <p:cNvPr id="264" name="Google Shape;264;p6"/>
          <p:cNvSpPr/>
          <p:nvPr/>
        </p:nvSpPr>
        <p:spPr>
          <a:xfrm>
            <a:off x="7606748" y="821635"/>
            <a:ext cx="1364974" cy="556591"/>
          </a:xfrm>
          <a:prstGeom prst="roundRect">
            <a:avLst>
              <a:gd name="adj" fmla="val 16667"/>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 name="Google Shape;265;p6"/>
          <p:cNvSpPr/>
          <p:nvPr/>
        </p:nvSpPr>
        <p:spPr>
          <a:xfrm>
            <a:off x="4616726" y="821634"/>
            <a:ext cx="1215887" cy="556591"/>
          </a:xfrm>
          <a:prstGeom prst="roundRect">
            <a:avLst>
              <a:gd name="adj" fmla="val 16667"/>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4400"/>
              <a:buFont typeface="Calibri"/>
              <a:buNone/>
            </a:pPr>
            <a:r>
              <a:rPr lang="x-none"/>
              <a:t>כיכר  השמחה וכיכר העצב </a:t>
            </a:r>
            <a:endParaRPr/>
          </a:p>
        </p:txBody>
      </p:sp>
      <p:sp>
        <p:nvSpPr>
          <p:cNvPr id="272" name="Google Shape;272;p7"/>
          <p:cNvSpPr txBox="1">
            <a:spLocks noGrp="1"/>
          </p:cNvSpPr>
          <p:nvPr>
            <p:ph type="body" idx="1"/>
          </p:nvPr>
        </p:nvSpPr>
        <p:spPr>
          <a:xfrm>
            <a:off x="838200" y="1825625"/>
            <a:ext cx="5085862" cy="4351338"/>
          </a:xfrm>
          <a:prstGeom prst="rect">
            <a:avLst/>
          </a:prstGeom>
          <a:noFill/>
          <a:ln>
            <a:noFill/>
          </a:ln>
        </p:spPr>
        <p:txBody>
          <a:bodyPr spcFirstLastPara="1" wrap="square" lIns="91425" tIns="45700" rIns="91425" bIns="45700" anchor="t" anchorCtr="0">
            <a:normAutofit/>
          </a:bodyPr>
          <a:lstStyle/>
          <a:p>
            <a:pPr marL="0" lvl="0" indent="0" algn="r" rtl="1">
              <a:lnSpc>
                <a:spcPct val="112857"/>
              </a:lnSpc>
              <a:spcBef>
                <a:spcPts val="0"/>
              </a:spcBef>
              <a:spcAft>
                <a:spcPts val="0"/>
              </a:spcAft>
              <a:buSzPts val="2800"/>
              <a:buNone/>
            </a:pPr>
            <a:br>
              <a:rPr lang="x-none"/>
            </a:br>
            <a:endParaRPr/>
          </a:p>
        </p:txBody>
      </p:sp>
      <p:sp>
        <p:nvSpPr>
          <p:cNvPr id="273" name="Google Shape;273;p7"/>
          <p:cNvSpPr txBox="1">
            <a:spLocks noGrp="1"/>
          </p:cNvSpPr>
          <p:nvPr>
            <p:ph type="body" idx="2"/>
          </p:nvPr>
        </p:nvSpPr>
        <p:spPr>
          <a:xfrm>
            <a:off x="6267938" y="1825625"/>
            <a:ext cx="5085862" cy="4351338"/>
          </a:xfrm>
          <a:prstGeom prst="rect">
            <a:avLst/>
          </a:prstGeom>
          <a:noFill/>
          <a:ln>
            <a:noFill/>
          </a:ln>
        </p:spPr>
        <p:txBody>
          <a:bodyPr spcFirstLastPara="1" wrap="square" lIns="91425" tIns="45700" rIns="91425" bIns="45700" anchor="t" anchorCtr="0">
            <a:normAutofit/>
          </a:bodyPr>
          <a:lstStyle/>
          <a:p>
            <a:pPr marL="228600" marR="0" lvl="0" indent="-50800" algn="r" rtl="1">
              <a:lnSpc>
                <a:spcPct val="100000"/>
              </a:lnSpc>
              <a:spcBef>
                <a:spcPts val="0"/>
              </a:spcBef>
              <a:spcAft>
                <a:spcPts val="0"/>
              </a:spcAft>
              <a:buClr>
                <a:schemeClr val="accent2"/>
              </a:buClr>
              <a:buSzPts val="2800"/>
              <a:buFont typeface="Arial"/>
              <a:buNone/>
            </a:pPr>
            <a:endParaRPr/>
          </a:p>
        </p:txBody>
      </p:sp>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805262"/>
            <a:ext cx="4315069" cy="3719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4400"/>
              <a:buFont typeface="Calibri"/>
              <a:buNone/>
            </a:pPr>
            <a:r>
              <a:rPr lang="x-none"/>
              <a:t>כיכר  השמחה וכיכר העצב </a:t>
            </a:r>
            <a:endParaRPr/>
          </a:p>
        </p:txBody>
      </p:sp>
      <p:sp>
        <p:nvSpPr>
          <p:cNvPr id="281" name="Google Shape;281;p8"/>
          <p:cNvSpPr txBox="1">
            <a:spLocks noGrp="1"/>
          </p:cNvSpPr>
          <p:nvPr>
            <p:ph type="body" idx="1"/>
          </p:nvPr>
        </p:nvSpPr>
        <p:spPr>
          <a:xfrm>
            <a:off x="933938" y="1825625"/>
            <a:ext cx="5085862" cy="4351338"/>
          </a:xfrm>
          <a:prstGeom prst="rect">
            <a:avLst/>
          </a:prstGeom>
          <a:noFill/>
          <a:ln>
            <a:noFill/>
          </a:ln>
        </p:spPr>
        <p:txBody>
          <a:bodyPr spcFirstLastPara="1" wrap="square" lIns="91425" tIns="45700" rIns="91425" bIns="45700" anchor="t" anchorCtr="0">
            <a:normAutofit/>
          </a:bodyPr>
          <a:lstStyle/>
          <a:p>
            <a:pPr marL="0" lvl="0" indent="0" algn="r" rtl="1">
              <a:lnSpc>
                <a:spcPct val="112857"/>
              </a:lnSpc>
              <a:spcBef>
                <a:spcPts val="0"/>
              </a:spcBef>
              <a:spcAft>
                <a:spcPts val="0"/>
              </a:spcAft>
              <a:buSzPts val="2800"/>
              <a:buNone/>
            </a:pPr>
            <a:br>
              <a:rPr lang="x-none"/>
            </a:br>
            <a:endParaRPr/>
          </a:p>
        </p:txBody>
      </p:sp>
      <p:pic>
        <p:nvPicPr>
          <p:cNvPr id="282" name="Google Shape;282;p8"/>
          <p:cNvPicPr preferRelativeResize="0">
            <a:picLocks noGrp="1"/>
          </p:cNvPicPr>
          <p:nvPr>
            <p:ph type="body" idx="2"/>
          </p:nvPr>
        </p:nvPicPr>
        <p:blipFill rotWithShape="1">
          <a:blip r:embed="rId3">
            <a:alphaModFix/>
          </a:blip>
          <a:srcRect/>
          <a:stretch/>
        </p:blipFill>
        <p:spPr>
          <a:xfrm>
            <a:off x="6626087" y="1961391"/>
            <a:ext cx="4631976" cy="3370887"/>
          </a:xfrm>
          <a:prstGeom prst="rect">
            <a:avLst/>
          </a:prstGeom>
          <a:noFill/>
          <a:ln>
            <a:noFill/>
          </a:ln>
        </p:spPr>
      </p:pic>
      <p:sp>
        <p:nvSpPr>
          <p:cNvPr id="284" name="Google Shape;284;p8"/>
          <p:cNvSpPr/>
          <p:nvPr/>
        </p:nvSpPr>
        <p:spPr>
          <a:xfrm>
            <a:off x="7633253" y="702365"/>
            <a:ext cx="1205948" cy="662609"/>
          </a:xfrm>
          <a:prstGeom prst="roundRect">
            <a:avLst>
              <a:gd name="adj" fmla="val 16667"/>
            </a:avLst>
          </a:prstGeom>
          <a:noFill/>
          <a:ln w="5715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5" name="Google Shape;285;p8"/>
          <p:cNvSpPr/>
          <p:nvPr/>
        </p:nvSpPr>
        <p:spPr>
          <a:xfrm>
            <a:off x="4620768" y="714168"/>
            <a:ext cx="1231392" cy="662609"/>
          </a:xfrm>
          <a:prstGeom prst="roundRect">
            <a:avLst>
              <a:gd name="adj" fmla="val 16667"/>
            </a:avLst>
          </a:prstGeom>
          <a:noFill/>
          <a:ln w="5715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38" y="1961391"/>
            <a:ext cx="4631976" cy="3427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4400"/>
              <a:buFont typeface="Calibri"/>
              <a:buNone/>
            </a:pPr>
            <a:r>
              <a:rPr lang="x-none"/>
              <a:t>כיכר  השמחה וכיכר העצב </a:t>
            </a:r>
            <a:endParaRPr/>
          </a:p>
        </p:txBody>
      </p:sp>
      <p:sp>
        <p:nvSpPr>
          <p:cNvPr id="292" name="Google Shape;292;p9"/>
          <p:cNvSpPr txBox="1">
            <a:spLocks noGrp="1"/>
          </p:cNvSpPr>
          <p:nvPr>
            <p:ph type="body" idx="1"/>
          </p:nvPr>
        </p:nvSpPr>
        <p:spPr>
          <a:xfrm>
            <a:off x="933938" y="1825625"/>
            <a:ext cx="5085862" cy="4351338"/>
          </a:xfrm>
          <a:prstGeom prst="rect">
            <a:avLst/>
          </a:prstGeom>
          <a:noFill/>
          <a:ln>
            <a:noFill/>
          </a:ln>
        </p:spPr>
        <p:txBody>
          <a:bodyPr spcFirstLastPara="1" wrap="square" lIns="91425" tIns="45700" rIns="91425" bIns="45700" anchor="t" anchorCtr="0">
            <a:normAutofit/>
          </a:bodyPr>
          <a:lstStyle/>
          <a:p>
            <a:pPr marL="0" lvl="0" indent="0" algn="r" rtl="1">
              <a:lnSpc>
                <a:spcPct val="112857"/>
              </a:lnSpc>
              <a:spcBef>
                <a:spcPts val="0"/>
              </a:spcBef>
              <a:spcAft>
                <a:spcPts val="0"/>
              </a:spcAft>
              <a:buSzPts val="2800"/>
              <a:buNone/>
            </a:pPr>
            <a:br>
              <a:rPr lang="x-none"/>
            </a:br>
            <a:endParaRPr/>
          </a:p>
        </p:txBody>
      </p:sp>
      <p:pic>
        <p:nvPicPr>
          <p:cNvPr id="293" name="Google Shape;293;p9"/>
          <p:cNvPicPr preferRelativeResize="0">
            <a:picLocks noGrp="1"/>
          </p:cNvPicPr>
          <p:nvPr>
            <p:ph type="body" idx="2"/>
          </p:nvPr>
        </p:nvPicPr>
        <p:blipFill rotWithShape="1">
          <a:blip r:embed="rId3">
            <a:alphaModFix/>
          </a:blip>
          <a:srcRect/>
          <a:stretch/>
        </p:blipFill>
        <p:spPr>
          <a:xfrm>
            <a:off x="3629027" y="2000451"/>
            <a:ext cx="5086350" cy="2857098"/>
          </a:xfrm>
          <a:prstGeom prst="rect">
            <a:avLst/>
          </a:prstGeom>
          <a:noFill/>
          <a:ln>
            <a:noFill/>
          </a:ln>
        </p:spPr>
      </p:pic>
      <p:sp>
        <p:nvSpPr>
          <p:cNvPr id="294" name="Google Shape;294;p9"/>
          <p:cNvSpPr/>
          <p:nvPr/>
        </p:nvSpPr>
        <p:spPr>
          <a:xfrm>
            <a:off x="5830957" y="742122"/>
            <a:ext cx="1815547" cy="569843"/>
          </a:xfrm>
          <a:prstGeom prst="rect">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5" name="Google Shape;295;p9"/>
          <p:cNvSpPr/>
          <p:nvPr/>
        </p:nvSpPr>
        <p:spPr>
          <a:xfrm>
            <a:off x="2882348" y="742122"/>
            <a:ext cx="1815547" cy="569843"/>
          </a:xfrm>
          <a:prstGeom prst="rect">
            <a:avLst/>
          </a:prstGeom>
          <a:noFill/>
          <a:ln w="38100" cap="flat" cmpd="sng">
            <a:solidFill>
              <a:srgbClr val="0C3B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4715</Words>
  <Application>Microsoft Office PowerPoint</Application>
  <PresentationFormat>מסך רחב</PresentationFormat>
  <Paragraphs>346</Paragraphs>
  <Slides>41</Slides>
  <Notes>41</Notes>
  <HiddenSlides>0</HiddenSlides>
  <MMClips>9</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41</vt:i4>
      </vt:variant>
    </vt:vector>
  </HeadingPairs>
  <TitlesOfParts>
    <vt:vector size="45" baseType="lpstr">
      <vt:lpstr>Arial</vt:lpstr>
      <vt:lpstr>Alef</vt:lpstr>
      <vt:lpstr>Calibri</vt:lpstr>
      <vt:lpstr>Office Theme</vt:lpstr>
      <vt:lpstr>מצגת של PowerPoint‏</vt:lpstr>
      <vt:lpstr>מה נעשה היום?</vt:lpstr>
      <vt:lpstr>מה להביא לשיעור?</vt:lpstr>
      <vt:lpstr>כיכר השמחה וכיכר העצב </vt:lpstr>
      <vt:lpstr>כיכר  השמחה וכיכר העצב </vt:lpstr>
      <vt:lpstr>כיכר  השמחה וכיכר העצב </vt:lpstr>
      <vt:lpstr>כיכר  השמחה וכיכר העצב </vt:lpstr>
      <vt:lpstr>כיכר  השמחה וכיכר העצב </vt:lpstr>
      <vt:lpstr>כיכר  השמחה וכיכר העצב </vt:lpstr>
      <vt:lpstr>כיכר  השמחה וכיכר העצב </vt:lpstr>
      <vt:lpstr>כיכר השמחה וכיכר העצב </vt:lpstr>
      <vt:lpstr>כיכר השמחה וכיכר העצב </vt:lpstr>
      <vt:lpstr>כיכר השמחה וכיכר העצב </vt:lpstr>
      <vt:lpstr>כיכר השמחה וכיכר העצב </vt:lpstr>
      <vt:lpstr>כיכר השמחה וכיכר העצב </vt:lpstr>
      <vt:lpstr>כיכר השמחה וכיכר העצב </vt:lpstr>
      <vt:lpstr>כיכר השמחה וכיכר העצב </vt:lpstr>
      <vt:lpstr>כיכר השמחה וכיכר העצב </vt:lpstr>
      <vt:lpstr>כיכר השמחה וכיכר העצב </vt:lpstr>
      <vt:lpstr>הסיפור הריאליסטי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להפוך את הלימון ללימונדה</vt:lpstr>
      <vt:lpstr>מצגת של PowerPoint‏</vt:lpstr>
      <vt:lpstr>מצגת של PowerPoint‏</vt:lpstr>
      <vt:lpstr>הסיפור השני –  הסיפור הדמיוני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להפוך את הלימון ללימונדה</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שני שמלה/Shani Chemla</cp:lastModifiedBy>
  <cp:revision>10</cp:revision>
  <dcterms:created xsi:type="dcterms:W3CDTF">2020-03-11T07:11:19Z</dcterms:created>
  <dcterms:modified xsi:type="dcterms:W3CDTF">2021-10-05T08:27:57Z</dcterms:modified>
</cp:coreProperties>
</file>