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22"/>
  </p:notesMasterIdLst>
  <p:sldIdLst>
    <p:sldId id="282" r:id="rId2"/>
    <p:sldId id="268" r:id="rId3"/>
    <p:sldId id="269" r:id="rId4"/>
    <p:sldId id="257" r:id="rId5"/>
    <p:sldId id="300" r:id="rId6"/>
    <p:sldId id="258" r:id="rId7"/>
    <p:sldId id="306" r:id="rId8"/>
    <p:sldId id="305" r:id="rId9"/>
    <p:sldId id="299" r:id="rId10"/>
    <p:sldId id="259" r:id="rId11"/>
    <p:sldId id="303" r:id="rId12"/>
    <p:sldId id="310" r:id="rId13"/>
    <p:sldId id="304" r:id="rId14"/>
    <p:sldId id="313" r:id="rId15"/>
    <p:sldId id="312" r:id="rId16"/>
    <p:sldId id="314" r:id="rId17"/>
    <p:sldId id="311" r:id="rId18"/>
    <p:sldId id="298" r:id="rId19"/>
    <p:sldId id="308" r:id="rId20"/>
    <p:sldId id="281" r:id="rId21"/>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EUser" initials="M" lastIdx="3" clrIdx="0">
    <p:extLst>
      <p:ext uri="{19B8F6BF-5375-455C-9EA6-DF929625EA0E}">
        <p15:presenceInfo xmlns:p15="http://schemas.microsoft.com/office/powerpoint/2012/main" userId="MOEUser" providerId="None"/>
      </p:ext>
    </p:extLst>
  </p:cmAuthor>
  <p:cmAuthor id="2" name="אורי" initials="א" lastIdx="4" clrIdx="1">
    <p:extLst>
      <p:ext uri="{19B8F6BF-5375-455C-9EA6-DF929625EA0E}">
        <p15:presenceInfo xmlns:p15="http://schemas.microsoft.com/office/powerpoint/2012/main" userId="אורי"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285E3"/>
    <a:srgbClr val="EBEBEB"/>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סגנון ביניים 2 - הדגשה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C4B1156A-380E-4F78-BDF5-A606A8083BF9}" styleName="סגנון ביניים 4 - הדגשה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סגנון ביניים 4 - הדגשה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סגנון ביניים 4 - הדגשה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276"/>
    <p:restoredTop sz="80944" autoAdjust="0"/>
  </p:normalViewPr>
  <p:slideViewPr>
    <p:cSldViewPr snapToGrid="0" snapToObjects="1" showGuides="1">
      <p:cViewPr varScale="1">
        <p:scale>
          <a:sx n="56" d="100"/>
          <a:sy n="56" d="100"/>
        </p:scale>
        <p:origin x="894" y="84"/>
      </p:cViewPr>
      <p:guideLst>
        <p:guide orient="horz" pos="2024"/>
        <p:guide pos="3863"/>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כ"ט/תשרי/תשפ"ב</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שלום לכם תלמידים ותלמידות,</a:t>
            </a:r>
            <a:endParaRPr lang="he-IL" baseline="0"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baseline="0" dirty="0"/>
              <a:t>שמי אביבית ואני מורה לעברית בבית הספר יסודי "ירושלים" שבבת-ים.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aseline="0" dirty="0"/>
              <a:t>אני מאוד שמחה ומתרגשת להיות כאן אתכם היום, ובטוחה שהשיעור יהיה מהנה מאוד עבורכם.</a:t>
            </a:r>
          </a:p>
          <a:p>
            <a:pPr algn="r" rtl="1"/>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383607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sz="1200" dirty="0">
              <a:solidFill>
                <a:schemeClr val="dk1"/>
              </a:solidFill>
              <a:latin typeface="Alef"/>
              <a:ea typeface="Alef"/>
              <a:sym typeface="Alef"/>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814334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dirty="0"/>
              <a:t>היום נקרא יחד כתבה</a:t>
            </a:r>
          </a:p>
          <a:p>
            <a:pPr marL="0" lvl="0" indent="0" algn="r" rtl="1">
              <a:spcBef>
                <a:spcPts val="0"/>
              </a:spcBef>
              <a:spcAft>
                <a:spcPts val="0"/>
              </a:spcAft>
              <a:buNone/>
            </a:pPr>
            <a:r>
              <a:rPr lang="he-IL" b="0" dirty="0"/>
              <a:t>לכתבה יכולות להיות כל מיני מטרות, לספר לנו על חוויה של הכותב, לשכנע אותנו בעמדה מסוימת, או לתת לנו מידע. לעתים לכתבה יש יותר ממטרה אחת. </a:t>
            </a:r>
          </a:p>
          <a:p>
            <a:pPr marL="0" lvl="0" indent="0" algn="r" rtl="1">
              <a:spcBef>
                <a:spcPts val="0"/>
              </a:spcBef>
              <a:spcAft>
                <a:spcPts val="0"/>
              </a:spcAft>
              <a:buNone/>
            </a:pPr>
            <a:r>
              <a:rPr lang="he-IL" b="0" dirty="0"/>
              <a:t>היום נתנסה בקריאת כתבה ותוך כדי הקריאה נלמד לזהות את מטרת הכתבה.</a:t>
            </a:r>
          </a:p>
          <a:p>
            <a:pPr algn="r"/>
            <a:r>
              <a:rPr lang="he-IL" dirty="0"/>
              <a:t>כותרת הכתבה שנקרא היום היא "חוות הפילים", כתב </a:t>
            </a:r>
            <a:r>
              <a:rPr lang="he-IL" b="0" dirty="0"/>
              <a:t>אותה </a:t>
            </a:r>
            <a:r>
              <a:rPr lang="he-IL" dirty="0"/>
              <a:t>יותם </a:t>
            </a:r>
            <a:r>
              <a:rPr lang="he-IL" dirty="0" err="1"/>
              <a:t>יעקבסון</a:t>
            </a:r>
            <a:r>
              <a:rPr lang="he-IL" dirty="0"/>
              <a:t>. </a:t>
            </a:r>
          </a:p>
          <a:p>
            <a:pPr algn="r"/>
            <a:r>
              <a:rPr lang="he-IL" b="0" dirty="0"/>
              <a:t>את הפילים אנחנו מכירים מביקור בספארי, והכותרת "חוות הפילים" מעוררת בנו את השאלות:</a:t>
            </a:r>
          </a:p>
          <a:p>
            <a:pPr algn="r"/>
            <a:r>
              <a:rPr lang="he-IL" b="0" dirty="0"/>
              <a:t>מהי חווה? למה היא משמשת?</a:t>
            </a:r>
          </a:p>
          <a:p>
            <a:pPr algn="r"/>
            <a:r>
              <a:rPr lang="he-IL" dirty="0"/>
              <a:t>היכן היא נמצאת?</a:t>
            </a:r>
          </a:p>
          <a:p>
            <a:pPr algn="r"/>
            <a:r>
              <a:rPr lang="he-IL" dirty="0"/>
              <a:t>בואו נתחיל לקרוא את הכתבה ונראה </a:t>
            </a:r>
            <a:r>
              <a:rPr lang="he-IL" b="0" dirty="0"/>
              <a:t>האם הכתבה תספק לנו תשובות לשאלות הללו.</a:t>
            </a:r>
          </a:p>
        </p:txBody>
      </p:sp>
      <p:sp>
        <p:nvSpPr>
          <p:cNvPr id="4" name="מציין מיקום של מספר שקופית 3"/>
          <p:cNvSpPr>
            <a:spLocks noGrp="1"/>
          </p:cNvSpPr>
          <p:nvPr>
            <p:ph type="sldNum" sz="quarter" idx="5"/>
          </p:nvPr>
        </p:nvSpPr>
        <p:spPr/>
        <p:txBody>
          <a:bodyPr/>
          <a:lstStyle/>
          <a:p>
            <a:fld id="{432AE4B3-8E16-4FA5-83C7-D030D6F7FD0D}" type="slidenum">
              <a:rPr lang="he-IL" smtClean="0"/>
              <a:t>4</a:t>
            </a:fld>
            <a:endParaRPr lang="he-IL"/>
          </a:p>
        </p:txBody>
      </p:sp>
    </p:spTree>
    <p:extLst>
      <p:ext uri="{BB962C8B-B14F-4D97-AF65-F5344CB8AC3E}">
        <p14:creationId xmlns:p14="http://schemas.microsoft.com/office/powerpoint/2010/main" val="4059526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1" dirty="0"/>
              <a:t>חלק ראשון בכתבה – פסקת הפתיחה: </a:t>
            </a:r>
          </a:p>
          <a:p>
            <a:pPr algn="r"/>
            <a:r>
              <a:rPr lang="he-IL" b="1" dirty="0"/>
              <a:t>קוראים</a:t>
            </a:r>
          </a:p>
          <a:p>
            <a:pPr algn="r"/>
            <a:r>
              <a:rPr lang="he-IL" dirty="0"/>
              <a:t>בפסקה הראשונה בכתבה מתואר הביקור של הכותב בחוות הפילים </a:t>
            </a:r>
            <a:r>
              <a:rPr lang="he-IL" dirty="0" err="1"/>
              <a:t>בפינאולה</a:t>
            </a:r>
            <a:r>
              <a:rPr lang="he-IL" dirty="0"/>
              <a:t> שבמדינת סרי לנקה.</a:t>
            </a:r>
            <a:r>
              <a:rPr lang="he-IL" b="0" dirty="0"/>
              <a:t> מקום רחוק מאוד מישראל, וקרוב למדינה </a:t>
            </a:r>
            <a:r>
              <a:rPr lang="he-IL" b="0" baseline="0" dirty="0"/>
              <a:t>הודו שעליה בוודאי שמעתם.</a:t>
            </a:r>
            <a:r>
              <a:rPr lang="he-IL" b="0" dirty="0"/>
              <a:t> </a:t>
            </a:r>
          </a:p>
          <a:p>
            <a:pPr algn="r"/>
            <a:r>
              <a:rPr lang="he-IL" dirty="0"/>
              <a:t>כשהכותב מתאר את הביקור, הוא מספר לנו שהמחזה שראה היה מרגש מאוד, </a:t>
            </a:r>
            <a:r>
              <a:rPr lang="he-IL" b="1" dirty="0"/>
              <a:t>סימון</a:t>
            </a:r>
            <a:r>
              <a:rPr lang="he-IL" dirty="0"/>
              <a:t> ומשתמש במילים חיוביות לתאר את אורח החיים של הפילים: </a:t>
            </a:r>
            <a:r>
              <a:rPr lang="he-IL" b="1" dirty="0"/>
              <a:t>סימון</a:t>
            </a:r>
            <a:r>
              <a:rPr lang="he-IL" dirty="0"/>
              <a:t> הפילים דהרו בצהלה אל הנהר, התענגו על המים הקרירים, הקטנים ביניהם נאבקו מתוך </a:t>
            </a:r>
            <a:r>
              <a:rPr lang="he-IL" b="0" dirty="0"/>
              <a:t>משחק...מדוע לדעתכם הוא עושה זאת?</a:t>
            </a:r>
          </a:p>
          <a:p>
            <a:pPr marL="0" marR="0" indent="0" algn="r" defTabSz="914400" rtl="0" eaLnBrk="1" fontAlgn="auto" latinLnBrk="0" hangingPunct="1">
              <a:lnSpc>
                <a:spcPct val="100000"/>
              </a:lnSpc>
              <a:spcBef>
                <a:spcPts val="0"/>
              </a:spcBef>
              <a:spcAft>
                <a:spcPts val="0"/>
              </a:spcAft>
              <a:buClrTx/>
              <a:buSzTx/>
              <a:buFontTx/>
              <a:buNone/>
              <a:tabLst/>
              <a:defRPr/>
            </a:pPr>
            <a:r>
              <a:rPr lang="he-IL" dirty="0"/>
              <a:t>המטרה של הכותב לשתף אותנו בחוויה שלו כדי לעורר גם בנו רגשות חיוביים כלפי חוות הפילים, ולעורר בנו סקרנות לקריאת ההמשך.</a:t>
            </a:r>
          </a:p>
          <a:p>
            <a:pPr algn="r"/>
            <a:r>
              <a:rPr lang="he-IL" dirty="0"/>
              <a:t>מדוע הפילים לא חיים בטבע אלא בחווה? </a:t>
            </a:r>
          </a:p>
          <a:p>
            <a:pPr algn="r"/>
            <a:r>
              <a:rPr lang="he-IL" dirty="0"/>
              <a:t>לשם מה צריך את חוות הפילים?</a:t>
            </a:r>
          </a:p>
          <a:p>
            <a:pPr algn="r"/>
            <a:endParaRPr lang="he-IL" dirty="0"/>
          </a:p>
          <a:p>
            <a:pPr algn="r"/>
            <a:endParaRPr lang="he-IL" dirty="0"/>
          </a:p>
        </p:txBody>
      </p:sp>
      <p:sp>
        <p:nvSpPr>
          <p:cNvPr id="4" name="מציין מיקום של מספר שקופית 3"/>
          <p:cNvSpPr>
            <a:spLocks noGrp="1"/>
          </p:cNvSpPr>
          <p:nvPr>
            <p:ph type="sldNum" sz="quarter" idx="5"/>
          </p:nvPr>
        </p:nvSpPr>
        <p:spPr/>
        <p:txBody>
          <a:bodyPr/>
          <a:lstStyle/>
          <a:p>
            <a:fld id="{432AE4B3-8E16-4FA5-83C7-D030D6F7FD0D}" type="slidenum">
              <a:rPr lang="he-IL" smtClean="0"/>
              <a:t>5</a:t>
            </a:fld>
            <a:endParaRPr lang="he-IL"/>
          </a:p>
        </p:txBody>
      </p:sp>
    </p:spTree>
    <p:extLst>
      <p:ext uri="{BB962C8B-B14F-4D97-AF65-F5344CB8AC3E}">
        <p14:creationId xmlns:p14="http://schemas.microsoft.com/office/powerpoint/2010/main" val="3985922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מיד לאחר פסקת הפתיחה מופיעה כותרת נוספת– הבעיות בין פילים לבני אדם? </a:t>
            </a:r>
            <a:r>
              <a:rPr lang="he-IL" b="0" dirty="0"/>
              <a:t>אילו</a:t>
            </a:r>
            <a:r>
              <a:rPr lang="he-IL" dirty="0"/>
              <a:t> בעיות יכולות להתעורר בין פילים לבני אדם? היעזרו גם בתמונות וחשבו.</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t>אני חושבת על-פי התמונות שהבעיות הן ככל הנראה, שהפילים מפריעים לנסיעת המכוניות בכבישים (לפי התמונה מימין), בתמונה</a:t>
            </a:r>
            <a:r>
              <a:rPr lang="he-IL" b="0" baseline="0" dirty="0"/>
              <a:t> השנייה רואים גדר, אולי הגדר הזו מגינה על רכוש, או בתים של בני אדם והפילים רומסים אותה?</a:t>
            </a:r>
            <a:endParaRPr lang="he-IL" b="0"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אולי החווה</a:t>
            </a:r>
            <a:r>
              <a:rPr lang="he-IL" baseline="0" dirty="0"/>
              <a:t> היא פתרון </a:t>
            </a:r>
            <a:r>
              <a:rPr lang="he-IL" b="0" baseline="0" dirty="0"/>
              <a:t>לבעיות אלה ואולי משהו אחר </a:t>
            </a:r>
            <a:r>
              <a:rPr lang="he-IL" baseline="0" dirty="0"/>
              <a:t>נמשיך לקרוא ואולי נמצא בהמשך תשובות</a:t>
            </a:r>
            <a:endParaRPr lang="he-IL" dirty="0"/>
          </a:p>
          <a:p>
            <a:pPr algn="r"/>
            <a:endParaRPr lang="he-IL" dirty="0"/>
          </a:p>
          <a:p>
            <a:pPr algn="r"/>
            <a:endParaRPr lang="he-IL" dirty="0"/>
          </a:p>
        </p:txBody>
      </p:sp>
      <p:sp>
        <p:nvSpPr>
          <p:cNvPr id="4" name="מציין מיקום של מספר שקופית 3"/>
          <p:cNvSpPr>
            <a:spLocks noGrp="1"/>
          </p:cNvSpPr>
          <p:nvPr>
            <p:ph type="sldNum" sz="quarter" idx="5"/>
          </p:nvPr>
        </p:nvSpPr>
        <p:spPr/>
        <p:txBody>
          <a:bodyPr/>
          <a:lstStyle/>
          <a:p>
            <a:fld id="{432AE4B3-8E16-4FA5-83C7-D030D6F7FD0D}" type="slidenum">
              <a:rPr lang="he-IL" smtClean="0"/>
              <a:t>6</a:t>
            </a:fld>
            <a:endParaRPr lang="he-IL"/>
          </a:p>
        </p:txBody>
      </p:sp>
    </p:spTree>
    <p:extLst>
      <p:ext uri="{BB962C8B-B14F-4D97-AF65-F5344CB8AC3E}">
        <p14:creationId xmlns:p14="http://schemas.microsoft.com/office/powerpoint/2010/main" val="2263935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בכתבה יופיעו מילים, הקשורות לבעיות בין בני אדם לפילים</a:t>
            </a:r>
          </a:p>
          <a:p>
            <a:pPr algn="r"/>
            <a:r>
              <a:rPr lang="he-IL" dirty="0"/>
              <a:t>צירוף המילים הראשון הוא - בכפיפה אחת – ופירושו ביחד, בצוותא.</a:t>
            </a:r>
          </a:p>
          <a:p>
            <a:pPr algn="r"/>
            <a:r>
              <a:rPr lang="he-IL" dirty="0"/>
              <a:t>צירוף המילים השני הוא דו קיום – ופירושו האפשרות לשני צדדים מנוגדים לחיות זה לצד זה.</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כיצד לדעתכם קשורים צירופי המילים הללו לבעיות בין פילים לבני אדם? (השהייה)</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במקומות מסוימים </a:t>
            </a:r>
            <a:r>
              <a:rPr lang="he-IL" b="0" dirty="0"/>
              <a:t>בעולם כמו בסרי לנקה ובהודו</a:t>
            </a:r>
            <a:r>
              <a:rPr lang="he-IL" b="1" dirty="0"/>
              <a:t>, </a:t>
            </a:r>
            <a:r>
              <a:rPr lang="he-IL" dirty="0"/>
              <a:t>בני אדם נדרשים לחיות בכפיפה אחת, כלומר ביחד, בשטח משותף עם פילים.</a:t>
            </a:r>
            <a:endParaRPr lang="en-US"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חשבו על הצרכים של פילים, לעומת </a:t>
            </a:r>
            <a:r>
              <a:rPr lang="he-IL" b="0" dirty="0"/>
              <a:t>הצרכים של בני אדם, החיים בדו קיום מחייבים התפשרות וויתור</a:t>
            </a:r>
            <a:r>
              <a:rPr lang="he-IL" b="0" baseline="0" dirty="0"/>
              <a:t> על מה לדעתכם צריכים בני האדם לותר, על מה הפילים?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בואו נקרא את ההמשך</a:t>
            </a:r>
          </a:p>
          <a:p>
            <a:pPr algn="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2044999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b="1" dirty="0"/>
              <a:t>קוראים</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כפי ששיערנו, לא פשוט לבני אדם ולפילים לחיות יחד </a:t>
            </a:r>
            <a:r>
              <a:rPr lang="he-IL" b="0" dirty="0"/>
              <a:t>בכפיפה אחת. המילים "לא פשוט" רומזות לנו על בעיה. </a:t>
            </a:r>
            <a:r>
              <a:rPr lang="he-IL" b="1" dirty="0"/>
              <a:t>סימון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t>מילה נוספת מרמזת לנו על ניגוד המילה אבל </a:t>
            </a:r>
            <a:r>
              <a:rPr lang="he-IL" b="1" dirty="0"/>
              <a:t>סימון </a:t>
            </a:r>
            <a:r>
              <a:rPr lang="he-IL" b="0" dirty="0"/>
              <a:t>מצד אחד הפילים נחשבים חיה מוגנת ומצד שני לא פשוט לחיות איתם</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t>מהי הבעיה הראשונה שעולה מן הכתבה?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הפילים הרעבים, רומסים שטחים שבהם בני האדם מגדלים מזון זוללים אותו, וגורמים לחקלאים נזק עצום.</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שימו לב למילים השליליות שבעזרתן הכותב מתאר את הנזק שהפילים גורמים:  </a:t>
            </a:r>
            <a:r>
              <a:rPr lang="he-IL" b="1" dirty="0"/>
              <a:t>סימון</a:t>
            </a:r>
            <a:r>
              <a:rPr lang="he-IL" dirty="0"/>
              <a:t> רומסים, זוללים, מסבים נזק עצום.</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מה עשו בעלי האדמות כדי לפתור את הבעיה? </a:t>
            </a:r>
            <a:r>
              <a:rPr lang="he-IL" b="1" dirty="0"/>
              <a:t>סימון</a:t>
            </a:r>
          </a:p>
          <a:p>
            <a:pPr algn="r"/>
            <a:r>
              <a:rPr lang="he-IL" dirty="0"/>
              <a:t>הם גידרו את השטחים בגדרות חשמליות כדי להרתיע, כלומר למנוע מהפילים להתקרב.</a:t>
            </a:r>
          </a:p>
          <a:p>
            <a:pPr algn="r"/>
            <a:r>
              <a:rPr lang="he-IL" dirty="0"/>
              <a:t>הצרכים המנוגדים של בני האדם והפילים מקשים עליהם לחיות מבלי לפגוע אחד בשני, ואם עדר פילים ישעט, כלומר </a:t>
            </a:r>
            <a:r>
              <a:rPr lang="he-IL" b="0" dirty="0"/>
              <a:t>ידהר במהירות פתאום </a:t>
            </a:r>
            <a:r>
              <a:rPr lang="he-IL" dirty="0"/>
              <a:t>לתוך כפר, לתושבים </a:t>
            </a:r>
            <a:r>
              <a:rPr lang="he-IL" b="0" dirty="0"/>
              <a:t>לא תהיה </a:t>
            </a:r>
            <a:r>
              <a:rPr lang="he-IL" dirty="0"/>
              <a:t>ברירה אלא להתגונן, למרות שפגיעה בפילים היא עברה על החוק בסרי לנקה. גם הפתרון, </a:t>
            </a:r>
            <a:r>
              <a:rPr lang="he-IL" b="0" dirty="0"/>
              <a:t>הגדרות החשמליות </a:t>
            </a:r>
            <a:r>
              <a:rPr lang="he-IL" dirty="0"/>
              <a:t>שמצאו בני האדם כדי להרתיע את הפילים, לא תמיד פותר את הבעיה.</a:t>
            </a:r>
          </a:p>
          <a:p>
            <a:pPr algn="r"/>
            <a:r>
              <a:rPr lang="he-IL" dirty="0"/>
              <a:t>האם זו הבעיה היחידה בין בני אדם לפילים? בואו נמשיך לקרוא</a:t>
            </a:r>
          </a:p>
        </p:txBody>
      </p:sp>
      <p:sp>
        <p:nvSpPr>
          <p:cNvPr id="4" name="מציין מיקום של מספר שקופית 3"/>
          <p:cNvSpPr>
            <a:spLocks noGrp="1"/>
          </p:cNvSpPr>
          <p:nvPr>
            <p:ph type="sldNum" sz="quarter" idx="5"/>
          </p:nvPr>
        </p:nvSpPr>
        <p:spPr/>
        <p:txBody>
          <a:bodyPr/>
          <a:lstStyle/>
          <a:p>
            <a:fld id="{432AE4B3-8E16-4FA5-83C7-D030D6F7FD0D}" type="slidenum">
              <a:rPr lang="he-IL" smtClean="0"/>
              <a:t>8</a:t>
            </a:fld>
            <a:endParaRPr lang="he-IL"/>
          </a:p>
        </p:txBody>
      </p:sp>
    </p:spTree>
    <p:extLst>
      <p:ext uri="{BB962C8B-B14F-4D97-AF65-F5344CB8AC3E}">
        <p14:creationId xmlns:p14="http://schemas.microsoft.com/office/powerpoint/2010/main" val="114784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מהי הבעיה הנוספת שעולה מן הכתבה? </a:t>
            </a:r>
            <a:r>
              <a:rPr lang="he-IL" b="1" dirty="0"/>
              <a:t>סימון</a:t>
            </a:r>
          </a:p>
          <a:p>
            <a:pPr algn="r"/>
            <a:r>
              <a:rPr lang="he-IL" dirty="0"/>
              <a:t>כבישים רבים בסרי לנקה עוברים בתוך יערות שבהם חיים פילים. אסון יכול להיגרם לפיל ולאדם במכונית שעלולים להתנגש זה בזה. </a:t>
            </a:r>
            <a:r>
              <a:rPr lang="he-IL" b="1" dirty="0"/>
              <a:t>סימון</a:t>
            </a:r>
          </a:p>
          <a:p>
            <a:pPr algn="r"/>
            <a:r>
              <a:rPr lang="he-IL" dirty="0"/>
              <a:t>מהו הפתרון שמצאו בני האדם לבעיה הזו? סגירת הכבישים לתנועה בשעות שבהן פילים רבים עוברים באזור. </a:t>
            </a:r>
            <a:r>
              <a:rPr lang="he-IL" b="1" dirty="0"/>
              <a:t>סימון</a:t>
            </a:r>
          </a:p>
          <a:p>
            <a:pPr algn="r"/>
            <a:r>
              <a:rPr lang="he-IL" b="0" u="none" dirty="0"/>
              <a:t>מילת הקישור לכן עזרה לנו לזהות את הפתרון לבעיה </a:t>
            </a:r>
            <a:r>
              <a:rPr lang="he-IL" b="1" u="none" dirty="0"/>
              <a:t>סימון </a:t>
            </a:r>
          </a:p>
          <a:p>
            <a:pPr algn="r"/>
            <a:r>
              <a:rPr lang="he-IL" dirty="0"/>
              <a:t>גם הפתרון הזה, לא תמיד עובד. </a:t>
            </a:r>
            <a:r>
              <a:rPr lang="he-IL" b="1" dirty="0"/>
              <a:t>סימון </a:t>
            </a:r>
            <a:r>
              <a:rPr lang="he-IL" dirty="0"/>
              <a:t>למרות הניסיונות לדו קיום, פילים רבים עדיין נפצעים כתוצאה </a:t>
            </a:r>
            <a:r>
              <a:rPr lang="he-IL" b="0" dirty="0"/>
              <a:t>מהמפגש</a:t>
            </a:r>
            <a:r>
              <a:rPr lang="he-IL" baseline="0" dirty="0"/>
              <a:t> </a:t>
            </a:r>
            <a:r>
              <a:rPr lang="he-IL" dirty="0"/>
              <a:t>עם בני האדם.</a:t>
            </a:r>
          </a:p>
          <a:p>
            <a:pPr algn="r"/>
            <a:r>
              <a:rPr lang="he-IL" dirty="0"/>
              <a:t>כיצד התמודדו התושבים עם הפציעות של הפילים? מהו הפתרון שלדעתכם מצאו התושבים? </a:t>
            </a:r>
            <a:endParaRPr lang="he-IL" b="1" u="sng" dirty="0"/>
          </a:p>
        </p:txBody>
      </p:sp>
      <p:sp>
        <p:nvSpPr>
          <p:cNvPr id="4" name="מציין מיקום של מספר שקופית 3"/>
          <p:cNvSpPr>
            <a:spLocks noGrp="1"/>
          </p:cNvSpPr>
          <p:nvPr>
            <p:ph type="sldNum" sz="quarter" idx="5"/>
          </p:nvPr>
        </p:nvSpPr>
        <p:spPr/>
        <p:txBody>
          <a:bodyPr/>
          <a:lstStyle/>
          <a:p>
            <a:fld id="{432AE4B3-8E16-4FA5-83C7-D030D6F7FD0D}" type="slidenum">
              <a:rPr lang="he-IL" smtClean="0"/>
              <a:t>9</a:t>
            </a:fld>
            <a:endParaRPr lang="he-IL"/>
          </a:p>
        </p:txBody>
      </p:sp>
    </p:spTree>
    <p:extLst>
      <p:ext uri="{BB962C8B-B14F-4D97-AF65-F5344CB8AC3E}">
        <p14:creationId xmlns:p14="http://schemas.microsoft.com/office/powerpoint/2010/main" val="2079726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1" dirty="0"/>
              <a:t>קוראים</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חוות </a:t>
            </a:r>
            <a:r>
              <a:rPr lang="he-IL" dirty="0" err="1"/>
              <a:t>פינאולה</a:t>
            </a:r>
            <a:r>
              <a:rPr lang="he-IL" dirty="0"/>
              <a:t> היא הפתרון לבעיית הפילים </a:t>
            </a:r>
            <a:r>
              <a:rPr lang="he-IL" b="0" u="none" dirty="0"/>
              <a:t>הפצועים. מילת הקישור כדי עזרה לנו לזהות את הפתרון </a:t>
            </a:r>
            <a:r>
              <a:rPr lang="he-IL" b="1" u="none" dirty="0"/>
              <a:t>(תומכים ממטח: אנא הדגישו את המילה כדי </a:t>
            </a:r>
            <a:r>
              <a:rPr lang="he-IL" b="1" u="none" dirty="0" err="1"/>
              <a:t>והנפישו</a:t>
            </a:r>
            <a:r>
              <a:rPr lang="he-IL" b="1" u="none" dirty="0"/>
              <a:t> אותה בשלב זה בבקשה)</a:t>
            </a:r>
          </a:p>
          <a:p>
            <a:pPr algn="r"/>
            <a:r>
              <a:rPr lang="he-IL" dirty="0"/>
              <a:t>שימו לב שבסוף הכתבה הכותב שוב מציין את האווירה הטובה בחווה, מהו המשפט המעיד על כך? </a:t>
            </a:r>
            <a:r>
              <a:rPr lang="he-IL" baseline="0" dirty="0"/>
              <a:t> (השהייה)  </a:t>
            </a:r>
            <a:r>
              <a:rPr lang="he-IL" b="1" dirty="0"/>
              <a:t>סימון</a:t>
            </a:r>
            <a:r>
              <a:rPr lang="he-IL" dirty="0"/>
              <a:t> נדמה ש.. הם פשוט מאושרים...</a:t>
            </a:r>
          </a:p>
        </p:txBody>
      </p:sp>
      <p:sp>
        <p:nvSpPr>
          <p:cNvPr id="4" name="מציין מיקום של מספר שקופית 3"/>
          <p:cNvSpPr>
            <a:spLocks noGrp="1"/>
          </p:cNvSpPr>
          <p:nvPr>
            <p:ph type="sldNum" sz="quarter" idx="5"/>
          </p:nvPr>
        </p:nvSpPr>
        <p:spPr/>
        <p:txBody>
          <a:bodyPr/>
          <a:lstStyle/>
          <a:p>
            <a:fld id="{432AE4B3-8E16-4FA5-83C7-D030D6F7FD0D}" type="slidenum">
              <a:rPr lang="he-IL" smtClean="0"/>
              <a:t>10</a:t>
            </a:fld>
            <a:endParaRPr lang="he-IL"/>
          </a:p>
        </p:txBody>
      </p:sp>
    </p:spTree>
    <p:extLst>
      <p:ext uri="{BB962C8B-B14F-4D97-AF65-F5344CB8AC3E}">
        <p14:creationId xmlns:p14="http://schemas.microsoft.com/office/powerpoint/2010/main" val="4209760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לאורך הכתבה, קראנו על בעיות שונות בין בני אדם לפילים, כאשר כל פסקה עסקה בבעיה אחרת. את המידע על הבעיות והפתרונות שהוצגו, ניתן לארגן גם בטבלה, שרטטו לכם את הטבלה הבאה, עם החלקים שכתובים בה, עליכם להשלים מתוך הכתבה את  החלקים החסרים. שימו לב שלכל בעיה – יש את הפתרון המתאים לה המופיע בסמוך לה בטבלה. </a:t>
            </a:r>
          </a:p>
          <a:p>
            <a:pPr algn="r"/>
            <a:r>
              <a:rPr lang="he-IL" dirty="0"/>
              <a:t>אתן לכם זמן כעת לשרטט את הטבלה, ולאחר מכן </a:t>
            </a:r>
            <a:r>
              <a:rPr lang="he-IL" b="0" dirty="0"/>
              <a:t>אקרין לכם כל פעם קטע אחר מהכתבה במשך מספר דקות כדי לסייע לכם למצוא את הבעיה או הפתרון. </a:t>
            </a:r>
          </a:p>
          <a:p>
            <a:pPr algn="r"/>
            <a:r>
              <a:rPr lang="he-IL" b="1" dirty="0"/>
              <a:t>שעון עצר 2 דק</a:t>
            </a:r>
          </a:p>
          <a:p>
            <a:pPr algn="r"/>
            <a:r>
              <a:rPr lang="he-IL" b="0" dirty="0"/>
              <a:t>כל הכבוד ילדים, עכשיו כשהטבלה מוכנה, אקרין לכם בכל פעם חלק אחר מהכתבה ממנו תוכלו להשלים את הבעיה או הפתרון.</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2434136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מוכנים לחלק הראשון? בהצלחה  </a:t>
            </a:r>
            <a:r>
              <a:rPr lang="he-IL" b="1" dirty="0"/>
              <a:t>שעון עצר 2 דק'</a:t>
            </a:r>
          </a:p>
        </p:txBody>
      </p:sp>
      <p:sp>
        <p:nvSpPr>
          <p:cNvPr id="4" name="מציין מיקום של מספר שקופית 3"/>
          <p:cNvSpPr>
            <a:spLocks noGrp="1"/>
          </p:cNvSpPr>
          <p:nvPr>
            <p:ph type="sldNum" sz="quarter" idx="5"/>
          </p:nvPr>
        </p:nvSpPr>
        <p:spPr/>
        <p:txBody>
          <a:bodyPr/>
          <a:lstStyle/>
          <a:p>
            <a:fld id="{432AE4B3-8E16-4FA5-83C7-D030D6F7FD0D}" type="slidenum">
              <a:rPr lang="he-IL" smtClean="0"/>
              <a:t>12</a:t>
            </a:fld>
            <a:endParaRPr lang="he-IL"/>
          </a:p>
        </p:txBody>
      </p:sp>
    </p:spTree>
    <p:extLst>
      <p:ext uri="{BB962C8B-B14F-4D97-AF65-F5344CB8AC3E}">
        <p14:creationId xmlns:p14="http://schemas.microsoft.com/office/powerpoint/2010/main" val="3779716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כל הכבוד ילדים, הבעיה שהשלמנו בטבלה היא שפילים פולשים לשדות, רומסים צמחים וזוללים אותם. </a:t>
            </a:r>
          </a:p>
          <a:p>
            <a:pPr algn="r"/>
            <a:r>
              <a:rPr lang="he-IL" dirty="0"/>
              <a:t>מוכנים לחלק הבא?</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3692306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0" i="0" u="none" dirty="0"/>
              <a:t>בהצלחה. </a:t>
            </a:r>
            <a:r>
              <a:rPr lang="he-IL" b="1" i="0" u="none" dirty="0"/>
              <a:t>שעון עצר 2 דק'</a:t>
            </a:r>
          </a:p>
        </p:txBody>
      </p:sp>
      <p:sp>
        <p:nvSpPr>
          <p:cNvPr id="4" name="מציין מיקום של מספר שקופית 3"/>
          <p:cNvSpPr>
            <a:spLocks noGrp="1"/>
          </p:cNvSpPr>
          <p:nvPr>
            <p:ph type="sldNum" sz="quarter" idx="5"/>
          </p:nvPr>
        </p:nvSpPr>
        <p:spPr/>
        <p:txBody>
          <a:bodyPr/>
          <a:lstStyle/>
          <a:p>
            <a:fld id="{432AE4B3-8E16-4FA5-83C7-D030D6F7FD0D}" type="slidenum">
              <a:rPr lang="he-IL" smtClean="0"/>
              <a:t>14</a:t>
            </a:fld>
            <a:endParaRPr lang="he-IL"/>
          </a:p>
        </p:txBody>
      </p:sp>
    </p:spTree>
    <p:extLst>
      <p:ext uri="{BB962C8B-B14F-4D97-AF65-F5344CB8AC3E}">
        <p14:creationId xmlns:p14="http://schemas.microsoft.com/office/powerpoint/2010/main" val="3168963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כל הכבוד ילדים, בחלק זה הבעיה הייתה שפילים חוצים כבישים ומתנגשים במכוניות, והפתרון שהשלמנו הוא שכבישים נסגרים לתנועה בזמנים בהם פילים רבים עוברים באזור.</a:t>
            </a:r>
          </a:p>
          <a:p>
            <a:pPr algn="r"/>
            <a:r>
              <a:rPr lang="he-IL" dirty="0"/>
              <a:t>מוכנים לחלק האחרון?</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3517661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0" dirty="0"/>
              <a:t>בהצלחה. </a:t>
            </a:r>
            <a:r>
              <a:rPr lang="he-IL" b="1" dirty="0"/>
              <a:t>שעון עצר 3 דק'</a:t>
            </a:r>
            <a:endParaRPr lang="he-IL" dirty="0"/>
          </a:p>
        </p:txBody>
      </p:sp>
      <p:sp>
        <p:nvSpPr>
          <p:cNvPr id="4" name="מציין מיקום של מספר שקופית 3"/>
          <p:cNvSpPr>
            <a:spLocks noGrp="1"/>
          </p:cNvSpPr>
          <p:nvPr>
            <p:ph type="sldNum" sz="quarter" idx="5"/>
          </p:nvPr>
        </p:nvSpPr>
        <p:spPr/>
        <p:txBody>
          <a:bodyPr/>
          <a:lstStyle/>
          <a:p>
            <a:fld id="{432AE4B3-8E16-4FA5-83C7-D030D6F7FD0D}" type="slidenum">
              <a:rPr lang="he-IL" smtClean="0"/>
              <a:t>16</a:t>
            </a:fld>
            <a:endParaRPr lang="he-IL"/>
          </a:p>
        </p:txBody>
      </p:sp>
    </p:spTree>
    <p:extLst>
      <p:ext uri="{BB962C8B-B14F-4D97-AF65-F5344CB8AC3E}">
        <p14:creationId xmlns:p14="http://schemas.microsoft.com/office/powerpoint/2010/main" val="803720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כל הכבוד ילדים, בחלק זה השלמתם את הבעיה האחרונה: פילים רבים נפצעים וגורי פילים מאבדים את משפחתם בעקבות החיים בקרבת בני האדם. חוות </a:t>
            </a:r>
            <a:r>
              <a:rPr lang="he-IL" dirty="0" err="1"/>
              <a:t>פינאולה</a:t>
            </a:r>
            <a:r>
              <a:rPr lang="he-IL" dirty="0"/>
              <a:t> היא הפתרון שמצאו בני האדם לבעיה הזו! כל הכבוד ילדים.</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1619079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3339747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0" dirty="0"/>
              <a:t>מה מסייע לכם בבחירת השם האחר? חשבו על התוכן של הכתבה ועל הרכיבים</a:t>
            </a:r>
            <a:r>
              <a:rPr lang="he-IL" b="0" baseline="0" dirty="0"/>
              <a:t> בהם התמקדנו. הייתי שמחה לשמוע את השמות שתציעו </a:t>
            </a:r>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35403321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94216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5" r:id="rId1"/>
    <p:sldLayoutId id="2147483672" r:id="rId2"/>
    <p:sldLayoutId id="2147483650" r:id="rId3"/>
    <p:sldLayoutId id="2147483653" r:id="rId4"/>
    <p:sldLayoutId id="2147483666" r:id="rId5"/>
    <p:sldLayoutId id="2147483652" r:id="rId6"/>
    <p:sldLayoutId id="2147483667" r:id="rId7"/>
    <p:sldLayoutId id="2147483669" r:id="rId8"/>
    <p:sldLayoutId id="2147483670" r:id="rId9"/>
    <p:sldLayoutId id="2147483671" r:id="rId10"/>
    <p:sldLayoutId id="2147483668" r:id="rId11"/>
    <p:sldLayoutId id="2147483665" r:id="rId12"/>
    <p:sldLayoutId id="2147483657" r:id="rId13"/>
    <p:sldLayoutId id="2147483664" r:id="rId14"/>
    <p:sldLayoutId id="2147483661" r:id="rId15"/>
    <p:sldLayoutId id="2147483649" r:id="rId16"/>
    <p:sldLayoutId id="2147483663" r:id="rId17"/>
    <p:sldLayoutId id="2147483673"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4.xml"/><Relationship Id="rId7" Type="http://schemas.openxmlformats.org/officeDocument/2006/relationships/image" Target="../media/image10.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jpeg"/><Relationship Id="rId5" Type="http://schemas.openxmlformats.org/officeDocument/2006/relationships/image" Target="../media/image19.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8.jpeg"/><Relationship Id="rId5" Type="http://schemas.openxmlformats.org/officeDocument/2006/relationships/image" Target="../media/image2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lstStyle/>
          <a:p>
            <a:r>
              <a:rPr lang="he-IL" dirty="0"/>
              <a:t>שיעור עברית</a:t>
            </a:r>
            <a:r>
              <a:rPr lang="en-US" dirty="0"/>
              <a:t> </a:t>
            </a:r>
            <a:r>
              <a:rPr lang="he-IL" dirty="0"/>
              <a:t>לכיתה ד</a:t>
            </a:r>
            <a:endParaRPr lang="x-none" dirty="0"/>
          </a:p>
          <a:p>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2030833" y="4419771"/>
            <a:ext cx="6945527" cy="649357"/>
          </a:xfrm>
        </p:spPr>
        <p:txBody>
          <a:bodyPr>
            <a:normAutofit/>
          </a:bodyPr>
          <a:lstStyle/>
          <a:p>
            <a:pPr algn="r"/>
            <a:r>
              <a:rPr lang="he-IL" dirty="0"/>
              <a:t>נושא השיעור: קוראים כתבה – "חוות הפילים"</a:t>
            </a:r>
            <a:endParaRPr lang="x-none" dirty="0"/>
          </a:p>
        </p:txBody>
      </p:sp>
      <p:sp>
        <p:nvSpPr>
          <p:cNvPr id="7" name="Text Placeholder 6">
            <a:extLst>
              <a:ext uri="{FF2B5EF4-FFF2-40B4-BE49-F238E27FC236}">
                <a16:creationId xmlns:a16="http://schemas.microsoft.com/office/drawing/2014/main" id="{F316A64C-005C-F64F-B02E-13F57DD4C7DB}"/>
              </a:ext>
            </a:extLst>
          </p:cNvPr>
          <p:cNvSpPr>
            <a:spLocks noGrp="1"/>
          </p:cNvSpPr>
          <p:nvPr>
            <p:ph type="body" sz="quarter" idx="14"/>
          </p:nvPr>
        </p:nvSpPr>
        <p:spPr>
          <a:xfrm>
            <a:off x="416890" y="6148563"/>
            <a:ext cx="11363629" cy="560533"/>
          </a:xfrm>
        </p:spPr>
        <p:txBody>
          <a:bodyPr/>
          <a:lstStyle/>
          <a:p>
            <a:pPr algn="r"/>
            <a:r>
              <a:rPr lang="he-IL" dirty="0"/>
              <a:t>נא הצטיידו בדף, עיפרון ומחק</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6" name="Text Placeholder 17">
            <a:extLst>
              <a:ext uri="{FF2B5EF4-FFF2-40B4-BE49-F238E27FC236}">
                <a16:creationId xmlns:a16="http://schemas.microsoft.com/office/drawing/2014/main" id="{E2ECD639-8970-3D4B-AC28-B74B56B9409F}"/>
              </a:ext>
            </a:extLst>
          </p:cNvPr>
          <p:cNvSpPr txBox="1">
            <a:spLocks/>
          </p:cNvSpPr>
          <p:nvPr/>
        </p:nvSpPr>
        <p:spPr>
          <a:xfrm>
            <a:off x="1675233" y="5071494"/>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עם המורה: אביבית מיצוה</a:t>
            </a:r>
          </a:p>
        </p:txBody>
      </p:sp>
    </p:spTree>
    <p:extLst>
      <p:ext uri="{BB962C8B-B14F-4D97-AF65-F5344CB8AC3E}">
        <p14:creationId xmlns:p14="http://schemas.microsoft.com/office/powerpoint/2010/main" val="26779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lstStyle/>
          <a:p>
            <a:pPr marL="457200" indent="-457200">
              <a:lnSpc>
                <a:spcPct val="150000"/>
              </a:lnSpc>
              <a:buFont typeface="Arial" panose="020B0604020202020204" pitchFamily="34" charset="0"/>
              <a:buChar char="•"/>
            </a:pPr>
            <a:r>
              <a:rPr lang="he-IL" dirty="0"/>
              <a:t>נקרא את הכתבה העיתונאית "חוות הפילים"</a:t>
            </a:r>
            <a:r>
              <a:rPr lang="he-IL" b="1" dirty="0"/>
              <a:t> </a:t>
            </a:r>
          </a:p>
          <a:p>
            <a:pPr marL="457200" indent="-457200">
              <a:lnSpc>
                <a:spcPct val="150000"/>
              </a:lnSpc>
              <a:buFont typeface="Arial" panose="020B0604020202020204" pitchFamily="34" charset="0"/>
              <a:buChar char="•"/>
            </a:pPr>
            <a:r>
              <a:rPr lang="he-IL" dirty="0"/>
              <a:t>נזהה את מטרות הכתבה</a:t>
            </a:r>
          </a:p>
          <a:p>
            <a:pPr marL="457200" indent="-457200">
              <a:lnSpc>
                <a:spcPct val="150000"/>
              </a:lnSpc>
              <a:buFont typeface="Arial" panose="020B0604020202020204" pitchFamily="34" charset="0"/>
              <a:buChar char="•"/>
            </a:pPr>
            <a:r>
              <a:rPr lang="he-IL" dirty="0"/>
              <a:t>נארגן את המידע מהכתבה בטבלה</a:t>
            </a:r>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9" name="Picture 8">
            <a:extLst>
              <a:ext uri="{FF2B5EF4-FFF2-40B4-BE49-F238E27FC236}">
                <a16:creationId xmlns:a16="http://schemas.microsoft.com/office/drawing/2014/main" id="{71839C5F-83A3-8449-9FEF-5203C8AED21E}"/>
              </a:ext>
            </a:extLst>
          </p:cNvPr>
          <p:cNvPicPr>
            <a:picLocks noChangeAspect="1"/>
          </p:cNvPicPr>
          <p:nvPr/>
        </p:nvPicPr>
        <p:blipFill>
          <a:blip r:embed="rId4"/>
          <a:stretch>
            <a:fillRect/>
          </a:stretch>
        </p:blipFill>
        <p:spPr>
          <a:xfrm>
            <a:off x="10833322" y="5810250"/>
            <a:ext cx="2082800" cy="2095500"/>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89921" y="2746115"/>
            <a:ext cx="1161305" cy="1800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6263592" y="3255643"/>
            <a:ext cx="1771057" cy="740845"/>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צועדים בדרך המילים ג">
            <a:extLst>
              <a:ext uri="{FF2B5EF4-FFF2-40B4-BE49-F238E27FC236}">
                <a16:creationId xmlns:a16="http://schemas.microsoft.com/office/drawing/2014/main" id="{C597A5C6-D91E-471E-A3C0-E996113991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45782" y="2396784"/>
            <a:ext cx="1885950" cy="2428875"/>
          </a:xfrm>
          <a:prstGeom prst="rect">
            <a:avLst/>
          </a:prstGeom>
          <a:noFill/>
          <a:extLst>
            <a:ext uri="{909E8E84-426E-40DD-AFC4-6F175D3DCCD1}">
              <a14:hiddenFill xmlns:a14="http://schemas.microsoft.com/office/drawing/2010/main">
                <a:solidFill>
                  <a:srgbClr val="FFFFFF"/>
                </a:solidFill>
              </a14:hiddenFill>
            </a:ext>
          </a:extLst>
        </p:spPr>
      </p:pic>
      <p:pic>
        <p:nvPicPr>
          <p:cNvPr id="7"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839788" y="753105"/>
            <a:ext cx="1540938" cy="549601"/>
          </a:xfrm>
          <a:prstGeom prst="rect">
            <a:avLst/>
          </a:prstGeom>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28A64D47-D91F-4C9F-93AA-594A27CBE5A0}"/>
              </a:ext>
            </a:extLst>
          </p:cNvPr>
          <p:cNvPicPr>
            <a:picLocks noChangeAspect="1"/>
          </p:cNvPicPr>
          <p:nvPr/>
        </p:nvPicPr>
        <p:blipFill>
          <a:blip r:embed="rId3"/>
          <a:stretch>
            <a:fillRect/>
          </a:stretch>
        </p:blipFill>
        <p:spPr>
          <a:xfrm>
            <a:off x="1382199" y="829627"/>
            <a:ext cx="8881941" cy="1502093"/>
          </a:xfrm>
          <a:prstGeom prst="rect">
            <a:avLst/>
          </a:prstGeom>
        </p:spPr>
      </p:pic>
      <p:pic>
        <p:nvPicPr>
          <p:cNvPr id="3" name="תמונה 2">
            <a:extLst>
              <a:ext uri="{FF2B5EF4-FFF2-40B4-BE49-F238E27FC236}">
                <a16:creationId xmlns:a16="http://schemas.microsoft.com/office/drawing/2014/main" id="{217E6205-7D4B-440D-BE6D-3A5B1A51E2FA}"/>
              </a:ext>
            </a:extLst>
          </p:cNvPr>
          <p:cNvPicPr>
            <a:picLocks noChangeAspect="1"/>
          </p:cNvPicPr>
          <p:nvPr/>
        </p:nvPicPr>
        <p:blipFill>
          <a:blip r:embed="rId4"/>
          <a:stretch>
            <a:fillRect/>
          </a:stretch>
        </p:blipFill>
        <p:spPr>
          <a:xfrm>
            <a:off x="4194810" y="2454592"/>
            <a:ext cx="3383626" cy="3897595"/>
          </a:xfrm>
          <a:prstGeom prst="rect">
            <a:avLst/>
          </a:prstGeom>
        </p:spPr>
      </p:pic>
    </p:spTree>
    <p:extLst>
      <p:ext uri="{BB962C8B-B14F-4D97-AF65-F5344CB8AC3E}">
        <p14:creationId xmlns:p14="http://schemas.microsoft.com/office/powerpoint/2010/main" val="1203253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885B4DE7-050C-4F8E-82A9-296674A3D3C2}"/>
              </a:ext>
            </a:extLst>
          </p:cNvPr>
          <p:cNvPicPr>
            <a:picLocks noChangeAspect="1"/>
          </p:cNvPicPr>
          <p:nvPr/>
        </p:nvPicPr>
        <p:blipFill>
          <a:blip r:embed="rId3"/>
          <a:stretch>
            <a:fillRect/>
          </a:stretch>
        </p:blipFill>
        <p:spPr>
          <a:xfrm>
            <a:off x="1710186" y="526732"/>
            <a:ext cx="9733149" cy="3725228"/>
          </a:xfrm>
          <a:prstGeom prst="rect">
            <a:avLst/>
          </a:prstGeom>
        </p:spPr>
      </p:pic>
      <p:pic>
        <p:nvPicPr>
          <p:cNvPr id="2050" name="Picture 2" descr="Group of Elephants in Water">
            <a:extLst>
              <a:ext uri="{FF2B5EF4-FFF2-40B4-BE49-F238E27FC236}">
                <a16:creationId xmlns:a16="http://schemas.microsoft.com/office/drawing/2014/main" id="{5F56B590-C4A1-43B4-A24A-5CA1328FB4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546" y="3821718"/>
            <a:ext cx="4356734" cy="289912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מחבר ישר 4">
            <a:extLst>
              <a:ext uri="{FF2B5EF4-FFF2-40B4-BE49-F238E27FC236}">
                <a16:creationId xmlns:a16="http://schemas.microsoft.com/office/drawing/2014/main" id="{D0753939-0D92-4877-82E0-5F44DE9845FD}"/>
              </a:ext>
            </a:extLst>
          </p:cNvPr>
          <p:cNvCxnSpPr>
            <a:cxnSpLocks/>
          </p:cNvCxnSpPr>
          <p:nvPr/>
        </p:nvCxnSpPr>
        <p:spPr>
          <a:xfrm>
            <a:off x="6248400" y="975360"/>
            <a:ext cx="35966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E1F35C27-B950-4DDE-A535-E2CBBED813BC}"/>
              </a:ext>
            </a:extLst>
          </p:cNvPr>
          <p:cNvCxnSpPr>
            <a:cxnSpLocks/>
          </p:cNvCxnSpPr>
          <p:nvPr/>
        </p:nvCxnSpPr>
        <p:spPr>
          <a:xfrm>
            <a:off x="3169920" y="1554480"/>
            <a:ext cx="20269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4E4894EE-7C89-413F-A54A-C2C20B451AC2}"/>
              </a:ext>
            </a:extLst>
          </p:cNvPr>
          <p:cNvCxnSpPr>
            <a:cxnSpLocks/>
          </p:cNvCxnSpPr>
          <p:nvPr/>
        </p:nvCxnSpPr>
        <p:spPr>
          <a:xfrm>
            <a:off x="10180320" y="2590800"/>
            <a:ext cx="10972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12547292-E34E-417E-A111-070B82A6FE76}"/>
              </a:ext>
            </a:extLst>
          </p:cNvPr>
          <p:cNvCxnSpPr>
            <a:cxnSpLocks/>
          </p:cNvCxnSpPr>
          <p:nvPr/>
        </p:nvCxnSpPr>
        <p:spPr>
          <a:xfrm>
            <a:off x="8945880" y="3078480"/>
            <a:ext cx="89916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86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C6D690BC-280B-4CF4-9465-3309607D24CC}"/>
              </a:ext>
            </a:extLst>
          </p:cNvPr>
          <p:cNvPicPr>
            <a:picLocks noChangeAspect="1"/>
          </p:cNvPicPr>
          <p:nvPr/>
        </p:nvPicPr>
        <p:blipFill>
          <a:blip r:embed="rId3"/>
          <a:stretch>
            <a:fillRect/>
          </a:stretch>
        </p:blipFill>
        <p:spPr>
          <a:xfrm>
            <a:off x="2125060" y="803503"/>
            <a:ext cx="7365305" cy="1138715"/>
          </a:xfrm>
          <a:prstGeom prst="rect">
            <a:avLst/>
          </a:prstGeom>
        </p:spPr>
      </p:pic>
      <p:pic>
        <p:nvPicPr>
          <p:cNvPr id="5" name="Picture 4" descr="gray elephant">
            <a:extLst>
              <a:ext uri="{FF2B5EF4-FFF2-40B4-BE49-F238E27FC236}">
                <a16:creationId xmlns:a16="http://schemas.microsoft.com/office/drawing/2014/main" id="{5F8B27D0-4BC1-4D38-8348-B4FC8B4974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5234" y="2274727"/>
            <a:ext cx="4732017" cy="31562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gray elephant">
            <a:extLst>
              <a:ext uri="{FF2B5EF4-FFF2-40B4-BE49-F238E27FC236}">
                <a16:creationId xmlns:a16="http://schemas.microsoft.com/office/drawing/2014/main" id="{37FBEC73-56A1-4C33-B75F-92FA69402A10}"/>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5993856" y="2274727"/>
            <a:ext cx="5527590" cy="3156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985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521B888-A162-4384-B9CD-6B7C5226C766}"/>
              </a:ext>
            </a:extLst>
          </p:cNvPr>
          <p:cNvSpPr>
            <a:spLocks noGrp="1"/>
          </p:cNvSpPr>
          <p:nvPr>
            <p:ph type="title"/>
          </p:nvPr>
        </p:nvSpPr>
        <p:spPr/>
        <p:txBody>
          <a:bodyPr/>
          <a:lstStyle/>
          <a:p>
            <a:r>
              <a:rPr lang="he-IL" b="1" dirty="0"/>
              <a:t>אוצר מילים</a:t>
            </a:r>
          </a:p>
        </p:txBody>
      </p:sp>
      <p:sp>
        <p:nvSpPr>
          <p:cNvPr id="3" name="מציין מיקום תוכן 2">
            <a:extLst>
              <a:ext uri="{FF2B5EF4-FFF2-40B4-BE49-F238E27FC236}">
                <a16:creationId xmlns:a16="http://schemas.microsoft.com/office/drawing/2014/main" id="{4360873B-32D1-4B54-9FCF-E6F523EEEC5F}"/>
              </a:ext>
            </a:extLst>
          </p:cNvPr>
          <p:cNvSpPr>
            <a:spLocks noGrp="1"/>
          </p:cNvSpPr>
          <p:nvPr>
            <p:ph idx="1"/>
          </p:nvPr>
        </p:nvSpPr>
        <p:spPr/>
        <p:txBody>
          <a:bodyPr>
            <a:normAutofit/>
          </a:bodyPr>
          <a:lstStyle/>
          <a:p>
            <a:r>
              <a:rPr lang="he-IL" sz="3600" dirty="0"/>
              <a:t>בכפיפה אחת – חיים ביחד, בצוותא.</a:t>
            </a:r>
          </a:p>
          <a:p>
            <a:endParaRPr lang="he-IL" sz="3600" dirty="0"/>
          </a:p>
          <a:p>
            <a:r>
              <a:rPr lang="he-IL" sz="3600" dirty="0"/>
              <a:t>דו קיום – האפשרות של שני צדדים מנוגדים לחיות יחד.</a:t>
            </a:r>
          </a:p>
        </p:txBody>
      </p:sp>
    </p:spTree>
    <p:extLst>
      <p:ext uri="{BB962C8B-B14F-4D97-AF65-F5344CB8AC3E}">
        <p14:creationId xmlns:p14="http://schemas.microsoft.com/office/powerpoint/2010/main" val="1921103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543714E6-0E4A-4945-AA8E-FBE1AD7A82AE}"/>
              </a:ext>
            </a:extLst>
          </p:cNvPr>
          <p:cNvPicPr>
            <a:picLocks noChangeAspect="1"/>
          </p:cNvPicPr>
          <p:nvPr/>
        </p:nvPicPr>
        <p:blipFill>
          <a:blip r:embed="rId3"/>
          <a:stretch>
            <a:fillRect/>
          </a:stretch>
        </p:blipFill>
        <p:spPr>
          <a:xfrm>
            <a:off x="1173668" y="535658"/>
            <a:ext cx="10058212" cy="4310662"/>
          </a:xfrm>
          <a:prstGeom prst="rect">
            <a:avLst/>
          </a:prstGeom>
        </p:spPr>
      </p:pic>
      <p:pic>
        <p:nvPicPr>
          <p:cNvPr id="4" name="Picture 4" descr="gray elephant">
            <a:extLst>
              <a:ext uri="{FF2B5EF4-FFF2-40B4-BE49-F238E27FC236}">
                <a16:creationId xmlns:a16="http://schemas.microsoft.com/office/drawing/2014/main" id="{59229C08-7F5F-4614-A939-51C6CC5AF5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 y="4426390"/>
            <a:ext cx="3474720" cy="2317638"/>
          </a:xfrm>
          <a:prstGeom prst="rect">
            <a:avLst/>
          </a:prstGeom>
          <a:noFill/>
          <a:extLst>
            <a:ext uri="{909E8E84-426E-40DD-AFC4-6F175D3DCCD1}">
              <a14:hiddenFill xmlns:a14="http://schemas.microsoft.com/office/drawing/2010/main">
                <a:solidFill>
                  <a:srgbClr val="FFFFFF"/>
                </a:solidFill>
              </a14:hiddenFill>
            </a:ext>
          </a:extLst>
        </p:spPr>
      </p:pic>
      <p:cxnSp>
        <p:nvCxnSpPr>
          <p:cNvPr id="8" name="מחבר ישר 7">
            <a:extLst>
              <a:ext uri="{FF2B5EF4-FFF2-40B4-BE49-F238E27FC236}">
                <a16:creationId xmlns:a16="http://schemas.microsoft.com/office/drawing/2014/main" id="{C2EF592B-846A-4D01-BA92-542B2167BEC4}"/>
              </a:ext>
            </a:extLst>
          </p:cNvPr>
          <p:cNvCxnSpPr>
            <a:cxnSpLocks/>
          </p:cNvCxnSpPr>
          <p:nvPr/>
        </p:nvCxnSpPr>
        <p:spPr>
          <a:xfrm>
            <a:off x="2743201" y="1515933"/>
            <a:ext cx="13509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1CDD2D88-1629-456F-AC2F-3B6F761261EB}"/>
              </a:ext>
            </a:extLst>
          </p:cNvPr>
          <p:cNvCxnSpPr>
            <a:cxnSpLocks/>
          </p:cNvCxnSpPr>
          <p:nvPr/>
        </p:nvCxnSpPr>
        <p:spPr>
          <a:xfrm>
            <a:off x="3688080" y="2103120"/>
            <a:ext cx="110974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1D1FA2BA-2707-48DC-A359-0FBD93D1D955}"/>
              </a:ext>
            </a:extLst>
          </p:cNvPr>
          <p:cNvCxnSpPr>
            <a:cxnSpLocks/>
          </p:cNvCxnSpPr>
          <p:nvPr/>
        </p:nvCxnSpPr>
        <p:spPr>
          <a:xfrm>
            <a:off x="1524000" y="2685011"/>
            <a:ext cx="48490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7723CACB-40E8-417E-9D81-62081D30680E}"/>
              </a:ext>
            </a:extLst>
          </p:cNvPr>
          <p:cNvCxnSpPr>
            <a:cxnSpLocks/>
          </p:cNvCxnSpPr>
          <p:nvPr/>
        </p:nvCxnSpPr>
        <p:spPr>
          <a:xfrm>
            <a:off x="10515600" y="3156066"/>
            <a:ext cx="7162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9A7013C9-4AB6-4996-9634-14C5D114D647}"/>
              </a:ext>
            </a:extLst>
          </p:cNvPr>
          <p:cNvCxnSpPr>
            <a:cxnSpLocks/>
          </p:cNvCxnSpPr>
          <p:nvPr/>
        </p:nvCxnSpPr>
        <p:spPr>
          <a:xfrm>
            <a:off x="6996545" y="2654532"/>
            <a:ext cx="10072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3853A057-C2CA-4648-8DF2-E32FDB124EFE}"/>
              </a:ext>
            </a:extLst>
          </p:cNvPr>
          <p:cNvCxnSpPr/>
          <p:nvPr/>
        </p:nvCxnSpPr>
        <p:spPr>
          <a:xfrm>
            <a:off x="5846618" y="3156066"/>
            <a:ext cx="114992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EFE6D566-9B4E-4340-9387-1E5D28DFA500}"/>
              </a:ext>
            </a:extLst>
          </p:cNvPr>
          <p:cNvCxnSpPr>
            <a:cxnSpLocks/>
          </p:cNvCxnSpPr>
          <p:nvPr/>
        </p:nvCxnSpPr>
        <p:spPr>
          <a:xfrm>
            <a:off x="5362524" y="1488140"/>
            <a:ext cx="69761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51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6A748352-32FE-42F8-9EF9-E11BE52A0630}"/>
              </a:ext>
            </a:extLst>
          </p:cNvPr>
          <p:cNvPicPr>
            <a:picLocks noChangeAspect="1"/>
          </p:cNvPicPr>
          <p:nvPr/>
        </p:nvPicPr>
        <p:blipFill>
          <a:blip r:embed="rId3"/>
          <a:stretch>
            <a:fillRect/>
          </a:stretch>
        </p:blipFill>
        <p:spPr>
          <a:xfrm>
            <a:off x="1857060" y="671512"/>
            <a:ext cx="9562222" cy="3687128"/>
          </a:xfrm>
          <a:prstGeom prst="rect">
            <a:avLst/>
          </a:prstGeom>
        </p:spPr>
      </p:pic>
      <p:pic>
        <p:nvPicPr>
          <p:cNvPr id="3" name="Content Placeholder 2" descr="gray elephant">
            <a:extLst>
              <a:ext uri="{FF2B5EF4-FFF2-40B4-BE49-F238E27FC236}">
                <a16:creationId xmlns:a16="http://schemas.microsoft.com/office/drawing/2014/main" id="{B773AE9E-956C-4120-980E-357C4161AA3F}"/>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66422" y="3996847"/>
            <a:ext cx="4762778" cy="271954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מחבר ישר 4">
            <a:extLst>
              <a:ext uri="{FF2B5EF4-FFF2-40B4-BE49-F238E27FC236}">
                <a16:creationId xmlns:a16="http://schemas.microsoft.com/office/drawing/2014/main" id="{4C39831F-F208-46EB-8008-8C54A0FEB472}"/>
              </a:ext>
            </a:extLst>
          </p:cNvPr>
          <p:cNvCxnSpPr>
            <a:cxnSpLocks/>
          </p:cNvCxnSpPr>
          <p:nvPr/>
        </p:nvCxnSpPr>
        <p:spPr>
          <a:xfrm>
            <a:off x="3865418" y="3230880"/>
            <a:ext cx="52370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7AFA1148-CD93-4C7D-A19B-028578919116}"/>
              </a:ext>
            </a:extLst>
          </p:cNvPr>
          <p:cNvCxnSpPr>
            <a:cxnSpLocks/>
          </p:cNvCxnSpPr>
          <p:nvPr/>
        </p:nvCxnSpPr>
        <p:spPr>
          <a:xfrm>
            <a:off x="9781309" y="1138843"/>
            <a:ext cx="15156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65A0C453-074B-4DEF-96C7-8E4E4599DDD3}"/>
              </a:ext>
            </a:extLst>
          </p:cNvPr>
          <p:cNvCxnSpPr>
            <a:cxnSpLocks/>
          </p:cNvCxnSpPr>
          <p:nvPr/>
        </p:nvCxnSpPr>
        <p:spPr>
          <a:xfrm>
            <a:off x="3325091" y="1665316"/>
            <a:ext cx="34262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AD36B6FA-6B67-4C42-8687-34CBAA4AD474}"/>
              </a:ext>
            </a:extLst>
          </p:cNvPr>
          <p:cNvCxnSpPr>
            <a:cxnSpLocks/>
          </p:cNvCxnSpPr>
          <p:nvPr/>
        </p:nvCxnSpPr>
        <p:spPr>
          <a:xfrm>
            <a:off x="2128603" y="2205643"/>
            <a:ext cx="16398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C5B2FDF8-60BE-4855-B1ED-C8A4B667D894}"/>
              </a:ext>
            </a:extLst>
          </p:cNvPr>
          <p:cNvCxnSpPr>
            <a:cxnSpLocks/>
          </p:cNvCxnSpPr>
          <p:nvPr/>
        </p:nvCxnSpPr>
        <p:spPr>
          <a:xfrm>
            <a:off x="2128603" y="2732797"/>
            <a:ext cx="916839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FE18A68D-3AFE-4678-AA3E-482E9B9D3081}"/>
              </a:ext>
            </a:extLst>
          </p:cNvPr>
          <p:cNvCxnSpPr>
            <a:cxnSpLocks/>
          </p:cNvCxnSpPr>
          <p:nvPr/>
        </p:nvCxnSpPr>
        <p:spPr>
          <a:xfrm>
            <a:off x="9293902" y="3230880"/>
            <a:ext cx="2003094"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מלבן 3">
            <a:extLst>
              <a:ext uri="{FF2B5EF4-FFF2-40B4-BE49-F238E27FC236}">
                <a16:creationId xmlns:a16="http://schemas.microsoft.com/office/drawing/2014/main" id="{FA9E737E-57E4-47E8-A49B-70BCA0F2964C}"/>
              </a:ext>
            </a:extLst>
          </p:cNvPr>
          <p:cNvSpPr/>
          <p:nvPr/>
        </p:nvSpPr>
        <p:spPr>
          <a:xfrm>
            <a:off x="3155576" y="1665316"/>
            <a:ext cx="612860" cy="569397"/>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203943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lephant lying on water beside man during daytime">
            <a:extLst>
              <a:ext uri="{FF2B5EF4-FFF2-40B4-BE49-F238E27FC236}">
                <a16:creationId xmlns:a16="http://schemas.microsoft.com/office/drawing/2014/main" id="{9792B735-6F60-496B-8BDF-BFA521406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42013"/>
            <a:ext cx="3322320" cy="2215987"/>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580394FF-3C1C-4E24-A2DC-5AD3B5ACC81E}"/>
              </a:ext>
            </a:extLst>
          </p:cNvPr>
          <p:cNvPicPr>
            <a:picLocks noChangeAspect="1"/>
          </p:cNvPicPr>
          <p:nvPr/>
        </p:nvPicPr>
        <p:blipFill>
          <a:blip r:embed="rId4"/>
          <a:stretch>
            <a:fillRect/>
          </a:stretch>
        </p:blipFill>
        <p:spPr>
          <a:xfrm>
            <a:off x="2837411" y="235677"/>
            <a:ext cx="8617871" cy="5514329"/>
          </a:xfrm>
          <a:prstGeom prst="rect">
            <a:avLst/>
          </a:prstGeom>
        </p:spPr>
      </p:pic>
      <p:cxnSp>
        <p:nvCxnSpPr>
          <p:cNvPr id="3" name="מחבר ישר 2">
            <a:extLst>
              <a:ext uri="{FF2B5EF4-FFF2-40B4-BE49-F238E27FC236}">
                <a16:creationId xmlns:a16="http://schemas.microsoft.com/office/drawing/2014/main" id="{FB003842-1EA6-400F-A4DF-FD4168A8B868}"/>
              </a:ext>
            </a:extLst>
          </p:cNvPr>
          <p:cNvCxnSpPr/>
          <p:nvPr/>
        </p:nvCxnSpPr>
        <p:spPr>
          <a:xfrm>
            <a:off x="3214255" y="3429000"/>
            <a:ext cx="455814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DBD1EB13-05E0-4880-A4B5-DE8EF80CB75E}"/>
              </a:ext>
            </a:extLst>
          </p:cNvPr>
          <p:cNvCxnSpPr>
            <a:cxnSpLocks/>
          </p:cNvCxnSpPr>
          <p:nvPr/>
        </p:nvCxnSpPr>
        <p:spPr>
          <a:xfrm>
            <a:off x="3214255" y="3913909"/>
            <a:ext cx="80217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A415E44C-4564-4596-B623-773A18A0DE66}"/>
              </a:ext>
            </a:extLst>
          </p:cNvPr>
          <p:cNvCxnSpPr>
            <a:cxnSpLocks/>
          </p:cNvCxnSpPr>
          <p:nvPr/>
        </p:nvCxnSpPr>
        <p:spPr>
          <a:xfrm>
            <a:off x="9421091" y="4384964"/>
            <a:ext cx="19230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מחבר ישר 3">
            <a:extLst>
              <a:ext uri="{FF2B5EF4-FFF2-40B4-BE49-F238E27FC236}">
                <a16:creationId xmlns:a16="http://schemas.microsoft.com/office/drawing/2014/main" id="{9DCD594D-41A2-4807-A1B3-7897AB5F201A}"/>
              </a:ext>
            </a:extLst>
          </p:cNvPr>
          <p:cNvCxnSpPr>
            <a:cxnSpLocks/>
          </p:cNvCxnSpPr>
          <p:nvPr/>
        </p:nvCxnSpPr>
        <p:spPr>
          <a:xfrm>
            <a:off x="3059992" y="644577"/>
            <a:ext cx="38654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698FE7E5-AF33-4FB2-959A-A79935D2FF44}"/>
              </a:ext>
            </a:extLst>
          </p:cNvPr>
          <p:cNvCxnSpPr>
            <a:cxnSpLocks/>
          </p:cNvCxnSpPr>
          <p:nvPr/>
        </p:nvCxnSpPr>
        <p:spPr>
          <a:xfrm>
            <a:off x="4467069" y="1156741"/>
            <a:ext cx="698821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13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506812-9DF1-4B22-A864-A0F5263717EA}"/>
              </a:ext>
            </a:extLst>
          </p:cNvPr>
          <p:cNvSpPr>
            <a:spLocks noGrp="1"/>
          </p:cNvSpPr>
          <p:nvPr>
            <p:ph type="title"/>
          </p:nvPr>
        </p:nvSpPr>
        <p:spPr/>
        <p:txBody>
          <a:bodyPr/>
          <a:lstStyle/>
          <a:p>
            <a:r>
              <a:rPr lang="he-IL" dirty="0"/>
              <a:t>בעיה ופתרון</a:t>
            </a:r>
          </a:p>
        </p:txBody>
      </p:sp>
      <p:graphicFrame>
        <p:nvGraphicFramePr>
          <p:cNvPr id="8" name="טבלה 8">
            <a:extLst>
              <a:ext uri="{FF2B5EF4-FFF2-40B4-BE49-F238E27FC236}">
                <a16:creationId xmlns:a16="http://schemas.microsoft.com/office/drawing/2014/main" id="{7A40C10B-0F4E-42F2-8B2F-1DC46C026D88}"/>
              </a:ext>
            </a:extLst>
          </p:cNvPr>
          <p:cNvGraphicFramePr>
            <a:graphicFrameLocks noGrp="1"/>
          </p:cNvGraphicFramePr>
          <p:nvPr>
            <p:ph idx="1"/>
            <p:extLst>
              <p:ext uri="{D42A27DB-BD31-4B8C-83A1-F6EECF244321}">
                <p14:modId xmlns:p14="http://schemas.microsoft.com/office/powerpoint/2010/main" val="2575753174"/>
              </p:ext>
            </p:extLst>
          </p:nvPr>
        </p:nvGraphicFramePr>
        <p:xfrm>
          <a:off x="411480" y="1490343"/>
          <a:ext cx="10942320" cy="5029861"/>
        </p:xfrm>
        <a:graphic>
          <a:graphicData uri="http://schemas.openxmlformats.org/drawingml/2006/table">
            <a:tbl>
              <a:tblPr rtl="1" firstRow="1" bandRow="1">
                <a:tableStyleId>{16D9F66E-5EB9-4882-86FB-DCBF35E3C3E4}</a:tableStyleId>
              </a:tblPr>
              <a:tblGrid>
                <a:gridCol w="5471160">
                  <a:extLst>
                    <a:ext uri="{9D8B030D-6E8A-4147-A177-3AD203B41FA5}">
                      <a16:colId xmlns:a16="http://schemas.microsoft.com/office/drawing/2014/main" val="1094679479"/>
                    </a:ext>
                  </a:extLst>
                </a:gridCol>
                <a:gridCol w="5471160">
                  <a:extLst>
                    <a:ext uri="{9D8B030D-6E8A-4147-A177-3AD203B41FA5}">
                      <a16:colId xmlns:a16="http://schemas.microsoft.com/office/drawing/2014/main" val="2580910457"/>
                    </a:ext>
                  </a:extLst>
                </a:gridCol>
              </a:tblGrid>
              <a:tr h="917549">
                <a:tc>
                  <a:txBody>
                    <a:bodyPr/>
                    <a:lstStyle/>
                    <a:p>
                      <a:pPr algn="ctr" rtl="1"/>
                      <a:r>
                        <a:rPr lang="he-IL" sz="3200" dirty="0">
                          <a:latin typeface="+mn-lt"/>
                        </a:rPr>
                        <a:t>הבעיה</a:t>
                      </a:r>
                    </a:p>
                  </a:txBody>
                  <a:tcPr/>
                </a:tc>
                <a:tc>
                  <a:txBody>
                    <a:bodyPr/>
                    <a:lstStyle/>
                    <a:p>
                      <a:pPr algn="ctr" rtl="1"/>
                      <a:r>
                        <a:rPr lang="he-IL" sz="3200" dirty="0">
                          <a:latin typeface="+mn-lt"/>
                        </a:rPr>
                        <a:t>הפתרון</a:t>
                      </a:r>
                    </a:p>
                  </a:txBody>
                  <a:tcPr/>
                </a:tc>
                <a:extLst>
                  <a:ext uri="{0D108BD9-81ED-4DB2-BD59-A6C34878D82A}">
                    <a16:rowId xmlns:a16="http://schemas.microsoft.com/office/drawing/2014/main" val="3899981159"/>
                  </a:ext>
                </a:extLst>
              </a:tr>
              <a:tr h="1583716">
                <a:tc>
                  <a:txBody>
                    <a:bodyPr/>
                    <a:lstStyle/>
                    <a:p>
                      <a:pPr rtl="1"/>
                      <a:endParaRPr lang="he-IL" sz="2800" dirty="0">
                        <a:latin typeface="+mn-lt"/>
                      </a:endParaRPr>
                    </a:p>
                  </a:txBody>
                  <a:tcPr/>
                </a:tc>
                <a:tc>
                  <a:txBody>
                    <a:bodyPr/>
                    <a:lstStyle/>
                    <a:p>
                      <a:pPr algn="ctr" rtl="1"/>
                      <a:r>
                        <a:rPr lang="he-IL" sz="2800" dirty="0">
                          <a:latin typeface="+mn-lt"/>
                        </a:rPr>
                        <a:t>גידור שטחים בגדרות חשמליות שמרתיעות את הפילים</a:t>
                      </a:r>
                    </a:p>
                  </a:txBody>
                  <a:tcPr/>
                </a:tc>
                <a:extLst>
                  <a:ext uri="{0D108BD9-81ED-4DB2-BD59-A6C34878D82A}">
                    <a16:rowId xmlns:a16="http://schemas.microsoft.com/office/drawing/2014/main" val="264260582"/>
                  </a:ext>
                </a:extLst>
              </a:tr>
              <a:tr h="1583716">
                <a:tc>
                  <a:txBody>
                    <a:bodyPr/>
                    <a:lstStyle/>
                    <a:p>
                      <a:pPr algn="ctr" rtl="1"/>
                      <a:r>
                        <a:rPr lang="he-IL" sz="2800" dirty="0">
                          <a:latin typeface="+mn-lt"/>
                        </a:rPr>
                        <a:t>פילים חוצים כבישים ומתנגשים במכוניות</a:t>
                      </a:r>
                    </a:p>
                  </a:txBody>
                  <a:tcPr/>
                </a:tc>
                <a:tc>
                  <a:txBody>
                    <a:bodyPr/>
                    <a:lstStyle/>
                    <a:p>
                      <a:pPr rtl="1"/>
                      <a:endParaRPr lang="he-IL" sz="2800" dirty="0">
                        <a:latin typeface="+mn-lt"/>
                      </a:endParaRPr>
                    </a:p>
                  </a:txBody>
                  <a:tcPr/>
                </a:tc>
                <a:extLst>
                  <a:ext uri="{0D108BD9-81ED-4DB2-BD59-A6C34878D82A}">
                    <a16:rowId xmlns:a16="http://schemas.microsoft.com/office/drawing/2014/main" val="1434955405"/>
                  </a:ext>
                </a:extLst>
              </a:tr>
              <a:tr h="917549">
                <a:tc>
                  <a:txBody>
                    <a:bodyPr/>
                    <a:lstStyle/>
                    <a:p>
                      <a:pPr rtl="1"/>
                      <a:endParaRPr lang="he-IL" sz="2800" dirty="0">
                        <a:latin typeface="+mn-lt"/>
                      </a:endParaRPr>
                    </a:p>
                  </a:txBody>
                  <a:tcPr/>
                </a:tc>
                <a:tc>
                  <a:txBody>
                    <a:bodyPr/>
                    <a:lstStyle/>
                    <a:p>
                      <a:pPr algn="ctr" rtl="1"/>
                      <a:r>
                        <a:rPr lang="he-IL" sz="2800" dirty="0">
                          <a:latin typeface="+mn-lt"/>
                        </a:rPr>
                        <a:t>טיפול בפילים פצועים ויתומים בחוות </a:t>
                      </a:r>
                      <a:r>
                        <a:rPr lang="he-IL" sz="2800" dirty="0" err="1">
                          <a:latin typeface="+mn-lt"/>
                        </a:rPr>
                        <a:t>פינאולה</a:t>
                      </a:r>
                      <a:endParaRPr lang="he-IL" sz="2800" dirty="0">
                        <a:latin typeface="+mn-lt"/>
                      </a:endParaRPr>
                    </a:p>
                  </a:txBody>
                  <a:tcPr/>
                </a:tc>
                <a:extLst>
                  <a:ext uri="{0D108BD9-81ED-4DB2-BD59-A6C34878D82A}">
                    <a16:rowId xmlns:a16="http://schemas.microsoft.com/office/drawing/2014/main" val="212978547"/>
                  </a:ext>
                </a:extLst>
              </a:tr>
            </a:tbl>
          </a:graphicData>
        </a:graphic>
      </p:graphicFrame>
      <p:pic>
        <p:nvPicPr>
          <p:cNvPr id="4" name="2min_final" descr="2min_final">
            <a:hlinkClick r:id="" action="ppaction://media"/>
            <a:extLst>
              <a:ext uri="{FF2B5EF4-FFF2-40B4-BE49-F238E27FC236}">
                <a16:creationId xmlns:a16="http://schemas.microsoft.com/office/drawing/2014/main" id="{00A04C22-1037-854E-9BBD-DDF7C136FE0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07865" y="365125"/>
            <a:ext cx="1353691" cy="549601"/>
          </a:xfrm>
          <a:prstGeom prst="rect">
            <a:avLst/>
          </a:prstGeom>
        </p:spPr>
      </p:pic>
    </p:spTree>
    <p:extLst>
      <p:ext uri="{BB962C8B-B14F-4D97-AF65-F5344CB8AC3E}">
        <p14:creationId xmlns:p14="http://schemas.microsoft.com/office/powerpoint/2010/main" val="156592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543714E6-0E4A-4945-AA8E-FBE1AD7A82AE}"/>
              </a:ext>
            </a:extLst>
          </p:cNvPr>
          <p:cNvPicPr>
            <a:picLocks noChangeAspect="1"/>
          </p:cNvPicPr>
          <p:nvPr/>
        </p:nvPicPr>
        <p:blipFill>
          <a:blip r:embed="rId5"/>
          <a:stretch>
            <a:fillRect/>
          </a:stretch>
        </p:blipFill>
        <p:spPr>
          <a:xfrm>
            <a:off x="1341309" y="649958"/>
            <a:ext cx="10058212" cy="4310662"/>
          </a:xfrm>
          <a:prstGeom prst="rect">
            <a:avLst/>
          </a:prstGeom>
        </p:spPr>
      </p:pic>
      <p:pic>
        <p:nvPicPr>
          <p:cNvPr id="4" name="Picture 4" descr="gray elephant">
            <a:extLst>
              <a:ext uri="{FF2B5EF4-FFF2-40B4-BE49-F238E27FC236}">
                <a16:creationId xmlns:a16="http://schemas.microsoft.com/office/drawing/2014/main" id="{59229C08-7F5F-4614-A939-51C6CC5AF5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 y="4426390"/>
            <a:ext cx="3474720" cy="2317638"/>
          </a:xfrm>
          <a:prstGeom prst="rect">
            <a:avLst/>
          </a:prstGeom>
          <a:noFill/>
          <a:extLst>
            <a:ext uri="{909E8E84-426E-40DD-AFC4-6F175D3DCCD1}">
              <a14:hiddenFill xmlns:a14="http://schemas.microsoft.com/office/drawing/2010/main">
                <a:solidFill>
                  <a:srgbClr val="FFFFFF"/>
                </a:solidFill>
              </a14:hiddenFill>
            </a:ext>
          </a:extLst>
        </p:spPr>
      </p:pic>
      <p:pic>
        <p:nvPicPr>
          <p:cNvPr id="5" name="2min_final" descr="2min_final">
            <a:hlinkClick r:id="" action="ppaction://media"/>
            <a:extLst>
              <a:ext uri="{FF2B5EF4-FFF2-40B4-BE49-F238E27FC236}">
                <a16:creationId xmlns:a16="http://schemas.microsoft.com/office/drawing/2014/main" id="{00A04C22-1037-854E-9BBD-DDF7C136FE0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61105" y="100357"/>
            <a:ext cx="1334685" cy="549601"/>
          </a:xfrm>
          <a:prstGeom prst="rect">
            <a:avLst/>
          </a:prstGeom>
        </p:spPr>
      </p:pic>
    </p:spTree>
    <p:extLst>
      <p:ext uri="{BB962C8B-B14F-4D97-AF65-F5344CB8AC3E}">
        <p14:creationId xmlns:p14="http://schemas.microsoft.com/office/powerpoint/2010/main" val="177649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506812-9DF1-4B22-A864-A0F5263717EA}"/>
              </a:ext>
            </a:extLst>
          </p:cNvPr>
          <p:cNvSpPr>
            <a:spLocks noGrp="1"/>
          </p:cNvSpPr>
          <p:nvPr>
            <p:ph type="title"/>
          </p:nvPr>
        </p:nvSpPr>
        <p:spPr/>
        <p:txBody>
          <a:bodyPr/>
          <a:lstStyle/>
          <a:p>
            <a:r>
              <a:rPr lang="he-IL" dirty="0"/>
              <a:t>בעיה ופתרון</a:t>
            </a:r>
          </a:p>
        </p:txBody>
      </p:sp>
      <p:graphicFrame>
        <p:nvGraphicFramePr>
          <p:cNvPr id="8" name="טבלה 8">
            <a:extLst>
              <a:ext uri="{FF2B5EF4-FFF2-40B4-BE49-F238E27FC236}">
                <a16:creationId xmlns:a16="http://schemas.microsoft.com/office/drawing/2014/main" id="{7A40C10B-0F4E-42F2-8B2F-1DC46C026D88}"/>
              </a:ext>
            </a:extLst>
          </p:cNvPr>
          <p:cNvGraphicFramePr>
            <a:graphicFrameLocks noGrp="1"/>
          </p:cNvGraphicFramePr>
          <p:nvPr>
            <p:ph idx="1"/>
            <p:extLst>
              <p:ext uri="{D42A27DB-BD31-4B8C-83A1-F6EECF244321}">
                <p14:modId xmlns:p14="http://schemas.microsoft.com/office/powerpoint/2010/main" val="3875620286"/>
              </p:ext>
            </p:extLst>
          </p:nvPr>
        </p:nvGraphicFramePr>
        <p:xfrm>
          <a:off x="335280" y="1416368"/>
          <a:ext cx="11018520" cy="4352844"/>
        </p:xfrm>
        <a:graphic>
          <a:graphicData uri="http://schemas.openxmlformats.org/drawingml/2006/table">
            <a:tbl>
              <a:tblPr rtl="1" firstRow="1" bandRow="1">
                <a:tableStyleId>{16D9F66E-5EB9-4882-86FB-DCBF35E3C3E4}</a:tableStyleId>
              </a:tblPr>
              <a:tblGrid>
                <a:gridCol w="5509260">
                  <a:extLst>
                    <a:ext uri="{9D8B030D-6E8A-4147-A177-3AD203B41FA5}">
                      <a16:colId xmlns:a16="http://schemas.microsoft.com/office/drawing/2014/main" val="1094679479"/>
                    </a:ext>
                  </a:extLst>
                </a:gridCol>
                <a:gridCol w="5509260">
                  <a:extLst>
                    <a:ext uri="{9D8B030D-6E8A-4147-A177-3AD203B41FA5}">
                      <a16:colId xmlns:a16="http://schemas.microsoft.com/office/drawing/2014/main" val="2580910457"/>
                    </a:ext>
                  </a:extLst>
                </a:gridCol>
              </a:tblGrid>
              <a:tr h="730430">
                <a:tc>
                  <a:txBody>
                    <a:bodyPr/>
                    <a:lstStyle/>
                    <a:p>
                      <a:pPr algn="ctr" rtl="1"/>
                      <a:r>
                        <a:rPr lang="he-IL" sz="3200" dirty="0"/>
                        <a:t>הבעיה</a:t>
                      </a:r>
                    </a:p>
                  </a:txBody>
                  <a:tcPr/>
                </a:tc>
                <a:tc>
                  <a:txBody>
                    <a:bodyPr/>
                    <a:lstStyle/>
                    <a:p>
                      <a:pPr algn="ctr" rtl="1"/>
                      <a:r>
                        <a:rPr lang="he-IL" sz="3200" dirty="0"/>
                        <a:t>הפתרון</a:t>
                      </a:r>
                    </a:p>
                  </a:txBody>
                  <a:tcPr/>
                </a:tc>
                <a:extLst>
                  <a:ext uri="{0D108BD9-81ED-4DB2-BD59-A6C34878D82A}">
                    <a16:rowId xmlns:a16="http://schemas.microsoft.com/office/drawing/2014/main" val="3899981159"/>
                  </a:ext>
                </a:extLst>
              </a:tr>
              <a:tr h="1260743">
                <a:tc>
                  <a:txBody>
                    <a:bodyPr/>
                    <a:lstStyle/>
                    <a:p>
                      <a:pPr algn="ctr" rtl="1"/>
                      <a:r>
                        <a:rPr lang="he-IL" sz="3200" dirty="0">
                          <a:highlight>
                            <a:srgbClr val="FFFF00"/>
                          </a:highlight>
                        </a:rPr>
                        <a:t>פילים פולשים לשדות, רומסים צמחים וזוללים אותם</a:t>
                      </a:r>
                    </a:p>
                  </a:txBody>
                  <a:tcPr/>
                </a:tc>
                <a:tc>
                  <a:txBody>
                    <a:bodyPr/>
                    <a:lstStyle/>
                    <a:p>
                      <a:pPr algn="ctr" rtl="1"/>
                      <a:r>
                        <a:rPr lang="he-IL" sz="3200" dirty="0"/>
                        <a:t>גידור שטחים בגדרות חשמליות שמרתיעות את הפילים</a:t>
                      </a:r>
                    </a:p>
                  </a:txBody>
                  <a:tcPr/>
                </a:tc>
                <a:extLst>
                  <a:ext uri="{0D108BD9-81ED-4DB2-BD59-A6C34878D82A}">
                    <a16:rowId xmlns:a16="http://schemas.microsoft.com/office/drawing/2014/main" val="264260582"/>
                  </a:ext>
                </a:extLst>
              </a:tr>
              <a:tr h="1260743">
                <a:tc>
                  <a:txBody>
                    <a:bodyPr/>
                    <a:lstStyle/>
                    <a:p>
                      <a:pPr algn="ctr" rtl="1"/>
                      <a:r>
                        <a:rPr lang="he-IL" sz="3200" dirty="0"/>
                        <a:t>פילים חוצים כבישים ומתנגשים במכוניות</a:t>
                      </a:r>
                    </a:p>
                  </a:txBody>
                  <a:tcPr/>
                </a:tc>
                <a:tc>
                  <a:txBody>
                    <a:bodyPr/>
                    <a:lstStyle/>
                    <a:p>
                      <a:pPr algn="ctr" rtl="1"/>
                      <a:endParaRPr lang="he-IL" sz="3200" dirty="0"/>
                    </a:p>
                  </a:txBody>
                  <a:tcPr/>
                </a:tc>
                <a:extLst>
                  <a:ext uri="{0D108BD9-81ED-4DB2-BD59-A6C34878D82A}">
                    <a16:rowId xmlns:a16="http://schemas.microsoft.com/office/drawing/2014/main" val="1434955405"/>
                  </a:ext>
                </a:extLst>
              </a:tr>
              <a:tr h="1100928">
                <a:tc>
                  <a:txBody>
                    <a:bodyPr/>
                    <a:lstStyle/>
                    <a:p>
                      <a:pPr algn="ctr" rtl="1"/>
                      <a:endParaRPr lang="he-IL" sz="3200" dirty="0"/>
                    </a:p>
                  </a:txBody>
                  <a:tcPr/>
                </a:tc>
                <a:tc>
                  <a:txBody>
                    <a:bodyPr/>
                    <a:lstStyle/>
                    <a:p>
                      <a:pPr algn="ctr" rtl="1"/>
                      <a:r>
                        <a:rPr lang="he-IL" sz="3200" dirty="0"/>
                        <a:t>טיפול בפילים פצועים ויתומים בחוות </a:t>
                      </a:r>
                      <a:r>
                        <a:rPr lang="he-IL" sz="3200" dirty="0" err="1"/>
                        <a:t>פינאולה</a:t>
                      </a:r>
                      <a:endParaRPr lang="he-IL" sz="3200" dirty="0"/>
                    </a:p>
                  </a:txBody>
                  <a:tcPr/>
                </a:tc>
                <a:extLst>
                  <a:ext uri="{0D108BD9-81ED-4DB2-BD59-A6C34878D82A}">
                    <a16:rowId xmlns:a16="http://schemas.microsoft.com/office/drawing/2014/main" val="212978547"/>
                  </a:ext>
                </a:extLst>
              </a:tr>
            </a:tbl>
          </a:graphicData>
        </a:graphic>
      </p:graphicFrame>
    </p:spTree>
    <p:extLst>
      <p:ext uri="{BB962C8B-B14F-4D97-AF65-F5344CB8AC3E}">
        <p14:creationId xmlns:p14="http://schemas.microsoft.com/office/powerpoint/2010/main" val="2561943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6A748352-32FE-42F8-9EF9-E11BE52A0630}"/>
              </a:ext>
            </a:extLst>
          </p:cNvPr>
          <p:cNvPicPr>
            <a:picLocks noChangeAspect="1"/>
          </p:cNvPicPr>
          <p:nvPr/>
        </p:nvPicPr>
        <p:blipFill>
          <a:blip r:embed="rId5"/>
          <a:stretch>
            <a:fillRect/>
          </a:stretch>
        </p:blipFill>
        <p:spPr>
          <a:xfrm>
            <a:off x="1857060" y="671512"/>
            <a:ext cx="9562222" cy="3687128"/>
          </a:xfrm>
          <a:prstGeom prst="rect">
            <a:avLst/>
          </a:prstGeom>
        </p:spPr>
      </p:pic>
      <p:pic>
        <p:nvPicPr>
          <p:cNvPr id="3" name="Content Placeholder 2" descr="gray elephant">
            <a:extLst>
              <a:ext uri="{FF2B5EF4-FFF2-40B4-BE49-F238E27FC236}">
                <a16:creationId xmlns:a16="http://schemas.microsoft.com/office/drawing/2014/main" id="{B773AE9E-956C-4120-980E-357C4161AA3F}"/>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266422" y="3996847"/>
            <a:ext cx="4762778" cy="2719547"/>
          </a:xfrm>
          <a:prstGeom prst="rect">
            <a:avLst/>
          </a:prstGeom>
          <a:noFill/>
          <a:extLst>
            <a:ext uri="{909E8E84-426E-40DD-AFC4-6F175D3DCCD1}">
              <a14:hiddenFill xmlns:a14="http://schemas.microsoft.com/office/drawing/2010/main">
                <a:solidFill>
                  <a:srgbClr val="FFFFFF"/>
                </a:solidFill>
              </a14:hiddenFill>
            </a:ext>
          </a:extLst>
        </p:spPr>
      </p:pic>
      <p:pic>
        <p:nvPicPr>
          <p:cNvPr id="4" name="2min_final" descr="2min_final">
            <a:hlinkClick r:id="" action="ppaction://media"/>
            <a:extLst>
              <a:ext uri="{FF2B5EF4-FFF2-40B4-BE49-F238E27FC236}">
                <a16:creationId xmlns:a16="http://schemas.microsoft.com/office/drawing/2014/main" id="{00A04C22-1037-854E-9BBD-DDF7C136FE0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66421" y="121911"/>
            <a:ext cx="1317449" cy="549601"/>
          </a:xfrm>
          <a:prstGeom prst="rect">
            <a:avLst/>
          </a:prstGeom>
        </p:spPr>
      </p:pic>
    </p:spTree>
    <p:extLst>
      <p:ext uri="{BB962C8B-B14F-4D97-AF65-F5344CB8AC3E}">
        <p14:creationId xmlns:p14="http://schemas.microsoft.com/office/powerpoint/2010/main" val="174999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506812-9DF1-4B22-A864-A0F5263717EA}"/>
              </a:ext>
            </a:extLst>
          </p:cNvPr>
          <p:cNvSpPr>
            <a:spLocks noGrp="1"/>
          </p:cNvSpPr>
          <p:nvPr>
            <p:ph type="title"/>
          </p:nvPr>
        </p:nvSpPr>
        <p:spPr/>
        <p:txBody>
          <a:bodyPr/>
          <a:lstStyle/>
          <a:p>
            <a:r>
              <a:rPr lang="he-IL" dirty="0"/>
              <a:t>בעיה ופתרון</a:t>
            </a:r>
          </a:p>
        </p:txBody>
      </p:sp>
      <p:graphicFrame>
        <p:nvGraphicFramePr>
          <p:cNvPr id="8" name="טבלה 8">
            <a:extLst>
              <a:ext uri="{FF2B5EF4-FFF2-40B4-BE49-F238E27FC236}">
                <a16:creationId xmlns:a16="http://schemas.microsoft.com/office/drawing/2014/main" id="{7A40C10B-0F4E-42F2-8B2F-1DC46C026D88}"/>
              </a:ext>
            </a:extLst>
          </p:cNvPr>
          <p:cNvGraphicFramePr>
            <a:graphicFrameLocks noGrp="1"/>
          </p:cNvGraphicFramePr>
          <p:nvPr>
            <p:ph idx="1"/>
            <p:extLst>
              <p:ext uri="{D42A27DB-BD31-4B8C-83A1-F6EECF244321}">
                <p14:modId xmlns:p14="http://schemas.microsoft.com/office/powerpoint/2010/main" val="16537297"/>
              </p:ext>
            </p:extLst>
          </p:nvPr>
        </p:nvGraphicFramePr>
        <p:xfrm>
          <a:off x="335280" y="1416368"/>
          <a:ext cx="11018520" cy="4352844"/>
        </p:xfrm>
        <a:graphic>
          <a:graphicData uri="http://schemas.openxmlformats.org/drawingml/2006/table">
            <a:tbl>
              <a:tblPr rtl="1" firstRow="1" bandRow="1">
                <a:tableStyleId>{16D9F66E-5EB9-4882-86FB-DCBF35E3C3E4}</a:tableStyleId>
              </a:tblPr>
              <a:tblGrid>
                <a:gridCol w="5509260">
                  <a:extLst>
                    <a:ext uri="{9D8B030D-6E8A-4147-A177-3AD203B41FA5}">
                      <a16:colId xmlns:a16="http://schemas.microsoft.com/office/drawing/2014/main" val="1094679479"/>
                    </a:ext>
                  </a:extLst>
                </a:gridCol>
                <a:gridCol w="5509260">
                  <a:extLst>
                    <a:ext uri="{9D8B030D-6E8A-4147-A177-3AD203B41FA5}">
                      <a16:colId xmlns:a16="http://schemas.microsoft.com/office/drawing/2014/main" val="2580910457"/>
                    </a:ext>
                  </a:extLst>
                </a:gridCol>
              </a:tblGrid>
              <a:tr h="730430">
                <a:tc>
                  <a:txBody>
                    <a:bodyPr/>
                    <a:lstStyle/>
                    <a:p>
                      <a:pPr algn="ctr" rtl="1"/>
                      <a:r>
                        <a:rPr lang="he-IL" sz="3200" dirty="0"/>
                        <a:t>הבעיה</a:t>
                      </a:r>
                    </a:p>
                  </a:txBody>
                  <a:tcPr/>
                </a:tc>
                <a:tc>
                  <a:txBody>
                    <a:bodyPr/>
                    <a:lstStyle/>
                    <a:p>
                      <a:pPr algn="ctr" rtl="1"/>
                      <a:r>
                        <a:rPr lang="he-IL" sz="3200" dirty="0"/>
                        <a:t>הפתרון</a:t>
                      </a:r>
                    </a:p>
                  </a:txBody>
                  <a:tcPr/>
                </a:tc>
                <a:extLst>
                  <a:ext uri="{0D108BD9-81ED-4DB2-BD59-A6C34878D82A}">
                    <a16:rowId xmlns:a16="http://schemas.microsoft.com/office/drawing/2014/main" val="3899981159"/>
                  </a:ext>
                </a:extLst>
              </a:tr>
              <a:tr h="1260743">
                <a:tc>
                  <a:txBody>
                    <a:bodyPr/>
                    <a:lstStyle/>
                    <a:p>
                      <a:pPr algn="ctr" rtl="1"/>
                      <a:r>
                        <a:rPr lang="he-IL" sz="3200" dirty="0"/>
                        <a:t>פילים פולשים לשדות, רומסים צמחים וזוללים אותם</a:t>
                      </a:r>
                    </a:p>
                  </a:txBody>
                  <a:tcPr/>
                </a:tc>
                <a:tc>
                  <a:txBody>
                    <a:bodyPr/>
                    <a:lstStyle/>
                    <a:p>
                      <a:pPr algn="ctr" rtl="1"/>
                      <a:r>
                        <a:rPr lang="he-IL" sz="3200" dirty="0"/>
                        <a:t>גידור שטחים בגדרות חשמליות שמרתיעות את הפילים</a:t>
                      </a:r>
                    </a:p>
                  </a:txBody>
                  <a:tcPr/>
                </a:tc>
                <a:extLst>
                  <a:ext uri="{0D108BD9-81ED-4DB2-BD59-A6C34878D82A}">
                    <a16:rowId xmlns:a16="http://schemas.microsoft.com/office/drawing/2014/main" val="264260582"/>
                  </a:ext>
                </a:extLst>
              </a:tr>
              <a:tr h="1260743">
                <a:tc>
                  <a:txBody>
                    <a:bodyPr/>
                    <a:lstStyle/>
                    <a:p>
                      <a:pPr algn="ctr" rtl="1"/>
                      <a:r>
                        <a:rPr lang="he-IL" sz="3200" dirty="0"/>
                        <a:t>פילים חוצים כבישים ומתנגשים במכוניות</a:t>
                      </a:r>
                    </a:p>
                  </a:txBody>
                  <a:tcPr/>
                </a:tc>
                <a:tc>
                  <a:txBody>
                    <a:bodyPr/>
                    <a:lstStyle/>
                    <a:p>
                      <a:pPr algn="ctr" rtl="1"/>
                      <a:r>
                        <a:rPr lang="he-IL" sz="3200" dirty="0">
                          <a:highlight>
                            <a:srgbClr val="FFFF00"/>
                          </a:highlight>
                        </a:rPr>
                        <a:t>כבישים נסגרים לתנועה בזמנים בהם פילים רבים עוברים באזור</a:t>
                      </a:r>
                    </a:p>
                  </a:txBody>
                  <a:tcPr/>
                </a:tc>
                <a:extLst>
                  <a:ext uri="{0D108BD9-81ED-4DB2-BD59-A6C34878D82A}">
                    <a16:rowId xmlns:a16="http://schemas.microsoft.com/office/drawing/2014/main" val="1434955405"/>
                  </a:ext>
                </a:extLst>
              </a:tr>
              <a:tr h="1100928">
                <a:tc>
                  <a:txBody>
                    <a:bodyPr/>
                    <a:lstStyle/>
                    <a:p>
                      <a:pPr algn="ctr" rtl="1"/>
                      <a:endParaRPr lang="he-IL" sz="3200" dirty="0"/>
                    </a:p>
                  </a:txBody>
                  <a:tcPr/>
                </a:tc>
                <a:tc>
                  <a:txBody>
                    <a:bodyPr/>
                    <a:lstStyle/>
                    <a:p>
                      <a:pPr algn="ctr" rtl="1"/>
                      <a:r>
                        <a:rPr lang="he-IL" sz="3200" dirty="0"/>
                        <a:t>טיפול בפילים פצועים ויתומים בחוות </a:t>
                      </a:r>
                      <a:r>
                        <a:rPr lang="he-IL" sz="3200" dirty="0" err="1"/>
                        <a:t>פינאולה</a:t>
                      </a:r>
                      <a:endParaRPr lang="he-IL" sz="3200" dirty="0"/>
                    </a:p>
                  </a:txBody>
                  <a:tcPr/>
                </a:tc>
                <a:extLst>
                  <a:ext uri="{0D108BD9-81ED-4DB2-BD59-A6C34878D82A}">
                    <a16:rowId xmlns:a16="http://schemas.microsoft.com/office/drawing/2014/main" val="212978547"/>
                  </a:ext>
                </a:extLst>
              </a:tr>
            </a:tbl>
          </a:graphicData>
        </a:graphic>
      </p:graphicFrame>
    </p:spTree>
    <p:extLst>
      <p:ext uri="{BB962C8B-B14F-4D97-AF65-F5344CB8AC3E}">
        <p14:creationId xmlns:p14="http://schemas.microsoft.com/office/powerpoint/2010/main" val="1758021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lephant lying on water beside man during daytime">
            <a:extLst>
              <a:ext uri="{FF2B5EF4-FFF2-40B4-BE49-F238E27FC236}">
                <a16:creationId xmlns:a16="http://schemas.microsoft.com/office/drawing/2014/main" id="{9792B735-6F60-496B-8BDF-BFA5214064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642013"/>
            <a:ext cx="3322320" cy="2215987"/>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580394FF-3C1C-4E24-A2DC-5AD3B5ACC81E}"/>
              </a:ext>
            </a:extLst>
          </p:cNvPr>
          <p:cNvPicPr>
            <a:picLocks noChangeAspect="1"/>
          </p:cNvPicPr>
          <p:nvPr/>
        </p:nvPicPr>
        <p:blipFill>
          <a:blip r:embed="rId6"/>
          <a:stretch>
            <a:fillRect/>
          </a:stretch>
        </p:blipFill>
        <p:spPr>
          <a:xfrm>
            <a:off x="2837411" y="235677"/>
            <a:ext cx="8617871" cy="5514329"/>
          </a:xfrm>
          <a:prstGeom prst="rect">
            <a:avLst/>
          </a:prstGeom>
        </p:spPr>
      </p:pic>
      <p:pic>
        <p:nvPicPr>
          <p:cNvPr id="4" name="3min_final" descr="3min_final">
            <a:hlinkClick r:id="" action="ppaction://media"/>
            <a:extLst>
              <a:ext uri="{FF2B5EF4-FFF2-40B4-BE49-F238E27FC236}">
                <a16:creationId xmlns:a16="http://schemas.microsoft.com/office/drawing/2014/main" id="{CC322666-C13F-6B40-93F7-FCDC9BF98BD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93268" y="472849"/>
            <a:ext cx="1298817" cy="549601"/>
          </a:xfrm>
          <a:prstGeom prst="rect">
            <a:avLst/>
          </a:prstGeom>
        </p:spPr>
      </p:pic>
    </p:spTree>
    <p:extLst>
      <p:ext uri="{BB962C8B-B14F-4D97-AF65-F5344CB8AC3E}">
        <p14:creationId xmlns:p14="http://schemas.microsoft.com/office/powerpoint/2010/main" val="623321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6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506812-9DF1-4B22-A864-A0F5263717EA}"/>
              </a:ext>
            </a:extLst>
          </p:cNvPr>
          <p:cNvSpPr>
            <a:spLocks noGrp="1"/>
          </p:cNvSpPr>
          <p:nvPr>
            <p:ph type="title"/>
          </p:nvPr>
        </p:nvSpPr>
        <p:spPr/>
        <p:txBody>
          <a:bodyPr/>
          <a:lstStyle/>
          <a:p>
            <a:r>
              <a:rPr lang="he-IL" dirty="0"/>
              <a:t>בעיה ופתרון</a:t>
            </a:r>
          </a:p>
        </p:txBody>
      </p:sp>
      <p:graphicFrame>
        <p:nvGraphicFramePr>
          <p:cNvPr id="8" name="טבלה 8">
            <a:extLst>
              <a:ext uri="{FF2B5EF4-FFF2-40B4-BE49-F238E27FC236}">
                <a16:creationId xmlns:a16="http://schemas.microsoft.com/office/drawing/2014/main" id="{7A40C10B-0F4E-42F2-8B2F-1DC46C026D88}"/>
              </a:ext>
            </a:extLst>
          </p:cNvPr>
          <p:cNvGraphicFramePr>
            <a:graphicFrameLocks noGrp="1"/>
          </p:cNvGraphicFramePr>
          <p:nvPr>
            <p:ph idx="1"/>
            <p:extLst>
              <p:ext uri="{D42A27DB-BD31-4B8C-83A1-F6EECF244321}">
                <p14:modId xmlns:p14="http://schemas.microsoft.com/office/powerpoint/2010/main" val="1018845162"/>
              </p:ext>
            </p:extLst>
          </p:nvPr>
        </p:nvGraphicFramePr>
        <p:xfrm>
          <a:off x="335280" y="1416368"/>
          <a:ext cx="11018520" cy="4806396"/>
        </p:xfrm>
        <a:graphic>
          <a:graphicData uri="http://schemas.openxmlformats.org/drawingml/2006/table">
            <a:tbl>
              <a:tblPr rtl="1" firstRow="1" bandRow="1">
                <a:tableStyleId>{16D9F66E-5EB9-4882-86FB-DCBF35E3C3E4}</a:tableStyleId>
              </a:tblPr>
              <a:tblGrid>
                <a:gridCol w="5509260">
                  <a:extLst>
                    <a:ext uri="{9D8B030D-6E8A-4147-A177-3AD203B41FA5}">
                      <a16:colId xmlns:a16="http://schemas.microsoft.com/office/drawing/2014/main" val="1094679479"/>
                    </a:ext>
                  </a:extLst>
                </a:gridCol>
                <a:gridCol w="5509260">
                  <a:extLst>
                    <a:ext uri="{9D8B030D-6E8A-4147-A177-3AD203B41FA5}">
                      <a16:colId xmlns:a16="http://schemas.microsoft.com/office/drawing/2014/main" val="2580910457"/>
                    </a:ext>
                  </a:extLst>
                </a:gridCol>
              </a:tblGrid>
              <a:tr h="730430">
                <a:tc>
                  <a:txBody>
                    <a:bodyPr/>
                    <a:lstStyle/>
                    <a:p>
                      <a:pPr algn="ctr" rtl="1"/>
                      <a:r>
                        <a:rPr lang="he-IL" sz="3200" dirty="0"/>
                        <a:t>הבעיה</a:t>
                      </a:r>
                    </a:p>
                  </a:txBody>
                  <a:tcPr/>
                </a:tc>
                <a:tc>
                  <a:txBody>
                    <a:bodyPr/>
                    <a:lstStyle/>
                    <a:p>
                      <a:pPr algn="ctr" rtl="1"/>
                      <a:r>
                        <a:rPr lang="he-IL" sz="3200" dirty="0"/>
                        <a:t>הפתרון</a:t>
                      </a:r>
                    </a:p>
                  </a:txBody>
                  <a:tcPr/>
                </a:tc>
                <a:extLst>
                  <a:ext uri="{0D108BD9-81ED-4DB2-BD59-A6C34878D82A}">
                    <a16:rowId xmlns:a16="http://schemas.microsoft.com/office/drawing/2014/main" val="3899981159"/>
                  </a:ext>
                </a:extLst>
              </a:tr>
              <a:tr h="1260743">
                <a:tc>
                  <a:txBody>
                    <a:bodyPr/>
                    <a:lstStyle/>
                    <a:p>
                      <a:pPr algn="ctr" rtl="1"/>
                      <a:r>
                        <a:rPr lang="he-IL" sz="3200" dirty="0"/>
                        <a:t>פילים פולשים לשדות, רומסים צמחים וזוללים אותם</a:t>
                      </a:r>
                    </a:p>
                  </a:txBody>
                  <a:tcPr/>
                </a:tc>
                <a:tc>
                  <a:txBody>
                    <a:bodyPr/>
                    <a:lstStyle/>
                    <a:p>
                      <a:pPr algn="ctr" rtl="1"/>
                      <a:r>
                        <a:rPr lang="he-IL" sz="3200" dirty="0"/>
                        <a:t>גידור שטחים בגדרות חשמליות שמרתיעות את הפילים</a:t>
                      </a:r>
                    </a:p>
                  </a:txBody>
                  <a:tcPr/>
                </a:tc>
                <a:extLst>
                  <a:ext uri="{0D108BD9-81ED-4DB2-BD59-A6C34878D82A}">
                    <a16:rowId xmlns:a16="http://schemas.microsoft.com/office/drawing/2014/main" val="264260582"/>
                  </a:ext>
                </a:extLst>
              </a:tr>
              <a:tr h="1260743">
                <a:tc>
                  <a:txBody>
                    <a:bodyPr/>
                    <a:lstStyle/>
                    <a:p>
                      <a:pPr algn="ctr" rtl="1"/>
                      <a:r>
                        <a:rPr lang="he-IL" sz="3200" dirty="0"/>
                        <a:t>פילים חוצים כבישים ומתנגשים במכוניות</a:t>
                      </a:r>
                    </a:p>
                  </a:txBody>
                  <a:tcPr/>
                </a:tc>
                <a:tc>
                  <a:txBody>
                    <a:bodyPr/>
                    <a:lstStyle/>
                    <a:p>
                      <a:pPr algn="ctr" rtl="1"/>
                      <a:r>
                        <a:rPr lang="he-IL" sz="3200" dirty="0"/>
                        <a:t>כבישים נסגרים לתנועה בזמנים בהם פילים רבים עוברים באזור</a:t>
                      </a:r>
                    </a:p>
                  </a:txBody>
                  <a:tcPr/>
                </a:tc>
                <a:extLst>
                  <a:ext uri="{0D108BD9-81ED-4DB2-BD59-A6C34878D82A}">
                    <a16:rowId xmlns:a16="http://schemas.microsoft.com/office/drawing/2014/main" val="1434955405"/>
                  </a:ext>
                </a:extLst>
              </a:tr>
              <a:tr h="932123">
                <a:tc>
                  <a:txBody>
                    <a:bodyPr/>
                    <a:lstStyle/>
                    <a:p>
                      <a:pPr algn="ctr" rtl="1"/>
                      <a:r>
                        <a:rPr lang="he-IL" sz="3200" dirty="0">
                          <a:highlight>
                            <a:srgbClr val="FFFF00"/>
                          </a:highlight>
                        </a:rPr>
                        <a:t>פילים רבים נפצעים, וגורי פילים מאבדים את משפחתם בעקבות החיים בקרבת בני האדם</a:t>
                      </a:r>
                    </a:p>
                  </a:txBody>
                  <a:tcPr/>
                </a:tc>
                <a:tc>
                  <a:txBody>
                    <a:bodyPr/>
                    <a:lstStyle/>
                    <a:p>
                      <a:pPr algn="ctr" rtl="1"/>
                      <a:r>
                        <a:rPr lang="he-IL" sz="3200" dirty="0"/>
                        <a:t>טיפול בפילים פצועים ויתומים בחוות </a:t>
                      </a:r>
                      <a:r>
                        <a:rPr lang="he-IL" sz="3200" dirty="0" err="1"/>
                        <a:t>פינאולה</a:t>
                      </a:r>
                      <a:endParaRPr lang="he-IL" sz="3200" dirty="0"/>
                    </a:p>
                  </a:txBody>
                  <a:tcPr/>
                </a:tc>
                <a:extLst>
                  <a:ext uri="{0D108BD9-81ED-4DB2-BD59-A6C34878D82A}">
                    <a16:rowId xmlns:a16="http://schemas.microsoft.com/office/drawing/2014/main" val="212978547"/>
                  </a:ext>
                </a:extLst>
              </a:tr>
            </a:tbl>
          </a:graphicData>
        </a:graphic>
      </p:graphicFrame>
    </p:spTree>
    <p:extLst>
      <p:ext uri="{BB962C8B-B14F-4D97-AF65-F5344CB8AC3E}">
        <p14:creationId xmlns:p14="http://schemas.microsoft.com/office/powerpoint/2010/main" val="1438819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מסיימים ומסכמים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502303" y="1972125"/>
            <a:ext cx="9572625" cy="3844925"/>
          </a:xfrm>
        </p:spPr>
        <p:txBody>
          <a:bodyPr/>
          <a:lstStyle/>
          <a:p>
            <a:pPr lvl="0" algn="r"/>
            <a:r>
              <a:rPr lang="he-IL" b="1" dirty="0"/>
              <a:t>מה למדנו היום?</a:t>
            </a:r>
          </a:p>
          <a:p>
            <a:pPr marL="571500" lvl="0" indent="-571500" algn="r">
              <a:buFont typeface="Arial" panose="020B0604020202020204" pitchFamily="34" charset="0"/>
              <a:buChar char="•"/>
            </a:pPr>
            <a:r>
              <a:rPr lang="he-IL" dirty="0"/>
              <a:t>זיהינו חלקים שונים בכתבה: </a:t>
            </a:r>
          </a:p>
          <a:p>
            <a:pPr lvl="0" algn="r"/>
            <a:r>
              <a:rPr lang="he-IL" dirty="0"/>
              <a:t>	חווית הכותב</a:t>
            </a:r>
          </a:p>
          <a:p>
            <a:pPr lvl="0" algn="r"/>
            <a:r>
              <a:rPr lang="he-IL" dirty="0"/>
              <a:t>	מבנה של בעיה ופתרון </a:t>
            </a:r>
          </a:p>
          <a:p>
            <a:pPr marL="571500" lvl="0" indent="-571500" algn="r">
              <a:buFont typeface="Arial" panose="020B0604020202020204" pitchFamily="34" charset="0"/>
              <a:buChar char="•"/>
            </a:pPr>
            <a:r>
              <a:rPr lang="he-IL" dirty="0"/>
              <a:t>ארגנו מידע בטבלה</a:t>
            </a: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10">
            <a:extLst>
              <a:ext uri="{FF2B5EF4-FFF2-40B4-BE49-F238E27FC236}">
                <a16:creationId xmlns:a16="http://schemas.microsoft.com/office/drawing/2014/main" id="{9740CCC3-3441-6047-99F5-69246B9FE204}"/>
              </a:ext>
            </a:extLst>
          </p:cNvPr>
          <p:cNvPicPr>
            <a:picLocks noChangeAspect="1"/>
          </p:cNvPicPr>
          <p:nvPr/>
        </p:nvPicPr>
        <p:blipFill>
          <a:blip r:embed="rId4"/>
          <a:stretch>
            <a:fillRect/>
          </a:stretch>
        </p:blipFill>
        <p:spPr>
          <a:xfrm flipH="1">
            <a:off x="10766887" y="5126181"/>
            <a:ext cx="1155765" cy="1502161"/>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5"/>
          <a:stretch>
            <a:fillRect/>
          </a:stretch>
        </p:blipFill>
        <p:spPr>
          <a:xfrm rot="8222050">
            <a:off x="319777" y="503469"/>
            <a:ext cx="1596108" cy="820856"/>
          </a:xfrm>
          <a:prstGeom prst="rect">
            <a:avLst/>
          </a:prstGeom>
        </p:spPr>
      </p:pic>
    </p:spTree>
    <p:extLst>
      <p:ext uri="{BB962C8B-B14F-4D97-AF65-F5344CB8AC3E}">
        <p14:creationId xmlns:p14="http://schemas.microsoft.com/office/powerpoint/2010/main" val="152907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86858FC-8312-4C4B-BC9E-558688E5364E}"/>
              </a:ext>
            </a:extLst>
          </p:cNvPr>
          <p:cNvSpPr>
            <a:spLocks noGrp="1"/>
          </p:cNvSpPr>
          <p:nvPr>
            <p:ph type="title"/>
          </p:nvPr>
        </p:nvSpPr>
        <p:spPr/>
        <p:txBody>
          <a:bodyPr/>
          <a:lstStyle/>
          <a:p>
            <a:r>
              <a:rPr lang="he-IL" dirty="0"/>
              <a:t>הצעה להמשך תרגול</a:t>
            </a:r>
          </a:p>
        </p:txBody>
      </p:sp>
      <p:sp>
        <p:nvSpPr>
          <p:cNvPr id="3" name="מציין מיקום טקסט 2">
            <a:extLst>
              <a:ext uri="{FF2B5EF4-FFF2-40B4-BE49-F238E27FC236}">
                <a16:creationId xmlns:a16="http://schemas.microsoft.com/office/drawing/2014/main" id="{4E6F2705-1557-42F1-8F33-4D5D3A45178E}"/>
              </a:ext>
            </a:extLst>
          </p:cNvPr>
          <p:cNvSpPr>
            <a:spLocks noGrp="1"/>
          </p:cNvSpPr>
          <p:nvPr>
            <p:ph type="body" sz="quarter" idx="10"/>
          </p:nvPr>
        </p:nvSpPr>
        <p:spPr>
          <a:xfrm>
            <a:off x="155275" y="1928813"/>
            <a:ext cx="11088988" cy="3844925"/>
          </a:xfrm>
        </p:spPr>
        <p:txBody>
          <a:bodyPr/>
          <a:lstStyle/>
          <a:p>
            <a:pPr algn="r"/>
            <a:r>
              <a:rPr lang="he-IL" dirty="0"/>
              <a:t>הכתבה נקראת "חוות הפילים". </a:t>
            </a:r>
          </a:p>
          <a:p>
            <a:pPr algn="r"/>
            <a:r>
              <a:rPr lang="he-IL" dirty="0"/>
              <a:t>האם השם מתאים, לדעתכם?</a:t>
            </a:r>
          </a:p>
          <a:p>
            <a:pPr algn="r"/>
            <a:r>
              <a:rPr lang="he-IL" dirty="0"/>
              <a:t>לאחר הקריאה, </a:t>
            </a:r>
            <a:r>
              <a:rPr lang="he-IL" b="1" dirty="0"/>
              <a:t>חשבו על שם נוסף שיכול להתאים לכתבה הזו.</a:t>
            </a:r>
            <a:endParaRPr lang="he-IL" dirty="0"/>
          </a:p>
        </p:txBody>
      </p:sp>
      <p:pic>
        <p:nvPicPr>
          <p:cNvPr id="4" name="Picture 2" descr="elephant lying on water beside man during daytime">
            <a:extLst>
              <a:ext uri="{FF2B5EF4-FFF2-40B4-BE49-F238E27FC236}">
                <a16:creationId xmlns:a16="http://schemas.microsoft.com/office/drawing/2014/main" id="{FB07215E-829D-4DB4-BD9C-ED295EDF31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737" y="4103438"/>
            <a:ext cx="3322320" cy="2215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442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1245</TotalTime>
  <Words>1346</Words>
  <Application>Microsoft Office PowerPoint</Application>
  <PresentationFormat>מסך רחב</PresentationFormat>
  <Paragraphs>132</Paragraphs>
  <Slides>20</Slides>
  <Notes>19</Notes>
  <HiddenSlides>0</HiddenSlides>
  <MMClips>5</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20</vt:i4>
      </vt:variant>
    </vt:vector>
  </HeadingPairs>
  <TitlesOfParts>
    <vt:vector size="25" baseType="lpstr">
      <vt:lpstr>Alef</vt:lpstr>
      <vt:lpstr>Arial</vt:lpstr>
      <vt:lpstr>Calibri</vt:lpstr>
      <vt:lpstr>Open Sans</vt:lpstr>
      <vt:lpstr>Office Theme</vt:lpstr>
      <vt:lpstr>מצגת של PowerPoint‏</vt:lpstr>
      <vt:lpstr>מה נלמד היום?</vt:lpstr>
      <vt:lpstr>מה להביא לשיעור?</vt:lpstr>
      <vt:lpstr>מצגת של PowerPoint‏</vt:lpstr>
      <vt:lpstr>מצגת של PowerPoint‏</vt:lpstr>
      <vt:lpstr>מצגת של PowerPoint‏</vt:lpstr>
      <vt:lpstr>אוצר מילים</vt:lpstr>
      <vt:lpstr>מצגת של PowerPoint‏</vt:lpstr>
      <vt:lpstr>מצגת של PowerPoint‏</vt:lpstr>
      <vt:lpstr>מצגת של PowerPoint‏</vt:lpstr>
      <vt:lpstr>בעיה ופתרון</vt:lpstr>
      <vt:lpstr>מצגת של PowerPoint‏</vt:lpstr>
      <vt:lpstr>בעיה ופתרון</vt:lpstr>
      <vt:lpstr>מצגת של PowerPoint‏</vt:lpstr>
      <vt:lpstr>בעיה ופתרון</vt:lpstr>
      <vt:lpstr>מצגת של PowerPoint‏</vt:lpstr>
      <vt:lpstr>בעיה ופתרון</vt:lpstr>
      <vt:lpstr>מסיימים ומסכמים</vt:lpstr>
      <vt:lpstr>הצעה להמשך תרגול</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שני שמלה/Shani Chemla</cp:lastModifiedBy>
  <cp:revision>158</cp:revision>
  <dcterms:created xsi:type="dcterms:W3CDTF">2020-03-11T07:11:19Z</dcterms:created>
  <dcterms:modified xsi:type="dcterms:W3CDTF">2021-10-05T07:06:44Z</dcterms:modified>
</cp:coreProperties>
</file>