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6"/>
  </p:notesMasterIdLst>
  <p:sldIdLst>
    <p:sldId id="282" r:id="rId2"/>
    <p:sldId id="268" r:id="rId3"/>
    <p:sldId id="300" r:id="rId4"/>
    <p:sldId id="269" r:id="rId5"/>
    <p:sldId id="631" r:id="rId6"/>
    <p:sldId id="632" r:id="rId7"/>
    <p:sldId id="633" r:id="rId8"/>
    <p:sldId id="327" r:id="rId9"/>
    <p:sldId id="303" r:id="rId10"/>
    <p:sldId id="341" r:id="rId11"/>
    <p:sldId id="391" r:id="rId12"/>
    <p:sldId id="392" r:id="rId13"/>
    <p:sldId id="477" r:id="rId14"/>
    <p:sldId id="478" r:id="rId15"/>
    <p:sldId id="342" r:id="rId16"/>
    <p:sldId id="393" r:id="rId17"/>
    <p:sldId id="501" r:id="rId18"/>
    <p:sldId id="502" r:id="rId19"/>
    <p:sldId id="503" r:id="rId20"/>
    <p:sldId id="344" r:id="rId21"/>
    <p:sldId id="345" r:id="rId22"/>
    <p:sldId id="346" r:id="rId23"/>
    <p:sldId id="504" r:id="rId24"/>
    <p:sldId id="505" r:id="rId25"/>
    <p:sldId id="506" r:id="rId26"/>
    <p:sldId id="507" r:id="rId27"/>
    <p:sldId id="398" r:id="rId28"/>
    <p:sldId id="615" r:id="rId29"/>
    <p:sldId id="329" r:id="rId30"/>
    <p:sldId id="350" r:id="rId31"/>
    <p:sldId id="402" r:id="rId32"/>
    <p:sldId id="400" r:id="rId33"/>
    <p:sldId id="401" r:id="rId34"/>
    <p:sldId id="571" r:id="rId35"/>
    <p:sldId id="351" r:id="rId36"/>
    <p:sldId id="404" r:id="rId37"/>
    <p:sldId id="630" r:id="rId38"/>
    <p:sldId id="383" r:id="rId39"/>
    <p:sldId id="572" r:id="rId40"/>
    <p:sldId id="512" r:id="rId41"/>
    <p:sldId id="635" r:id="rId42"/>
    <p:sldId id="305" r:id="rId43"/>
    <p:sldId id="513" r:id="rId44"/>
    <p:sldId id="514" r:id="rId45"/>
    <p:sldId id="515" r:id="rId46"/>
    <p:sldId id="517" r:id="rId47"/>
    <p:sldId id="518" r:id="rId48"/>
    <p:sldId id="519" r:id="rId49"/>
    <p:sldId id="520" r:id="rId50"/>
    <p:sldId id="636" r:id="rId51"/>
    <p:sldId id="641" r:id="rId52"/>
    <p:sldId id="573" r:id="rId53"/>
    <p:sldId id="616" r:id="rId54"/>
    <p:sldId id="617" r:id="rId55"/>
    <p:sldId id="618" r:id="rId56"/>
    <p:sldId id="619" r:id="rId57"/>
    <p:sldId id="620" r:id="rId58"/>
    <p:sldId id="621" r:id="rId59"/>
    <p:sldId id="597" r:id="rId60"/>
    <p:sldId id="622" r:id="rId61"/>
    <p:sldId id="623" r:id="rId62"/>
    <p:sldId id="625" r:id="rId63"/>
    <p:sldId id="624" r:id="rId64"/>
    <p:sldId id="627" r:id="rId65"/>
    <p:sldId id="626" r:id="rId66"/>
    <p:sldId id="575" r:id="rId67"/>
    <p:sldId id="574" r:id="rId68"/>
    <p:sldId id="576" r:id="rId69"/>
    <p:sldId id="578" r:id="rId70"/>
    <p:sldId id="579" r:id="rId71"/>
    <p:sldId id="580" r:id="rId72"/>
    <p:sldId id="581" r:id="rId73"/>
    <p:sldId id="582" r:id="rId74"/>
    <p:sldId id="583" r:id="rId75"/>
    <p:sldId id="585" r:id="rId76"/>
    <p:sldId id="586" r:id="rId77"/>
    <p:sldId id="587" r:id="rId78"/>
    <p:sldId id="545" r:id="rId79"/>
    <p:sldId id="548" r:id="rId80"/>
    <p:sldId id="539" r:id="rId81"/>
    <p:sldId id="549" r:id="rId82"/>
    <p:sldId id="547" r:id="rId83"/>
    <p:sldId id="550" r:id="rId84"/>
    <p:sldId id="542" r:id="rId85"/>
    <p:sldId id="551" r:id="rId86"/>
    <p:sldId id="546" r:id="rId87"/>
    <p:sldId id="552" r:id="rId88"/>
    <p:sldId id="543" r:id="rId89"/>
    <p:sldId id="553" r:id="rId90"/>
    <p:sldId id="521" r:id="rId91"/>
    <p:sldId id="554" r:id="rId92"/>
    <p:sldId id="544" r:id="rId93"/>
    <p:sldId id="555" r:id="rId94"/>
    <p:sldId id="588" r:id="rId95"/>
    <p:sldId id="589" r:id="rId96"/>
    <p:sldId id="590" r:id="rId97"/>
    <p:sldId id="591" r:id="rId98"/>
    <p:sldId id="592" r:id="rId99"/>
    <p:sldId id="593" r:id="rId100"/>
    <p:sldId id="594" r:id="rId101"/>
    <p:sldId id="595" r:id="rId102"/>
    <p:sldId id="596" r:id="rId103"/>
    <p:sldId id="311" r:id="rId104"/>
    <p:sldId id="377" r:id="rId105"/>
    <p:sldId id="532" r:id="rId106"/>
    <p:sldId id="533" r:id="rId107"/>
    <p:sldId id="534" r:id="rId108"/>
    <p:sldId id="356" r:id="rId109"/>
    <p:sldId id="312" r:id="rId110"/>
    <p:sldId id="535" r:id="rId111"/>
    <p:sldId id="536" r:id="rId112"/>
    <p:sldId id="537" r:id="rId113"/>
    <p:sldId id="538" r:id="rId114"/>
    <p:sldId id="557" r:id="rId115"/>
    <p:sldId id="558" r:id="rId116"/>
    <p:sldId id="559" r:id="rId117"/>
    <p:sldId id="560" r:id="rId118"/>
    <p:sldId id="561" r:id="rId119"/>
    <p:sldId id="562" r:id="rId120"/>
    <p:sldId id="563" r:id="rId121"/>
    <p:sldId id="564" r:id="rId122"/>
    <p:sldId id="565" r:id="rId123"/>
    <p:sldId id="566" r:id="rId124"/>
    <p:sldId id="568" r:id="rId125"/>
    <p:sldId id="569" r:id="rId126"/>
    <p:sldId id="637" r:id="rId127"/>
    <p:sldId id="638" r:id="rId128"/>
    <p:sldId id="639" r:id="rId129"/>
    <p:sldId id="640" r:id="rId130"/>
    <p:sldId id="385" r:id="rId131"/>
    <p:sldId id="316" r:id="rId132"/>
    <p:sldId id="433" r:id="rId133"/>
    <p:sldId id="598" r:id="rId134"/>
    <p:sldId id="432" r:id="rId135"/>
    <p:sldId id="442" r:id="rId136"/>
    <p:sldId id="317" r:id="rId137"/>
    <p:sldId id="436" r:id="rId138"/>
    <p:sldId id="318" r:id="rId139"/>
    <p:sldId id="388" r:id="rId140"/>
    <p:sldId id="447" r:id="rId141"/>
    <p:sldId id="448" r:id="rId142"/>
    <p:sldId id="389" r:id="rId143"/>
    <p:sldId id="449" r:id="rId144"/>
    <p:sldId id="451" r:id="rId145"/>
    <p:sldId id="452" r:id="rId146"/>
    <p:sldId id="458" r:id="rId147"/>
    <p:sldId id="321" r:id="rId148"/>
    <p:sldId id="459" r:id="rId149"/>
    <p:sldId id="322" r:id="rId150"/>
    <p:sldId id="570" r:id="rId151"/>
    <p:sldId id="386" r:id="rId152"/>
    <p:sldId id="381" r:id="rId153"/>
    <p:sldId id="628" r:id="rId154"/>
    <p:sldId id="359" r:id="rId155"/>
    <p:sldId id="364" r:id="rId156"/>
    <p:sldId id="483" r:id="rId157"/>
    <p:sldId id="360" r:id="rId158"/>
    <p:sldId id="482" r:id="rId159"/>
    <p:sldId id="361" r:id="rId160"/>
    <p:sldId id="362" r:id="rId161"/>
    <p:sldId id="365" r:id="rId162"/>
    <p:sldId id="367" r:id="rId163"/>
    <p:sldId id="366" r:id="rId164"/>
    <p:sldId id="485" r:id="rId165"/>
    <p:sldId id="357" r:id="rId166"/>
    <p:sldId id="486" r:id="rId167"/>
    <p:sldId id="372" r:id="rId168"/>
    <p:sldId id="487" r:id="rId169"/>
    <p:sldId id="490" r:id="rId170"/>
    <p:sldId id="491" r:id="rId171"/>
    <p:sldId id="492" r:id="rId172"/>
    <p:sldId id="493" r:id="rId173"/>
    <p:sldId id="494" r:id="rId174"/>
    <p:sldId id="495" r:id="rId175"/>
    <p:sldId id="496" r:id="rId176"/>
    <p:sldId id="497" r:id="rId177"/>
    <p:sldId id="498" r:id="rId178"/>
    <p:sldId id="499" r:id="rId179"/>
    <p:sldId id="599" r:id="rId180"/>
    <p:sldId id="602" r:id="rId181"/>
    <p:sldId id="604" r:id="rId182"/>
    <p:sldId id="606" r:id="rId183"/>
    <p:sldId id="605" r:id="rId184"/>
    <p:sldId id="607" r:id="rId185"/>
    <p:sldId id="608" r:id="rId186"/>
    <p:sldId id="610" r:id="rId187"/>
    <p:sldId id="642" r:id="rId188"/>
    <p:sldId id="611" r:id="rId189"/>
    <p:sldId id="298" r:id="rId190"/>
    <p:sldId id="613" r:id="rId191"/>
    <p:sldId id="614" r:id="rId192"/>
    <p:sldId id="302" r:id="rId193"/>
    <p:sldId id="382" r:id="rId194"/>
    <p:sldId id="634" r:id="rId195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E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68146" autoAdjust="0"/>
  </p:normalViewPr>
  <p:slideViewPr>
    <p:cSldViewPr snapToGrid="0" snapToObjects="1" showGuides="1">
      <p:cViewPr varScale="1">
        <p:scale>
          <a:sx n="47" d="100"/>
          <a:sy n="47" d="100"/>
        </p:scale>
        <p:origin x="1218" y="54"/>
      </p:cViewPr>
      <p:guideLst>
        <p:guide orient="horz" pos="2016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notesMaster" Target="notesMasters/notesMaster1.xml"/><Relationship Id="rId20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viewProps" Target="view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t>כ"ט/תשרי/תשפ"ב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607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 like in elephant egg energy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241771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80437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500745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097772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326003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327371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Super! </a:t>
            </a:r>
          </a:p>
          <a:p>
            <a:r>
              <a:rPr lang="en-US" dirty="0"/>
              <a:t>Please read and match. </a:t>
            </a:r>
          </a:p>
          <a:p>
            <a:r>
              <a:rPr lang="en-US" dirty="0"/>
              <a:t>Find</a:t>
            </a:r>
            <a:r>
              <a:rPr lang="en-US" baseline="0" dirty="0"/>
              <a:t> the picture.</a:t>
            </a:r>
          </a:p>
          <a:p>
            <a:r>
              <a:rPr lang="en-US" baseline="0" dirty="0"/>
              <a:t>Write in your notebook – number 1 – letter.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738632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Super! Please read and match. </a:t>
            </a:r>
          </a:p>
          <a:p>
            <a:r>
              <a:rPr lang="en-US" dirty="0"/>
              <a:t>Find</a:t>
            </a:r>
            <a:r>
              <a:rPr lang="en-US" baseline="0" dirty="0"/>
              <a:t> the picture.</a:t>
            </a:r>
          </a:p>
          <a:p>
            <a:r>
              <a:rPr lang="en-US" baseline="0" dirty="0"/>
              <a:t>Write in your notebook – number 1 – letter.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575904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for you kids, you finished the third step climbing to the top!</a:t>
            </a:r>
          </a:p>
          <a:p>
            <a:r>
              <a:rPr lang="en-US" dirty="0"/>
              <a:t>You can</a:t>
            </a:r>
            <a:r>
              <a:rPr lang="en-US" baseline="0" dirty="0"/>
              <a:t> read sentences with the sound et</a:t>
            </a:r>
          </a:p>
          <a:p>
            <a:r>
              <a:rPr lang="en-US" baseline="0" dirty="0"/>
              <a:t>Lets move on to reading a story.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985905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some words before</a:t>
            </a:r>
            <a:r>
              <a:rPr lang="en-US" baseline="0" dirty="0"/>
              <a:t> we read the story </a:t>
            </a:r>
          </a:p>
          <a:p>
            <a:endParaRPr lang="en-US" baseline="0" dirty="0"/>
          </a:p>
          <a:p>
            <a:r>
              <a:rPr lang="en-US" baseline="0" dirty="0" err="1"/>
              <a:t>Ket’s</a:t>
            </a:r>
            <a:r>
              <a:rPr lang="en-US" baseline="0" dirty="0"/>
              <a:t> monkey is on the tree eating a banana – it isn’t in the water – it is dry.</a:t>
            </a:r>
          </a:p>
          <a:p>
            <a:r>
              <a:rPr lang="en-US" baseline="0" dirty="0" err="1"/>
              <a:t>Ket</a:t>
            </a:r>
            <a:r>
              <a:rPr lang="en-US" baseline="0" dirty="0"/>
              <a:t> falls into the water – she is wet.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540866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1077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 like in elephant egg energy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171367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Lets read together</a:t>
            </a:r>
          </a:p>
          <a:p>
            <a:endParaRPr lang="en-US" baseline="0" dirty="0"/>
          </a:p>
          <a:p>
            <a:r>
              <a:rPr lang="en-US" baseline="0" dirty="0"/>
              <a:t>Kids read the text and then together with me</a:t>
            </a:r>
          </a:p>
          <a:p>
            <a:r>
              <a:rPr lang="en-US" baseline="0" dirty="0"/>
              <a:t>Make sure they understand</a:t>
            </a:r>
          </a:p>
          <a:p>
            <a:endParaRPr lang="en-US" baseline="0" dirty="0"/>
          </a:p>
          <a:p>
            <a:r>
              <a:rPr lang="en-US" baseline="0" dirty="0"/>
              <a:t>Please count the words with the sound et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90038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390396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31666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54190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2916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711907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102985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249813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630266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2486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 like in elephant egg energy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442379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287468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135028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285691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– write number 1yes/no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223109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know this question word – remind you what it means.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724655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can ask you questions about the story – with who.</a:t>
            </a:r>
          </a:p>
          <a:p>
            <a:r>
              <a:rPr lang="en-US" dirty="0"/>
              <a:t>We can get</a:t>
            </a:r>
            <a:r>
              <a:rPr lang="en-US" baseline="0" dirty="0"/>
              <a:t> help from the text. 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95688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can ask you questions about the story – with who.</a:t>
            </a:r>
          </a:p>
          <a:p>
            <a:r>
              <a:rPr lang="en-US" dirty="0"/>
              <a:t>We can get</a:t>
            </a:r>
            <a:r>
              <a:rPr lang="en-US" baseline="0" dirty="0"/>
              <a:t> help from the text. 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381693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can ask you questions about the story – with who.</a:t>
            </a:r>
          </a:p>
          <a:p>
            <a:r>
              <a:rPr lang="en-US" dirty="0"/>
              <a:t>We can get</a:t>
            </a:r>
            <a:r>
              <a:rPr lang="en-US" baseline="0" dirty="0"/>
              <a:t> help from the text. 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779961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can ask you questions about the story – with who.</a:t>
            </a:r>
          </a:p>
          <a:p>
            <a:r>
              <a:rPr lang="en-US" dirty="0"/>
              <a:t>We can get</a:t>
            </a:r>
            <a:r>
              <a:rPr lang="en-US" baseline="0" dirty="0"/>
              <a:t> help from the text. 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717225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can ask you questions about the story – with who.</a:t>
            </a:r>
          </a:p>
          <a:p>
            <a:r>
              <a:rPr lang="en-US" dirty="0"/>
              <a:t>We can get</a:t>
            </a:r>
            <a:r>
              <a:rPr lang="en-US" baseline="0" dirty="0"/>
              <a:t> help from the text. 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309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 like in elephant egg energy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180620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can ask you questions about the story – with who.</a:t>
            </a:r>
          </a:p>
          <a:p>
            <a:r>
              <a:rPr lang="en-US" dirty="0"/>
              <a:t>We can get</a:t>
            </a:r>
            <a:r>
              <a:rPr lang="en-US" baseline="0" dirty="0"/>
              <a:t> help from the text. 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002235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can ask you questions about the story – with who.</a:t>
            </a:r>
          </a:p>
          <a:p>
            <a:r>
              <a:rPr lang="en-US" dirty="0"/>
              <a:t>We can get</a:t>
            </a:r>
            <a:r>
              <a:rPr lang="en-US" baseline="0" dirty="0"/>
              <a:t> help from the text. 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155327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can ask you questions about the story – with who.</a:t>
            </a:r>
          </a:p>
          <a:p>
            <a:r>
              <a:rPr lang="en-US" dirty="0"/>
              <a:t>We can get</a:t>
            </a:r>
            <a:r>
              <a:rPr lang="en-US" baseline="0" dirty="0"/>
              <a:t> help from the text. 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265825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can ask you questions about the story – with who.</a:t>
            </a:r>
          </a:p>
          <a:p>
            <a:r>
              <a:rPr lang="en-US" dirty="0"/>
              <a:t>We can get</a:t>
            </a:r>
            <a:r>
              <a:rPr lang="en-US" baseline="0" dirty="0"/>
              <a:t> help from the text. 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461527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are so good!</a:t>
            </a:r>
          </a:p>
          <a:p>
            <a:r>
              <a:rPr lang="en-US" baseline="0" dirty="0"/>
              <a:t>You can read and understand!</a:t>
            </a:r>
          </a:p>
          <a:p>
            <a:r>
              <a:rPr lang="en-US" baseline="0" dirty="0"/>
              <a:t>I'm proud of you. </a:t>
            </a:r>
          </a:p>
          <a:p>
            <a:endParaRPr lang="en-US" dirty="0"/>
          </a:p>
          <a:p>
            <a:r>
              <a:rPr lang="en-US" dirty="0"/>
              <a:t>You</a:t>
            </a:r>
            <a:r>
              <a:rPr lang="en-US" baseline="0" dirty="0"/>
              <a:t> can read these words – so you can write them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974705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and write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190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566908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and check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191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919955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reached the top – finished all four stages. </a:t>
            </a:r>
          </a:p>
          <a:p>
            <a:r>
              <a:rPr lang="en-US" dirty="0"/>
              <a:t>Now you can…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192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198405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ask the pupils to copy down the beginning of these two sentences and complete them.  If you like</a:t>
            </a:r>
            <a:r>
              <a:rPr lang="en-US" baseline="0" dirty="0"/>
              <a:t> you can write the sentences for them, and ask them to rate between 1-5 how far along the scale they feel they got.  i.e. pupils that feel that they learnt everything they should have, can give themselves a 5, and pupils that think they very nearly understood everything can give themselves a 4 etc.</a:t>
            </a:r>
          </a:p>
          <a:p>
            <a:endParaRPr lang="en-US" baseline="0" dirty="0"/>
          </a:p>
          <a:p>
            <a:br>
              <a:rPr lang="en-US" dirty="0"/>
            </a:b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193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5653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 like in elephant egg energy elf elbow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1934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This sound can be in the middle not just at the beginning. </a:t>
            </a:r>
          </a:p>
          <a:p>
            <a:r>
              <a:rPr lang="en-US" baseline="0" dirty="0"/>
              <a:t>E like in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0309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E like in red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289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E like in legs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0008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E like in yes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9504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E like in pegs  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035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sz="1200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334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</a:t>
            </a:r>
            <a:r>
              <a:rPr lang="en-US" baseline="0" dirty="0"/>
              <a:t> to me again. What do you hear?</a:t>
            </a:r>
          </a:p>
          <a:p>
            <a:endParaRPr lang="en-US" baseline="0" dirty="0"/>
          </a:p>
          <a:p>
            <a:r>
              <a:rPr lang="en-US" baseline="0" dirty="0"/>
              <a:t>What did you hear at the beginning?  </a:t>
            </a:r>
          </a:p>
          <a:p>
            <a:r>
              <a:rPr lang="en-US" baseline="0" dirty="0"/>
              <a:t>The sound 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5452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is the letter t and </a:t>
            </a:r>
            <a:r>
              <a:rPr lang="en-US" baseline="0" dirty="0"/>
              <a:t>it makes the sound t</a:t>
            </a:r>
          </a:p>
          <a:p>
            <a:endParaRPr lang="en-US" baseline="0" dirty="0"/>
          </a:p>
          <a:p>
            <a:r>
              <a:rPr lang="en-US" baseline="0" dirty="0"/>
              <a:t>can you say words that begin with the sound t? </a:t>
            </a:r>
          </a:p>
          <a:p>
            <a:r>
              <a:rPr lang="en-US" baseline="0" dirty="0"/>
              <a:t>Good, I have some of my own. 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7691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 like in tea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4112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 like in table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0098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tractor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3943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television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5142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time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3940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Listen to this sound in the middle or end of a word: </a:t>
            </a:r>
          </a:p>
          <a:p>
            <a:r>
              <a:rPr lang="en-US" baseline="0" dirty="0"/>
              <a:t>In the middle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3215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 like in hot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4057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</a:t>
            </a:r>
            <a:r>
              <a:rPr lang="en-US" baseline="0" dirty="0"/>
              <a:t> t do you hear in the word:</a:t>
            </a:r>
          </a:p>
          <a:p>
            <a:r>
              <a:rPr lang="en-US" baseline="0" dirty="0"/>
              <a:t>Tablet   paint     plant    battery     bottle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81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the Can Do</a:t>
            </a:r>
            <a:r>
              <a:rPr lang="en-US" baseline="0" dirty="0"/>
              <a:t> statements 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1984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do you hear the sound t:</a:t>
            </a:r>
          </a:p>
          <a:p>
            <a:endParaRPr lang="en-US" baseline="0" dirty="0"/>
          </a:p>
          <a:p>
            <a:r>
              <a:rPr lang="en-US" baseline="0" dirty="0"/>
              <a:t>table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784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do you hear the sound t:</a:t>
            </a:r>
          </a:p>
          <a:p>
            <a:endParaRPr lang="en-US" baseline="0" dirty="0"/>
          </a:p>
          <a:p>
            <a:r>
              <a:rPr lang="en-US" baseline="0" dirty="0"/>
              <a:t>table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7244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do you hear the sound t: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water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6054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do you hear the sound t: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two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145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do you hear the sound t: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3190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do you hear the sound t:</a:t>
            </a:r>
          </a:p>
          <a:p>
            <a:endParaRPr lang="en-US" baseline="0" dirty="0"/>
          </a:p>
          <a:p>
            <a:r>
              <a:rPr lang="en-US" baseline="0" dirty="0"/>
              <a:t>eat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18706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do you hear the sound t:</a:t>
            </a:r>
          </a:p>
          <a:p>
            <a:endParaRPr lang="en-US" baseline="0" dirty="0"/>
          </a:p>
          <a:p>
            <a:r>
              <a:rPr lang="en-US" baseline="0" dirty="0"/>
              <a:t>tablet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2561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do you hear the sound t:</a:t>
            </a:r>
          </a:p>
          <a:p>
            <a:endParaRPr lang="en-US" baseline="0" dirty="0"/>
          </a:p>
          <a:p>
            <a:r>
              <a:rPr lang="en-US" baseline="0" dirty="0"/>
              <a:t>computer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8175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Super</a:t>
            </a:r>
            <a:r>
              <a:rPr lang="en-US" baseline="0" dirty="0"/>
              <a:t> – finished the remembering stage – first stage – you have a good memory</a:t>
            </a:r>
          </a:p>
          <a:p>
            <a:r>
              <a:rPr lang="en-US" baseline="0" dirty="0"/>
              <a:t>Lets move on to learn a new sound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65181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</a:t>
            </a:r>
            <a:r>
              <a:rPr lang="en-US" dirty="0" err="1"/>
              <a:t>Ket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Ket</a:t>
            </a:r>
            <a:r>
              <a:rPr lang="en-US" baseline="0" dirty="0"/>
              <a:t> has a pet.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Can you hear the sound? </a:t>
            </a:r>
            <a:r>
              <a:rPr lang="en-US" baseline="0" dirty="0" err="1"/>
              <a:t>Ket</a:t>
            </a:r>
            <a:r>
              <a:rPr lang="en-US" baseline="0" dirty="0"/>
              <a:t> has  a pet.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The sound at the end of the words?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You are right! et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402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We</a:t>
            </a:r>
            <a:r>
              <a:rPr lang="en-US" baseline="0" dirty="0"/>
              <a:t> will need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Notebook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Pencil case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Small whiteboard/plain white page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Markers for the board/white page.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3002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0" dirty="0"/>
              <a:t> and t together make the sound et. Like in….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Lets try to read some words.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68185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0" dirty="0"/>
              <a:t> and t together make the sound et. Like in….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Lets try to read some words.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18407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 and et together are wet.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46738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48610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words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51253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Whats</a:t>
            </a:r>
            <a:r>
              <a:rPr lang="en-US" dirty="0"/>
              <a:t> missing?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26034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Whats</a:t>
            </a:r>
            <a:r>
              <a:rPr lang="en-US" dirty="0"/>
              <a:t> missing? 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48124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22010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57364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us to start with a sound you can read in words that you know.</a:t>
            </a:r>
          </a:p>
          <a:p>
            <a:r>
              <a:rPr lang="en-US" dirty="0"/>
              <a:t>The sound </a:t>
            </a:r>
            <a:r>
              <a:rPr lang="en-US" dirty="0" err="1"/>
              <a:t>en</a:t>
            </a:r>
            <a:r>
              <a:rPr lang="en-US" dirty="0"/>
              <a:t> at the end of words. 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24435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2415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09071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this?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2511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this?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3979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this?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81308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this?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43212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this?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79573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this?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52424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this?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42183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this?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794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Read together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67860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this?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34176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this?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35031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Lets mix</a:t>
            </a:r>
            <a:r>
              <a:rPr lang="en-US" baseline="0" dirty="0"/>
              <a:t> word with different ends – </a:t>
            </a:r>
            <a:r>
              <a:rPr lang="en-US" baseline="0" dirty="0" err="1"/>
              <a:t>en</a:t>
            </a:r>
            <a:r>
              <a:rPr lang="en-US" baseline="0" dirty="0"/>
              <a:t>/et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Tick the word that ends with….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14985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67403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48590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22920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24969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56304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62199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87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the meaning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09749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40372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60184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152743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72422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837325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587094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09881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1, 2, 3 and tick the</a:t>
            </a:r>
            <a:r>
              <a:rPr lang="en-US" baseline="0" dirty="0"/>
              <a:t> words with the sound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168335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word, say the meaning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32321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387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</a:t>
            </a:r>
            <a:r>
              <a:rPr lang="en-US" baseline="0" dirty="0"/>
              <a:t> remember another sound you know well.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82778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need you to get your white board and draw</a:t>
            </a:r>
            <a:r>
              <a:rPr lang="en-US" baseline="0" dirty="0"/>
              <a:t> a grid – just like mine. </a:t>
            </a:r>
          </a:p>
          <a:p>
            <a:r>
              <a:rPr lang="en-US" baseline="0" dirty="0"/>
              <a:t>Nine squares please.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35473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are going to start our reading practice.</a:t>
            </a:r>
          </a:p>
          <a:p>
            <a:r>
              <a:rPr lang="en-US" dirty="0"/>
              <a:t>Please read the words in my grid. </a:t>
            </a:r>
          </a:p>
          <a:p>
            <a:r>
              <a:rPr lang="en-US" dirty="0"/>
              <a:t>Read, don’t copy. </a:t>
            </a:r>
          </a:p>
          <a:p>
            <a:endParaRPr lang="en-US" dirty="0"/>
          </a:p>
          <a:p>
            <a:r>
              <a:rPr lang="en-US" dirty="0"/>
              <a:t>I am going to say a number and a word- please</a:t>
            </a:r>
            <a:r>
              <a:rPr lang="en-US" baseline="0" dirty="0"/>
              <a:t> write the number in your grid </a:t>
            </a:r>
          </a:p>
          <a:p>
            <a:endParaRPr lang="en-US" baseline="0" dirty="0"/>
          </a:p>
          <a:p>
            <a:r>
              <a:rPr lang="en-US" baseline="0" dirty="0"/>
              <a:t>Lets do the first one together – 1 net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290585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</a:t>
            </a:r>
          </a:p>
          <a:p>
            <a:r>
              <a:rPr lang="en-US" dirty="0"/>
              <a:t>2 - jet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402719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75673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37590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how to write et  on the board</a:t>
            </a:r>
          </a:p>
          <a:p>
            <a:r>
              <a:rPr lang="en-US" dirty="0"/>
              <a:t>Copy</a:t>
            </a:r>
            <a:r>
              <a:rPr lang="en-US" baseline="0" dirty="0"/>
              <a:t> as many as you can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406646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copy some words into your notebook</a:t>
            </a:r>
          </a:p>
          <a:p>
            <a:r>
              <a:rPr lang="en-US" dirty="0"/>
              <a:t>Write the meaning if you</a:t>
            </a:r>
            <a:r>
              <a:rPr lang="en-US" baseline="0" dirty="0"/>
              <a:t> remember</a:t>
            </a:r>
          </a:p>
          <a:p>
            <a:r>
              <a:rPr lang="en-US" baseline="0" dirty="0"/>
              <a:t>We will check together.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145811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meaning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519013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the box letter</a:t>
            </a:r>
          </a:p>
          <a:p>
            <a:r>
              <a:rPr lang="en-US" dirty="0"/>
              <a:t>Choose what word can fit in the box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60289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for you kids, you finished the second step climbing to the top!</a:t>
            </a:r>
          </a:p>
          <a:p>
            <a:r>
              <a:rPr lang="en-US" dirty="0"/>
              <a:t>you</a:t>
            </a:r>
            <a:r>
              <a:rPr lang="en-US" baseline="0" dirty="0"/>
              <a:t> can read words with the sound et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499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is the letter e and many</a:t>
            </a:r>
            <a:r>
              <a:rPr lang="en-US" baseline="0" dirty="0"/>
              <a:t> times it makes the sound e – </a:t>
            </a:r>
          </a:p>
          <a:p>
            <a:endParaRPr lang="en-US" baseline="0" dirty="0"/>
          </a:p>
          <a:p>
            <a:r>
              <a:rPr lang="en-US" baseline="0" dirty="0"/>
              <a:t>can you say words that begin with the sound e? </a:t>
            </a:r>
          </a:p>
          <a:p>
            <a:r>
              <a:rPr lang="en-US" baseline="0" dirty="0"/>
              <a:t>Good, I have some of my own. </a:t>
            </a:r>
          </a:p>
          <a:p>
            <a:endParaRPr lang="en-US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736943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so good! </a:t>
            </a:r>
          </a:p>
          <a:p>
            <a:r>
              <a:rPr lang="en-US" dirty="0"/>
              <a:t>You</a:t>
            </a:r>
            <a:r>
              <a:rPr lang="en-US" baseline="0" dirty="0"/>
              <a:t> can read words that end with   et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373393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57915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321644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045066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172689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Carry on - super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509895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Carry on - super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498090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can read sentences.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68251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555304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693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91" y="6148563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6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754" y="1825625"/>
            <a:ext cx="507804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10"/>
            <a:ext cx="10953750" cy="687492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</a:t>
            </a:r>
            <a:br>
              <a:rPr lang="en-US" dirty="0"/>
            </a:br>
            <a:r>
              <a:rPr lang="he-IL" dirty="0"/>
              <a:t>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ED3F5E7-9570-CB48-AE95-15E23DB4E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7C3AE3-8A3A-6F4C-BDEA-D0F74E286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DA0ACC-AD37-394A-BBD5-F3DDF6DC4C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02BFFB-4B13-124B-81F5-2F78B7F80473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E484577-483E-7242-917A-00D38BA8736E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764D93-0F65-9B4D-B215-60B665F73BD2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DBA308-BCDE-054D-8D29-1334C40E70E5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1E3B8-6F51-6E4F-A503-AD965CF82D0A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69DA8D3-076A-4742-AC7A-9EB5E69C7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361B1A-C9AC-6944-8861-226D06E2FC9C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050E382-46BD-EC4A-9255-342AEA607793}"/>
              </a:ext>
            </a:extLst>
          </p:cNvPr>
          <p:cNvSpPr txBox="1"/>
          <p:nvPr userDrawn="1"/>
        </p:nvSpPr>
        <p:spPr>
          <a:xfrm>
            <a:off x="2210656" y="2020379"/>
            <a:ext cx="7770689" cy="2817244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</a:t>
            </a:r>
            <a:r>
              <a:rPr lang="en-US" sz="6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66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watching!</a:t>
            </a:r>
            <a:endParaRPr lang="he-IL" sz="6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824BB1-2435-734E-9266-80D63D1B886A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76D12D-01A7-2349-AE0C-06DFFC8E4DB0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C6A9FB-5F47-9545-B448-B2E7B3B286C7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2D1B0-6B63-F440-9F8D-BFFEC1F100C2}"/>
              </a:ext>
            </a:extLst>
          </p:cNvPr>
          <p:cNvSpPr txBox="1"/>
          <p:nvPr userDrawn="1"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</a:t>
            </a:r>
            <a:r>
              <a:rPr lang="he-IL" sz="15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 איורים: </a:t>
            </a:r>
            <a:endParaRPr lang="x-non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3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038B-E22E-499D-A7C3-00F54ABB3DD1}" type="datetimeFigureOut">
              <a:rPr lang="he-IL" smtClean="0"/>
              <a:t>כ"ט/תשרי/תשפ"ב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01D-63C3-4904-8F88-B0551B847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46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7172820-2592-F844-962E-B7622499629C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C06441-95B9-0742-ADAD-6775071AAF2F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8511632-504F-D34E-99DD-590976B81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F8425CF9-C181-8048-9710-1776C265D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1C2775-6CE2-CB46-B1F6-A1DA25636EF9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What we will….</a:t>
            </a:r>
            <a:endParaRPr lang="he-IL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algn="l" rtl="0">
              <a:buClr>
                <a:schemeClr val="accent2"/>
              </a:buClr>
              <a:defRPr sz="3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You can type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 flipH="1">
            <a:off x="8999445" y="6311901"/>
            <a:ext cx="2953477" cy="382144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57618">
            <a:off x="10322497" y="54467"/>
            <a:ext cx="1303800" cy="107951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278956" y="174053"/>
            <a:ext cx="2953477" cy="382144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l" rtl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jhcbhfvhjvb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 algn="l" rtl="0">
              <a:buClr>
                <a:schemeClr val="accent2"/>
              </a:buCl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fkjgvfjvnfvn</a:t>
            </a:r>
            <a:endParaRPr lang="he-I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 algn="l" rtl="0">
              <a:buClr>
                <a:schemeClr val="accent2"/>
              </a:buCl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gfgfbgfbfgb</a:t>
            </a:r>
            <a:endParaRPr lang="he-IL" dirty="0"/>
          </a:p>
        </p:txBody>
      </p:sp>
      <p:grpSp>
        <p:nvGrpSpPr>
          <p:cNvPr id="3" name="Group 2"/>
          <p:cNvGrpSpPr/>
          <p:nvPr userDrawn="1"/>
        </p:nvGrpSpPr>
        <p:grpSpPr>
          <a:xfrm flipH="1">
            <a:off x="371884" y="183217"/>
            <a:ext cx="10667169" cy="506326"/>
            <a:chOff x="1363286" y="183217"/>
            <a:chExt cx="10667169" cy="5063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430CA40-3AE6-8C40-B628-3B8B63BD0A0E}"/>
                </a:ext>
              </a:extLst>
            </p:cNvPr>
            <p:cNvGrpSpPr/>
            <p:nvPr userDrawn="1"/>
          </p:nvGrpSpPr>
          <p:grpSpPr>
            <a:xfrm>
              <a:off x="1363286" y="183217"/>
              <a:ext cx="10540091" cy="506326"/>
              <a:chOff x="1347109" y="356936"/>
              <a:chExt cx="10540091" cy="50632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B534642-3CB6-A445-AA80-E1A2A04DB3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47109" y="592495"/>
                <a:ext cx="10244790" cy="38497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F0647F-5897-294F-87FC-777F34105B01}"/>
                  </a:ext>
                </a:extLst>
              </p:cNvPr>
              <p:cNvSpPr/>
              <p:nvPr userDrawn="1"/>
            </p:nvSpPr>
            <p:spPr>
              <a:xfrm rot="16200000">
                <a:off x="11380874" y="356936"/>
                <a:ext cx="506326" cy="50632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x-none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CB72AB-9511-E340-859E-BC49A5D471A5}"/>
                </a:ext>
              </a:extLst>
            </p:cNvPr>
            <p:cNvSpPr/>
            <p:nvPr userDrawn="1"/>
          </p:nvSpPr>
          <p:spPr>
            <a:xfrm rot="10800000">
              <a:off x="11819101" y="314134"/>
              <a:ext cx="211354" cy="2113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 flipH="1">
            <a:off x="0" y="16151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 flipH="1">
            <a:off x="8730113" y="6290751"/>
            <a:ext cx="3116931" cy="403293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65046" y="433137"/>
            <a:ext cx="8904596" cy="805305"/>
          </a:xfrm>
          <a:solidFill>
            <a:schemeClr val="accent1"/>
          </a:solidFill>
        </p:spPr>
        <p:txBody>
          <a:bodyPr anchor="b"/>
          <a:lstStyle>
            <a:lvl1pPr algn="l" rtl="0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A fun beginning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796" y="1928813"/>
            <a:ext cx="10295468" cy="3844925"/>
          </a:xfrm>
        </p:spPr>
        <p:txBody>
          <a:bodyPr>
            <a:normAutofit/>
          </a:bodyPr>
          <a:lstStyle>
            <a:lvl1pPr marL="0" indent="0" algn="l" rtl="0">
              <a:buNone/>
              <a:defRPr sz="4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dirty="0"/>
              <a:t>Big text here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5400000" flipH="1">
            <a:off x="693006" y="742026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58720" y="249375"/>
            <a:ext cx="3509865" cy="205896"/>
            <a:chOff x="8989719" y="249375"/>
            <a:chExt cx="3509865" cy="20589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2076BD-5D7C-FB4F-A698-C5362F42F4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92667" y="352323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C66965-9479-AB40-A1AD-3AFCE0BDB4B6}"/>
                </a:ext>
              </a:extLst>
            </p:cNvPr>
            <p:cNvSpPr/>
            <p:nvPr userDrawn="1"/>
          </p:nvSpPr>
          <p:spPr>
            <a:xfrm rot="16200000">
              <a:off x="8989719" y="249375"/>
              <a:ext cx="205896" cy="2058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 flipH="1">
            <a:off x="7953052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Practice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81297" y="1825625"/>
            <a:ext cx="10572503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3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English</a:t>
            </a:r>
          </a:p>
          <a:p>
            <a:pPr lvl="0"/>
            <a:r>
              <a:rPr lang="en-US" dirty="0" err="1"/>
              <a:t>Jnfkjnbfjkbngjkb</a:t>
            </a:r>
            <a:endParaRPr lang="en-US" dirty="0"/>
          </a:p>
          <a:p>
            <a:pPr lvl="0"/>
            <a:r>
              <a:rPr lang="en-US" dirty="0" err="1"/>
              <a:t>gfkmgfkbmgkbmgf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flipH="1">
            <a:off x="353083" y="262177"/>
            <a:ext cx="3549069" cy="205896"/>
            <a:chOff x="8274675" y="262177"/>
            <a:chExt cx="3549069" cy="20589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2076BD-5D7C-FB4F-A698-C5362F42F4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274675" y="367714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C66965-9479-AB40-A1AD-3AFCE0BDB4B6}"/>
                </a:ext>
              </a:extLst>
            </p:cNvPr>
            <p:cNvSpPr/>
            <p:nvPr userDrawn="1"/>
          </p:nvSpPr>
          <p:spPr>
            <a:xfrm rot="5400000" flipH="1">
              <a:off x="11617848" y="262177"/>
              <a:ext cx="205896" cy="2058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 flipH="1">
            <a:off x="7910501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864"/>
            <a:ext cx="10515600" cy="1198346"/>
          </a:xfrm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Solution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5046" y="1825625"/>
            <a:ext cx="5154754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3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fhghjfghfbgvhfj</a:t>
            </a:r>
            <a:endParaRPr lang="en-US" dirty="0"/>
          </a:p>
          <a:p>
            <a:pPr lvl="0"/>
            <a:r>
              <a:rPr lang="en-US" dirty="0" err="1"/>
              <a:t>Dfhdjhdbfvhdbvhd</a:t>
            </a:r>
            <a:endParaRPr lang="en-US" dirty="0"/>
          </a:p>
          <a:p>
            <a:pPr lvl="0"/>
            <a:r>
              <a:rPr lang="en-US" dirty="0" err="1"/>
              <a:t>fjkdnvkjfdnvjdfnv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 rtl="1">
              <a:spcBef>
                <a:spcPts val="800"/>
              </a:spcBef>
              <a:spcAft>
                <a:spcPts val="0"/>
              </a:spcAft>
            </a:pPr>
            <a:r>
              <a:rPr lang="he-IL" sz="4400" b="1">
                <a:solidFill>
                  <a:schemeClr val="dk1"/>
                </a:solidFill>
                <a:latin typeface="Alef"/>
                <a:ea typeface="Alef"/>
                <a:sym typeface="Alef"/>
              </a:rPr>
              <a:t>לפניכם מהלך השיעור הכולל (45 דקות סה"כ):</a:t>
            </a:r>
            <a:endParaRPr lang="he-IL" sz="4000" b="1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הצגת נושא השיעור ומה נעשה היום (דקה)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פעילות פתיחה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חיבור לידע קודם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שלב הלמידה (עד 20 דק')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הקניה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תרגול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פתרון התרגול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ניתן לחזור על הרצף פעם- פעמיים במסגרת ה- 20 דק'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סיכום וסוף צילום (עד 5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משימה עצמאית בנושא השיעור (15 דק')</a:t>
            </a:r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50" r:id="rId3"/>
    <p:sldLayoutId id="2147483653" r:id="rId4"/>
    <p:sldLayoutId id="2147483666" r:id="rId5"/>
    <p:sldLayoutId id="2147483652" r:id="rId6"/>
    <p:sldLayoutId id="2147483667" r:id="rId7"/>
    <p:sldLayoutId id="2147483669" r:id="rId8"/>
    <p:sldLayoutId id="2147483670" r:id="rId9"/>
    <p:sldLayoutId id="2147483671" r:id="rId10"/>
    <p:sldLayoutId id="2147483668" r:id="rId11"/>
    <p:sldLayoutId id="2147483665" r:id="rId12"/>
    <p:sldLayoutId id="2147483657" r:id="rId13"/>
    <p:sldLayoutId id="2147483664" r:id="rId14"/>
    <p:sldLayoutId id="2147483661" r:id="rId15"/>
    <p:sldLayoutId id="2147483649" r:id="rId16"/>
    <p:sldLayoutId id="2147483663" r:id="rId17"/>
    <p:sldLayoutId id="2147483673" r:id="rId18"/>
    <p:sldLayoutId id="2147483677" r:id="rId19"/>
  </p:sldLayoutIdLst>
  <p:txStyles>
    <p:titleStyle>
      <a:lvl1pPr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+mj-lt"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50.jpeg"/><Relationship Id="rId4" Type="http://schemas.openxmlformats.org/officeDocument/2006/relationships/image" Target="../media/image44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jpeg"/><Relationship Id="rId7" Type="http://schemas.openxmlformats.org/officeDocument/2006/relationships/image" Target="../media/image4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50.jpeg"/><Relationship Id="rId4" Type="http://schemas.openxmlformats.org/officeDocument/2006/relationships/image" Target="../media/image44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2.jpeg"/><Relationship Id="rId7" Type="http://schemas.openxmlformats.org/officeDocument/2006/relationships/image" Target="../media/image4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4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50.jpeg"/><Relationship Id="rId4" Type="http://schemas.openxmlformats.org/officeDocument/2006/relationships/image" Target="../media/image4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2.jpeg"/><Relationship Id="rId7" Type="http://schemas.openxmlformats.org/officeDocument/2006/relationships/image" Target="../media/image4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9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9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9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9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9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9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9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9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9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9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9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9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9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9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4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56.jpeg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4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56.jpeg"/><Relationship Id="rId4" Type="http://schemas.openxmlformats.org/officeDocument/2006/relationships/image" Target="../media/image72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jpeg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75.jpe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30.jpe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4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4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clipart-library.com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freepi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2.jpeg"/><Relationship Id="rId7" Type="http://schemas.openxmlformats.org/officeDocument/2006/relationships/image" Target="../media/image4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5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1.jpeg"/><Relationship Id="rId4" Type="http://schemas.openxmlformats.org/officeDocument/2006/relationships/image" Target="../media/image2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1.jpeg"/><Relationship Id="rId4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44.png"/><Relationship Id="rId4" Type="http://schemas.openxmlformats.org/officeDocument/2006/relationships/image" Target="../media/image2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44.png"/><Relationship Id="rId4" Type="http://schemas.openxmlformats.org/officeDocument/2006/relationships/image" Target="../media/image2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2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2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46.png"/><Relationship Id="rId4" Type="http://schemas.openxmlformats.org/officeDocument/2006/relationships/image" Target="../media/image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4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48.jpeg"/><Relationship Id="rId4" Type="http://schemas.openxmlformats.org/officeDocument/2006/relationships/image" Target="../media/image2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48.jpeg"/><Relationship Id="rId4" Type="http://schemas.openxmlformats.org/officeDocument/2006/relationships/image" Target="../media/image2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50.jpeg"/><Relationship Id="rId4" Type="http://schemas.openxmlformats.org/officeDocument/2006/relationships/image" Target="../media/image2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50.jpeg"/><Relationship Id="rId4" Type="http://schemas.openxmlformats.org/officeDocument/2006/relationships/image" Target="../media/image21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4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0.jpe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353E3-2652-3F44-939F-0BCFCA29D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65199" y="3043156"/>
            <a:ext cx="7816850" cy="1067468"/>
          </a:xfrm>
        </p:spPr>
        <p:txBody>
          <a:bodyPr/>
          <a:lstStyle/>
          <a:p>
            <a:pPr algn="ctr"/>
            <a:r>
              <a:rPr lang="en-US" dirty="0"/>
              <a:t>THE WET PET</a:t>
            </a:r>
            <a:endParaRPr lang="x-non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ECD639-8970-3D4B-AC28-B74B56B94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3392" y="4419771"/>
            <a:ext cx="5147207" cy="649357"/>
          </a:xfrm>
        </p:spPr>
        <p:txBody>
          <a:bodyPr/>
          <a:lstStyle/>
          <a:p>
            <a:r>
              <a:rPr lang="en-US" dirty="0"/>
              <a:t>Fourth and Fifth Grade</a:t>
            </a:r>
            <a:endParaRPr lang="he-IL" dirty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F813B7AB-6F21-3441-8779-6DAF0C6E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94709">
            <a:off x="3733675" y="632278"/>
            <a:ext cx="658648" cy="2212383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2ECD639-8970-3D4B-AC28-B74B56B9409F}"/>
              </a:ext>
            </a:extLst>
          </p:cNvPr>
          <p:cNvSpPr txBox="1">
            <a:spLocks/>
          </p:cNvSpPr>
          <p:nvPr/>
        </p:nvSpPr>
        <p:spPr>
          <a:xfrm>
            <a:off x="2030833" y="5069128"/>
            <a:ext cx="5147207" cy="64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With: </a:t>
            </a:r>
            <a:r>
              <a:rPr lang="en-US" dirty="0" err="1"/>
              <a:t>Shosha</a:t>
            </a:r>
            <a:r>
              <a:rPr lang="en-US" dirty="0"/>
              <a:t> </a:t>
            </a:r>
            <a:r>
              <a:rPr lang="en-US" dirty="0" err="1"/>
              <a:t>Moradov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79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71" y="1339666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13314" name="Picture 2" descr="Baby Elephant, Elephant, Cute, Blue,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43" y="2270690"/>
            <a:ext cx="2735800" cy="22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93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350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4" y="3526082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638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6" y="3508865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9187850" y="3508865"/>
            <a:ext cx="1823049" cy="19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4497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hiteboard, Blank, Notice, Mes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2433392"/>
            <a:ext cx="3668915" cy="23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1602582" y="691940"/>
            <a:ext cx="2245517" cy="8320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Draw: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1997"/>
              </p:ext>
            </p:extLst>
          </p:nvPr>
        </p:nvGraphicFramePr>
        <p:xfrm>
          <a:off x="6140450" y="1276349"/>
          <a:ext cx="5505447" cy="510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5149">
                  <a:extLst>
                    <a:ext uri="{9D8B030D-6E8A-4147-A177-3AD203B41FA5}">
                      <a16:colId xmlns:a16="http://schemas.microsoft.com/office/drawing/2014/main" val="3625972203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094100881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22599358"/>
                    </a:ext>
                  </a:extLst>
                </a:gridCol>
              </a:tblGrid>
              <a:tr h="1700389"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06893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64440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he-IL" sz="440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13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72493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7069932" y="355974"/>
            <a:ext cx="2474118" cy="6719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Write: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23425"/>
              </p:ext>
            </p:extLst>
          </p:nvPr>
        </p:nvGraphicFramePr>
        <p:xfrm>
          <a:off x="482603" y="1276349"/>
          <a:ext cx="5505447" cy="510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5149">
                  <a:extLst>
                    <a:ext uri="{9D8B030D-6E8A-4147-A177-3AD203B41FA5}">
                      <a16:colId xmlns:a16="http://schemas.microsoft.com/office/drawing/2014/main" val="3625972203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094100881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22599358"/>
                    </a:ext>
                  </a:extLst>
                </a:gridCol>
              </a:tblGrid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wet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jet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let in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06893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net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vet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</a:rPr>
                        <a:t>g</a:t>
                      </a:r>
                      <a:r>
                        <a:rPr lang="en-US" sz="4400" dirty="0">
                          <a:latin typeface="+mn-lt"/>
                        </a:rPr>
                        <a:t>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464440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met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let </a:t>
                      </a:r>
                      <a:r>
                        <a:rPr lang="en-US" sz="4000" dirty="0">
                          <a:latin typeface="Comic Sans MS" panose="030F0702030302020204" pitchFamily="66" charset="0"/>
                        </a:rPr>
                        <a:t>g</a:t>
                      </a:r>
                      <a:r>
                        <a:rPr lang="en-US" sz="4400" dirty="0">
                          <a:latin typeface="+mn-lt"/>
                        </a:rPr>
                        <a:t>o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pet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13714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91324"/>
              </p:ext>
            </p:extLst>
          </p:nvPr>
        </p:nvGraphicFramePr>
        <p:xfrm>
          <a:off x="6140450" y="1276349"/>
          <a:ext cx="5505447" cy="510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5149">
                  <a:extLst>
                    <a:ext uri="{9D8B030D-6E8A-4147-A177-3AD203B41FA5}">
                      <a16:colId xmlns:a16="http://schemas.microsoft.com/office/drawing/2014/main" val="3625972203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094100881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22599358"/>
                    </a:ext>
                  </a:extLst>
                </a:gridCol>
              </a:tblGrid>
              <a:tr h="1700389"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06893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64440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13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6446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7069932" y="355974"/>
            <a:ext cx="2474118" cy="6719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Write: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23425"/>
              </p:ext>
            </p:extLst>
          </p:nvPr>
        </p:nvGraphicFramePr>
        <p:xfrm>
          <a:off x="482603" y="1276349"/>
          <a:ext cx="5505447" cy="510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5149">
                  <a:extLst>
                    <a:ext uri="{9D8B030D-6E8A-4147-A177-3AD203B41FA5}">
                      <a16:colId xmlns:a16="http://schemas.microsoft.com/office/drawing/2014/main" val="3625972203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094100881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22599358"/>
                    </a:ext>
                  </a:extLst>
                </a:gridCol>
              </a:tblGrid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wet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jet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let in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06893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net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vet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</a:rPr>
                        <a:t>g</a:t>
                      </a:r>
                      <a:r>
                        <a:rPr lang="en-US" sz="4400" dirty="0">
                          <a:latin typeface="+mn-lt"/>
                        </a:rPr>
                        <a:t>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464440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met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let </a:t>
                      </a:r>
                      <a:r>
                        <a:rPr lang="en-US" sz="4000" dirty="0">
                          <a:latin typeface="Comic Sans MS" panose="030F0702030302020204" pitchFamily="66" charset="0"/>
                        </a:rPr>
                        <a:t>g</a:t>
                      </a:r>
                      <a:r>
                        <a:rPr lang="en-US" sz="4400" dirty="0">
                          <a:latin typeface="+mn-lt"/>
                        </a:rPr>
                        <a:t>o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pet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13714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32756"/>
              </p:ext>
            </p:extLst>
          </p:nvPr>
        </p:nvGraphicFramePr>
        <p:xfrm>
          <a:off x="6140450" y="1276349"/>
          <a:ext cx="5505447" cy="510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5149">
                  <a:extLst>
                    <a:ext uri="{9D8B030D-6E8A-4147-A177-3AD203B41FA5}">
                      <a16:colId xmlns:a16="http://schemas.microsoft.com/office/drawing/2014/main" val="3625972203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094100881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22599358"/>
                    </a:ext>
                  </a:extLst>
                </a:gridCol>
              </a:tblGrid>
              <a:tr h="1700389"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06893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1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64440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13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1952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7069932" y="355974"/>
            <a:ext cx="2474118" cy="6719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Write: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23425"/>
              </p:ext>
            </p:extLst>
          </p:nvPr>
        </p:nvGraphicFramePr>
        <p:xfrm>
          <a:off x="482603" y="1276349"/>
          <a:ext cx="5505447" cy="510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5149">
                  <a:extLst>
                    <a:ext uri="{9D8B030D-6E8A-4147-A177-3AD203B41FA5}">
                      <a16:colId xmlns:a16="http://schemas.microsoft.com/office/drawing/2014/main" val="3625972203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094100881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22599358"/>
                    </a:ext>
                  </a:extLst>
                </a:gridCol>
              </a:tblGrid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wet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jet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let in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06893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net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vet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</a:rPr>
                        <a:t>g</a:t>
                      </a:r>
                      <a:r>
                        <a:rPr lang="en-US" sz="4400" dirty="0">
                          <a:latin typeface="+mn-lt"/>
                        </a:rPr>
                        <a:t>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464440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met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let </a:t>
                      </a:r>
                      <a:r>
                        <a:rPr lang="en-US" sz="4000" dirty="0">
                          <a:latin typeface="Comic Sans MS" panose="030F0702030302020204" pitchFamily="66" charset="0"/>
                        </a:rPr>
                        <a:t>g</a:t>
                      </a:r>
                      <a:r>
                        <a:rPr lang="en-US" sz="4400" dirty="0">
                          <a:latin typeface="+mn-lt"/>
                        </a:rPr>
                        <a:t>o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pet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13714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22985"/>
              </p:ext>
            </p:extLst>
          </p:nvPr>
        </p:nvGraphicFramePr>
        <p:xfrm>
          <a:off x="6140450" y="1276349"/>
          <a:ext cx="5505447" cy="510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5149">
                  <a:extLst>
                    <a:ext uri="{9D8B030D-6E8A-4147-A177-3AD203B41FA5}">
                      <a16:colId xmlns:a16="http://schemas.microsoft.com/office/drawing/2014/main" val="3625972203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094100881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22599358"/>
                    </a:ext>
                  </a:extLst>
                </a:gridCol>
              </a:tblGrid>
              <a:tr h="1700389"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2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06893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1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64440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13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15018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7069932" y="355974"/>
            <a:ext cx="2474118" cy="6719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Write: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23425"/>
              </p:ext>
            </p:extLst>
          </p:nvPr>
        </p:nvGraphicFramePr>
        <p:xfrm>
          <a:off x="482603" y="1276349"/>
          <a:ext cx="5505447" cy="510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5149">
                  <a:extLst>
                    <a:ext uri="{9D8B030D-6E8A-4147-A177-3AD203B41FA5}">
                      <a16:colId xmlns:a16="http://schemas.microsoft.com/office/drawing/2014/main" val="3625972203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094100881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22599358"/>
                    </a:ext>
                  </a:extLst>
                </a:gridCol>
              </a:tblGrid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wet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jet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let in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06893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net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vet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</a:rPr>
                        <a:t>g</a:t>
                      </a:r>
                      <a:r>
                        <a:rPr lang="en-US" sz="4400" dirty="0">
                          <a:latin typeface="+mn-lt"/>
                        </a:rPr>
                        <a:t>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464440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met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let </a:t>
                      </a:r>
                      <a:r>
                        <a:rPr lang="en-US" sz="4000" dirty="0">
                          <a:latin typeface="Comic Sans MS" panose="030F0702030302020204" pitchFamily="66" charset="0"/>
                        </a:rPr>
                        <a:t>g</a:t>
                      </a:r>
                      <a:r>
                        <a:rPr lang="en-US" sz="4400" dirty="0">
                          <a:latin typeface="+mn-lt"/>
                        </a:rPr>
                        <a:t>o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pet</a:t>
                      </a:r>
                      <a:endParaRPr lang="he-IL" sz="4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13714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81875"/>
              </p:ext>
            </p:extLst>
          </p:nvPr>
        </p:nvGraphicFramePr>
        <p:xfrm>
          <a:off x="6140450" y="1276349"/>
          <a:ext cx="5505447" cy="510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5149">
                  <a:extLst>
                    <a:ext uri="{9D8B030D-6E8A-4147-A177-3AD203B41FA5}">
                      <a16:colId xmlns:a16="http://schemas.microsoft.com/office/drawing/2014/main" val="3625972203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094100881"/>
                    </a:ext>
                  </a:extLst>
                </a:gridCol>
                <a:gridCol w="1835149">
                  <a:extLst>
                    <a:ext uri="{9D8B030D-6E8A-4147-A177-3AD203B41FA5}">
                      <a16:colId xmlns:a16="http://schemas.microsoft.com/office/drawing/2014/main" val="122599358"/>
                    </a:ext>
                  </a:extLst>
                </a:gridCol>
              </a:tblGrid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5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2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4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06893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1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6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3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64440"/>
                  </a:ext>
                </a:extLst>
              </a:tr>
              <a:tr h="1700389"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9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7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400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4400" dirty="0">
                          <a:latin typeface="+mn-lt"/>
                        </a:rPr>
                        <a:t>8</a:t>
                      </a:r>
                      <a:endParaRPr lang="he-IL" sz="4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13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6564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2228850" y="723150"/>
            <a:ext cx="7181850" cy="3333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en-US" sz="5400" dirty="0">
              <a:latin typeface="Comic Sans MS" panose="030F0702030302020204" pitchFamily="66" charset="0"/>
            </a:endParaRPr>
          </a:p>
          <a:p>
            <a:pPr algn="ctr" rtl="0"/>
            <a:r>
              <a:rPr lang="en-US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Write with me</a:t>
            </a:r>
          </a:p>
          <a:p>
            <a:pPr algn="ctr" rtl="0"/>
            <a:r>
              <a:rPr lang="en-US" sz="5400" dirty="0">
                <a:latin typeface="Comic Sans MS" panose="030F0702030302020204" pitchFamily="66" charset="0"/>
              </a:rPr>
              <a:t>      </a:t>
            </a:r>
          </a:p>
          <a:p>
            <a:pPr algn="ctr" rtl="0"/>
            <a:r>
              <a:rPr lang="en-US" sz="5400" dirty="0">
                <a:latin typeface="Comic Sans MS" panose="030F0702030302020204" pitchFamily="66" charset="0"/>
              </a:rPr>
              <a:t>  </a:t>
            </a:r>
            <a:r>
              <a:rPr lang="en-US" sz="8000" dirty="0">
                <a:latin typeface="Comic Sans MS" panose="030F0702030302020204" pitchFamily="66" charset="0"/>
              </a:rPr>
              <a:t>e</a:t>
            </a:r>
            <a:r>
              <a:rPr lang="en-US" sz="9600" dirty="0">
                <a:latin typeface="+mn-lt"/>
              </a:rPr>
              <a:t>t</a:t>
            </a:r>
            <a:endParaRPr lang="he-IL" sz="9600" dirty="0">
              <a:latin typeface="+mn-lt"/>
            </a:endParaRPr>
          </a:p>
        </p:txBody>
      </p:sp>
      <p:pic>
        <p:nvPicPr>
          <p:cNvPr id="3" name="Picture 2" descr="Hand, Pencil, Pen, Edit, Eraser, W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19" y="2681080"/>
            <a:ext cx="3831752" cy="34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0360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and, Pencil, Pen, Edit, Eraser, W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71" y="2006382"/>
            <a:ext cx="3831752" cy="34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573132" y="610428"/>
            <a:ext cx="3692435" cy="35805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anose="05000000000000000000" pitchFamily="2" charset="2"/>
              <a:buChar char="q"/>
            </a:pPr>
            <a:r>
              <a:rPr lang="en-US" sz="4400" dirty="0">
                <a:latin typeface="Comic Sans MS" panose="030F0702030302020204" pitchFamily="66" charset="0"/>
              </a:rPr>
              <a:t> pe</a:t>
            </a:r>
            <a:r>
              <a:rPr lang="en-US" sz="5400" dirty="0"/>
              <a:t>t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4400" dirty="0">
                <a:latin typeface="Comic Sans MS" panose="030F0702030302020204" pitchFamily="66" charset="0"/>
              </a:rPr>
              <a:t> we</a:t>
            </a:r>
            <a:r>
              <a:rPr lang="en-US" sz="5400" dirty="0"/>
              <a:t>t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4400" dirty="0">
                <a:latin typeface="Comic Sans MS" panose="030F0702030302020204" pitchFamily="66" charset="0"/>
              </a:rPr>
              <a:t>ne</a:t>
            </a:r>
            <a:r>
              <a:rPr lang="en-US" sz="5400" dirty="0"/>
              <a:t>t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4400" dirty="0">
                <a:latin typeface="Comic Sans MS" panose="030F0702030302020204" pitchFamily="66" charset="0"/>
              </a:rPr>
              <a:t> ve</a:t>
            </a:r>
            <a:r>
              <a:rPr lang="en-US" sz="5400" dirty="0"/>
              <a:t>t</a:t>
            </a:r>
          </a:p>
          <a:p>
            <a:pPr marL="0" indent="0" algn="l" rtl="0">
              <a:buNone/>
            </a:pP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6961396" y="457201"/>
            <a:ext cx="2144504" cy="925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Copy: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4003736" y="615811"/>
            <a:ext cx="3692435" cy="3370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anose="05000000000000000000" pitchFamily="2" charset="2"/>
              <a:buChar char="q"/>
            </a:pPr>
            <a:r>
              <a:rPr lang="en-US" sz="4400" dirty="0">
                <a:latin typeface="Comic Sans MS" panose="030F0702030302020204" pitchFamily="66" charset="0"/>
              </a:rPr>
              <a:t>le</a:t>
            </a:r>
            <a:r>
              <a:rPr lang="en-US" sz="5400" dirty="0"/>
              <a:t>t</a:t>
            </a:r>
            <a:r>
              <a:rPr lang="en-US" sz="4400" dirty="0">
                <a:latin typeface="Comic Sans MS" panose="030F0702030302020204" pitchFamily="66" charset="0"/>
              </a:rPr>
              <a:t> in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4400" dirty="0">
                <a:latin typeface="Comic Sans MS" panose="030F0702030302020204" pitchFamily="66" charset="0"/>
              </a:rPr>
              <a:t> me</a:t>
            </a:r>
            <a:r>
              <a:rPr lang="en-US" sz="5400" dirty="0"/>
              <a:t>t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4400" dirty="0">
                <a:latin typeface="Comic Sans MS" panose="030F0702030302020204" pitchFamily="66" charset="0"/>
              </a:rPr>
              <a:t>je</a:t>
            </a:r>
            <a:r>
              <a:rPr lang="en-US" sz="5400" dirty="0"/>
              <a:t>t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4400" dirty="0">
                <a:latin typeface="Comic Sans MS" panose="030F0702030302020204" pitchFamily="66" charset="0"/>
              </a:rPr>
              <a:t>ge</a:t>
            </a:r>
            <a:r>
              <a:rPr lang="en-US" sz="54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3433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71" y="1339666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13314" name="Picture 2" descr="Baby Elephant, Elephant, Cute, Blue,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43" y="2270690"/>
            <a:ext cx="2735800" cy="22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gg, Smiling, Smile, Happy, Yel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89" y="1208985"/>
            <a:ext cx="3190386" cy="24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197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50790"/>
              </p:ext>
            </p:extLst>
          </p:nvPr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2220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89337"/>
              </p:ext>
            </p:extLst>
          </p:nvPr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744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314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6" y="3508865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9187850" y="3508865"/>
            <a:ext cx="1823049" cy="19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8747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4800600" y="243839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021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363075" y="1800503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4800600" y="243839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823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hen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4800600" y="243839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947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hen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595345" y="1800503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4800600" y="243839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375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4800600" y="243839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9399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366745" y="1800503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4800600" y="243839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8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71" y="1339666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13314" name="Picture 2" descr="Baby Elephant, Elephant, Cute, Blue,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43" y="2270690"/>
            <a:ext cx="2735800" cy="22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gg, Smiling, Smile, Happy, Yel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89" y="1208985"/>
            <a:ext cx="3190386" cy="24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lkaline, battery, cartoon, electricity, energy, power, sig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07" y="3409950"/>
            <a:ext cx="2839105" cy="28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0719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876332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231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362918" y="1750485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876332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242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876332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6576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362918" y="1750485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876332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074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791543" y="1735926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03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511180" y="1780066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791543" y="1735926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8356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876332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8073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287186" y="1750485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876332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3328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876332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034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7943851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625012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96623" y="4642009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362918" y="1750485"/>
            <a:ext cx="29034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wet</a:t>
            </a:r>
            <a:endParaRPr lang="he-IL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325068" y="1724619"/>
            <a:ext cx="800100" cy="152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600700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876332" y="2452984"/>
            <a:ext cx="724368" cy="79563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3400425" y="2386903"/>
            <a:ext cx="74295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endParaRPr lang="he-IL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7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71" y="1339666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13314" name="Picture 2" descr="Baby Elephant, Elephant, Cute, Blue,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43" y="2270690"/>
            <a:ext cx="2735800" cy="22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gg, Smiling, Smile, Happy, Yel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89" y="1208985"/>
            <a:ext cx="3190386" cy="24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lkaline, battery, cartoon, electricity, energy, power, sig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07" y="3409950"/>
            <a:ext cx="2839105" cy="28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Eleven, Figure, Gifts, Fairytale, Ea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04" y="185527"/>
            <a:ext cx="43148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3383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51946" y="462304"/>
            <a:ext cx="4658304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Good for you!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4" descr="Smiley Clapping Hands | Emoticon, Lustige smileys, Smiley b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954212"/>
            <a:ext cx="4762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ales, 3D Model, Isolated, 3D, Mod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7" r="42991" b="6127"/>
          <a:stretch/>
        </p:blipFill>
        <p:spPr bwMode="auto">
          <a:xfrm>
            <a:off x="9792861" y="696262"/>
            <a:ext cx="1358126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9545211" y="468599"/>
            <a:ext cx="495300" cy="6560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2</a:t>
            </a:r>
            <a:endParaRPr lang="he-IL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195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 txBox="1">
            <a:spLocks/>
          </p:cNvSpPr>
          <p:nvPr/>
        </p:nvSpPr>
        <p:spPr>
          <a:xfrm>
            <a:off x="1025423" y="970555"/>
            <a:ext cx="4096849" cy="671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000" dirty="0">
                <a:latin typeface="Comic Sans MS" panose="030F0702030302020204" pitchFamily="66" charset="0"/>
              </a:rPr>
              <a:t>Read the words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272" y="640140"/>
            <a:ext cx="912822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9600" dirty="0">
                <a:latin typeface="Comic Sans MS" panose="030F0702030302020204" pitchFamily="66" charset="0"/>
              </a:rPr>
              <a:t>A hen in a net.</a:t>
            </a:r>
            <a:endParaRPr lang="he-IL" sz="9600" dirty="0">
              <a:latin typeface="Comic Sans MS" panose="030F0702030302020204" pitchFamily="66" charset="0"/>
            </a:endParaRPr>
          </a:p>
        </p:txBody>
      </p:sp>
      <p:pic>
        <p:nvPicPr>
          <p:cNvPr id="10244" name="Picture 4" descr="Red Rooster on Brown Wooden C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805705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 txBox="1">
            <a:spLocks/>
          </p:cNvSpPr>
          <p:nvPr/>
        </p:nvSpPr>
        <p:spPr>
          <a:xfrm>
            <a:off x="1025423" y="970555"/>
            <a:ext cx="4096849" cy="671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000" dirty="0">
                <a:latin typeface="Comic Sans MS" panose="030F0702030302020204" pitchFamily="66" charset="0"/>
              </a:rPr>
              <a:t>Read the words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5422" y="857656"/>
            <a:ext cx="6518377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9600" dirty="0">
                <a:latin typeface="Comic Sans MS" panose="030F0702030302020204" pitchFamily="66" charset="0"/>
              </a:rPr>
              <a:t>A wet pet.</a:t>
            </a:r>
            <a:endParaRPr lang="he-IL" sz="9600" dirty="0">
              <a:latin typeface="Comic Sans MS" panose="030F0702030302020204" pitchFamily="66" charset="0"/>
            </a:endParaRPr>
          </a:p>
        </p:txBody>
      </p:sp>
      <p:pic>
        <p:nvPicPr>
          <p:cNvPr id="33794" name="Picture 2" descr="Long-coated Brown Dog on Body of Wat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666005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 txBox="1">
            <a:spLocks/>
          </p:cNvSpPr>
          <p:nvPr/>
        </p:nvSpPr>
        <p:spPr>
          <a:xfrm>
            <a:off x="1025423" y="970555"/>
            <a:ext cx="4096849" cy="671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000" dirty="0">
                <a:latin typeface="Comic Sans MS" panose="030F0702030302020204" pitchFamily="66" charset="0"/>
              </a:rPr>
              <a:t>Read the words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772" y="934262"/>
            <a:ext cx="686127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9600" dirty="0">
                <a:latin typeface="Comic Sans MS" panose="030F0702030302020204" pitchFamily="66" charset="0"/>
              </a:rPr>
              <a:t>A wet man.</a:t>
            </a:r>
            <a:endParaRPr lang="he-IL" sz="96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Water Splash, Balloons, Fights, To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6"/>
          <a:stretch/>
        </p:blipFill>
        <p:spPr bwMode="auto">
          <a:xfrm>
            <a:off x="5944481" y="1942105"/>
            <a:ext cx="520710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5423" y="675122"/>
            <a:ext cx="7699477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An o</a:t>
            </a:r>
            <a:r>
              <a:rPr lang="en-US" sz="9600" dirty="0">
                <a:latin typeface="Comic Sans MS" panose="030F0702030302020204" pitchFamily="66" charset="0"/>
              </a:rPr>
              <a:t>pen jet.</a:t>
            </a:r>
            <a:endParaRPr lang="he-IL" sz="9600" dirty="0">
              <a:latin typeface="Comic Sans MS" panose="030F0702030302020204" pitchFamily="66" charset="0"/>
            </a:endParaRPr>
          </a:p>
        </p:txBody>
      </p:sp>
      <p:pic>
        <p:nvPicPr>
          <p:cNvPr id="34818" name="Picture 2" descr="People Walking Inside Air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95550"/>
            <a:ext cx="508635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0963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5423" y="675122"/>
            <a:ext cx="7985227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An o</a:t>
            </a:r>
            <a:r>
              <a:rPr lang="en-US" sz="9600" dirty="0">
                <a:latin typeface="Comic Sans MS" panose="030F0702030302020204" pitchFamily="66" charset="0"/>
              </a:rPr>
              <a:t>pen net.</a:t>
            </a:r>
            <a:endParaRPr lang="he-IL" sz="9600" dirty="0">
              <a:latin typeface="Comic Sans MS" panose="030F0702030302020204" pitchFamily="66" charset="0"/>
            </a:endParaRPr>
          </a:p>
        </p:txBody>
      </p:sp>
      <p:pic>
        <p:nvPicPr>
          <p:cNvPr id="44034" name="Picture 2" descr="Women's Red and Black Sari D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69398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4390" y="587264"/>
            <a:ext cx="608076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9600" dirty="0">
                <a:latin typeface="Comic Sans MS" panose="030F0702030302020204" pitchFamily="66" charset="0"/>
              </a:rPr>
              <a:t>get a pet</a:t>
            </a:r>
            <a:endParaRPr lang="he-IL" sz="9600" dirty="0">
              <a:latin typeface="Comic Sans MS" panose="030F0702030302020204" pitchFamily="66" charset="0"/>
            </a:endParaRPr>
          </a:p>
        </p:txBody>
      </p:sp>
      <p:pic>
        <p:nvPicPr>
          <p:cNvPr id="31748" name="Picture 4" descr="A Beautiful Dog Breed With A Thick C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85" y="1389007"/>
            <a:ext cx="3115115" cy="46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156" y="1071731"/>
            <a:ext cx="970474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9600" dirty="0">
                <a:latin typeface="Comic Sans MS" panose="030F0702030302020204" pitchFamily="66" charset="0"/>
              </a:rPr>
              <a:t>A vet and a hen.</a:t>
            </a:r>
            <a:endParaRPr lang="he-IL" sz="9600" dirty="0">
              <a:latin typeface="Comic Sans MS" panose="030F0702030302020204" pitchFamily="66" charset="0"/>
            </a:endParaRPr>
          </a:p>
        </p:txBody>
      </p:sp>
      <p:sp>
        <p:nvSpPr>
          <p:cNvPr id="3" name="AutoShape 4" descr="Veterinarian with stethoscope holding and examining chicken on ..."/>
          <p:cNvSpPr>
            <a:spLocks noChangeAspect="1" noChangeArrowheads="1"/>
          </p:cNvSpPr>
          <p:nvPr/>
        </p:nvSpPr>
        <p:spPr bwMode="auto">
          <a:xfrm>
            <a:off x="3569335" y="3827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2774" name="Picture 6" descr="Veterinarian with stethoscope holding and examining chicken 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35" y="2639803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182" y="1565622"/>
            <a:ext cx="457131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The wet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2063" y="1565621"/>
            <a:ext cx="2332873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 pet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182" y="3225584"/>
            <a:ext cx="5115487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is on the 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4240" y="3181588"/>
            <a:ext cx="279050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 mat.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797890" y="563945"/>
            <a:ext cx="2283618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4" name="Picture 4" descr="Cream Toy Poodle Puppy in Bathtu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18746" r="8000"/>
          <a:stretch/>
        </p:blipFill>
        <p:spPr bwMode="auto">
          <a:xfrm>
            <a:off x="7996248" y="4505027"/>
            <a:ext cx="3624251" cy="22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3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8573" y="1540033"/>
            <a:ext cx="430461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The pet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797890" y="563945"/>
            <a:ext cx="2283618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914" name="Picture 2" descr="Brown Short Coated Dog Sitting on Brown Wooden Fl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30545" r="14468" b="32081"/>
          <a:stretch/>
        </p:blipFill>
        <p:spPr bwMode="auto">
          <a:xfrm>
            <a:off x="5259383" y="563945"/>
            <a:ext cx="5370517" cy="32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4824" y="3978433"/>
            <a:ext cx="2743226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sat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6007" y="4021833"/>
            <a:ext cx="6062319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on the mat.</a:t>
            </a:r>
            <a:endParaRPr lang="he-IL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71" y="1339666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13314" name="Picture 2" descr="Baby Elephant, Elephant, Cute, Blue,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43" y="2270690"/>
            <a:ext cx="2735800" cy="22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gg, Smiling, Smile, Happy, Yel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89" y="1208985"/>
            <a:ext cx="3190386" cy="24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lkaline, battery, cartoon, electricity, energy, power, sig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07" y="3409950"/>
            <a:ext cx="2839105" cy="28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Eleven, Figure, Gifts, Fairytale, Ea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04" y="185527"/>
            <a:ext cx="43148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media.istockphoto.com/photos/new-style-greetings-in-quarantine-picture-id1212536033?b=1&amp;k=6&amp;m=1212536033&amp;s=170667a&amp;w=0&amp;h=pXPsklwQQ1Aoeem5Wq0wFA4h49HUurZCNBu2Uy1CPw0=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7" t="13968" r="18560" b="17595"/>
          <a:stretch/>
        </p:blipFill>
        <p:spPr bwMode="auto">
          <a:xfrm>
            <a:off x="6468810" y="3619500"/>
            <a:ext cx="3500749" cy="25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3243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8573" y="1540033"/>
            <a:ext cx="430461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The pet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481" y="3430478"/>
            <a:ext cx="4634252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the tree.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797890" y="563945"/>
            <a:ext cx="2283618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7890" name="Picture 2" descr="Low Angle View of Cat on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316800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3733" y="1514949"/>
            <a:ext cx="430461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gets up</a:t>
            </a:r>
            <a:endParaRPr lang="he-IL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8573" y="1540033"/>
            <a:ext cx="2058927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 err="1">
                <a:latin typeface="Comic Sans MS" panose="030F0702030302020204" pitchFamily="66" charset="0"/>
              </a:rPr>
              <a:t>Ket</a:t>
            </a:r>
            <a:r>
              <a:rPr lang="en-US" sz="8000" dirty="0">
                <a:latin typeface="Comic Sans MS" panose="030F0702030302020204" pitchFamily="66" charset="0"/>
              </a:rPr>
              <a:t> 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573" y="3181588"/>
            <a:ext cx="701261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met the pet.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797890" y="563945"/>
            <a:ext cx="2283618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866" name="Picture 2" descr="Smiling Girl Holding Gray Rab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1" y="950546"/>
            <a:ext cx="3497884" cy="52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7890" y="2201752"/>
            <a:ext cx="430461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The men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797890" y="563945"/>
            <a:ext cx="2283618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38" name="Picture 2" descr="Group of Solider Fall in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671669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798" y="3799424"/>
            <a:ext cx="438371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are near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4908" y="3799424"/>
            <a:ext cx="430461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the jet.</a:t>
            </a:r>
            <a:endParaRPr lang="he-IL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9199" y="1540033"/>
            <a:ext cx="430461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The men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797890" y="563945"/>
            <a:ext cx="2283618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62" name="Picture 2" descr="Boys Playing Soccer during D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1883"/>
          <a:stretch/>
        </p:blipFill>
        <p:spPr bwMode="auto">
          <a:xfrm>
            <a:off x="5867400" y="383348"/>
            <a:ext cx="4648200" cy="44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199" y="4813565"/>
            <a:ext cx="6138351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get the ball.</a:t>
            </a:r>
            <a:endParaRPr lang="he-IL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7890" y="3216671"/>
            <a:ext cx="430461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The men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864" y="4867215"/>
            <a:ext cx="744758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get in </a:t>
            </a:r>
            <a:r>
              <a:rPr lang="en-US" sz="8000" dirty="0">
                <a:latin typeface="Comic Sans MS" panose="030F0702030302020204" pitchFamily="66" charset="0"/>
              </a:rPr>
              <a:t>the jet.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797890" y="563945"/>
            <a:ext cx="2283618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986" name="Picture 2" descr="People Walking Inside Air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91410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78" y="3218882"/>
            <a:ext cx="584834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in the net.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78" y="1870421"/>
            <a:ext cx="5050459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They are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797890" y="563945"/>
            <a:ext cx="2283618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010" name="Picture 2" descr="Person Holding Orange Fruits in White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1119186"/>
            <a:ext cx="3444875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035" y="1134956"/>
            <a:ext cx="572944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Put the ball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8858" y="1134955"/>
            <a:ext cx="3811491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in the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0735" y="2795848"/>
            <a:ext cx="241686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net!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pic>
        <p:nvPicPr>
          <p:cNvPr id="45060" name="Picture 4" descr="Man Standing Near Basketball Hoop Holding a Basketb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2" r="18355"/>
          <a:stretch/>
        </p:blipFill>
        <p:spPr bwMode="auto">
          <a:xfrm>
            <a:off x="3941225" y="2472781"/>
            <a:ext cx="5545675" cy="3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5350" y="662064"/>
            <a:ext cx="6822613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The pets met. 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pic>
        <p:nvPicPr>
          <p:cNvPr id="46082" name="Picture 2" descr="Two Brown Hor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97" y="2139092"/>
            <a:ext cx="6322766" cy="42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950" y="1081164"/>
            <a:ext cx="1160144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Baby gets in the water.</a:t>
            </a:r>
            <a:endParaRPr lang="he-IL" sz="8000" dirty="0">
              <a:latin typeface="Comic Sans MS" panose="030F0702030302020204" pitchFamily="66" charset="0"/>
            </a:endParaRPr>
          </a:p>
        </p:txBody>
      </p:sp>
      <p:pic>
        <p:nvPicPr>
          <p:cNvPr id="47106" name="Picture 2" descr="Topless Baby In The Swimming P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t="15480" r="20857"/>
          <a:stretch/>
        </p:blipFill>
        <p:spPr bwMode="auto">
          <a:xfrm>
            <a:off x="7740461" y="2552701"/>
            <a:ext cx="3547109" cy="364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950" y="4872841"/>
            <a:ext cx="720089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8000" dirty="0">
                <a:latin typeface="Comic Sans MS" panose="030F0702030302020204" pitchFamily="66" charset="0"/>
              </a:rPr>
              <a:t>Baby is wet!</a:t>
            </a:r>
            <a:endParaRPr lang="he-IL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477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94508" y="1123406"/>
            <a:ext cx="5601789" cy="520022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1. The ball is in the net.</a:t>
            </a:r>
          </a:p>
          <a:p>
            <a:pPr marL="0" indent="0" algn="l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2. The baby is wet. </a:t>
            </a:r>
          </a:p>
          <a:p>
            <a:pPr marL="0" indent="0" algn="l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3. The hen is in the net. </a:t>
            </a:r>
          </a:p>
          <a:p>
            <a:pPr marL="0" indent="0" algn="l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4. </a:t>
            </a:r>
            <a:r>
              <a:rPr lang="en-US" sz="2400" dirty="0" err="1">
                <a:latin typeface="Comic Sans MS" panose="030F0702030302020204" pitchFamily="66" charset="0"/>
              </a:rPr>
              <a:t>Ket</a:t>
            </a:r>
            <a:r>
              <a:rPr lang="en-US" sz="2400" dirty="0">
                <a:latin typeface="Comic Sans MS" panose="030F0702030302020204" pitchFamily="66" charset="0"/>
              </a:rPr>
              <a:t> met the pet. </a:t>
            </a:r>
          </a:p>
          <a:p>
            <a:pPr marL="0" indent="0" algn="l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5. The men get in the jet. </a:t>
            </a:r>
          </a:p>
          <a:p>
            <a:pPr marL="0" indent="0" algn="l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6. The vet has three pets. </a:t>
            </a:r>
          </a:p>
          <a:p>
            <a:pPr marL="0" indent="0" algn="l" rtl="0">
              <a:buNone/>
            </a:pPr>
            <a:endParaRPr lang="he-IL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35883"/>
              </p:ext>
            </p:extLst>
          </p:nvPr>
        </p:nvGraphicFramePr>
        <p:xfrm>
          <a:off x="5804506" y="833070"/>
          <a:ext cx="4963886" cy="5486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42754">
                  <a:extLst>
                    <a:ext uri="{9D8B030D-6E8A-4147-A177-3AD203B41FA5}">
                      <a16:colId xmlns:a16="http://schemas.microsoft.com/office/drawing/2014/main" val="1340203711"/>
                    </a:ext>
                  </a:extLst>
                </a:gridCol>
                <a:gridCol w="2521132">
                  <a:extLst>
                    <a:ext uri="{9D8B030D-6E8A-4147-A177-3AD203B41FA5}">
                      <a16:colId xmlns:a16="http://schemas.microsoft.com/office/drawing/2014/main" val="1343520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7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F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552425"/>
                  </a:ext>
                </a:extLst>
              </a:tr>
            </a:tbl>
          </a:graphicData>
        </a:graphic>
      </p:graphicFrame>
      <p:sp>
        <p:nvSpPr>
          <p:cNvPr id="4" name="מלבן מעוגל 3"/>
          <p:cNvSpPr/>
          <p:nvPr/>
        </p:nvSpPr>
        <p:spPr>
          <a:xfrm>
            <a:off x="5160582" y="1064852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5166603" y="1865236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5172888" y="2778789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5172891" y="3632545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5172889" y="5276891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AutoShape 8" descr="Chicken Cartoon PNG, Clipart, Beak, Bird, Broken Egg, Carto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5172890" y="4516443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כותרת 1"/>
          <p:cNvSpPr txBox="1">
            <a:spLocks/>
          </p:cNvSpPr>
          <p:nvPr/>
        </p:nvSpPr>
        <p:spPr>
          <a:xfrm>
            <a:off x="775389" y="392921"/>
            <a:ext cx="2474118" cy="6719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Match: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0" name="Picture 2" descr="Ball on Ho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21143" r="8067" b="17714"/>
          <a:stretch/>
        </p:blipFill>
        <p:spPr bwMode="auto">
          <a:xfrm>
            <a:off x="8782997" y="4516443"/>
            <a:ext cx="1676401" cy="17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opless Baby In The Swimming Po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t="15480" r="20857"/>
          <a:stretch/>
        </p:blipFill>
        <p:spPr bwMode="auto">
          <a:xfrm>
            <a:off x="6296297" y="2556566"/>
            <a:ext cx="1670239" cy="17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d Rooster on Brown Wooden C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/>
          <a:stretch/>
        </p:blipFill>
        <p:spPr bwMode="auto">
          <a:xfrm>
            <a:off x="8726021" y="1064852"/>
            <a:ext cx="1990407" cy="14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miling Girl Holding Gray Rabbi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8"/>
          <a:stretch/>
        </p:blipFill>
        <p:spPr bwMode="auto">
          <a:xfrm>
            <a:off x="8814019" y="2613699"/>
            <a:ext cx="1557036" cy="159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eople Walking Inside Airl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/>
          <a:stretch/>
        </p:blipFill>
        <p:spPr bwMode="auto">
          <a:xfrm>
            <a:off x="6280883" y="837883"/>
            <a:ext cx="1968761" cy="16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Cartoon female veterinarian examining pets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0"/>
          <a:stretch/>
        </p:blipFill>
        <p:spPr bwMode="auto">
          <a:xfrm>
            <a:off x="6428185" y="4359247"/>
            <a:ext cx="1674155" cy="18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מעוגל 17"/>
          <p:cNvSpPr/>
          <p:nvPr/>
        </p:nvSpPr>
        <p:spPr>
          <a:xfrm>
            <a:off x="2531682" y="6000749"/>
            <a:ext cx="2192718" cy="806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03:00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281567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121" y="2099330"/>
            <a:ext cx="330290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_e_</a:t>
            </a:r>
          </a:p>
        </p:txBody>
      </p:sp>
      <p:sp>
        <p:nvSpPr>
          <p:cNvPr id="4" name="AutoShape 8" descr="Cartoon Home Furniture Bed Royalty Free Cliparts, Vectors,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775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94509" y="1123406"/>
            <a:ext cx="4169386" cy="520022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1. The ball is in the net.</a:t>
            </a:r>
          </a:p>
          <a:p>
            <a:pPr marL="0" indent="0" algn="l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2. The baby is wet. </a:t>
            </a:r>
          </a:p>
          <a:p>
            <a:pPr marL="0" indent="0" algn="l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3. The hen is in the net. </a:t>
            </a:r>
          </a:p>
          <a:p>
            <a:pPr marL="0" indent="0" algn="l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4. </a:t>
            </a:r>
            <a:r>
              <a:rPr lang="en-US" sz="2400" dirty="0" err="1">
                <a:latin typeface="Comic Sans MS" panose="030F0702030302020204" pitchFamily="66" charset="0"/>
              </a:rPr>
              <a:t>Ket</a:t>
            </a:r>
            <a:r>
              <a:rPr lang="en-US" sz="2400" dirty="0">
                <a:latin typeface="Comic Sans MS" panose="030F0702030302020204" pitchFamily="66" charset="0"/>
              </a:rPr>
              <a:t> met the pet. </a:t>
            </a:r>
          </a:p>
          <a:p>
            <a:pPr marL="0" indent="0" algn="l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5. The men get in the jet. </a:t>
            </a:r>
          </a:p>
          <a:p>
            <a:pPr marL="0" indent="0" algn="l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6. The vet has three pets. </a:t>
            </a:r>
          </a:p>
          <a:p>
            <a:pPr marL="0" indent="0" algn="l" rtl="0">
              <a:buNone/>
            </a:pPr>
            <a:endParaRPr lang="he-IL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35883"/>
              </p:ext>
            </p:extLst>
          </p:nvPr>
        </p:nvGraphicFramePr>
        <p:xfrm>
          <a:off x="5804506" y="833070"/>
          <a:ext cx="4963886" cy="5486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42754">
                  <a:extLst>
                    <a:ext uri="{9D8B030D-6E8A-4147-A177-3AD203B41FA5}">
                      <a16:colId xmlns:a16="http://schemas.microsoft.com/office/drawing/2014/main" val="1340203711"/>
                    </a:ext>
                  </a:extLst>
                </a:gridCol>
                <a:gridCol w="2521132">
                  <a:extLst>
                    <a:ext uri="{9D8B030D-6E8A-4147-A177-3AD203B41FA5}">
                      <a16:colId xmlns:a16="http://schemas.microsoft.com/office/drawing/2014/main" val="1343520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7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C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F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l" rtl="1"/>
                      <a:r>
                        <a:rPr lang="en-US" dirty="0"/>
                        <a:t>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552425"/>
                  </a:ext>
                </a:extLst>
              </a:tr>
            </a:tbl>
          </a:graphicData>
        </a:graphic>
      </p:graphicFrame>
      <p:sp>
        <p:nvSpPr>
          <p:cNvPr id="4" name="מלבן מעוגל 3"/>
          <p:cNvSpPr/>
          <p:nvPr/>
        </p:nvSpPr>
        <p:spPr>
          <a:xfrm>
            <a:off x="5160582" y="1064852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5166603" y="1865236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5172888" y="2778789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5172891" y="3632545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5172889" y="5276891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11" name="AutoShape 8" descr="Chicken Cartoon PNG, Clipart, Beak, Bird, Broken Egg, Carto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5172890" y="4516443"/>
            <a:ext cx="470263" cy="499370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20" name="כותרת 1"/>
          <p:cNvSpPr txBox="1">
            <a:spLocks/>
          </p:cNvSpPr>
          <p:nvPr/>
        </p:nvSpPr>
        <p:spPr>
          <a:xfrm>
            <a:off x="775389" y="392921"/>
            <a:ext cx="2474118" cy="6719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Check: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0" name="Picture 2" descr="Ball on Ho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21143" r="8067" b="17714"/>
          <a:stretch/>
        </p:blipFill>
        <p:spPr bwMode="auto">
          <a:xfrm>
            <a:off x="8782997" y="4516443"/>
            <a:ext cx="1676401" cy="17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opless Baby In The Swimming Po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t="15480" r="20857"/>
          <a:stretch/>
        </p:blipFill>
        <p:spPr bwMode="auto">
          <a:xfrm>
            <a:off x="6296297" y="2556566"/>
            <a:ext cx="1670239" cy="17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d Rooster on Brown Wooden C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/>
          <a:stretch/>
        </p:blipFill>
        <p:spPr bwMode="auto">
          <a:xfrm>
            <a:off x="8726021" y="1064852"/>
            <a:ext cx="1990407" cy="14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miling Girl Holding Gray Rabbi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8"/>
          <a:stretch/>
        </p:blipFill>
        <p:spPr bwMode="auto">
          <a:xfrm>
            <a:off x="8814019" y="2613699"/>
            <a:ext cx="1557036" cy="159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eople Walking Inside Airl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/>
          <a:stretch/>
        </p:blipFill>
        <p:spPr bwMode="auto">
          <a:xfrm>
            <a:off x="6280883" y="837883"/>
            <a:ext cx="1968761" cy="16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Cartoon female veterinarian examining pets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0"/>
          <a:stretch/>
        </p:blipFill>
        <p:spPr bwMode="auto">
          <a:xfrm>
            <a:off x="6428185" y="4359247"/>
            <a:ext cx="1674155" cy="18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7629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51946" y="462304"/>
            <a:ext cx="4639254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Good for you!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4" descr="Smiley Clapping Hands | Emoticon, Lustige smileys, Smiley b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954212"/>
            <a:ext cx="4762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ales, 3D Model, Isolated, 3D, Mod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7" r="42991" b="6127"/>
          <a:stretch/>
        </p:blipFill>
        <p:spPr bwMode="auto">
          <a:xfrm>
            <a:off x="9792861" y="696262"/>
            <a:ext cx="1358126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9545211" y="468599"/>
            <a:ext cx="495300" cy="6560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3</a:t>
            </a:r>
            <a:endParaRPr lang="he-IL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7233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torytelling, Story, Telling, T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3" y="1524000"/>
            <a:ext cx="6759575" cy="380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925868" y="602466"/>
            <a:ext cx="4541482" cy="921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Story time…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554161" y="5126846"/>
            <a:ext cx="7277100" cy="921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The Wet Pet.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9023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Lake Cartoon Cliparts, Stock Vector And Royalty Free Lake Carto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8" y="2591367"/>
            <a:ext cx="8333161" cy="37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and Fall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0"/>
          <a:stretch/>
        </p:blipFill>
        <p:spPr bwMode="auto">
          <a:xfrm>
            <a:off x="4011858" y="1222375"/>
            <a:ext cx="328612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866775" y="5273437"/>
            <a:ext cx="2114550" cy="7625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water</a:t>
            </a:r>
            <a:endParaRPr lang="he-IL" sz="4000" dirty="0">
              <a:solidFill>
                <a:sysClr val="windowText" lastClr="000000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10023519" y="3020606"/>
            <a:ext cx="1649639" cy="6906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dry</a:t>
            </a:r>
            <a:endParaRPr lang="he-IL" sz="4000" dirty="0">
              <a:solidFill>
                <a:sysClr val="windowText" lastClr="000000"/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2316569" y="1709454"/>
            <a:ext cx="2114550" cy="7625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falls</a:t>
            </a:r>
            <a:endParaRPr lang="he-IL" sz="4000" dirty="0">
              <a:solidFill>
                <a:sysClr val="windowText" lastClr="000000"/>
              </a:solidFill>
            </a:endParaRPr>
          </a:p>
        </p:txBody>
      </p:sp>
      <p:pic>
        <p:nvPicPr>
          <p:cNvPr id="1030" name="Picture 6" descr="Exotic Animals, Leopard, Monke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9" r="82370"/>
          <a:stretch/>
        </p:blipFill>
        <p:spPr bwMode="auto">
          <a:xfrm>
            <a:off x="8815523" y="-646320"/>
            <a:ext cx="3376477" cy="39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8286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aturalist, Girl, Pet, Monk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5"/>
          <a:stretch/>
        </p:blipFill>
        <p:spPr bwMode="auto">
          <a:xfrm>
            <a:off x="5372100" y="719180"/>
            <a:ext cx="5492303" cy="360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1943347" y="4156188"/>
            <a:ext cx="5486153" cy="116204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latin typeface="Comic Sans MS" panose="030F0702030302020204" pitchFamily="66" charset="0"/>
              </a:rPr>
              <a:t>Ket</a:t>
            </a:r>
            <a:r>
              <a:rPr lang="en-US" sz="5400" dirty="0">
                <a:latin typeface="Comic Sans MS" panose="030F0702030302020204" pitchFamily="66" charset="0"/>
              </a:rPr>
              <a:t> has a pet</a:t>
            </a:r>
            <a:r>
              <a:rPr lang="en-US" sz="6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914647" y="2743202"/>
            <a:ext cx="3924053" cy="1162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3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>
                <a:latin typeface="Comic Sans MS" panose="030F0702030302020204" pitchFamily="66" charset="0"/>
              </a:rPr>
              <a:t>This is </a:t>
            </a:r>
            <a:r>
              <a:rPr lang="en-US" sz="5400" dirty="0" err="1">
                <a:latin typeface="Comic Sans MS" panose="030F0702030302020204" pitchFamily="66" charset="0"/>
              </a:rPr>
              <a:t>Ket</a:t>
            </a:r>
            <a:endParaRPr lang="en-US" sz="5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272465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990847" y="4340225"/>
            <a:ext cx="6514853" cy="10890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latin typeface="Comic Sans MS" panose="030F0702030302020204" pitchFamily="66" charset="0"/>
              </a:rPr>
              <a:t>Ket’s</a:t>
            </a:r>
            <a:r>
              <a:rPr lang="en-US" sz="5400" dirty="0">
                <a:latin typeface="Comic Sans MS" panose="030F0702030302020204" pitchFamily="66" charset="0"/>
              </a:rPr>
              <a:t> pet is a         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026" name="Picture 2" descr="Naturalist, Girl, Pet, Mon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96650"/>
            <a:ext cx="3152775" cy="50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47" y="4308475"/>
            <a:ext cx="1298780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32318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533647" y="5263355"/>
            <a:ext cx="9581903" cy="10890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Comic Sans MS" panose="030F0702030302020204" pitchFamily="66" charset="0"/>
              </a:rPr>
              <a:t>The pet gets in to the water.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2" name="AutoShape 6" descr="A Small Lake Cartoon Royalty Free Cliparts, Vectors, And Stock ..."/>
          <p:cNvSpPr>
            <a:spLocks noChangeAspect="1" noChangeArrowheads="1"/>
          </p:cNvSpPr>
          <p:nvPr/>
        </p:nvSpPr>
        <p:spPr bwMode="auto">
          <a:xfrm>
            <a:off x="4575175" y="3224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8" name="Picture 10" descr="wet monkey by ~poubelle-de-dav on deviantART | Desenhos, Tato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4201" r="6133" b="4241"/>
          <a:stretch/>
        </p:blipFill>
        <p:spPr bwMode="auto">
          <a:xfrm>
            <a:off x="6061075" y="171450"/>
            <a:ext cx="30099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1493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990847" y="4340225"/>
            <a:ext cx="5638553" cy="10890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Comic Sans MS" panose="030F0702030302020204" pitchFamily="66" charset="0"/>
              </a:rPr>
              <a:t>The pet is wet.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100" name="Picture 4" descr="Monkey Rain | Free Vectors, Stock Photos &amp;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8" t="11583" b="21173"/>
          <a:stretch/>
        </p:blipFill>
        <p:spPr bwMode="auto">
          <a:xfrm>
            <a:off x="6286501" y="1430189"/>
            <a:ext cx="3095624" cy="45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7801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990847" y="4340225"/>
            <a:ext cx="6572003" cy="10890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Comic Sans MS" panose="030F0702030302020204" pitchFamily="66" charset="0"/>
              </a:rPr>
              <a:t>The pet is not dry.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122" name="Picture 2" descr="Monkey Rain | Free Vectors, Stock Photos &amp;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3" b="21606"/>
          <a:stretch/>
        </p:blipFill>
        <p:spPr bwMode="auto">
          <a:xfrm>
            <a:off x="7562850" y="854075"/>
            <a:ext cx="3349625" cy="4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5581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990847" y="4340225"/>
            <a:ext cx="4971803" cy="10890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latin typeface="Comic Sans MS" panose="030F0702030302020204" pitchFamily="66" charset="0"/>
              </a:rPr>
              <a:t>Ket</a:t>
            </a:r>
            <a:r>
              <a:rPr lang="en-US" sz="5400" dirty="0">
                <a:latin typeface="Comic Sans MS" panose="030F0702030302020204" pitchFamily="66" charset="0"/>
              </a:rPr>
              <a:t> is mad!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71684" name="Picture 4" descr="Little girl angry face expression set of cartoon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7"/>
          <a:stretch/>
        </p:blipFill>
        <p:spPr bwMode="auto">
          <a:xfrm>
            <a:off x="4888048" y="1314450"/>
            <a:ext cx="471984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121" y="2099330"/>
            <a:ext cx="330290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_e_</a:t>
            </a:r>
          </a:p>
        </p:txBody>
      </p:sp>
      <p:sp>
        <p:nvSpPr>
          <p:cNvPr id="4" name="AutoShape 8" descr="Cartoon Home Furniture Bed Royalty Free Cliparts, Vectors,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פיצוץ 1 2"/>
          <p:cNvSpPr/>
          <p:nvPr/>
        </p:nvSpPr>
        <p:spPr>
          <a:xfrm>
            <a:off x="4518025" y="1551188"/>
            <a:ext cx="3657600" cy="27241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15712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876547" y="3481806"/>
            <a:ext cx="5238503" cy="10890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latin typeface="Comic Sans MS" panose="030F0702030302020204" pitchFamily="66" charset="0"/>
              </a:rPr>
              <a:t>Ket</a:t>
            </a:r>
            <a:r>
              <a:rPr lang="en-US" sz="5400" dirty="0">
                <a:latin typeface="Comic Sans MS" panose="030F0702030302020204" pitchFamily="66" charset="0"/>
              </a:rPr>
              <a:t> gets a net.</a:t>
            </a:r>
            <a:endParaRPr lang="en-US" sz="6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7174" name="Picture 6" descr="Cartoon, catch, fish, fishing, healthy, net, sport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84296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0623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990847" y="4340225"/>
            <a:ext cx="9143753" cy="10890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latin typeface="Comic Sans MS" panose="030F0702030302020204" pitchFamily="66" charset="0"/>
              </a:rPr>
              <a:t>Ket</a:t>
            </a:r>
            <a:r>
              <a:rPr lang="en-US" sz="5400" dirty="0">
                <a:latin typeface="Comic Sans MS" panose="030F0702030302020204" pitchFamily="66" charset="0"/>
              </a:rPr>
              <a:t> wants to get the pet.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Picture 6" descr="Cartoon, catch, fish, fishing, healthy, net, sport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9201">
            <a:off x="5347810" y="-31004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onkey, Ape, Animal, Nature, Wild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7" y="1101724"/>
            <a:ext cx="37528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2183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990847" y="4340225"/>
            <a:ext cx="7810253" cy="10890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Comic Sans MS" panose="030F0702030302020204" pitchFamily="66" charset="0"/>
              </a:rPr>
              <a:t>Oh No!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4" descr="Monkey Rain | Free Vectors, Stock Photos &amp;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8" t="11583" b="21173"/>
          <a:stretch/>
        </p:blipFill>
        <p:spPr bwMode="auto">
          <a:xfrm>
            <a:off x="6161085" y="288776"/>
            <a:ext cx="3095624" cy="45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4455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ittle girl angry face expression set of cartoon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7"/>
          <a:stretch/>
        </p:blipFill>
        <p:spPr bwMode="auto">
          <a:xfrm>
            <a:off x="2514601" y="514349"/>
            <a:ext cx="454656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666997" y="5162552"/>
            <a:ext cx="9543803" cy="1162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3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err="1">
                <a:latin typeface="Comic Sans MS" panose="030F0702030302020204" pitchFamily="66" charset="0"/>
              </a:rPr>
              <a:t>Kets</a:t>
            </a:r>
            <a:r>
              <a:rPr lang="en-US" sz="5400" dirty="0">
                <a:latin typeface="Comic Sans MS" panose="030F0702030302020204" pitchFamily="66" charset="0"/>
              </a:rPr>
              <a:t> falls in to the water!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pic>
        <p:nvPicPr>
          <p:cNvPr id="8" name="Picture 2" descr="cartoon boy character swimming in the water Stock Photo - Ala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9" r="10156" b="11908"/>
          <a:stretch/>
        </p:blipFill>
        <p:spPr bwMode="auto">
          <a:xfrm>
            <a:off x="2514601" y="4552950"/>
            <a:ext cx="4546560" cy="4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oon boy character swimming in the water Stock Photo - Ala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9" r="10156" b="11908"/>
          <a:stretch/>
        </p:blipFill>
        <p:spPr bwMode="auto">
          <a:xfrm>
            <a:off x="2514601" y="4191000"/>
            <a:ext cx="4546560" cy="4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808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Little girl angry face expression set of cartoon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7"/>
          <a:stretch/>
        </p:blipFill>
        <p:spPr bwMode="auto">
          <a:xfrm>
            <a:off x="7357356" y="603223"/>
            <a:ext cx="3419599" cy="29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Monkeys, Cartoon, Character, Colle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4" r="44147"/>
          <a:stretch/>
        </p:blipFill>
        <p:spPr bwMode="auto">
          <a:xfrm>
            <a:off x="1360487" y="320087"/>
            <a:ext cx="3387725" cy="32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ake Cartoon Cliparts, Stock Vector And Royalty Free Lake Carto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3584459"/>
            <a:ext cx="4799311" cy="21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ter, Splash, Png, Png, Png, Png,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8" y="1119714"/>
            <a:ext cx="11372603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686718" y="4478618"/>
            <a:ext cx="6460086" cy="1162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3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>
                <a:latin typeface="Comic Sans MS" panose="030F0702030302020204" pitchFamily="66" charset="0"/>
              </a:rPr>
              <a:t>Now </a:t>
            </a:r>
            <a:r>
              <a:rPr lang="en-US" sz="5400" dirty="0" err="1">
                <a:latin typeface="Comic Sans MS" panose="030F0702030302020204" pitchFamily="66" charset="0"/>
              </a:rPr>
              <a:t>Ket</a:t>
            </a:r>
            <a:r>
              <a:rPr lang="en-US" sz="5400" dirty="0">
                <a:latin typeface="Comic Sans MS" panose="030F0702030302020204" pitchFamily="66" charset="0"/>
              </a:rPr>
              <a:t> is wet too!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104200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1144700" y="190500"/>
            <a:ext cx="7593154" cy="685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This is </a:t>
            </a:r>
            <a:r>
              <a:rPr lang="en-US" sz="3200" dirty="0" err="1"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sz="3200" dirty="0" err="1"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sz="3200" dirty="0" err="1">
                <a:latin typeface="Comic Sans MS" panose="030F0702030302020204" pitchFamily="66" charset="0"/>
              </a:rPr>
              <a:t>Ket’s</a:t>
            </a:r>
            <a:r>
              <a:rPr lang="en-US" sz="3200" dirty="0">
                <a:latin typeface="Comic Sans MS" panose="030F0702030302020204" pitchFamily="66" charset="0"/>
              </a:rPr>
              <a:t> pet is a      .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sz="3200" dirty="0" err="1"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sz="3200" dirty="0">
              <a:latin typeface="Comic Sans MS" panose="030F0702030302020204" pitchFamily="66" charset="0"/>
            </a:endParaRPr>
          </a:p>
          <a:p>
            <a:pPr algn="l" rtl="0"/>
            <a:r>
              <a:rPr lang="en-US" sz="3200" dirty="0" err="1"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 gets a net. 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She wants to get the pet.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sz="3200" dirty="0" err="1"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Now </a:t>
            </a:r>
            <a:r>
              <a:rPr lang="en-US" sz="3200" dirty="0" err="1"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 is wet 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5994209" y="480190"/>
            <a:ext cx="2283618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Monkey, Ape, Animal, Nature, Wild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47" y="1499237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0881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1144700" y="190500"/>
            <a:ext cx="7593154" cy="685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This is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 has a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pet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Ket’s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pet</a:t>
            </a:r>
            <a:r>
              <a:rPr lang="en-US" sz="3200" dirty="0">
                <a:latin typeface="Comic Sans MS" panose="030F0702030302020204" pitchFamily="66" charset="0"/>
              </a:rPr>
              <a:t> is a      .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pet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gets</a:t>
            </a:r>
            <a:r>
              <a:rPr lang="en-US" sz="3200" dirty="0">
                <a:latin typeface="Comic Sans MS" panose="030F0702030302020204" pitchFamily="66" charset="0"/>
              </a:rPr>
              <a:t> in to the water.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pet</a:t>
            </a:r>
            <a:r>
              <a:rPr lang="en-US" sz="3200" dirty="0">
                <a:latin typeface="Comic Sans MS" panose="030F0702030302020204" pitchFamily="66" charset="0"/>
              </a:rPr>
              <a:t> is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wet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pet</a:t>
            </a:r>
            <a:r>
              <a:rPr lang="en-US" sz="3200" dirty="0">
                <a:latin typeface="Comic Sans MS" panose="030F0702030302020204" pitchFamily="66" charset="0"/>
              </a:rPr>
              <a:t> is not dry. </a:t>
            </a:r>
          </a:p>
          <a:p>
            <a:pPr algn="l" rtl="0"/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sz="3200" dirty="0">
              <a:latin typeface="Comic Sans MS" panose="030F0702030302020204" pitchFamily="66" charset="0"/>
            </a:endParaRPr>
          </a:p>
          <a:p>
            <a:pPr algn="l" rtl="0"/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gets</a:t>
            </a:r>
            <a:r>
              <a:rPr lang="en-US" sz="3200" dirty="0">
                <a:latin typeface="Comic Sans MS" panose="030F0702030302020204" pitchFamily="66" charset="0"/>
              </a:rPr>
              <a:t> a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net. 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She wants to get the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pet.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Now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Ket</a:t>
            </a:r>
            <a:r>
              <a:rPr lang="en-US" sz="3200" dirty="0">
                <a:latin typeface="Comic Sans MS" panose="030F0702030302020204" pitchFamily="66" charset="0"/>
              </a:rPr>
              <a:t> is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wet </a:t>
            </a:r>
            <a:r>
              <a:rPr lang="en-US" sz="3200" dirty="0">
                <a:latin typeface="Comic Sans MS" panose="030F0702030302020204" pitchFamily="66" charset="0"/>
              </a:rPr>
              <a:t>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5994209" y="480190"/>
            <a:ext cx="2283618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Monkey, Ape, Animal, Nature, Wild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46" y="1408478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7023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818409" y="2090466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34332"/>
              </p:ext>
            </p:extLst>
          </p:nvPr>
        </p:nvGraphicFramePr>
        <p:xfrm>
          <a:off x="5238021" y="753532"/>
          <a:ext cx="5886450" cy="316992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13394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660469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3968085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644502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has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  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dry.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happy.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6" descr="Monkey, Ape, Animal, Nature, Wild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44" y="3414053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מעוגל 6"/>
          <p:cNvSpPr/>
          <p:nvPr/>
        </p:nvSpPr>
        <p:spPr>
          <a:xfrm>
            <a:off x="8591550" y="4762500"/>
            <a:ext cx="2628900" cy="1031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02:00</a:t>
            </a:r>
            <a:endParaRPr lang="he-IL" sz="4400" dirty="0"/>
          </a:p>
        </p:txBody>
      </p:sp>
      <p:pic>
        <p:nvPicPr>
          <p:cNvPr id="8" name="Picture 6" descr="Monkey, Ape, Animal, Nature, Wild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61" y="233849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8250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818409" y="2090466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60456"/>
              </p:ext>
            </p:extLst>
          </p:nvPr>
        </p:nvGraphicFramePr>
        <p:xfrm>
          <a:off x="5238021" y="753532"/>
          <a:ext cx="5886450" cy="316992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13394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660469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3968085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644502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has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        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dry.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happy.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            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2" y="1256998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מחבר ישר 10"/>
          <p:cNvCxnSpPr/>
          <p:nvPr/>
        </p:nvCxnSpPr>
        <p:spPr>
          <a:xfrm flipH="1">
            <a:off x="818409" y="3477300"/>
            <a:ext cx="32163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44" y="3572484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61" y="233849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7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818409" y="2090466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2109"/>
              </p:ext>
            </p:extLst>
          </p:nvPr>
        </p:nvGraphicFramePr>
        <p:xfrm>
          <a:off x="5238021" y="753532"/>
          <a:ext cx="5886450" cy="316992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13394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660469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3968085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644502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has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  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dry.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happy.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2" y="1256998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מחבר ישר 10"/>
          <p:cNvCxnSpPr/>
          <p:nvPr/>
        </p:nvCxnSpPr>
        <p:spPr>
          <a:xfrm flipH="1">
            <a:off x="818409" y="3477300"/>
            <a:ext cx="32163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44" y="1867390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98" y="3523100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02" y="233849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121" y="2099330"/>
            <a:ext cx="330290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_e_</a:t>
            </a:r>
          </a:p>
        </p:txBody>
      </p:sp>
      <p:sp>
        <p:nvSpPr>
          <p:cNvPr id="4" name="AutoShape 8" descr="Cartoon Home Furniture Bed Royalty Free Cliparts, Vectors,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פיצוץ 1 2"/>
          <p:cNvSpPr/>
          <p:nvPr/>
        </p:nvSpPr>
        <p:spPr>
          <a:xfrm>
            <a:off x="4518025" y="1551188"/>
            <a:ext cx="3657600" cy="27241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Witches Legs, Wicked Witch Of The W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786036"/>
            <a:ext cx="5178425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2544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818409" y="2090466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23247"/>
              </p:ext>
            </p:extLst>
          </p:nvPr>
        </p:nvGraphicFramePr>
        <p:xfrm>
          <a:off x="5238021" y="753532"/>
          <a:ext cx="5886450" cy="316992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13394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660469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3968085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644502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has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  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dry.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happy.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2" y="1256998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מחבר ישר 10"/>
          <p:cNvCxnSpPr/>
          <p:nvPr/>
        </p:nvCxnSpPr>
        <p:spPr>
          <a:xfrm flipH="1">
            <a:off x="1214642" y="4009852"/>
            <a:ext cx="32163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44" y="1867390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11" y="2403342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44" y="3421753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51" y="2421544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818409" y="2090466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47809"/>
              </p:ext>
            </p:extLst>
          </p:nvPr>
        </p:nvGraphicFramePr>
        <p:xfrm>
          <a:off x="5238021" y="753532"/>
          <a:ext cx="5886450" cy="316992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13394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660469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3968085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644502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has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  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dry.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happy.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2" y="1256998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מחבר ישר 10"/>
          <p:cNvCxnSpPr/>
          <p:nvPr/>
        </p:nvCxnSpPr>
        <p:spPr>
          <a:xfrm flipH="1">
            <a:off x="966992" y="4981402"/>
            <a:ext cx="32163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44" y="1867390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11" y="2403342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2" y="2849494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97" y="3497805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08" y="2340095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818409" y="2090466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94835"/>
              </p:ext>
            </p:extLst>
          </p:nvPr>
        </p:nvGraphicFramePr>
        <p:xfrm>
          <a:off x="5238021" y="753532"/>
          <a:ext cx="5886450" cy="316992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13394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660469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3968085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644502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has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    is a pet.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dry.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 is happy.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2" y="1256998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מחבר ישר 10"/>
          <p:cNvCxnSpPr/>
          <p:nvPr/>
        </p:nvCxnSpPr>
        <p:spPr>
          <a:xfrm flipH="1">
            <a:off x="797890" y="5933902"/>
            <a:ext cx="32163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44" y="1867390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11" y="2403342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2" y="2849494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159" y="3448046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98" y="3502785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07" y="2371718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608859" y="3119166"/>
            <a:ext cx="5030681" cy="314828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gets a net.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She wants to get the pet.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Now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wet 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240538"/>
              </p:ext>
            </p:extLst>
          </p:nvPr>
        </p:nvGraphicFramePr>
        <p:xfrm>
          <a:off x="4952270" y="498222"/>
          <a:ext cx="6477729" cy="328506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75008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726811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4366669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709241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Pet gets a net..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in the net.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falls in to the water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is wet.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633308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 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 is mad. 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8591550" y="4762500"/>
            <a:ext cx="2628900" cy="1031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02:00</a:t>
            </a:r>
            <a:endParaRPr lang="he-IL" sz="4400" dirty="0"/>
          </a:p>
        </p:txBody>
      </p:sp>
      <p:pic>
        <p:nvPicPr>
          <p:cNvPr id="7" name="Picture 6" descr="Monkey, Ape, Animal, Nature, Wild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41" y="322568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6473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608859" y="3119166"/>
            <a:ext cx="5030681" cy="314828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gets a net.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She wants to  get the pet.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Now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wet 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55472"/>
              </p:ext>
            </p:extLst>
          </p:nvPr>
        </p:nvGraphicFramePr>
        <p:xfrm>
          <a:off x="4952270" y="498222"/>
          <a:ext cx="6477729" cy="328506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75008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726811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4366669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709241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Pet gets a net..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in the net.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falls in to the water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is wet.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633308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 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 is mad. 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04" y="1129770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ישר 6"/>
          <p:cNvCxnSpPr/>
          <p:nvPr/>
        </p:nvCxnSpPr>
        <p:spPr>
          <a:xfrm flipH="1">
            <a:off x="608859" y="4067002"/>
            <a:ext cx="32163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41" y="322568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608859" y="3119166"/>
            <a:ext cx="5030681" cy="314828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gets a net.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She wants to get the pet.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Now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wet 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54726"/>
              </p:ext>
            </p:extLst>
          </p:nvPr>
        </p:nvGraphicFramePr>
        <p:xfrm>
          <a:off x="4952270" y="498222"/>
          <a:ext cx="6477729" cy="328506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75008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726811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4366669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709241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Pet gets a net..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in the net.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falls in to the water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is wet.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633308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  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is mad. 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04" y="1129770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04" y="1646894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ישר 6"/>
          <p:cNvCxnSpPr/>
          <p:nvPr/>
        </p:nvCxnSpPr>
        <p:spPr>
          <a:xfrm flipH="1">
            <a:off x="608859" y="4524202"/>
            <a:ext cx="415364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41" y="322568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608859" y="3119166"/>
            <a:ext cx="5030681" cy="314828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gets a net.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She wants to get the pet.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Now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wet 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09747"/>
              </p:ext>
            </p:extLst>
          </p:nvPr>
        </p:nvGraphicFramePr>
        <p:xfrm>
          <a:off x="4952270" y="498222"/>
          <a:ext cx="6477729" cy="328506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75008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726811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4366669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709241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Pet gets a net..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in the net.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falls in to the water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is wet.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633308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 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 is mad. 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04" y="1129770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04" y="1646894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54" y="2140756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ישר 8"/>
          <p:cNvCxnSpPr/>
          <p:nvPr/>
        </p:nvCxnSpPr>
        <p:spPr>
          <a:xfrm flipH="1">
            <a:off x="608859" y="5571952"/>
            <a:ext cx="415364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41" y="322568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608859" y="3119166"/>
            <a:ext cx="5030681" cy="314828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gets a net.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She wants to get the pet.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Now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wet 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05193"/>
              </p:ext>
            </p:extLst>
          </p:nvPr>
        </p:nvGraphicFramePr>
        <p:xfrm>
          <a:off x="4952270" y="498222"/>
          <a:ext cx="6477729" cy="328506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75008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726811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4366669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709241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Pet gets a net..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in the net.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falls in to the water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is wet.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633308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 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 is mad. 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04" y="1129770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04" y="1646894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54" y="2140756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ישר 8"/>
          <p:cNvCxnSpPr/>
          <p:nvPr/>
        </p:nvCxnSpPr>
        <p:spPr>
          <a:xfrm flipH="1">
            <a:off x="797891" y="6010102"/>
            <a:ext cx="35455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54" y="2669122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41" y="322568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608859" y="3119166"/>
            <a:ext cx="5030681" cy="314828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gets a net.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She wants to get the pet.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Now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wet 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87580"/>
              </p:ext>
            </p:extLst>
          </p:nvPr>
        </p:nvGraphicFramePr>
        <p:xfrm>
          <a:off x="4952270" y="498222"/>
          <a:ext cx="6477729" cy="328506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75008">
                  <a:extLst>
                    <a:ext uri="{9D8B030D-6E8A-4147-A177-3AD203B41FA5}">
                      <a16:colId xmlns:a16="http://schemas.microsoft.com/office/drawing/2014/main" val="3965324387"/>
                    </a:ext>
                  </a:extLst>
                </a:gridCol>
                <a:gridCol w="726811">
                  <a:extLst>
                    <a:ext uri="{9D8B030D-6E8A-4147-A177-3AD203B41FA5}">
                      <a16:colId xmlns:a16="http://schemas.microsoft.com/office/drawing/2014/main" val="2365338207"/>
                    </a:ext>
                  </a:extLst>
                </a:gridCol>
                <a:gridCol w="4366669">
                  <a:extLst>
                    <a:ext uri="{9D8B030D-6E8A-4147-A177-3AD203B41FA5}">
                      <a16:colId xmlns:a16="http://schemas.microsoft.com/office/drawing/2014/main" val="2035501262"/>
                    </a:ext>
                  </a:extLst>
                </a:gridCol>
                <a:gridCol w="709241">
                  <a:extLst>
                    <a:ext uri="{9D8B030D-6E8A-4147-A177-3AD203B41FA5}">
                      <a16:colId xmlns:a16="http://schemas.microsoft.com/office/drawing/2014/main" val="1291374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No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Yes </a:t>
                      </a:r>
                      <a:endParaRPr lang="he-IL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he-IL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Pet gets a net..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1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5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pet is in the net.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2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falls in to the water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3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1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 err="1">
                          <a:latin typeface="Comic Sans MS" panose="030F0702030302020204" pitchFamily="66" charset="0"/>
                        </a:rPr>
                        <a:t>Ket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is wet.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dirty="0"/>
                        <a:t>4</a:t>
                      </a:r>
                      <a:endParaRPr lang="he-IL" sz="2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20211"/>
                  </a:ext>
                </a:extLst>
              </a:tr>
              <a:tr h="633308"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The </a:t>
                      </a:r>
                      <a:r>
                        <a:rPr lang="en-US" sz="2800" b="0" baseline="0" dirty="0">
                          <a:latin typeface="Comic Sans MS" panose="030F0702030302020204" pitchFamily="66" charset="0"/>
                        </a:rPr>
                        <a:t>         is mad. 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0" dirty="0">
                          <a:latin typeface="Comic Sans MS" panose="030F0702030302020204" pitchFamily="66" charset="0"/>
                        </a:rPr>
                        <a:t>5</a:t>
                      </a:r>
                      <a:endParaRPr lang="he-IL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67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797890" y="563945"/>
            <a:ext cx="2535860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Yes/no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04" y="1129770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04" y="1646894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54" y="2140756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54" y="2669122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eck Mark, Tick Mark, Check, 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58" y="3294004"/>
            <a:ext cx="454025" cy="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41" y="322568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 ימינה מחורץ 3"/>
          <p:cNvSpPr/>
          <p:nvPr/>
        </p:nvSpPr>
        <p:spPr>
          <a:xfrm>
            <a:off x="2343150" y="2573674"/>
            <a:ext cx="3267075" cy="1825249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Who?</a:t>
            </a:r>
            <a:endParaRPr lang="he-IL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heme 10. Who - Who is he? | ESL Song &amp; Story - Learning Englis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27708" r="52839" b="38404"/>
          <a:stretch/>
        </p:blipFill>
        <p:spPr bwMode="auto">
          <a:xfrm>
            <a:off x="5943600" y="2365751"/>
            <a:ext cx="2571750" cy="22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9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121" y="2099330"/>
            <a:ext cx="330290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_e_</a:t>
            </a:r>
          </a:p>
        </p:txBody>
      </p:sp>
      <p:sp>
        <p:nvSpPr>
          <p:cNvPr id="4" name="AutoShape 8" descr="Cartoon Home Furniture Bed Royalty Free Cliparts, Vectors,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פיצוץ 1 2"/>
          <p:cNvSpPr/>
          <p:nvPr/>
        </p:nvSpPr>
        <p:spPr>
          <a:xfrm>
            <a:off x="4518025" y="1551188"/>
            <a:ext cx="3657600" cy="27241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Witches Legs, Wicked Witch Of The W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786036"/>
            <a:ext cx="5178425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ke, Thumb, Heart, Love, Aff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46" y="3136748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8328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5901602" y="595673"/>
            <a:ext cx="5848350" cy="2161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. Who is the pet?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a vet                                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Theme 10. Who - Who is he? | ESL Song &amp; Story - Learning Englis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27708" r="52839" b="38404"/>
          <a:stretch/>
        </p:blipFill>
        <p:spPr bwMode="auto">
          <a:xfrm>
            <a:off x="3457574" y="535632"/>
            <a:ext cx="1309077" cy="11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ימינה מחורץ 2"/>
          <p:cNvSpPr/>
          <p:nvPr/>
        </p:nvSpPr>
        <p:spPr>
          <a:xfrm>
            <a:off x="1335449" y="722782"/>
            <a:ext cx="1485900" cy="76646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Who?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5901602" y="3347393"/>
            <a:ext cx="5848350" cy="259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b="1" dirty="0"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. Who gets in the water?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pet           Yen          Ren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8523" y="1489451"/>
            <a:ext cx="4231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he-IL" sz="2400" b="1" dirty="0"/>
          </a:p>
        </p:txBody>
      </p:sp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579797" y="2089142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77" y="336644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2930077" y="5941743"/>
            <a:ext cx="2308673" cy="67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00:30</a:t>
            </a:r>
            <a:endParaRPr lang="he-IL" sz="4400" dirty="0"/>
          </a:p>
        </p:txBody>
      </p:sp>
      <p:pic>
        <p:nvPicPr>
          <p:cNvPr id="11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46" y="2115347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4561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5901602" y="595673"/>
            <a:ext cx="5848350" cy="2161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. Who is the pet?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a vet                             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Theme 10. Who - Who is he? | ESL Song &amp; Story - Learning Englis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27708" r="52839" b="38404"/>
          <a:stretch/>
        </p:blipFill>
        <p:spPr bwMode="auto">
          <a:xfrm>
            <a:off x="3457574" y="535632"/>
            <a:ext cx="1309077" cy="11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ימינה מחורץ 2"/>
          <p:cNvSpPr/>
          <p:nvPr/>
        </p:nvSpPr>
        <p:spPr>
          <a:xfrm>
            <a:off x="1335449" y="722782"/>
            <a:ext cx="1485900" cy="76646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Who?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5901602" y="3347393"/>
            <a:ext cx="5848350" cy="259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b="1" dirty="0"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. Who gets in the water?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pet           Yen          Ren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8523" y="1489451"/>
            <a:ext cx="4231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he-IL" sz="2400" b="1" dirty="0"/>
          </a:p>
        </p:txBody>
      </p:sp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579797" y="2089142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7444734" y="1940082"/>
            <a:ext cx="2041928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5610478" y="5024325"/>
            <a:ext cx="1514222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641702" y="4047952"/>
            <a:ext cx="415364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71" y="3493305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46" y="2115347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5901602" y="595673"/>
            <a:ext cx="5848350" cy="2161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. Who is the pet?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a vet                               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Theme 10. Who - Who is he? | ESL Song &amp; Story - Learning Englis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27708" r="52839" b="38404"/>
          <a:stretch/>
        </p:blipFill>
        <p:spPr bwMode="auto">
          <a:xfrm>
            <a:off x="3457574" y="535632"/>
            <a:ext cx="1309077" cy="11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ימינה מחורץ 2"/>
          <p:cNvSpPr/>
          <p:nvPr/>
        </p:nvSpPr>
        <p:spPr>
          <a:xfrm>
            <a:off x="1335449" y="722782"/>
            <a:ext cx="1485900" cy="76646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Who?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5901602" y="3347393"/>
            <a:ext cx="5848350" cy="259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b="1" dirty="0"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. Who gets in the water?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pet           Yen          Ren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8523" y="1489451"/>
            <a:ext cx="4231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he-IL" sz="2400" b="1" dirty="0"/>
          </a:p>
        </p:txBody>
      </p:sp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579797" y="2089142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7444734" y="1940082"/>
            <a:ext cx="2041928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5610478" y="5024325"/>
            <a:ext cx="1514222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1064811" y="4505152"/>
            <a:ext cx="415364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77" y="3441106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46" y="2115347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5024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5901602" y="595673"/>
            <a:ext cx="5848350" cy="2161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dirty="0">
                <a:latin typeface="Comic Sans MS" panose="030F0702030302020204" pitchFamily="66" charset="0"/>
              </a:rPr>
              <a:t>. Who has a pet?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a vet                                  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Theme 10. Who - Who is he? | ESL Song &amp; Story - Learning Englis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27708" r="52839" b="38404"/>
          <a:stretch/>
        </p:blipFill>
        <p:spPr bwMode="auto">
          <a:xfrm>
            <a:off x="3457574" y="535632"/>
            <a:ext cx="1309077" cy="11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ימינה מחורץ 2"/>
          <p:cNvSpPr/>
          <p:nvPr/>
        </p:nvSpPr>
        <p:spPr>
          <a:xfrm>
            <a:off x="1335449" y="722782"/>
            <a:ext cx="1485900" cy="76646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Who?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5901602" y="3347393"/>
            <a:ext cx="5848350" cy="259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b="1" dirty="0"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dirty="0">
                <a:latin typeface="Comic Sans MS" panose="030F0702030302020204" pitchFamily="66" charset="0"/>
              </a:rPr>
              <a:t>. Who is not dry?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pet           Yen          Ren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8523" y="1489451"/>
            <a:ext cx="4231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he-IL" sz="2400" b="1" dirty="0"/>
          </a:p>
        </p:txBody>
      </p:sp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579797" y="2089142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80" y="3525359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3141632" y="5941743"/>
            <a:ext cx="2287618" cy="67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00:30</a:t>
            </a:r>
            <a:endParaRPr lang="he-IL" sz="4400" dirty="0"/>
          </a:p>
        </p:txBody>
      </p:sp>
      <p:pic>
        <p:nvPicPr>
          <p:cNvPr id="11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46" y="2115347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7684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5901602" y="595673"/>
            <a:ext cx="5848350" cy="2161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dirty="0">
                <a:latin typeface="Comic Sans MS" panose="030F0702030302020204" pitchFamily="66" charset="0"/>
              </a:rPr>
              <a:t>. Who has a pet?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a vet                                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Theme 10. Who - Who is he? | ESL Song &amp; Story - Learning Englis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27708" r="52839" b="38404"/>
          <a:stretch/>
        </p:blipFill>
        <p:spPr bwMode="auto">
          <a:xfrm>
            <a:off x="3457574" y="535632"/>
            <a:ext cx="1309077" cy="11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ימינה מחורץ 2"/>
          <p:cNvSpPr/>
          <p:nvPr/>
        </p:nvSpPr>
        <p:spPr>
          <a:xfrm>
            <a:off x="1335449" y="722782"/>
            <a:ext cx="1485900" cy="76646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Who?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5901602" y="3347393"/>
            <a:ext cx="5848350" cy="259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b="1" dirty="0"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dirty="0">
                <a:latin typeface="Comic Sans MS" panose="030F0702030302020204" pitchFamily="66" charset="0"/>
              </a:rPr>
              <a:t>. Who is not dry?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pet           Yen          Ren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8523" y="1489451"/>
            <a:ext cx="4231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he-IL" sz="2400" b="1" dirty="0"/>
          </a:p>
        </p:txBody>
      </p:sp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579797" y="2089142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9708024" y="1846588"/>
            <a:ext cx="2041928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5617323" y="5031206"/>
            <a:ext cx="1450227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641703" y="3552652"/>
            <a:ext cx="29777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71" y="3552652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46" y="2115347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5901602" y="595673"/>
            <a:ext cx="5848350" cy="2161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dirty="0">
                <a:latin typeface="Comic Sans MS" panose="030F0702030302020204" pitchFamily="66" charset="0"/>
              </a:rPr>
              <a:t>. Who has a pet?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a vet                                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Theme 10. Who - Who is he? | ESL Song &amp; Story - Learning Englis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27708" r="52839" b="38404"/>
          <a:stretch/>
        </p:blipFill>
        <p:spPr bwMode="auto">
          <a:xfrm>
            <a:off x="3457574" y="535632"/>
            <a:ext cx="1309077" cy="11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ימינה מחורץ 2"/>
          <p:cNvSpPr/>
          <p:nvPr/>
        </p:nvSpPr>
        <p:spPr>
          <a:xfrm>
            <a:off x="1335449" y="722782"/>
            <a:ext cx="1485900" cy="76646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Who?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5901602" y="3347393"/>
            <a:ext cx="5848350" cy="259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b="1" dirty="0"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dirty="0">
                <a:latin typeface="Comic Sans MS" panose="030F0702030302020204" pitchFamily="66" charset="0"/>
              </a:rPr>
              <a:t>. Who is not dry?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pet           Yen          Ren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8523" y="1489451"/>
            <a:ext cx="4231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he-IL" sz="2400" b="1" dirty="0"/>
          </a:p>
        </p:txBody>
      </p:sp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579797" y="2089142"/>
            <a:ext cx="5030681" cy="411983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This is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has a pet.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Ket’s</a:t>
            </a:r>
            <a:r>
              <a:rPr lang="en-US" dirty="0">
                <a:latin typeface="Comic Sans MS" panose="030F0702030302020204" pitchFamily="66" charset="0"/>
              </a:rPr>
              <a:t> pet is a       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gets in to the water.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wet.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The pet is not dry. 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mad!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9708024" y="1846588"/>
            <a:ext cx="2041928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5617323" y="5031206"/>
            <a:ext cx="1450227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777002" y="5457652"/>
            <a:ext cx="29777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71" y="3518698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46" y="2115347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6033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5901602" y="595673"/>
            <a:ext cx="5848350" cy="2161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dirty="0">
                <a:latin typeface="Comic Sans MS" panose="030F0702030302020204" pitchFamily="66" charset="0"/>
              </a:rPr>
              <a:t>. Who gets a net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            Ben                        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Theme 10. Who - Who is he? | ESL Song &amp; Story - Learning Englis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27708" r="52839" b="38404"/>
          <a:stretch/>
        </p:blipFill>
        <p:spPr bwMode="auto">
          <a:xfrm>
            <a:off x="3457574" y="535632"/>
            <a:ext cx="1309077" cy="11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ימינה מחורץ 2"/>
          <p:cNvSpPr/>
          <p:nvPr/>
        </p:nvSpPr>
        <p:spPr>
          <a:xfrm>
            <a:off x="1335449" y="722782"/>
            <a:ext cx="1485900" cy="76646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Who?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5901602" y="3347393"/>
            <a:ext cx="5848350" cy="2594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b="1" dirty="0"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dirty="0">
                <a:latin typeface="Comic Sans MS" panose="030F0702030302020204" pitchFamily="66" charset="0"/>
              </a:rPr>
              <a:t>. Who wants to get the pet?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pet           Yen         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8523" y="1489451"/>
            <a:ext cx="4231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</a:t>
            </a:r>
            <a:endParaRPr lang="he-IL" sz="2400" b="1" dirty="0"/>
          </a:p>
        </p:txBody>
      </p:sp>
      <p:sp>
        <p:nvSpPr>
          <p:cNvPr id="8" name="מציין מיקום טקסט 2"/>
          <p:cNvSpPr txBox="1">
            <a:spLocks/>
          </p:cNvSpPr>
          <p:nvPr/>
        </p:nvSpPr>
        <p:spPr>
          <a:xfrm>
            <a:off x="608859" y="3119166"/>
            <a:ext cx="5030681" cy="314828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gets a net.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She wants to get the pet.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Now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wet 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3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00" y="2049506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לבן מעוגל 14"/>
          <p:cNvSpPr/>
          <p:nvPr/>
        </p:nvSpPr>
        <p:spPr>
          <a:xfrm>
            <a:off x="3141632" y="5941743"/>
            <a:ext cx="2306668" cy="679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00:30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40996672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5901602" y="595673"/>
            <a:ext cx="5848350" cy="2161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dirty="0">
                <a:latin typeface="Comic Sans MS" panose="030F0702030302020204" pitchFamily="66" charset="0"/>
              </a:rPr>
              <a:t>. Who gets a net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            Ben                        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Theme 10. Who - Who is he? | ESL Song &amp; Story - Learning Englis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27708" r="52839" b="38404"/>
          <a:stretch/>
        </p:blipFill>
        <p:spPr bwMode="auto">
          <a:xfrm>
            <a:off x="3457574" y="535632"/>
            <a:ext cx="1309077" cy="11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ימינה מחורץ 2"/>
          <p:cNvSpPr/>
          <p:nvPr/>
        </p:nvSpPr>
        <p:spPr>
          <a:xfrm>
            <a:off x="1335449" y="722782"/>
            <a:ext cx="1485900" cy="76646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Who?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5901602" y="3347393"/>
            <a:ext cx="5848350" cy="2594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b="1" dirty="0"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dirty="0">
                <a:latin typeface="Comic Sans MS" panose="030F0702030302020204" pitchFamily="66" charset="0"/>
              </a:rPr>
              <a:t>. Who wants to get the pet?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pet           Yen         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8523" y="1489451"/>
            <a:ext cx="4231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</a:t>
            </a:r>
            <a:endParaRPr lang="he-IL" sz="2400" b="1" dirty="0"/>
          </a:p>
        </p:txBody>
      </p:sp>
      <p:sp>
        <p:nvSpPr>
          <p:cNvPr id="8" name="מציין מיקום טקסט 2"/>
          <p:cNvSpPr txBox="1">
            <a:spLocks/>
          </p:cNvSpPr>
          <p:nvPr/>
        </p:nvSpPr>
        <p:spPr>
          <a:xfrm>
            <a:off x="608859" y="3119166"/>
            <a:ext cx="5030681" cy="314828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gets a net.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She wants to get the pet.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Now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wet 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5250324" y="1848938"/>
            <a:ext cx="2041928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8488824" y="5102281"/>
            <a:ext cx="2041928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674176" y="4124152"/>
            <a:ext cx="29777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00" y="2049506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5901602" y="595673"/>
            <a:ext cx="5848350" cy="2161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US" dirty="0">
                <a:latin typeface="Comic Sans MS" panose="030F0702030302020204" pitchFamily="66" charset="0"/>
              </a:rPr>
              <a:t>. Who gets a net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            Ben                   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Theme 10. Who - Who is he? | ESL Song &amp; Story - Learning English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27708" r="52839" b="38404"/>
          <a:stretch/>
        </p:blipFill>
        <p:spPr bwMode="auto">
          <a:xfrm>
            <a:off x="3457574" y="535632"/>
            <a:ext cx="1309077" cy="11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ימינה מחורץ 2"/>
          <p:cNvSpPr/>
          <p:nvPr/>
        </p:nvSpPr>
        <p:spPr>
          <a:xfrm>
            <a:off x="1335449" y="722782"/>
            <a:ext cx="1485900" cy="76646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Who?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5901602" y="3347393"/>
            <a:ext cx="5848350" cy="2594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b="1" dirty="0"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dirty="0">
                <a:latin typeface="Comic Sans MS" panose="030F0702030302020204" pitchFamily="66" charset="0"/>
              </a:rPr>
              <a:t>. Who wants to get the pet? 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pet           Yen         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8523" y="1489451"/>
            <a:ext cx="42310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</a:t>
            </a:r>
            <a:endParaRPr lang="he-IL" sz="2400" b="1" dirty="0"/>
          </a:p>
        </p:txBody>
      </p:sp>
      <p:sp>
        <p:nvSpPr>
          <p:cNvPr id="8" name="מציין מיקום טקסט 2"/>
          <p:cNvSpPr txBox="1">
            <a:spLocks/>
          </p:cNvSpPr>
          <p:nvPr/>
        </p:nvSpPr>
        <p:spPr>
          <a:xfrm>
            <a:off x="608859" y="3119166"/>
            <a:ext cx="5030681" cy="314828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gets a net.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She wants to get the pet.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Oh No!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falls in to the water!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Now </a:t>
            </a:r>
            <a:r>
              <a:rPr lang="en-US" dirty="0" err="1">
                <a:latin typeface="Comic Sans MS" panose="030F0702030302020204" pitchFamily="66" charset="0"/>
              </a:rPr>
              <a:t>Ket</a:t>
            </a:r>
            <a:r>
              <a:rPr lang="en-US" dirty="0">
                <a:latin typeface="Comic Sans MS" panose="030F0702030302020204" pitchFamily="66" charset="0"/>
              </a:rPr>
              <a:t> is wet too!</a:t>
            </a: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  <a:p>
            <a:pPr algn="l" rtl="0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5250324" y="1848938"/>
            <a:ext cx="2041928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8488824" y="5102281"/>
            <a:ext cx="2041928" cy="9105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674177" y="4562302"/>
            <a:ext cx="481222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6" descr="Monkey, Ape, Animal, Nature,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00" y="2049506"/>
            <a:ext cx="590303" cy="5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8114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490" y="378547"/>
            <a:ext cx="1017545" cy="10707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22050">
            <a:off x="-415932" y="1411457"/>
            <a:ext cx="1596108" cy="820856"/>
          </a:xfrm>
          <a:prstGeom prst="rect">
            <a:avLst/>
          </a:prstGeom>
        </p:spPr>
      </p:pic>
      <p:pic>
        <p:nvPicPr>
          <p:cNvPr id="4098" name="Picture 2" descr="thumbs up smiley face emo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49" y="473621"/>
            <a:ext cx="2549266" cy="17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כותרת 1"/>
          <p:cNvSpPr txBox="1">
            <a:spLocks/>
          </p:cNvSpPr>
          <p:nvPr/>
        </p:nvSpPr>
        <p:spPr>
          <a:xfrm>
            <a:off x="2687614" y="1994213"/>
            <a:ext cx="1427186" cy="671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atin typeface="Comic Sans MS" panose="030F0702030302020204" pitchFamily="66" charset="0"/>
              </a:rPr>
              <a:t>pet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553607" y="3085949"/>
            <a:ext cx="1427186" cy="671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atin typeface="Comic Sans MS" panose="030F0702030302020204" pitchFamily="66" charset="0"/>
              </a:rPr>
              <a:t>vet 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4563478" y="1994213"/>
            <a:ext cx="1427186" cy="671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atin typeface="Comic Sans MS" panose="030F0702030302020204" pitchFamily="66" charset="0"/>
              </a:rPr>
              <a:t>jet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1431878" y="3421914"/>
            <a:ext cx="1427186" cy="671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atin typeface="Comic Sans MS" panose="030F0702030302020204" pitchFamily="66" charset="0"/>
              </a:rPr>
              <a:t>net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5675336" y="3734897"/>
            <a:ext cx="1427186" cy="671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atin typeface="Comic Sans MS" panose="030F0702030302020204" pitchFamily="66" charset="0"/>
              </a:rPr>
              <a:t>met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6850821" y="2257059"/>
            <a:ext cx="1427186" cy="671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 err="1">
                <a:latin typeface="Comic Sans MS" panose="030F0702030302020204" pitchFamily="66" charset="0"/>
              </a:rPr>
              <a:t>Ket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>
            <a:off x="7355669" y="3421914"/>
            <a:ext cx="1427186" cy="671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atin typeface="Comic Sans MS" panose="030F0702030302020204" pitchFamily="66" charset="0"/>
              </a:rPr>
              <a:t>let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9006189" y="2545931"/>
            <a:ext cx="1427186" cy="671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atin typeface="Comic Sans MS" panose="030F0702030302020204" pitchFamily="66" charset="0"/>
              </a:rPr>
              <a:t>get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19" name="כותרת 1"/>
          <p:cNvSpPr txBox="1">
            <a:spLocks/>
          </p:cNvSpPr>
          <p:nvPr/>
        </p:nvSpPr>
        <p:spPr>
          <a:xfrm>
            <a:off x="3401207" y="4171645"/>
            <a:ext cx="1427186" cy="671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atin typeface="Comic Sans MS" panose="030F0702030302020204" pitchFamily="66" charset="0"/>
              </a:rPr>
              <a:t>wet</a:t>
            </a:r>
            <a:endParaRPr lang="he-IL" sz="4000" dirty="0">
              <a:latin typeface="Comic Sans MS" panose="030F0702030302020204" pitchFamily="66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65046" y="414087"/>
            <a:ext cx="6585873" cy="80530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What did we learn?</a:t>
            </a:r>
            <a:endParaRPr lang="x-none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121" y="2099330"/>
            <a:ext cx="330290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_e_</a:t>
            </a:r>
          </a:p>
        </p:txBody>
      </p:sp>
      <p:sp>
        <p:nvSpPr>
          <p:cNvPr id="4" name="AutoShape 8" descr="Cartoon Home Furniture Bed Royalty Free Cliparts, Vectors,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פיצוץ 1 2"/>
          <p:cNvSpPr/>
          <p:nvPr/>
        </p:nvSpPr>
        <p:spPr>
          <a:xfrm>
            <a:off x="4518025" y="1551188"/>
            <a:ext cx="3657600" cy="27241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Witches Legs, Wicked Witch Of The W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786036"/>
            <a:ext cx="5178425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lothespins, Leash, Clothes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07" y="65087"/>
            <a:ext cx="4417218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ke, Thumb, Heart, Love, Aff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46" y="3136748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7590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5276850" y="499110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3105150" y="4991100"/>
            <a:ext cx="1638300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933450" y="499110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מעוגל 3"/>
          <p:cNvSpPr/>
          <p:nvPr/>
        </p:nvSpPr>
        <p:spPr>
          <a:xfrm>
            <a:off x="933450" y="499110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3105150" y="4991100"/>
            <a:ext cx="1638300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has a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5276850" y="499110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net.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7200900" y="1028700"/>
            <a:ext cx="1638300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has a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9239250" y="110490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vet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9210675" y="403860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9239250" y="211455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jet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9239250" y="3076575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7200900" y="211455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9210675" y="499110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net.</a:t>
            </a:r>
            <a:endParaRPr lang="he-IL" sz="4000" dirty="0">
              <a:solidFill>
                <a:schemeClr val="tx1"/>
              </a:solidFill>
            </a:endParaRPr>
          </a:p>
        </p:txBody>
      </p:sp>
      <p:pic>
        <p:nvPicPr>
          <p:cNvPr id="17" name="Picture 2" descr="Hand, Pencil, Pen, Edit, Eraser, W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44474"/>
            <a:ext cx="3831752" cy="34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מעוגל 17"/>
          <p:cNvSpPr/>
          <p:nvPr/>
        </p:nvSpPr>
        <p:spPr>
          <a:xfrm>
            <a:off x="228600" y="4991100"/>
            <a:ext cx="476250" cy="70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he-IL" sz="3600" dirty="0">
              <a:solidFill>
                <a:schemeClr val="tx1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6705600" y="5695949"/>
            <a:ext cx="2505075" cy="925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05:00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7424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933450" y="1419225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2819400" y="1419225"/>
            <a:ext cx="1638300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has a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6819900" y="354330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net.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2819400" y="4619625"/>
            <a:ext cx="1638300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is a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4819650" y="461010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vet.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4819650" y="249555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pet.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4819650" y="142875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jet.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4819650" y="350520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wet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933450" y="249555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2819400" y="2495550"/>
            <a:ext cx="1638300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has a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933450" y="3524250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2819400" y="3524250"/>
            <a:ext cx="1638300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has a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933450" y="4619625"/>
            <a:ext cx="1638300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Ket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247650" y="1428750"/>
            <a:ext cx="476250" cy="70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he-IL" sz="3600" dirty="0">
              <a:solidFill>
                <a:schemeClr val="tx1"/>
              </a:solidFill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247650" y="2495550"/>
            <a:ext cx="476250" cy="70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he-IL" sz="3600" dirty="0">
              <a:solidFill>
                <a:schemeClr val="tx1"/>
              </a:solidFill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247650" y="3505200"/>
            <a:ext cx="476250" cy="70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he-IL" sz="3600" dirty="0">
              <a:solidFill>
                <a:schemeClr val="tx1"/>
              </a:solidFill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76225" y="4619625"/>
            <a:ext cx="476250" cy="704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he-I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5867400" cy="9112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Now you can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48900" cy="435133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…read words with </a:t>
            </a:r>
            <a:r>
              <a:rPr lang="en-US" sz="4400" dirty="0">
                <a:solidFill>
                  <a:srgbClr val="FF0000"/>
                </a:solidFill>
                <a:latin typeface="+mn-lt"/>
              </a:rPr>
              <a:t>et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sz="4400" dirty="0"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…understand words with </a:t>
            </a:r>
            <a:r>
              <a:rPr lang="en-US" sz="4400" dirty="0">
                <a:solidFill>
                  <a:srgbClr val="FF0000"/>
                </a:solidFill>
                <a:latin typeface="+mn-lt"/>
              </a:rPr>
              <a:t>et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sz="4400" dirty="0"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….read sentences and a story with </a:t>
            </a:r>
            <a:r>
              <a:rPr lang="en-US" sz="4400" dirty="0">
                <a:solidFill>
                  <a:srgbClr val="FF0000"/>
                </a:solidFill>
                <a:latin typeface="+mn-lt"/>
              </a:rPr>
              <a:t>et</a:t>
            </a:r>
            <a:r>
              <a:rPr lang="en-US" sz="4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2" descr="You, Finger Pointing, Finger, Smil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74" y="464767"/>
            <a:ext cx="2152650" cy="17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les, 3D Model, Isolated, 3D, Mod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7" r="42991" b="6127"/>
          <a:stretch/>
        </p:blipFill>
        <p:spPr bwMode="auto">
          <a:xfrm>
            <a:off x="9219896" y="1263650"/>
            <a:ext cx="1358126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9219896" y="1009254"/>
            <a:ext cx="495300" cy="6560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4</a:t>
            </a:r>
            <a:endParaRPr lang="he-IL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8984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838200" y="5319236"/>
          <a:ext cx="8128000" cy="664528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79257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856485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586995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578456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4293166"/>
                    </a:ext>
                  </a:extLst>
                </a:gridCol>
              </a:tblGrid>
              <a:tr h="664528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/>
                        <a:t>5</a:t>
                      </a:r>
                      <a:endParaRPr lang="he-IL" sz="3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/>
                        <a:t>4</a:t>
                      </a:r>
                      <a:endParaRPr lang="he-IL" sz="3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/>
                        <a:t>3</a:t>
                      </a:r>
                      <a:endParaRPr lang="he-IL" sz="3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/>
                        <a:t>2</a:t>
                      </a:r>
                      <a:endParaRPr lang="he-IL" sz="3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1</a:t>
                      </a:r>
                      <a:endParaRPr lang="he-IL" sz="3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407070"/>
                  </a:ext>
                </a:extLst>
              </a:tr>
            </a:tbl>
          </a:graphicData>
        </a:graphic>
      </p:graphicFrame>
      <p:pic>
        <p:nvPicPr>
          <p:cNvPr id="17410" name="Picture 2" descr="Emotions, Emoji, Emoticons, Icons, Com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9" b="68620"/>
          <a:stretch/>
        </p:blipFill>
        <p:spPr bwMode="auto">
          <a:xfrm>
            <a:off x="7546973" y="4469249"/>
            <a:ext cx="1009651" cy="10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otions, Emoji, Emoticons, Icons, Com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7" t="67662" r="25664" b="-2956"/>
          <a:stretch/>
        </p:blipFill>
        <p:spPr bwMode="auto">
          <a:xfrm>
            <a:off x="1160463" y="434248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כותרת 1"/>
          <p:cNvSpPr txBox="1">
            <a:spLocks/>
          </p:cNvSpPr>
          <p:nvPr/>
        </p:nvSpPr>
        <p:spPr>
          <a:xfrm>
            <a:off x="1187944" y="523497"/>
            <a:ext cx="2012456" cy="78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Copy:</a:t>
            </a:r>
            <a:endParaRPr lang="he-IL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114550" y="1469072"/>
            <a:ext cx="7505700" cy="2721928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I can read words with </a:t>
            </a:r>
            <a:r>
              <a:rPr lang="en-US" sz="4000" u="sng" dirty="0">
                <a:solidFill>
                  <a:srgbClr val="FF0000"/>
                </a:solidFill>
                <a:latin typeface="+mn-lt"/>
              </a:rPr>
              <a:t>et</a:t>
            </a:r>
            <a:r>
              <a:rPr lang="en-US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  <a:p>
            <a:endParaRPr lang="en-US" sz="40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I can write words with </a:t>
            </a:r>
            <a:r>
              <a:rPr lang="en-US" sz="4000" u="sng" dirty="0">
                <a:solidFill>
                  <a:srgbClr val="FF0000"/>
                </a:solidFill>
                <a:latin typeface="+mn-lt"/>
              </a:rPr>
              <a:t>et</a:t>
            </a:r>
            <a:r>
              <a:rPr lang="en-US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7692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lipart-library.com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15" y="5418455"/>
            <a:ext cx="3095626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5234857" y="5942330"/>
            <a:ext cx="139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freepik.com/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33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839C5F-83A3-8449-9FEF-5203C8AED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013" y="5861153"/>
            <a:ext cx="1466030" cy="147496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 txBox="1">
            <a:spLocks/>
          </p:cNvSpPr>
          <p:nvPr/>
        </p:nvSpPr>
        <p:spPr>
          <a:xfrm>
            <a:off x="838200" y="618408"/>
            <a:ext cx="7981950" cy="1138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5400">
                <a:solidFill>
                  <a:schemeClr val="bg1"/>
                </a:solidFill>
                <a:latin typeface="Comic Sans MS" panose="030F0702030302020204" pitchFamily="66" charset="0"/>
                <a:ea typeface="Alef"/>
                <a:sym typeface="Alef"/>
              </a:rPr>
              <a:t>What will we do today?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29BB97-9D9B-B04B-A130-6148BC78DF1C}"/>
              </a:ext>
            </a:extLst>
          </p:cNvPr>
          <p:cNvSpPr txBox="1">
            <a:spLocks/>
          </p:cNvSpPr>
          <p:nvPr/>
        </p:nvSpPr>
        <p:spPr>
          <a:xfrm>
            <a:off x="304800" y="2147939"/>
            <a:ext cx="11410950" cy="3390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3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omic Sans MS" panose="030F0702030302020204" pitchFamily="66" charset="0"/>
              </a:rPr>
              <a:t>Learn a new sound 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omic Sans MS" panose="030F0702030302020204" pitchFamily="66" charset="0"/>
              </a:rPr>
              <a:t>Learn new words with the sound 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et</a:t>
            </a:r>
          </a:p>
          <a:p>
            <a:endParaRPr lang="en-US" sz="4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omic Sans MS" panose="030F0702030302020204" pitchFamily="66" charset="0"/>
              </a:rPr>
              <a:t>Read sentences and a story with 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edia.istockphoto.com/photos/cute-girl-listening-picture-id1178929075?b=1&amp;k=6&amp;m=1178929075&amp;s=170667a&amp;w=0&amp;h=2Bg5R6Kd2PcS05DU95GD6kpvlH4CEk19pIjvV5aC7u0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t="14588" r="17649"/>
          <a:stretch/>
        </p:blipFill>
        <p:spPr bwMode="auto">
          <a:xfrm>
            <a:off x="2762250" y="1352550"/>
            <a:ext cx="5448300" cy="47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975322" y="514360"/>
            <a:ext cx="8904596" cy="8053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What can you hear?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00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96" y="2359714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b="1" dirty="0">
                <a:latin typeface="+mj-lt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9246" y="2333326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b="1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77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545" y="2099330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/>
              <a:t>t</a:t>
            </a:r>
          </a:p>
        </p:txBody>
      </p:sp>
      <p:sp>
        <p:nvSpPr>
          <p:cNvPr id="3" name="AutoShape 2" descr="Pin on Emoji'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2" descr="Pin on Emoji'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Cup, Coffee, Beverage, Ceramic, Hot,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61" y="1551188"/>
            <a:ext cx="24574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19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545" y="2099330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/>
              <a:t>t</a:t>
            </a:r>
          </a:p>
        </p:txBody>
      </p:sp>
      <p:sp>
        <p:nvSpPr>
          <p:cNvPr id="3" name="AutoShape 2" descr="Pin on Emoji'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2" descr="Pin on Emoji'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Cup, Coffee, Beverage, Ceramic, Hot,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61" y="1551188"/>
            <a:ext cx="24574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able, Round, Wood, Isol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77" y="-1590475"/>
            <a:ext cx="5674924" cy="567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26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545" y="2099330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/>
              <a:t>t</a:t>
            </a:r>
          </a:p>
        </p:txBody>
      </p:sp>
      <p:sp>
        <p:nvSpPr>
          <p:cNvPr id="3" name="AutoShape 2" descr="Pin on Emoji'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2" descr="Pin on Emoji'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Cup, Coffee, Beverage, Ceramic, Hot,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61" y="1551188"/>
            <a:ext cx="24574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able, Round, Wood, Isol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77" y="-1590475"/>
            <a:ext cx="5674924" cy="567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ctor, Farm, Kid, Agriculture, Ru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08" y="3961378"/>
            <a:ext cx="4921508" cy="27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4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545" y="2099330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/>
              <a:t>t</a:t>
            </a:r>
          </a:p>
        </p:txBody>
      </p:sp>
      <p:sp>
        <p:nvSpPr>
          <p:cNvPr id="3" name="AutoShape 2" descr="Pin on Emoji'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2" descr="Pin on Emoji'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Cup, Coffee, Beverage, Ceramic, Hot,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61" y="1551188"/>
            <a:ext cx="24574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able, Round, Wood, Isol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77" y="-1590475"/>
            <a:ext cx="5674924" cy="567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ctor, Farm, Kid, Agriculture, Ru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08" y="3961378"/>
            <a:ext cx="4921508" cy="27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elevision, Tv, Ears, Sound, 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28" y="3454401"/>
            <a:ext cx="3963546" cy="39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27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545" y="2099330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/>
              <a:t>t</a:t>
            </a:r>
          </a:p>
        </p:txBody>
      </p:sp>
      <p:sp>
        <p:nvSpPr>
          <p:cNvPr id="3" name="AutoShape 2" descr="Pin on Emoji'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2" descr="Pin on Emoji'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Cup, Coffee, Beverage, Ceramic, Hot,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61" y="1551188"/>
            <a:ext cx="24574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able, Round, Wood, Isol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77" y="-1590475"/>
            <a:ext cx="5674924" cy="567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ctor, Farm, Kid, Agriculture, Ru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08" y="3961378"/>
            <a:ext cx="4921508" cy="27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elevision, Tv, Ears, Sound, 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28" y="3454401"/>
            <a:ext cx="3963546" cy="39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atch, Wristwatch, Wrist Watch, 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79" y="739504"/>
            <a:ext cx="1812592" cy="27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61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in on Emoji'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2" descr="Pin on Emoji'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849" y="2099330"/>
            <a:ext cx="4908256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alibri" panose="020F0502020204030204" pitchFamily="34" charset="0"/>
                <a:cs typeface="Calibri" panose="020F0502020204030204" pitchFamily="34" charset="0"/>
              </a:rPr>
              <a:t>_t</a:t>
            </a:r>
          </a:p>
        </p:txBody>
      </p:sp>
    </p:spTree>
    <p:extLst>
      <p:ext uri="{BB962C8B-B14F-4D97-AF65-F5344CB8AC3E}">
        <p14:creationId xmlns:p14="http://schemas.microsoft.com/office/powerpoint/2010/main" val="3256741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1973788"/>
            <a:ext cx="39913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dirty="0">
                <a:latin typeface="Comic Sans MS" panose="030F0702030302020204" pitchFamily="66" charset="0"/>
              </a:rPr>
              <a:t>  _</a:t>
            </a:r>
            <a:r>
              <a:rPr lang="en-US" sz="115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3" name="AutoShape 2" descr="Pin on Emoji'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2" descr="Pin on Emoji'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media.istockphoto.com/photos/heat-wave-of-extreme-sun-and-sky-background-hot-weather-with-global-picture-id1150050227?b=1&amp;k=6&amp;m=1150050227&amp;s=170667a&amp;w=0&amp;h=7F3tio3oxKs5kccTXPQoDRT0mOyxJr1wESTyu7OrzXM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912809"/>
            <a:ext cx="7043974" cy="40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43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2550" y="1743550"/>
            <a:ext cx="399921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1500" b="1" dirty="0">
                <a:latin typeface="Comic Sans MS" panose="030F0702030302020204" pitchFamily="66" charset="0"/>
              </a:rPr>
              <a:t>  ?</a:t>
            </a:r>
          </a:p>
        </p:txBody>
      </p:sp>
      <p:pic>
        <p:nvPicPr>
          <p:cNvPr id="20482" name="Picture 2" descr="https://media.istockphoto.com/photos/buzzword-cubes-3d-rendering-picture-id844466934?b=1&amp;k=6&amp;m=844466934&amp;s=170667a&amp;w=0&amp;h=UyQdmOOVAa70AqbMvOQu4EWQFJbuPxJYxJLZp9q5qMc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t="38178" r="24149" b="30684"/>
          <a:stretch/>
        </p:blipFill>
        <p:spPr bwMode="auto">
          <a:xfrm>
            <a:off x="5656564" y="2000189"/>
            <a:ext cx="574430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09650" y="710074"/>
            <a:ext cx="4208764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How many?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1950" y="1855790"/>
            <a:ext cx="10534650" cy="406876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…</a:t>
            </a:r>
            <a:r>
              <a:rPr lang="en-US" sz="4400" dirty="0">
                <a:latin typeface="Comic Sans MS" panose="030F0702030302020204" pitchFamily="66" charset="0"/>
              </a:rPr>
              <a:t>read words with </a:t>
            </a:r>
            <a:r>
              <a:rPr lang="en-US" sz="4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5400" u="sng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>
                <a:latin typeface="Comic Sans MS" panose="030F0702030302020204" pitchFamily="66" charset="0"/>
              </a:rPr>
              <a:t>?</a:t>
            </a:r>
          </a:p>
          <a:p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…understand words with </a:t>
            </a:r>
            <a:r>
              <a:rPr lang="en-US" sz="4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5400" u="sng" dirty="0">
                <a:solidFill>
                  <a:srgbClr val="FF0000"/>
                </a:solidFill>
              </a:rPr>
              <a:t>t </a:t>
            </a:r>
            <a:r>
              <a:rPr lang="en-US" sz="4400" dirty="0">
                <a:latin typeface="Comic Sans MS" panose="030F0702030302020204" pitchFamily="66" charset="0"/>
              </a:rPr>
              <a:t>?</a:t>
            </a:r>
          </a:p>
          <a:p>
            <a:endParaRPr lang="en-US" sz="4400" dirty="0"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…read sentences with </a:t>
            </a:r>
            <a:r>
              <a:rPr lang="en-US" sz="4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5400" u="sng" dirty="0">
                <a:solidFill>
                  <a:srgbClr val="FF0000"/>
                </a:solidFill>
              </a:rPr>
              <a:t>t </a:t>
            </a:r>
            <a:r>
              <a:rPr lang="en-US" sz="4400" dirty="0">
                <a:latin typeface="Comic Sans MS" panose="030F0702030302020204" pitchFamily="66" charset="0"/>
              </a:rPr>
              <a:t>?</a:t>
            </a:r>
          </a:p>
          <a:p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544515"/>
            <a:ext cx="4362450" cy="9874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Can you…?</a:t>
            </a:r>
          </a:p>
        </p:txBody>
      </p:sp>
      <p:pic>
        <p:nvPicPr>
          <p:cNvPr id="11" name="Picture 4" descr="Smiley, Emoticon, Emoji, Yellow, J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44515"/>
            <a:ext cx="2395537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57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89839"/>
              </p:ext>
            </p:extLst>
          </p:nvPr>
        </p:nvGraphicFramePr>
        <p:xfrm>
          <a:off x="4152900" y="1724791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59656"/>
              </p:ext>
            </p:extLst>
          </p:nvPr>
        </p:nvGraphicFramePr>
        <p:xfrm>
          <a:off x="4152900" y="3324722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36342"/>
              </p:ext>
            </p:extLst>
          </p:nvPr>
        </p:nvGraphicFramePr>
        <p:xfrm>
          <a:off x="4152900" y="4856672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sp>
        <p:nvSpPr>
          <p:cNvPr id="13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636" y="2426640"/>
            <a:ext cx="342771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1500" b="1" dirty="0">
                <a:latin typeface="Comic Sans MS" panose="030F0702030302020204" pitchFamily="66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3067064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89839"/>
              </p:ext>
            </p:extLst>
          </p:nvPr>
        </p:nvGraphicFramePr>
        <p:xfrm>
          <a:off x="4152900" y="1724791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59656"/>
              </p:ext>
            </p:extLst>
          </p:nvPr>
        </p:nvGraphicFramePr>
        <p:xfrm>
          <a:off x="4152900" y="3324722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36342"/>
              </p:ext>
            </p:extLst>
          </p:nvPr>
        </p:nvGraphicFramePr>
        <p:xfrm>
          <a:off x="4152900" y="4856672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pic>
        <p:nvPicPr>
          <p:cNvPr id="10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749394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636" y="2426640"/>
            <a:ext cx="342771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1500" b="1" dirty="0">
                <a:latin typeface="Comic Sans MS" panose="030F0702030302020204" pitchFamily="66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2855510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89839"/>
              </p:ext>
            </p:extLst>
          </p:nvPr>
        </p:nvGraphicFramePr>
        <p:xfrm>
          <a:off x="4152900" y="1724791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59656"/>
              </p:ext>
            </p:extLst>
          </p:nvPr>
        </p:nvGraphicFramePr>
        <p:xfrm>
          <a:off x="4152900" y="3324722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36342"/>
              </p:ext>
            </p:extLst>
          </p:nvPr>
        </p:nvGraphicFramePr>
        <p:xfrm>
          <a:off x="4152900" y="4856672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pic>
        <p:nvPicPr>
          <p:cNvPr id="10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749394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401353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636" y="2426640"/>
            <a:ext cx="342771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1500" b="1" dirty="0">
                <a:latin typeface="Comic Sans MS" panose="030F0702030302020204" pitchFamily="66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4051450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89839"/>
              </p:ext>
            </p:extLst>
          </p:nvPr>
        </p:nvGraphicFramePr>
        <p:xfrm>
          <a:off x="4152900" y="1724791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59656"/>
              </p:ext>
            </p:extLst>
          </p:nvPr>
        </p:nvGraphicFramePr>
        <p:xfrm>
          <a:off x="4152900" y="3324722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36342"/>
              </p:ext>
            </p:extLst>
          </p:nvPr>
        </p:nvGraphicFramePr>
        <p:xfrm>
          <a:off x="4152900" y="4856672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pic>
        <p:nvPicPr>
          <p:cNvPr id="10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749394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401353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933303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636" y="2426640"/>
            <a:ext cx="342771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1500" b="1" dirty="0">
                <a:latin typeface="Comic Sans MS" panose="030F0702030302020204" pitchFamily="66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3430500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/>
          </p:nvPr>
        </p:nvGraphicFramePr>
        <p:xfrm>
          <a:off x="4152900" y="1724791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4152900" y="3324722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9" name="טבלה 8"/>
          <p:cNvGraphicFramePr>
            <a:graphicFrameLocks noGrp="1"/>
          </p:cNvGraphicFramePr>
          <p:nvPr>
            <p:extLst/>
          </p:nvPr>
        </p:nvGraphicFramePr>
        <p:xfrm>
          <a:off x="4152900" y="4856672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sp>
        <p:nvSpPr>
          <p:cNvPr id="13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636" y="2426640"/>
            <a:ext cx="342771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1500" b="1" dirty="0">
                <a:latin typeface="Comic Sans MS" panose="030F0702030302020204" pitchFamily="66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2697953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44544"/>
              </p:ext>
            </p:extLst>
          </p:nvPr>
        </p:nvGraphicFramePr>
        <p:xfrm>
          <a:off x="3829050" y="1711067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pic>
        <p:nvPicPr>
          <p:cNvPr id="22530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1771003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94590"/>
              </p:ext>
            </p:extLst>
          </p:nvPr>
        </p:nvGraphicFramePr>
        <p:xfrm>
          <a:off x="3829050" y="3297274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58430"/>
              </p:ext>
            </p:extLst>
          </p:nvPr>
        </p:nvGraphicFramePr>
        <p:xfrm>
          <a:off x="3829050" y="4921396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sp>
        <p:nvSpPr>
          <p:cNvPr id="12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636" y="2426640"/>
            <a:ext cx="342771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1500" b="1" dirty="0">
                <a:latin typeface="Comic Sans MS" panose="030F0702030302020204" pitchFamily="66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1945309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44544"/>
              </p:ext>
            </p:extLst>
          </p:nvPr>
        </p:nvGraphicFramePr>
        <p:xfrm>
          <a:off x="3829050" y="1711067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pic>
        <p:nvPicPr>
          <p:cNvPr id="22530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1771003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94590"/>
              </p:ext>
            </p:extLst>
          </p:nvPr>
        </p:nvGraphicFramePr>
        <p:xfrm>
          <a:off x="3829050" y="3297274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58430"/>
              </p:ext>
            </p:extLst>
          </p:nvPr>
        </p:nvGraphicFramePr>
        <p:xfrm>
          <a:off x="3829050" y="4921396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sp>
        <p:nvSpPr>
          <p:cNvPr id="12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425370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636" y="2426640"/>
            <a:ext cx="342771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1500" b="1" dirty="0">
                <a:latin typeface="Comic Sans MS" panose="030F0702030302020204" pitchFamily="66" charset="0"/>
              </a:rPr>
              <a:t>  ?</a:t>
            </a:r>
          </a:p>
        </p:txBody>
      </p:sp>
      <p:pic>
        <p:nvPicPr>
          <p:cNvPr id="11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14" y="3335589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67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44544"/>
              </p:ext>
            </p:extLst>
          </p:nvPr>
        </p:nvGraphicFramePr>
        <p:xfrm>
          <a:off x="3829050" y="1711067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pic>
        <p:nvPicPr>
          <p:cNvPr id="22530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1771003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94590"/>
              </p:ext>
            </p:extLst>
          </p:nvPr>
        </p:nvGraphicFramePr>
        <p:xfrm>
          <a:off x="3829050" y="3297274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58430"/>
              </p:ext>
            </p:extLst>
          </p:nvPr>
        </p:nvGraphicFramePr>
        <p:xfrm>
          <a:off x="3829050" y="4921396"/>
          <a:ext cx="5295900" cy="1387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329807324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5787482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271881542"/>
                    </a:ext>
                  </a:extLst>
                </a:gridCol>
              </a:tblGrid>
              <a:tr h="13879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rgbClr val="428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31954"/>
                  </a:ext>
                </a:extLst>
              </a:tr>
            </a:tbl>
          </a:graphicData>
        </a:graphic>
      </p:graphicFrame>
      <p:sp>
        <p:nvSpPr>
          <p:cNvPr id="12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425370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636" y="2426640"/>
            <a:ext cx="342771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1500" b="1" dirty="0">
                <a:latin typeface="Comic Sans MS" panose="030F0702030302020204" pitchFamily="66" charset="0"/>
              </a:rPr>
              <a:t>  ?</a:t>
            </a:r>
          </a:p>
        </p:txBody>
      </p:sp>
      <p:pic>
        <p:nvPicPr>
          <p:cNvPr id="11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14" y="3335589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ike, Thumb Up, Thumbs Up, Thumbs,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4998027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6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51946" y="462304"/>
            <a:ext cx="4753554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Good for you!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4" descr="Smiley Clapping Hands | Emoticon, Lustige smileys, Smiley b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954212"/>
            <a:ext cx="4762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ales, 3D Model, Isolated, 3D, Mod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7" r="42991" b="6127"/>
          <a:stretch/>
        </p:blipFill>
        <p:spPr bwMode="auto">
          <a:xfrm>
            <a:off x="9792861" y="696262"/>
            <a:ext cx="1358126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9545211" y="468599"/>
            <a:ext cx="495300" cy="6560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1</a:t>
            </a:r>
            <a:endParaRPr lang="he-IL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37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 descr="Naturalist, Girl, Pet, Mon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712988"/>
            <a:ext cx="3181349" cy="50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59" y="2680915"/>
            <a:ext cx="1347541" cy="20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n, Pencil, Office, Equipment, Wr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2516030"/>
            <a:ext cx="1312862" cy="22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iteboard, Blank, Notice, Mess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2769366"/>
            <a:ext cx="3178175" cy="20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ite Board, Markers, Startup, Start-U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t="20932" r="27125" b="32010"/>
          <a:stretch/>
        </p:blipFill>
        <p:spPr bwMode="auto">
          <a:xfrm>
            <a:off x="8593137" y="2654864"/>
            <a:ext cx="2762251" cy="19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159" y="593725"/>
            <a:ext cx="6589712" cy="10445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What do you need?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1min_final" descr="1min_final">
            <a:hlinkClick r:id="" action="ppaction://media"/>
            <a:extLst>
              <a:ext uri="{FF2B5EF4-FFF2-40B4-BE49-F238E27FC236}">
                <a16:creationId xmlns:a16="http://schemas.microsoft.com/office/drawing/2014/main" id="{B09C1F5E-E59C-AA46-B5C1-1B6F1A66EF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17913" y="841211"/>
            <a:ext cx="1540938" cy="5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פיצוץ 1 4"/>
          <p:cNvSpPr/>
          <p:nvPr/>
        </p:nvSpPr>
        <p:spPr>
          <a:xfrm>
            <a:off x="4437529" y="954741"/>
            <a:ext cx="6427695" cy="50964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5845379" y="2109823"/>
            <a:ext cx="206734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3166" y="2109823"/>
            <a:ext cx="206734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8914" y="2623262"/>
            <a:ext cx="337735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b="1" dirty="0">
                <a:latin typeface="Comic Sans MS" panose="030F0702030302020204" pitchFamily="66" charset="0"/>
              </a:rPr>
              <a:t>___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37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פיצוץ 1 4"/>
          <p:cNvSpPr/>
          <p:nvPr/>
        </p:nvSpPr>
        <p:spPr>
          <a:xfrm>
            <a:off x="4437529" y="954741"/>
            <a:ext cx="6427695" cy="50964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5845379" y="2109823"/>
            <a:ext cx="206734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3166" y="2109823"/>
            <a:ext cx="206734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600" b="1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8914" y="2623262"/>
            <a:ext cx="337735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b="1" dirty="0">
                <a:latin typeface="Comic Sans MS" panose="030F0702030302020204" pitchFamily="66" charset="0"/>
              </a:rPr>
              <a:t>___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896838" y="579365"/>
            <a:ext cx="3256062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Listen: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03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409" y="792965"/>
            <a:ext cx="293914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595" y="8029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1244" y="91366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</a:rPr>
              <a:t>r</a:t>
            </a:r>
            <a:endParaRPr lang="he-IL" sz="13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995" y="870258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he-IL" sz="1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5572" y="3163542"/>
            <a:ext cx="356833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wet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Refreshment, Splash, Water, 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08" y="1268993"/>
            <a:ext cx="5451765" cy="36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409" y="792965"/>
            <a:ext cx="293914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595" y="8029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1244" y="91366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</a:rPr>
              <a:t>r</a:t>
            </a:r>
            <a:endParaRPr lang="he-IL" sz="13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995" y="870258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he-IL" sz="1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303" y="3217979"/>
            <a:ext cx="356833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vet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Veterinarian, Figure, Cute, 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61" y="870258"/>
            <a:ext cx="2605501" cy="41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8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409" y="792965"/>
            <a:ext cx="293914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595" y="8029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1244" y="91366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</a:rPr>
              <a:t>r</a:t>
            </a:r>
            <a:endParaRPr lang="he-IL" sz="13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995" y="870258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he-IL" sz="1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303" y="3217979"/>
            <a:ext cx="356833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Ball on Ho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t="21157" r="17266" b="10843"/>
          <a:stretch/>
        </p:blipFill>
        <p:spPr bwMode="auto">
          <a:xfrm>
            <a:off x="6563552" y="1398704"/>
            <a:ext cx="25531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409" y="792965"/>
            <a:ext cx="293914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248" y="870258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1244" y="91366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</a:rPr>
              <a:t>r</a:t>
            </a:r>
            <a:endParaRPr lang="he-IL" sz="13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995" y="870258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he-IL" sz="1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303" y="3217979"/>
            <a:ext cx="356833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jet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Plane, Aviation, Jet, Background, F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864484"/>
            <a:ext cx="3429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409" y="792965"/>
            <a:ext cx="293914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248" y="870258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  <a:cs typeface="Calibri" panose="020F0502020204030204" pitchFamily="34" charset="0"/>
              </a:rPr>
              <a:t>g</a:t>
            </a:r>
            <a:endParaRPr lang="he-IL" sz="13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1244" y="91366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</a:rPr>
              <a:t>r</a:t>
            </a:r>
            <a:endParaRPr lang="he-IL" sz="13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995" y="870258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he-IL" sz="1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303" y="3217979"/>
            <a:ext cx="356833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  <a:cs typeface="Calibri" panose="020F0502020204030204" pitchFamily="34" charset="0"/>
              </a:rPr>
              <a:t>g</a:t>
            </a:r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Kid Get Dress Cartoon Vector Images (46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4"/>
          <a:stretch/>
        </p:blipFill>
        <p:spPr bwMode="auto">
          <a:xfrm>
            <a:off x="6143097" y="441175"/>
            <a:ext cx="4995683" cy="47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409" y="792965"/>
            <a:ext cx="293914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856" y="864216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  <a:cs typeface="Calibri" panose="020F0502020204030204" pitchFamily="34" charset="0"/>
              </a:rPr>
              <a:t>m</a:t>
            </a:r>
            <a:endParaRPr lang="he-IL" sz="13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1244" y="91366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</a:rPr>
              <a:t>r</a:t>
            </a:r>
            <a:endParaRPr lang="he-IL" sz="13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995" y="870258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he-IL" sz="1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303" y="3217979"/>
            <a:ext cx="356833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  <a:cs typeface="Calibri" panose="020F0502020204030204" pitchFamily="34" charset="0"/>
              </a:rPr>
              <a:t>m</a:t>
            </a:r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6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6563552" y="1616552"/>
            <a:ext cx="3113571" cy="29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409" y="792965"/>
            <a:ext cx="293914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2018" y="90444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  <a:cs typeface="Calibri" panose="020F0502020204030204" pitchFamily="34" charset="0"/>
              </a:rPr>
              <a:t>l</a:t>
            </a:r>
            <a:endParaRPr lang="he-IL" sz="13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1244" y="91366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</a:rPr>
              <a:t>r</a:t>
            </a:r>
            <a:endParaRPr lang="he-IL" sz="13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995" y="870258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he-IL" sz="1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303" y="3217979"/>
            <a:ext cx="356833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  <a:cs typeface="Calibri" panose="020F0502020204030204" pitchFamily="34" charset="0"/>
              </a:rPr>
              <a:t>l</a:t>
            </a:r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2" descr="Balloon Go Let Stock Illustrations – 30 Balloon Go Let Stock ..."/>
          <p:cNvSpPr>
            <a:spLocks noChangeAspect="1" noChangeArrowheads="1"/>
          </p:cNvSpPr>
          <p:nvPr/>
        </p:nvSpPr>
        <p:spPr bwMode="auto">
          <a:xfrm>
            <a:off x="9318625" y="-1440081"/>
            <a:ext cx="69531" cy="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6" name="Picture 8" descr="Don't Let Go Of Your Dreams (Her Balloon) | Children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8" t="18736" r="4904" b="14692"/>
          <a:stretch/>
        </p:blipFill>
        <p:spPr bwMode="auto">
          <a:xfrm>
            <a:off x="6019706" y="351993"/>
            <a:ext cx="2478763" cy="36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8683306" y="351993"/>
            <a:ext cx="3006220" cy="36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00821" y="4055523"/>
            <a:ext cx="23165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000" dirty="0">
                <a:latin typeface="Comic Sans MS" panose="030F0702030302020204" pitchFamily="66" charset="0"/>
                <a:cs typeface="Calibri" panose="020F0502020204030204" pitchFamily="34" charset="0"/>
              </a:rPr>
              <a:t>l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6000" dirty="0">
                <a:latin typeface="Comic Sans MS" panose="030F0702030302020204" pitchFamily="66" charset="0"/>
                <a:cs typeface="Calibri" panose="020F0502020204030204" pitchFamily="34" charset="0"/>
              </a:rPr>
              <a:t>g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he-IL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8150" y="4055523"/>
            <a:ext cx="23165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000" dirty="0">
                <a:cs typeface="Calibri" panose="020F0502020204030204" pitchFamily="34" charset="0"/>
              </a:rPr>
              <a:t>let in</a:t>
            </a:r>
            <a:endParaRPr lang="he-IL" sz="6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409" y="792965"/>
            <a:ext cx="293914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248" y="883266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  <a:cs typeface="Calibri" panose="020F0502020204030204" pitchFamily="34" charset="0"/>
              </a:rPr>
              <a:t>p</a:t>
            </a:r>
            <a:endParaRPr lang="he-IL" sz="13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1244" y="9136662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</a:rPr>
              <a:t>r</a:t>
            </a:r>
            <a:endParaRPr lang="he-IL" sz="13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995" y="870258"/>
            <a:ext cx="13759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he-IL" sz="1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303" y="3217979"/>
            <a:ext cx="356833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800" dirty="0">
                <a:latin typeface="Comic Sans MS" panose="030F0702030302020204" pitchFamily="66" charset="0"/>
                <a:cs typeface="Calibri" panose="020F0502020204030204" pitchFamily="34" charset="0"/>
              </a:rPr>
              <a:t>p</a:t>
            </a:r>
            <a:r>
              <a:rPr lang="en-US" sz="13800" dirty="0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endParaRPr lang="he-IL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837952" y="1978253"/>
            <a:ext cx="4811269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632422" y="342910"/>
            <a:ext cx="6206528" cy="8053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 </a:t>
            </a:r>
            <a:r>
              <a:rPr lang="en-US" sz="5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Read, Book, Boy, Child, Kid, Stu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19665"/>
            <a:ext cx="7201875" cy="47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78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12539"/>
              </p:ext>
            </p:extLst>
          </p:nvPr>
        </p:nvGraphicFramePr>
        <p:xfrm>
          <a:off x="558798" y="677332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28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524" y="384442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6" y="3508865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9187850" y="3508865"/>
            <a:ext cx="1823049" cy="19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393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85463"/>
              </p:ext>
            </p:extLst>
          </p:nvPr>
        </p:nvGraphicFramePr>
        <p:xfrm>
          <a:off x="558799" y="752402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47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85463"/>
              </p:ext>
            </p:extLst>
          </p:nvPr>
        </p:nvGraphicFramePr>
        <p:xfrm>
          <a:off x="558799" y="752402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87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85463"/>
              </p:ext>
            </p:extLst>
          </p:nvPr>
        </p:nvGraphicFramePr>
        <p:xfrm>
          <a:off x="558799" y="752402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2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85463"/>
              </p:ext>
            </p:extLst>
          </p:nvPr>
        </p:nvGraphicFramePr>
        <p:xfrm>
          <a:off x="558799" y="752402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344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85463"/>
              </p:ext>
            </p:extLst>
          </p:nvPr>
        </p:nvGraphicFramePr>
        <p:xfrm>
          <a:off x="558799" y="752402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825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85463"/>
              </p:ext>
            </p:extLst>
          </p:nvPr>
        </p:nvGraphicFramePr>
        <p:xfrm>
          <a:off x="558799" y="752402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</a:tbl>
          </a:graphicData>
        </a:graphic>
      </p:graphicFrame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701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85463"/>
              </p:ext>
            </p:extLst>
          </p:nvPr>
        </p:nvGraphicFramePr>
        <p:xfrm>
          <a:off x="558799" y="752402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54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76613"/>
              </p:ext>
            </p:extLst>
          </p:nvPr>
        </p:nvGraphicFramePr>
        <p:xfrm>
          <a:off x="558799" y="3544673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6" y="3508865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9187850" y="3508865"/>
            <a:ext cx="1823049" cy="19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6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Cartoon Home Furniture Bed Royalty Free Cliparts, Vectors,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534888" y="694189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Read: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93278" y="1769626"/>
            <a:ext cx="2571750" cy="13239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h</a:t>
            </a:r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he-IL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793278" y="3254634"/>
            <a:ext cx="2571750" cy="13239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</a:t>
            </a:r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he-IL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793278" y="4739642"/>
            <a:ext cx="2571750" cy="13239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</a:t>
            </a:r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he-IL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4031778" y="1769626"/>
            <a:ext cx="2571750" cy="13239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</a:t>
            </a:r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he-IL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3915773" y="3315664"/>
            <a:ext cx="3035772" cy="13239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wh</a:t>
            </a:r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he-IL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3915773" y="4887362"/>
            <a:ext cx="3035772" cy="13239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op</a:t>
            </a:r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he-IL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76613"/>
              </p:ext>
            </p:extLst>
          </p:nvPr>
        </p:nvGraphicFramePr>
        <p:xfrm>
          <a:off x="558799" y="3544673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6" y="3508865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634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76613"/>
              </p:ext>
            </p:extLst>
          </p:nvPr>
        </p:nvGraphicFramePr>
        <p:xfrm>
          <a:off x="558799" y="3544673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6" y="3508865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9187850" y="3508865"/>
            <a:ext cx="1823049" cy="19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288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76613"/>
              </p:ext>
            </p:extLst>
          </p:nvPr>
        </p:nvGraphicFramePr>
        <p:xfrm>
          <a:off x="558799" y="3544673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6" y="3508865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9187850" y="3508865"/>
            <a:ext cx="1823049" cy="19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5576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76613"/>
              </p:ext>
            </p:extLst>
          </p:nvPr>
        </p:nvGraphicFramePr>
        <p:xfrm>
          <a:off x="558799" y="3544673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6" y="3508865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9187850" y="3508865"/>
            <a:ext cx="1823049" cy="19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66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76613"/>
              </p:ext>
            </p:extLst>
          </p:nvPr>
        </p:nvGraphicFramePr>
        <p:xfrm>
          <a:off x="558799" y="3544673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6" y="3508865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9187850" y="3508865"/>
            <a:ext cx="1823049" cy="19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000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76613"/>
              </p:ext>
            </p:extLst>
          </p:nvPr>
        </p:nvGraphicFramePr>
        <p:xfrm>
          <a:off x="558799" y="3544673"/>
          <a:ext cx="10953752" cy="2773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3599405" y="3526082"/>
            <a:ext cx="2189659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ane, Aviation, Jet, Background, F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76" y="3508865"/>
            <a:ext cx="2054747" cy="19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9187850" y="3508865"/>
            <a:ext cx="1823049" cy="19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694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ne, Aviation, Jet, Background, F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25"/>
          <a:stretch/>
        </p:blipFill>
        <p:spPr bwMode="auto">
          <a:xfrm>
            <a:off x="916876" y="1032365"/>
            <a:ext cx="1426274" cy="42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39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ne, Aviation, Jet, Background, F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6" y="1032365"/>
            <a:ext cx="4531424" cy="42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6"/>
          <a:stretch/>
        </p:blipFill>
        <p:spPr bwMode="auto">
          <a:xfrm>
            <a:off x="6952711" y="708689"/>
            <a:ext cx="1105439" cy="4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ne, Aviation, Jet, Background, F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6" y="1032365"/>
            <a:ext cx="4531424" cy="42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11" y="708689"/>
            <a:ext cx="3086639" cy="4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291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7" b="47851"/>
          <a:stretch/>
        </p:blipFill>
        <p:spPr bwMode="auto">
          <a:xfrm>
            <a:off x="1022586" y="2705100"/>
            <a:ext cx="471523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6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81050" y="590550"/>
          <a:ext cx="10572750" cy="49377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3524250">
                  <a:extLst>
                    <a:ext uri="{9D8B030D-6E8A-4147-A177-3AD203B41FA5}">
                      <a16:colId xmlns:a16="http://schemas.microsoft.com/office/drawing/2014/main" val="1920911345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2166530060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3316170531"/>
                    </a:ext>
                  </a:extLst>
                </a:gridCol>
              </a:tblGrid>
              <a:tr h="1074420">
                <a:tc>
                  <a:txBody>
                    <a:bodyPr/>
                    <a:lstStyle/>
                    <a:p>
                      <a:pPr algn="ctr" rtl="0"/>
                      <a:endParaRPr lang="he-IL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3600" dirty="0">
                        <a:latin typeface="Comic Sans MS" panose="030F0702030302020204" pitchFamily="66" charset="0"/>
                      </a:endParaRPr>
                    </a:p>
                    <a:p>
                      <a:pPr algn="ctr" rtl="0"/>
                      <a:endParaRPr lang="en-US" sz="3600" dirty="0">
                        <a:latin typeface="Comic Sans MS" panose="030F0702030302020204" pitchFamily="66" charset="0"/>
                      </a:endParaRPr>
                    </a:p>
                    <a:p>
                      <a:pPr algn="ctr" rtl="0"/>
                      <a:endParaRPr lang="he-IL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30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800" dirty="0">
                          <a:latin typeface="Comic Sans MS" panose="030F0702030302020204" pitchFamily="66" charset="0"/>
                        </a:rPr>
                        <a:t>men</a:t>
                      </a:r>
                      <a:endParaRPr lang="he-IL" sz="4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800" dirty="0">
                          <a:latin typeface="Comic Sans MS" panose="030F0702030302020204" pitchFamily="66" charset="0"/>
                        </a:rPr>
                        <a:t>ten</a:t>
                      </a:r>
                      <a:endParaRPr lang="he-IL" sz="4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800" dirty="0">
                          <a:latin typeface="Comic Sans MS" panose="030F0702030302020204" pitchFamily="66" charset="0"/>
                        </a:rPr>
                        <a:t>hen</a:t>
                      </a:r>
                      <a:endParaRPr lang="he-IL" sz="4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36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he-IL" sz="4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800" dirty="0">
                        <a:latin typeface="Comic Sans MS" panose="030F0702030302020204" pitchFamily="66" charset="0"/>
                      </a:endParaRPr>
                    </a:p>
                    <a:p>
                      <a:pPr algn="ctr" rtl="0"/>
                      <a:endParaRPr lang="he-IL" sz="4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4800" dirty="0">
                        <a:latin typeface="Comic Sans MS" panose="030F0702030302020204" pitchFamily="66" charset="0"/>
                      </a:endParaRPr>
                    </a:p>
                    <a:p>
                      <a:pPr algn="ctr" rtl="0"/>
                      <a:endParaRPr lang="he-IL" sz="4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19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800" dirty="0">
                          <a:latin typeface="Comic Sans MS" panose="030F0702030302020204" pitchFamily="66" charset="0"/>
                        </a:rPr>
                        <a:t>pen</a:t>
                      </a:r>
                      <a:endParaRPr lang="he-IL" sz="4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800" dirty="0">
                          <a:latin typeface="Comic Sans MS" panose="030F0702030302020204" pitchFamily="66" charset="0"/>
                        </a:rPr>
                        <a:t>open</a:t>
                      </a:r>
                      <a:endParaRPr lang="he-IL" sz="4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800" dirty="0">
                          <a:latin typeface="Comic Sans MS" panose="030F0702030302020204" pitchFamily="66" charset="0"/>
                        </a:rPr>
                        <a:t>When?</a:t>
                      </a:r>
                      <a:endParaRPr lang="he-IL" sz="4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399671"/>
                  </a:ext>
                </a:extLst>
              </a:tr>
            </a:tbl>
          </a:graphicData>
        </a:graphic>
      </p:graphicFrame>
      <p:pic>
        <p:nvPicPr>
          <p:cNvPr id="5" name="Picture 2" descr="Chicken, Hen, Cute, Family, Anim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90550"/>
            <a:ext cx="1830512" cy="16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usiness men carto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5"/>
          <a:stretch/>
        </p:blipFill>
        <p:spPr bwMode="auto">
          <a:xfrm>
            <a:off x="8448469" y="704238"/>
            <a:ext cx="1848262" cy="153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umber Ten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5"/>
          <a:stretch/>
        </p:blipFill>
        <p:spPr bwMode="auto">
          <a:xfrm>
            <a:off x="5245891" y="844917"/>
            <a:ext cx="1643068" cy="12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oor, Open Door, Wooden Door, Glass Panes, Transluc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68" y="3243293"/>
            <a:ext cx="2104513" cy="1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asketball Ball Cartoon Funny Character Clock Time Isolated Stock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619251" y="3243293"/>
            <a:ext cx="2023240" cy="13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en, Compose, Write, Writer, Stationary, In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09" y="3310619"/>
            <a:ext cx="2093963" cy="11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eck Mark, Tick Mark, Check, Correc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30" y="1638300"/>
            <a:ext cx="4358060" cy="42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1022586" y="1066800"/>
            <a:ext cx="4715236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0" t="46814" r="42475"/>
          <a:stretch/>
        </p:blipFill>
        <p:spPr bwMode="auto">
          <a:xfrm>
            <a:off x="8191500" y="1276350"/>
            <a:ext cx="9525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1022586" y="1066800"/>
            <a:ext cx="4715236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6085061" y="1276350"/>
            <a:ext cx="5356616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299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8" t="42686" r="14732" b="18745"/>
          <a:stretch/>
        </p:blipFill>
        <p:spPr bwMode="auto">
          <a:xfrm>
            <a:off x="4057650" y="3067050"/>
            <a:ext cx="13144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465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815973" y="1619250"/>
            <a:ext cx="5343333" cy="37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24" b="9981"/>
          <a:stretch/>
        </p:blipFill>
        <p:spPr bwMode="auto">
          <a:xfrm>
            <a:off x="7180196" y="1680946"/>
            <a:ext cx="1144654" cy="36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815973" y="1619250"/>
            <a:ext cx="5343333" cy="37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7180196" y="1680946"/>
            <a:ext cx="3006220" cy="36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249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55224" r="46810" b="8969"/>
          <a:stretch/>
        </p:blipFill>
        <p:spPr bwMode="auto">
          <a:xfrm>
            <a:off x="637302" y="3829050"/>
            <a:ext cx="3458448" cy="19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755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637302" y="1787753"/>
            <a:ext cx="6525498" cy="39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id Get Dress Cartoon Vector Images (46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t="20343" r="34973" b="7694"/>
          <a:stretch/>
        </p:blipFill>
        <p:spPr bwMode="auto">
          <a:xfrm>
            <a:off x="7848600" y="1485899"/>
            <a:ext cx="15430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637302" y="1787753"/>
            <a:ext cx="6525498" cy="39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id Get Dress Cartoon Vector Images (46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4"/>
          <a:stretch/>
        </p:blipFill>
        <p:spPr bwMode="auto">
          <a:xfrm>
            <a:off x="6143097" y="441175"/>
            <a:ext cx="4995683" cy="47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763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oor, Open Door, Wooden Door, Glass Panes, Transluc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68" y="3793716"/>
            <a:ext cx="2104513" cy="1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4349344" y="3657600"/>
            <a:ext cx="267017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n, Compose, Write, Writer, Stationary, In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55" y="3882096"/>
            <a:ext cx="2093963" cy="11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oor, Open Door, Wooden Door, Glass Panes, Transluc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68" y="3793716"/>
            <a:ext cx="2104513" cy="1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4349344" y="3657600"/>
            <a:ext cx="267017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n, Compose, Write, Writer, Stationary, In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55" y="3882096"/>
            <a:ext cx="2093963" cy="11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44" y="2322445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807" y="2380262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edia.istockphoto.com/photos/cute-girl-listening-picture-id1178929075?b=1&amp;k=6&amp;m=1178929075&amp;s=170667a&amp;w=0&amp;h=2Bg5R6Kd2PcS05DU95GD6kpvlH4CEk19pIjvV5aC7u0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t="14588" r="17649"/>
          <a:stretch/>
        </p:blipFill>
        <p:spPr bwMode="auto">
          <a:xfrm>
            <a:off x="2762250" y="1485900"/>
            <a:ext cx="5448300" cy="45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975322" y="514360"/>
            <a:ext cx="8904596" cy="8053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What can you hear?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104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et</a:t>
            </a:r>
            <a:endParaRPr lang="x-none" sz="6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4373156" y="371475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786851" y="3156109"/>
            <a:ext cx="19800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  <a:endParaRPr lang="he-IL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7264121" y="3650469"/>
            <a:ext cx="2295273" cy="17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et</a:t>
            </a:r>
            <a:endParaRPr lang="x-none" sz="6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4373156" y="371475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786851" y="3156109"/>
            <a:ext cx="19800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  <a:endParaRPr lang="he-IL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7264121" y="3650469"/>
            <a:ext cx="2295273" cy="17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21" y="226783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01" y="2352853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terinarian, Figure, Cute, F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57" y="3252138"/>
            <a:ext cx="1328093" cy="21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oor, Open Door, Wooden Door, Glass Panes, Transluc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75" y="3793716"/>
            <a:ext cx="2104513" cy="1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7184212" y="371475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terinarian, Figure, Cute, F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57" y="3252138"/>
            <a:ext cx="1328093" cy="21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oor, Open Door, Wooden Door, Glass Panes, Transluc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75" y="3793716"/>
            <a:ext cx="2104513" cy="1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7184212" y="371475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12" y="23249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et</a:t>
            </a:r>
            <a:endParaRPr lang="x-none" sz="6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cken, Hen, Cute, Family, Anima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1" y="3726766"/>
            <a:ext cx="1830512" cy="16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usiness men cartoon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5"/>
          <a:stretch/>
        </p:blipFill>
        <p:spPr bwMode="auto">
          <a:xfrm>
            <a:off x="1775117" y="3635125"/>
            <a:ext cx="2162381" cy="16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lane, Aviation, Jet, Background, Fli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10" y="3635125"/>
            <a:ext cx="2054747" cy="1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et</a:t>
            </a:r>
            <a:endParaRPr lang="x-none" sz="6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cken, Hen, Cute, Family, Anima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1" y="3726766"/>
            <a:ext cx="1830512" cy="16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usiness men cartoon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5"/>
          <a:stretch/>
        </p:blipFill>
        <p:spPr bwMode="auto">
          <a:xfrm>
            <a:off x="1775117" y="3635125"/>
            <a:ext cx="2162381" cy="16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lane, Aviation, Jet, Background, Fli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10" y="3635125"/>
            <a:ext cx="2054747" cy="1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807" y="240969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1834871" y="3650469"/>
            <a:ext cx="2295273" cy="17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4889535" y="3650469"/>
            <a:ext cx="1589793" cy="16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usiness men cartoon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5"/>
          <a:stretch/>
        </p:blipFill>
        <p:spPr bwMode="auto">
          <a:xfrm>
            <a:off x="7419936" y="3610833"/>
            <a:ext cx="2066964" cy="171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9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1834871" y="3650469"/>
            <a:ext cx="2295273" cy="17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ppy birthday smiley png - Clip Art Librar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814"/>
          <a:stretch/>
        </p:blipFill>
        <p:spPr bwMode="auto">
          <a:xfrm>
            <a:off x="4889535" y="3650469"/>
            <a:ext cx="1589793" cy="16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usiness men cartoon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5"/>
          <a:stretch/>
        </p:blipFill>
        <p:spPr bwMode="auto">
          <a:xfrm>
            <a:off x="7419936" y="3610833"/>
            <a:ext cx="2066964" cy="171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900" y="2349847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et</a:t>
            </a:r>
            <a:endParaRPr lang="x-none" sz="6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ane, Aviation, Jet, Background, F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04" y="3770740"/>
            <a:ext cx="2054747" cy="16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sketball Ball Cartoon Funny Character Clock Time Isolated Stock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4418667" y="3622628"/>
            <a:ext cx="2531529" cy="17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7378362" y="3559850"/>
            <a:ext cx="2021278" cy="17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et</a:t>
            </a:r>
            <a:endParaRPr lang="x-none" sz="6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ane, Aviation, Jet, Background, F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04" y="3770740"/>
            <a:ext cx="2054747" cy="16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sketball Ball Cartoon Funny Character Clock Time Isolated Stock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4418667" y="3622628"/>
            <a:ext cx="2531529" cy="17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7378362" y="3559850"/>
            <a:ext cx="2021278" cy="17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67" y="234724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640" y="2326365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96" y="2359714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b="1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9246" y="2333326"/>
            <a:ext cx="20673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500" b="1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049038" y="745883"/>
            <a:ext cx="4053878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You know: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70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4589602" y="3638550"/>
            <a:ext cx="2189659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cken, Hen, Cute, Family, Anima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1" y="3651890"/>
            <a:ext cx="1830512" cy="16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asketball Ball Cartoon Funny Character Clock Time Isolated Stock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744671" y="3651891"/>
            <a:ext cx="2380839" cy="16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endParaRPr lang="x-non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artoon Little Boys Shaking Hands Stock Vector - Illustration of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" b="9848"/>
          <a:stretch/>
        </p:blipFill>
        <p:spPr bwMode="auto">
          <a:xfrm>
            <a:off x="4589602" y="3638550"/>
            <a:ext cx="2189659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cken, Hen, Cute, Family, Anima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1" y="3651890"/>
            <a:ext cx="1830512" cy="16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asketball Ball Cartoon Funny Character Clock Time Isolated Stock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744671" y="3651891"/>
            <a:ext cx="2380839" cy="16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85" y="241363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63" y="2284032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et</a:t>
            </a:r>
            <a:endParaRPr lang="x-none" sz="6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7658100" y="3603809"/>
            <a:ext cx="1371600" cy="16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oor, Open Door, Wooden Door, Glass Panes, Transluc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75" y="3698762"/>
            <a:ext cx="2104513" cy="1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לבן 14"/>
          <p:cNvSpPr/>
          <p:nvPr/>
        </p:nvSpPr>
        <p:spPr>
          <a:xfrm>
            <a:off x="1854038" y="3379958"/>
            <a:ext cx="19800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  <a:endParaRPr lang="he-IL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13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6" y="300439"/>
            <a:ext cx="1017545" cy="10707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 txBox="1">
            <a:spLocks/>
          </p:cNvSpPr>
          <p:nvPr/>
        </p:nvSpPr>
        <p:spPr>
          <a:xfrm flipH="1">
            <a:off x="1106387" y="680592"/>
            <a:ext cx="2103341" cy="805305"/>
          </a:xfrm>
          <a:prstGeom prst="rect">
            <a:avLst/>
          </a:prstGeom>
          <a:solidFill>
            <a:srgbClr val="4285E3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et</a:t>
            </a:r>
            <a:endParaRPr lang="x-none" sz="6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376"/>
              </p:ext>
            </p:extLst>
          </p:nvPr>
        </p:nvGraphicFramePr>
        <p:xfrm>
          <a:off x="1541057" y="2724150"/>
          <a:ext cx="8286750" cy="264795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55724558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413267389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991019760"/>
                    </a:ext>
                  </a:extLst>
                </a:gridCol>
              </a:tblGrid>
              <a:tr h="857787"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3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2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1</a:t>
                      </a:r>
                      <a:endParaRPr lang="he-IL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87387"/>
                  </a:ext>
                </a:extLst>
              </a:tr>
              <a:tr h="17901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453757"/>
                  </a:ext>
                </a:extLst>
              </a:tr>
            </a:tbl>
          </a:graphicData>
        </a:graphic>
      </p:graphicFrame>
      <p:pic>
        <p:nvPicPr>
          <p:cNvPr id="14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229488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7658100" y="3603809"/>
            <a:ext cx="1371600" cy="16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oor, Open Door, Wooden Door, Glass Panes, Transluc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75" y="3698762"/>
            <a:ext cx="2104513" cy="1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לבן 14"/>
          <p:cNvSpPr/>
          <p:nvPr/>
        </p:nvSpPr>
        <p:spPr>
          <a:xfrm>
            <a:off x="1854038" y="3379958"/>
            <a:ext cx="19800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  <a:endParaRPr lang="he-IL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Picture 2" descr="Check Mark, Tick Mark, Check, 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245" y="2378382"/>
            <a:ext cx="1234000" cy="12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3555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8" y="914401"/>
            <a:ext cx="2718053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403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979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267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298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58798" y="677332"/>
          <a:ext cx="10953752" cy="554736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297419507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816933472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3062925839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1414076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5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vet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net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wet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pet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6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latin typeface="Comic Sans MS" panose="030F0702030302020204" pitchFamily="66" charset="0"/>
                          <a:cs typeface="+mj-cs"/>
                        </a:rPr>
                        <a:t>g</a:t>
                      </a:r>
                      <a:r>
                        <a:rPr lang="en-US" sz="4400" dirty="0">
                          <a:cs typeface="+mj-cs"/>
                        </a:rPr>
                        <a:t>et</a:t>
                      </a:r>
                      <a:endParaRPr lang="he-IL" sz="4400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jet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met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/>
                        <a:t>let in</a:t>
                      </a:r>
                      <a:endParaRPr lang="he-IL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2179"/>
                  </a:ext>
                </a:extLst>
              </a:tr>
            </a:tbl>
          </a:graphicData>
        </a:graphic>
      </p:graphicFrame>
      <p:pic>
        <p:nvPicPr>
          <p:cNvPr id="9" name="Picture 2" descr="Rabbit, Hare, Baby, Girl, Studio, T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7501" r="9025" b="8969"/>
          <a:stretch/>
        </p:blipFill>
        <p:spPr bwMode="auto">
          <a:xfrm>
            <a:off x="558799" y="914401"/>
            <a:ext cx="2622552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coop Net Vector Images (over 1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745"/>
          <a:stretch/>
        </p:blipFill>
        <p:spPr bwMode="auto">
          <a:xfrm>
            <a:off x="6035674" y="677333"/>
            <a:ext cx="2670176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erinarian, Figure, Cute,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50" y="449946"/>
            <a:ext cx="1471699" cy="23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Man open the door for pet cat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104900" y="3543300"/>
            <a:ext cx="1562440" cy="19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nimal, Autumn, Calendar, Cold, Fa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6814" r="14215"/>
          <a:stretch/>
        </p:blipFill>
        <p:spPr bwMode="auto">
          <a:xfrm>
            <a:off x="3390900" y="684211"/>
            <a:ext cx="2516461" cy="1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0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4197</Words>
  <Application>Microsoft Office PowerPoint</Application>
  <PresentationFormat>מסך רחב</PresentationFormat>
  <Paragraphs>1964</Paragraphs>
  <Slides>194</Slides>
  <Notes>138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194</vt:i4>
      </vt:variant>
    </vt:vector>
  </HeadingPairs>
  <TitlesOfParts>
    <vt:vector size="203" baseType="lpstr">
      <vt:lpstr>Alef</vt:lpstr>
      <vt:lpstr>Arial</vt:lpstr>
      <vt:lpstr>Calibri</vt:lpstr>
      <vt:lpstr>Calibri Light</vt:lpstr>
      <vt:lpstr>Comic Sans MS</vt:lpstr>
      <vt:lpstr>Open Sans</vt:lpstr>
      <vt:lpstr>Times New Roman</vt:lpstr>
      <vt:lpstr>Wingdings</vt:lpstr>
      <vt:lpstr>Office Theme</vt:lpstr>
      <vt:lpstr>מצגת של PowerPoint‏</vt:lpstr>
      <vt:lpstr>מצגת של PowerPoint‏</vt:lpstr>
      <vt:lpstr>Can you…?</vt:lpstr>
      <vt:lpstr>What do you need?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What did we learn?</vt:lpstr>
      <vt:lpstr>מצגת של PowerPoint‏</vt:lpstr>
      <vt:lpstr>מצגת של PowerPoint‏</vt:lpstr>
      <vt:lpstr>Now you can…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שני שמלה/Shani Chemla</cp:lastModifiedBy>
  <cp:revision>321</cp:revision>
  <cp:lastPrinted>2020-06-16T10:24:39Z</cp:lastPrinted>
  <dcterms:created xsi:type="dcterms:W3CDTF">2020-03-11T07:11:19Z</dcterms:created>
  <dcterms:modified xsi:type="dcterms:W3CDTF">2021-10-05T07:01:06Z</dcterms:modified>
</cp:coreProperties>
</file>