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6" r:id="rId1"/>
  </p:sldMasterIdLst>
  <p:notesMasterIdLst>
    <p:notesMasterId r:id="rId23"/>
  </p:notesMasterIdLst>
  <p:sldIdLst>
    <p:sldId id="256" r:id="rId2"/>
    <p:sldId id="274" r:id="rId3"/>
    <p:sldId id="257" r:id="rId4"/>
    <p:sldId id="259" r:id="rId5"/>
    <p:sldId id="258" r:id="rId6"/>
    <p:sldId id="303" r:id="rId7"/>
    <p:sldId id="302" r:id="rId8"/>
    <p:sldId id="282" r:id="rId9"/>
    <p:sldId id="284" r:id="rId10"/>
    <p:sldId id="305" r:id="rId11"/>
    <p:sldId id="289" r:id="rId12"/>
    <p:sldId id="287" r:id="rId13"/>
    <p:sldId id="292" r:id="rId14"/>
    <p:sldId id="306" r:id="rId15"/>
    <p:sldId id="307" r:id="rId16"/>
    <p:sldId id="308" r:id="rId17"/>
    <p:sldId id="293" r:id="rId18"/>
    <p:sldId id="295" r:id="rId19"/>
    <p:sldId id="275" r:id="rId20"/>
    <p:sldId id="304" r:id="rId21"/>
    <p:sldId id="268" r:id="rId2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mry Eiger" initials="OE" lastIdx="1" clrIdx="0">
    <p:extLst>
      <p:ext uri="{19B8F6BF-5375-455C-9EA6-DF929625EA0E}">
        <p15:presenceInfo xmlns:p15="http://schemas.microsoft.com/office/powerpoint/2012/main" userId="S::Omry.Eiger@netafim.com::e7cc0e23-41cf-4d4b-a562-7591c546675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9B5BB5-1AFE-411D-98CA-0A17E44977DE}" v="48" dt="2020-04-21T18:15:49.158"/>
  </p1510:revLst>
</p1510:revInfo>
</file>

<file path=ppt/tableStyles.xml><?xml version="1.0" encoding="utf-8"?>
<a:tblStyleLst xmlns:a="http://schemas.openxmlformats.org/drawingml/2006/main" def="{57E85002-1037-483C-A26F-7C74D34D6432}">
  <a:tblStyle styleId="{57E85002-1037-483C-A26F-7C74D34D643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5327" autoAdjust="0"/>
  </p:normalViewPr>
  <p:slideViewPr>
    <p:cSldViewPr snapToGrid="0">
      <p:cViewPr varScale="1">
        <p:scale>
          <a:sx n="69" d="100"/>
          <a:sy n="69" d="100"/>
        </p:scale>
        <p:origin x="900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3-23T20:08:49.650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070989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208" name="Google Shape;208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x-none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62177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716e9df21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g716e9df21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753428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0" name="Google Shape;300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12097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716e9df21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g716e9df21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926226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716e9df21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g716e9df21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269825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716e9df21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g716e9df21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847323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716e9df21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g716e9df21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295312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716e9df21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g716e9df21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484121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716e9df21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g716e9df21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he-IL" dirty="0"/>
              <a:t>הסיפור </a:t>
            </a:r>
            <a:r>
              <a:rPr lang="he-IL" dirty="0" err="1"/>
              <a:t>האמיתי</a:t>
            </a:r>
            <a:r>
              <a:rPr lang="he-IL" dirty="0"/>
              <a:t> מאחורי תולדות הכסף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640444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716e9df21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g716e9df21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364787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71947cb39b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71947cb39b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9350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he-IL" dirty="0"/>
              <a:t>נא להצטייד במחברת ועיפרון לשיעור</a:t>
            </a:r>
            <a:endParaRPr dirty="0"/>
          </a:p>
          <a:p>
            <a:pPr marL="15875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b="1" dirty="0"/>
          </a:p>
          <a:p>
            <a:pPr marL="15875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x-none" sz="1200" b="1" dirty="0"/>
              <a:t>משך השקף: דקה</a:t>
            </a:r>
            <a:endParaRPr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sz="1200" dirty="0"/>
              <a:t>בשקף זה ודאו שכולם הצטיידו בעזרים הנדרשים (מומלץ שעזרים אלו יהיו גם אצלכם עבור הדגמה).</a:t>
            </a:r>
            <a:endParaRPr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x-none" sz="1200" dirty="0">
                <a:solidFill>
                  <a:srgbClr val="FF0000"/>
                </a:solidFill>
              </a:rPr>
              <a:t>מחקו את המיותר או הוסיפו במידת הצורך (הקפידו על זכויות היוצרים).</a:t>
            </a:r>
            <a:endParaRPr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dirty="0">
              <a:solidFill>
                <a:srgbClr val="FF0000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x-none" sz="1200" dirty="0">
                <a:solidFill>
                  <a:srgbClr val="FF0000"/>
                </a:solidFill>
              </a:rPr>
              <a:t>זה הזמן להציג את </a:t>
            </a:r>
            <a:r>
              <a:rPr lang="x-none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כללי ההתנהגות בשיעור: בקשו מהלומדים לסגור חלונות של יישומים אחרים במחשב, להרחיק אמצעים מסיחים, להתיישב בחדר שקט, להניח כוס מים לידם, ובעיקר להתמקד במפגש.</a:t>
            </a:r>
            <a:endParaRPr dirty="0"/>
          </a:p>
        </p:txBody>
      </p:sp>
      <p:sp>
        <p:nvSpPr>
          <p:cNvPr id="255" name="Google Shape;255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44293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0" dirty="0"/>
              <a:t>קריאת השקף.</a:t>
            </a:r>
            <a:endParaRPr b="0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0" name="Google Shape;300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44652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7" name="Google Shape;28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50535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5" name="Google Shape;21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355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7f2a4cea66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7f2a4cea66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58364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716e9df21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g716e9df21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03017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he-IL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he-IL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he-IL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0" name="Google Shape;300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55242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0" name="Google Shape;300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85839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716e9df21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g716e9df21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27632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716e9df21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g716e9df21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39406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ראשית">
  <p:cSld name="כותרת ראשית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54000"/>
          </a:blip>
          <a:srcRect/>
          <a:stretch/>
        </p:blipFill>
        <p:spPr>
          <a:xfrm>
            <a:off x="-5515924" y="1519880"/>
            <a:ext cx="3784257" cy="3771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2">
            <a:alphaModFix amt="54000"/>
          </a:blip>
          <a:srcRect/>
          <a:stretch/>
        </p:blipFill>
        <p:spPr>
          <a:xfrm>
            <a:off x="9710436" y="-2976955"/>
            <a:ext cx="3784257" cy="3771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952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/>
          <p:nvPr/>
        </p:nvSpPr>
        <p:spPr>
          <a:xfrm>
            <a:off x="1567898" y="2176816"/>
            <a:ext cx="6477616" cy="9134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3823854" y="1373627"/>
            <a:ext cx="4413400" cy="8031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" name="Google Shape;14;p2"/>
          <p:cNvCxnSpPr/>
          <p:nvPr/>
        </p:nvCxnSpPr>
        <p:spPr>
          <a:xfrm>
            <a:off x="5367129" y="1229967"/>
            <a:ext cx="3004102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" name="Google Shape;15;p2"/>
          <p:cNvSpPr/>
          <p:nvPr/>
        </p:nvSpPr>
        <p:spPr>
          <a:xfrm rot="-5400000">
            <a:off x="8160043" y="1562852"/>
            <a:ext cx="154422" cy="1544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" name="Google Shape;16;p2"/>
          <p:cNvCxnSpPr/>
          <p:nvPr/>
        </p:nvCxnSpPr>
        <p:spPr>
          <a:xfrm>
            <a:off x="1567898" y="3742238"/>
            <a:ext cx="3799232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1923899" y="2268944"/>
            <a:ext cx="5862637" cy="80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83130" y="83129"/>
            <a:ext cx="1147573" cy="1144447"/>
            <a:chOff x="8374611" y="4283110"/>
            <a:chExt cx="2300578" cy="2294314"/>
          </a:xfrm>
        </p:grpSpPr>
        <p:pic>
          <p:nvPicPr>
            <p:cNvPr id="19" name="Google Shape;19;p2"/>
            <p:cNvPicPr preferRelativeResize="0"/>
            <p:nvPr/>
          </p:nvPicPr>
          <p:blipFill rotWithShape="1">
            <a:blip r:embed="rId4">
              <a:alphaModFix/>
            </a:blip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20;p2"/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x-none" sz="9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מדינת ישראל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x-none" sz="9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משרד החינוך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1" name="Google Shape;21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99140" y="664666"/>
            <a:ext cx="6862633" cy="2093768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2"/>
          <p:cNvSpPr txBox="1">
            <a:spLocks noGrp="1"/>
          </p:cNvSpPr>
          <p:nvPr>
            <p:ph type="body" idx="2"/>
          </p:nvPr>
        </p:nvSpPr>
        <p:spPr>
          <a:xfrm>
            <a:off x="1523125" y="3314828"/>
            <a:ext cx="4808451" cy="487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body" idx="3"/>
          </p:nvPr>
        </p:nvSpPr>
        <p:spPr>
          <a:xfrm>
            <a:off x="312668" y="4611422"/>
            <a:ext cx="3824287" cy="4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3pPr>
            <a:lvl4pPr marL="1828800" lvl="3" indent="-2286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תרגול">
  <p:cSld name="1_תרגול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6" name="Google Shape;126;p12"/>
          <p:cNvCxnSpPr/>
          <p:nvPr/>
        </p:nvCxnSpPr>
        <p:spPr>
          <a:xfrm>
            <a:off x="6819500" y="264242"/>
            <a:ext cx="2555188" cy="9602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27" name="Google Shape;127;p12"/>
          <p:cNvGrpSpPr/>
          <p:nvPr/>
        </p:nvGrpSpPr>
        <p:grpSpPr>
          <a:xfrm>
            <a:off x="269040" y="4640789"/>
            <a:ext cx="2934932" cy="379745"/>
            <a:chOff x="358720" y="6187719"/>
            <a:chExt cx="3913243" cy="506326"/>
          </a:xfrm>
        </p:grpSpPr>
        <p:cxnSp>
          <p:nvCxnSpPr>
            <p:cNvPr id="128" name="Google Shape;128;p12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29" name="Google Shape;129;p12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12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1" name="Google Shape;131;p1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3" name="Google Shape;133;p12"/>
          <p:cNvSpPr txBox="1">
            <a:spLocks noGrp="1"/>
          </p:cNvSpPr>
          <p:nvPr>
            <p:ph type="body" idx="2"/>
          </p:nvPr>
        </p:nvSpPr>
        <p:spPr>
          <a:xfrm>
            <a:off x="4706815" y="1369219"/>
            <a:ext cx="3808535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סיכום">
  <p:cSld name="סיכום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13"/>
          <p:cNvGrpSpPr/>
          <p:nvPr/>
        </p:nvGrpSpPr>
        <p:grpSpPr>
          <a:xfrm>
            <a:off x="269040" y="4640789"/>
            <a:ext cx="2934932" cy="379745"/>
            <a:chOff x="358720" y="6187719"/>
            <a:chExt cx="3913243" cy="506326"/>
          </a:xfrm>
        </p:grpSpPr>
        <p:cxnSp>
          <p:nvCxnSpPr>
            <p:cNvPr id="136" name="Google Shape;136;p13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37" name="Google Shape;137;p13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13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9" name="Google Shape;139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13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141" name="Google Shape;141;p13"/>
          <p:cNvPicPr preferRelativeResize="0"/>
          <p:nvPr/>
        </p:nvPicPr>
        <p:blipFill rotWithShape="1">
          <a:blip r:embed="rId2">
            <a:alphaModFix/>
          </a:blip>
          <a:srcRect t="45139" b="30974"/>
          <a:stretch/>
        </p:blipFill>
        <p:spPr>
          <a:xfrm>
            <a:off x="0" y="0"/>
            <a:ext cx="9144000" cy="1228572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3"/>
          <p:cNvSpPr txBox="1">
            <a:spLocks noGrp="1"/>
          </p:cNvSpPr>
          <p:nvPr>
            <p:ph type="title"/>
          </p:nvPr>
        </p:nvSpPr>
        <p:spPr>
          <a:xfrm>
            <a:off x="2311193" y="497344"/>
            <a:ext cx="6210000" cy="5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3"/>
          <p:cNvSpPr/>
          <p:nvPr/>
        </p:nvSpPr>
        <p:spPr>
          <a:xfrm rot="-5400000">
            <a:off x="8499585" y="626399"/>
            <a:ext cx="132436" cy="1324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משימה באופק">
  <p:cSld name="משימה באופק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4"/>
          <p:cNvSpPr>
            <a:spLocks noGrp="1"/>
          </p:cNvSpPr>
          <p:nvPr>
            <p:ph type="pic" idx="2"/>
          </p:nvPr>
        </p:nvSpPr>
        <p:spPr>
          <a:xfrm>
            <a:off x="743211" y="1156325"/>
            <a:ext cx="7692184" cy="338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46" name="Google Shape;146;p14"/>
          <p:cNvGrpSpPr/>
          <p:nvPr/>
        </p:nvGrpSpPr>
        <p:grpSpPr>
          <a:xfrm>
            <a:off x="-1785936" y="118821"/>
            <a:ext cx="10909092" cy="4905858"/>
            <a:chOff x="-2455150" y="146499"/>
            <a:chExt cx="14545456" cy="6541143"/>
          </a:xfrm>
        </p:grpSpPr>
        <p:sp>
          <p:nvSpPr>
            <p:cNvPr id="147" name="Google Shape;147;p14"/>
            <p:cNvSpPr/>
            <p:nvPr/>
          </p:nvSpPr>
          <p:spPr>
            <a:xfrm>
              <a:off x="11517522" y="146499"/>
              <a:ext cx="503306" cy="50330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48" name="Google Shape;148;p14"/>
            <p:cNvCxnSpPr/>
            <p:nvPr/>
          </p:nvCxnSpPr>
          <p:spPr>
            <a:xfrm>
              <a:off x="-2455150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grpSp>
          <p:nvGrpSpPr>
            <p:cNvPr id="149" name="Google Shape;149;p14"/>
            <p:cNvGrpSpPr/>
            <p:nvPr/>
          </p:nvGrpSpPr>
          <p:grpSpPr>
            <a:xfrm rot="10800000">
              <a:off x="8177063" y="6181316"/>
              <a:ext cx="3913243" cy="506326"/>
              <a:chOff x="358720" y="6187719"/>
              <a:chExt cx="3913243" cy="506326"/>
            </a:xfrm>
          </p:grpSpPr>
          <p:cxnSp>
            <p:nvCxnSpPr>
              <p:cNvPr id="150" name="Google Shape;150;p14"/>
              <p:cNvCxnSpPr/>
              <p:nvPr/>
            </p:nvCxnSpPr>
            <p:spPr>
              <a:xfrm>
                <a:off x="865046" y="6434480"/>
                <a:ext cx="3406917" cy="12802"/>
              </a:xfrm>
              <a:prstGeom prst="straightConnector1">
                <a:avLst/>
              </a:prstGeom>
              <a:noFill/>
              <a:ln w="38100" cap="flat" cmpd="sng">
                <a:solidFill>
                  <a:srgbClr val="FFC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151" name="Google Shape;151;p14"/>
              <p:cNvSpPr/>
              <p:nvPr/>
            </p:nvSpPr>
            <p:spPr>
              <a:xfrm rot="-5400000">
                <a:off x="358720" y="6187719"/>
                <a:ext cx="506326" cy="50632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" name="Google Shape;152;p14"/>
              <p:cNvSpPr/>
              <p:nvPr/>
            </p:nvSpPr>
            <p:spPr>
              <a:xfrm>
                <a:off x="781297" y="6357132"/>
                <a:ext cx="167498" cy="16749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53" name="Google Shape;153;p14"/>
            <p:cNvSpPr/>
            <p:nvPr/>
          </p:nvSpPr>
          <p:spPr>
            <a:xfrm>
              <a:off x="11646396" y="507951"/>
              <a:ext cx="245558" cy="24555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4" name="Google Shape;154;p14"/>
          <p:cNvSpPr txBox="1">
            <a:spLocks noGrp="1"/>
          </p:cNvSpPr>
          <p:nvPr>
            <p:ph type="body" idx="1"/>
          </p:nvPr>
        </p:nvSpPr>
        <p:spPr>
          <a:xfrm>
            <a:off x="320095" y="496283"/>
            <a:ext cx="8215312" cy="515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/>
            </a:lvl1pPr>
            <a:lvl2pPr marL="914400" lvl="1" indent="-4572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/>
            </a:lvl2pPr>
            <a:lvl3pPr marL="1371600" lvl="2" indent="-4572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/>
            </a:lvl3pPr>
            <a:lvl4pPr marL="1828800" lvl="3" indent="-4572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/>
            </a:lvl4pPr>
            <a:lvl5pPr marL="2286000" lvl="4" indent="-4572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5"/>
          <p:cNvSpPr txBox="1">
            <a:spLocks noGrp="1"/>
          </p:cNvSpPr>
          <p:nvPr>
            <p:ph type="title"/>
          </p:nvPr>
        </p:nvSpPr>
        <p:spPr>
          <a:xfrm>
            <a:off x="5484019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  <a:defRPr sz="2100" b="1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15"/>
          <p:cNvSpPr>
            <a:spLocks noGrp="1"/>
          </p:cNvSpPr>
          <p:nvPr>
            <p:ph type="pic" idx="2"/>
          </p:nvPr>
        </p:nvSpPr>
        <p:spPr>
          <a:xfrm>
            <a:off x="636887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58" name="Google Shape;158;p15"/>
          <p:cNvGrpSpPr/>
          <p:nvPr/>
        </p:nvGrpSpPr>
        <p:grpSpPr>
          <a:xfrm>
            <a:off x="8115486" y="4716738"/>
            <a:ext cx="7746405" cy="125623"/>
            <a:chOff x="10668248" y="5893696"/>
            <a:chExt cx="10328540" cy="167498"/>
          </a:xfrm>
        </p:grpSpPr>
        <p:cxnSp>
          <p:nvCxnSpPr>
            <p:cNvPr id="159" name="Google Shape;159;p15"/>
            <p:cNvCxnSpPr/>
            <p:nvPr/>
          </p:nvCxnSpPr>
          <p:spPr>
            <a:xfrm>
              <a:off x="10751997" y="5977445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60" name="Google Shape;160;p15"/>
            <p:cNvSpPr/>
            <p:nvPr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1" name="Google Shape;161;p15"/>
          <p:cNvGrpSpPr/>
          <p:nvPr/>
        </p:nvGrpSpPr>
        <p:grpSpPr>
          <a:xfrm>
            <a:off x="269040" y="50261"/>
            <a:ext cx="2934932" cy="379745"/>
            <a:chOff x="358720" y="6187719"/>
            <a:chExt cx="3913243" cy="506326"/>
          </a:xfrm>
        </p:grpSpPr>
        <p:cxnSp>
          <p:nvCxnSpPr>
            <p:cNvPr id="162" name="Google Shape;162;p15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63" name="Google Shape;163;p15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15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5" name="Google Shape;165;p15"/>
          <p:cNvSpPr txBox="1">
            <a:spLocks noGrp="1"/>
          </p:cNvSpPr>
          <p:nvPr>
            <p:ph type="body" idx="1"/>
          </p:nvPr>
        </p:nvSpPr>
        <p:spPr>
          <a:xfrm>
            <a:off x="5484019" y="1656641"/>
            <a:ext cx="2949178" cy="2739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ct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ct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3pPr>
            <a:lvl4pPr marL="1828800" lvl="3" indent="-228600" algn="ct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ct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166" name="Google Shape;166;p15"/>
          <p:cNvPicPr preferRelativeResize="0"/>
          <p:nvPr/>
        </p:nvPicPr>
        <p:blipFill rotWithShape="1">
          <a:blip r:embed="rId2">
            <a:alphaModFix/>
          </a:blip>
          <a:srcRect l="95847" t="70" b="-72"/>
          <a:stretch/>
        </p:blipFill>
        <p:spPr>
          <a:xfrm>
            <a:off x="8764254" y="0"/>
            <a:ext cx="37974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מונה עם טקסט תחתון">
  <p:cSld name="תמונה עם טקסט תחתון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6"/>
          <p:cNvSpPr>
            <a:spLocks noGrp="1"/>
          </p:cNvSpPr>
          <p:nvPr>
            <p:ph type="pic" idx="2"/>
          </p:nvPr>
        </p:nvSpPr>
        <p:spPr>
          <a:xfrm>
            <a:off x="762000" y="579365"/>
            <a:ext cx="7692184" cy="338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9" name="Google Shape;169;p16"/>
          <p:cNvSpPr txBox="1">
            <a:spLocks noGrp="1"/>
          </p:cNvSpPr>
          <p:nvPr>
            <p:ph type="ctrTitle"/>
          </p:nvPr>
        </p:nvSpPr>
        <p:spPr>
          <a:xfrm>
            <a:off x="328176" y="4157653"/>
            <a:ext cx="8564078" cy="726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grpSp>
        <p:nvGrpSpPr>
          <p:cNvPr id="170" name="Google Shape;170;p16"/>
          <p:cNvGrpSpPr/>
          <p:nvPr/>
        </p:nvGrpSpPr>
        <p:grpSpPr>
          <a:xfrm>
            <a:off x="648784" y="267702"/>
            <a:ext cx="8266616" cy="379745"/>
            <a:chOff x="865046" y="356936"/>
            <a:chExt cx="11022154" cy="506326"/>
          </a:xfrm>
        </p:grpSpPr>
        <p:cxnSp>
          <p:nvCxnSpPr>
            <p:cNvPr id="171" name="Google Shape;171;p16"/>
            <p:cNvCxnSpPr/>
            <p:nvPr/>
          </p:nvCxnSpPr>
          <p:spPr>
            <a:xfrm>
              <a:off x="865046" y="573247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72" name="Google Shape;172;p16"/>
            <p:cNvSpPr/>
            <p:nvPr/>
          </p:nvSpPr>
          <p:spPr>
            <a:xfrm rot="-54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3" name="Google Shape;173;p16"/>
          <p:cNvSpPr/>
          <p:nvPr/>
        </p:nvSpPr>
        <p:spPr>
          <a:xfrm rot="10800000">
            <a:off x="8836143" y="367123"/>
            <a:ext cx="158516" cy="1585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השיעור הבא יתחיל">
  <p:cSld name="1_השיעור הבא יתחיל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7"/>
          <p:cNvSpPr/>
          <p:nvPr/>
        </p:nvSpPr>
        <p:spPr>
          <a:xfrm>
            <a:off x="807259" y="1318167"/>
            <a:ext cx="7529483" cy="25379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6" name="Google Shape;176;p17"/>
          <p:cNvCxnSpPr/>
          <p:nvPr/>
        </p:nvCxnSpPr>
        <p:spPr>
          <a:xfrm>
            <a:off x="648784" y="399193"/>
            <a:ext cx="2555188" cy="9602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7" name="Google Shape;177;p17"/>
          <p:cNvSpPr/>
          <p:nvPr/>
        </p:nvSpPr>
        <p:spPr>
          <a:xfrm rot="-5400000">
            <a:off x="269040" y="214122"/>
            <a:ext cx="379745" cy="37974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17"/>
          <p:cNvSpPr/>
          <p:nvPr/>
        </p:nvSpPr>
        <p:spPr>
          <a:xfrm>
            <a:off x="585973" y="341182"/>
            <a:ext cx="125623" cy="1256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17"/>
          <p:cNvSpPr txBox="1">
            <a:spLocks noGrp="1"/>
          </p:cNvSpPr>
          <p:nvPr>
            <p:ph type="body" idx="1"/>
          </p:nvPr>
        </p:nvSpPr>
        <p:spPr>
          <a:xfrm>
            <a:off x="1377851" y="1243121"/>
            <a:ext cx="6388298" cy="2607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228600" algn="r" rtl="1">
              <a:lnSpc>
                <a:spcPct val="106666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3pPr>
            <a:lvl4pPr marL="1828800" lvl="3" indent="-2286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cxnSp>
        <p:nvCxnSpPr>
          <p:cNvPr id="180" name="Google Shape;180;p17"/>
          <p:cNvCxnSpPr/>
          <p:nvPr/>
        </p:nvCxnSpPr>
        <p:spPr>
          <a:xfrm>
            <a:off x="594745" y="4130045"/>
            <a:ext cx="1039415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1" name="Google Shape;181;p17"/>
          <p:cNvSpPr/>
          <p:nvPr/>
        </p:nvSpPr>
        <p:spPr>
          <a:xfrm rot="10800000">
            <a:off x="8179182" y="1714666"/>
            <a:ext cx="315118" cy="31511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2" name="Google Shape;182;p17"/>
          <p:cNvCxnSpPr/>
          <p:nvPr/>
        </p:nvCxnSpPr>
        <p:spPr>
          <a:xfrm>
            <a:off x="306371" y="4689730"/>
            <a:ext cx="2111604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3" name="Google Shape;183;p17"/>
          <p:cNvCxnSpPr/>
          <p:nvPr/>
        </p:nvCxnSpPr>
        <p:spPr>
          <a:xfrm>
            <a:off x="-509047" y="4842311"/>
            <a:ext cx="2591525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8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900"/>
              <a:buFont typeface="Calibri"/>
              <a:buNone/>
              <a:defRPr sz="49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18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latin typeface="Calibri"/>
                <a:ea typeface="Calibri"/>
                <a:cs typeface="Calibri"/>
                <a:sym typeface="Calibri"/>
              </a:defRPr>
            </a:lvl1pPr>
            <a:lvl2pPr lvl="1" algn="ct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cxnSp>
        <p:nvCxnSpPr>
          <p:cNvPr id="187" name="Google Shape;187;p18"/>
          <p:cNvCxnSpPr/>
          <p:nvPr/>
        </p:nvCxnSpPr>
        <p:spPr>
          <a:xfrm>
            <a:off x="-656248" y="4822181"/>
            <a:ext cx="3004102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88" name="Google Shape;188;p18"/>
          <p:cNvGrpSpPr/>
          <p:nvPr/>
        </p:nvGrpSpPr>
        <p:grpSpPr>
          <a:xfrm>
            <a:off x="585973" y="267702"/>
            <a:ext cx="8329427" cy="379745"/>
            <a:chOff x="781297" y="356936"/>
            <a:chExt cx="11105903" cy="506326"/>
          </a:xfrm>
        </p:grpSpPr>
        <p:cxnSp>
          <p:nvCxnSpPr>
            <p:cNvPr id="189" name="Google Shape;189;p18"/>
            <p:cNvCxnSpPr/>
            <p:nvPr/>
          </p:nvCxnSpPr>
          <p:spPr>
            <a:xfrm>
              <a:off x="865046" y="573247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90" name="Google Shape;190;p18"/>
            <p:cNvSpPr/>
            <p:nvPr/>
          </p:nvSpPr>
          <p:spPr>
            <a:xfrm rot="-54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18"/>
            <p:cNvSpPr/>
            <p:nvPr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2" name="Google Shape;192;p18"/>
          <p:cNvGrpSpPr/>
          <p:nvPr/>
        </p:nvGrpSpPr>
        <p:grpSpPr>
          <a:xfrm>
            <a:off x="5764490" y="4808041"/>
            <a:ext cx="3379510" cy="361003"/>
            <a:chOff x="5231876" y="2677211"/>
            <a:chExt cx="4506014" cy="481337"/>
          </a:xfrm>
        </p:grpSpPr>
        <p:sp>
          <p:nvSpPr>
            <p:cNvPr id="193" name="Google Shape;193;p18"/>
            <p:cNvSpPr/>
            <p:nvPr/>
          </p:nvSpPr>
          <p:spPr>
            <a:xfrm>
              <a:off x="5231876" y="2902420"/>
              <a:ext cx="4116884" cy="25612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18"/>
            <p:cNvSpPr/>
            <p:nvPr/>
          </p:nvSpPr>
          <p:spPr>
            <a:xfrm>
              <a:off x="5937332" y="2677211"/>
              <a:ext cx="3800558" cy="22520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מונה">
  <p:cSld name="תמונה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9"/>
          <p:cNvSpPr>
            <a:spLocks noGrp="1"/>
          </p:cNvSpPr>
          <p:nvPr>
            <p:ph type="pic" idx="2"/>
          </p:nvPr>
        </p:nvSpPr>
        <p:spPr>
          <a:xfrm>
            <a:off x="540776" y="676319"/>
            <a:ext cx="7939985" cy="4261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97" name="Google Shape;197;p19"/>
          <p:cNvGrpSpPr/>
          <p:nvPr/>
        </p:nvGrpSpPr>
        <p:grpSpPr>
          <a:xfrm>
            <a:off x="585973" y="267702"/>
            <a:ext cx="8329427" cy="379745"/>
            <a:chOff x="781297" y="356936"/>
            <a:chExt cx="11105903" cy="506326"/>
          </a:xfrm>
        </p:grpSpPr>
        <p:cxnSp>
          <p:nvCxnSpPr>
            <p:cNvPr id="198" name="Google Shape;198;p19"/>
            <p:cNvCxnSpPr/>
            <p:nvPr/>
          </p:nvCxnSpPr>
          <p:spPr>
            <a:xfrm>
              <a:off x="865046" y="573247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99" name="Google Shape;199;p19"/>
            <p:cNvSpPr/>
            <p:nvPr/>
          </p:nvSpPr>
          <p:spPr>
            <a:xfrm rot="-54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19"/>
            <p:cNvSpPr/>
            <p:nvPr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1" name="Google Shape;201;p19"/>
          <p:cNvGrpSpPr/>
          <p:nvPr/>
        </p:nvGrpSpPr>
        <p:grpSpPr>
          <a:xfrm>
            <a:off x="-6117147" y="4531571"/>
            <a:ext cx="7746405" cy="125623"/>
            <a:chOff x="10668248" y="5893696"/>
            <a:chExt cx="10328540" cy="167498"/>
          </a:xfrm>
        </p:grpSpPr>
        <p:cxnSp>
          <p:nvCxnSpPr>
            <p:cNvPr id="202" name="Google Shape;202;p19"/>
            <p:cNvCxnSpPr/>
            <p:nvPr/>
          </p:nvCxnSpPr>
          <p:spPr>
            <a:xfrm>
              <a:off x="10751997" y="5977445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03" name="Google Shape;203;p19"/>
            <p:cNvSpPr/>
            <p:nvPr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" name="Google Shape;204;p19"/>
          <p:cNvSpPr/>
          <p:nvPr/>
        </p:nvSpPr>
        <p:spPr>
          <a:xfrm rot="10800000">
            <a:off x="8635094" y="541004"/>
            <a:ext cx="176789" cy="1767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מה להביא לשיעור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841" y="273844"/>
            <a:ext cx="7886700" cy="994172"/>
          </a:xfrm>
        </p:spPr>
        <p:txBody>
          <a:bodyPr/>
          <a:lstStyle>
            <a:lvl1pPr algn="r" rtl="1"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dirty="0"/>
              <a:t>מה להביא לשיעור?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9842" y="1306259"/>
            <a:ext cx="3868340" cy="2763441"/>
          </a:xfrm>
        </p:spPr>
        <p:txBody>
          <a:bodyPr>
            <a:normAutofit/>
          </a:bodyPr>
          <a:lstStyle>
            <a:lvl1pPr algn="r" rtl="1">
              <a:buClr>
                <a:schemeClr val="accent2"/>
              </a:buClr>
              <a:defRPr sz="195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629150" y="1306259"/>
            <a:ext cx="3887391" cy="2763441"/>
          </a:xfrm>
        </p:spPr>
        <p:txBody>
          <a:bodyPr>
            <a:normAutofit/>
          </a:bodyPr>
          <a:lstStyle>
            <a:lvl1pPr algn="r" rtl="1">
              <a:buClr>
                <a:schemeClr val="accent2"/>
              </a:buClr>
              <a:defRPr sz="195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1339249" y="136179"/>
            <a:ext cx="7683593" cy="379745"/>
            <a:chOff x="1748087" y="356936"/>
            <a:chExt cx="10244790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48087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685800" rtl="0" eaLnBrk="1" latinLnBrk="0" hangingPunct="1"/>
              <a:endParaRPr lang="x-none" sz="1050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8864326" y="235600"/>
            <a:ext cx="158516" cy="1585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685800" rtl="0" eaLnBrk="1" latinLnBrk="0" hangingPunct="1"/>
            <a:endParaRPr lang="x-none" sz="1050"/>
          </a:p>
        </p:txBody>
      </p:sp>
    </p:spTree>
    <p:extLst>
      <p:ext uri="{BB962C8B-B14F-4D97-AF65-F5344CB8AC3E}">
        <p14:creationId xmlns:p14="http://schemas.microsoft.com/office/powerpoint/2010/main" val="2938403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הקניית ידע">
  <p:cSld name="הקניית ידע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3"/>
          <p:cNvPicPr preferRelativeResize="0"/>
          <p:nvPr/>
        </p:nvPicPr>
        <p:blipFill rotWithShape="1">
          <a:blip r:embed="rId2">
            <a:alphaModFix/>
          </a:blip>
          <a:srcRect t="12244" b="63870"/>
          <a:stretch/>
        </p:blipFill>
        <p:spPr>
          <a:xfrm>
            <a:off x="0" y="0"/>
            <a:ext cx="9144000" cy="12285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" name="Google Shape;26;p3"/>
          <p:cNvGrpSpPr/>
          <p:nvPr/>
        </p:nvGrpSpPr>
        <p:grpSpPr>
          <a:xfrm>
            <a:off x="269040" y="4640789"/>
            <a:ext cx="2934932" cy="379745"/>
            <a:chOff x="358720" y="6187719"/>
            <a:chExt cx="3913243" cy="506326"/>
          </a:xfrm>
        </p:grpSpPr>
        <p:cxnSp>
          <p:nvCxnSpPr>
            <p:cNvPr id="27" name="Google Shape;27;p3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8" name="Google Shape;28;p3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2311193" y="497344"/>
            <a:ext cx="6210000" cy="5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body" idx="1"/>
          </p:nvPr>
        </p:nvSpPr>
        <p:spPr>
          <a:xfrm>
            <a:off x="1253729" y="1446610"/>
            <a:ext cx="7179469" cy="2883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ct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ct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3pPr>
            <a:lvl4pPr marL="1828800" lvl="3" indent="-228600" algn="ct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ct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-5400000">
            <a:off x="8499585" y="626399"/>
            <a:ext cx="132436" cy="1324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כותרת ראשית">
  <p:cSld name="1_כותרת ראשית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5"/>
          <p:cNvPicPr preferRelativeResize="0"/>
          <p:nvPr/>
        </p:nvPicPr>
        <p:blipFill rotWithShape="1">
          <a:blip r:embed="rId2">
            <a:alphaModFix amt="54000"/>
          </a:blip>
          <a:srcRect/>
          <a:stretch/>
        </p:blipFill>
        <p:spPr>
          <a:xfrm>
            <a:off x="-5515924" y="1519880"/>
            <a:ext cx="3784257" cy="3771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5"/>
          <p:cNvPicPr preferRelativeResize="0"/>
          <p:nvPr/>
        </p:nvPicPr>
        <p:blipFill rotWithShape="1">
          <a:blip r:embed="rId2">
            <a:alphaModFix amt="54000"/>
          </a:blip>
          <a:srcRect/>
          <a:stretch/>
        </p:blipFill>
        <p:spPr>
          <a:xfrm>
            <a:off x="9710436" y="-2976955"/>
            <a:ext cx="3784257" cy="3771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" name="Google Shape;48;p5"/>
          <p:cNvCxnSpPr/>
          <p:nvPr/>
        </p:nvCxnSpPr>
        <p:spPr>
          <a:xfrm>
            <a:off x="5367129" y="1229967"/>
            <a:ext cx="3004102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9" name="Google Shape;49;p5"/>
          <p:cNvSpPr/>
          <p:nvPr/>
        </p:nvSpPr>
        <p:spPr>
          <a:xfrm rot="-5400000">
            <a:off x="5790916" y="1152756"/>
            <a:ext cx="154422" cy="1544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0" name="Google Shape;50;p5"/>
          <p:cNvCxnSpPr/>
          <p:nvPr/>
        </p:nvCxnSpPr>
        <p:spPr>
          <a:xfrm>
            <a:off x="3069950" y="3738734"/>
            <a:ext cx="3004102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1" name="Google Shape;51;p5"/>
          <p:cNvCxnSpPr/>
          <p:nvPr/>
        </p:nvCxnSpPr>
        <p:spPr>
          <a:xfrm>
            <a:off x="3069950" y="1526987"/>
            <a:ext cx="3004102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52" name="Google Shape;52;p5"/>
          <p:cNvGrpSpPr/>
          <p:nvPr/>
        </p:nvGrpSpPr>
        <p:grpSpPr>
          <a:xfrm>
            <a:off x="-83130" y="83129"/>
            <a:ext cx="1147573" cy="1144447"/>
            <a:chOff x="8374611" y="4283110"/>
            <a:chExt cx="2300578" cy="2294314"/>
          </a:xfrm>
        </p:grpSpPr>
        <p:pic>
          <p:nvPicPr>
            <p:cNvPr id="53" name="Google Shape;53;p5"/>
            <p:cNvPicPr preferRelativeResize="0"/>
            <p:nvPr/>
          </p:nvPicPr>
          <p:blipFill rotWithShape="1">
            <a:blip r:embed="rId4">
              <a:alphaModFix/>
            </a:blip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Google Shape;54;p5"/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x-none" sz="9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מדינת ישראל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x-none" sz="9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משרד החינוך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5" name="Google Shape;55;p5"/>
          <p:cNvSpPr txBox="1"/>
          <p:nvPr/>
        </p:nvSpPr>
        <p:spPr>
          <a:xfrm>
            <a:off x="1657992" y="1835444"/>
            <a:ext cx="5828017" cy="14726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8975" tIns="188975" rIns="188975" bIns="188975" anchor="ctr" anchorCtr="0">
            <a:noAutofit/>
          </a:bodyPr>
          <a:lstStyle/>
          <a:p>
            <a:pPr marL="0" marR="0" lvl="0" indent="0" algn="ctr" rtl="1">
              <a:lnSpc>
                <a:spcPct val="9090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x-none" sz="5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תודה שצפיתם בשידור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1">
              <a:lnSpc>
                <a:spcPct val="18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x-none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הופק עבור משרד החינוך ע״י מטח</a:t>
            </a: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5"/>
          <p:cNvSpPr/>
          <p:nvPr/>
        </p:nvSpPr>
        <p:spPr>
          <a:xfrm>
            <a:off x="5019675" y="3621625"/>
            <a:ext cx="257175" cy="2571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5"/>
          <p:cNvSpPr/>
          <p:nvPr/>
        </p:nvSpPr>
        <p:spPr>
          <a:xfrm>
            <a:off x="1823506" y="1778294"/>
            <a:ext cx="114300" cy="114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5"/>
          <p:cNvSpPr/>
          <p:nvPr/>
        </p:nvSpPr>
        <p:spPr>
          <a:xfrm>
            <a:off x="7428858" y="3004408"/>
            <a:ext cx="114300" cy="114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5"/>
          <p:cNvSpPr txBox="1"/>
          <p:nvPr/>
        </p:nvSpPr>
        <p:spPr>
          <a:xfrm>
            <a:off x="2902782" y="4818545"/>
            <a:ext cx="3338436" cy="242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x-none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shutterstock/com איורים: 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השיעור הבא יתחיל">
  <p:cSld name="2_השיעור הבא יתחיל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6"/>
          <p:cNvSpPr/>
          <p:nvPr/>
        </p:nvSpPr>
        <p:spPr>
          <a:xfrm>
            <a:off x="2503183" y="484931"/>
            <a:ext cx="4104977" cy="410497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6"/>
          <p:cNvSpPr/>
          <p:nvPr/>
        </p:nvSpPr>
        <p:spPr>
          <a:xfrm>
            <a:off x="2215456" y="2584801"/>
            <a:ext cx="4713089" cy="92991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4" name="Google Shape;64;p6"/>
          <p:cNvGrpSpPr/>
          <p:nvPr/>
        </p:nvGrpSpPr>
        <p:grpSpPr>
          <a:xfrm>
            <a:off x="6965731" y="4254000"/>
            <a:ext cx="2934932" cy="379745"/>
            <a:chOff x="358720" y="285496"/>
            <a:chExt cx="3913243" cy="506326"/>
          </a:xfrm>
        </p:grpSpPr>
        <p:cxnSp>
          <p:nvCxnSpPr>
            <p:cNvPr id="65" name="Google Shape;65;p6"/>
            <p:cNvCxnSpPr/>
            <p:nvPr/>
          </p:nvCxnSpPr>
          <p:spPr>
            <a:xfrm>
              <a:off x="865046" y="532257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66" name="Google Shape;66;p6"/>
            <p:cNvSpPr/>
            <p:nvPr/>
          </p:nvSpPr>
          <p:spPr>
            <a:xfrm rot="-54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6"/>
            <p:cNvSpPr/>
            <p:nvPr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8" name="Google Shape;68;p6"/>
          <p:cNvSpPr txBox="1">
            <a:spLocks noGrp="1"/>
          </p:cNvSpPr>
          <p:nvPr>
            <p:ph type="body" idx="1"/>
          </p:nvPr>
        </p:nvSpPr>
        <p:spPr>
          <a:xfrm>
            <a:off x="2864755" y="1332003"/>
            <a:ext cx="3414489" cy="1651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ctr" rtl="1">
              <a:lnSpc>
                <a:spcPct val="83333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3pPr>
            <a:lvl4pPr marL="1828800" lvl="3" indent="-2286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cxnSp>
        <p:nvCxnSpPr>
          <p:cNvPr id="69" name="Google Shape;69;p6"/>
          <p:cNvCxnSpPr/>
          <p:nvPr/>
        </p:nvCxnSpPr>
        <p:spPr>
          <a:xfrm>
            <a:off x="1782790" y="4633745"/>
            <a:ext cx="1039415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70" name="Google Shape;70;p6"/>
          <p:cNvGrpSpPr/>
          <p:nvPr/>
        </p:nvGrpSpPr>
        <p:grpSpPr>
          <a:xfrm rot="10800000">
            <a:off x="8611615" y="105186"/>
            <a:ext cx="452027" cy="432994"/>
            <a:chOff x="781297" y="5586292"/>
            <a:chExt cx="602703" cy="577326"/>
          </a:xfrm>
        </p:grpSpPr>
        <p:sp>
          <p:nvSpPr>
            <p:cNvPr id="71" name="Google Shape;71;p6"/>
            <p:cNvSpPr/>
            <p:nvPr/>
          </p:nvSpPr>
          <p:spPr>
            <a:xfrm rot="-54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6"/>
            <p:cNvSpPr/>
            <p:nvPr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73" name="Google Shape;73;p6"/>
          <p:cNvCxnSpPr/>
          <p:nvPr/>
        </p:nvCxnSpPr>
        <p:spPr>
          <a:xfrm>
            <a:off x="-509047" y="4842311"/>
            <a:ext cx="2591525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4" name="Google Shape;74;p6"/>
          <p:cNvSpPr txBox="1">
            <a:spLocks noGrp="1"/>
          </p:cNvSpPr>
          <p:nvPr>
            <p:ph type="body" idx="2"/>
          </p:nvPr>
        </p:nvSpPr>
        <p:spPr>
          <a:xfrm>
            <a:off x="2823567" y="2778505"/>
            <a:ext cx="3496865" cy="61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100"/>
              <a:buNone/>
              <a:defRPr sz="4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grpSp>
        <p:nvGrpSpPr>
          <p:cNvPr id="75" name="Google Shape;75;p6"/>
          <p:cNvGrpSpPr/>
          <p:nvPr/>
        </p:nvGrpSpPr>
        <p:grpSpPr>
          <a:xfrm>
            <a:off x="-83130" y="83129"/>
            <a:ext cx="1147573" cy="1144447"/>
            <a:chOff x="8374611" y="4283110"/>
            <a:chExt cx="2300578" cy="2294314"/>
          </a:xfrm>
        </p:grpSpPr>
        <p:pic>
          <p:nvPicPr>
            <p:cNvPr id="76" name="Google Shape;76;p6"/>
            <p:cNvPicPr preferRelativeResize="0"/>
            <p:nvPr/>
          </p:nvPicPr>
          <p:blipFill rotWithShape="1">
            <a:blip r:embed="rId3">
              <a:alphaModFix/>
            </a:blip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" name="Google Shape;77;p6"/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x-none" sz="9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מדינת ישראל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x-none" sz="9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משרד החינוך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מה להביא לשיעור?">
  <p:cSld name="מה להביא לשיעור?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7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7"/>
          <p:cNvSpPr txBox="1">
            <a:spLocks noGrp="1"/>
          </p:cNvSpPr>
          <p:nvPr>
            <p:ph type="body" idx="1"/>
          </p:nvPr>
        </p:nvSpPr>
        <p:spPr>
          <a:xfrm>
            <a:off x="629841" y="1306259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55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body" idx="2"/>
          </p:nvPr>
        </p:nvSpPr>
        <p:spPr>
          <a:xfrm>
            <a:off x="4629150" y="1306259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55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grpSp>
        <p:nvGrpSpPr>
          <p:cNvPr id="82" name="Google Shape;82;p7"/>
          <p:cNvGrpSpPr/>
          <p:nvPr/>
        </p:nvGrpSpPr>
        <p:grpSpPr>
          <a:xfrm>
            <a:off x="676968" y="136179"/>
            <a:ext cx="8266616" cy="379745"/>
            <a:chOff x="865046" y="356936"/>
            <a:chExt cx="11022154" cy="506326"/>
          </a:xfrm>
        </p:grpSpPr>
        <p:cxnSp>
          <p:nvCxnSpPr>
            <p:cNvPr id="83" name="Google Shape;83;p7"/>
            <p:cNvCxnSpPr/>
            <p:nvPr/>
          </p:nvCxnSpPr>
          <p:spPr>
            <a:xfrm>
              <a:off x="865046" y="573247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84" name="Google Shape;84;p7"/>
            <p:cNvSpPr/>
            <p:nvPr/>
          </p:nvSpPr>
          <p:spPr>
            <a:xfrm rot="-54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5" name="Google Shape;85;p7"/>
          <p:cNvSpPr/>
          <p:nvPr/>
        </p:nvSpPr>
        <p:spPr>
          <a:xfrm rot="10800000">
            <a:off x="8864326" y="235600"/>
            <a:ext cx="158516" cy="1585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רגול" type="twoObj">
  <p:cSld name="TWO_OBJECTS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7" name="Google Shape;87;p8"/>
          <p:cNvCxnSpPr/>
          <p:nvPr/>
        </p:nvCxnSpPr>
        <p:spPr>
          <a:xfrm>
            <a:off x="6819500" y="264242"/>
            <a:ext cx="2555188" cy="9602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8" name="Google Shape;88;p8"/>
          <p:cNvSpPr/>
          <p:nvPr/>
        </p:nvSpPr>
        <p:spPr>
          <a:xfrm rot="-5400000">
            <a:off x="6742289" y="187031"/>
            <a:ext cx="154422" cy="1544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9" name="Google Shape;89;p8"/>
          <p:cNvGrpSpPr/>
          <p:nvPr/>
        </p:nvGrpSpPr>
        <p:grpSpPr>
          <a:xfrm>
            <a:off x="269040" y="4640789"/>
            <a:ext cx="2934932" cy="379745"/>
            <a:chOff x="358720" y="6187719"/>
            <a:chExt cx="3913243" cy="506326"/>
          </a:xfrm>
        </p:grpSpPr>
        <p:cxnSp>
          <p:nvCxnSpPr>
            <p:cNvPr id="90" name="Google Shape;90;p8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91" name="Google Shape;91;p8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body" idx="1"/>
          </p:nvPr>
        </p:nvSpPr>
        <p:spPr>
          <a:xfrm>
            <a:off x="700453" y="1369219"/>
            <a:ext cx="3814397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r" rtl="1">
              <a:lnSpc>
                <a:spcPct val="112857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Arial"/>
              <a:buChar char="•"/>
              <a:defRPr sz="21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8"/>
          <p:cNvSpPr txBox="1">
            <a:spLocks noGrp="1"/>
          </p:cNvSpPr>
          <p:nvPr>
            <p:ph type="body" idx="2"/>
          </p:nvPr>
        </p:nvSpPr>
        <p:spPr>
          <a:xfrm>
            <a:off x="4700953" y="1369219"/>
            <a:ext cx="3814397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מצגת מלאה בתרגול" type="twoTxTwoObj">
  <p:cSld name="TWO_OBJECTS_WITH_TEX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9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9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5560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5560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grpSp>
        <p:nvGrpSpPr>
          <p:cNvPr id="102" name="Google Shape;102;p9"/>
          <p:cNvGrpSpPr/>
          <p:nvPr/>
        </p:nvGrpSpPr>
        <p:grpSpPr>
          <a:xfrm>
            <a:off x="676968" y="136179"/>
            <a:ext cx="8266616" cy="379745"/>
            <a:chOff x="865046" y="356936"/>
            <a:chExt cx="11022154" cy="506326"/>
          </a:xfrm>
        </p:grpSpPr>
        <p:cxnSp>
          <p:nvCxnSpPr>
            <p:cNvPr id="103" name="Google Shape;103;p9"/>
            <p:cNvCxnSpPr/>
            <p:nvPr/>
          </p:nvCxnSpPr>
          <p:spPr>
            <a:xfrm>
              <a:off x="865046" y="573247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04" name="Google Shape;104;p9"/>
            <p:cNvSpPr/>
            <p:nvPr/>
          </p:nvSpPr>
          <p:spPr>
            <a:xfrm rot="-54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5" name="Google Shape;105;p9"/>
          <p:cNvSpPr/>
          <p:nvPr/>
        </p:nvSpPr>
        <p:spPr>
          <a:xfrm rot="10800000">
            <a:off x="8864326" y="235600"/>
            <a:ext cx="158516" cy="1585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פתרון">
  <p:cSld name="פתרון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7" name="Google Shape;107;p10"/>
          <p:cNvCxnSpPr/>
          <p:nvPr/>
        </p:nvCxnSpPr>
        <p:spPr>
          <a:xfrm>
            <a:off x="6819500" y="264242"/>
            <a:ext cx="2555188" cy="9602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8" name="Google Shape;108;p10"/>
          <p:cNvSpPr/>
          <p:nvPr/>
        </p:nvSpPr>
        <p:spPr>
          <a:xfrm rot="-5400000">
            <a:off x="6742289" y="187031"/>
            <a:ext cx="154422" cy="1544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9" name="Google Shape;109;p10"/>
          <p:cNvGrpSpPr/>
          <p:nvPr/>
        </p:nvGrpSpPr>
        <p:grpSpPr>
          <a:xfrm>
            <a:off x="269040" y="4640789"/>
            <a:ext cx="2934932" cy="379745"/>
            <a:chOff x="358720" y="6187719"/>
            <a:chExt cx="3913243" cy="506326"/>
          </a:xfrm>
        </p:grpSpPr>
        <p:cxnSp>
          <p:nvCxnSpPr>
            <p:cNvPr id="110" name="Google Shape;110;p10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11" name="Google Shape;111;p10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10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3" name="Google Shape;113;p1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0"/>
          <p:cNvSpPr txBox="1">
            <a:spLocks noGrp="1"/>
          </p:cNvSpPr>
          <p:nvPr>
            <p:ph type="body" idx="1"/>
          </p:nvPr>
        </p:nvSpPr>
        <p:spPr>
          <a:xfrm>
            <a:off x="648784" y="1369219"/>
            <a:ext cx="3866066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10"/>
          <p:cNvSpPr txBox="1">
            <a:spLocks noGrp="1"/>
          </p:cNvSpPr>
          <p:nvPr>
            <p:ph type="body" idx="2"/>
          </p:nvPr>
        </p:nvSpPr>
        <p:spPr>
          <a:xfrm>
            <a:off x="4695091" y="1369219"/>
            <a:ext cx="3820258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הקניית ידע">
  <p:cSld name="1_הקניית ידע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11"/>
          <p:cNvGrpSpPr/>
          <p:nvPr/>
        </p:nvGrpSpPr>
        <p:grpSpPr>
          <a:xfrm>
            <a:off x="269040" y="4640789"/>
            <a:ext cx="2934932" cy="379745"/>
            <a:chOff x="358720" y="6187719"/>
            <a:chExt cx="3913243" cy="506326"/>
          </a:xfrm>
        </p:grpSpPr>
        <p:cxnSp>
          <p:nvCxnSpPr>
            <p:cNvPr id="118" name="Google Shape;118;p11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19" name="Google Shape;119;p11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11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1" name="Google Shape;121;p11"/>
          <p:cNvSpPr txBox="1">
            <a:spLocks noGrp="1"/>
          </p:cNvSpPr>
          <p:nvPr>
            <p:ph type="body" idx="1"/>
          </p:nvPr>
        </p:nvSpPr>
        <p:spPr>
          <a:xfrm>
            <a:off x="1253729" y="1446610"/>
            <a:ext cx="7179469" cy="2883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ct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ct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ct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3pPr>
            <a:lvl4pPr marL="1828800" lvl="3" indent="-228600" algn="ct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ct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122" name="Google Shape;122;p11"/>
          <p:cNvPicPr preferRelativeResize="0"/>
          <p:nvPr/>
        </p:nvPicPr>
        <p:blipFill rotWithShape="1">
          <a:blip r:embed="rId2">
            <a:alphaModFix/>
          </a:blip>
          <a:srcRect t="4861" b="71253"/>
          <a:stretch/>
        </p:blipFill>
        <p:spPr>
          <a:xfrm>
            <a:off x="0" y="0"/>
            <a:ext cx="9144000" cy="1228572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1"/>
          <p:cNvSpPr txBox="1">
            <a:spLocks noGrp="1"/>
          </p:cNvSpPr>
          <p:nvPr>
            <p:ph type="title"/>
          </p:nvPr>
        </p:nvSpPr>
        <p:spPr>
          <a:xfrm>
            <a:off x="2311193" y="497344"/>
            <a:ext cx="6210000" cy="5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1"/>
          <p:cNvSpPr/>
          <p:nvPr/>
        </p:nvSpPr>
        <p:spPr>
          <a:xfrm rot="-5400000">
            <a:off x="8499585" y="626399"/>
            <a:ext cx="132436" cy="1324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8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5312">
          <p15:clr>
            <a:srgbClr val="F26B43"/>
          </p15:clr>
        </p15:guide>
        <p15:guide id="2" orient="horz" pos="56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0"/>
          <p:cNvSpPr txBox="1"/>
          <p:nvPr/>
        </p:nvSpPr>
        <p:spPr>
          <a:xfrm>
            <a:off x="1448559" y="3299072"/>
            <a:ext cx="6189369" cy="4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נושא השיעור:</a:t>
            </a:r>
            <a:r>
              <a:rPr lang="he-IL" sz="3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קבורת שרה – בראשית כ"ג</a:t>
            </a:r>
            <a:endParaRPr sz="30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20"/>
          <p:cNvSpPr txBox="1"/>
          <p:nvPr/>
        </p:nvSpPr>
        <p:spPr>
          <a:xfrm>
            <a:off x="1135224" y="3785972"/>
            <a:ext cx="38244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עם המורה</a:t>
            </a:r>
            <a:r>
              <a:rPr lang="he-IL" sz="2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x-none" sz="2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e-IL" sz="2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יערה איגר</a:t>
            </a:r>
            <a:endParaRPr sz="2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20"/>
          <p:cNvSpPr txBox="1"/>
          <p:nvPr/>
        </p:nvSpPr>
        <p:spPr>
          <a:xfrm>
            <a:off x="4959624" y="2391872"/>
            <a:ext cx="2603953" cy="4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0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שיעור תנ"ך </a:t>
            </a:r>
            <a:endParaRPr sz="40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2"/>
          <p:cNvSpPr txBox="1">
            <a:spLocks noGrp="1"/>
          </p:cNvSpPr>
          <p:nvPr>
            <p:ph type="title"/>
          </p:nvPr>
        </p:nvSpPr>
        <p:spPr>
          <a:xfrm>
            <a:off x="2311193" y="497344"/>
            <a:ext cx="6210000" cy="5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lvl="0"/>
            <a:r>
              <a:rPr lang="he-IL" dirty="0"/>
              <a:t>"בְּכֶסֶף מָלֵא" </a:t>
            </a: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7178F6-914F-4722-A6D7-EA786B05CE2A}"/>
              </a:ext>
            </a:extLst>
          </p:cNvPr>
          <p:cNvSpPr txBox="1"/>
          <p:nvPr/>
        </p:nvSpPr>
        <p:spPr>
          <a:xfrm>
            <a:off x="1174043" y="1245485"/>
            <a:ext cx="7512756" cy="37856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400" b="1" dirty="0"/>
              <a:t>"וַיְדַבֵּר אִתָּם לֵאמֹר אִם יֵשׁ אֶת נַפְשְׁכֶם לִקְבֹּר אֶת מֵתִי מִלְּפָנַי וּפִגְעוּ לִי בְּעֶפְרוֹן בֶּן צֹחַר"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400" dirty="0"/>
              <a:t>אַבְרָהָם מְבַקֵּשׁ לִקְרֹא לְאָדָם בְּשֵׁם עִפָּרוֹן שֶׁהַשֶּׁטַח </a:t>
            </a:r>
            <a:r>
              <a:rPr lang="he-IL" sz="2400" dirty="0" err="1"/>
              <a:t>שַׁיָּך</a:t>
            </a:r>
            <a:r>
              <a:rPr lang="he-IL" sz="2400" dirty="0"/>
              <a:t>ְ לוֹ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400" b="1" dirty="0"/>
              <a:t>"וְיִתֶּן לִי אֶת מְעָרַת הַמַּכְפֵּלָה אֲשֶׁר לוֹ אֲשֶׁר בִּקְצֵה שָׂדֵהוּ בְּכֶסֶף מָלֵא יִתְּנֶנָּה לִי בְּתוֹכְכֶם לַאֲחֻזַּת קָבֶר"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400" dirty="0"/>
              <a:t>אַבְרָהָם מְבַקֵּשׁ מְעָרָה מְסֻיֶּמֶת שֶׁבְּשָׂדֵהוּ שֶׁל עִפָּרוֹן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400" dirty="0"/>
              <a:t>אַבְרָהָם מִתְכַּוֵּן לְשַׁלֵּם בְּמֵיטַב כַּסְפּוֹ עֲבוּר הַמְּעָרָה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400" dirty="0"/>
              <a:t>מַדּוּעַ הוּא מִתְעַקֵּשׁ?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endParaRPr lang="he-IL" sz="2000" dirty="0"/>
          </a:p>
          <a:p>
            <a:pPr algn="r" rtl="1"/>
            <a:endParaRPr lang="he-IL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8DEE4B-C7FE-4B98-A6CE-8F0B258372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182" y="2868345"/>
            <a:ext cx="2029011" cy="139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054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>
              <a:buSzPts val="4400"/>
            </a:pPr>
            <a:r>
              <a:rPr lang="he-IL" dirty="0"/>
              <a:t>בְּכֶסֶף מָלֵא</a:t>
            </a:r>
            <a:endParaRPr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B06A5E1-2685-3C4D-B144-69D519105EA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indent="-38100">
              <a:buSzPts val="2800"/>
              <a:buNone/>
            </a:pPr>
            <a:endParaRPr lang="he-IL" dirty="0"/>
          </a:p>
          <a:p>
            <a:endParaRPr lang="x-none" dirty="0"/>
          </a:p>
        </p:txBody>
      </p:sp>
      <p:pic>
        <p:nvPicPr>
          <p:cNvPr id="304" name="Google Shape;304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0313" y="197134"/>
            <a:ext cx="785659" cy="41263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167F44-8381-4427-90C9-E267B0A5ED33}"/>
              </a:ext>
            </a:extLst>
          </p:cNvPr>
          <p:cNvSpPr txBox="1"/>
          <p:nvPr/>
        </p:nvSpPr>
        <p:spPr>
          <a:xfrm>
            <a:off x="653142" y="1032885"/>
            <a:ext cx="7930078" cy="34163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400" dirty="0"/>
              <a:t>אַתֶּם מְשַׂחֲקִים אֵצֶל חָבֵר וּמִתְלַהֲבִים מֵאֶחָד הַמִּשְׂחָקִים שֶׁלּוֹ.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400" dirty="0"/>
              <a:t>הֶחָבֵר רוֹאֶה אֶת הִתְלַהֲבוּתְכֶם וּמַחֲלִיט לָתֵת לָכֶם אֶת הַמִּשְׂחָק.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400" dirty="0"/>
              <a:t>הַאִם </a:t>
            </a:r>
            <a:r>
              <a:rPr lang="he-IL" sz="2400" dirty="0" err="1"/>
              <a:t>תִּקְּחו</a:t>
            </a:r>
            <a:r>
              <a:rPr lang="he-IL" sz="2400" dirty="0"/>
              <a:t>ּ אוֹתוֹ? לָמָּה?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400" dirty="0"/>
              <a:t>הוּא נָתַן אָז לָמָּה לֹא?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400" dirty="0"/>
              <a:t>לֹא נִקַּח כִּי זֶה שֶׁלּוֹ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400" dirty="0"/>
              <a:t>לֹא נִקַּח כִּי אוּלַי הוּא יִתְחָרֵט?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endParaRPr lang="he-IL" sz="2400" dirty="0"/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400" dirty="0"/>
              <a:t>בְּמַחְבֶּרֶת: כָּתְבוּ אֶת הַחְלָטַתְכֶם וְנָמַקּוּ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400" dirty="0"/>
              <a:t>אוֹתָהּ.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E6A5AB-FF99-4EDB-83C7-D4C94BE4A4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114" y="1981531"/>
            <a:ext cx="2923541" cy="2038879"/>
          </a:xfrm>
          <a:prstGeom prst="rect">
            <a:avLst/>
          </a:prstGeom>
        </p:spPr>
      </p:pic>
      <p:pic>
        <p:nvPicPr>
          <p:cNvPr id="7" name="2min_final" descr="2min_final">
            <a:hlinkClick r:id="" action="ppaction://media"/>
            <a:extLst>
              <a:ext uri="{FF2B5EF4-FFF2-40B4-BE49-F238E27FC236}">
                <a16:creationId xmlns:a16="http://schemas.microsoft.com/office/drawing/2014/main" id="{00A04C22-1037-854E-9BBD-DDF7C136FE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18415" y="197134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46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F7178F6-914F-4722-A6D7-EA786B05CE2A}"/>
              </a:ext>
            </a:extLst>
          </p:cNvPr>
          <p:cNvSpPr txBox="1"/>
          <p:nvPr/>
        </p:nvSpPr>
        <p:spPr>
          <a:xfrm>
            <a:off x="937523" y="1310869"/>
            <a:ext cx="7727244" cy="34163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400" b="1" dirty="0"/>
              <a:t>"וַיַּעַן עֶפְרוֹן הַחִתִּי אֶת אַבְרָהָם בְּאָזְנֵי בְנֵי חֵת לְכֹל בָּאֵי שַׁעַר עִירוֹ</a:t>
            </a:r>
            <a:r>
              <a:rPr lang="he-IL" sz="2400" dirty="0"/>
              <a:t>.."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400" dirty="0"/>
              <a:t>עִפָּרוֹן פּוֹנֶה לְאַבְרָהָם בְּנוֹכְחוּת קָהָל רַב שֶׁיִּהְיוּ לוֹ עֵדִים.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400" b="1" dirty="0"/>
              <a:t>" לֹא אֲדֹנִי שְׁמָעֵנִי הַשָּׂדֶה </a:t>
            </a:r>
            <a:r>
              <a:rPr lang="he-IL" sz="2400" b="1" dirty="0">
                <a:solidFill>
                  <a:srgbClr val="FF0000"/>
                </a:solidFill>
              </a:rPr>
              <a:t>נָתַתִּי</a:t>
            </a:r>
            <a:r>
              <a:rPr lang="he-IL" sz="2400" b="1" dirty="0"/>
              <a:t> לָךְ וְהַמְּעָרָה אֲשֶׁר בּוֹ לְךָ נ</a:t>
            </a:r>
            <a:r>
              <a:rPr lang="he-IL" sz="2400" b="1" dirty="0">
                <a:solidFill>
                  <a:srgbClr val="FF0000"/>
                </a:solidFill>
              </a:rPr>
              <a:t>ְתַתִּיהָ </a:t>
            </a:r>
            <a:r>
              <a:rPr lang="he-IL" sz="2400" b="1" dirty="0"/>
              <a:t>לְעֵינֵי בְנֵי עַמִּי </a:t>
            </a:r>
            <a:r>
              <a:rPr lang="he-IL" sz="2400" b="1" dirty="0">
                <a:solidFill>
                  <a:srgbClr val="FF0000"/>
                </a:solidFill>
              </a:rPr>
              <a:t>נְתַתִּיהָ</a:t>
            </a:r>
            <a:r>
              <a:rPr lang="he-IL" sz="2400" b="1" dirty="0"/>
              <a:t> לָּךְ קְבֹר מַתִּיךְ."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400" dirty="0"/>
              <a:t>עִפָּרוֹן מִתְעַקֵּשׁ לָתֵת אֶת הַשָּׂדֶה וְלֹא תְּמוּרַת כֶּסֶף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400" dirty="0"/>
              <a:t>הַפּוֹעֵל נָתַתִּי מוֹפִיעַ 3 פְּעָמִים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endParaRPr lang="he-IL" sz="2000" dirty="0"/>
          </a:p>
          <a:p>
            <a:pPr algn="r" rtl="1"/>
            <a:endParaRPr lang="he-IL" sz="2800" dirty="0"/>
          </a:p>
        </p:txBody>
      </p:sp>
      <p:sp>
        <p:nvSpPr>
          <p:cNvPr id="5" name="כותרת 4"/>
          <p:cNvSpPr>
            <a:spLocks noGrp="1"/>
          </p:cNvSpPr>
          <p:nvPr>
            <p:ph type="title"/>
          </p:nvPr>
        </p:nvSpPr>
        <p:spPr>
          <a:xfrm>
            <a:off x="2113300" y="510991"/>
            <a:ext cx="6210000" cy="540000"/>
          </a:xfrm>
        </p:spPr>
        <p:txBody>
          <a:bodyPr/>
          <a:lstStyle/>
          <a:p>
            <a:r>
              <a:rPr lang="he-IL" dirty="0"/>
              <a:t>"וַיַּעַן עֶפְרוֹן הַחִתִּי .."</a:t>
            </a:r>
          </a:p>
        </p:txBody>
      </p:sp>
    </p:spTree>
    <p:extLst>
      <p:ext uri="{BB962C8B-B14F-4D97-AF65-F5344CB8AC3E}">
        <p14:creationId xmlns:p14="http://schemas.microsoft.com/office/powerpoint/2010/main" val="1877053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F7178F6-914F-4722-A6D7-EA786B05CE2A}"/>
              </a:ext>
            </a:extLst>
          </p:cNvPr>
          <p:cNvSpPr txBox="1"/>
          <p:nvPr/>
        </p:nvSpPr>
        <p:spPr>
          <a:xfrm>
            <a:off x="475041" y="1282479"/>
            <a:ext cx="8222776" cy="41549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400" b="1" dirty="0"/>
              <a:t>"וַיְדַבֵּר אֶל עֶפְרוֹן בְּאָזְנֵי עַם הָאָרֶץ לֵאמֹר אַךְ אִם אַתָּה לוּ שְׁמָעֵנִי נָתַתִּי כֶּסֶף הַשָּׂדֶה . קַח מִמֶּנִּי וְאֶקְבְּרָה אֶת מֵתִי שָׁמָּה"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400" dirty="0"/>
              <a:t>אַבְרָהָם מִתְעַקֵּשׁ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400" dirty="0"/>
              <a:t>עֶפְרוֹן מִתְרַצֶּה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400" b="1" dirty="0"/>
              <a:t>"וַיַּעַן עֶפְרוֹן אֶת אַבְרָהָם לֵאמֹר לוֹ אֲדֹנִי שְׁמָעֵנִי אֶרֶץ אַרְבַּע מֵאֹת שֶׁקֶל כֶּסֶף בֵּינִי וּבֵינְךָ מַה הִיא וְאֶת מֵתְךָ קָבוּר"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400" dirty="0"/>
              <a:t>עִפָּרוֹן נוֹקֵב בְּעֵרֶךְ הַשֶּׁטַח 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400" dirty="0"/>
              <a:t>הוּא מְצַיֵּן שֶׁאֵין לוֹ צֹרֶךְ בְּכֶסֶף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400" dirty="0"/>
              <a:t>נְכוֹנוּתוֹ לָתֵת בְּחִנָּם הִיא כֵּנָה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endParaRPr lang="he-IL" sz="2000" dirty="0"/>
          </a:p>
          <a:p>
            <a:pPr algn="r" rtl="1"/>
            <a:endParaRPr lang="he-IL" sz="2800" dirty="0"/>
          </a:p>
        </p:txBody>
      </p:sp>
      <p:sp>
        <p:nvSpPr>
          <p:cNvPr id="5" name="כותרת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קַח הַכֶּסֶף מִמֶּנִּי</a:t>
            </a:r>
          </a:p>
        </p:txBody>
      </p:sp>
    </p:spTree>
    <p:extLst>
      <p:ext uri="{BB962C8B-B14F-4D97-AF65-F5344CB8AC3E}">
        <p14:creationId xmlns:p14="http://schemas.microsoft.com/office/powerpoint/2010/main" val="146141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F7178F6-914F-4722-A6D7-EA786B05CE2A}"/>
              </a:ext>
            </a:extLst>
          </p:cNvPr>
          <p:cNvSpPr txBox="1"/>
          <p:nvPr/>
        </p:nvSpPr>
        <p:spPr>
          <a:xfrm>
            <a:off x="464024" y="1249428"/>
            <a:ext cx="8222776" cy="236988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400" u="sng" dirty="0"/>
              <a:t>הֶסְבֵּר לַהִתְעַקְּשׁוּת שֶׁל אַבְרָהָם: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400" dirty="0"/>
              <a:t>אוּלַי עִפָּרוֹן מַצִּיעַ לִקְבֹּר לְלֹא תַּשְׁלוּם אֲבָל הַמְּעָרָה תִּשְׁאַר בִּרְשׁוּתוֹ?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400" dirty="0"/>
              <a:t>אַבְרָהָם רוֹצֶה שֶׁלֹּא יִהְיֶה סָפֵק לְגַבֵּי בַּעֲלוּתוֹ עַל הַמָּקוֹם.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400" dirty="0"/>
              <a:t>רְכִישָׁה בַּכֶּסֶף מַבְטִיחָה אֶת זְכוּתֵךְ לְתָמִיד.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400" dirty="0"/>
              <a:t>אַבְרָהָם לֹא רוֹצָה לְהַשְׁאִיר סָפֵק?</a:t>
            </a:r>
          </a:p>
          <a:p>
            <a:pPr algn="r" rtl="1"/>
            <a:endParaRPr lang="he-IL" sz="2800" dirty="0"/>
          </a:p>
        </p:txBody>
      </p:sp>
      <p:sp>
        <p:nvSpPr>
          <p:cNvPr id="5" name="כותרת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מַדּוּעַ אַבְרָהָם מִתְעַקֵּשׁ 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C51D47-D689-4713-85DF-48F8F446D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709" y="2583616"/>
            <a:ext cx="2655888" cy="168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4673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F7178F6-914F-4722-A6D7-EA786B05CE2A}"/>
              </a:ext>
            </a:extLst>
          </p:cNvPr>
          <p:cNvSpPr txBox="1"/>
          <p:nvPr/>
        </p:nvSpPr>
        <p:spPr>
          <a:xfrm>
            <a:off x="464024" y="1480782"/>
            <a:ext cx="8222776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he-IL" sz="2400" dirty="0"/>
              <a:t>אַבְרָהָם מִתְכַּוֵּן שֶׁכָּל בְּנֵי הַמִּשְׁפָּחָה יִקְבְּרוּ אֶחָד לְיַד הַשֵּׁנִי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he-IL" sz="2400" dirty="0"/>
              <a:t>כְּמוֹ שֶׁהָיָה לָנוּ בַּיִת מְשֻׁתָּף בְּחַיֵּינוּ כָּךְ גַּם בְּמָתְנוֹ.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endParaRPr lang="he-IL" sz="2400" dirty="0"/>
          </a:p>
          <a:p>
            <a:pPr marL="457200" indent="-457200" algn="r" rtl="1">
              <a:buFont typeface="Arial" panose="020B0604020202020204" pitchFamily="34" charset="0"/>
              <a:buChar char="•"/>
            </a:pPr>
            <a:endParaRPr lang="he-IL" sz="2400" dirty="0"/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he-IL" sz="2400" dirty="0"/>
              <a:t>מַכִּירִים מִשְׁפָּחוֹת הַמְּבַקְּשׁוֹת לְהִקָּבֵר בִּסְמִיכוּת אֶחָד לַשֵּׁנִי ?</a:t>
            </a:r>
          </a:p>
        </p:txBody>
      </p:sp>
      <p:sp>
        <p:nvSpPr>
          <p:cNvPr id="5" name="כותרת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קֶבֶר מִשְׁפַּחְתִּי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F998F3-9C11-43A7-A7C3-29006E0A67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637" y="3419775"/>
            <a:ext cx="2316987" cy="122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6944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F7178F6-914F-4722-A6D7-EA786B05CE2A}"/>
              </a:ext>
            </a:extLst>
          </p:cNvPr>
          <p:cNvSpPr txBox="1"/>
          <p:nvPr/>
        </p:nvSpPr>
        <p:spPr>
          <a:xfrm>
            <a:off x="519109" y="1304512"/>
            <a:ext cx="8222776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he-IL" sz="2400" b="1" dirty="0"/>
              <a:t>"וַיִּשְׁמַע אַבְרָהָם אֶל עֶפְרוֹן וַיִּשְׁקֹל אַבְרָהָם לְעֶפְרֹן אֶת הַכֶּסֶף כַּאֲשֶׁר דִּבֶּר בְּאָזְנֵי בְנֵי חֵת אַרְבַּע מֵאוֹת כֶּסֶף עוֹבֵר לַסּוֹחֵר"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he-IL" sz="2400" dirty="0"/>
              <a:t>אַבְרָהָם נוֹתֵן לְעֶפְרוֹן כֶּסֶף מַמָּשִׁי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he-IL" sz="2400" dirty="0"/>
              <a:t>כֶּסֶף שֶׁיּוּכַל לִקְנוֹת וְלִסְחֹר בּוֹ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he-IL" sz="2400" dirty="0"/>
              <a:t>שִׂימוּ לֵב- גַּם אָז קָרְאוּ לְכֶסֶף שֶׁקֶל</a:t>
            </a:r>
          </a:p>
        </p:txBody>
      </p:sp>
      <p:sp>
        <p:nvSpPr>
          <p:cNvPr id="5" name="כותרת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"וְיִשְׁקֹל אֶת הַכֶּסֶף"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36DC7F-5CF4-46AE-869D-80E5789B8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449" y="2274008"/>
            <a:ext cx="3253487" cy="184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9791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הִתְפַּתְּחוּת הַכֶּסֶף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D6A459-D0FA-440B-871F-51D8FD37D8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772" y="3345047"/>
            <a:ext cx="2772151" cy="1119184"/>
          </a:xfrm>
          <a:prstGeom prst="rect">
            <a:avLst/>
          </a:prstGeom>
        </p:spPr>
      </p:pic>
      <p:sp>
        <p:nvSpPr>
          <p:cNvPr id="7" name="מלבן 6"/>
          <p:cNvSpPr/>
          <p:nvPr/>
        </p:nvSpPr>
        <p:spPr>
          <a:xfrm>
            <a:off x="743869" y="4835723"/>
            <a:ext cx="2483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https://youtu.be/kI1EBndardk</a:t>
            </a:r>
            <a:endParaRPr lang="he-IL" dirty="0"/>
          </a:p>
        </p:txBody>
      </p:sp>
      <p:pic>
        <p:nvPicPr>
          <p:cNvPr id="8" name="הסיפור האמיתי מאחורי תולדות הכסף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942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25152" y="1317026"/>
            <a:ext cx="4182082" cy="342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118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9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F7178F6-914F-4722-A6D7-EA786B05CE2A}"/>
              </a:ext>
            </a:extLst>
          </p:cNvPr>
          <p:cNvSpPr txBox="1"/>
          <p:nvPr/>
        </p:nvSpPr>
        <p:spPr>
          <a:xfrm>
            <a:off x="959556" y="1520190"/>
            <a:ext cx="7727244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400" b="1" dirty="0"/>
              <a:t>"וְאַחֲרֵי כֵן קָבַר אַבְרָהָם אֶת שָׂרָה אִשְׁתּוֹ אֶל מְעָרַת הַמַּכְפֵּלָה עַל פְּנֵי מַמְרֵא הִיא חֶבְרוֹן בְּאֶרֶץ כְּנַעַן.."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400" dirty="0"/>
              <a:t>הַמַּהֲלָךְ הֻשְׁלַם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קְבוּרַת שָׂרָה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BC08A9-132E-441F-B746-6DF308C20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556" y="2269067"/>
            <a:ext cx="2585155" cy="229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662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5"/>
          <p:cNvSpPr txBox="1">
            <a:spLocks noGrp="1"/>
          </p:cNvSpPr>
          <p:nvPr>
            <p:ph type="title"/>
          </p:nvPr>
        </p:nvSpPr>
        <p:spPr>
          <a:xfrm>
            <a:off x="2311193" y="497344"/>
            <a:ext cx="6210000" cy="5400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lvl="0"/>
            <a:r>
              <a:rPr lang="he-IL" dirty="0"/>
              <a:t>סִכּוּם הַשִּׁעוּר</a:t>
            </a:r>
            <a:endParaRPr dirty="0"/>
          </a:p>
        </p:txBody>
      </p:sp>
      <p:sp>
        <p:nvSpPr>
          <p:cNvPr id="245" name="Google Shape;245;p25"/>
          <p:cNvSpPr txBox="1">
            <a:spLocks noGrp="1"/>
          </p:cNvSpPr>
          <p:nvPr>
            <p:ph type="body" idx="1"/>
          </p:nvPr>
        </p:nvSpPr>
        <p:spPr>
          <a:xfrm>
            <a:off x="414740" y="1348791"/>
            <a:ext cx="8306175" cy="2949474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/>
            <a:r>
              <a:rPr lang="he-IL" sz="2800" dirty="0">
                <a:solidFill>
                  <a:srgbClr val="0070C0"/>
                </a:solidFill>
              </a:rPr>
              <a:t>מָה לָמַדְנוּ:</a:t>
            </a:r>
          </a:p>
          <a:p>
            <a:pPr lvl="0" indent="-457200" algn="r">
              <a:buFont typeface="Arial" panose="020B0604020202020204" pitchFamily="34" charset="0"/>
              <a:buChar char="•"/>
            </a:pPr>
            <a:r>
              <a:rPr lang="he-IL" sz="2400" dirty="0"/>
              <a:t>עַל הַצַּעַר הָרַב שֶׁל אַבְרָהָם בָּמוֹת שָׂרָה אִשְׁתּוֹ</a:t>
            </a:r>
          </a:p>
          <a:p>
            <a:pPr lvl="0" indent="-457200" algn="r">
              <a:buFont typeface="Arial" panose="020B0604020202020204" pitchFamily="34" charset="0"/>
              <a:buChar char="•"/>
            </a:pPr>
            <a:r>
              <a:rPr lang="he-IL" sz="2400" dirty="0"/>
              <a:t>עַל רְצוֹנוֹ לַהֲבִיאָהּ לִקְבוּרָה</a:t>
            </a:r>
          </a:p>
          <a:p>
            <a:pPr lvl="0" indent="-457200" algn="r">
              <a:buFont typeface="Arial" panose="020B0604020202020204" pitchFamily="34" charset="0"/>
              <a:buChar char="•"/>
            </a:pPr>
            <a:r>
              <a:rPr lang="he-IL" sz="2400" dirty="0"/>
              <a:t>עַל רְצוֹנוֹ לְהָקִים אֲחֻזַּת קֶבֶר לַמִּשְׁפָּחָה כֻּלָּהּ</a:t>
            </a:r>
          </a:p>
          <a:p>
            <a:pPr lvl="0" indent="-457200" algn="r">
              <a:buFont typeface="Arial" panose="020B0604020202020204" pitchFamily="34" charset="0"/>
              <a:buChar char="•"/>
            </a:pPr>
            <a:r>
              <a:rPr lang="he-IL" sz="2400" dirty="0"/>
              <a:t>קָרָאנוּ עַל הַהִתְעַקְּשׁוּת שֶׁל אַבְרָהָם לְשַׁלֵּם תְּמוּרַת הַחֶלְקָה</a:t>
            </a:r>
          </a:p>
          <a:p>
            <a:pPr lvl="0" indent="-457200" algn="r">
              <a:buFont typeface="Arial" panose="020B0604020202020204" pitchFamily="34" charset="0"/>
              <a:buChar char="•"/>
            </a:pPr>
            <a:r>
              <a:rPr lang="he-IL" sz="2400" dirty="0"/>
              <a:t>דִּבַּרְנוּ עַל מַתָּנוֹת וְעַל הַקֹּשִׁי לְעִתִּים לַקַּבְּלָן</a:t>
            </a:r>
          </a:p>
          <a:p>
            <a:pPr marL="0" lvl="0" indent="0" algn="r" rtl="1">
              <a:spcBef>
                <a:spcPts val="800"/>
              </a:spcBef>
              <a:spcAft>
                <a:spcPts val="0"/>
              </a:spcAft>
              <a:buNone/>
            </a:pP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2373293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>
              <a:buSzPts val="4400"/>
            </a:pPr>
            <a:r>
              <a:rPr lang="he-IL" dirty="0"/>
              <a:t>מָה לְהָבִיא לְשִׁיעוּר </a:t>
            </a:r>
            <a:r>
              <a:rPr lang="x-none" dirty="0"/>
              <a:t>?</a:t>
            </a:r>
            <a:endParaRPr dirty="0"/>
          </a:p>
        </p:txBody>
      </p:sp>
      <p:pic>
        <p:nvPicPr>
          <p:cNvPr id="259" name="Google Shape;259;p7" descr="https://lh5.googleusercontent.com/7xQchnRuOUJbyFAyyHdllavqvQUFOSCV7l5Kzy1Rmeboi9xefgg8yDF0ng5ESkxi3tC9_i9ER1BmBYOOTMhmhaxTzBz8ILJQxn_c__0Qg9cKcVB64VGmWAAtIhTRT7N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52931" y="2033139"/>
            <a:ext cx="870979" cy="1350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7" descr="https://lh4.googleusercontent.com/iGTl96Eygo7-oid1H3ZWWYhb5HWAynyOs2KLWGGMeuEgHeu4cFLof2g-jYLOscV4q-879K-lfjkP4Swnmj_UGZsWTDspF4AbUz1XGd30Tf1KKpiEXhvx6NLF17Q1F5VY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400000">
            <a:off x="6106033" y="2419467"/>
            <a:ext cx="1328293" cy="555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15960D-0F38-4514-BDC1-B42B6249CC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868" y="1069014"/>
            <a:ext cx="2109772" cy="1502735"/>
          </a:xfrm>
          <a:prstGeom prst="rect">
            <a:avLst/>
          </a:prstGeom>
        </p:spPr>
      </p:pic>
      <p:pic>
        <p:nvPicPr>
          <p:cNvPr id="1026" name="Picture 2" descr="תוצאת תמונה עבור תמונה של תלמיד בישראל">
            <a:extLst>
              <a:ext uri="{FF2B5EF4-FFF2-40B4-BE49-F238E27FC236}">
                <a16:creationId xmlns:a16="http://schemas.microsoft.com/office/drawing/2014/main" id="{EE59F86C-71CA-4288-BAA5-4ADE41BDB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639" y="1069015"/>
            <a:ext cx="2225496" cy="151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תוצאת תמונה עבור תמונה של תלמיד אתיופי">
            <a:extLst>
              <a:ext uri="{FF2B5EF4-FFF2-40B4-BE49-F238E27FC236}">
                <a16:creationId xmlns:a16="http://schemas.microsoft.com/office/drawing/2014/main" id="{AB555D99-58BA-4F63-AE66-6DCC55EE5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68" y="2571748"/>
            <a:ext cx="2109770" cy="150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A9436A-3E0E-488C-A42A-5AFD1E38A0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51639" y="2582797"/>
            <a:ext cx="2225496" cy="1468219"/>
          </a:xfrm>
          <a:prstGeom prst="rect">
            <a:avLst/>
          </a:prstGeom>
        </p:spPr>
      </p:pic>
      <p:pic>
        <p:nvPicPr>
          <p:cNvPr id="9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id="{B09C1F5E-E59C-AA46-B5C1-1B6F1A66EF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26409" y="396628"/>
            <a:ext cx="1540938" cy="5496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>
              <a:buSzPts val="4400"/>
            </a:pPr>
            <a:r>
              <a:rPr lang="he-IL" dirty="0"/>
              <a:t>הֶסְפֵּד</a:t>
            </a:r>
            <a:endParaRPr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B06A5E1-2685-3C4D-B144-69D519105EA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indent="-38100">
              <a:buSzPts val="2800"/>
              <a:buNone/>
            </a:pPr>
            <a:endParaRPr lang="he-IL" dirty="0"/>
          </a:p>
          <a:p>
            <a:endParaRPr lang="x-none" dirty="0"/>
          </a:p>
        </p:txBody>
      </p:sp>
      <p:pic>
        <p:nvPicPr>
          <p:cNvPr id="304" name="Google Shape;304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0313" y="197134"/>
            <a:ext cx="785659" cy="41263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167F44-8381-4427-90C9-E267B0A5ED33}"/>
              </a:ext>
            </a:extLst>
          </p:cNvPr>
          <p:cNvSpPr txBox="1"/>
          <p:nvPr/>
        </p:nvSpPr>
        <p:spPr>
          <a:xfrm>
            <a:off x="101600" y="299685"/>
            <a:ext cx="8457128" cy="37240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endParaRPr lang="he-IL" sz="2400" dirty="0"/>
          </a:p>
          <a:p>
            <a:pPr marL="342900" indent="-342900" algn="r" rtl="1">
              <a:buFont typeface="Arial" panose="020B0604020202020204" pitchFamily="34" charset="0"/>
              <a:buChar char="•"/>
            </a:pPr>
            <a:endParaRPr lang="he-IL" sz="2400" dirty="0"/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400" dirty="0"/>
              <a:t>חָשְׁבוּ וְכָתְבוּ בְּמַחְבֶּרֶת מִשְׁפָּט אֶחָד אוֹ שְׁנַיִם</a:t>
            </a:r>
          </a:p>
          <a:p>
            <a:pPr algn="r" rtl="1"/>
            <a:r>
              <a:rPr lang="he-IL" sz="2400" dirty="0"/>
              <a:t>     שֶׁיָּכוֹל הָיָה אַבְרָהָם לְהַגִּיד בְּהֶסְפֵּד שֶׁל שָׂרָה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endParaRPr lang="he-IL" sz="2400" dirty="0"/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400" dirty="0"/>
              <a:t>רִגְעֵי שִׂיא בְּחַיֵּיהֶם?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400" dirty="0"/>
              <a:t>רִגְעֵי שֵׁפֶל בְּחַיֵּיהֶם?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400" dirty="0"/>
              <a:t>מֶה הָיָה קָשֶׁה ?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400" dirty="0"/>
              <a:t>מֶה הָיָה מְרַגֵּשׁ ?</a:t>
            </a:r>
          </a:p>
          <a:p>
            <a:pPr algn="r" rtl="1"/>
            <a:endParaRPr lang="he-IL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4DB256-7BCA-4743-8169-BEACBFE95F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546" y="2571750"/>
            <a:ext cx="3538101" cy="206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0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2"/>
          <p:cNvSpPr/>
          <p:nvPr/>
        </p:nvSpPr>
        <p:spPr>
          <a:xfrm>
            <a:off x="1689650" y="1868777"/>
            <a:ext cx="5764800" cy="1432800"/>
          </a:xfrm>
          <a:prstGeom prst="rect">
            <a:avLst/>
          </a:prstGeom>
          <a:solidFill>
            <a:srgbClr val="1152C9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x-none" sz="4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תודה שהשתתפתם</a:t>
            </a:r>
            <a:endParaRPr sz="45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x-none" sz="4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בשיעור</a:t>
            </a:r>
            <a:endParaRPr sz="45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1"/>
          <p:cNvSpPr txBox="1">
            <a:spLocks noGrp="1"/>
          </p:cNvSpPr>
          <p:nvPr>
            <p:ph type="title"/>
          </p:nvPr>
        </p:nvSpPr>
        <p:spPr>
          <a:xfrm>
            <a:off x="2311193" y="497344"/>
            <a:ext cx="6210000" cy="5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lvl="0"/>
            <a:r>
              <a:rPr lang="he-IL" dirty="0"/>
              <a:t>מָה נִלְמָד בְּשִׁעוּר</a:t>
            </a:r>
            <a:r>
              <a:rPr lang="x-none" dirty="0"/>
              <a:t>? </a:t>
            </a:r>
            <a:endParaRPr dirty="0"/>
          </a:p>
        </p:txBody>
      </p:sp>
      <p:sp>
        <p:nvSpPr>
          <p:cNvPr id="218" name="Google Shape;218;p21"/>
          <p:cNvSpPr txBox="1">
            <a:spLocks noGrp="1"/>
          </p:cNvSpPr>
          <p:nvPr>
            <p:ph type="body" idx="1"/>
          </p:nvPr>
        </p:nvSpPr>
        <p:spPr>
          <a:xfrm>
            <a:off x="3309256" y="1446600"/>
            <a:ext cx="5124219" cy="2472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800100" lvl="0" indent="-342900" algn="r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e-IL" sz="2400" dirty="0"/>
              <a:t>עַל מוֹת שָׂרָה</a:t>
            </a:r>
          </a:p>
          <a:p>
            <a:pPr marL="800100" lvl="0" indent="-342900" algn="r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e-IL" sz="2400" dirty="0"/>
              <a:t>עַל רְצוֹן אַבְרָהָם לִקְבֹּר אוֹתָהּ</a:t>
            </a:r>
          </a:p>
          <a:p>
            <a:pPr marL="800100" lvl="0" indent="-342900" algn="r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e-IL" sz="2400" dirty="0"/>
              <a:t>נְדַבֵּר עַל רְצוֹן כֵּנָה וְעַל הִתְעַקְּשׁוּת</a:t>
            </a:r>
          </a:p>
          <a:p>
            <a:pPr marL="800100" lvl="0" indent="-342900" algn="r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e-IL" sz="2400" dirty="0"/>
              <a:t>כֵּיצַד נִגְמַר הַדִּיּוּן עִם בַּעַל הַשֶּׁטַח שֶׁבָּחַר אַבְרָהָם</a:t>
            </a:r>
          </a:p>
          <a:p>
            <a:pPr marL="800100" lvl="0" indent="-34290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he-IL" sz="2400" dirty="0"/>
          </a:p>
          <a:p>
            <a:pPr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he-IL" sz="2400" dirty="0"/>
          </a:p>
          <a:p>
            <a:pPr marL="45720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aseline="-25000" dirty="0">
              <a:solidFill>
                <a:srgbClr val="000000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700"/>
              <a:buNone/>
            </a:pPr>
            <a:endParaRPr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E908E6-13E8-41F3-B0CE-3D4AB575DA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8366" y="1654606"/>
            <a:ext cx="1620890" cy="226438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3"/>
          <p:cNvSpPr txBox="1">
            <a:spLocks noGrp="1"/>
          </p:cNvSpPr>
          <p:nvPr>
            <p:ph type="title"/>
          </p:nvPr>
        </p:nvSpPr>
        <p:spPr>
          <a:xfrm>
            <a:off x="2311193" y="497344"/>
            <a:ext cx="6210000" cy="5400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lvl="0"/>
            <a:r>
              <a:rPr lang="he-IL" dirty="0"/>
              <a:t>"וַיִּהְיוּ חַיֵּי שָׂרָה "</a:t>
            </a:r>
            <a:endParaRPr dirty="0"/>
          </a:p>
        </p:txBody>
      </p:sp>
      <p:sp>
        <p:nvSpPr>
          <p:cNvPr id="229" name="Google Shape;229;p23"/>
          <p:cNvSpPr txBox="1">
            <a:spLocks noGrp="1"/>
          </p:cNvSpPr>
          <p:nvPr>
            <p:ph type="body" idx="1"/>
          </p:nvPr>
        </p:nvSpPr>
        <p:spPr>
          <a:xfrm>
            <a:off x="679403" y="1139812"/>
            <a:ext cx="8207550" cy="2707701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he-IL" sz="2400" b="1" dirty="0"/>
              <a:t>"וַיִּהְיוּ חַיֵּי שָׂרָה מֵאָה שָׁנָה וְעֶשְׂרִים שָׁנָה וְשֶׁבַע שְׁנֵי (שְׁנוֹת) חַיֵּי שָׂרָה"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he-IL" sz="2400" dirty="0"/>
              <a:t>לֹא בָּרוּר כַּמָּה זְמַן עָבַר מֵהָעֲקֵדָה עַד מוֹת שָׂרָה.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he-IL" sz="2400" dirty="0"/>
              <a:t>עַד כַּמָּה הִשְׁפִּיעַ הָאֵרוּעַ עַל שָׂרָה?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he-IL" sz="2400" b="1" dirty="0"/>
              <a:t>"וְתַמַּת שָׂרָה בְּקִרְיַת אַרְבַּע הִיא חֶבְרוֹן בְּאֶרֶץ כְּנַעַן וִיבוּא אַבְרָהָם לִסְפֹּד לְשָׂרָה וְלִבְכֹּתָהּ"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he-IL" sz="2400" dirty="0"/>
              <a:t>שָׂרָה נִפְטְרָה בְּגִיל 127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he-IL" sz="2400" dirty="0" err="1"/>
              <a:t>לִסְפֹּד</a:t>
            </a:r>
            <a:r>
              <a:rPr lang="he-IL" sz="2400" dirty="0"/>
              <a:t>- לְסַפֵּר בְּשִׁבְחָהּ, לְהַזְכִּיר אֶת מַעֲשֶׂיהָ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he-IL" sz="2400" dirty="0"/>
              <a:t>הֶסְפֵּד נֶאֱמַר אַחֲרֵי מוֹתוֹ שֶׁל הָאָדָם</a:t>
            </a:r>
          </a:p>
          <a:p>
            <a:pPr marL="0" lvl="0" indent="0" algn="just">
              <a:spcBef>
                <a:spcPts val="800"/>
              </a:spcBef>
              <a:spcAft>
                <a:spcPts val="0"/>
              </a:spcAft>
            </a:pPr>
            <a:r>
              <a:rPr lang="he-IL" sz="2400" dirty="0"/>
              <a:t>    </a:t>
            </a:r>
          </a:p>
          <a:p>
            <a:pPr marL="285750" lvl="0" indent="-285750" algn="just"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he-IL" sz="2400" dirty="0"/>
          </a:p>
          <a:p>
            <a:pPr marL="0" lvl="0" indent="0" algn="just">
              <a:spcBef>
                <a:spcPts val="800"/>
              </a:spcBef>
              <a:spcAft>
                <a:spcPts val="0"/>
              </a:spcAft>
            </a:pPr>
            <a:endParaRPr sz="1800" dirty="0"/>
          </a:p>
        </p:txBody>
      </p:sp>
      <p:cxnSp>
        <p:nvCxnSpPr>
          <p:cNvPr id="231" name="Google Shape;231;p23"/>
          <p:cNvCxnSpPr/>
          <p:nvPr/>
        </p:nvCxnSpPr>
        <p:spPr>
          <a:xfrm>
            <a:off x="60750" y="394875"/>
            <a:ext cx="9102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03989E6D-8295-4CAA-A301-EE3427DA0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151" y="3310382"/>
            <a:ext cx="1901991" cy="128206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F7178F6-914F-4722-A6D7-EA786B05CE2A}"/>
              </a:ext>
            </a:extLst>
          </p:cNvPr>
          <p:cNvSpPr txBox="1"/>
          <p:nvPr/>
        </p:nvSpPr>
        <p:spPr>
          <a:xfrm>
            <a:off x="962167" y="1535373"/>
            <a:ext cx="7792872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he-IL" sz="2800" dirty="0">
                <a:solidFill>
                  <a:schemeClr val="tx1"/>
                </a:solidFill>
              </a:rPr>
              <a:t>מְכוֹנָה "עִיר הָאָבוֹת"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he-IL" sz="2800" dirty="0">
                <a:solidFill>
                  <a:schemeClr val="tx1"/>
                </a:solidFill>
              </a:rPr>
              <a:t>אַחַת מֵהֶעָרִים הַקְּדוֹשׁוֹת בְּיִשְׂרָאֵל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he-IL" sz="2800" dirty="0">
                <a:solidFill>
                  <a:schemeClr val="tx1"/>
                </a:solidFill>
              </a:rPr>
              <a:t>נִמְצֵאת בְּשִׁטְחֵי יְהוּדָה וְשׁוֹמְרוֹן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he-IL" sz="2800" dirty="0">
                <a:solidFill>
                  <a:schemeClr val="tx1"/>
                </a:solidFill>
              </a:rPr>
              <a:t>קַיָּם בָּהּ יִשּׁוּב יְהוּדִי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הָעִיר חֶבְרוֹן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CF9C78-6CA3-42F1-9D2C-0CA68C9F1D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247" y="1535373"/>
            <a:ext cx="2653588" cy="222602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>
              <a:buSzPts val="4400"/>
            </a:pPr>
            <a:r>
              <a:rPr lang="he-IL" dirty="0"/>
              <a:t>אֵרוּעִים מֵחַיֵּי שָׂרָה</a:t>
            </a:r>
            <a:endParaRPr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B06A5E1-2685-3C4D-B144-69D519105EA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indent="-38100">
              <a:buSzPts val="2800"/>
              <a:buNone/>
            </a:pPr>
            <a:endParaRPr lang="he-IL" dirty="0"/>
          </a:p>
          <a:p>
            <a:endParaRPr lang="x-none" dirty="0"/>
          </a:p>
        </p:txBody>
      </p:sp>
      <p:pic>
        <p:nvPicPr>
          <p:cNvPr id="304" name="Google Shape;304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0313" y="197134"/>
            <a:ext cx="785659" cy="41263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167F44-8381-4427-90C9-E267B0A5ED33}"/>
              </a:ext>
            </a:extLst>
          </p:cNvPr>
          <p:cNvSpPr txBox="1"/>
          <p:nvPr/>
        </p:nvSpPr>
        <p:spPr>
          <a:xfrm>
            <a:off x="735914" y="1033764"/>
            <a:ext cx="7930078" cy="48320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457200" indent="-457200" algn="r" rtl="1">
              <a:buFont typeface="+mj-lt"/>
              <a:buAutoNum type="arabicPeriod"/>
            </a:pPr>
            <a:r>
              <a:rPr lang="he-IL" sz="2400" dirty="0"/>
              <a:t>הַצִּפִּיָּה הָאֲרֻכָּה לַיֶּלֶד</a:t>
            </a:r>
          </a:p>
          <a:p>
            <a:pPr marL="457200" indent="-457200" algn="r" rtl="1">
              <a:buFont typeface="+mj-lt"/>
              <a:buAutoNum type="arabicPeriod"/>
            </a:pPr>
            <a:r>
              <a:rPr lang="he-IL" sz="2400" dirty="0"/>
              <a:t>הַנְּדוּדִים לִגְרָר</a:t>
            </a:r>
          </a:p>
          <a:p>
            <a:pPr marL="457200" indent="-457200" algn="r" rtl="1">
              <a:buFont typeface="+mj-lt"/>
              <a:buAutoNum type="arabicPeriod"/>
            </a:pPr>
            <a:r>
              <a:rPr lang="he-IL" sz="2400" dirty="0"/>
              <a:t>גֵּרוּשׁ יִשְׁמָעֵאל</a:t>
            </a:r>
          </a:p>
          <a:p>
            <a:pPr marL="457200" indent="-457200" algn="r" rtl="1">
              <a:buFont typeface="+mj-lt"/>
              <a:buAutoNum type="arabicPeriod"/>
            </a:pPr>
            <a:r>
              <a:rPr lang="he-IL" sz="2400" dirty="0"/>
              <a:t>הַהֲגִירָה לְאֶרֶץ כְּנַעַן</a:t>
            </a:r>
          </a:p>
          <a:p>
            <a:pPr marL="457200" indent="-457200" algn="r" rtl="1">
              <a:buFont typeface="+mj-lt"/>
              <a:buAutoNum type="arabicPeriod"/>
            </a:pPr>
            <a:r>
              <a:rPr lang="he-IL" sz="2400" dirty="0"/>
              <a:t>הַנְּדוּדִים לְמִצְרַיִם</a:t>
            </a:r>
          </a:p>
          <a:p>
            <a:pPr marL="457200" indent="-457200" algn="r" rtl="1">
              <a:buFont typeface="+mj-lt"/>
              <a:buAutoNum type="arabicPeriod"/>
            </a:pPr>
            <a:r>
              <a:rPr lang="he-IL" sz="2400" dirty="0"/>
              <a:t>הֻלֶּדֶת יִצְחָק</a:t>
            </a:r>
          </a:p>
          <a:p>
            <a:pPr marL="457200" indent="-457200" algn="r" rtl="1">
              <a:buFont typeface="+mj-lt"/>
              <a:buAutoNum type="arabicPeriod"/>
            </a:pPr>
            <a:r>
              <a:rPr lang="he-IL" sz="2400" dirty="0"/>
              <a:t>הַהַצָּעָה לְאַבְרָהָם לְהִנָּשֵׂא לְהַגֵּר</a:t>
            </a:r>
          </a:p>
          <a:p>
            <a:pPr marL="457200" indent="-457200" algn="r" rtl="1">
              <a:buFont typeface="+mj-lt"/>
              <a:buAutoNum type="arabicPeriod"/>
            </a:pPr>
            <a:r>
              <a:rPr lang="he-IL" sz="2400" dirty="0"/>
              <a:t>עֲקֵדַת יִצְחָק</a:t>
            </a:r>
          </a:p>
          <a:p>
            <a:pPr marL="457200" indent="-457200" algn="r" rtl="1">
              <a:buFont typeface="+mj-lt"/>
              <a:buAutoNum type="arabicPeriod"/>
            </a:pPr>
            <a:r>
              <a:rPr lang="he-IL" sz="2400" dirty="0"/>
              <a:t>בִּקּוּר הַמַּלְאָכִים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endParaRPr lang="he-IL" sz="2400" dirty="0"/>
          </a:p>
          <a:p>
            <a:pPr marL="342900" indent="-342900" algn="r" rtl="1">
              <a:buFont typeface="Arial" panose="020B0604020202020204" pitchFamily="34" charset="0"/>
              <a:buChar char="•"/>
            </a:pPr>
            <a:endParaRPr lang="he-IL" sz="2400" dirty="0"/>
          </a:p>
          <a:p>
            <a:pPr marL="342900" indent="-342900" algn="r" rtl="1">
              <a:buFont typeface="Arial" panose="020B0604020202020204" pitchFamily="34" charset="0"/>
              <a:buChar char="•"/>
            </a:pPr>
            <a:endParaRPr lang="he-IL" sz="2000" dirty="0"/>
          </a:p>
          <a:p>
            <a:pPr algn="r" rtl="1"/>
            <a:endParaRPr lang="he-IL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380BA3-3C14-446D-85EC-C5790FCA4F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084" y="1268016"/>
            <a:ext cx="3156478" cy="218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18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>
              <a:buSzPts val="4400"/>
            </a:pPr>
            <a:r>
              <a:rPr lang="he-IL" dirty="0"/>
              <a:t>רֶצֶף הָאֵרוּעִים</a:t>
            </a:r>
            <a:endParaRPr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B06A5E1-2685-3C4D-B144-69D519105EA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indent="-38100">
              <a:buSzPts val="2800"/>
              <a:buNone/>
            </a:pPr>
            <a:endParaRPr lang="he-IL" dirty="0"/>
          </a:p>
          <a:p>
            <a:endParaRPr lang="x-none" dirty="0"/>
          </a:p>
        </p:txBody>
      </p:sp>
      <p:pic>
        <p:nvPicPr>
          <p:cNvPr id="304" name="Google Shape;304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0313" y="197134"/>
            <a:ext cx="785659" cy="41263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167F44-8381-4427-90C9-E267B0A5ED33}"/>
              </a:ext>
            </a:extLst>
          </p:cNvPr>
          <p:cNvSpPr txBox="1"/>
          <p:nvPr/>
        </p:nvSpPr>
        <p:spPr>
          <a:xfrm>
            <a:off x="653142" y="985794"/>
            <a:ext cx="7930078" cy="48320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400" dirty="0"/>
              <a:t>הַהֲגִירָה לְאֶרֶץ כְּנַעַן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400" dirty="0"/>
              <a:t>הַנְּדוּדִים לְמִצְרַיִם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400" dirty="0"/>
              <a:t>הַצִּפִּיָּה הָאֲרֻכָּה לַיֶּלֶד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400" dirty="0"/>
              <a:t>הַהַצָּעָה לְאַבְרָהָם לְהִנָּשֵׂא לְהַגֵּר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400" dirty="0"/>
              <a:t>בִּקּוּר הַמַּלְאָכִים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400" dirty="0"/>
              <a:t>הַנְּדוּדִים לִגְרָר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400" dirty="0"/>
              <a:t>גֵּרוּשׁ יִשְׁמָעֵאל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400" dirty="0"/>
              <a:t>הֻלֶּדֶת יִצְחָק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400" dirty="0"/>
              <a:t>עֲקֵדַת יִצְחָק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endParaRPr lang="he-IL" sz="2400" dirty="0"/>
          </a:p>
          <a:p>
            <a:pPr marL="342900" indent="-342900" algn="r" rtl="1">
              <a:buFont typeface="Arial" panose="020B0604020202020204" pitchFamily="34" charset="0"/>
              <a:buChar char="•"/>
            </a:pPr>
            <a:endParaRPr lang="he-IL" sz="2400" dirty="0"/>
          </a:p>
          <a:p>
            <a:pPr marL="342900" indent="-342900" algn="r" rtl="1">
              <a:buFont typeface="Arial" panose="020B0604020202020204" pitchFamily="34" charset="0"/>
              <a:buChar char="•"/>
            </a:pPr>
            <a:endParaRPr lang="he-IL" sz="2000" dirty="0"/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400" dirty="0"/>
              <a:t>בְּמַחְבֶּרֶת :כתבו מה אומר אברהם בליבו....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492060-840E-410B-8183-CEF84AE469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317" y="1071949"/>
            <a:ext cx="3156478" cy="218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6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2"/>
          <p:cNvSpPr txBox="1">
            <a:spLocks noGrp="1"/>
          </p:cNvSpPr>
          <p:nvPr>
            <p:ph type="title"/>
          </p:nvPr>
        </p:nvSpPr>
        <p:spPr>
          <a:xfrm>
            <a:off x="2311193" y="497344"/>
            <a:ext cx="6210000" cy="5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lvl="0"/>
            <a:r>
              <a:rPr lang="he-IL" dirty="0"/>
              <a:t>"תְּנוּ לִי אֲחֻזַּת קֶבֶר "</a:t>
            </a: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7178F6-914F-4722-A6D7-EA786B05CE2A}"/>
              </a:ext>
            </a:extLst>
          </p:cNvPr>
          <p:cNvSpPr txBox="1"/>
          <p:nvPr/>
        </p:nvSpPr>
        <p:spPr>
          <a:xfrm>
            <a:off x="1276933" y="1255607"/>
            <a:ext cx="7512756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400" b="1" dirty="0"/>
              <a:t>"וַיָּקָם אַבְרָהָם מֵעַל פְּנֵי מֵתוֹ וַיְדַבֵּר אֶל בְּנֵי חֵת לֵאמֹר גֵּר וְתוֹשָׁב אָנֹכִי עִמָּכֶם. תְּנוּ לִי אֲחֻזַּת קֶבֶר עִמָּכֶם וְאֶקְבְּרָה מֵתִי מִלְּפָנָי.."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400" dirty="0"/>
              <a:t>בְּנֵי חֵת- עִם מֵעַמֵּי כְּנַעַן שֶׁיָּשַׁב בְּאֵזוֹר חֶבְרוֹן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400" dirty="0"/>
              <a:t>גָּר- זָר, שֶׁאֵינוֹ מִבְנֵי הַמָּקוֹם. עָבַר וְהִגִּיעַ מֵאֶרֶץ</a:t>
            </a:r>
          </a:p>
          <a:p>
            <a:pPr algn="r" rtl="1"/>
            <a:r>
              <a:rPr lang="he-IL" sz="2400" dirty="0"/>
              <a:t>    אַחֶרֶת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400" dirty="0"/>
              <a:t>אֲחֻזַּת קֶבֶר- מִתְחָם שֶׁבּוֹ יוּכַל לִקְבֹּר מֵעַתָּה</a:t>
            </a:r>
          </a:p>
          <a:p>
            <a:pPr algn="r" rtl="1"/>
            <a:r>
              <a:rPr lang="he-IL" sz="2400" dirty="0"/>
              <a:t>    אֶת כָּל בְּנֵי מִשְׁפַּחְתּוֹ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6156EA-E819-4CF0-B04B-2C7CA99FA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141" y="2266950"/>
            <a:ext cx="2313341" cy="173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261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2"/>
          <p:cNvSpPr txBox="1">
            <a:spLocks noGrp="1"/>
          </p:cNvSpPr>
          <p:nvPr>
            <p:ph type="title"/>
          </p:nvPr>
        </p:nvSpPr>
        <p:spPr>
          <a:xfrm>
            <a:off x="2311193" y="497344"/>
            <a:ext cx="6210000" cy="5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lvl="0"/>
            <a:r>
              <a:rPr lang="he-IL" dirty="0"/>
              <a:t>"וַיַּעֲנוּ בְנֵי חֵת .."</a:t>
            </a: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7178F6-914F-4722-A6D7-EA786B05CE2A}"/>
              </a:ext>
            </a:extLst>
          </p:cNvPr>
          <p:cNvSpPr txBox="1"/>
          <p:nvPr/>
        </p:nvSpPr>
        <p:spPr>
          <a:xfrm>
            <a:off x="1365632" y="1232807"/>
            <a:ext cx="7512756" cy="44627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400" b="1" dirty="0"/>
              <a:t>"וַיַּעֲנוּ בְנֵי חֵת אֶת אַבְרָהָם לֵאמֹר לוֹ שְׁמָעֵנוּ אֲדֹנִי נְשִׂיא אֱלֹהִים אַתָּה בְּתוֹכֵנוּ בְּמִבְחַר קְבָרֵינוּ קְבֹר אֶת מֵתֶיךָ אִישׁ מִמֶּנּוּ אֶת קִבְרוֹ לֹא יִכְלֶה מִמְּךָ מִקְּבֹר מַתִּיךְ.."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400" dirty="0"/>
              <a:t>אַתֶּם חָשׁוּב וּמְכֻבָּד אַתָּה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400" dirty="0"/>
              <a:t>שָׁמַעְנוּ עָלֶיךָ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400" dirty="0"/>
              <a:t>קָבוּר אֶת מֵתֶיךָ בַּמָּקוֹם הֲכִי טוֹב שֶׁתִּבְחַר בּוֹ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400" b="1" dirty="0"/>
              <a:t>"וַיָּקָם אַבְרָהָם וַיִּשְׁתַּחוּ לְעַם הָאָרֶץ לִבְנֵי חֵת"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400" dirty="0"/>
              <a:t>אַבְרָהָם מַבִּיעַ תּוֹדָה וְהַעֲרָכָה</a:t>
            </a:r>
          </a:p>
          <a:p>
            <a:pPr algn="r" rtl="1"/>
            <a:endParaRPr lang="he-IL" sz="2400" dirty="0"/>
          </a:p>
          <a:p>
            <a:pPr marL="342900" indent="-342900" algn="r" rtl="1">
              <a:buFont typeface="Arial" panose="020B0604020202020204" pitchFamily="34" charset="0"/>
              <a:buChar char="•"/>
            </a:pPr>
            <a:endParaRPr lang="he-IL" sz="2000" dirty="0"/>
          </a:p>
          <a:p>
            <a:pPr marL="342900" indent="-342900" algn="r" rtl="1">
              <a:buFont typeface="Arial" panose="020B0604020202020204" pitchFamily="34" charset="0"/>
              <a:buChar char="•"/>
            </a:pPr>
            <a:endParaRPr lang="he-IL" sz="2000" dirty="0"/>
          </a:p>
          <a:p>
            <a:pPr algn="r" rtl="1"/>
            <a:endParaRPr lang="he-IL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FF386D-057D-45AC-A6D9-E9E812C27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19" y="2179863"/>
            <a:ext cx="2518991" cy="160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0829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KitaBavir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FEF1BB"/>
      </a:hlink>
      <a:folHlink>
        <a:srgbClr val="6D6E6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5696</TotalTime>
  <Words>876</Words>
  <Application>Microsoft Office PowerPoint</Application>
  <PresentationFormat>‫הצגה על המסך (16:9)</PresentationFormat>
  <Paragraphs>173</Paragraphs>
  <Slides>21</Slides>
  <Notes>21</Notes>
  <HiddenSlides>0</HiddenSlides>
  <MMClips>3</MMClips>
  <ScaleCrop>false</ScaleCrop>
  <HeadingPairs>
    <vt:vector size="6" baseType="variant">
      <vt:variant>
        <vt:lpstr>גופנים בשימוש</vt:lpstr>
      </vt:variant>
      <vt:variant>
        <vt:i4>2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21</vt:i4>
      </vt:variant>
    </vt:vector>
  </HeadingPairs>
  <TitlesOfParts>
    <vt:vector size="24" baseType="lpstr">
      <vt:lpstr>Arial</vt:lpstr>
      <vt:lpstr>Calibri</vt:lpstr>
      <vt:lpstr>Office Theme</vt:lpstr>
      <vt:lpstr>מצגת של PowerPoint‏</vt:lpstr>
      <vt:lpstr>מָה לְהָבִיא לְשִׁיעוּר ?</vt:lpstr>
      <vt:lpstr>מָה נִלְמָד בְּשִׁעוּר? </vt:lpstr>
      <vt:lpstr>"וַיִּהְיוּ חַיֵּי שָׂרָה "</vt:lpstr>
      <vt:lpstr>הָעִיר חֶבְרוֹן</vt:lpstr>
      <vt:lpstr>אֵרוּעִים מֵחַיֵּי שָׂרָה</vt:lpstr>
      <vt:lpstr>רֶצֶף הָאֵרוּעִים</vt:lpstr>
      <vt:lpstr>"תְּנוּ לִי אֲחֻזַּת קֶבֶר "</vt:lpstr>
      <vt:lpstr>"וַיַּעֲנוּ בְנֵי חֵת .."</vt:lpstr>
      <vt:lpstr>"בְּכֶסֶף מָלֵא" </vt:lpstr>
      <vt:lpstr>בְּכֶסֶף מָלֵא</vt:lpstr>
      <vt:lpstr>"וַיַּעַן עֶפְרוֹן הַחִתִּי .."</vt:lpstr>
      <vt:lpstr>קַח הַכֶּסֶף מִמֶּנִּי</vt:lpstr>
      <vt:lpstr>מַדּוּעַ אַבְרָהָם מִתְעַקֵּשׁ ?</vt:lpstr>
      <vt:lpstr>קֶבֶר מִשְׁפַּחְתִּי</vt:lpstr>
      <vt:lpstr>"וְיִשְׁקֹל אֶת הַכֶּסֶף"</vt:lpstr>
      <vt:lpstr>הִתְפַּתְּחוּת הַכֶּסֶף</vt:lpstr>
      <vt:lpstr>קְבוּרַת שָׂרָה</vt:lpstr>
      <vt:lpstr>סִכּוּם הַשִּׁעוּר</vt:lpstr>
      <vt:lpstr>הֶסְפֵּד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אביבה לוטן</dc:creator>
  <cp:lastModifiedBy>שני שמלה/Shani Chemla</cp:lastModifiedBy>
  <cp:revision>193</cp:revision>
  <dcterms:modified xsi:type="dcterms:W3CDTF">2021-10-05T06:43:27Z</dcterms:modified>
</cp:coreProperties>
</file>