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0"/>
  </p:notesMasterIdLst>
  <p:sldIdLst>
    <p:sldId id="256" r:id="rId2"/>
    <p:sldId id="271" r:id="rId3"/>
    <p:sldId id="270" r:id="rId4"/>
    <p:sldId id="278" r:id="rId5"/>
    <p:sldId id="258" r:id="rId6"/>
    <p:sldId id="279" r:id="rId7"/>
    <p:sldId id="272" r:id="rId8"/>
    <p:sldId id="269" r:id="rId9"/>
    <p:sldId id="273" r:id="rId10"/>
    <p:sldId id="274" r:id="rId11"/>
    <p:sldId id="275" r:id="rId12"/>
    <p:sldId id="276" r:id="rId13"/>
    <p:sldId id="277" r:id="rId14"/>
    <p:sldId id="260" r:id="rId15"/>
    <p:sldId id="281" r:id="rId16"/>
    <p:sldId id="261" r:id="rId17"/>
    <p:sldId id="280" r:id="rId18"/>
    <p:sldId id="268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E85002-1037-483C-A26F-7C74D34D6432}">
  <a:tblStyle styleId="{57E85002-1037-483C-A26F-7C74D34D64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90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" name="Google Shape;20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w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fld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אנו רואים דו שיח בין האישה לנחש בשיחה הנחש משכנע את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האשה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 לאכול מפרותיו של העץ האסור. הנחש מבטיח לה שאלוהים לא ימית אותם אלה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יתן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 להם תכונה של בושה והבנה ברגע שיואכלו מפרות עץ הדעת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אנחנו רואים שה' פונה אל האדם 1. ישנו דו שיח בין האדם לה'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2. האדם לומד להכיר בכוחו של ה'   האם ה' לא יודע היכן האדם??  מדוע שאל אותו??</a:t>
            </a:r>
          </a:p>
        </p:txBody>
      </p:sp>
    </p:spTree>
    <p:extLst>
      <p:ext uri="{BB962C8B-B14F-4D97-AF65-F5344CB8AC3E}">
        <p14:creationId xmlns:p14="http://schemas.microsoft.com/office/powerpoint/2010/main" val="18845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הנחש נענש בגלל שפיתה את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האשה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 ובדרכי תחבולה וערמומיות סיפר לה שכדאי לה לאכול מעץ הדעת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בפרק אנו לומדים שהנחש שונה מכל בעלי החיים בעונש שקיבל ועוד בזמן הבריאה אלוהים יצר אותו ללא בגד – ערום. ללא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נוצות,פרווה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 או שערות</a:t>
            </a:r>
          </a:p>
        </p:txBody>
      </p:sp>
    </p:spTree>
    <p:extLst>
      <p:ext uri="{BB962C8B-B14F-4D97-AF65-F5344CB8AC3E}">
        <p14:creationId xmlns:p14="http://schemas.microsoft.com/office/powerpoint/2010/main" val="249298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אלוהים נותן לאדם הוראות ומכין אותו אילו חיים יהיו לו מעכשיו, בגלל שלא שמע להוראות ואכל מעץ הדעת</a:t>
            </a:r>
          </a:p>
        </p:txBody>
      </p:sp>
    </p:spTree>
    <p:extLst>
      <p:ext uri="{BB962C8B-B14F-4D97-AF65-F5344CB8AC3E}">
        <p14:creationId xmlns:p14="http://schemas.microsoft.com/office/powerpoint/2010/main" val="134091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16e9df215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716e9df215_1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אנו רואים שכאשר האדם בגן עדן הוא דומה לילד קטן שלא מבחין בן טוב לרע, אין לו בושה ועם גדילתו מתפתחות תכונות אלו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" name="Google Shape;235;g716e9df215_1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w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14</a:t>
            </a:fld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16e9df215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716e9df215_1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אנו רואים שכאשר האדם בגן עדן הוא דומה לילד קטן שלא מבחין בן טוב לרע, אין לו בושה ועם גדילתו מתפתחות תכונות אלו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" name="Google Shape;235;g716e9df215_1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w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</a:t>
            </a:fld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41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1947cb39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1947cb39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7" name="Google Shape;2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5515924" y="1519880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9710436" y="-2976955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567898" y="2176816"/>
            <a:ext cx="6477616" cy="913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823854" y="1373627"/>
            <a:ext cx="4413400" cy="80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5367129" y="122996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"/>
          <p:cNvSpPr/>
          <p:nvPr/>
        </p:nvSpPr>
        <p:spPr>
          <a:xfrm rot="-5400000">
            <a:off x="8160043" y="1562852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567898" y="3742238"/>
            <a:ext cx="379923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1923899" y="2268944"/>
            <a:ext cx="5862637" cy="8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19" name="Google Shape;19;p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מדינת ישראל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משרד החינוך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1" name="Google Shape;2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140" y="664666"/>
            <a:ext cx="6862633" cy="20937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1523125" y="3314828"/>
            <a:ext cx="4808451" cy="48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312668" y="4611422"/>
            <a:ext cx="3824287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1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18" name="Google Shape;118;p1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9" name="Google Shape;119;p1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1"/>
          <p:cNvSpPr txBox="1">
            <a:spLocks noGrp="1"/>
          </p:cNvSpPr>
          <p:nvPr>
            <p:ph type="body" idx="1"/>
          </p:nvPr>
        </p:nvSpPr>
        <p:spPr>
          <a:xfrm>
            <a:off x="1253729" y="1446610"/>
            <a:ext cx="7179469" cy="288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11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1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12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7" name="Google Shape;127;p12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28" name="Google Shape;128;p1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9" name="Google Shape;129;p1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2"/>
          </p:nvPr>
        </p:nvSpPr>
        <p:spPr>
          <a:xfrm>
            <a:off x="4706815" y="1369219"/>
            <a:ext cx="380853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3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36" name="Google Shape;136;p1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7" name="Google Shape;137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1" name="Google Shape;141;p13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3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>
            <a:spLocks noGrp="1"/>
          </p:cNvSpPr>
          <p:nvPr>
            <p:ph type="pic" idx="2"/>
          </p:nvPr>
        </p:nvSpPr>
        <p:spPr>
          <a:xfrm>
            <a:off x="743211" y="1156325"/>
            <a:ext cx="7692184" cy="33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6" name="Google Shape;146;p14"/>
          <p:cNvGrpSpPr/>
          <p:nvPr/>
        </p:nvGrpSpPr>
        <p:grpSpPr>
          <a:xfrm>
            <a:off x="-1785936" y="118821"/>
            <a:ext cx="10909092" cy="4905858"/>
            <a:chOff x="-2455150" y="146499"/>
            <a:chExt cx="14545456" cy="6541143"/>
          </a:xfrm>
        </p:grpSpPr>
        <p:sp>
          <p:nvSpPr>
            <p:cNvPr id="147" name="Google Shape;147;p14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8" name="Google Shape;148;p14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49" name="Google Shape;149;p14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0" name="Google Shape;150;p14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1" name="Google Shape;151;p14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3" name="Google Shape;153;p14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body" idx="1"/>
          </p:nvPr>
        </p:nvSpPr>
        <p:spPr>
          <a:xfrm>
            <a:off x="320095" y="496283"/>
            <a:ext cx="8215312" cy="51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marL="914400" lvl="1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2pPr>
            <a:lvl3pPr marL="1371600" lvl="2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4pPr>
            <a:lvl5pPr marL="2286000" lvl="4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5484019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5"/>
          <p:cNvSpPr>
            <a:spLocks noGrp="1"/>
          </p:cNvSpPr>
          <p:nvPr>
            <p:ph type="pic" idx="2"/>
          </p:nvPr>
        </p:nvSpPr>
        <p:spPr>
          <a:xfrm>
            <a:off x="636887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8115486" y="4716738"/>
            <a:ext cx="7746405" cy="125623"/>
            <a:chOff x="10668248" y="5893696"/>
            <a:chExt cx="10328540" cy="167498"/>
          </a:xfrm>
        </p:grpSpPr>
        <p:cxnSp>
          <p:nvCxnSpPr>
            <p:cNvPr id="159" name="Google Shape;159;p15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0" name="Google Shape;160;p15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269040" y="50261"/>
            <a:ext cx="2934932" cy="379745"/>
            <a:chOff x="358720" y="6187719"/>
            <a:chExt cx="3913243" cy="506326"/>
          </a:xfrm>
        </p:grpSpPr>
        <p:cxnSp>
          <p:nvCxnSpPr>
            <p:cNvPr id="162" name="Google Shape;162;p1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3" name="Google Shape;163;p1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5"/>
          <p:cNvSpPr txBox="1">
            <a:spLocks noGrp="1"/>
          </p:cNvSpPr>
          <p:nvPr>
            <p:ph type="body" idx="1"/>
          </p:nvPr>
        </p:nvSpPr>
        <p:spPr>
          <a:xfrm>
            <a:off x="5484019" y="1656641"/>
            <a:ext cx="2949178" cy="273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6" name="Google Shape;166;p15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8764254" y="0"/>
            <a:ext cx="3797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>
            <a:spLocks noGrp="1"/>
          </p:cNvSpPr>
          <p:nvPr>
            <p:ph type="pic" idx="2"/>
          </p:nvPr>
        </p:nvSpPr>
        <p:spPr>
          <a:xfrm>
            <a:off x="762000" y="579365"/>
            <a:ext cx="7692184" cy="33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ctrTitle"/>
          </p:nvPr>
        </p:nvSpPr>
        <p:spPr>
          <a:xfrm>
            <a:off x="328176" y="4157653"/>
            <a:ext cx="8564078" cy="72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16"/>
          <p:cNvGrpSpPr/>
          <p:nvPr/>
        </p:nvGrpSpPr>
        <p:grpSpPr>
          <a:xfrm>
            <a:off x="648784" y="267702"/>
            <a:ext cx="8266616" cy="379745"/>
            <a:chOff x="865046" y="356936"/>
            <a:chExt cx="11022154" cy="506326"/>
          </a:xfrm>
        </p:grpSpPr>
        <p:cxnSp>
          <p:nvCxnSpPr>
            <p:cNvPr id="171" name="Google Shape;171;p16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2" name="Google Shape;172;p16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6"/>
          <p:cNvSpPr/>
          <p:nvPr/>
        </p:nvSpPr>
        <p:spPr>
          <a:xfrm rot="10800000">
            <a:off x="8836143" y="367123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/>
          <p:nvPr/>
        </p:nvSpPr>
        <p:spPr>
          <a:xfrm>
            <a:off x="807259" y="1318167"/>
            <a:ext cx="7529483" cy="2537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17"/>
          <p:cNvCxnSpPr/>
          <p:nvPr/>
        </p:nvCxnSpPr>
        <p:spPr>
          <a:xfrm>
            <a:off x="648784" y="399193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17"/>
          <p:cNvSpPr/>
          <p:nvPr/>
        </p:nvSpPr>
        <p:spPr>
          <a:xfrm rot="-5400000">
            <a:off x="269040" y="214122"/>
            <a:ext cx="379745" cy="3797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585973" y="341182"/>
            <a:ext cx="125623" cy="125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1"/>
          </p:nvPr>
        </p:nvSpPr>
        <p:spPr>
          <a:xfrm>
            <a:off x="1377851" y="1243121"/>
            <a:ext cx="6388298" cy="260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594745" y="4130045"/>
            <a:ext cx="103941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 rot="10800000">
            <a:off x="8179182" y="1714666"/>
            <a:ext cx="315118" cy="3151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17"/>
          <p:cNvCxnSpPr/>
          <p:nvPr/>
        </p:nvCxnSpPr>
        <p:spPr>
          <a:xfrm>
            <a:off x="306371" y="4689730"/>
            <a:ext cx="2111604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7"/>
          <p:cNvCxnSpPr/>
          <p:nvPr/>
        </p:nvCxnSpPr>
        <p:spPr>
          <a:xfrm>
            <a:off x="-509047" y="4842311"/>
            <a:ext cx="259152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Calibri"/>
              <a:buNone/>
              <a:defRPr sz="4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>
            <a:off x="-656248" y="4822181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8" name="Google Shape;188;p18"/>
          <p:cNvGrpSpPr/>
          <p:nvPr/>
        </p:nvGrpSpPr>
        <p:grpSpPr>
          <a:xfrm>
            <a:off x="585973" y="267702"/>
            <a:ext cx="8329427" cy="379745"/>
            <a:chOff x="781297" y="356936"/>
            <a:chExt cx="11105903" cy="506326"/>
          </a:xfrm>
        </p:grpSpPr>
        <p:cxnSp>
          <p:nvCxnSpPr>
            <p:cNvPr id="189" name="Google Shape;189;p1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0" name="Google Shape;190;p1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8"/>
          <p:cNvGrpSpPr/>
          <p:nvPr/>
        </p:nvGrpSpPr>
        <p:grpSpPr>
          <a:xfrm>
            <a:off x="5764490" y="4808041"/>
            <a:ext cx="3379510" cy="361003"/>
            <a:chOff x="5231876" y="2677211"/>
            <a:chExt cx="4506014" cy="481337"/>
          </a:xfrm>
        </p:grpSpPr>
        <p:sp>
          <p:nvSpPr>
            <p:cNvPr id="193" name="Google Shape;193;p18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>
            <a:spLocks noGrp="1"/>
          </p:cNvSpPr>
          <p:nvPr>
            <p:ph type="pic" idx="2"/>
          </p:nvPr>
        </p:nvSpPr>
        <p:spPr>
          <a:xfrm>
            <a:off x="540776" y="676319"/>
            <a:ext cx="7939985" cy="426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97" name="Google Shape;197;p19"/>
          <p:cNvGrpSpPr/>
          <p:nvPr/>
        </p:nvGrpSpPr>
        <p:grpSpPr>
          <a:xfrm>
            <a:off x="585973" y="267702"/>
            <a:ext cx="8329427" cy="379745"/>
            <a:chOff x="781297" y="356936"/>
            <a:chExt cx="11105903" cy="506326"/>
          </a:xfrm>
        </p:grpSpPr>
        <p:cxnSp>
          <p:nvCxnSpPr>
            <p:cNvPr id="198" name="Google Shape;198;p1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9" name="Google Shape;199;p1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-6117147" y="4531571"/>
            <a:ext cx="7746405" cy="125623"/>
            <a:chOff x="10668248" y="5893696"/>
            <a:chExt cx="10328540" cy="167498"/>
          </a:xfrm>
        </p:grpSpPr>
        <p:cxnSp>
          <p:nvCxnSpPr>
            <p:cNvPr id="202" name="Google Shape;202;p1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3" name="Google Shape;203;p1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9"/>
          <p:cNvSpPr/>
          <p:nvPr/>
        </p:nvSpPr>
        <p:spPr>
          <a:xfrm rot="10800000">
            <a:off x="8635094" y="541004"/>
            <a:ext cx="176789" cy="1767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3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27" name="Google Shape;27;p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" name="Google Shape;28;p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1253729" y="1446610"/>
            <a:ext cx="7179469" cy="288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37" name="Google Shape;37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8" name="Google Shape;38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4"/>
          <p:cNvGrpSpPr/>
          <p:nvPr/>
        </p:nvGrpSpPr>
        <p:grpSpPr>
          <a:xfrm rot="10800000">
            <a:off x="6132797" y="79679"/>
            <a:ext cx="2934932" cy="379745"/>
            <a:chOff x="358720" y="6187719"/>
            <a:chExt cx="3913243" cy="506326"/>
          </a:xfrm>
        </p:grpSpPr>
        <p:cxnSp>
          <p:nvCxnSpPr>
            <p:cNvPr id="41" name="Google Shape;41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" name="Google Shape;42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5515924" y="1519880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9710436" y="-2976955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5"/>
          <p:cNvCxnSpPr/>
          <p:nvPr/>
        </p:nvCxnSpPr>
        <p:spPr>
          <a:xfrm>
            <a:off x="5367129" y="122996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5"/>
          <p:cNvSpPr/>
          <p:nvPr/>
        </p:nvSpPr>
        <p:spPr>
          <a:xfrm rot="-5400000">
            <a:off x="5790916" y="1152756"/>
            <a:ext cx="154422" cy="154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Google Shape;50;p5"/>
          <p:cNvCxnSpPr/>
          <p:nvPr/>
        </p:nvCxnSpPr>
        <p:spPr>
          <a:xfrm>
            <a:off x="3069950" y="3738734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" name="Google Shape;51;p5"/>
          <p:cNvCxnSpPr/>
          <p:nvPr/>
        </p:nvCxnSpPr>
        <p:spPr>
          <a:xfrm>
            <a:off x="3069950" y="152698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2" name="Google Shape;52;p5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53" name="Google Shape;53;p5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5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מדינת ישראל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משרד החינוך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5" name="Google Shape;55;p5"/>
          <p:cNvSpPr txBox="1"/>
          <p:nvPr/>
        </p:nvSpPr>
        <p:spPr>
          <a:xfrm>
            <a:off x="1657992" y="1835444"/>
            <a:ext cx="5828017" cy="1472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8975" tIns="188975" rIns="188975" bIns="188975" anchor="ctr" anchorCtr="0">
            <a:no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iw" sz="5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sz="11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5019675" y="3621625"/>
            <a:ext cx="25717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823506" y="1778294"/>
            <a:ext cx="114300" cy="11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7428858" y="3004408"/>
            <a:ext cx="114300" cy="11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902782" y="4818545"/>
            <a:ext cx="333843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shutterstock/com איורים: 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/>
          <p:nvPr/>
        </p:nvSpPr>
        <p:spPr>
          <a:xfrm>
            <a:off x="2503183" y="484931"/>
            <a:ext cx="4104977" cy="41049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/>
          <p:nvPr/>
        </p:nvSpPr>
        <p:spPr>
          <a:xfrm>
            <a:off x="2215456" y="2584801"/>
            <a:ext cx="4713089" cy="9299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64;p6"/>
          <p:cNvGrpSpPr/>
          <p:nvPr/>
        </p:nvGrpSpPr>
        <p:grpSpPr>
          <a:xfrm>
            <a:off x="6965731" y="4254000"/>
            <a:ext cx="2934932" cy="379745"/>
            <a:chOff x="358720" y="285496"/>
            <a:chExt cx="3913243" cy="506326"/>
          </a:xfrm>
        </p:grpSpPr>
        <p:cxnSp>
          <p:nvCxnSpPr>
            <p:cNvPr id="65" name="Google Shape;65;p6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" name="Google Shape;66;p6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2864755" y="1332003"/>
            <a:ext cx="3414489" cy="165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69" name="Google Shape;69;p6"/>
          <p:cNvCxnSpPr/>
          <p:nvPr/>
        </p:nvCxnSpPr>
        <p:spPr>
          <a:xfrm>
            <a:off x="1782790" y="4633745"/>
            <a:ext cx="103941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0" name="Google Shape;70;p6"/>
          <p:cNvGrpSpPr/>
          <p:nvPr/>
        </p:nvGrpSpPr>
        <p:grpSpPr>
          <a:xfrm rot="10800000">
            <a:off x="8611615" y="105186"/>
            <a:ext cx="452027" cy="432994"/>
            <a:chOff x="781297" y="5586292"/>
            <a:chExt cx="602703" cy="577326"/>
          </a:xfrm>
        </p:grpSpPr>
        <p:sp>
          <p:nvSpPr>
            <p:cNvPr id="71" name="Google Shape;71;p6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3" name="Google Shape;73;p6"/>
          <p:cNvCxnSpPr/>
          <p:nvPr/>
        </p:nvCxnSpPr>
        <p:spPr>
          <a:xfrm>
            <a:off x="-509047" y="4842311"/>
            <a:ext cx="259152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74;p6"/>
          <p:cNvSpPr txBox="1">
            <a:spLocks noGrp="1"/>
          </p:cNvSpPr>
          <p:nvPr>
            <p:ph type="body" idx="2"/>
          </p:nvPr>
        </p:nvSpPr>
        <p:spPr>
          <a:xfrm>
            <a:off x="2823567" y="2778505"/>
            <a:ext cx="3496865" cy="61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75" name="Google Shape;75;p6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76" name="Google Shape;76;p6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מדינת ישראל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משרד החינוך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629841" y="1306259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4629150" y="1306259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676968" y="136179"/>
            <a:ext cx="8266616" cy="379745"/>
            <a:chOff x="865046" y="356936"/>
            <a:chExt cx="11022154" cy="506326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4" name="Google Shape;84;p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7"/>
          <p:cNvSpPr/>
          <p:nvPr/>
        </p:nvSpPr>
        <p:spPr>
          <a:xfrm rot="10800000">
            <a:off x="8864326" y="235600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8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8"/>
          <p:cNvSpPr/>
          <p:nvPr/>
        </p:nvSpPr>
        <p:spPr>
          <a:xfrm rot="-5400000">
            <a:off x="6742289" y="187031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8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90" name="Google Shape;90;p8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1" name="Google Shape;91;p8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700453" y="1369219"/>
            <a:ext cx="381439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12857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 sz="2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4700953" y="1369219"/>
            <a:ext cx="381439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02" name="Google Shape;102;p9"/>
          <p:cNvGrpSpPr/>
          <p:nvPr/>
        </p:nvGrpSpPr>
        <p:grpSpPr>
          <a:xfrm>
            <a:off x="676968" y="136179"/>
            <a:ext cx="8266616" cy="379745"/>
            <a:chOff x="865046" y="356936"/>
            <a:chExt cx="11022154" cy="506326"/>
          </a:xfrm>
        </p:grpSpPr>
        <p:cxnSp>
          <p:nvCxnSpPr>
            <p:cNvPr id="103" name="Google Shape;103;p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4" name="Google Shape;104;p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9"/>
          <p:cNvSpPr/>
          <p:nvPr/>
        </p:nvSpPr>
        <p:spPr>
          <a:xfrm rot="10800000">
            <a:off x="8864326" y="235600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10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10"/>
          <p:cNvSpPr/>
          <p:nvPr/>
        </p:nvSpPr>
        <p:spPr>
          <a:xfrm rot="-5400000">
            <a:off x="6742289" y="187031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10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10" name="Google Shape;110;p10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1" name="Google Shape;111;p10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body" idx="1"/>
          </p:nvPr>
        </p:nvSpPr>
        <p:spPr>
          <a:xfrm>
            <a:off x="648784" y="1369219"/>
            <a:ext cx="38660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2"/>
          </p:nvPr>
        </p:nvSpPr>
        <p:spPr>
          <a:xfrm>
            <a:off x="4695091" y="1369219"/>
            <a:ext cx="382025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12">
          <p15:clr>
            <a:srgbClr val="F26B43"/>
          </p15:clr>
        </p15:guide>
        <p15:guide id="2" orient="horz" pos="5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/>
          <p:nvPr/>
        </p:nvSpPr>
        <p:spPr>
          <a:xfrm>
            <a:off x="1539999" y="3316525"/>
            <a:ext cx="3256371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נושא השיעור:</a:t>
            </a:r>
            <a:r>
              <a:rPr lang="he-IL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פרק ג'</a:t>
            </a:r>
            <a:r>
              <a:rPr lang="en-US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1539999" y="3803425"/>
            <a:ext cx="3671337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90000"/>
              </a:lnSpc>
            </a:pPr>
            <a:r>
              <a:rPr lang="iw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עם המורה</a:t>
            </a:r>
            <a:r>
              <a:rPr lang="he-IL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אורית בן עזרא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2149600" y="2249725"/>
            <a:ext cx="5763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he-IL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תורה ספר בראשית </a:t>
            </a:r>
            <a:endParaRPr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3825A4-1684-4E29-9881-B6D01C48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ממשיכים</a:t>
            </a:r>
            <a:r>
              <a:rPr lang="he-IL" dirty="0"/>
              <a:t> </a:t>
            </a:r>
            <a:r>
              <a:rPr lang="he-IL" sz="4000" dirty="0"/>
              <a:t>בקריאה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DC1D577-A5CA-4CA9-BB7D-C9B2A53DF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8129" y="1396210"/>
            <a:ext cx="7179469" cy="3031790"/>
          </a:xfrm>
        </p:spPr>
        <p:txBody>
          <a:bodyPr/>
          <a:lstStyle/>
          <a:p>
            <a:pPr marL="741363" indent="-512763" algn="r" fontAlgn="base"/>
            <a:r>
              <a:rPr lang="he-IL" sz="2800" dirty="0"/>
              <a:t>(</a:t>
            </a:r>
            <a:r>
              <a:rPr lang="he-IL" sz="2800" dirty="0" err="1"/>
              <a:t>יג</a:t>
            </a:r>
            <a:r>
              <a:rPr lang="he-IL" sz="2800" dirty="0"/>
              <a:t>) וַיֹּאמֶר יְהוָה אֱלֹהִים לָאִשָּׁה מַה־זֹּאת עָשִׂית וַתֹּאמֶר </a:t>
            </a:r>
            <a:r>
              <a:rPr lang="he-IL" sz="2800" dirty="0" err="1"/>
              <a:t>הָאִשָּׁה</a:t>
            </a:r>
            <a:r>
              <a:rPr lang="he-IL" sz="2800" dirty="0"/>
              <a:t> הַנָּחָשׁ הִשִּׁיאַנִי וָאֹכֵל׃</a:t>
            </a:r>
          </a:p>
          <a:p>
            <a:pPr marL="741363" indent="-512763" algn="r" fontAlgn="base"/>
            <a:r>
              <a:rPr lang="he-IL" sz="2800" dirty="0"/>
              <a:t> </a:t>
            </a:r>
          </a:p>
          <a:p>
            <a:pPr marL="741363" indent="-512763" algn="r" fontAlgn="base"/>
            <a:r>
              <a:rPr lang="he-IL" sz="2800" dirty="0"/>
              <a:t>(יד) וַיֹּאמֶר יְהֹוָה אֱלֹהִים </a:t>
            </a:r>
            <a:r>
              <a:rPr lang="he-IL" sz="2800" dirty="0" err="1"/>
              <a:t>אֶל־הַנָּחָש</a:t>
            </a:r>
            <a:r>
              <a:rPr lang="he-IL" sz="2800" dirty="0"/>
              <a:t>ׁ כִּי עָשִׂיתָ זֹּאת אָרוּר אַתָּה </a:t>
            </a:r>
            <a:r>
              <a:rPr lang="he-IL" sz="2800" dirty="0" err="1"/>
              <a:t>מִכָּל־הַבְּהֵמָה</a:t>
            </a:r>
            <a:r>
              <a:rPr lang="he-IL" sz="2800" dirty="0"/>
              <a:t> וּמִכֹּל חַיַּת הַשָּׂדֶה </a:t>
            </a:r>
            <a:r>
              <a:rPr lang="he-IL" sz="2800" dirty="0" err="1"/>
              <a:t>עַל־גְּחֹנְך</a:t>
            </a:r>
            <a:r>
              <a:rPr lang="he-IL" sz="2800" dirty="0"/>
              <a:t>ָ תֵלֵךְ וְעָפָר תֹּאכַל </a:t>
            </a:r>
            <a:r>
              <a:rPr lang="he-IL" sz="2800" dirty="0" err="1"/>
              <a:t>כָּל־יְמֵי</a:t>
            </a:r>
            <a:r>
              <a:rPr lang="he-IL" sz="2800" dirty="0"/>
              <a:t> חַיֶּיךָ</a:t>
            </a:r>
          </a:p>
          <a:p>
            <a:pPr algn="r" fontAlgn="base"/>
            <a:endParaRPr lang="he-IL" sz="2800" dirty="0"/>
          </a:p>
          <a:p>
            <a:pPr algn="r" fontAlgn="base"/>
            <a:r>
              <a:rPr lang="he-IL" sz="2800" dirty="0"/>
              <a:t> </a:t>
            </a:r>
          </a:p>
          <a:p>
            <a:pPr algn="r"/>
            <a:endParaRPr lang="he-IL" sz="2800" dirty="0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315357E-95B6-47AC-88A2-8766EFA1A3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36" end="269.7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4393" y="4330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F1B89C-36CE-414C-8506-40A92979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קוראים בתורה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F34BFCE-B06A-4625-AB81-8C0C56EF1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441" y="1499156"/>
            <a:ext cx="8199518" cy="3265884"/>
          </a:xfrm>
        </p:spPr>
        <p:txBody>
          <a:bodyPr/>
          <a:lstStyle/>
          <a:p>
            <a:pPr fontAlgn="base"/>
            <a:r>
              <a:rPr lang="he-IL" sz="3200" dirty="0"/>
              <a:t>(</a:t>
            </a:r>
            <a:r>
              <a:rPr lang="he-IL" sz="3200" dirty="0" err="1"/>
              <a:t>טז</a:t>
            </a:r>
            <a:r>
              <a:rPr lang="he-IL" sz="3200" dirty="0"/>
              <a:t>) </a:t>
            </a:r>
            <a:r>
              <a:rPr lang="he-IL" sz="3200" dirty="0" err="1"/>
              <a:t>אֶל־הָאִשָּׁה</a:t>
            </a:r>
            <a:r>
              <a:rPr lang="he-IL" sz="3200" dirty="0"/>
              <a:t> אָמַר הַרְבָּה אַרְבֶּה </a:t>
            </a:r>
            <a:r>
              <a:rPr lang="he-IL" sz="3200" dirty="0" err="1"/>
              <a:t>עִצְּבוֹנֵך</a:t>
            </a:r>
            <a:r>
              <a:rPr lang="he-IL" sz="3200" dirty="0"/>
              <a:t>ְ </a:t>
            </a:r>
            <a:r>
              <a:rPr lang="he-IL" sz="3200" dirty="0" err="1"/>
              <a:t>וְהֵרֹנֵך</a:t>
            </a:r>
            <a:r>
              <a:rPr lang="he-IL" sz="3200" dirty="0"/>
              <a:t>ְ בְּעֶצֶב תֵּלְדִי בָנִים </a:t>
            </a:r>
            <a:r>
              <a:rPr lang="he-IL" sz="3200" dirty="0" err="1"/>
              <a:t>וְאֶל־אִישֵׁך</a:t>
            </a:r>
            <a:r>
              <a:rPr lang="he-IL" sz="3200" dirty="0"/>
              <a:t>ְ תְּשׁוּקָתֵךְ וְהוּא </a:t>
            </a:r>
            <a:r>
              <a:rPr lang="he-IL" sz="3200" dirty="0" err="1"/>
              <a:t>יִמְשָׁל־בָּך</a:t>
            </a:r>
            <a:r>
              <a:rPr lang="he-IL" sz="3200" dirty="0"/>
              <a:t>ְ׃</a:t>
            </a:r>
          </a:p>
          <a:p>
            <a:pPr fontAlgn="base"/>
            <a:r>
              <a:rPr lang="he-IL" sz="3200" dirty="0"/>
              <a:t> </a:t>
            </a:r>
          </a:p>
          <a:p>
            <a:pPr fontAlgn="base"/>
            <a:r>
              <a:rPr lang="he-IL" sz="3200" dirty="0"/>
              <a:t>(</a:t>
            </a:r>
            <a:r>
              <a:rPr lang="he-IL" sz="3200" dirty="0" err="1"/>
              <a:t>יז</a:t>
            </a:r>
            <a:r>
              <a:rPr lang="he-IL" sz="3200" dirty="0"/>
              <a:t>) וּלְאָדָם אָמַר </a:t>
            </a:r>
            <a:r>
              <a:rPr lang="he-IL" sz="3200" dirty="0" err="1"/>
              <a:t>כִּי־שָׁמַעְת</a:t>
            </a:r>
            <a:r>
              <a:rPr lang="he-IL" sz="3200" dirty="0"/>
              <a:t>ָּ לְקוֹל אִשְׁתֶּךָ וַתֹּאכַל </a:t>
            </a:r>
            <a:r>
              <a:rPr lang="he-IL" sz="3200" dirty="0" err="1"/>
              <a:t>מִן־הָעֵץ</a:t>
            </a:r>
            <a:r>
              <a:rPr lang="he-IL" sz="3200" dirty="0"/>
              <a:t> אֲשֶׁר </a:t>
            </a:r>
            <a:r>
              <a:rPr lang="he-IL" sz="3200" dirty="0" err="1"/>
              <a:t>צִוִּיתִיך</a:t>
            </a:r>
            <a:r>
              <a:rPr lang="he-IL" sz="3200" dirty="0"/>
              <a:t>ָ </a:t>
            </a:r>
            <a:r>
              <a:rPr lang="he-IL" sz="3200" dirty="0" err="1"/>
              <a:t>לֵאמֹר</a:t>
            </a:r>
            <a:r>
              <a:rPr lang="he-IL" sz="3200" dirty="0"/>
              <a:t> לֹא תֹאכַל מִמֶּנּוּ אֲרוּרָה הָאֲדָמָה בַּעֲבוּרֶךָ </a:t>
            </a:r>
            <a:r>
              <a:rPr lang="he-IL" sz="3200" dirty="0" err="1"/>
              <a:t>בְּעִצָּבוֹן</a:t>
            </a:r>
            <a:r>
              <a:rPr lang="he-IL" sz="3200" dirty="0"/>
              <a:t> תֹּאכֲלֶנָּה כֹּל יְמֵי חַיֶּיךָ׃</a:t>
            </a:r>
          </a:p>
          <a:p>
            <a:pPr fontAlgn="base"/>
            <a:r>
              <a:rPr lang="he-IL" sz="3200" dirty="0"/>
              <a:t> </a:t>
            </a:r>
          </a:p>
          <a:p>
            <a:endParaRPr lang="he-IL" sz="3200" dirty="0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69A44CC-295C-4CBC-BC31-215B7B578E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2956" y="4250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EB2BC-E060-4AED-BB05-19C6B1AF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93" y="386080"/>
            <a:ext cx="6210000" cy="651264"/>
          </a:xfrm>
        </p:spPr>
        <p:txBody>
          <a:bodyPr/>
          <a:lstStyle/>
          <a:p>
            <a:r>
              <a:rPr lang="he-IL" sz="4000" dirty="0"/>
              <a:t>המשך קריאה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595DE29-DC4C-40EC-9D83-6AFF247E3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200" y="1224544"/>
            <a:ext cx="8009993" cy="3390656"/>
          </a:xfrm>
        </p:spPr>
        <p:txBody>
          <a:bodyPr/>
          <a:lstStyle/>
          <a:p>
            <a:pPr marL="1030288" indent="-801688" algn="r" fontAlgn="base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(</a:t>
            </a:r>
            <a:r>
              <a:rPr lang="he-IL" sz="2800" dirty="0" err="1"/>
              <a:t>יח</a:t>
            </a:r>
            <a:r>
              <a:rPr lang="he-IL" sz="2800" dirty="0"/>
              <a:t>) וְקוֹץ וְדַרְדַּר תַּצְמִיחַ לָךְ וְאָכַלְתָּ </a:t>
            </a:r>
            <a:r>
              <a:rPr lang="he-IL" sz="2800" dirty="0" err="1"/>
              <a:t>אֶת־עֵשֶׂב</a:t>
            </a:r>
            <a:r>
              <a:rPr lang="he-IL" sz="2800" dirty="0"/>
              <a:t> הַשָּׂדֶה׃</a:t>
            </a:r>
          </a:p>
          <a:p>
            <a:pPr marL="857250" indent="-628650" algn="r" fontAlgn="base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(</a:t>
            </a:r>
            <a:r>
              <a:rPr lang="he-IL" sz="2800" dirty="0" err="1"/>
              <a:t>יט</a:t>
            </a:r>
            <a:r>
              <a:rPr lang="he-IL" sz="2800" dirty="0"/>
              <a:t>) בְּזֵעַת אַפֶּיךָ תֹּאכַל לֶחֶם עַד שׁוּבְךָ </a:t>
            </a:r>
            <a:r>
              <a:rPr lang="he-IL" sz="2800" dirty="0" err="1"/>
              <a:t>אֶל־הָאֲדָמָה</a:t>
            </a:r>
            <a:r>
              <a:rPr lang="he-IL" sz="2800" dirty="0"/>
              <a:t> כִּי מִמֶּנָּה לֻקָּחְתָּ </a:t>
            </a:r>
            <a:r>
              <a:rPr lang="he-IL" sz="2800" dirty="0" err="1"/>
              <a:t>כִּי־עָפָר</a:t>
            </a:r>
            <a:r>
              <a:rPr lang="he-IL" sz="2800" dirty="0"/>
              <a:t> אַתָּה </a:t>
            </a:r>
            <a:r>
              <a:rPr lang="he-IL" sz="2800" dirty="0" err="1"/>
              <a:t>וְאֶל־עָפָר</a:t>
            </a:r>
            <a:r>
              <a:rPr lang="he-IL" sz="2800" dirty="0"/>
              <a:t> תָּשׁוּב׃</a:t>
            </a:r>
          </a:p>
          <a:p>
            <a:pPr marL="1030288" indent="-801688" algn="r" fontAlgn="base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(כ) וַיִּקְרָא הָאָדָם שֵׁם אִשְׁתּוֹ חַוָּה כִּי הִוא </a:t>
            </a:r>
            <a:r>
              <a:rPr lang="he-IL" sz="2800" dirty="0" err="1"/>
              <a:t>הָיְתָה</a:t>
            </a:r>
            <a:r>
              <a:rPr lang="he-IL" sz="2800" dirty="0"/>
              <a:t> אֵם כָּל־חָי׃ </a:t>
            </a:r>
          </a:p>
          <a:p>
            <a:pPr marL="1030288" indent="-801688" algn="r" fontAlgn="base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(</a:t>
            </a:r>
            <a:r>
              <a:rPr lang="he-IL" sz="2800" dirty="0" err="1"/>
              <a:t>כא</a:t>
            </a:r>
            <a:r>
              <a:rPr lang="he-IL" sz="2800" dirty="0"/>
              <a:t>) וַיַּעַשׂ יְהוָה אֱלֹהִים לְאָדָם וּלְאִשְׁתּוֹ כָּתְנוֹת עוֹר וַיַּלְבִּשֵׁם׃ 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he-IL" sz="2800" dirty="0"/>
          </a:p>
        </p:txBody>
      </p:sp>
      <p:pic>
        <p:nvPicPr>
          <p:cNvPr id="4" name="הצומח-והחי--האדם-והשבת-–-אתר-תנ-ך-ממלכתי-mp3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316" end="35962.14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193" y="4371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D95E37-BF5F-4E94-B8AC-B13F047CE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סרטון</a:t>
            </a:r>
          </a:p>
        </p:txBody>
      </p:sp>
      <p:pic>
        <p:nvPicPr>
          <p:cNvPr id="4" name="3 - החטא הראשו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0615" y="1169035"/>
            <a:ext cx="6880578" cy="3870325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06473" y="3793720"/>
            <a:ext cx="1346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he-IL" dirty="0"/>
            </a:br>
            <a:r>
              <a:rPr lang="he-IL" dirty="0">
                <a:solidFill>
                  <a:srgbClr val="030303"/>
                </a:solidFill>
                <a:latin typeface="Roboto"/>
              </a:rPr>
              <a:t>החברה לכתבי הקודש בישראל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831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17537" y="202204"/>
            <a:ext cx="1101733" cy="7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4991" y="4357688"/>
            <a:ext cx="15621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4"/>
          <p:cNvSpPr txBox="1">
            <a:spLocks noGrp="1"/>
          </p:cNvSpPr>
          <p:nvPr>
            <p:ph type="body" idx="1"/>
          </p:nvPr>
        </p:nvSpPr>
        <p:spPr>
          <a:xfrm>
            <a:off x="782320" y="402794"/>
            <a:ext cx="8016240" cy="493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SzPts val="2700"/>
              <a:buNone/>
            </a:pPr>
            <a:r>
              <a:rPr lang="he-IL" sz="4400" b="1" dirty="0">
                <a:solidFill>
                  <a:schemeClr val="tx1"/>
                </a:solidFill>
              </a:rPr>
              <a:t>מְסַכְּמִים</a:t>
            </a:r>
            <a:endParaRPr lang="he-IL" sz="3200" b="1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SzPts val="2700"/>
              <a:buNone/>
            </a:pPr>
            <a:r>
              <a:rPr lang="he-IL" sz="3200" b="1" dirty="0">
                <a:solidFill>
                  <a:schemeClr val="accent2"/>
                </a:solidFill>
              </a:rPr>
              <a:t>לָמַדְנוּ עַל חַיֵּיהֶם שֶׁל אָדָם </a:t>
            </a:r>
            <a:r>
              <a:rPr lang="he-IL" sz="3200" b="1" dirty="0" err="1">
                <a:solidFill>
                  <a:schemeClr val="accent2"/>
                </a:solidFill>
              </a:rPr>
              <a:t>וְחָוָה</a:t>
            </a:r>
            <a:r>
              <a:rPr lang="he-IL" sz="3200" b="1" dirty="0">
                <a:solidFill>
                  <a:schemeClr val="accent2"/>
                </a:solidFill>
              </a:rPr>
              <a:t> בְּגַן עֵדֶן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SzPts val="2700"/>
            </a:pPr>
            <a:r>
              <a:rPr lang="he-IL" sz="3200" b="1" dirty="0">
                <a:solidFill>
                  <a:schemeClr val="accent2"/>
                </a:solidFill>
              </a:rPr>
              <a:t>תַּפְקִיד הַנָּחָשׁ, </a:t>
            </a:r>
            <a:r>
              <a:rPr lang="he-IL" sz="3200" dirty="0">
                <a:solidFill>
                  <a:schemeClr val="tx2">
                    <a:lumMod val="10000"/>
                  </a:schemeClr>
                </a:solidFill>
              </a:rPr>
              <a:t>מְפַתֶּה אֶת </a:t>
            </a:r>
            <a:r>
              <a:rPr lang="he-IL" sz="3200" dirty="0" err="1">
                <a:solidFill>
                  <a:schemeClr val="tx2">
                    <a:lumMod val="10000"/>
                  </a:schemeClr>
                </a:solidFill>
              </a:rPr>
              <a:t>הָאִשָּׁה</a:t>
            </a:r>
            <a:r>
              <a:rPr lang="he-IL" sz="3200" dirty="0">
                <a:solidFill>
                  <a:schemeClr val="tx2">
                    <a:lumMod val="10000"/>
                  </a:schemeClr>
                </a:solidFill>
              </a:rPr>
              <a:t> וּמֵבִיא אוֹתָהּ וְאֶת הָאָדָם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he-IL" sz="3200" dirty="0">
                <a:solidFill>
                  <a:schemeClr val="tx2">
                    <a:lumMod val="10000"/>
                  </a:schemeClr>
                </a:solidFill>
              </a:rPr>
              <a:t>לַאֲכִילַת הַפְּרִי הָאָסוּר – פָּרֵי עֵץ הַדַּעַת.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SzPts val="2700"/>
            </a:pPr>
            <a:r>
              <a:rPr lang="he-IL" sz="3200" dirty="0">
                <a:solidFill>
                  <a:schemeClr val="tx2">
                    <a:lumMod val="10000"/>
                  </a:schemeClr>
                </a:solidFill>
              </a:rPr>
              <a:t>עֵינֵיהֶם שֶׁל אָדָם וְחָוָה נִפְקָחוֹת וְהֵם מְקַבְּלִים תְּכוּנָה שֶׁיֵּשׁ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he-IL" sz="3200" dirty="0" err="1">
                <a:solidFill>
                  <a:schemeClr val="tx2">
                    <a:lumMod val="10000"/>
                  </a:schemeClr>
                </a:solidFill>
              </a:rPr>
              <a:t>לָאֱלֹהִים</a:t>
            </a:r>
            <a:r>
              <a:rPr lang="he-IL" sz="3200" dirty="0">
                <a:solidFill>
                  <a:schemeClr val="tx2">
                    <a:lumMod val="10000"/>
                  </a:schemeClr>
                </a:solidFill>
              </a:rPr>
              <a:t> יודעי טוֹב וְרַע.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17537" y="202204"/>
            <a:ext cx="1101733" cy="7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4991" y="4357688"/>
            <a:ext cx="15621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4"/>
          <p:cNvSpPr txBox="1">
            <a:spLocks noGrp="1"/>
          </p:cNvSpPr>
          <p:nvPr>
            <p:ph type="body" idx="1"/>
          </p:nvPr>
        </p:nvSpPr>
        <p:spPr>
          <a:xfrm>
            <a:off x="122463" y="453594"/>
            <a:ext cx="8991600" cy="426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SzPts val="2700"/>
              <a:buNone/>
            </a:pPr>
            <a:r>
              <a:rPr lang="he-IL" sz="4400" b="1" dirty="0">
                <a:solidFill>
                  <a:schemeClr val="tx1"/>
                </a:solidFill>
              </a:rPr>
              <a:t>מְסַכְּמִים</a:t>
            </a:r>
            <a:endParaRPr lang="he-IL" sz="3200" b="1" dirty="0">
              <a:solidFill>
                <a:schemeClr val="tx1"/>
              </a:solidFill>
            </a:endParaRPr>
          </a:p>
          <a:p>
            <a:pPr marL="396875" indent="-396875">
              <a:lnSpc>
                <a:spcPct val="100000"/>
              </a:lnSpc>
              <a:spcAft>
                <a:spcPts val="1200"/>
              </a:spcAft>
              <a:buSzPts val="2700"/>
            </a:pPr>
            <a:r>
              <a:rPr lang="he-IL" sz="3200" dirty="0">
                <a:solidFill>
                  <a:schemeClr val="tx2">
                    <a:lumMod val="10000"/>
                  </a:schemeClr>
                </a:solidFill>
              </a:rPr>
              <a:t>תְּחוּשׁוֹת הַבּוּשָׁה וְהָאַשְׁמָה יַחַד עִם הַמּוֹדָעוֹת לְגוּף, וְלעֵירֹם.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SzPts val="2700"/>
            </a:pPr>
            <a:r>
              <a:rPr lang="he-IL" sz="3200" b="1" dirty="0">
                <a:solidFill>
                  <a:schemeClr val="accent2"/>
                </a:solidFill>
              </a:rPr>
              <a:t>כְּשֶׁהַחֵטְא מִתְגַּלֶּה </a:t>
            </a:r>
            <a:r>
              <a:rPr lang="he-IL" sz="3200" dirty="0">
                <a:solidFill>
                  <a:schemeClr val="tx2">
                    <a:lumMod val="10000"/>
                  </a:schemeClr>
                </a:solidFill>
              </a:rPr>
              <a:t>כֹּל אֶחָד מְגַלְגֵּל אֶת הָאַחְרָיוּת עַל הָאַחֵר.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SzPts val="2700"/>
            </a:pPr>
            <a:r>
              <a:rPr lang="he-IL" sz="3200" b="1" dirty="0">
                <a:solidFill>
                  <a:schemeClr val="accent2"/>
                </a:solidFill>
              </a:rPr>
              <a:t>הַתּוֹצָאוֹת לַמַּעֲשִׂים </a:t>
            </a:r>
            <a:r>
              <a:rPr lang="he-IL" sz="3200" b="1" dirty="0">
                <a:solidFill>
                  <a:schemeClr val="tx2">
                    <a:lumMod val="10000"/>
                  </a:schemeClr>
                </a:solidFill>
              </a:rPr>
              <a:t>– כָּל אַחֵד מְקַבֵּל אֶת קִלְלָתוֹ, הנחש יזחל על ביטנו,</a:t>
            </a:r>
            <a:r>
              <a:rPr lang="en-US" sz="32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he-IL" sz="3200" b="1" dirty="0">
                <a:solidFill>
                  <a:schemeClr val="tx2">
                    <a:lumMod val="10000"/>
                  </a:schemeClr>
                </a:solidFill>
              </a:rPr>
              <a:t>אָדָם וְחָוָה מְגֹרָשִׁים מִגַּן הָעֵדֶן.</a:t>
            </a:r>
          </a:p>
        </p:txBody>
      </p:sp>
    </p:spTree>
    <p:extLst>
      <p:ext uri="{BB962C8B-B14F-4D97-AF65-F5344CB8AC3E}">
        <p14:creationId xmlns:p14="http://schemas.microsoft.com/office/powerpoint/2010/main" val="1767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182567" cy="540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4000" dirty="0"/>
              <a:t>משימה לסיכום חלק א'</a:t>
            </a:r>
            <a:endParaRPr sz="4000" dirty="0"/>
          </a:p>
        </p:txBody>
      </p:sp>
      <p:sp>
        <p:nvSpPr>
          <p:cNvPr id="245" name="Google Shape;245;p25"/>
          <p:cNvSpPr txBox="1">
            <a:spLocks noGrp="1"/>
          </p:cNvSpPr>
          <p:nvPr>
            <p:ph type="body" idx="1"/>
          </p:nvPr>
        </p:nvSpPr>
        <p:spPr>
          <a:xfrm>
            <a:off x="0" y="1162118"/>
            <a:ext cx="9144000" cy="3877241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/>
            <a:r>
              <a:rPr lang="he-IL" dirty="0"/>
              <a:t>1. בַּחֲרוּ אַחַת מֵהָאֶפְשָׁרֻיּוֹת:</a:t>
            </a:r>
          </a:p>
          <a:p>
            <a:pPr marL="803275" lvl="0" indent="-406400" algn="r">
              <a:buFont typeface="+mj-cs"/>
              <a:buAutoNum type="hebrew2Minus"/>
            </a:pPr>
            <a:r>
              <a:rPr lang="he-IL" dirty="0"/>
              <a:t>כִּתְבוּ </a:t>
            </a:r>
            <a:r>
              <a:rPr lang="he-IL" dirty="0">
                <a:solidFill>
                  <a:schemeClr val="accent2"/>
                </a:solidFill>
              </a:rPr>
              <a:t>לַנָּחָשׁ מָה דַּעְתְּכֶם </a:t>
            </a:r>
            <a:r>
              <a:rPr lang="he-IL" dirty="0"/>
              <a:t>עַל כָּךְ שֶׁפִּתָּה אֶת </a:t>
            </a:r>
            <a:r>
              <a:rPr lang="he-IL" dirty="0" err="1"/>
              <a:t>הָאִשָּׁה</a:t>
            </a:r>
            <a:r>
              <a:rPr lang="he-IL" dirty="0"/>
              <a:t> לֶאֱכֹל מֵעֵץ הַדַּעַת.</a:t>
            </a:r>
          </a:p>
          <a:p>
            <a:pPr marL="803275" lvl="0" indent="-406400" algn="r">
              <a:buFont typeface="+mj-cs"/>
              <a:buAutoNum type="hebrew2Minus"/>
            </a:pPr>
            <a:r>
              <a:rPr lang="he-IL" dirty="0"/>
              <a:t>כִּתְבוּ </a:t>
            </a:r>
            <a:r>
              <a:rPr lang="he-IL" dirty="0">
                <a:solidFill>
                  <a:schemeClr val="accent2"/>
                </a:solidFill>
              </a:rPr>
              <a:t>לָאִשָּׁה כֵּיצַד לְדַעְתְּכֶם </a:t>
            </a:r>
            <a:r>
              <a:rPr lang="he-IL" dirty="0" err="1"/>
              <a:t>הָיְתָה</a:t>
            </a:r>
            <a:r>
              <a:rPr lang="he-IL" dirty="0"/>
              <a:t> יְכוֹלָה לְהִתְמוֹדֵד אֵחָרֵת</a:t>
            </a:r>
            <a:br>
              <a:rPr lang="en-US" dirty="0"/>
            </a:br>
            <a:r>
              <a:rPr lang="he-IL" dirty="0"/>
              <a:t>עִם </a:t>
            </a:r>
            <a:r>
              <a:rPr lang="he-IL" dirty="0" err="1"/>
              <a:t>הַפִּתּוּי</a:t>
            </a:r>
            <a:r>
              <a:rPr lang="he-IL" dirty="0"/>
              <a:t> שֶׁל  הַנָּחָשׁ.</a:t>
            </a:r>
          </a:p>
          <a:p>
            <a:pPr marL="396875" lvl="0" indent="-396875" algn="r"/>
            <a:r>
              <a:rPr lang="he-IL" dirty="0"/>
              <a:t>2. הִזָּכְרוּ בַּמִּקְרֶה שֶׁבּוֹ אָסְרוּ עֲלֵיכֶם לגעת בַּמַּשֶּׁהוּ שֶׁמְּסַקְרֵן אֶתְכֶם מְאוֹד. כִּתְבוּ עַל הַמִּקְרֶה </a:t>
            </a:r>
            <a:r>
              <a:rPr lang="he-IL" dirty="0">
                <a:solidFill>
                  <a:schemeClr val="accent2"/>
                </a:solidFill>
              </a:rPr>
              <a:t>מָה עֲשִׂיתֶם</a:t>
            </a:r>
            <a:r>
              <a:rPr lang="he-IL" dirty="0"/>
              <a:t>? מָה </a:t>
            </a:r>
            <a:r>
              <a:rPr lang="he-IL" dirty="0" err="1"/>
              <a:t>הָיְתָה</a:t>
            </a:r>
            <a:r>
              <a:rPr lang="he-IL" dirty="0"/>
              <a:t> </a:t>
            </a:r>
            <a:r>
              <a:rPr lang="he-IL" dirty="0">
                <a:solidFill>
                  <a:schemeClr val="accent2"/>
                </a:solidFill>
              </a:rPr>
              <a:t>הַתּוֹצָאָה</a:t>
            </a:r>
            <a:r>
              <a:rPr lang="he-IL" dirty="0"/>
              <a:t>?? מָה </a:t>
            </a:r>
            <a:r>
              <a:rPr lang="he-IL" dirty="0">
                <a:solidFill>
                  <a:schemeClr val="accent2"/>
                </a:solidFill>
              </a:rPr>
              <a:t>הִרְגַּשְׁתֶּם</a:t>
            </a:r>
            <a:r>
              <a:rPr lang="he-IL" dirty="0"/>
              <a:t>??</a:t>
            </a:r>
          </a:p>
          <a:p>
            <a:pPr marL="346075" lvl="0" indent="-346075" algn="r"/>
            <a:r>
              <a:rPr lang="he-IL" dirty="0"/>
              <a:t>3. </a:t>
            </a:r>
            <a:r>
              <a:rPr lang="he-IL" dirty="0">
                <a:solidFill>
                  <a:schemeClr val="accent2"/>
                </a:solidFill>
              </a:rPr>
              <a:t>צַיְּרוּ לַהֲנָאַתְכֶם </a:t>
            </a:r>
            <a:r>
              <a:rPr lang="he-IL" dirty="0"/>
              <a:t>אֶת אָדָם וְחָוָה בַּגַּן הָעֵדֶן,</a:t>
            </a:r>
            <a:br>
              <a:rPr lang="en-US" dirty="0"/>
            </a:br>
            <a:r>
              <a:rPr lang="he-IL" dirty="0"/>
              <a:t>כַּאֲשֶׁר הַנָּחָשׁ מַצִּיעַ לֶאֱכֹל מֵעֵץ הַדַּעַת.</a:t>
            </a:r>
            <a:endParaRPr dirty="0"/>
          </a:p>
        </p:txBody>
      </p:sp>
      <p:pic>
        <p:nvPicPr>
          <p:cNvPr id="4" name="10min_final" descr="10min_final">
            <a:hlinkClick r:id="" action="ppaction://media"/>
            <a:extLst>
              <a:ext uri="{FF2B5EF4-FFF2-40B4-BE49-F238E27FC236}">
                <a16:creationId xmlns:a16="http://schemas.microsoft.com/office/drawing/2014/main" id="{EEEBFDA0-DA8B-FA4E-BA67-C5E9B15F1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77" y="497344"/>
            <a:ext cx="1540938" cy="54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</p:spPr>
        <p:txBody>
          <a:bodyPr/>
          <a:lstStyle/>
          <a:p>
            <a:r>
              <a:rPr lang="he-IL" sz="4000" dirty="0"/>
              <a:t>שאלה למחשבה</a:t>
            </a:r>
            <a:endParaRPr lang="he-IL" sz="3600" dirty="0"/>
          </a:p>
        </p:txBody>
      </p:sp>
      <p:sp>
        <p:nvSpPr>
          <p:cNvPr id="4" name="Google Shape;250;p26"/>
          <p:cNvSpPr/>
          <p:nvPr/>
        </p:nvSpPr>
        <p:spPr>
          <a:xfrm>
            <a:off x="1127760" y="1447768"/>
            <a:ext cx="7112000" cy="3103911"/>
          </a:xfrm>
          <a:prstGeom prst="rect">
            <a:avLst/>
          </a:prstGeom>
          <a:solidFill>
            <a:srgbClr val="1152C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 rtl="1">
              <a:buSzPts val="4500"/>
            </a:pPr>
            <a:endParaRPr lang="he-IL" sz="4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1">
              <a:buSzPts val="4500"/>
            </a:pPr>
            <a:r>
              <a:rPr lang="he-I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מָה הִשְׁתַּנָּה בְּעוֹלָם </a:t>
            </a:r>
          </a:p>
          <a:p>
            <a:pPr lvl="0" algn="ctr" rtl="1">
              <a:buSzPts val="4500"/>
            </a:pPr>
            <a:r>
              <a:rPr lang="he-I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בְּעִקְבוֹת אֲכִילַת הַפְּרִי הָאָסוּר?</a:t>
            </a:r>
          </a:p>
        </p:txBody>
      </p:sp>
    </p:spTree>
    <p:extLst>
      <p:ext uri="{BB962C8B-B14F-4D97-AF65-F5344CB8AC3E}">
        <p14:creationId xmlns:p14="http://schemas.microsoft.com/office/powerpoint/2010/main" val="1420431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/>
          <p:nvPr/>
        </p:nvSpPr>
        <p:spPr>
          <a:xfrm>
            <a:off x="1689650" y="1868777"/>
            <a:ext cx="5764800" cy="1432800"/>
          </a:xfrm>
          <a:prstGeom prst="rect">
            <a:avLst/>
          </a:prstGeom>
          <a:solidFill>
            <a:srgbClr val="1152C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iw"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שהשתתפתם</a:t>
            </a:r>
            <a:endParaRPr sz="4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iw"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בשיעור</a:t>
            </a:r>
            <a:endParaRPr sz="4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D7A7-34BC-4E8D-A092-1447D4B5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מה להביא לשיעור?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1C2DDFA-77A0-4236-B29B-AD32AE449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6DADB44-0F60-4DCB-885B-A13B066B6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64" y="2009043"/>
            <a:ext cx="1962150" cy="2324100"/>
          </a:xfrm>
          <a:prstGeom prst="rect">
            <a:avLst/>
          </a:prstGeom>
        </p:spPr>
      </p:pic>
      <p:pic>
        <p:nvPicPr>
          <p:cNvPr id="5" name="Google Shape;260;p7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941F452A-4846-4FFE-94B2-F96BCEF037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686471" y="2800670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9;p7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DBB89212-8E8C-4DBB-A699-59415FF7E8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8233" y="2285564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650" y="49421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A35AB5-79D1-480B-ACA4-BFF36403C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b="1" dirty="0"/>
              <a:t>מה נלמד  בשיעור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EABFE1D-DDDF-4E09-986C-C38027FA6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600" y="1009218"/>
            <a:ext cx="7886700" cy="3774281"/>
          </a:xfrm>
        </p:spPr>
        <p:txBody>
          <a:bodyPr/>
          <a:lstStyle/>
          <a:p>
            <a:r>
              <a:rPr lang="he-IL" sz="2800" dirty="0"/>
              <a:t>נִזְכַּר בַּסִּפּוּר שֶׁלָּמַדְנוּ מִפֶּרֶק ב' – אֱלֹהִים רָאָה שֶׁהָאָדָם זָקוּק לדָּבָר נוֹסָף וּבָרָא אֶת </a:t>
            </a:r>
            <a:r>
              <a:rPr lang="he-IL" sz="2800" dirty="0" err="1"/>
              <a:t>הָאִשָּׁה</a:t>
            </a:r>
            <a:r>
              <a:rPr lang="he-IL" sz="2800" dirty="0"/>
              <a:t>.</a:t>
            </a:r>
          </a:p>
          <a:p>
            <a:r>
              <a:rPr lang="he-IL" sz="2800" dirty="0"/>
              <a:t>נִקְרָא אֶת הַפְּסוּקִים שֶׁמִּסַּפָּרִים אֵת הַסִּפּוּר בַּפֶּרֶק ג'</a:t>
            </a:r>
          </a:p>
          <a:p>
            <a:r>
              <a:rPr lang="he-IL" sz="2800" dirty="0"/>
              <a:t>נַדוּן בַּעֲרָכִים מֶרְכָּזִיִּים </a:t>
            </a:r>
          </a:p>
          <a:p>
            <a:r>
              <a:rPr lang="he-IL" sz="2800" dirty="0"/>
              <a:t>נַחְשֹׁב עַל הַסִּבָּה לַמַּעֲשִׂים וְהַתּוֹצָאָה שֶׁל הַמַּעֲשִׂים</a:t>
            </a:r>
          </a:p>
          <a:p>
            <a:r>
              <a:rPr lang="he-IL" sz="2800" dirty="0"/>
              <a:t>נִצְפֶה בַּסִּרְטוֹן</a:t>
            </a:r>
          </a:p>
          <a:p>
            <a:r>
              <a:rPr lang="he-IL" sz="2800" dirty="0"/>
              <a:t>נְסַכֵּם אֶת הַנִּלְמָד</a:t>
            </a:r>
          </a:p>
          <a:p>
            <a:r>
              <a:rPr lang="he-IL" sz="2800" dirty="0"/>
              <a:t>נְתַרְגֵּל אֶת הַלְּמִידָה בַּעֲבוֹדָה עַצְמָאִית שֶׁלָּכֶם.</a:t>
            </a:r>
          </a:p>
        </p:txBody>
      </p:sp>
    </p:spTree>
    <p:extLst>
      <p:ext uri="{BB962C8B-B14F-4D97-AF65-F5344CB8AC3E}">
        <p14:creationId xmlns:p14="http://schemas.microsoft.com/office/powerpoint/2010/main" val="67657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031E3C-E648-428B-944F-3749CD72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למדנו</a:t>
            </a:r>
            <a:r>
              <a:rPr lang="he-IL" dirty="0"/>
              <a:t> </a:t>
            </a:r>
            <a:r>
              <a:rPr lang="he-IL" sz="4000" dirty="0"/>
              <a:t>בפרק</a:t>
            </a:r>
            <a:r>
              <a:rPr lang="he-IL" dirty="0"/>
              <a:t> </a:t>
            </a:r>
            <a:r>
              <a:rPr lang="he-IL" sz="4000" dirty="0"/>
              <a:t>הקודם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6610C4A-3A04-4DE4-AD33-1F87D1334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3729" y="1446610"/>
            <a:ext cx="7199071" cy="288369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3600" b="1" dirty="0" err="1"/>
              <a:t>אֱלֹהִים</a:t>
            </a:r>
            <a:r>
              <a:rPr lang="he-IL" sz="3600" b="1" dirty="0"/>
              <a:t> רָאָה שֶׁהָאָדָם זָקוּק לַדָּבָר נוֹסָף לְכָל הַיֹּפִי שַׁיִשׁ בַּגַּן הָעֵדֶן,</a:t>
            </a:r>
            <a:r>
              <a:rPr lang="en-US" sz="3600" b="1" dirty="0"/>
              <a:t> </a:t>
            </a:r>
            <a:r>
              <a:rPr lang="he-IL" sz="3600" b="1" dirty="0"/>
              <a:t>וּבָרָא אֶת </a:t>
            </a:r>
            <a:r>
              <a:rPr lang="he-IL" sz="3600" b="1" dirty="0" err="1"/>
              <a:t>הָאִשָּׁה</a:t>
            </a:r>
            <a:r>
              <a:rPr lang="he-IL" sz="3600" b="1" dirty="0"/>
              <a:t>.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76691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sz="4000" dirty="0"/>
              <a:t>קוראים</a:t>
            </a:r>
            <a:r>
              <a:rPr lang="he-IL" sz="3600" b="1" dirty="0">
                <a:solidFill>
                  <a:schemeClr val="bg1"/>
                </a:solidFill>
              </a:rPr>
              <a:t> </a:t>
            </a:r>
            <a:r>
              <a:rPr lang="he-IL" sz="4000" dirty="0"/>
              <a:t>בתורה</a:t>
            </a:r>
            <a:r>
              <a:rPr lang="he-IL" sz="3600" b="1" dirty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E74C59-3D13-46E3-AE1A-5145F4F64DD2}"/>
              </a:ext>
            </a:extLst>
          </p:cNvPr>
          <p:cNvSpPr txBox="1"/>
          <p:nvPr/>
        </p:nvSpPr>
        <p:spPr>
          <a:xfrm>
            <a:off x="47753" y="1303272"/>
            <a:ext cx="8632800" cy="36009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7525" indent="-517525" algn="r" rtl="1" fontAlgn="base">
              <a:spcBef>
                <a:spcPts val="1200"/>
              </a:spcBef>
              <a:spcAft>
                <a:spcPts val="1200"/>
              </a:spcAft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(א) וְהַנָּחָשׁ הָיָה עָרוּם מִכֹּל חַיַּת הַשָּׂדֶה אֲשֶׁר עָשָׂה יְהוָה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אֱלֹהִים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וַיֹּאמֶר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אֶל־הָאִשָּׁה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אַף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כִּי־אָמַר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אֱלֹהִים לֹא תֹאכְלוּ מִכֹּל עֵץ הַגָּן׃</a:t>
            </a:r>
          </a:p>
          <a:p>
            <a:pPr marL="627063" indent="-627063" algn="r" rtl="1" fontAlgn="base">
              <a:spcBef>
                <a:spcPts val="1200"/>
              </a:spcBef>
              <a:spcAft>
                <a:spcPts val="1200"/>
              </a:spcAft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(ב) וַתֹּאמֶר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הָאִשָּׁה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אֶל־הַנָּחָש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ׁ מִפְּרִי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עֵץ־הַגָּן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נֹאכֵל׃</a:t>
            </a:r>
          </a:p>
          <a:p>
            <a:pPr marL="627063" indent="-627063" algn="r" rtl="1" fontAlgn="base">
              <a:spcBef>
                <a:spcPts val="1200"/>
              </a:spcBef>
              <a:spcAft>
                <a:spcPts val="1200"/>
              </a:spcAft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(ד) וַיֹּאמֶר הַנָּחָשׁ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אֶל־הָאִשָּׁה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לֹא־מוֹת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תְּמֻתוּן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׃</a:t>
            </a:r>
          </a:p>
          <a:p>
            <a:pPr marL="511175" indent="-511175" algn="r" rtl="1" fontAlgn="base">
              <a:spcBef>
                <a:spcPts val="1200"/>
              </a:spcBef>
              <a:spcAft>
                <a:spcPts val="1200"/>
              </a:spcAft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(ה) כִּי יֹדֵעַ אֱלֹהִים כִּי בְּיוֹם אֲכָלְכֶם מִמֶּנּוּ וְנִפְקְחוּ עֵינֵיכֶם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וִהְיִיתֶם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כֵּאלֹהִים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יֹדְעֵי טוֹב וָרָע׃</a:t>
            </a: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A8E6938-CDC6-49B7-8DB5-DF1E60D90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193" y="9984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FB2970-0332-470C-A69C-98345ACA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שאלה</a:t>
            </a:r>
            <a:r>
              <a:rPr lang="he-IL" dirty="0"/>
              <a:t> </a:t>
            </a:r>
            <a:r>
              <a:rPr lang="he-IL" sz="4000" dirty="0"/>
              <a:t>להעמקה</a:t>
            </a:r>
            <a:r>
              <a:rPr lang="he-IL" dirty="0"/>
              <a:t> </a:t>
            </a:r>
            <a:r>
              <a:rPr lang="he-IL" sz="4000" dirty="0"/>
              <a:t>ודיון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1E84BA8-CEAC-4D28-89E4-DE7AA017D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sz="5400" b="1" dirty="0">
                <a:latin typeface="Calibri" panose="020F0502020204030204" pitchFamily="34" charset="0"/>
                <a:cs typeface="Calibri" panose="020F0502020204030204" pitchFamily="34" charset="0"/>
              </a:rPr>
              <a:t>מָה קָרָה בַּגַּן הָעֵדֶן כַּאֲשֶׁר </a:t>
            </a:r>
            <a:r>
              <a:rPr lang="he-IL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הָאִשָּׁה</a:t>
            </a:r>
            <a:r>
              <a:rPr lang="he-IL" sz="5400" b="1" dirty="0">
                <a:latin typeface="Calibri" panose="020F0502020204030204" pitchFamily="34" charset="0"/>
                <a:cs typeface="Calibri" panose="020F0502020204030204" pitchFamily="34" charset="0"/>
              </a:rPr>
              <a:t> פָּגְשָׁה בַּנָּחָשׁ?</a:t>
            </a:r>
          </a:p>
        </p:txBody>
      </p:sp>
      <p:pic>
        <p:nvPicPr>
          <p:cNvPr id="4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260" y="49734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F5F72D-2840-49E6-8B6F-141326B7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ממשיכים</a:t>
            </a:r>
            <a:r>
              <a:rPr lang="he-IL" dirty="0"/>
              <a:t> </a:t>
            </a:r>
            <a:r>
              <a:rPr lang="he-IL" sz="4000" dirty="0"/>
              <a:t>בקריאה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B0F82F9-F00C-4210-86F2-69BBFA1CC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8529" y="1446610"/>
            <a:ext cx="7179469" cy="3298190"/>
          </a:xfrm>
        </p:spPr>
        <p:txBody>
          <a:bodyPr/>
          <a:lstStyle/>
          <a:p>
            <a:pPr marL="627063" indent="-398463" algn="r" fontAlgn="base">
              <a:tabLst>
                <a:tab pos="568325" algn="l"/>
              </a:tabLst>
            </a:pPr>
            <a:r>
              <a:rPr lang="he-IL" sz="2800" b="1" dirty="0"/>
              <a:t>(ו) </a:t>
            </a:r>
            <a:r>
              <a:rPr lang="he-IL" sz="2800" b="1" dirty="0" err="1"/>
              <a:t>תֵּרֶא</a:t>
            </a:r>
            <a:r>
              <a:rPr lang="he-IL" sz="2800" b="1" dirty="0"/>
              <a:t> </a:t>
            </a:r>
            <a:r>
              <a:rPr lang="he-IL" sz="2800" b="1" dirty="0" err="1"/>
              <a:t>הָאִשָּׁה</a:t>
            </a:r>
            <a:r>
              <a:rPr lang="he-IL" sz="2800" b="1" dirty="0"/>
              <a:t> כִּי טוֹב הָעֵץ לְמַאֲכָל וְכִי</a:t>
            </a:r>
            <a:br>
              <a:rPr lang="he-IL" sz="2800" b="1" dirty="0"/>
            </a:br>
            <a:r>
              <a:rPr lang="he-IL" sz="2800" b="1" dirty="0" err="1"/>
              <a:t>תַאֲוָה־הוּא</a:t>
            </a:r>
            <a:r>
              <a:rPr lang="he-IL" sz="2800" b="1" dirty="0"/>
              <a:t> </a:t>
            </a:r>
            <a:r>
              <a:rPr lang="he-IL" sz="2800" b="1" dirty="0" err="1"/>
              <a:t>לָעֵינַיִם</a:t>
            </a:r>
            <a:r>
              <a:rPr lang="he-IL" sz="2800" b="1" dirty="0"/>
              <a:t> וְנֶחְמָד הָעֵץ לְהַשְׂכִּיל </a:t>
            </a:r>
            <a:br>
              <a:rPr lang="he-IL" sz="2800" b="1" dirty="0"/>
            </a:br>
            <a:r>
              <a:rPr lang="he-IL" sz="2800" b="1" dirty="0" err="1"/>
              <a:t>וַתִּקַּח</a:t>
            </a:r>
            <a:r>
              <a:rPr lang="he-IL" sz="2800" b="1" dirty="0"/>
              <a:t> מִפִּרְיוֹ וַתֹּאכַל </a:t>
            </a:r>
            <a:r>
              <a:rPr lang="he-IL" sz="2800" b="1" dirty="0" err="1"/>
              <a:t>וַתִּתֵּן</a:t>
            </a:r>
            <a:r>
              <a:rPr lang="he-IL" sz="2800" b="1" dirty="0"/>
              <a:t> </a:t>
            </a:r>
            <a:r>
              <a:rPr lang="he-IL" sz="2800" b="1" dirty="0" err="1"/>
              <a:t>גַּם־לְאִישָׁה</a:t>
            </a:r>
            <a:r>
              <a:rPr lang="he-IL" sz="2800" b="1" dirty="0"/>
              <a:t>ּ </a:t>
            </a:r>
            <a:br>
              <a:rPr lang="he-IL" sz="2800" b="1" dirty="0"/>
            </a:br>
            <a:r>
              <a:rPr lang="he-IL" sz="2800" b="1" dirty="0"/>
              <a:t>עִמָּהּ וַיֹּאכַל׃</a:t>
            </a:r>
          </a:p>
          <a:p>
            <a:pPr marL="627063" indent="-398463" algn="r" fontAlgn="base"/>
            <a:r>
              <a:rPr lang="he-IL" sz="2800" dirty="0"/>
              <a:t> </a:t>
            </a:r>
          </a:p>
          <a:p>
            <a:pPr marL="627063" indent="-398463" algn="r" fontAlgn="base"/>
            <a:r>
              <a:rPr lang="he-IL" sz="2800" dirty="0"/>
              <a:t>(ז) וַתִּפָּקַחְנָה עֵינֵי שְׁנֵיהֶם וַיֵּדְעוּ כִּי </a:t>
            </a:r>
            <a:r>
              <a:rPr lang="he-IL" sz="2800" dirty="0" err="1"/>
              <a:t>עֵירֻמִּם</a:t>
            </a:r>
            <a:r>
              <a:rPr lang="he-IL" sz="2800" dirty="0"/>
              <a:t> הֵם</a:t>
            </a:r>
            <a:br>
              <a:rPr lang="he-IL" sz="2800" dirty="0"/>
            </a:br>
            <a:r>
              <a:rPr lang="he-IL" sz="2800" dirty="0"/>
              <a:t>וַיִּתְפְּרוּ עֲלֵה תְאֵנָה וַיַּעֲשׂוּ לָהֶם חֲגֹרֹת׃</a:t>
            </a:r>
          </a:p>
          <a:p>
            <a:pPr fontAlgn="base"/>
            <a:r>
              <a:rPr lang="he-IL" sz="2800" dirty="0"/>
              <a:t> </a:t>
            </a:r>
          </a:p>
          <a:p>
            <a:pPr fontAlgn="base"/>
            <a:endParaRPr lang="he-IL" sz="2800" dirty="0"/>
          </a:p>
          <a:p>
            <a:endParaRPr lang="he-IL" sz="28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4F6076D-28C2-4BB8-96BD-752EAB2A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4" y="1446610"/>
            <a:ext cx="2570446" cy="335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0571F59-8922-4F72-B7C9-3DC6E1757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DD7E5D-7123-4880-9E46-B1E854B7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שאלה</a:t>
            </a:r>
            <a:r>
              <a:rPr lang="he-IL" dirty="0"/>
              <a:t> </a:t>
            </a:r>
            <a:r>
              <a:rPr lang="he-IL" sz="4000" dirty="0"/>
              <a:t>למחשבה</a:t>
            </a:r>
            <a:r>
              <a:rPr lang="he-IL" dirty="0"/>
              <a:t> </a:t>
            </a:r>
            <a:r>
              <a:rPr lang="he-IL" sz="4000" dirty="0"/>
              <a:t>והתבוננות</a:t>
            </a:r>
            <a:r>
              <a:rPr lang="he-IL" dirty="0"/>
              <a:t> 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C93FED6-B0C3-4A14-92B3-EDBB9CB4C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920" y="1302610"/>
            <a:ext cx="7894879" cy="1987790"/>
          </a:xfrm>
        </p:spPr>
        <p:txBody>
          <a:bodyPr/>
          <a:lstStyle/>
          <a:p>
            <a:pPr algn="r" fontAlgn="base"/>
            <a:r>
              <a:rPr lang="he-IL" sz="2800" dirty="0"/>
              <a:t>1. מָה הַכְוָנָה בַּכָּתוּב "וְהַנָּחָשׁ הָיָה עֲרֹם"?</a:t>
            </a:r>
          </a:p>
          <a:p>
            <a:pPr algn="r" fontAlgn="base"/>
            <a:endParaRPr lang="he-IL" sz="2800" dirty="0"/>
          </a:p>
          <a:p>
            <a:pPr algn="r" fontAlgn="base"/>
            <a:r>
              <a:rPr lang="he-IL" sz="2800" dirty="0"/>
              <a:t>2. כֵּיצַד פִּתָּה הַנָּחָשׁ אֵת </a:t>
            </a:r>
            <a:r>
              <a:rPr lang="he-IL" sz="2800" dirty="0" err="1"/>
              <a:t>הָאִשָּׁה</a:t>
            </a:r>
            <a:r>
              <a:rPr lang="he-IL" sz="2800" dirty="0"/>
              <a:t> לֶאֱכֹל מִפָּרֵי הָעֵץ הָאָסוּר?</a:t>
            </a:r>
          </a:p>
          <a:p>
            <a:pPr algn="r" fontAlgn="base"/>
            <a:endParaRPr lang="he-IL" sz="28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713CF3E-B686-4C5E-B96E-D0F19B1C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01" y="3078633"/>
            <a:ext cx="2696204" cy="177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263" y="49734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8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C3ABA6-074B-4389-ADBB-CDCF04BE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ממשיכים</a:t>
            </a:r>
            <a:r>
              <a:rPr lang="he-IL" dirty="0"/>
              <a:t> </a:t>
            </a:r>
            <a:r>
              <a:rPr lang="he-IL" sz="4000" dirty="0"/>
              <a:t>בקריאה</a:t>
            </a:r>
            <a:r>
              <a:rPr lang="he-IL" dirty="0"/>
              <a:t> </a:t>
            </a:r>
            <a:r>
              <a:rPr lang="he-IL" sz="4000" dirty="0"/>
              <a:t>בתורה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BD3EE26-A507-45DD-A746-558C1D901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631" y="1601140"/>
            <a:ext cx="7792399" cy="2749470"/>
          </a:xfrm>
        </p:spPr>
        <p:txBody>
          <a:bodyPr/>
          <a:lstStyle/>
          <a:p>
            <a:pPr marL="741363" indent="-512763" algn="r" fontAlgn="base"/>
            <a:r>
              <a:rPr lang="he-IL" sz="3200" dirty="0"/>
              <a:t>(ח) וַיִּשְׁמְעוּ </a:t>
            </a:r>
            <a:r>
              <a:rPr lang="he-IL" sz="3200" dirty="0" err="1"/>
              <a:t>אֶת־קוֹל</a:t>
            </a:r>
            <a:r>
              <a:rPr lang="he-IL" sz="3200" dirty="0"/>
              <a:t> יְהוָה אֱלֹהִים מִתְהַלֵּךְ בַּגָּן לְרוּחַ הַיּוֹם וַיִּתְחַבֵּא הָאָדָם וְאִשְׁתּוֹ מִפְּנֵי יְהוָה אֱלֹהִים בְּתוֹךְ עֵץ הַגָּן׃</a:t>
            </a:r>
          </a:p>
          <a:p>
            <a:pPr marL="798513" indent="-569913" fontAlgn="base"/>
            <a:r>
              <a:rPr lang="he-IL" sz="3200" dirty="0"/>
              <a:t> </a:t>
            </a:r>
          </a:p>
          <a:p>
            <a:pPr marL="798513" indent="-569913" algn="r" fontAlgn="base"/>
            <a:r>
              <a:rPr lang="he-IL" sz="3200" dirty="0"/>
              <a:t>(ט) וַיִּקְרָא יְהוָה אֱלֹהִים </a:t>
            </a:r>
            <a:r>
              <a:rPr lang="he-IL" sz="3200" dirty="0" err="1"/>
              <a:t>אֶל־הָאָדָם</a:t>
            </a:r>
            <a:r>
              <a:rPr lang="he-IL" sz="3200" dirty="0"/>
              <a:t> וַיֹּאמֶר לוֹ אַיֶּכָּה׃</a:t>
            </a:r>
          </a:p>
          <a:p>
            <a:pPr fontAlgn="base"/>
            <a:r>
              <a:rPr lang="he-IL" sz="3200" dirty="0"/>
              <a:t> </a:t>
            </a:r>
          </a:p>
          <a:p>
            <a:endParaRPr lang="he-IL" sz="3200" dirty="0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BCCA16F-F99F-4390-90D6-8A6F3C5A7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5230" y="4045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KitaBavir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FEF1BB"/>
      </a:hlink>
      <a:folHlink>
        <a:srgbClr val="6D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856</Words>
  <Application>Microsoft Office PowerPoint</Application>
  <PresentationFormat>‫הצגה על המסך (16:9)</PresentationFormat>
  <Paragraphs>84</Paragraphs>
  <Slides>18</Slides>
  <Notes>9</Notes>
  <HiddenSlides>0</HiddenSlides>
  <MMClips>11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2" baseType="lpstr">
      <vt:lpstr>Arial</vt:lpstr>
      <vt:lpstr>Calibri</vt:lpstr>
      <vt:lpstr>Roboto</vt:lpstr>
      <vt:lpstr>Office Theme</vt:lpstr>
      <vt:lpstr>מצגת של PowerPoint‏</vt:lpstr>
      <vt:lpstr>מה להביא לשיעור?</vt:lpstr>
      <vt:lpstr>מה נלמד  בשיעור</vt:lpstr>
      <vt:lpstr>למדנו בפרק הקודם</vt:lpstr>
      <vt:lpstr>קוראים בתורה </vt:lpstr>
      <vt:lpstr>שאלה להעמקה ודיון</vt:lpstr>
      <vt:lpstr>ממשיכים בקריאה</vt:lpstr>
      <vt:lpstr>שאלה למחשבה והתבוננות  </vt:lpstr>
      <vt:lpstr>ממשיכים בקריאה בתורה</vt:lpstr>
      <vt:lpstr>ממשיכים בקריאה</vt:lpstr>
      <vt:lpstr>קוראים בתורה</vt:lpstr>
      <vt:lpstr>המשך קריאה</vt:lpstr>
      <vt:lpstr>סרטון</vt:lpstr>
      <vt:lpstr>מצגת של PowerPoint‏</vt:lpstr>
      <vt:lpstr>מצגת של PowerPoint‏</vt:lpstr>
      <vt:lpstr>משימה לסיכום חלק א'</vt:lpstr>
      <vt:lpstr>שאלה למחשבה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אביבה לוטן</dc:creator>
  <cp:lastModifiedBy>שני שמלה/Shani Chemla</cp:lastModifiedBy>
  <cp:revision>55</cp:revision>
  <dcterms:modified xsi:type="dcterms:W3CDTF">2021-10-05T05:50:45Z</dcterms:modified>
</cp:coreProperties>
</file>