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6" r:id="rId1"/>
  </p:sldMasterIdLst>
  <p:notesMasterIdLst>
    <p:notesMasterId r:id="rId17"/>
  </p:notesMasterIdLst>
  <p:sldIdLst>
    <p:sldId id="256" r:id="rId2"/>
    <p:sldId id="279" r:id="rId3"/>
    <p:sldId id="257" r:id="rId4"/>
    <p:sldId id="269" r:id="rId5"/>
    <p:sldId id="280" r:id="rId6"/>
    <p:sldId id="258" r:id="rId7"/>
    <p:sldId id="270" r:id="rId8"/>
    <p:sldId id="273" r:id="rId9"/>
    <p:sldId id="271" r:id="rId10"/>
    <p:sldId id="274" r:id="rId11"/>
    <p:sldId id="272" r:id="rId12"/>
    <p:sldId id="276" r:id="rId13"/>
    <p:sldId id="275" r:id="rId14"/>
    <p:sldId id="261" r:id="rId15"/>
    <p:sldId id="277" r:id="rId1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7E85002-1037-483C-A26F-7C74D34D6432}">
  <a:tblStyle styleId="{57E85002-1037-483C-A26F-7C74D34D643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0"/>
  </p:normalViewPr>
  <p:slideViewPr>
    <p:cSldViewPr snapToGrid="0">
      <p:cViewPr varScale="1">
        <p:scale>
          <a:sx n="87" d="100"/>
          <a:sy n="87" d="100"/>
        </p:scale>
        <p:origin x="390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8" name="Google Shape;208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iw" sz="14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</a:t>
            </a:fld>
            <a:endParaRPr sz="1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5" name="Google Shape;21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-342900" algn="r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SzPts val="1800"/>
              <a:buChar char="★"/>
            </a:pPr>
            <a:r>
              <a:rPr lang="he-IL" dirty="0">
                <a:latin typeface="Calibri" panose="020F0502020204030204" pitchFamily="34" charset="0"/>
                <a:cs typeface="Calibri" panose="020F0502020204030204" pitchFamily="34" charset="0"/>
              </a:rPr>
              <a:t>בסופו של דבר האישה הייתה לאדם "עֵזֶר כְּנֶגְדּוֹ", אבל בעלי החיים ובני האדם עוזרים אלו לאלו עד היום.</a:t>
            </a:r>
            <a:endParaRPr lang="he-IL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4290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★"/>
            </a:pPr>
            <a:endParaRPr lang="he-IL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he-IL" sz="10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indent="-342900" algn="r">
              <a:lnSpc>
                <a:spcPct val="150000"/>
              </a:lnSpc>
              <a:spcBef>
                <a:spcPts val="0"/>
              </a:spcBef>
              <a:buClr>
                <a:schemeClr val="accent2"/>
              </a:buClr>
              <a:buSzPts val="1800"/>
              <a:buChar char="★"/>
            </a:pPr>
            <a:r>
              <a:rPr lang="he-IL" dirty="0">
                <a:latin typeface="Calibri" panose="020F0502020204030204" pitchFamily="34" charset="0"/>
                <a:cs typeface="Calibri" panose="020F0502020204030204" pitchFamily="34" charset="0"/>
              </a:rPr>
              <a:t>בסופו של דבר האישה הייתה לאדם "עֵזֶר כְּנֶגְדּוֹ", אבל בעלי החיים ובני האדם עוזרים אלו לאלו עד היום.</a:t>
            </a:r>
            <a:endParaRPr lang="he-IL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4290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★"/>
            </a:pPr>
            <a:endParaRPr lang="he-IL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he-IL" sz="10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he-IL" sz="1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אלוהים הפסיק את הבריאה או שיש עוד דברים שיברא בהמשך.??</a:t>
            </a:r>
            <a:endParaRPr lang="he-I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e-I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199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716e9df21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g716e9df21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572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sz="1100" b="0" i="0" u="none" strike="noStrike" cap="non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כְּשֶׁאֱלוֹהִים בָּרָא אֶת חָוָה, הוּא לָקַח צֶלַע מִגוּפוֹ שֶׁל הָאָדָם וּמִמֶנוּ נִבְרְאָה חָוָה. כְּשֶׁרָאָה זֹאת הָאָדָם, הוּא תֵיאַר כָּךְ אֶת הָאִישָׁה: "עֶצֶם מֵעֲצָמַי וּבָשָׂר מִבְּשָׂרִי". כָּךְ הוּא לֹא רַק תֵיאֵר אֶת הַפְּעוּלָה שֶׁל אֱלוֹהִים, אֶלָא גַם שָׁר מֵעֵין שִׁיר לַקִרְבָה שֶׁבֵּין אָדָם </a:t>
            </a:r>
            <a:r>
              <a:rPr lang="he-IL" sz="1100" b="0" i="0" u="none" strike="noStrike" cap="non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לְאִישְׁתו</a:t>
            </a:r>
            <a:r>
              <a:rPr lang="he-IL" sz="1100" b="0" i="0" u="none" strike="noStrike" cap="non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ֹ.</a:t>
            </a:r>
            <a:endParaRPr lang="he-I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531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>
                <a:latin typeface="Calibri" panose="020F0502020204030204" pitchFamily="34" charset="0"/>
                <a:cs typeface="Calibri" panose="020F0502020204030204" pitchFamily="34" charset="0"/>
              </a:rPr>
              <a:t>אדם </a:t>
            </a:r>
            <a:r>
              <a:rPr lang="he-IL" dirty="0" err="1">
                <a:latin typeface="Calibri" panose="020F0502020204030204" pitchFamily="34" charset="0"/>
                <a:cs typeface="Calibri" panose="020F0502020204030204" pitchFamily="34" charset="0"/>
              </a:rPr>
              <a:t>וחוה</a:t>
            </a:r>
            <a:r>
              <a:rPr lang="he-IL" dirty="0">
                <a:latin typeface="Calibri" panose="020F0502020204030204" pitchFamily="34" charset="0"/>
                <a:cs typeface="Calibri" panose="020F0502020204030204" pitchFamily="34" charset="0"/>
              </a:rPr>
              <a:t> היו בני זוג. אנו למדים מפסוק כ"ד שבני זוג מחויבים האחד כלפי השני</a:t>
            </a:r>
          </a:p>
          <a:p>
            <a:r>
              <a:rPr lang="he-IL" dirty="0">
                <a:latin typeface="Calibri" panose="020F0502020204030204" pitchFamily="34" charset="0"/>
                <a:cs typeface="Calibri" panose="020F0502020204030204" pitchFamily="34" charset="0"/>
              </a:rPr>
              <a:t>פסוק כ"ה מספר לנו שבגן העדן לא היו בדגים אך לאדם לא </a:t>
            </a:r>
            <a:r>
              <a:rPr lang="he-IL" dirty="0" err="1">
                <a:latin typeface="Calibri" panose="020F0502020204030204" pitchFamily="34" charset="0"/>
                <a:cs typeface="Calibri" panose="020F0502020204030204" pitchFamily="34" charset="0"/>
              </a:rPr>
              <a:t>היתה</a:t>
            </a:r>
            <a:r>
              <a:rPr lang="he-IL" dirty="0">
                <a:latin typeface="Calibri" panose="020F0502020204030204" pitchFamily="34" charset="0"/>
                <a:cs typeface="Calibri" panose="020F0502020204030204" pitchFamily="34" charset="0"/>
              </a:rPr>
              <a:t> תכונת הבושה. הם התהלכו ערומים.</a:t>
            </a:r>
          </a:p>
        </p:txBody>
      </p:sp>
    </p:spTree>
    <p:extLst>
      <p:ext uri="{BB962C8B-B14F-4D97-AF65-F5344CB8AC3E}">
        <p14:creationId xmlns:p14="http://schemas.microsoft.com/office/powerpoint/2010/main" val="25512211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he-IL" dirty="0">
                <a:latin typeface="Calibri" panose="020F0502020204030204" pitchFamily="34" charset="0"/>
                <a:cs typeface="Calibri" panose="020F0502020204030204" pitchFamily="34" charset="0"/>
              </a:rPr>
              <a:t>האדם זקוק ליצור שווה לו שיתמוך בו, יעזור לו ויהיה שותף להחלטות ולמחשבות . גן העדן המקום הנפלא ביותר על האדם החי בו מחויבות לשמור על המקום ולהקשיב להוראות של אלוהים.</a:t>
            </a:r>
          </a:p>
          <a:p>
            <a:endParaRPr lang="he-I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3643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71947cb39b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71947cb39b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ראשית">
  <p:cSld name="כותרת ראשית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54000"/>
          </a:blip>
          <a:srcRect/>
          <a:stretch/>
        </p:blipFill>
        <p:spPr>
          <a:xfrm>
            <a:off x="-5515924" y="1519880"/>
            <a:ext cx="3784257" cy="3771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2">
            <a:alphaModFix amt="54000"/>
          </a:blip>
          <a:srcRect/>
          <a:stretch/>
        </p:blipFill>
        <p:spPr>
          <a:xfrm>
            <a:off x="9710436" y="-2976955"/>
            <a:ext cx="3784257" cy="3771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952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/>
          <p:nvPr/>
        </p:nvSpPr>
        <p:spPr>
          <a:xfrm>
            <a:off x="1567898" y="2176816"/>
            <a:ext cx="6477616" cy="9134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3823854" y="1373627"/>
            <a:ext cx="4413400" cy="8031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" name="Google Shape;14;p2"/>
          <p:cNvCxnSpPr/>
          <p:nvPr/>
        </p:nvCxnSpPr>
        <p:spPr>
          <a:xfrm>
            <a:off x="5367129" y="1229967"/>
            <a:ext cx="3004102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" name="Google Shape;15;p2"/>
          <p:cNvSpPr/>
          <p:nvPr/>
        </p:nvSpPr>
        <p:spPr>
          <a:xfrm rot="-5400000">
            <a:off x="8160043" y="1562852"/>
            <a:ext cx="154422" cy="1544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" name="Google Shape;16;p2"/>
          <p:cNvCxnSpPr/>
          <p:nvPr/>
        </p:nvCxnSpPr>
        <p:spPr>
          <a:xfrm>
            <a:off x="1567898" y="3742238"/>
            <a:ext cx="3799232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1923899" y="2268944"/>
            <a:ext cx="5862637" cy="800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83130" y="83129"/>
            <a:ext cx="1147573" cy="1144447"/>
            <a:chOff x="8374611" y="4283110"/>
            <a:chExt cx="2300578" cy="2294314"/>
          </a:xfrm>
        </p:grpSpPr>
        <p:pic>
          <p:nvPicPr>
            <p:cNvPr id="19" name="Google Shape;19;p2"/>
            <p:cNvPicPr preferRelativeResize="0"/>
            <p:nvPr/>
          </p:nvPicPr>
          <p:blipFill rotWithShape="1">
            <a:blip r:embed="rId4">
              <a:alphaModFix/>
            </a:blip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20;p2"/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iw" sz="900" b="0" i="0" u="none" strike="noStrike" cap="none" dirty="0">
                  <a:solidFill>
                    <a:schemeClr val="lt1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מדינת ישראל</a:t>
              </a:r>
              <a:endParaRPr sz="11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iw" sz="900" b="0" i="0" u="none" strike="noStrike" cap="none" dirty="0">
                  <a:solidFill>
                    <a:schemeClr val="lt1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משרד החינוך</a:t>
              </a:r>
              <a:endParaRPr sz="11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1" name="Google Shape;21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99140" y="664666"/>
            <a:ext cx="6862633" cy="2093768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2"/>
          <p:cNvSpPr txBox="1">
            <a:spLocks noGrp="1"/>
          </p:cNvSpPr>
          <p:nvPr>
            <p:ph type="body" idx="2"/>
          </p:nvPr>
        </p:nvSpPr>
        <p:spPr>
          <a:xfrm>
            <a:off x="1523125" y="3314828"/>
            <a:ext cx="4808451" cy="487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body" idx="3"/>
          </p:nvPr>
        </p:nvSpPr>
        <p:spPr>
          <a:xfrm>
            <a:off x="312668" y="4611422"/>
            <a:ext cx="3824287" cy="4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3pPr>
            <a:lvl4pPr marL="1828800" lvl="3" indent="-2286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סיכום">
  <p:cSld name="סיכום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13"/>
          <p:cNvGrpSpPr/>
          <p:nvPr/>
        </p:nvGrpSpPr>
        <p:grpSpPr>
          <a:xfrm>
            <a:off x="269040" y="4640789"/>
            <a:ext cx="2934932" cy="379745"/>
            <a:chOff x="358720" y="6187719"/>
            <a:chExt cx="3913243" cy="506326"/>
          </a:xfrm>
        </p:grpSpPr>
        <p:cxnSp>
          <p:nvCxnSpPr>
            <p:cNvPr id="136" name="Google Shape;136;p13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37" name="Google Shape;137;p13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13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9" name="Google Shape;139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13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141" name="Google Shape;141;p13"/>
          <p:cNvPicPr preferRelativeResize="0"/>
          <p:nvPr/>
        </p:nvPicPr>
        <p:blipFill rotWithShape="1">
          <a:blip r:embed="rId2">
            <a:alphaModFix/>
          </a:blip>
          <a:srcRect t="45139" b="30974"/>
          <a:stretch/>
        </p:blipFill>
        <p:spPr>
          <a:xfrm>
            <a:off x="0" y="0"/>
            <a:ext cx="9144000" cy="1228572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3"/>
          <p:cNvSpPr txBox="1">
            <a:spLocks noGrp="1"/>
          </p:cNvSpPr>
          <p:nvPr>
            <p:ph type="title"/>
          </p:nvPr>
        </p:nvSpPr>
        <p:spPr>
          <a:xfrm>
            <a:off x="2311193" y="497344"/>
            <a:ext cx="6210000" cy="5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3"/>
          <p:cNvSpPr/>
          <p:nvPr/>
        </p:nvSpPr>
        <p:spPr>
          <a:xfrm rot="-5400000">
            <a:off x="8499585" y="626399"/>
            <a:ext cx="132436" cy="1324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משימה באופק">
  <p:cSld name="משימה באופק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4"/>
          <p:cNvSpPr>
            <a:spLocks noGrp="1"/>
          </p:cNvSpPr>
          <p:nvPr>
            <p:ph type="pic" idx="2"/>
          </p:nvPr>
        </p:nvSpPr>
        <p:spPr>
          <a:xfrm>
            <a:off x="743211" y="1156325"/>
            <a:ext cx="7692184" cy="338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46" name="Google Shape;146;p14"/>
          <p:cNvGrpSpPr/>
          <p:nvPr/>
        </p:nvGrpSpPr>
        <p:grpSpPr>
          <a:xfrm>
            <a:off x="-1785936" y="118821"/>
            <a:ext cx="10909092" cy="4905858"/>
            <a:chOff x="-2455150" y="146499"/>
            <a:chExt cx="14545456" cy="6541143"/>
          </a:xfrm>
        </p:grpSpPr>
        <p:sp>
          <p:nvSpPr>
            <p:cNvPr id="147" name="Google Shape;147;p14"/>
            <p:cNvSpPr/>
            <p:nvPr/>
          </p:nvSpPr>
          <p:spPr>
            <a:xfrm>
              <a:off x="11517522" y="146499"/>
              <a:ext cx="503306" cy="50330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48" name="Google Shape;148;p14"/>
            <p:cNvCxnSpPr/>
            <p:nvPr/>
          </p:nvCxnSpPr>
          <p:spPr>
            <a:xfrm>
              <a:off x="-2455150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grpSp>
          <p:nvGrpSpPr>
            <p:cNvPr id="149" name="Google Shape;149;p14"/>
            <p:cNvGrpSpPr/>
            <p:nvPr/>
          </p:nvGrpSpPr>
          <p:grpSpPr>
            <a:xfrm rot="10800000">
              <a:off x="8177063" y="6181316"/>
              <a:ext cx="3913243" cy="506326"/>
              <a:chOff x="358720" y="6187719"/>
              <a:chExt cx="3913243" cy="506326"/>
            </a:xfrm>
          </p:grpSpPr>
          <p:cxnSp>
            <p:nvCxnSpPr>
              <p:cNvPr id="150" name="Google Shape;150;p14"/>
              <p:cNvCxnSpPr/>
              <p:nvPr/>
            </p:nvCxnSpPr>
            <p:spPr>
              <a:xfrm>
                <a:off x="865046" y="6434480"/>
                <a:ext cx="3406917" cy="12802"/>
              </a:xfrm>
              <a:prstGeom prst="straightConnector1">
                <a:avLst/>
              </a:prstGeom>
              <a:noFill/>
              <a:ln w="38100" cap="flat" cmpd="sng">
                <a:solidFill>
                  <a:srgbClr val="FFC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151" name="Google Shape;151;p14"/>
              <p:cNvSpPr/>
              <p:nvPr/>
            </p:nvSpPr>
            <p:spPr>
              <a:xfrm rot="-5400000">
                <a:off x="358720" y="6187719"/>
                <a:ext cx="506326" cy="50632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" name="Google Shape;152;p14"/>
              <p:cNvSpPr/>
              <p:nvPr/>
            </p:nvSpPr>
            <p:spPr>
              <a:xfrm>
                <a:off x="781297" y="6357132"/>
                <a:ext cx="167498" cy="16749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53" name="Google Shape;153;p14"/>
            <p:cNvSpPr/>
            <p:nvPr/>
          </p:nvSpPr>
          <p:spPr>
            <a:xfrm>
              <a:off x="11646396" y="507951"/>
              <a:ext cx="245558" cy="24555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4" name="Google Shape;154;p14"/>
          <p:cNvSpPr txBox="1">
            <a:spLocks noGrp="1"/>
          </p:cNvSpPr>
          <p:nvPr>
            <p:ph type="body" idx="1"/>
          </p:nvPr>
        </p:nvSpPr>
        <p:spPr>
          <a:xfrm>
            <a:off x="320095" y="496283"/>
            <a:ext cx="8215312" cy="515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/>
            </a:lvl1pPr>
            <a:lvl2pPr marL="914400" lvl="1" indent="-4572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/>
            </a:lvl2pPr>
            <a:lvl3pPr marL="1371600" lvl="2" indent="-4572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/>
            </a:lvl3pPr>
            <a:lvl4pPr marL="1828800" lvl="3" indent="-4572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/>
            </a:lvl4pPr>
            <a:lvl5pPr marL="2286000" lvl="4" indent="-4572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  <a:defRPr sz="3600"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5"/>
          <p:cNvSpPr txBox="1">
            <a:spLocks noGrp="1"/>
          </p:cNvSpPr>
          <p:nvPr>
            <p:ph type="title"/>
          </p:nvPr>
        </p:nvSpPr>
        <p:spPr>
          <a:xfrm>
            <a:off x="5484019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  <a:defRPr sz="2100" b="1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15"/>
          <p:cNvSpPr>
            <a:spLocks noGrp="1"/>
          </p:cNvSpPr>
          <p:nvPr>
            <p:ph type="pic" idx="2"/>
          </p:nvPr>
        </p:nvSpPr>
        <p:spPr>
          <a:xfrm>
            <a:off x="636887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58" name="Google Shape;158;p15"/>
          <p:cNvGrpSpPr/>
          <p:nvPr/>
        </p:nvGrpSpPr>
        <p:grpSpPr>
          <a:xfrm>
            <a:off x="8115486" y="4716738"/>
            <a:ext cx="7746405" cy="125623"/>
            <a:chOff x="10668248" y="5893696"/>
            <a:chExt cx="10328540" cy="167498"/>
          </a:xfrm>
        </p:grpSpPr>
        <p:cxnSp>
          <p:nvCxnSpPr>
            <p:cNvPr id="159" name="Google Shape;159;p15"/>
            <p:cNvCxnSpPr/>
            <p:nvPr/>
          </p:nvCxnSpPr>
          <p:spPr>
            <a:xfrm>
              <a:off x="10751997" y="5977445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60" name="Google Shape;160;p15"/>
            <p:cNvSpPr/>
            <p:nvPr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1" name="Google Shape;161;p15"/>
          <p:cNvGrpSpPr/>
          <p:nvPr/>
        </p:nvGrpSpPr>
        <p:grpSpPr>
          <a:xfrm>
            <a:off x="269040" y="50261"/>
            <a:ext cx="2934932" cy="379745"/>
            <a:chOff x="358720" y="6187719"/>
            <a:chExt cx="3913243" cy="506326"/>
          </a:xfrm>
        </p:grpSpPr>
        <p:cxnSp>
          <p:nvCxnSpPr>
            <p:cNvPr id="162" name="Google Shape;162;p15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63" name="Google Shape;163;p15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15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5" name="Google Shape;165;p15"/>
          <p:cNvSpPr txBox="1">
            <a:spLocks noGrp="1"/>
          </p:cNvSpPr>
          <p:nvPr>
            <p:ph type="body" idx="1"/>
          </p:nvPr>
        </p:nvSpPr>
        <p:spPr>
          <a:xfrm>
            <a:off x="5484019" y="1656641"/>
            <a:ext cx="2949178" cy="2739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ct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ct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3pPr>
            <a:lvl4pPr marL="1828800" lvl="3" indent="-228600" algn="ct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ct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166" name="Google Shape;166;p15"/>
          <p:cNvPicPr preferRelativeResize="0"/>
          <p:nvPr/>
        </p:nvPicPr>
        <p:blipFill rotWithShape="1">
          <a:blip r:embed="rId2">
            <a:alphaModFix/>
          </a:blip>
          <a:srcRect l="95847" t="70" b="-72"/>
          <a:stretch/>
        </p:blipFill>
        <p:spPr>
          <a:xfrm>
            <a:off x="8764254" y="0"/>
            <a:ext cx="37974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תמונה עם טקסט תחתון">
  <p:cSld name="תמונה עם טקסט תחתון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6"/>
          <p:cNvSpPr>
            <a:spLocks noGrp="1"/>
          </p:cNvSpPr>
          <p:nvPr>
            <p:ph type="pic" idx="2"/>
          </p:nvPr>
        </p:nvSpPr>
        <p:spPr>
          <a:xfrm>
            <a:off x="762000" y="579365"/>
            <a:ext cx="7692184" cy="338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9" name="Google Shape;169;p16"/>
          <p:cNvSpPr txBox="1">
            <a:spLocks noGrp="1"/>
          </p:cNvSpPr>
          <p:nvPr>
            <p:ph type="ctrTitle"/>
          </p:nvPr>
        </p:nvSpPr>
        <p:spPr>
          <a:xfrm>
            <a:off x="328176" y="4157653"/>
            <a:ext cx="8564078" cy="726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grpSp>
        <p:nvGrpSpPr>
          <p:cNvPr id="170" name="Google Shape;170;p16"/>
          <p:cNvGrpSpPr/>
          <p:nvPr/>
        </p:nvGrpSpPr>
        <p:grpSpPr>
          <a:xfrm>
            <a:off x="648784" y="267702"/>
            <a:ext cx="8266616" cy="379745"/>
            <a:chOff x="865046" y="356936"/>
            <a:chExt cx="11022154" cy="506326"/>
          </a:xfrm>
        </p:grpSpPr>
        <p:cxnSp>
          <p:nvCxnSpPr>
            <p:cNvPr id="171" name="Google Shape;171;p16"/>
            <p:cNvCxnSpPr/>
            <p:nvPr/>
          </p:nvCxnSpPr>
          <p:spPr>
            <a:xfrm>
              <a:off x="865046" y="573247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72" name="Google Shape;172;p16"/>
            <p:cNvSpPr/>
            <p:nvPr/>
          </p:nvSpPr>
          <p:spPr>
            <a:xfrm rot="-54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3" name="Google Shape;173;p16"/>
          <p:cNvSpPr/>
          <p:nvPr/>
        </p:nvSpPr>
        <p:spPr>
          <a:xfrm rot="10800000">
            <a:off x="8836143" y="367123"/>
            <a:ext cx="158516" cy="1585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השיעור הבא יתחיל">
  <p:cSld name="1_השיעור הבא יתחיל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7"/>
          <p:cNvSpPr/>
          <p:nvPr/>
        </p:nvSpPr>
        <p:spPr>
          <a:xfrm>
            <a:off x="807259" y="1318167"/>
            <a:ext cx="7529483" cy="25379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6" name="Google Shape;176;p17"/>
          <p:cNvCxnSpPr/>
          <p:nvPr/>
        </p:nvCxnSpPr>
        <p:spPr>
          <a:xfrm>
            <a:off x="648784" y="399193"/>
            <a:ext cx="2555188" cy="9602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7" name="Google Shape;177;p17"/>
          <p:cNvSpPr/>
          <p:nvPr/>
        </p:nvSpPr>
        <p:spPr>
          <a:xfrm rot="-5400000">
            <a:off x="269040" y="214122"/>
            <a:ext cx="379745" cy="37974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17"/>
          <p:cNvSpPr/>
          <p:nvPr/>
        </p:nvSpPr>
        <p:spPr>
          <a:xfrm>
            <a:off x="585973" y="341182"/>
            <a:ext cx="125623" cy="1256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17"/>
          <p:cNvSpPr txBox="1">
            <a:spLocks noGrp="1"/>
          </p:cNvSpPr>
          <p:nvPr>
            <p:ph type="body" idx="1"/>
          </p:nvPr>
        </p:nvSpPr>
        <p:spPr>
          <a:xfrm>
            <a:off x="1377851" y="1243121"/>
            <a:ext cx="6388298" cy="2607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228600" algn="r" rtl="1">
              <a:lnSpc>
                <a:spcPct val="106666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5600"/>
              <a:buNone/>
              <a:defRPr sz="5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3pPr>
            <a:lvl4pPr marL="1828800" lvl="3" indent="-2286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cxnSp>
        <p:nvCxnSpPr>
          <p:cNvPr id="180" name="Google Shape;180;p17"/>
          <p:cNvCxnSpPr/>
          <p:nvPr/>
        </p:nvCxnSpPr>
        <p:spPr>
          <a:xfrm>
            <a:off x="594745" y="4130045"/>
            <a:ext cx="1039415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1" name="Google Shape;181;p17"/>
          <p:cNvSpPr/>
          <p:nvPr/>
        </p:nvSpPr>
        <p:spPr>
          <a:xfrm rot="10800000">
            <a:off x="8179182" y="1714666"/>
            <a:ext cx="315118" cy="31511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2" name="Google Shape;182;p17"/>
          <p:cNvCxnSpPr/>
          <p:nvPr/>
        </p:nvCxnSpPr>
        <p:spPr>
          <a:xfrm>
            <a:off x="306371" y="4689730"/>
            <a:ext cx="2111604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3" name="Google Shape;183;p17"/>
          <p:cNvCxnSpPr/>
          <p:nvPr/>
        </p:nvCxnSpPr>
        <p:spPr>
          <a:xfrm>
            <a:off x="-509047" y="4842311"/>
            <a:ext cx="2591525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8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900"/>
              <a:buFont typeface="Calibri"/>
              <a:buNone/>
              <a:defRPr sz="49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18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latin typeface="Calibri"/>
                <a:ea typeface="Calibri"/>
                <a:cs typeface="Calibri"/>
                <a:sym typeface="Calibri"/>
              </a:defRPr>
            </a:lvl1pPr>
            <a:lvl2pPr lvl="1" algn="ct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cxnSp>
        <p:nvCxnSpPr>
          <p:cNvPr id="187" name="Google Shape;187;p18"/>
          <p:cNvCxnSpPr/>
          <p:nvPr/>
        </p:nvCxnSpPr>
        <p:spPr>
          <a:xfrm>
            <a:off x="-656248" y="4822181"/>
            <a:ext cx="3004102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88" name="Google Shape;188;p18"/>
          <p:cNvGrpSpPr/>
          <p:nvPr/>
        </p:nvGrpSpPr>
        <p:grpSpPr>
          <a:xfrm>
            <a:off x="585973" y="267702"/>
            <a:ext cx="8329427" cy="379745"/>
            <a:chOff x="781297" y="356936"/>
            <a:chExt cx="11105903" cy="506326"/>
          </a:xfrm>
        </p:grpSpPr>
        <p:cxnSp>
          <p:nvCxnSpPr>
            <p:cNvPr id="189" name="Google Shape;189;p18"/>
            <p:cNvCxnSpPr/>
            <p:nvPr/>
          </p:nvCxnSpPr>
          <p:spPr>
            <a:xfrm>
              <a:off x="865046" y="573247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90" name="Google Shape;190;p18"/>
            <p:cNvSpPr/>
            <p:nvPr/>
          </p:nvSpPr>
          <p:spPr>
            <a:xfrm rot="-54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18"/>
            <p:cNvSpPr/>
            <p:nvPr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2" name="Google Shape;192;p18"/>
          <p:cNvGrpSpPr/>
          <p:nvPr/>
        </p:nvGrpSpPr>
        <p:grpSpPr>
          <a:xfrm>
            <a:off x="5764490" y="4808041"/>
            <a:ext cx="3379510" cy="361003"/>
            <a:chOff x="5231876" y="2677211"/>
            <a:chExt cx="4506014" cy="481337"/>
          </a:xfrm>
        </p:grpSpPr>
        <p:sp>
          <p:nvSpPr>
            <p:cNvPr id="193" name="Google Shape;193;p18"/>
            <p:cNvSpPr/>
            <p:nvPr/>
          </p:nvSpPr>
          <p:spPr>
            <a:xfrm>
              <a:off x="5231876" y="2902420"/>
              <a:ext cx="4116884" cy="25612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18"/>
            <p:cNvSpPr/>
            <p:nvPr/>
          </p:nvSpPr>
          <p:spPr>
            <a:xfrm>
              <a:off x="5937332" y="2677211"/>
              <a:ext cx="3800558" cy="22520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תמונה">
  <p:cSld name="תמונה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9"/>
          <p:cNvSpPr>
            <a:spLocks noGrp="1"/>
          </p:cNvSpPr>
          <p:nvPr>
            <p:ph type="pic" idx="2"/>
          </p:nvPr>
        </p:nvSpPr>
        <p:spPr>
          <a:xfrm>
            <a:off x="540776" y="676319"/>
            <a:ext cx="7939985" cy="4261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97" name="Google Shape;197;p19"/>
          <p:cNvGrpSpPr/>
          <p:nvPr/>
        </p:nvGrpSpPr>
        <p:grpSpPr>
          <a:xfrm>
            <a:off x="585973" y="267702"/>
            <a:ext cx="8329427" cy="379745"/>
            <a:chOff x="781297" y="356936"/>
            <a:chExt cx="11105903" cy="506326"/>
          </a:xfrm>
        </p:grpSpPr>
        <p:cxnSp>
          <p:nvCxnSpPr>
            <p:cNvPr id="198" name="Google Shape;198;p19"/>
            <p:cNvCxnSpPr/>
            <p:nvPr/>
          </p:nvCxnSpPr>
          <p:spPr>
            <a:xfrm>
              <a:off x="865046" y="573247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99" name="Google Shape;199;p19"/>
            <p:cNvSpPr/>
            <p:nvPr/>
          </p:nvSpPr>
          <p:spPr>
            <a:xfrm rot="-54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19"/>
            <p:cNvSpPr/>
            <p:nvPr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1" name="Google Shape;201;p19"/>
          <p:cNvGrpSpPr/>
          <p:nvPr/>
        </p:nvGrpSpPr>
        <p:grpSpPr>
          <a:xfrm>
            <a:off x="-6117147" y="4531571"/>
            <a:ext cx="7746405" cy="125623"/>
            <a:chOff x="10668248" y="5893696"/>
            <a:chExt cx="10328540" cy="167498"/>
          </a:xfrm>
        </p:grpSpPr>
        <p:cxnSp>
          <p:nvCxnSpPr>
            <p:cNvPr id="202" name="Google Shape;202;p19"/>
            <p:cNvCxnSpPr/>
            <p:nvPr/>
          </p:nvCxnSpPr>
          <p:spPr>
            <a:xfrm>
              <a:off x="10751997" y="5977445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03" name="Google Shape;203;p19"/>
            <p:cNvSpPr/>
            <p:nvPr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4" name="Google Shape;204;p19"/>
          <p:cNvSpPr/>
          <p:nvPr/>
        </p:nvSpPr>
        <p:spPr>
          <a:xfrm rot="10800000">
            <a:off x="8635094" y="541004"/>
            <a:ext cx="176789" cy="17678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כותרת ראשית">
  <p:cSld name="1_כותרת ראשית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5"/>
          <p:cNvPicPr preferRelativeResize="0"/>
          <p:nvPr/>
        </p:nvPicPr>
        <p:blipFill rotWithShape="1">
          <a:blip r:embed="rId2">
            <a:alphaModFix amt="54000"/>
          </a:blip>
          <a:srcRect/>
          <a:stretch/>
        </p:blipFill>
        <p:spPr>
          <a:xfrm>
            <a:off x="-5515924" y="1519880"/>
            <a:ext cx="3784257" cy="3771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5"/>
          <p:cNvPicPr preferRelativeResize="0"/>
          <p:nvPr/>
        </p:nvPicPr>
        <p:blipFill rotWithShape="1">
          <a:blip r:embed="rId2">
            <a:alphaModFix amt="54000"/>
          </a:blip>
          <a:srcRect/>
          <a:stretch/>
        </p:blipFill>
        <p:spPr>
          <a:xfrm>
            <a:off x="9710436" y="-2976955"/>
            <a:ext cx="3784257" cy="3771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" name="Google Shape;48;p5"/>
          <p:cNvCxnSpPr/>
          <p:nvPr/>
        </p:nvCxnSpPr>
        <p:spPr>
          <a:xfrm>
            <a:off x="5367129" y="1229967"/>
            <a:ext cx="3004102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9" name="Google Shape;49;p5"/>
          <p:cNvSpPr/>
          <p:nvPr/>
        </p:nvSpPr>
        <p:spPr>
          <a:xfrm rot="-5400000">
            <a:off x="5790916" y="1152756"/>
            <a:ext cx="154422" cy="15442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0" name="Google Shape;50;p5"/>
          <p:cNvCxnSpPr/>
          <p:nvPr/>
        </p:nvCxnSpPr>
        <p:spPr>
          <a:xfrm>
            <a:off x="3069950" y="3738734"/>
            <a:ext cx="3004102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1" name="Google Shape;51;p5"/>
          <p:cNvCxnSpPr/>
          <p:nvPr/>
        </p:nvCxnSpPr>
        <p:spPr>
          <a:xfrm>
            <a:off x="3069950" y="1526987"/>
            <a:ext cx="3004102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52" name="Google Shape;52;p5"/>
          <p:cNvGrpSpPr/>
          <p:nvPr/>
        </p:nvGrpSpPr>
        <p:grpSpPr>
          <a:xfrm>
            <a:off x="-83130" y="83129"/>
            <a:ext cx="1147573" cy="1144447"/>
            <a:chOff x="8374611" y="4283110"/>
            <a:chExt cx="2300578" cy="2294314"/>
          </a:xfrm>
        </p:grpSpPr>
        <p:pic>
          <p:nvPicPr>
            <p:cNvPr id="53" name="Google Shape;53;p5"/>
            <p:cNvPicPr preferRelativeResize="0"/>
            <p:nvPr/>
          </p:nvPicPr>
          <p:blipFill rotWithShape="1">
            <a:blip r:embed="rId4">
              <a:alphaModFix/>
            </a:blip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" name="Google Shape;54;p5"/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iw" sz="900" b="0" i="0" u="none" strike="noStrike" cap="none" dirty="0">
                  <a:solidFill>
                    <a:schemeClr val="lt1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מדינת ישראל</a:t>
              </a:r>
              <a:endParaRPr sz="11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iw" sz="900" b="0" i="0" u="none" strike="noStrike" cap="none" dirty="0">
                  <a:solidFill>
                    <a:schemeClr val="lt1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משרד החינוך</a:t>
              </a:r>
              <a:endParaRPr sz="11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55" name="Google Shape;55;p5"/>
          <p:cNvSpPr txBox="1"/>
          <p:nvPr/>
        </p:nvSpPr>
        <p:spPr>
          <a:xfrm>
            <a:off x="1657992" y="1835444"/>
            <a:ext cx="5828017" cy="14726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88975" tIns="188975" rIns="188975" bIns="188975" anchor="ctr" anchorCtr="0">
            <a:noAutofit/>
          </a:bodyPr>
          <a:lstStyle/>
          <a:p>
            <a:pPr marL="0" marR="0" lvl="0" indent="0" algn="ctr" rtl="1">
              <a:lnSpc>
                <a:spcPct val="9090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iw" sz="50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תודה שצפיתם בשידור</a:t>
            </a:r>
            <a:endParaRPr sz="11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marR="0" lvl="0" indent="0" algn="ctr" rtl="1">
              <a:lnSpc>
                <a:spcPct val="187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w" sz="2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הופק עבור משרד החינוך ע״י מטח</a:t>
            </a:r>
            <a:endParaRPr sz="2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5"/>
          <p:cNvSpPr/>
          <p:nvPr/>
        </p:nvSpPr>
        <p:spPr>
          <a:xfrm>
            <a:off x="5019675" y="3621625"/>
            <a:ext cx="257175" cy="2571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5"/>
          <p:cNvSpPr/>
          <p:nvPr/>
        </p:nvSpPr>
        <p:spPr>
          <a:xfrm>
            <a:off x="1823506" y="1778294"/>
            <a:ext cx="114300" cy="114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5"/>
          <p:cNvSpPr/>
          <p:nvPr/>
        </p:nvSpPr>
        <p:spPr>
          <a:xfrm>
            <a:off x="7428858" y="3004408"/>
            <a:ext cx="114300" cy="114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9;p5"/>
          <p:cNvSpPr txBox="1"/>
          <p:nvPr/>
        </p:nvSpPr>
        <p:spPr>
          <a:xfrm>
            <a:off x="2902782" y="4818545"/>
            <a:ext cx="3338436" cy="242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w" sz="11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shutterstock/com איורים: </a:t>
            </a:r>
            <a:endParaRPr sz="11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18342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מה נלמד היום" type="obj">
  <p:cSld name="מה נלמד היום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6195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1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grpSp>
        <p:nvGrpSpPr>
          <p:cNvPr id="36" name="Google Shape;36;p4"/>
          <p:cNvGrpSpPr/>
          <p:nvPr/>
        </p:nvGrpSpPr>
        <p:grpSpPr>
          <a:xfrm>
            <a:off x="269040" y="4640789"/>
            <a:ext cx="2934932" cy="379745"/>
            <a:chOff x="358720" y="6187719"/>
            <a:chExt cx="3913243" cy="506326"/>
          </a:xfrm>
        </p:grpSpPr>
        <p:cxnSp>
          <p:nvCxnSpPr>
            <p:cNvPr id="37" name="Google Shape;37;p4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8" name="Google Shape;38;p4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" name="Google Shape;40;p4"/>
          <p:cNvGrpSpPr/>
          <p:nvPr/>
        </p:nvGrpSpPr>
        <p:grpSpPr>
          <a:xfrm rot="10800000">
            <a:off x="6132797" y="79679"/>
            <a:ext cx="2934932" cy="379745"/>
            <a:chOff x="358720" y="6187719"/>
            <a:chExt cx="3913243" cy="506326"/>
          </a:xfrm>
        </p:grpSpPr>
        <p:cxnSp>
          <p:nvCxnSpPr>
            <p:cNvPr id="41" name="Google Shape;41;p4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42" name="Google Shape;42;p4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331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הקניית ידע">
  <p:cSld name="הקניית ידע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3"/>
          <p:cNvPicPr preferRelativeResize="0"/>
          <p:nvPr/>
        </p:nvPicPr>
        <p:blipFill rotWithShape="1">
          <a:blip r:embed="rId2">
            <a:alphaModFix/>
          </a:blip>
          <a:srcRect t="12244" b="63870"/>
          <a:stretch/>
        </p:blipFill>
        <p:spPr>
          <a:xfrm>
            <a:off x="0" y="0"/>
            <a:ext cx="9144000" cy="12285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" name="Google Shape;26;p3"/>
          <p:cNvGrpSpPr/>
          <p:nvPr/>
        </p:nvGrpSpPr>
        <p:grpSpPr>
          <a:xfrm>
            <a:off x="269040" y="4640789"/>
            <a:ext cx="2934932" cy="379745"/>
            <a:chOff x="358720" y="6187719"/>
            <a:chExt cx="3913243" cy="506326"/>
          </a:xfrm>
        </p:grpSpPr>
        <p:cxnSp>
          <p:nvCxnSpPr>
            <p:cNvPr id="27" name="Google Shape;27;p3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8" name="Google Shape;28;p3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2311193" y="497344"/>
            <a:ext cx="6210000" cy="5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body" idx="1"/>
          </p:nvPr>
        </p:nvSpPr>
        <p:spPr>
          <a:xfrm>
            <a:off x="1253729" y="1446610"/>
            <a:ext cx="7179469" cy="2883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ct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ct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3pPr>
            <a:lvl4pPr marL="1828800" lvl="3" indent="-228600" algn="ct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ct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-5400000">
            <a:off x="8499585" y="626399"/>
            <a:ext cx="132436" cy="1324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השיעור הבא יתחיל">
  <p:cSld name="2_השיעור הבא יתחיל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6"/>
          <p:cNvSpPr/>
          <p:nvPr/>
        </p:nvSpPr>
        <p:spPr>
          <a:xfrm>
            <a:off x="2503183" y="484931"/>
            <a:ext cx="4104977" cy="410497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6"/>
          <p:cNvSpPr/>
          <p:nvPr/>
        </p:nvSpPr>
        <p:spPr>
          <a:xfrm>
            <a:off x="2215456" y="2584801"/>
            <a:ext cx="4713089" cy="92991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4" name="Google Shape;64;p6"/>
          <p:cNvGrpSpPr/>
          <p:nvPr/>
        </p:nvGrpSpPr>
        <p:grpSpPr>
          <a:xfrm>
            <a:off x="6965731" y="4254000"/>
            <a:ext cx="2934932" cy="379745"/>
            <a:chOff x="358720" y="285496"/>
            <a:chExt cx="3913243" cy="506326"/>
          </a:xfrm>
        </p:grpSpPr>
        <p:cxnSp>
          <p:nvCxnSpPr>
            <p:cNvPr id="65" name="Google Shape;65;p6"/>
            <p:cNvCxnSpPr/>
            <p:nvPr/>
          </p:nvCxnSpPr>
          <p:spPr>
            <a:xfrm>
              <a:off x="865046" y="532257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66" name="Google Shape;66;p6"/>
            <p:cNvSpPr/>
            <p:nvPr/>
          </p:nvSpPr>
          <p:spPr>
            <a:xfrm rot="-54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6"/>
            <p:cNvSpPr/>
            <p:nvPr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8" name="Google Shape;68;p6"/>
          <p:cNvSpPr txBox="1">
            <a:spLocks noGrp="1"/>
          </p:cNvSpPr>
          <p:nvPr>
            <p:ph type="body" idx="1"/>
          </p:nvPr>
        </p:nvSpPr>
        <p:spPr>
          <a:xfrm>
            <a:off x="2864755" y="1332003"/>
            <a:ext cx="3414489" cy="1651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ctr" rtl="1">
              <a:lnSpc>
                <a:spcPct val="83333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3pPr>
            <a:lvl4pPr marL="1828800" lvl="3" indent="-2286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cxnSp>
        <p:nvCxnSpPr>
          <p:cNvPr id="69" name="Google Shape;69;p6"/>
          <p:cNvCxnSpPr/>
          <p:nvPr/>
        </p:nvCxnSpPr>
        <p:spPr>
          <a:xfrm>
            <a:off x="1782790" y="4633745"/>
            <a:ext cx="1039415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70" name="Google Shape;70;p6"/>
          <p:cNvGrpSpPr/>
          <p:nvPr/>
        </p:nvGrpSpPr>
        <p:grpSpPr>
          <a:xfrm rot="10800000">
            <a:off x="8611615" y="105186"/>
            <a:ext cx="452027" cy="432994"/>
            <a:chOff x="781297" y="5586292"/>
            <a:chExt cx="602703" cy="577326"/>
          </a:xfrm>
        </p:grpSpPr>
        <p:sp>
          <p:nvSpPr>
            <p:cNvPr id="71" name="Google Shape;71;p6"/>
            <p:cNvSpPr/>
            <p:nvPr/>
          </p:nvSpPr>
          <p:spPr>
            <a:xfrm rot="-54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6"/>
            <p:cNvSpPr/>
            <p:nvPr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73" name="Google Shape;73;p6"/>
          <p:cNvCxnSpPr/>
          <p:nvPr/>
        </p:nvCxnSpPr>
        <p:spPr>
          <a:xfrm>
            <a:off x="-509047" y="4842311"/>
            <a:ext cx="2591525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4" name="Google Shape;74;p6"/>
          <p:cNvSpPr txBox="1">
            <a:spLocks noGrp="1"/>
          </p:cNvSpPr>
          <p:nvPr>
            <p:ph type="body" idx="2"/>
          </p:nvPr>
        </p:nvSpPr>
        <p:spPr>
          <a:xfrm>
            <a:off x="2823567" y="2778505"/>
            <a:ext cx="3496865" cy="61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100"/>
              <a:buNone/>
              <a:defRPr sz="4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grpSp>
        <p:nvGrpSpPr>
          <p:cNvPr id="75" name="Google Shape;75;p6"/>
          <p:cNvGrpSpPr/>
          <p:nvPr/>
        </p:nvGrpSpPr>
        <p:grpSpPr>
          <a:xfrm>
            <a:off x="-83130" y="83129"/>
            <a:ext cx="1147573" cy="1144447"/>
            <a:chOff x="8374611" y="4283110"/>
            <a:chExt cx="2300578" cy="2294314"/>
          </a:xfrm>
        </p:grpSpPr>
        <p:pic>
          <p:nvPicPr>
            <p:cNvPr id="76" name="Google Shape;76;p6"/>
            <p:cNvPicPr preferRelativeResize="0"/>
            <p:nvPr/>
          </p:nvPicPr>
          <p:blipFill rotWithShape="1">
            <a:blip r:embed="rId3">
              <a:alphaModFix/>
            </a:blip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7" name="Google Shape;77;p6"/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iw" sz="900" b="0" i="0" u="none" strike="noStrike" cap="none" dirty="0">
                  <a:solidFill>
                    <a:schemeClr val="lt1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מדינת ישראל</a:t>
              </a:r>
              <a:endParaRPr sz="11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iw" sz="900" b="0" i="0" u="none" strike="noStrike" cap="none" dirty="0">
                  <a:solidFill>
                    <a:schemeClr val="lt1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משרד החינוך</a:t>
              </a:r>
              <a:endParaRPr sz="11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מה להביא לשיעור?">
  <p:cSld name="מה להביא לשיעור?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7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7"/>
          <p:cNvSpPr txBox="1">
            <a:spLocks noGrp="1"/>
          </p:cNvSpPr>
          <p:nvPr>
            <p:ph type="body" idx="1"/>
          </p:nvPr>
        </p:nvSpPr>
        <p:spPr>
          <a:xfrm>
            <a:off x="629841" y="1306259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55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•"/>
              <a:defRPr sz="20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body" idx="2"/>
          </p:nvPr>
        </p:nvSpPr>
        <p:spPr>
          <a:xfrm>
            <a:off x="4629150" y="1306259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55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•"/>
              <a:defRPr sz="20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grpSp>
        <p:nvGrpSpPr>
          <p:cNvPr id="82" name="Google Shape;82;p7"/>
          <p:cNvGrpSpPr/>
          <p:nvPr/>
        </p:nvGrpSpPr>
        <p:grpSpPr>
          <a:xfrm>
            <a:off x="676968" y="136179"/>
            <a:ext cx="8266616" cy="379745"/>
            <a:chOff x="865046" y="356936"/>
            <a:chExt cx="11022154" cy="506326"/>
          </a:xfrm>
        </p:grpSpPr>
        <p:cxnSp>
          <p:nvCxnSpPr>
            <p:cNvPr id="83" name="Google Shape;83;p7"/>
            <p:cNvCxnSpPr/>
            <p:nvPr/>
          </p:nvCxnSpPr>
          <p:spPr>
            <a:xfrm>
              <a:off x="865046" y="573247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84" name="Google Shape;84;p7"/>
            <p:cNvSpPr/>
            <p:nvPr/>
          </p:nvSpPr>
          <p:spPr>
            <a:xfrm rot="-54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5" name="Google Shape;85;p7"/>
          <p:cNvSpPr/>
          <p:nvPr/>
        </p:nvSpPr>
        <p:spPr>
          <a:xfrm rot="10800000">
            <a:off x="8864326" y="235600"/>
            <a:ext cx="158516" cy="1585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תרגול" type="twoObj">
  <p:cSld name="TWO_OBJECTS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7" name="Google Shape;87;p8"/>
          <p:cNvCxnSpPr/>
          <p:nvPr/>
        </p:nvCxnSpPr>
        <p:spPr>
          <a:xfrm>
            <a:off x="6819500" y="264242"/>
            <a:ext cx="2555188" cy="9602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8" name="Google Shape;88;p8"/>
          <p:cNvSpPr/>
          <p:nvPr/>
        </p:nvSpPr>
        <p:spPr>
          <a:xfrm rot="-5400000">
            <a:off x="6742289" y="187031"/>
            <a:ext cx="154422" cy="1544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9" name="Google Shape;89;p8"/>
          <p:cNvGrpSpPr/>
          <p:nvPr/>
        </p:nvGrpSpPr>
        <p:grpSpPr>
          <a:xfrm>
            <a:off x="269040" y="4640789"/>
            <a:ext cx="2934932" cy="379745"/>
            <a:chOff x="358720" y="6187719"/>
            <a:chExt cx="3913243" cy="506326"/>
          </a:xfrm>
        </p:grpSpPr>
        <p:cxnSp>
          <p:nvCxnSpPr>
            <p:cNvPr id="90" name="Google Shape;90;p8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91" name="Google Shape;91;p8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body" idx="1"/>
          </p:nvPr>
        </p:nvSpPr>
        <p:spPr>
          <a:xfrm>
            <a:off x="700453" y="1369219"/>
            <a:ext cx="3814397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r" rtl="1">
              <a:lnSpc>
                <a:spcPct val="112857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Arial"/>
              <a:buChar char="•"/>
              <a:defRPr sz="21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8"/>
          <p:cNvSpPr txBox="1">
            <a:spLocks noGrp="1"/>
          </p:cNvSpPr>
          <p:nvPr>
            <p:ph type="body" idx="2"/>
          </p:nvPr>
        </p:nvSpPr>
        <p:spPr>
          <a:xfrm>
            <a:off x="4700953" y="1369219"/>
            <a:ext cx="3814397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מצגת מלאה בתרגול" type="twoTxTwoObj">
  <p:cSld name="TWO_OBJECTS_WITH_TEX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9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9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5560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•"/>
              <a:defRPr sz="20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5560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000"/>
              <a:buChar char="•"/>
              <a:defRPr sz="20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grpSp>
        <p:nvGrpSpPr>
          <p:cNvPr id="102" name="Google Shape;102;p9"/>
          <p:cNvGrpSpPr/>
          <p:nvPr/>
        </p:nvGrpSpPr>
        <p:grpSpPr>
          <a:xfrm>
            <a:off x="676968" y="136179"/>
            <a:ext cx="8266616" cy="379745"/>
            <a:chOff x="865046" y="356936"/>
            <a:chExt cx="11022154" cy="506326"/>
          </a:xfrm>
        </p:grpSpPr>
        <p:cxnSp>
          <p:nvCxnSpPr>
            <p:cNvPr id="103" name="Google Shape;103;p9"/>
            <p:cNvCxnSpPr/>
            <p:nvPr/>
          </p:nvCxnSpPr>
          <p:spPr>
            <a:xfrm>
              <a:off x="865046" y="573247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04" name="Google Shape;104;p9"/>
            <p:cNvSpPr/>
            <p:nvPr/>
          </p:nvSpPr>
          <p:spPr>
            <a:xfrm rot="-54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5" name="Google Shape;105;p9"/>
          <p:cNvSpPr/>
          <p:nvPr/>
        </p:nvSpPr>
        <p:spPr>
          <a:xfrm rot="10800000">
            <a:off x="8864326" y="235600"/>
            <a:ext cx="158516" cy="1585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פתרון">
  <p:cSld name="פתרון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7" name="Google Shape;107;p10"/>
          <p:cNvCxnSpPr/>
          <p:nvPr/>
        </p:nvCxnSpPr>
        <p:spPr>
          <a:xfrm>
            <a:off x="6819500" y="264242"/>
            <a:ext cx="2555188" cy="9602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8" name="Google Shape;108;p10"/>
          <p:cNvSpPr/>
          <p:nvPr/>
        </p:nvSpPr>
        <p:spPr>
          <a:xfrm rot="-5400000">
            <a:off x="6742289" y="187031"/>
            <a:ext cx="154422" cy="1544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9" name="Google Shape;109;p10"/>
          <p:cNvGrpSpPr/>
          <p:nvPr/>
        </p:nvGrpSpPr>
        <p:grpSpPr>
          <a:xfrm>
            <a:off x="269040" y="4640789"/>
            <a:ext cx="2934932" cy="379745"/>
            <a:chOff x="358720" y="6187719"/>
            <a:chExt cx="3913243" cy="506326"/>
          </a:xfrm>
        </p:grpSpPr>
        <p:cxnSp>
          <p:nvCxnSpPr>
            <p:cNvPr id="110" name="Google Shape;110;p10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11" name="Google Shape;111;p10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10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3" name="Google Shape;113;p1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0"/>
          <p:cNvSpPr txBox="1">
            <a:spLocks noGrp="1"/>
          </p:cNvSpPr>
          <p:nvPr>
            <p:ph type="body" idx="1"/>
          </p:nvPr>
        </p:nvSpPr>
        <p:spPr>
          <a:xfrm>
            <a:off x="648784" y="1369219"/>
            <a:ext cx="3866066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10"/>
          <p:cNvSpPr txBox="1">
            <a:spLocks noGrp="1"/>
          </p:cNvSpPr>
          <p:nvPr>
            <p:ph type="body" idx="2"/>
          </p:nvPr>
        </p:nvSpPr>
        <p:spPr>
          <a:xfrm>
            <a:off x="4695091" y="1369219"/>
            <a:ext cx="3820258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הקניית ידע">
  <p:cSld name="1_הקניית ידע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11"/>
          <p:cNvGrpSpPr/>
          <p:nvPr/>
        </p:nvGrpSpPr>
        <p:grpSpPr>
          <a:xfrm>
            <a:off x="269040" y="4640789"/>
            <a:ext cx="2934932" cy="379745"/>
            <a:chOff x="358720" y="6187719"/>
            <a:chExt cx="3913243" cy="506326"/>
          </a:xfrm>
        </p:grpSpPr>
        <p:cxnSp>
          <p:nvCxnSpPr>
            <p:cNvPr id="118" name="Google Shape;118;p11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19" name="Google Shape;119;p11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11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1" name="Google Shape;121;p11"/>
          <p:cNvSpPr txBox="1">
            <a:spLocks noGrp="1"/>
          </p:cNvSpPr>
          <p:nvPr>
            <p:ph type="body" idx="1"/>
          </p:nvPr>
        </p:nvSpPr>
        <p:spPr>
          <a:xfrm>
            <a:off x="1253729" y="1446610"/>
            <a:ext cx="7179469" cy="2883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ct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27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ct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2pPr>
            <a:lvl3pPr marL="1371600" lvl="2" indent="-228600" algn="ct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3pPr>
            <a:lvl4pPr marL="1828800" lvl="3" indent="-228600" algn="ct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ct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122" name="Google Shape;122;p11"/>
          <p:cNvPicPr preferRelativeResize="0"/>
          <p:nvPr/>
        </p:nvPicPr>
        <p:blipFill rotWithShape="1">
          <a:blip r:embed="rId2">
            <a:alphaModFix/>
          </a:blip>
          <a:srcRect t="4861" b="71253"/>
          <a:stretch/>
        </p:blipFill>
        <p:spPr>
          <a:xfrm>
            <a:off x="0" y="0"/>
            <a:ext cx="9144000" cy="1228572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1"/>
          <p:cNvSpPr txBox="1">
            <a:spLocks noGrp="1"/>
          </p:cNvSpPr>
          <p:nvPr>
            <p:ph type="title"/>
          </p:nvPr>
        </p:nvSpPr>
        <p:spPr>
          <a:xfrm>
            <a:off x="2311193" y="497344"/>
            <a:ext cx="6210000" cy="5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1"/>
          <p:cNvSpPr/>
          <p:nvPr/>
        </p:nvSpPr>
        <p:spPr>
          <a:xfrm rot="-5400000">
            <a:off x="8499585" y="626399"/>
            <a:ext cx="132436" cy="1324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תרגול">
  <p:cSld name="1_תרגול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6" name="Google Shape;126;p12"/>
          <p:cNvCxnSpPr/>
          <p:nvPr/>
        </p:nvCxnSpPr>
        <p:spPr>
          <a:xfrm>
            <a:off x="6819500" y="264242"/>
            <a:ext cx="2555188" cy="9602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27" name="Google Shape;127;p12"/>
          <p:cNvGrpSpPr/>
          <p:nvPr/>
        </p:nvGrpSpPr>
        <p:grpSpPr>
          <a:xfrm>
            <a:off x="269040" y="4640789"/>
            <a:ext cx="2934932" cy="379745"/>
            <a:chOff x="358720" y="6187719"/>
            <a:chExt cx="3913243" cy="506326"/>
          </a:xfrm>
        </p:grpSpPr>
        <p:cxnSp>
          <p:nvCxnSpPr>
            <p:cNvPr id="128" name="Google Shape;128;p12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29" name="Google Shape;129;p12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12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1" name="Google Shape;131;p1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3" name="Google Shape;133;p12"/>
          <p:cNvSpPr txBox="1">
            <a:spLocks noGrp="1"/>
          </p:cNvSpPr>
          <p:nvPr>
            <p:ph type="body" idx="2"/>
          </p:nvPr>
        </p:nvSpPr>
        <p:spPr>
          <a:xfrm>
            <a:off x="4706815" y="1369219"/>
            <a:ext cx="3808535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7" r:id="rId17"/>
    <p:sldLayoutId id="2147483668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5312">
          <p15:clr>
            <a:srgbClr val="F26B43"/>
          </p15:clr>
        </p15:guide>
        <p15:guide id="2" orient="horz" pos="56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0"/>
          <p:cNvSpPr txBox="1"/>
          <p:nvPr/>
        </p:nvSpPr>
        <p:spPr>
          <a:xfrm>
            <a:off x="883920" y="3316525"/>
            <a:ext cx="6833616" cy="4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" sz="3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נושא השיעור: </a:t>
            </a:r>
            <a:r>
              <a:rPr lang="he-IL" sz="3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פרק ב' חלק ב' פסוקים ט"ז–כ"ה</a:t>
            </a:r>
            <a:endParaRPr sz="30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20"/>
          <p:cNvSpPr txBox="1"/>
          <p:nvPr/>
        </p:nvSpPr>
        <p:spPr>
          <a:xfrm>
            <a:off x="628728" y="3803425"/>
            <a:ext cx="38244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 algn="r" rtl="1">
              <a:lnSpc>
                <a:spcPct val="90000"/>
              </a:lnSpc>
            </a:pPr>
            <a:r>
              <a:rPr lang="iw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עם המורה</a:t>
            </a:r>
            <a:r>
              <a:rPr lang="he-IL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אורית בן עזרא</a:t>
            </a:r>
            <a:endParaRPr sz="2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20"/>
          <p:cNvSpPr txBox="1"/>
          <p:nvPr/>
        </p:nvSpPr>
        <p:spPr>
          <a:xfrm>
            <a:off x="2149600" y="2249725"/>
            <a:ext cx="5763600" cy="4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0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תורה ספר בראשית </a:t>
            </a:r>
            <a:endParaRPr sz="4000" b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E78ED0F-EAFC-47D0-91D6-99B282580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3198" y="96104"/>
            <a:ext cx="6210000" cy="540000"/>
          </a:xfrm>
        </p:spPr>
        <p:txBody>
          <a:bodyPr/>
          <a:lstStyle/>
          <a:p>
            <a:r>
              <a:rPr lang="he-IL" dirty="0"/>
              <a:t>רגע למחשבה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440C6319-15B7-42E4-A966-ACC203D3AC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0674" y="2811780"/>
            <a:ext cx="7179469" cy="2331720"/>
          </a:xfrm>
        </p:spPr>
        <p:txBody>
          <a:bodyPr/>
          <a:lstStyle/>
          <a:p>
            <a:r>
              <a:rPr lang="he-IL" sz="4000" b="1" dirty="0">
                <a:solidFill>
                  <a:schemeClr val="tx1"/>
                </a:solidFill>
              </a:rPr>
              <a:t>הַאִם צָרִיךְ </a:t>
            </a:r>
            <a:r>
              <a:rPr lang="he-IL" sz="4000" b="1" dirty="0" err="1">
                <a:solidFill>
                  <a:schemeClr val="tx1"/>
                </a:solidFill>
              </a:rPr>
              <a:t>שֶׁהָאִשָּׁה</a:t>
            </a:r>
            <a:r>
              <a:rPr lang="he-IL" sz="4000" b="1" dirty="0">
                <a:solidFill>
                  <a:schemeClr val="tx1"/>
                </a:solidFill>
              </a:rPr>
              <a:t> בבריאה </a:t>
            </a:r>
            <a:br>
              <a:rPr lang="en-US" sz="4000" b="1" dirty="0">
                <a:solidFill>
                  <a:schemeClr val="tx1"/>
                </a:solidFill>
              </a:rPr>
            </a:br>
            <a:r>
              <a:rPr lang="he-IL" sz="4000" b="1" dirty="0" err="1">
                <a:solidFill>
                  <a:schemeClr val="tx1"/>
                </a:solidFill>
              </a:rPr>
              <a:t>שֶׁאֱלֹהִים</a:t>
            </a:r>
            <a:r>
              <a:rPr lang="he-IL" sz="4000" b="1" dirty="0">
                <a:solidFill>
                  <a:schemeClr val="tx1"/>
                </a:solidFill>
              </a:rPr>
              <a:t> יוֹצֵר מֵהָאָדָם, </a:t>
            </a:r>
            <a:br>
              <a:rPr lang="en-US" sz="4000" b="1" dirty="0">
                <a:solidFill>
                  <a:schemeClr val="tx1"/>
                </a:solidFill>
              </a:rPr>
            </a:br>
            <a:r>
              <a:rPr lang="he-IL" sz="4000" b="1" dirty="0">
                <a:solidFill>
                  <a:schemeClr val="tx1"/>
                </a:solidFill>
              </a:rPr>
              <a:t>תִּהְיֶה דּוֹמֶה לָאָדָם? נמק!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FA6A0AE9-F699-4E95-B40C-46323F1B2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34" y="730566"/>
            <a:ext cx="7351009" cy="208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868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2492ECA-0920-4C47-95EB-33D1128A8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ממשיכים בקריאה בתורה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99266100-57AB-4CB3-B416-1EDC4D9263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68408" y="2421970"/>
            <a:ext cx="7351158" cy="2150030"/>
          </a:xfrm>
        </p:spPr>
        <p:txBody>
          <a:bodyPr/>
          <a:lstStyle/>
          <a:p>
            <a:pPr fontAlgn="base"/>
            <a:r>
              <a:rPr lang="he-IL" sz="2800" b="1" dirty="0"/>
              <a:t>(כד) עַל־כֵּן </a:t>
            </a:r>
            <a:r>
              <a:rPr lang="he-IL" sz="2800" b="1" dirty="0" err="1"/>
              <a:t>יַעֲזָב־אִיש</a:t>
            </a:r>
            <a:r>
              <a:rPr lang="he-IL" sz="2800" b="1" dirty="0"/>
              <a:t>ׁ </a:t>
            </a:r>
            <a:r>
              <a:rPr lang="he-IL" sz="2800" b="1" dirty="0" err="1"/>
              <a:t>אֶת־אָבִיו</a:t>
            </a:r>
            <a:r>
              <a:rPr lang="he-IL" sz="2800" b="1" dirty="0"/>
              <a:t> וְאֶת־אִמּוֹ וְדָבַק בְּאִשְׁתּוֹ וְהָיוּ לְבָשָׂר אֶחָד׃</a:t>
            </a:r>
          </a:p>
          <a:p>
            <a:pPr fontAlgn="base"/>
            <a:r>
              <a:rPr lang="he-IL" sz="2800" b="1" dirty="0"/>
              <a:t> </a:t>
            </a:r>
          </a:p>
          <a:p>
            <a:pPr fontAlgn="base"/>
            <a:r>
              <a:rPr lang="he-IL" sz="2800" b="1" dirty="0"/>
              <a:t>(כה) וַיִּהְיוּ שְׁנֵיהֶם עֲרוּמִּים הָאָדָם וְאִשְׁתּוֹ וְלֹא </a:t>
            </a:r>
            <a:r>
              <a:rPr lang="he-IL" sz="2800" b="1" dirty="0" err="1"/>
              <a:t>יִתְבֹּשָׁשׁו</a:t>
            </a:r>
            <a:r>
              <a:rPr lang="he-IL" sz="2800" b="1" dirty="0"/>
              <a:t>ּ׃</a:t>
            </a:r>
          </a:p>
          <a:p>
            <a:endParaRPr lang="he-IL" sz="2800" dirty="0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ED639B63-6227-4382-8C59-83B42165F0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261643" cy="2286198"/>
          </a:xfrm>
          <a:prstGeom prst="rect">
            <a:avLst/>
          </a:prstGeom>
        </p:spPr>
      </p:pic>
      <p:pic>
        <p:nvPicPr>
          <p:cNvPr id="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2D23DE9E-1F93-41BC-B207-45F9ABBED3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754" end="1949.290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8554" y="12426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395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FF334E8-3D70-4F84-930E-2D6AECC5B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הסיפור התנכי באומנות</a:t>
            </a:r>
          </a:p>
        </p:txBody>
      </p:sp>
      <p:pic>
        <p:nvPicPr>
          <p:cNvPr id="5" name="2 - אדם וחווה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8400" y="1197229"/>
            <a:ext cx="6562793" cy="3691571"/>
          </a:xfrm>
          <a:prstGeom prst="rect">
            <a:avLst/>
          </a:prstGeom>
        </p:spPr>
      </p:pic>
      <p:sp>
        <p:nvSpPr>
          <p:cNvPr id="6" name="מלבן 5"/>
          <p:cNvSpPr/>
          <p:nvPr/>
        </p:nvSpPr>
        <p:spPr>
          <a:xfrm>
            <a:off x="644400" y="4051014"/>
            <a:ext cx="13932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he-IL" dirty="0"/>
            </a:br>
            <a:r>
              <a:rPr lang="he-IL" dirty="0">
                <a:solidFill>
                  <a:srgbClr val="030303"/>
                </a:solidFill>
                <a:latin typeface="Roboto"/>
              </a:rPr>
              <a:t>החברה לכתבי הקודש בישראל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78362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0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EF51619-A9D3-45A1-9FE7-14F28B58A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מסכמים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97AAFA4C-122F-4F95-8C92-9CDF36CC90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3729" y="1145754"/>
            <a:ext cx="7179469" cy="3906892"/>
          </a:xfrm>
        </p:spPr>
        <p:txBody>
          <a:bodyPr/>
          <a:lstStyle/>
          <a:p>
            <a:r>
              <a:rPr lang="he-IL" sz="2800" dirty="0"/>
              <a:t>לָמַדְנוּ בַּפֶּרֶק ב' שְׁנֵי סִפּוּרִים </a:t>
            </a:r>
          </a:p>
          <a:p>
            <a:r>
              <a:rPr lang="he-IL" sz="2800" dirty="0"/>
              <a:t>סִפּוּרִים אֵלּוּ הֵם מֵעיִן הֶמְשֵׁךְ לַבְּרִיאָה.</a:t>
            </a:r>
          </a:p>
          <a:p>
            <a:r>
              <a:rPr lang="he-IL" sz="2800" dirty="0">
                <a:solidFill>
                  <a:srgbClr val="FF0000"/>
                </a:solidFill>
              </a:rPr>
              <a:t>סִפּוּר א:</a:t>
            </a:r>
            <a:r>
              <a:rPr lang="he-IL" sz="2800" dirty="0"/>
              <a:t>  חֲשִׁיבוּת יוֹם הַשַּׁבָּת </a:t>
            </a:r>
            <a:r>
              <a:rPr lang="he-IL" sz="2800" dirty="0" err="1"/>
              <a:t>לָאֱלֹהִים</a:t>
            </a:r>
            <a:r>
              <a:rPr lang="he-IL" sz="2800" dirty="0"/>
              <a:t> וּלְאָדָם ו</a:t>
            </a:r>
            <a:br>
              <a:rPr lang="en-US" sz="2800" dirty="0"/>
            </a:br>
            <a:r>
              <a:rPr lang="he-IL" sz="2800" dirty="0"/>
              <a:t>ּבְרִיאַת גַּן הָעֵדֶן. </a:t>
            </a:r>
          </a:p>
          <a:p>
            <a:endParaRPr lang="he-IL" sz="2800" dirty="0"/>
          </a:p>
          <a:p>
            <a:r>
              <a:rPr lang="he-IL" sz="2800" dirty="0">
                <a:solidFill>
                  <a:srgbClr val="FF0000"/>
                </a:solidFill>
              </a:rPr>
              <a:t>סִפּוּר ב':  </a:t>
            </a:r>
            <a:r>
              <a:rPr lang="he-IL" sz="2800" dirty="0" err="1"/>
              <a:t>אֱלֹהִים</a:t>
            </a:r>
            <a:r>
              <a:rPr lang="he-IL" sz="2800" dirty="0"/>
              <a:t> יוֹצֵר אֶת </a:t>
            </a:r>
            <a:r>
              <a:rPr lang="he-IL" sz="2800" dirty="0" err="1"/>
              <a:t>הָאִשָּׁה</a:t>
            </a:r>
            <a:r>
              <a:rPr lang="he-IL" sz="2800" dirty="0"/>
              <a:t> כְּבַת זוּג שֶׁל הָאָדָם. כִּי הָאָדָם הָיָה זָקוּק לְחֶבְרָה אֱנוֹשִׁית.</a:t>
            </a:r>
          </a:p>
        </p:txBody>
      </p:sp>
    </p:spTree>
    <p:extLst>
      <p:ext uri="{BB962C8B-B14F-4D97-AF65-F5344CB8AC3E}">
        <p14:creationId xmlns:p14="http://schemas.microsoft.com/office/powerpoint/2010/main" val="31657552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5"/>
          <p:cNvSpPr txBox="1">
            <a:spLocks noGrp="1"/>
          </p:cNvSpPr>
          <p:nvPr>
            <p:ph type="title"/>
          </p:nvPr>
        </p:nvSpPr>
        <p:spPr>
          <a:xfrm>
            <a:off x="2311193" y="497344"/>
            <a:ext cx="6210000" cy="5400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" dirty="0"/>
              <a:t>משימה לסיכום חלק </a:t>
            </a:r>
            <a:r>
              <a:rPr lang="he-IL" dirty="0"/>
              <a:t>ב</a:t>
            </a:r>
            <a:r>
              <a:rPr lang="iw" dirty="0"/>
              <a:t>'</a:t>
            </a:r>
            <a:endParaRPr dirty="0"/>
          </a:p>
        </p:txBody>
      </p:sp>
      <p:sp>
        <p:nvSpPr>
          <p:cNvPr id="245" name="Google Shape;245;p25"/>
          <p:cNvSpPr txBox="1">
            <a:spLocks noGrp="1"/>
          </p:cNvSpPr>
          <p:nvPr>
            <p:ph type="body" idx="1"/>
          </p:nvPr>
        </p:nvSpPr>
        <p:spPr>
          <a:xfrm>
            <a:off x="738554" y="1144024"/>
            <a:ext cx="7923222" cy="3746723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/>
            <a:r>
              <a:rPr lang="he-IL" sz="3200" b="1" dirty="0">
                <a:solidFill>
                  <a:schemeClr val="tx1"/>
                </a:solidFill>
              </a:rPr>
              <a:t>עֲנוּ בְּהַרְחָבָה בַּמַּחְבֶּרֶת</a:t>
            </a:r>
          </a:p>
          <a:p>
            <a:pPr marL="514350" lvl="0" indent="-514350" algn="r">
              <a:buFont typeface="+mj-lt"/>
              <a:buAutoNum type="arabicPeriod"/>
            </a:pPr>
            <a:r>
              <a:rPr lang="he-IL" dirty="0"/>
              <a:t>מַהִי לְדַעְתְּכֶם, מַשְׁמָעוּת הַפָּסוּק: "לֹא טוֹב הֱיוֹת הָאָדָם לְבַדּוֹ אֶעֱשֶׂה לוֹ " עֵזֶר כְּנֶגְדּוֹ "?</a:t>
            </a:r>
          </a:p>
          <a:p>
            <a:pPr marL="514350" lvl="0" indent="-514350" algn="r">
              <a:buFont typeface="+mj-lt"/>
              <a:buAutoNum type="arabicPeriod"/>
            </a:pPr>
            <a:r>
              <a:rPr lang="he-IL" dirty="0"/>
              <a:t>מַדּוּעַ לֹא טוֹב לוֹ, לָאָדָם, לִהְיוֹת לְבַד?</a:t>
            </a:r>
          </a:p>
          <a:p>
            <a:pPr marL="514350" lvl="0" indent="-514350" algn="r">
              <a:buFont typeface="+mj-lt"/>
              <a:buAutoNum type="arabicPeriod"/>
            </a:pPr>
            <a:r>
              <a:rPr lang="he-IL" dirty="0"/>
              <a:t>מָה טוֹב בַּכָּךְ שֶׁבְּנֵי הָאָדָם שׁוֹנִים הָאֶחָד מֵהַשֵּׁנִי </a:t>
            </a:r>
            <a:br>
              <a:rPr lang="en-US" dirty="0"/>
            </a:br>
            <a:r>
              <a:rPr lang="he-IL" dirty="0"/>
              <a:t>בַּמַּרְאָה וּבִתְכוּנוֹת אֹפִי??</a:t>
            </a:r>
          </a:p>
          <a:p>
            <a:pPr marL="514350" lvl="0" indent="-514350" algn="r">
              <a:buFont typeface="+mj-lt"/>
              <a:buAutoNum type="arabicPeriod"/>
            </a:pPr>
            <a:r>
              <a:rPr lang="he-IL" dirty="0"/>
              <a:t>לְפִי דַּעְתְּכֶם, הַאִם בְּנֵי הָאָדָם בָּעוֹלָם </a:t>
            </a:r>
            <a:br>
              <a:rPr lang="en-US" dirty="0"/>
            </a:br>
            <a:r>
              <a:rPr lang="he-IL" dirty="0"/>
              <a:t>מְמַלְּאִים אֶת הַמְּשִׂימָה לִשְׁמֹר עַל הָעוֹלָם?</a:t>
            </a:r>
            <a:endParaRPr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B772C569-2BA5-4176-AC53-4613CF17D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" y="3283875"/>
            <a:ext cx="236220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0min_final" descr="10min_final">
            <a:hlinkClick r:id="" action="ppaction://media"/>
            <a:extLst>
              <a:ext uri="{FF2B5EF4-FFF2-40B4-BE49-F238E27FC236}">
                <a16:creationId xmlns:a16="http://schemas.microsoft.com/office/drawing/2014/main" id="{EEEBFDA0-DA8B-FA4E-BA67-C5E9B15F13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89557" y="487743"/>
            <a:ext cx="1540938" cy="5496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6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2653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477D7A7-34BC-4E8D-A092-1447D4B51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מה להביא לשיעור?</a:t>
            </a:r>
            <a:endParaRPr lang="he-IL" dirty="0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91C2DDFA-77A0-4236-B29B-AD32AE4492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F6DADB44-0F60-4DCB-885B-A13B066B60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7664" y="2009043"/>
            <a:ext cx="1962150" cy="2324100"/>
          </a:xfrm>
          <a:prstGeom prst="rect">
            <a:avLst/>
          </a:prstGeom>
        </p:spPr>
      </p:pic>
      <p:pic>
        <p:nvPicPr>
          <p:cNvPr id="5" name="Google Shape;260;p7" descr="https://lh4.googleusercontent.com/iGTl96Eygo7-oid1H3ZWWYhb5HWAynyOs2KLWGGMeuEgHeu4cFLof2g-jYLOscV4q-879K-lfjkP4Swnmj_UGZsWTDspF4AbUz1XGd30Tf1KKpiEXhvx6NLF17Q1F5VY">
            <a:extLst>
              <a:ext uri="{FF2B5EF4-FFF2-40B4-BE49-F238E27FC236}">
                <a16:creationId xmlns:a16="http://schemas.microsoft.com/office/drawing/2014/main" id="{941F452A-4846-4FFE-94B2-F96BCEF0375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3686471" y="2800670"/>
            <a:ext cx="1771057" cy="74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59;p7" descr="https://lh5.googleusercontent.com/7xQchnRuOUJbyFAyyHdllavqvQUFOSCV7l5Kzy1Rmeboi9xefgg8yDF0ng5ESkxi3tC9_i9ER1BmBYOOTMhmhaxTzBz8ILJQxn_c__0Qg9cKcVB64VGmWAAtIhTRT7NF">
            <a:extLst>
              <a:ext uri="{FF2B5EF4-FFF2-40B4-BE49-F238E27FC236}">
                <a16:creationId xmlns:a16="http://schemas.microsoft.com/office/drawing/2014/main" id="{DBB89212-8E8C-4DBB-A699-59415FF7E80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48233" y="2285564"/>
            <a:ext cx="1161305" cy="1800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1min_final" descr="1min_final">
            <a:hlinkClick r:id="" action="ppaction://media"/>
            <a:extLst>
              <a:ext uri="{FF2B5EF4-FFF2-40B4-BE49-F238E27FC236}">
                <a16:creationId xmlns:a16="http://schemas.microsoft.com/office/drawing/2014/main" id="{B09C1F5E-E59C-AA46-B5C1-1B6F1A66EF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7195" y="520038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93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1"/>
          <p:cNvSpPr txBox="1">
            <a:spLocks noGrp="1"/>
          </p:cNvSpPr>
          <p:nvPr>
            <p:ph type="title"/>
          </p:nvPr>
        </p:nvSpPr>
        <p:spPr>
          <a:xfrm>
            <a:off x="2311193" y="497344"/>
            <a:ext cx="6210000" cy="5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iw"/>
              <a:t>מה נלמד בשיעור? </a:t>
            </a:r>
            <a:endParaRPr/>
          </a:p>
        </p:txBody>
      </p:sp>
      <p:sp>
        <p:nvSpPr>
          <p:cNvPr id="218" name="Google Shape;218;p21"/>
          <p:cNvSpPr txBox="1">
            <a:spLocks noGrp="1"/>
          </p:cNvSpPr>
          <p:nvPr>
            <p:ph type="body" idx="1"/>
          </p:nvPr>
        </p:nvSpPr>
        <p:spPr>
          <a:xfrm>
            <a:off x="619760" y="1136404"/>
            <a:ext cx="8099500" cy="4106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 indent="-342900" algn="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800"/>
              <a:buChar char="★"/>
            </a:pPr>
            <a:r>
              <a:rPr lang="he-IL" sz="2800" dirty="0"/>
              <a:t>נִזְכַּר בַּסִּפּוּר מֵהַפְּרָקִים הַקּוֹדְמִים</a:t>
            </a:r>
          </a:p>
          <a:p>
            <a:pPr lvl="0" indent="-342900" algn="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800"/>
              <a:buChar char="★"/>
            </a:pPr>
            <a:r>
              <a:rPr lang="he-IL" sz="2800" dirty="0" err="1"/>
              <a:t>אֱלֹהִים</a:t>
            </a:r>
            <a:r>
              <a:rPr lang="he-IL" sz="2800" dirty="0"/>
              <a:t> רָאָה שֶׁהָאָדָם בּוֹדֵד בְּגַן עֵדֶן, וְלָכֵן בָּרָא עֲבוּרוֹ בְּעָלֵי חַיִּים שֶׁיִּהְיוּ לו לחברה אך זֶה לֹא מַסְפִּיק הָאָדָם זָקוּק לַדָּבָר נוֹסָף?? </a:t>
            </a:r>
            <a:r>
              <a:rPr lang="he-IL" sz="2800" dirty="0" err="1"/>
              <a:t>הָאִשָּׁה</a:t>
            </a:r>
            <a:r>
              <a:rPr lang="he-IL" sz="2800" dirty="0"/>
              <a:t> שתהיה לו "עֵזֶר כְּנֶגְדּוֹ".</a:t>
            </a:r>
          </a:p>
          <a:p>
            <a:pPr lvl="0" indent="-342900" algn="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800"/>
              <a:buChar char="★"/>
            </a:pPr>
            <a:r>
              <a:rPr lang="he-IL" sz="2800" dirty="0"/>
              <a:t>נִקְרָא אֶת הַפְּסוּקִים וְנַסְבִּיר אוֹתָם.</a:t>
            </a:r>
          </a:p>
          <a:p>
            <a:pPr lvl="0" indent="-342900" algn="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800"/>
              <a:buChar char="★"/>
            </a:pPr>
            <a:r>
              <a:rPr lang="he-IL" sz="2800" dirty="0"/>
              <a:t>נִצְפֶה בַּסִּרְטוֹן</a:t>
            </a:r>
          </a:p>
          <a:p>
            <a:pPr lvl="0" indent="-342900" algn="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SzPts val="1800"/>
              <a:buChar char="★"/>
            </a:pPr>
            <a:r>
              <a:rPr lang="he-IL" sz="2800" dirty="0"/>
              <a:t>נְסַכֵּם אֶת הַנִּלְמָד בַּעֲבוֹדָה אִישִׁית</a:t>
            </a:r>
            <a:endParaRPr sz="2800" dirty="0"/>
          </a:p>
          <a:p>
            <a:pPr marL="0" lvl="0" indent="0" algn="r" rt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sz="2800" dirty="0"/>
          </a:p>
          <a:p>
            <a:pPr marL="0" lvl="0" indent="0" algn="r" rt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sz="2800" dirty="0"/>
          </a:p>
          <a:p>
            <a:pPr marL="0" lvl="0" indent="0" algn="r" rt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sz="2800" dirty="0"/>
          </a:p>
          <a:p>
            <a:pPr marL="0" lvl="0" indent="0" algn="r" rt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sz="2800" baseline="-25000" dirty="0">
              <a:solidFill>
                <a:srgbClr val="000000"/>
              </a:solidFill>
            </a:endParaRPr>
          </a:p>
          <a:p>
            <a:pPr marL="0" lvl="0" indent="0" algn="r" rt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sz="2800" dirty="0"/>
          </a:p>
          <a:p>
            <a:pPr marL="0" lvl="0" indent="0" algn="r" rt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sz="2800" dirty="0"/>
          </a:p>
          <a:p>
            <a:pPr marL="0" lvl="0" indent="0" algn="r" rt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sz="2800" dirty="0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lvl="0" indent="0" algn="r" rt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sz="2800" dirty="0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lvl="0" indent="0" algn="r" rt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sz="2800" dirty="0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lvl="0" indent="0" algn="r" rt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2700"/>
              <a:buNone/>
            </a:pPr>
            <a:endParaRPr sz="2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863A756-39C4-4D6B-8970-2C6CFEE2E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ניזכר בנלמד בחלק א' שבשיעור הקודם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C98CB901-6373-4235-9D1C-B841C8A49D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88069" y="1644730"/>
            <a:ext cx="7179469" cy="2883694"/>
          </a:xfrm>
        </p:spPr>
        <p:txBody>
          <a:bodyPr/>
          <a:lstStyle/>
          <a:p>
            <a:pPr algn="r"/>
            <a:r>
              <a:rPr lang="he-IL" sz="2800" b="1" dirty="0"/>
              <a:t>בַּחֵלֶק א לָמַדְנוּ עַל יוֹם הַמְּנוֹחָה יוֹם הַשַּׁבָּת </a:t>
            </a:r>
          </a:p>
          <a:p>
            <a:pPr algn="r"/>
            <a:r>
              <a:rPr lang="he-IL" sz="2800" b="1" dirty="0"/>
              <a:t>עַל הֶמְשֵׁךְ הַבְּרִיאָה בַּגַּן הָעֵדֶן</a:t>
            </a:r>
          </a:p>
          <a:p>
            <a:pPr algn="r"/>
            <a:r>
              <a:rPr lang="he-IL" sz="2800" b="1" dirty="0"/>
              <a:t>ה' נוֹתֵן לְאָדָם נִשְׁמַת חַיִּים.</a:t>
            </a:r>
          </a:p>
          <a:p>
            <a:pPr algn="r"/>
            <a:r>
              <a:rPr lang="he-IL" sz="2800" b="1" dirty="0">
                <a:solidFill>
                  <a:srgbClr val="FF0000"/>
                </a:solidFill>
              </a:rPr>
              <a:t>בְּחֵלֶק זֶה נִלְמָד מָה הָאָדָם עוֹשֶׂה בַּגַּן הָעֵדֶן</a:t>
            </a:r>
            <a:r>
              <a:rPr lang="he-IL" sz="2800" b="1" dirty="0"/>
              <a:t>: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F242867-211D-47E2-851A-9AF5EEF53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1" y="1746004"/>
            <a:ext cx="2001550" cy="248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486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299EBE7-BFDC-4B9F-A076-50F2F1643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שאלה למחשבה ודיון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5C1A88D5-8BA4-4709-8EB7-D956B0E420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3729" y="1446609"/>
            <a:ext cx="7179469" cy="3312677"/>
          </a:xfrm>
        </p:spPr>
        <p:txBody>
          <a:bodyPr/>
          <a:lstStyle/>
          <a:p>
            <a:r>
              <a:rPr lang="he-IL" sz="4400" b="1" dirty="0">
                <a:solidFill>
                  <a:schemeClr val="tx1"/>
                </a:solidFill>
              </a:rPr>
              <a:t>מָה הָאָדָם הראשון עוֹשֶׂה </a:t>
            </a:r>
          </a:p>
          <a:p>
            <a:r>
              <a:rPr lang="he-IL" sz="4400" b="1" dirty="0">
                <a:solidFill>
                  <a:schemeClr val="tx1"/>
                </a:solidFill>
              </a:rPr>
              <a:t>בַּגַּן הָעֵדֶן ?</a:t>
            </a:r>
          </a:p>
          <a:p>
            <a:endParaRPr lang="he-IL" sz="2400" b="1" dirty="0">
              <a:solidFill>
                <a:schemeClr val="tx1"/>
              </a:solidFill>
            </a:endParaRPr>
          </a:p>
          <a:p>
            <a:r>
              <a:rPr lang="he-IL" sz="2800" b="1" dirty="0">
                <a:solidFill>
                  <a:schemeClr val="tx1"/>
                </a:solidFill>
              </a:rPr>
              <a:t>הַאִם חָסֵר לְאָדָם מַשֶּׁהוּ?</a:t>
            </a:r>
          </a:p>
        </p:txBody>
      </p:sp>
      <p:pic>
        <p:nvPicPr>
          <p:cNvPr id="4" name="3min_final" descr="3min_final">
            <a:hlinkClick r:id="" action="ppaction://media"/>
            <a:extLst>
              <a:ext uri="{FF2B5EF4-FFF2-40B4-BE49-F238E27FC236}">
                <a16:creationId xmlns:a16="http://schemas.microsoft.com/office/drawing/2014/main" id="{CC322666-C13F-6B40-93F7-FCDC9BF98B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4143" y="487743"/>
            <a:ext cx="1540938" cy="54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38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2"/>
          <p:cNvSpPr txBox="1">
            <a:spLocks noGrp="1"/>
          </p:cNvSpPr>
          <p:nvPr>
            <p:ph type="title"/>
          </p:nvPr>
        </p:nvSpPr>
        <p:spPr>
          <a:xfrm>
            <a:off x="2311193" y="497344"/>
            <a:ext cx="6210000" cy="5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lvl="0"/>
            <a:r>
              <a:rPr lang="he-IL" sz="3600" b="1">
                <a:solidFill>
                  <a:schemeClr val="bg1"/>
                </a:solidFill>
              </a:rPr>
              <a:t>עכשיו לומדים 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56006FF3-2D00-46A2-9EA9-28CAC4E319B8}"/>
              </a:ext>
            </a:extLst>
          </p:cNvPr>
          <p:cNvSpPr txBox="1"/>
          <p:nvPr/>
        </p:nvSpPr>
        <p:spPr>
          <a:xfrm>
            <a:off x="633046" y="1242646"/>
            <a:ext cx="7888147" cy="310854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fontAlgn="base"/>
            <a:endParaRPr lang="he-I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1175" indent="-511175" algn="r" rtl="1" fontAlgn="base"/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(ח) </a:t>
            </a:r>
            <a:r>
              <a:rPr lang="he-IL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וַיִּטַּע</a:t>
            </a: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 יְהוָה </a:t>
            </a:r>
            <a:r>
              <a:rPr lang="he-IL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אֱלֹהִים</a:t>
            </a: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גַּן־בְעֵדֶן</a:t>
            </a: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 מִקֶּדֶם וַיָּשֶׂם שָׁם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אֶת־הָאָדָם</a:t>
            </a: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 אֲשֶׁר יָצָר׃</a:t>
            </a:r>
          </a:p>
          <a:p>
            <a:pPr marL="511175" indent="-511175" algn="r" rtl="1" fontAlgn="base"/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marL="511175" indent="-511175" algn="r" rtl="1" fontAlgn="base"/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(ט) וַיַּצְמַח יְהוָה </a:t>
            </a:r>
            <a:r>
              <a:rPr lang="he-IL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אֱלֹהִים</a:t>
            </a: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מִן־הָאֲדָמָה</a:t>
            </a: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כָּל־עֵץ</a:t>
            </a: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 נֶחְמָד לְמַרְאֶה</a:t>
            </a:r>
            <a:b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וְטוֹב לְמַאֲכָל וְעֵץ הַחַיִּים בְּתוֹךְ הַגָּן וְעֵץ הַדַּעַת טוֹב וָרָע׃</a:t>
            </a:r>
          </a:p>
          <a:p>
            <a:pPr fontAlgn="base"/>
            <a:r>
              <a:rPr lang="he-IL" sz="28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</p:txBody>
      </p:sp>
      <p:pic>
        <p:nvPicPr>
          <p:cNvPr id="5" name="הצומח-והחי--האדם-והשבת-–-אתר-תנ-ך-ממלכתי-mp3 (1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067" end="135574.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24325" y="398327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7E87370-6915-463F-8455-9A162116A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ממשיכים בקריאה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B45F9F15-7D0C-4968-A23A-45423EFEEC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67089" y="1218010"/>
            <a:ext cx="7179469" cy="3605450"/>
          </a:xfrm>
        </p:spPr>
        <p:txBody>
          <a:bodyPr/>
          <a:lstStyle/>
          <a:p>
            <a:pPr fontAlgn="base"/>
            <a:r>
              <a:rPr lang="he-IL" sz="2800" dirty="0" err="1"/>
              <a:t>טז</a:t>
            </a:r>
            <a:r>
              <a:rPr lang="he-IL" sz="2800" dirty="0"/>
              <a:t>) </a:t>
            </a:r>
            <a:r>
              <a:rPr lang="he-IL" sz="2800" b="1" dirty="0"/>
              <a:t>וַיְצַו </a:t>
            </a:r>
            <a:r>
              <a:rPr lang="he-IL" sz="2800" dirty="0"/>
              <a:t>ציווה </a:t>
            </a:r>
            <a:r>
              <a:rPr lang="he-IL" sz="2800" b="1" dirty="0"/>
              <a:t>יְהוָה </a:t>
            </a:r>
            <a:r>
              <a:rPr lang="he-IL" sz="2800" b="1" dirty="0" err="1"/>
              <a:t>אֱלֹהִים</a:t>
            </a:r>
            <a:r>
              <a:rPr lang="he-IL" sz="2800" b="1" dirty="0"/>
              <a:t> </a:t>
            </a:r>
            <a:r>
              <a:rPr lang="he-IL" sz="2800" b="1" dirty="0" err="1"/>
              <a:t>עַל־הָאָדָם</a:t>
            </a:r>
            <a:r>
              <a:rPr lang="he-IL" sz="2800" b="1" dirty="0"/>
              <a:t> </a:t>
            </a:r>
            <a:r>
              <a:rPr lang="he-IL" sz="2800" b="1" dirty="0" err="1"/>
              <a:t>לֵאמֹר</a:t>
            </a:r>
            <a:r>
              <a:rPr lang="he-IL" sz="2800" b="1" dirty="0"/>
              <a:t> מִכֹּל </a:t>
            </a:r>
            <a:r>
              <a:rPr lang="he-IL" sz="2800" b="1" dirty="0" err="1"/>
              <a:t>עֵץ־הַגָּן</a:t>
            </a:r>
            <a:r>
              <a:rPr lang="he-IL" sz="2800" b="1" dirty="0"/>
              <a:t> אָכֹל תֹּאכֵל </a:t>
            </a:r>
            <a:r>
              <a:rPr lang="he-IL" sz="2800" dirty="0"/>
              <a:t>מותר לך לאכול</a:t>
            </a:r>
            <a:r>
              <a:rPr lang="he-IL" sz="2800" b="1" dirty="0"/>
              <a:t> ׃</a:t>
            </a:r>
            <a:endParaRPr lang="he-IL" sz="2800" dirty="0"/>
          </a:p>
          <a:p>
            <a:pPr fontAlgn="base"/>
            <a:r>
              <a:rPr lang="he-IL" sz="2800" dirty="0"/>
              <a:t> </a:t>
            </a:r>
          </a:p>
          <a:p>
            <a:pPr fontAlgn="base"/>
            <a:r>
              <a:rPr lang="he-IL" sz="2800" dirty="0"/>
              <a:t>(</a:t>
            </a:r>
            <a:r>
              <a:rPr lang="he-IL" sz="2800" dirty="0" err="1"/>
              <a:t>יז</a:t>
            </a:r>
            <a:r>
              <a:rPr lang="he-IL" sz="2800" dirty="0"/>
              <a:t>) וּמֵעֵץ הַדַּעַת טוֹב וָרָע לֹא תֹאכַל מִמֶּנּוּ כִּי בְּיוֹם אֲכָלְךָ מִמֶּנּוּ מוֹת תָּמוּת׃</a:t>
            </a:r>
          </a:p>
          <a:p>
            <a:pPr fontAlgn="base"/>
            <a:r>
              <a:rPr lang="he-IL" sz="2800" dirty="0"/>
              <a:t> </a:t>
            </a:r>
          </a:p>
          <a:p>
            <a:pPr fontAlgn="base"/>
            <a:r>
              <a:rPr lang="he-IL" sz="2800" dirty="0"/>
              <a:t>(</a:t>
            </a:r>
            <a:r>
              <a:rPr lang="he-IL" sz="2800" dirty="0" err="1"/>
              <a:t>יח</a:t>
            </a:r>
            <a:r>
              <a:rPr lang="he-IL" sz="2800" dirty="0"/>
              <a:t>) וַיֹּאמֶר יְהוָה </a:t>
            </a:r>
            <a:r>
              <a:rPr lang="he-IL" sz="2800" dirty="0" err="1"/>
              <a:t>אֱלֹהִים</a:t>
            </a:r>
            <a:r>
              <a:rPr lang="he-IL" sz="2800" dirty="0"/>
              <a:t> </a:t>
            </a:r>
            <a:r>
              <a:rPr lang="he-IL" sz="2800" dirty="0" err="1"/>
              <a:t>לֹא־טוֹב</a:t>
            </a:r>
            <a:r>
              <a:rPr lang="he-IL" sz="2800" dirty="0"/>
              <a:t> הֱיוֹת הָאָדָם לְבַדּוֹ </a:t>
            </a:r>
            <a:r>
              <a:rPr lang="he-IL" sz="2800" dirty="0" err="1"/>
              <a:t>אֶעֱשֶׂהּ־לּו</a:t>
            </a:r>
            <a:r>
              <a:rPr lang="he-IL" sz="2800" dirty="0"/>
              <a:t>ֹ עֵזֶר כְּנֶגְדּוֹ׃</a:t>
            </a:r>
          </a:p>
          <a:p>
            <a:pPr fontAlgn="base"/>
            <a:r>
              <a:rPr lang="he-IL" sz="2800" dirty="0"/>
              <a:t> </a:t>
            </a:r>
          </a:p>
        </p:txBody>
      </p:sp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2D23DE9E-1F93-41BC-B207-45F9ABBED3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2366.290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8554" y="12426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09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31D1BA1-810A-4602-A09C-F64E79781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שאלה למחשבה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1719DAA1-6BF4-4F9F-A7AA-38ACBED030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he-IL" sz="4000" b="1" dirty="0"/>
          </a:p>
          <a:p>
            <a:pPr fontAlgn="base"/>
            <a:r>
              <a:rPr lang="he-IL" sz="4000" b="1" dirty="0"/>
              <a:t>מַדּוּעַ</a:t>
            </a:r>
          </a:p>
          <a:p>
            <a:pPr fontAlgn="base"/>
            <a:r>
              <a:rPr lang="he-IL" sz="4000" b="1" dirty="0"/>
              <a:t>לֹא טוֹב לָאָדָם, לִהְיוֹת לְבַד?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FF4512D-707B-4DF4-9E5B-DFA5AC786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38803">
            <a:off x="168275" y="1412082"/>
            <a:ext cx="2609850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449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D898BF8-56D8-4ECA-A36D-657291240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ממשיכים בקריאה בתורה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2D621B03-368F-416A-AE45-623DFDC68F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05189" y="1218010"/>
            <a:ext cx="7179469" cy="3696890"/>
          </a:xfrm>
        </p:spPr>
        <p:txBody>
          <a:bodyPr/>
          <a:lstStyle/>
          <a:p>
            <a:pPr fontAlgn="base"/>
            <a:r>
              <a:rPr lang="he-IL" dirty="0"/>
              <a:t> (</a:t>
            </a:r>
            <a:r>
              <a:rPr lang="he-IL" dirty="0" err="1"/>
              <a:t>כא</a:t>
            </a:r>
            <a:r>
              <a:rPr lang="he-IL" dirty="0"/>
              <a:t>) </a:t>
            </a:r>
            <a:r>
              <a:rPr lang="he-IL" dirty="0" err="1"/>
              <a:t>וַיַּפֵּל</a:t>
            </a:r>
            <a:r>
              <a:rPr lang="he-IL" dirty="0"/>
              <a:t> יְהוָה </a:t>
            </a:r>
            <a:r>
              <a:rPr lang="he-IL" dirty="0" err="1"/>
              <a:t>אֱלֹהִים</a:t>
            </a:r>
            <a:r>
              <a:rPr lang="he-IL" dirty="0"/>
              <a:t> תַּרְדֵּמָה </a:t>
            </a:r>
            <a:r>
              <a:rPr lang="he-IL" dirty="0" err="1"/>
              <a:t>עַל־הָאָדָם</a:t>
            </a:r>
            <a:r>
              <a:rPr lang="he-IL" dirty="0"/>
              <a:t> וַיִּישָׁן </a:t>
            </a:r>
            <a:r>
              <a:rPr lang="he-IL" dirty="0" err="1"/>
              <a:t>וַיִּקַּח</a:t>
            </a:r>
            <a:r>
              <a:rPr lang="he-IL" dirty="0"/>
              <a:t> אַחַת </a:t>
            </a:r>
            <a:r>
              <a:rPr lang="he-IL" dirty="0" err="1"/>
              <a:t>מִצַּלְעֹתָיו</a:t>
            </a:r>
            <a:r>
              <a:rPr lang="he-IL" dirty="0"/>
              <a:t> </a:t>
            </a:r>
            <a:r>
              <a:rPr lang="he-IL" dirty="0" err="1"/>
              <a:t>וַיִּסְגֹּר</a:t>
            </a:r>
            <a:r>
              <a:rPr lang="he-IL" dirty="0"/>
              <a:t> בָּשָׂר תַּחְתֶּנָּה׃</a:t>
            </a:r>
          </a:p>
          <a:p>
            <a:pPr fontAlgn="base"/>
            <a:r>
              <a:rPr lang="he-IL" dirty="0"/>
              <a:t> </a:t>
            </a:r>
          </a:p>
          <a:p>
            <a:pPr fontAlgn="base"/>
            <a:r>
              <a:rPr lang="he-IL" dirty="0"/>
              <a:t>(</a:t>
            </a:r>
            <a:r>
              <a:rPr lang="he-IL" dirty="0" err="1"/>
              <a:t>כב</a:t>
            </a:r>
            <a:r>
              <a:rPr lang="he-IL" dirty="0"/>
              <a:t>) </a:t>
            </a:r>
            <a:r>
              <a:rPr lang="he-IL" dirty="0" err="1"/>
              <a:t>וַיִּבֶן</a:t>
            </a:r>
            <a:r>
              <a:rPr lang="he-IL" dirty="0"/>
              <a:t> יְהוָה </a:t>
            </a:r>
            <a:r>
              <a:rPr lang="he-IL" dirty="0" err="1"/>
              <a:t>אֱלֹהִים</a:t>
            </a:r>
            <a:r>
              <a:rPr lang="he-IL" dirty="0"/>
              <a:t> </a:t>
            </a:r>
            <a:r>
              <a:rPr lang="he-IL" dirty="0" err="1"/>
              <a:t>אֶת־הַצֵּלָע</a:t>
            </a:r>
            <a:r>
              <a:rPr lang="he-IL" dirty="0"/>
              <a:t> </a:t>
            </a:r>
            <a:r>
              <a:rPr lang="he-IL" dirty="0" err="1"/>
              <a:t>אֲשֶׁר־לָקַח</a:t>
            </a:r>
            <a:r>
              <a:rPr lang="he-IL" dirty="0"/>
              <a:t> </a:t>
            </a:r>
            <a:r>
              <a:rPr lang="he-IL" dirty="0" err="1"/>
              <a:t>מִן־הָאָדָם</a:t>
            </a:r>
            <a:r>
              <a:rPr lang="he-IL" dirty="0"/>
              <a:t> לְאִשָּׁה וַיְבִאֶהָ </a:t>
            </a:r>
            <a:r>
              <a:rPr lang="he-IL" dirty="0" err="1"/>
              <a:t>אֶל־הָאָדָם</a:t>
            </a:r>
            <a:r>
              <a:rPr lang="he-IL" dirty="0"/>
              <a:t>׃</a:t>
            </a:r>
          </a:p>
          <a:p>
            <a:pPr fontAlgn="base"/>
            <a:r>
              <a:rPr lang="he-IL" dirty="0"/>
              <a:t> </a:t>
            </a:r>
          </a:p>
          <a:p>
            <a:pPr fontAlgn="base"/>
            <a:r>
              <a:rPr lang="he-IL" dirty="0"/>
              <a:t>(</a:t>
            </a:r>
            <a:r>
              <a:rPr lang="he-IL" dirty="0" err="1"/>
              <a:t>כג</a:t>
            </a:r>
            <a:r>
              <a:rPr lang="he-IL" dirty="0"/>
              <a:t>) וַיֹּאמֶר הָאָדָם זֹאת הַפַּעַם עֶצֶם מֵעֲצָמַי וּבָשָׂר מִבְּשָׂרִי לְזֹאת יִקָּרֵא </a:t>
            </a:r>
            <a:r>
              <a:rPr lang="he-IL" dirty="0" err="1"/>
              <a:t>אִשָּׁה</a:t>
            </a:r>
            <a:r>
              <a:rPr lang="he-IL" dirty="0"/>
              <a:t> כִּי מֵאִישׁ </a:t>
            </a:r>
            <a:r>
              <a:rPr lang="he-IL" dirty="0" err="1"/>
              <a:t>לֻקֳחָה־זֹּאת</a:t>
            </a:r>
            <a:r>
              <a:rPr lang="he-IL" dirty="0"/>
              <a:t>׃</a:t>
            </a:r>
          </a:p>
        </p:txBody>
      </p:sp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2D23DE9E-1F93-41BC-B207-45F9ABBED3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617" end="17631.290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8554" y="12426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44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KitaBavir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FEF1BB"/>
      </a:hlink>
      <a:folHlink>
        <a:srgbClr val="6D6E6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673</Words>
  <Application>Microsoft Office PowerPoint</Application>
  <PresentationFormat>‫הצגה על המסך (16:9)</PresentationFormat>
  <Paragraphs>83</Paragraphs>
  <Slides>15</Slides>
  <Notes>9</Notes>
  <HiddenSlides>0</HiddenSlides>
  <MMClips>8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15</vt:i4>
      </vt:variant>
    </vt:vector>
  </HeadingPairs>
  <TitlesOfParts>
    <vt:vector size="19" baseType="lpstr">
      <vt:lpstr>Arial</vt:lpstr>
      <vt:lpstr>Calibri</vt:lpstr>
      <vt:lpstr>Roboto</vt:lpstr>
      <vt:lpstr>Office Theme</vt:lpstr>
      <vt:lpstr>מצגת של PowerPoint‏</vt:lpstr>
      <vt:lpstr>מה להביא לשיעור?</vt:lpstr>
      <vt:lpstr>מה נלמד בשיעור? </vt:lpstr>
      <vt:lpstr>ניזכר בנלמד בחלק א' שבשיעור הקודם</vt:lpstr>
      <vt:lpstr>שאלה למחשבה ודיון</vt:lpstr>
      <vt:lpstr>עכשיו לומדים </vt:lpstr>
      <vt:lpstr>ממשיכים בקריאה</vt:lpstr>
      <vt:lpstr>שאלה למחשבה</vt:lpstr>
      <vt:lpstr>ממשיכים בקריאה בתורה</vt:lpstr>
      <vt:lpstr>רגע למחשבה</vt:lpstr>
      <vt:lpstr>ממשיכים בקריאה בתורה</vt:lpstr>
      <vt:lpstr>הסיפור התנכי באומנות</vt:lpstr>
      <vt:lpstr>מסכמים</vt:lpstr>
      <vt:lpstr>משימה לסיכום חלק ב'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אביבה לוטן</dc:creator>
  <cp:lastModifiedBy>שני שמלה/Shani Chemla</cp:lastModifiedBy>
  <cp:revision>52</cp:revision>
  <dcterms:modified xsi:type="dcterms:W3CDTF">2021-10-05T05:22:02Z</dcterms:modified>
</cp:coreProperties>
</file>