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 id="2147483676" r:id="rId2"/>
  </p:sldMasterIdLst>
  <p:notesMasterIdLst>
    <p:notesMasterId r:id="rId48"/>
  </p:notesMasterIdLst>
  <p:sldIdLst>
    <p:sldId id="258" r:id="rId3"/>
    <p:sldId id="268" r:id="rId4"/>
    <p:sldId id="269" r:id="rId5"/>
    <p:sldId id="280" r:id="rId6"/>
    <p:sldId id="286" r:id="rId7"/>
    <p:sldId id="326" r:id="rId8"/>
    <p:sldId id="335" r:id="rId9"/>
    <p:sldId id="327" r:id="rId10"/>
    <p:sldId id="287" r:id="rId11"/>
    <p:sldId id="275" r:id="rId12"/>
    <p:sldId id="267" r:id="rId13"/>
    <p:sldId id="336" r:id="rId14"/>
    <p:sldId id="299" r:id="rId15"/>
    <p:sldId id="314" r:id="rId16"/>
    <p:sldId id="288" r:id="rId17"/>
    <p:sldId id="305" r:id="rId18"/>
    <p:sldId id="322" r:id="rId19"/>
    <p:sldId id="304" r:id="rId20"/>
    <p:sldId id="323" r:id="rId21"/>
    <p:sldId id="302" r:id="rId22"/>
    <p:sldId id="342" r:id="rId23"/>
    <p:sldId id="300" r:id="rId24"/>
    <p:sldId id="331" r:id="rId25"/>
    <p:sldId id="315" r:id="rId26"/>
    <p:sldId id="332" r:id="rId27"/>
    <p:sldId id="316" r:id="rId28"/>
    <p:sldId id="337" r:id="rId29"/>
    <p:sldId id="307" r:id="rId30"/>
    <p:sldId id="343" r:id="rId31"/>
    <p:sldId id="329" r:id="rId32"/>
    <p:sldId id="350" r:id="rId33"/>
    <p:sldId id="341" r:id="rId34"/>
    <p:sldId id="279" r:id="rId35"/>
    <p:sldId id="347" r:id="rId36"/>
    <p:sldId id="346" r:id="rId37"/>
    <p:sldId id="348" r:id="rId38"/>
    <p:sldId id="308" r:id="rId39"/>
    <p:sldId id="338" r:id="rId40"/>
    <p:sldId id="310" r:id="rId41"/>
    <p:sldId id="339" r:id="rId42"/>
    <p:sldId id="311" r:id="rId43"/>
    <p:sldId id="320" r:id="rId44"/>
    <p:sldId id="321" r:id="rId45"/>
    <p:sldId id="298" r:id="rId46"/>
    <p:sldId id="340" r:id="rId47"/>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משתמש Windows" initials="‏W" lastIdx="1" clrIdx="0">
    <p:extLst>
      <p:ext uri="{19B8F6BF-5375-455C-9EA6-DF929625EA0E}">
        <p15:presenceInfo xmlns:p15="http://schemas.microsoft.com/office/powerpoint/2012/main" userId="‏‏משתמש Windows" providerId="None"/>
      </p:ext>
    </p:extLst>
  </p:cmAuthor>
  <p:cmAuthor id="2" name="user" initials="u" lastIdx="2" clrIdx="1">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85E3"/>
    <a:srgbClr val="EBEBEB"/>
    <a:srgbClr val="FFFFFF"/>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סגנון ביניים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A111915-BE36-4E01-A7E5-04B1672EAD32}" styleName="סגנון בהיר 2 - הדגשה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D27102A9-8310-4765-A935-A1911B00CA55}" styleName="סגנון בהיר 1 - הדגשה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סגנון בהיר 1 - הדגשה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212" autoAdjust="0"/>
    <p:restoredTop sz="67643" autoAdjust="0"/>
  </p:normalViewPr>
  <p:slideViewPr>
    <p:cSldViewPr snapToGrid="0" snapToObjects="1" showGuides="1">
      <p:cViewPr varScale="1">
        <p:scale>
          <a:sx n="47" d="100"/>
          <a:sy n="47" d="100"/>
        </p:scale>
        <p:origin x="1212" y="42"/>
      </p:cViewPr>
      <p:guideLst>
        <p:guide orient="horz" pos="2024"/>
        <p:guide pos="3863"/>
      </p:guideLst>
    </p:cSldViewPr>
  </p:slideViewPr>
  <p:notesTextViewPr>
    <p:cViewPr>
      <p:scale>
        <a:sx n="1" d="1"/>
        <a:sy n="1" d="1"/>
      </p:scale>
      <p:origin x="0" y="0"/>
    </p:cViewPr>
  </p:notesText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כ"ט/תשרי/תשפ"ב</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he-IL" dirty="0"/>
              <a:t>זהו שיעור המשך לשיעור: משל העורב והשועל עם המורה ענת רז.</a:t>
            </a:r>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727800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a:t>
            </a:fld>
            <a:endParaRPr lang="x-none"/>
          </a:p>
        </p:txBody>
      </p:sp>
    </p:spTree>
    <p:extLst>
      <p:ext uri="{BB962C8B-B14F-4D97-AF65-F5344CB8AC3E}">
        <p14:creationId xmlns:p14="http://schemas.microsoft.com/office/powerpoint/2010/main" val="1993621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3570026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dirty="0">
                <a:solidFill>
                  <a:srgbClr val="FF0000"/>
                </a:solidFill>
              </a:rPr>
              <a:t>מה אתם רואים? -  זכוכית מגדלת... מתי משתמשים בה? כדי להגדיל ולראות משהו מקרוב, כדי לבחון אותו היטב לעומת מה שנמצא מסביבו. הרבה פעמים משתמשים בתמונה של זכוכית </a:t>
            </a:r>
            <a:r>
              <a:rPr lang="he-IL" b="0" dirty="0">
                <a:solidFill>
                  <a:srgbClr val="FF0000"/>
                </a:solidFill>
              </a:rPr>
              <a:t>מגדלת גם כדי לסמל, לתת סימן שחוקרים</a:t>
            </a:r>
            <a:r>
              <a:rPr lang="he-IL" dirty="0">
                <a:solidFill>
                  <a:srgbClr val="FF0000"/>
                </a:solidFill>
              </a:rPr>
              <a:t> ולומדים דבר מסוים לעומק.</a:t>
            </a:r>
          </a:p>
          <a:p>
            <a:pPr marL="0" lvl="0" indent="0" algn="r" rtl="1">
              <a:spcBef>
                <a:spcPts val="0"/>
              </a:spcBef>
              <a:spcAft>
                <a:spcPts val="0"/>
              </a:spcAft>
              <a:buNone/>
            </a:pPr>
            <a:endParaRPr lang="he-IL" dirty="0">
              <a:solidFill>
                <a:srgbClr val="FF0000"/>
              </a:solidFill>
            </a:endParaRPr>
          </a:p>
          <a:p>
            <a:pPr marL="0" lvl="0" indent="0" algn="r" rtl="1">
              <a:spcBef>
                <a:spcPts val="0"/>
              </a:spcBef>
              <a:spcAft>
                <a:spcPts val="0"/>
              </a:spcAft>
              <a:buNone/>
            </a:pPr>
            <a:r>
              <a:rPr lang="he-IL" dirty="0">
                <a:solidFill>
                  <a:srgbClr val="FF0000"/>
                </a:solidFill>
              </a:rPr>
              <a:t>היום נלמד לעומק מילים. כשנקרא את הסיפור </a:t>
            </a:r>
            <a:r>
              <a:rPr lang="he-IL" b="1" dirty="0">
                <a:solidFill>
                  <a:srgbClr val="FF0000"/>
                </a:solidFill>
              </a:rPr>
              <a:t>שנית</a:t>
            </a:r>
            <a:r>
              <a:rPr lang="he-IL" dirty="0">
                <a:solidFill>
                  <a:srgbClr val="FF0000"/>
                </a:solidFill>
              </a:rPr>
              <a:t> נלמד להבחין במילים מאוד דומות, להבחין בהבדלים שיש בפירוש שלהן. כמו מישהו שמתבונן בעזרת זכוכית מגדלת במשהו כדי להבחין בפרטים קטנים.</a:t>
            </a:r>
          </a:p>
          <a:p>
            <a:pPr marL="0" lvl="0" indent="0" algn="r" rtl="1">
              <a:spcBef>
                <a:spcPts val="0"/>
              </a:spcBef>
              <a:spcAft>
                <a:spcPts val="0"/>
              </a:spcAft>
              <a:buNone/>
            </a:pPr>
            <a:r>
              <a:rPr lang="he-IL" b="0" dirty="0"/>
              <a:t>וכך נראה שאנו מבינים את הסיפור טוב יותר ואפילו נהנים ממנו יותר.</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a:t>
            </a:fld>
            <a:endParaRPr lang="x-none"/>
          </a:p>
        </p:txBody>
      </p:sp>
    </p:spTree>
    <p:extLst>
      <p:ext uri="{BB962C8B-B14F-4D97-AF65-F5344CB8AC3E}">
        <p14:creationId xmlns:p14="http://schemas.microsoft.com/office/powerpoint/2010/main" val="2139793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בשפה שלנו יש מילים שהן דומות במשמעות שלהן אחת לשנייה, אנו מכנים אותן מילים נרדפות, למשל: להאזין, להקשיב.</a:t>
            </a:r>
          </a:p>
          <a:p>
            <a:pPr algn="r"/>
            <a:endParaRPr lang="he-IL" dirty="0"/>
          </a:p>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a:t>
            </a:r>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5</a:t>
            </a:fld>
            <a:endParaRPr lang="x-none"/>
          </a:p>
        </p:txBody>
      </p:sp>
    </p:spTree>
    <p:extLst>
      <p:ext uri="{BB962C8B-B14F-4D97-AF65-F5344CB8AC3E}">
        <p14:creationId xmlns:p14="http://schemas.microsoft.com/office/powerpoint/2010/main" val="365793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לעיתים יש מילים שיש להן משמעות דומה אבל בכל אופן אפשר להבחין ביניהן ולכל אחת מה משמעות משלה. למשל: לשמוע, להקשיב. יש הבדל. לשמוע קשור ליכולת כללית לשמוע כל דבר ולהקשיב או להאזין  -הכוונה לשמוע עם כוונה מסוימת לשמוע דבר מסוים, </a:t>
            </a:r>
            <a:r>
              <a:rPr lang="he-IL" b="0" dirty="0"/>
              <a:t>למשל להאזין למוסיקה מסוימת, לשיר שאנו אוהבים, או להקשיב היטב בכיתה לדברי חבר כדי שנוכל להגיב למה שהוא אומר.</a:t>
            </a:r>
          </a:p>
          <a:p>
            <a:pPr algn="r"/>
            <a:r>
              <a:rPr lang="he-IL" b="0" dirty="0"/>
              <a:t>מילה מדויקת יותר - להקשיב</a:t>
            </a:r>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6</a:t>
            </a:fld>
            <a:endParaRPr lang="x-none"/>
          </a:p>
        </p:txBody>
      </p:sp>
    </p:spTree>
    <p:extLst>
      <p:ext uri="{BB962C8B-B14F-4D97-AF65-F5344CB8AC3E}">
        <p14:creationId xmlns:p14="http://schemas.microsoft.com/office/powerpoint/2010/main" val="2642734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ודוגמה נוספת כל המילים הקשורות לתנועת הגוף, יש הבדל ביניהן. כל המילים מתארות תנועה של הגוף אבל בכל אופן יש הבדל ביניהן, יש מגוון של מילים לתאר תנועה אבל המילים מאפשרות לנו לומר בצורה מדויקת את מה שאנו מתכוונים לומר.</a:t>
            </a:r>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375982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היום, לאחר שנקרא את הסיפור העורב והשועל שלמדתם בשיעור אחר, נקרא אותו שוב כדי נחפש בו מילים שהן דומות, שיש לכל אחת מהן משמעות משלה והן קשורות לפועל לראות. </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8</a:t>
            </a:fld>
            <a:endParaRPr lang="x-none"/>
          </a:p>
        </p:txBody>
      </p:sp>
    </p:spTree>
    <p:extLst>
      <p:ext uri="{BB962C8B-B14F-4D97-AF65-F5344CB8AC3E}">
        <p14:creationId xmlns:p14="http://schemas.microsoft.com/office/powerpoint/2010/main" val="1044707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dirty="0">
                <a:solidFill>
                  <a:srgbClr val="FF0000"/>
                </a:solidFill>
              </a:rPr>
              <a:t>בשיעור הקודם קראתם ולמדת את </a:t>
            </a:r>
            <a:r>
              <a:rPr lang="he-IL" baseline="0" dirty="0">
                <a:solidFill>
                  <a:srgbClr val="FF0000"/>
                </a:solidFill>
              </a:rPr>
              <a:t>המשל?</a:t>
            </a:r>
            <a:r>
              <a:rPr lang="en-US" baseline="0" dirty="0">
                <a:solidFill>
                  <a:srgbClr val="FF0000"/>
                </a:solidFill>
              </a:rPr>
              <a:t> </a:t>
            </a:r>
            <a:r>
              <a:rPr lang="he-IL" baseline="0" dirty="0">
                <a:solidFill>
                  <a:srgbClr val="FF0000"/>
                </a:solidFill>
              </a:rPr>
              <a:t>זוכרים?</a:t>
            </a:r>
            <a:r>
              <a:rPr lang="en-US" baseline="0" dirty="0">
                <a:solidFill>
                  <a:srgbClr val="FF0000"/>
                </a:solidFill>
              </a:rPr>
              <a:t> </a:t>
            </a:r>
            <a:r>
              <a:rPr lang="he-IL" baseline="0" dirty="0">
                <a:solidFill>
                  <a:srgbClr val="FF0000"/>
                </a:solidFill>
              </a:rPr>
              <a:t>המשל מספר על שועל שרצה לתפוס נתח של גבינה שהיה במקורו של עורב שישב על עץ.</a:t>
            </a:r>
          </a:p>
          <a:p>
            <a:pPr marL="0" lvl="0" indent="0" algn="r" rtl="1">
              <a:spcBef>
                <a:spcPts val="0"/>
              </a:spcBef>
              <a:spcAft>
                <a:spcPts val="0"/>
              </a:spcAft>
              <a:buNone/>
            </a:pPr>
            <a:r>
              <a:rPr lang="he-IL" baseline="0" dirty="0">
                <a:solidFill>
                  <a:srgbClr val="FF0000"/>
                </a:solidFill>
              </a:rPr>
              <a:t>איך השועל הצליח להשיג את נתח הגבינה?</a:t>
            </a:r>
          </a:p>
          <a:p>
            <a:pPr marL="0" lvl="0" indent="0" algn="r" rtl="1">
              <a:spcBef>
                <a:spcPts val="0"/>
              </a:spcBef>
              <a:spcAft>
                <a:spcPts val="0"/>
              </a:spcAft>
              <a:buNone/>
            </a:pPr>
            <a:r>
              <a:rPr lang="he-IL" baseline="0" dirty="0">
                <a:solidFill>
                  <a:srgbClr val="FF0000"/>
                </a:solidFill>
              </a:rPr>
              <a:t>נקרא את הסיפור –בקריאה דמומה כדי להיזכר בסיפור ולאחר מכם נקרא שוב כדי לחפש מילים הקשורות לפועל לראות. </a:t>
            </a:r>
            <a:endParaRPr lang="he-IL" dirty="0">
              <a:solidFill>
                <a:srgbClr val="FF0000"/>
              </a:solidFill>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9</a:t>
            </a:fld>
            <a:endParaRPr lang="x-none"/>
          </a:p>
        </p:txBody>
      </p:sp>
    </p:spTree>
    <p:extLst>
      <p:ext uri="{BB962C8B-B14F-4D97-AF65-F5344CB8AC3E}">
        <p14:creationId xmlns:p14="http://schemas.microsoft.com/office/powerpoint/2010/main" val="3417056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0">
              <a:lnSpc>
                <a:spcPct val="115000"/>
              </a:lnSpc>
              <a:spcBef>
                <a:spcPts val="1200"/>
              </a:spcBef>
              <a:spcAft>
                <a:spcPts val="0"/>
              </a:spcAft>
              <a:buClr>
                <a:schemeClr val="dk1"/>
              </a:buClr>
              <a:buSzPts val="1200"/>
              <a:buFont typeface="Calibri"/>
              <a:buNone/>
            </a:pPr>
            <a:r>
              <a:rPr lang="he-IL" dirty="0"/>
              <a:t>קריאה דמומה </a:t>
            </a:r>
            <a:endParaRPr dirty="0"/>
          </a:p>
        </p:txBody>
      </p:sp>
      <p:sp>
        <p:nvSpPr>
          <p:cNvPr id="259" name="Google Shape;25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t>10</a:t>
            </a:fld>
            <a:endParaRPr/>
          </a:p>
        </p:txBody>
      </p:sp>
    </p:spTree>
    <p:extLst>
      <p:ext uri="{BB962C8B-B14F-4D97-AF65-F5344CB8AC3E}">
        <p14:creationId xmlns:p14="http://schemas.microsoft.com/office/powerpoint/2010/main" val="229258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7f554698f4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 name="Google Shape;341;g7f554698f4_0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0">
              <a:lnSpc>
                <a:spcPct val="115000"/>
              </a:lnSpc>
              <a:spcBef>
                <a:spcPts val="1200"/>
              </a:spcBef>
              <a:spcAft>
                <a:spcPts val="0"/>
              </a:spcAft>
              <a:buClr>
                <a:schemeClr val="dk1"/>
              </a:buClr>
              <a:buSzPts val="1200"/>
              <a:buFont typeface="Calibri"/>
              <a:buNone/>
            </a:pPr>
            <a:r>
              <a:rPr lang="he-IL" dirty="0"/>
              <a:t>נמשיך בקריאה דמומה</a:t>
            </a:r>
          </a:p>
          <a:p>
            <a:pPr marL="0" lvl="0" indent="0" algn="r" rtl="0">
              <a:lnSpc>
                <a:spcPct val="115000"/>
              </a:lnSpc>
              <a:spcBef>
                <a:spcPts val="1200"/>
              </a:spcBef>
              <a:spcAft>
                <a:spcPts val="0"/>
              </a:spcAft>
              <a:buClr>
                <a:schemeClr val="dk1"/>
              </a:buClr>
              <a:buSzPts val="1200"/>
              <a:buFont typeface="Calibri"/>
              <a:buNone/>
            </a:pPr>
            <a:r>
              <a:rPr lang="he-IL" dirty="0"/>
              <a:t>נזכרתם אז איך השועל השיג את הגבינה מהעורב?</a:t>
            </a:r>
          </a:p>
          <a:p>
            <a:pPr marL="0" lvl="0" indent="0" algn="r" rtl="0">
              <a:lnSpc>
                <a:spcPct val="115000"/>
              </a:lnSpc>
              <a:spcBef>
                <a:spcPts val="1200"/>
              </a:spcBef>
              <a:spcAft>
                <a:spcPts val="0"/>
              </a:spcAft>
              <a:buClr>
                <a:schemeClr val="dk1"/>
              </a:buClr>
              <a:buSzPts val="1200"/>
              <a:buFont typeface="Calibri"/>
              <a:buNone/>
            </a:pPr>
            <a:r>
              <a:rPr lang="he-IL" dirty="0"/>
              <a:t>הוא החמיא לעורב, התחנף אליו עד שהעורב התפתה...</a:t>
            </a:r>
            <a:endParaRPr dirty="0"/>
          </a:p>
        </p:txBody>
      </p:sp>
      <p:sp>
        <p:nvSpPr>
          <p:cNvPr id="342" name="Google Shape;342;g7f554698f4_0_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t>11</a:t>
            </a:fld>
            <a:endParaRPr/>
          </a:p>
        </p:txBody>
      </p:sp>
    </p:spTree>
    <p:extLst>
      <p:ext uri="{BB962C8B-B14F-4D97-AF65-F5344CB8AC3E}">
        <p14:creationId xmlns:p14="http://schemas.microsoft.com/office/powerpoint/2010/main" val="4179581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0">
              <a:lnSpc>
                <a:spcPct val="115000"/>
              </a:lnSpc>
              <a:spcBef>
                <a:spcPts val="1200"/>
              </a:spcBef>
              <a:spcAft>
                <a:spcPts val="0"/>
              </a:spcAft>
              <a:buClr>
                <a:schemeClr val="dk1"/>
              </a:buClr>
              <a:buSzPts val="1200"/>
              <a:buFont typeface="Calibri"/>
              <a:buNone/>
            </a:pPr>
            <a:r>
              <a:rPr lang="he-IL" dirty="0"/>
              <a:t>כעת קראו את הקטע הראשון, אפשר לקרוא ברפרוף, כי אתם כבר מכירים את הסיפור, </a:t>
            </a:r>
            <a:r>
              <a:rPr lang="he-IL" b="1" dirty="0"/>
              <a:t>קראו</a:t>
            </a:r>
            <a:r>
              <a:rPr lang="he-IL" dirty="0"/>
              <a:t> וחפשו מילים הקשורות לפועל לראות. מצאתם - כתבו אותן במחברת שלכם.</a:t>
            </a:r>
          </a:p>
        </p:txBody>
      </p:sp>
      <p:sp>
        <p:nvSpPr>
          <p:cNvPr id="259" name="Google Shape;25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t>12</a:t>
            </a:fld>
            <a:endParaRPr/>
          </a:p>
        </p:txBody>
      </p:sp>
    </p:spTree>
    <p:extLst>
      <p:ext uri="{BB962C8B-B14F-4D97-AF65-F5344CB8AC3E}">
        <p14:creationId xmlns:p14="http://schemas.microsoft.com/office/powerpoint/2010/main" val="2458706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מצאתם?</a:t>
            </a:r>
          </a:p>
          <a:p>
            <a:pPr algn="r"/>
            <a:endParaRPr lang="he-IL" dirty="0"/>
          </a:p>
          <a:p>
            <a:pPr algn="r"/>
            <a:r>
              <a:rPr lang="he-IL" dirty="0"/>
              <a:t>שימו לב לשלוש המילים הצבועות – הבחין, הביט, לראותך – לראות אותך.</a:t>
            </a:r>
          </a:p>
          <a:p>
            <a:pPr algn="r"/>
            <a:r>
              <a:rPr lang="he-IL" dirty="0"/>
              <a:t>אלה מילים שהפירוש שלהן דומה. כולן קשורות לראייה. נעץ מבטו הוא ביטוי עם המילה מבט, ממשפחת המילים של המילים להביט, הביט</a:t>
            </a:r>
          </a:p>
          <a:p>
            <a:pPr algn="r"/>
            <a:endParaRPr lang="he-IL" dirty="0"/>
          </a:p>
          <a:p>
            <a:pPr algn="r"/>
            <a:r>
              <a:rPr lang="he-IL" dirty="0"/>
              <a:t>האם יש הבדל בפירוש של המילים האלה – הבחין הביט, ראה. מה אתם אומרים?</a:t>
            </a:r>
          </a:p>
          <a:p>
            <a:pPr algn="r"/>
            <a:r>
              <a:rPr lang="he-IL" dirty="0"/>
              <a:t>חשבו: מה ההבדל?</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3737130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הנה המשפטים</a:t>
            </a:r>
            <a:r>
              <a:rPr lang="he-IL" baseline="0" dirty="0"/>
              <a:t> </a:t>
            </a:r>
            <a:r>
              <a:rPr lang="he-IL" dirty="0"/>
              <a:t> מהסיפור. האם אנו יכולים להבין את ההבדל בין שלוש</a:t>
            </a:r>
            <a:r>
              <a:rPr lang="he-IL" strike="sngStrike" dirty="0"/>
              <a:t>ת</a:t>
            </a:r>
            <a:r>
              <a:rPr lang="he-IL" dirty="0"/>
              <a:t> הפעלים?</a:t>
            </a:r>
          </a:p>
          <a:p>
            <a:pPr algn="r"/>
            <a:endParaRPr lang="he-IL" dirty="0"/>
          </a:p>
          <a:p>
            <a:pPr algn="r"/>
            <a:r>
              <a:rPr lang="he-IL" dirty="0"/>
              <a:t>1. הבחין – לא סתם ראה, אלא הבחין, שם לב שיש גבינה במקורו של העורב, עינו קלטה את הגבינה, הוא </a:t>
            </a:r>
            <a:r>
              <a:rPr lang="he-IL" b="1" dirty="0"/>
              <a:t>שם לב במיוחד למשהו - ל</a:t>
            </a:r>
            <a:r>
              <a:rPr lang="he-IL" dirty="0"/>
              <a:t>גבינה.</a:t>
            </a:r>
          </a:p>
          <a:p>
            <a:pPr algn="r"/>
            <a:r>
              <a:rPr lang="he-IL" dirty="0"/>
              <a:t>2. הביט – העורב לא רק ראה בעיניו אלא הסתכל על השועל בסקרנות, בצורה מיוחדת, היה לו </a:t>
            </a:r>
            <a:r>
              <a:rPr lang="he-IL" b="1" dirty="0"/>
              <a:t>מבט של סקרנות.</a:t>
            </a:r>
            <a:r>
              <a:rPr lang="he-IL" dirty="0"/>
              <a:t> מעניין מדוע? ציפה השועל ברך את העורב בבוקר טוב. דברי השועל משכו את תשומת ליבו והוא מכוון את מבטו אל השועל.</a:t>
            </a:r>
          </a:p>
          <a:p>
            <a:pPr algn="r"/>
            <a:r>
              <a:rPr lang="he-IL" dirty="0"/>
              <a:t>3. השועל ראה את העורב ואמר ששמח לראות אותו, לפגוש אותו. שמח לראות אותך זהו ביטוי שאנו משתמשים בו כשאנו שמחים לפגוש משהו.</a:t>
            </a:r>
          </a:p>
          <a:p>
            <a:pPr algn="r"/>
            <a:endParaRPr lang="he-IL" dirty="0"/>
          </a:p>
          <a:p>
            <a:pPr algn="r"/>
            <a:r>
              <a:rPr lang="he-IL" dirty="0"/>
              <a:t> </a:t>
            </a:r>
          </a:p>
          <a:p>
            <a:pPr algn="r"/>
            <a:endParaRPr lang="he-IL" dirty="0"/>
          </a:p>
          <a:p>
            <a:pPr algn="r"/>
            <a:endParaRPr lang="he-IL" dirty="0"/>
          </a:p>
          <a:p>
            <a:pPr algn="r"/>
            <a:endParaRPr lang="he-IL" dirty="0"/>
          </a:p>
          <a:p>
            <a:pPr algn="r"/>
            <a:endParaRPr lang="he-IL" dirty="0"/>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14</a:t>
            </a:fld>
            <a:endParaRPr lang="x-none"/>
          </a:p>
        </p:txBody>
      </p:sp>
    </p:spTree>
    <p:extLst>
      <p:ext uri="{BB962C8B-B14F-4D97-AF65-F5344CB8AC3E}">
        <p14:creationId xmlns:p14="http://schemas.microsoft.com/office/powerpoint/2010/main" val="2667720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בואו נלמד מה ההבדל בין שלוש המילים, בין שלושת הפעלים</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15</a:t>
            </a:fld>
            <a:endParaRPr lang="x-none"/>
          </a:p>
        </p:txBody>
      </p:sp>
    </p:spTree>
    <p:extLst>
      <p:ext uri="{BB962C8B-B14F-4D97-AF65-F5344CB8AC3E}">
        <p14:creationId xmlns:p14="http://schemas.microsoft.com/office/powerpoint/2010/main" val="4130693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וכמו שאמרנו זהו ביטוי – שמח לראות</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16</a:t>
            </a:fld>
            <a:endParaRPr lang="x-none"/>
          </a:p>
        </p:txBody>
      </p:sp>
    </p:spTree>
    <p:extLst>
      <p:ext uri="{BB962C8B-B14F-4D97-AF65-F5344CB8AC3E}">
        <p14:creationId xmlns:p14="http://schemas.microsoft.com/office/powerpoint/2010/main" val="31654550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ועוד דוגמאות</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17</a:t>
            </a:fld>
            <a:endParaRPr lang="x-none"/>
          </a:p>
        </p:txBody>
      </p:sp>
    </p:spTree>
    <p:extLst>
      <p:ext uri="{BB962C8B-B14F-4D97-AF65-F5344CB8AC3E}">
        <p14:creationId xmlns:p14="http://schemas.microsoft.com/office/powerpoint/2010/main" val="3112043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indent="0" algn="r">
              <a:buNone/>
            </a:pPr>
            <a:r>
              <a:rPr lang="he-IL" sz="1200" dirty="0"/>
              <a:t>במילה </a:t>
            </a:r>
            <a:r>
              <a:rPr lang="he-IL" sz="1200" b="1" dirty="0"/>
              <a:t>להביט</a:t>
            </a:r>
            <a:r>
              <a:rPr lang="he-IL" sz="1200" dirty="0"/>
              <a:t> משתמשים מתוך כוונה לראות משהו מסוים. מכוונים את הראייה אל דבר מסוים כדי לראות אותו היטב, </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18</a:t>
            </a:fld>
            <a:endParaRPr lang="x-none"/>
          </a:p>
        </p:txBody>
      </p:sp>
    </p:spTree>
    <p:extLst>
      <p:ext uri="{BB962C8B-B14F-4D97-AF65-F5344CB8AC3E}">
        <p14:creationId xmlns:p14="http://schemas.microsoft.com/office/powerpoint/2010/main" val="1854029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indent="0" algn="r">
              <a:buNone/>
            </a:pPr>
            <a:r>
              <a:rPr lang="he-IL" sz="1200" dirty="0"/>
              <a:t>ודוגמאות – מביטים באופן מכוון אל דבר מסוים</a:t>
            </a:r>
            <a:endParaRPr lang="he-IL" sz="1200"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19</a:t>
            </a:fld>
            <a:endParaRPr lang="x-none"/>
          </a:p>
        </p:txBody>
      </p:sp>
    </p:spTree>
    <p:extLst>
      <p:ext uri="{BB962C8B-B14F-4D97-AF65-F5344CB8AC3E}">
        <p14:creationId xmlns:p14="http://schemas.microsoft.com/office/powerpoint/2010/main" val="3146008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20</a:t>
            </a:fld>
            <a:endParaRPr lang="x-none"/>
          </a:p>
        </p:txBody>
      </p:sp>
    </p:spTree>
    <p:extLst>
      <p:ext uri="{BB962C8B-B14F-4D97-AF65-F5344CB8AC3E}">
        <p14:creationId xmlns:p14="http://schemas.microsoft.com/office/powerpoint/2010/main" val="2450085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21</a:t>
            </a:fld>
            <a:endParaRPr lang="x-none"/>
          </a:p>
        </p:txBody>
      </p:sp>
    </p:spTree>
    <p:extLst>
      <p:ext uri="{BB962C8B-B14F-4D97-AF65-F5344CB8AC3E}">
        <p14:creationId xmlns:p14="http://schemas.microsoft.com/office/powerpoint/2010/main" val="34026539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כתבו אתם מילים נוספות מאותה משפחה</a:t>
            </a:r>
          </a:p>
          <a:p>
            <a:pPr algn="r"/>
            <a:endParaRPr lang="he-IL" dirty="0"/>
          </a:p>
          <a:p>
            <a:pPr algn="r"/>
            <a:r>
              <a:rPr lang="he-IL" dirty="0"/>
              <a:t>טיימר: 1 דקה</a:t>
            </a:r>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22</a:t>
            </a:fld>
            <a:endParaRPr lang="x-none"/>
          </a:p>
        </p:txBody>
      </p:sp>
    </p:spTree>
    <p:extLst>
      <p:ext uri="{BB962C8B-B14F-4D97-AF65-F5344CB8AC3E}">
        <p14:creationId xmlns:p14="http://schemas.microsoft.com/office/powerpoint/2010/main" val="19772125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0"/>
            <a:r>
              <a:rPr lang="he-IL" dirty="0"/>
              <a:t>מילים נוספות מאותה משפחה</a:t>
            </a:r>
          </a:p>
          <a:p>
            <a:pPr algn="r"/>
            <a:endParaRPr lang="he-IL" dirty="0"/>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23</a:t>
            </a:fld>
            <a:endParaRPr lang="x-none"/>
          </a:p>
        </p:txBody>
      </p:sp>
    </p:spTree>
    <p:extLst>
      <p:ext uri="{BB962C8B-B14F-4D97-AF65-F5344CB8AC3E}">
        <p14:creationId xmlns:p14="http://schemas.microsoft.com/office/powerpoint/2010/main" val="13892427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מילים מאותה משפחה – להביט</a:t>
            </a:r>
          </a:p>
          <a:p>
            <a:pPr algn="r" rtl="1"/>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24</a:t>
            </a:fld>
            <a:endParaRPr lang="x-none"/>
          </a:p>
        </p:txBody>
      </p:sp>
    </p:spTree>
    <p:extLst>
      <p:ext uri="{BB962C8B-B14F-4D97-AF65-F5344CB8AC3E}">
        <p14:creationId xmlns:p14="http://schemas.microsoft.com/office/powerpoint/2010/main" val="19061456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מילים מאותה משפחה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25</a:t>
            </a:fld>
            <a:endParaRPr lang="x-none"/>
          </a:p>
        </p:txBody>
      </p:sp>
    </p:spTree>
    <p:extLst>
      <p:ext uri="{BB962C8B-B14F-4D97-AF65-F5344CB8AC3E}">
        <p14:creationId xmlns:p14="http://schemas.microsoft.com/office/powerpoint/2010/main" val="38998705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כתבו מילים  מאותה משפחה – להבחין</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26</a:t>
            </a:fld>
            <a:endParaRPr lang="x-none"/>
          </a:p>
        </p:txBody>
      </p:sp>
    </p:spTree>
    <p:extLst>
      <p:ext uri="{BB962C8B-B14F-4D97-AF65-F5344CB8AC3E}">
        <p14:creationId xmlns:p14="http://schemas.microsoft.com/office/powerpoint/2010/main" val="29279680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שימו לב – מבחן ובחינה – מאותו השורש. </a:t>
            </a:r>
          </a:p>
          <a:p>
            <a:pPr algn="r"/>
            <a:r>
              <a:rPr lang="he-IL" dirty="0"/>
              <a:t>מהו כושר הבחנה  - אנו אומרים זאת על מישהו שיכול להבחין בפרטים קטנים.</a:t>
            </a:r>
          </a:p>
          <a:p>
            <a:pPr algn="r"/>
            <a:endParaRPr lang="he-IL" dirty="0"/>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27</a:t>
            </a:fld>
            <a:endParaRPr lang="x-none"/>
          </a:p>
        </p:txBody>
      </p:sp>
    </p:spTree>
    <p:extLst>
      <p:ext uri="{BB962C8B-B14F-4D97-AF65-F5344CB8AC3E}">
        <p14:creationId xmlns:p14="http://schemas.microsoft.com/office/powerpoint/2010/main" val="18067466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לאחר שבחנו ולמדנו את ההבדלים בין שלושת הפעלים, בואו נקרא שוב את כל הקטע מהסיפור ונבדוק האם אנו מבינים טוב יותר את מה שקורה בין העורב והשועל.</a:t>
            </a:r>
          </a:p>
          <a:p>
            <a:pPr algn="r"/>
            <a:r>
              <a:rPr lang="he-IL" dirty="0"/>
              <a:t>לקרוא בקריאה קולית...</a:t>
            </a:r>
          </a:p>
          <a:p>
            <a:pPr algn="r" rtl="1"/>
            <a:r>
              <a:rPr lang="he-IL" dirty="0"/>
              <a:t>השועל הבחין במה שמחזיק העורב בפיו – ולא סתם הסתכל על העורב.</a:t>
            </a:r>
          </a:p>
          <a:p>
            <a:pPr algn="r" rtl="1"/>
            <a:r>
              <a:rPr lang="he-IL" dirty="0"/>
              <a:t>כשהשועל מבחין בגבינה, מה עובר לו בראש?</a:t>
            </a:r>
            <a:r>
              <a:rPr lang="en-US" dirty="0"/>
              <a:t> </a:t>
            </a:r>
            <a:r>
              <a:rPr lang="he-IL" dirty="0"/>
              <a:t>מה הוא מרגיש?</a:t>
            </a:r>
            <a:r>
              <a:rPr lang="en-US" dirty="0"/>
              <a:t> </a:t>
            </a:r>
            <a:r>
              <a:rPr lang="he-IL" dirty="0"/>
              <a:t>מה הוא רוצה?</a:t>
            </a:r>
            <a:r>
              <a:rPr lang="en-US" dirty="0"/>
              <a:t> </a:t>
            </a:r>
          </a:p>
          <a:p>
            <a:pPr algn="r" rtl="1"/>
            <a:endParaRPr lang="he-IL" dirty="0"/>
          </a:p>
          <a:p>
            <a:pPr algn="r"/>
            <a:r>
              <a:rPr lang="he-IL" dirty="0"/>
              <a:t>העורב מביט בו בסקרנות – באופן מכוון.</a:t>
            </a:r>
            <a:endParaRPr lang="en-US" dirty="0"/>
          </a:p>
          <a:p>
            <a:pPr algn="r"/>
            <a:r>
              <a:rPr lang="he-IL" dirty="0"/>
              <a:t>מדוע</a:t>
            </a:r>
            <a:r>
              <a:rPr lang="he-IL" baseline="0" dirty="0"/>
              <a:t> העורב מביט בסקרנות בשועל? מדוע יש לו </a:t>
            </a:r>
            <a:r>
              <a:rPr lang="he-IL" b="1" baseline="0" dirty="0"/>
              <a:t>מבט</a:t>
            </a:r>
            <a:r>
              <a:rPr lang="he-IL" baseline="0" dirty="0"/>
              <a:t> סקרני?</a:t>
            </a:r>
            <a:r>
              <a:rPr lang="en-US" baseline="0" dirty="0"/>
              <a:t> </a:t>
            </a:r>
            <a:r>
              <a:rPr lang="he-IL" baseline="0" dirty="0"/>
              <a:t>מה גרם לו להיות סקרן כל כך?</a:t>
            </a:r>
            <a:r>
              <a:rPr lang="en-US" baseline="0" dirty="0"/>
              <a:t> </a:t>
            </a:r>
            <a:endParaRPr lang="he-IL" baseline="0" dirty="0"/>
          </a:p>
          <a:p>
            <a:pPr algn="r" rtl="1"/>
            <a:r>
              <a:rPr lang="he-IL" baseline="0" dirty="0"/>
              <a:t>אולי זה בגלל שהשועל היה כל כך נחמד, זה הדבר שעורר את סקרנותו של העורב?</a:t>
            </a:r>
            <a:r>
              <a:rPr lang="en-US" baseline="0" dirty="0"/>
              <a:t> </a:t>
            </a:r>
            <a:r>
              <a:rPr lang="he-IL" baseline="0" dirty="0"/>
              <a:t>אולי הוא חושב לעצמו - מה פתאום השועל כל כך נחמד אלי? </a:t>
            </a:r>
          </a:p>
          <a:p>
            <a:pPr algn="r" rtl="1"/>
            <a:r>
              <a:rPr lang="he-IL" dirty="0"/>
              <a:t>הוא אומר לו שהוא שמח לראות אותו –כאן זה בעצם שמח לפגוש, זה ביטוי שמראה על חיבה וידידות. הוא  לא מספר לעורב שהוא הבחין בגבינה... שימו לב שדברי השועל </a:t>
            </a:r>
            <a:r>
              <a:rPr lang="he-IL" b="1" dirty="0"/>
              <a:t>האלה</a:t>
            </a:r>
            <a:r>
              <a:rPr lang="he-IL" dirty="0"/>
              <a:t> מצאו חן בעיני העורב ואז העורב מגיב </a:t>
            </a:r>
          </a:p>
          <a:p>
            <a:pPr algn="r"/>
            <a:r>
              <a:rPr lang="he-IL" dirty="0"/>
              <a:t>ושימו לב לביטוי עם המילה מבט -</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28</a:t>
            </a:fld>
            <a:endParaRPr lang="x-none"/>
          </a:p>
        </p:txBody>
      </p:sp>
    </p:spTree>
    <p:extLst>
      <p:ext uri="{BB962C8B-B14F-4D97-AF65-F5344CB8AC3E}">
        <p14:creationId xmlns:p14="http://schemas.microsoft.com/office/powerpoint/2010/main" val="2209686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1" dirty="0"/>
              <a:t>נעץ מבטו. מה זה לנעוץ מבט? כמו נעץ שנועצים על לוח, כך העורב נועץ, או תוקע את מבטו בשועל מבלי להזיז. להביט ממושכות. </a:t>
            </a:r>
            <a:r>
              <a:rPr lang="he-IL" b="0" dirty="0"/>
              <a:t>למה הוא עושה זאת? אולי מחכה לעוד מחמאה? רוצה לבדוק איך מה שעשה – פרש את כנפיו -  השפיע על השועל.</a:t>
            </a:r>
            <a:r>
              <a:rPr lang="he-IL" dirty="0"/>
              <a:t> אז לנעוץ מבט, כמו להביט – הכוונה לראות באופן מכוון, ללא הפסק מתוך עניין וכוונה, אפשר להגיד גם ללטוש עיניים.</a:t>
            </a:r>
          </a:p>
          <a:p>
            <a:pPr algn="r"/>
            <a:r>
              <a:rPr lang="he-IL" dirty="0"/>
              <a:t>ואנחנו כבר יודעים איך הסיפור ממשיך, העורב שנעץ מבטו מחכה למחמאות נוספות ולבסוף נופל בפח.</a:t>
            </a:r>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29</a:t>
            </a:fld>
            <a:endParaRPr lang="x-none"/>
          </a:p>
        </p:txBody>
      </p:sp>
    </p:spTree>
    <p:extLst>
      <p:ext uri="{BB962C8B-B14F-4D97-AF65-F5344CB8AC3E}">
        <p14:creationId xmlns:p14="http://schemas.microsoft.com/office/powerpoint/2010/main" val="12038793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מה למדנו?</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30</a:t>
            </a:fld>
            <a:endParaRPr lang="x-none"/>
          </a:p>
        </p:txBody>
      </p:sp>
    </p:spTree>
    <p:extLst>
      <p:ext uri="{BB962C8B-B14F-4D97-AF65-F5344CB8AC3E}">
        <p14:creationId xmlns:p14="http://schemas.microsoft.com/office/powerpoint/2010/main" val="17691137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כעת בואו נסו לשבץ את כל אחת מהמילים במשפטים אחרים שאינם מהסיפור וננסה להבחין בהבדלים בין הפעלים. השתמשו במחסן המילים.</a:t>
            </a:r>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31</a:t>
            </a:fld>
            <a:endParaRPr lang="x-none"/>
          </a:p>
        </p:txBody>
      </p:sp>
    </p:spTree>
    <p:extLst>
      <p:ext uri="{BB962C8B-B14F-4D97-AF65-F5344CB8AC3E}">
        <p14:creationId xmlns:p14="http://schemas.microsoft.com/office/powerpoint/2010/main" val="893886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לראות – באופן כללי רואים שמשהו קורה. נכון שאפשר גם לכתוב להבחין.</a:t>
            </a:r>
          </a:p>
          <a:p>
            <a:pPr algn="r"/>
            <a:r>
              <a:rPr lang="he-IL" dirty="0"/>
              <a:t>להבחין בסימני </a:t>
            </a:r>
            <a:r>
              <a:rPr lang="he-IL" dirty="0" err="1"/>
              <a:t>הסתו</a:t>
            </a:r>
            <a:r>
              <a:rPr lang="he-IL" dirty="0"/>
              <a:t> – לראות באופן מיוחד תופעות שמשתנות המעידות על </a:t>
            </a:r>
            <a:r>
              <a:rPr lang="he-IL" dirty="0" err="1"/>
              <a:t>הסתו</a:t>
            </a:r>
            <a:r>
              <a:rPr lang="he-IL" dirty="0"/>
              <a:t>.</a:t>
            </a:r>
          </a:p>
          <a:p>
            <a:pPr algn="r"/>
            <a:r>
              <a:rPr lang="he-IL" dirty="0"/>
              <a:t>להביט – לראות באופן מכוון במטרה מסוימת</a:t>
            </a:r>
          </a:p>
          <a:p>
            <a:pPr algn="r"/>
            <a:r>
              <a:rPr lang="he-IL" dirty="0"/>
              <a:t>איזו מטרה – להבחין בשינויים – לראות פרטים בטבע שמעידים על </a:t>
            </a:r>
            <a:r>
              <a:rPr lang="he-IL" dirty="0" err="1"/>
              <a:t>הסתו</a:t>
            </a:r>
            <a:r>
              <a:rPr lang="he-IL" dirty="0"/>
              <a:t>.</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32</a:t>
            </a:fld>
            <a:endParaRPr lang="x-none"/>
          </a:p>
        </p:txBody>
      </p:sp>
    </p:spTree>
    <p:extLst>
      <p:ext uri="{BB962C8B-B14F-4D97-AF65-F5344CB8AC3E}">
        <p14:creationId xmlns:p14="http://schemas.microsoft.com/office/powerpoint/2010/main" val="6860158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lnSpc>
                <a:spcPct val="115000"/>
              </a:lnSpc>
              <a:spcBef>
                <a:spcPts val="0"/>
              </a:spcBef>
              <a:spcAft>
                <a:spcPts val="0"/>
              </a:spcAft>
              <a:buClr>
                <a:schemeClr val="dk1"/>
              </a:buClr>
              <a:buSzPts val="1100"/>
              <a:buFont typeface="Arial"/>
              <a:buNone/>
            </a:pPr>
            <a:r>
              <a:rPr lang="he-IL" b="0" dirty="0"/>
              <a:t>ועכשיו קטע קצר ללא מחסן.</a:t>
            </a:r>
          </a:p>
          <a:p>
            <a:pPr marL="0" lvl="0" indent="0" algn="r" rtl="1">
              <a:lnSpc>
                <a:spcPct val="115000"/>
              </a:lnSpc>
              <a:spcBef>
                <a:spcPts val="0"/>
              </a:spcBef>
              <a:spcAft>
                <a:spcPts val="0"/>
              </a:spcAft>
              <a:buClr>
                <a:schemeClr val="dk1"/>
              </a:buClr>
              <a:buSzPts val="1100"/>
              <a:buFont typeface="Arial"/>
              <a:buNone/>
            </a:pPr>
            <a:endParaRPr lang="he-IL" b="0" dirty="0"/>
          </a:p>
          <a:p>
            <a:pPr marL="158750" lvl="0" indent="0" algn="r" rtl="1">
              <a:spcBef>
                <a:spcPts val="0"/>
              </a:spcBef>
              <a:spcAft>
                <a:spcPts val="0"/>
              </a:spcAft>
              <a:buClr>
                <a:schemeClr val="dk1"/>
              </a:buClr>
              <a:buSzPts val="1200"/>
              <a:buFont typeface="Calibri"/>
              <a:buNone/>
            </a:pPr>
            <a:endParaRPr b="0" dirty="0"/>
          </a:p>
          <a:p>
            <a:pPr marL="0" lvl="0" indent="0" algn="l" rtl="0">
              <a:spcBef>
                <a:spcPts val="0"/>
              </a:spcBef>
              <a:spcAft>
                <a:spcPts val="0"/>
              </a:spcAft>
              <a:buNone/>
            </a:pPr>
            <a:endParaRPr dirty="0"/>
          </a:p>
        </p:txBody>
      </p:sp>
      <p:sp>
        <p:nvSpPr>
          <p:cNvPr id="308" name="Google Shape;308;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t>33</a:t>
            </a:fld>
            <a:endParaRPr/>
          </a:p>
        </p:txBody>
      </p:sp>
    </p:spTree>
    <p:extLst>
      <p:ext uri="{BB962C8B-B14F-4D97-AF65-F5344CB8AC3E}">
        <p14:creationId xmlns:p14="http://schemas.microsoft.com/office/powerpoint/2010/main" val="38843544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58750" lvl="0" indent="0" algn="r" rtl="1">
              <a:spcBef>
                <a:spcPts val="0"/>
              </a:spcBef>
              <a:spcAft>
                <a:spcPts val="0"/>
              </a:spcAft>
              <a:buClr>
                <a:schemeClr val="dk1"/>
              </a:buClr>
              <a:buSzPts val="1200"/>
              <a:buFont typeface="Calibri"/>
              <a:buNone/>
            </a:pPr>
            <a:endParaRPr b="0" dirty="0"/>
          </a:p>
          <a:p>
            <a:pPr marL="0" lvl="0" indent="0" algn="r" rtl="0">
              <a:spcBef>
                <a:spcPts val="0"/>
              </a:spcBef>
              <a:spcAft>
                <a:spcPts val="0"/>
              </a:spcAft>
              <a:buNone/>
            </a:pPr>
            <a:r>
              <a:rPr lang="he-IL" dirty="0"/>
              <a:t>לראות – לראות משהו, </a:t>
            </a:r>
          </a:p>
          <a:p>
            <a:pPr marL="0" lvl="0" indent="0" algn="r" rtl="0">
              <a:spcBef>
                <a:spcPts val="0"/>
              </a:spcBef>
              <a:spcAft>
                <a:spcPts val="0"/>
              </a:spcAft>
              <a:buNone/>
            </a:pPr>
            <a:r>
              <a:rPr lang="he-IL" dirty="0"/>
              <a:t>ראו עיני – ביטוי...מה רואות עיני.</a:t>
            </a:r>
          </a:p>
          <a:p>
            <a:pPr marL="0" lvl="0" indent="0" algn="r" rtl="0">
              <a:spcBef>
                <a:spcPts val="0"/>
              </a:spcBef>
              <a:spcAft>
                <a:spcPts val="0"/>
              </a:spcAft>
              <a:buNone/>
            </a:pPr>
            <a:r>
              <a:rPr lang="he-IL" dirty="0"/>
              <a:t>הבחנתי – ראיתי פרט מסוים שבלט מתוך כל השדה, שימו לב גם לאות ב' – הבחנתי ב...ולא הבחנתי את או על</a:t>
            </a:r>
          </a:p>
          <a:p>
            <a:pPr marL="0" lvl="0" indent="0" algn="r" rtl="0">
              <a:spcBef>
                <a:spcPts val="0"/>
              </a:spcBef>
              <a:spcAft>
                <a:spcPts val="0"/>
              </a:spcAft>
              <a:buNone/>
            </a:pPr>
            <a:r>
              <a:rPr lang="he-IL" dirty="0"/>
              <a:t>הבטתי – חיפשתי משהו מסוים באופן מכוון. שימו לב שאומרים הבטתי על או הבטתי ב...</a:t>
            </a:r>
          </a:p>
          <a:p>
            <a:pPr marL="0" lvl="0" indent="0" algn="r" rtl="0">
              <a:spcBef>
                <a:spcPts val="0"/>
              </a:spcBef>
              <a:spcAft>
                <a:spcPts val="0"/>
              </a:spcAft>
              <a:buNone/>
            </a:pPr>
            <a:r>
              <a:rPr lang="he-IL" dirty="0"/>
              <a:t>ראיתי...אפשר או עם מילת היחס את...כמו במשפט הראשון או ללא מילה את.</a:t>
            </a:r>
          </a:p>
          <a:p>
            <a:pPr marL="0" lvl="0" indent="0" algn="r" rtl="0">
              <a:spcBef>
                <a:spcPts val="0"/>
              </a:spcBef>
              <a:spcAft>
                <a:spcPts val="0"/>
              </a:spcAft>
              <a:buNone/>
            </a:pPr>
            <a:r>
              <a:rPr lang="he-IL" dirty="0"/>
              <a:t>להראות ל...למישהו...</a:t>
            </a:r>
            <a:endParaRPr dirty="0"/>
          </a:p>
        </p:txBody>
      </p:sp>
      <p:sp>
        <p:nvSpPr>
          <p:cNvPr id="308" name="Google Shape;308;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t>34</a:t>
            </a:fld>
            <a:endParaRPr/>
          </a:p>
        </p:txBody>
      </p:sp>
    </p:spTree>
    <p:extLst>
      <p:ext uri="{BB962C8B-B14F-4D97-AF65-F5344CB8AC3E}">
        <p14:creationId xmlns:p14="http://schemas.microsoft.com/office/powerpoint/2010/main" val="7906959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נחשוב על עוד מילים שלא הופיעו בסיפור אבל קשורות לפועל לראות, חלק מילים נרדפות וחלקן דומות עם משמעות מעט שונה.</a:t>
            </a:r>
          </a:p>
          <a:p>
            <a:pPr marL="0" lvl="0" indent="0" algn="r" rtl="1">
              <a:lnSpc>
                <a:spcPct val="115000"/>
              </a:lnSpc>
              <a:spcBef>
                <a:spcPts val="1200"/>
              </a:spcBef>
              <a:spcAft>
                <a:spcPts val="0"/>
              </a:spcAft>
              <a:buClr>
                <a:schemeClr val="dk1"/>
              </a:buClr>
              <a:buSzPts val="1100"/>
              <a:buFont typeface="Arial"/>
              <a:buNone/>
            </a:pPr>
            <a:r>
              <a:rPr lang="he-IL" b="0" dirty="0"/>
              <a:t>כתבו אותן.</a:t>
            </a:r>
          </a:p>
          <a:p>
            <a:pPr marL="0" lvl="0" indent="0" algn="r" rtl="1">
              <a:lnSpc>
                <a:spcPct val="115000"/>
              </a:lnSpc>
              <a:spcBef>
                <a:spcPts val="1200"/>
              </a:spcBef>
              <a:spcAft>
                <a:spcPts val="0"/>
              </a:spcAft>
              <a:buClr>
                <a:schemeClr val="dk1"/>
              </a:buClr>
              <a:buSzPts val="1100"/>
              <a:buFont typeface="Arial"/>
              <a:buNone/>
            </a:pPr>
            <a:endParaRPr lang="he-IL" b="0" dirty="0"/>
          </a:p>
          <a:p>
            <a:pPr marL="0" lvl="0" indent="0" algn="r" rtl="1">
              <a:lnSpc>
                <a:spcPct val="115000"/>
              </a:lnSpc>
              <a:spcBef>
                <a:spcPts val="1200"/>
              </a:spcBef>
              <a:spcAft>
                <a:spcPts val="0"/>
              </a:spcAft>
              <a:buClr>
                <a:schemeClr val="dk1"/>
              </a:buClr>
              <a:buSzPts val="1100"/>
              <a:buFont typeface="Arial"/>
              <a:buNone/>
            </a:pPr>
            <a:endParaRPr lang="he-IL" b="0" dirty="0"/>
          </a:p>
          <a:p>
            <a:pPr marL="0" lvl="0" indent="0" algn="r" rtl="1">
              <a:lnSpc>
                <a:spcPct val="115000"/>
              </a:lnSpc>
              <a:spcBef>
                <a:spcPts val="1200"/>
              </a:spcBef>
              <a:spcAft>
                <a:spcPts val="0"/>
              </a:spcAft>
              <a:buClr>
                <a:schemeClr val="dk1"/>
              </a:buClr>
              <a:buSzPts val="1100"/>
              <a:buFont typeface="Arial"/>
              <a:buNone/>
            </a:pPr>
            <a:endParaRPr lang="he-IL" b="0" dirty="0"/>
          </a:p>
          <a:p>
            <a:pPr marL="0" lvl="0" indent="0" algn="r" rtl="1">
              <a:lnSpc>
                <a:spcPct val="115000"/>
              </a:lnSpc>
              <a:spcBef>
                <a:spcPts val="1200"/>
              </a:spcBef>
              <a:spcAft>
                <a:spcPts val="0"/>
              </a:spcAft>
              <a:buClr>
                <a:schemeClr val="dk1"/>
              </a:buClr>
              <a:buSzPts val="1100"/>
              <a:buFont typeface="Arial"/>
              <a:buNone/>
            </a:pPr>
            <a:endParaRPr lang="he-IL" b="0" dirty="0"/>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35</a:t>
            </a:fld>
            <a:endParaRPr lang="x-none"/>
          </a:p>
        </p:txBody>
      </p:sp>
    </p:spTree>
    <p:extLst>
      <p:ext uri="{BB962C8B-B14F-4D97-AF65-F5344CB8AC3E}">
        <p14:creationId xmlns:p14="http://schemas.microsoft.com/office/powerpoint/2010/main" val="1607389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בוודאי חשבתם על להתבונן, להסתכל, אלה מילים נרדפות,</a:t>
            </a:r>
          </a:p>
          <a:p>
            <a:pPr marL="0" lvl="0" indent="0" algn="r" rtl="1">
              <a:lnSpc>
                <a:spcPct val="115000"/>
              </a:lnSpc>
              <a:spcBef>
                <a:spcPts val="1200"/>
              </a:spcBef>
              <a:spcAft>
                <a:spcPts val="0"/>
              </a:spcAft>
              <a:buClr>
                <a:schemeClr val="dk1"/>
              </a:buClr>
              <a:buSzPts val="1100"/>
              <a:buFont typeface="Arial"/>
              <a:buNone/>
            </a:pPr>
            <a:endParaRPr lang="he-IL" b="0" dirty="0"/>
          </a:p>
          <a:p>
            <a:pPr marL="0" lvl="0" indent="0" algn="r" rtl="1">
              <a:lnSpc>
                <a:spcPct val="115000"/>
              </a:lnSpc>
              <a:spcBef>
                <a:spcPts val="1200"/>
              </a:spcBef>
              <a:spcAft>
                <a:spcPts val="0"/>
              </a:spcAft>
              <a:buClr>
                <a:schemeClr val="dk1"/>
              </a:buClr>
              <a:buSzPts val="1100"/>
              <a:buFont typeface="Arial"/>
              <a:buNone/>
            </a:pPr>
            <a:r>
              <a:rPr lang="he-IL" b="0" dirty="0"/>
              <a:t>ואני חשבתי על  גם על: להשקיף  במשקפת</a:t>
            </a:r>
          </a:p>
          <a:p>
            <a:pPr marL="0" lvl="0" indent="0" algn="r" rtl="1">
              <a:lnSpc>
                <a:spcPct val="115000"/>
              </a:lnSpc>
              <a:spcBef>
                <a:spcPts val="1200"/>
              </a:spcBef>
              <a:spcAft>
                <a:spcPts val="0"/>
              </a:spcAft>
              <a:buClr>
                <a:schemeClr val="dk1"/>
              </a:buClr>
              <a:buSzPts val="1100"/>
              <a:buFont typeface="Arial"/>
              <a:buNone/>
            </a:pPr>
            <a:r>
              <a:rPr lang="he-IL" b="0" dirty="0"/>
              <a:t>לצפות, לצפות בסרט</a:t>
            </a:r>
          </a:p>
          <a:p>
            <a:pPr marL="0" lvl="0" indent="0" algn="r" rtl="1">
              <a:lnSpc>
                <a:spcPct val="115000"/>
              </a:lnSpc>
              <a:spcBef>
                <a:spcPts val="1200"/>
              </a:spcBef>
              <a:spcAft>
                <a:spcPts val="0"/>
              </a:spcAft>
              <a:buClr>
                <a:schemeClr val="dk1"/>
              </a:buClr>
              <a:buSzPts val="1100"/>
              <a:buFont typeface="Arial"/>
              <a:buNone/>
            </a:pPr>
            <a:r>
              <a:rPr lang="he-IL" b="0" dirty="0"/>
              <a:t>להציץ – לראות לרגע...</a:t>
            </a:r>
          </a:p>
          <a:p>
            <a:pPr marL="0" lvl="0" indent="0" algn="r" rtl="1">
              <a:lnSpc>
                <a:spcPct val="115000"/>
              </a:lnSpc>
              <a:spcBef>
                <a:spcPts val="1200"/>
              </a:spcBef>
              <a:spcAft>
                <a:spcPts val="0"/>
              </a:spcAft>
              <a:buClr>
                <a:schemeClr val="dk1"/>
              </a:buClr>
              <a:buSzPts val="1100"/>
              <a:buFont typeface="Arial"/>
              <a:buNone/>
            </a:pPr>
            <a:r>
              <a:rPr lang="he-IL" b="0" dirty="0"/>
              <a:t>תראו כמה השפה העברית שלנו עשירה</a:t>
            </a:r>
          </a:p>
          <a:p>
            <a:pPr marL="0" lvl="0" indent="0" algn="r" rtl="1">
              <a:lnSpc>
                <a:spcPct val="115000"/>
              </a:lnSpc>
              <a:spcBef>
                <a:spcPts val="1200"/>
              </a:spcBef>
              <a:spcAft>
                <a:spcPts val="0"/>
              </a:spcAft>
              <a:buClr>
                <a:schemeClr val="dk1"/>
              </a:buClr>
              <a:buSzPts val="1100"/>
              <a:buFont typeface="Arial"/>
              <a:buNone/>
            </a:pPr>
            <a:endParaRPr lang="he-IL" b="0" dirty="0"/>
          </a:p>
          <a:p>
            <a:pPr marL="0" lvl="0" indent="0" algn="r" rtl="1">
              <a:lnSpc>
                <a:spcPct val="115000"/>
              </a:lnSpc>
              <a:spcBef>
                <a:spcPts val="1200"/>
              </a:spcBef>
              <a:spcAft>
                <a:spcPts val="0"/>
              </a:spcAft>
              <a:buClr>
                <a:schemeClr val="dk1"/>
              </a:buClr>
              <a:buSzPts val="1100"/>
              <a:buFont typeface="Arial"/>
              <a:buNone/>
            </a:pPr>
            <a:endParaRPr lang="he-IL" b="0" dirty="0"/>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36</a:t>
            </a:fld>
            <a:endParaRPr lang="x-none"/>
          </a:p>
        </p:txBody>
      </p:sp>
    </p:spTree>
    <p:extLst>
      <p:ext uri="{BB962C8B-B14F-4D97-AF65-F5344CB8AC3E}">
        <p14:creationId xmlns:p14="http://schemas.microsoft.com/office/powerpoint/2010/main" val="14690077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37</a:t>
            </a:fld>
            <a:endParaRPr lang="x-none"/>
          </a:p>
        </p:txBody>
      </p:sp>
    </p:spTree>
    <p:extLst>
      <p:ext uri="{BB962C8B-B14F-4D97-AF65-F5344CB8AC3E}">
        <p14:creationId xmlns:p14="http://schemas.microsoft.com/office/powerpoint/2010/main" val="19827627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מצאתם? הנה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38</a:t>
            </a:fld>
            <a:endParaRPr lang="x-none"/>
          </a:p>
        </p:txBody>
      </p:sp>
    </p:spTree>
    <p:extLst>
      <p:ext uri="{BB962C8B-B14F-4D97-AF65-F5344CB8AC3E}">
        <p14:creationId xmlns:p14="http://schemas.microsoft.com/office/powerpoint/2010/main" val="40000638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חפשו גם כאן </a:t>
            </a:r>
            <a:r>
              <a:rPr lang="he-IL" b="1" dirty="0"/>
              <a:t>ביטויים עם המילה קול </a:t>
            </a:r>
            <a:r>
              <a:rPr lang="he-IL" dirty="0"/>
              <a:t>וכתבו במחברת</a:t>
            </a:r>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39</a:t>
            </a:fld>
            <a:endParaRPr lang="x-none"/>
          </a:p>
        </p:txBody>
      </p:sp>
    </p:spTree>
    <p:extLst>
      <p:ext uri="{BB962C8B-B14F-4D97-AF65-F5344CB8AC3E}">
        <p14:creationId xmlns:p14="http://schemas.microsoft.com/office/powerpoint/2010/main" val="576258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מצאתם?</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40</a:t>
            </a:fld>
            <a:endParaRPr lang="x-none"/>
          </a:p>
        </p:txBody>
      </p:sp>
    </p:spTree>
    <p:extLst>
      <p:ext uri="{BB962C8B-B14F-4D97-AF65-F5344CB8AC3E}">
        <p14:creationId xmlns:p14="http://schemas.microsoft.com/office/powerpoint/2010/main" val="33910757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להנעים – נעים,</a:t>
            </a:r>
          </a:p>
          <a:p>
            <a:pPr algn="r"/>
            <a:r>
              <a:rPr lang="he-IL" dirty="0"/>
              <a:t>קול רך וקול מתוך מדבש הוא קול נעים.</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41</a:t>
            </a:fld>
            <a:endParaRPr lang="x-none"/>
          </a:p>
        </p:txBody>
      </p:sp>
    </p:spTree>
    <p:extLst>
      <p:ext uri="{BB962C8B-B14F-4D97-AF65-F5344CB8AC3E}">
        <p14:creationId xmlns:p14="http://schemas.microsoft.com/office/powerpoint/2010/main" val="17872453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מדוע השועל מדבר בקול מתוק מדבש? ניזכר שהשועל רוצה להשיג משהו מהעורב- את נתח הגבינה ולכן מדבר אליו ברכות כדי להחמיא לו ולגרום לו להשיג את מה שהוא רוצה.</a:t>
            </a:r>
          </a:p>
          <a:p>
            <a:pPr algn="r"/>
            <a:r>
              <a:rPr lang="he-IL" dirty="0"/>
              <a:t>בואו נראה כיצד קולו המתוק של השועל השפיע על העורב?</a:t>
            </a:r>
          </a:p>
          <a:p>
            <a:pPr algn="r"/>
            <a:endParaRPr lang="he-IL" dirty="0"/>
          </a:p>
          <a:p>
            <a:pPr algn="r"/>
            <a:r>
              <a:rPr lang="he-IL" sz="1200" dirty="0">
                <a:solidFill>
                  <a:srgbClr val="636363"/>
                </a:solidFill>
                <a:ea typeface="Calibri" panose="020F0502020204030204" pitchFamily="34" charset="0"/>
              </a:rPr>
              <a:t>דִּבְרֵי הַשּׁוּעָל מָצְאוּ חֵן בְּעֵינֵי הָעוֹרֵב; הוּא פָּרַשׂ אֶת כְּנָפָיו וְנוֹפֵף בָּהֶן, וְאַחַר </a:t>
            </a:r>
            <a:br>
              <a:rPr lang="he-IL" sz="1200" dirty="0">
                <a:solidFill>
                  <a:srgbClr val="636363"/>
                </a:solidFill>
                <a:ea typeface="Calibri" panose="020F0502020204030204" pitchFamily="34" charset="0"/>
              </a:rPr>
            </a:br>
            <a:r>
              <a:rPr lang="he-IL" sz="1200" dirty="0">
                <a:solidFill>
                  <a:srgbClr val="636363"/>
                </a:solidFill>
                <a:ea typeface="Calibri" panose="020F0502020204030204" pitchFamily="34" charset="0"/>
              </a:rPr>
              <a:t>שָׁב וְנָעַץ אֶת מַבָּטוֹ בַּשּׁוּעָל.</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42</a:t>
            </a:fld>
            <a:endParaRPr lang="x-none"/>
          </a:p>
        </p:txBody>
      </p:sp>
    </p:spTree>
    <p:extLst>
      <p:ext uri="{BB962C8B-B14F-4D97-AF65-F5344CB8AC3E}">
        <p14:creationId xmlns:p14="http://schemas.microsoft.com/office/powerpoint/2010/main" val="23715359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בואו נבחן איך קולו הרך של השועל ודבריו על קולו של העורב השפיעו על העורב?</a:t>
            </a:r>
            <a:endParaRPr lang="en-US" dirty="0"/>
          </a:p>
          <a:p>
            <a:pPr algn="r"/>
            <a:endParaRPr lang="he-IL" dirty="0"/>
          </a:p>
          <a:p>
            <a:pPr algn="r"/>
            <a:endParaRPr lang="he-IL" dirty="0"/>
          </a:p>
          <a:p>
            <a:pPr algn="r"/>
            <a:r>
              <a:rPr lang="he-IL" dirty="0"/>
              <a:t>מסקנה: תראו כמה פעמים מתארים את הקולות של הדמויות – איך השועל מדבר ואיך הוא מתייחס לקולו של העורב. כששמים לב למשמעות של המילים והביטויים האלה אפשר להבין טוב יותר את הכוונה של השועל בסיפור כדי להשיג את הגבינה.</a:t>
            </a:r>
          </a:p>
          <a:p>
            <a:pPr algn="r"/>
            <a:endParaRPr lang="he-IL" dirty="0"/>
          </a:p>
          <a:p>
            <a:pPr algn="r"/>
            <a:endParaRPr lang="he-IL" dirty="0"/>
          </a:p>
          <a:p>
            <a:pPr algn="r"/>
            <a:endParaRPr lang="he-IL" dirty="0"/>
          </a:p>
          <a:p>
            <a:pPr algn="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43</a:t>
            </a:fld>
            <a:endParaRPr lang="x-none"/>
          </a:p>
        </p:txBody>
      </p:sp>
    </p:spTree>
    <p:extLst>
      <p:ext uri="{BB962C8B-B14F-4D97-AF65-F5344CB8AC3E}">
        <p14:creationId xmlns:p14="http://schemas.microsoft.com/office/powerpoint/2010/main" val="9087235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44</a:t>
            </a:fld>
            <a:endParaRPr lang="x-none"/>
          </a:p>
        </p:txBody>
      </p:sp>
    </p:spTree>
    <p:extLst>
      <p:ext uri="{BB962C8B-B14F-4D97-AF65-F5344CB8AC3E}">
        <p14:creationId xmlns:p14="http://schemas.microsoft.com/office/powerpoint/2010/main" val="20752547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3796BD-313B-0044-809D-6D612DE5930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Oval 4">
            <a:extLst>
              <a:ext uri="{FF2B5EF4-FFF2-40B4-BE49-F238E27FC236}">
                <a16:creationId xmlns:a16="http://schemas.microsoft.com/office/drawing/2014/main" id="{C4692FF9-9816-1A41-9F19-64AC89C4FE77}"/>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B1C76A5A-A9C6-4148-9667-BA78FBEC1DC5}"/>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 name="Group 1">
            <a:extLst>
              <a:ext uri="{FF2B5EF4-FFF2-40B4-BE49-F238E27FC236}">
                <a16:creationId xmlns:a16="http://schemas.microsoft.com/office/drawing/2014/main" id="{B5656235-C025-B341-B125-6E522FFD6056}"/>
              </a:ext>
            </a:extLst>
          </p:cNvPr>
          <p:cNvGrpSpPr/>
          <p:nvPr userDrawn="1"/>
        </p:nvGrpSpPr>
        <p:grpSpPr>
          <a:xfrm>
            <a:off x="9287641" y="5672000"/>
            <a:ext cx="3913243" cy="506326"/>
            <a:chOff x="358720" y="285496"/>
            <a:chExt cx="3913243" cy="506326"/>
          </a:xfrm>
        </p:grpSpPr>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3819674" y="1524214"/>
            <a:ext cx="4552652" cy="2202291"/>
          </a:xfrm>
          <a:prstGeom prst="rect">
            <a:avLst/>
          </a:prstGeom>
        </p:spPr>
        <p:txBody>
          <a:bodyPr>
            <a:normAutofit/>
          </a:bodyPr>
          <a:lstStyle>
            <a:lvl1pPr marL="0" indent="0" algn="ctr">
              <a:buNone/>
              <a:defRPr sz="6000">
                <a:solidFill>
                  <a:schemeClr val="bg1"/>
                </a:solidFill>
                <a:latin typeface="Calibri" panose="020F0502020204030204" pitchFamily="34" charset="0"/>
                <a:cs typeface="+mn-cs"/>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22617BD7-5381-4D41-92AE-B0043113B420}"/>
              </a:ext>
            </a:extLst>
          </p:cNvPr>
          <p:cNvGrpSpPr/>
          <p:nvPr userDrawn="1"/>
        </p:nvGrpSpPr>
        <p:grpSpPr>
          <a:xfrm rot="10800000">
            <a:off x="11482153" y="140248"/>
            <a:ext cx="602703" cy="577326"/>
            <a:chOff x="781297" y="5586292"/>
            <a:chExt cx="602703" cy="577326"/>
          </a:xfrm>
        </p:grpSpPr>
        <p:sp>
          <p:nvSpPr>
            <p:cNvPr id="11" name="Rectangle 10">
              <a:extLst>
                <a:ext uri="{FF2B5EF4-FFF2-40B4-BE49-F238E27FC236}">
                  <a16:creationId xmlns:a16="http://schemas.microsoft.com/office/drawing/2014/main" id="{587FD482-59E1-C04B-9AF0-F8141BE66FDD}"/>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3" name="Rectangle 12">
              <a:extLst>
                <a:ext uri="{FF2B5EF4-FFF2-40B4-BE49-F238E27FC236}">
                  <a16:creationId xmlns:a16="http://schemas.microsoft.com/office/drawing/2014/main" id="{1E9A766D-D5BD-3E4B-AE40-5EF4614445A8}"/>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17" name="Straight Connector 16">
            <a:extLst>
              <a:ext uri="{FF2B5EF4-FFF2-40B4-BE49-F238E27FC236}">
                <a16:creationId xmlns:a16="http://schemas.microsoft.com/office/drawing/2014/main" id="{4D5014CE-6431-0D4C-BAFF-39612F414400}"/>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1" name="Text Placeholder 20">
            <a:extLst>
              <a:ext uri="{FF2B5EF4-FFF2-40B4-BE49-F238E27FC236}">
                <a16:creationId xmlns:a16="http://schemas.microsoft.com/office/drawing/2014/main" id="{4BD310FA-D564-9240-BAF3-B9933A5C616F}"/>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mn-cs"/>
              </a:defRPr>
            </a:lvl1pPr>
          </a:lstStyle>
          <a:p>
            <a:pPr lvl="0"/>
            <a:r>
              <a:rPr lang="he-IL" dirty="0"/>
              <a:t>בשעה 09:00</a:t>
            </a:r>
            <a:endParaRPr lang="x-none" dirty="0"/>
          </a:p>
        </p:txBody>
      </p:sp>
      <p:grpSp>
        <p:nvGrpSpPr>
          <p:cNvPr id="24" name="Group 23">
            <a:extLst>
              <a:ext uri="{FF2B5EF4-FFF2-40B4-BE49-F238E27FC236}">
                <a16:creationId xmlns:a16="http://schemas.microsoft.com/office/drawing/2014/main" id="{4C964832-BAF5-B84F-9EE8-B31B27A731C8}"/>
              </a:ext>
            </a:extLst>
          </p:cNvPr>
          <p:cNvGrpSpPr/>
          <p:nvPr userDrawn="1"/>
        </p:nvGrpSpPr>
        <p:grpSpPr>
          <a:xfrm>
            <a:off x="-110840" y="110839"/>
            <a:ext cx="1530097" cy="1525930"/>
            <a:chOff x="8374611" y="4283110"/>
            <a:chExt cx="2300578" cy="2294314"/>
          </a:xfrm>
        </p:grpSpPr>
        <p:pic>
          <p:nvPicPr>
            <p:cNvPr id="25" name="Picture 24">
              <a:extLst>
                <a:ext uri="{FF2B5EF4-FFF2-40B4-BE49-F238E27FC236}">
                  <a16:creationId xmlns:a16="http://schemas.microsoft.com/office/drawing/2014/main" id="{7C0CB761-1CB6-FC4E-AEC0-ADBE45586F14}"/>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26" name="Rectangle 25">
              <a:extLst>
                <a:ext uri="{FF2B5EF4-FFF2-40B4-BE49-F238E27FC236}">
                  <a16:creationId xmlns:a16="http://schemas.microsoft.com/office/drawing/2014/main" id="{0799BDF5-881F-3045-A642-F8E001DE02C9}"/>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mn-cs"/>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mn-cs"/>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mn-cs"/>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1738231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1" name="Picture 20">
            <a:extLst>
              <a:ext uri="{FF2B5EF4-FFF2-40B4-BE49-F238E27FC236}">
                <a16:creationId xmlns:a16="http://schemas.microsoft.com/office/drawing/2014/main" id="{5A307165-DA22-2E48-AE86-B78F4110AE5D}"/>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5" name="Straight Connector 24">
            <a:extLst>
              <a:ext uri="{FF2B5EF4-FFF2-40B4-BE49-F238E27FC236}">
                <a16:creationId xmlns:a16="http://schemas.microsoft.com/office/drawing/2014/main" id="{3613B3B1-726C-944F-8CAD-1F3AF7A7034B}"/>
              </a:ext>
            </a:extLst>
          </p:cNvPr>
          <p:cNvCxnSpPr>
            <a:cxnSpLocks/>
          </p:cNvCxnSpPr>
          <p:nvPr userDrawn="1"/>
        </p:nvCxnSpPr>
        <p:spPr>
          <a:xfrm>
            <a:off x="7156173" y="1760923"/>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20F5DAFE-647E-5C47-B77A-42DA94152FF1}"/>
              </a:ext>
            </a:extLst>
          </p:cNvPr>
          <p:cNvSpPr/>
          <p:nvPr userDrawn="1"/>
        </p:nvSpPr>
        <p:spPr>
          <a:xfrm rot="16200000">
            <a:off x="7721222" y="1657975"/>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7" name="Straight Connector 26">
            <a:extLst>
              <a:ext uri="{FF2B5EF4-FFF2-40B4-BE49-F238E27FC236}">
                <a16:creationId xmlns:a16="http://schemas.microsoft.com/office/drawing/2014/main" id="{7F22374B-CE66-F844-8273-BE66100E5DC3}"/>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8A16B6-C317-B44B-A5BB-C2442F733613}"/>
              </a:ext>
            </a:extLst>
          </p:cNvPr>
          <p:cNvCxnSpPr>
            <a:cxnSpLocks/>
          </p:cNvCxnSpPr>
          <p:nvPr userDrawn="1"/>
        </p:nvCxnSpPr>
        <p:spPr>
          <a:xfrm>
            <a:off x="4093266" y="215694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CCF59D4F-A27F-1C45-8148-635F8893C9C9}"/>
              </a:ext>
            </a:extLst>
          </p:cNvPr>
          <p:cNvSpPr txBox="1"/>
          <p:nvPr userDrawn="1"/>
        </p:nvSpPr>
        <p:spPr>
          <a:xfrm>
            <a:off x="2210656" y="2848778"/>
            <a:ext cx="7770689" cy="116044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endParaRPr lang="x-none" sz="2200" dirty="0">
              <a:solidFill>
                <a:schemeClr val="bg1"/>
              </a:solidFill>
              <a:latin typeface="Calibri" panose="020F0502020204030204" pitchFamily="34" charset="0"/>
              <a:cs typeface="+mn-cs"/>
            </a:endParaRPr>
          </a:p>
        </p:txBody>
      </p:sp>
      <p:sp>
        <p:nvSpPr>
          <p:cNvPr id="33" name="Rectangle 32">
            <a:extLst>
              <a:ext uri="{FF2B5EF4-FFF2-40B4-BE49-F238E27FC236}">
                <a16:creationId xmlns:a16="http://schemas.microsoft.com/office/drawing/2014/main" id="{730459D7-20E2-3642-98A9-F8CB285E36CD}"/>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4" name="Rectangle 33">
            <a:extLst>
              <a:ext uri="{FF2B5EF4-FFF2-40B4-BE49-F238E27FC236}">
                <a16:creationId xmlns:a16="http://schemas.microsoft.com/office/drawing/2014/main" id="{2247E01A-4A09-7641-BB58-BBF9194A53AE}"/>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35" name="Rectangle 34">
            <a:extLst>
              <a:ext uri="{FF2B5EF4-FFF2-40B4-BE49-F238E27FC236}">
                <a16:creationId xmlns:a16="http://schemas.microsoft.com/office/drawing/2014/main" id="{9C4295D9-D842-7B4A-8FAF-A7CB7DC8D8DD}"/>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775741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a:xfrm>
            <a:off x="865046" y="376561"/>
            <a:ext cx="10515600" cy="1325563"/>
          </a:xfrm>
        </p:spPr>
        <p:txBody>
          <a:bodyPr/>
          <a:lstStyle>
            <a:lvl1pPr>
              <a:defRPr>
                <a:latin typeface="Calibri" panose="020F0502020204030204" pitchFamily="34" charset="0"/>
                <a:cs typeface="+mn-cs"/>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mn-cs"/>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mn-cs"/>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mn-cs"/>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mn-cs"/>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785665" y="181572"/>
            <a:ext cx="10244790" cy="506326"/>
            <a:chOff x="1748087" y="356936"/>
            <a:chExt cx="10244790"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7480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mn-cs"/>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r">
              <a:buNone/>
              <a:defRPr sz="3600">
                <a:latin typeface="Calibri" panose="020F0502020204030204" pitchFamily="34" charset="0"/>
                <a:cs typeface="+mn-cs"/>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mn-cs"/>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mn-cs"/>
              </a:defRPr>
            </a:lvl1pPr>
          </a:lstStyle>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mn-cs"/>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mn-cs"/>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mn-cs"/>
              </a:defRPr>
            </a:lvl1pPr>
          </a:lstStyle>
          <a:p>
            <a:pPr lvl="0"/>
            <a:r>
              <a:rPr lang="he-IL" dirty="0"/>
              <a:t>לחץ כדי לערוך סגנון טקסט עם בולט 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mn-cs"/>
              </a:defRPr>
            </a:lvl1pPr>
          </a:lstStyle>
          <a:p>
            <a:pPr lvl="0"/>
            <a:r>
              <a:rPr lang="he-IL" dirty="0"/>
              <a:t>לחץ כדי לערוך סגנון טקסט עם בולט 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489765" y="181572"/>
            <a:ext cx="10435013" cy="506326"/>
            <a:chOff x="1452187" y="356936"/>
            <a:chExt cx="10435013"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4521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mn-cs"/>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mn-cs"/>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mn-cs"/>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הקניית ידע">
  <p:cSld name="1_הקניית ידע">
    <p:spTree>
      <p:nvGrpSpPr>
        <p:cNvPr id="1" name="Shape 47"/>
        <p:cNvGrpSpPr/>
        <p:nvPr/>
      </p:nvGrpSpPr>
      <p:grpSpPr>
        <a:xfrm>
          <a:off x="0" y="0"/>
          <a:ext cx="0" cy="0"/>
          <a:chOff x="0" y="0"/>
          <a:chExt cx="0" cy="0"/>
        </a:xfrm>
      </p:grpSpPr>
      <p:pic>
        <p:nvPicPr>
          <p:cNvPr id="48" name="Google Shape;48;p26"/>
          <p:cNvPicPr preferRelativeResize="0"/>
          <p:nvPr/>
        </p:nvPicPr>
        <p:blipFill rotWithShape="1">
          <a:blip r:embed="rId2">
            <a:alphaModFix/>
          </a:blip>
          <a:srcRect t="12244" b="63870"/>
          <a:stretch/>
        </p:blipFill>
        <p:spPr>
          <a:xfrm>
            <a:off x="0" y="0"/>
            <a:ext cx="12192000" cy="1638096"/>
          </a:xfrm>
          <a:prstGeom prst="rect">
            <a:avLst/>
          </a:prstGeom>
          <a:noFill/>
          <a:ln>
            <a:noFill/>
          </a:ln>
        </p:spPr>
      </p:pic>
      <p:grpSp>
        <p:nvGrpSpPr>
          <p:cNvPr id="49" name="Google Shape;49;p26"/>
          <p:cNvGrpSpPr/>
          <p:nvPr/>
        </p:nvGrpSpPr>
        <p:grpSpPr>
          <a:xfrm>
            <a:off x="358720" y="6187719"/>
            <a:ext cx="3913243" cy="506326"/>
            <a:chOff x="358720" y="6187719"/>
            <a:chExt cx="3913243" cy="506326"/>
          </a:xfrm>
        </p:grpSpPr>
        <p:cxnSp>
          <p:nvCxnSpPr>
            <p:cNvPr id="50" name="Google Shape;50;p26"/>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51" name="Google Shape;51;p26"/>
            <p:cNvSpPr/>
            <p:nvPr/>
          </p:nvSpPr>
          <p:spPr>
            <a:xfrm rot="-5400000">
              <a:off x="358720" y="6187719"/>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2" name="Google Shape;52;p26"/>
            <p:cNvSpPr/>
            <p:nvPr/>
          </p:nvSpPr>
          <p:spPr>
            <a:xfrm>
              <a:off x="781297" y="635713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53" name="Google Shape;53;p26"/>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rmAutofit/>
          </a:bodyPr>
          <a:lstStyle>
            <a:lvl1pPr lvl="0" algn="r" rtl="1">
              <a:lnSpc>
                <a:spcPct val="90000"/>
              </a:lnSpc>
              <a:spcBef>
                <a:spcPts val="800"/>
              </a:spcBef>
              <a:spcAft>
                <a:spcPts val="0"/>
              </a:spcAft>
              <a:buClr>
                <a:schemeClr val="lt1"/>
              </a:buClr>
              <a:buSzPts val="44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26"/>
          <p:cNvSpPr txBox="1">
            <a:spLocks noGrp="1"/>
          </p:cNvSpPr>
          <p:nvPr>
            <p:ph type="body" idx="1"/>
          </p:nvPr>
        </p:nvSpPr>
        <p:spPr>
          <a:xfrm>
            <a:off x="1671638" y="1928813"/>
            <a:ext cx="9572625" cy="3844925"/>
          </a:xfrm>
          <a:prstGeom prst="rect">
            <a:avLst/>
          </a:prstGeom>
          <a:noFill/>
          <a:ln>
            <a:noFill/>
          </a:ln>
        </p:spPr>
        <p:txBody>
          <a:bodyPr spcFirstLastPara="1" wrap="square" lIns="91425" tIns="45700" rIns="91425" bIns="45700" anchor="t" anchorCtr="0">
            <a:normAutofit/>
          </a:bodyPr>
          <a:lstStyle>
            <a:lvl1pPr marL="457200" lvl="0" indent="-228600" algn="ctr" rtl="1">
              <a:lnSpc>
                <a:spcPct val="90000"/>
              </a:lnSpc>
              <a:spcBef>
                <a:spcPts val="800"/>
              </a:spcBef>
              <a:spcAft>
                <a:spcPts val="0"/>
              </a:spcAft>
              <a:buClr>
                <a:schemeClr val="dk1"/>
              </a:buClr>
              <a:buSzPts val="3600"/>
              <a:buNone/>
              <a:defRPr sz="3600">
                <a:latin typeface="Calibri"/>
                <a:ea typeface="Calibri"/>
                <a:cs typeface="Calibri"/>
                <a:sym typeface="Calibri"/>
              </a:defRPr>
            </a:lvl1pPr>
            <a:lvl2pPr marL="914400" lvl="1" indent="-228600" algn="ctr" rtl="1">
              <a:lnSpc>
                <a:spcPct val="90000"/>
              </a:lnSpc>
              <a:spcBef>
                <a:spcPts val="800"/>
              </a:spcBef>
              <a:spcAft>
                <a:spcPts val="0"/>
              </a:spcAft>
              <a:buClr>
                <a:schemeClr val="dk1"/>
              </a:buClr>
              <a:buSzPts val="2400"/>
              <a:buNone/>
              <a:defRPr/>
            </a:lvl2pPr>
            <a:lvl3pPr marL="1371600" lvl="2" indent="-228600" algn="ctr" rtl="1">
              <a:lnSpc>
                <a:spcPct val="90000"/>
              </a:lnSpc>
              <a:spcBef>
                <a:spcPts val="500"/>
              </a:spcBef>
              <a:spcAft>
                <a:spcPts val="0"/>
              </a:spcAft>
              <a:buClr>
                <a:schemeClr val="dk1"/>
              </a:buClr>
              <a:buSzPts val="2000"/>
              <a:buNone/>
              <a:defRPr/>
            </a:lvl3pPr>
            <a:lvl4pPr marL="1828800" lvl="3" indent="-228600" algn="ctr" rtl="1">
              <a:lnSpc>
                <a:spcPct val="90000"/>
              </a:lnSpc>
              <a:spcBef>
                <a:spcPts val="500"/>
              </a:spcBef>
              <a:spcAft>
                <a:spcPts val="0"/>
              </a:spcAft>
              <a:buClr>
                <a:schemeClr val="dk1"/>
              </a:buClr>
              <a:buSzPts val="1800"/>
              <a:buNone/>
              <a:defRPr/>
            </a:lvl4pPr>
            <a:lvl5pPr marL="2286000" lvl="4" indent="-228600" algn="ct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26"/>
          <p:cNvSpPr/>
          <p:nvPr/>
        </p:nvSpPr>
        <p:spPr>
          <a:xfrm rot="-5400000">
            <a:off x="11332780" y="835199"/>
            <a:ext cx="176581" cy="176581"/>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80742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3796BD-313B-0044-809D-6D612DE5930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Oval 4">
            <a:extLst>
              <a:ext uri="{FF2B5EF4-FFF2-40B4-BE49-F238E27FC236}">
                <a16:creationId xmlns:a16="http://schemas.microsoft.com/office/drawing/2014/main" id="{C4692FF9-9816-1A41-9F19-64AC89C4FE77}"/>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B1C76A5A-A9C6-4148-9667-BA78FBEC1DC5}"/>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 name="Group 1">
            <a:extLst>
              <a:ext uri="{FF2B5EF4-FFF2-40B4-BE49-F238E27FC236}">
                <a16:creationId xmlns:a16="http://schemas.microsoft.com/office/drawing/2014/main" id="{B5656235-C025-B341-B125-6E522FFD6056}"/>
              </a:ext>
            </a:extLst>
          </p:cNvPr>
          <p:cNvGrpSpPr/>
          <p:nvPr userDrawn="1"/>
        </p:nvGrpSpPr>
        <p:grpSpPr>
          <a:xfrm>
            <a:off x="9287641" y="5672000"/>
            <a:ext cx="3913243" cy="506326"/>
            <a:chOff x="358720" y="285496"/>
            <a:chExt cx="3913243" cy="506326"/>
          </a:xfrm>
        </p:grpSpPr>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3819674" y="1524214"/>
            <a:ext cx="4552652" cy="2202291"/>
          </a:xfrm>
          <a:prstGeom prst="rect">
            <a:avLst/>
          </a:prstGeom>
        </p:spPr>
        <p:txBody>
          <a:bodyPr>
            <a:normAutofit/>
          </a:bodyPr>
          <a:lstStyle>
            <a:lvl1pPr marL="0" indent="0" algn="ctr">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22617BD7-5381-4D41-92AE-B0043113B420}"/>
              </a:ext>
            </a:extLst>
          </p:cNvPr>
          <p:cNvGrpSpPr/>
          <p:nvPr userDrawn="1"/>
        </p:nvGrpSpPr>
        <p:grpSpPr>
          <a:xfrm rot="10800000">
            <a:off x="11482153" y="140248"/>
            <a:ext cx="602703" cy="577326"/>
            <a:chOff x="781297" y="5586292"/>
            <a:chExt cx="602703" cy="577326"/>
          </a:xfrm>
        </p:grpSpPr>
        <p:sp>
          <p:nvSpPr>
            <p:cNvPr id="11" name="Rectangle 10">
              <a:extLst>
                <a:ext uri="{FF2B5EF4-FFF2-40B4-BE49-F238E27FC236}">
                  <a16:creationId xmlns:a16="http://schemas.microsoft.com/office/drawing/2014/main" id="{587FD482-59E1-C04B-9AF0-F8141BE66FDD}"/>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3" name="Rectangle 12">
              <a:extLst>
                <a:ext uri="{FF2B5EF4-FFF2-40B4-BE49-F238E27FC236}">
                  <a16:creationId xmlns:a16="http://schemas.microsoft.com/office/drawing/2014/main" id="{1E9A766D-D5BD-3E4B-AE40-5EF4614445A8}"/>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17" name="Straight Connector 16">
            <a:extLst>
              <a:ext uri="{FF2B5EF4-FFF2-40B4-BE49-F238E27FC236}">
                <a16:creationId xmlns:a16="http://schemas.microsoft.com/office/drawing/2014/main" id="{4D5014CE-6431-0D4C-BAFF-39612F414400}"/>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1" name="Text Placeholder 20">
            <a:extLst>
              <a:ext uri="{FF2B5EF4-FFF2-40B4-BE49-F238E27FC236}">
                <a16:creationId xmlns:a16="http://schemas.microsoft.com/office/drawing/2014/main" id="{4BD310FA-D564-9240-BAF3-B9933A5C616F}"/>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24" name="Group 23">
            <a:extLst>
              <a:ext uri="{FF2B5EF4-FFF2-40B4-BE49-F238E27FC236}">
                <a16:creationId xmlns:a16="http://schemas.microsoft.com/office/drawing/2014/main" id="{4C964832-BAF5-B84F-9EE8-B31B27A731C8}"/>
              </a:ext>
            </a:extLst>
          </p:cNvPr>
          <p:cNvGrpSpPr/>
          <p:nvPr userDrawn="1"/>
        </p:nvGrpSpPr>
        <p:grpSpPr>
          <a:xfrm>
            <a:off x="-110840" y="110839"/>
            <a:ext cx="1530097" cy="1525930"/>
            <a:chOff x="8374611" y="4283110"/>
            <a:chExt cx="2300578" cy="2294314"/>
          </a:xfrm>
        </p:grpSpPr>
        <p:pic>
          <p:nvPicPr>
            <p:cNvPr id="25" name="Picture 24">
              <a:extLst>
                <a:ext uri="{FF2B5EF4-FFF2-40B4-BE49-F238E27FC236}">
                  <a16:creationId xmlns:a16="http://schemas.microsoft.com/office/drawing/2014/main" id="{7C0CB761-1CB6-FC4E-AEC0-ADBE45586F14}"/>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26" name="Rectangle 25">
              <a:extLst>
                <a:ext uri="{FF2B5EF4-FFF2-40B4-BE49-F238E27FC236}">
                  <a16:creationId xmlns:a16="http://schemas.microsoft.com/office/drawing/2014/main" id="{0799BDF5-881F-3045-A642-F8E001DE02C9}"/>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1801636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744490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1" name="Picture 20">
            <a:extLst>
              <a:ext uri="{FF2B5EF4-FFF2-40B4-BE49-F238E27FC236}">
                <a16:creationId xmlns:a16="http://schemas.microsoft.com/office/drawing/2014/main" id="{5A307165-DA22-2E48-AE86-B78F4110AE5D}"/>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5" name="Straight Connector 24">
            <a:extLst>
              <a:ext uri="{FF2B5EF4-FFF2-40B4-BE49-F238E27FC236}">
                <a16:creationId xmlns:a16="http://schemas.microsoft.com/office/drawing/2014/main" id="{3613B3B1-726C-944F-8CAD-1F3AF7A7034B}"/>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20F5DAFE-647E-5C47-B77A-42DA94152FF1}"/>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7" name="Straight Connector 26">
            <a:extLst>
              <a:ext uri="{FF2B5EF4-FFF2-40B4-BE49-F238E27FC236}">
                <a16:creationId xmlns:a16="http://schemas.microsoft.com/office/drawing/2014/main" id="{7F22374B-CE66-F844-8273-BE66100E5DC3}"/>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8A16B6-C317-B44B-A5BB-C2442F733613}"/>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30160307-BF93-B642-B885-52C1AEE617F6}"/>
              </a:ext>
            </a:extLst>
          </p:cNvPr>
          <p:cNvGrpSpPr/>
          <p:nvPr userDrawn="1"/>
        </p:nvGrpSpPr>
        <p:grpSpPr>
          <a:xfrm>
            <a:off x="-110840" y="110839"/>
            <a:ext cx="1530097" cy="1525930"/>
            <a:chOff x="8374611" y="4283110"/>
            <a:chExt cx="2300578" cy="2294314"/>
          </a:xfrm>
        </p:grpSpPr>
        <p:pic>
          <p:nvPicPr>
            <p:cNvPr id="30" name="Picture 29">
              <a:extLst>
                <a:ext uri="{FF2B5EF4-FFF2-40B4-BE49-F238E27FC236}">
                  <a16:creationId xmlns:a16="http://schemas.microsoft.com/office/drawing/2014/main" id="{F98B7E2E-690A-B74F-A361-DB3C1398C223}"/>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1" name="Rectangle 30">
              <a:extLst>
                <a:ext uri="{FF2B5EF4-FFF2-40B4-BE49-F238E27FC236}">
                  <a16:creationId xmlns:a16="http://schemas.microsoft.com/office/drawing/2014/main" id="{23D367D3-E2A8-4A4A-953D-E858CA461A7D}"/>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
        <p:nvSpPr>
          <p:cNvPr id="32" name="TextBox 31">
            <a:extLst>
              <a:ext uri="{FF2B5EF4-FFF2-40B4-BE49-F238E27FC236}">
                <a16:creationId xmlns:a16="http://schemas.microsoft.com/office/drawing/2014/main" id="{CCF59D4F-A27F-1C45-8148-635F8893C9C9}"/>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ea typeface="Open Sans" panose="020B060603050402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3" name="Rectangle 32">
            <a:extLst>
              <a:ext uri="{FF2B5EF4-FFF2-40B4-BE49-F238E27FC236}">
                <a16:creationId xmlns:a16="http://schemas.microsoft.com/office/drawing/2014/main" id="{730459D7-20E2-3642-98A9-F8CB285E36CD}"/>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4" name="Rectangle 33">
            <a:extLst>
              <a:ext uri="{FF2B5EF4-FFF2-40B4-BE49-F238E27FC236}">
                <a16:creationId xmlns:a16="http://schemas.microsoft.com/office/drawing/2014/main" id="{2247E01A-4A09-7641-BB58-BBF9194A53AE}"/>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35" name="Rectangle 34">
            <a:extLst>
              <a:ext uri="{FF2B5EF4-FFF2-40B4-BE49-F238E27FC236}">
                <a16:creationId xmlns:a16="http://schemas.microsoft.com/office/drawing/2014/main" id="{9C4295D9-D842-7B4A-8FAF-A7CB7DC8D8DD}"/>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6" name="TextBox 15">
            <a:extLst>
              <a:ext uri="{FF2B5EF4-FFF2-40B4-BE49-F238E27FC236}">
                <a16:creationId xmlns:a16="http://schemas.microsoft.com/office/drawing/2014/main" id="{F1286E97-B4B5-7A44-BA99-EFC8C200D63F}"/>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Arial" panose="020B0604020202020204" pitchFamily="34" charset="0"/>
                <a:cs typeface="Arial" panose="020B0604020202020204" pitchFamily="34" charset="0"/>
              </a:rPr>
              <a:t>shutterstock</a:t>
            </a:r>
            <a:r>
              <a:rPr lang="en-US" sz="1500" dirty="0">
                <a:solidFill>
                  <a:schemeClr val="bg1"/>
                </a:solidFill>
                <a:latin typeface="Arial" panose="020B0604020202020204" pitchFamily="34" charset="0"/>
                <a:cs typeface="Arial" panose="020B0604020202020204" pitchFamily="34" charset="0"/>
              </a:rPr>
              <a:t>/com</a:t>
            </a:r>
            <a:r>
              <a:rPr lang="he-IL" sz="1500" dirty="0">
                <a:solidFill>
                  <a:schemeClr val="bg1"/>
                </a:solidFill>
                <a:latin typeface="Arial" panose="020B0604020202020204" pitchFamily="34" charset="0"/>
                <a:cs typeface="+mn-cs"/>
              </a:rPr>
              <a:t> איורים: </a:t>
            </a:r>
            <a:endParaRPr lang="x-none" sz="15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6546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a:xfrm>
            <a:off x="865046" y="376561"/>
            <a:ext cx="10515600" cy="1325563"/>
          </a:xfrm>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3728364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785665" y="181572"/>
            <a:ext cx="10244790" cy="506326"/>
            <a:chOff x="1748087" y="356936"/>
            <a:chExt cx="10244790"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7480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41487436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804328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361859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489765" y="181572"/>
            <a:ext cx="10435013" cy="506326"/>
            <a:chOff x="1452187" y="356936"/>
            <a:chExt cx="10435013"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4521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2768683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6077060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3553465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1416066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36081752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09"/>
            <a:ext cx="10953750" cy="1903413"/>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5469815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30059108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1336409" y="356936"/>
            <a:ext cx="10550791" cy="506326"/>
            <a:chOff x="1336409" y="356936"/>
            <a:chExt cx="10550791"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1336409"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25751388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7209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12398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1313047" y="356936"/>
            <a:ext cx="10574153" cy="506326"/>
            <a:chOff x="1313047" y="356936"/>
            <a:chExt cx="1057415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131304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131304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21065157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769491"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38085058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פריסה מותאמת אישית">
    <p:bg>
      <p:bgPr>
        <a:solidFill>
          <a:schemeClr val="bg1"/>
        </a:solidFill>
        <a:effectLst/>
      </p:bgPr>
    </p:bg>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BF9AFC55-D643-47A1-90F5-FD4A7EBE98CE}"/>
              </a:ext>
            </a:extLst>
          </p:cNvPr>
          <p:cNvSpPr/>
          <p:nvPr userDrawn="1"/>
        </p:nvSpPr>
        <p:spPr>
          <a:xfrm>
            <a:off x="304799" y="593748"/>
            <a:ext cx="2269788" cy="1938992"/>
          </a:xfrm>
          <a:prstGeom prst="rect">
            <a:avLst/>
          </a:prstGeom>
        </p:spPr>
        <p:txBody>
          <a:bodyPr wrap="square">
            <a:spAutoFit/>
          </a:bodyPr>
          <a:lstStyle/>
          <a:p>
            <a:pPr lvl="0" algn="r" rtl="1">
              <a:spcBef>
                <a:spcPts val="1067"/>
              </a:spcBef>
            </a:pPr>
            <a:r>
              <a:rPr lang="he-IL" sz="2400" b="1" dirty="0">
                <a:solidFill>
                  <a:srgbClr val="FF0000"/>
                </a:solidFill>
                <a:latin typeface="Alef"/>
                <a:ea typeface="Alef"/>
                <a:sym typeface="Alef"/>
              </a:rPr>
              <a:t>*השקופית הזו מיועדת למורה בלבד יש למחוק אותה בסיום הכנת המצגת</a:t>
            </a:r>
          </a:p>
        </p:txBody>
      </p:sp>
      <p:cxnSp>
        <p:nvCxnSpPr>
          <p:cNvPr id="4" name="מחבר ישר 3">
            <a:extLst>
              <a:ext uri="{FF2B5EF4-FFF2-40B4-BE49-F238E27FC236}">
                <a16:creationId xmlns:a16="http://schemas.microsoft.com/office/drawing/2014/main" id="{EBBC6B57-C174-4CC5-9E63-745CA44C4846}"/>
              </a:ext>
            </a:extLst>
          </p:cNvPr>
          <p:cNvCxnSpPr/>
          <p:nvPr userDrawn="1"/>
        </p:nvCxnSpPr>
        <p:spPr>
          <a:xfrm>
            <a:off x="2717800" y="101306"/>
            <a:ext cx="0" cy="6655095"/>
          </a:xfrm>
          <a:prstGeom prst="line">
            <a:avLst/>
          </a:prstGeom>
          <a:ln w="76200">
            <a:solidFill>
              <a:srgbClr val="FF0000"/>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99739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e-IL" dirty="0"/>
              <a:t>כותרת</a:t>
            </a:r>
            <a:endParaRPr lang="x-none" dirty="0"/>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4" name="Slide Number Placeholder 1">
            <a:extLst>
              <a:ext uri="{FF2B5EF4-FFF2-40B4-BE49-F238E27FC236}">
                <a16:creationId xmlns:a16="http://schemas.microsoft.com/office/drawing/2014/main" id="{6358A68B-1458-9644-8C25-4295BB71F92E}"/>
              </a:ext>
            </a:extLst>
          </p:cNvPr>
          <p:cNvSpPr txBox="1">
            <a:spLocks/>
          </p:cNvSpPr>
          <p:nvPr userDrawn="1"/>
        </p:nvSpPr>
        <p:spPr>
          <a:xfrm>
            <a:off x="5492813" y="6272468"/>
            <a:ext cx="1206375" cy="36512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4ACF36E0-02F0-C24F-AEDD-AC692C7CD92B}" type="slidenum">
              <a:rPr lang="en-US" smtClean="0">
                <a:solidFill>
                  <a:srgbClr val="4285E3"/>
                </a:solidFill>
                <a:latin typeface="Arial" panose="020B0604020202020204" pitchFamily="34" charset="0"/>
                <a:cs typeface="+mn-cs"/>
              </a:rPr>
              <a:pPr algn="ctr" rtl="1"/>
              <a:t>‹#›</a:t>
            </a:fld>
            <a:endParaRPr lang="en-US" dirty="0">
              <a:solidFill>
                <a:srgbClr val="4285E3"/>
              </a:solidFill>
              <a:latin typeface="Arial" panose="020B0604020202020204" pitchFamily="34" charset="0"/>
              <a:cs typeface="+mn-cs"/>
            </a:endParaRP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2" r:id="rId1"/>
    <p:sldLayoutId id="2147483662" r:id="rId2"/>
    <p:sldLayoutId id="2147483673" r:id="rId3"/>
    <p:sldLayoutId id="2147483650" r:id="rId4"/>
    <p:sldLayoutId id="2147483653" r:id="rId5"/>
    <p:sldLayoutId id="2147483666" r:id="rId6"/>
    <p:sldLayoutId id="2147483652" r:id="rId7"/>
    <p:sldLayoutId id="2147483667" r:id="rId8"/>
    <p:sldLayoutId id="2147483669" r:id="rId9"/>
    <p:sldLayoutId id="2147483675" r:id="rId10"/>
  </p:sldLayoutIdLst>
  <p:txStyles>
    <p:titleStyle>
      <a:lvl1pPr algn="r" defTabSz="914400" rtl="1" eaLnBrk="1" latinLnBrk="0" hangingPunct="1">
        <a:lnSpc>
          <a:spcPct val="90000"/>
        </a:lnSpc>
        <a:spcBef>
          <a:spcPct val="0"/>
        </a:spcBef>
        <a:buNone/>
        <a:defRPr sz="4400" b="0" i="0" kern="1200">
          <a:solidFill>
            <a:schemeClr val="tx1"/>
          </a:solidFill>
          <a:latin typeface="Calibri" panose="020F0502020204030204" pitchFamily="34" charset="0"/>
          <a:ea typeface="Open Sans" panose="020B0606030504020204" pitchFamily="34" charset="0"/>
          <a:cs typeface="+mn-cs"/>
        </a:defRPr>
      </a:lvl1pPr>
    </p:titleStyle>
    <p:bodyStyle>
      <a:lvl1pPr marL="228600" indent="-228600" algn="r" defTabSz="914400" rtl="1"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r" defTabSz="914400" rtl="1" eaLnBrk="1" latinLnBrk="0" hangingPunct="1">
        <a:lnSpc>
          <a:spcPct val="90000"/>
        </a:lnSpc>
        <a:spcBef>
          <a:spcPts val="500"/>
        </a:spcBef>
        <a:buClr>
          <a:schemeClr val="accent2"/>
        </a:buClr>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r" defTabSz="914400" rtl="1"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e-IL" dirty="0"/>
              <a:t>כותרת</a:t>
            </a:r>
            <a:endParaRPr lang="x-none" dirty="0"/>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Tree>
    <p:extLst>
      <p:ext uri="{BB962C8B-B14F-4D97-AF65-F5344CB8AC3E}">
        <p14:creationId xmlns:p14="http://schemas.microsoft.com/office/powerpoint/2010/main" val="407141412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Lst>
  <p:txStyles>
    <p:titleStyle>
      <a:lvl1pPr algn="r" defTabSz="914400" rtl="1" eaLnBrk="1" latinLnBrk="0" hangingPunct="1">
        <a:lnSpc>
          <a:spcPct val="90000"/>
        </a:lnSpc>
        <a:spcBef>
          <a:spcPct val="0"/>
        </a:spcBef>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b="0" i="0" kern="1200">
          <a:solidFill>
            <a:schemeClr val="tx1"/>
          </a:solidFill>
          <a:latin typeface="Open Sans Hebrew" pitchFamily="2" charset="-79"/>
          <a:ea typeface="+mn-ea"/>
          <a:cs typeface="Open Sans Hebrew"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2400" b="0" i="0" kern="1200">
          <a:solidFill>
            <a:schemeClr val="tx1"/>
          </a:solidFill>
          <a:latin typeface="Open Sans Hebrew" pitchFamily="2" charset="-79"/>
          <a:ea typeface="+mn-ea"/>
          <a:cs typeface="Open Sans Hebrew"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Open Sans Hebrew" pitchFamily="2" charset="-79"/>
          <a:ea typeface="+mn-ea"/>
          <a:cs typeface="Open Sans Hebrew"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p15:clr>
            <a:srgbClr val="F26B43"/>
          </p15:clr>
        </p15:guide>
        <p15:guide id="2" orient="horz" pos="75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1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8.png"/><Relationship Id="rId5" Type="http://schemas.openxmlformats.org/officeDocument/2006/relationships/image" Target="../media/image14.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10.xml"/><Relationship Id="rId7" Type="http://schemas.openxmlformats.org/officeDocument/2006/relationships/image" Target="../media/image1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0.png"/><Relationship Id="rId5" Type="http://schemas.openxmlformats.org/officeDocument/2006/relationships/image" Target="../media/image14.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1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8.png"/><Relationship Id="rId5" Type="http://schemas.openxmlformats.org/officeDocument/2006/relationships/image" Target="../media/image14.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1.png"/><Relationship Id="rId5" Type="http://schemas.openxmlformats.org/officeDocument/2006/relationships/image" Target="../media/image26.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1.png"/><Relationship Id="rId5" Type="http://schemas.openxmlformats.org/officeDocument/2006/relationships/image" Target="../media/image26.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1.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7.xml"/><Relationship Id="rId7" Type="http://schemas.openxmlformats.org/officeDocument/2006/relationships/image" Target="../media/image31.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2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4.png"/><Relationship Id="rId5" Type="http://schemas.openxmlformats.org/officeDocument/2006/relationships/image" Target="../media/image34.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9.png"/><Relationship Id="rId5" Type="http://schemas.openxmlformats.org/officeDocument/2006/relationships/image" Target="../media/image22.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4.xml"/><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p:txBody>
          <a:bodyPr/>
          <a:lstStyle/>
          <a:p>
            <a:r>
              <a:rPr lang="he-IL" dirty="0"/>
              <a:t>שִׁעוּר עברית לְכִתָה ג</a:t>
            </a:r>
            <a:endParaRPr lang="x-none" dirty="0"/>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1036320" y="4419771"/>
            <a:ext cx="8371840" cy="649357"/>
          </a:xfrm>
        </p:spPr>
        <p:txBody>
          <a:bodyPr>
            <a:normAutofit fontScale="77500" lnSpcReduction="20000"/>
          </a:bodyPr>
          <a:lstStyle/>
          <a:p>
            <a:pPr algn="r"/>
            <a:r>
              <a:rPr lang="he-IL" dirty="0"/>
              <a:t>נוֹשֵׂא </a:t>
            </a:r>
            <a:r>
              <a:rPr lang="he-IL" dirty="0" err="1"/>
              <a:t>הַשִׁעוּר</a:t>
            </a:r>
            <a:r>
              <a:rPr lang="he-IL" dirty="0"/>
              <a:t>: הבנת מילים וביטויים במשל העורב והשועל  שיעור 2 </a:t>
            </a:r>
            <a:endParaRPr lang="x-none" u="sng" dirty="0"/>
          </a:p>
        </p:txBody>
      </p:sp>
      <p:sp>
        <p:nvSpPr>
          <p:cNvPr id="17" name="Text Placeholder 16">
            <a:extLst>
              <a:ext uri="{FF2B5EF4-FFF2-40B4-BE49-F238E27FC236}">
                <a16:creationId xmlns:a16="http://schemas.microsoft.com/office/drawing/2014/main" id="{89CD8C81-BF15-0C4B-9EA8-156519D976BF}"/>
              </a:ext>
            </a:extLst>
          </p:cNvPr>
          <p:cNvSpPr>
            <a:spLocks noGrp="1"/>
          </p:cNvSpPr>
          <p:nvPr>
            <p:ph type="body" sz="quarter" idx="14"/>
          </p:nvPr>
        </p:nvSpPr>
        <p:spPr>
          <a:xfrm>
            <a:off x="2030833" y="5139110"/>
            <a:ext cx="5099050" cy="560533"/>
          </a:xfrm>
        </p:spPr>
        <p:txBody>
          <a:bodyPr/>
          <a:lstStyle/>
          <a:p>
            <a:r>
              <a:rPr lang="he-IL" dirty="0"/>
              <a:t>עִם הַמוֹרָה: אילנה מסט</a:t>
            </a:r>
            <a:endParaRPr lang="x-none" dirty="0"/>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20" name="Text Placeholder 6">
            <a:extLst>
              <a:ext uri="{FF2B5EF4-FFF2-40B4-BE49-F238E27FC236}">
                <a16:creationId xmlns:a16="http://schemas.microsoft.com/office/drawing/2014/main" id="{A3E1B3D4-C989-FB43-9CF2-D10DF49CA72C}"/>
              </a:ext>
            </a:extLst>
          </p:cNvPr>
          <p:cNvSpPr txBox="1">
            <a:spLocks/>
          </p:cNvSpPr>
          <p:nvPr/>
        </p:nvSpPr>
        <p:spPr>
          <a:xfrm>
            <a:off x="6862662" y="6148563"/>
            <a:ext cx="4484892" cy="560533"/>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1000"/>
              </a:spcBef>
              <a:buFont typeface="Arial" panose="020B0604020202020204" pitchFamily="34" charset="0"/>
              <a:buNone/>
              <a:defRPr sz="2800" b="0" i="0" kern="1200">
                <a:solidFill>
                  <a:schemeClr val="bg1"/>
                </a:solidFill>
                <a:latin typeface="Calibri" panose="020F0502020204030204" pitchFamily="34" charset="0"/>
                <a:ea typeface="+mn-ea"/>
                <a:cs typeface="+mn-cs"/>
              </a:defRPr>
            </a:lvl1pPr>
            <a:lvl2pPr marL="457200" indent="0" algn="r" defTabSz="914400" rtl="1" eaLnBrk="1" latinLnBrk="0" hangingPunct="1">
              <a:lnSpc>
                <a:spcPct val="90000"/>
              </a:lnSpc>
              <a:spcBef>
                <a:spcPts val="5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2pPr>
            <a:lvl3pPr marL="914400" indent="0" algn="r" defTabSz="914400" rtl="1" eaLnBrk="1" latinLnBrk="0" hangingPunct="1">
              <a:lnSpc>
                <a:spcPct val="90000"/>
              </a:lnSpc>
              <a:spcBef>
                <a:spcPts val="5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3pPr>
            <a:lvl4pPr marL="1371600" indent="0" algn="r" defTabSz="914400" rtl="1"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4pPr>
            <a:lvl5pPr marL="1828800" indent="0" algn="r" defTabSz="914400" rtl="1"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dirty="0"/>
              <a:t>נָא </a:t>
            </a:r>
            <a:r>
              <a:rPr lang="he-IL" dirty="0" err="1"/>
              <a:t>הִצְטַיְדו</a:t>
            </a:r>
            <a:r>
              <a:rPr lang="he-IL" dirty="0"/>
              <a:t>ּ בְּ_______</a:t>
            </a:r>
            <a:endParaRPr lang="x-none" dirty="0"/>
          </a:p>
        </p:txBody>
      </p:sp>
      <p:sp>
        <p:nvSpPr>
          <p:cNvPr id="21" name="Text Placeholder 17">
            <a:extLst>
              <a:ext uri="{FF2B5EF4-FFF2-40B4-BE49-F238E27FC236}">
                <a16:creationId xmlns:a16="http://schemas.microsoft.com/office/drawing/2014/main" id="{B8A069CF-BE4E-A148-A8C2-3BDA709CDF49}"/>
              </a:ext>
            </a:extLst>
          </p:cNvPr>
          <p:cNvSpPr txBox="1">
            <a:spLocks/>
          </p:cNvSpPr>
          <p:nvPr/>
        </p:nvSpPr>
        <p:spPr>
          <a:xfrm>
            <a:off x="2030833" y="5094699"/>
            <a:ext cx="515736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1000"/>
              </a:spcBef>
              <a:buFont typeface="Arial" panose="020B0604020202020204" pitchFamily="34" charset="0"/>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b="0" i="0" kern="1200">
                <a:solidFill>
                  <a:schemeClr val="tx1"/>
                </a:solidFill>
                <a:latin typeface="Open Sans Hebrew" pitchFamily="2" charset="-79"/>
                <a:ea typeface="+mn-ea"/>
                <a:cs typeface="Open Sans Hebrew"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Open Sans Hebrew" pitchFamily="2" charset="-79"/>
                <a:ea typeface="+mn-ea"/>
                <a:cs typeface="Open Sans Hebrew"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endParaRPr lang="he-IL" dirty="0"/>
          </a:p>
        </p:txBody>
      </p:sp>
    </p:spTree>
    <p:extLst>
      <p:ext uri="{BB962C8B-B14F-4D97-AF65-F5344CB8AC3E}">
        <p14:creationId xmlns:p14="http://schemas.microsoft.com/office/powerpoint/2010/main" val="309455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מָה נִלְמַד הַיוֹם?</a:t>
            </a:r>
            <a:endParaRPr lang="x-none" dirty="0"/>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normAutofit lnSpcReduction="10000"/>
          </a:bodyPr>
          <a:lstStyle/>
          <a:p>
            <a:r>
              <a:rPr lang="he-IL" sz="3600" dirty="0"/>
              <a:t>נקרא את המשל </a:t>
            </a:r>
            <a:r>
              <a:rPr lang="he-IL" sz="3600" b="1" dirty="0"/>
              <a:t>העורב והשועל </a:t>
            </a:r>
            <a:r>
              <a:rPr lang="he-IL" sz="3600" dirty="0"/>
              <a:t>שלמדנו בשיעור הקודם, כדי להיזכר בסיפור.</a:t>
            </a:r>
          </a:p>
          <a:p>
            <a:r>
              <a:rPr lang="he-IL" sz="3600" dirty="0"/>
              <a:t>נלמד להבחין בסיפור בין מילים שהן דומות, מילים שיש להן משמעות דומה.</a:t>
            </a:r>
          </a:p>
          <a:p>
            <a:r>
              <a:rPr lang="he-IL" sz="3600" dirty="0"/>
              <a:t>נבין את משמעות המילים, נשבץ אותן בקטעים, ונכתוב מילים מאותה משפחת מילים. </a:t>
            </a:r>
          </a:p>
          <a:p>
            <a:r>
              <a:rPr lang="he-IL" sz="3600" dirty="0"/>
              <a:t>נקרא שוב קטעים מהסיפור ונראה שאנו מבינים אותו טוב יותר.  </a:t>
            </a:r>
          </a:p>
          <a:p>
            <a:endParaRPr lang="he-IL" dirty="0"/>
          </a:p>
          <a:p>
            <a:endParaRPr lang="he-IL" dirty="0"/>
          </a:p>
          <a:p>
            <a:endParaRPr lang="he-IL" dirty="0"/>
          </a:p>
          <a:p>
            <a:endParaRPr lang="x-none" dirty="0"/>
          </a:p>
        </p:txBody>
      </p:sp>
      <p:pic>
        <p:nvPicPr>
          <p:cNvPr id="11" name="Picture 10">
            <a:extLst>
              <a:ext uri="{FF2B5EF4-FFF2-40B4-BE49-F238E27FC236}">
                <a16:creationId xmlns:a16="http://schemas.microsoft.com/office/drawing/2014/main" id="{52B4A9B5-C593-0942-BC3B-FDBEFA4BCF93}"/>
              </a:ext>
            </a:extLst>
          </p:cNvPr>
          <p:cNvPicPr>
            <a:picLocks noChangeAspect="1"/>
          </p:cNvPicPr>
          <p:nvPr/>
        </p:nvPicPr>
        <p:blipFill>
          <a:blip r:embed="rId3"/>
          <a:stretch>
            <a:fillRect/>
          </a:stretch>
        </p:blipFill>
        <p:spPr>
          <a:xfrm>
            <a:off x="7445071" y="5430975"/>
            <a:ext cx="1848622" cy="2100927"/>
          </a:xfrm>
          <a:prstGeom prst="rect">
            <a:avLst/>
          </a:prstGeom>
        </p:spPr>
      </p:pic>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4"/>
          <a:stretch>
            <a:fillRect/>
          </a:stretch>
        </p:blipFill>
        <p:spPr>
          <a:xfrm rot="8057618">
            <a:off x="290049" y="269606"/>
            <a:ext cx="1468977" cy="973310"/>
          </a:xfrm>
          <a:prstGeom prst="rect">
            <a:avLst/>
          </a:prstGeom>
        </p:spPr>
      </p:pic>
    </p:spTree>
    <p:extLst>
      <p:ext uri="{BB962C8B-B14F-4D97-AF65-F5344CB8AC3E}">
        <p14:creationId xmlns:p14="http://schemas.microsoft.com/office/powerpoint/2010/main" val="34929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a:t>
            </a:r>
            <a:r>
              <a:rPr lang="he-IL" dirty="0" err="1"/>
              <a:t>לַשִׁעוּר</a:t>
            </a:r>
            <a:r>
              <a:rPr lang="he-IL" dirty="0"/>
              <a:t>?</a:t>
            </a:r>
            <a:endParaRPr lang="x-none" dirty="0"/>
          </a:p>
        </p:txBody>
      </p:sp>
      <p:pic>
        <p:nvPicPr>
          <p:cNvPr id="10" name="Picture 9">
            <a:extLst>
              <a:ext uri="{FF2B5EF4-FFF2-40B4-BE49-F238E27FC236}">
                <a16:creationId xmlns:a16="http://schemas.microsoft.com/office/drawing/2014/main" id="{33C28D9B-BA5F-F04F-8240-A12D837047E4}"/>
              </a:ext>
            </a:extLst>
          </p:cNvPr>
          <p:cNvPicPr>
            <a:picLocks noChangeAspect="1"/>
          </p:cNvPicPr>
          <p:nvPr/>
        </p:nvPicPr>
        <p:blipFill>
          <a:blip r:embed="rId3"/>
          <a:stretch>
            <a:fillRect/>
          </a:stretch>
        </p:blipFill>
        <p:spPr>
          <a:xfrm>
            <a:off x="6682590" y="4783578"/>
            <a:ext cx="1280055" cy="1700579"/>
          </a:xfrm>
          <a:prstGeom prst="rect">
            <a:avLst/>
          </a:prstGeom>
        </p:spPr>
      </p:pic>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45544" y="2439561"/>
            <a:ext cx="937882" cy="145429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8659288" y="2855566"/>
            <a:ext cx="1430324" cy="598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לִפְנֵי שֶׁמַתְחִילִים...</a:t>
            </a:r>
            <a:endParaRPr lang="x-none" sz="2200" dirty="0"/>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pic>
        <p:nvPicPr>
          <p:cNvPr id="1028" name="Picture 4" descr="Magnifying Glass, Search, To Find">
            <a:extLst>
              <a:ext uri="{FF2B5EF4-FFF2-40B4-BE49-F238E27FC236}">
                <a16:creationId xmlns:a16="http://schemas.microsoft.com/office/drawing/2014/main" id="{4EA307A4-5DE9-4F39-A5B3-2957DE72BE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6596" y="1621835"/>
            <a:ext cx="3238500" cy="3238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gnifying Glass, Magnification, Nature">
            <a:extLst>
              <a:ext uri="{FF2B5EF4-FFF2-40B4-BE49-F238E27FC236}">
                <a16:creationId xmlns:a16="http://schemas.microsoft.com/office/drawing/2014/main" id="{1C0BB6F0-CE04-4E76-A2EE-07C904BA3A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1046" y="2773417"/>
            <a:ext cx="2097787" cy="279704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etective, Magnifying Glass, Viewing">
            <a:extLst>
              <a:ext uri="{FF2B5EF4-FFF2-40B4-BE49-F238E27FC236}">
                <a16:creationId xmlns:a16="http://schemas.microsoft.com/office/drawing/2014/main" id="{E3256544-C6AD-4D9D-9CD8-DCCCF9E804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7761" y="2593959"/>
            <a:ext cx="2097787" cy="315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8850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lstStyle/>
          <a:p>
            <a:r>
              <a:rPr lang="he-IL" dirty="0"/>
              <a:t>מַתְחִילִים בְּכֵיף</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lvl="0"/>
            <a:r>
              <a:rPr lang="he-IL" b="1" dirty="0">
                <a:solidFill>
                  <a:srgbClr val="C00000"/>
                </a:solidFill>
              </a:rPr>
              <a:t>מילים דומות</a:t>
            </a:r>
          </a:p>
          <a:p>
            <a:pPr lvl="0"/>
            <a:endParaRPr lang="he-IL" dirty="0"/>
          </a:p>
          <a:p>
            <a:pPr marL="571500" lvl="0" indent="-571500">
              <a:buClrTx/>
              <a:buFont typeface="Wingdings" panose="05000000000000000000" pitchFamily="2" charset="2"/>
              <a:buChar char="ü"/>
            </a:pPr>
            <a:r>
              <a:rPr lang="he-IL" dirty="0"/>
              <a:t>מילים נרדפות, לדוגמה: </a:t>
            </a:r>
            <a:r>
              <a:rPr lang="he-IL" dirty="0">
                <a:solidFill>
                  <a:schemeClr val="accent1">
                    <a:lumMod val="75000"/>
                  </a:schemeClr>
                </a:solidFill>
              </a:rPr>
              <a:t>להאזין, להקשיב</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1026" name="Picture 2">
            <a:extLst>
              <a:ext uri="{FF2B5EF4-FFF2-40B4-BE49-F238E27FC236}">
                <a16:creationId xmlns:a16="http://schemas.microsoft.com/office/drawing/2014/main" id="{E3CB667C-E866-4457-BD23-2AE95EDABF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5259" y="4236244"/>
            <a:ext cx="2424113" cy="1614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34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lstStyle/>
          <a:p>
            <a:r>
              <a:rPr lang="he-IL" dirty="0"/>
              <a:t>מַתְחִילִים בְּכֵיף</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lvl="0"/>
            <a:r>
              <a:rPr lang="he-IL" b="1" dirty="0">
                <a:solidFill>
                  <a:srgbClr val="C00000"/>
                </a:solidFill>
              </a:rPr>
              <a:t>מילים דומות</a:t>
            </a:r>
          </a:p>
          <a:p>
            <a:pPr lvl="0"/>
            <a:endParaRPr lang="he-IL" dirty="0"/>
          </a:p>
          <a:p>
            <a:pPr marL="571500" lvl="0" indent="-571500">
              <a:buClrTx/>
              <a:buFont typeface="Wingdings" panose="05000000000000000000" pitchFamily="2" charset="2"/>
              <a:buChar char="ü"/>
            </a:pPr>
            <a:r>
              <a:rPr lang="he-IL" dirty="0"/>
              <a:t>מילים נרדפות, לדוגמה: </a:t>
            </a:r>
            <a:r>
              <a:rPr lang="he-IL" dirty="0">
                <a:solidFill>
                  <a:schemeClr val="accent1">
                    <a:lumMod val="75000"/>
                  </a:schemeClr>
                </a:solidFill>
              </a:rPr>
              <a:t>להאזין, להקשיב</a:t>
            </a:r>
          </a:p>
          <a:p>
            <a:pPr marL="571500" lvl="0" indent="-571500">
              <a:buClrTx/>
              <a:buFont typeface="Wingdings" panose="05000000000000000000" pitchFamily="2" charset="2"/>
              <a:buChar char="ü"/>
            </a:pPr>
            <a:r>
              <a:rPr lang="he-IL" dirty="0"/>
              <a:t>מילים דומות שלכל אחת מהן משמעות מיוחדת,</a:t>
            </a:r>
          </a:p>
          <a:p>
            <a:pPr lvl="0"/>
            <a:r>
              <a:rPr lang="he-IL" dirty="0"/>
              <a:t>    לדוגמה: </a:t>
            </a:r>
            <a:r>
              <a:rPr lang="he-IL" dirty="0">
                <a:solidFill>
                  <a:schemeClr val="accent1">
                    <a:lumMod val="75000"/>
                  </a:schemeClr>
                </a:solidFill>
              </a:rPr>
              <a:t>לשמוע, להקשיב</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Tree>
    <p:extLst>
      <p:ext uri="{BB962C8B-B14F-4D97-AF65-F5344CB8AC3E}">
        <p14:creationId xmlns:p14="http://schemas.microsoft.com/office/powerpoint/2010/main" val="526491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lstStyle/>
          <a:p>
            <a:r>
              <a:rPr lang="he-IL" dirty="0"/>
              <a:t>מַתְחִילִים בְּכֵיף</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505838" y="1928813"/>
            <a:ext cx="10738426" cy="3844925"/>
          </a:xfrm>
        </p:spPr>
        <p:txBody>
          <a:bodyPr>
            <a:normAutofit fontScale="92500" lnSpcReduction="10000"/>
          </a:bodyPr>
          <a:lstStyle/>
          <a:p>
            <a:pPr lvl="0"/>
            <a:r>
              <a:rPr lang="he-IL" b="1" dirty="0">
                <a:solidFill>
                  <a:srgbClr val="C00000"/>
                </a:solidFill>
              </a:rPr>
              <a:t>מילים דומות</a:t>
            </a:r>
          </a:p>
          <a:p>
            <a:pPr lvl="0"/>
            <a:endParaRPr lang="he-IL" dirty="0"/>
          </a:p>
          <a:p>
            <a:pPr marL="571500" lvl="0" indent="-571500">
              <a:buClrTx/>
              <a:buFont typeface="Wingdings" panose="05000000000000000000" pitchFamily="2" charset="2"/>
              <a:buChar char="ü"/>
            </a:pPr>
            <a:r>
              <a:rPr lang="he-IL" dirty="0"/>
              <a:t>מילים נרדפות, לדוגמה: </a:t>
            </a:r>
            <a:r>
              <a:rPr lang="he-IL" dirty="0">
                <a:solidFill>
                  <a:schemeClr val="accent1">
                    <a:lumMod val="75000"/>
                  </a:schemeClr>
                </a:solidFill>
              </a:rPr>
              <a:t>להאזין, להקשיב.</a:t>
            </a:r>
          </a:p>
          <a:p>
            <a:pPr marL="571500" lvl="0" indent="-571500">
              <a:buClrTx/>
              <a:buFont typeface="Wingdings" panose="05000000000000000000" pitchFamily="2" charset="2"/>
              <a:buChar char="ü"/>
            </a:pPr>
            <a:r>
              <a:rPr lang="he-IL" dirty="0"/>
              <a:t>מילים דומות שלכל אחת מהן משמעות מיוחדת,</a:t>
            </a:r>
          </a:p>
          <a:p>
            <a:pPr lvl="0"/>
            <a:r>
              <a:rPr lang="he-IL" dirty="0"/>
              <a:t>     לדוגמה: </a:t>
            </a:r>
            <a:r>
              <a:rPr lang="he-IL" dirty="0">
                <a:solidFill>
                  <a:schemeClr val="accent1">
                    <a:lumMod val="75000"/>
                  </a:schemeClr>
                </a:solidFill>
              </a:rPr>
              <a:t>לשמוע, להקשיב.</a:t>
            </a:r>
          </a:p>
          <a:p>
            <a:pPr marL="571500" lvl="0" indent="-571500">
              <a:buClrTx/>
              <a:buFont typeface="Wingdings" panose="05000000000000000000" pitchFamily="2" charset="2"/>
              <a:buChar char="ü"/>
            </a:pPr>
            <a:r>
              <a:rPr lang="he-IL" dirty="0"/>
              <a:t>מילים השייכות לאותה קבוצה, למשל, מילים של תנועה:</a:t>
            </a:r>
          </a:p>
          <a:p>
            <a:pPr lvl="0">
              <a:buClrTx/>
            </a:pPr>
            <a:r>
              <a:rPr lang="he-IL" dirty="0"/>
              <a:t>     </a:t>
            </a:r>
            <a:r>
              <a:rPr lang="he-IL" dirty="0">
                <a:solidFill>
                  <a:schemeClr val="accent1">
                    <a:lumMod val="75000"/>
                  </a:schemeClr>
                </a:solidFill>
              </a:rPr>
              <a:t>לנוע,</a:t>
            </a:r>
            <a:r>
              <a:rPr lang="he-IL" dirty="0"/>
              <a:t> </a:t>
            </a:r>
            <a:r>
              <a:rPr lang="he-IL" dirty="0">
                <a:solidFill>
                  <a:schemeClr val="accent1">
                    <a:lumMod val="75000"/>
                  </a:schemeClr>
                </a:solidFill>
              </a:rPr>
              <a:t>ללכת, לצעוד, לדלג, לרוץ, לקפוץ</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Tree>
    <p:extLst>
      <p:ext uri="{BB962C8B-B14F-4D97-AF65-F5344CB8AC3E}">
        <p14:creationId xmlns:p14="http://schemas.microsoft.com/office/powerpoint/2010/main" val="390325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lstStyle/>
          <a:p>
            <a:r>
              <a:rPr lang="he-IL" dirty="0"/>
              <a:t>משל העורב והשועל</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lvl="0" algn="ctr"/>
            <a:r>
              <a:rPr lang="he-IL" b="1" dirty="0">
                <a:solidFill>
                  <a:srgbClr val="C00000"/>
                </a:solidFill>
              </a:rPr>
              <a:t>מילים דומות</a:t>
            </a:r>
          </a:p>
          <a:p>
            <a:pPr lvl="0" algn="ctr"/>
            <a:endParaRPr lang="he-IL" b="1" dirty="0">
              <a:solidFill>
                <a:srgbClr val="C00000"/>
              </a:solidFill>
            </a:endParaRPr>
          </a:p>
          <a:p>
            <a:pPr lvl="0" algn="ctr"/>
            <a:r>
              <a:rPr lang="he-IL" b="1" dirty="0"/>
              <a:t>מילים הקשורות לפועל</a:t>
            </a:r>
          </a:p>
          <a:p>
            <a:pPr lvl="0" algn="ctr"/>
            <a:r>
              <a:rPr lang="he-IL" b="1" dirty="0"/>
              <a:t> </a:t>
            </a:r>
            <a:r>
              <a:rPr lang="he-IL" sz="4000" b="1" dirty="0">
                <a:solidFill>
                  <a:schemeClr val="accent1">
                    <a:lumMod val="75000"/>
                  </a:schemeClr>
                </a:solidFill>
              </a:rPr>
              <a:t>לראות</a:t>
            </a:r>
          </a:p>
          <a:p>
            <a:pPr lvl="0"/>
            <a:endParaRPr lang="he-IL" b="1" dirty="0">
              <a:solidFill>
                <a:srgbClr val="C00000"/>
              </a:solidFill>
            </a:endParaRPr>
          </a:p>
          <a:p>
            <a:pPr lvl="0"/>
            <a:endParaRPr lang="he-IL" b="1" dirty="0">
              <a:solidFill>
                <a:srgbClr val="C00000"/>
              </a:solidFill>
            </a:endParaRPr>
          </a:p>
          <a:p>
            <a:pPr lvl="0"/>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2054" name="Picture 6" descr="Eyes, Sight, Vision, Health, Optical">
            <a:extLst>
              <a:ext uri="{FF2B5EF4-FFF2-40B4-BE49-F238E27FC236}">
                <a16:creationId xmlns:a16="http://schemas.microsoft.com/office/drawing/2014/main" id="{4C283A8F-B384-40C1-8CBD-73FCF1FFD3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6277" y="4063504"/>
            <a:ext cx="3209114" cy="1969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912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081590" y="13562"/>
            <a:ext cx="8280000" cy="1369564"/>
          </a:xfrm>
        </p:spPr>
        <p:txBody>
          <a:bodyPr>
            <a:normAutofit/>
          </a:bodyPr>
          <a:lstStyle/>
          <a:p>
            <a:r>
              <a:rPr lang="he-IL" dirty="0"/>
              <a:t>מָה אֲנַחְנוּ כְּבָר יוֹדְעִים על משל העורב והשועל?</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algn="r"/>
            <a:r>
              <a:rPr lang="he-IL" dirty="0"/>
              <a:t>נזכרים במשל שכתב </a:t>
            </a:r>
            <a:r>
              <a:rPr lang="he-IL" dirty="0" err="1"/>
              <a:t>אזופוס</a:t>
            </a:r>
            <a:r>
              <a:rPr lang="he-IL" dirty="0"/>
              <a:t>...</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162865" y="170536"/>
            <a:ext cx="1017545" cy="1070700"/>
          </a:xfrm>
          <a:prstGeom prst="rect">
            <a:avLst/>
          </a:prstGeom>
        </p:spPr>
      </p:pic>
      <p:pic>
        <p:nvPicPr>
          <p:cNvPr id="7" name="Picture 3">
            <a:extLst>
              <a:ext uri="{FF2B5EF4-FFF2-40B4-BE49-F238E27FC236}">
                <a16:creationId xmlns:a16="http://schemas.microsoft.com/office/drawing/2014/main" id="{5A143176-C176-428D-A992-FE5A8A1781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0322" y="2597385"/>
            <a:ext cx="3911567" cy="348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6975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7"/>
          <p:cNvSpPr txBox="1">
            <a:spLocks noGrp="1"/>
          </p:cNvSpPr>
          <p:nvPr>
            <p:ph type="title"/>
          </p:nvPr>
        </p:nvSpPr>
        <p:spPr>
          <a:xfrm>
            <a:off x="3369565" y="547516"/>
            <a:ext cx="8280000" cy="720000"/>
          </a:xfrm>
          <a:prstGeom prst="rect">
            <a:avLst/>
          </a:prstGeom>
          <a:solidFill>
            <a:schemeClr val="accent1"/>
          </a:solidFill>
          <a:ln>
            <a:noFill/>
          </a:ln>
        </p:spPr>
        <p:txBody>
          <a:bodyPr spcFirstLastPara="1" wrap="square" lIns="91425" tIns="45700" rIns="91425" bIns="45700" anchor="b" anchorCtr="0">
            <a:normAutofit/>
          </a:bodyPr>
          <a:lstStyle/>
          <a:p>
            <a:pPr marL="0" lvl="0" indent="0" algn="r" rtl="1">
              <a:lnSpc>
                <a:spcPct val="90000"/>
              </a:lnSpc>
              <a:spcBef>
                <a:spcPts val="0"/>
              </a:spcBef>
              <a:spcAft>
                <a:spcPts val="0"/>
              </a:spcAft>
              <a:buClr>
                <a:schemeClr val="lt1"/>
              </a:buClr>
              <a:buSzPts val="4400"/>
              <a:buFont typeface="Calibri"/>
              <a:buNone/>
            </a:pPr>
            <a:r>
              <a:rPr lang="x-none" dirty="0">
                <a:latin typeface="Arial" panose="020B0604020202020204" pitchFamily="34" charset="0"/>
                <a:cs typeface="Arial" panose="020B0604020202020204" pitchFamily="34" charset="0"/>
              </a:rPr>
              <a:t>עכשיו לומדים</a:t>
            </a:r>
            <a:endParaRPr dirty="0">
              <a:latin typeface="Arial" panose="020B0604020202020204" pitchFamily="34" charset="0"/>
              <a:cs typeface="Arial" panose="020B0604020202020204" pitchFamily="34" charset="0"/>
            </a:endParaRPr>
          </a:p>
        </p:txBody>
      </p:sp>
      <p:pic>
        <p:nvPicPr>
          <p:cNvPr id="262" name="Google Shape;262;p7"/>
          <p:cNvPicPr preferRelativeResize="0"/>
          <p:nvPr/>
        </p:nvPicPr>
        <p:blipFill rotWithShape="1">
          <a:blip r:embed="rId5">
            <a:alphaModFix/>
          </a:blip>
          <a:srcRect/>
          <a:stretch/>
        </p:blipFill>
        <p:spPr>
          <a:xfrm>
            <a:off x="3617846" y="349227"/>
            <a:ext cx="1017545" cy="1070700"/>
          </a:xfrm>
          <a:prstGeom prst="rect">
            <a:avLst/>
          </a:prstGeom>
          <a:noFill/>
          <a:ln>
            <a:noFill/>
          </a:ln>
        </p:spPr>
      </p:pic>
      <p:pic>
        <p:nvPicPr>
          <p:cNvPr id="263" name="Google Shape;263;p7"/>
          <p:cNvPicPr preferRelativeResize="0"/>
          <p:nvPr/>
        </p:nvPicPr>
        <p:blipFill rotWithShape="1">
          <a:blip r:embed="rId6">
            <a:alphaModFix/>
          </a:blip>
          <a:srcRect t="3420" b="-620"/>
          <a:stretch/>
        </p:blipFill>
        <p:spPr>
          <a:xfrm>
            <a:off x="4400304" y="1669464"/>
            <a:ext cx="7249261" cy="5188536"/>
          </a:xfrm>
          <a:prstGeom prst="rect">
            <a:avLst/>
          </a:prstGeom>
          <a:noFill/>
          <a:ln>
            <a:noFill/>
          </a:ln>
        </p:spPr>
      </p:pic>
      <p:sp>
        <p:nvSpPr>
          <p:cNvPr id="265" name="Google Shape;265;p7"/>
          <p:cNvSpPr txBox="1"/>
          <p:nvPr/>
        </p:nvSpPr>
        <p:spPr>
          <a:xfrm>
            <a:off x="580500" y="2124715"/>
            <a:ext cx="2670600" cy="7200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endParaRPr dirty="0">
              <a:latin typeface="Calibri"/>
              <a:ea typeface="Calibri"/>
              <a:cs typeface="Calibri"/>
              <a:sym typeface="Calibri"/>
            </a:endParaRPr>
          </a:p>
        </p:txBody>
      </p:sp>
      <p:sp>
        <p:nvSpPr>
          <p:cNvPr id="6" name="TextBox 5"/>
          <p:cNvSpPr txBox="1"/>
          <p:nvPr/>
        </p:nvSpPr>
        <p:spPr>
          <a:xfrm>
            <a:off x="286481" y="5664153"/>
            <a:ext cx="3539221" cy="646331"/>
          </a:xfrm>
          <a:prstGeom prst="rect">
            <a:avLst/>
          </a:prstGeom>
          <a:noFill/>
        </p:spPr>
        <p:txBody>
          <a:bodyPr wrap="square" rtlCol="1">
            <a:spAutoFit/>
          </a:bodyPr>
          <a:lstStyle/>
          <a:p>
            <a:pPr algn="r"/>
            <a:r>
              <a:rPr lang="he-IL" dirty="0">
                <a:solidFill>
                  <a:schemeClr val="tx1"/>
                </a:solidFill>
              </a:rPr>
              <a:t>מתוך: מילה טוב, חינוך ממלכתי, </a:t>
            </a:r>
          </a:p>
          <a:p>
            <a:pPr algn="r"/>
            <a:r>
              <a:rPr lang="he-IL" dirty="0">
                <a:solidFill>
                  <a:schemeClr val="tx1"/>
                </a:solidFill>
              </a:rPr>
              <a:t>כיתה ג-חלק 1</a:t>
            </a:r>
          </a:p>
        </p:txBody>
      </p:sp>
      <p:pic>
        <p:nvPicPr>
          <p:cNvPr id="7" name="2min_final" descr="2min_final">
            <a:hlinkClick r:id="" action="ppaction://media"/>
            <a:extLst>
              <a:ext uri="{FF2B5EF4-FFF2-40B4-BE49-F238E27FC236}">
                <a16:creationId xmlns:a16="http://schemas.microsoft.com/office/drawing/2014/main" id="{B9505E81-FA61-4F83-A2EB-1BE121C690A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80500" y="547516"/>
            <a:ext cx="2401818" cy="856648"/>
          </a:xfrm>
          <a:prstGeom prst="rect">
            <a:avLst/>
          </a:prstGeom>
        </p:spPr>
      </p:pic>
    </p:spTree>
    <p:extLst>
      <p:ext uri="{BB962C8B-B14F-4D97-AF65-F5344CB8AC3E}">
        <p14:creationId xmlns:p14="http://schemas.microsoft.com/office/powerpoint/2010/main" val="854726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g7f554698f4_0_22"/>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Autofit/>
          </a:bodyPr>
          <a:lstStyle/>
          <a:p>
            <a:r>
              <a:rPr lang="he-IL" b="1" dirty="0">
                <a:latin typeface="Arial" panose="020B0604020202020204" pitchFamily="34" charset="0"/>
                <a:cs typeface="Arial" panose="020B0604020202020204" pitchFamily="34" charset="0"/>
              </a:rPr>
              <a:t>עַכְשָׁיו לוֹמְדִים</a:t>
            </a:r>
            <a:endParaRPr lang="x-none" dirty="0">
              <a:latin typeface="Arial" panose="020B0604020202020204" pitchFamily="34" charset="0"/>
              <a:cs typeface="Arial" panose="020B0604020202020204" pitchFamily="34" charset="0"/>
            </a:endParaRPr>
          </a:p>
        </p:txBody>
      </p:sp>
      <p:pic>
        <p:nvPicPr>
          <p:cNvPr id="345" name="Google Shape;345;g7f554698f4_0_22"/>
          <p:cNvPicPr preferRelativeResize="0"/>
          <p:nvPr/>
        </p:nvPicPr>
        <p:blipFill rotWithShape="1">
          <a:blip r:embed="rId5">
            <a:alphaModFix/>
          </a:blip>
          <a:srcRect/>
          <a:stretch/>
        </p:blipFill>
        <p:spPr>
          <a:xfrm>
            <a:off x="3617846" y="13562"/>
            <a:ext cx="1017545" cy="1070700"/>
          </a:xfrm>
          <a:prstGeom prst="rect">
            <a:avLst/>
          </a:prstGeom>
          <a:noFill/>
          <a:ln>
            <a:noFill/>
          </a:ln>
        </p:spPr>
      </p:pic>
      <p:pic>
        <p:nvPicPr>
          <p:cNvPr id="307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1584" y="1991312"/>
            <a:ext cx="10673126" cy="4093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0322" y="2597385"/>
            <a:ext cx="3911567" cy="348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211584" y="6206253"/>
            <a:ext cx="3539221" cy="646331"/>
          </a:xfrm>
          <a:prstGeom prst="rect">
            <a:avLst/>
          </a:prstGeom>
          <a:noFill/>
        </p:spPr>
        <p:txBody>
          <a:bodyPr wrap="square" rtlCol="1">
            <a:spAutoFit/>
          </a:bodyPr>
          <a:lstStyle/>
          <a:p>
            <a:pPr algn="r"/>
            <a:r>
              <a:rPr lang="he-IL" dirty="0">
                <a:solidFill>
                  <a:schemeClr val="tx1"/>
                </a:solidFill>
              </a:rPr>
              <a:t>מתוך: מילה טוב, חינוך ממלכתי,</a:t>
            </a:r>
          </a:p>
          <a:p>
            <a:pPr algn="r"/>
            <a:r>
              <a:rPr lang="he-IL" dirty="0">
                <a:solidFill>
                  <a:schemeClr val="tx1"/>
                </a:solidFill>
              </a:rPr>
              <a:t> כיתה ג-חלק 1</a:t>
            </a:r>
          </a:p>
        </p:txBody>
      </p:sp>
      <p:pic>
        <p:nvPicPr>
          <p:cNvPr id="7" name="1min_final" descr="1min_final">
            <a:hlinkClick r:id="" action="ppaction://media"/>
            <a:extLst>
              <a:ext uri="{FF2B5EF4-FFF2-40B4-BE49-F238E27FC236}">
                <a16:creationId xmlns:a16="http://schemas.microsoft.com/office/drawing/2014/main" id="{5C1E945F-A9E0-499F-BE1E-8685626FA3F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502055" y="498289"/>
            <a:ext cx="2480852" cy="88483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7"/>
          <p:cNvSpPr txBox="1">
            <a:spLocks noGrp="1"/>
          </p:cNvSpPr>
          <p:nvPr>
            <p:ph type="title"/>
          </p:nvPr>
        </p:nvSpPr>
        <p:spPr>
          <a:xfrm>
            <a:off x="3369565" y="547516"/>
            <a:ext cx="8280000" cy="720000"/>
          </a:xfrm>
          <a:prstGeom prst="rect">
            <a:avLst/>
          </a:prstGeom>
          <a:solidFill>
            <a:schemeClr val="accent1"/>
          </a:solidFill>
          <a:ln>
            <a:noFill/>
          </a:ln>
        </p:spPr>
        <p:txBody>
          <a:bodyPr spcFirstLastPara="1" wrap="square" lIns="91425" tIns="45700" rIns="91425" bIns="45700" anchor="b" anchorCtr="0">
            <a:normAutofit/>
          </a:bodyPr>
          <a:lstStyle/>
          <a:p>
            <a:pPr marL="0" lvl="0" indent="0" algn="r" rtl="1">
              <a:lnSpc>
                <a:spcPct val="90000"/>
              </a:lnSpc>
              <a:spcBef>
                <a:spcPts val="0"/>
              </a:spcBef>
              <a:spcAft>
                <a:spcPts val="0"/>
              </a:spcAft>
              <a:buClr>
                <a:schemeClr val="lt1"/>
              </a:buClr>
              <a:buSzPts val="4400"/>
              <a:buFont typeface="Calibri"/>
              <a:buNone/>
            </a:pPr>
            <a:r>
              <a:rPr lang="x-none" dirty="0">
                <a:latin typeface="Arial" panose="020B0604020202020204" pitchFamily="34" charset="0"/>
                <a:cs typeface="Arial" panose="020B0604020202020204" pitchFamily="34" charset="0"/>
              </a:rPr>
              <a:t>עכשיו לומדים</a:t>
            </a:r>
            <a:endParaRPr dirty="0">
              <a:latin typeface="Arial" panose="020B0604020202020204" pitchFamily="34" charset="0"/>
              <a:cs typeface="Arial" panose="020B0604020202020204" pitchFamily="34" charset="0"/>
            </a:endParaRPr>
          </a:p>
        </p:txBody>
      </p:sp>
      <p:pic>
        <p:nvPicPr>
          <p:cNvPr id="262" name="Google Shape;262;p7"/>
          <p:cNvPicPr preferRelativeResize="0"/>
          <p:nvPr/>
        </p:nvPicPr>
        <p:blipFill rotWithShape="1">
          <a:blip r:embed="rId5">
            <a:alphaModFix/>
          </a:blip>
          <a:srcRect/>
          <a:stretch/>
        </p:blipFill>
        <p:spPr>
          <a:xfrm>
            <a:off x="3617846" y="349227"/>
            <a:ext cx="1017545" cy="1070700"/>
          </a:xfrm>
          <a:prstGeom prst="rect">
            <a:avLst/>
          </a:prstGeom>
          <a:noFill/>
          <a:ln>
            <a:noFill/>
          </a:ln>
        </p:spPr>
      </p:pic>
      <p:pic>
        <p:nvPicPr>
          <p:cNvPr id="263" name="Google Shape;263;p7"/>
          <p:cNvPicPr preferRelativeResize="0"/>
          <p:nvPr/>
        </p:nvPicPr>
        <p:blipFill rotWithShape="1">
          <a:blip r:embed="rId6">
            <a:alphaModFix/>
          </a:blip>
          <a:srcRect t="3420" b="-620"/>
          <a:stretch/>
        </p:blipFill>
        <p:spPr>
          <a:xfrm>
            <a:off x="4400304" y="1669464"/>
            <a:ext cx="7249261" cy="5188536"/>
          </a:xfrm>
          <a:prstGeom prst="rect">
            <a:avLst/>
          </a:prstGeom>
          <a:noFill/>
          <a:ln>
            <a:noFill/>
          </a:ln>
        </p:spPr>
      </p:pic>
      <p:sp>
        <p:nvSpPr>
          <p:cNvPr id="265" name="Google Shape;265;p7"/>
          <p:cNvSpPr txBox="1"/>
          <p:nvPr/>
        </p:nvSpPr>
        <p:spPr>
          <a:xfrm>
            <a:off x="580500" y="2124715"/>
            <a:ext cx="2670600" cy="7200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endParaRPr dirty="0">
              <a:latin typeface="Calibri"/>
              <a:ea typeface="Calibri"/>
              <a:cs typeface="Calibri"/>
              <a:sym typeface="Calibri"/>
            </a:endParaRPr>
          </a:p>
        </p:txBody>
      </p:sp>
      <p:sp>
        <p:nvSpPr>
          <p:cNvPr id="6" name="TextBox 5"/>
          <p:cNvSpPr txBox="1"/>
          <p:nvPr/>
        </p:nvSpPr>
        <p:spPr>
          <a:xfrm>
            <a:off x="653933" y="6052314"/>
            <a:ext cx="3539221" cy="646331"/>
          </a:xfrm>
          <a:prstGeom prst="rect">
            <a:avLst/>
          </a:prstGeom>
          <a:noFill/>
        </p:spPr>
        <p:txBody>
          <a:bodyPr wrap="square" rtlCol="1">
            <a:spAutoFit/>
          </a:bodyPr>
          <a:lstStyle/>
          <a:p>
            <a:pPr algn="r"/>
            <a:r>
              <a:rPr lang="he-IL" dirty="0">
                <a:solidFill>
                  <a:schemeClr val="tx1"/>
                </a:solidFill>
              </a:rPr>
              <a:t>מתוך: מילה טוב, חינוך ממלכתי, </a:t>
            </a:r>
          </a:p>
          <a:p>
            <a:pPr algn="r"/>
            <a:r>
              <a:rPr lang="he-IL" dirty="0">
                <a:solidFill>
                  <a:schemeClr val="tx1"/>
                </a:solidFill>
              </a:rPr>
              <a:t>כיתה ג-חלק 1</a:t>
            </a:r>
          </a:p>
        </p:txBody>
      </p:sp>
      <p:pic>
        <p:nvPicPr>
          <p:cNvPr id="7" name="2min_final" descr="2min_final">
            <a:hlinkClick r:id="" action="ppaction://media"/>
            <a:extLst>
              <a:ext uri="{FF2B5EF4-FFF2-40B4-BE49-F238E27FC236}">
                <a16:creationId xmlns:a16="http://schemas.microsoft.com/office/drawing/2014/main" id="{335A2A15-0707-4D3A-81CD-A14F240C80D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80500" y="547516"/>
            <a:ext cx="2401818" cy="856648"/>
          </a:xfrm>
          <a:prstGeom prst="rect">
            <a:avLst/>
          </a:prstGeom>
        </p:spPr>
      </p:pic>
    </p:spTree>
    <p:extLst>
      <p:ext uri="{BB962C8B-B14F-4D97-AF65-F5344CB8AC3E}">
        <p14:creationId xmlns:p14="http://schemas.microsoft.com/office/powerpoint/2010/main" val="2003898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10818461" y="5942694"/>
            <a:ext cx="1047545" cy="550181"/>
          </a:xfrm>
          <a:prstGeom prst="rect">
            <a:avLst/>
          </a:prstGeom>
        </p:spPr>
      </p:pic>
      <p:sp>
        <p:nvSpPr>
          <p:cNvPr id="10" name="מלבן 9">
            <a:extLst>
              <a:ext uri="{FF2B5EF4-FFF2-40B4-BE49-F238E27FC236}">
                <a16:creationId xmlns:a16="http://schemas.microsoft.com/office/drawing/2014/main" id="{EBC628AD-9848-4347-91EF-F3D71B51F40B}"/>
              </a:ext>
            </a:extLst>
          </p:cNvPr>
          <p:cNvSpPr/>
          <p:nvPr/>
        </p:nvSpPr>
        <p:spPr>
          <a:xfrm>
            <a:off x="603116" y="365125"/>
            <a:ext cx="10778246" cy="4401205"/>
          </a:xfrm>
          <a:prstGeom prst="rect">
            <a:avLst/>
          </a:prstGeom>
        </p:spPr>
        <p:txBody>
          <a:bodyPr wrap="square">
            <a:spAutoFit/>
          </a:bodyPr>
          <a:lstStyle/>
          <a:p>
            <a:pPr algn="r"/>
            <a:r>
              <a:rPr lang="he-IL" sz="2800" b="1" dirty="0">
                <a:ea typeface="Calibri" panose="020F0502020204030204" pitchFamily="34" charset="0"/>
              </a:rPr>
              <a:t>הָעוֹרֵב וְהַשּׁוּעָל </a:t>
            </a:r>
            <a:br>
              <a:rPr lang="he-IL" sz="2800" b="1" dirty="0">
                <a:ea typeface="Calibri" panose="020F0502020204030204" pitchFamily="34" charset="0"/>
              </a:rPr>
            </a:br>
            <a:r>
              <a:rPr lang="he-IL" sz="2800" dirty="0">
                <a:ea typeface="Calibri" panose="020F0502020204030204" pitchFamily="34" charset="0"/>
              </a:rPr>
              <a:t>עוֹרֵב אָפֹר יָשַׁב עַל עָנָף שֶׁל עֵץ. מַצַּב רוּחוֹ הָיָה מְצֻיָּן; הוּא אָחַז בְּמַקוֹרוֹ נֵתַח </a:t>
            </a:r>
            <a:br>
              <a:rPr lang="he-IL" sz="2800" dirty="0">
                <a:ea typeface="Calibri" panose="020F0502020204030204" pitchFamily="34" charset="0"/>
              </a:rPr>
            </a:br>
            <a:r>
              <a:rPr lang="he-IL" sz="2800" dirty="0">
                <a:ea typeface="Calibri" panose="020F0502020204030204" pitchFamily="34" charset="0"/>
              </a:rPr>
              <a:t>גְּבִינָה גָּדוֹל וְהִתְכּוֹנֵן לַאֲרוּחַת בֹּקֶר טְעִימָה. בְּאוֹתוֹ זְמַן עָבַר שׁוּעָל לְיַד הָעֵץ. </a:t>
            </a:r>
            <a:br>
              <a:rPr lang="he-IL" sz="2800" dirty="0">
                <a:ea typeface="Calibri" panose="020F0502020204030204" pitchFamily="34" charset="0"/>
              </a:rPr>
            </a:br>
            <a:r>
              <a:rPr lang="he-IL" sz="2800" dirty="0">
                <a:ea typeface="Calibri" panose="020F0502020204030204" pitchFamily="34" charset="0"/>
              </a:rPr>
              <a:t>הַשּׁוּעָל הֵרִים אֶת רֹאשׁוֹ, </a:t>
            </a:r>
            <a:r>
              <a:rPr lang="he-IL" sz="2800" dirty="0">
                <a:solidFill>
                  <a:srgbClr val="C00000"/>
                </a:solidFill>
                <a:ea typeface="Calibri" panose="020F0502020204030204" pitchFamily="34" charset="0"/>
              </a:rPr>
              <a:t>הִבְחִין </a:t>
            </a:r>
            <a:r>
              <a:rPr lang="he-IL" sz="2800" dirty="0">
                <a:ea typeface="Calibri" panose="020F0502020204030204" pitchFamily="34" charset="0"/>
              </a:rPr>
              <a:t>בַּגְבִינָה, </a:t>
            </a:r>
            <a:r>
              <a:rPr lang="he-IL" sz="2800" dirty="0" err="1">
                <a:ea typeface="Calibri" panose="020F0502020204030204" pitchFamily="34" charset="0"/>
              </a:rPr>
              <a:t>הִתְיַשֵּׁב</a:t>
            </a:r>
            <a:r>
              <a:rPr lang="he-IL" sz="2800" dirty="0">
                <a:ea typeface="Calibri" panose="020F0502020204030204" pitchFamily="34" charset="0"/>
              </a:rPr>
              <a:t> בְּקִרְבַת הָעֵץ וְאָמַר: </a:t>
            </a:r>
            <a:br>
              <a:rPr lang="he-IL" sz="2800" dirty="0">
                <a:ea typeface="Calibri" panose="020F0502020204030204" pitchFamily="34" charset="0"/>
              </a:rPr>
            </a:br>
            <a:r>
              <a:rPr lang="he-IL" sz="2800" dirty="0">
                <a:ea typeface="Calibri" panose="020F0502020204030204" pitchFamily="34" charset="0"/>
              </a:rPr>
              <a:t>"בֹּקֶר טוֹב לְךָ, יְדִידִי הָעוֹרֵב!"</a:t>
            </a:r>
            <a:br>
              <a:rPr lang="he-IL" sz="2800" dirty="0">
                <a:ea typeface="Calibri" panose="020F0502020204030204" pitchFamily="34" charset="0"/>
              </a:rPr>
            </a:br>
            <a:r>
              <a:rPr lang="he-IL" sz="2800" dirty="0">
                <a:ea typeface="Calibri" panose="020F0502020204030204" pitchFamily="34" charset="0"/>
              </a:rPr>
              <a:t>הָעוֹרֵב</a:t>
            </a:r>
            <a:r>
              <a:rPr lang="he-IL" sz="2800" dirty="0">
                <a:solidFill>
                  <a:srgbClr val="636363"/>
                </a:solidFill>
                <a:ea typeface="Calibri" panose="020F0502020204030204" pitchFamily="34" charset="0"/>
              </a:rPr>
              <a:t> </a:t>
            </a:r>
            <a:r>
              <a:rPr lang="he-IL" sz="2800" dirty="0">
                <a:solidFill>
                  <a:srgbClr val="C00000"/>
                </a:solidFill>
                <a:ea typeface="Calibri" panose="020F0502020204030204" pitchFamily="34" charset="0"/>
              </a:rPr>
              <a:t>הִבִּיט </a:t>
            </a:r>
            <a:r>
              <a:rPr lang="he-IL" sz="2800" dirty="0">
                <a:ea typeface="Calibri" panose="020F0502020204030204" pitchFamily="34" charset="0"/>
              </a:rPr>
              <a:t>בַּשּׁוּעָל בְּסַקְרָנוּת. </a:t>
            </a:r>
            <a:br>
              <a:rPr lang="he-IL" sz="2800" dirty="0">
                <a:ea typeface="Calibri" panose="020F0502020204030204" pitchFamily="34" charset="0"/>
              </a:rPr>
            </a:br>
            <a:r>
              <a:rPr lang="he-IL" sz="2800" dirty="0">
                <a:ea typeface="Calibri" panose="020F0502020204030204" pitchFamily="34" charset="0"/>
              </a:rPr>
              <a:t>הִמְשִׁיךְ הַשּׁוּעָל בְּקוֹל מָתוֹק מִדְּבַשׁ. "מָה שָׂמֵחַ אֲנִי </a:t>
            </a:r>
            <a:r>
              <a:rPr lang="he-IL" sz="2800" dirty="0">
                <a:solidFill>
                  <a:srgbClr val="C00000"/>
                </a:solidFill>
                <a:ea typeface="Calibri" panose="020F0502020204030204" pitchFamily="34" charset="0"/>
              </a:rPr>
              <a:t>לִרְאוֹתְך</a:t>
            </a:r>
            <a:r>
              <a:rPr lang="he-IL" sz="2800" dirty="0">
                <a:ea typeface="Calibri" panose="020F0502020204030204" pitchFamily="34" charset="0"/>
              </a:rPr>
              <a:t>ָ, נוֹצוֹתֶיךָ מַבְרִיקוֹת </a:t>
            </a:r>
            <a:br>
              <a:rPr lang="he-IL" sz="2800" dirty="0">
                <a:ea typeface="Calibri" panose="020F0502020204030204" pitchFamily="34" charset="0"/>
              </a:rPr>
            </a:br>
            <a:r>
              <a:rPr lang="he-IL" sz="2800" dirty="0">
                <a:ea typeface="Calibri" panose="020F0502020204030204" pitchFamily="34" charset="0"/>
              </a:rPr>
              <a:t>כָּל כָּךְ הַבֹּקֶר!"</a:t>
            </a:r>
            <a:br>
              <a:rPr lang="he-IL" sz="2800" dirty="0">
                <a:ea typeface="Calibri" panose="020F0502020204030204" pitchFamily="34" charset="0"/>
              </a:rPr>
            </a:br>
            <a:r>
              <a:rPr lang="he-IL" sz="2800" dirty="0">
                <a:ea typeface="Calibri" panose="020F0502020204030204" pitchFamily="34" charset="0"/>
              </a:rPr>
              <a:t>דִּבְרֵי הַשּׁוּעָל מָצְאוּ חֵן בְּעֵינֵי הָעוֹרֵב; הוּא פָּרַשׂ אֶת כְּנָפָיו וְנוֹפֵף בָּהֶן, וְאַחַר </a:t>
            </a:r>
            <a:br>
              <a:rPr lang="he-IL" sz="2800" dirty="0">
                <a:ea typeface="Calibri" panose="020F0502020204030204" pitchFamily="34" charset="0"/>
              </a:rPr>
            </a:br>
            <a:r>
              <a:rPr lang="he-IL" sz="2800" dirty="0">
                <a:ea typeface="Calibri" panose="020F0502020204030204" pitchFamily="34" charset="0"/>
              </a:rPr>
              <a:t>שָׁב </a:t>
            </a:r>
            <a:r>
              <a:rPr lang="he-IL" sz="2800" dirty="0">
                <a:solidFill>
                  <a:srgbClr val="C00000"/>
                </a:solidFill>
                <a:ea typeface="Calibri" panose="020F0502020204030204" pitchFamily="34" charset="0"/>
              </a:rPr>
              <a:t>וְנָעַץ אֶת מַבָּטוֹ </a:t>
            </a:r>
            <a:r>
              <a:rPr lang="he-IL" sz="2800" dirty="0">
                <a:ea typeface="Calibri" panose="020F0502020204030204" pitchFamily="34" charset="0"/>
              </a:rPr>
              <a:t>בַּשּׁוּעָל.</a:t>
            </a:r>
            <a:endParaRPr lang="he-IL" sz="2800" dirty="0"/>
          </a:p>
        </p:txBody>
      </p:sp>
      <p:sp>
        <p:nvSpPr>
          <p:cNvPr id="2" name="מלבן 1">
            <a:extLst>
              <a:ext uri="{FF2B5EF4-FFF2-40B4-BE49-F238E27FC236}">
                <a16:creationId xmlns:a16="http://schemas.microsoft.com/office/drawing/2014/main" id="{26785609-B76A-4FE5-9459-61FDD86BC9DF}"/>
              </a:ext>
            </a:extLst>
          </p:cNvPr>
          <p:cNvSpPr/>
          <p:nvPr/>
        </p:nvSpPr>
        <p:spPr>
          <a:xfrm rot="5400000">
            <a:off x="4653979" y="3954876"/>
            <a:ext cx="1982607" cy="309339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תיבת טקסט 2">
            <a:extLst>
              <a:ext uri="{FF2B5EF4-FFF2-40B4-BE49-F238E27FC236}">
                <a16:creationId xmlns:a16="http://schemas.microsoft.com/office/drawing/2014/main" id="{0ECE9303-B334-4603-B65F-7F3E13AC79E7}"/>
              </a:ext>
            </a:extLst>
          </p:cNvPr>
          <p:cNvSpPr txBox="1"/>
          <p:nvPr/>
        </p:nvSpPr>
        <p:spPr>
          <a:xfrm>
            <a:off x="4236391" y="4427409"/>
            <a:ext cx="2817781" cy="2062103"/>
          </a:xfrm>
          <a:prstGeom prst="rect">
            <a:avLst/>
          </a:prstGeom>
          <a:noFill/>
        </p:spPr>
        <p:txBody>
          <a:bodyPr wrap="square" rtlCol="1">
            <a:spAutoFit/>
          </a:bodyPr>
          <a:lstStyle/>
          <a:p>
            <a:pPr algn="r"/>
            <a:r>
              <a:rPr lang="he-IL" sz="3200" dirty="0">
                <a:solidFill>
                  <a:srgbClr val="C00000"/>
                </a:solidFill>
              </a:rPr>
              <a:t>הבחין - להבחין</a:t>
            </a:r>
          </a:p>
          <a:p>
            <a:pPr algn="r"/>
            <a:r>
              <a:rPr lang="he-IL" sz="3200" dirty="0">
                <a:solidFill>
                  <a:srgbClr val="C00000"/>
                </a:solidFill>
              </a:rPr>
              <a:t>הביט - להביט</a:t>
            </a:r>
          </a:p>
          <a:p>
            <a:pPr algn="r"/>
            <a:r>
              <a:rPr lang="he-IL" sz="3200" dirty="0">
                <a:solidFill>
                  <a:srgbClr val="C00000"/>
                </a:solidFill>
              </a:rPr>
              <a:t>ראה - לראות</a:t>
            </a:r>
          </a:p>
          <a:p>
            <a:pPr algn="r"/>
            <a:r>
              <a:rPr lang="he-IL" sz="3200" dirty="0">
                <a:solidFill>
                  <a:srgbClr val="C00000"/>
                </a:solidFill>
              </a:rPr>
              <a:t>נעץ מבטו</a:t>
            </a:r>
          </a:p>
        </p:txBody>
      </p:sp>
    </p:spTree>
    <p:extLst>
      <p:ext uri="{BB962C8B-B14F-4D97-AF65-F5344CB8AC3E}">
        <p14:creationId xmlns:p14="http://schemas.microsoft.com/office/powerpoint/2010/main" val="3202527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0FF60-FB0B-8D4E-8DBB-19BB3EA041F3}"/>
              </a:ext>
            </a:extLst>
          </p:cNvPr>
          <p:cNvSpPr>
            <a:spLocks noGrp="1"/>
          </p:cNvSpPr>
          <p:nvPr>
            <p:ph type="title"/>
          </p:nvPr>
        </p:nvSpPr>
        <p:spPr>
          <a:xfrm>
            <a:off x="838200" y="121787"/>
            <a:ext cx="10515600" cy="1325563"/>
          </a:xfrm>
        </p:spPr>
        <p:txBody>
          <a:bodyPr/>
          <a:lstStyle/>
          <a:p>
            <a:r>
              <a:rPr lang="he-IL" b="1" dirty="0">
                <a:solidFill>
                  <a:srgbClr val="C00000"/>
                </a:solidFill>
              </a:rPr>
              <a:t>הבחין, הביט, ראה</a:t>
            </a:r>
            <a:endParaRPr lang="x-none" b="1" dirty="0">
              <a:solidFill>
                <a:srgbClr val="C00000"/>
              </a:solidFill>
            </a:endParaRPr>
          </a:p>
        </p:txBody>
      </p:sp>
      <p:cxnSp>
        <p:nvCxnSpPr>
          <p:cNvPr id="25" name="Straight Connector 24">
            <a:extLst>
              <a:ext uri="{FF2B5EF4-FFF2-40B4-BE49-F238E27FC236}">
                <a16:creationId xmlns:a16="http://schemas.microsoft.com/office/drawing/2014/main" id="{EB95FEF2-BA1B-6E4E-A234-9E35936750F9}"/>
              </a:ext>
            </a:extLst>
          </p:cNvPr>
          <p:cNvCxnSpPr/>
          <p:nvPr/>
        </p:nvCxnSpPr>
        <p:spPr>
          <a:xfrm>
            <a:off x="-2552700" y="6435725"/>
            <a:ext cx="499110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420DF74-8BCB-5149-BDCF-6C929ADA4523}"/>
              </a:ext>
            </a:extLst>
          </p:cNvPr>
          <p:cNvPicPr>
            <a:picLocks noChangeAspect="1"/>
          </p:cNvPicPr>
          <p:nvPr/>
        </p:nvPicPr>
        <p:blipFill>
          <a:blip r:embed="rId3"/>
          <a:stretch>
            <a:fillRect/>
          </a:stretch>
        </p:blipFill>
        <p:spPr>
          <a:xfrm>
            <a:off x="276411" y="4897125"/>
            <a:ext cx="1513040" cy="1557650"/>
          </a:xfrm>
          <a:prstGeom prst="rect">
            <a:avLst/>
          </a:prstGeom>
        </p:spPr>
      </p:pic>
      <p:pic>
        <p:nvPicPr>
          <p:cNvPr id="26" name="Picture 25">
            <a:extLst>
              <a:ext uri="{FF2B5EF4-FFF2-40B4-BE49-F238E27FC236}">
                <a16:creationId xmlns:a16="http://schemas.microsoft.com/office/drawing/2014/main" id="{A763E234-8543-644C-A431-F8B286221398}"/>
              </a:ext>
            </a:extLst>
          </p:cNvPr>
          <p:cNvPicPr>
            <a:picLocks noChangeAspect="1"/>
          </p:cNvPicPr>
          <p:nvPr/>
        </p:nvPicPr>
        <p:blipFill>
          <a:blip r:embed="rId4"/>
          <a:stretch>
            <a:fillRect/>
          </a:stretch>
        </p:blipFill>
        <p:spPr>
          <a:xfrm>
            <a:off x="14323262" y="8317913"/>
            <a:ext cx="1879600" cy="1739900"/>
          </a:xfrm>
          <a:prstGeom prst="rect">
            <a:avLst/>
          </a:prstGeom>
        </p:spPr>
      </p:pic>
      <p:pic>
        <p:nvPicPr>
          <p:cNvPr id="27" name="Picture 26">
            <a:extLst>
              <a:ext uri="{FF2B5EF4-FFF2-40B4-BE49-F238E27FC236}">
                <a16:creationId xmlns:a16="http://schemas.microsoft.com/office/drawing/2014/main" id="{30D13430-75C0-8E4B-B783-68423ADC26E5}"/>
              </a:ext>
            </a:extLst>
          </p:cNvPr>
          <p:cNvPicPr>
            <a:picLocks noChangeAspect="1"/>
          </p:cNvPicPr>
          <p:nvPr/>
        </p:nvPicPr>
        <p:blipFill>
          <a:blip r:embed="rId5"/>
          <a:stretch>
            <a:fillRect/>
          </a:stretch>
        </p:blipFill>
        <p:spPr>
          <a:xfrm>
            <a:off x="1102049" y="337437"/>
            <a:ext cx="1014990" cy="894264"/>
          </a:xfrm>
          <a:prstGeom prst="rect">
            <a:avLst/>
          </a:prstGeom>
        </p:spPr>
      </p:pic>
      <p:sp>
        <p:nvSpPr>
          <p:cNvPr id="4" name="מציין מיקום תוכן 3">
            <a:extLst>
              <a:ext uri="{FF2B5EF4-FFF2-40B4-BE49-F238E27FC236}">
                <a16:creationId xmlns:a16="http://schemas.microsoft.com/office/drawing/2014/main" id="{B12484FD-35B1-49F7-A947-558B1AC23D59}"/>
              </a:ext>
            </a:extLst>
          </p:cNvPr>
          <p:cNvSpPr>
            <a:spLocks noGrp="1"/>
          </p:cNvSpPr>
          <p:nvPr>
            <p:ph sz="half" idx="2"/>
          </p:nvPr>
        </p:nvSpPr>
        <p:spPr>
          <a:xfrm>
            <a:off x="2117039" y="1458284"/>
            <a:ext cx="8915400" cy="4351338"/>
          </a:xfrm>
        </p:spPr>
        <p:txBody>
          <a:bodyPr>
            <a:normAutofit/>
          </a:bodyPr>
          <a:lstStyle/>
          <a:p>
            <a:endParaRPr lang="he-IL" sz="3200" dirty="0"/>
          </a:p>
          <a:p>
            <a:endParaRPr lang="he-IL" sz="3200" dirty="0"/>
          </a:p>
          <a:p>
            <a:pPr marL="0" indent="0">
              <a:buNone/>
            </a:pPr>
            <a:endParaRPr lang="he-IL" dirty="0"/>
          </a:p>
        </p:txBody>
      </p:sp>
      <p:sp>
        <p:nvSpPr>
          <p:cNvPr id="5" name="מלבן 4">
            <a:extLst>
              <a:ext uri="{FF2B5EF4-FFF2-40B4-BE49-F238E27FC236}">
                <a16:creationId xmlns:a16="http://schemas.microsoft.com/office/drawing/2014/main" id="{DC4CBF04-BB6F-4116-8D06-D6F1682B0C0C}"/>
              </a:ext>
            </a:extLst>
          </p:cNvPr>
          <p:cNvSpPr/>
          <p:nvPr/>
        </p:nvSpPr>
        <p:spPr>
          <a:xfrm>
            <a:off x="2438401" y="1978665"/>
            <a:ext cx="8171872" cy="646331"/>
          </a:xfrm>
          <a:prstGeom prst="rect">
            <a:avLst/>
          </a:prstGeom>
        </p:spPr>
        <p:txBody>
          <a:bodyPr wrap="square">
            <a:spAutoFit/>
          </a:bodyPr>
          <a:lstStyle/>
          <a:p>
            <a:pPr algn="r"/>
            <a:r>
              <a:rPr lang="he-IL" sz="3600" dirty="0">
                <a:solidFill>
                  <a:srgbClr val="636363"/>
                </a:solidFill>
                <a:ea typeface="Calibri" panose="020F0502020204030204" pitchFamily="34" charset="0"/>
              </a:rPr>
              <a:t>1. הַשּׁוּעָל הֵרִים אֶת רֹאשׁוֹ, </a:t>
            </a:r>
            <a:r>
              <a:rPr lang="he-IL" sz="3600" dirty="0">
                <a:solidFill>
                  <a:srgbClr val="C00000"/>
                </a:solidFill>
                <a:ea typeface="Calibri" panose="020F0502020204030204" pitchFamily="34" charset="0"/>
              </a:rPr>
              <a:t>הִבְחִין </a:t>
            </a:r>
            <a:r>
              <a:rPr lang="he-IL" sz="3600" dirty="0">
                <a:solidFill>
                  <a:srgbClr val="636363"/>
                </a:solidFill>
                <a:ea typeface="Calibri" panose="020F0502020204030204" pitchFamily="34" charset="0"/>
              </a:rPr>
              <a:t>בַּגְבִינָה</a:t>
            </a:r>
            <a:endParaRPr lang="he-IL" sz="3600" dirty="0"/>
          </a:p>
        </p:txBody>
      </p:sp>
      <p:sp>
        <p:nvSpPr>
          <p:cNvPr id="6" name="מלבן 5">
            <a:extLst>
              <a:ext uri="{FF2B5EF4-FFF2-40B4-BE49-F238E27FC236}">
                <a16:creationId xmlns:a16="http://schemas.microsoft.com/office/drawing/2014/main" id="{9BC41379-2CD1-4947-B08F-019003850A20}"/>
              </a:ext>
            </a:extLst>
          </p:cNvPr>
          <p:cNvSpPr/>
          <p:nvPr/>
        </p:nvSpPr>
        <p:spPr>
          <a:xfrm>
            <a:off x="4511040" y="2752051"/>
            <a:ext cx="6521399" cy="923330"/>
          </a:xfrm>
          <a:prstGeom prst="rect">
            <a:avLst/>
          </a:prstGeom>
        </p:spPr>
        <p:txBody>
          <a:bodyPr wrap="square">
            <a:spAutoFit/>
          </a:bodyPr>
          <a:lstStyle/>
          <a:p>
            <a:r>
              <a:rPr lang="he-IL" sz="3600" dirty="0">
                <a:solidFill>
                  <a:srgbClr val="636363"/>
                </a:solidFill>
                <a:ea typeface="Calibri" panose="020F0502020204030204" pitchFamily="34" charset="0"/>
              </a:rPr>
              <a:t>2. הָעוֹרֵב </a:t>
            </a:r>
            <a:r>
              <a:rPr lang="he-IL" sz="3600" dirty="0">
                <a:solidFill>
                  <a:srgbClr val="C00000"/>
                </a:solidFill>
                <a:ea typeface="Calibri" panose="020F0502020204030204" pitchFamily="34" charset="0"/>
              </a:rPr>
              <a:t>הִבִּיט </a:t>
            </a:r>
            <a:r>
              <a:rPr lang="he-IL" sz="3600" dirty="0">
                <a:solidFill>
                  <a:srgbClr val="636363"/>
                </a:solidFill>
                <a:ea typeface="Calibri" panose="020F0502020204030204" pitchFamily="34" charset="0"/>
              </a:rPr>
              <a:t>בַּשּׁוּעָל בְּסַקְרָנוּת. </a:t>
            </a:r>
          </a:p>
          <a:p>
            <a:endParaRPr lang="he-IL" dirty="0"/>
          </a:p>
        </p:txBody>
      </p:sp>
      <p:sp>
        <p:nvSpPr>
          <p:cNvPr id="12" name="מלבן 11">
            <a:extLst>
              <a:ext uri="{FF2B5EF4-FFF2-40B4-BE49-F238E27FC236}">
                <a16:creationId xmlns:a16="http://schemas.microsoft.com/office/drawing/2014/main" id="{1875DC7B-5EAB-4884-A887-56FC61FA1571}"/>
              </a:ext>
            </a:extLst>
          </p:cNvPr>
          <p:cNvSpPr/>
          <p:nvPr/>
        </p:nvSpPr>
        <p:spPr>
          <a:xfrm>
            <a:off x="5527040" y="3619102"/>
            <a:ext cx="5083233" cy="646331"/>
          </a:xfrm>
          <a:prstGeom prst="rect">
            <a:avLst/>
          </a:prstGeom>
        </p:spPr>
        <p:txBody>
          <a:bodyPr wrap="square">
            <a:spAutoFit/>
          </a:bodyPr>
          <a:lstStyle/>
          <a:p>
            <a:pPr algn="r"/>
            <a:r>
              <a:rPr lang="he-IL" sz="3600" dirty="0">
                <a:solidFill>
                  <a:srgbClr val="636363"/>
                </a:solidFill>
                <a:ea typeface="Calibri" panose="020F0502020204030204" pitchFamily="34" charset="0"/>
              </a:rPr>
              <a:t>3. מָה שָׂמֵחַ אֲנִי </a:t>
            </a:r>
            <a:r>
              <a:rPr lang="he-IL" sz="3600" dirty="0">
                <a:solidFill>
                  <a:srgbClr val="C00000"/>
                </a:solidFill>
                <a:ea typeface="Calibri" panose="020F0502020204030204" pitchFamily="34" charset="0"/>
              </a:rPr>
              <a:t>לִרְאוֹתְךָ</a:t>
            </a:r>
            <a:endParaRPr lang="he-IL" sz="3600" dirty="0"/>
          </a:p>
        </p:txBody>
      </p:sp>
    </p:spTree>
    <p:extLst>
      <p:ext uri="{BB962C8B-B14F-4D97-AF65-F5344CB8AC3E}">
        <p14:creationId xmlns:p14="http://schemas.microsoft.com/office/powerpoint/2010/main" val="2419741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b="1" dirty="0"/>
              <a:t>מה ההבדל בין </a:t>
            </a:r>
            <a:r>
              <a:rPr lang="he-IL" b="1" dirty="0">
                <a:solidFill>
                  <a:srgbClr val="C00000"/>
                </a:solidFill>
              </a:rPr>
              <a:t>לראות</a:t>
            </a:r>
            <a:r>
              <a:rPr lang="he-IL" b="1" dirty="0"/>
              <a:t>, </a:t>
            </a:r>
            <a:r>
              <a:rPr lang="he-IL" b="1" dirty="0">
                <a:solidFill>
                  <a:srgbClr val="C00000"/>
                </a:solidFill>
              </a:rPr>
              <a:t>להביט</a:t>
            </a:r>
            <a:r>
              <a:rPr lang="he-IL" b="1" dirty="0"/>
              <a:t> </a:t>
            </a:r>
            <a:r>
              <a:rPr lang="he-IL" b="1" dirty="0">
                <a:solidFill>
                  <a:srgbClr val="C00000"/>
                </a:solidFill>
              </a:rPr>
              <a:t>ולהבחין</a:t>
            </a:r>
            <a:r>
              <a:rPr lang="he-IL" b="1" dirty="0"/>
              <a:t>?</a:t>
            </a:r>
            <a:endParaRPr lang="x-none" b="1" dirty="0"/>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a:xfrm>
            <a:off x="6172200" y="1825625"/>
            <a:ext cx="5181600" cy="3505132"/>
          </a:xfrm>
        </p:spPr>
        <p:txBody>
          <a:bodyPr>
            <a:normAutofit/>
          </a:bodyPr>
          <a:lstStyle/>
          <a:p>
            <a:pPr marL="0" indent="0">
              <a:buNone/>
            </a:pPr>
            <a:r>
              <a:rPr lang="he-IL" sz="3600" dirty="0"/>
              <a:t>מָה רוֹאִים?</a:t>
            </a:r>
          </a:p>
          <a:p>
            <a:pPr marL="0" indent="0">
              <a:buNone/>
            </a:pPr>
            <a:r>
              <a:rPr lang="he-IL" sz="3600" dirty="0"/>
              <a:t>בַּמֶּה מַבִּיטִים?</a:t>
            </a:r>
          </a:p>
          <a:p>
            <a:pPr marL="0" indent="0">
              <a:buNone/>
            </a:pPr>
            <a:r>
              <a:rPr lang="he-IL" sz="3600" dirty="0"/>
              <a:t>בַּמֶּה מַבְחִינִים?</a:t>
            </a:r>
            <a:endParaRPr lang="x-none" sz="3600" dirty="0"/>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3"/>
          <a:stretch>
            <a:fillRect/>
          </a:stretch>
        </p:blipFill>
        <p:spPr>
          <a:xfrm>
            <a:off x="1262360" y="4599805"/>
            <a:ext cx="1588827" cy="1893070"/>
          </a:xfrm>
          <a:prstGeom prst="rect">
            <a:avLst/>
          </a:prstGeom>
        </p:spPr>
      </p:pic>
      <p:pic>
        <p:nvPicPr>
          <p:cNvPr id="3" name="תמונה 2">
            <a:extLst>
              <a:ext uri="{FF2B5EF4-FFF2-40B4-BE49-F238E27FC236}">
                <a16:creationId xmlns:a16="http://schemas.microsoft.com/office/drawing/2014/main" id="{384EFF5B-B9DF-4E51-B5CC-702EA60AD1B1}"/>
              </a:ext>
            </a:extLst>
          </p:cNvPr>
          <p:cNvPicPr>
            <a:picLocks noChangeAspect="1"/>
          </p:cNvPicPr>
          <p:nvPr/>
        </p:nvPicPr>
        <p:blipFill>
          <a:blip r:embed="rId4"/>
          <a:stretch>
            <a:fillRect/>
          </a:stretch>
        </p:blipFill>
        <p:spPr>
          <a:xfrm>
            <a:off x="4097076" y="2195278"/>
            <a:ext cx="2917580" cy="1601111"/>
          </a:xfrm>
          <a:prstGeom prst="rect">
            <a:avLst/>
          </a:prstGeom>
        </p:spPr>
      </p:pic>
      <p:pic>
        <p:nvPicPr>
          <p:cNvPr id="5" name="תמונה 4">
            <a:extLst>
              <a:ext uri="{FF2B5EF4-FFF2-40B4-BE49-F238E27FC236}">
                <a16:creationId xmlns:a16="http://schemas.microsoft.com/office/drawing/2014/main" id="{0069B5CE-2494-450E-A19F-CE63D054BEAC}"/>
              </a:ext>
            </a:extLst>
          </p:cNvPr>
          <p:cNvPicPr>
            <a:picLocks noChangeAspect="1"/>
          </p:cNvPicPr>
          <p:nvPr/>
        </p:nvPicPr>
        <p:blipFill>
          <a:blip r:embed="rId5"/>
          <a:stretch>
            <a:fillRect/>
          </a:stretch>
        </p:blipFill>
        <p:spPr>
          <a:xfrm>
            <a:off x="5927388" y="4300979"/>
            <a:ext cx="2314575" cy="1714500"/>
          </a:xfrm>
          <a:prstGeom prst="rect">
            <a:avLst/>
          </a:prstGeom>
        </p:spPr>
      </p:pic>
    </p:spTree>
    <p:extLst>
      <p:ext uri="{BB962C8B-B14F-4D97-AF65-F5344CB8AC3E}">
        <p14:creationId xmlns:p14="http://schemas.microsoft.com/office/powerpoint/2010/main" val="514493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b="1" dirty="0"/>
              <a:t>לראות</a:t>
            </a:r>
            <a:endParaRPr lang="x-none" b="1" dirty="0"/>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a:xfrm>
            <a:off x="1031132" y="1361872"/>
            <a:ext cx="10322669" cy="4815091"/>
          </a:xfrm>
        </p:spPr>
        <p:txBody>
          <a:bodyPr>
            <a:normAutofit/>
          </a:bodyPr>
          <a:lstStyle/>
          <a:p>
            <a:pPr marL="0" indent="0">
              <a:buNone/>
            </a:pPr>
            <a:r>
              <a:rPr lang="he-IL" sz="3600" dirty="0"/>
              <a:t>המילה </a:t>
            </a:r>
            <a:r>
              <a:rPr lang="he-IL" sz="3600" b="1" dirty="0">
                <a:solidFill>
                  <a:schemeClr val="accent2">
                    <a:lumMod val="75000"/>
                  </a:schemeClr>
                </a:solidFill>
              </a:rPr>
              <a:t>לראות</a:t>
            </a:r>
            <a:r>
              <a:rPr lang="he-IL" sz="3600" b="1" dirty="0"/>
              <a:t> </a:t>
            </a:r>
            <a:r>
              <a:rPr lang="he-IL" sz="3600" dirty="0"/>
              <a:t>הוא פעולה של הראייה עם העיניים.</a:t>
            </a:r>
          </a:p>
          <a:p>
            <a:pPr marL="0" indent="0">
              <a:buNone/>
            </a:pPr>
            <a:r>
              <a:rPr lang="he-IL" sz="3600" dirty="0"/>
              <a:t>לא תמיד כשאנחנו רואים משהו, התכוונו לראות אותו או רצינו לראות אותו, אלא פשוט ראינו אותו. </a:t>
            </a:r>
          </a:p>
          <a:p>
            <a:pPr marL="0" indent="0">
              <a:buNone/>
            </a:pPr>
            <a:r>
              <a:rPr lang="he-IL" sz="3600" dirty="0">
                <a:solidFill>
                  <a:schemeClr val="accent1">
                    <a:lumMod val="75000"/>
                  </a:schemeClr>
                </a:solidFill>
                <a:ea typeface="Calibri" panose="020F0502020204030204" pitchFamily="34" charset="0"/>
              </a:rPr>
              <a:t>בסיפור: "מָה שָׂמֵחַ אֲנִי </a:t>
            </a:r>
            <a:r>
              <a:rPr lang="he-IL" sz="3600" dirty="0">
                <a:solidFill>
                  <a:schemeClr val="accent2">
                    <a:lumMod val="75000"/>
                  </a:schemeClr>
                </a:solidFill>
                <a:ea typeface="Calibri" panose="020F0502020204030204" pitchFamily="34" charset="0"/>
              </a:rPr>
              <a:t>לִרְאוֹתְךָ</a:t>
            </a:r>
            <a:r>
              <a:rPr lang="he-IL" sz="3600" dirty="0">
                <a:solidFill>
                  <a:schemeClr val="accent1">
                    <a:lumMod val="75000"/>
                  </a:schemeClr>
                </a:solidFill>
                <a:ea typeface="Calibri" panose="020F0502020204030204" pitchFamily="34" charset="0"/>
              </a:rPr>
              <a:t>, נוֹצוֹתֶיךָ מַבְרִיקוֹת כָּל כָּךְ הַבֹּקֶר!"</a:t>
            </a:r>
            <a:endParaRPr lang="he-IL" sz="3500" dirty="0">
              <a:solidFill>
                <a:schemeClr val="accent1">
                  <a:lumMod val="75000"/>
                </a:schemeClr>
              </a:solidFill>
            </a:endParaRPr>
          </a:p>
          <a:p>
            <a:pPr marL="0" indent="0">
              <a:buNone/>
            </a:pPr>
            <a:endParaRPr lang="he-IL" sz="3500" dirty="0"/>
          </a:p>
          <a:p>
            <a:pPr marL="0" indent="0">
              <a:buNone/>
            </a:pPr>
            <a:br>
              <a:rPr lang="he-IL" dirty="0">
                <a:solidFill>
                  <a:srgbClr val="636363"/>
                </a:solidFill>
                <a:ea typeface="Calibri" panose="020F0502020204030204" pitchFamily="34" charset="0"/>
              </a:rPr>
            </a:br>
            <a:endParaRPr lang="he-IL" dirty="0"/>
          </a:p>
          <a:p>
            <a:pPr marL="0" indent="0">
              <a:buNone/>
            </a:pPr>
            <a:endParaRPr lang="he-IL" dirty="0"/>
          </a:p>
          <a:p>
            <a:pPr marL="0" indent="0">
              <a:buNone/>
            </a:pPr>
            <a:endParaRPr lang="x-none" dirty="0"/>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3"/>
          <a:stretch>
            <a:fillRect/>
          </a:stretch>
        </p:blipFill>
        <p:spPr>
          <a:xfrm>
            <a:off x="838200" y="4599805"/>
            <a:ext cx="1588827" cy="1893070"/>
          </a:xfrm>
          <a:prstGeom prst="rect">
            <a:avLst/>
          </a:prstGeom>
        </p:spPr>
      </p:pic>
    </p:spTree>
    <p:extLst>
      <p:ext uri="{BB962C8B-B14F-4D97-AF65-F5344CB8AC3E}">
        <p14:creationId xmlns:p14="http://schemas.microsoft.com/office/powerpoint/2010/main" val="215673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a:xfrm>
            <a:off x="838200" y="365125"/>
            <a:ext cx="10515600" cy="821649"/>
          </a:xfrm>
        </p:spPr>
        <p:txBody>
          <a:bodyPr/>
          <a:lstStyle/>
          <a:p>
            <a:r>
              <a:rPr lang="he-IL" b="1" dirty="0"/>
              <a:t>לראות</a:t>
            </a:r>
            <a:endParaRPr lang="x-none" b="1" dirty="0"/>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a:xfrm>
            <a:off x="838200" y="1361873"/>
            <a:ext cx="10815536" cy="4824918"/>
          </a:xfrm>
        </p:spPr>
        <p:txBody>
          <a:bodyPr>
            <a:normAutofit fontScale="25000" lnSpcReduction="20000"/>
          </a:bodyPr>
          <a:lstStyle/>
          <a:p>
            <a:pPr marL="0" indent="0">
              <a:buNone/>
            </a:pPr>
            <a:r>
              <a:rPr lang="he-IL" sz="14400" dirty="0">
                <a:solidFill>
                  <a:schemeClr val="accent1">
                    <a:lumMod val="75000"/>
                  </a:schemeClr>
                </a:solidFill>
                <a:ea typeface="Calibri" panose="020F0502020204030204" pitchFamily="34" charset="0"/>
              </a:rPr>
              <a:t>בסיפור: "מָה שָׂמֵחַ אֲנִי </a:t>
            </a:r>
            <a:r>
              <a:rPr lang="he-IL" sz="14400" dirty="0">
                <a:solidFill>
                  <a:schemeClr val="accent2">
                    <a:lumMod val="75000"/>
                  </a:schemeClr>
                </a:solidFill>
                <a:ea typeface="Calibri" panose="020F0502020204030204" pitchFamily="34" charset="0"/>
              </a:rPr>
              <a:t>לִרְאוֹתְךָ</a:t>
            </a:r>
            <a:r>
              <a:rPr lang="he-IL" sz="14400" dirty="0">
                <a:solidFill>
                  <a:schemeClr val="accent1">
                    <a:lumMod val="75000"/>
                  </a:schemeClr>
                </a:solidFill>
                <a:ea typeface="Calibri" panose="020F0502020204030204" pitchFamily="34" charset="0"/>
              </a:rPr>
              <a:t>, נוֹצוֹתֶיךָ מַבְרִיקוֹת כָּל כָּךְ הַבֹּקֶר!"</a:t>
            </a:r>
            <a:endParaRPr lang="he-IL" sz="14400" dirty="0">
              <a:solidFill>
                <a:schemeClr val="accent1">
                  <a:lumMod val="75000"/>
                </a:schemeClr>
              </a:solidFill>
            </a:endParaRPr>
          </a:p>
          <a:p>
            <a:pPr marL="0" indent="0">
              <a:buNone/>
            </a:pPr>
            <a:endParaRPr lang="he-IL" sz="14400" dirty="0">
              <a:solidFill>
                <a:schemeClr val="bg2">
                  <a:lumMod val="25000"/>
                </a:schemeClr>
              </a:solidFill>
            </a:endParaRPr>
          </a:p>
          <a:p>
            <a:pPr marL="0" indent="0">
              <a:buNone/>
            </a:pPr>
            <a:r>
              <a:rPr lang="he-IL" sz="14400" dirty="0">
                <a:solidFill>
                  <a:schemeClr val="bg2">
                    <a:lumMod val="25000"/>
                  </a:schemeClr>
                </a:solidFill>
              </a:rPr>
              <a:t>הנה עוד דוגמאות:</a:t>
            </a:r>
            <a:r>
              <a:rPr lang="he-IL" sz="14400" dirty="0">
                <a:solidFill>
                  <a:schemeClr val="accent6">
                    <a:lumMod val="75000"/>
                  </a:schemeClr>
                </a:solidFill>
              </a:rPr>
              <a:t> </a:t>
            </a:r>
          </a:p>
          <a:p>
            <a:r>
              <a:rPr lang="he-IL" sz="14400" dirty="0"/>
              <a:t>כאשר אני מרכיבה משקפים אני </a:t>
            </a:r>
            <a:r>
              <a:rPr lang="he-IL" sz="14400" dirty="0">
                <a:solidFill>
                  <a:schemeClr val="accent2">
                    <a:lumMod val="75000"/>
                  </a:schemeClr>
                </a:solidFill>
              </a:rPr>
              <a:t>רואה</a:t>
            </a:r>
            <a:r>
              <a:rPr lang="he-IL" sz="14400" b="1" dirty="0">
                <a:solidFill>
                  <a:schemeClr val="accent2">
                    <a:lumMod val="75000"/>
                  </a:schemeClr>
                </a:solidFill>
              </a:rPr>
              <a:t> </a:t>
            </a:r>
            <a:r>
              <a:rPr lang="he-IL" sz="14400" dirty="0"/>
              <a:t>היטב.</a:t>
            </a:r>
          </a:p>
          <a:p>
            <a:r>
              <a:rPr lang="he-IL" sz="14400" dirty="0">
                <a:solidFill>
                  <a:schemeClr val="accent2">
                    <a:lumMod val="75000"/>
                  </a:schemeClr>
                </a:solidFill>
              </a:rPr>
              <a:t>ראיתי</a:t>
            </a:r>
            <a:r>
              <a:rPr lang="he-IL" sz="14400" dirty="0"/>
              <a:t> אותך אתמול בהצגה.</a:t>
            </a:r>
          </a:p>
          <a:p>
            <a:r>
              <a:rPr lang="he-IL" sz="14400" dirty="0">
                <a:solidFill>
                  <a:schemeClr val="accent2">
                    <a:lumMod val="75000"/>
                  </a:schemeClr>
                </a:solidFill>
              </a:rPr>
              <a:t>ראינו</a:t>
            </a:r>
            <a:r>
              <a:rPr lang="he-IL" sz="14400" dirty="0"/>
              <a:t> שהפרחים בגן פורחים.</a:t>
            </a:r>
          </a:p>
          <a:p>
            <a:pPr marL="0" indent="0">
              <a:buNone/>
            </a:pPr>
            <a:r>
              <a:rPr lang="he-IL" sz="14400" dirty="0"/>
              <a:t>            </a:t>
            </a:r>
          </a:p>
          <a:p>
            <a:pPr marL="0" indent="0">
              <a:buNone/>
            </a:pPr>
            <a:br>
              <a:rPr lang="he-IL" sz="5800" dirty="0">
                <a:solidFill>
                  <a:srgbClr val="636363"/>
                </a:solidFill>
                <a:ea typeface="Calibri" panose="020F0502020204030204" pitchFamily="34" charset="0"/>
              </a:rPr>
            </a:br>
            <a:endParaRPr lang="he-IL" sz="5800" dirty="0"/>
          </a:p>
          <a:p>
            <a:pPr marL="0" indent="0">
              <a:buNone/>
            </a:pPr>
            <a:endParaRPr lang="he-IL" dirty="0"/>
          </a:p>
          <a:p>
            <a:pPr marL="0" indent="0">
              <a:buNone/>
            </a:pPr>
            <a:endParaRPr lang="x-none" dirty="0"/>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3"/>
          <a:stretch>
            <a:fillRect/>
          </a:stretch>
        </p:blipFill>
        <p:spPr>
          <a:xfrm>
            <a:off x="838200" y="4599805"/>
            <a:ext cx="1588827" cy="1893070"/>
          </a:xfrm>
          <a:prstGeom prst="rect">
            <a:avLst/>
          </a:prstGeom>
        </p:spPr>
      </p:pic>
    </p:spTree>
    <p:extLst>
      <p:ext uri="{BB962C8B-B14F-4D97-AF65-F5344CB8AC3E}">
        <p14:creationId xmlns:p14="http://schemas.microsoft.com/office/powerpoint/2010/main" val="159272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b="1" dirty="0"/>
              <a:t>להביט</a:t>
            </a:r>
            <a:endParaRPr lang="x-none" b="1" dirty="0"/>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a:xfrm>
            <a:off x="838200" y="1498060"/>
            <a:ext cx="10515601" cy="4678903"/>
          </a:xfrm>
        </p:spPr>
        <p:txBody>
          <a:bodyPr>
            <a:noAutofit/>
          </a:bodyPr>
          <a:lstStyle/>
          <a:p>
            <a:pPr marL="0" indent="0">
              <a:buNone/>
            </a:pPr>
            <a:r>
              <a:rPr lang="he-IL" sz="3600" dirty="0"/>
              <a:t>במילה </a:t>
            </a:r>
            <a:r>
              <a:rPr lang="he-IL" sz="3600" b="1" dirty="0">
                <a:solidFill>
                  <a:schemeClr val="accent2">
                    <a:lumMod val="75000"/>
                  </a:schemeClr>
                </a:solidFill>
              </a:rPr>
              <a:t>להביט</a:t>
            </a:r>
            <a:r>
              <a:rPr lang="he-IL" sz="3600" dirty="0"/>
              <a:t> משתמשים מתוך כוונה לראות משהו מסוים.</a:t>
            </a:r>
          </a:p>
          <a:p>
            <a:pPr marL="0" indent="0">
              <a:buNone/>
            </a:pPr>
            <a:r>
              <a:rPr lang="he-IL" sz="3600" dirty="0">
                <a:solidFill>
                  <a:schemeClr val="accent1">
                    <a:lumMod val="75000"/>
                  </a:schemeClr>
                </a:solidFill>
              </a:rPr>
              <a:t>בסיפור: </a:t>
            </a:r>
            <a:r>
              <a:rPr lang="he-IL" sz="3600" dirty="0">
                <a:solidFill>
                  <a:schemeClr val="accent1">
                    <a:lumMod val="75000"/>
                  </a:schemeClr>
                </a:solidFill>
                <a:ea typeface="Calibri" panose="020F0502020204030204" pitchFamily="34" charset="0"/>
              </a:rPr>
              <a:t>הָעוֹרֵב </a:t>
            </a:r>
            <a:r>
              <a:rPr lang="he-IL" sz="3600" dirty="0">
                <a:solidFill>
                  <a:schemeClr val="accent2">
                    <a:lumMod val="75000"/>
                  </a:schemeClr>
                </a:solidFill>
                <a:ea typeface="Calibri" panose="020F0502020204030204" pitchFamily="34" charset="0"/>
              </a:rPr>
              <a:t>הִבִּיט</a:t>
            </a:r>
            <a:r>
              <a:rPr lang="he-IL" sz="3600" dirty="0">
                <a:solidFill>
                  <a:schemeClr val="accent1">
                    <a:lumMod val="75000"/>
                  </a:schemeClr>
                </a:solidFill>
                <a:ea typeface="Calibri" panose="020F0502020204030204" pitchFamily="34" charset="0"/>
              </a:rPr>
              <a:t> בַּשּׁוּעָל בְּסַקְרָנוּת.</a:t>
            </a:r>
            <a:endParaRPr lang="x-none" sz="3600" dirty="0">
              <a:solidFill>
                <a:schemeClr val="accent1">
                  <a:lumMod val="75000"/>
                </a:schemeClr>
              </a:solidFill>
            </a:endParaRPr>
          </a:p>
          <a:p>
            <a:pPr marL="0" indent="0">
              <a:buNone/>
            </a:pPr>
            <a:endParaRPr lang="he-IL" sz="3600" dirty="0"/>
          </a:p>
          <a:p>
            <a:pPr marL="0" indent="0">
              <a:buNone/>
            </a:pPr>
            <a:r>
              <a:rPr lang="he-IL" sz="3200" dirty="0"/>
              <a:t> </a:t>
            </a:r>
          </a:p>
          <a:p>
            <a:pPr marL="0" indent="0">
              <a:buNone/>
            </a:pPr>
            <a:endParaRPr lang="he-IL" sz="3200" dirty="0"/>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3"/>
          <a:stretch>
            <a:fillRect/>
          </a:stretch>
        </p:blipFill>
        <p:spPr>
          <a:xfrm>
            <a:off x="1084008" y="4599805"/>
            <a:ext cx="1588827" cy="1893070"/>
          </a:xfrm>
          <a:prstGeom prst="rect">
            <a:avLst/>
          </a:prstGeom>
        </p:spPr>
      </p:pic>
    </p:spTree>
    <p:extLst>
      <p:ext uri="{BB962C8B-B14F-4D97-AF65-F5344CB8AC3E}">
        <p14:creationId xmlns:p14="http://schemas.microsoft.com/office/powerpoint/2010/main" val="3075339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b="1" dirty="0"/>
              <a:t>להביט</a:t>
            </a:r>
            <a:endParaRPr lang="x-none" b="1" dirty="0"/>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a:xfrm>
            <a:off x="838200" y="1498060"/>
            <a:ext cx="10515601" cy="4678903"/>
          </a:xfrm>
        </p:spPr>
        <p:txBody>
          <a:bodyPr>
            <a:noAutofit/>
          </a:bodyPr>
          <a:lstStyle/>
          <a:p>
            <a:pPr marL="0" indent="0">
              <a:buNone/>
            </a:pPr>
            <a:r>
              <a:rPr lang="he-IL" sz="3600" dirty="0">
                <a:solidFill>
                  <a:schemeClr val="accent1">
                    <a:lumMod val="75000"/>
                  </a:schemeClr>
                </a:solidFill>
              </a:rPr>
              <a:t>בסיפור: </a:t>
            </a:r>
            <a:r>
              <a:rPr lang="he-IL" sz="3600" dirty="0">
                <a:solidFill>
                  <a:schemeClr val="accent1">
                    <a:lumMod val="75000"/>
                  </a:schemeClr>
                </a:solidFill>
                <a:ea typeface="Calibri" panose="020F0502020204030204" pitchFamily="34" charset="0"/>
              </a:rPr>
              <a:t>הָעוֹרֵב </a:t>
            </a:r>
            <a:r>
              <a:rPr lang="he-IL" sz="3600" dirty="0">
                <a:solidFill>
                  <a:schemeClr val="accent2">
                    <a:lumMod val="75000"/>
                  </a:schemeClr>
                </a:solidFill>
                <a:ea typeface="Calibri" panose="020F0502020204030204" pitchFamily="34" charset="0"/>
              </a:rPr>
              <a:t>הִבִּיט</a:t>
            </a:r>
            <a:r>
              <a:rPr lang="he-IL" sz="3600" dirty="0">
                <a:solidFill>
                  <a:schemeClr val="accent1">
                    <a:lumMod val="75000"/>
                  </a:schemeClr>
                </a:solidFill>
                <a:ea typeface="Calibri" panose="020F0502020204030204" pitchFamily="34" charset="0"/>
              </a:rPr>
              <a:t> בַּשּׁוּעָל בְּסַקְרָנוּת.</a:t>
            </a:r>
            <a:endParaRPr lang="x-none" sz="3600" dirty="0">
              <a:solidFill>
                <a:schemeClr val="accent1">
                  <a:lumMod val="75000"/>
                </a:schemeClr>
              </a:solidFill>
            </a:endParaRPr>
          </a:p>
          <a:p>
            <a:pPr marL="0" indent="0">
              <a:buNone/>
            </a:pPr>
            <a:endParaRPr lang="he-IL" sz="3600" dirty="0"/>
          </a:p>
          <a:p>
            <a:pPr marL="0" indent="0">
              <a:buNone/>
            </a:pPr>
            <a:r>
              <a:rPr lang="he-IL" sz="3600" dirty="0">
                <a:solidFill>
                  <a:schemeClr val="bg2">
                    <a:lumMod val="25000"/>
                  </a:schemeClr>
                </a:solidFill>
              </a:rPr>
              <a:t>הנה עוד דוגמאות: </a:t>
            </a:r>
          </a:p>
          <a:p>
            <a:r>
              <a:rPr lang="he-IL" sz="3600" dirty="0"/>
              <a:t>כשמישהו מדבר אלי אני מַפְנָה אליו את ה</a:t>
            </a:r>
            <a:r>
              <a:rPr lang="he-IL" sz="3600" dirty="0">
                <a:solidFill>
                  <a:schemeClr val="accent2">
                    <a:lumMod val="75000"/>
                  </a:schemeClr>
                </a:solidFill>
              </a:rPr>
              <a:t>ַמַּבָּט</a:t>
            </a:r>
            <a:r>
              <a:rPr lang="he-IL" sz="3600" dirty="0"/>
              <a:t> ו</a:t>
            </a:r>
            <a:r>
              <a:rPr lang="he-IL" sz="3600" dirty="0">
                <a:solidFill>
                  <a:schemeClr val="accent2">
                    <a:lumMod val="75000"/>
                  </a:schemeClr>
                </a:solidFill>
              </a:rPr>
              <a:t>מַבִּיטָה</a:t>
            </a:r>
            <a:r>
              <a:rPr lang="he-IL" sz="3600" dirty="0"/>
              <a:t> בו.</a:t>
            </a:r>
          </a:p>
          <a:p>
            <a:r>
              <a:rPr lang="he-IL" sz="3600" dirty="0">
                <a:solidFill>
                  <a:schemeClr val="accent2">
                    <a:lumMod val="75000"/>
                  </a:schemeClr>
                </a:solidFill>
              </a:rPr>
              <a:t>תַבִּיטִי</a:t>
            </a:r>
            <a:r>
              <a:rPr lang="he-IL" sz="3600" dirty="0"/>
              <a:t> בשמלה החגיגית שאני לובשת.</a:t>
            </a:r>
          </a:p>
          <a:p>
            <a:r>
              <a:rPr lang="he-IL" sz="3600" dirty="0">
                <a:solidFill>
                  <a:schemeClr val="accent2">
                    <a:lumMod val="75000"/>
                  </a:schemeClr>
                </a:solidFill>
              </a:rPr>
              <a:t>תביטו</a:t>
            </a:r>
            <a:r>
              <a:rPr lang="he-IL" sz="3600" dirty="0"/>
              <a:t> על שתי הציפורים שעל העץ.</a:t>
            </a:r>
          </a:p>
          <a:p>
            <a:pPr marL="0" indent="0">
              <a:buNone/>
            </a:pPr>
            <a:endParaRPr lang="he-IL" sz="3200" dirty="0"/>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3"/>
          <a:stretch>
            <a:fillRect/>
          </a:stretch>
        </p:blipFill>
        <p:spPr>
          <a:xfrm>
            <a:off x="1084008" y="4599805"/>
            <a:ext cx="1588827" cy="1893070"/>
          </a:xfrm>
          <a:prstGeom prst="rect">
            <a:avLst/>
          </a:prstGeom>
        </p:spPr>
      </p:pic>
    </p:spTree>
    <p:extLst>
      <p:ext uri="{BB962C8B-B14F-4D97-AF65-F5344CB8AC3E}">
        <p14:creationId xmlns:p14="http://schemas.microsoft.com/office/powerpoint/2010/main" val="1585520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b="1" dirty="0"/>
              <a:t>להבחין</a:t>
            </a:r>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a:xfrm>
            <a:off x="838201" y="1478604"/>
            <a:ext cx="10515600" cy="5014271"/>
          </a:xfrm>
        </p:spPr>
        <p:txBody>
          <a:bodyPr>
            <a:normAutofit/>
          </a:bodyPr>
          <a:lstStyle/>
          <a:p>
            <a:pPr marL="0" indent="0">
              <a:buNone/>
            </a:pPr>
            <a:r>
              <a:rPr lang="he-IL" sz="3900" dirty="0"/>
              <a:t>במילה </a:t>
            </a:r>
            <a:r>
              <a:rPr lang="he-IL" sz="3900" b="1" dirty="0">
                <a:solidFill>
                  <a:schemeClr val="accent2">
                    <a:lumMod val="75000"/>
                  </a:schemeClr>
                </a:solidFill>
              </a:rPr>
              <a:t>להבחין</a:t>
            </a:r>
            <a:r>
              <a:rPr lang="he-IL" sz="3900" dirty="0"/>
              <a:t> משתמשים כדי לראות דבר מסוים, פרט כלשהו בתשומת לב מיוחדת, וגם כדי לראות הבדלים בין פרטים.</a:t>
            </a:r>
          </a:p>
          <a:p>
            <a:pPr marL="0" indent="0">
              <a:buNone/>
            </a:pPr>
            <a:r>
              <a:rPr lang="he-IL" sz="3900" dirty="0">
                <a:solidFill>
                  <a:schemeClr val="accent1">
                    <a:lumMod val="75000"/>
                  </a:schemeClr>
                </a:solidFill>
              </a:rPr>
              <a:t>בסיפור: </a:t>
            </a:r>
            <a:r>
              <a:rPr lang="he-IL" sz="3900" dirty="0">
                <a:solidFill>
                  <a:schemeClr val="accent1">
                    <a:lumMod val="75000"/>
                  </a:schemeClr>
                </a:solidFill>
                <a:ea typeface="Calibri" panose="020F0502020204030204" pitchFamily="34" charset="0"/>
              </a:rPr>
              <a:t>הַשּׁוּעָל הֵרִים אֶת רֹאשׁוֹ, </a:t>
            </a:r>
            <a:r>
              <a:rPr lang="he-IL" sz="3900" dirty="0">
                <a:solidFill>
                  <a:schemeClr val="accent2">
                    <a:lumMod val="75000"/>
                  </a:schemeClr>
                </a:solidFill>
                <a:ea typeface="Calibri" panose="020F0502020204030204" pitchFamily="34" charset="0"/>
              </a:rPr>
              <a:t>הִבְחִין</a:t>
            </a:r>
            <a:r>
              <a:rPr lang="he-IL" sz="3900" dirty="0">
                <a:solidFill>
                  <a:schemeClr val="accent1">
                    <a:lumMod val="75000"/>
                  </a:schemeClr>
                </a:solidFill>
                <a:ea typeface="Calibri" panose="020F0502020204030204" pitchFamily="34" charset="0"/>
              </a:rPr>
              <a:t> בַּגְבִינָה</a:t>
            </a:r>
            <a:endParaRPr lang="x-none" sz="3900" dirty="0">
              <a:solidFill>
                <a:schemeClr val="accent1">
                  <a:lumMod val="75000"/>
                </a:schemeClr>
              </a:solidFill>
            </a:endParaRPr>
          </a:p>
          <a:p>
            <a:pPr marL="0" indent="0">
              <a:buNone/>
            </a:pPr>
            <a:endParaRPr lang="he-IL" sz="3900" dirty="0"/>
          </a:p>
          <a:p>
            <a:pPr marL="0" indent="0">
              <a:buNone/>
            </a:pPr>
            <a:r>
              <a:rPr lang="he-IL" sz="3900" dirty="0"/>
              <a:t>          </a:t>
            </a:r>
            <a:endParaRPr lang="he-IL" dirty="0"/>
          </a:p>
          <a:p>
            <a:pPr marL="0" indent="0">
              <a:buNone/>
            </a:pPr>
            <a:endParaRPr lang="he-IL" dirty="0"/>
          </a:p>
          <a:p>
            <a:pPr marL="0" indent="0">
              <a:buNone/>
            </a:pPr>
            <a:endParaRPr lang="he-IL" dirty="0"/>
          </a:p>
          <a:p>
            <a:pPr marL="0" indent="0">
              <a:buNone/>
            </a:pPr>
            <a:endParaRPr lang="he-IL" dirty="0"/>
          </a:p>
          <a:p>
            <a:pPr marL="0" indent="0">
              <a:buNone/>
            </a:pPr>
            <a:endParaRPr lang="he-IL" dirty="0"/>
          </a:p>
        </p:txBody>
      </p:sp>
    </p:spTree>
    <p:extLst>
      <p:ext uri="{BB962C8B-B14F-4D97-AF65-F5344CB8AC3E}">
        <p14:creationId xmlns:p14="http://schemas.microsoft.com/office/powerpoint/2010/main" val="1729858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b="1" dirty="0"/>
              <a:t>להבחין</a:t>
            </a:r>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a:xfrm>
            <a:off x="564204" y="1478604"/>
            <a:ext cx="10789597" cy="5014271"/>
          </a:xfrm>
        </p:spPr>
        <p:txBody>
          <a:bodyPr>
            <a:normAutofit/>
          </a:bodyPr>
          <a:lstStyle/>
          <a:p>
            <a:pPr marL="0" indent="0">
              <a:buNone/>
            </a:pPr>
            <a:r>
              <a:rPr lang="he-IL" sz="3900" dirty="0">
                <a:solidFill>
                  <a:schemeClr val="accent1">
                    <a:lumMod val="75000"/>
                  </a:schemeClr>
                </a:solidFill>
              </a:rPr>
              <a:t>בסיפור: </a:t>
            </a:r>
            <a:r>
              <a:rPr lang="he-IL" sz="3900" dirty="0">
                <a:solidFill>
                  <a:schemeClr val="accent1">
                    <a:lumMod val="75000"/>
                  </a:schemeClr>
                </a:solidFill>
                <a:ea typeface="Calibri" panose="020F0502020204030204" pitchFamily="34" charset="0"/>
              </a:rPr>
              <a:t>הַשּׁוּעָל הֵרִים אֶת רֹאשׁוֹ, </a:t>
            </a:r>
            <a:r>
              <a:rPr lang="he-IL" sz="3900" dirty="0">
                <a:solidFill>
                  <a:schemeClr val="accent2">
                    <a:lumMod val="75000"/>
                  </a:schemeClr>
                </a:solidFill>
                <a:ea typeface="Calibri" panose="020F0502020204030204" pitchFamily="34" charset="0"/>
              </a:rPr>
              <a:t>הִבְחִין</a:t>
            </a:r>
            <a:r>
              <a:rPr lang="he-IL" sz="3900" dirty="0">
                <a:solidFill>
                  <a:schemeClr val="accent1">
                    <a:lumMod val="75000"/>
                  </a:schemeClr>
                </a:solidFill>
                <a:ea typeface="Calibri" panose="020F0502020204030204" pitchFamily="34" charset="0"/>
              </a:rPr>
              <a:t> בַּגְבִינָה</a:t>
            </a:r>
            <a:endParaRPr lang="x-none" sz="3900" dirty="0">
              <a:solidFill>
                <a:schemeClr val="accent1">
                  <a:lumMod val="75000"/>
                </a:schemeClr>
              </a:solidFill>
            </a:endParaRPr>
          </a:p>
          <a:p>
            <a:pPr marL="0" indent="0">
              <a:buNone/>
            </a:pPr>
            <a:r>
              <a:rPr lang="he-IL" sz="3900" dirty="0"/>
              <a:t>הנה עוד דוגמאות:</a:t>
            </a:r>
          </a:p>
          <a:p>
            <a:r>
              <a:rPr lang="he-IL" sz="3900" dirty="0"/>
              <a:t>כשיצאתי להפסקה </a:t>
            </a:r>
            <a:r>
              <a:rPr lang="he-IL" sz="3900" dirty="0">
                <a:solidFill>
                  <a:schemeClr val="accent2">
                    <a:lumMod val="75000"/>
                  </a:schemeClr>
                </a:solidFill>
              </a:rPr>
              <a:t>הִבְחַנְתִּי </a:t>
            </a:r>
            <a:r>
              <a:rPr lang="he-IL" sz="3900" dirty="0"/>
              <a:t>בתלמידה החדשה שעמדה בצד.</a:t>
            </a:r>
          </a:p>
          <a:p>
            <a:r>
              <a:rPr lang="he-IL" sz="3900" dirty="0"/>
              <a:t>האם אתם </a:t>
            </a:r>
            <a:r>
              <a:rPr lang="he-IL" sz="3900" dirty="0">
                <a:solidFill>
                  <a:schemeClr val="accent2">
                    <a:lumMod val="75000"/>
                  </a:schemeClr>
                </a:solidFill>
              </a:rPr>
              <a:t>מַבְחִינִים</a:t>
            </a:r>
            <a:r>
              <a:rPr lang="he-IL" sz="3900" dirty="0"/>
              <a:t> בהבדלים בין הג'ירפות שבתמונות?</a:t>
            </a:r>
          </a:p>
          <a:p>
            <a:pPr marL="0" indent="0">
              <a:buNone/>
            </a:pPr>
            <a:r>
              <a:rPr lang="he-IL" sz="3900" dirty="0"/>
              <a:t>          </a:t>
            </a:r>
          </a:p>
          <a:p>
            <a:pPr marL="0" indent="0">
              <a:buNone/>
            </a:pPr>
            <a:endParaRPr lang="he-IL" dirty="0"/>
          </a:p>
          <a:p>
            <a:pPr marL="0" indent="0">
              <a:buNone/>
            </a:pPr>
            <a:endParaRPr lang="he-IL" dirty="0"/>
          </a:p>
          <a:p>
            <a:pPr marL="0" indent="0">
              <a:buNone/>
            </a:pPr>
            <a:endParaRPr lang="he-IL" dirty="0"/>
          </a:p>
          <a:p>
            <a:pPr marL="0" indent="0">
              <a:buNone/>
            </a:pPr>
            <a:endParaRPr lang="he-IL" dirty="0"/>
          </a:p>
          <a:p>
            <a:pPr marL="0" indent="0">
              <a:buNone/>
            </a:pPr>
            <a:endParaRPr lang="he-IL" dirty="0"/>
          </a:p>
        </p:txBody>
      </p:sp>
      <p:pic>
        <p:nvPicPr>
          <p:cNvPr id="3" name="תמונה 2">
            <a:extLst>
              <a:ext uri="{FF2B5EF4-FFF2-40B4-BE49-F238E27FC236}">
                <a16:creationId xmlns:a16="http://schemas.microsoft.com/office/drawing/2014/main" id="{6D1090D9-6171-447F-9D55-2BD62B4F6954}"/>
              </a:ext>
            </a:extLst>
          </p:cNvPr>
          <p:cNvPicPr>
            <a:picLocks noChangeAspect="1"/>
          </p:cNvPicPr>
          <p:nvPr/>
        </p:nvPicPr>
        <p:blipFill>
          <a:blip r:embed="rId3"/>
          <a:stretch>
            <a:fillRect/>
          </a:stretch>
        </p:blipFill>
        <p:spPr>
          <a:xfrm>
            <a:off x="1737844" y="5193560"/>
            <a:ext cx="580354" cy="995497"/>
          </a:xfrm>
          <a:prstGeom prst="rect">
            <a:avLst/>
          </a:prstGeom>
        </p:spPr>
      </p:pic>
      <p:pic>
        <p:nvPicPr>
          <p:cNvPr id="5" name="תמונה 4">
            <a:extLst>
              <a:ext uri="{FF2B5EF4-FFF2-40B4-BE49-F238E27FC236}">
                <a16:creationId xmlns:a16="http://schemas.microsoft.com/office/drawing/2014/main" id="{80521EA1-E89D-4AD8-AFB2-8B983C994536}"/>
              </a:ext>
            </a:extLst>
          </p:cNvPr>
          <p:cNvPicPr>
            <a:picLocks noChangeAspect="1"/>
          </p:cNvPicPr>
          <p:nvPr/>
        </p:nvPicPr>
        <p:blipFill>
          <a:blip r:embed="rId4"/>
          <a:stretch>
            <a:fillRect/>
          </a:stretch>
        </p:blipFill>
        <p:spPr>
          <a:xfrm>
            <a:off x="819153" y="5156368"/>
            <a:ext cx="580354" cy="1032689"/>
          </a:xfrm>
          <a:prstGeom prst="rect">
            <a:avLst/>
          </a:prstGeom>
        </p:spPr>
      </p:pic>
    </p:spTree>
    <p:extLst>
      <p:ext uri="{BB962C8B-B14F-4D97-AF65-F5344CB8AC3E}">
        <p14:creationId xmlns:p14="http://schemas.microsoft.com/office/powerpoint/2010/main" val="283770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dirty="0"/>
              <a:t>מילים מאותה משפחת מילים</a:t>
            </a:r>
            <a:endParaRPr lang="x-none" dirty="0"/>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p:txBody>
          <a:bodyPr/>
          <a:lstStyle/>
          <a:p>
            <a:pPr marL="0" indent="0">
              <a:buNone/>
            </a:pPr>
            <a:endParaRPr lang="he-IL" dirty="0"/>
          </a:p>
          <a:p>
            <a:pPr marL="0" indent="0">
              <a:buNone/>
            </a:pPr>
            <a:endParaRPr lang="x-none" dirty="0"/>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5"/>
          <a:stretch>
            <a:fillRect/>
          </a:stretch>
        </p:blipFill>
        <p:spPr>
          <a:xfrm>
            <a:off x="2056774" y="4637905"/>
            <a:ext cx="1588827" cy="1893070"/>
          </a:xfrm>
          <a:prstGeom prst="rect">
            <a:avLst/>
          </a:prstGeom>
        </p:spPr>
      </p:pic>
      <p:sp>
        <p:nvSpPr>
          <p:cNvPr id="3" name="מלבן: פינות מעוגלות 2">
            <a:extLst>
              <a:ext uri="{FF2B5EF4-FFF2-40B4-BE49-F238E27FC236}">
                <a16:creationId xmlns:a16="http://schemas.microsoft.com/office/drawing/2014/main" id="{6DAB2BE4-2964-4487-A9E1-8C17B2810C95}"/>
              </a:ext>
            </a:extLst>
          </p:cNvPr>
          <p:cNvSpPr/>
          <p:nvPr/>
        </p:nvSpPr>
        <p:spPr>
          <a:xfrm>
            <a:off x="8005864" y="1995460"/>
            <a:ext cx="2976664" cy="378689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תיבת טקסט 12">
            <a:extLst>
              <a:ext uri="{FF2B5EF4-FFF2-40B4-BE49-F238E27FC236}">
                <a16:creationId xmlns:a16="http://schemas.microsoft.com/office/drawing/2014/main" id="{ED9520C1-2DE6-49E5-988E-4DE1482EE5E4}"/>
              </a:ext>
            </a:extLst>
          </p:cNvPr>
          <p:cNvSpPr txBox="1"/>
          <p:nvPr/>
        </p:nvSpPr>
        <p:spPr>
          <a:xfrm>
            <a:off x="8205441" y="2270820"/>
            <a:ext cx="2295728" cy="954107"/>
          </a:xfrm>
          <a:prstGeom prst="rect">
            <a:avLst/>
          </a:prstGeom>
          <a:noFill/>
        </p:spPr>
        <p:txBody>
          <a:bodyPr wrap="square" rtlCol="1">
            <a:spAutoFit/>
          </a:bodyPr>
          <a:lstStyle/>
          <a:p>
            <a:pPr algn="r"/>
            <a:r>
              <a:rPr lang="he-IL" sz="2800" b="1" dirty="0"/>
              <a:t>לראות משהו</a:t>
            </a:r>
            <a:r>
              <a:rPr lang="he-IL" sz="2800" dirty="0"/>
              <a:t>:</a:t>
            </a:r>
          </a:p>
          <a:p>
            <a:pPr algn="r"/>
            <a:endParaRPr lang="he-IL" sz="2800" dirty="0"/>
          </a:p>
        </p:txBody>
      </p:sp>
      <p:pic>
        <p:nvPicPr>
          <p:cNvPr id="9" name="1min_final" descr="1min_final">
            <a:hlinkClick r:id="" action="ppaction://media"/>
            <a:extLst>
              <a:ext uri="{FF2B5EF4-FFF2-40B4-BE49-F238E27FC236}">
                <a16:creationId xmlns:a16="http://schemas.microsoft.com/office/drawing/2014/main" id="{E0020622-698E-464E-B8BE-EC2A4C35379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38200" y="539028"/>
            <a:ext cx="2741370" cy="977755"/>
          </a:xfrm>
          <a:prstGeom prst="rect">
            <a:avLst/>
          </a:prstGeom>
        </p:spPr>
      </p:pic>
    </p:spTree>
    <p:extLst>
      <p:ext uri="{BB962C8B-B14F-4D97-AF65-F5344CB8AC3E}">
        <p14:creationId xmlns:p14="http://schemas.microsoft.com/office/powerpoint/2010/main" val="536328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dirty="0"/>
              <a:t>מילים מאותה משפחת מילים</a:t>
            </a:r>
            <a:endParaRPr lang="x-none" dirty="0"/>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p:txBody>
          <a:bodyPr/>
          <a:lstStyle/>
          <a:p>
            <a:pPr marL="0" indent="0">
              <a:buNone/>
            </a:pPr>
            <a:endParaRPr lang="he-IL" dirty="0"/>
          </a:p>
          <a:p>
            <a:pPr marL="0" indent="0">
              <a:buNone/>
            </a:pPr>
            <a:endParaRPr lang="x-none" dirty="0"/>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3"/>
          <a:stretch>
            <a:fillRect/>
          </a:stretch>
        </p:blipFill>
        <p:spPr>
          <a:xfrm>
            <a:off x="2056774" y="4637905"/>
            <a:ext cx="1588827" cy="1893070"/>
          </a:xfrm>
          <a:prstGeom prst="rect">
            <a:avLst/>
          </a:prstGeom>
        </p:spPr>
      </p:pic>
      <p:sp>
        <p:nvSpPr>
          <p:cNvPr id="3" name="מלבן: פינות מעוגלות 2">
            <a:extLst>
              <a:ext uri="{FF2B5EF4-FFF2-40B4-BE49-F238E27FC236}">
                <a16:creationId xmlns:a16="http://schemas.microsoft.com/office/drawing/2014/main" id="{6DAB2BE4-2964-4487-A9E1-8C17B2810C95}"/>
              </a:ext>
            </a:extLst>
          </p:cNvPr>
          <p:cNvSpPr/>
          <p:nvPr/>
        </p:nvSpPr>
        <p:spPr>
          <a:xfrm>
            <a:off x="8005864" y="1995460"/>
            <a:ext cx="2976664" cy="440120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תיבת טקסט 12">
            <a:extLst>
              <a:ext uri="{FF2B5EF4-FFF2-40B4-BE49-F238E27FC236}">
                <a16:creationId xmlns:a16="http://schemas.microsoft.com/office/drawing/2014/main" id="{ED9520C1-2DE6-49E5-988E-4DE1482EE5E4}"/>
              </a:ext>
            </a:extLst>
          </p:cNvPr>
          <p:cNvSpPr txBox="1"/>
          <p:nvPr/>
        </p:nvSpPr>
        <p:spPr>
          <a:xfrm>
            <a:off x="8205441" y="2270820"/>
            <a:ext cx="2295728" cy="3970318"/>
          </a:xfrm>
          <a:prstGeom prst="rect">
            <a:avLst/>
          </a:prstGeom>
          <a:noFill/>
        </p:spPr>
        <p:txBody>
          <a:bodyPr wrap="square" rtlCol="1">
            <a:spAutoFit/>
          </a:bodyPr>
          <a:lstStyle/>
          <a:p>
            <a:pPr algn="r"/>
            <a:r>
              <a:rPr lang="he-IL" sz="2800" b="1" dirty="0"/>
              <a:t>לראות משהו</a:t>
            </a:r>
            <a:r>
              <a:rPr lang="he-IL" sz="2800" dirty="0"/>
              <a:t>:</a:t>
            </a:r>
          </a:p>
          <a:p>
            <a:pPr algn="r"/>
            <a:r>
              <a:rPr lang="he-IL" sz="2800" dirty="0"/>
              <a:t>ראתה</a:t>
            </a:r>
          </a:p>
          <a:p>
            <a:pPr algn="r"/>
            <a:r>
              <a:rPr lang="he-IL" sz="2800" dirty="0"/>
              <a:t>רואים</a:t>
            </a:r>
          </a:p>
          <a:p>
            <a:pPr algn="r"/>
            <a:r>
              <a:rPr lang="he-IL" sz="2800" dirty="0"/>
              <a:t>להראות</a:t>
            </a:r>
          </a:p>
          <a:p>
            <a:pPr algn="r"/>
            <a:r>
              <a:rPr lang="he-IL" sz="2800" dirty="0"/>
              <a:t>ראייה</a:t>
            </a:r>
          </a:p>
          <a:p>
            <a:pPr algn="r"/>
            <a:r>
              <a:rPr lang="he-IL" sz="2800" dirty="0"/>
              <a:t>חוש ראייה</a:t>
            </a:r>
          </a:p>
          <a:p>
            <a:pPr algn="r"/>
            <a:r>
              <a:rPr lang="he-IL" sz="2800" dirty="0"/>
              <a:t>מַרְאֶה</a:t>
            </a:r>
          </a:p>
          <a:p>
            <a:pPr algn="r"/>
            <a:r>
              <a:rPr lang="he-IL" sz="2800" dirty="0"/>
              <a:t>נִרְאֶה כמו...</a:t>
            </a:r>
          </a:p>
          <a:p>
            <a:pPr algn="r"/>
            <a:endParaRPr lang="he-IL" sz="2800" dirty="0"/>
          </a:p>
        </p:txBody>
      </p:sp>
    </p:spTree>
    <p:extLst>
      <p:ext uri="{BB962C8B-B14F-4D97-AF65-F5344CB8AC3E}">
        <p14:creationId xmlns:p14="http://schemas.microsoft.com/office/powerpoint/2010/main" val="3495873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dirty="0"/>
              <a:t>מילים מאותה משפחת מילים</a:t>
            </a:r>
            <a:endParaRPr lang="x-none" dirty="0"/>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p:txBody>
          <a:bodyPr/>
          <a:lstStyle/>
          <a:p>
            <a:pPr marL="0" indent="0">
              <a:buNone/>
            </a:pPr>
            <a:endParaRPr lang="he-IL" dirty="0"/>
          </a:p>
          <a:p>
            <a:pPr marL="0" indent="0">
              <a:buNone/>
            </a:pPr>
            <a:endParaRPr lang="x-none" dirty="0"/>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5"/>
          <a:stretch>
            <a:fillRect/>
          </a:stretch>
        </p:blipFill>
        <p:spPr>
          <a:xfrm>
            <a:off x="2056774" y="4637905"/>
            <a:ext cx="1588827" cy="1893070"/>
          </a:xfrm>
          <a:prstGeom prst="rect">
            <a:avLst/>
          </a:prstGeom>
        </p:spPr>
      </p:pic>
      <p:sp>
        <p:nvSpPr>
          <p:cNvPr id="3" name="מלבן: פינות מעוגלות 2">
            <a:extLst>
              <a:ext uri="{FF2B5EF4-FFF2-40B4-BE49-F238E27FC236}">
                <a16:creationId xmlns:a16="http://schemas.microsoft.com/office/drawing/2014/main" id="{6DAB2BE4-2964-4487-A9E1-8C17B2810C95}"/>
              </a:ext>
            </a:extLst>
          </p:cNvPr>
          <p:cNvSpPr/>
          <p:nvPr/>
        </p:nvSpPr>
        <p:spPr>
          <a:xfrm>
            <a:off x="8005864" y="1995460"/>
            <a:ext cx="2976664" cy="378689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פינות מעוגלות 8">
            <a:extLst>
              <a:ext uri="{FF2B5EF4-FFF2-40B4-BE49-F238E27FC236}">
                <a16:creationId xmlns:a16="http://schemas.microsoft.com/office/drawing/2014/main" id="{760049C5-9617-4794-AA2C-AE0C389C7CE5}"/>
              </a:ext>
            </a:extLst>
          </p:cNvPr>
          <p:cNvSpPr/>
          <p:nvPr/>
        </p:nvSpPr>
        <p:spPr>
          <a:xfrm>
            <a:off x="4290219" y="1922901"/>
            <a:ext cx="2976664" cy="378689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תיבת טקסט 12">
            <a:extLst>
              <a:ext uri="{FF2B5EF4-FFF2-40B4-BE49-F238E27FC236}">
                <a16:creationId xmlns:a16="http://schemas.microsoft.com/office/drawing/2014/main" id="{C39FBBA5-5561-47BA-A13B-5C752FD2C1AC}"/>
              </a:ext>
            </a:extLst>
          </p:cNvPr>
          <p:cNvSpPr txBox="1"/>
          <p:nvPr/>
        </p:nvSpPr>
        <p:spPr>
          <a:xfrm>
            <a:off x="4609878" y="2270820"/>
            <a:ext cx="2431915" cy="523220"/>
          </a:xfrm>
          <a:prstGeom prst="rect">
            <a:avLst/>
          </a:prstGeom>
          <a:noFill/>
        </p:spPr>
        <p:txBody>
          <a:bodyPr wrap="square" rtlCol="1">
            <a:spAutoFit/>
          </a:bodyPr>
          <a:lstStyle/>
          <a:p>
            <a:pPr algn="r"/>
            <a:r>
              <a:rPr lang="he-IL" sz="2800" b="1" dirty="0"/>
              <a:t>להביט במשהו</a:t>
            </a:r>
            <a:r>
              <a:rPr lang="he-IL" sz="2800" dirty="0"/>
              <a:t>:</a:t>
            </a:r>
          </a:p>
        </p:txBody>
      </p:sp>
      <p:sp>
        <p:nvSpPr>
          <p:cNvPr id="14" name="תיבת טקסט 13">
            <a:extLst>
              <a:ext uri="{FF2B5EF4-FFF2-40B4-BE49-F238E27FC236}">
                <a16:creationId xmlns:a16="http://schemas.microsoft.com/office/drawing/2014/main" id="{41839CB6-8F94-49F1-8BD7-AFF43F9D6408}"/>
              </a:ext>
            </a:extLst>
          </p:cNvPr>
          <p:cNvSpPr txBox="1"/>
          <p:nvPr/>
        </p:nvSpPr>
        <p:spPr>
          <a:xfrm>
            <a:off x="8205441" y="2270820"/>
            <a:ext cx="2295728" cy="3970318"/>
          </a:xfrm>
          <a:prstGeom prst="rect">
            <a:avLst/>
          </a:prstGeom>
          <a:noFill/>
        </p:spPr>
        <p:txBody>
          <a:bodyPr wrap="square" rtlCol="1">
            <a:spAutoFit/>
          </a:bodyPr>
          <a:lstStyle/>
          <a:p>
            <a:pPr algn="r"/>
            <a:r>
              <a:rPr lang="he-IL" sz="2800" b="1" dirty="0"/>
              <a:t>לראות משהו</a:t>
            </a:r>
            <a:r>
              <a:rPr lang="he-IL" sz="2800" dirty="0"/>
              <a:t>:</a:t>
            </a:r>
          </a:p>
          <a:p>
            <a:pPr algn="r"/>
            <a:r>
              <a:rPr lang="he-IL" sz="2800" dirty="0"/>
              <a:t>ראתה</a:t>
            </a:r>
          </a:p>
          <a:p>
            <a:pPr algn="r"/>
            <a:r>
              <a:rPr lang="he-IL" sz="2800" dirty="0"/>
              <a:t>רואים</a:t>
            </a:r>
          </a:p>
          <a:p>
            <a:pPr algn="r"/>
            <a:r>
              <a:rPr lang="he-IL" sz="2800" dirty="0"/>
              <a:t>להראות</a:t>
            </a:r>
          </a:p>
          <a:p>
            <a:pPr algn="r"/>
            <a:r>
              <a:rPr lang="he-IL" sz="2800" dirty="0"/>
              <a:t>ראייה</a:t>
            </a:r>
          </a:p>
          <a:p>
            <a:pPr algn="r"/>
            <a:r>
              <a:rPr lang="he-IL" sz="2800" dirty="0"/>
              <a:t>חוש ראייה</a:t>
            </a:r>
          </a:p>
          <a:p>
            <a:pPr algn="r"/>
            <a:r>
              <a:rPr lang="he-IL" sz="2800" dirty="0"/>
              <a:t>נִרְאֶה</a:t>
            </a:r>
          </a:p>
          <a:p>
            <a:pPr algn="r"/>
            <a:r>
              <a:rPr lang="he-IL" sz="2800" dirty="0"/>
              <a:t>נִרְאֶה כמו...</a:t>
            </a:r>
          </a:p>
          <a:p>
            <a:pPr algn="r"/>
            <a:endParaRPr lang="he-IL" sz="2800" dirty="0"/>
          </a:p>
        </p:txBody>
      </p:sp>
      <p:pic>
        <p:nvPicPr>
          <p:cNvPr id="10" name="1min_final" descr="1min_final">
            <a:hlinkClick r:id="" action="ppaction://media"/>
            <a:extLst>
              <a:ext uri="{FF2B5EF4-FFF2-40B4-BE49-F238E27FC236}">
                <a16:creationId xmlns:a16="http://schemas.microsoft.com/office/drawing/2014/main" id="{9B85A393-5717-47EA-A161-E391F2B065C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38200" y="539028"/>
            <a:ext cx="2741370" cy="977755"/>
          </a:xfrm>
          <a:prstGeom prst="rect">
            <a:avLst/>
          </a:prstGeom>
        </p:spPr>
      </p:pic>
    </p:spTree>
    <p:extLst>
      <p:ext uri="{BB962C8B-B14F-4D97-AF65-F5344CB8AC3E}">
        <p14:creationId xmlns:p14="http://schemas.microsoft.com/office/powerpoint/2010/main" val="144721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dirty="0"/>
              <a:t>מילים מאותה משפחת מילים</a:t>
            </a:r>
            <a:endParaRPr lang="x-none" dirty="0"/>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p:txBody>
          <a:bodyPr/>
          <a:lstStyle/>
          <a:p>
            <a:pPr marL="0" indent="0">
              <a:buNone/>
            </a:pPr>
            <a:endParaRPr lang="he-IL" dirty="0"/>
          </a:p>
          <a:p>
            <a:pPr marL="0" indent="0">
              <a:buNone/>
            </a:pPr>
            <a:endParaRPr lang="x-none" dirty="0"/>
          </a:p>
        </p:txBody>
      </p:sp>
      <p:pic>
        <p:nvPicPr>
          <p:cNvPr id="7" name="Picture 6">
            <a:extLst>
              <a:ext uri="{FF2B5EF4-FFF2-40B4-BE49-F238E27FC236}">
                <a16:creationId xmlns:a16="http://schemas.microsoft.com/office/drawing/2014/main" id="{E9AFE58D-F541-AB4B-B3E4-8121B4FDC934}"/>
              </a:ext>
            </a:extLst>
          </p:cNvPr>
          <p:cNvPicPr>
            <a:picLocks noChangeAspect="1"/>
          </p:cNvPicPr>
          <p:nvPr/>
        </p:nvPicPr>
        <p:blipFill>
          <a:blip r:embed="rId3"/>
          <a:stretch>
            <a:fillRect/>
          </a:stretch>
        </p:blipFill>
        <p:spPr>
          <a:xfrm>
            <a:off x="2056774" y="4637905"/>
            <a:ext cx="1588827" cy="1893070"/>
          </a:xfrm>
          <a:prstGeom prst="rect">
            <a:avLst/>
          </a:prstGeom>
        </p:spPr>
      </p:pic>
      <p:sp>
        <p:nvSpPr>
          <p:cNvPr id="3" name="מלבן: פינות מעוגלות 2">
            <a:extLst>
              <a:ext uri="{FF2B5EF4-FFF2-40B4-BE49-F238E27FC236}">
                <a16:creationId xmlns:a16="http://schemas.microsoft.com/office/drawing/2014/main" id="{6DAB2BE4-2964-4487-A9E1-8C17B2810C95}"/>
              </a:ext>
            </a:extLst>
          </p:cNvPr>
          <p:cNvSpPr/>
          <p:nvPr/>
        </p:nvSpPr>
        <p:spPr>
          <a:xfrm>
            <a:off x="8005864" y="1995460"/>
            <a:ext cx="2976664" cy="418150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פינות מעוגלות 8">
            <a:extLst>
              <a:ext uri="{FF2B5EF4-FFF2-40B4-BE49-F238E27FC236}">
                <a16:creationId xmlns:a16="http://schemas.microsoft.com/office/drawing/2014/main" id="{760049C5-9617-4794-AA2C-AE0C389C7CE5}"/>
              </a:ext>
            </a:extLst>
          </p:cNvPr>
          <p:cNvSpPr/>
          <p:nvPr/>
        </p:nvSpPr>
        <p:spPr>
          <a:xfrm>
            <a:off x="4290219" y="1922901"/>
            <a:ext cx="2976664" cy="378689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תיבת טקסט 12">
            <a:extLst>
              <a:ext uri="{FF2B5EF4-FFF2-40B4-BE49-F238E27FC236}">
                <a16:creationId xmlns:a16="http://schemas.microsoft.com/office/drawing/2014/main" id="{C39FBBA5-5561-47BA-A13B-5C752FD2C1AC}"/>
              </a:ext>
            </a:extLst>
          </p:cNvPr>
          <p:cNvSpPr txBox="1"/>
          <p:nvPr/>
        </p:nvSpPr>
        <p:spPr>
          <a:xfrm>
            <a:off x="4609878" y="2270820"/>
            <a:ext cx="2431915" cy="3108543"/>
          </a:xfrm>
          <a:prstGeom prst="rect">
            <a:avLst/>
          </a:prstGeom>
          <a:noFill/>
        </p:spPr>
        <p:txBody>
          <a:bodyPr wrap="square" rtlCol="1">
            <a:spAutoFit/>
          </a:bodyPr>
          <a:lstStyle/>
          <a:p>
            <a:pPr algn="r"/>
            <a:r>
              <a:rPr lang="he-IL" sz="2800" b="1" dirty="0"/>
              <a:t>להביט במשהו</a:t>
            </a:r>
            <a:r>
              <a:rPr lang="he-IL" sz="2800" dirty="0"/>
              <a:t>:</a:t>
            </a:r>
          </a:p>
          <a:p>
            <a:pPr algn="r"/>
            <a:r>
              <a:rPr lang="he-IL" sz="2800" dirty="0"/>
              <a:t>מַביט</a:t>
            </a:r>
          </a:p>
          <a:p>
            <a:pPr algn="r"/>
            <a:r>
              <a:rPr lang="he-IL" sz="2800" dirty="0"/>
              <a:t>מַביטים</a:t>
            </a:r>
          </a:p>
          <a:p>
            <a:pPr algn="r"/>
            <a:r>
              <a:rPr lang="he-IL" sz="2800" dirty="0"/>
              <a:t>הִביטה</a:t>
            </a:r>
          </a:p>
          <a:p>
            <a:pPr algn="r"/>
            <a:r>
              <a:rPr lang="he-IL" sz="2800" dirty="0"/>
              <a:t>מַבָּט</a:t>
            </a:r>
          </a:p>
          <a:p>
            <a:pPr algn="r"/>
            <a:r>
              <a:rPr lang="he-IL" sz="2800" dirty="0"/>
              <a:t>מַבָּטים</a:t>
            </a:r>
          </a:p>
          <a:p>
            <a:pPr algn="r"/>
            <a:r>
              <a:rPr lang="he-IL" sz="2800" dirty="0"/>
              <a:t>לְהַפְנות מבט </a:t>
            </a:r>
          </a:p>
        </p:txBody>
      </p:sp>
      <p:sp>
        <p:nvSpPr>
          <p:cNvPr id="10" name="תיבת טקסט 9">
            <a:extLst>
              <a:ext uri="{FF2B5EF4-FFF2-40B4-BE49-F238E27FC236}">
                <a16:creationId xmlns:a16="http://schemas.microsoft.com/office/drawing/2014/main" id="{C1B337DC-65A2-41AC-902D-626C3549EE65}"/>
              </a:ext>
            </a:extLst>
          </p:cNvPr>
          <p:cNvSpPr txBox="1"/>
          <p:nvPr/>
        </p:nvSpPr>
        <p:spPr>
          <a:xfrm>
            <a:off x="8205441" y="2270820"/>
            <a:ext cx="2295728" cy="3970318"/>
          </a:xfrm>
          <a:prstGeom prst="rect">
            <a:avLst/>
          </a:prstGeom>
          <a:noFill/>
        </p:spPr>
        <p:txBody>
          <a:bodyPr wrap="square" rtlCol="1">
            <a:spAutoFit/>
          </a:bodyPr>
          <a:lstStyle/>
          <a:p>
            <a:pPr algn="r"/>
            <a:r>
              <a:rPr lang="he-IL" sz="2800" b="1" dirty="0"/>
              <a:t>לראות משהו</a:t>
            </a:r>
            <a:r>
              <a:rPr lang="he-IL" sz="2800" dirty="0"/>
              <a:t>:</a:t>
            </a:r>
          </a:p>
          <a:p>
            <a:pPr algn="r"/>
            <a:r>
              <a:rPr lang="he-IL" sz="2800" dirty="0"/>
              <a:t>ראתה</a:t>
            </a:r>
          </a:p>
          <a:p>
            <a:pPr algn="r"/>
            <a:r>
              <a:rPr lang="he-IL" sz="2800" dirty="0"/>
              <a:t>רואים</a:t>
            </a:r>
          </a:p>
          <a:p>
            <a:pPr algn="r"/>
            <a:r>
              <a:rPr lang="he-IL" sz="2800" dirty="0"/>
              <a:t>להראות</a:t>
            </a:r>
          </a:p>
          <a:p>
            <a:pPr algn="r"/>
            <a:r>
              <a:rPr lang="he-IL" sz="2800" dirty="0"/>
              <a:t>ראייה</a:t>
            </a:r>
          </a:p>
          <a:p>
            <a:pPr algn="r"/>
            <a:r>
              <a:rPr lang="he-IL" sz="2800" dirty="0"/>
              <a:t>חוש ראייה</a:t>
            </a:r>
          </a:p>
          <a:p>
            <a:pPr algn="r"/>
            <a:r>
              <a:rPr lang="he-IL" sz="2800" dirty="0"/>
              <a:t>נראה</a:t>
            </a:r>
          </a:p>
          <a:p>
            <a:pPr algn="r"/>
            <a:r>
              <a:rPr lang="he-IL" sz="2800" dirty="0"/>
              <a:t>נראה כמו...</a:t>
            </a:r>
          </a:p>
          <a:p>
            <a:pPr algn="r"/>
            <a:endParaRPr lang="he-IL" sz="2800" dirty="0"/>
          </a:p>
        </p:txBody>
      </p:sp>
    </p:spTree>
    <p:extLst>
      <p:ext uri="{BB962C8B-B14F-4D97-AF65-F5344CB8AC3E}">
        <p14:creationId xmlns:p14="http://schemas.microsoft.com/office/powerpoint/2010/main" val="650774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dirty="0"/>
              <a:t>מילים מאותה משפחת מילים</a:t>
            </a:r>
            <a:endParaRPr lang="x-none" dirty="0"/>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p:txBody>
          <a:bodyPr/>
          <a:lstStyle/>
          <a:p>
            <a:pPr marL="0" indent="0">
              <a:buNone/>
            </a:pPr>
            <a:endParaRPr lang="he-IL" dirty="0"/>
          </a:p>
          <a:p>
            <a:pPr marL="0" indent="0">
              <a:buNone/>
            </a:pPr>
            <a:endParaRPr lang="x-none" dirty="0"/>
          </a:p>
        </p:txBody>
      </p:sp>
      <p:sp>
        <p:nvSpPr>
          <p:cNvPr id="11" name="מלבן: פינות מעוגלות 10">
            <a:extLst>
              <a:ext uri="{FF2B5EF4-FFF2-40B4-BE49-F238E27FC236}">
                <a16:creationId xmlns:a16="http://schemas.microsoft.com/office/drawing/2014/main" id="{C8236849-9981-4A3A-A5B4-B08560A82A55}"/>
              </a:ext>
            </a:extLst>
          </p:cNvPr>
          <p:cNvSpPr/>
          <p:nvPr/>
        </p:nvSpPr>
        <p:spPr>
          <a:xfrm>
            <a:off x="944065" y="1922900"/>
            <a:ext cx="2976664" cy="418150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תיבת טקסט 11">
            <a:extLst>
              <a:ext uri="{FF2B5EF4-FFF2-40B4-BE49-F238E27FC236}">
                <a16:creationId xmlns:a16="http://schemas.microsoft.com/office/drawing/2014/main" id="{A3DBE482-FB71-4E2E-8CFA-ECD0DA3763FE}"/>
              </a:ext>
            </a:extLst>
          </p:cNvPr>
          <p:cNvSpPr txBox="1"/>
          <p:nvPr/>
        </p:nvSpPr>
        <p:spPr>
          <a:xfrm>
            <a:off x="998842" y="2257569"/>
            <a:ext cx="2646759" cy="523220"/>
          </a:xfrm>
          <a:prstGeom prst="rect">
            <a:avLst/>
          </a:prstGeom>
          <a:noFill/>
        </p:spPr>
        <p:txBody>
          <a:bodyPr wrap="square" rtlCol="1">
            <a:spAutoFit/>
          </a:bodyPr>
          <a:lstStyle/>
          <a:p>
            <a:pPr algn="r"/>
            <a:r>
              <a:rPr lang="he-IL" sz="2800" b="1" dirty="0"/>
              <a:t>להבחין במשהו</a:t>
            </a:r>
            <a:r>
              <a:rPr lang="he-IL" sz="2800" dirty="0"/>
              <a:t>:</a:t>
            </a:r>
          </a:p>
        </p:txBody>
      </p:sp>
      <p:sp>
        <p:nvSpPr>
          <p:cNvPr id="13" name="מלבן: פינות מעוגלות 12">
            <a:extLst>
              <a:ext uri="{FF2B5EF4-FFF2-40B4-BE49-F238E27FC236}">
                <a16:creationId xmlns:a16="http://schemas.microsoft.com/office/drawing/2014/main" id="{8C6A011E-E574-4FAB-8563-8E34418EA1A0}"/>
              </a:ext>
            </a:extLst>
          </p:cNvPr>
          <p:cNvSpPr/>
          <p:nvPr/>
        </p:nvSpPr>
        <p:spPr>
          <a:xfrm>
            <a:off x="8005864" y="1995460"/>
            <a:ext cx="2976664" cy="418150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תיבת טקסט 13">
            <a:extLst>
              <a:ext uri="{FF2B5EF4-FFF2-40B4-BE49-F238E27FC236}">
                <a16:creationId xmlns:a16="http://schemas.microsoft.com/office/drawing/2014/main" id="{F2E2DD26-32E2-4484-93C8-6EBAB7967FFE}"/>
              </a:ext>
            </a:extLst>
          </p:cNvPr>
          <p:cNvSpPr txBox="1"/>
          <p:nvPr/>
        </p:nvSpPr>
        <p:spPr>
          <a:xfrm>
            <a:off x="8205441" y="2270820"/>
            <a:ext cx="2295728" cy="3970318"/>
          </a:xfrm>
          <a:prstGeom prst="rect">
            <a:avLst/>
          </a:prstGeom>
          <a:noFill/>
        </p:spPr>
        <p:txBody>
          <a:bodyPr wrap="square" rtlCol="1">
            <a:spAutoFit/>
          </a:bodyPr>
          <a:lstStyle/>
          <a:p>
            <a:pPr algn="r"/>
            <a:r>
              <a:rPr lang="he-IL" sz="2800" b="1" dirty="0"/>
              <a:t>לראות משהו</a:t>
            </a:r>
            <a:r>
              <a:rPr lang="he-IL" sz="2800" dirty="0"/>
              <a:t>:</a:t>
            </a:r>
          </a:p>
          <a:p>
            <a:pPr algn="r"/>
            <a:r>
              <a:rPr lang="he-IL" sz="2800" dirty="0"/>
              <a:t>ראתה</a:t>
            </a:r>
          </a:p>
          <a:p>
            <a:pPr algn="r"/>
            <a:r>
              <a:rPr lang="he-IL" sz="2800" dirty="0"/>
              <a:t>רואים</a:t>
            </a:r>
          </a:p>
          <a:p>
            <a:pPr algn="r"/>
            <a:r>
              <a:rPr lang="he-IL" sz="2800" dirty="0"/>
              <a:t>להראות</a:t>
            </a:r>
          </a:p>
          <a:p>
            <a:pPr algn="r"/>
            <a:r>
              <a:rPr lang="he-IL" sz="2800" dirty="0"/>
              <a:t>ראייה</a:t>
            </a:r>
          </a:p>
          <a:p>
            <a:pPr algn="r"/>
            <a:r>
              <a:rPr lang="he-IL" sz="2800" dirty="0"/>
              <a:t>חוש ראייה</a:t>
            </a:r>
          </a:p>
          <a:p>
            <a:pPr algn="r"/>
            <a:r>
              <a:rPr lang="he-IL" sz="2800" dirty="0"/>
              <a:t>נראה</a:t>
            </a:r>
          </a:p>
          <a:p>
            <a:pPr algn="r"/>
            <a:r>
              <a:rPr lang="he-IL" sz="2800" dirty="0"/>
              <a:t>נראה כמו...</a:t>
            </a:r>
          </a:p>
          <a:p>
            <a:pPr algn="r"/>
            <a:endParaRPr lang="he-IL" sz="2800" dirty="0"/>
          </a:p>
        </p:txBody>
      </p:sp>
      <p:sp>
        <p:nvSpPr>
          <p:cNvPr id="15" name="מלבן: פינות מעוגלות 14">
            <a:extLst>
              <a:ext uri="{FF2B5EF4-FFF2-40B4-BE49-F238E27FC236}">
                <a16:creationId xmlns:a16="http://schemas.microsoft.com/office/drawing/2014/main" id="{BDE47817-12F1-4CEE-B4F0-92F71A7D72C1}"/>
              </a:ext>
            </a:extLst>
          </p:cNvPr>
          <p:cNvSpPr/>
          <p:nvPr/>
        </p:nvSpPr>
        <p:spPr>
          <a:xfrm>
            <a:off x="4290219" y="1922901"/>
            <a:ext cx="2976664" cy="418150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תיבת טקסט 15">
            <a:extLst>
              <a:ext uri="{FF2B5EF4-FFF2-40B4-BE49-F238E27FC236}">
                <a16:creationId xmlns:a16="http://schemas.microsoft.com/office/drawing/2014/main" id="{AFFC7C3F-4EC4-494B-A560-CF9EAD81DA22}"/>
              </a:ext>
            </a:extLst>
          </p:cNvPr>
          <p:cNvSpPr txBox="1"/>
          <p:nvPr/>
        </p:nvSpPr>
        <p:spPr>
          <a:xfrm>
            <a:off x="4609878" y="2270820"/>
            <a:ext cx="2431915" cy="3108543"/>
          </a:xfrm>
          <a:prstGeom prst="rect">
            <a:avLst/>
          </a:prstGeom>
          <a:noFill/>
        </p:spPr>
        <p:txBody>
          <a:bodyPr wrap="square" rtlCol="1">
            <a:spAutoFit/>
          </a:bodyPr>
          <a:lstStyle/>
          <a:p>
            <a:pPr algn="r"/>
            <a:r>
              <a:rPr lang="he-IL" sz="2800" b="1" dirty="0"/>
              <a:t>להביט במשהו</a:t>
            </a:r>
            <a:r>
              <a:rPr lang="he-IL" sz="2800" dirty="0"/>
              <a:t>:</a:t>
            </a:r>
          </a:p>
          <a:p>
            <a:pPr algn="r"/>
            <a:r>
              <a:rPr lang="he-IL" sz="2800" dirty="0"/>
              <a:t>מביט</a:t>
            </a:r>
          </a:p>
          <a:p>
            <a:pPr algn="r"/>
            <a:r>
              <a:rPr lang="he-IL" sz="2800" dirty="0"/>
              <a:t>מביטים</a:t>
            </a:r>
          </a:p>
          <a:p>
            <a:pPr algn="r"/>
            <a:r>
              <a:rPr lang="he-IL" sz="2800" dirty="0"/>
              <a:t>הִביטה</a:t>
            </a:r>
          </a:p>
          <a:p>
            <a:pPr algn="r"/>
            <a:r>
              <a:rPr lang="he-IL" sz="2800" dirty="0"/>
              <a:t>מַבָּט</a:t>
            </a:r>
          </a:p>
          <a:p>
            <a:pPr algn="r"/>
            <a:r>
              <a:rPr lang="he-IL" sz="2800" dirty="0"/>
              <a:t>מַבָּטים</a:t>
            </a:r>
          </a:p>
          <a:p>
            <a:pPr algn="r"/>
            <a:r>
              <a:rPr lang="he-IL" sz="2800" dirty="0"/>
              <a:t>לְהַפְנות מבט </a:t>
            </a:r>
          </a:p>
        </p:txBody>
      </p:sp>
      <p:pic>
        <p:nvPicPr>
          <p:cNvPr id="17" name="1min_final" descr="1min_final">
            <a:hlinkClick r:id="" action="ppaction://media"/>
            <a:extLst>
              <a:ext uri="{FF2B5EF4-FFF2-40B4-BE49-F238E27FC236}">
                <a16:creationId xmlns:a16="http://schemas.microsoft.com/office/drawing/2014/main" id="{F116A548-16BC-4EA7-A334-3EA60A49A2C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38200" y="539028"/>
            <a:ext cx="2741370" cy="977755"/>
          </a:xfrm>
          <a:prstGeom prst="rect">
            <a:avLst/>
          </a:prstGeom>
        </p:spPr>
      </p:pic>
    </p:spTree>
    <p:extLst>
      <p:ext uri="{BB962C8B-B14F-4D97-AF65-F5344CB8AC3E}">
        <p14:creationId xmlns:p14="http://schemas.microsoft.com/office/powerpoint/2010/main" val="2295766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7"/>
                                        </p:tgtEl>
                                      </p:cBhvr>
                                    </p:cmd>
                                  </p:childTnLst>
                                </p:cTn>
                              </p:par>
                            </p:childTnLst>
                          </p:cTn>
                        </p:par>
                      </p:childTnLst>
                    </p:cTn>
                  </p:par>
                </p:childTnLst>
              </p:cTn>
              <p:nextCondLst>
                <p:cond evt="onClick" delay="0">
                  <p:tgtEl>
                    <p:spTgt spid="17"/>
                  </p:tgtEl>
                </p:cond>
              </p:nextCondLst>
            </p:seq>
            <p:video>
              <p:cMediaNode vol="80000">
                <p:cTn id="12" fill="hold" display="0">
                  <p:stCondLst>
                    <p:cond delay="indefinite"/>
                  </p:stCondLst>
                </p:cTn>
                <p:tgtEl>
                  <p:spTgt spid="17"/>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p:txBody>
          <a:bodyPr/>
          <a:lstStyle/>
          <a:p>
            <a:r>
              <a:rPr lang="he-IL" dirty="0"/>
              <a:t>מילים מאותה משפחת מילים</a:t>
            </a:r>
            <a:endParaRPr lang="x-none" dirty="0"/>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p:txBody>
          <a:bodyPr/>
          <a:lstStyle/>
          <a:p>
            <a:pPr marL="0" indent="0">
              <a:buNone/>
            </a:pPr>
            <a:endParaRPr lang="he-IL" dirty="0"/>
          </a:p>
          <a:p>
            <a:pPr marL="0" indent="0">
              <a:buNone/>
            </a:pPr>
            <a:endParaRPr lang="x-none" dirty="0"/>
          </a:p>
        </p:txBody>
      </p:sp>
      <p:sp>
        <p:nvSpPr>
          <p:cNvPr id="11" name="מלבן: פינות מעוגלות 10">
            <a:extLst>
              <a:ext uri="{FF2B5EF4-FFF2-40B4-BE49-F238E27FC236}">
                <a16:creationId xmlns:a16="http://schemas.microsoft.com/office/drawing/2014/main" id="{C8236849-9981-4A3A-A5B4-B08560A82A55}"/>
              </a:ext>
            </a:extLst>
          </p:cNvPr>
          <p:cNvSpPr/>
          <p:nvPr/>
        </p:nvSpPr>
        <p:spPr>
          <a:xfrm>
            <a:off x="944065" y="1922900"/>
            <a:ext cx="2976664" cy="418150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מלבן: פינות מעוגלות 12">
            <a:extLst>
              <a:ext uri="{FF2B5EF4-FFF2-40B4-BE49-F238E27FC236}">
                <a16:creationId xmlns:a16="http://schemas.microsoft.com/office/drawing/2014/main" id="{8C6A011E-E574-4FAB-8563-8E34418EA1A0}"/>
              </a:ext>
            </a:extLst>
          </p:cNvPr>
          <p:cNvSpPr/>
          <p:nvPr/>
        </p:nvSpPr>
        <p:spPr>
          <a:xfrm>
            <a:off x="8005864" y="1995460"/>
            <a:ext cx="2976664" cy="418150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תיבת טקסט 13">
            <a:extLst>
              <a:ext uri="{FF2B5EF4-FFF2-40B4-BE49-F238E27FC236}">
                <a16:creationId xmlns:a16="http://schemas.microsoft.com/office/drawing/2014/main" id="{F2E2DD26-32E2-4484-93C8-6EBAB7967FFE}"/>
              </a:ext>
            </a:extLst>
          </p:cNvPr>
          <p:cNvSpPr txBox="1"/>
          <p:nvPr/>
        </p:nvSpPr>
        <p:spPr>
          <a:xfrm>
            <a:off x="8205441" y="2270820"/>
            <a:ext cx="2295728" cy="3970318"/>
          </a:xfrm>
          <a:prstGeom prst="rect">
            <a:avLst/>
          </a:prstGeom>
          <a:noFill/>
        </p:spPr>
        <p:txBody>
          <a:bodyPr wrap="square" rtlCol="1">
            <a:spAutoFit/>
          </a:bodyPr>
          <a:lstStyle/>
          <a:p>
            <a:pPr algn="r"/>
            <a:r>
              <a:rPr lang="he-IL" sz="2800" b="1" dirty="0"/>
              <a:t>לראות משהו</a:t>
            </a:r>
            <a:r>
              <a:rPr lang="he-IL" sz="2800" dirty="0"/>
              <a:t>:</a:t>
            </a:r>
          </a:p>
          <a:p>
            <a:pPr algn="r"/>
            <a:r>
              <a:rPr lang="he-IL" sz="2800" dirty="0"/>
              <a:t>ראתה</a:t>
            </a:r>
          </a:p>
          <a:p>
            <a:pPr algn="r"/>
            <a:r>
              <a:rPr lang="he-IL" sz="2800" dirty="0"/>
              <a:t>רואים</a:t>
            </a:r>
          </a:p>
          <a:p>
            <a:pPr algn="r"/>
            <a:r>
              <a:rPr lang="he-IL" sz="2800" dirty="0"/>
              <a:t>להראות</a:t>
            </a:r>
          </a:p>
          <a:p>
            <a:pPr algn="r"/>
            <a:r>
              <a:rPr lang="he-IL" sz="2800" dirty="0"/>
              <a:t>ראייה</a:t>
            </a:r>
          </a:p>
          <a:p>
            <a:pPr algn="r"/>
            <a:r>
              <a:rPr lang="he-IL" sz="2800" dirty="0"/>
              <a:t>חוש ראייה</a:t>
            </a:r>
          </a:p>
          <a:p>
            <a:pPr algn="r"/>
            <a:r>
              <a:rPr lang="he-IL" sz="2800" dirty="0"/>
              <a:t>נראה</a:t>
            </a:r>
          </a:p>
          <a:p>
            <a:pPr algn="r"/>
            <a:r>
              <a:rPr lang="he-IL" sz="2800" dirty="0"/>
              <a:t>נראה כמו...</a:t>
            </a:r>
          </a:p>
          <a:p>
            <a:pPr algn="r"/>
            <a:endParaRPr lang="he-IL" sz="2800" dirty="0"/>
          </a:p>
        </p:txBody>
      </p:sp>
      <p:sp>
        <p:nvSpPr>
          <p:cNvPr id="15" name="מלבן: פינות מעוגלות 14">
            <a:extLst>
              <a:ext uri="{FF2B5EF4-FFF2-40B4-BE49-F238E27FC236}">
                <a16:creationId xmlns:a16="http://schemas.microsoft.com/office/drawing/2014/main" id="{BDE47817-12F1-4CEE-B4F0-92F71A7D72C1}"/>
              </a:ext>
            </a:extLst>
          </p:cNvPr>
          <p:cNvSpPr/>
          <p:nvPr/>
        </p:nvSpPr>
        <p:spPr>
          <a:xfrm>
            <a:off x="4290219" y="1922901"/>
            <a:ext cx="2976664" cy="418150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תיבת טקסט 15">
            <a:extLst>
              <a:ext uri="{FF2B5EF4-FFF2-40B4-BE49-F238E27FC236}">
                <a16:creationId xmlns:a16="http://schemas.microsoft.com/office/drawing/2014/main" id="{AFFC7C3F-4EC4-494B-A560-CF9EAD81DA22}"/>
              </a:ext>
            </a:extLst>
          </p:cNvPr>
          <p:cNvSpPr txBox="1"/>
          <p:nvPr/>
        </p:nvSpPr>
        <p:spPr>
          <a:xfrm>
            <a:off x="4609878" y="2270820"/>
            <a:ext cx="2431915" cy="3108543"/>
          </a:xfrm>
          <a:prstGeom prst="rect">
            <a:avLst/>
          </a:prstGeom>
          <a:noFill/>
        </p:spPr>
        <p:txBody>
          <a:bodyPr wrap="square" rtlCol="1">
            <a:spAutoFit/>
          </a:bodyPr>
          <a:lstStyle/>
          <a:p>
            <a:pPr algn="r"/>
            <a:r>
              <a:rPr lang="he-IL" sz="2800" b="1" dirty="0"/>
              <a:t>להביט במשהו</a:t>
            </a:r>
            <a:r>
              <a:rPr lang="he-IL" sz="2800" dirty="0"/>
              <a:t>:</a:t>
            </a:r>
          </a:p>
          <a:p>
            <a:pPr algn="r"/>
            <a:r>
              <a:rPr lang="he-IL" sz="2800" dirty="0"/>
              <a:t>מביט</a:t>
            </a:r>
          </a:p>
          <a:p>
            <a:pPr algn="r"/>
            <a:r>
              <a:rPr lang="he-IL" sz="2800" dirty="0"/>
              <a:t>מביטים</a:t>
            </a:r>
          </a:p>
          <a:p>
            <a:pPr algn="r"/>
            <a:r>
              <a:rPr lang="he-IL" sz="2800" dirty="0"/>
              <a:t>הביטה</a:t>
            </a:r>
          </a:p>
          <a:p>
            <a:pPr algn="r"/>
            <a:r>
              <a:rPr lang="he-IL" sz="2800" dirty="0"/>
              <a:t>מבט</a:t>
            </a:r>
          </a:p>
          <a:p>
            <a:pPr algn="r"/>
            <a:r>
              <a:rPr lang="he-IL" sz="2800" dirty="0"/>
              <a:t>מבטים</a:t>
            </a:r>
          </a:p>
          <a:p>
            <a:pPr algn="r"/>
            <a:r>
              <a:rPr lang="he-IL" sz="2800" dirty="0"/>
              <a:t>לְהַפְנות מבט </a:t>
            </a:r>
          </a:p>
        </p:txBody>
      </p:sp>
      <p:sp>
        <p:nvSpPr>
          <p:cNvPr id="17" name="תיבת טקסט 16">
            <a:extLst>
              <a:ext uri="{FF2B5EF4-FFF2-40B4-BE49-F238E27FC236}">
                <a16:creationId xmlns:a16="http://schemas.microsoft.com/office/drawing/2014/main" id="{EC9B6E8D-88F2-4342-9821-26E6AEE4F720}"/>
              </a:ext>
            </a:extLst>
          </p:cNvPr>
          <p:cNvSpPr txBox="1"/>
          <p:nvPr/>
        </p:nvSpPr>
        <p:spPr>
          <a:xfrm>
            <a:off x="1046287" y="2300470"/>
            <a:ext cx="2646759" cy="3108543"/>
          </a:xfrm>
          <a:prstGeom prst="rect">
            <a:avLst/>
          </a:prstGeom>
          <a:noFill/>
        </p:spPr>
        <p:txBody>
          <a:bodyPr wrap="square" rtlCol="1">
            <a:spAutoFit/>
          </a:bodyPr>
          <a:lstStyle/>
          <a:p>
            <a:pPr algn="r"/>
            <a:r>
              <a:rPr lang="he-IL" sz="2800" b="1" dirty="0"/>
              <a:t>להבחין במשהו</a:t>
            </a:r>
            <a:r>
              <a:rPr lang="he-IL" sz="2800" dirty="0"/>
              <a:t>:</a:t>
            </a:r>
          </a:p>
          <a:p>
            <a:pPr algn="r"/>
            <a:r>
              <a:rPr lang="he-IL" sz="2800" dirty="0"/>
              <a:t>מבחין</a:t>
            </a:r>
          </a:p>
          <a:p>
            <a:pPr algn="r"/>
            <a:r>
              <a:rPr lang="he-IL" sz="2800" dirty="0"/>
              <a:t>בּוחֵן</a:t>
            </a:r>
          </a:p>
          <a:p>
            <a:pPr algn="r"/>
            <a:r>
              <a:rPr lang="he-IL" sz="2800" dirty="0"/>
              <a:t>מבחינים</a:t>
            </a:r>
          </a:p>
          <a:p>
            <a:pPr algn="r"/>
            <a:r>
              <a:rPr lang="he-IL" sz="2800" dirty="0"/>
              <a:t>מבחן</a:t>
            </a:r>
          </a:p>
          <a:p>
            <a:pPr algn="r"/>
            <a:r>
              <a:rPr lang="he-IL" sz="2800" dirty="0"/>
              <a:t>בחינה</a:t>
            </a:r>
          </a:p>
          <a:p>
            <a:pPr algn="r"/>
            <a:r>
              <a:rPr lang="he-IL" sz="2800" dirty="0"/>
              <a:t>כֹּשֶׁר הַבְחָנָה</a:t>
            </a:r>
          </a:p>
        </p:txBody>
      </p:sp>
    </p:spTree>
    <p:extLst>
      <p:ext uri="{BB962C8B-B14F-4D97-AF65-F5344CB8AC3E}">
        <p14:creationId xmlns:p14="http://schemas.microsoft.com/office/powerpoint/2010/main" val="3148028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10818461" y="5942694"/>
            <a:ext cx="1047545" cy="550181"/>
          </a:xfrm>
          <a:prstGeom prst="rect">
            <a:avLst/>
          </a:prstGeom>
        </p:spPr>
      </p:pic>
      <p:sp>
        <p:nvSpPr>
          <p:cNvPr id="10" name="מלבן 9">
            <a:extLst>
              <a:ext uri="{FF2B5EF4-FFF2-40B4-BE49-F238E27FC236}">
                <a16:creationId xmlns:a16="http://schemas.microsoft.com/office/drawing/2014/main" id="{EBC628AD-9848-4347-91EF-F3D71B51F40B}"/>
              </a:ext>
            </a:extLst>
          </p:cNvPr>
          <p:cNvSpPr/>
          <p:nvPr/>
        </p:nvSpPr>
        <p:spPr>
          <a:xfrm>
            <a:off x="603116" y="365125"/>
            <a:ext cx="10778246" cy="4401205"/>
          </a:xfrm>
          <a:prstGeom prst="rect">
            <a:avLst/>
          </a:prstGeom>
        </p:spPr>
        <p:txBody>
          <a:bodyPr wrap="square">
            <a:spAutoFit/>
          </a:bodyPr>
          <a:lstStyle/>
          <a:p>
            <a:pPr algn="r"/>
            <a:r>
              <a:rPr lang="he-IL" sz="2800" b="1" dirty="0">
                <a:solidFill>
                  <a:srgbClr val="636363"/>
                </a:solidFill>
                <a:ea typeface="Calibri" panose="020F0502020204030204" pitchFamily="34" charset="0"/>
              </a:rPr>
              <a:t>הָעוֹרֵב וְהַשּׁוּעָל </a:t>
            </a:r>
            <a:br>
              <a:rPr lang="he-IL" sz="2800" b="1" dirty="0">
                <a:solidFill>
                  <a:srgbClr val="636363"/>
                </a:solidFill>
                <a:ea typeface="Calibri" panose="020F0502020204030204" pitchFamily="34" charset="0"/>
              </a:rPr>
            </a:br>
            <a:r>
              <a:rPr lang="he-IL" sz="2800" dirty="0">
                <a:solidFill>
                  <a:srgbClr val="636363"/>
                </a:solidFill>
                <a:ea typeface="Calibri" panose="020F0502020204030204" pitchFamily="34" charset="0"/>
              </a:rPr>
              <a:t>עוֹרֵב אָפֹר יָשַׁב עַל עָנָף שֶׁל עֵץ. מַצַּב רוּחוֹ הָיָה מְצֻיָּן; הוּא אָחַז בְּמַקוֹרוֹ נֵתַח </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גְּבִינָה גָּדוֹל וְהִתְכּוֹנֵן לַאֲרוּחַת בֹּקֶר טְעִימָה. בְּאוֹתוֹ זְמַן עָבַר שׁוּעָל לְיַד הָעֵץ. </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הַשּׁוּעָל הֵרִים אֶת רֹאשׁוֹ, </a:t>
            </a:r>
            <a:r>
              <a:rPr lang="he-IL" sz="2800" dirty="0">
                <a:solidFill>
                  <a:srgbClr val="C00000"/>
                </a:solidFill>
                <a:ea typeface="Calibri" panose="020F0502020204030204" pitchFamily="34" charset="0"/>
              </a:rPr>
              <a:t>הִבְחִין </a:t>
            </a:r>
            <a:r>
              <a:rPr lang="he-IL" sz="2800" dirty="0">
                <a:solidFill>
                  <a:srgbClr val="636363"/>
                </a:solidFill>
                <a:ea typeface="Calibri" panose="020F0502020204030204" pitchFamily="34" charset="0"/>
              </a:rPr>
              <a:t>בַּגְבִינָה, </a:t>
            </a:r>
            <a:r>
              <a:rPr lang="he-IL" sz="2800" dirty="0" err="1">
                <a:solidFill>
                  <a:srgbClr val="636363"/>
                </a:solidFill>
                <a:ea typeface="Calibri" panose="020F0502020204030204" pitchFamily="34" charset="0"/>
              </a:rPr>
              <a:t>הִתְיַשֵּׁב</a:t>
            </a:r>
            <a:r>
              <a:rPr lang="he-IL" sz="2800" dirty="0">
                <a:solidFill>
                  <a:srgbClr val="636363"/>
                </a:solidFill>
                <a:ea typeface="Calibri" panose="020F0502020204030204" pitchFamily="34" charset="0"/>
              </a:rPr>
              <a:t> בְּקִרְבַת הָעֵץ וְאָמַר: </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"בֹּקֶר טוֹב לְךָ, יְדִידִי הָעוֹרֵב!"</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הָעוֹרֵב </a:t>
            </a:r>
            <a:r>
              <a:rPr lang="he-IL" sz="2800" dirty="0">
                <a:solidFill>
                  <a:srgbClr val="C00000"/>
                </a:solidFill>
                <a:ea typeface="Calibri" panose="020F0502020204030204" pitchFamily="34" charset="0"/>
              </a:rPr>
              <a:t>הִבִּיט </a:t>
            </a:r>
            <a:r>
              <a:rPr lang="he-IL" sz="2800" dirty="0">
                <a:solidFill>
                  <a:srgbClr val="636363"/>
                </a:solidFill>
                <a:ea typeface="Calibri" panose="020F0502020204030204" pitchFamily="34" charset="0"/>
              </a:rPr>
              <a:t>בַּשּׁוּעָל בְּסַקְרָנוּת. </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הִמְשִׁיךְ הַשּׁוּעָל בְּקוֹל מָתוֹק מִדְּבַשׁ. "מָה שָׂמֵחַ אֲנִי </a:t>
            </a:r>
            <a:r>
              <a:rPr lang="he-IL" sz="2800" dirty="0">
                <a:solidFill>
                  <a:srgbClr val="C00000"/>
                </a:solidFill>
                <a:ea typeface="Calibri" panose="020F0502020204030204" pitchFamily="34" charset="0"/>
              </a:rPr>
              <a:t>לִרְאוֹתְךָ</a:t>
            </a:r>
            <a:r>
              <a:rPr lang="he-IL" sz="2800" dirty="0">
                <a:solidFill>
                  <a:srgbClr val="636363"/>
                </a:solidFill>
                <a:ea typeface="Calibri" panose="020F0502020204030204" pitchFamily="34" charset="0"/>
              </a:rPr>
              <a:t>, נוֹצוֹתֶיךָ מַבְרִיקוֹת </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כָּל כָּךְ הַבֹּקֶר!"</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דִּבְרֵי הַשּׁוּעָל </a:t>
            </a:r>
            <a:r>
              <a:rPr lang="he-IL" sz="2800" dirty="0">
                <a:solidFill>
                  <a:schemeClr val="bg2"/>
                </a:solidFill>
                <a:ea typeface="Calibri" panose="020F0502020204030204" pitchFamily="34" charset="0"/>
              </a:rPr>
              <a:t>מָצְאוּ חֵן בְּעֵינֵי </a:t>
            </a:r>
            <a:r>
              <a:rPr lang="he-IL" sz="2800" dirty="0">
                <a:solidFill>
                  <a:srgbClr val="636363"/>
                </a:solidFill>
                <a:ea typeface="Calibri" panose="020F0502020204030204" pitchFamily="34" charset="0"/>
              </a:rPr>
              <a:t>הָעוֹרֵב; הוּא פָּרַשׂ אֶת כְּנָפָיו וְנוֹפֵף בָּהֶן, וְאַחַר </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שָׁב </a:t>
            </a:r>
            <a:r>
              <a:rPr lang="he-IL" sz="2800" dirty="0">
                <a:solidFill>
                  <a:srgbClr val="C00000"/>
                </a:solidFill>
                <a:ea typeface="Calibri" panose="020F0502020204030204" pitchFamily="34" charset="0"/>
              </a:rPr>
              <a:t>וְנָעַץ אֶת מַבָּטוֹ </a:t>
            </a:r>
            <a:r>
              <a:rPr lang="he-IL" sz="2800" dirty="0">
                <a:solidFill>
                  <a:srgbClr val="636363"/>
                </a:solidFill>
                <a:ea typeface="Calibri" panose="020F0502020204030204" pitchFamily="34" charset="0"/>
              </a:rPr>
              <a:t>בַּשּׁוּעָל.</a:t>
            </a:r>
            <a:endParaRPr lang="he-IL" sz="2800" dirty="0"/>
          </a:p>
        </p:txBody>
      </p:sp>
    </p:spTree>
    <p:extLst>
      <p:ext uri="{BB962C8B-B14F-4D97-AF65-F5344CB8AC3E}">
        <p14:creationId xmlns:p14="http://schemas.microsoft.com/office/powerpoint/2010/main" val="122178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10818461" y="5942694"/>
            <a:ext cx="1047545" cy="550181"/>
          </a:xfrm>
          <a:prstGeom prst="rect">
            <a:avLst/>
          </a:prstGeom>
        </p:spPr>
      </p:pic>
      <p:sp>
        <p:nvSpPr>
          <p:cNvPr id="10" name="מלבן 9">
            <a:extLst>
              <a:ext uri="{FF2B5EF4-FFF2-40B4-BE49-F238E27FC236}">
                <a16:creationId xmlns:a16="http://schemas.microsoft.com/office/drawing/2014/main" id="{EBC628AD-9848-4347-91EF-F3D71B51F40B}"/>
              </a:ext>
            </a:extLst>
          </p:cNvPr>
          <p:cNvSpPr/>
          <p:nvPr/>
        </p:nvSpPr>
        <p:spPr>
          <a:xfrm>
            <a:off x="603116" y="365125"/>
            <a:ext cx="10778246" cy="4401205"/>
          </a:xfrm>
          <a:prstGeom prst="rect">
            <a:avLst/>
          </a:prstGeom>
        </p:spPr>
        <p:txBody>
          <a:bodyPr wrap="square">
            <a:spAutoFit/>
          </a:bodyPr>
          <a:lstStyle/>
          <a:p>
            <a:pPr algn="r"/>
            <a:r>
              <a:rPr lang="he-IL" sz="2800" b="1" dirty="0">
                <a:solidFill>
                  <a:srgbClr val="636363"/>
                </a:solidFill>
                <a:ea typeface="Calibri" panose="020F0502020204030204" pitchFamily="34" charset="0"/>
              </a:rPr>
              <a:t>הָעוֹרֵב וְהַשּׁוּעָל </a:t>
            </a:r>
            <a:br>
              <a:rPr lang="he-IL" sz="2800" b="1" dirty="0">
                <a:solidFill>
                  <a:srgbClr val="636363"/>
                </a:solidFill>
                <a:ea typeface="Calibri" panose="020F0502020204030204" pitchFamily="34" charset="0"/>
              </a:rPr>
            </a:br>
            <a:r>
              <a:rPr lang="he-IL" sz="2800" dirty="0">
                <a:solidFill>
                  <a:srgbClr val="636363"/>
                </a:solidFill>
                <a:ea typeface="Calibri" panose="020F0502020204030204" pitchFamily="34" charset="0"/>
              </a:rPr>
              <a:t>עוֹרֵב אָפֹר יָשַׁב עַל עָנָף שֶׁל עֵץ. מַצַּב רוּחוֹ הָיָה מְצֻיָּן; הוּא אָחַז בִּמְקוֹרוֹ נֵתַח </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גְּבִינָה גָּדוֹל וְהִתְכּוֹנֵן לַאֲרוּחַת בֹּקֶר טְעִימָה. בְּאוֹתוֹ זְמַן עָבַר שׁוּעָל לְיַד הָעֵץ. </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הַשּׁוּעָל הֵרִים אֶת רֹאשׁוֹ, </a:t>
            </a:r>
            <a:r>
              <a:rPr lang="he-IL" sz="2800" dirty="0">
                <a:solidFill>
                  <a:srgbClr val="C00000"/>
                </a:solidFill>
                <a:ea typeface="Calibri" panose="020F0502020204030204" pitchFamily="34" charset="0"/>
              </a:rPr>
              <a:t>הִבְחִין </a:t>
            </a:r>
            <a:r>
              <a:rPr lang="he-IL" sz="2800" dirty="0">
                <a:solidFill>
                  <a:srgbClr val="636363"/>
                </a:solidFill>
                <a:ea typeface="Calibri" panose="020F0502020204030204" pitchFamily="34" charset="0"/>
              </a:rPr>
              <a:t>בַּגְבִינָה, </a:t>
            </a:r>
            <a:r>
              <a:rPr lang="he-IL" sz="2800" dirty="0" err="1">
                <a:solidFill>
                  <a:srgbClr val="636363"/>
                </a:solidFill>
                <a:ea typeface="Calibri" panose="020F0502020204030204" pitchFamily="34" charset="0"/>
              </a:rPr>
              <a:t>הִתְיַשֵּׁב</a:t>
            </a:r>
            <a:r>
              <a:rPr lang="he-IL" sz="2800" dirty="0">
                <a:solidFill>
                  <a:srgbClr val="636363"/>
                </a:solidFill>
                <a:ea typeface="Calibri" panose="020F0502020204030204" pitchFamily="34" charset="0"/>
              </a:rPr>
              <a:t> בְּקִרְבַת הָעֵץ וְאָמַר: </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"בֹּקֶר טוֹב לְךָ, יְדִידִי הָעוֹרֵב!"</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הָעוֹרֵב </a:t>
            </a:r>
            <a:r>
              <a:rPr lang="he-IL" sz="2800" dirty="0">
                <a:solidFill>
                  <a:srgbClr val="C00000"/>
                </a:solidFill>
                <a:ea typeface="Calibri" panose="020F0502020204030204" pitchFamily="34" charset="0"/>
              </a:rPr>
              <a:t>הִבִּיט </a:t>
            </a:r>
            <a:r>
              <a:rPr lang="he-IL" sz="2800" dirty="0">
                <a:solidFill>
                  <a:srgbClr val="636363"/>
                </a:solidFill>
                <a:ea typeface="Calibri" panose="020F0502020204030204" pitchFamily="34" charset="0"/>
              </a:rPr>
              <a:t>בַּשּׁוּעָל בְּסַקְרָנוּת. </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הִמְשִׁיךְ הַשּׁוּעָל בְּקוֹל מָתוֹק מִדְּבַשׁ. "מָה שָׂמֵחַ אֲנִי </a:t>
            </a:r>
            <a:r>
              <a:rPr lang="he-IL" sz="2800" dirty="0">
                <a:solidFill>
                  <a:srgbClr val="C00000"/>
                </a:solidFill>
                <a:ea typeface="Calibri" panose="020F0502020204030204" pitchFamily="34" charset="0"/>
              </a:rPr>
              <a:t>לִרְאוֹתְךָ</a:t>
            </a:r>
            <a:r>
              <a:rPr lang="he-IL" sz="2800" dirty="0">
                <a:solidFill>
                  <a:srgbClr val="636363"/>
                </a:solidFill>
                <a:ea typeface="Calibri" panose="020F0502020204030204" pitchFamily="34" charset="0"/>
              </a:rPr>
              <a:t>, נוֹצוֹתֶיךָ מַבְרִיקוֹת </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כָּל כָּךְ הַבֹּקֶר!"</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דִּבְרֵי הַשּׁוּעָל </a:t>
            </a:r>
            <a:r>
              <a:rPr lang="he-IL" sz="2800" dirty="0">
                <a:ea typeface="Calibri" panose="020F0502020204030204" pitchFamily="34" charset="0"/>
              </a:rPr>
              <a:t>מָצְאוּ חֵן בְּעֵינֵי </a:t>
            </a:r>
            <a:r>
              <a:rPr lang="he-IL" sz="2800" dirty="0">
                <a:solidFill>
                  <a:srgbClr val="636363"/>
                </a:solidFill>
                <a:ea typeface="Calibri" panose="020F0502020204030204" pitchFamily="34" charset="0"/>
              </a:rPr>
              <a:t>הָעוֹרֵב; הוּא פָּרַשׂ אֶת כְּנָפָיו וְנוֹפֵף בָּהֶן, וְאַחַר </a:t>
            </a:r>
            <a:br>
              <a:rPr lang="he-IL" sz="2800" dirty="0">
                <a:solidFill>
                  <a:srgbClr val="636363"/>
                </a:solidFill>
                <a:ea typeface="Calibri" panose="020F0502020204030204" pitchFamily="34" charset="0"/>
              </a:rPr>
            </a:br>
            <a:r>
              <a:rPr lang="he-IL" sz="2800" dirty="0">
                <a:solidFill>
                  <a:srgbClr val="636363"/>
                </a:solidFill>
                <a:ea typeface="Calibri" panose="020F0502020204030204" pitchFamily="34" charset="0"/>
              </a:rPr>
              <a:t>שָׁב </a:t>
            </a:r>
            <a:r>
              <a:rPr lang="he-IL" sz="2800" dirty="0">
                <a:solidFill>
                  <a:srgbClr val="C00000"/>
                </a:solidFill>
                <a:ea typeface="Calibri" panose="020F0502020204030204" pitchFamily="34" charset="0"/>
              </a:rPr>
              <a:t>וְנָעַץ אֶת מַבָּטוֹ </a:t>
            </a:r>
            <a:r>
              <a:rPr lang="he-IL" sz="2800" dirty="0">
                <a:solidFill>
                  <a:srgbClr val="636363"/>
                </a:solidFill>
                <a:ea typeface="Calibri" panose="020F0502020204030204" pitchFamily="34" charset="0"/>
              </a:rPr>
              <a:t>בַּשּׁוּעָל.</a:t>
            </a:r>
            <a:endParaRPr lang="he-IL" sz="2800" dirty="0"/>
          </a:p>
        </p:txBody>
      </p:sp>
      <p:sp>
        <p:nvSpPr>
          <p:cNvPr id="2" name="תיבת טקסט 1">
            <a:extLst>
              <a:ext uri="{FF2B5EF4-FFF2-40B4-BE49-F238E27FC236}">
                <a16:creationId xmlns:a16="http://schemas.microsoft.com/office/drawing/2014/main" id="{8AB35420-DF8C-40C1-84D0-509DB00BA22B}"/>
              </a:ext>
            </a:extLst>
          </p:cNvPr>
          <p:cNvSpPr txBox="1"/>
          <p:nvPr/>
        </p:nvSpPr>
        <p:spPr>
          <a:xfrm>
            <a:off x="3190671" y="5194570"/>
            <a:ext cx="7627789" cy="584775"/>
          </a:xfrm>
          <a:prstGeom prst="rect">
            <a:avLst/>
          </a:prstGeom>
          <a:noFill/>
          <a:ln>
            <a:solidFill>
              <a:schemeClr val="accent1">
                <a:lumMod val="50000"/>
              </a:schemeClr>
            </a:solidFill>
          </a:ln>
        </p:spPr>
        <p:txBody>
          <a:bodyPr wrap="square" rtlCol="1">
            <a:spAutoFit/>
          </a:bodyPr>
          <a:lstStyle/>
          <a:p>
            <a:pPr algn="r"/>
            <a:r>
              <a:rPr lang="he-IL" sz="3200" dirty="0">
                <a:solidFill>
                  <a:srgbClr val="C00000"/>
                </a:solidFill>
                <a:ea typeface="Calibri" panose="020F0502020204030204" pitchFamily="34" charset="0"/>
              </a:rPr>
              <a:t>נָעַץ אֶת מַבָּטוֹ – </a:t>
            </a:r>
            <a:r>
              <a:rPr lang="he-IL" sz="3200" dirty="0">
                <a:solidFill>
                  <a:schemeClr val="accent1">
                    <a:lumMod val="75000"/>
                  </a:schemeClr>
                </a:solidFill>
                <a:ea typeface="Calibri" panose="020F0502020204030204" pitchFamily="34" charset="0"/>
              </a:rPr>
              <a:t>הביט ללא הפסק, באופן ממושך</a:t>
            </a:r>
            <a:endParaRPr lang="he-IL" sz="3200" dirty="0">
              <a:solidFill>
                <a:schemeClr val="accent1">
                  <a:lumMod val="75000"/>
                </a:schemeClr>
              </a:solidFill>
            </a:endParaRPr>
          </a:p>
        </p:txBody>
      </p:sp>
    </p:spTree>
    <p:extLst>
      <p:ext uri="{BB962C8B-B14F-4D97-AF65-F5344CB8AC3E}">
        <p14:creationId xmlns:p14="http://schemas.microsoft.com/office/powerpoint/2010/main" val="2820745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10818461" y="5942694"/>
            <a:ext cx="1047545" cy="550181"/>
          </a:xfrm>
          <a:prstGeom prst="rect">
            <a:avLst/>
          </a:prstGeom>
        </p:spPr>
      </p:pic>
      <p:sp>
        <p:nvSpPr>
          <p:cNvPr id="10" name="מלבן 9">
            <a:extLst>
              <a:ext uri="{FF2B5EF4-FFF2-40B4-BE49-F238E27FC236}">
                <a16:creationId xmlns:a16="http://schemas.microsoft.com/office/drawing/2014/main" id="{EBC628AD-9848-4347-91EF-F3D71B51F40B}"/>
              </a:ext>
            </a:extLst>
          </p:cNvPr>
          <p:cNvSpPr/>
          <p:nvPr/>
        </p:nvSpPr>
        <p:spPr>
          <a:xfrm>
            <a:off x="706877" y="888345"/>
            <a:ext cx="10778246" cy="3970318"/>
          </a:xfrm>
          <a:prstGeom prst="rect">
            <a:avLst/>
          </a:prstGeom>
        </p:spPr>
        <p:txBody>
          <a:bodyPr wrap="square">
            <a:spAutoFit/>
          </a:bodyPr>
          <a:lstStyle/>
          <a:p>
            <a:pPr algn="r"/>
            <a:r>
              <a:rPr lang="he-IL" sz="3600" dirty="0"/>
              <a:t>המילה </a:t>
            </a:r>
            <a:r>
              <a:rPr lang="he-IL" sz="3600" b="1" dirty="0">
                <a:solidFill>
                  <a:srgbClr val="C00000"/>
                </a:solidFill>
              </a:rPr>
              <a:t>הבחין</a:t>
            </a:r>
            <a:r>
              <a:rPr lang="he-IL" sz="3600" dirty="0"/>
              <a:t> בסיפור שלנו היא מאוד חשובה.</a:t>
            </a:r>
            <a:endParaRPr lang="en-US" sz="3600" dirty="0"/>
          </a:p>
          <a:p>
            <a:pPr algn="r"/>
            <a:endParaRPr lang="he-IL" sz="3600" dirty="0"/>
          </a:p>
          <a:p>
            <a:pPr algn="r"/>
            <a:r>
              <a:rPr lang="he-IL" sz="3600" dirty="0"/>
              <a:t>מרגע שהשועל </a:t>
            </a:r>
            <a:r>
              <a:rPr lang="he-IL" sz="3600" b="1" dirty="0">
                <a:solidFill>
                  <a:srgbClr val="C00000"/>
                </a:solidFill>
              </a:rPr>
              <a:t>הבחין</a:t>
            </a:r>
            <a:r>
              <a:rPr lang="he-IL" sz="3600" dirty="0"/>
              <a:t> בגבינה הוא עשה את </a:t>
            </a:r>
            <a:r>
              <a:rPr lang="he-IL" sz="3600" dirty="0" err="1"/>
              <a:t>הכל</a:t>
            </a:r>
            <a:r>
              <a:rPr lang="he-IL" sz="3600" dirty="0"/>
              <a:t> כדי להשיג אותה.</a:t>
            </a:r>
          </a:p>
          <a:p>
            <a:pPr algn="r"/>
            <a:r>
              <a:rPr lang="he-IL" sz="3600" dirty="0"/>
              <a:t>הוא דבר לעורב בחנופה, החמיא לקולו, עד שהעורב פצה את פיו ונתח הגבינה נפל. זה מה שהשועל תכנן. הוא בלע את הגבינה והשיג את מבוקשו.</a:t>
            </a:r>
          </a:p>
        </p:txBody>
      </p:sp>
    </p:spTree>
    <p:extLst>
      <p:ext uri="{BB962C8B-B14F-4D97-AF65-F5344CB8AC3E}">
        <p14:creationId xmlns:p14="http://schemas.microsoft.com/office/powerpoint/2010/main" val="1785399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EB95FEF2-BA1B-6E4E-A234-9E35936750F9}"/>
              </a:ext>
            </a:extLst>
          </p:cNvPr>
          <p:cNvCxnSpPr/>
          <p:nvPr/>
        </p:nvCxnSpPr>
        <p:spPr>
          <a:xfrm>
            <a:off x="-2552700" y="6435725"/>
            <a:ext cx="499110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420DF74-8BCB-5149-BDCF-6C929ADA4523}"/>
              </a:ext>
            </a:extLst>
          </p:cNvPr>
          <p:cNvPicPr>
            <a:picLocks noChangeAspect="1"/>
          </p:cNvPicPr>
          <p:nvPr/>
        </p:nvPicPr>
        <p:blipFill>
          <a:blip r:embed="rId5"/>
          <a:stretch>
            <a:fillRect/>
          </a:stretch>
        </p:blipFill>
        <p:spPr>
          <a:xfrm>
            <a:off x="958799" y="5128644"/>
            <a:ext cx="1306081" cy="1344589"/>
          </a:xfrm>
          <a:prstGeom prst="rect">
            <a:avLst/>
          </a:prstGeom>
        </p:spPr>
      </p:pic>
      <p:pic>
        <p:nvPicPr>
          <p:cNvPr id="26" name="Picture 25">
            <a:extLst>
              <a:ext uri="{FF2B5EF4-FFF2-40B4-BE49-F238E27FC236}">
                <a16:creationId xmlns:a16="http://schemas.microsoft.com/office/drawing/2014/main" id="{A763E234-8543-644C-A431-F8B286221398}"/>
              </a:ext>
            </a:extLst>
          </p:cNvPr>
          <p:cNvPicPr>
            <a:picLocks noChangeAspect="1"/>
          </p:cNvPicPr>
          <p:nvPr/>
        </p:nvPicPr>
        <p:blipFill>
          <a:blip r:embed="rId6"/>
          <a:stretch>
            <a:fillRect/>
          </a:stretch>
        </p:blipFill>
        <p:spPr>
          <a:xfrm>
            <a:off x="14323262" y="8317913"/>
            <a:ext cx="1879600" cy="1739900"/>
          </a:xfrm>
          <a:prstGeom prst="rect">
            <a:avLst/>
          </a:prstGeom>
        </p:spPr>
      </p:pic>
      <p:sp>
        <p:nvSpPr>
          <p:cNvPr id="4" name="מציין מיקום תוכן 3">
            <a:extLst>
              <a:ext uri="{FF2B5EF4-FFF2-40B4-BE49-F238E27FC236}">
                <a16:creationId xmlns:a16="http://schemas.microsoft.com/office/drawing/2014/main" id="{B12484FD-35B1-49F7-A947-558B1AC23D59}"/>
              </a:ext>
            </a:extLst>
          </p:cNvPr>
          <p:cNvSpPr>
            <a:spLocks noGrp="1"/>
          </p:cNvSpPr>
          <p:nvPr>
            <p:ph sz="half" idx="2"/>
          </p:nvPr>
        </p:nvSpPr>
        <p:spPr>
          <a:xfrm>
            <a:off x="2117039" y="1458284"/>
            <a:ext cx="8915400" cy="4351338"/>
          </a:xfrm>
        </p:spPr>
        <p:txBody>
          <a:bodyPr>
            <a:normAutofit/>
          </a:bodyPr>
          <a:lstStyle/>
          <a:p>
            <a:endParaRPr lang="he-IL" sz="3200" dirty="0"/>
          </a:p>
          <a:p>
            <a:endParaRPr lang="he-IL" sz="3200" dirty="0"/>
          </a:p>
          <a:p>
            <a:endParaRPr lang="he-IL" sz="3200" dirty="0"/>
          </a:p>
          <a:p>
            <a:endParaRPr lang="he-IL" sz="3200" dirty="0"/>
          </a:p>
          <a:p>
            <a:pPr marL="0" indent="0">
              <a:buNone/>
            </a:pPr>
            <a:endParaRPr lang="he-IL" dirty="0"/>
          </a:p>
        </p:txBody>
      </p:sp>
      <p:sp>
        <p:nvSpPr>
          <p:cNvPr id="10" name="תיבת טקסט 9">
            <a:extLst>
              <a:ext uri="{FF2B5EF4-FFF2-40B4-BE49-F238E27FC236}">
                <a16:creationId xmlns:a16="http://schemas.microsoft.com/office/drawing/2014/main" id="{BB959EFD-60F1-4CAC-A3B9-3654944A7923}"/>
              </a:ext>
            </a:extLst>
          </p:cNvPr>
          <p:cNvSpPr txBox="1"/>
          <p:nvPr/>
        </p:nvSpPr>
        <p:spPr>
          <a:xfrm>
            <a:off x="4305300" y="5353672"/>
            <a:ext cx="4250638" cy="584775"/>
          </a:xfrm>
          <a:prstGeom prst="rect">
            <a:avLst/>
          </a:prstGeom>
          <a:noFill/>
          <a:ln w="28575">
            <a:solidFill>
              <a:srgbClr val="4285E3"/>
            </a:solidFill>
          </a:ln>
        </p:spPr>
        <p:txBody>
          <a:bodyPr wrap="square" rtlCol="1">
            <a:spAutoFit/>
          </a:bodyPr>
          <a:lstStyle/>
          <a:p>
            <a:pPr algn="r"/>
            <a:r>
              <a:rPr lang="he-IL" sz="3200" dirty="0">
                <a:solidFill>
                  <a:schemeClr val="accent2">
                    <a:lumMod val="75000"/>
                  </a:schemeClr>
                </a:solidFill>
              </a:rPr>
              <a:t>להבחין    להביט   לראות</a:t>
            </a:r>
          </a:p>
        </p:txBody>
      </p:sp>
      <p:sp>
        <p:nvSpPr>
          <p:cNvPr id="3" name="מלבן 2">
            <a:extLst>
              <a:ext uri="{FF2B5EF4-FFF2-40B4-BE49-F238E27FC236}">
                <a16:creationId xmlns:a16="http://schemas.microsoft.com/office/drawing/2014/main" id="{98D07AD3-E224-48FC-BA8B-8DE0A549D777}"/>
              </a:ext>
            </a:extLst>
          </p:cNvPr>
          <p:cNvSpPr/>
          <p:nvPr/>
        </p:nvSpPr>
        <p:spPr>
          <a:xfrm>
            <a:off x="838200" y="2047139"/>
            <a:ext cx="10562641" cy="2308324"/>
          </a:xfrm>
          <a:prstGeom prst="rect">
            <a:avLst/>
          </a:prstGeom>
          <a:solidFill>
            <a:schemeClr val="bg1"/>
          </a:solidFill>
        </p:spPr>
        <p:txBody>
          <a:bodyPr wrap="square">
            <a:spAutoFit/>
          </a:bodyPr>
          <a:lstStyle/>
          <a:p>
            <a:pPr algn="r"/>
            <a:r>
              <a:rPr lang="he-IL" sz="3600" dirty="0"/>
              <a:t>בִּתְקוּפַת </a:t>
            </a:r>
            <a:r>
              <a:rPr lang="he-IL" sz="3600" dirty="0" err="1"/>
              <a:t>הַסְּתָו</a:t>
            </a:r>
            <a:r>
              <a:rPr lang="he-IL" sz="3600" dirty="0"/>
              <a:t> אֶפְשָׁר _____ שֶׁהַטֶּבַע מִשְׁתַּנֶּה.</a:t>
            </a:r>
          </a:p>
          <a:p>
            <a:pPr algn="r"/>
            <a:r>
              <a:rPr lang="he-IL" sz="3600" dirty="0"/>
              <a:t>הַמּוֹרָה הִצִּיעָה שֶׁנֵּצֵא לֶחָצֵר וְנִלְמַד ______ בְּסִימָנֵי </a:t>
            </a:r>
            <a:r>
              <a:rPr lang="he-IL" sz="3600" dirty="0" err="1"/>
              <a:t>הַסְּתָו</a:t>
            </a:r>
            <a:r>
              <a:rPr lang="he-IL" sz="3600" dirty="0"/>
              <a:t>. </a:t>
            </a:r>
          </a:p>
          <a:p>
            <a:pPr algn="r"/>
            <a:r>
              <a:rPr lang="he-IL" sz="3600" dirty="0"/>
              <a:t>הִיא בִּקְּשָׁה מֵאִתָּנוּ _____ הֵיטֵב עַל הַשָּׁמַיִם, עַל הָאֲדָמָה</a:t>
            </a:r>
          </a:p>
          <a:p>
            <a:pPr algn="r"/>
            <a:r>
              <a:rPr lang="he-IL" sz="3600" dirty="0"/>
              <a:t>וְעַל הָעֵצִים כְּדֵי שֶׁנּוּכַל ______ בַּשִּׁנּוּיִים שֶׁקּוֹרִים בַּטֶּבַע.</a:t>
            </a:r>
          </a:p>
        </p:txBody>
      </p:sp>
      <p:pic>
        <p:nvPicPr>
          <p:cNvPr id="1030" name="Picture 6">
            <a:extLst>
              <a:ext uri="{FF2B5EF4-FFF2-40B4-BE49-F238E27FC236}">
                <a16:creationId xmlns:a16="http://schemas.microsoft.com/office/drawing/2014/main" id="{489BFBF5-625B-4DCF-9EC7-005EEFC477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1720072"/>
            <a:ext cx="1402986" cy="934405"/>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id="{317512D1-2A1E-48B8-B4FC-C8F4468FD8F3}"/>
              </a:ext>
            </a:extLst>
          </p:cNvPr>
          <p:cNvSpPr>
            <a:spLocks noGrp="1"/>
          </p:cNvSpPr>
          <p:nvPr>
            <p:ph type="title"/>
          </p:nvPr>
        </p:nvSpPr>
        <p:spPr>
          <a:xfrm>
            <a:off x="3623361" y="532144"/>
            <a:ext cx="8204200" cy="926140"/>
          </a:xfrm>
          <a:solidFill>
            <a:schemeClr val="accent5">
              <a:lumMod val="75000"/>
            </a:schemeClr>
          </a:solidFill>
        </p:spPr>
        <p:txBody>
          <a:bodyPr>
            <a:normAutofit/>
          </a:bodyPr>
          <a:lstStyle/>
          <a:p>
            <a:r>
              <a:rPr lang="he-IL" sz="3600" b="1" dirty="0">
                <a:solidFill>
                  <a:schemeClr val="bg1"/>
                </a:solidFill>
              </a:rPr>
              <a:t>נשלים מילים מתאימות בקטע</a:t>
            </a:r>
            <a:endParaRPr lang="x-none" sz="3600" b="1" dirty="0">
              <a:solidFill>
                <a:schemeClr val="bg1"/>
              </a:solidFill>
            </a:endParaRPr>
          </a:p>
        </p:txBody>
      </p:sp>
      <p:pic>
        <p:nvPicPr>
          <p:cNvPr id="11" name="2min_final" descr="2min_final">
            <a:hlinkClick r:id="" action="ppaction://media"/>
            <a:extLst>
              <a:ext uri="{FF2B5EF4-FFF2-40B4-BE49-F238E27FC236}">
                <a16:creationId xmlns:a16="http://schemas.microsoft.com/office/drawing/2014/main" id="{A0509D8E-78FC-410C-B3E2-36A08333C13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650480" y="472999"/>
            <a:ext cx="2219720" cy="791700"/>
          </a:xfrm>
          <a:prstGeom prst="rect">
            <a:avLst/>
          </a:prstGeom>
        </p:spPr>
      </p:pic>
    </p:spTree>
    <p:extLst>
      <p:ext uri="{BB962C8B-B14F-4D97-AF65-F5344CB8AC3E}">
        <p14:creationId xmlns:p14="http://schemas.microsoft.com/office/powerpoint/2010/main" val="4214206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p:cTn id="12" fill="hold" display="0">
                  <p:stCondLst>
                    <p:cond delay="indefinite"/>
                  </p:stCondLst>
                </p:cTn>
                <p:tgtEl>
                  <p:spTgt spid="11"/>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EB95FEF2-BA1B-6E4E-A234-9E35936750F9}"/>
              </a:ext>
            </a:extLst>
          </p:cNvPr>
          <p:cNvCxnSpPr/>
          <p:nvPr/>
        </p:nvCxnSpPr>
        <p:spPr>
          <a:xfrm>
            <a:off x="-2552700" y="6435725"/>
            <a:ext cx="499110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420DF74-8BCB-5149-BDCF-6C929ADA4523}"/>
              </a:ext>
            </a:extLst>
          </p:cNvPr>
          <p:cNvPicPr>
            <a:picLocks noChangeAspect="1"/>
          </p:cNvPicPr>
          <p:nvPr/>
        </p:nvPicPr>
        <p:blipFill>
          <a:blip r:embed="rId3"/>
          <a:stretch>
            <a:fillRect/>
          </a:stretch>
        </p:blipFill>
        <p:spPr>
          <a:xfrm>
            <a:off x="958799" y="5128644"/>
            <a:ext cx="1306081" cy="1344589"/>
          </a:xfrm>
          <a:prstGeom prst="rect">
            <a:avLst/>
          </a:prstGeom>
        </p:spPr>
      </p:pic>
      <p:pic>
        <p:nvPicPr>
          <p:cNvPr id="26" name="Picture 25">
            <a:extLst>
              <a:ext uri="{FF2B5EF4-FFF2-40B4-BE49-F238E27FC236}">
                <a16:creationId xmlns:a16="http://schemas.microsoft.com/office/drawing/2014/main" id="{A763E234-8543-644C-A431-F8B286221398}"/>
              </a:ext>
            </a:extLst>
          </p:cNvPr>
          <p:cNvPicPr>
            <a:picLocks noChangeAspect="1"/>
          </p:cNvPicPr>
          <p:nvPr/>
        </p:nvPicPr>
        <p:blipFill>
          <a:blip r:embed="rId4"/>
          <a:stretch>
            <a:fillRect/>
          </a:stretch>
        </p:blipFill>
        <p:spPr>
          <a:xfrm>
            <a:off x="14323262" y="8317913"/>
            <a:ext cx="1879600" cy="1739900"/>
          </a:xfrm>
          <a:prstGeom prst="rect">
            <a:avLst/>
          </a:prstGeom>
        </p:spPr>
      </p:pic>
      <p:sp>
        <p:nvSpPr>
          <p:cNvPr id="4" name="מציין מיקום תוכן 3">
            <a:extLst>
              <a:ext uri="{FF2B5EF4-FFF2-40B4-BE49-F238E27FC236}">
                <a16:creationId xmlns:a16="http://schemas.microsoft.com/office/drawing/2014/main" id="{B12484FD-35B1-49F7-A947-558B1AC23D59}"/>
              </a:ext>
            </a:extLst>
          </p:cNvPr>
          <p:cNvSpPr>
            <a:spLocks noGrp="1"/>
          </p:cNvSpPr>
          <p:nvPr>
            <p:ph sz="half" idx="2"/>
          </p:nvPr>
        </p:nvSpPr>
        <p:spPr>
          <a:xfrm>
            <a:off x="2117039" y="1458284"/>
            <a:ext cx="8915400" cy="4351338"/>
          </a:xfrm>
        </p:spPr>
        <p:txBody>
          <a:bodyPr>
            <a:normAutofit/>
          </a:bodyPr>
          <a:lstStyle/>
          <a:p>
            <a:endParaRPr lang="he-IL" sz="3200" dirty="0"/>
          </a:p>
          <a:p>
            <a:endParaRPr lang="he-IL" sz="3200" dirty="0"/>
          </a:p>
          <a:p>
            <a:endParaRPr lang="he-IL" sz="3200" dirty="0"/>
          </a:p>
          <a:p>
            <a:endParaRPr lang="he-IL" sz="3200" dirty="0"/>
          </a:p>
          <a:p>
            <a:pPr marL="0" indent="0">
              <a:buNone/>
            </a:pPr>
            <a:endParaRPr lang="he-IL" dirty="0"/>
          </a:p>
        </p:txBody>
      </p:sp>
      <p:sp>
        <p:nvSpPr>
          <p:cNvPr id="10" name="תיבת טקסט 9">
            <a:extLst>
              <a:ext uri="{FF2B5EF4-FFF2-40B4-BE49-F238E27FC236}">
                <a16:creationId xmlns:a16="http://schemas.microsoft.com/office/drawing/2014/main" id="{BB959EFD-60F1-4CAC-A3B9-3654944A7923}"/>
              </a:ext>
            </a:extLst>
          </p:cNvPr>
          <p:cNvSpPr txBox="1"/>
          <p:nvPr/>
        </p:nvSpPr>
        <p:spPr>
          <a:xfrm>
            <a:off x="4305300" y="5353672"/>
            <a:ext cx="4250638" cy="584775"/>
          </a:xfrm>
          <a:prstGeom prst="rect">
            <a:avLst/>
          </a:prstGeom>
          <a:noFill/>
          <a:ln w="28575">
            <a:solidFill>
              <a:srgbClr val="4285E3"/>
            </a:solidFill>
          </a:ln>
        </p:spPr>
        <p:txBody>
          <a:bodyPr wrap="square" rtlCol="1">
            <a:spAutoFit/>
          </a:bodyPr>
          <a:lstStyle/>
          <a:p>
            <a:pPr algn="r"/>
            <a:r>
              <a:rPr lang="he-IL" sz="3200" dirty="0">
                <a:solidFill>
                  <a:schemeClr val="accent2">
                    <a:lumMod val="75000"/>
                  </a:schemeClr>
                </a:solidFill>
              </a:rPr>
              <a:t>להבחין    להביט   לראות</a:t>
            </a:r>
          </a:p>
        </p:txBody>
      </p:sp>
      <p:sp>
        <p:nvSpPr>
          <p:cNvPr id="3" name="מלבן 2">
            <a:extLst>
              <a:ext uri="{FF2B5EF4-FFF2-40B4-BE49-F238E27FC236}">
                <a16:creationId xmlns:a16="http://schemas.microsoft.com/office/drawing/2014/main" id="{98D07AD3-E224-48FC-BA8B-8DE0A549D777}"/>
              </a:ext>
            </a:extLst>
          </p:cNvPr>
          <p:cNvSpPr/>
          <p:nvPr/>
        </p:nvSpPr>
        <p:spPr>
          <a:xfrm>
            <a:off x="838200" y="2047139"/>
            <a:ext cx="10562641" cy="2308324"/>
          </a:xfrm>
          <a:prstGeom prst="rect">
            <a:avLst/>
          </a:prstGeom>
          <a:solidFill>
            <a:schemeClr val="bg1"/>
          </a:solidFill>
        </p:spPr>
        <p:txBody>
          <a:bodyPr wrap="square">
            <a:spAutoFit/>
          </a:bodyPr>
          <a:lstStyle/>
          <a:p>
            <a:pPr algn="r"/>
            <a:r>
              <a:rPr lang="he-IL" sz="3600" dirty="0"/>
              <a:t>בִּתְקוּפַת </a:t>
            </a:r>
            <a:r>
              <a:rPr lang="he-IL" sz="3600" dirty="0" err="1"/>
              <a:t>הַסְּתָו</a:t>
            </a:r>
            <a:r>
              <a:rPr lang="he-IL" sz="3600" dirty="0"/>
              <a:t> אֶפְשָׁר </a:t>
            </a:r>
            <a:r>
              <a:rPr lang="he-IL" sz="3600" dirty="0">
                <a:solidFill>
                  <a:schemeClr val="accent2">
                    <a:lumMod val="75000"/>
                  </a:schemeClr>
                </a:solidFill>
              </a:rPr>
              <a:t>לִרְאות</a:t>
            </a:r>
            <a:r>
              <a:rPr lang="he-IL" sz="3600" dirty="0"/>
              <a:t> שֶׁהַטֶּבַע מִשְׁתַּנֶּה.</a:t>
            </a:r>
          </a:p>
          <a:p>
            <a:pPr algn="r"/>
            <a:r>
              <a:rPr lang="he-IL" sz="3600" dirty="0"/>
              <a:t>הַמּוֹרָה הִצִּיעָה שֶׁנֵּצֵא לֶחָצֵר וְנִלְמַד </a:t>
            </a:r>
            <a:r>
              <a:rPr lang="he-IL" sz="3600" dirty="0">
                <a:solidFill>
                  <a:schemeClr val="accent2">
                    <a:lumMod val="75000"/>
                  </a:schemeClr>
                </a:solidFill>
              </a:rPr>
              <a:t>לְהַבְחין</a:t>
            </a:r>
            <a:r>
              <a:rPr lang="he-IL" sz="3600" dirty="0"/>
              <a:t> בְּסִימָנֵי </a:t>
            </a:r>
            <a:r>
              <a:rPr lang="he-IL" sz="3600" dirty="0" err="1"/>
              <a:t>הַסְּתָו</a:t>
            </a:r>
            <a:r>
              <a:rPr lang="he-IL" sz="3600" dirty="0"/>
              <a:t>. </a:t>
            </a:r>
          </a:p>
          <a:p>
            <a:pPr algn="r"/>
            <a:r>
              <a:rPr lang="he-IL" sz="3600" dirty="0"/>
              <a:t>הִיא בִּקְּשָׁה מֵאִתָּנוּ </a:t>
            </a:r>
            <a:r>
              <a:rPr lang="he-IL" sz="3600" dirty="0">
                <a:solidFill>
                  <a:schemeClr val="accent2">
                    <a:lumMod val="75000"/>
                  </a:schemeClr>
                </a:solidFill>
              </a:rPr>
              <a:t>לְהַביט</a:t>
            </a:r>
            <a:r>
              <a:rPr lang="he-IL" sz="3600" dirty="0"/>
              <a:t> הֵיטֵב עַל הַשָּׁמַיִם, עַל הָאֲדָמָה</a:t>
            </a:r>
          </a:p>
          <a:p>
            <a:pPr algn="r"/>
            <a:r>
              <a:rPr lang="he-IL" sz="3600" dirty="0"/>
              <a:t>וְעַל הָעֵצִים כְּדֵי שֶׁנּוּכַל </a:t>
            </a:r>
            <a:r>
              <a:rPr lang="he-IL" sz="3600" dirty="0">
                <a:solidFill>
                  <a:schemeClr val="accent2">
                    <a:lumMod val="75000"/>
                  </a:schemeClr>
                </a:solidFill>
              </a:rPr>
              <a:t>לְהַבְחין</a:t>
            </a:r>
            <a:r>
              <a:rPr lang="he-IL" sz="3600" dirty="0"/>
              <a:t> בַּשִּׁנּוּיִים שֶׁקּוֹרִים בַּטֶּבַע.</a:t>
            </a:r>
          </a:p>
        </p:txBody>
      </p:sp>
      <p:pic>
        <p:nvPicPr>
          <p:cNvPr id="1030" name="Picture 6">
            <a:extLst>
              <a:ext uri="{FF2B5EF4-FFF2-40B4-BE49-F238E27FC236}">
                <a16:creationId xmlns:a16="http://schemas.microsoft.com/office/drawing/2014/main" id="{489BFBF5-625B-4DCF-9EC7-005EEFC477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426380"/>
            <a:ext cx="1751474" cy="1166503"/>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id="{317512D1-2A1E-48B8-B4FC-C8F4468FD8F3}"/>
              </a:ext>
            </a:extLst>
          </p:cNvPr>
          <p:cNvSpPr>
            <a:spLocks noGrp="1"/>
          </p:cNvSpPr>
          <p:nvPr>
            <p:ph type="title"/>
          </p:nvPr>
        </p:nvSpPr>
        <p:spPr>
          <a:xfrm>
            <a:off x="3623361" y="532144"/>
            <a:ext cx="8204200" cy="926140"/>
          </a:xfrm>
          <a:solidFill>
            <a:schemeClr val="accent5">
              <a:lumMod val="75000"/>
            </a:schemeClr>
          </a:solidFill>
        </p:spPr>
        <p:txBody>
          <a:bodyPr>
            <a:normAutofit/>
          </a:bodyPr>
          <a:lstStyle/>
          <a:p>
            <a:r>
              <a:rPr lang="he-IL" sz="3600" b="1" dirty="0">
                <a:solidFill>
                  <a:schemeClr val="bg1"/>
                </a:solidFill>
              </a:rPr>
              <a:t>נשלים מילים מתאימות בקטע</a:t>
            </a:r>
            <a:endParaRPr lang="x-none" sz="3600" b="1" dirty="0">
              <a:solidFill>
                <a:schemeClr val="bg1"/>
              </a:solidFill>
            </a:endParaRPr>
          </a:p>
        </p:txBody>
      </p:sp>
    </p:spTree>
    <p:extLst>
      <p:ext uri="{BB962C8B-B14F-4D97-AF65-F5344CB8AC3E}">
        <p14:creationId xmlns:p14="http://schemas.microsoft.com/office/powerpoint/2010/main" val="2409820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9" name="Rounded Rectangle 8">
            <a:extLst>
              <a:ext uri="{FF2B5EF4-FFF2-40B4-BE49-F238E27FC236}">
                <a16:creationId xmlns:a16="http://schemas.microsoft.com/office/drawing/2014/main" id="{68D5A331-761E-EC4A-90E0-A7BE07BA969D}"/>
              </a:ext>
            </a:extLst>
          </p:cNvPr>
          <p:cNvSpPr/>
          <p:nvPr/>
        </p:nvSpPr>
        <p:spPr>
          <a:xfrm>
            <a:off x="566872" y="1741397"/>
            <a:ext cx="11307850" cy="4860213"/>
          </a:xfrm>
          <a:prstGeom prst="round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3" name="Content Placeholder 2">
            <a:extLst>
              <a:ext uri="{FF2B5EF4-FFF2-40B4-BE49-F238E27FC236}">
                <a16:creationId xmlns:a16="http://schemas.microsoft.com/office/drawing/2014/main" id="{F9646296-92CB-9041-BC58-D71007B0E7DA}"/>
              </a:ext>
            </a:extLst>
          </p:cNvPr>
          <p:cNvSpPr>
            <a:spLocks noGrp="1"/>
          </p:cNvSpPr>
          <p:nvPr>
            <p:ph sz="half" idx="1"/>
          </p:nvPr>
        </p:nvSpPr>
        <p:spPr>
          <a:xfrm>
            <a:off x="1010825" y="1745666"/>
            <a:ext cx="10419943" cy="4606496"/>
          </a:xfrm>
        </p:spPr>
        <p:txBody>
          <a:bodyPr>
            <a:noAutofit/>
          </a:bodyPr>
          <a:lstStyle>
            <a:lvl1pPr marL="0" marR="0" indent="0" algn="r" defTabSz="914400" rtl="1" eaLnBrk="1" fontAlgn="auto" latinLnBrk="0" hangingPunct="1">
              <a:lnSpc>
                <a:spcPts val="3160"/>
              </a:lnSpc>
              <a:spcBef>
                <a:spcPts val="1000"/>
              </a:spcBef>
              <a:spcAft>
                <a:spcPts val="0"/>
              </a:spcAft>
              <a:buClr>
                <a:schemeClr val="accent2"/>
              </a:buClr>
              <a:buSzTx/>
              <a:buFontTx/>
              <a:buNone/>
              <a:tabLst/>
              <a:defRPr lang="en-US" sz="2800" b="0" i="0" kern="1200" dirty="0">
                <a:solidFill>
                  <a:schemeClr val="tx1"/>
                </a:solidFill>
                <a:latin typeface="Calibri" panose="020F0502020204030204" pitchFamily="34" charset="0"/>
                <a:ea typeface="+mn-ea"/>
                <a:cs typeface="+mn-cs"/>
              </a:defRPr>
            </a:lvl1pPr>
          </a:lstStyle>
          <a:p>
            <a:pPr>
              <a:lnSpc>
                <a:spcPct val="100000"/>
              </a:lnSpc>
            </a:pPr>
            <a:r>
              <a:rPr lang="he-IL" sz="3600" dirty="0"/>
              <a:t>לאחר הגשמים הרבים, יצאתי לטייל בשדות כדי _____ את הפריחה היפה. צעדתי בשבילים ולפתע מה _____עיני? שדה מרהיב של כלניות אדומות. מבין כל הכלניות האדומות ______ בכלנית אחת סגולה. רציתי למצוא עוד כלניות סגולות, גם ורודות ולבנות. ______ על הפרחים היפים אך כל הכלניות ש____ היו אדומות. צילמתי את השדה היפה כדי שאוכל _____ לכול מי שאוהב כלניות היכן </a:t>
            </a:r>
          </a:p>
          <a:p>
            <a:pPr>
              <a:lnSpc>
                <a:spcPct val="100000"/>
              </a:lnSpc>
            </a:pPr>
            <a:r>
              <a:rPr lang="he-IL" sz="3600" dirty="0"/>
              <a:t>אפשר למצוא אותן בחורף.    </a:t>
            </a:r>
            <a:endParaRPr lang="x-none" sz="3600" dirty="0"/>
          </a:p>
        </p:txBody>
      </p:sp>
      <p:sp>
        <p:nvSpPr>
          <p:cNvPr id="8" name="Title 1">
            <a:extLst>
              <a:ext uri="{FF2B5EF4-FFF2-40B4-BE49-F238E27FC236}">
                <a16:creationId xmlns:a16="http://schemas.microsoft.com/office/drawing/2014/main" id="{26FD345E-0D58-4D3B-B1C8-3EAFEAF0BFB4}"/>
              </a:ext>
            </a:extLst>
          </p:cNvPr>
          <p:cNvSpPr>
            <a:spLocks noGrp="1"/>
          </p:cNvSpPr>
          <p:nvPr>
            <p:ph type="title"/>
          </p:nvPr>
        </p:nvSpPr>
        <p:spPr>
          <a:xfrm>
            <a:off x="2723745" y="505838"/>
            <a:ext cx="9150977" cy="1073659"/>
          </a:xfrm>
          <a:solidFill>
            <a:schemeClr val="accent5">
              <a:lumMod val="75000"/>
            </a:schemeClr>
          </a:solidFill>
        </p:spPr>
        <p:txBody>
          <a:bodyPr>
            <a:normAutofit fontScale="90000"/>
          </a:bodyPr>
          <a:lstStyle/>
          <a:p>
            <a:r>
              <a:rPr lang="he-IL" sz="3600" dirty="0">
                <a:solidFill>
                  <a:schemeClr val="bg1"/>
                </a:solidFill>
              </a:rPr>
              <a:t>השלימו את הקטע עם מילים מתאימות ממשפחות המילים</a:t>
            </a:r>
            <a:br>
              <a:rPr lang="he-IL" sz="3600" dirty="0">
                <a:solidFill>
                  <a:schemeClr val="bg1"/>
                </a:solidFill>
              </a:rPr>
            </a:br>
            <a:r>
              <a:rPr lang="he-IL" sz="3600" dirty="0">
                <a:solidFill>
                  <a:schemeClr val="bg1"/>
                </a:solidFill>
              </a:rPr>
              <a:t>של הפעלים – </a:t>
            </a:r>
            <a:r>
              <a:rPr lang="he-IL" sz="3600" b="1" dirty="0">
                <a:solidFill>
                  <a:schemeClr val="bg1"/>
                </a:solidFill>
              </a:rPr>
              <a:t>לראות, להביט, להבחין </a:t>
            </a:r>
            <a:endParaRPr lang="x-none" sz="3600" b="1" dirty="0">
              <a:solidFill>
                <a:schemeClr val="bg1"/>
              </a:solidFill>
            </a:endParaRPr>
          </a:p>
        </p:txBody>
      </p:sp>
      <p:pic>
        <p:nvPicPr>
          <p:cNvPr id="2050" name="Picture 2" descr="Flower, Anemone, Floral, Plant, Natural">
            <a:extLst>
              <a:ext uri="{FF2B5EF4-FFF2-40B4-BE49-F238E27FC236}">
                <a16:creationId xmlns:a16="http://schemas.microsoft.com/office/drawing/2014/main" id="{A1FCDC11-34BF-4C1B-879B-D9FC6C8410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1916" y="5462069"/>
            <a:ext cx="1346142" cy="1003703"/>
          </a:xfrm>
          <a:prstGeom prst="rect">
            <a:avLst/>
          </a:prstGeom>
          <a:noFill/>
          <a:extLst>
            <a:ext uri="{909E8E84-426E-40DD-AFC4-6F175D3DCCD1}">
              <a14:hiddenFill xmlns:a14="http://schemas.microsoft.com/office/drawing/2010/main">
                <a:solidFill>
                  <a:srgbClr val="FFFFFF"/>
                </a:solidFill>
              </a14:hiddenFill>
            </a:ext>
          </a:extLst>
        </p:spPr>
      </p:pic>
      <p:pic>
        <p:nvPicPr>
          <p:cNvPr id="7" name="6min_final" descr="6min_final">
            <a:hlinkClick r:id="" action="ppaction://media"/>
            <a:extLst>
              <a:ext uri="{FF2B5EF4-FFF2-40B4-BE49-F238E27FC236}">
                <a16:creationId xmlns:a16="http://schemas.microsoft.com/office/drawing/2014/main" id="{E6B0435E-4838-4C55-AE0D-64A82E0806E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17278" y="521819"/>
            <a:ext cx="2275596" cy="811629"/>
          </a:xfrm>
          <a:prstGeom prst="rect">
            <a:avLst/>
          </a:prstGeom>
        </p:spPr>
      </p:pic>
    </p:spTree>
    <p:extLst>
      <p:ext uri="{BB962C8B-B14F-4D97-AF65-F5344CB8AC3E}">
        <p14:creationId xmlns:p14="http://schemas.microsoft.com/office/powerpoint/2010/main" val="93355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25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9" name="Rounded Rectangle 8">
            <a:extLst>
              <a:ext uri="{FF2B5EF4-FFF2-40B4-BE49-F238E27FC236}">
                <a16:creationId xmlns:a16="http://schemas.microsoft.com/office/drawing/2014/main" id="{68D5A331-761E-EC4A-90E0-A7BE07BA969D}"/>
              </a:ext>
            </a:extLst>
          </p:cNvPr>
          <p:cNvSpPr/>
          <p:nvPr/>
        </p:nvSpPr>
        <p:spPr>
          <a:xfrm>
            <a:off x="566872" y="814199"/>
            <a:ext cx="11307850" cy="4860213"/>
          </a:xfrm>
          <a:prstGeom prst="round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3" name="Content Placeholder 2">
            <a:extLst>
              <a:ext uri="{FF2B5EF4-FFF2-40B4-BE49-F238E27FC236}">
                <a16:creationId xmlns:a16="http://schemas.microsoft.com/office/drawing/2014/main" id="{F9646296-92CB-9041-BC58-D71007B0E7DA}"/>
              </a:ext>
            </a:extLst>
          </p:cNvPr>
          <p:cNvSpPr>
            <a:spLocks noGrp="1"/>
          </p:cNvSpPr>
          <p:nvPr>
            <p:ph sz="half" idx="1"/>
          </p:nvPr>
        </p:nvSpPr>
        <p:spPr>
          <a:xfrm>
            <a:off x="1010825" y="1067916"/>
            <a:ext cx="10419943" cy="4606496"/>
          </a:xfrm>
        </p:spPr>
        <p:txBody>
          <a:bodyPr>
            <a:noAutofit/>
          </a:bodyPr>
          <a:lstStyle>
            <a:lvl1pPr marL="0" marR="0" indent="0" algn="r" defTabSz="914400" rtl="1" eaLnBrk="1" fontAlgn="auto" latinLnBrk="0" hangingPunct="1">
              <a:lnSpc>
                <a:spcPts val="3160"/>
              </a:lnSpc>
              <a:spcBef>
                <a:spcPts val="1000"/>
              </a:spcBef>
              <a:spcAft>
                <a:spcPts val="0"/>
              </a:spcAft>
              <a:buClr>
                <a:schemeClr val="accent2"/>
              </a:buClr>
              <a:buSzTx/>
              <a:buFontTx/>
              <a:buNone/>
              <a:tabLst/>
              <a:defRPr lang="en-US" sz="2800" b="0" i="0" kern="1200" dirty="0">
                <a:solidFill>
                  <a:schemeClr val="tx1"/>
                </a:solidFill>
                <a:latin typeface="Calibri" panose="020F0502020204030204" pitchFamily="34" charset="0"/>
                <a:ea typeface="+mn-ea"/>
                <a:cs typeface="+mn-cs"/>
              </a:defRPr>
            </a:lvl1pPr>
          </a:lstStyle>
          <a:p>
            <a:pPr>
              <a:lnSpc>
                <a:spcPct val="100000"/>
              </a:lnSpc>
            </a:pPr>
            <a:r>
              <a:rPr lang="he-IL" sz="3600" dirty="0"/>
              <a:t>לאחר הגשמים הרבים, יצאתי לטייל בשדות כדי </a:t>
            </a:r>
            <a:r>
              <a:rPr lang="he-IL" sz="3600" dirty="0">
                <a:solidFill>
                  <a:schemeClr val="accent2">
                    <a:lumMod val="75000"/>
                  </a:schemeClr>
                </a:solidFill>
              </a:rPr>
              <a:t>לראות</a:t>
            </a:r>
            <a:r>
              <a:rPr lang="he-IL" sz="3600" dirty="0"/>
              <a:t> </a:t>
            </a:r>
            <a:r>
              <a:rPr lang="he-IL" sz="3600" dirty="0">
                <a:solidFill>
                  <a:schemeClr val="accent1">
                    <a:lumMod val="75000"/>
                  </a:schemeClr>
                </a:solidFill>
              </a:rPr>
              <a:t>את</a:t>
            </a:r>
            <a:r>
              <a:rPr lang="he-IL" sz="3600" dirty="0"/>
              <a:t> הפריחה היפה. צעדתי בשבילים ולפתע מה </a:t>
            </a:r>
            <a:r>
              <a:rPr lang="he-IL" sz="3600" dirty="0">
                <a:solidFill>
                  <a:schemeClr val="accent2">
                    <a:lumMod val="75000"/>
                  </a:schemeClr>
                </a:solidFill>
              </a:rPr>
              <a:t>ראו</a:t>
            </a:r>
            <a:r>
              <a:rPr lang="he-IL" sz="3600" dirty="0"/>
              <a:t> עיני? שדה מרהיב של כלניות אדומות. מבין כל הכלניות האדומות </a:t>
            </a:r>
            <a:r>
              <a:rPr lang="he-IL" sz="3600" dirty="0">
                <a:solidFill>
                  <a:schemeClr val="accent2">
                    <a:lumMod val="75000"/>
                  </a:schemeClr>
                </a:solidFill>
              </a:rPr>
              <a:t>הִבחנתי</a:t>
            </a:r>
            <a:r>
              <a:rPr lang="he-IL" sz="3600" dirty="0"/>
              <a:t> </a:t>
            </a:r>
            <a:r>
              <a:rPr lang="he-IL" sz="3600" dirty="0">
                <a:solidFill>
                  <a:schemeClr val="accent1">
                    <a:lumMod val="75000"/>
                  </a:schemeClr>
                </a:solidFill>
              </a:rPr>
              <a:t>ב</a:t>
            </a:r>
            <a:r>
              <a:rPr lang="he-IL" sz="3600" dirty="0"/>
              <a:t>כלנית אחת סגולה. רציתי למצוא עוד כלניות סגולות, גם ורודות ולבנות. </a:t>
            </a:r>
            <a:r>
              <a:rPr lang="he-IL" sz="3600" dirty="0">
                <a:solidFill>
                  <a:schemeClr val="accent2">
                    <a:lumMod val="75000"/>
                  </a:schemeClr>
                </a:solidFill>
              </a:rPr>
              <a:t>הִבטתי</a:t>
            </a:r>
            <a:r>
              <a:rPr lang="he-IL" sz="3600" dirty="0"/>
              <a:t> </a:t>
            </a:r>
            <a:r>
              <a:rPr lang="he-IL" sz="3600" dirty="0">
                <a:solidFill>
                  <a:schemeClr val="accent1">
                    <a:lumMod val="75000"/>
                  </a:schemeClr>
                </a:solidFill>
              </a:rPr>
              <a:t>על</a:t>
            </a:r>
            <a:r>
              <a:rPr lang="he-IL" sz="3600" dirty="0"/>
              <a:t> הפרחים היפים אך כל הכלניות ש</a:t>
            </a:r>
            <a:r>
              <a:rPr lang="he-IL" sz="3600" dirty="0">
                <a:solidFill>
                  <a:schemeClr val="accent2">
                    <a:lumMod val="75000"/>
                  </a:schemeClr>
                </a:solidFill>
              </a:rPr>
              <a:t>ראיתי</a:t>
            </a:r>
            <a:r>
              <a:rPr lang="he-IL" sz="3600" dirty="0"/>
              <a:t> היו אדומות. צילמתי את השדה היפה כדי שאוכל </a:t>
            </a:r>
            <a:r>
              <a:rPr lang="he-IL" sz="3600" dirty="0">
                <a:solidFill>
                  <a:schemeClr val="accent2">
                    <a:lumMod val="75000"/>
                  </a:schemeClr>
                </a:solidFill>
              </a:rPr>
              <a:t>להראות</a:t>
            </a:r>
            <a:r>
              <a:rPr lang="he-IL" sz="3600" dirty="0"/>
              <a:t> </a:t>
            </a:r>
            <a:r>
              <a:rPr lang="he-IL" sz="3600" dirty="0">
                <a:solidFill>
                  <a:schemeClr val="accent1">
                    <a:lumMod val="75000"/>
                  </a:schemeClr>
                </a:solidFill>
              </a:rPr>
              <a:t>ל</a:t>
            </a:r>
            <a:r>
              <a:rPr lang="he-IL" sz="3600" dirty="0"/>
              <a:t>כול מי שאוהב כלניות, היכן </a:t>
            </a:r>
          </a:p>
          <a:p>
            <a:pPr>
              <a:lnSpc>
                <a:spcPct val="100000"/>
              </a:lnSpc>
            </a:pPr>
            <a:r>
              <a:rPr lang="he-IL" sz="3600" dirty="0"/>
              <a:t>אפשר למצוא אותן בחורף.    </a:t>
            </a:r>
            <a:endParaRPr lang="x-none" sz="3600" dirty="0"/>
          </a:p>
        </p:txBody>
      </p:sp>
      <p:pic>
        <p:nvPicPr>
          <p:cNvPr id="2050" name="Picture 2" descr="Flower, Anemone, Floral, Plant, Natural">
            <a:extLst>
              <a:ext uri="{FF2B5EF4-FFF2-40B4-BE49-F238E27FC236}">
                <a16:creationId xmlns:a16="http://schemas.microsoft.com/office/drawing/2014/main" id="{A1FCDC11-34BF-4C1B-879B-D9FC6C8410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103" y="4549101"/>
            <a:ext cx="1346142" cy="1003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154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err="1"/>
              <a:t>עַכְשָׁו</a:t>
            </a:r>
            <a:r>
              <a:rPr lang="he-IL" dirty="0"/>
              <a:t> לוֹמְדִים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894946" y="1928813"/>
            <a:ext cx="10349318" cy="3844925"/>
          </a:xfrm>
        </p:spPr>
        <p:txBody>
          <a:bodyPr>
            <a:normAutofit/>
          </a:bodyPr>
          <a:lstStyle/>
          <a:p>
            <a:pPr marL="571500" lvl="0" indent="-571500" algn="r">
              <a:buFont typeface="Wingdings" panose="05000000000000000000" pitchFamily="2" charset="2"/>
              <a:buChar char="§"/>
            </a:pPr>
            <a:r>
              <a:rPr lang="he-IL" dirty="0"/>
              <a:t>מכירים עוד מילים הקשורות לפועל </a:t>
            </a:r>
            <a:r>
              <a:rPr lang="he-IL" b="1" dirty="0">
                <a:solidFill>
                  <a:srgbClr val="FF0000"/>
                </a:solidFill>
              </a:rPr>
              <a:t>לראות</a:t>
            </a:r>
            <a:r>
              <a:rPr lang="he-IL" dirty="0"/>
              <a:t>?</a:t>
            </a:r>
          </a:p>
          <a:p>
            <a:pPr marL="571500" lvl="0" indent="-571500" algn="r">
              <a:buFont typeface="Wingdings" panose="05000000000000000000" pitchFamily="2" charset="2"/>
              <a:buChar char="§"/>
            </a:pPr>
            <a:endParaRPr lang="he-IL" dirty="0"/>
          </a:p>
          <a:p>
            <a:pPr lvl="0" algn="r"/>
            <a:endParaRPr lang="he-IL" dirty="0"/>
          </a:p>
          <a:p>
            <a:pPr lvl="0" algn="r"/>
            <a:br>
              <a:rPr lang="en-US" b="1" dirty="0"/>
            </a:br>
            <a:endParaRPr lang="he-IL" dirty="0"/>
          </a:p>
        </p:txBody>
      </p:sp>
      <p:pic>
        <p:nvPicPr>
          <p:cNvPr id="10" name="Picture 9">
            <a:extLst>
              <a:ext uri="{FF2B5EF4-FFF2-40B4-BE49-F238E27FC236}">
                <a16:creationId xmlns:a16="http://schemas.microsoft.com/office/drawing/2014/main" id="{8A9C78DC-00E4-CC4A-B3DA-C9C5903C467E}"/>
              </a:ext>
            </a:extLst>
          </p:cNvPr>
          <p:cNvPicPr>
            <a:picLocks noChangeAspect="1"/>
          </p:cNvPicPr>
          <p:nvPr/>
        </p:nvPicPr>
        <p:blipFill>
          <a:blip r:embed="rId5"/>
          <a:stretch>
            <a:fillRect/>
          </a:stretch>
        </p:blipFill>
        <p:spPr>
          <a:xfrm flipH="1">
            <a:off x="1366318" y="4514660"/>
            <a:ext cx="1848622" cy="1946655"/>
          </a:xfrm>
          <a:prstGeom prst="rect">
            <a:avLst/>
          </a:prstGeom>
        </p:spPr>
      </p:pic>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6"/>
          <a:stretch>
            <a:fillRect/>
          </a:stretch>
        </p:blipFill>
        <p:spPr>
          <a:xfrm>
            <a:off x="3617846" y="13562"/>
            <a:ext cx="1017545" cy="1070700"/>
          </a:xfrm>
          <a:prstGeom prst="rect">
            <a:avLst/>
          </a:prstGeom>
        </p:spPr>
      </p:pic>
      <p:sp>
        <p:nvSpPr>
          <p:cNvPr id="2" name="בועת מחשבה: ענן 1">
            <a:extLst>
              <a:ext uri="{FF2B5EF4-FFF2-40B4-BE49-F238E27FC236}">
                <a16:creationId xmlns:a16="http://schemas.microsoft.com/office/drawing/2014/main" id="{82CAC0CE-97B4-4981-B643-EA1B02B1C46F}"/>
              </a:ext>
            </a:extLst>
          </p:cNvPr>
          <p:cNvSpPr/>
          <p:nvPr/>
        </p:nvSpPr>
        <p:spPr>
          <a:xfrm>
            <a:off x="4980562" y="3131183"/>
            <a:ext cx="2957208" cy="1946655"/>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7" name="1min_final" descr="1min_final">
            <a:hlinkClick r:id="" action="ppaction://media"/>
            <a:extLst>
              <a:ext uri="{FF2B5EF4-FFF2-40B4-BE49-F238E27FC236}">
                <a16:creationId xmlns:a16="http://schemas.microsoft.com/office/drawing/2014/main" id="{6F555DC1-91F2-49FF-8C52-4C391EF6C2F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17194" y="396204"/>
            <a:ext cx="2369250" cy="845032"/>
          </a:xfrm>
          <a:prstGeom prst="rect">
            <a:avLst/>
          </a:prstGeom>
        </p:spPr>
      </p:pic>
    </p:spTree>
    <p:extLst>
      <p:ext uri="{BB962C8B-B14F-4D97-AF65-F5344CB8AC3E}">
        <p14:creationId xmlns:p14="http://schemas.microsoft.com/office/powerpoint/2010/main" val="3636033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err="1"/>
              <a:t>עַכְשָׁו</a:t>
            </a:r>
            <a:r>
              <a:rPr lang="he-IL" dirty="0"/>
              <a:t> לוֹמְדִים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894946" y="1928813"/>
            <a:ext cx="10349318" cy="3844925"/>
          </a:xfrm>
        </p:spPr>
        <p:txBody>
          <a:bodyPr>
            <a:normAutofit/>
          </a:bodyPr>
          <a:lstStyle/>
          <a:p>
            <a:pPr marL="571500" lvl="0" indent="-571500" algn="r">
              <a:buFont typeface="Wingdings" panose="05000000000000000000" pitchFamily="2" charset="2"/>
              <a:buChar char="§"/>
            </a:pPr>
            <a:r>
              <a:rPr lang="he-IL" dirty="0"/>
              <a:t>מכירים עוד מילים הקשורות לפועל </a:t>
            </a:r>
            <a:r>
              <a:rPr lang="he-IL" b="1" dirty="0">
                <a:solidFill>
                  <a:srgbClr val="FF0000"/>
                </a:solidFill>
              </a:rPr>
              <a:t>לראות</a:t>
            </a:r>
            <a:r>
              <a:rPr lang="he-IL" dirty="0"/>
              <a:t>?</a:t>
            </a:r>
          </a:p>
          <a:p>
            <a:pPr marL="571500" lvl="0" indent="-571500" algn="r">
              <a:buFont typeface="Wingdings" panose="05000000000000000000" pitchFamily="2" charset="2"/>
              <a:buChar char="§"/>
            </a:pPr>
            <a:endParaRPr lang="he-IL" dirty="0"/>
          </a:p>
          <a:p>
            <a:pPr lvl="0" algn="r"/>
            <a:endParaRPr lang="he-IL" dirty="0"/>
          </a:p>
          <a:p>
            <a:pPr lvl="0" algn="r"/>
            <a:br>
              <a:rPr lang="en-US" b="1" dirty="0"/>
            </a:br>
            <a:endParaRPr lang="he-IL" dirty="0"/>
          </a:p>
        </p:txBody>
      </p:sp>
      <p:pic>
        <p:nvPicPr>
          <p:cNvPr id="10" name="Picture 9">
            <a:extLst>
              <a:ext uri="{FF2B5EF4-FFF2-40B4-BE49-F238E27FC236}">
                <a16:creationId xmlns:a16="http://schemas.microsoft.com/office/drawing/2014/main" id="{8A9C78DC-00E4-CC4A-B3DA-C9C5903C467E}"/>
              </a:ext>
            </a:extLst>
          </p:cNvPr>
          <p:cNvPicPr>
            <a:picLocks noChangeAspect="1"/>
          </p:cNvPicPr>
          <p:nvPr/>
        </p:nvPicPr>
        <p:blipFill>
          <a:blip r:embed="rId3"/>
          <a:stretch>
            <a:fillRect/>
          </a:stretch>
        </p:blipFill>
        <p:spPr>
          <a:xfrm flipH="1">
            <a:off x="1092956" y="4431507"/>
            <a:ext cx="1848622" cy="1946655"/>
          </a:xfrm>
          <a:prstGeom prst="rect">
            <a:avLst/>
          </a:prstGeom>
        </p:spPr>
      </p:pic>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sp>
        <p:nvSpPr>
          <p:cNvPr id="2" name="בועת מחשבה: ענן 1">
            <a:extLst>
              <a:ext uri="{FF2B5EF4-FFF2-40B4-BE49-F238E27FC236}">
                <a16:creationId xmlns:a16="http://schemas.microsoft.com/office/drawing/2014/main" id="{82CAC0CE-97B4-4981-B643-EA1B02B1C46F}"/>
              </a:ext>
            </a:extLst>
          </p:cNvPr>
          <p:cNvSpPr/>
          <p:nvPr/>
        </p:nvSpPr>
        <p:spPr>
          <a:xfrm>
            <a:off x="4980562" y="3131183"/>
            <a:ext cx="2957208" cy="1946655"/>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תיבת טקסט 2">
            <a:extLst>
              <a:ext uri="{FF2B5EF4-FFF2-40B4-BE49-F238E27FC236}">
                <a16:creationId xmlns:a16="http://schemas.microsoft.com/office/drawing/2014/main" id="{8B9DBC11-4BAA-472C-8906-AEFCBEFA7418}"/>
              </a:ext>
            </a:extLst>
          </p:cNvPr>
          <p:cNvSpPr txBox="1"/>
          <p:nvPr/>
        </p:nvSpPr>
        <p:spPr>
          <a:xfrm>
            <a:off x="8112869" y="3131183"/>
            <a:ext cx="1906620" cy="646331"/>
          </a:xfrm>
          <a:prstGeom prst="rect">
            <a:avLst/>
          </a:prstGeom>
          <a:noFill/>
        </p:spPr>
        <p:txBody>
          <a:bodyPr wrap="square" rtlCol="1">
            <a:spAutoFit/>
          </a:bodyPr>
          <a:lstStyle/>
          <a:p>
            <a:pPr algn="r"/>
            <a:r>
              <a:rPr lang="he-IL" sz="3600" dirty="0">
                <a:solidFill>
                  <a:schemeClr val="accent1">
                    <a:lumMod val="75000"/>
                  </a:schemeClr>
                </a:solidFill>
              </a:rPr>
              <a:t>להתבונן</a:t>
            </a:r>
          </a:p>
        </p:txBody>
      </p:sp>
      <p:sp>
        <p:nvSpPr>
          <p:cNvPr id="9" name="תיבת טקסט 8">
            <a:extLst>
              <a:ext uri="{FF2B5EF4-FFF2-40B4-BE49-F238E27FC236}">
                <a16:creationId xmlns:a16="http://schemas.microsoft.com/office/drawing/2014/main" id="{8B927649-9171-4747-87A3-52163629C864}"/>
              </a:ext>
            </a:extLst>
          </p:cNvPr>
          <p:cNvSpPr txBox="1"/>
          <p:nvPr/>
        </p:nvSpPr>
        <p:spPr>
          <a:xfrm>
            <a:off x="7796772" y="4431507"/>
            <a:ext cx="1906620" cy="646331"/>
          </a:xfrm>
          <a:prstGeom prst="rect">
            <a:avLst/>
          </a:prstGeom>
          <a:noFill/>
        </p:spPr>
        <p:txBody>
          <a:bodyPr wrap="square" rtlCol="1">
            <a:spAutoFit/>
          </a:bodyPr>
          <a:lstStyle/>
          <a:p>
            <a:pPr algn="r"/>
            <a:r>
              <a:rPr lang="he-IL" sz="3600" dirty="0">
                <a:solidFill>
                  <a:schemeClr val="accent1">
                    <a:lumMod val="75000"/>
                  </a:schemeClr>
                </a:solidFill>
              </a:rPr>
              <a:t>להסתכל</a:t>
            </a:r>
          </a:p>
        </p:txBody>
      </p:sp>
      <p:sp>
        <p:nvSpPr>
          <p:cNvPr id="11" name="תיבת טקסט 10">
            <a:extLst>
              <a:ext uri="{FF2B5EF4-FFF2-40B4-BE49-F238E27FC236}">
                <a16:creationId xmlns:a16="http://schemas.microsoft.com/office/drawing/2014/main" id="{4A9269A5-7204-4A9D-8291-C24306B15EA8}"/>
              </a:ext>
            </a:extLst>
          </p:cNvPr>
          <p:cNvSpPr txBox="1"/>
          <p:nvPr/>
        </p:nvSpPr>
        <p:spPr>
          <a:xfrm>
            <a:off x="3549443" y="2702217"/>
            <a:ext cx="1906620" cy="646331"/>
          </a:xfrm>
          <a:prstGeom prst="rect">
            <a:avLst/>
          </a:prstGeom>
          <a:noFill/>
        </p:spPr>
        <p:txBody>
          <a:bodyPr wrap="square" rtlCol="1">
            <a:spAutoFit/>
          </a:bodyPr>
          <a:lstStyle/>
          <a:p>
            <a:pPr algn="r"/>
            <a:r>
              <a:rPr lang="he-IL" sz="3600" dirty="0">
                <a:solidFill>
                  <a:schemeClr val="accent1">
                    <a:lumMod val="75000"/>
                  </a:schemeClr>
                </a:solidFill>
              </a:rPr>
              <a:t>להשקיף</a:t>
            </a:r>
          </a:p>
        </p:txBody>
      </p:sp>
      <p:sp>
        <p:nvSpPr>
          <p:cNvPr id="12" name="תיבת טקסט 11">
            <a:extLst>
              <a:ext uri="{FF2B5EF4-FFF2-40B4-BE49-F238E27FC236}">
                <a16:creationId xmlns:a16="http://schemas.microsoft.com/office/drawing/2014/main" id="{43B5D7C3-BBCE-4234-9B01-19EC6B379C6D}"/>
              </a:ext>
            </a:extLst>
          </p:cNvPr>
          <p:cNvSpPr txBox="1"/>
          <p:nvPr/>
        </p:nvSpPr>
        <p:spPr>
          <a:xfrm>
            <a:off x="2888931" y="3758635"/>
            <a:ext cx="1848622" cy="646331"/>
          </a:xfrm>
          <a:prstGeom prst="rect">
            <a:avLst/>
          </a:prstGeom>
          <a:noFill/>
        </p:spPr>
        <p:txBody>
          <a:bodyPr wrap="square" rtlCol="1">
            <a:spAutoFit/>
          </a:bodyPr>
          <a:lstStyle/>
          <a:p>
            <a:pPr algn="r"/>
            <a:r>
              <a:rPr lang="he-IL" sz="3600" dirty="0">
                <a:solidFill>
                  <a:schemeClr val="accent1">
                    <a:lumMod val="75000"/>
                  </a:schemeClr>
                </a:solidFill>
              </a:rPr>
              <a:t>לִצְפּוֹת</a:t>
            </a:r>
          </a:p>
        </p:txBody>
      </p:sp>
      <p:sp>
        <p:nvSpPr>
          <p:cNvPr id="13" name="תיבת טקסט 12">
            <a:extLst>
              <a:ext uri="{FF2B5EF4-FFF2-40B4-BE49-F238E27FC236}">
                <a16:creationId xmlns:a16="http://schemas.microsoft.com/office/drawing/2014/main" id="{35D721BE-8FF6-458A-9354-DD19BE8B83AB}"/>
              </a:ext>
            </a:extLst>
          </p:cNvPr>
          <p:cNvSpPr txBox="1"/>
          <p:nvPr/>
        </p:nvSpPr>
        <p:spPr>
          <a:xfrm>
            <a:off x="3443592" y="4864923"/>
            <a:ext cx="1642821" cy="646331"/>
          </a:xfrm>
          <a:prstGeom prst="rect">
            <a:avLst/>
          </a:prstGeom>
          <a:noFill/>
        </p:spPr>
        <p:txBody>
          <a:bodyPr wrap="square" rtlCol="1">
            <a:spAutoFit/>
          </a:bodyPr>
          <a:lstStyle/>
          <a:p>
            <a:pPr algn="r"/>
            <a:r>
              <a:rPr lang="he-IL" sz="3600" dirty="0">
                <a:solidFill>
                  <a:schemeClr val="accent1">
                    <a:lumMod val="75000"/>
                  </a:schemeClr>
                </a:solidFill>
              </a:rPr>
              <a:t>להציץ</a:t>
            </a:r>
          </a:p>
        </p:txBody>
      </p:sp>
    </p:spTree>
    <p:extLst>
      <p:ext uri="{BB962C8B-B14F-4D97-AF65-F5344CB8AC3E}">
        <p14:creationId xmlns:p14="http://schemas.microsoft.com/office/powerpoint/2010/main" val="3314513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err="1"/>
              <a:t>עַכְשָׁו</a:t>
            </a:r>
            <a:r>
              <a:rPr lang="he-IL" dirty="0"/>
              <a:t> לוֹמְדִים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894946" y="1928813"/>
            <a:ext cx="10349318" cy="3844925"/>
          </a:xfrm>
        </p:spPr>
        <p:txBody>
          <a:bodyPr>
            <a:normAutofit fontScale="92500" lnSpcReduction="10000"/>
          </a:bodyPr>
          <a:lstStyle/>
          <a:p>
            <a:pPr marL="571500" lvl="0" indent="-571500" algn="r">
              <a:lnSpc>
                <a:spcPct val="100000"/>
              </a:lnSpc>
              <a:buFont typeface="Wingdings" panose="05000000000000000000" pitchFamily="2" charset="2"/>
              <a:buChar char="§"/>
            </a:pPr>
            <a:r>
              <a:rPr lang="he-IL" dirty="0"/>
              <a:t>בסיפור העורב והשועל מצאנו מילים דומות הקשורות לחוש הראייה.</a:t>
            </a:r>
          </a:p>
          <a:p>
            <a:pPr marL="571500" lvl="0" indent="-571500" algn="r">
              <a:lnSpc>
                <a:spcPct val="100000"/>
              </a:lnSpc>
              <a:buFont typeface="Arial" panose="020B0604020202020204" pitchFamily="34" charset="0"/>
              <a:buChar char="•"/>
            </a:pPr>
            <a:r>
              <a:rPr lang="he-IL" dirty="0"/>
              <a:t>נוכל למצוא גם ביטויים הקשורים לחוש נוסף, </a:t>
            </a:r>
            <a:r>
              <a:rPr lang="he-IL" dirty="0">
                <a:solidFill>
                  <a:schemeClr val="accent1">
                    <a:lumMod val="75000"/>
                  </a:schemeClr>
                </a:solidFill>
              </a:rPr>
              <a:t>חוש השמיעה</a:t>
            </a:r>
            <a:r>
              <a:rPr lang="he-IL" dirty="0"/>
              <a:t>.</a:t>
            </a:r>
            <a:endParaRPr lang="he-IL" dirty="0">
              <a:solidFill>
                <a:schemeClr val="accent1">
                  <a:lumMod val="75000"/>
                </a:schemeClr>
              </a:solidFill>
            </a:endParaRPr>
          </a:p>
          <a:p>
            <a:pPr marL="571500" lvl="0" indent="-571500" algn="r">
              <a:lnSpc>
                <a:spcPct val="100000"/>
              </a:lnSpc>
              <a:buFont typeface="Arial" panose="020B0604020202020204" pitchFamily="34" charset="0"/>
              <a:buChar char="•"/>
            </a:pPr>
            <a:r>
              <a:rPr lang="he-IL" dirty="0"/>
              <a:t>נקרא שוב את הסיפור כדי לחפש ביטויים עם </a:t>
            </a:r>
            <a:r>
              <a:rPr lang="he-IL" dirty="0">
                <a:solidFill>
                  <a:schemeClr val="accent1">
                    <a:lumMod val="75000"/>
                  </a:schemeClr>
                </a:solidFill>
              </a:rPr>
              <a:t>המילה </a:t>
            </a:r>
            <a:r>
              <a:rPr lang="he-IL" b="1" dirty="0">
                <a:solidFill>
                  <a:schemeClr val="accent1">
                    <a:lumMod val="75000"/>
                  </a:schemeClr>
                </a:solidFill>
              </a:rPr>
              <a:t>קול</a:t>
            </a:r>
            <a:r>
              <a:rPr lang="he-IL" dirty="0"/>
              <a:t>.</a:t>
            </a:r>
            <a:br>
              <a:rPr lang="en-US" b="1" dirty="0"/>
            </a:br>
            <a:endParaRPr lang="he-IL" dirty="0"/>
          </a:p>
          <a:p>
            <a:pPr lvl="0" algn="r"/>
            <a:br>
              <a:rPr lang="en-US" b="1" dirty="0"/>
            </a:br>
            <a:endParaRPr lang="he-IL" dirty="0"/>
          </a:p>
        </p:txBody>
      </p:sp>
      <p:pic>
        <p:nvPicPr>
          <p:cNvPr id="10" name="Picture 9">
            <a:extLst>
              <a:ext uri="{FF2B5EF4-FFF2-40B4-BE49-F238E27FC236}">
                <a16:creationId xmlns:a16="http://schemas.microsoft.com/office/drawing/2014/main" id="{8A9C78DC-00E4-CC4A-B3DA-C9C5903C467E}"/>
              </a:ext>
            </a:extLst>
          </p:cNvPr>
          <p:cNvPicPr>
            <a:picLocks noChangeAspect="1"/>
          </p:cNvPicPr>
          <p:nvPr/>
        </p:nvPicPr>
        <p:blipFill>
          <a:blip r:embed="rId3"/>
          <a:stretch>
            <a:fillRect/>
          </a:stretch>
        </p:blipFill>
        <p:spPr>
          <a:xfrm flipH="1">
            <a:off x="1366318" y="4514660"/>
            <a:ext cx="1848622" cy="1946655"/>
          </a:xfrm>
          <a:prstGeom prst="rect">
            <a:avLst/>
          </a:prstGeom>
        </p:spPr>
      </p:pic>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spTree>
    <p:extLst>
      <p:ext uri="{BB962C8B-B14F-4D97-AF65-F5344CB8AC3E}">
        <p14:creationId xmlns:p14="http://schemas.microsoft.com/office/powerpoint/2010/main" val="3003373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10818461" y="5942694"/>
            <a:ext cx="1047545" cy="550181"/>
          </a:xfrm>
          <a:prstGeom prst="rect">
            <a:avLst/>
          </a:prstGeom>
        </p:spPr>
      </p:pic>
      <p:sp>
        <p:nvSpPr>
          <p:cNvPr id="10" name="מלבן 9">
            <a:extLst>
              <a:ext uri="{FF2B5EF4-FFF2-40B4-BE49-F238E27FC236}">
                <a16:creationId xmlns:a16="http://schemas.microsoft.com/office/drawing/2014/main" id="{EBC628AD-9848-4347-91EF-F3D71B51F40B}"/>
              </a:ext>
            </a:extLst>
          </p:cNvPr>
          <p:cNvSpPr/>
          <p:nvPr/>
        </p:nvSpPr>
        <p:spPr>
          <a:xfrm>
            <a:off x="603116" y="715321"/>
            <a:ext cx="10778246" cy="4832092"/>
          </a:xfrm>
          <a:prstGeom prst="rect">
            <a:avLst/>
          </a:prstGeom>
        </p:spPr>
        <p:txBody>
          <a:bodyPr wrap="square">
            <a:spAutoFit/>
          </a:bodyPr>
          <a:lstStyle/>
          <a:p>
            <a:pPr algn="r"/>
            <a:r>
              <a:rPr lang="he-IL" sz="2800" b="1" dirty="0">
                <a:ea typeface="Calibri" panose="020F0502020204030204" pitchFamily="34" charset="0"/>
              </a:rPr>
              <a:t>הָעוֹרֵב וְהַשּׁוּעָל </a:t>
            </a:r>
          </a:p>
          <a:p>
            <a:pPr algn="r"/>
            <a:br>
              <a:rPr lang="he-IL" sz="2800" b="1" dirty="0">
                <a:ea typeface="Calibri" panose="020F0502020204030204" pitchFamily="34" charset="0"/>
              </a:rPr>
            </a:br>
            <a:r>
              <a:rPr lang="he-IL" sz="2800" dirty="0">
                <a:ea typeface="Calibri" panose="020F0502020204030204" pitchFamily="34" charset="0"/>
              </a:rPr>
              <a:t>עוֹרֵב אָפֹר יָשַׁב עַל עָנָף שֶׁל עֵץ. מַצַּב רוּחוֹ הָיָה מְצֻיָּן; הוּא אָחַז בְּמַקוֹרוֹ נֵתַח </a:t>
            </a:r>
            <a:br>
              <a:rPr lang="he-IL" sz="2800" dirty="0">
                <a:ea typeface="Calibri" panose="020F0502020204030204" pitchFamily="34" charset="0"/>
              </a:rPr>
            </a:br>
            <a:r>
              <a:rPr lang="he-IL" sz="2800" dirty="0">
                <a:ea typeface="Calibri" panose="020F0502020204030204" pitchFamily="34" charset="0"/>
              </a:rPr>
              <a:t>גְּבִינָה גָּדוֹל וְהִתְכּוֹנֵן לַאֲרוּחַת בֹּקֶר טְעִימָה. בְּאוֹתוֹ זְמַן עָבַר שׁוּעָל לְיַד הָעֵץ. </a:t>
            </a:r>
            <a:br>
              <a:rPr lang="he-IL" sz="2800" dirty="0">
                <a:ea typeface="Calibri" panose="020F0502020204030204" pitchFamily="34" charset="0"/>
              </a:rPr>
            </a:br>
            <a:r>
              <a:rPr lang="he-IL" sz="2800" dirty="0">
                <a:ea typeface="Calibri" panose="020F0502020204030204" pitchFamily="34" charset="0"/>
              </a:rPr>
              <a:t>הַשּׁוּעָל הֵרִים אֶת רֹאשׁוֹ, הִבְחִין בַּגְבִינָה, </a:t>
            </a:r>
            <a:r>
              <a:rPr lang="he-IL" sz="2800" dirty="0" err="1">
                <a:ea typeface="Calibri" panose="020F0502020204030204" pitchFamily="34" charset="0"/>
              </a:rPr>
              <a:t>הִתְיַשֵּׁב</a:t>
            </a:r>
            <a:r>
              <a:rPr lang="he-IL" sz="2800" dirty="0">
                <a:ea typeface="Calibri" panose="020F0502020204030204" pitchFamily="34" charset="0"/>
              </a:rPr>
              <a:t> בְּקִרְבַת הָעֵץ וְאָמַר: </a:t>
            </a:r>
            <a:br>
              <a:rPr lang="he-IL" sz="2800" dirty="0">
                <a:ea typeface="Calibri" panose="020F0502020204030204" pitchFamily="34" charset="0"/>
              </a:rPr>
            </a:br>
            <a:r>
              <a:rPr lang="he-IL" sz="2800" dirty="0">
                <a:ea typeface="Calibri" panose="020F0502020204030204" pitchFamily="34" charset="0"/>
              </a:rPr>
              <a:t>"בֹּקֶר טוֹב לְךָ, יְדִידִי הָעוֹרֵב!"</a:t>
            </a:r>
            <a:br>
              <a:rPr lang="he-IL" sz="2800" dirty="0">
                <a:ea typeface="Calibri" panose="020F0502020204030204" pitchFamily="34" charset="0"/>
              </a:rPr>
            </a:br>
            <a:r>
              <a:rPr lang="he-IL" sz="2800" dirty="0">
                <a:ea typeface="Calibri" panose="020F0502020204030204" pitchFamily="34" charset="0"/>
              </a:rPr>
              <a:t>הָעוֹרֵב הִבִּיט בַּשּׁוּעָל בְּסַקְרָנוּת. </a:t>
            </a:r>
            <a:br>
              <a:rPr lang="he-IL" sz="2800" dirty="0">
                <a:ea typeface="Calibri" panose="020F0502020204030204" pitchFamily="34" charset="0"/>
              </a:rPr>
            </a:br>
            <a:r>
              <a:rPr lang="he-IL" sz="2800" dirty="0">
                <a:ea typeface="Calibri" panose="020F0502020204030204" pitchFamily="34" charset="0"/>
              </a:rPr>
              <a:t>הִמְשִׁיךְ הַשּׁוּעָל</a:t>
            </a:r>
            <a:r>
              <a:rPr lang="he-IL" sz="2800" dirty="0">
                <a:solidFill>
                  <a:srgbClr val="636363"/>
                </a:solidFill>
                <a:ea typeface="Calibri" panose="020F0502020204030204" pitchFamily="34" charset="0"/>
              </a:rPr>
              <a:t> </a:t>
            </a:r>
            <a:r>
              <a:rPr lang="he-IL" sz="2800" dirty="0">
                <a:solidFill>
                  <a:schemeClr val="accent1">
                    <a:lumMod val="60000"/>
                    <a:lumOff val="40000"/>
                  </a:schemeClr>
                </a:solidFill>
                <a:ea typeface="Calibri" panose="020F0502020204030204" pitchFamily="34" charset="0"/>
              </a:rPr>
              <a:t>בְּקוֹל מָתוֹק מִדְּבַשׁ</a:t>
            </a:r>
            <a:r>
              <a:rPr lang="he-IL" sz="2800" dirty="0">
                <a:solidFill>
                  <a:srgbClr val="636363"/>
                </a:solidFill>
                <a:ea typeface="Calibri" panose="020F0502020204030204" pitchFamily="34" charset="0"/>
              </a:rPr>
              <a:t>. </a:t>
            </a:r>
            <a:r>
              <a:rPr lang="he-IL" sz="2800" dirty="0">
                <a:ea typeface="Calibri" panose="020F0502020204030204" pitchFamily="34" charset="0"/>
              </a:rPr>
              <a:t>"מָה שָׂמֵחַ אֲנִי לִרְאוֹתְךָ, נוֹצוֹתֶיךָ מַבְרִיקוֹת </a:t>
            </a:r>
            <a:br>
              <a:rPr lang="he-IL" sz="2800" dirty="0">
                <a:solidFill>
                  <a:srgbClr val="636363"/>
                </a:solidFill>
                <a:ea typeface="Calibri" panose="020F0502020204030204" pitchFamily="34" charset="0"/>
              </a:rPr>
            </a:br>
            <a:r>
              <a:rPr lang="he-IL" sz="2800" dirty="0">
                <a:ea typeface="Calibri" panose="020F0502020204030204" pitchFamily="34" charset="0"/>
              </a:rPr>
              <a:t>כָּל כָּךְ הַבֹּקֶר!"</a:t>
            </a:r>
            <a:br>
              <a:rPr lang="he-IL" sz="2800" dirty="0">
                <a:ea typeface="Calibri" panose="020F0502020204030204" pitchFamily="34" charset="0"/>
              </a:rPr>
            </a:br>
            <a:r>
              <a:rPr lang="he-IL" sz="2800" dirty="0">
                <a:ea typeface="Calibri" panose="020F0502020204030204" pitchFamily="34" charset="0"/>
              </a:rPr>
              <a:t>דִּבְרֵי הַשּׁוּעָל מָצְאוּ חֵן בְּעֵינֵי הָעוֹרֵב; הוּא פָּרַשׂ אֶת כְּנָפָיו וְנוֹפֵף בָּהֶן, וְאַחַר </a:t>
            </a:r>
            <a:br>
              <a:rPr lang="he-IL" sz="2800" dirty="0">
                <a:ea typeface="Calibri" panose="020F0502020204030204" pitchFamily="34" charset="0"/>
              </a:rPr>
            </a:br>
            <a:r>
              <a:rPr lang="he-IL" sz="2800" dirty="0">
                <a:ea typeface="Calibri" panose="020F0502020204030204" pitchFamily="34" charset="0"/>
              </a:rPr>
              <a:t>שָׁב וְנָעַץ אֶת מַבָּטוֹ בַּשּׁוּעָל.</a:t>
            </a:r>
            <a:endParaRPr lang="he-IL" sz="2800" dirty="0"/>
          </a:p>
        </p:txBody>
      </p:sp>
    </p:spTree>
    <p:extLst>
      <p:ext uri="{BB962C8B-B14F-4D97-AF65-F5344CB8AC3E}">
        <p14:creationId xmlns:p14="http://schemas.microsoft.com/office/powerpoint/2010/main" val="341563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5"/>
          <a:stretch>
            <a:fillRect/>
          </a:stretch>
        </p:blipFill>
        <p:spPr>
          <a:xfrm>
            <a:off x="10818461" y="5942694"/>
            <a:ext cx="1047545" cy="550181"/>
          </a:xfrm>
          <a:prstGeom prst="rect">
            <a:avLst/>
          </a:prstGeom>
        </p:spPr>
      </p:pic>
      <p:sp>
        <p:nvSpPr>
          <p:cNvPr id="10" name="מלבן 9">
            <a:extLst>
              <a:ext uri="{FF2B5EF4-FFF2-40B4-BE49-F238E27FC236}">
                <a16:creationId xmlns:a16="http://schemas.microsoft.com/office/drawing/2014/main" id="{EBC628AD-9848-4347-91EF-F3D71B51F40B}"/>
              </a:ext>
            </a:extLst>
          </p:cNvPr>
          <p:cNvSpPr/>
          <p:nvPr/>
        </p:nvSpPr>
        <p:spPr>
          <a:xfrm>
            <a:off x="-86679" y="1298268"/>
            <a:ext cx="11623684" cy="4808239"/>
          </a:xfrm>
          <a:prstGeom prst="rect">
            <a:avLst/>
          </a:prstGeom>
        </p:spPr>
        <p:txBody>
          <a:bodyPr wrap="square">
            <a:spAutoFit/>
          </a:bodyPr>
          <a:lstStyle/>
          <a:p>
            <a:pPr algn="r" rtl="1">
              <a:lnSpc>
                <a:spcPct val="107000"/>
              </a:lnSpc>
              <a:spcAft>
                <a:spcPts val="800"/>
              </a:spcAft>
            </a:pPr>
            <a:r>
              <a:rPr lang="en-US" sz="2800" dirty="0">
                <a:solidFill>
                  <a:srgbClr val="636363"/>
                </a:solidFill>
                <a:latin typeface="Arial" panose="020B0604020202020204" pitchFamily="34" charset="0"/>
                <a:ea typeface="Calibri" panose="020F0502020204030204" pitchFamily="34" charset="0"/>
                <a:cs typeface="Arial" panose="020B0604020202020204" pitchFamily="34" charset="0"/>
              </a:rPr>
              <a:t>"</a:t>
            </a:r>
            <a:r>
              <a:rPr lang="he-IL" sz="3200" dirty="0">
                <a:latin typeface="Calibri" panose="020F0502020204030204" pitchFamily="34" charset="0"/>
                <a:ea typeface="Calibri" panose="020F0502020204030204" pitchFamily="34" charset="0"/>
              </a:rPr>
              <a:t>וְעֵינֶיךָ הַשְׁחֹרוֹת - מַמָּשׁ נֶהֱדָרוֹת!"  הוֹסִיף הַשּׁוּעָל בְּקוֹל רַךְ, "אֲנִי בָּטוּחַ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שֶׁגַּם קוֹלְךָ עָרֵב לְאֹזֶן. הֲתוֹאִיל לְהַנְעִים לִי בְּזִמְרָה?"</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הָעוֹרֵב הִתְרַגֵּשׁ עַד מְאוֹד לְשֵׁמַע מַחְמְאוֹתָיו שֶׁל הַשּׁוּעָל. הוּא זָקַף אֶת רֹאשׁוֹ,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פָּתַח אֶת מְקוֹרוֹ כְּדֵי לִפְצֹחַ בַּשִּׁיר -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וּבְאוֹתוֹ רֶגַע נָפְלָה הַגְּבִינָה אַרְצָה.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בָּלַע הַשּׁוּעָל אֶת הַגְּבִינָה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כְּהֶרֶף עַיִן וְאָמַר: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a:t>
            </a:r>
            <a:r>
              <a:rPr lang="he-IL" sz="3200" dirty="0" err="1">
                <a:latin typeface="Calibri" panose="020F0502020204030204" pitchFamily="34" charset="0"/>
                <a:ea typeface="Calibri" panose="020F0502020204030204" pitchFamily="34" charset="0"/>
              </a:rPr>
              <a:t>הַטִּפֵּש</a:t>
            </a:r>
            <a:r>
              <a:rPr lang="he-IL" sz="3200" dirty="0">
                <a:latin typeface="Calibri" panose="020F0502020204030204" pitchFamily="34" charset="0"/>
                <a:ea typeface="Calibri" panose="020F0502020204030204" pitchFamily="34" charset="0"/>
              </a:rPr>
              <a:t>ׁ שֶׁמַּקְשִׁיב לְדִבְרֵי חֲנֻפָּה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מְשַׁלֵּם עַל כָּךְ בְּיֹקֶר!"</a:t>
            </a:r>
            <a:endParaRPr lang="en-US" sz="3200" dirty="0">
              <a:latin typeface="Calibri" panose="020F0502020204030204" pitchFamily="34" charset="0"/>
              <a:ea typeface="Calibri" panose="020F0502020204030204" pitchFamily="34" charset="0"/>
              <a:cs typeface="Arial" panose="020B0604020202020204" pitchFamily="34" charset="0"/>
            </a:endParaRPr>
          </a:p>
        </p:txBody>
      </p:sp>
      <p:sp>
        <p:nvSpPr>
          <p:cNvPr id="4" name="מלבן: פינות מעוגלות 3">
            <a:extLst>
              <a:ext uri="{FF2B5EF4-FFF2-40B4-BE49-F238E27FC236}">
                <a16:creationId xmlns:a16="http://schemas.microsoft.com/office/drawing/2014/main" id="{603C6FB5-2E7B-4841-8093-0ECD1FD0A117}"/>
              </a:ext>
            </a:extLst>
          </p:cNvPr>
          <p:cNvSpPr/>
          <p:nvPr/>
        </p:nvSpPr>
        <p:spPr>
          <a:xfrm>
            <a:off x="3338643" y="491347"/>
            <a:ext cx="5940358" cy="84110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en-US" dirty="0" err="1"/>
              <a:t>Jp</a:t>
            </a:r>
            <a:r>
              <a:rPr lang="he-IL" sz="3600" dirty="0" err="1"/>
              <a:t>ח</a:t>
            </a:r>
            <a:r>
              <a:rPr lang="he-IL" sz="3600" dirty="0" err="1">
                <a:solidFill>
                  <a:schemeClr val="accent1">
                    <a:lumMod val="75000"/>
                  </a:schemeClr>
                </a:solidFill>
              </a:rPr>
              <a:t>חפשו</a:t>
            </a:r>
            <a:r>
              <a:rPr lang="he-IL" sz="3600" dirty="0">
                <a:solidFill>
                  <a:schemeClr val="accent1">
                    <a:lumMod val="75000"/>
                  </a:schemeClr>
                </a:solidFill>
              </a:rPr>
              <a:t> ביטויים עם המילה </a:t>
            </a:r>
            <a:r>
              <a:rPr lang="he-IL" sz="3600" b="1" dirty="0">
                <a:solidFill>
                  <a:schemeClr val="accent1">
                    <a:lumMod val="75000"/>
                  </a:schemeClr>
                </a:solidFill>
              </a:rPr>
              <a:t>קול</a:t>
            </a:r>
            <a:r>
              <a:rPr lang="en-US" dirty="0"/>
              <a:t>a</a:t>
            </a:r>
            <a:endParaRPr lang="he-IL" dirty="0"/>
          </a:p>
        </p:txBody>
      </p:sp>
      <p:pic>
        <p:nvPicPr>
          <p:cNvPr id="5" name="2min_final" descr="2min_final">
            <a:hlinkClick r:id="" action="ppaction://media"/>
            <a:extLst>
              <a:ext uri="{FF2B5EF4-FFF2-40B4-BE49-F238E27FC236}">
                <a16:creationId xmlns:a16="http://schemas.microsoft.com/office/drawing/2014/main" id="{1D43C242-FD7F-46B9-A721-FE0CB83D9F6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74891" y="330940"/>
            <a:ext cx="2358239" cy="841105"/>
          </a:xfrm>
          <a:prstGeom prst="rect">
            <a:avLst/>
          </a:prstGeom>
        </p:spPr>
      </p:pic>
    </p:spTree>
    <p:extLst>
      <p:ext uri="{BB962C8B-B14F-4D97-AF65-F5344CB8AC3E}">
        <p14:creationId xmlns:p14="http://schemas.microsoft.com/office/powerpoint/2010/main" val="1418972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10818461" y="5942694"/>
            <a:ext cx="1047545" cy="550181"/>
          </a:xfrm>
          <a:prstGeom prst="rect">
            <a:avLst/>
          </a:prstGeom>
        </p:spPr>
      </p:pic>
      <p:sp>
        <p:nvSpPr>
          <p:cNvPr id="10" name="מלבן 9">
            <a:extLst>
              <a:ext uri="{FF2B5EF4-FFF2-40B4-BE49-F238E27FC236}">
                <a16:creationId xmlns:a16="http://schemas.microsoft.com/office/drawing/2014/main" id="{EBC628AD-9848-4347-91EF-F3D71B51F40B}"/>
              </a:ext>
            </a:extLst>
          </p:cNvPr>
          <p:cNvSpPr/>
          <p:nvPr/>
        </p:nvSpPr>
        <p:spPr>
          <a:xfrm>
            <a:off x="0" y="474218"/>
            <a:ext cx="11623684" cy="4808239"/>
          </a:xfrm>
          <a:prstGeom prst="rect">
            <a:avLst/>
          </a:prstGeom>
        </p:spPr>
        <p:txBody>
          <a:bodyPr wrap="square">
            <a:spAutoFit/>
          </a:bodyPr>
          <a:lstStyle/>
          <a:p>
            <a:pPr algn="r" rtl="1">
              <a:lnSpc>
                <a:spcPct val="107000"/>
              </a:lnSpc>
              <a:spcAft>
                <a:spcPts val="800"/>
              </a:spcAft>
            </a:pPr>
            <a:r>
              <a:rPr lang="en-US" sz="2800" dirty="0">
                <a:solidFill>
                  <a:srgbClr val="636363"/>
                </a:solidFill>
                <a:latin typeface="Arial" panose="020B0604020202020204" pitchFamily="34" charset="0"/>
                <a:ea typeface="Calibri" panose="020F0502020204030204" pitchFamily="34" charset="0"/>
                <a:cs typeface="Arial" panose="020B0604020202020204" pitchFamily="34" charset="0"/>
              </a:rPr>
              <a:t>"</a:t>
            </a:r>
            <a:r>
              <a:rPr lang="he-IL" sz="3200" dirty="0">
                <a:solidFill>
                  <a:schemeClr val="tx2"/>
                </a:solidFill>
                <a:latin typeface="Calibri" panose="020F0502020204030204" pitchFamily="34" charset="0"/>
                <a:ea typeface="Calibri" panose="020F0502020204030204" pitchFamily="34" charset="0"/>
              </a:rPr>
              <a:t>וְעֵינֶיךָ הַשְׁחֹרוֹת - מַמָּשׁ נֶהֱדָרוֹת!"  הוֹסִיף הַשּׁוּעָל </a:t>
            </a:r>
            <a:r>
              <a:rPr lang="he-IL" sz="3200" dirty="0">
                <a:solidFill>
                  <a:schemeClr val="accent1">
                    <a:lumMod val="60000"/>
                    <a:lumOff val="40000"/>
                  </a:schemeClr>
                </a:solidFill>
                <a:latin typeface="Calibri" panose="020F0502020204030204" pitchFamily="34" charset="0"/>
                <a:ea typeface="Calibri" panose="020F0502020204030204" pitchFamily="34" charset="0"/>
              </a:rPr>
              <a:t>בְּקוֹל רַךְ</a:t>
            </a:r>
            <a:r>
              <a:rPr lang="he-IL" sz="3200" dirty="0">
                <a:solidFill>
                  <a:srgbClr val="636363"/>
                </a:solidFill>
                <a:latin typeface="Calibri" panose="020F0502020204030204" pitchFamily="34" charset="0"/>
                <a:ea typeface="Calibri" panose="020F0502020204030204" pitchFamily="34" charset="0"/>
              </a:rPr>
              <a:t>, "אֲנִי בָּטוּחַ </a:t>
            </a:r>
            <a:br>
              <a:rPr lang="he-IL" sz="3200" dirty="0">
                <a:solidFill>
                  <a:srgbClr val="636363"/>
                </a:solidFill>
                <a:latin typeface="Calibri" panose="020F0502020204030204" pitchFamily="34" charset="0"/>
                <a:ea typeface="Calibri" panose="020F0502020204030204" pitchFamily="34" charset="0"/>
              </a:rPr>
            </a:br>
            <a:r>
              <a:rPr lang="he-IL" sz="3200" dirty="0">
                <a:solidFill>
                  <a:srgbClr val="636363"/>
                </a:solidFill>
                <a:latin typeface="Calibri" panose="020F0502020204030204" pitchFamily="34" charset="0"/>
                <a:ea typeface="Calibri" panose="020F0502020204030204" pitchFamily="34" charset="0"/>
              </a:rPr>
              <a:t>שֶׁגַּם </a:t>
            </a:r>
            <a:r>
              <a:rPr lang="he-IL" sz="3200" dirty="0">
                <a:solidFill>
                  <a:schemeClr val="accent1">
                    <a:lumMod val="60000"/>
                    <a:lumOff val="40000"/>
                  </a:schemeClr>
                </a:solidFill>
                <a:latin typeface="Calibri" panose="020F0502020204030204" pitchFamily="34" charset="0"/>
                <a:ea typeface="Calibri" panose="020F0502020204030204" pitchFamily="34" charset="0"/>
              </a:rPr>
              <a:t>קוֹלְךָ עָרֵב לְאֹזֶן</a:t>
            </a:r>
            <a:r>
              <a:rPr lang="he-IL" sz="3200" dirty="0">
                <a:solidFill>
                  <a:srgbClr val="636363"/>
                </a:solidFill>
                <a:latin typeface="Calibri" panose="020F0502020204030204" pitchFamily="34" charset="0"/>
                <a:ea typeface="Calibri" panose="020F0502020204030204" pitchFamily="34" charset="0"/>
              </a:rPr>
              <a:t>. הֲתוֹאִיל </a:t>
            </a:r>
            <a:r>
              <a:rPr lang="he-IL" sz="3200" dirty="0">
                <a:latin typeface="Calibri" panose="020F0502020204030204" pitchFamily="34" charset="0"/>
                <a:ea typeface="Calibri" panose="020F0502020204030204" pitchFamily="34" charset="0"/>
              </a:rPr>
              <a:t>לְהַנְעִים לִי בְּזִמְרָה</a:t>
            </a:r>
            <a:r>
              <a:rPr lang="he-IL" sz="3200" dirty="0">
                <a:solidFill>
                  <a:srgbClr val="636363"/>
                </a:solidFill>
                <a:latin typeface="Calibri" panose="020F0502020204030204" pitchFamily="34" charset="0"/>
                <a:ea typeface="Calibri" panose="020F0502020204030204" pitchFamily="34" charset="0"/>
              </a:rPr>
              <a:t>?"</a:t>
            </a:r>
            <a:br>
              <a:rPr lang="he-IL" sz="3200" dirty="0">
                <a:solidFill>
                  <a:srgbClr val="636363"/>
                </a:solidFill>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הָעוֹרֵב הִתְרַגֵּשׁ עַד מְאוֹד לְשֵׁמַע מַחְמְאוֹתָיו שֶׁל הַשּׁוּעָל. הוּא זָקַף אֶת רֹאשׁוֹ,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פָּתַח אֶת מְקוֹרוֹ כְּדֵי לִפְצֹחַ בַּשִּׁיר -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וּבְאוֹתוֹ רֶגַע נָפְלָה הַגְּבִינָה אַרְצָה.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בָּלַע הַשּׁוּעָל אֶת הַגְּבִינָה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כְּהֶרֶף עַיִן וְאָמַר: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a:t>
            </a:r>
            <a:r>
              <a:rPr lang="he-IL" sz="3200" dirty="0" err="1">
                <a:latin typeface="Calibri" panose="020F0502020204030204" pitchFamily="34" charset="0"/>
                <a:ea typeface="Calibri" panose="020F0502020204030204" pitchFamily="34" charset="0"/>
              </a:rPr>
              <a:t>הַטִּפֵּש</a:t>
            </a:r>
            <a:r>
              <a:rPr lang="he-IL" sz="3200" dirty="0">
                <a:latin typeface="Calibri" panose="020F0502020204030204" pitchFamily="34" charset="0"/>
                <a:ea typeface="Calibri" panose="020F0502020204030204" pitchFamily="34" charset="0"/>
              </a:rPr>
              <a:t>ׁ שֶׁמַּקְשִׁיב לְדִבְרֵי חֲנֻפָּה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מְשַׁלֵּם עַל כָּךְ בְּיֹקֶר!"</a:t>
            </a:r>
            <a:endParaRPr lang="en-US" sz="32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05557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a:xfrm>
            <a:off x="6096000" y="2003898"/>
            <a:ext cx="4737321" cy="1848255"/>
          </a:xfrm>
          <a:ln w="38100">
            <a:solidFill>
              <a:schemeClr val="accent1">
                <a:lumMod val="60000"/>
                <a:lumOff val="40000"/>
              </a:schemeClr>
            </a:solidFill>
          </a:ln>
        </p:spPr>
        <p:txBody>
          <a:bodyPr>
            <a:noAutofit/>
          </a:bodyPr>
          <a:lstStyle/>
          <a:p>
            <a:r>
              <a:rPr lang="he-IL" sz="3600" b="1" dirty="0">
                <a:solidFill>
                  <a:schemeClr val="accent1">
                    <a:lumMod val="60000"/>
                    <a:lumOff val="40000"/>
                  </a:schemeClr>
                </a:solidFill>
              </a:rPr>
              <a:t>קוֹל מָתוֹק מִדְּבַשׁ</a:t>
            </a:r>
            <a:br>
              <a:rPr lang="he-IL" sz="3600" b="1" dirty="0">
                <a:solidFill>
                  <a:schemeClr val="accent1">
                    <a:lumMod val="60000"/>
                    <a:lumOff val="40000"/>
                  </a:schemeClr>
                </a:solidFill>
              </a:rPr>
            </a:br>
            <a:r>
              <a:rPr lang="he-IL" sz="3600" b="1" dirty="0">
                <a:solidFill>
                  <a:schemeClr val="accent1">
                    <a:lumMod val="60000"/>
                    <a:lumOff val="40000"/>
                  </a:schemeClr>
                </a:solidFill>
              </a:rPr>
              <a:t>קוֹל רַךְ</a:t>
            </a:r>
            <a:br>
              <a:rPr lang="he-IL" sz="3600" b="1" dirty="0">
                <a:solidFill>
                  <a:schemeClr val="accent1">
                    <a:lumMod val="60000"/>
                    <a:lumOff val="40000"/>
                  </a:schemeClr>
                </a:solidFill>
              </a:rPr>
            </a:br>
            <a:r>
              <a:rPr lang="he-IL" sz="3600" b="1" dirty="0">
                <a:solidFill>
                  <a:schemeClr val="accent1">
                    <a:lumMod val="60000"/>
                    <a:lumOff val="40000"/>
                  </a:schemeClr>
                </a:solidFill>
              </a:rPr>
              <a:t>קוֹלְךָ עָרֵב לְאֹזֶן</a:t>
            </a:r>
            <a:endParaRPr lang="x-none" sz="3600" b="1" dirty="0">
              <a:solidFill>
                <a:schemeClr val="accent1">
                  <a:lumMod val="60000"/>
                  <a:lumOff val="40000"/>
                </a:schemeClr>
              </a:solidFill>
            </a:endParaRPr>
          </a:p>
        </p:txBody>
      </p:sp>
      <p:sp>
        <p:nvSpPr>
          <p:cNvPr id="4" name="Content Placeholder 3">
            <a:extLst>
              <a:ext uri="{FF2B5EF4-FFF2-40B4-BE49-F238E27FC236}">
                <a16:creationId xmlns:a16="http://schemas.microsoft.com/office/drawing/2014/main" id="{51EACAB0-5CC2-4348-AA87-21B5FF515947}"/>
              </a:ext>
            </a:extLst>
          </p:cNvPr>
          <p:cNvSpPr>
            <a:spLocks noGrp="1"/>
          </p:cNvSpPr>
          <p:nvPr>
            <p:ph sz="half" idx="2"/>
          </p:nvPr>
        </p:nvSpPr>
        <p:spPr>
          <a:xfrm>
            <a:off x="3428951" y="644583"/>
            <a:ext cx="7404371" cy="1217495"/>
          </a:xfrm>
        </p:spPr>
        <p:txBody>
          <a:bodyPr>
            <a:normAutofit/>
          </a:bodyPr>
          <a:lstStyle/>
          <a:p>
            <a:pPr marL="0" indent="0">
              <a:buNone/>
            </a:pPr>
            <a:endParaRPr lang="he-IL" dirty="0"/>
          </a:p>
          <a:p>
            <a:pPr marL="0" indent="0">
              <a:buNone/>
            </a:pPr>
            <a:endParaRPr lang="x-none" dirty="0"/>
          </a:p>
        </p:txBody>
      </p:sp>
      <p:sp>
        <p:nvSpPr>
          <p:cNvPr id="6" name="Title 1">
            <a:extLst>
              <a:ext uri="{FF2B5EF4-FFF2-40B4-BE49-F238E27FC236}">
                <a16:creationId xmlns:a16="http://schemas.microsoft.com/office/drawing/2014/main" id="{76A479B6-D92B-4AC7-97BC-CE8DDB9B6CE8}"/>
              </a:ext>
            </a:extLst>
          </p:cNvPr>
          <p:cNvSpPr txBox="1">
            <a:spLocks/>
          </p:cNvSpPr>
          <p:nvPr/>
        </p:nvSpPr>
        <p:spPr>
          <a:xfrm>
            <a:off x="629007" y="403087"/>
            <a:ext cx="10515600" cy="1529901"/>
          </a:xfrm>
          <a:prstGeom prst="rect">
            <a:avLst/>
          </a:prstGeom>
        </p:spPr>
        <p:txBody>
          <a:bodyPr vert="horz" lIns="91440" tIns="45720" rIns="91440" bIns="45720" rtlCol="0" anchor="ctr">
            <a:normAutofit/>
          </a:bodyPr>
          <a:lstStyle>
            <a:lvl1pPr algn="r" defTabSz="914400" rtl="1" eaLnBrk="1" latinLnBrk="0" hangingPunct="1">
              <a:lnSpc>
                <a:spcPct val="90000"/>
              </a:lnSpc>
              <a:spcBef>
                <a:spcPct val="0"/>
              </a:spcBef>
              <a:buNone/>
              <a:defRPr sz="4400" b="0" i="0" kern="1200">
                <a:solidFill>
                  <a:schemeClr val="tx1"/>
                </a:solidFill>
                <a:latin typeface="Calibri" panose="020F0502020204030204" pitchFamily="34" charset="0"/>
                <a:ea typeface="Open Sans" panose="020B0606030504020204" pitchFamily="34" charset="0"/>
                <a:cs typeface="+mn-cs"/>
              </a:defRPr>
            </a:lvl1pPr>
          </a:lstStyle>
          <a:p>
            <a:r>
              <a:rPr lang="he-IL" sz="3600" dirty="0"/>
              <a:t>ביטויים עם המילה </a:t>
            </a:r>
            <a:r>
              <a:rPr lang="he-IL" sz="3600" b="1" dirty="0">
                <a:solidFill>
                  <a:srgbClr val="4285E3"/>
                </a:solidFill>
              </a:rPr>
              <a:t>קול</a:t>
            </a:r>
            <a:endParaRPr lang="x-none" sz="3600" b="1" dirty="0">
              <a:solidFill>
                <a:srgbClr val="4285E3"/>
              </a:solidFill>
            </a:endParaRPr>
          </a:p>
        </p:txBody>
      </p:sp>
      <p:sp>
        <p:nvSpPr>
          <p:cNvPr id="9" name="Title 1">
            <a:extLst>
              <a:ext uri="{FF2B5EF4-FFF2-40B4-BE49-F238E27FC236}">
                <a16:creationId xmlns:a16="http://schemas.microsoft.com/office/drawing/2014/main" id="{711EB4A6-1B14-457E-9F68-F386C897BE09}"/>
              </a:ext>
            </a:extLst>
          </p:cNvPr>
          <p:cNvSpPr txBox="1">
            <a:spLocks/>
          </p:cNvSpPr>
          <p:nvPr/>
        </p:nvSpPr>
        <p:spPr>
          <a:xfrm>
            <a:off x="1057024" y="3781042"/>
            <a:ext cx="10515600" cy="2095500"/>
          </a:xfrm>
          <a:prstGeom prst="rect">
            <a:avLst/>
          </a:prstGeom>
        </p:spPr>
        <p:txBody>
          <a:bodyPr vert="horz" lIns="91440" tIns="45720" rIns="91440" bIns="45720" rtlCol="0" anchor="ctr">
            <a:noAutofit/>
          </a:bodyPr>
          <a:lstStyle>
            <a:lvl1pPr algn="r" defTabSz="914400" rtl="1" eaLnBrk="1" latinLnBrk="0" hangingPunct="1">
              <a:lnSpc>
                <a:spcPct val="90000"/>
              </a:lnSpc>
              <a:spcBef>
                <a:spcPct val="0"/>
              </a:spcBef>
              <a:buNone/>
              <a:defRPr sz="4400" b="0" i="0" kern="1200">
                <a:solidFill>
                  <a:schemeClr val="tx1"/>
                </a:solidFill>
                <a:latin typeface="Calibri" panose="020F0502020204030204" pitchFamily="34" charset="0"/>
                <a:ea typeface="Open Sans" panose="020B0606030504020204" pitchFamily="34" charset="0"/>
                <a:cs typeface="+mn-cs"/>
              </a:defRPr>
            </a:lvl1pPr>
          </a:lstStyle>
          <a:p>
            <a:endParaRPr lang="he-IL" sz="3200" dirty="0">
              <a:solidFill>
                <a:srgbClr val="636363"/>
              </a:solidFill>
              <a:ea typeface="Calibri" panose="020F0502020204030204" pitchFamily="34" charset="0"/>
            </a:endParaRPr>
          </a:p>
          <a:p>
            <a:r>
              <a:rPr lang="he-IL" sz="3600" dirty="0">
                <a:ea typeface="Calibri" panose="020F0502020204030204" pitchFamily="34" charset="0"/>
              </a:rPr>
              <a:t>משתמשים בביטויים אלה כדי לתאר </a:t>
            </a:r>
            <a:r>
              <a:rPr lang="he-IL" sz="3600" dirty="0">
                <a:solidFill>
                  <a:srgbClr val="4285E3"/>
                </a:solidFill>
                <a:ea typeface="Calibri" panose="020F0502020204030204" pitchFamily="34" charset="0"/>
              </a:rPr>
              <a:t>קול נעים </a:t>
            </a:r>
            <a:r>
              <a:rPr lang="he-IL" sz="3600" dirty="0">
                <a:ea typeface="Calibri" panose="020F0502020204030204" pitchFamily="34" charset="0"/>
              </a:rPr>
              <a:t>לאוזן.</a:t>
            </a:r>
          </a:p>
          <a:p>
            <a:endParaRPr lang="he-IL" sz="3600" dirty="0">
              <a:ea typeface="Calibri" panose="020F0502020204030204" pitchFamily="34" charset="0"/>
            </a:endParaRPr>
          </a:p>
          <a:p>
            <a:r>
              <a:rPr lang="he-IL" sz="3600" dirty="0">
                <a:ea typeface="Calibri" panose="020F0502020204030204" pitchFamily="34" charset="0"/>
              </a:rPr>
              <a:t>בסיפור השועל מבקש מהעורב </a:t>
            </a:r>
            <a:r>
              <a:rPr lang="he-IL" sz="3600" dirty="0">
                <a:solidFill>
                  <a:srgbClr val="4285E3"/>
                </a:solidFill>
                <a:ea typeface="Calibri" panose="020F0502020204030204" pitchFamily="34" charset="0"/>
              </a:rPr>
              <a:t>לְהַנְעִים</a:t>
            </a:r>
            <a:r>
              <a:rPr lang="he-IL" sz="3600" dirty="0">
                <a:ea typeface="Calibri" panose="020F0502020204030204" pitchFamily="34" charset="0"/>
              </a:rPr>
              <a:t> לו בְּזִמְרָה.</a:t>
            </a:r>
            <a:endParaRPr lang="x-none" sz="3600" dirty="0"/>
          </a:p>
        </p:txBody>
      </p:sp>
    </p:spTree>
    <p:extLst>
      <p:ext uri="{BB962C8B-B14F-4D97-AF65-F5344CB8AC3E}">
        <p14:creationId xmlns:p14="http://schemas.microsoft.com/office/powerpoint/2010/main" val="127426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10818461" y="5942694"/>
            <a:ext cx="1047545" cy="550181"/>
          </a:xfrm>
          <a:prstGeom prst="rect">
            <a:avLst/>
          </a:prstGeom>
        </p:spPr>
      </p:pic>
      <p:sp>
        <p:nvSpPr>
          <p:cNvPr id="10" name="מלבן 9">
            <a:extLst>
              <a:ext uri="{FF2B5EF4-FFF2-40B4-BE49-F238E27FC236}">
                <a16:creationId xmlns:a16="http://schemas.microsoft.com/office/drawing/2014/main" id="{EBC628AD-9848-4347-91EF-F3D71B51F40B}"/>
              </a:ext>
            </a:extLst>
          </p:cNvPr>
          <p:cNvSpPr/>
          <p:nvPr/>
        </p:nvSpPr>
        <p:spPr>
          <a:xfrm>
            <a:off x="563987" y="2181007"/>
            <a:ext cx="10778246" cy="2062103"/>
          </a:xfrm>
          <a:prstGeom prst="rect">
            <a:avLst/>
          </a:prstGeom>
        </p:spPr>
        <p:txBody>
          <a:bodyPr wrap="square">
            <a:spAutoFit/>
          </a:bodyPr>
          <a:lstStyle/>
          <a:p>
            <a:pPr algn="r"/>
            <a:r>
              <a:rPr lang="he-IL" sz="3200" dirty="0">
                <a:ea typeface="Calibri" panose="020F0502020204030204" pitchFamily="34" charset="0"/>
              </a:rPr>
              <a:t>הִמְשִׁיךְ הַשּׁוּעָל </a:t>
            </a:r>
            <a:r>
              <a:rPr lang="he-IL" sz="3200" dirty="0">
                <a:solidFill>
                  <a:schemeClr val="accent1">
                    <a:lumMod val="60000"/>
                    <a:lumOff val="40000"/>
                  </a:schemeClr>
                </a:solidFill>
                <a:ea typeface="Calibri" panose="020F0502020204030204" pitchFamily="34" charset="0"/>
              </a:rPr>
              <a:t>בְּקוֹל מָתוֹק מִדְּבַשׁ</a:t>
            </a:r>
            <a:r>
              <a:rPr lang="he-IL" sz="3200" dirty="0">
                <a:solidFill>
                  <a:srgbClr val="636363"/>
                </a:solidFill>
                <a:ea typeface="Calibri" panose="020F0502020204030204" pitchFamily="34" charset="0"/>
              </a:rPr>
              <a:t>. </a:t>
            </a:r>
            <a:r>
              <a:rPr lang="he-IL" sz="3200" dirty="0">
                <a:ea typeface="Calibri" panose="020F0502020204030204" pitchFamily="34" charset="0"/>
              </a:rPr>
              <a:t>"מָה שָׂמֵחַ אֲנִי לִרְאוֹתְךָ, נוֹצוֹתֶיךָ מַבְרִיקוֹת כָּל כָּךְ הַבֹּקֶר!"</a:t>
            </a:r>
            <a:br>
              <a:rPr lang="he-IL" sz="3200" dirty="0">
                <a:ea typeface="Calibri" panose="020F0502020204030204" pitchFamily="34" charset="0"/>
              </a:rPr>
            </a:br>
            <a:r>
              <a:rPr lang="he-IL" sz="3200" dirty="0">
                <a:ea typeface="Calibri" panose="020F0502020204030204" pitchFamily="34" charset="0"/>
              </a:rPr>
              <a:t>דִּבְרֵי הַשּׁוּעָל מָצְאוּ חֵן בְּעֵינֵי הָעוֹרֵב; הוּא פָּרַשׂ אֶת כְּנָפָיו וְנוֹפֵף בָּהֶן, וְאַחַר שָׁב וְנָעַץ אֶת מַבָּטוֹ בַּשּׁוּעָל.</a:t>
            </a:r>
            <a:endParaRPr lang="he-IL" sz="3200" dirty="0"/>
          </a:p>
        </p:txBody>
      </p:sp>
    </p:spTree>
    <p:extLst>
      <p:ext uri="{BB962C8B-B14F-4D97-AF65-F5344CB8AC3E}">
        <p14:creationId xmlns:p14="http://schemas.microsoft.com/office/powerpoint/2010/main" val="4198027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10818461" y="5942694"/>
            <a:ext cx="1047545" cy="550181"/>
          </a:xfrm>
          <a:prstGeom prst="rect">
            <a:avLst/>
          </a:prstGeom>
        </p:spPr>
      </p:pic>
      <p:sp>
        <p:nvSpPr>
          <p:cNvPr id="10" name="מלבן 9">
            <a:extLst>
              <a:ext uri="{FF2B5EF4-FFF2-40B4-BE49-F238E27FC236}">
                <a16:creationId xmlns:a16="http://schemas.microsoft.com/office/drawing/2014/main" id="{EBC628AD-9848-4347-91EF-F3D71B51F40B}"/>
              </a:ext>
            </a:extLst>
          </p:cNvPr>
          <p:cNvSpPr/>
          <p:nvPr/>
        </p:nvSpPr>
        <p:spPr>
          <a:xfrm>
            <a:off x="0" y="1388618"/>
            <a:ext cx="11623684" cy="3230628"/>
          </a:xfrm>
          <a:prstGeom prst="rect">
            <a:avLst/>
          </a:prstGeom>
        </p:spPr>
        <p:txBody>
          <a:bodyPr wrap="square">
            <a:spAutoFit/>
          </a:bodyPr>
          <a:lstStyle/>
          <a:p>
            <a:pPr algn="r" rtl="1">
              <a:lnSpc>
                <a:spcPct val="107000"/>
              </a:lnSpc>
              <a:spcAft>
                <a:spcPts val="800"/>
              </a:spcAft>
            </a:pPr>
            <a:r>
              <a:rPr lang="en-US" sz="2800" dirty="0">
                <a:solidFill>
                  <a:srgbClr val="636363"/>
                </a:solidFill>
                <a:latin typeface="Arial" panose="020B0604020202020204" pitchFamily="34" charset="0"/>
                <a:ea typeface="Calibri" panose="020F0502020204030204" pitchFamily="34" charset="0"/>
                <a:cs typeface="Arial" panose="020B0604020202020204" pitchFamily="34" charset="0"/>
              </a:rPr>
              <a:t>"</a:t>
            </a:r>
            <a:r>
              <a:rPr lang="he-IL" sz="3200" dirty="0">
                <a:latin typeface="Calibri" panose="020F0502020204030204" pitchFamily="34" charset="0"/>
                <a:ea typeface="Calibri" panose="020F0502020204030204" pitchFamily="34" charset="0"/>
              </a:rPr>
              <a:t>וְעֵינֶיךָ הַשְׁחֹרוֹת - מַמָּשׁ נֶהֱדָרוֹת!"  הוֹסִיף הַשּׁוּעָל </a:t>
            </a:r>
            <a:r>
              <a:rPr lang="he-IL" sz="3200" dirty="0">
                <a:solidFill>
                  <a:schemeClr val="accent1">
                    <a:lumMod val="60000"/>
                    <a:lumOff val="40000"/>
                  </a:schemeClr>
                </a:solidFill>
                <a:latin typeface="Calibri" panose="020F0502020204030204" pitchFamily="34" charset="0"/>
                <a:ea typeface="Calibri" panose="020F0502020204030204" pitchFamily="34" charset="0"/>
              </a:rPr>
              <a:t>בְּקוֹל רַךְ</a:t>
            </a:r>
            <a:r>
              <a:rPr lang="he-IL" sz="3200" dirty="0">
                <a:solidFill>
                  <a:srgbClr val="636363"/>
                </a:solidFill>
                <a:latin typeface="Calibri" panose="020F0502020204030204" pitchFamily="34" charset="0"/>
                <a:ea typeface="Calibri" panose="020F0502020204030204" pitchFamily="34" charset="0"/>
              </a:rPr>
              <a:t>, </a:t>
            </a:r>
            <a:r>
              <a:rPr lang="he-IL" sz="3200" dirty="0">
                <a:latin typeface="Calibri" panose="020F0502020204030204" pitchFamily="34" charset="0"/>
                <a:ea typeface="Calibri" panose="020F0502020204030204" pitchFamily="34" charset="0"/>
              </a:rPr>
              <a:t>"אֲנִי בָּטוּחַ </a:t>
            </a:r>
            <a:br>
              <a:rPr lang="he-IL" sz="3200" dirty="0">
                <a:solidFill>
                  <a:srgbClr val="636363"/>
                </a:solidFill>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שֶׁגַּם </a:t>
            </a:r>
            <a:r>
              <a:rPr lang="he-IL" sz="3200" dirty="0">
                <a:solidFill>
                  <a:schemeClr val="accent1">
                    <a:lumMod val="60000"/>
                    <a:lumOff val="40000"/>
                  </a:schemeClr>
                </a:solidFill>
                <a:latin typeface="Calibri" panose="020F0502020204030204" pitchFamily="34" charset="0"/>
                <a:ea typeface="Calibri" panose="020F0502020204030204" pitchFamily="34" charset="0"/>
              </a:rPr>
              <a:t>קוֹלְךָ עָרֵב לְאֹזֶן</a:t>
            </a:r>
            <a:r>
              <a:rPr lang="he-IL" sz="3200" dirty="0">
                <a:solidFill>
                  <a:srgbClr val="636363"/>
                </a:solidFill>
                <a:latin typeface="Calibri" panose="020F0502020204030204" pitchFamily="34" charset="0"/>
                <a:ea typeface="Calibri" panose="020F0502020204030204" pitchFamily="34" charset="0"/>
              </a:rPr>
              <a:t>. </a:t>
            </a:r>
            <a:r>
              <a:rPr lang="he-IL" sz="3200" dirty="0">
                <a:latin typeface="Calibri" panose="020F0502020204030204" pitchFamily="34" charset="0"/>
                <a:ea typeface="Calibri" panose="020F0502020204030204" pitchFamily="34" charset="0"/>
              </a:rPr>
              <a:t>הֲתוֹאִיל לְהַנְעִים לִי בְּזִמְרָה?"</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הָעוֹרֵב הִתְרַגֵּשׁ עַד מְאוֹד לְשֵׁמַע מַחְמְאוֹתָיו שֶׁל הַשּׁוּעָל. הוּא זָקַף אֶת רֹאשׁוֹ,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פָּתַח אֶת מְקוֹרוֹ כְּדֵי לִפְצֹחַ בַּשִּׁיר - </a:t>
            </a:r>
            <a:br>
              <a:rPr lang="he-IL" sz="3200" dirty="0">
                <a:latin typeface="Calibri" panose="020F0502020204030204" pitchFamily="34" charset="0"/>
                <a:ea typeface="Calibri" panose="020F0502020204030204" pitchFamily="34" charset="0"/>
              </a:rPr>
            </a:br>
            <a:r>
              <a:rPr lang="he-IL" sz="3200" dirty="0">
                <a:latin typeface="Calibri" panose="020F0502020204030204" pitchFamily="34" charset="0"/>
                <a:ea typeface="Calibri" panose="020F0502020204030204" pitchFamily="34" charset="0"/>
              </a:rPr>
              <a:t>וּבְאוֹתוֹ רֶגַע נָפְלָה הַגְּבִינָה אַרְצָה. </a:t>
            </a:r>
            <a:br>
              <a:rPr lang="he-IL" sz="3200" dirty="0">
                <a:solidFill>
                  <a:srgbClr val="636363"/>
                </a:solidFill>
                <a:latin typeface="Calibri" panose="020F0502020204030204" pitchFamily="34" charset="0"/>
                <a:ea typeface="Calibri" panose="020F0502020204030204" pitchFamily="34" charset="0"/>
              </a:rPr>
            </a:br>
            <a:endParaRPr lang="en-US" sz="3200" dirty="0">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8F0520CD-8E62-4529-B898-6B141B93F9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345" y="3431075"/>
            <a:ext cx="2976510" cy="2653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0780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err="1"/>
              <a:t>מְסַיְמִים</a:t>
            </a:r>
            <a:r>
              <a:rPr lang="he-IL" dirty="0"/>
              <a:t> וּמְסַכְּמִים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54114" y="1928813"/>
            <a:ext cx="10990150" cy="4510898"/>
          </a:xfrm>
        </p:spPr>
        <p:txBody>
          <a:bodyPr>
            <a:normAutofit fontScale="25000" lnSpcReduction="20000"/>
          </a:bodyPr>
          <a:lstStyle/>
          <a:p>
            <a:pPr marL="571500" lvl="0" indent="-571500" algn="r">
              <a:buFont typeface="Wingdings" panose="05000000000000000000" pitchFamily="2" charset="2"/>
              <a:buChar char="ü"/>
            </a:pPr>
            <a:r>
              <a:rPr lang="he-IL" sz="14400" dirty="0"/>
              <a:t>קראנו את משל </a:t>
            </a:r>
            <a:r>
              <a:rPr lang="he-IL" sz="14400" b="1" dirty="0"/>
              <a:t>העורב והשועל </a:t>
            </a:r>
            <a:r>
              <a:rPr lang="he-IL" sz="14400" dirty="0"/>
              <a:t>ונזכרנו בסיפור.</a:t>
            </a:r>
          </a:p>
          <a:p>
            <a:pPr marL="571500" lvl="0" indent="-571500" algn="r">
              <a:buFont typeface="Wingdings" panose="05000000000000000000" pitchFamily="2" charset="2"/>
              <a:buChar char="ü"/>
            </a:pPr>
            <a:r>
              <a:rPr lang="he-IL" sz="14400" dirty="0"/>
              <a:t>למדנו להבחין בין פירושים של </a:t>
            </a:r>
            <a:r>
              <a:rPr lang="he-IL" sz="14400"/>
              <a:t>מילים הדומות </a:t>
            </a:r>
            <a:r>
              <a:rPr lang="he-IL" sz="14400" dirty="0"/>
              <a:t>למילה </a:t>
            </a:r>
            <a:r>
              <a:rPr lang="he-IL" sz="14400" b="1" dirty="0"/>
              <a:t>לראות.</a:t>
            </a:r>
          </a:p>
          <a:p>
            <a:pPr marL="571500" lvl="0" indent="-571500" algn="r">
              <a:buFont typeface="Wingdings" panose="05000000000000000000" pitchFamily="2" charset="2"/>
              <a:buChar char="ü"/>
            </a:pPr>
            <a:r>
              <a:rPr lang="he-IL" sz="14400" dirty="0"/>
              <a:t>למדנו מתי מתאים להשתמש בכל אחת מהמילים.</a:t>
            </a:r>
          </a:p>
          <a:p>
            <a:pPr marL="571500" lvl="0" indent="-571500" algn="r">
              <a:buFont typeface="Wingdings" panose="05000000000000000000" pitchFamily="2" charset="2"/>
              <a:buChar char="ü"/>
            </a:pPr>
            <a:r>
              <a:rPr lang="he-IL" sz="14400" dirty="0"/>
              <a:t>כתבנו מילים מאותה משפחה והשלמנו קטעים במילים מתאימות.</a:t>
            </a:r>
          </a:p>
          <a:p>
            <a:pPr marL="571500" lvl="0" indent="-571500" algn="r">
              <a:buFont typeface="Wingdings" panose="05000000000000000000" pitchFamily="2" charset="2"/>
              <a:buChar char="ü"/>
            </a:pPr>
            <a:r>
              <a:rPr lang="he-IL" sz="14400" dirty="0"/>
              <a:t>זיהינו בסיפור ביטויים עם המילה </a:t>
            </a:r>
            <a:r>
              <a:rPr lang="he-IL" sz="14400" b="1" dirty="0"/>
              <a:t>קול</a:t>
            </a:r>
            <a:r>
              <a:rPr lang="he-IL" sz="14400" dirty="0"/>
              <a:t> והבנו את המשמעות שלהם.</a:t>
            </a:r>
          </a:p>
          <a:p>
            <a:pPr marL="571500" lvl="0" indent="-571500" algn="r">
              <a:buFont typeface="Wingdings" panose="05000000000000000000" pitchFamily="2" charset="2"/>
              <a:buChar char="ü"/>
            </a:pPr>
            <a:r>
              <a:rPr lang="he-IL" sz="14400" dirty="0"/>
              <a:t>כך הבנו טוב יותר את הכוונות והמעשים של העורב והשועל בסיפור.</a:t>
            </a:r>
          </a:p>
          <a:p>
            <a:pPr marL="571500" lvl="0" indent="-571500" algn="r">
              <a:buFont typeface="Wingdings" panose="05000000000000000000" pitchFamily="2" charset="2"/>
              <a:buChar char="ü"/>
            </a:pPr>
            <a:endParaRPr lang="he-IL" sz="5800" dirty="0"/>
          </a:p>
          <a:p>
            <a:pPr marL="571500" lvl="0" indent="-571500" algn="r">
              <a:buFont typeface="Wingdings" panose="05000000000000000000" pitchFamily="2" charset="2"/>
              <a:buChar char="ü"/>
            </a:pPr>
            <a:endParaRPr lang="he-IL" dirty="0"/>
          </a:p>
          <a:p>
            <a:pPr lvl="0" algn="r"/>
            <a:br>
              <a:rPr lang="en-US" b="1" dirty="0"/>
            </a:b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10">
            <a:extLst>
              <a:ext uri="{FF2B5EF4-FFF2-40B4-BE49-F238E27FC236}">
                <a16:creationId xmlns:a16="http://schemas.microsoft.com/office/drawing/2014/main" id="{9740CCC3-3441-6047-99F5-69246B9FE204}"/>
              </a:ext>
            </a:extLst>
          </p:cNvPr>
          <p:cNvPicPr>
            <a:picLocks noChangeAspect="1"/>
          </p:cNvPicPr>
          <p:nvPr/>
        </p:nvPicPr>
        <p:blipFill>
          <a:blip r:embed="rId4"/>
          <a:stretch>
            <a:fillRect/>
          </a:stretch>
        </p:blipFill>
        <p:spPr>
          <a:xfrm flipH="1">
            <a:off x="10810862" y="4842597"/>
            <a:ext cx="1695450" cy="2203596"/>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5"/>
          <a:stretch>
            <a:fillRect/>
          </a:stretch>
        </p:blipFill>
        <p:spPr>
          <a:xfrm rot="8222050">
            <a:off x="319777" y="503469"/>
            <a:ext cx="1596108" cy="820856"/>
          </a:xfrm>
          <a:prstGeom prst="rect">
            <a:avLst/>
          </a:prstGeom>
        </p:spPr>
      </p:pic>
    </p:spTree>
    <p:extLst>
      <p:ext uri="{BB962C8B-B14F-4D97-AF65-F5344CB8AC3E}">
        <p14:creationId xmlns:p14="http://schemas.microsoft.com/office/powerpoint/2010/main" val="618805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Office Theme">
  <a:themeElements>
    <a:clrScheme name="התאמה אישית 5">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התאמה אישית 5">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2524</TotalTime>
  <Words>3135</Words>
  <Application>Microsoft Office PowerPoint</Application>
  <PresentationFormat>מסך רחב</PresentationFormat>
  <Paragraphs>404</Paragraphs>
  <Slides>45</Slides>
  <Notes>45</Notes>
  <HiddenSlides>0</HiddenSlides>
  <MMClips>10</MMClips>
  <ScaleCrop>false</ScaleCrop>
  <HeadingPairs>
    <vt:vector size="6" baseType="variant">
      <vt:variant>
        <vt:lpstr>גופנים בשימוש</vt:lpstr>
      </vt:variant>
      <vt:variant>
        <vt:i4>6</vt:i4>
      </vt:variant>
      <vt:variant>
        <vt:lpstr>ערכת נושא</vt:lpstr>
      </vt:variant>
      <vt:variant>
        <vt:i4>2</vt:i4>
      </vt:variant>
      <vt:variant>
        <vt:lpstr>כותרות שקופיות</vt:lpstr>
      </vt:variant>
      <vt:variant>
        <vt:i4>45</vt:i4>
      </vt:variant>
    </vt:vector>
  </HeadingPairs>
  <TitlesOfParts>
    <vt:vector size="53" baseType="lpstr">
      <vt:lpstr>Alef</vt:lpstr>
      <vt:lpstr>Arial</vt:lpstr>
      <vt:lpstr>Calibri</vt:lpstr>
      <vt:lpstr>Open Sans</vt:lpstr>
      <vt:lpstr>Open Sans Hebrew</vt:lpstr>
      <vt:lpstr>Wingdings</vt:lpstr>
      <vt:lpstr>Office Theme</vt:lpstr>
      <vt:lpstr>1_Office Theme</vt:lpstr>
      <vt:lpstr>מצגת של PowerPoint‏</vt:lpstr>
      <vt:lpstr>מָה נִלְמַד הַיוֹם?</vt:lpstr>
      <vt:lpstr>מָה לְהָבִיא לַשִׁעוּר?</vt:lpstr>
      <vt:lpstr>לִפְנֵי שֶׁמַתְחִילִים...</vt:lpstr>
      <vt:lpstr>מַתְחִילִים בְּכֵיף</vt:lpstr>
      <vt:lpstr>מַתְחִילִים בְּכֵיף</vt:lpstr>
      <vt:lpstr>מַתְחִילִים בְּכֵיף</vt:lpstr>
      <vt:lpstr>משל העורב והשועל</vt:lpstr>
      <vt:lpstr>מָה אֲנַחְנוּ כְּבָר יוֹדְעִים על משל העורב והשועל?</vt:lpstr>
      <vt:lpstr>עכשיו לומדים</vt:lpstr>
      <vt:lpstr>עַכְשָׁיו לוֹמְדִים</vt:lpstr>
      <vt:lpstr>עכשיו לומדים</vt:lpstr>
      <vt:lpstr>מצגת של PowerPoint‏</vt:lpstr>
      <vt:lpstr>הבחין, הביט, ראה</vt:lpstr>
      <vt:lpstr>מה ההבדל בין לראות, להביט ולהבחין?</vt:lpstr>
      <vt:lpstr>לראות</vt:lpstr>
      <vt:lpstr>לראות</vt:lpstr>
      <vt:lpstr>להביט</vt:lpstr>
      <vt:lpstr>להביט</vt:lpstr>
      <vt:lpstr>להבחין</vt:lpstr>
      <vt:lpstr>להבחין</vt:lpstr>
      <vt:lpstr>מילים מאותה משפחת מילים</vt:lpstr>
      <vt:lpstr>מילים מאותה משפחת מילים</vt:lpstr>
      <vt:lpstr>מילים מאותה משפחת מילים</vt:lpstr>
      <vt:lpstr>מילים מאותה משפחת מילים</vt:lpstr>
      <vt:lpstr>מילים מאותה משפחת מילים</vt:lpstr>
      <vt:lpstr>מילים מאותה משפחת מילים</vt:lpstr>
      <vt:lpstr>מצגת של PowerPoint‏</vt:lpstr>
      <vt:lpstr>מצגת של PowerPoint‏</vt:lpstr>
      <vt:lpstr>מצגת של PowerPoint‏</vt:lpstr>
      <vt:lpstr>נשלים מילים מתאימות בקטע</vt:lpstr>
      <vt:lpstr>נשלים מילים מתאימות בקטע</vt:lpstr>
      <vt:lpstr>השלימו את הקטע עם מילים מתאימות ממשפחות המילים של הפעלים – לראות, להביט, להבחין </vt:lpstr>
      <vt:lpstr>מצגת של PowerPoint‏</vt:lpstr>
      <vt:lpstr>עַכְשָׁו לוֹמְדִים</vt:lpstr>
      <vt:lpstr>עַכְשָׁו לוֹמְדִים</vt:lpstr>
      <vt:lpstr>עַכְשָׁו לוֹמְדִים</vt:lpstr>
      <vt:lpstr>מצגת של PowerPoint‏</vt:lpstr>
      <vt:lpstr>מצגת של PowerPoint‏</vt:lpstr>
      <vt:lpstr>מצגת של PowerPoint‏</vt:lpstr>
      <vt:lpstr>קוֹל מָתוֹק מִדְּבַשׁ קוֹל רַךְ קוֹלְךָ עָרֵב לְאֹזֶן</vt:lpstr>
      <vt:lpstr>מצגת של PowerPoint‏</vt:lpstr>
      <vt:lpstr>מצגת של PowerPoint‏</vt:lpstr>
      <vt:lpstr>מְסַיְמִים וּמְסַכְּמִים</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שני שמלה/Shani Chemla</cp:lastModifiedBy>
  <cp:revision>222</cp:revision>
  <dcterms:created xsi:type="dcterms:W3CDTF">2020-03-11T07:11:19Z</dcterms:created>
  <dcterms:modified xsi:type="dcterms:W3CDTF">2021-10-05T05:11:10Z</dcterms:modified>
</cp:coreProperties>
</file>