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82" r:id="rId2"/>
    <p:sldId id="268" r:id="rId3"/>
    <p:sldId id="269" r:id="rId4"/>
    <p:sldId id="317" r:id="rId5"/>
    <p:sldId id="270" r:id="rId6"/>
    <p:sldId id="287" r:id="rId7"/>
    <p:sldId id="342" r:id="rId8"/>
    <p:sldId id="343" r:id="rId9"/>
    <p:sldId id="344" r:id="rId10"/>
    <p:sldId id="345" r:id="rId11"/>
    <p:sldId id="333" r:id="rId12"/>
    <p:sldId id="309" r:id="rId13"/>
    <p:sldId id="346" r:id="rId14"/>
    <p:sldId id="347" r:id="rId15"/>
    <p:sldId id="339" r:id="rId16"/>
    <p:sldId id="340" r:id="rId17"/>
    <p:sldId id="341" r:id="rId18"/>
    <p:sldId id="348" r:id="rId19"/>
    <p:sldId id="349" r:id="rId20"/>
    <p:sldId id="350" r:id="rId21"/>
    <p:sldId id="334" r:id="rId22"/>
    <p:sldId id="310" r:id="rId23"/>
    <p:sldId id="288" r:id="rId24"/>
    <p:sldId id="351" r:id="rId25"/>
    <p:sldId id="352" r:id="rId26"/>
    <p:sldId id="353" r:id="rId27"/>
    <p:sldId id="354" r:id="rId28"/>
    <p:sldId id="355" r:id="rId29"/>
    <p:sldId id="299" r:id="rId30"/>
    <p:sldId id="329" r:id="rId31"/>
    <p:sldId id="330" r:id="rId32"/>
    <p:sldId id="331" r:id="rId33"/>
    <p:sldId id="332" r:id="rId34"/>
    <p:sldId id="337" r:id="rId35"/>
    <p:sldId id="319" r:id="rId36"/>
    <p:sldId id="321" r:id="rId37"/>
    <p:sldId id="335" r:id="rId38"/>
    <p:sldId id="320" r:id="rId39"/>
    <p:sldId id="336" r:id="rId40"/>
    <p:sldId id="306" r:id="rId41"/>
    <p:sldId id="312" r:id="rId42"/>
    <p:sldId id="313" r:id="rId43"/>
    <p:sldId id="316" r:id="rId44"/>
    <p:sldId id="318" r:id="rId45"/>
    <p:sldId id="289" r:id="rId46"/>
    <p:sldId id="356" r:id="rId47"/>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e" initials="m" lastIdx="7" clrIdx="0">
    <p:extLst>
      <p:ext uri="{19B8F6BF-5375-455C-9EA6-DF929625EA0E}">
        <p15:presenceInfo xmlns:p15="http://schemas.microsoft.com/office/powerpoint/2012/main" userId="moe" providerId="None"/>
      </p:ext>
    </p:extLst>
  </p:cmAuthor>
  <p:cmAuthor id="2" name="אורי" initials="א" lastIdx="20" clrIdx="1">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94010" autoAdjust="0"/>
  </p:normalViewPr>
  <p:slideViewPr>
    <p:cSldViewPr snapToGrid="0" snapToObjects="1" showGuides="1">
      <p:cViewPr varScale="1">
        <p:scale>
          <a:sx n="66" d="100"/>
          <a:sy n="66" d="100"/>
        </p:scale>
        <p:origin x="276" y="66"/>
      </p:cViewPr>
      <p:guideLst>
        <p:guide orient="horz" pos="2024"/>
        <p:guide pos="3863"/>
      </p:guideLst>
    </p:cSldViewPr>
  </p:slideViewPr>
  <p:notesTextViewPr>
    <p:cViewPr>
      <p:scale>
        <a:sx n="1" d="1"/>
        <a:sy n="1" d="1"/>
      </p:scale>
      <p:origin x="0" y="0"/>
    </p:cViewPr>
  </p:notesTextViewPr>
  <p:sorterViewPr>
    <p:cViewPr>
      <p:scale>
        <a:sx n="91" d="100"/>
        <a:sy n="91"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כ"ח/תשרי/תשפ"ב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indent="0" algn="r" rtl="1">
              <a:buNone/>
            </a:pPr>
            <a:endParaRPr lang="he-IL" sz="1200" dirty="0">
              <a:solidFill>
                <a:schemeClr val="tx1"/>
              </a:solidFill>
            </a:endParaRPr>
          </a:p>
          <a:p>
            <a:pPr marL="158750" indent="0" algn="r" rtl="1">
              <a:buNone/>
            </a:pPr>
            <a:r>
              <a:rPr lang="he-IL" sz="1200" dirty="0">
                <a:solidFill>
                  <a:schemeClr val="tx1"/>
                </a:solidFill>
              </a:rPr>
              <a:t>הציגו את עצמכם ואת מהלך השיעור:</a:t>
            </a:r>
          </a:p>
          <a:p>
            <a:pPr marL="158750" indent="0" algn="r" rtl="1">
              <a:buNone/>
            </a:pPr>
            <a:endParaRPr lang="he-IL" sz="1200" dirty="0">
              <a:solidFill>
                <a:schemeClr val="tx1"/>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בשיעור שלפנינו נקרא את הפרק השלישי מתוך הספר בן המלך והעני, בו טום נפגש עם הנסיך.</a:t>
            </a:r>
          </a:p>
          <a:p>
            <a:pPr marL="0" lvl="0" indent="0" algn="r" rtl="1">
              <a:spcBef>
                <a:spcPts val="0"/>
              </a:spcBef>
              <a:spcAft>
                <a:spcPts val="0"/>
              </a:spcAft>
              <a:buNone/>
            </a:pPr>
            <a:endParaRPr lang="he-IL" dirty="0">
              <a:solidFill>
                <a:srgbClr val="FF0000"/>
              </a:solidFill>
            </a:endParaRPr>
          </a:p>
          <a:p>
            <a:pPr marL="457200" indent="-457200" algn="r" rtl="1">
              <a:lnSpc>
                <a:spcPct val="150000"/>
              </a:lnSpc>
              <a:buFont typeface="Arial" panose="020B0604020202020204" pitchFamily="34" charset="0"/>
              <a:buChar char="•"/>
            </a:pPr>
            <a:r>
              <a:rPr lang="he-IL" sz="1200" dirty="0"/>
              <a:t>נלמד על התיאורים ותפקידם להבנת היצירה.</a:t>
            </a:r>
          </a:p>
          <a:p>
            <a:pPr marL="0" lvl="0" indent="0" algn="r" rtl="1">
              <a:spcBef>
                <a:spcPts val="0"/>
              </a:spcBef>
              <a:spcAft>
                <a:spcPts val="0"/>
              </a:spcAft>
              <a:buNone/>
            </a:pPr>
            <a:r>
              <a:rPr lang="en-US" sz="1200" b="0" kern="1200" dirty="0" err="1">
                <a:solidFill>
                  <a:schemeClr val="tx1"/>
                </a:solidFill>
                <a:latin typeface="+mn-lt"/>
                <a:ea typeface="+mn-ea"/>
                <a:cs typeface="+mn-cs"/>
              </a:rPr>
              <a:t>נלמד</a:t>
            </a:r>
            <a:r>
              <a:rPr lang="en-US" sz="1200" b="0" kern="1200" dirty="0">
                <a:solidFill>
                  <a:schemeClr val="tx1"/>
                </a:solidFill>
                <a:latin typeface="+mn-lt"/>
                <a:ea typeface="+mn-ea"/>
                <a:cs typeface="+mn-cs"/>
              </a:rPr>
              <a:t> </a:t>
            </a:r>
            <a:r>
              <a:rPr lang="en-US" sz="1200" b="0" kern="1200" dirty="0" err="1">
                <a:solidFill>
                  <a:schemeClr val="tx1"/>
                </a:solidFill>
                <a:latin typeface="+mn-lt"/>
                <a:ea typeface="+mn-ea"/>
                <a:cs typeface="+mn-cs"/>
              </a:rPr>
              <a:t>את</a:t>
            </a:r>
            <a:r>
              <a:rPr lang="en-US" sz="1200" b="0" kern="1200" dirty="0">
                <a:solidFill>
                  <a:schemeClr val="tx1"/>
                </a:solidFill>
                <a:latin typeface="+mn-lt"/>
                <a:ea typeface="+mn-ea"/>
                <a:cs typeface="+mn-cs"/>
              </a:rPr>
              <a:t> </a:t>
            </a:r>
            <a:r>
              <a:rPr lang="en-US" sz="1200" b="0" kern="1200" dirty="0" err="1">
                <a:solidFill>
                  <a:schemeClr val="tx1"/>
                </a:solidFill>
                <a:latin typeface="+mn-lt"/>
                <a:ea typeface="+mn-ea"/>
                <a:cs typeface="+mn-cs"/>
              </a:rPr>
              <a:t>משמעות</a:t>
            </a:r>
            <a:r>
              <a:rPr lang="he-IL" sz="1200" b="0" kern="1200" dirty="0">
                <a:solidFill>
                  <a:schemeClr val="tx1"/>
                </a:solidFill>
                <a:latin typeface="+mn-lt"/>
                <a:ea typeface="+mn-ea"/>
                <a:cs typeface="+mn-cs"/>
              </a:rPr>
              <a:t> הפתגם "אל תסתכל בקנקן, אלא במה שיש בו</a:t>
            </a:r>
            <a:r>
              <a:rPr lang="he-IL" sz="1200" b="0" kern="1200" dirty="0">
                <a:solidFill>
                  <a:srgbClr val="FFFFFF"/>
                </a:solidFill>
                <a:latin typeface="+mn-lt"/>
                <a:ea typeface="+mn-ea"/>
                <a:cs typeface="+mn-cs"/>
              </a:rPr>
              <a:t>",</a:t>
            </a:r>
            <a:br>
              <a:rPr lang="he-IL" sz="1200" b="1" kern="1200" dirty="0">
                <a:solidFill>
                  <a:srgbClr val="FFFFFF"/>
                </a:solidFill>
                <a:latin typeface="+mn-lt"/>
                <a:ea typeface="+mn-ea"/>
                <a:cs typeface="+mn-cs"/>
              </a:rPr>
            </a:b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051647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p>
          <a:p>
            <a:pPr marL="0" lvl="0" indent="0" algn="r" rtl="1">
              <a:spcBef>
                <a:spcPts val="0"/>
              </a:spcBef>
              <a:spcAft>
                <a:spcPts val="0"/>
              </a:spcAft>
              <a:buNone/>
            </a:pPr>
            <a:r>
              <a:rPr lang="he-IL" dirty="0"/>
              <a:t>לקרוא את ההקדמה לפרק: תקציר מהפרקים הקודמים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בסיפור שלפנינו נעקוב אחרי שתי דמויות: טום והנסיך</a:t>
            </a:r>
          </a:p>
          <a:p>
            <a:pPr marL="0" lvl="0" indent="0" algn="r" rtl="1">
              <a:spcBef>
                <a:spcPts val="0"/>
              </a:spcBef>
              <a:spcAft>
                <a:spcPts val="0"/>
              </a:spcAft>
              <a:buNone/>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 לקרוא את הטקסט.  הדמויות המופיעות בחלק הזה הם: טום והנסיך. מה אנחנו יודעים עליהם?</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תיאורים: בפרק שאנו קוראים יחד אין תמונות. מה עוזר לנו לדמיין את המקום? את הדמויות?/המקומות? תיאורים. </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ככל שהתיאורים רחבים יותר, כך נוכל לדמיין את הסיפור ולהבינו.</a:t>
            </a:r>
          </a:p>
          <a:p>
            <a:pPr marL="0" lvl="0" indent="0" algn="r" rtl="1">
              <a:spcBef>
                <a:spcPts val="0"/>
              </a:spcBef>
              <a:spcAft>
                <a:spcPts val="0"/>
              </a:spcAft>
              <a:buNone/>
            </a:pPr>
            <a:r>
              <a:rPr lang="he-IL" b="1" dirty="0"/>
              <a:t>בואו נקרא את התיאורים ונבין כיצד הם עוזרים לנו להבין את הסיפור/להבין את הפער בין טום לבין הנסיך:</a:t>
            </a:r>
          </a:p>
          <a:p>
            <a:pPr marL="0" lvl="0" indent="0" algn="r" rtl="1">
              <a:spcBef>
                <a:spcPts val="0"/>
              </a:spcBef>
              <a:spcAft>
                <a:spcPts val="0"/>
              </a:spcAft>
              <a:buNone/>
            </a:pPr>
            <a:endParaRPr lang="he-IL" b="1"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איך מתואר טום: "שוטט בעיר עם בגדיו המרופטים", "רעב", "לא שם לב למתרחש סביבו", "שקוע בהרהוריו"... </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 לקרוא את הטקסט.  הדמויות המופיעות בחלק הזה הם: טום והנסיך. מה אנחנו יודעים עליהם?</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תיאורים: בפרק שאנו קוראים יחד אין תמונות. מה עוזר לנו לדמיין את המקום? את הדמויות?/המקומות? תיאורים. </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ככל שהתיאורים רחבים יותר, כך נוכל לדמיין את הסיפור ולהבינו.</a:t>
            </a:r>
          </a:p>
          <a:p>
            <a:pPr marL="0" lvl="0" indent="0" algn="r" rtl="1">
              <a:spcBef>
                <a:spcPts val="0"/>
              </a:spcBef>
              <a:spcAft>
                <a:spcPts val="0"/>
              </a:spcAft>
              <a:buNone/>
            </a:pPr>
            <a:r>
              <a:rPr lang="he-IL" b="1" dirty="0"/>
              <a:t>בואו נקרא את התיאורים ונבין כיצד הם עוזרים לנו להבין את הסיפור/להבין את הפער בין טום לבין הנסיך:</a:t>
            </a:r>
          </a:p>
          <a:p>
            <a:pPr marL="0" lvl="0" indent="0" algn="r" rtl="1">
              <a:spcBef>
                <a:spcPts val="0"/>
              </a:spcBef>
              <a:spcAft>
                <a:spcPts val="0"/>
              </a:spcAft>
              <a:buNone/>
            </a:pPr>
            <a:endParaRPr lang="he-IL" b="1"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איך מתואר טום: "שוטט בעיר עם בגדיו המרופטים", "רעב", "לא שם לב למתרחש סביבו", "שקוע בהרהוריו"... </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3634822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טום: "שוטט בעיר עם בגדיו המרופטים", "רעב", "לא שם לב למתרחש סביבו", "שקוע בהרהוריו"...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3296825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איך מתואר הנסיך</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איך מתואר הנסיך: "נער חינני, בגדיו הנאים עשויים משי ותכשיטיו מתנוצצים, על ירכו חרב משובצת אבני חן...."</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1904723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איך מתואר הנסיך</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איך מתואר הנסיך: "נער חינני, בגדיו הנאים עשויים משי ותכשיטיו מתנוצצים, על ירכו חרב משובצת אבני חן...."</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139944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highlight>
                  <a:srgbClr val="FFFF00"/>
                </a:highlight>
              </a:rPr>
              <a:t>קראנו עד כאן חלק מהפרק השלישי. מסקרן אותי לדעת מה אתם חושבים? מרגישים? מדמיינים? מה אהבתם?</a:t>
            </a:r>
          </a:p>
          <a:p>
            <a:pPr marL="0" lvl="0" indent="0" algn="r" rtl="1">
              <a:spcBef>
                <a:spcPts val="0"/>
              </a:spcBef>
              <a:spcAft>
                <a:spcPts val="0"/>
              </a:spcAft>
              <a:buNone/>
            </a:pPr>
            <a:r>
              <a:rPr lang="he-IL" b="1" dirty="0">
                <a:highlight>
                  <a:srgbClr val="FFFF00"/>
                </a:highlight>
              </a:rPr>
              <a:t>קחו לכם דקה וכתבו על דף את מחשבותיכם, המראות שחוויתם, תחושותיכם ....</a:t>
            </a:r>
          </a:p>
          <a:p>
            <a:pPr marL="0" lvl="0" indent="0" algn="r" rtl="1">
              <a:spcBef>
                <a:spcPts val="0"/>
              </a:spcBef>
              <a:spcAft>
                <a:spcPts val="0"/>
              </a:spcAft>
              <a:buNone/>
            </a:pPr>
            <a:endParaRPr lang="he-IL" b="1" dirty="0">
              <a:highlight>
                <a:srgbClr val="FFFF00"/>
              </a:highlight>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highlight>
                  <a:srgbClr val="FFFF00"/>
                </a:highlight>
              </a:rPr>
              <a:t>העולם המתואר בסיפור מרתק אותי. אין בישראל ארמונות ונסיכים... זהו ממש עולם אחר...הספרות פותחת לנו פתח לעולמות רחוקים מאיתנו: בסיפור שלנו, עולם של ניסים ונסיכות, ארמונות מפוארים....</a:t>
            </a:r>
          </a:p>
          <a:p>
            <a:pPr marL="0" lvl="0" indent="0" algn="r" rtl="1">
              <a:spcBef>
                <a:spcPts val="0"/>
              </a:spcBef>
              <a:spcAft>
                <a:spcPts val="0"/>
              </a:spcAft>
              <a:buNone/>
            </a:pPr>
            <a:r>
              <a:rPr lang="he-IL" b="1" dirty="0">
                <a:highlight>
                  <a:srgbClr val="FFFF00"/>
                </a:highlight>
              </a:rPr>
              <a:t> </a:t>
            </a:r>
          </a:p>
          <a:p>
            <a:pPr marL="0" lvl="0" indent="0" algn="r" rtl="1">
              <a:spcBef>
                <a:spcPts val="0"/>
              </a:spcBef>
              <a:spcAft>
                <a:spcPts val="0"/>
              </a:spcAft>
              <a:buNone/>
            </a:pPr>
            <a:r>
              <a:rPr lang="he-IL" b="1" dirty="0">
                <a:highlight>
                  <a:srgbClr val="FFFF00"/>
                </a:highlight>
              </a:rPr>
              <a:t>אני מסוקרנת מדמותו של הנסיך... בספרות הנסיכים מתוארים כמפונקים אולי יהירים. מסקרן אותי לדעת האם גם כאן הנסיך יהיה מתנשא/יהיר ומפונק.....</a:t>
            </a:r>
          </a:p>
          <a:p>
            <a:pPr marL="0" lvl="0" indent="0" algn="r" rtl="1">
              <a:spcBef>
                <a:spcPts val="0"/>
              </a:spcBef>
              <a:spcAft>
                <a:spcPts val="0"/>
              </a:spcAft>
              <a:buNone/>
            </a:pPr>
            <a:endParaRPr lang="he-IL" sz="1200" b="1" kern="1200" dirty="0">
              <a:solidFill>
                <a:schemeClr val="tx1"/>
              </a:solidFill>
              <a:highlight>
                <a:srgbClr val="FFFF00"/>
              </a:highlight>
              <a:latin typeface="+mn-lt"/>
              <a:ea typeface="+mn-ea"/>
              <a:cs typeface="+mn-cs"/>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651338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השוואה בין טום לבין הנסיך</a:t>
            </a:r>
          </a:p>
          <a:p>
            <a:pPr marL="0" lvl="0" indent="0" algn="r" rtl="1">
              <a:spcBef>
                <a:spcPts val="0"/>
              </a:spcBef>
              <a:spcAft>
                <a:spcPts val="0"/>
              </a:spcAft>
              <a:buNone/>
            </a:pPr>
            <a:r>
              <a:rPr lang="he-IL" b="1" dirty="0">
                <a:highlight>
                  <a:srgbClr val="FFFF00"/>
                </a:highlight>
              </a:rPr>
              <a:t>להוסיף תמונות ממחישות.</a:t>
            </a:r>
          </a:p>
          <a:p>
            <a:pPr marL="0" lvl="0" indent="0" algn="r" rtl="1">
              <a:spcBef>
                <a:spcPts val="0"/>
              </a:spcBef>
              <a:spcAft>
                <a:spcPts val="0"/>
              </a:spcAft>
              <a:buNone/>
            </a:pPr>
            <a:r>
              <a:rPr lang="he-IL" b="1" dirty="0">
                <a:highlight>
                  <a:srgbClr val="FFFF00"/>
                </a:highlight>
              </a:rPr>
              <a:t>לפני שנמשיך לקרוא, מה אנחנו כבר יודעים על שתי הדמויות? כיצד הן מתוארות? כיצד התיאורים עוזרים לנו להבין את היצירה?</a:t>
            </a:r>
          </a:p>
          <a:p>
            <a:pPr marL="0" lvl="0" indent="0" algn="r" rtl="1">
              <a:spcBef>
                <a:spcPts val="0"/>
              </a:spcBef>
              <a:spcAft>
                <a:spcPts val="0"/>
              </a:spcAft>
              <a:buNone/>
            </a:pPr>
            <a:r>
              <a:rPr lang="he-IL" b="1" dirty="0">
                <a:highlight>
                  <a:srgbClr val="FFFF00"/>
                </a:highlight>
              </a:rPr>
              <a:t>  אמצעי אומנותי: ניגודים, תיאורים </a:t>
            </a:r>
          </a:p>
          <a:p>
            <a:pPr marL="0" lvl="0" indent="0" algn="r" rtl="1">
              <a:spcBef>
                <a:spcPts val="0"/>
              </a:spcBef>
              <a:spcAft>
                <a:spcPts val="0"/>
              </a:spcAft>
              <a:buNone/>
            </a:pPr>
            <a:r>
              <a:rPr lang="he-IL" dirty="0">
                <a:highlight>
                  <a:srgbClr val="FFFF00"/>
                </a:highlight>
              </a:rPr>
              <a:t>1.לקרוא את התיאורים: התיאורים והניגודים בין הדמויות עוזרים לנו לדמיין כיצד נראות ומתנהגות הדמויות, אך גם  נועדו כדי להדגיש את ההבדל בין אורח החיים של הדמויות בסיפור. הם גם מדגישים עוד יותר את הבדל והפער בין טום לנסיך.</a:t>
            </a:r>
          </a:p>
          <a:p>
            <a:pPr marL="0" lvl="0" indent="0" algn="r" rtl="1">
              <a:spcBef>
                <a:spcPts val="0"/>
              </a:spcBef>
              <a:spcAft>
                <a:spcPts val="0"/>
              </a:spcAft>
              <a:buNone/>
            </a:pPr>
            <a:r>
              <a:rPr lang="he-IL" sz="1200" b="1" dirty="0">
                <a:solidFill>
                  <a:schemeClr val="dk1"/>
                </a:solidFill>
                <a:highlight>
                  <a:srgbClr val="FFFF00"/>
                </a:highlight>
                <a:latin typeface="+mn-lt"/>
                <a:ea typeface="Calibri"/>
                <a:cs typeface="Calibri"/>
                <a:sym typeface="Calibri"/>
              </a:rPr>
              <a:t>2. בואו נמשיך לקרוא ונראה כיצד מתואר הארמון</a:t>
            </a:r>
          </a:p>
          <a:p>
            <a:pPr marL="0" lvl="0" indent="0" algn="r" rtl="1">
              <a:spcBef>
                <a:spcPts val="0"/>
              </a:spcBef>
              <a:spcAft>
                <a:spcPts val="0"/>
              </a:spcAft>
              <a:buNone/>
            </a:pPr>
            <a:endParaRPr lang="he-IL" sz="1200" b="1" dirty="0">
              <a:solidFill>
                <a:schemeClr val="dk1"/>
              </a:solidFill>
              <a:highlight>
                <a:srgbClr val="FFFF00"/>
              </a:highlight>
              <a:latin typeface="+mn-lt"/>
              <a:ea typeface="Calibri"/>
              <a:cs typeface="Calibri"/>
              <a:sym typeface="Calibri"/>
            </a:endParaRPr>
          </a:p>
          <a:p>
            <a:pPr marL="0" lvl="0" indent="0" algn="r" rtl="1">
              <a:spcBef>
                <a:spcPts val="0"/>
              </a:spcBef>
              <a:spcAft>
                <a:spcPts val="0"/>
              </a:spcAft>
              <a:buNone/>
            </a:pPr>
            <a:endParaRPr lang="he-IL" b="1" dirty="0">
              <a:highlight>
                <a:srgbClr val="FFFF00"/>
              </a:highlight>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712847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a:highlight>
                <a:srgbClr val="FFFF00"/>
              </a:highlight>
            </a:endParaRPr>
          </a:p>
          <a:p>
            <a:pPr marL="0" lvl="0" indent="0" algn="r" rtl="1">
              <a:spcBef>
                <a:spcPts val="0"/>
              </a:spcBef>
              <a:spcAft>
                <a:spcPts val="0"/>
              </a:spcAft>
              <a:buNone/>
            </a:pPr>
            <a:r>
              <a:rPr lang="he-IL" b="1">
                <a:highlight>
                  <a:srgbClr val="FFFF00"/>
                </a:highlight>
              </a:rPr>
              <a:t>ראינו כיצד התיאורים עזרו לנו ממש לדמיין את הדמויות. בואו נמשיך ונראה כיצד מתואר הארמון (ונבין מה אנחנו לומדים מכך על "ביתו" של הנסיך המקום בו גדל).</a:t>
            </a:r>
            <a:endParaRPr lang="he-IL" b="1"/>
          </a:p>
          <a:p>
            <a:pPr marL="0" lvl="0" indent="0" algn="r" rtl="1">
              <a:spcBef>
                <a:spcPts val="0"/>
              </a:spcBef>
              <a:spcAft>
                <a:spcPts val="0"/>
              </a:spcAft>
              <a:buNone/>
            </a:pPr>
            <a:endParaRPr lang="he-IL" b="1"/>
          </a:p>
          <a:p>
            <a:pPr marL="0" lvl="0" indent="0" algn="r" rtl="1">
              <a:spcBef>
                <a:spcPts val="0"/>
              </a:spcBef>
              <a:spcAft>
                <a:spcPts val="0"/>
              </a:spcAft>
              <a:buNone/>
            </a:pPr>
            <a:r>
              <a:rPr lang="he-IL" b="1"/>
              <a:t>1.</a:t>
            </a:r>
            <a:r>
              <a:rPr lang="he-IL" b="1" u="sng"/>
              <a:t>הארמון</a:t>
            </a:r>
            <a:r>
              <a:rPr lang="he-IL" b="1"/>
              <a:t>: מהסיפור אנחנו מבינים כי טום הגיע לארמון גדול ומפואר.</a:t>
            </a:r>
            <a:r>
              <a:rPr lang="he-IL"/>
              <a:t> אילו עוד מילים וביטויים נוספים מתארים את הגודל והפאר של הארמון? "מבנה כביר", "אגפיו רחבי הידיים" השער המוזהב הענקי..."</a:t>
            </a:r>
          </a:p>
          <a:p>
            <a:pPr marL="0" lvl="0" indent="0" algn="r" rtl="1">
              <a:spcBef>
                <a:spcPts val="0"/>
              </a:spcBef>
              <a:spcAft>
                <a:spcPts val="0"/>
              </a:spcAft>
              <a:buNone/>
            </a:pPr>
            <a:endParaRPr lang="he-IL"/>
          </a:p>
          <a:p>
            <a:pPr marL="0" lvl="0" indent="0" algn="r" rtl="1">
              <a:spcBef>
                <a:spcPts val="0"/>
              </a:spcBef>
              <a:spcAft>
                <a:spcPts val="0"/>
              </a:spcAft>
              <a:buNone/>
            </a:pPr>
            <a:r>
              <a:rPr lang="he-IL"/>
              <a:t>התיאורים עוזרים לנו לדמיין את הארמון ולהבין</a:t>
            </a:r>
            <a:r>
              <a:rPr lang="he-IL" baseline="0"/>
              <a:t> טוב יותר את </a:t>
            </a:r>
            <a:r>
              <a:rPr lang="he-IL"/>
              <a:t>הסיפור הם גם  נועדו להדגיש עוד יותר את ההבדל בין אורח החיים של טום ושל הנסיך כמו שעשו זאת התיאורים הקודמים שקראנו.</a:t>
            </a:r>
            <a:endParaRPr lang="he-IL" sz="1200" b="1">
              <a:solidFill>
                <a:schemeClr val="dk1"/>
              </a:solidFill>
              <a:latin typeface="+mn-lt"/>
              <a:ea typeface="Calibri"/>
              <a:cs typeface="Calibri"/>
              <a:sym typeface="Calibri"/>
            </a:endParaRPr>
          </a:p>
          <a:p>
            <a:pPr marL="0" lvl="0" indent="0" algn="r" rtl="1">
              <a:spcBef>
                <a:spcPts val="0"/>
              </a:spcBef>
              <a:spcAft>
                <a:spcPts val="0"/>
              </a:spcAft>
              <a:buNone/>
            </a:pPr>
            <a:endParaRPr lang="he-IL" sz="1200" b="1">
              <a:solidFill>
                <a:schemeClr val="dk1"/>
              </a:solidFill>
              <a:latin typeface="+mn-lt"/>
              <a:ea typeface="Calibri"/>
              <a:cs typeface="Calibri"/>
              <a:sym typeface="Calibri"/>
            </a:endParaRPr>
          </a:p>
          <a:p>
            <a:pPr marL="0" lvl="0" indent="0" algn="r" rtl="1">
              <a:spcBef>
                <a:spcPts val="0"/>
              </a:spcBef>
              <a:spcAft>
                <a:spcPts val="0"/>
              </a:spcAft>
              <a:buNone/>
            </a:pPr>
            <a:endParaRPr lang="he-IL" sz="1200" b="1">
              <a:solidFill>
                <a:schemeClr val="dk1"/>
              </a:solidFill>
              <a:latin typeface="+mn-lt"/>
              <a:cs typeface="Calibri"/>
              <a:sym typeface="Calibri"/>
            </a:endParaRPr>
          </a:p>
          <a:p>
            <a:pPr marL="0" lvl="0" indent="0" algn="r" rtl="1">
              <a:spcBef>
                <a:spcPts val="0"/>
              </a:spcBef>
              <a:spcAft>
                <a:spcPts val="0"/>
              </a:spcAft>
              <a:buNone/>
            </a:pPr>
            <a:endParaRPr lang="he-IL" b="1"/>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262056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u="sng" dirty="0"/>
              <a:t>הארמון</a:t>
            </a:r>
            <a:r>
              <a:rPr lang="he-IL" b="1" dirty="0"/>
              <a:t>: מהסיפור אנחנו מבינים כי טום הגיע לארמון גדול ומפואר.</a:t>
            </a:r>
            <a:r>
              <a:rPr lang="he-IL" dirty="0"/>
              <a:t> אילו עוד מילים וביטויים נוספים מתארים את הגודל והפאר של הארמון? "מבנה כביר", "אגפיו רחבי הידיים" השער המוזהב הענקי..."</a:t>
            </a:r>
          </a:p>
          <a:p>
            <a:pPr marL="0" lvl="0" indent="0" algn="r" rtl="1">
              <a:spcBef>
                <a:spcPts val="0"/>
              </a:spcBef>
              <a:spcAft>
                <a:spcPts val="0"/>
              </a:spcAft>
              <a:buNone/>
            </a:pPr>
            <a:endParaRPr lang="he-IL" dirty="0"/>
          </a:p>
          <a:p>
            <a:pPr marL="0" lvl="0" indent="0" algn="r" rtl="1">
              <a:spcBef>
                <a:spcPts val="0"/>
              </a:spcBef>
              <a:spcAft>
                <a:spcPts val="0"/>
              </a:spcAft>
              <a:buNone/>
            </a:pPr>
            <a:r>
              <a:rPr lang="he-IL" dirty="0"/>
              <a:t>התיאורים עוזרים לנו לדמיין את הארמון ולהבין</a:t>
            </a:r>
            <a:r>
              <a:rPr lang="he-IL" baseline="0" dirty="0"/>
              <a:t> טוב יותר את </a:t>
            </a:r>
            <a:r>
              <a:rPr lang="he-IL" dirty="0"/>
              <a:t>הסיפור הם גם  נועדו להדגיש עוד יותר את ההבדל בין אורח החיים של טום ושל הנסיך כמו שעשו זאת התיאורים הקודמים שקראנו.</a:t>
            </a:r>
            <a:endParaRPr lang="he-IL" sz="1200" b="1" dirty="0">
              <a:solidFill>
                <a:schemeClr val="dk1"/>
              </a:solidFill>
              <a:latin typeface="+mn-lt"/>
              <a:ea typeface="Calibri"/>
              <a:cs typeface="Calibri"/>
              <a:sym typeface="Calibri"/>
            </a:endParaRPr>
          </a:p>
          <a:p>
            <a:pPr marL="0" lvl="0" indent="0" algn="r" rtl="1">
              <a:spcBef>
                <a:spcPts val="0"/>
              </a:spcBef>
              <a:spcAft>
                <a:spcPts val="0"/>
              </a:spcAft>
              <a:buNone/>
            </a:pPr>
            <a:endParaRPr lang="he-IL" sz="1200" b="1" dirty="0">
              <a:solidFill>
                <a:schemeClr val="dk1"/>
              </a:solidFill>
              <a:latin typeface="+mn-lt"/>
              <a:ea typeface="Calibri"/>
              <a:cs typeface="Calibri"/>
              <a:sym typeface="Calibri"/>
            </a:endParaRPr>
          </a:p>
          <a:p>
            <a:pPr marL="0" lvl="0" indent="0" algn="r" rtl="1">
              <a:spcBef>
                <a:spcPts val="0"/>
              </a:spcBef>
              <a:spcAft>
                <a:spcPts val="0"/>
              </a:spcAft>
              <a:buNone/>
            </a:pPr>
            <a:endParaRPr lang="he-IL" sz="1200" b="1" dirty="0">
              <a:solidFill>
                <a:schemeClr val="dk1"/>
              </a:solidFill>
              <a:latin typeface="+mn-lt"/>
              <a:cs typeface="Calibri"/>
              <a:sym typeface="Calibri"/>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1123156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לאור התיאורים מצאתי תמונה שמייצגת את הארמון כפי שהוא נראה בדמיוני</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1413764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ואולי ככה?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039245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ואולי ככה?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404772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t>(התיאורים נועדו גם כדי להדגיש את ההבדל בין אורח החיים של הדמויות בסיפור).</a:t>
            </a:r>
            <a:endParaRPr lang="he-IL" b="1" dirty="0"/>
          </a:p>
          <a:p>
            <a:pPr marL="0" lvl="0" indent="0" algn="r" rtl="1">
              <a:spcBef>
                <a:spcPts val="0"/>
              </a:spcBef>
              <a:spcAft>
                <a:spcPts val="0"/>
              </a:spcAft>
              <a:buNone/>
            </a:pPr>
            <a:endParaRPr lang="he-IL" b="1" dirty="0"/>
          </a:p>
          <a:p>
            <a:pPr marL="0" lvl="0" indent="0" algn="r" rtl="1">
              <a:spcBef>
                <a:spcPts val="0"/>
              </a:spcBef>
              <a:spcAft>
                <a:spcPts val="0"/>
              </a:spcAft>
              <a:buNone/>
            </a:pPr>
            <a:r>
              <a:rPr lang="he-IL" sz="1200" b="1" dirty="0">
                <a:solidFill>
                  <a:schemeClr val="dk1"/>
                </a:solidFill>
                <a:latin typeface="+mn-lt"/>
                <a:cs typeface="Calibri"/>
                <a:sym typeface="Calibri"/>
              </a:rPr>
              <a:t>.</a:t>
            </a:r>
            <a:r>
              <a:rPr lang="he-IL" sz="1200" b="1" dirty="0" err="1">
                <a:solidFill>
                  <a:schemeClr val="dk1"/>
                </a:solidFill>
                <a:latin typeface="+mn-lt"/>
                <a:cs typeface="Calibri"/>
                <a:sym typeface="Calibri"/>
              </a:rPr>
              <a:t>מאזכרים:"הוא</a:t>
            </a:r>
            <a:r>
              <a:rPr lang="he-IL" sz="1200" b="1" dirty="0">
                <a:solidFill>
                  <a:schemeClr val="dk1"/>
                </a:solidFill>
                <a:latin typeface="+mn-lt"/>
                <a:cs typeface="Calibri"/>
                <a:sym typeface="Calibri"/>
              </a:rPr>
              <a:t>". מי זה "הוא"? חוזרים אחורה בטקסט ומבינים שמדובר בטום</a:t>
            </a:r>
          </a:p>
          <a:p>
            <a:pPr marL="0" lvl="0" indent="0" algn="r" rtl="1">
              <a:spcBef>
                <a:spcPts val="0"/>
              </a:spcBef>
              <a:spcAft>
                <a:spcPts val="0"/>
              </a:spcAft>
              <a:buNone/>
            </a:pPr>
            <a:endParaRPr lang="he-IL" sz="1200" b="1" dirty="0">
              <a:solidFill>
                <a:schemeClr val="dk1"/>
              </a:solidFill>
              <a:latin typeface="+mn-lt"/>
              <a:cs typeface="Calibri"/>
              <a:sym typeface="Calibri"/>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480981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ראינו כיצד התיאורים עזרו לנו ממש לדמיין את הדמויות. בואו נמשיך ונראה כיצד מתואר הארמון (ונבין מה אנחנו לומדים מכך על "ביתו" של הנסיך המקום בו גדל).</a:t>
            </a:r>
            <a:endParaRPr lang="he-IL" b="1" dirty="0"/>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1.</a:t>
            </a:r>
            <a:r>
              <a:rPr lang="he-IL" b="1" u="sng" dirty="0"/>
              <a:t>הארמון</a:t>
            </a:r>
            <a:r>
              <a:rPr lang="he-IL" b="1" dirty="0"/>
              <a:t>: מהסיפור אנחנו מבינים כי טום הגיע לארמון גדול ומפואר.</a:t>
            </a:r>
            <a:r>
              <a:rPr lang="he-IL" dirty="0"/>
              <a:t> אילו עוד מילים וביטויים נוספים מתארים את הגודל והפאר של הארמון? "מבנה כביר", "אגפיו רחבי הידיים" השער המוזהב הענקי..."</a:t>
            </a:r>
          </a:p>
          <a:p>
            <a:pPr marL="0" lvl="0" indent="0" algn="r" rtl="1">
              <a:spcBef>
                <a:spcPts val="0"/>
              </a:spcBef>
              <a:spcAft>
                <a:spcPts val="0"/>
              </a:spcAft>
              <a:buNone/>
            </a:pPr>
            <a:endParaRPr lang="he-IL" dirty="0"/>
          </a:p>
          <a:p>
            <a:pPr marL="0" lvl="0" indent="0" algn="r" rtl="1">
              <a:spcBef>
                <a:spcPts val="0"/>
              </a:spcBef>
              <a:spcAft>
                <a:spcPts val="0"/>
              </a:spcAft>
              <a:buNone/>
            </a:pPr>
            <a:r>
              <a:rPr lang="he-IL" dirty="0"/>
              <a:t>התיאורים עוזרים לנו לדמיין את הארמון ולהבין</a:t>
            </a:r>
            <a:r>
              <a:rPr lang="he-IL" baseline="0" dirty="0"/>
              <a:t> טוב יותר את </a:t>
            </a:r>
            <a:r>
              <a:rPr lang="he-IL" dirty="0"/>
              <a:t>הסיפור הם גם  נועדו להדגיש עוד יותר את ההבדל בין אורח החיים של טום ושל הנסיך כמו שעשו זאת התיאורים הקודמים שקראנו.</a:t>
            </a:r>
            <a:endParaRPr lang="he-IL" sz="1200" b="1" dirty="0">
              <a:solidFill>
                <a:schemeClr val="dk1"/>
              </a:solidFill>
              <a:latin typeface="+mn-lt"/>
              <a:ea typeface="Calibri"/>
              <a:cs typeface="Calibri"/>
              <a:sym typeface="Calibri"/>
            </a:endParaRPr>
          </a:p>
          <a:p>
            <a:pPr marL="0" lvl="0" indent="0" algn="r" rtl="1">
              <a:spcBef>
                <a:spcPts val="0"/>
              </a:spcBef>
              <a:spcAft>
                <a:spcPts val="0"/>
              </a:spcAft>
              <a:buNone/>
            </a:pPr>
            <a:endParaRPr lang="he-IL" sz="1200" b="1" dirty="0">
              <a:solidFill>
                <a:schemeClr val="dk1"/>
              </a:solidFill>
              <a:latin typeface="+mn-lt"/>
              <a:ea typeface="Calibri"/>
              <a:cs typeface="Calibri"/>
              <a:sym typeface="Calibri"/>
            </a:endParaRPr>
          </a:p>
          <a:p>
            <a:pPr marL="0" lvl="0" indent="0" algn="r" rtl="1">
              <a:spcBef>
                <a:spcPts val="0"/>
              </a:spcBef>
              <a:spcAft>
                <a:spcPts val="0"/>
              </a:spcAft>
              <a:buNone/>
            </a:pPr>
            <a:endParaRPr lang="he-IL" sz="1200" b="1" dirty="0">
              <a:solidFill>
                <a:schemeClr val="dk1"/>
              </a:solidFill>
              <a:latin typeface="+mn-lt"/>
              <a:cs typeface="Calibri"/>
              <a:sym typeface="Calibri"/>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1549744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t>(התיאורים נועדו גם כדי להדגיש את ההבדל בין אורח החיים של הדמויות בסיפור).</a:t>
            </a:r>
            <a:endParaRPr lang="he-IL" b="1" dirty="0"/>
          </a:p>
          <a:p>
            <a:pPr marL="0" lvl="0" indent="0" algn="r" rtl="1">
              <a:spcBef>
                <a:spcPts val="0"/>
              </a:spcBef>
              <a:spcAft>
                <a:spcPts val="0"/>
              </a:spcAft>
              <a:buNone/>
            </a:pPr>
            <a:endParaRPr lang="he-IL" b="1" dirty="0"/>
          </a:p>
          <a:p>
            <a:pPr marL="0" lvl="0" indent="0" algn="r" rtl="1">
              <a:spcBef>
                <a:spcPts val="0"/>
              </a:spcBef>
              <a:spcAft>
                <a:spcPts val="0"/>
              </a:spcAft>
              <a:buNone/>
            </a:pPr>
            <a:r>
              <a:rPr lang="he-IL" sz="1200" b="1" dirty="0">
                <a:solidFill>
                  <a:schemeClr val="dk1"/>
                </a:solidFill>
                <a:latin typeface="+mn-lt"/>
                <a:cs typeface="Calibri"/>
                <a:sym typeface="Calibri"/>
              </a:rPr>
              <a:t>.</a:t>
            </a:r>
            <a:r>
              <a:rPr lang="he-IL" sz="1200" b="1" dirty="0" err="1">
                <a:solidFill>
                  <a:schemeClr val="dk1"/>
                </a:solidFill>
                <a:latin typeface="+mn-lt"/>
                <a:cs typeface="Calibri"/>
                <a:sym typeface="Calibri"/>
              </a:rPr>
              <a:t>מאזכרים:"הוא</a:t>
            </a:r>
            <a:r>
              <a:rPr lang="he-IL" sz="1200" b="1" dirty="0">
                <a:solidFill>
                  <a:schemeClr val="dk1"/>
                </a:solidFill>
                <a:latin typeface="+mn-lt"/>
                <a:cs typeface="Calibri"/>
                <a:sym typeface="Calibri"/>
              </a:rPr>
              <a:t>". מי זה "הוא"? חוזרים אחורה בטקסט ומבינים שמדובר בטום</a:t>
            </a:r>
          </a:p>
          <a:p>
            <a:pPr marL="0" lvl="0" indent="0" algn="r" rtl="1">
              <a:spcBef>
                <a:spcPts val="0"/>
              </a:spcBef>
              <a:spcAft>
                <a:spcPts val="0"/>
              </a:spcAft>
              <a:buNone/>
            </a:pPr>
            <a:endParaRPr lang="he-IL" sz="1200" b="1" dirty="0">
              <a:solidFill>
                <a:schemeClr val="dk1"/>
              </a:solidFill>
              <a:latin typeface="+mn-lt"/>
              <a:cs typeface="Calibri"/>
              <a:sym typeface="Calibri"/>
            </a:endParaRPr>
          </a:p>
          <a:p>
            <a:pPr marL="0" lvl="0" indent="0" algn="r" rtl="1">
              <a:spcBef>
                <a:spcPts val="0"/>
              </a:spcBef>
              <a:spcAft>
                <a:spcPts val="0"/>
              </a:spcAft>
              <a:buNone/>
            </a:pPr>
            <a:endParaRPr lang="he-IL" b="1"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4253661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t>האמצעים האומנותיים ביצירה שלפנינו: תיאורים: המכניסים את הקורא לאווירה שבסיפור, מאפשרים לדמיין את מראות המקומות, הדמויות, הקולות...</a:t>
            </a:r>
          </a:p>
          <a:p>
            <a:pPr marL="0" lvl="0" indent="0" algn="r" rtl="1">
              <a:spcBef>
                <a:spcPts val="0"/>
              </a:spcBef>
              <a:spcAft>
                <a:spcPts val="0"/>
              </a:spcAft>
              <a:buNone/>
            </a:pPr>
            <a:endParaRPr lang="he-IL" b="0" dirty="0"/>
          </a:p>
          <a:p>
            <a:pPr marL="0" lvl="0" indent="0" algn="r" rtl="1">
              <a:spcBef>
                <a:spcPts val="0"/>
              </a:spcBef>
              <a:spcAft>
                <a:spcPts val="0"/>
              </a:spcAft>
              <a:buNone/>
            </a:pPr>
            <a:r>
              <a:rPr lang="he-IL" b="0" dirty="0"/>
              <a:t>הניגודים: מעצימים את ההבדל בין אורח החיים של שתי הדמויות</a:t>
            </a:r>
          </a:p>
          <a:p>
            <a:pPr marL="0" lvl="0" indent="0" algn="r" rtl="1">
              <a:spcBef>
                <a:spcPts val="0"/>
              </a:spcBef>
              <a:spcAft>
                <a:spcPts val="0"/>
              </a:spcAft>
              <a:buNone/>
            </a:pPr>
            <a:endParaRPr lang="he-IL" sz="1200" b="0" dirty="0">
              <a:solidFill>
                <a:schemeClr val="dk1"/>
              </a:solidFill>
              <a:latin typeface="+mn-lt"/>
              <a:cs typeface="Calibri"/>
              <a:sym typeface="Calibri"/>
            </a:endParaRPr>
          </a:p>
          <a:p>
            <a:pPr marL="0" lvl="0" indent="0" algn="r" rtl="1">
              <a:spcBef>
                <a:spcPts val="0"/>
              </a:spcBef>
              <a:spcAft>
                <a:spcPts val="0"/>
              </a:spcAft>
              <a:buNone/>
            </a:pPr>
            <a:r>
              <a:rPr lang="he-IL" b="1" dirty="0"/>
              <a:t>אפרת: אולי תמונה של ארמון?</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10431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קראנו עד כה וראינו כי התיאורים עוזרים לנו לדמיין את שתי הדמויות, משקפים לנו את הניגודיות בין חייו של טום לחייו של הנסיך ועוזרים לנו להבין טוב יותר את היצירה.</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המון שאלות אני שואלת את עצמי לפני שאני ממשיכה לקרוא:</a:t>
            </a:r>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מה יכול לקרות במפגש הראשון בין הנסיך לטום? האם הם ידברו ביניהם? האם הנסיך יתייחס יפה לטום? האם מראהו של טום ירתיע את הנסיך?</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דמיינו לרגע את המפגש ביניהם, כתבו אילו שאלות עולות בראשכם, מה לדעתכם יקרה?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3027544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לקרוא</a:t>
            </a:r>
          </a:p>
          <a:p>
            <a:pPr marL="0" lvl="0" indent="0" algn="r" rtl="1">
              <a:lnSpc>
                <a:spcPct val="115000"/>
              </a:lnSpc>
              <a:spcBef>
                <a:spcPts val="1200"/>
              </a:spcBef>
              <a:spcAft>
                <a:spcPts val="0"/>
              </a:spcAft>
              <a:buNone/>
            </a:pPr>
            <a:r>
              <a:rPr lang="he-IL" dirty="0"/>
              <a:t>ראינו את תגובותיו והתרשמותו של טום מהארמון ומהנסיך. בואו נקרא כיצד מגיב הנסיך למראהו של טום, מה הוא עושה או אומר ומה אנו לומדים עליו מהתנהגות זו.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15970443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לקרוא</a:t>
            </a:r>
          </a:p>
          <a:p>
            <a:pPr marL="0" lvl="0" indent="0" algn="r" rtl="1">
              <a:lnSpc>
                <a:spcPct val="115000"/>
              </a:lnSpc>
              <a:spcBef>
                <a:spcPts val="1200"/>
              </a:spcBef>
              <a:spcAft>
                <a:spcPts val="0"/>
              </a:spcAft>
              <a:buNone/>
            </a:pPr>
            <a:r>
              <a:rPr lang="he-IL" dirty="0"/>
              <a:t>ראינו את תגובותיו והתרשמותו של טום מהארמון ומהנסיך. בואו נקרא כיצד מגיב הנסיך למראהו של טום, מה הוא עושה או אומר ומה אנו לומדים עליו מהתנהגות זו.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2858382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בשורה השנייה כתוב: "אל תעז לפגוע כך בנער עני!" לפי מה ידע הנסיך כי טום הוא נער עני?, נחזור אחורה ונחפש תיאור של טום.</a:t>
            </a:r>
          </a:p>
          <a:p>
            <a:pPr marL="0" lvl="0" indent="0" algn="r" rtl="1">
              <a:lnSpc>
                <a:spcPct val="115000"/>
              </a:lnSpc>
              <a:spcBef>
                <a:spcPts val="1200"/>
              </a:spcBef>
              <a:spcAft>
                <a:spcPts val="0"/>
              </a:spcAft>
              <a:buNone/>
            </a:pPr>
            <a:r>
              <a:rPr lang="he-IL" dirty="0"/>
              <a:t>והינה השורה המעידה על עוניו : "</a:t>
            </a:r>
            <a:r>
              <a:rPr lang="he-IL" b="1" dirty="0">
                <a:solidFill>
                  <a:schemeClr val="dk1"/>
                </a:solidFill>
                <a:ea typeface="Calibri"/>
                <a:cs typeface="Calibri"/>
                <a:sym typeface="Calibri"/>
              </a:rPr>
              <a:t>הוא שוטט בעיר בבגדיו המרופטים ולא שם לב למתרחש סביבו.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1883665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בואו נחזור לרגע למילה מרופטים:</a:t>
            </a:r>
          </a:p>
          <a:p>
            <a:pPr marL="0" lvl="0" indent="0" algn="r" rtl="1">
              <a:lnSpc>
                <a:spcPct val="115000"/>
              </a:lnSpc>
              <a:spcBef>
                <a:spcPts val="1200"/>
              </a:spcBef>
              <a:spcAft>
                <a:spcPts val="0"/>
              </a:spcAft>
              <a:buNone/>
            </a:pPr>
            <a:r>
              <a:rPr lang="he-IL" dirty="0"/>
              <a:t>והינה השורה המעידה על עוניו : "</a:t>
            </a:r>
            <a:r>
              <a:rPr lang="he-IL" b="1" dirty="0">
                <a:solidFill>
                  <a:schemeClr val="dk1"/>
                </a:solidFill>
                <a:ea typeface="Calibri"/>
                <a:cs typeface="Calibri"/>
                <a:sym typeface="Calibri"/>
              </a:rPr>
              <a:t>הוא שוטט בעיר בבגדיו המרופטים ולא שם לב למתרחש סביבו. "</a:t>
            </a:r>
          </a:p>
          <a:p>
            <a:pPr marL="0" lvl="0" indent="0" algn="r" rtl="1">
              <a:lnSpc>
                <a:spcPct val="115000"/>
              </a:lnSpc>
              <a:spcBef>
                <a:spcPts val="1200"/>
              </a:spcBef>
              <a:spcAft>
                <a:spcPts val="0"/>
              </a:spcAft>
              <a:buNone/>
            </a:pPr>
            <a:r>
              <a:rPr lang="he-IL" b="1" dirty="0">
                <a:solidFill>
                  <a:schemeClr val="dk1"/>
                </a:solidFill>
                <a:ea typeface="Calibri"/>
                <a:cs typeface="Calibri"/>
                <a:sym typeface="Calibri"/>
              </a:rPr>
              <a:t>מה פירוש המילה "מרופטים"?: ביחיד (או בערך היסוד שלו) מרופט.</a:t>
            </a:r>
          </a:p>
          <a:p>
            <a:pPr marL="0" lvl="0" indent="0" algn="r" rtl="1">
              <a:lnSpc>
                <a:spcPct val="115000"/>
              </a:lnSpc>
              <a:spcBef>
                <a:spcPts val="1200"/>
              </a:spcBef>
              <a:spcAft>
                <a:spcPts val="0"/>
              </a:spcAft>
              <a:buNone/>
            </a:pPr>
            <a:r>
              <a:rPr lang="he-IL" b="1" dirty="0">
                <a:solidFill>
                  <a:schemeClr val="dk1"/>
                </a:solidFill>
                <a:ea typeface="Calibri"/>
                <a:cs typeface="Calibri"/>
                <a:sym typeface="Calibri"/>
              </a:rPr>
              <a:t>הגדרה למילה מרופט: "שחוק, בלוי" (מתוך </a:t>
            </a:r>
            <a:r>
              <a:rPr lang="he-IL" b="1" dirty="0" err="1">
                <a:solidFill>
                  <a:schemeClr val="dk1"/>
                </a:solidFill>
                <a:ea typeface="Calibri"/>
                <a:cs typeface="Calibri"/>
                <a:sym typeface="Calibri"/>
              </a:rPr>
              <a:t>מילוג</a:t>
            </a:r>
            <a:r>
              <a:rPr lang="he-IL" b="1" dirty="0">
                <a:solidFill>
                  <a:schemeClr val="dk1"/>
                </a:solidFill>
                <a:ea typeface="Calibri"/>
                <a:cs typeface="Calibri"/>
                <a:sym typeface="Calibri"/>
              </a:rPr>
              <a:t>)</a:t>
            </a:r>
          </a:p>
          <a:p>
            <a:pPr marL="0" lvl="0" indent="0" algn="r" rtl="1">
              <a:lnSpc>
                <a:spcPct val="115000"/>
              </a:lnSpc>
              <a:spcBef>
                <a:spcPts val="1200"/>
              </a:spcBef>
              <a:spcAft>
                <a:spcPts val="0"/>
              </a:spcAft>
              <a:buNone/>
            </a:pPr>
            <a:endParaRPr lang="he-IL" b="1" dirty="0">
              <a:solidFill>
                <a:schemeClr val="dk1"/>
              </a:solidFill>
              <a:ea typeface="Calibri"/>
              <a:cs typeface="Calibri"/>
              <a:sym typeface="Calibri"/>
            </a:endParaRPr>
          </a:p>
          <a:p>
            <a:pPr marL="0" lvl="0" indent="0" algn="r" rtl="1">
              <a:lnSpc>
                <a:spcPct val="115000"/>
              </a:lnSpc>
              <a:spcBef>
                <a:spcPts val="1200"/>
              </a:spcBef>
              <a:spcAft>
                <a:spcPts val="0"/>
              </a:spcAft>
              <a:buNone/>
            </a:pPr>
            <a:r>
              <a:rPr lang="he-IL" b="1" dirty="0">
                <a:solidFill>
                  <a:schemeClr val="dk1"/>
                </a:solidFill>
                <a:ea typeface="Calibri"/>
                <a:cs typeface="Calibri"/>
                <a:sym typeface="Calibri"/>
              </a:rPr>
              <a:t>מכאן אנחנו מבינים כי טום היה נער עני, בגדיו היו שחוקים ובלויים.</a:t>
            </a:r>
          </a:p>
          <a:p>
            <a:pPr marL="0" lvl="0" indent="0" algn="r" rtl="1">
              <a:lnSpc>
                <a:spcPct val="115000"/>
              </a:lnSpc>
              <a:spcBef>
                <a:spcPts val="1200"/>
              </a:spcBef>
              <a:spcAft>
                <a:spcPts val="0"/>
              </a:spcAft>
              <a:buNone/>
            </a:pPr>
            <a:endParaRPr lang="he-IL" b="1" dirty="0">
              <a:solidFill>
                <a:schemeClr val="dk1"/>
              </a:solidFill>
              <a:ea typeface="Calibri"/>
              <a:cs typeface="Calibri"/>
              <a:sym typeface="Calibri"/>
            </a:endParaRPr>
          </a:p>
          <a:p>
            <a:pPr marL="0" lvl="0" indent="0" algn="r" rtl="1">
              <a:lnSpc>
                <a:spcPct val="115000"/>
              </a:lnSpc>
              <a:spcBef>
                <a:spcPts val="1200"/>
              </a:spcBef>
              <a:spcAft>
                <a:spcPts val="0"/>
              </a:spcAft>
              <a:buNone/>
            </a:pPr>
            <a:r>
              <a:rPr lang="he-IL" sz="1200" b="1" dirty="0">
                <a:solidFill>
                  <a:schemeClr val="dk1"/>
                </a:solidFill>
                <a:latin typeface="+mn-lt"/>
                <a:ea typeface="Calibri"/>
                <a:cs typeface="Calibri"/>
                <a:sym typeface="Calibri"/>
              </a:rPr>
              <a:t>(</a:t>
            </a:r>
            <a:r>
              <a:rPr lang="x-none" sz="1200" b="1" dirty="0">
                <a:solidFill>
                  <a:schemeClr val="dk1"/>
                </a:solidFill>
                <a:latin typeface="+mn-lt"/>
                <a:ea typeface="Calibri"/>
                <a:cs typeface="Calibri"/>
                <a:sym typeface="Calibri"/>
              </a:rPr>
              <a:t>כאשר אנו מחפשים ערך במילון, נחפש אותו בצורת היסוד שלו</a:t>
            </a:r>
            <a:r>
              <a:rPr lang="he-IL" sz="1200" b="1" dirty="0">
                <a:solidFill>
                  <a:schemeClr val="dk1"/>
                </a:solidFill>
                <a:latin typeface="+mn-lt"/>
                <a:ea typeface="Calibri"/>
                <a:cs typeface="Calibri"/>
                <a:sym typeface="Calibri"/>
              </a:rPr>
              <a:t>.דוגמה:</a:t>
            </a:r>
            <a:r>
              <a:rPr lang="x-none" sz="1200" b="1" dirty="0">
                <a:solidFill>
                  <a:schemeClr val="dk1"/>
                </a:solidFill>
                <a:latin typeface="+mn-lt"/>
                <a:ea typeface="Calibri"/>
                <a:cs typeface="Calibri"/>
                <a:sym typeface="Calibri"/>
              </a:rPr>
              <a:t> כדי לדעת את פירוש המילה </a:t>
            </a:r>
            <a:r>
              <a:rPr lang="x-none" sz="1200" b="1" dirty="0">
                <a:solidFill>
                  <a:srgbClr val="FFD243"/>
                </a:solidFill>
                <a:latin typeface="+mn-lt"/>
                <a:ea typeface="Calibri"/>
                <a:cs typeface="Calibri"/>
                <a:sym typeface="Calibri"/>
              </a:rPr>
              <a:t>תַכְשִיטָיו, </a:t>
            </a:r>
            <a:r>
              <a:rPr lang="x-none" sz="1200" b="1" dirty="0">
                <a:solidFill>
                  <a:schemeClr val="dk1"/>
                </a:solidFill>
                <a:latin typeface="+mn-lt"/>
                <a:ea typeface="Calibri"/>
                <a:cs typeface="Calibri"/>
                <a:sym typeface="Calibri"/>
              </a:rPr>
              <a:t>נחפש במילון את המילה </a:t>
            </a:r>
            <a:r>
              <a:rPr lang="x-none" sz="1200" b="1" u="sng" dirty="0">
                <a:solidFill>
                  <a:schemeClr val="dk1"/>
                </a:solidFill>
                <a:latin typeface="+mn-lt"/>
                <a:ea typeface="Calibri"/>
                <a:cs typeface="Calibri"/>
                <a:sym typeface="Calibri"/>
              </a:rPr>
              <a:t>  תכשיט </a:t>
            </a:r>
            <a:r>
              <a:rPr lang="x-none" sz="1200" b="1" dirty="0">
                <a:solidFill>
                  <a:schemeClr val="dk1"/>
                </a:solidFill>
                <a:latin typeface="+mn-lt"/>
                <a:ea typeface="Calibri"/>
                <a:cs typeface="Calibri"/>
                <a:sym typeface="Calibri"/>
              </a:rPr>
              <a:t> </a:t>
            </a:r>
            <a:endParaRPr lang="he-IL" sz="1200" b="1" dirty="0">
              <a:solidFill>
                <a:schemeClr val="dk1"/>
              </a:solidFill>
              <a:latin typeface="+mn-lt"/>
              <a:ea typeface="Calibri"/>
              <a:cs typeface="Calibri"/>
              <a:sym typeface="Calibri"/>
            </a:endParaRP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איזה מילה תחפשו במילון כדי למצוא את פירוש המילה: אגפיו , נחפש אגף)</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2306338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 בואו נקרא כיצד מגיב הנסיך למראהו של טום, מה הוא עושה או אומר -מה אנו לומדים עליו מהתנהגות זו.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תגובותיו של הנסיך למראהו של טום: "אל תעז לפגוע כך בנער עני!". מה ניתן ללמוד מתגובה זו על הנסיך?... הנסיך חומל/מרחם על טום ומצווה לא לגעת בו.</a:t>
            </a:r>
            <a:endParaRPr lang="he-IL" b="1" dirty="0">
              <a:solidFill>
                <a:schemeClr val="dk1"/>
              </a:solidFill>
              <a:ea typeface="Calibri"/>
              <a:cs typeface="Calibri"/>
              <a:sym typeface="Calibri"/>
            </a:endParaRPr>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נמשיך, מה עושה הנסיך לאחר שהוא פוגש את טום?: </a:t>
            </a:r>
            <a:r>
              <a:rPr lang="he-IL" sz="1200" b="0" dirty="0">
                <a:solidFill>
                  <a:schemeClr val="dk1"/>
                </a:solidFill>
                <a:latin typeface="+mn-lt"/>
                <a:cs typeface="Calibri"/>
                <a:sym typeface="Calibri"/>
              </a:rPr>
              <a:t>הוא מוביל אותו לחדר מפואר בארמון, מצווה להביא לשם מאכלים ושואל את טום שאלות.</a:t>
            </a:r>
          </a:p>
          <a:p>
            <a:pPr marL="0" lvl="0" indent="0" algn="r" rtl="1">
              <a:lnSpc>
                <a:spcPct val="115000"/>
              </a:lnSpc>
              <a:spcBef>
                <a:spcPts val="1200"/>
              </a:spcBef>
              <a:spcAft>
                <a:spcPts val="0"/>
              </a:spcAft>
              <a:buNone/>
            </a:pPr>
            <a:endParaRPr lang="he-IL" sz="1200" b="0" dirty="0">
              <a:solidFill>
                <a:schemeClr val="dk1"/>
              </a:solidFill>
              <a:latin typeface="+mn-lt"/>
              <a:cs typeface="Calibri"/>
              <a:sym typeface="Calibri"/>
            </a:endParaRPr>
          </a:p>
          <a:p>
            <a:pPr marL="0" lvl="0" indent="0" algn="r" rtl="1">
              <a:lnSpc>
                <a:spcPct val="115000"/>
              </a:lnSpc>
              <a:spcBef>
                <a:spcPts val="1200"/>
              </a:spcBef>
              <a:spcAft>
                <a:spcPts val="0"/>
              </a:spcAft>
              <a:buNone/>
            </a:pPr>
            <a:r>
              <a:rPr lang="he-IL" sz="1200" b="0" dirty="0">
                <a:solidFill>
                  <a:schemeClr val="dk1"/>
                </a:solidFill>
                <a:latin typeface="+mn-lt"/>
                <a:cs typeface="Calibri"/>
                <a:sym typeface="Calibri"/>
              </a:rPr>
              <a:t>מה ניתן ללמוד על הנסיך מהתנהגות זו? אולי שהוא לא שופט אדם על פי מראהו החיצוני.</a:t>
            </a:r>
            <a:endParaRPr lang="en-US"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3499366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 בואו נקרא כיצד מגיב הנסיך למראהו של טום, מה הוא עושה או אומר ומה אנו לומדים עליו מהתנהגות זו.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תגובותיו של הנסיך למראהו של טום: "אל תעז לפגוע כך בנער </a:t>
            </a:r>
            <a:r>
              <a:rPr lang="he-IL" dirty="0" err="1"/>
              <a:t>עני!","אתה</a:t>
            </a:r>
            <a:r>
              <a:rPr lang="he-IL" dirty="0"/>
              <a:t> נראה עייף ורעב"..... </a:t>
            </a:r>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מה ניתן ללמוד על הנסיך מהתנהגות זו? </a:t>
            </a: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אני לומדת מכך  שהוא לא שופט אדם על פי מראהו החיצוני. הנסיך לא נרתע ממראהו של טום. הוא מדבר </a:t>
            </a:r>
            <a:r>
              <a:rPr lang="he-IL" sz="1200" b="1" dirty="0" err="1">
                <a:solidFill>
                  <a:schemeClr val="dk1"/>
                </a:solidFill>
                <a:latin typeface="+mn-lt"/>
                <a:cs typeface="Calibri"/>
                <a:sym typeface="Calibri"/>
              </a:rPr>
              <a:t>איתו</a:t>
            </a:r>
            <a:r>
              <a:rPr lang="he-IL" sz="1200" b="1" dirty="0">
                <a:solidFill>
                  <a:schemeClr val="dk1"/>
                </a:solidFill>
                <a:latin typeface="+mn-lt"/>
                <a:cs typeface="Calibri"/>
                <a:sym typeface="Calibri"/>
              </a:rPr>
              <a:t> , מוביל אותו לארמון ומצווה להביא לו מיני מאכלים..</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3722091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לדבר על הדו שיח בין הנסיך לטום, המבנה ותוכן השיחה</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הנסיך וטום נפגשים ומתחילים לדבר ביניהם. הם מנהלים דו שיח. מה ניתן ללמוד על שתי הדמויות מדו השיח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בדו שיח נמצאות שאלות. מהתשובות לשאלות אך גם מהשאלות עצמן ניתן ללמוד הרבה על הדמויות.</a:t>
            </a:r>
          </a:p>
          <a:p>
            <a:pPr marL="0" lvl="0" indent="0" algn="r" rtl="1">
              <a:lnSpc>
                <a:spcPct val="115000"/>
              </a:lnSpc>
              <a:spcBef>
                <a:spcPts val="1200"/>
              </a:spcBef>
              <a:spcAft>
                <a:spcPts val="0"/>
              </a:spcAft>
              <a:buNone/>
            </a:pPr>
            <a:r>
              <a:rPr lang="he-IL" dirty="0"/>
              <a:t>בואו נראה מה ניתן ללמוד על הדמויות מדו השיח:</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נקרא את השאלות ששואל הנסיך את טום.</a:t>
            </a:r>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29</a:t>
            </a:fld>
            <a:endParaRPr lang="x-none"/>
          </a:p>
        </p:txBody>
      </p:sp>
    </p:spTree>
    <p:extLst>
      <p:ext uri="{BB962C8B-B14F-4D97-AF65-F5344CB8AC3E}">
        <p14:creationId xmlns:p14="http://schemas.microsoft.com/office/powerpoint/2010/main" val="3774923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נקרא את השאלות ששואל הנסיך: "מה שמך?", "היכן אתה מתגורר?", "יש לך הורים?", "האם אביך נוהג בך בחסד?"</a:t>
            </a:r>
          </a:p>
          <a:p>
            <a:pPr marL="0" marR="0" lvl="0" indent="0" algn="r" defTabSz="914400" rtl="1" eaLnBrk="1" fontAlgn="auto" latinLnBrk="0" hangingPunct="1">
              <a:lnSpc>
                <a:spcPct val="115000"/>
              </a:lnSpc>
              <a:spcBef>
                <a:spcPts val="1200"/>
              </a:spcBef>
              <a:spcAft>
                <a:spcPts val="0"/>
              </a:spcAft>
              <a:buClrTx/>
              <a:buSzTx/>
              <a:buFontTx/>
              <a:buNone/>
              <a:tabLst/>
              <a:defRPr/>
            </a:pPr>
            <a:endParaRPr lang="he-IL" dirty="0"/>
          </a:p>
          <a:p>
            <a:pPr marL="0" lvl="0" indent="0" algn="r" rtl="1">
              <a:lnSpc>
                <a:spcPct val="115000"/>
              </a:lnSpc>
              <a:spcBef>
                <a:spcPts val="1200"/>
              </a:spcBef>
              <a:spcAft>
                <a:spcPts val="0"/>
              </a:spcAft>
              <a:buNone/>
            </a:pPr>
            <a:r>
              <a:rPr lang="he-IL" dirty="0"/>
              <a:t>מהשאלות אנחנו לומדים הן על טום והן על הנסיך. </a:t>
            </a:r>
          </a:p>
          <a:p>
            <a:pPr marL="0" lvl="0" indent="0" algn="r" rtl="1">
              <a:lnSpc>
                <a:spcPct val="115000"/>
              </a:lnSpc>
              <a:spcBef>
                <a:spcPts val="1200"/>
              </a:spcBef>
              <a:spcAft>
                <a:spcPts val="0"/>
              </a:spcAft>
              <a:buNone/>
            </a:pPr>
            <a:endParaRPr lang="he-IL" dirty="0"/>
          </a:p>
          <a:p>
            <a:pPr marL="0" marR="0" lvl="0" indent="0" algn="r" defTabSz="914400" rtl="1" eaLnBrk="1" fontAlgn="auto" latinLnBrk="0" hangingPunct="1">
              <a:lnSpc>
                <a:spcPct val="115000"/>
              </a:lnSpc>
              <a:spcBef>
                <a:spcPts val="1200"/>
              </a:spcBef>
              <a:spcAft>
                <a:spcPts val="0"/>
              </a:spcAft>
              <a:buClrTx/>
              <a:buSzTx/>
              <a:buFontTx/>
              <a:buNone/>
              <a:tabLst/>
              <a:defRPr/>
            </a:pPr>
            <a:r>
              <a:rPr lang="he-IL" dirty="0"/>
              <a:t>מה אנחנו יכולים ללמוד על הנסיך: הנסיך מתעניין בטום ורוצה שיהיה לו טוב (האם אביך נוהג בך בחסד)</a:t>
            </a:r>
          </a:p>
          <a:p>
            <a:pPr marL="0" lvl="0" indent="0" algn="r" rtl="1">
              <a:lnSpc>
                <a:spcPct val="115000"/>
              </a:lnSpc>
              <a:spcBef>
                <a:spcPts val="1200"/>
              </a:spcBef>
              <a:spcAft>
                <a:spcPts val="0"/>
              </a:spcAft>
              <a:buNone/>
            </a:pPr>
            <a:r>
              <a:rPr lang="he-IL" dirty="0"/>
              <a:t>הנסיך שואל את השאלות, מגיב לדבריו של טום, מתעניין האם נוהגים בטום יפה. זה חשוב לו.</a:t>
            </a:r>
            <a:endParaRPr lang="en-US" dirty="0"/>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30</a:t>
            </a:fld>
            <a:endParaRPr lang="x-none"/>
          </a:p>
        </p:txBody>
      </p:sp>
    </p:spTree>
    <p:extLst>
      <p:ext uri="{BB962C8B-B14F-4D97-AF65-F5344CB8AC3E}">
        <p14:creationId xmlns:p14="http://schemas.microsoft.com/office/powerpoint/2010/main" val="2815382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נמשיך לקרוא שתי אלות נוספות ששואל הנסיך את טום.</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"בנות כמה </a:t>
            </a:r>
            <a:r>
              <a:rPr lang="he-IL" dirty="0" err="1"/>
              <a:t>אחיותך</a:t>
            </a:r>
            <a:r>
              <a:rPr lang="he-IL" dirty="0"/>
              <a:t>"? "האם חייך שם נעימים?" שאל הנסיך</a:t>
            </a:r>
          </a:p>
          <a:p>
            <a:pPr marL="0" lvl="0" indent="0" algn="r" rtl="1">
              <a:lnSpc>
                <a:spcPct val="115000"/>
              </a:lnSpc>
              <a:spcBef>
                <a:spcPts val="1200"/>
              </a:spcBef>
              <a:spcAft>
                <a:spcPts val="0"/>
              </a:spcAft>
              <a:buNone/>
            </a:pPr>
            <a:r>
              <a:rPr lang="he-IL" dirty="0"/>
              <a:t>(*</a:t>
            </a:r>
            <a:r>
              <a:rPr lang="he-IL" dirty="0" err="1"/>
              <a:t>איזכור</a:t>
            </a:r>
            <a:r>
              <a:rPr lang="he-IL" dirty="0"/>
              <a:t>: "חייך שם נעימים" – למה הכוונה במילה "שם" – חוזרים מעט אחורה וקוראים "בחצר הפסולת". )</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31</a:t>
            </a:fld>
            <a:endParaRPr lang="x-none"/>
          </a:p>
        </p:txBody>
      </p:sp>
    </p:spTree>
    <p:extLst>
      <p:ext uri="{BB962C8B-B14F-4D97-AF65-F5344CB8AC3E}">
        <p14:creationId xmlns:p14="http://schemas.microsoft.com/office/powerpoint/2010/main" val="2710017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בואו נקרא את תשובותיו של טום ונברר מה אנו לומדים עליו: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בואו נקרא את התשובות שעונה טום וננסה להבין מהם עוד על טום וחייו.</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מה לומדים כאן על טום: שאביו לא כל כך נוהג בו בחסד, אחיותיו בנות חמש עשרה, חייו נעימים ומלאים משחקים עם חברים</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32</a:t>
            </a:fld>
            <a:endParaRPr lang="x-none"/>
          </a:p>
        </p:txBody>
      </p:sp>
    </p:spTree>
    <p:extLst>
      <p:ext uri="{BB962C8B-B14F-4D97-AF65-F5344CB8AC3E}">
        <p14:creationId xmlns:p14="http://schemas.microsoft.com/office/powerpoint/2010/main" val="3251162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dirty="0"/>
              <a:t>1.שימו לב לצבוע בירוק, אלה תגובותיו של הנסיך לתשובות של טום. גם מהם ניתן ללמוד על הנסיך, על תחושותיו ומחשבותיו.</a:t>
            </a:r>
          </a:p>
          <a:p>
            <a:pPr marL="0" lvl="0" indent="0" algn="r" rtl="1">
              <a:lnSpc>
                <a:spcPct val="115000"/>
              </a:lnSpc>
              <a:spcBef>
                <a:spcPts val="1200"/>
              </a:spcBef>
              <a:spcAft>
                <a:spcPts val="0"/>
              </a:spcAft>
              <a:buNone/>
            </a:pPr>
            <a:r>
              <a:rPr lang="he-IL" dirty="0"/>
              <a:t>מה אתם לומדים מזה?</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ניתן ללמוד ש: גם אביו (של הנסיך) נוהג בו בקשיחות, מוצא חן בעיני הנסיך על חייו של טום והוא רוצה גם להנות ("את ממלכתו של אבי הייתי נותן כדי להנות פעם אחת")</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2. מעניין אותי לדעת מה עובר בראשכם אחרי קריאת המשך הפרק השלישי? מה אתם חושבים על טום / על הנסיך? האם התגובה של הנסיך הפתיעה אתכם?</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אני מאוד מתרגשת מדמותו של הנסיך. הנסיך מתגלה כדמות חמה, רגישה, אכפתית. הוא רוצה לעזור לטום ולא מושפע בכלל ממראהו החיצוני של טום.</a:t>
            </a:r>
          </a:p>
          <a:p>
            <a:pPr marL="0" lvl="0" indent="0" algn="r" rtl="1">
              <a:lnSpc>
                <a:spcPct val="115000"/>
              </a:lnSpc>
              <a:spcBef>
                <a:spcPts val="1200"/>
              </a:spcBef>
              <a:spcAft>
                <a:spcPts val="0"/>
              </a:spcAft>
              <a:buNone/>
            </a:pPr>
            <a:endParaRPr lang="he-IL" dirty="0"/>
          </a:p>
          <a:p>
            <a:pPr marL="0" lvl="0" indent="0" algn="r" rtl="1">
              <a:lnSpc>
                <a:spcPct val="115000"/>
              </a:lnSpc>
              <a:spcBef>
                <a:spcPts val="1200"/>
              </a:spcBef>
              <a:spcAft>
                <a:spcPts val="0"/>
              </a:spcAft>
              <a:buNone/>
            </a:pPr>
            <a:r>
              <a:rPr lang="he-IL" dirty="0"/>
              <a:t>הוא מגלה נדיבות רבה, מזמין את טום לביתו ונותן לו לאכול.. מרגש נכון?</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33</a:t>
            </a:fld>
            <a:endParaRPr lang="x-none"/>
          </a:p>
        </p:txBody>
      </p:sp>
    </p:spTree>
    <p:extLst>
      <p:ext uri="{BB962C8B-B14F-4D97-AF65-F5344CB8AC3E}">
        <p14:creationId xmlns:p14="http://schemas.microsoft.com/office/powerpoint/2010/main" val="637595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highlight>
                  <a:srgbClr val="FFFF00"/>
                </a:highlight>
              </a:rPr>
              <a:t>קראנו עד כאן חלק גדול יותר מהפרק השלישי. מסקרן אותי לדעת מה אתם חושבים? מרגישים? </a:t>
            </a:r>
            <a:r>
              <a:rPr lang="he-IL" b="1" dirty="0" err="1">
                <a:highlight>
                  <a:srgbClr val="FFFF00"/>
                </a:highlight>
              </a:rPr>
              <a:t>מדימיינים</a:t>
            </a:r>
            <a:r>
              <a:rPr lang="he-IL" b="1" dirty="0">
                <a:highlight>
                  <a:srgbClr val="FFFF00"/>
                </a:highlight>
              </a:rPr>
              <a:t>? מה אהבתם?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highlight>
                <a:srgbClr val="FFFF00"/>
              </a:highlight>
            </a:endParaRPr>
          </a:p>
          <a:p>
            <a:pPr marL="0" lvl="0" indent="0" algn="r" rtl="1">
              <a:spcBef>
                <a:spcPts val="0"/>
              </a:spcBef>
              <a:spcAft>
                <a:spcPts val="0"/>
              </a:spcAft>
              <a:buNone/>
            </a:pPr>
            <a:r>
              <a:rPr lang="he-IL" b="1" dirty="0">
                <a:highlight>
                  <a:srgbClr val="FFFF00"/>
                </a:highlight>
              </a:rPr>
              <a:t>אני מסוקרנת מדמותו של הנסיך... בספרות הנסיכים מתוארים כמפונקים אולי יהירים. ואילו כאן הוא מתואר כנסיך אדיב, נדיב, מלא חמלה ורגישות לאחר</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34</a:t>
            </a:fld>
            <a:endParaRPr lang="x-none"/>
          </a:p>
        </p:txBody>
      </p:sp>
    </p:spTree>
    <p:extLst>
      <p:ext uri="{BB962C8B-B14F-4D97-AF65-F5344CB8AC3E}">
        <p14:creationId xmlns:p14="http://schemas.microsoft.com/office/powerpoint/2010/main" val="3645772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 השוואה בין טום לבין הנסיך</a:t>
            </a:r>
          </a:p>
          <a:p>
            <a:pPr marL="0" lvl="0" indent="0" algn="r" rtl="1">
              <a:spcBef>
                <a:spcPts val="0"/>
              </a:spcBef>
              <a:spcAft>
                <a:spcPts val="0"/>
              </a:spcAft>
              <a:buNone/>
            </a:pPr>
            <a:r>
              <a:rPr lang="he-IL" b="1" dirty="0">
                <a:highlight>
                  <a:srgbClr val="FFFF00"/>
                </a:highlight>
              </a:rPr>
              <a:t>מצד אחד טום: תמונה +תיאור </a:t>
            </a:r>
          </a:p>
          <a:p>
            <a:pPr marL="0" lvl="0" indent="0" algn="r" rtl="1">
              <a:spcBef>
                <a:spcPts val="0"/>
              </a:spcBef>
              <a:spcAft>
                <a:spcPts val="0"/>
              </a:spcAft>
              <a:buNone/>
            </a:pPr>
            <a:r>
              <a:rPr lang="he-IL" b="1" dirty="0">
                <a:highlight>
                  <a:srgbClr val="FFFF00"/>
                </a:highlight>
              </a:rPr>
              <a:t>מצד שני הנסיך: תמונה +תיאור</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dirty="0">
                <a:highlight>
                  <a:srgbClr val="FFFF00"/>
                </a:highlight>
              </a:rPr>
              <a:t>בואו נחזור לרגע ונקרא שוב את התיאורים של שתי הדמויות</a:t>
            </a:r>
            <a:endParaRPr lang="he-IL" sz="1200" b="1" dirty="0">
              <a:solidFill>
                <a:schemeClr val="dk1"/>
              </a:solidFill>
              <a:highlight>
                <a:srgbClr val="FFFF00"/>
              </a:highlight>
              <a:latin typeface="+mn-lt"/>
              <a:ea typeface="Calibri"/>
              <a:cs typeface="Calibri"/>
              <a:sym typeface="Calibri"/>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highlight>
                  <a:srgbClr val="FFFF00"/>
                </a:highlight>
              </a:rPr>
              <a:t>לאור התיאורים שקראנו על הנסיך וטום, על מקום מגוריהם, לבושם, התנהגותם... אלו חיים היו לדעתכם לטום ואילו חיים היו לדעתכם לנסיך?.. כיצד מרגיש כל אחד מהם? האם הם נהנים בחייהם? האם טוב להם? לפי מה אנחנו יכולים לקבוע?/להסיק?</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יכול להיות שנקבל את התשובה באופן מפורש וברור (גלוי),  ולעיתים נסיק מסקנה מתוך ההתנהגות של הדמויות, אמירותיהם ומעשיהם..</a:t>
            </a:r>
          </a:p>
          <a:p>
            <a:pPr marL="0" lvl="0" indent="0" algn="r" rtl="1">
              <a:spcBef>
                <a:spcPts val="0"/>
              </a:spcBef>
              <a:spcAft>
                <a:spcPts val="0"/>
              </a:spcAft>
              <a:buNone/>
            </a:pPr>
            <a:r>
              <a:rPr lang="he-IL" b="1" dirty="0">
                <a:highlight>
                  <a:srgbClr val="FFFF00"/>
                </a:highlight>
              </a:rPr>
              <a:t>תמונה של ארמון כפי המתואר ותמונות של נסיך ונער</a:t>
            </a:r>
          </a:p>
          <a:p>
            <a:pPr marL="0" lvl="0" indent="0" algn="r" rtl="1">
              <a:spcBef>
                <a:spcPts val="0"/>
              </a:spcBef>
              <a:spcAft>
                <a:spcPts val="0"/>
              </a:spcAft>
              <a:buNone/>
            </a:pPr>
            <a:endParaRPr lang="he-IL" sz="1200" b="1" dirty="0">
              <a:solidFill>
                <a:schemeClr val="dk1"/>
              </a:solidFill>
              <a:highlight>
                <a:srgbClr val="FFFF00"/>
              </a:highlight>
              <a:latin typeface="+mn-lt"/>
              <a:ea typeface="Calibri"/>
              <a:cs typeface="Calibri"/>
              <a:sym typeface="Calibri"/>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35</a:t>
            </a:fld>
            <a:endParaRPr lang="x-none"/>
          </a:p>
        </p:txBody>
      </p:sp>
    </p:spTree>
    <p:extLst>
      <p:ext uri="{BB962C8B-B14F-4D97-AF65-F5344CB8AC3E}">
        <p14:creationId xmlns:p14="http://schemas.microsoft.com/office/powerpoint/2010/main" val="2624570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 אפרת: אשמח לתמונה של נער עם בגדים בלויים/מרופטים</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0" dirty="0">
                <a:highlight>
                  <a:srgbClr val="FFFF00"/>
                </a:highlight>
              </a:rPr>
              <a:t>איך הרגיש טום?</a:t>
            </a:r>
            <a:endParaRPr lang="he-IL" sz="1200" b="0" dirty="0">
              <a:solidFill>
                <a:schemeClr val="dk1"/>
              </a:solidFill>
              <a:highlight>
                <a:srgbClr val="FFFF00"/>
              </a:highlight>
              <a:latin typeface="+mn-lt"/>
              <a:ea typeface="Calibri"/>
              <a:cs typeface="Calibri"/>
              <a:sym typeface="Calibri"/>
            </a:endParaRPr>
          </a:p>
          <a:p>
            <a:pPr marL="0" lvl="0" indent="0" algn="r" rtl="1">
              <a:spcBef>
                <a:spcPts val="0"/>
              </a:spcBef>
              <a:spcAft>
                <a:spcPts val="0"/>
              </a:spcAft>
              <a:buNone/>
            </a:pPr>
            <a:r>
              <a:rPr lang="he-IL" b="0" dirty="0">
                <a:highlight>
                  <a:srgbClr val="FFFF00"/>
                </a:highlight>
              </a:rPr>
              <a:t>לאור התיאורים שקראנו על טום, אילו חיים היו לטום ? איך הוא הרגיש? על פי דבריו ותיאורו</a:t>
            </a:r>
          </a:p>
          <a:p>
            <a:pPr marL="0" lvl="0" indent="0" algn="r" rtl="1">
              <a:spcBef>
                <a:spcPts val="0"/>
              </a:spcBef>
              <a:spcAft>
                <a:spcPts val="0"/>
              </a:spcAft>
              <a:buNone/>
            </a:pPr>
            <a:r>
              <a:rPr lang="he-IL" b="0" dirty="0">
                <a:highlight>
                  <a:srgbClr val="FFFF00"/>
                </a:highlight>
              </a:rPr>
              <a:t>בואו נקרא</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36</a:t>
            </a:fld>
            <a:endParaRPr lang="x-none"/>
          </a:p>
        </p:txBody>
      </p:sp>
    </p:spTree>
    <p:extLst>
      <p:ext uri="{BB962C8B-B14F-4D97-AF65-F5344CB8AC3E}">
        <p14:creationId xmlns:p14="http://schemas.microsoft.com/office/powerpoint/2010/main" val="30503308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 איך הרגיש טום?</a:t>
            </a:r>
            <a:endParaRPr lang="he-IL" sz="1200" b="1" dirty="0">
              <a:solidFill>
                <a:schemeClr val="dk1"/>
              </a:solidFill>
              <a:highlight>
                <a:srgbClr val="FFFF00"/>
              </a:highlight>
              <a:latin typeface="+mn-lt"/>
              <a:ea typeface="Calibri"/>
              <a:cs typeface="Calibri"/>
              <a:sym typeface="Calibri"/>
            </a:endParaRPr>
          </a:p>
          <a:p>
            <a:pPr marL="0" lvl="0" indent="0" algn="r" rtl="1">
              <a:spcBef>
                <a:spcPts val="0"/>
              </a:spcBef>
              <a:spcAft>
                <a:spcPts val="0"/>
              </a:spcAft>
              <a:buNone/>
            </a:pPr>
            <a:r>
              <a:rPr lang="he-IL" b="1" dirty="0">
                <a:highlight>
                  <a:srgbClr val="FFFF00"/>
                </a:highlight>
              </a:rPr>
              <a:t>לאור התיאורים שקראנו על טום, אילו חיים היו לטום ? איך הוא הרגיש? על פי דבריו ותיאורו</a:t>
            </a:r>
          </a:p>
          <a:p>
            <a:pPr marL="0" lvl="0" indent="0" algn="r" rtl="1">
              <a:spcBef>
                <a:spcPts val="0"/>
              </a:spcBef>
              <a:spcAft>
                <a:spcPts val="0"/>
              </a:spcAft>
              <a:buNone/>
            </a:pPr>
            <a:r>
              <a:rPr lang="he-IL" b="1" dirty="0">
                <a:highlight>
                  <a:srgbClr val="FFFF00"/>
                </a:highlight>
              </a:rPr>
              <a:t>בואו נקרא</a:t>
            </a:r>
          </a:p>
          <a:p>
            <a:pPr marL="0" lvl="0" indent="0" algn="r" rtl="1">
              <a:spcBef>
                <a:spcPts val="0"/>
              </a:spcBef>
              <a:spcAft>
                <a:spcPts val="0"/>
              </a:spcAft>
              <a:buNone/>
            </a:pPr>
            <a:r>
              <a:rPr lang="he-IL" b="1" dirty="0">
                <a:highlight>
                  <a:srgbClr val="FFFF00"/>
                </a:highlight>
              </a:rPr>
              <a:t>מפתיע אתכם? מצד אחד טום מתואר כנער שבקושי בגדים יש לגופו.. ומצד שני הוא מתאר את חייו כנעימים..</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בואו נקרא כיצד מתואר הנסיך וכיצד הוא מתאר את חייו...</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37</a:t>
            </a:fld>
            <a:endParaRPr lang="x-none"/>
          </a:p>
        </p:txBody>
      </p:sp>
    </p:spTree>
    <p:extLst>
      <p:ext uri="{BB962C8B-B14F-4D97-AF65-F5344CB8AC3E}">
        <p14:creationId xmlns:p14="http://schemas.microsoft.com/office/powerpoint/2010/main" val="1926869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0" dirty="0">
                <a:highlight>
                  <a:srgbClr val="FFFF00"/>
                </a:highlight>
              </a:rPr>
              <a:t>איך הרגיש הנסיך?</a:t>
            </a:r>
          </a:p>
          <a:p>
            <a:pPr marL="0" lvl="0" indent="0" algn="r" rtl="1">
              <a:spcBef>
                <a:spcPts val="0"/>
              </a:spcBef>
              <a:spcAft>
                <a:spcPts val="0"/>
              </a:spcAft>
              <a:buNone/>
            </a:pPr>
            <a:endParaRPr lang="he-IL" sz="1200" b="0" dirty="0">
              <a:solidFill>
                <a:schemeClr val="dk1"/>
              </a:solidFill>
              <a:highlight>
                <a:srgbClr val="FFFF00"/>
              </a:highlight>
              <a:latin typeface="+mn-lt"/>
              <a:ea typeface="Calibri"/>
              <a:cs typeface="Calibri"/>
              <a:sym typeface="Calibri"/>
            </a:endParaRPr>
          </a:p>
          <a:p>
            <a:pPr marL="0" lvl="0" indent="0" algn="r" rtl="1">
              <a:spcBef>
                <a:spcPts val="0"/>
              </a:spcBef>
              <a:spcAft>
                <a:spcPts val="0"/>
              </a:spcAft>
              <a:buNone/>
            </a:pPr>
            <a:r>
              <a:rPr lang="he-IL" b="0" dirty="0">
                <a:highlight>
                  <a:srgbClr val="FFFF00"/>
                </a:highlight>
              </a:rPr>
              <a:t>לאור התיאורים שקראנו על הנסיך, אילו חיים היו לנסיך, על פי דבריו ? איך הוא הרגיש?</a:t>
            </a:r>
          </a:p>
          <a:p>
            <a:pPr marL="0" lvl="0" indent="0" algn="r" rtl="1">
              <a:spcBef>
                <a:spcPts val="0"/>
              </a:spcBef>
              <a:spcAft>
                <a:spcPts val="0"/>
              </a:spcAft>
              <a:buNone/>
            </a:pPr>
            <a:r>
              <a:rPr lang="he-IL" b="0" dirty="0">
                <a:highlight>
                  <a:srgbClr val="FFFF00"/>
                </a:highlight>
              </a:rPr>
              <a:t>בואו נקרא</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אפרת, אשמח לתמונה של נסיך אולי על רקע ארמון</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38</a:t>
            </a:fld>
            <a:endParaRPr lang="x-none"/>
          </a:p>
        </p:txBody>
      </p:sp>
    </p:spTree>
    <p:extLst>
      <p:ext uri="{BB962C8B-B14F-4D97-AF65-F5344CB8AC3E}">
        <p14:creationId xmlns:p14="http://schemas.microsoft.com/office/powerpoint/2010/main" val="41150615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highlight>
                  <a:srgbClr val="FFFF00"/>
                </a:highlight>
              </a:rPr>
              <a:t>איך הרגיש הנסיך?</a:t>
            </a:r>
          </a:p>
          <a:p>
            <a:pPr marL="0" lvl="0" indent="0" algn="r" rtl="1">
              <a:spcBef>
                <a:spcPts val="0"/>
              </a:spcBef>
              <a:spcAft>
                <a:spcPts val="0"/>
              </a:spcAft>
              <a:buNone/>
            </a:pPr>
            <a:endParaRPr lang="he-IL" sz="1200" b="1" dirty="0">
              <a:solidFill>
                <a:schemeClr val="dk1"/>
              </a:solidFill>
              <a:highlight>
                <a:srgbClr val="FFFF00"/>
              </a:highlight>
              <a:latin typeface="+mn-lt"/>
              <a:ea typeface="Calibri"/>
              <a:cs typeface="Calibri"/>
              <a:sym typeface="Calibri"/>
            </a:endParaRPr>
          </a:p>
          <a:p>
            <a:pPr marL="0" lvl="0" indent="0" algn="r" rtl="1">
              <a:spcBef>
                <a:spcPts val="0"/>
              </a:spcBef>
              <a:spcAft>
                <a:spcPts val="0"/>
              </a:spcAft>
              <a:buNone/>
            </a:pPr>
            <a:r>
              <a:rPr lang="he-IL" b="1" dirty="0">
                <a:highlight>
                  <a:srgbClr val="FFFF00"/>
                </a:highlight>
              </a:rPr>
              <a:t>לאור התיאורים שקראנו על הנסיך, אילו חיים היו לנסיך, על פי דבריו ? איך הוא הרגיש?</a:t>
            </a:r>
          </a:p>
          <a:p>
            <a:pPr marL="0" lvl="0" indent="0" algn="r" rtl="1">
              <a:spcBef>
                <a:spcPts val="0"/>
              </a:spcBef>
              <a:spcAft>
                <a:spcPts val="0"/>
              </a:spcAft>
              <a:buNone/>
            </a:pPr>
            <a:r>
              <a:rPr lang="he-IL" b="1" dirty="0">
                <a:highlight>
                  <a:srgbClr val="FFFF00"/>
                </a:highlight>
              </a:rPr>
              <a:t>בואו נקרא</a:t>
            </a:r>
          </a:p>
          <a:p>
            <a:pPr marL="0" lvl="0" indent="0" algn="r" rtl="1">
              <a:spcBef>
                <a:spcPts val="0"/>
              </a:spcBef>
              <a:spcAft>
                <a:spcPts val="0"/>
              </a:spcAft>
              <a:buNone/>
            </a:pPr>
            <a:r>
              <a:rPr lang="he-IL" b="1" dirty="0">
                <a:highlight>
                  <a:srgbClr val="FFFF00"/>
                </a:highlight>
              </a:rPr>
              <a:t>הנסיך רוצה להנות רק פעם אחת. מזה ניתן להסיק שאולי חסרים בחייו הנאות של ילד/נער..</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מה דעתכם? האם יש קשר בין תיאור הדמויות, אורח חייהם ומקום מגוריהם לבין הרגשתם?</a:t>
            </a:r>
          </a:p>
          <a:p>
            <a:pPr marL="0" lvl="0" indent="0" algn="r" rtl="1">
              <a:spcBef>
                <a:spcPts val="0"/>
              </a:spcBef>
              <a:spcAft>
                <a:spcPts val="0"/>
              </a:spcAft>
              <a:buNone/>
            </a:pPr>
            <a:endParaRPr lang="he-IL" b="1" dirty="0">
              <a:highlight>
                <a:srgbClr val="FFFF00"/>
              </a:highlight>
            </a:endParaRPr>
          </a:p>
          <a:p>
            <a:pPr marL="0" lvl="0" indent="0" algn="r" rtl="1">
              <a:spcBef>
                <a:spcPts val="0"/>
              </a:spcBef>
              <a:spcAft>
                <a:spcPts val="0"/>
              </a:spcAft>
              <a:buNone/>
            </a:pPr>
            <a:r>
              <a:rPr lang="he-IL" b="1" dirty="0">
                <a:highlight>
                  <a:srgbClr val="FFFF00"/>
                </a:highlight>
              </a:rPr>
              <a:t>זה מזכיר לי פתגם ידוע:</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39</a:t>
            </a:fld>
            <a:endParaRPr lang="x-none"/>
          </a:p>
        </p:txBody>
      </p:sp>
    </p:spTree>
    <p:extLst>
      <p:ext uri="{BB962C8B-B14F-4D97-AF65-F5344CB8AC3E}">
        <p14:creationId xmlns:p14="http://schemas.microsoft.com/office/powerpoint/2010/main" val="8912347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אל תסתכל בקנקנן אלא במה שיש בתוכו</a:t>
            </a:r>
          </a:p>
          <a:p>
            <a:pPr marL="0" lvl="0" indent="0" algn="r" rtl="1">
              <a:spcBef>
                <a:spcPts val="0"/>
              </a:spcBef>
              <a:spcAft>
                <a:spcPts val="0"/>
              </a:spcAft>
              <a:buNone/>
            </a:pPr>
            <a:r>
              <a:rPr lang="he-IL" dirty="0">
                <a:solidFill>
                  <a:srgbClr val="FF0000"/>
                </a:solidFill>
              </a:rPr>
              <a:t>האם אתם מכירים את הפתגם הזה? מה אתם יודעים עליו? מה הוא בא להגיד?</a:t>
            </a:r>
          </a:p>
          <a:p>
            <a:pPr marL="0" lvl="0" indent="0" algn="r" rtl="1">
              <a:spcBef>
                <a:spcPts val="0"/>
              </a:spcBef>
              <a:spcAft>
                <a:spcPts val="0"/>
              </a:spcAft>
              <a:buNone/>
            </a:pPr>
            <a:endParaRPr lang="he-IL" dirty="0">
              <a:solidFill>
                <a:srgbClr val="FF0000"/>
              </a:solidFill>
            </a:endParaRPr>
          </a:p>
          <a:p>
            <a:pPr marL="0" lvl="0" indent="0" algn="r" rtl="1">
              <a:spcBef>
                <a:spcPts val="0"/>
              </a:spcBef>
              <a:spcAft>
                <a:spcPts val="0"/>
              </a:spcAft>
              <a:buNone/>
            </a:pP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40</a:t>
            </a:fld>
            <a:endParaRPr lang="x-none"/>
          </a:p>
        </p:txBody>
      </p:sp>
    </p:spTree>
    <p:extLst>
      <p:ext uri="{BB962C8B-B14F-4D97-AF65-F5344CB8AC3E}">
        <p14:creationId xmlns:p14="http://schemas.microsoft.com/office/powerpoint/2010/main" val="1259916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אל תסתכל בקנקנן אלא במה שיש בתוכו (פרקי אבות ד, כ)</a:t>
            </a:r>
          </a:p>
          <a:p>
            <a:pPr marL="0" lvl="0" indent="0" algn="r" rtl="1">
              <a:spcBef>
                <a:spcPts val="0"/>
              </a:spcBef>
              <a:spcAft>
                <a:spcPts val="0"/>
              </a:spcAft>
              <a:buNone/>
            </a:pPr>
            <a:r>
              <a:rPr lang="he-IL" dirty="0">
                <a:solidFill>
                  <a:srgbClr val="FF0000"/>
                </a:solidFill>
              </a:rPr>
              <a:t>הגדרה</a:t>
            </a:r>
          </a:p>
          <a:p>
            <a:pPr marL="0" lvl="0" indent="0" algn="r" rtl="1">
              <a:spcBef>
                <a:spcPts val="0"/>
              </a:spcBef>
              <a:spcAft>
                <a:spcPts val="0"/>
              </a:spcAft>
              <a:buNone/>
            </a:pPr>
            <a:endParaRPr lang="he-IL"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41</a:t>
            </a:fld>
            <a:endParaRPr lang="x-none"/>
          </a:p>
        </p:txBody>
      </p:sp>
    </p:spTree>
    <p:extLst>
      <p:ext uri="{BB962C8B-B14F-4D97-AF65-F5344CB8AC3E}">
        <p14:creationId xmlns:p14="http://schemas.microsoft.com/office/powerpoint/2010/main" val="3473733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dirty="0">
                <a:solidFill>
                  <a:srgbClr val="FF0000"/>
                </a:solidFill>
              </a:rPr>
              <a:t>דוגמאות לפתגם. לקרוא ולהדגיש:</a:t>
            </a:r>
          </a:p>
          <a:p>
            <a:pPr marL="0" lvl="0" indent="0" algn="r" rtl="1">
              <a:spcBef>
                <a:spcPts val="0"/>
              </a:spcBef>
              <a:spcAft>
                <a:spcPts val="0"/>
              </a:spcAft>
              <a:buNone/>
            </a:pPr>
            <a:r>
              <a:rPr lang="he-IL" dirty="0">
                <a:solidFill>
                  <a:srgbClr val="FF0000"/>
                </a:solidFill>
              </a:rPr>
              <a:t>"שיח יפה (קנקן) שפירותיו מרים או רעילים (התוכן לא כפי שציפינו אולי מכלי יפה)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42</a:t>
            </a:fld>
            <a:endParaRPr lang="x-none"/>
          </a:p>
        </p:txBody>
      </p:sp>
    </p:spTree>
    <p:extLst>
      <p:ext uri="{BB962C8B-B14F-4D97-AF65-F5344CB8AC3E}">
        <p14:creationId xmlns:p14="http://schemas.microsoft.com/office/powerpoint/2010/main" val="38259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ובחזרה לסיפור בן המלך והעני.</a:t>
            </a:r>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הציפיות שלנו שלילד שיש לו "</a:t>
            </a:r>
            <a:r>
              <a:rPr lang="he-IL" sz="1200" b="1" dirty="0" err="1">
                <a:solidFill>
                  <a:schemeClr val="dk1"/>
                </a:solidFill>
                <a:latin typeface="+mn-lt"/>
                <a:cs typeface="Calibri"/>
                <a:sym typeface="Calibri"/>
              </a:rPr>
              <a:t>הכל</a:t>
            </a:r>
            <a:r>
              <a:rPr lang="he-IL" sz="1200" b="1" dirty="0">
                <a:solidFill>
                  <a:schemeClr val="dk1"/>
                </a:solidFill>
                <a:latin typeface="+mn-lt"/>
                <a:cs typeface="Calibri"/>
                <a:sym typeface="Calibri"/>
              </a:rPr>
              <a:t>", בסיפור שלנו הנסיך: כסף, משרתים, בגדים יפים, יהיו גם חיים אולי מעניינים, נעימים ומהנים. "הכלי" אולי מרשים, אבל בפנים הוא "ריק", הוא רק רוצה להנות פעם אחת.</a:t>
            </a:r>
          </a:p>
          <a:p>
            <a:pPr marL="0" lvl="0" indent="0" algn="r" rtl="1">
              <a:lnSpc>
                <a:spcPct val="115000"/>
              </a:lnSpc>
              <a:spcBef>
                <a:spcPts val="1200"/>
              </a:spcBef>
              <a:spcAft>
                <a:spcPts val="0"/>
              </a:spcAft>
              <a:buNone/>
            </a:pPr>
            <a:r>
              <a:rPr lang="he-IL" sz="1200" b="1" dirty="0">
                <a:solidFill>
                  <a:schemeClr val="dk1"/>
                </a:solidFill>
                <a:latin typeface="+mn-lt"/>
                <a:cs typeface="Calibri"/>
                <a:sym typeface="Calibri"/>
              </a:rPr>
              <a:t>ומילד שאין לו "כלום", טום: בגדים מרופטים, מחסור באוכל,.. אולי נצפה שיהיו לו חיים פחות מעניינים. "הכלי" פחות מרשים ואולי דוחה, אבל בפנים "מלא". טום מלא בחברים ובמשחקים ברחוב</a:t>
            </a:r>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a:p>
            <a:pPr marL="0" lvl="0" indent="0" algn="r" rtl="1">
              <a:lnSpc>
                <a:spcPct val="115000"/>
              </a:lnSpc>
              <a:spcBef>
                <a:spcPts val="1200"/>
              </a:spcBef>
              <a:spcAft>
                <a:spcPts val="0"/>
              </a:spcAft>
              <a:buNone/>
            </a:pPr>
            <a:endParaRPr lang="he-IL" sz="1200" b="1" dirty="0">
              <a:solidFill>
                <a:schemeClr val="dk1"/>
              </a:solidFill>
              <a:latin typeface="+mn-lt"/>
              <a:cs typeface="Calibri"/>
              <a:sym typeface="Calibri"/>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43</a:t>
            </a:fld>
            <a:endParaRPr lang="x-none"/>
          </a:p>
        </p:txBody>
      </p:sp>
    </p:spTree>
    <p:extLst>
      <p:ext uri="{BB962C8B-B14F-4D97-AF65-F5344CB8AC3E}">
        <p14:creationId xmlns:p14="http://schemas.microsoft.com/office/powerpoint/2010/main" val="7451752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44</a:t>
            </a:fld>
            <a:endParaRPr lang="x-none"/>
          </a:p>
        </p:txBody>
      </p:sp>
    </p:spTree>
    <p:extLst>
      <p:ext uri="{BB962C8B-B14F-4D97-AF65-F5344CB8AC3E}">
        <p14:creationId xmlns:p14="http://schemas.microsoft.com/office/powerpoint/2010/main" val="2625452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marL="158750" lvl="0" indent="0" algn="r" rtl="1">
              <a:buNone/>
            </a:pPr>
            <a:endParaRPr lang="he-IL" b="0" dirty="0"/>
          </a:p>
          <a:p>
            <a:pPr algn="r"/>
            <a:r>
              <a:rPr lang="he-IL" dirty="0"/>
              <a:t>התמונה לקוחה מגוגל תמונות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45</a:t>
            </a:fld>
            <a:endParaRPr lang="x-none"/>
          </a:p>
        </p:txBody>
      </p:sp>
    </p:spTree>
    <p:extLst>
      <p:ext uri="{BB962C8B-B14F-4D97-AF65-F5344CB8AC3E}">
        <p14:creationId xmlns:p14="http://schemas.microsoft.com/office/powerpoint/2010/main" val="41239332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Google Shape;375;p21:notes"/>
          <p:cNvSpPr txBox="1">
            <a:spLocks noGrp="1"/>
          </p:cNvSpPr>
          <p:nvPr>
            <p:ph type="body" idx="1"/>
          </p:nvPr>
        </p:nvSpPr>
        <p:spPr>
          <a:ln/>
        </p:spPr>
        <p:txBody>
          <a:bodyPr/>
          <a:lstStyle/>
          <a:p>
            <a:pPr marL="0" indent="0" eaLnBrk="1" hangingPunct="1">
              <a:buSzPts val="1400"/>
            </a:pPr>
            <a:endParaRPr lang="ar-SA" altLang="en-US" sz="1200" dirty="0">
              <a:latin typeface="Calibri" panose="020F0502020204030204" pitchFamily="34" charset="0"/>
              <a:sym typeface="Calibri" panose="020F0502020204030204" pitchFamily="34" charset="0"/>
            </a:endParaRPr>
          </a:p>
        </p:txBody>
      </p:sp>
      <p:sp>
        <p:nvSpPr>
          <p:cNvPr id="60419" name="Google Shape;376;p21:notes"/>
          <p:cNvSpPr>
            <a:spLocks noGrp="1" noRot="1" noChangeAspect="1" noTextEdit="1"/>
          </p:cNvSpPr>
          <p:nvPr>
            <p:ph type="sldImg" idx="2"/>
          </p:nvPr>
        </p:nvSpPr>
        <p:spPr>
          <a:ln>
            <a:headEnd/>
            <a:tailEnd/>
          </a:ln>
        </p:spPr>
      </p:sp>
    </p:spTree>
    <p:extLst>
      <p:ext uri="{BB962C8B-B14F-4D97-AF65-F5344CB8AC3E}">
        <p14:creationId xmlns:p14="http://schemas.microsoft.com/office/powerpoint/2010/main" val="24445360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כותרת ראשית">
  <p:cSld name="1_כותרת ראשית">
    <p:spTree>
      <p:nvGrpSpPr>
        <p:cNvPr id="1" name="Shape 79"/>
        <p:cNvGrpSpPr/>
        <p:nvPr/>
      </p:nvGrpSpPr>
      <p:grpSpPr>
        <a:xfrm>
          <a:off x="0" y="0"/>
          <a:ext cx="0" cy="0"/>
          <a:chOff x="0" y="0"/>
          <a:chExt cx="0" cy="0"/>
        </a:xfrm>
      </p:grpSpPr>
      <p:pic>
        <p:nvPicPr>
          <p:cNvPr id="2" name="Google Shape;80;p3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4888" y="2027238"/>
            <a:ext cx="5046663" cy="502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oogle Shape;81;p32"/>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7650" y="-3968750"/>
            <a:ext cx="5045075"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oogle Shape;82;p3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Google Shape;83;p32"/>
          <p:cNvCxnSpPr>
            <a:cxnSpLocks noChangeShapeType="1"/>
          </p:cNvCxnSpPr>
          <p:nvPr/>
        </p:nvCxnSpPr>
        <p:spPr bwMode="auto">
          <a:xfrm>
            <a:off x="7156450" y="1639888"/>
            <a:ext cx="4005263"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sp>
        <p:nvSpPr>
          <p:cNvPr id="6" name="Google Shape;84;p32">
            <a:extLst/>
          </p:cNvPr>
          <p:cNvSpPr>
            <a:spLocks noChangeArrowheads="1"/>
          </p:cNvSpPr>
          <p:nvPr/>
        </p:nvSpPr>
        <p:spPr bwMode="auto">
          <a:xfrm rot="16200000">
            <a:off x="7720806" y="1537494"/>
            <a:ext cx="206375" cy="2047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Font typeface="Arial" panose="020B0604020202020204" pitchFamily="34" charset="0"/>
              <a:buNone/>
            </a:pPr>
            <a:endParaRPr lang="ar-SA" altLang="en-US" sz="1800" dirty="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cxnSp>
        <p:nvCxnSpPr>
          <p:cNvPr id="7" name="Google Shape;85;p32"/>
          <p:cNvCxnSpPr>
            <a:cxnSpLocks noChangeShapeType="1"/>
          </p:cNvCxnSpPr>
          <p:nvPr/>
        </p:nvCxnSpPr>
        <p:spPr bwMode="auto">
          <a:xfrm>
            <a:off x="4092575" y="4984750"/>
            <a:ext cx="4006850"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cxnSp>
        <p:nvCxnSpPr>
          <p:cNvPr id="8" name="Google Shape;86;p32"/>
          <p:cNvCxnSpPr>
            <a:cxnSpLocks noChangeShapeType="1"/>
          </p:cNvCxnSpPr>
          <p:nvPr/>
        </p:nvCxnSpPr>
        <p:spPr bwMode="auto">
          <a:xfrm>
            <a:off x="4092575" y="2036763"/>
            <a:ext cx="4006850" cy="0"/>
          </a:xfrm>
          <a:prstGeom prst="straightConnector1">
            <a:avLst/>
          </a:prstGeom>
          <a:noFill/>
          <a:ln w="38100">
            <a:solidFill>
              <a:srgbClr val="FFC000"/>
            </a:solidFill>
            <a:miter lim="800000"/>
            <a:headEnd type="none" w="sm" len="sm"/>
            <a:tailEnd type="none" w="sm" len="sm"/>
          </a:ln>
          <a:extLst>
            <a:ext uri="{909E8E84-426E-40DD-AFC4-6F175D3DCCD1}">
              <a14:hiddenFill xmlns:a14="http://schemas.microsoft.com/office/drawing/2010/main">
                <a:noFill/>
              </a14:hiddenFill>
            </a:ext>
          </a:extLst>
        </p:spPr>
      </p:cxnSp>
      <p:grpSp>
        <p:nvGrpSpPr>
          <p:cNvPr id="9" name="Google Shape;87;p32"/>
          <p:cNvGrpSpPr>
            <a:grpSpLocks/>
          </p:cNvGrpSpPr>
          <p:nvPr/>
        </p:nvGrpSpPr>
        <p:grpSpPr bwMode="auto">
          <a:xfrm>
            <a:off x="-111125" y="111125"/>
            <a:ext cx="1530350" cy="1525588"/>
            <a:chOff x="8374611" y="4283110"/>
            <a:chExt cx="2300578" cy="2294314"/>
          </a:xfrm>
        </p:grpSpPr>
        <p:pic>
          <p:nvPicPr>
            <p:cNvPr id="10" name="Google Shape;88;p3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l="62938"/>
            <a:stretch>
              <a:fillRect/>
            </a:stretch>
          </p:blipFill>
          <p:spPr bwMode="auto">
            <a:xfrm>
              <a:off x="8873684" y="4283110"/>
              <a:ext cx="1227785" cy="151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Google Shape;89;p32">
              <a:extLst/>
            </p:cNvPr>
            <p:cNvSpPr>
              <a:spLocks noChangeArrowheads="1"/>
            </p:cNvSpPr>
            <p:nvPr/>
          </p:nvSpPr>
          <p:spPr bwMode="auto">
            <a:xfrm>
              <a:off x="8374611" y="5882683"/>
              <a:ext cx="2300578" cy="694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algn="r" rtl="1"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algn="r" rtl="1"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algn="r" rtl="1"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algn="r" rtl="1"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0" eaLnBrk="1" hangingPunct="1">
                <a:buClr>
                  <a:srgbClr val="000000"/>
                </a:buClr>
                <a:buFont typeface="Arial" panose="020B0604020202020204" pitchFamily="34" charset="0"/>
                <a:buNone/>
                <a:defRPr/>
              </a:pPr>
              <a:r>
                <a:rPr lang="he-IL" altLang="en-US" sz="1200" dirty="0">
                  <a:solidFill>
                    <a:srgbClr val="FFFFFF"/>
                  </a:solidFill>
                  <a:latin typeface="Calibri" panose="020F0502020204030204" pitchFamily="34" charset="0"/>
                  <a:cs typeface="Calibri" panose="020F0502020204030204" pitchFamily="34" charset="0"/>
                </a:rPr>
                <a:t>מדינת ישראל</a:t>
              </a:r>
              <a:endParaRPr lang="he-IL" altLang="en-US" dirty="0">
                <a:latin typeface="Calibri" panose="020F0502020204030204" pitchFamily="34" charset="0"/>
                <a:cs typeface="Calibri" panose="020F0502020204030204" pitchFamily="34" charset="0"/>
              </a:endParaRPr>
            </a:p>
            <a:p>
              <a:pPr algn="ctr" rtl="0" eaLnBrk="1" hangingPunct="1">
                <a:buClr>
                  <a:srgbClr val="000000"/>
                </a:buClr>
                <a:buFont typeface="Arial" panose="020B0604020202020204" pitchFamily="34" charset="0"/>
                <a:buNone/>
                <a:defRPr/>
              </a:pPr>
              <a:r>
                <a:rPr lang="he-IL" altLang="en-US" sz="1200" dirty="0">
                  <a:solidFill>
                    <a:srgbClr val="FFFFFF"/>
                  </a:solidFill>
                  <a:latin typeface="Calibri" panose="020F0502020204030204" pitchFamily="34" charset="0"/>
                  <a:cs typeface="Calibri" panose="020F0502020204030204" pitchFamily="34" charset="0"/>
                </a:rPr>
                <a:t>משרד החינוך</a:t>
              </a:r>
              <a:endParaRPr lang="he-IL" altLang="en-US" dirty="0">
                <a:latin typeface="Calibri" panose="020F0502020204030204" pitchFamily="34" charset="0"/>
                <a:cs typeface="Calibri" panose="020F0502020204030204" pitchFamily="34" charset="0"/>
              </a:endParaRPr>
            </a:p>
          </p:txBody>
        </p:sp>
      </p:grpSp>
      <p:sp>
        <p:nvSpPr>
          <p:cNvPr id="12" name="Google Shape;90;p32">
            <a:extLst/>
          </p:cNvPr>
          <p:cNvSpPr txBox="1">
            <a:spLocks noChangeArrowheads="1"/>
          </p:cNvSpPr>
          <p:nvPr/>
        </p:nvSpPr>
        <p:spPr bwMode="auto">
          <a:xfrm>
            <a:off x="2211388" y="2318561"/>
            <a:ext cx="7769225" cy="222087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51975" tIns="251975" rIns="251975" bIns="251975" anchor="ctr">
            <a:spAutoFit/>
          </a:bodyP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1000"/>
              </a:lnSpc>
              <a:buClr>
                <a:srgbClr val="000000"/>
              </a:buClr>
              <a:buFont typeface="Arial" panose="020B0604020202020204" pitchFamily="34" charset="0"/>
              <a:buNone/>
            </a:pPr>
            <a:r>
              <a:rPr lang="he-IL" altLang="he-IL" sz="6600" dirty="0">
                <a:solidFill>
                  <a:srgbClr val="FFFFFF"/>
                </a:solidFill>
                <a:latin typeface="Calibri" panose="020F0502020204030204" pitchFamily="34" charset="0"/>
                <a:cs typeface="Calibri" panose="020F0502020204030204" pitchFamily="34" charset="0"/>
                <a:sym typeface="Calibri" panose="020F0502020204030204" pitchFamily="34" charset="0"/>
              </a:rPr>
              <a:t>תודה שצפיתם בשידור</a:t>
            </a:r>
            <a:endParaRPr lang="he-IL" altLang="he-IL" dirty="0">
              <a:latin typeface="Calibri" panose="020F0502020204030204" pitchFamily="34" charset="0"/>
              <a:cs typeface="Calibri" panose="020F0502020204030204" pitchFamily="34" charset="0"/>
            </a:endParaRPr>
          </a:p>
          <a:p>
            <a:pPr algn="ctr" eaLnBrk="1" hangingPunct="1">
              <a:lnSpc>
                <a:spcPct val="188000"/>
              </a:lnSpc>
              <a:buClr>
                <a:srgbClr val="000000"/>
              </a:buClr>
              <a:buFont typeface="Arial" panose="020B0604020202020204" pitchFamily="34" charset="0"/>
              <a:buNone/>
            </a:pPr>
            <a:r>
              <a:rPr lang="he-IL" altLang="he-IL" sz="3200" dirty="0">
                <a:solidFill>
                  <a:srgbClr val="FFFFFF"/>
                </a:solidFill>
                <a:latin typeface="Calibri" panose="020F0502020204030204" pitchFamily="34" charset="0"/>
                <a:cs typeface="Calibri" panose="020F0502020204030204" pitchFamily="34" charset="0"/>
                <a:sym typeface="Calibri" panose="020F0502020204030204" pitchFamily="34" charset="0"/>
              </a:rPr>
              <a:t>הופק עבור משרד החינוך ע״י מטח</a:t>
            </a:r>
          </a:p>
        </p:txBody>
      </p:sp>
      <p:sp>
        <p:nvSpPr>
          <p:cNvPr id="13" name="Google Shape;91;p32">
            <a:extLst/>
          </p:cNvPr>
          <p:cNvSpPr>
            <a:spLocks noChangeArrowheads="1"/>
          </p:cNvSpPr>
          <p:nvPr/>
        </p:nvSpPr>
        <p:spPr bwMode="auto">
          <a:xfrm>
            <a:off x="6692900" y="4829175"/>
            <a:ext cx="342900" cy="342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rtl="0" eaLnBrk="1" hangingPunct="1">
              <a:buClr>
                <a:srgbClr val="000000"/>
              </a:buClr>
              <a:buFont typeface="Arial" panose="020B0604020202020204" pitchFamily="34" charset="0"/>
              <a:buNone/>
            </a:pPr>
            <a:endParaRPr lang="ar-SA" altLang="en-US" sz="1800" dirty="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4" name="Google Shape;92;p32">
            <a:extLst/>
          </p:cNvPr>
          <p:cNvSpPr>
            <a:spLocks noChangeArrowheads="1"/>
          </p:cNvSpPr>
          <p:nvPr/>
        </p:nvSpPr>
        <p:spPr bwMode="auto">
          <a:xfrm>
            <a:off x="2432050" y="2371725"/>
            <a:ext cx="152400" cy="152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eaLnBrk="0" hangingPunc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000000"/>
              </a:buClr>
              <a:buFont typeface="Arial" panose="020B0604020202020204" pitchFamily="34" charset="0"/>
              <a:buNone/>
            </a:pPr>
            <a:endParaRPr lang="ar-SA" altLang="en-US" sz="1800" dirty="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15" name="Google Shape;93;p32">
            <a:extLst/>
          </p:cNvPr>
          <p:cNvSpPr/>
          <p:nvPr/>
        </p:nvSpPr>
        <p:spPr>
          <a:xfrm>
            <a:off x="9904413" y="4005263"/>
            <a:ext cx="152400" cy="152400"/>
          </a:xfrm>
          <a:prstGeom prst="rect">
            <a:avLst/>
          </a:prstGeom>
          <a:solidFill>
            <a:schemeClr val="accent3"/>
          </a:solidFill>
          <a:ln>
            <a:noFill/>
          </a:ln>
        </p:spPr>
        <p:txBody>
          <a:bodyPr spcFirstLastPara="1" lIns="91425" tIns="45700" rIns="91425" bIns="45700" anchor="ctr"/>
          <a:lstStyle/>
          <a:p>
            <a:pPr algn="ctr" fontAlgn="auto">
              <a:spcBef>
                <a:spcPts val="0"/>
              </a:spcBef>
              <a:spcAft>
                <a:spcPts val="0"/>
              </a:spcAft>
              <a:buClr>
                <a:srgbClr val="000000"/>
              </a:buClr>
              <a:buFont typeface="Arial"/>
              <a:buNone/>
              <a:defRPr/>
            </a:pPr>
            <a:endParaRPr sz="1800" kern="0">
              <a:solidFill>
                <a:schemeClr val="lt1"/>
              </a:solidFill>
              <a:latin typeface="Calibri"/>
              <a:ea typeface="Calibri"/>
              <a:cs typeface="Calibri"/>
              <a:sym typeface="Calibri"/>
            </a:endParaRPr>
          </a:p>
        </p:txBody>
      </p:sp>
      <p:sp>
        <p:nvSpPr>
          <p:cNvPr id="16" name="Google Shape;94;p32">
            <a:extLst/>
          </p:cNvPr>
          <p:cNvSpPr txBox="1">
            <a:spLocks noChangeArrowheads="1"/>
          </p:cNvSpPr>
          <p:nvPr/>
        </p:nvSpPr>
        <p:spPr bwMode="auto">
          <a:xfrm>
            <a:off x="3870325" y="6424613"/>
            <a:ext cx="44513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1pPr>
            <a:lvl2pPr marL="742950" indent="-28575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2pPr>
            <a:lvl3pPr marL="11430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3pPr>
            <a:lvl4pPr marL="16002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4pPr>
            <a:lvl5pPr marL="2057400" indent="-228600" algn="l" rtl="0" eaLnBrk="0" hangingPunct="0">
              <a:buClr>
                <a:srgbClr val="000000"/>
              </a:buClr>
              <a:buFont typeface="Arial" pitchFamily="34" charset="0"/>
              <a:defRPr sz="1400">
                <a:solidFill>
                  <a:srgbClr val="000000"/>
                </a:solidFill>
                <a:latin typeface="Arial" pitchFamily="34" charset="0"/>
                <a:cs typeface="Arial" pitchFamily="34" charset="0"/>
                <a:sym typeface="Arial" pitchFamily="34" charset="0"/>
              </a:defRPr>
            </a:lvl5pPr>
            <a:lvl6pPr marL="25146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6pPr>
            <a:lvl7pPr marL="29718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7pPr>
            <a:lvl8pPr marL="34290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8pPr>
            <a:lvl9pPr marL="3886200" indent="-228600" algn="l" rtl="0" eaLnBrk="0" fontAlgn="base" hangingPunct="0">
              <a:spcBef>
                <a:spcPct val="0"/>
              </a:spcBef>
              <a:spcAft>
                <a:spcPct val="0"/>
              </a:spcAft>
              <a:buClr>
                <a:srgbClr val="000000"/>
              </a:buClr>
              <a:buFont typeface="Arial" pitchFamily="34" charset="0"/>
              <a:defRPr sz="1400">
                <a:solidFill>
                  <a:srgbClr val="000000"/>
                </a:solidFill>
                <a:latin typeface="Arial" pitchFamily="34" charset="0"/>
                <a:cs typeface="Arial" pitchFamily="34" charset="0"/>
                <a:sym typeface="Arial" pitchFamily="34" charset="0"/>
              </a:defRPr>
            </a:lvl9pPr>
          </a:lstStyle>
          <a:p>
            <a:pPr algn="ctr" eaLnBrk="1" hangingPunct="1">
              <a:defRPr/>
            </a:pPr>
            <a:r>
              <a:rPr lang="he-IL" sz="1500" dirty="0" err="1">
                <a:solidFill>
                  <a:srgbClr val="FFFFFF"/>
                </a:solidFill>
                <a:latin typeface="Calibri" panose="020F0502020204030204" pitchFamily="34" charset="0"/>
                <a:cs typeface="Calibri" panose="020F0502020204030204" pitchFamily="34" charset="0"/>
              </a:rPr>
              <a:t>shutterstock</a:t>
            </a:r>
            <a:r>
              <a:rPr lang="he-IL" sz="1500" dirty="0">
                <a:solidFill>
                  <a:srgbClr val="FFFFFF"/>
                </a:solidFill>
                <a:latin typeface="Calibri" panose="020F0502020204030204" pitchFamily="34" charset="0"/>
                <a:cs typeface="Calibri" panose="020F0502020204030204" pitchFamily="34" charset="0"/>
              </a:rPr>
              <a:t>/</a:t>
            </a:r>
            <a:r>
              <a:rPr lang="he-IL" sz="1500" dirty="0" err="1">
                <a:solidFill>
                  <a:srgbClr val="FFFFFF"/>
                </a:solidFill>
                <a:latin typeface="Calibri" panose="020F0502020204030204" pitchFamily="34" charset="0"/>
                <a:cs typeface="Calibri" panose="020F0502020204030204" pitchFamily="34" charset="0"/>
              </a:rPr>
              <a:t>com</a:t>
            </a:r>
            <a:r>
              <a:rPr lang="he-IL" sz="1500" dirty="0">
                <a:solidFill>
                  <a:srgbClr val="FFFFFF"/>
                </a:solidFill>
                <a:latin typeface="Calibri" panose="020F0502020204030204" pitchFamily="34" charset="0"/>
                <a:cs typeface="Calibri" panose="020F0502020204030204" pitchFamily="34" charset="0"/>
              </a:rPr>
              <a:t> איורים: </a:t>
            </a:r>
          </a:p>
        </p:txBody>
      </p:sp>
    </p:spTree>
    <p:extLst>
      <p:ext uri="{BB962C8B-B14F-4D97-AF65-F5344CB8AC3E}">
        <p14:creationId xmlns:p14="http://schemas.microsoft.com/office/powerpoint/2010/main" val="725804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6"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notesSlide" Target="../notesSlides/notesSlide22.xml"/><Relationship Id="rId9" Type="http://schemas.openxmlformats.org/officeDocument/2006/relationships/image" Target="../media/image20.sv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לכיתה ה</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1099227" y="4419771"/>
            <a:ext cx="6078814" cy="649357"/>
          </a:xfrm>
        </p:spPr>
        <p:txBody>
          <a:bodyPr>
            <a:normAutofit fontScale="85000" lnSpcReduction="10000"/>
          </a:bodyPr>
          <a:lstStyle/>
          <a:p>
            <a:pPr algn="r"/>
            <a:r>
              <a:rPr lang="he-IL" dirty="0"/>
              <a:t>נושא השיעור: פרק מהספר "בן המלך והעני"</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לימור עסיס טל</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a:xfrm>
            <a:off x="1024537" y="296272"/>
            <a:ext cx="10515600" cy="1325563"/>
          </a:xfrm>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5650" y="1621835"/>
            <a:ext cx="11714312" cy="5239544"/>
          </a:xfrm>
        </p:spPr>
        <p:txBody>
          <a:bodyPr>
            <a:normAutofit/>
          </a:bodyPr>
          <a:lstStyle/>
          <a:p>
            <a:pPr marL="457200" indent="-457200">
              <a:lnSpc>
                <a:spcPct val="100000"/>
              </a:lnSpc>
              <a:buFont typeface="Arial" panose="020B0604020202020204" pitchFamily="34" charset="0"/>
              <a:buChar char="•"/>
            </a:pPr>
            <a:r>
              <a:rPr lang="he-IL" sz="3200" dirty="0"/>
              <a:t>נקרא את הפרק השלישי מתוך הספר "בן המלך והעני" שכתב מארק </a:t>
            </a:r>
            <a:r>
              <a:rPr lang="he-IL" sz="3200" dirty="0" err="1"/>
              <a:t>טווין</a:t>
            </a:r>
            <a:r>
              <a:rPr lang="he-IL" sz="3200" dirty="0"/>
              <a:t>.</a:t>
            </a:r>
          </a:p>
          <a:p>
            <a:pPr marL="457200" indent="-457200">
              <a:lnSpc>
                <a:spcPct val="100000"/>
              </a:lnSpc>
              <a:buFont typeface="Arial" panose="020B0604020202020204" pitchFamily="34" charset="0"/>
              <a:buChar char="•"/>
            </a:pPr>
            <a:r>
              <a:rPr lang="he-IL" sz="3200" dirty="0"/>
              <a:t>נלמד על המשמעויות הנסתרות והנגלות ביצירה.</a:t>
            </a:r>
          </a:p>
          <a:p>
            <a:pPr marL="457200" indent="-457200">
              <a:lnSpc>
                <a:spcPct val="100000"/>
              </a:lnSpc>
              <a:buFont typeface="Arial" panose="020B0604020202020204" pitchFamily="34" charset="0"/>
              <a:buChar char="•"/>
            </a:pPr>
            <a:r>
              <a:rPr lang="he-IL" sz="3200" dirty="0"/>
              <a:t>נלמד את הפתגם: "אל תסתכל בקנקן אלא במה שיש בו" ואת הקשר שלו לסיפור.</a:t>
            </a:r>
          </a:p>
          <a:p>
            <a:pPr marL="457200" indent="-457200">
              <a:lnSpc>
                <a:spcPct val="100000"/>
              </a:lnSpc>
              <a:buFont typeface="Arial" panose="020B0604020202020204" pitchFamily="34" charset="0"/>
              <a:buChar char="•"/>
            </a:pPr>
            <a:r>
              <a:rPr lang="he-IL" sz="3200" dirty="0"/>
              <a:t>נלמד על התיאורים ועל תפקידם להבנת היצירה.</a:t>
            </a:r>
          </a:p>
          <a:p>
            <a:pPr marL="457200" indent="-457200">
              <a:buFont typeface="Arial" panose="020B0604020202020204" pitchFamily="34" charset="0"/>
              <a:buChar char="•"/>
            </a:pPr>
            <a:endParaRPr lang="he-IL" sz="2000"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401535" y="5260182"/>
            <a:ext cx="1588134" cy="1597818"/>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9341" y="2452667"/>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5000144" y="2967772"/>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46009"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a:xfrm>
            <a:off x="336884" y="311449"/>
            <a:ext cx="4332307" cy="6118953"/>
          </a:xfrm>
          <a:solidFill>
            <a:schemeClr val="bg1"/>
          </a:solidFill>
        </p:spPr>
        <p:txBody>
          <a:bodyPr vert="horz" lIns="91440" tIns="45720" rIns="91440" bIns="45720" rtlCol="0" anchor="ctr">
            <a:normAutofit fontScale="90000"/>
          </a:bodyPr>
          <a:lstStyle/>
          <a:p>
            <a:pPr algn="ctr">
              <a:lnSpc>
                <a:spcPct val="150000"/>
              </a:lnSpc>
              <a:spcBef>
                <a:spcPct val="0"/>
              </a:spcBef>
            </a:pPr>
            <a:br>
              <a:rPr lang="en-US" sz="3600" b="1" kern="1200" dirty="0">
                <a:latin typeface="+mj-lt"/>
                <a:ea typeface="+mj-ea"/>
                <a:cs typeface="+mj-cs"/>
              </a:rPr>
            </a:br>
            <a:r>
              <a:rPr lang="en-US" sz="3600" b="1" kern="1200" dirty="0">
                <a:latin typeface="+mn-lt"/>
                <a:ea typeface="+mj-ea"/>
                <a:cs typeface="+mj-cs"/>
              </a:rPr>
              <a:t>בן המלך </a:t>
            </a:r>
            <a:r>
              <a:rPr lang="en-US" sz="3600" b="1" kern="1200" dirty="0" err="1">
                <a:latin typeface="+mn-lt"/>
                <a:ea typeface="+mj-ea"/>
                <a:cs typeface="+mj-cs"/>
              </a:rPr>
              <a:t>והעני</a:t>
            </a:r>
            <a:r>
              <a:rPr lang="he-IL" sz="3600" b="1" kern="1200" dirty="0">
                <a:latin typeface="+mn-lt"/>
                <a:ea typeface="+mj-ea"/>
                <a:cs typeface="+mj-cs"/>
              </a:rPr>
              <a:t> /</a:t>
            </a:r>
            <a:r>
              <a:rPr lang="en-US" sz="3600" b="1" dirty="0">
                <a:latin typeface="+mn-lt"/>
              </a:rPr>
              <a:t> </a:t>
            </a:r>
            <a:r>
              <a:rPr lang="en-US" sz="3600" b="1" dirty="0" err="1">
                <a:latin typeface="+mn-lt"/>
              </a:rPr>
              <a:t>מארק</a:t>
            </a:r>
            <a:r>
              <a:rPr lang="en-US" sz="3600" b="1" dirty="0">
                <a:latin typeface="+mn-lt"/>
              </a:rPr>
              <a:t> </a:t>
            </a:r>
            <a:r>
              <a:rPr lang="en-US" sz="3600" b="1" dirty="0" err="1">
                <a:latin typeface="+mn-lt"/>
              </a:rPr>
              <a:t>טווין</a:t>
            </a:r>
            <a:br>
              <a:rPr lang="he-IL" sz="3200" b="1" dirty="0">
                <a:latin typeface="+mn-lt"/>
              </a:rPr>
            </a:br>
            <a:r>
              <a:rPr lang="en-US" sz="3200" b="1" kern="1200" dirty="0" err="1">
                <a:latin typeface="+mn-lt"/>
                <a:ea typeface="+mj-ea"/>
                <a:cs typeface="+mj-cs"/>
              </a:rPr>
              <a:t>הפרק</a:t>
            </a:r>
            <a:r>
              <a:rPr lang="en-US" sz="3200" b="1" kern="1200" dirty="0">
                <a:latin typeface="+mn-lt"/>
                <a:ea typeface="+mj-ea"/>
                <a:cs typeface="+mj-cs"/>
              </a:rPr>
              <a:t> </a:t>
            </a:r>
            <a:r>
              <a:rPr lang="en-US" sz="3200" b="1" kern="1200" dirty="0" err="1">
                <a:latin typeface="+mn-lt"/>
                <a:ea typeface="+mj-ea"/>
                <a:cs typeface="+mj-cs"/>
              </a:rPr>
              <a:t>השלישי</a:t>
            </a:r>
            <a:r>
              <a:rPr lang="en-US" sz="3200" b="1" kern="1200" dirty="0">
                <a:latin typeface="+mn-lt"/>
                <a:ea typeface="+mj-ea"/>
                <a:cs typeface="+mj-cs"/>
              </a:rPr>
              <a:t>:</a:t>
            </a:r>
            <a:br>
              <a:rPr lang="en-US" sz="3200" b="1" dirty="0">
                <a:latin typeface="+mn-lt"/>
                <a:ea typeface="+mj-ea"/>
                <a:cs typeface="+mj-cs"/>
              </a:rPr>
            </a:br>
            <a:r>
              <a:rPr lang="en-US" sz="3200" b="1" kern="1200" dirty="0">
                <a:latin typeface="+mn-lt"/>
                <a:ea typeface="+mj-ea"/>
                <a:cs typeface="+mj-cs"/>
              </a:rPr>
              <a:t> </a:t>
            </a:r>
            <a:r>
              <a:rPr lang="en-US" sz="3200" b="1" kern="1200" dirty="0" err="1">
                <a:latin typeface="+mn-lt"/>
                <a:ea typeface="+mj-ea"/>
                <a:cs typeface="+mj-cs"/>
              </a:rPr>
              <a:t>טום</a:t>
            </a:r>
            <a:r>
              <a:rPr lang="en-US" sz="3200" b="1" kern="1200" dirty="0">
                <a:latin typeface="+mn-lt"/>
                <a:ea typeface="+mj-ea"/>
                <a:cs typeface="+mj-cs"/>
              </a:rPr>
              <a:t> </a:t>
            </a:r>
            <a:r>
              <a:rPr lang="en-US" sz="3200" b="1" kern="1200" dirty="0" err="1">
                <a:latin typeface="+mn-lt"/>
                <a:ea typeface="+mj-ea"/>
                <a:cs typeface="+mj-cs"/>
              </a:rPr>
              <a:t>נפגש</a:t>
            </a:r>
            <a:r>
              <a:rPr lang="en-US" sz="3200" b="1" kern="1200" dirty="0">
                <a:latin typeface="+mn-lt"/>
                <a:ea typeface="+mj-ea"/>
                <a:cs typeface="+mj-cs"/>
              </a:rPr>
              <a:t> </a:t>
            </a:r>
            <a:r>
              <a:rPr lang="en-US" sz="3200" b="1" kern="1200" dirty="0" err="1">
                <a:latin typeface="+mn-lt"/>
                <a:ea typeface="+mj-ea"/>
                <a:cs typeface="+mj-cs"/>
              </a:rPr>
              <a:t>עם</a:t>
            </a:r>
            <a:r>
              <a:rPr lang="en-US" sz="3200" b="1" kern="1200" dirty="0">
                <a:latin typeface="+mn-lt"/>
                <a:ea typeface="+mj-ea"/>
                <a:cs typeface="+mj-cs"/>
              </a:rPr>
              <a:t> </a:t>
            </a:r>
            <a:r>
              <a:rPr lang="en-US" sz="3200" b="1" kern="1200" dirty="0" err="1">
                <a:latin typeface="+mn-lt"/>
                <a:ea typeface="+mj-ea"/>
                <a:cs typeface="+mj-cs"/>
              </a:rPr>
              <a:t>הנסיך</a:t>
            </a:r>
            <a:br>
              <a:rPr lang="en-US" sz="3200" b="1" kern="1200" dirty="0">
                <a:latin typeface="+mn-lt"/>
                <a:ea typeface="+mj-ea"/>
                <a:cs typeface="+mj-cs"/>
              </a:rPr>
            </a:br>
            <a:br>
              <a:rPr lang="en-US" sz="3200" b="1" kern="1200" dirty="0">
                <a:latin typeface="+mn-lt"/>
                <a:ea typeface="+mj-ea"/>
                <a:cs typeface="+mj-cs"/>
              </a:rPr>
            </a:br>
            <a:br>
              <a:rPr lang="he-IL" sz="3200" dirty="0"/>
            </a:br>
            <a:br>
              <a:rPr lang="en-US" sz="3200" b="1" kern="1200" dirty="0">
                <a:latin typeface="+mn-lt"/>
                <a:ea typeface="+mj-ea"/>
                <a:cs typeface="+mj-cs"/>
              </a:rPr>
            </a:br>
            <a:br>
              <a:rPr lang="en-US" sz="3200" b="1" kern="1200" dirty="0">
                <a:latin typeface="+mn-lt"/>
                <a:ea typeface="+mj-ea"/>
                <a:cs typeface="+mj-cs"/>
              </a:rPr>
            </a:br>
            <a:r>
              <a:rPr lang="he-IL" sz="3200" b="1" dirty="0">
                <a:solidFill>
                  <a:srgbClr val="FFFFFF"/>
                </a:solidFill>
                <a:latin typeface="+mn-lt"/>
                <a:ea typeface="+mj-ea"/>
                <a:cs typeface="+mj-cs"/>
              </a:rPr>
              <a:t>נבין את משמעותו על רקע הסיפור.</a:t>
            </a:r>
            <a:endParaRPr lang="en-US" sz="3200" b="1" kern="1200" dirty="0">
              <a:solidFill>
                <a:srgbClr val="FFFFFF"/>
              </a:solidFill>
              <a:latin typeface="+mj-lt"/>
              <a:ea typeface="+mj-ea"/>
              <a:cs typeface="+mj-cs"/>
            </a:endParaRPr>
          </a:p>
        </p:txBody>
      </p:sp>
      <p:pic>
        <p:nvPicPr>
          <p:cNvPr id="12" name="Google Shape;88;p13" descr="תמונה שמכילה אחזקה, רחוב&#10;&#10;התיאור נוצר באופן אוטומטי">
            <a:extLst>
              <a:ext uri="{FF2B5EF4-FFF2-40B4-BE49-F238E27FC236}">
                <a16:creationId xmlns:a16="http://schemas.microsoft.com/office/drawing/2014/main" id="{9EF8C17A-503B-4FDB-88A2-98EF8C824A02}"/>
              </a:ext>
            </a:extLst>
          </p:cNvPr>
          <p:cNvPicPr preferRelativeResize="0"/>
          <p:nvPr/>
        </p:nvPicPr>
        <p:blipFill rotWithShape="1">
          <a:blip r:embed="rId3"/>
          <a:srcRect l="30095" r="19526" b="-1"/>
          <a:stretch/>
        </p:blipFill>
        <p:spPr>
          <a:xfrm>
            <a:off x="6496050" y="652380"/>
            <a:ext cx="5211317" cy="5838621"/>
          </a:xfrm>
          <a:prstGeom prst="rect">
            <a:avLst/>
          </a:prstGeom>
          <a:solidFill>
            <a:srgbClr val="ECECEC"/>
          </a:solidFill>
        </p:spPr>
      </p:pic>
    </p:spTree>
    <p:extLst>
      <p:ext uri="{BB962C8B-B14F-4D97-AF65-F5344CB8AC3E}">
        <p14:creationId xmlns:p14="http://schemas.microsoft.com/office/powerpoint/2010/main" val="238623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a:t>בפרקים הקודמים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488727" y="1923895"/>
            <a:ext cx="9519175" cy="4611816"/>
          </a:xfrm>
        </p:spPr>
        <p:txBody>
          <a:bodyPr>
            <a:normAutofit fontScale="85000" lnSpcReduction="20000"/>
          </a:bodyPr>
          <a:lstStyle/>
          <a:p>
            <a:pPr lvl="0" algn="r">
              <a:lnSpc>
                <a:spcPct val="150000"/>
              </a:lnSpc>
              <a:spcBef>
                <a:spcPts val="0"/>
              </a:spcBef>
            </a:pPr>
            <a:r>
              <a:rPr lang="he-IL" b="1" dirty="0">
                <a:solidFill>
                  <a:schemeClr val="dk1"/>
                </a:solidFill>
                <a:latin typeface="Calibri"/>
                <a:ea typeface="Calibri"/>
                <a:cs typeface="Calibri"/>
                <a:sym typeface="Calibri"/>
              </a:rPr>
              <a:t>ביום סתיו אחד בשנת 1537 נולדו שני ילדים בלונדון: האחד היה בן מלך, והאחר היה ילד עני, ושמו טום. </a:t>
            </a:r>
          </a:p>
          <a:p>
            <a:pPr lvl="0" algn="r">
              <a:lnSpc>
                <a:spcPct val="150000"/>
              </a:lnSpc>
              <a:spcBef>
                <a:spcPts val="0"/>
              </a:spcBef>
            </a:pPr>
            <a:r>
              <a:rPr lang="he-IL" b="1" dirty="0">
                <a:solidFill>
                  <a:schemeClr val="dk1"/>
                </a:solidFill>
                <a:latin typeface="Calibri"/>
                <a:ea typeface="Calibri"/>
                <a:cs typeface="Calibri"/>
                <a:sym typeface="Calibri"/>
              </a:rPr>
              <a:t>כשנולד בן המלך, הלבישו אותו מיד בבגדי משי, ומשרתים טיפלו בו. לעומת זאת טום נולד בבית קטן ועלוב למשפחת קבצנים שחיה בשכונת עוני. </a:t>
            </a:r>
            <a:endParaRPr lang="he-IL" dirty="0"/>
          </a:p>
          <a:p>
            <a:pPr lvl="0" algn="r">
              <a:lnSpc>
                <a:spcPct val="150000"/>
              </a:lnSpc>
              <a:spcBef>
                <a:spcPts val="0"/>
              </a:spcBef>
            </a:pPr>
            <a:endParaRPr lang="he-IL" b="1" dirty="0">
              <a:solidFill>
                <a:schemeClr val="dk1"/>
              </a:solidFill>
              <a:latin typeface="Calibri"/>
              <a:ea typeface="Calibri"/>
              <a:cs typeface="Calibri"/>
              <a:sym typeface="Calibri"/>
            </a:endParaRPr>
          </a:p>
          <a:p>
            <a:pPr lvl="0" algn="r">
              <a:lnSpc>
                <a:spcPct val="150000"/>
              </a:lnSpc>
              <a:spcBef>
                <a:spcPts val="0"/>
              </a:spcBef>
            </a:pPr>
            <a:r>
              <a:rPr lang="he-IL" b="1" dirty="0">
                <a:solidFill>
                  <a:schemeClr val="dk1"/>
                </a:solidFill>
                <a:latin typeface="Calibri"/>
                <a:ea typeface="Calibri"/>
                <a:cs typeface="Calibri"/>
                <a:sym typeface="Calibri"/>
              </a:rPr>
              <a:t>בפרק השלישי, אותו נקרא יחד, מסופר על פגישתם של השניים.</a:t>
            </a:r>
          </a:p>
          <a:p>
            <a:pPr algn="r"/>
            <a:endParaRPr lang="he-IL" dirty="0"/>
          </a:p>
        </p:txBody>
      </p:sp>
      <p:pic>
        <p:nvPicPr>
          <p:cNvPr id="7" name="תמונה 6">
            <a:extLst>
              <a:ext uri="{FF2B5EF4-FFF2-40B4-BE49-F238E27FC236}">
                <a16:creationId xmlns:a16="http://schemas.microsoft.com/office/drawing/2014/main" id="{E21F564D-9D1E-4409-9E88-AEC0494A472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100000" l="1575" r="100000"/>
                    </a14:imgEffect>
                  </a14:imgLayer>
                </a14:imgProps>
              </a:ext>
            </a:extLst>
          </a:blip>
          <a:stretch>
            <a:fillRect/>
          </a:stretch>
        </p:blipFill>
        <p:spPr>
          <a:xfrm>
            <a:off x="15927" y="1721292"/>
            <a:ext cx="2419350" cy="1885950"/>
          </a:xfrm>
          <a:prstGeom prst="rect">
            <a:avLst/>
          </a:prstGeom>
          <a:noFill/>
        </p:spPr>
      </p:pic>
      <p:pic>
        <p:nvPicPr>
          <p:cNvPr id="3" name="תמונה 2" descr="תמונה שמכילה מפה&#10;&#10;התיאור נוצר באופן אוטומטי">
            <a:extLst>
              <a:ext uri="{FF2B5EF4-FFF2-40B4-BE49-F238E27FC236}">
                <a16:creationId xmlns:a16="http://schemas.microsoft.com/office/drawing/2014/main" id="{1ED2A96A-45F7-4594-ADC6-04614607640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97189" l="0" r="100000"/>
                    </a14:imgEffect>
                  </a14:imgLayer>
                </a14:imgProps>
              </a:ext>
            </a:extLst>
          </a:blip>
          <a:stretch>
            <a:fillRect/>
          </a:stretch>
        </p:blipFill>
        <p:spPr>
          <a:xfrm>
            <a:off x="0" y="3607243"/>
            <a:ext cx="2472800" cy="3250758"/>
          </a:xfrm>
          <a:prstGeom prst="rect">
            <a:avLst/>
          </a:prstGeom>
        </p:spPr>
      </p:pic>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טום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הוא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221199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0" y="1642625"/>
            <a:ext cx="12192000" cy="5328330"/>
          </a:xfrm>
          <a:solidFill>
            <a:schemeClr val="bg1"/>
          </a:solidFill>
        </p:spPr>
        <p:txBody>
          <a:bodyPr>
            <a:noAutofit/>
          </a:bodyPr>
          <a:lstStyle/>
          <a:p>
            <a:pPr marL="290513" lvl="0" algn="r">
              <a:lnSpc>
                <a:spcPct val="170000"/>
              </a:lnSpc>
              <a:spcBef>
                <a:spcPts val="0"/>
              </a:spcBef>
            </a:pPr>
            <a:r>
              <a:rPr lang="he-IL" sz="2800" dirty="0">
                <a:solidFill>
                  <a:schemeClr val="dk1"/>
                </a:solidFill>
                <a:latin typeface="Calibri"/>
                <a:ea typeface="Calibri"/>
                <a:cs typeface="Calibri"/>
                <a:sym typeface="Calibri"/>
              </a:rPr>
              <a:t>טום חלף על פני השומרים בצעדים אִטיים ומהוססים והתקרב אל השער. לפתע ראה מחזה מרהיב: מהעֵבֶר האחר של השער עמד נער חינני, בגדיו הנאים עשויים משי ותכשיטיו מתנוצצים, על ירכו חרב משובצת אבני חן, לרגליו מגפיים אדומים ולראשו כובע אדום מהודר. לידו עמדו משרתיו. הוא היה נסיך </a:t>
            </a:r>
            <a:r>
              <a:rPr lang="he-IL" sz="2800" dirty="0" err="1">
                <a:solidFill>
                  <a:schemeClr val="dk1"/>
                </a:solidFill>
                <a:latin typeface="Calibri"/>
                <a:ea typeface="Calibri"/>
                <a:cs typeface="Calibri"/>
                <a:sym typeface="Calibri"/>
              </a:rPr>
              <a:t>אֲמִתִי</a:t>
            </a:r>
            <a:r>
              <a:rPr lang="he-IL" sz="2800" dirty="0">
                <a:solidFill>
                  <a:schemeClr val="dk1"/>
                </a:solidFill>
                <a:latin typeface="Calibri"/>
                <a:ea typeface="Calibri"/>
                <a:cs typeface="Calibri"/>
                <a:sym typeface="Calibri"/>
              </a:rPr>
              <a:t> בלי צל של ספק. </a:t>
            </a:r>
            <a:endParaRPr lang="he-IL" sz="2800" dirty="0"/>
          </a:p>
          <a:p>
            <a:pPr marL="290513" lvl="0" algn="r">
              <a:lnSpc>
                <a:spcPct val="170000"/>
              </a:lnSpc>
              <a:spcBef>
                <a:spcPts val="0"/>
              </a:spcBef>
            </a:pPr>
            <a:r>
              <a:rPr lang="he-IL" sz="2800" dirty="0">
                <a:solidFill>
                  <a:schemeClr val="dk1"/>
                </a:solidFill>
                <a:latin typeface="Calibri"/>
                <a:ea typeface="Calibri"/>
                <a:cs typeface="Calibri"/>
                <a:sym typeface="Calibri"/>
              </a:rPr>
              <a:t>טום התנשם מרוב התרגשות ועיניו נפערו בהשתאות. הוא השתוקק להתקרב אל הנסיך ולהתבונן בו. הוא הצמיד את פניו אל מוֹטוֹת השער, אך כעבור  רגע תפס בו אחד החיילים </a:t>
            </a:r>
          </a:p>
          <a:p>
            <a:pPr marL="290513" lvl="0" algn="r">
              <a:lnSpc>
                <a:spcPct val="170000"/>
              </a:lnSpc>
              <a:spcBef>
                <a:spcPts val="0"/>
              </a:spcBef>
            </a:pPr>
            <a:r>
              <a:rPr lang="he-IL" sz="2800" dirty="0">
                <a:solidFill>
                  <a:schemeClr val="dk1"/>
                </a:solidFill>
                <a:latin typeface="Calibri"/>
                <a:ea typeface="Calibri"/>
                <a:cs typeface="Calibri"/>
                <a:sym typeface="Calibri"/>
              </a:rPr>
              <a:t>ביד גסה, השליך אותו לעֵבֶר הקהל ואמר: "הסתלק מכאן, קבצן שכמותך!"</a:t>
            </a:r>
          </a:p>
          <a:p>
            <a:pPr algn="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172602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טום</a:t>
            </a:r>
            <a:r>
              <a:rPr lang="he-IL" sz="2800" dirty="0">
                <a:solidFill>
                  <a:schemeClr val="dk1"/>
                </a:solidFill>
                <a:latin typeface="Calibri"/>
                <a:ea typeface="Calibri"/>
                <a:cs typeface="Calibri"/>
                <a:sym typeface="Calibri"/>
              </a:rPr>
              <a:t> התעורר </a:t>
            </a:r>
            <a:r>
              <a:rPr lang="he-IL" sz="2800" b="1" dirty="0">
                <a:solidFill>
                  <a:srgbClr val="C00000"/>
                </a:solidFill>
                <a:latin typeface="Calibri"/>
                <a:ea typeface="Calibri"/>
                <a:cs typeface="Calibri"/>
                <a:sym typeface="Calibri"/>
              </a:rPr>
              <a:t>רעב</a:t>
            </a:r>
            <a:r>
              <a:rPr lang="he-IL" sz="2800" dirty="0">
                <a:solidFill>
                  <a:schemeClr val="dk1"/>
                </a:solidFill>
                <a:latin typeface="Calibri"/>
                <a:ea typeface="Calibri"/>
                <a:cs typeface="Calibri"/>
                <a:sym typeface="Calibri"/>
              </a:rPr>
              <a:t> ויצא לדרכו. </a:t>
            </a:r>
            <a:r>
              <a:rPr lang="he-IL" sz="2800" b="1" dirty="0">
                <a:solidFill>
                  <a:srgbClr val="C00000"/>
                </a:solidFill>
                <a:latin typeface="Calibri"/>
                <a:ea typeface="Calibri"/>
                <a:cs typeface="Calibri"/>
                <a:sym typeface="Calibri"/>
              </a:rPr>
              <a:t>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a:t>
            </a:r>
            <a:r>
              <a:rPr lang="he-IL" sz="2800" b="1" dirty="0">
                <a:solidFill>
                  <a:srgbClr val="C00000"/>
                </a:solidFill>
                <a:latin typeface="Calibri"/>
                <a:ea typeface="Calibri"/>
                <a:cs typeface="Calibri"/>
                <a:sym typeface="Calibri"/>
              </a:rPr>
              <a:t>שקוע בהרהוריו</a:t>
            </a:r>
            <a:r>
              <a:rPr lang="he-IL" sz="2800" dirty="0">
                <a:solidFill>
                  <a:schemeClr val="dk1"/>
                </a:solidFill>
                <a:latin typeface="Calibri"/>
                <a:ea typeface="Calibri"/>
                <a:cs typeface="Calibri"/>
                <a:sym typeface="Calibri"/>
              </a:rPr>
              <a:t>.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הוא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1758952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0" y="1642625"/>
            <a:ext cx="12192000" cy="5328330"/>
          </a:xfrm>
          <a:solidFill>
            <a:schemeClr val="bg1"/>
          </a:solidFill>
        </p:spPr>
        <p:txBody>
          <a:bodyPr>
            <a:noAutofit/>
          </a:bodyPr>
          <a:lstStyle/>
          <a:p>
            <a:pPr marL="290513" lvl="0" algn="r">
              <a:lnSpc>
                <a:spcPct val="170000"/>
              </a:lnSpc>
              <a:spcBef>
                <a:spcPts val="0"/>
              </a:spcBef>
            </a:pPr>
            <a:r>
              <a:rPr lang="he-IL" sz="2800" dirty="0">
                <a:solidFill>
                  <a:schemeClr val="dk1"/>
                </a:solidFill>
                <a:latin typeface="Calibri"/>
                <a:ea typeface="Calibri"/>
                <a:cs typeface="Calibri"/>
                <a:sym typeface="Calibri"/>
              </a:rPr>
              <a:t>טום חלף על פני השומרים בצעדים אִטיים ומהוססים והתקרב אל השער. לפתע ראה מחזה מרהיב: מהעֵבֶר האחר של השער עמד נער חינני, בגדיו הנאים עשויים משי ותכשיטיו מתנוצצים, על ירכו חרב משובצת אבני חן, לרגליו מגפיים אדומים ולראשו כובע אדום מהודר. לידו עמדו משרתיו. הוא היה נסיך </a:t>
            </a:r>
            <a:r>
              <a:rPr lang="he-IL" sz="2800" dirty="0" err="1">
                <a:solidFill>
                  <a:schemeClr val="dk1"/>
                </a:solidFill>
                <a:latin typeface="Calibri"/>
                <a:ea typeface="Calibri"/>
                <a:cs typeface="Calibri"/>
                <a:sym typeface="Calibri"/>
              </a:rPr>
              <a:t>אֲמִתִי</a:t>
            </a:r>
            <a:r>
              <a:rPr lang="he-IL" sz="2800" dirty="0">
                <a:solidFill>
                  <a:schemeClr val="dk1"/>
                </a:solidFill>
                <a:latin typeface="Calibri"/>
                <a:ea typeface="Calibri"/>
                <a:cs typeface="Calibri"/>
                <a:sym typeface="Calibri"/>
              </a:rPr>
              <a:t> בלי צל של ספק. </a:t>
            </a:r>
            <a:endParaRPr lang="he-IL" sz="2800" dirty="0"/>
          </a:p>
          <a:p>
            <a:pPr marL="290513" lvl="0" algn="r">
              <a:lnSpc>
                <a:spcPct val="170000"/>
              </a:lnSpc>
              <a:spcBef>
                <a:spcPts val="0"/>
              </a:spcBef>
            </a:pPr>
            <a:r>
              <a:rPr lang="he-IL" sz="2800" dirty="0">
                <a:solidFill>
                  <a:schemeClr val="dk1"/>
                </a:solidFill>
                <a:latin typeface="Calibri"/>
                <a:ea typeface="Calibri"/>
                <a:cs typeface="Calibri"/>
                <a:sym typeface="Calibri"/>
              </a:rPr>
              <a:t>טום התנשם מרוב התרגשות ועיניו נפערו בהשתאות. הוא השתוקק להתקרב אל הנסיך ולהתבונן בו. הוא הצמיד את פניו אל מוֹטוֹת השער, אך כעבור  רגע תפס בו אחד החיילים </a:t>
            </a:r>
          </a:p>
          <a:p>
            <a:pPr marL="290513" lvl="0" algn="r">
              <a:lnSpc>
                <a:spcPct val="170000"/>
              </a:lnSpc>
              <a:spcBef>
                <a:spcPts val="0"/>
              </a:spcBef>
            </a:pPr>
            <a:r>
              <a:rPr lang="he-IL" sz="2800" dirty="0">
                <a:solidFill>
                  <a:schemeClr val="dk1"/>
                </a:solidFill>
                <a:latin typeface="Calibri"/>
                <a:ea typeface="Calibri"/>
                <a:cs typeface="Calibri"/>
                <a:sym typeface="Calibri"/>
              </a:rPr>
              <a:t>ביד גסה, השליך אותו לעֵבֶר הקהל ואמר: "הסתלק מכאן, קבצן שכמותך!"</a:t>
            </a:r>
          </a:p>
          <a:p>
            <a:pPr algn="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96732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0" y="1642625"/>
            <a:ext cx="12192000" cy="5328330"/>
          </a:xfrm>
          <a:solidFill>
            <a:schemeClr val="bg1"/>
          </a:solidFill>
        </p:spPr>
        <p:txBody>
          <a:bodyPr>
            <a:noAutofit/>
          </a:bodyPr>
          <a:lstStyle/>
          <a:p>
            <a:pPr marL="290513" lvl="0" algn="r">
              <a:lnSpc>
                <a:spcPct val="170000"/>
              </a:lnSpc>
              <a:spcBef>
                <a:spcPts val="0"/>
              </a:spcBef>
            </a:pPr>
            <a:r>
              <a:rPr lang="he-IL" sz="2800" dirty="0">
                <a:solidFill>
                  <a:schemeClr val="dk1"/>
                </a:solidFill>
                <a:latin typeface="Calibri"/>
                <a:ea typeface="Calibri"/>
                <a:cs typeface="Calibri"/>
                <a:sym typeface="Calibri"/>
              </a:rPr>
              <a:t>טום חלף על פני השומרים בצעדים אִטיים ומהוססים והתקרב אל השער. לפתע ראה מחזה מרהיב: מהעֵבֶר האחר של השער עמד </a:t>
            </a:r>
            <a:r>
              <a:rPr lang="he-IL" sz="2800" b="1" dirty="0">
                <a:solidFill>
                  <a:srgbClr val="C00000"/>
                </a:solidFill>
                <a:latin typeface="Calibri"/>
                <a:ea typeface="Calibri"/>
                <a:cs typeface="Calibri"/>
                <a:sym typeface="Calibri"/>
              </a:rPr>
              <a:t>נער חינני, בגדיו הנאים עשויים משי ותכשיטיו מתנוצצים, על ירכו חרב משובצת אבני חן, לרגליו מגפיים אדומים ולראשו כובע אדום מהודר. לידו עמדו משרתיו. הוא היה נסיך </a:t>
            </a:r>
            <a:r>
              <a:rPr lang="he-IL" sz="2800" b="1" dirty="0" err="1">
                <a:solidFill>
                  <a:srgbClr val="C00000"/>
                </a:solidFill>
                <a:latin typeface="Calibri"/>
                <a:ea typeface="Calibri"/>
                <a:cs typeface="Calibri"/>
                <a:sym typeface="Calibri"/>
              </a:rPr>
              <a:t>אֲמִתִי</a:t>
            </a:r>
            <a:r>
              <a:rPr lang="he-IL" sz="2800" dirty="0">
                <a:solidFill>
                  <a:schemeClr val="dk1"/>
                </a:solidFill>
                <a:latin typeface="Calibri"/>
                <a:ea typeface="Calibri"/>
                <a:cs typeface="Calibri"/>
                <a:sym typeface="Calibri"/>
              </a:rPr>
              <a:t> בלי צל של ספק. </a:t>
            </a:r>
            <a:endParaRPr lang="he-IL" sz="2800" dirty="0"/>
          </a:p>
          <a:p>
            <a:pPr marL="290513" lvl="0" algn="r">
              <a:lnSpc>
                <a:spcPct val="170000"/>
              </a:lnSpc>
              <a:spcBef>
                <a:spcPts val="0"/>
              </a:spcBef>
            </a:pPr>
            <a:r>
              <a:rPr lang="he-IL" sz="2800" dirty="0">
                <a:solidFill>
                  <a:schemeClr val="dk1"/>
                </a:solidFill>
                <a:latin typeface="Calibri"/>
                <a:ea typeface="Calibri"/>
                <a:cs typeface="Calibri"/>
                <a:sym typeface="Calibri"/>
              </a:rPr>
              <a:t>טום התנשם מרוב התרגשות ועיניו נפערו בהשתאות. הוא השתוקק להתקרב אל הנסיך ולהתבונן בו. הוא הצמיד את פניו אל מוֹטוֹת השער, אך כעבור  רגע תפס בו אחד החיילים </a:t>
            </a:r>
          </a:p>
          <a:p>
            <a:pPr marL="290513" lvl="0" algn="r">
              <a:lnSpc>
                <a:spcPct val="170000"/>
              </a:lnSpc>
              <a:spcBef>
                <a:spcPts val="0"/>
              </a:spcBef>
            </a:pPr>
            <a:r>
              <a:rPr lang="he-IL" sz="2800" dirty="0">
                <a:solidFill>
                  <a:schemeClr val="dk1"/>
                </a:solidFill>
                <a:latin typeface="Calibri"/>
                <a:ea typeface="Calibri"/>
                <a:cs typeface="Calibri"/>
                <a:sym typeface="Calibri"/>
              </a:rPr>
              <a:t>ביד גסה, השליך אותו לעֵבֶר הקהל ואמר: "הסתלק מכאן, קבצן שכמותך!"</a:t>
            </a:r>
          </a:p>
          <a:p>
            <a:pPr algn="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289146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F5C66A-E8F2-4E13-98A3-FE96597C5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AC860275-E106-493A-8BF0-E0A91130EF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1179576" y="822960"/>
            <a:ext cx="9829800" cy="1325880"/>
          </a:xfrm>
        </p:spPr>
        <p:txBody>
          <a:bodyPr vert="horz" lIns="91440" tIns="45720" rIns="91440" bIns="45720" rtlCol="0" anchor="ctr">
            <a:normAutofit/>
          </a:bodyPr>
          <a:lstStyle/>
          <a:p>
            <a:pPr algn="ctr" rtl="0">
              <a:spcBef>
                <a:spcPct val="0"/>
              </a:spcBef>
            </a:pPr>
            <a:r>
              <a:rPr lang="he-IL" sz="4000" kern="1200" dirty="0">
                <a:solidFill>
                  <a:srgbClr val="FFFFFF"/>
                </a:solidFill>
                <a:latin typeface="+mn-lt"/>
                <a:ea typeface="+mj-ea"/>
                <a:cs typeface="+mj-cs"/>
              </a:rPr>
              <a:t>הפרק השלישי: טום נפגש עם הנסיך</a:t>
            </a:r>
            <a:endParaRPr lang="en-US" sz="4000" kern="1200" dirty="0">
              <a:solidFill>
                <a:srgbClr val="FFFFFF"/>
              </a:solidFill>
              <a:latin typeface="+mn-lt"/>
              <a:ea typeface="+mj-ea"/>
              <a:cs typeface="+mj-cs"/>
            </a:endParaRPr>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496957" y="2445026"/>
            <a:ext cx="5932421" cy="4134678"/>
          </a:xfrm>
        </p:spPr>
        <p:txBody>
          <a:bodyPr vert="horz" lIns="91440" tIns="45720" rIns="91440" bIns="45720" rtlCol="0" anchor="ctr">
            <a:normAutofit fontScale="47500" lnSpcReduction="20000"/>
          </a:bodyPr>
          <a:lstStyle/>
          <a:p>
            <a:pPr lvl="0" indent="-228600" algn="l" rtl="0">
              <a:spcBef>
                <a:spcPts val="0"/>
              </a:spcBef>
              <a:buFont typeface="Arial" panose="020B0604020202020204" pitchFamily="34" charset="0"/>
              <a:buChar char="•"/>
            </a:pPr>
            <a:endParaRPr lang="en-US" sz="1900" b="1" dirty="0">
              <a:solidFill>
                <a:srgbClr val="000000"/>
              </a:solidFill>
              <a:sym typeface="Calibri"/>
            </a:endParaRPr>
          </a:p>
          <a:p>
            <a:pPr lvl="0" indent="-228600" algn="l" rtl="0">
              <a:spcBef>
                <a:spcPts val="0"/>
              </a:spcBef>
              <a:buFont typeface="Arial" panose="020B0604020202020204" pitchFamily="34" charset="0"/>
              <a:buChar char="•"/>
            </a:pPr>
            <a:endParaRPr lang="en-US" sz="1900" b="1" dirty="0">
              <a:solidFill>
                <a:srgbClr val="000000"/>
              </a:solidFill>
              <a:sym typeface="Calibri"/>
            </a:endParaRPr>
          </a:p>
          <a:p>
            <a:pPr>
              <a:lnSpc>
                <a:spcPct val="150000"/>
              </a:lnSpc>
              <a:spcBef>
                <a:spcPct val="0"/>
              </a:spcBef>
            </a:pPr>
            <a:r>
              <a:rPr lang="he-IL" altLang="he-IL" sz="6700" b="1" u="sng" dirty="0">
                <a:solidFill>
                  <a:srgbClr val="0070C0"/>
                </a:solidFill>
              </a:rPr>
              <a:t>''דף לבן''</a:t>
            </a:r>
          </a:p>
          <a:p>
            <a:pPr>
              <a:lnSpc>
                <a:spcPct val="150000"/>
              </a:lnSpc>
              <a:spcBef>
                <a:spcPct val="0"/>
              </a:spcBef>
            </a:pPr>
            <a:endParaRPr lang="he-IL" altLang="he-IL" sz="6700" b="1" dirty="0"/>
          </a:p>
          <a:p>
            <a:pPr>
              <a:lnSpc>
                <a:spcPct val="150000"/>
              </a:lnSpc>
              <a:spcBef>
                <a:spcPct val="0"/>
              </a:spcBef>
            </a:pPr>
            <a:r>
              <a:rPr lang="he-IL" altLang="he-IL" sz="6700" b="1" dirty="0"/>
              <a:t>כתבו על הדף</a:t>
            </a:r>
          </a:p>
          <a:p>
            <a:pPr>
              <a:lnSpc>
                <a:spcPct val="150000"/>
              </a:lnSpc>
              <a:spcBef>
                <a:spcPct val="0"/>
              </a:spcBef>
            </a:pPr>
            <a:r>
              <a:rPr lang="he-IL" altLang="he-IL" sz="6700" b="1" dirty="0"/>
              <a:t> את מחשבותיכם, תחושותיכם</a:t>
            </a:r>
          </a:p>
          <a:p>
            <a:pPr>
              <a:lnSpc>
                <a:spcPct val="150000"/>
              </a:lnSpc>
              <a:spcBef>
                <a:spcPct val="0"/>
              </a:spcBef>
            </a:pPr>
            <a:r>
              <a:rPr lang="he-IL" altLang="he-IL" sz="6700" b="1" dirty="0"/>
              <a:t>והמראות שחוויתם בעת הקריאה...</a:t>
            </a:r>
          </a:p>
          <a:p>
            <a:pPr lvl="0" indent="-228600" algn="l" rtl="0">
              <a:spcBef>
                <a:spcPts val="0"/>
              </a:spcBef>
              <a:buFont typeface="Arial" panose="020B0604020202020204" pitchFamily="34" charset="0"/>
              <a:buChar char="•"/>
            </a:pPr>
            <a:endParaRPr lang="en-US" sz="1900" b="1" dirty="0">
              <a:solidFill>
                <a:srgbClr val="000000"/>
              </a:solidFill>
              <a:sym typeface="Calibri"/>
            </a:endParaRPr>
          </a:p>
          <a:p>
            <a:pPr indent="-228600" algn="l" rtl="0">
              <a:buFont typeface="Arial" panose="020B0604020202020204" pitchFamily="34" charset="0"/>
              <a:buChar char="•"/>
            </a:pPr>
            <a:endParaRPr lang="en-US" sz="1900" dirty="0">
              <a:solidFill>
                <a:srgbClr val="000000"/>
              </a:solidFill>
            </a:endParaRPr>
          </a:p>
        </p:txBody>
      </p:sp>
      <p:pic>
        <p:nvPicPr>
          <p:cNvPr id="7" name="Google Shape;88;p13">
            <a:extLst>
              <a:ext uri="{FF2B5EF4-FFF2-40B4-BE49-F238E27FC236}">
                <a16:creationId xmlns:a16="http://schemas.microsoft.com/office/drawing/2014/main" id="{80B0385E-D740-48DB-A58E-5E792D28B353}"/>
              </a:ext>
            </a:extLst>
          </p:cNvPr>
          <p:cNvPicPr preferRelativeResize="0"/>
          <p:nvPr/>
        </p:nvPicPr>
        <p:blipFill rotWithShape="1">
          <a:blip r:embed="rId6"/>
          <a:stretch/>
        </p:blipFill>
        <p:spPr>
          <a:xfrm>
            <a:off x="6429378" y="3387313"/>
            <a:ext cx="4954693" cy="2118131"/>
          </a:xfrm>
          <a:prstGeom prst="rect">
            <a:avLst/>
          </a:prstGeom>
          <a:solidFill>
            <a:srgbClr val="ECECEC"/>
          </a:solidFill>
        </p:spPr>
      </p:pic>
      <p:pic>
        <p:nvPicPr>
          <p:cNvPr id="8" name="1min_final" descr="1min_final">
            <a:hlinkClick r:id="" action="ppaction://media"/>
            <a:extLst>
              <a:ext uri="{FF2B5EF4-FFF2-40B4-BE49-F238E27FC236}">
                <a16:creationId xmlns:a16="http://schemas.microsoft.com/office/drawing/2014/main" id="{BA421453-5B91-4D5B-93ED-B3DE219CF35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8362267" y="6030103"/>
            <a:ext cx="1540938" cy="549601"/>
          </a:xfrm>
          <a:prstGeom prst="rect">
            <a:avLst/>
          </a:prstGeom>
        </p:spPr>
      </p:pic>
    </p:spTree>
    <p:extLst>
      <p:ext uri="{BB962C8B-B14F-4D97-AF65-F5344CB8AC3E}">
        <p14:creationId xmlns:p14="http://schemas.microsoft.com/office/powerpoint/2010/main" val="3767722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4154984"/>
          </a:xfrm>
          <a:prstGeom prst="rect">
            <a:avLst/>
          </a:prstGeom>
          <a:noFill/>
        </p:spPr>
        <p:txBody>
          <a:bodyPr wrap="square" rtlCol="1">
            <a:spAutoFit/>
          </a:bodyPr>
          <a:lstStyle/>
          <a:p>
            <a:pPr algn="r" rtl="1"/>
            <a:r>
              <a:rPr lang="he-IL" sz="4000" b="1" dirty="0">
                <a:solidFill>
                  <a:schemeClr val="accent1"/>
                </a:solidFill>
              </a:rPr>
              <a:t>טום:</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רעב</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משוטט בעיר</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בגדיו מרופטים </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לא שם לב למתרחש סביבו</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עוברים ושבים דחפו אותו ואחדים גערו בו</a:t>
            </a:r>
          </a:p>
          <a:p>
            <a:pPr marL="457200" lvl="0" indent="-457200" algn="r" rtl="1">
              <a:spcBef>
                <a:spcPts val="0"/>
              </a:spcBef>
              <a:buFont typeface="Calibri" panose="020F0502020204030204" pitchFamily="34" charset="0"/>
              <a:buChar char="*"/>
            </a:pPr>
            <a:r>
              <a:rPr lang="he-IL" sz="3200" b="1" dirty="0">
                <a:solidFill>
                  <a:schemeClr val="dk1"/>
                </a:solidFill>
                <a:ea typeface="Calibri"/>
                <a:cs typeface="Calibri"/>
                <a:sym typeface="Calibri"/>
              </a:rPr>
              <a:t>נשאר שקוע בהרהוריו </a:t>
            </a:r>
            <a:endParaRPr lang="he-IL" dirty="0"/>
          </a:p>
        </p:txBody>
      </p:sp>
      <p:sp>
        <p:nvSpPr>
          <p:cNvPr id="18" name="תיבת טקסט 17">
            <a:extLst>
              <a:ext uri="{FF2B5EF4-FFF2-40B4-BE49-F238E27FC236}">
                <a16:creationId xmlns:a16="http://schemas.microsoft.com/office/drawing/2014/main" id="{2E226E46-EAB1-4D7A-9A6C-F4C723D3CC19}"/>
              </a:ext>
            </a:extLst>
          </p:cNvPr>
          <p:cNvSpPr txBox="1"/>
          <p:nvPr/>
        </p:nvSpPr>
        <p:spPr>
          <a:xfrm>
            <a:off x="0" y="1592927"/>
            <a:ext cx="5662613" cy="4924425"/>
          </a:xfrm>
          <a:prstGeom prst="rect">
            <a:avLst/>
          </a:prstGeom>
          <a:noFill/>
        </p:spPr>
        <p:txBody>
          <a:bodyPr wrap="square" rtlCol="1">
            <a:spAutoFit/>
          </a:bodyPr>
          <a:lstStyle/>
          <a:p>
            <a:pPr algn="r" rtl="1"/>
            <a:r>
              <a:rPr lang="he-IL" sz="4000" b="1" dirty="0">
                <a:solidFill>
                  <a:schemeClr val="accent1"/>
                </a:solidFill>
              </a:rPr>
              <a:t>הנסיך:</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נער חינני </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בגדיו נאים עשויים משי ותכשיטיו מתנוצצים</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על ירכו חרב משובצת אבני חן</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לרגליו מגפיים אדומים </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לראשו כובע אדום מהודר</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לידו עמדו משרתיו</a:t>
            </a:r>
          </a:p>
          <a:p>
            <a:pPr marL="457200" indent="-457200" algn="r" rtl="1">
              <a:buFont typeface="Calibri" panose="020F0502020204030204" pitchFamily="34" charset="0"/>
              <a:buChar char="*"/>
            </a:pPr>
            <a:r>
              <a:rPr lang="he-IL" sz="3200" b="1" dirty="0">
                <a:solidFill>
                  <a:schemeClr val="dk1"/>
                </a:solidFill>
                <a:ea typeface="Calibri"/>
                <a:cs typeface="Calibri"/>
                <a:sym typeface="Calibri"/>
              </a:rPr>
              <a:t>נסיך אֲמִיתִי</a:t>
            </a:r>
            <a:endParaRPr lang="he-IL" sz="3200" dirty="0"/>
          </a:p>
          <a:p>
            <a:pPr algn="r" rtl="1"/>
            <a:endParaRPr lang="he-IL" dirty="0"/>
          </a:p>
        </p:txBody>
      </p:sp>
    </p:spTree>
    <p:extLst>
      <p:ext uri="{BB962C8B-B14F-4D97-AF65-F5344CB8AC3E}">
        <p14:creationId xmlns:p14="http://schemas.microsoft.com/office/powerpoint/2010/main" val="100236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טום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הוא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1922830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טום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הוא הביט בהתפעלות ונפעם מהמבנה הכביר, מאֲגַפָּיו רחבי הידיים, מהשער המוזהב הענקי ומאריות האבן העצומים שמשני צדדיו.</a:t>
            </a:r>
            <a:endParaRPr lang="he-IL" sz="2800" b="1" dirty="0">
              <a:solidFill>
                <a:srgbClr val="C00000"/>
              </a:solidFill>
            </a:endParaRP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74629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תיאור הארמון</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3" name="מציין מיקום טקסט 2">
            <a:extLst>
              <a:ext uri="{FF2B5EF4-FFF2-40B4-BE49-F238E27FC236}">
                <a16:creationId xmlns:a16="http://schemas.microsoft.com/office/drawing/2014/main" id="{47C20049-32B8-4DEF-9B49-7713ADBE0112}"/>
              </a:ext>
            </a:extLst>
          </p:cNvPr>
          <p:cNvSpPr>
            <a:spLocks noGrp="1"/>
          </p:cNvSpPr>
          <p:nvPr>
            <p:ph type="body" sz="quarter" idx="10"/>
          </p:nvPr>
        </p:nvSpPr>
        <p:spPr/>
        <p:txBody>
          <a:bodyPr/>
          <a:lstStyle/>
          <a:p>
            <a:endParaRPr lang="he-IL" dirty="0"/>
          </a:p>
        </p:txBody>
      </p:sp>
      <p:pic>
        <p:nvPicPr>
          <p:cNvPr id="7" name="תמונה 6" descr="תמונה שמכילה חוץ, צילום, בניין, סירה&#10;&#10;התיאור נוצר באופן אוטומטי">
            <a:extLst>
              <a:ext uri="{FF2B5EF4-FFF2-40B4-BE49-F238E27FC236}">
                <a16:creationId xmlns:a16="http://schemas.microsoft.com/office/drawing/2014/main" id="{A9047DC6-989E-445F-BFFA-78D1E50161CC}"/>
              </a:ext>
            </a:extLst>
          </p:cNvPr>
          <p:cNvPicPr>
            <a:picLocks noChangeAspect="1"/>
          </p:cNvPicPr>
          <p:nvPr/>
        </p:nvPicPr>
        <p:blipFill>
          <a:blip r:embed="rId4"/>
          <a:stretch>
            <a:fillRect/>
          </a:stretch>
        </p:blipFill>
        <p:spPr>
          <a:xfrm>
            <a:off x="568547" y="1928813"/>
            <a:ext cx="11390931" cy="4759899"/>
          </a:xfrm>
          <a:prstGeom prst="rect">
            <a:avLst/>
          </a:prstGeom>
        </p:spPr>
      </p:pic>
    </p:spTree>
    <p:extLst>
      <p:ext uri="{BB962C8B-B14F-4D97-AF65-F5344CB8AC3E}">
        <p14:creationId xmlns:p14="http://schemas.microsoft.com/office/powerpoint/2010/main" val="24807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תיאור הארמון</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3" name="מציין מיקום טקסט 2">
            <a:extLst>
              <a:ext uri="{FF2B5EF4-FFF2-40B4-BE49-F238E27FC236}">
                <a16:creationId xmlns:a16="http://schemas.microsoft.com/office/drawing/2014/main" id="{47C20049-32B8-4DEF-9B49-7713ADBE0112}"/>
              </a:ext>
            </a:extLst>
          </p:cNvPr>
          <p:cNvSpPr>
            <a:spLocks noGrp="1"/>
          </p:cNvSpPr>
          <p:nvPr>
            <p:ph type="body" sz="quarter" idx="10"/>
          </p:nvPr>
        </p:nvSpPr>
        <p:spPr/>
        <p:txBody>
          <a:bodyPr/>
          <a:lstStyle/>
          <a:p>
            <a:endParaRPr lang="he-IL" dirty="0"/>
          </a:p>
        </p:txBody>
      </p:sp>
      <p:pic>
        <p:nvPicPr>
          <p:cNvPr id="4" name="תמונה 3" descr="תמונה שמכילה בניין, חוץ, כביש, גדול&#10;&#10;התיאור נוצר באופן אוטומטי">
            <a:extLst>
              <a:ext uri="{FF2B5EF4-FFF2-40B4-BE49-F238E27FC236}">
                <a16:creationId xmlns:a16="http://schemas.microsoft.com/office/drawing/2014/main" id="{2B10ED08-D15F-48BC-9C7B-0008AEE05D43}"/>
              </a:ext>
            </a:extLst>
          </p:cNvPr>
          <p:cNvPicPr>
            <a:picLocks noChangeAspect="1"/>
          </p:cNvPicPr>
          <p:nvPr/>
        </p:nvPicPr>
        <p:blipFill>
          <a:blip r:embed="rId4"/>
          <a:stretch>
            <a:fillRect/>
          </a:stretch>
        </p:blipFill>
        <p:spPr>
          <a:xfrm>
            <a:off x="546755" y="1620389"/>
            <a:ext cx="11098489" cy="5743574"/>
          </a:xfrm>
          <a:prstGeom prst="rect">
            <a:avLst/>
          </a:prstGeom>
        </p:spPr>
      </p:pic>
    </p:spTree>
    <p:extLst>
      <p:ext uri="{BB962C8B-B14F-4D97-AF65-F5344CB8AC3E}">
        <p14:creationId xmlns:p14="http://schemas.microsoft.com/office/powerpoint/2010/main" val="132574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תיאור הארמון</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3" name="מציין מיקום טקסט 2">
            <a:extLst>
              <a:ext uri="{FF2B5EF4-FFF2-40B4-BE49-F238E27FC236}">
                <a16:creationId xmlns:a16="http://schemas.microsoft.com/office/drawing/2014/main" id="{47C20049-32B8-4DEF-9B49-7713ADBE0112}"/>
              </a:ext>
            </a:extLst>
          </p:cNvPr>
          <p:cNvSpPr>
            <a:spLocks noGrp="1"/>
          </p:cNvSpPr>
          <p:nvPr>
            <p:ph type="body" sz="quarter" idx="10"/>
          </p:nvPr>
        </p:nvSpPr>
        <p:spPr/>
        <p:txBody>
          <a:bodyPr/>
          <a:lstStyle/>
          <a:p>
            <a:endParaRPr lang="he-IL" dirty="0"/>
          </a:p>
        </p:txBody>
      </p:sp>
      <p:pic>
        <p:nvPicPr>
          <p:cNvPr id="6" name="תמונה 5" descr="תמונה שמכילה חוץ, בניין, גדול, רכבת&#10;&#10;התיאור נוצר באופן אוטומטי">
            <a:extLst>
              <a:ext uri="{FF2B5EF4-FFF2-40B4-BE49-F238E27FC236}">
                <a16:creationId xmlns:a16="http://schemas.microsoft.com/office/drawing/2014/main" id="{5B446E55-05D1-4A40-939E-5D60273E7DAC}"/>
              </a:ext>
            </a:extLst>
          </p:cNvPr>
          <p:cNvPicPr>
            <a:picLocks noChangeAspect="1"/>
          </p:cNvPicPr>
          <p:nvPr/>
        </p:nvPicPr>
        <p:blipFill>
          <a:blip r:embed="rId4"/>
          <a:stretch>
            <a:fillRect/>
          </a:stretch>
        </p:blipFill>
        <p:spPr>
          <a:xfrm>
            <a:off x="2317277" y="1383126"/>
            <a:ext cx="8004313" cy="5323181"/>
          </a:xfrm>
          <a:prstGeom prst="rect">
            <a:avLst/>
          </a:prstGeom>
        </p:spPr>
      </p:pic>
    </p:spTree>
    <p:extLst>
      <p:ext uri="{BB962C8B-B14F-4D97-AF65-F5344CB8AC3E}">
        <p14:creationId xmlns:p14="http://schemas.microsoft.com/office/powerpoint/2010/main" val="163433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טום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הוא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2669259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טום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הוא</a:t>
            </a:r>
            <a:r>
              <a:rPr lang="he-IL" sz="2800" dirty="0">
                <a:solidFill>
                  <a:schemeClr val="dk1"/>
                </a:solidFill>
                <a:latin typeface="Calibri"/>
                <a:ea typeface="Calibri"/>
                <a:cs typeface="Calibri"/>
                <a:sym typeface="Calibri"/>
              </a:rPr>
              <a:t>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185198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96818" y="1588839"/>
            <a:ext cx="12288818" cy="5382116"/>
          </a:xfrm>
          <a:solidFill>
            <a:schemeClr val="bg1"/>
          </a:solidFill>
          <a:ln>
            <a:noFill/>
          </a:ln>
        </p:spPr>
        <p:txBody>
          <a:bodyPr>
            <a:noAutofit/>
          </a:bodyPr>
          <a:lstStyle/>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טום</a:t>
            </a:r>
            <a:r>
              <a:rPr lang="he-IL" sz="2800" dirty="0">
                <a:solidFill>
                  <a:schemeClr val="dk1"/>
                </a:solidFill>
                <a:latin typeface="Calibri"/>
                <a:ea typeface="Calibri"/>
                <a:cs typeface="Calibri"/>
                <a:sym typeface="Calibri"/>
              </a:rPr>
              <a:t> התעורר רעב ויצא לדרכו. הוא שוטט בעיר בבגדיו המרופטים ולא שם לב למתרחש סביבו.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עוברים ושבים דחפו אותו ואחדים גערו בו, אך הוא נשאר שקוע בהרהוריו.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כעבור זמן מה הגיע לארמון גדול ומפואר. </a:t>
            </a:r>
          </a:p>
          <a:p>
            <a:pPr marL="225425" lvl="0" algn="r">
              <a:lnSpc>
                <a:spcPct val="100000"/>
              </a:lnSpc>
              <a:spcBef>
                <a:spcPts val="600"/>
              </a:spcBef>
              <a:spcAft>
                <a:spcPts val="600"/>
              </a:spcAft>
            </a:pPr>
            <a:r>
              <a:rPr lang="he-IL" sz="2800" b="1" dirty="0">
                <a:solidFill>
                  <a:srgbClr val="C00000"/>
                </a:solidFill>
                <a:latin typeface="Calibri"/>
                <a:ea typeface="Calibri"/>
                <a:cs typeface="Calibri"/>
                <a:sym typeface="Calibri"/>
              </a:rPr>
              <a:t>הוא</a:t>
            </a:r>
            <a:r>
              <a:rPr lang="he-IL" sz="2800" dirty="0">
                <a:solidFill>
                  <a:schemeClr val="dk1"/>
                </a:solidFill>
                <a:latin typeface="Calibri"/>
                <a:ea typeface="Calibri"/>
                <a:cs typeface="Calibri"/>
                <a:sym typeface="Calibri"/>
              </a:rPr>
              <a:t> הביט בהתפעלות ונפעם מהמבנה הכביר, מאֲגַפָּיו רחבי הידיים, מהשער המוזהב הענקי ומאריות האבן העצומים שמשני צדדיו.</a:t>
            </a:r>
            <a:endParaRPr lang="he-IL" sz="2800" dirty="0"/>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בפתח השער המוזהב ניצבו שומרים חמושים גבוהים ודוממים, עטויים שריון פלדה נוצץ מכף רגל ועד ראש. </a:t>
            </a:r>
          </a:p>
          <a:p>
            <a:pPr marL="225425" lvl="0" algn="r">
              <a:lnSpc>
                <a:spcPct val="100000"/>
              </a:lnSpc>
              <a:spcBef>
                <a:spcPts val="600"/>
              </a:spcBef>
              <a:spcAft>
                <a:spcPts val="600"/>
              </a:spcAft>
            </a:pPr>
            <a:r>
              <a:rPr lang="he-IL" sz="2800" dirty="0">
                <a:solidFill>
                  <a:schemeClr val="dk1"/>
                </a:solidFill>
                <a:latin typeface="Calibri"/>
                <a:ea typeface="Calibri"/>
                <a:cs typeface="Calibri"/>
                <a:sym typeface="Calibri"/>
              </a:rPr>
              <a:t>לא רחוק מהארמון עמדו אנשים רבים והמתינו כדי להעיף מבט במישהו מבני המשפחה המלכותית. </a:t>
            </a:r>
            <a:endParaRPr lang="he-IL" sz="2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Tree>
    <p:extLst>
      <p:ext uri="{BB962C8B-B14F-4D97-AF65-F5344CB8AC3E}">
        <p14:creationId xmlns:p14="http://schemas.microsoft.com/office/powerpoint/2010/main" val="114771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616689" y="663126"/>
            <a:ext cx="10744902" cy="720000"/>
          </a:xfrm>
        </p:spPr>
        <p:txBody>
          <a:bodyPr>
            <a:normAutofit fontScale="90000"/>
          </a:bodyPr>
          <a:lstStyle/>
          <a:p>
            <a:r>
              <a:rPr lang="he-IL" dirty="0"/>
              <a:t>הפרק השלישי: עצירה וחשיבה על האמצעים האומנותיים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9" name="מציין מיקום טקסט 8">
            <a:extLst>
              <a:ext uri="{FF2B5EF4-FFF2-40B4-BE49-F238E27FC236}">
                <a16:creationId xmlns:a16="http://schemas.microsoft.com/office/drawing/2014/main" id="{86346886-9BCB-4170-89B6-20661602C775}"/>
              </a:ext>
            </a:extLst>
          </p:cNvPr>
          <p:cNvSpPr>
            <a:spLocks noGrp="1"/>
          </p:cNvSpPr>
          <p:nvPr>
            <p:ph type="body" sz="quarter" idx="10"/>
          </p:nvPr>
        </p:nvSpPr>
        <p:spPr>
          <a:xfrm>
            <a:off x="295602" y="1620737"/>
            <a:ext cx="11780975" cy="5070519"/>
          </a:xfrm>
        </p:spPr>
        <p:txBody>
          <a:bodyPr>
            <a:noAutofit/>
          </a:bodyPr>
          <a:lstStyle/>
          <a:p>
            <a:pPr algn="r">
              <a:lnSpc>
                <a:spcPct val="150000"/>
              </a:lnSpc>
            </a:pPr>
            <a:r>
              <a:rPr lang="he-IL" sz="2800" b="1" dirty="0"/>
              <a:t>תיאורים – </a:t>
            </a:r>
            <a:r>
              <a:rPr lang="he-IL" sz="2800" dirty="0"/>
              <a:t> התיאורים מכניסים אותנו, הקוראים, לאווירה שבסיפור, ומאפשרים לנו לדמיין את המראות, הקולות וכו'</a:t>
            </a:r>
          </a:p>
          <a:p>
            <a:pPr algn="r">
              <a:lnSpc>
                <a:spcPct val="150000"/>
              </a:lnSpc>
            </a:pPr>
            <a:r>
              <a:rPr lang="he-IL" sz="2800" b="1" dirty="0"/>
              <a:t>דוגמה: תיאור הארמון</a:t>
            </a:r>
            <a:r>
              <a:rPr lang="he-IL" sz="2800" b="1" dirty="0">
                <a:solidFill>
                  <a:schemeClr val="dk1"/>
                </a:solidFill>
                <a:latin typeface="Calibri"/>
                <a:cs typeface="Calibri"/>
                <a:sym typeface="Calibri"/>
              </a:rPr>
              <a:t> – מ</a:t>
            </a:r>
            <a:r>
              <a:rPr lang="he-IL" sz="2800" b="1" dirty="0">
                <a:solidFill>
                  <a:schemeClr val="dk1"/>
                </a:solidFill>
                <a:latin typeface="Calibri"/>
                <a:ea typeface="Calibri"/>
                <a:cs typeface="Calibri"/>
                <a:sym typeface="Calibri"/>
              </a:rPr>
              <a:t>בנה הכביר, אֲגַפָּיו רחבי הידיים, שער מוזהב ענקי, אריות אבן עצומים שמשני צדדיו</a:t>
            </a:r>
            <a:endParaRPr lang="he-IL" sz="2800" b="1" dirty="0"/>
          </a:p>
          <a:p>
            <a:pPr algn="r">
              <a:lnSpc>
                <a:spcPct val="150000"/>
              </a:lnSpc>
            </a:pPr>
            <a:endParaRPr lang="he-IL" sz="1800" b="1" dirty="0"/>
          </a:p>
          <a:p>
            <a:pPr algn="r">
              <a:lnSpc>
                <a:spcPct val="150000"/>
              </a:lnSpc>
            </a:pPr>
            <a:r>
              <a:rPr lang="he-IL" sz="2800" b="1" dirty="0"/>
              <a:t>הניגודים</a:t>
            </a:r>
            <a:r>
              <a:rPr lang="he-IL" sz="2800" dirty="0"/>
              <a:t> -</a:t>
            </a:r>
            <a:r>
              <a:rPr lang="he-IL" sz="2800" b="1" dirty="0"/>
              <a:t> </a:t>
            </a:r>
            <a:r>
              <a:rPr lang="he-IL" sz="2800" dirty="0"/>
              <a:t> מעצימים את ההבדל בין שתי הדמויות / אורח חייהן</a:t>
            </a:r>
          </a:p>
          <a:p>
            <a:pPr algn="r">
              <a:lnSpc>
                <a:spcPct val="150000"/>
              </a:lnSpc>
            </a:pPr>
            <a:r>
              <a:rPr lang="he-IL" sz="2800" b="1" dirty="0"/>
              <a:t>דוגמה: לבוש הדמויות – טום - בגדיו מרופטים, לעומת הנסיך</a:t>
            </a:r>
            <a:r>
              <a:rPr lang="he-IL" sz="2800" dirty="0"/>
              <a:t> - </a:t>
            </a:r>
            <a:r>
              <a:rPr lang="he-IL" sz="2800" b="1" dirty="0">
                <a:solidFill>
                  <a:schemeClr val="dk1"/>
                </a:solidFill>
                <a:latin typeface="Calibri"/>
                <a:ea typeface="Calibri"/>
                <a:cs typeface="Calibri"/>
                <a:sym typeface="Calibri"/>
              </a:rPr>
              <a:t>בגדיו נאים עשויים משי </a:t>
            </a:r>
            <a:endParaRPr lang="he-IL" sz="2800" dirty="0"/>
          </a:p>
          <a:p>
            <a:pPr algn="r">
              <a:lnSpc>
                <a:spcPct val="150000"/>
              </a:lnSpc>
            </a:pPr>
            <a:r>
              <a:rPr lang="he-IL" sz="2800" dirty="0"/>
              <a:t> </a:t>
            </a:r>
          </a:p>
        </p:txBody>
      </p:sp>
    </p:spTree>
    <p:extLst>
      <p:ext uri="{BB962C8B-B14F-4D97-AF65-F5344CB8AC3E}">
        <p14:creationId xmlns:p14="http://schemas.microsoft.com/office/powerpoint/2010/main" val="2935859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1223973" y="13562"/>
            <a:ext cx="1017545" cy="1070700"/>
          </a:xfrm>
          <a:prstGeom prst="rect">
            <a:avLst/>
          </a:prstGeom>
        </p:spPr>
      </p:pic>
      <p:pic>
        <p:nvPicPr>
          <p:cNvPr id="4" name="Google Shape;88;p13">
            <a:extLst>
              <a:ext uri="{FF2B5EF4-FFF2-40B4-BE49-F238E27FC236}">
                <a16:creationId xmlns:a16="http://schemas.microsoft.com/office/drawing/2014/main" id="{32CD466D-C065-4232-90DD-3BBCC760EC33}"/>
              </a:ext>
            </a:extLst>
          </p:cNvPr>
          <p:cNvPicPr preferRelativeResize="0"/>
          <p:nvPr/>
        </p:nvPicPr>
        <p:blipFill rotWithShape="1">
          <a:blip r:embed="rId6"/>
          <a:stretch/>
        </p:blipFill>
        <p:spPr>
          <a:xfrm>
            <a:off x="3662362" y="1823210"/>
            <a:ext cx="8529638" cy="4014786"/>
          </a:xfrm>
          <a:prstGeom prst="rect">
            <a:avLst/>
          </a:prstGeom>
          <a:solidFill>
            <a:srgbClr val="ECECEC"/>
          </a:solidFill>
        </p:spPr>
      </p:pic>
      <p:pic>
        <p:nvPicPr>
          <p:cNvPr id="6" name="1min_final" descr="1min_final">
            <a:hlinkClick r:id="" action="ppaction://media"/>
            <a:extLst>
              <a:ext uri="{FF2B5EF4-FFF2-40B4-BE49-F238E27FC236}">
                <a16:creationId xmlns:a16="http://schemas.microsoft.com/office/drawing/2014/main" id="{A19CD4F7-0E4E-41C7-9044-8A163CEB71C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55601" y="136680"/>
            <a:ext cx="1540938" cy="549601"/>
          </a:xfrm>
          <a:prstGeom prst="rect">
            <a:avLst/>
          </a:prstGeom>
        </p:spPr>
      </p:pic>
      <p:pic>
        <p:nvPicPr>
          <p:cNvPr id="11" name="גרפיקה 10" descr="בלון מחשבה">
            <a:extLst>
              <a:ext uri="{FF2B5EF4-FFF2-40B4-BE49-F238E27FC236}">
                <a16:creationId xmlns:a16="http://schemas.microsoft.com/office/drawing/2014/main" id="{C4782EDD-13BF-4808-96C2-11569D321C8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2476" y="1823210"/>
            <a:ext cx="4898110" cy="4898110"/>
          </a:xfrm>
          <a:prstGeom prst="rect">
            <a:avLst/>
          </a:prstGeom>
        </p:spPr>
      </p:pic>
      <p:sp>
        <p:nvSpPr>
          <p:cNvPr id="12" name="תיבת טקסט 11">
            <a:extLst>
              <a:ext uri="{FF2B5EF4-FFF2-40B4-BE49-F238E27FC236}">
                <a16:creationId xmlns:a16="http://schemas.microsoft.com/office/drawing/2014/main" id="{C3221A6C-73D7-4B8E-A47B-2D1FA61F395C}"/>
              </a:ext>
            </a:extLst>
          </p:cNvPr>
          <p:cNvSpPr txBox="1"/>
          <p:nvPr/>
        </p:nvSpPr>
        <p:spPr>
          <a:xfrm>
            <a:off x="1223973" y="2902226"/>
            <a:ext cx="2195088" cy="1569660"/>
          </a:xfrm>
          <a:prstGeom prst="rect">
            <a:avLst/>
          </a:prstGeom>
          <a:noFill/>
        </p:spPr>
        <p:txBody>
          <a:bodyPr wrap="square" rtlCol="1">
            <a:spAutoFit/>
          </a:bodyPr>
          <a:lstStyle/>
          <a:p>
            <a:pPr algn="ctr" rtl="1"/>
            <a:r>
              <a:rPr lang="he-IL" sz="3200" b="1" dirty="0">
                <a:solidFill>
                  <a:schemeClr val="accent1"/>
                </a:solidFill>
              </a:rPr>
              <a:t>שאלה, מחשבה על המפגש</a:t>
            </a:r>
          </a:p>
        </p:txBody>
      </p:sp>
    </p:spTree>
    <p:extLst>
      <p:ext uri="{BB962C8B-B14F-4D97-AF65-F5344CB8AC3E}">
        <p14:creationId xmlns:p14="http://schemas.microsoft.com/office/powerpoint/2010/main" val="100715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81335" y="1615492"/>
            <a:ext cx="11822967" cy="4957379"/>
          </a:xfrm>
        </p:spPr>
        <p:txBody>
          <a:bodyPr>
            <a:noAutofit/>
          </a:bodyPr>
          <a:lstStyle/>
          <a:p>
            <a:pPr lvl="0" algn="r">
              <a:lnSpc>
                <a:spcPct val="150000"/>
              </a:lnSpc>
              <a:spcBef>
                <a:spcPts val="0"/>
              </a:spcBef>
            </a:pPr>
            <a:r>
              <a:rPr lang="he-IL" sz="2800" dirty="0">
                <a:solidFill>
                  <a:schemeClr val="dk1"/>
                </a:solidFill>
                <a:latin typeface="Calibri"/>
                <a:ea typeface="Calibri"/>
                <a:cs typeface="Calibri"/>
                <a:sym typeface="Calibri"/>
              </a:rPr>
              <a:t>ההמון הֵרִיעַ בלגלוג, אך הנסיך הבחין במתרחש, קפץ אל השער כשעיניו בורקות מכעס וקרא: </a:t>
            </a:r>
            <a:endParaRPr lang="he-IL" sz="2800" dirty="0"/>
          </a:p>
          <a:p>
            <a:pPr lvl="0" algn="r">
              <a:lnSpc>
                <a:spcPct val="150000"/>
              </a:lnSpc>
              <a:spcBef>
                <a:spcPts val="0"/>
              </a:spcBef>
            </a:pPr>
            <a:r>
              <a:rPr lang="he-IL" sz="2800" dirty="0">
                <a:solidFill>
                  <a:schemeClr val="dk1"/>
                </a:solidFill>
                <a:latin typeface="Calibri"/>
                <a:ea typeface="Calibri"/>
                <a:cs typeface="Calibri"/>
                <a:sym typeface="Calibri"/>
              </a:rPr>
              <a:t>"אל תעז לפגוע כך בנער עני! פְּתח את השער והַכְנֵס אותו פנימה!"</a:t>
            </a:r>
            <a:endParaRPr lang="he-IL" sz="2800" dirty="0"/>
          </a:p>
          <a:p>
            <a:pPr lvl="0" algn="r">
              <a:lnSpc>
                <a:spcPct val="150000"/>
              </a:lnSpc>
              <a:spcBef>
                <a:spcPts val="0"/>
              </a:spcBef>
            </a:pPr>
            <a:r>
              <a:rPr lang="he-IL" sz="2800" dirty="0">
                <a:solidFill>
                  <a:schemeClr val="dk1"/>
                </a:solidFill>
                <a:latin typeface="Calibri"/>
                <a:ea typeface="Calibri"/>
                <a:cs typeface="Calibri"/>
                <a:sym typeface="Calibri"/>
              </a:rPr>
              <a:t>וכל הקהל צעק: "יְחִי הנסיך!"</a:t>
            </a:r>
          </a:p>
          <a:p>
            <a:pPr lvl="0" algn="r">
              <a:lnSpc>
                <a:spcPct val="150000"/>
              </a:lnSpc>
              <a:spcBef>
                <a:spcPts val="0"/>
              </a:spcBef>
            </a:pPr>
            <a:r>
              <a:rPr lang="he-IL" sz="2800" dirty="0">
                <a:solidFill>
                  <a:schemeClr val="dk1"/>
                </a:solidFill>
                <a:latin typeface="Calibri"/>
                <a:ea typeface="Calibri"/>
                <a:cs typeface="Calibri"/>
                <a:sym typeface="Calibri"/>
              </a:rPr>
              <a:t>החיילים פתחו את השער, וטום נכנס אל חֲצַר הארמון. "אתה נראה עייף ורעב. בוא אתי," אמר הנסיך לטום.</a:t>
            </a:r>
          </a:p>
          <a:p>
            <a:pPr lvl="0" algn="r">
              <a:lnSpc>
                <a:spcPct val="150000"/>
              </a:lnSpc>
              <a:spcBef>
                <a:spcPts val="0"/>
              </a:spcBef>
            </a:pPr>
            <a:r>
              <a:rPr lang="he-IL" sz="2800"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 </a:t>
            </a:r>
          </a:p>
          <a:p>
            <a:pPr algn="r"/>
            <a:endParaRPr lang="he-IL" sz="18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28865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84516" y="1733826"/>
            <a:ext cx="11822967" cy="4957379"/>
          </a:xfrm>
        </p:spPr>
        <p:txBody>
          <a:bodyPr>
            <a:normAutofit fontScale="62500" lnSpcReduction="20000"/>
          </a:bodyPr>
          <a:lstStyle/>
          <a:p>
            <a:pPr lvl="0" algn="r">
              <a:lnSpc>
                <a:spcPct val="150000"/>
              </a:lnSpc>
              <a:spcBef>
                <a:spcPts val="0"/>
              </a:spcBef>
            </a:pPr>
            <a:r>
              <a:rPr lang="he-IL" sz="5500" dirty="0">
                <a:solidFill>
                  <a:schemeClr val="dk1"/>
                </a:solidFill>
                <a:latin typeface="Calibri"/>
                <a:ea typeface="Calibri"/>
                <a:cs typeface="Calibri"/>
                <a:sym typeface="Calibri"/>
              </a:rPr>
              <a:t>"מה שמך?" 	</a:t>
            </a:r>
          </a:p>
          <a:p>
            <a:pPr lvl="0" algn="r">
              <a:lnSpc>
                <a:spcPct val="150000"/>
              </a:lnSpc>
              <a:spcBef>
                <a:spcPts val="0"/>
              </a:spcBef>
            </a:pPr>
            <a:r>
              <a:rPr lang="he-IL" sz="5500" dirty="0">
                <a:solidFill>
                  <a:schemeClr val="dk1"/>
                </a:solidFill>
                <a:latin typeface="Calibri"/>
                <a:ea typeface="Calibri"/>
                <a:cs typeface="Calibri"/>
                <a:sym typeface="Calibri"/>
              </a:rPr>
              <a:t>"טום </a:t>
            </a:r>
            <a:r>
              <a:rPr lang="he-IL" sz="5500" dirty="0" err="1">
                <a:solidFill>
                  <a:schemeClr val="dk1"/>
                </a:solidFill>
                <a:latin typeface="Calibri"/>
                <a:ea typeface="Calibri"/>
                <a:cs typeface="Calibri"/>
                <a:sym typeface="Calibri"/>
              </a:rPr>
              <a:t>קנטי</a:t>
            </a:r>
            <a:r>
              <a:rPr lang="he-IL" sz="5500" dirty="0">
                <a:solidFill>
                  <a:schemeClr val="dk1"/>
                </a:solidFill>
                <a:latin typeface="Calibri"/>
                <a:ea typeface="Calibri"/>
                <a:cs typeface="Calibri"/>
                <a:sym typeface="Calibri"/>
              </a:rPr>
              <a:t>, אדונִי." </a:t>
            </a:r>
          </a:p>
          <a:p>
            <a:pPr lvl="0" algn="r">
              <a:lnSpc>
                <a:spcPct val="150000"/>
              </a:lnSpc>
              <a:spcBef>
                <a:spcPts val="0"/>
              </a:spcBef>
            </a:pPr>
            <a:r>
              <a:rPr lang="he-IL" sz="5500" dirty="0">
                <a:solidFill>
                  <a:schemeClr val="dk1"/>
                </a:solidFill>
                <a:latin typeface="Calibri"/>
                <a:ea typeface="Calibri"/>
                <a:cs typeface="Calibri"/>
                <a:sym typeface="Calibri"/>
              </a:rPr>
              <a:t>"שם מוזר. היכן אתה מתגורר?" </a:t>
            </a:r>
          </a:p>
          <a:p>
            <a:pPr lvl="0" algn="r">
              <a:lnSpc>
                <a:spcPct val="150000"/>
              </a:lnSpc>
              <a:spcBef>
                <a:spcPts val="0"/>
              </a:spcBef>
            </a:pPr>
            <a:r>
              <a:rPr lang="he-IL" sz="5500" dirty="0">
                <a:solidFill>
                  <a:schemeClr val="dk1"/>
                </a:solidFill>
                <a:latin typeface="Calibri"/>
                <a:ea typeface="Calibri"/>
                <a:cs typeface="Calibri"/>
                <a:sym typeface="Calibri"/>
              </a:rPr>
              <a:t>"בלונדון, אדוני, בַּחֲצַר הפסולת." </a:t>
            </a:r>
          </a:p>
          <a:p>
            <a:pPr lvl="0" algn="r">
              <a:lnSpc>
                <a:spcPct val="150000"/>
              </a:lnSpc>
              <a:spcBef>
                <a:spcPts val="0"/>
              </a:spcBef>
            </a:pPr>
            <a:r>
              <a:rPr lang="he-IL" sz="5500" dirty="0">
                <a:solidFill>
                  <a:schemeClr val="dk1"/>
                </a:solidFill>
                <a:latin typeface="Calibri"/>
                <a:ea typeface="Calibri"/>
                <a:cs typeface="Calibri"/>
                <a:sym typeface="Calibri"/>
              </a:rPr>
              <a:t>"חֲצַר הפסולת! עוד שם מוזר. יש לך הורים?" </a:t>
            </a:r>
          </a:p>
          <a:p>
            <a:pPr lvl="0" algn="r">
              <a:lnSpc>
                <a:spcPct val="150000"/>
              </a:lnSpc>
              <a:spcBef>
                <a:spcPts val="0"/>
              </a:spcBef>
            </a:pPr>
            <a:r>
              <a:rPr lang="he-IL" sz="5500" dirty="0">
                <a:solidFill>
                  <a:schemeClr val="dk1"/>
                </a:solidFill>
                <a:latin typeface="Calibri"/>
                <a:ea typeface="Calibri"/>
                <a:cs typeface="Calibri"/>
                <a:sym typeface="Calibri"/>
              </a:rPr>
              <a:t>"יש לי הורים, אדוני, וגם אחיות תאומות." </a:t>
            </a:r>
          </a:p>
          <a:p>
            <a:pPr lvl="0" algn="r">
              <a:lnSpc>
                <a:spcPct val="150000"/>
              </a:lnSpc>
              <a:spcBef>
                <a:spcPts val="0"/>
              </a:spcBef>
            </a:pPr>
            <a:r>
              <a:rPr lang="he-IL" sz="5500" dirty="0">
                <a:solidFill>
                  <a:schemeClr val="dk1"/>
                </a:solidFill>
                <a:latin typeface="Calibri"/>
                <a:ea typeface="Calibri"/>
                <a:cs typeface="Calibri"/>
                <a:sym typeface="Calibri"/>
              </a:rPr>
              <a:t>"האם אביך נוהג בך בחסד?"</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177168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81335" y="1615493"/>
            <a:ext cx="11822967" cy="4774550"/>
          </a:xfrm>
        </p:spPr>
        <p:txBody>
          <a:bodyPr>
            <a:noAutofit/>
          </a:bodyPr>
          <a:lstStyle/>
          <a:p>
            <a:pPr lvl="0" algn="r">
              <a:lnSpc>
                <a:spcPct val="100000"/>
              </a:lnSpc>
              <a:spcBef>
                <a:spcPts val="0"/>
              </a:spcBef>
            </a:pPr>
            <a:r>
              <a:rPr lang="he-IL" sz="2800" dirty="0">
                <a:solidFill>
                  <a:schemeClr val="dk1"/>
                </a:solidFill>
                <a:latin typeface="Calibri"/>
                <a:ea typeface="Calibri"/>
                <a:cs typeface="Calibri"/>
                <a:sym typeface="Calibri"/>
              </a:rPr>
              <a:t>ההמון הֵרִיעַ בלגלוג, אך הנסיך הבחין במתרחש, קפץ אל השער כשעיניו בורקות מכעס וקרא: </a:t>
            </a:r>
            <a:endParaRPr lang="he-IL" sz="2800" dirty="0"/>
          </a:p>
          <a:p>
            <a:pPr lvl="0" algn="r">
              <a:lnSpc>
                <a:spcPct val="100000"/>
              </a:lnSpc>
              <a:spcBef>
                <a:spcPts val="0"/>
              </a:spcBef>
            </a:pPr>
            <a:r>
              <a:rPr lang="he-IL" sz="2800" b="1" dirty="0">
                <a:solidFill>
                  <a:srgbClr val="C00000"/>
                </a:solidFill>
                <a:latin typeface="Calibri"/>
                <a:ea typeface="Calibri"/>
                <a:cs typeface="Calibri"/>
                <a:sym typeface="Calibri"/>
              </a:rPr>
              <a:t>"אל תעז לפגוע כך בנער עני! </a:t>
            </a:r>
            <a:r>
              <a:rPr lang="he-IL" sz="2800" dirty="0">
                <a:solidFill>
                  <a:schemeClr val="dk1"/>
                </a:solidFill>
                <a:latin typeface="Calibri"/>
                <a:ea typeface="Calibri"/>
                <a:cs typeface="Calibri"/>
                <a:sym typeface="Calibri"/>
              </a:rPr>
              <a:t>פְּתח את השער והַכְנֵס אותו פנימה!"</a:t>
            </a:r>
            <a:endParaRPr lang="he-IL" sz="2800" dirty="0"/>
          </a:p>
          <a:p>
            <a:pPr lvl="0" algn="r">
              <a:lnSpc>
                <a:spcPct val="100000"/>
              </a:lnSpc>
              <a:spcBef>
                <a:spcPts val="0"/>
              </a:spcBef>
            </a:pPr>
            <a:r>
              <a:rPr lang="he-IL" sz="2800" dirty="0">
                <a:solidFill>
                  <a:schemeClr val="dk1"/>
                </a:solidFill>
                <a:latin typeface="Calibri"/>
                <a:ea typeface="Calibri"/>
                <a:cs typeface="Calibri"/>
                <a:sym typeface="Calibri"/>
              </a:rPr>
              <a:t>וכל הקהל צעק: "יְחִי הנסיך!"</a:t>
            </a:r>
          </a:p>
          <a:p>
            <a:pPr lvl="0" algn="r">
              <a:lnSpc>
                <a:spcPct val="100000"/>
              </a:lnSpc>
              <a:spcBef>
                <a:spcPts val="0"/>
              </a:spcBef>
            </a:pPr>
            <a:r>
              <a:rPr lang="he-IL" sz="2800" dirty="0">
                <a:solidFill>
                  <a:schemeClr val="dk1"/>
                </a:solidFill>
                <a:latin typeface="Calibri"/>
                <a:ea typeface="Calibri"/>
                <a:cs typeface="Calibri"/>
                <a:sym typeface="Calibri"/>
              </a:rPr>
              <a:t>החיילים פתחו את השער, וטום נכנס אל חֲצַר הארמון. "אתה נראה עייף ורעב. בוא אתי," אמר הנסיך לטום.</a:t>
            </a:r>
          </a:p>
          <a:p>
            <a:pPr lvl="0" algn="r">
              <a:lnSpc>
                <a:spcPct val="100000"/>
              </a:lnSpc>
              <a:spcBef>
                <a:spcPts val="0"/>
              </a:spcBef>
            </a:pPr>
            <a:r>
              <a:rPr lang="he-IL" sz="2800"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בועת דיבור: אליפסה 6">
            <a:extLst>
              <a:ext uri="{FF2B5EF4-FFF2-40B4-BE49-F238E27FC236}">
                <a16:creationId xmlns:a16="http://schemas.microsoft.com/office/drawing/2014/main" id="{E62FD942-749A-4409-979F-434A7938F05D}"/>
              </a:ext>
            </a:extLst>
          </p:cNvPr>
          <p:cNvSpPr/>
          <p:nvPr/>
        </p:nvSpPr>
        <p:spPr>
          <a:xfrm>
            <a:off x="3406588" y="4851698"/>
            <a:ext cx="5572460" cy="13188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spcBef>
                <a:spcPts val="0"/>
              </a:spcBef>
            </a:pPr>
            <a:r>
              <a:rPr lang="he-IL" sz="2800" b="1" dirty="0">
                <a:solidFill>
                  <a:schemeClr val="dk1"/>
                </a:solidFill>
                <a:ea typeface="Calibri"/>
                <a:cs typeface="Calibri"/>
                <a:sym typeface="Calibri"/>
              </a:rPr>
              <a:t>"הוא שוטט בעיר בבגדיו המרופטים"</a:t>
            </a:r>
          </a:p>
        </p:txBody>
      </p:sp>
    </p:spTree>
    <p:extLst>
      <p:ext uri="{BB962C8B-B14F-4D97-AF65-F5344CB8AC3E}">
        <p14:creationId xmlns:p14="http://schemas.microsoft.com/office/powerpoint/2010/main" val="404464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81335" y="1615493"/>
            <a:ext cx="11822967" cy="4774550"/>
          </a:xfrm>
        </p:spPr>
        <p:txBody>
          <a:bodyPr>
            <a:noAutofit/>
          </a:bodyPr>
          <a:lstStyle/>
          <a:p>
            <a:pPr lvl="0" algn="r">
              <a:lnSpc>
                <a:spcPct val="100000"/>
              </a:lnSpc>
              <a:spcBef>
                <a:spcPts val="0"/>
              </a:spcBef>
            </a:pPr>
            <a:r>
              <a:rPr lang="he-IL" sz="2800" dirty="0">
                <a:solidFill>
                  <a:schemeClr val="dk1"/>
                </a:solidFill>
                <a:latin typeface="Calibri"/>
                <a:ea typeface="Calibri"/>
                <a:cs typeface="Calibri"/>
                <a:sym typeface="Calibri"/>
              </a:rPr>
              <a:t>ההמון הֵרִיעַ בלגלוג, אך הנסיך הבחין במתרחש, קפץ אל השער כשעיניו בורקות מכעס וקרא: </a:t>
            </a:r>
            <a:endParaRPr lang="he-IL" sz="2800" dirty="0"/>
          </a:p>
          <a:p>
            <a:pPr lvl="0" algn="r">
              <a:lnSpc>
                <a:spcPct val="100000"/>
              </a:lnSpc>
              <a:spcBef>
                <a:spcPts val="0"/>
              </a:spcBef>
            </a:pPr>
            <a:r>
              <a:rPr lang="he-IL" sz="2800" b="1" dirty="0">
                <a:solidFill>
                  <a:srgbClr val="C00000"/>
                </a:solidFill>
                <a:latin typeface="Calibri"/>
                <a:ea typeface="Calibri"/>
                <a:cs typeface="Calibri"/>
                <a:sym typeface="Calibri"/>
              </a:rPr>
              <a:t>"אל תעז לפגוע כך בנער עני! </a:t>
            </a:r>
            <a:r>
              <a:rPr lang="he-IL" sz="2800" dirty="0">
                <a:solidFill>
                  <a:schemeClr val="dk1"/>
                </a:solidFill>
                <a:latin typeface="Calibri"/>
                <a:ea typeface="Calibri"/>
                <a:cs typeface="Calibri"/>
                <a:sym typeface="Calibri"/>
              </a:rPr>
              <a:t>פְּתח את השער והַכְנֵס אותו פנימה!"</a:t>
            </a:r>
            <a:endParaRPr lang="he-IL" sz="2800" dirty="0"/>
          </a:p>
          <a:p>
            <a:pPr lvl="0" algn="r">
              <a:lnSpc>
                <a:spcPct val="100000"/>
              </a:lnSpc>
              <a:spcBef>
                <a:spcPts val="0"/>
              </a:spcBef>
            </a:pPr>
            <a:r>
              <a:rPr lang="he-IL" sz="2800" dirty="0">
                <a:solidFill>
                  <a:schemeClr val="dk1"/>
                </a:solidFill>
                <a:latin typeface="Calibri"/>
                <a:ea typeface="Calibri"/>
                <a:cs typeface="Calibri"/>
                <a:sym typeface="Calibri"/>
              </a:rPr>
              <a:t>וכל הקהל צעק: "יְחִי הנסיך!"</a:t>
            </a:r>
          </a:p>
          <a:p>
            <a:pPr lvl="0" algn="r">
              <a:lnSpc>
                <a:spcPct val="100000"/>
              </a:lnSpc>
              <a:spcBef>
                <a:spcPts val="0"/>
              </a:spcBef>
            </a:pPr>
            <a:r>
              <a:rPr lang="he-IL" sz="2800" dirty="0">
                <a:solidFill>
                  <a:schemeClr val="dk1"/>
                </a:solidFill>
                <a:latin typeface="Calibri"/>
                <a:ea typeface="Calibri"/>
                <a:cs typeface="Calibri"/>
                <a:sym typeface="Calibri"/>
              </a:rPr>
              <a:t>החיילים פתחו את השער, וטום נכנס אל חֲצַר הארמון. "אתה נראה עייף ורעב. בוא אתי," אמר הנסיך לטום.</a:t>
            </a:r>
          </a:p>
          <a:p>
            <a:pPr lvl="0" algn="r">
              <a:lnSpc>
                <a:spcPct val="100000"/>
              </a:lnSpc>
              <a:spcBef>
                <a:spcPts val="0"/>
              </a:spcBef>
            </a:pPr>
            <a:r>
              <a:rPr lang="he-IL" sz="2800"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בועת דיבור: אליפסה 2">
            <a:extLst>
              <a:ext uri="{FF2B5EF4-FFF2-40B4-BE49-F238E27FC236}">
                <a16:creationId xmlns:a16="http://schemas.microsoft.com/office/drawing/2014/main" id="{FD268454-4E01-430E-BD5C-B2A10745EDBC}"/>
              </a:ext>
            </a:extLst>
          </p:cNvPr>
          <p:cNvSpPr/>
          <p:nvPr/>
        </p:nvSpPr>
        <p:spPr>
          <a:xfrm>
            <a:off x="3313355" y="4782853"/>
            <a:ext cx="6927925" cy="18395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lvl="0" algn="r">
              <a:spcBef>
                <a:spcPts val="0"/>
              </a:spcBef>
            </a:pPr>
            <a:r>
              <a:rPr lang="he-IL" sz="3200" b="1" dirty="0">
                <a:solidFill>
                  <a:schemeClr val="dk1"/>
                </a:solidFill>
                <a:ea typeface="Calibri"/>
                <a:cs typeface="Calibri"/>
                <a:sym typeface="Calibri"/>
              </a:rPr>
              <a:t>את המילה </a:t>
            </a:r>
            <a:r>
              <a:rPr lang="he-IL" sz="3200" b="1" dirty="0">
                <a:solidFill>
                  <a:srgbClr val="FF0000"/>
                </a:solidFill>
                <a:ea typeface="Calibri"/>
                <a:cs typeface="Calibri"/>
                <a:sym typeface="Calibri"/>
              </a:rPr>
              <a:t>"מרופטים"</a:t>
            </a:r>
          </a:p>
          <a:p>
            <a:pPr lvl="0" algn="r">
              <a:spcBef>
                <a:spcPts val="0"/>
              </a:spcBef>
            </a:pPr>
            <a:r>
              <a:rPr lang="he-IL" sz="3200" b="1" dirty="0">
                <a:solidFill>
                  <a:schemeClr val="dk1"/>
                </a:solidFill>
                <a:ea typeface="Calibri"/>
                <a:cs typeface="Calibri"/>
                <a:sym typeface="Calibri"/>
              </a:rPr>
              <a:t>נחפש במילון בצורת היסוד: </a:t>
            </a:r>
            <a:r>
              <a:rPr lang="he-IL" sz="3200" b="1" dirty="0">
                <a:solidFill>
                  <a:srgbClr val="FF0000"/>
                </a:solidFill>
                <a:ea typeface="Calibri"/>
                <a:cs typeface="Calibri"/>
                <a:sym typeface="Calibri"/>
              </a:rPr>
              <a:t>מרופט</a:t>
            </a:r>
          </a:p>
          <a:p>
            <a:pPr lvl="0" algn="r">
              <a:spcBef>
                <a:spcPts val="0"/>
              </a:spcBef>
            </a:pPr>
            <a:r>
              <a:rPr lang="he-IL" sz="3200" b="1" dirty="0">
                <a:solidFill>
                  <a:schemeClr val="dk1"/>
                </a:solidFill>
                <a:ea typeface="Calibri"/>
                <a:cs typeface="Calibri"/>
                <a:sym typeface="Calibri"/>
              </a:rPr>
              <a:t>ההגדרה: </a:t>
            </a:r>
            <a:r>
              <a:rPr lang="he-IL" sz="3200" b="1" dirty="0">
                <a:solidFill>
                  <a:srgbClr val="FF0000"/>
                </a:solidFill>
                <a:ea typeface="Calibri"/>
                <a:cs typeface="Calibri"/>
                <a:sym typeface="Calibri"/>
              </a:rPr>
              <a:t>שחוק, בלוי</a:t>
            </a:r>
          </a:p>
        </p:txBody>
      </p:sp>
    </p:spTree>
    <p:extLst>
      <p:ext uri="{BB962C8B-B14F-4D97-AF65-F5344CB8AC3E}">
        <p14:creationId xmlns:p14="http://schemas.microsoft.com/office/powerpoint/2010/main" val="422133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81335" y="1615493"/>
            <a:ext cx="11822967" cy="4774550"/>
          </a:xfrm>
        </p:spPr>
        <p:txBody>
          <a:bodyPr>
            <a:noAutofit/>
          </a:bodyPr>
          <a:lstStyle/>
          <a:p>
            <a:pPr lvl="0" algn="r">
              <a:lnSpc>
                <a:spcPct val="150000"/>
              </a:lnSpc>
              <a:spcBef>
                <a:spcPts val="0"/>
              </a:spcBef>
            </a:pPr>
            <a:r>
              <a:rPr lang="he-IL" sz="2800" dirty="0">
                <a:solidFill>
                  <a:schemeClr val="dk1"/>
                </a:solidFill>
                <a:latin typeface="Calibri"/>
                <a:ea typeface="Calibri"/>
                <a:cs typeface="Calibri"/>
                <a:sym typeface="Calibri"/>
              </a:rPr>
              <a:t>ההמון הֵרִיעַ בלגלוג, אך הנסיך הבחין במתרחש, קפץ אל השער כשעיניו בורקות מכעס וקרא: </a:t>
            </a:r>
            <a:endParaRPr lang="he-IL" sz="2800" dirty="0"/>
          </a:p>
          <a:p>
            <a:pPr lvl="0" algn="r">
              <a:lnSpc>
                <a:spcPct val="150000"/>
              </a:lnSpc>
              <a:spcBef>
                <a:spcPts val="0"/>
              </a:spcBef>
            </a:pPr>
            <a:r>
              <a:rPr lang="he-IL" sz="2800" dirty="0">
                <a:solidFill>
                  <a:schemeClr val="dk1"/>
                </a:solidFill>
                <a:latin typeface="Calibri"/>
                <a:ea typeface="Calibri"/>
                <a:cs typeface="Calibri"/>
                <a:sym typeface="Calibri"/>
              </a:rPr>
              <a:t>"אל תעז לפגוע כך בנער עני! פְּתח את השער והַכְנֵס אותו פנימה!"</a:t>
            </a:r>
            <a:endParaRPr lang="he-IL" sz="2800" dirty="0"/>
          </a:p>
          <a:p>
            <a:pPr lvl="0" algn="r">
              <a:lnSpc>
                <a:spcPct val="150000"/>
              </a:lnSpc>
              <a:spcBef>
                <a:spcPts val="0"/>
              </a:spcBef>
            </a:pPr>
            <a:r>
              <a:rPr lang="he-IL" sz="2800" dirty="0">
                <a:solidFill>
                  <a:schemeClr val="dk1"/>
                </a:solidFill>
                <a:latin typeface="Calibri"/>
                <a:ea typeface="Calibri"/>
                <a:cs typeface="Calibri"/>
                <a:sym typeface="Calibri"/>
              </a:rPr>
              <a:t>וכל הקהל צעק: "יְחִי הנסיך!"</a:t>
            </a:r>
          </a:p>
          <a:p>
            <a:pPr lvl="0" algn="r">
              <a:lnSpc>
                <a:spcPct val="150000"/>
              </a:lnSpc>
              <a:spcBef>
                <a:spcPts val="0"/>
              </a:spcBef>
            </a:pPr>
            <a:r>
              <a:rPr lang="he-IL" sz="2800" dirty="0">
                <a:solidFill>
                  <a:schemeClr val="dk1"/>
                </a:solidFill>
                <a:latin typeface="Calibri"/>
                <a:ea typeface="Calibri"/>
                <a:cs typeface="Calibri"/>
                <a:sym typeface="Calibri"/>
              </a:rPr>
              <a:t>החיילים פתחו את השער, וטום נכנס אל חֲצַר הארמון. "אתה נראה עייף ורעב. בוא אתי," אמר הנסיך לטום.</a:t>
            </a:r>
          </a:p>
          <a:p>
            <a:pPr lvl="0" algn="r">
              <a:lnSpc>
                <a:spcPct val="150000"/>
              </a:lnSpc>
              <a:spcBef>
                <a:spcPts val="0"/>
              </a:spcBef>
            </a:pPr>
            <a:r>
              <a:rPr lang="he-IL" sz="2800"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333038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281335" y="1615492"/>
            <a:ext cx="11822967" cy="5158933"/>
          </a:xfrm>
        </p:spPr>
        <p:txBody>
          <a:bodyPr>
            <a:noAutofit/>
          </a:bodyPr>
          <a:lstStyle/>
          <a:p>
            <a:pPr lvl="0" algn="r">
              <a:lnSpc>
                <a:spcPct val="150000"/>
              </a:lnSpc>
              <a:spcBef>
                <a:spcPts val="0"/>
              </a:spcBef>
            </a:pPr>
            <a:r>
              <a:rPr lang="he-IL" sz="2800" dirty="0">
                <a:solidFill>
                  <a:schemeClr val="dk1"/>
                </a:solidFill>
                <a:latin typeface="Calibri"/>
                <a:ea typeface="Calibri"/>
                <a:cs typeface="Calibri"/>
                <a:sym typeface="Calibri"/>
              </a:rPr>
              <a:t>ההמון הֵרִיעַ בלגלוג, אך הנסיך הבחין במתרחש, קפץ אל השער כשעיניו בורקות מכעס וקרא: </a:t>
            </a:r>
            <a:endParaRPr lang="he-IL" sz="2800" dirty="0"/>
          </a:p>
          <a:p>
            <a:pPr lvl="0" algn="r">
              <a:lnSpc>
                <a:spcPct val="150000"/>
              </a:lnSpc>
              <a:spcBef>
                <a:spcPts val="0"/>
              </a:spcBef>
            </a:pPr>
            <a:r>
              <a:rPr lang="he-IL" sz="2800" b="1" dirty="0">
                <a:solidFill>
                  <a:srgbClr val="FF0000"/>
                </a:solidFill>
                <a:latin typeface="Calibri"/>
                <a:ea typeface="Calibri"/>
                <a:cs typeface="Calibri"/>
                <a:sym typeface="Calibri"/>
              </a:rPr>
              <a:t>"אל תעז לפגוע כך בנער עני! פְּתח את השער והַכְנֵס אותו פנימה!"</a:t>
            </a:r>
            <a:endParaRPr lang="he-IL" sz="2800" b="1" dirty="0">
              <a:solidFill>
                <a:srgbClr val="FF0000"/>
              </a:solidFill>
            </a:endParaRPr>
          </a:p>
          <a:p>
            <a:pPr lvl="0" algn="r">
              <a:lnSpc>
                <a:spcPct val="150000"/>
              </a:lnSpc>
              <a:spcBef>
                <a:spcPts val="0"/>
              </a:spcBef>
            </a:pPr>
            <a:r>
              <a:rPr lang="he-IL" sz="2800" dirty="0">
                <a:solidFill>
                  <a:schemeClr val="dk1"/>
                </a:solidFill>
                <a:latin typeface="Calibri"/>
                <a:ea typeface="Calibri"/>
                <a:cs typeface="Calibri"/>
                <a:sym typeface="Calibri"/>
              </a:rPr>
              <a:t>וכל הקהל צעק: "יְחִי הנסיך!"</a:t>
            </a:r>
          </a:p>
          <a:p>
            <a:pPr algn="r">
              <a:lnSpc>
                <a:spcPct val="150000"/>
              </a:lnSpc>
              <a:spcBef>
                <a:spcPts val="0"/>
              </a:spcBef>
            </a:pPr>
            <a:r>
              <a:rPr lang="he-IL" sz="2800" dirty="0">
                <a:solidFill>
                  <a:schemeClr val="dk1"/>
                </a:solidFill>
                <a:latin typeface="Calibri"/>
                <a:ea typeface="Calibri"/>
                <a:cs typeface="Calibri"/>
                <a:sym typeface="Calibri"/>
              </a:rPr>
              <a:t>החיילים פתחו את השער, וטום נכנס אל חֲצַר הארמון. </a:t>
            </a:r>
            <a:r>
              <a:rPr lang="he-IL" sz="2800" b="1" dirty="0">
                <a:solidFill>
                  <a:srgbClr val="FF0000"/>
                </a:solidFill>
                <a:latin typeface="Calibri"/>
                <a:ea typeface="Calibri"/>
                <a:cs typeface="Calibri"/>
                <a:sym typeface="Calibri"/>
              </a:rPr>
              <a:t>"אתה נראה עייף ורעב. בוא אתי," אמר הנסיך לטום.</a:t>
            </a:r>
          </a:p>
          <a:p>
            <a:pPr lvl="0" algn="r">
              <a:lnSpc>
                <a:spcPct val="150000"/>
              </a:lnSpc>
              <a:spcBef>
                <a:spcPts val="0"/>
              </a:spcBef>
            </a:pPr>
            <a:r>
              <a:rPr lang="he-IL" sz="2800" b="1" dirty="0">
                <a:solidFill>
                  <a:srgbClr val="FF0000"/>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212668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557213" y="663126"/>
            <a:ext cx="10804377" cy="720000"/>
          </a:xfrm>
        </p:spPr>
        <p:txBody>
          <a:bodyPr>
            <a:normAutofit/>
          </a:bodyPr>
          <a:lstStyle/>
          <a:p>
            <a:r>
              <a:rPr lang="he-IL" dirty="0"/>
              <a:t>ממשיכים לקרוא: טום נפגש עם הנסיך – דו-שיח</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84516" y="1855722"/>
            <a:ext cx="11822967" cy="4957379"/>
          </a:xfrm>
        </p:spPr>
        <p:txBody>
          <a:bodyPr>
            <a:normAutofit fontScale="32500" lnSpcReduction="20000"/>
          </a:bodyPr>
          <a:lstStyle/>
          <a:p>
            <a:pPr lvl="0" algn="r">
              <a:lnSpc>
                <a:spcPct val="150000"/>
              </a:lnSpc>
              <a:spcBef>
                <a:spcPts val="0"/>
              </a:spcBef>
            </a:pPr>
            <a:r>
              <a:rPr lang="he-IL" sz="8000" b="1"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 </a:t>
            </a:r>
          </a:p>
          <a:p>
            <a:pPr lvl="0" algn="r">
              <a:lnSpc>
                <a:spcPct val="150000"/>
              </a:lnSpc>
              <a:spcBef>
                <a:spcPts val="0"/>
              </a:spcBef>
            </a:pPr>
            <a:r>
              <a:rPr lang="he-IL" sz="8000" b="1" dirty="0">
                <a:solidFill>
                  <a:schemeClr val="dk1"/>
                </a:solidFill>
                <a:latin typeface="Calibri"/>
                <a:ea typeface="Calibri"/>
                <a:cs typeface="Calibri"/>
                <a:sym typeface="Calibri"/>
              </a:rPr>
              <a:t>"מה שמך?" 	</a:t>
            </a:r>
          </a:p>
          <a:p>
            <a:pPr lvl="0" algn="r">
              <a:lnSpc>
                <a:spcPct val="150000"/>
              </a:lnSpc>
              <a:spcBef>
                <a:spcPts val="0"/>
              </a:spcBef>
            </a:pPr>
            <a:r>
              <a:rPr lang="he-IL" sz="8000" b="1" dirty="0">
                <a:solidFill>
                  <a:schemeClr val="dk1"/>
                </a:solidFill>
                <a:latin typeface="Calibri"/>
                <a:ea typeface="Calibri"/>
                <a:cs typeface="Calibri"/>
                <a:sym typeface="Calibri"/>
              </a:rPr>
              <a:t>"טום </a:t>
            </a:r>
            <a:r>
              <a:rPr lang="he-IL" sz="8000" b="1" dirty="0" err="1">
                <a:solidFill>
                  <a:schemeClr val="dk1"/>
                </a:solidFill>
                <a:latin typeface="Calibri"/>
                <a:ea typeface="Calibri"/>
                <a:cs typeface="Calibri"/>
                <a:sym typeface="Calibri"/>
              </a:rPr>
              <a:t>קנטי</a:t>
            </a:r>
            <a:r>
              <a:rPr lang="he-IL" sz="8000" b="1" dirty="0">
                <a:solidFill>
                  <a:schemeClr val="dk1"/>
                </a:solidFill>
                <a:latin typeface="Calibri"/>
                <a:ea typeface="Calibri"/>
                <a:cs typeface="Calibri"/>
                <a:sym typeface="Calibri"/>
              </a:rPr>
              <a:t>, אדונִי." </a:t>
            </a:r>
          </a:p>
          <a:p>
            <a:pPr lvl="0" algn="r">
              <a:lnSpc>
                <a:spcPct val="150000"/>
              </a:lnSpc>
              <a:spcBef>
                <a:spcPts val="0"/>
              </a:spcBef>
            </a:pPr>
            <a:r>
              <a:rPr lang="he-IL" sz="8000" b="1" dirty="0">
                <a:solidFill>
                  <a:schemeClr val="dk1"/>
                </a:solidFill>
                <a:latin typeface="Calibri"/>
                <a:ea typeface="Calibri"/>
                <a:cs typeface="Calibri"/>
                <a:sym typeface="Calibri"/>
              </a:rPr>
              <a:t>"שם מוזר. היכן אתה מתגורר?" </a:t>
            </a:r>
          </a:p>
          <a:p>
            <a:pPr lvl="0" algn="r">
              <a:lnSpc>
                <a:spcPct val="150000"/>
              </a:lnSpc>
              <a:spcBef>
                <a:spcPts val="0"/>
              </a:spcBef>
            </a:pPr>
            <a:r>
              <a:rPr lang="he-IL" sz="8000" b="1" dirty="0">
                <a:solidFill>
                  <a:schemeClr val="dk1"/>
                </a:solidFill>
                <a:latin typeface="Calibri"/>
                <a:ea typeface="Calibri"/>
                <a:cs typeface="Calibri"/>
                <a:sym typeface="Calibri"/>
              </a:rPr>
              <a:t>"בלונדון, אדוני, בַּחֲצַר הפסולת." </a:t>
            </a:r>
          </a:p>
          <a:p>
            <a:pPr lvl="0" algn="r">
              <a:lnSpc>
                <a:spcPct val="150000"/>
              </a:lnSpc>
              <a:spcBef>
                <a:spcPts val="0"/>
              </a:spcBef>
            </a:pPr>
            <a:r>
              <a:rPr lang="he-IL" sz="8000" b="1" dirty="0">
                <a:solidFill>
                  <a:schemeClr val="dk1"/>
                </a:solidFill>
                <a:latin typeface="Calibri"/>
                <a:ea typeface="Calibri"/>
                <a:cs typeface="Calibri"/>
                <a:sym typeface="Calibri"/>
              </a:rPr>
              <a:t>"חֲצַר הפסולת! עוד שם מוזר. יש לך הורים?" </a:t>
            </a:r>
          </a:p>
          <a:p>
            <a:pPr lvl="0" algn="r">
              <a:lnSpc>
                <a:spcPct val="150000"/>
              </a:lnSpc>
              <a:spcBef>
                <a:spcPts val="0"/>
              </a:spcBef>
            </a:pPr>
            <a:r>
              <a:rPr lang="he-IL" sz="8000" b="1" dirty="0">
                <a:solidFill>
                  <a:schemeClr val="dk1"/>
                </a:solidFill>
                <a:latin typeface="Calibri"/>
                <a:ea typeface="Calibri"/>
                <a:cs typeface="Calibri"/>
                <a:sym typeface="Calibri"/>
              </a:rPr>
              <a:t>"יש לי הורים, אדוני, וגם אחיות תאומות." </a:t>
            </a:r>
          </a:p>
          <a:p>
            <a:pPr lvl="0" algn="r">
              <a:lnSpc>
                <a:spcPct val="150000"/>
              </a:lnSpc>
              <a:spcBef>
                <a:spcPts val="0"/>
              </a:spcBef>
            </a:pPr>
            <a:r>
              <a:rPr lang="he-IL" sz="8000" b="1" dirty="0">
                <a:solidFill>
                  <a:schemeClr val="dk1"/>
                </a:solidFill>
                <a:latin typeface="Calibri"/>
                <a:ea typeface="Calibri"/>
                <a:cs typeface="Calibri"/>
                <a:sym typeface="Calibri"/>
              </a:rPr>
              <a:t>"האם אביך נוהג בך בחסד?"</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203176" y="-47574"/>
            <a:ext cx="1017545" cy="1070700"/>
          </a:xfrm>
          <a:prstGeom prst="rect">
            <a:avLst/>
          </a:prstGeom>
        </p:spPr>
      </p:pic>
    </p:spTree>
    <p:extLst>
      <p:ext uri="{BB962C8B-B14F-4D97-AF65-F5344CB8AC3E}">
        <p14:creationId xmlns:p14="http://schemas.microsoft.com/office/powerpoint/2010/main" val="171630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טום נפגש עם הנסיך – דו-שיח</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84516" y="1855722"/>
            <a:ext cx="11822967" cy="4957379"/>
          </a:xfrm>
        </p:spPr>
        <p:txBody>
          <a:bodyPr>
            <a:normAutofit fontScale="32500" lnSpcReduction="20000"/>
          </a:bodyPr>
          <a:lstStyle/>
          <a:p>
            <a:pPr lvl="0" algn="r">
              <a:lnSpc>
                <a:spcPct val="150000"/>
              </a:lnSpc>
              <a:spcBef>
                <a:spcPts val="0"/>
              </a:spcBef>
            </a:pPr>
            <a:r>
              <a:rPr lang="he-IL" sz="8000" b="1" dirty="0">
                <a:solidFill>
                  <a:schemeClr val="dk1"/>
                </a:solidFill>
                <a:latin typeface="Calibri"/>
                <a:ea typeface="Calibri"/>
                <a:cs typeface="Calibri"/>
                <a:sym typeface="Calibri"/>
              </a:rPr>
              <a:t>הנסיך הוביל אותו לחדר מפואר בארמון, וציווה להביא לשם מינֵי מאכלים שכמותם טום מעולם לא ראה. הנסיך שילח את המשרתים, התיישב ליד טום ושאל שאלות בשעה שטום אכל. </a:t>
            </a:r>
          </a:p>
          <a:p>
            <a:pPr lvl="0" algn="r">
              <a:lnSpc>
                <a:spcPct val="150000"/>
              </a:lnSpc>
              <a:spcBef>
                <a:spcPts val="0"/>
              </a:spcBef>
            </a:pPr>
            <a:r>
              <a:rPr lang="he-IL" sz="8000" b="1" dirty="0">
                <a:solidFill>
                  <a:srgbClr val="FF0000"/>
                </a:solidFill>
                <a:latin typeface="Calibri"/>
                <a:ea typeface="Calibri"/>
                <a:cs typeface="Calibri"/>
                <a:sym typeface="Calibri"/>
              </a:rPr>
              <a:t>"מה שמך?" </a:t>
            </a:r>
            <a:r>
              <a:rPr lang="he-IL" sz="8000" b="1" dirty="0">
                <a:solidFill>
                  <a:schemeClr val="dk1"/>
                </a:solidFill>
                <a:latin typeface="Calibri"/>
                <a:ea typeface="Calibri"/>
                <a:cs typeface="Calibri"/>
                <a:sym typeface="Calibri"/>
              </a:rPr>
              <a:t>	</a:t>
            </a:r>
          </a:p>
          <a:p>
            <a:pPr lvl="0" algn="r">
              <a:lnSpc>
                <a:spcPct val="150000"/>
              </a:lnSpc>
              <a:spcBef>
                <a:spcPts val="0"/>
              </a:spcBef>
            </a:pPr>
            <a:r>
              <a:rPr lang="he-IL" sz="8000" b="1" dirty="0">
                <a:solidFill>
                  <a:schemeClr val="dk1"/>
                </a:solidFill>
                <a:latin typeface="Calibri"/>
                <a:ea typeface="Calibri"/>
                <a:cs typeface="Calibri"/>
                <a:sym typeface="Calibri"/>
              </a:rPr>
              <a:t>"טום </a:t>
            </a:r>
            <a:r>
              <a:rPr lang="he-IL" sz="8000" b="1" dirty="0" err="1">
                <a:solidFill>
                  <a:schemeClr val="dk1"/>
                </a:solidFill>
                <a:latin typeface="Calibri"/>
                <a:ea typeface="Calibri"/>
                <a:cs typeface="Calibri"/>
                <a:sym typeface="Calibri"/>
              </a:rPr>
              <a:t>קנטי</a:t>
            </a:r>
            <a:r>
              <a:rPr lang="he-IL" sz="8000" b="1" dirty="0">
                <a:solidFill>
                  <a:schemeClr val="dk1"/>
                </a:solidFill>
                <a:latin typeface="Calibri"/>
                <a:ea typeface="Calibri"/>
                <a:cs typeface="Calibri"/>
                <a:sym typeface="Calibri"/>
              </a:rPr>
              <a:t>, אדונִי." </a:t>
            </a:r>
          </a:p>
          <a:p>
            <a:pPr lvl="0" algn="r">
              <a:lnSpc>
                <a:spcPct val="150000"/>
              </a:lnSpc>
              <a:spcBef>
                <a:spcPts val="0"/>
              </a:spcBef>
            </a:pPr>
            <a:r>
              <a:rPr lang="he-IL" sz="8000" b="1" dirty="0">
                <a:solidFill>
                  <a:schemeClr val="dk1"/>
                </a:solidFill>
                <a:latin typeface="Calibri"/>
                <a:ea typeface="Calibri"/>
                <a:cs typeface="Calibri"/>
                <a:sym typeface="Calibri"/>
              </a:rPr>
              <a:t>"שם מוזר. </a:t>
            </a:r>
            <a:r>
              <a:rPr lang="he-IL" sz="8000" b="1" dirty="0">
                <a:solidFill>
                  <a:srgbClr val="FF0000"/>
                </a:solidFill>
                <a:latin typeface="Calibri"/>
                <a:ea typeface="Calibri"/>
                <a:cs typeface="Calibri"/>
                <a:sym typeface="Calibri"/>
              </a:rPr>
              <a:t>היכן אתה מתגורר?" </a:t>
            </a:r>
          </a:p>
          <a:p>
            <a:pPr lvl="0" algn="r">
              <a:lnSpc>
                <a:spcPct val="150000"/>
              </a:lnSpc>
              <a:spcBef>
                <a:spcPts val="0"/>
              </a:spcBef>
            </a:pPr>
            <a:r>
              <a:rPr lang="he-IL" sz="8000" b="1" dirty="0">
                <a:solidFill>
                  <a:schemeClr val="dk1"/>
                </a:solidFill>
                <a:latin typeface="Calibri"/>
                <a:ea typeface="Calibri"/>
                <a:cs typeface="Calibri"/>
                <a:sym typeface="Calibri"/>
              </a:rPr>
              <a:t>"בלונדון, אדוני, בַּחֲצַר הפסולת." </a:t>
            </a:r>
          </a:p>
          <a:p>
            <a:pPr lvl="0" algn="r">
              <a:lnSpc>
                <a:spcPct val="150000"/>
              </a:lnSpc>
              <a:spcBef>
                <a:spcPts val="0"/>
              </a:spcBef>
            </a:pPr>
            <a:r>
              <a:rPr lang="he-IL" sz="8000" b="1" dirty="0">
                <a:solidFill>
                  <a:schemeClr val="dk1"/>
                </a:solidFill>
                <a:latin typeface="Calibri"/>
                <a:ea typeface="Calibri"/>
                <a:cs typeface="Calibri"/>
                <a:sym typeface="Calibri"/>
              </a:rPr>
              <a:t>"חֲצַר הפסולת! עוד שם מוזר. </a:t>
            </a:r>
            <a:r>
              <a:rPr lang="he-IL" sz="8000" b="1" dirty="0">
                <a:solidFill>
                  <a:srgbClr val="FF0000"/>
                </a:solidFill>
                <a:latin typeface="Calibri"/>
                <a:ea typeface="Calibri"/>
                <a:cs typeface="Calibri"/>
                <a:sym typeface="Calibri"/>
              </a:rPr>
              <a:t>יש לך הורים?" </a:t>
            </a:r>
          </a:p>
          <a:p>
            <a:pPr lvl="0" algn="r">
              <a:lnSpc>
                <a:spcPct val="150000"/>
              </a:lnSpc>
              <a:spcBef>
                <a:spcPts val="0"/>
              </a:spcBef>
            </a:pPr>
            <a:r>
              <a:rPr lang="he-IL" sz="8000" b="1" dirty="0">
                <a:solidFill>
                  <a:schemeClr val="dk1"/>
                </a:solidFill>
                <a:latin typeface="Calibri"/>
                <a:ea typeface="Calibri"/>
                <a:cs typeface="Calibri"/>
                <a:sym typeface="Calibri"/>
              </a:rPr>
              <a:t>"יש לי הורים, אדוני, וגם אחיות תאומות." </a:t>
            </a:r>
          </a:p>
          <a:p>
            <a:pPr lvl="0" algn="r">
              <a:lnSpc>
                <a:spcPct val="150000"/>
              </a:lnSpc>
              <a:spcBef>
                <a:spcPts val="0"/>
              </a:spcBef>
            </a:pPr>
            <a:r>
              <a:rPr lang="he-IL" sz="8000" b="1" dirty="0">
                <a:solidFill>
                  <a:schemeClr val="dk1"/>
                </a:solidFill>
                <a:latin typeface="Calibri"/>
                <a:ea typeface="Calibri"/>
                <a:cs typeface="Calibri"/>
                <a:sym typeface="Calibri"/>
              </a:rPr>
              <a:t>"</a:t>
            </a:r>
            <a:r>
              <a:rPr lang="he-IL" sz="8000" b="1" dirty="0">
                <a:solidFill>
                  <a:srgbClr val="FF0000"/>
                </a:solidFill>
                <a:latin typeface="Calibri"/>
                <a:ea typeface="Calibri"/>
                <a:cs typeface="Calibri"/>
                <a:sym typeface="Calibri"/>
              </a:rPr>
              <a:t>האם אביך נוהג בך בחסד?"</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23680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369033" y="1590951"/>
            <a:ext cx="11822967" cy="4957379"/>
          </a:xfrm>
        </p:spPr>
        <p:txBody>
          <a:bodyPr>
            <a:normAutofit fontScale="25000" lnSpcReduction="20000"/>
          </a:bodyPr>
          <a:lstStyle/>
          <a:p>
            <a:pPr lvl="0" algn="r">
              <a:lnSpc>
                <a:spcPct val="150000"/>
              </a:lnSpc>
              <a:spcBef>
                <a:spcPts val="0"/>
              </a:spcBef>
            </a:pPr>
            <a:r>
              <a:rPr lang="he-IL" sz="8000" b="1" dirty="0">
                <a:solidFill>
                  <a:schemeClr val="dk1"/>
                </a:solidFill>
                <a:latin typeface="Calibri"/>
                <a:ea typeface="Calibri"/>
                <a:cs typeface="Calibri"/>
                <a:sym typeface="Calibri"/>
              </a:rPr>
              <a:t>לא כל כך, אדוני," אמר טום. </a:t>
            </a:r>
          </a:p>
          <a:p>
            <a:pPr lvl="0" algn="r">
              <a:lnSpc>
                <a:spcPct val="150000"/>
              </a:lnSpc>
              <a:spcBef>
                <a:spcPts val="0"/>
              </a:spcBef>
            </a:pPr>
            <a:r>
              <a:rPr lang="he-IL" sz="8000" b="1" dirty="0">
                <a:solidFill>
                  <a:schemeClr val="dk1"/>
                </a:solidFill>
                <a:latin typeface="Calibri"/>
                <a:ea typeface="Calibri"/>
                <a:cs typeface="Calibri"/>
                <a:sym typeface="Calibri"/>
              </a:rPr>
              <a:t>"נראה שהאבות שלנו דומים זה לזה. גם אבי נוהג בי בקשיחות," </a:t>
            </a:r>
            <a:br>
              <a:rPr lang="he-IL" sz="8000" b="1" dirty="0">
                <a:solidFill>
                  <a:schemeClr val="dk1"/>
                </a:solidFill>
                <a:latin typeface="Calibri"/>
                <a:ea typeface="Calibri"/>
                <a:cs typeface="Calibri"/>
                <a:sym typeface="Calibri"/>
              </a:rPr>
            </a:br>
            <a:r>
              <a:rPr lang="he-IL" sz="8000" b="1" dirty="0">
                <a:solidFill>
                  <a:schemeClr val="dk1"/>
                </a:solidFill>
                <a:latin typeface="Calibri"/>
                <a:ea typeface="Calibri"/>
                <a:cs typeface="Calibri"/>
                <a:sym typeface="Calibri"/>
              </a:rPr>
              <a:t>אמר הנסיך</a:t>
            </a:r>
            <a:r>
              <a:rPr lang="he-IL" sz="8000" b="1" dirty="0">
                <a:solidFill>
                  <a:srgbClr val="FF0000"/>
                </a:solidFill>
                <a:latin typeface="Calibri"/>
                <a:ea typeface="Calibri"/>
                <a:cs typeface="Calibri"/>
                <a:sym typeface="Calibri"/>
              </a:rPr>
              <a:t>. "ובנות כמה אחיותיך?" </a:t>
            </a:r>
          </a:p>
          <a:p>
            <a:pPr lvl="0" algn="r">
              <a:lnSpc>
                <a:spcPct val="150000"/>
              </a:lnSpc>
              <a:spcBef>
                <a:spcPts val="0"/>
              </a:spcBef>
            </a:pPr>
            <a:r>
              <a:rPr lang="he-IL" sz="8000" b="1" dirty="0">
                <a:solidFill>
                  <a:schemeClr val="dk1"/>
                </a:solidFill>
                <a:latin typeface="Calibri"/>
                <a:ea typeface="Calibri"/>
                <a:cs typeface="Calibri"/>
                <a:sym typeface="Calibri"/>
              </a:rPr>
              <a:t>"חמש עשרה, אדוני." </a:t>
            </a:r>
          </a:p>
          <a:p>
            <a:pPr lvl="0" algn="r">
              <a:lnSpc>
                <a:spcPct val="150000"/>
              </a:lnSpc>
              <a:spcBef>
                <a:spcPts val="0"/>
              </a:spcBef>
            </a:pPr>
            <a:r>
              <a:rPr lang="he-IL" sz="8000" b="1" dirty="0">
                <a:solidFill>
                  <a:schemeClr val="dk1"/>
                </a:solidFill>
                <a:latin typeface="Calibri"/>
                <a:ea typeface="Calibri"/>
                <a:cs typeface="Calibri"/>
                <a:sym typeface="Calibri"/>
              </a:rPr>
              <a:t>"גם לי יש שתי אחיות. ועכשיו ספר לי על חֲצַר הפסולת. </a:t>
            </a:r>
            <a:r>
              <a:rPr lang="he-IL" sz="8000" b="1" dirty="0">
                <a:solidFill>
                  <a:srgbClr val="FF0000"/>
                </a:solidFill>
                <a:latin typeface="Calibri"/>
                <a:ea typeface="Calibri"/>
                <a:cs typeface="Calibri"/>
                <a:sym typeface="Calibri"/>
              </a:rPr>
              <a:t>האם חייך שם נעימים?" </a:t>
            </a:r>
          </a:p>
          <a:p>
            <a:pPr lvl="0" algn="r">
              <a:lnSpc>
                <a:spcPct val="150000"/>
              </a:lnSpc>
              <a:spcBef>
                <a:spcPts val="0"/>
              </a:spcBef>
            </a:pPr>
            <a:r>
              <a:rPr lang="he-IL" sz="8000" b="1" dirty="0">
                <a:solidFill>
                  <a:schemeClr val="dk1"/>
                </a:solidFill>
                <a:latin typeface="Calibri"/>
                <a:ea typeface="Calibri"/>
                <a:cs typeface="Calibri"/>
                <a:sym typeface="Calibri"/>
              </a:rPr>
              <a:t>"למען האמת כן, אדוני, חוץ </a:t>
            </a:r>
            <a:r>
              <a:rPr lang="he-IL" sz="8000" b="1" dirty="0" err="1">
                <a:solidFill>
                  <a:schemeClr val="dk1"/>
                </a:solidFill>
                <a:latin typeface="Calibri"/>
                <a:ea typeface="Calibri"/>
                <a:cs typeface="Calibri"/>
                <a:sym typeface="Calibri"/>
              </a:rPr>
              <a:t>מבשעות</a:t>
            </a:r>
            <a:r>
              <a:rPr lang="he-IL" sz="8000" b="1" dirty="0">
                <a:solidFill>
                  <a:schemeClr val="dk1"/>
                </a:solidFill>
                <a:latin typeface="Calibri"/>
                <a:ea typeface="Calibri"/>
                <a:cs typeface="Calibri"/>
                <a:sym typeface="Calibri"/>
              </a:rPr>
              <a:t> רעב. יש שם הצגות של </a:t>
            </a:r>
            <a:r>
              <a:rPr lang="he-IL" sz="8000" b="1" dirty="0" err="1">
                <a:solidFill>
                  <a:schemeClr val="dk1"/>
                </a:solidFill>
                <a:latin typeface="Calibri"/>
                <a:ea typeface="Calibri"/>
                <a:cs typeface="Calibri"/>
                <a:sym typeface="Calibri"/>
              </a:rPr>
              <a:t>תאטרון</a:t>
            </a:r>
            <a:r>
              <a:rPr lang="he-IL" sz="8000" b="1" dirty="0">
                <a:solidFill>
                  <a:schemeClr val="dk1"/>
                </a:solidFill>
                <a:latin typeface="Calibri"/>
                <a:ea typeface="Calibri"/>
                <a:cs typeface="Calibri"/>
                <a:sym typeface="Calibri"/>
              </a:rPr>
              <a:t> בובות, ויש הצגות שבהן השחקנים צועקים ונלחמים, וזה מחזה יפה כל כך שאינו עולה יותר מפרוטה – אף כי קשה להשיג את הפרוטה." </a:t>
            </a:r>
          </a:p>
          <a:p>
            <a:pPr lvl="0" algn="r">
              <a:lnSpc>
                <a:spcPct val="150000"/>
              </a:lnSpc>
              <a:spcBef>
                <a:spcPts val="0"/>
              </a:spcBef>
            </a:pPr>
            <a:r>
              <a:rPr lang="he-IL" sz="8000" b="1" dirty="0">
                <a:solidFill>
                  <a:schemeClr val="dk1"/>
                </a:solidFill>
                <a:latin typeface="Calibri"/>
                <a:ea typeface="Calibri"/>
                <a:cs typeface="Calibri"/>
                <a:sym typeface="Calibri"/>
              </a:rPr>
              <a:t>"ספר לי עוד," ביקש הנסיך. </a:t>
            </a:r>
          </a:p>
          <a:p>
            <a:pPr lvl="0" algn="r">
              <a:lnSpc>
                <a:spcPct val="150000"/>
              </a:lnSpc>
              <a:spcBef>
                <a:spcPts val="0"/>
              </a:spcBef>
            </a:pPr>
            <a:r>
              <a:rPr lang="he-IL" sz="8000" b="1" dirty="0">
                <a:solidFill>
                  <a:schemeClr val="dk1"/>
                </a:solidFill>
                <a:latin typeface="Calibri"/>
                <a:ea typeface="Calibri"/>
                <a:cs typeface="Calibri"/>
                <a:sym typeface="Calibri"/>
              </a:rPr>
              <a:t>"אני וחבריי בַּחֲצַר הפסולת מתחרים בריצה כדי לגלות מי הוא המהיר ביותר." </a:t>
            </a:r>
          </a:p>
          <a:p>
            <a:pPr lvl="0" algn="r">
              <a:lnSpc>
                <a:spcPct val="150000"/>
              </a:lnSpc>
              <a:spcBef>
                <a:spcPts val="0"/>
              </a:spcBef>
            </a:pPr>
            <a:r>
              <a:rPr lang="he-IL" sz="8000" b="1" dirty="0">
                <a:solidFill>
                  <a:schemeClr val="dk1"/>
                </a:solidFill>
                <a:latin typeface="Calibri"/>
                <a:ea typeface="Calibri"/>
                <a:cs typeface="Calibri"/>
                <a:sym typeface="Calibri"/>
              </a:rPr>
              <a:t>"זה מוצא חן בעיניי. הַמשך, בבקשה." </a:t>
            </a:r>
          </a:p>
          <a:p>
            <a:pPr lvl="0" algn="r">
              <a:lnSpc>
                <a:spcPct val="150000"/>
              </a:lnSpc>
              <a:spcBef>
                <a:spcPts val="0"/>
              </a:spcBef>
            </a:pPr>
            <a:r>
              <a:rPr lang="he-IL" sz="8000" b="1" dirty="0">
                <a:solidFill>
                  <a:schemeClr val="dk1"/>
                </a:solidFill>
                <a:latin typeface="Calibri"/>
                <a:ea typeface="Calibri"/>
                <a:cs typeface="Calibri"/>
                <a:sym typeface="Calibri"/>
              </a:rPr>
              <a:t>"בקיץ, אדוני, אנחנו מתרחצים בנהר ומתיזים מים וצוללים וצועקים ונופלים ו..."</a:t>
            </a:r>
          </a:p>
          <a:p>
            <a:pPr lvl="0" algn="r">
              <a:lnSpc>
                <a:spcPct val="150000"/>
              </a:lnSpc>
              <a:spcBef>
                <a:spcPts val="0"/>
              </a:spcBef>
            </a:pPr>
            <a:r>
              <a:rPr lang="he-IL" sz="8000" b="1" dirty="0">
                <a:solidFill>
                  <a:schemeClr val="dk1"/>
                </a:solidFill>
                <a:latin typeface="Calibri"/>
                <a:ea typeface="Calibri"/>
                <a:cs typeface="Calibri"/>
                <a:sym typeface="Calibri"/>
              </a:rPr>
              <a:t>"את ממלכתו של אבי הייתי נותן כדי לֵהנות כך פעם אחת!"</a:t>
            </a:r>
          </a:p>
          <a:p>
            <a:pPr lvl="0" algn="r">
              <a:lnSpc>
                <a:spcPct val="150000"/>
              </a:lnSpc>
              <a:spcBef>
                <a:spcPts val="0"/>
              </a:spcBef>
            </a:pPr>
            <a:r>
              <a:rPr lang="he-IL" sz="8000" b="1" dirty="0">
                <a:solidFill>
                  <a:schemeClr val="dk1"/>
                </a:solidFill>
                <a:latin typeface="Calibri"/>
                <a:ea typeface="Calibri"/>
                <a:cs typeface="Calibri"/>
                <a:sym typeface="Calibri"/>
              </a:rPr>
              <a:t>"ואני, אילו יכולתי להתלבש פעם אחת כמו שאתה מתלבש, אדוני..." </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3005171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369033" y="1590951"/>
            <a:ext cx="11822967" cy="4957379"/>
          </a:xfrm>
        </p:spPr>
        <p:txBody>
          <a:bodyPr>
            <a:normAutofit fontScale="25000" lnSpcReduction="20000"/>
          </a:bodyPr>
          <a:lstStyle/>
          <a:p>
            <a:pPr lvl="0" algn="r">
              <a:lnSpc>
                <a:spcPct val="150000"/>
              </a:lnSpc>
              <a:spcBef>
                <a:spcPts val="0"/>
              </a:spcBef>
            </a:pPr>
            <a:r>
              <a:rPr lang="he-IL" sz="8000" b="1" dirty="0">
                <a:solidFill>
                  <a:srgbClr val="0070C0"/>
                </a:solidFill>
                <a:latin typeface="Calibri"/>
                <a:ea typeface="Calibri"/>
                <a:cs typeface="Calibri"/>
                <a:sym typeface="Calibri"/>
              </a:rPr>
              <a:t>לא כל כך, אדוני," אמר טום. </a:t>
            </a:r>
          </a:p>
          <a:p>
            <a:pPr lvl="0" algn="r">
              <a:lnSpc>
                <a:spcPct val="150000"/>
              </a:lnSpc>
              <a:spcBef>
                <a:spcPts val="0"/>
              </a:spcBef>
            </a:pPr>
            <a:r>
              <a:rPr lang="he-IL" sz="8000" b="1" dirty="0">
                <a:solidFill>
                  <a:schemeClr val="dk1"/>
                </a:solidFill>
                <a:latin typeface="Calibri"/>
                <a:ea typeface="Calibri"/>
                <a:cs typeface="Calibri"/>
                <a:sym typeface="Calibri"/>
              </a:rPr>
              <a:t>"נראה שהאבות שלנו דומים זה לזה. גם אבי נוהג בי בקשיחות," </a:t>
            </a:r>
            <a:br>
              <a:rPr lang="he-IL" sz="8000" b="1" dirty="0">
                <a:solidFill>
                  <a:schemeClr val="dk1"/>
                </a:solidFill>
                <a:latin typeface="Calibri"/>
                <a:ea typeface="Calibri"/>
                <a:cs typeface="Calibri"/>
                <a:sym typeface="Calibri"/>
              </a:rPr>
            </a:br>
            <a:r>
              <a:rPr lang="he-IL" sz="8000" b="1" dirty="0">
                <a:solidFill>
                  <a:schemeClr val="dk1"/>
                </a:solidFill>
                <a:latin typeface="Calibri"/>
                <a:ea typeface="Calibri"/>
                <a:cs typeface="Calibri"/>
                <a:sym typeface="Calibri"/>
              </a:rPr>
              <a:t>אמר הנסיך</a:t>
            </a:r>
            <a:r>
              <a:rPr lang="he-IL" sz="8000" b="1" dirty="0">
                <a:solidFill>
                  <a:srgbClr val="FF0000"/>
                </a:solidFill>
                <a:latin typeface="Calibri"/>
                <a:ea typeface="Calibri"/>
                <a:cs typeface="Calibri"/>
                <a:sym typeface="Calibri"/>
              </a:rPr>
              <a:t>. "ובנות כמה אחיותיך?" </a:t>
            </a:r>
          </a:p>
          <a:p>
            <a:pPr lvl="0" algn="r">
              <a:lnSpc>
                <a:spcPct val="150000"/>
              </a:lnSpc>
              <a:spcBef>
                <a:spcPts val="0"/>
              </a:spcBef>
            </a:pPr>
            <a:r>
              <a:rPr lang="he-IL" sz="8000" b="1" dirty="0">
                <a:solidFill>
                  <a:srgbClr val="0070C0"/>
                </a:solidFill>
                <a:latin typeface="Calibri"/>
                <a:ea typeface="Calibri"/>
                <a:cs typeface="Calibri"/>
                <a:sym typeface="Calibri"/>
              </a:rPr>
              <a:t>"חמש עשרה, אדוני." </a:t>
            </a:r>
          </a:p>
          <a:p>
            <a:pPr lvl="0" algn="r">
              <a:lnSpc>
                <a:spcPct val="150000"/>
              </a:lnSpc>
              <a:spcBef>
                <a:spcPts val="0"/>
              </a:spcBef>
            </a:pPr>
            <a:r>
              <a:rPr lang="he-IL" sz="8000" b="1" dirty="0">
                <a:solidFill>
                  <a:schemeClr val="dk1"/>
                </a:solidFill>
                <a:latin typeface="Calibri"/>
                <a:ea typeface="Calibri"/>
                <a:cs typeface="Calibri"/>
                <a:sym typeface="Calibri"/>
              </a:rPr>
              <a:t>"גם לי יש שתי אחיות. ועכשיו ספר לי על חֲצַר הפסולת. </a:t>
            </a:r>
            <a:r>
              <a:rPr lang="he-IL" sz="8000" b="1" dirty="0">
                <a:solidFill>
                  <a:srgbClr val="FF0000"/>
                </a:solidFill>
                <a:latin typeface="Calibri"/>
                <a:ea typeface="Calibri"/>
                <a:cs typeface="Calibri"/>
                <a:sym typeface="Calibri"/>
              </a:rPr>
              <a:t>האם חייך שם נעימים?" </a:t>
            </a:r>
          </a:p>
          <a:p>
            <a:pPr lvl="0" algn="r">
              <a:lnSpc>
                <a:spcPct val="150000"/>
              </a:lnSpc>
              <a:spcBef>
                <a:spcPts val="0"/>
              </a:spcBef>
            </a:pPr>
            <a:r>
              <a:rPr lang="he-IL" sz="8000" b="1" dirty="0">
                <a:solidFill>
                  <a:schemeClr val="dk1"/>
                </a:solidFill>
                <a:latin typeface="Calibri"/>
                <a:ea typeface="Calibri"/>
                <a:cs typeface="Calibri"/>
                <a:sym typeface="Calibri"/>
              </a:rPr>
              <a:t>"למען האמת כן, אדוני, חוץ </a:t>
            </a:r>
            <a:r>
              <a:rPr lang="he-IL" sz="8000" b="1" dirty="0" err="1">
                <a:solidFill>
                  <a:srgbClr val="0070C0"/>
                </a:solidFill>
                <a:latin typeface="Calibri"/>
                <a:ea typeface="Calibri"/>
                <a:cs typeface="Calibri"/>
                <a:sym typeface="Calibri"/>
              </a:rPr>
              <a:t>מבשעות</a:t>
            </a:r>
            <a:r>
              <a:rPr lang="he-IL" sz="8000" b="1" dirty="0">
                <a:solidFill>
                  <a:srgbClr val="0070C0"/>
                </a:solidFill>
                <a:latin typeface="Calibri"/>
                <a:ea typeface="Calibri"/>
                <a:cs typeface="Calibri"/>
                <a:sym typeface="Calibri"/>
              </a:rPr>
              <a:t> רעב</a:t>
            </a:r>
            <a:r>
              <a:rPr lang="he-IL" sz="8000" b="1" dirty="0">
                <a:solidFill>
                  <a:schemeClr val="dk1"/>
                </a:solidFill>
                <a:latin typeface="Calibri"/>
                <a:ea typeface="Calibri"/>
                <a:cs typeface="Calibri"/>
                <a:sym typeface="Calibri"/>
              </a:rPr>
              <a:t>. </a:t>
            </a:r>
            <a:r>
              <a:rPr lang="he-IL" sz="8000" b="1" dirty="0">
                <a:solidFill>
                  <a:srgbClr val="0070C0"/>
                </a:solidFill>
                <a:latin typeface="Calibri"/>
                <a:ea typeface="Calibri"/>
                <a:cs typeface="Calibri"/>
                <a:sym typeface="Calibri"/>
              </a:rPr>
              <a:t>יש שם הצגות של </a:t>
            </a:r>
            <a:r>
              <a:rPr lang="he-IL" sz="8000" b="1" dirty="0" err="1">
                <a:solidFill>
                  <a:srgbClr val="0070C0"/>
                </a:solidFill>
                <a:latin typeface="Calibri"/>
                <a:ea typeface="Calibri"/>
                <a:cs typeface="Calibri"/>
                <a:sym typeface="Calibri"/>
              </a:rPr>
              <a:t>תאטרון</a:t>
            </a:r>
            <a:r>
              <a:rPr lang="he-IL" sz="8000" b="1" dirty="0">
                <a:solidFill>
                  <a:srgbClr val="0070C0"/>
                </a:solidFill>
                <a:latin typeface="Calibri"/>
                <a:ea typeface="Calibri"/>
                <a:cs typeface="Calibri"/>
                <a:sym typeface="Calibri"/>
              </a:rPr>
              <a:t> בובות, ויש הצגות שבהן השחקנים צועקים ונלחמים, וזה מחזה יפה כל כך שאינו עולה יותר מפרוטה – אף כי קשה להשיג את הפרוטה." </a:t>
            </a:r>
          </a:p>
          <a:p>
            <a:pPr lvl="0" algn="r">
              <a:lnSpc>
                <a:spcPct val="150000"/>
              </a:lnSpc>
              <a:spcBef>
                <a:spcPts val="0"/>
              </a:spcBef>
            </a:pPr>
            <a:r>
              <a:rPr lang="he-IL" sz="8000" b="1" dirty="0">
                <a:solidFill>
                  <a:schemeClr val="dk1"/>
                </a:solidFill>
                <a:latin typeface="Calibri"/>
                <a:ea typeface="Calibri"/>
                <a:cs typeface="Calibri"/>
                <a:sym typeface="Calibri"/>
              </a:rPr>
              <a:t>"ספר לי עוד," ביקש הנסיך. </a:t>
            </a:r>
          </a:p>
          <a:p>
            <a:pPr lvl="0" algn="r">
              <a:lnSpc>
                <a:spcPct val="150000"/>
              </a:lnSpc>
              <a:spcBef>
                <a:spcPts val="0"/>
              </a:spcBef>
            </a:pPr>
            <a:r>
              <a:rPr lang="he-IL" sz="8000" b="1" dirty="0">
                <a:solidFill>
                  <a:schemeClr val="dk1"/>
                </a:solidFill>
                <a:latin typeface="Calibri"/>
                <a:ea typeface="Calibri"/>
                <a:cs typeface="Calibri"/>
                <a:sym typeface="Calibri"/>
              </a:rPr>
              <a:t>"</a:t>
            </a:r>
            <a:r>
              <a:rPr lang="he-IL" sz="8000" b="1" dirty="0">
                <a:solidFill>
                  <a:srgbClr val="0070C0"/>
                </a:solidFill>
                <a:latin typeface="Calibri"/>
                <a:ea typeface="Calibri"/>
                <a:cs typeface="Calibri"/>
                <a:sym typeface="Calibri"/>
              </a:rPr>
              <a:t>אני וחבריי בַּחֲצַר הפסולת מתחרים בריצה כדי לגלות מי הוא המהיר ביותר."</a:t>
            </a:r>
            <a:r>
              <a:rPr lang="he-IL" sz="8000" b="1" dirty="0">
                <a:solidFill>
                  <a:schemeClr val="dk1"/>
                </a:solidFill>
                <a:latin typeface="Calibri"/>
                <a:ea typeface="Calibri"/>
                <a:cs typeface="Calibri"/>
                <a:sym typeface="Calibri"/>
              </a:rPr>
              <a:t> </a:t>
            </a:r>
          </a:p>
          <a:p>
            <a:pPr lvl="0" algn="r">
              <a:lnSpc>
                <a:spcPct val="150000"/>
              </a:lnSpc>
              <a:spcBef>
                <a:spcPts val="0"/>
              </a:spcBef>
            </a:pPr>
            <a:r>
              <a:rPr lang="he-IL" sz="8000" b="1" dirty="0">
                <a:solidFill>
                  <a:schemeClr val="dk1"/>
                </a:solidFill>
                <a:latin typeface="Calibri"/>
                <a:ea typeface="Calibri"/>
                <a:cs typeface="Calibri"/>
                <a:sym typeface="Calibri"/>
              </a:rPr>
              <a:t>"זה מוצא חן בעיניי. הַמשך, בבקשה." </a:t>
            </a:r>
          </a:p>
          <a:p>
            <a:pPr lvl="0" algn="r">
              <a:lnSpc>
                <a:spcPct val="150000"/>
              </a:lnSpc>
              <a:spcBef>
                <a:spcPts val="0"/>
              </a:spcBef>
            </a:pPr>
            <a:r>
              <a:rPr lang="he-IL" sz="8000" b="1" dirty="0">
                <a:solidFill>
                  <a:srgbClr val="0070C0"/>
                </a:solidFill>
                <a:latin typeface="Calibri"/>
                <a:ea typeface="Calibri"/>
                <a:cs typeface="Calibri"/>
                <a:sym typeface="Calibri"/>
              </a:rPr>
              <a:t>"בקיץ, אדוני, אנחנו מתרחצים בנהר ומתיזים מים וצוללים וצועקים ונופלים ו..."</a:t>
            </a:r>
          </a:p>
          <a:p>
            <a:pPr lvl="0" algn="r">
              <a:lnSpc>
                <a:spcPct val="150000"/>
              </a:lnSpc>
              <a:spcBef>
                <a:spcPts val="0"/>
              </a:spcBef>
            </a:pPr>
            <a:r>
              <a:rPr lang="he-IL" sz="8000" b="1" dirty="0">
                <a:solidFill>
                  <a:schemeClr val="dk1"/>
                </a:solidFill>
                <a:latin typeface="Calibri"/>
                <a:ea typeface="Calibri"/>
                <a:cs typeface="Calibri"/>
                <a:sym typeface="Calibri"/>
              </a:rPr>
              <a:t>"את ממלכתו של אבי הייתי נותן כדי לֵהנות כך פעם אחת!"</a:t>
            </a:r>
          </a:p>
          <a:p>
            <a:pPr lvl="0" algn="r">
              <a:lnSpc>
                <a:spcPct val="150000"/>
              </a:lnSpc>
              <a:spcBef>
                <a:spcPts val="0"/>
              </a:spcBef>
            </a:pPr>
            <a:r>
              <a:rPr lang="he-IL" sz="8000" b="1" dirty="0">
                <a:solidFill>
                  <a:schemeClr val="dk1"/>
                </a:solidFill>
                <a:latin typeface="Calibri"/>
                <a:ea typeface="Calibri"/>
                <a:cs typeface="Calibri"/>
                <a:sym typeface="Calibri"/>
              </a:rPr>
              <a:t>"ואני, אילו יכולתי להתלבש פעם אחת כמו שאתה מתלבש, אדוני..." </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165598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ממשיכים לקרוא</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369033" y="1590951"/>
            <a:ext cx="11822967" cy="4957379"/>
          </a:xfrm>
        </p:spPr>
        <p:txBody>
          <a:bodyPr>
            <a:normAutofit fontScale="25000" lnSpcReduction="20000"/>
          </a:bodyPr>
          <a:lstStyle/>
          <a:p>
            <a:pPr lvl="0" algn="r">
              <a:lnSpc>
                <a:spcPct val="150000"/>
              </a:lnSpc>
              <a:spcBef>
                <a:spcPts val="0"/>
              </a:spcBef>
            </a:pPr>
            <a:r>
              <a:rPr lang="he-IL" sz="8000" b="1" dirty="0">
                <a:latin typeface="Calibri"/>
                <a:ea typeface="Calibri"/>
                <a:cs typeface="Calibri"/>
                <a:sym typeface="Calibri"/>
              </a:rPr>
              <a:t>לא כל כך, אדוני," אמר טום. </a:t>
            </a:r>
          </a:p>
          <a:p>
            <a:pPr lvl="0" algn="r">
              <a:lnSpc>
                <a:spcPct val="150000"/>
              </a:lnSpc>
              <a:spcBef>
                <a:spcPts val="0"/>
              </a:spcBef>
            </a:pPr>
            <a:r>
              <a:rPr lang="he-IL" sz="8000" b="1" dirty="0">
                <a:solidFill>
                  <a:srgbClr val="00B050"/>
                </a:solidFill>
                <a:latin typeface="Calibri"/>
                <a:ea typeface="Calibri"/>
                <a:cs typeface="Calibri"/>
                <a:sym typeface="Calibri"/>
              </a:rPr>
              <a:t>"נראה שהאבות שלנו דומים זה לזה. גם אבי נוהג בי בקשיחות," </a:t>
            </a:r>
            <a:br>
              <a:rPr lang="he-IL" sz="8000" b="1" dirty="0">
                <a:solidFill>
                  <a:schemeClr val="dk1"/>
                </a:solidFill>
                <a:latin typeface="Calibri"/>
                <a:ea typeface="Calibri"/>
                <a:cs typeface="Calibri"/>
                <a:sym typeface="Calibri"/>
              </a:rPr>
            </a:br>
            <a:r>
              <a:rPr lang="he-IL" sz="8000" b="1" dirty="0">
                <a:solidFill>
                  <a:schemeClr val="dk1"/>
                </a:solidFill>
                <a:latin typeface="Calibri"/>
                <a:ea typeface="Calibri"/>
                <a:cs typeface="Calibri"/>
                <a:sym typeface="Calibri"/>
              </a:rPr>
              <a:t>אמר הנסיך</a:t>
            </a:r>
            <a:r>
              <a:rPr lang="he-IL" sz="8000" b="1" dirty="0">
                <a:solidFill>
                  <a:srgbClr val="FF0000"/>
                </a:solidFill>
                <a:latin typeface="Calibri"/>
                <a:ea typeface="Calibri"/>
                <a:cs typeface="Calibri"/>
                <a:sym typeface="Calibri"/>
              </a:rPr>
              <a:t>. "ובנות כמה אחיותיך?" </a:t>
            </a:r>
          </a:p>
          <a:p>
            <a:pPr lvl="0" algn="r">
              <a:lnSpc>
                <a:spcPct val="150000"/>
              </a:lnSpc>
              <a:spcBef>
                <a:spcPts val="0"/>
              </a:spcBef>
            </a:pPr>
            <a:r>
              <a:rPr lang="he-IL" sz="8000" b="1" dirty="0">
                <a:latin typeface="Calibri"/>
                <a:ea typeface="Calibri"/>
                <a:cs typeface="Calibri"/>
                <a:sym typeface="Calibri"/>
              </a:rPr>
              <a:t>"חמש עשרה, אדוני." </a:t>
            </a:r>
          </a:p>
          <a:p>
            <a:pPr lvl="0" algn="r">
              <a:lnSpc>
                <a:spcPct val="150000"/>
              </a:lnSpc>
              <a:spcBef>
                <a:spcPts val="0"/>
              </a:spcBef>
            </a:pPr>
            <a:r>
              <a:rPr lang="he-IL" sz="8000" b="1" dirty="0">
                <a:solidFill>
                  <a:srgbClr val="00B050"/>
                </a:solidFill>
                <a:latin typeface="Calibri"/>
                <a:ea typeface="Calibri"/>
                <a:cs typeface="Calibri"/>
                <a:sym typeface="Calibri"/>
              </a:rPr>
              <a:t>"גם לי יש שתי אחיות</a:t>
            </a:r>
            <a:r>
              <a:rPr lang="he-IL" sz="8000" b="1" dirty="0">
                <a:solidFill>
                  <a:schemeClr val="dk1"/>
                </a:solidFill>
                <a:latin typeface="Calibri"/>
                <a:ea typeface="Calibri"/>
                <a:cs typeface="Calibri"/>
                <a:sym typeface="Calibri"/>
              </a:rPr>
              <a:t>. ועכשיו ספר לי על חֲצַר הפסולת. </a:t>
            </a:r>
            <a:r>
              <a:rPr lang="he-IL" sz="8000" b="1" dirty="0">
                <a:solidFill>
                  <a:srgbClr val="FF0000"/>
                </a:solidFill>
                <a:latin typeface="Calibri"/>
                <a:ea typeface="Calibri"/>
                <a:cs typeface="Calibri"/>
                <a:sym typeface="Calibri"/>
              </a:rPr>
              <a:t>האם חייך שם נעימים?" </a:t>
            </a:r>
          </a:p>
          <a:p>
            <a:pPr lvl="0" algn="r">
              <a:lnSpc>
                <a:spcPct val="150000"/>
              </a:lnSpc>
              <a:spcBef>
                <a:spcPts val="0"/>
              </a:spcBef>
            </a:pPr>
            <a:r>
              <a:rPr lang="he-IL" sz="8000" b="1" dirty="0">
                <a:solidFill>
                  <a:schemeClr val="dk1"/>
                </a:solidFill>
                <a:latin typeface="Calibri"/>
                <a:ea typeface="Calibri"/>
                <a:cs typeface="Calibri"/>
                <a:sym typeface="Calibri"/>
              </a:rPr>
              <a:t>"למען האמת כן, אדוני, חוץ </a:t>
            </a:r>
            <a:r>
              <a:rPr lang="he-IL" sz="8000" b="1" dirty="0" err="1">
                <a:latin typeface="Calibri"/>
                <a:ea typeface="Calibri"/>
                <a:cs typeface="Calibri"/>
                <a:sym typeface="Calibri"/>
              </a:rPr>
              <a:t>מבשעות</a:t>
            </a:r>
            <a:r>
              <a:rPr lang="he-IL" sz="8000" b="1" dirty="0">
                <a:latin typeface="Calibri"/>
                <a:ea typeface="Calibri"/>
                <a:cs typeface="Calibri"/>
                <a:sym typeface="Calibri"/>
              </a:rPr>
              <a:t> רעב. יש שם הצגות של </a:t>
            </a:r>
            <a:r>
              <a:rPr lang="he-IL" sz="8000" b="1" dirty="0" err="1">
                <a:latin typeface="Calibri"/>
                <a:ea typeface="Calibri"/>
                <a:cs typeface="Calibri"/>
                <a:sym typeface="Calibri"/>
              </a:rPr>
              <a:t>תאטרון</a:t>
            </a:r>
            <a:r>
              <a:rPr lang="he-IL" sz="8000" b="1" dirty="0">
                <a:latin typeface="Calibri"/>
                <a:ea typeface="Calibri"/>
                <a:cs typeface="Calibri"/>
                <a:sym typeface="Calibri"/>
              </a:rPr>
              <a:t> בובות, ויש הצגות שבהן השחקנים צועקים ונלחמים, וזה מחזה יפה כל כך שאינו עולה יותר מפרוטה – אף כי קשה להשיג את הפרוטה." </a:t>
            </a:r>
          </a:p>
          <a:p>
            <a:pPr lvl="0" algn="r">
              <a:lnSpc>
                <a:spcPct val="150000"/>
              </a:lnSpc>
              <a:spcBef>
                <a:spcPts val="0"/>
              </a:spcBef>
            </a:pPr>
            <a:r>
              <a:rPr lang="he-IL" sz="8000" b="1" dirty="0">
                <a:solidFill>
                  <a:schemeClr val="dk1"/>
                </a:solidFill>
                <a:latin typeface="Calibri"/>
                <a:ea typeface="Calibri"/>
                <a:cs typeface="Calibri"/>
                <a:sym typeface="Calibri"/>
              </a:rPr>
              <a:t>"ספר לי עוד," ביקש הנסיך. </a:t>
            </a:r>
          </a:p>
          <a:p>
            <a:pPr lvl="0" algn="r">
              <a:lnSpc>
                <a:spcPct val="150000"/>
              </a:lnSpc>
              <a:spcBef>
                <a:spcPts val="0"/>
              </a:spcBef>
            </a:pPr>
            <a:r>
              <a:rPr lang="he-IL" sz="8000" b="1" dirty="0">
                <a:solidFill>
                  <a:schemeClr val="dk1"/>
                </a:solidFill>
                <a:latin typeface="Calibri"/>
                <a:ea typeface="Calibri"/>
                <a:cs typeface="Calibri"/>
                <a:sym typeface="Calibri"/>
              </a:rPr>
              <a:t>"</a:t>
            </a:r>
            <a:r>
              <a:rPr lang="he-IL" sz="8000" b="1" dirty="0">
                <a:latin typeface="Calibri"/>
                <a:ea typeface="Calibri"/>
                <a:cs typeface="Calibri"/>
                <a:sym typeface="Calibri"/>
              </a:rPr>
              <a:t>אני וחבריי בַּחֲצַר הפסולת מתחרים בריצה כדי לגלות מי הוא המהיר ביותר." </a:t>
            </a:r>
          </a:p>
          <a:p>
            <a:pPr lvl="0" algn="r">
              <a:lnSpc>
                <a:spcPct val="150000"/>
              </a:lnSpc>
              <a:spcBef>
                <a:spcPts val="0"/>
              </a:spcBef>
            </a:pPr>
            <a:r>
              <a:rPr lang="he-IL" sz="8000" b="1" dirty="0">
                <a:solidFill>
                  <a:srgbClr val="00B050"/>
                </a:solidFill>
                <a:latin typeface="Calibri"/>
                <a:ea typeface="Calibri"/>
                <a:cs typeface="Calibri"/>
                <a:sym typeface="Calibri"/>
              </a:rPr>
              <a:t>"זה מוצא חן בעיניי. </a:t>
            </a:r>
            <a:r>
              <a:rPr lang="he-IL" sz="8000" b="1" dirty="0">
                <a:solidFill>
                  <a:schemeClr val="dk1"/>
                </a:solidFill>
                <a:latin typeface="Calibri"/>
                <a:ea typeface="Calibri"/>
                <a:cs typeface="Calibri"/>
                <a:sym typeface="Calibri"/>
              </a:rPr>
              <a:t>הַמשך, בבקשה." </a:t>
            </a:r>
          </a:p>
          <a:p>
            <a:pPr lvl="0" algn="r">
              <a:lnSpc>
                <a:spcPct val="150000"/>
              </a:lnSpc>
              <a:spcBef>
                <a:spcPts val="0"/>
              </a:spcBef>
            </a:pPr>
            <a:r>
              <a:rPr lang="he-IL" sz="8000" b="1" dirty="0">
                <a:latin typeface="Calibri"/>
                <a:ea typeface="Calibri"/>
                <a:cs typeface="Calibri"/>
                <a:sym typeface="Calibri"/>
              </a:rPr>
              <a:t>"בקיץ, אדוני, אנחנו מתרחצים בנהר ומתיזים מים וצוללים וצועקים ונופלים ו..."</a:t>
            </a:r>
          </a:p>
          <a:p>
            <a:pPr lvl="0" algn="r">
              <a:lnSpc>
                <a:spcPct val="150000"/>
              </a:lnSpc>
              <a:spcBef>
                <a:spcPts val="0"/>
              </a:spcBef>
            </a:pPr>
            <a:r>
              <a:rPr lang="he-IL" sz="8000" b="1" dirty="0">
                <a:solidFill>
                  <a:schemeClr val="dk1"/>
                </a:solidFill>
                <a:latin typeface="Calibri"/>
                <a:ea typeface="Calibri"/>
                <a:cs typeface="Calibri"/>
                <a:sym typeface="Calibri"/>
              </a:rPr>
              <a:t>"את ממלכתו של אבי הייתי נותן כדי לֵהנות כך פעם אחת!"</a:t>
            </a:r>
          </a:p>
          <a:p>
            <a:pPr lvl="0" algn="r">
              <a:lnSpc>
                <a:spcPct val="150000"/>
              </a:lnSpc>
              <a:spcBef>
                <a:spcPts val="0"/>
              </a:spcBef>
            </a:pPr>
            <a:r>
              <a:rPr lang="he-IL" sz="8000" b="1" dirty="0">
                <a:solidFill>
                  <a:schemeClr val="dk1"/>
                </a:solidFill>
                <a:latin typeface="Calibri"/>
                <a:ea typeface="Calibri"/>
                <a:cs typeface="Calibri"/>
                <a:sym typeface="Calibri"/>
              </a:rPr>
              <a:t>"ואני, </a:t>
            </a:r>
            <a:r>
              <a:rPr lang="he-IL" sz="8000" b="1" dirty="0">
                <a:solidFill>
                  <a:srgbClr val="00B050"/>
                </a:solidFill>
                <a:latin typeface="Calibri"/>
                <a:ea typeface="Calibri"/>
                <a:cs typeface="Calibri"/>
                <a:sym typeface="Calibri"/>
              </a:rPr>
              <a:t>אילו יכולתי להתלבש פעם אחת כמו שאתה מתלבש, אדוני..." </a:t>
            </a:r>
          </a:p>
          <a:p>
            <a:pPr algn="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Tree>
    <p:extLst>
      <p:ext uri="{BB962C8B-B14F-4D97-AF65-F5344CB8AC3E}">
        <p14:creationId xmlns:p14="http://schemas.microsoft.com/office/powerpoint/2010/main" val="3349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F5C66A-E8F2-4E13-98A3-FE96597C5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AC860275-E106-493A-8BF0-E0A91130EF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1179576" y="822960"/>
            <a:ext cx="9829800" cy="1325880"/>
          </a:xfrm>
        </p:spPr>
        <p:txBody>
          <a:bodyPr vert="horz" lIns="91440" tIns="45720" rIns="91440" bIns="45720" rtlCol="0" anchor="ctr">
            <a:normAutofit/>
          </a:bodyPr>
          <a:lstStyle/>
          <a:p>
            <a:pPr algn="ctr" rtl="0">
              <a:spcBef>
                <a:spcPct val="0"/>
              </a:spcBef>
            </a:pPr>
            <a:r>
              <a:rPr lang="he-IL" sz="4000" kern="1200" dirty="0">
                <a:solidFill>
                  <a:srgbClr val="FFFFFF"/>
                </a:solidFill>
                <a:latin typeface="+mn-lt"/>
                <a:ea typeface="+mj-ea"/>
                <a:cs typeface="+mj-cs"/>
              </a:rPr>
              <a:t>הפרק השלישי: טום נפגש עם הנסיך</a:t>
            </a:r>
            <a:endParaRPr lang="en-US" sz="4000" kern="1200" dirty="0">
              <a:solidFill>
                <a:srgbClr val="FFFFFF"/>
              </a:solidFill>
              <a:latin typeface="+mn-lt"/>
              <a:ea typeface="+mj-ea"/>
              <a:cs typeface="+mj-cs"/>
            </a:endParaRPr>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496957" y="2445026"/>
            <a:ext cx="5932421" cy="4134678"/>
          </a:xfrm>
        </p:spPr>
        <p:txBody>
          <a:bodyPr vert="horz" lIns="91440" tIns="45720" rIns="91440" bIns="45720" rtlCol="0" anchor="ctr">
            <a:normAutofit fontScale="47500" lnSpcReduction="20000"/>
          </a:bodyPr>
          <a:lstStyle/>
          <a:p>
            <a:pPr lvl="0" indent="-228600" algn="l" rtl="0">
              <a:spcBef>
                <a:spcPts val="0"/>
              </a:spcBef>
              <a:buFont typeface="Arial" panose="020B0604020202020204" pitchFamily="34" charset="0"/>
              <a:buChar char="•"/>
            </a:pPr>
            <a:endParaRPr lang="en-US" sz="1900" b="1" dirty="0">
              <a:solidFill>
                <a:srgbClr val="000000"/>
              </a:solidFill>
              <a:latin typeface="+mn-lt"/>
              <a:cs typeface="+mn-cs"/>
              <a:sym typeface="Calibri"/>
            </a:endParaRPr>
          </a:p>
          <a:p>
            <a:pPr lvl="0" indent="-228600" algn="l" rtl="0">
              <a:spcBef>
                <a:spcPts val="0"/>
              </a:spcBef>
              <a:buFont typeface="Arial" panose="020B0604020202020204" pitchFamily="34" charset="0"/>
              <a:buChar char="•"/>
            </a:pPr>
            <a:endParaRPr lang="en-US" sz="1900" b="1" dirty="0">
              <a:solidFill>
                <a:srgbClr val="000000"/>
              </a:solidFill>
              <a:latin typeface="+mn-lt"/>
              <a:cs typeface="+mn-cs"/>
              <a:sym typeface="Calibri"/>
            </a:endParaRPr>
          </a:p>
          <a:p>
            <a:pPr>
              <a:lnSpc>
                <a:spcPct val="150000"/>
              </a:lnSpc>
              <a:spcBef>
                <a:spcPct val="0"/>
              </a:spcBef>
            </a:pPr>
            <a:r>
              <a:rPr lang="he-IL" altLang="he-IL" sz="6700" b="1" u="sng" dirty="0">
                <a:solidFill>
                  <a:srgbClr val="0070C0"/>
                </a:solidFill>
                <a:latin typeface="+mn-lt"/>
                <a:cs typeface="David" panose="020E0502060401010101" pitchFamily="34" charset="-79"/>
              </a:rPr>
              <a:t>''דף לבן''</a:t>
            </a:r>
          </a:p>
          <a:p>
            <a:pPr>
              <a:lnSpc>
                <a:spcPct val="150000"/>
              </a:lnSpc>
              <a:spcBef>
                <a:spcPct val="0"/>
              </a:spcBef>
            </a:pPr>
            <a:endParaRPr lang="he-IL" altLang="he-IL" sz="6700" b="1" dirty="0">
              <a:latin typeface="+mn-lt"/>
              <a:cs typeface="David" panose="020E0502060401010101" pitchFamily="34" charset="-79"/>
            </a:endParaRPr>
          </a:p>
          <a:p>
            <a:pPr>
              <a:lnSpc>
                <a:spcPct val="150000"/>
              </a:lnSpc>
              <a:spcBef>
                <a:spcPct val="0"/>
              </a:spcBef>
            </a:pPr>
            <a:r>
              <a:rPr lang="he-IL" altLang="he-IL" sz="6700" b="1" dirty="0">
                <a:latin typeface="+mn-lt"/>
                <a:cs typeface="David" panose="020E0502060401010101" pitchFamily="34" charset="-79"/>
              </a:rPr>
              <a:t>הוסיפו וכתבו על הדף</a:t>
            </a:r>
          </a:p>
          <a:p>
            <a:pPr>
              <a:lnSpc>
                <a:spcPct val="150000"/>
              </a:lnSpc>
              <a:spcBef>
                <a:spcPct val="0"/>
              </a:spcBef>
            </a:pPr>
            <a:r>
              <a:rPr lang="he-IL" altLang="he-IL" sz="6700" b="1" dirty="0">
                <a:latin typeface="+mn-lt"/>
                <a:cs typeface="David" panose="020E0502060401010101" pitchFamily="34" charset="-79"/>
              </a:rPr>
              <a:t> את מחשבותיכם, תחושותיכם</a:t>
            </a:r>
          </a:p>
          <a:p>
            <a:pPr>
              <a:lnSpc>
                <a:spcPct val="150000"/>
              </a:lnSpc>
              <a:spcBef>
                <a:spcPct val="0"/>
              </a:spcBef>
            </a:pPr>
            <a:r>
              <a:rPr lang="he-IL" altLang="he-IL" sz="6700" b="1" dirty="0">
                <a:latin typeface="+mn-lt"/>
                <a:cs typeface="David" panose="020E0502060401010101" pitchFamily="34" charset="-79"/>
              </a:rPr>
              <a:t>והמראות שחוויתם בעת הקריאה...</a:t>
            </a:r>
          </a:p>
          <a:p>
            <a:pPr lvl="0" indent="-228600" algn="l" rtl="0">
              <a:spcBef>
                <a:spcPts val="0"/>
              </a:spcBef>
              <a:buFont typeface="Arial" panose="020B0604020202020204" pitchFamily="34" charset="0"/>
              <a:buChar char="•"/>
            </a:pPr>
            <a:endParaRPr lang="en-US" sz="1900" b="1" dirty="0">
              <a:solidFill>
                <a:srgbClr val="000000"/>
              </a:solidFill>
              <a:latin typeface="+mn-lt"/>
              <a:cs typeface="+mn-cs"/>
              <a:sym typeface="Calibri"/>
            </a:endParaRPr>
          </a:p>
          <a:p>
            <a:pPr indent="-228600" algn="l" rtl="0">
              <a:buFont typeface="Arial" panose="020B0604020202020204" pitchFamily="34" charset="0"/>
              <a:buChar char="•"/>
            </a:pPr>
            <a:endParaRPr lang="en-US" sz="1900" dirty="0">
              <a:solidFill>
                <a:srgbClr val="000000"/>
              </a:solidFill>
              <a:latin typeface="+mn-lt"/>
              <a:cs typeface="+mn-cs"/>
            </a:endParaRPr>
          </a:p>
        </p:txBody>
      </p:sp>
      <p:pic>
        <p:nvPicPr>
          <p:cNvPr id="7" name="Google Shape;88;p13">
            <a:extLst>
              <a:ext uri="{FF2B5EF4-FFF2-40B4-BE49-F238E27FC236}">
                <a16:creationId xmlns:a16="http://schemas.microsoft.com/office/drawing/2014/main" id="{80B0385E-D740-48DB-A58E-5E792D28B353}"/>
              </a:ext>
            </a:extLst>
          </p:cNvPr>
          <p:cNvPicPr preferRelativeResize="0"/>
          <p:nvPr/>
        </p:nvPicPr>
        <p:blipFill rotWithShape="1">
          <a:blip r:embed="rId6"/>
          <a:stretch/>
        </p:blipFill>
        <p:spPr>
          <a:xfrm>
            <a:off x="6429378" y="3387313"/>
            <a:ext cx="4954693" cy="2118131"/>
          </a:xfrm>
          <a:prstGeom prst="rect">
            <a:avLst/>
          </a:prstGeom>
          <a:solidFill>
            <a:srgbClr val="ECECEC"/>
          </a:solidFill>
        </p:spPr>
      </p:pic>
      <p:pic>
        <p:nvPicPr>
          <p:cNvPr id="8" name="1min_final" descr="1min_final">
            <a:hlinkClick r:id="" action="ppaction://media"/>
            <a:extLst>
              <a:ext uri="{FF2B5EF4-FFF2-40B4-BE49-F238E27FC236}">
                <a16:creationId xmlns:a16="http://schemas.microsoft.com/office/drawing/2014/main" id="{0EA6BD35-3D9C-40DF-ACA7-EFF994BE9062}"/>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55601" y="136680"/>
            <a:ext cx="1540938" cy="549601"/>
          </a:xfrm>
          <a:prstGeom prst="rect">
            <a:avLst/>
          </a:prstGeom>
        </p:spPr>
      </p:pic>
    </p:spTree>
    <p:extLst>
      <p:ext uri="{BB962C8B-B14F-4D97-AF65-F5344CB8AC3E}">
        <p14:creationId xmlns:p14="http://schemas.microsoft.com/office/powerpoint/2010/main" val="160247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4524315"/>
          </a:xfrm>
          <a:prstGeom prst="rect">
            <a:avLst/>
          </a:prstGeom>
          <a:noFill/>
        </p:spPr>
        <p:txBody>
          <a:bodyPr wrap="square" rtlCol="1">
            <a:spAutoFit/>
          </a:bodyPr>
          <a:lstStyle/>
          <a:p>
            <a:pPr algn="r" rtl="1"/>
            <a:r>
              <a:rPr lang="he-IL" sz="3200" b="1" dirty="0">
                <a:solidFill>
                  <a:schemeClr val="accent1"/>
                </a:solidFill>
              </a:rPr>
              <a:t>תיאורו של טום:</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רעב</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משוטט בעיר</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בגדיו מרופטים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לא שם לב למתרחש סביבו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עוברים ושבים דחפו אותו ואחדים גערו 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יש לו שתי אחיות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גר בלונדון בחצר הפסולת </a:t>
            </a:r>
            <a:endParaRPr lang="he-IL" dirty="0"/>
          </a:p>
        </p:txBody>
      </p:sp>
      <p:sp>
        <p:nvSpPr>
          <p:cNvPr id="2" name="תיבת טקסט 1">
            <a:extLst>
              <a:ext uri="{FF2B5EF4-FFF2-40B4-BE49-F238E27FC236}">
                <a16:creationId xmlns:a16="http://schemas.microsoft.com/office/drawing/2014/main" id="{3DC79B20-D9E9-4983-859D-54A394108AC5}"/>
              </a:ext>
            </a:extLst>
          </p:cNvPr>
          <p:cNvSpPr txBox="1"/>
          <p:nvPr/>
        </p:nvSpPr>
        <p:spPr>
          <a:xfrm>
            <a:off x="96985" y="1633028"/>
            <a:ext cx="6096000" cy="5293757"/>
          </a:xfrm>
          <a:prstGeom prst="rect">
            <a:avLst/>
          </a:prstGeom>
          <a:noFill/>
        </p:spPr>
        <p:txBody>
          <a:bodyPr wrap="square" rtlCol="1">
            <a:spAutoFit/>
          </a:bodyPr>
          <a:lstStyle/>
          <a:p>
            <a:pPr algn="r" rtl="1"/>
            <a:r>
              <a:rPr lang="he-IL" sz="3200" b="1" dirty="0">
                <a:solidFill>
                  <a:schemeClr val="accent1"/>
                </a:solidFill>
              </a:rPr>
              <a:t>תיאורו של הנסיך:</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נער חינני</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בגדיו נאים עשויים משי ותכשיטיו מתנוצצים</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על ירכו חרב משובצת אבני חן</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לרגליו מגפיים אדומים </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לראשו כובע אדום מהודר</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לידו עמדו משרתיו</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נסיך אֲמִיתִי</a:t>
            </a:r>
          </a:p>
          <a:p>
            <a:pPr marL="457200" indent="-457200" algn="r" rtl="1">
              <a:buFont typeface="Wingdings" panose="05000000000000000000" pitchFamily="2" charset="2"/>
              <a:buChar char="§"/>
            </a:pPr>
            <a:r>
              <a:rPr lang="he-IL" sz="3200" b="1" dirty="0">
                <a:solidFill>
                  <a:schemeClr val="dk1"/>
                </a:solidFill>
                <a:cs typeface="Calibri"/>
                <a:sym typeface="Calibri"/>
              </a:rPr>
              <a:t>גר בארמון מפואר</a:t>
            </a:r>
            <a:endParaRPr lang="he-IL" sz="3200" dirty="0"/>
          </a:p>
          <a:p>
            <a:endParaRPr lang="he-IL" dirty="0"/>
          </a:p>
        </p:txBody>
      </p:sp>
    </p:spTree>
    <p:extLst>
      <p:ext uri="{BB962C8B-B14F-4D97-AF65-F5344CB8AC3E}">
        <p14:creationId xmlns:p14="http://schemas.microsoft.com/office/powerpoint/2010/main" val="306834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4524315"/>
          </a:xfrm>
          <a:prstGeom prst="rect">
            <a:avLst/>
          </a:prstGeom>
          <a:noFill/>
        </p:spPr>
        <p:txBody>
          <a:bodyPr wrap="square" rtlCol="1">
            <a:spAutoFit/>
          </a:bodyPr>
          <a:lstStyle/>
          <a:p>
            <a:pPr algn="r" rtl="1"/>
            <a:r>
              <a:rPr lang="he-IL" sz="3200" b="1" dirty="0">
                <a:solidFill>
                  <a:schemeClr val="accent1"/>
                </a:solidFill>
              </a:rPr>
              <a:t>תיאורו של טום:</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רעב</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משוטט בעיר</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בגדיו מרופטים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לא שם לב למתרחש סביבו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עוברים ושבים דחפו אותו ואחדים גערו 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יש לו שתי אחיות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גר בלונדון בחצר הפסולת </a:t>
            </a:r>
            <a:endParaRPr lang="he-IL" dirty="0"/>
          </a:p>
        </p:txBody>
      </p:sp>
      <p:sp>
        <p:nvSpPr>
          <p:cNvPr id="18" name="תיבת טקסט 17">
            <a:extLst>
              <a:ext uri="{FF2B5EF4-FFF2-40B4-BE49-F238E27FC236}">
                <a16:creationId xmlns:a16="http://schemas.microsoft.com/office/drawing/2014/main" id="{2E226E46-EAB1-4D7A-9A6C-F4C723D3CC19}"/>
              </a:ext>
            </a:extLst>
          </p:cNvPr>
          <p:cNvSpPr txBox="1"/>
          <p:nvPr/>
        </p:nvSpPr>
        <p:spPr>
          <a:xfrm>
            <a:off x="0" y="1592927"/>
            <a:ext cx="5662613" cy="861774"/>
          </a:xfrm>
          <a:prstGeom prst="rect">
            <a:avLst/>
          </a:prstGeom>
          <a:noFill/>
        </p:spPr>
        <p:txBody>
          <a:bodyPr wrap="square" rtlCol="1">
            <a:spAutoFit/>
          </a:bodyPr>
          <a:lstStyle/>
          <a:p>
            <a:pPr algn="r" rtl="1"/>
            <a:r>
              <a:rPr lang="he-IL" sz="3200" b="1" dirty="0">
                <a:solidFill>
                  <a:schemeClr val="accent1"/>
                </a:solidFill>
              </a:rPr>
              <a:t>איך מתאר טום את חייו:</a:t>
            </a:r>
          </a:p>
          <a:p>
            <a:pPr algn="r" rtl="1"/>
            <a:endParaRPr lang="he-IL" dirty="0"/>
          </a:p>
        </p:txBody>
      </p:sp>
    </p:spTree>
    <p:extLst>
      <p:ext uri="{BB962C8B-B14F-4D97-AF65-F5344CB8AC3E}">
        <p14:creationId xmlns:p14="http://schemas.microsoft.com/office/powerpoint/2010/main" val="3595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4524315"/>
          </a:xfrm>
          <a:prstGeom prst="rect">
            <a:avLst/>
          </a:prstGeom>
          <a:noFill/>
        </p:spPr>
        <p:txBody>
          <a:bodyPr wrap="square" rtlCol="1">
            <a:spAutoFit/>
          </a:bodyPr>
          <a:lstStyle/>
          <a:p>
            <a:pPr algn="r" rtl="1"/>
            <a:r>
              <a:rPr lang="he-IL" sz="3200" b="1" dirty="0">
                <a:solidFill>
                  <a:schemeClr val="accent1"/>
                </a:solidFill>
              </a:rPr>
              <a:t>תיאורו של טום:</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רעב</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משוטט בעיר</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 בגדיו מרופטים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לא שם לב למתרחש סביבו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עוברים ושבים דחפו אותו ואחדים גערו בו</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יש לו שתי אחיות </a:t>
            </a:r>
          </a:p>
          <a:p>
            <a:pPr marL="457200" lvl="0" indent="-457200" algn="r" rtl="1">
              <a:spcBef>
                <a:spcPts val="0"/>
              </a:spcBef>
              <a:buFont typeface="Wingdings" panose="05000000000000000000" pitchFamily="2" charset="2"/>
              <a:buChar char="§"/>
            </a:pPr>
            <a:r>
              <a:rPr lang="he-IL" sz="3200" b="1" dirty="0">
                <a:solidFill>
                  <a:schemeClr val="dk1"/>
                </a:solidFill>
                <a:ea typeface="Calibri"/>
                <a:cs typeface="Calibri"/>
                <a:sym typeface="Calibri"/>
              </a:rPr>
              <a:t>גר בלונדון בחצר הפסולת </a:t>
            </a:r>
            <a:endParaRPr lang="he-IL" dirty="0"/>
          </a:p>
        </p:txBody>
      </p:sp>
      <p:sp>
        <p:nvSpPr>
          <p:cNvPr id="18" name="תיבת טקסט 17">
            <a:extLst>
              <a:ext uri="{FF2B5EF4-FFF2-40B4-BE49-F238E27FC236}">
                <a16:creationId xmlns:a16="http://schemas.microsoft.com/office/drawing/2014/main" id="{2E226E46-EAB1-4D7A-9A6C-F4C723D3CC19}"/>
              </a:ext>
            </a:extLst>
          </p:cNvPr>
          <p:cNvSpPr txBox="1"/>
          <p:nvPr/>
        </p:nvSpPr>
        <p:spPr>
          <a:xfrm>
            <a:off x="0" y="1592927"/>
            <a:ext cx="5662613" cy="3816429"/>
          </a:xfrm>
          <a:prstGeom prst="rect">
            <a:avLst/>
          </a:prstGeom>
          <a:noFill/>
        </p:spPr>
        <p:txBody>
          <a:bodyPr wrap="square" rtlCol="1">
            <a:spAutoFit/>
          </a:bodyPr>
          <a:lstStyle/>
          <a:p>
            <a:pPr algn="r" rtl="1"/>
            <a:r>
              <a:rPr lang="he-IL" sz="3200" b="1" dirty="0">
                <a:solidFill>
                  <a:schemeClr val="accent1"/>
                </a:solidFill>
              </a:rPr>
              <a:t>איך מתאר טום את חייו:</a:t>
            </a:r>
          </a:p>
          <a:p>
            <a:pPr algn="r" rtl="1"/>
            <a:endParaRPr lang="he-IL" sz="3200" dirty="0"/>
          </a:p>
          <a:p>
            <a:pPr marL="457200" indent="-457200" algn="r" rtl="1">
              <a:buFont typeface="Wingdings" panose="05000000000000000000" pitchFamily="2" charset="2"/>
              <a:buChar char="§"/>
            </a:pPr>
            <a:r>
              <a:rPr lang="he-IL" sz="3200" b="1" dirty="0"/>
              <a:t>חייו נעימים</a:t>
            </a:r>
          </a:p>
          <a:p>
            <a:pPr marL="457200" indent="-457200" algn="r" rtl="1">
              <a:buFont typeface="Wingdings" panose="05000000000000000000" pitchFamily="2" charset="2"/>
              <a:buChar char="§"/>
            </a:pPr>
            <a:r>
              <a:rPr lang="he-IL" sz="3200" b="1" dirty="0"/>
              <a:t>יש הצגות של תיאטרון בובות</a:t>
            </a:r>
          </a:p>
          <a:p>
            <a:pPr marL="457200" indent="-457200" algn="r" rtl="1">
              <a:buFont typeface="Wingdings" panose="05000000000000000000" pitchFamily="2" charset="2"/>
              <a:buChar char="§"/>
            </a:pPr>
            <a:r>
              <a:rPr lang="he-IL" sz="3200" b="1" dirty="0"/>
              <a:t>מתחרה בריצה עם חבריו</a:t>
            </a:r>
          </a:p>
          <a:p>
            <a:pPr marL="457200" indent="-457200" algn="r" rtl="1">
              <a:buFont typeface="Wingdings" panose="05000000000000000000" pitchFamily="2" charset="2"/>
              <a:buChar char="§"/>
            </a:pPr>
            <a:r>
              <a:rPr lang="he-IL" sz="3200" b="1" dirty="0"/>
              <a:t>רוחץ בנהר, מתיז מים, צועק, צולל, נופל...</a:t>
            </a:r>
          </a:p>
          <a:p>
            <a:pPr algn="r" rtl="1"/>
            <a:endParaRPr lang="he-IL" dirty="0"/>
          </a:p>
        </p:txBody>
      </p:sp>
    </p:spTree>
    <p:extLst>
      <p:ext uri="{BB962C8B-B14F-4D97-AF65-F5344CB8AC3E}">
        <p14:creationId xmlns:p14="http://schemas.microsoft.com/office/powerpoint/2010/main" val="2068689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5293757"/>
          </a:xfrm>
          <a:prstGeom prst="rect">
            <a:avLst/>
          </a:prstGeom>
          <a:noFill/>
        </p:spPr>
        <p:txBody>
          <a:bodyPr wrap="square" rtlCol="1">
            <a:spAutoFit/>
          </a:bodyPr>
          <a:lstStyle/>
          <a:p>
            <a:pPr algn="r" rtl="1"/>
            <a:r>
              <a:rPr lang="he-IL" sz="3200" b="1" dirty="0">
                <a:solidFill>
                  <a:schemeClr val="accent1"/>
                </a:solidFill>
              </a:rPr>
              <a:t>תיאורו של הנסיך:</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נער חינני</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בגדיו נאים עשויים משי ותכשיטיו מתנוצצים</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על ירכו חרב משובצת אבני חן</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לרגליו מגפיים אדומים </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לראשו כובע אדום מהודר</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לידו עמדו משרתיו</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נסיך אֲמִיתִי</a:t>
            </a:r>
          </a:p>
          <a:p>
            <a:pPr marL="457200" indent="-457200" algn="r" rtl="1">
              <a:buFont typeface="Wingdings" panose="05000000000000000000" pitchFamily="2" charset="2"/>
              <a:buChar char="§"/>
            </a:pPr>
            <a:r>
              <a:rPr lang="he-IL" sz="3200" b="1" dirty="0">
                <a:solidFill>
                  <a:schemeClr val="dk1"/>
                </a:solidFill>
                <a:cs typeface="Calibri"/>
                <a:sym typeface="Calibri"/>
              </a:rPr>
              <a:t>גר בארמון מפואר</a:t>
            </a:r>
            <a:endParaRPr lang="he-IL" sz="3200" dirty="0"/>
          </a:p>
          <a:p>
            <a:pPr lvl="0" algn="r">
              <a:spcBef>
                <a:spcPts val="0"/>
              </a:spcBef>
            </a:pPr>
            <a:endParaRPr lang="he-IL" dirty="0"/>
          </a:p>
        </p:txBody>
      </p:sp>
      <p:sp>
        <p:nvSpPr>
          <p:cNvPr id="18" name="תיבת טקסט 17">
            <a:extLst>
              <a:ext uri="{FF2B5EF4-FFF2-40B4-BE49-F238E27FC236}">
                <a16:creationId xmlns:a16="http://schemas.microsoft.com/office/drawing/2014/main" id="{2E226E46-EAB1-4D7A-9A6C-F4C723D3CC19}"/>
              </a:ext>
            </a:extLst>
          </p:cNvPr>
          <p:cNvSpPr txBox="1"/>
          <p:nvPr/>
        </p:nvSpPr>
        <p:spPr>
          <a:xfrm>
            <a:off x="0" y="1592927"/>
            <a:ext cx="5662613" cy="2339102"/>
          </a:xfrm>
          <a:prstGeom prst="rect">
            <a:avLst/>
          </a:prstGeom>
          <a:noFill/>
        </p:spPr>
        <p:txBody>
          <a:bodyPr wrap="square" rtlCol="1">
            <a:spAutoFit/>
          </a:bodyPr>
          <a:lstStyle/>
          <a:p>
            <a:pPr algn="r" rtl="1"/>
            <a:r>
              <a:rPr lang="he-IL" sz="3200" b="1" dirty="0">
                <a:solidFill>
                  <a:schemeClr val="accent1"/>
                </a:solidFill>
              </a:rPr>
              <a:t>איך מתאר הנסיך את חייו:</a:t>
            </a:r>
          </a:p>
          <a:p>
            <a:pPr algn="r" rtl="1"/>
            <a:endParaRPr lang="he-IL" sz="3200" b="1" dirty="0">
              <a:solidFill>
                <a:schemeClr val="dk1"/>
              </a:solidFill>
              <a:ea typeface="Calibri"/>
              <a:cs typeface="Calibri"/>
              <a:sym typeface="Calibri"/>
            </a:endParaRPr>
          </a:p>
          <a:p>
            <a:pPr algn="r" rtl="1"/>
            <a:endParaRPr lang="he-IL" sz="3200" dirty="0"/>
          </a:p>
          <a:p>
            <a:pPr algn="r" rtl="1"/>
            <a:endParaRPr lang="he-IL" sz="3200" dirty="0"/>
          </a:p>
          <a:p>
            <a:pPr algn="r" rtl="1"/>
            <a:endParaRPr lang="he-IL" dirty="0"/>
          </a:p>
        </p:txBody>
      </p:sp>
    </p:spTree>
    <p:extLst>
      <p:ext uri="{BB962C8B-B14F-4D97-AF65-F5344CB8AC3E}">
        <p14:creationId xmlns:p14="http://schemas.microsoft.com/office/powerpoint/2010/main" val="362828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הפרק השלישי: טום נפגש עם הנסיך</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223973" y="13562"/>
            <a:ext cx="1017545" cy="1070700"/>
          </a:xfrm>
          <a:prstGeom prst="rect">
            <a:avLst/>
          </a:prstGeom>
        </p:spPr>
      </p:pic>
      <p:sp>
        <p:nvSpPr>
          <p:cNvPr id="17" name="תיבת טקסט 16">
            <a:extLst>
              <a:ext uri="{FF2B5EF4-FFF2-40B4-BE49-F238E27FC236}">
                <a16:creationId xmlns:a16="http://schemas.microsoft.com/office/drawing/2014/main" id="{2861900D-A5A9-4BED-A308-263B607D61B2}"/>
              </a:ext>
            </a:extLst>
          </p:cNvPr>
          <p:cNvSpPr txBox="1"/>
          <p:nvPr/>
        </p:nvSpPr>
        <p:spPr>
          <a:xfrm>
            <a:off x="7089628" y="1633028"/>
            <a:ext cx="5005387" cy="5293757"/>
          </a:xfrm>
          <a:prstGeom prst="rect">
            <a:avLst/>
          </a:prstGeom>
          <a:noFill/>
        </p:spPr>
        <p:txBody>
          <a:bodyPr wrap="square" rtlCol="1">
            <a:spAutoFit/>
          </a:bodyPr>
          <a:lstStyle/>
          <a:p>
            <a:pPr algn="r" rtl="1"/>
            <a:r>
              <a:rPr lang="he-IL" sz="3200" b="1" dirty="0">
                <a:solidFill>
                  <a:schemeClr val="accent1"/>
                </a:solidFill>
              </a:rPr>
              <a:t>תיאורו של הנסיך:</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נער חינני</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בגדיו נאים עשויים משי ותכשיטיו מתנוצצים</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על ירכו חרב משובצת אבני חן</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לרגליו מגפיים אדומים </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לראשו כובע אדום מהודר</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לידו עמדו משרתיו</a:t>
            </a:r>
          </a:p>
          <a:p>
            <a:pPr marL="457200" indent="-457200" algn="r" rtl="1">
              <a:buFont typeface="Wingdings" panose="05000000000000000000" pitchFamily="2" charset="2"/>
              <a:buChar char="§"/>
            </a:pPr>
            <a:r>
              <a:rPr lang="he-IL" sz="3200" b="1" dirty="0">
                <a:solidFill>
                  <a:schemeClr val="dk1"/>
                </a:solidFill>
                <a:ea typeface="Calibri"/>
                <a:cs typeface="Calibri"/>
                <a:sym typeface="Calibri"/>
              </a:rPr>
              <a:t> נסיך אֲמִיתִי</a:t>
            </a:r>
          </a:p>
          <a:p>
            <a:pPr marL="457200" indent="-457200" algn="r" rtl="1">
              <a:buFont typeface="Wingdings" panose="05000000000000000000" pitchFamily="2" charset="2"/>
              <a:buChar char="§"/>
            </a:pPr>
            <a:r>
              <a:rPr lang="he-IL" sz="3200" b="1" dirty="0">
                <a:solidFill>
                  <a:schemeClr val="dk1"/>
                </a:solidFill>
                <a:cs typeface="Calibri"/>
                <a:sym typeface="Calibri"/>
              </a:rPr>
              <a:t>גר בארמון מפואר</a:t>
            </a:r>
            <a:endParaRPr lang="he-IL" sz="3200" dirty="0"/>
          </a:p>
          <a:p>
            <a:pPr lvl="0" algn="r">
              <a:spcBef>
                <a:spcPts val="0"/>
              </a:spcBef>
            </a:pPr>
            <a:endParaRPr lang="he-IL" dirty="0"/>
          </a:p>
        </p:txBody>
      </p:sp>
      <p:sp>
        <p:nvSpPr>
          <p:cNvPr id="18" name="תיבת טקסט 17">
            <a:extLst>
              <a:ext uri="{FF2B5EF4-FFF2-40B4-BE49-F238E27FC236}">
                <a16:creationId xmlns:a16="http://schemas.microsoft.com/office/drawing/2014/main" id="{2E226E46-EAB1-4D7A-9A6C-F4C723D3CC19}"/>
              </a:ext>
            </a:extLst>
          </p:cNvPr>
          <p:cNvSpPr txBox="1"/>
          <p:nvPr/>
        </p:nvSpPr>
        <p:spPr>
          <a:xfrm>
            <a:off x="0" y="1592927"/>
            <a:ext cx="5662613" cy="3323987"/>
          </a:xfrm>
          <a:prstGeom prst="rect">
            <a:avLst/>
          </a:prstGeom>
          <a:noFill/>
        </p:spPr>
        <p:txBody>
          <a:bodyPr wrap="square" rtlCol="1">
            <a:spAutoFit/>
          </a:bodyPr>
          <a:lstStyle/>
          <a:p>
            <a:pPr algn="r" rtl="1"/>
            <a:r>
              <a:rPr lang="he-IL" sz="3200" b="1" dirty="0">
                <a:solidFill>
                  <a:schemeClr val="accent1"/>
                </a:solidFill>
              </a:rPr>
              <a:t>איך מתאר הנסיך את חייו:</a:t>
            </a:r>
          </a:p>
          <a:p>
            <a:pPr algn="r" rtl="1"/>
            <a:endParaRPr lang="he-IL" sz="3200" b="1" dirty="0">
              <a:solidFill>
                <a:schemeClr val="dk1"/>
              </a:solidFill>
              <a:ea typeface="Calibri"/>
              <a:cs typeface="Calibri"/>
              <a:sym typeface="Calibri"/>
            </a:endParaRPr>
          </a:p>
          <a:p>
            <a:pPr algn="r" rtl="1"/>
            <a:r>
              <a:rPr lang="he-IL" sz="3200" b="1" dirty="0">
                <a:solidFill>
                  <a:schemeClr val="dk1"/>
                </a:solidFill>
                <a:ea typeface="Calibri"/>
                <a:cs typeface="Calibri"/>
                <a:sym typeface="Calibri"/>
              </a:rPr>
              <a:t>"את ממלכתו של אבי הייתי נותן כדי לֵהָנות כך פעם אחת!"</a:t>
            </a:r>
          </a:p>
          <a:p>
            <a:pPr algn="r" rtl="1"/>
            <a:endParaRPr lang="he-IL" sz="3200" dirty="0"/>
          </a:p>
          <a:p>
            <a:pPr algn="r" rtl="1"/>
            <a:endParaRPr lang="he-IL" sz="3200" dirty="0"/>
          </a:p>
          <a:p>
            <a:pPr algn="r" rtl="1"/>
            <a:endParaRPr lang="he-IL" dirty="0"/>
          </a:p>
        </p:txBody>
      </p:sp>
    </p:spTree>
    <p:extLst>
      <p:ext uri="{BB962C8B-B14F-4D97-AF65-F5344CB8AC3E}">
        <p14:creationId xmlns:p14="http://schemas.microsoft.com/office/powerpoint/2010/main" val="277484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a:xfrm>
            <a:off x="8153400" y="640081"/>
            <a:ext cx="3398518" cy="5255364"/>
          </a:xfrm>
        </p:spPr>
        <p:txBody>
          <a:bodyPr vert="horz" lIns="91440" tIns="45720" rIns="91440" bIns="45720" rtlCol="0" anchor="ctr">
            <a:normAutofit/>
          </a:bodyPr>
          <a:lstStyle/>
          <a:p>
            <a:pPr lvl="0" algn="l" rtl="0">
              <a:spcBef>
                <a:spcPct val="0"/>
              </a:spcBef>
            </a:pPr>
            <a:r>
              <a:rPr lang="en-US" sz="4800" dirty="0" err="1">
                <a:latin typeface="+mj-lt"/>
                <a:ea typeface="+mj-ea"/>
                <a:cs typeface="+mj-cs"/>
              </a:rPr>
              <a:t>אל</a:t>
            </a:r>
            <a:r>
              <a:rPr lang="en-US" sz="4800" dirty="0">
                <a:latin typeface="+mj-lt"/>
                <a:ea typeface="+mj-ea"/>
                <a:cs typeface="+mj-cs"/>
              </a:rPr>
              <a:t> </a:t>
            </a:r>
            <a:r>
              <a:rPr lang="en-US" sz="4800" dirty="0" err="1">
                <a:latin typeface="+mj-lt"/>
                <a:ea typeface="+mj-ea"/>
                <a:cs typeface="+mj-cs"/>
              </a:rPr>
              <a:t>תסתכל</a:t>
            </a:r>
            <a:r>
              <a:rPr lang="en-US" sz="4800" dirty="0">
                <a:latin typeface="+mj-lt"/>
                <a:ea typeface="+mj-ea"/>
                <a:cs typeface="+mj-cs"/>
              </a:rPr>
              <a:t> </a:t>
            </a:r>
            <a:r>
              <a:rPr lang="en-US" sz="4800" dirty="0" err="1">
                <a:latin typeface="+mj-lt"/>
                <a:ea typeface="+mj-ea"/>
                <a:cs typeface="+mj-cs"/>
              </a:rPr>
              <a:t>בקנקן</a:t>
            </a:r>
            <a:r>
              <a:rPr lang="en-US" sz="4800" dirty="0">
                <a:latin typeface="+mj-lt"/>
                <a:ea typeface="+mj-ea"/>
                <a:cs typeface="+mj-cs"/>
              </a:rPr>
              <a:t> </a:t>
            </a:r>
            <a:r>
              <a:rPr lang="en-US" sz="4800" dirty="0" err="1">
                <a:latin typeface="+mj-lt"/>
                <a:ea typeface="+mj-ea"/>
                <a:cs typeface="+mj-cs"/>
              </a:rPr>
              <a:t>אלא</a:t>
            </a:r>
            <a:r>
              <a:rPr lang="en-US" sz="4800" dirty="0">
                <a:latin typeface="+mj-lt"/>
                <a:ea typeface="+mj-ea"/>
                <a:cs typeface="+mj-cs"/>
              </a:rPr>
              <a:t> </a:t>
            </a:r>
            <a:r>
              <a:rPr lang="en-US" sz="4800" dirty="0" err="1">
                <a:latin typeface="+mj-lt"/>
                <a:ea typeface="+mj-ea"/>
                <a:cs typeface="+mj-cs"/>
              </a:rPr>
              <a:t>במה</a:t>
            </a:r>
            <a:r>
              <a:rPr lang="en-US" sz="4800" dirty="0">
                <a:latin typeface="+mj-lt"/>
                <a:ea typeface="+mj-ea"/>
                <a:cs typeface="+mj-cs"/>
              </a:rPr>
              <a:t> </a:t>
            </a:r>
            <a:r>
              <a:rPr lang="en-US" sz="4800" dirty="0" err="1">
                <a:latin typeface="+mj-lt"/>
                <a:ea typeface="+mj-ea"/>
                <a:cs typeface="+mj-cs"/>
              </a:rPr>
              <a:t>שיש</a:t>
            </a:r>
            <a:r>
              <a:rPr lang="en-US" sz="4800" dirty="0">
                <a:latin typeface="+mj-lt"/>
                <a:ea typeface="+mj-ea"/>
                <a:cs typeface="+mj-cs"/>
              </a:rPr>
              <a:t> </a:t>
            </a:r>
            <a:r>
              <a:rPr lang="en-US" sz="4800" dirty="0" err="1">
                <a:latin typeface="+mj-lt"/>
                <a:ea typeface="+mj-ea"/>
                <a:cs typeface="+mj-cs"/>
              </a:rPr>
              <a:t>בתוכו</a:t>
            </a:r>
            <a:endParaRPr lang="en-US" sz="4800" dirty="0">
              <a:latin typeface="+mj-lt"/>
              <a:ea typeface="+mj-ea"/>
              <a:cs typeface="+mj-cs"/>
            </a:endParaRPr>
          </a:p>
        </p:txBody>
      </p:sp>
      <p:sp>
        <p:nvSpPr>
          <p:cNvPr id="12" name="Rectangle 11">
            <a:extLst>
              <a:ext uri="{FF2B5EF4-FFF2-40B4-BE49-F238E27FC236}">
                <a16:creationId xmlns:a16="http://schemas.microsoft.com/office/drawing/2014/main" id="{3FA8EA49-487B-4E62-AC3C-3D4A96EF0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F3C8D54F-CA08-42F3-9924-FBA3CB680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208" y="484632"/>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descr="תמונה שמכילה ציור&#10;&#10;התיאור נוצר באופן אוטומטי">
            <a:extLst>
              <a:ext uri="{FF2B5EF4-FFF2-40B4-BE49-F238E27FC236}">
                <a16:creationId xmlns:a16="http://schemas.microsoft.com/office/drawing/2014/main" id="{86C47A65-65D2-49E7-97D9-DCE35EE245B0}"/>
              </a:ext>
            </a:extLst>
          </p:cNvPr>
          <p:cNvPicPr>
            <a:picLocks noChangeAspect="1"/>
          </p:cNvPicPr>
          <p:nvPr/>
        </p:nvPicPr>
        <p:blipFill rotWithShape="1">
          <a:blip r:embed="rId3"/>
          <a:srcRect l="2978" r="3221"/>
          <a:stretch/>
        </p:blipFill>
        <p:spPr>
          <a:xfrm>
            <a:off x="951882" y="965595"/>
            <a:ext cx="5632217" cy="4808332"/>
          </a:xfrm>
          <a:prstGeom prst="rect">
            <a:avLst/>
          </a:prstGeom>
          <a:effectLst/>
        </p:spPr>
      </p:pic>
    </p:spTree>
    <p:extLst>
      <p:ext uri="{BB962C8B-B14F-4D97-AF65-F5344CB8AC3E}">
        <p14:creationId xmlns:p14="http://schemas.microsoft.com/office/powerpoint/2010/main" val="6328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a:xfrm>
            <a:off x="381000" y="828922"/>
            <a:ext cx="11534454" cy="1335924"/>
          </a:xfrm>
        </p:spPr>
        <p:txBody>
          <a:bodyPr>
            <a:noAutofit/>
          </a:bodyPr>
          <a:lstStyle/>
          <a:p>
            <a:pPr lvl="0" algn="ctr">
              <a:lnSpc>
                <a:spcPct val="150000"/>
              </a:lnSpc>
              <a:spcBef>
                <a:spcPts val="0"/>
              </a:spcBef>
            </a:pPr>
            <a:r>
              <a:rPr lang="he-IL" sz="5400" b="1" dirty="0"/>
              <a:t>"אל תסתכל בקנקן אלא במה שיש בתוכו"</a:t>
            </a:r>
            <a:br>
              <a:rPr lang="he-IL" sz="5400" b="1" dirty="0"/>
            </a:br>
            <a:r>
              <a:rPr lang="he-IL" sz="3200" dirty="0"/>
              <a:t>פרקי אבות ד, כ</a:t>
            </a:r>
            <a:endParaRPr lang="he-IL" sz="3200" b="1" dirty="0"/>
          </a:p>
        </p:txBody>
      </p:sp>
      <p:sp>
        <p:nvSpPr>
          <p:cNvPr id="5" name="Title 3">
            <a:extLst>
              <a:ext uri="{FF2B5EF4-FFF2-40B4-BE49-F238E27FC236}">
                <a16:creationId xmlns:a16="http://schemas.microsoft.com/office/drawing/2014/main" id="{2DFF0FF5-64E2-4E6F-88FA-B663E2A71129}"/>
              </a:ext>
            </a:extLst>
          </p:cNvPr>
          <p:cNvSpPr txBox="1">
            <a:spLocks/>
          </p:cNvSpPr>
          <p:nvPr/>
        </p:nvSpPr>
        <p:spPr>
          <a:xfrm>
            <a:off x="381000" y="3656164"/>
            <a:ext cx="11534454" cy="1335924"/>
          </a:xfrm>
          <a:prstGeom prst="rect">
            <a:avLst/>
          </a:prstGeom>
        </p:spPr>
        <p:txBody>
          <a:bodyPr vert="horz" lIns="91440" tIns="45720" rIns="91440" bIns="45720" rtlCol="0" anchor="ctr">
            <a:noAutofit/>
          </a:bodyPr>
          <a:lst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pPr>
              <a:lnSpc>
                <a:spcPct val="150000"/>
              </a:lnSpc>
              <a:spcBef>
                <a:spcPts val="0"/>
              </a:spcBef>
            </a:pPr>
            <a:r>
              <a:rPr lang="he-IL" sz="3600" dirty="0"/>
              <a:t>אל תשים לב לחיצוניות ולמסגרת, אלא לפנים ולתוכן. אל תשפוט על פי המראה החיצוני.</a:t>
            </a:r>
          </a:p>
        </p:txBody>
      </p:sp>
    </p:spTree>
    <p:extLst>
      <p:ext uri="{BB962C8B-B14F-4D97-AF65-F5344CB8AC3E}">
        <p14:creationId xmlns:p14="http://schemas.microsoft.com/office/powerpoint/2010/main" val="277815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a:xfrm>
            <a:off x="381000" y="828922"/>
            <a:ext cx="11534454" cy="1335924"/>
          </a:xfrm>
        </p:spPr>
        <p:txBody>
          <a:bodyPr>
            <a:noAutofit/>
          </a:bodyPr>
          <a:lstStyle/>
          <a:p>
            <a:pPr lvl="0">
              <a:lnSpc>
                <a:spcPct val="150000"/>
              </a:lnSpc>
              <a:spcBef>
                <a:spcPts val="0"/>
              </a:spcBef>
            </a:pPr>
            <a:r>
              <a:rPr lang="he-IL" sz="4800" b="1" dirty="0"/>
              <a:t>"אל תסתכל בקנקן אלא במה שיש בתוכו"</a:t>
            </a:r>
          </a:p>
        </p:txBody>
      </p:sp>
      <p:sp>
        <p:nvSpPr>
          <p:cNvPr id="5" name="Title 3">
            <a:extLst>
              <a:ext uri="{FF2B5EF4-FFF2-40B4-BE49-F238E27FC236}">
                <a16:creationId xmlns:a16="http://schemas.microsoft.com/office/drawing/2014/main" id="{2DFF0FF5-64E2-4E6F-88FA-B663E2A71129}"/>
              </a:ext>
            </a:extLst>
          </p:cNvPr>
          <p:cNvSpPr txBox="1">
            <a:spLocks/>
          </p:cNvSpPr>
          <p:nvPr/>
        </p:nvSpPr>
        <p:spPr>
          <a:xfrm>
            <a:off x="328773" y="2988202"/>
            <a:ext cx="11534454" cy="1335924"/>
          </a:xfrm>
          <a:prstGeom prst="rect">
            <a:avLst/>
          </a:prstGeom>
        </p:spPr>
        <p:txBody>
          <a:bodyPr vert="horz" lIns="91440" tIns="45720" rIns="91440" bIns="45720" rtlCol="0" anchor="ctr">
            <a:noAutofit/>
          </a:bodyPr>
          <a:lst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a:lstStyle>
          <a:p>
            <a:pPr>
              <a:lnSpc>
                <a:spcPct val="150000"/>
              </a:lnSpc>
              <a:spcBef>
                <a:spcPts val="0"/>
              </a:spcBef>
            </a:pPr>
            <a:r>
              <a:rPr lang="he-IL" sz="3600" dirty="0"/>
              <a:t>דוגמאות להדגמת הפתגם:</a:t>
            </a:r>
          </a:p>
          <a:p>
            <a:pPr>
              <a:lnSpc>
                <a:spcPct val="150000"/>
              </a:lnSpc>
              <a:spcBef>
                <a:spcPts val="0"/>
              </a:spcBef>
            </a:pPr>
            <a:r>
              <a:rPr lang="he-IL" sz="3600" dirty="0"/>
              <a:t>צומח: שיח יפה, שפירותיו מרים או רעילים</a:t>
            </a:r>
          </a:p>
          <a:p>
            <a:pPr>
              <a:lnSpc>
                <a:spcPct val="150000"/>
              </a:lnSpc>
              <a:spcBef>
                <a:spcPts val="0"/>
              </a:spcBef>
            </a:pPr>
            <a:r>
              <a:rPr lang="he-IL" sz="3600" dirty="0"/>
              <a:t>דומם: קופסת משחקים יפה ומרשימה, ובתוכה משחק משעמם</a:t>
            </a:r>
          </a:p>
          <a:p>
            <a:pPr>
              <a:lnSpc>
                <a:spcPct val="150000"/>
              </a:lnSpc>
              <a:spcBef>
                <a:spcPts val="0"/>
              </a:spcBef>
            </a:pPr>
            <a:r>
              <a:rPr lang="he-IL" sz="3600" dirty="0"/>
              <a:t>חי: בעל חיים חביב ונחמד למראה, אבל תוקפני ומסוכן</a:t>
            </a:r>
          </a:p>
        </p:txBody>
      </p:sp>
    </p:spTree>
    <p:extLst>
      <p:ext uri="{BB962C8B-B14F-4D97-AF65-F5344CB8AC3E}">
        <p14:creationId xmlns:p14="http://schemas.microsoft.com/office/powerpoint/2010/main" val="1443321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אל תסתכל בקנקן אלא במה שיש בו</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15" name="תיבת טקסט 14">
            <a:extLst>
              <a:ext uri="{FF2B5EF4-FFF2-40B4-BE49-F238E27FC236}">
                <a16:creationId xmlns:a16="http://schemas.microsoft.com/office/drawing/2014/main" id="{FCC60237-CFE1-4B06-B410-DA0658EEA337}"/>
              </a:ext>
            </a:extLst>
          </p:cNvPr>
          <p:cNvSpPr txBox="1"/>
          <p:nvPr/>
        </p:nvSpPr>
        <p:spPr>
          <a:xfrm>
            <a:off x="185738" y="2028616"/>
            <a:ext cx="11737181" cy="2800767"/>
          </a:xfrm>
          <a:prstGeom prst="rect">
            <a:avLst/>
          </a:prstGeom>
          <a:noFill/>
        </p:spPr>
        <p:txBody>
          <a:bodyPr wrap="square" rtlCol="1">
            <a:spAutoFit/>
          </a:bodyPr>
          <a:lstStyle/>
          <a:p>
            <a:pPr algn="r"/>
            <a:r>
              <a:rPr lang="he-IL" sz="4400" b="1" dirty="0"/>
              <a:t>איש עשיר בכסף אינו בהכרח איש מאושר</a:t>
            </a:r>
          </a:p>
          <a:p>
            <a:pPr algn="r"/>
            <a:endParaRPr lang="he-IL" sz="4400" b="1" dirty="0"/>
          </a:p>
          <a:p>
            <a:pPr algn="r"/>
            <a:endParaRPr lang="he-IL" sz="4400" b="1" dirty="0"/>
          </a:p>
          <a:p>
            <a:pPr algn="r"/>
            <a:r>
              <a:rPr lang="he-IL" sz="4400" b="1" dirty="0"/>
              <a:t>איש עני בכסף אינו בהכרח איש עצוב / לא מאושר</a:t>
            </a:r>
          </a:p>
        </p:txBody>
      </p:sp>
    </p:spTree>
    <p:extLst>
      <p:ext uri="{BB962C8B-B14F-4D97-AF65-F5344CB8AC3E}">
        <p14:creationId xmlns:p14="http://schemas.microsoft.com/office/powerpoint/2010/main" val="1085693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בן המלך והעני – סיכום וסיום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2" name="תיבת טקסט 1">
            <a:extLst>
              <a:ext uri="{FF2B5EF4-FFF2-40B4-BE49-F238E27FC236}">
                <a16:creationId xmlns:a16="http://schemas.microsoft.com/office/drawing/2014/main" id="{010A1462-CBA3-474F-B48B-857E33A95682}"/>
              </a:ext>
            </a:extLst>
          </p:cNvPr>
          <p:cNvSpPr txBox="1"/>
          <p:nvPr/>
        </p:nvSpPr>
        <p:spPr>
          <a:xfrm>
            <a:off x="561975" y="1514751"/>
            <a:ext cx="11506200" cy="5509200"/>
          </a:xfrm>
          <a:prstGeom prst="rect">
            <a:avLst/>
          </a:prstGeom>
          <a:noFill/>
        </p:spPr>
        <p:txBody>
          <a:bodyPr wrap="square" rtlCol="1">
            <a:spAutoFit/>
          </a:bodyPr>
          <a:lstStyle/>
          <a:p>
            <a:pPr algn="r"/>
            <a:r>
              <a:rPr lang="he-IL" sz="3200" b="1" dirty="0">
                <a:solidFill>
                  <a:schemeClr val="dk1"/>
                </a:solidFill>
                <a:ea typeface="Calibri"/>
                <a:cs typeface="Calibri"/>
              </a:rPr>
              <a:t>קראנו </a:t>
            </a:r>
            <a:r>
              <a:rPr lang="he-IL" sz="3200" dirty="0">
                <a:solidFill>
                  <a:schemeClr val="dk1"/>
                </a:solidFill>
                <a:ea typeface="Calibri"/>
                <a:cs typeface="Calibri"/>
              </a:rPr>
              <a:t>את הפרק השלישי מתוך היצירה "בן המלך והעני" של מארק </a:t>
            </a:r>
            <a:r>
              <a:rPr lang="he-IL" sz="3200" dirty="0" err="1">
                <a:solidFill>
                  <a:schemeClr val="dk1"/>
                </a:solidFill>
                <a:ea typeface="Calibri"/>
                <a:cs typeface="Calibri"/>
              </a:rPr>
              <a:t>טווין</a:t>
            </a:r>
            <a:r>
              <a:rPr lang="he-IL" sz="3200" dirty="0">
                <a:solidFill>
                  <a:schemeClr val="dk1"/>
                </a:solidFill>
                <a:ea typeface="Calibri"/>
                <a:cs typeface="Calibri"/>
              </a:rPr>
              <a:t>.</a:t>
            </a:r>
          </a:p>
          <a:p>
            <a:pPr algn="r">
              <a:lnSpc>
                <a:spcPct val="150000"/>
              </a:lnSpc>
            </a:pPr>
            <a:r>
              <a:rPr lang="he-IL" sz="3200" b="1" dirty="0">
                <a:solidFill>
                  <a:schemeClr val="dk1"/>
                </a:solidFill>
                <a:ea typeface="Calibri"/>
                <a:cs typeface="Calibri"/>
              </a:rPr>
              <a:t>ראינו </a:t>
            </a:r>
            <a:r>
              <a:rPr lang="he-IL" sz="3200" dirty="0">
                <a:solidFill>
                  <a:schemeClr val="dk1"/>
                </a:solidFill>
                <a:ea typeface="Calibri"/>
                <a:cs typeface="Calibri"/>
              </a:rPr>
              <a:t>כיצד התיאורים עוזרים לנו לדמיין את הדמויות, את המקומות ואת הרגשות של הדמויות ביצירה.</a:t>
            </a:r>
          </a:p>
          <a:p>
            <a:pPr algn="r">
              <a:lnSpc>
                <a:spcPct val="150000"/>
              </a:lnSpc>
            </a:pPr>
            <a:r>
              <a:rPr lang="he-IL" sz="3200" b="1" dirty="0">
                <a:solidFill>
                  <a:schemeClr val="dk1"/>
                </a:solidFill>
                <a:ea typeface="Calibri"/>
                <a:cs typeface="Calibri"/>
              </a:rPr>
              <a:t>הבנו </a:t>
            </a:r>
            <a:r>
              <a:rPr lang="he-IL" sz="3200" dirty="0">
                <a:solidFill>
                  <a:schemeClr val="dk1"/>
                </a:solidFill>
                <a:ea typeface="Calibri"/>
                <a:cs typeface="Calibri"/>
              </a:rPr>
              <a:t>שהתיאורים נועדו גם ליצור ניגוד בין שתי דמויות, וגם להדגיש את ההבדל בין אורח החיים של טום והנסיך בסיפור.</a:t>
            </a:r>
          </a:p>
          <a:p>
            <a:pPr algn="r">
              <a:lnSpc>
                <a:spcPct val="150000"/>
              </a:lnSpc>
            </a:pPr>
            <a:r>
              <a:rPr lang="he-IL" sz="3200" b="1" dirty="0">
                <a:solidFill>
                  <a:schemeClr val="dk1"/>
                </a:solidFill>
                <a:ea typeface="Calibri"/>
                <a:cs typeface="Calibri"/>
                <a:sym typeface="Calibri"/>
              </a:rPr>
              <a:t>קראנו והבנו </a:t>
            </a:r>
            <a:r>
              <a:rPr lang="he-IL" sz="3200" dirty="0">
                <a:solidFill>
                  <a:schemeClr val="dk1"/>
                </a:solidFill>
                <a:ea typeface="Calibri"/>
                <a:cs typeface="Calibri"/>
                <a:sym typeface="Calibri"/>
              </a:rPr>
              <a:t>את משמעות הפתגם "אל תסתכל בקנקן, אלא במה שיש בו" בהקשר של היצירה.</a:t>
            </a:r>
          </a:p>
          <a:p>
            <a:pPr algn="r"/>
            <a:endParaRPr lang="he-IL" sz="3200" dirty="0">
              <a:solidFill>
                <a:schemeClr val="dk1"/>
              </a:solidFill>
              <a:ea typeface="Calibri"/>
              <a:cs typeface="Calibri"/>
            </a:endParaRPr>
          </a:p>
        </p:txBody>
      </p:sp>
    </p:spTree>
    <p:extLst>
      <p:ext uri="{BB962C8B-B14F-4D97-AF65-F5344CB8AC3E}">
        <p14:creationId xmlns:p14="http://schemas.microsoft.com/office/powerpoint/2010/main" val="29373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rtl="0">
              <a:spcBef>
                <a:spcPct val="0"/>
              </a:spcBef>
            </a:pPr>
            <a:r>
              <a:rPr lang="en-US" dirty="0" err="1">
                <a:latin typeface="+mn-lt"/>
                <a:ea typeface="+mj-ea"/>
                <a:cs typeface="+mj-cs"/>
              </a:rPr>
              <a:t>המשיכו</a:t>
            </a:r>
            <a:r>
              <a:rPr lang="en-US" dirty="0">
                <a:latin typeface="+mn-lt"/>
                <a:ea typeface="+mj-ea"/>
                <a:cs typeface="+mj-cs"/>
              </a:rPr>
              <a:t> </a:t>
            </a:r>
            <a:r>
              <a:rPr lang="en-US" dirty="0" err="1">
                <a:latin typeface="+mn-lt"/>
                <a:ea typeface="+mj-ea"/>
                <a:cs typeface="+mj-cs"/>
              </a:rPr>
              <a:t>לקרוא</a:t>
            </a:r>
            <a:endParaRPr lang="en-US" dirty="0">
              <a:latin typeface="+mn-lt"/>
              <a:ea typeface="+mj-ea"/>
              <a:cs typeface="+mj-cs"/>
            </a:endParaRPr>
          </a:p>
        </p:txBody>
      </p:sp>
      <p:sp>
        <p:nvSpPr>
          <p:cNvPr id="10"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4965431" y="2115117"/>
            <a:ext cx="7060917" cy="4623613"/>
          </a:xfrm>
        </p:spPr>
        <p:txBody>
          <a:bodyPr vert="horz" lIns="91440" tIns="45720" rIns="91440" bIns="45720" rtlCol="0">
            <a:normAutofit fontScale="85000" lnSpcReduction="10000"/>
          </a:bodyPr>
          <a:lstStyle/>
          <a:p>
            <a:pPr marL="396875" indent="-336550" algn="r">
              <a:lnSpc>
                <a:spcPct val="170000"/>
              </a:lnSpc>
            </a:pPr>
            <a:r>
              <a:rPr lang="en-US" sz="3200" dirty="0">
                <a:latin typeface="+mn-lt"/>
                <a:cs typeface="+mn-cs"/>
              </a:rPr>
              <a:t>בן המלך </a:t>
            </a:r>
            <a:r>
              <a:rPr lang="en-US" sz="3200" dirty="0" err="1">
                <a:latin typeface="+mn-lt"/>
                <a:cs typeface="+mn-cs"/>
              </a:rPr>
              <a:t>והעני</a:t>
            </a:r>
            <a:r>
              <a:rPr lang="en-US" sz="3200" dirty="0">
                <a:latin typeface="+mn-lt"/>
                <a:cs typeface="+mn-cs"/>
              </a:rPr>
              <a:t> </a:t>
            </a:r>
            <a:r>
              <a:rPr lang="en-US" sz="3200" dirty="0" err="1">
                <a:latin typeface="+mn-lt"/>
                <a:cs typeface="+mn-cs"/>
              </a:rPr>
              <a:t>הינו</a:t>
            </a:r>
            <a:r>
              <a:rPr lang="en-US" sz="3200" dirty="0">
                <a:latin typeface="+mn-lt"/>
                <a:cs typeface="+mn-cs"/>
              </a:rPr>
              <a:t> </a:t>
            </a:r>
            <a:r>
              <a:rPr lang="en-US" sz="3200" dirty="0" err="1">
                <a:latin typeface="+mn-lt"/>
                <a:cs typeface="+mn-cs"/>
              </a:rPr>
              <a:t>ספר</a:t>
            </a:r>
            <a:r>
              <a:rPr lang="en-US" sz="3200" dirty="0">
                <a:latin typeface="+mn-lt"/>
                <a:cs typeface="+mn-cs"/>
              </a:rPr>
              <a:t> </a:t>
            </a:r>
            <a:r>
              <a:rPr lang="en-US" sz="3200" dirty="0" err="1">
                <a:latin typeface="+mn-lt"/>
                <a:cs typeface="+mn-cs"/>
              </a:rPr>
              <a:t>ארוך</a:t>
            </a:r>
            <a:r>
              <a:rPr lang="en-US" sz="3200" dirty="0">
                <a:latin typeface="+mn-lt"/>
                <a:cs typeface="+mn-cs"/>
              </a:rPr>
              <a:t> </a:t>
            </a:r>
            <a:r>
              <a:rPr lang="en-US" sz="3200" dirty="0" err="1">
                <a:latin typeface="+mn-lt"/>
                <a:cs typeface="+mn-cs"/>
              </a:rPr>
              <a:t>ומעניין</a:t>
            </a:r>
            <a:r>
              <a:rPr lang="en-US" sz="3200" dirty="0">
                <a:latin typeface="+mn-lt"/>
                <a:cs typeface="+mn-cs"/>
              </a:rPr>
              <a:t>. </a:t>
            </a:r>
          </a:p>
          <a:p>
            <a:pPr marL="396875" indent="-336550" algn="r">
              <a:lnSpc>
                <a:spcPct val="170000"/>
              </a:lnSpc>
            </a:pPr>
            <a:r>
              <a:rPr lang="en-US" sz="3200" dirty="0" err="1">
                <a:latin typeface="+mn-lt"/>
                <a:cs typeface="+mn-cs"/>
              </a:rPr>
              <a:t>קראנו</a:t>
            </a:r>
            <a:r>
              <a:rPr lang="en-US" sz="3200" dirty="0">
                <a:latin typeface="+mn-lt"/>
                <a:cs typeface="+mn-cs"/>
              </a:rPr>
              <a:t> </a:t>
            </a:r>
            <a:r>
              <a:rPr lang="en-US" sz="3200" dirty="0" err="1">
                <a:latin typeface="+mn-lt"/>
                <a:cs typeface="+mn-cs"/>
              </a:rPr>
              <a:t>את</a:t>
            </a:r>
            <a:r>
              <a:rPr lang="en-US" sz="3200" dirty="0">
                <a:latin typeface="+mn-lt"/>
                <a:cs typeface="+mn-cs"/>
              </a:rPr>
              <a:t> </a:t>
            </a:r>
            <a:r>
              <a:rPr lang="en-US" sz="3200" dirty="0" err="1">
                <a:latin typeface="+mn-lt"/>
                <a:cs typeface="+mn-cs"/>
              </a:rPr>
              <a:t>הפרק</a:t>
            </a:r>
            <a:r>
              <a:rPr lang="en-US" sz="3200" dirty="0">
                <a:latin typeface="+mn-lt"/>
                <a:cs typeface="+mn-cs"/>
              </a:rPr>
              <a:t> </a:t>
            </a:r>
            <a:r>
              <a:rPr lang="en-US" sz="3200" dirty="0" err="1">
                <a:latin typeface="+mn-lt"/>
                <a:cs typeface="+mn-cs"/>
              </a:rPr>
              <a:t>השלישי</a:t>
            </a:r>
            <a:r>
              <a:rPr lang="he-IL" sz="3200" dirty="0">
                <a:latin typeface="+mn-lt"/>
                <a:cs typeface="+mn-cs"/>
              </a:rPr>
              <a:t>,</a:t>
            </a:r>
            <a:r>
              <a:rPr lang="en-US" sz="3200" dirty="0">
                <a:latin typeface="+mn-lt"/>
                <a:cs typeface="+mn-cs"/>
              </a:rPr>
              <a:t> </a:t>
            </a:r>
            <a:r>
              <a:rPr lang="en-US" sz="3200" dirty="0" err="1">
                <a:latin typeface="+mn-lt"/>
                <a:cs typeface="+mn-cs"/>
              </a:rPr>
              <a:t>בו</a:t>
            </a:r>
            <a:r>
              <a:rPr lang="en-US" sz="3200" dirty="0">
                <a:latin typeface="+mn-lt"/>
                <a:cs typeface="+mn-cs"/>
              </a:rPr>
              <a:t> בן המלך </a:t>
            </a:r>
            <a:r>
              <a:rPr lang="en-US" sz="3200" dirty="0" err="1">
                <a:latin typeface="+mn-lt"/>
                <a:cs typeface="+mn-cs"/>
              </a:rPr>
              <a:t>פוגש</a:t>
            </a:r>
            <a:r>
              <a:rPr lang="en-US" sz="3200" dirty="0">
                <a:latin typeface="+mn-lt"/>
                <a:cs typeface="+mn-cs"/>
              </a:rPr>
              <a:t> </a:t>
            </a:r>
            <a:r>
              <a:rPr lang="en-US" sz="3200" dirty="0" err="1">
                <a:latin typeface="+mn-lt"/>
                <a:cs typeface="+mn-cs"/>
              </a:rPr>
              <a:t>את</a:t>
            </a:r>
            <a:r>
              <a:rPr lang="en-US" sz="3200" dirty="0">
                <a:latin typeface="+mn-lt"/>
                <a:cs typeface="+mn-cs"/>
              </a:rPr>
              <a:t> </a:t>
            </a:r>
            <a:r>
              <a:rPr lang="en-US" sz="3200" dirty="0" err="1">
                <a:latin typeface="+mn-lt"/>
                <a:cs typeface="+mn-cs"/>
              </a:rPr>
              <a:t>טום</a:t>
            </a:r>
            <a:r>
              <a:rPr lang="en-US" sz="3200" dirty="0">
                <a:latin typeface="+mn-lt"/>
                <a:cs typeface="+mn-cs"/>
              </a:rPr>
              <a:t>. </a:t>
            </a:r>
          </a:p>
          <a:p>
            <a:pPr marL="396875" indent="-336550">
              <a:lnSpc>
                <a:spcPct val="170000"/>
              </a:lnSpc>
            </a:pPr>
            <a:r>
              <a:rPr lang="en-US" sz="3200" dirty="0" err="1">
                <a:latin typeface="+mn-lt"/>
                <a:cs typeface="+mn-cs"/>
              </a:rPr>
              <a:t>מעניין</a:t>
            </a:r>
            <a:r>
              <a:rPr lang="en-US" sz="3200" dirty="0">
                <a:latin typeface="+mn-lt"/>
                <a:cs typeface="+mn-cs"/>
              </a:rPr>
              <a:t> </a:t>
            </a:r>
            <a:r>
              <a:rPr lang="en-US" sz="3200" dirty="0" err="1">
                <a:latin typeface="+mn-lt"/>
                <a:cs typeface="+mn-cs"/>
              </a:rPr>
              <a:t>אתכם</a:t>
            </a:r>
            <a:r>
              <a:rPr lang="en-US" sz="3200" dirty="0">
                <a:latin typeface="+mn-lt"/>
                <a:cs typeface="+mn-cs"/>
              </a:rPr>
              <a:t> </a:t>
            </a:r>
            <a:r>
              <a:rPr lang="en-US" sz="3200" dirty="0" err="1">
                <a:latin typeface="+mn-lt"/>
                <a:cs typeface="+mn-cs"/>
              </a:rPr>
              <a:t>לדעת</a:t>
            </a:r>
            <a:r>
              <a:rPr lang="en-US" sz="3200" dirty="0">
                <a:latin typeface="+mn-lt"/>
                <a:cs typeface="+mn-cs"/>
              </a:rPr>
              <a:t> </a:t>
            </a:r>
            <a:r>
              <a:rPr lang="en-US" sz="3200" dirty="0" err="1">
                <a:latin typeface="+mn-lt"/>
                <a:cs typeface="+mn-cs"/>
              </a:rPr>
              <a:t>מה</a:t>
            </a:r>
            <a:r>
              <a:rPr lang="en-US" sz="3200" dirty="0">
                <a:latin typeface="+mn-lt"/>
                <a:cs typeface="+mn-cs"/>
              </a:rPr>
              <a:t> </a:t>
            </a:r>
            <a:r>
              <a:rPr lang="en-US" sz="3200" dirty="0" err="1">
                <a:latin typeface="+mn-lt"/>
                <a:cs typeface="+mn-cs"/>
              </a:rPr>
              <a:t>קורה</a:t>
            </a:r>
            <a:r>
              <a:rPr lang="en-US" sz="3200" dirty="0">
                <a:latin typeface="+mn-lt"/>
                <a:cs typeface="+mn-cs"/>
              </a:rPr>
              <a:t> </a:t>
            </a:r>
            <a:r>
              <a:rPr lang="en-US" sz="3200" dirty="0" err="1">
                <a:latin typeface="+mn-lt"/>
                <a:cs typeface="+mn-cs"/>
              </a:rPr>
              <a:t>בהמשך</a:t>
            </a:r>
            <a:r>
              <a:rPr lang="he-IL" sz="3200" dirty="0">
                <a:latin typeface="+mn-lt"/>
                <a:cs typeface="+mn-cs"/>
              </a:rPr>
              <a:t>? </a:t>
            </a:r>
            <a:r>
              <a:rPr lang="en-US" sz="3200" dirty="0" err="1">
                <a:latin typeface="+mn-lt"/>
                <a:cs typeface="+mn-cs"/>
              </a:rPr>
              <a:t>כיצד</a:t>
            </a:r>
            <a:r>
              <a:rPr lang="en-US" sz="3200" dirty="0">
                <a:latin typeface="+mn-lt"/>
                <a:cs typeface="+mn-cs"/>
              </a:rPr>
              <a:t> </a:t>
            </a:r>
            <a:r>
              <a:rPr lang="en-US" sz="3200" dirty="0" err="1">
                <a:latin typeface="+mn-lt"/>
                <a:cs typeface="+mn-cs"/>
              </a:rPr>
              <a:t>טום</a:t>
            </a:r>
            <a:r>
              <a:rPr lang="en-US" sz="3200" dirty="0">
                <a:latin typeface="+mn-lt"/>
                <a:cs typeface="+mn-cs"/>
              </a:rPr>
              <a:t> </a:t>
            </a:r>
            <a:r>
              <a:rPr lang="en-US" sz="3200" dirty="0" err="1">
                <a:latin typeface="+mn-lt"/>
                <a:cs typeface="+mn-cs"/>
              </a:rPr>
              <a:t>והנסיך</a:t>
            </a:r>
            <a:r>
              <a:rPr lang="en-US" sz="3200" dirty="0">
                <a:latin typeface="+mn-lt"/>
                <a:cs typeface="+mn-cs"/>
              </a:rPr>
              <a:t> </a:t>
            </a:r>
            <a:r>
              <a:rPr lang="en-US" sz="3200" dirty="0" err="1">
                <a:latin typeface="+mn-lt"/>
                <a:cs typeface="+mn-cs"/>
              </a:rPr>
              <a:t>שומרים</a:t>
            </a:r>
            <a:r>
              <a:rPr lang="en-US" sz="3200" dirty="0">
                <a:latin typeface="+mn-lt"/>
                <a:cs typeface="+mn-cs"/>
              </a:rPr>
              <a:t> </a:t>
            </a:r>
            <a:r>
              <a:rPr lang="en-US" sz="3200" dirty="0" err="1">
                <a:latin typeface="+mn-lt"/>
                <a:cs typeface="+mn-cs"/>
              </a:rPr>
              <a:t>על</a:t>
            </a:r>
            <a:r>
              <a:rPr lang="en-US" sz="3200" dirty="0">
                <a:latin typeface="+mn-lt"/>
                <a:cs typeface="+mn-cs"/>
              </a:rPr>
              <a:t> </a:t>
            </a:r>
            <a:r>
              <a:rPr lang="en-US" sz="3200" dirty="0" err="1">
                <a:latin typeface="+mn-lt"/>
                <a:cs typeface="+mn-cs"/>
              </a:rPr>
              <a:t>הקשר</a:t>
            </a:r>
            <a:r>
              <a:rPr lang="en-US" sz="3200" dirty="0">
                <a:latin typeface="+mn-lt"/>
                <a:cs typeface="+mn-cs"/>
              </a:rPr>
              <a:t> </a:t>
            </a:r>
            <a:r>
              <a:rPr lang="en-US" sz="3200" dirty="0" err="1">
                <a:latin typeface="+mn-lt"/>
                <a:cs typeface="+mn-cs"/>
              </a:rPr>
              <a:t>ביניהם</a:t>
            </a:r>
            <a:r>
              <a:rPr lang="he-IL" sz="3200" dirty="0"/>
              <a:t>? </a:t>
            </a:r>
            <a:r>
              <a:rPr lang="en-US" sz="3200" dirty="0" err="1">
                <a:latin typeface="+mn-lt"/>
                <a:cs typeface="+mn-cs"/>
              </a:rPr>
              <a:t>מה</a:t>
            </a:r>
            <a:r>
              <a:rPr lang="en-US" sz="3200" dirty="0">
                <a:latin typeface="+mn-lt"/>
                <a:cs typeface="+mn-cs"/>
              </a:rPr>
              <a:t> </a:t>
            </a:r>
            <a:r>
              <a:rPr lang="en-US" sz="3200" dirty="0" err="1">
                <a:latin typeface="+mn-lt"/>
                <a:cs typeface="+mn-cs"/>
              </a:rPr>
              <a:t>הם</a:t>
            </a:r>
            <a:r>
              <a:rPr lang="en-US" sz="3200" dirty="0">
                <a:latin typeface="+mn-lt"/>
                <a:cs typeface="+mn-cs"/>
              </a:rPr>
              <a:t> </a:t>
            </a:r>
            <a:r>
              <a:rPr lang="en-US" sz="3200" dirty="0" err="1">
                <a:latin typeface="+mn-lt"/>
                <a:cs typeface="+mn-cs"/>
              </a:rPr>
              <a:t>עושים</a:t>
            </a:r>
            <a:r>
              <a:rPr lang="en-US" sz="3200" dirty="0">
                <a:latin typeface="+mn-lt"/>
                <a:cs typeface="+mn-cs"/>
              </a:rPr>
              <a:t> </a:t>
            </a:r>
            <a:r>
              <a:rPr lang="en-US" sz="3200" dirty="0" err="1">
                <a:latin typeface="+mn-lt"/>
                <a:cs typeface="+mn-cs"/>
              </a:rPr>
              <a:t>ביחד</a:t>
            </a:r>
            <a:r>
              <a:rPr lang="he-IL" sz="3200" dirty="0"/>
              <a:t>? </a:t>
            </a:r>
            <a:r>
              <a:rPr lang="en-US" sz="3200" dirty="0" err="1">
                <a:latin typeface="+mn-lt"/>
                <a:cs typeface="+mn-cs"/>
              </a:rPr>
              <a:t>ומה</a:t>
            </a:r>
            <a:r>
              <a:rPr lang="en-US" sz="3200" dirty="0">
                <a:latin typeface="+mn-lt"/>
                <a:cs typeface="+mn-cs"/>
              </a:rPr>
              <a:t> </a:t>
            </a:r>
            <a:r>
              <a:rPr lang="en-US" sz="3200" dirty="0" err="1">
                <a:latin typeface="+mn-lt"/>
                <a:cs typeface="+mn-cs"/>
              </a:rPr>
              <a:t>קורה</a:t>
            </a:r>
            <a:r>
              <a:rPr lang="en-US" sz="3200" dirty="0">
                <a:latin typeface="+mn-lt"/>
                <a:cs typeface="+mn-cs"/>
              </a:rPr>
              <a:t> </a:t>
            </a:r>
            <a:r>
              <a:rPr lang="en-US" sz="3200" dirty="0" err="1">
                <a:latin typeface="+mn-lt"/>
                <a:cs typeface="+mn-cs"/>
              </a:rPr>
              <a:t>להם</a:t>
            </a:r>
            <a:r>
              <a:rPr lang="he-IL" sz="3200" dirty="0"/>
              <a:t>? </a:t>
            </a:r>
            <a:endParaRPr lang="en-US" sz="3200" dirty="0">
              <a:latin typeface="+mn-lt"/>
              <a:cs typeface="+mn-cs"/>
            </a:endParaRPr>
          </a:p>
          <a:p>
            <a:pPr marL="396875" indent="-336550" algn="r">
              <a:lnSpc>
                <a:spcPct val="170000"/>
              </a:lnSpc>
            </a:pPr>
            <a:r>
              <a:rPr lang="en-US" sz="3200" dirty="0" err="1">
                <a:latin typeface="+mn-lt"/>
                <a:cs typeface="+mn-cs"/>
              </a:rPr>
              <a:t>ממליצה</a:t>
            </a:r>
            <a:r>
              <a:rPr lang="en-US" sz="3200" dirty="0">
                <a:latin typeface="+mn-lt"/>
                <a:cs typeface="+mn-cs"/>
              </a:rPr>
              <a:t> </a:t>
            </a:r>
            <a:r>
              <a:rPr lang="en-US" sz="3200" dirty="0" err="1">
                <a:latin typeface="+mn-lt"/>
                <a:cs typeface="+mn-cs"/>
              </a:rPr>
              <a:t>לכם</a:t>
            </a:r>
            <a:r>
              <a:rPr lang="en-US" sz="3200" dirty="0">
                <a:latin typeface="+mn-lt"/>
                <a:cs typeface="+mn-cs"/>
              </a:rPr>
              <a:t> </a:t>
            </a:r>
            <a:r>
              <a:rPr lang="en-US" sz="3200" dirty="0" err="1">
                <a:latin typeface="+mn-lt"/>
                <a:cs typeface="+mn-cs"/>
              </a:rPr>
              <a:t>לקרוא</a:t>
            </a:r>
            <a:r>
              <a:rPr lang="en-US" sz="3200" dirty="0">
                <a:latin typeface="+mn-lt"/>
                <a:cs typeface="+mn-cs"/>
              </a:rPr>
              <a:t> </a:t>
            </a:r>
            <a:r>
              <a:rPr lang="en-US" sz="3200" dirty="0" err="1">
                <a:latin typeface="+mn-lt"/>
                <a:cs typeface="+mn-cs"/>
              </a:rPr>
              <a:t>את</a:t>
            </a:r>
            <a:r>
              <a:rPr lang="en-US" sz="3200" dirty="0">
                <a:latin typeface="+mn-lt"/>
                <a:cs typeface="+mn-cs"/>
              </a:rPr>
              <a:t> </a:t>
            </a:r>
            <a:r>
              <a:rPr lang="en-US" sz="3200" dirty="0" err="1">
                <a:latin typeface="+mn-lt"/>
                <a:cs typeface="+mn-cs"/>
              </a:rPr>
              <a:t>הספר</a:t>
            </a:r>
            <a:r>
              <a:rPr lang="en-US" sz="3200" dirty="0">
                <a:latin typeface="+mn-lt"/>
                <a:cs typeface="+mn-cs"/>
              </a:rPr>
              <a:t> </a:t>
            </a:r>
            <a:r>
              <a:rPr lang="en-US" sz="3200" dirty="0" err="1">
                <a:latin typeface="+mn-lt"/>
                <a:cs typeface="+mn-cs"/>
              </a:rPr>
              <a:t>בשלמותו</a:t>
            </a:r>
            <a:r>
              <a:rPr lang="en-US" sz="3200" dirty="0">
                <a:latin typeface="+mn-lt"/>
                <a:cs typeface="+mn-cs"/>
              </a:rPr>
              <a:t>...</a:t>
            </a:r>
          </a:p>
          <a:p>
            <a:pPr marL="0" indent="0" algn="r">
              <a:lnSpc>
                <a:spcPct val="90000"/>
              </a:lnSpc>
              <a:buNone/>
            </a:pPr>
            <a:endParaRPr lang="en-US" sz="3200" dirty="0">
              <a:latin typeface="+mn-lt"/>
              <a:cs typeface="+mn-cs"/>
            </a:endParaRPr>
          </a:p>
          <a:p>
            <a:pPr algn="l" rtl="0">
              <a:lnSpc>
                <a:spcPct val="90000"/>
              </a:lnSpc>
            </a:pPr>
            <a:endParaRPr lang="en-US" sz="2000" dirty="0">
              <a:latin typeface="+mn-lt"/>
              <a:cs typeface="+mn-cs"/>
            </a:endParaRPr>
          </a:p>
        </p:txBody>
      </p:sp>
      <p:pic>
        <p:nvPicPr>
          <p:cNvPr id="6" name="תמונה 5" descr="תמונה שמכילה טקסט, אחזקה, איש, אישה&#10;&#10;התיאור נוצר באופן אוטומטי">
            <a:extLst>
              <a:ext uri="{FF2B5EF4-FFF2-40B4-BE49-F238E27FC236}">
                <a16:creationId xmlns:a16="http://schemas.microsoft.com/office/drawing/2014/main" id="{F2561F92-9897-42F0-8A8A-350BE63ABC9B}"/>
              </a:ext>
            </a:extLst>
          </p:cNvPr>
          <p:cNvPicPr>
            <a:picLocks noChangeAspect="1"/>
          </p:cNvPicPr>
          <p:nvPr/>
        </p:nvPicPr>
        <p:blipFill rotWithShape="1">
          <a:blip r:embed="rId3"/>
          <a:srcRect r="1" b="2729"/>
          <a:stretch/>
        </p:blipFill>
        <p:spPr>
          <a:xfrm>
            <a:off x="20" y="10"/>
            <a:ext cx="4635571"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A67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5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407529"/>
      </p:ext>
    </p:extLst>
  </p:cSld>
  <p:clrMapOvr>
    <a:masterClrMapping/>
  </p:clrMapOvr>
  <p:transition spd="med">
    <p:fade/>
  </p:transition>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5595</Words>
  <Application>Microsoft Office PowerPoint</Application>
  <PresentationFormat>מסך רחב</PresentationFormat>
  <Paragraphs>564</Paragraphs>
  <Slides>46</Slides>
  <Notes>46</Notes>
  <HiddenSlides>0</HiddenSlides>
  <MMClips>4</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46</vt:i4>
      </vt:variant>
    </vt:vector>
  </HeadingPairs>
  <TitlesOfParts>
    <vt:vector size="55" baseType="lpstr">
      <vt:lpstr>Alef</vt:lpstr>
      <vt:lpstr>Arial</vt:lpstr>
      <vt:lpstr>Calibri</vt:lpstr>
      <vt:lpstr>Calibri Light</vt:lpstr>
      <vt:lpstr>David</vt:lpstr>
      <vt:lpstr>Open Sans</vt:lpstr>
      <vt:lpstr>Times New Roman</vt:lpstr>
      <vt:lpstr>Wingdings</vt:lpstr>
      <vt:lpstr>Office Theme</vt:lpstr>
      <vt:lpstr>מצגת של PowerPoint‏</vt:lpstr>
      <vt:lpstr>מה נלמד היום?</vt:lpstr>
      <vt:lpstr>מה להביא לשיעור?</vt:lpstr>
      <vt:lpstr> בן המלך והעני / מארק טווין הפרק השלישי:  טום נפגש עם הנסיך     נבין את משמעותו על רקע הסיפור.</vt:lpstr>
      <vt:lpstr>בפרקים הקודמים</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תיאור הארמון</vt:lpstr>
      <vt:lpstr>תיאור הארמון</vt:lpstr>
      <vt:lpstr>תיאור הארמון</vt:lpstr>
      <vt:lpstr>הפרק השלישי: טום נפגש עם הנסיך</vt:lpstr>
      <vt:lpstr>הפרק השלישי: טום נפגש עם הנסיך</vt:lpstr>
      <vt:lpstr>הפרק השלישי: טום נפגש עם הנסיך</vt:lpstr>
      <vt:lpstr>הפרק השלישי: עצירה וחשיבה על האמצעים האומנותיים</vt:lpstr>
      <vt:lpstr>הפרק השלישי: טום נפגש עם הנסיך</vt:lpstr>
      <vt:lpstr>ממשיכים לקרוא</vt:lpstr>
      <vt:lpstr>ממשיכים לקרוא</vt:lpstr>
      <vt:lpstr>ממשיכים לקרוא</vt:lpstr>
      <vt:lpstr>ממשיכים לקרוא</vt:lpstr>
      <vt:lpstr>ממשיכים לקרוא</vt:lpstr>
      <vt:lpstr>ממשיכים לקרוא</vt:lpstr>
      <vt:lpstr>ממשיכים לקרוא: טום נפגש עם הנסיך – דו-שיח</vt:lpstr>
      <vt:lpstr>טום נפגש עם הנסיך – דו-שיח</vt:lpstr>
      <vt:lpstr>ממשיכים לקרוא</vt:lpstr>
      <vt:lpstr>ממשיכים לקרוא</vt:lpstr>
      <vt:lpstr>ממשיכים לקרוא</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הפרק השלישי: טום נפגש עם הנסיך</vt:lpstr>
      <vt:lpstr>אל תסתכל בקנקן אלא במה שיש בתוכו</vt:lpstr>
      <vt:lpstr>"אל תסתכל בקנקן אלא במה שיש בתוכו" פרקי אבות ד, כ</vt:lpstr>
      <vt:lpstr>"אל תסתכל בקנקן אלא במה שיש בתוכו"</vt:lpstr>
      <vt:lpstr>אל תסתכל בקנקן אלא במה שיש בו</vt:lpstr>
      <vt:lpstr>בן המלך והעני – סיכום וסיום</vt:lpstr>
      <vt:lpstr>המשיכו לקרוא</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משה טל</dc:creator>
  <cp:lastModifiedBy>שני שמלה/Shani Chemla</cp:lastModifiedBy>
  <cp:revision>26</cp:revision>
  <dcterms:created xsi:type="dcterms:W3CDTF">2020-06-30T06:36:10Z</dcterms:created>
  <dcterms:modified xsi:type="dcterms:W3CDTF">2021-10-04T12:18:25Z</dcterms:modified>
</cp:coreProperties>
</file>