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82" r:id="rId2"/>
    <p:sldId id="268" r:id="rId3"/>
    <p:sldId id="269" r:id="rId4"/>
    <p:sldId id="303" r:id="rId5"/>
    <p:sldId id="270" r:id="rId6"/>
    <p:sldId id="299" r:id="rId7"/>
    <p:sldId id="369" r:id="rId8"/>
    <p:sldId id="370" r:id="rId9"/>
    <p:sldId id="366" r:id="rId10"/>
    <p:sldId id="288" r:id="rId11"/>
    <p:sldId id="355" r:id="rId12"/>
    <p:sldId id="354" r:id="rId13"/>
    <p:sldId id="271" r:id="rId14"/>
    <p:sldId id="367" r:id="rId15"/>
    <p:sldId id="289" r:id="rId16"/>
    <p:sldId id="368" r:id="rId17"/>
    <p:sldId id="287" r:id="rId18"/>
    <p:sldId id="298" r:id="rId19"/>
    <p:sldId id="349" r:id="rId20"/>
    <p:sldId id="350" r:id="rId21"/>
    <p:sldId id="359" r:id="rId22"/>
    <p:sldId id="331" r:id="rId23"/>
    <p:sldId id="351" r:id="rId24"/>
    <p:sldId id="347" r:id="rId25"/>
    <p:sldId id="352" r:id="rId26"/>
    <p:sldId id="353" r:id="rId27"/>
    <p:sldId id="358" r:id="rId28"/>
    <p:sldId id="362" r:id="rId29"/>
    <p:sldId id="363" r:id="rId30"/>
    <p:sldId id="319" r:id="rId31"/>
    <p:sldId id="293" r:id="rId32"/>
    <p:sldId id="294" r:id="rId33"/>
    <p:sldId id="295" r:id="rId34"/>
    <p:sldId id="281" r:id="rId35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גילה קרול" initials="גק" lastIdx="3" clrIdx="0">
    <p:extLst>
      <p:ext uri="{19B8F6BF-5375-455C-9EA6-DF929625EA0E}">
        <p15:presenceInfo xmlns:p15="http://schemas.microsoft.com/office/powerpoint/2012/main" userId="S-1-5-21-752503023-1579634288-239210854-29185" providerId="AD"/>
      </p:ext>
    </p:extLst>
  </p:cmAuthor>
  <p:cmAuthor id="2" name="אורי" initials="א" lastIdx="24" clrIdx="1">
    <p:extLst>
      <p:ext uri="{19B8F6BF-5375-455C-9EA6-DF929625EA0E}">
        <p15:presenceInfo xmlns:p15="http://schemas.microsoft.com/office/powerpoint/2012/main" userId="אורי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E3"/>
    <a:srgbClr val="EBEBEB"/>
    <a:srgbClr val="FFFFFF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51" autoAdjust="0"/>
    <p:restoredTop sz="79951" autoAdjust="0"/>
  </p:normalViewPr>
  <p:slideViewPr>
    <p:cSldViewPr snapToGrid="0" snapToObjects="1" showGuides="1">
      <p:cViewPr varScale="1">
        <p:scale>
          <a:sx n="56" d="100"/>
          <a:sy n="56" d="100"/>
        </p:scale>
        <p:origin x="468" y="66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01T16:29:19.698" idx="3">
    <p:pos x="10" y="10"/>
    <p:text>בהחלט חושבת שכדאי לדון פה באיך נחפש יזמות במילון, אולי לדבר על זה שהיום יש המון אפשרויות דיגיטליות למצוא פירושי מילים.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en-IL" smtClean="0"/>
              <a:t>10/04/2021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ebrew-academy.org.il/keyword/%D7%92%D6%BC%D6%B4%D7%9C%D6%BC%D6%B8%D7%94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CU5ymVUWT0&amp;feature=emb_title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>
                <a:cs typeface="Calibri" panose="020F0502020204030204" pitchFamily="34" charset="0"/>
              </a:rPr>
              <a:t>כתבו את המלל בהתאם ואת הציוד הדרוש.</a:t>
            </a:r>
          </a:p>
          <a:p>
            <a:pPr algn="r" rtl="1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sz="1200" dirty="0">
              <a:solidFill>
                <a:schemeClr val="dk1"/>
              </a:solidFill>
              <a:latin typeface="Alef"/>
              <a:ea typeface="Alef"/>
              <a:cs typeface="Calibri" panose="020F0502020204030204" pitchFamily="34" charset="0"/>
              <a:sym typeface="Alef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1433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u="sng" baseline="0" dirty="0">
                <a:solidFill>
                  <a:srgbClr val="FF0000"/>
                </a:solidFill>
                <a:cs typeface="Calibri" panose="020F0502020204030204" pitchFamily="34" charset="0"/>
              </a:rPr>
              <a:t>1. לעבוד על האופן בו למילים יש לעיתים מספר הגדרות במילון, ואז מהו שיקול הדעת השפתי שמסייע לנו בבחירת ההגדרה המתאימה.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rgbClr val="FF0000"/>
                </a:solidFill>
                <a:cs typeface="Calibri" panose="020F0502020204030204" pitchFamily="34" charset="0"/>
              </a:rPr>
              <a:t>חשבתם פעם על ההבדל בין המילים "תגלית"  ו"המצאה"?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rgbClr val="FF0000"/>
                </a:solidFill>
                <a:cs typeface="Calibri" panose="020F0502020204030204" pitchFamily="34" charset="0"/>
              </a:rPr>
              <a:t>איפה שמעתם את המילה תגלית? איזו תגלית אתם מכירים או שמעתם עליה?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solidFill>
                  <a:srgbClr val="FF0000"/>
                </a:solidFill>
                <a:cs typeface="Calibri" panose="020F0502020204030204" pitchFamily="34" charset="0"/>
              </a:rPr>
              <a:t>איפה שמעתם את המילה המצאה? איזו המצאה אתם מכירים? מי המציא אותה?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57563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0" dirty="0">
                <a:cs typeface="Calibri" panose="020F0502020204030204" pitchFamily="34" charset="0"/>
              </a:rPr>
              <a:t>נחפש את המילה תגלית במילון.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0" dirty="0">
                <a:cs typeface="Calibri" panose="020F0502020204030204" pitchFamily="34" charset="0"/>
              </a:rPr>
              <a:t>להקריא את ההגדרה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0" dirty="0">
              <a:cs typeface="Calibri" panose="020F0502020204030204" pitchFamily="34" charset="0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0" dirty="0">
                <a:cs typeface="Calibri" panose="020F0502020204030204" pitchFamily="34" charset="0"/>
              </a:rPr>
              <a:t>המילה מגלה יוצאת מהמילה תגלית. בואו נקרא את הגדרתה.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solidFill>
                  <a:srgbClr val="FF0000"/>
                </a:solidFill>
                <a:cs typeface="Calibri" panose="020F0502020204030204" pitchFamily="34" charset="0"/>
              </a:rPr>
              <a:t>הטיות להוסיף-האם להוסיף דוגמאות להטיות מבניינים שונים?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3"/>
              </a:rPr>
              <a:t>https://hebrew-academy.org.il/keyword/%D7%92%D6%BC%D6%B4%D7%9C%D6%BC%D6%B8%D7%94</a:t>
            </a:r>
            <a:endParaRPr lang="he-IL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76133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ישנן מילים שלהן כמה הגדרות, כמו במקרה של המילה "המצאה".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נקרא יחד את ההגדרות למילה.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איך אפשר לדעת מהי ההגדרה המתאימה?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cs typeface="Calibri" panose="020F0502020204030204" pitchFamily="34" charset="0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תשובה: א. דו-משמעות – למילה אחת ייתכנו משמעויות שונות. כאשר מחפשים משמעות של מילה – בוחרים את המשמעות המתאימה להקשר</a:t>
            </a: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ב. ההגדרות מסודרות כך שהאפשרות המוצגת ראשונה היא השכיחה ביותר-זאת המשתמשים בה הכי הרבה בשפה.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11064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cs typeface="Calibri" panose="020F0502020204030204" pitchFamily="34" charset="0"/>
              </a:rPr>
              <a:t>בשיעור שלנו ההגדרה המתאימה היא זו הראשונה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48569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במילון ישנם קיצורים וסימונים שונים.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רוב הערכים מלווים באותיות הבאות לציין את הרובד ההיסטורי של המילה ( התקופה בה המילה נכנסה לשימוש בשפה)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האם שמתם לב לאותיות המופיעות בתחילת המשפטים: ע"ח ו י"ב.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cs typeface="Calibri" panose="020F0502020204030204" pitchFamily="34" charset="0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אלו ראשי תיבות: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ע"ח=עברית חדשה – זאת אומרת שהמילה/הפירוש </a:t>
            </a:r>
            <a:r>
              <a:rPr lang="he-IL" b="1" dirty="0" err="1">
                <a:highlight>
                  <a:srgbClr val="FFFF00"/>
                </a:highlight>
                <a:cs typeface="Calibri" panose="020F0502020204030204" pitchFamily="34" charset="0"/>
              </a:rPr>
              <a:t>המסויים</a:t>
            </a: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 הזה נכנס לשימוש בשפה בעברית החדשה/עת החדשה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 </a:t>
            </a:r>
            <a:r>
              <a:rPr lang="he-IL" b="1" dirty="0" err="1">
                <a:highlight>
                  <a:srgbClr val="FFFF00"/>
                </a:highlight>
                <a:cs typeface="Calibri" panose="020F0502020204030204" pitchFamily="34" charset="0"/>
              </a:rPr>
              <a:t>יב</a:t>
            </a: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= ימי ביניים – זאת אומרת שהמילה/הפירוש </a:t>
            </a:r>
            <a:r>
              <a:rPr lang="he-IL" b="1" dirty="0" err="1">
                <a:highlight>
                  <a:srgbClr val="FFFF00"/>
                </a:highlight>
                <a:cs typeface="Calibri" panose="020F0502020204030204" pitchFamily="34" charset="0"/>
              </a:rPr>
              <a:t>המסויים</a:t>
            </a: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 הזה נכנס לשימוש בשפה כבר בימי הביניים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b="1" dirty="0">
              <a:highlight>
                <a:srgbClr val="FFFF00"/>
              </a:highlight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57444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במילון ישנם קיצורים וסימונים שונים.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רוב הערכים מלווים באותיות הבאות לציין את הרובד ההיסטורי של המילה ( התקופה בה המילה נכנסה לשימוש בשפה)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האם שמתם לב לאותיות המופיעות בתחילת המשפטים: ע"ח ו י"ב.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dirty="0">
              <a:cs typeface="Calibri" panose="020F0502020204030204" pitchFamily="34" charset="0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cs typeface="Calibri" panose="020F0502020204030204" pitchFamily="34" charset="0"/>
              </a:rPr>
              <a:t>אלו ראשי תיבות: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ע"ח=עברית חדשה – זאת אומרת שהמילה/הפירוש </a:t>
            </a:r>
            <a:r>
              <a:rPr lang="he-IL" b="1" dirty="0" err="1">
                <a:highlight>
                  <a:srgbClr val="FFFF00"/>
                </a:highlight>
                <a:cs typeface="Calibri" panose="020F0502020204030204" pitchFamily="34" charset="0"/>
              </a:rPr>
              <a:t>המסויים</a:t>
            </a: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 הזה נכנס לשימוש בשפה בעברית החדשה/עת החדשה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 </a:t>
            </a:r>
            <a:r>
              <a:rPr lang="he-IL" b="1" dirty="0" err="1">
                <a:highlight>
                  <a:srgbClr val="FFFF00"/>
                </a:highlight>
                <a:cs typeface="Calibri" panose="020F0502020204030204" pitchFamily="34" charset="0"/>
              </a:rPr>
              <a:t>יב</a:t>
            </a: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= ימי ביניים – זאת אומרת שהמילה/הפירוש </a:t>
            </a:r>
            <a:r>
              <a:rPr lang="he-IL" b="1" dirty="0" err="1">
                <a:highlight>
                  <a:srgbClr val="FFFF00"/>
                </a:highlight>
                <a:cs typeface="Calibri" panose="020F0502020204030204" pitchFamily="34" charset="0"/>
              </a:rPr>
              <a:t>המסויים</a:t>
            </a:r>
            <a:r>
              <a:rPr lang="he-IL" b="1" dirty="0">
                <a:highlight>
                  <a:srgbClr val="FFFF00"/>
                </a:highlight>
                <a:cs typeface="Calibri" panose="020F0502020204030204" pitchFamily="34" charset="0"/>
              </a:rPr>
              <a:t> הזה נכנס לשימוש בשפה כבר בימי הביניים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he-IL" b="1" dirty="0">
              <a:highlight>
                <a:srgbClr val="FFFF00"/>
              </a:highlight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21251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cs typeface="Calibri" panose="020F0502020204030204" pitchFamily="34" charset="0"/>
              </a:rPr>
              <a:t>השיעור שלנו יעסוק ביזמות ישראלית,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cs typeface="Calibri" panose="020F0502020204030204" pitchFamily="34" charset="0"/>
              </a:rPr>
              <a:t>רגע, מה זאת יזמות? אלך למילון ואבדוק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strike="noStrike" dirty="0"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strike="noStrike" dirty="0"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strike="noStrike" dirty="0">
                <a:cs typeface="Calibri" panose="020F0502020204030204" pitchFamily="34" charset="0"/>
              </a:rPr>
              <a:t>לקרוא את ההגדרות בשקף הבא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97044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strike="noStrike" dirty="0">
                <a:cs typeface="Calibri" panose="020F0502020204030204" pitchFamily="34" charset="0"/>
              </a:rPr>
              <a:t>לקרוא את ההגדרות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11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92496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rgbClr val="FF0000"/>
                </a:solidFill>
                <a:cs typeface="Calibri" panose="020F0502020204030204" pitchFamily="34" charset="0"/>
              </a:rPr>
              <a:t>אז לפני שנתחיל, אילו המצאות ישראליות אתם מכירים? קחו לכם דקה לחשיבה. 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rgbClr val="FF0000"/>
                </a:solidFill>
                <a:cs typeface="Calibri" panose="020F0502020204030204" pitchFamily="34" charset="0"/>
              </a:rPr>
              <a:t>אני בטוחה שאתם מכירים לא מעט.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rgbClr val="FF0000"/>
                </a:solidFill>
                <a:cs typeface="Calibri" panose="020F0502020204030204" pitchFamily="34" charset="0"/>
              </a:rPr>
              <a:t>בואו נשחק משחק ובו ננסה לבדוק אילו המצאות ישראליות אתם מזהים ומכירים.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rgbClr val="FF0000"/>
                </a:solidFill>
                <a:cs typeface="Calibri" panose="020F0502020204030204" pitchFamily="34" charset="0"/>
              </a:rPr>
              <a:t>מוכנים...</a:t>
            </a:r>
            <a:endParaRPr lang="he-IL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64244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lang="he-IL" b="1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התבוננו באיור ונסו לזהות בו המצאות ישראליות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יש לכן 2 דק'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קדימה..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20061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lang="he-IL" b="1" dirty="0">
              <a:cs typeface="Calibri" panose="020F0502020204030204" pitchFamily="34" charset="0"/>
            </a:endParaRPr>
          </a:p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b="1" u="sng" dirty="0">
                <a:cs typeface="Calibri" panose="020F0502020204030204" pitchFamily="34" charset="0"/>
              </a:rPr>
              <a:t>אולי אפשר להחזיר את האיור ולסמן עליו? יהיה מרשים, יותר חזותי.</a:t>
            </a:r>
          </a:p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מדהים לגלות כמה המצאות ישראליות יש כאן. מעניין אילו </a:t>
            </a:r>
            <a:r>
              <a:rPr lang="he-IL" b="1" u="sng" dirty="0">
                <a:cs typeface="Calibri" panose="020F0502020204030204" pitchFamily="34" charset="0"/>
              </a:rPr>
              <a:t>המצאות הכרתם/ זיהיתם..</a:t>
            </a:r>
            <a:endParaRPr lang="he-IL" dirty="0">
              <a:cs typeface="Calibri" panose="020F0502020204030204" pitchFamily="34" charset="0"/>
            </a:endParaRPr>
          </a:p>
          <a:p>
            <a:pPr algn="r"/>
            <a:endParaRPr lang="he-IL" b="1" u="sng" baseline="0" dirty="0">
              <a:cs typeface="Calibri" panose="020F0502020204030204" pitchFamily="34" charset="0"/>
            </a:endParaRPr>
          </a:p>
          <a:p>
            <a:pPr algn="r"/>
            <a:r>
              <a:rPr lang="he-IL" b="1" u="sng" baseline="0" dirty="0">
                <a:cs typeface="Calibri" panose="020F0502020204030204" pitchFamily="34" charset="0"/>
              </a:rPr>
              <a:t> אני הופתעתי מהמספר הרב של ההמצאות/ לא ידעתי ש... הוא המצאה ישראלית...</a:t>
            </a:r>
            <a:endParaRPr lang="he-IL" b="1" u="sng" dirty="0">
              <a:cs typeface="Calibri" panose="020F0502020204030204" pitchFamily="34" charset="0"/>
            </a:endParaRP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87795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he-IL" b="0" dirty="0">
              <a:cs typeface="Calibri" panose="020F0502020204030204" pitchFamily="34" charset="0"/>
            </a:endParaRPr>
          </a:p>
          <a:p>
            <a:pPr marL="158750" lvl="0" indent="0" algn="r" rtl="1">
              <a:buNone/>
            </a:pPr>
            <a:r>
              <a:rPr lang="he-IL" b="1" u="sng" dirty="0">
                <a:cs typeface="Calibri" panose="020F0502020204030204" pitchFamily="34" charset="0"/>
              </a:rPr>
              <a:t>והנה עוד באיור,</a:t>
            </a:r>
            <a:r>
              <a:rPr lang="he-IL" b="1" u="sng" baseline="0" dirty="0">
                <a:cs typeface="Calibri" panose="020F0502020204030204" pitchFamily="34" charset="0"/>
              </a:rPr>
              <a:t> גם בו יש המצאות ישראליות</a:t>
            </a:r>
            <a:r>
              <a:rPr lang="he-IL" b="0" baseline="0" dirty="0">
                <a:cs typeface="Calibri" panose="020F0502020204030204" pitchFamily="34" charset="0"/>
              </a:rPr>
              <a:t>. </a:t>
            </a:r>
            <a:r>
              <a:rPr lang="he-IL" b="0" dirty="0">
                <a:cs typeface="Calibri" panose="020F0502020204030204" pitchFamily="34" charset="0"/>
              </a:rPr>
              <a:t>אילו המצאות ישראליות ניתן לזהות מהתבוננות באיור הזה?</a:t>
            </a:r>
          </a:p>
          <a:p>
            <a:pPr marL="158750" lvl="0" indent="0" algn="r" rtl="1">
              <a:buNone/>
            </a:pPr>
            <a:r>
              <a:rPr lang="he-IL" b="0" dirty="0">
                <a:cs typeface="Calibri" panose="020F0502020204030204" pitchFamily="34" charset="0"/>
              </a:rPr>
              <a:t>קדימה, תנסו...</a:t>
            </a:r>
          </a:p>
          <a:p>
            <a:pPr marL="158750" lvl="0" indent="0" algn="r" rtl="1">
              <a:buNone/>
            </a:pPr>
            <a:r>
              <a:rPr lang="he-IL" b="0" dirty="0">
                <a:cs typeface="Calibri" panose="020F0502020204030204" pitchFamily="34" charset="0"/>
              </a:rPr>
              <a:t>שעון שתי דקות</a:t>
            </a: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23933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he-IL" b="0" dirty="0"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he-IL" b="1" dirty="0">
                <a:cs typeface="Calibri" panose="020F0502020204030204" pitchFamily="34" charset="0"/>
              </a:rPr>
              <a:t>נו, הצלחתם למצוא?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he-IL" b="1" u="sng" dirty="0">
                <a:cs typeface="Calibri" panose="020F0502020204030204" pitchFamily="34" charset="0"/>
              </a:rPr>
              <a:t>גם פה מציעה לסמן על גבי האיור.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lang="he-IL" b="1" dirty="0"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he-IL" b="1" dirty="0">
                <a:cs typeface="Calibri" panose="020F0502020204030204" pitchFamily="34" charset="0"/>
              </a:rPr>
              <a:t>איזו גאווה!, המון המצאות ישראליות שמשתמשים בהם בכל רחבי העולם.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lang="he-IL" b="1" dirty="0"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he-IL" b="1" dirty="0">
                <a:cs typeface="Calibri" panose="020F0502020204030204" pitchFamily="34" charset="0"/>
              </a:rPr>
              <a:t>מעניין אותי לדעת איזה המצאה הפתיעה אתכם?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he-IL" b="1" dirty="0">
                <a:cs typeface="Calibri" panose="020F0502020204030204" pitchFamily="34" charset="0"/>
              </a:rPr>
              <a:t>האם אתם מכירים עוד המצאות ישראליות..?</a:t>
            </a: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441958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u="sng" dirty="0">
                <a:cs typeface="Calibri" panose="020F0502020204030204" pitchFamily="34" charset="0"/>
              </a:rPr>
              <a:t>עוד רגע נצפה בסרטון וננסה לענות על השאלה הזאת,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85185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>
                <a:cs typeface="Calibri" panose="020F0502020204030204" pitchFamily="34" charset="0"/>
              </a:rPr>
              <a:t>להוסיף את שקופית 8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בואו נצפה בסרטון על "האף האלקטרוני" והלווין הביולוגי ועוד.</a:t>
            </a:r>
          </a:p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וננסה לענות על השאלה: האם "האף האלקטרוני" הוא המצאה או תגלית?</a:t>
            </a:r>
            <a:endParaRPr lang="en-US" dirty="0">
              <a:cs typeface="Calibri" panose="020F0502020204030204" pitchFamily="34" charset="0"/>
            </a:endParaRPr>
          </a:p>
          <a:p>
            <a:pPr algn="r"/>
            <a:endParaRPr lang="en-US" dirty="0">
              <a:cs typeface="Calibri" panose="020F0502020204030204" pitchFamily="34" charset="0"/>
            </a:endParaRPr>
          </a:p>
          <a:p>
            <a:pPr algn="r"/>
            <a:r>
              <a:rPr lang="en-US" dirty="0">
                <a:hlinkClick r:id="rId3"/>
              </a:rPr>
              <a:t>https://www.youtube.com/watch?v=QCU5ymVUWT0&amp;feature=emb_title</a:t>
            </a:r>
            <a:endParaRPr lang="en-US" dirty="0">
              <a:cs typeface="Calibri" panose="020F0502020204030204" pitchFamily="34" charset="0"/>
            </a:endParaRPr>
          </a:p>
          <a:p>
            <a:pPr algn="r"/>
            <a:endParaRPr lang="en-US" dirty="0"/>
          </a:p>
          <a:p>
            <a:pPr algn="r"/>
            <a:endParaRPr lang="en-US" strike="sngStrike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39747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endParaRPr lang="he-IL" dirty="0">
              <a:cs typeface="Calibri" panose="020F050202020403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he-IL" dirty="0">
                <a:cs typeface="Calibri" panose="020F0502020204030204" pitchFamily="34" charset="0"/>
              </a:rPr>
              <a:t>לפני שנענה על השאלה האם האף האלקטרוני הוא המצאה או תגלית,</a:t>
            </a:r>
          </a:p>
          <a:p>
            <a:pPr lvl="0" algn="r">
              <a:lnSpc>
                <a:spcPct val="150000"/>
              </a:lnSpc>
            </a:pPr>
            <a:endParaRPr lang="he-IL" dirty="0">
              <a:cs typeface="Calibri" panose="020F050202020403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he-IL" dirty="0">
                <a:cs typeface="Calibri" panose="020F0502020204030204" pitchFamily="34" charset="0"/>
              </a:rPr>
              <a:t>לאחר שצפינו בסרטון: </a:t>
            </a:r>
            <a:r>
              <a:rPr lang="he-IL" sz="1200" dirty="0">
                <a:cs typeface="Calibri" panose="020F0502020204030204" pitchFamily="34" charset="0"/>
              </a:rPr>
              <a:t>מה הקשר בין שלוש ההמצאות בסרטון, מלבד היותן המצאות ישראליות?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42444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>
                <a:cs typeface="Calibri" panose="020F0502020204030204" pitchFamily="34" charset="0"/>
              </a:rPr>
              <a:t>בואו ניזכר בהמצאות שראינו בסרטון...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017476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>
                <a:cs typeface="Calibri" panose="020F0502020204030204" pitchFamily="34" charset="0"/>
              </a:rPr>
              <a:t>תשובה לשאלה </a:t>
            </a:r>
            <a:r>
              <a:rPr lang="he-IL" sz="1200" dirty="0">
                <a:cs typeface="Calibri" panose="020F0502020204030204" pitchFamily="34" charset="0"/>
              </a:rPr>
              <a:t>מה הקשר בין 3 ההמצאות בסרטון, מלבד היותן המצאות ישראליות?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1.לדעתי/אני מצאתי ש.. ולקרוא את מה שכתוב בשקופית.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2. זוכרים את המילה יזם? "אדם שיוצר ומניע פעילות אנושית חדשה ומגייס את המשאבים הדרושים למימושה"</a:t>
            </a:r>
          </a:p>
          <a:p>
            <a:pPr algn="r"/>
            <a:r>
              <a:rPr lang="en-US" dirty="0"/>
              <a:t> </a:t>
            </a:r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21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954337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sng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43952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u="sng" dirty="0">
                <a:cs typeface="Calibri" panose="020F0502020204030204" pitchFamily="34" charset="0"/>
              </a:rPr>
              <a:t>עורכי הסרטון בחרו לסיים במשפט זה...</a:t>
            </a:r>
            <a:r>
              <a:rPr lang="en-US" b="1" u="sng" dirty="0"/>
              <a:t> </a:t>
            </a:r>
            <a:r>
              <a:rPr lang="he-IL" b="1" u="sng" dirty="0">
                <a:cs typeface="Calibri" panose="020F0502020204030204" pitchFamily="34" charset="0"/>
              </a:rPr>
              <a:t>לדעתי/אני משערת ש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187761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 </a:t>
            </a:r>
            <a:r>
              <a:rPr lang="he-IL" b="1" u="sng" dirty="0">
                <a:cs typeface="Calibri" panose="020F0502020204030204" pitchFamily="34" charset="0"/>
              </a:rPr>
              <a:t>אני מזכירה לכם שקראנו את ההגדרות למילים: המצאה ותגלית,.</a:t>
            </a:r>
          </a:p>
          <a:p>
            <a:pPr algn="r"/>
            <a:endParaRPr lang="he-IL" b="1" u="sng" baseline="0" dirty="0">
              <a:cs typeface="Calibri" panose="020F0502020204030204" pitchFamily="34" charset="0"/>
            </a:endParaRPr>
          </a:p>
          <a:p>
            <a:pPr algn="r"/>
            <a:r>
              <a:rPr lang="he-IL" b="1" u="sng" baseline="0" dirty="0">
                <a:cs typeface="Calibri" panose="020F0502020204030204" pitchFamily="34" charset="0"/>
              </a:rPr>
              <a:t>בואו נקרא שוב את ההגדרות (נמצאות בשקף הבא)</a:t>
            </a:r>
          </a:p>
          <a:p>
            <a:pPr algn="r"/>
            <a:endParaRPr lang="he-IL" b="1" u="sng" baseline="0" dirty="0">
              <a:cs typeface="Calibri" panose="020F0502020204030204" pitchFamily="34" charset="0"/>
            </a:endParaRPr>
          </a:p>
          <a:p>
            <a:pPr algn="r"/>
            <a:endParaRPr lang="he-IL" u="sng" baseline="0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 האם האף האלקטרוני הוא המצאה או תגלית? </a:t>
            </a:r>
            <a:r>
              <a:rPr lang="he-IL" b="1" u="sng" dirty="0">
                <a:cs typeface="Calibri" panose="020F0502020204030204" pitchFamily="34" charset="0"/>
              </a:rPr>
              <a:t>מה בהגדרה</a:t>
            </a:r>
            <a:r>
              <a:rPr lang="he-IL" b="1" u="sng" baseline="0" dirty="0">
                <a:cs typeface="Calibri" panose="020F0502020204030204" pitchFamily="34" charset="0"/>
              </a:rPr>
              <a:t> עוזר לנו להחליט שהאף האלקטרוני הוא המצאה?</a:t>
            </a:r>
            <a:endParaRPr lang="he-IL" b="1" u="sng" dirty="0">
              <a:cs typeface="Calibri" panose="020F0502020204030204" pitchFamily="34" charset="0"/>
            </a:endParaRP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456307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 </a:t>
            </a:r>
            <a:r>
              <a:rPr lang="he-IL" b="1" u="sng" dirty="0">
                <a:cs typeface="Calibri" panose="020F0502020204030204" pitchFamily="34" charset="0"/>
              </a:rPr>
              <a:t>נקרא יחד את ההגדרות:</a:t>
            </a:r>
            <a:endParaRPr lang="he-IL" u="sng" baseline="0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he-IL" dirty="0">
                <a:cs typeface="Calibri" panose="020F0502020204030204" pitchFamily="34" charset="0"/>
              </a:rPr>
              <a:t>האם האף האלקטרוני הוא המצאה או תגלית? </a:t>
            </a:r>
            <a:r>
              <a:rPr lang="he-IL" b="1" u="sng" dirty="0">
                <a:cs typeface="Calibri" panose="020F0502020204030204" pitchFamily="34" charset="0"/>
              </a:rPr>
              <a:t>מה בהגדרה</a:t>
            </a:r>
            <a:r>
              <a:rPr lang="he-IL" b="1" u="sng" baseline="0" dirty="0">
                <a:cs typeface="Calibri" panose="020F0502020204030204" pitchFamily="34" charset="0"/>
              </a:rPr>
              <a:t> עוזר לנו להחליט שהאף האלקטרוני הוא המצאה? (התשובה בשקף הבא)</a:t>
            </a:r>
            <a:endParaRPr lang="he-IL" b="1" u="sng" dirty="0">
              <a:cs typeface="Calibri" panose="020F0502020204030204" pitchFamily="34" charset="0"/>
            </a:endParaRP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947328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 אז האם האף האלקטרוני הוא המצאה או תגלית? </a:t>
            </a:r>
            <a:r>
              <a:rPr lang="he-IL" b="1" u="sng" dirty="0">
                <a:cs typeface="Calibri" panose="020F0502020204030204" pitchFamily="34" charset="0"/>
              </a:rPr>
              <a:t>מה בהגדרה</a:t>
            </a:r>
            <a:r>
              <a:rPr lang="he-IL" b="1" u="sng" baseline="0" dirty="0">
                <a:cs typeface="Calibri" panose="020F0502020204030204" pitchFamily="34" charset="0"/>
              </a:rPr>
              <a:t> עוזר לנו להחליט שהאף האלקטרוני הוא המצאה?</a:t>
            </a:r>
          </a:p>
          <a:p>
            <a:pPr algn="r"/>
            <a:endParaRPr lang="he-IL" b="1" u="sng" baseline="0" dirty="0">
              <a:cs typeface="Calibri" panose="020F0502020204030204" pitchFamily="34" charset="0"/>
            </a:endParaRPr>
          </a:p>
          <a:p>
            <a:pPr algn="r"/>
            <a:r>
              <a:rPr lang="he-IL" b="1" u="sng" baseline="0" dirty="0">
                <a:cs typeface="Calibri" panose="020F0502020204030204" pitchFamily="34" charset="0"/>
              </a:rPr>
              <a:t>האף האלקטרוני הוא המצאה וזאת מכיוון שהוא "עקרון חדש", דבר חדש שהומצא ולא התגלה/נמצא.</a:t>
            </a:r>
            <a:endParaRPr lang="he-IL" b="1" u="sng" dirty="0">
              <a:cs typeface="Calibri" panose="020F0502020204030204" pitchFamily="34" charset="0"/>
            </a:endParaRP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79958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dirty="0">
                <a:cs typeface="Calibri" panose="020F0502020204030204" pitchFamily="34" charset="0"/>
              </a:rPr>
              <a:t>...בעצם נעזרנו במילון.. ועכשיו בואו נצלול פנימה לתוך ערך מילוני אחר ונבין ממנו עוד דברים המיוחדים לערכים מילוניים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794873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>
                <a:cs typeface="Calibri" panose="020F0502020204030204" pitchFamily="34" charset="0"/>
              </a:rPr>
              <a:t>בואו נכיר את מבנה הערך המילוני:</a:t>
            </a:r>
          </a:p>
          <a:p>
            <a:pPr algn="r"/>
            <a:r>
              <a:rPr lang="he-IL" b="1" dirty="0">
                <a:cs typeface="Calibri" panose="020F0502020204030204" pitchFamily="34" charset="0"/>
              </a:rPr>
              <a:t>ערך מילוני</a:t>
            </a:r>
            <a:r>
              <a:rPr lang="he-IL" dirty="0">
                <a:cs typeface="Calibri" panose="020F0502020204030204" pitchFamily="34" charset="0"/>
              </a:rPr>
              <a:t>-המילה במרכז מודגשת: אבן</a:t>
            </a:r>
          </a:p>
          <a:p>
            <a:pPr algn="r"/>
            <a:r>
              <a:rPr lang="he-IL" b="1" dirty="0">
                <a:cs typeface="Calibri" panose="020F0502020204030204" pitchFamily="34" charset="0"/>
              </a:rPr>
              <a:t>שורש</a:t>
            </a:r>
            <a:r>
              <a:rPr lang="he-IL" dirty="0">
                <a:cs typeface="Calibri" panose="020F0502020204030204" pitchFamily="34" charset="0"/>
              </a:rPr>
              <a:t> : </a:t>
            </a:r>
            <a:r>
              <a:rPr lang="he-IL" dirty="0" err="1">
                <a:cs typeface="Calibri" panose="020F0502020204030204" pitchFamily="34" charset="0"/>
              </a:rPr>
              <a:t>א.ב.נ</a:t>
            </a:r>
            <a:endParaRPr lang="he-IL" dirty="0">
              <a:cs typeface="Calibri" panose="020F0502020204030204" pitchFamily="34" charset="0"/>
            </a:endParaRPr>
          </a:p>
          <a:p>
            <a:pPr algn="r"/>
            <a:r>
              <a:rPr lang="he-IL" b="1" dirty="0">
                <a:cs typeface="Calibri" panose="020F0502020204030204" pitchFamily="34" charset="0"/>
              </a:rPr>
              <a:t>נטייה ברבים</a:t>
            </a:r>
            <a:r>
              <a:rPr lang="he-IL" dirty="0">
                <a:cs typeface="Calibri" panose="020F0502020204030204" pitchFamily="34" charset="0"/>
              </a:rPr>
              <a:t>: אבנים</a:t>
            </a:r>
          </a:p>
          <a:p>
            <a:pPr algn="r"/>
            <a:r>
              <a:rPr lang="he-IL" b="1" dirty="0">
                <a:cs typeface="Calibri" panose="020F0502020204030204" pitchFamily="34" charset="0"/>
              </a:rPr>
              <a:t>הסבר, הגדרה</a:t>
            </a:r>
            <a:r>
              <a:rPr lang="he-IL" dirty="0">
                <a:cs typeface="Calibri" panose="020F0502020204030204" pitchFamily="34" charset="0"/>
              </a:rPr>
              <a:t>: "גוש של חומר קשה הנמצא בתוך האדמה או עליה..</a:t>
            </a:r>
          </a:p>
          <a:p>
            <a:pPr algn="r"/>
            <a:r>
              <a:rPr lang="he-IL" b="1" dirty="0">
                <a:cs typeface="Calibri" panose="020F0502020204030204" pitchFamily="34" charset="0"/>
              </a:rPr>
              <a:t>משפטים לדוגמה</a:t>
            </a:r>
            <a:r>
              <a:rPr lang="he-IL" dirty="0">
                <a:cs typeface="Calibri" panose="020F0502020204030204" pitchFamily="34" charset="0"/>
              </a:rPr>
              <a:t>: רוב הבתים בירושלים הם בתי אבן</a:t>
            </a:r>
          </a:p>
          <a:p>
            <a:pPr algn="r"/>
            <a:r>
              <a:rPr lang="he-IL" b="1" dirty="0">
                <a:cs typeface="Calibri" panose="020F0502020204030204" pitchFamily="34" charset="0"/>
              </a:rPr>
              <a:t>ניבים וביטויים</a:t>
            </a:r>
            <a:r>
              <a:rPr lang="he-IL" dirty="0">
                <a:cs typeface="Calibri" panose="020F0502020204030204" pitchFamily="34" charset="0"/>
              </a:rPr>
              <a:t>: אבן דרך: נקודת ציון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376431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dirty="0"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>
                <a:cs typeface="Calibri" panose="020F0502020204030204" pitchFamily="34" charset="0"/>
              </a:rPr>
              <a:t>אפשר להוסיף גם: </a:t>
            </a:r>
            <a:r>
              <a:rPr lang="he-IL" sz="1200" dirty="0">
                <a:cs typeface="Calibri" panose="020F0502020204030204" pitchFamily="34" charset="0"/>
              </a:rPr>
              <a:t>יש מילונים המציינים את </a:t>
            </a:r>
            <a:r>
              <a:rPr lang="he-IL" sz="1200" b="1" dirty="0">
                <a:cs typeface="Calibri" panose="020F0502020204030204" pitchFamily="34" charset="0"/>
              </a:rPr>
              <a:t>התקופה</a:t>
            </a:r>
            <a:r>
              <a:rPr lang="he-IL" sz="1200" dirty="0">
                <a:cs typeface="Calibri" panose="020F0502020204030204" pitchFamily="34" charset="0"/>
              </a:rPr>
              <a:t> שבה נוצרה המילה – לשון המקרא, לשון חז"ל העברית החדשה, ויש כאלה המציינים גם את </a:t>
            </a:r>
            <a:r>
              <a:rPr lang="he-IL" sz="1200" b="1" dirty="0">
                <a:cs typeface="Calibri" panose="020F0502020204030204" pitchFamily="34" charset="0"/>
              </a:rPr>
              <a:t>המשלב</a:t>
            </a:r>
            <a:r>
              <a:rPr lang="he-IL" sz="1200" dirty="0">
                <a:cs typeface="Calibri" panose="020F0502020204030204" pitchFamily="34" charset="0"/>
              </a:rPr>
              <a:t> של המילה – האם היא מילה ספרותית "גבוהה" או מילה השייכת לדיבור ולסלנג.</a:t>
            </a:r>
          </a:p>
          <a:p>
            <a:pPr algn="r"/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708271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30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189527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1357617b0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71357617b0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7" name="Google Shape;107;g71357617b0_0_40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78371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1357617b0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71357617b0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Google Shape;116;g71357617b0_0_48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34227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1357617b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71357617b0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latin typeface="Tahoma"/>
                <a:ea typeface="Tahoma"/>
                <a:cs typeface="Tahoma"/>
                <a:sym typeface="Tahoma"/>
              </a:rPr>
              <a:t>קחו בחשבון שיהיו תלמידים ללא שם משתמש וסיסמה. במקרה כזה הציעו להם להתחבר דרך שם משתמש וסיסמה זמניים שתקבלו בהמשך.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" name="Google Shape;125;g71357617b0_0_56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055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en-IL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L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מדינת ישראל</a:t>
              </a:r>
            </a:p>
            <a:p>
              <a:pPr algn="ctr"/>
              <a:r>
                <a:rPr lang="en-IL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en-IL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en-IL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6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en-IL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L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מדינת ישראל</a:t>
              </a:r>
            </a:p>
            <a:p>
              <a:pPr algn="ctr"/>
              <a:r>
                <a:rPr lang="en-IL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en-I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en-IL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en-IL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en-IL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en-IL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en-IL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en-IL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br>
              <a:rPr lang="en-US" dirty="0"/>
            </a:br>
            <a:r>
              <a:rPr lang="he-IL" dirty="0"/>
              <a:t>כותרת 3</a:t>
            </a:r>
            <a:endParaRPr lang="en-IL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IL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en-IL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en-IL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I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en-I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en-IL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IL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D3F5E7-9570-CB48-AE95-15E23DB4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7C3AE3-8A3A-6F4C-BDEA-D0F74E2863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DA0ACC-AD37-394A-BBD5-F3DDF6DC4C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02BFFB-4B13-124B-81F5-2F78B7F80473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E484577-483E-7242-917A-00D38BA8736E}"/>
              </a:ext>
            </a:extLst>
          </p:cNvPr>
          <p:cNvSpPr/>
          <p:nvPr userDrawn="1"/>
        </p:nvSpPr>
        <p:spPr>
          <a:xfrm rot="162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764D93-0F65-9B4D-B215-60B665F73BD2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DBA308-BCDE-054D-8D29-1334C40E70E5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035982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C1E3B8-6F51-6E4F-A503-AD965CF82D0A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69DA8D3-076A-4742-AC7A-9EB5E69C7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F361B1A-C9AC-6944-8861-226D06E2FC9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IL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מדינת ישראל</a:t>
              </a:r>
            </a:p>
            <a:p>
              <a:pPr algn="ctr"/>
              <a:r>
                <a:rPr lang="en-IL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משרד החינוך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050E382-46BD-EC4A-9255-342AEA607793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6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שצפיתם בשידור</a:t>
            </a:r>
          </a:p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הופק עבור משרד החינוך ע״י מטח</a:t>
            </a:r>
            <a:endParaRPr lang="en-IL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824BB1-2435-734E-9266-80D63D1B886A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76D12D-01A7-2349-AE0C-06DFFC8E4DB0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C6A9FB-5F47-9545-B448-B2E7B3B286C7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I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2D1B0-6B63-F440-9F8D-BFFEC1F100C2}"/>
              </a:ext>
            </a:extLst>
          </p:cNvPr>
          <p:cNvSpPr txBox="1"/>
          <p:nvPr userDrawn="1"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shutterstock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/com</a:t>
            </a:r>
            <a:r>
              <a:rPr lang="he-IL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איורים: </a:t>
            </a:r>
            <a:endParaRPr lang="en-IL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3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50" r:id="rId3"/>
    <p:sldLayoutId id="2147483653" r:id="rId4"/>
    <p:sldLayoutId id="2147483666" r:id="rId5"/>
    <p:sldLayoutId id="2147483652" r:id="rId6"/>
    <p:sldLayoutId id="2147483667" r:id="rId7"/>
    <p:sldLayoutId id="2147483669" r:id="rId8"/>
    <p:sldLayoutId id="2147483670" r:id="rId9"/>
    <p:sldLayoutId id="2147483671" r:id="rId10"/>
    <p:sldLayoutId id="2147483668" r:id="rId11"/>
    <p:sldLayoutId id="2147483665" r:id="rId12"/>
    <p:sldLayoutId id="2147483657" r:id="rId13"/>
    <p:sldLayoutId id="2147483664" r:id="rId14"/>
    <p:sldLayoutId id="2147483661" r:id="rId15"/>
    <p:sldLayoutId id="2147483649" r:id="rId16"/>
    <p:sldLayoutId id="2147483663" r:id="rId17"/>
    <p:sldLayoutId id="2147483673" r:id="rId18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he-IL" dirty="0"/>
              <a:t>שיעור עברית</a:t>
            </a:r>
            <a:r>
              <a:rPr lang="en-US" dirty="0"/>
              <a:t> </a:t>
            </a:r>
            <a:r>
              <a:rPr lang="he-IL" dirty="0"/>
              <a:t>לכיתות: ד, ה, ו</a:t>
            </a:r>
            <a:endParaRPr lang="en-IL" dirty="0"/>
          </a:p>
          <a:p>
            <a:endParaRPr lang="en-IL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3611" y="4419771"/>
            <a:ext cx="6174430" cy="649357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he-IL" dirty="0"/>
              <a:t>נושא השיעור: יזמות ישראלית א'- חיפוש במילון</a:t>
            </a:r>
            <a:endParaRPr lang="en-IL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en-IL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המורה: לימור עסיס טל</a:t>
            </a:r>
          </a:p>
        </p:txBody>
      </p:sp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141684-0310-9045-8FE5-875F7B59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נלמד היום?</a:t>
            </a:r>
            <a:endParaRPr lang="en-I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29BB97-9D9B-B04B-A130-6148BC78D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247" y="1825625"/>
            <a:ext cx="10654553" cy="4351338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נלמד על  הנושא "יזמות ישראלית".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נלמד כיצד לחפש הגדרות במילון, ונתנסה דרך המילים "המצאה" ו"תגלית".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נכיר המצאות ישראליות מעניינות.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he-I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2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להביא לשיעור?</a:t>
            </a:r>
            <a:endParaRPr lang="en-IL" dirty="0"/>
          </a:p>
        </p:txBody>
      </p:sp>
      <p:pic>
        <p:nvPicPr>
          <p:cNvPr id="8" name="Picture 3" descr="https://lh5.googleusercontent.com/7xQchnRuOUJbyFAyyHdllavqvQUFOSCV7l5Kzy1Rmeboi9xefgg8yDF0ng5ESkxi3tC9_i9ER1BmBYOOTMhmhaxTzBz8ILJQxn_c__0Qg9cKcVB64VGmWAAtIhTRT7NF">
            <a:extLst>
              <a:ext uri="{FF2B5EF4-FFF2-40B4-BE49-F238E27FC236}">
                <a16:creationId xmlns:a16="http://schemas.microsoft.com/office/drawing/2014/main" id="{A4B69755-66B7-4BD3-B22A-3EF8B5DE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356" y="2171700"/>
            <a:ext cx="1936845" cy="300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FBFC260D-BF96-439A-8693-6B40C73C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51308" y="3080315"/>
            <a:ext cx="2953798" cy="123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B09C1F5E-E59C-AA46-B5C1-1B6F1A66EF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5771" y="753105"/>
            <a:ext cx="1540938" cy="5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141684-0310-9045-8FE5-875F7B59C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572"/>
            <a:ext cx="10515600" cy="1325563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29BB97-9D9B-B04B-A130-6148BC78D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17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he-IL" sz="4800" dirty="0"/>
              <a:t>מה ההבדל בין תגלית ובין המצאה?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תגלית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3024" y="1613964"/>
            <a:ext cx="11734917" cy="4956154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he-IL" sz="2800" dirty="0"/>
              <a:t> דָבָר לא יָדוּעַ שהִתגַלה, כגון יבֶּשת או חוק בפיזיקה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endParaRPr lang="he-IL" sz="2800" dirty="0"/>
          </a:p>
          <a:p>
            <a:pPr algn="r" fontAlgn="base">
              <a:lnSpc>
                <a:spcPct val="100000"/>
              </a:lnSpc>
              <a:spcAft>
                <a:spcPts val="600"/>
              </a:spcAft>
            </a:pPr>
            <a:r>
              <a:rPr lang="he-IL" b="1" dirty="0"/>
              <a:t>מְגַלֶּה (מגלה):</a:t>
            </a:r>
          </a:p>
          <a:p>
            <a:pPr algn="r" fontAlgn="base">
              <a:lnSpc>
                <a:spcPct val="100000"/>
              </a:lnSpc>
              <a:spcAft>
                <a:spcPts val="600"/>
              </a:spcAft>
            </a:pPr>
            <a:r>
              <a:rPr lang="he-IL" b="1" dirty="0"/>
              <a:t>בניין פיעל-שורש </a:t>
            </a:r>
            <a:r>
              <a:rPr lang="he-IL" dirty="0"/>
              <a:t>גלי; </a:t>
            </a:r>
            <a:r>
              <a:rPr lang="he-IL" b="1" dirty="0"/>
              <a:t>נטייה</a:t>
            </a:r>
            <a:r>
              <a:rPr lang="he-IL" dirty="0"/>
              <a:t> מגלָה; גילָה, יגַלֶה, לגַלות </a:t>
            </a:r>
          </a:p>
          <a:p>
            <a:pPr algn="r" fontAlgn="base">
              <a:lnSpc>
                <a:spcPct val="100000"/>
              </a:lnSpc>
              <a:spcAft>
                <a:spcPts val="600"/>
              </a:spcAft>
            </a:pPr>
            <a:r>
              <a:rPr lang="he-IL" sz="2800" dirty="0"/>
              <a:t>בהשאלה: נותן פרסום לדָבר נסתר, כגון 'מגלה סוד'</a:t>
            </a:r>
          </a:p>
          <a:p>
            <a:pPr algn="r" fontAlgn="base">
              <a:lnSpc>
                <a:spcPct val="100000"/>
              </a:lnSpc>
              <a:spcAft>
                <a:spcPts val="600"/>
              </a:spcAft>
            </a:pPr>
            <a:r>
              <a:rPr lang="he-IL" sz="2800" dirty="0"/>
              <a:t>מסיר את הכיסוּי מעַל דָבר</a:t>
            </a:r>
          </a:p>
          <a:p>
            <a:pPr algn="r" fontAlgn="base">
              <a:lnSpc>
                <a:spcPct val="100000"/>
              </a:lnSpc>
              <a:spcAft>
                <a:spcPts val="600"/>
              </a:spcAft>
            </a:pPr>
            <a:r>
              <a:rPr lang="he-IL" sz="2800" dirty="0"/>
              <a:t>מוצֵא דָבר שלא היה ידוּע, כגון יַבֶּשת או חוֹק בפיזיקה</a:t>
            </a:r>
          </a:p>
          <a:p>
            <a:pPr algn="r" fontAlgn="base">
              <a:lnSpc>
                <a:spcPct val="100000"/>
              </a:lnSpc>
              <a:spcAft>
                <a:spcPts val="600"/>
              </a:spcAft>
            </a:pPr>
            <a:r>
              <a:rPr lang="he-IL" sz="2800" dirty="0"/>
              <a:t>מביא סימנים של תחושה מסוימת לידי ביטוי, כגון 'מגַלה הבָנה'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endParaRPr lang="he-IL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 המצאה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021" y="1520190"/>
            <a:ext cx="11858625" cy="523494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עשׂייה שֶיֵש בּהּ משום הֶחָלה של עיקרון חדש, תגלית, חידוּש, </a:t>
            </a:r>
            <a:br>
              <a:rPr lang="en-US" sz="3200" dirty="0"/>
            </a:br>
            <a:r>
              <a:rPr lang="he-IL" sz="3200" dirty="0"/>
              <a:t>כגון: הַמצָאת הדפוּס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אמירת דבר מן הדִמיון (תירוץ, מעשׂה שלא היה וכד'), תחבּוּלה, רעיון טוב: תחבולה זו היא המצאה נפלאה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הבאה, הצגה (של מִסמך וכד'), הספּקה: תדאג להמצאת המסמכים הדרושים להמשיך התהליך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יב</a:t>
            </a:r>
            <a:r>
              <a:rPr lang="he-IL" sz="3200" dirty="0"/>
              <a:t>] בּריאה, יצירה: הַמצָאת הדברים הטבעיים (מורה נבוכים); </a:t>
            </a:r>
            <a:br>
              <a:rPr lang="en-US" sz="3200" dirty="0"/>
            </a:br>
            <a:r>
              <a:rPr lang="he-IL" sz="3200" dirty="0"/>
              <a:t>ומילת "ברא" תורֶה על הַמצָאת היש מאין (ספרות ימי הביניים)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9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 המצאה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021" y="1520190"/>
            <a:ext cx="11858625" cy="523494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b="1" dirty="0">
                <a:solidFill>
                  <a:schemeClr val="accent1"/>
                </a:solidFill>
              </a:rPr>
              <a:t>[</a:t>
            </a:r>
            <a:r>
              <a:rPr lang="he-IL" sz="3200" b="1" dirty="0" err="1">
                <a:solidFill>
                  <a:schemeClr val="accent1"/>
                </a:solidFill>
              </a:rPr>
              <a:t>עח</a:t>
            </a:r>
            <a:r>
              <a:rPr lang="he-IL" sz="3200" b="1" dirty="0">
                <a:solidFill>
                  <a:schemeClr val="accent1"/>
                </a:solidFill>
              </a:rPr>
              <a:t>] עשׂייה שֶיֵש בּהּ משום הֶחָלה של עיקרון חדש, תגלית, חידוּש, </a:t>
            </a:r>
            <a:br>
              <a:rPr lang="en-US" sz="3200" b="1" dirty="0">
                <a:solidFill>
                  <a:schemeClr val="accent1"/>
                </a:solidFill>
              </a:rPr>
            </a:br>
            <a:r>
              <a:rPr lang="he-IL" sz="3200" b="1" dirty="0">
                <a:solidFill>
                  <a:schemeClr val="accent1"/>
                </a:solidFill>
              </a:rPr>
              <a:t>כגון: הַמצָאת הדפוּס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אמירת דבר מן הדִמיון (תירוץ, מעשׂה שלא היה וכד'), תחבּוּלה, רעיון טוב: תחבולה זו היא המצאה נפלאה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הבאה, הצגה (של מִסמך וכד'), הספּקה: תדאג להמצאת המסמכים הדרושים להמשיך התהליך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יב</a:t>
            </a:r>
            <a:r>
              <a:rPr lang="he-IL" sz="3200" dirty="0"/>
              <a:t>] בּריאה, יצירה: הַמצָאת הדברים הטבעיים (מורה נבוכים); </a:t>
            </a:r>
            <a:br>
              <a:rPr lang="en-US" sz="3200" dirty="0"/>
            </a:br>
            <a:r>
              <a:rPr lang="he-IL" sz="3200" dirty="0"/>
              <a:t>ומילת "ברא" תורֶה על הַמצָאת היש מאין (ספרות ימי הביניים)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2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 המצאה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021" y="1520190"/>
            <a:ext cx="11858625" cy="523494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b="1" dirty="0">
                <a:solidFill>
                  <a:schemeClr val="accent1"/>
                </a:solidFill>
              </a:rPr>
              <a:t>[</a:t>
            </a:r>
            <a:r>
              <a:rPr lang="he-IL" sz="3200" b="1" dirty="0" err="1">
                <a:solidFill>
                  <a:schemeClr val="accent1"/>
                </a:solidFill>
              </a:rPr>
              <a:t>עח</a:t>
            </a:r>
            <a:r>
              <a:rPr lang="he-IL" sz="3200" b="1" dirty="0">
                <a:solidFill>
                  <a:schemeClr val="accent1"/>
                </a:solidFill>
              </a:rPr>
              <a:t>] </a:t>
            </a:r>
            <a:r>
              <a:rPr lang="he-IL" sz="3200" dirty="0"/>
              <a:t>עשׂייה שֶיֵש בּהּ משום הֶחָלה של עיקרון חדש, תגלית, חידוּש, </a:t>
            </a:r>
            <a:br>
              <a:rPr lang="en-US" sz="3200" dirty="0"/>
            </a:br>
            <a:r>
              <a:rPr lang="he-IL" sz="3200" dirty="0"/>
              <a:t>כגון: הַמצָאת הדפוּס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אמירת דבר מן הדִמיון (תירוץ, מעשׂה שלא היה וכד'), תחבּוּלה, רעיון טוב: תחבולה זו היא המצאה נפלאה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dirty="0"/>
              <a:t>[</a:t>
            </a:r>
            <a:r>
              <a:rPr lang="he-IL" sz="3200" dirty="0" err="1"/>
              <a:t>עח</a:t>
            </a:r>
            <a:r>
              <a:rPr lang="he-IL" sz="3200" dirty="0"/>
              <a:t>] הבאה, הצגה (של מִסמך וכד'), הספּקה: תדאג להמצאת המסמכים הדרושים להמשיך התהליך</a:t>
            </a:r>
          </a:p>
          <a:p>
            <a:pPr marL="514350" indent="-514350" algn="r">
              <a:lnSpc>
                <a:spcPct val="150000"/>
              </a:lnSpc>
              <a:buClr>
                <a:schemeClr val="accent2"/>
              </a:buClr>
              <a:buFont typeface="+mj-lt"/>
              <a:buAutoNum type="arabicPeriod"/>
            </a:pPr>
            <a:r>
              <a:rPr lang="he-IL" sz="3200" b="1" dirty="0">
                <a:solidFill>
                  <a:schemeClr val="accent1"/>
                </a:solidFill>
              </a:rPr>
              <a:t>[</a:t>
            </a:r>
            <a:r>
              <a:rPr lang="he-IL" sz="3200" b="1" dirty="0" err="1">
                <a:solidFill>
                  <a:schemeClr val="accent1"/>
                </a:solidFill>
              </a:rPr>
              <a:t>יב</a:t>
            </a:r>
            <a:r>
              <a:rPr lang="he-IL" sz="3200" b="1" dirty="0">
                <a:solidFill>
                  <a:schemeClr val="accent1"/>
                </a:solidFill>
              </a:rPr>
              <a:t>] </a:t>
            </a:r>
            <a:r>
              <a:rPr lang="he-IL" sz="3200" dirty="0"/>
              <a:t>בּריאה, יצירה: הַמצָאת הדברים הטבעיים (מורה נבוכים); </a:t>
            </a:r>
            <a:br>
              <a:rPr lang="en-US" sz="3200" dirty="0"/>
            </a:br>
            <a:r>
              <a:rPr lang="he-IL" sz="3200" dirty="0"/>
              <a:t>ומילת "ברא" תורֶה על הַמצָאת היש מאין (ספרות ימי הביניים)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6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 קיצורים במילון: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163" y="1733826"/>
            <a:ext cx="11858625" cy="4995587"/>
          </a:xfrm>
        </p:spPr>
        <p:txBody>
          <a:bodyPr>
            <a:normAutofit/>
          </a:bodyPr>
          <a:lstStyle/>
          <a:p>
            <a:pPr lvl="0" algn="r" rtl="0">
              <a:lnSpc>
                <a:spcPct val="150000"/>
              </a:lnSpc>
              <a:spcBef>
                <a:spcPts val="0"/>
              </a:spcBef>
            </a:pPr>
            <a:r>
              <a:rPr lang="he-IL" sz="3200" dirty="0"/>
              <a:t>ראשי תיבות:</a:t>
            </a:r>
          </a:p>
          <a:p>
            <a:pPr lvl="0" algn="r" rtl="0">
              <a:lnSpc>
                <a:spcPct val="150000"/>
              </a:lnSpc>
              <a:spcBef>
                <a:spcPts val="0"/>
              </a:spcBef>
            </a:pPr>
            <a:r>
              <a:rPr lang="he-IL" sz="3200" b="1" dirty="0">
                <a:solidFill>
                  <a:srgbClr val="0070C0"/>
                </a:solidFill>
              </a:rPr>
              <a:t>ע"ח </a:t>
            </a:r>
            <a:r>
              <a:rPr lang="he-IL" sz="3200" b="1" dirty="0"/>
              <a:t>= עברית חדשה – זאת אומרת שהמילה / הפירוש המסוים נכנסו לשימוש בשפה בעברית החדשה / בעת החדשה.</a:t>
            </a:r>
          </a:p>
          <a:p>
            <a:pPr lvl="0" algn="r" rtl="0">
              <a:lnSpc>
                <a:spcPct val="150000"/>
              </a:lnSpc>
              <a:spcBef>
                <a:spcPts val="0"/>
              </a:spcBef>
            </a:pPr>
            <a:endParaRPr lang="he-IL" sz="3200" b="1" dirty="0"/>
          </a:p>
          <a:p>
            <a:pPr lvl="0" algn="r" rtl="0">
              <a:lnSpc>
                <a:spcPct val="150000"/>
              </a:lnSpc>
              <a:spcBef>
                <a:spcPts val="0"/>
              </a:spcBef>
            </a:pPr>
            <a:r>
              <a:rPr lang="he-IL" sz="3200" b="1" dirty="0"/>
              <a:t> </a:t>
            </a:r>
            <a:r>
              <a:rPr lang="he-IL" sz="3200" b="1" dirty="0" err="1">
                <a:solidFill>
                  <a:srgbClr val="0070C0"/>
                </a:solidFill>
              </a:rPr>
              <a:t>יב</a:t>
            </a:r>
            <a:r>
              <a:rPr lang="he-IL" sz="3200" b="1" dirty="0">
                <a:solidFill>
                  <a:srgbClr val="0070C0"/>
                </a:solidFill>
              </a:rPr>
              <a:t> </a:t>
            </a:r>
            <a:r>
              <a:rPr lang="he-IL" sz="3200" b="1" dirty="0"/>
              <a:t>= ימי ביניים – זאת אומרת שהמילה / הפירוש המסוים נכנסו לשימוש בשפה כבר בימי הביניים.</a:t>
            </a:r>
          </a:p>
          <a:p>
            <a:pPr algn="r">
              <a:lnSpc>
                <a:spcPct val="150000"/>
              </a:lnSpc>
            </a:pPr>
            <a:endParaRPr lang="he-IL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5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8955" y="2820353"/>
            <a:ext cx="9572625" cy="185451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e-IL" sz="7200" b="1" dirty="0"/>
              <a:t>יזמות ישראלית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0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הגדרה מילונית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114" y="1928813"/>
            <a:ext cx="10753609" cy="3844925"/>
          </a:xfrm>
        </p:spPr>
        <p:txBody>
          <a:bodyPr>
            <a:normAutofit fontScale="77500" lnSpcReduction="20000"/>
          </a:bodyPr>
          <a:lstStyle/>
          <a:p>
            <a:pPr algn="r">
              <a:lnSpc>
                <a:spcPct val="150000"/>
              </a:lnSpc>
            </a:pPr>
            <a:r>
              <a:rPr lang="he-IL" sz="5400" dirty="0">
                <a:solidFill>
                  <a:srgbClr val="0070C0"/>
                </a:solidFill>
              </a:rPr>
              <a:t>יזמות</a:t>
            </a:r>
            <a:r>
              <a:rPr lang="he-IL" sz="5400" dirty="0"/>
              <a:t>:</a:t>
            </a:r>
            <a:r>
              <a:rPr lang="he-IL" dirty="0"/>
              <a:t> תחום הידע והעיסוק בהתחלה ויצירה של חברות, </a:t>
            </a:r>
            <a:r>
              <a:rPr lang="he-IL" dirty="0" err="1"/>
              <a:t>פרוייקטים</a:t>
            </a:r>
            <a:r>
              <a:rPr lang="he-IL" dirty="0"/>
              <a:t>, אירועים וכד'(</a:t>
            </a:r>
            <a:r>
              <a:rPr lang="he-IL" dirty="0" err="1"/>
              <a:t>מילוג</a:t>
            </a:r>
            <a:r>
              <a:rPr lang="he-IL" dirty="0"/>
              <a:t>)</a:t>
            </a:r>
            <a:endParaRPr lang="he-IL" sz="5400" dirty="0"/>
          </a:p>
          <a:p>
            <a:pPr algn="r">
              <a:lnSpc>
                <a:spcPct val="150000"/>
              </a:lnSpc>
            </a:pPr>
            <a:r>
              <a:rPr lang="he-IL" sz="5400" dirty="0">
                <a:solidFill>
                  <a:srgbClr val="0070C0"/>
                </a:solidFill>
              </a:rPr>
              <a:t>יזם</a:t>
            </a:r>
            <a:r>
              <a:rPr lang="he-IL" sz="5400" dirty="0"/>
              <a:t>:</a:t>
            </a:r>
            <a:r>
              <a:rPr lang="he-IL" dirty="0"/>
              <a:t> "יזם הוא אדם שיוצר ומניע פעילות אנושית חדשה ומגייס את המשאבים הדרושים למימושה".</a:t>
            </a:r>
            <a:br>
              <a:rPr lang="he-IL" sz="5400" dirty="0"/>
            </a:br>
            <a:r>
              <a:rPr lang="he-IL" dirty="0"/>
              <a:t>(</a:t>
            </a:r>
            <a:r>
              <a:rPr lang="he-IL" dirty="0" err="1"/>
              <a:t>ברנקו</a:t>
            </a:r>
            <a:r>
              <a:rPr lang="he-IL" dirty="0"/>
              <a:t> וייס, "חשיבה יזמית", 1999)</a:t>
            </a:r>
            <a:endParaRPr lang="he-IL" sz="5400" dirty="0"/>
          </a:p>
          <a:p>
            <a:pPr>
              <a:lnSpc>
                <a:spcPct val="150000"/>
              </a:lnSpc>
            </a:pPr>
            <a:endParaRPr lang="he-IL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משחק: זהה את ההמצאה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e-IL" sz="4400" dirty="0"/>
              <a:t>התבוננו באיורים הבאים, ונסו לזהות בהם כמה שיותר המצאות ישראליות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6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97AA63-1A63-0247-B9BE-332BC3D6F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149761"/>
            <a:ext cx="10515600" cy="841376"/>
          </a:xfrm>
        </p:spPr>
        <p:txBody>
          <a:bodyPr/>
          <a:lstStyle/>
          <a:p>
            <a:endParaRPr lang="en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E29D6-6B9C-0845-A985-F3FBA0590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br>
              <a:rPr lang="he-IL" dirty="0"/>
            </a:br>
            <a:endParaRPr lang="he-IL" dirty="0"/>
          </a:p>
          <a:p>
            <a:endParaRPr lang="en-IL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1AB924-977B-C94D-87F0-9032B541A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84" y="262845"/>
            <a:ext cx="1047545" cy="550181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E8846E8B-5F97-482B-B857-EE09253053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51" t="25000" r="13398" b="14374"/>
          <a:stretch/>
        </p:blipFill>
        <p:spPr>
          <a:xfrm>
            <a:off x="103991" y="813026"/>
            <a:ext cx="12626203" cy="6068245"/>
          </a:xfrm>
          <a:prstGeom prst="rect">
            <a:avLst/>
          </a:prstGeom>
        </p:spPr>
      </p:pic>
      <p:pic>
        <p:nvPicPr>
          <p:cNvPr id="7" name="מציין מיקום תוכן 2">
            <a:extLst>
              <a:ext uri="{FF2B5EF4-FFF2-40B4-BE49-F238E27FC236}">
                <a16:creationId xmlns:a16="http://schemas.microsoft.com/office/drawing/2014/main" id="{9805DBD2-5D96-491A-BC4D-C03041ED50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950" t="29296" r="57057" b="54287"/>
          <a:stretch/>
        </p:blipFill>
        <p:spPr>
          <a:xfrm>
            <a:off x="3513390" y="854069"/>
            <a:ext cx="1047545" cy="759091"/>
          </a:xfrm>
          <a:prstGeom prst="rect">
            <a:avLst/>
          </a:prstGeom>
        </p:spPr>
      </p:pic>
      <p:pic>
        <p:nvPicPr>
          <p:cNvPr id="8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1CFD6754-50A3-4C4F-80AD-995E96E2BC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0547" y="858779"/>
            <a:ext cx="1540938" cy="5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6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97AA63-1A63-0247-B9BE-332BC3D6F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149761"/>
            <a:ext cx="10515600" cy="841376"/>
          </a:xfrm>
        </p:spPr>
        <p:txBody>
          <a:bodyPr/>
          <a:lstStyle/>
          <a:p>
            <a:endParaRPr lang="en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E29D6-6B9C-0845-A985-F3FBA0590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br>
              <a:rPr lang="he-IL" dirty="0"/>
            </a:br>
            <a:endParaRPr lang="he-IL" dirty="0"/>
          </a:p>
          <a:p>
            <a:endParaRPr lang="en-IL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1AB924-977B-C94D-87F0-9032B541A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84" y="262845"/>
            <a:ext cx="1047545" cy="550181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E8846E8B-5F97-482B-B857-EE09253053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51" t="25000" r="13398" b="14374"/>
          <a:stretch/>
        </p:blipFill>
        <p:spPr>
          <a:xfrm>
            <a:off x="347084" y="492620"/>
            <a:ext cx="12626203" cy="6068245"/>
          </a:xfrm>
          <a:prstGeom prst="rect">
            <a:avLst/>
          </a:prstGeom>
        </p:spPr>
      </p:pic>
      <p:pic>
        <p:nvPicPr>
          <p:cNvPr id="7" name="מציין מיקום תוכן 2">
            <a:extLst>
              <a:ext uri="{FF2B5EF4-FFF2-40B4-BE49-F238E27FC236}">
                <a16:creationId xmlns:a16="http://schemas.microsoft.com/office/drawing/2014/main" id="{9805DBD2-5D96-491A-BC4D-C03041ED50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50" t="29296" r="57057" b="54287"/>
          <a:stretch/>
        </p:blipFill>
        <p:spPr>
          <a:xfrm>
            <a:off x="3513390" y="854069"/>
            <a:ext cx="1047545" cy="759091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1FA6334-5C72-4FE7-A3A4-DE6F426F2F42}"/>
              </a:ext>
            </a:extLst>
          </p:cNvPr>
          <p:cNvSpPr txBox="1"/>
          <p:nvPr/>
        </p:nvSpPr>
        <p:spPr>
          <a:xfrm>
            <a:off x="5958114" y="2968171"/>
            <a:ext cx="91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>
              <a:cs typeface="Calibri" panose="020F0502020204030204" pitchFamily="34" charset="0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261BD96-6396-41D7-A846-EF7424D5D980}"/>
              </a:ext>
            </a:extLst>
          </p:cNvPr>
          <p:cNvSpPr txBox="1"/>
          <p:nvPr/>
        </p:nvSpPr>
        <p:spPr>
          <a:xfrm>
            <a:off x="1476828" y="3338416"/>
            <a:ext cx="14949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>
                <a:solidFill>
                  <a:schemeClr val="bg1"/>
                </a:solidFill>
                <a:cs typeface="Calibri" panose="020F0502020204030204" pitchFamily="34" charset="0"/>
              </a:rPr>
              <a:t>טאקי</a:t>
            </a:r>
            <a:endParaRPr lang="he-IL" sz="2800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80C73789-1910-4B8B-8889-BC71FB299702}"/>
              </a:ext>
            </a:extLst>
          </p:cNvPr>
          <p:cNvSpPr txBox="1"/>
          <p:nvPr/>
        </p:nvSpPr>
        <p:spPr>
          <a:xfrm>
            <a:off x="3289676" y="1474399"/>
            <a:ext cx="14949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רחפן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43A0E71F-40B6-4081-BC71-3975AF9AADD9}"/>
              </a:ext>
            </a:extLst>
          </p:cNvPr>
          <p:cNvSpPr txBox="1"/>
          <p:nvPr/>
        </p:nvSpPr>
        <p:spPr>
          <a:xfrm>
            <a:off x="7134503" y="1123173"/>
            <a:ext cx="14949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cs typeface="Calibri" panose="020F0502020204030204" pitchFamily="34" charset="0"/>
              </a:rPr>
              <a:t>עפיפון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822B0E19-7C88-435B-A4D8-F72D85F1F206}"/>
              </a:ext>
            </a:extLst>
          </p:cNvPr>
          <p:cNvSpPr txBox="1"/>
          <p:nvPr/>
        </p:nvSpPr>
        <p:spPr>
          <a:xfrm>
            <a:off x="10160732" y="3674594"/>
            <a:ext cx="14949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קסדה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DDC32E2D-F22D-46F1-A73C-6525E0B2E73D}"/>
              </a:ext>
            </a:extLst>
          </p:cNvPr>
          <p:cNvSpPr txBox="1"/>
          <p:nvPr/>
        </p:nvSpPr>
        <p:spPr>
          <a:xfrm>
            <a:off x="6783821" y="3535929"/>
            <a:ext cx="14949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דמקה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E4D18CA6-AE94-411C-8FC2-8EF73D509542}"/>
              </a:ext>
            </a:extLst>
          </p:cNvPr>
          <p:cNvSpPr txBox="1"/>
          <p:nvPr/>
        </p:nvSpPr>
        <p:spPr>
          <a:xfrm>
            <a:off x="7452361" y="5808014"/>
            <a:ext cx="206974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chemeClr val="accent2"/>
                </a:solidFill>
                <a:cs typeface="Calibri" panose="020F0502020204030204" pitchFamily="34" charset="0"/>
              </a:rPr>
              <a:t>עגבניות שרי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41DFC2B6-C523-4B77-8949-A2791A1575F9}"/>
              </a:ext>
            </a:extLst>
          </p:cNvPr>
          <p:cNvSpPr txBox="1"/>
          <p:nvPr/>
        </p:nvSpPr>
        <p:spPr>
          <a:xfrm>
            <a:off x="5144174" y="2200262"/>
            <a:ext cx="14949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במבה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69FA4CF0-A8A7-4705-8891-029C04FFAF36}"/>
              </a:ext>
            </a:extLst>
          </p:cNvPr>
          <p:cNvSpPr txBox="1"/>
          <p:nvPr/>
        </p:nvSpPr>
        <p:spPr>
          <a:xfrm>
            <a:off x="5075070" y="5025970"/>
            <a:ext cx="20418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אבטיח צהוב</a:t>
            </a:r>
          </a:p>
        </p:txBody>
      </p:sp>
    </p:spTree>
    <p:extLst>
      <p:ext uri="{BB962C8B-B14F-4D97-AF65-F5344CB8AC3E}">
        <p14:creationId xmlns:p14="http://schemas.microsoft.com/office/powerpoint/2010/main" val="370724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EE4C-FC77-7240-95C8-7D53CBE80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0" y="208756"/>
            <a:ext cx="10515600" cy="1325563"/>
          </a:xfrm>
        </p:spPr>
        <p:txBody>
          <a:bodyPr/>
          <a:lstStyle/>
          <a:p>
            <a:endParaRPr lang="en-IL" dirty="0"/>
          </a:p>
        </p:txBody>
      </p:sp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CB82ACAF-F737-438C-A585-FE1AE7075C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07C9887F-A7F1-453B-9248-BE40EFE421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16" t="24652" r="11144" b="25209"/>
          <a:stretch/>
        </p:blipFill>
        <p:spPr>
          <a:xfrm>
            <a:off x="-100013" y="1243014"/>
            <a:ext cx="12234635" cy="5614986"/>
          </a:xfrm>
          <a:prstGeom prst="rect">
            <a:avLst/>
          </a:prstGeom>
        </p:spPr>
      </p:pic>
      <p:pic>
        <p:nvPicPr>
          <p:cNvPr id="7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59DCE754-F71F-42DE-9507-C3897B5883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78" y="693413"/>
            <a:ext cx="1540938" cy="5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EE4C-FC77-7240-95C8-7D53CBE80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0" y="208756"/>
            <a:ext cx="10515600" cy="1325563"/>
          </a:xfrm>
        </p:spPr>
        <p:txBody>
          <a:bodyPr/>
          <a:lstStyle/>
          <a:p>
            <a:endParaRPr lang="en-IL" dirty="0"/>
          </a:p>
        </p:txBody>
      </p:sp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CB82ACAF-F737-438C-A585-FE1AE7075C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07C9887F-A7F1-453B-9248-BE40EFE421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16" t="24652" r="11144" b="25209"/>
          <a:stretch/>
        </p:blipFill>
        <p:spPr>
          <a:xfrm>
            <a:off x="142804" y="532964"/>
            <a:ext cx="12234635" cy="6242844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F6952EC-B3CE-4610-9D6A-E4428FB899F4}"/>
              </a:ext>
            </a:extLst>
          </p:cNvPr>
          <p:cNvSpPr txBox="1"/>
          <p:nvPr/>
        </p:nvSpPr>
        <p:spPr>
          <a:xfrm>
            <a:off x="9956800" y="3734712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b="1" dirty="0" err="1">
                <a:cs typeface="Calibri" panose="020F0502020204030204" pitchFamily="34" charset="0"/>
              </a:rPr>
              <a:t>וויז</a:t>
            </a:r>
            <a:endParaRPr lang="he-IL" sz="2800" b="1" dirty="0">
              <a:cs typeface="Calibri" panose="020F050202020403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A2960AE2-B6EE-40D2-99C8-52D50A3DF215}"/>
              </a:ext>
            </a:extLst>
          </p:cNvPr>
          <p:cNvSpPr txBox="1"/>
          <p:nvPr/>
        </p:nvSpPr>
        <p:spPr>
          <a:xfrm>
            <a:off x="5255418" y="3128789"/>
            <a:ext cx="29983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 err="1">
                <a:solidFill>
                  <a:schemeClr val="bg1"/>
                </a:solidFill>
                <a:cs typeface="Calibri" panose="020F0502020204030204" pitchFamily="34" charset="0"/>
              </a:rPr>
              <a:t>רכינוע</a:t>
            </a:r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 = </a:t>
            </a:r>
            <a:r>
              <a:rPr lang="he-IL" sz="2800" dirty="0" err="1">
                <a:solidFill>
                  <a:schemeClr val="bg1"/>
                </a:solidFill>
                <a:cs typeface="Calibri" panose="020F0502020204030204" pitchFamily="34" charset="0"/>
              </a:rPr>
              <a:t>סגוואי</a:t>
            </a:r>
            <a:endParaRPr lang="he-IL" sz="2800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33ADAD8-1554-45D5-B6DE-019B0669F2ED}"/>
              </a:ext>
            </a:extLst>
          </p:cNvPr>
          <p:cNvSpPr txBox="1"/>
          <p:nvPr/>
        </p:nvSpPr>
        <p:spPr>
          <a:xfrm>
            <a:off x="0" y="1987748"/>
            <a:ext cx="18916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/>
                </a:solidFill>
                <a:cs typeface="Calibri" panose="020F0502020204030204" pitchFamily="34" charset="0"/>
              </a:rPr>
              <a:t>מחזורית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60D2A1F1-F0BB-4C3B-9751-9C5073DA3D44}"/>
              </a:ext>
            </a:extLst>
          </p:cNvPr>
          <p:cNvSpPr txBox="1"/>
          <p:nvPr/>
        </p:nvSpPr>
        <p:spPr>
          <a:xfrm>
            <a:off x="7307943" y="1418362"/>
            <a:ext cx="18916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b="1" dirty="0">
                <a:cs typeface="Calibri" panose="020F0502020204030204" pitchFamily="34" charset="0"/>
              </a:rPr>
              <a:t>קסדה</a:t>
            </a:r>
          </a:p>
        </p:txBody>
      </p:sp>
    </p:spTree>
    <p:extLst>
      <p:ext uri="{BB962C8B-B14F-4D97-AF65-F5344CB8AC3E}">
        <p14:creationId xmlns:p14="http://schemas.microsoft.com/office/powerpoint/2010/main" val="321704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914" y="2306003"/>
            <a:ext cx="11295696" cy="1854517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he-IL" sz="6000" dirty="0"/>
              <a:t>"האף האלקטרוני" – המצאה או תגלית?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141" y="5477565"/>
            <a:ext cx="2345459" cy="539805"/>
          </a:xfrm>
        </p:spPr>
        <p:txBody>
          <a:bodyPr>
            <a:normAutofit fontScale="92500" lnSpcReduction="20000"/>
          </a:bodyPr>
          <a:lstStyle/>
          <a:p>
            <a:pPr lvl="0" algn="r"/>
            <a:r>
              <a:rPr lang="he-IL" sz="2000" dirty="0"/>
              <a:t>מתוך היחידה: יזמות ישראלית, שיעור מספר 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pic>
        <p:nvPicPr>
          <p:cNvPr id="3" name="ממציאים ישראלים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13616" y="1733826"/>
            <a:ext cx="8825164" cy="49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7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7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90" y="1019043"/>
            <a:ext cx="10447190" cy="421136"/>
          </a:xfrm>
        </p:spPr>
        <p:txBody>
          <a:bodyPr>
            <a:normAutofit fontScale="90000"/>
          </a:bodyPr>
          <a:lstStyle/>
          <a:p>
            <a:r>
              <a:rPr lang="he-IL" dirty="0"/>
              <a:t>"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1638" y="2032690"/>
            <a:ext cx="9572625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9890" y="2344601"/>
            <a:ext cx="10879196" cy="21938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he-IL" sz="4800" b="1" dirty="0">
                <a:cs typeface="Calibri" panose="020F0502020204030204" pitchFamily="34" charset="0"/>
              </a:rPr>
              <a:t>מהו הקשר בין שלוש ההמצאות בסרטון, </a:t>
            </a:r>
          </a:p>
          <a:p>
            <a:pPr lvl="0" algn="ctr">
              <a:lnSpc>
                <a:spcPct val="150000"/>
              </a:lnSpc>
            </a:pPr>
            <a:r>
              <a:rPr lang="he-IL" sz="4800" b="1" dirty="0">
                <a:cs typeface="Calibri" panose="020F0502020204030204" pitchFamily="34" charset="0"/>
              </a:rPr>
              <a:t>מלבד היותן המצאות ישראליות?</a:t>
            </a:r>
          </a:p>
        </p:txBody>
      </p:sp>
    </p:spTree>
    <p:extLst>
      <p:ext uri="{BB962C8B-B14F-4D97-AF65-F5344CB8AC3E}">
        <p14:creationId xmlns:p14="http://schemas.microsoft.com/office/powerpoint/2010/main" val="193320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355" y="462412"/>
            <a:ext cx="10447190" cy="902969"/>
          </a:xfrm>
        </p:spPr>
        <p:txBody>
          <a:bodyPr>
            <a:normAutofit/>
          </a:bodyPr>
          <a:lstStyle/>
          <a:p>
            <a:r>
              <a:rPr lang="he-IL" dirty="0"/>
              <a:t>ההמצאות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1638" y="2032690"/>
            <a:ext cx="9572625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3032" y="1812058"/>
            <a:ext cx="11140905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he-IL" sz="3600" dirty="0">
                <a:solidFill>
                  <a:srgbClr val="0070C0"/>
                </a:solidFill>
                <a:cs typeface="Calibri" panose="020F0502020204030204" pitchFamily="34" charset="0"/>
              </a:rPr>
              <a:t>רוני אורון</a:t>
            </a:r>
            <a:r>
              <a:rPr lang="he-IL" sz="3600" dirty="0">
                <a:cs typeface="Calibri" panose="020F0502020204030204" pitchFamily="34" charset="0"/>
              </a:rPr>
              <a:t>: ייצור חמצן בחלל – לוויין ביולוגי</a:t>
            </a:r>
          </a:p>
          <a:p>
            <a:pPr lvl="0" algn="r">
              <a:lnSpc>
                <a:spcPct val="150000"/>
              </a:lnSpc>
            </a:pPr>
            <a:r>
              <a:rPr lang="he-IL" sz="3600" dirty="0">
                <a:solidFill>
                  <a:srgbClr val="0070C0"/>
                </a:solidFill>
                <a:cs typeface="Calibri" panose="020F0502020204030204" pitchFamily="34" charset="0"/>
              </a:rPr>
              <a:t>חוסם </a:t>
            </a:r>
            <a:r>
              <a:rPr lang="he-IL" sz="3600" dirty="0" err="1">
                <a:solidFill>
                  <a:srgbClr val="0070C0"/>
                </a:solidFill>
                <a:cs typeface="Calibri" panose="020F0502020204030204" pitchFamily="34" charset="0"/>
              </a:rPr>
              <a:t>חאיק</a:t>
            </a:r>
            <a:r>
              <a:rPr lang="he-IL" sz="3600" dirty="0">
                <a:cs typeface="Calibri" panose="020F0502020204030204" pitchFamily="34" charset="0"/>
              </a:rPr>
              <a:t>: מכשיר (הדומה לאף של כלב) המגלה חומרים סרטניים</a:t>
            </a:r>
            <a:br>
              <a:rPr lang="he-IL" sz="3600" dirty="0">
                <a:cs typeface="Calibri" panose="020F0502020204030204" pitchFamily="34" charset="0"/>
              </a:rPr>
            </a:br>
            <a:r>
              <a:rPr lang="he-IL" sz="3600" dirty="0">
                <a:cs typeface="Calibri" panose="020F0502020204030204" pitchFamily="34" charset="0"/>
              </a:rPr>
              <a:t>דרך הנשימה (האף האלקטרוני)</a:t>
            </a:r>
            <a:endParaRPr lang="en-US" sz="3600" dirty="0">
              <a:cs typeface="Calibri" panose="020F050202020403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he-IL" sz="3600" dirty="0">
                <a:solidFill>
                  <a:srgbClr val="0070C0"/>
                </a:solidFill>
                <a:cs typeface="Calibri" panose="020F0502020204030204" pitchFamily="34" charset="0"/>
              </a:rPr>
              <a:t>רפי פישר</a:t>
            </a:r>
            <a:r>
              <a:rPr lang="he-IL" sz="3600" dirty="0">
                <a:cs typeface="Calibri" panose="020F0502020204030204" pitchFamily="34" charset="0"/>
              </a:rPr>
              <a:t>: מכשיר העוזר לאנשים לקויי ראייה או עיוורים</a:t>
            </a:r>
          </a:p>
        </p:txBody>
      </p:sp>
    </p:spTree>
    <p:extLst>
      <p:ext uri="{BB962C8B-B14F-4D97-AF65-F5344CB8AC3E}">
        <p14:creationId xmlns:p14="http://schemas.microsoft.com/office/powerpoint/2010/main" val="371361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1638" y="2032690"/>
            <a:ext cx="9572625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115" y="1812058"/>
            <a:ext cx="11610226" cy="3713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/>
            <a:r>
              <a:rPr lang="he-IL" sz="3600" b="1" dirty="0">
                <a:solidFill>
                  <a:srgbClr val="002060"/>
                </a:solidFill>
                <a:cs typeface="Calibri" panose="020F0502020204030204" pitchFamily="34" charset="0"/>
              </a:rPr>
              <a:t>1.כל ההמצאות עוזרות לאדם ומשפרות את איכות חייו.</a:t>
            </a:r>
          </a:p>
          <a:p>
            <a:pPr lvl="0" algn="r" rtl="1"/>
            <a:endParaRPr lang="he-IL" sz="3600" b="1" dirty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</a:pPr>
            <a:r>
              <a:rPr lang="he-IL" sz="3600" b="1" dirty="0">
                <a:solidFill>
                  <a:srgbClr val="002060"/>
                </a:solidFill>
                <a:cs typeface="Calibri" panose="020F0502020204030204" pitchFamily="34" charset="0"/>
              </a:rPr>
              <a:t>2.</a:t>
            </a:r>
            <a:r>
              <a:rPr lang="he-IL" sz="3600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he-IL" sz="3600" b="1" dirty="0">
                <a:solidFill>
                  <a:srgbClr val="002060"/>
                </a:solidFill>
                <a:cs typeface="Calibri" panose="020F0502020204030204" pitchFamily="34" charset="0"/>
              </a:rPr>
              <a:t>בסרטון שלושה יזמים: אנשים שיוצרים ומניעים פעילות אנושית חדשה ומגייסים את המשאבים הדרושים למימושה.</a:t>
            </a:r>
            <a:br>
              <a:rPr lang="he-IL" sz="3600" b="1" dirty="0">
                <a:solidFill>
                  <a:srgbClr val="002060"/>
                </a:solidFill>
                <a:cs typeface="Calibri" panose="020F0502020204030204" pitchFamily="34" charset="0"/>
              </a:rPr>
            </a:br>
            <a:endParaRPr lang="he-IL" sz="36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pic>
        <p:nvPicPr>
          <p:cNvPr id="4" name="גרפיקה 3" descr="ראש עם גלגלי שיניים">
            <a:extLst>
              <a:ext uri="{FF2B5EF4-FFF2-40B4-BE49-F238E27FC236}">
                <a16:creationId xmlns:a16="http://schemas.microsoft.com/office/drawing/2014/main" id="{7FF4A6FD-EE1A-47C9-A153-7E04D4C5B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19" y="4581505"/>
            <a:ext cx="1516742" cy="151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864" y="2032690"/>
            <a:ext cx="10664400" cy="3844925"/>
          </a:xfrm>
        </p:spPr>
        <p:txBody>
          <a:bodyPr/>
          <a:lstStyle/>
          <a:p>
            <a:pPr algn="r"/>
            <a:r>
              <a:rPr lang="he-IL" dirty="0"/>
              <a:t>מדוע, לדעתכם, בחרו העורכים לסיים את הסרטון בדבריה של רוני אורון:</a:t>
            </a:r>
          </a:p>
          <a:p>
            <a:br>
              <a:rPr lang="he-IL" dirty="0"/>
            </a:br>
            <a:r>
              <a:rPr lang="he-IL" sz="4000" b="1" dirty="0">
                <a:solidFill>
                  <a:srgbClr val="0070C0"/>
                </a:solidFill>
              </a:rPr>
              <a:t>"השמיים הם הגבול, וגם זה לא. יש שם חלל!"</a:t>
            </a:r>
          </a:p>
          <a:p>
            <a:pPr lvl="0" algn="r"/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4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5614" y="2032690"/>
            <a:ext cx="10664400" cy="3844925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e-IL" dirty="0"/>
              <a:t>אם יש רצון, </a:t>
            </a:r>
            <a:r>
              <a:rPr lang="he-IL" dirty="0" err="1"/>
              <a:t>הכל</a:t>
            </a:r>
            <a:r>
              <a:rPr lang="he-IL" dirty="0"/>
              <a:t> אפשרי, אין גבול להצלחה, ניתן להציב מטרות ולהגשים אותן...</a:t>
            </a:r>
          </a:p>
          <a:p>
            <a:pPr>
              <a:lnSpc>
                <a:spcPct val="150000"/>
              </a:lnSpc>
            </a:pPr>
            <a:r>
              <a:rPr lang="he-IL" sz="4000" b="1" dirty="0">
                <a:solidFill>
                  <a:srgbClr val="0070C0"/>
                </a:solidFill>
              </a:rPr>
              <a:t>צריך רק לרצות ולחלום</a:t>
            </a:r>
            <a:endParaRPr lang="he-IL" sz="4000" b="1" u="sng" dirty="0">
              <a:solidFill>
                <a:srgbClr val="0070C0"/>
              </a:solidFill>
            </a:endParaRPr>
          </a:p>
          <a:p>
            <a:pPr lvl="0" algn="r"/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pic>
        <p:nvPicPr>
          <p:cNvPr id="3" name="גרפיקה 2" descr="נורת חשמל וגלגל שיניים">
            <a:extLst>
              <a:ext uri="{FF2B5EF4-FFF2-40B4-BE49-F238E27FC236}">
                <a16:creationId xmlns:a16="http://schemas.microsoft.com/office/drawing/2014/main" id="{A22F0889-080E-4560-B5D9-3F708876F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34" y="3429000"/>
            <a:ext cx="2246086" cy="224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0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1638" y="2032690"/>
            <a:ext cx="9572625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9860" y="2673873"/>
            <a:ext cx="10860243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3200" dirty="0">
              <a:cs typeface="Calibri" panose="020F0502020204030204" pitchFamily="34" charset="0"/>
            </a:endParaRPr>
          </a:p>
          <a:p>
            <a:pPr algn="r"/>
            <a:r>
              <a:rPr lang="he-IL" sz="4800" dirty="0">
                <a:cs typeface="Calibri" panose="020F0502020204030204" pitchFamily="34" charset="0"/>
              </a:rPr>
              <a:t>האם האף האלקטרוני הוא המצאה או תגלית?</a:t>
            </a:r>
          </a:p>
        </p:txBody>
      </p:sp>
    </p:spTree>
    <p:extLst>
      <p:ext uri="{BB962C8B-B14F-4D97-AF65-F5344CB8AC3E}">
        <p14:creationId xmlns:p14="http://schemas.microsoft.com/office/powerpoint/2010/main" val="399641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754" y="441524"/>
            <a:ext cx="10447190" cy="834389"/>
          </a:xfrm>
        </p:spPr>
        <p:txBody>
          <a:bodyPr>
            <a:normAutofit/>
          </a:bodyPr>
          <a:lstStyle/>
          <a:p>
            <a:r>
              <a:rPr lang="he-IL" dirty="0"/>
              <a:t>הגדרות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87883" y="2089743"/>
            <a:ext cx="2970058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EF6E3C3D-C226-4F45-96F5-51A7C4BA1EF6}"/>
              </a:ext>
            </a:extLst>
          </p:cNvPr>
          <p:cNvSpPr txBox="1"/>
          <p:nvPr/>
        </p:nvSpPr>
        <p:spPr>
          <a:xfrm>
            <a:off x="7423363" y="1780458"/>
            <a:ext cx="4393581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200" b="1" dirty="0">
                <a:cs typeface="Calibri" panose="020F0502020204030204" pitchFamily="34" charset="0"/>
              </a:rPr>
              <a:t>המצאה: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cs typeface="Calibri" panose="020F0502020204030204" pitchFamily="34" charset="0"/>
              </a:rPr>
              <a:t>[</a:t>
            </a:r>
            <a:r>
              <a:rPr lang="he-IL" sz="3200" dirty="0" err="1">
                <a:cs typeface="Calibri" panose="020F0502020204030204" pitchFamily="34" charset="0"/>
              </a:rPr>
              <a:t>עח</a:t>
            </a:r>
            <a:r>
              <a:rPr lang="he-IL" sz="3200" dirty="0">
                <a:cs typeface="Calibri" panose="020F0502020204030204" pitchFamily="34" charset="0"/>
              </a:rPr>
              <a:t>] עשׂייה שֶיֵש בּהּ משום הֶחָלה של עיקרון חדש, תגלית, חידוּש, כגון: הַמצָאת הדפוּס</a:t>
            </a:r>
            <a:br>
              <a:rPr lang="he-IL" sz="3200" dirty="0">
                <a:cs typeface="Calibri" panose="020F0502020204030204" pitchFamily="34" charset="0"/>
              </a:rPr>
            </a:br>
            <a:endParaRPr lang="he-IL" sz="3200" dirty="0">
              <a:cs typeface="Calibri" panose="020F0502020204030204" pitchFamily="34" charset="0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34298B15-5F55-4D2A-940C-F417B6AFF21E}"/>
              </a:ext>
            </a:extLst>
          </p:cNvPr>
          <p:cNvSpPr txBox="1"/>
          <p:nvPr/>
        </p:nvSpPr>
        <p:spPr>
          <a:xfrm>
            <a:off x="789890" y="1932857"/>
            <a:ext cx="5585239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200" b="1" dirty="0">
                <a:cs typeface="Calibri" panose="020F0502020204030204" pitchFamily="34" charset="0"/>
              </a:rPr>
              <a:t>תגלית: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cs typeface="Calibri" panose="020F0502020204030204" pitchFamily="34" charset="0"/>
              </a:rPr>
              <a:t>דָבָר לא יָדוּעַ שהִתגַלה, כגון יבֶּשת או חוק בפיזיקה</a:t>
            </a:r>
          </a:p>
        </p:txBody>
      </p:sp>
    </p:spTree>
    <p:extLst>
      <p:ext uri="{BB962C8B-B14F-4D97-AF65-F5344CB8AC3E}">
        <p14:creationId xmlns:p14="http://schemas.microsoft.com/office/powerpoint/2010/main" val="3294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87883" y="2089743"/>
            <a:ext cx="2970058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EF6E3C3D-C226-4F45-96F5-51A7C4BA1EF6}"/>
              </a:ext>
            </a:extLst>
          </p:cNvPr>
          <p:cNvSpPr txBox="1"/>
          <p:nvPr/>
        </p:nvSpPr>
        <p:spPr>
          <a:xfrm>
            <a:off x="7423363" y="1780458"/>
            <a:ext cx="4393581" cy="49859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200" b="1" dirty="0">
                <a:cs typeface="Calibri" panose="020F0502020204030204" pitchFamily="34" charset="0"/>
              </a:rPr>
              <a:t>המצאה: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cs typeface="Calibri" panose="020F0502020204030204" pitchFamily="34" charset="0"/>
              </a:rPr>
              <a:t>[</a:t>
            </a:r>
            <a:r>
              <a:rPr lang="he-IL" sz="3200" dirty="0" err="1">
                <a:cs typeface="Calibri" panose="020F0502020204030204" pitchFamily="34" charset="0"/>
              </a:rPr>
              <a:t>עח</a:t>
            </a:r>
            <a:r>
              <a:rPr lang="he-IL" sz="3200" dirty="0">
                <a:cs typeface="Calibri" panose="020F0502020204030204" pitchFamily="34" charset="0"/>
              </a:rPr>
              <a:t>] עשׂייה שֶיֵש בּהּ משום הֶחָלה של </a:t>
            </a:r>
            <a:r>
              <a:rPr lang="he-IL" sz="4000" b="1" dirty="0">
                <a:solidFill>
                  <a:srgbClr val="0070C0"/>
                </a:solidFill>
                <a:cs typeface="Calibri" panose="020F0502020204030204" pitchFamily="34" charset="0"/>
              </a:rPr>
              <a:t>עיקרון חדש</a:t>
            </a:r>
            <a:r>
              <a:rPr lang="he-IL" sz="3200" dirty="0">
                <a:cs typeface="Calibri" panose="020F0502020204030204" pitchFamily="34" charset="0"/>
              </a:rPr>
              <a:t>, תגלית, </a:t>
            </a:r>
            <a:r>
              <a:rPr lang="he-IL" sz="4400" b="1" dirty="0">
                <a:solidFill>
                  <a:srgbClr val="0070C0"/>
                </a:solidFill>
                <a:cs typeface="Calibri" panose="020F0502020204030204" pitchFamily="34" charset="0"/>
              </a:rPr>
              <a:t>חידוּש, </a:t>
            </a:r>
            <a:r>
              <a:rPr lang="he-IL" sz="3200" dirty="0">
                <a:cs typeface="Calibri" panose="020F0502020204030204" pitchFamily="34" charset="0"/>
              </a:rPr>
              <a:t>כגון: הַמצָאת הדפוּס</a:t>
            </a:r>
            <a:br>
              <a:rPr lang="he-IL" sz="3200" dirty="0">
                <a:cs typeface="Calibri" panose="020F0502020204030204" pitchFamily="34" charset="0"/>
              </a:rPr>
            </a:br>
            <a:endParaRPr lang="he-IL" sz="3200" dirty="0">
              <a:cs typeface="Calibri" panose="020F0502020204030204" pitchFamily="34" charset="0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34298B15-5F55-4D2A-940C-F417B6AFF21E}"/>
              </a:ext>
            </a:extLst>
          </p:cNvPr>
          <p:cNvSpPr txBox="1"/>
          <p:nvPr/>
        </p:nvSpPr>
        <p:spPr>
          <a:xfrm>
            <a:off x="789890" y="1932857"/>
            <a:ext cx="5585239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200" b="1" dirty="0">
                <a:cs typeface="Calibri" panose="020F0502020204030204" pitchFamily="34" charset="0"/>
              </a:rPr>
              <a:t>תגלית: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cs typeface="Calibri" panose="020F0502020204030204" pitchFamily="34" charset="0"/>
              </a:rPr>
              <a:t>דָבָר לא יָדוּעַ שהִתגַלה, כגון יבֶּשת או חוק בפיזיקה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 txBox="1">
            <a:spLocks/>
          </p:cNvSpPr>
          <p:nvPr/>
        </p:nvSpPr>
        <p:spPr>
          <a:xfrm>
            <a:off x="1369754" y="441524"/>
            <a:ext cx="10447190" cy="834389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הגדרות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70094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A08F872-CE4B-4DAE-BABD-60FB0E1127D3}"/>
              </a:ext>
            </a:extLst>
          </p:cNvPr>
          <p:cNvSpPr txBox="1"/>
          <p:nvPr/>
        </p:nvSpPr>
        <p:spPr>
          <a:xfrm>
            <a:off x="254114" y="2520176"/>
            <a:ext cx="11703827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200" dirty="0">
                <a:cs typeface="Calibri" panose="020F0502020204030204" pitchFamily="34" charset="0"/>
              </a:rPr>
              <a:t>קראנו את ההגדרות למילים "המצאה", "תגלית" ו"יזמות", ונעזרנו בהן על מנת להבין האם האף האלקטרוני הוא תגלית או המצאה.</a:t>
            </a:r>
          </a:p>
          <a:p>
            <a:pPr algn="r" rtl="1">
              <a:lnSpc>
                <a:spcPct val="150000"/>
              </a:lnSpc>
            </a:pPr>
            <a:endParaRPr lang="he-IL" sz="3200" dirty="0"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endParaRPr lang="he-IL" sz="3200" dirty="0">
              <a:cs typeface="Calibri" panose="020F0502020204030204" pitchFamily="34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 txBox="1">
            <a:spLocks/>
          </p:cNvSpPr>
          <p:nvPr/>
        </p:nvSpPr>
        <p:spPr>
          <a:xfrm>
            <a:off x="1369754" y="441524"/>
            <a:ext cx="10447190" cy="834389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למדנו עד כה?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32367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805" y="89476"/>
            <a:ext cx="10447190" cy="918872"/>
          </a:xfrm>
        </p:spPr>
        <p:txBody>
          <a:bodyPr>
            <a:normAutofit/>
          </a:bodyPr>
          <a:lstStyle/>
          <a:p>
            <a:r>
              <a:rPr lang="he-IL" dirty="0"/>
              <a:t>הידעת? עוד על הערכים המופיעים במילון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87883" y="2089743"/>
            <a:ext cx="2970058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5C115DC-8ED7-4879-8B7C-325CB81F04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58" t="22688" r="22805" b="14859"/>
          <a:stretch/>
        </p:blipFill>
        <p:spPr>
          <a:xfrm>
            <a:off x="501060" y="1104100"/>
            <a:ext cx="11456881" cy="567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5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00" y="287044"/>
            <a:ext cx="10447190" cy="914399"/>
          </a:xfrm>
        </p:spPr>
        <p:txBody>
          <a:bodyPr>
            <a:normAutofit/>
          </a:bodyPr>
          <a:lstStyle/>
          <a:p>
            <a:r>
              <a:rPr lang="he-IL" dirty="0"/>
              <a:t>סיכום הערך המילוני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87883" y="2089743"/>
            <a:ext cx="2970058" cy="3844925"/>
          </a:xfrm>
        </p:spPr>
        <p:txBody>
          <a:bodyPr/>
          <a:lstStyle/>
          <a:p>
            <a:pPr lvl="0" algn="r"/>
            <a:br>
              <a:rPr lang="en-US" b="1" dirty="0"/>
            </a:b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42EE6C1-C5F3-453B-8022-A182C8A514FC}"/>
              </a:ext>
            </a:extLst>
          </p:cNvPr>
          <p:cNvSpPr txBox="1"/>
          <p:nvPr/>
        </p:nvSpPr>
        <p:spPr>
          <a:xfrm>
            <a:off x="254115" y="1478644"/>
            <a:ext cx="11937886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בערך המילוני נמצא את </a:t>
            </a:r>
            <a:r>
              <a:rPr lang="he-IL" sz="3200" b="1" dirty="0">
                <a:cs typeface="Calibri" panose="020F0502020204030204" pitchFamily="34" charset="0"/>
              </a:rPr>
              <a:t>משמעויות</a:t>
            </a:r>
            <a:r>
              <a:rPr lang="he-IL" sz="3200" dirty="0">
                <a:cs typeface="Calibri" panose="020F0502020204030204" pitchFamily="34" charset="0"/>
              </a:rPr>
              <a:t> המילה ומידע לשוני נוסף,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cs typeface="Calibri" panose="020F0502020204030204" pitchFamily="34" charset="0"/>
              </a:rPr>
              <a:t>    כגון: שורש, ניקוד, נטיות ועוד.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b="1" dirty="0">
                <a:cs typeface="Calibri" panose="020F0502020204030204" pitchFamily="34" charset="0"/>
              </a:rPr>
              <a:t>דו משמעות</a:t>
            </a:r>
            <a:r>
              <a:rPr lang="he-IL" sz="3200" dirty="0">
                <a:cs typeface="Calibri" panose="020F0502020204030204" pitchFamily="34" charset="0"/>
              </a:rPr>
              <a:t>: למילה אחת ייתכנו משמעויות שונות.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b="1" dirty="0">
                <a:cs typeface="Calibri" panose="020F0502020204030204" pitchFamily="34" charset="0"/>
              </a:rPr>
              <a:t>ניבים וביטויים </a:t>
            </a:r>
            <a:r>
              <a:rPr lang="he-IL" sz="3200" dirty="0">
                <a:cs typeface="Calibri" panose="020F0502020204030204" pitchFamily="34" charset="0"/>
              </a:rPr>
              <a:t>נמצאים בסוף הערך המילוני.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מחפשים מילה במילון לפי </a:t>
            </a:r>
            <a:r>
              <a:rPr lang="he-IL" sz="3200" b="1" dirty="0">
                <a:cs typeface="Calibri" panose="020F0502020204030204" pitchFamily="34" charset="0"/>
              </a:rPr>
              <a:t>צורת היסוד </a:t>
            </a:r>
            <a:r>
              <a:rPr lang="he-IL" sz="3200" dirty="0">
                <a:cs typeface="Calibri" panose="020F0502020204030204" pitchFamily="34" charset="0"/>
              </a:rPr>
              <a:t>שלה, לדוגמה: את המילה "אבנים" נחפש בערך "אבן".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המילון מביא </a:t>
            </a:r>
            <a:r>
              <a:rPr lang="he-IL" sz="3200" b="1" dirty="0">
                <a:cs typeface="Calibri" panose="020F0502020204030204" pitchFamily="34" charset="0"/>
              </a:rPr>
              <a:t>דוגמאות</a:t>
            </a:r>
            <a:r>
              <a:rPr lang="he-IL" sz="3200" dirty="0">
                <a:cs typeface="Calibri" panose="020F0502020204030204" pitchFamily="34" charset="0"/>
              </a:rPr>
              <a:t> לשימוש המילה בתוך הקשרים שונים.</a:t>
            </a:r>
          </a:p>
          <a:p>
            <a:pPr algn="r" rtl="1">
              <a:lnSpc>
                <a:spcPct val="150000"/>
              </a:lnSpc>
            </a:pPr>
            <a:endParaRPr lang="he-IL" sz="32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89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7B0290-69DC-4F91-B94A-5621AC9B8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663126"/>
            <a:ext cx="10932965" cy="720000"/>
          </a:xfrm>
        </p:spPr>
        <p:txBody>
          <a:bodyPr>
            <a:normAutofit/>
          </a:bodyPr>
          <a:lstStyle/>
          <a:p>
            <a:r>
              <a:rPr lang="he-IL" dirty="0"/>
              <a:t>סיכום למידה ותובנות</a:t>
            </a:r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79DE5F33-87AC-47DB-8CEB-70D028EE0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F00AE89-6755-4E4B-A55C-681E38501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78992D46-E433-4553-8589-6FB88B53A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EFAB06F-39A6-473C-8B9B-FCFCF4DCD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ADA647B-9C0F-4928-BFDB-85AA8B6AC4FD}"/>
              </a:ext>
            </a:extLst>
          </p:cNvPr>
          <p:cNvSpPr txBox="1"/>
          <p:nvPr/>
        </p:nvSpPr>
        <p:spPr>
          <a:xfrm>
            <a:off x="428626" y="1567543"/>
            <a:ext cx="1166086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למדנו על  הנושא "יזמות ישראלית".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למדנו כיצד לחפש הגדרות במילון, והתנסנו דרך המילים "המצאה" ו"תגלית".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הכרנו המצאות ישראליות מעניינות.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3200" dirty="0"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>
                <a:cs typeface="Calibri" panose="020F0502020204030204" pitchFamily="34" charset="0"/>
              </a:rPr>
              <a:t>להמשך העמקה בנושא "יזמות ישראלית" היכנסו ליחידה המתוקשבת "יזמות ישראלית", הנמצאת באופק מט"ח.</a:t>
            </a:r>
          </a:p>
        </p:txBody>
      </p:sp>
    </p:spTree>
    <p:extLst>
      <p:ext uri="{BB962C8B-B14F-4D97-AF65-F5344CB8AC3E}">
        <p14:creationId xmlns:p14="http://schemas.microsoft.com/office/powerpoint/2010/main" val="3330783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838200" y="603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he-IL" dirty="0">
                <a:latin typeface="+mn-lt"/>
                <a:ea typeface="Arial"/>
                <a:sym typeface="Arial"/>
              </a:rPr>
              <a:t>שלב 1 – חיפוש בגוגל</a:t>
            </a:r>
            <a:endParaRPr dirty="0">
              <a:latin typeface="+mn-lt"/>
              <a:ea typeface="Arial"/>
              <a:sym typeface="Arial"/>
            </a:endParaRPr>
          </a:p>
        </p:txBody>
      </p:sp>
      <p:sp>
        <p:nvSpPr>
          <p:cNvPr id="110" name="Google Shape;110;p22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 dirty="0">
              <a:ea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 dirty="0">
              <a:ea typeface="Arial"/>
              <a:sym typeface="Arial"/>
            </a:endParaRPr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675" y="1703101"/>
            <a:ext cx="8420725" cy="345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/>
        </p:nvSpPr>
        <p:spPr>
          <a:xfrm>
            <a:off x="3124400" y="4160525"/>
            <a:ext cx="28360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1"/>
            <a:r>
              <a:rPr lang="iw" sz="2400">
                <a:latin typeface="Tahoma"/>
                <a:ea typeface="Tahoma"/>
                <a:cs typeface="Tahoma"/>
                <a:sym typeface="Tahoma"/>
              </a:rPr>
              <a:t>אופק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965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7F7423B7-542F-4FBF-A4F3-09574915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 2 – כניסה לאתר </a:t>
            </a:r>
          </a:p>
        </p:txBody>
      </p:sp>
      <p:sp>
        <p:nvSpPr>
          <p:cNvPr id="119" name="Google Shape;119;p23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 dirty="0">
              <a:ea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 dirty="0">
              <a:ea typeface="Arial"/>
              <a:sym typeface="Arial"/>
            </a:endParaRPr>
          </a:p>
        </p:txBody>
      </p:sp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/>
          </a:blip>
          <a:srcRect r="5490"/>
          <a:stretch/>
        </p:blipFill>
        <p:spPr>
          <a:xfrm>
            <a:off x="4438651" y="1447826"/>
            <a:ext cx="5655851" cy="5032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23"/>
          <p:cNvCxnSpPr/>
          <p:nvPr/>
        </p:nvCxnSpPr>
        <p:spPr>
          <a:xfrm flipH="1">
            <a:off x="9959351" y="2407625"/>
            <a:ext cx="1744400" cy="812000"/>
          </a:xfrm>
          <a:prstGeom prst="straightConnector1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68584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4324CB91-7319-4775-98D9-B96094F3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 3 – התחברות לאתר</a:t>
            </a:r>
          </a:p>
        </p:txBody>
      </p:sp>
      <p:sp>
        <p:nvSpPr>
          <p:cNvPr id="128" name="Google Shape;128;p24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 dirty="0">
              <a:ea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 dirty="0">
              <a:ea typeface="Arial"/>
              <a:sym typeface="Arial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 rotWithShape="1">
          <a:blip r:embed="rId3">
            <a:alphaModFix/>
          </a:blip>
          <a:srcRect l="12668"/>
          <a:stretch/>
        </p:blipFill>
        <p:spPr>
          <a:xfrm>
            <a:off x="1651821" y="1371635"/>
            <a:ext cx="10396441" cy="53889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78125062-FD69-435B-B166-FBF39C92A53D}"/>
              </a:ext>
            </a:extLst>
          </p:cNvPr>
          <p:cNvSpPr/>
          <p:nvPr/>
        </p:nvSpPr>
        <p:spPr>
          <a:xfrm>
            <a:off x="8170606" y="2050389"/>
            <a:ext cx="3183193" cy="23347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9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1948</Words>
  <Application>Microsoft Office PowerPoint</Application>
  <PresentationFormat>מסך רחב</PresentationFormat>
  <Paragraphs>262</Paragraphs>
  <Slides>34</Slides>
  <Notes>33</Notes>
  <HiddenSlides>0</HiddenSlides>
  <MMClips>4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40" baseType="lpstr">
      <vt:lpstr>Alef</vt:lpstr>
      <vt:lpstr>Arial</vt:lpstr>
      <vt:lpstr>Calibri</vt:lpstr>
      <vt:lpstr>Open Sans</vt:lpstr>
      <vt:lpstr>Tahoma</vt:lpstr>
      <vt:lpstr>Office Theme</vt:lpstr>
      <vt:lpstr>מצגת של PowerPoint‏</vt:lpstr>
      <vt:lpstr>מה נלמד היום?</vt:lpstr>
      <vt:lpstr>מה להביא לשיעור?</vt:lpstr>
      <vt:lpstr>מצגת של PowerPoint‏</vt:lpstr>
      <vt:lpstr>תגלית</vt:lpstr>
      <vt:lpstr> המצאה</vt:lpstr>
      <vt:lpstr> המצאה</vt:lpstr>
      <vt:lpstr> המצאה</vt:lpstr>
      <vt:lpstr> קיצורים במילון:</vt:lpstr>
      <vt:lpstr>מצגת של PowerPoint‏</vt:lpstr>
      <vt:lpstr>הגדרה מילונית</vt:lpstr>
      <vt:lpstr>משחק: זהה את ההמצאה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"</vt:lpstr>
      <vt:lpstr>ההמצאות</vt:lpstr>
      <vt:lpstr>מצגת של PowerPoint‏</vt:lpstr>
      <vt:lpstr>מצגת של PowerPoint‏</vt:lpstr>
      <vt:lpstr>מצגת של PowerPoint‏</vt:lpstr>
      <vt:lpstr>מצגת של PowerPoint‏</vt:lpstr>
      <vt:lpstr>הגדרות</vt:lpstr>
      <vt:lpstr>מצגת של PowerPoint‏</vt:lpstr>
      <vt:lpstr>מצגת של PowerPoint‏</vt:lpstr>
      <vt:lpstr>הידעת? עוד על הערכים המופיעים במילון</vt:lpstr>
      <vt:lpstr>סיכום הערך המילוני</vt:lpstr>
      <vt:lpstr>סיכום למידה ותובנות</vt:lpstr>
      <vt:lpstr>שלב 1 – חיפוש בגוגל</vt:lpstr>
      <vt:lpstr>שלב 2 – כניסה לאתר </vt:lpstr>
      <vt:lpstr>שלב 3 – התחברות לאתר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משה טל</dc:creator>
  <cp:lastModifiedBy>שני שמלה/Shani Chemla</cp:lastModifiedBy>
  <cp:revision>186</cp:revision>
  <dcterms:created xsi:type="dcterms:W3CDTF">2020-05-03T13:19:28Z</dcterms:created>
  <dcterms:modified xsi:type="dcterms:W3CDTF">2021-10-04T12:14:45Z</dcterms:modified>
</cp:coreProperties>
</file>