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8"/>
  </p:notesMasterIdLst>
  <p:sldIdLst>
    <p:sldId id="260" r:id="rId2"/>
    <p:sldId id="355" r:id="rId3"/>
    <p:sldId id="354" r:id="rId4"/>
    <p:sldId id="348" r:id="rId5"/>
    <p:sldId id="356" r:id="rId6"/>
    <p:sldId id="347" r:id="rId7"/>
    <p:sldId id="358" r:id="rId8"/>
    <p:sldId id="359" r:id="rId9"/>
    <p:sldId id="357" r:id="rId10"/>
    <p:sldId id="351" r:id="rId11"/>
    <p:sldId id="352" r:id="rId12"/>
    <p:sldId id="360" r:id="rId13"/>
    <p:sldId id="353" r:id="rId14"/>
    <p:sldId id="298" r:id="rId15"/>
    <p:sldId id="304" r:id="rId16"/>
    <p:sldId id="309" r:id="rId17"/>
  </p:sldIdLst>
  <p:sldSz cx="12192000" cy="6858000"/>
  <p:notesSz cx="6858000" cy="9144000"/>
  <p:embeddedFontLst>
    <p:embeddedFont>
      <p:font typeface="Alef" panose="020B0604020202020204" charset="-79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David" panose="020E0502060401010101" pitchFamily="34" charset="-79"/>
      <p:regular r:id="rId25"/>
      <p:bold r:id="rId26"/>
    </p:embeddedFont>
  </p:embeddedFontLst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2CE464A9-E972-4339-8EE7-98767974E56B}">
          <p14:sldIdLst>
            <p14:sldId id="260"/>
            <p14:sldId id="355"/>
            <p14:sldId id="354"/>
            <p14:sldId id="348"/>
            <p14:sldId id="356"/>
            <p14:sldId id="347"/>
            <p14:sldId id="358"/>
            <p14:sldId id="359"/>
            <p14:sldId id="357"/>
            <p14:sldId id="351"/>
            <p14:sldId id="352"/>
            <p14:sldId id="360"/>
            <p14:sldId id="353"/>
            <p14:sldId id="298"/>
            <p14:sldId id="304"/>
          </p14:sldIdLst>
        </p14:section>
        <p14:section name="מקטע ללא כותרת" id="{DAAB2D4F-F5DF-4376-BEC0-7672853B2FBB}">
          <p14:sldIdLst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5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B689"/>
    <a:srgbClr val="CAE4C6"/>
    <a:srgbClr val="AAD6AA"/>
    <a:srgbClr val="EBD0B3"/>
    <a:srgbClr val="F5E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סגנון בהיר 2 - הדגשה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299" autoAdjust="0"/>
  </p:normalViewPr>
  <p:slideViewPr>
    <p:cSldViewPr snapToGrid="0">
      <p:cViewPr varScale="1">
        <p:scale>
          <a:sx n="59" d="100"/>
          <a:sy n="59" d="100"/>
        </p:scale>
        <p:origin x="660" y="78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4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6943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ifgJhL-fLU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ifgJhL-fLU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boOieKG7pzOMQwpw6wHgjJCUwxZS5wTI0NSe5bpa5GSSzng/viewform?usp=sf_link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eA4TSGBbRQ&amp;t=17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/>
              <a:t>כתבו את המלל בהתאם ואת הציוד הדרוש.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האזנה לשיר ואחר כך "מה</a:t>
            </a:r>
            <a:r>
              <a:rPr lang="he-IL" baseline="0" dirty="0"/>
              <a:t> היה לנו בשיר" </a:t>
            </a:r>
            <a:r>
              <a:rPr lang="he-IL" dirty="0"/>
              <a:t>  - משום מה הסרטון לא זמין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>
                <a:hlinkClick r:id="rId3"/>
              </a:rPr>
              <a:t>https://www.youtube.com/watch?v=DifgJhL-fLU</a:t>
            </a:r>
            <a:endParaRPr lang="he-IL" dirty="0"/>
          </a:p>
          <a:p>
            <a:pPr algn="r" rtl="1"/>
            <a:endParaRPr lang="he-IL" dirty="0"/>
          </a:p>
          <a:p>
            <a:pPr algn="r" rtl="1"/>
            <a:r>
              <a:rPr lang="he-IL" dirty="0"/>
              <a:t>משך זמן המשימה 10 דקות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x-none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943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האזנה לשיר ואחר כך "מה</a:t>
            </a:r>
            <a:r>
              <a:rPr lang="he-IL" baseline="0" dirty="0"/>
              <a:t> היה לנו בשיר" </a:t>
            </a:r>
            <a:r>
              <a:rPr lang="he-IL" dirty="0"/>
              <a:t>  - משום מה הסרטון לא זמין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>
                <a:hlinkClick r:id="rId3"/>
              </a:rPr>
              <a:t>https://www.youtube.com/watch?v=DifgJhL-fLU</a:t>
            </a:r>
            <a:endParaRPr lang="he-IL" dirty="0"/>
          </a:p>
          <a:p>
            <a:pPr algn="r" rtl="1"/>
            <a:endParaRPr lang="he-IL" dirty="0"/>
          </a:p>
          <a:p>
            <a:pPr algn="r" rtl="1"/>
            <a:r>
              <a:rPr lang="he-IL" dirty="0"/>
              <a:t>משך זמן המשימה 10 דקות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x-none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1850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x-none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2144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  <a:p>
            <a:r>
              <a:rPr lang="en-US" dirty="0">
                <a:hlinkClick r:id="rId3"/>
              </a:rPr>
              <a:t>https://docs.google.com/forms/d/e/1FAIpQLSdboOieKG7pzOMQwpw6wHgjJCUwxZS5wTI0NSe5bpa5GSSzng/viewform?usp=sf_link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x-none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4240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16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48714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dirty="0"/>
              <a:t>למחוק שקופית זו אם אין בה צורך.</a:t>
            </a:r>
            <a:endParaRPr dirty="0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 dirty="0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sz="1200" b="1" dirty="0"/>
              <a:t>משך השקף: דקה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/>
              <a:t>בשקף זה ודאו שכולם הצטיידו בעזרים הנדרשים (מומלץ שעזרים אלו יהיו גם אצלכם עבור הדגמה).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rgbClr val="FF0000"/>
                </a:solidFill>
              </a:rPr>
              <a:t>זה הזמן להציג את </a:t>
            </a:r>
            <a:r>
              <a:rPr lang="x-none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440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b="1" dirty="0"/>
              <a:t>משך השקף: 2 דקות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sz="1200" dirty="0">
                <a:solidFill>
                  <a:schemeClr val="dk1"/>
                </a:solidFill>
              </a:rPr>
              <a:t> </a:t>
            </a: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sz="1200" dirty="0">
                <a:solidFill>
                  <a:schemeClr val="dk1"/>
                </a:solidFill>
              </a:rPr>
              <a:t>הרעיונות, רובם ככולם,  לקוחים מתוך אתר תנך ממלכתי</a:t>
            </a: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chemeClr val="dk1"/>
                </a:solidFill>
              </a:rPr>
              <a:t>הציגו את עצמכם ואת מהלך השיעור: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chemeClr val="dk1"/>
                </a:solidFill>
              </a:rPr>
              <a:t>מוזמנים לפנות בצורה אישית לתלמידים:</a:t>
            </a:r>
            <a:br>
              <a:rPr lang="x-none" sz="1200" dirty="0"/>
            </a:br>
            <a:r>
              <a:rPr lang="x-none" sz="1200" dirty="0">
                <a:solidFill>
                  <a:srgbClr val="2F5496"/>
                </a:solidFill>
              </a:rPr>
              <a:t>דוגמה לטקסט שייאמר בעל פה: "שלום, שמי___. אני מורה ל____ ממקום בארץ____. מה שלומכם? אני שמח/ה שהצטרפתם אליי", וכו'.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chemeClr val="dk1"/>
                </a:solidFill>
              </a:rPr>
              <a:t>נושא השיעור ומה מטרתו:</a:t>
            </a:r>
            <a:br>
              <a:rPr lang="x-none" sz="1200" dirty="0">
                <a:solidFill>
                  <a:schemeClr val="dk1"/>
                </a:solidFill>
              </a:rPr>
            </a:br>
            <a:r>
              <a:rPr lang="x-none" sz="1200" dirty="0">
                <a:solidFill>
                  <a:srgbClr val="2F5496"/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dirty="0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נתחיל ב…. 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פתיח השיעור)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נמשיך בלגלות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הלימוד / הקניה - כתבו כאן שאלה מסקרנת שתיתן מענה על מטרת השיעור)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נתנסה ב… 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התרגול / התנסות)</a:t>
            </a: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נסכם  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סיכום השיעור)</a:t>
            </a: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2714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x-none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997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צפייה עד 1:08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>
                <a:hlinkClick r:id="rId3"/>
              </a:rPr>
              <a:t>https://www.youtube.com/watch?v=7eA4TSGBbRQ&amp;t=17s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x-none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401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משך השקף 5</a:t>
            </a:r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דקות</a:t>
            </a:r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– לא עם הצגת השקף – אלא אחרי קריאת הפסוקים והסברם על ידי המורה.</a:t>
            </a:r>
          </a:p>
          <a:p>
            <a:pPr algn="r" rtl="1"/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חשוב שהפסוקים יהיו לנגד עיניהם של הצופים, אולי יש צורך בלשכפל את השקופית. 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אסביר ש</a:t>
            </a:r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השורש ש-ו-ב משמש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כמילה מנחה שבאה להדגיש את האפשרות לשוב מהדרך הרעה</a:t>
            </a:r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שהרחיקה את האדם מאלוהים אל הקשר שהיה להם לפני כן. הסבר נוסף על הקשר</a:t>
            </a:r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בין החזרה בתשובה ללבבכם.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x-none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3039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בדיקה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x-none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522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בדיקה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x-none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111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x-none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2248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82;p32">
            <a:extLst>
              <a:ext uri="{FF2B5EF4-FFF2-40B4-BE49-F238E27FC236}">
                <a16:creationId xmlns:a16="http://schemas.microsoft.com/office/drawing/2014/main" id="{676A1061-0346-794F-A5BD-1316F9F9EB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83;p32">
            <a:extLst>
              <a:ext uri="{FF2B5EF4-FFF2-40B4-BE49-F238E27FC236}">
                <a16:creationId xmlns:a16="http://schemas.microsoft.com/office/drawing/2014/main" id="{15F02BAF-B1C5-7447-9B0F-EF3ADBC334E7}"/>
              </a:ext>
            </a:extLst>
          </p:cNvPr>
          <p:cNvCxnSpPr/>
          <p:nvPr userDrawn="1"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84;p32">
            <a:extLst>
              <a:ext uri="{FF2B5EF4-FFF2-40B4-BE49-F238E27FC236}">
                <a16:creationId xmlns:a16="http://schemas.microsoft.com/office/drawing/2014/main" id="{C78513A7-DD14-624A-8407-89752C8966D8}"/>
              </a:ext>
            </a:extLst>
          </p:cNvPr>
          <p:cNvSpPr/>
          <p:nvPr userDrawn="1"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" name="Google Shape;85;p32">
            <a:extLst>
              <a:ext uri="{FF2B5EF4-FFF2-40B4-BE49-F238E27FC236}">
                <a16:creationId xmlns:a16="http://schemas.microsoft.com/office/drawing/2014/main" id="{8995A7A3-0D50-F844-8139-6BD32F58FC6B}"/>
              </a:ext>
            </a:extLst>
          </p:cNvPr>
          <p:cNvCxnSpPr/>
          <p:nvPr userDrawn="1"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86;p32">
            <a:extLst>
              <a:ext uri="{FF2B5EF4-FFF2-40B4-BE49-F238E27FC236}">
                <a16:creationId xmlns:a16="http://schemas.microsoft.com/office/drawing/2014/main" id="{BACFB628-0205-2A44-8EFC-60AB41A0128D}"/>
              </a:ext>
            </a:extLst>
          </p:cNvPr>
          <p:cNvCxnSpPr/>
          <p:nvPr userDrawn="1"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7" name="Google Shape;87;p32">
            <a:extLst>
              <a:ext uri="{FF2B5EF4-FFF2-40B4-BE49-F238E27FC236}">
                <a16:creationId xmlns:a16="http://schemas.microsoft.com/office/drawing/2014/main" id="{1AB5F4F1-6C47-3247-BB5F-0153F4007BA2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8" name="Google Shape;88;p32">
              <a:extLst>
                <a:ext uri="{FF2B5EF4-FFF2-40B4-BE49-F238E27FC236}">
                  <a16:creationId xmlns:a16="http://schemas.microsoft.com/office/drawing/2014/main" id="{3502EFE4-C699-B04A-A420-45BE3D54071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89;p32">
              <a:extLst>
                <a:ext uri="{FF2B5EF4-FFF2-40B4-BE49-F238E27FC236}">
                  <a16:creationId xmlns:a16="http://schemas.microsoft.com/office/drawing/2014/main" id="{B3787ADD-1DE5-AC45-A91E-C452748C15D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sp>
        <p:nvSpPr>
          <p:cNvPr id="31" name="Google Shape;90;p32">
            <a:extLst>
              <a:ext uri="{FF2B5EF4-FFF2-40B4-BE49-F238E27FC236}">
                <a16:creationId xmlns:a16="http://schemas.microsoft.com/office/drawing/2014/main" id="{2101DF4A-8E73-2F45-9203-3C123FBE4668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 dirty="0"/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91;p32">
            <a:extLst>
              <a:ext uri="{FF2B5EF4-FFF2-40B4-BE49-F238E27FC236}">
                <a16:creationId xmlns:a16="http://schemas.microsoft.com/office/drawing/2014/main" id="{4854AE5E-D75D-DA4B-A53E-51F0E7A722D8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92;p32">
            <a:extLst>
              <a:ext uri="{FF2B5EF4-FFF2-40B4-BE49-F238E27FC236}">
                <a16:creationId xmlns:a16="http://schemas.microsoft.com/office/drawing/2014/main" id="{3D0B937F-7F25-BC44-8ABB-084CB93C92FF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93;p32">
            <a:extLst>
              <a:ext uri="{FF2B5EF4-FFF2-40B4-BE49-F238E27FC236}">
                <a16:creationId xmlns:a16="http://schemas.microsoft.com/office/drawing/2014/main" id="{18D299EC-12D2-F145-9063-A9DC15E2C8EF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D4647-055E-4A4F-B3A0-ED4A23842C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381750"/>
            <a:ext cx="12192000" cy="317500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איורים </a:t>
            </a:r>
            <a:r>
              <a:rPr lang="en-US" dirty="0"/>
              <a:t>Shutterstock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54590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806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347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6543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007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644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4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1" r:id="rId3"/>
    <p:sldLayoutId id="2147483672" r:id="rId4"/>
    <p:sldLayoutId id="2147483673" r:id="rId5"/>
    <p:sldLayoutId id="2147483679" r:id="rId6"/>
    <p:sldLayoutId id="2147483674" r:id="rId7"/>
    <p:sldLayoutId id="2147483675" r:id="rId8"/>
    <p:sldLayoutId id="2147483676" r:id="rId9"/>
    <p:sldLayoutId id="2147483678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x-none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19.png"/><Relationship Id="rId2" Type="http://schemas.microsoft.com/office/2007/relationships/media" Target="../media/media4.mp4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../media/media6.mp4"/><Relationship Id="rId7" Type="http://schemas.openxmlformats.org/officeDocument/2006/relationships/image" Target="../media/image8.png"/><Relationship Id="rId2" Type="http://schemas.microsoft.com/office/2007/relationships/media" Target="../media/media6.mp4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video" Target="../media/media1.mp4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3.mp4"/><Relationship Id="rId7" Type="http://schemas.openxmlformats.org/officeDocument/2006/relationships/image" Target="../media/image7.png"/><Relationship Id="rId2" Type="http://schemas.microsoft.com/office/2007/relationships/media" Target="../media/media3.mp4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he-IL" dirty="0"/>
              <a:t>תורה לכיתה ה'</a:t>
            </a:r>
          </a:p>
          <a:p>
            <a:pPr lvl="0"/>
            <a:endParaRPr lang="he-IL" dirty="0"/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he-IL" dirty="0"/>
              <a:t>נושא השיעור: נאום הברית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CC378B-9FA6-1B4C-A348-C8DA73E19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e-IL" dirty="0">
                <a:sym typeface="Calibri"/>
              </a:rPr>
              <a:t>עם המורה: אפרת שוקרון </a:t>
            </a:r>
            <a:r>
              <a:rPr lang="he-IL" dirty="0" err="1">
                <a:sym typeface="Calibri"/>
              </a:rPr>
              <a:t>ביסמוט</a:t>
            </a:r>
            <a:endParaRPr lang="he-IL" dirty="0">
              <a:sym typeface="Calibri"/>
            </a:endParaRPr>
          </a:p>
          <a:p>
            <a:endParaRPr lang="x-none" dirty="0"/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oll, Roll, Papyrus, Paper, Parchment, Writi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7" b="13486"/>
          <a:stretch/>
        </p:blipFill>
        <p:spPr bwMode="auto">
          <a:xfrm>
            <a:off x="3904342" y="1068254"/>
            <a:ext cx="8287657" cy="574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כותרת 3"/>
          <p:cNvSpPr>
            <a:spLocks noGrp="1"/>
          </p:cNvSpPr>
          <p:nvPr>
            <p:ph type="title"/>
          </p:nvPr>
        </p:nvSpPr>
        <p:spPr>
          <a:xfrm>
            <a:off x="159658" y="348254"/>
            <a:ext cx="11081204" cy="7200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 fontScale="90000"/>
          </a:bodyPr>
          <a:lstStyle/>
          <a:p>
            <a:r>
              <a:rPr lang="he-IL" b="1" dirty="0">
                <a:solidFill>
                  <a:srgbClr val="0070C0"/>
                </a:solidFill>
                <a:cs typeface="Calibri" panose="020F0502020204030204" pitchFamily="34" charset="0"/>
              </a:rPr>
              <a:t>פס' י"א -י"ד -  "</a:t>
            </a:r>
            <a:r>
              <a:rPr lang="he-IL" b="1" dirty="0" err="1">
                <a:solidFill>
                  <a:srgbClr val="0070C0"/>
                </a:solidFill>
                <a:cs typeface="Calibri" panose="020F0502020204030204" pitchFamily="34" charset="0"/>
              </a:rPr>
              <a:t>הַמִּצְוָה</a:t>
            </a:r>
            <a:r>
              <a:rPr lang="he-IL" b="1" dirty="0">
                <a:solidFill>
                  <a:srgbClr val="0070C0"/>
                </a:solidFill>
                <a:cs typeface="Calibri" panose="020F0502020204030204" pitchFamily="34" charset="0"/>
              </a:rPr>
              <a:t> הַזֹּאת אֲשֶׁר אָנֹכִי </a:t>
            </a:r>
            <a:r>
              <a:rPr lang="he-IL" b="1" dirty="0" err="1">
                <a:solidFill>
                  <a:srgbClr val="0070C0"/>
                </a:solidFill>
                <a:cs typeface="Calibri" panose="020F0502020204030204" pitchFamily="34" charset="0"/>
              </a:rPr>
              <a:t>מְצַוְּך</a:t>
            </a:r>
            <a:r>
              <a:rPr lang="he-IL" b="1" dirty="0">
                <a:solidFill>
                  <a:srgbClr val="0070C0"/>
                </a:solidFill>
                <a:cs typeface="Calibri" panose="020F0502020204030204" pitchFamily="34" charset="0"/>
              </a:rPr>
              <a:t>ָ הַיּוֹם" </a:t>
            </a:r>
            <a:endParaRPr lang="he-IL" sz="36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4450080" y="2049356"/>
            <a:ext cx="7360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base"/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(יא) כִּי </a:t>
            </a:r>
            <a:r>
              <a:rPr lang="he-IL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הַמִּצְוָה</a:t>
            </a:r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הַזֹּאת אֲשֶׁר אָנֹכִי </a:t>
            </a:r>
            <a:r>
              <a:rPr lang="he-IL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מְצַוְּך</a:t>
            </a:r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ָ הַיּוֹם </a:t>
            </a:r>
            <a:r>
              <a:rPr lang="he-IL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לֹא־נִפְלֵאת</a:t>
            </a:r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הִוא מִמְּךָ וְלֹא רְחֹקָה הִוא׃ (</a:t>
            </a:r>
            <a:r>
              <a:rPr lang="he-IL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יב</a:t>
            </a:r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 </a:t>
            </a:r>
            <a:r>
              <a:rPr lang="he-IL" sz="3200" b="1" dirty="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לֹא בַשָּׁמַיִם הִוא </a:t>
            </a:r>
            <a:r>
              <a:rPr lang="he-IL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לֵאמֹר</a:t>
            </a:r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מִי </a:t>
            </a:r>
            <a:r>
              <a:rPr lang="he-IL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יַעֲלֶה־לָּנו</a:t>
            </a:r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ּ הַשָּׁמַיְמָה </a:t>
            </a:r>
            <a:r>
              <a:rPr lang="he-IL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וְיִקָּחֶה</a:t>
            </a:r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ָ לָּנוּ וְיַשְׁמִעֵנוּ אֹתָהּ וְנַעֲשֶׂנָּה׃(</a:t>
            </a:r>
            <a:r>
              <a:rPr lang="he-IL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יג</a:t>
            </a:r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 </a:t>
            </a:r>
            <a:r>
              <a:rPr lang="he-IL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וְלֹא־מֵעֵבֶר</a:t>
            </a:r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לַיָּם הִוא </a:t>
            </a:r>
            <a:r>
              <a:rPr lang="he-IL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לֵאמֹר</a:t>
            </a:r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מִי </a:t>
            </a:r>
            <a:r>
              <a:rPr lang="he-IL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יַעֲבָר־לָנו</a:t>
            </a:r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ּ </a:t>
            </a:r>
            <a:r>
              <a:rPr lang="he-IL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אֶל־עֵבֶר</a:t>
            </a:r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הַיָּם </a:t>
            </a:r>
            <a:r>
              <a:rPr lang="he-IL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וְיִקָּחֶה</a:t>
            </a:r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ָ לָּנוּ וְיַשְׁמִעֵנוּ אֹתָהּ וְנַעֲשֶׂנָּה׃ (יד) </a:t>
            </a:r>
            <a:r>
              <a:rPr lang="he-IL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כִּי־קָרוֹב</a:t>
            </a:r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אֵלֶיךָ הַדָּבָר מְאֹד בְּפִיךָ וּבִלְבָבְךָ </a:t>
            </a:r>
            <a:r>
              <a:rPr lang="he-IL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לַעֲשֹׂתו</a:t>
            </a:r>
            <a:r>
              <a:rPr lang="he-I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ֹ׃</a:t>
            </a:r>
          </a:p>
        </p:txBody>
      </p:sp>
      <p:sp>
        <p:nvSpPr>
          <p:cNvPr id="9" name="מלבן 8"/>
          <p:cNvSpPr/>
          <p:nvPr/>
        </p:nvSpPr>
        <p:spPr>
          <a:xfrm>
            <a:off x="-43544" y="2234022"/>
            <a:ext cx="39478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חשבו על הביטוי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"לֹא בַשָּׁמַיִם", מה פירושו, מהי משמעותו?</a:t>
            </a:r>
          </a:p>
          <a:p>
            <a:pPr algn="r" rtl="1"/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מה המסר של הפסוק?</a:t>
            </a:r>
          </a:p>
        </p:txBody>
      </p:sp>
      <p:pic>
        <p:nvPicPr>
          <p:cNvPr id="8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823" y="1068254"/>
            <a:ext cx="1540938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5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442856" y="213274"/>
            <a:ext cx="5937789" cy="711524"/>
          </a:xfrm>
        </p:spPr>
        <p:txBody>
          <a:bodyPr>
            <a:normAutofit fontScale="90000"/>
          </a:bodyPr>
          <a:lstStyle/>
          <a:p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אל תפחד </a:t>
            </a:r>
            <a:r>
              <a:rPr lang="he-IL" sz="3200" b="1" dirty="0">
                <a:latin typeface="David" panose="020E0502060401010101" pitchFamily="34" charset="-79"/>
                <a:cs typeface="David" panose="020E0502060401010101" pitchFamily="34" charset="-79"/>
              </a:rPr>
              <a:t>מילים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3200" b="1" dirty="0">
                <a:latin typeface="David" panose="020E0502060401010101" pitchFamily="34" charset="-79"/>
                <a:cs typeface="David" panose="020E0502060401010101" pitchFamily="34" charset="-79"/>
              </a:rPr>
              <a:t>ולחן: אהוד בנאי</a:t>
            </a:r>
          </a:p>
        </p:txBody>
      </p:sp>
      <p:sp>
        <p:nvSpPr>
          <p:cNvPr id="3" name="מלבן 2"/>
          <p:cNvSpPr/>
          <p:nvPr/>
        </p:nvSpPr>
        <p:spPr>
          <a:xfrm>
            <a:off x="8370521" y="950860"/>
            <a:ext cx="353263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היתה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זו דקירה קטנה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זעזוע פתאומי ומהיר,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נכון, איבדת שליטה לרגע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לא היית מספיק זהיר,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ועכשיו פעמוני אזהרה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מצלצלים בראשך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אתה רוצה לשכוח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להתחיל מהתחלה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אז תאמין שאם קלקלת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אתה יכול גם לתקן, כן, כן.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אל תפחד, אתה לא לבד.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e-I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3329418" y="950860"/>
            <a:ext cx="446908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אם יחזור שוב רגע הפחד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אבוא להושיט לך יד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תמיד אהיה קרוב אליך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לחבק במקרה שתרעד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עכשיו פעמוני אזהרה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מצלצלים בראשך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אתה רוצה לשכוח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להתחיל מהתחלה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אז תאמין שאם קלקלת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אתה יכול גם לתקן, כן, כן.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אל תפחד, אתה לא לבד</a:t>
            </a:r>
          </a:p>
        </p:txBody>
      </p:sp>
      <p:pic>
        <p:nvPicPr>
          <p:cNvPr id="6" name="אהוד בנאי - אל תפחד">
            <a:hlinkClick r:id="" action="ppaction://media"/>
            <a:extLst>
              <a:ext uri="{FF2B5EF4-FFF2-40B4-BE49-F238E27FC236}">
                <a16:creationId xmlns:a16="http://schemas.microsoft.com/office/drawing/2014/main" id="{A727EFB5-F0F9-4C9A-A6B4-341BA1E14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009" y="482318"/>
            <a:ext cx="574081" cy="574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68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442856" y="213274"/>
            <a:ext cx="5937789" cy="711524"/>
          </a:xfrm>
        </p:spPr>
        <p:txBody>
          <a:bodyPr>
            <a:normAutofit fontScale="90000"/>
          </a:bodyPr>
          <a:lstStyle/>
          <a:p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אל תפחד </a:t>
            </a:r>
            <a:r>
              <a:rPr lang="he-IL" sz="3200" b="1" dirty="0">
                <a:latin typeface="David" panose="020E0502060401010101" pitchFamily="34" charset="-79"/>
                <a:cs typeface="David" panose="020E0502060401010101" pitchFamily="34" charset="-79"/>
              </a:rPr>
              <a:t>מילים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3200" b="1" dirty="0">
                <a:latin typeface="David" panose="020E0502060401010101" pitchFamily="34" charset="-79"/>
                <a:cs typeface="David" panose="020E0502060401010101" pitchFamily="34" charset="-79"/>
              </a:rPr>
              <a:t>ולחן: אהוד בנאי</a:t>
            </a:r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288840" y="2119540"/>
            <a:ext cx="3530806" cy="35845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sz="2800" b="1" dirty="0">
                <a:cs typeface="Calibri" panose="020F0502020204030204" pitchFamily="34" charset="0"/>
              </a:rPr>
              <a:t>משימה אישית:</a:t>
            </a:r>
          </a:p>
          <a:p>
            <a:r>
              <a:rPr lang="he-IL" sz="2800" b="1" dirty="0">
                <a:cs typeface="Calibri" panose="020F0502020204030204" pitchFamily="34" charset="0"/>
              </a:rPr>
              <a:t>חשבו על מעשה שתוצאותיו היו קשות ושהייתם רוצים לתקן, או שכבר תיקנתם וכתבו על ההתמודדות שלכם עם המצב ומי עוזר לכם בכך?</a:t>
            </a:r>
          </a:p>
        </p:txBody>
      </p:sp>
      <p:grpSp>
        <p:nvGrpSpPr>
          <p:cNvPr id="4" name="קבוצה 3"/>
          <p:cNvGrpSpPr/>
          <p:nvPr/>
        </p:nvGrpSpPr>
        <p:grpSpPr>
          <a:xfrm>
            <a:off x="2545646" y="213274"/>
            <a:ext cx="1567543" cy="1215879"/>
            <a:chOff x="2017486" y="243797"/>
            <a:chExt cx="1567543" cy="1215879"/>
          </a:xfrm>
        </p:grpSpPr>
        <p:sp>
          <p:nvSpPr>
            <p:cNvPr id="8" name="מלבן מעוגל 7"/>
            <p:cNvSpPr/>
            <p:nvPr/>
          </p:nvSpPr>
          <p:spPr>
            <a:xfrm>
              <a:off x="2017486" y="243797"/>
              <a:ext cx="1567543" cy="1215879"/>
            </a:xfrm>
            <a:prstGeom prst="round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9" name="Google Shape;259;p7" descr="https://lh5.googleusercontent.com/7xQchnRuOUJbyFAyyHdllavqvQUFOSCV7l5Kzy1Rmeboi9xefgg8yDF0ng5ESkxi3tC9_i9ER1BmBYOOTMhmhaxTzBz8ILJQxn_c__0Qg9cKcVB64VGmWAAtIhTRT7NF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46877" y="373613"/>
              <a:ext cx="593069" cy="898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60;p7" descr="https://lh4.googleusercontent.com/iGTl96Eygo7-oid1H3ZWWYhb5HWAynyOs2KLWGGMeuEgHeu4cFLof2g-jYLOscV4q-879K-lfjkP4Swnmj_UGZsWTDspF4AbUz1XGd30Tf1KKpiEXhvx6NLF17Q1F5V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>
              <a:off x="1884152" y="612343"/>
              <a:ext cx="1032705" cy="4205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מלבן 2"/>
          <p:cNvSpPr/>
          <p:nvPr/>
        </p:nvSpPr>
        <p:spPr>
          <a:xfrm>
            <a:off x="8370521" y="950860"/>
            <a:ext cx="353263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היתה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זו דקירה קטנה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זעזוע פתאומי ומהיר,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נכון, איבדת שליטה לרגע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לא היית מספיק זהיר,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ועכשיו פעמוני אזהרה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מצלצלים בראשך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אתה רוצה לשכוח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להתחיל מהתחלה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אז תאמין שאם קלקלת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אתה יכול גם לתקן, כן, כן.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אל תפחד, אתה לא לבד.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e-I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3329418" y="950860"/>
            <a:ext cx="446908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אם יחזור שוב רגע הפחד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אבוא להושיט לך יד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תמיד אהיה קרוב אליך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לחבק במקרה שתרעד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עכשיו פעמוני אזהרה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מצלצלים בראשך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אתה רוצה לשכוח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להתחיל מהתחלה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אז תאמין שאם קלקלת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אתה יכול גם לתקן, כן, כן.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אל תפחד, אתה לא לבד</a:t>
            </a:r>
          </a:p>
        </p:txBody>
      </p:sp>
      <p:pic>
        <p:nvPicPr>
          <p:cNvPr id="12" name="10min_final" descr="10min_final">
            <a:hlinkClick r:id="" action="ppaction://media"/>
            <a:extLst>
              <a:ext uri="{FF2B5EF4-FFF2-40B4-BE49-F238E27FC236}">
                <a16:creationId xmlns:a16="http://schemas.microsoft.com/office/drawing/2014/main" id="{EEEBFDA0-DA8B-FA4E-BA67-C5E9B15F132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7888" y="895880"/>
            <a:ext cx="1540938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9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26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oll, Roll, Papyrus, Paper, Parchment, Wri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7" b="13486"/>
          <a:stretch/>
        </p:blipFill>
        <p:spPr bwMode="auto">
          <a:xfrm>
            <a:off x="3087690" y="675492"/>
            <a:ext cx="9104310" cy="614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כותרת 3"/>
          <p:cNvSpPr>
            <a:spLocks noGrp="1"/>
          </p:cNvSpPr>
          <p:nvPr>
            <p:ph type="title"/>
          </p:nvPr>
        </p:nvSpPr>
        <p:spPr>
          <a:xfrm>
            <a:off x="-388982" y="-44508"/>
            <a:ext cx="11081204" cy="7200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r>
              <a:rPr lang="he-IL" sz="4000" b="1" dirty="0">
                <a:solidFill>
                  <a:srgbClr val="0070C0"/>
                </a:solidFill>
                <a:cs typeface="Calibri" panose="020F0502020204030204" pitchFamily="34" charset="0"/>
              </a:rPr>
              <a:t>פס' ט"ו - כ' -  הבחירה החופשית – "וּבָחַרְתָּ בַּחַיִּים"</a:t>
            </a:r>
          </a:p>
        </p:txBody>
      </p:sp>
      <p:sp>
        <p:nvSpPr>
          <p:cNvPr id="7" name="מלבן 6"/>
          <p:cNvSpPr/>
          <p:nvPr/>
        </p:nvSpPr>
        <p:spPr>
          <a:xfrm>
            <a:off x="3429000" y="1132500"/>
            <a:ext cx="8377645" cy="5262979"/>
          </a:xfrm>
          <a:prstGeom prst="rect">
            <a:avLst/>
          </a:prstGeom>
          <a:solidFill>
            <a:srgbClr val="DFB689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r" rtl="1" fontAlgn="base"/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(טו) רְאֵה נָתַתִּי לְפָנֶיךָ הַיּוֹם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אֶת־הַחַיִּים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וְאֶת־הַטּוֹב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וְאֶת־הַמָּוֶת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וְאֶת־הָרָע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׃ (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טז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אֲשֶׁר אָנֹכִי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מְצַוְּך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ָ הַיּוֹם לְאַהֲבָה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אֶת־יְהוָה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אֱלֹהֶיךָ לָלֶכֶת בִּדְרָכָיו וְלִשְׁמֹר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מִצְוֺתָיו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וְחֻקֹּתָיו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וּמִשְׁפָּטָיו וְחָיִיתָ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וְרָבִית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ָ וּבֵרַכְךָ יְהוָה אֱלֹהֶיךָ בָּאָרֶץ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אֲשֶׁר־אַתָּה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בָא־שָׁמָּה לְרִשְׁתָּהּ׃ (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יז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וְאִם־יִפְנֶה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לְבָבְךָ וְלֹא תִשְׁמָע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וְנִדַּחְת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ָּ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וְהִשְׁתַּחֲוִית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ָ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לֵאלֹהִים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אֲחֵרִים וַעֲבַדְתָּם׃ </a:t>
            </a:r>
            <a:b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יח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הִגַּדְתִּי לָכֶם הַיּוֹם כִּי אָבֹד תֹּאבֵדוּן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לֹא־תַאֲרִיכֻן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יָמִים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עַל־הָאֲדָמָה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אֲשֶׁר אַתָּה עֹבֵר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אֶת־הַיַּרְדֵּן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לָבֹא שָׁמָּה לְרִשְׁתָּהּ׃ (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יט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he-IL" sz="2800" b="1" dirty="0" err="1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הַעִידֹתִי</a:t>
            </a:r>
            <a:r>
              <a:rPr lang="he-IL" sz="2800" b="1" dirty="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בָכֶם הַיּוֹם </a:t>
            </a:r>
            <a:r>
              <a:rPr lang="he-IL" sz="2800" b="1" dirty="0" err="1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אֶת־הַשָּׁמַיִם</a:t>
            </a:r>
            <a:r>
              <a:rPr lang="he-IL" sz="2800" b="1" dirty="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b="1" dirty="0" err="1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וְאֶת־הָאָרֶץ</a:t>
            </a:r>
            <a:r>
              <a:rPr lang="he-IL" sz="2800" b="1" dirty="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הַחַיִּים </a:t>
            </a:r>
            <a:r>
              <a:rPr lang="he-IL" sz="2800" b="1" dirty="0" err="1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וְהַמָּוֶת</a:t>
            </a:r>
            <a:r>
              <a:rPr lang="he-IL" sz="2800" b="1" dirty="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נָתַתִּי לְפָנֶיךָ הַבְּרָכָה וְהַקְּלָלָה וּבָחַרְתָּ בַּחַיִּים לְמַעַן תִּחְיֶה אַתָּה וְזַרְעֶךָ׃ 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(כ) לְאַהֲבָה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אֶת־יְהוָה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אֱלֹהֶיךָ לִשְׁמֹעַ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בְּקֹלו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ֹ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וּלְדָבְקָה־בו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ֹ כִּי הוּא חַיֶּיךָ וְאֹרֶךְ יָמֶיךָ לָשֶׁבֶת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עַל־הָאֲדָמָה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אֲשֶׁר נִשְׁבַּע יְהוָה 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לַאֲבֹתֶיך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ָ לְאַבְרָהָם לְיִצְחָק וּלְיַעֲקֹב לָתֵת לָהֶם׃</a:t>
            </a:r>
          </a:p>
        </p:txBody>
      </p:sp>
      <p:sp>
        <p:nvSpPr>
          <p:cNvPr id="2" name="מלבן 1"/>
          <p:cNvSpPr/>
          <p:nvPr/>
        </p:nvSpPr>
        <p:spPr>
          <a:xfrm>
            <a:off x="0" y="2230243"/>
            <a:ext cx="30876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base">
              <a:buFont typeface="Arial" panose="020B0604020202020204" pitchFamily="34" charset="0"/>
              <a:buChar char="•"/>
            </a:pPr>
            <a:r>
              <a:rPr lang="he-IL" sz="28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הקשר בין המילים "לֹא בַשָּׁמַיִם הִיא" לרעיון של "וּבָחַרְתָּ בַּחַיִּים"?</a:t>
            </a:r>
          </a:p>
          <a:p>
            <a:pPr algn="r" rtl="1" fontAlgn="base"/>
            <a:endParaRPr lang="he-IL" sz="2800" b="1" dirty="0">
              <a:solidFill>
                <a:srgbClr val="4A4A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מלבן מעוגל 7"/>
          <p:cNvSpPr/>
          <p:nvPr/>
        </p:nvSpPr>
        <p:spPr>
          <a:xfrm>
            <a:off x="374970" y="910562"/>
            <a:ext cx="2712719" cy="1215879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שאלה למחשבה...</a:t>
            </a:r>
          </a:p>
        </p:txBody>
      </p:sp>
      <p:pic>
        <p:nvPicPr>
          <p:cNvPr id="1028" name="Picture 4" descr="Cranium, Head, Human, People, Persons, Male, M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553" y="4684616"/>
            <a:ext cx="1028894" cy="171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8367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964263" y="578720"/>
            <a:ext cx="8280000" cy="720000"/>
          </a:xfrm>
          <a:noFill/>
        </p:spPr>
        <p:txBody>
          <a:bodyPr>
            <a:normAutofit fontScale="90000"/>
          </a:bodyPr>
          <a:lstStyle/>
          <a:p>
            <a:r>
              <a:rPr lang="he-IL" b="1" dirty="0">
                <a:cs typeface="Calibri" panose="020F0502020204030204" pitchFamily="34" charset="0"/>
              </a:rPr>
              <a:t>מסכמים ומסיימים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he-IL" dirty="0"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e-IL" dirty="0">
                <a:cs typeface="Calibri" panose="020F0502020204030204" pitchFamily="34" charset="0"/>
              </a:rPr>
              <a:t>אם טועים יש דרך של חזרה בתשובה וקיימת האפשרות לתקן.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e-IL" dirty="0">
                <a:cs typeface="Calibri" panose="020F0502020204030204" pitchFamily="34" charset="0"/>
              </a:rPr>
              <a:t>לאדם בחירה חופשית - לא בשמים היא ובחרת בחיים.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705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6096000" y="1516743"/>
            <a:ext cx="5945528" cy="5154567"/>
          </a:xfrm>
        </p:spPr>
        <p:txBody>
          <a:bodyPr>
            <a:normAutofit/>
          </a:bodyPr>
          <a:lstStyle/>
          <a:p>
            <a:br>
              <a:rPr lang="he-IL" sz="2400" dirty="0">
                <a:cs typeface="Calibri" panose="020F0502020204030204" pitchFamily="34" charset="0"/>
              </a:rPr>
            </a:br>
            <a:r>
              <a:rPr lang="he-IL" sz="2400" dirty="0">
                <a:cs typeface="Calibri" panose="020F0502020204030204" pitchFamily="34" charset="0"/>
              </a:rPr>
              <a:t>1. נאום הברית | דברים פרק כ"ט-ל</a:t>
            </a:r>
          </a:p>
          <a:p>
            <a:r>
              <a:rPr lang="he-IL" sz="2400" dirty="0">
                <a:cs typeface="Calibri" panose="020F0502020204030204" pitchFamily="34" charset="0"/>
              </a:rPr>
              <a:t>משימה באתר אופק</a:t>
            </a:r>
          </a:p>
        </p:txBody>
      </p:sp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b="1" dirty="0">
                <a:cs typeface="Calibri" panose="020F0502020204030204" pitchFamily="34" charset="0"/>
              </a:rPr>
              <a:t>בחרו במשימה אחת או בשתיהן</a:t>
            </a:r>
          </a:p>
        </p:txBody>
      </p:sp>
      <p:sp>
        <p:nvSpPr>
          <p:cNvPr id="6" name="מציין מיקום טקסט 2"/>
          <p:cNvSpPr txBox="1">
            <a:spLocks/>
          </p:cNvSpPr>
          <p:nvPr/>
        </p:nvSpPr>
        <p:spPr>
          <a:xfrm>
            <a:off x="-895523" y="1516744"/>
            <a:ext cx="5945528" cy="5154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he-IL" sz="2400" dirty="0">
                <a:cs typeface="Calibri" panose="020F0502020204030204" pitchFamily="34" charset="0"/>
              </a:rPr>
            </a:br>
            <a:r>
              <a:rPr lang="he-IL" sz="2400" dirty="0">
                <a:cs typeface="Calibri" panose="020F0502020204030204" pitchFamily="34" charset="0"/>
              </a:rPr>
              <a:t>2. סרקו את הברקוד וענו על החידון.</a:t>
            </a:r>
          </a:p>
          <a:p>
            <a:endParaRPr lang="he-IL" sz="2400" dirty="0">
              <a:cs typeface="Calibri" panose="020F0502020204030204" pitchFamily="34" charset="0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/>
          <a:srcRect l="1029" t="7292"/>
          <a:stretch/>
        </p:blipFill>
        <p:spPr>
          <a:xfrm>
            <a:off x="6246472" y="2798534"/>
            <a:ext cx="5933696" cy="31249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AF4802E-1403-49E7-B53E-6F76C88B2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98" y="305884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592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DF366B-E387-4A48-A261-714C68B951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he-IL" dirty="0"/>
              <a:t>איורים ותמונות: </a:t>
            </a:r>
            <a:r>
              <a:rPr lang="en-US" dirty="0" err="1"/>
              <a:t>shutterstock</a:t>
            </a:r>
            <a:endParaRPr lang="en-I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616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>
                <a:cs typeface="Calibri" panose="020F0502020204030204" pitchFamily="34" charset="0"/>
              </a:rPr>
              <a:t>מה להביא לשיעור?</a:t>
            </a:r>
            <a:endParaRPr dirty="0">
              <a:cs typeface="Calibri" panose="020F0502020204030204" pitchFamily="34" charset="0"/>
            </a:endParaRPr>
          </a:p>
        </p:txBody>
      </p:sp>
      <p:pic>
        <p:nvPicPr>
          <p:cNvPr id="259" name="Google Shape;259;p7" descr="https://lh5.googleusercontent.com/7xQchnRuOUJbyFAyyHdllavqvQUFOSCV7l5Kzy1Rmeboi9xefgg8yDF0ng5ESkxi3tC9_i9ER1BmBYOOTMhmhaxTzBz8ILJQxn_c__0Qg9cKcVB64VGmWAAtIhTRT7N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56403" y="2477249"/>
            <a:ext cx="1161305" cy="180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5582482" y="2951081"/>
            <a:ext cx="1771057" cy="74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 descr="https://encrypted-tbn0.gstatic.com/images?q=tbn%3AANd9GcQH2PM0OuqW6C_e_H0VJf9AmsQZUfty4f5alA0CPMN2w1Uzqv0THMkF1ZNA1UBSokVPKez43Mph&amp;usqp=CA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19" y="2435975"/>
            <a:ext cx="1150710" cy="160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3152" y="753105"/>
            <a:ext cx="1540938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82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>
                <a:cs typeface="Calibri" panose="020F0502020204030204" pitchFamily="34" charset="0"/>
              </a:rPr>
              <a:t>מה </a:t>
            </a:r>
            <a:r>
              <a:rPr lang="he-IL" dirty="0">
                <a:cs typeface="Calibri" panose="020F0502020204030204" pitchFamily="34" charset="0"/>
              </a:rPr>
              <a:t>נעשה</a:t>
            </a:r>
            <a:r>
              <a:rPr lang="x-none" dirty="0">
                <a:cs typeface="Calibri" panose="020F0502020204030204" pitchFamily="34" charset="0"/>
              </a:rPr>
              <a:t> היום?</a:t>
            </a:r>
            <a:endParaRPr dirty="0">
              <a:cs typeface="Calibri" panose="020F0502020204030204" pitchFamily="34" charset="0"/>
            </a:endParaRPr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97846" y="4075774"/>
            <a:ext cx="2082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6304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e-IL" dirty="0">
                <a:cs typeface="Calibri" panose="020F0502020204030204" pitchFamily="34" charset="0"/>
              </a:rPr>
              <a:t>נחשוב מה קורה אם טועים?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e-IL" dirty="0">
                <a:cs typeface="Calibri" panose="020F0502020204030204" pitchFamily="34" charset="0"/>
              </a:rPr>
              <a:t>נלמד על מידת האחריות שלנו בבחירות שאנו עושים ומהן ההשלכות שלהן לטוב ולרע?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e-IL" dirty="0">
                <a:cs typeface="Calibri" panose="020F0502020204030204" pitchFamily="34" charset="0"/>
              </a:rPr>
              <a:t>נבחן מה בין </a:t>
            </a:r>
            <a:r>
              <a:rPr lang="he-IL" dirty="0" err="1">
                <a:cs typeface="Calibri" panose="020F0502020204030204" pitchFamily="34" charset="0"/>
              </a:rPr>
              <a:t>מחוייבות</a:t>
            </a:r>
            <a:r>
              <a:rPr lang="he-IL" dirty="0">
                <a:cs typeface="Calibri" panose="020F0502020204030204" pitchFamily="34" charset="0"/>
              </a:rPr>
              <a:t> לבחירה?</a:t>
            </a:r>
          </a:p>
          <a:p>
            <a:pPr>
              <a:buFont typeface="Arial" panose="020B0604020202020204" pitchFamily="34" charset="0"/>
              <a:buChar char="•"/>
            </a:pPr>
            <a:endParaRPr lang="he-IL" dirty="0"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he-IL" dirty="0">
              <a:cs typeface="Calibri" panose="020F0502020204030204" pitchFamily="34" charset="0"/>
            </a:endParaRPr>
          </a:p>
          <a:p>
            <a:endParaRPr lang="he-IL" dirty="0"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72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קבוצה 18"/>
          <p:cNvGrpSpPr/>
          <p:nvPr/>
        </p:nvGrpSpPr>
        <p:grpSpPr>
          <a:xfrm>
            <a:off x="4005945" y="-174171"/>
            <a:ext cx="4354286" cy="7032171"/>
            <a:chOff x="3222172" y="-174171"/>
            <a:chExt cx="4354286" cy="7032171"/>
          </a:xfrm>
        </p:grpSpPr>
        <p:grpSp>
          <p:nvGrpSpPr>
            <p:cNvPr id="18" name="קבוצה 17"/>
            <p:cNvGrpSpPr/>
            <p:nvPr/>
          </p:nvGrpSpPr>
          <p:grpSpPr>
            <a:xfrm>
              <a:off x="3222172" y="-174171"/>
              <a:ext cx="4354286" cy="7032171"/>
              <a:chOff x="3222172" y="-493485"/>
              <a:chExt cx="4354286" cy="9111344"/>
            </a:xfrm>
          </p:grpSpPr>
          <p:pic>
            <p:nvPicPr>
              <p:cNvPr id="16" name="תמונה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9922" b="79427" l="33602" r="65593"/>
                        </a14:imgEffect>
                      </a14:imgLayer>
                    </a14:imgProps>
                  </a:ext>
                </a:extLst>
              </a:blip>
              <a:srcRect l="32821" t="18926" r="34383" b="21650"/>
              <a:stretch/>
            </p:blipFill>
            <p:spPr>
              <a:xfrm>
                <a:off x="3309257" y="4270830"/>
                <a:ext cx="4267201" cy="4347029"/>
              </a:xfrm>
              <a:prstGeom prst="rect">
                <a:avLst/>
              </a:prstGeom>
            </p:spPr>
          </p:pic>
          <p:pic>
            <p:nvPicPr>
              <p:cNvPr id="17" name="תמונה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8620" b="89583" l="32650" r="69473"/>
                        </a14:imgEffect>
                      </a14:imgLayer>
                    </a14:imgProps>
                  </a:ext>
                </a:extLst>
              </a:blip>
              <a:srcRect l="32152" t="18998" r="34829" b="12947"/>
              <a:stretch/>
            </p:blipFill>
            <p:spPr>
              <a:xfrm>
                <a:off x="3222172" y="-493485"/>
                <a:ext cx="4296230" cy="4978400"/>
              </a:xfrm>
              <a:prstGeom prst="rect">
                <a:avLst/>
              </a:prstGeom>
            </p:spPr>
          </p:pic>
        </p:grpSp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884" r="100000">
                          <a14:foregroundMark x1="39876" y1="39297" x2="39876" y2="39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65560" y="4877951"/>
              <a:ext cx="680611" cy="770276"/>
            </a:xfrm>
            <a:prstGeom prst="rect">
              <a:avLst/>
            </a:prstGeom>
          </p:spPr>
        </p:pic>
      </p:grpSp>
      <p:sp>
        <p:nvSpPr>
          <p:cNvPr id="20" name="כותרת 3"/>
          <p:cNvSpPr>
            <a:spLocks noGrp="1"/>
          </p:cNvSpPr>
          <p:nvPr>
            <p:ph type="title"/>
          </p:nvPr>
        </p:nvSpPr>
        <p:spPr>
          <a:xfrm>
            <a:off x="8302171" y="241943"/>
            <a:ext cx="2750004" cy="7200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 fontScale="90000"/>
          </a:bodyPr>
          <a:lstStyle/>
          <a:p>
            <a:r>
              <a:rPr lang="he-IL" b="1" dirty="0">
                <a:latin typeface="David" panose="020E0502060401010101" pitchFamily="34" charset="-79"/>
              </a:rPr>
              <a:t>פרק ל'</a:t>
            </a:r>
            <a:endParaRPr lang="he-IL" sz="3600" b="1" dirty="0">
              <a:latin typeface="David" panose="020E0502060401010101" pitchFamily="34" charset="-79"/>
            </a:endParaRPr>
          </a:p>
        </p:txBody>
      </p:sp>
      <p:grpSp>
        <p:nvGrpSpPr>
          <p:cNvPr id="2" name="קבוצה 1"/>
          <p:cNvGrpSpPr/>
          <p:nvPr/>
        </p:nvGrpSpPr>
        <p:grpSpPr>
          <a:xfrm>
            <a:off x="81068" y="1129483"/>
            <a:ext cx="4070870" cy="1731999"/>
            <a:chOff x="81068" y="1129483"/>
            <a:chExt cx="4070870" cy="1731999"/>
          </a:xfrm>
        </p:grpSpPr>
        <p:sp>
          <p:nvSpPr>
            <p:cNvPr id="22" name="חץ ימינה 21"/>
            <p:cNvSpPr/>
            <p:nvPr/>
          </p:nvSpPr>
          <p:spPr>
            <a:xfrm>
              <a:off x="3164966" y="1656364"/>
              <a:ext cx="986972" cy="678235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" name="כותרת 3"/>
            <p:cNvSpPr txBox="1">
              <a:spLocks/>
            </p:cNvSpPr>
            <p:nvPr/>
          </p:nvSpPr>
          <p:spPr>
            <a:xfrm>
              <a:off x="81068" y="1129483"/>
              <a:ext cx="3149600" cy="1731999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lang="x-none" sz="4400" b="0" i="0" u="none" strike="noStrike" kern="1200" cap="none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r>
                <a:rPr lang="he-IL" sz="3200" b="1" dirty="0">
                  <a:latin typeface="David" panose="020E0502060401010101" pitchFamily="34" charset="-79"/>
                </a:rPr>
                <a:t>מה הקשר בין </a:t>
              </a:r>
              <a:r>
                <a:rPr lang="he-IL" sz="3200" b="1" dirty="0" err="1">
                  <a:latin typeface="David" panose="020E0502060401010101" pitchFamily="34" charset="-79"/>
                </a:rPr>
                <a:t>אדוה</a:t>
              </a:r>
              <a:r>
                <a:rPr lang="he-IL" sz="3200" b="1" dirty="0">
                  <a:latin typeface="David" panose="020E0502060401010101" pitchFamily="34" charset="-79"/>
                </a:rPr>
                <a:t> לבין פרק </a:t>
              </a:r>
              <a:r>
                <a:rPr lang="he-IL" sz="3200" b="1" dirty="0" err="1">
                  <a:latin typeface="David" panose="020E0502060401010101" pitchFamily="34" charset="-79"/>
                </a:rPr>
                <a:t>פרק</a:t>
              </a:r>
              <a:r>
                <a:rPr lang="he-IL" sz="3200" b="1" dirty="0">
                  <a:latin typeface="David" panose="020E0502060401010101" pitchFamily="34" charset="-79"/>
                </a:rPr>
                <a:t> ל'?</a:t>
              </a:r>
              <a:endParaRPr lang="he-IL" sz="2800" b="1" dirty="0">
                <a:latin typeface="David" panose="020E0502060401010101" pitchFamily="34" charset="-79"/>
              </a:endParaRPr>
            </a:p>
          </p:txBody>
        </p:sp>
      </p:grpSp>
      <p:grpSp>
        <p:nvGrpSpPr>
          <p:cNvPr id="3" name="קבוצה 2"/>
          <p:cNvGrpSpPr/>
          <p:nvPr/>
        </p:nvGrpSpPr>
        <p:grpSpPr>
          <a:xfrm>
            <a:off x="8302171" y="1995481"/>
            <a:ext cx="3788229" cy="2082950"/>
            <a:chOff x="8302171" y="1995481"/>
            <a:chExt cx="3788229" cy="2082950"/>
          </a:xfrm>
        </p:grpSpPr>
        <p:sp>
          <p:nvSpPr>
            <p:cNvPr id="27" name="חץ ימינה 26"/>
            <p:cNvSpPr/>
            <p:nvPr/>
          </p:nvSpPr>
          <p:spPr>
            <a:xfrm flipH="1">
              <a:off x="8302171" y="2697838"/>
              <a:ext cx="885372" cy="678235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5" name="כותרת 3"/>
            <p:cNvSpPr txBox="1">
              <a:spLocks/>
            </p:cNvSpPr>
            <p:nvPr/>
          </p:nvSpPr>
          <p:spPr>
            <a:xfrm>
              <a:off x="8940800" y="1995481"/>
              <a:ext cx="3149600" cy="208295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lang="x-none" sz="4400" b="0" i="0" u="none" strike="noStrike" kern="1200" cap="none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r>
                <a:rPr lang="he-IL" sz="2400" b="1" dirty="0">
                  <a:latin typeface="David" panose="020E0502060401010101" pitchFamily="34" charset="-79"/>
                </a:rPr>
                <a:t>מה הייתם מציעים </a:t>
              </a:r>
              <a:r>
                <a:rPr lang="he-IL" sz="2400" b="1" dirty="0" err="1">
                  <a:latin typeface="David" panose="020E0502060401010101" pitchFamily="34" charset="-79"/>
                </a:rPr>
                <a:t>לאדוה</a:t>
              </a:r>
              <a:r>
                <a:rPr lang="he-IL" sz="2400" b="1" dirty="0">
                  <a:latin typeface="David" panose="020E0502060401010101" pitchFamily="34" charset="-79"/>
                </a:rPr>
                <a:t> לעשות?</a:t>
              </a:r>
            </a:p>
            <a:p>
              <a:r>
                <a:rPr lang="he-IL" sz="2400" b="1" dirty="0">
                  <a:latin typeface="David" panose="020E0502060401010101" pitchFamily="34" charset="-79"/>
                </a:rPr>
                <a:t>איך היא תתקן את מערכת היחסים עם החברה?</a:t>
              </a:r>
              <a:endParaRPr lang="he-IL" sz="2000" b="1" dirty="0">
                <a:latin typeface="David" panose="020E0502060401010101" pitchFamily="34" charset="-79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4104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18645" y="416116"/>
            <a:ext cx="6417628" cy="1325563"/>
          </a:xfrm>
        </p:spPr>
        <p:txBody>
          <a:bodyPr/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מאירועי הפרקים הקודמים...</a:t>
            </a:r>
          </a:p>
        </p:txBody>
      </p:sp>
      <p:pic>
        <p:nvPicPr>
          <p:cNvPr id="4" name="הנאום האחרון של משה - 6 ואחרון ספר דברים כח-לד 929 (1)">
            <a:hlinkClick r:id="" action="ppaction://media"/>
            <a:extLst>
              <a:ext uri="{FF2B5EF4-FFF2-40B4-BE49-F238E27FC236}">
                <a16:creationId xmlns:a16="http://schemas.microsoft.com/office/drawing/2014/main" id="{6F0C8CD0-2918-4635-A558-5B42F4726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886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89462" y="1741679"/>
            <a:ext cx="7785769" cy="4379495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92FECD6-347E-4500-9F9F-3C72FD726710}"/>
              </a:ext>
            </a:extLst>
          </p:cNvPr>
          <p:cNvSpPr txBox="1"/>
          <p:nvPr/>
        </p:nvSpPr>
        <p:spPr>
          <a:xfrm>
            <a:off x="9987058" y="6121174"/>
            <a:ext cx="1947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he-IL" sz="1600" dirty="0"/>
            </a:br>
            <a:r>
              <a:rPr lang="he-IL" sz="1600" dirty="0"/>
              <a:t>קרדיט: 929 תנך ביחד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15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Scroll, Roll, Papyrus, Paper, Parchment, Writi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7" b="13486"/>
          <a:stretch/>
        </p:blipFill>
        <p:spPr bwMode="auto">
          <a:xfrm>
            <a:off x="1066801" y="1386840"/>
            <a:ext cx="1072895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כותרת 3"/>
          <p:cNvSpPr>
            <a:spLocks noGrp="1"/>
          </p:cNvSpPr>
          <p:nvPr>
            <p:ph type="title"/>
          </p:nvPr>
        </p:nvSpPr>
        <p:spPr>
          <a:xfrm>
            <a:off x="4165600" y="348254"/>
            <a:ext cx="7075261" cy="7200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 fontScale="90000"/>
          </a:bodyPr>
          <a:lstStyle/>
          <a:p>
            <a:r>
              <a:rPr lang="he-IL" b="1" dirty="0">
                <a:cs typeface="Calibri" panose="020F0502020204030204" pitchFamily="34" charset="0"/>
              </a:rPr>
              <a:t>פרק ל' פס' – א' – י' רעיון התשובה</a:t>
            </a:r>
            <a:endParaRPr lang="he-IL" sz="3600" b="1" dirty="0">
              <a:cs typeface="Calibri" panose="020F050202020403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1645831" y="2052630"/>
            <a:ext cx="919879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base">
              <a:buFont typeface="Arial" panose="020B0604020202020204" pitchFamily="34" charset="0"/>
              <a:buChar char="•"/>
            </a:pPr>
            <a:r>
              <a:rPr lang="he-IL" sz="28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אתרו את המילים מהשורש</a:t>
            </a:r>
            <a:br>
              <a:rPr lang="en-US" sz="28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ש-ו-ב (הפועל לשוב על הטיותיו ושמות הנגזרות מהמילה שיבה)</a:t>
            </a:r>
          </a:p>
          <a:p>
            <a:pPr algn="r" rtl="1" fontAlgn="base">
              <a:buFont typeface="Arial" panose="020B0604020202020204" pitchFamily="34" charset="0"/>
              <a:buChar char="•"/>
            </a:pPr>
            <a:r>
              <a:rPr lang="he-IL" sz="28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למה לדעתכם השורש הזה חוזר פעמים רבות כל כך?</a:t>
            </a:r>
          </a:p>
          <a:p>
            <a:pPr algn="r" rtl="1" fontAlgn="base">
              <a:buFont typeface="Arial" panose="020B0604020202020204" pitchFamily="34" charset="0"/>
              <a:buChar char="•"/>
            </a:pPr>
            <a:r>
              <a:rPr lang="he-IL" sz="28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האם אתם מזהים מלבד השורש שו"ב החוזר בהטיותיו מילים נוספות שחוזרות יותר מפעם אחת? </a:t>
            </a:r>
            <a:br>
              <a:rPr lang="en-US" sz="28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הקשר בין הפועל לשוב על כל הטיותיו לבין המילים הנוספות?</a:t>
            </a:r>
          </a:p>
          <a:p>
            <a:pPr algn="r" rtl="1" fontAlgn="base">
              <a:buFont typeface="Arial" panose="020B0604020202020204" pitchFamily="34" charset="0"/>
              <a:buChar char="•"/>
            </a:pPr>
            <a:r>
              <a:rPr lang="he-IL" sz="28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מדוע לדעתכם אלוהים חוזר עליהן כל כך הרבה פעמים?</a:t>
            </a:r>
          </a:p>
        </p:txBody>
      </p:sp>
      <p:grpSp>
        <p:nvGrpSpPr>
          <p:cNvPr id="2" name="קבוצה 1"/>
          <p:cNvGrpSpPr/>
          <p:nvPr/>
        </p:nvGrpSpPr>
        <p:grpSpPr>
          <a:xfrm>
            <a:off x="10452817" y="1102563"/>
            <a:ext cx="1342943" cy="1058532"/>
            <a:chOff x="2822657" y="1050690"/>
            <a:chExt cx="1342943" cy="1058532"/>
          </a:xfrm>
        </p:grpSpPr>
        <p:pic>
          <p:nvPicPr>
            <p:cNvPr id="6" name="Google Shape;259;p7" descr="https://lh5.googleusercontent.com/7xQchnRuOUJbyFAyyHdllavqvQUFOSCV7l5Kzy1Rmeboi9xefgg8yDF0ng5ESkxi3tC9_i9ER1BmBYOOTMhmhaxTzBz8ILJQxn_c__0Qg9cKcVB64VGmWAAtIhTRT7NF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66926" y="1050690"/>
              <a:ext cx="798674" cy="1039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60;p7" descr="https://lh4.googleusercontent.com/iGTl96Eygo7-oid1H3ZWWYhb5HWAynyOs2KLWGGMeuEgHeu4cFLof2g-jYLOscV4q-879K-lfjkP4Swnmj_UGZsWTDspF4AbUz1XGd30Tf1KKpiEXhvx6NLF17Q1F5VY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>
              <a:off x="2566461" y="1343519"/>
              <a:ext cx="1021899" cy="5095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5min_final" descr="5min_final">
            <a:hlinkClick r:id="" action="ppaction://media"/>
            <a:extLst>
              <a:ext uri="{FF2B5EF4-FFF2-40B4-BE49-F238E27FC236}">
                <a16:creationId xmlns:a16="http://schemas.microsoft.com/office/drawing/2014/main" id="{975630C5-E5B6-C548-9002-3A338B01CD8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6330" y="229544"/>
            <a:ext cx="1540938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14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Scroll, Roll, Papyrus, Paper, Parchment, Wri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7" b="13486"/>
          <a:stretch/>
        </p:blipFill>
        <p:spPr bwMode="auto">
          <a:xfrm>
            <a:off x="716280" y="457200"/>
            <a:ext cx="11475719" cy="635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כותרת 3"/>
          <p:cNvSpPr>
            <a:spLocks noGrp="1"/>
          </p:cNvSpPr>
          <p:nvPr>
            <p:ph type="title"/>
          </p:nvPr>
        </p:nvSpPr>
        <p:spPr>
          <a:xfrm>
            <a:off x="4180840" y="17779"/>
            <a:ext cx="7075261" cy="7200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פרק ל' פס' – א' – י' רעיון התשובה</a:t>
            </a:r>
            <a:endParaRPr lang="he-IL" sz="2400" b="1" dirty="0">
              <a:cs typeface="Calibri" panose="020F0502020204030204" pitchFamily="34" charset="0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1127760" y="1324730"/>
            <a:ext cx="10599593" cy="5170646"/>
          </a:xfrm>
          <a:prstGeom prst="rect">
            <a:avLst/>
          </a:prstGeom>
          <a:solidFill>
            <a:srgbClr val="DFB689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r" rtl="1" fontAlgn="base"/>
            <a:r>
              <a:rPr lang="he-IL" sz="33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(א)</a:t>
            </a:r>
            <a:r>
              <a:rPr lang="he-IL" sz="33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וְהָיָה כִי־יָבֹאוּ עָלֶיךָ כָּל־הַדְּבָרִים הָאֵלֶּה הַבְּרָכָה וְהַקְּלָלָה אֲשֶׁר נָתַתִּי לְפָנֶיךָ </a:t>
            </a:r>
            <a:r>
              <a:rPr lang="he-IL" sz="3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וַהֲשֵׁבֹת</a:t>
            </a:r>
            <a:r>
              <a:rPr lang="he-IL" sz="33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ָ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אֶל־לְבָבֶך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ָ בְּכָל־הַגּוֹיִם אֲשֶׁר הִדִּיחֲךָ יְהוָה אֱלֹהֶיךָ שָׁמָּה׃ </a:t>
            </a:r>
            <a:r>
              <a:rPr lang="he-IL" sz="33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(ב)</a:t>
            </a:r>
            <a:r>
              <a:rPr lang="he-IL" sz="33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וְשַׁבְתָּ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עַד־יְהוָה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 אֱלֹהֶיךָ וְשָׁמַעְתָּ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בְקֹלו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ֹ כְּכֹל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אֲשֶׁר־אָנֹכִי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מְצַוְּך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ָ הַיּוֹם אַתָּה וּבָנֶיךָ </a:t>
            </a:r>
            <a:r>
              <a:rPr lang="he-IL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בְּכָל־לְבָבְך</a:t>
            </a:r>
            <a:r>
              <a:rPr lang="he-IL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ָ </a:t>
            </a:r>
            <a:r>
              <a:rPr lang="he-IL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וּבְכָל־נַפְשֶׁך</a:t>
            </a:r>
            <a:r>
              <a:rPr lang="he-IL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ָ׃ </a:t>
            </a:r>
            <a:r>
              <a:rPr lang="he-IL" sz="33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3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(ג)</a:t>
            </a:r>
            <a:r>
              <a:rPr lang="he-IL" sz="33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וְשָׁב 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יְהוָה אֱלֹהֶיךָ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אֶת־</a:t>
            </a:r>
            <a:r>
              <a:rPr lang="he-IL" sz="33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שְׁבוּתְך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ָ וְרִחֲמֶךָ ו</a:t>
            </a:r>
            <a:r>
              <a:rPr lang="he-IL" sz="3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ְשָׁב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וְקִבֶּצְך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ָ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מִכָּל־הָעַמִּים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 אֲשֶׁר הֱפִיצְךָ יְהוָה אֱלֹהֶיךָ שָׁמָּה׃ </a:t>
            </a:r>
            <a:r>
              <a:rPr lang="he-IL" sz="33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3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(ד)</a:t>
            </a:r>
            <a:r>
              <a:rPr lang="he-IL" sz="33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אִם־יִהְיֶה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 נִדַּחֲךָ בִּקְצֵה הַשָּׁמָיִם מִשָּׁם יְקַבֶּצְךָ יְהוָה אֱלֹהֶיךָ וּמִשָּׁם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יִקָּחֶך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ָ׃ </a:t>
            </a:r>
            <a:r>
              <a:rPr lang="he-IL" sz="33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3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(ה)</a:t>
            </a:r>
            <a:r>
              <a:rPr lang="he-IL" sz="33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וֶהֱבִיאֲךָ יְהוָה אֱלֹהֶיךָ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אֶל־הָאָרֶץ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אֲשֶׁר־יָרְשׁו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ּ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אֲבֹתֶיך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ָ וִירִשְׁתָּהּ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וְהֵיטִבְך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ָ וְהִרְבְּךָ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מֵאֲבֹתֶיך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ָ׃ </a:t>
            </a:r>
            <a:r>
              <a:rPr lang="he-IL" sz="33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3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(ו)</a:t>
            </a:r>
            <a:r>
              <a:rPr lang="he-IL" sz="33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וּמָל יְהוָה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אֱלֹהֶיך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ָ אֶת </a:t>
            </a:r>
            <a:r>
              <a:rPr lang="he-IL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לְבָבְךָ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 וְאֶת־</a:t>
            </a:r>
            <a:r>
              <a:rPr lang="he-IL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לְבַב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 זַרְעֶךָ לְאַהֲבָה </a:t>
            </a:r>
            <a:r>
              <a:rPr lang="he-IL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אֶת־יְהוָה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 אֱלֹהֶיךָ </a:t>
            </a:r>
            <a:r>
              <a:rPr lang="he-IL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בְּכָל־לְבָבְך</a:t>
            </a:r>
            <a:r>
              <a:rPr lang="he-IL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ָ </a:t>
            </a:r>
            <a:r>
              <a:rPr lang="he-IL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וּבְכָל־נַפְשְׁך</a:t>
            </a:r>
            <a:r>
              <a:rPr lang="he-IL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ָ</a:t>
            </a:r>
            <a:r>
              <a:rPr lang="he-IL" sz="33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לְמַעַן חַיֶּיךָ׃ </a:t>
            </a:r>
            <a:r>
              <a:rPr lang="he-IL" sz="33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81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Scroll, Roll, Papyrus, Paper, Parchment, Wri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7" b="13486"/>
          <a:stretch/>
        </p:blipFill>
        <p:spPr bwMode="auto">
          <a:xfrm>
            <a:off x="716280" y="457200"/>
            <a:ext cx="11475719" cy="635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כותרת 3"/>
          <p:cNvSpPr>
            <a:spLocks noGrp="1"/>
          </p:cNvSpPr>
          <p:nvPr>
            <p:ph type="title"/>
          </p:nvPr>
        </p:nvSpPr>
        <p:spPr>
          <a:xfrm>
            <a:off x="4180840" y="17779"/>
            <a:ext cx="7075261" cy="7200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פרק ל' פס' – א' – י' רעיון התשובה</a:t>
            </a:r>
            <a:endParaRPr lang="he-IL" sz="2400" b="1" dirty="0">
              <a:cs typeface="Calibri" panose="020F0502020204030204" pitchFamily="34" charset="0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1321982" y="1237788"/>
            <a:ext cx="10264313" cy="5078313"/>
          </a:xfrm>
          <a:prstGeom prst="rect">
            <a:avLst/>
          </a:prstGeom>
          <a:solidFill>
            <a:srgbClr val="DFB689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r" rtl="1" fontAlgn="base"/>
            <a:r>
              <a:rPr lang="he-IL" sz="36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6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(ז)</a:t>
            </a:r>
            <a:r>
              <a:rPr lang="he-IL" sz="36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וְנָתַן יְהוָה אֱלֹהֶיךָ אֵת </a:t>
            </a:r>
            <a:r>
              <a:rPr lang="he-IL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כָּל־הָאָלוֹת</a:t>
            </a: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 הָאֵלֶּה </a:t>
            </a:r>
            <a:r>
              <a:rPr lang="he-IL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עַל־אֹיְבֶיך</a:t>
            </a: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ָ </a:t>
            </a:r>
            <a:r>
              <a:rPr lang="he-IL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וְעַל־שֹׂנְאֶיך</a:t>
            </a: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ָ אֲשֶׁר רְדָפוּךָ׃ </a:t>
            </a:r>
            <a:r>
              <a:rPr lang="he-IL" sz="36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6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(ח)</a:t>
            </a:r>
            <a:r>
              <a:rPr lang="he-IL" sz="36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וְאַתָּה </a:t>
            </a:r>
            <a:r>
              <a:rPr lang="he-IL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תָשׁוּב</a:t>
            </a: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 וְשָׁמַעְתָּ בְּקוֹל יְהוָה וְעָשִׂיתָ </a:t>
            </a:r>
            <a:r>
              <a:rPr lang="he-IL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אֶת־כָּל־מִצְוֺתָיו</a:t>
            </a: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 אֲשֶׁר אָנֹכִי </a:t>
            </a:r>
            <a:r>
              <a:rPr lang="he-IL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מְצַוְּך</a:t>
            </a: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ָ הַיּוֹם׃ </a:t>
            </a:r>
            <a:r>
              <a:rPr lang="he-IL" sz="36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6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(ט)</a:t>
            </a:r>
            <a:r>
              <a:rPr lang="he-IL" sz="36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וְהוֹתִירְךָ יְהוָה אֱלֹהֶיךָ בְּכֹל מַעֲשֵׂה יָדֶךָ בִּפְרִי בִטְנְךָ וּבִפְרִי בְהֶמְתְּךָ וּבִפְרִי אַדְמָתְךָ לְטוֹבָה כִּי יָשׁוּב יְהוָה לָשׂוּשׂ עָלֶיךָ לְטוֹב </a:t>
            </a:r>
            <a:r>
              <a:rPr lang="he-IL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כַּאֲשֶׁר־שָׂש</a:t>
            </a: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ׂ </a:t>
            </a:r>
            <a:r>
              <a:rPr lang="he-IL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עַל־אֲבֹתֶיך</a:t>
            </a: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ָ׃ </a:t>
            </a:r>
            <a:r>
              <a:rPr lang="he-IL" sz="36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600" b="1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(י)</a:t>
            </a:r>
            <a:r>
              <a:rPr lang="he-IL" sz="36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כִּי תִשְׁמַע בְּקוֹל יְהוָה אֱלֹהֶיךָ לִשְׁמֹר </a:t>
            </a:r>
            <a:r>
              <a:rPr lang="he-IL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מִצְוֺתָיו</a:t>
            </a: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וְחֻקֹּתָיו</a:t>
            </a: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 הַכְּתוּבָה בְּסֵפֶר הַתּוֹרָה הַזֶּה </a:t>
            </a:r>
            <a:r>
              <a:rPr lang="he-IL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כִּי תָשׁוּב </a:t>
            </a:r>
            <a:r>
              <a:rPr lang="he-IL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אֶל־יְהוָה</a:t>
            </a: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 אֱלֹהֶיךָ </a:t>
            </a:r>
            <a:r>
              <a:rPr lang="he-IL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בְּכָל־לְבָבְך</a:t>
            </a:r>
            <a:r>
              <a:rPr lang="he-IL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ָ </a:t>
            </a:r>
            <a:r>
              <a:rPr lang="he-IL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וּבְכָל־נַפְשֶׁך</a:t>
            </a:r>
            <a:r>
              <a:rPr lang="he-IL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ָ׃</a:t>
            </a:r>
          </a:p>
          <a:p>
            <a:pPr algn="r" rtl="1" fontAlgn="base"/>
            <a:r>
              <a:rPr lang="he-IL" sz="3600" dirty="0">
                <a:solidFill>
                  <a:srgbClr val="7C7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6889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46760" y="909961"/>
            <a:ext cx="10515600" cy="2165344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e-IL" b="1" dirty="0">
                <a:cs typeface="Calibri" panose="020F0502020204030204" pitchFamily="34" charset="0"/>
              </a:rPr>
              <a:t>(ט) "וְהוֹתִירְךָ ה' </a:t>
            </a:r>
            <a:r>
              <a:rPr lang="he-IL" b="1" dirty="0" err="1">
                <a:cs typeface="Calibri" panose="020F0502020204030204" pitchFamily="34" charset="0"/>
              </a:rPr>
              <a:t>אֱלֹהֶיך</a:t>
            </a:r>
            <a:r>
              <a:rPr lang="he-IL" b="1" dirty="0">
                <a:cs typeface="Calibri" panose="020F0502020204030204" pitchFamily="34" charset="0"/>
              </a:rPr>
              <a:t>ָ בְּכֹל מַעֲשֵׂה יָדֶךָ, בִּפְרִי בִטְנְךָ וּבִפְרִי בְהֶמְתְּךָ וּבִפְרִי אַדְמָתְךָ, </a:t>
            </a:r>
            <a:r>
              <a:rPr lang="he-IL" b="1" dirty="0" err="1">
                <a:cs typeface="Calibri" panose="020F0502020204030204" pitchFamily="34" charset="0"/>
              </a:rPr>
              <a:t>לְטֹבָה</a:t>
            </a:r>
            <a:r>
              <a:rPr lang="he-IL" b="1" dirty="0">
                <a:cs typeface="Calibri" panose="020F0502020204030204" pitchFamily="34" charset="0"/>
              </a:rPr>
              <a:t>, כִּי יָשׁוּב ה' לָשׂוּשׂ עָלֶיךָ לְטוֹב כַּאֲשֶׁר שָׂשׂ עַל </a:t>
            </a:r>
            <a:r>
              <a:rPr lang="he-IL" b="1" dirty="0" err="1">
                <a:cs typeface="Calibri" panose="020F0502020204030204" pitchFamily="34" charset="0"/>
              </a:rPr>
              <a:t>אֲבֹתֶיך</a:t>
            </a:r>
            <a:r>
              <a:rPr lang="he-IL" b="1" dirty="0">
                <a:cs typeface="Calibri" panose="020F0502020204030204" pitchFamily="34" charset="0"/>
              </a:rPr>
              <a:t>ָ".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16280" y="4523105"/>
            <a:ext cx="10515600" cy="1222375"/>
          </a:xfrm>
        </p:spPr>
        <p:txBody>
          <a:bodyPr>
            <a:normAutofit/>
          </a:bodyPr>
          <a:lstStyle/>
          <a:p>
            <a:pPr fontAlgn="base"/>
            <a:r>
              <a:rPr lang="he-IL" b="1" dirty="0">
                <a:cs typeface="Calibri" panose="020F0502020204030204" pitchFamily="34" charset="0"/>
              </a:rPr>
              <a:t>בזכות מה יהיה לנו טוב כל כך? </a:t>
            </a:r>
          </a:p>
          <a:p>
            <a:pPr fontAlgn="base"/>
            <a:r>
              <a:rPr lang="he-IL" b="1" dirty="0">
                <a:cs typeface="Calibri" panose="020F0502020204030204" pitchFamily="34" charset="0"/>
              </a:rPr>
              <a:t>מהי המשמעות של ההזדמנות הנוספת שמקבל העם גם אם הפר את הברית?</a:t>
            </a:r>
          </a:p>
          <a:p>
            <a:endParaRPr lang="he-IL" b="1" dirty="0">
              <a:cs typeface="Calibri" panose="020F0502020204030204" pitchFamily="34" charset="0"/>
            </a:endParaRPr>
          </a:p>
        </p:txBody>
      </p:sp>
      <p:sp>
        <p:nvSpPr>
          <p:cNvPr id="4" name="אליפסה 3"/>
          <p:cNvSpPr/>
          <p:nvPr/>
        </p:nvSpPr>
        <p:spPr>
          <a:xfrm>
            <a:off x="8458200" y="1025854"/>
            <a:ext cx="1828800" cy="64451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אליפסה 4"/>
          <p:cNvSpPr/>
          <p:nvPr/>
        </p:nvSpPr>
        <p:spPr>
          <a:xfrm>
            <a:off x="4366260" y="1670373"/>
            <a:ext cx="1386840" cy="64451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אליפסה 6"/>
          <p:cNvSpPr/>
          <p:nvPr/>
        </p:nvSpPr>
        <p:spPr>
          <a:xfrm>
            <a:off x="1002030" y="1605930"/>
            <a:ext cx="1234440" cy="781681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אליפסה 7"/>
          <p:cNvSpPr/>
          <p:nvPr/>
        </p:nvSpPr>
        <p:spPr>
          <a:xfrm>
            <a:off x="9128760" y="2314892"/>
            <a:ext cx="1051560" cy="64451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אליפסה 8"/>
          <p:cNvSpPr/>
          <p:nvPr/>
        </p:nvSpPr>
        <p:spPr>
          <a:xfrm>
            <a:off x="6979920" y="2325063"/>
            <a:ext cx="1066800" cy="64451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367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AtpAM64w"/>
  <p:tag name="ARTICULATE_SLIDE_COUNT" val="1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21362</TotalTime>
  <Words>1540</Words>
  <Application>Microsoft Office PowerPoint</Application>
  <PresentationFormat>מסך רחב</PresentationFormat>
  <Paragraphs>106</Paragraphs>
  <Slides>16</Slides>
  <Notes>14</Notes>
  <HiddenSlides>0</HiddenSlides>
  <MMClips>6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22" baseType="lpstr">
      <vt:lpstr>Alef</vt:lpstr>
      <vt:lpstr>David</vt:lpstr>
      <vt:lpstr>Open Sans</vt:lpstr>
      <vt:lpstr>Calibri</vt:lpstr>
      <vt:lpstr>Arial</vt:lpstr>
      <vt:lpstr>Office Theme</vt:lpstr>
      <vt:lpstr>מצגת של PowerPoint‏</vt:lpstr>
      <vt:lpstr>מה להביא לשיעור?</vt:lpstr>
      <vt:lpstr>מה נעשה היום?</vt:lpstr>
      <vt:lpstr>פרק ל'</vt:lpstr>
      <vt:lpstr>מאירועי הפרקים הקודמים...</vt:lpstr>
      <vt:lpstr>פרק ל' פס' – א' – י' רעיון התשובה</vt:lpstr>
      <vt:lpstr>פרק ל' פס' – א' – י' רעיון התשובה</vt:lpstr>
      <vt:lpstr>פרק ל' פס' – א' – י' רעיון התשובה</vt:lpstr>
      <vt:lpstr>(ט) "וְהוֹתִירְךָ ה' אֱלֹהֶיךָ בְּכֹל מַעֲשֵׂה יָדֶךָ, בִּפְרִי בִטְנְךָ וּבִפְרִי בְהֶמְתְּךָ וּבִפְרִי אַדְמָתְךָ, לְטֹבָה, כִּי יָשׁוּב ה' לָשׂוּשׂ עָלֶיךָ לְטוֹב כַּאֲשֶׁר שָׂשׂ עַל אֲבֹתֶיךָ".</vt:lpstr>
      <vt:lpstr>פס' י"א -י"ד -  "הַמִּצְוָה הַזֹּאת אֲשֶׁר אָנֹכִי מְצַוְּךָ הַיּוֹם" </vt:lpstr>
      <vt:lpstr>אל תפחד מילים ולחן: אהוד בנאי</vt:lpstr>
      <vt:lpstr>אל תפחד מילים ולחן: אהוד בנאי</vt:lpstr>
      <vt:lpstr>פס' ט"ו - כ' -  הבחירה החופשית – "וּבָחַרְתָּ בַּחַיִּים"</vt:lpstr>
      <vt:lpstr>מסכמים ומסיימים </vt:lpstr>
      <vt:lpstr>בחרו במשימה אחת או בשתיהן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שני שמלה/Shani Chemla</cp:lastModifiedBy>
  <cp:revision>295</cp:revision>
  <dcterms:created xsi:type="dcterms:W3CDTF">2020-03-11T07:11:19Z</dcterms:created>
  <dcterms:modified xsi:type="dcterms:W3CDTF">2021-10-04T12:02:46Z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7F2AAB62-F6C1-44B7-9D76-7D40AFFBB3D7</vt:lpwstr>
  </property>
  <property fmtid="{D5CDD505-2E9C-101B-9397-08002B2CF9AE}" pid="3" name="ArticulatePath">
    <vt:lpwstr>שיעור מקוון דברים פרק ל  נאום הברית</vt:lpwstr>
  </property>
</Properties>
</file>