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80" r:id="rId2"/>
  </p:sldMasterIdLst>
  <p:notesMasterIdLst>
    <p:notesMasterId r:id="rId28"/>
  </p:notesMasterIdLst>
  <p:sldIdLst>
    <p:sldId id="321" r:id="rId3"/>
    <p:sldId id="268" r:id="rId4"/>
    <p:sldId id="315" r:id="rId5"/>
    <p:sldId id="811" r:id="rId6"/>
    <p:sldId id="812" r:id="rId7"/>
    <p:sldId id="813" r:id="rId8"/>
    <p:sldId id="814" r:id="rId9"/>
    <p:sldId id="815" r:id="rId10"/>
    <p:sldId id="804" r:id="rId11"/>
    <p:sldId id="817" r:id="rId12"/>
    <p:sldId id="806" r:id="rId13"/>
    <p:sldId id="822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3" r:id="rId22"/>
    <p:sldId id="830" r:id="rId23"/>
    <p:sldId id="831" r:id="rId24"/>
    <p:sldId id="832" r:id="rId25"/>
    <p:sldId id="834" r:id="rId26"/>
    <p:sldId id="835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1" name="מחבר" initials="א" lastIdx="0" clrIdx="2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4FBFAA"/>
    <a:srgbClr val="4285E3"/>
    <a:srgbClr val="E06EC2"/>
    <a:srgbClr val="BD8DAD"/>
    <a:srgbClr val="EB1DDC"/>
    <a:srgbClr val="B47EA2"/>
    <a:srgbClr val="AE729A"/>
    <a:srgbClr val="B896B3"/>
    <a:srgbClr val="9F4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2" autoAdjust="0"/>
    <p:restoredTop sz="84204" autoAdjust="0"/>
  </p:normalViewPr>
  <p:slideViewPr>
    <p:cSldViewPr snapToGrid="0" snapToObjects="1" showGuides="1">
      <p:cViewPr varScale="1">
        <p:scale>
          <a:sx n="94" d="100"/>
          <a:sy n="94" d="100"/>
        </p:scale>
        <p:origin x="384" y="84"/>
      </p:cViewPr>
      <p:guideLst>
        <p:guide orient="horz" pos="2024"/>
        <p:guide pos="3863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09/06/2020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מציין מיקום של תמונת שקופית 1">
            <a:extLst>
              <a:ext uri="{FF2B5EF4-FFF2-40B4-BE49-F238E27FC236}">
                <a16:creationId xmlns:a16="http://schemas.microsoft.com/office/drawing/2014/main" id="{91944838-A5FC-4517-85AF-86CD5E2504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מציין מיקום של הערות 2">
            <a:extLst>
              <a:ext uri="{FF2B5EF4-FFF2-40B4-BE49-F238E27FC236}">
                <a16:creationId xmlns:a16="http://schemas.microsoft.com/office/drawing/2014/main" id="{E0C7B573-79AA-47B1-9FF5-A25E43C068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63492" name="מציין מיקום של מספר שקופית 3">
            <a:extLst>
              <a:ext uri="{FF2B5EF4-FFF2-40B4-BE49-F238E27FC236}">
                <a16:creationId xmlns:a16="http://schemas.microsoft.com/office/drawing/2014/main" id="{31DA94AD-8C9F-4DD6-A1FD-EDF2CE6E9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13E8A-F32B-4CA4-B07C-78508B27951F}" type="slidenum">
              <a:rPr lang="he-IL" altLang="en-US">
                <a:latin typeface="Calibri" panose="020F0502020204030204" pitchFamily="34" charset="0"/>
              </a:rPr>
              <a:pPr/>
              <a:t>10</a:t>
            </a:fld>
            <a:endParaRPr lang="he-I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783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2275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Font typeface="Arial"/>
              <a:buNone/>
              <a:defRPr/>
            </a:pPr>
            <a:fld id="{03F965BA-DA3B-EB42-8F73-FDBE27A0A657}" type="slidenum">
              <a:rPr lang="x-none" sz="14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  <a:defRPr/>
              </a:pPr>
              <a:t>25</a:t>
            </a:fld>
            <a:endParaRPr lang="x-none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88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ym typeface="Alef"/>
              </a:rPr>
              <a:t>משך השקופית: </a:t>
            </a:r>
            <a:r>
              <a:rPr lang="he-IL" b="1" dirty="0">
                <a:sym typeface="Alef"/>
              </a:rPr>
              <a:t>דקה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0" dirty="0"/>
              <a:t>משך השקף</a:t>
            </a:r>
            <a:r>
              <a:rPr lang="he-IL" sz="1200" b="0" dirty="0"/>
              <a:t>: </a:t>
            </a:r>
            <a:r>
              <a:rPr lang="x-none" sz="1200" b="1" dirty="0"/>
              <a:t>דקה</a:t>
            </a:r>
            <a:endParaRPr sz="1200" b="1" dirty="0"/>
          </a:p>
          <a:p>
            <a:pPr marL="171450" indent="-171450" algn="r" rtl="1"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x-none" dirty="0">
                <a:cs typeface="Calibri"/>
              </a:rPr>
              <a:t>יש להצטייד בדפים </a:t>
            </a:r>
            <a:r>
              <a:rPr lang="he-IL" dirty="0">
                <a:cs typeface="Calibri"/>
              </a:rPr>
              <a:t>(</a:t>
            </a:r>
            <a:r>
              <a:rPr lang="x-none" dirty="0">
                <a:cs typeface="Calibri"/>
              </a:rPr>
              <a:t>חלקים לבנים </a:t>
            </a:r>
            <a:r>
              <a:rPr lang="he-IL" dirty="0">
                <a:cs typeface="Calibri"/>
              </a:rPr>
              <a:t>או דף "</a:t>
            </a:r>
            <a:r>
              <a:rPr lang="he-IL" dirty="0" err="1">
                <a:cs typeface="Calibri"/>
              </a:rPr>
              <a:t>ממו</a:t>
            </a:r>
            <a:r>
              <a:rPr lang="he-IL" dirty="0">
                <a:cs typeface="Calibri"/>
              </a:rPr>
              <a:t>"), </a:t>
            </a:r>
            <a:r>
              <a:rPr lang="x-none" dirty="0">
                <a:cs typeface="Calibri"/>
              </a:rPr>
              <a:t>ע</a:t>
            </a:r>
            <a:r>
              <a:rPr lang="he-IL" dirty="0">
                <a:cs typeface="Calibri"/>
              </a:rPr>
              <a:t>י</a:t>
            </a:r>
            <a:r>
              <a:rPr lang="x-none" dirty="0" err="1">
                <a:cs typeface="Calibri"/>
              </a:rPr>
              <a:t>פרון</a:t>
            </a:r>
            <a:r>
              <a:rPr lang="he-IL" dirty="0">
                <a:cs typeface="Calibri"/>
              </a:rPr>
              <a:t>, </a:t>
            </a:r>
            <a:r>
              <a:rPr lang="x-none" dirty="0" err="1">
                <a:cs typeface="Calibri"/>
              </a:rPr>
              <a:t>מספריים</a:t>
            </a:r>
            <a:r>
              <a:rPr lang="he-IL" dirty="0">
                <a:cs typeface="Calibri"/>
              </a:rPr>
              <a:t>, צבעים, סרגל, נייר משובץ ונייר אפייה.</a:t>
            </a:r>
          </a:p>
          <a:p>
            <a:pPr marL="171450" marR="0" lvl="0" indent="-171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he-IL" sz="1200" dirty="0"/>
          </a:p>
          <a:p>
            <a:pPr marL="171450" marR="0" lvl="0" indent="-171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x-none" sz="1200" dirty="0"/>
              <a:t>וודאו שכולם הצטיידו בעזרים הנדרשים</a:t>
            </a:r>
            <a:r>
              <a:rPr lang="he-IL" sz="1200" dirty="0"/>
              <a:t>. </a:t>
            </a:r>
            <a:r>
              <a:rPr lang="x-none" sz="1200" dirty="0"/>
              <a:t>מומלץ שעזרים אלו יהיו גם אצלכם עבור הדגמה</a:t>
            </a:r>
            <a:r>
              <a:rPr lang="he-IL" sz="1200" dirty="0"/>
              <a:t>.</a:t>
            </a:r>
            <a:endParaRPr lang="he-IL" sz="1200" dirty="0">
              <a:solidFill>
                <a:srgbClr val="FF0000"/>
              </a:solidFill>
            </a:endParaRPr>
          </a:p>
          <a:p>
            <a:pPr marL="171450" marR="0" lvl="0" indent="-171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x-none" sz="1200" dirty="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</a:t>
            </a:r>
            <a:r>
              <a:rPr lang="he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בקשו מהלומדים לסגור חלונות של יישומים אחרים במחשב</a:t>
            </a:r>
            <a:r>
              <a:rPr lang="he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להרחיק אמצעים מסיחים</a:t>
            </a:r>
            <a:r>
              <a:rPr lang="he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להתיישב בחדר שקט</a:t>
            </a:r>
            <a:r>
              <a:rPr lang="he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להניח כוס מים לידם</a:t>
            </a:r>
            <a:r>
              <a:rPr lang="he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ובעיקר להתמקד במפגש.</a:t>
            </a:r>
            <a:endParaRPr dirty="0"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01659AE8-515B-443E-AA4E-121DC35DCFE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he-IL"/>
              <a:t>ד"ר רינה גפני, שיקופים, הזזות וסיבובים-גיאומטריה בכיף</a:t>
            </a:r>
          </a:p>
        </p:txBody>
      </p:sp>
    </p:spTree>
    <p:extLst>
      <p:ext uri="{BB962C8B-B14F-4D97-AF65-F5344CB8AC3E}">
        <p14:creationId xmlns:p14="http://schemas.microsoft.com/office/powerpoint/2010/main" val="418042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מציין מיקום של תמונת שקופית 1">
            <a:extLst>
              <a:ext uri="{FF2B5EF4-FFF2-40B4-BE49-F238E27FC236}">
                <a16:creationId xmlns:a16="http://schemas.microsoft.com/office/drawing/2014/main" id="{A6DBC7C6-6DD2-4F24-B7C6-B6CD1A81F0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מציין מיקום של הערות 2">
            <a:extLst>
              <a:ext uri="{FF2B5EF4-FFF2-40B4-BE49-F238E27FC236}">
                <a16:creationId xmlns:a16="http://schemas.microsoft.com/office/drawing/2014/main" id="{04ED70BD-F843-4CF6-B373-D840BA4D69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9220" name="מציין מיקום של מספר שקופית 3">
            <a:extLst>
              <a:ext uri="{FF2B5EF4-FFF2-40B4-BE49-F238E27FC236}">
                <a16:creationId xmlns:a16="http://schemas.microsoft.com/office/drawing/2014/main" id="{86D88DE9-E8D5-4B75-BCF6-94447DBDB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188E6F-DCFA-4801-909F-B06F1894A8E9}" type="slidenum">
              <a:rPr lang="he-IL" altLang="en-US">
                <a:latin typeface="Calibri" panose="020F0502020204030204" pitchFamily="34" charset="0"/>
              </a:rPr>
              <a:pPr/>
              <a:t>4</a:t>
            </a:fld>
            <a:endParaRPr lang="he-I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3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מציין מיקום של תמונת שקופית 1">
            <a:extLst>
              <a:ext uri="{FF2B5EF4-FFF2-40B4-BE49-F238E27FC236}">
                <a16:creationId xmlns:a16="http://schemas.microsoft.com/office/drawing/2014/main" id="{62BE074A-5C6B-43DD-B624-719ADA00BD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מציין מיקום של הערות 2">
            <a:extLst>
              <a:ext uri="{FF2B5EF4-FFF2-40B4-BE49-F238E27FC236}">
                <a16:creationId xmlns:a16="http://schemas.microsoft.com/office/drawing/2014/main" id="{DFA1800D-F8CE-43ED-B979-FB8C26A2D7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e-IL" altLang="en-US"/>
              <a:t>נתבונן תחילה בטור האחדות ונבחין כי הספרה החסרה בטור זה חייבת להיות תוצאה של תרגיל חיסור עם שבירת עשרת כי אין מספר חיובי שאם נפחית אותו מ-2 נקבל 3.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/>
              <a:t>לכן נחפש מספר שהוא התוצאה של 12-3 כלומר 9.</a:t>
            </a:r>
          </a:p>
        </p:txBody>
      </p:sp>
      <p:sp>
        <p:nvSpPr>
          <p:cNvPr id="11268" name="מציין מיקום של מספר שקופית 3">
            <a:extLst>
              <a:ext uri="{FF2B5EF4-FFF2-40B4-BE49-F238E27FC236}">
                <a16:creationId xmlns:a16="http://schemas.microsoft.com/office/drawing/2014/main" id="{15F98BB6-A3B4-4485-A484-D0A9BB2EA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825821-41D4-484D-9EBE-9562A65E2240}" type="slidenum">
              <a:rPr lang="he-IL" altLang="en-US">
                <a:latin typeface="Calibri" panose="020F0502020204030204" pitchFamily="34" charset="0"/>
              </a:rPr>
              <a:pPr/>
              <a:t>5</a:t>
            </a:fld>
            <a:endParaRPr lang="he-I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6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מציין מיקום של תמונת שקופית 1">
            <a:extLst>
              <a:ext uri="{FF2B5EF4-FFF2-40B4-BE49-F238E27FC236}">
                <a16:creationId xmlns:a16="http://schemas.microsoft.com/office/drawing/2014/main" id="{62F58FE2-A7F1-47F3-90CD-3696C90E4D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מציין מיקום של הערות 2">
            <a:extLst>
              <a:ext uri="{FF2B5EF4-FFF2-40B4-BE49-F238E27FC236}">
                <a16:creationId xmlns:a16="http://schemas.microsoft.com/office/drawing/2014/main" id="{0ABA2A34-082E-43D1-A3A2-E49F20DB11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e-IL" altLang="en-US"/>
              <a:t>מכיוון שהעברנו עשרת לטור האחדות, המחוסר צריך להיות גדול באחד מסכום שתי הספרות בטור העשרות. כלומר 3+4+1=8.</a:t>
            </a:r>
          </a:p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3316" name="מציין מיקום של מספר שקופית 3">
            <a:extLst>
              <a:ext uri="{FF2B5EF4-FFF2-40B4-BE49-F238E27FC236}">
                <a16:creationId xmlns:a16="http://schemas.microsoft.com/office/drawing/2014/main" id="{B8964927-E428-47C5-91A1-E41025AA6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77E588-9F21-4F59-922F-4A2BA5CEC469}" type="slidenum">
              <a:rPr lang="he-IL" altLang="en-US">
                <a:latin typeface="Calibri" panose="020F0502020204030204" pitchFamily="34" charset="0"/>
              </a:rPr>
              <a:pPr/>
              <a:t>6</a:t>
            </a:fld>
            <a:endParaRPr lang="he-I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752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מציין מיקום של תמונת שקופית 1">
            <a:extLst>
              <a:ext uri="{FF2B5EF4-FFF2-40B4-BE49-F238E27FC236}">
                <a16:creationId xmlns:a16="http://schemas.microsoft.com/office/drawing/2014/main" id="{F4F1BDC3-3AD5-4B63-A596-CA9D991DBC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מציין מיקום של הערות 2">
            <a:extLst>
              <a:ext uri="{FF2B5EF4-FFF2-40B4-BE49-F238E27FC236}">
                <a16:creationId xmlns:a16="http://schemas.microsoft.com/office/drawing/2014/main" id="{3C80C76B-EA15-45B6-AC14-363DDB5CEF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e-IL" altLang="en-US"/>
              <a:t>כעת נותר רק למצוא את הספרה המתאימה לתרגיל 6-2.</a:t>
            </a:r>
          </a:p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15364" name="מציין מיקום של מספר שקופית 3">
            <a:extLst>
              <a:ext uri="{FF2B5EF4-FFF2-40B4-BE49-F238E27FC236}">
                <a16:creationId xmlns:a16="http://schemas.microsoft.com/office/drawing/2014/main" id="{9E4E7FC3-C91F-46A4-83C7-DE2C20588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4B6267-75EE-464A-913E-8A18BA9451A5}" type="slidenum">
              <a:rPr lang="he-IL" altLang="en-US">
                <a:latin typeface="Calibri" panose="020F0502020204030204" pitchFamily="34" charset="0"/>
              </a:rPr>
              <a:pPr/>
              <a:t>7</a:t>
            </a:fld>
            <a:endParaRPr lang="he-I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91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מציין מיקום של תמונת שקופית 1">
            <a:extLst>
              <a:ext uri="{FF2B5EF4-FFF2-40B4-BE49-F238E27FC236}">
                <a16:creationId xmlns:a16="http://schemas.microsoft.com/office/drawing/2014/main" id="{8386D386-EBD6-4462-995F-C9D24F221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מציין מיקום של הערות 2">
            <a:extLst>
              <a:ext uri="{FF2B5EF4-FFF2-40B4-BE49-F238E27FC236}">
                <a16:creationId xmlns:a16="http://schemas.microsoft.com/office/drawing/2014/main" id="{0DA4B7DF-091F-4EA5-B0D3-E980A4FEE8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e-IL" altLang="en-US"/>
              <a:t>דיון: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/>
              <a:t>מה נדרש מאתנו כדי לפתור את המשימה? (ידע קודם - מבנה עשרוני, חיסור במאונך, חשיבה תהליכית)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/>
              <a:t>במה נעזרנו כדי לפתור אותה? (עבודה שיטתית? עבודה משותפת? רמזים? תיווך?)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/>
              <a:t>למי מתאימה משימה שכזו?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 b="1"/>
              <a:t>האם המשימה מתאימה לכולם?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 b="1"/>
              <a:t>אם לא, מה ניתן לשנות בה?</a:t>
            </a:r>
            <a:r>
              <a:rPr lang="en-GB" altLang="en-US" b="1"/>
              <a:t> </a:t>
            </a:r>
            <a:r>
              <a:rPr lang="he-IL" altLang="en-US" b="1"/>
              <a:t> נוסיף מס' חסרים, נפחית מספרים גלויים וכו'.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 b="1"/>
              <a:t>איך נבנה משימה כזו? – הדגמה והתנסות של המשתלמים.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 b="1"/>
              <a:t>מתן פתרון לחבר שלידך.</a:t>
            </a:r>
          </a:p>
          <a:p>
            <a:pPr eaLnBrk="1" hangingPunct="1">
              <a:spcBef>
                <a:spcPct val="0"/>
              </a:spcBef>
            </a:pPr>
            <a:r>
              <a:rPr lang="he-IL" altLang="en-US"/>
              <a:t>בשלב זה נבהיר כי מטרתנו בהשתלמות כולה להראות כיצד להנגיש משימות לכולם על ידי ההוראה הדיפרנציאלית.</a:t>
            </a:r>
          </a:p>
        </p:txBody>
      </p:sp>
      <p:sp>
        <p:nvSpPr>
          <p:cNvPr id="17412" name="מציין מיקום של מספר שקופית 3">
            <a:extLst>
              <a:ext uri="{FF2B5EF4-FFF2-40B4-BE49-F238E27FC236}">
                <a16:creationId xmlns:a16="http://schemas.microsoft.com/office/drawing/2014/main" id="{4AD570E2-5FBE-4328-82D5-876D34E8B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59E93A-FE76-4E18-A13F-92ED1E1104C9}" type="slidenum">
              <a:rPr lang="he-IL" altLang="en-US">
                <a:latin typeface="Calibri" panose="020F0502020204030204" pitchFamily="34" charset="0"/>
              </a:rPr>
              <a:pPr/>
              <a:t>8</a:t>
            </a:fld>
            <a:endParaRPr lang="he-I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99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91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1_מה להביא לשיעור?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16"/>
          <p:cNvGrpSpPr/>
          <p:nvPr/>
        </p:nvGrpSpPr>
        <p:grpSpPr>
          <a:xfrm>
            <a:off x="902624" y="181498"/>
            <a:ext cx="11022228" cy="506400"/>
            <a:chOff x="865046" y="356862"/>
            <a:chExt cx="11022228" cy="506400"/>
          </a:xfrm>
        </p:grpSpPr>
        <p:cxnSp>
          <p:nvCxnSpPr>
            <p:cNvPr id="89" name="Google Shape;89;p16"/>
            <p:cNvCxnSpPr/>
            <p:nvPr/>
          </p:nvCxnSpPr>
          <p:spPr>
            <a:xfrm>
              <a:off x="865046" y="573247"/>
              <a:ext cx="10244700" cy="384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0" name="Google Shape;90;p16"/>
            <p:cNvSpPr/>
            <p:nvPr/>
          </p:nvSpPr>
          <p:spPr>
            <a:xfrm rot="-5400000">
              <a:off x="11380874" y="356862"/>
              <a:ext cx="506400" cy="50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6"/>
          <p:cNvSpPr/>
          <p:nvPr/>
        </p:nvSpPr>
        <p:spPr>
          <a:xfrm rot="10800000">
            <a:off x="11818955" y="313988"/>
            <a:ext cx="211500" cy="21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73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B34010-4A02-4AEF-9D44-6F08CC27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8/6/2019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D7E0C6-5B40-48B4-A718-07162E5AC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מרכז מורים ארצי במקצוע: מתמטיקה. הפרויקט מבוצע עפ"י מכרז 09/07.13 עבור המזכירות הפדגוגית, משרד החינוך.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AD1990-6ED6-4B03-AB51-58929E4F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98020-AEFE-4A8B-9647-31889A617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90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9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531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13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48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42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760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69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81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877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algn="ctr" rtl="1">
              <a:lnSpc>
                <a:spcPts val="6000"/>
              </a:lnSpc>
            </a:pPr>
            <a:endParaRPr lang="x-none" sz="32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FFFFFF"/>
                  </a:solidFill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rgbClr val="FFFFFF"/>
                  </a:solidFill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28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2" r:id="rId2"/>
    <p:sldLayoutId id="2147483650" r:id="rId3"/>
    <p:sldLayoutId id="2147483653" r:id="rId4"/>
    <p:sldLayoutId id="2147483666" r:id="rId5"/>
    <p:sldLayoutId id="2147483652" r:id="rId6"/>
    <p:sldLayoutId id="2147483667" r:id="rId7"/>
    <p:sldLayoutId id="2147483669" r:id="rId8"/>
    <p:sldLayoutId id="2147483670" r:id="rId9"/>
    <p:sldLayoutId id="2147483671" r:id="rId10"/>
    <p:sldLayoutId id="2147483668" r:id="rId11"/>
    <p:sldLayoutId id="2147483665" r:id="rId12"/>
    <p:sldLayoutId id="2147483657" r:id="rId13"/>
    <p:sldLayoutId id="2147483664" r:id="rId14"/>
    <p:sldLayoutId id="2147483661" r:id="rId15"/>
    <p:sldLayoutId id="2147483649" r:id="rId16"/>
    <p:sldLayoutId id="2147483663" r:id="rId17"/>
    <p:sldLayoutId id="2147483678" r:id="rId18"/>
    <p:sldLayoutId id="2147483679" r:id="rId19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469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ymath.haifa.ac.il/images/stories/part4/archive/kedem/assgn19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hyperlink" Target="http://ymath.haifa.ac.il/images/stories/part4/archive/opening_activities/opening5heb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ymath.haifa.ac.il/images/stories/part4/archive/opening_activities/opening5heb.pdf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hyperlink" Target="http://ymath.haifa.ac.il/images/stories/part4/archive/opening_activities/opening5heb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ymath.haifa.ac.il/images/stories/part4/archive/opening_activities/opening5heb.pdf" TargetMode="Externa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hyperlink" Target="http://ymath.haifa.ac.il/images/stories/part4/archive/opening_activities/opening5heb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ymath.haifa.ac.il/images/stories/part4/archive/opening_activities/opening5heb.pdf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hyperlink" Target="http://ymath.haifa.ac.il/images/stories/part4/archive/opening_activities/opening5heb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ymath.haifa.ac.il/images/stories/part4/archive/opening_activities/opening5heb.pdf" TargetMode="Externa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hyperlink" Target="http://ymath.haifa.ac.il/images/stories/part4/archive/opening_activities/opening5heb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ymath.haifa.ac.il/images/stories/part4/archive/opening_activities/opening5heb.pdf" TargetMode="Externa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hyperlink" Target="http://ymath.haifa.ac.il/images/stories/part4/archive/opening_activities/opening5heb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ymath.haifa.ac.il/images/stories/part4/archive/opening_activities/opening5heb.pdf" TargetMode="Externa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hyperlink" Target="http://ymath.haifa.ac.il/images/stories/part4/archive/kedem/assgn19.pdf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ar-SA" dirty="0"/>
              <a:t>درس رياضيّات للصفّ الخامس والسادس 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366" y="4419771"/>
            <a:ext cx="6411268" cy="649357"/>
          </a:xfrm>
        </p:spPr>
        <p:txBody>
          <a:bodyPr/>
          <a:lstStyle/>
          <a:p>
            <a:r>
              <a:rPr lang="ar-SA" dirty="0"/>
              <a:t>موضوع الدرس</a:t>
            </a:r>
            <a:r>
              <a:rPr lang="he-IL" dirty="0"/>
              <a:t>:</a:t>
            </a:r>
            <a:r>
              <a:rPr lang="ar-SA" dirty="0"/>
              <a:t>سحر الرياضيات اعداد الطبيعية 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CF02E3-24A7-B54B-A202-9A34EC55A7BB}"/>
              </a:ext>
            </a:extLst>
          </p:cNvPr>
          <p:cNvSpPr txBox="1">
            <a:spLocks/>
          </p:cNvSpPr>
          <p:nvPr/>
        </p:nvSpPr>
        <p:spPr>
          <a:xfrm>
            <a:off x="1895366" y="5071494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/>
              <a:t>:</a:t>
            </a:r>
            <a:r>
              <a:rPr lang="ar-SA" dirty="0"/>
              <a:t> مصطفى جبارين</a:t>
            </a:r>
          </a:p>
        </p:txBody>
      </p:sp>
    </p:spTree>
    <p:extLst>
      <p:ext uri="{BB962C8B-B14F-4D97-AF65-F5344CB8AC3E}">
        <p14:creationId xmlns:p14="http://schemas.microsoft.com/office/powerpoint/2010/main" val="26589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D9AA-A86D-425B-B37F-D86BD19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150" y="227013"/>
            <a:ext cx="9783763" cy="150812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اعداد ثلاثية المنزلة</a:t>
            </a:r>
            <a:endParaRPr lang="he-IL" dirty="0">
              <a:cs typeface="+mj-cs"/>
            </a:endParaRPr>
          </a:p>
        </p:txBody>
      </p:sp>
      <p:sp>
        <p:nvSpPr>
          <p:cNvPr id="62467" name="TextBox 2">
            <a:extLst>
              <a:ext uri="{FF2B5EF4-FFF2-40B4-BE49-F238E27FC236}">
                <a16:creationId xmlns:a16="http://schemas.microsoft.com/office/drawing/2014/main" id="{A639869D-E7F8-4168-ABAD-3FB7B31E3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775" y="1844675"/>
            <a:ext cx="10901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SA" altLang="en-US" sz="2800" b="1" dirty="0">
                <a:latin typeface="Corbel" panose="020B0503020204020204" pitchFamily="34" charset="0"/>
                <a:cs typeface="Gisha" panose="020B0502040204020203" pitchFamily="34" charset="-79"/>
              </a:rPr>
              <a:t>اضيفوا رقمي الاحاد والعشرات بحيث يساوي مجموعهما رقم المئات. كم عدد الامكانيات</a:t>
            </a:r>
            <a:r>
              <a:rPr lang="he-IL" altLang="en-US" sz="2800" b="1" dirty="0">
                <a:latin typeface="Corbel" panose="020B0503020204020204" pitchFamily="34" charset="0"/>
                <a:cs typeface="Gisha" panose="020B0502040204020203" pitchFamily="34" charset="-79"/>
              </a:rPr>
              <a:t>:</a:t>
            </a:r>
          </a:p>
        </p:txBody>
      </p:sp>
      <p:grpSp>
        <p:nvGrpSpPr>
          <p:cNvPr id="62468" name="קבוצה 7">
            <a:extLst>
              <a:ext uri="{FF2B5EF4-FFF2-40B4-BE49-F238E27FC236}">
                <a16:creationId xmlns:a16="http://schemas.microsoft.com/office/drawing/2014/main" id="{435A67CA-5D3E-4866-A837-484600D04666}"/>
              </a:ext>
            </a:extLst>
          </p:cNvPr>
          <p:cNvGrpSpPr>
            <a:grpSpLocks/>
          </p:cNvGrpSpPr>
          <p:nvPr/>
        </p:nvGrpSpPr>
        <p:grpSpPr bwMode="auto">
          <a:xfrm>
            <a:off x="6618288" y="3252788"/>
            <a:ext cx="2143125" cy="700087"/>
            <a:chOff x="9058275" y="3100386"/>
            <a:chExt cx="2143125" cy="700089"/>
          </a:xfrm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DBE3C4C1-F551-4295-B4C3-5812AEA66A74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6" name="מלבן 5">
              <a:extLst>
                <a:ext uri="{FF2B5EF4-FFF2-40B4-BE49-F238E27FC236}">
                  <a16:creationId xmlns:a16="http://schemas.microsoft.com/office/drawing/2014/main" id="{D01B9867-0E42-448E-9099-9A37D5359EEF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1EB3BACB-BAC4-4AAB-A7A2-13B96C08C42A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469" name="קבוצה 8">
            <a:extLst>
              <a:ext uri="{FF2B5EF4-FFF2-40B4-BE49-F238E27FC236}">
                <a16:creationId xmlns:a16="http://schemas.microsoft.com/office/drawing/2014/main" id="{13882013-CEF9-4DA9-B475-860BEABB2351}"/>
              </a:ext>
            </a:extLst>
          </p:cNvPr>
          <p:cNvGrpSpPr>
            <a:grpSpLocks/>
          </p:cNvGrpSpPr>
          <p:nvPr/>
        </p:nvGrpSpPr>
        <p:grpSpPr bwMode="auto">
          <a:xfrm>
            <a:off x="9324975" y="3252788"/>
            <a:ext cx="2143125" cy="700087"/>
            <a:chOff x="9058275" y="3100386"/>
            <a:chExt cx="2143125" cy="700089"/>
          </a:xfrm>
        </p:grpSpPr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0236E210-6A9C-4FC8-B46E-AF47CC50ED70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FC113D42-FB82-44B3-909B-1C10D5A8B135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F117B167-5559-4EBB-8F3B-ECE104C5F152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470" name="קבוצה 16">
            <a:extLst>
              <a:ext uri="{FF2B5EF4-FFF2-40B4-BE49-F238E27FC236}">
                <a16:creationId xmlns:a16="http://schemas.microsoft.com/office/drawing/2014/main" id="{A9B79795-71FA-47A6-99E1-0B2E9FFF0EB6}"/>
              </a:ext>
            </a:extLst>
          </p:cNvPr>
          <p:cNvGrpSpPr>
            <a:grpSpLocks/>
          </p:cNvGrpSpPr>
          <p:nvPr/>
        </p:nvGrpSpPr>
        <p:grpSpPr bwMode="auto">
          <a:xfrm>
            <a:off x="3951288" y="3252788"/>
            <a:ext cx="2143125" cy="700087"/>
            <a:chOff x="9058275" y="3100386"/>
            <a:chExt cx="2143125" cy="700089"/>
          </a:xfrm>
        </p:grpSpPr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9812BAEB-D2DC-41C7-BC75-359C33A83B17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18739762-26C7-49C9-81A5-EA7309A9E5FD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20" name="מלבן 19">
              <a:extLst>
                <a:ext uri="{FF2B5EF4-FFF2-40B4-BE49-F238E27FC236}">
                  <a16:creationId xmlns:a16="http://schemas.microsoft.com/office/drawing/2014/main" id="{1168FB52-70E0-48F8-A5C6-5E806409E057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62472" name="TextBox 22">
            <a:extLst>
              <a:ext uri="{FF2B5EF4-FFF2-40B4-BE49-F238E27FC236}">
                <a16:creationId xmlns:a16="http://schemas.microsoft.com/office/drawing/2014/main" id="{BD0EB503-AC14-4415-9DE4-00F1D6ACC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3187700"/>
            <a:ext cx="93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473" name="TextBox 23">
            <a:extLst>
              <a:ext uri="{FF2B5EF4-FFF2-40B4-BE49-F238E27FC236}">
                <a16:creationId xmlns:a16="http://schemas.microsoft.com/office/drawing/2014/main" id="{FB0B4A6C-7D63-484A-82B7-2B7CDC6E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3194050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474" name="TextBox 24">
            <a:extLst>
              <a:ext uri="{FF2B5EF4-FFF2-40B4-BE49-F238E27FC236}">
                <a16:creationId xmlns:a16="http://schemas.microsoft.com/office/drawing/2014/main" id="{D08F1E74-9ECE-4464-8BBC-562AD1AA3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813" y="3205163"/>
            <a:ext cx="935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475" name="TextBox 27">
            <a:extLst>
              <a:ext uri="{FF2B5EF4-FFF2-40B4-BE49-F238E27FC236}">
                <a16:creationId xmlns:a16="http://schemas.microsoft.com/office/drawing/2014/main" id="{92024DC1-A9DA-4002-BF2E-B40BCD2E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9032" y="6335945"/>
            <a:ext cx="4173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he-IL" altLang="en-US" sz="800" dirty="0">
                <a:solidFill>
                  <a:schemeClr val="bg1"/>
                </a:solidFill>
                <a:latin typeface="Corbel" panose="020B0503020204020204" pitchFamily="34" charset="0"/>
                <a:cs typeface="Gisha" panose="020B0502040204020203" pitchFamily="34" charset="-79"/>
              </a:rPr>
              <a:t>מתוך:</a:t>
            </a:r>
          </a:p>
          <a:p>
            <a:pPr algn="r" eaLnBrk="1" hangingPunct="1"/>
            <a:r>
              <a:rPr lang="en-US" altLang="en-US" sz="800" dirty="0">
                <a:solidFill>
                  <a:schemeClr val="bg1"/>
                </a:solidFill>
                <a:latin typeface="Corbel" panose="020B0503020204020204" pitchFamily="34" charset="0"/>
                <a:hlinkClick r:id="rId3"/>
              </a:rPr>
              <a:t>http://ymath.haifa.ac.il/images/stories/part4/archive/kedem/assgn19.pdf</a:t>
            </a:r>
            <a:endParaRPr lang="he-IL" altLang="en-US" sz="800" dirty="0">
              <a:solidFill>
                <a:schemeClr val="bg1"/>
              </a:solidFill>
              <a:latin typeface="Corbel" panose="020B0503020204020204" pitchFamily="34" charset="0"/>
              <a:cs typeface="Gisha" panose="020B0502040204020203" pitchFamily="34" charset="-79"/>
            </a:endParaRPr>
          </a:p>
          <a:p>
            <a:pPr algn="r" eaLnBrk="1" hangingPunct="1"/>
            <a:endParaRPr lang="he-IL" altLang="en-US" sz="800" dirty="0">
              <a:solidFill>
                <a:schemeClr val="bg1"/>
              </a:solidFill>
              <a:latin typeface="Corbel" panose="020B0503020204020204" pitchFamily="34" charset="0"/>
              <a:cs typeface="Gisha" panose="020B0502040204020203" pitchFamily="34" charset="-79"/>
            </a:endParaRPr>
          </a:p>
        </p:txBody>
      </p:sp>
      <p:sp>
        <p:nvSpPr>
          <p:cNvPr id="62477" name="TextBox 36">
            <a:extLst>
              <a:ext uri="{FF2B5EF4-FFF2-40B4-BE49-F238E27FC236}">
                <a16:creationId xmlns:a16="http://schemas.microsoft.com/office/drawing/2014/main" id="{CFB15D6D-CC25-439D-BC0D-563EC396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2382838"/>
            <a:ext cx="936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sp>
        <p:nvSpPr>
          <p:cNvPr id="62478" name="TextBox 37">
            <a:extLst>
              <a:ext uri="{FF2B5EF4-FFF2-40B4-BE49-F238E27FC236}">
                <a16:creationId xmlns:a16="http://schemas.microsoft.com/office/drawing/2014/main" id="{BBA488C1-8866-4343-9DFF-993B4E7F1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3181350"/>
            <a:ext cx="935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84A4B51-E793-4939-B73C-5EB5A963760A}"/>
              </a:ext>
            </a:extLst>
          </p:cNvPr>
          <p:cNvGrpSpPr/>
          <p:nvPr/>
        </p:nvGrpSpPr>
        <p:grpSpPr>
          <a:xfrm>
            <a:off x="1120775" y="2363788"/>
            <a:ext cx="2446338" cy="1654175"/>
            <a:chOff x="1120775" y="2363788"/>
            <a:chExt cx="2446338" cy="1654175"/>
          </a:xfrm>
        </p:grpSpPr>
        <p:grpSp>
          <p:nvGrpSpPr>
            <p:cNvPr id="62471" name="קבוצה 25">
              <a:extLst>
                <a:ext uri="{FF2B5EF4-FFF2-40B4-BE49-F238E27FC236}">
                  <a16:creationId xmlns:a16="http://schemas.microsoft.com/office/drawing/2014/main" id="{D41C0E90-0DED-4409-8734-6720BB9B2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775" y="3187700"/>
              <a:ext cx="2143125" cy="830263"/>
              <a:chOff x="1121563" y="3187328"/>
              <a:chExt cx="2143125" cy="830997"/>
            </a:xfrm>
          </p:grpSpPr>
          <p:grpSp>
            <p:nvGrpSpPr>
              <p:cNvPr id="62558" name="קבוצה 12">
                <a:extLst>
                  <a:ext uri="{FF2B5EF4-FFF2-40B4-BE49-F238E27FC236}">
                    <a16:creationId xmlns:a16="http://schemas.microsoft.com/office/drawing/2014/main" id="{590DEEF3-D62F-41CA-B6CB-20CA5D7CCF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1563" y="3259925"/>
                <a:ext cx="2143125" cy="700089"/>
                <a:chOff x="9058275" y="3100386"/>
                <a:chExt cx="2143125" cy="700089"/>
              </a:xfrm>
            </p:grpSpPr>
            <p:sp>
              <p:nvSpPr>
                <p:cNvPr id="14" name="מלבן 13">
                  <a:extLst>
                    <a:ext uri="{FF2B5EF4-FFF2-40B4-BE49-F238E27FC236}">
                      <a16:creationId xmlns:a16="http://schemas.microsoft.com/office/drawing/2014/main" id="{E85001D6-03E5-4656-94C7-C8DAD9E28B29}"/>
                    </a:ext>
                  </a:extLst>
                </p:cNvPr>
                <p:cNvSpPr/>
                <p:nvPr/>
              </p:nvSpPr>
              <p:spPr>
                <a:xfrm>
                  <a:off x="10487025" y="3100878"/>
                  <a:ext cx="714375" cy="699117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e-IL"/>
                </a:p>
              </p:txBody>
            </p:sp>
            <p:sp>
              <p:nvSpPr>
                <p:cNvPr id="15" name="מלבן 14">
                  <a:extLst>
                    <a:ext uri="{FF2B5EF4-FFF2-40B4-BE49-F238E27FC236}">
                      <a16:creationId xmlns:a16="http://schemas.microsoft.com/office/drawing/2014/main" id="{CCE57814-7443-4980-A949-75DBB87CFC2B}"/>
                    </a:ext>
                  </a:extLst>
                </p:cNvPr>
                <p:cNvSpPr/>
                <p:nvPr/>
              </p:nvSpPr>
              <p:spPr>
                <a:xfrm>
                  <a:off x="9058275" y="3100878"/>
                  <a:ext cx="714375" cy="699117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e-IL"/>
                </a:p>
              </p:txBody>
            </p:sp>
            <p:sp>
              <p:nvSpPr>
                <p:cNvPr id="16" name="מלבן 15">
                  <a:extLst>
                    <a:ext uri="{FF2B5EF4-FFF2-40B4-BE49-F238E27FC236}">
                      <a16:creationId xmlns:a16="http://schemas.microsoft.com/office/drawing/2014/main" id="{CDF5956F-D3BE-487B-AF37-CB8F4470ECF2}"/>
                    </a:ext>
                  </a:extLst>
                </p:cNvPr>
                <p:cNvSpPr/>
                <p:nvPr/>
              </p:nvSpPr>
              <p:spPr>
                <a:xfrm>
                  <a:off x="9772650" y="3100878"/>
                  <a:ext cx="714375" cy="699117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e-IL"/>
                </a:p>
              </p:txBody>
            </p:sp>
          </p:grpSp>
          <p:sp>
            <p:nvSpPr>
              <p:cNvPr id="62559" name="TextBox 21">
                <a:extLst>
                  <a:ext uri="{FF2B5EF4-FFF2-40B4-BE49-F238E27FC236}">
                    <a16:creationId xmlns:a16="http://schemas.microsoft.com/office/drawing/2014/main" id="{351AE7E6-51E1-4C0B-A44B-45F073291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8525" y="3187328"/>
                <a:ext cx="93582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he-IL" altLang="en-US" sz="4800" dirty="0">
                    <a:latin typeface="Corbel" panose="020B0503020204020204" pitchFamily="34" charset="0"/>
                    <a:cs typeface="Gisha" panose="020B0502040204020203" pitchFamily="34" charset="-79"/>
                  </a:rPr>
                  <a:t>1</a:t>
                </a:r>
              </a:p>
            </p:txBody>
          </p:sp>
        </p:grpSp>
        <p:grpSp>
          <p:nvGrpSpPr>
            <p:cNvPr id="62476" name="קבוצה 30">
              <a:extLst>
                <a:ext uri="{FF2B5EF4-FFF2-40B4-BE49-F238E27FC236}">
                  <a16:creationId xmlns:a16="http://schemas.microsoft.com/office/drawing/2014/main" id="{64110AA7-E245-495B-95AE-026F114E7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775" y="2370138"/>
              <a:ext cx="2143125" cy="831850"/>
              <a:chOff x="1121563" y="3187328"/>
              <a:chExt cx="2143125" cy="830997"/>
            </a:xfrm>
          </p:grpSpPr>
          <p:grpSp>
            <p:nvGrpSpPr>
              <p:cNvPr id="62553" name="קבוצה 31">
                <a:extLst>
                  <a:ext uri="{FF2B5EF4-FFF2-40B4-BE49-F238E27FC236}">
                    <a16:creationId xmlns:a16="http://schemas.microsoft.com/office/drawing/2014/main" id="{1AE6AF87-9B6E-4884-805F-83B524BC13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1563" y="3259925"/>
                <a:ext cx="2143125" cy="700089"/>
                <a:chOff x="9058275" y="3100386"/>
                <a:chExt cx="2143125" cy="700089"/>
              </a:xfrm>
            </p:grpSpPr>
            <p:sp>
              <p:nvSpPr>
                <p:cNvPr id="34" name="מלבן 33">
                  <a:extLst>
                    <a:ext uri="{FF2B5EF4-FFF2-40B4-BE49-F238E27FC236}">
                      <a16:creationId xmlns:a16="http://schemas.microsoft.com/office/drawing/2014/main" id="{2924B93F-3526-44D0-A697-8F6B8B33419C}"/>
                    </a:ext>
                  </a:extLst>
                </p:cNvPr>
                <p:cNvSpPr/>
                <p:nvPr/>
              </p:nvSpPr>
              <p:spPr>
                <a:xfrm>
                  <a:off x="10487025" y="3100739"/>
                  <a:ext cx="714375" cy="699369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e-IL"/>
                </a:p>
              </p:txBody>
            </p:sp>
            <p:sp>
              <p:nvSpPr>
                <p:cNvPr id="35" name="מלבן 34">
                  <a:extLst>
                    <a:ext uri="{FF2B5EF4-FFF2-40B4-BE49-F238E27FC236}">
                      <a16:creationId xmlns:a16="http://schemas.microsoft.com/office/drawing/2014/main" id="{C9D58CCE-00DB-48D5-8BD2-889961210E69}"/>
                    </a:ext>
                  </a:extLst>
                </p:cNvPr>
                <p:cNvSpPr/>
                <p:nvPr/>
              </p:nvSpPr>
              <p:spPr>
                <a:xfrm>
                  <a:off x="9058275" y="3100739"/>
                  <a:ext cx="714375" cy="699369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e-IL"/>
                </a:p>
              </p:txBody>
            </p:sp>
            <p:sp>
              <p:nvSpPr>
                <p:cNvPr id="36" name="מלבן 35">
                  <a:extLst>
                    <a:ext uri="{FF2B5EF4-FFF2-40B4-BE49-F238E27FC236}">
                      <a16:creationId xmlns:a16="http://schemas.microsoft.com/office/drawing/2014/main" id="{64F53067-3960-4939-847E-9C54B809D5DC}"/>
                    </a:ext>
                  </a:extLst>
                </p:cNvPr>
                <p:cNvSpPr/>
                <p:nvPr/>
              </p:nvSpPr>
              <p:spPr>
                <a:xfrm>
                  <a:off x="9772650" y="3100739"/>
                  <a:ext cx="714375" cy="699369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e-IL"/>
                </a:p>
              </p:txBody>
            </p:sp>
          </p:grpSp>
          <p:sp>
            <p:nvSpPr>
              <p:cNvPr id="62554" name="TextBox 32">
                <a:extLst>
                  <a:ext uri="{FF2B5EF4-FFF2-40B4-BE49-F238E27FC236}">
                    <a16:creationId xmlns:a16="http://schemas.microsoft.com/office/drawing/2014/main" id="{55220507-C224-4821-9ACD-F4FBA53F6C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8525" y="3187328"/>
                <a:ext cx="93582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he-IL" altLang="en-US" sz="4800" dirty="0">
                    <a:latin typeface="Corbel" panose="020B0503020204020204" pitchFamily="34" charset="0"/>
                    <a:cs typeface="Gisha" panose="020B0502040204020203" pitchFamily="34" charset="-79"/>
                  </a:rPr>
                  <a:t>1</a:t>
                </a:r>
              </a:p>
            </p:txBody>
          </p:sp>
        </p:grpSp>
        <p:sp>
          <p:nvSpPr>
            <p:cNvPr id="62479" name="TextBox 38">
              <a:extLst>
                <a:ext uri="{FF2B5EF4-FFF2-40B4-BE49-F238E27FC236}">
                  <a16:creationId xmlns:a16="http://schemas.microsoft.com/office/drawing/2014/main" id="{99552BCB-1BE5-4BCC-AB0C-725CADAA3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2075" y="2363788"/>
              <a:ext cx="935038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e-IL" altLang="en-US" sz="4800" dirty="0">
                  <a:latin typeface="Corbel" panose="020B0503020204020204" pitchFamily="34" charset="0"/>
                  <a:cs typeface="Gisha" panose="020B0502040204020203" pitchFamily="34" charset="-79"/>
                </a:rPr>
                <a:t>1</a:t>
              </a:r>
            </a:p>
          </p:txBody>
        </p:sp>
        <p:sp>
          <p:nvSpPr>
            <p:cNvPr id="62480" name="TextBox 39">
              <a:extLst>
                <a:ext uri="{FF2B5EF4-FFF2-40B4-BE49-F238E27FC236}">
                  <a16:creationId xmlns:a16="http://schemas.microsoft.com/office/drawing/2014/main" id="{92FB069D-74D3-458A-ACC2-3BEE22B2F2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7700" y="3168650"/>
              <a:ext cx="935038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e-IL" altLang="en-US" sz="4800" dirty="0">
                  <a:latin typeface="Corbel" panose="020B0503020204020204" pitchFamily="34" charset="0"/>
                  <a:cs typeface="Gisha" panose="020B0502040204020203" pitchFamily="34" charset="-79"/>
                </a:rPr>
                <a:t>1</a:t>
              </a:r>
            </a:p>
          </p:txBody>
        </p:sp>
      </p:grpSp>
      <p:grpSp>
        <p:nvGrpSpPr>
          <p:cNvPr id="62481" name="קבוצה 40">
            <a:extLst>
              <a:ext uri="{FF2B5EF4-FFF2-40B4-BE49-F238E27FC236}">
                <a16:creationId xmlns:a16="http://schemas.microsoft.com/office/drawing/2014/main" id="{B82A651B-7FC6-4F5B-B071-A5B9EC2EAE79}"/>
              </a:ext>
            </a:extLst>
          </p:cNvPr>
          <p:cNvGrpSpPr>
            <a:grpSpLocks/>
          </p:cNvGrpSpPr>
          <p:nvPr/>
        </p:nvGrpSpPr>
        <p:grpSpPr bwMode="auto">
          <a:xfrm>
            <a:off x="3951288" y="2436813"/>
            <a:ext cx="2143125" cy="700087"/>
            <a:chOff x="9058275" y="3100386"/>
            <a:chExt cx="2143125" cy="700089"/>
          </a:xfrm>
        </p:grpSpPr>
        <p:sp>
          <p:nvSpPr>
            <p:cNvPr id="42" name="מלבן 41">
              <a:extLst>
                <a:ext uri="{FF2B5EF4-FFF2-40B4-BE49-F238E27FC236}">
                  <a16:creationId xmlns:a16="http://schemas.microsoft.com/office/drawing/2014/main" id="{29B1D2F3-D4D5-417D-96DE-9AE9CEA758AF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43" name="מלבן 42">
              <a:extLst>
                <a:ext uri="{FF2B5EF4-FFF2-40B4-BE49-F238E27FC236}">
                  <a16:creationId xmlns:a16="http://schemas.microsoft.com/office/drawing/2014/main" id="{2D4A7308-66B0-4F91-B091-30E37E1E188A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44" name="מלבן 43">
              <a:extLst>
                <a:ext uri="{FF2B5EF4-FFF2-40B4-BE49-F238E27FC236}">
                  <a16:creationId xmlns:a16="http://schemas.microsoft.com/office/drawing/2014/main" id="{E8A0F99B-5612-45E7-9646-F81C2C82F426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482" name="קבוצה 44">
            <a:extLst>
              <a:ext uri="{FF2B5EF4-FFF2-40B4-BE49-F238E27FC236}">
                <a16:creationId xmlns:a16="http://schemas.microsoft.com/office/drawing/2014/main" id="{4463C550-D360-43D9-9FC2-F7B2BF781AF1}"/>
              </a:ext>
            </a:extLst>
          </p:cNvPr>
          <p:cNvGrpSpPr>
            <a:grpSpLocks/>
          </p:cNvGrpSpPr>
          <p:nvPr/>
        </p:nvGrpSpPr>
        <p:grpSpPr bwMode="auto">
          <a:xfrm>
            <a:off x="6584950" y="2451100"/>
            <a:ext cx="2143125" cy="700088"/>
            <a:chOff x="9058275" y="3100386"/>
            <a:chExt cx="2143125" cy="700089"/>
          </a:xfrm>
        </p:grpSpPr>
        <p:sp>
          <p:nvSpPr>
            <p:cNvPr id="46" name="מלבן 45">
              <a:extLst>
                <a:ext uri="{FF2B5EF4-FFF2-40B4-BE49-F238E27FC236}">
                  <a16:creationId xmlns:a16="http://schemas.microsoft.com/office/drawing/2014/main" id="{3AF6B586-5171-4505-8BD0-60853CF303E0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1C26E3FE-4261-4D49-AB96-D27A7A0055CC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48" name="מלבן 47">
              <a:extLst>
                <a:ext uri="{FF2B5EF4-FFF2-40B4-BE49-F238E27FC236}">
                  <a16:creationId xmlns:a16="http://schemas.microsoft.com/office/drawing/2014/main" id="{E79DEF4A-18D3-4399-BF49-ACB036D574F2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483" name="קבוצה 48">
            <a:extLst>
              <a:ext uri="{FF2B5EF4-FFF2-40B4-BE49-F238E27FC236}">
                <a16:creationId xmlns:a16="http://schemas.microsoft.com/office/drawing/2014/main" id="{9BCE3D6D-13E1-4CFD-A047-E1E9F2CDC701}"/>
              </a:ext>
            </a:extLst>
          </p:cNvPr>
          <p:cNvGrpSpPr>
            <a:grpSpLocks/>
          </p:cNvGrpSpPr>
          <p:nvPr/>
        </p:nvGrpSpPr>
        <p:grpSpPr bwMode="auto">
          <a:xfrm>
            <a:off x="9326563" y="2436813"/>
            <a:ext cx="2143125" cy="700087"/>
            <a:chOff x="9058275" y="3100386"/>
            <a:chExt cx="2143125" cy="700089"/>
          </a:xfrm>
        </p:grpSpPr>
        <p:sp>
          <p:nvSpPr>
            <p:cNvPr id="50" name="מלבן 49">
              <a:extLst>
                <a:ext uri="{FF2B5EF4-FFF2-40B4-BE49-F238E27FC236}">
                  <a16:creationId xmlns:a16="http://schemas.microsoft.com/office/drawing/2014/main" id="{4EF90885-E40D-4401-A24C-BB60E031E193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51" name="מלבן 50">
              <a:extLst>
                <a:ext uri="{FF2B5EF4-FFF2-40B4-BE49-F238E27FC236}">
                  <a16:creationId xmlns:a16="http://schemas.microsoft.com/office/drawing/2014/main" id="{4568F19A-034B-44A9-BBB5-879CB5C99962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52" name="מלבן 51">
              <a:extLst>
                <a:ext uri="{FF2B5EF4-FFF2-40B4-BE49-F238E27FC236}">
                  <a16:creationId xmlns:a16="http://schemas.microsoft.com/office/drawing/2014/main" id="{5B8BE68C-B241-4974-85AB-D9BFFB39B1B8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484" name="קבוצה 52">
            <a:extLst>
              <a:ext uri="{FF2B5EF4-FFF2-40B4-BE49-F238E27FC236}">
                <a16:creationId xmlns:a16="http://schemas.microsoft.com/office/drawing/2014/main" id="{59739E10-8C22-47C7-8BC9-5F3C2DA3A31A}"/>
              </a:ext>
            </a:extLst>
          </p:cNvPr>
          <p:cNvGrpSpPr>
            <a:grpSpLocks/>
          </p:cNvGrpSpPr>
          <p:nvPr/>
        </p:nvGrpSpPr>
        <p:grpSpPr bwMode="auto">
          <a:xfrm>
            <a:off x="3963988" y="4095750"/>
            <a:ext cx="2143125" cy="700088"/>
            <a:chOff x="9058275" y="3100386"/>
            <a:chExt cx="2143125" cy="700089"/>
          </a:xfrm>
        </p:grpSpPr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62891F9A-700D-40CA-9FF4-E5167B935938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55" name="מלבן 54">
              <a:extLst>
                <a:ext uri="{FF2B5EF4-FFF2-40B4-BE49-F238E27FC236}">
                  <a16:creationId xmlns:a16="http://schemas.microsoft.com/office/drawing/2014/main" id="{1C937981-8050-451A-A429-0F5225CB504E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4BA5F62C-DD34-4906-8BA8-0D6FC5234653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485" name="קבוצה 56">
            <a:extLst>
              <a:ext uri="{FF2B5EF4-FFF2-40B4-BE49-F238E27FC236}">
                <a16:creationId xmlns:a16="http://schemas.microsoft.com/office/drawing/2014/main" id="{A2FF3BE3-A4DF-44EE-ABDD-EE82375982E8}"/>
              </a:ext>
            </a:extLst>
          </p:cNvPr>
          <p:cNvGrpSpPr>
            <a:grpSpLocks/>
          </p:cNvGrpSpPr>
          <p:nvPr/>
        </p:nvGrpSpPr>
        <p:grpSpPr bwMode="auto">
          <a:xfrm>
            <a:off x="6618288" y="4090988"/>
            <a:ext cx="2143125" cy="700087"/>
            <a:chOff x="9058275" y="3100386"/>
            <a:chExt cx="2143125" cy="700089"/>
          </a:xfrm>
        </p:grpSpPr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653FA681-39AB-4E9E-8DD1-9C355B8F51F6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59" name="מלבן 58">
              <a:extLst>
                <a:ext uri="{FF2B5EF4-FFF2-40B4-BE49-F238E27FC236}">
                  <a16:creationId xmlns:a16="http://schemas.microsoft.com/office/drawing/2014/main" id="{6DED7E00-20F2-4C57-A654-5B5B8BFF2A10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2448FD34-CC0B-4015-8BCE-77CB6776ACFA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62486" name="TextBox 60">
            <a:extLst>
              <a:ext uri="{FF2B5EF4-FFF2-40B4-BE49-F238E27FC236}">
                <a16:creationId xmlns:a16="http://schemas.microsoft.com/office/drawing/2014/main" id="{B5E2A24A-2670-4CE5-BD5A-C35EE91C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4021138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1</a:t>
            </a:r>
          </a:p>
        </p:txBody>
      </p:sp>
      <p:sp>
        <p:nvSpPr>
          <p:cNvPr id="62487" name="TextBox 61">
            <a:extLst>
              <a:ext uri="{FF2B5EF4-FFF2-40B4-BE49-F238E27FC236}">
                <a16:creationId xmlns:a16="http://schemas.microsoft.com/office/drawing/2014/main" id="{3C64D218-574B-4750-92BF-8574A5DF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8" y="4014788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1</a:t>
            </a:r>
          </a:p>
        </p:txBody>
      </p:sp>
      <p:sp>
        <p:nvSpPr>
          <p:cNvPr id="62488" name="TextBox 62">
            <a:extLst>
              <a:ext uri="{FF2B5EF4-FFF2-40B4-BE49-F238E27FC236}">
                <a16:creationId xmlns:a16="http://schemas.microsoft.com/office/drawing/2014/main" id="{6A2FDBA0-8740-4298-BA4A-BFF6AEB46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2368550"/>
            <a:ext cx="935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489" name="TextBox 63">
            <a:extLst>
              <a:ext uri="{FF2B5EF4-FFF2-40B4-BE49-F238E27FC236}">
                <a16:creationId xmlns:a16="http://schemas.microsoft.com/office/drawing/2014/main" id="{97423624-C9F1-4458-A017-E25DE1BEB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775" y="4025900"/>
            <a:ext cx="936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490" name="TextBox 64">
            <a:extLst>
              <a:ext uri="{FF2B5EF4-FFF2-40B4-BE49-F238E27FC236}">
                <a16:creationId xmlns:a16="http://schemas.microsoft.com/office/drawing/2014/main" id="{63983D80-71BF-422D-BFB4-DEB81A74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513" y="3190875"/>
            <a:ext cx="935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491" name="TextBox 65">
            <a:extLst>
              <a:ext uri="{FF2B5EF4-FFF2-40B4-BE49-F238E27FC236}">
                <a16:creationId xmlns:a16="http://schemas.microsoft.com/office/drawing/2014/main" id="{57D1D6B1-6CEE-4766-91C0-5045C51BF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2390775"/>
            <a:ext cx="93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492" name="TextBox 66">
            <a:extLst>
              <a:ext uri="{FF2B5EF4-FFF2-40B4-BE49-F238E27FC236}">
                <a16:creationId xmlns:a16="http://schemas.microsoft.com/office/drawing/2014/main" id="{6D6AE026-F920-4F2E-AB35-2C51644A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2365375"/>
            <a:ext cx="936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sp>
        <p:nvSpPr>
          <p:cNvPr id="62493" name="TextBox 67">
            <a:extLst>
              <a:ext uri="{FF2B5EF4-FFF2-40B4-BE49-F238E27FC236}">
                <a16:creationId xmlns:a16="http://schemas.microsoft.com/office/drawing/2014/main" id="{357C54FC-97FA-4299-A1A4-B83625CC9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888" y="3162300"/>
            <a:ext cx="935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grpSp>
        <p:nvGrpSpPr>
          <p:cNvPr id="62494" name="קבוצה 68">
            <a:extLst>
              <a:ext uri="{FF2B5EF4-FFF2-40B4-BE49-F238E27FC236}">
                <a16:creationId xmlns:a16="http://schemas.microsoft.com/office/drawing/2014/main" id="{D9D6E0B5-9BCF-4381-82D0-D03AD19C503E}"/>
              </a:ext>
            </a:extLst>
          </p:cNvPr>
          <p:cNvGrpSpPr>
            <a:grpSpLocks/>
          </p:cNvGrpSpPr>
          <p:nvPr/>
        </p:nvGrpSpPr>
        <p:grpSpPr bwMode="auto">
          <a:xfrm>
            <a:off x="6592888" y="4960938"/>
            <a:ext cx="2143125" cy="700087"/>
            <a:chOff x="9058275" y="3100386"/>
            <a:chExt cx="2143125" cy="700089"/>
          </a:xfrm>
        </p:grpSpPr>
        <p:sp>
          <p:nvSpPr>
            <p:cNvPr id="70" name="מלבן 69">
              <a:extLst>
                <a:ext uri="{FF2B5EF4-FFF2-40B4-BE49-F238E27FC236}">
                  <a16:creationId xmlns:a16="http://schemas.microsoft.com/office/drawing/2014/main" id="{4FAF32B2-D3BD-457D-9506-3D33B40FA51D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71" name="מלבן 70">
              <a:extLst>
                <a:ext uri="{FF2B5EF4-FFF2-40B4-BE49-F238E27FC236}">
                  <a16:creationId xmlns:a16="http://schemas.microsoft.com/office/drawing/2014/main" id="{D9859D03-6DFA-4AAC-96DB-12F6F1CB2FEA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72" name="מלבן 71">
              <a:extLst>
                <a:ext uri="{FF2B5EF4-FFF2-40B4-BE49-F238E27FC236}">
                  <a16:creationId xmlns:a16="http://schemas.microsoft.com/office/drawing/2014/main" id="{B1A50AE7-18B1-4A8E-89A8-C282976CA0C9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62495" name="TextBox 72">
            <a:extLst>
              <a:ext uri="{FF2B5EF4-FFF2-40B4-BE49-F238E27FC236}">
                <a16:creationId xmlns:a16="http://schemas.microsoft.com/office/drawing/2014/main" id="{385C9536-463A-40C7-BA49-CDB36B258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25" y="2392363"/>
            <a:ext cx="9350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sp>
        <p:nvSpPr>
          <p:cNvPr id="62496" name="TextBox 73">
            <a:extLst>
              <a:ext uri="{FF2B5EF4-FFF2-40B4-BE49-F238E27FC236}">
                <a16:creationId xmlns:a16="http://schemas.microsoft.com/office/drawing/2014/main" id="{6A21DC39-72DC-4498-94E3-F032C954F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350" y="3176588"/>
            <a:ext cx="935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sp>
        <p:nvSpPr>
          <p:cNvPr id="62497" name="TextBox 74">
            <a:extLst>
              <a:ext uri="{FF2B5EF4-FFF2-40B4-BE49-F238E27FC236}">
                <a16:creationId xmlns:a16="http://schemas.microsoft.com/office/drawing/2014/main" id="{36EC6961-1EDC-4904-B5B8-2ECEFCC1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863" y="2378075"/>
            <a:ext cx="935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sp>
        <p:nvSpPr>
          <p:cNvPr id="62498" name="TextBox 75">
            <a:extLst>
              <a:ext uri="{FF2B5EF4-FFF2-40B4-BE49-F238E27FC236}">
                <a16:creationId xmlns:a16="http://schemas.microsoft.com/office/drawing/2014/main" id="{329E2A0C-84C5-4E48-88F9-FC1BC13A2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7388" y="3219450"/>
            <a:ext cx="935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0</a:t>
            </a:r>
          </a:p>
        </p:txBody>
      </p:sp>
      <p:sp>
        <p:nvSpPr>
          <p:cNvPr id="62499" name="TextBox 76">
            <a:extLst>
              <a:ext uri="{FF2B5EF4-FFF2-40B4-BE49-F238E27FC236}">
                <a16:creationId xmlns:a16="http://schemas.microsoft.com/office/drawing/2014/main" id="{378AC877-7E2F-405F-B6E6-14339C8D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3" y="2392363"/>
            <a:ext cx="935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500" name="TextBox 77">
            <a:extLst>
              <a:ext uri="{FF2B5EF4-FFF2-40B4-BE49-F238E27FC236}">
                <a16:creationId xmlns:a16="http://schemas.microsoft.com/office/drawing/2014/main" id="{F5BCCD3B-931E-4CF7-8150-A65AB877F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3" y="4046538"/>
            <a:ext cx="935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501" name="TextBox 78">
            <a:extLst>
              <a:ext uri="{FF2B5EF4-FFF2-40B4-BE49-F238E27FC236}">
                <a16:creationId xmlns:a16="http://schemas.microsoft.com/office/drawing/2014/main" id="{E638303A-5AE4-4412-BC9B-41DB940D1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838" y="4873625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502" name="TextBox 79">
            <a:extLst>
              <a:ext uri="{FF2B5EF4-FFF2-40B4-BE49-F238E27FC236}">
                <a16:creationId xmlns:a16="http://schemas.microsoft.com/office/drawing/2014/main" id="{9C0257B8-AE06-4484-9D6B-B212E2E5E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663" y="2384425"/>
            <a:ext cx="936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503" name="TextBox 80">
            <a:extLst>
              <a:ext uri="{FF2B5EF4-FFF2-40B4-BE49-F238E27FC236}">
                <a16:creationId xmlns:a16="http://schemas.microsoft.com/office/drawing/2014/main" id="{051C52BB-8538-461B-82A6-FC89852B9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150" y="3178175"/>
            <a:ext cx="936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504" name="TextBox 81">
            <a:extLst>
              <a:ext uri="{FF2B5EF4-FFF2-40B4-BE49-F238E27FC236}">
                <a16:creationId xmlns:a16="http://schemas.microsoft.com/office/drawing/2014/main" id="{8A6CB43E-9C0C-4245-888B-7A2C94C7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5" y="4024313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1</a:t>
            </a:r>
          </a:p>
        </p:txBody>
      </p:sp>
      <p:sp>
        <p:nvSpPr>
          <p:cNvPr id="62505" name="TextBox 82">
            <a:extLst>
              <a:ext uri="{FF2B5EF4-FFF2-40B4-BE49-F238E27FC236}">
                <a16:creationId xmlns:a16="http://schemas.microsoft.com/office/drawing/2014/main" id="{70024EF6-56C0-4460-8665-E8A59B28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878388"/>
            <a:ext cx="935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1</a:t>
            </a:r>
          </a:p>
        </p:txBody>
      </p:sp>
      <p:sp>
        <p:nvSpPr>
          <p:cNvPr id="62506" name="TextBox 83">
            <a:extLst>
              <a:ext uri="{FF2B5EF4-FFF2-40B4-BE49-F238E27FC236}">
                <a16:creationId xmlns:a16="http://schemas.microsoft.com/office/drawing/2014/main" id="{08DC9CD5-96C9-446E-B274-09CF795BD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525" y="4035425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507" name="TextBox 84">
            <a:extLst>
              <a:ext uri="{FF2B5EF4-FFF2-40B4-BE49-F238E27FC236}">
                <a16:creationId xmlns:a16="http://schemas.microsoft.com/office/drawing/2014/main" id="{4270E196-D55E-45A6-B755-888E46DE7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4868863"/>
            <a:ext cx="935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grpSp>
        <p:nvGrpSpPr>
          <p:cNvPr id="62508" name="קבוצה 85">
            <a:extLst>
              <a:ext uri="{FF2B5EF4-FFF2-40B4-BE49-F238E27FC236}">
                <a16:creationId xmlns:a16="http://schemas.microsoft.com/office/drawing/2014/main" id="{996C7CD1-208A-487E-9B34-BDDAFF426BAF}"/>
              </a:ext>
            </a:extLst>
          </p:cNvPr>
          <p:cNvGrpSpPr>
            <a:grpSpLocks/>
          </p:cNvGrpSpPr>
          <p:nvPr/>
        </p:nvGrpSpPr>
        <p:grpSpPr bwMode="auto">
          <a:xfrm>
            <a:off x="9291638" y="5719763"/>
            <a:ext cx="2143125" cy="700087"/>
            <a:chOff x="9058275" y="3100386"/>
            <a:chExt cx="2143125" cy="700089"/>
          </a:xfrm>
        </p:grpSpPr>
        <p:sp>
          <p:nvSpPr>
            <p:cNvPr id="87" name="מלבן 86">
              <a:extLst>
                <a:ext uri="{FF2B5EF4-FFF2-40B4-BE49-F238E27FC236}">
                  <a16:creationId xmlns:a16="http://schemas.microsoft.com/office/drawing/2014/main" id="{10340635-89B4-43F2-B0CE-4227892AF1D9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88" name="מלבן 87">
              <a:extLst>
                <a:ext uri="{FF2B5EF4-FFF2-40B4-BE49-F238E27FC236}">
                  <a16:creationId xmlns:a16="http://schemas.microsoft.com/office/drawing/2014/main" id="{C8405E84-2E13-4E51-8E0A-AB99A3C0FD34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8DCA239E-9A71-4C23-B878-9FDDC989C24D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509" name="קבוצה 89">
            <a:extLst>
              <a:ext uri="{FF2B5EF4-FFF2-40B4-BE49-F238E27FC236}">
                <a16:creationId xmlns:a16="http://schemas.microsoft.com/office/drawing/2014/main" id="{C3A78212-DAE1-4DA6-BFA9-476F7E37C0E6}"/>
              </a:ext>
            </a:extLst>
          </p:cNvPr>
          <p:cNvGrpSpPr>
            <a:grpSpLocks/>
          </p:cNvGrpSpPr>
          <p:nvPr/>
        </p:nvGrpSpPr>
        <p:grpSpPr bwMode="auto">
          <a:xfrm>
            <a:off x="9275763" y="4894263"/>
            <a:ext cx="2143125" cy="700087"/>
            <a:chOff x="9058275" y="3100386"/>
            <a:chExt cx="2143125" cy="700089"/>
          </a:xfrm>
        </p:grpSpPr>
        <p:sp>
          <p:nvSpPr>
            <p:cNvPr id="91" name="מלבן 90">
              <a:extLst>
                <a:ext uri="{FF2B5EF4-FFF2-40B4-BE49-F238E27FC236}">
                  <a16:creationId xmlns:a16="http://schemas.microsoft.com/office/drawing/2014/main" id="{D6477152-1267-46DF-9D2A-3B9BC4EC9368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92" name="מלבן 91">
              <a:extLst>
                <a:ext uri="{FF2B5EF4-FFF2-40B4-BE49-F238E27FC236}">
                  <a16:creationId xmlns:a16="http://schemas.microsoft.com/office/drawing/2014/main" id="{D8432DE4-EFAD-4ABA-B289-A8B5CB0050AE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8C0637F1-321F-4E2B-BFD5-EEDB0C0AD006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grpSp>
        <p:nvGrpSpPr>
          <p:cNvPr id="62510" name="קבוצה 93">
            <a:extLst>
              <a:ext uri="{FF2B5EF4-FFF2-40B4-BE49-F238E27FC236}">
                <a16:creationId xmlns:a16="http://schemas.microsoft.com/office/drawing/2014/main" id="{AC531ADE-F054-43D8-90CF-80D5EB6418F6}"/>
              </a:ext>
            </a:extLst>
          </p:cNvPr>
          <p:cNvGrpSpPr>
            <a:grpSpLocks/>
          </p:cNvGrpSpPr>
          <p:nvPr/>
        </p:nvGrpSpPr>
        <p:grpSpPr bwMode="auto">
          <a:xfrm>
            <a:off x="9296400" y="4067175"/>
            <a:ext cx="2143125" cy="700088"/>
            <a:chOff x="9058275" y="3100386"/>
            <a:chExt cx="2143125" cy="700089"/>
          </a:xfrm>
        </p:grpSpPr>
        <p:sp>
          <p:nvSpPr>
            <p:cNvPr id="95" name="מלבן 94">
              <a:extLst>
                <a:ext uri="{FF2B5EF4-FFF2-40B4-BE49-F238E27FC236}">
                  <a16:creationId xmlns:a16="http://schemas.microsoft.com/office/drawing/2014/main" id="{0F19D16E-EDD7-4A66-9D05-E3A8999AD9CD}"/>
                </a:ext>
              </a:extLst>
            </p:cNvPr>
            <p:cNvSpPr/>
            <p:nvPr/>
          </p:nvSpPr>
          <p:spPr>
            <a:xfrm>
              <a:off x="1048702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96" name="מלבן 95">
              <a:extLst>
                <a:ext uri="{FF2B5EF4-FFF2-40B4-BE49-F238E27FC236}">
                  <a16:creationId xmlns:a16="http://schemas.microsoft.com/office/drawing/2014/main" id="{2FB799CD-D97B-4759-AB40-10295701BF68}"/>
                </a:ext>
              </a:extLst>
            </p:cNvPr>
            <p:cNvSpPr/>
            <p:nvPr/>
          </p:nvSpPr>
          <p:spPr>
            <a:xfrm>
              <a:off x="9058275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  <p:sp>
          <p:nvSpPr>
            <p:cNvPr id="97" name="מלבן 96">
              <a:extLst>
                <a:ext uri="{FF2B5EF4-FFF2-40B4-BE49-F238E27FC236}">
                  <a16:creationId xmlns:a16="http://schemas.microsoft.com/office/drawing/2014/main" id="{71DAFCAC-C962-4268-9748-C528D795D715}"/>
                </a:ext>
              </a:extLst>
            </p:cNvPr>
            <p:cNvSpPr/>
            <p:nvPr/>
          </p:nvSpPr>
          <p:spPr>
            <a:xfrm>
              <a:off x="9772650" y="3100386"/>
              <a:ext cx="714375" cy="700089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/>
            </a:p>
          </p:txBody>
        </p:sp>
      </p:grpSp>
      <p:sp>
        <p:nvSpPr>
          <p:cNvPr id="62511" name="TextBox 97">
            <a:extLst>
              <a:ext uri="{FF2B5EF4-FFF2-40B4-BE49-F238E27FC236}">
                <a16:creationId xmlns:a16="http://schemas.microsoft.com/office/drawing/2014/main" id="{B078D214-63D2-48A2-B30B-F20844E41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550" y="5648325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512" name="TextBox 98">
            <a:extLst>
              <a:ext uri="{FF2B5EF4-FFF2-40B4-BE49-F238E27FC236}">
                <a16:creationId xmlns:a16="http://schemas.microsoft.com/office/drawing/2014/main" id="{D18193AF-B5D9-4F79-BADF-F7698F19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75" y="4816475"/>
            <a:ext cx="93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513" name="TextBox 99">
            <a:extLst>
              <a:ext uri="{FF2B5EF4-FFF2-40B4-BE49-F238E27FC236}">
                <a16:creationId xmlns:a16="http://schemas.microsoft.com/office/drawing/2014/main" id="{09F3F24F-3AE4-4918-83BB-4501C397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488" y="3990975"/>
            <a:ext cx="935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514" name="TextBox 100">
            <a:extLst>
              <a:ext uri="{FF2B5EF4-FFF2-40B4-BE49-F238E27FC236}">
                <a16:creationId xmlns:a16="http://schemas.microsoft.com/office/drawing/2014/main" id="{666EF2C9-DC34-4666-8D93-8C2D92AB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1350" y="2400300"/>
            <a:ext cx="93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515" name="TextBox 101">
            <a:extLst>
              <a:ext uri="{FF2B5EF4-FFF2-40B4-BE49-F238E27FC236}">
                <a16:creationId xmlns:a16="http://schemas.microsoft.com/office/drawing/2014/main" id="{279241A6-F096-426B-8007-328D006C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2386013"/>
            <a:ext cx="935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516" name="TextBox 102">
            <a:extLst>
              <a:ext uri="{FF2B5EF4-FFF2-40B4-BE49-F238E27FC236}">
                <a16:creationId xmlns:a16="http://schemas.microsoft.com/office/drawing/2014/main" id="{74E83C51-5A20-4462-A8B6-1DB9FAAD3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9675" y="3200400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4</a:t>
            </a:r>
          </a:p>
        </p:txBody>
      </p:sp>
      <p:sp>
        <p:nvSpPr>
          <p:cNvPr id="62517" name="TextBox 103">
            <a:extLst>
              <a:ext uri="{FF2B5EF4-FFF2-40B4-BE49-F238E27FC236}">
                <a16:creationId xmlns:a16="http://schemas.microsoft.com/office/drawing/2014/main" id="{0DA77981-ECAB-40D0-B2A5-DE3846966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5475" y="4826000"/>
            <a:ext cx="93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1</a:t>
            </a:r>
          </a:p>
        </p:txBody>
      </p:sp>
      <p:sp>
        <p:nvSpPr>
          <p:cNvPr id="62518" name="TextBox 104">
            <a:extLst>
              <a:ext uri="{FF2B5EF4-FFF2-40B4-BE49-F238E27FC236}">
                <a16:creationId xmlns:a16="http://schemas.microsoft.com/office/drawing/2014/main" id="{BC31DAE7-12B6-4603-8370-C65B2038D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388" y="4008438"/>
            <a:ext cx="936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1</a:t>
            </a:r>
          </a:p>
        </p:txBody>
      </p:sp>
      <p:sp>
        <p:nvSpPr>
          <p:cNvPr id="62519" name="TextBox 105">
            <a:extLst>
              <a:ext uri="{FF2B5EF4-FFF2-40B4-BE49-F238E27FC236}">
                <a16:creationId xmlns:a16="http://schemas.microsoft.com/office/drawing/2014/main" id="{89F49F4B-AF88-4857-B81A-8A51DB4E7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9600" y="5641975"/>
            <a:ext cx="936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520" name="TextBox 106">
            <a:extLst>
              <a:ext uri="{FF2B5EF4-FFF2-40B4-BE49-F238E27FC236}">
                <a16:creationId xmlns:a16="http://schemas.microsoft.com/office/drawing/2014/main" id="{4007B75C-DC0B-4D67-8AD6-640FAA1F3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9350" y="5654675"/>
            <a:ext cx="93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2</a:t>
            </a:r>
          </a:p>
        </p:txBody>
      </p:sp>
      <p:sp>
        <p:nvSpPr>
          <p:cNvPr id="62521" name="TextBox 107">
            <a:extLst>
              <a:ext uri="{FF2B5EF4-FFF2-40B4-BE49-F238E27FC236}">
                <a16:creationId xmlns:a16="http://schemas.microsoft.com/office/drawing/2014/main" id="{57675631-B8DC-4151-8C35-FF6781526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325" y="4814888"/>
            <a:ext cx="936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62522" name="TextBox 108">
            <a:extLst>
              <a:ext uri="{FF2B5EF4-FFF2-40B4-BE49-F238E27FC236}">
                <a16:creationId xmlns:a16="http://schemas.microsoft.com/office/drawing/2014/main" id="{E3831FC6-35EA-4577-8926-3F5C01DBF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4838" y="3998913"/>
            <a:ext cx="935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800" dirty="0">
                <a:latin typeface="Corbel" panose="020B0503020204020204" pitchFamily="34" charset="0"/>
                <a:cs typeface="Gisha" panose="020B0502040204020203" pitchFamily="34" charset="-79"/>
              </a:rPr>
              <a:t>3</a:t>
            </a:r>
          </a:p>
        </p:txBody>
      </p:sp>
      <p:sp>
        <p:nvSpPr>
          <p:cNvPr id="110" name="הסבר ענן 109">
            <a:extLst>
              <a:ext uri="{FF2B5EF4-FFF2-40B4-BE49-F238E27FC236}">
                <a16:creationId xmlns:a16="http://schemas.microsoft.com/office/drawing/2014/main" id="{1E94C579-0DAD-4D20-AD5F-09B1F5FA9083}"/>
              </a:ext>
            </a:extLst>
          </p:cNvPr>
          <p:cNvSpPr/>
          <p:nvPr/>
        </p:nvSpPr>
        <p:spPr>
          <a:xfrm>
            <a:off x="-27782" y="242888"/>
            <a:ext cx="4440238" cy="1335088"/>
          </a:xfrm>
          <a:prstGeom prst="cloudCallout">
            <a:avLst>
              <a:gd name="adj1" fmla="val 71235"/>
              <a:gd name="adj2" fmla="val 20879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tx1"/>
                </a:solidFill>
              </a:rPr>
              <a:t>كم عدد </a:t>
            </a:r>
            <a:r>
              <a:rPr lang="ar-SA" sz="2800" b="1" dirty="0" smtClean="0">
                <a:solidFill>
                  <a:schemeClr val="tx1"/>
                </a:solidFill>
              </a:rPr>
              <a:t>الإمكانيات</a:t>
            </a:r>
            <a:r>
              <a:rPr lang="ar-JO" sz="2800" b="1" dirty="0">
                <a:solidFill>
                  <a:schemeClr val="tx1"/>
                </a:solidFill>
              </a:rPr>
              <a:t>؟</a:t>
            </a:r>
            <a:endParaRPr lang="he-IL" sz="2800" b="1" dirty="0">
              <a:solidFill>
                <a:schemeClr val="tx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31D27D4-624B-4219-BD5A-1458FA6B0293}"/>
              </a:ext>
            </a:extLst>
          </p:cNvPr>
          <p:cNvSpPr txBox="1"/>
          <p:nvPr/>
        </p:nvSpPr>
        <p:spPr>
          <a:xfrm>
            <a:off x="-76200" y="5388414"/>
            <a:ext cx="6545263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3600" dirty="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2+3+4+5+6+7+8+9+1</a:t>
            </a:r>
            <a:r>
              <a:rPr lang="ar-SA" sz="3600" dirty="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0</a:t>
            </a:r>
            <a:endParaRPr lang="he-IL" sz="3600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" name="Footer Placeholder 4">
            <a:extLst>
              <a:ext uri="{FF2B5EF4-FFF2-40B4-BE49-F238E27FC236}">
                <a16:creationId xmlns:a16="http://schemas.microsoft.com/office/drawing/2014/main" id="{C94AC7F8-E8E9-45DE-8C1D-AF3F2CAC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0163" y="6502400"/>
            <a:ext cx="6329362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6220408" y="2551837"/>
            <a:ext cx="5822891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4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0" y="1578942"/>
            <a:ext cx="59287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ما بين 1 و 100</a:t>
            </a:r>
          </a:p>
          <a:p>
            <a:pPr algn="r"/>
            <a:r>
              <a:rPr lang="ar-SA" sz="4800" b="1" dirty="0"/>
              <a:t>ارقام خاناتي متساوية</a:t>
            </a:r>
          </a:p>
          <a:p>
            <a:pPr algn="r"/>
            <a:r>
              <a:rPr lang="ar-SA" sz="4800" b="1" dirty="0"/>
              <a:t>انا عدد زوجي</a:t>
            </a:r>
          </a:p>
          <a:p>
            <a:pPr algn="r"/>
            <a:r>
              <a:rPr lang="ar-SA" sz="4800" b="1" dirty="0"/>
              <a:t>انا من مضاعفات العدد 3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  <p:pic>
        <p:nvPicPr>
          <p:cNvPr id="5" name="1min_final">
            <a:hlinkClick r:id="" action="ppaction://media"/>
            <a:extLst>
              <a:ext uri="{FF2B5EF4-FFF2-40B4-BE49-F238E27FC236}">
                <a16:creationId xmlns:a16="http://schemas.microsoft.com/office/drawing/2014/main" id="{62DE9054-5537-4AD4-A1FC-AF8268706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35241"/>
            <a:ext cx="2465387" cy="879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7366000" y="2452688"/>
            <a:ext cx="4783138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2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14288" y="352565"/>
            <a:ext cx="73517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ما بين 1 و 100</a:t>
            </a:r>
          </a:p>
          <a:p>
            <a:pPr algn="r"/>
            <a:r>
              <a:rPr lang="ar-SA" sz="4800" b="1" dirty="0"/>
              <a:t>ارقام خاناتي متساوية</a:t>
            </a:r>
          </a:p>
          <a:p>
            <a:pPr algn="r"/>
            <a:r>
              <a:rPr lang="ar-SA" sz="4400" b="1" dirty="0">
                <a:solidFill>
                  <a:srgbClr val="FF0000"/>
                </a:solidFill>
              </a:rPr>
              <a:t>11,22,33,44,55,66,77,88,99</a:t>
            </a:r>
          </a:p>
          <a:p>
            <a:pPr algn="r"/>
            <a:r>
              <a:rPr lang="ar-SA" sz="4800" b="1" dirty="0"/>
              <a:t>انا عدد زوجي</a:t>
            </a:r>
          </a:p>
          <a:p>
            <a:pPr algn="r"/>
            <a:r>
              <a:rPr lang="ar-SA" sz="4800" b="1" dirty="0">
                <a:solidFill>
                  <a:schemeClr val="accent1"/>
                </a:solidFill>
              </a:rPr>
              <a:t>22,44,66,88</a:t>
            </a:r>
          </a:p>
          <a:p>
            <a:pPr algn="r"/>
            <a:r>
              <a:rPr lang="ar-SA" sz="4800" b="1" dirty="0"/>
              <a:t>انا من مضاعفات العدد 3</a:t>
            </a:r>
          </a:p>
          <a:p>
            <a:pPr algn="r"/>
            <a:r>
              <a:rPr lang="ar-SA" sz="4800" b="1" dirty="0">
                <a:solidFill>
                  <a:srgbClr val="00B050"/>
                </a:solidFill>
              </a:rPr>
              <a:t>66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574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6220406" y="2452688"/>
            <a:ext cx="5928732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4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0" y="1536174"/>
            <a:ext cx="59287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ثنائي المنزلة</a:t>
            </a:r>
          </a:p>
          <a:p>
            <a:pPr algn="r"/>
            <a:r>
              <a:rPr lang="ar-SA" sz="4800" b="1" dirty="0"/>
              <a:t>رقم احادي يساوي 2</a:t>
            </a:r>
          </a:p>
          <a:p>
            <a:pPr algn="r"/>
            <a:r>
              <a:rPr lang="ar-SA" sz="4800" b="1" dirty="0"/>
              <a:t>رقم عشراتي زوجي</a:t>
            </a:r>
          </a:p>
          <a:p>
            <a:pPr algn="r"/>
            <a:r>
              <a:rPr lang="ar-SA" sz="4800" b="1" dirty="0"/>
              <a:t>انا عدد بين 30 و 70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  <p:pic>
        <p:nvPicPr>
          <p:cNvPr id="8" name="1min_final">
            <a:hlinkClick r:id="" action="ppaction://media"/>
            <a:extLst>
              <a:ext uri="{FF2B5EF4-FFF2-40B4-BE49-F238E27FC236}">
                <a16:creationId xmlns:a16="http://schemas.microsoft.com/office/drawing/2014/main" id="{9E2CC5EC-DAE2-4FAF-8D51-01DB75F43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35241"/>
            <a:ext cx="2465387" cy="8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7366000" y="2452688"/>
            <a:ext cx="4783138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2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167268" y="287128"/>
            <a:ext cx="704506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ثنائي المنزلة</a:t>
            </a:r>
          </a:p>
          <a:p>
            <a:pPr algn="r"/>
            <a:r>
              <a:rPr lang="ar-SA" sz="4800" b="1" dirty="0"/>
              <a:t>رقم احادي يساوي 2</a:t>
            </a:r>
          </a:p>
          <a:p>
            <a:pPr algn="r"/>
            <a:r>
              <a:rPr lang="ar-SA" sz="4400" b="1" dirty="0">
                <a:solidFill>
                  <a:srgbClr val="FF0000"/>
                </a:solidFill>
              </a:rPr>
              <a:t>12,22,32,42,52,62,72,82,92</a:t>
            </a:r>
          </a:p>
          <a:p>
            <a:pPr algn="r"/>
            <a:r>
              <a:rPr lang="ar-SA" sz="4800" b="1" dirty="0"/>
              <a:t>رقم عشراتي زوجي</a:t>
            </a:r>
          </a:p>
          <a:p>
            <a:pPr algn="r"/>
            <a:r>
              <a:rPr lang="ar-SA" sz="4800" b="1" dirty="0">
                <a:solidFill>
                  <a:schemeClr val="accent1"/>
                </a:solidFill>
              </a:rPr>
              <a:t>22,42,62,72,82</a:t>
            </a:r>
          </a:p>
          <a:p>
            <a:pPr algn="r"/>
            <a:r>
              <a:rPr lang="ar-SA" sz="4800" b="1" dirty="0"/>
              <a:t>انا عدد بين 30 و 70</a:t>
            </a:r>
          </a:p>
          <a:p>
            <a:pPr algn="r"/>
            <a:r>
              <a:rPr lang="ar-SA" sz="4800" b="1" dirty="0">
                <a:solidFill>
                  <a:srgbClr val="00B050"/>
                </a:solidFill>
              </a:rPr>
              <a:t>42,62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1002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6757060" y="2452688"/>
            <a:ext cx="539207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4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-105865" y="1437025"/>
            <a:ext cx="59287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ثنائي المنزلة</a:t>
            </a:r>
          </a:p>
          <a:p>
            <a:pPr algn="r"/>
            <a:r>
              <a:rPr lang="ar-SA" sz="4800" b="1" dirty="0"/>
              <a:t>انا عدد فردي</a:t>
            </a:r>
          </a:p>
          <a:p>
            <a:pPr algn="r"/>
            <a:r>
              <a:rPr lang="ar-SA" sz="4800" b="1" dirty="0"/>
              <a:t>مجموع ارقامي 7</a:t>
            </a:r>
          </a:p>
          <a:p>
            <a:pPr algn="r"/>
            <a:r>
              <a:rPr lang="ar-SA" sz="4800" b="1" dirty="0"/>
              <a:t>انا من مضاعفات ال 5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  <p:pic>
        <p:nvPicPr>
          <p:cNvPr id="8" name="1min_final">
            <a:hlinkClick r:id="" action="ppaction://media"/>
            <a:extLst>
              <a:ext uri="{FF2B5EF4-FFF2-40B4-BE49-F238E27FC236}">
                <a16:creationId xmlns:a16="http://schemas.microsoft.com/office/drawing/2014/main" id="{6DC05F69-3975-4FDA-ABA7-8C8A0D333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35241"/>
            <a:ext cx="2465387" cy="8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7366000" y="2452688"/>
            <a:ext cx="4783138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2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167268" y="479502"/>
            <a:ext cx="71987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ثنائي المنزلة</a:t>
            </a:r>
          </a:p>
          <a:p>
            <a:pPr algn="r"/>
            <a:r>
              <a:rPr lang="ar-SA" sz="4800" b="1" dirty="0"/>
              <a:t>انا عدد فردي</a:t>
            </a:r>
          </a:p>
          <a:p>
            <a:pPr algn="r"/>
            <a:r>
              <a:rPr lang="ar-SA" sz="4800" b="1" dirty="0"/>
              <a:t>مجموع ارقامي 7</a:t>
            </a:r>
          </a:p>
          <a:p>
            <a:pPr algn="r"/>
            <a:r>
              <a:rPr lang="ar-SA" sz="4800" b="1" dirty="0">
                <a:solidFill>
                  <a:schemeClr val="accent2"/>
                </a:solidFill>
              </a:rPr>
              <a:t>16,25,34,43,52,61,70</a:t>
            </a:r>
          </a:p>
          <a:p>
            <a:pPr algn="r"/>
            <a:r>
              <a:rPr lang="ar-SA" sz="4800" b="1" dirty="0"/>
              <a:t>انا من مضاعفات ال 5</a:t>
            </a:r>
          </a:p>
          <a:p>
            <a:pPr algn="r"/>
            <a:r>
              <a:rPr lang="ar-SA" sz="4800" b="1" dirty="0">
                <a:solidFill>
                  <a:srgbClr val="00B050"/>
                </a:solidFill>
              </a:rPr>
              <a:t>25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279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7029636" y="2452688"/>
            <a:ext cx="5119502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4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-38286" y="1391712"/>
            <a:ext cx="706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ثنائي المنزلة</a:t>
            </a:r>
          </a:p>
          <a:p>
            <a:pPr algn="r"/>
            <a:r>
              <a:rPr lang="ar-SA" sz="4800" b="1" dirty="0"/>
              <a:t>انا عدد اولي</a:t>
            </a:r>
          </a:p>
          <a:p>
            <a:pPr algn="r"/>
            <a:r>
              <a:rPr lang="ar-SA" sz="4800" b="1" dirty="0"/>
              <a:t>انا عدد اقل من 40</a:t>
            </a:r>
          </a:p>
          <a:p>
            <a:pPr algn="r"/>
            <a:r>
              <a:rPr lang="ar-SA" sz="4800" b="1" dirty="0"/>
              <a:t>انا عدد اكبر ب 1 من مضاعفات 5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  <p:pic>
        <p:nvPicPr>
          <p:cNvPr id="8" name="1min_final">
            <a:hlinkClick r:id="" action="ppaction://media"/>
            <a:extLst>
              <a:ext uri="{FF2B5EF4-FFF2-40B4-BE49-F238E27FC236}">
                <a16:creationId xmlns:a16="http://schemas.microsoft.com/office/drawing/2014/main" id="{C89153D2-E0B1-4AA8-A36B-32949F5A31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35241"/>
            <a:ext cx="2465387" cy="8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7366000" y="2452688"/>
            <a:ext cx="4783138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2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167268" y="479502"/>
            <a:ext cx="70679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ثنائي المنزلة</a:t>
            </a:r>
          </a:p>
          <a:p>
            <a:pPr algn="r"/>
            <a:r>
              <a:rPr lang="ar-SA" sz="4800" b="1" dirty="0"/>
              <a:t>انا عدد اولي</a:t>
            </a:r>
          </a:p>
          <a:p>
            <a:pPr algn="r"/>
            <a:r>
              <a:rPr lang="ar-SA" sz="4800" b="1" dirty="0"/>
              <a:t>انا عدد اقل من 40</a:t>
            </a:r>
          </a:p>
          <a:p>
            <a:pPr algn="r"/>
            <a:r>
              <a:rPr lang="ar-SA" sz="4800" b="1" dirty="0">
                <a:solidFill>
                  <a:schemeClr val="accent2"/>
                </a:solidFill>
              </a:rPr>
              <a:t>11,13,17,19,23,29,31,37</a:t>
            </a:r>
          </a:p>
          <a:p>
            <a:pPr algn="r"/>
            <a:r>
              <a:rPr lang="ar-SA" sz="4800" b="1" dirty="0"/>
              <a:t>انا عدد اكبر ب 1 من مضاعفات 5</a:t>
            </a:r>
          </a:p>
          <a:p>
            <a:pPr algn="r"/>
            <a:r>
              <a:rPr lang="ar-SA" sz="4800" b="1" dirty="0">
                <a:solidFill>
                  <a:srgbClr val="00B050"/>
                </a:solidFill>
              </a:rPr>
              <a:t>31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149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6673932" y="2452688"/>
            <a:ext cx="547520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4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-497750" y="1760080"/>
            <a:ext cx="706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لست فرديا</a:t>
            </a:r>
          </a:p>
          <a:p>
            <a:pPr algn="r"/>
            <a:r>
              <a:rPr lang="ar-SA" sz="4800" b="1" dirty="0"/>
              <a:t>انا عدد لست اكبر من 50</a:t>
            </a:r>
          </a:p>
          <a:p>
            <a:pPr algn="r"/>
            <a:r>
              <a:rPr lang="ar-SA" sz="4800" b="1" dirty="0"/>
              <a:t>انا عدد اقل من 50</a:t>
            </a:r>
          </a:p>
          <a:p>
            <a:pPr algn="r"/>
            <a:r>
              <a:rPr lang="ar-SA" sz="4800" b="1" dirty="0"/>
              <a:t>فمن انا يا ترى</a:t>
            </a:r>
          </a:p>
          <a:p>
            <a:pPr algn="r"/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8" name="1min_final">
            <a:hlinkClick r:id="" action="ppaction://media"/>
            <a:extLst>
              <a:ext uri="{FF2B5EF4-FFF2-40B4-BE49-F238E27FC236}">
                <a16:creationId xmlns:a16="http://schemas.microsoft.com/office/drawing/2014/main" id="{17CD4436-9DFD-4066-A7CD-2366205682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35241"/>
            <a:ext cx="2465387" cy="8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8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سنتعلم اليوم</a:t>
            </a:r>
            <a:r>
              <a:rPr lang="he-IL" dirty="0"/>
              <a:t>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10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ar-SA" dirty="0">
                <a:sym typeface="Calibri"/>
              </a:rPr>
              <a:t>خواص في العد العشري والاعداد الطبيعية</a:t>
            </a:r>
            <a:endParaRPr lang="he-IL" dirty="0">
              <a:sym typeface="Calibri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dirty="0">
                <a:latin typeface="Calibri"/>
                <a:cs typeface="Calibri"/>
                <a:sym typeface="Calibri"/>
              </a:rPr>
              <a:t>حل تمارين بطرق مختلفة</a:t>
            </a:r>
            <a:r>
              <a:rPr lang="he-IL" dirty="0">
                <a:latin typeface="Calibri"/>
                <a:cs typeface="Calibri"/>
                <a:sym typeface="Calibri"/>
              </a:rPr>
              <a:t>.</a:t>
            </a:r>
            <a:endParaRPr lang="he-IL" dirty="0">
              <a:latin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dirty="0">
                <a:latin typeface="Calibri"/>
                <a:cs typeface="Calibri"/>
                <a:sym typeface="Calibri"/>
              </a:rPr>
              <a:t>إيجاد القانونية.</a:t>
            </a:r>
          </a:p>
          <a:p>
            <a:pPr>
              <a:lnSpc>
                <a:spcPct val="150000"/>
              </a:lnSpc>
            </a:pPr>
            <a:endParaRPr lang="he-IL" dirty="0"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5B01EF40-B034-49F0-AB66-CB4724742FA4}"/>
              </a:ext>
            </a:extLst>
          </p:cNvPr>
          <p:cNvSpPr/>
          <p:nvPr/>
        </p:nvSpPr>
        <p:spPr>
          <a:xfrm>
            <a:off x="3690975" y="5888781"/>
            <a:ext cx="7441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מקור הפעילות: גיאומטריה ושברים, ברכה </a:t>
            </a:r>
            <a:r>
              <a:rPr lang="he-IL" dirty="0" err="1">
                <a:solidFill>
                  <a:schemeClr val="accent1">
                    <a:lumMod val="75000"/>
                  </a:schemeClr>
                </a:solidFill>
              </a:rPr>
              <a:t>סגליס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dirty="0" err="1">
                <a:solidFill>
                  <a:schemeClr val="accent1">
                    <a:lumMod val="75000"/>
                  </a:schemeClr>
                </a:solidFill>
              </a:rPr>
              <a:t>ואבתיסאם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 עבד אל </a:t>
            </a:r>
            <a:r>
              <a:rPr lang="he-IL" dirty="0" err="1">
                <a:solidFill>
                  <a:schemeClr val="accent1">
                    <a:lumMod val="75000"/>
                  </a:schemeClr>
                </a:solidFill>
              </a:rPr>
              <a:t>חאלק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6673932" y="2452688"/>
            <a:ext cx="547520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2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-497750" y="1203897"/>
            <a:ext cx="706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لست فرديا</a:t>
            </a:r>
          </a:p>
          <a:p>
            <a:pPr algn="r"/>
            <a:r>
              <a:rPr lang="ar-SA" sz="4800" b="1" dirty="0"/>
              <a:t>انا عدد لست اكبر من 50</a:t>
            </a:r>
          </a:p>
          <a:p>
            <a:pPr algn="r"/>
            <a:r>
              <a:rPr lang="ar-SA" sz="4800" b="1" dirty="0"/>
              <a:t>انا عدد اقل من 50</a:t>
            </a:r>
          </a:p>
          <a:p>
            <a:pPr algn="r"/>
            <a:r>
              <a:rPr lang="ar-SA" sz="4800" b="1" dirty="0"/>
              <a:t>فمن انا يا ترى</a:t>
            </a:r>
          </a:p>
          <a:p>
            <a:pPr algn="r"/>
            <a:r>
              <a:rPr lang="ar-SA" sz="4800" b="1" dirty="0">
                <a:solidFill>
                  <a:srgbClr val="00B050"/>
                </a:solidFill>
              </a:rPr>
              <a:t>50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6460177" y="2452688"/>
            <a:ext cx="5688961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sz="3600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sz="3600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4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-806509" y="1643283"/>
            <a:ext cx="706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مربع</a:t>
            </a:r>
          </a:p>
          <a:p>
            <a:pPr algn="r"/>
            <a:r>
              <a:rPr lang="ar-SA" sz="4800" b="1" dirty="0"/>
              <a:t>انا عدد اكبر من 50</a:t>
            </a:r>
          </a:p>
          <a:p>
            <a:pPr algn="r"/>
            <a:r>
              <a:rPr lang="ar-SA" sz="4800" b="1" dirty="0"/>
              <a:t>انا عدد اقل من 150</a:t>
            </a:r>
          </a:p>
          <a:p>
            <a:pPr algn="r"/>
            <a:r>
              <a:rPr lang="ar-SA" sz="4800" b="1" dirty="0"/>
              <a:t>مجموع ارقامي 9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  <p:pic>
        <p:nvPicPr>
          <p:cNvPr id="5" name="2min_final">
            <a:hlinkClick r:id="" action="ppaction://media"/>
            <a:extLst>
              <a:ext uri="{FF2B5EF4-FFF2-40B4-BE49-F238E27FC236}">
                <a16:creationId xmlns:a16="http://schemas.microsoft.com/office/drawing/2014/main" id="{85D08270-E9BD-4E39-90D6-1202B39FF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229635"/>
            <a:ext cx="2307132" cy="8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41CF-2CA3-4A7A-8E5A-538E82F1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3" y="298450"/>
            <a:ext cx="4378325" cy="1508125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احاجي في الاعداد الطبيعية</a:t>
            </a:r>
            <a:endParaRPr lang="he-IL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3DD-D60A-4828-A775-BC1E62BF9721}"/>
              </a:ext>
            </a:extLst>
          </p:cNvPr>
          <p:cNvSpPr txBox="1"/>
          <p:nvPr/>
        </p:nvSpPr>
        <p:spPr>
          <a:xfrm>
            <a:off x="7366000" y="2452688"/>
            <a:ext cx="4783138" cy="831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هل للأحجية اكثر من جواب</a:t>
            </a:r>
            <a:r>
              <a:rPr lang="he-IL" dirty="0"/>
              <a:t>?</a:t>
            </a:r>
          </a:p>
          <a:p>
            <a:pPr marL="342900" indent="-342900" algn="r" rt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b="1" dirty="0">
                <a:solidFill>
                  <a:schemeClr val="tx1"/>
                </a:solidFill>
              </a:rPr>
              <a:t>عند الانتهاء من الحل, ابن احجية مشابهه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E27C20-7333-475D-ACA2-091B57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5675" y="6423025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177A7461-78B1-43A4-B051-93D73523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191250"/>
            <a:ext cx="6096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u="sng" dirty="0">
                <a:solidFill>
                  <a:srgbClr val="0000FF"/>
                </a:solidFill>
                <a:cs typeface="Calibri" panose="020F0502020204030204" pitchFamily="34" charset="0"/>
                <a:hlinkClick r:id="rId2"/>
              </a:rPr>
              <a:t>http://ymath.haifa.ac.il/images/stories/part4/archive/opening_activities/opening5heb.pdf</a:t>
            </a:r>
            <a:endParaRPr lang="en-US" altLang="en-US" sz="800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0BDC68-1882-47ED-8E25-9CF0A453BF61}"/>
              </a:ext>
            </a:extLst>
          </p:cNvPr>
          <p:cNvSpPr txBox="1"/>
          <p:nvPr/>
        </p:nvSpPr>
        <p:spPr>
          <a:xfrm>
            <a:off x="167268" y="479502"/>
            <a:ext cx="70679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800" b="1" dirty="0"/>
              <a:t>انا عدد مربع</a:t>
            </a:r>
          </a:p>
          <a:p>
            <a:pPr algn="r"/>
            <a:r>
              <a:rPr lang="ar-SA" sz="4800" b="1" dirty="0"/>
              <a:t>انا عدد اكبر من 50</a:t>
            </a:r>
          </a:p>
          <a:p>
            <a:pPr algn="r"/>
            <a:r>
              <a:rPr lang="ar-SA" sz="4800" b="1" dirty="0">
                <a:solidFill>
                  <a:srgbClr val="FF0000"/>
                </a:solidFill>
              </a:rPr>
              <a:t>64,81,100,121,144</a:t>
            </a:r>
          </a:p>
          <a:p>
            <a:pPr algn="r"/>
            <a:r>
              <a:rPr lang="ar-SA" sz="4800" b="1" dirty="0"/>
              <a:t>انا عدد اقل من 150</a:t>
            </a:r>
          </a:p>
          <a:p>
            <a:pPr algn="r"/>
            <a:r>
              <a:rPr lang="ar-SA" sz="4800" b="1" dirty="0"/>
              <a:t>مجموع ارقامي 9</a:t>
            </a:r>
          </a:p>
          <a:p>
            <a:pPr algn="r"/>
            <a:r>
              <a:rPr lang="ar-SA" sz="4800" b="1" dirty="0">
                <a:solidFill>
                  <a:srgbClr val="00B050"/>
                </a:solidFill>
              </a:rPr>
              <a:t>81,144</a:t>
            </a:r>
          </a:p>
          <a:p>
            <a:pPr algn="r"/>
            <a:r>
              <a:rPr lang="ar-SA" sz="4800" b="1" dirty="0"/>
              <a:t>فمن انا يا ترى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6994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BE3F5A-D92F-4D79-B19B-5D9A5899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تحدي</a:t>
            </a:r>
            <a:endParaRPr lang="en-US" dirty="0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9F6F9CC0-0193-4AB6-927B-4175F1DFF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8167" y="1690688"/>
            <a:ext cx="7058025" cy="391001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3820ADB-CB9C-4275-9034-B573CF20720C}"/>
              </a:ext>
            </a:extLst>
          </p:cNvPr>
          <p:cNvSpPr txBox="1"/>
          <p:nvPr/>
        </p:nvSpPr>
        <p:spPr>
          <a:xfrm>
            <a:off x="6983731" y="2196790"/>
            <a:ext cx="520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dirty="0"/>
              <a:t>جد قيمة الحروف الملائمة للحروف </a:t>
            </a:r>
            <a:r>
              <a:rPr lang="en-US" sz="3600" dirty="0"/>
              <a:t>A,B,C</a:t>
            </a:r>
          </a:p>
          <a:p>
            <a:pPr algn="r" rtl="1"/>
            <a:r>
              <a:rPr lang="ar-SA" sz="3600" dirty="0"/>
              <a:t>لآجل ان نحصل على إجابة صحيحا</a:t>
            </a:r>
            <a:endParaRPr lang="en-US" sz="3600" dirty="0"/>
          </a:p>
        </p:txBody>
      </p:sp>
      <p:pic>
        <p:nvPicPr>
          <p:cNvPr id="3" name="2min_final">
            <a:hlinkClick r:id="" action="ppaction://media"/>
            <a:extLst>
              <a:ext uri="{FF2B5EF4-FFF2-40B4-BE49-F238E27FC236}">
                <a16:creationId xmlns:a16="http://schemas.microsoft.com/office/drawing/2014/main" id="{01CB0086-F58D-41A0-BE70-90EA510E6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167" y="365125"/>
            <a:ext cx="2084817" cy="7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4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BE3F5A-D92F-4D79-B19B-5D9A5899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تحدي</a:t>
            </a:r>
            <a:endParaRPr lang="en-US" dirty="0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9F6F9CC0-0193-4AB6-927B-4175F1DFF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167" y="1690688"/>
            <a:ext cx="7058025" cy="3910012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3820ADB-CB9C-4275-9034-B573CF20720C}"/>
              </a:ext>
            </a:extLst>
          </p:cNvPr>
          <p:cNvSpPr txBox="1"/>
          <p:nvPr/>
        </p:nvSpPr>
        <p:spPr>
          <a:xfrm>
            <a:off x="6983731" y="2196790"/>
            <a:ext cx="5208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dirty="0"/>
              <a:t>جد قيمة الحروف الملائمة للحروف </a:t>
            </a:r>
            <a:r>
              <a:rPr lang="en-US" sz="3600" dirty="0"/>
              <a:t>A,B,C</a:t>
            </a:r>
          </a:p>
          <a:p>
            <a:pPr algn="r" rtl="1"/>
            <a:r>
              <a:rPr lang="ar-SA" sz="3600" dirty="0"/>
              <a:t>لآجل ان نحصل على إجابة </a:t>
            </a:r>
            <a:r>
              <a:rPr lang="ar-SA" sz="3600" dirty="0" smtClean="0"/>
              <a:t>صحيح</a:t>
            </a:r>
            <a:r>
              <a:rPr lang="ar-JO" sz="3600" smtClean="0"/>
              <a:t>ة</a:t>
            </a:r>
            <a:endParaRPr lang="en-US" sz="3600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0B4A5CF-6822-4073-9396-4B6A382DCAB1}"/>
              </a:ext>
            </a:extLst>
          </p:cNvPr>
          <p:cNvSpPr txBox="1"/>
          <p:nvPr/>
        </p:nvSpPr>
        <p:spPr>
          <a:xfrm>
            <a:off x="5910146" y="4739268"/>
            <a:ext cx="613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2</a:t>
            </a:r>
            <a:endParaRPr lang="en-US" sz="4400" b="1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66E6C6B-6649-46B0-A9CF-41B727478D9F}"/>
              </a:ext>
            </a:extLst>
          </p:cNvPr>
          <p:cNvSpPr txBox="1"/>
          <p:nvPr/>
        </p:nvSpPr>
        <p:spPr>
          <a:xfrm>
            <a:off x="2479369" y="1401702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C1AFB6E-8049-46F4-ACFD-D7FA4A898C6B}"/>
              </a:ext>
            </a:extLst>
          </p:cNvPr>
          <p:cNvSpPr txBox="1"/>
          <p:nvPr/>
        </p:nvSpPr>
        <p:spPr>
          <a:xfrm>
            <a:off x="2860974" y="4078200"/>
            <a:ext cx="613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8000" b="1" dirty="0">
                <a:solidFill>
                  <a:srgbClr val="FF0000"/>
                </a:solidFill>
              </a:rPr>
              <a:t>2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173856" y="2371465"/>
            <a:ext cx="7844289" cy="212365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ar-AE" sz="6600" kern="0" dirty="0">
                <a:solidFill>
                  <a:srgbClr val="FFFFFF"/>
                </a:solidFill>
                <a:sym typeface="Arial"/>
              </a:rPr>
              <a:t>كلمة قبل </a:t>
            </a:r>
            <a:r>
              <a:rPr lang="ar-SA" sz="6600" kern="0" dirty="0">
                <a:solidFill>
                  <a:srgbClr val="FFFFFF"/>
                </a:solidFill>
                <a:sym typeface="Arial"/>
              </a:rPr>
              <a:t>أ</a:t>
            </a:r>
            <a:r>
              <a:rPr lang="ar-AE" sz="6600" kern="0" dirty="0">
                <a:solidFill>
                  <a:srgbClr val="FFFFFF"/>
                </a:solidFill>
                <a:sym typeface="Arial"/>
              </a:rPr>
              <a:t>ن</a:t>
            </a:r>
            <a:r>
              <a:rPr lang="ar-SA" sz="6600" kern="0" dirty="0">
                <a:solidFill>
                  <a:srgbClr val="FFFFFF"/>
                </a:solidFill>
                <a:sym typeface="Arial"/>
              </a:rPr>
              <a:t> </a:t>
            </a:r>
            <a:r>
              <a:rPr lang="ar-AE" sz="6600" kern="0" dirty="0">
                <a:solidFill>
                  <a:srgbClr val="FFFFFF"/>
                </a:solidFill>
                <a:sym typeface="Arial"/>
              </a:rPr>
              <a:t>ن</a:t>
            </a:r>
            <a:r>
              <a:rPr lang="ar-SA" sz="6600" kern="0" dirty="0">
                <a:solidFill>
                  <a:srgbClr val="FFFFFF"/>
                </a:solidFill>
                <a:sym typeface="Arial"/>
              </a:rPr>
              <a:t>ُ</a:t>
            </a:r>
            <a:r>
              <a:rPr lang="ar-AE" sz="6600" kern="0" dirty="0">
                <a:solidFill>
                  <a:srgbClr val="FFFFFF"/>
                </a:solidFill>
                <a:sym typeface="Arial"/>
              </a:rPr>
              <a:t>نهي...</a:t>
            </a:r>
            <a:r>
              <a:rPr lang="ar-SA" sz="6600" kern="0" dirty="0">
                <a:solidFill>
                  <a:srgbClr val="FFFFFF"/>
                </a:solidFill>
                <a:sym typeface="Arial"/>
              </a:rPr>
              <a:t>شكرا</a:t>
            </a:r>
          </a:p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ar-SA" sz="6600" kern="0" dirty="0">
                <a:solidFill>
                  <a:srgbClr val="FFFFFF"/>
                </a:solidFill>
                <a:sym typeface="Arial"/>
              </a:rPr>
              <a:t>على </a:t>
            </a:r>
            <a:r>
              <a:rPr lang="ar-SA" sz="6600" kern="0">
                <a:solidFill>
                  <a:srgbClr val="FFFFFF"/>
                </a:solidFill>
                <a:sym typeface="Arial"/>
              </a:rPr>
              <a:t>حسن استماعكم</a:t>
            </a:r>
            <a:endParaRPr lang="he-IL" sz="6600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/>
              <a:t>ماذا نحضر للدرس؟</a:t>
            </a:r>
            <a:endParaRPr dirty="0"/>
          </a:p>
        </p:txBody>
      </p:sp>
      <p:grpSp>
        <p:nvGrpSpPr>
          <p:cNvPr id="9" name="Group 8"/>
          <p:cNvGrpSpPr/>
          <p:nvPr/>
        </p:nvGrpSpPr>
        <p:grpSpPr>
          <a:xfrm>
            <a:off x="2890487" y="4138169"/>
            <a:ext cx="7364760" cy="2631807"/>
            <a:chOff x="3388869" y="4006463"/>
            <a:chExt cx="7364760" cy="2631807"/>
          </a:xfrm>
        </p:grpSpPr>
        <p:sp>
          <p:nvSpPr>
            <p:cNvPr id="13" name="TextBox 12"/>
            <p:cNvSpPr txBox="1"/>
            <p:nvPr/>
          </p:nvSpPr>
          <p:spPr>
            <a:xfrm>
              <a:off x="3388869" y="6176605"/>
              <a:ext cx="2208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ورقة مربعات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Google Shape;152;p22">
              <a:extLst>
                <a:ext uri="{FF2B5EF4-FFF2-40B4-BE49-F238E27FC236}">
                  <a16:creationId xmlns:a16="http://schemas.microsoft.com/office/drawing/2014/main" id="{DD97C91F-540E-4DF7-823F-EF146D57FCC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59714" y="4006463"/>
              <a:ext cx="1250098" cy="20176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6794777" y="4107916"/>
              <a:ext cx="3958852" cy="2479141"/>
              <a:chOff x="7137804" y="4107916"/>
              <a:chExt cx="3958852" cy="247914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7459150" y="6125392"/>
                <a:ext cx="32206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SA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أوراق فارغة</a:t>
                </a:r>
                <a:endParaRPr 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מלבן 7">
                <a:extLst>
                  <a:ext uri="{FF2B5EF4-FFF2-40B4-BE49-F238E27FC236}">
                    <a16:creationId xmlns:a16="http://schemas.microsoft.com/office/drawing/2014/main" id="{8265D4D6-57A1-41AE-92F9-F8E186E55829}"/>
                  </a:ext>
                </a:extLst>
              </p:cNvPr>
              <p:cNvSpPr/>
              <p:nvPr/>
            </p:nvSpPr>
            <p:spPr>
              <a:xfrm>
                <a:off x="9166537" y="4273698"/>
                <a:ext cx="1631276" cy="1685912"/>
              </a:xfrm>
              <a:prstGeom prst="rect">
                <a:avLst/>
              </a:prstGeom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A7FB856D-152D-41B1-8DC2-60777C681763}"/>
                  </a:ext>
                </a:extLst>
              </p:cNvPr>
              <p:cNvSpPr/>
              <p:nvPr/>
            </p:nvSpPr>
            <p:spPr>
              <a:xfrm>
                <a:off x="9566308" y="4107916"/>
                <a:ext cx="1530348" cy="1512762"/>
              </a:xfrm>
              <a:prstGeom prst="rect">
                <a:avLst/>
              </a:prstGeom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37804" y="4366892"/>
                <a:ext cx="1729890" cy="1592718"/>
              </a:xfrm>
              <a:prstGeom prst="rect">
                <a:avLst/>
              </a:prstGeom>
            </p:spPr>
          </p:pic>
        </p:grpSp>
      </p:grpSp>
      <p:pic>
        <p:nvPicPr>
          <p:cNvPr id="14" name="00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194" y="557413"/>
            <a:ext cx="2101008" cy="7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0A2F93-EF4C-4C80-921B-EE508FD5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اكملوا الخانات الناقصة</a:t>
            </a:r>
            <a:r>
              <a:rPr lang="he-IL" dirty="0">
                <a:cs typeface="+mj-cs"/>
              </a:rPr>
              <a:t>:</a:t>
            </a:r>
          </a:p>
        </p:txBody>
      </p:sp>
      <p:sp>
        <p:nvSpPr>
          <p:cNvPr id="8195" name="TextBox 3">
            <a:extLst>
              <a:ext uri="{FF2B5EF4-FFF2-40B4-BE49-F238E27FC236}">
                <a16:creationId xmlns:a16="http://schemas.microsoft.com/office/drawing/2014/main" id="{58C699E1-8331-4758-A4BC-192ECCA3F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96" name="TextBox 4">
            <a:extLst>
              <a:ext uri="{FF2B5EF4-FFF2-40B4-BE49-F238E27FC236}">
                <a16:creationId xmlns:a16="http://schemas.microsoft.com/office/drawing/2014/main" id="{2100CED8-201D-448C-A644-CB75C2721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8197" name="TextBox 5">
            <a:extLst>
              <a:ext uri="{FF2B5EF4-FFF2-40B4-BE49-F238E27FC236}">
                <a16:creationId xmlns:a16="http://schemas.microsoft.com/office/drawing/2014/main" id="{5591DBA3-D96C-4174-8489-D6CFA80B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3722688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198" name="TextBox 6">
            <a:extLst>
              <a:ext uri="{FF2B5EF4-FFF2-40B4-BE49-F238E27FC236}">
                <a16:creationId xmlns:a16="http://schemas.microsoft.com/office/drawing/2014/main" id="{6090B611-F246-47C2-92BE-7C7311DAF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565650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199" name="TextBox 7">
            <a:extLst>
              <a:ext uri="{FF2B5EF4-FFF2-40B4-BE49-F238E27FC236}">
                <a16:creationId xmlns:a16="http://schemas.microsoft.com/office/drawing/2014/main" id="{A77DB85A-C3BC-4F7B-B7A8-EAA327F43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57676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200" name="TextBox 8">
            <a:extLst>
              <a:ext uri="{FF2B5EF4-FFF2-40B4-BE49-F238E27FC236}">
                <a16:creationId xmlns:a16="http://schemas.microsoft.com/office/drawing/2014/main" id="{C1D3C665-F684-4426-A53B-2F83F723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456247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6600">
                <a:solidFill>
                  <a:srgbClr val="000000"/>
                </a:solidFill>
              </a:rPr>
              <a:t>4</a:t>
            </a:r>
            <a:endParaRPr lang="he-IL" altLang="en-US" sz="6600">
              <a:solidFill>
                <a:srgbClr val="00000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157E7576-3447-43EB-A7DD-951C864A0FB3}"/>
              </a:ext>
            </a:extLst>
          </p:cNvPr>
          <p:cNvSpPr/>
          <p:nvPr/>
        </p:nvSpPr>
        <p:spPr>
          <a:xfrm>
            <a:off x="5637213" y="2857500"/>
            <a:ext cx="720725" cy="728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21145E09-579E-4FDB-8CA8-3D72AD245EB3}"/>
              </a:ext>
            </a:extLst>
          </p:cNvPr>
          <p:cNvSpPr/>
          <p:nvPr/>
        </p:nvSpPr>
        <p:spPr>
          <a:xfrm>
            <a:off x="6500813" y="3854450"/>
            <a:ext cx="720725" cy="728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9BACA241-84A7-4C3E-9668-9742CB786EE5}"/>
              </a:ext>
            </a:extLst>
          </p:cNvPr>
          <p:cNvSpPr/>
          <p:nvPr/>
        </p:nvSpPr>
        <p:spPr>
          <a:xfrm>
            <a:off x="4837113" y="3854450"/>
            <a:ext cx="720725" cy="728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1719A36D-1752-445C-81D1-E225AFE70BEF}"/>
              </a:ext>
            </a:extLst>
          </p:cNvPr>
          <p:cNvCxnSpPr/>
          <p:nvPr/>
        </p:nvCxnSpPr>
        <p:spPr>
          <a:xfrm>
            <a:off x="4257675" y="4745038"/>
            <a:ext cx="32432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43E9CD4E-9FCB-408B-A6C2-9424628EF299}"/>
              </a:ext>
            </a:extLst>
          </p:cNvPr>
          <p:cNvCxnSpPr/>
          <p:nvPr/>
        </p:nvCxnSpPr>
        <p:spPr>
          <a:xfrm>
            <a:off x="4443413" y="3586163"/>
            <a:ext cx="360362" cy="111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1D01D93-413E-444F-9593-4741315B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5938" y="6423025"/>
            <a:ext cx="5045075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e-IL"/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3min_final">
            <a:hlinkClick r:id="" action="ppaction://media"/>
            <a:extLst>
              <a:ext uri="{FF2B5EF4-FFF2-40B4-BE49-F238E27FC236}">
                <a16:creationId xmlns:a16="http://schemas.microsoft.com/office/drawing/2014/main" id="{74BB6DEC-9B25-41FA-B66A-A674AF3DC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880" y="342900"/>
            <a:ext cx="2563738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2883FB-47A3-4211-BEC5-8D1E83CC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>
              <a:defRPr/>
            </a:pPr>
            <a:r>
              <a:rPr lang="ar-SA" dirty="0"/>
              <a:t>اكملوا الخانات الناقصة:</a:t>
            </a:r>
            <a:endParaRPr lang="he-IL" dirty="0">
              <a:cs typeface="+mj-cs"/>
            </a:endParaRP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EF9306A4-FA96-472D-989F-2D7D4E74C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244" name="TextBox 4">
            <a:extLst>
              <a:ext uri="{FF2B5EF4-FFF2-40B4-BE49-F238E27FC236}">
                <a16:creationId xmlns:a16="http://schemas.microsoft.com/office/drawing/2014/main" id="{8F563E7F-7C8D-4253-B74C-51024BF7D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245" name="TextBox 5">
            <a:extLst>
              <a:ext uri="{FF2B5EF4-FFF2-40B4-BE49-F238E27FC236}">
                <a16:creationId xmlns:a16="http://schemas.microsoft.com/office/drawing/2014/main" id="{D5EBB49C-11D1-4E99-8235-F7253D01F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3722688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246" name="TextBox 6">
            <a:extLst>
              <a:ext uri="{FF2B5EF4-FFF2-40B4-BE49-F238E27FC236}">
                <a16:creationId xmlns:a16="http://schemas.microsoft.com/office/drawing/2014/main" id="{3E29D0AF-35E5-46A4-A46F-140D49CEB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247" name="TextBox 7">
            <a:extLst>
              <a:ext uri="{FF2B5EF4-FFF2-40B4-BE49-F238E27FC236}">
                <a16:creationId xmlns:a16="http://schemas.microsoft.com/office/drawing/2014/main" id="{E0F6A9DC-14BE-4068-A4D6-FF516FA0F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0248" name="TextBox 8">
            <a:extLst>
              <a:ext uri="{FF2B5EF4-FFF2-40B4-BE49-F238E27FC236}">
                <a16:creationId xmlns:a16="http://schemas.microsoft.com/office/drawing/2014/main" id="{BB983CBC-E45F-4615-BCFC-45514AA1C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453072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6600">
                <a:solidFill>
                  <a:srgbClr val="000000"/>
                </a:solidFill>
              </a:rPr>
              <a:t>4</a:t>
            </a:r>
            <a:endParaRPr lang="he-IL" altLang="en-US" sz="6600">
              <a:solidFill>
                <a:srgbClr val="00000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FD2DFCE-9573-4D9D-A272-AA0EE6CAE295}"/>
              </a:ext>
            </a:extLst>
          </p:cNvPr>
          <p:cNvSpPr/>
          <p:nvPr/>
        </p:nvSpPr>
        <p:spPr>
          <a:xfrm>
            <a:off x="5637213" y="285750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5FF9532-D1B7-4206-B502-9641792B38EB}"/>
              </a:ext>
            </a:extLst>
          </p:cNvPr>
          <p:cNvSpPr/>
          <p:nvPr/>
        </p:nvSpPr>
        <p:spPr>
          <a:xfrm>
            <a:off x="6500813" y="385445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99F8C657-A455-4293-A570-8724EFBF9616}"/>
              </a:ext>
            </a:extLst>
          </p:cNvPr>
          <p:cNvSpPr/>
          <p:nvPr/>
        </p:nvSpPr>
        <p:spPr>
          <a:xfrm>
            <a:off x="4803775" y="3911600"/>
            <a:ext cx="719138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93027A7B-D92B-4384-8FD9-09E686AB592D}"/>
              </a:ext>
            </a:extLst>
          </p:cNvPr>
          <p:cNvCxnSpPr/>
          <p:nvPr/>
        </p:nvCxnSpPr>
        <p:spPr>
          <a:xfrm>
            <a:off x="4257675" y="4745038"/>
            <a:ext cx="32432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7A0C4F68-6C01-4A3C-8A93-BD9777980E83}"/>
              </a:ext>
            </a:extLst>
          </p:cNvPr>
          <p:cNvCxnSpPr/>
          <p:nvPr/>
        </p:nvCxnSpPr>
        <p:spPr>
          <a:xfrm>
            <a:off x="4443413" y="3586163"/>
            <a:ext cx="360362" cy="111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A40FDFA9-25C6-4E8F-909D-D19BE3402F80}"/>
              </a:ext>
            </a:extLst>
          </p:cNvPr>
          <p:cNvCxnSpPr/>
          <p:nvPr/>
        </p:nvCxnSpPr>
        <p:spPr>
          <a:xfrm flipV="1">
            <a:off x="5735638" y="3043238"/>
            <a:ext cx="461962" cy="3857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אליפסה 2">
            <a:extLst>
              <a:ext uri="{FF2B5EF4-FFF2-40B4-BE49-F238E27FC236}">
                <a16:creationId xmlns:a16="http://schemas.microsoft.com/office/drawing/2014/main" id="{166D37E9-C591-425B-AC0F-AF89BC70C2B8}"/>
              </a:ext>
            </a:extLst>
          </p:cNvPr>
          <p:cNvSpPr/>
          <p:nvPr/>
        </p:nvSpPr>
        <p:spPr>
          <a:xfrm>
            <a:off x="6383338" y="2614613"/>
            <a:ext cx="960437" cy="30289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0256" name="TextBox 16">
            <a:extLst>
              <a:ext uri="{FF2B5EF4-FFF2-40B4-BE49-F238E27FC236}">
                <a16:creationId xmlns:a16="http://schemas.microsoft.com/office/drawing/2014/main" id="{05CC799D-9DD7-44F0-A48C-8387B5F4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2492375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ECF48-5CC2-47F1-8E2F-5D9E1671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3663950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49B8F87-C2BB-4602-A8B5-FECA02E8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5938" y="6423025"/>
            <a:ext cx="5045075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e-IL"/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88F118-F971-4208-9733-D69CACED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>
              <a:defRPr/>
            </a:pPr>
            <a:r>
              <a:rPr lang="ar-SA" dirty="0"/>
              <a:t>اكملوا الخانات الناقصة:</a:t>
            </a:r>
            <a:endParaRPr lang="he-IL" dirty="0">
              <a:cs typeface="+mj-cs"/>
            </a:endParaRPr>
          </a:p>
        </p:txBody>
      </p:sp>
      <p:sp>
        <p:nvSpPr>
          <p:cNvPr id="12291" name="TextBox 3">
            <a:extLst>
              <a:ext uri="{FF2B5EF4-FFF2-40B4-BE49-F238E27FC236}">
                <a16:creationId xmlns:a16="http://schemas.microsoft.com/office/drawing/2014/main" id="{34976413-3952-4297-9D3B-4BA8584D4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292" name="TextBox 4">
            <a:extLst>
              <a:ext uri="{FF2B5EF4-FFF2-40B4-BE49-F238E27FC236}">
                <a16:creationId xmlns:a16="http://schemas.microsoft.com/office/drawing/2014/main" id="{D49E0ABE-D4B6-4ACB-8C51-DBCC95AA2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2293" name="TextBox 5">
            <a:extLst>
              <a:ext uri="{FF2B5EF4-FFF2-40B4-BE49-F238E27FC236}">
                <a16:creationId xmlns:a16="http://schemas.microsoft.com/office/drawing/2014/main" id="{6CD0FCF7-2806-4394-9061-06DE4AA10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3722688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F6470F1D-8A36-4793-8D84-BB647C43F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2295" name="TextBox 7">
            <a:extLst>
              <a:ext uri="{FF2B5EF4-FFF2-40B4-BE49-F238E27FC236}">
                <a16:creationId xmlns:a16="http://schemas.microsoft.com/office/drawing/2014/main" id="{0AA7A052-C97E-458B-9E7B-292873D0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296" name="TextBox 8">
            <a:extLst>
              <a:ext uri="{FF2B5EF4-FFF2-40B4-BE49-F238E27FC236}">
                <a16:creationId xmlns:a16="http://schemas.microsoft.com/office/drawing/2014/main" id="{36AF665E-1A91-4EEE-90EB-6B365DEE8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453072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6600">
                <a:solidFill>
                  <a:srgbClr val="000000"/>
                </a:solidFill>
              </a:rPr>
              <a:t>4</a:t>
            </a:r>
            <a:endParaRPr lang="he-IL" altLang="en-US" sz="6600">
              <a:solidFill>
                <a:srgbClr val="00000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7D22DC11-4923-485C-A24F-FF961D6ECE44}"/>
              </a:ext>
            </a:extLst>
          </p:cNvPr>
          <p:cNvSpPr/>
          <p:nvPr/>
        </p:nvSpPr>
        <p:spPr>
          <a:xfrm>
            <a:off x="5637213" y="285750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71D66C3C-7862-4D55-8971-09AF248FA055}"/>
              </a:ext>
            </a:extLst>
          </p:cNvPr>
          <p:cNvSpPr/>
          <p:nvPr/>
        </p:nvSpPr>
        <p:spPr>
          <a:xfrm>
            <a:off x="6500813" y="385445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BF9742BA-4608-451C-851A-4467056439EC}"/>
              </a:ext>
            </a:extLst>
          </p:cNvPr>
          <p:cNvSpPr/>
          <p:nvPr/>
        </p:nvSpPr>
        <p:spPr>
          <a:xfrm>
            <a:off x="4803775" y="3911600"/>
            <a:ext cx="719138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1793C0BD-776F-4F61-B186-556A64943F67}"/>
              </a:ext>
            </a:extLst>
          </p:cNvPr>
          <p:cNvCxnSpPr/>
          <p:nvPr/>
        </p:nvCxnSpPr>
        <p:spPr>
          <a:xfrm>
            <a:off x="4257675" y="4745038"/>
            <a:ext cx="32432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9F0FBB35-EE5F-494E-AC4F-CB2E5452D71B}"/>
              </a:ext>
            </a:extLst>
          </p:cNvPr>
          <p:cNvCxnSpPr/>
          <p:nvPr/>
        </p:nvCxnSpPr>
        <p:spPr>
          <a:xfrm>
            <a:off x="4443413" y="3586163"/>
            <a:ext cx="360362" cy="111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02" name="TextBox 19">
            <a:extLst>
              <a:ext uri="{FF2B5EF4-FFF2-40B4-BE49-F238E27FC236}">
                <a16:creationId xmlns:a16="http://schemas.microsoft.com/office/drawing/2014/main" id="{91004239-670F-420A-BFBB-95393B1CF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26527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DDEBEF49-F7EB-4BCC-A8E3-C73D80198A81}"/>
              </a:ext>
            </a:extLst>
          </p:cNvPr>
          <p:cNvSpPr/>
          <p:nvPr/>
        </p:nvSpPr>
        <p:spPr>
          <a:xfrm>
            <a:off x="6383338" y="2614613"/>
            <a:ext cx="960437" cy="30289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2304" name="TextBox 16">
            <a:extLst>
              <a:ext uri="{FF2B5EF4-FFF2-40B4-BE49-F238E27FC236}">
                <a16:creationId xmlns:a16="http://schemas.microsoft.com/office/drawing/2014/main" id="{A090AD6F-89F9-4D95-9B1F-18156795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2492375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2305" name="TextBox 18">
            <a:extLst>
              <a:ext uri="{FF2B5EF4-FFF2-40B4-BE49-F238E27FC236}">
                <a16:creationId xmlns:a16="http://schemas.microsoft.com/office/drawing/2014/main" id="{A0482202-0318-4F60-9D90-A1AD7CDE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3663950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3186DD77-D8A9-460D-A31D-D61ECE87B3E3}"/>
              </a:ext>
            </a:extLst>
          </p:cNvPr>
          <p:cNvCxnSpPr/>
          <p:nvPr/>
        </p:nvCxnSpPr>
        <p:spPr>
          <a:xfrm flipV="1">
            <a:off x="5732463" y="3074988"/>
            <a:ext cx="460375" cy="387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8CA873F-780E-463E-A960-34EFBC75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5" y="2097088"/>
            <a:ext cx="102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A585576F-C35A-4548-9A6C-A450114E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5938" y="6423025"/>
            <a:ext cx="5045075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e-IL"/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DBDC28-B89C-43A3-8E63-6332E77D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>
              <a:defRPr/>
            </a:pPr>
            <a:r>
              <a:rPr lang="ar-SA" dirty="0"/>
              <a:t>اكملوا الخانات الناقصة:</a:t>
            </a:r>
            <a:endParaRPr lang="he-IL" dirty="0">
              <a:cs typeface="+mj-cs"/>
            </a:endParaRPr>
          </a:p>
        </p:txBody>
      </p:sp>
      <p:sp>
        <p:nvSpPr>
          <p:cNvPr id="14339" name="TextBox 3">
            <a:extLst>
              <a:ext uri="{FF2B5EF4-FFF2-40B4-BE49-F238E27FC236}">
                <a16:creationId xmlns:a16="http://schemas.microsoft.com/office/drawing/2014/main" id="{081098FF-6CA9-4726-A776-2C017796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340" name="TextBox 4">
            <a:extLst>
              <a:ext uri="{FF2B5EF4-FFF2-40B4-BE49-F238E27FC236}">
                <a16:creationId xmlns:a16="http://schemas.microsoft.com/office/drawing/2014/main" id="{037DF110-599A-45CD-9C62-2E0E6921A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341" name="TextBox 5">
            <a:extLst>
              <a:ext uri="{FF2B5EF4-FFF2-40B4-BE49-F238E27FC236}">
                <a16:creationId xmlns:a16="http://schemas.microsoft.com/office/drawing/2014/main" id="{9B4B1146-09F1-4685-AD09-3681685F2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3722688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4342" name="TextBox 6">
            <a:extLst>
              <a:ext uri="{FF2B5EF4-FFF2-40B4-BE49-F238E27FC236}">
                <a16:creationId xmlns:a16="http://schemas.microsoft.com/office/drawing/2014/main" id="{FB0F2AD4-DFA3-46F2-88AC-006F8DF4F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4343" name="TextBox 7">
            <a:extLst>
              <a:ext uri="{FF2B5EF4-FFF2-40B4-BE49-F238E27FC236}">
                <a16:creationId xmlns:a16="http://schemas.microsoft.com/office/drawing/2014/main" id="{4B40E30C-F3BA-4F56-B981-1932DA3E3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4344" name="TextBox 8">
            <a:extLst>
              <a:ext uri="{FF2B5EF4-FFF2-40B4-BE49-F238E27FC236}">
                <a16:creationId xmlns:a16="http://schemas.microsoft.com/office/drawing/2014/main" id="{E2621AF5-A814-4ED2-A5F6-782412B4A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453072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6600">
                <a:solidFill>
                  <a:srgbClr val="000000"/>
                </a:solidFill>
              </a:rPr>
              <a:t>4</a:t>
            </a:r>
            <a:endParaRPr lang="he-IL" altLang="en-US" sz="6600">
              <a:solidFill>
                <a:srgbClr val="00000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74CB0DA9-6324-4F5A-BF68-556D0B4FB30F}"/>
              </a:ext>
            </a:extLst>
          </p:cNvPr>
          <p:cNvSpPr/>
          <p:nvPr/>
        </p:nvSpPr>
        <p:spPr>
          <a:xfrm>
            <a:off x="5637213" y="285750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C5AF82BD-F311-4C47-A131-B93B429839A3}"/>
              </a:ext>
            </a:extLst>
          </p:cNvPr>
          <p:cNvSpPr/>
          <p:nvPr/>
        </p:nvSpPr>
        <p:spPr>
          <a:xfrm>
            <a:off x="6500813" y="385445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A5B40BA5-84BB-45E3-9142-2EB81EE6591A}"/>
              </a:ext>
            </a:extLst>
          </p:cNvPr>
          <p:cNvSpPr/>
          <p:nvPr/>
        </p:nvSpPr>
        <p:spPr>
          <a:xfrm>
            <a:off x="4803775" y="3911600"/>
            <a:ext cx="719138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F2741F85-03EB-48EB-84A5-DEC66DEE0CE9}"/>
              </a:ext>
            </a:extLst>
          </p:cNvPr>
          <p:cNvCxnSpPr/>
          <p:nvPr/>
        </p:nvCxnSpPr>
        <p:spPr>
          <a:xfrm>
            <a:off x="4257675" y="4745038"/>
            <a:ext cx="32432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94F243ED-98D0-42EC-97A1-7AED4E515253}"/>
              </a:ext>
            </a:extLst>
          </p:cNvPr>
          <p:cNvCxnSpPr/>
          <p:nvPr/>
        </p:nvCxnSpPr>
        <p:spPr>
          <a:xfrm>
            <a:off x="4443413" y="3586163"/>
            <a:ext cx="360362" cy="111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50" name="TextBox 19">
            <a:extLst>
              <a:ext uri="{FF2B5EF4-FFF2-40B4-BE49-F238E27FC236}">
                <a16:creationId xmlns:a16="http://schemas.microsoft.com/office/drawing/2014/main" id="{2ADBD9B2-221E-4CA1-8FE9-01CFA7C1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26527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12577E2B-E738-4D00-8490-4B54DB983830}"/>
              </a:ext>
            </a:extLst>
          </p:cNvPr>
          <p:cNvSpPr/>
          <p:nvPr/>
        </p:nvSpPr>
        <p:spPr>
          <a:xfrm>
            <a:off x="6383338" y="2614613"/>
            <a:ext cx="960437" cy="30289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4352" name="TextBox 16">
            <a:extLst>
              <a:ext uri="{FF2B5EF4-FFF2-40B4-BE49-F238E27FC236}">
                <a16:creationId xmlns:a16="http://schemas.microsoft.com/office/drawing/2014/main" id="{B50BF9F1-BFF3-4787-B877-DEF1775AB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2492375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353" name="TextBox 18">
            <a:extLst>
              <a:ext uri="{FF2B5EF4-FFF2-40B4-BE49-F238E27FC236}">
                <a16:creationId xmlns:a16="http://schemas.microsoft.com/office/drawing/2014/main" id="{8E78A500-B000-4136-A085-5A109C7A9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3663950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B68CEAB6-F649-4046-B5D9-875E6872366A}"/>
              </a:ext>
            </a:extLst>
          </p:cNvPr>
          <p:cNvCxnSpPr/>
          <p:nvPr/>
        </p:nvCxnSpPr>
        <p:spPr>
          <a:xfrm flipV="1">
            <a:off x="5732463" y="3074988"/>
            <a:ext cx="460375" cy="387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55" name="TextBox 21">
            <a:extLst>
              <a:ext uri="{FF2B5EF4-FFF2-40B4-BE49-F238E27FC236}">
                <a16:creationId xmlns:a16="http://schemas.microsoft.com/office/drawing/2014/main" id="{BC8FCEC7-0FDC-448F-93DA-718A7EAA0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5" y="2097088"/>
            <a:ext cx="102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4356" name="TextBox 22">
            <a:extLst>
              <a:ext uri="{FF2B5EF4-FFF2-40B4-BE49-F238E27FC236}">
                <a16:creationId xmlns:a16="http://schemas.microsoft.com/office/drawing/2014/main" id="{DC04EFCC-0594-497A-BF22-E6DE0E1F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68617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D86F57E-3B5E-4E86-8FCD-C59CBF62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5938" y="6423025"/>
            <a:ext cx="5045075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e-IL"/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4DD9DD-9BB4-48E0-A849-6E6CD252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>
              <a:defRPr/>
            </a:pPr>
            <a:r>
              <a:rPr lang="ar-SA" dirty="0"/>
              <a:t>اكملوا الخانات الناقصة:</a:t>
            </a:r>
            <a:endParaRPr lang="he-IL" dirty="0">
              <a:cs typeface="+mj-cs"/>
            </a:endParaRPr>
          </a:p>
        </p:txBody>
      </p:sp>
      <p:sp>
        <p:nvSpPr>
          <p:cNvPr id="16387" name="TextBox 3">
            <a:extLst>
              <a:ext uri="{FF2B5EF4-FFF2-40B4-BE49-F238E27FC236}">
                <a16:creationId xmlns:a16="http://schemas.microsoft.com/office/drawing/2014/main" id="{7DF33B17-AC9F-4170-8A8B-04F77750D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71973FCB-5070-4821-B9F8-950BCD7B8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26146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A5E0DF47-1CDC-4D39-8E8A-F2BCA4B06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3722688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390" name="TextBox 6">
            <a:extLst>
              <a:ext uri="{FF2B5EF4-FFF2-40B4-BE49-F238E27FC236}">
                <a16:creationId xmlns:a16="http://schemas.microsoft.com/office/drawing/2014/main" id="{EC25E576-2E98-4E4B-87A3-A7CF87099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391" name="TextBox 7">
            <a:extLst>
              <a:ext uri="{FF2B5EF4-FFF2-40B4-BE49-F238E27FC236}">
                <a16:creationId xmlns:a16="http://schemas.microsoft.com/office/drawing/2014/main" id="{F222978A-D499-44B6-8950-109F45557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4545013"/>
            <a:ext cx="10287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6392" name="TextBox 8">
            <a:extLst>
              <a:ext uri="{FF2B5EF4-FFF2-40B4-BE49-F238E27FC236}">
                <a16:creationId xmlns:a16="http://schemas.microsoft.com/office/drawing/2014/main" id="{B468FF22-51B6-48A4-A4EE-C2A95625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453072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6600">
                <a:solidFill>
                  <a:srgbClr val="000000"/>
                </a:solidFill>
              </a:rPr>
              <a:t>4</a:t>
            </a:r>
            <a:endParaRPr lang="he-IL" altLang="en-US" sz="6600">
              <a:solidFill>
                <a:srgbClr val="000000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6C3B165-327F-41F6-84C1-6B432F79CDD2}"/>
              </a:ext>
            </a:extLst>
          </p:cNvPr>
          <p:cNvSpPr/>
          <p:nvPr/>
        </p:nvSpPr>
        <p:spPr>
          <a:xfrm>
            <a:off x="5637213" y="285750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4ED07F71-3B15-4E5D-B06B-D89D74A6934F}"/>
              </a:ext>
            </a:extLst>
          </p:cNvPr>
          <p:cNvSpPr/>
          <p:nvPr/>
        </p:nvSpPr>
        <p:spPr>
          <a:xfrm>
            <a:off x="6500813" y="3854450"/>
            <a:ext cx="720725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7D1B858E-59AF-410D-B12B-7EF907F56625}"/>
              </a:ext>
            </a:extLst>
          </p:cNvPr>
          <p:cNvSpPr/>
          <p:nvPr/>
        </p:nvSpPr>
        <p:spPr>
          <a:xfrm>
            <a:off x="4803775" y="3911600"/>
            <a:ext cx="719138" cy="7286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8F9CF750-FCEE-49B8-A86F-DD59CE5F9978}"/>
              </a:ext>
            </a:extLst>
          </p:cNvPr>
          <p:cNvCxnSpPr/>
          <p:nvPr/>
        </p:nvCxnSpPr>
        <p:spPr>
          <a:xfrm>
            <a:off x="4257675" y="4745038"/>
            <a:ext cx="324326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0FDFAEB0-2EDA-4F29-BDB2-4C064D5A9B75}"/>
              </a:ext>
            </a:extLst>
          </p:cNvPr>
          <p:cNvCxnSpPr/>
          <p:nvPr/>
        </p:nvCxnSpPr>
        <p:spPr>
          <a:xfrm>
            <a:off x="4443413" y="3586163"/>
            <a:ext cx="360362" cy="1111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98" name="TextBox 19">
            <a:extLst>
              <a:ext uri="{FF2B5EF4-FFF2-40B4-BE49-F238E27FC236}">
                <a16:creationId xmlns:a16="http://schemas.microsoft.com/office/drawing/2014/main" id="{38B8C44C-B0C7-45CE-B4D0-874F43631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213" y="2652713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B8B9FDB3-04A7-4E03-BC1C-D1216B411A12}"/>
              </a:ext>
            </a:extLst>
          </p:cNvPr>
          <p:cNvSpPr/>
          <p:nvPr/>
        </p:nvSpPr>
        <p:spPr>
          <a:xfrm>
            <a:off x="6383338" y="2614613"/>
            <a:ext cx="960437" cy="30289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16400" name="TextBox 16">
            <a:extLst>
              <a:ext uri="{FF2B5EF4-FFF2-40B4-BE49-F238E27FC236}">
                <a16:creationId xmlns:a16="http://schemas.microsoft.com/office/drawing/2014/main" id="{49726992-03A6-445A-8007-DFBB7F7D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075" y="2492375"/>
            <a:ext cx="1028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4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401" name="TextBox 18">
            <a:extLst>
              <a:ext uri="{FF2B5EF4-FFF2-40B4-BE49-F238E27FC236}">
                <a16:creationId xmlns:a16="http://schemas.microsoft.com/office/drawing/2014/main" id="{75662152-EB4C-4E13-BF17-5F0EC6B4E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3663950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9F3106E7-5690-49BE-80E1-D3D490738757}"/>
              </a:ext>
            </a:extLst>
          </p:cNvPr>
          <p:cNvCxnSpPr/>
          <p:nvPr/>
        </p:nvCxnSpPr>
        <p:spPr>
          <a:xfrm flipV="1">
            <a:off x="5732463" y="3074988"/>
            <a:ext cx="460375" cy="387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403" name="TextBox 21">
            <a:extLst>
              <a:ext uri="{FF2B5EF4-FFF2-40B4-BE49-F238E27FC236}">
                <a16:creationId xmlns:a16="http://schemas.microsoft.com/office/drawing/2014/main" id="{6D7DBF63-FD72-4A92-8D65-A28F9EA74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5" y="2097088"/>
            <a:ext cx="102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6404" name="TextBox 22">
            <a:extLst>
              <a:ext uri="{FF2B5EF4-FFF2-40B4-BE49-F238E27FC236}">
                <a16:creationId xmlns:a16="http://schemas.microsoft.com/office/drawing/2014/main" id="{0096A345-9290-4D71-8399-8A851984C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686175"/>
            <a:ext cx="1028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e-IL" altLang="en-US" sz="66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כותרת 1">
            <a:extLst>
              <a:ext uri="{FF2B5EF4-FFF2-40B4-BE49-F238E27FC236}">
                <a16:creationId xmlns:a16="http://schemas.microsoft.com/office/drawing/2014/main" id="{C5897F0B-807B-4631-B603-FF3D43B0B7F5}"/>
              </a:ext>
            </a:extLst>
          </p:cNvPr>
          <p:cNvSpPr txBox="1">
            <a:spLocks/>
          </p:cNvSpPr>
          <p:nvPr/>
        </p:nvSpPr>
        <p:spPr>
          <a:xfrm rot="1338230">
            <a:off x="7367588" y="2711450"/>
            <a:ext cx="4708525" cy="925513"/>
          </a:xfrm>
          <a:prstGeom prst="rect">
            <a:avLst/>
          </a:prstGeom>
        </p:spPr>
        <p:txBody>
          <a:bodyPr anchor="ctr"/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he-IL" sz="3600" b="1" dirty="0"/>
              <a:t>מה הידע הנדרש כדי לפתור את המשימה?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23EA43BA-59E7-4E50-AADB-C4A57D8FC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5938" y="6423025"/>
            <a:ext cx="5045075" cy="36512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e-IL"/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57FC-BF74-4598-B9FA-B02F9548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dirty="0">
                <a:cs typeface="+mj-cs"/>
              </a:rPr>
              <a:t>اعداد ثلاثية المنزلية</a:t>
            </a:r>
            <a:endParaRPr lang="he-IL" dirty="0">
              <a:cs typeface="+mj-cs"/>
            </a:endParaRPr>
          </a:p>
        </p:txBody>
      </p:sp>
      <p:sp>
        <p:nvSpPr>
          <p:cNvPr id="60419" name="TextBox 2">
            <a:extLst>
              <a:ext uri="{FF2B5EF4-FFF2-40B4-BE49-F238E27FC236}">
                <a16:creationId xmlns:a16="http://schemas.microsoft.com/office/drawing/2014/main" id="{AB817019-1EF0-4D93-A516-800E268DF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7263"/>
            <a:ext cx="11982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SA" altLang="en-US" sz="3200" b="1" dirty="0">
                <a:latin typeface="Corbel" panose="020B0503020204020204" pitchFamily="34" charset="0"/>
                <a:cs typeface="Gisha" panose="020B0502040204020203" pitchFamily="34" charset="-79"/>
              </a:rPr>
              <a:t>اضيفوا أرقاما في خانتي الاحاد والعشرات</a:t>
            </a:r>
            <a:r>
              <a:rPr lang="he-IL" altLang="en-US" sz="3200" b="1" dirty="0">
                <a:latin typeface="Corbel" panose="020B0503020204020204" pitchFamily="34" charset="0"/>
                <a:cs typeface="Gisha" panose="020B0502040204020203" pitchFamily="34" charset="-79"/>
              </a:rPr>
              <a:t>, </a:t>
            </a:r>
            <a:r>
              <a:rPr lang="ar-SA" altLang="en-US" sz="3200" b="1" dirty="0">
                <a:latin typeface="Corbel" panose="020B0503020204020204" pitchFamily="34" charset="0"/>
                <a:cs typeface="Gisha" panose="020B0502040204020203" pitchFamily="34" charset="-79"/>
              </a:rPr>
              <a:t>بحيث يكون مجموع الرقمين مساويا لرقم المئات</a:t>
            </a:r>
            <a:r>
              <a:rPr lang="he-IL" altLang="en-US" sz="3200" b="1" dirty="0">
                <a:latin typeface="Corbel" panose="020B0503020204020204" pitchFamily="34" charset="0"/>
                <a:cs typeface="Gisha" panose="020B0502040204020203" pitchFamily="34" charset="-79"/>
              </a:rPr>
              <a:t>:</a:t>
            </a:r>
          </a:p>
        </p:txBody>
      </p:sp>
      <p:sp>
        <p:nvSpPr>
          <p:cNvPr id="60420" name="TextBox 3">
            <a:extLst>
              <a:ext uri="{FF2B5EF4-FFF2-40B4-BE49-F238E27FC236}">
                <a16:creationId xmlns:a16="http://schemas.microsoft.com/office/drawing/2014/main" id="{A757597A-E4F4-483F-BF5C-5E1CC93DE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38" y="3821113"/>
            <a:ext cx="10901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SA" altLang="en-US" sz="2400" dirty="0">
                <a:latin typeface="Corbel" panose="020B0503020204020204" pitchFamily="34" charset="0"/>
                <a:cs typeface="Gisha" panose="020B0502040204020203" pitchFamily="34" charset="-79"/>
              </a:rPr>
              <a:t>كم عدد الإمكانيات المختلفة التي استطعتم بناءها</a:t>
            </a:r>
            <a:r>
              <a:rPr lang="he-IL" altLang="en-US" sz="2400" dirty="0">
                <a:latin typeface="Corbel" panose="020B0503020204020204" pitchFamily="34" charset="0"/>
                <a:cs typeface="Gisha" panose="020B0502040204020203" pitchFamily="34" charset="-79"/>
              </a:rPr>
              <a:t>?</a:t>
            </a:r>
          </a:p>
        </p:txBody>
      </p:sp>
      <p:sp>
        <p:nvSpPr>
          <p:cNvPr id="60421" name="TextBox 20">
            <a:extLst>
              <a:ext uri="{FF2B5EF4-FFF2-40B4-BE49-F238E27FC236}">
                <a16:creationId xmlns:a16="http://schemas.microsoft.com/office/drawing/2014/main" id="{B574CF58-0559-457B-8BEC-6E1C08C82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38" y="4313238"/>
            <a:ext cx="10901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SA" altLang="en-US" sz="2400" dirty="0">
                <a:latin typeface="Corbel" panose="020B0503020204020204" pitchFamily="34" charset="0"/>
                <a:cs typeface="Gisha" panose="020B0502040204020203" pitchFamily="34" charset="-79"/>
              </a:rPr>
              <a:t>بدلوا رقم المئات في كل مرة, ثم جد الاعداد المختلفة التي يمكن بناءها حسب الشروط السابقة</a:t>
            </a:r>
            <a:r>
              <a:rPr lang="he-IL" altLang="en-US" sz="2400" dirty="0">
                <a:latin typeface="Corbel" panose="020B0503020204020204" pitchFamily="34" charset="0"/>
                <a:cs typeface="Gisha" panose="020B0502040204020203" pitchFamily="34" charset="-79"/>
              </a:rPr>
              <a:t>.</a:t>
            </a:r>
          </a:p>
        </p:txBody>
      </p:sp>
      <p:grpSp>
        <p:nvGrpSpPr>
          <p:cNvPr id="60422" name="Group 25">
            <a:extLst>
              <a:ext uri="{FF2B5EF4-FFF2-40B4-BE49-F238E27FC236}">
                <a16:creationId xmlns:a16="http://schemas.microsoft.com/office/drawing/2014/main" id="{B122D2A1-2F95-4B68-AB89-B19BEFE86C3D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2794000"/>
            <a:ext cx="10317162" cy="849313"/>
            <a:chOff x="1004600" y="2889603"/>
            <a:chExt cx="10317965" cy="848663"/>
          </a:xfrm>
        </p:grpSpPr>
        <p:grpSp>
          <p:nvGrpSpPr>
            <p:cNvPr id="60428" name="קבוצה 7">
              <a:extLst>
                <a:ext uri="{FF2B5EF4-FFF2-40B4-BE49-F238E27FC236}">
                  <a16:creationId xmlns:a16="http://schemas.microsoft.com/office/drawing/2014/main" id="{C783B677-E0AD-49E1-9FE3-97AE29C87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4820" y="2955062"/>
              <a:ext cx="2143125" cy="700089"/>
              <a:chOff x="9058275" y="3100386"/>
              <a:chExt cx="2143125" cy="700089"/>
            </a:xfrm>
          </p:grpSpPr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5E767052-3F0E-4E81-B2E5-5199D03AF5E4}"/>
                  </a:ext>
                </a:extLst>
              </p:cNvPr>
              <p:cNvSpPr/>
              <p:nvPr/>
            </p:nvSpPr>
            <p:spPr>
              <a:xfrm>
                <a:off x="10487557" y="3099965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6" name="מלבן 5">
                <a:extLst>
                  <a:ext uri="{FF2B5EF4-FFF2-40B4-BE49-F238E27FC236}">
                    <a16:creationId xmlns:a16="http://schemas.microsoft.com/office/drawing/2014/main" id="{62A6842B-02A2-448C-B29A-5FD8163643DF}"/>
                  </a:ext>
                </a:extLst>
              </p:cNvPr>
              <p:cNvSpPr/>
              <p:nvPr/>
            </p:nvSpPr>
            <p:spPr>
              <a:xfrm>
                <a:off x="9058696" y="3099965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id="{BE993F62-12EC-4E2B-A5F1-D5B372F39EDC}"/>
                  </a:ext>
                </a:extLst>
              </p:cNvPr>
              <p:cNvSpPr/>
              <p:nvPr/>
            </p:nvSpPr>
            <p:spPr>
              <a:xfrm>
                <a:off x="9773127" y="3099965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</p:grpSp>
        <p:grpSp>
          <p:nvGrpSpPr>
            <p:cNvPr id="60429" name="קבוצה 8">
              <a:extLst>
                <a:ext uri="{FF2B5EF4-FFF2-40B4-BE49-F238E27FC236}">
                  <a16:creationId xmlns:a16="http://schemas.microsoft.com/office/drawing/2014/main" id="{3D584A28-AD7C-4156-9DE0-61BE50D8E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79440" y="2955062"/>
              <a:ext cx="2143125" cy="700089"/>
              <a:chOff x="9058275" y="3100386"/>
              <a:chExt cx="2143125" cy="700089"/>
            </a:xfrm>
          </p:grpSpPr>
          <p:sp>
            <p:nvSpPr>
              <p:cNvPr id="10" name="מלבן 9">
                <a:extLst>
                  <a:ext uri="{FF2B5EF4-FFF2-40B4-BE49-F238E27FC236}">
                    <a16:creationId xmlns:a16="http://schemas.microsoft.com/office/drawing/2014/main" id="{35FEA588-ADFC-4BD7-870A-8D81403889F4}"/>
                  </a:ext>
                </a:extLst>
              </p:cNvPr>
              <p:cNvSpPr/>
              <p:nvPr/>
            </p:nvSpPr>
            <p:spPr>
              <a:xfrm>
                <a:off x="10486969" y="3099965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11" name="מלבן 10">
                <a:extLst>
                  <a:ext uri="{FF2B5EF4-FFF2-40B4-BE49-F238E27FC236}">
                    <a16:creationId xmlns:a16="http://schemas.microsoft.com/office/drawing/2014/main" id="{366578C3-9F39-43FA-8EA9-5E21A4C4FFA9}"/>
                  </a:ext>
                </a:extLst>
              </p:cNvPr>
              <p:cNvSpPr/>
              <p:nvPr/>
            </p:nvSpPr>
            <p:spPr>
              <a:xfrm>
                <a:off x="9058108" y="3099965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12" name="מלבן 11">
                <a:extLst>
                  <a:ext uri="{FF2B5EF4-FFF2-40B4-BE49-F238E27FC236}">
                    <a16:creationId xmlns:a16="http://schemas.microsoft.com/office/drawing/2014/main" id="{F44EDD8E-078A-484C-A740-0DC14175380C}"/>
                  </a:ext>
                </a:extLst>
              </p:cNvPr>
              <p:cNvSpPr/>
              <p:nvPr/>
            </p:nvSpPr>
            <p:spPr>
              <a:xfrm>
                <a:off x="9772539" y="3099965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</p:grpSp>
        <p:grpSp>
          <p:nvGrpSpPr>
            <p:cNvPr id="60430" name="קבוצה 12">
              <a:extLst>
                <a:ext uri="{FF2B5EF4-FFF2-40B4-BE49-F238E27FC236}">
                  <a16:creationId xmlns:a16="http://schemas.microsoft.com/office/drawing/2014/main" id="{6D61DF3C-819A-4CFA-B699-8FA689A8A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600" y="2962201"/>
              <a:ext cx="2143125" cy="700089"/>
              <a:chOff x="9058275" y="3100386"/>
              <a:chExt cx="2143125" cy="700089"/>
            </a:xfrm>
          </p:grpSpPr>
          <p:sp>
            <p:nvSpPr>
              <p:cNvPr id="14" name="מלבן 13">
                <a:extLst>
                  <a:ext uri="{FF2B5EF4-FFF2-40B4-BE49-F238E27FC236}">
                    <a16:creationId xmlns:a16="http://schemas.microsoft.com/office/drawing/2014/main" id="{87183485-BBE7-44E5-B994-1F7861BDDE3B}"/>
                  </a:ext>
                </a:extLst>
              </p:cNvPr>
              <p:cNvSpPr/>
              <p:nvPr/>
            </p:nvSpPr>
            <p:spPr>
              <a:xfrm>
                <a:off x="10487136" y="3100757"/>
                <a:ext cx="714431" cy="699552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15" name="מלבן 14">
                <a:extLst>
                  <a:ext uri="{FF2B5EF4-FFF2-40B4-BE49-F238E27FC236}">
                    <a16:creationId xmlns:a16="http://schemas.microsoft.com/office/drawing/2014/main" id="{8977F642-3267-49A0-831D-E9A1CD638D42}"/>
                  </a:ext>
                </a:extLst>
              </p:cNvPr>
              <p:cNvSpPr/>
              <p:nvPr/>
            </p:nvSpPr>
            <p:spPr>
              <a:xfrm>
                <a:off x="9058275" y="3100757"/>
                <a:ext cx="714431" cy="699552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16" name="מלבן 15">
                <a:extLst>
                  <a:ext uri="{FF2B5EF4-FFF2-40B4-BE49-F238E27FC236}">
                    <a16:creationId xmlns:a16="http://schemas.microsoft.com/office/drawing/2014/main" id="{D41E7695-E27F-4D0C-BC97-4DAEC826CFFA}"/>
                  </a:ext>
                </a:extLst>
              </p:cNvPr>
              <p:cNvSpPr/>
              <p:nvPr/>
            </p:nvSpPr>
            <p:spPr>
              <a:xfrm>
                <a:off x="9772706" y="3100757"/>
                <a:ext cx="714431" cy="699552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</p:grpSp>
        <p:grpSp>
          <p:nvGrpSpPr>
            <p:cNvPr id="60431" name="קבוצה 16">
              <a:extLst>
                <a:ext uri="{FF2B5EF4-FFF2-40B4-BE49-F238E27FC236}">
                  <a16:creationId xmlns:a16="http://schemas.microsoft.com/office/drawing/2014/main" id="{73563C25-2450-4B25-830A-AEF35E40E9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4870" y="2955060"/>
              <a:ext cx="2143125" cy="700089"/>
              <a:chOff x="9058275" y="3100386"/>
              <a:chExt cx="2143125" cy="700089"/>
            </a:xfrm>
          </p:grpSpPr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C3318970-3800-4012-96EC-95414061D808}"/>
                  </a:ext>
                </a:extLst>
              </p:cNvPr>
              <p:cNvSpPr/>
              <p:nvPr/>
            </p:nvSpPr>
            <p:spPr>
              <a:xfrm>
                <a:off x="10487598" y="3099967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B4047432-8122-472C-B1A3-E52616D6374B}"/>
                  </a:ext>
                </a:extLst>
              </p:cNvPr>
              <p:cNvSpPr/>
              <p:nvPr/>
            </p:nvSpPr>
            <p:spPr>
              <a:xfrm>
                <a:off x="9058737" y="3099967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D5A183E6-0FB9-4C39-9A3C-801915C4679F}"/>
                  </a:ext>
                </a:extLst>
              </p:cNvPr>
              <p:cNvSpPr/>
              <p:nvPr/>
            </p:nvSpPr>
            <p:spPr>
              <a:xfrm>
                <a:off x="9773168" y="3099967"/>
                <a:ext cx="714431" cy="701138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/>
              </a:p>
            </p:txBody>
          </p:sp>
        </p:grpSp>
        <p:sp>
          <p:nvSpPr>
            <p:cNvPr id="60432" name="TextBox 21">
              <a:extLst>
                <a:ext uri="{FF2B5EF4-FFF2-40B4-BE49-F238E27FC236}">
                  <a16:creationId xmlns:a16="http://schemas.microsoft.com/office/drawing/2014/main" id="{FCD6976D-235C-462E-BFD0-54A85985B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562" y="2889604"/>
              <a:ext cx="9358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e-IL" altLang="en-US" sz="4800" dirty="0">
                  <a:latin typeface="Corbel" panose="020B0503020204020204" pitchFamily="34" charset="0"/>
                  <a:cs typeface="Gisha" panose="020B0502040204020203" pitchFamily="34" charset="-79"/>
                </a:rPr>
                <a:t>1</a:t>
              </a:r>
            </a:p>
          </p:txBody>
        </p:sp>
        <p:sp>
          <p:nvSpPr>
            <p:cNvPr id="60433" name="TextBox 22">
              <a:extLst>
                <a:ext uri="{FF2B5EF4-FFF2-40B4-BE49-F238E27FC236}">
                  <a16:creationId xmlns:a16="http://schemas.microsoft.com/office/drawing/2014/main" id="{5B3643A4-F99F-459F-A29D-3547EC6E7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1012" y="2889603"/>
              <a:ext cx="9358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e-IL" altLang="en-US" sz="4800" dirty="0">
                  <a:latin typeface="Corbel" panose="020B0503020204020204" pitchFamily="34" charset="0"/>
                  <a:cs typeface="Gisha" panose="020B0502040204020203" pitchFamily="34" charset="-79"/>
                </a:rPr>
                <a:t>2</a:t>
              </a:r>
            </a:p>
          </p:txBody>
        </p:sp>
        <p:sp>
          <p:nvSpPr>
            <p:cNvPr id="60434" name="TextBox 23">
              <a:extLst>
                <a:ext uri="{FF2B5EF4-FFF2-40B4-BE49-F238E27FC236}">
                  <a16:creationId xmlns:a16="http://schemas.microsoft.com/office/drawing/2014/main" id="{5225E643-6BDB-41AF-B421-8CC7FFED0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3296" y="2896745"/>
              <a:ext cx="9358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e-IL" altLang="en-US" sz="4800" dirty="0">
                  <a:latin typeface="Corbel" panose="020B0503020204020204" pitchFamily="34" charset="0"/>
                  <a:cs typeface="Gisha" panose="020B0502040204020203" pitchFamily="34" charset="-79"/>
                </a:rPr>
                <a:t>3</a:t>
              </a:r>
            </a:p>
          </p:txBody>
        </p:sp>
        <p:sp>
          <p:nvSpPr>
            <p:cNvPr id="60435" name="TextBox 24">
              <a:extLst>
                <a:ext uri="{FF2B5EF4-FFF2-40B4-BE49-F238E27FC236}">
                  <a16:creationId xmlns:a16="http://schemas.microsoft.com/office/drawing/2014/main" id="{9C2D704A-E7E4-40F6-AAA2-3D563425D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4157" y="2907269"/>
              <a:ext cx="9358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e-IL" altLang="en-US" sz="4800" dirty="0">
                  <a:latin typeface="Corbel" panose="020B0503020204020204" pitchFamily="34" charset="0"/>
                  <a:cs typeface="Gisha" panose="020B0502040204020203" pitchFamily="34" charset="-79"/>
                </a:rPr>
                <a:t>4</a:t>
              </a:r>
            </a:p>
          </p:txBody>
        </p:sp>
      </p:grpSp>
      <p:sp>
        <p:nvSpPr>
          <p:cNvPr id="60423" name="TextBox 26">
            <a:extLst>
              <a:ext uri="{FF2B5EF4-FFF2-40B4-BE49-F238E27FC236}">
                <a16:creationId xmlns:a16="http://schemas.microsoft.com/office/drawing/2014/main" id="{8C0C5728-C64D-41CA-8213-5DBDD2345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467" y="4822031"/>
            <a:ext cx="10901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ar-SA" altLang="en-US" sz="2400" dirty="0">
                <a:latin typeface="Corbel" panose="020B0503020204020204" pitchFamily="34" charset="0"/>
                <a:cs typeface="Gisha" panose="020B0502040204020203" pitchFamily="34" charset="-79"/>
              </a:rPr>
              <a:t>ما طريقة العمل التي قمت بها</a:t>
            </a:r>
            <a:r>
              <a:rPr lang="he-IL" altLang="en-US" sz="2400" dirty="0">
                <a:latin typeface="Corbel" panose="020B0503020204020204" pitchFamily="34" charset="0"/>
                <a:cs typeface="Gisha" panose="020B0502040204020203" pitchFamily="34" charset="-79"/>
              </a:rPr>
              <a:t>?</a:t>
            </a:r>
          </a:p>
        </p:txBody>
      </p:sp>
      <p:sp>
        <p:nvSpPr>
          <p:cNvPr id="60424" name="TextBox 27">
            <a:extLst>
              <a:ext uri="{FF2B5EF4-FFF2-40B4-BE49-F238E27FC236}">
                <a16:creationId xmlns:a16="http://schemas.microsoft.com/office/drawing/2014/main" id="{8646BEB4-2D54-4AB7-8331-A5B542E66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782" y="6312545"/>
            <a:ext cx="4108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he-IL" altLang="en-US" sz="800" dirty="0">
                <a:solidFill>
                  <a:schemeClr val="bg1"/>
                </a:solidFill>
                <a:latin typeface="Corbel" panose="020B0503020204020204" pitchFamily="34" charset="0"/>
                <a:cs typeface="Gisha" panose="020B0502040204020203" pitchFamily="34" charset="-79"/>
              </a:rPr>
              <a:t>מתוך:</a:t>
            </a:r>
          </a:p>
          <a:p>
            <a:pPr algn="r" eaLnBrk="1" hangingPunct="1"/>
            <a:r>
              <a:rPr lang="en-US" altLang="en-US" sz="800" dirty="0">
                <a:solidFill>
                  <a:schemeClr val="bg1"/>
                </a:solidFill>
                <a:latin typeface="Corbel" panose="020B0503020204020204" pitchFamily="34" charset="0"/>
                <a:hlinkClick r:id="rId5"/>
              </a:rPr>
              <a:t>http://ymath.haifa.ac.il/images/stories/part4/archive/kedem/assgn19.pdf</a:t>
            </a:r>
            <a:endParaRPr lang="he-IL" altLang="en-US" sz="800" dirty="0">
              <a:solidFill>
                <a:schemeClr val="bg1"/>
              </a:solidFill>
              <a:latin typeface="Corbel" panose="020B0503020204020204" pitchFamily="34" charset="0"/>
              <a:cs typeface="Gisha" panose="020B0502040204020203" pitchFamily="34" charset="-79"/>
            </a:endParaRPr>
          </a:p>
          <a:p>
            <a:pPr algn="r" eaLnBrk="1" hangingPunct="1"/>
            <a:endParaRPr lang="he-IL" altLang="en-US" sz="800" dirty="0">
              <a:solidFill>
                <a:schemeClr val="bg1"/>
              </a:solidFill>
              <a:latin typeface="Corbel" panose="020B0503020204020204" pitchFamily="34" charset="0"/>
              <a:cs typeface="Gisha" panose="020B0502040204020203" pitchFamily="34" charset="-79"/>
            </a:endParaRPr>
          </a:p>
        </p:txBody>
      </p:sp>
      <p:sp>
        <p:nvSpPr>
          <p:cNvPr id="29" name="הסבר ענן 28">
            <a:extLst>
              <a:ext uri="{FF2B5EF4-FFF2-40B4-BE49-F238E27FC236}">
                <a16:creationId xmlns:a16="http://schemas.microsoft.com/office/drawing/2014/main" id="{9BE95C1B-28C4-456D-8F3D-FA35CE83A7B9}"/>
              </a:ext>
            </a:extLst>
          </p:cNvPr>
          <p:cNvSpPr/>
          <p:nvPr/>
        </p:nvSpPr>
        <p:spPr>
          <a:xfrm>
            <a:off x="-326231" y="4849813"/>
            <a:ext cx="4521200" cy="1333500"/>
          </a:xfrm>
          <a:prstGeom prst="cloudCallout">
            <a:avLst>
              <a:gd name="adj1" fmla="val -27394"/>
              <a:gd name="adj2" fmla="val -102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olidFill>
                  <a:schemeClr val="bg1"/>
                </a:solidFill>
              </a:rPr>
              <a:t>كم عدد الاعداد ثلاثية المنزلة التي تجيب على المطلوب</a:t>
            </a:r>
            <a:r>
              <a:rPr lang="he-I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הסבר ענן 29">
            <a:extLst>
              <a:ext uri="{FF2B5EF4-FFF2-40B4-BE49-F238E27FC236}">
                <a16:creationId xmlns:a16="http://schemas.microsoft.com/office/drawing/2014/main" id="{CF9EEE9D-7CF6-4963-8C34-AC0CF9FB3AA3}"/>
              </a:ext>
            </a:extLst>
          </p:cNvPr>
          <p:cNvSpPr/>
          <p:nvPr/>
        </p:nvSpPr>
        <p:spPr>
          <a:xfrm>
            <a:off x="4301331" y="5064442"/>
            <a:ext cx="4406900" cy="1335088"/>
          </a:xfrm>
          <a:prstGeom prst="cloudCallout">
            <a:avLst>
              <a:gd name="adj1" fmla="val -30417"/>
              <a:gd name="adj2" fmla="val -126945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AE" dirty="0">
                <a:solidFill>
                  <a:srgbClr val="0070C0"/>
                </a:solidFill>
              </a:rPr>
              <a:t>كم عددا ثلاثي المنزلة ومختلفا تفي بالشروط يمكن ان نجد؟</a:t>
            </a:r>
            <a:endParaRPr lang="he-IL" dirty="0">
              <a:solidFill>
                <a:srgbClr val="0070C0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4ECCD90A-65B9-4D80-8B22-6C76316F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2025" y="6565900"/>
            <a:ext cx="6329363" cy="25400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dirty="0">
                <a:solidFill>
                  <a:schemeClr val="bg1"/>
                </a:solidFill>
              </a:rPr>
              <a:t>מרכז מורים ארצי במקצוע: מתמטיקה. הפרויקט מבוצע עפ"י מכרז 09/07.13 עבור המזכירות הפדגוגית, משרד החינוך.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3min_final">
            <a:hlinkClick r:id="" action="ppaction://media"/>
            <a:extLst>
              <a:ext uri="{FF2B5EF4-FFF2-40B4-BE49-F238E27FC236}">
                <a16:creationId xmlns:a16="http://schemas.microsoft.com/office/drawing/2014/main" id="{BDAD1E7D-35BA-4B83-83B8-4ADC582D4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524" y="401819"/>
            <a:ext cx="2222439" cy="79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0419" grpId="0"/>
      <p:bldP spid="60420" grpId="0"/>
      <p:bldP spid="60421" grpId="0"/>
      <p:bldP spid="60423" grpId="0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Microsoft Office PowerPoint</Application>
  <PresentationFormat>מסך רחב</PresentationFormat>
  <Paragraphs>308</Paragraphs>
  <Slides>25</Slides>
  <Notes>13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25</vt:i4>
      </vt:variant>
    </vt:vector>
  </HeadingPairs>
  <TitlesOfParts>
    <vt:vector size="35" baseType="lpstr">
      <vt:lpstr>Alef</vt:lpstr>
      <vt:lpstr>Arial</vt:lpstr>
      <vt:lpstr>Calibri</vt:lpstr>
      <vt:lpstr>Calibri Light</vt:lpstr>
      <vt:lpstr>Corbel</vt:lpstr>
      <vt:lpstr>Gisha</vt:lpstr>
      <vt:lpstr>Open Sans</vt:lpstr>
      <vt:lpstr>Times New Roman</vt:lpstr>
      <vt:lpstr>Office Theme</vt:lpstr>
      <vt:lpstr>1_Office Theme</vt:lpstr>
      <vt:lpstr>מצגת של PowerPoint‏</vt:lpstr>
      <vt:lpstr>ماذا سنتعلم اليوم?</vt:lpstr>
      <vt:lpstr>ماذا نحضر للدرس؟</vt:lpstr>
      <vt:lpstr>اكملوا الخانات الناقصة:</vt:lpstr>
      <vt:lpstr>اكملوا الخانات الناقصة:</vt:lpstr>
      <vt:lpstr>اكملوا الخانات الناقصة:</vt:lpstr>
      <vt:lpstr>اكملوا الخانات الناقصة:</vt:lpstr>
      <vt:lpstr>اكملوا الخانات الناقصة:</vt:lpstr>
      <vt:lpstr>اعداد ثلاثية المنزلية</vt:lpstr>
      <vt:lpstr>اعداد ثلاثية المنزلة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احاجي في الاعداد الطبيعية</vt:lpstr>
      <vt:lpstr>تحدي</vt:lpstr>
      <vt:lpstr>تحدي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229</cp:revision>
  <dcterms:created xsi:type="dcterms:W3CDTF">2020-04-03T18:45:46Z</dcterms:created>
  <dcterms:modified xsi:type="dcterms:W3CDTF">2020-06-09T09:19:05Z</dcterms:modified>
</cp:coreProperties>
</file>