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18"/>
  </p:notesMasterIdLst>
  <p:sldIdLst>
    <p:sldId id="304" r:id="rId6"/>
    <p:sldId id="268" r:id="rId7"/>
    <p:sldId id="269" r:id="rId8"/>
    <p:sldId id="305" r:id="rId9"/>
    <p:sldId id="306" r:id="rId10"/>
    <p:sldId id="286" r:id="rId11"/>
    <p:sldId id="270" r:id="rId12"/>
    <p:sldId id="271" r:id="rId13"/>
    <p:sldId id="307" r:id="rId14"/>
    <p:sldId id="298" r:id="rId15"/>
    <p:sldId id="302" r:id="rId16"/>
    <p:sldId id="259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2C9"/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4"/>
    <p:restoredTop sz="94353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840" y="114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pPr/>
              <a:t>07/06/2020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fdE0es80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013_tz4r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اكتبوا</a:t>
            </a:r>
            <a:r>
              <a:rPr lang="ar-SA" baseline="0" dirty="0"/>
              <a:t> النصّ الملائم وكذلك المعدّات المطلوبة. </a:t>
            </a:r>
            <a:endParaRPr lang="he-IL" dirty="0"/>
          </a:p>
          <a:p>
            <a:pPr algn="r"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965BA-DA3B-EB42-8F73-FDBE27A0A657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7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b="1" baseline="0" dirty="0"/>
              <a:t>مدّة الشريحة: دقيقتان</a:t>
            </a:r>
            <a:endParaRPr lang="ar-SA" sz="1200" b="1" dirty="0"/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ar-SA" sz="1200" dirty="0">
                <a:solidFill>
                  <a:schemeClr val="tx1"/>
                </a:solidFill>
              </a:rPr>
              <a:t>عرّفوا بأنفسكم وأعرضوا سير الدرس:</a:t>
            </a:r>
          </a:p>
          <a:p>
            <a:pPr marL="158750" indent="0" algn="r" rtl="1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أنتم مدعوّون للتوجّه</a:t>
            </a:r>
            <a:r>
              <a:rPr lang="ar-SA" sz="1200" baseline="0" dirty="0">
                <a:solidFill>
                  <a:schemeClr val="tx1"/>
                </a:solidFill>
              </a:rPr>
              <a:t> إلى التلاميذ بصورة شخصيّة: </a:t>
            </a:r>
            <a:r>
              <a:rPr lang="ar-SA" sz="1200" dirty="0"/>
              <a:t/>
            </a:r>
            <a:br>
              <a:rPr lang="ar-SA" sz="1200" dirty="0"/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مرحبًا، اسمي ـــــــــــــــ. أنا أعلّم ـــــــــ من ــــــــــــــ. كيف حالكم؟ يسرّني انضمامكم إليّ... </a:t>
            </a: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158750" indent="0" algn="r" rtl="1" fontAlgn="base">
              <a:buNone/>
            </a:pPr>
            <a:endParaRPr lang="ar-SA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ar-SA" sz="1200" dirty="0">
                <a:solidFill>
                  <a:schemeClr val="tx1"/>
                </a:solidFill>
              </a:rPr>
              <a:t>موضوع الدرس</a:t>
            </a:r>
            <a:r>
              <a:rPr lang="ar-SA" sz="1200" baseline="0" dirty="0">
                <a:solidFill>
                  <a:schemeClr val="tx1"/>
                </a:solidFill>
              </a:rPr>
              <a:t> وهدفه: </a:t>
            </a:r>
            <a:r>
              <a:rPr lang="ar-SA" sz="1200" dirty="0">
                <a:solidFill>
                  <a:schemeClr val="tx1"/>
                </a:solidFill>
              </a:rPr>
              <a:t/>
            </a:r>
            <a:br>
              <a:rPr lang="ar-SA" sz="1200" dirty="0">
                <a:solidFill>
                  <a:schemeClr val="tx1"/>
                </a:solidFill>
              </a:rPr>
            </a:br>
            <a:endParaRPr lang="ar-SA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dirty="0">
                <a:solidFill>
                  <a:schemeClr val="accent1">
                    <a:lumMod val="75000"/>
                  </a:schemeClr>
                </a:solidFill>
              </a:rPr>
              <a:t>مثال</a:t>
            </a:r>
            <a:r>
              <a:rPr lang="ar-SA" sz="1200" baseline="0" dirty="0">
                <a:solidFill>
                  <a:schemeClr val="accent1">
                    <a:lumMod val="75000"/>
                  </a:schemeClr>
                </a:solidFill>
              </a:rPr>
              <a:t> على نصّ شفويّ: سنتعلّم في هذا الدرس عن ــــــــــــــــــــ. انضمّوا إليّ وستستمتعون. هل أنتم مستعدّون؟ فلنبدأ" </a:t>
            </a:r>
            <a:endParaRPr lang="ar-SA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نبدأ بـ ….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افتتاحيّة الدرس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ننتقل</a:t>
            </a:r>
            <a:r>
              <a:rPr lang="ar-SA" sz="1200" b="1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إلى الاكتشاف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التعلّم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إكساب -  اكنبوا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هنا سؤالًا مثيرًا للفضول، يجيب عن هدف الدرس)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نتدرّب على …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</a:t>
            </a:r>
            <a:r>
              <a:rPr lang="ar-SA" sz="1200" baseline="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التدرّب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/ التجريب)</a:t>
            </a: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ar-SA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نُجمل  </a:t>
            </a:r>
            <a:r>
              <a:rPr lang="ar-SA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(مرحلة إجمال الدرس)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362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حذف</a:t>
            </a:r>
            <a:r>
              <a:rPr lang="ar-SA" baseline="0" dirty="0"/>
              <a:t> هذه الشريحة إذا لم تكن ضروريّة:</a:t>
            </a:r>
            <a:endParaRPr lang="he-IL" baseline="0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200" b="1" dirty="0"/>
              <a:t>مدّة الشريحة: دقيقة</a:t>
            </a:r>
            <a:endParaRPr lang="he-IL" sz="1200" b="1" dirty="0"/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ar-SA" sz="1200" dirty="0"/>
              <a:t>تأكّدوا</a:t>
            </a:r>
            <a:r>
              <a:rPr lang="ar-SA" sz="1200" baseline="0" dirty="0"/>
              <a:t> في هذه الشريحة أنّ الجميع تزوّدوا بالأدوات المساعدة المطلوبة (ننصح بأن تكون هذه الأدوات المساعدة موجودة معكم لتعرضوها كمثال)</a:t>
            </a:r>
            <a:r>
              <a:rPr lang="ar-SA" sz="1200" dirty="0"/>
              <a:t> </a:t>
            </a:r>
            <a:endParaRPr lang="he-IL" sz="1200" dirty="0"/>
          </a:p>
          <a:p>
            <a:pPr marL="158750" indent="0" algn="r" rtl="1">
              <a:buNone/>
            </a:pPr>
            <a:r>
              <a:rPr lang="ar-SA" sz="1200" dirty="0">
                <a:solidFill>
                  <a:srgbClr val="FF0000"/>
                </a:solidFill>
              </a:rPr>
              <a:t>احذفوا ما هو زائد أو أضيفوا حسب الحاجة (احرصوا على حقوق النشر والملكيّة الفكريّة). </a:t>
            </a: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ar-SA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هذا هو الوقت المناسب</a:t>
            </a:r>
            <a:r>
              <a:rPr lang="ar-SA" sz="12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لعرض قواعد السلوك خلال الحصّة: اطلبوا من التلاميذ إغلاق نوافذ تطبيقات أخرى في الحاسوب، إبعاد الأمر المشتّتة للانتباه، الجلوس في غرفة هادئة، التزوّد بالماء، وبالأساس التركيز في الدرس. </a:t>
            </a:r>
            <a:endParaRPr lang="he-IL" dirty="0"/>
          </a:p>
          <a:p>
            <a:pPr algn="r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002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</a:t>
            </a:r>
            <a:r>
              <a:rPr lang="he-IL" b="1" dirty="0"/>
              <a:t>: </a:t>
            </a:r>
            <a:r>
              <a:rPr lang="ar-SA" b="1" dirty="0"/>
              <a:t>حتّى</a:t>
            </a:r>
            <a:r>
              <a:rPr lang="ar-SA" b="1" baseline="0" dirty="0"/>
              <a:t>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اقتراحات: لعبة،</a:t>
            </a:r>
            <a:r>
              <a:rPr lang="ar-SA" baseline="0" dirty="0">
                <a:solidFill>
                  <a:schemeClr val="dk1"/>
                </a:solidFill>
              </a:rPr>
              <a:t> أحجيّة، تمثيل، محاكاة، مثال، ادّعاء، جملة حقيقة وجملة غير حقيقة وغيرها. </a:t>
            </a: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مثال على أحجيّة</a:t>
            </a:r>
            <a:r>
              <a:rPr lang="he-IL" dirty="0">
                <a:solidFill>
                  <a:srgbClr val="FF0000"/>
                </a:solidFill>
              </a:rPr>
              <a:t>:</a:t>
            </a:r>
            <a:br>
              <a:rPr lang="he-IL" dirty="0">
                <a:solidFill>
                  <a:srgbClr val="FF0000"/>
                </a:solidFill>
              </a:rPr>
            </a:br>
            <a:r>
              <a:rPr lang="ar-SA" dirty="0">
                <a:solidFill>
                  <a:srgbClr val="FF0000"/>
                </a:solidFill>
              </a:rPr>
              <a:t>صورة شخصيّة</a:t>
            </a:r>
            <a:r>
              <a:rPr lang="ar-SA" baseline="0" dirty="0">
                <a:solidFill>
                  <a:srgbClr val="FF0000"/>
                </a:solidFill>
              </a:rPr>
              <a:t> أو غرض متعلّقَيْن بالموضوع . تتبيّن الصلة بالموضوع خلال الدرس.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aseline="0" dirty="0">
                <a:solidFill>
                  <a:srgbClr val="FF0000"/>
                </a:solidFill>
              </a:rPr>
              <a:t>ما هي الصلة بين.....</a:t>
            </a:r>
            <a:endParaRPr lang="he-IL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913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مدّة الشريحة</a:t>
            </a:r>
            <a:r>
              <a:rPr lang="he-IL" b="1" dirty="0"/>
              <a:t>: </a:t>
            </a:r>
            <a:r>
              <a:rPr lang="ar-SA" b="1" dirty="0"/>
              <a:t>حتّى</a:t>
            </a:r>
            <a:r>
              <a:rPr lang="ar-SA" b="1" baseline="0" dirty="0"/>
              <a:t> دقيقتين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dk1"/>
                </a:solidFill>
              </a:rPr>
              <a:t>اقتراحات: لعبة،</a:t>
            </a:r>
            <a:r>
              <a:rPr lang="ar-SA" baseline="0" dirty="0">
                <a:solidFill>
                  <a:schemeClr val="dk1"/>
                </a:solidFill>
              </a:rPr>
              <a:t> أحجيّة، تمثيل، محاكاة، مثال، ادّعاء، جملة حقيقة وجملة غير حقيقة وغيرها. </a:t>
            </a: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</a:rPr>
              <a:t>مثال على أحجيّة</a:t>
            </a:r>
            <a:r>
              <a:rPr lang="he-IL" dirty="0">
                <a:solidFill>
                  <a:srgbClr val="FF0000"/>
                </a:solidFill>
              </a:rPr>
              <a:t>:</a:t>
            </a:r>
            <a:br>
              <a:rPr lang="he-IL" dirty="0">
                <a:solidFill>
                  <a:srgbClr val="FF0000"/>
                </a:solidFill>
              </a:rPr>
            </a:br>
            <a:r>
              <a:rPr lang="ar-SA" dirty="0">
                <a:solidFill>
                  <a:srgbClr val="FF0000"/>
                </a:solidFill>
              </a:rPr>
              <a:t>صورة شخصيّة</a:t>
            </a:r>
            <a:r>
              <a:rPr lang="ar-SA" baseline="0" dirty="0">
                <a:solidFill>
                  <a:srgbClr val="FF0000"/>
                </a:solidFill>
              </a:rPr>
              <a:t> أو غرض متعلّقَيْن بالموضوع . تتبيّن الصلة بالموضوع خلال الدرس.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aseline="0" dirty="0">
                <a:solidFill>
                  <a:srgbClr val="FF0000"/>
                </a:solidFill>
              </a:rPr>
              <a:t>ما هي الصلة بين.....</a:t>
            </a:r>
            <a:endParaRPr lang="he-IL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79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 dirty="0"/>
              <a:t>ال</a:t>
            </a:r>
            <a:r>
              <a:rPr lang="ar-SA" b="1" baseline="0" dirty="0"/>
              <a:t>شرائح 11-15 تضمّ: إكساب المعرفة، التدرّب والحلّ، وتدرّب وحلّ آخر. مدّة هذه الشرائح معًا </a:t>
            </a:r>
            <a:r>
              <a:rPr lang="ar-SA" b="1" dirty="0"/>
              <a:t>20 دقيقة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ar-SA" b="1" dirty="0"/>
              <a:t>إكساب: </a:t>
            </a:r>
            <a:r>
              <a:rPr lang="ar-SA" dirty="0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 dirty="0"/>
              <a:t>بالإمكان إرفاق مقاطع فيديو من إصدار</a:t>
            </a:r>
            <a:r>
              <a:rPr lang="ar-SA" b="1" baseline="0" dirty="0"/>
              <a:t> مطاح فقط</a:t>
            </a:r>
            <a:r>
              <a:rPr lang="ar-SA" baseline="0" dirty="0"/>
              <a:t>، صور شاشة، تقارير، مضامين من الكتب التعليميّة، </a:t>
            </a:r>
            <a:r>
              <a:rPr lang="ar-SA" dirty="0"/>
              <a:t>ونصّ محدود وفقًا </a:t>
            </a:r>
            <a:r>
              <a:rPr lang="ar-SA" b="1" dirty="0"/>
              <a:t>لحقوق</a:t>
            </a:r>
            <a:r>
              <a:rPr lang="ar-SA" b="1" baseline="0" dirty="0"/>
              <a:t> </a:t>
            </a:r>
            <a:r>
              <a:rPr lang="ar-SA" b="1" dirty="0"/>
              <a:t>النشر والملكيّة</a:t>
            </a:r>
            <a:r>
              <a:rPr lang="ar-SA" b="1" baseline="0" dirty="0"/>
              <a:t> الفكريّة</a:t>
            </a:r>
            <a:r>
              <a:rPr lang="ar-SA" dirty="0"/>
              <a:t>. يمكنك دمج مثال على تمرين أو سؤال تقومون بحله.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959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ar-SA" b="1" dirty="0"/>
              <a:t>التدرّب:</a:t>
            </a:r>
            <a:r>
              <a:rPr lang="ar-SA" dirty="0"/>
              <a:t> لا يزيد عن 3 دقائق. يمكنك إجراء 2-1 جولات من التدرّب أمام الكمبيوتر (سؤال على اللوح وكتابة</a:t>
            </a:r>
            <a:r>
              <a:rPr lang="ar-SA" baseline="0" dirty="0"/>
              <a:t> في ورقة</a:t>
            </a:r>
            <a:r>
              <a:rPr lang="ar-SA" dirty="0"/>
              <a:t>، أشغال باستخدام الألوان/ العجين/ المعجونة) أو في أرجاء البيت (الأشياء المتوفّرة لديكم</a:t>
            </a:r>
            <a:r>
              <a:rPr lang="ar-SA" baseline="0" dirty="0"/>
              <a:t> أو </a:t>
            </a:r>
            <a:r>
              <a:rPr lang="ar-SA" dirty="0"/>
              <a:t>مزيج من التفاعل بين أفراد العائلة).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نصيحة للصفوف الدنيا: اطرحوا أسئلة تشارك التلاميذ</a:t>
            </a:r>
            <a:r>
              <a:rPr lang="ar-SA" baseline="0" dirty="0"/>
              <a:t> </a:t>
            </a:r>
            <a:r>
              <a:rPr lang="ar-SA" dirty="0"/>
              <a:t>على نمط مسرحيات الأطفال/ قناة الأطفال، مثل "أين التذكرة الثانية ...؟ لا أذكر ... هل تعرفون أين هي؟"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/>
              <a:t>أمثلة:</a:t>
            </a:r>
            <a:br>
              <a:rPr lang="ar-SA" dirty="0"/>
            </a:b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https://www.youtube.com/watch?v=sGfdE0es80w</a:t>
            </a:r>
            <a:r>
              <a:rPr lang="en-US" dirty="0"/>
              <a:t>   </a:t>
            </a:r>
            <a:r>
              <a:rPr lang="ar-SA" dirty="0"/>
              <a:t>برنامج</a:t>
            </a:r>
            <a:r>
              <a:rPr lang="ar-SA" baseline="0" dirty="0"/>
              <a:t> طهو للأطفال. يتحدّثون مع الأطفال طوال الدرس ويطرحون عليهم أسئلة.</a:t>
            </a:r>
            <a:endParaRPr lang="ar-SA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art attack :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https://www.youtube.com/watch?v=QX013_tz4rM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568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b="1" dirty="0"/>
              <a:t>مدّة</a:t>
            </a:r>
            <a:r>
              <a:rPr lang="ar-SA" b="1" baseline="0" dirty="0"/>
              <a:t> الشريحة: حتّى 5 دقائق</a:t>
            </a: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dirty="0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</a:t>
            </a:r>
            <a:r>
              <a:rPr lang="ar-SA" baseline="0" dirty="0"/>
              <a:t> لاحقًا وغير ذلك</a:t>
            </a:r>
            <a:r>
              <a:rPr lang="ar-SA" dirty="0"/>
              <a:t>.</a:t>
            </a: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25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168affaba_2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7168affaba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91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C4692FF9-9816-1A41-9F19-64AC89C4FE77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C76A5A-A9C6-4148-9667-BA78FBEC1DC5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C964832-BAF5-B84F-9EE8-B31B27A731C8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7C0CB761-1CB6-FC4E-AEC0-ADBE4558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0799BDF5-881F-3045-A642-F8E001DE02C9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09"/>
            <a:ext cx="10953750" cy="1903413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A71DC45-F5DE-3647-89D7-00EEC394272E}"/>
              </a:ext>
            </a:extLst>
          </p:cNvPr>
          <p:cNvGrpSpPr/>
          <p:nvPr userDrawn="1"/>
        </p:nvGrpSpPr>
        <p:grpSpPr>
          <a:xfrm>
            <a:off x="1336409" y="356936"/>
            <a:ext cx="10550791" cy="506326"/>
            <a:chOff x="1336409" y="356936"/>
            <a:chExt cx="10550791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36409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7209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999AA46-1CB5-874E-9A29-A46F83C4265B}"/>
              </a:ext>
            </a:extLst>
          </p:cNvPr>
          <p:cNvGrpSpPr/>
          <p:nvPr userDrawn="1"/>
        </p:nvGrpSpPr>
        <p:grpSpPr>
          <a:xfrm>
            <a:off x="1313047" y="356936"/>
            <a:ext cx="10574153" cy="506326"/>
            <a:chOff x="1313047" y="356936"/>
            <a:chExt cx="1057415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1304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83E5EA1-0D3D-AF48-B7D6-9CBBB2978A34}"/>
                </a:ext>
              </a:extLst>
            </p:cNvPr>
            <p:cNvSpPr/>
            <p:nvPr userDrawn="1"/>
          </p:nvSpPr>
          <p:spPr>
            <a:xfrm>
              <a:off x="131304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7694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xmlns="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xmlns="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0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xmlns="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xmlns="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31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:a16="http://schemas.microsoft.com/office/drawing/2014/main" xmlns="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214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067358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5397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20135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7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73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4003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1825625"/>
            <a:ext cx="5154754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0122" y="1825625"/>
            <a:ext cx="5093677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04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82266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754" y="1825625"/>
            <a:ext cx="507804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50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597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A307165-DA22-2E48-AE86-B78F4110A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613B3B1-726C-944F-8CAD-1F3AF7A7034B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0F5DAFE-647E-5C47-B77A-42DA94152FF1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F22374B-CE66-F844-8273-BE66100E5DC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38A16B6-C317-B44B-A5BB-C2442F73361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0160307-BF93-B642-B885-52C1AEE617F6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98B7E2E-690A-B74F-A361-DB3C1398C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3D367D3-E2A8-4A4A-953D-E858CA461A7D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F59D4F-A27F-1C45-8148-635F8893C9C9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30459D7-20E2-3642-98A9-F8CB285E36CD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247E01A-4A09-7641-BB58-BBF9194A53AE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C4295D9-D842-7B4A-8FAF-A7CB7DC8D8DD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286E97-B4B5-7A44-BA99-EFC8C200D63F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1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030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07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9419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24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999AA46-1CB5-874E-9A29-A46F83C4265B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53847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0973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D3F5E7-9570-CB48-AE95-15E23DB4E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7C3AE3-8A3A-6F4C-BDEA-D0F74E286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7DA0ACC-AD37-394A-BBD5-F3DDF6DC4C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402BFFB-4B13-124B-81F5-2F78B7F80473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E484577-483E-7242-917A-00D38BA8736E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7764D93-0F65-9B4D-B215-60B665F73BD2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7DBA308-BCDE-054D-8D29-1334C40E70E5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CC1E3B8-6F51-6E4F-A503-AD965CF82D0A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269DA8D3-076A-4742-AC7A-9EB5E69C7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361B1A-C9AC-6944-8861-226D06E2FC9C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050E382-46BD-EC4A-9255-342AEA607793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5824BB1-2435-734E-9266-80D63D1B886A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476D12D-01A7-2349-AE0C-06DFFC8E4DB0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9C6A9FB-5F47-9545-B448-B2E7B3B286C7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1602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BF9AFC55-D643-47A1-90F5-FD4A7EBE98CE}"/>
              </a:ext>
            </a:extLst>
          </p:cNvPr>
          <p:cNvSpPr/>
          <p:nvPr userDrawn="1"/>
        </p:nvSpPr>
        <p:spPr>
          <a:xfrm>
            <a:off x="304799" y="593748"/>
            <a:ext cx="22697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1067"/>
              </a:spcBef>
            </a:pPr>
            <a:r>
              <a:rPr lang="he-IL" sz="2400" b="1" dirty="0">
                <a:solidFill>
                  <a:srgbClr val="FF0000"/>
                </a:solidFill>
                <a:latin typeface="Alef"/>
                <a:ea typeface="Alef"/>
                <a:sym typeface="Alef"/>
              </a:rPr>
              <a:t>*השקופית הזו מיועדת למורה בלבד יש למחוק אותה בסיום הכנת המצגת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xmlns="" id="{EBBC6B57-C174-4CC5-9E63-745CA44C4846}"/>
              </a:ext>
            </a:extLst>
          </p:cNvPr>
          <p:cNvCxnSpPr/>
          <p:nvPr userDrawn="1"/>
        </p:nvCxnSpPr>
        <p:spPr>
          <a:xfrm>
            <a:off x="2717800" y="101306"/>
            <a:ext cx="0" cy="66550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17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5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46" y="376561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30CA40-3AE6-8C40-B628-3B8B63BD0A0E}"/>
              </a:ext>
            </a:extLst>
          </p:cNvPr>
          <p:cNvGrpSpPr/>
          <p:nvPr userDrawn="1"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480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30CA40-3AE6-8C40-B628-3B8B63BD0A0E}"/>
              </a:ext>
            </a:extLst>
          </p:cNvPr>
          <p:cNvGrpSpPr/>
          <p:nvPr userDrawn="1"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21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כותרת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50" r:id="rId4"/>
    <p:sldLayoutId id="2147483653" r:id="rId5"/>
    <p:sldLayoutId id="2147483666" r:id="rId6"/>
    <p:sldLayoutId id="2147483652" r:id="rId7"/>
    <p:sldLayoutId id="2147483667" r:id="rId8"/>
    <p:sldLayoutId id="2147483669" r:id="rId9"/>
    <p:sldLayoutId id="2147483670" r:id="rId10"/>
    <p:sldLayoutId id="2147483671" r:id="rId11"/>
    <p:sldLayoutId id="2147483668" r:id="rId12"/>
    <p:sldLayoutId id="2147483665" r:id="rId13"/>
    <p:sldLayoutId id="2147483657" r:id="rId14"/>
    <p:sldLayoutId id="2147483664" r:id="rId15"/>
    <p:sldLayoutId id="2147483661" r:id="rId16"/>
    <p:sldLayoutId id="2147483649" r:id="rId17"/>
    <p:sldLayoutId id="2147483663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246511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Sakkal Majalla" panose="02000000000000000000" pitchFamily="2" charset="-78"/>
          <a:ea typeface="Sakkal Majalla" panose="02000000000000000000" pitchFamily="2" charset="-78"/>
          <a:cs typeface="Sakkal Majalla" panose="02000000000000000000" pitchFamily="2" charset="-78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Sakkal Majalla" panose="02000000000000000000" pitchFamily="2" charset="-78"/>
          <a:ea typeface="+mn-ea"/>
          <a:cs typeface="Sakkal Majalla" panose="02000000000000000000" pitchFamily="2" charset="-78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8353E3-2652-3F44-939F-0BCFCA29D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1756" y="3229639"/>
            <a:ext cx="8428223" cy="1067468"/>
          </a:xfrm>
        </p:spPr>
        <p:txBody>
          <a:bodyPr>
            <a:norm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שיעור בשפה העברית לתלמידי כיתה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ג'</a:t>
            </a:r>
            <a:endParaRPr lang="x-none" sz="4000" b="1" dirty="0">
              <a:latin typeface="David" pitchFamily="34" charset="-79"/>
              <a:cs typeface="David" pitchFamily="34" charset="-79"/>
            </a:endParaRPr>
          </a:p>
          <a:p>
            <a:endParaRPr lang="x-none" sz="40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E2ECD639-8970-3D4B-AC28-B74B56B9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959" y="4559256"/>
            <a:ext cx="6777409" cy="649357"/>
          </a:xfrm>
        </p:spPr>
        <p:txBody>
          <a:bodyPr>
            <a:normAutofit/>
          </a:bodyPr>
          <a:lstStyle/>
          <a:p>
            <a:pPr algn="r"/>
            <a:r>
              <a:rPr lang="he-IL" sz="4000" dirty="0">
                <a:latin typeface="David" pitchFamily="34" charset="-79"/>
                <a:cs typeface="David" pitchFamily="34" charset="-79"/>
              </a:rPr>
              <a:t>נושא השיעור</a:t>
            </a:r>
            <a:r>
              <a:rPr lang="he-IL" sz="4000" dirty="0" smtClean="0">
                <a:latin typeface="David" pitchFamily="34" charset="-79"/>
                <a:cs typeface="David" pitchFamily="34" charset="-79"/>
              </a:rPr>
              <a:t>:</a:t>
            </a:r>
            <a:r>
              <a:rPr lang="he-IL" sz="4000" dirty="0">
                <a:solidFill>
                  <a:schemeClr val="tx1"/>
                </a:solidFill>
              </a:rPr>
              <a:t> </a:t>
            </a:r>
            <a:r>
              <a:rPr lang="he-IL" sz="4000" dirty="0">
                <a:latin typeface="David" pitchFamily="34" charset="-79"/>
                <a:cs typeface="David" pitchFamily="34" charset="-79"/>
              </a:rPr>
              <a:t>הַזְּאֵב הָרָעֵב</a:t>
            </a:r>
            <a:endParaRPr lang="x-none" sz="4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F813B7AB-6F21-3441-8779-6DAF0C6E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94709">
            <a:off x="3733675" y="632278"/>
            <a:ext cx="658648" cy="2212383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xmlns="" id="{E2ECD639-8970-3D4B-AC28-B74B56B9409F}"/>
              </a:ext>
            </a:extLst>
          </p:cNvPr>
          <p:cNvSpPr txBox="1">
            <a:spLocks/>
          </p:cNvSpPr>
          <p:nvPr/>
        </p:nvSpPr>
        <p:spPr>
          <a:xfrm>
            <a:off x="2030833" y="5069128"/>
            <a:ext cx="5147207" cy="64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עם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המורה: עביר אבו יונס 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FD2F8C93-3FB3-4534-9C4B-BEBB9949F13D}"/>
              </a:ext>
            </a:extLst>
          </p:cNvPr>
          <p:cNvSpPr/>
          <p:nvPr/>
        </p:nvSpPr>
        <p:spPr>
          <a:xfrm>
            <a:off x="5462337" y="2129589"/>
            <a:ext cx="5197642" cy="560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851607-E157-47CE-860B-77E0A93DD1B8}"/>
              </a:ext>
            </a:extLst>
          </p:cNvPr>
          <p:cNvSpPr txBox="1"/>
          <p:nvPr/>
        </p:nvSpPr>
        <p:spPr>
          <a:xfrm>
            <a:off x="5811854" y="1979222"/>
            <a:ext cx="44986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منظومة بثّ قُطريّة</a:t>
            </a:r>
            <a:endParaRPr kumimoji="0" lang="he-IL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324E2F-E973-2A47-BF51-5C49EF14B480}"/>
              </a:ext>
            </a:extLst>
          </p:cNvPr>
          <p:cNvSpPr txBox="1"/>
          <p:nvPr/>
        </p:nvSpPr>
        <p:spPr>
          <a:xfrm>
            <a:off x="3360641" y="192810"/>
            <a:ext cx="8200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משרד החינוך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המזכירות הפדגוגית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אגף א</a:t>
            </a: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itchFamily="34" charset="-79"/>
                <a:ea typeface="+mn-ea"/>
                <a:cs typeface="Arial" panose="020B0604020202020204" pitchFamily="34" charset="0"/>
              </a:rPr>
              <a:t>'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שפות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הפיקוח על הוראת העברית בבתי ספר ערביים ובדואים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7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495" y="511444"/>
            <a:ext cx="6624581" cy="823178"/>
          </a:xfrm>
        </p:spPr>
        <p:txBody>
          <a:bodyPr>
            <a:normAutofit/>
          </a:bodyPr>
          <a:lstStyle/>
          <a:p>
            <a:r>
              <a:rPr lang="he-IL" sz="4800" b="1" dirty="0" err="1">
                <a:latin typeface="David" pitchFamily="34" charset="-79"/>
                <a:cs typeface="David" pitchFamily="34" charset="-79"/>
              </a:rPr>
              <a:t>מְסַיְּמִים</a:t>
            </a:r>
            <a:r>
              <a:rPr lang="he-IL" sz="4800" b="1" dirty="0">
                <a:latin typeface="David" pitchFamily="34" charset="-79"/>
                <a:cs typeface="David" pitchFamily="34" charset="-79"/>
              </a:rPr>
              <a:t> וּמְסַכְּמִים</a:t>
            </a:r>
            <a:endParaRPr lang="x-none" sz="48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34" y="311960"/>
            <a:ext cx="1380747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01348" y="3710464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36460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5334000" y="223313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 smtClean="0">
                <a:latin typeface="David" pitchFamily="34" charset="-79"/>
                <a:cs typeface="David" pitchFamily="34" charset="-79"/>
              </a:rPr>
              <a:t>.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הַיּוֹם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לָמַדְנוּ סִפּוּר הַזְּאֵב הָרָעֵב </a:t>
            </a:r>
          </a:p>
          <a:p>
            <a:pPr algn="r"/>
            <a:r>
              <a:rPr lang="he-IL" sz="2800" dirty="0">
                <a:latin typeface="David" pitchFamily="34" charset="-79"/>
                <a:cs typeface="David" pitchFamily="34" charset="-79"/>
              </a:rPr>
              <a:t>הַיּוֹם לָמַדְנוּ אוּצָא מִלִּים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חָדָשׁ . 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  <a:p>
            <a:pPr algn="r"/>
            <a:r>
              <a:rPr lang="en-US" sz="2800" dirty="0" smtClean="0">
                <a:latin typeface="David" pitchFamily="34" charset="-79"/>
                <a:cs typeface="David" pitchFamily="34" charset="-79"/>
              </a:rPr>
              <a:t>.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הַיּוֹם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לָמַדְנוּ מִלָּה וְהֶפֶךְ</a:t>
            </a:r>
          </a:p>
          <a:p>
            <a:pPr algn="r"/>
            <a:r>
              <a:rPr lang="he-IL" sz="2800" dirty="0">
                <a:latin typeface="David" pitchFamily="34" charset="-79"/>
                <a:cs typeface="David" pitchFamily="34" charset="-79"/>
              </a:rPr>
              <a:t>הַיּוֹם לָמַדְנוּ וְנָתַחְנוּ אֶת עֲלִילַת הַסִּפּוּר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בְּיַחַד.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  <a:p>
            <a:pPr algn="r"/>
            <a:r>
              <a:rPr lang="en-US" sz="2800" dirty="0" smtClean="0">
                <a:latin typeface="David" pitchFamily="34" charset="-79"/>
                <a:cs typeface="David" pitchFamily="34" charset="-79"/>
              </a:rPr>
              <a:t>.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הַיּוֹם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לָמַדְנוּ עַל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חוֹכְמָה וְטִפְּשׁוּת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בַּחַיִּים</a:t>
            </a:r>
          </a:p>
        </p:txBody>
      </p:sp>
    </p:spTree>
    <p:extLst>
      <p:ext uri="{BB962C8B-B14F-4D97-AF65-F5344CB8AC3E}">
        <p14:creationId xmlns:p14="http://schemas.microsoft.com/office/powerpoint/2010/main" val="6188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800" b="1" dirty="0">
                <a:latin typeface="David" pitchFamily="34" charset="-79"/>
                <a:cs typeface="David" pitchFamily="34" charset="-79"/>
              </a:rPr>
              <a:t>מַמְשִׁיכִים לַמְּשִׂימָה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671638" y="1928813"/>
            <a:ext cx="9572625" cy="4447924"/>
          </a:xfrm>
        </p:spPr>
        <p:txBody>
          <a:bodyPr/>
          <a:lstStyle/>
          <a:p>
            <a:pPr lvl="0" algn="r"/>
            <a:endParaRPr lang="en-US" sz="2400" b="1" dirty="0">
              <a:latin typeface="David" pitchFamily="34" charset="-79"/>
              <a:cs typeface="David" pitchFamily="34" charset="-79"/>
            </a:endParaRPr>
          </a:p>
          <a:p>
            <a:pPr algn="r"/>
            <a:r>
              <a:rPr lang="he-IL" b="1" dirty="0" smtClean="0">
                <a:latin typeface="David" pitchFamily="34" charset="-79"/>
                <a:cs typeface="David" pitchFamily="34" charset="-79"/>
              </a:rPr>
              <a:t>דָּמְיֵנוּ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בָּרֹאשׁ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שֶׁלָּכֶם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סוֹף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אַחֵר לַסִּפּוּר וְצַיְּרוּ אוֹתוֹ...</a:t>
            </a:r>
          </a:p>
          <a:p>
            <a:pPr algn="r"/>
            <a:endParaRPr lang="he-IL" b="1" dirty="0" smtClean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27" y="3364904"/>
            <a:ext cx="756450" cy="6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095" y="3212944"/>
            <a:ext cx="928168" cy="100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xmlns="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7875" y="3446148"/>
            <a:ext cx="1245135" cy="7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7" y="3032841"/>
            <a:ext cx="2272463" cy="28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/>
          <p:nvPr/>
        </p:nvSpPr>
        <p:spPr>
          <a:xfrm>
            <a:off x="2252867" y="2491703"/>
            <a:ext cx="7686400" cy="1910400"/>
          </a:xfrm>
          <a:prstGeom prst="rect">
            <a:avLst/>
          </a:prstGeom>
          <a:solidFill>
            <a:srgbClr val="1152C9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he-IL" sz="6000" b="1" dirty="0">
                <a:solidFill>
                  <a:schemeClr val="lt1"/>
                </a:solidFill>
                <a:latin typeface="David" pitchFamily="34" charset="-79"/>
                <a:ea typeface="Calibri"/>
                <a:cs typeface="David" pitchFamily="34" charset="-79"/>
                <a:sym typeface="Calibri"/>
              </a:rPr>
              <a:t>תּוֹדָה שֶׁהִשְׁתַּתַּפְתֶּם</a:t>
            </a:r>
          </a:p>
          <a:p>
            <a:pPr algn="ctr"/>
            <a:r>
              <a:rPr lang="he-IL" sz="6000" b="1">
                <a:solidFill>
                  <a:schemeClr val="lt1"/>
                </a:solidFill>
                <a:latin typeface="David" pitchFamily="34" charset="-79"/>
                <a:ea typeface="Calibri"/>
                <a:cs typeface="David" pitchFamily="34" charset="-79"/>
                <a:sym typeface="Calibri"/>
              </a:rPr>
              <a:t>בַּשִּׁעוּר</a:t>
            </a:r>
            <a:endParaRPr sz="6000" b="1" dirty="0">
              <a:solidFill>
                <a:schemeClr val="lt1"/>
              </a:solidFill>
              <a:latin typeface="David" pitchFamily="34" charset="-79"/>
              <a:ea typeface="Calibri"/>
              <a:cs typeface="David" pitchFamily="34" charset="-79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4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David" pitchFamily="34" charset="-79"/>
                <a:cs typeface="David" pitchFamily="34" charset="-79"/>
              </a:rPr>
              <a:t>מָה נִלְמָד הַיּוֹם?</a:t>
            </a:r>
            <a:endParaRPr lang="x-none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46" y="1618659"/>
            <a:ext cx="10515600" cy="3073657"/>
          </a:xfrm>
        </p:spPr>
        <p:txBody>
          <a:bodyPr>
            <a:normAutofit fontScale="85000" lnSpcReduction="20000"/>
          </a:bodyPr>
          <a:lstStyle/>
          <a:p>
            <a:endParaRPr lang="he-IL" sz="4000" b="1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4000" dirty="0">
                <a:latin typeface="David" pitchFamily="34" charset="-79"/>
                <a:cs typeface="David" pitchFamily="34" charset="-79"/>
              </a:rPr>
              <a:t>הַיּוֹם נִלְמָד סִפּוּר " הַזְּאֵב הָרָעָב</a:t>
            </a:r>
            <a:r>
              <a:rPr lang="he-IL" sz="4000" dirty="0" smtClean="0">
                <a:latin typeface="David" pitchFamily="34" charset="-79"/>
                <a:cs typeface="David" pitchFamily="34" charset="-79"/>
              </a:rPr>
              <a:t>".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  <a:p>
            <a:r>
              <a:rPr lang="he-IL" sz="4000" dirty="0">
                <a:latin typeface="David" pitchFamily="34" charset="-79"/>
                <a:cs typeface="David" pitchFamily="34" charset="-79"/>
              </a:rPr>
              <a:t>הַיּוֹם נִלְמָד </a:t>
            </a:r>
            <a:r>
              <a:rPr lang="he-IL" sz="4000" dirty="0" smtClean="0">
                <a:latin typeface="David" pitchFamily="34" charset="-79"/>
                <a:cs typeface="David" pitchFamily="34" charset="-79"/>
              </a:rPr>
              <a:t>אוּצָר </a:t>
            </a:r>
            <a:r>
              <a:rPr lang="he-IL" sz="4000" dirty="0">
                <a:latin typeface="David" pitchFamily="34" charset="-79"/>
                <a:cs typeface="David" pitchFamily="34" charset="-79"/>
              </a:rPr>
              <a:t>מִלִּים </a:t>
            </a:r>
            <a:r>
              <a:rPr lang="he-IL" sz="4000" dirty="0" smtClean="0">
                <a:latin typeface="David" pitchFamily="34" charset="-79"/>
                <a:cs typeface="David" pitchFamily="34" charset="-79"/>
              </a:rPr>
              <a:t>חָדָשׁ.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  <a:p>
            <a:r>
              <a:rPr lang="he-IL" sz="4000" dirty="0">
                <a:latin typeface="David" pitchFamily="34" charset="-79"/>
                <a:cs typeface="David" pitchFamily="34" charset="-79"/>
              </a:rPr>
              <a:t>הַיּוֹם נִלְמָד מִלָּה </a:t>
            </a:r>
            <a:r>
              <a:rPr lang="he-IL" sz="4000" dirty="0" smtClean="0">
                <a:latin typeface="David" pitchFamily="34" charset="-79"/>
                <a:cs typeface="David" pitchFamily="34" charset="-79"/>
              </a:rPr>
              <a:t>וְהֶפֶךְ.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  <a:p>
            <a:r>
              <a:rPr lang="he-IL" sz="4000" dirty="0">
                <a:latin typeface="David" pitchFamily="34" charset="-79"/>
                <a:cs typeface="David" pitchFamily="34" charset="-79"/>
              </a:rPr>
              <a:t>הַיּוֹם נִלְמָד וּנְנַתֵּחַ אֶת עֲלִילַת </a:t>
            </a:r>
            <a:r>
              <a:rPr lang="he-IL" sz="4000" dirty="0" smtClean="0">
                <a:latin typeface="David" pitchFamily="34" charset="-79"/>
                <a:cs typeface="David" pitchFamily="34" charset="-79"/>
              </a:rPr>
              <a:t>הַסִּפּוּר. 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  <a:p>
            <a:r>
              <a:rPr lang="he-IL" sz="4000" dirty="0">
                <a:latin typeface="David" pitchFamily="34" charset="-79"/>
                <a:cs typeface="David" pitchFamily="34" charset="-79"/>
              </a:rPr>
              <a:t>הַיּוֹם נִלְמָד עַל </a:t>
            </a:r>
            <a:r>
              <a:rPr lang="he-IL" sz="4000" dirty="0" smtClean="0">
                <a:latin typeface="David" pitchFamily="34" charset="-79"/>
                <a:cs typeface="David" pitchFamily="34" charset="-79"/>
              </a:rPr>
              <a:t>חוֹכְמָה וְטִּפְּשׁוּת בַּחַיִּים.</a:t>
            </a:r>
            <a:endParaRPr lang="he-IL" sz="4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B4A9B5-C593-0942-BC3B-FDBEFA4B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634" y="4547784"/>
            <a:ext cx="1848622" cy="2100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34307E-0275-6B47-A11B-F281A199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130" y="5166172"/>
            <a:ext cx="1303258" cy="12797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עֲלֵיכֶם לְהָכִין...</a:t>
            </a:r>
            <a:endParaRPr lang="x-none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C28D9B-BA5F-F04F-8240-A12D8370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3611">
            <a:off x="10239335" y="3084062"/>
            <a:ext cx="1280055" cy="1700579"/>
          </a:xfrm>
          <a:prstGeom prst="rect">
            <a:avLst/>
          </a:prstGeom>
        </p:spPr>
      </p:pic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xmlns="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95" y="2758007"/>
            <a:ext cx="1218919" cy="18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xmlns="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4538" y="3282944"/>
            <a:ext cx="1861618" cy="7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87" y="2692962"/>
            <a:ext cx="1192912" cy="195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7922495" y="1901182"/>
            <a:ext cx="126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דַּף לָבָן</a:t>
            </a:r>
          </a:p>
        </p:txBody>
      </p:sp>
      <p:sp>
        <p:nvSpPr>
          <p:cNvPr id="5" name="מלבן 4"/>
          <p:cNvSpPr/>
          <p:nvPr/>
        </p:nvSpPr>
        <p:spPr>
          <a:xfrm>
            <a:off x="3578337" y="1881496"/>
            <a:ext cx="1268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צְבָעִים</a:t>
            </a:r>
          </a:p>
        </p:txBody>
      </p:sp>
      <p:sp>
        <p:nvSpPr>
          <p:cNvPr id="6" name="מלבן 5"/>
          <p:cNvSpPr/>
          <p:nvPr/>
        </p:nvSpPr>
        <p:spPr>
          <a:xfrm>
            <a:off x="5765190" y="1901182"/>
            <a:ext cx="1103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עִפָּרוֹן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65046" y="200923"/>
            <a:ext cx="10515600" cy="1325563"/>
          </a:xfrm>
        </p:spPr>
        <p:txBody>
          <a:bodyPr>
            <a:normAutofit/>
          </a:bodyPr>
          <a:lstStyle/>
          <a:p>
            <a:r>
              <a:rPr lang="he-IL" sz="4000" dirty="0">
                <a:latin typeface="David" pitchFamily="34" charset="-79"/>
                <a:cs typeface="David" pitchFamily="34" charset="-79"/>
              </a:rPr>
              <a:t>חוֹשְׁבִים בְּיַחַד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24" y="1897601"/>
            <a:ext cx="1988436" cy="198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1" y="1897601"/>
            <a:ext cx="1852863" cy="182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59" y="1841194"/>
            <a:ext cx="1665620" cy="185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3" y="4391527"/>
            <a:ext cx="1660358" cy="16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9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7" name="מציין מיקום תוכן 9"/>
          <p:cNvSpPr txBox="1">
            <a:spLocks/>
          </p:cNvSpPr>
          <p:nvPr/>
        </p:nvSpPr>
        <p:spPr>
          <a:xfrm>
            <a:off x="1239252" y="198203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590" y="364262"/>
            <a:ext cx="8280000" cy="72000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הַזְּאֵב הָרָעֵב(</a:t>
            </a:r>
            <a:r>
              <a:rPr lang="he-IL" sz="3200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סֵפֶ</a:t>
            </a:r>
            <a:r>
              <a:rPr lang="he-IL" sz="3100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 </a:t>
            </a:r>
            <a:r>
              <a:rPr lang="he-IL" sz="31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מְדַבְּרִים </a:t>
            </a:r>
            <a:r>
              <a:rPr lang="he-IL" sz="3100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בְּעִבְרִית לְכִתָּה </a:t>
            </a:r>
            <a:r>
              <a:rPr lang="he-IL" sz="31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ג')</a:t>
            </a:r>
            <a:endParaRPr lang="he-IL" sz="3100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053497" y="1825625"/>
            <a:ext cx="10701355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 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5658852" y="184467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זְאֵב רָעֵב </a:t>
            </a:r>
            <a:r>
              <a:rPr lang="he-IL" sz="2000" dirty="0">
                <a:latin typeface="David" pitchFamily="34" charset="-79"/>
                <a:cs typeface="David" pitchFamily="34" charset="-79"/>
              </a:rPr>
              <a:t>רוֹצֶה לֶאֱכֹל</a:t>
            </a:r>
          </a:p>
          <a:p>
            <a:pPr algn="r"/>
            <a:r>
              <a:rPr lang="he-IL" sz="2000" dirty="0">
                <a:latin typeface="David" pitchFamily="34" charset="-79"/>
                <a:cs typeface="David" pitchFamily="34" charset="-79"/>
              </a:rPr>
              <a:t>פִּתְאוֹם הוּא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רוֹאֶה </a:t>
            </a:r>
            <a:r>
              <a:rPr lang="he-IL" sz="2000" dirty="0">
                <a:latin typeface="David" pitchFamily="34" charset="-79"/>
                <a:cs typeface="David" pitchFamily="34" charset="-79"/>
              </a:rPr>
              <a:t>כִּבְשָׂה לְבָנָה</a:t>
            </a:r>
          </a:p>
          <a:p>
            <a:pPr algn="r"/>
            <a:r>
              <a:rPr lang="he-IL" sz="2000" dirty="0">
                <a:latin typeface="David" pitchFamily="34" charset="-79"/>
                <a:cs typeface="David" pitchFamily="34" charset="-79"/>
              </a:rPr>
              <a:t>הוּא תּוֹפֵס אֶת הַכִּבְשָׂה וְאוֹמֵר:</a:t>
            </a:r>
          </a:p>
          <a:p>
            <a:pPr algn="r"/>
            <a:r>
              <a:rPr lang="he-IL" sz="2000" dirty="0">
                <a:latin typeface="David" pitchFamily="34" charset="-79"/>
                <a:cs typeface="David" pitchFamily="34" charset="-79"/>
              </a:rPr>
              <a:t>אֲנִי רָעֵב, אֲנִי רוֹצָה לֶאֱכֹל אוֹתְךָ </a:t>
            </a:r>
          </a:p>
          <a:p>
            <a:pPr algn="r"/>
            <a:r>
              <a:rPr lang="he-IL" sz="2000" dirty="0">
                <a:latin typeface="David" pitchFamily="34" charset="-79"/>
                <a:cs typeface="David" pitchFamily="34" charset="-79"/>
              </a:rPr>
              <a:t>הַכִּבְשָׂה אוֹמֶרֶת: רֶגַע אֲנִי יוֹתֵר טְעִימָה עִם מֶלַח</a:t>
            </a:r>
          </a:p>
          <a:p>
            <a:pPr algn="r"/>
            <a:r>
              <a:rPr lang="he-IL" sz="2000" dirty="0">
                <a:latin typeface="David" pitchFamily="34" charset="-79"/>
                <a:cs typeface="David" pitchFamily="34" charset="-79"/>
              </a:rPr>
              <a:t>אֲנִי הוֹלֶכֶת לְהָבִיא מֶלַח</a:t>
            </a:r>
          </a:p>
          <a:p>
            <a:pPr algn="r"/>
            <a:r>
              <a:rPr lang="he-IL" sz="2000" dirty="0">
                <a:latin typeface="David" pitchFamily="34" charset="-79"/>
                <a:cs typeface="David" pitchFamily="34" charset="-79"/>
              </a:rPr>
              <a:t>הַזְּאֵב מַסְכִּים, הַכִּבְשָׂה הוֹלֶכֶת וְלֹא חוֹזֶרֶת</a:t>
            </a:r>
          </a:p>
        </p:txBody>
      </p:sp>
      <p:sp>
        <p:nvSpPr>
          <p:cNvPr id="5" name="מלבן 4"/>
          <p:cNvSpPr/>
          <p:nvPr/>
        </p:nvSpPr>
        <p:spPr>
          <a:xfrm>
            <a:off x="5658852" y="427876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 smtClean="0">
                <a:latin typeface="David" pitchFamily="34" charset="-79"/>
                <a:cs typeface="David" pitchFamily="34" charset="-79"/>
              </a:rPr>
              <a:t>הַזְּאֵב כּוֹעֵס, הוּא רָעֵב מְאוֹד</a:t>
            </a:r>
          </a:p>
          <a:p>
            <a:pPr algn="r"/>
            <a:r>
              <a:rPr lang="he-IL" dirty="0" smtClean="0">
                <a:latin typeface="David" pitchFamily="34" charset="-79"/>
                <a:cs typeface="David" pitchFamily="34" charset="-79"/>
              </a:rPr>
              <a:t>פִּתְאוֹם הוּא רוֹאֶה תַּרְנְגֹלֶת אֲדֻמָּה</a:t>
            </a:r>
          </a:p>
          <a:p>
            <a:pPr algn="r"/>
            <a:r>
              <a:rPr lang="he-IL" dirty="0" smtClean="0">
                <a:latin typeface="David" pitchFamily="34" charset="-79"/>
                <a:cs typeface="David" pitchFamily="34" charset="-79"/>
              </a:rPr>
              <a:t>הוּא תּוֹפֵס אֶת הַתַּרְנְגֹלֶת וְאוֹמֵר:</a:t>
            </a:r>
          </a:p>
          <a:p>
            <a:pPr algn="r"/>
            <a:r>
              <a:rPr lang="he-IL" dirty="0" smtClean="0">
                <a:latin typeface="David" pitchFamily="34" charset="-79"/>
                <a:cs typeface="David" pitchFamily="34" charset="-79"/>
              </a:rPr>
              <a:t>אֲנִי רָעֵב, אֲנִי רוֹצָה לֶאֱכֹל אוֹתְךָ</a:t>
            </a:r>
          </a:p>
          <a:p>
            <a:pPr algn="r"/>
            <a:r>
              <a:rPr lang="he-IL" dirty="0" smtClean="0">
                <a:latin typeface="David" pitchFamily="34" charset="-79"/>
                <a:cs typeface="David" pitchFamily="34" charset="-79"/>
              </a:rPr>
              <a:t>הַתַּרְנְגֹלֶת אוֹמֶרֶת</a:t>
            </a:r>
            <a:r>
              <a:rPr lang="he-IL" dirty="0">
                <a:latin typeface="David" pitchFamily="34" charset="-79"/>
                <a:cs typeface="David" pitchFamily="34" charset="-79"/>
              </a:rPr>
              <a:t>: רֶגַע יֵשׁ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לִי חֶבְרָה יוֹתֵר טְעִימָה</a:t>
            </a:r>
          </a:p>
          <a:p>
            <a:pPr algn="r"/>
            <a:r>
              <a:rPr lang="he-IL" dirty="0" smtClean="0">
                <a:latin typeface="David" pitchFamily="34" charset="-79"/>
                <a:cs typeface="David" pitchFamily="34" charset="-79"/>
              </a:rPr>
              <a:t>אֲנִי הוֹלֶכֶת לְהָבִיא לְךָ.</a:t>
            </a:r>
          </a:p>
          <a:p>
            <a:pPr algn="r"/>
            <a:r>
              <a:rPr lang="he-IL" dirty="0" smtClean="0">
                <a:latin typeface="David" pitchFamily="34" charset="-79"/>
                <a:cs typeface="David" pitchFamily="34" charset="-79"/>
              </a:rPr>
              <a:t>הַזְּאֵב מַסְכִּים,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הַתַּרְנְגֹלֶת 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הוֹלֶכֶת וְלֹא חוֹזֶרֶת.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89811" y="184467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הַזְּאֵב כּוֹעֵס הוּא רָעֵב מְאוֹד </a:t>
            </a:r>
          </a:p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פִּתְאוֹם הוּא רוֹאֶה יֶלֶד שָׂמֵחַ הוֹלֵךְ וְשַׂר </a:t>
            </a:r>
          </a:p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הַזְּאֵב תּוֹפֵס אֶת הַיֶּלֶד וְאוֹמֵר:</a:t>
            </a:r>
          </a:p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אֲנִי רָעֵב אֲנִי רוֹצָה לֶאֱכֹל אוֹתְךָ</a:t>
            </a:r>
          </a:p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הַיֶּלֶד אוֹמֵר: רֶגַע,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עַכְשָׁיו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אֲנִי לֹא טָעִים, אִם אֲנִי רָץ וְאַתָּה תּוֹפֵס אוֹתִי, אֲנִי יוֹתֵר טָעִים</a:t>
            </a:r>
          </a:p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הַזְּאֵב מַסְכִּים, הַיֶּלֶד רָץ וְרָץ וְגַם הַזְּאֵב רָץ וְרָץ.</a:t>
            </a:r>
          </a:p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פִּתְאוֹם הַיֶּלֶד עוֹמֵד וְהַזְּאֵב רָץ וְרָץ וְנוֹפֵל לַיָּם.</a:t>
            </a:r>
          </a:p>
          <a:p>
            <a:pPr algn="r"/>
            <a:r>
              <a:rPr lang="he-IL" dirty="0">
                <a:latin typeface="David" pitchFamily="34" charset="-79"/>
                <a:cs typeface="David" pitchFamily="34" charset="-79"/>
              </a:rPr>
              <a:t>הַיֶּלֶד שָׂמֵחַ הוּא הוֹלֵךְ וְשַׂר.</a:t>
            </a:r>
          </a:p>
        </p:txBody>
      </p:sp>
    </p:spTree>
    <p:extLst>
      <p:ext uri="{BB962C8B-B14F-4D97-AF65-F5344CB8AC3E}">
        <p14:creationId xmlns:p14="http://schemas.microsoft.com/office/powerpoint/2010/main" val="2868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אוֹצַר מִלִּים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9C78DC-00E4-CC4A-B3DA-C9C5903C4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262" y="4391163"/>
            <a:ext cx="1848622" cy="1946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709" y="5195985"/>
            <a:ext cx="1017545" cy="10707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7820526" y="1690688"/>
            <a:ext cx="3344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/>
              <a:t> </a:t>
            </a:r>
            <a:endParaRPr lang="en-US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77538"/>
              </p:ext>
            </p:extLst>
          </p:nvPr>
        </p:nvGraphicFramePr>
        <p:xfrm>
          <a:off x="2550481" y="1413962"/>
          <a:ext cx="8169656" cy="418855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041934"/>
                <a:gridCol w="2041934"/>
                <a:gridCol w="2042894"/>
                <a:gridCol w="2042894"/>
              </a:tblGrid>
              <a:tr h="38077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        הַמִּלָּה 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הַפֵּרוּשׁ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        הַמִּלָּה 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         הַפֵּרוּשׁ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זְאֵב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 dirty="0">
                          <a:effectLst/>
                          <a:latin typeface="David" pitchFamily="34" charset="-79"/>
                        </a:rPr>
                        <a:t>ثعلب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חֲבֵרָה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صديقة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רָעָב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 dirty="0">
                          <a:effectLst/>
                          <a:latin typeface="David" pitchFamily="34" charset="-79"/>
                        </a:rPr>
                        <a:t>جائع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לְהָבִיא לְךָ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أن احضر لك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פִּתְאוֹם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 dirty="0">
                          <a:effectLst/>
                          <a:latin typeface="David" pitchFamily="34" charset="-79"/>
                        </a:rPr>
                        <a:t>فجأة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יֶלֶד שָׂמֵחַ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ولد فرحان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כִּבְשָׂה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 dirty="0">
                          <a:effectLst/>
                          <a:latin typeface="David" pitchFamily="34" charset="-79"/>
                        </a:rPr>
                        <a:t>غنمة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שַׂר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يغني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תּוֹפֵס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يمسك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רָץ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 dirty="0">
                          <a:effectLst/>
                          <a:latin typeface="David" pitchFamily="34" charset="-79"/>
                        </a:rPr>
                        <a:t>يركض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רֶגַע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لحظة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תּוֹפֵס אוֹתִי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تمسك بي  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טְעִימָה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لذيذة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עוֹמֵד 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يقف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מַסְכִּים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موافق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נוֹפֵל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يسقط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כּוֹעֵס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غاضب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יָם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بحر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  <a:tr h="38077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itchFamily="34" charset="-79"/>
                          <a:cs typeface="David" pitchFamily="34" charset="-79"/>
                        </a:rPr>
                        <a:t>תַּרְנְגֹלֶת אֲדֻמָּה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>
                          <a:effectLst/>
                          <a:latin typeface="David" pitchFamily="34" charset="-79"/>
                        </a:rPr>
                        <a:t>دجاجة حمراء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David" pitchFamily="34" charset="-79"/>
                          <a:cs typeface="David" pitchFamily="34" charset="-79"/>
                        </a:rPr>
                        <a:t>שָׂמֵחַ</a:t>
                      </a:r>
                      <a:endParaRPr lang="en-US" sz="110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AE" sz="1600" dirty="0">
                          <a:effectLst/>
                          <a:latin typeface="David" pitchFamily="34" charset="-79"/>
                        </a:rPr>
                        <a:t>سعيد- فرحان</a:t>
                      </a:r>
                      <a:endParaRPr lang="en-US" sz="1100" dirty="0">
                        <a:effectLst/>
                        <a:latin typeface="David" pitchFamily="34" charset="-79"/>
                        <a:ea typeface="Calibri"/>
                        <a:cs typeface="David" pitchFamily="34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3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590" y="603166"/>
            <a:ext cx="8280000" cy="720000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מְנַתְּחִים אֶת הָעֲלִילָה בְּיַחַד</a:t>
            </a:r>
            <a:endParaRPr lang="x-none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20" y="1719012"/>
            <a:ext cx="371928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07" y="1894973"/>
            <a:ext cx="376829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21" y="4427620"/>
            <a:ext cx="3733569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07" y="4465720"/>
            <a:ext cx="376829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95" y="108673"/>
            <a:ext cx="3140243" cy="511530"/>
          </a:xfrm>
        </p:spPr>
        <p:txBody>
          <a:bodyPr>
            <a:normAutofit fontScale="90000"/>
          </a:bodyPr>
          <a:lstStyle/>
          <a:p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רֶגַע שֶׁל מַחְשָׁבָה </a:t>
            </a:r>
            <a:endParaRPr lang="x-none" sz="4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4062413" y="25225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4062413" y="25225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>
            <a:off x="4062413" y="25225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Control 4"/>
          <p:cNvSpPr>
            <a:spLocks noChangeArrowheads="1" noChangeShapeType="1"/>
          </p:cNvSpPr>
          <p:nvPr/>
        </p:nvSpPr>
        <p:spPr bwMode="auto">
          <a:xfrm>
            <a:off x="4062413" y="25225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062413" y="2522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59" y="493339"/>
            <a:ext cx="2331949" cy="142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62" y="3731485"/>
            <a:ext cx="2331946" cy="12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59" y="2007815"/>
            <a:ext cx="2331949" cy="142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62" y="5197777"/>
            <a:ext cx="2331949" cy="133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96" y="655912"/>
            <a:ext cx="2409825" cy="88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08" y="1689830"/>
            <a:ext cx="2409826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1" y="2124803"/>
            <a:ext cx="2409824" cy="85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08" y="3106159"/>
            <a:ext cx="2409824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0" y="3731485"/>
            <a:ext cx="24098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08" y="4671210"/>
            <a:ext cx="2314575" cy="7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08" y="5456320"/>
            <a:ext cx="2105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76814" y="120317"/>
            <a:ext cx="2823410" cy="517358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פִּתְרוֹן</a:t>
            </a:r>
          </a:p>
        </p:txBody>
      </p:sp>
      <p:sp>
        <p:nvSpPr>
          <p:cNvPr id="14" name="Control 1"/>
          <p:cNvSpPr>
            <a:spLocks noChangeArrowheads="1" noChangeShapeType="1"/>
          </p:cNvSpPr>
          <p:nvPr/>
        </p:nvSpPr>
        <p:spPr bwMode="auto">
          <a:xfrm>
            <a:off x="4062413" y="25225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" name="Control 2"/>
          <p:cNvSpPr>
            <a:spLocks noChangeArrowheads="1" noChangeShapeType="1"/>
          </p:cNvSpPr>
          <p:nvPr/>
        </p:nvSpPr>
        <p:spPr bwMode="auto">
          <a:xfrm>
            <a:off x="4062413" y="25225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Control 3"/>
          <p:cNvSpPr>
            <a:spLocks noChangeArrowheads="1" noChangeShapeType="1"/>
          </p:cNvSpPr>
          <p:nvPr/>
        </p:nvSpPr>
        <p:spPr bwMode="auto">
          <a:xfrm>
            <a:off x="4062413" y="25225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7" name="Control 4"/>
          <p:cNvSpPr>
            <a:spLocks noChangeArrowheads="1" noChangeShapeType="1"/>
          </p:cNvSpPr>
          <p:nvPr/>
        </p:nvSpPr>
        <p:spPr bwMode="auto">
          <a:xfrm>
            <a:off x="4062413" y="25225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59" y="493339"/>
            <a:ext cx="2331949" cy="142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65" y="2152944"/>
            <a:ext cx="2331946" cy="12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43" y="3774604"/>
            <a:ext cx="2331949" cy="142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59" y="5203727"/>
            <a:ext cx="2331949" cy="133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10" y="2352876"/>
            <a:ext cx="2335626" cy="88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62" y="4189127"/>
            <a:ext cx="234477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73" y="960166"/>
            <a:ext cx="2213557" cy="79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09" y="5469554"/>
            <a:ext cx="221355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50" y="2368643"/>
            <a:ext cx="227973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1" y="874545"/>
            <a:ext cx="2181225" cy="7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10" y="4143640"/>
            <a:ext cx="221355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68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התאמה אישית 5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0630D-C162-45BE-9359-8A7E2B414DF1}">
  <ds:schemaRefs>
    <ds:schemaRef ds:uri="http://purl.org/dc/dcmitype/"/>
    <ds:schemaRef ds:uri="http://schemas.microsoft.com/office/infopath/2007/PartnerControls"/>
    <ds:schemaRef ds:uri="7de65336-3470-4daf-946b-7619550e553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6ad565e7-c57f-415f-adfa-5c7854c55faf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41A918-AE01-4908-8C74-37F9AEEBE74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de65336-3470-4daf-946b-7619550e553e"/>
    <ds:schemaRef ds:uri="6ad565e7-c57f-415f-adfa-5c7854c55fa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7BCF7D-1411-4C38-96DE-F6E4017D5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755</Words>
  <Application>Microsoft Office PowerPoint</Application>
  <PresentationFormat>מסך רחב</PresentationFormat>
  <Paragraphs>159</Paragraphs>
  <Slides>12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Alef</vt:lpstr>
      <vt:lpstr>Arial</vt:lpstr>
      <vt:lpstr>Calibri</vt:lpstr>
      <vt:lpstr>David</vt:lpstr>
      <vt:lpstr>Open Sans</vt:lpstr>
      <vt:lpstr>Open Sans Hebrew</vt:lpstr>
      <vt:lpstr>Sakkal Majalla</vt:lpstr>
      <vt:lpstr>Office Theme</vt:lpstr>
      <vt:lpstr>1_Office Theme</vt:lpstr>
      <vt:lpstr>מצגת של PowerPoint</vt:lpstr>
      <vt:lpstr>מָה נִלְמָד הַיּוֹם?</vt:lpstr>
      <vt:lpstr>עֲלֵיכֶם לְהָכִין...</vt:lpstr>
      <vt:lpstr>חוֹשְׁבִים בְּיַחַד</vt:lpstr>
      <vt:lpstr>הַזְּאֵב הָרָעֵב(סֵפֶר מְדַבְּרִים בְּעִבְרִית לְכִתָּה ג')</vt:lpstr>
      <vt:lpstr>אוֹצַר מִלִּים</vt:lpstr>
      <vt:lpstr>מְנַתְּחִים אֶת הָעֲלִילָה בְּיַחַד</vt:lpstr>
      <vt:lpstr>רֶגַע שֶׁל מַחְשָׁבָה </vt:lpstr>
      <vt:lpstr>פִּתְרוֹן</vt:lpstr>
      <vt:lpstr>מְסַיְּמִים וּמְסַכְּמִים</vt:lpstr>
      <vt:lpstr>מַמְשִׁיכִים לַמְּשִׂימָה 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user</cp:lastModifiedBy>
  <cp:revision>145</cp:revision>
  <dcterms:created xsi:type="dcterms:W3CDTF">2020-03-11T07:11:19Z</dcterms:created>
  <dcterms:modified xsi:type="dcterms:W3CDTF">2020-06-07T03:09:19Z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0x0101003A84B2C970292541884C6D2E423F45B9</vt:lpwstr>
  </property>
</Properties>
</file>