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1.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41"/>
  </p:notesMasterIdLst>
  <p:sldIdLst>
    <p:sldId id="260" r:id="rId2"/>
    <p:sldId id="261" r:id="rId3"/>
    <p:sldId id="262" r:id="rId4"/>
    <p:sldId id="263" r:id="rId5"/>
    <p:sldId id="264" r:id="rId6"/>
    <p:sldId id="265" r:id="rId7"/>
    <p:sldId id="266" r:id="rId8"/>
    <p:sldId id="359" r:id="rId9"/>
    <p:sldId id="314" r:id="rId10"/>
    <p:sldId id="321" r:id="rId11"/>
    <p:sldId id="322" r:id="rId12"/>
    <p:sldId id="323" r:id="rId13"/>
    <p:sldId id="324" r:id="rId14"/>
    <p:sldId id="325" r:id="rId15"/>
    <p:sldId id="326" r:id="rId16"/>
    <p:sldId id="352" r:id="rId17"/>
    <p:sldId id="354" r:id="rId18"/>
    <p:sldId id="329" r:id="rId19"/>
    <p:sldId id="283" r:id="rId20"/>
    <p:sldId id="337" r:id="rId21"/>
    <p:sldId id="338" r:id="rId22"/>
    <p:sldId id="339" r:id="rId23"/>
    <p:sldId id="340" r:id="rId24"/>
    <p:sldId id="342" r:id="rId25"/>
    <p:sldId id="284" r:id="rId26"/>
    <p:sldId id="343" r:id="rId27"/>
    <p:sldId id="285" r:id="rId28"/>
    <p:sldId id="344" r:id="rId29"/>
    <p:sldId id="345" r:id="rId30"/>
    <p:sldId id="346" r:id="rId31"/>
    <p:sldId id="356" r:id="rId32"/>
    <p:sldId id="289" r:id="rId33"/>
    <p:sldId id="358" r:id="rId34"/>
    <p:sldId id="347" r:id="rId35"/>
    <p:sldId id="360" r:id="rId36"/>
    <p:sldId id="349" r:id="rId37"/>
    <p:sldId id="348" r:id="rId38"/>
    <p:sldId id="350" r:id="rId39"/>
    <p:sldId id="311" r:id="rId40"/>
  </p:sldIdLst>
  <p:sldSz cx="12192000" cy="6858000"/>
  <p:notesSz cx="6858000" cy="9144000"/>
  <p:embeddedFontLst>
    <p:embeddedFont>
      <p:font typeface="Calibri" panose="020F0502020204030204" pitchFamily="34" charset="0"/>
      <p:regular r:id="rId42"/>
      <p:bold r:id="rId43"/>
      <p:italic r:id="rId44"/>
      <p:boldItalic r:id="rId45"/>
    </p:embeddedFont>
    <p:embeddedFont>
      <p:font typeface="Varela Round" panose="00000500000000000000" charset="-79"/>
      <p:regular r:id="rId46"/>
    </p:embeddedFont>
    <p:embeddedFont>
      <p:font typeface="Open Sans" panose="020B0606030504020204" pitchFamily="34" charset="0"/>
      <p:regular r:id="rId47"/>
      <p:bold r:id="rId48"/>
      <p:italic r:id="rId49"/>
      <p:boldItalic r:id="rId50"/>
    </p:embeddedFont>
    <p:embeddedFont>
      <p:font typeface="Amatic SC" panose="020B0604020202020204" charset="-79"/>
      <p:regular r:id="rId51"/>
      <p:bold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024">
          <p15:clr>
            <a:srgbClr val="A4A3A4"/>
          </p15:clr>
        </p15:guide>
        <p15:guide id="2" pos="386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me" initials="h" lastIdx="9" clrIdx="0"/>
  <p:cmAuthor id="1" name="Shuly" initials="S" lastIdx="9" clrIdx="1">
    <p:extLst>
      <p:ext uri="{19B8F6BF-5375-455C-9EA6-DF929625EA0E}">
        <p15:presenceInfo xmlns:p15="http://schemas.microsoft.com/office/powerpoint/2012/main" userId="Shuly" providerId="None"/>
      </p:ext>
    </p:extLst>
  </p:cmAuthor>
  <p:cmAuthor id="2" name="Tooli" initials="T" lastIdx="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67" autoAdjust="0"/>
    <p:restoredTop sz="95250" autoAdjust="0"/>
  </p:normalViewPr>
  <p:slideViewPr>
    <p:cSldViewPr snapToGrid="0">
      <p:cViewPr varScale="1">
        <p:scale>
          <a:sx n="81" d="100"/>
          <a:sy n="81" d="100"/>
        </p:scale>
        <p:origin x="426" y="78"/>
      </p:cViewPr>
      <p:guideLst>
        <p:guide orient="horz" pos="2024"/>
        <p:guide pos="3863"/>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5-25T14:22:20.947" idx="4">
    <p:pos x="222" y="368"/>
    <p:text>איך הכותרת עוזרת לנו לקבל מידע על החיפושית</p:text>
  </p:cm>
  <p:cm authorId="2" dt="2020-05-25T14:24:59.557" idx="5">
    <p:pos x="40" y="411"/>
    <p:text>מיותר. זה בדיוק מה שנאמר במשפט הקודם</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x-none"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140576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chemeClr val="dk1"/>
              </a:buClr>
              <a:buSzPts val="1200"/>
              <a:buFont typeface="Calibri"/>
              <a:buNone/>
            </a:pPr>
            <a:r>
              <a:rPr lang="x-none"/>
              <a:t>כתבו את המלל בהתאם ואת הציוד הדרוש.</a:t>
            </a:r>
            <a:endParaRPr dirty="0"/>
          </a:p>
          <a:p>
            <a:pPr marL="0" lvl="0" indent="0" algn="l" rtl="0">
              <a:spcBef>
                <a:spcPts val="0"/>
              </a:spcBef>
              <a:spcAft>
                <a:spcPts val="0"/>
              </a:spcAft>
              <a:buNone/>
            </a:pPr>
            <a:endParaRPr dirty="0"/>
          </a:p>
        </p:txBody>
      </p:sp>
      <p:sp>
        <p:nvSpPr>
          <p:cNvPr id="236" name="Google Shape;23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a:t>
            </a:fld>
            <a:endParaRPr/>
          </a:p>
        </p:txBody>
      </p:sp>
    </p:spTree>
    <p:extLst>
      <p:ext uri="{BB962C8B-B14F-4D97-AF65-F5344CB8AC3E}">
        <p14:creationId xmlns:p14="http://schemas.microsoft.com/office/powerpoint/2010/main" val="371123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842e637a28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g842e637a28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x-none" sz="1400" dirty="0"/>
              <a:t>נעים מא</a:t>
            </a:r>
            <a:r>
              <a:rPr lang="he-IL" sz="1400" dirty="0"/>
              <a:t>ו</a:t>
            </a:r>
            <a:r>
              <a:rPr lang="x-none" sz="1400" dirty="0"/>
              <a:t>ד,</a:t>
            </a:r>
            <a:br>
              <a:rPr lang="x-none" sz="1400" dirty="0"/>
            </a:br>
            <a:r>
              <a:rPr lang="x-none" sz="1400" dirty="0"/>
              <a:t>שמי מירב</a:t>
            </a:r>
            <a:r>
              <a:rPr lang="he-IL" sz="1400" dirty="0"/>
              <a:t>, </a:t>
            </a:r>
            <a:r>
              <a:rPr lang="x-none" sz="1400" dirty="0"/>
              <a:t>אני מחנכת בכיתות א</a:t>
            </a:r>
            <a:r>
              <a:rPr lang="he-IL" sz="1400" dirty="0"/>
              <a:t>'</a:t>
            </a:r>
            <a:r>
              <a:rPr lang="x-none" sz="1400" dirty="0"/>
              <a:t> ו-ב</a:t>
            </a:r>
            <a:r>
              <a:rPr lang="he-IL" sz="1400" dirty="0"/>
              <a:t>'</a:t>
            </a:r>
            <a:r>
              <a:rPr lang="x-none" sz="1400" dirty="0"/>
              <a:t> והיום נלמד יחד עברית</a:t>
            </a:r>
            <a:r>
              <a:rPr lang="he-IL" sz="1400" dirty="0"/>
              <a:t> – </a:t>
            </a:r>
            <a:r>
              <a:rPr lang="x-none" sz="1400" dirty="0"/>
              <a:t>נקרא</a:t>
            </a:r>
            <a:r>
              <a:rPr lang="he-IL" sz="1400" dirty="0"/>
              <a:t>, </a:t>
            </a:r>
            <a:r>
              <a:rPr lang="x-none" sz="1400" dirty="0"/>
              <a:t>נענה על שאלות ו</a:t>
            </a:r>
            <a:r>
              <a:rPr lang="he-IL" sz="1400" dirty="0"/>
              <a:t>נ</a:t>
            </a:r>
            <a:r>
              <a:rPr lang="x-none" sz="1400" dirty="0"/>
              <a:t>למד דברים חדשים.</a:t>
            </a:r>
            <a:br>
              <a:rPr lang="x-none" sz="1400" dirty="0"/>
            </a:br>
            <a:r>
              <a:rPr lang="x-none" sz="1400" dirty="0"/>
              <a:t>לפני שנתחיל רציתי לשתף אתכם בציוד שתצטרכו.</a:t>
            </a:r>
            <a:endParaRPr sz="1400" dirty="0"/>
          </a:p>
        </p:txBody>
      </p:sp>
      <p:sp>
        <p:nvSpPr>
          <p:cNvPr id="245" name="Google Shape;245;g842e637a28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a:t>
            </a:fld>
            <a:endParaRPr/>
          </a:p>
        </p:txBody>
      </p:sp>
    </p:spTree>
    <p:extLst>
      <p:ext uri="{BB962C8B-B14F-4D97-AF65-F5344CB8AC3E}">
        <p14:creationId xmlns:p14="http://schemas.microsoft.com/office/powerpoint/2010/main" val="3283166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77251c5e3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g77251c5e3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152400" lvl="0" indent="0" algn="r" rtl="1">
              <a:lnSpc>
                <a:spcPct val="115000"/>
              </a:lnSpc>
              <a:spcBef>
                <a:spcPts val="0"/>
              </a:spcBef>
              <a:spcAft>
                <a:spcPts val="0"/>
              </a:spcAft>
              <a:buNone/>
            </a:pPr>
            <a:r>
              <a:rPr lang="x-none" dirty="0">
                <a:solidFill>
                  <a:srgbClr val="000000"/>
                </a:solidFill>
                <a:latin typeface="Varela Round"/>
                <a:ea typeface="Varela Round"/>
                <a:cs typeface="Varela Round"/>
                <a:sym typeface="Varela Round"/>
              </a:rPr>
              <a:t>מה להכין לשיעור שלנו?</a:t>
            </a:r>
            <a:br>
              <a:rPr lang="x-none" dirty="0">
                <a:solidFill>
                  <a:srgbClr val="000000"/>
                </a:solidFill>
                <a:latin typeface="Varela Round"/>
                <a:ea typeface="Varela Round"/>
                <a:cs typeface="Varela Round"/>
                <a:sym typeface="Varela Round"/>
              </a:rPr>
            </a:br>
            <a:r>
              <a:rPr lang="he-IL" dirty="0">
                <a:solidFill>
                  <a:srgbClr val="FF0000"/>
                </a:solidFill>
                <a:latin typeface="Varela Round"/>
                <a:ea typeface="Varela Round"/>
                <a:cs typeface="Varela Round"/>
                <a:sym typeface="Varela Round"/>
              </a:rPr>
              <a:t>4</a:t>
            </a:r>
            <a:r>
              <a:rPr lang="he-IL" baseline="0" dirty="0">
                <a:solidFill>
                  <a:srgbClr val="FF0000"/>
                </a:solidFill>
                <a:latin typeface="Varela Round"/>
                <a:ea typeface="Varela Round"/>
                <a:cs typeface="Varela Round"/>
                <a:sym typeface="Varela Round"/>
              </a:rPr>
              <a:t> </a:t>
            </a:r>
            <a:r>
              <a:rPr lang="x-none" dirty="0">
                <a:solidFill>
                  <a:srgbClr val="FF0000"/>
                </a:solidFill>
                <a:latin typeface="Varela Round"/>
                <a:ea typeface="Varela Round"/>
                <a:cs typeface="Varela Round"/>
                <a:sym typeface="Varela Round"/>
              </a:rPr>
              <a:t>רצועות נייר </a:t>
            </a:r>
            <a:r>
              <a:rPr lang="he-IL" dirty="0">
                <a:solidFill>
                  <a:srgbClr val="FF0000"/>
                </a:solidFill>
                <a:latin typeface="Varela Round"/>
                <a:ea typeface="Varela Round"/>
                <a:cs typeface="Varela Round"/>
                <a:sym typeface="Varela Round"/>
              </a:rPr>
              <a:t>(</a:t>
            </a:r>
            <a:r>
              <a:rPr lang="x-none" dirty="0">
                <a:solidFill>
                  <a:srgbClr val="FF0000"/>
                </a:solidFill>
                <a:latin typeface="Varela Round"/>
                <a:ea typeface="Varela Round"/>
                <a:cs typeface="Varela Round"/>
                <a:sym typeface="Varela Round"/>
              </a:rPr>
              <a:t>לכתיבת השאלות</a:t>
            </a:r>
            <a:r>
              <a:rPr lang="he-IL" dirty="0">
                <a:solidFill>
                  <a:srgbClr val="FF0000"/>
                </a:solidFill>
                <a:latin typeface="Varela Round"/>
                <a:ea typeface="Varela Round"/>
                <a:cs typeface="Varela Round"/>
                <a:sym typeface="Varela Round"/>
              </a:rPr>
              <a:t>)</a:t>
            </a:r>
            <a:endParaRPr dirty="0">
              <a:solidFill>
                <a:srgbClr val="FF0000"/>
              </a:solidFill>
              <a:latin typeface="Varela Round"/>
              <a:ea typeface="Varela Round"/>
              <a:cs typeface="Varela Round"/>
              <a:sym typeface="Varela Round"/>
            </a:endParaRPr>
          </a:p>
          <a:p>
            <a:pPr marL="0" marR="152400" lvl="0" indent="0" algn="r" rtl="1">
              <a:lnSpc>
                <a:spcPct val="115000"/>
              </a:lnSpc>
              <a:spcBef>
                <a:spcPts val="0"/>
              </a:spcBef>
              <a:spcAft>
                <a:spcPts val="0"/>
              </a:spcAft>
              <a:buNone/>
            </a:pPr>
            <a:r>
              <a:rPr lang="x-none" b="1" dirty="0">
                <a:solidFill>
                  <a:srgbClr val="000000"/>
                </a:solidFill>
                <a:highlight>
                  <a:srgbClr val="FFFF00"/>
                </a:highlight>
                <a:latin typeface="Varela Round"/>
                <a:ea typeface="Varela Round"/>
                <a:cs typeface="Varela Round"/>
                <a:sym typeface="Varela Round"/>
              </a:rPr>
              <a:t> להעלות הנפשה</a:t>
            </a:r>
            <a:endParaRPr b="1" dirty="0">
              <a:solidFill>
                <a:srgbClr val="000000"/>
              </a:solidFill>
              <a:highlight>
                <a:srgbClr val="FFFF00"/>
              </a:highlight>
              <a:latin typeface="Varela Round"/>
              <a:ea typeface="Varela Round"/>
              <a:cs typeface="Varela Round"/>
              <a:sym typeface="Varela Round"/>
            </a:endParaRPr>
          </a:p>
          <a:p>
            <a:pPr marL="0" marR="152400" lvl="0" indent="0" algn="r" rtl="1">
              <a:lnSpc>
                <a:spcPct val="115000"/>
              </a:lnSpc>
              <a:spcBef>
                <a:spcPts val="0"/>
              </a:spcBef>
              <a:spcAft>
                <a:spcPts val="0"/>
              </a:spcAft>
              <a:buNone/>
            </a:pPr>
            <a:r>
              <a:rPr lang="x-none" dirty="0">
                <a:solidFill>
                  <a:srgbClr val="FF0000"/>
                </a:solidFill>
                <a:latin typeface="Varela Round"/>
                <a:ea typeface="Varela Round"/>
                <a:cs typeface="Varela Round"/>
                <a:sym typeface="Varela Round"/>
              </a:rPr>
              <a:t>6 כרטיסיות לכתיבת הספרות 1.2 לפעילות שואלים ועונים ולמילות השאלה</a:t>
            </a:r>
            <a:endParaRPr dirty="0">
              <a:solidFill>
                <a:srgbClr val="FF0000"/>
              </a:solidFill>
              <a:latin typeface="Varela Round"/>
              <a:ea typeface="Varela Round"/>
              <a:cs typeface="Varela Round"/>
              <a:sym typeface="Varela Round"/>
            </a:endParaRPr>
          </a:p>
          <a:p>
            <a:pPr marL="0" marR="152400" lvl="0" indent="0" algn="r" rtl="1">
              <a:lnSpc>
                <a:spcPct val="115000"/>
              </a:lnSpc>
              <a:spcBef>
                <a:spcPts val="0"/>
              </a:spcBef>
              <a:spcAft>
                <a:spcPts val="0"/>
              </a:spcAft>
              <a:buNone/>
            </a:pPr>
            <a:r>
              <a:rPr lang="x-none" b="1" dirty="0">
                <a:solidFill>
                  <a:srgbClr val="000000"/>
                </a:solidFill>
                <a:highlight>
                  <a:srgbClr val="FFFF00"/>
                </a:highlight>
                <a:latin typeface="Varela Round"/>
                <a:ea typeface="Varela Round"/>
                <a:cs typeface="Varela Round"/>
                <a:sym typeface="Varela Round"/>
              </a:rPr>
              <a:t> להעלות הנפשה</a:t>
            </a:r>
            <a:endParaRPr b="1" dirty="0">
              <a:solidFill>
                <a:srgbClr val="000000"/>
              </a:solidFill>
              <a:highlight>
                <a:srgbClr val="FFFF00"/>
              </a:highlight>
              <a:latin typeface="Varela Round"/>
              <a:ea typeface="Varela Round"/>
              <a:cs typeface="Varela Round"/>
              <a:sym typeface="Varela Round"/>
            </a:endParaRPr>
          </a:p>
          <a:p>
            <a:pPr marL="0" marR="152400" lvl="0" indent="0" algn="r" rtl="1">
              <a:lnSpc>
                <a:spcPct val="115000"/>
              </a:lnSpc>
              <a:spcBef>
                <a:spcPts val="0"/>
              </a:spcBef>
              <a:spcAft>
                <a:spcPts val="0"/>
              </a:spcAft>
              <a:buNone/>
            </a:pPr>
            <a:r>
              <a:rPr lang="x-none" dirty="0">
                <a:solidFill>
                  <a:srgbClr val="000000"/>
                </a:solidFill>
                <a:latin typeface="Varela Round"/>
                <a:ea typeface="Varela Round"/>
                <a:cs typeface="Varela Round"/>
                <a:sym typeface="Varela Round"/>
              </a:rPr>
              <a:t>מספריים</a:t>
            </a:r>
            <a:br>
              <a:rPr lang="x-none" dirty="0">
                <a:solidFill>
                  <a:srgbClr val="000000"/>
                </a:solidFill>
                <a:latin typeface="Varela Round"/>
                <a:ea typeface="Varela Round"/>
                <a:cs typeface="Varela Round"/>
                <a:sym typeface="Varela Round"/>
              </a:rPr>
            </a:br>
            <a:r>
              <a:rPr lang="x-none" b="1" dirty="0">
                <a:solidFill>
                  <a:srgbClr val="000000"/>
                </a:solidFill>
                <a:highlight>
                  <a:srgbClr val="FFFF00"/>
                </a:highlight>
                <a:latin typeface="Varela Round"/>
                <a:ea typeface="Varela Round"/>
                <a:cs typeface="Varela Round"/>
                <a:sym typeface="Varela Round"/>
              </a:rPr>
              <a:t> להעלות הנפשה</a:t>
            </a:r>
            <a:endParaRPr b="1" dirty="0">
              <a:solidFill>
                <a:srgbClr val="000000"/>
              </a:solidFill>
              <a:highlight>
                <a:srgbClr val="FFFF00"/>
              </a:highlight>
              <a:latin typeface="Varela Round"/>
              <a:ea typeface="Varela Round"/>
              <a:cs typeface="Varela Round"/>
              <a:sym typeface="Varela Round"/>
            </a:endParaRPr>
          </a:p>
          <a:p>
            <a:pPr marL="0" marR="152400" lvl="0" indent="0" algn="r" rtl="1">
              <a:lnSpc>
                <a:spcPct val="115000"/>
              </a:lnSpc>
              <a:spcBef>
                <a:spcPts val="0"/>
              </a:spcBef>
              <a:spcAft>
                <a:spcPts val="0"/>
              </a:spcAft>
              <a:buNone/>
            </a:pPr>
            <a:r>
              <a:rPr lang="x-none" dirty="0">
                <a:solidFill>
                  <a:srgbClr val="000000"/>
                </a:solidFill>
                <a:latin typeface="Varela Round"/>
                <a:ea typeface="Varela Round"/>
                <a:cs typeface="Varela Round"/>
                <a:sym typeface="Varela Round"/>
              </a:rPr>
              <a:t>עיפרון</a:t>
            </a:r>
            <a:br>
              <a:rPr lang="x-none" dirty="0">
                <a:solidFill>
                  <a:srgbClr val="000000"/>
                </a:solidFill>
                <a:latin typeface="Varela Round"/>
                <a:ea typeface="Varela Round"/>
                <a:cs typeface="Varela Round"/>
                <a:sym typeface="Varela Round"/>
              </a:rPr>
            </a:br>
            <a:r>
              <a:rPr lang="x-none" b="1" dirty="0">
                <a:solidFill>
                  <a:srgbClr val="000000"/>
                </a:solidFill>
                <a:highlight>
                  <a:srgbClr val="FFFF00"/>
                </a:highlight>
                <a:latin typeface="Varela Round"/>
                <a:ea typeface="Varela Round"/>
                <a:cs typeface="Varela Round"/>
                <a:sym typeface="Varela Round"/>
              </a:rPr>
              <a:t> להעלות הנפשה</a:t>
            </a:r>
            <a:endParaRPr dirty="0">
              <a:solidFill>
                <a:srgbClr val="000000"/>
              </a:solidFill>
              <a:latin typeface="Varela Round"/>
              <a:ea typeface="Varela Round"/>
              <a:cs typeface="Varela Round"/>
              <a:sym typeface="Varela Round"/>
            </a:endParaRPr>
          </a:p>
          <a:p>
            <a:pPr marL="0" marR="152400" lvl="0" indent="0" algn="r" rtl="1">
              <a:lnSpc>
                <a:spcPct val="115000"/>
              </a:lnSpc>
              <a:spcBef>
                <a:spcPts val="0"/>
              </a:spcBef>
              <a:spcAft>
                <a:spcPts val="0"/>
              </a:spcAft>
              <a:buNone/>
            </a:pPr>
            <a:r>
              <a:rPr lang="x-none" dirty="0">
                <a:solidFill>
                  <a:srgbClr val="000000"/>
                </a:solidFill>
                <a:latin typeface="Varela Round"/>
                <a:ea typeface="Varela Round"/>
                <a:cs typeface="Varela Round"/>
                <a:sym typeface="Varela Round"/>
              </a:rPr>
              <a:t>אני מחכה לכם כא</a:t>
            </a:r>
            <a:r>
              <a:rPr lang="he-IL" dirty="0">
                <a:solidFill>
                  <a:srgbClr val="000000"/>
                </a:solidFill>
                <a:latin typeface="Varela Round"/>
                <a:ea typeface="Varela Round"/>
                <a:cs typeface="Varela Round"/>
                <a:sym typeface="Varela Round"/>
              </a:rPr>
              <a:t>ן,</a:t>
            </a:r>
            <a:r>
              <a:rPr lang="he-IL" baseline="0" dirty="0">
                <a:solidFill>
                  <a:srgbClr val="000000"/>
                </a:solidFill>
                <a:latin typeface="Varela Round"/>
                <a:ea typeface="Varela Round"/>
                <a:cs typeface="Varela Round"/>
                <a:sym typeface="Varela Round"/>
              </a:rPr>
              <a:t> לכו </a:t>
            </a:r>
            <a:r>
              <a:rPr lang="x-none" dirty="0">
                <a:solidFill>
                  <a:srgbClr val="000000"/>
                </a:solidFill>
                <a:latin typeface="Varela Round"/>
                <a:ea typeface="Varela Round"/>
                <a:cs typeface="Varela Round"/>
                <a:sym typeface="Varela Round"/>
              </a:rPr>
              <a:t>להביא את הציוד לשיעור.</a:t>
            </a:r>
            <a:r>
              <a:rPr lang="x-none" dirty="0">
                <a:solidFill>
                  <a:srgbClr val="000000"/>
                </a:solidFill>
                <a:latin typeface="Arial"/>
                <a:ea typeface="Arial"/>
                <a:cs typeface="Arial"/>
                <a:sym typeface="Arial"/>
              </a:rPr>
              <a:t/>
            </a:r>
            <a:br>
              <a:rPr lang="x-none" dirty="0">
                <a:solidFill>
                  <a:srgbClr val="000000"/>
                </a:solidFill>
                <a:latin typeface="Arial"/>
                <a:ea typeface="Arial"/>
                <a:cs typeface="Arial"/>
                <a:sym typeface="Arial"/>
              </a:rPr>
            </a:br>
            <a:r>
              <a:rPr lang="x-none" dirty="0">
                <a:solidFill>
                  <a:srgbClr val="000000"/>
                </a:solidFill>
                <a:latin typeface="Varela Round"/>
                <a:ea typeface="Varela Round"/>
                <a:cs typeface="Varela Round"/>
                <a:sym typeface="Varela Round"/>
              </a:rPr>
              <a:t>אנחנו עומדים להתחיל בשיעור</a:t>
            </a:r>
            <a:r>
              <a:rPr lang="he-IL" dirty="0">
                <a:solidFill>
                  <a:srgbClr val="000000"/>
                </a:solidFill>
                <a:latin typeface="Varela Round"/>
                <a:ea typeface="Varela Round"/>
                <a:cs typeface="Varela Round"/>
                <a:sym typeface="Varela Round"/>
              </a:rPr>
              <a:t>.</a:t>
            </a:r>
          </a:p>
          <a:p>
            <a:pPr marL="0" marR="152400" lvl="0" indent="0" algn="r" rtl="1">
              <a:lnSpc>
                <a:spcPct val="115000"/>
              </a:lnSpc>
              <a:spcBef>
                <a:spcPts val="0"/>
              </a:spcBef>
              <a:spcAft>
                <a:spcPts val="0"/>
              </a:spcAft>
              <a:buNone/>
            </a:pPr>
            <a:r>
              <a:rPr lang="he-IL" dirty="0">
                <a:solidFill>
                  <a:srgbClr val="000000"/>
                </a:solidFill>
                <a:latin typeface="Varela Round"/>
                <a:ea typeface="Varela Round"/>
                <a:cs typeface="Varela Round"/>
                <a:sym typeface="Varela Round"/>
              </a:rPr>
              <a:t>שבו נוח</a:t>
            </a:r>
            <a:r>
              <a:rPr lang="x-none" dirty="0">
                <a:solidFill>
                  <a:srgbClr val="000000"/>
                </a:solidFill>
                <a:latin typeface="Varela Round"/>
                <a:ea typeface="Varela Round"/>
                <a:cs typeface="Varela Round"/>
                <a:sym typeface="Varela Round"/>
              </a:rPr>
              <a:t> מול המסך</a:t>
            </a:r>
            <a:r>
              <a:rPr lang="he-IL" dirty="0">
                <a:solidFill>
                  <a:srgbClr val="000000"/>
                </a:solidFill>
                <a:latin typeface="Varela Round"/>
                <a:ea typeface="Varela Round"/>
                <a:cs typeface="Varela Round"/>
                <a:sym typeface="Varela Round"/>
              </a:rPr>
              <a:t>. </a:t>
            </a:r>
            <a:r>
              <a:rPr lang="x-none" dirty="0">
                <a:solidFill>
                  <a:srgbClr val="000000"/>
                </a:solidFill>
                <a:latin typeface="Varela Round"/>
                <a:ea typeface="Varela Round"/>
                <a:cs typeface="Varela Round"/>
                <a:sym typeface="Varela Round"/>
              </a:rPr>
              <a:t>בדקו שהסביבה שלכם שקטה כדי שתוכלו לשמוע אותי היטב ולהיות מרוכזים</a:t>
            </a:r>
            <a:r>
              <a:rPr lang="he-IL" dirty="0">
                <a:solidFill>
                  <a:srgbClr val="000000"/>
                </a:solidFill>
                <a:latin typeface="Varela Round"/>
                <a:ea typeface="Varela Round"/>
                <a:cs typeface="Varela Round"/>
                <a:sym typeface="Varela Round"/>
              </a:rPr>
              <a:t>.</a:t>
            </a:r>
            <a:endParaRPr b="1" dirty="0">
              <a:latin typeface="Varela Round"/>
              <a:ea typeface="Varela Round"/>
              <a:cs typeface="Varela Round"/>
              <a:sym typeface="Varela Round"/>
            </a:endParaRPr>
          </a:p>
          <a:p>
            <a:pPr marL="0" lvl="0" indent="0" algn="r" rtl="0">
              <a:spcBef>
                <a:spcPts val="0"/>
              </a:spcBef>
              <a:spcAft>
                <a:spcPts val="0"/>
              </a:spcAft>
              <a:buNone/>
            </a:pPr>
            <a:endParaRPr dirty="0"/>
          </a:p>
        </p:txBody>
      </p:sp>
      <p:sp>
        <p:nvSpPr>
          <p:cNvPr id="254" name="Google Shape;254;g77251c5e3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3</a:t>
            </a:fld>
            <a:endParaRPr/>
          </a:p>
        </p:txBody>
      </p:sp>
    </p:spTree>
    <p:extLst>
      <p:ext uri="{BB962C8B-B14F-4D97-AF65-F5344CB8AC3E}">
        <p14:creationId xmlns:p14="http://schemas.microsoft.com/office/powerpoint/2010/main" val="4138555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x-none" dirty="0"/>
              <a:t>ועכשיו</a:t>
            </a:r>
            <a:r>
              <a:rPr lang="he-IL" dirty="0"/>
              <a:t>,</a:t>
            </a:r>
            <a:r>
              <a:rPr lang="he-IL" baseline="0" dirty="0"/>
              <a:t> </a:t>
            </a:r>
            <a:r>
              <a:rPr lang="x-none" dirty="0"/>
              <a:t>ממש לפני שנתחיל,</a:t>
            </a:r>
            <a:r>
              <a:rPr lang="he-IL" dirty="0"/>
              <a:t> </a:t>
            </a:r>
            <a:r>
              <a:rPr lang="x-none" dirty="0"/>
              <a:t>רציתי לשאול אתכם שאלה</a:t>
            </a:r>
            <a:r>
              <a:rPr lang="he-IL" dirty="0"/>
              <a:t> </a:t>
            </a:r>
            <a:r>
              <a:rPr lang="x-none" dirty="0"/>
              <a:t>שהיא בעצם חידה</a:t>
            </a:r>
            <a:r>
              <a:rPr lang="he-IL" dirty="0"/>
              <a:t>:</a:t>
            </a:r>
            <a:r>
              <a:rPr lang="x-none" dirty="0"/>
              <a:t/>
            </a:r>
            <a:br>
              <a:rPr lang="x-none" dirty="0"/>
            </a:br>
            <a:r>
              <a:rPr lang="x-none" dirty="0"/>
              <a:t>מי היא פרה </a:t>
            </a:r>
            <a:r>
              <a:rPr lang="he-IL" dirty="0"/>
              <a:t>ו</a:t>
            </a:r>
            <a:r>
              <a:rPr lang="x-none" dirty="0"/>
              <a:t>א</a:t>
            </a:r>
            <a:r>
              <a:rPr lang="he-IL" dirty="0" err="1"/>
              <a:t>ינה</a:t>
            </a:r>
            <a:r>
              <a:rPr lang="x-none" dirty="0"/>
              <a:t> נותנת חלב</a:t>
            </a:r>
            <a:r>
              <a:rPr lang="he-IL" dirty="0"/>
              <a:t>?</a:t>
            </a:r>
            <a:r>
              <a:rPr lang="x-none" dirty="0"/>
              <a:t/>
            </a:r>
            <a:br>
              <a:rPr lang="x-none" dirty="0"/>
            </a:br>
            <a:r>
              <a:rPr lang="x-none" dirty="0"/>
              <a:t>חשבו רגע</a:t>
            </a:r>
            <a:r>
              <a:rPr lang="he-IL" dirty="0"/>
              <a:t>...</a:t>
            </a:r>
          </a:p>
          <a:p>
            <a:pPr marL="0" lvl="0" indent="0" algn="r" rtl="1">
              <a:spcBef>
                <a:spcPts val="0"/>
              </a:spcBef>
              <a:spcAft>
                <a:spcPts val="0"/>
              </a:spcAft>
              <a:buClr>
                <a:schemeClr val="dk1"/>
              </a:buClr>
              <a:buSzPts val="1200"/>
              <a:buFont typeface="Calibri"/>
              <a:buNone/>
            </a:pPr>
            <a:r>
              <a:rPr lang="x-none" sz="2000" b="1" dirty="0">
                <a:solidFill>
                  <a:schemeClr val="tx1"/>
                </a:solidFill>
                <a:highlight>
                  <a:srgbClr val="FFFF00"/>
                </a:highlight>
              </a:rPr>
              <a:t>השהיה</a:t>
            </a:r>
            <a:r>
              <a:rPr lang="x-none" dirty="0">
                <a:highlight>
                  <a:srgbClr val="FFFF00"/>
                </a:highlight>
              </a:rPr>
              <a:t> </a:t>
            </a:r>
            <a:r>
              <a:rPr lang="x-none" dirty="0"/>
              <a:t/>
            </a:r>
            <a:br>
              <a:rPr lang="x-none" dirty="0"/>
            </a:br>
            <a:r>
              <a:rPr lang="x-none" dirty="0"/>
              <a:t>אתם יודעים מה</a:t>
            </a:r>
            <a:r>
              <a:rPr lang="he-IL" dirty="0"/>
              <a:t>?</a:t>
            </a:r>
            <a:r>
              <a:rPr lang="x-none" dirty="0"/>
              <a:t> </a:t>
            </a:r>
            <a:br>
              <a:rPr lang="x-none" dirty="0"/>
            </a:br>
            <a:r>
              <a:rPr lang="x-none" dirty="0"/>
              <a:t>אני אתן לכם רמז נוסף</a:t>
            </a:r>
            <a:r>
              <a:rPr lang="he-IL" dirty="0"/>
              <a:t>:</a:t>
            </a:r>
            <a:endParaRPr dirty="0">
              <a:solidFill>
                <a:schemeClr val="dk1"/>
              </a:solidFill>
            </a:endParaRPr>
          </a:p>
          <a:p>
            <a:pPr marL="0" lvl="0" indent="0" algn="l" rtl="0">
              <a:spcBef>
                <a:spcPts val="0"/>
              </a:spcBef>
              <a:spcAft>
                <a:spcPts val="0"/>
              </a:spcAft>
              <a:buNone/>
            </a:pPr>
            <a:endParaRPr dirty="0"/>
          </a:p>
        </p:txBody>
      </p:sp>
      <p:sp>
        <p:nvSpPr>
          <p:cNvPr id="280" name="Google Shape;28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4</a:t>
            </a:fld>
            <a:endParaRPr/>
          </a:p>
        </p:txBody>
      </p:sp>
    </p:spTree>
    <p:extLst>
      <p:ext uri="{BB962C8B-B14F-4D97-AF65-F5344CB8AC3E}">
        <p14:creationId xmlns:p14="http://schemas.microsoft.com/office/powerpoint/2010/main" val="3130236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83eaa0dafa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83eaa0dafa_0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x-none" b="1" dirty="0">
                <a:solidFill>
                  <a:srgbClr val="000000"/>
                </a:solidFill>
              </a:rPr>
              <a:t/>
            </a:r>
            <a:br>
              <a:rPr lang="x-none" b="1" dirty="0">
                <a:solidFill>
                  <a:srgbClr val="000000"/>
                </a:solidFill>
              </a:rPr>
            </a:br>
            <a:r>
              <a:rPr lang="x-none" dirty="0">
                <a:solidFill>
                  <a:srgbClr val="000000"/>
                </a:solidFill>
              </a:rPr>
              <a:t>הנה הרמז...</a:t>
            </a:r>
            <a:br>
              <a:rPr lang="x-none" dirty="0">
                <a:solidFill>
                  <a:srgbClr val="000000"/>
                </a:solidFill>
              </a:rPr>
            </a:br>
            <a:r>
              <a:rPr lang="x-none" dirty="0">
                <a:solidFill>
                  <a:srgbClr val="000000"/>
                </a:solidFill>
              </a:rPr>
              <a:t>מצליחים לזהות מה אנחנו רואים</a:t>
            </a:r>
            <a:r>
              <a:rPr lang="he-IL" dirty="0">
                <a:solidFill>
                  <a:srgbClr val="000000"/>
                </a:solidFill>
              </a:rPr>
              <a:t>?</a:t>
            </a:r>
            <a:r>
              <a:rPr lang="x-none" sz="3000" dirty="0">
                <a:solidFill>
                  <a:srgbClr val="000000"/>
                </a:solidFill>
              </a:rPr>
              <a:t/>
            </a:r>
            <a:br>
              <a:rPr lang="x-none" sz="3000" dirty="0">
                <a:solidFill>
                  <a:srgbClr val="000000"/>
                </a:solidFill>
              </a:rPr>
            </a:br>
            <a:endParaRPr sz="3000" dirty="0">
              <a:solidFill>
                <a:srgbClr val="000000"/>
              </a:solidFill>
            </a:endParaRPr>
          </a:p>
        </p:txBody>
      </p:sp>
      <p:sp>
        <p:nvSpPr>
          <p:cNvPr id="293" name="Google Shape;293;g83eaa0dafa_0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5</a:t>
            </a:fld>
            <a:endParaRPr/>
          </a:p>
        </p:txBody>
      </p:sp>
    </p:spTree>
    <p:extLst>
      <p:ext uri="{BB962C8B-B14F-4D97-AF65-F5344CB8AC3E}">
        <p14:creationId xmlns:p14="http://schemas.microsoft.com/office/powerpoint/2010/main" val="1155532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77251c5e3f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g77251c5e3f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x-none" b="1" dirty="0"/>
              <a:t>התבוננו בתמונה </a:t>
            </a:r>
            <a:br>
              <a:rPr lang="x-none" b="1" dirty="0"/>
            </a:br>
            <a:r>
              <a:rPr lang="x-none" dirty="0"/>
              <a:t>מכירים אותה</a:t>
            </a:r>
            <a:r>
              <a:rPr lang="he-IL" dirty="0"/>
              <a:t>?</a:t>
            </a:r>
            <a:r>
              <a:rPr lang="x-none" dirty="0"/>
              <a:t/>
            </a:r>
            <a:br>
              <a:rPr lang="x-none" dirty="0"/>
            </a:br>
            <a:r>
              <a:rPr lang="x-none" dirty="0"/>
              <a:t>ברור</a:t>
            </a:r>
            <a:r>
              <a:rPr lang="he-IL" dirty="0"/>
              <a:t>!</a:t>
            </a:r>
            <a:r>
              <a:rPr lang="x-none" dirty="0"/>
              <a:t> </a:t>
            </a:r>
            <a:br>
              <a:rPr lang="x-none" dirty="0"/>
            </a:br>
            <a:r>
              <a:rPr lang="x-none" dirty="0"/>
              <a:t>זוהי חיפושית</a:t>
            </a:r>
            <a:r>
              <a:rPr lang="he-IL" dirty="0"/>
              <a:t> ו</a:t>
            </a:r>
            <a:r>
              <a:rPr lang="x-none" dirty="0"/>
              <a:t>כולנו מכירים </a:t>
            </a:r>
            <a:r>
              <a:rPr lang="he-IL" dirty="0"/>
              <a:t>אותה </a:t>
            </a:r>
            <a:r>
              <a:rPr lang="x-none" dirty="0"/>
              <a:t>גם בשם "פרת משה רבנו</a:t>
            </a:r>
            <a:r>
              <a:rPr lang="he-IL" dirty="0"/>
              <a:t>".</a:t>
            </a:r>
            <a:r>
              <a:rPr lang="x-none" dirty="0"/>
              <a:t/>
            </a:r>
            <a:br>
              <a:rPr lang="x-none" dirty="0"/>
            </a:br>
            <a:r>
              <a:rPr lang="x-none" dirty="0"/>
              <a:t>קוראים לה פרת משה רבנו</a:t>
            </a:r>
            <a:r>
              <a:rPr lang="he-IL" dirty="0"/>
              <a:t>,</a:t>
            </a:r>
            <a:r>
              <a:rPr lang="x-none" dirty="0"/>
              <a:t> אבל היא בכלל לא פרה ולכן גם</a:t>
            </a:r>
            <a:r>
              <a:rPr lang="he-IL" dirty="0"/>
              <a:t> אינה</a:t>
            </a:r>
            <a:r>
              <a:rPr lang="x-none" dirty="0"/>
              <a:t> נותנת חלב</a:t>
            </a:r>
            <a:r>
              <a:rPr lang="he-IL" dirty="0"/>
              <a:t>.</a:t>
            </a:r>
          </a:p>
          <a:p>
            <a:pPr marL="0" lvl="0" indent="0" algn="r" rtl="1">
              <a:spcBef>
                <a:spcPts val="0"/>
              </a:spcBef>
              <a:spcAft>
                <a:spcPts val="0"/>
              </a:spcAft>
              <a:buClr>
                <a:schemeClr val="dk1"/>
              </a:buClr>
              <a:buSzPts val="1200"/>
              <a:buFont typeface="Calibri"/>
              <a:buNone/>
            </a:pPr>
            <a:r>
              <a:rPr lang="he-IL" b="1" dirty="0"/>
              <a:t>מה דעתכם על השם הזה?</a:t>
            </a:r>
          </a:p>
          <a:p>
            <a:pPr marL="0" lvl="0" indent="0" algn="r" rtl="1">
              <a:spcBef>
                <a:spcPts val="0"/>
              </a:spcBef>
              <a:spcAft>
                <a:spcPts val="0"/>
              </a:spcAft>
              <a:buClr>
                <a:schemeClr val="dk1"/>
              </a:buClr>
              <a:buSzPts val="1200"/>
              <a:buFont typeface="Calibri"/>
              <a:buNone/>
            </a:pPr>
            <a:r>
              <a:rPr lang="he-IL" b="1" dirty="0"/>
              <a:t>האם החיפושית הזאת דומה לפרה? האם יש קשר בינה ובין פרה? למה משה רבנו היה צריך פרה או חיפושית?</a:t>
            </a:r>
          </a:p>
          <a:p>
            <a:pPr marL="0" lvl="0" indent="0" algn="r" rtl="1">
              <a:spcBef>
                <a:spcPts val="0"/>
              </a:spcBef>
              <a:spcAft>
                <a:spcPts val="0"/>
              </a:spcAft>
              <a:buClr>
                <a:schemeClr val="dk1"/>
              </a:buClr>
              <a:buSzPts val="1200"/>
              <a:buFont typeface="Calibri"/>
              <a:buNone/>
            </a:pPr>
            <a:r>
              <a:rPr lang="he-IL" b="1" dirty="0"/>
              <a:t>שם מוזר... מעניין אם הטקסט שנקרא יעסוק בשם של החיפושית ויסביר אותו.</a:t>
            </a:r>
            <a:endParaRPr b="1" dirty="0"/>
          </a:p>
        </p:txBody>
      </p:sp>
      <p:sp>
        <p:nvSpPr>
          <p:cNvPr id="302" name="Google Shape;302;g77251c5e3f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6</a:t>
            </a:fld>
            <a:endParaRPr/>
          </a:p>
        </p:txBody>
      </p:sp>
    </p:spTree>
    <p:extLst>
      <p:ext uri="{BB962C8B-B14F-4D97-AF65-F5344CB8AC3E}">
        <p14:creationId xmlns:p14="http://schemas.microsoft.com/office/powerpoint/2010/main" val="2962935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842e637a28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842e637a28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r" rtl="1">
              <a:lnSpc>
                <a:spcPct val="150000"/>
              </a:lnSpc>
              <a:spcBef>
                <a:spcPts val="0"/>
              </a:spcBef>
              <a:spcAft>
                <a:spcPts val="0"/>
              </a:spcAft>
              <a:buNone/>
            </a:pPr>
            <a:r>
              <a:rPr lang="x-none" dirty="0">
                <a:solidFill>
                  <a:srgbClr val="000000"/>
                </a:solidFill>
              </a:rPr>
              <a:t>אז מה נלמד</a:t>
            </a:r>
            <a:r>
              <a:rPr lang="he-IL" dirty="0">
                <a:solidFill>
                  <a:srgbClr val="000000"/>
                </a:solidFill>
              </a:rPr>
              <a:t>?</a:t>
            </a:r>
          </a:p>
          <a:p>
            <a:pPr marL="0" lvl="0" indent="0" algn="r" rtl="1">
              <a:lnSpc>
                <a:spcPct val="150000"/>
              </a:lnSpc>
              <a:spcBef>
                <a:spcPts val="0"/>
              </a:spcBef>
              <a:spcAft>
                <a:spcPts val="0"/>
              </a:spcAft>
              <a:buNone/>
            </a:pPr>
            <a:r>
              <a:rPr lang="he-IL" dirty="0">
                <a:solidFill>
                  <a:srgbClr val="000000"/>
                </a:solidFill>
              </a:rPr>
              <a:t>נקרא קיטע מידע וממנו </a:t>
            </a:r>
            <a:r>
              <a:rPr lang="he-IL" dirty="0">
                <a:solidFill>
                  <a:schemeClr val="dk1"/>
                </a:solidFill>
              </a:rPr>
              <a:t>נלמד</a:t>
            </a:r>
            <a:r>
              <a:rPr lang="he-IL" baseline="0" dirty="0">
                <a:solidFill>
                  <a:schemeClr val="dk1"/>
                </a:solidFill>
              </a:rPr>
              <a:t> על </a:t>
            </a:r>
            <a:r>
              <a:rPr lang="x-none" dirty="0"/>
              <a:t>חיפושית קטנה ומיוחדת</a:t>
            </a:r>
            <a:r>
              <a:rPr lang="he-IL" dirty="0"/>
              <a:t>;</a:t>
            </a:r>
            <a:r>
              <a:rPr lang="x-none" dirty="0"/>
              <a:t> </a:t>
            </a:r>
            <a:endParaRPr dirty="0"/>
          </a:p>
          <a:p>
            <a:pPr marL="0" lvl="0" indent="0" algn="r" rtl="1">
              <a:lnSpc>
                <a:spcPct val="150000"/>
              </a:lnSpc>
              <a:spcBef>
                <a:spcPts val="1000"/>
              </a:spcBef>
              <a:spcAft>
                <a:spcPts val="0"/>
              </a:spcAft>
              <a:buNone/>
            </a:pPr>
            <a:r>
              <a:rPr lang="x-none" dirty="0"/>
              <a:t>נאסוף מידע על החיפושית מתוך התמונה והכותרת</a:t>
            </a:r>
            <a:r>
              <a:rPr lang="he-IL" dirty="0"/>
              <a:t>;</a:t>
            </a:r>
            <a:endParaRPr dirty="0"/>
          </a:p>
          <a:p>
            <a:pPr marL="0" lvl="0" indent="0" algn="r" rtl="1">
              <a:lnSpc>
                <a:spcPct val="150000"/>
              </a:lnSpc>
              <a:spcBef>
                <a:spcPts val="1000"/>
              </a:spcBef>
              <a:spcAft>
                <a:spcPts val="0"/>
              </a:spcAft>
              <a:buNone/>
            </a:pPr>
            <a:r>
              <a:rPr lang="x-none" dirty="0"/>
              <a:t>נחפש בטקסט תשובות לשאלות</a:t>
            </a:r>
            <a:r>
              <a:rPr lang="he-IL" dirty="0"/>
              <a:t>.</a:t>
            </a:r>
            <a:r>
              <a:rPr lang="x-none" dirty="0"/>
              <a:t> </a:t>
            </a:r>
            <a:endParaRPr dirty="0"/>
          </a:p>
        </p:txBody>
      </p:sp>
      <p:sp>
        <p:nvSpPr>
          <p:cNvPr id="311" name="Google Shape;311;g842e637a28_0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7</a:t>
            </a:fld>
            <a:endParaRPr/>
          </a:p>
        </p:txBody>
      </p:sp>
    </p:spTree>
    <p:extLst>
      <p:ext uri="{BB962C8B-B14F-4D97-AF65-F5344CB8AC3E}">
        <p14:creationId xmlns:p14="http://schemas.microsoft.com/office/powerpoint/2010/main" val="768087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842e637a28_1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g842e637a28_1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lnSpc>
                <a:spcPct val="115000"/>
              </a:lnSpc>
              <a:spcBef>
                <a:spcPts val="0"/>
              </a:spcBef>
              <a:spcAft>
                <a:spcPts val="0"/>
              </a:spcAft>
              <a:buNone/>
            </a:pPr>
            <a:r>
              <a:rPr lang="x-none" dirty="0">
                <a:solidFill>
                  <a:srgbClr val="000000"/>
                </a:solidFill>
                <a:latin typeface="Arial"/>
                <a:ea typeface="Arial"/>
                <a:cs typeface="Arial"/>
                <a:sym typeface="Arial"/>
              </a:rPr>
              <a:t>לשאו</a:t>
            </a:r>
            <a:r>
              <a:rPr lang="he-IL" dirty="0">
                <a:solidFill>
                  <a:srgbClr val="000000"/>
                </a:solidFill>
                <a:latin typeface="Arial"/>
                <a:ea typeface="Arial"/>
                <a:cs typeface="Arial"/>
                <a:sym typeface="Arial"/>
              </a:rPr>
              <a:t>ל:</a:t>
            </a:r>
            <a:r>
              <a:rPr lang="he-IL" baseline="0" dirty="0">
                <a:solidFill>
                  <a:srgbClr val="000000"/>
                </a:solidFill>
                <a:latin typeface="Arial"/>
                <a:ea typeface="Arial"/>
                <a:cs typeface="Arial"/>
                <a:sym typeface="Arial"/>
              </a:rPr>
              <a:t> </a:t>
            </a:r>
            <a:r>
              <a:rPr lang="x-none" dirty="0">
                <a:solidFill>
                  <a:srgbClr val="000000"/>
                </a:solidFill>
                <a:latin typeface="Arial"/>
                <a:ea typeface="Arial"/>
                <a:cs typeface="Arial"/>
                <a:sym typeface="Arial"/>
              </a:rPr>
              <a:t>מה א</a:t>
            </a:r>
            <a:r>
              <a:rPr lang="he-IL" dirty="0">
                <a:solidFill>
                  <a:srgbClr val="000000"/>
                </a:solidFill>
                <a:latin typeface="Arial"/>
                <a:ea typeface="Arial"/>
                <a:cs typeface="Arial"/>
                <a:sym typeface="Arial"/>
              </a:rPr>
              <a:t>תם</a:t>
            </a:r>
            <a:r>
              <a:rPr lang="x-none" dirty="0">
                <a:solidFill>
                  <a:srgbClr val="000000"/>
                </a:solidFill>
                <a:latin typeface="Arial"/>
                <a:ea typeface="Arial"/>
                <a:cs typeface="Arial"/>
                <a:sym typeface="Arial"/>
              </a:rPr>
              <a:t> יודעים על פרת משה רבנו?</a:t>
            </a:r>
            <a:endParaRPr dirty="0">
              <a:solidFill>
                <a:srgbClr val="000000"/>
              </a:solidFill>
              <a:latin typeface="Arial"/>
              <a:ea typeface="Arial"/>
              <a:cs typeface="Arial"/>
              <a:sym typeface="Arial"/>
            </a:endParaRPr>
          </a:p>
          <a:p>
            <a:pPr marL="0" lvl="0" indent="0" algn="r" rtl="1">
              <a:lnSpc>
                <a:spcPct val="115000"/>
              </a:lnSpc>
              <a:spcBef>
                <a:spcPts val="0"/>
              </a:spcBef>
              <a:spcAft>
                <a:spcPts val="0"/>
              </a:spcAft>
              <a:buNone/>
            </a:pPr>
            <a:r>
              <a:rPr lang="x-none" dirty="0">
                <a:solidFill>
                  <a:srgbClr val="000000"/>
                </a:solidFill>
                <a:latin typeface="Arial"/>
                <a:ea typeface="Arial"/>
                <a:cs typeface="Arial"/>
                <a:sym typeface="Arial"/>
              </a:rPr>
              <a:t>להמתין</a:t>
            </a:r>
            <a:r>
              <a:rPr lang="he-IL" dirty="0">
                <a:solidFill>
                  <a:srgbClr val="000000"/>
                </a:solidFill>
                <a:latin typeface="Arial"/>
                <a:ea typeface="Arial"/>
                <a:cs typeface="Arial"/>
                <a:sym typeface="Arial"/>
              </a:rPr>
              <a:t>...</a:t>
            </a:r>
            <a:r>
              <a:rPr lang="he-IL" baseline="0" dirty="0">
                <a:solidFill>
                  <a:srgbClr val="000000"/>
                </a:solidFill>
                <a:latin typeface="Arial"/>
                <a:ea typeface="Arial"/>
                <a:cs typeface="Arial"/>
                <a:sym typeface="Arial"/>
              </a:rPr>
              <a:t> לתת זמן לכתיבה </a:t>
            </a:r>
            <a:r>
              <a:rPr lang="he-IL" b="1" baseline="0" dirty="0">
                <a:solidFill>
                  <a:srgbClr val="FF0000"/>
                </a:solidFill>
                <a:latin typeface="Arial"/>
                <a:ea typeface="Arial"/>
                <a:cs typeface="Arial"/>
                <a:sym typeface="Arial"/>
              </a:rPr>
              <a:t>(להוסיף טיימר 2 דקות). </a:t>
            </a:r>
          </a:p>
          <a:p>
            <a:pPr marL="0" lvl="0" indent="0" algn="r" rtl="1">
              <a:lnSpc>
                <a:spcPct val="115000"/>
              </a:lnSpc>
              <a:spcBef>
                <a:spcPts val="0"/>
              </a:spcBef>
              <a:spcAft>
                <a:spcPts val="0"/>
              </a:spcAft>
              <a:buNone/>
            </a:pPr>
            <a:r>
              <a:rPr lang="he-IL" baseline="0" dirty="0">
                <a:solidFill>
                  <a:srgbClr val="FF0000"/>
                </a:solidFill>
                <a:latin typeface="Arial"/>
                <a:ea typeface="Arial"/>
                <a:cs typeface="Arial"/>
                <a:sym typeface="Arial"/>
              </a:rPr>
              <a:t>קחו את המחברת שהכנתם וכתבו מה אתם יודעים על פרת משה רבנו. אני מחכה לכם. ניפגש בעוד 2 דקות.</a:t>
            </a:r>
          </a:p>
          <a:p>
            <a:pPr marL="0" lvl="0" indent="0" algn="r" rtl="1">
              <a:lnSpc>
                <a:spcPct val="115000"/>
              </a:lnSpc>
              <a:spcBef>
                <a:spcPts val="0"/>
              </a:spcBef>
              <a:spcAft>
                <a:spcPts val="0"/>
              </a:spcAft>
              <a:buNone/>
            </a:pPr>
            <a:r>
              <a:rPr lang="he-IL" baseline="0" dirty="0">
                <a:solidFill>
                  <a:srgbClr val="FF0000"/>
                </a:solidFill>
                <a:latin typeface="Arial"/>
                <a:ea typeface="Arial"/>
                <a:cs typeface="Arial"/>
                <a:sym typeface="Arial"/>
              </a:rPr>
              <a:t>חזרתם אליי. מעניין מה כתבתם... חבל שאיני יכולה לקרוא את מה שכתבתם.</a:t>
            </a:r>
          </a:p>
          <a:p>
            <a:pPr marL="0" lvl="0" indent="0" algn="r" rtl="1">
              <a:lnSpc>
                <a:spcPct val="115000"/>
              </a:lnSpc>
              <a:spcBef>
                <a:spcPts val="0"/>
              </a:spcBef>
              <a:spcAft>
                <a:spcPts val="0"/>
              </a:spcAft>
              <a:buNone/>
            </a:pPr>
            <a:r>
              <a:rPr lang="he-IL" baseline="0" dirty="0">
                <a:solidFill>
                  <a:srgbClr val="FF0000"/>
                </a:solidFill>
                <a:latin typeface="Arial"/>
                <a:ea typeface="Arial"/>
                <a:cs typeface="Arial"/>
                <a:sym typeface="Arial"/>
              </a:rPr>
              <a:t>תשאירו את המחברת בצד ובסוף השיעור נחזור למה שכתבתם.</a:t>
            </a:r>
            <a:endParaRPr sz="1700" dirty="0">
              <a:solidFill>
                <a:srgbClr val="000000"/>
              </a:solidFill>
              <a:latin typeface="Arial"/>
              <a:ea typeface="Arial"/>
              <a:cs typeface="Arial"/>
              <a:sym typeface="Arial"/>
            </a:endParaRPr>
          </a:p>
        </p:txBody>
      </p:sp>
      <p:sp>
        <p:nvSpPr>
          <p:cNvPr id="321" name="Google Shape;321;g842e637a28_1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8</a:t>
            </a:fld>
            <a:endParaRPr/>
          </a:p>
        </p:txBody>
      </p:sp>
    </p:spTree>
    <p:extLst>
      <p:ext uri="{BB962C8B-B14F-4D97-AF65-F5344CB8AC3E}">
        <p14:creationId xmlns:p14="http://schemas.microsoft.com/office/powerpoint/2010/main" val="2505556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842e637a28_0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g842e637a28_0_1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he-IL" dirty="0"/>
              <a:t>אני בטוחה שאתם </a:t>
            </a:r>
            <a:r>
              <a:rPr lang="he-IL" baseline="0" dirty="0"/>
              <a:t>סקרנים מאוד ורוצים לדעת עוד על החיפושית הקטנה עם השם המצחיק - פרת משה רבנו.</a:t>
            </a:r>
          </a:p>
          <a:p>
            <a:pPr marL="0" lvl="0" indent="0" algn="r" rtl="1">
              <a:spcBef>
                <a:spcPts val="0"/>
              </a:spcBef>
              <a:spcAft>
                <a:spcPts val="0"/>
              </a:spcAft>
              <a:buClr>
                <a:schemeClr val="dk1"/>
              </a:buClr>
              <a:buSzPts val="1200"/>
              <a:buFont typeface="Calibri"/>
              <a:buNone/>
            </a:pPr>
            <a:r>
              <a:rPr lang="x-none" dirty="0"/>
              <a:t>לפני ש</a:t>
            </a:r>
            <a:r>
              <a:rPr lang="he-IL" dirty="0"/>
              <a:t>נקרא</a:t>
            </a:r>
            <a:r>
              <a:rPr lang="he-IL" baseline="0" dirty="0"/>
              <a:t> </a:t>
            </a:r>
            <a:r>
              <a:rPr lang="x-none" dirty="0"/>
              <a:t>את הטקסט</a:t>
            </a:r>
            <a:r>
              <a:rPr lang="he-IL" baseline="0" dirty="0"/>
              <a:t> -</a:t>
            </a:r>
            <a:r>
              <a:rPr lang="x-none" dirty="0"/>
              <a:t> </a:t>
            </a:r>
            <a:r>
              <a:rPr lang="he-IL" dirty="0"/>
              <a:t>מה</a:t>
            </a:r>
            <a:r>
              <a:rPr lang="he-IL" baseline="0" dirty="0"/>
              <a:t> מעניין אתכם לדעת על פרת משה רבנו?</a:t>
            </a:r>
            <a:endParaRPr sz="1900" dirty="0"/>
          </a:p>
        </p:txBody>
      </p:sp>
      <p:sp>
        <p:nvSpPr>
          <p:cNvPr id="387" name="Google Shape;387;g842e637a28_0_1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9</a:t>
            </a:fld>
            <a:endParaRPr/>
          </a:p>
        </p:txBody>
      </p:sp>
    </p:spTree>
    <p:extLst>
      <p:ext uri="{BB962C8B-B14F-4D97-AF65-F5344CB8AC3E}">
        <p14:creationId xmlns:p14="http://schemas.microsoft.com/office/powerpoint/2010/main" val="2802898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842e637a28_0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g842e637a28_0_1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he-IL" baseline="0" dirty="0"/>
              <a:t>למשל, אותי מעניין מאוד לדעת מה היא אוהבת לאכול?</a:t>
            </a:r>
            <a:endParaRPr sz="1900" dirty="0"/>
          </a:p>
        </p:txBody>
      </p:sp>
      <p:sp>
        <p:nvSpPr>
          <p:cNvPr id="387" name="Google Shape;387;g842e637a28_0_1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10</a:t>
            </a:fld>
            <a:endParaRPr/>
          </a:p>
        </p:txBody>
      </p:sp>
    </p:spTree>
    <p:extLst>
      <p:ext uri="{BB962C8B-B14F-4D97-AF65-F5344CB8AC3E}">
        <p14:creationId xmlns:p14="http://schemas.microsoft.com/office/powerpoint/2010/main" val="2039958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842e637a28_0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g842e637a28_0_1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he-IL" baseline="0" dirty="0"/>
              <a:t>מעניין אותי לדעת איפה היא אוהבת לחיות?</a:t>
            </a:r>
            <a:r>
              <a:rPr lang="x-none" b="1" dirty="0"/>
              <a:t/>
            </a:r>
            <a:br>
              <a:rPr lang="x-none" b="1" dirty="0"/>
            </a:br>
            <a:endParaRPr dirty="0"/>
          </a:p>
        </p:txBody>
      </p:sp>
      <p:sp>
        <p:nvSpPr>
          <p:cNvPr id="387" name="Google Shape;387;g842e637a28_0_1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11</a:t>
            </a:fld>
            <a:endParaRPr/>
          </a:p>
        </p:txBody>
      </p:sp>
    </p:spTree>
    <p:extLst>
      <p:ext uri="{BB962C8B-B14F-4D97-AF65-F5344CB8AC3E}">
        <p14:creationId xmlns:p14="http://schemas.microsoft.com/office/powerpoint/2010/main" val="591183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842e637a28_0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g842e637a28_0_1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he-IL" sz="1200" b="0" baseline="0" dirty="0"/>
              <a:t>קחו לפחות ארבע מהרצועות שהכנתם בתחילת השיעור, וכתבו על כל רצועה שאלה מעניינת שהייתם רוצים לדעת על פרת משה רבנו.</a:t>
            </a:r>
          </a:p>
          <a:p>
            <a:pPr marL="0" lvl="0" indent="0" algn="r" rtl="1">
              <a:spcBef>
                <a:spcPts val="0"/>
              </a:spcBef>
              <a:spcAft>
                <a:spcPts val="0"/>
              </a:spcAft>
              <a:buClr>
                <a:schemeClr val="dk1"/>
              </a:buClr>
              <a:buSzPts val="1200"/>
              <a:buFont typeface="Calibri"/>
              <a:buNone/>
            </a:pPr>
            <a:r>
              <a:rPr lang="he-IL" sz="1200" b="0" baseline="0" dirty="0"/>
              <a:t>אני ממתינה לכם </a:t>
            </a:r>
            <a:r>
              <a:rPr lang="he-IL" sz="1200" b="1" baseline="0" dirty="0"/>
              <a:t>(להוסיף טיימר 2 דקות).</a:t>
            </a:r>
            <a:endParaRPr sz="1900" dirty="0"/>
          </a:p>
        </p:txBody>
      </p:sp>
      <p:sp>
        <p:nvSpPr>
          <p:cNvPr id="387" name="Google Shape;387;g842e637a28_0_1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12</a:t>
            </a:fld>
            <a:endParaRPr/>
          </a:p>
        </p:txBody>
      </p:sp>
    </p:spTree>
    <p:extLst>
      <p:ext uri="{BB962C8B-B14F-4D97-AF65-F5344CB8AC3E}">
        <p14:creationId xmlns:p14="http://schemas.microsoft.com/office/powerpoint/2010/main" val="4004262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842e637a28_0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g842e637a28_0_1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x-none" sz="1200" b="1" dirty="0"/>
              <a:t/>
            </a:r>
            <a:br>
              <a:rPr lang="x-none" sz="1200" b="1" dirty="0"/>
            </a:br>
            <a:r>
              <a:rPr lang="he-IL" sz="1200" b="0" dirty="0"/>
              <a:t>חזרתם אליי. אני בטוחה ששאלתם שאלות מעניינות ומסקרנות. בזמן שכתבתם שאלות, גם אני כתבתי עוד שאלות שמעניין אותי לדעת על החיפושית. הנה השאלות (</a:t>
            </a:r>
            <a:r>
              <a:rPr lang="he-IL" sz="1200" b="1" dirty="0"/>
              <a:t>המורה קוראת את השאלות).</a:t>
            </a:r>
            <a:r>
              <a:rPr lang="he-IL" sz="1200" b="1" baseline="0" dirty="0"/>
              <a:t> </a:t>
            </a:r>
            <a:r>
              <a:rPr lang="he-IL" sz="1200" b="0" baseline="0" dirty="0"/>
              <a:t>מי שלא הספיק לכתוב או שרוצה להוסיף מהשאלות שאני כתבתי, מוזמן להעתיק את השאלות שמסקרנות אותו. </a:t>
            </a:r>
            <a:r>
              <a:rPr lang="he-IL" sz="1200" b="0" dirty="0"/>
              <a:t>אז בואו נתחיל לקרוא את הטקסט ונחפש תשובות</a:t>
            </a:r>
            <a:r>
              <a:rPr lang="he-IL" sz="1200" b="0" baseline="0" dirty="0"/>
              <a:t> לשאלות שעניינו אותנו.</a:t>
            </a:r>
            <a:endParaRPr sz="1900" dirty="0"/>
          </a:p>
        </p:txBody>
      </p:sp>
      <p:sp>
        <p:nvSpPr>
          <p:cNvPr id="387" name="Google Shape;387;g842e637a28_0_1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13</a:t>
            </a:fld>
            <a:endParaRPr/>
          </a:p>
        </p:txBody>
      </p:sp>
    </p:spTree>
    <p:extLst>
      <p:ext uri="{BB962C8B-B14F-4D97-AF65-F5344CB8AC3E}">
        <p14:creationId xmlns:p14="http://schemas.microsoft.com/office/powerpoint/2010/main" val="1815392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842e637a28_1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g842e637a28_1_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x-none" dirty="0"/>
              <a:t/>
            </a:r>
            <a:br>
              <a:rPr lang="x-none" dirty="0"/>
            </a:br>
            <a:r>
              <a:rPr lang="x-none" dirty="0"/>
              <a:t>כדי להבין </a:t>
            </a:r>
            <a:r>
              <a:rPr lang="he-IL" dirty="0"/>
              <a:t>טוב</a:t>
            </a:r>
            <a:r>
              <a:rPr lang="he-IL" baseline="0" dirty="0"/>
              <a:t> יותר </a:t>
            </a:r>
            <a:r>
              <a:rPr lang="x-none" dirty="0"/>
              <a:t>את נושא הטקסט </a:t>
            </a:r>
            <a:r>
              <a:rPr lang="he-IL" dirty="0"/>
              <a:t>תמיד </a:t>
            </a:r>
            <a:r>
              <a:rPr lang="x-none" dirty="0"/>
              <a:t>חשוב להתחיל </a:t>
            </a:r>
            <a:r>
              <a:rPr lang="he-IL" dirty="0"/>
              <a:t>ב</a:t>
            </a:r>
            <a:r>
              <a:rPr lang="x-none" dirty="0"/>
              <a:t>כותרת</a:t>
            </a:r>
            <a:r>
              <a:rPr lang="he-IL" dirty="0"/>
              <a:t> </a:t>
            </a:r>
            <a:r>
              <a:rPr lang="x-none" dirty="0"/>
              <a:t>-</a:t>
            </a:r>
            <a:br>
              <a:rPr lang="x-none" dirty="0"/>
            </a:br>
            <a:r>
              <a:rPr lang="x-none" dirty="0"/>
              <a:t>היא השער</a:t>
            </a:r>
            <a:r>
              <a:rPr lang="he-IL" dirty="0"/>
              <a:t>, </a:t>
            </a:r>
            <a:r>
              <a:rPr lang="x-none" dirty="0"/>
              <a:t>דלת הכנ</a:t>
            </a:r>
            <a:r>
              <a:rPr lang="he-IL" dirty="0"/>
              <a:t>י</a:t>
            </a:r>
            <a:r>
              <a:rPr lang="x-none" dirty="0"/>
              <a:t>ס</a:t>
            </a:r>
            <a:r>
              <a:rPr lang="he-IL" dirty="0"/>
              <a:t>ה</a:t>
            </a:r>
            <a:r>
              <a:rPr lang="x-none" dirty="0"/>
              <a:t> לעולם</a:t>
            </a:r>
            <a:r>
              <a:rPr lang="he-IL" baseline="0" dirty="0"/>
              <a:t> </a:t>
            </a:r>
            <a:r>
              <a:rPr lang="x-none" dirty="0"/>
              <a:t>המילים בטקסט</a:t>
            </a:r>
            <a:r>
              <a:rPr lang="he-IL" dirty="0"/>
              <a:t>.</a:t>
            </a:r>
            <a:r>
              <a:rPr lang="x-none" dirty="0"/>
              <a:t/>
            </a:r>
            <a:br>
              <a:rPr lang="x-none" dirty="0"/>
            </a:br>
            <a:r>
              <a:rPr lang="x-none" dirty="0"/>
              <a:t>הכותרת יכולה לעזור לנו לקבל עוד מידע על פרת משה רבנו.</a:t>
            </a:r>
            <a:br>
              <a:rPr lang="x-none" dirty="0"/>
            </a:br>
            <a:r>
              <a:rPr lang="x-none" b="1" dirty="0">
                <a:highlight>
                  <a:srgbClr val="FFFF00"/>
                </a:highlight>
              </a:rPr>
              <a:t>להעלות כותרות</a:t>
            </a:r>
            <a:br>
              <a:rPr lang="x-none" b="1" dirty="0">
                <a:highlight>
                  <a:srgbClr val="FFFF00"/>
                </a:highlight>
              </a:rPr>
            </a:br>
            <a:r>
              <a:rPr lang="x-none" dirty="0"/>
              <a:t>קראו את שם הטקסט</a:t>
            </a:r>
            <a:r>
              <a:rPr lang="he-IL" dirty="0"/>
              <a:t>, </a:t>
            </a:r>
            <a:r>
              <a:rPr lang="x-none" dirty="0"/>
              <a:t>את הכותרת.</a:t>
            </a:r>
            <a:endParaRPr dirty="0"/>
          </a:p>
          <a:p>
            <a:pPr marL="0" lvl="0" indent="0" algn="r" rtl="1">
              <a:spcBef>
                <a:spcPts val="0"/>
              </a:spcBef>
              <a:spcAft>
                <a:spcPts val="0"/>
              </a:spcAft>
              <a:buClr>
                <a:schemeClr val="dk1"/>
              </a:buClr>
              <a:buSzPts val="1200"/>
              <a:buFont typeface="Calibri"/>
              <a:buNone/>
            </a:pPr>
            <a:r>
              <a:rPr lang="x-none" dirty="0">
                <a:highlight>
                  <a:srgbClr val="FFFF00"/>
                </a:highlight>
              </a:rPr>
              <a:t>השהיה 3 שניות</a:t>
            </a:r>
            <a:r>
              <a:rPr lang="x-none" dirty="0"/>
              <a:t/>
            </a:r>
            <a:br>
              <a:rPr lang="x-none" dirty="0"/>
            </a:br>
            <a:r>
              <a:rPr lang="x-none" dirty="0"/>
              <a:t>הכותרת היא</a:t>
            </a:r>
            <a:r>
              <a:rPr lang="he-IL" dirty="0"/>
              <a:t>: "</a:t>
            </a:r>
            <a:r>
              <a:rPr lang="x-none" dirty="0"/>
              <a:t>שני השמות של מושית השבע</a:t>
            </a:r>
            <a:r>
              <a:rPr lang="he-IL" dirty="0"/>
              <a:t>" מאת</a:t>
            </a:r>
            <a:r>
              <a:rPr lang="he-IL" baseline="0" dirty="0"/>
              <a:t> </a:t>
            </a:r>
            <a:r>
              <a:rPr lang="x-none" dirty="0"/>
              <a:t>עפרה בן</a:t>
            </a:r>
            <a:r>
              <a:rPr lang="he-IL" dirty="0"/>
              <a:t>-</a:t>
            </a:r>
            <a:r>
              <a:rPr lang="x-none" dirty="0"/>
              <a:t>עמי</a:t>
            </a:r>
            <a:r>
              <a:rPr lang="he-IL" dirty="0"/>
              <a:t>.</a:t>
            </a:r>
            <a:r>
              <a:rPr lang="x-none" dirty="0"/>
              <a:t> </a:t>
            </a:r>
            <a:br>
              <a:rPr lang="x-none" dirty="0"/>
            </a:br>
            <a:r>
              <a:rPr lang="x-none" dirty="0"/>
              <a:t>אתם ודאי שואלים</a:t>
            </a:r>
            <a:r>
              <a:rPr lang="he-IL" dirty="0"/>
              <a:t>: א</a:t>
            </a:r>
            <a:r>
              <a:rPr lang="x-none" dirty="0"/>
              <a:t>יך זה קשור לחידה שלנו</a:t>
            </a:r>
            <a:r>
              <a:rPr lang="he-IL" dirty="0"/>
              <a:t>? </a:t>
            </a:r>
            <a:r>
              <a:rPr lang="x-none" dirty="0"/>
              <a:t>איך זה קשור לפרת משה רבנו</a:t>
            </a:r>
            <a:r>
              <a:rPr lang="he-IL" dirty="0"/>
              <a:t>?</a:t>
            </a:r>
            <a:r>
              <a:rPr lang="x-none" dirty="0"/>
              <a:t/>
            </a:r>
            <a:br>
              <a:rPr lang="x-none" dirty="0"/>
            </a:br>
            <a:r>
              <a:rPr lang="x-none" dirty="0"/>
              <a:t>בואו נראה איך הכותרת עוזרת לנו להבין מה </a:t>
            </a:r>
            <a:r>
              <a:rPr lang="he-IL" dirty="0"/>
              <a:t>עוד </a:t>
            </a:r>
            <a:r>
              <a:rPr lang="x-none" dirty="0"/>
              <a:t>אפשר ללמוד על החיפושית</a:t>
            </a:r>
            <a:r>
              <a:rPr lang="he-IL" dirty="0"/>
              <a:t>.</a:t>
            </a:r>
            <a:r>
              <a:rPr lang="x-none" dirty="0"/>
              <a:t/>
            </a:r>
            <a:br>
              <a:rPr lang="x-none" dirty="0"/>
            </a:br>
            <a:r>
              <a:rPr lang="x-none" dirty="0"/>
              <a:t>לפי הכותרת </a:t>
            </a:r>
            <a:r>
              <a:rPr lang="he-IL" dirty="0"/>
              <a:t>למדנו דבר נוסף -</a:t>
            </a:r>
            <a:r>
              <a:rPr lang="x-none" dirty="0"/>
              <a:t> </a:t>
            </a:r>
            <a:r>
              <a:rPr lang="he-IL" dirty="0"/>
              <a:t>לפרת</a:t>
            </a:r>
            <a:r>
              <a:rPr lang="x-none" dirty="0"/>
              <a:t> משה רבנו שאנחנו מכירים יש עוד שם</a:t>
            </a:r>
            <a:r>
              <a:rPr lang="he-IL" baseline="0" dirty="0"/>
              <a:t> -</a:t>
            </a:r>
            <a:r>
              <a:rPr lang="he-IL" dirty="0"/>
              <a:t> </a:t>
            </a:r>
            <a:r>
              <a:rPr lang="x-none" dirty="0"/>
              <a:t>מושית השבע</a:t>
            </a:r>
            <a:r>
              <a:rPr lang="he-IL" dirty="0"/>
              <a:t>.</a:t>
            </a:r>
          </a:p>
          <a:p>
            <a:pPr marL="0" lvl="0" indent="0" algn="r" rtl="1">
              <a:spcBef>
                <a:spcPts val="0"/>
              </a:spcBef>
              <a:spcAft>
                <a:spcPts val="0"/>
              </a:spcAft>
              <a:buClr>
                <a:schemeClr val="dk1"/>
              </a:buClr>
              <a:buSzPts val="1200"/>
              <a:buFont typeface="Calibri"/>
              <a:buNone/>
            </a:pPr>
            <a:r>
              <a:rPr lang="x-none" dirty="0"/>
              <a:t>אז ה</a:t>
            </a:r>
            <a:r>
              <a:rPr lang="he-IL" dirty="0" err="1"/>
              <a:t>נה</a:t>
            </a:r>
            <a:r>
              <a:rPr lang="x-none" dirty="0"/>
              <a:t> עוד דבר שאנחנו יודעים</a:t>
            </a:r>
            <a:r>
              <a:rPr lang="he-IL" dirty="0"/>
              <a:t>,</a:t>
            </a:r>
            <a:r>
              <a:rPr lang="x-none" dirty="0"/>
              <a:t> לפרת משה רבנו יש שם נוסף</a:t>
            </a:r>
            <a:r>
              <a:rPr lang="he-IL" baseline="0" dirty="0"/>
              <a:t> - </a:t>
            </a:r>
            <a:r>
              <a:rPr lang="x-none" dirty="0"/>
              <a:t>מושית השבע</a:t>
            </a:r>
            <a:r>
              <a:rPr lang="he-IL" dirty="0"/>
              <a:t>.</a:t>
            </a:r>
            <a:r>
              <a:rPr lang="x-none" dirty="0"/>
              <a:t> </a:t>
            </a:r>
            <a:endParaRPr dirty="0"/>
          </a:p>
        </p:txBody>
      </p:sp>
      <p:sp>
        <p:nvSpPr>
          <p:cNvPr id="376" name="Google Shape;376;g842e637a28_1_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14</a:t>
            </a:fld>
            <a:endParaRPr/>
          </a:p>
        </p:txBody>
      </p:sp>
    </p:spTree>
    <p:extLst>
      <p:ext uri="{BB962C8B-B14F-4D97-AF65-F5344CB8AC3E}">
        <p14:creationId xmlns:p14="http://schemas.microsoft.com/office/powerpoint/2010/main" val="3443113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846d86a05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g846d86a05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lnSpc>
                <a:spcPct val="115000"/>
              </a:lnSpc>
              <a:spcBef>
                <a:spcPts val="0"/>
              </a:spcBef>
              <a:spcAft>
                <a:spcPts val="0"/>
              </a:spcAft>
              <a:buClr>
                <a:schemeClr val="dk1"/>
              </a:buClr>
              <a:buSzPts val="1100"/>
              <a:buFont typeface="Arial"/>
              <a:buNone/>
            </a:pPr>
            <a:endParaRPr b="0" dirty="0"/>
          </a:p>
          <a:p>
            <a:pPr marL="158750" marR="0" lvl="0" indent="0" algn="r" rtl="1">
              <a:lnSpc>
                <a:spcPct val="100000"/>
              </a:lnSpc>
              <a:spcBef>
                <a:spcPts val="0"/>
              </a:spcBef>
              <a:spcAft>
                <a:spcPts val="0"/>
              </a:spcAft>
              <a:buClr>
                <a:schemeClr val="dk1"/>
              </a:buClr>
              <a:buSzPts val="1200"/>
              <a:buFont typeface="Calibri"/>
              <a:buNone/>
            </a:pPr>
            <a:r>
              <a:rPr lang="he-IL" dirty="0"/>
              <a:t>אז</a:t>
            </a:r>
            <a:r>
              <a:rPr lang="he-IL" baseline="0" dirty="0"/>
              <a:t> כמו שאמרנו, </a:t>
            </a:r>
            <a:r>
              <a:rPr lang="x-none" dirty="0"/>
              <a:t>היום נקרא קטע מידע על פרת משה רבנו</a:t>
            </a:r>
            <a:r>
              <a:rPr lang="he-IL" dirty="0"/>
              <a:t>,</a:t>
            </a:r>
            <a:r>
              <a:rPr lang="x-none" dirty="0"/>
              <a:t> </a:t>
            </a:r>
            <a:r>
              <a:rPr lang="he-IL" dirty="0"/>
              <a:t>שקוראים לה גם מושית השבע, </a:t>
            </a:r>
            <a:r>
              <a:rPr lang="x-none" dirty="0"/>
              <a:t>ונלמד ממנו עוד על החיפושית החביבה הזו.</a:t>
            </a:r>
            <a:br>
              <a:rPr lang="x-none" dirty="0"/>
            </a:br>
            <a:r>
              <a:rPr lang="x-none" dirty="0"/>
              <a:t>ככה נראה הטקסט שכתבה עפרה בן-עמי</a:t>
            </a:r>
            <a:r>
              <a:rPr lang="he-IL" dirty="0"/>
              <a:t>,</a:t>
            </a:r>
            <a:r>
              <a:rPr lang="x-none" dirty="0"/>
              <a:t> המופיע</a:t>
            </a:r>
            <a:r>
              <a:rPr lang="he-IL" baseline="0" dirty="0"/>
              <a:t> </a:t>
            </a:r>
            <a:r>
              <a:rPr lang="x-none" dirty="0"/>
              <a:t>בספר "</a:t>
            </a:r>
            <a:r>
              <a:rPr lang="he-IL" dirty="0"/>
              <a:t>קסם והחברים".</a:t>
            </a:r>
          </a:p>
          <a:p>
            <a:pPr marL="158750" marR="0" lvl="0" indent="0" algn="r" rtl="1">
              <a:lnSpc>
                <a:spcPct val="100000"/>
              </a:lnSpc>
              <a:spcBef>
                <a:spcPts val="0"/>
              </a:spcBef>
              <a:spcAft>
                <a:spcPts val="0"/>
              </a:spcAft>
              <a:buClr>
                <a:schemeClr val="dk1"/>
              </a:buClr>
              <a:buSzPts val="1200"/>
              <a:buFont typeface="Calibri"/>
              <a:buNone/>
            </a:pPr>
            <a:r>
              <a:rPr lang="he-IL" dirty="0"/>
              <a:t>אתם</a:t>
            </a:r>
            <a:r>
              <a:rPr lang="he-IL" baseline="0" dirty="0"/>
              <a:t> בטח כבר סקרנים מאוד לקבל תשובות לשאלות ששאלתם. הניחו את השאלות מולכם, כך שיהיה לכם נוח לראות אותן.</a:t>
            </a:r>
          </a:p>
          <a:p>
            <a:pPr marL="158750" marR="0" lvl="0" indent="0" algn="r" rtl="1">
              <a:lnSpc>
                <a:spcPct val="100000"/>
              </a:lnSpc>
              <a:spcBef>
                <a:spcPts val="0"/>
              </a:spcBef>
              <a:spcAft>
                <a:spcPts val="0"/>
              </a:spcAft>
              <a:buClr>
                <a:schemeClr val="dk1"/>
              </a:buClr>
              <a:buSzPts val="1200"/>
              <a:buFont typeface="Calibri"/>
              <a:buNone/>
            </a:pPr>
            <a:r>
              <a:rPr lang="he-IL" baseline="0" dirty="0"/>
              <a:t>קראו לעצמכם, בקריאה דמומה, בשקט, את השאלות. בחרו מבין השאלות שאלה אחת שממש סקרנה אתכם.</a:t>
            </a:r>
          </a:p>
          <a:p>
            <a:pPr marL="158750" marR="0" lvl="0" indent="0" algn="r" rtl="1">
              <a:lnSpc>
                <a:spcPct val="100000"/>
              </a:lnSpc>
              <a:spcBef>
                <a:spcPts val="0"/>
              </a:spcBef>
              <a:spcAft>
                <a:spcPts val="0"/>
              </a:spcAft>
              <a:buClr>
                <a:schemeClr val="dk1"/>
              </a:buClr>
              <a:buSzPts val="1200"/>
              <a:buFont typeface="Calibri"/>
              <a:buNone/>
            </a:pPr>
            <a:r>
              <a:rPr lang="he-IL" baseline="0" dirty="0"/>
              <a:t>החזיקו אותה ביד (</a:t>
            </a:r>
            <a:r>
              <a:rPr lang="he-IL" b="1" baseline="0" dirty="0"/>
              <a:t>המורה ממתינה כמה שניות כדי לאפשר לתלמידים קריאה).</a:t>
            </a:r>
          </a:p>
          <a:p>
            <a:pPr marL="158750" marR="0" lvl="0" indent="0" algn="r" rtl="1">
              <a:lnSpc>
                <a:spcPct val="100000"/>
              </a:lnSpc>
              <a:spcBef>
                <a:spcPts val="0"/>
              </a:spcBef>
              <a:spcAft>
                <a:spcPts val="0"/>
              </a:spcAft>
              <a:buClr>
                <a:schemeClr val="dk1"/>
              </a:buClr>
              <a:buSzPts val="1200"/>
              <a:buFont typeface="Calibri"/>
              <a:buNone/>
            </a:pPr>
            <a:r>
              <a:rPr lang="he-IL" b="0" baseline="0" dirty="0"/>
              <a:t>אקרא את הטקסט. מעניין אם יש בטקסט תשובה לשאלה שסקרנה אתכם במיוחד. </a:t>
            </a:r>
          </a:p>
          <a:p>
            <a:pPr marL="158750" marR="0" lvl="0" indent="0" algn="r" rtl="1">
              <a:lnSpc>
                <a:spcPct val="100000"/>
              </a:lnSpc>
              <a:spcBef>
                <a:spcPts val="0"/>
              </a:spcBef>
              <a:spcAft>
                <a:spcPts val="0"/>
              </a:spcAft>
              <a:buClr>
                <a:schemeClr val="dk1"/>
              </a:buClr>
              <a:buSzPts val="1200"/>
              <a:buFont typeface="Calibri"/>
              <a:buNone/>
            </a:pPr>
            <a:r>
              <a:rPr lang="he-IL" b="0" baseline="0" dirty="0"/>
              <a:t>אם אתם מוצאים את התשובה, הניפו את היד למעלה.</a:t>
            </a:r>
          </a:p>
          <a:p>
            <a:pPr marL="158750" marR="0" lvl="0" indent="0" algn="r" rtl="1">
              <a:lnSpc>
                <a:spcPct val="100000"/>
              </a:lnSpc>
              <a:spcBef>
                <a:spcPts val="0"/>
              </a:spcBef>
              <a:spcAft>
                <a:spcPts val="0"/>
              </a:spcAft>
              <a:buClr>
                <a:schemeClr val="dk1"/>
              </a:buClr>
              <a:buSzPts val="1200"/>
              <a:buFont typeface="Calibri"/>
              <a:buNone/>
            </a:pPr>
            <a:r>
              <a:rPr lang="he-IL" b="0" baseline="0" dirty="0"/>
              <a:t>מתחילים </a:t>
            </a:r>
            <a:r>
              <a:rPr lang="he-IL" b="1" baseline="0" dirty="0"/>
              <a:t>(המורה קוראת את הטקסט. המורה יכולה להדגים עם שאלה שהיא שאלה. להחזיק ביד רצועה ולהניף את היד כשתמצא את התשובה).</a:t>
            </a:r>
          </a:p>
          <a:p>
            <a:pPr marL="158750" marR="0" lvl="0" indent="0" algn="r" rtl="1">
              <a:lnSpc>
                <a:spcPct val="100000"/>
              </a:lnSpc>
              <a:spcBef>
                <a:spcPts val="0"/>
              </a:spcBef>
              <a:spcAft>
                <a:spcPts val="0"/>
              </a:spcAft>
              <a:buClr>
                <a:schemeClr val="dk1"/>
              </a:buClr>
              <a:buSzPts val="1200"/>
              <a:buFont typeface="Calibri"/>
              <a:buNone/>
            </a:pPr>
            <a:r>
              <a:rPr lang="he-IL" b="0" baseline="0" dirty="0"/>
              <a:t>בתום</a:t>
            </a:r>
            <a:r>
              <a:rPr lang="he-IL" b="1" baseline="0" dirty="0"/>
              <a:t> הקריאה המורה שואלת: </a:t>
            </a:r>
            <a:r>
              <a:rPr lang="he-IL" b="0" baseline="0" dirty="0"/>
              <a:t>מעניין אם מצאתם תשובה לשאלה שסקרנה אתכם במיוחד? (</a:t>
            </a:r>
            <a:r>
              <a:rPr lang="he-IL" b="1" baseline="0" dirty="0"/>
              <a:t>ממתינה מעט)</a:t>
            </a:r>
            <a:endParaRPr lang="he-IL" b="0" baseline="0" dirty="0"/>
          </a:p>
        </p:txBody>
      </p:sp>
      <p:sp>
        <p:nvSpPr>
          <p:cNvPr id="367" name="Google Shape;367;g846d86a05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15</a:t>
            </a:fld>
            <a:endParaRPr/>
          </a:p>
        </p:txBody>
      </p:sp>
    </p:spTree>
    <p:extLst>
      <p:ext uri="{BB962C8B-B14F-4D97-AF65-F5344CB8AC3E}">
        <p14:creationId xmlns:p14="http://schemas.microsoft.com/office/powerpoint/2010/main" val="4144197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846d86a05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g846d86a05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lnSpc>
                <a:spcPct val="115000"/>
              </a:lnSpc>
              <a:spcBef>
                <a:spcPts val="0"/>
              </a:spcBef>
              <a:spcAft>
                <a:spcPts val="0"/>
              </a:spcAft>
              <a:buClr>
                <a:schemeClr val="dk1"/>
              </a:buClr>
              <a:buSzPts val="1100"/>
              <a:buFont typeface="Arial"/>
              <a:buNone/>
            </a:pPr>
            <a:r>
              <a:rPr lang="he-IL" b="0" dirty="0"/>
              <a:t>ה</a:t>
            </a:r>
            <a:r>
              <a:rPr lang="he-IL" sz="1900" b="0" dirty="0"/>
              <a:t>נה השאלה שסקרנה אותי מאוד (השאלה עולה, המורה קוראת את השאלה),</a:t>
            </a:r>
            <a:r>
              <a:rPr lang="he-IL" sz="1900" b="0" baseline="0" dirty="0"/>
              <a:t> </a:t>
            </a:r>
            <a:r>
              <a:rPr lang="he-IL" sz="1900" b="0" dirty="0"/>
              <a:t>ובטח שמתם לב שתוך כדי הקריאה הנפתי את היד. מה החיפושית שלנו אוהבת לאכול? נכון! הנה מצאתי תשובה לשאלה (מסגרת עולה בהנפשה ומקיפה את התשובה בטקסט והמורה קוראת את התשובה).</a:t>
            </a:r>
            <a:endParaRPr dirty="0"/>
          </a:p>
        </p:txBody>
      </p:sp>
      <p:sp>
        <p:nvSpPr>
          <p:cNvPr id="367" name="Google Shape;367;g846d86a05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16</a:t>
            </a:fld>
            <a:endParaRPr/>
          </a:p>
        </p:txBody>
      </p:sp>
    </p:spTree>
    <p:extLst>
      <p:ext uri="{BB962C8B-B14F-4D97-AF65-F5344CB8AC3E}">
        <p14:creationId xmlns:p14="http://schemas.microsoft.com/office/powerpoint/2010/main" val="2859948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846d86a05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g846d86a05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lnSpc>
                <a:spcPct val="115000"/>
              </a:lnSpc>
              <a:spcBef>
                <a:spcPts val="0"/>
              </a:spcBef>
              <a:spcAft>
                <a:spcPts val="0"/>
              </a:spcAft>
              <a:buClr>
                <a:schemeClr val="dk1"/>
              </a:buClr>
              <a:buSzPts val="1100"/>
              <a:buFont typeface="Arial"/>
              <a:buNone/>
            </a:pPr>
            <a:r>
              <a:rPr lang="he-IL" b="0" dirty="0"/>
              <a:t>עכשיו ילדים תוכלו להתקרב אל המסך לקרוא שוב את הטקסט ולחפש תשובות לשאלות שסיקרנו אתכם וכתבתם על הרצועות. כל שאלה שמצאתם לה תשובה בטקסט הניחו</a:t>
            </a:r>
            <a:r>
              <a:rPr lang="he-IL" b="0" baseline="0" dirty="0"/>
              <a:t> בצד ימין שלכם וכל שאלה שלא מצאתם לה תשובה בטקסט הניחו בצד שמאל שלכם </a:t>
            </a:r>
          </a:p>
          <a:p>
            <a:pPr marL="0" lvl="0" indent="0" algn="r" rtl="1">
              <a:lnSpc>
                <a:spcPct val="115000"/>
              </a:lnSpc>
              <a:spcBef>
                <a:spcPts val="0"/>
              </a:spcBef>
              <a:spcAft>
                <a:spcPts val="0"/>
              </a:spcAft>
              <a:buClr>
                <a:schemeClr val="dk1"/>
              </a:buClr>
              <a:buSzPts val="1100"/>
              <a:buFont typeface="Arial"/>
              <a:buNone/>
            </a:pPr>
            <a:r>
              <a:rPr lang="he-IL" b="1" baseline="0" dirty="0"/>
              <a:t>(טיימר 2 דקות) </a:t>
            </a:r>
            <a:r>
              <a:rPr lang="he-IL" b="0" baseline="0" dirty="0"/>
              <a:t>חזרנו ילדים , אני מאוד סקרנית לדעת האם מצאתם תשובות לשאלות נוספות שעניינו אתכם. אני מציעה שאחרי השידור תראו לאמא, אבא אח או כל מי שנמצא אתכם את השאלות שמצאתם עליהם תשובות בטקסט. את השאלות שלא מצאתם עליהם תשובה תוכלו אחרי השידור לחפש להן תשובות במקומות אחרים כמו לשאול את... במרשתת בספרים אחרים..</a:t>
            </a:r>
            <a:endParaRPr lang="he-IL" b="0" dirty="0"/>
          </a:p>
          <a:p>
            <a:pPr marL="158750" marR="0" lvl="0" indent="0" algn="r" rtl="1">
              <a:lnSpc>
                <a:spcPct val="100000"/>
              </a:lnSpc>
              <a:spcBef>
                <a:spcPts val="0"/>
              </a:spcBef>
              <a:spcAft>
                <a:spcPts val="0"/>
              </a:spcAft>
              <a:buClr>
                <a:schemeClr val="dk1"/>
              </a:buClr>
              <a:buSzPts val="1200"/>
              <a:buFont typeface="Calibri"/>
              <a:buNone/>
            </a:pPr>
            <a:r>
              <a:rPr lang="x-none" sz="2000" dirty="0"/>
              <a:t/>
            </a:r>
            <a:br>
              <a:rPr lang="x-none" sz="2000" dirty="0"/>
            </a:br>
            <a:r>
              <a:rPr lang="x-none" b="1" dirty="0"/>
              <a:t/>
            </a:r>
            <a:br>
              <a:rPr lang="x-none" b="1" dirty="0"/>
            </a:br>
            <a:endParaRPr dirty="0"/>
          </a:p>
        </p:txBody>
      </p:sp>
      <p:sp>
        <p:nvSpPr>
          <p:cNvPr id="367" name="Google Shape;367;g846d86a05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17</a:t>
            </a:fld>
            <a:endParaRPr/>
          </a:p>
        </p:txBody>
      </p:sp>
    </p:spTree>
    <p:extLst>
      <p:ext uri="{BB962C8B-B14F-4D97-AF65-F5344CB8AC3E}">
        <p14:creationId xmlns:p14="http://schemas.microsoft.com/office/powerpoint/2010/main" val="732263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83eaa0dafa_0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g83eaa0dafa_0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x-none" b="1" dirty="0">
                <a:latin typeface="Varela Round"/>
                <a:ea typeface="Varela Round"/>
                <a:cs typeface="Varela Round"/>
                <a:sym typeface="Varela Round"/>
              </a:rPr>
              <a:t>משך השקף: עד 2 דקות</a:t>
            </a:r>
            <a:endParaRPr b="1" dirty="0">
              <a:latin typeface="Varela Round"/>
              <a:ea typeface="Varela Round"/>
              <a:cs typeface="Varela Round"/>
              <a:sym typeface="Varela Round"/>
            </a:endParaRPr>
          </a:p>
          <a:p>
            <a:pPr marL="0" lvl="0" indent="0" algn="r" rtl="1">
              <a:spcBef>
                <a:spcPts val="0"/>
              </a:spcBef>
              <a:spcAft>
                <a:spcPts val="0"/>
              </a:spcAft>
              <a:buClr>
                <a:schemeClr val="dk1"/>
              </a:buClr>
              <a:buSzPts val="1200"/>
              <a:buFont typeface="Calibri"/>
              <a:buNone/>
            </a:pPr>
            <a:r>
              <a:rPr lang="x-none" b="1" dirty="0">
                <a:latin typeface="Varela Round"/>
                <a:ea typeface="Varela Round"/>
                <a:cs typeface="Varela Round"/>
                <a:sym typeface="Varela Round"/>
              </a:rPr>
              <a:t>עכשיו </a:t>
            </a:r>
            <a:r>
              <a:rPr lang="x-none" dirty="0">
                <a:latin typeface="Varela Round"/>
                <a:ea typeface="Varela Round"/>
                <a:cs typeface="Varela Round"/>
                <a:sym typeface="Varela Round"/>
              </a:rPr>
              <a:t>בואו נעצור רגע. נסכם מה עשינו כדי להבין את הטקסט עוד לפני שקראנו אותו</a:t>
            </a:r>
            <a:endParaRPr dirty="0">
              <a:latin typeface="Varela Round"/>
              <a:ea typeface="Varela Round"/>
              <a:cs typeface="Varela Round"/>
              <a:sym typeface="Varela Round"/>
            </a:endParaRPr>
          </a:p>
          <a:p>
            <a:pPr marL="0" lvl="0" indent="0" algn="r" rtl="1">
              <a:spcBef>
                <a:spcPts val="0"/>
              </a:spcBef>
              <a:spcAft>
                <a:spcPts val="0"/>
              </a:spcAft>
              <a:buClr>
                <a:schemeClr val="dk1"/>
              </a:buClr>
              <a:buSzPts val="1200"/>
              <a:buFont typeface="Calibri"/>
              <a:buNone/>
            </a:pPr>
            <a:r>
              <a:rPr lang="x-none" dirty="0">
                <a:latin typeface="Varela Round"/>
                <a:ea typeface="Varela Round"/>
                <a:cs typeface="Varela Round"/>
                <a:sym typeface="Varela Round"/>
              </a:rPr>
              <a:t/>
            </a:r>
            <a:br>
              <a:rPr lang="x-none" dirty="0">
                <a:latin typeface="Varela Round"/>
                <a:ea typeface="Varela Round"/>
                <a:cs typeface="Varela Round"/>
                <a:sym typeface="Varela Round"/>
              </a:rPr>
            </a:br>
            <a:r>
              <a:rPr lang="x-none" dirty="0">
                <a:latin typeface="Varela Round"/>
                <a:ea typeface="Varela Round"/>
                <a:cs typeface="Varela Round"/>
                <a:sym typeface="Varela Round"/>
              </a:rPr>
              <a:t>התבוננו בתמונה </a:t>
            </a:r>
            <a:r>
              <a:rPr lang="x-none" dirty="0">
                <a:highlight>
                  <a:srgbClr val="FFFF00"/>
                </a:highlight>
                <a:latin typeface="Varela Round"/>
                <a:ea typeface="Varela Round"/>
                <a:cs typeface="Varela Round"/>
                <a:sym typeface="Varela Round"/>
              </a:rPr>
              <a:t>להעלות משפט</a:t>
            </a:r>
            <a:r>
              <a:rPr lang="x-none" dirty="0">
                <a:latin typeface="Varela Round"/>
                <a:ea typeface="Varela Round"/>
                <a:cs typeface="Varela Round"/>
                <a:sym typeface="Varela Round"/>
              </a:rPr>
              <a:t/>
            </a:r>
            <a:br>
              <a:rPr lang="x-none" dirty="0">
                <a:latin typeface="Varela Round"/>
                <a:ea typeface="Varela Round"/>
                <a:cs typeface="Varela Round"/>
                <a:sym typeface="Varela Round"/>
              </a:rPr>
            </a:br>
            <a:r>
              <a:rPr lang="x-none" dirty="0">
                <a:latin typeface="Varela Round"/>
                <a:ea typeface="Varela Round"/>
                <a:cs typeface="Varela Round"/>
                <a:sym typeface="Varela Round"/>
              </a:rPr>
              <a:t>קראנו את הכותרת </a:t>
            </a:r>
            <a:r>
              <a:rPr lang="x-none" dirty="0">
                <a:highlight>
                  <a:srgbClr val="FFFF00"/>
                </a:highlight>
                <a:latin typeface="Varela Round"/>
                <a:ea typeface="Varela Round"/>
                <a:cs typeface="Varela Round"/>
                <a:sym typeface="Varela Round"/>
              </a:rPr>
              <a:t>להעלות משפט</a:t>
            </a:r>
            <a:r>
              <a:rPr lang="x-none" dirty="0">
                <a:latin typeface="Varela Round"/>
                <a:ea typeface="Varela Round"/>
                <a:cs typeface="Varela Round"/>
                <a:sym typeface="Varela Round"/>
              </a:rPr>
              <a:t/>
            </a:r>
            <a:br>
              <a:rPr lang="x-none" dirty="0">
                <a:latin typeface="Varela Round"/>
                <a:ea typeface="Varela Round"/>
                <a:cs typeface="Varela Round"/>
                <a:sym typeface="Varela Round"/>
              </a:rPr>
            </a:br>
            <a:r>
              <a:rPr lang="x-none" dirty="0">
                <a:latin typeface="Varela Round"/>
                <a:ea typeface="Varela Round"/>
                <a:cs typeface="Varela Round"/>
                <a:sym typeface="Varela Round"/>
              </a:rPr>
              <a:t>אספנו ממנה מידע </a:t>
            </a:r>
            <a:r>
              <a:rPr lang="x-none" dirty="0">
                <a:highlight>
                  <a:srgbClr val="FFFF00"/>
                </a:highlight>
                <a:latin typeface="Varela Round"/>
                <a:ea typeface="Varela Round"/>
                <a:cs typeface="Varela Round"/>
                <a:sym typeface="Varela Round"/>
              </a:rPr>
              <a:t>להעלות משפט</a:t>
            </a:r>
            <a:r>
              <a:rPr lang="x-none" dirty="0">
                <a:latin typeface="Varela Round"/>
                <a:ea typeface="Varela Round"/>
                <a:cs typeface="Varela Round"/>
                <a:sym typeface="Varela Round"/>
              </a:rPr>
              <a:t/>
            </a:r>
            <a:br>
              <a:rPr lang="x-none" dirty="0">
                <a:latin typeface="Varela Round"/>
                <a:ea typeface="Varela Round"/>
                <a:cs typeface="Varela Round"/>
                <a:sym typeface="Varela Round"/>
              </a:rPr>
            </a:br>
            <a:r>
              <a:rPr lang="x-none" dirty="0">
                <a:latin typeface="Varela Round"/>
                <a:ea typeface="Varela Round"/>
                <a:cs typeface="Varela Round"/>
                <a:sym typeface="Varela Round"/>
              </a:rPr>
              <a:t>ושאלנו שאלות </a:t>
            </a:r>
            <a:r>
              <a:rPr lang="x-none" dirty="0">
                <a:highlight>
                  <a:srgbClr val="FFFF00"/>
                </a:highlight>
                <a:latin typeface="Varela Round"/>
                <a:ea typeface="Varela Round"/>
                <a:cs typeface="Varela Round"/>
                <a:sym typeface="Varela Round"/>
              </a:rPr>
              <a:t>להעלות משפט</a:t>
            </a:r>
            <a:r>
              <a:rPr lang="x-none" dirty="0">
                <a:latin typeface="Varela Round"/>
                <a:ea typeface="Varela Round"/>
                <a:cs typeface="Varela Round"/>
                <a:sym typeface="Varela Round"/>
              </a:rPr>
              <a:t/>
            </a:r>
            <a:br>
              <a:rPr lang="x-none" dirty="0">
                <a:latin typeface="Varela Round"/>
                <a:ea typeface="Varela Round"/>
                <a:cs typeface="Varela Round"/>
                <a:sym typeface="Varela Round"/>
              </a:rPr>
            </a:br>
            <a:r>
              <a:rPr lang="x-none" dirty="0"/>
              <a:t/>
            </a:r>
            <a:br>
              <a:rPr lang="x-none" dirty="0"/>
            </a:br>
            <a:r>
              <a:rPr lang="x-none" dirty="0"/>
              <a:t>אני ממליצה שתעשו את זה גם בעתיד כשתקראו טקסט - אני מאמינה שזה יעזור לכם להבין אותו יותר טוב</a:t>
            </a:r>
            <a:endParaRPr b="1" dirty="0">
              <a:highlight>
                <a:srgbClr val="FFFF00"/>
              </a:highlight>
            </a:endParaRPr>
          </a:p>
          <a:p>
            <a:pPr marL="0" lvl="0" indent="0" algn="r" rtl="1">
              <a:spcBef>
                <a:spcPts val="0"/>
              </a:spcBef>
              <a:spcAft>
                <a:spcPts val="0"/>
              </a:spcAft>
              <a:buClr>
                <a:schemeClr val="dk1"/>
              </a:buClr>
              <a:buSzPts val="1200"/>
              <a:buFont typeface="Calibri"/>
              <a:buNone/>
            </a:pPr>
            <a:r>
              <a:rPr lang="x-none" dirty="0"/>
              <a:t> </a:t>
            </a:r>
            <a:endParaRPr dirty="0">
              <a:solidFill>
                <a:schemeClr val="dk1"/>
              </a:solidFill>
            </a:endParaRPr>
          </a:p>
          <a:p>
            <a:pPr marL="0" lvl="0" indent="0" algn="l" rtl="0">
              <a:spcBef>
                <a:spcPts val="0"/>
              </a:spcBef>
              <a:spcAft>
                <a:spcPts val="0"/>
              </a:spcAft>
              <a:buNone/>
            </a:pPr>
            <a:endParaRPr sz="500" dirty="0"/>
          </a:p>
        </p:txBody>
      </p:sp>
      <p:sp>
        <p:nvSpPr>
          <p:cNvPr id="472" name="Google Shape;472;g83eaa0dafa_0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18</a:t>
            </a:fld>
            <a:endParaRPr/>
          </a:p>
        </p:txBody>
      </p:sp>
    </p:spTree>
    <p:extLst>
      <p:ext uri="{BB962C8B-B14F-4D97-AF65-F5344CB8AC3E}">
        <p14:creationId xmlns:p14="http://schemas.microsoft.com/office/powerpoint/2010/main" val="349223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75330ec7c3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 name="Google Shape;509;g75330ec7c3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lgn="r" rtl="1"/>
            <a:r>
              <a:rPr lang="he-IL" dirty="0"/>
              <a:t>כעת נחזור ונקרא שוב את הטקסט ונענה</a:t>
            </a:r>
            <a:r>
              <a:rPr lang="he-IL" baseline="0" dirty="0"/>
              <a:t> על השאלות שיעזרו לנו להבין אותו טוב יותר הנה השאלה הראשונה: </a:t>
            </a:r>
            <a:r>
              <a:rPr lang="he-IL" dirty="0"/>
              <a:t>מעניין לדעת</a:t>
            </a:r>
            <a:r>
              <a:rPr lang="he-IL" baseline="0" dirty="0"/>
              <a:t> כמה נקודות שחורות יש למושית השבע? </a:t>
            </a:r>
            <a:endParaRPr lang="he-IL" dirty="0"/>
          </a:p>
          <a:p>
            <a:pPr algn="r" rtl="1"/>
            <a:r>
              <a:rPr lang="he-IL" dirty="0"/>
              <a:t>נחזור לטקסט ונקרא שוב.</a:t>
            </a:r>
          </a:p>
          <a:p>
            <a:pPr algn="r" rtl="1"/>
            <a:r>
              <a:rPr lang="he-IL" b="1" dirty="0"/>
              <a:t>(לתת ילדים זמן לחשוב ולהשיב על השאלה</a:t>
            </a:r>
            <a:r>
              <a:rPr lang="he-IL" b="1" baseline="0" dirty="0"/>
              <a:t> </a:t>
            </a:r>
            <a:r>
              <a:rPr lang="he-IL" b="1" dirty="0"/>
              <a:t>להזמין</a:t>
            </a:r>
            <a:r>
              <a:rPr lang="x-none" b="1" dirty="0">
                <a:solidFill>
                  <a:srgbClr val="000000"/>
                </a:solidFill>
              </a:rPr>
              <a:t> </a:t>
            </a:r>
            <a:r>
              <a:rPr lang="he-IL" b="1" dirty="0">
                <a:solidFill>
                  <a:srgbClr val="000000"/>
                </a:solidFill>
              </a:rPr>
              <a:t>אותם לחזור ולחפש את התשובה) </a:t>
            </a:r>
          </a:p>
          <a:p>
            <a:pPr algn="r" rtl="1"/>
            <a:r>
              <a:rPr lang="x-none" b="1" dirty="0">
                <a:solidFill>
                  <a:srgbClr val="000000"/>
                </a:solidFill>
              </a:rPr>
              <a:t/>
            </a:r>
            <a:br>
              <a:rPr lang="x-none" b="1" dirty="0">
                <a:solidFill>
                  <a:srgbClr val="000000"/>
                </a:solidFill>
              </a:rPr>
            </a:br>
            <a:r>
              <a:rPr lang="x-none" dirty="0"/>
              <a:t/>
            </a:r>
            <a:br>
              <a:rPr lang="x-none" dirty="0"/>
            </a:br>
            <a:r>
              <a:rPr lang="x-none" b="1" dirty="0"/>
              <a:t/>
            </a:r>
            <a:br>
              <a:rPr lang="x-none" b="1" dirty="0"/>
            </a:br>
            <a:endParaRPr dirty="0"/>
          </a:p>
        </p:txBody>
      </p:sp>
      <p:sp>
        <p:nvSpPr>
          <p:cNvPr id="510" name="Google Shape;510;g75330ec7c3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19</a:t>
            </a:fld>
            <a:endParaRPr/>
          </a:p>
        </p:txBody>
      </p:sp>
    </p:spTree>
    <p:extLst>
      <p:ext uri="{BB962C8B-B14F-4D97-AF65-F5344CB8AC3E}">
        <p14:creationId xmlns:p14="http://schemas.microsoft.com/office/powerpoint/2010/main" val="2198884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75330ec7c3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 name="Google Shape;509;g75330ec7c3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chemeClr val="dk1"/>
              </a:buClr>
              <a:buSzPts val="1200"/>
              <a:buFont typeface="Calibri"/>
              <a:buNone/>
            </a:pPr>
            <a:r>
              <a:rPr lang="x-none" dirty="0">
                <a:solidFill>
                  <a:srgbClr val="000000"/>
                </a:solidFill>
              </a:rPr>
              <a:t/>
            </a:r>
            <a:br>
              <a:rPr lang="x-none" dirty="0">
                <a:solidFill>
                  <a:srgbClr val="000000"/>
                </a:solidFill>
              </a:rPr>
            </a:br>
            <a:r>
              <a:rPr lang="he-IL" dirty="0">
                <a:solidFill>
                  <a:srgbClr val="000000"/>
                </a:solidFill>
              </a:rPr>
              <a:t>מצאתם את התשובה?</a:t>
            </a:r>
            <a:r>
              <a:rPr lang="he-IL" baseline="0" dirty="0">
                <a:solidFill>
                  <a:srgbClr val="000000"/>
                </a:solidFill>
              </a:rPr>
              <a:t> </a:t>
            </a:r>
            <a:r>
              <a:rPr lang="he-IL" dirty="0">
                <a:solidFill>
                  <a:srgbClr val="000000"/>
                </a:solidFill>
              </a:rPr>
              <a:t>הנה מצאתי </a:t>
            </a:r>
            <a:r>
              <a:rPr lang="he-IL" b="1" dirty="0">
                <a:solidFill>
                  <a:srgbClr val="000000"/>
                </a:solidFill>
              </a:rPr>
              <a:t>(מסגרת עולה בהנפשה).</a:t>
            </a:r>
          </a:p>
          <a:p>
            <a:pPr marL="0" marR="0" lvl="0" indent="0" algn="r" rtl="1">
              <a:lnSpc>
                <a:spcPct val="100000"/>
              </a:lnSpc>
              <a:spcBef>
                <a:spcPts val="0"/>
              </a:spcBef>
              <a:spcAft>
                <a:spcPts val="0"/>
              </a:spcAft>
              <a:buClr>
                <a:schemeClr val="dk1"/>
              </a:buClr>
              <a:buSzPts val="1200"/>
              <a:buFont typeface="Calibri"/>
              <a:buNone/>
            </a:pPr>
            <a:r>
              <a:rPr lang="he-IL" b="0" dirty="0">
                <a:solidFill>
                  <a:srgbClr val="000000"/>
                </a:solidFill>
              </a:rPr>
              <a:t>בואו נקרא את התשובה </a:t>
            </a:r>
            <a:r>
              <a:rPr lang="he-IL" b="1" dirty="0">
                <a:solidFill>
                  <a:srgbClr val="000000"/>
                </a:solidFill>
              </a:rPr>
              <a:t>(לתת זמן לקרוא את התשובה ואז המורה קוראת אותה).</a:t>
            </a:r>
            <a:endParaRPr lang="he-IL" b="0" baseline="0" dirty="0">
              <a:solidFill>
                <a:srgbClr val="000000"/>
              </a:solidFill>
            </a:endParaRPr>
          </a:p>
          <a:p>
            <a:pPr marL="0" marR="0" lvl="0" indent="0" algn="r" rtl="1">
              <a:lnSpc>
                <a:spcPct val="100000"/>
              </a:lnSpc>
              <a:spcBef>
                <a:spcPts val="0"/>
              </a:spcBef>
              <a:spcAft>
                <a:spcPts val="0"/>
              </a:spcAft>
              <a:buClr>
                <a:schemeClr val="dk1"/>
              </a:buClr>
              <a:buSzPts val="1200"/>
              <a:buFont typeface="Calibri"/>
              <a:buNone/>
            </a:pPr>
            <a:r>
              <a:rPr lang="he-IL" b="0" baseline="0" dirty="0">
                <a:solidFill>
                  <a:srgbClr val="000000"/>
                </a:solidFill>
              </a:rPr>
              <a:t>על כל כנף יש לה ארבע נקודות. אם כך, בסך הכול יש לה שמונה נקודות.</a:t>
            </a:r>
            <a:endParaRPr dirty="0"/>
          </a:p>
        </p:txBody>
      </p:sp>
      <p:sp>
        <p:nvSpPr>
          <p:cNvPr id="510" name="Google Shape;510;g75330ec7c3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20</a:t>
            </a:fld>
            <a:endParaRPr/>
          </a:p>
        </p:txBody>
      </p:sp>
    </p:spTree>
    <p:extLst>
      <p:ext uri="{BB962C8B-B14F-4D97-AF65-F5344CB8AC3E}">
        <p14:creationId xmlns:p14="http://schemas.microsoft.com/office/powerpoint/2010/main" val="10002962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75330ec7c3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 name="Google Shape;509;g75330ec7c3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lgn="r" rtl="1"/>
            <a:r>
              <a:rPr lang="he-IL" dirty="0">
                <a:solidFill>
                  <a:srgbClr val="000000"/>
                </a:solidFill>
              </a:rPr>
              <a:t>רגע, אני לא מבינה, </a:t>
            </a:r>
            <a:r>
              <a:rPr lang="he-IL" baseline="0" dirty="0">
                <a:solidFill>
                  <a:srgbClr val="000000"/>
                </a:solidFill>
              </a:rPr>
              <a:t>אם יש לה שמונה נקודות על הכנפיים, אז </a:t>
            </a:r>
            <a:r>
              <a:rPr lang="he-IL" dirty="0">
                <a:solidFill>
                  <a:srgbClr val="000000"/>
                </a:solidFill>
              </a:rPr>
              <a:t>מדוע היא נקראת מושית השבע? </a:t>
            </a:r>
            <a:endParaRPr lang="he-IL" dirty="0">
              <a:solidFill>
                <a:schemeClr val="dk1"/>
              </a:solidFill>
            </a:endParaRPr>
          </a:p>
          <a:p>
            <a:pPr algn="r" rtl="1"/>
            <a:r>
              <a:rPr lang="he-IL" dirty="0"/>
              <a:t>נחזור לטקסט ונקרא שוב</a:t>
            </a:r>
            <a:r>
              <a:rPr lang="he-IL" baseline="0" dirty="0"/>
              <a:t> </a:t>
            </a:r>
            <a:r>
              <a:rPr lang="he-IL" b="1" dirty="0"/>
              <a:t>(לתת לילדים זמן לחשוב ולהשיב על השאלה.</a:t>
            </a:r>
            <a:r>
              <a:rPr lang="he-IL" b="1" baseline="0" dirty="0"/>
              <a:t> </a:t>
            </a:r>
            <a:r>
              <a:rPr lang="he-IL" b="1" dirty="0"/>
              <a:t>להזמין</a:t>
            </a:r>
            <a:r>
              <a:rPr lang="x-none" b="1" dirty="0">
                <a:solidFill>
                  <a:srgbClr val="000000"/>
                </a:solidFill>
              </a:rPr>
              <a:t> </a:t>
            </a:r>
            <a:r>
              <a:rPr lang="he-IL" b="1" dirty="0">
                <a:solidFill>
                  <a:srgbClr val="000000"/>
                </a:solidFill>
              </a:rPr>
              <a:t>אותם לחזור ולחפש את התשובה).</a:t>
            </a:r>
          </a:p>
        </p:txBody>
      </p:sp>
      <p:sp>
        <p:nvSpPr>
          <p:cNvPr id="510" name="Google Shape;510;g75330ec7c3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21</a:t>
            </a:fld>
            <a:endParaRPr/>
          </a:p>
        </p:txBody>
      </p:sp>
    </p:spTree>
    <p:extLst>
      <p:ext uri="{BB962C8B-B14F-4D97-AF65-F5344CB8AC3E}">
        <p14:creationId xmlns:p14="http://schemas.microsoft.com/office/powerpoint/2010/main" val="1973614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75330ec7c3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 name="Google Shape;509;g75330ec7c3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lgn="r" rtl="1"/>
            <a:r>
              <a:rPr lang="he-IL" b="0" dirty="0">
                <a:solidFill>
                  <a:srgbClr val="000000"/>
                </a:solidFill>
              </a:rPr>
              <a:t>הנה מצאתי (</a:t>
            </a:r>
            <a:r>
              <a:rPr lang="he-IL" b="1" dirty="0">
                <a:solidFill>
                  <a:srgbClr val="000000"/>
                </a:solidFill>
              </a:rPr>
              <a:t>מסגרת עולה בהנפשה). </a:t>
            </a:r>
            <a:r>
              <a:rPr lang="he-IL" b="0" dirty="0">
                <a:solidFill>
                  <a:srgbClr val="000000"/>
                </a:solidFill>
              </a:rPr>
              <a:t>בואו נקרא את התשובה </a:t>
            </a:r>
            <a:r>
              <a:rPr lang="he-IL" b="1" dirty="0">
                <a:solidFill>
                  <a:srgbClr val="000000"/>
                </a:solidFill>
              </a:rPr>
              <a:t>(לתת זמן לקרוא את התשובה ואז המורה קוראת אותה).</a:t>
            </a:r>
            <a:endParaRPr lang="he-IL" b="0" dirty="0">
              <a:solidFill>
                <a:srgbClr val="000000"/>
              </a:solidFill>
            </a:endParaRPr>
          </a:p>
          <a:p>
            <a:pPr algn="r" rtl="1"/>
            <a:r>
              <a:rPr lang="he-IL" b="0" dirty="0">
                <a:solidFill>
                  <a:srgbClr val="000000"/>
                </a:solidFill>
              </a:rPr>
              <a:t>כשהכנפיים שלה פרושות רואים שמונה נקודות - ארבע</a:t>
            </a:r>
            <a:r>
              <a:rPr lang="he-IL" b="0" baseline="0" dirty="0">
                <a:solidFill>
                  <a:srgbClr val="000000"/>
                </a:solidFill>
              </a:rPr>
              <a:t> נקודות על כל זוג כנפיים.</a:t>
            </a:r>
          </a:p>
          <a:p>
            <a:pPr algn="r" rtl="1"/>
            <a:r>
              <a:rPr lang="he-IL" b="0" baseline="0" dirty="0">
                <a:solidFill>
                  <a:srgbClr val="000000"/>
                </a:solidFill>
              </a:rPr>
              <a:t>אבל כשהכנפיים שלה סגורות, רואים רק שבע נקודות, את הנקודה השמינית אנחנו לא רואים.</a:t>
            </a:r>
            <a:endParaRPr dirty="0"/>
          </a:p>
        </p:txBody>
      </p:sp>
      <p:sp>
        <p:nvSpPr>
          <p:cNvPr id="510" name="Google Shape;510;g75330ec7c3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22</a:t>
            </a:fld>
            <a:endParaRPr/>
          </a:p>
        </p:txBody>
      </p:sp>
    </p:spTree>
    <p:extLst>
      <p:ext uri="{BB962C8B-B14F-4D97-AF65-F5344CB8AC3E}">
        <p14:creationId xmlns:p14="http://schemas.microsoft.com/office/powerpoint/2010/main" val="1914310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75330ec7c3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 name="Google Shape;509;g75330ec7c3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lgn="r" rtl="1"/>
            <a:r>
              <a:rPr lang="he-IL" dirty="0">
                <a:solidFill>
                  <a:srgbClr val="000000"/>
                </a:solidFill>
              </a:rPr>
              <a:t>מה</a:t>
            </a:r>
            <a:r>
              <a:rPr lang="he-IL" baseline="0" dirty="0">
                <a:solidFill>
                  <a:srgbClr val="000000"/>
                </a:solidFill>
              </a:rPr>
              <a:t> דעתכם שנצייר את מושית השבע עם כנפיים פרושות ועם כנפיים סגורות? איך נדע לצייר? בקטע הזה המילים ממש "מציירות", מתארות לי במדויק איך נראית מושית השבע. ק</a:t>
            </a:r>
            <a:r>
              <a:rPr lang="he-IL" b="0" baseline="0" dirty="0">
                <a:solidFill>
                  <a:srgbClr val="000000"/>
                </a:solidFill>
              </a:rPr>
              <a:t>חו דף, קפלו לשניים </a:t>
            </a:r>
            <a:r>
              <a:rPr lang="he-IL" b="1" baseline="0" dirty="0">
                <a:solidFill>
                  <a:srgbClr val="000000"/>
                </a:solidFill>
              </a:rPr>
              <a:t>(המורה מדגימה). </a:t>
            </a:r>
            <a:r>
              <a:rPr lang="he-IL" b="0" baseline="0" dirty="0">
                <a:solidFill>
                  <a:srgbClr val="000000"/>
                </a:solidFill>
              </a:rPr>
              <a:t>בצד אחד נצייר את מושית השבע כשהכנפיים שלה פרושות, פתוחות, ובצד השני נצייר את מושית השבע כשהכנפיים שלה סגורות. אמרתי שהמילים ממש "מציירות", מתארות לנו את מושית השבע. בואו נבין ונראה למה הכוונה את הגוף שלה נצייר כמו מה? בואו נחפש בטקסט (</a:t>
            </a:r>
            <a:r>
              <a:rPr lang="he-IL" b="1" baseline="0" dirty="0">
                <a:solidFill>
                  <a:srgbClr val="000000"/>
                </a:solidFill>
              </a:rPr>
              <a:t>לחכות שהילדים יחפשו). </a:t>
            </a:r>
            <a:r>
              <a:rPr lang="he-IL" b="0" baseline="0" dirty="0">
                <a:solidFill>
                  <a:srgbClr val="000000"/>
                </a:solidFill>
              </a:rPr>
              <a:t>גוף כדורי –</a:t>
            </a:r>
            <a:r>
              <a:rPr lang="he-IL" b="0" baseline="0" dirty="0" err="1">
                <a:solidFill>
                  <a:srgbClr val="000000"/>
                </a:solidFill>
              </a:rPr>
              <a:t> למ</a:t>
            </a:r>
            <a:r>
              <a:rPr lang="he-IL" b="0" baseline="0" dirty="0">
                <a:solidFill>
                  <a:srgbClr val="000000"/>
                </a:solidFill>
              </a:rPr>
              <a:t>ה הכוונה במילה כדורי? כמו כדור, עגול.</a:t>
            </a:r>
          </a:p>
          <a:p>
            <a:pPr algn="r" rtl="1"/>
            <a:r>
              <a:rPr lang="he-IL" b="0" baseline="0" dirty="0">
                <a:solidFill>
                  <a:srgbClr val="000000"/>
                </a:solidFill>
              </a:rPr>
              <a:t>עכשיו נצייר את הכנפיים. מה נחפש בטקסט? נכון, את התיאור שלהן.</a:t>
            </a:r>
          </a:p>
          <a:p>
            <a:pPr algn="r" rtl="1"/>
            <a:r>
              <a:rPr lang="he-IL" b="0" baseline="0" dirty="0">
                <a:solidFill>
                  <a:srgbClr val="000000"/>
                </a:solidFill>
              </a:rPr>
              <a:t>אתן לכם 4 דקות </a:t>
            </a:r>
            <a:r>
              <a:rPr lang="he-IL" b="1" baseline="0" dirty="0">
                <a:solidFill>
                  <a:srgbClr val="000000"/>
                </a:solidFill>
              </a:rPr>
              <a:t>(להוסיף טיימר 4 דקות)</a:t>
            </a:r>
            <a:r>
              <a:rPr lang="he-IL" b="0" baseline="0" dirty="0">
                <a:solidFill>
                  <a:srgbClr val="000000"/>
                </a:solidFill>
              </a:rPr>
              <a:t> לחזור ולקרוא את הקטע ולצייר את מושית השבע בצד אחד של הדף עם כנפיים פרושות, ובצד השני עם כנפיים סגורות. אחזור אליכם בעוד 4 דקות.</a:t>
            </a:r>
            <a:endParaRPr dirty="0"/>
          </a:p>
        </p:txBody>
      </p:sp>
      <p:sp>
        <p:nvSpPr>
          <p:cNvPr id="510" name="Google Shape;510;g75330ec7c3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23</a:t>
            </a:fld>
            <a:endParaRPr/>
          </a:p>
        </p:txBody>
      </p:sp>
    </p:spTree>
    <p:extLst>
      <p:ext uri="{BB962C8B-B14F-4D97-AF65-F5344CB8AC3E}">
        <p14:creationId xmlns:p14="http://schemas.microsoft.com/office/powerpoint/2010/main" val="3983462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75330ec7c3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9" name="Google Shape;509;g75330ec7c3_0_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lgn="r" rtl="1"/>
            <a:r>
              <a:rPr lang="he-IL" dirty="0">
                <a:solidFill>
                  <a:srgbClr val="000000"/>
                </a:solidFill>
              </a:rPr>
              <a:t>הנה הציור של דני, תלמיד בכיתתי. כך הוא צייר את</a:t>
            </a:r>
            <a:r>
              <a:rPr lang="he-IL" baseline="0" dirty="0">
                <a:solidFill>
                  <a:srgbClr val="000000"/>
                </a:solidFill>
              </a:rPr>
              <a:t> מושית השבע כשהיא עם כנפיים פרושות. מה דעתכם? הוא דייק? כך תיארו - ציירו לנו במילים - את מושית השבע בטקסט. כעת בואו נבדוק בטקסט (</a:t>
            </a:r>
            <a:r>
              <a:rPr lang="he-IL" b="1" baseline="0" dirty="0">
                <a:solidFill>
                  <a:srgbClr val="000000"/>
                </a:solidFill>
              </a:rPr>
              <a:t>המסגרות הכחולות עולות בהנפשה. נותנים זמן לתלמידים לקרוא ואז המורה קוראת)</a:t>
            </a:r>
            <a:r>
              <a:rPr lang="he-IL" b="0" baseline="0" dirty="0">
                <a:solidFill>
                  <a:srgbClr val="000000"/>
                </a:solidFill>
              </a:rPr>
              <a:t> אם</a:t>
            </a:r>
            <a:r>
              <a:rPr lang="he-IL" b="1" baseline="0" dirty="0">
                <a:solidFill>
                  <a:srgbClr val="000000"/>
                </a:solidFill>
              </a:rPr>
              <a:t> </a:t>
            </a:r>
            <a:r>
              <a:rPr lang="he-IL" b="0" baseline="0" dirty="0">
                <a:solidFill>
                  <a:srgbClr val="000000"/>
                </a:solidFill>
              </a:rPr>
              <a:t>הוא דייק כשהוא צייר את מושית השבע עם כנפיים סגורות. היכן בקטע מתארים לנו את הכנפיים הסגורות? (</a:t>
            </a:r>
            <a:r>
              <a:rPr lang="he-IL" b="1" baseline="0" dirty="0">
                <a:solidFill>
                  <a:srgbClr val="000000"/>
                </a:solidFill>
              </a:rPr>
              <a:t>להמתין מעט) </a:t>
            </a:r>
            <a:r>
              <a:rPr lang="he-IL" b="0" baseline="0" dirty="0">
                <a:solidFill>
                  <a:srgbClr val="000000"/>
                </a:solidFill>
              </a:rPr>
              <a:t>הנה כאן </a:t>
            </a:r>
            <a:r>
              <a:rPr lang="he-IL" b="1" baseline="0" dirty="0">
                <a:solidFill>
                  <a:srgbClr val="000000"/>
                </a:solidFill>
              </a:rPr>
              <a:t>(מסגרות אדומות עולות בהנפשה). דני הוסיף לה גם מחושים, למרות שהם אינם מתוארים בקטע. </a:t>
            </a:r>
            <a:r>
              <a:rPr lang="he-IL" b="0" baseline="0" dirty="0">
                <a:solidFill>
                  <a:srgbClr val="000000"/>
                </a:solidFill>
              </a:rPr>
              <a:t>המורה קוראת ומסכמת: כשהכנפיים של מושית השבע פרושות אנחנו רואים שמונה נקודות, וכשהן סגורות רואים רק שבע נקודות מתוך השמונה. לכן היא נקראת מושית השבע - בגלל שבע הנקודות שאנחנו רואים כשהכנפיים שלה סגורות. אבל מדוע מושית ולא חיפושית השבע? מעניין... אולי נדע בהמשך.</a:t>
            </a:r>
          </a:p>
        </p:txBody>
      </p:sp>
      <p:sp>
        <p:nvSpPr>
          <p:cNvPr id="510" name="Google Shape;510;g75330ec7c3_0_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24</a:t>
            </a:fld>
            <a:endParaRPr/>
          </a:p>
        </p:txBody>
      </p:sp>
    </p:spTree>
    <p:extLst>
      <p:ext uri="{BB962C8B-B14F-4D97-AF65-F5344CB8AC3E}">
        <p14:creationId xmlns:p14="http://schemas.microsoft.com/office/powerpoint/2010/main" val="3054640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r" rtl="1"/>
            <a:r>
              <a:rPr lang="he-IL" dirty="0"/>
              <a:t>בואו נעבור לקטע הבא. אחרי שציירנו את פרת משה רבנו, מעניין לדעת...</a:t>
            </a:r>
            <a:r>
              <a:rPr lang="he-IL" baseline="0" dirty="0"/>
              <a:t>?</a:t>
            </a:r>
            <a:endParaRPr lang="he-IL" dirty="0"/>
          </a:p>
          <a:p>
            <a:pPr algn="r" rtl="1"/>
            <a:r>
              <a:rPr lang="he-IL" dirty="0"/>
              <a:t>נחזור לטקסט ונקרא שוב.</a:t>
            </a:r>
          </a:p>
          <a:p>
            <a:pPr algn="r" rtl="1"/>
            <a:r>
              <a:rPr lang="he-IL" b="1" dirty="0"/>
              <a:t>(לתת ילדים זמן לחשוב ולהשיב על השאלה.</a:t>
            </a:r>
            <a:r>
              <a:rPr lang="he-IL" b="1" baseline="0" dirty="0"/>
              <a:t> </a:t>
            </a:r>
            <a:r>
              <a:rPr lang="he-IL" b="1" dirty="0"/>
              <a:t>להזמין</a:t>
            </a:r>
            <a:r>
              <a:rPr lang="x-none" b="1" dirty="0">
                <a:solidFill>
                  <a:srgbClr val="000000"/>
                </a:solidFill>
              </a:rPr>
              <a:t> </a:t>
            </a:r>
            <a:r>
              <a:rPr lang="he-IL" b="1" dirty="0">
                <a:solidFill>
                  <a:srgbClr val="000000"/>
                </a:solidFill>
              </a:rPr>
              <a:t>אותם לחזור ולחפש את התשובה)</a:t>
            </a:r>
          </a:p>
        </p:txBody>
      </p:sp>
      <p:sp>
        <p:nvSpPr>
          <p:cNvPr id="535" name="Google Shape;53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25</a:t>
            </a:fld>
            <a:endParaRPr/>
          </a:p>
        </p:txBody>
      </p:sp>
    </p:spTree>
    <p:extLst>
      <p:ext uri="{BB962C8B-B14F-4D97-AF65-F5344CB8AC3E}">
        <p14:creationId xmlns:p14="http://schemas.microsoft.com/office/powerpoint/2010/main" val="164946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r" rtl="1"/>
            <a:r>
              <a:rPr lang="he-IL" dirty="0">
                <a:solidFill>
                  <a:srgbClr val="000000"/>
                </a:solidFill>
              </a:rPr>
              <a:t>הנה, מצאתי! </a:t>
            </a:r>
            <a:r>
              <a:rPr lang="he-IL" b="1" dirty="0">
                <a:solidFill>
                  <a:srgbClr val="000000"/>
                </a:solidFill>
              </a:rPr>
              <a:t>(מסגרת עולה בנפשה) </a:t>
            </a:r>
            <a:r>
              <a:rPr lang="he-IL" b="0" dirty="0">
                <a:solidFill>
                  <a:srgbClr val="000000"/>
                </a:solidFill>
              </a:rPr>
              <a:t>בואו נקרא את התשובה </a:t>
            </a:r>
            <a:r>
              <a:rPr lang="he-IL" b="1" dirty="0">
                <a:solidFill>
                  <a:srgbClr val="000000"/>
                </a:solidFill>
              </a:rPr>
              <a:t>(לתת זמן לקרוא את התשובה ואז המורה קוראת אותה).</a:t>
            </a:r>
            <a:r>
              <a:rPr lang="he-IL" b="0" baseline="0" dirty="0">
                <a:solidFill>
                  <a:srgbClr val="000000"/>
                </a:solidFill>
              </a:rPr>
              <a:t> </a:t>
            </a:r>
            <a:r>
              <a:rPr lang="he-IL" b="1" baseline="0" dirty="0">
                <a:solidFill>
                  <a:srgbClr val="000000"/>
                </a:solidFill>
              </a:rPr>
              <a:t>המורה ממלילה: </a:t>
            </a:r>
            <a:r>
              <a:rPr lang="he-IL" b="0" baseline="0" dirty="0">
                <a:solidFill>
                  <a:srgbClr val="000000"/>
                </a:solidFill>
              </a:rPr>
              <a:t>היא אוכלת את החרקים שפוגעים בצמחים שהאדם מגדל, וכך הצמחים לא נפגעים. למשל, אם מושית השבע אוכלת את הכנימות שנמצאות על עלי החסה שהחקלאי גידל, אז היא עוזרת לו , כי אז עלי החסה נשארים שלמים ולא פגומים והחקלאי יכול למכור את החסה שהוא גידל והשקיע בה כל כך, ואנחנו נקבל חסה שאפשר לאכול.</a:t>
            </a:r>
            <a:endParaRPr dirty="0"/>
          </a:p>
        </p:txBody>
      </p:sp>
      <p:sp>
        <p:nvSpPr>
          <p:cNvPr id="535" name="Google Shape;53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26</a:t>
            </a:fld>
            <a:endParaRPr/>
          </a:p>
        </p:txBody>
      </p:sp>
    </p:spTree>
    <p:extLst>
      <p:ext uri="{BB962C8B-B14F-4D97-AF65-F5344CB8AC3E}">
        <p14:creationId xmlns:p14="http://schemas.microsoft.com/office/powerpoint/2010/main" val="1156420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r" rtl="1"/>
            <a:r>
              <a:rPr lang="he-IL" dirty="0"/>
              <a:t>מעניין לדעת</a:t>
            </a:r>
            <a:r>
              <a:rPr lang="he-IL" baseline="0" dirty="0"/>
              <a:t>...?</a:t>
            </a:r>
            <a:endParaRPr lang="he-IL" dirty="0"/>
          </a:p>
          <a:p>
            <a:pPr algn="r" rtl="1"/>
            <a:r>
              <a:rPr lang="he-IL" dirty="0"/>
              <a:t>נחזור לטקסט ונקרא שוב.</a:t>
            </a:r>
          </a:p>
          <a:p>
            <a:pPr algn="r" rtl="1"/>
            <a:r>
              <a:rPr lang="he-IL" b="1" dirty="0"/>
              <a:t>(לתת ילדים זמן לחשוב ולהשיב על השאלה.</a:t>
            </a:r>
            <a:r>
              <a:rPr lang="he-IL" b="1" baseline="0" dirty="0"/>
              <a:t> </a:t>
            </a:r>
            <a:r>
              <a:rPr lang="he-IL" b="1" dirty="0"/>
              <a:t>להזמין</a:t>
            </a:r>
            <a:r>
              <a:rPr lang="he-IL" b="1" dirty="0">
                <a:solidFill>
                  <a:srgbClr val="000000"/>
                </a:solidFill>
              </a:rPr>
              <a:t> אותם לחזור ולחפש את התשובה)</a:t>
            </a:r>
          </a:p>
        </p:txBody>
      </p:sp>
      <p:sp>
        <p:nvSpPr>
          <p:cNvPr id="552" name="Google Shape;55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27</a:t>
            </a:fld>
            <a:endParaRPr/>
          </a:p>
        </p:txBody>
      </p:sp>
    </p:spTree>
    <p:extLst>
      <p:ext uri="{BB962C8B-B14F-4D97-AF65-F5344CB8AC3E}">
        <p14:creationId xmlns:p14="http://schemas.microsoft.com/office/powerpoint/2010/main" val="4084355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100000"/>
              </a:lnSpc>
              <a:spcBef>
                <a:spcPts val="0"/>
              </a:spcBef>
              <a:spcAft>
                <a:spcPts val="0"/>
              </a:spcAft>
              <a:buClr>
                <a:schemeClr val="dk1"/>
              </a:buClr>
              <a:buSzPts val="1200"/>
              <a:buFont typeface="Calibri"/>
              <a:buNone/>
              <a:tabLst/>
              <a:defRPr/>
            </a:pPr>
            <a:r>
              <a:rPr lang="he-IL" dirty="0">
                <a:solidFill>
                  <a:srgbClr val="000000"/>
                </a:solidFill>
              </a:rPr>
              <a:t>הנה, מצאתי </a:t>
            </a:r>
            <a:r>
              <a:rPr lang="he-IL" b="1" dirty="0">
                <a:solidFill>
                  <a:srgbClr val="000000"/>
                </a:solidFill>
              </a:rPr>
              <a:t>(מסגרת עולה בנפשה). </a:t>
            </a:r>
            <a:r>
              <a:rPr lang="he-IL" b="0" dirty="0">
                <a:solidFill>
                  <a:srgbClr val="000000"/>
                </a:solidFill>
              </a:rPr>
              <a:t>בואו נקרא את התשובה </a:t>
            </a:r>
            <a:r>
              <a:rPr lang="he-IL" b="1" dirty="0">
                <a:solidFill>
                  <a:srgbClr val="000000"/>
                </a:solidFill>
              </a:rPr>
              <a:t>(לתת זמן לקרוא את התשובה ואז המורה קוראת אותה).</a:t>
            </a:r>
            <a:r>
              <a:rPr lang="he-IL" b="0" baseline="0" dirty="0">
                <a:solidFill>
                  <a:srgbClr val="000000"/>
                </a:solidFill>
              </a:rPr>
              <a:t> האנשים נתנו לה שם חיבה מצחיק.</a:t>
            </a:r>
          </a:p>
          <a:p>
            <a:pPr marL="0" marR="0" lvl="0" indent="0" algn="r" defTabSz="914400" rtl="1" eaLnBrk="1" fontAlgn="auto" latinLnBrk="0" hangingPunct="1">
              <a:lnSpc>
                <a:spcPct val="100000"/>
              </a:lnSpc>
              <a:spcBef>
                <a:spcPts val="0"/>
              </a:spcBef>
              <a:spcAft>
                <a:spcPts val="0"/>
              </a:spcAft>
              <a:buClr>
                <a:schemeClr val="dk1"/>
              </a:buClr>
              <a:buSzPts val="1200"/>
              <a:buFont typeface="Calibri"/>
              <a:buNone/>
              <a:tabLst/>
              <a:defRPr/>
            </a:pPr>
            <a:r>
              <a:rPr lang="he-IL" b="0" baseline="0" dirty="0">
                <a:solidFill>
                  <a:srgbClr val="000000"/>
                </a:solidFill>
              </a:rPr>
              <a:t>מה זה אומר שם חיבה? </a:t>
            </a:r>
            <a:r>
              <a:rPr lang="he-IL" dirty="0"/>
              <a:t>לדוגמה,</a:t>
            </a:r>
            <a:r>
              <a:rPr lang="he-IL" baseline="0" dirty="0"/>
              <a:t> </a:t>
            </a:r>
            <a:r>
              <a:rPr lang="he-IL" dirty="0"/>
              <a:t>לבת שלי קוראים מעיין, וכולם קוראים לה מעייני.</a:t>
            </a:r>
            <a:br>
              <a:rPr lang="he-IL" dirty="0"/>
            </a:br>
            <a:r>
              <a:rPr lang="he-IL" dirty="0"/>
              <a:t>דוגמא נוספת - אולי יש לכם חבר ששמו יהונתן ובחיבה קוראים לו יוני או ג'וני.</a:t>
            </a:r>
          </a:p>
          <a:p>
            <a:pPr marL="0" marR="0" lvl="0" indent="0" algn="r" defTabSz="914400" rtl="1" eaLnBrk="1" fontAlgn="auto" latinLnBrk="0" hangingPunct="1">
              <a:lnSpc>
                <a:spcPct val="100000"/>
              </a:lnSpc>
              <a:spcBef>
                <a:spcPts val="0"/>
              </a:spcBef>
              <a:spcAft>
                <a:spcPts val="0"/>
              </a:spcAft>
              <a:buClr>
                <a:schemeClr val="dk1"/>
              </a:buClr>
              <a:buSzPts val="1200"/>
              <a:buFont typeface="Calibri"/>
              <a:buNone/>
              <a:tabLst/>
              <a:defRPr/>
            </a:pPr>
            <a:r>
              <a:rPr lang="he-IL" dirty="0"/>
              <a:t>זה שם נוסף שנותנים למישהו על ידי בני המשפחה והחברים כדרך להביע חיבה, אהבה, ידידות כלפיו.</a:t>
            </a:r>
          </a:p>
          <a:p>
            <a:pPr marL="0" marR="0" lvl="0" indent="0" algn="r" defTabSz="914400" rtl="1" eaLnBrk="1" fontAlgn="auto" latinLnBrk="0" hangingPunct="1">
              <a:lnSpc>
                <a:spcPct val="100000"/>
              </a:lnSpc>
              <a:spcBef>
                <a:spcPts val="0"/>
              </a:spcBef>
              <a:spcAft>
                <a:spcPts val="0"/>
              </a:spcAft>
              <a:buClr>
                <a:schemeClr val="dk1"/>
              </a:buClr>
              <a:buSzPts val="1200"/>
              <a:buFont typeface="Calibri"/>
              <a:buNone/>
              <a:tabLst/>
              <a:defRPr/>
            </a:pPr>
            <a:r>
              <a:rPr lang="he-IL" dirty="0"/>
              <a:t>בני</a:t>
            </a:r>
            <a:r>
              <a:rPr lang="he-IL" baseline="0" dirty="0"/>
              <a:t> האדם </a:t>
            </a:r>
            <a:r>
              <a:rPr lang="he-IL" dirty="0"/>
              <a:t>נתנו למושית השבע את שם</a:t>
            </a:r>
            <a:r>
              <a:rPr lang="he-IL" baseline="0" dirty="0"/>
              <a:t> החיבה פרת משה רבנו. אולי מתוך חיבה ותודה על העזרה שהיא נותנת להם. אנחנו לא באמת יודעים למה נתנו לה שם מוזר ומצחיק כל כך.</a:t>
            </a:r>
            <a:endParaRPr lang="he-IL" dirty="0"/>
          </a:p>
        </p:txBody>
      </p:sp>
      <p:sp>
        <p:nvSpPr>
          <p:cNvPr id="552" name="Google Shape;55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28</a:t>
            </a:fld>
            <a:endParaRPr/>
          </a:p>
        </p:txBody>
      </p:sp>
    </p:spTree>
    <p:extLst>
      <p:ext uri="{BB962C8B-B14F-4D97-AF65-F5344CB8AC3E}">
        <p14:creationId xmlns:p14="http://schemas.microsoft.com/office/powerpoint/2010/main" val="34826864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r" rtl="1"/>
            <a:r>
              <a:rPr lang="he-IL" baseline="0" dirty="0"/>
              <a:t>אנחנו כבר יודעים מדוע בשמה של החיפושית מופיע המספר שבע. קראנו על כך בתחילת הטקסט. אתם זוכרים? כשהכנפיים שלה סגורות רואים שבע נקודות.</a:t>
            </a:r>
          </a:p>
          <a:p>
            <a:pPr algn="r" rtl="1"/>
            <a:r>
              <a:rPr lang="he-IL" baseline="0" dirty="0"/>
              <a:t>אבל למה מושית? מעניין אם נמצא פה תשובה...</a:t>
            </a:r>
            <a:endParaRPr lang="he-IL" dirty="0"/>
          </a:p>
          <a:p>
            <a:pPr algn="r" rtl="1"/>
            <a:r>
              <a:rPr lang="he-IL" dirty="0"/>
              <a:t>נחזור לטקסט ונקרא שוב.</a:t>
            </a:r>
          </a:p>
          <a:p>
            <a:pPr algn="r" rtl="1"/>
            <a:r>
              <a:rPr lang="he-IL" b="1" dirty="0"/>
              <a:t>(לתת ילדים זמן לחשוב ולהשיב על השאלה.</a:t>
            </a:r>
            <a:r>
              <a:rPr lang="he-IL" b="1" baseline="0" dirty="0"/>
              <a:t> </a:t>
            </a:r>
            <a:r>
              <a:rPr lang="he-IL" b="1" dirty="0"/>
              <a:t>להזמין</a:t>
            </a:r>
            <a:r>
              <a:rPr lang="he-IL" b="1" dirty="0">
                <a:solidFill>
                  <a:srgbClr val="000000"/>
                </a:solidFill>
              </a:rPr>
              <a:t> אותם לחזור ולחפש את התשובה)</a:t>
            </a:r>
          </a:p>
        </p:txBody>
      </p:sp>
      <p:sp>
        <p:nvSpPr>
          <p:cNvPr id="552" name="Google Shape;55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29</a:t>
            </a:fld>
            <a:endParaRPr/>
          </a:p>
        </p:txBody>
      </p:sp>
    </p:spTree>
    <p:extLst>
      <p:ext uri="{BB962C8B-B14F-4D97-AF65-F5344CB8AC3E}">
        <p14:creationId xmlns:p14="http://schemas.microsoft.com/office/powerpoint/2010/main" val="31430402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r" rtl="1"/>
            <a:r>
              <a:rPr lang="he-IL" dirty="0">
                <a:solidFill>
                  <a:srgbClr val="000000"/>
                </a:solidFill>
              </a:rPr>
              <a:t>הנה, מצאתי! </a:t>
            </a:r>
            <a:r>
              <a:rPr lang="he-IL" b="1" dirty="0">
                <a:solidFill>
                  <a:srgbClr val="000000"/>
                </a:solidFill>
              </a:rPr>
              <a:t>(מסגרת עולה בהנפשה). </a:t>
            </a:r>
            <a:r>
              <a:rPr lang="he-IL" b="0" dirty="0">
                <a:solidFill>
                  <a:srgbClr val="000000"/>
                </a:solidFill>
              </a:rPr>
              <a:t>בואו נקרא את התשובה </a:t>
            </a:r>
            <a:r>
              <a:rPr lang="he-IL" b="1" dirty="0">
                <a:solidFill>
                  <a:srgbClr val="000000"/>
                </a:solidFill>
              </a:rPr>
              <a:t>(לתת זמן לקרוא את התשובה ואז המורה קוראת אותה).</a:t>
            </a:r>
            <a:r>
              <a:rPr lang="he-IL" b="0" baseline="0" dirty="0">
                <a:solidFill>
                  <a:srgbClr val="000000"/>
                </a:solidFill>
              </a:rPr>
              <a:t> </a:t>
            </a:r>
          </a:p>
          <a:p>
            <a:pPr algn="r" rtl="1"/>
            <a:r>
              <a:rPr lang="he-IL" b="0" baseline="0" dirty="0">
                <a:solidFill>
                  <a:srgbClr val="000000"/>
                </a:solidFill>
              </a:rPr>
              <a:t>השם מושית מגיע מהשם משה, מהשם המצחיק שנתנו לה בני האדם - פרת משה רבנו.</a:t>
            </a:r>
            <a:endParaRPr dirty="0"/>
          </a:p>
        </p:txBody>
      </p:sp>
      <p:sp>
        <p:nvSpPr>
          <p:cNvPr id="552" name="Google Shape;55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30</a:t>
            </a:fld>
            <a:endParaRPr/>
          </a:p>
        </p:txBody>
      </p:sp>
    </p:spTree>
    <p:extLst>
      <p:ext uri="{BB962C8B-B14F-4D97-AF65-F5344CB8AC3E}">
        <p14:creationId xmlns:p14="http://schemas.microsoft.com/office/powerpoint/2010/main" val="22883813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846d86a05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g846d86a05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ts val="0"/>
              </a:spcBef>
              <a:spcAft>
                <a:spcPts val="0"/>
              </a:spcAft>
              <a:buClr>
                <a:schemeClr val="dk1"/>
              </a:buClr>
              <a:buSzPts val="1200"/>
              <a:buFont typeface="Calibri"/>
              <a:buNone/>
            </a:pPr>
            <a:r>
              <a:rPr lang="he-IL" dirty="0">
                <a:latin typeface="Varela Round"/>
                <a:ea typeface="Varela Round"/>
                <a:cs typeface="Varela Round"/>
                <a:sym typeface="Varela Round"/>
              </a:rPr>
              <a:t>עכשיו כשלמדנו עובדות חדשות על מושית השבע, </a:t>
            </a:r>
            <a:br>
              <a:rPr lang="he-IL" dirty="0">
                <a:latin typeface="Varela Round"/>
                <a:ea typeface="Varela Round"/>
                <a:cs typeface="Varela Round"/>
                <a:sym typeface="Varela Round"/>
              </a:rPr>
            </a:br>
            <a:r>
              <a:rPr lang="he-IL" dirty="0">
                <a:latin typeface="Varela Round"/>
                <a:ea typeface="Varela Round"/>
                <a:cs typeface="Varela Round"/>
                <a:sym typeface="Varela Round"/>
              </a:rPr>
              <a:t>נקרא שוב את הטקסט בשלמותו ונראה שאנחנו מבינים אותו היטב.</a:t>
            </a:r>
            <a:br>
              <a:rPr lang="he-IL" dirty="0">
                <a:latin typeface="Varela Round"/>
                <a:ea typeface="Varela Round"/>
                <a:cs typeface="Varela Round"/>
                <a:sym typeface="Varela Round"/>
              </a:rPr>
            </a:br>
            <a:r>
              <a:rPr lang="he-IL" dirty="0">
                <a:latin typeface="Varela Round"/>
                <a:ea typeface="Varela Round"/>
                <a:cs typeface="Varela Round"/>
                <a:sym typeface="Varela Round"/>
              </a:rPr>
              <a:t>אני מזמינה אתכם לשים לב לשורה האחרונה.</a:t>
            </a:r>
            <a:br>
              <a:rPr lang="he-IL" dirty="0">
                <a:latin typeface="Varela Round"/>
                <a:ea typeface="Varela Round"/>
                <a:cs typeface="Varela Round"/>
                <a:sym typeface="Varela Round"/>
              </a:rPr>
            </a:br>
            <a:r>
              <a:rPr lang="he-IL" dirty="0">
                <a:highlight>
                  <a:srgbClr val="EA9999"/>
                </a:highlight>
                <a:latin typeface="Varela Round"/>
                <a:ea typeface="Varela Round"/>
                <a:cs typeface="Varela Round"/>
                <a:sym typeface="Varela Round"/>
              </a:rPr>
              <a:t>להעלות מסגרת אדומה</a:t>
            </a:r>
            <a:r>
              <a:rPr lang="he-IL" dirty="0">
                <a:solidFill>
                  <a:srgbClr val="FF0000"/>
                </a:solidFill>
                <a:highlight>
                  <a:srgbClr val="EA9999"/>
                </a:highlight>
                <a:latin typeface="Varela Round"/>
                <a:ea typeface="Varela Round"/>
                <a:cs typeface="Varela Round"/>
                <a:sym typeface="Varela Round"/>
              </a:rPr>
              <a:t>)</a:t>
            </a:r>
            <a:endParaRPr lang="he-IL" dirty="0"/>
          </a:p>
        </p:txBody>
      </p:sp>
      <p:sp>
        <p:nvSpPr>
          <p:cNvPr id="367" name="Google Shape;367;g846d86a05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31</a:t>
            </a:fld>
            <a:endParaRPr/>
          </a:p>
        </p:txBody>
      </p:sp>
    </p:spTree>
    <p:extLst>
      <p:ext uri="{BB962C8B-B14F-4D97-AF65-F5344CB8AC3E}">
        <p14:creationId xmlns:p14="http://schemas.microsoft.com/office/powerpoint/2010/main" val="4142755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842e637a28_1_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1" name="Google Shape;631;g842e637a28_1_10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Clr>
                <a:schemeClr val="dk1"/>
              </a:buClr>
              <a:buSzPts val="1200"/>
              <a:buFont typeface="Calibri"/>
              <a:buNone/>
            </a:pPr>
            <a:r>
              <a:rPr lang="x-none" dirty="0"/>
              <a:t>בשורה 16 כתוב</a:t>
            </a:r>
            <a:r>
              <a:rPr lang="he-IL" dirty="0"/>
              <a:t>:</a:t>
            </a:r>
            <a:r>
              <a:rPr lang="x-none" dirty="0"/>
              <a:t> לחיפושית שלנו יש שני שמות</a:t>
            </a:r>
            <a:r>
              <a:rPr lang="he-IL" dirty="0"/>
              <a:t> </a:t>
            </a:r>
            <a:r>
              <a:rPr lang="x-none" b="1" dirty="0">
                <a:highlight>
                  <a:srgbClr val="B4A7D6"/>
                </a:highlight>
              </a:rPr>
              <a:t>להעלות מסגרת סגולה</a:t>
            </a:r>
            <a:endParaRPr b="1" dirty="0">
              <a:highlight>
                <a:srgbClr val="B4A7D6"/>
              </a:highlight>
            </a:endParaRPr>
          </a:p>
          <a:p>
            <a:pPr marL="158750" lvl="0" indent="0" algn="r" rtl="1">
              <a:spcBef>
                <a:spcPts val="0"/>
              </a:spcBef>
              <a:spcAft>
                <a:spcPts val="0"/>
              </a:spcAft>
              <a:buClr>
                <a:schemeClr val="dk1"/>
              </a:buClr>
              <a:buSzPts val="1200"/>
              <a:buFont typeface="Calibri"/>
              <a:buNone/>
            </a:pPr>
            <a:r>
              <a:rPr lang="x-none" dirty="0"/>
              <a:t>שם מדעי</a:t>
            </a:r>
            <a:r>
              <a:rPr lang="he-IL" baseline="0" dirty="0"/>
              <a:t> -</a:t>
            </a:r>
            <a:r>
              <a:rPr lang="x-none" dirty="0"/>
              <a:t> זוכרים מהו?</a:t>
            </a:r>
            <a:br>
              <a:rPr lang="x-none" dirty="0"/>
            </a:br>
            <a:r>
              <a:rPr lang="x-none" b="1" dirty="0">
                <a:highlight>
                  <a:srgbClr val="FFFF00"/>
                </a:highlight>
              </a:rPr>
              <a:t>השהיה </a:t>
            </a:r>
            <a:br>
              <a:rPr lang="x-none" b="1" dirty="0">
                <a:highlight>
                  <a:srgbClr val="FFFF00"/>
                </a:highlight>
              </a:rPr>
            </a:br>
            <a:r>
              <a:rPr lang="x-none" dirty="0"/>
              <a:t>נכון</a:t>
            </a:r>
            <a:r>
              <a:rPr lang="he-IL" dirty="0"/>
              <a:t>,</a:t>
            </a:r>
            <a:r>
              <a:rPr lang="he-IL" baseline="0" dirty="0"/>
              <a:t> </a:t>
            </a:r>
            <a:r>
              <a:rPr lang="x-none" dirty="0"/>
              <a:t>מושית השבע</a:t>
            </a:r>
            <a:r>
              <a:rPr lang="he-IL" dirty="0"/>
              <a:t>.</a:t>
            </a:r>
            <a:r>
              <a:rPr lang="x-none" dirty="0"/>
              <a:t> </a:t>
            </a:r>
            <a:r>
              <a:rPr lang="x-none" b="1" dirty="0">
                <a:highlight>
                  <a:srgbClr val="FFFF00"/>
                </a:highlight>
              </a:rPr>
              <a:t>נורה + מושית השבע</a:t>
            </a:r>
            <a:br>
              <a:rPr lang="x-none" b="1" dirty="0">
                <a:highlight>
                  <a:srgbClr val="FFFF00"/>
                </a:highlight>
              </a:rPr>
            </a:br>
            <a:r>
              <a:rPr lang="x-none" dirty="0"/>
              <a:t>ומה</a:t>
            </a:r>
            <a:r>
              <a:rPr lang="he-IL" dirty="0"/>
              <a:t>ו</a:t>
            </a:r>
            <a:r>
              <a:rPr lang="x-none" dirty="0"/>
              <a:t> שם החיבה המצחיק</a:t>
            </a:r>
            <a:r>
              <a:rPr lang="he-IL" dirty="0"/>
              <a:t>?</a:t>
            </a:r>
            <a:r>
              <a:rPr lang="x-none" dirty="0"/>
              <a:t> </a:t>
            </a:r>
            <a:br>
              <a:rPr lang="x-none" dirty="0"/>
            </a:br>
            <a:r>
              <a:rPr lang="x-none" dirty="0"/>
              <a:t>פרת משה רבנו</a:t>
            </a:r>
            <a:r>
              <a:rPr lang="he-IL" dirty="0"/>
              <a:t>! </a:t>
            </a:r>
            <a:r>
              <a:rPr lang="x-none" b="1" dirty="0">
                <a:highlight>
                  <a:srgbClr val="FFFF00"/>
                </a:highlight>
              </a:rPr>
              <a:t>סמיילי + פרת משה רבנו</a:t>
            </a:r>
            <a:endParaRPr sz="1800" dirty="0"/>
          </a:p>
        </p:txBody>
      </p:sp>
      <p:sp>
        <p:nvSpPr>
          <p:cNvPr id="632" name="Google Shape;632;g842e637a28_1_10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x-none"/>
              <a:pPr marL="0" lvl="0" indent="0" algn="r" rtl="0">
                <a:spcBef>
                  <a:spcPts val="0"/>
                </a:spcBef>
                <a:spcAft>
                  <a:spcPts val="0"/>
                </a:spcAft>
                <a:buNone/>
              </a:pPr>
              <a:t>32</a:t>
            </a:fld>
            <a:endParaRPr/>
          </a:p>
        </p:txBody>
      </p:sp>
    </p:spTree>
    <p:extLst>
      <p:ext uri="{BB962C8B-B14F-4D97-AF65-F5344CB8AC3E}">
        <p14:creationId xmlns:p14="http://schemas.microsoft.com/office/powerpoint/2010/main" val="38458336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lvl="0" indent="0" algn="r" rtl="1">
              <a:spcBef>
                <a:spcPts val="0"/>
              </a:spcBef>
              <a:spcAft>
                <a:spcPts val="0"/>
              </a:spcAft>
              <a:buClr>
                <a:schemeClr val="dk1"/>
              </a:buClr>
              <a:buSzPts val="1200"/>
              <a:buFont typeface="Calibri"/>
              <a:buNone/>
            </a:pPr>
            <a:r>
              <a:rPr lang="he-IL" dirty="0"/>
              <a:t>הוא באמת מצחיק מאוד - למה? </a:t>
            </a:r>
            <a:br>
              <a:rPr lang="he-IL" dirty="0"/>
            </a:br>
            <a:r>
              <a:rPr lang="he-IL" b="1" dirty="0">
                <a:highlight>
                  <a:srgbClr val="FFFF00"/>
                </a:highlight>
              </a:rPr>
              <a:t>השהיה</a:t>
            </a:r>
          </a:p>
          <a:p>
            <a:pPr marL="158750" lvl="0" indent="0" algn="r" rtl="1">
              <a:spcBef>
                <a:spcPts val="0"/>
              </a:spcBef>
              <a:spcAft>
                <a:spcPts val="0"/>
              </a:spcAft>
              <a:buClr>
                <a:schemeClr val="dk1"/>
              </a:buClr>
              <a:buSzPts val="1200"/>
              <a:buFont typeface="Calibri"/>
              <a:buNone/>
            </a:pPr>
            <a:r>
              <a:rPr lang="he-IL" dirty="0"/>
              <a:t>כי איך יכול להיות שחיפושית קטנה כל כך נקראת בשם ארוך כל כך - פרת משה רבנו</a:t>
            </a:r>
            <a:r>
              <a:rPr lang="he-IL" b="1" dirty="0"/>
              <a:t>? (הנפשה השם)...</a:t>
            </a:r>
            <a:r>
              <a:rPr lang="he-IL" dirty="0"/>
              <a:t> </a:t>
            </a:r>
          </a:p>
          <a:p>
            <a:pPr marL="158750" lvl="0" indent="0" algn="r" rtl="1">
              <a:spcBef>
                <a:spcPts val="0"/>
              </a:spcBef>
              <a:spcAft>
                <a:spcPts val="0"/>
              </a:spcAft>
              <a:buClr>
                <a:schemeClr val="dk1"/>
              </a:buClr>
              <a:buSzPts val="1200"/>
              <a:buFont typeface="Calibri"/>
              <a:buNone/>
            </a:pPr>
            <a:r>
              <a:rPr lang="he-IL" dirty="0"/>
              <a:t>מה הקשר בין פרה</a:t>
            </a:r>
            <a:r>
              <a:rPr lang="he-IL" baseline="0" dirty="0"/>
              <a:t> לחיפושית? </a:t>
            </a:r>
            <a:r>
              <a:rPr lang="he-IL" b="1" baseline="0" dirty="0"/>
              <a:t>(הנפשה הפרה)</a:t>
            </a:r>
            <a:endParaRPr lang="he-IL" b="0" baseline="0" dirty="0"/>
          </a:p>
          <a:p>
            <a:pPr marL="158750" lvl="0" indent="0" algn="r" rtl="1">
              <a:spcBef>
                <a:spcPts val="0"/>
              </a:spcBef>
              <a:spcAft>
                <a:spcPts val="0"/>
              </a:spcAft>
              <a:buClr>
                <a:schemeClr val="dk1"/>
              </a:buClr>
              <a:buSzPts val="1200"/>
              <a:buFont typeface="Calibri"/>
              <a:buNone/>
            </a:pPr>
            <a:r>
              <a:rPr lang="he-IL" baseline="0" dirty="0"/>
              <a:t>יש קשר? גודל? צבע? כנראה שלא. ומה הקשר בין </a:t>
            </a:r>
            <a:r>
              <a:rPr lang="he-IL" dirty="0"/>
              <a:t>חיפושית למשה רבנו? </a:t>
            </a:r>
            <a:r>
              <a:rPr lang="he-IL" b="1" dirty="0"/>
              <a:t>(הנפשה</a:t>
            </a:r>
            <a:r>
              <a:rPr lang="he-IL" b="1" baseline="0" dirty="0"/>
              <a:t> משה רבנו)</a:t>
            </a:r>
            <a:r>
              <a:rPr lang="he-IL" dirty="0"/>
              <a:t> גם אין שום קשר, ממש</a:t>
            </a:r>
            <a:r>
              <a:rPr lang="he-IL" baseline="0" dirty="0"/>
              <a:t> מצחיק.</a:t>
            </a:r>
            <a:endParaRPr lang="he-IL" dirty="0"/>
          </a:p>
        </p:txBody>
      </p:sp>
      <p:sp>
        <p:nvSpPr>
          <p:cNvPr id="4" name="מציין מיקום של מספר שקופית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x-none"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33</a:t>
            </a:fld>
            <a:endParaRPr lang="x-non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807356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אתם</a:t>
            </a:r>
            <a:r>
              <a:rPr lang="he-IL" baseline="0" dirty="0"/>
              <a:t> יודעים שגם אפרים סידון התעניין מאוד בשם המצחיק של החיפושית הקטנה וכתב שיר מצחיק על פרת משה רבנו. גם אותו הפליא והצחיק שלחיפושית קטנה כל כך יש שם ארוך מאוד ולא מתאים. הנה מילות השיר</a:t>
            </a:r>
            <a:r>
              <a:rPr lang="he-IL" b="0" baseline="0" dirty="0"/>
              <a:t> (</a:t>
            </a:r>
            <a:r>
              <a:rPr lang="he-IL" b="1" baseline="0" dirty="0"/>
              <a:t>קריאת השיר). </a:t>
            </a:r>
            <a:r>
              <a:rPr lang="he-IL" b="0" baseline="0" dirty="0"/>
              <a:t>בואו נראה: בבית הראשון </a:t>
            </a:r>
            <a:r>
              <a:rPr lang="he-IL" b="1" baseline="0" dirty="0"/>
              <a:t>(עולה בהנפשה מסגרת פרת משה רבנו) </a:t>
            </a:r>
            <a:r>
              <a:rPr lang="he-IL" b="0" baseline="0" dirty="0"/>
              <a:t>פרת משה רבנו מתלוננת שהשם שלה ארוך מאוד, לכן היא מבקשת שיקראו לה </a:t>
            </a:r>
            <a:r>
              <a:rPr lang="he-IL" b="1" baseline="0" dirty="0"/>
              <a:t>(בהנפשה מסגרת מרת פרת משה) </a:t>
            </a:r>
            <a:r>
              <a:rPr lang="he-IL" b="0" baseline="0" dirty="0"/>
              <a:t>רק פרת משה. היא מוותרת על המילה רבנו שמופיעה בשמה. בבית השני פרת משה רבנו </a:t>
            </a:r>
            <a:r>
              <a:rPr lang="he-IL" b="1" baseline="0" dirty="0"/>
              <a:t>(עולה בהנפשה מסגרת פרת משה רבנו) </a:t>
            </a:r>
            <a:r>
              <a:rPr lang="he-IL" b="0" baseline="0" dirty="0"/>
              <a:t>מצטערת וחושבת שהשם פרת משה לא מתאים, אז היא מבקשת שיקצרו לה עוד קצת את השם ויקראו לה: החברה משה. היא מוותרת על המילה פרת </a:t>
            </a:r>
            <a:r>
              <a:rPr lang="he-IL" b="1" baseline="0" dirty="0"/>
              <a:t>(מסגרת החברה משה עולה בהנפשה).</a:t>
            </a:r>
            <a:r>
              <a:rPr lang="he-IL" b="0" baseline="0" dirty="0"/>
              <a:t> ומה קורה בבית האחרון? פרת משה רבנו </a:t>
            </a:r>
            <a:r>
              <a:rPr lang="he-IL" b="1" baseline="0" dirty="0"/>
              <a:t>(מסגרת פרת משה רבנו עולה בהנפשה) </a:t>
            </a:r>
            <a:r>
              <a:rPr lang="he-IL" b="0" baseline="0" dirty="0"/>
              <a:t>חשבה שזה טיפשי שיש לה שם של בחורים ולא של חיפושית, לכן היא מבקשת שרק יקראו לה בואי והיא תבוא, בלי לקרוא בשמה. היא מוותרת על כל השם הארוך והמצחיק ואומרת תקראו לי בואי ואני אבוא מיד. לשיר יש גם מנגינ</a:t>
            </a:r>
            <a:r>
              <a:rPr lang="he-IL" baseline="0" dirty="0"/>
              <a:t>ה. בואו נאזין </a:t>
            </a:r>
            <a:r>
              <a:rPr lang="he-IL" b="1" baseline="0" dirty="0"/>
              <a:t>(</a:t>
            </a:r>
            <a:r>
              <a:rPr lang="he-IL" b="1" baseline="0" dirty="0">
                <a:solidFill>
                  <a:srgbClr val="FF0000"/>
                </a:solidFill>
              </a:rPr>
              <a:t>להוסיף קישור להשמעת השיר).</a:t>
            </a:r>
            <a:endParaRPr lang="he-IL" dirty="0">
              <a:solidFill>
                <a:srgbClr val="FF0000"/>
              </a:solidFill>
            </a:endParaRPr>
          </a:p>
        </p:txBody>
      </p:sp>
      <p:sp>
        <p:nvSpPr>
          <p:cNvPr id="4" name="מציין מיקום של מספר שקופית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x-none"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34</a:t>
            </a:fld>
            <a:endParaRPr lang="x-non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23686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אתם</a:t>
            </a:r>
            <a:r>
              <a:rPr lang="he-IL" baseline="0" dirty="0"/>
              <a:t> יודעים שגם אפרים סידון התעניין מאוד בשם המצחיק של החיפושית הקטנה וכתב שיר מצחיק על פרת משה רבנו. גם אותו הפליא והצחיק שלחיפושית קטנה כל כך יש שם ארוך מאוד ולא מתאים. הנה מילות השיר</a:t>
            </a:r>
            <a:r>
              <a:rPr lang="he-IL" b="0" baseline="0" dirty="0"/>
              <a:t> (</a:t>
            </a:r>
            <a:r>
              <a:rPr lang="he-IL" b="1" baseline="0" dirty="0"/>
              <a:t>קריאת השיר). </a:t>
            </a:r>
            <a:r>
              <a:rPr lang="he-IL" b="0" baseline="0" dirty="0"/>
              <a:t>בואו נראה: בבית הראשון </a:t>
            </a:r>
            <a:r>
              <a:rPr lang="he-IL" b="1" baseline="0" dirty="0"/>
              <a:t>(עולה בהנפשה מסגרת פרת משה רבנו) </a:t>
            </a:r>
            <a:r>
              <a:rPr lang="he-IL" b="0" baseline="0" dirty="0"/>
              <a:t>פרת משה רבנו מתלוננת שהשם שלה ארוך מאוד, לכן היא מבקשת שיקראו לה </a:t>
            </a:r>
            <a:r>
              <a:rPr lang="he-IL" b="1" baseline="0" dirty="0"/>
              <a:t>(בהנפשה מסגרת מרת פרת משה) </a:t>
            </a:r>
            <a:r>
              <a:rPr lang="he-IL" b="0" baseline="0" dirty="0"/>
              <a:t>רק פרת משה. היא מוותרת על המילה רבנו שמופיעה בשמה. בבית השני פרת משה רבנו </a:t>
            </a:r>
            <a:r>
              <a:rPr lang="he-IL" b="1" baseline="0" dirty="0"/>
              <a:t>(עולה בהנפשה מסגרת פרת משה רבנו) </a:t>
            </a:r>
            <a:r>
              <a:rPr lang="he-IL" b="0" baseline="0" dirty="0"/>
              <a:t>מצטערת וחושבת שהשם פרת משה לא מתאים, אז היא מבקשת שיקצרו לה עוד קצת את השם ויקראו לה: החברה משה. היא מוותרת על המילה פרת </a:t>
            </a:r>
            <a:r>
              <a:rPr lang="he-IL" b="1" baseline="0" dirty="0"/>
              <a:t>(מסגרת החברה משה עולה בהנפשה).</a:t>
            </a:r>
            <a:r>
              <a:rPr lang="he-IL" b="0" baseline="0" dirty="0"/>
              <a:t> ומה קורה בבית האחרון? פרת משה רבנו </a:t>
            </a:r>
            <a:r>
              <a:rPr lang="he-IL" b="1" baseline="0" dirty="0"/>
              <a:t>(מסגרת פרת משה רבנו עולה בהנפשה) </a:t>
            </a:r>
            <a:r>
              <a:rPr lang="he-IL" b="0" baseline="0" dirty="0"/>
              <a:t>חשבה שזה טיפשי שיש לה שם של בחורים ולא של חיפושית, לכן היא מבקשת שרק יקראו לה בואי והיא תבוא, בלי לקרוא בשמה. היא מוותרת על כל השם הארוך והמצחיק ואומרת תקראו לי בואי ואני אבוא מיד. לשיר יש גם מנגינ</a:t>
            </a:r>
            <a:r>
              <a:rPr lang="he-IL" baseline="0" dirty="0"/>
              <a:t>ה. בואו נאזין </a:t>
            </a:r>
            <a:r>
              <a:rPr lang="he-IL" b="1" baseline="0" dirty="0"/>
              <a:t>(</a:t>
            </a:r>
            <a:r>
              <a:rPr lang="he-IL" b="1" baseline="0" dirty="0">
                <a:solidFill>
                  <a:srgbClr val="FF0000"/>
                </a:solidFill>
              </a:rPr>
              <a:t>להוסיף קישור להשמעת השיר).</a:t>
            </a:r>
            <a:endParaRPr lang="he-IL" dirty="0">
              <a:solidFill>
                <a:srgbClr val="FF0000"/>
              </a:solidFill>
            </a:endParaRPr>
          </a:p>
        </p:txBody>
      </p:sp>
      <p:sp>
        <p:nvSpPr>
          <p:cNvPr id="4" name="מציין מיקום של מספר שקופית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x-none"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35</a:t>
            </a:fld>
            <a:endParaRPr lang="x-non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274964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847d1f0464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847d1f0464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r" rtl="1">
              <a:spcBef>
                <a:spcPts val="0"/>
              </a:spcBef>
              <a:spcAft>
                <a:spcPts val="0"/>
              </a:spcAft>
              <a:buNone/>
            </a:pPr>
            <a:r>
              <a:rPr lang="he-IL" dirty="0">
                <a:solidFill>
                  <a:srgbClr val="000000"/>
                </a:solidFill>
                <a:latin typeface="Varela Round"/>
                <a:ea typeface="Varela Round"/>
                <a:cs typeface="Varela Round"/>
                <a:sym typeface="Varela Round"/>
              </a:rPr>
              <a:t>בואו נסכם -</a:t>
            </a:r>
            <a:r>
              <a:rPr lang="he-IL" baseline="0" dirty="0">
                <a:solidFill>
                  <a:srgbClr val="000000"/>
                </a:solidFill>
                <a:latin typeface="Varela Round"/>
                <a:ea typeface="Varela Round"/>
                <a:cs typeface="Varela Round"/>
                <a:sym typeface="Varela Round"/>
              </a:rPr>
              <a:t> </a:t>
            </a:r>
            <a:r>
              <a:rPr lang="he-IL" dirty="0">
                <a:solidFill>
                  <a:srgbClr val="000000"/>
                </a:solidFill>
                <a:latin typeface="Varela Round"/>
                <a:ea typeface="Varela Round"/>
                <a:cs typeface="Varela Round"/>
                <a:sym typeface="Varela Round"/>
              </a:rPr>
              <a:t>נחזור למחברת שלנו. אתם זוכרים שבתחילת השיעור כתבנו מה אנחנו יודעים על מושית השבע? חזרו וקראו מה כתבתם, ועכשיו הוסיפו מה עוד למדתם שלא ידעתם קודם. מה למדנו מהטקסט על החיפושית פרת משה רבנו? למשל, אני למדתי משהו חדש שלא ידעתי קודם... (</a:t>
            </a:r>
            <a:r>
              <a:rPr lang="he-IL" b="1" dirty="0">
                <a:solidFill>
                  <a:srgbClr val="000000"/>
                </a:solidFill>
                <a:latin typeface="Varela Round"/>
                <a:ea typeface="Varela Round"/>
                <a:cs typeface="Varela Round"/>
                <a:sym typeface="Varela Round"/>
              </a:rPr>
              <a:t>מעלים</a:t>
            </a:r>
            <a:r>
              <a:rPr lang="he-IL" b="1" baseline="0" dirty="0">
                <a:solidFill>
                  <a:srgbClr val="000000"/>
                </a:solidFill>
                <a:latin typeface="Varela Round"/>
                <a:ea typeface="Varela Round"/>
                <a:cs typeface="Varela Round"/>
                <a:sym typeface="Varela Round"/>
              </a:rPr>
              <a:t> בהנפשה רצועות ראשונה ושנייה)</a:t>
            </a:r>
            <a:endParaRPr lang="he-IL" dirty="0">
              <a:solidFill>
                <a:srgbClr val="000000"/>
              </a:solidFill>
              <a:latin typeface="Varela Round"/>
              <a:ea typeface="Varela Round"/>
              <a:cs typeface="Varela Round"/>
              <a:sym typeface="Varela Round"/>
            </a:endParaRPr>
          </a:p>
        </p:txBody>
      </p:sp>
      <p:sp>
        <p:nvSpPr>
          <p:cNvPr id="752" name="Google Shape;752;g847d1f0464_0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x-none"/>
              <a:pPr marL="0" lvl="0" indent="0" algn="r" rtl="0">
                <a:spcBef>
                  <a:spcPts val="0"/>
                </a:spcBef>
                <a:spcAft>
                  <a:spcPts val="0"/>
                </a:spcAft>
                <a:buClr>
                  <a:srgbClr val="000000"/>
                </a:buClr>
                <a:buFont typeface="Arial"/>
                <a:buNone/>
              </a:pPr>
              <a:t>36</a:t>
            </a:fld>
            <a:endParaRPr/>
          </a:p>
        </p:txBody>
      </p:sp>
    </p:spTree>
    <p:extLst>
      <p:ext uri="{BB962C8B-B14F-4D97-AF65-F5344CB8AC3E}">
        <p14:creationId xmlns:p14="http://schemas.microsoft.com/office/powerpoint/2010/main" val="878747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846d86a056_0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846d86a056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r" rtl="1">
              <a:spcBef>
                <a:spcPts val="0"/>
              </a:spcBef>
              <a:spcAft>
                <a:spcPts val="0"/>
              </a:spcAft>
              <a:buNone/>
            </a:pPr>
            <a:r>
              <a:rPr lang="he-IL" dirty="0">
                <a:solidFill>
                  <a:srgbClr val="000000"/>
                </a:solidFill>
                <a:latin typeface="Varela Round"/>
                <a:ea typeface="Varela Round"/>
                <a:cs typeface="Varela Round"/>
                <a:sym typeface="Varela Round"/>
              </a:rPr>
              <a:t>בואו נסכם -</a:t>
            </a:r>
            <a:r>
              <a:rPr lang="he-IL" baseline="0" dirty="0">
                <a:solidFill>
                  <a:srgbClr val="000000"/>
                </a:solidFill>
                <a:latin typeface="Varela Round"/>
                <a:ea typeface="Varela Round"/>
                <a:cs typeface="Varela Round"/>
                <a:sym typeface="Varela Round"/>
              </a:rPr>
              <a:t> </a:t>
            </a:r>
            <a:r>
              <a:rPr lang="he-IL" dirty="0">
                <a:solidFill>
                  <a:srgbClr val="000000"/>
                </a:solidFill>
                <a:latin typeface="Varela Round"/>
                <a:ea typeface="Varela Round"/>
                <a:cs typeface="Varela Round"/>
                <a:sym typeface="Varela Round"/>
              </a:rPr>
              <a:t>נחזור למחברת שלנו. אתם זוכרים שבתחילת השיעור כתבנו מה אנחנו יודעים על מושית השבע? חזרו וקראו מה כתבתם, ועכשיו הוסיפו מה עוד למדתם שלא ידעתם קודם. מה למדנו מהטקסט על החיפושית פרת משה רבנו? למשל, אני למדתי משהו חדש שלא ידעתי קודם... (</a:t>
            </a:r>
            <a:r>
              <a:rPr lang="he-IL" b="1" dirty="0">
                <a:solidFill>
                  <a:srgbClr val="000000"/>
                </a:solidFill>
                <a:latin typeface="Varela Round"/>
                <a:ea typeface="Varela Round"/>
                <a:cs typeface="Varela Round"/>
                <a:sym typeface="Varela Round"/>
              </a:rPr>
              <a:t>מעלים</a:t>
            </a:r>
            <a:r>
              <a:rPr lang="he-IL" b="1" baseline="0" dirty="0">
                <a:solidFill>
                  <a:srgbClr val="000000"/>
                </a:solidFill>
                <a:latin typeface="Varela Round"/>
                <a:ea typeface="Varela Round"/>
                <a:cs typeface="Varela Round"/>
                <a:sym typeface="Varela Round"/>
              </a:rPr>
              <a:t> בהנפשה רצועות ראשונה ושנייה)</a:t>
            </a:r>
            <a:endParaRPr lang="he-IL" dirty="0">
              <a:solidFill>
                <a:srgbClr val="000000"/>
              </a:solidFill>
              <a:latin typeface="Varela Round"/>
              <a:ea typeface="Varela Round"/>
              <a:cs typeface="Varela Round"/>
              <a:sym typeface="Varela Round"/>
            </a:endParaRPr>
          </a:p>
        </p:txBody>
      </p:sp>
      <p:sp>
        <p:nvSpPr>
          <p:cNvPr id="743" name="Google Shape;743;g846d86a056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x-none"/>
              <a:pPr marL="0" lvl="0" indent="0" algn="r" rtl="0">
                <a:spcBef>
                  <a:spcPts val="0"/>
                </a:spcBef>
                <a:spcAft>
                  <a:spcPts val="0"/>
                </a:spcAft>
                <a:buClr>
                  <a:srgbClr val="000000"/>
                </a:buClr>
                <a:buFont typeface="Arial"/>
                <a:buNone/>
              </a:pPr>
              <a:t>37</a:t>
            </a:fld>
            <a:endParaRPr/>
          </a:p>
        </p:txBody>
      </p:sp>
    </p:spTree>
    <p:extLst>
      <p:ext uri="{BB962C8B-B14F-4D97-AF65-F5344CB8AC3E}">
        <p14:creationId xmlns:p14="http://schemas.microsoft.com/office/powerpoint/2010/main" val="1806202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847d1f0464_0_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847d1f0464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r" rtl="1">
              <a:spcBef>
                <a:spcPts val="0"/>
              </a:spcBef>
              <a:spcAft>
                <a:spcPts val="0"/>
              </a:spcAft>
              <a:buNone/>
            </a:pPr>
            <a:r>
              <a:rPr lang="he-IL" dirty="0">
                <a:solidFill>
                  <a:srgbClr val="000000"/>
                </a:solidFill>
                <a:latin typeface="Varela Round"/>
                <a:ea typeface="Varela Round"/>
                <a:cs typeface="Varela Round"/>
                <a:sym typeface="Varela Round"/>
              </a:rPr>
              <a:t>בואו</a:t>
            </a:r>
            <a:r>
              <a:rPr lang="he-IL" baseline="0" dirty="0">
                <a:solidFill>
                  <a:srgbClr val="000000"/>
                </a:solidFill>
                <a:latin typeface="Varela Round"/>
                <a:ea typeface="Varela Round"/>
                <a:cs typeface="Varela Round"/>
                <a:sym typeface="Varela Round"/>
              </a:rPr>
              <a:t> נסכם </a:t>
            </a:r>
            <a:r>
              <a:rPr lang="he-IL" dirty="0">
                <a:solidFill>
                  <a:srgbClr val="000000"/>
                </a:solidFill>
                <a:latin typeface="Varela Round"/>
                <a:ea typeface="Varela Round"/>
                <a:cs typeface="Varela Round"/>
                <a:sym typeface="Varela Round"/>
              </a:rPr>
              <a:t>-</a:t>
            </a:r>
            <a:r>
              <a:rPr lang="he-IL" baseline="0" dirty="0">
                <a:solidFill>
                  <a:srgbClr val="000000"/>
                </a:solidFill>
                <a:latin typeface="Varela Round"/>
                <a:ea typeface="Varela Round"/>
                <a:cs typeface="Varela Round"/>
                <a:sym typeface="Varela Round"/>
              </a:rPr>
              <a:t> </a:t>
            </a:r>
            <a:r>
              <a:rPr lang="he-IL" dirty="0">
                <a:solidFill>
                  <a:srgbClr val="000000"/>
                </a:solidFill>
                <a:latin typeface="Varela Round"/>
                <a:ea typeface="Varela Round"/>
                <a:cs typeface="Varela Round"/>
                <a:sym typeface="Varela Round"/>
              </a:rPr>
              <a:t>מה למדנו מהטקסט על החיפושית פרת משה רבנו? </a:t>
            </a:r>
            <a:r>
              <a:rPr lang="he-IL" b="1" dirty="0">
                <a:solidFill>
                  <a:srgbClr val="000000"/>
                </a:solidFill>
                <a:latin typeface="Varela Round"/>
                <a:ea typeface="Varela Round"/>
                <a:cs typeface="Varela Round"/>
                <a:sym typeface="Varela Round"/>
              </a:rPr>
              <a:t>(מעלה בהנפשה.</a:t>
            </a:r>
            <a:r>
              <a:rPr lang="he-IL" b="1" baseline="0" dirty="0">
                <a:solidFill>
                  <a:srgbClr val="000000"/>
                </a:solidFill>
                <a:latin typeface="Varela Round"/>
                <a:ea typeface="Varela Round"/>
                <a:cs typeface="Varela Round"/>
                <a:sym typeface="Varela Round"/>
              </a:rPr>
              <a:t> ממתינה מעט שהילדים יקראו ואחר כך המורה קוראת). </a:t>
            </a:r>
            <a:r>
              <a:rPr lang="he-IL" b="0" baseline="0" dirty="0">
                <a:solidFill>
                  <a:srgbClr val="000000"/>
                </a:solidFill>
                <a:latin typeface="Varela Round"/>
                <a:ea typeface="Varela Round"/>
                <a:cs typeface="Varela Round"/>
                <a:sym typeface="Varela Round"/>
              </a:rPr>
              <a:t>אני מזכירה לכם שבתום השידור תוכלו לחזור לשאלות ששאלתם בתחילת השיעור. תראו לאימא, לאבא, לאחים או לכל מי שנמצא איתכם את השאלות שמצאתם עליהן תשובות בטקסט.</a:t>
            </a:r>
          </a:p>
          <a:p>
            <a:pPr marL="0" lvl="0" indent="0" algn="r" rtl="1">
              <a:spcBef>
                <a:spcPts val="0"/>
              </a:spcBef>
              <a:spcAft>
                <a:spcPts val="0"/>
              </a:spcAft>
              <a:buNone/>
            </a:pPr>
            <a:r>
              <a:rPr lang="he-IL" b="0" baseline="0" dirty="0">
                <a:solidFill>
                  <a:srgbClr val="000000"/>
                </a:solidFill>
                <a:latin typeface="Varela Round"/>
                <a:ea typeface="Varela Round"/>
                <a:cs typeface="Varela Round"/>
                <a:sym typeface="Varela Round"/>
              </a:rPr>
              <a:t>שאלות שלא מצאתם עליהן תשובה בטקסט שקראנו היום, תוכלו לחפש להן תשובות במקומות אחרים, למשל במרשתת או בספרים אחרים.</a:t>
            </a:r>
          </a:p>
          <a:p>
            <a:pPr marL="0" lvl="0" indent="0" algn="r" rtl="1">
              <a:spcBef>
                <a:spcPts val="0"/>
              </a:spcBef>
              <a:spcAft>
                <a:spcPts val="0"/>
              </a:spcAft>
              <a:buNone/>
            </a:pPr>
            <a:endParaRPr lang="he-IL" dirty="0">
              <a:solidFill>
                <a:srgbClr val="000000"/>
              </a:solidFill>
              <a:latin typeface="Varela Round"/>
              <a:ea typeface="Varela Round"/>
              <a:cs typeface="Varela Round"/>
              <a:sym typeface="Varela Round"/>
            </a:endParaRPr>
          </a:p>
        </p:txBody>
      </p:sp>
      <p:sp>
        <p:nvSpPr>
          <p:cNvPr id="752" name="Google Shape;752;g847d1f0464_0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x-none"/>
              <a:pPr marL="0" lvl="0" indent="0" algn="r" rtl="0">
                <a:spcBef>
                  <a:spcPts val="0"/>
                </a:spcBef>
                <a:spcAft>
                  <a:spcPts val="0"/>
                </a:spcAft>
                <a:buClr>
                  <a:srgbClr val="000000"/>
                </a:buClr>
                <a:buFont typeface="Arial"/>
                <a:buNone/>
              </a:pPr>
              <a:t>38</a:t>
            </a:fld>
            <a:endParaRPr/>
          </a:p>
        </p:txBody>
      </p:sp>
    </p:spTree>
    <p:extLst>
      <p:ext uri="{BB962C8B-B14F-4D97-AF65-F5344CB8AC3E}">
        <p14:creationId xmlns:p14="http://schemas.microsoft.com/office/powerpoint/2010/main" val="35888484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6" name="Google Shape;93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84612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כותרת ראשית">
  <p:cSld name="כותרת ראשית">
    <p:spTree>
      <p:nvGrpSpPr>
        <p:cNvPr id="1" name="Shape 15"/>
        <p:cNvGrpSpPr/>
        <p:nvPr/>
      </p:nvGrpSpPr>
      <p:grpSpPr>
        <a:xfrm>
          <a:off x="0" y="0"/>
          <a:ext cx="0" cy="0"/>
          <a:chOff x="0" y="0"/>
          <a:chExt cx="0" cy="0"/>
        </a:xfrm>
      </p:grpSpPr>
      <p:pic>
        <p:nvPicPr>
          <p:cNvPr id="16" name="Google Shape;16;p3"/>
          <p:cNvPicPr preferRelativeResize="0"/>
          <p:nvPr/>
        </p:nvPicPr>
        <p:blipFill rotWithShape="1">
          <a:blip r:embed="rId2">
            <a:alphaModFix amt="54000"/>
          </a:blip>
          <a:srcRect/>
          <a:stretch/>
        </p:blipFill>
        <p:spPr>
          <a:xfrm>
            <a:off x="-7354566" y="2026507"/>
            <a:ext cx="5045676" cy="5028913"/>
          </a:xfrm>
          <a:prstGeom prst="rect">
            <a:avLst/>
          </a:prstGeom>
          <a:noFill/>
          <a:ln>
            <a:noFill/>
          </a:ln>
        </p:spPr>
      </p:pic>
      <p:pic>
        <p:nvPicPr>
          <p:cNvPr id="17" name="Google Shape;17;p3"/>
          <p:cNvPicPr preferRelativeResize="0"/>
          <p:nvPr/>
        </p:nvPicPr>
        <p:blipFill rotWithShape="1">
          <a:blip r:embed="rId2">
            <a:alphaModFix amt="54000"/>
          </a:blip>
          <a:srcRect/>
          <a:stretch/>
        </p:blipFill>
        <p:spPr>
          <a:xfrm>
            <a:off x="12947248" y="-3969273"/>
            <a:ext cx="5045676" cy="5028913"/>
          </a:xfrm>
          <a:prstGeom prst="rect">
            <a:avLst/>
          </a:prstGeom>
          <a:noFill/>
          <a:ln>
            <a:noFill/>
          </a:ln>
        </p:spPr>
      </p:pic>
      <p:pic>
        <p:nvPicPr>
          <p:cNvPr id="18" name="Google Shape;18;p3"/>
          <p:cNvPicPr preferRelativeResize="0"/>
          <p:nvPr/>
        </p:nvPicPr>
        <p:blipFill rotWithShape="1">
          <a:blip r:embed="rId3">
            <a:alphaModFix/>
          </a:blip>
          <a:srcRect/>
          <a:stretch/>
        </p:blipFill>
        <p:spPr>
          <a:xfrm>
            <a:off x="0" y="-12700"/>
            <a:ext cx="12192000" cy="6858000"/>
          </a:xfrm>
          <a:prstGeom prst="rect">
            <a:avLst/>
          </a:prstGeom>
          <a:noFill/>
          <a:ln>
            <a:noFill/>
          </a:ln>
        </p:spPr>
      </p:pic>
      <p:sp>
        <p:nvSpPr>
          <p:cNvPr id="19" name="Google Shape;19;p3"/>
          <p:cNvSpPr/>
          <p:nvPr/>
        </p:nvSpPr>
        <p:spPr>
          <a:xfrm>
            <a:off x="2090531" y="2902421"/>
            <a:ext cx="8636822" cy="12179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 name="Google Shape;20;p3"/>
          <p:cNvSpPr/>
          <p:nvPr/>
        </p:nvSpPr>
        <p:spPr>
          <a:xfrm>
            <a:off x="5098472" y="1831503"/>
            <a:ext cx="5884533" cy="107091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1" name="Google Shape;21;p3"/>
          <p:cNvCxnSpPr/>
          <p:nvPr/>
        </p:nvCxnSpPr>
        <p:spPr>
          <a:xfrm>
            <a:off x="7156173" y="1639956"/>
            <a:ext cx="4005469" cy="0"/>
          </a:xfrm>
          <a:prstGeom prst="straightConnector1">
            <a:avLst/>
          </a:prstGeom>
          <a:noFill/>
          <a:ln w="38100" cap="flat" cmpd="sng">
            <a:solidFill>
              <a:srgbClr val="FFC000"/>
            </a:solidFill>
            <a:prstDash val="solid"/>
            <a:miter lim="800000"/>
            <a:headEnd type="none" w="sm" len="sm"/>
            <a:tailEnd type="none" w="sm" len="sm"/>
          </a:ln>
        </p:spPr>
      </p:cxnSp>
      <p:sp>
        <p:nvSpPr>
          <p:cNvPr id="22" name="Google Shape;22;p3"/>
          <p:cNvSpPr/>
          <p:nvPr/>
        </p:nvSpPr>
        <p:spPr>
          <a:xfrm rot="-5400000">
            <a:off x="10880058" y="2083803"/>
            <a:ext cx="205896" cy="20589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3" name="Google Shape;23;p3"/>
          <p:cNvCxnSpPr/>
          <p:nvPr/>
        </p:nvCxnSpPr>
        <p:spPr>
          <a:xfrm>
            <a:off x="2090531" y="4989650"/>
            <a:ext cx="5065642" cy="0"/>
          </a:xfrm>
          <a:prstGeom prst="straightConnector1">
            <a:avLst/>
          </a:prstGeom>
          <a:noFill/>
          <a:ln w="38100" cap="flat" cmpd="sng">
            <a:solidFill>
              <a:srgbClr val="FFC000"/>
            </a:solidFill>
            <a:prstDash val="solid"/>
            <a:miter lim="800000"/>
            <a:headEnd type="none" w="sm" len="sm"/>
            <a:tailEnd type="none" w="sm" len="sm"/>
          </a:ln>
        </p:spPr>
      </p:cxnSp>
      <p:sp>
        <p:nvSpPr>
          <p:cNvPr id="24" name="Google Shape;24;p3"/>
          <p:cNvSpPr txBox="1">
            <a:spLocks noGrp="1"/>
          </p:cNvSpPr>
          <p:nvPr>
            <p:ph type="body" idx="1"/>
          </p:nvPr>
        </p:nvSpPr>
        <p:spPr>
          <a:xfrm>
            <a:off x="2565199" y="3025258"/>
            <a:ext cx="7816850" cy="1067468"/>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lt1"/>
              </a:buClr>
              <a:buSzPts val="6000"/>
              <a:buNone/>
              <a:defRPr sz="6000">
                <a:solidFill>
                  <a:schemeClr val="lt1"/>
                </a:solidFill>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5" name="Google Shape;25;p3"/>
          <p:cNvGrpSpPr/>
          <p:nvPr/>
        </p:nvGrpSpPr>
        <p:grpSpPr>
          <a:xfrm>
            <a:off x="-110840" y="110839"/>
            <a:ext cx="1530097" cy="1525930"/>
            <a:chOff x="8374611" y="4283110"/>
            <a:chExt cx="2300578" cy="2294314"/>
          </a:xfrm>
        </p:grpSpPr>
        <p:pic>
          <p:nvPicPr>
            <p:cNvPr id="26" name="Google Shape;26;p3"/>
            <p:cNvPicPr preferRelativeResize="0"/>
            <p:nvPr/>
          </p:nvPicPr>
          <p:blipFill rotWithShape="1">
            <a:blip r:embed="rId4">
              <a:alphaModFix/>
            </a:blip>
            <a:srcRect l="62938"/>
            <a:stretch/>
          </p:blipFill>
          <p:spPr>
            <a:xfrm>
              <a:off x="8873684" y="4283110"/>
              <a:ext cx="1227785" cy="1519621"/>
            </a:xfrm>
            <a:prstGeom prst="rect">
              <a:avLst/>
            </a:prstGeom>
            <a:noFill/>
            <a:ln>
              <a:noFill/>
            </a:ln>
          </p:spPr>
        </p:pic>
        <p:sp>
          <p:nvSpPr>
            <p:cNvPr id="27" name="Google Shape;27;p3"/>
            <p:cNvSpPr/>
            <p:nvPr/>
          </p:nvSpPr>
          <p:spPr>
            <a:xfrm>
              <a:off x="8374611" y="5883287"/>
              <a:ext cx="2300578" cy="69413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x-none" sz="1200" b="0" i="0" u="none" strike="noStrike" cap="none">
                  <a:solidFill>
                    <a:schemeClr val="lt1"/>
                  </a:solidFill>
                  <a:latin typeface="Arial"/>
                  <a:ea typeface="Arial"/>
                  <a:cs typeface="Arial"/>
                  <a:sym typeface="Arial"/>
                </a:rPr>
                <a:t>מדינת ישראל</a:t>
              </a:r>
              <a:endParaRPr/>
            </a:p>
            <a:p>
              <a:pPr marL="0" marR="0" lvl="0" indent="0" algn="ctr" rtl="0">
                <a:spcBef>
                  <a:spcPts val="0"/>
                </a:spcBef>
                <a:spcAft>
                  <a:spcPts val="0"/>
                </a:spcAft>
                <a:buNone/>
              </a:pPr>
              <a:r>
                <a:rPr lang="x-none" sz="1200" b="0" i="0" u="none" strike="noStrike" cap="none">
                  <a:solidFill>
                    <a:schemeClr val="lt1"/>
                  </a:solidFill>
                  <a:latin typeface="Arial"/>
                  <a:ea typeface="Arial"/>
                  <a:cs typeface="Arial"/>
                  <a:sym typeface="Arial"/>
                </a:rPr>
                <a:t>משרד החינוך</a:t>
              </a:r>
              <a:endParaRPr/>
            </a:p>
          </p:txBody>
        </p:sp>
      </p:grpSp>
      <p:pic>
        <p:nvPicPr>
          <p:cNvPr id="28" name="Google Shape;28;p3"/>
          <p:cNvPicPr preferRelativeResize="0"/>
          <p:nvPr/>
        </p:nvPicPr>
        <p:blipFill rotWithShape="1">
          <a:blip r:embed="rId5">
            <a:alphaModFix/>
          </a:blip>
          <a:srcRect/>
          <a:stretch/>
        </p:blipFill>
        <p:spPr>
          <a:xfrm>
            <a:off x="3332187" y="886221"/>
            <a:ext cx="9150178" cy="2791691"/>
          </a:xfrm>
          <a:prstGeom prst="rect">
            <a:avLst/>
          </a:prstGeom>
          <a:noFill/>
          <a:ln>
            <a:noFill/>
          </a:ln>
        </p:spPr>
      </p:pic>
      <p:sp>
        <p:nvSpPr>
          <p:cNvPr id="29" name="Google Shape;29;p3"/>
          <p:cNvSpPr txBox="1">
            <a:spLocks noGrp="1"/>
          </p:cNvSpPr>
          <p:nvPr>
            <p:ph type="body" idx="2"/>
          </p:nvPr>
        </p:nvSpPr>
        <p:spPr>
          <a:xfrm>
            <a:off x="2030833" y="4419771"/>
            <a:ext cx="6411268" cy="649357"/>
          </a:xfrm>
          <a:prstGeom prst="rect">
            <a:avLst/>
          </a:prstGeom>
          <a:noFill/>
          <a:ln>
            <a:noFill/>
          </a:ln>
        </p:spPr>
        <p:txBody>
          <a:bodyPr spcFirstLastPara="1" wrap="square" lIns="91425" tIns="45700" rIns="91425" bIns="45700" anchor="t" anchorCtr="0">
            <a:noAutofit/>
          </a:bodyPr>
          <a:lstStyle>
            <a:lvl1pPr marL="457200" lvl="0" indent="-228600" algn="l" rtl="1">
              <a:lnSpc>
                <a:spcPct val="90000"/>
              </a:lnSpc>
              <a:spcBef>
                <a:spcPts val="1000"/>
              </a:spcBef>
              <a:spcAft>
                <a:spcPts val="0"/>
              </a:spcAft>
              <a:buClr>
                <a:schemeClr val="lt1"/>
              </a:buClr>
              <a:buSzPts val="3200"/>
              <a:buNone/>
              <a:defRPr sz="3200" b="0" i="0">
                <a:solidFill>
                  <a:schemeClr val="lt1"/>
                </a:solidFill>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3"/>
          <p:cNvSpPr txBox="1">
            <a:spLocks noGrp="1"/>
          </p:cNvSpPr>
          <p:nvPr>
            <p:ph type="body" idx="3"/>
          </p:nvPr>
        </p:nvSpPr>
        <p:spPr>
          <a:xfrm>
            <a:off x="416891" y="6148563"/>
            <a:ext cx="5099050" cy="560533"/>
          </a:xfrm>
          <a:prstGeom prst="rect">
            <a:avLst/>
          </a:prstGeom>
          <a:noFill/>
          <a:ln>
            <a:noFill/>
          </a:ln>
        </p:spPr>
        <p:txBody>
          <a:bodyPr spcFirstLastPara="1" wrap="square" lIns="91425" tIns="45700" rIns="91425" bIns="45700" anchor="t" anchorCtr="0">
            <a:noAutofit/>
          </a:bodyPr>
          <a:lstStyle>
            <a:lvl1pPr marL="457200" lvl="0" indent="-228600" algn="l" rtl="1">
              <a:lnSpc>
                <a:spcPct val="90000"/>
              </a:lnSpc>
              <a:spcBef>
                <a:spcPts val="1000"/>
              </a:spcBef>
              <a:spcAft>
                <a:spcPts val="0"/>
              </a:spcAft>
              <a:buClr>
                <a:schemeClr val="lt1"/>
              </a:buClr>
              <a:buSzPts val="2800"/>
              <a:buNone/>
              <a:defRPr>
                <a:solidFill>
                  <a:schemeClr val="lt1"/>
                </a:solidFill>
                <a:latin typeface="Calibri"/>
                <a:ea typeface="Calibri"/>
                <a:cs typeface="Calibri"/>
                <a:sym typeface="Calibri"/>
              </a:defRPr>
            </a:lvl1pPr>
            <a:lvl2pPr marL="914400" lvl="1" indent="-228600" algn="r" rtl="1">
              <a:lnSpc>
                <a:spcPct val="90000"/>
              </a:lnSpc>
              <a:spcBef>
                <a:spcPts val="500"/>
              </a:spcBef>
              <a:spcAft>
                <a:spcPts val="0"/>
              </a:spcAft>
              <a:buClr>
                <a:schemeClr val="dk1"/>
              </a:buClr>
              <a:buSzPts val="2400"/>
              <a:buNone/>
              <a:defRPr/>
            </a:lvl2pPr>
            <a:lvl3pPr marL="1371600" lvl="2" indent="-228600" algn="r" rtl="1">
              <a:lnSpc>
                <a:spcPct val="90000"/>
              </a:lnSpc>
              <a:spcBef>
                <a:spcPts val="500"/>
              </a:spcBef>
              <a:spcAft>
                <a:spcPts val="0"/>
              </a:spcAft>
              <a:buClr>
                <a:schemeClr val="dk1"/>
              </a:buClr>
              <a:buSzPts val="2000"/>
              <a:buNone/>
              <a:defRPr/>
            </a:lvl3pPr>
            <a:lvl4pPr marL="1828800" lvl="3" indent="-228600" algn="r" rtl="1">
              <a:lnSpc>
                <a:spcPct val="90000"/>
              </a:lnSpc>
              <a:spcBef>
                <a:spcPts val="500"/>
              </a:spcBef>
              <a:spcAft>
                <a:spcPts val="0"/>
              </a:spcAft>
              <a:buClr>
                <a:schemeClr val="dk1"/>
              </a:buClr>
              <a:buSzPts val="1800"/>
              <a:buNone/>
              <a:defRPr/>
            </a:lvl4pPr>
            <a:lvl5pPr marL="2286000" lvl="4" indent="-228600" algn="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מה נלמד היום" type="obj">
  <p:cSld name="OBJECT">
    <p:spTree>
      <p:nvGrpSpPr>
        <p:cNvPr id="1" name="Shape 31"/>
        <p:cNvGrpSpPr/>
        <p:nvPr/>
      </p:nvGrpSpPr>
      <p:grpSpPr>
        <a:xfrm>
          <a:off x="0" y="0"/>
          <a:ext cx="0" cy="0"/>
          <a:chOff x="0" y="0"/>
          <a:chExt cx="0" cy="0"/>
        </a:xfrm>
      </p:grpSpPr>
      <p:sp>
        <p:nvSpPr>
          <p:cNvPr id="32" name="Google Shape;32;p4"/>
          <p:cNvSpPr txBox="1">
            <a:spLocks noGrp="1"/>
          </p:cNvSpPr>
          <p:nvPr>
            <p:ph type="title"/>
          </p:nvPr>
        </p:nvSpPr>
        <p:spPr>
          <a:xfrm>
            <a:off x="865046" y="376561"/>
            <a:ext cx="10515600" cy="1325563"/>
          </a:xfrm>
          <a:prstGeom prst="rect">
            <a:avLst/>
          </a:prstGeom>
          <a:noFill/>
          <a:ln>
            <a:noFill/>
          </a:ln>
        </p:spPr>
        <p:txBody>
          <a:bodyPr spcFirstLastPara="1" wrap="square" lIns="91425" tIns="45700" rIns="91425" bIns="45700" anchor="ctr" anchorCtr="0">
            <a:noAutofit/>
          </a:bodyPr>
          <a:lstStyle>
            <a:lvl1pPr lvl="0" algn="r" rtl="1">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406400" algn="r" rtl="1">
              <a:lnSpc>
                <a:spcPct val="90000"/>
              </a:lnSpc>
              <a:spcBef>
                <a:spcPts val="1000"/>
              </a:spcBef>
              <a:spcAft>
                <a:spcPts val="0"/>
              </a:spcAft>
              <a:buClr>
                <a:schemeClr val="accent2"/>
              </a:buClr>
              <a:buSzPts val="2800"/>
              <a:buChar char="•"/>
              <a:defRPr>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34" name="Google Shape;34;p4"/>
          <p:cNvGrpSpPr/>
          <p:nvPr/>
        </p:nvGrpSpPr>
        <p:grpSpPr>
          <a:xfrm>
            <a:off x="358720" y="6187719"/>
            <a:ext cx="3913243" cy="506326"/>
            <a:chOff x="358720" y="6187719"/>
            <a:chExt cx="3913243" cy="506326"/>
          </a:xfrm>
        </p:grpSpPr>
        <p:cxnSp>
          <p:nvCxnSpPr>
            <p:cNvPr id="35" name="Google Shape;35;p4"/>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36" name="Google Shape;36;p4"/>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 name="Google Shape;37;p4"/>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grpSp>
        <p:nvGrpSpPr>
          <p:cNvPr id="38" name="Google Shape;38;p4"/>
          <p:cNvGrpSpPr/>
          <p:nvPr/>
        </p:nvGrpSpPr>
        <p:grpSpPr>
          <a:xfrm rot="10800000">
            <a:off x="8177063" y="106239"/>
            <a:ext cx="3913243" cy="506326"/>
            <a:chOff x="358720" y="6187719"/>
            <a:chExt cx="3913243" cy="506326"/>
          </a:xfrm>
        </p:grpSpPr>
        <p:cxnSp>
          <p:nvCxnSpPr>
            <p:cNvPr id="39" name="Google Shape;39;p4"/>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40" name="Google Shape;40;p4"/>
            <p:cNvSpPr/>
            <p:nvPr/>
          </p:nvSpPr>
          <p:spPr>
            <a:xfrm rot="-5400000">
              <a:off x="358720" y="6187719"/>
              <a:ext cx="506326" cy="50632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1" name="Google Shape;41;p4"/>
            <p:cNvSpPr/>
            <p:nvPr/>
          </p:nvSpPr>
          <p:spPr>
            <a:xfrm>
              <a:off x="781297" y="6357132"/>
              <a:ext cx="167498" cy="16749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מה להביא לשיעור?">
  <p:cSld name="מה להביא לשיעור?">
    <p:spTree>
      <p:nvGrpSpPr>
        <p:cNvPr id="1" name="Shape 42"/>
        <p:cNvGrpSpPr/>
        <p:nvPr/>
      </p:nvGrpSpPr>
      <p:grpSpPr>
        <a:xfrm>
          <a:off x="0" y="0"/>
          <a:ext cx="0" cy="0"/>
          <a:chOff x="0" y="0"/>
          <a:chExt cx="0" cy="0"/>
        </a:xfrm>
      </p:grpSpPr>
      <p:sp>
        <p:nvSpPr>
          <p:cNvPr id="43" name="Google Shape;43;p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r" rtl="1">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5"/>
          <p:cNvSpPr txBox="1">
            <a:spLocks noGrp="1"/>
          </p:cNvSpPr>
          <p:nvPr>
            <p:ph type="body" idx="1"/>
          </p:nvPr>
        </p:nvSpPr>
        <p:spPr>
          <a:xfrm>
            <a:off x="839788" y="1741679"/>
            <a:ext cx="5157787" cy="3684588"/>
          </a:xfrm>
          <a:prstGeom prst="rect">
            <a:avLst/>
          </a:prstGeom>
          <a:noFill/>
          <a:ln>
            <a:noFill/>
          </a:ln>
        </p:spPr>
        <p:txBody>
          <a:bodyPr spcFirstLastPara="1" wrap="square" lIns="91425" tIns="45700" rIns="91425" bIns="45700" anchor="t" anchorCtr="0">
            <a:noAutofit/>
          </a:bodyPr>
          <a:lstStyle>
            <a:lvl1pPr marL="457200" lvl="0" indent="-393700" algn="r" rtl="1">
              <a:lnSpc>
                <a:spcPct val="90000"/>
              </a:lnSpc>
              <a:spcBef>
                <a:spcPts val="1000"/>
              </a:spcBef>
              <a:spcAft>
                <a:spcPts val="0"/>
              </a:spcAft>
              <a:buClr>
                <a:schemeClr val="accent2"/>
              </a:buClr>
              <a:buSzPts val="2600"/>
              <a:buChar char="•"/>
              <a:defRPr sz="2600">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5"/>
          <p:cNvSpPr txBox="1">
            <a:spLocks noGrp="1"/>
          </p:cNvSpPr>
          <p:nvPr>
            <p:ph type="body" idx="2"/>
          </p:nvPr>
        </p:nvSpPr>
        <p:spPr>
          <a:xfrm>
            <a:off x="6172200" y="1741679"/>
            <a:ext cx="5183188" cy="3684588"/>
          </a:xfrm>
          <a:prstGeom prst="rect">
            <a:avLst/>
          </a:prstGeom>
          <a:noFill/>
          <a:ln>
            <a:noFill/>
          </a:ln>
        </p:spPr>
        <p:txBody>
          <a:bodyPr spcFirstLastPara="1" wrap="square" lIns="91425" tIns="45700" rIns="91425" bIns="45700" anchor="t" anchorCtr="0">
            <a:noAutofit/>
          </a:bodyPr>
          <a:lstStyle>
            <a:lvl1pPr marL="457200" lvl="0" indent="-393700" algn="r" rtl="1">
              <a:lnSpc>
                <a:spcPct val="90000"/>
              </a:lnSpc>
              <a:spcBef>
                <a:spcPts val="1000"/>
              </a:spcBef>
              <a:spcAft>
                <a:spcPts val="0"/>
              </a:spcAft>
              <a:buClr>
                <a:schemeClr val="accent2"/>
              </a:buClr>
              <a:buSzPts val="2600"/>
              <a:buChar char="•"/>
              <a:defRPr sz="2600">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46" name="Google Shape;46;p5"/>
          <p:cNvGrpSpPr/>
          <p:nvPr/>
        </p:nvGrpSpPr>
        <p:grpSpPr>
          <a:xfrm>
            <a:off x="1785665" y="181572"/>
            <a:ext cx="10244790" cy="506326"/>
            <a:chOff x="1748087" y="356936"/>
            <a:chExt cx="10244790" cy="506326"/>
          </a:xfrm>
        </p:grpSpPr>
        <p:cxnSp>
          <p:nvCxnSpPr>
            <p:cNvPr id="47" name="Google Shape;47;p5"/>
            <p:cNvCxnSpPr/>
            <p:nvPr/>
          </p:nvCxnSpPr>
          <p:spPr>
            <a:xfrm>
              <a:off x="1748087"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48" name="Google Shape;48;p5"/>
            <p:cNvSpPr/>
            <p:nvPr/>
          </p:nvSpPr>
          <p:spPr>
            <a:xfrm rot="-5400000">
              <a:off x="11380874" y="35693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49" name="Google Shape;49;p5"/>
          <p:cNvSpPr/>
          <p:nvPr/>
        </p:nvSpPr>
        <p:spPr>
          <a:xfrm rot="10800000">
            <a:off x="11819101" y="314134"/>
            <a:ext cx="211354" cy="21135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הקניית ידע">
  <p:cSld name="הקניית ידע">
    <p:spTree>
      <p:nvGrpSpPr>
        <p:cNvPr id="1" name="Shape 50"/>
        <p:cNvGrpSpPr/>
        <p:nvPr/>
      </p:nvGrpSpPr>
      <p:grpSpPr>
        <a:xfrm>
          <a:off x="0" y="0"/>
          <a:ext cx="0" cy="0"/>
          <a:chOff x="0" y="0"/>
          <a:chExt cx="0" cy="0"/>
        </a:xfrm>
      </p:grpSpPr>
      <p:pic>
        <p:nvPicPr>
          <p:cNvPr id="51" name="Google Shape;51;p6"/>
          <p:cNvPicPr preferRelativeResize="0"/>
          <p:nvPr/>
        </p:nvPicPr>
        <p:blipFill rotWithShape="1">
          <a:blip r:embed="rId2">
            <a:alphaModFix/>
          </a:blip>
          <a:srcRect t="12244" b="63870"/>
          <a:stretch/>
        </p:blipFill>
        <p:spPr>
          <a:xfrm>
            <a:off x="0" y="0"/>
            <a:ext cx="12192000" cy="1638096"/>
          </a:xfrm>
          <a:prstGeom prst="rect">
            <a:avLst/>
          </a:prstGeom>
          <a:noFill/>
          <a:ln>
            <a:noFill/>
          </a:ln>
        </p:spPr>
      </p:pic>
      <p:grpSp>
        <p:nvGrpSpPr>
          <p:cNvPr id="52" name="Google Shape;52;p6"/>
          <p:cNvGrpSpPr/>
          <p:nvPr/>
        </p:nvGrpSpPr>
        <p:grpSpPr>
          <a:xfrm>
            <a:off x="358720" y="6187719"/>
            <a:ext cx="3913243" cy="506326"/>
            <a:chOff x="358720" y="6187719"/>
            <a:chExt cx="3913243" cy="506326"/>
          </a:xfrm>
        </p:grpSpPr>
        <p:cxnSp>
          <p:nvCxnSpPr>
            <p:cNvPr id="53" name="Google Shape;53;p6"/>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54" name="Google Shape;54;p6"/>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55" name="Google Shape;55;p6"/>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
        <p:nvSpPr>
          <p:cNvPr id="56" name="Google Shape;56;p6"/>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Autofit/>
          </a:bodyPr>
          <a:lstStyle>
            <a:lvl1pPr lvl="0" algn="r" rtl="1">
              <a:lnSpc>
                <a:spcPct val="90000"/>
              </a:lnSpc>
              <a:spcBef>
                <a:spcPts val="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6"/>
          <p:cNvSpPr txBox="1">
            <a:spLocks noGrp="1"/>
          </p:cNvSpPr>
          <p:nvPr>
            <p:ph type="body" idx="1"/>
          </p:nvPr>
        </p:nvSpPr>
        <p:spPr>
          <a:xfrm>
            <a:off x="1671638" y="1928813"/>
            <a:ext cx="9572625" cy="3844925"/>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chemeClr val="dk1"/>
              </a:buClr>
              <a:buSzPts val="3600"/>
              <a:buNone/>
              <a:defRPr sz="3600">
                <a:latin typeface="Calibri"/>
                <a:ea typeface="Calibri"/>
                <a:cs typeface="Calibri"/>
                <a:sym typeface="Calibri"/>
              </a:defRPr>
            </a:lvl1pPr>
            <a:lvl2pPr marL="914400" lvl="1" indent="-228600" algn="ctr" rtl="1">
              <a:lnSpc>
                <a:spcPct val="90000"/>
              </a:lnSpc>
              <a:spcBef>
                <a:spcPts val="500"/>
              </a:spcBef>
              <a:spcAft>
                <a:spcPts val="0"/>
              </a:spcAft>
              <a:buClr>
                <a:schemeClr val="dk1"/>
              </a:buClr>
              <a:buSzPts val="2400"/>
              <a:buNone/>
              <a:defRPr/>
            </a:lvl2pPr>
            <a:lvl3pPr marL="1371600" lvl="2" indent="-228600" algn="ctr" rtl="1">
              <a:lnSpc>
                <a:spcPct val="90000"/>
              </a:lnSpc>
              <a:spcBef>
                <a:spcPts val="500"/>
              </a:spcBef>
              <a:spcAft>
                <a:spcPts val="0"/>
              </a:spcAft>
              <a:buClr>
                <a:schemeClr val="dk1"/>
              </a:buClr>
              <a:buSzPts val="2000"/>
              <a:buNone/>
              <a:defRPr/>
            </a:lvl3pPr>
            <a:lvl4pPr marL="1828800" lvl="3" indent="-228600" algn="ctr" rtl="1">
              <a:lnSpc>
                <a:spcPct val="90000"/>
              </a:lnSpc>
              <a:spcBef>
                <a:spcPts val="500"/>
              </a:spcBef>
              <a:spcAft>
                <a:spcPts val="0"/>
              </a:spcAft>
              <a:buClr>
                <a:schemeClr val="dk1"/>
              </a:buClr>
              <a:buSzPts val="1800"/>
              <a:buNone/>
              <a:defRPr/>
            </a:lvl4pPr>
            <a:lvl5pPr marL="2286000" lvl="4" indent="-228600" algn="ct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6"/>
          <p:cNvSpPr/>
          <p:nvPr/>
        </p:nvSpPr>
        <p:spPr>
          <a:xfrm rot="-5400000">
            <a:off x="11332780" y="835199"/>
            <a:ext cx="176581" cy="176581"/>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פתרון">
  <p:cSld name="פתרון">
    <p:spTree>
      <p:nvGrpSpPr>
        <p:cNvPr id="1" name="Shape 69"/>
        <p:cNvGrpSpPr/>
        <p:nvPr/>
      </p:nvGrpSpPr>
      <p:grpSpPr>
        <a:xfrm>
          <a:off x="0" y="0"/>
          <a:ext cx="0" cy="0"/>
          <a:chOff x="0" y="0"/>
          <a:chExt cx="0" cy="0"/>
        </a:xfrm>
      </p:grpSpPr>
      <p:cxnSp>
        <p:nvCxnSpPr>
          <p:cNvPr id="70" name="Google Shape;70;p8"/>
          <p:cNvCxnSpPr/>
          <p:nvPr/>
        </p:nvCxnSpPr>
        <p:spPr>
          <a:xfrm>
            <a:off x="9092667" y="352323"/>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71" name="Google Shape;71;p8"/>
          <p:cNvSpPr/>
          <p:nvPr/>
        </p:nvSpPr>
        <p:spPr>
          <a:xfrm rot="-5400000">
            <a:off x="8989719" y="249375"/>
            <a:ext cx="205896" cy="20589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grpSp>
        <p:nvGrpSpPr>
          <p:cNvPr id="72" name="Google Shape;72;p8"/>
          <p:cNvGrpSpPr/>
          <p:nvPr/>
        </p:nvGrpSpPr>
        <p:grpSpPr>
          <a:xfrm>
            <a:off x="358720" y="6187719"/>
            <a:ext cx="3913243" cy="506326"/>
            <a:chOff x="358720" y="6187719"/>
            <a:chExt cx="3913243" cy="506326"/>
          </a:xfrm>
        </p:grpSpPr>
        <p:cxnSp>
          <p:nvCxnSpPr>
            <p:cNvPr id="73" name="Google Shape;73;p8"/>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74" name="Google Shape;74;p8"/>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5" name="Google Shape;75;p8"/>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76" name="Google Shape;7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r" rtl="1">
              <a:lnSpc>
                <a:spcPct val="90000"/>
              </a:lnSpc>
              <a:spcBef>
                <a:spcPts val="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מצגת מלאה בתרגול" type="twoTxTwoObj">
  <p:cSld name="TWO_OBJECTS_WITH_TEXT">
    <p:spTree>
      <p:nvGrpSpPr>
        <p:cNvPr id="1" name="Shape 79"/>
        <p:cNvGrpSpPr/>
        <p:nvPr/>
      </p:nvGrpSpPr>
      <p:grpSpPr>
        <a:xfrm>
          <a:off x="0" y="0"/>
          <a:ext cx="0" cy="0"/>
          <a:chOff x="0" y="0"/>
          <a:chExt cx="0" cy="0"/>
        </a:xfrm>
      </p:grpSpPr>
      <p:sp>
        <p:nvSpPr>
          <p:cNvPr id="80" name="Google Shape;80;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r" rtl="1">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r" rtl="1">
              <a:lnSpc>
                <a:spcPct val="90000"/>
              </a:lnSpc>
              <a:spcBef>
                <a:spcPts val="500"/>
              </a:spcBef>
              <a:spcAft>
                <a:spcPts val="0"/>
              </a:spcAft>
              <a:buClr>
                <a:schemeClr val="dk1"/>
              </a:buClr>
              <a:buSzPts val="2000"/>
              <a:buNone/>
              <a:defRPr sz="2000" b="1"/>
            </a:lvl2pPr>
            <a:lvl3pPr marL="1371600" lvl="2" indent="-228600" algn="r" rtl="1">
              <a:lnSpc>
                <a:spcPct val="90000"/>
              </a:lnSpc>
              <a:spcBef>
                <a:spcPts val="500"/>
              </a:spcBef>
              <a:spcAft>
                <a:spcPts val="0"/>
              </a:spcAft>
              <a:buClr>
                <a:schemeClr val="dk1"/>
              </a:buClr>
              <a:buSzPts val="1800"/>
              <a:buNone/>
              <a:defRPr sz="1800" b="1"/>
            </a:lvl3pPr>
            <a:lvl4pPr marL="1828800" lvl="3" indent="-228600" algn="r" rtl="1">
              <a:lnSpc>
                <a:spcPct val="90000"/>
              </a:lnSpc>
              <a:spcBef>
                <a:spcPts val="500"/>
              </a:spcBef>
              <a:spcAft>
                <a:spcPts val="0"/>
              </a:spcAft>
              <a:buClr>
                <a:schemeClr val="dk1"/>
              </a:buClr>
              <a:buSzPts val="1600"/>
              <a:buNone/>
              <a:defRPr sz="1600" b="1"/>
            </a:lvl4pPr>
            <a:lvl5pPr marL="2286000" lvl="4" indent="-228600" algn="r" rtl="1">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2" name="Google Shape;82;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93700" algn="r" rtl="1">
              <a:lnSpc>
                <a:spcPct val="100000"/>
              </a:lnSpc>
              <a:spcBef>
                <a:spcPts val="1000"/>
              </a:spcBef>
              <a:spcAft>
                <a:spcPts val="0"/>
              </a:spcAft>
              <a:buClr>
                <a:schemeClr val="accent2"/>
              </a:buClr>
              <a:buSzPts val="2600"/>
              <a:buChar char="•"/>
              <a:defRPr sz="2600">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r" rtl="1">
              <a:lnSpc>
                <a:spcPct val="90000"/>
              </a:lnSpc>
              <a:spcBef>
                <a:spcPts val="1000"/>
              </a:spcBef>
              <a:spcAft>
                <a:spcPts val="0"/>
              </a:spcAft>
              <a:buClr>
                <a:schemeClr val="dk1"/>
              </a:buClr>
              <a:buSzPts val="2800"/>
              <a:buNone/>
              <a:defRPr sz="2800" b="1">
                <a:latin typeface="Calibri"/>
                <a:ea typeface="Calibri"/>
                <a:cs typeface="Calibri"/>
                <a:sym typeface="Calibri"/>
              </a:defRPr>
            </a:lvl1pPr>
            <a:lvl2pPr marL="914400" lvl="1" indent="-228600" algn="r" rtl="1">
              <a:lnSpc>
                <a:spcPct val="90000"/>
              </a:lnSpc>
              <a:spcBef>
                <a:spcPts val="500"/>
              </a:spcBef>
              <a:spcAft>
                <a:spcPts val="0"/>
              </a:spcAft>
              <a:buClr>
                <a:schemeClr val="dk1"/>
              </a:buClr>
              <a:buSzPts val="2000"/>
              <a:buNone/>
              <a:defRPr sz="2000" b="1"/>
            </a:lvl2pPr>
            <a:lvl3pPr marL="1371600" lvl="2" indent="-228600" algn="r" rtl="1">
              <a:lnSpc>
                <a:spcPct val="90000"/>
              </a:lnSpc>
              <a:spcBef>
                <a:spcPts val="500"/>
              </a:spcBef>
              <a:spcAft>
                <a:spcPts val="0"/>
              </a:spcAft>
              <a:buClr>
                <a:schemeClr val="dk1"/>
              </a:buClr>
              <a:buSzPts val="1800"/>
              <a:buNone/>
              <a:defRPr sz="1800" b="1"/>
            </a:lvl3pPr>
            <a:lvl4pPr marL="1828800" lvl="3" indent="-228600" algn="r" rtl="1">
              <a:lnSpc>
                <a:spcPct val="90000"/>
              </a:lnSpc>
              <a:spcBef>
                <a:spcPts val="500"/>
              </a:spcBef>
              <a:spcAft>
                <a:spcPts val="0"/>
              </a:spcAft>
              <a:buClr>
                <a:schemeClr val="dk1"/>
              </a:buClr>
              <a:buSzPts val="1600"/>
              <a:buNone/>
              <a:defRPr sz="1600" b="1"/>
            </a:lvl4pPr>
            <a:lvl5pPr marL="2286000" lvl="4" indent="-228600" algn="r" rtl="1">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4" name="Google Shape;84;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93700" algn="r" rtl="1">
              <a:lnSpc>
                <a:spcPct val="100000"/>
              </a:lnSpc>
              <a:spcBef>
                <a:spcPts val="1000"/>
              </a:spcBef>
              <a:spcAft>
                <a:spcPts val="0"/>
              </a:spcAft>
              <a:buClr>
                <a:schemeClr val="accent2"/>
              </a:buClr>
              <a:buSzPts val="2600"/>
              <a:buChar char="•"/>
              <a:defRPr sz="2600">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85" name="Google Shape;85;p9"/>
          <p:cNvGrpSpPr/>
          <p:nvPr/>
        </p:nvGrpSpPr>
        <p:grpSpPr>
          <a:xfrm>
            <a:off x="1489765" y="181572"/>
            <a:ext cx="10435013" cy="506326"/>
            <a:chOff x="1452187" y="356936"/>
            <a:chExt cx="10435013" cy="506326"/>
          </a:xfrm>
        </p:grpSpPr>
        <p:cxnSp>
          <p:nvCxnSpPr>
            <p:cNvPr id="86" name="Google Shape;86;p9"/>
            <p:cNvCxnSpPr/>
            <p:nvPr/>
          </p:nvCxnSpPr>
          <p:spPr>
            <a:xfrm>
              <a:off x="1452187"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87" name="Google Shape;87;p9"/>
            <p:cNvSpPr/>
            <p:nvPr/>
          </p:nvSpPr>
          <p:spPr>
            <a:xfrm rot="-5400000">
              <a:off x="11380874" y="35693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88" name="Google Shape;88;p9"/>
          <p:cNvSpPr/>
          <p:nvPr/>
        </p:nvSpPr>
        <p:spPr>
          <a:xfrm rot="10800000">
            <a:off x="11819101" y="314134"/>
            <a:ext cx="211354" cy="21135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כותרת ראשית">
  <p:cSld name="1_כותרת ראשית">
    <p:spTree>
      <p:nvGrpSpPr>
        <p:cNvPr id="1" name="Shape 99"/>
        <p:cNvGrpSpPr/>
        <p:nvPr/>
      </p:nvGrpSpPr>
      <p:grpSpPr>
        <a:xfrm>
          <a:off x="0" y="0"/>
          <a:ext cx="0" cy="0"/>
          <a:chOff x="0" y="0"/>
          <a:chExt cx="0" cy="0"/>
        </a:xfrm>
      </p:grpSpPr>
      <p:pic>
        <p:nvPicPr>
          <p:cNvPr id="100" name="Google Shape;100;p11"/>
          <p:cNvPicPr preferRelativeResize="0"/>
          <p:nvPr/>
        </p:nvPicPr>
        <p:blipFill rotWithShape="1">
          <a:blip r:embed="rId2">
            <a:alphaModFix amt="54000"/>
          </a:blip>
          <a:srcRect/>
          <a:stretch/>
        </p:blipFill>
        <p:spPr>
          <a:xfrm>
            <a:off x="-7354566" y="2026507"/>
            <a:ext cx="5045676" cy="5028913"/>
          </a:xfrm>
          <a:prstGeom prst="rect">
            <a:avLst/>
          </a:prstGeom>
          <a:noFill/>
          <a:ln>
            <a:noFill/>
          </a:ln>
        </p:spPr>
      </p:pic>
      <p:pic>
        <p:nvPicPr>
          <p:cNvPr id="101" name="Google Shape;101;p11"/>
          <p:cNvPicPr preferRelativeResize="0"/>
          <p:nvPr/>
        </p:nvPicPr>
        <p:blipFill rotWithShape="1">
          <a:blip r:embed="rId2">
            <a:alphaModFix amt="54000"/>
          </a:blip>
          <a:srcRect/>
          <a:stretch/>
        </p:blipFill>
        <p:spPr>
          <a:xfrm>
            <a:off x="12947248" y="-3969273"/>
            <a:ext cx="5045676" cy="5028913"/>
          </a:xfrm>
          <a:prstGeom prst="rect">
            <a:avLst/>
          </a:prstGeom>
          <a:noFill/>
          <a:ln>
            <a:noFill/>
          </a:ln>
        </p:spPr>
      </p:pic>
      <p:pic>
        <p:nvPicPr>
          <p:cNvPr id="102" name="Google Shape;102;p11"/>
          <p:cNvPicPr preferRelativeResize="0"/>
          <p:nvPr/>
        </p:nvPicPr>
        <p:blipFill rotWithShape="1">
          <a:blip r:embed="rId3">
            <a:alphaModFix/>
          </a:blip>
          <a:srcRect/>
          <a:stretch/>
        </p:blipFill>
        <p:spPr>
          <a:xfrm>
            <a:off x="0" y="0"/>
            <a:ext cx="12192000" cy="6858000"/>
          </a:xfrm>
          <a:prstGeom prst="rect">
            <a:avLst/>
          </a:prstGeom>
          <a:noFill/>
          <a:ln>
            <a:noFill/>
          </a:ln>
        </p:spPr>
      </p:pic>
      <p:cxnSp>
        <p:nvCxnSpPr>
          <p:cNvPr id="103" name="Google Shape;103;p11"/>
          <p:cNvCxnSpPr/>
          <p:nvPr/>
        </p:nvCxnSpPr>
        <p:spPr>
          <a:xfrm>
            <a:off x="7156173" y="1639956"/>
            <a:ext cx="4005469" cy="0"/>
          </a:xfrm>
          <a:prstGeom prst="straightConnector1">
            <a:avLst/>
          </a:prstGeom>
          <a:noFill/>
          <a:ln w="38100" cap="flat" cmpd="sng">
            <a:solidFill>
              <a:srgbClr val="FFC000"/>
            </a:solidFill>
            <a:prstDash val="solid"/>
            <a:miter lim="800000"/>
            <a:headEnd type="none" w="sm" len="sm"/>
            <a:tailEnd type="none" w="sm" len="sm"/>
          </a:ln>
        </p:spPr>
      </p:cxnSp>
      <p:sp>
        <p:nvSpPr>
          <p:cNvPr id="104" name="Google Shape;104;p11"/>
          <p:cNvSpPr/>
          <p:nvPr/>
        </p:nvSpPr>
        <p:spPr>
          <a:xfrm rot="-5400000">
            <a:off x="7721222" y="1537008"/>
            <a:ext cx="205896" cy="20589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cxnSp>
        <p:nvCxnSpPr>
          <p:cNvPr id="105" name="Google Shape;105;p11"/>
          <p:cNvCxnSpPr/>
          <p:nvPr/>
        </p:nvCxnSpPr>
        <p:spPr>
          <a:xfrm>
            <a:off x="4093266" y="4984979"/>
            <a:ext cx="4005469" cy="0"/>
          </a:xfrm>
          <a:prstGeom prst="straightConnector1">
            <a:avLst/>
          </a:prstGeom>
          <a:noFill/>
          <a:ln w="38100" cap="flat" cmpd="sng">
            <a:solidFill>
              <a:srgbClr val="FFC000"/>
            </a:solidFill>
            <a:prstDash val="solid"/>
            <a:miter lim="800000"/>
            <a:headEnd type="none" w="sm" len="sm"/>
            <a:tailEnd type="none" w="sm" len="sm"/>
          </a:ln>
        </p:spPr>
      </p:cxnSp>
      <p:cxnSp>
        <p:nvCxnSpPr>
          <p:cNvPr id="106" name="Google Shape;106;p11"/>
          <p:cNvCxnSpPr/>
          <p:nvPr/>
        </p:nvCxnSpPr>
        <p:spPr>
          <a:xfrm>
            <a:off x="4093266" y="2035982"/>
            <a:ext cx="4005469" cy="0"/>
          </a:xfrm>
          <a:prstGeom prst="straightConnector1">
            <a:avLst/>
          </a:prstGeom>
          <a:noFill/>
          <a:ln w="38100" cap="flat" cmpd="sng">
            <a:solidFill>
              <a:srgbClr val="FFC000"/>
            </a:solidFill>
            <a:prstDash val="solid"/>
            <a:miter lim="800000"/>
            <a:headEnd type="none" w="sm" len="sm"/>
            <a:tailEnd type="none" w="sm" len="sm"/>
          </a:ln>
        </p:spPr>
      </p:cxnSp>
      <p:grpSp>
        <p:nvGrpSpPr>
          <p:cNvPr id="107" name="Google Shape;107;p11"/>
          <p:cNvGrpSpPr/>
          <p:nvPr/>
        </p:nvGrpSpPr>
        <p:grpSpPr>
          <a:xfrm>
            <a:off x="-110840" y="110839"/>
            <a:ext cx="1530097" cy="1525930"/>
            <a:chOff x="8374611" y="4283110"/>
            <a:chExt cx="2300578" cy="2294314"/>
          </a:xfrm>
        </p:grpSpPr>
        <p:pic>
          <p:nvPicPr>
            <p:cNvPr id="108" name="Google Shape;108;p11"/>
            <p:cNvPicPr preferRelativeResize="0"/>
            <p:nvPr/>
          </p:nvPicPr>
          <p:blipFill rotWithShape="1">
            <a:blip r:embed="rId4">
              <a:alphaModFix/>
            </a:blip>
            <a:srcRect l="62938"/>
            <a:stretch/>
          </p:blipFill>
          <p:spPr>
            <a:xfrm>
              <a:off x="8873684" y="4283110"/>
              <a:ext cx="1227785" cy="1519621"/>
            </a:xfrm>
            <a:prstGeom prst="rect">
              <a:avLst/>
            </a:prstGeom>
            <a:noFill/>
            <a:ln>
              <a:noFill/>
            </a:ln>
          </p:spPr>
        </p:pic>
        <p:sp>
          <p:nvSpPr>
            <p:cNvPr id="109" name="Google Shape;109;p11"/>
            <p:cNvSpPr/>
            <p:nvPr/>
          </p:nvSpPr>
          <p:spPr>
            <a:xfrm>
              <a:off x="8374611" y="5883287"/>
              <a:ext cx="2300578" cy="69413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x-none" sz="1200">
                  <a:solidFill>
                    <a:schemeClr val="lt1"/>
                  </a:solidFill>
                  <a:latin typeface="Arial"/>
                  <a:ea typeface="Arial"/>
                  <a:cs typeface="Arial"/>
                  <a:sym typeface="Arial"/>
                </a:rPr>
                <a:t>מדינת ישראל</a:t>
              </a:r>
              <a:endParaRPr/>
            </a:p>
            <a:p>
              <a:pPr marL="0" marR="0" lvl="0" indent="0" algn="ctr" rtl="0">
                <a:spcBef>
                  <a:spcPts val="0"/>
                </a:spcBef>
                <a:spcAft>
                  <a:spcPts val="0"/>
                </a:spcAft>
                <a:buNone/>
              </a:pPr>
              <a:r>
                <a:rPr lang="x-none" sz="1200">
                  <a:solidFill>
                    <a:schemeClr val="lt1"/>
                  </a:solidFill>
                  <a:latin typeface="Arial"/>
                  <a:ea typeface="Arial"/>
                  <a:cs typeface="Arial"/>
                  <a:sym typeface="Arial"/>
                </a:rPr>
                <a:t>משרד החינוך</a:t>
              </a:r>
              <a:endParaRPr/>
            </a:p>
          </p:txBody>
        </p:sp>
      </p:grpSp>
      <p:sp>
        <p:nvSpPr>
          <p:cNvPr id="110" name="Google Shape;110;p11"/>
          <p:cNvSpPr txBox="1"/>
          <p:nvPr/>
        </p:nvSpPr>
        <p:spPr>
          <a:xfrm>
            <a:off x="2210656" y="2447258"/>
            <a:ext cx="7770689" cy="1963485"/>
          </a:xfrm>
          <a:prstGeom prst="rect">
            <a:avLst/>
          </a:prstGeom>
          <a:solidFill>
            <a:schemeClr val="accent1"/>
          </a:solidFill>
          <a:ln>
            <a:noFill/>
          </a:ln>
        </p:spPr>
        <p:txBody>
          <a:bodyPr spcFirstLastPara="1" wrap="square" lIns="251975" tIns="251975" rIns="251975" bIns="251975" anchor="ctr" anchorCtr="0">
            <a:noAutofit/>
          </a:bodyPr>
          <a:lstStyle/>
          <a:p>
            <a:pPr marL="0" marR="0" lvl="0" indent="0" algn="ctr" rtl="1">
              <a:lnSpc>
                <a:spcPct val="90909"/>
              </a:lnSpc>
              <a:spcBef>
                <a:spcPts val="0"/>
              </a:spcBef>
              <a:spcAft>
                <a:spcPts val="0"/>
              </a:spcAft>
              <a:buNone/>
            </a:pPr>
            <a:r>
              <a:rPr lang="x-none" sz="6600">
                <a:solidFill>
                  <a:schemeClr val="lt1"/>
                </a:solidFill>
                <a:latin typeface="Calibri"/>
                <a:ea typeface="Calibri"/>
                <a:cs typeface="Calibri"/>
                <a:sym typeface="Calibri"/>
              </a:rPr>
              <a:t>תודה שצפיתם בשידור</a:t>
            </a:r>
            <a:endParaRPr/>
          </a:p>
          <a:p>
            <a:pPr marL="0" marR="0" lvl="0" indent="0" algn="ctr" rtl="1">
              <a:lnSpc>
                <a:spcPct val="187500"/>
              </a:lnSpc>
              <a:spcBef>
                <a:spcPts val="0"/>
              </a:spcBef>
              <a:spcAft>
                <a:spcPts val="0"/>
              </a:spcAft>
              <a:buNone/>
            </a:pPr>
            <a:r>
              <a:rPr lang="x-none" sz="3200">
                <a:solidFill>
                  <a:schemeClr val="lt1"/>
                </a:solidFill>
                <a:latin typeface="Calibri"/>
                <a:ea typeface="Calibri"/>
                <a:cs typeface="Calibri"/>
                <a:sym typeface="Calibri"/>
              </a:rPr>
              <a:t>הופק עבור משרד החינוך ע״י מטח</a:t>
            </a:r>
            <a:endParaRPr sz="3200">
              <a:solidFill>
                <a:schemeClr val="lt1"/>
              </a:solidFill>
              <a:latin typeface="Calibri"/>
              <a:ea typeface="Calibri"/>
              <a:cs typeface="Calibri"/>
              <a:sym typeface="Calibri"/>
            </a:endParaRPr>
          </a:p>
        </p:txBody>
      </p:sp>
      <p:sp>
        <p:nvSpPr>
          <p:cNvPr id="111" name="Google Shape;111;p11"/>
          <p:cNvSpPr/>
          <p:nvPr/>
        </p:nvSpPr>
        <p:spPr>
          <a:xfrm>
            <a:off x="6692900" y="4828833"/>
            <a:ext cx="342900" cy="3429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11"/>
          <p:cNvSpPr/>
          <p:nvPr/>
        </p:nvSpPr>
        <p:spPr>
          <a:xfrm>
            <a:off x="2431342" y="2371058"/>
            <a:ext cx="152400" cy="152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
        <p:nvSpPr>
          <p:cNvPr id="113" name="Google Shape;113;p11"/>
          <p:cNvSpPr/>
          <p:nvPr/>
        </p:nvSpPr>
        <p:spPr>
          <a:xfrm>
            <a:off x="9905144" y="4005877"/>
            <a:ext cx="152400" cy="1524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
        <p:nvSpPr>
          <p:cNvPr id="114" name="Google Shape;114;p11"/>
          <p:cNvSpPr txBox="1"/>
          <p:nvPr/>
        </p:nvSpPr>
        <p:spPr>
          <a:xfrm>
            <a:off x="3870376" y="6424726"/>
            <a:ext cx="4451248" cy="3231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x-none" sz="1500">
                <a:solidFill>
                  <a:schemeClr val="lt1"/>
                </a:solidFill>
                <a:latin typeface="Arial"/>
                <a:ea typeface="Arial"/>
                <a:cs typeface="Arial"/>
                <a:sym typeface="Arial"/>
              </a:rPr>
              <a:t>shutterstock/com איורים: </a:t>
            </a:r>
            <a:endParaRPr sz="1500">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_השיעור הבא יתחיל">
  <p:cSld name="2_השיעור הבא יתחיל">
    <p:spTree>
      <p:nvGrpSpPr>
        <p:cNvPr id="1" name="Shape 115"/>
        <p:cNvGrpSpPr/>
        <p:nvPr/>
      </p:nvGrpSpPr>
      <p:grpSpPr>
        <a:xfrm>
          <a:off x="0" y="0"/>
          <a:ext cx="0" cy="0"/>
          <a:chOff x="0" y="0"/>
          <a:chExt cx="0" cy="0"/>
        </a:xfrm>
      </p:grpSpPr>
      <p:pic>
        <p:nvPicPr>
          <p:cNvPr id="116" name="Google Shape;116;p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17" name="Google Shape;117;p12"/>
          <p:cNvSpPr/>
          <p:nvPr/>
        </p:nvSpPr>
        <p:spPr>
          <a:xfrm>
            <a:off x="3337577" y="646574"/>
            <a:ext cx="5473303" cy="5473303"/>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
        <p:nvSpPr>
          <p:cNvPr id="118" name="Google Shape;118;p12"/>
          <p:cNvSpPr/>
          <p:nvPr/>
        </p:nvSpPr>
        <p:spPr>
          <a:xfrm>
            <a:off x="2953941" y="3446401"/>
            <a:ext cx="6284118" cy="123988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119" name="Google Shape;119;p12"/>
          <p:cNvGrpSpPr/>
          <p:nvPr/>
        </p:nvGrpSpPr>
        <p:grpSpPr>
          <a:xfrm>
            <a:off x="9287641" y="5672000"/>
            <a:ext cx="3913243" cy="506326"/>
            <a:chOff x="358720" y="285496"/>
            <a:chExt cx="3913243" cy="506326"/>
          </a:xfrm>
        </p:grpSpPr>
        <p:cxnSp>
          <p:nvCxnSpPr>
            <p:cNvPr id="120" name="Google Shape;120;p12"/>
            <p:cNvCxnSpPr/>
            <p:nvPr/>
          </p:nvCxnSpPr>
          <p:spPr>
            <a:xfrm>
              <a:off x="865046" y="532257"/>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21" name="Google Shape;121;p12"/>
            <p:cNvSpPr/>
            <p:nvPr/>
          </p:nvSpPr>
          <p:spPr>
            <a:xfrm rot="-5400000">
              <a:off x="358720" y="28549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
          <p:nvSpPr>
            <p:cNvPr id="122" name="Google Shape;122;p12"/>
            <p:cNvSpPr/>
            <p:nvPr/>
          </p:nvSpPr>
          <p:spPr>
            <a:xfrm>
              <a:off x="781297" y="454909"/>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grpSp>
      <p:sp>
        <p:nvSpPr>
          <p:cNvPr id="123" name="Google Shape;123;p12"/>
          <p:cNvSpPr txBox="1">
            <a:spLocks noGrp="1"/>
          </p:cNvSpPr>
          <p:nvPr>
            <p:ph type="body" idx="1"/>
          </p:nvPr>
        </p:nvSpPr>
        <p:spPr>
          <a:xfrm>
            <a:off x="3819674" y="1524214"/>
            <a:ext cx="4552652" cy="2202291"/>
          </a:xfrm>
          <a:prstGeom prst="rect">
            <a:avLst/>
          </a:prstGeom>
          <a:noFill/>
          <a:ln>
            <a:noFill/>
          </a:ln>
        </p:spPr>
        <p:txBody>
          <a:bodyPr spcFirstLastPara="1" wrap="square" lIns="91425" tIns="45700" rIns="91425" bIns="45700" anchor="t" anchorCtr="0">
            <a:noAutofit/>
          </a:bodyPr>
          <a:lstStyle>
            <a:lvl1pPr marL="457200" lvl="0" indent="-228600" algn="ctr" rtl="1">
              <a:lnSpc>
                <a:spcPct val="90000"/>
              </a:lnSpc>
              <a:spcBef>
                <a:spcPts val="1000"/>
              </a:spcBef>
              <a:spcAft>
                <a:spcPts val="0"/>
              </a:spcAft>
              <a:buClr>
                <a:schemeClr val="lt1"/>
              </a:buClr>
              <a:buSzPts val="6000"/>
              <a:buNone/>
              <a:defRPr sz="6000">
                <a:solidFill>
                  <a:schemeClr val="lt1"/>
                </a:solidFill>
                <a:latin typeface="Calibri"/>
                <a:ea typeface="Calibri"/>
                <a:cs typeface="Calibri"/>
                <a:sym typeface="Calibri"/>
              </a:defRPr>
            </a:lvl1pPr>
            <a:lvl2pPr marL="914400" lvl="1" indent="-228600" algn="r" rtl="1">
              <a:lnSpc>
                <a:spcPct val="90000"/>
              </a:lnSpc>
              <a:spcBef>
                <a:spcPts val="500"/>
              </a:spcBef>
              <a:spcAft>
                <a:spcPts val="0"/>
              </a:spcAft>
              <a:buClr>
                <a:schemeClr val="dk1"/>
              </a:buClr>
              <a:buSzPts val="2400"/>
              <a:buNone/>
              <a:defRPr/>
            </a:lvl2pPr>
            <a:lvl3pPr marL="1371600" lvl="2" indent="-228600" algn="r" rtl="1">
              <a:lnSpc>
                <a:spcPct val="90000"/>
              </a:lnSpc>
              <a:spcBef>
                <a:spcPts val="500"/>
              </a:spcBef>
              <a:spcAft>
                <a:spcPts val="0"/>
              </a:spcAft>
              <a:buClr>
                <a:schemeClr val="dk1"/>
              </a:buClr>
              <a:buSzPts val="2000"/>
              <a:buNone/>
              <a:defRPr/>
            </a:lvl3pPr>
            <a:lvl4pPr marL="1828800" lvl="3" indent="-228600" algn="r" rtl="1">
              <a:lnSpc>
                <a:spcPct val="90000"/>
              </a:lnSpc>
              <a:spcBef>
                <a:spcPts val="500"/>
              </a:spcBef>
              <a:spcAft>
                <a:spcPts val="0"/>
              </a:spcAft>
              <a:buClr>
                <a:schemeClr val="dk1"/>
              </a:buClr>
              <a:buSzPts val="1800"/>
              <a:buNone/>
              <a:defRPr/>
            </a:lvl4pPr>
            <a:lvl5pPr marL="2286000" lvl="4" indent="-228600" algn="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24" name="Google Shape;124;p12"/>
          <p:cNvCxnSpPr/>
          <p:nvPr/>
        </p:nvCxnSpPr>
        <p:spPr>
          <a:xfrm>
            <a:off x="2377053" y="6178326"/>
            <a:ext cx="1385887" cy="0"/>
          </a:xfrm>
          <a:prstGeom prst="straightConnector1">
            <a:avLst/>
          </a:prstGeom>
          <a:noFill/>
          <a:ln w="38100" cap="flat" cmpd="sng">
            <a:solidFill>
              <a:srgbClr val="FFC000"/>
            </a:solidFill>
            <a:prstDash val="solid"/>
            <a:miter lim="800000"/>
            <a:headEnd type="none" w="sm" len="sm"/>
            <a:tailEnd type="none" w="sm" len="sm"/>
          </a:ln>
        </p:spPr>
      </p:cxnSp>
      <p:grpSp>
        <p:nvGrpSpPr>
          <p:cNvPr id="125" name="Google Shape;125;p12"/>
          <p:cNvGrpSpPr/>
          <p:nvPr/>
        </p:nvGrpSpPr>
        <p:grpSpPr>
          <a:xfrm rot="10800000">
            <a:off x="11482153" y="140248"/>
            <a:ext cx="602703" cy="577326"/>
            <a:chOff x="781297" y="5586292"/>
            <a:chExt cx="602703" cy="577326"/>
          </a:xfrm>
        </p:grpSpPr>
        <p:sp>
          <p:nvSpPr>
            <p:cNvPr id="126" name="Google Shape;126;p12"/>
            <p:cNvSpPr/>
            <p:nvPr/>
          </p:nvSpPr>
          <p:spPr>
            <a:xfrm rot="-5400000">
              <a:off x="781297" y="5657292"/>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127;p12"/>
            <p:cNvSpPr/>
            <p:nvPr/>
          </p:nvSpPr>
          <p:spPr>
            <a:xfrm>
              <a:off x="1216502" y="558629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grpSp>
      <p:cxnSp>
        <p:nvCxnSpPr>
          <p:cNvPr id="128" name="Google Shape;128;p12"/>
          <p:cNvCxnSpPr/>
          <p:nvPr/>
        </p:nvCxnSpPr>
        <p:spPr>
          <a:xfrm>
            <a:off x="-678730" y="6456415"/>
            <a:ext cx="3455367" cy="0"/>
          </a:xfrm>
          <a:prstGeom prst="straightConnector1">
            <a:avLst/>
          </a:prstGeom>
          <a:noFill/>
          <a:ln w="38100" cap="flat" cmpd="sng">
            <a:solidFill>
              <a:srgbClr val="FFC000"/>
            </a:solidFill>
            <a:prstDash val="solid"/>
            <a:miter lim="800000"/>
            <a:headEnd type="none" w="sm" len="sm"/>
            <a:tailEnd type="none" w="sm" len="sm"/>
          </a:ln>
        </p:spPr>
      </p:cxnSp>
      <p:sp>
        <p:nvSpPr>
          <p:cNvPr id="129" name="Google Shape;129;p12"/>
          <p:cNvSpPr txBox="1">
            <a:spLocks noGrp="1"/>
          </p:cNvSpPr>
          <p:nvPr>
            <p:ph type="body" idx="2"/>
          </p:nvPr>
        </p:nvSpPr>
        <p:spPr>
          <a:xfrm>
            <a:off x="3764756" y="3704674"/>
            <a:ext cx="4662487" cy="819517"/>
          </a:xfrm>
          <a:prstGeom prst="rect">
            <a:avLst/>
          </a:prstGeom>
          <a:noFill/>
          <a:ln>
            <a:noFill/>
          </a:ln>
        </p:spPr>
        <p:txBody>
          <a:bodyPr spcFirstLastPara="1" wrap="square" lIns="91425" tIns="45700" rIns="91425" bIns="45700" anchor="b" anchorCtr="0">
            <a:noAutofit/>
          </a:bodyPr>
          <a:lstStyle>
            <a:lvl1pPr marL="457200" lvl="0" indent="-228600" algn="ctr" rtl="1">
              <a:lnSpc>
                <a:spcPct val="90000"/>
              </a:lnSpc>
              <a:spcBef>
                <a:spcPts val="1000"/>
              </a:spcBef>
              <a:spcAft>
                <a:spcPts val="0"/>
              </a:spcAft>
              <a:buClr>
                <a:schemeClr val="lt1"/>
              </a:buClr>
              <a:buSzPts val="5400"/>
              <a:buNone/>
              <a:defRPr sz="5400">
                <a:solidFill>
                  <a:schemeClr val="lt1"/>
                </a:solidFill>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130" name="Google Shape;130;p12"/>
          <p:cNvGrpSpPr/>
          <p:nvPr/>
        </p:nvGrpSpPr>
        <p:grpSpPr>
          <a:xfrm>
            <a:off x="-110840" y="110839"/>
            <a:ext cx="1530097" cy="1525930"/>
            <a:chOff x="8374611" y="4283110"/>
            <a:chExt cx="2300578" cy="2294314"/>
          </a:xfrm>
        </p:grpSpPr>
        <p:pic>
          <p:nvPicPr>
            <p:cNvPr id="131" name="Google Shape;131;p12"/>
            <p:cNvPicPr preferRelativeResize="0"/>
            <p:nvPr/>
          </p:nvPicPr>
          <p:blipFill rotWithShape="1">
            <a:blip r:embed="rId3">
              <a:alphaModFix/>
            </a:blip>
            <a:srcRect l="62938"/>
            <a:stretch/>
          </p:blipFill>
          <p:spPr>
            <a:xfrm>
              <a:off x="8873684" y="4283110"/>
              <a:ext cx="1227785" cy="1519621"/>
            </a:xfrm>
            <a:prstGeom prst="rect">
              <a:avLst/>
            </a:prstGeom>
            <a:noFill/>
            <a:ln>
              <a:noFill/>
            </a:ln>
          </p:spPr>
        </p:pic>
        <p:sp>
          <p:nvSpPr>
            <p:cNvPr id="132" name="Google Shape;132;p12"/>
            <p:cNvSpPr/>
            <p:nvPr/>
          </p:nvSpPr>
          <p:spPr>
            <a:xfrm>
              <a:off x="8374611" y="5883287"/>
              <a:ext cx="2300578" cy="69413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x-none" sz="1200">
                  <a:solidFill>
                    <a:schemeClr val="lt1"/>
                  </a:solidFill>
                  <a:latin typeface="Arial"/>
                  <a:ea typeface="Arial"/>
                  <a:cs typeface="Arial"/>
                  <a:sym typeface="Arial"/>
                </a:rPr>
                <a:t>מדינת ישראל</a:t>
              </a:r>
              <a:endParaRPr/>
            </a:p>
            <a:p>
              <a:pPr marL="0" marR="0" lvl="0" indent="0" algn="ctr" rtl="0">
                <a:spcBef>
                  <a:spcPts val="0"/>
                </a:spcBef>
                <a:spcAft>
                  <a:spcPts val="0"/>
                </a:spcAft>
                <a:buNone/>
              </a:pPr>
              <a:r>
                <a:rPr lang="x-none" sz="1200">
                  <a:solidFill>
                    <a:schemeClr val="lt1"/>
                  </a:solidFill>
                  <a:latin typeface="Arial"/>
                  <a:ea typeface="Arial"/>
                  <a:cs typeface="Arial"/>
                  <a:sym typeface="Arial"/>
                </a:rPr>
                <a:t>משרד החינוך</a:t>
              </a: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הקניית ידע">
  <p:cSld name="1_הקניית ידע">
    <p:spTree>
      <p:nvGrpSpPr>
        <p:cNvPr id="1" name="Shape 133"/>
        <p:cNvGrpSpPr/>
        <p:nvPr/>
      </p:nvGrpSpPr>
      <p:grpSpPr>
        <a:xfrm>
          <a:off x="0" y="0"/>
          <a:ext cx="0" cy="0"/>
          <a:chOff x="0" y="0"/>
          <a:chExt cx="0" cy="0"/>
        </a:xfrm>
      </p:grpSpPr>
      <p:grpSp>
        <p:nvGrpSpPr>
          <p:cNvPr id="134" name="Google Shape;134;p13"/>
          <p:cNvGrpSpPr/>
          <p:nvPr/>
        </p:nvGrpSpPr>
        <p:grpSpPr>
          <a:xfrm>
            <a:off x="358720" y="6187719"/>
            <a:ext cx="3913243" cy="506326"/>
            <a:chOff x="358720" y="6187719"/>
            <a:chExt cx="3913243" cy="506326"/>
          </a:xfrm>
        </p:grpSpPr>
        <p:cxnSp>
          <p:nvCxnSpPr>
            <p:cNvPr id="135" name="Google Shape;135;p13"/>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36" name="Google Shape;136;p13"/>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7" name="Google Shape;137;p13"/>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138" name="Google Shape;138;p13"/>
          <p:cNvSpPr txBox="1">
            <a:spLocks noGrp="1"/>
          </p:cNvSpPr>
          <p:nvPr>
            <p:ph type="body" idx="1"/>
          </p:nvPr>
        </p:nvSpPr>
        <p:spPr>
          <a:xfrm>
            <a:off x="1671638" y="1928813"/>
            <a:ext cx="9572625" cy="3844925"/>
          </a:xfrm>
          <a:prstGeom prst="rect">
            <a:avLst/>
          </a:prstGeom>
          <a:noFill/>
          <a:ln>
            <a:noFill/>
          </a:ln>
        </p:spPr>
        <p:txBody>
          <a:bodyPr spcFirstLastPara="1" wrap="square" lIns="91425" tIns="45700" rIns="91425" bIns="45700" anchor="t" anchorCtr="0">
            <a:noAutofit/>
          </a:bodyPr>
          <a:lstStyle>
            <a:lvl1pPr marL="457200" lvl="0" indent="-228600" algn="ctr" rtl="1">
              <a:lnSpc>
                <a:spcPct val="100000"/>
              </a:lnSpc>
              <a:spcBef>
                <a:spcPts val="1000"/>
              </a:spcBef>
              <a:spcAft>
                <a:spcPts val="0"/>
              </a:spcAft>
              <a:buClr>
                <a:schemeClr val="dk1"/>
              </a:buClr>
              <a:buSzPts val="3600"/>
              <a:buNone/>
              <a:defRPr sz="3600">
                <a:latin typeface="Calibri"/>
                <a:ea typeface="Calibri"/>
                <a:cs typeface="Calibri"/>
                <a:sym typeface="Calibri"/>
              </a:defRPr>
            </a:lvl1pPr>
            <a:lvl2pPr marL="914400" lvl="1" indent="-228600" algn="ctr" rtl="1">
              <a:lnSpc>
                <a:spcPct val="90000"/>
              </a:lnSpc>
              <a:spcBef>
                <a:spcPts val="500"/>
              </a:spcBef>
              <a:spcAft>
                <a:spcPts val="0"/>
              </a:spcAft>
              <a:buClr>
                <a:schemeClr val="dk1"/>
              </a:buClr>
              <a:buSzPts val="2400"/>
              <a:buNone/>
              <a:defRPr/>
            </a:lvl2pPr>
            <a:lvl3pPr marL="1371600" lvl="2" indent="-228600" algn="ctr" rtl="1">
              <a:lnSpc>
                <a:spcPct val="90000"/>
              </a:lnSpc>
              <a:spcBef>
                <a:spcPts val="500"/>
              </a:spcBef>
              <a:spcAft>
                <a:spcPts val="0"/>
              </a:spcAft>
              <a:buClr>
                <a:schemeClr val="dk1"/>
              </a:buClr>
              <a:buSzPts val="2000"/>
              <a:buNone/>
              <a:defRPr/>
            </a:lvl3pPr>
            <a:lvl4pPr marL="1828800" lvl="3" indent="-228600" algn="ctr" rtl="1">
              <a:lnSpc>
                <a:spcPct val="90000"/>
              </a:lnSpc>
              <a:spcBef>
                <a:spcPts val="500"/>
              </a:spcBef>
              <a:spcAft>
                <a:spcPts val="0"/>
              </a:spcAft>
              <a:buClr>
                <a:schemeClr val="dk1"/>
              </a:buClr>
              <a:buSzPts val="1800"/>
              <a:buNone/>
              <a:defRPr/>
            </a:lvl4pPr>
            <a:lvl5pPr marL="2286000" lvl="4" indent="-228600" algn="ct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39" name="Google Shape;139;p13"/>
          <p:cNvPicPr preferRelativeResize="0"/>
          <p:nvPr/>
        </p:nvPicPr>
        <p:blipFill rotWithShape="1">
          <a:blip r:embed="rId2">
            <a:alphaModFix/>
          </a:blip>
          <a:srcRect t="4861" b="71253"/>
          <a:stretch/>
        </p:blipFill>
        <p:spPr>
          <a:xfrm>
            <a:off x="0" y="0"/>
            <a:ext cx="12192000" cy="1638096"/>
          </a:xfrm>
          <a:prstGeom prst="rect">
            <a:avLst/>
          </a:prstGeom>
          <a:noFill/>
          <a:ln>
            <a:noFill/>
          </a:ln>
        </p:spPr>
      </p:pic>
      <p:sp>
        <p:nvSpPr>
          <p:cNvPr id="140" name="Google Shape;140;p13"/>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Autofit/>
          </a:bodyPr>
          <a:lstStyle>
            <a:lvl1pPr lvl="0" algn="r" rtl="1">
              <a:lnSpc>
                <a:spcPct val="90000"/>
              </a:lnSpc>
              <a:spcBef>
                <a:spcPts val="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1" name="Google Shape;141;p13"/>
          <p:cNvSpPr/>
          <p:nvPr/>
        </p:nvSpPr>
        <p:spPr>
          <a:xfrm rot="-5400000">
            <a:off x="11332780" y="835199"/>
            <a:ext cx="176581" cy="176581"/>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תרגול">
  <p:cSld name="1_תרגול">
    <p:spTree>
      <p:nvGrpSpPr>
        <p:cNvPr id="1" name="Shape 142"/>
        <p:cNvGrpSpPr/>
        <p:nvPr/>
      </p:nvGrpSpPr>
      <p:grpSpPr>
        <a:xfrm>
          <a:off x="0" y="0"/>
          <a:ext cx="0" cy="0"/>
          <a:chOff x="0" y="0"/>
          <a:chExt cx="0" cy="0"/>
        </a:xfrm>
      </p:grpSpPr>
      <p:cxnSp>
        <p:nvCxnSpPr>
          <p:cNvPr id="143" name="Google Shape;143;p14"/>
          <p:cNvCxnSpPr/>
          <p:nvPr/>
        </p:nvCxnSpPr>
        <p:spPr>
          <a:xfrm>
            <a:off x="9092667" y="352323"/>
            <a:ext cx="3406917" cy="12802"/>
          </a:xfrm>
          <a:prstGeom prst="straightConnector1">
            <a:avLst/>
          </a:prstGeom>
          <a:noFill/>
          <a:ln w="38100" cap="flat" cmpd="sng">
            <a:solidFill>
              <a:srgbClr val="FFC000"/>
            </a:solidFill>
            <a:prstDash val="solid"/>
            <a:miter lim="800000"/>
            <a:headEnd type="none" w="sm" len="sm"/>
            <a:tailEnd type="none" w="sm" len="sm"/>
          </a:ln>
        </p:spPr>
      </p:cxnSp>
      <p:grpSp>
        <p:nvGrpSpPr>
          <p:cNvPr id="144" name="Google Shape;144;p14"/>
          <p:cNvGrpSpPr/>
          <p:nvPr/>
        </p:nvGrpSpPr>
        <p:grpSpPr>
          <a:xfrm>
            <a:off x="358720" y="6187719"/>
            <a:ext cx="3913243" cy="506326"/>
            <a:chOff x="358720" y="6187719"/>
            <a:chExt cx="3913243" cy="506326"/>
          </a:xfrm>
        </p:grpSpPr>
        <p:cxnSp>
          <p:nvCxnSpPr>
            <p:cNvPr id="145" name="Google Shape;145;p14"/>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46" name="Google Shape;146;p14"/>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7" name="Google Shape;147;p14"/>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148" name="Google Shape;14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r" rtl="1">
              <a:lnSpc>
                <a:spcPct val="90000"/>
              </a:lnSpc>
              <a:spcBef>
                <a:spcPts val="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r" rtl="1">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משימה באופק">
  <p:cSld name="משימה באופק">
    <p:spTree>
      <p:nvGrpSpPr>
        <p:cNvPr id="1" name="Shape 151"/>
        <p:cNvGrpSpPr/>
        <p:nvPr/>
      </p:nvGrpSpPr>
      <p:grpSpPr>
        <a:xfrm>
          <a:off x="0" y="0"/>
          <a:ext cx="0" cy="0"/>
          <a:chOff x="0" y="0"/>
          <a:chExt cx="0" cy="0"/>
        </a:xfrm>
      </p:grpSpPr>
      <p:sp>
        <p:nvSpPr>
          <p:cNvPr id="152" name="Google Shape;152;p15"/>
          <p:cNvSpPr>
            <a:spLocks noGrp="1"/>
          </p:cNvSpPr>
          <p:nvPr>
            <p:ph type="pic" idx="2"/>
          </p:nvPr>
        </p:nvSpPr>
        <p:spPr>
          <a:xfrm>
            <a:off x="990948" y="1541766"/>
            <a:ext cx="10256245" cy="4519533"/>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500"/>
              </a:spcBef>
              <a:spcAft>
                <a:spcPts val="0"/>
              </a:spcAft>
              <a:buClr>
                <a:schemeClr val="dk1"/>
              </a:buClr>
              <a:buSzPts val="2800"/>
              <a:buFont typeface="Arial"/>
              <a:buNone/>
              <a:defRPr sz="2800" b="0" i="0" u="none" strike="noStrike" cap="none">
                <a:solidFill>
                  <a:schemeClr val="dk1"/>
                </a:solidFill>
                <a:latin typeface="Open Sans"/>
                <a:ea typeface="Open Sans"/>
                <a:cs typeface="Open Sans"/>
                <a:sym typeface="Open Sans"/>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Open Sans"/>
                <a:ea typeface="Open Sans"/>
                <a:cs typeface="Open Sans"/>
                <a:sym typeface="Open Sans"/>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a:ea typeface="Open Sans"/>
                <a:cs typeface="Open Sans"/>
                <a:sym typeface="Open Sans"/>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a:ea typeface="Open Sans"/>
                <a:cs typeface="Open Sans"/>
                <a:sym typeface="Open Sans"/>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grpSp>
        <p:nvGrpSpPr>
          <p:cNvPr id="153" name="Google Shape;153;p15"/>
          <p:cNvGrpSpPr/>
          <p:nvPr/>
        </p:nvGrpSpPr>
        <p:grpSpPr>
          <a:xfrm>
            <a:off x="-2381248" y="158428"/>
            <a:ext cx="14545456" cy="6541143"/>
            <a:chOff x="-2455150" y="146499"/>
            <a:chExt cx="14545456" cy="6541143"/>
          </a:xfrm>
        </p:grpSpPr>
        <p:sp>
          <p:nvSpPr>
            <p:cNvPr id="154" name="Google Shape;154;p15"/>
            <p:cNvSpPr/>
            <p:nvPr/>
          </p:nvSpPr>
          <p:spPr>
            <a:xfrm>
              <a:off x="11517522" y="146499"/>
              <a:ext cx="503306" cy="50330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cxnSp>
          <p:nvCxnSpPr>
            <p:cNvPr id="155" name="Google Shape;155;p15"/>
            <p:cNvCxnSpPr/>
            <p:nvPr/>
          </p:nvCxnSpPr>
          <p:spPr>
            <a:xfrm>
              <a:off x="-2455150" y="6434480"/>
              <a:ext cx="3406917" cy="12802"/>
            </a:xfrm>
            <a:prstGeom prst="straightConnector1">
              <a:avLst/>
            </a:prstGeom>
            <a:noFill/>
            <a:ln w="38100" cap="flat" cmpd="sng">
              <a:solidFill>
                <a:srgbClr val="FFC000"/>
              </a:solidFill>
              <a:prstDash val="solid"/>
              <a:miter lim="800000"/>
              <a:headEnd type="none" w="sm" len="sm"/>
              <a:tailEnd type="none" w="sm" len="sm"/>
            </a:ln>
          </p:spPr>
        </p:cxnSp>
        <p:grpSp>
          <p:nvGrpSpPr>
            <p:cNvPr id="156" name="Google Shape;156;p15"/>
            <p:cNvGrpSpPr/>
            <p:nvPr/>
          </p:nvGrpSpPr>
          <p:grpSpPr>
            <a:xfrm rot="10800000">
              <a:off x="8177063" y="6181316"/>
              <a:ext cx="3913243" cy="506326"/>
              <a:chOff x="358720" y="6187719"/>
              <a:chExt cx="3913243" cy="506326"/>
            </a:xfrm>
          </p:grpSpPr>
          <p:cxnSp>
            <p:nvCxnSpPr>
              <p:cNvPr id="157" name="Google Shape;157;p15"/>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58" name="Google Shape;158;p15"/>
              <p:cNvSpPr/>
              <p:nvPr/>
            </p:nvSpPr>
            <p:spPr>
              <a:xfrm rot="-5400000">
                <a:off x="358720" y="6187719"/>
                <a:ext cx="506326" cy="50632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
            <p:nvSpPr>
              <p:cNvPr id="159" name="Google Shape;159;p15"/>
              <p:cNvSpPr/>
              <p:nvPr/>
            </p:nvSpPr>
            <p:spPr>
              <a:xfrm>
                <a:off x="781297" y="6357132"/>
                <a:ext cx="167498" cy="16749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grpSp>
        <p:sp>
          <p:nvSpPr>
            <p:cNvPr id="160" name="Google Shape;160;p15"/>
            <p:cNvSpPr/>
            <p:nvPr/>
          </p:nvSpPr>
          <p:spPr>
            <a:xfrm>
              <a:off x="11646396" y="507951"/>
              <a:ext cx="245558" cy="24555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grpSp>
      <p:sp>
        <p:nvSpPr>
          <p:cNvPr id="161" name="Google Shape;161;p15"/>
          <p:cNvSpPr txBox="1">
            <a:spLocks noGrp="1"/>
          </p:cNvSpPr>
          <p:nvPr>
            <p:ph type="body" idx="1"/>
          </p:nvPr>
        </p:nvSpPr>
        <p:spPr>
          <a:xfrm>
            <a:off x="426793" y="661709"/>
            <a:ext cx="10953750" cy="1903413"/>
          </a:xfrm>
          <a:prstGeom prst="rect">
            <a:avLst/>
          </a:prstGeom>
          <a:noFill/>
          <a:ln>
            <a:noFill/>
          </a:ln>
        </p:spPr>
        <p:txBody>
          <a:bodyPr spcFirstLastPara="1" wrap="square" lIns="91425" tIns="45700" rIns="91425" bIns="45700" anchor="t" anchorCtr="0">
            <a:noAutofit/>
          </a:bodyPr>
          <a:lstStyle>
            <a:lvl1pPr marL="457200" lvl="0" indent="-228600" algn="r" rtl="1">
              <a:lnSpc>
                <a:spcPct val="90000"/>
              </a:lnSpc>
              <a:spcBef>
                <a:spcPts val="1000"/>
              </a:spcBef>
              <a:spcAft>
                <a:spcPts val="0"/>
              </a:spcAft>
              <a:buClr>
                <a:schemeClr val="dk1"/>
              </a:buClr>
              <a:buSzPts val="4800"/>
              <a:buNone/>
              <a:defRPr sz="4800"/>
            </a:lvl1pPr>
            <a:lvl2pPr marL="914400" lvl="1" indent="-533400" algn="r" rtl="1">
              <a:lnSpc>
                <a:spcPct val="90000"/>
              </a:lnSpc>
              <a:spcBef>
                <a:spcPts val="500"/>
              </a:spcBef>
              <a:spcAft>
                <a:spcPts val="0"/>
              </a:spcAft>
              <a:buClr>
                <a:schemeClr val="dk1"/>
              </a:buClr>
              <a:buSzPts val="4800"/>
              <a:buChar char="•"/>
              <a:defRPr sz="4800"/>
            </a:lvl2pPr>
            <a:lvl3pPr marL="1371600" lvl="2" indent="-533400" algn="r" rtl="1">
              <a:lnSpc>
                <a:spcPct val="90000"/>
              </a:lnSpc>
              <a:spcBef>
                <a:spcPts val="500"/>
              </a:spcBef>
              <a:spcAft>
                <a:spcPts val="0"/>
              </a:spcAft>
              <a:buClr>
                <a:schemeClr val="dk1"/>
              </a:buClr>
              <a:buSzPts val="4800"/>
              <a:buChar char="•"/>
              <a:defRPr sz="4800"/>
            </a:lvl3pPr>
            <a:lvl4pPr marL="1828800" lvl="3" indent="-533400" algn="r" rtl="1">
              <a:lnSpc>
                <a:spcPct val="90000"/>
              </a:lnSpc>
              <a:spcBef>
                <a:spcPts val="500"/>
              </a:spcBef>
              <a:spcAft>
                <a:spcPts val="0"/>
              </a:spcAft>
              <a:buClr>
                <a:schemeClr val="dk1"/>
              </a:buClr>
              <a:buSzPts val="4800"/>
              <a:buChar char="•"/>
              <a:defRPr sz="4800"/>
            </a:lvl4pPr>
            <a:lvl5pPr marL="2286000" lvl="4" indent="-533400" algn="r" rtl="1">
              <a:lnSpc>
                <a:spcPct val="90000"/>
              </a:lnSpc>
              <a:spcBef>
                <a:spcPts val="500"/>
              </a:spcBef>
              <a:spcAft>
                <a:spcPts val="0"/>
              </a:spcAft>
              <a:buClr>
                <a:schemeClr val="dk1"/>
              </a:buClr>
              <a:buSzPts val="4800"/>
              <a:buChar char="•"/>
              <a:defRPr sz="4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162"/>
        <p:cNvGrpSpPr/>
        <p:nvPr/>
      </p:nvGrpSpPr>
      <p:grpSpPr>
        <a:xfrm>
          <a:off x="0" y="0"/>
          <a:ext cx="0" cy="0"/>
          <a:chOff x="0" y="0"/>
          <a:chExt cx="0" cy="0"/>
        </a:xfrm>
      </p:grpSpPr>
      <p:sp>
        <p:nvSpPr>
          <p:cNvPr id="163" name="Google Shape;163;p16"/>
          <p:cNvSpPr txBox="1">
            <a:spLocks noGrp="1"/>
          </p:cNvSpPr>
          <p:nvPr>
            <p:ph type="title"/>
          </p:nvPr>
        </p:nvSpPr>
        <p:spPr>
          <a:xfrm>
            <a:off x="7312026" y="457200"/>
            <a:ext cx="3932237" cy="1600200"/>
          </a:xfrm>
          <a:prstGeom prst="rect">
            <a:avLst/>
          </a:prstGeom>
          <a:noFill/>
          <a:ln>
            <a:noFill/>
          </a:ln>
        </p:spPr>
        <p:txBody>
          <a:bodyPr spcFirstLastPara="1" wrap="square" lIns="91425" tIns="45700" rIns="91425" bIns="45700" anchor="b" anchorCtr="0">
            <a:noAutofit/>
          </a:bodyPr>
          <a:lstStyle>
            <a:lvl1pPr lvl="0" algn="r" rtl="1">
              <a:lnSpc>
                <a:spcPct val="90000"/>
              </a:lnSpc>
              <a:spcBef>
                <a:spcPts val="0"/>
              </a:spcBef>
              <a:spcAft>
                <a:spcPts val="0"/>
              </a:spcAft>
              <a:buClr>
                <a:schemeClr val="dk1"/>
              </a:buClr>
              <a:buSzPts val="2800"/>
              <a:buFont typeface="Calibri"/>
              <a:buNone/>
              <a:defRPr sz="28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6"/>
          <p:cNvSpPr>
            <a:spLocks noGrp="1"/>
          </p:cNvSpPr>
          <p:nvPr>
            <p:ph type="pic" idx="2"/>
          </p:nvPr>
        </p:nvSpPr>
        <p:spPr>
          <a:xfrm>
            <a:off x="849183" y="987425"/>
            <a:ext cx="6172200" cy="4873625"/>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1000"/>
              </a:spcBef>
              <a:spcAft>
                <a:spcPts val="0"/>
              </a:spcAft>
              <a:buClr>
                <a:schemeClr val="dk1"/>
              </a:buClr>
              <a:buSzPts val="3200"/>
              <a:buFont typeface="Arial"/>
              <a:buNone/>
              <a:defRPr sz="3200" b="0" i="0" u="none" strike="noStrike" cap="none">
                <a:solidFill>
                  <a:schemeClr val="dk1"/>
                </a:solidFill>
                <a:latin typeface="Open Sans"/>
                <a:ea typeface="Open Sans"/>
                <a:cs typeface="Open Sans"/>
                <a:sym typeface="Open Sans"/>
              </a:defRPr>
            </a:lvl1pPr>
            <a:lvl2pPr marR="0" lvl="1" algn="r" rtl="1">
              <a:lnSpc>
                <a:spcPct val="90000"/>
              </a:lnSpc>
              <a:spcBef>
                <a:spcPts val="500"/>
              </a:spcBef>
              <a:spcAft>
                <a:spcPts val="0"/>
              </a:spcAft>
              <a:buClr>
                <a:schemeClr val="dk1"/>
              </a:buClr>
              <a:buSzPts val="2800"/>
              <a:buFont typeface="Arial"/>
              <a:buNone/>
              <a:defRPr sz="2800" b="0" i="0" u="none" strike="noStrike" cap="none">
                <a:solidFill>
                  <a:schemeClr val="dk1"/>
                </a:solidFill>
                <a:latin typeface="Open Sans"/>
                <a:ea typeface="Open Sans"/>
                <a:cs typeface="Open Sans"/>
                <a:sym typeface="Open Sans"/>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Open Sans"/>
                <a:ea typeface="Open Sans"/>
                <a:cs typeface="Open Sans"/>
                <a:sym typeface="Open Sans"/>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a:ea typeface="Open Sans"/>
                <a:cs typeface="Open Sans"/>
                <a:sym typeface="Open Sans"/>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a:ea typeface="Open Sans"/>
                <a:cs typeface="Open Sans"/>
                <a:sym typeface="Open Sans"/>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grpSp>
        <p:nvGrpSpPr>
          <p:cNvPr id="165" name="Google Shape;165;p16"/>
          <p:cNvGrpSpPr/>
          <p:nvPr/>
        </p:nvGrpSpPr>
        <p:grpSpPr>
          <a:xfrm>
            <a:off x="10820648" y="6288984"/>
            <a:ext cx="10328540" cy="167498"/>
            <a:chOff x="10668248" y="5893696"/>
            <a:chExt cx="10328540" cy="167498"/>
          </a:xfrm>
        </p:grpSpPr>
        <p:cxnSp>
          <p:nvCxnSpPr>
            <p:cNvPr id="166" name="Google Shape;166;p16"/>
            <p:cNvCxnSpPr/>
            <p:nvPr/>
          </p:nvCxnSpPr>
          <p:spPr>
            <a:xfrm>
              <a:off x="10751997" y="5977445"/>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67" name="Google Shape;167;p16"/>
            <p:cNvSpPr/>
            <p:nvPr/>
          </p:nvSpPr>
          <p:spPr>
            <a:xfrm>
              <a:off x="10668248" y="5893696"/>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68" name="Google Shape;168;p16"/>
          <p:cNvGrpSpPr/>
          <p:nvPr/>
        </p:nvGrpSpPr>
        <p:grpSpPr>
          <a:xfrm>
            <a:off x="358720" y="67014"/>
            <a:ext cx="3913243" cy="506326"/>
            <a:chOff x="358720" y="6187719"/>
            <a:chExt cx="3913243" cy="506326"/>
          </a:xfrm>
        </p:grpSpPr>
        <p:cxnSp>
          <p:nvCxnSpPr>
            <p:cNvPr id="169" name="Google Shape;169;p16"/>
            <p:cNvCxnSpPr/>
            <p:nvPr/>
          </p:nvCxnSpPr>
          <p:spPr>
            <a:xfrm>
              <a:off x="865046" y="6434480"/>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70" name="Google Shape;170;p16"/>
            <p:cNvSpPr/>
            <p:nvPr/>
          </p:nvSpPr>
          <p:spPr>
            <a:xfrm rot="-5400000">
              <a:off x="358720" y="6187719"/>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1" name="Google Shape;171;p16"/>
            <p:cNvSpPr/>
            <p:nvPr/>
          </p:nvSpPr>
          <p:spPr>
            <a:xfrm>
              <a:off x="781297" y="6357132"/>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172" name="Google Shape;172;p16"/>
          <p:cNvSpPr txBox="1">
            <a:spLocks noGrp="1"/>
          </p:cNvSpPr>
          <p:nvPr>
            <p:ph type="body" idx="1"/>
          </p:nvPr>
        </p:nvSpPr>
        <p:spPr>
          <a:xfrm>
            <a:off x="7312026" y="2208855"/>
            <a:ext cx="3932237" cy="3652195"/>
          </a:xfrm>
          <a:prstGeom prst="rect">
            <a:avLst/>
          </a:prstGeom>
          <a:noFill/>
          <a:ln>
            <a:noFill/>
          </a:ln>
        </p:spPr>
        <p:txBody>
          <a:bodyPr spcFirstLastPara="1" wrap="square" lIns="91425" tIns="45700" rIns="91425" bIns="45700" anchor="t" anchorCtr="0">
            <a:noAutofit/>
          </a:bodyPr>
          <a:lstStyle>
            <a:lvl1pPr marL="457200" lvl="0" indent="-228600" algn="r" rtl="1">
              <a:lnSpc>
                <a:spcPct val="100000"/>
              </a:lnSpc>
              <a:spcBef>
                <a:spcPts val="1000"/>
              </a:spcBef>
              <a:spcAft>
                <a:spcPts val="0"/>
              </a:spcAft>
              <a:buClr>
                <a:schemeClr val="dk1"/>
              </a:buClr>
              <a:buSzPts val="2400"/>
              <a:buNone/>
              <a:defRPr sz="2400">
                <a:latin typeface="Calibri"/>
                <a:ea typeface="Calibri"/>
                <a:cs typeface="Calibri"/>
                <a:sym typeface="Calibri"/>
              </a:defRPr>
            </a:lvl1pPr>
            <a:lvl2pPr marL="914400" lvl="1" indent="-228600" algn="ctr" rtl="1">
              <a:lnSpc>
                <a:spcPct val="90000"/>
              </a:lnSpc>
              <a:spcBef>
                <a:spcPts val="500"/>
              </a:spcBef>
              <a:spcAft>
                <a:spcPts val="0"/>
              </a:spcAft>
              <a:buClr>
                <a:schemeClr val="dk1"/>
              </a:buClr>
              <a:buSzPts val="2400"/>
              <a:buNone/>
              <a:defRPr/>
            </a:lvl2pPr>
            <a:lvl3pPr marL="1371600" lvl="2" indent="-228600" algn="ctr" rtl="1">
              <a:lnSpc>
                <a:spcPct val="90000"/>
              </a:lnSpc>
              <a:spcBef>
                <a:spcPts val="500"/>
              </a:spcBef>
              <a:spcAft>
                <a:spcPts val="0"/>
              </a:spcAft>
              <a:buClr>
                <a:schemeClr val="dk1"/>
              </a:buClr>
              <a:buSzPts val="2000"/>
              <a:buNone/>
              <a:defRPr/>
            </a:lvl3pPr>
            <a:lvl4pPr marL="1828800" lvl="3" indent="-228600" algn="ctr" rtl="1">
              <a:lnSpc>
                <a:spcPct val="90000"/>
              </a:lnSpc>
              <a:spcBef>
                <a:spcPts val="500"/>
              </a:spcBef>
              <a:spcAft>
                <a:spcPts val="0"/>
              </a:spcAft>
              <a:buClr>
                <a:schemeClr val="dk1"/>
              </a:buClr>
              <a:buSzPts val="1800"/>
              <a:buNone/>
              <a:defRPr/>
            </a:lvl4pPr>
            <a:lvl5pPr marL="2286000" lvl="4" indent="-228600" algn="ct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3" name="Google Shape;173;p16"/>
          <p:cNvPicPr preferRelativeResize="0"/>
          <p:nvPr/>
        </p:nvPicPr>
        <p:blipFill rotWithShape="1">
          <a:blip r:embed="rId2">
            <a:alphaModFix/>
          </a:blip>
          <a:srcRect l="95847" t="70" b="-72"/>
          <a:stretch/>
        </p:blipFill>
        <p:spPr>
          <a:xfrm>
            <a:off x="11685672" y="0"/>
            <a:ext cx="506327" cy="68580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תמונה עם טקסט תחתון">
  <p:cSld name="תמונה עם טקסט תחתון">
    <p:spTree>
      <p:nvGrpSpPr>
        <p:cNvPr id="1" name="Shape 174"/>
        <p:cNvGrpSpPr/>
        <p:nvPr/>
      </p:nvGrpSpPr>
      <p:grpSpPr>
        <a:xfrm>
          <a:off x="0" y="0"/>
          <a:ext cx="0" cy="0"/>
          <a:chOff x="0" y="0"/>
          <a:chExt cx="0" cy="0"/>
        </a:xfrm>
      </p:grpSpPr>
      <p:sp>
        <p:nvSpPr>
          <p:cNvPr id="175" name="Google Shape;175;p17"/>
          <p:cNvSpPr>
            <a:spLocks noGrp="1"/>
          </p:cNvSpPr>
          <p:nvPr>
            <p:ph type="pic" idx="2"/>
          </p:nvPr>
        </p:nvSpPr>
        <p:spPr>
          <a:xfrm>
            <a:off x="1016000" y="772487"/>
            <a:ext cx="10256245" cy="4519533"/>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500"/>
              </a:spcBef>
              <a:spcAft>
                <a:spcPts val="0"/>
              </a:spcAft>
              <a:buClr>
                <a:schemeClr val="dk1"/>
              </a:buClr>
              <a:buSzPts val="2800"/>
              <a:buFont typeface="Arial"/>
              <a:buNone/>
              <a:defRPr sz="2800" b="0" i="0" u="none" strike="noStrike" cap="none">
                <a:solidFill>
                  <a:schemeClr val="dk1"/>
                </a:solidFill>
                <a:latin typeface="Open Sans"/>
                <a:ea typeface="Open Sans"/>
                <a:cs typeface="Open Sans"/>
                <a:sym typeface="Open Sans"/>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Open Sans"/>
                <a:ea typeface="Open Sans"/>
                <a:cs typeface="Open Sans"/>
                <a:sym typeface="Open Sans"/>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a:ea typeface="Open Sans"/>
                <a:cs typeface="Open Sans"/>
                <a:sym typeface="Open Sans"/>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a:ea typeface="Open Sans"/>
                <a:cs typeface="Open Sans"/>
                <a:sym typeface="Open Sans"/>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17"/>
          <p:cNvSpPr txBox="1">
            <a:spLocks noGrp="1"/>
          </p:cNvSpPr>
          <p:nvPr>
            <p:ph type="ctrTitle"/>
          </p:nvPr>
        </p:nvSpPr>
        <p:spPr>
          <a:xfrm>
            <a:off x="437568" y="5543538"/>
            <a:ext cx="11418770" cy="968519"/>
          </a:xfrm>
          <a:prstGeom prst="rect">
            <a:avLst/>
          </a:prstGeom>
          <a:noFill/>
          <a:ln>
            <a:noFill/>
          </a:ln>
        </p:spPr>
        <p:txBody>
          <a:bodyPr spcFirstLastPara="1" wrap="square" lIns="91425" tIns="45700" rIns="91425" bIns="45700" anchor="b" anchorCtr="0">
            <a:noAutofit/>
          </a:bodyPr>
          <a:lstStyle>
            <a:lvl1pPr lvl="0" algn="ctr" rtl="1">
              <a:lnSpc>
                <a:spcPct val="90000"/>
              </a:lnSpc>
              <a:spcBef>
                <a:spcPts val="0"/>
              </a:spcBef>
              <a:spcAft>
                <a:spcPts val="0"/>
              </a:spcAft>
              <a:buClr>
                <a:schemeClr val="dk1"/>
              </a:buClr>
              <a:buSzPts val="4800"/>
              <a:buFont typeface="Calibri"/>
              <a:buNone/>
              <a:defRPr sz="48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177" name="Google Shape;177;p17"/>
          <p:cNvGrpSpPr/>
          <p:nvPr/>
        </p:nvGrpSpPr>
        <p:grpSpPr>
          <a:xfrm>
            <a:off x="1336409" y="356936"/>
            <a:ext cx="10550791" cy="506326"/>
            <a:chOff x="1336409" y="356936"/>
            <a:chExt cx="10550791" cy="506326"/>
          </a:xfrm>
        </p:grpSpPr>
        <p:cxnSp>
          <p:nvCxnSpPr>
            <p:cNvPr id="178" name="Google Shape;178;p17"/>
            <p:cNvCxnSpPr/>
            <p:nvPr/>
          </p:nvCxnSpPr>
          <p:spPr>
            <a:xfrm>
              <a:off x="1336409"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79" name="Google Shape;179;p17"/>
            <p:cNvSpPr/>
            <p:nvPr/>
          </p:nvSpPr>
          <p:spPr>
            <a:xfrm rot="-5400000">
              <a:off x="11380874" y="35693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180" name="Google Shape;180;p17"/>
          <p:cNvSpPr/>
          <p:nvPr/>
        </p:nvSpPr>
        <p:spPr>
          <a:xfrm rot="10800000">
            <a:off x="11781523" y="489498"/>
            <a:ext cx="211354" cy="21135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השיעור הבא יתחיל">
  <p:cSld name="1_השיעור הבא יתחיל">
    <p:spTree>
      <p:nvGrpSpPr>
        <p:cNvPr id="1" name="Shape 181"/>
        <p:cNvGrpSpPr/>
        <p:nvPr/>
      </p:nvGrpSpPr>
      <p:grpSpPr>
        <a:xfrm>
          <a:off x="0" y="0"/>
          <a:ext cx="0" cy="0"/>
          <a:chOff x="0" y="0"/>
          <a:chExt cx="0" cy="0"/>
        </a:xfrm>
      </p:grpSpPr>
      <p:sp>
        <p:nvSpPr>
          <p:cNvPr id="182" name="Google Shape;182;p18"/>
          <p:cNvSpPr/>
          <p:nvPr/>
        </p:nvSpPr>
        <p:spPr>
          <a:xfrm>
            <a:off x="1076345" y="1757556"/>
            <a:ext cx="10039311" cy="338386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cxnSp>
        <p:nvCxnSpPr>
          <p:cNvPr id="183" name="Google Shape;183;p18"/>
          <p:cNvCxnSpPr/>
          <p:nvPr/>
        </p:nvCxnSpPr>
        <p:spPr>
          <a:xfrm>
            <a:off x="865046" y="532257"/>
            <a:ext cx="3406917" cy="12802"/>
          </a:xfrm>
          <a:prstGeom prst="straightConnector1">
            <a:avLst/>
          </a:prstGeom>
          <a:noFill/>
          <a:ln w="38100" cap="flat" cmpd="sng">
            <a:solidFill>
              <a:srgbClr val="FFC000"/>
            </a:solidFill>
            <a:prstDash val="solid"/>
            <a:miter lim="800000"/>
            <a:headEnd type="none" w="sm" len="sm"/>
            <a:tailEnd type="none" w="sm" len="sm"/>
          </a:ln>
        </p:spPr>
      </p:cxnSp>
      <p:sp>
        <p:nvSpPr>
          <p:cNvPr id="184" name="Google Shape;184;p18"/>
          <p:cNvSpPr/>
          <p:nvPr/>
        </p:nvSpPr>
        <p:spPr>
          <a:xfrm rot="-5400000">
            <a:off x="358720" y="28549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5" name="Google Shape;185;p18"/>
          <p:cNvSpPr/>
          <p:nvPr/>
        </p:nvSpPr>
        <p:spPr>
          <a:xfrm>
            <a:off x="781297" y="454909"/>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
        <p:nvSpPr>
          <p:cNvPr id="186" name="Google Shape;186;p18"/>
          <p:cNvSpPr txBox="1">
            <a:spLocks noGrp="1"/>
          </p:cNvSpPr>
          <p:nvPr>
            <p:ph type="body" idx="1"/>
          </p:nvPr>
        </p:nvSpPr>
        <p:spPr>
          <a:xfrm>
            <a:off x="1837135" y="1720995"/>
            <a:ext cx="8517731" cy="3476060"/>
          </a:xfrm>
          <a:prstGeom prst="rect">
            <a:avLst/>
          </a:prstGeom>
          <a:noFill/>
          <a:ln>
            <a:noFill/>
          </a:ln>
        </p:spPr>
        <p:txBody>
          <a:bodyPr spcFirstLastPara="1" wrap="square" lIns="91425" tIns="45700" rIns="91425" bIns="45700" anchor="ctr" anchorCtr="0">
            <a:noAutofit/>
          </a:bodyPr>
          <a:lstStyle>
            <a:lvl1pPr marL="457200" lvl="0" indent="-228600" algn="r" rtl="1">
              <a:lnSpc>
                <a:spcPct val="106666"/>
              </a:lnSpc>
              <a:spcBef>
                <a:spcPts val="1000"/>
              </a:spcBef>
              <a:spcAft>
                <a:spcPts val="0"/>
              </a:spcAft>
              <a:buClr>
                <a:schemeClr val="lt1"/>
              </a:buClr>
              <a:buSzPts val="7500"/>
              <a:buNone/>
              <a:defRPr sz="7500">
                <a:solidFill>
                  <a:schemeClr val="lt1"/>
                </a:solidFill>
                <a:latin typeface="Calibri"/>
                <a:ea typeface="Calibri"/>
                <a:cs typeface="Calibri"/>
                <a:sym typeface="Calibri"/>
              </a:defRPr>
            </a:lvl1pPr>
            <a:lvl2pPr marL="914400" lvl="1" indent="-228600" algn="r" rtl="1">
              <a:lnSpc>
                <a:spcPct val="90000"/>
              </a:lnSpc>
              <a:spcBef>
                <a:spcPts val="500"/>
              </a:spcBef>
              <a:spcAft>
                <a:spcPts val="0"/>
              </a:spcAft>
              <a:buClr>
                <a:schemeClr val="dk1"/>
              </a:buClr>
              <a:buSzPts val="2400"/>
              <a:buNone/>
              <a:defRPr/>
            </a:lvl2pPr>
            <a:lvl3pPr marL="1371600" lvl="2" indent="-228600" algn="r" rtl="1">
              <a:lnSpc>
                <a:spcPct val="90000"/>
              </a:lnSpc>
              <a:spcBef>
                <a:spcPts val="500"/>
              </a:spcBef>
              <a:spcAft>
                <a:spcPts val="0"/>
              </a:spcAft>
              <a:buClr>
                <a:schemeClr val="dk1"/>
              </a:buClr>
              <a:buSzPts val="2000"/>
              <a:buNone/>
              <a:defRPr/>
            </a:lvl3pPr>
            <a:lvl4pPr marL="1828800" lvl="3" indent="-228600" algn="r" rtl="1">
              <a:lnSpc>
                <a:spcPct val="90000"/>
              </a:lnSpc>
              <a:spcBef>
                <a:spcPts val="500"/>
              </a:spcBef>
              <a:spcAft>
                <a:spcPts val="0"/>
              </a:spcAft>
              <a:buClr>
                <a:schemeClr val="dk1"/>
              </a:buClr>
              <a:buSzPts val="1800"/>
              <a:buNone/>
              <a:defRPr/>
            </a:lvl4pPr>
            <a:lvl5pPr marL="2286000" lvl="4" indent="-228600" algn="r" rtl="1">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87" name="Google Shape;187;p18"/>
          <p:cNvCxnSpPr/>
          <p:nvPr/>
        </p:nvCxnSpPr>
        <p:spPr>
          <a:xfrm>
            <a:off x="792994" y="5506727"/>
            <a:ext cx="1385887" cy="0"/>
          </a:xfrm>
          <a:prstGeom prst="straightConnector1">
            <a:avLst/>
          </a:prstGeom>
          <a:noFill/>
          <a:ln w="38100" cap="flat" cmpd="sng">
            <a:solidFill>
              <a:srgbClr val="FFC000"/>
            </a:solidFill>
            <a:prstDash val="solid"/>
            <a:miter lim="800000"/>
            <a:headEnd type="none" w="sm" len="sm"/>
            <a:tailEnd type="none" w="sm" len="sm"/>
          </a:ln>
        </p:spPr>
      </p:cxnSp>
      <p:sp>
        <p:nvSpPr>
          <p:cNvPr id="188" name="Google Shape;188;p18"/>
          <p:cNvSpPr/>
          <p:nvPr/>
        </p:nvSpPr>
        <p:spPr>
          <a:xfrm rot="10800000">
            <a:off x="10905576" y="2286221"/>
            <a:ext cx="420158" cy="420158"/>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cxnSp>
        <p:nvCxnSpPr>
          <p:cNvPr id="189" name="Google Shape;189;p18"/>
          <p:cNvCxnSpPr/>
          <p:nvPr/>
        </p:nvCxnSpPr>
        <p:spPr>
          <a:xfrm>
            <a:off x="408495" y="6252973"/>
            <a:ext cx="2815472" cy="0"/>
          </a:xfrm>
          <a:prstGeom prst="straightConnector1">
            <a:avLst/>
          </a:prstGeom>
          <a:noFill/>
          <a:ln w="38100" cap="flat" cmpd="sng">
            <a:solidFill>
              <a:srgbClr val="FFC000"/>
            </a:solidFill>
            <a:prstDash val="solid"/>
            <a:miter lim="800000"/>
            <a:headEnd type="none" w="sm" len="sm"/>
            <a:tailEnd type="none" w="sm" len="sm"/>
          </a:ln>
        </p:spPr>
      </p:cxnSp>
      <p:cxnSp>
        <p:nvCxnSpPr>
          <p:cNvPr id="190" name="Google Shape;190;p18"/>
          <p:cNvCxnSpPr/>
          <p:nvPr/>
        </p:nvCxnSpPr>
        <p:spPr>
          <a:xfrm>
            <a:off x="-678730" y="6456415"/>
            <a:ext cx="3455367" cy="0"/>
          </a:xfrm>
          <a:prstGeom prst="straightConnector1">
            <a:avLst/>
          </a:prstGeom>
          <a:noFill/>
          <a:ln w="38100" cap="flat" cmpd="sng">
            <a:solidFill>
              <a:srgbClr val="FFC000"/>
            </a:solidFill>
            <a:prstDash val="solid"/>
            <a:miter lim="800000"/>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1"/>
        <p:cNvGrpSpPr/>
        <p:nvPr/>
      </p:nvGrpSpPr>
      <p:grpSpPr>
        <a:xfrm>
          <a:off x="0" y="0"/>
          <a:ext cx="0" cy="0"/>
          <a:chOff x="0" y="0"/>
          <a:chExt cx="0" cy="0"/>
        </a:xfrm>
      </p:grpSpPr>
      <p:sp>
        <p:nvSpPr>
          <p:cNvPr id="192" name="Google Shape;192;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r" rtl="1">
              <a:lnSpc>
                <a:spcPct val="90000"/>
              </a:lnSpc>
              <a:spcBef>
                <a:spcPts val="0"/>
              </a:spcBef>
              <a:spcAft>
                <a:spcPts val="0"/>
              </a:spcAft>
              <a:buClr>
                <a:schemeClr val="accent1"/>
              </a:buClr>
              <a:buSzPts val="6500"/>
              <a:buFont typeface="Calibri"/>
              <a:buNone/>
              <a:defRPr sz="6500">
                <a:solidFill>
                  <a:schemeClr val="accen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rtl="1">
              <a:lnSpc>
                <a:spcPct val="90000"/>
              </a:lnSpc>
              <a:spcBef>
                <a:spcPts val="1000"/>
              </a:spcBef>
              <a:spcAft>
                <a:spcPts val="0"/>
              </a:spcAft>
              <a:buClr>
                <a:schemeClr val="dk1"/>
              </a:buClr>
              <a:buSzPts val="2800"/>
              <a:buNone/>
              <a:defRPr sz="2800">
                <a:latin typeface="Calibri"/>
                <a:ea typeface="Calibri"/>
                <a:cs typeface="Calibri"/>
                <a:sym typeface="Calibri"/>
              </a:defRPr>
            </a:lvl1pPr>
            <a:lvl2pPr lvl="1" algn="ctr" rtl="1">
              <a:lnSpc>
                <a:spcPct val="90000"/>
              </a:lnSpc>
              <a:spcBef>
                <a:spcPts val="500"/>
              </a:spcBef>
              <a:spcAft>
                <a:spcPts val="0"/>
              </a:spcAft>
              <a:buClr>
                <a:schemeClr val="dk1"/>
              </a:buClr>
              <a:buSzPts val="2000"/>
              <a:buNone/>
              <a:defRPr sz="2000"/>
            </a:lvl2pPr>
            <a:lvl3pPr lvl="2" algn="ctr" rtl="1">
              <a:lnSpc>
                <a:spcPct val="90000"/>
              </a:lnSpc>
              <a:spcBef>
                <a:spcPts val="500"/>
              </a:spcBef>
              <a:spcAft>
                <a:spcPts val="0"/>
              </a:spcAft>
              <a:buClr>
                <a:schemeClr val="dk1"/>
              </a:buClr>
              <a:buSzPts val="1800"/>
              <a:buNone/>
              <a:defRPr sz="1800"/>
            </a:lvl3pPr>
            <a:lvl4pPr lvl="3" algn="ctr" rtl="1">
              <a:lnSpc>
                <a:spcPct val="90000"/>
              </a:lnSpc>
              <a:spcBef>
                <a:spcPts val="500"/>
              </a:spcBef>
              <a:spcAft>
                <a:spcPts val="0"/>
              </a:spcAft>
              <a:buClr>
                <a:schemeClr val="dk1"/>
              </a:buClr>
              <a:buSzPts val="1600"/>
              <a:buNone/>
              <a:defRPr sz="1600"/>
            </a:lvl4pPr>
            <a:lvl5pPr lvl="4" algn="ctr" rtl="1">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cxnSp>
        <p:nvCxnSpPr>
          <p:cNvPr id="194" name="Google Shape;194;p19"/>
          <p:cNvCxnSpPr/>
          <p:nvPr/>
        </p:nvCxnSpPr>
        <p:spPr>
          <a:xfrm>
            <a:off x="-874997" y="6429575"/>
            <a:ext cx="4005469" cy="0"/>
          </a:xfrm>
          <a:prstGeom prst="straightConnector1">
            <a:avLst/>
          </a:prstGeom>
          <a:noFill/>
          <a:ln w="38100" cap="flat" cmpd="sng">
            <a:solidFill>
              <a:srgbClr val="FFC000"/>
            </a:solidFill>
            <a:prstDash val="solid"/>
            <a:miter lim="800000"/>
            <a:headEnd type="none" w="sm" len="sm"/>
            <a:tailEnd type="none" w="sm" len="sm"/>
          </a:ln>
        </p:spPr>
      </p:cxnSp>
      <p:grpSp>
        <p:nvGrpSpPr>
          <p:cNvPr id="195" name="Google Shape;195;p19"/>
          <p:cNvGrpSpPr/>
          <p:nvPr/>
        </p:nvGrpSpPr>
        <p:grpSpPr>
          <a:xfrm>
            <a:off x="1313047" y="356936"/>
            <a:ext cx="10574153" cy="506326"/>
            <a:chOff x="1313047" y="356936"/>
            <a:chExt cx="10574153" cy="506326"/>
          </a:xfrm>
        </p:grpSpPr>
        <p:cxnSp>
          <p:nvCxnSpPr>
            <p:cNvPr id="196" name="Google Shape;196;p19"/>
            <p:cNvCxnSpPr/>
            <p:nvPr/>
          </p:nvCxnSpPr>
          <p:spPr>
            <a:xfrm>
              <a:off x="1313047" y="573247"/>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197" name="Google Shape;197;p19"/>
            <p:cNvSpPr/>
            <p:nvPr/>
          </p:nvSpPr>
          <p:spPr>
            <a:xfrm rot="-5400000">
              <a:off x="11380874" y="35693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8" name="Google Shape;198;p19"/>
            <p:cNvSpPr/>
            <p:nvPr/>
          </p:nvSpPr>
          <p:spPr>
            <a:xfrm>
              <a:off x="1313047" y="489498"/>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199" name="Google Shape;199;p19"/>
          <p:cNvGrpSpPr/>
          <p:nvPr/>
        </p:nvGrpSpPr>
        <p:grpSpPr>
          <a:xfrm>
            <a:off x="7685986" y="6410721"/>
            <a:ext cx="4506014" cy="481337"/>
            <a:chOff x="5231876" y="2677211"/>
            <a:chExt cx="4506014" cy="481337"/>
          </a:xfrm>
        </p:grpSpPr>
        <p:sp>
          <p:nvSpPr>
            <p:cNvPr id="200" name="Google Shape;200;p19"/>
            <p:cNvSpPr/>
            <p:nvPr/>
          </p:nvSpPr>
          <p:spPr>
            <a:xfrm>
              <a:off x="5231876" y="2902420"/>
              <a:ext cx="4116884" cy="25612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
          <p:nvSpPr>
            <p:cNvPr id="201" name="Google Shape;201;p19"/>
            <p:cNvSpPr/>
            <p:nvPr/>
          </p:nvSpPr>
          <p:spPr>
            <a:xfrm>
              <a:off x="5937332" y="2677211"/>
              <a:ext cx="3800558" cy="22520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תמונה">
  <p:cSld name="תמונה">
    <p:spTree>
      <p:nvGrpSpPr>
        <p:cNvPr id="1" name="Shape 202"/>
        <p:cNvGrpSpPr/>
        <p:nvPr/>
      </p:nvGrpSpPr>
      <p:grpSpPr>
        <a:xfrm>
          <a:off x="0" y="0"/>
          <a:ext cx="0" cy="0"/>
          <a:chOff x="0" y="0"/>
          <a:chExt cx="0" cy="0"/>
        </a:xfrm>
      </p:grpSpPr>
      <p:sp>
        <p:nvSpPr>
          <p:cNvPr id="203" name="Google Shape;203;p20"/>
          <p:cNvSpPr>
            <a:spLocks noGrp="1"/>
          </p:cNvSpPr>
          <p:nvPr>
            <p:ph type="pic" idx="2"/>
          </p:nvPr>
        </p:nvSpPr>
        <p:spPr>
          <a:xfrm>
            <a:off x="721035" y="901758"/>
            <a:ext cx="10586646" cy="5681719"/>
          </a:xfrm>
          <a:prstGeom prst="rect">
            <a:avLst/>
          </a:prstGeom>
          <a:noFill/>
          <a:ln>
            <a:noFill/>
          </a:ln>
        </p:spPr>
        <p:txBody>
          <a:bodyPr spcFirstLastPara="1" wrap="square" lIns="91425" tIns="45700" rIns="91425" bIns="45700" anchor="t" anchorCtr="0">
            <a:noAutofit/>
          </a:bodyPr>
          <a:lstStyle>
            <a:lvl1pPr marR="0" lvl="0" algn="r" rtl="1">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r" rtl="1">
              <a:lnSpc>
                <a:spcPct val="90000"/>
              </a:lnSpc>
              <a:spcBef>
                <a:spcPts val="500"/>
              </a:spcBef>
              <a:spcAft>
                <a:spcPts val="0"/>
              </a:spcAft>
              <a:buClr>
                <a:schemeClr val="dk1"/>
              </a:buClr>
              <a:buSzPts val="2800"/>
              <a:buFont typeface="Arial"/>
              <a:buNone/>
              <a:defRPr sz="2800" b="0" i="0" u="none" strike="noStrike" cap="none">
                <a:solidFill>
                  <a:schemeClr val="dk1"/>
                </a:solidFill>
                <a:latin typeface="Open Sans"/>
                <a:ea typeface="Open Sans"/>
                <a:cs typeface="Open Sans"/>
                <a:sym typeface="Open Sans"/>
              </a:defRPr>
            </a:lvl2pPr>
            <a:lvl3pPr marR="0" lvl="2" algn="r" rtl="1">
              <a:lnSpc>
                <a:spcPct val="90000"/>
              </a:lnSpc>
              <a:spcBef>
                <a:spcPts val="500"/>
              </a:spcBef>
              <a:spcAft>
                <a:spcPts val="0"/>
              </a:spcAft>
              <a:buClr>
                <a:schemeClr val="dk1"/>
              </a:buClr>
              <a:buSzPts val="2400"/>
              <a:buFont typeface="Arial"/>
              <a:buNone/>
              <a:defRPr sz="2400" b="0" i="0" u="none" strike="noStrike" cap="none">
                <a:solidFill>
                  <a:schemeClr val="dk1"/>
                </a:solidFill>
                <a:latin typeface="Open Sans"/>
                <a:ea typeface="Open Sans"/>
                <a:cs typeface="Open Sans"/>
                <a:sym typeface="Open Sans"/>
              </a:defRPr>
            </a:lvl3pPr>
            <a:lvl4pPr marR="0" lvl="3"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a:ea typeface="Open Sans"/>
                <a:cs typeface="Open Sans"/>
                <a:sym typeface="Open Sans"/>
              </a:defRPr>
            </a:lvl4pPr>
            <a:lvl5pPr marR="0" lvl="4" algn="r" rtl="1">
              <a:lnSpc>
                <a:spcPct val="90000"/>
              </a:lnSpc>
              <a:spcBef>
                <a:spcPts val="500"/>
              </a:spcBef>
              <a:spcAft>
                <a:spcPts val="0"/>
              </a:spcAft>
              <a:buClr>
                <a:schemeClr val="dk1"/>
              </a:buClr>
              <a:buSzPts val="2000"/>
              <a:buFont typeface="Arial"/>
              <a:buNone/>
              <a:defRPr sz="2000" b="0" i="0" u="none" strike="noStrike" cap="none">
                <a:solidFill>
                  <a:schemeClr val="dk1"/>
                </a:solidFill>
                <a:latin typeface="Open Sans"/>
                <a:ea typeface="Open Sans"/>
                <a:cs typeface="Open Sans"/>
                <a:sym typeface="Open Sans"/>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grpSp>
        <p:nvGrpSpPr>
          <p:cNvPr id="204" name="Google Shape;204;p20"/>
          <p:cNvGrpSpPr/>
          <p:nvPr/>
        </p:nvGrpSpPr>
        <p:grpSpPr>
          <a:xfrm>
            <a:off x="781297" y="356936"/>
            <a:ext cx="11105903" cy="506326"/>
            <a:chOff x="781297" y="356936"/>
            <a:chExt cx="11105903" cy="506326"/>
          </a:xfrm>
        </p:grpSpPr>
        <p:cxnSp>
          <p:nvCxnSpPr>
            <p:cNvPr id="205" name="Google Shape;205;p20"/>
            <p:cNvCxnSpPr/>
            <p:nvPr/>
          </p:nvCxnSpPr>
          <p:spPr>
            <a:xfrm>
              <a:off x="865046" y="573247"/>
              <a:ext cx="10769491" cy="0"/>
            </a:xfrm>
            <a:prstGeom prst="straightConnector1">
              <a:avLst/>
            </a:prstGeom>
            <a:noFill/>
            <a:ln w="38100" cap="flat" cmpd="sng">
              <a:solidFill>
                <a:srgbClr val="FFC000"/>
              </a:solidFill>
              <a:prstDash val="solid"/>
              <a:miter lim="800000"/>
              <a:headEnd type="none" w="sm" len="sm"/>
              <a:tailEnd type="none" w="sm" len="sm"/>
            </a:ln>
          </p:spPr>
        </p:cxnSp>
        <p:sp>
          <p:nvSpPr>
            <p:cNvPr id="206" name="Google Shape;206;p20"/>
            <p:cNvSpPr/>
            <p:nvPr/>
          </p:nvSpPr>
          <p:spPr>
            <a:xfrm rot="-5400000">
              <a:off x="11380874" y="356936"/>
              <a:ext cx="506326" cy="50632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7" name="Google Shape;207;p20"/>
            <p:cNvSpPr/>
            <p:nvPr/>
          </p:nvSpPr>
          <p:spPr>
            <a:xfrm>
              <a:off x="781297" y="489498"/>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grpSp>
        <p:nvGrpSpPr>
          <p:cNvPr id="208" name="Google Shape;208;p20"/>
          <p:cNvGrpSpPr/>
          <p:nvPr/>
        </p:nvGrpSpPr>
        <p:grpSpPr>
          <a:xfrm>
            <a:off x="-8156196" y="6042094"/>
            <a:ext cx="10328540" cy="167498"/>
            <a:chOff x="10668248" y="5893696"/>
            <a:chExt cx="10328540" cy="167498"/>
          </a:xfrm>
        </p:grpSpPr>
        <p:cxnSp>
          <p:nvCxnSpPr>
            <p:cNvPr id="209" name="Google Shape;209;p20"/>
            <p:cNvCxnSpPr/>
            <p:nvPr/>
          </p:nvCxnSpPr>
          <p:spPr>
            <a:xfrm>
              <a:off x="10751997" y="5977445"/>
              <a:ext cx="10244790" cy="38497"/>
            </a:xfrm>
            <a:prstGeom prst="straightConnector1">
              <a:avLst/>
            </a:prstGeom>
            <a:noFill/>
            <a:ln w="38100" cap="flat" cmpd="sng">
              <a:solidFill>
                <a:srgbClr val="FFC000"/>
              </a:solidFill>
              <a:prstDash val="solid"/>
              <a:miter lim="800000"/>
              <a:headEnd type="none" w="sm" len="sm"/>
              <a:tailEnd type="none" w="sm" len="sm"/>
            </a:ln>
          </p:spPr>
        </p:cxnSp>
        <p:sp>
          <p:nvSpPr>
            <p:cNvPr id="210" name="Google Shape;210;p20"/>
            <p:cNvSpPr/>
            <p:nvPr/>
          </p:nvSpPr>
          <p:spPr>
            <a:xfrm>
              <a:off x="10668248" y="5893696"/>
              <a:ext cx="167498" cy="1674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211" name="Google Shape;211;p20"/>
          <p:cNvSpPr/>
          <p:nvPr/>
        </p:nvSpPr>
        <p:spPr>
          <a:xfrm rot="10800000">
            <a:off x="11513458" y="721339"/>
            <a:ext cx="235719" cy="23571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1">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r" rtl="1">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r" rtl="1">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r" rtl="1">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r" rtl="1">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7083">
          <p15:clr>
            <a:srgbClr val="F26B43"/>
          </p15:clr>
        </p15:guide>
        <p15:guide id="2" orient="horz" pos="75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3.xml"/><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2.png"/><Relationship Id="rId5" Type="http://schemas.openxmlformats.org/officeDocument/2006/relationships/image" Target="../media/image1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comments" Target="../comments/comment1.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4.xml"/><Relationship Id="rId7" Type="http://schemas.openxmlformats.org/officeDocument/2006/relationships/image" Target="../media/image1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png"/><Relationship Id="rId5" Type="http://schemas.openxmlformats.org/officeDocument/2006/relationships/image" Target="../media/image6.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4.png"/><Relationship Id="rId5" Type="http://schemas.openxmlformats.org/officeDocument/2006/relationships/image" Target="../media/image29.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14.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5"/>
          <p:cNvSpPr txBox="1">
            <a:spLocks noGrp="1"/>
          </p:cNvSpPr>
          <p:nvPr>
            <p:ph type="body" idx="1"/>
          </p:nvPr>
        </p:nvSpPr>
        <p:spPr>
          <a:xfrm>
            <a:off x="2628900" y="3177658"/>
            <a:ext cx="7753149" cy="1067468"/>
          </a:xfrm>
          <a:prstGeom prst="rect">
            <a:avLst/>
          </a:prstGeom>
          <a:noFill/>
          <a:ln>
            <a:noFill/>
          </a:ln>
        </p:spPr>
        <p:txBody>
          <a:bodyPr spcFirstLastPara="1" wrap="square" lIns="91425" tIns="45700" rIns="91425" bIns="45700" anchor="t" anchorCtr="0">
            <a:noAutofit/>
          </a:bodyPr>
          <a:lstStyle/>
          <a:p>
            <a:pPr marL="0" lvl="0" indent="0" algn="r" rtl="1">
              <a:lnSpc>
                <a:spcPct val="80000"/>
              </a:lnSpc>
              <a:spcBef>
                <a:spcPts val="0"/>
              </a:spcBef>
              <a:spcAft>
                <a:spcPts val="0"/>
              </a:spcAft>
              <a:buClr>
                <a:schemeClr val="lt1"/>
              </a:buClr>
              <a:buSzPts val="5100"/>
              <a:buNone/>
            </a:pPr>
            <a:r>
              <a:rPr lang="x-none" sz="5100" dirty="0"/>
              <a:t>שיעור </a:t>
            </a:r>
            <a:r>
              <a:rPr lang="x-none" sz="5100"/>
              <a:t>עברית לכית</a:t>
            </a:r>
            <a:r>
              <a:rPr lang="he-IL" sz="5100"/>
              <a:t>ות</a:t>
            </a:r>
            <a:r>
              <a:rPr lang="x-none" sz="5100"/>
              <a:t> א</a:t>
            </a:r>
            <a:r>
              <a:rPr lang="he-IL" sz="5100"/>
              <a:t>-ב</a:t>
            </a:r>
            <a:endParaRPr sz="5100" dirty="0"/>
          </a:p>
          <a:p>
            <a:pPr marL="0" lvl="0" indent="0" algn="r" rtl="1">
              <a:lnSpc>
                <a:spcPct val="80000"/>
              </a:lnSpc>
              <a:spcBef>
                <a:spcPts val="1000"/>
              </a:spcBef>
              <a:spcAft>
                <a:spcPts val="0"/>
              </a:spcAft>
              <a:buClr>
                <a:schemeClr val="lt1"/>
              </a:buClr>
              <a:buSzPts val="5100"/>
              <a:buNone/>
            </a:pPr>
            <a:endParaRPr sz="5100" dirty="0"/>
          </a:p>
        </p:txBody>
      </p:sp>
      <p:sp>
        <p:nvSpPr>
          <p:cNvPr id="239" name="Google Shape;239;p25"/>
          <p:cNvSpPr txBox="1">
            <a:spLocks noGrp="1"/>
          </p:cNvSpPr>
          <p:nvPr>
            <p:ph type="body" idx="2"/>
          </p:nvPr>
        </p:nvSpPr>
        <p:spPr>
          <a:xfrm>
            <a:off x="767255" y="4419775"/>
            <a:ext cx="6420820" cy="649500"/>
          </a:xfrm>
          <a:prstGeom prst="rect">
            <a:avLst/>
          </a:prstGeom>
          <a:noFill/>
          <a:ln>
            <a:noFill/>
          </a:ln>
        </p:spPr>
        <p:txBody>
          <a:bodyPr spcFirstLastPara="1" wrap="square" lIns="91425" tIns="45700" rIns="91425" bIns="45700" anchor="t" anchorCtr="0">
            <a:noAutofit/>
          </a:bodyPr>
          <a:lstStyle/>
          <a:p>
            <a:pPr marL="0" lvl="0" indent="0" algn="r">
              <a:spcBef>
                <a:spcPts val="0"/>
              </a:spcBef>
            </a:pPr>
            <a:r>
              <a:rPr lang="he-IL" dirty="0"/>
              <a:t>נוֹשֵׂא </a:t>
            </a:r>
            <a:r>
              <a:rPr lang="he-IL" dirty="0" err="1"/>
              <a:t>הַשִּׁעוּר</a:t>
            </a:r>
            <a:r>
              <a:rPr lang="he-IL" dirty="0"/>
              <a:t>: פָּרָה קְטַנָּה וּשְׁנֵי </a:t>
            </a:r>
            <a:r>
              <a:rPr lang="he-IL"/>
              <a:t>שֵׁמוֹת לָהּ</a:t>
            </a:r>
          </a:p>
          <a:p>
            <a:pPr marL="0" lvl="0" indent="0" algn="r">
              <a:spcBef>
                <a:spcPts val="0"/>
              </a:spcBef>
            </a:pPr>
            <a:r>
              <a:rPr lang="he-IL"/>
              <a:t>          קוראים טקסט מידע על חיפושית</a:t>
            </a:r>
          </a:p>
          <a:p>
            <a:pPr marL="0" lvl="0" indent="0" algn="r">
              <a:spcBef>
                <a:spcPts val="0"/>
              </a:spcBef>
            </a:pPr>
            <a:endParaRPr dirty="0"/>
          </a:p>
        </p:txBody>
      </p:sp>
      <p:pic>
        <p:nvPicPr>
          <p:cNvPr id="240" name="Google Shape;240;p25"/>
          <p:cNvPicPr preferRelativeResize="0"/>
          <p:nvPr/>
        </p:nvPicPr>
        <p:blipFill rotWithShape="1">
          <a:blip r:embed="rId3">
            <a:alphaModFix/>
          </a:blip>
          <a:srcRect/>
          <a:stretch/>
        </p:blipFill>
        <p:spPr>
          <a:xfrm rot="-2705291">
            <a:off x="3733675" y="632278"/>
            <a:ext cx="658648" cy="2212383"/>
          </a:xfrm>
          <a:prstGeom prst="rect">
            <a:avLst/>
          </a:prstGeom>
          <a:noFill/>
          <a:ln>
            <a:noFill/>
          </a:ln>
        </p:spPr>
      </p:pic>
      <p:sp>
        <p:nvSpPr>
          <p:cNvPr id="241" name="Google Shape;241;p25"/>
          <p:cNvSpPr txBox="1"/>
          <p:nvPr/>
        </p:nvSpPr>
        <p:spPr>
          <a:xfrm>
            <a:off x="2002682" y="5417668"/>
            <a:ext cx="5157367" cy="649357"/>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chemeClr val="lt1"/>
              </a:buClr>
              <a:buSzPts val="3200"/>
              <a:buFont typeface="Arial"/>
              <a:buNone/>
            </a:pPr>
            <a:r>
              <a:rPr lang="x-none" sz="3200" b="0" i="0" u="none" strike="noStrike" cap="none">
                <a:solidFill>
                  <a:schemeClr val="lt1"/>
                </a:solidFill>
                <a:latin typeface="Calibri"/>
                <a:ea typeface="Calibri"/>
                <a:cs typeface="Calibri"/>
                <a:sym typeface="Calibri"/>
              </a:rPr>
              <a:t>עם המורה</a:t>
            </a:r>
            <a:r>
              <a:rPr lang="he-IL" sz="3200" b="0" i="0" u="none" strike="noStrike" cap="none" dirty="0">
                <a:solidFill>
                  <a:schemeClr val="lt1"/>
                </a:solidFill>
                <a:latin typeface="Calibri"/>
                <a:ea typeface="Calibri"/>
                <a:cs typeface="Calibri"/>
                <a:sym typeface="Calibri"/>
              </a:rPr>
              <a:t>: </a:t>
            </a:r>
            <a:r>
              <a:rPr lang="x-none" sz="2400" b="0" i="0" u="none" strike="noStrike" cap="none">
                <a:solidFill>
                  <a:schemeClr val="lt1"/>
                </a:solidFill>
                <a:latin typeface="Calibri"/>
                <a:ea typeface="Calibri"/>
                <a:cs typeface="Calibri"/>
                <a:sym typeface="Calibri"/>
              </a:rPr>
              <a:t>מירב אקסלרוד</a:t>
            </a:r>
            <a:endParaRPr sz="2400" b="0" i="0" u="none" strike="noStrike" cap="none" dirty="0">
              <a:solidFill>
                <a:schemeClr val="lt1"/>
              </a:solidFill>
              <a:latin typeface="Calibri"/>
              <a:ea typeface="Calibri"/>
              <a:cs typeface="Calibri"/>
              <a:sym typeface="Calibri"/>
            </a:endParaRPr>
          </a:p>
        </p:txBody>
      </p:sp>
      <p:sp>
        <p:nvSpPr>
          <p:cNvPr id="2" name="TextBox 1"/>
          <p:cNvSpPr txBox="1"/>
          <p:nvPr/>
        </p:nvSpPr>
        <p:spPr>
          <a:xfrm>
            <a:off x="309966" y="6338807"/>
            <a:ext cx="6137329" cy="307777"/>
          </a:xfrm>
          <a:prstGeom prst="rect">
            <a:avLst/>
          </a:prstGeom>
          <a:noFill/>
        </p:spPr>
        <p:txBody>
          <a:bodyPr wrap="square" rtlCol="1">
            <a:spAutoFit/>
          </a:bodyPr>
          <a:lstStyle/>
          <a:p>
            <a:r>
              <a:rPr lang="he-IL"/>
              <a:t>פיתוח השיעור: מירב אקסלרוד, שולי גולן</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6"/>
          <p:cNvSpPr txBox="1">
            <a:spLocks noGrp="1"/>
          </p:cNvSpPr>
          <p:nvPr>
            <p:ph type="title"/>
          </p:nvPr>
        </p:nvSpPr>
        <p:spPr>
          <a:xfrm>
            <a:off x="6132525" y="586925"/>
            <a:ext cx="5229000" cy="893400"/>
          </a:xfrm>
          <a:prstGeom prst="rect">
            <a:avLst/>
          </a:prstGeom>
          <a:solidFill>
            <a:schemeClr val="accent1"/>
          </a:solidFill>
          <a:ln>
            <a:noFill/>
          </a:ln>
        </p:spPr>
        <p:txBody>
          <a:bodyPr spcFirstLastPara="1" wrap="square" lIns="91425" tIns="45700" rIns="91425" bIns="45700" anchor="t" anchorCtr="0">
            <a:noAutofit/>
          </a:bodyPr>
          <a:lstStyle/>
          <a:p>
            <a:pPr marL="0" lvl="0" indent="0" algn="r" rtl="1">
              <a:spcBef>
                <a:spcPts val="0"/>
              </a:spcBef>
              <a:spcAft>
                <a:spcPts val="0"/>
              </a:spcAft>
              <a:buClr>
                <a:schemeClr val="lt1"/>
              </a:buClr>
              <a:buSzPts val="4400"/>
              <a:buFont typeface="Calibri"/>
              <a:buNone/>
            </a:pPr>
            <a:r>
              <a:rPr lang="x-none" sz="5000">
                <a:latin typeface="Arial" panose="020B0604020202020204" pitchFamily="34" charset="0"/>
                <a:cs typeface="Arial" panose="020B0604020202020204" pitchFamily="34" charset="0"/>
              </a:rPr>
              <a:t>מַכִּירִים</a:t>
            </a:r>
            <a:r>
              <a:rPr lang="he-IL" sz="5000" dirty="0">
                <a:latin typeface="Arial" panose="020B0604020202020204" pitchFamily="34" charset="0"/>
                <a:cs typeface="Arial" panose="020B0604020202020204" pitchFamily="34" charset="0"/>
              </a:rPr>
              <a:t>...</a:t>
            </a:r>
            <a:endParaRPr sz="5000" dirty="0">
              <a:latin typeface="Arial" panose="020B0604020202020204" pitchFamily="34" charset="0"/>
              <a:cs typeface="Arial" panose="020B0604020202020204" pitchFamily="34" charset="0"/>
            </a:endParaRPr>
          </a:p>
          <a:p>
            <a:pPr marL="0" lvl="0" indent="0" algn="r" rtl="1">
              <a:lnSpc>
                <a:spcPct val="90000"/>
              </a:lnSpc>
              <a:spcBef>
                <a:spcPts val="0"/>
              </a:spcBef>
              <a:spcAft>
                <a:spcPts val="0"/>
              </a:spcAft>
              <a:buClr>
                <a:schemeClr val="lt1"/>
              </a:buClr>
              <a:buSzPts val="4400"/>
              <a:buFont typeface="Calibri"/>
              <a:buNone/>
            </a:pPr>
            <a:endParaRPr dirty="0"/>
          </a:p>
        </p:txBody>
      </p:sp>
      <p:pic>
        <p:nvPicPr>
          <p:cNvPr id="248" name="Google Shape;248;p26"/>
          <p:cNvPicPr preferRelativeResize="0"/>
          <p:nvPr/>
        </p:nvPicPr>
        <p:blipFill rotWithShape="1">
          <a:blip r:embed="rId3">
            <a:alphaModFix/>
          </a:blip>
          <a:srcRect/>
          <a:stretch/>
        </p:blipFill>
        <p:spPr>
          <a:xfrm>
            <a:off x="3617846" y="13562"/>
            <a:ext cx="1017545" cy="1070700"/>
          </a:xfrm>
          <a:prstGeom prst="rect">
            <a:avLst/>
          </a:prstGeom>
          <a:noFill/>
          <a:ln>
            <a:noFill/>
          </a:ln>
        </p:spPr>
      </p:pic>
      <p:sp>
        <p:nvSpPr>
          <p:cNvPr id="249" name="Google Shape;249;p26"/>
          <p:cNvSpPr txBox="1"/>
          <p:nvPr/>
        </p:nvSpPr>
        <p:spPr>
          <a:xfrm>
            <a:off x="2183925" y="2077675"/>
            <a:ext cx="7959000" cy="1321200"/>
          </a:xfrm>
          <a:prstGeom prst="rect">
            <a:avLst/>
          </a:prstGeom>
          <a:solidFill>
            <a:srgbClr val="FFF2CC"/>
          </a:solidFill>
          <a:ln w="28575" cap="flat" cmpd="sng">
            <a:solidFill>
              <a:srgbClr val="999999"/>
            </a:solidFill>
            <a:prstDash val="solid"/>
            <a:round/>
            <a:headEnd type="none" w="sm" len="sm"/>
            <a:tailEnd type="none" w="sm" len="sm"/>
          </a:ln>
          <a:effectLst>
            <a:outerShdw blurRad="442913" dist="19050" dir="4800000" algn="bl" rotWithShape="0">
              <a:srgbClr val="000000">
                <a:alpha val="96000"/>
              </a:srgbClr>
            </a:outerShdw>
          </a:effectLst>
        </p:spPr>
        <p:txBody>
          <a:bodyPr spcFirstLastPara="1" wrap="square" lIns="91425" tIns="91425" rIns="91425" bIns="91425" anchor="t" anchorCtr="0">
            <a:noAutofit/>
          </a:bodyPr>
          <a:lstStyle/>
          <a:p>
            <a:pPr marL="0" lvl="0" indent="0" algn="ctr" rtl="1">
              <a:spcBef>
                <a:spcPts val="0"/>
              </a:spcBef>
              <a:spcAft>
                <a:spcPts val="0"/>
              </a:spcAft>
              <a:buNone/>
            </a:pPr>
            <a:r>
              <a:rPr lang="x-none" sz="7200" b="1">
                <a:latin typeface="Arial" panose="020B0604020202020204" pitchFamily="34" charset="0"/>
                <a:ea typeface="Calibri"/>
                <a:cs typeface="Arial" panose="020B0604020202020204" pitchFamily="34" charset="0"/>
                <a:sym typeface="Calibri"/>
              </a:rPr>
              <a:t>נָעִים מְאֹד</a:t>
            </a:r>
            <a:endParaRPr sz="7200" b="1" dirty="0">
              <a:latin typeface="Calibri"/>
              <a:ea typeface="Calibri"/>
              <a:cs typeface="Calibri"/>
              <a:sym typeface="Calibri"/>
            </a:endParaRPr>
          </a:p>
        </p:txBody>
      </p:sp>
      <p:pic>
        <p:nvPicPr>
          <p:cNvPr id="250" name="Google Shape;250;p26"/>
          <p:cNvPicPr preferRelativeResize="0"/>
          <p:nvPr/>
        </p:nvPicPr>
        <p:blipFill>
          <a:blip r:embed="rId4">
            <a:alphaModFix/>
          </a:blip>
          <a:stretch>
            <a:fillRect/>
          </a:stretch>
        </p:blipFill>
        <p:spPr>
          <a:xfrm>
            <a:off x="4073675" y="3703675"/>
            <a:ext cx="3660510" cy="2620925"/>
          </a:xfrm>
          <a:prstGeom prst="rect">
            <a:avLst/>
          </a:prstGeom>
          <a:noFill/>
          <a:ln>
            <a:noFill/>
          </a:ln>
          <a:effectLst>
            <a:outerShdw blurRad="828675" dist="19050" dir="6060000" algn="bl" rotWithShape="0">
              <a:srgbClr val="8D8D8D">
                <a:alpha val="80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7"/>
          <p:cNvSpPr txBox="1">
            <a:spLocks noGrp="1"/>
          </p:cNvSpPr>
          <p:nvPr>
            <p:ph type="title"/>
          </p:nvPr>
        </p:nvSpPr>
        <p:spPr>
          <a:xfrm>
            <a:off x="3396254" y="589036"/>
            <a:ext cx="4707052" cy="1133700"/>
          </a:xfrm>
          <a:prstGeom prst="rect">
            <a:avLst/>
          </a:prstGeom>
          <a:solidFill>
            <a:srgbClr val="FFFFFF"/>
          </a:solidFill>
          <a:ln w="28575" cap="flat" cmpd="sng">
            <a:solidFill>
              <a:srgbClr val="666666"/>
            </a:solidFill>
            <a:prstDash val="solid"/>
            <a:round/>
            <a:headEnd type="none" w="sm" len="sm"/>
            <a:tailEnd type="none" w="sm" len="sm"/>
          </a:ln>
        </p:spPr>
        <p:txBody>
          <a:bodyPr spcFirstLastPara="1" wrap="square" lIns="91425" tIns="45700" rIns="91425" bIns="45700" anchor="ctr" anchorCtr="0">
            <a:noAutofit/>
          </a:bodyPr>
          <a:lstStyle/>
          <a:p>
            <a:pPr lvl="0"/>
            <a:r>
              <a:rPr lang="x-none" sz="4500" dirty="0">
                <a:latin typeface="Arial" panose="020B0604020202020204" pitchFamily="34" charset="0"/>
                <a:cs typeface="Arial" panose="020B0604020202020204" pitchFamily="34" charset="0"/>
              </a:rPr>
              <a:t>מַה </a:t>
            </a:r>
            <a:r>
              <a:rPr lang="x-none" sz="4500">
                <a:latin typeface="Arial" panose="020B0604020202020204" pitchFamily="34" charset="0"/>
                <a:cs typeface="Arial" panose="020B0604020202020204" pitchFamily="34" charset="0"/>
              </a:rPr>
              <a:t>לְהָבִיא</a:t>
            </a:r>
            <a:r>
              <a:rPr lang="he-IL" sz="4500" dirty="0">
                <a:latin typeface="Arial" panose="020B0604020202020204" pitchFamily="34" charset="0"/>
                <a:cs typeface="Arial" panose="020B0604020202020204" pitchFamily="34" charset="0"/>
              </a:rPr>
              <a:t> </a:t>
            </a:r>
            <a:r>
              <a:rPr lang="he-IL" sz="4500" dirty="0" err="1">
                <a:latin typeface="Arial" panose="020B0604020202020204" pitchFamily="34" charset="0"/>
                <a:cs typeface="Arial" panose="020B0604020202020204" pitchFamily="34" charset="0"/>
              </a:rPr>
              <a:t>לַשִּׁעוּר</a:t>
            </a:r>
            <a:r>
              <a:rPr lang="x-none" sz="4500">
                <a:latin typeface="Arial" panose="020B0604020202020204" pitchFamily="34" charset="0"/>
                <a:cs typeface="Arial" panose="020B0604020202020204" pitchFamily="34" charset="0"/>
              </a:rPr>
              <a:t>?</a:t>
            </a:r>
            <a:endParaRPr sz="4500" dirty="0">
              <a:latin typeface="Arial" panose="020B0604020202020204" pitchFamily="34" charset="0"/>
              <a:cs typeface="Arial" panose="020B0604020202020204" pitchFamily="34" charset="0"/>
            </a:endParaRPr>
          </a:p>
        </p:txBody>
      </p:sp>
      <p:pic>
        <p:nvPicPr>
          <p:cNvPr id="257" name="Google Shape;257;p27" descr="https://lh4.googleusercontent.com/iGTl96Eygo7-oid1H3ZWWYhb5HWAynyOs2KLWGGMeuEgHeu4cFLof2g-jYLOscV4q-879K-lfjkP4Swnmj_UGZsWTDspF4AbUz1XGd30Tf1KKpiEXhvx6NLF17Q1F5VY"/>
          <p:cNvPicPr preferRelativeResize="0"/>
          <p:nvPr/>
        </p:nvPicPr>
        <p:blipFill rotWithShape="1">
          <a:blip r:embed="rId5">
            <a:alphaModFix/>
          </a:blip>
          <a:srcRect/>
          <a:stretch/>
        </p:blipFill>
        <p:spPr>
          <a:xfrm rot="3725182">
            <a:off x="1951680" y="3545289"/>
            <a:ext cx="1927683" cy="275689"/>
          </a:xfrm>
          <a:prstGeom prst="rect">
            <a:avLst/>
          </a:prstGeom>
          <a:noFill/>
          <a:ln>
            <a:noFill/>
          </a:ln>
        </p:spPr>
      </p:pic>
      <p:pic>
        <p:nvPicPr>
          <p:cNvPr id="258" name="Google Shape;258;p27" descr="https://lh5.googleusercontent.com/ZDoHST6h1OCX-u3R0_z7nNa7SfU7HmVM0D695YAePInfr_qNfjeMwiGEv5CWrEZg9NKaTDrt37AL_GYzZsegn6rlPlFCY3VeGszqUWVyGIQFv4vSJtyKvfOsQffjTrz2"/>
          <p:cNvPicPr preferRelativeResize="0"/>
          <p:nvPr/>
        </p:nvPicPr>
        <p:blipFill rotWithShape="1">
          <a:blip r:embed="rId6">
            <a:alphaModFix/>
          </a:blip>
          <a:srcRect/>
          <a:stretch/>
        </p:blipFill>
        <p:spPr>
          <a:xfrm rot="-183657">
            <a:off x="4450551" y="2830751"/>
            <a:ext cx="1331355" cy="1763890"/>
          </a:xfrm>
          <a:prstGeom prst="rect">
            <a:avLst/>
          </a:prstGeom>
          <a:noFill/>
          <a:ln>
            <a:noFill/>
          </a:ln>
        </p:spPr>
      </p:pic>
      <p:pic>
        <p:nvPicPr>
          <p:cNvPr id="272" name="Google Shape;272;p27"/>
          <p:cNvPicPr preferRelativeResize="0"/>
          <p:nvPr/>
        </p:nvPicPr>
        <p:blipFill>
          <a:blip r:embed="rId7">
            <a:alphaModFix/>
          </a:blip>
          <a:stretch>
            <a:fillRect/>
          </a:stretch>
        </p:blipFill>
        <p:spPr>
          <a:xfrm>
            <a:off x="9499975" y="4593234"/>
            <a:ext cx="2380889" cy="476250"/>
          </a:xfrm>
          <a:prstGeom prst="rect">
            <a:avLst/>
          </a:prstGeom>
          <a:noFill/>
          <a:ln>
            <a:noFill/>
          </a:ln>
        </p:spPr>
      </p:pic>
      <p:sp>
        <p:nvSpPr>
          <p:cNvPr id="274" name="Google Shape;274;p27"/>
          <p:cNvSpPr txBox="1"/>
          <p:nvPr/>
        </p:nvSpPr>
        <p:spPr>
          <a:xfrm>
            <a:off x="9616964" y="5347796"/>
            <a:ext cx="2418151" cy="803639"/>
          </a:xfrm>
          <a:prstGeom prst="rect">
            <a:avLst/>
          </a:prstGeom>
          <a:solidFill>
            <a:srgbClr val="FFFFFF"/>
          </a:solidFill>
          <a:ln w="2857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r" rtl="1">
              <a:spcBef>
                <a:spcPts val="0"/>
              </a:spcBef>
              <a:spcAft>
                <a:spcPts val="0"/>
              </a:spcAft>
              <a:buNone/>
            </a:pPr>
            <a:r>
              <a:rPr lang="he-IL" sz="2900" dirty="0">
                <a:latin typeface="+mj-lt"/>
                <a:ea typeface="Calibri"/>
                <a:cs typeface="Calibri"/>
                <a:sym typeface="Calibri"/>
              </a:rPr>
              <a:t>4 </a:t>
            </a:r>
            <a:r>
              <a:rPr lang="x-none" sz="3200" dirty="0">
                <a:latin typeface="+mj-lt"/>
                <a:ea typeface="Calibri"/>
                <a:cs typeface="Calibri"/>
                <a:sym typeface="Calibri"/>
              </a:rPr>
              <a:t>רְצוּעוֹת נְיָר </a:t>
            </a:r>
            <a:endParaRPr sz="3200" dirty="0">
              <a:latin typeface="+mj-lt"/>
              <a:ea typeface="Calibri"/>
              <a:cs typeface="Calibri"/>
              <a:sym typeface="Calibri"/>
            </a:endParaRPr>
          </a:p>
          <a:p>
            <a:pPr marL="0" lvl="0" indent="0" algn="r" rtl="1">
              <a:spcBef>
                <a:spcPts val="0"/>
              </a:spcBef>
              <a:spcAft>
                <a:spcPts val="0"/>
              </a:spcAft>
              <a:buNone/>
            </a:pPr>
            <a:endParaRPr sz="2900" dirty="0">
              <a:latin typeface="+mj-lt"/>
              <a:ea typeface="Calibri"/>
              <a:cs typeface="Calibri"/>
              <a:sym typeface="Calibri"/>
            </a:endParaRPr>
          </a:p>
        </p:txBody>
      </p:sp>
      <p:sp>
        <p:nvSpPr>
          <p:cNvPr id="275" name="Google Shape;275;p27"/>
          <p:cNvSpPr txBox="1"/>
          <p:nvPr/>
        </p:nvSpPr>
        <p:spPr>
          <a:xfrm>
            <a:off x="4838525" y="5314296"/>
            <a:ext cx="1630500" cy="837139"/>
          </a:xfrm>
          <a:prstGeom prst="rect">
            <a:avLst/>
          </a:prstGeom>
          <a:solidFill>
            <a:srgbClr val="FFFFFF"/>
          </a:solidFill>
          <a:ln w="2857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marR="0" lvl="0" indent="0" algn="r" rtl="1">
              <a:lnSpc>
                <a:spcPct val="100000"/>
              </a:lnSpc>
              <a:spcBef>
                <a:spcPts val="0"/>
              </a:spcBef>
              <a:spcAft>
                <a:spcPts val="0"/>
              </a:spcAft>
              <a:buNone/>
            </a:pPr>
            <a:r>
              <a:rPr lang="x-none" sz="3300" dirty="0">
                <a:latin typeface="Arial" panose="020B0604020202020204" pitchFamily="34" charset="0"/>
                <a:ea typeface="Calibri"/>
                <a:cs typeface="Arial" panose="020B0604020202020204" pitchFamily="34" charset="0"/>
                <a:sym typeface="Calibri"/>
              </a:rPr>
              <a:t>מִסְפָּרַיִם</a:t>
            </a:r>
            <a:endParaRPr sz="3300" dirty="0">
              <a:latin typeface="Arial" panose="020B0604020202020204" pitchFamily="34" charset="0"/>
              <a:ea typeface="Calibri"/>
              <a:cs typeface="Arial" panose="020B0604020202020204" pitchFamily="34" charset="0"/>
              <a:sym typeface="Calibri"/>
            </a:endParaRPr>
          </a:p>
        </p:txBody>
      </p:sp>
      <p:sp>
        <p:nvSpPr>
          <p:cNvPr id="276" name="Google Shape;276;p27"/>
          <p:cNvSpPr txBox="1"/>
          <p:nvPr/>
        </p:nvSpPr>
        <p:spPr>
          <a:xfrm>
            <a:off x="2581004" y="5347796"/>
            <a:ext cx="1630500" cy="803639"/>
          </a:xfrm>
          <a:prstGeom prst="rect">
            <a:avLst/>
          </a:prstGeom>
          <a:solidFill>
            <a:srgbClr val="FFFFFF"/>
          </a:solidFill>
          <a:ln w="2857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x-none" sz="3300" dirty="0">
                <a:latin typeface="+mj-lt"/>
                <a:ea typeface="Calibri"/>
                <a:cs typeface="Calibri"/>
                <a:sym typeface="Calibri"/>
              </a:rPr>
              <a:t>עִפָּרוֹן</a:t>
            </a:r>
            <a:endParaRPr sz="2900" dirty="0">
              <a:latin typeface="+mj-lt"/>
              <a:ea typeface="Calibri"/>
              <a:cs typeface="Calibri"/>
              <a:sym typeface="Calibri"/>
            </a:endParaRPr>
          </a:p>
        </p:txBody>
      </p:sp>
      <p:sp>
        <p:nvSpPr>
          <p:cNvPr id="23" name="Google Shape;276;p27"/>
          <p:cNvSpPr txBox="1"/>
          <p:nvPr/>
        </p:nvSpPr>
        <p:spPr>
          <a:xfrm>
            <a:off x="225892" y="5347796"/>
            <a:ext cx="1630500" cy="803639"/>
          </a:xfrm>
          <a:prstGeom prst="rect">
            <a:avLst/>
          </a:prstGeom>
          <a:solidFill>
            <a:srgbClr val="FFFFFF"/>
          </a:solidFill>
          <a:ln w="2857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lvl="0" algn="ctr" rtl="1"/>
            <a:r>
              <a:rPr lang="he-IL" sz="3300" dirty="0">
                <a:latin typeface="Arial" panose="020B0604020202020204" pitchFamily="34" charset="0"/>
                <a:ea typeface="Calibri"/>
                <a:cs typeface="Arial" panose="020B0604020202020204" pitchFamily="34" charset="0"/>
                <a:sym typeface="Calibri"/>
              </a:rPr>
              <a:t>מַחְבֶּרֶת</a:t>
            </a:r>
            <a:endParaRPr sz="2900" dirty="0">
              <a:latin typeface="Arial" panose="020B0604020202020204" pitchFamily="34" charset="0"/>
              <a:ea typeface="Calibri"/>
              <a:cs typeface="Arial" panose="020B0604020202020204" pitchFamily="34" charset="0"/>
              <a:sym typeface="Calibri"/>
            </a:endParaRPr>
          </a:p>
        </p:txBody>
      </p:sp>
      <p:pic>
        <p:nvPicPr>
          <p:cNvPr id="26"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8034" y="2633442"/>
            <a:ext cx="1526683" cy="2367306"/>
          </a:xfrm>
          <a:prstGeom prst="rect">
            <a:avLst/>
          </a:prstGeom>
          <a:noFill/>
          <a:extLst>
            <a:ext uri="{909E8E84-426E-40DD-AFC4-6F175D3DCCD1}">
              <a14:hiddenFill xmlns:a14="http://schemas.microsoft.com/office/drawing/2010/main">
                <a:solidFill>
                  <a:srgbClr val="FFFFFF"/>
                </a:solidFill>
              </a14:hiddenFill>
            </a:ext>
          </a:extLst>
        </p:spPr>
      </p:pic>
      <p:sp>
        <p:nvSpPr>
          <p:cNvPr id="2" name="מלבן 1"/>
          <p:cNvSpPr/>
          <p:nvPr/>
        </p:nvSpPr>
        <p:spPr>
          <a:xfrm>
            <a:off x="7018094" y="2663800"/>
            <a:ext cx="1642978" cy="247008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28" name="Google Shape;272;p27"/>
          <p:cNvPicPr preferRelativeResize="0"/>
          <p:nvPr/>
        </p:nvPicPr>
        <p:blipFill>
          <a:blip r:embed="rId7">
            <a:alphaModFix/>
          </a:blip>
          <a:stretch>
            <a:fillRect/>
          </a:stretch>
        </p:blipFill>
        <p:spPr>
          <a:xfrm>
            <a:off x="9497494" y="2698115"/>
            <a:ext cx="2380889" cy="476250"/>
          </a:xfrm>
          <a:prstGeom prst="rect">
            <a:avLst/>
          </a:prstGeom>
          <a:noFill/>
          <a:ln>
            <a:noFill/>
          </a:ln>
        </p:spPr>
      </p:pic>
      <p:pic>
        <p:nvPicPr>
          <p:cNvPr id="29" name="Google Shape;272;p27"/>
          <p:cNvPicPr preferRelativeResize="0"/>
          <p:nvPr/>
        </p:nvPicPr>
        <p:blipFill>
          <a:blip r:embed="rId7">
            <a:alphaModFix/>
          </a:blip>
          <a:stretch>
            <a:fillRect/>
          </a:stretch>
        </p:blipFill>
        <p:spPr>
          <a:xfrm>
            <a:off x="9497494" y="3292622"/>
            <a:ext cx="2380889" cy="476250"/>
          </a:xfrm>
          <a:prstGeom prst="rect">
            <a:avLst/>
          </a:prstGeom>
          <a:noFill/>
          <a:ln>
            <a:noFill/>
          </a:ln>
        </p:spPr>
      </p:pic>
      <p:pic>
        <p:nvPicPr>
          <p:cNvPr id="30" name="Google Shape;272;p27"/>
          <p:cNvPicPr preferRelativeResize="0"/>
          <p:nvPr/>
        </p:nvPicPr>
        <p:blipFill>
          <a:blip r:embed="rId7">
            <a:alphaModFix/>
          </a:blip>
          <a:stretch>
            <a:fillRect/>
          </a:stretch>
        </p:blipFill>
        <p:spPr>
          <a:xfrm>
            <a:off x="9499975" y="3898842"/>
            <a:ext cx="2380889" cy="476250"/>
          </a:xfrm>
          <a:prstGeom prst="rect">
            <a:avLst/>
          </a:prstGeom>
          <a:noFill/>
          <a:ln>
            <a:noFill/>
          </a:ln>
        </p:spPr>
      </p:pic>
      <p:sp>
        <p:nvSpPr>
          <p:cNvPr id="31" name="Google Shape;274;p27"/>
          <p:cNvSpPr txBox="1"/>
          <p:nvPr/>
        </p:nvSpPr>
        <p:spPr>
          <a:xfrm>
            <a:off x="6833919" y="5314296"/>
            <a:ext cx="2418151" cy="803639"/>
          </a:xfrm>
          <a:prstGeom prst="rect">
            <a:avLst/>
          </a:prstGeom>
          <a:solidFill>
            <a:srgbClr val="FFFFFF"/>
          </a:solidFill>
          <a:ln w="2857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lvl="0" algn="ctr" rtl="1"/>
            <a:r>
              <a:rPr lang="he-IL" sz="2900" dirty="0">
                <a:latin typeface="+mj-lt"/>
                <a:ea typeface="Calibri"/>
                <a:cs typeface="Calibri"/>
                <a:sym typeface="Calibri"/>
              </a:rPr>
              <a:t>דַּף חָלָק</a:t>
            </a:r>
            <a:endParaRPr sz="2900" dirty="0">
              <a:latin typeface="+mj-lt"/>
              <a:ea typeface="Calibri"/>
              <a:cs typeface="Calibri"/>
              <a:sym typeface="Calibri"/>
            </a:endParaRPr>
          </a:p>
        </p:txBody>
      </p:sp>
      <p:pic>
        <p:nvPicPr>
          <p:cNvPr id="3" name="Timer_02mi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225892" y="466769"/>
            <a:ext cx="2521323" cy="141824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28"/>
          <p:cNvSpPr/>
          <p:nvPr/>
        </p:nvSpPr>
        <p:spPr>
          <a:xfrm>
            <a:off x="3420900" y="1713100"/>
            <a:ext cx="3782100" cy="1886400"/>
          </a:xfrm>
          <a:prstGeom prst="cloudCallout">
            <a:avLst>
              <a:gd name="adj1" fmla="val 86210"/>
              <a:gd name="adj2" fmla="val 13190"/>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8"/>
          <p:cNvSpPr txBox="1">
            <a:spLocks noGrp="1"/>
          </p:cNvSpPr>
          <p:nvPr>
            <p:ph type="title"/>
          </p:nvPr>
        </p:nvSpPr>
        <p:spPr>
          <a:xfrm>
            <a:off x="5425372" y="836975"/>
            <a:ext cx="5936100" cy="720000"/>
          </a:xfrm>
          <a:prstGeom prst="rect">
            <a:avLst/>
          </a:prstGeom>
          <a:solidFill>
            <a:schemeClr val="accent1"/>
          </a:solidFill>
          <a:ln>
            <a:noFill/>
          </a:ln>
        </p:spPr>
        <p:txBody>
          <a:bodyPr spcFirstLastPara="1" wrap="square" lIns="91425" tIns="45700" rIns="91425" bIns="45700" anchor="b" anchorCtr="0">
            <a:noAutofit/>
          </a:bodyPr>
          <a:lstStyle/>
          <a:p>
            <a:pPr marL="0" lvl="0" indent="0" algn="r" rtl="1">
              <a:lnSpc>
                <a:spcPct val="90000"/>
              </a:lnSpc>
              <a:spcBef>
                <a:spcPts val="0"/>
              </a:spcBef>
              <a:spcAft>
                <a:spcPts val="0"/>
              </a:spcAft>
              <a:buClr>
                <a:schemeClr val="lt1"/>
              </a:buClr>
              <a:buSzPts val="4400"/>
              <a:buFont typeface="Calibri"/>
              <a:buNone/>
            </a:pPr>
            <a:r>
              <a:rPr lang="x-none" sz="5000" dirty="0">
                <a:latin typeface="Arial" panose="020B0604020202020204" pitchFamily="34" charset="0"/>
                <a:cs typeface="Arial" panose="020B0604020202020204" pitchFamily="34" charset="0"/>
              </a:rPr>
              <a:t>מַתְחִילִים בְּכֵּיף</a:t>
            </a:r>
            <a:endParaRPr sz="5000" dirty="0">
              <a:latin typeface="Arial" panose="020B0604020202020204" pitchFamily="34" charset="0"/>
              <a:cs typeface="Arial" panose="020B0604020202020204" pitchFamily="34" charset="0"/>
            </a:endParaRPr>
          </a:p>
        </p:txBody>
      </p:sp>
      <p:pic>
        <p:nvPicPr>
          <p:cNvPr id="284" name="Google Shape;284;p28"/>
          <p:cNvPicPr preferRelativeResize="0"/>
          <p:nvPr/>
        </p:nvPicPr>
        <p:blipFill rotWithShape="1">
          <a:blip r:embed="rId3">
            <a:alphaModFix/>
          </a:blip>
          <a:srcRect/>
          <a:stretch/>
        </p:blipFill>
        <p:spPr>
          <a:xfrm>
            <a:off x="3617846" y="13562"/>
            <a:ext cx="1017545" cy="1070700"/>
          </a:xfrm>
          <a:prstGeom prst="rect">
            <a:avLst/>
          </a:prstGeom>
          <a:noFill/>
          <a:ln>
            <a:noFill/>
          </a:ln>
        </p:spPr>
      </p:pic>
      <p:sp>
        <p:nvSpPr>
          <p:cNvPr id="285" name="Google Shape;285;p28"/>
          <p:cNvSpPr txBox="1"/>
          <p:nvPr/>
        </p:nvSpPr>
        <p:spPr>
          <a:xfrm>
            <a:off x="9077475" y="2120950"/>
            <a:ext cx="2453700" cy="1070700"/>
          </a:xfrm>
          <a:prstGeom prst="rect">
            <a:avLst/>
          </a:prstGeom>
          <a:solidFill>
            <a:srgbClr val="FFFFFF"/>
          </a:solidFill>
          <a:ln w="28575"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marL="0" lvl="0" indent="0" algn="ctr" rtl="1">
              <a:spcBef>
                <a:spcPts val="0"/>
              </a:spcBef>
              <a:spcAft>
                <a:spcPts val="0"/>
              </a:spcAft>
              <a:buNone/>
            </a:pPr>
            <a:r>
              <a:rPr lang="x-none" sz="5800" dirty="0">
                <a:latin typeface="+mj-lt"/>
                <a:ea typeface="Calibri"/>
                <a:cs typeface="Calibri"/>
                <a:sym typeface="Calibri"/>
              </a:rPr>
              <a:t>חִידָה</a:t>
            </a:r>
            <a:endParaRPr sz="5800" dirty="0">
              <a:latin typeface="+mj-lt"/>
              <a:ea typeface="Calibri"/>
              <a:cs typeface="Calibri"/>
              <a:sym typeface="Calibri"/>
            </a:endParaRPr>
          </a:p>
        </p:txBody>
      </p:sp>
      <p:sp>
        <p:nvSpPr>
          <p:cNvPr id="286" name="Google Shape;286;p28"/>
          <p:cNvSpPr txBox="1"/>
          <p:nvPr/>
        </p:nvSpPr>
        <p:spPr>
          <a:xfrm>
            <a:off x="1235175" y="3985000"/>
            <a:ext cx="10404900" cy="1559100"/>
          </a:xfrm>
          <a:prstGeom prst="rect">
            <a:avLst/>
          </a:prstGeom>
          <a:solidFill>
            <a:srgbClr val="FFFFFF"/>
          </a:solidFill>
          <a:ln w="28575"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lvl="0" algn="ctr" rtl="1"/>
            <a:r>
              <a:rPr lang="x-none" sz="6000">
                <a:latin typeface="Arial" panose="020B0604020202020204" pitchFamily="34" charset="0"/>
                <a:ea typeface="Calibri"/>
                <a:cs typeface="Arial" panose="020B0604020202020204" pitchFamily="34" charset="0"/>
                <a:sym typeface="Calibri"/>
              </a:rPr>
              <a:t>הִיא פָּרָה </a:t>
            </a:r>
            <a:r>
              <a:rPr lang="he-IL" sz="6000">
                <a:latin typeface="Arial" panose="020B0604020202020204" pitchFamily="34" charset="0"/>
                <a:ea typeface="Calibri"/>
                <a:cs typeface="Arial" panose="020B0604020202020204" pitchFamily="34" charset="0"/>
                <a:sym typeface="Calibri"/>
              </a:rPr>
              <a:t>אָךְ </a:t>
            </a:r>
            <a:r>
              <a:rPr lang="x-none" sz="6000">
                <a:latin typeface="Arial" panose="020B0604020202020204" pitchFamily="34" charset="0"/>
                <a:ea typeface="Calibri"/>
                <a:cs typeface="Arial" panose="020B0604020202020204" pitchFamily="34" charset="0"/>
                <a:sym typeface="Calibri"/>
              </a:rPr>
              <a:t>אֵינָה </a:t>
            </a:r>
            <a:r>
              <a:rPr lang="he-IL" sz="6000" dirty="0">
                <a:latin typeface="Arial" panose="020B0604020202020204" pitchFamily="34" charset="0"/>
                <a:ea typeface="Calibri"/>
                <a:cs typeface="Arial" panose="020B0604020202020204" pitchFamily="34" charset="0"/>
                <a:sym typeface="Calibri"/>
              </a:rPr>
              <a:t>נוֹתֶנֶת </a:t>
            </a:r>
            <a:r>
              <a:rPr lang="x-none" sz="6000">
                <a:latin typeface="Arial" panose="020B0604020202020204" pitchFamily="34" charset="0"/>
                <a:ea typeface="Calibri"/>
                <a:cs typeface="Arial" panose="020B0604020202020204" pitchFamily="34" charset="0"/>
                <a:sym typeface="Calibri"/>
              </a:rPr>
              <a:t>חָלָב</a:t>
            </a:r>
            <a:r>
              <a:rPr lang="he-IL" sz="6000" dirty="0">
                <a:latin typeface="Arial" panose="020B0604020202020204" pitchFamily="34" charset="0"/>
                <a:ea typeface="Calibri"/>
                <a:cs typeface="Arial" panose="020B0604020202020204" pitchFamily="34" charset="0"/>
                <a:sym typeface="Calibri"/>
              </a:rPr>
              <a:t>?</a:t>
            </a:r>
            <a:endParaRPr sz="6000" dirty="0">
              <a:latin typeface="Arial" panose="020B0604020202020204" pitchFamily="34" charset="0"/>
              <a:ea typeface="Calibri"/>
              <a:cs typeface="Arial" panose="020B0604020202020204" pitchFamily="34" charset="0"/>
              <a:sym typeface="Calibri"/>
            </a:endParaRPr>
          </a:p>
        </p:txBody>
      </p:sp>
      <p:pic>
        <p:nvPicPr>
          <p:cNvPr id="287" name="Google Shape;287;p28"/>
          <p:cNvPicPr preferRelativeResize="0"/>
          <p:nvPr/>
        </p:nvPicPr>
        <p:blipFill>
          <a:blip r:embed="rId4">
            <a:alphaModFix/>
          </a:blip>
          <a:stretch>
            <a:fillRect/>
          </a:stretch>
        </p:blipFill>
        <p:spPr>
          <a:xfrm rot="-1403035">
            <a:off x="3739273" y="1990026"/>
            <a:ext cx="1577905" cy="1372773"/>
          </a:xfrm>
          <a:prstGeom prst="rect">
            <a:avLst/>
          </a:prstGeom>
          <a:noFill/>
          <a:ln>
            <a:noFill/>
          </a:ln>
        </p:spPr>
      </p:pic>
      <p:pic>
        <p:nvPicPr>
          <p:cNvPr id="288" name="Google Shape;288;p28"/>
          <p:cNvPicPr preferRelativeResize="0"/>
          <p:nvPr/>
        </p:nvPicPr>
        <p:blipFill>
          <a:blip r:embed="rId4">
            <a:alphaModFix/>
          </a:blip>
          <a:stretch>
            <a:fillRect/>
          </a:stretch>
        </p:blipFill>
        <p:spPr>
          <a:xfrm rot="-437611">
            <a:off x="4223146" y="1620183"/>
            <a:ext cx="1974904" cy="1718159"/>
          </a:xfrm>
          <a:prstGeom prst="rect">
            <a:avLst/>
          </a:prstGeom>
          <a:noFill/>
          <a:ln>
            <a:noFill/>
          </a:ln>
        </p:spPr>
      </p:pic>
      <p:pic>
        <p:nvPicPr>
          <p:cNvPr id="289" name="Google Shape;289;p28"/>
          <p:cNvPicPr preferRelativeResize="0"/>
          <p:nvPr/>
        </p:nvPicPr>
        <p:blipFill>
          <a:blip r:embed="rId4">
            <a:alphaModFix/>
          </a:blip>
          <a:stretch>
            <a:fillRect/>
          </a:stretch>
        </p:blipFill>
        <p:spPr>
          <a:xfrm rot="361472">
            <a:off x="5126252" y="1711503"/>
            <a:ext cx="1675073" cy="145729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9"/>
          <p:cNvSpPr txBox="1">
            <a:spLocks noGrp="1"/>
          </p:cNvSpPr>
          <p:nvPr>
            <p:ph type="title"/>
          </p:nvPr>
        </p:nvSpPr>
        <p:spPr>
          <a:xfrm>
            <a:off x="6517525" y="663125"/>
            <a:ext cx="4844100" cy="869100"/>
          </a:xfrm>
          <a:prstGeom prst="rect">
            <a:avLst/>
          </a:prstGeom>
          <a:solidFill>
            <a:schemeClr val="accent1"/>
          </a:solidFill>
          <a:ln>
            <a:noFill/>
          </a:ln>
        </p:spPr>
        <p:txBody>
          <a:bodyPr spcFirstLastPara="1" wrap="square" lIns="91425" tIns="45700" rIns="91425" bIns="45700" anchor="t" anchorCtr="0">
            <a:noAutofit/>
          </a:bodyPr>
          <a:lstStyle/>
          <a:p>
            <a:pPr marL="0" lvl="0" indent="0" algn="r" rtl="1">
              <a:spcBef>
                <a:spcPts val="0"/>
              </a:spcBef>
              <a:spcAft>
                <a:spcPts val="0"/>
              </a:spcAft>
              <a:buClr>
                <a:schemeClr val="lt1"/>
              </a:buClr>
              <a:buSzPts val="4400"/>
              <a:buFont typeface="Calibri"/>
              <a:buNone/>
            </a:pPr>
            <a:r>
              <a:rPr lang="x-none" sz="5000" dirty="0">
                <a:latin typeface="Arial" panose="020B0604020202020204" pitchFamily="34" charset="0"/>
                <a:cs typeface="Arial" panose="020B0604020202020204" pitchFamily="34" charset="0"/>
              </a:rPr>
              <a:t>מַתְחִילִים בְּכֵּיף</a:t>
            </a:r>
            <a:endParaRPr sz="5000" dirty="0">
              <a:latin typeface="Arial" panose="020B0604020202020204" pitchFamily="34" charset="0"/>
              <a:cs typeface="Arial" panose="020B0604020202020204" pitchFamily="34" charset="0"/>
            </a:endParaRPr>
          </a:p>
          <a:p>
            <a:pPr marL="0" lvl="0" indent="0" algn="r" rtl="1">
              <a:lnSpc>
                <a:spcPct val="90000"/>
              </a:lnSpc>
              <a:spcBef>
                <a:spcPts val="0"/>
              </a:spcBef>
              <a:spcAft>
                <a:spcPts val="0"/>
              </a:spcAft>
              <a:buClr>
                <a:schemeClr val="lt1"/>
              </a:buClr>
              <a:buSzPts val="4400"/>
              <a:buFont typeface="Calibri"/>
              <a:buNone/>
            </a:pPr>
            <a:endParaRPr dirty="0">
              <a:latin typeface="Arial" panose="020B0604020202020204" pitchFamily="34" charset="0"/>
              <a:cs typeface="Arial" panose="020B0604020202020204" pitchFamily="34" charset="0"/>
            </a:endParaRPr>
          </a:p>
        </p:txBody>
      </p:sp>
      <p:pic>
        <p:nvPicPr>
          <p:cNvPr id="296" name="Google Shape;296;p29"/>
          <p:cNvPicPr preferRelativeResize="0"/>
          <p:nvPr/>
        </p:nvPicPr>
        <p:blipFill rotWithShape="1">
          <a:blip r:embed="rId3">
            <a:alphaModFix/>
          </a:blip>
          <a:srcRect/>
          <a:stretch/>
        </p:blipFill>
        <p:spPr>
          <a:xfrm>
            <a:off x="3617846" y="13562"/>
            <a:ext cx="1017545" cy="1070700"/>
          </a:xfrm>
          <a:prstGeom prst="rect">
            <a:avLst/>
          </a:prstGeom>
          <a:noFill/>
          <a:ln>
            <a:noFill/>
          </a:ln>
        </p:spPr>
      </p:pic>
      <p:sp>
        <p:nvSpPr>
          <p:cNvPr id="297" name="Google Shape;297;p29"/>
          <p:cNvSpPr/>
          <p:nvPr/>
        </p:nvSpPr>
        <p:spPr>
          <a:xfrm>
            <a:off x="7954200" y="3166250"/>
            <a:ext cx="3407400" cy="1724400"/>
          </a:xfrm>
          <a:prstGeom prst="wedgeEllipseCallout">
            <a:avLst>
              <a:gd name="adj1" fmla="val -88595"/>
              <a:gd name="adj2" fmla="val -23481"/>
            </a:avLst>
          </a:prstGeom>
          <a:solidFill>
            <a:srgbClr val="DDEA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r" rtl="1">
              <a:spcBef>
                <a:spcPts val="0"/>
              </a:spcBef>
              <a:spcAft>
                <a:spcPts val="0"/>
              </a:spcAft>
              <a:buNone/>
            </a:pPr>
            <a:r>
              <a:rPr lang="x-none" sz="6300" dirty="0">
                <a:latin typeface="Arial" panose="020B0604020202020204" pitchFamily="34" charset="0"/>
                <a:ea typeface="Calibri"/>
                <a:cs typeface="Arial" panose="020B0604020202020204" pitchFamily="34" charset="0"/>
                <a:sym typeface="Calibri"/>
              </a:rPr>
              <a:t>רֶמֶז</a:t>
            </a:r>
            <a:r>
              <a:rPr lang="x-none" sz="6300" dirty="0">
                <a:latin typeface="Arial" panose="020B0604020202020204" pitchFamily="34" charset="0"/>
                <a:ea typeface="Varela Round"/>
                <a:cs typeface="Arial" panose="020B0604020202020204" pitchFamily="34" charset="0"/>
                <a:sym typeface="Varela Round"/>
              </a:rPr>
              <a:t>...</a:t>
            </a:r>
            <a:endParaRPr sz="6300" dirty="0">
              <a:latin typeface="Arial" panose="020B0604020202020204" pitchFamily="34" charset="0"/>
              <a:ea typeface="Varela Round"/>
              <a:cs typeface="Arial" panose="020B0604020202020204" pitchFamily="34" charset="0"/>
              <a:sym typeface="Varela Round"/>
            </a:endParaRPr>
          </a:p>
        </p:txBody>
      </p:sp>
      <p:pic>
        <p:nvPicPr>
          <p:cNvPr id="298" name="Google Shape;298;p29"/>
          <p:cNvPicPr preferRelativeResize="0"/>
          <p:nvPr/>
        </p:nvPicPr>
        <p:blipFill rotWithShape="1">
          <a:blip r:embed="rId4">
            <a:alphaModFix/>
          </a:blip>
          <a:srcRect l="36817" t="42872" r="59651" b="51195"/>
          <a:stretch/>
        </p:blipFill>
        <p:spPr>
          <a:xfrm>
            <a:off x="2619524" y="2318825"/>
            <a:ext cx="3407400" cy="3220117"/>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30"/>
          <p:cNvSpPr txBox="1">
            <a:spLocks noGrp="1"/>
          </p:cNvSpPr>
          <p:nvPr>
            <p:ph type="title"/>
          </p:nvPr>
        </p:nvSpPr>
        <p:spPr>
          <a:xfrm>
            <a:off x="6132525" y="586925"/>
            <a:ext cx="5229000" cy="893400"/>
          </a:xfrm>
          <a:prstGeom prst="rect">
            <a:avLst/>
          </a:prstGeom>
          <a:solidFill>
            <a:schemeClr val="accent1"/>
          </a:solidFill>
          <a:ln>
            <a:noFill/>
          </a:ln>
        </p:spPr>
        <p:txBody>
          <a:bodyPr spcFirstLastPara="1" wrap="square" lIns="91425" tIns="45700" rIns="91425" bIns="45700" anchor="t" anchorCtr="0">
            <a:noAutofit/>
          </a:bodyPr>
          <a:lstStyle/>
          <a:p>
            <a:pPr marL="0" lvl="0" indent="0" algn="r" rtl="1">
              <a:spcBef>
                <a:spcPts val="0"/>
              </a:spcBef>
              <a:spcAft>
                <a:spcPts val="0"/>
              </a:spcAft>
              <a:buClr>
                <a:schemeClr val="lt1"/>
              </a:buClr>
              <a:buSzPts val="4400"/>
              <a:buFont typeface="Calibri"/>
              <a:buNone/>
            </a:pPr>
            <a:r>
              <a:rPr lang="x-none" sz="5000" dirty="0">
                <a:latin typeface="Arial" panose="020B0604020202020204" pitchFamily="34" charset="0"/>
                <a:cs typeface="Arial" panose="020B0604020202020204" pitchFamily="34" charset="0"/>
              </a:rPr>
              <a:t>מַתְחִילִים בְּכֵּיף</a:t>
            </a:r>
            <a:endParaRPr sz="5000" dirty="0">
              <a:latin typeface="Arial" panose="020B0604020202020204" pitchFamily="34" charset="0"/>
              <a:cs typeface="Arial" panose="020B0604020202020204" pitchFamily="34" charset="0"/>
            </a:endParaRPr>
          </a:p>
          <a:p>
            <a:pPr marL="0" lvl="0" indent="0" algn="r" rtl="1">
              <a:lnSpc>
                <a:spcPct val="90000"/>
              </a:lnSpc>
              <a:spcBef>
                <a:spcPts val="0"/>
              </a:spcBef>
              <a:spcAft>
                <a:spcPts val="0"/>
              </a:spcAft>
              <a:buClr>
                <a:schemeClr val="lt1"/>
              </a:buClr>
              <a:buSzPts val="4400"/>
              <a:buFont typeface="Calibri"/>
              <a:buNone/>
            </a:pPr>
            <a:endParaRPr dirty="0"/>
          </a:p>
        </p:txBody>
      </p:sp>
      <p:pic>
        <p:nvPicPr>
          <p:cNvPr id="305" name="Google Shape;305;p30"/>
          <p:cNvPicPr preferRelativeResize="0"/>
          <p:nvPr/>
        </p:nvPicPr>
        <p:blipFill rotWithShape="1">
          <a:blip r:embed="rId3">
            <a:alphaModFix/>
          </a:blip>
          <a:srcRect/>
          <a:stretch/>
        </p:blipFill>
        <p:spPr>
          <a:xfrm>
            <a:off x="3617846" y="13562"/>
            <a:ext cx="1017545" cy="1070700"/>
          </a:xfrm>
          <a:prstGeom prst="rect">
            <a:avLst/>
          </a:prstGeom>
          <a:noFill/>
          <a:ln>
            <a:noFill/>
          </a:ln>
        </p:spPr>
      </p:pic>
      <p:pic>
        <p:nvPicPr>
          <p:cNvPr id="306" name="Google Shape;306;p30"/>
          <p:cNvPicPr preferRelativeResize="0"/>
          <p:nvPr/>
        </p:nvPicPr>
        <p:blipFill rotWithShape="1">
          <a:blip r:embed="rId4">
            <a:alphaModFix/>
          </a:blip>
          <a:srcRect l="29118" t="29255" r="52542" b="44761"/>
          <a:stretch/>
        </p:blipFill>
        <p:spPr>
          <a:xfrm>
            <a:off x="1179450" y="2263137"/>
            <a:ext cx="4382275" cy="3492450"/>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sp>
        <p:nvSpPr>
          <p:cNvPr id="307" name="Google Shape;307;p30"/>
          <p:cNvSpPr txBox="1"/>
          <p:nvPr/>
        </p:nvSpPr>
        <p:spPr>
          <a:xfrm>
            <a:off x="5992800" y="3213100"/>
            <a:ext cx="5368800" cy="1070700"/>
          </a:xfrm>
          <a:prstGeom prst="rect">
            <a:avLst/>
          </a:prstGeom>
          <a:solidFill>
            <a:srgbClr val="FFFFFF"/>
          </a:solidFill>
          <a:ln w="28575" cap="flat" cmpd="sng">
            <a:solidFill>
              <a:srgbClr val="666666"/>
            </a:solidFill>
            <a:prstDash val="solid"/>
            <a:round/>
            <a:headEnd type="none" w="sm" len="sm"/>
            <a:tailEnd type="none" w="sm" len="sm"/>
          </a:ln>
          <a:effectLst>
            <a:outerShdw blurRad="257175" dist="114300" dir="4200000" algn="bl" rotWithShape="0">
              <a:srgbClr val="000000">
                <a:alpha val="80000"/>
              </a:srgbClr>
            </a:outerShdw>
          </a:effectLst>
        </p:spPr>
        <p:txBody>
          <a:bodyPr spcFirstLastPara="1" wrap="square" lIns="91425" tIns="91425" rIns="91425" bIns="91425" anchor="t" anchorCtr="0">
            <a:noAutofit/>
          </a:bodyPr>
          <a:lstStyle/>
          <a:p>
            <a:pPr lvl="0" algn="ctr" rtl="1"/>
            <a:r>
              <a:rPr lang="he-IL" sz="5700" dirty="0">
                <a:latin typeface="Arial" panose="020B0604020202020204" pitchFamily="34" charset="0"/>
                <a:ea typeface="Calibri"/>
                <a:cs typeface="Arial" panose="020B0604020202020204" pitchFamily="34" charset="0"/>
                <a:sym typeface="Calibri"/>
              </a:rPr>
              <a:t>פָּרַת </a:t>
            </a:r>
            <a:r>
              <a:rPr lang="x-none" sz="5700">
                <a:latin typeface="Arial" panose="020B0604020202020204" pitchFamily="34" charset="0"/>
                <a:ea typeface="Calibri"/>
                <a:cs typeface="Arial" panose="020B0604020202020204" pitchFamily="34" charset="0"/>
                <a:sym typeface="Calibri"/>
              </a:rPr>
              <a:t>מֹשֶה </a:t>
            </a:r>
            <a:r>
              <a:rPr lang="x-none" sz="5700" dirty="0">
                <a:latin typeface="Arial" panose="020B0604020202020204" pitchFamily="34" charset="0"/>
                <a:ea typeface="Calibri"/>
                <a:cs typeface="Arial" panose="020B0604020202020204" pitchFamily="34" charset="0"/>
                <a:sym typeface="Calibri"/>
              </a:rPr>
              <a:t>רַבֵּנוּ</a:t>
            </a:r>
            <a:endParaRPr sz="5700" dirty="0">
              <a:latin typeface="Arial" panose="020B0604020202020204" pitchFamily="34" charset="0"/>
              <a:ea typeface="Calibri"/>
              <a:cs typeface="Arial" panose="020B0604020202020204" pitchFamily="34" charset="0"/>
              <a:sym typeface="Calibri"/>
            </a:endParaRPr>
          </a:p>
        </p:txBody>
      </p:sp>
      <p:sp>
        <p:nvSpPr>
          <p:cNvPr id="6" name="Google Shape;371;p37"/>
          <p:cNvSpPr txBox="1"/>
          <p:nvPr/>
        </p:nvSpPr>
        <p:spPr>
          <a:xfrm>
            <a:off x="639388" y="6077701"/>
            <a:ext cx="5334692"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
                                        </p:tgtEl>
                                        <p:attrNameLst>
                                          <p:attrName>style.visibility</p:attrName>
                                        </p:attrNameLst>
                                      </p:cBhvr>
                                      <p:to>
                                        <p:strVal val="visible"/>
                                      </p:to>
                                    </p:set>
                                    <p:animEffect transition="in" filter="fade">
                                      <p:cBhvr>
                                        <p:cTn id="7" dur="1500"/>
                                        <p:tgtEl>
                                          <p:spTgt spid="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1"/>
          <p:cNvSpPr txBox="1">
            <a:spLocks noGrp="1"/>
          </p:cNvSpPr>
          <p:nvPr>
            <p:ph type="title"/>
          </p:nvPr>
        </p:nvSpPr>
        <p:spPr>
          <a:xfrm>
            <a:off x="3541986" y="446400"/>
            <a:ext cx="4276289" cy="972900"/>
          </a:xfrm>
          <a:prstGeom prst="rect">
            <a:avLst/>
          </a:prstGeom>
          <a:solidFill>
            <a:srgbClr val="FFFFFF"/>
          </a:solidFill>
          <a:ln w="28575" cap="flat" cmpd="sng">
            <a:solidFill>
              <a:srgbClr val="434343"/>
            </a:solidFill>
            <a:prstDash val="solid"/>
            <a:round/>
            <a:headEnd type="none" w="sm" len="sm"/>
            <a:tailEnd type="none" w="sm" len="sm"/>
          </a:ln>
        </p:spPr>
        <p:txBody>
          <a:bodyPr spcFirstLastPara="1" wrap="square" lIns="91425" tIns="45700" rIns="91425" bIns="45700" anchor="ctr" anchorCtr="0">
            <a:noAutofit/>
          </a:bodyPr>
          <a:lstStyle/>
          <a:p>
            <a:pPr marL="0" lvl="0" indent="0" algn="r" rtl="1">
              <a:spcBef>
                <a:spcPts val="0"/>
              </a:spcBef>
              <a:spcAft>
                <a:spcPts val="0"/>
              </a:spcAft>
              <a:buNone/>
            </a:pPr>
            <a:r>
              <a:rPr lang="x-none" sz="5300" dirty="0">
                <a:latin typeface="Arial" panose="020B0604020202020204" pitchFamily="34" charset="0"/>
                <a:cs typeface="Arial" panose="020B0604020202020204" pitchFamily="34" charset="0"/>
              </a:rPr>
              <a:t>מָה נִלְמָד הַיּוֹם?</a:t>
            </a:r>
            <a:endParaRPr sz="5300" dirty="0">
              <a:latin typeface="Arial" panose="020B0604020202020204" pitchFamily="34" charset="0"/>
              <a:cs typeface="Arial" panose="020B0604020202020204" pitchFamily="34" charset="0"/>
            </a:endParaRPr>
          </a:p>
        </p:txBody>
      </p:sp>
      <p:pic>
        <p:nvPicPr>
          <p:cNvPr id="314" name="Google Shape;314;p31"/>
          <p:cNvPicPr preferRelativeResize="0"/>
          <p:nvPr/>
        </p:nvPicPr>
        <p:blipFill>
          <a:blip r:embed="rId3">
            <a:alphaModFix/>
          </a:blip>
          <a:stretch>
            <a:fillRect/>
          </a:stretch>
        </p:blipFill>
        <p:spPr>
          <a:xfrm>
            <a:off x="7980575" y="1918000"/>
            <a:ext cx="2868325" cy="4085700"/>
          </a:xfrm>
          <a:prstGeom prst="rect">
            <a:avLst/>
          </a:prstGeom>
          <a:noFill/>
          <a:ln>
            <a:noFill/>
          </a:ln>
        </p:spPr>
      </p:pic>
      <p:sp>
        <p:nvSpPr>
          <p:cNvPr id="315" name="Google Shape;315;p31"/>
          <p:cNvSpPr txBox="1"/>
          <p:nvPr/>
        </p:nvSpPr>
        <p:spPr>
          <a:xfrm>
            <a:off x="515007" y="1865625"/>
            <a:ext cx="5358643" cy="1190700"/>
          </a:xfrm>
          <a:prstGeom prst="rect">
            <a:avLst/>
          </a:prstGeom>
          <a:solidFill>
            <a:srgbClr val="F4CCCC"/>
          </a:solidFill>
          <a:ln w="1905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lvl="0" algn="ctr" rtl="1"/>
            <a:r>
              <a:rPr lang="x-none" sz="3000" dirty="0">
                <a:solidFill>
                  <a:schemeClr val="dk1"/>
                </a:solidFill>
                <a:latin typeface="Arial" panose="020B0604020202020204" pitchFamily="34" charset="0"/>
                <a:ea typeface="Calibri"/>
                <a:cs typeface="Arial" panose="020B0604020202020204" pitchFamily="34" charset="0"/>
                <a:sym typeface="Calibri"/>
              </a:rPr>
              <a:t>נִקְרָא טֶקְסְט מֵידָעִי עַל חִיפּוּשִׁית קְטַנָּה </a:t>
            </a:r>
            <a:r>
              <a:rPr lang="he-IL" sz="3000" dirty="0" err="1">
                <a:solidFill>
                  <a:schemeClr val="dk1"/>
                </a:solidFill>
                <a:latin typeface="Arial" panose="020B0604020202020204" pitchFamily="34" charset="0"/>
                <a:ea typeface="Calibri"/>
                <a:cs typeface="Arial" panose="020B0604020202020204" pitchFamily="34" charset="0"/>
                <a:sym typeface="Calibri"/>
              </a:rPr>
              <a:t>וּמְיֻחֶדֶת</a:t>
            </a:r>
            <a:r>
              <a:rPr lang="x-none" sz="3000" dirty="0">
                <a:solidFill>
                  <a:schemeClr val="dk1"/>
                </a:solidFill>
                <a:latin typeface="Arial" panose="020B0604020202020204" pitchFamily="34" charset="0"/>
                <a:ea typeface="Calibri"/>
                <a:cs typeface="Arial" panose="020B0604020202020204" pitchFamily="34" charset="0"/>
                <a:sym typeface="Calibri"/>
              </a:rPr>
              <a:t>.</a:t>
            </a:r>
            <a:endParaRPr sz="3000" dirty="0">
              <a:latin typeface="Arial" panose="020B0604020202020204" pitchFamily="34" charset="0"/>
              <a:ea typeface="Open Sans"/>
              <a:cs typeface="Arial" panose="020B0604020202020204" pitchFamily="34" charset="0"/>
              <a:sym typeface="Open Sans"/>
            </a:endParaRPr>
          </a:p>
        </p:txBody>
      </p:sp>
      <p:sp>
        <p:nvSpPr>
          <p:cNvPr id="317" name="Google Shape;317;p31"/>
          <p:cNvSpPr txBox="1"/>
          <p:nvPr/>
        </p:nvSpPr>
        <p:spPr>
          <a:xfrm>
            <a:off x="548480" y="4843351"/>
            <a:ext cx="5358643" cy="1190700"/>
          </a:xfrm>
          <a:prstGeom prst="rect">
            <a:avLst/>
          </a:prstGeom>
          <a:solidFill>
            <a:srgbClr val="F4CCCC"/>
          </a:solidFill>
          <a:ln w="19050"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lvl="0" algn="ctr" rtl="1"/>
            <a:r>
              <a:rPr lang="he-IL" sz="2900" dirty="0">
                <a:solidFill>
                  <a:schemeClr val="dk1"/>
                </a:solidFill>
                <a:latin typeface="Arial" panose="020B0604020202020204" pitchFamily="34" charset="0"/>
                <a:ea typeface="Calibri"/>
                <a:cs typeface="Arial" panose="020B0604020202020204" pitchFamily="34" charset="0"/>
                <a:sym typeface="Calibri"/>
              </a:rPr>
              <a:t>נְחַפֵּשׂ בַּטֶּקְסְט </a:t>
            </a:r>
          </a:p>
          <a:p>
            <a:pPr lvl="0" algn="ctr" rtl="1"/>
            <a:r>
              <a:rPr lang="he-IL" sz="2900" dirty="0">
                <a:solidFill>
                  <a:schemeClr val="dk1"/>
                </a:solidFill>
                <a:latin typeface="Arial" panose="020B0604020202020204" pitchFamily="34" charset="0"/>
                <a:ea typeface="Calibri"/>
                <a:cs typeface="Arial" panose="020B0604020202020204" pitchFamily="34" charset="0"/>
                <a:sym typeface="Calibri"/>
              </a:rPr>
              <a:t>תְּשׁוּבוֹת לַשְּׁאֵלוֹת </a:t>
            </a:r>
            <a:r>
              <a:rPr lang="he-IL" sz="2900" dirty="0" err="1">
                <a:solidFill>
                  <a:schemeClr val="dk1"/>
                </a:solidFill>
                <a:latin typeface="Arial" panose="020B0604020202020204" pitchFamily="34" charset="0"/>
                <a:ea typeface="Calibri"/>
                <a:cs typeface="Arial" panose="020B0604020202020204" pitchFamily="34" charset="0"/>
                <a:sym typeface="Calibri"/>
              </a:rPr>
              <a:t>שֶׁמְּעַנְיְנוֹת</a:t>
            </a:r>
            <a:r>
              <a:rPr lang="he-IL" sz="2900" dirty="0">
                <a:solidFill>
                  <a:schemeClr val="dk1"/>
                </a:solidFill>
                <a:latin typeface="Arial" panose="020B0604020202020204" pitchFamily="34" charset="0"/>
                <a:ea typeface="Calibri"/>
                <a:cs typeface="Arial" panose="020B0604020202020204" pitchFamily="34" charset="0"/>
                <a:sym typeface="Calibri"/>
              </a:rPr>
              <a:t> אוֹתָנוּ</a:t>
            </a:r>
            <a:r>
              <a:rPr lang="x-none" sz="2900" dirty="0">
                <a:solidFill>
                  <a:schemeClr val="dk1"/>
                </a:solidFill>
                <a:latin typeface="Arial" panose="020B0604020202020204" pitchFamily="34" charset="0"/>
                <a:ea typeface="Calibri"/>
                <a:cs typeface="Arial" panose="020B0604020202020204" pitchFamily="34" charset="0"/>
                <a:sym typeface="Calibri"/>
              </a:rPr>
              <a:t>.</a:t>
            </a:r>
            <a:endParaRPr sz="2900" dirty="0">
              <a:solidFill>
                <a:schemeClr val="dk1"/>
              </a:solidFill>
              <a:latin typeface="Arial" panose="020B0604020202020204" pitchFamily="34" charset="0"/>
              <a:ea typeface="Calibri"/>
              <a:cs typeface="Arial" panose="020B0604020202020204" pitchFamily="34" charset="0"/>
              <a:sym typeface="Calibri"/>
            </a:endParaRPr>
          </a:p>
          <a:p>
            <a:pPr marL="0" lvl="0" indent="0" algn="ctr" rtl="1">
              <a:spcBef>
                <a:spcPts val="0"/>
              </a:spcBef>
              <a:spcAft>
                <a:spcPts val="0"/>
              </a:spcAft>
              <a:buNone/>
            </a:pPr>
            <a:endParaRPr sz="2900" dirty="0">
              <a:solidFill>
                <a:schemeClr val="dk1"/>
              </a:solidFill>
              <a:latin typeface="Arial" panose="020B0604020202020204" pitchFamily="34" charset="0"/>
              <a:ea typeface="Calibri"/>
              <a:cs typeface="Arial" panose="020B0604020202020204" pitchFamily="34" charset="0"/>
              <a:sym typeface="Calibri"/>
            </a:endParaRPr>
          </a:p>
        </p:txBody>
      </p:sp>
      <p:sp>
        <p:nvSpPr>
          <p:cNvPr id="6" name="Google Shape;317;p31">
            <a:extLst>
              <a:ext uri="{FF2B5EF4-FFF2-40B4-BE49-F238E27FC236}">
                <a16:creationId xmlns:a16="http://schemas.microsoft.com/office/drawing/2014/main" id="{D31B6F12-2236-4E00-85C8-9CD8A78384F7}"/>
              </a:ext>
            </a:extLst>
          </p:cNvPr>
          <p:cNvSpPr txBox="1"/>
          <p:nvPr/>
        </p:nvSpPr>
        <p:spPr>
          <a:xfrm>
            <a:off x="515006" y="3354488"/>
            <a:ext cx="5358643" cy="1190700"/>
          </a:xfrm>
          <a:prstGeom prst="rect">
            <a:avLst/>
          </a:prstGeom>
          <a:solidFill>
            <a:srgbClr val="F4CCCC"/>
          </a:solidFill>
          <a:ln w="19050"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lvl="0" algn="ctr" rtl="1"/>
            <a:r>
              <a:rPr lang="he-IL" sz="2900" dirty="0">
                <a:solidFill>
                  <a:schemeClr val="dk1"/>
                </a:solidFill>
                <a:latin typeface="Arial" panose="020B0604020202020204" pitchFamily="34" charset="0"/>
                <a:ea typeface="Calibri"/>
                <a:cs typeface="Arial" panose="020B0604020202020204" pitchFamily="34" charset="0"/>
                <a:sym typeface="Calibri"/>
              </a:rPr>
              <a:t>נֶאֱסוֹף מֵידָע מִכּוֹתֶרֶת הַטֶקְסְט  וְהַתְּמוּנָה </a:t>
            </a:r>
            <a:r>
              <a:rPr lang="he-IL" sz="2900" dirty="0" err="1">
                <a:solidFill>
                  <a:schemeClr val="dk1"/>
                </a:solidFill>
                <a:latin typeface="Arial" panose="020B0604020202020204" pitchFamily="34" charset="0"/>
                <a:ea typeface="Calibri"/>
                <a:cs typeface="Arial" panose="020B0604020202020204" pitchFamily="34" charset="0"/>
                <a:sym typeface="Calibri"/>
              </a:rPr>
              <a:t>הַמְּלַוָּה</a:t>
            </a:r>
            <a:r>
              <a:rPr lang="he-IL" sz="2900" dirty="0">
                <a:solidFill>
                  <a:schemeClr val="dk1"/>
                </a:solidFill>
                <a:latin typeface="Arial" panose="020B0604020202020204" pitchFamily="34" charset="0"/>
                <a:ea typeface="Calibri"/>
                <a:cs typeface="Arial" panose="020B0604020202020204" pitchFamily="34" charset="0"/>
                <a:sym typeface="Calibri"/>
              </a:rPr>
              <a:t> אוֹתוֹ</a:t>
            </a:r>
            <a:r>
              <a:rPr lang="x-none" sz="2900" dirty="0">
                <a:solidFill>
                  <a:schemeClr val="dk1"/>
                </a:solidFill>
                <a:latin typeface="Arial" panose="020B0604020202020204" pitchFamily="34" charset="0"/>
                <a:ea typeface="Calibri"/>
                <a:cs typeface="Arial" panose="020B0604020202020204" pitchFamily="34" charset="0"/>
                <a:sym typeface="Calibri"/>
              </a:rPr>
              <a:t>.</a:t>
            </a:r>
            <a:endParaRPr sz="2900" dirty="0">
              <a:solidFill>
                <a:schemeClr val="dk1"/>
              </a:solidFill>
              <a:latin typeface="Arial" panose="020B0604020202020204" pitchFamily="34" charset="0"/>
              <a:ea typeface="Calibri"/>
              <a:cs typeface="Arial" panose="020B0604020202020204" pitchFamily="34" charset="0"/>
              <a:sym typeface="Calibri"/>
            </a:endParaRPr>
          </a:p>
          <a:p>
            <a:pPr marL="0" lvl="0" indent="0" algn="ctr" rtl="1">
              <a:spcBef>
                <a:spcPts val="0"/>
              </a:spcBef>
              <a:spcAft>
                <a:spcPts val="0"/>
              </a:spcAft>
              <a:buNone/>
            </a:pPr>
            <a:endParaRPr sz="2900"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4"/>
                                        </p:tgtEl>
                                        <p:attrNameLst>
                                          <p:attrName>style.visibility</p:attrName>
                                        </p:attrNameLst>
                                      </p:cBhvr>
                                      <p:to>
                                        <p:strVal val="visible"/>
                                      </p:to>
                                    </p:set>
                                    <p:anim calcmode="lin" valueType="num">
                                      <p:cBhvr additive="base">
                                        <p:cTn id="7" dur="1500"/>
                                        <p:tgtEl>
                                          <p:spTgt spid="314"/>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5"/>
                                        </p:tgtEl>
                                        <p:attrNameLst>
                                          <p:attrName>style.visibility</p:attrName>
                                        </p:attrNameLst>
                                      </p:cBhvr>
                                      <p:to>
                                        <p:strVal val="visible"/>
                                      </p:to>
                                    </p:set>
                                    <p:animEffect transition="in" filter="fade">
                                      <p:cBhvr>
                                        <p:cTn id="12" dur="2000"/>
                                        <p:tgtEl>
                                          <p:spTgt spid="3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7"/>
                                        </p:tgtEl>
                                        <p:attrNameLst>
                                          <p:attrName>style.visibility</p:attrName>
                                        </p:attrNameLst>
                                      </p:cBhvr>
                                      <p:to>
                                        <p:strVal val="visible"/>
                                      </p:to>
                                    </p:set>
                                    <p:animEffect transition="in" filter="fade">
                                      <p:cBhvr>
                                        <p:cTn id="22" dur="2000"/>
                                        <p:tgtEl>
                                          <p:spTgt spid="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pic>
        <p:nvPicPr>
          <p:cNvPr id="323" name="Google Shape;323;p32"/>
          <p:cNvPicPr preferRelativeResize="0"/>
          <p:nvPr/>
        </p:nvPicPr>
        <p:blipFill rotWithShape="1">
          <a:blip r:embed="rId5">
            <a:alphaModFix/>
          </a:blip>
          <a:srcRect l="29118" t="29255" r="52542" b="44761"/>
          <a:stretch/>
        </p:blipFill>
        <p:spPr>
          <a:xfrm>
            <a:off x="811900" y="2070162"/>
            <a:ext cx="4382275" cy="3492450"/>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sp>
        <p:nvSpPr>
          <p:cNvPr id="324" name="Google Shape;324;p32"/>
          <p:cNvSpPr txBox="1"/>
          <p:nvPr/>
        </p:nvSpPr>
        <p:spPr>
          <a:xfrm>
            <a:off x="4877650" y="2853100"/>
            <a:ext cx="6573000" cy="720000"/>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None/>
            </a:pPr>
            <a:endParaRPr sz="3700">
              <a:latin typeface="Calibri"/>
              <a:ea typeface="Calibri"/>
              <a:cs typeface="Calibri"/>
              <a:sym typeface="Calibri"/>
            </a:endParaRPr>
          </a:p>
        </p:txBody>
      </p:sp>
      <p:sp>
        <p:nvSpPr>
          <p:cNvPr id="325" name="Google Shape;325;p32"/>
          <p:cNvSpPr txBox="1">
            <a:spLocks noGrp="1"/>
          </p:cNvSpPr>
          <p:nvPr>
            <p:ph type="title"/>
          </p:nvPr>
        </p:nvSpPr>
        <p:spPr>
          <a:xfrm>
            <a:off x="6132525" y="2216100"/>
            <a:ext cx="5531700" cy="3194100"/>
          </a:xfrm>
          <a:prstGeom prst="rect">
            <a:avLst/>
          </a:prstGeom>
          <a:solidFill>
            <a:srgbClr val="FFFFFF"/>
          </a:solidFill>
          <a:ln w="19050" cap="flat" cmpd="sng">
            <a:solidFill>
              <a:srgbClr val="434343"/>
            </a:solidFill>
            <a:prstDash val="solid"/>
            <a:round/>
            <a:headEnd type="none" w="sm" len="sm"/>
            <a:tailEnd type="none" w="sm" len="sm"/>
          </a:ln>
          <a:effectLst>
            <a:outerShdw blurRad="457200" dist="19050" dir="5400000" algn="bl" rotWithShape="0">
              <a:srgbClr val="000000">
                <a:alpha val="50000"/>
              </a:srgbClr>
            </a:outerShdw>
          </a:effectLst>
        </p:spPr>
        <p:txBody>
          <a:bodyPr spcFirstLastPara="1" wrap="square" lIns="91425" tIns="45700" rIns="91425" bIns="45700" anchor="ctr" anchorCtr="0">
            <a:noAutofit/>
          </a:bodyPr>
          <a:lstStyle/>
          <a:p>
            <a:pPr lvl="0"/>
            <a:r>
              <a:rPr lang="he-IL" sz="5500" b="1" dirty="0">
                <a:solidFill>
                  <a:srgbClr val="000000"/>
                </a:solidFill>
                <a:latin typeface="Arial" panose="020B0604020202020204" pitchFamily="34" charset="0"/>
                <a:cs typeface="Arial" panose="020B0604020202020204" pitchFamily="34" charset="0"/>
              </a:rPr>
              <a:t>מָה אַתֶּם יוֹדְעִים עַל</a:t>
            </a:r>
            <a:br>
              <a:rPr lang="he-IL" sz="5500" b="1" dirty="0">
                <a:solidFill>
                  <a:srgbClr val="000000"/>
                </a:solidFill>
                <a:latin typeface="Arial" panose="020B0604020202020204" pitchFamily="34" charset="0"/>
                <a:cs typeface="Arial" panose="020B0604020202020204" pitchFamily="34" charset="0"/>
              </a:rPr>
            </a:br>
            <a:r>
              <a:rPr lang="he-IL" sz="5500" b="1" dirty="0">
                <a:solidFill>
                  <a:srgbClr val="000000"/>
                </a:solidFill>
                <a:latin typeface="Arial" panose="020B0604020202020204" pitchFamily="34" charset="0"/>
                <a:cs typeface="Arial" panose="020B0604020202020204" pitchFamily="34" charset="0"/>
              </a:rPr>
              <a:t> פָּרַת מֹשֶׁה רַבֵּנוּ?</a:t>
            </a:r>
            <a:endParaRPr sz="4800" b="1" dirty="0">
              <a:solidFill>
                <a:srgbClr val="000000"/>
              </a:solidFill>
              <a:latin typeface="Arial" panose="020B0604020202020204" pitchFamily="34" charset="0"/>
              <a:cs typeface="Arial" panose="020B0604020202020204" pitchFamily="34" charset="0"/>
            </a:endParaRPr>
          </a:p>
        </p:txBody>
      </p:sp>
      <p:pic>
        <p:nvPicPr>
          <p:cNvPr id="7" name="Timer_02mi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28616" y="126301"/>
            <a:ext cx="2521323" cy="1418244"/>
          </a:xfrm>
          <a:prstGeom prst="rect">
            <a:avLst/>
          </a:prstGeom>
        </p:spPr>
      </p:pic>
    </p:spTree>
    <p:extLst>
      <p:ext uri="{BB962C8B-B14F-4D97-AF65-F5344CB8AC3E}">
        <p14:creationId xmlns:p14="http://schemas.microsoft.com/office/powerpoint/2010/main" val="416403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90" name="Google Shape;390;p39"/>
          <p:cNvPicPr preferRelativeResize="0"/>
          <p:nvPr/>
        </p:nvPicPr>
        <p:blipFill rotWithShape="1">
          <a:blip r:embed="rId3">
            <a:alphaModFix/>
          </a:blip>
          <a:srcRect/>
          <a:stretch/>
        </p:blipFill>
        <p:spPr>
          <a:xfrm>
            <a:off x="955896" y="371087"/>
            <a:ext cx="1017545" cy="1070700"/>
          </a:xfrm>
          <a:prstGeom prst="rect">
            <a:avLst/>
          </a:prstGeom>
          <a:noFill/>
          <a:ln>
            <a:noFill/>
          </a:ln>
        </p:spPr>
      </p:pic>
      <p:pic>
        <p:nvPicPr>
          <p:cNvPr id="392" name="Google Shape;392;p39"/>
          <p:cNvPicPr preferRelativeResize="0"/>
          <p:nvPr/>
        </p:nvPicPr>
        <p:blipFill rotWithShape="1">
          <a:blip r:embed="rId4">
            <a:alphaModFix/>
          </a:blip>
          <a:srcRect l="29118" t="29255" r="52542" b="44761"/>
          <a:stretch/>
        </p:blipFill>
        <p:spPr>
          <a:xfrm>
            <a:off x="960263" y="2093437"/>
            <a:ext cx="4382275" cy="3492450"/>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sp>
        <p:nvSpPr>
          <p:cNvPr id="393" name="Google Shape;393;p39"/>
          <p:cNvSpPr txBox="1"/>
          <p:nvPr/>
        </p:nvSpPr>
        <p:spPr>
          <a:xfrm>
            <a:off x="6242250" y="3427450"/>
            <a:ext cx="5154000" cy="143400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r>
              <a:rPr lang="x-none" sz="7200">
                <a:latin typeface="Arial" panose="020B0604020202020204" pitchFamily="34" charset="0"/>
                <a:ea typeface="Calibri"/>
                <a:cs typeface="Arial" panose="020B0604020202020204" pitchFamily="34" charset="0"/>
                <a:sym typeface="Calibri"/>
              </a:rPr>
              <a:t>בּוֹאוּ נִשְאַל</a:t>
            </a:r>
            <a:r>
              <a:rPr lang="he-IL" sz="7200" dirty="0">
                <a:latin typeface="Arial" panose="020B0604020202020204" pitchFamily="34" charset="0"/>
                <a:ea typeface="Calibri"/>
                <a:cs typeface="Arial" panose="020B0604020202020204" pitchFamily="34" charset="0"/>
                <a:sym typeface="Calibri"/>
              </a:rPr>
              <a:t>!</a:t>
            </a:r>
            <a:r>
              <a:rPr lang="x-none" sz="4000">
                <a:latin typeface="Arial" panose="020B0604020202020204" pitchFamily="34" charset="0"/>
                <a:ea typeface="Calibri"/>
                <a:cs typeface="Arial" panose="020B0604020202020204" pitchFamily="34" charset="0"/>
                <a:sym typeface="Calibri"/>
              </a:rPr>
              <a:t> </a:t>
            </a:r>
            <a:endParaRPr sz="4000" dirty="0">
              <a:latin typeface="Arial" panose="020B0604020202020204" pitchFamily="34" charset="0"/>
              <a:ea typeface="Calibri"/>
              <a:cs typeface="Arial" panose="020B0604020202020204" pitchFamily="34" charset="0"/>
              <a:sym typeface="Calibri"/>
            </a:endParaRPr>
          </a:p>
        </p:txBody>
      </p:sp>
      <p:pic>
        <p:nvPicPr>
          <p:cNvPr id="394" name="Google Shape;394;p39"/>
          <p:cNvPicPr preferRelativeResize="0"/>
          <p:nvPr/>
        </p:nvPicPr>
        <p:blipFill>
          <a:blip r:embed="rId5">
            <a:alphaModFix/>
          </a:blip>
          <a:stretch>
            <a:fillRect/>
          </a:stretch>
        </p:blipFill>
        <p:spPr>
          <a:xfrm rot="-774258">
            <a:off x="6040651" y="1940103"/>
            <a:ext cx="1675072" cy="1457293"/>
          </a:xfrm>
          <a:prstGeom prst="rect">
            <a:avLst/>
          </a:prstGeom>
          <a:noFill/>
          <a:ln>
            <a:noFill/>
          </a:ln>
        </p:spPr>
      </p:pic>
      <p:pic>
        <p:nvPicPr>
          <p:cNvPr id="395" name="Google Shape;395;p39"/>
          <p:cNvPicPr preferRelativeResize="0"/>
          <p:nvPr/>
        </p:nvPicPr>
        <p:blipFill>
          <a:blip r:embed="rId5">
            <a:alphaModFix/>
          </a:blip>
          <a:stretch>
            <a:fillRect/>
          </a:stretch>
        </p:blipFill>
        <p:spPr>
          <a:xfrm rot="-10">
            <a:off x="7412252" y="1635303"/>
            <a:ext cx="1675073" cy="1457292"/>
          </a:xfrm>
          <a:prstGeom prst="rect">
            <a:avLst/>
          </a:prstGeom>
          <a:noFill/>
          <a:ln>
            <a:noFill/>
          </a:ln>
        </p:spPr>
      </p:pic>
      <p:pic>
        <p:nvPicPr>
          <p:cNvPr id="396" name="Google Shape;396;p39"/>
          <p:cNvPicPr preferRelativeResize="0"/>
          <p:nvPr/>
        </p:nvPicPr>
        <p:blipFill>
          <a:blip r:embed="rId5">
            <a:alphaModFix/>
          </a:blip>
          <a:stretch>
            <a:fillRect/>
          </a:stretch>
        </p:blipFill>
        <p:spPr>
          <a:xfrm rot="-10">
            <a:off x="8402852" y="1635303"/>
            <a:ext cx="1675073" cy="1457292"/>
          </a:xfrm>
          <a:prstGeom prst="rect">
            <a:avLst/>
          </a:prstGeom>
          <a:noFill/>
          <a:ln>
            <a:noFill/>
          </a:ln>
        </p:spPr>
      </p:pic>
      <p:pic>
        <p:nvPicPr>
          <p:cNvPr id="397" name="Google Shape;397;p39"/>
          <p:cNvPicPr preferRelativeResize="0"/>
          <p:nvPr/>
        </p:nvPicPr>
        <p:blipFill>
          <a:blip r:embed="rId5">
            <a:alphaModFix/>
          </a:blip>
          <a:stretch>
            <a:fillRect/>
          </a:stretch>
        </p:blipFill>
        <p:spPr>
          <a:xfrm rot="1151358">
            <a:off x="9649751" y="1848003"/>
            <a:ext cx="1675072" cy="1457293"/>
          </a:xfrm>
          <a:prstGeom prst="rect">
            <a:avLst/>
          </a:prstGeom>
          <a:noFill/>
          <a:ln>
            <a:noFill/>
          </a:ln>
        </p:spPr>
      </p:pic>
    </p:spTree>
    <p:extLst>
      <p:ext uri="{BB962C8B-B14F-4D97-AF65-F5344CB8AC3E}">
        <p14:creationId xmlns:p14="http://schemas.microsoft.com/office/powerpoint/2010/main" val="615514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90" name="Google Shape;390;p39"/>
          <p:cNvPicPr preferRelativeResize="0"/>
          <p:nvPr/>
        </p:nvPicPr>
        <p:blipFill rotWithShape="1">
          <a:blip r:embed="rId3">
            <a:alphaModFix/>
          </a:blip>
          <a:srcRect/>
          <a:stretch/>
        </p:blipFill>
        <p:spPr>
          <a:xfrm>
            <a:off x="955896" y="371087"/>
            <a:ext cx="1017545" cy="1070700"/>
          </a:xfrm>
          <a:prstGeom prst="rect">
            <a:avLst/>
          </a:prstGeom>
          <a:noFill/>
          <a:ln>
            <a:noFill/>
          </a:ln>
        </p:spPr>
      </p:pic>
      <p:pic>
        <p:nvPicPr>
          <p:cNvPr id="392" name="Google Shape;392;p39"/>
          <p:cNvPicPr preferRelativeResize="0"/>
          <p:nvPr/>
        </p:nvPicPr>
        <p:blipFill rotWithShape="1">
          <a:blip r:embed="rId4">
            <a:alphaModFix/>
          </a:blip>
          <a:srcRect l="29118" t="29255" r="52542" b="44761"/>
          <a:stretch/>
        </p:blipFill>
        <p:spPr>
          <a:xfrm>
            <a:off x="426863" y="2048981"/>
            <a:ext cx="4382275" cy="3492450"/>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sp>
        <p:nvSpPr>
          <p:cNvPr id="10" name="Google Shape;403;p40"/>
          <p:cNvSpPr txBox="1">
            <a:spLocks noGrp="1"/>
          </p:cNvSpPr>
          <p:nvPr>
            <p:ph type="title"/>
          </p:nvPr>
        </p:nvSpPr>
        <p:spPr>
          <a:xfrm>
            <a:off x="1909942" y="564527"/>
            <a:ext cx="9242400" cy="720000"/>
          </a:xfrm>
          <a:prstGeom prst="rect">
            <a:avLst/>
          </a:prstGeom>
          <a:solidFill>
            <a:schemeClr val="accent1"/>
          </a:solidFill>
          <a:ln>
            <a:noFill/>
          </a:ln>
        </p:spPr>
        <p:txBody>
          <a:bodyPr spcFirstLastPara="1" wrap="square" lIns="91425" tIns="45700" rIns="91425" bIns="45700" anchor="b" anchorCtr="0">
            <a:noAutofit/>
          </a:bodyPr>
          <a:lstStyle/>
          <a:p>
            <a:r>
              <a:rPr lang="he-IL" dirty="0">
                <a:latin typeface="Arial" panose="020B0604020202020204" pitchFamily="34" charset="0"/>
                <a:cs typeface="Arial" panose="020B0604020202020204" pitchFamily="34" charset="0"/>
              </a:rPr>
              <a:t/>
            </a:r>
            <a:br>
              <a:rPr lang="he-IL" dirty="0">
                <a:latin typeface="Arial" panose="020B0604020202020204" pitchFamily="34" charset="0"/>
                <a:cs typeface="Arial" panose="020B0604020202020204" pitchFamily="34" charset="0"/>
              </a:rPr>
            </a:br>
            <a:r>
              <a:rPr lang="he-IL" dirty="0">
                <a:latin typeface="Arial" panose="020B0604020202020204" pitchFamily="34" charset="0"/>
                <a:cs typeface="Arial" panose="020B0604020202020204" pitchFamily="34" charset="0"/>
              </a:rPr>
              <a:t/>
            </a:r>
            <a:br>
              <a:rPr lang="he-IL" dirty="0">
                <a:latin typeface="Arial" panose="020B0604020202020204" pitchFamily="34" charset="0"/>
                <a:cs typeface="Arial" panose="020B0604020202020204" pitchFamily="34" charset="0"/>
              </a:rPr>
            </a:br>
            <a:r>
              <a:rPr lang="he-IL" sz="2000" dirty="0">
                <a:latin typeface="Arial" panose="020B0604020202020204" pitchFamily="34" charset="0"/>
                <a:cs typeface="Arial" panose="020B0604020202020204" pitchFamily="34" charset="0"/>
              </a:rPr>
              <a:t/>
            </a:r>
            <a:br>
              <a:rPr lang="he-IL" sz="2000" dirty="0">
                <a:latin typeface="Arial" panose="020B0604020202020204" pitchFamily="34" charset="0"/>
                <a:cs typeface="Arial" panose="020B0604020202020204" pitchFamily="34" charset="0"/>
              </a:rPr>
            </a:br>
            <a:r>
              <a:rPr lang="he-IL" dirty="0">
                <a:latin typeface="Arial" panose="020B0604020202020204" pitchFamily="34" charset="0"/>
                <a:cs typeface="Arial" panose="020B0604020202020204" pitchFamily="34" charset="0"/>
              </a:rPr>
              <a:t>בּוֹאוּ נִשְאַל!</a:t>
            </a:r>
            <a:endParaRPr dirty="0">
              <a:latin typeface="Arial" panose="020B0604020202020204" pitchFamily="34" charset="0"/>
              <a:cs typeface="Arial" panose="020B0604020202020204" pitchFamily="34" charset="0"/>
            </a:endParaRPr>
          </a:p>
        </p:txBody>
      </p:sp>
      <p:sp>
        <p:nvSpPr>
          <p:cNvPr id="12" name="Google Shape;481;p46"/>
          <p:cNvSpPr txBox="1"/>
          <p:nvPr/>
        </p:nvSpPr>
        <p:spPr>
          <a:xfrm>
            <a:off x="5246431" y="2048981"/>
            <a:ext cx="6672300" cy="720000"/>
          </a:xfrm>
          <a:prstGeom prst="rect">
            <a:avLst/>
          </a:prstGeom>
          <a:solidFill>
            <a:schemeClr val="accent3">
              <a:lumMod val="20000"/>
              <a:lumOff val="80000"/>
            </a:schemeClr>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buSzPts val="100"/>
              <a:buFont typeface="Calibri"/>
              <a:buChar char="●"/>
            </a:pPr>
            <a:r>
              <a:rPr lang="he-IL" sz="3800" dirty="0">
                <a:latin typeface="Arial" panose="020B0604020202020204" pitchFamily="34" charset="0"/>
                <a:ea typeface="Calibri"/>
                <a:cs typeface="Arial" panose="020B0604020202020204" pitchFamily="34" charset="0"/>
                <a:sym typeface="Calibri"/>
              </a:rPr>
              <a:t>מָה הִיא אוֹהֶבֶת לֶאֱכֹל?</a:t>
            </a:r>
            <a:endParaRPr lang="he-IL" sz="100" dirty="0">
              <a:latin typeface="Arial" panose="020B0604020202020204" pitchFamily="34" charset="0"/>
              <a:ea typeface="Open Sans"/>
              <a:cs typeface="Arial" panose="020B0604020202020204" pitchFamily="34" charset="0"/>
              <a:sym typeface="Open Sans"/>
            </a:endParaRPr>
          </a:p>
        </p:txBody>
      </p:sp>
    </p:spTree>
    <p:extLst>
      <p:ext uri="{BB962C8B-B14F-4D97-AF65-F5344CB8AC3E}">
        <p14:creationId xmlns:p14="http://schemas.microsoft.com/office/powerpoint/2010/main" val="2684844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90" name="Google Shape;390;p39"/>
          <p:cNvPicPr preferRelativeResize="0"/>
          <p:nvPr/>
        </p:nvPicPr>
        <p:blipFill rotWithShape="1">
          <a:blip r:embed="rId3">
            <a:alphaModFix/>
          </a:blip>
          <a:srcRect/>
          <a:stretch/>
        </p:blipFill>
        <p:spPr>
          <a:xfrm>
            <a:off x="955896" y="371087"/>
            <a:ext cx="1017545" cy="1070700"/>
          </a:xfrm>
          <a:prstGeom prst="rect">
            <a:avLst/>
          </a:prstGeom>
          <a:noFill/>
          <a:ln>
            <a:noFill/>
          </a:ln>
        </p:spPr>
      </p:pic>
      <p:pic>
        <p:nvPicPr>
          <p:cNvPr id="392" name="Google Shape;392;p39"/>
          <p:cNvPicPr preferRelativeResize="0"/>
          <p:nvPr/>
        </p:nvPicPr>
        <p:blipFill rotWithShape="1">
          <a:blip r:embed="rId4">
            <a:alphaModFix/>
          </a:blip>
          <a:srcRect l="29118" t="29255" r="52542" b="44761"/>
          <a:stretch/>
        </p:blipFill>
        <p:spPr>
          <a:xfrm>
            <a:off x="426863" y="2093437"/>
            <a:ext cx="4382275" cy="3492450"/>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sp>
        <p:nvSpPr>
          <p:cNvPr id="10" name="Google Shape;403;p40"/>
          <p:cNvSpPr txBox="1">
            <a:spLocks noGrp="1"/>
          </p:cNvSpPr>
          <p:nvPr>
            <p:ph type="title"/>
          </p:nvPr>
        </p:nvSpPr>
        <p:spPr>
          <a:xfrm>
            <a:off x="1909942" y="564527"/>
            <a:ext cx="9242400" cy="720000"/>
          </a:xfrm>
          <a:prstGeom prst="rect">
            <a:avLst/>
          </a:prstGeom>
          <a:solidFill>
            <a:schemeClr val="accent1"/>
          </a:solidFill>
          <a:ln>
            <a:noFill/>
          </a:ln>
        </p:spPr>
        <p:txBody>
          <a:bodyPr spcFirstLastPara="1" wrap="square" lIns="91425" tIns="45700" rIns="91425" bIns="45700" anchor="b" anchorCtr="0">
            <a:noAutofit/>
          </a:bodyPr>
          <a:lstStyle/>
          <a:p>
            <a:r>
              <a:rPr lang="he-IL" dirty="0">
                <a:latin typeface="+mn-lt"/>
              </a:rPr>
              <a:t/>
            </a:r>
            <a:br>
              <a:rPr lang="he-IL" dirty="0">
                <a:latin typeface="+mn-lt"/>
              </a:rPr>
            </a:br>
            <a:r>
              <a:rPr lang="he-IL" dirty="0">
                <a:latin typeface="+mn-lt"/>
              </a:rPr>
              <a:t/>
            </a:r>
            <a:br>
              <a:rPr lang="he-IL" dirty="0">
                <a:latin typeface="+mn-lt"/>
              </a:rPr>
            </a:br>
            <a:r>
              <a:rPr lang="he-IL" sz="2000" dirty="0">
                <a:latin typeface="+mn-lt"/>
              </a:rPr>
              <a:t/>
            </a:r>
            <a:br>
              <a:rPr lang="he-IL" sz="2000" dirty="0">
                <a:latin typeface="+mn-lt"/>
              </a:rPr>
            </a:br>
            <a:r>
              <a:rPr lang="he-IL" dirty="0">
                <a:latin typeface="+mn-lt"/>
              </a:rPr>
              <a:t>בּוֹאוּ נִשְאַל!</a:t>
            </a:r>
            <a:endParaRPr dirty="0">
              <a:latin typeface="+mn-lt"/>
            </a:endParaRPr>
          </a:p>
        </p:txBody>
      </p:sp>
      <p:sp>
        <p:nvSpPr>
          <p:cNvPr id="12" name="Google Shape;481;p46"/>
          <p:cNvSpPr txBox="1"/>
          <p:nvPr/>
        </p:nvSpPr>
        <p:spPr>
          <a:xfrm>
            <a:off x="5256942" y="2093437"/>
            <a:ext cx="6672300" cy="720000"/>
          </a:xfrm>
          <a:prstGeom prst="rect">
            <a:avLst/>
          </a:prstGeom>
          <a:solidFill>
            <a:schemeClr val="accent3">
              <a:lumMod val="20000"/>
              <a:lumOff val="80000"/>
            </a:schemeClr>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buSzPts val="100"/>
              <a:buFont typeface="Calibri"/>
              <a:buChar char="●"/>
            </a:pPr>
            <a:r>
              <a:rPr lang="he-IL" sz="3800" dirty="0">
                <a:latin typeface="Arial" panose="020B0604020202020204" pitchFamily="34" charset="0"/>
                <a:ea typeface="Calibri"/>
                <a:cs typeface="Arial" panose="020B0604020202020204" pitchFamily="34" charset="0"/>
                <a:sym typeface="Calibri"/>
              </a:rPr>
              <a:t>מָה הִיא אוֹהֶבֶת לֶאֱכֹל?</a:t>
            </a:r>
            <a:endParaRPr lang="he-IL" sz="100" dirty="0">
              <a:latin typeface="Arial" panose="020B0604020202020204" pitchFamily="34" charset="0"/>
              <a:ea typeface="Open Sans"/>
              <a:cs typeface="Arial" panose="020B0604020202020204" pitchFamily="34" charset="0"/>
              <a:sym typeface="Open Sans"/>
            </a:endParaRPr>
          </a:p>
        </p:txBody>
      </p:sp>
      <p:sp>
        <p:nvSpPr>
          <p:cNvPr id="13" name="Google Shape;481;p46"/>
          <p:cNvSpPr txBox="1"/>
          <p:nvPr/>
        </p:nvSpPr>
        <p:spPr>
          <a:xfrm>
            <a:off x="5256942" y="3010026"/>
            <a:ext cx="6672300" cy="720000"/>
          </a:xfrm>
          <a:prstGeom prst="rect">
            <a:avLst/>
          </a:prstGeom>
          <a:solidFill>
            <a:schemeClr val="accent3">
              <a:lumMod val="20000"/>
              <a:lumOff val="80000"/>
            </a:schemeClr>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buSzPts val="100"/>
              <a:buFont typeface="Calibri"/>
              <a:buChar char="●"/>
            </a:pPr>
            <a:r>
              <a:rPr lang="he-IL" sz="3800" dirty="0">
                <a:latin typeface="Arial" panose="020B0604020202020204" pitchFamily="34" charset="0"/>
                <a:ea typeface="Calibri"/>
                <a:cs typeface="Arial" panose="020B0604020202020204" pitchFamily="34" charset="0"/>
                <a:sym typeface="Calibri"/>
              </a:rPr>
              <a:t>אֵיפֹה </a:t>
            </a:r>
            <a:r>
              <a:rPr lang="he-IL" sz="3800">
                <a:latin typeface="Arial" panose="020B0604020202020204" pitchFamily="34" charset="0"/>
                <a:ea typeface="Calibri"/>
                <a:cs typeface="Arial" panose="020B0604020202020204" pitchFamily="34" charset="0"/>
                <a:sym typeface="Calibri"/>
              </a:rPr>
              <a:t>הִיא חָיָה?</a:t>
            </a:r>
            <a:endParaRPr sz="100" dirty="0">
              <a:latin typeface="Arial" panose="020B0604020202020204" pitchFamily="34" charset="0"/>
              <a:ea typeface="Open Sans"/>
              <a:cs typeface="Arial" panose="020B0604020202020204" pitchFamily="34" charset="0"/>
              <a:sym typeface="Open Sans"/>
            </a:endParaRPr>
          </a:p>
        </p:txBody>
      </p:sp>
    </p:spTree>
    <p:extLst>
      <p:ext uri="{BB962C8B-B14F-4D97-AF65-F5344CB8AC3E}">
        <p14:creationId xmlns:p14="http://schemas.microsoft.com/office/powerpoint/2010/main" val="1308965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90" name="Google Shape;390;p39"/>
          <p:cNvPicPr preferRelativeResize="0"/>
          <p:nvPr/>
        </p:nvPicPr>
        <p:blipFill rotWithShape="1">
          <a:blip r:embed="rId5">
            <a:alphaModFix/>
          </a:blip>
          <a:srcRect/>
          <a:stretch/>
        </p:blipFill>
        <p:spPr>
          <a:xfrm>
            <a:off x="955896" y="371087"/>
            <a:ext cx="1017545" cy="1070700"/>
          </a:xfrm>
          <a:prstGeom prst="rect">
            <a:avLst/>
          </a:prstGeom>
          <a:noFill/>
          <a:ln>
            <a:noFill/>
          </a:ln>
        </p:spPr>
      </p:pic>
      <p:pic>
        <p:nvPicPr>
          <p:cNvPr id="392" name="Google Shape;392;p39"/>
          <p:cNvPicPr preferRelativeResize="0"/>
          <p:nvPr/>
        </p:nvPicPr>
        <p:blipFill rotWithShape="1">
          <a:blip r:embed="rId6">
            <a:alphaModFix/>
          </a:blip>
          <a:srcRect l="29118" t="29255" r="52542" b="44761"/>
          <a:stretch/>
        </p:blipFill>
        <p:spPr>
          <a:xfrm>
            <a:off x="282555" y="2093437"/>
            <a:ext cx="4382275" cy="3492450"/>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sp>
        <p:nvSpPr>
          <p:cNvPr id="10" name="Google Shape;403;p40"/>
          <p:cNvSpPr txBox="1">
            <a:spLocks noGrp="1"/>
          </p:cNvSpPr>
          <p:nvPr>
            <p:ph type="title"/>
          </p:nvPr>
        </p:nvSpPr>
        <p:spPr>
          <a:xfrm>
            <a:off x="1909942" y="564527"/>
            <a:ext cx="9242400" cy="720000"/>
          </a:xfrm>
          <a:prstGeom prst="rect">
            <a:avLst/>
          </a:prstGeom>
          <a:solidFill>
            <a:schemeClr val="accent1"/>
          </a:solidFill>
          <a:ln>
            <a:noFill/>
          </a:ln>
        </p:spPr>
        <p:txBody>
          <a:bodyPr spcFirstLastPara="1" wrap="square" lIns="91425" tIns="45700" rIns="91425" bIns="45700" anchor="b" anchorCtr="0">
            <a:noAutofit/>
          </a:bodyPr>
          <a:lstStyle/>
          <a:p>
            <a:r>
              <a:rPr lang="he-IL" dirty="0">
                <a:latin typeface="Arial" panose="020B0604020202020204" pitchFamily="34" charset="0"/>
                <a:cs typeface="Arial" panose="020B0604020202020204" pitchFamily="34" charset="0"/>
              </a:rPr>
              <a:t/>
            </a:r>
            <a:br>
              <a:rPr lang="he-IL" dirty="0">
                <a:latin typeface="Arial" panose="020B0604020202020204" pitchFamily="34" charset="0"/>
                <a:cs typeface="Arial" panose="020B0604020202020204" pitchFamily="34" charset="0"/>
              </a:rPr>
            </a:br>
            <a:r>
              <a:rPr lang="he-IL" dirty="0">
                <a:latin typeface="Arial" panose="020B0604020202020204" pitchFamily="34" charset="0"/>
                <a:cs typeface="Arial" panose="020B0604020202020204" pitchFamily="34" charset="0"/>
              </a:rPr>
              <a:t/>
            </a:r>
            <a:br>
              <a:rPr lang="he-IL" dirty="0">
                <a:latin typeface="Arial" panose="020B0604020202020204" pitchFamily="34" charset="0"/>
                <a:cs typeface="Arial" panose="020B0604020202020204" pitchFamily="34" charset="0"/>
              </a:rPr>
            </a:br>
            <a:r>
              <a:rPr lang="he-IL" sz="2000" dirty="0">
                <a:latin typeface="Arial" panose="020B0604020202020204" pitchFamily="34" charset="0"/>
                <a:cs typeface="Arial" panose="020B0604020202020204" pitchFamily="34" charset="0"/>
              </a:rPr>
              <a:t/>
            </a:r>
            <a:br>
              <a:rPr lang="he-IL" sz="2000" dirty="0">
                <a:latin typeface="Arial" panose="020B0604020202020204" pitchFamily="34" charset="0"/>
                <a:cs typeface="Arial" panose="020B0604020202020204" pitchFamily="34" charset="0"/>
              </a:rPr>
            </a:br>
            <a:r>
              <a:rPr lang="he-IL" dirty="0">
                <a:latin typeface="Arial" panose="020B0604020202020204" pitchFamily="34" charset="0"/>
                <a:cs typeface="Arial" panose="020B0604020202020204" pitchFamily="34" charset="0"/>
              </a:rPr>
              <a:t>בּוֹאוּ נִשְאַל!</a:t>
            </a:r>
            <a:endParaRPr dirty="0">
              <a:latin typeface="Arial" panose="020B0604020202020204" pitchFamily="34" charset="0"/>
              <a:cs typeface="Arial" panose="020B0604020202020204" pitchFamily="34" charset="0"/>
            </a:endParaRPr>
          </a:p>
        </p:txBody>
      </p:sp>
      <p:sp>
        <p:nvSpPr>
          <p:cNvPr id="12" name="Google Shape;481;p46"/>
          <p:cNvSpPr txBox="1"/>
          <p:nvPr/>
        </p:nvSpPr>
        <p:spPr>
          <a:xfrm>
            <a:off x="5120608" y="1692624"/>
            <a:ext cx="6672300" cy="720000"/>
          </a:xfrm>
          <a:prstGeom prst="rect">
            <a:avLst/>
          </a:prstGeom>
          <a:solidFill>
            <a:schemeClr val="accent3">
              <a:lumMod val="20000"/>
              <a:lumOff val="80000"/>
            </a:schemeClr>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buSzPts val="100"/>
              <a:buFont typeface="Calibri"/>
              <a:buChar char="●"/>
            </a:pPr>
            <a:r>
              <a:rPr lang="he-IL" sz="3800" dirty="0">
                <a:latin typeface="Arial" panose="020B0604020202020204" pitchFamily="34" charset="0"/>
                <a:ea typeface="Calibri"/>
                <a:cs typeface="Arial" panose="020B0604020202020204" pitchFamily="34" charset="0"/>
                <a:sym typeface="Calibri"/>
              </a:rPr>
              <a:t>מָה הִיא אוֹהֶבֶת לֶאֱכֹל?</a:t>
            </a:r>
            <a:endParaRPr lang="he-IL" sz="100" dirty="0">
              <a:latin typeface="Arial" panose="020B0604020202020204" pitchFamily="34" charset="0"/>
              <a:ea typeface="Open Sans"/>
              <a:cs typeface="Arial" panose="020B0604020202020204" pitchFamily="34" charset="0"/>
              <a:sym typeface="Open Sans"/>
            </a:endParaRPr>
          </a:p>
        </p:txBody>
      </p:sp>
      <p:sp>
        <p:nvSpPr>
          <p:cNvPr id="13" name="Google Shape;481;p46"/>
          <p:cNvSpPr txBox="1"/>
          <p:nvPr/>
        </p:nvSpPr>
        <p:spPr>
          <a:xfrm>
            <a:off x="5120608" y="2550012"/>
            <a:ext cx="6672300" cy="720000"/>
          </a:xfrm>
          <a:prstGeom prst="rect">
            <a:avLst/>
          </a:prstGeom>
          <a:solidFill>
            <a:schemeClr val="accent3">
              <a:lumMod val="20000"/>
              <a:lumOff val="80000"/>
            </a:schemeClr>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buSzPts val="100"/>
              <a:buFont typeface="Calibri"/>
              <a:buChar char="●"/>
            </a:pPr>
            <a:r>
              <a:rPr lang="he-IL" sz="3800" dirty="0">
                <a:latin typeface="Arial" panose="020B0604020202020204" pitchFamily="34" charset="0"/>
                <a:ea typeface="Calibri"/>
                <a:cs typeface="Arial" panose="020B0604020202020204" pitchFamily="34" charset="0"/>
                <a:sym typeface="Calibri"/>
              </a:rPr>
              <a:t>אֵיפֹה </a:t>
            </a:r>
            <a:r>
              <a:rPr lang="he-IL" sz="3800">
                <a:latin typeface="Arial" panose="020B0604020202020204" pitchFamily="34" charset="0"/>
                <a:ea typeface="Calibri"/>
                <a:cs typeface="Arial" panose="020B0604020202020204" pitchFamily="34" charset="0"/>
                <a:sym typeface="Calibri"/>
              </a:rPr>
              <a:t>הִיא חָיָה?</a:t>
            </a:r>
            <a:endParaRPr lang="he-IL" sz="100" dirty="0">
              <a:latin typeface="Arial" panose="020B0604020202020204" pitchFamily="34" charset="0"/>
              <a:ea typeface="Open Sans"/>
              <a:cs typeface="Arial" panose="020B0604020202020204" pitchFamily="34" charset="0"/>
              <a:sym typeface="Open Sans"/>
            </a:endParaRPr>
          </a:p>
        </p:txBody>
      </p:sp>
      <p:sp>
        <p:nvSpPr>
          <p:cNvPr id="9" name="Google Shape;481;p46"/>
          <p:cNvSpPr txBox="1"/>
          <p:nvPr/>
        </p:nvSpPr>
        <p:spPr>
          <a:xfrm>
            <a:off x="5120608" y="3407400"/>
            <a:ext cx="6672300" cy="720000"/>
          </a:xfrm>
          <a:prstGeom prst="rect">
            <a:avLst/>
          </a:prstGeom>
          <a:solidFill>
            <a:srgbClr val="FFFFFF"/>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spcBef>
                <a:spcPts val="0"/>
              </a:spcBef>
              <a:spcAft>
                <a:spcPts val="0"/>
              </a:spcAft>
              <a:buSzPts val="100"/>
              <a:buFont typeface="Calibri"/>
              <a:buChar char="●"/>
            </a:pPr>
            <a:endParaRPr sz="100" dirty="0">
              <a:latin typeface="Open Sans"/>
              <a:ea typeface="Open Sans"/>
              <a:cs typeface="Open Sans"/>
              <a:sym typeface="Open Sans"/>
            </a:endParaRPr>
          </a:p>
        </p:txBody>
      </p:sp>
      <p:sp>
        <p:nvSpPr>
          <p:cNvPr id="14" name="Google Shape;481;p46"/>
          <p:cNvSpPr txBox="1"/>
          <p:nvPr/>
        </p:nvSpPr>
        <p:spPr>
          <a:xfrm>
            <a:off x="5120608" y="4235717"/>
            <a:ext cx="6672300" cy="720000"/>
          </a:xfrm>
          <a:prstGeom prst="rect">
            <a:avLst/>
          </a:prstGeom>
          <a:solidFill>
            <a:srgbClr val="FFFFFF"/>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spcBef>
                <a:spcPts val="0"/>
              </a:spcBef>
              <a:spcAft>
                <a:spcPts val="0"/>
              </a:spcAft>
              <a:buSzPts val="100"/>
              <a:buFont typeface="Calibri"/>
              <a:buChar char="●"/>
            </a:pPr>
            <a:endParaRPr sz="100" dirty="0">
              <a:latin typeface="Open Sans"/>
              <a:ea typeface="Open Sans"/>
              <a:cs typeface="Open Sans"/>
              <a:sym typeface="Open Sans"/>
            </a:endParaRPr>
          </a:p>
        </p:txBody>
      </p:sp>
      <p:sp>
        <p:nvSpPr>
          <p:cNvPr id="15" name="Google Shape;481;p46"/>
          <p:cNvSpPr txBox="1"/>
          <p:nvPr/>
        </p:nvSpPr>
        <p:spPr>
          <a:xfrm>
            <a:off x="5120608" y="5099085"/>
            <a:ext cx="6672300" cy="720000"/>
          </a:xfrm>
          <a:prstGeom prst="rect">
            <a:avLst/>
          </a:prstGeom>
          <a:solidFill>
            <a:srgbClr val="FFFFFF"/>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spcBef>
                <a:spcPts val="0"/>
              </a:spcBef>
              <a:spcAft>
                <a:spcPts val="0"/>
              </a:spcAft>
              <a:buSzPts val="100"/>
              <a:buFont typeface="Calibri"/>
              <a:buChar char="●"/>
            </a:pPr>
            <a:endParaRPr sz="100" dirty="0">
              <a:latin typeface="Open Sans"/>
              <a:ea typeface="Open Sans"/>
              <a:cs typeface="Open Sans"/>
              <a:sym typeface="Open Sans"/>
            </a:endParaRPr>
          </a:p>
        </p:txBody>
      </p:sp>
      <p:sp>
        <p:nvSpPr>
          <p:cNvPr id="16" name="Google Shape;481;p46"/>
          <p:cNvSpPr txBox="1"/>
          <p:nvPr/>
        </p:nvSpPr>
        <p:spPr>
          <a:xfrm>
            <a:off x="5120608" y="5962453"/>
            <a:ext cx="6672300" cy="720000"/>
          </a:xfrm>
          <a:prstGeom prst="rect">
            <a:avLst/>
          </a:prstGeom>
          <a:solidFill>
            <a:srgbClr val="FFFFFF"/>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spcBef>
                <a:spcPts val="0"/>
              </a:spcBef>
              <a:spcAft>
                <a:spcPts val="0"/>
              </a:spcAft>
              <a:buSzPts val="100"/>
              <a:buFont typeface="Calibri"/>
              <a:buChar char="●"/>
            </a:pPr>
            <a:endParaRPr sz="100" dirty="0">
              <a:latin typeface="Open Sans"/>
              <a:ea typeface="Open Sans"/>
              <a:cs typeface="Open Sans"/>
              <a:sym typeface="Open Sans"/>
            </a:endParaRPr>
          </a:p>
        </p:txBody>
      </p:sp>
      <p:pic>
        <p:nvPicPr>
          <p:cNvPr id="17" name="Timer_02mi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62376" y="214009"/>
            <a:ext cx="2405177" cy="1352912"/>
          </a:xfrm>
          <a:prstGeom prst="rect">
            <a:avLst/>
          </a:prstGeom>
        </p:spPr>
      </p:pic>
    </p:spTree>
    <p:extLst>
      <p:ext uri="{BB962C8B-B14F-4D97-AF65-F5344CB8AC3E}">
        <p14:creationId xmlns:p14="http://schemas.microsoft.com/office/powerpoint/2010/main" val="874824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pic>
        <p:nvPicPr>
          <p:cNvPr id="390" name="Google Shape;390;p39"/>
          <p:cNvPicPr preferRelativeResize="0"/>
          <p:nvPr/>
        </p:nvPicPr>
        <p:blipFill rotWithShape="1">
          <a:blip r:embed="rId3">
            <a:alphaModFix/>
          </a:blip>
          <a:srcRect/>
          <a:stretch/>
        </p:blipFill>
        <p:spPr>
          <a:xfrm>
            <a:off x="955896" y="371087"/>
            <a:ext cx="1017545" cy="1070700"/>
          </a:xfrm>
          <a:prstGeom prst="rect">
            <a:avLst/>
          </a:prstGeom>
          <a:noFill/>
          <a:ln>
            <a:noFill/>
          </a:ln>
        </p:spPr>
      </p:pic>
      <p:sp>
        <p:nvSpPr>
          <p:cNvPr id="391" name="Google Shape;391;p39"/>
          <p:cNvSpPr txBox="1"/>
          <p:nvPr/>
        </p:nvSpPr>
        <p:spPr>
          <a:xfrm>
            <a:off x="600500" y="5991366"/>
            <a:ext cx="4926539" cy="369300"/>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x-none" sz="1800">
                <a:solidFill>
                  <a:schemeClr val="dk1"/>
                </a:solidFill>
                <a:latin typeface="Calibri"/>
                <a:ea typeface="Calibri"/>
                <a:cs typeface="Calibri"/>
                <a:sym typeface="Calibri"/>
              </a:rPr>
              <a:t>מתו</a:t>
            </a:r>
            <a:r>
              <a:rPr lang="he-IL" sz="1800" dirty="0">
                <a:solidFill>
                  <a:schemeClr val="dk1"/>
                </a:solidFill>
                <a:latin typeface="Calibri"/>
                <a:ea typeface="Calibri"/>
                <a:cs typeface="Calibri"/>
                <a:sym typeface="Calibri"/>
              </a:rPr>
              <a:t>ך: ק</a:t>
            </a:r>
            <a:r>
              <a:rPr lang="x-none" sz="1800">
                <a:solidFill>
                  <a:schemeClr val="dk1"/>
                </a:solidFill>
                <a:latin typeface="Calibri"/>
                <a:ea typeface="Calibri"/>
                <a:cs typeface="Calibri"/>
                <a:sym typeface="Calibri"/>
              </a:rPr>
              <a:t>וראים עם קסם</a:t>
            </a:r>
            <a:r>
              <a:rPr lang="he-IL" sz="1800" dirty="0">
                <a:solidFill>
                  <a:schemeClr val="dk1"/>
                </a:solidFill>
                <a:latin typeface="Calibri"/>
                <a:ea typeface="Calibri"/>
                <a:cs typeface="Calibri"/>
                <a:sym typeface="Calibri"/>
              </a:rPr>
              <a:t>, </a:t>
            </a:r>
            <a:r>
              <a:rPr lang="x-none" sz="1800">
                <a:solidFill>
                  <a:schemeClr val="dk1"/>
                </a:solidFill>
                <a:latin typeface="Calibri"/>
                <a:ea typeface="Calibri"/>
                <a:cs typeface="Calibri"/>
                <a:sym typeface="Calibri"/>
              </a:rPr>
              <a:t>מאת: עפרה בן-עמי </a:t>
            </a:r>
            <a:endParaRPr sz="1800" dirty="0">
              <a:solidFill>
                <a:schemeClr val="dk1"/>
              </a:solidFill>
              <a:latin typeface="Calibri"/>
              <a:ea typeface="Calibri"/>
              <a:cs typeface="Calibri"/>
              <a:sym typeface="Calibri"/>
            </a:endParaRPr>
          </a:p>
        </p:txBody>
      </p:sp>
      <p:pic>
        <p:nvPicPr>
          <p:cNvPr id="392" name="Google Shape;392;p39"/>
          <p:cNvPicPr preferRelativeResize="0"/>
          <p:nvPr/>
        </p:nvPicPr>
        <p:blipFill rotWithShape="1">
          <a:blip r:embed="rId4">
            <a:alphaModFix/>
          </a:blip>
          <a:srcRect l="29118" t="29255" r="52542" b="44761"/>
          <a:stretch/>
        </p:blipFill>
        <p:spPr>
          <a:xfrm>
            <a:off x="960263" y="2093437"/>
            <a:ext cx="4382275" cy="3492450"/>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sp>
        <p:nvSpPr>
          <p:cNvPr id="10" name="Google Shape;403;p40"/>
          <p:cNvSpPr txBox="1">
            <a:spLocks noGrp="1"/>
          </p:cNvSpPr>
          <p:nvPr>
            <p:ph type="title"/>
          </p:nvPr>
        </p:nvSpPr>
        <p:spPr>
          <a:xfrm>
            <a:off x="1909942" y="564527"/>
            <a:ext cx="9242400" cy="720000"/>
          </a:xfrm>
          <a:prstGeom prst="rect">
            <a:avLst/>
          </a:prstGeom>
          <a:solidFill>
            <a:schemeClr val="accent1"/>
          </a:solidFill>
          <a:ln>
            <a:noFill/>
          </a:ln>
        </p:spPr>
        <p:txBody>
          <a:bodyPr spcFirstLastPara="1" wrap="square" lIns="91425" tIns="45700" rIns="91425" bIns="45700" anchor="b" anchorCtr="0">
            <a:noAutofit/>
          </a:bodyPr>
          <a:lstStyle/>
          <a:p>
            <a:r>
              <a:rPr lang="he-IL" dirty="0">
                <a:latin typeface="Arial" panose="020B0604020202020204" pitchFamily="34" charset="0"/>
                <a:cs typeface="Arial" panose="020B0604020202020204" pitchFamily="34" charset="0"/>
              </a:rPr>
              <a:t/>
            </a:r>
            <a:br>
              <a:rPr lang="he-IL" dirty="0">
                <a:latin typeface="Arial" panose="020B0604020202020204" pitchFamily="34" charset="0"/>
                <a:cs typeface="Arial" panose="020B0604020202020204" pitchFamily="34" charset="0"/>
              </a:rPr>
            </a:br>
            <a:r>
              <a:rPr lang="he-IL" dirty="0">
                <a:latin typeface="Arial" panose="020B0604020202020204" pitchFamily="34" charset="0"/>
                <a:cs typeface="Arial" panose="020B0604020202020204" pitchFamily="34" charset="0"/>
              </a:rPr>
              <a:t/>
            </a:r>
            <a:br>
              <a:rPr lang="he-IL" dirty="0">
                <a:latin typeface="Arial" panose="020B0604020202020204" pitchFamily="34" charset="0"/>
                <a:cs typeface="Arial" panose="020B0604020202020204" pitchFamily="34" charset="0"/>
              </a:rPr>
            </a:br>
            <a:r>
              <a:rPr lang="he-IL" sz="2000" dirty="0">
                <a:latin typeface="Arial" panose="020B0604020202020204" pitchFamily="34" charset="0"/>
                <a:cs typeface="Arial" panose="020B0604020202020204" pitchFamily="34" charset="0"/>
              </a:rPr>
              <a:t/>
            </a:r>
            <a:br>
              <a:rPr lang="he-IL" sz="2000" dirty="0">
                <a:latin typeface="Arial" panose="020B0604020202020204" pitchFamily="34" charset="0"/>
                <a:cs typeface="Arial" panose="020B0604020202020204" pitchFamily="34" charset="0"/>
              </a:rPr>
            </a:br>
            <a:r>
              <a:rPr lang="he-IL" dirty="0">
                <a:latin typeface="Arial" panose="020B0604020202020204" pitchFamily="34" charset="0"/>
                <a:cs typeface="Arial" panose="020B0604020202020204" pitchFamily="34" charset="0"/>
              </a:rPr>
              <a:t>בּוֹאוּ נִשְאַל</a:t>
            </a:r>
            <a:r>
              <a:rPr lang="en-US" dirty="0">
                <a:latin typeface="Arial" panose="020B0604020202020204" pitchFamily="34" charset="0"/>
                <a:cs typeface="Arial" panose="020B0604020202020204" pitchFamily="34" charset="0"/>
              </a:rPr>
              <a:t>!</a:t>
            </a:r>
            <a:endParaRPr dirty="0">
              <a:latin typeface="Arial" panose="020B0604020202020204" pitchFamily="34" charset="0"/>
              <a:cs typeface="Arial" panose="020B0604020202020204" pitchFamily="34" charset="0"/>
            </a:endParaRPr>
          </a:p>
        </p:txBody>
      </p:sp>
      <p:sp>
        <p:nvSpPr>
          <p:cNvPr id="12" name="Google Shape;481;p46"/>
          <p:cNvSpPr txBox="1"/>
          <p:nvPr/>
        </p:nvSpPr>
        <p:spPr>
          <a:xfrm>
            <a:off x="5519700" y="2131716"/>
            <a:ext cx="6672300" cy="720000"/>
          </a:xfrm>
          <a:prstGeom prst="rect">
            <a:avLst/>
          </a:prstGeom>
          <a:solidFill>
            <a:schemeClr val="accent3">
              <a:lumMod val="20000"/>
              <a:lumOff val="80000"/>
            </a:schemeClr>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222250" lvl="0" algn="r" rtl="1">
              <a:buSzPts val="100"/>
            </a:pPr>
            <a:r>
              <a:rPr lang="he-IL" sz="3200" dirty="0">
                <a:latin typeface="+mn-lt"/>
                <a:ea typeface="Calibri"/>
                <a:cs typeface="+mn-cs"/>
                <a:sym typeface="Calibri"/>
              </a:rPr>
              <a:t>מָה הִיא אוֹהֶבֶת לֶאֱכֹל?</a:t>
            </a:r>
            <a:endParaRPr lang="he-IL" sz="100" dirty="0">
              <a:latin typeface="+mn-lt"/>
              <a:ea typeface="Open Sans"/>
              <a:cs typeface="+mn-cs"/>
              <a:sym typeface="Open Sans"/>
            </a:endParaRPr>
          </a:p>
        </p:txBody>
      </p:sp>
      <p:sp>
        <p:nvSpPr>
          <p:cNvPr id="13" name="Google Shape;481;p46"/>
          <p:cNvSpPr txBox="1"/>
          <p:nvPr/>
        </p:nvSpPr>
        <p:spPr>
          <a:xfrm>
            <a:off x="5519700" y="3066117"/>
            <a:ext cx="6672300" cy="720000"/>
          </a:xfrm>
          <a:prstGeom prst="rect">
            <a:avLst/>
          </a:prstGeom>
          <a:solidFill>
            <a:schemeClr val="accent3">
              <a:lumMod val="20000"/>
              <a:lumOff val="80000"/>
            </a:schemeClr>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222250" lvl="0" algn="r" rtl="1">
              <a:buSzPts val="100"/>
            </a:pPr>
            <a:r>
              <a:rPr lang="he-IL" sz="3200" dirty="0">
                <a:latin typeface="Arial" panose="020B0604020202020204" pitchFamily="34" charset="0"/>
                <a:ea typeface="Calibri"/>
                <a:cs typeface="Arial" panose="020B0604020202020204" pitchFamily="34" charset="0"/>
                <a:sym typeface="Calibri"/>
              </a:rPr>
              <a:t>אֵיפֹה </a:t>
            </a:r>
            <a:r>
              <a:rPr lang="he-IL" sz="3200">
                <a:latin typeface="Arial" panose="020B0604020202020204" pitchFamily="34" charset="0"/>
                <a:ea typeface="Calibri"/>
                <a:cs typeface="Arial" panose="020B0604020202020204" pitchFamily="34" charset="0"/>
                <a:sym typeface="Calibri"/>
              </a:rPr>
              <a:t>הִיא חָיָה?</a:t>
            </a:r>
            <a:endParaRPr lang="he-IL" sz="100" dirty="0">
              <a:latin typeface="Arial" panose="020B0604020202020204" pitchFamily="34" charset="0"/>
              <a:ea typeface="Open Sans"/>
              <a:cs typeface="Arial" panose="020B0604020202020204" pitchFamily="34" charset="0"/>
              <a:sym typeface="Open Sans"/>
            </a:endParaRPr>
          </a:p>
        </p:txBody>
      </p:sp>
      <p:sp>
        <p:nvSpPr>
          <p:cNvPr id="9" name="Google Shape;481;p46"/>
          <p:cNvSpPr txBox="1"/>
          <p:nvPr/>
        </p:nvSpPr>
        <p:spPr>
          <a:xfrm>
            <a:off x="5519700" y="3977247"/>
            <a:ext cx="6672300" cy="720000"/>
          </a:xfrm>
          <a:prstGeom prst="rect">
            <a:avLst/>
          </a:prstGeom>
          <a:solidFill>
            <a:schemeClr val="accent3">
              <a:lumMod val="20000"/>
              <a:lumOff val="80000"/>
            </a:schemeClr>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algn="r"/>
            <a:r>
              <a:rPr lang="he-IL" sz="3200" dirty="0"/>
              <a:t>כַּמָּה </a:t>
            </a:r>
            <a:r>
              <a:rPr lang="he-IL" sz="3200" dirty="0" err="1"/>
              <a:t>נְקֻדּוֹת</a:t>
            </a:r>
            <a:r>
              <a:rPr lang="he-IL" sz="3200" dirty="0"/>
              <a:t> שְׁחוֹרוֹת יֵשׁ לָהּ עַל הַכְּנָפַיִים?</a:t>
            </a:r>
          </a:p>
        </p:txBody>
      </p:sp>
      <p:sp>
        <p:nvSpPr>
          <p:cNvPr id="11" name="Google Shape;481;p46"/>
          <p:cNvSpPr txBox="1"/>
          <p:nvPr/>
        </p:nvSpPr>
        <p:spPr>
          <a:xfrm>
            <a:off x="5519700" y="4865887"/>
            <a:ext cx="6672300" cy="720000"/>
          </a:xfrm>
          <a:prstGeom prst="rect">
            <a:avLst/>
          </a:prstGeom>
          <a:solidFill>
            <a:schemeClr val="accent3">
              <a:lumMod val="20000"/>
              <a:lumOff val="80000"/>
            </a:schemeClr>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222250" lvl="0" algn="r" rtl="1">
              <a:buSzPts val="100"/>
            </a:pPr>
            <a:r>
              <a:rPr lang="he-IL" sz="3200" dirty="0">
                <a:latin typeface="Arial" panose="020B0604020202020204" pitchFamily="34" charset="0"/>
                <a:ea typeface="Open Sans"/>
                <a:cs typeface="Arial" panose="020B0604020202020204" pitchFamily="34" charset="0"/>
                <a:sym typeface="Open Sans"/>
              </a:rPr>
              <a:t>מַדּוּעַ נָתְנוּ לָהּ שֵׁם מַצְחִיק כָּל כָּךְ?</a:t>
            </a:r>
            <a:endParaRPr sz="3200" dirty="0">
              <a:latin typeface="Arial" panose="020B0604020202020204" pitchFamily="34" charset="0"/>
              <a:ea typeface="Open Sans"/>
              <a:cs typeface="Arial" panose="020B0604020202020204" pitchFamily="34" charset="0"/>
              <a:sym typeface="Open Sans"/>
            </a:endParaRPr>
          </a:p>
        </p:txBody>
      </p:sp>
    </p:spTree>
    <p:extLst>
      <p:ext uri="{BB962C8B-B14F-4D97-AF65-F5344CB8AC3E}">
        <p14:creationId xmlns:p14="http://schemas.microsoft.com/office/powerpoint/2010/main" val="386817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38"/>
          <p:cNvSpPr txBox="1">
            <a:spLocks noGrp="1"/>
          </p:cNvSpPr>
          <p:nvPr>
            <p:ph type="title"/>
          </p:nvPr>
        </p:nvSpPr>
        <p:spPr>
          <a:xfrm>
            <a:off x="1464668" y="538647"/>
            <a:ext cx="9911664"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4000">
                <a:latin typeface="Arial" panose="020B0604020202020204" pitchFamily="34" charset="0"/>
                <a:cs typeface="Arial" panose="020B0604020202020204" pitchFamily="34" charset="0"/>
              </a:rPr>
              <a:t>שְׁנֵי הַשֵּׁמוֹת שֶׁל מוֹשִׁית הַשֶּׁבַע /</a:t>
            </a:r>
            <a:r>
              <a:rPr lang="x-none" sz="4000">
                <a:latin typeface="Arial" panose="020B0604020202020204" pitchFamily="34" charset="0"/>
                <a:cs typeface="Arial" panose="020B0604020202020204" pitchFamily="34" charset="0"/>
              </a:rPr>
              <a:t> עָפְרָה בֶּן-עַמִי</a:t>
            </a:r>
            <a:endParaRPr sz="4000" dirty="0">
              <a:latin typeface="Arial" panose="020B0604020202020204" pitchFamily="34" charset="0"/>
              <a:cs typeface="Arial" panose="020B0604020202020204" pitchFamily="34" charset="0"/>
            </a:endParaRPr>
          </a:p>
        </p:txBody>
      </p:sp>
      <p:pic>
        <p:nvPicPr>
          <p:cNvPr id="379" name="Google Shape;379;p38"/>
          <p:cNvPicPr preferRelativeResize="0"/>
          <p:nvPr/>
        </p:nvPicPr>
        <p:blipFill rotWithShape="1">
          <a:blip r:embed="rId3">
            <a:alphaModFix/>
          </a:blip>
          <a:srcRect/>
          <a:stretch/>
        </p:blipFill>
        <p:spPr>
          <a:xfrm>
            <a:off x="955896" y="371087"/>
            <a:ext cx="1017545" cy="1070700"/>
          </a:xfrm>
          <a:prstGeom prst="rect">
            <a:avLst/>
          </a:prstGeom>
          <a:noFill/>
          <a:ln>
            <a:noFill/>
          </a:ln>
        </p:spPr>
      </p:pic>
      <p:sp>
        <p:nvSpPr>
          <p:cNvPr id="380" name="Google Shape;380;p38"/>
          <p:cNvSpPr txBox="1"/>
          <p:nvPr/>
        </p:nvSpPr>
        <p:spPr>
          <a:xfrm>
            <a:off x="600501" y="5991366"/>
            <a:ext cx="4035000" cy="369300"/>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x-none" sz="1800">
                <a:solidFill>
                  <a:schemeClr val="dk1"/>
                </a:solidFill>
                <a:latin typeface="Calibri"/>
                <a:ea typeface="Calibri"/>
                <a:cs typeface="Calibri"/>
                <a:sym typeface="Calibri"/>
              </a:rPr>
              <a:t>מתוך</a:t>
            </a:r>
            <a:r>
              <a:rPr lang="he-IL" sz="1800" dirty="0">
                <a:solidFill>
                  <a:schemeClr val="dk1"/>
                </a:solidFill>
                <a:latin typeface="Calibri"/>
                <a:ea typeface="Calibri"/>
                <a:cs typeface="Calibri"/>
                <a:sym typeface="Calibri"/>
              </a:rPr>
              <a:t>: </a:t>
            </a:r>
            <a:r>
              <a:rPr lang="x-none" sz="1800">
                <a:solidFill>
                  <a:schemeClr val="dk1"/>
                </a:solidFill>
                <a:latin typeface="Calibri"/>
                <a:ea typeface="Calibri"/>
                <a:cs typeface="Calibri"/>
                <a:sym typeface="Calibri"/>
              </a:rPr>
              <a:t>קוראים עם קסם</a:t>
            </a:r>
            <a:r>
              <a:rPr lang="he-IL" sz="1800" dirty="0">
                <a:solidFill>
                  <a:schemeClr val="dk1"/>
                </a:solidFill>
                <a:latin typeface="Calibri"/>
                <a:ea typeface="Calibri"/>
                <a:cs typeface="Calibri"/>
                <a:sym typeface="Calibri"/>
              </a:rPr>
              <a:t>, </a:t>
            </a:r>
            <a:r>
              <a:rPr lang="x-none" sz="1800">
                <a:solidFill>
                  <a:schemeClr val="dk1"/>
                </a:solidFill>
                <a:latin typeface="Calibri"/>
                <a:ea typeface="Calibri"/>
                <a:cs typeface="Calibri"/>
                <a:sym typeface="Calibri"/>
              </a:rPr>
              <a:t>מאת</a:t>
            </a:r>
            <a:r>
              <a:rPr lang="he-IL" sz="1800" dirty="0">
                <a:solidFill>
                  <a:schemeClr val="dk1"/>
                </a:solidFill>
                <a:latin typeface="Calibri"/>
                <a:ea typeface="Calibri"/>
                <a:cs typeface="Calibri"/>
                <a:sym typeface="Calibri"/>
              </a:rPr>
              <a:t>: </a:t>
            </a:r>
            <a:r>
              <a:rPr lang="x-none" sz="1800">
                <a:solidFill>
                  <a:schemeClr val="dk1"/>
                </a:solidFill>
                <a:latin typeface="Calibri"/>
                <a:ea typeface="Calibri"/>
                <a:cs typeface="Calibri"/>
                <a:sym typeface="Calibri"/>
              </a:rPr>
              <a:t>עפרה בן-עמי </a:t>
            </a:r>
            <a:endParaRPr sz="1800" dirty="0">
              <a:solidFill>
                <a:schemeClr val="dk1"/>
              </a:solidFill>
              <a:latin typeface="Calibri"/>
              <a:ea typeface="Calibri"/>
              <a:cs typeface="Calibri"/>
              <a:sym typeface="Calibri"/>
            </a:endParaRPr>
          </a:p>
        </p:txBody>
      </p:sp>
      <p:sp>
        <p:nvSpPr>
          <p:cNvPr id="381" name="Google Shape;381;p38"/>
          <p:cNvSpPr/>
          <p:nvPr/>
        </p:nvSpPr>
        <p:spPr>
          <a:xfrm rot="-200">
            <a:off x="6775750" y="2135691"/>
            <a:ext cx="5154000" cy="2085000"/>
          </a:xfrm>
          <a:prstGeom prst="ellipse">
            <a:avLst/>
          </a:prstGeom>
          <a:solidFill>
            <a:srgbClr val="FFF2CC"/>
          </a:solidFill>
          <a:ln w="38100" cap="flat" cmpd="sng">
            <a:solidFill>
              <a:srgbClr val="434343"/>
            </a:solidFill>
            <a:prstDash val="solid"/>
            <a:round/>
            <a:headEnd type="none" w="sm" len="sm"/>
            <a:tailEnd type="none" w="sm" len="sm"/>
          </a:ln>
          <a:effectLst>
            <a:outerShdw blurRad="385763" dist="19050" dir="5400000" algn="bl" rotWithShape="0">
              <a:srgbClr val="000000">
                <a:alpha val="86000"/>
              </a:srgbClr>
            </a:outerShdw>
          </a:effectLst>
        </p:spPr>
        <p:txBody>
          <a:bodyPr spcFirstLastPara="1" wrap="square" lIns="91425" tIns="91425" rIns="91425" bIns="91425" anchor="t" anchorCtr="0">
            <a:noAutofit/>
          </a:bodyPr>
          <a:lstStyle/>
          <a:p>
            <a:pPr marL="0" lvl="0" indent="0" algn="ctr" rtl="1">
              <a:spcBef>
                <a:spcPts val="0"/>
              </a:spcBef>
              <a:spcAft>
                <a:spcPts val="0"/>
              </a:spcAft>
              <a:buNone/>
            </a:pPr>
            <a:r>
              <a:rPr lang="x-none" sz="6400">
                <a:latin typeface="Arial" panose="020B0604020202020204" pitchFamily="34" charset="0"/>
                <a:ea typeface="Calibri"/>
                <a:cs typeface="Arial" panose="020B0604020202020204" pitchFamily="34" charset="0"/>
                <a:sym typeface="Calibri"/>
              </a:rPr>
              <a:t>מַתְחִילִים</a:t>
            </a:r>
            <a:endParaRPr sz="6400">
              <a:latin typeface="Arial" panose="020B0604020202020204" pitchFamily="34" charset="0"/>
              <a:ea typeface="Calibri"/>
              <a:cs typeface="Arial" panose="020B0604020202020204" pitchFamily="34" charset="0"/>
              <a:sym typeface="Calibri"/>
            </a:endParaRPr>
          </a:p>
        </p:txBody>
      </p:sp>
      <p:sp>
        <p:nvSpPr>
          <p:cNvPr id="382" name="Google Shape;382;p38"/>
          <p:cNvSpPr/>
          <p:nvPr/>
        </p:nvSpPr>
        <p:spPr>
          <a:xfrm>
            <a:off x="5473700" y="3989950"/>
            <a:ext cx="5261100" cy="2085300"/>
          </a:xfrm>
          <a:prstGeom prst="ellipse">
            <a:avLst/>
          </a:prstGeom>
          <a:solidFill>
            <a:srgbClr val="FFF2CC"/>
          </a:solidFill>
          <a:ln w="38100" cap="flat" cmpd="sng">
            <a:solidFill>
              <a:srgbClr val="434343"/>
            </a:solidFill>
            <a:prstDash val="solid"/>
            <a:round/>
            <a:headEnd type="none" w="sm" len="sm"/>
            <a:tailEnd type="none" w="sm" len="sm"/>
          </a:ln>
          <a:effectLst>
            <a:outerShdw blurRad="385763" dist="19050" dir="5400000" algn="bl" rotWithShape="0">
              <a:srgbClr val="000000">
                <a:alpha val="86000"/>
              </a:srgbClr>
            </a:outerShdw>
          </a:effectLst>
        </p:spPr>
        <p:txBody>
          <a:bodyPr spcFirstLastPara="1" wrap="square" lIns="91425" tIns="91425" rIns="91425" bIns="91425" anchor="ctr" anchorCtr="0">
            <a:noAutofit/>
          </a:bodyPr>
          <a:lstStyle/>
          <a:p>
            <a:pPr marL="0" marR="0" lvl="0" indent="0" algn="ctr" rtl="1">
              <a:lnSpc>
                <a:spcPct val="100000"/>
              </a:lnSpc>
              <a:spcBef>
                <a:spcPts val="0"/>
              </a:spcBef>
              <a:spcAft>
                <a:spcPts val="0"/>
              </a:spcAft>
              <a:buNone/>
            </a:pPr>
            <a:r>
              <a:rPr lang="x-none" sz="6400">
                <a:latin typeface="Arial" panose="020B0604020202020204" pitchFamily="34" charset="0"/>
                <a:ea typeface="Calibri"/>
                <a:cs typeface="Arial" panose="020B0604020202020204" pitchFamily="34" charset="0"/>
                <a:sym typeface="Calibri"/>
              </a:rPr>
              <a:t>מֵהַכּוֹתֶרֶת</a:t>
            </a:r>
            <a:endParaRPr sz="8100">
              <a:latin typeface="Arial" panose="020B0604020202020204" pitchFamily="34" charset="0"/>
              <a:ea typeface="Calibri"/>
              <a:cs typeface="Arial" panose="020B0604020202020204" pitchFamily="34" charset="0"/>
              <a:sym typeface="Calibri"/>
            </a:endParaRPr>
          </a:p>
        </p:txBody>
      </p:sp>
      <p:pic>
        <p:nvPicPr>
          <p:cNvPr id="383" name="Google Shape;383;p38"/>
          <p:cNvPicPr preferRelativeResize="0"/>
          <p:nvPr/>
        </p:nvPicPr>
        <p:blipFill>
          <a:blip r:embed="rId4">
            <a:alphaModFix/>
          </a:blip>
          <a:stretch>
            <a:fillRect/>
          </a:stretch>
        </p:blipFill>
        <p:spPr>
          <a:xfrm>
            <a:off x="152400" y="1825851"/>
            <a:ext cx="5261100" cy="3938324"/>
          </a:xfrm>
          <a:prstGeom prst="rect">
            <a:avLst/>
          </a:prstGeom>
          <a:noFill/>
          <a:ln>
            <a:noFill/>
          </a:ln>
        </p:spPr>
      </p:pic>
    </p:spTree>
    <p:extLst>
      <p:ext uri="{BB962C8B-B14F-4D97-AF65-F5344CB8AC3E}">
        <p14:creationId xmlns:p14="http://schemas.microsoft.com/office/powerpoint/2010/main" val="161128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1"/>
                                        </p:tgtEl>
                                        <p:attrNameLst>
                                          <p:attrName>style.visibility</p:attrName>
                                        </p:attrNameLst>
                                      </p:cBhvr>
                                      <p:to>
                                        <p:strVal val="visible"/>
                                      </p:to>
                                    </p:set>
                                    <p:animEffect transition="in" filter="fade">
                                      <p:cBhvr>
                                        <p:cTn id="7" dur="1500"/>
                                        <p:tgtEl>
                                          <p:spTgt spid="381"/>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382"/>
                                        </p:tgtEl>
                                        <p:attrNameLst>
                                          <p:attrName>style.visibility</p:attrName>
                                        </p:attrNameLst>
                                      </p:cBhvr>
                                      <p:to>
                                        <p:strVal val="visible"/>
                                      </p:to>
                                    </p:set>
                                    <p:animEffect transition="in" filter="fade">
                                      <p:cBhvr>
                                        <p:cTn id="11" dur="2000"/>
                                        <p:tgtEl>
                                          <p:spTgt spid="382"/>
                                        </p:tgtEl>
                                      </p:cBhvr>
                                    </p:animEffect>
                                  </p:childTnLst>
                                </p:cTn>
                              </p:par>
                            </p:childTnLst>
                          </p:cTn>
                        </p:par>
                        <p:par>
                          <p:cTn id="12" fill="hold">
                            <p:stCondLst>
                              <p:cond delay="3500"/>
                            </p:stCondLst>
                            <p:childTnLst>
                              <p:par>
                                <p:cTn id="13" presetID="10" presetClass="entr" presetSubtype="0" fill="hold" nodeType="afterEffect">
                                  <p:stCondLst>
                                    <p:cond delay="0"/>
                                  </p:stCondLst>
                                  <p:childTnLst>
                                    <p:set>
                                      <p:cBhvr>
                                        <p:cTn id="14" dur="1" fill="hold">
                                          <p:stCondLst>
                                            <p:cond delay="0"/>
                                          </p:stCondLst>
                                        </p:cTn>
                                        <p:tgtEl>
                                          <p:spTgt spid="383"/>
                                        </p:tgtEl>
                                        <p:attrNameLst>
                                          <p:attrName>style.visibility</p:attrName>
                                        </p:attrNameLst>
                                      </p:cBhvr>
                                      <p:to>
                                        <p:strVal val="visible"/>
                                      </p:to>
                                    </p:set>
                                    <p:animEffect transition="in" filter="fade">
                                      <p:cBhvr>
                                        <p:cTn id="15" dur="1500"/>
                                        <p:tgtEl>
                                          <p:spTgt spid="383"/>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78"/>
                                        </p:tgtEl>
                                        <p:attrNameLst>
                                          <p:attrName>style.visibility</p:attrName>
                                        </p:attrNameLst>
                                      </p:cBhvr>
                                      <p:to>
                                        <p:strVal val="visible"/>
                                      </p:to>
                                    </p:set>
                                    <p:animEffect transition="in" filter="fade">
                                      <p:cBhvr>
                                        <p:cTn id="20" dur="1000"/>
                                        <p:tgtEl>
                                          <p:spTgt spid="378"/>
                                        </p:tgtEl>
                                      </p:cBhvr>
                                    </p:animEffect>
                                    <p:anim calcmode="lin" valueType="num">
                                      <p:cBhvr>
                                        <p:cTn id="21" dur="1000" fill="hold"/>
                                        <p:tgtEl>
                                          <p:spTgt spid="378"/>
                                        </p:tgtEl>
                                        <p:attrNameLst>
                                          <p:attrName>ppt_x</p:attrName>
                                        </p:attrNameLst>
                                      </p:cBhvr>
                                      <p:tavLst>
                                        <p:tav tm="0">
                                          <p:val>
                                            <p:strVal val="#ppt_x"/>
                                          </p:val>
                                        </p:tav>
                                        <p:tav tm="100000">
                                          <p:val>
                                            <p:strVal val="#ppt_x"/>
                                          </p:val>
                                        </p:tav>
                                      </p:tavLst>
                                    </p:anim>
                                    <p:anim calcmode="lin" valueType="num">
                                      <p:cBhvr>
                                        <p:cTn id="22" dur="1000" fill="hold"/>
                                        <p:tgtEl>
                                          <p:spTgt spid="3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70" name="Google Shape;370;p37"/>
          <p:cNvPicPr preferRelativeResize="0"/>
          <p:nvPr/>
        </p:nvPicPr>
        <p:blipFill rotWithShape="1">
          <a:blip r:embed="rId3">
            <a:alphaModFix/>
          </a:blip>
          <a:srcRect/>
          <a:stretch/>
        </p:blipFill>
        <p:spPr>
          <a:xfrm>
            <a:off x="955896" y="371087"/>
            <a:ext cx="1017545" cy="1070700"/>
          </a:xfrm>
          <a:prstGeom prst="rect">
            <a:avLst/>
          </a:prstGeom>
          <a:noFill/>
          <a:ln>
            <a:noFill/>
          </a:ln>
        </p:spPr>
      </p:pic>
      <p:sp>
        <p:nvSpPr>
          <p:cNvPr id="371" name="Google Shape;371;p37"/>
          <p:cNvSpPr txBox="1"/>
          <p:nvPr/>
        </p:nvSpPr>
        <p:spPr>
          <a:xfrm>
            <a:off x="639388" y="6077701"/>
            <a:ext cx="5212772" cy="466789"/>
          </a:xfrm>
          <a:prstGeom prst="rect">
            <a:avLst/>
          </a:prstGeom>
          <a:noFill/>
          <a:ln>
            <a:noFill/>
          </a:ln>
        </p:spPr>
        <p:txBody>
          <a:bodyPr spcFirstLastPara="1" wrap="square" lIns="91425" tIns="45700" rIns="91425" bIns="45700" anchor="t" anchorCtr="0">
            <a:noAutofit/>
          </a:bodyPr>
          <a:lstStyle/>
          <a:p>
            <a:pPr marL="0" marR="0" lvl="0" indent="0" algn="l"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pic>
        <p:nvPicPr>
          <p:cNvPr id="3" name="תמונה 2"/>
          <p:cNvPicPr>
            <a:picLocks noChangeAspect="1"/>
          </p:cNvPicPr>
          <p:nvPr/>
        </p:nvPicPr>
        <p:blipFill>
          <a:blip r:embed="rId4"/>
          <a:stretch>
            <a:fillRect/>
          </a:stretch>
        </p:blipFill>
        <p:spPr>
          <a:xfrm>
            <a:off x="6560288" y="1733107"/>
            <a:ext cx="5533361" cy="5029200"/>
          </a:xfrm>
          <a:prstGeom prst="rect">
            <a:avLst/>
          </a:prstGeom>
        </p:spPr>
      </p:pic>
      <p:pic>
        <p:nvPicPr>
          <p:cNvPr id="4" name="תמונה 3"/>
          <p:cNvPicPr>
            <a:picLocks noChangeAspect="1"/>
          </p:cNvPicPr>
          <p:nvPr/>
        </p:nvPicPr>
        <p:blipFill>
          <a:blip r:embed="rId5"/>
          <a:stretch>
            <a:fillRect/>
          </a:stretch>
        </p:blipFill>
        <p:spPr>
          <a:xfrm>
            <a:off x="744279" y="1733107"/>
            <a:ext cx="5533362" cy="2734608"/>
          </a:xfrm>
          <a:prstGeom prst="rect">
            <a:avLst/>
          </a:prstGeom>
        </p:spPr>
      </p:pic>
    </p:spTree>
    <p:extLst>
      <p:ext uri="{BB962C8B-B14F-4D97-AF65-F5344CB8AC3E}">
        <p14:creationId xmlns:p14="http://schemas.microsoft.com/office/powerpoint/2010/main" val="263900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70" name="Google Shape;370;p37"/>
          <p:cNvPicPr preferRelativeResize="0"/>
          <p:nvPr/>
        </p:nvPicPr>
        <p:blipFill rotWithShape="1">
          <a:blip r:embed="rId3">
            <a:alphaModFix/>
          </a:blip>
          <a:srcRect/>
          <a:stretch/>
        </p:blipFill>
        <p:spPr>
          <a:xfrm>
            <a:off x="955896" y="371087"/>
            <a:ext cx="1017545" cy="1070700"/>
          </a:xfrm>
          <a:prstGeom prst="rect">
            <a:avLst/>
          </a:prstGeom>
          <a:noFill/>
          <a:ln>
            <a:noFill/>
          </a:ln>
        </p:spPr>
      </p:pic>
      <p:pic>
        <p:nvPicPr>
          <p:cNvPr id="3" name="תמונה 2"/>
          <p:cNvPicPr>
            <a:picLocks noChangeAspect="1"/>
          </p:cNvPicPr>
          <p:nvPr/>
        </p:nvPicPr>
        <p:blipFill>
          <a:blip r:embed="rId4"/>
          <a:stretch>
            <a:fillRect/>
          </a:stretch>
        </p:blipFill>
        <p:spPr>
          <a:xfrm>
            <a:off x="6560288" y="1733107"/>
            <a:ext cx="5533361" cy="5029200"/>
          </a:xfrm>
          <a:prstGeom prst="rect">
            <a:avLst/>
          </a:prstGeom>
        </p:spPr>
      </p:pic>
      <p:pic>
        <p:nvPicPr>
          <p:cNvPr id="4" name="תמונה 3"/>
          <p:cNvPicPr>
            <a:picLocks noChangeAspect="1"/>
          </p:cNvPicPr>
          <p:nvPr/>
        </p:nvPicPr>
        <p:blipFill>
          <a:blip r:embed="rId5"/>
          <a:stretch>
            <a:fillRect/>
          </a:stretch>
        </p:blipFill>
        <p:spPr>
          <a:xfrm>
            <a:off x="744279" y="1733107"/>
            <a:ext cx="5533362" cy="2734608"/>
          </a:xfrm>
          <a:prstGeom prst="rect">
            <a:avLst/>
          </a:prstGeom>
        </p:spPr>
      </p:pic>
      <p:sp>
        <p:nvSpPr>
          <p:cNvPr id="6" name="Google Shape;481;p46"/>
          <p:cNvSpPr txBox="1"/>
          <p:nvPr/>
        </p:nvSpPr>
        <p:spPr>
          <a:xfrm>
            <a:off x="744279" y="4880051"/>
            <a:ext cx="5334000" cy="720000"/>
          </a:xfrm>
          <a:prstGeom prst="rect">
            <a:avLst/>
          </a:prstGeom>
          <a:solidFill>
            <a:schemeClr val="accent3">
              <a:lumMod val="20000"/>
              <a:lumOff val="80000"/>
            </a:schemeClr>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buSzPts val="100"/>
              <a:buFont typeface="Calibri"/>
              <a:buChar char="●"/>
            </a:pPr>
            <a:r>
              <a:rPr lang="he-IL" sz="3800" dirty="0">
                <a:latin typeface="Arial" panose="020B0604020202020204" pitchFamily="34" charset="0"/>
                <a:ea typeface="Calibri"/>
                <a:cs typeface="Arial" panose="020B0604020202020204" pitchFamily="34" charset="0"/>
                <a:sym typeface="Calibri"/>
              </a:rPr>
              <a:t>מָה הִיא אוֹהֶבֶת לֶאֱכֹל?</a:t>
            </a:r>
            <a:endParaRPr lang="he-IL" sz="100" dirty="0">
              <a:latin typeface="Arial" panose="020B0604020202020204" pitchFamily="34" charset="0"/>
              <a:ea typeface="Open Sans"/>
              <a:cs typeface="Arial" panose="020B0604020202020204" pitchFamily="34" charset="0"/>
              <a:sym typeface="Open Sans"/>
            </a:endParaRPr>
          </a:p>
        </p:txBody>
      </p:sp>
      <p:sp>
        <p:nvSpPr>
          <p:cNvPr id="7" name="מלבן 6"/>
          <p:cNvSpPr/>
          <p:nvPr/>
        </p:nvSpPr>
        <p:spPr>
          <a:xfrm>
            <a:off x="6966023" y="6012387"/>
            <a:ext cx="2650904" cy="355600"/>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Google Shape;371;p37"/>
          <p:cNvSpPr txBox="1"/>
          <p:nvPr/>
        </p:nvSpPr>
        <p:spPr>
          <a:xfrm>
            <a:off x="744279" y="6012387"/>
            <a:ext cx="6073081" cy="466789"/>
          </a:xfrm>
          <a:prstGeom prst="rect">
            <a:avLst/>
          </a:prstGeom>
          <a:noFill/>
          <a:ln>
            <a:noFill/>
          </a:ln>
        </p:spPr>
        <p:txBody>
          <a:bodyPr spcFirstLastPara="1" wrap="square" lIns="91425" tIns="45700" rIns="91425" bIns="45700" anchor="t" anchorCtr="0">
            <a:noAutofit/>
          </a:bodyPr>
          <a:lstStyle/>
          <a:p>
            <a:pPr marL="0" marR="0" lvl="0" indent="0" algn="l"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394133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70" name="Google Shape;370;p37"/>
          <p:cNvPicPr preferRelativeResize="0"/>
          <p:nvPr/>
        </p:nvPicPr>
        <p:blipFill rotWithShape="1">
          <a:blip r:embed="rId5">
            <a:alphaModFix/>
          </a:blip>
          <a:srcRect/>
          <a:stretch/>
        </p:blipFill>
        <p:spPr>
          <a:xfrm>
            <a:off x="955896" y="371087"/>
            <a:ext cx="1017545" cy="1070700"/>
          </a:xfrm>
          <a:prstGeom prst="rect">
            <a:avLst/>
          </a:prstGeom>
          <a:noFill/>
          <a:ln>
            <a:noFill/>
          </a:ln>
        </p:spPr>
      </p:pic>
      <p:pic>
        <p:nvPicPr>
          <p:cNvPr id="3" name="תמונה 2"/>
          <p:cNvPicPr>
            <a:picLocks noChangeAspect="1"/>
          </p:cNvPicPr>
          <p:nvPr/>
        </p:nvPicPr>
        <p:blipFill>
          <a:blip r:embed="rId6"/>
          <a:stretch>
            <a:fillRect/>
          </a:stretch>
        </p:blipFill>
        <p:spPr>
          <a:xfrm>
            <a:off x="6560288" y="1733107"/>
            <a:ext cx="5533361" cy="5029200"/>
          </a:xfrm>
          <a:prstGeom prst="rect">
            <a:avLst/>
          </a:prstGeom>
        </p:spPr>
      </p:pic>
      <p:pic>
        <p:nvPicPr>
          <p:cNvPr id="4" name="תמונה 3"/>
          <p:cNvPicPr>
            <a:picLocks noChangeAspect="1"/>
          </p:cNvPicPr>
          <p:nvPr/>
        </p:nvPicPr>
        <p:blipFill>
          <a:blip r:embed="rId7"/>
          <a:stretch>
            <a:fillRect/>
          </a:stretch>
        </p:blipFill>
        <p:spPr>
          <a:xfrm>
            <a:off x="744279" y="1733107"/>
            <a:ext cx="5533362" cy="2734608"/>
          </a:xfrm>
          <a:prstGeom prst="rect">
            <a:avLst/>
          </a:prstGeom>
        </p:spPr>
      </p:pic>
      <p:sp>
        <p:nvSpPr>
          <p:cNvPr id="10" name="Google Shape;403;p40"/>
          <p:cNvSpPr txBox="1">
            <a:spLocks noGrp="1"/>
          </p:cNvSpPr>
          <p:nvPr>
            <p:ph type="title"/>
          </p:nvPr>
        </p:nvSpPr>
        <p:spPr>
          <a:xfrm>
            <a:off x="3668549" y="507447"/>
            <a:ext cx="8238957" cy="720000"/>
          </a:xfrm>
          <a:prstGeom prst="rect">
            <a:avLst/>
          </a:prstGeom>
          <a:solidFill>
            <a:schemeClr val="accent1"/>
          </a:solidFill>
          <a:ln>
            <a:noFill/>
          </a:ln>
        </p:spPr>
        <p:txBody>
          <a:bodyPr spcFirstLastPara="1" wrap="square" lIns="91425" tIns="45700" rIns="91425" bIns="45700" anchor="b" anchorCtr="0">
            <a:noAutofit/>
          </a:bodyPr>
          <a:lstStyle/>
          <a:p>
            <a:r>
              <a:rPr lang="he-IL" dirty="0">
                <a:latin typeface="Arial" panose="020B0604020202020204" pitchFamily="34" charset="0"/>
                <a:cs typeface="Arial" panose="020B0604020202020204" pitchFamily="34" charset="0"/>
              </a:rPr>
              <a:t/>
            </a:r>
            <a:br>
              <a:rPr lang="he-IL" dirty="0">
                <a:latin typeface="Arial" panose="020B0604020202020204" pitchFamily="34" charset="0"/>
                <a:cs typeface="Arial" panose="020B0604020202020204" pitchFamily="34" charset="0"/>
              </a:rPr>
            </a:br>
            <a:r>
              <a:rPr lang="he-IL" dirty="0">
                <a:latin typeface="Arial" panose="020B0604020202020204" pitchFamily="34" charset="0"/>
                <a:cs typeface="Arial" panose="020B0604020202020204" pitchFamily="34" charset="0"/>
              </a:rPr>
              <a:t/>
            </a:r>
            <a:br>
              <a:rPr lang="he-IL" dirty="0">
                <a:latin typeface="Arial" panose="020B0604020202020204" pitchFamily="34" charset="0"/>
                <a:cs typeface="Arial" panose="020B0604020202020204" pitchFamily="34" charset="0"/>
              </a:rPr>
            </a:br>
            <a:r>
              <a:rPr lang="he-IL" sz="2000" dirty="0">
                <a:latin typeface="Arial" panose="020B0604020202020204" pitchFamily="34" charset="0"/>
                <a:cs typeface="Arial" panose="020B0604020202020204" pitchFamily="34" charset="0"/>
              </a:rPr>
              <a:t/>
            </a:r>
            <a:br>
              <a:rPr lang="he-IL" sz="2000" dirty="0">
                <a:latin typeface="Arial" panose="020B0604020202020204" pitchFamily="34" charset="0"/>
                <a:cs typeface="Arial" panose="020B0604020202020204" pitchFamily="34" charset="0"/>
              </a:rPr>
            </a:br>
            <a:r>
              <a:rPr lang="he-IL" sz="2000" dirty="0">
                <a:latin typeface="Arial" panose="020B0604020202020204" pitchFamily="34" charset="0"/>
                <a:cs typeface="Arial" panose="020B0604020202020204" pitchFamily="34" charset="0"/>
              </a:rPr>
              <a:t/>
            </a:r>
            <a:br>
              <a:rPr lang="he-IL" sz="2000" dirty="0">
                <a:latin typeface="Arial" panose="020B0604020202020204" pitchFamily="34" charset="0"/>
                <a:cs typeface="Arial" panose="020B0604020202020204" pitchFamily="34" charset="0"/>
              </a:rPr>
            </a:br>
            <a:r>
              <a:rPr lang="he-IL" dirty="0">
                <a:latin typeface="Arial" panose="020B0604020202020204" pitchFamily="34" charset="0"/>
                <a:cs typeface="Arial" panose="020B0604020202020204" pitchFamily="34" charset="0"/>
              </a:rPr>
              <a:t>מְחַפְּשִׂים תְּשׁוּבוֹת</a:t>
            </a:r>
            <a:endParaRPr dirty="0">
              <a:latin typeface="Arial" panose="020B0604020202020204" pitchFamily="34" charset="0"/>
              <a:cs typeface="Arial" panose="020B0604020202020204" pitchFamily="34" charset="0"/>
            </a:endParaRPr>
          </a:p>
        </p:txBody>
      </p:sp>
      <p:sp>
        <p:nvSpPr>
          <p:cNvPr id="11" name="Google Shape;371;p37"/>
          <p:cNvSpPr txBox="1"/>
          <p:nvPr/>
        </p:nvSpPr>
        <p:spPr>
          <a:xfrm>
            <a:off x="749035" y="6065341"/>
            <a:ext cx="5367285"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pic>
        <p:nvPicPr>
          <p:cNvPr id="9" name="Timer_02mi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04006" y="135481"/>
            <a:ext cx="2521323" cy="1418244"/>
          </a:xfrm>
          <a:prstGeom prst="rect">
            <a:avLst/>
          </a:prstGeom>
        </p:spPr>
      </p:pic>
    </p:spTree>
    <p:extLst>
      <p:ext uri="{BB962C8B-B14F-4D97-AF65-F5344CB8AC3E}">
        <p14:creationId xmlns:p14="http://schemas.microsoft.com/office/powerpoint/2010/main" val="350816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46"/>
          <p:cNvSpPr/>
          <p:nvPr/>
        </p:nvSpPr>
        <p:spPr>
          <a:xfrm>
            <a:off x="9067800" y="1567025"/>
            <a:ext cx="3134100" cy="2202300"/>
          </a:xfrm>
          <a:prstGeom prst="cloudCallout">
            <a:avLst>
              <a:gd name="adj1" fmla="val -55804"/>
              <a:gd name="adj2" fmla="val -14842"/>
            </a:avLst>
          </a:prstGeom>
          <a:solidFill>
            <a:srgbClr val="DDEA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6"/>
          <p:cNvSpPr txBox="1">
            <a:spLocks noGrp="1"/>
          </p:cNvSpPr>
          <p:nvPr>
            <p:ph type="title"/>
          </p:nvPr>
        </p:nvSpPr>
        <p:spPr>
          <a:xfrm>
            <a:off x="7445370" y="663125"/>
            <a:ext cx="3916200" cy="720000"/>
          </a:xfrm>
          <a:prstGeom prst="rect">
            <a:avLst/>
          </a:prstGeom>
          <a:solidFill>
            <a:schemeClr val="accent1"/>
          </a:solidFill>
          <a:ln>
            <a:noFill/>
          </a:ln>
          <a:effectLst>
            <a:outerShdw blurRad="57150" dist="19050" dir="5400000" algn="bl" rotWithShape="0">
              <a:srgbClr val="000000">
                <a:alpha val="50000"/>
              </a:srgbClr>
            </a:outerShdw>
          </a:effectLst>
        </p:spPr>
        <p:txBody>
          <a:bodyPr spcFirstLastPara="1" wrap="square" lIns="91425" tIns="45700" rIns="91425" bIns="45700" anchor="b" anchorCtr="0">
            <a:noAutofit/>
          </a:bodyPr>
          <a:lstStyle/>
          <a:p>
            <a:pPr marL="0" lvl="0" indent="0" algn="r" rtl="1">
              <a:lnSpc>
                <a:spcPct val="90000"/>
              </a:lnSpc>
              <a:spcBef>
                <a:spcPts val="0"/>
              </a:spcBef>
              <a:spcAft>
                <a:spcPts val="0"/>
              </a:spcAft>
              <a:buClr>
                <a:schemeClr val="lt1"/>
              </a:buClr>
              <a:buSzPts val="4400"/>
              <a:buFont typeface="Calibri"/>
              <a:buNone/>
            </a:pPr>
            <a:r>
              <a:rPr lang="x-none">
                <a:latin typeface="Arial" panose="020B0604020202020204" pitchFamily="34" charset="0"/>
                <a:cs typeface="Arial" panose="020B0604020202020204" pitchFamily="34" charset="0"/>
              </a:rPr>
              <a:t>רֶגַע</a:t>
            </a:r>
            <a:r>
              <a:rPr lang="he-IL" dirty="0">
                <a:latin typeface="Arial" panose="020B0604020202020204" pitchFamily="34" charset="0"/>
                <a:cs typeface="Arial" panose="020B0604020202020204" pitchFamily="34" charset="0"/>
              </a:rPr>
              <a:t>, </a:t>
            </a:r>
            <a:r>
              <a:rPr lang="x-none">
                <a:latin typeface="Arial" panose="020B0604020202020204" pitchFamily="34" charset="0"/>
                <a:cs typeface="Arial" panose="020B0604020202020204" pitchFamily="34" charset="0"/>
              </a:rPr>
              <a:t>חושְבִים</a:t>
            </a:r>
            <a:r>
              <a:rPr lang="x-none" dirty="0">
                <a:latin typeface="Arial" panose="020B0604020202020204" pitchFamily="34" charset="0"/>
                <a:cs typeface="Arial" panose="020B0604020202020204" pitchFamily="34" charset="0"/>
              </a:rPr>
              <a:t>...</a:t>
            </a:r>
            <a:endParaRPr dirty="0">
              <a:latin typeface="Arial" panose="020B0604020202020204" pitchFamily="34" charset="0"/>
              <a:cs typeface="Arial" panose="020B0604020202020204" pitchFamily="34" charset="0"/>
            </a:endParaRPr>
          </a:p>
        </p:txBody>
      </p:sp>
      <p:pic>
        <p:nvPicPr>
          <p:cNvPr id="476" name="Google Shape;476;p46"/>
          <p:cNvPicPr preferRelativeResize="0"/>
          <p:nvPr/>
        </p:nvPicPr>
        <p:blipFill rotWithShape="1">
          <a:blip r:embed="rId3">
            <a:alphaModFix/>
          </a:blip>
          <a:srcRect/>
          <a:stretch/>
        </p:blipFill>
        <p:spPr>
          <a:xfrm>
            <a:off x="6240496" y="312437"/>
            <a:ext cx="1017545" cy="1070700"/>
          </a:xfrm>
          <a:prstGeom prst="rect">
            <a:avLst/>
          </a:prstGeom>
          <a:noFill/>
          <a:ln>
            <a:noFill/>
          </a:ln>
        </p:spPr>
      </p:pic>
      <p:sp>
        <p:nvSpPr>
          <p:cNvPr id="477" name="Google Shape;477;p46"/>
          <p:cNvSpPr txBox="1"/>
          <p:nvPr/>
        </p:nvSpPr>
        <p:spPr>
          <a:xfrm>
            <a:off x="1812925" y="1754563"/>
            <a:ext cx="6605700" cy="974100"/>
          </a:xfrm>
          <a:prstGeom prst="rect">
            <a:avLst/>
          </a:prstGeom>
          <a:solidFill>
            <a:srgbClr val="FFFFFF"/>
          </a:solidFill>
          <a:ln w="38100"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lnSpc>
                <a:spcPct val="90000"/>
              </a:lnSpc>
              <a:spcBef>
                <a:spcPts val="0"/>
              </a:spcBef>
              <a:spcAft>
                <a:spcPts val="0"/>
              </a:spcAft>
              <a:buNone/>
            </a:pPr>
            <a:r>
              <a:rPr lang="x-none" sz="6000" b="1" dirty="0">
                <a:latin typeface="Arial" panose="020B0604020202020204" pitchFamily="34" charset="0"/>
                <a:ea typeface="Calibri"/>
                <a:cs typeface="Arial" panose="020B0604020202020204" pitchFamily="34" charset="0"/>
                <a:sym typeface="Calibri"/>
              </a:rPr>
              <a:t>מַה עָשִֹינוּ עַד עַכְשָיו?</a:t>
            </a:r>
            <a:endParaRPr sz="4400" b="1" dirty="0">
              <a:latin typeface="Arial" panose="020B0604020202020204" pitchFamily="34" charset="0"/>
              <a:ea typeface="Calibri"/>
              <a:cs typeface="Arial" panose="020B0604020202020204" pitchFamily="34" charset="0"/>
              <a:sym typeface="Calibri"/>
            </a:endParaRPr>
          </a:p>
        </p:txBody>
      </p:sp>
      <p:sp>
        <p:nvSpPr>
          <p:cNvPr id="478" name="Google Shape;478;p46"/>
          <p:cNvSpPr txBox="1"/>
          <p:nvPr/>
        </p:nvSpPr>
        <p:spPr>
          <a:xfrm>
            <a:off x="178676" y="5384773"/>
            <a:ext cx="8671034" cy="602901"/>
          </a:xfrm>
          <a:prstGeom prst="rect">
            <a:avLst/>
          </a:prstGeom>
          <a:solidFill>
            <a:srgbClr val="FFFFFF"/>
          </a:solidFill>
          <a:ln w="28575" cap="flat" cmpd="sng">
            <a:solidFill>
              <a:srgbClr val="434343"/>
            </a:solidFill>
            <a:prstDash val="solid"/>
            <a:round/>
            <a:headEnd type="none" w="sm" len="sm"/>
            <a:tailEnd type="none" w="sm" len="sm"/>
          </a:ln>
        </p:spPr>
        <p:txBody>
          <a:bodyPr spcFirstLastPara="1" wrap="square" lIns="91425" tIns="91425" rIns="91425" bIns="91425" anchor="b" anchorCtr="0">
            <a:noAutofit/>
          </a:bodyPr>
          <a:lstStyle/>
          <a:p>
            <a:pPr marL="457200" lvl="0" indent="0" algn="r" rtl="1">
              <a:spcBef>
                <a:spcPts val="0"/>
              </a:spcBef>
              <a:spcAft>
                <a:spcPts val="0"/>
              </a:spcAft>
              <a:buNone/>
            </a:pPr>
            <a:endParaRPr sz="6000" dirty="0">
              <a:latin typeface="Calibri"/>
              <a:ea typeface="Calibri"/>
              <a:cs typeface="Calibri"/>
              <a:sym typeface="Calibri"/>
            </a:endParaRPr>
          </a:p>
          <a:p>
            <a:pPr marL="457200" lvl="0" indent="0" algn="r" rtl="1">
              <a:spcBef>
                <a:spcPts val="0"/>
              </a:spcBef>
              <a:spcAft>
                <a:spcPts val="0"/>
              </a:spcAft>
              <a:buNone/>
            </a:pPr>
            <a:endParaRPr sz="6000" dirty="0">
              <a:latin typeface="Calibri"/>
              <a:ea typeface="Calibri"/>
              <a:cs typeface="Calibri"/>
              <a:sym typeface="Calibri"/>
            </a:endParaRPr>
          </a:p>
          <a:p>
            <a:pPr marL="457200" lvl="0" algn="r" rtl="1"/>
            <a:r>
              <a:rPr lang="he-IL" sz="3800" dirty="0">
                <a:latin typeface="Arial" panose="020B0604020202020204" pitchFamily="34" charset="0"/>
                <a:ea typeface="Calibri"/>
                <a:cs typeface="Arial" panose="020B0604020202020204" pitchFamily="34" charset="0"/>
                <a:sym typeface="Calibri"/>
              </a:rPr>
              <a:t>שָׁאַלְנוּ שְׁאֵלוֹת </a:t>
            </a:r>
            <a:r>
              <a:rPr lang="he-IL" sz="3800" dirty="0" err="1">
                <a:latin typeface="Arial" panose="020B0604020202020204" pitchFamily="34" charset="0"/>
                <a:ea typeface="Calibri"/>
                <a:cs typeface="Arial" panose="020B0604020202020204" pitchFamily="34" charset="0"/>
                <a:sym typeface="Calibri"/>
              </a:rPr>
              <a:t>שֶׁמְּעַנְיְנוֹת</a:t>
            </a:r>
            <a:r>
              <a:rPr lang="he-IL" sz="3800" dirty="0">
                <a:latin typeface="Arial" panose="020B0604020202020204" pitchFamily="34" charset="0"/>
                <a:ea typeface="Calibri"/>
                <a:cs typeface="Arial" panose="020B0604020202020204" pitchFamily="34" charset="0"/>
                <a:sym typeface="Calibri"/>
              </a:rPr>
              <a:t> אוֹתָנוּ.</a:t>
            </a:r>
            <a:r>
              <a:rPr lang="x-none" sz="3800" dirty="0">
                <a:solidFill>
                  <a:schemeClr val="dk1"/>
                </a:solidFill>
                <a:latin typeface="Calibri"/>
                <a:ea typeface="Calibri"/>
                <a:cs typeface="Calibri"/>
                <a:sym typeface="Calibri"/>
              </a:rPr>
              <a:t> </a:t>
            </a:r>
            <a:endParaRPr sz="3800" dirty="0">
              <a:latin typeface="Open Sans"/>
              <a:ea typeface="Open Sans"/>
              <a:cs typeface="Open Sans"/>
              <a:sym typeface="Open Sans"/>
            </a:endParaRPr>
          </a:p>
        </p:txBody>
      </p:sp>
      <p:sp>
        <p:nvSpPr>
          <p:cNvPr id="479" name="Google Shape;479;p46"/>
          <p:cNvSpPr txBox="1"/>
          <p:nvPr/>
        </p:nvSpPr>
        <p:spPr>
          <a:xfrm>
            <a:off x="9099750" y="1716075"/>
            <a:ext cx="2765400" cy="1640700"/>
          </a:xfrm>
          <a:prstGeom prst="rect">
            <a:avLst/>
          </a:prstGeom>
          <a:noFill/>
          <a:ln>
            <a:noFill/>
          </a:ln>
          <a:effectLst>
            <a:outerShdw blurRad="428625" dist="19050" dir="3600000" algn="bl" rotWithShape="0">
              <a:srgbClr val="666666"/>
            </a:outerShdw>
          </a:effectLst>
        </p:spPr>
        <p:txBody>
          <a:bodyPr spcFirstLastPara="1" wrap="square" lIns="91425" tIns="91425" rIns="91425" bIns="91425" anchor="ctr" anchorCtr="0">
            <a:noAutofit/>
          </a:bodyPr>
          <a:lstStyle/>
          <a:p>
            <a:pPr marL="0" marR="0" lvl="0" indent="0" algn="r" rtl="1">
              <a:lnSpc>
                <a:spcPct val="90000"/>
              </a:lnSpc>
              <a:spcBef>
                <a:spcPts val="0"/>
              </a:spcBef>
              <a:spcAft>
                <a:spcPts val="0"/>
              </a:spcAft>
              <a:buNone/>
            </a:pPr>
            <a:r>
              <a:rPr lang="x-none" sz="6000">
                <a:latin typeface="Calibri"/>
                <a:ea typeface="Calibri"/>
                <a:cs typeface="Calibri"/>
                <a:sym typeface="Calibri"/>
              </a:rPr>
              <a:t>שִֹימוּ </a:t>
            </a:r>
            <a:endParaRPr sz="6000">
              <a:latin typeface="Calibri"/>
              <a:ea typeface="Calibri"/>
              <a:cs typeface="Calibri"/>
              <a:sym typeface="Calibri"/>
            </a:endParaRPr>
          </a:p>
        </p:txBody>
      </p:sp>
      <p:sp>
        <p:nvSpPr>
          <p:cNvPr id="480" name="Google Shape;480;p46"/>
          <p:cNvSpPr/>
          <p:nvPr/>
        </p:nvSpPr>
        <p:spPr>
          <a:xfrm>
            <a:off x="9620425" y="2171963"/>
            <a:ext cx="733200" cy="720000"/>
          </a:xfrm>
          <a:prstGeom prst="heart">
            <a:avLst/>
          </a:prstGeom>
          <a:solidFill>
            <a:srgbClr val="FF0000"/>
          </a:solidFill>
          <a:ln w="9525" cap="flat" cmpd="sng">
            <a:solidFill>
              <a:srgbClr val="434343"/>
            </a:solidFill>
            <a:prstDash val="solid"/>
            <a:round/>
            <a:headEnd type="none" w="sm" len="sm"/>
            <a:tailEnd type="none" w="sm" len="sm"/>
          </a:ln>
          <a:effectLst>
            <a:outerShdw blurRad="342900" dist="19050" dir="1200000" algn="bl" rotWithShape="0">
              <a:srgbClr val="666666"/>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6"/>
          <p:cNvSpPr txBox="1"/>
          <p:nvPr/>
        </p:nvSpPr>
        <p:spPr>
          <a:xfrm>
            <a:off x="168379" y="2891963"/>
            <a:ext cx="8671034" cy="602901"/>
          </a:xfrm>
          <a:prstGeom prst="rect">
            <a:avLst/>
          </a:prstGeom>
          <a:solidFill>
            <a:srgbClr val="FFFFFF"/>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buSzPts val="100"/>
              <a:buFont typeface="Calibri"/>
              <a:buChar char="●"/>
            </a:pPr>
            <a:r>
              <a:rPr lang="he-IL" sz="3800" dirty="0">
                <a:latin typeface="Arial" panose="020B0604020202020204" pitchFamily="34" charset="0"/>
                <a:ea typeface="Calibri"/>
                <a:cs typeface="Arial" panose="020B0604020202020204" pitchFamily="34" charset="0"/>
                <a:sym typeface="Calibri"/>
              </a:rPr>
              <a:t>פָּתַרְנוּ חִידָה.</a:t>
            </a:r>
            <a:endParaRPr sz="100" dirty="0">
              <a:latin typeface="Arial" panose="020B0604020202020204" pitchFamily="34" charset="0"/>
              <a:ea typeface="Open Sans"/>
              <a:cs typeface="Arial" panose="020B0604020202020204" pitchFamily="34" charset="0"/>
              <a:sym typeface="Open Sans"/>
            </a:endParaRPr>
          </a:p>
        </p:txBody>
      </p:sp>
      <p:sp>
        <p:nvSpPr>
          <p:cNvPr id="482" name="Google Shape;482;p46"/>
          <p:cNvSpPr txBox="1"/>
          <p:nvPr/>
        </p:nvSpPr>
        <p:spPr>
          <a:xfrm>
            <a:off x="178676" y="4539959"/>
            <a:ext cx="8671034" cy="602902"/>
          </a:xfrm>
          <a:prstGeom prst="rect">
            <a:avLst/>
          </a:prstGeom>
          <a:solidFill>
            <a:srgbClr val="FFFFFF"/>
          </a:solidFill>
          <a:ln w="2857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457200" lvl="0" indent="-234950" algn="r" rtl="1">
              <a:buSzPts val="100"/>
              <a:buFont typeface="Calibri"/>
              <a:buChar char="●"/>
            </a:pPr>
            <a:r>
              <a:rPr lang="he-IL" sz="3800" dirty="0">
                <a:latin typeface="Arial" panose="020B0604020202020204" pitchFamily="34" charset="0"/>
                <a:ea typeface="Calibri"/>
                <a:cs typeface="Arial" panose="020B0604020202020204" pitchFamily="34" charset="0"/>
                <a:sym typeface="Calibri"/>
              </a:rPr>
              <a:t>כָּתַבְנוּ מָה אֲנַחְנוּ יוֹדְעִים עַל פָּרַת מֹשֶׁה רַבֵּנוּ.</a:t>
            </a:r>
            <a:endParaRPr dirty="0">
              <a:latin typeface="Open Sans"/>
              <a:ea typeface="Open Sans"/>
              <a:cs typeface="Open Sans"/>
              <a:sym typeface="Open Sans"/>
            </a:endParaRPr>
          </a:p>
        </p:txBody>
      </p:sp>
      <p:sp>
        <p:nvSpPr>
          <p:cNvPr id="483" name="Google Shape;483;p46"/>
          <p:cNvSpPr txBox="1"/>
          <p:nvPr/>
        </p:nvSpPr>
        <p:spPr>
          <a:xfrm>
            <a:off x="178676" y="6194874"/>
            <a:ext cx="8671034" cy="574565"/>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457200" lvl="0" indent="-234950" algn="r" rtl="1">
              <a:buSzPts val="100"/>
              <a:buFont typeface="Calibri"/>
              <a:buChar char="●"/>
            </a:pPr>
            <a:r>
              <a:rPr lang="he-IL" sz="3800" dirty="0">
                <a:latin typeface="Arial" panose="020B0604020202020204" pitchFamily="34" charset="0"/>
                <a:ea typeface="Calibri"/>
                <a:cs typeface="Arial" panose="020B0604020202020204" pitchFamily="34" charset="0"/>
                <a:sym typeface="Calibri"/>
              </a:rPr>
              <a:t>קָרָאנוּ אֶת הַקֶּטַע וְחִפַּשְׂנוּ תְּשׁוּבוֹת לַשְּׁאֵלוֹת.</a:t>
            </a:r>
            <a:endParaRPr sz="3800" dirty="0">
              <a:latin typeface="Arial" panose="020B0604020202020204" pitchFamily="34" charset="0"/>
              <a:ea typeface="Calibri"/>
              <a:cs typeface="Arial" panose="020B0604020202020204" pitchFamily="34" charset="0"/>
              <a:sym typeface="Calibri"/>
            </a:endParaRPr>
          </a:p>
        </p:txBody>
      </p:sp>
      <p:sp>
        <p:nvSpPr>
          <p:cNvPr id="12" name="Google Shape;481;p46">
            <a:extLst>
              <a:ext uri="{FF2B5EF4-FFF2-40B4-BE49-F238E27FC236}">
                <a16:creationId xmlns:a16="http://schemas.microsoft.com/office/drawing/2014/main" id="{04460AC6-6338-45D2-98AC-DC0BFF83ACCE}"/>
              </a:ext>
            </a:extLst>
          </p:cNvPr>
          <p:cNvSpPr txBox="1"/>
          <p:nvPr/>
        </p:nvSpPr>
        <p:spPr>
          <a:xfrm>
            <a:off x="178676" y="3736776"/>
            <a:ext cx="8671034" cy="602902"/>
          </a:xfrm>
          <a:prstGeom prst="rect">
            <a:avLst/>
          </a:prstGeom>
          <a:solidFill>
            <a:srgbClr val="FFFFFF"/>
          </a:solidFill>
          <a:ln w="28575" cap="flat" cmpd="sng">
            <a:solidFill>
              <a:srgbClr val="666666"/>
            </a:solidFill>
            <a:prstDash val="solid"/>
            <a:round/>
            <a:headEnd type="none" w="sm" len="sm"/>
            <a:tailEnd type="none" w="sm" len="sm"/>
          </a:ln>
        </p:spPr>
        <p:txBody>
          <a:bodyPr spcFirstLastPara="1" wrap="square" lIns="91425" tIns="91425" rIns="91425" bIns="91425" anchor="b" anchorCtr="0">
            <a:noAutofit/>
          </a:bodyPr>
          <a:lstStyle/>
          <a:p>
            <a:pPr marL="457200" lvl="0" indent="-234950" algn="r" rtl="1">
              <a:buSzPts val="100"/>
              <a:buFont typeface="Calibri"/>
              <a:buChar char="●"/>
            </a:pPr>
            <a:r>
              <a:rPr lang="he-IL" sz="3800" dirty="0">
                <a:latin typeface="Arial" panose="020B0604020202020204" pitchFamily="34" charset="0"/>
                <a:ea typeface="Calibri"/>
                <a:cs typeface="Arial" panose="020B0604020202020204" pitchFamily="34" charset="0"/>
                <a:sym typeface="Calibri"/>
              </a:rPr>
              <a:t>אָסַפְנוּ מֵידָע מֵהַכּוֹתֶרֶת וּמֵהַתְּמוּנָה.</a:t>
            </a:r>
            <a:endParaRPr sz="100" dirty="0">
              <a:latin typeface="Arial" panose="020B0604020202020204" pitchFamily="34" charset="0"/>
              <a:ea typeface="Open Sans"/>
              <a:cs typeface="Arial" panose="020B0604020202020204" pitchFamily="34" charset="0"/>
              <a:sym typeface="Open Sans"/>
            </a:endParaRPr>
          </a:p>
        </p:txBody>
      </p:sp>
    </p:spTree>
    <p:extLst>
      <p:ext uri="{BB962C8B-B14F-4D97-AF65-F5344CB8AC3E}">
        <p14:creationId xmlns:p14="http://schemas.microsoft.com/office/powerpoint/2010/main" val="554500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1"/>
                                        </p:tgtEl>
                                        <p:attrNameLst>
                                          <p:attrName>style.visibility</p:attrName>
                                        </p:attrNameLst>
                                      </p:cBhvr>
                                      <p:to>
                                        <p:strVal val="visible"/>
                                      </p:to>
                                    </p:set>
                                    <p:animEffect transition="in" filter="fade">
                                      <p:cBhvr>
                                        <p:cTn id="7" dur="1000"/>
                                        <p:tgtEl>
                                          <p:spTgt spid="481"/>
                                        </p:tgtEl>
                                      </p:cBhvr>
                                    </p:animEffect>
                                    <p:anim calcmode="lin" valueType="num">
                                      <p:cBhvr>
                                        <p:cTn id="8" dur="1000" fill="hold"/>
                                        <p:tgtEl>
                                          <p:spTgt spid="481"/>
                                        </p:tgtEl>
                                        <p:attrNameLst>
                                          <p:attrName>ppt_x</p:attrName>
                                        </p:attrNameLst>
                                      </p:cBhvr>
                                      <p:tavLst>
                                        <p:tav tm="0">
                                          <p:val>
                                            <p:strVal val="#ppt_x"/>
                                          </p:val>
                                        </p:tav>
                                        <p:tav tm="100000">
                                          <p:val>
                                            <p:strVal val="#ppt_x"/>
                                          </p:val>
                                        </p:tav>
                                      </p:tavLst>
                                    </p:anim>
                                    <p:anim calcmode="lin" valueType="num">
                                      <p:cBhvr>
                                        <p:cTn id="9" dur="1000" fill="hold"/>
                                        <p:tgtEl>
                                          <p:spTgt spid="48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82"/>
                                        </p:tgtEl>
                                        <p:attrNameLst>
                                          <p:attrName>style.visibility</p:attrName>
                                        </p:attrNameLst>
                                      </p:cBhvr>
                                      <p:to>
                                        <p:strVal val="visible"/>
                                      </p:to>
                                    </p:set>
                                    <p:animEffect transition="in" filter="fade">
                                      <p:cBhvr>
                                        <p:cTn id="21" dur="1000"/>
                                        <p:tgtEl>
                                          <p:spTgt spid="482"/>
                                        </p:tgtEl>
                                      </p:cBhvr>
                                    </p:animEffect>
                                    <p:anim calcmode="lin" valueType="num">
                                      <p:cBhvr>
                                        <p:cTn id="22" dur="1000" fill="hold"/>
                                        <p:tgtEl>
                                          <p:spTgt spid="482"/>
                                        </p:tgtEl>
                                        <p:attrNameLst>
                                          <p:attrName>ppt_x</p:attrName>
                                        </p:attrNameLst>
                                      </p:cBhvr>
                                      <p:tavLst>
                                        <p:tav tm="0">
                                          <p:val>
                                            <p:strVal val="#ppt_x"/>
                                          </p:val>
                                        </p:tav>
                                        <p:tav tm="100000">
                                          <p:val>
                                            <p:strVal val="#ppt_x"/>
                                          </p:val>
                                        </p:tav>
                                      </p:tavLst>
                                    </p:anim>
                                    <p:anim calcmode="lin" valueType="num">
                                      <p:cBhvr>
                                        <p:cTn id="23" dur="1000" fill="hold"/>
                                        <p:tgtEl>
                                          <p:spTgt spid="48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78"/>
                                        </p:tgtEl>
                                        <p:attrNameLst>
                                          <p:attrName>style.visibility</p:attrName>
                                        </p:attrNameLst>
                                      </p:cBhvr>
                                      <p:to>
                                        <p:strVal val="visible"/>
                                      </p:to>
                                    </p:set>
                                    <p:animEffect transition="in" filter="fade">
                                      <p:cBhvr>
                                        <p:cTn id="28" dur="1000"/>
                                        <p:tgtEl>
                                          <p:spTgt spid="478"/>
                                        </p:tgtEl>
                                      </p:cBhvr>
                                    </p:animEffect>
                                    <p:anim calcmode="lin" valueType="num">
                                      <p:cBhvr>
                                        <p:cTn id="29" dur="1000" fill="hold"/>
                                        <p:tgtEl>
                                          <p:spTgt spid="478"/>
                                        </p:tgtEl>
                                        <p:attrNameLst>
                                          <p:attrName>ppt_x</p:attrName>
                                        </p:attrNameLst>
                                      </p:cBhvr>
                                      <p:tavLst>
                                        <p:tav tm="0">
                                          <p:val>
                                            <p:strVal val="#ppt_x"/>
                                          </p:val>
                                        </p:tav>
                                        <p:tav tm="100000">
                                          <p:val>
                                            <p:strVal val="#ppt_x"/>
                                          </p:val>
                                        </p:tav>
                                      </p:tavLst>
                                    </p:anim>
                                    <p:anim calcmode="lin" valueType="num">
                                      <p:cBhvr>
                                        <p:cTn id="30" dur="1000" fill="hold"/>
                                        <p:tgtEl>
                                          <p:spTgt spid="47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83"/>
                                        </p:tgtEl>
                                        <p:attrNameLst>
                                          <p:attrName>style.visibility</p:attrName>
                                        </p:attrNameLst>
                                      </p:cBhvr>
                                      <p:to>
                                        <p:strVal val="visible"/>
                                      </p:to>
                                    </p:set>
                                    <p:animEffect transition="in" filter="fade">
                                      <p:cBhvr>
                                        <p:cTn id="35" dur="1000"/>
                                        <p:tgtEl>
                                          <p:spTgt spid="483"/>
                                        </p:tgtEl>
                                      </p:cBhvr>
                                    </p:animEffect>
                                    <p:anim calcmode="lin" valueType="num">
                                      <p:cBhvr>
                                        <p:cTn id="36" dur="1000" fill="hold"/>
                                        <p:tgtEl>
                                          <p:spTgt spid="483"/>
                                        </p:tgtEl>
                                        <p:attrNameLst>
                                          <p:attrName>ppt_x</p:attrName>
                                        </p:attrNameLst>
                                      </p:cBhvr>
                                      <p:tavLst>
                                        <p:tav tm="0">
                                          <p:val>
                                            <p:strVal val="#ppt_x"/>
                                          </p:val>
                                        </p:tav>
                                        <p:tav tm="100000">
                                          <p:val>
                                            <p:strVal val="#ppt_x"/>
                                          </p:val>
                                        </p:tav>
                                      </p:tavLst>
                                    </p:anim>
                                    <p:anim calcmode="lin" valueType="num">
                                      <p:cBhvr>
                                        <p:cTn id="37" dur="1000" fill="hold"/>
                                        <p:tgtEl>
                                          <p:spTgt spid="4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 grpId="0" animBg="1"/>
      <p:bldP spid="481" grpId="0" animBg="1"/>
      <p:bldP spid="482" grpId="0" animBg="1"/>
      <p:bldP spid="483"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3" name="Google Shape;513;p48"/>
          <p:cNvPicPr preferRelativeResize="0"/>
          <p:nvPr/>
        </p:nvPicPr>
        <p:blipFill rotWithShape="1">
          <a:blip r:embed="rId3">
            <a:alphaModFix/>
          </a:blip>
          <a:srcRect/>
          <a:stretch/>
        </p:blipFill>
        <p:spPr>
          <a:xfrm>
            <a:off x="955896" y="371087"/>
            <a:ext cx="1017545" cy="1070700"/>
          </a:xfrm>
          <a:prstGeom prst="rect">
            <a:avLst/>
          </a:prstGeom>
          <a:noFill/>
          <a:ln>
            <a:noFill/>
          </a:ln>
        </p:spPr>
      </p:pic>
      <p:pic>
        <p:nvPicPr>
          <p:cNvPr id="515" name="Google Shape;515;p48"/>
          <p:cNvPicPr preferRelativeResize="0"/>
          <p:nvPr/>
        </p:nvPicPr>
        <p:blipFill rotWithShape="1">
          <a:blip r:embed="rId4">
            <a:alphaModFix/>
          </a:blip>
          <a:srcRect l="46978" t="28034" r="31174" b="41500"/>
          <a:stretch/>
        </p:blipFill>
        <p:spPr>
          <a:xfrm>
            <a:off x="6759074" y="2027138"/>
            <a:ext cx="5122699" cy="4018575"/>
          </a:xfrm>
          <a:prstGeom prst="rect">
            <a:avLst/>
          </a:prstGeom>
          <a:noFill/>
          <a:ln>
            <a:noFill/>
          </a:ln>
        </p:spPr>
      </p:pic>
      <p:sp>
        <p:nvSpPr>
          <p:cNvPr id="3" name="הסבר אליפטי 2"/>
          <p:cNvSpPr/>
          <p:nvPr/>
        </p:nvSpPr>
        <p:spPr>
          <a:xfrm>
            <a:off x="955896" y="2406869"/>
            <a:ext cx="4172607" cy="2932386"/>
          </a:xfrm>
          <a:prstGeom prst="wedgeEllipseCallout">
            <a:avLst>
              <a:gd name="adj1" fmla="val 79773"/>
              <a:gd name="adj2" fmla="val 37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mj-lt"/>
              </a:rPr>
              <a:t>מְעַנְיֵין לָדַעַת כַּמָּה נְקוּדּוֹת שְׁחוֹרוֹת יֵשׁ </a:t>
            </a:r>
            <a:r>
              <a:rPr lang="he-IL" sz="2800" dirty="0">
                <a:solidFill>
                  <a:schemeClr val="tx1"/>
                </a:solidFill>
              </a:rPr>
              <a:t>ל</a:t>
            </a:r>
            <a:r>
              <a:rPr lang="x-none" sz="2800" dirty="0">
                <a:solidFill>
                  <a:schemeClr val="tx1"/>
                </a:solidFill>
                <a:latin typeface="Arial" panose="020B0604020202020204" pitchFamily="34" charset="0"/>
                <a:cs typeface="Arial" panose="020B0604020202020204" pitchFamily="34" charset="0"/>
              </a:rPr>
              <a:t>מוֹשִית </a:t>
            </a:r>
            <a:r>
              <a:rPr lang="he-IL" sz="2800" dirty="0">
                <a:solidFill>
                  <a:schemeClr val="tx1"/>
                </a:solidFill>
                <a:latin typeface="Arial" panose="020B0604020202020204" pitchFamily="34" charset="0"/>
              </a:rPr>
              <a:t>הַשֶּׁבַע </a:t>
            </a:r>
            <a:r>
              <a:rPr lang="he-IL" sz="2800" dirty="0">
                <a:solidFill>
                  <a:schemeClr val="tx1"/>
                </a:solidFill>
                <a:latin typeface="+mj-lt"/>
              </a:rPr>
              <a:t>עַל הַכְּנָפַיִים?</a:t>
            </a:r>
          </a:p>
        </p:txBody>
      </p:sp>
      <p:sp>
        <p:nvSpPr>
          <p:cNvPr id="27" name="Google Shape;378;p38"/>
          <p:cNvSpPr txBox="1">
            <a:spLocks noGrp="1"/>
          </p:cNvSpPr>
          <p:nvPr>
            <p:ph type="title"/>
          </p:nvPr>
        </p:nvSpPr>
        <p:spPr>
          <a:xfrm>
            <a:off x="1772850" y="663125"/>
            <a:ext cx="92424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4000" dirty="0">
                <a:latin typeface="Arial" panose="020B0604020202020204" pitchFamily="34" charset="0"/>
                <a:cs typeface="Arial" panose="020B0604020202020204" pitchFamily="34" charset="0"/>
              </a:rPr>
              <a:t>שְׁנֵי הַשֵּׁמוֹת שֶׁל מוֹשִׁית הַשֶּׁבַע</a:t>
            </a:r>
            <a:r>
              <a:rPr lang="x-none" sz="4000">
                <a:latin typeface="Arial" panose="020B0604020202020204" pitchFamily="34" charset="0"/>
                <a:cs typeface="Arial" panose="020B0604020202020204" pitchFamily="34" charset="0"/>
              </a:rPr>
              <a:t> </a:t>
            </a:r>
            <a:r>
              <a:rPr lang="x-none" sz="4000"/>
              <a:t>/ </a:t>
            </a:r>
            <a:r>
              <a:rPr lang="x-none" sz="4000" dirty="0"/>
              <a:t>עָפְרָה בֶּן-עַמִי</a:t>
            </a:r>
            <a:endParaRPr sz="4000" dirty="0"/>
          </a:p>
        </p:txBody>
      </p:sp>
      <p:sp>
        <p:nvSpPr>
          <p:cNvPr id="8" name="Google Shape;371;p37"/>
          <p:cNvSpPr txBox="1"/>
          <p:nvPr/>
        </p:nvSpPr>
        <p:spPr>
          <a:xfrm>
            <a:off x="768916" y="6045713"/>
            <a:ext cx="5134044"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3" name="Google Shape;513;p48"/>
          <p:cNvPicPr preferRelativeResize="0"/>
          <p:nvPr/>
        </p:nvPicPr>
        <p:blipFill rotWithShape="1">
          <a:blip r:embed="rId3">
            <a:alphaModFix/>
          </a:blip>
          <a:srcRect/>
          <a:stretch/>
        </p:blipFill>
        <p:spPr>
          <a:xfrm>
            <a:off x="955896" y="371087"/>
            <a:ext cx="1017545" cy="1070700"/>
          </a:xfrm>
          <a:prstGeom prst="rect">
            <a:avLst/>
          </a:prstGeom>
          <a:noFill/>
          <a:ln>
            <a:noFill/>
          </a:ln>
        </p:spPr>
      </p:pic>
      <p:pic>
        <p:nvPicPr>
          <p:cNvPr id="515" name="Google Shape;515;p48"/>
          <p:cNvPicPr preferRelativeResize="0"/>
          <p:nvPr/>
        </p:nvPicPr>
        <p:blipFill rotWithShape="1">
          <a:blip r:embed="rId4">
            <a:alphaModFix/>
          </a:blip>
          <a:srcRect l="46978" t="28034" r="31174" b="41500"/>
          <a:stretch/>
        </p:blipFill>
        <p:spPr>
          <a:xfrm>
            <a:off x="6759074" y="2027138"/>
            <a:ext cx="5122699" cy="4018575"/>
          </a:xfrm>
          <a:prstGeom prst="rect">
            <a:avLst/>
          </a:prstGeom>
          <a:noFill/>
          <a:ln>
            <a:noFill/>
          </a:ln>
        </p:spPr>
      </p:pic>
      <p:sp>
        <p:nvSpPr>
          <p:cNvPr id="3" name="הסבר אליפטי 2"/>
          <p:cNvSpPr/>
          <p:nvPr/>
        </p:nvSpPr>
        <p:spPr>
          <a:xfrm>
            <a:off x="367862" y="2406869"/>
            <a:ext cx="4760641" cy="2932386"/>
          </a:xfrm>
          <a:prstGeom prst="wedgeEllipseCallout">
            <a:avLst>
              <a:gd name="adj1" fmla="val 79773"/>
              <a:gd name="adj2" fmla="val 37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כַּמָּה נְקוּדּוֹת שְׁחוֹרוֹת יֵשׁ לְמוֹשִׁית </a:t>
            </a:r>
            <a:r>
              <a:rPr lang="he-IL" sz="2800" dirty="0">
                <a:solidFill>
                  <a:schemeClr val="tx1"/>
                </a:solidFill>
                <a:latin typeface="Arial" panose="020B0604020202020204" pitchFamily="34" charset="0"/>
              </a:rPr>
              <a:t>הַשֶּׁבַע </a:t>
            </a:r>
            <a:r>
              <a:rPr lang="he-IL" sz="2800" dirty="0">
                <a:solidFill>
                  <a:schemeClr val="tx1"/>
                </a:solidFill>
              </a:rPr>
              <a:t>עַל הַכְּנָפַיִים?</a:t>
            </a:r>
          </a:p>
        </p:txBody>
      </p:sp>
      <p:sp>
        <p:nvSpPr>
          <p:cNvPr id="7" name="Google Shape;378;p38"/>
          <p:cNvSpPr txBox="1">
            <a:spLocks noGrp="1"/>
          </p:cNvSpPr>
          <p:nvPr>
            <p:ph type="title"/>
          </p:nvPr>
        </p:nvSpPr>
        <p:spPr>
          <a:xfrm>
            <a:off x="1439917" y="663125"/>
            <a:ext cx="9575333"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4000" dirty="0">
                <a:latin typeface="Arial" panose="020B0604020202020204" pitchFamily="34" charset="0"/>
                <a:cs typeface="Arial" panose="020B0604020202020204" pitchFamily="34" charset="0"/>
              </a:rPr>
              <a:t>שְׁנֵי הַשֵּׁמוֹת שֶׁל מוֹשִׁית הַשֶּׁבַע</a:t>
            </a:r>
            <a:r>
              <a:rPr lang="x-none" sz="4000">
                <a:latin typeface="Arial" panose="020B0604020202020204" pitchFamily="34" charset="0"/>
                <a:cs typeface="Arial" panose="020B0604020202020204" pitchFamily="34" charset="0"/>
              </a:rPr>
              <a:t>/ עָפְרָה </a:t>
            </a:r>
            <a:r>
              <a:rPr lang="x-none" sz="4000" dirty="0">
                <a:latin typeface="Arial" panose="020B0604020202020204" pitchFamily="34" charset="0"/>
                <a:cs typeface="Arial" panose="020B0604020202020204" pitchFamily="34" charset="0"/>
              </a:rPr>
              <a:t>בֶּן-עַמִי</a:t>
            </a:r>
            <a:endParaRPr sz="4000" dirty="0">
              <a:latin typeface="Arial" panose="020B0604020202020204" pitchFamily="34" charset="0"/>
              <a:cs typeface="Arial" panose="020B0604020202020204" pitchFamily="34" charset="0"/>
            </a:endParaRPr>
          </a:p>
        </p:txBody>
      </p:sp>
      <p:sp>
        <p:nvSpPr>
          <p:cNvPr id="2" name="מלבן 1"/>
          <p:cNvSpPr/>
          <p:nvPr/>
        </p:nvSpPr>
        <p:spPr>
          <a:xfrm>
            <a:off x="6947338" y="3888828"/>
            <a:ext cx="2764221" cy="37311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9"/>
          <p:cNvSpPr/>
          <p:nvPr/>
        </p:nvSpPr>
        <p:spPr>
          <a:xfrm>
            <a:off x="7756635" y="4435366"/>
            <a:ext cx="3568262" cy="34684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Google Shape;371;p37"/>
          <p:cNvSpPr txBox="1"/>
          <p:nvPr/>
        </p:nvSpPr>
        <p:spPr>
          <a:xfrm>
            <a:off x="581938" y="6129604"/>
            <a:ext cx="5341342"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2392977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3" name="Google Shape;513;p48"/>
          <p:cNvPicPr preferRelativeResize="0"/>
          <p:nvPr/>
        </p:nvPicPr>
        <p:blipFill rotWithShape="1">
          <a:blip r:embed="rId3">
            <a:alphaModFix/>
          </a:blip>
          <a:srcRect/>
          <a:stretch/>
        </p:blipFill>
        <p:spPr>
          <a:xfrm>
            <a:off x="955896" y="371087"/>
            <a:ext cx="1017545" cy="1070700"/>
          </a:xfrm>
          <a:prstGeom prst="rect">
            <a:avLst/>
          </a:prstGeom>
          <a:noFill/>
          <a:ln>
            <a:noFill/>
          </a:ln>
        </p:spPr>
      </p:pic>
      <p:pic>
        <p:nvPicPr>
          <p:cNvPr id="515" name="Google Shape;515;p48"/>
          <p:cNvPicPr preferRelativeResize="0"/>
          <p:nvPr/>
        </p:nvPicPr>
        <p:blipFill rotWithShape="1">
          <a:blip r:embed="rId4">
            <a:alphaModFix/>
          </a:blip>
          <a:srcRect l="46978" t="28034" r="31174" b="41500"/>
          <a:stretch/>
        </p:blipFill>
        <p:spPr>
          <a:xfrm>
            <a:off x="6759074" y="2027138"/>
            <a:ext cx="5122699" cy="4018575"/>
          </a:xfrm>
          <a:prstGeom prst="rect">
            <a:avLst/>
          </a:prstGeom>
          <a:noFill/>
          <a:ln>
            <a:noFill/>
          </a:ln>
        </p:spPr>
      </p:pic>
      <p:sp>
        <p:nvSpPr>
          <p:cNvPr id="3" name="הסבר אליפטי 2"/>
          <p:cNvSpPr/>
          <p:nvPr/>
        </p:nvSpPr>
        <p:spPr>
          <a:xfrm>
            <a:off x="955896" y="2406869"/>
            <a:ext cx="4172607" cy="2932386"/>
          </a:xfrm>
          <a:prstGeom prst="wedgeEllipseCallout">
            <a:avLst>
              <a:gd name="adj1" fmla="val 79773"/>
              <a:gd name="adj2" fmla="val 37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Arial" panose="020B0604020202020204" pitchFamily="34" charset="0"/>
                <a:ea typeface="Calibri"/>
                <a:sym typeface="Calibri"/>
              </a:rPr>
              <a:t>מַדּוּעַ הִיא נִקְרֵאת </a:t>
            </a:r>
            <a:r>
              <a:rPr lang="x-none" sz="2800">
                <a:solidFill>
                  <a:schemeClr val="tx1"/>
                </a:solidFill>
              </a:rPr>
              <a:t>מוֹשִית </a:t>
            </a:r>
            <a:r>
              <a:rPr lang="he-IL" sz="2800" dirty="0">
                <a:solidFill>
                  <a:schemeClr val="tx1"/>
                </a:solidFill>
                <a:latin typeface="Arial" panose="020B0604020202020204" pitchFamily="34" charset="0"/>
                <a:ea typeface="Calibri"/>
                <a:sym typeface="Calibri"/>
              </a:rPr>
              <a:t>הַשֶּׁבַע?</a:t>
            </a:r>
            <a:endParaRPr lang="he-IL" sz="2800" dirty="0">
              <a:solidFill>
                <a:schemeClr val="tx1"/>
              </a:solidFill>
              <a:latin typeface="Arial" panose="020B0604020202020204" pitchFamily="34" charset="0"/>
              <a:cs typeface="Arial" panose="020B0604020202020204" pitchFamily="34" charset="0"/>
            </a:endParaRPr>
          </a:p>
        </p:txBody>
      </p:sp>
      <p:sp>
        <p:nvSpPr>
          <p:cNvPr id="7" name="Google Shape;378;p38"/>
          <p:cNvSpPr txBox="1">
            <a:spLocks noGrp="1"/>
          </p:cNvSpPr>
          <p:nvPr>
            <p:ph type="title"/>
          </p:nvPr>
        </p:nvSpPr>
        <p:spPr>
          <a:xfrm>
            <a:off x="1772850" y="663125"/>
            <a:ext cx="92424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4000" dirty="0">
                <a:latin typeface="Arial" panose="020B0604020202020204" pitchFamily="34" charset="0"/>
                <a:cs typeface="Arial" panose="020B0604020202020204" pitchFamily="34" charset="0"/>
              </a:rPr>
              <a:t>שְׁנֵי הַשֵּׁמוֹת שֶׁל מוֹשִׁית הַשֶּׁבַע</a:t>
            </a:r>
            <a:r>
              <a:rPr lang="he-IL" sz="4000" dirty="0">
                <a:latin typeface="+mj-lt"/>
                <a:cs typeface="Arial" panose="020B0604020202020204" pitchFamily="34" charset="0"/>
              </a:rPr>
              <a:t> / </a:t>
            </a:r>
            <a:r>
              <a:rPr lang="x-none" sz="4000">
                <a:latin typeface="+mj-lt"/>
              </a:rPr>
              <a:t>עָפְרָה </a:t>
            </a:r>
            <a:r>
              <a:rPr lang="x-none" sz="4000" dirty="0">
                <a:latin typeface="+mj-lt"/>
              </a:rPr>
              <a:t>בֶּן-עַמִי</a:t>
            </a:r>
            <a:endParaRPr sz="4000" dirty="0">
              <a:latin typeface="+mj-lt"/>
            </a:endParaRPr>
          </a:p>
        </p:txBody>
      </p:sp>
      <p:sp>
        <p:nvSpPr>
          <p:cNvPr id="8" name="Google Shape;371;p37"/>
          <p:cNvSpPr txBox="1"/>
          <p:nvPr/>
        </p:nvSpPr>
        <p:spPr>
          <a:xfrm>
            <a:off x="581938" y="6070942"/>
            <a:ext cx="5381982"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186466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3" name="Google Shape;513;p48"/>
          <p:cNvPicPr preferRelativeResize="0"/>
          <p:nvPr/>
        </p:nvPicPr>
        <p:blipFill rotWithShape="1">
          <a:blip r:embed="rId3">
            <a:alphaModFix/>
          </a:blip>
          <a:srcRect/>
          <a:stretch/>
        </p:blipFill>
        <p:spPr>
          <a:xfrm>
            <a:off x="955896" y="371087"/>
            <a:ext cx="1017545" cy="1070700"/>
          </a:xfrm>
          <a:prstGeom prst="rect">
            <a:avLst/>
          </a:prstGeom>
          <a:noFill/>
          <a:ln>
            <a:noFill/>
          </a:ln>
        </p:spPr>
      </p:pic>
      <p:pic>
        <p:nvPicPr>
          <p:cNvPr id="515" name="Google Shape;515;p48"/>
          <p:cNvPicPr preferRelativeResize="0"/>
          <p:nvPr/>
        </p:nvPicPr>
        <p:blipFill rotWithShape="1">
          <a:blip r:embed="rId4">
            <a:alphaModFix/>
          </a:blip>
          <a:srcRect l="46978" t="28034" r="31174" b="41500"/>
          <a:stretch/>
        </p:blipFill>
        <p:spPr>
          <a:xfrm>
            <a:off x="6738053" y="2066098"/>
            <a:ext cx="5122699" cy="4018575"/>
          </a:xfrm>
          <a:prstGeom prst="rect">
            <a:avLst/>
          </a:prstGeom>
          <a:noFill/>
          <a:ln>
            <a:noFill/>
          </a:ln>
        </p:spPr>
      </p:pic>
      <p:sp>
        <p:nvSpPr>
          <p:cNvPr id="3" name="הסבר אליפטי 2"/>
          <p:cNvSpPr/>
          <p:nvPr/>
        </p:nvSpPr>
        <p:spPr>
          <a:xfrm>
            <a:off x="955896" y="2406869"/>
            <a:ext cx="4172607" cy="2932386"/>
          </a:xfrm>
          <a:prstGeom prst="wedgeEllipseCallout">
            <a:avLst>
              <a:gd name="adj1" fmla="val 79773"/>
              <a:gd name="adj2" fmla="val 37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Arial" panose="020B0604020202020204" pitchFamily="34" charset="0"/>
                <a:ea typeface="Calibri"/>
                <a:sym typeface="Calibri"/>
              </a:rPr>
              <a:t>מַדּוּעַ הִיא נִקְרֵאת </a:t>
            </a:r>
            <a:r>
              <a:rPr lang="x-none" sz="2800">
                <a:solidFill>
                  <a:schemeClr val="tx1"/>
                </a:solidFill>
              </a:rPr>
              <a:t>מוֹשִית</a:t>
            </a:r>
            <a:r>
              <a:rPr lang="he-IL" sz="2800" dirty="0">
                <a:solidFill>
                  <a:schemeClr val="tx1"/>
                </a:solidFill>
              </a:rPr>
              <a:t> </a:t>
            </a:r>
            <a:r>
              <a:rPr lang="he-IL" sz="2800" dirty="0">
                <a:solidFill>
                  <a:schemeClr val="tx1"/>
                </a:solidFill>
                <a:latin typeface="Arial" panose="020B0604020202020204" pitchFamily="34" charset="0"/>
                <a:ea typeface="Calibri"/>
                <a:sym typeface="Calibri"/>
              </a:rPr>
              <a:t>הַשֶּׁבַע?</a:t>
            </a:r>
            <a:endParaRPr lang="he-IL" sz="2800" dirty="0">
              <a:solidFill>
                <a:schemeClr val="tx1"/>
              </a:solidFill>
              <a:latin typeface="Arial" panose="020B0604020202020204" pitchFamily="34" charset="0"/>
            </a:endParaRPr>
          </a:p>
        </p:txBody>
      </p:sp>
      <p:sp>
        <p:nvSpPr>
          <p:cNvPr id="7" name="Google Shape;378;p38"/>
          <p:cNvSpPr txBox="1">
            <a:spLocks noGrp="1"/>
          </p:cNvSpPr>
          <p:nvPr>
            <p:ph type="title"/>
          </p:nvPr>
        </p:nvSpPr>
        <p:spPr>
          <a:xfrm>
            <a:off x="1772850" y="663125"/>
            <a:ext cx="92424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4000" dirty="0">
                <a:latin typeface="Arial" panose="020B0604020202020204" pitchFamily="34" charset="0"/>
                <a:cs typeface="Arial" panose="020B0604020202020204" pitchFamily="34" charset="0"/>
              </a:rPr>
              <a:t>שְׁנֵי הַשֵּׁמוֹת שֶׁל מוֹשִׁית הַשֶּׁבַע / </a:t>
            </a:r>
            <a:r>
              <a:rPr lang="x-none" sz="4000">
                <a:latin typeface="Arial" panose="020B0604020202020204" pitchFamily="34" charset="0"/>
                <a:cs typeface="Arial" panose="020B0604020202020204" pitchFamily="34" charset="0"/>
              </a:rPr>
              <a:t>עָפְרָה </a:t>
            </a:r>
            <a:r>
              <a:rPr lang="x-none" sz="4000" dirty="0">
                <a:latin typeface="Arial" panose="020B0604020202020204" pitchFamily="34" charset="0"/>
                <a:cs typeface="Arial" panose="020B0604020202020204" pitchFamily="34" charset="0"/>
              </a:rPr>
              <a:t>בֶּן-עַמִי</a:t>
            </a:r>
            <a:endParaRPr sz="4000" dirty="0">
              <a:latin typeface="Arial" panose="020B0604020202020204" pitchFamily="34" charset="0"/>
              <a:cs typeface="Arial" panose="020B0604020202020204" pitchFamily="34" charset="0"/>
            </a:endParaRPr>
          </a:p>
        </p:txBody>
      </p:sp>
      <p:sp>
        <p:nvSpPr>
          <p:cNvPr id="2" name="מלבן 1"/>
          <p:cNvSpPr/>
          <p:nvPr/>
        </p:nvSpPr>
        <p:spPr>
          <a:xfrm>
            <a:off x="6989380" y="4966139"/>
            <a:ext cx="4335518" cy="37311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9"/>
          <p:cNvSpPr/>
          <p:nvPr/>
        </p:nvSpPr>
        <p:spPr>
          <a:xfrm>
            <a:off x="7756636" y="5538543"/>
            <a:ext cx="3568262" cy="34684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Google Shape;371;p37"/>
          <p:cNvSpPr txBox="1"/>
          <p:nvPr/>
        </p:nvSpPr>
        <p:spPr>
          <a:xfrm>
            <a:off x="876578" y="6054193"/>
            <a:ext cx="5138142"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2170824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3" name="Google Shape;513;p48"/>
          <p:cNvPicPr preferRelativeResize="0"/>
          <p:nvPr/>
        </p:nvPicPr>
        <p:blipFill rotWithShape="1">
          <a:blip r:embed="rId5">
            <a:alphaModFix/>
          </a:blip>
          <a:srcRect/>
          <a:stretch/>
        </p:blipFill>
        <p:spPr>
          <a:xfrm>
            <a:off x="955896" y="371087"/>
            <a:ext cx="1017545" cy="1070700"/>
          </a:xfrm>
          <a:prstGeom prst="rect">
            <a:avLst/>
          </a:prstGeom>
          <a:noFill/>
          <a:ln>
            <a:noFill/>
          </a:ln>
        </p:spPr>
      </p:pic>
      <p:pic>
        <p:nvPicPr>
          <p:cNvPr id="515" name="Google Shape;515;p48"/>
          <p:cNvPicPr preferRelativeResize="0"/>
          <p:nvPr/>
        </p:nvPicPr>
        <p:blipFill rotWithShape="1">
          <a:blip r:embed="rId6">
            <a:alphaModFix/>
          </a:blip>
          <a:srcRect l="46978" t="28034" r="31174" b="41500"/>
          <a:stretch/>
        </p:blipFill>
        <p:spPr>
          <a:xfrm>
            <a:off x="6738053" y="2066098"/>
            <a:ext cx="5122699" cy="4018575"/>
          </a:xfrm>
          <a:prstGeom prst="rect">
            <a:avLst/>
          </a:prstGeom>
          <a:noFill/>
          <a:ln>
            <a:noFill/>
          </a:ln>
        </p:spPr>
      </p:pic>
      <p:sp>
        <p:nvSpPr>
          <p:cNvPr id="7" name="Google Shape;378;p38"/>
          <p:cNvSpPr txBox="1">
            <a:spLocks noGrp="1"/>
          </p:cNvSpPr>
          <p:nvPr>
            <p:ph type="title"/>
          </p:nvPr>
        </p:nvSpPr>
        <p:spPr>
          <a:xfrm>
            <a:off x="1772850" y="663125"/>
            <a:ext cx="92424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4000" dirty="0">
                <a:latin typeface="Arial" panose="020B0604020202020204" pitchFamily="34" charset="0"/>
                <a:cs typeface="Arial" panose="020B0604020202020204" pitchFamily="34" charset="0"/>
              </a:rPr>
              <a:t>שְׁנֵי הַשֵּׁמוֹת שֶׁל מוֹשִׁית הַשֶּׁבַע </a:t>
            </a:r>
            <a:r>
              <a:rPr lang="he-IL" sz="4000" dirty="0">
                <a:latin typeface="+mj-lt"/>
                <a:cs typeface="Arial" panose="020B0604020202020204" pitchFamily="34" charset="0"/>
              </a:rPr>
              <a:t>/</a:t>
            </a:r>
            <a:r>
              <a:rPr lang="x-none" sz="4000">
                <a:latin typeface="+mj-lt"/>
              </a:rPr>
              <a:t> </a:t>
            </a:r>
            <a:r>
              <a:rPr lang="x-none" sz="4000" dirty="0">
                <a:latin typeface="+mj-lt"/>
              </a:rPr>
              <a:t>עָפְרָה בֶּן-עַמִי</a:t>
            </a:r>
            <a:endParaRPr sz="4000" dirty="0">
              <a:latin typeface="+mj-lt"/>
            </a:endParaRPr>
          </a:p>
        </p:txBody>
      </p:sp>
      <p:sp>
        <p:nvSpPr>
          <p:cNvPr id="9" name="Google Shape;393;p39"/>
          <p:cNvSpPr txBox="1"/>
          <p:nvPr/>
        </p:nvSpPr>
        <p:spPr>
          <a:xfrm>
            <a:off x="567557" y="2066098"/>
            <a:ext cx="5738649" cy="756898"/>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lvl="0" algn="ctr" rtl="1"/>
            <a:r>
              <a:rPr lang="he-IL" sz="3600" dirty="0">
                <a:latin typeface="Arial" panose="020B0604020202020204" pitchFamily="34" charset="0"/>
                <a:ea typeface="Calibri"/>
                <a:cs typeface="Arial" panose="020B0604020202020204" pitchFamily="34" charset="0"/>
                <a:sym typeface="Calibri"/>
              </a:rPr>
              <a:t>מְצַיְּרִים אֶת </a:t>
            </a:r>
            <a:r>
              <a:rPr lang="x-none" sz="3600" dirty="0"/>
              <a:t>מוֹשִית</a:t>
            </a:r>
            <a:r>
              <a:rPr lang="he-IL" sz="3600" dirty="0">
                <a:latin typeface="Arial" panose="020B0604020202020204" pitchFamily="34" charset="0"/>
                <a:ea typeface="Calibri"/>
                <a:cs typeface="Arial" panose="020B0604020202020204" pitchFamily="34" charset="0"/>
                <a:sym typeface="Calibri"/>
              </a:rPr>
              <a:t> הַשֶּׁבַע</a:t>
            </a:r>
            <a:endParaRPr sz="1600" dirty="0">
              <a:latin typeface="Arial" panose="020B0604020202020204" pitchFamily="34" charset="0"/>
              <a:ea typeface="Calibri"/>
              <a:cs typeface="Arial" panose="020B0604020202020204" pitchFamily="34" charset="0"/>
              <a:sym typeface="Calibri"/>
            </a:endParaRPr>
          </a:p>
        </p:txBody>
      </p:sp>
      <p:sp>
        <p:nvSpPr>
          <p:cNvPr id="4" name="מלבן 3"/>
          <p:cNvSpPr/>
          <p:nvPr/>
        </p:nvSpPr>
        <p:spPr>
          <a:xfrm>
            <a:off x="3426372" y="3111062"/>
            <a:ext cx="2858814" cy="26065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p:cNvSpPr/>
          <p:nvPr/>
        </p:nvSpPr>
        <p:spPr>
          <a:xfrm>
            <a:off x="567558" y="3103898"/>
            <a:ext cx="2858814" cy="26065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TextBox 4"/>
          <p:cNvSpPr txBox="1"/>
          <p:nvPr/>
        </p:nvSpPr>
        <p:spPr>
          <a:xfrm>
            <a:off x="3715406" y="3352080"/>
            <a:ext cx="2280745" cy="400110"/>
          </a:xfrm>
          <a:prstGeom prst="rect">
            <a:avLst/>
          </a:prstGeom>
          <a:noFill/>
        </p:spPr>
        <p:txBody>
          <a:bodyPr wrap="square" rtlCol="1">
            <a:spAutoFit/>
          </a:bodyPr>
          <a:lstStyle/>
          <a:p>
            <a:pPr algn="ctr"/>
            <a:r>
              <a:rPr lang="he-IL" sz="2000" b="1" dirty="0"/>
              <a:t>כְּנָפַיִם פְּרוּשׂוֹת</a:t>
            </a:r>
          </a:p>
        </p:txBody>
      </p:sp>
      <p:sp>
        <p:nvSpPr>
          <p:cNvPr id="13" name="TextBox 12"/>
          <p:cNvSpPr txBox="1"/>
          <p:nvPr/>
        </p:nvSpPr>
        <p:spPr>
          <a:xfrm>
            <a:off x="929704" y="3352080"/>
            <a:ext cx="2280745" cy="400110"/>
          </a:xfrm>
          <a:prstGeom prst="rect">
            <a:avLst/>
          </a:prstGeom>
          <a:noFill/>
        </p:spPr>
        <p:txBody>
          <a:bodyPr wrap="square" rtlCol="1">
            <a:spAutoFit/>
          </a:bodyPr>
          <a:lstStyle/>
          <a:p>
            <a:pPr algn="ctr"/>
            <a:r>
              <a:rPr lang="he-IL" sz="2000" b="1" dirty="0"/>
              <a:t>כְּנָפַיִם סְגוּרוֹת</a:t>
            </a:r>
          </a:p>
        </p:txBody>
      </p:sp>
      <p:sp>
        <p:nvSpPr>
          <p:cNvPr id="18" name="Google Shape;371;p37"/>
          <p:cNvSpPr txBox="1"/>
          <p:nvPr/>
        </p:nvSpPr>
        <p:spPr>
          <a:xfrm>
            <a:off x="796028" y="6091386"/>
            <a:ext cx="5858772"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pic>
        <p:nvPicPr>
          <p:cNvPr id="2" name="Timer_04mi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87453" y="429928"/>
            <a:ext cx="2137458" cy="1202320"/>
          </a:xfrm>
          <a:prstGeom prst="rect">
            <a:avLst/>
          </a:prstGeom>
        </p:spPr>
      </p:pic>
    </p:spTree>
    <p:extLst>
      <p:ext uri="{BB962C8B-B14F-4D97-AF65-F5344CB8AC3E}">
        <p14:creationId xmlns:p14="http://schemas.microsoft.com/office/powerpoint/2010/main" val="186926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3" name="Google Shape;513;p48"/>
          <p:cNvPicPr preferRelativeResize="0"/>
          <p:nvPr/>
        </p:nvPicPr>
        <p:blipFill rotWithShape="1">
          <a:blip r:embed="rId3">
            <a:alphaModFix/>
          </a:blip>
          <a:srcRect/>
          <a:stretch/>
        </p:blipFill>
        <p:spPr>
          <a:xfrm>
            <a:off x="955896" y="371087"/>
            <a:ext cx="1017545" cy="1070700"/>
          </a:xfrm>
          <a:prstGeom prst="rect">
            <a:avLst/>
          </a:prstGeom>
          <a:noFill/>
          <a:ln>
            <a:noFill/>
          </a:ln>
        </p:spPr>
      </p:pic>
      <p:pic>
        <p:nvPicPr>
          <p:cNvPr id="515" name="Google Shape;515;p48"/>
          <p:cNvPicPr preferRelativeResize="0"/>
          <p:nvPr/>
        </p:nvPicPr>
        <p:blipFill rotWithShape="1">
          <a:blip r:embed="rId4">
            <a:alphaModFix/>
          </a:blip>
          <a:srcRect l="46978" t="28034" r="31174" b="41500"/>
          <a:stretch/>
        </p:blipFill>
        <p:spPr>
          <a:xfrm>
            <a:off x="6738053" y="2066098"/>
            <a:ext cx="5122699" cy="4018575"/>
          </a:xfrm>
          <a:prstGeom prst="rect">
            <a:avLst/>
          </a:prstGeom>
          <a:noFill/>
          <a:ln>
            <a:noFill/>
          </a:ln>
        </p:spPr>
      </p:pic>
      <p:sp>
        <p:nvSpPr>
          <p:cNvPr id="7" name="Google Shape;378;p38"/>
          <p:cNvSpPr txBox="1">
            <a:spLocks noGrp="1"/>
          </p:cNvSpPr>
          <p:nvPr>
            <p:ph type="title"/>
          </p:nvPr>
        </p:nvSpPr>
        <p:spPr>
          <a:xfrm>
            <a:off x="1772850" y="663125"/>
            <a:ext cx="92424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4000" dirty="0">
                <a:latin typeface="Arial" panose="020B0604020202020204" pitchFamily="34" charset="0"/>
                <a:cs typeface="Arial" panose="020B0604020202020204" pitchFamily="34" charset="0"/>
              </a:rPr>
              <a:t>שְׁנֵי הַשֵּׁמוֹת שֶׁל מוֹשִׁית הַשֶּׁבַע</a:t>
            </a:r>
            <a:r>
              <a:rPr lang="x-none" sz="4000"/>
              <a:t>/ עָפְרָה </a:t>
            </a:r>
            <a:r>
              <a:rPr lang="x-none" sz="4000" dirty="0"/>
              <a:t>בֶּן-עַמִי</a:t>
            </a:r>
            <a:endParaRPr sz="4000" dirty="0"/>
          </a:p>
        </p:txBody>
      </p:sp>
      <p:sp>
        <p:nvSpPr>
          <p:cNvPr id="9" name="Google Shape;393;p39"/>
          <p:cNvSpPr txBox="1"/>
          <p:nvPr/>
        </p:nvSpPr>
        <p:spPr>
          <a:xfrm>
            <a:off x="417329" y="2066098"/>
            <a:ext cx="5888878" cy="756898"/>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lvl="0" algn="ctr" rtl="1"/>
            <a:r>
              <a:rPr lang="he-IL" sz="3600" dirty="0">
                <a:latin typeface="Arial" panose="020B0604020202020204" pitchFamily="34" charset="0"/>
                <a:ea typeface="Calibri"/>
                <a:cs typeface="Arial" panose="020B0604020202020204" pitchFamily="34" charset="0"/>
                <a:sym typeface="Calibri"/>
              </a:rPr>
              <a:t>מְצַיְּרִים אֶת </a:t>
            </a:r>
            <a:r>
              <a:rPr lang="he-IL" sz="3600" dirty="0"/>
              <a:t>מוֹשִית</a:t>
            </a:r>
            <a:r>
              <a:rPr lang="he-IL" sz="3600" dirty="0">
                <a:latin typeface="Arial" panose="020B0604020202020204" pitchFamily="34" charset="0"/>
                <a:ea typeface="Calibri"/>
                <a:cs typeface="Arial" panose="020B0604020202020204" pitchFamily="34" charset="0"/>
                <a:sym typeface="Calibri"/>
              </a:rPr>
              <a:t> הַשֶּׁבַע</a:t>
            </a:r>
            <a:endParaRPr lang="he-IL" sz="1600" dirty="0">
              <a:latin typeface="Arial" panose="020B0604020202020204" pitchFamily="34" charset="0"/>
              <a:ea typeface="Calibri"/>
              <a:cs typeface="Arial" panose="020B0604020202020204" pitchFamily="34" charset="0"/>
              <a:sym typeface="Calibri"/>
            </a:endParaRPr>
          </a:p>
        </p:txBody>
      </p:sp>
      <p:sp>
        <p:nvSpPr>
          <p:cNvPr id="4" name="מלבן 3"/>
          <p:cNvSpPr/>
          <p:nvPr/>
        </p:nvSpPr>
        <p:spPr>
          <a:xfrm>
            <a:off x="3426372" y="3111062"/>
            <a:ext cx="2858814" cy="26065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p:cNvSpPr/>
          <p:nvPr/>
        </p:nvSpPr>
        <p:spPr>
          <a:xfrm>
            <a:off x="567558" y="3103898"/>
            <a:ext cx="2858814" cy="26065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TextBox 4"/>
          <p:cNvSpPr txBox="1"/>
          <p:nvPr/>
        </p:nvSpPr>
        <p:spPr>
          <a:xfrm>
            <a:off x="3715406" y="3352080"/>
            <a:ext cx="2280745" cy="400110"/>
          </a:xfrm>
          <a:prstGeom prst="rect">
            <a:avLst/>
          </a:prstGeom>
          <a:noFill/>
        </p:spPr>
        <p:txBody>
          <a:bodyPr wrap="square" rtlCol="1">
            <a:spAutoFit/>
          </a:bodyPr>
          <a:lstStyle/>
          <a:p>
            <a:pPr algn="ctr"/>
            <a:r>
              <a:rPr lang="he-IL" sz="2000" b="1" dirty="0"/>
              <a:t>כְּנָפַיִם פְּרוּשׂוֹת</a:t>
            </a:r>
          </a:p>
        </p:txBody>
      </p:sp>
      <p:sp>
        <p:nvSpPr>
          <p:cNvPr id="13" name="TextBox 12"/>
          <p:cNvSpPr txBox="1"/>
          <p:nvPr/>
        </p:nvSpPr>
        <p:spPr>
          <a:xfrm>
            <a:off x="929704" y="3352080"/>
            <a:ext cx="2280745" cy="400110"/>
          </a:xfrm>
          <a:prstGeom prst="rect">
            <a:avLst/>
          </a:prstGeom>
          <a:noFill/>
        </p:spPr>
        <p:txBody>
          <a:bodyPr wrap="square" rtlCol="1">
            <a:spAutoFit/>
          </a:bodyPr>
          <a:lstStyle/>
          <a:p>
            <a:pPr algn="ctr"/>
            <a:r>
              <a:rPr lang="he-IL" sz="2000" b="1" dirty="0"/>
              <a:t>כְּנָפַיִם סְגוּרוֹת</a:t>
            </a:r>
          </a:p>
        </p:txBody>
      </p:sp>
      <p:sp>
        <p:nvSpPr>
          <p:cNvPr id="6" name="מלבן 5"/>
          <p:cNvSpPr/>
          <p:nvPr/>
        </p:nvSpPr>
        <p:spPr>
          <a:xfrm>
            <a:off x="6905758" y="2822996"/>
            <a:ext cx="704193" cy="43521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מלבן 14"/>
          <p:cNvSpPr/>
          <p:nvPr/>
        </p:nvSpPr>
        <p:spPr>
          <a:xfrm>
            <a:off x="10447283" y="3334529"/>
            <a:ext cx="840827" cy="43521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מלבן 13"/>
          <p:cNvSpPr/>
          <p:nvPr/>
        </p:nvSpPr>
        <p:spPr>
          <a:xfrm>
            <a:off x="7010400" y="3346246"/>
            <a:ext cx="3436883" cy="42349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מלבן 16"/>
          <p:cNvSpPr/>
          <p:nvPr/>
        </p:nvSpPr>
        <p:spPr>
          <a:xfrm>
            <a:off x="9743091" y="3857779"/>
            <a:ext cx="1545020" cy="43521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מלבן 17"/>
          <p:cNvSpPr/>
          <p:nvPr/>
        </p:nvSpPr>
        <p:spPr>
          <a:xfrm>
            <a:off x="7010400" y="3857778"/>
            <a:ext cx="2732691" cy="43521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מלבן 18"/>
          <p:cNvSpPr/>
          <p:nvPr/>
        </p:nvSpPr>
        <p:spPr>
          <a:xfrm>
            <a:off x="7830207" y="4407181"/>
            <a:ext cx="3389587" cy="43521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מלבן 19"/>
          <p:cNvSpPr/>
          <p:nvPr/>
        </p:nvSpPr>
        <p:spPr>
          <a:xfrm>
            <a:off x="6948261" y="4414345"/>
            <a:ext cx="704193" cy="43521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מלבן 20"/>
          <p:cNvSpPr/>
          <p:nvPr/>
        </p:nvSpPr>
        <p:spPr>
          <a:xfrm>
            <a:off x="7010401" y="4915371"/>
            <a:ext cx="4241386" cy="43521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לבן 21"/>
          <p:cNvSpPr/>
          <p:nvPr/>
        </p:nvSpPr>
        <p:spPr>
          <a:xfrm>
            <a:off x="9385739" y="5500022"/>
            <a:ext cx="1902372" cy="435211"/>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Google Shape;371;p37"/>
          <p:cNvSpPr txBox="1"/>
          <p:nvPr/>
        </p:nvSpPr>
        <p:spPr>
          <a:xfrm>
            <a:off x="667412" y="6085673"/>
            <a:ext cx="5946748"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pic>
        <p:nvPicPr>
          <p:cNvPr id="2" name="תמונה 1"/>
          <p:cNvPicPr>
            <a:picLocks noChangeAspect="1"/>
          </p:cNvPicPr>
          <p:nvPr/>
        </p:nvPicPr>
        <p:blipFill>
          <a:blip r:embed="rId5"/>
          <a:stretch>
            <a:fillRect/>
          </a:stretch>
        </p:blipFill>
        <p:spPr>
          <a:xfrm>
            <a:off x="4051246" y="4027059"/>
            <a:ext cx="1421408" cy="1192404"/>
          </a:xfrm>
          <a:prstGeom prst="rect">
            <a:avLst/>
          </a:prstGeom>
        </p:spPr>
      </p:pic>
      <p:pic>
        <p:nvPicPr>
          <p:cNvPr id="8" name="תמונה 7"/>
          <p:cNvPicPr>
            <a:picLocks noChangeAspect="1"/>
          </p:cNvPicPr>
          <p:nvPr/>
        </p:nvPicPr>
        <p:blipFill>
          <a:blip r:embed="rId6"/>
          <a:stretch>
            <a:fillRect/>
          </a:stretch>
        </p:blipFill>
        <p:spPr>
          <a:xfrm>
            <a:off x="1455529" y="4075383"/>
            <a:ext cx="1230414" cy="1246689"/>
          </a:xfrm>
          <a:prstGeom prst="rect">
            <a:avLst/>
          </a:prstGeom>
        </p:spPr>
      </p:pic>
    </p:spTree>
    <p:extLst>
      <p:ext uri="{BB962C8B-B14F-4D97-AF65-F5344CB8AC3E}">
        <p14:creationId xmlns:p14="http://schemas.microsoft.com/office/powerpoint/2010/main" val="320415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1000"/>
                                        <p:tgtEl>
                                          <p:spTgt spid="22"/>
                                        </p:tgtEl>
                                      </p:cBhvr>
                                    </p:animEffect>
                                    <p:anim calcmode="lin" valueType="num">
                                      <p:cBhvr>
                                        <p:cTn id="54" dur="1000" fill="hold"/>
                                        <p:tgtEl>
                                          <p:spTgt spid="22"/>
                                        </p:tgtEl>
                                        <p:attrNameLst>
                                          <p:attrName>ppt_x</p:attrName>
                                        </p:attrNameLst>
                                      </p:cBhvr>
                                      <p:tavLst>
                                        <p:tav tm="0">
                                          <p:val>
                                            <p:strVal val="#ppt_x"/>
                                          </p:val>
                                        </p:tav>
                                        <p:tav tm="100000">
                                          <p:val>
                                            <p:strVal val="#ppt_x"/>
                                          </p:val>
                                        </p:tav>
                                      </p:tavLst>
                                    </p:anim>
                                    <p:anim calcmode="lin" valueType="num">
                                      <p:cBhvr>
                                        <p:cTn id="5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4" grpId="0" animBg="1"/>
      <p:bldP spid="17" grpId="0" animBg="1"/>
      <p:bldP spid="18" grpId="0" animBg="1"/>
      <p:bldP spid="19" grpId="0" animBg="1"/>
      <p:bldP spid="20" grpId="0" animBg="1"/>
      <p:bldP spid="21" grpId="0" animBg="1"/>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49"/>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3600" dirty="0">
                <a:latin typeface="Arial" panose="020B0604020202020204" pitchFamily="34" charset="0"/>
                <a:cs typeface="Arial" panose="020B0604020202020204" pitchFamily="34" charset="0"/>
              </a:rPr>
              <a:t>שְׁנֵי הַשֵּׁמוֹת שֶׁל מוֹשִׁית הַשֶּׁבַע </a:t>
            </a:r>
            <a:r>
              <a:rPr lang="he-IL" sz="3600" dirty="0">
                <a:latin typeface="+mj-lt"/>
              </a:rPr>
              <a:t>/ </a:t>
            </a:r>
            <a:r>
              <a:rPr lang="x-none" sz="3600">
                <a:latin typeface="+mj-lt"/>
              </a:rPr>
              <a:t>עָפְרָה </a:t>
            </a:r>
            <a:r>
              <a:rPr lang="x-none" sz="3600" dirty="0">
                <a:latin typeface="+mj-lt"/>
              </a:rPr>
              <a:t>בֶּן-עַמִי</a:t>
            </a:r>
            <a:endParaRPr sz="3600" dirty="0">
              <a:latin typeface="+mj-lt"/>
            </a:endParaRPr>
          </a:p>
        </p:txBody>
      </p:sp>
      <p:pic>
        <p:nvPicPr>
          <p:cNvPr id="538" name="Google Shape;538;p49"/>
          <p:cNvPicPr preferRelativeResize="0"/>
          <p:nvPr/>
        </p:nvPicPr>
        <p:blipFill rotWithShape="1">
          <a:blip r:embed="rId3">
            <a:alphaModFix/>
          </a:blip>
          <a:srcRect/>
          <a:stretch/>
        </p:blipFill>
        <p:spPr>
          <a:xfrm>
            <a:off x="1335519" y="312426"/>
            <a:ext cx="1017545" cy="1070700"/>
          </a:xfrm>
          <a:prstGeom prst="rect">
            <a:avLst/>
          </a:prstGeom>
          <a:noFill/>
          <a:ln>
            <a:noFill/>
          </a:ln>
        </p:spPr>
      </p:pic>
      <p:pic>
        <p:nvPicPr>
          <p:cNvPr id="539" name="Google Shape;539;p49"/>
          <p:cNvPicPr preferRelativeResize="0"/>
          <p:nvPr/>
        </p:nvPicPr>
        <p:blipFill rotWithShape="1">
          <a:blip r:embed="rId4">
            <a:alphaModFix/>
          </a:blip>
          <a:srcRect t="15606" b="2853"/>
          <a:stretch/>
        </p:blipFill>
        <p:spPr>
          <a:xfrm>
            <a:off x="4572200" y="2219350"/>
            <a:ext cx="7603251" cy="1999400"/>
          </a:xfrm>
          <a:prstGeom prst="rect">
            <a:avLst/>
          </a:prstGeom>
          <a:noFill/>
          <a:ln>
            <a:noFill/>
          </a:ln>
        </p:spPr>
      </p:pic>
      <p:sp>
        <p:nvSpPr>
          <p:cNvPr id="14" name="הסבר אליפטי 13"/>
          <p:cNvSpPr/>
          <p:nvPr/>
        </p:nvSpPr>
        <p:spPr>
          <a:xfrm>
            <a:off x="356806" y="2112579"/>
            <a:ext cx="2974973" cy="2290102"/>
          </a:xfrm>
          <a:prstGeom prst="wedgeEllipseCallout">
            <a:avLst>
              <a:gd name="adj1" fmla="val 79773"/>
              <a:gd name="adj2" fmla="val 37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מְעַנְיֵין</a:t>
            </a:r>
            <a:r>
              <a:rPr lang="he-IL" sz="2400" dirty="0">
                <a:solidFill>
                  <a:schemeClr val="tx1"/>
                </a:solidFill>
                <a:latin typeface="+mj-lt"/>
              </a:rPr>
              <a:t> לָדַעַת כֵּיצַד </a:t>
            </a:r>
            <a:r>
              <a:rPr lang="x-none" sz="2400" dirty="0">
                <a:solidFill>
                  <a:schemeClr val="tx1"/>
                </a:solidFill>
              </a:rPr>
              <a:t>מוֹשִית</a:t>
            </a:r>
            <a:r>
              <a:rPr lang="he-IL" sz="2400" dirty="0">
                <a:solidFill>
                  <a:schemeClr val="tx1"/>
                </a:solidFill>
                <a:latin typeface="+mj-lt"/>
              </a:rPr>
              <a:t> הַשֶּׁבַע עוֹזֶרֶת לָאָדָם?</a:t>
            </a:r>
          </a:p>
        </p:txBody>
      </p:sp>
      <p:sp>
        <p:nvSpPr>
          <p:cNvPr id="6" name="Google Shape;371;p37"/>
          <p:cNvSpPr txBox="1"/>
          <p:nvPr/>
        </p:nvSpPr>
        <p:spPr>
          <a:xfrm>
            <a:off x="796028" y="6091386"/>
            <a:ext cx="5564132"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49"/>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3600" dirty="0">
                <a:latin typeface="Arial" panose="020B0604020202020204" pitchFamily="34" charset="0"/>
                <a:cs typeface="Arial" panose="020B0604020202020204" pitchFamily="34" charset="0"/>
              </a:rPr>
              <a:t>שְׁנֵי הַשֵּׁמוֹת שֶׁל מוֹשִׁית הַשֶּׁבַע / </a:t>
            </a:r>
            <a:r>
              <a:rPr lang="x-none" sz="3600">
                <a:latin typeface="+mj-lt"/>
              </a:rPr>
              <a:t>עָפְרָה </a:t>
            </a:r>
            <a:r>
              <a:rPr lang="x-none" sz="3600" dirty="0">
                <a:latin typeface="+mj-lt"/>
              </a:rPr>
              <a:t>בֶּן-עַמִי</a:t>
            </a:r>
            <a:endParaRPr sz="3600" dirty="0">
              <a:latin typeface="+mj-lt"/>
            </a:endParaRPr>
          </a:p>
        </p:txBody>
      </p:sp>
      <p:pic>
        <p:nvPicPr>
          <p:cNvPr id="538" name="Google Shape;538;p49"/>
          <p:cNvPicPr preferRelativeResize="0"/>
          <p:nvPr/>
        </p:nvPicPr>
        <p:blipFill rotWithShape="1">
          <a:blip r:embed="rId3">
            <a:alphaModFix/>
          </a:blip>
          <a:srcRect/>
          <a:stretch/>
        </p:blipFill>
        <p:spPr>
          <a:xfrm>
            <a:off x="3617846" y="13562"/>
            <a:ext cx="1017545" cy="1070700"/>
          </a:xfrm>
          <a:prstGeom prst="rect">
            <a:avLst/>
          </a:prstGeom>
          <a:noFill/>
          <a:ln>
            <a:noFill/>
          </a:ln>
        </p:spPr>
      </p:pic>
      <p:pic>
        <p:nvPicPr>
          <p:cNvPr id="539" name="Google Shape;539;p49"/>
          <p:cNvPicPr preferRelativeResize="0"/>
          <p:nvPr/>
        </p:nvPicPr>
        <p:blipFill rotWithShape="1">
          <a:blip r:embed="rId4">
            <a:alphaModFix/>
          </a:blip>
          <a:srcRect t="15606" b="2853"/>
          <a:stretch/>
        </p:blipFill>
        <p:spPr>
          <a:xfrm>
            <a:off x="4572200" y="2219350"/>
            <a:ext cx="7603251" cy="1999400"/>
          </a:xfrm>
          <a:prstGeom prst="rect">
            <a:avLst/>
          </a:prstGeom>
          <a:noFill/>
          <a:ln>
            <a:noFill/>
          </a:ln>
        </p:spPr>
      </p:pic>
      <p:sp>
        <p:nvSpPr>
          <p:cNvPr id="14" name="הסבר אליפטי 13"/>
          <p:cNvSpPr/>
          <p:nvPr/>
        </p:nvSpPr>
        <p:spPr>
          <a:xfrm>
            <a:off x="356806" y="2112579"/>
            <a:ext cx="2974973" cy="2290102"/>
          </a:xfrm>
          <a:prstGeom prst="wedgeEllipseCallout">
            <a:avLst>
              <a:gd name="adj1" fmla="val 79773"/>
              <a:gd name="adj2" fmla="val 37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latin typeface="Arial" panose="020B0604020202020204" pitchFamily="34" charset="0"/>
                <a:ea typeface="Calibri"/>
                <a:sym typeface="Calibri"/>
              </a:rPr>
              <a:t>כֵּיצַד </a:t>
            </a:r>
            <a:r>
              <a:rPr lang="x-none" sz="2400" dirty="0">
                <a:solidFill>
                  <a:schemeClr val="tx1"/>
                </a:solidFill>
              </a:rPr>
              <a:t>מוֹשִית</a:t>
            </a:r>
            <a:r>
              <a:rPr lang="he-IL" sz="2400" dirty="0">
                <a:solidFill>
                  <a:schemeClr val="tx1"/>
                </a:solidFill>
                <a:latin typeface="Arial" panose="020B0604020202020204" pitchFamily="34" charset="0"/>
                <a:ea typeface="Calibri"/>
                <a:sym typeface="Calibri"/>
              </a:rPr>
              <a:t> הַשֶּׁבַע עוֹזֶרֶת לָאָדָם?</a:t>
            </a:r>
            <a:endParaRPr lang="he-IL" sz="2400" dirty="0">
              <a:solidFill>
                <a:schemeClr val="tx1"/>
              </a:solidFill>
              <a:latin typeface="Arial" panose="020B0604020202020204" pitchFamily="34" charset="0"/>
              <a:cs typeface="Arial" panose="020B0604020202020204" pitchFamily="34" charset="0"/>
            </a:endParaRPr>
          </a:p>
        </p:txBody>
      </p:sp>
      <p:sp>
        <p:nvSpPr>
          <p:cNvPr id="2" name="מלבן 1"/>
          <p:cNvSpPr/>
          <p:nvPr/>
        </p:nvSpPr>
        <p:spPr>
          <a:xfrm>
            <a:off x="4771697" y="2890345"/>
            <a:ext cx="6695089" cy="4519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p:cNvSpPr/>
          <p:nvPr/>
        </p:nvSpPr>
        <p:spPr>
          <a:xfrm>
            <a:off x="4766443" y="3554547"/>
            <a:ext cx="6695089" cy="45194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Google Shape;371;p37"/>
          <p:cNvSpPr txBox="1"/>
          <p:nvPr/>
        </p:nvSpPr>
        <p:spPr>
          <a:xfrm>
            <a:off x="796028" y="6091386"/>
            <a:ext cx="5320292"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spTree>
    <p:extLst>
      <p:ext uri="{BB962C8B-B14F-4D97-AF65-F5344CB8AC3E}">
        <p14:creationId xmlns:p14="http://schemas.microsoft.com/office/powerpoint/2010/main" val="3086601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0"/>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3600" dirty="0">
                <a:latin typeface="Arial" panose="020B0604020202020204" pitchFamily="34" charset="0"/>
                <a:cs typeface="Arial" panose="020B0604020202020204" pitchFamily="34" charset="0"/>
              </a:rPr>
              <a:t>שְׁנֵי הַשֵּׁמוֹת שֶׁל מוֹשִׁית הַשֶּׁבַע</a:t>
            </a:r>
            <a:r>
              <a:rPr lang="x-none" sz="3600">
                <a:latin typeface="+mj-lt"/>
              </a:rPr>
              <a:t>/ עָפְרָה </a:t>
            </a:r>
            <a:r>
              <a:rPr lang="x-none" sz="3600" dirty="0">
                <a:latin typeface="+mj-lt"/>
              </a:rPr>
              <a:t>בֶּן-עַמִי</a:t>
            </a:r>
            <a:endParaRPr sz="3600" dirty="0">
              <a:latin typeface="+mj-lt"/>
            </a:endParaRPr>
          </a:p>
        </p:txBody>
      </p:sp>
      <p:pic>
        <p:nvPicPr>
          <p:cNvPr id="555" name="Google Shape;555;p50"/>
          <p:cNvPicPr preferRelativeResize="0"/>
          <p:nvPr/>
        </p:nvPicPr>
        <p:blipFill rotWithShape="1">
          <a:blip r:embed="rId3">
            <a:alphaModFix/>
          </a:blip>
          <a:srcRect/>
          <a:stretch/>
        </p:blipFill>
        <p:spPr>
          <a:xfrm>
            <a:off x="257163" y="399817"/>
            <a:ext cx="1017545" cy="1070700"/>
          </a:xfrm>
          <a:prstGeom prst="rect">
            <a:avLst/>
          </a:prstGeom>
          <a:noFill/>
          <a:ln>
            <a:noFill/>
          </a:ln>
        </p:spPr>
      </p:pic>
      <p:pic>
        <p:nvPicPr>
          <p:cNvPr id="556" name="Google Shape;556;p50"/>
          <p:cNvPicPr preferRelativeResize="0"/>
          <p:nvPr/>
        </p:nvPicPr>
        <p:blipFill rotWithShape="1">
          <a:blip r:embed="rId4">
            <a:alphaModFix/>
          </a:blip>
          <a:srcRect l="31395" t="44723" r="29325" b="26923"/>
          <a:stretch/>
        </p:blipFill>
        <p:spPr>
          <a:xfrm>
            <a:off x="5581832" y="2153331"/>
            <a:ext cx="6146227" cy="3527550"/>
          </a:xfrm>
          <a:prstGeom prst="rect">
            <a:avLst/>
          </a:prstGeom>
          <a:noFill/>
          <a:ln>
            <a:noFill/>
          </a:ln>
        </p:spPr>
      </p:pic>
      <p:sp>
        <p:nvSpPr>
          <p:cNvPr id="19" name="הסבר אליפטי 18"/>
          <p:cNvSpPr/>
          <p:nvPr/>
        </p:nvSpPr>
        <p:spPr>
          <a:xfrm>
            <a:off x="630622" y="2461675"/>
            <a:ext cx="3739656" cy="2290102"/>
          </a:xfrm>
          <a:prstGeom prst="wedgeEllipseCallout">
            <a:avLst>
              <a:gd name="adj1" fmla="val 79773"/>
              <a:gd name="adj2" fmla="val 37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מְעַנְיֵין לָדַעַת</a:t>
            </a:r>
          </a:p>
          <a:p>
            <a:pPr algn="ctr"/>
            <a:r>
              <a:rPr lang="he-IL" sz="2800" dirty="0">
                <a:solidFill>
                  <a:schemeClr val="tx1"/>
                </a:solidFill>
                <a:latin typeface="+mj-lt"/>
              </a:rPr>
              <a:t>מִי נָתַן ל</a:t>
            </a:r>
            <a:r>
              <a:rPr lang="x-none" sz="2800" dirty="0">
                <a:solidFill>
                  <a:schemeClr val="tx1"/>
                </a:solidFill>
              </a:rPr>
              <a:t>מוֹשִית</a:t>
            </a:r>
            <a:r>
              <a:rPr lang="he-IL" sz="2800" dirty="0">
                <a:solidFill>
                  <a:schemeClr val="tx1"/>
                </a:solidFill>
                <a:latin typeface="+mj-lt"/>
              </a:rPr>
              <a:t> הַשֶּׁבַע אֶת הַשֵּׁם פָּרַת מֹשֶׁה רַבֵּנוּ?</a:t>
            </a:r>
          </a:p>
        </p:txBody>
      </p:sp>
      <p:sp>
        <p:nvSpPr>
          <p:cNvPr id="6" name="Google Shape;371;p37"/>
          <p:cNvSpPr txBox="1"/>
          <p:nvPr/>
        </p:nvSpPr>
        <p:spPr>
          <a:xfrm>
            <a:off x="796028" y="6091386"/>
            <a:ext cx="5614932"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0"/>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3600" dirty="0">
                <a:latin typeface="Arial" panose="020B0604020202020204" pitchFamily="34" charset="0"/>
                <a:cs typeface="Arial" panose="020B0604020202020204" pitchFamily="34" charset="0"/>
              </a:rPr>
              <a:t>שְׁנֵי הַשֵּׁמוֹת שֶׁל מוֹשִׁית הַשֶּׁבַע</a:t>
            </a:r>
            <a:r>
              <a:rPr lang="x-none" sz="3600">
                <a:latin typeface="+mj-lt"/>
              </a:rPr>
              <a:t> </a:t>
            </a:r>
            <a:r>
              <a:rPr lang="x-none" sz="3600" dirty="0">
                <a:latin typeface="+mj-lt"/>
              </a:rPr>
              <a:t>/ עָפְרָה בֶּן-עַמִי</a:t>
            </a:r>
            <a:endParaRPr sz="3600" dirty="0">
              <a:latin typeface="+mj-lt"/>
            </a:endParaRPr>
          </a:p>
        </p:txBody>
      </p:sp>
      <p:pic>
        <p:nvPicPr>
          <p:cNvPr id="555" name="Google Shape;555;p50"/>
          <p:cNvPicPr preferRelativeResize="0"/>
          <p:nvPr/>
        </p:nvPicPr>
        <p:blipFill rotWithShape="1">
          <a:blip r:embed="rId3">
            <a:alphaModFix/>
          </a:blip>
          <a:srcRect/>
          <a:stretch/>
        </p:blipFill>
        <p:spPr>
          <a:xfrm>
            <a:off x="1865246" y="242162"/>
            <a:ext cx="1017545" cy="1070700"/>
          </a:xfrm>
          <a:prstGeom prst="rect">
            <a:avLst/>
          </a:prstGeom>
          <a:noFill/>
          <a:ln>
            <a:noFill/>
          </a:ln>
        </p:spPr>
      </p:pic>
      <p:pic>
        <p:nvPicPr>
          <p:cNvPr id="556" name="Google Shape;556;p50"/>
          <p:cNvPicPr preferRelativeResize="0"/>
          <p:nvPr/>
        </p:nvPicPr>
        <p:blipFill rotWithShape="1">
          <a:blip r:embed="rId4">
            <a:alphaModFix/>
          </a:blip>
          <a:srcRect l="31395" t="44723" r="29325" b="26923"/>
          <a:stretch/>
        </p:blipFill>
        <p:spPr>
          <a:xfrm>
            <a:off x="5783850" y="2461675"/>
            <a:ext cx="6146227" cy="3527550"/>
          </a:xfrm>
          <a:prstGeom prst="rect">
            <a:avLst/>
          </a:prstGeom>
          <a:noFill/>
          <a:ln>
            <a:noFill/>
          </a:ln>
        </p:spPr>
      </p:pic>
      <p:sp>
        <p:nvSpPr>
          <p:cNvPr id="19" name="הסבר אליפטי 18"/>
          <p:cNvSpPr/>
          <p:nvPr/>
        </p:nvSpPr>
        <p:spPr>
          <a:xfrm>
            <a:off x="630622" y="2461675"/>
            <a:ext cx="3739656" cy="2290102"/>
          </a:xfrm>
          <a:prstGeom prst="wedgeEllipseCallout">
            <a:avLst>
              <a:gd name="adj1" fmla="val 79773"/>
              <a:gd name="adj2" fmla="val 37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a:cs typeface="Calibri"/>
                <a:sym typeface="Calibri"/>
              </a:rPr>
              <a:t>מִי נָתַן ל</a:t>
            </a:r>
            <a:r>
              <a:rPr lang="x-none" sz="2800" dirty="0">
                <a:solidFill>
                  <a:schemeClr val="tx1"/>
                </a:solidFill>
              </a:rPr>
              <a:t>מוֹשִית</a:t>
            </a:r>
            <a:r>
              <a:rPr lang="he-IL" sz="2800" dirty="0">
                <a:solidFill>
                  <a:schemeClr val="tx1"/>
                </a:solidFill>
                <a:latin typeface="Calibri"/>
                <a:cs typeface="Calibri"/>
                <a:sym typeface="Calibri"/>
              </a:rPr>
              <a:t> הַשֶּׁבַע אֶת הַשֵּׁם פָּרַת מֹשֶׁה רַבֵּנוּ?</a:t>
            </a:r>
            <a:endParaRPr lang="he-IL" sz="2800" dirty="0">
              <a:solidFill>
                <a:schemeClr val="tx1"/>
              </a:solidFill>
            </a:endParaRPr>
          </a:p>
        </p:txBody>
      </p:sp>
      <p:sp>
        <p:nvSpPr>
          <p:cNvPr id="2" name="מלבן 1"/>
          <p:cNvSpPr/>
          <p:nvPr/>
        </p:nvSpPr>
        <p:spPr>
          <a:xfrm>
            <a:off x="5948855" y="2564524"/>
            <a:ext cx="5346508" cy="45194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p:cNvSpPr/>
          <p:nvPr/>
        </p:nvSpPr>
        <p:spPr>
          <a:xfrm>
            <a:off x="6978868" y="3119318"/>
            <a:ext cx="4382721" cy="451945"/>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565802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0"/>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3600" dirty="0">
                <a:latin typeface="Arial" panose="020B0604020202020204" pitchFamily="34" charset="0"/>
                <a:cs typeface="Arial" panose="020B0604020202020204" pitchFamily="34" charset="0"/>
              </a:rPr>
              <a:t>שְׁנֵי הַשֵּׁמוֹת שֶׁל מוֹשִׁית הַשֶּׁבַע</a:t>
            </a:r>
            <a:r>
              <a:rPr lang="x-none" sz="3600">
                <a:latin typeface="+mj-lt"/>
              </a:rPr>
              <a:t>/ עָפְרָה </a:t>
            </a:r>
            <a:r>
              <a:rPr lang="x-none" sz="3600" dirty="0">
                <a:latin typeface="+mj-lt"/>
              </a:rPr>
              <a:t>בֶּן-עַמִי</a:t>
            </a:r>
            <a:endParaRPr sz="3600" dirty="0">
              <a:latin typeface="+mj-lt"/>
            </a:endParaRPr>
          </a:p>
        </p:txBody>
      </p:sp>
      <p:pic>
        <p:nvPicPr>
          <p:cNvPr id="555" name="Google Shape;555;p50"/>
          <p:cNvPicPr preferRelativeResize="0"/>
          <p:nvPr/>
        </p:nvPicPr>
        <p:blipFill rotWithShape="1">
          <a:blip r:embed="rId3">
            <a:alphaModFix/>
          </a:blip>
          <a:srcRect/>
          <a:stretch/>
        </p:blipFill>
        <p:spPr>
          <a:xfrm>
            <a:off x="1865246" y="242162"/>
            <a:ext cx="1017545" cy="1070700"/>
          </a:xfrm>
          <a:prstGeom prst="rect">
            <a:avLst/>
          </a:prstGeom>
          <a:noFill/>
          <a:ln>
            <a:noFill/>
          </a:ln>
        </p:spPr>
      </p:pic>
      <p:pic>
        <p:nvPicPr>
          <p:cNvPr id="556" name="Google Shape;556;p50"/>
          <p:cNvPicPr preferRelativeResize="0"/>
          <p:nvPr/>
        </p:nvPicPr>
        <p:blipFill rotWithShape="1">
          <a:blip r:embed="rId4">
            <a:alphaModFix/>
          </a:blip>
          <a:srcRect l="31395" t="44723" r="29325" b="26923"/>
          <a:stretch/>
        </p:blipFill>
        <p:spPr>
          <a:xfrm>
            <a:off x="5783850" y="2461675"/>
            <a:ext cx="6146227" cy="3527550"/>
          </a:xfrm>
          <a:prstGeom prst="rect">
            <a:avLst/>
          </a:prstGeom>
          <a:noFill/>
          <a:ln>
            <a:noFill/>
          </a:ln>
        </p:spPr>
      </p:pic>
      <p:sp>
        <p:nvSpPr>
          <p:cNvPr id="19" name="הסבר אליפטי 18"/>
          <p:cNvSpPr/>
          <p:nvPr/>
        </p:nvSpPr>
        <p:spPr>
          <a:xfrm>
            <a:off x="630622" y="2461675"/>
            <a:ext cx="3739656" cy="2290102"/>
          </a:xfrm>
          <a:prstGeom prst="wedgeEllipseCallout">
            <a:avLst>
              <a:gd name="adj1" fmla="val 79773"/>
              <a:gd name="adj2" fmla="val 37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מְעַנְיֵין לָדַעַת</a:t>
            </a:r>
            <a:endParaRPr lang="en-US" sz="2800" dirty="0">
              <a:solidFill>
                <a:schemeClr val="tx1"/>
              </a:solidFill>
              <a:latin typeface="Calibri"/>
              <a:cs typeface="Calibri"/>
              <a:sym typeface="Calibri"/>
            </a:endParaRPr>
          </a:p>
          <a:p>
            <a:pPr algn="ctr"/>
            <a:r>
              <a:rPr lang="he-IL" sz="2800" dirty="0">
                <a:solidFill>
                  <a:schemeClr val="tx1"/>
                </a:solidFill>
                <a:latin typeface="Calibri"/>
                <a:cs typeface="Calibri"/>
                <a:sym typeface="Calibri"/>
              </a:rPr>
              <a:t>מַדּוּעַ הִיא נִקְרֵאת </a:t>
            </a:r>
            <a:r>
              <a:rPr lang="x-none" sz="2800" dirty="0">
                <a:solidFill>
                  <a:schemeClr val="tx1"/>
                </a:solidFill>
              </a:rPr>
              <a:t>מוֹשִית</a:t>
            </a:r>
            <a:r>
              <a:rPr lang="he-IL" sz="2800" dirty="0">
                <a:solidFill>
                  <a:schemeClr val="tx1"/>
                </a:solidFill>
                <a:latin typeface="Calibri"/>
                <a:cs typeface="Calibri"/>
                <a:sym typeface="Calibri"/>
              </a:rPr>
              <a:t> הַשֶּׁבַע?</a:t>
            </a:r>
            <a:endParaRPr lang="he-IL" sz="2800" dirty="0">
              <a:solidFill>
                <a:schemeClr val="tx1"/>
              </a:solidFill>
            </a:endParaRPr>
          </a:p>
        </p:txBody>
      </p:sp>
    </p:spTree>
    <p:extLst>
      <p:ext uri="{BB962C8B-B14F-4D97-AF65-F5344CB8AC3E}">
        <p14:creationId xmlns:p14="http://schemas.microsoft.com/office/powerpoint/2010/main" val="3917774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50"/>
          <p:cNvSpPr txBox="1">
            <a:spLocks noGrp="1"/>
          </p:cNvSpPr>
          <p:nvPr>
            <p:ph type="title"/>
          </p:nvPr>
        </p:nvSpPr>
        <p:spPr>
          <a:xfrm>
            <a:off x="3081590" y="663126"/>
            <a:ext cx="8280000"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3600" dirty="0">
                <a:latin typeface="Arial" panose="020B0604020202020204" pitchFamily="34" charset="0"/>
                <a:cs typeface="Arial" panose="020B0604020202020204" pitchFamily="34" charset="0"/>
              </a:rPr>
              <a:t>שְׁנֵי הַשֵּׁמוֹת שֶׁל מוֹשִׁית הַשֶּׁבַע</a:t>
            </a:r>
            <a:r>
              <a:rPr lang="x-none" sz="3600">
                <a:latin typeface="+mj-lt"/>
              </a:rPr>
              <a:t> </a:t>
            </a:r>
            <a:r>
              <a:rPr lang="he-IL" sz="3600" dirty="0">
                <a:latin typeface="+mj-lt"/>
              </a:rPr>
              <a:t>/ </a:t>
            </a:r>
            <a:r>
              <a:rPr lang="x-none" sz="3600">
                <a:latin typeface="+mj-lt"/>
              </a:rPr>
              <a:t>עָפְרָה </a:t>
            </a:r>
            <a:r>
              <a:rPr lang="x-none" sz="3600" dirty="0">
                <a:latin typeface="+mj-lt"/>
              </a:rPr>
              <a:t>בֶּן-עַמִי</a:t>
            </a:r>
            <a:endParaRPr sz="3600" dirty="0">
              <a:latin typeface="+mj-lt"/>
            </a:endParaRPr>
          </a:p>
        </p:txBody>
      </p:sp>
      <p:pic>
        <p:nvPicPr>
          <p:cNvPr id="555" name="Google Shape;555;p50"/>
          <p:cNvPicPr preferRelativeResize="0"/>
          <p:nvPr/>
        </p:nvPicPr>
        <p:blipFill rotWithShape="1">
          <a:blip r:embed="rId3">
            <a:alphaModFix/>
          </a:blip>
          <a:srcRect/>
          <a:stretch/>
        </p:blipFill>
        <p:spPr>
          <a:xfrm>
            <a:off x="1865246" y="242162"/>
            <a:ext cx="1017545" cy="1070700"/>
          </a:xfrm>
          <a:prstGeom prst="rect">
            <a:avLst/>
          </a:prstGeom>
          <a:noFill/>
          <a:ln>
            <a:noFill/>
          </a:ln>
        </p:spPr>
      </p:pic>
      <p:pic>
        <p:nvPicPr>
          <p:cNvPr id="556" name="Google Shape;556;p50"/>
          <p:cNvPicPr preferRelativeResize="0"/>
          <p:nvPr/>
        </p:nvPicPr>
        <p:blipFill rotWithShape="1">
          <a:blip r:embed="rId4">
            <a:alphaModFix/>
          </a:blip>
          <a:srcRect l="31395" t="44723" r="29325" b="26923"/>
          <a:stretch/>
        </p:blipFill>
        <p:spPr>
          <a:xfrm>
            <a:off x="5783850" y="2461675"/>
            <a:ext cx="6146227" cy="3527550"/>
          </a:xfrm>
          <a:prstGeom prst="rect">
            <a:avLst/>
          </a:prstGeom>
          <a:noFill/>
          <a:ln>
            <a:noFill/>
          </a:ln>
        </p:spPr>
      </p:pic>
      <p:sp>
        <p:nvSpPr>
          <p:cNvPr id="19" name="הסבר אליפטי 18"/>
          <p:cNvSpPr/>
          <p:nvPr/>
        </p:nvSpPr>
        <p:spPr>
          <a:xfrm>
            <a:off x="630622" y="2461675"/>
            <a:ext cx="3739656" cy="2290102"/>
          </a:xfrm>
          <a:prstGeom prst="wedgeEllipseCallout">
            <a:avLst>
              <a:gd name="adj1" fmla="val 79773"/>
              <a:gd name="adj2" fmla="val 378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latin typeface="Calibri"/>
                <a:cs typeface="Calibri"/>
                <a:sym typeface="Calibri"/>
              </a:rPr>
              <a:t>מַדּוּעַ הִיא נִקְרֵאת </a:t>
            </a:r>
            <a:r>
              <a:rPr lang="x-none" sz="2800" dirty="0">
                <a:solidFill>
                  <a:schemeClr val="tx1"/>
                </a:solidFill>
              </a:rPr>
              <a:t>מוֹשִית</a:t>
            </a:r>
            <a:r>
              <a:rPr lang="he-IL" sz="2800" dirty="0">
                <a:solidFill>
                  <a:schemeClr val="tx1"/>
                </a:solidFill>
                <a:latin typeface="Calibri"/>
                <a:cs typeface="Calibri"/>
                <a:sym typeface="Calibri"/>
              </a:rPr>
              <a:t> הַשֶּׁבַע?</a:t>
            </a:r>
            <a:endParaRPr lang="he-IL" sz="2800" dirty="0">
              <a:solidFill>
                <a:schemeClr val="tx1"/>
              </a:solidFill>
            </a:endParaRPr>
          </a:p>
        </p:txBody>
      </p:sp>
      <p:sp>
        <p:nvSpPr>
          <p:cNvPr id="2" name="מלבן 1"/>
          <p:cNvSpPr/>
          <p:nvPr/>
        </p:nvSpPr>
        <p:spPr>
          <a:xfrm>
            <a:off x="5938345" y="4151586"/>
            <a:ext cx="5423245" cy="33633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p:cNvSpPr/>
          <p:nvPr/>
        </p:nvSpPr>
        <p:spPr>
          <a:xfrm>
            <a:off x="8145517" y="4646388"/>
            <a:ext cx="3216073" cy="36704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881439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70" name="Google Shape;370;p37"/>
          <p:cNvPicPr preferRelativeResize="0"/>
          <p:nvPr/>
        </p:nvPicPr>
        <p:blipFill rotWithShape="1">
          <a:blip r:embed="rId3">
            <a:alphaModFix/>
          </a:blip>
          <a:srcRect/>
          <a:stretch/>
        </p:blipFill>
        <p:spPr>
          <a:xfrm>
            <a:off x="955896" y="371087"/>
            <a:ext cx="1017545" cy="1070700"/>
          </a:xfrm>
          <a:prstGeom prst="rect">
            <a:avLst/>
          </a:prstGeom>
          <a:noFill/>
          <a:ln>
            <a:noFill/>
          </a:ln>
        </p:spPr>
      </p:pic>
      <p:pic>
        <p:nvPicPr>
          <p:cNvPr id="3" name="תמונה 2"/>
          <p:cNvPicPr>
            <a:picLocks noChangeAspect="1"/>
          </p:cNvPicPr>
          <p:nvPr/>
        </p:nvPicPr>
        <p:blipFill>
          <a:blip r:embed="rId4"/>
          <a:stretch>
            <a:fillRect/>
          </a:stretch>
        </p:blipFill>
        <p:spPr>
          <a:xfrm>
            <a:off x="6570921" y="1733107"/>
            <a:ext cx="5533361" cy="5029200"/>
          </a:xfrm>
          <a:prstGeom prst="rect">
            <a:avLst/>
          </a:prstGeom>
        </p:spPr>
      </p:pic>
      <p:pic>
        <p:nvPicPr>
          <p:cNvPr id="4" name="תמונה 3"/>
          <p:cNvPicPr>
            <a:picLocks noChangeAspect="1"/>
          </p:cNvPicPr>
          <p:nvPr/>
        </p:nvPicPr>
        <p:blipFill>
          <a:blip r:embed="rId5"/>
          <a:stretch>
            <a:fillRect/>
          </a:stretch>
        </p:blipFill>
        <p:spPr>
          <a:xfrm>
            <a:off x="744279" y="1733107"/>
            <a:ext cx="5533362" cy="2734608"/>
          </a:xfrm>
          <a:prstGeom prst="rect">
            <a:avLst/>
          </a:prstGeom>
        </p:spPr>
      </p:pic>
      <p:sp>
        <p:nvSpPr>
          <p:cNvPr id="10" name="Google Shape;403;p40"/>
          <p:cNvSpPr txBox="1">
            <a:spLocks noGrp="1"/>
          </p:cNvSpPr>
          <p:nvPr>
            <p:ph type="title"/>
          </p:nvPr>
        </p:nvSpPr>
        <p:spPr>
          <a:xfrm>
            <a:off x="3668549" y="507447"/>
            <a:ext cx="8238957" cy="720000"/>
          </a:xfrm>
          <a:prstGeom prst="rect">
            <a:avLst/>
          </a:prstGeom>
          <a:solidFill>
            <a:schemeClr val="accent1"/>
          </a:solidFill>
          <a:ln>
            <a:noFill/>
          </a:ln>
        </p:spPr>
        <p:txBody>
          <a:bodyPr spcFirstLastPara="1" wrap="square" lIns="91425" tIns="45700" rIns="91425" bIns="45700" anchor="b" anchorCtr="0">
            <a:noAutofit/>
          </a:bodyPr>
          <a:lstStyle/>
          <a:p>
            <a:r>
              <a:rPr lang="he-IL" dirty="0">
                <a:latin typeface="Arial" panose="020B0604020202020204" pitchFamily="34" charset="0"/>
                <a:cs typeface="Arial" panose="020B0604020202020204" pitchFamily="34" charset="0"/>
              </a:rPr>
              <a:t/>
            </a:r>
            <a:br>
              <a:rPr lang="he-IL" dirty="0">
                <a:latin typeface="Arial" panose="020B0604020202020204" pitchFamily="34" charset="0"/>
                <a:cs typeface="Arial" panose="020B0604020202020204" pitchFamily="34" charset="0"/>
              </a:rPr>
            </a:br>
            <a:r>
              <a:rPr lang="he-IL" dirty="0">
                <a:latin typeface="Arial" panose="020B0604020202020204" pitchFamily="34" charset="0"/>
                <a:cs typeface="Arial" panose="020B0604020202020204" pitchFamily="34" charset="0"/>
              </a:rPr>
              <a:t/>
            </a:r>
            <a:br>
              <a:rPr lang="he-IL" dirty="0">
                <a:latin typeface="Arial" panose="020B0604020202020204" pitchFamily="34" charset="0"/>
                <a:cs typeface="Arial" panose="020B0604020202020204" pitchFamily="34" charset="0"/>
              </a:rPr>
            </a:br>
            <a:r>
              <a:rPr lang="he-IL" sz="2000" dirty="0">
                <a:latin typeface="Arial" panose="020B0604020202020204" pitchFamily="34" charset="0"/>
                <a:cs typeface="Arial" panose="020B0604020202020204" pitchFamily="34" charset="0"/>
              </a:rPr>
              <a:t/>
            </a:r>
            <a:br>
              <a:rPr lang="he-IL" sz="2000" dirty="0">
                <a:latin typeface="Arial" panose="020B0604020202020204" pitchFamily="34" charset="0"/>
                <a:cs typeface="Arial" panose="020B0604020202020204" pitchFamily="34" charset="0"/>
              </a:rPr>
            </a:br>
            <a:r>
              <a:rPr lang="he-IL" sz="2000" dirty="0">
                <a:latin typeface="Arial" panose="020B0604020202020204" pitchFamily="34" charset="0"/>
                <a:cs typeface="Arial" panose="020B0604020202020204" pitchFamily="34" charset="0"/>
              </a:rPr>
              <a:t/>
            </a:r>
            <a:br>
              <a:rPr lang="he-IL" sz="2000" dirty="0">
                <a:latin typeface="Arial" panose="020B0604020202020204" pitchFamily="34" charset="0"/>
                <a:cs typeface="Arial" panose="020B0604020202020204" pitchFamily="34" charset="0"/>
              </a:rPr>
            </a:br>
            <a:r>
              <a:rPr lang="he-IL" dirty="0">
                <a:latin typeface="Arial" panose="020B0604020202020204" pitchFamily="34" charset="0"/>
                <a:cs typeface="Arial" panose="020B0604020202020204" pitchFamily="34" charset="0"/>
              </a:rPr>
              <a:t>מְחַפְּשִׂים תְּשׁוּבוֹת</a:t>
            </a:r>
            <a:endParaRPr dirty="0">
              <a:latin typeface="Arial" panose="020B0604020202020204" pitchFamily="34" charset="0"/>
              <a:cs typeface="Arial" panose="020B0604020202020204" pitchFamily="34" charset="0"/>
            </a:endParaRPr>
          </a:p>
        </p:txBody>
      </p:sp>
      <p:sp>
        <p:nvSpPr>
          <p:cNvPr id="11" name="Google Shape;371;p37"/>
          <p:cNvSpPr txBox="1"/>
          <p:nvPr/>
        </p:nvSpPr>
        <p:spPr>
          <a:xfrm>
            <a:off x="749035" y="6065341"/>
            <a:ext cx="5407925" cy="466789"/>
          </a:xfrm>
          <a:prstGeom prst="rect">
            <a:avLst/>
          </a:prstGeom>
          <a:noFill/>
          <a:ln>
            <a:noFill/>
          </a:ln>
        </p:spPr>
        <p:txBody>
          <a:bodyPr spcFirstLastPara="1" wrap="square" lIns="91425" tIns="45700" rIns="91425" bIns="45700" anchor="t" anchorCtr="0">
            <a:noAutofit/>
          </a:bodyPr>
          <a:lstStyle/>
          <a:p>
            <a:pPr marL="0" marR="0" lvl="0" indent="0" algn="r" rtl="1">
              <a:spcBef>
                <a:spcPts val="0"/>
              </a:spcBef>
              <a:spcAft>
                <a:spcPts val="0"/>
              </a:spcAft>
              <a:buNone/>
            </a:pPr>
            <a:r>
              <a:rPr lang="he-IL" sz="1800" dirty="0">
                <a:solidFill>
                  <a:schemeClr val="dk1"/>
                </a:solidFill>
                <a:latin typeface="Arial" panose="020B0604020202020204" pitchFamily="34" charset="0"/>
                <a:ea typeface="Calibri"/>
                <a:cs typeface="Arial" panose="020B0604020202020204" pitchFamily="34" charset="0"/>
                <a:sym typeface="Calibri"/>
              </a:rPr>
              <a:t>מתוך: קסם והחברים, שירים וספורים לכל השנה, עמ' 64</a:t>
            </a:r>
            <a:endParaRPr sz="1800" dirty="0">
              <a:solidFill>
                <a:schemeClr val="dk1"/>
              </a:solidFill>
              <a:latin typeface="Arial" panose="020B0604020202020204" pitchFamily="34" charset="0"/>
              <a:ea typeface="Calibri"/>
              <a:cs typeface="Arial" panose="020B0604020202020204" pitchFamily="34" charset="0"/>
              <a:sym typeface="Calibri"/>
            </a:endParaRPr>
          </a:p>
        </p:txBody>
      </p:sp>
      <p:sp>
        <p:nvSpPr>
          <p:cNvPr id="9" name="Google Shape;627;p53"/>
          <p:cNvSpPr/>
          <p:nvPr/>
        </p:nvSpPr>
        <p:spPr>
          <a:xfrm>
            <a:off x="2259873" y="3763376"/>
            <a:ext cx="3934375" cy="508177"/>
          </a:xfrm>
          <a:prstGeom prst="roundRect">
            <a:avLst>
              <a:gd name="adj" fmla="val 16667"/>
            </a:avLst>
          </a:prstGeom>
          <a:noFill/>
          <a:ln w="76200"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27;p53"/>
          <p:cNvSpPr/>
          <p:nvPr/>
        </p:nvSpPr>
        <p:spPr>
          <a:xfrm>
            <a:off x="828169" y="3296536"/>
            <a:ext cx="2290544" cy="466841"/>
          </a:xfrm>
          <a:prstGeom prst="roundRect">
            <a:avLst>
              <a:gd name="adj" fmla="val 16667"/>
            </a:avLst>
          </a:prstGeom>
          <a:noFill/>
          <a:ln w="76200"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96973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54"/>
          <p:cNvSpPr txBox="1">
            <a:spLocks noGrp="1"/>
          </p:cNvSpPr>
          <p:nvPr>
            <p:ph type="title"/>
          </p:nvPr>
        </p:nvSpPr>
        <p:spPr>
          <a:xfrm>
            <a:off x="2974428" y="663125"/>
            <a:ext cx="8387095" cy="720000"/>
          </a:xfrm>
          <a:prstGeom prst="rect">
            <a:avLst/>
          </a:prstGeom>
          <a:solidFill>
            <a:schemeClr val="accent1"/>
          </a:solidFill>
          <a:ln>
            <a:noFill/>
          </a:ln>
        </p:spPr>
        <p:txBody>
          <a:bodyPr spcFirstLastPara="1" wrap="square" lIns="91425" tIns="45700" rIns="91425" bIns="45700" anchor="b" anchorCtr="0">
            <a:noAutofit/>
          </a:bodyPr>
          <a:lstStyle/>
          <a:p>
            <a:pPr lvl="0"/>
            <a:r>
              <a:rPr lang="he-IL" sz="3200" dirty="0">
                <a:latin typeface="Arial" panose="020B0604020202020204" pitchFamily="34" charset="0"/>
                <a:cs typeface="Arial" panose="020B0604020202020204" pitchFamily="34" charset="0"/>
              </a:rPr>
              <a:t>שְׁנֵי הַשֵּׁמוֹת שֶׁל מוֹשִׁית הַשֶּׁבַע</a:t>
            </a:r>
            <a:r>
              <a:rPr lang="x-none" sz="3200">
                <a:latin typeface="+mj-lt"/>
              </a:rPr>
              <a:t> </a:t>
            </a:r>
            <a:r>
              <a:rPr lang="x-none" sz="3200" dirty="0">
                <a:latin typeface="+mj-lt"/>
              </a:rPr>
              <a:t>/ עָפְרָה בֶּן-עַמִי</a:t>
            </a:r>
            <a:endParaRPr sz="3200" dirty="0">
              <a:latin typeface="+mj-lt"/>
            </a:endParaRPr>
          </a:p>
        </p:txBody>
      </p:sp>
      <p:pic>
        <p:nvPicPr>
          <p:cNvPr id="635" name="Google Shape;635;p54"/>
          <p:cNvPicPr preferRelativeResize="0"/>
          <p:nvPr/>
        </p:nvPicPr>
        <p:blipFill rotWithShape="1">
          <a:blip r:embed="rId3">
            <a:alphaModFix/>
          </a:blip>
          <a:srcRect/>
          <a:stretch/>
        </p:blipFill>
        <p:spPr>
          <a:xfrm>
            <a:off x="801074" y="410327"/>
            <a:ext cx="1017545" cy="1070700"/>
          </a:xfrm>
          <a:prstGeom prst="rect">
            <a:avLst/>
          </a:prstGeom>
          <a:noFill/>
          <a:ln>
            <a:noFill/>
          </a:ln>
        </p:spPr>
      </p:pic>
      <p:pic>
        <p:nvPicPr>
          <p:cNvPr id="636" name="Google Shape;636;p54"/>
          <p:cNvPicPr preferRelativeResize="0"/>
          <p:nvPr/>
        </p:nvPicPr>
        <p:blipFill rotWithShape="1">
          <a:blip r:embed="rId4">
            <a:alphaModFix/>
          </a:blip>
          <a:srcRect l="31395" t="44723" r="29325" b="26923"/>
          <a:stretch/>
        </p:blipFill>
        <p:spPr>
          <a:xfrm>
            <a:off x="3515025" y="2065050"/>
            <a:ext cx="7413149" cy="4254676"/>
          </a:xfrm>
          <a:prstGeom prst="rect">
            <a:avLst/>
          </a:prstGeom>
          <a:noFill/>
          <a:ln>
            <a:noFill/>
          </a:ln>
        </p:spPr>
      </p:pic>
      <p:sp>
        <p:nvSpPr>
          <p:cNvPr id="637" name="Google Shape;637;p54"/>
          <p:cNvSpPr/>
          <p:nvPr/>
        </p:nvSpPr>
        <p:spPr>
          <a:xfrm>
            <a:off x="10263150" y="3444100"/>
            <a:ext cx="607200" cy="511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x-none" sz="1700"/>
              <a:t>13</a:t>
            </a:r>
            <a:endParaRPr sz="1500"/>
          </a:p>
        </p:txBody>
      </p:sp>
      <p:sp>
        <p:nvSpPr>
          <p:cNvPr id="638" name="Google Shape;638;p54"/>
          <p:cNvSpPr/>
          <p:nvPr/>
        </p:nvSpPr>
        <p:spPr>
          <a:xfrm>
            <a:off x="10256075" y="2758300"/>
            <a:ext cx="607200" cy="511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x-none" sz="1600"/>
              <a:t>12</a:t>
            </a:r>
            <a:endParaRPr sz="1500"/>
          </a:p>
        </p:txBody>
      </p:sp>
      <p:sp>
        <p:nvSpPr>
          <p:cNvPr id="639" name="Google Shape;639;p54"/>
          <p:cNvSpPr/>
          <p:nvPr/>
        </p:nvSpPr>
        <p:spPr>
          <a:xfrm>
            <a:off x="10186950" y="2148850"/>
            <a:ext cx="607200" cy="511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x-none" sz="1800"/>
              <a:t>11</a:t>
            </a:r>
            <a:endParaRPr sz="1800"/>
          </a:p>
        </p:txBody>
      </p:sp>
      <p:sp>
        <p:nvSpPr>
          <p:cNvPr id="640" name="Google Shape;640;p54"/>
          <p:cNvSpPr/>
          <p:nvPr/>
        </p:nvSpPr>
        <p:spPr>
          <a:xfrm>
            <a:off x="10263275" y="4053700"/>
            <a:ext cx="607200" cy="511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x-none" sz="1600"/>
              <a:t>14</a:t>
            </a:r>
            <a:endParaRPr sz="1600"/>
          </a:p>
        </p:txBody>
      </p:sp>
      <p:sp>
        <p:nvSpPr>
          <p:cNvPr id="641" name="Google Shape;641;p54"/>
          <p:cNvSpPr/>
          <p:nvPr/>
        </p:nvSpPr>
        <p:spPr>
          <a:xfrm>
            <a:off x="10263025" y="4663300"/>
            <a:ext cx="607200" cy="511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x-none" sz="1600"/>
              <a:t>15</a:t>
            </a:r>
            <a:endParaRPr sz="1600"/>
          </a:p>
        </p:txBody>
      </p:sp>
      <p:sp>
        <p:nvSpPr>
          <p:cNvPr id="642" name="Google Shape;642;p54"/>
          <p:cNvSpPr/>
          <p:nvPr/>
        </p:nvSpPr>
        <p:spPr>
          <a:xfrm>
            <a:off x="10189350" y="5286250"/>
            <a:ext cx="607200" cy="511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x-none" sz="1600"/>
              <a:t>16</a:t>
            </a:r>
            <a:endParaRPr sz="1600"/>
          </a:p>
        </p:txBody>
      </p:sp>
      <p:sp>
        <p:nvSpPr>
          <p:cNvPr id="643" name="Google Shape;643;p54"/>
          <p:cNvSpPr/>
          <p:nvPr/>
        </p:nvSpPr>
        <p:spPr>
          <a:xfrm>
            <a:off x="4705125" y="5012675"/>
            <a:ext cx="4324200" cy="1074000"/>
          </a:xfrm>
          <a:prstGeom prst="flowChartConnector">
            <a:avLst/>
          </a:prstGeom>
          <a:noFill/>
          <a:ln w="76200" cap="flat" cmpd="sng">
            <a:solidFill>
              <a:srgbClr val="674E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4" name="Google Shape;644;p54"/>
          <p:cNvPicPr preferRelativeResize="0"/>
          <p:nvPr/>
        </p:nvPicPr>
        <p:blipFill>
          <a:blip r:embed="rId5">
            <a:alphaModFix/>
          </a:blip>
          <a:stretch>
            <a:fillRect/>
          </a:stretch>
        </p:blipFill>
        <p:spPr>
          <a:xfrm>
            <a:off x="3147675" y="4475879"/>
            <a:ext cx="1738950" cy="1738950"/>
          </a:xfrm>
          <a:prstGeom prst="rect">
            <a:avLst/>
          </a:prstGeom>
          <a:noFill/>
          <a:ln w="9525" cap="flat" cmpd="sng">
            <a:solidFill>
              <a:srgbClr val="434343"/>
            </a:solidFill>
            <a:prstDash val="solid"/>
            <a:round/>
            <a:headEnd type="none" w="sm" len="sm"/>
            <a:tailEnd type="none" w="sm" len="sm"/>
          </a:ln>
          <a:effectLst>
            <a:outerShdw blurRad="500063" dist="114300" dir="5400000" algn="bl" rotWithShape="0">
              <a:srgbClr val="666666"/>
            </a:outerShdw>
          </a:effectLst>
        </p:spPr>
      </p:pic>
      <p:pic>
        <p:nvPicPr>
          <p:cNvPr id="645" name="Google Shape;645;p54"/>
          <p:cNvPicPr preferRelativeResize="0"/>
          <p:nvPr/>
        </p:nvPicPr>
        <p:blipFill>
          <a:blip r:embed="rId6">
            <a:alphaModFix/>
          </a:blip>
          <a:stretch>
            <a:fillRect/>
          </a:stretch>
        </p:blipFill>
        <p:spPr>
          <a:xfrm>
            <a:off x="9055325" y="4551550"/>
            <a:ext cx="1738950" cy="1738950"/>
          </a:xfrm>
          <a:prstGeom prst="rect">
            <a:avLst/>
          </a:prstGeom>
          <a:noFill/>
          <a:ln w="28575" cap="flat" cmpd="sng">
            <a:solidFill>
              <a:srgbClr val="434343"/>
            </a:solidFill>
            <a:prstDash val="solid"/>
            <a:round/>
            <a:headEnd type="none" w="sm" len="sm"/>
            <a:tailEnd type="none" w="sm" len="sm"/>
          </a:ln>
          <a:effectLst>
            <a:outerShdw blurRad="500063" dist="114300" dir="5400000" algn="bl" rotWithShape="0">
              <a:srgbClr val="666666"/>
            </a:outerShdw>
          </a:effectLst>
        </p:spPr>
      </p:pic>
      <p:sp>
        <p:nvSpPr>
          <p:cNvPr id="646" name="Google Shape;646;p54"/>
          <p:cNvSpPr txBox="1"/>
          <p:nvPr/>
        </p:nvSpPr>
        <p:spPr>
          <a:xfrm>
            <a:off x="3054925" y="1753975"/>
            <a:ext cx="3783900" cy="2761800"/>
          </a:xfrm>
          <a:prstGeom prst="rect">
            <a:avLst/>
          </a:prstGeom>
          <a:solidFill>
            <a:srgbClr val="FFFFFF"/>
          </a:solidFill>
          <a:ln w="2857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1">
              <a:lnSpc>
                <a:spcPct val="100000"/>
              </a:lnSpc>
              <a:spcBef>
                <a:spcPts val="0"/>
              </a:spcBef>
              <a:spcAft>
                <a:spcPts val="0"/>
              </a:spcAft>
              <a:buNone/>
            </a:pPr>
            <a:r>
              <a:rPr lang="x-none" sz="9100" b="1">
                <a:latin typeface="Amatic SC"/>
                <a:ea typeface="Amatic SC"/>
                <a:cs typeface="Amatic SC"/>
                <a:sym typeface="Amatic SC"/>
              </a:rPr>
              <a:t>פ</a:t>
            </a:r>
            <a:r>
              <a:rPr lang="he-IL" sz="9100" b="1" dirty="0" err="1">
                <a:latin typeface="Amatic SC"/>
                <a:ea typeface="Amatic SC"/>
                <a:cs typeface="Amatic SC"/>
                <a:sym typeface="Amatic SC"/>
              </a:rPr>
              <a:t>ָּ</a:t>
            </a:r>
            <a:r>
              <a:rPr lang="x-none" sz="9100" b="1">
                <a:latin typeface="Amatic SC"/>
                <a:ea typeface="Amatic SC"/>
                <a:cs typeface="Amatic SC"/>
                <a:sym typeface="Amatic SC"/>
              </a:rPr>
              <a:t>רַת מֹשֶ</a:t>
            </a:r>
            <a:r>
              <a:rPr lang="he-IL" sz="9100" b="1" dirty="0" err="1">
                <a:latin typeface="Amatic SC"/>
                <a:ea typeface="Amatic SC"/>
                <a:cs typeface="Amatic SC"/>
                <a:sym typeface="Amatic SC"/>
              </a:rPr>
              <a:t>ׁ</a:t>
            </a:r>
            <a:r>
              <a:rPr lang="x-none" sz="9100" b="1">
                <a:latin typeface="Amatic SC"/>
                <a:ea typeface="Amatic SC"/>
                <a:cs typeface="Amatic SC"/>
                <a:sym typeface="Amatic SC"/>
              </a:rPr>
              <a:t>ה </a:t>
            </a:r>
            <a:r>
              <a:rPr lang="x-none" sz="9100" b="1" dirty="0">
                <a:latin typeface="Amatic SC"/>
                <a:ea typeface="Amatic SC"/>
                <a:cs typeface="Amatic SC"/>
                <a:sym typeface="Amatic SC"/>
              </a:rPr>
              <a:t>רַבֵּנוּ</a:t>
            </a:r>
            <a:endParaRPr sz="5700" dirty="0">
              <a:latin typeface="Varela Round"/>
              <a:ea typeface="Varela Round"/>
              <a:cs typeface="Varela Round"/>
              <a:sym typeface="Varela Round"/>
            </a:endParaRPr>
          </a:p>
        </p:txBody>
      </p:sp>
      <p:sp>
        <p:nvSpPr>
          <p:cNvPr id="647" name="Google Shape;647;p54"/>
          <p:cNvSpPr txBox="1"/>
          <p:nvPr/>
        </p:nvSpPr>
        <p:spPr>
          <a:xfrm>
            <a:off x="6871850" y="1753975"/>
            <a:ext cx="3980100" cy="2797500"/>
          </a:xfrm>
          <a:prstGeom prst="rect">
            <a:avLst/>
          </a:prstGeom>
          <a:solidFill>
            <a:srgbClr val="FFFFFF"/>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r>
              <a:rPr lang="x-none" sz="9100" b="1">
                <a:latin typeface="Amatic SC"/>
                <a:ea typeface="Amatic SC"/>
                <a:cs typeface="Amatic SC"/>
                <a:sym typeface="Amatic SC"/>
              </a:rPr>
              <a:t>מוֹשִ</a:t>
            </a:r>
            <a:r>
              <a:rPr lang="he-IL" sz="9100" b="1" dirty="0" err="1">
                <a:latin typeface="Amatic SC"/>
                <a:ea typeface="Amatic SC"/>
                <a:cs typeface="Amatic SC"/>
                <a:sym typeface="Amatic SC"/>
              </a:rPr>
              <a:t>ׁ</a:t>
            </a:r>
            <a:r>
              <a:rPr lang="x-none" sz="9100" b="1">
                <a:latin typeface="Amatic SC"/>
                <a:ea typeface="Amatic SC"/>
                <a:cs typeface="Amatic SC"/>
                <a:sym typeface="Amatic SC"/>
              </a:rPr>
              <a:t>ית הַשֶ</a:t>
            </a:r>
            <a:r>
              <a:rPr lang="he-IL" sz="9100" b="1" dirty="0" err="1">
                <a:latin typeface="Amatic SC"/>
                <a:ea typeface="Amatic SC"/>
                <a:cs typeface="Amatic SC"/>
                <a:sym typeface="Amatic SC"/>
              </a:rPr>
              <a:t>ּׁ</a:t>
            </a:r>
            <a:r>
              <a:rPr lang="x-none" sz="9100" b="1">
                <a:latin typeface="Amatic SC"/>
                <a:ea typeface="Amatic SC"/>
                <a:cs typeface="Amatic SC"/>
                <a:sym typeface="Amatic SC"/>
              </a:rPr>
              <a:t>ב</a:t>
            </a:r>
            <a:r>
              <a:rPr lang="he-IL" sz="9100" b="1" dirty="0" err="1">
                <a:latin typeface="Amatic SC"/>
                <a:ea typeface="Amatic SC"/>
                <a:cs typeface="Amatic SC"/>
                <a:sym typeface="Amatic SC"/>
              </a:rPr>
              <a:t>ַ</a:t>
            </a:r>
            <a:r>
              <a:rPr lang="x-none" sz="9100" b="1">
                <a:latin typeface="Amatic SC"/>
                <a:ea typeface="Amatic SC"/>
                <a:cs typeface="Amatic SC"/>
                <a:sym typeface="Amatic SC"/>
              </a:rPr>
              <a:t>ע</a:t>
            </a:r>
            <a:endParaRPr sz="9100" b="1" dirty="0">
              <a:latin typeface="Amatic SC"/>
              <a:ea typeface="Amatic SC"/>
              <a:cs typeface="Amatic SC"/>
              <a:sym typeface="Amatic SC"/>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43"/>
                                        </p:tgtEl>
                                        <p:attrNameLst>
                                          <p:attrName>style.visibility</p:attrName>
                                        </p:attrNameLst>
                                      </p:cBhvr>
                                      <p:to>
                                        <p:strVal val="visible"/>
                                      </p:to>
                                    </p:set>
                                    <p:animEffect transition="in" filter="fade">
                                      <p:cBhvr>
                                        <p:cTn id="7" dur="2000"/>
                                        <p:tgtEl>
                                          <p:spTgt spid="6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45"/>
                                        </p:tgtEl>
                                        <p:attrNameLst>
                                          <p:attrName>style.visibility</p:attrName>
                                        </p:attrNameLst>
                                      </p:cBhvr>
                                      <p:to>
                                        <p:strVal val="visible"/>
                                      </p:to>
                                    </p:set>
                                    <p:animEffect transition="in" filter="fade">
                                      <p:cBhvr>
                                        <p:cTn id="12" dur="1500"/>
                                        <p:tgtEl>
                                          <p:spTgt spid="64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647"/>
                                        </p:tgtEl>
                                        <p:attrNameLst>
                                          <p:attrName>style.visibility</p:attrName>
                                        </p:attrNameLst>
                                      </p:cBhvr>
                                      <p:to>
                                        <p:strVal val="visible"/>
                                      </p:to>
                                    </p:set>
                                    <p:anim calcmode="lin" valueType="num">
                                      <p:cBhvr additive="base">
                                        <p:cTn id="17" dur="1500"/>
                                        <p:tgtEl>
                                          <p:spTgt spid="647"/>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44"/>
                                        </p:tgtEl>
                                        <p:attrNameLst>
                                          <p:attrName>style.visibility</p:attrName>
                                        </p:attrNameLst>
                                      </p:cBhvr>
                                      <p:to>
                                        <p:strVal val="visible"/>
                                      </p:to>
                                    </p:set>
                                    <p:animEffect transition="in" filter="fade">
                                      <p:cBhvr>
                                        <p:cTn id="22" dur="1500"/>
                                        <p:tgtEl>
                                          <p:spTgt spid="64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646"/>
                                        </p:tgtEl>
                                        <p:attrNameLst>
                                          <p:attrName>style.visibility</p:attrName>
                                        </p:attrNameLst>
                                      </p:cBhvr>
                                      <p:to>
                                        <p:strVal val="visible"/>
                                      </p:to>
                                    </p:set>
                                    <p:anim calcmode="lin" valueType="num">
                                      <p:cBhvr additive="base">
                                        <p:cTn id="27" dur="1500"/>
                                        <p:tgtEl>
                                          <p:spTgt spid="64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קסם וחידת הקשר בחב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7950" y="4761571"/>
            <a:ext cx="1233980" cy="83929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קסם וחידת הקשר בחב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3271" y="4761571"/>
            <a:ext cx="1233980" cy="839297"/>
          </a:xfrm>
          <a:prstGeom prst="rect">
            <a:avLst/>
          </a:prstGeom>
          <a:noFill/>
          <a:extLst>
            <a:ext uri="{909E8E84-426E-40DD-AFC4-6F175D3DCCD1}">
              <a14:hiddenFill xmlns:a14="http://schemas.microsoft.com/office/drawing/2010/main">
                <a:solidFill>
                  <a:srgbClr val="FFFFFF"/>
                </a:solidFill>
              </a14:hiddenFill>
            </a:ext>
          </a:extLst>
        </p:spPr>
      </p:pic>
      <p:sp>
        <p:nvSpPr>
          <p:cNvPr id="3" name="כותרת 2"/>
          <p:cNvSpPr>
            <a:spLocks noGrp="1"/>
          </p:cNvSpPr>
          <p:nvPr>
            <p:ph type="title"/>
          </p:nvPr>
        </p:nvSpPr>
        <p:spPr>
          <a:xfrm>
            <a:off x="1344230" y="664198"/>
            <a:ext cx="8280000" cy="720000"/>
          </a:xfrm>
        </p:spPr>
        <p:txBody>
          <a:bodyPr/>
          <a:lstStyle/>
          <a:p>
            <a:r>
              <a:rPr lang="he-IL" dirty="0"/>
              <a:t/>
            </a:r>
            <a:br>
              <a:rPr lang="he-IL" dirty="0"/>
            </a:br>
            <a:r>
              <a:rPr lang="he-IL" dirty="0"/>
              <a:t/>
            </a:r>
            <a:br>
              <a:rPr lang="he-IL" dirty="0"/>
            </a:br>
            <a:endParaRPr lang="he-IL" dirty="0"/>
          </a:p>
        </p:txBody>
      </p:sp>
      <p:pic>
        <p:nvPicPr>
          <p:cNvPr id="4" name="Google Shape;392;p39"/>
          <p:cNvPicPr preferRelativeResize="0"/>
          <p:nvPr/>
        </p:nvPicPr>
        <p:blipFill rotWithShape="1">
          <a:blip r:embed="rId4">
            <a:alphaModFix/>
          </a:blip>
          <a:srcRect l="29118" t="29255" r="52542" b="44761"/>
          <a:stretch/>
        </p:blipFill>
        <p:spPr>
          <a:xfrm>
            <a:off x="4174276" y="4433777"/>
            <a:ext cx="2283674" cy="1339961"/>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pic>
        <p:nvPicPr>
          <p:cNvPr id="5" name="תמונה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1930" y="2948630"/>
            <a:ext cx="4310616" cy="2873744"/>
          </a:xfrm>
          <a:prstGeom prst="rect">
            <a:avLst/>
          </a:prstGeom>
        </p:spPr>
      </p:pic>
      <p:sp>
        <p:nvSpPr>
          <p:cNvPr id="7" name="מלבן 6"/>
          <p:cNvSpPr/>
          <p:nvPr/>
        </p:nvSpPr>
        <p:spPr>
          <a:xfrm>
            <a:off x="1166400" y="6475512"/>
            <a:ext cx="1438214" cy="307777"/>
          </a:xfrm>
          <a:prstGeom prst="rect">
            <a:avLst/>
          </a:prstGeom>
        </p:spPr>
        <p:txBody>
          <a:bodyPr wrap="none">
            <a:spAutoFit/>
          </a:bodyPr>
          <a:lstStyle/>
          <a:p>
            <a:r>
              <a:rPr lang="he-IL" dirty="0"/>
              <a:t>https://unsplash</a:t>
            </a:r>
          </a:p>
        </p:txBody>
      </p:sp>
      <p:sp>
        <p:nvSpPr>
          <p:cNvPr id="8" name="AutoShape 2" descr="משה רבינו - Photos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9" name="תמונה 8"/>
          <p:cNvPicPr>
            <a:picLocks noChangeAspect="1"/>
          </p:cNvPicPr>
          <p:nvPr/>
        </p:nvPicPr>
        <p:blipFill>
          <a:blip r:embed="rId6"/>
          <a:stretch>
            <a:fillRect/>
          </a:stretch>
        </p:blipFill>
        <p:spPr>
          <a:xfrm>
            <a:off x="226143" y="1924715"/>
            <a:ext cx="3014976" cy="4077247"/>
          </a:xfrm>
          <a:prstGeom prst="rect">
            <a:avLst/>
          </a:prstGeom>
        </p:spPr>
      </p:pic>
      <p:sp>
        <p:nvSpPr>
          <p:cNvPr id="11" name="מלבן 10"/>
          <p:cNvSpPr/>
          <p:nvPr/>
        </p:nvSpPr>
        <p:spPr>
          <a:xfrm>
            <a:off x="3360978" y="578711"/>
            <a:ext cx="5087709" cy="830997"/>
          </a:xfrm>
          <a:prstGeom prst="rect">
            <a:avLst/>
          </a:prstGeom>
        </p:spPr>
        <p:txBody>
          <a:bodyPr wrap="square">
            <a:spAutoFit/>
          </a:bodyPr>
          <a:lstStyle/>
          <a:p>
            <a:pPr lvl="0" algn="ctr" rtl="1"/>
            <a:r>
              <a:rPr lang="he-IL" sz="4800" b="1" dirty="0">
                <a:solidFill>
                  <a:schemeClr val="bg1"/>
                </a:solidFill>
                <a:latin typeface="Amatic SC"/>
                <a:ea typeface="Amatic SC"/>
                <a:sym typeface="Amatic SC"/>
              </a:rPr>
              <a:t>פָּרַת מֹשֶׁה רַבֵּנוּ</a:t>
            </a:r>
            <a:endParaRPr lang="he-IL" sz="2800" dirty="0">
              <a:solidFill>
                <a:schemeClr val="bg1"/>
              </a:solidFill>
              <a:latin typeface="Varela Round"/>
              <a:ea typeface="Varela Round"/>
              <a:sym typeface="Varela Round"/>
            </a:endParaRPr>
          </a:p>
        </p:txBody>
      </p:sp>
    </p:spTree>
    <p:extLst>
      <p:ext uri="{BB962C8B-B14F-4D97-AF65-F5344CB8AC3E}">
        <p14:creationId xmlns:p14="http://schemas.microsoft.com/office/powerpoint/2010/main" val="292046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fade">
                                      <p:cBhvr>
                                        <p:cTn id="19" dur="1000"/>
                                        <p:tgtEl>
                                          <p:spTgt spid="1028"/>
                                        </p:tgtEl>
                                      </p:cBhvr>
                                    </p:animEffect>
                                    <p:anim calcmode="lin" valueType="num">
                                      <p:cBhvr>
                                        <p:cTn id="20" dur="1000" fill="hold"/>
                                        <p:tgtEl>
                                          <p:spTgt spid="1028"/>
                                        </p:tgtEl>
                                        <p:attrNameLst>
                                          <p:attrName>ppt_x</p:attrName>
                                        </p:attrNameLst>
                                      </p:cBhvr>
                                      <p:tavLst>
                                        <p:tav tm="0">
                                          <p:val>
                                            <p:strVal val="#ppt_x"/>
                                          </p:val>
                                        </p:tav>
                                        <p:tav tm="100000">
                                          <p:val>
                                            <p:strVal val="#ppt_x"/>
                                          </p:val>
                                        </p:tav>
                                      </p:tavLst>
                                    </p:anim>
                                    <p:anim calcmode="lin" valueType="num">
                                      <p:cBhvr>
                                        <p:cTn id="21"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3"/>
          <a:stretch>
            <a:fillRect/>
          </a:stretch>
        </p:blipFill>
        <p:spPr>
          <a:xfrm>
            <a:off x="7252139" y="262758"/>
            <a:ext cx="3827900" cy="1047094"/>
          </a:xfrm>
          <a:prstGeom prst="rect">
            <a:avLst/>
          </a:prstGeom>
        </p:spPr>
      </p:pic>
      <p:pic>
        <p:nvPicPr>
          <p:cNvPr id="8" name="תמונה 7"/>
          <p:cNvPicPr>
            <a:picLocks noChangeAspect="1"/>
          </p:cNvPicPr>
          <p:nvPr/>
        </p:nvPicPr>
        <p:blipFill>
          <a:blip r:embed="rId4"/>
          <a:stretch>
            <a:fillRect/>
          </a:stretch>
        </p:blipFill>
        <p:spPr>
          <a:xfrm>
            <a:off x="2445393" y="1847910"/>
            <a:ext cx="2938966" cy="4074425"/>
          </a:xfrm>
          <a:prstGeom prst="rect">
            <a:avLst/>
          </a:prstGeom>
        </p:spPr>
      </p:pic>
      <p:pic>
        <p:nvPicPr>
          <p:cNvPr id="9" name="תמונה 8"/>
          <p:cNvPicPr>
            <a:picLocks noChangeAspect="1"/>
          </p:cNvPicPr>
          <p:nvPr/>
        </p:nvPicPr>
        <p:blipFill>
          <a:blip r:embed="rId5"/>
          <a:stretch>
            <a:fillRect/>
          </a:stretch>
        </p:blipFill>
        <p:spPr>
          <a:xfrm>
            <a:off x="397200" y="4211285"/>
            <a:ext cx="1848631" cy="1908051"/>
          </a:xfrm>
          <a:prstGeom prst="rect">
            <a:avLst/>
          </a:prstGeom>
        </p:spPr>
      </p:pic>
      <p:sp>
        <p:nvSpPr>
          <p:cNvPr id="10" name="מלבן 9"/>
          <p:cNvSpPr/>
          <p:nvPr/>
        </p:nvSpPr>
        <p:spPr>
          <a:xfrm>
            <a:off x="0" y="6119336"/>
            <a:ext cx="6096000" cy="523220"/>
          </a:xfrm>
          <a:prstGeom prst="rect">
            <a:avLst/>
          </a:prstGeom>
        </p:spPr>
        <p:txBody>
          <a:bodyPr>
            <a:spAutoFit/>
          </a:bodyPr>
          <a:lstStyle/>
          <a:p>
            <a:pPr algn="ctr" rtl="1"/>
            <a:r>
              <a:rPr lang="he-IL" dirty="0"/>
              <a:t>מתוך הספר: שירים במיץ, הוצאת כתר ספרים, ‏1977 </a:t>
            </a:r>
          </a:p>
          <a:p>
            <a:pPr algn="r" rtl="1"/>
            <a:r>
              <a:rPr lang="he-IL" dirty="0"/>
              <a:t>שם הספר: קסם וחברים, שירים וספורים לכל השנה, </a:t>
            </a:r>
            <a:r>
              <a:rPr lang="he-IL" dirty="0" err="1"/>
              <a:t>עמ' </a:t>
            </a:r>
            <a:r>
              <a:rPr lang="he-IL" dirty="0"/>
              <a:t>66</a:t>
            </a:r>
          </a:p>
        </p:txBody>
      </p:sp>
      <p:pic>
        <p:nvPicPr>
          <p:cNvPr id="2" name="תמונה 1"/>
          <p:cNvPicPr>
            <a:picLocks noChangeAspect="1"/>
          </p:cNvPicPr>
          <p:nvPr/>
        </p:nvPicPr>
        <p:blipFill>
          <a:blip r:embed="rId6"/>
          <a:stretch>
            <a:fillRect/>
          </a:stretch>
        </p:blipFill>
        <p:spPr>
          <a:xfrm>
            <a:off x="8688233" y="1847911"/>
            <a:ext cx="2904750" cy="4074424"/>
          </a:xfrm>
          <a:prstGeom prst="rect">
            <a:avLst/>
          </a:prstGeom>
        </p:spPr>
      </p:pic>
      <p:pic>
        <p:nvPicPr>
          <p:cNvPr id="3" name="תמונה 2"/>
          <p:cNvPicPr>
            <a:picLocks noChangeAspect="1"/>
          </p:cNvPicPr>
          <p:nvPr/>
        </p:nvPicPr>
        <p:blipFill>
          <a:blip r:embed="rId7"/>
          <a:stretch>
            <a:fillRect/>
          </a:stretch>
        </p:blipFill>
        <p:spPr>
          <a:xfrm>
            <a:off x="5583921" y="1847910"/>
            <a:ext cx="2904750" cy="4074425"/>
          </a:xfrm>
          <a:prstGeom prst="rect">
            <a:avLst/>
          </a:prstGeom>
        </p:spPr>
      </p:pic>
      <p:sp>
        <p:nvSpPr>
          <p:cNvPr id="5" name="מלבן 4"/>
          <p:cNvSpPr/>
          <p:nvPr/>
        </p:nvSpPr>
        <p:spPr>
          <a:xfrm>
            <a:off x="9356651" y="1847910"/>
            <a:ext cx="2109483" cy="4303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p:cNvSpPr/>
          <p:nvPr/>
        </p:nvSpPr>
        <p:spPr>
          <a:xfrm>
            <a:off x="6252339" y="1847910"/>
            <a:ext cx="2109483" cy="4303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לבן 11"/>
          <p:cNvSpPr/>
          <p:nvPr/>
        </p:nvSpPr>
        <p:spPr>
          <a:xfrm>
            <a:off x="3040448" y="1936514"/>
            <a:ext cx="2109483" cy="4303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מלבן 5"/>
          <p:cNvSpPr/>
          <p:nvPr/>
        </p:nvSpPr>
        <p:spPr>
          <a:xfrm>
            <a:off x="9462978" y="5313997"/>
            <a:ext cx="2003156" cy="39340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מלבן 12"/>
          <p:cNvSpPr/>
          <p:nvPr/>
        </p:nvSpPr>
        <p:spPr>
          <a:xfrm>
            <a:off x="6819874" y="5430730"/>
            <a:ext cx="1503821" cy="39340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מלבן 13"/>
          <p:cNvSpPr/>
          <p:nvPr/>
        </p:nvSpPr>
        <p:spPr>
          <a:xfrm>
            <a:off x="2643031" y="4826106"/>
            <a:ext cx="738559" cy="330686"/>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97704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P spid="6" grpId="0" animBg="1"/>
      <p:bldP spid="13"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p:cNvPicPr>
            <a:picLocks noChangeAspect="1"/>
          </p:cNvPicPr>
          <p:nvPr/>
        </p:nvPicPr>
        <p:blipFill>
          <a:blip r:embed="rId5"/>
          <a:stretch>
            <a:fillRect/>
          </a:stretch>
        </p:blipFill>
        <p:spPr>
          <a:xfrm>
            <a:off x="7252139" y="262758"/>
            <a:ext cx="3827900" cy="1047094"/>
          </a:xfrm>
          <a:prstGeom prst="rect">
            <a:avLst/>
          </a:prstGeom>
        </p:spPr>
      </p:pic>
      <p:pic>
        <p:nvPicPr>
          <p:cNvPr id="20" name="videoplaybac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57081" y="1309852"/>
            <a:ext cx="9131514" cy="5136477"/>
          </a:xfrm>
          <a:prstGeom prst="rect">
            <a:avLst/>
          </a:prstGeom>
        </p:spPr>
      </p:pic>
    </p:spTree>
    <p:extLst>
      <p:ext uri="{BB962C8B-B14F-4D97-AF65-F5344CB8AC3E}">
        <p14:creationId xmlns:p14="http://schemas.microsoft.com/office/powerpoint/2010/main" val="14450037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0"/>
                                        </p:tgtEl>
                                      </p:cBhvr>
                                    </p:cmd>
                                  </p:childTnLst>
                                </p:cTn>
                              </p:par>
                            </p:childTnLst>
                          </p:cTn>
                        </p:par>
                      </p:childTnLst>
                    </p:cTn>
                  </p:par>
                </p:childTnLst>
              </p:cTn>
              <p:nextCondLst>
                <p:cond evt="onClick" delay="0">
                  <p:tgtEl>
                    <p:spTgt spid="20"/>
                  </p:tgtEl>
                </p:cond>
              </p:nextCondLst>
            </p:seq>
            <p:video>
              <p:cMediaNode vol="80000">
                <p:cTn id="7" fill="hold" display="0">
                  <p:stCondLst>
                    <p:cond delay="indefinite"/>
                  </p:stCondLst>
                </p:cTn>
                <p:tgtEl>
                  <p:spTgt spid="20"/>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61"/>
          <p:cNvSpPr txBox="1">
            <a:spLocks noGrp="1"/>
          </p:cNvSpPr>
          <p:nvPr>
            <p:ph type="title"/>
          </p:nvPr>
        </p:nvSpPr>
        <p:spPr>
          <a:xfrm>
            <a:off x="3363311" y="430913"/>
            <a:ext cx="8092830" cy="720000"/>
          </a:xfrm>
          <a:prstGeom prst="rect">
            <a:avLst/>
          </a:prstGeom>
        </p:spPr>
        <p:txBody>
          <a:bodyPr spcFirstLastPara="1" wrap="square" lIns="91425" tIns="45700" rIns="91425" bIns="45700" anchor="b" anchorCtr="0">
            <a:noAutofit/>
          </a:bodyPr>
          <a:lstStyle/>
          <a:p>
            <a:pPr lvl="0"/>
            <a:r>
              <a:rPr lang="he-IL" sz="3200" dirty="0">
                <a:latin typeface="+mj-lt"/>
                <a:cs typeface="Arial" panose="020B0604020202020204" pitchFamily="34" charset="0"/>
              </a:rPr>
              <a:t>מָה הִתְחַדֵּשׁ לָנוּ עַל </a:t>
            </a:r>
            <a:r>
              <a:rPr lang="x-none" sz="3200">
                <a:latin typeface="+mj-lt"/>
              </a:rPr>
              <a:t>מוֹשִ</a:t>
            </a:r>
            <a:r>
              <a:rPr lang="he-IL" sz="3200" dirty="0" err="1">
                <a:latin typeface="+mj-lt"/>
              </a:rPr>
              <a:t>ׁ</a:t>
            </a:r>
            <a:r>
              <a:rPr lang="x-none" sz="3200">
                <a:latin typeface="+mj-lt"/>
              </a:rPr>
              <a:t>ית</a:t>
            </a:r>
            <a:r>
              <a:rPr lang="he-IL" sz="3200" dirty="0">
                <a:latin typeface="+mj-lt"/>
                <a:cs typeface="Arial" panose="020B0604020202020204" pitchFamily="34" charset="0"/>
              </a:rPr>
              <a:t> הַשֶּׁבַע שֶׁלֹּא יָדַעְנוּ קֹדֶם?</a:t>
            </a:r>
            <a:endParaRPr sz="3200" dirty="0">
              <a:latin typeface="+mj-lt"/>
              <a:cs typeface="Arial" panose="020B0604020202020204" pitchFamily="34" charset="0"/>
            </a:endParaRPr>
          </a:p>
        </p:txBody>
      </p:sp>
      <p:pic>
        <p:nvPicPr>
          <p:cNvPr id="756" name="Google Shape;756;p61"/>
          <p:cNvPicPr preferRelativeResize="0"/>
          <p:nvPr/>
        </p:nvPicPr>
        <p:blipFill rotWithShape="1">
          <a:blip r:embed="rId3">
            <a:alphaModFix/>
          </a:blip>
          <a:srcRect l="29118" t="29255" r="52542" b="44761"/>
          <a:stretch/>
        </p:blipFill>
        <p:spPr>
          <a:xfrm>
            <a:off x="157655" y="306151"/>
            <a:ext cx="2410099" cy="1920750"/>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sp>
        <p:nvSpPr>
          <p:cNvPr id="9" name="Google Shape;755;p61"/>
          <p:cNvSpPr txBox="1"/>
          <p:nvPr/>
        </p:nvSpPr>
        <p:spPr>
          <a:xfrm>
            <a:off x="3069771" y="1833320"/>
            <a:ext cx="8704261" cy="6333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lvl="0" algn="r" rtl="1"/>
            <a:r>
              <a:rPr lang="he-IL" sz="3000" dirty="0">
                <a:solidFill>
                  <a:schemeClr val="dk1"/>
                </a:solidFill>
                <a:latin typeface="Arial" panose="020B0604020202020204" pitchFamily="34" charset="0"/>
                <a:ea typeface="Calibri"/>
                <a:cs typeface="Arial" panose="020B0604020202020204" pitchFamily="34" charset="0"/>
                <a:sym typeface="Calibri"/>
              </a:rPr>
              <a:t>לַחִיפּוּשִׁית שֶׁלָּנוּ שְׁנֵי שֵׁמוֹת.</a:t>
            </a:r>
            <a:endParaRPr sz="3000" dirty="0">
              <a:solidFill>
                <a:schemeClr val="dk1"/>
              </a:solidFill>
              <a:latin typeface="Calibri"/>
              <a:ea typeface="Calibri"/>
              <a:cs typeface="Calibri"/>
              <a:sym typeface="Calibri"/>
            </a:endParaRPr>
          </a:p>
        </p:txBody>
      </p:sp>
      <p:sp>
        <p:nvSpPr>
          <p:cNvPr id="10" name="Google Shape;757;p61"/>
          <p:cNvSpPr txBox="1"/>
          <p:nvPr/>
        </p:nvSpPr>
        <p:spPr>
          <a:xfrm>
            <a:off x="3069771" y="2549308"/>
            <a:ext cx="8704259" cy="7200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lvl="0" algn="r" rtl="1"/>
            <a:r>
              <a:rPr lang="he-IL" sz="3000" dirty="0">
                <a:solidFill>
                  <a:schemeClr val="dk1"/>
                </a:solidFill>
                <a:latin typeface="Arial" panose="020B0604020202020204" pitchFamily="34" charset="0"/>
                <a:ea typeface="Calibri"/>
                <a:cs typeface="Arial" panose="020B0604020202020204" pitchFamily="34" charset="0"/>
                <a:sym typeface="Calibri"/>
              </a:rPr>
              <a:t>הַשֵּׁם הַמַּדָּעִי שֶׁלָּהּ הוּא </a:t>
            </a:r>
            <a:r>
              <a:rPr lang="x-none" sz="2800"/>
              <a:t>מוֹשִ</a:t>
            </a:r>
            <a:r>
              <a:rPr lang="he-IL" sz="2800" dirty="0" err="1"/>
              <a:t>ׁ</a:t>
            </a:r>
            <a:r>
              <a:rPr lang="x-none" sz="2800"/>
              <a:t>ית </a:t>
            </a:r>
            <a:r>
              <a:rPr lang="he-IL" sz="3000" dirty="0">
                <a:solidFill>
                  <a:schemeClr val="dk1"/>
                </a:solidFill>
                <a:latin typeface="Arial" panose="020B0604020202020204" pitchFamily="34" charset="0"/>
                <a:ea typeface="Calibri"/>
                <a:cs typeface="Arial" panose="020B0604020202020204" pitchFamily="34" charset="0"/>
                <a:sym typeface="Calibri"/>
              </a:rPr>
              <a:t>הַשֶּׁבַע.</a:t>
            </a:r>
            <a:endParaRPr sz="3000" dirty="0">
              <a:solidFill>
                <a:schemeClr val="dk1"/>
              </a:solidFill>
              <a:latin typeface="Calibri"/>
              <a:ea typeface="Calibri"/>
              <a:cs typeface="Calibri"/>
              <a:sym typeface="Calibri"/>
            </a:endParaRPr>
          </a:p>
        </p:txBody>
      </p:sp>
      <p:sp>
        <p:nvSpPr>
          <p:cNvPr id="6" name="Google Shape;757;p61"/>
          <p:cNvSpPr txBox="1"/>
          <p:nvPr/>
        </p:nvSpPr>
        <p:spPr>
          <a:xfrm>
            <a:off x="3069771" y="3351996"/>
            <a:ext cx="8704259" cy="7200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lvl="0" algn="r" rtl="1"/>
            <a:r>
              <a:rPr lang="he-IL" sz="3000" dirty="0">
                <a:solidFill>
                  <a:schemeClr val="dk1"/>
                </a:solidFill>
                <a:latin typeface="Arial" panose="020B0604020202020204" pitchFamily="34" charset="0"/>
                <a:ea typeface="Calibri"/>
                <a:cs typeface="Arial" panose="020B0604020202020204" pitchFamily="34" charset="0"/>
                <a:sym typeface="Calibri"/>
              </a:rPr>
              <a:t>בְּנֵי הָאָדָם נָתְנוּ לָהּ שֵׁם מַצְחִיק וּמוּזָר - פָּרַת מֹשֶׁה רַבֵּנוּ.</a:t>
            </a:r>
            <a:endParaRPr sz="3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660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1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44"/>
        <p:cNvGrpSpPr/>
        <p:nvPr/>
      </p:nvGrpSpPr>
      <p:grpSpPr>
        <a:xfrm>
          <a:off x="0" y="0"/>
          <a:ext cx="0" cy="0"/>
          <a:chOff x="0" y="0"/>
          <a:chExt cx="0" cy="0"/>
        </a:xfrm>
      </p:grpSpPr>
      <p:sp>
        <p:nvSpPr>
          <p:cNvPr id="745" name="Google Shape;745;p60"/>
          <p:cNvSpPr txBox="1">
            <a:spLocks noGrp="1"/>
          </p:cNvSpPr>
          <p:nvPr>
            <p:ph type="title"/>
          </p:nvPr>
        </p:nvSpPr>
        <p:spPr>
          <a:xfrm>
            <a:off x="6429371" y="663125"/>
            <a:ext cx="4932300" cy="720000"/>
          </a:xfrm>
          <a:prstGeom prst="rect">
            <a:avLst/>
          </a:prstGeom>
        </p:spPr>
        <p:txBody>
          <a:bodyPr spcFirstLastPara="1" wrap="square" lIns="91425" tIns="45700" rIns="91425" bIns="45700" anchor="b" anchorCtr="0">
            <a:noAutofit/>
          </a:bodyPr>
          <a:lstStyle/>
          <a:p>
            <a:pPr marL="0" lvl="0" indent="0" algn="r" rtl="1">
              <a:spcBef>
                <a:spcPts val="0"/>
              </a:spcBef>
              <a:spcAft>
                <a:spcPts val="0"/>
              </a:spcAft>
              <a:buNone/>
            </a:pPr>
            <a:r>
              <a:rPr lang="x-none">
                <a:latin typeface="Arial" panose="020B0604020202020204" pitchFamily="34" charset="0"/>
                <a:cs typeface="Arial" panose="020B0604020202020204" pitchFamily="34" charset="0"/>
              </a:rPr>
              <a:t>מֵידַע חָדָש</a:t>
            </a:r>
            <a:r>
              <a:rPr lang="he-IL" dirty="0" err="1">
                <a:latin typeface="Arial" panose="020B0604020202020204" pitchFamily="34" charset="0"/>
                <a:cs typeface="Arial" panose="020B0604020202020204" pitchFamily="34" charset="0"/>
              </a:rPr>
              <a:t>ׁ</a:t>
            </a:r>
            <a:r>
              <a:rPr lang="x-none">
                <a:latin typeface="Arial" panose="020B0604020202020204" pitchFamily="34" charset="0"/>
                <a:cs typeface="Arial" panose="020B0604020202020204" pitchFamily="34" charset="0"/>
              </a:rPr>
              <a:t> שֶ</a:t>
            </a:r>
            <a:r>
              <a:rPr lang="he-IL" dirty="0" err="1">
                <a:latin typeface="Arial" panose="020B0604020202020204" pitchFamily="34" charset="0"/>
                <a:cs typeface="Arial" panose="020B0604020202020204" pitchFamily="34" charset="0"/>
              </a:rPr>
              <a:t>ׁ</a:t>
            </a:r>
            <a:r>
              <a:rPr lang="x-none">
                <a:latin typeface="Arial" panose="020B0604020202020204" pitchFamily="34" charset="0"/>
                <a:cs typeface="Arial" panose="020B0604020202020204" pitchFamily="34" charset="0"/>
              </a:rPr>
              <a:t>לָמַדְנוּ </a:t>
            </a:r>
            <a:endParaRPr dirty="0">
              <a:latin typeface="Arial" panose="020B0604020202020204" pitchFamily="34" charset="0"/>
              <a:cs typeface="Arial" panose="020B0604020202020204" pitchFamily="34" charset="0"/>
            </a:endParaRPr>
          </a:p>
        </p:txBody>
      </p:sp>
      <p:sp>
        <p:nvSpPr>
          <p:cNvPr id="746" name="Google Shape;746;p60"/>
          <p:cNvSpPr txBox="1">
            <a:spLocks noGrp="1"/>
          </p:cNvSpPr>
          <p:nvPr>
            <p:ph type="body" idx="1"/>
          </p:nvPr>
        </p:nvSpPr>
        <p:spPr>
          <a:xfrm>
            <a:off x="4380800" y="2731975"/>
            <a:ext cx="7257600" cy="2967000"/>
          </a:xfrm>
          <a:prstGeom prst="rect">
            <a:avLst/>
          </a:prstGeom>
          <a:solidFill>
            <a:srgbClr val="FFFFFF"/>
          </a:solidFill>
          <a:ln w="38100" cap="flat" cmpd="sng">
            <a:solidFill>
              <a:srgbClr val="4A86E8"/>
            </a:solidFill>
            <a:prstDash val="solid"/>
            <a:round/>
            <a:headEnd type="none" w="sm" len="sm"/>
            <a:tailEnd type="none" w="sm" len="sm"/>
          </a:ln>
        </p:spPr>
        <p:txBody>
          <a:bodyPr spcFirstLastPara="1" wrap="square" lIns="91425" tIns="45700" rIns="91425" bIns="45700" anchor="t" anchorCtr="0">
            <a:noAutofit/>
          </a:bodyPr>
          <a:lstStyle/>
          <a:p>
            <a:pPr lvl="0" indent="0"/>
            <a:r>
              <a:rPr lang="x-none" sz="600" dirty="0">
                <a:latin typeface="+mj-lt"/>
              </a:rPr>
              <a:t/>
            </a:r>
            <a:br>
              <a:rPr lang="x-none" sz="600" dirty="0">
                <a:latin typeface="+mj-lt"/>
              </a:rPr>
            </a:br>
            <a:r>
              <a:rPr lang="x-none" sz="600" dirty="0">
                <a:latin typeface="+mj-lt"/>
              </a:rPr>
              <a:t/>
            </a:r>
            <a:br>
              <a:rPr lang="x-none" sz="600" dirty="0">
                <a:latin typeface="+mj-lt"/>
              </a:rPr>
            </a:br>
            <a:r>
              <a:rPr lang="x-none" sz="600" dirty="0">
                <a:latin typeface="+mj-lt"/>
              </a:rPr>
              <a:t/>
            </a:r>
            <a:br>
              <a:rPr lang="x-none" sz="600" dirty="0">
                <a:latin typeface="+mj-lt"/>
              </a:rPr>
            </a:br>
            <a:r>
              <a:rPr lang="x-none" sz="4100" dirty="0">
                <a:latin typeface="+mj-lt"/>
              </a:rPr>
              <a:t> </a:t>
            </a:r>
            <a:r>
              <a:rPr lang="x-none" sz="4800" dirty="0">
                <a:latin typeface="+mj-lt"/>
              </a:rPr>
              <a:t/>
            </a:r>
            <a:br>
              <a:rPr lang="x-none" sz="4800" dirty="0">
                <a:latin typeface="+mj-lt"/>
              </a:rPr>
            </a:br>
            <a:r>
              <a:rPr lang="he-IL" sz="4800" dirty="0">
                <a:latin typeface="+mj-lt"/>
                <a:cs typeface="Arial" panose="020B0604020202020204" pitchFamily="34" charset="0"/>
              </a:rPr>
              <a:t>מָה </a:t>
            </a:r>
            <a:r>
              <a:rPr lang="he-IL" sz="4800" dirty="0">
                <a:cs typeface="Arial" panose="020B0604020202020204" pitchFamily="34" charset="0"/>
              </a:rPr>
              <a:t>הִתְחַדֵּשׁ לָנוּ </a:t>
            </a:r>
            <a:r>
              <a:rPr lang="he-IL" sz="4800" dirty="0">
                <a:latin typeface="+mj-lt"/>
                <a:cs typeface="Arial" panose="020B0604020202020204" pitchFamily="34" charset="0"/>
              </a:rPr>
              <a:t>עַל </a:t>
            </a:r>
            <a:r>
              <a:rPr lang="x-none" sz="4800" dirty="0">
                <a:latin typeface="+mj-lt"/>
              </a:rPr>
              <a:t>מוֹשִית </a:t>
            </a:r>
            <a:r>
              <a:rPr lang="he-IL" sz="4800" dirty="0">
                <a:latin typeface="+mj-lt"/>
                <a:cs typeface="Arial" panose="020B0604020202020204" pitchFamily="34" charset="0"/>
              </a:rPr>
              <a:t>הַשֶּׁבַע שֶׁלֹּא יָדַעְנוּ קֹדֶם?</a:t>
            </a:r>
            <a:r>
              <a:rPr lang="x-none" sz="4800" dirty="0">
                <a:latin typeface="+mj-lt"/>
              </a:rPr>
              <a:t/>
            </a:r>
            <a:br>
              <a:rPr lang="x-none" sz="4800" dirty="0">
                <a:latin typeface="+mj-lt"/>
              </a:rPr>
            </a:br>
            <a:endParaRPr sz="4800" dirty="0">
              <a:latin typeface="+mj-lt"/>
            </a:endParaRPr>
          </a:p>
          <a:p>
            <a:pPr marL="0" lvl="0" indent="0" algn="ctr" rtl="1">
              <a:spcBef>
                <a:spcPts val="1000"/>
              </a:spcBef>
              <a:spcAft>
                <a:spcPts val="0"/>
              </a:spcAft>
              <a:buNone/>
            </a:pPr>
            <a:endParaRPr dirty="0">
              <a:latin typeface="+mj-lt"/>
            </a:endParaRPr>
          </a:p>
        </p:txBody>
      </p:sp>
      <p:pic>
        <p:nvPicPr>
          <p:cNvPr id="747" name="Google Shape;747;p60"/>
          <p:cNvPicPr preferRelativeResize="0"/>
          <p:nvPr/>
        </p:nvPicPr>
        <p:blipFill rotWithShape="1">
          <a:blip r:embed="rId5">
            <a:alphaModFix/>
          </a:blip>
          <a:srcRect l="29118" t="29255" r="52542" b="44761"/>
          <a:stretch/>
        </p:blipFill>
        <p:spPr>
          <a:xfrm>
            <a:off x="295250" y="2646450"/>
            <a:ext cx="3722774" cy="2966876"/>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pic>
        <p:nvPicPr>
          <p:cNvPr id="748" name="Google Shape;748;p60"/>
          <p:cNvPicPr preferRelativeResize="0"/>
          <p:nvPr/>
        </p:nvPicPr>
        <p:blipFill rotWithShape="1">
          <a:blip r:embed="rId6">
            <a:alphaModFix/>
          </a:blip>
          <a:srcRect/>
          <a:stretch/>
        </p:blipFill>
        <p:spPr>
          <a:xfrm>
            <a:off x="4384896" y="371087"/>
            <a:ext cx="1017545" cy="1070700"/>
          </a:xfrm>
          <a:prstGeom prst="rect">
            <a:avLst/>
          </a:prstGeom>
          <a:noFill/>
          <a:ln>
            <a:noFill/>
          </a:ln>
        </p:spPr>
      </p:pic>
      <p:pic>
        <p:nvPicPr>
          <p:cNvPr id="8" name="Timer_02mi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96709" y="106846"/>
            <a:ext cx="2521323" cy="1418244"/>
          </a:xfrm>
          <a:prstGeom prst="rect">
            <a:avLst/>
          </a:prstGeom>
        </p:spPr>
      </p:pic>
    </p:spTree>
    <p:extLst>
      <p:ext uri="{BB962C8B-B14F-4D97-AF65-F5344CB8AC3E}">
        <p14:creationId xmlns:p14="http://schemas.microsoft.com/office/powerpoint/2010/main" val="126453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61"/>
          <p:cNvSpPr txBox="1">
            <a:spLocks noGrp="1"/>
          </p:cNvSpPr>
          <p:nvPr>
            <p:ph type="title"/>
          </p:nvPr>
        </p:nvSpPr>
        <p:spPr>
          <a:xfrm>
            <a:off x="3363311" y="430913"/>
            <a:ext cx="8092830" cy="720000"/>
          </a:xfrm>
          <a:prstGeom prst="rect">
            <a:avLst/>
          </a:prstGeom>
        </p:spPr>
        <p:txBody>
          <a:bodyPr spcFirstLastPara="1" wrap="square" lIns="91425" tIns="45700" rIns="91425" bIns="45700" anchor="b" anchorCtr="0">
            <a:noAutofit/>
          </a:bodyPr>
          <a:lstStyle/>
          <a:p>
            <a:pPr lvl="0"/>
            <a:r>
              <a:rPr lang="he-IL" sz="3200" dirty="0">
                <a:latin typeface="+mj-lt"/>
                <a:cs typeface="Arial" panose="020B0604020202020204" pitchFamily="34" charset="0"/>
              </a:rPr>
              <a:t>מָה </a:t>
            </a:r>
            <a:r>
              <a:rPr lang="he-IL" sz="3200" dirty="0">
                <a:cs typeface="Arial" panose="020B0604020202020204" pitchFamily="34" charset="0"/>
              </a:rPr>
              <a:t>הִתְחַדֵּשׁ לָנוּ </a:t>
            </a:r>
            <a:r>
              <a:rPr lang="he-IL" sz="3200" dirty="0">
                <a:latin typeface="+mj-lt"/>
                <a:cs typeface="Arial" panose="020B0604020202020204" pitchFamily="34" charset="0"/>
              </a:rPr>
              <a:t>עַל </a:t>
            </a:r>
            <a:r>
              <a:rPr lang="x-none" sz="3200">
                <a:latin typeface="+mj-lt"/>
              </a:rPr>
              <a:t>מוֹשִ</a:t>
            </a:r>
            <a:r>
              <a:rPr lang="he-IL" sz="3200" dirty="0" err="1">
                <a:latin typeface="+mj-lt"/>
              </a:rPr>
              <a:t>ׁ</a:t>
            </a:r>
            <a:r>
              <a:rPr lang="x-none" sz="3200">
                <a:latin typeface="+mj-lt"/>
              </a:rPr>
              <a:t>ית</a:t>
            </a:r>
            <a:r>
              <a:rPr lang="he-IL" sz="3200" dirty="0">
                <a:latin typeface="+mj-lt"/>
                <a:cs typeface="Arial" panose="020B0604020202020204" pitchFamily="34" charset="0"/>
              </a:rPr>
              <a:t> הַשֶּׁבַע שֶׁלֹּא יָדַעְנוּ קֹדֶם?</a:t>
            </a:r>
            <a:endParaRPr sz="3200" dirty="0">
              <a:latin typeface="+mj-lt"/>
            </a:endParaRPr>
          </a:p>
        </p:txBody>
      </p:sp>
      <p:pic>
        <p:nvPicPr>
          <p:cNvPr id="756" name="Google Shape;756;p61"/>
          <p:cNvPicPr preferRelativeResize="0"/>
          <p:nvPr/>
        </p:nvPicPr>
        <p:blipFill rotWithShape="1">
          <a:blip r:embed="rId3">
            <a:alphaModFix/>
          </a:blip>
          <a:srcRect l="29118" t="29255" r="52542" b="44761"/>
          <a:stretch/>
        </p:blipFill>
        <p:spPr>
          <a:xfrm>
            <a:off x="428373" y="171370"/>
            <a:ext cx="1779250" cy="1187906"/>
          </a:xfrm>
          <a:prstGeom prst="rect">
            <a:avLst/>
          </a:prstGeom>
          <a:noFill/>
          <a:ln w="19050" cap="flat" cmpd="sng">
            <a:solidFill>
              <a:srgbClr val="000000"/>
            </a:solidFill>
            <a:prstDash val="solid"/>
            <a:round/>
            <a:headEnd type="none" w="sm" len="sm"/>
            <a:tailEnd type="none" w="sm" len="sm"/>
          </a:ln>
          <a:effectLst>
            <a:outerShdw blurRad="642938" dist="76200" dir="300000" algn="bl" rotWithShape="0">
              <a:srgbClr val="434343"/>
            </a:outerShdw>
          </a:effectLst>
        </p:spPr>
      </p:pic>
      <p:sp>
        <p:nvSpPr>
          <p:cNvPr id="758" name="Google Shape;758;p61"/>
          <p:cNvSpPr txBox="1"/>
          <p:nvPr/>
        </p:nvSpPr>
        <p:spPr>
          <a:xfrm>
            <a:off x="303680" y="4040796"/>
            <a:ext cx="11479800" cy="720000"/>
          </a:xfrm>
          <a:prstGeom prst="rect">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lvl="0" algn="r" rtl="1"/>
            <a:r>
              <a:rPr lang="he-IL" sz="3000" dirty="0">
                <a:solidFill>
                  <a:schemeClr val="dk1"/>
                </a:solidFill>
                <a:latin typeface="Arial" panose="020B0604020202020204" pitchFamily="34" charset="0"/>
                <a:ea typeface="Calibri"/>
                <a:cs typeface="Arial" panose="020B0604020202020204" pitchFamily="34" charset="0"/>
                <a:sym typeface="Calibri"/>
              </a:rPr>
              <a:t>מוֹשִׁית הַשֶּׁבַע קִבְּלָה אֶת הַשֵּׁם הַמַּדָּעִי רַק אַחֲרֵי שֶׁכְּבָר הָיָה לָהּ שֵׁם חִבָּה</a:t>
            </a:r>
            <a:r>
              <a:rPr lang="x-none" sz="3000" dirty="0">
                <a:solidFill>
                  <a:schemeClr val="dk1"/>
                </a:solidFill>
                <a:latin typeface="Calibri"/>
                <a:ea typeface="Calibri"/>
                <a:cs typeface="Calibri"/>
                <a:sym typeface="Calibri"/>
              </a:rPr>
              <a:t>.</a:t>
            </a:r>
            <a:endParaRPr sz="3000" dirty="0">
              <a:solidFill>
                <a:schemeClr val="dk1"/>
              </a:solidFill>
              <a:latin typeface="Calibri"/>
              <a:ea typeface="Calibri"/>
              <a:cs typeface="Calibri"/>
              <a:sym typeface="Calibri"/>
            </a:endParaRPr>
          </a:p>
        </p:txBody>
      </p:sp>
      <p:sp>
        <p:nvSpPr>
          <p:cNvPr id="759" name="Google Shape;759;p61"/>
          <p:cNvSpPr txBox="1"/>
          <p:nvPr/>
        </p:nvSpPr>
        <p:spPr>
          <a:xfrm>
            <a:off x="313130" y="4842902"/>
            <a:ext cx="11479800" cy="1048800"/>
          </a:xfrm>
          <a:prstGeom prst="rect">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lvl="0" algn="r" rtl="1"/>
            <a:r>
              <a:rPr lang="he-IL" sz="3000" dirty="0">
                <a:solidFill>
                  <a:schemeClr val="dk1"/>
                </a:solidFill>
                <a:latin typeface="Calibri"/>
                <a:ea typeface="Calibri"/>
                <a:cs typeface="+mn-cs"/>
                <a:sym typeface="Calibri"/>
              </a:rPr>
              <a:t>לְפָרַת מֹשֶׁה רַבֵּנוּ יֵשׁ שְמוֹנֶה נְקֻדּוֹת שְׁחוֹרוֹת עַל </a:t>
            </a:r>
            <a:r>
              <a:rPr lang="he-IL" sz="3000" dirty="0" err="1">
                <a:solidFill>
                  <a:schemeClr val="dk1"/>
                </a:solidFill>
                <a:latin typeface="Calibri"/>
                <a:ea typeface="Calibri"/>
                <a:cs typeface="+mn-cs"/>
                <a:sym typeface="Calibri"/>
              </a:rPr>
              <a:t>הַכְּנָפַיִם</a:t>
            </a:r>
            <a:r>
              <a:rPr lang="he-IL" sz="3000" dirty="0">
                <a:solidFill>
                  <a:schemeClr val="dk1"/>
                </a:solidFill>
                <a:latin typeface="Calibri"/>
                <a:ea typeface="Calibri"/>
                <a:cs typeface="+mn-cs"/>
                <a:sym typeface="Calibri"/>
              </a:rPr>
              <a:t>, אֲבָל כְּשֶׁהֵן סְגוּרוֹת רוֹאִים רַק שֶׁבַע, וְלָכֵן קוֹרְאִים לָהּ מוֹשִׁית הַשֶּׁבַע.</a:t>
            </a:r>
            <a:endParaRPr sz="3600" dirty="0">
              <a:solidFill>
                <a:schemeClr val="dk1"/>
              </a:solidFill>
              <a:latin typeface="Calibri"/>
              <a:ea typeface="Calibri"/>
              <a:cs typeface="Calibri"/>
              <a:sym typeface="Calibri"/>
            </a:endParaRPr>
          </a:p>
        </p:txBody>
      </p:sp>
      <p:sp>
        <p:nvSpPr>
          <p:cNvPr id="760" name="Google Shape;760;p61"/>
          <p:cNvSpPr txBox="1"/>
          <p:nvPr/>
        </p:nvSpPr>
        <p:spPr>
          <a:xfrm>
            <a:off x="294230" y="5973808"/>
            <a:ext cx="11460900" cy="720000"/>
          </a:xfrm>
          <a:prstGeom prst="rect">
            <a:avLst/>
          </a:prstGeom>
          <a:solidFill>
            <a:srgbClr val="FFFFFF"/>
          </a:solidFill>
          <a:ln w="9525" cap="flat" cmpd="sng">
            <a:solidFill>
              <a:srgbClr val="434343"/>
            </a:solidFill>
            <a:prstDash val="solid"/>
            <a:round/>
            <a:headEnd type="none" w="sm" len="sm"/>
            <a:tailEnd type="none" w="sm" len="sm"/>
          </a:ln>
        </p:spPr>
        <p:txBody>
          <a:bodyPr spcFirstLastPara="1" wrap="square" lIns="91425" tIns="91425" rIns="91425" bIns="91425" anchor="t" anchorCtr="0">
            <a:noAutofit/>
          </a:bodyPr>
          <a:lstStyle/>
          <a:p>
            <a:pPr marL="0" lvl="0" indent="0" algn="r" rtl="1">
              <a:spcBef>
                <a:spcPts val="0"/>
              </a:spcBef>
              <a:spcAft>
                <a:spcPts val="0"/>
              </a:spcAft>
              <a:buNone/>
            </a:pPr>
            <a:r>
              <a:rPr lang="x-none" sz="3000">
                <a:solidFill>
                  <a:schemeClr val="dk1"/>
                </a:solidFill>
                <a:latin typeface="+mj-lt"/>
                <a:ea typeface="Calibri"/>
                <a:cs typeface="Calibri"/>
                <a:sym typeface="Calibri"/>
              </a:rPr>
              <a:t>מוֹשִ</a:t>
            </a:r>
            <a:r>
              <a:rPr lang="he-IL" sz="3000" dirty="0" err="1">
                <a:solidFill>
                  <a:schemeClr val="dk1"/>
                </a:solidFill>
                <a:latin typeface="+mj-lt"/>
                <a:ea typeface="Calibri"/>
                <a:cs typeface="Calibri"/>
                <a:sym typeface="Calibri"/>
              </a:rPr>
              <a:t>ׁ</a:t>
            </a:r>
            <a:r>
              <a:rPr lang="x-none" sz="3000">
                <a:solidFill>
                  <a:schemeClr val="dk1"/>
                </a:solidFill>
                <a:latin typeface="+mj-lt"/>
                <a:ea typeface="Calibri"/>
                <a:cs typeface="Calibri"/>
                <a:sym typeface="Calibri"/>
              </a:rPr>
              <a:t>ית </a:t>
            </a:r>
            <a:r>
              <a:rPr lang="x-none" sz="3000" dirty="0">
                <a:solidFill>
                  <a:schemeClr val="dk1"/>
                </a:solidFill>
                <a:latin typeface="+mj-lt"/>
                <a:ea typeface="Calibri"/>
                <a:cs typeface="Calibri"/>
                <a:sym typeface="Calibri"/>
              </a:rPr>
              <a:t>הַשֶּׁבַע </a:t>
            </a:r>
            <a:r>
              <a:rPr lang="x-none" sz="3000">
                <a:solidFill>
                  <a:schemeClr val="dk1"/>
                </a:solidFill>
                <a:latin typeface="+mj-lt"/>
                <a:ea typeface="Calibri"/>
                <a:cs typeface="Calibri"/>
                <a:sym typeface="Calibri"/>
              </a:rPr>
              <a:t>עוֹזֶרֶת לְאָדָם</a:t>
            </a:r>
            <a:r>
              <a:rPr lang="he-IL" sz="3000" dirty="0">
                <a:solidFill>
                  <a:schemeClr val="dk1"/>
                </a:solidFill>
                <a:latin typeface="+mj-lt"/>
                <a:ea typeface="Calibri"/>
                <a:cs typeface="Calibri"/>
                <a:sym typeface="Calibri"/>
              </a:rPr>
              <a:t> - </a:t>
            </a:r>
            <a:r>
              <a:rPr lang="x-none" sz="3000">
                <a:solidFill>
                  <a:schemeClr val="dk1"/>
                </a:solidFill>
                <a:latin typeface="+mj-lt"/>
                <a:ea typeface="Calibri"/>
                <a:cs typeface="Calibri"/>
                <a:sym typeface="Calibri"/>
              </a:rPr>
              <a:t>הִיא </a:t>
            </a:r>
            <a:r>
              <a:rPr lang="x-none" sz="3000" dirty="0">
                <a:solidFill>
                  <a:schemeClr val="dk1"/>
                </a:solidFill>
                <a:latin typeface="+mj-lt"/>
                <a:ea typeface="Calibri"/>
                <a:cs typeface="Calibri"/>
                <a:sym typeface="Calibri"/>
              </a:rPr>
              <a:t>אוֹכֶלֶת כְּנִימוֹת מִצְּמָחִים.</a:t>
            </a:r>
            <a:endParaRPr sz="3000" dirty="0">
              <a:solidFill>
                <a:schemeClr val="dk1"/>
              </a:solidFill>
              <a:latin typeface="+mj-lt"/>
              <a:ea typeface="Calibri"/>
              <a:cs typeface="Calibri"/>
              <a:sym typeface="Calibri"/>
            </a:endParaRPr>
          </a:p>
        </p:txBody>
      </p:sp>
      <p:sp>
        <p:nvSpPr>
          <p:cNvPr id="9" name="Google Shape;755;p61"/>
          <p:cNvSpPr txBox="1"/>
          <p:nvPr/>
        </p:nvSpPr>
        <p:spPr>
          <a:xfrm>
            <a:off x="303679" y="1717027"/>
            <a:ext cx="11460902" cy="6333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lvl="0" algn="r" rtl="1"/>
            <a:r>
              <a:rPr lang="he-IL" sz="3000" dirty="0">
                <a:solidFill>
                  <a:schemeClr val="dk1"/>
                </a:solidFill>
                <a:latin typeface="Arial" panose="020B0604020202020204" pitchFamily="34" charset="0"/>
                <a:ea typeface="Calibri"/>
                <a:cs typeface="Arial" panose="020B0604020202020204" pitchFamily="34" charset="0"/>
                <a:sym typeface="Calibri"/>
              </a:rPr>
              <a:t>לַחִיפּוּשִׁית שֶׁלָּנוּ שְׁנֵי שֵׁמוֹת.</a:t>
            </a:r>
            <a:endParaRPr sz="3000" dirty="0">
              <a:solidFill>
                <a:schemeClr val="dk1"/>
              </a:solidFill>
              <a:latin typeface="Calibri"/>
              <a:ea typeface="Calibri"/>
              <a:cs typeface="Calibri"/>
              <a:sym typeface="Calibri"/>
            </a:endParaRPr>
          </a:p>
        </p:txBody>
      </p:sp>
      <p:sp>
        <p:nvSpPr>
          <p:cNvPr id="10" name="Google Shape;757;p61"/>
          <p:cNvSpPr txBox="1"/>
          <p:nvPr/>
        </p:nvSpPr>
        <p:spPr>
          <a:xfrm>
            <a:off x="294230" y="2436002"/>
            <a:ext cx="11479800" cy="7200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lvl="0" algn="r" rtl="1"/>
            <a:r>
              <a:rPr lang="he-IL" sz="3000" dirty="0">
                <a:solidFill>
                  <a:schemeClr val="dk1"/>
                </a:solidFill>
                <a:latin typeface="Arial" panose="020B0604020202020204" pitchFamily="34" charset="0"/>
                <a:ea typeface="Calibri"/>
                <a:cs typeface="Arial" panose="020B0604020202020204" pitchFamily="34" charset="0"/>
                <a:sym typeface="Calibri"/>
              </a:rPr>
              <a:t>הַשֵּׁם הַמַּדָּעִי שֶׁלָּהּ הוּא </a:t>
            </a:r>
            <a:r>
              <a:rPr lang="x-none" sz="2800"/>
              <a:t>מוֹשִ</a:t>
            </a:r>
            <a:r>
              <a:rPr lang="he-IL" sz="2800" dirty="0" err="1"/>
              <a:t>ׁ</a:t>
            </a:r>
            <a:r>
              <a:rPr lang="x-none" sz="2800"/>
              <a:t>ית </a:t>
            </a:r>
            <a:r>
              <a:rPr lang="he-IL" sz="3000" dirty="0">
                <a:solidFill>
                  <a:schemeClr val="dk1"/>
                </a:solidFill>
                <a:latin typeface="Arial" panose="020B0604020202020204" pitchFamily="34" charset="0"/>
                <a:ea typeface="Calibri"/>
                <a:cs typeface="Arial" panose="020B0604020202020204" pitchFamily="34" charset="0"/>
                <a:sym typeface="Calibri"/>
              </a:rPr>
              <a:t>הַשֶּׁבַע.</a:t>
            </a:r>
            <a:endParaRPr sz="3000" dirty="0">
              <a:solidFill>
                <a:schemeClr val="dk1"/>
              </a:solidFill>
              <a:latin typeface="Calibri"/>
              <a:ea typeface="Calibri"/>
              <a:cs typeface="Calibri"/>
              <a:sym typeface="Calibri"/>
            </a:endParaRPr>
          </a:p>
        </p:txBody>
      </p:sp>
      <p:sp>
        <p:nvSpPr>
          <p:cNvPr id="11" name="Google Shape;757;p61"/>
          <p:cNvSpPr txBox="1"/>
          <p:nvPr/>
        </p:nvSpPr>
        <p:spPr>
          <a:xfrm>
            <a:off x="313130" y="3238690"/>
            <a:ext cx="11460900" cy="720000"/>
          </a:xfrm>
          <a:prstGeom prst="rect">
            <a:avLst/>
          </a:prstGeom>
          <a:solidFill>
            <a:srgbClr val="FFFFFF"/>
          </a:solidFill>
          <a:ln w="9525" cap="flat" cmpd="sng">
            <a:solidFill>
              <a:srgbClr val="666666"/>
            </a:solidFill>
            <a:prstDash val="solid"/>
            <a:round/>
            <a:headEnd type="none" w="sm" len="sm"/>
            <a:tailEnd type="none" w="sm" len="sm"/>
          </a:ln>
        </p:spPr>
        <p:txBody>
          <a:bodyPr spcFirstLastPara="1" wrap="square" lIns="91425" tIns="91425" rIns="91425" bIns="91425" anchor="t" anchorCtr="0">
            <a:noAutofit/>
          </a:bodyPr>
          <a:lstStyle/>
          <a:p>
            <a:pPr lvl="0" algn="r" rtl="1"/>
            <a:r>
              <a:rPr lang="he-IL" sz="3000" dirty="0">
                <a:solidFill>
                  <a:schemeClr val="dk1"/>
                </a:solidFill>
                <a:latin typeface="Arial" panose="020B0604020202020204" pitchFamily="34" charset="0"/>
                <a:ea typeface="Calibri"/>
                <a:cs typeface="Arial" panose="020B0604020202020204" pitchFamily="34" charset="0"/>
                <a:sym typeface="Calibri"/>
              </a:rPr>
              <a:t>בְּנֵי הָאָדָם נָתְנוּ לָהּ שֵׁם מַצְחִיק וּמוּזָר - פָּרַת מֹשֶׁה רַבֵּנוּ.</a:t>
            </a:r>
            <a:endParaRPr sz="30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950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58"/>
                                        </p:tgtEl>
                                        <p:attrNameLst>
                                          <p:attrName>style.visibility</p:attrName>
                                        </p:attrNameLst>
                                      </p:cBhvr>
                                      <p:to>
                                        <p:strVal val="visible"/>
                                      </p:to>
                                    </p:set>
                                    <p:animEffect transition="in" filter="fade">
                                      <p:cBhvr>
                                        <p:cTn id="28" dur="1000"/>
                                        <p:tgtEl>
                                          <p:spTgt spid="758"/>
                                        </p:tgtEl>
                                      </p:cBhvr>
                                    </p:animEffect>
                                    <p:anim calcmode="lin" valueType="num">
                                      <p:cBhvr>
                                        <p:cTn id="29" dur="1000" fill="hold"/>
                                        <p:tgtEl>
                                          <p:spTgt spid="758"/>
                                        </p:tgtEl>
                                        <p:attrNameLst>
                                          <p:attrName>ppt_x</p:attrName>
                                        </p:attrNameLst>
                                      </p:cBhvr>
                                      <p:tavLst>
                                        <p:tav tm="0">
                                          <p:val>
                                            <p:strVal val="#ppt_x"/>
                                          </p:val>
                                        </p:tav>
                                        <p:tav tm="100000">
                                          <p:val>
                                            <p:strVal val="#ppt_x"/>
                                          </p:val>
                                        </p:tav>
                                      </p:tavLst>
                                    </p:anim>
                                    <p:anim calcmode="lin" valueType="num">
                                      <p:cBhvr>
                                        <p:cTn id="30" dur="1000" fill="hold"/>
                                        <p:tgtEl>
                                          <p:spTgt spid="75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59"/>
                                        </p:tgtEl>
                                        <p:attrNameLst>
                                          <p:attrName>style.visibility</p:attrName>
                                        </p:attrNameLst>
                                      </p:cBhvr>
                                      <p:to>
                                        <p:strVal val="visible"/>
                                      </p:to>
                                    </p:set>
                                    <p:animEffect transition="in" filter="fade">
                                      <p:cBhvr>
                                        <p:cTn id="35" dur="1000"/>
                                        <p:tgtEl>
                                          <p:spTgt spid="759"/>
                                        </p:tgtEl>
                                      </p:cBhvr>
                                    </p:animEffect>
                                    <p:anim calcmode="lin" valueType="num">
                                      <p:cBhvr>
                                        <p:cTn id="36" dur="1000" fill="hold"/>
                                        <p:tgtEl>
                                          <p:spTgt spid="759"/>
                                        </p:tgtEl>
                                        <p:attrNameLst>
                                          <p:attrName>ppt_x</p:attrName>
                                        </p:attrNameLst>
                                      </p:cBhvr>
                                      <p:tavLst>
                                        <p:tav tm="0">
                                          <p:val>
                                            <p:strVal val="#ppt_x"/>
                                          </p:val>
                                        </p:tav>
                                        <p:tav tm="100000">
                                          <p:val>
                                            <p:strVal val="#ppt_x"/>
                                          </p:val>
                                        </p:tav>
                                      </p:tavLst>
                                    </p:anim>
                                    <p:anim calcmode="lin" valueType="num">
                                      <p:cBhvr>
                                        <p:cTn id="37" dur="1000" fill="hold"/>
                                        <p:tgtEl>
                                          <p:spTgt spid="75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60"/>
                                        </p:tgtEl>
                                        <p:attrNameLst>
                                          <p:attrName>style.visibility</p:attrName>
                                        </p:attrNameLst>
                                      </p:cBhvr>
                                      <p:to>
                                        <p:strVal val="visible"/>
                                      </p:to>
                                    </p:set>
                                    <p:animEffect transition="in" filter="fade">
                                      <p:cBhvr>
                                        <p:cTn id="42" dur="1000"/>
                                        <p:tgtEl>
                                          <p:spTgt spid="760"/>
                                        </p:tgtEl>
                                      </p:cBhvr>
                                    </p:animEffect>
                                    <p:anim calcmode="lin" valueType="num">
                                      <p:cBhvr>
                                        <p:cTn id="43" dur="1000" fill="hold"/>
                                        <p:tgtEl>
                                          <p:spTgt spid="760"/>
                                        </p:tgtEl>
                                        <p:attrNameLst>
                                          <p:attrName>ppt_x</p:attrName>
                                        </p:attrNameLst>
                                      </p:cBhvr>
                                      <p:tavLst>
                                        <p:tav tm="0">
                                          <p:val>
                                            <p:strVal val="#ppt_x"/>
                                          </p:val>
                                        </p:tav>
                                        <p:tav tm="100000">
                                          <p:val>
                                            <p:strVal val="#ppt_x"/>
                                          </p:val>
                                        </p:tav>
                                      </p:tavLst>
                                    </p:anim>
                                    <p:anim calcmode="lin" valueType="num">
                                      <p:cBhvr>
                                        <p:cTn id="44" dur="1000" fill="hold"/>
                                        <p:tgtEl>
                                          <p:spTgt spid="7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 grpId="0" animBg="1"/>
      <p:bldP spid="759" grpId="0" animBg="1"/>
      <p:bldP spid="760" grpId="0" animBg="1"/>
      <p:bldP spid="9" grpId="0" animBg="1"/>
      <p:bldP spid="10"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p:fade/>
      </p:transition>
    </mc:Fallback>
  </mc:AlternateContent>
</p:sld>
</file>

<file path=ppt/theme/theme1.xml><?xml version="1.0" encoding="utf-8"?>
<a:theme xmlns:a="http://schemas.openxmlformats.org/drawingml/2006/main" name="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4531</TotalTime>
  <Words>2638</Words>
  <Application>Microsoft Office PowerPoint</Application>
  <PresentationFormat>מסך רחב</PresentationFormat>
  <Paragraphs>266</Paragraphs>
  <Slides>39</Slides>
  <Notes>39</Notes>
  <HiddenSlides>0</HiddenSlides>
  <MMClips>7</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39</vt:i4>
      </vt:variant>
    </vt:vector>
  </HeadingPairs>
  <TitlesOfParts>
    <vt:vector size="45" baseType="lpstr">
      <vt:lpstr>Calibri</vt:lpstr>
      <vt:lpstr>Varela Round</vt:lpstr>
      <vt:lpstr>Open Sans</vt:lpstr>
      <vt:lpstr>Arial</vt:lpstr>
      <vt:lpstr>Amatic SC</vt:lpstr>
      <vt:lpstr>Office Theme</vt:lpstr>
      <vt:lpstr>מצגת של PowerPoint‏</vt:lpstr>
      <vt:lpstr>מַכִּירִים... </vt:lpstr>
      <vt:lpstr>מַה לְהָבִיא לַשִּׁעוּר?</vt:lpstr>
      <vt:lpstr>מַתְחִילִים בְּכֵּיף</vt:lpstr>
      <vt:lpstr>מַתְחִילִים בְּכֵּיף </vt:lpstr>
      <vt:lpstr>מַתְחִילִים בְּכֵּיף </vt:lpstr>
      <vt:lpstr>מָה נִלְמָד הַיּוֹם?</vt:lpstr>
      <vt:lpstr>מָה אַתֶּם יוֹדְעִים עַל  פָּרַת מֹשֶׁה רַבֵּנוּ?</vt:lpstr>
      <vt:lpstr>מצגת של PowerPoint‏</vt:lpstr>
      <vt:lpstr>   בּוֹאוּ נִשְאַל!</vt:lpstr>
      <vt:lpstr>   בּוֹאוּ נִשְאַל!</vt:lpstr>
      <vt:lpstr>   בּוֹאוּ נִשְאַל!</vt:lpstr>
      <vt:lpstr>   בּוֹאוּ נִשְאַל!</vt:lpstr>
      <vt:lpstr>שְׁנֵי הַשֵּׁמוֹת שֶׁל מוֹשִׁית הַשֶּׁבַע / עָפְרָה בֶּן-עַמִי</vt:lpstr>
      <vt:lpstr>מצגת של PowerPoint‏</vt:lpstr>
      <vt:lpstr>מצגת של PowerPoint‏</vt:lpstr>
      <vt:lpstr>    מְחַפְּשִׂים תְּשׁוּבוֹת</vt:lpstr>
      <vt:lpstr>רֶגַע, חושְבִים...</vt:lpstr>
      <vt:lpstr>שְׁנֵי הַשֵּׁמוֹת שֶׁל מוֹשִׁית הַשֶּׁבַע / עָפְרָה בֶּן-עַמִי</vt:lpstr>
      <vt:lpstr>שְׁנֵי הַשֵּׁמוֹת שֶׁל מוֹשִׁית הַשֶּׁבַע/ עָפְרָה בֶּן-עַמִי</vt:lpstr>
      <vt:lpstr>שְׁנֵי הַשֵּׁמוֹת שֶׁל מוֹשִׁית הַשֶּׁבַע / עָפְרָה בֶּן-עַמִי</vt:lpstr>
      <vt:lpstr>שְׁנֵי הַשֵּׁמוֹת שֶׁל מוֹשִׁית הַשֶּׁבַע / עָפְרָה בֶּן-עַמִי</vt:lpstr>
      <vt:lpstr>שְׁנֵי הַשֵּׁמוֹת שֶׁל מוֹשִׁית הַשֶּׁבַע / עָפְרָה בֶּן-עַמִי</vt:lpstr>
      <vt:lpstr>שְׁנֵי הַשֵּׁמוֹת שֶׁל מוֹשִׁית הַשֶּׁבַע/ עָפְרָה בֶּן-עַמִי</vt:lpstr>
      <vt:lpstr>שְׁנֵי הַשֵּׁמוֹת שֶׁל מוֹשִׁית הַשֶּׁבַע / עָפְרָה בֶּן-עַמִי</vt:lpstr>
      <vt:lpstr>שְׁנֵי הַשֵּׁמוֹת שֶׁל מוֹשִׁית הַשֶּׁבַע / עָפְרָה בֶּן-עַמִי</vt:lpstr>
      <vt:lpstr>שְׁנֵי הַשֵּׁמוֹת שֶׁל מוֹשִׁית הַשֶּׁבַע/ עָפְרָה בֶּן-עַמִי</vt:lpstr>
      <vt:lpstr>שְׁנֵי הַשֵּׁמוֹת שֶׁל מוֹשִׁית הַשֶּׁבַע / עָפְרָה בֶּן-עַמִי</vt:lpstr>
      <vt:lpstr>שְׁנֵי הַשֵּׁמוֹת שֶׁל מוֹשִׁית הַשֶּׁבַע/ עָפְרָה בֶּן-עַמִי</vt:lpstr>
      <vt:lpstr>שְׁנֵי הַשֵּׁמוֹת שֶׁל מוֹשִׁית הַשֶּׁבַע / עָפְרָה בֶּן-עַמִי</vt:lpstr>
      <vt:lpstr>    מְחַפְּשִׂים תְּשׁוּבוֹת</vt:lpstr>
      <vt:lpstr>שְׁנֵי הַשֵּׁמוֹת שֶׁל מוֹשִׁית הַשֶּׁבַע / עָפְרָה בֶּן-עַמִי</vt:lpstr>
      <vt:lpstr>  </vt:lpstr>
      <vt:lpstr>מצגת של PowerPoint‏</vt:lpstr>
      <vt:lpstr>מצגת של PowerPoint‏</vt:lpstr>
      <vt:lpstr>מָה הִתְחַדֵּשׁ לָנוּ עַל מוֹשִׁית הַשֶּׁבַע שֶׁלֹּא יָדַעְנוּ קֹדֶם?</vt:lpstr>
      <vt:lpstr>מֵידַע חָדָשׁ שֶׁלָמַדְנוּ </vt:lpstr>
      <vt:lpstr>מָה הִתְחַדֵּשׁ לָנוּ עַל מוֹשִׁית הַשֶּׁבַע שֶׁלֹּא יָדַעְנוּ קֹדֶם?</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Shuly</dc:creator>
  <cp:lastModifiedBy>User</cp:lastModifiedBy>
  <cp:revision>151</cp:revision>
  <dcterms:modified xsi:type="dcterms:W3CDTF">2020-06-07T10:24:29Z</dcterms:modified>
</cp:coreProperties>
</file>