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6"/>
  </p:notesMasterIdLst>
  <p:sldIdLst>
    <p:sldId id="260" r:id="rId2"/>
    <p:sldId id="261" r:id="rId3"/>
    <p:sldId id="262" r:id="rId4"/>
    <p:sldId id="264" r:id="rId5"/>
    <p:sldId id="291" r:id="rId6"/>
    <p:sldId id="296" r:id="rId7"/>
    <p:sldId id="297" r:id="rId8"/>
    <p:sldId id="305" r:id="rId9"/>
    <p:sldId id="307" r:id="rId10"/>
    <p:sldId id="266" r:id="rId11"/>
    <p:sldId id="268" r:id="rId12"/>
    <p:sldId id="290" r:id="rId13"/>
    <p:sldId id="286" r:id="rId14"/>
    <p:sldId id="288" r:id="rId15"/>
    <p:sldId id="294" r:id="rId16"/>
    <p:sldId id="298" r:id="rId17"/>
    <p:sldId id="302" r:id="rId18"/>
    <p:sldId id="282" r:id="rId19"/>
    <p:sldId id="283" r:id="rId20"/>
    <p:sldId id="284" r:id="rId21"/>
    <p:sldId id="285" r:id="rId22"/>
    <p:sldId id="271" r:id="rId23"/>
    <p:sldId id="272" r:id="rId24"/>
    <p:sldId id="312" r:id="rId25"/>
  </p:sldIdLst>
  <p:sldSz cx="12192000" cy="6858000"/>
  <p:notesSz cx="6858000" cy="9144000"/>
  <p:embeddedFontLst>
    <p:embeddedFont>
      <p:font typeface="Arial Black" panose="020B0A04020102020204" pitchFamily="34" charset="0"/>
      <p:bold r:id="rId27"/>
    </p:embeddedFont>
    <p:embeddedFont>
      <p:font typeface="Guttman Yad-Brush" panose="02010401010101010101" pitchFamily="2" charset="-79"/>
      <p:regular r:id="rId28"/>
    </p:embeddedFon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Alef" panose="00000500000000000000" pitchFamily="2" charset="-79"/>
      <p:regular r:id="rId37"/>
      <p:bold r:id="rId38"/>
    </p:embeddedFont>
    <p:embeddedFont>
      <p:font typeface="David" panose="020E0502060401010101" pitchFamily="34" charset="-79"/>
      <p:regular r:id="rId39"/>
      <p:bold r:id="rId40"/>
    </p:embeddedFont>
    <p:embeddedFont>
      <p:font typeface="Cambria Math" panose="02040503050406030204" pitchFamily="18"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puter" initials="c" lastIdx="1" clrIdx="0"/>
  <p:cmAuthor id="2" name="רותי" initials="ר"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57575"/>
    <a:srgbClr val="CC9B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3" autoAdjust="0"/>
    <p:restoredTop sz="88419" autoAdjust="0"/>
  </p:normalViewPr>
  <p:slideViewPr>
    <p:cSldViewPr snapToGrid="0">
      <p:cViewPr varScale="1">
        <p:scale>
          <a:sx n="62" d="100"/>
          <a:sy n="62" d="100"/>
        </p:scale>
        <p:origin x="1218" y="78"/>
      </p:cViewPr>
      <p:guideLst>
        <p:guide orient="horz" pos="2024"/>
        <p:guide pos="3863"/>
      </p:guideLst>
    </p:cSldViewPr>
  </p:slideViewPr>
  <p:notesTextViewPr>
    <p:cViewPr>
      <p:scale>
        <a:sx n="1" d="1"/>
        <a:sy n="1" d="1"/>
      </p:scale>
      <p:origin x="0" y="0"/>
    </p:cViewPr>
  </p:notesTextViewPr>
  <p:notesViewPr>
    <p:cSldViewPr snapToGrid="0">
      <p:cViewPr varScale="1">
        <p:scale>
          <a:sx n="55" d="100"/>
          <a:sy n="55" d="100"/>
        </p:scale>
        <p:origin x="288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818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a:t>
            </a:fld>
            <a:endParaRPr/>
          </a:p>
        </p:txBody>
      </p:sp>
    </p:spTree>
    <p:extLst>
      <p:ext uri="{BB962C8B-B14F-4D97-AF65-F5344CB8AC3E}">
        <p14:creationId xmlns:p14="http://schemas.microsoft.com/office/powerpoint/2010/main" val="397524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10</a:t>
            </a:fld>
            <a:endParaRPr/>
          </a:p>
        </p:txBody>
      </p:sp>
    </p:spTree>
    <p:extLst>
      <p:ext uri="{BB962C8B-B14F-4D97-AF65-F5344CB8AC3E}">
        <p14:creationId xmlns:p14="http://schemas.microsoft.com/office/powerpoint/2010/main" val="275859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11</a:t>
            </a:fld>
            <a:endParaRPr/>
          </a:p>
        </p:txBody>
      </p:sp>
    </p:spTree>
    <p:extLst>
      <p:ext uri="{BB962C8B-B14F-4D97-AF65-F5344CB8AC3E}">
        <p14:creationId xmlns:p14="http://schemas.microsoft.com/office/powerpoint/2010/main" val="175135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12</a:t>
            </a:fld>
            <a:endParaRPr/>
          </a:p>
        </p:txBody>
      </p:sp>
    </p:spTree>
    <p:extLst>
      <p:ext uri="{BB962C8B-B14F-4D97-AF65-F5344CB8AC3E}">
        <p14:creationId xmlns:p14="http://schemas.microsoft.com/office/powerpoint/2010/main" val="55394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13</a:t>
            </a:fld>
            <a:endParaRPr/>
          </a:p>
        </p:txBody>
      </p:sp>
    </p:spTree>
    <p:extLst>
      <p:ext uri="{BB962C8B-B14F-4D97-AF65-F5344CB8AC3E}">
        <p14:creationId xmlns:p14="http://schemas.microsoft.com/office/powerpoint/2010/main" val="361908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14</a:t>
            </a:fld>
            <a:endParaRPr/>
          </a:p>
        </p:txBody>
      </p:sp>
    </p:spTree>
    <p:extLst>
      <p:ext uri="{BB962C8B-B14F-4D97-AF65-F5344CB8AC3E}">
        <p14:creationId xmlns:p14="http://schemas.microsoft.com/office/powerpoint/2010/main" val="88331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273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לציין</a:t>
            </a:r>
            <a:r>
              <a:rPr lang="he-IL" baseline="0" dirty="0"/>
              <a:t> שבמציאות יש עוד שיקולים בקניית זרים. הבדל של אגורה לא תמיד מצדיק בחירת חנות...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93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64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18</a:t>
            </a:fld>
            <a:endParaRPr/>
          </a:p>
        </p:txBody>
      </p:sp>
    </p:spTree>
    <p:extLst>
      <p:ext uri="{BB962C8B-B14F-4D97-AF65-F5344CB8AC3E}">
        <p14:creationId xmlns:p14="http://schemas.microsoft.com/office/powerpoint/2010/main" val="220105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19</a:t>
            </a:fld>
            <a:endParaRPr/>
          </a:p>
        </p:txBody>
      </p:sp>
    </p:spTree>
    <p:extLst>
      <p:ext uri="{BB962C8B-B14F-4D97-AF65-F5344CB8AC3E}">
        <p14:creationId xmlns:p14="http://schemas.microsoft.com/office/powerpoint/2010/main" val="37679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a:t>
            </a:fld>
            <a:endParaRPr/>
          </a:p>
        </p:txBody>
      </p:sp>
    </p:spTree>
    <p:extLst>
      <p:ext uri="{BB962C8B-B14F-4D97-AF65-F5344CB8AC3E}">
        <p14:creationId xmlns:p14="http://schemas.microsoft.com/office/powerpoint/2010/main" val="87323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20</a:t>
            </a:fld>
            <a:endParaRPr/>
          </a:p>
        </p:txBody>
      </p:sp>
    </p:spTree>
    <p:extLst>
      <p:ext uri="{BB962C8B-B14F-4D97-AF65-F5344CB8AC3E}">
        <p14:creationId xmlns:p14="http://schemas.microsoft.com/office/powerpoint/2010/main" val="120773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21</a:t>
            </a:fld>
            <a:endParaRPr/>
          </a:p>
        </p:txBody>
      </p:sp>
    </p:spTree>
    <p:extLst>
      <p:ext uri="{BB962C8B-B14F-4D97-AF65-F5344CB8AC3E}">
        <p14:creationId xmlns:p14="http://schemas.microsoft.com/office/powerpoint/2010/main" val="178097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a:t>משך השקף: עד 5 דקות</a:t>
            </a:r>
            <a:endParaRPr/>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x-none"/>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22</a:t>
            </a:fld>
            <a:endParaRPr/>
          </a:p>
        </p:txBody>
      </p:sp>
    </p:spTree>
    <p:extLst>
      <p:ext uri="{BB962C8B-B14F-4D97-AF65-F5344CB8AC3E}">
        <p14:creationId xmlns:p14="http://schemas.microsoft.com/office/powerpoint/2010/main" val="118333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23</a:t>
            </a:fld>
            <a:endParaRPr/>
          </a:p>
        </p:txBody>
      </p:sp>
    </p:spTree>
    <p:extLst>
      <p:ext uri="{BB962C8B-B14F-4D97-AF65-F5344CB8AC3E}">
        <p14:creationId xmlns:p14="http://schemas.microsoft.com/office/powerpoint/2010/main" val="3695040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solidFill>
                  <a:prstClr val="black"/>
                </a:solidFill>
                <a:latin typeface="Calibri"/>
              </a:rPr>
              <a:pPr/>
              <a:t>24</a:t>
            </a:fld>
            <a:endParaRPr lang="x-none">
              <a:solidFill>
                <a:prstClr val="black"/>
              </a:solidFill>
              <a:latin typeface="Calibri"/>
            </a:endParaRPr>
          </a:p>
        </p:txBody>
      </p:sp>
    </p:spTree>
    <p:extLst>
      <p:ext uri="{BB962C8B-B14F-4D97-AF65-F5344CB8AC3E}">
        <p14:creationId xmlns:p14="http://schemas.microsoft.com/office/powerpoint/2010/main" val="41465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3</a:t>
            </a:fld>
            <a:endParaRPr/>
          </a:p>
        </p:txBody>
      </p:sp>
    </p:spTree>
    <p:extLst>
      <p:ext uri="{BB962C8B-B14F-4D97-AF65-F5344CB8AC3E}">
        <p14:creationId xmlns:p14="http://schemas.microsoft.com/office/powerpoint/2010/main" val="258904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4</a:t>
            </a:fld>
            <a:endParaRPr/>
          </a:p>
        </p:txBody>
      </p:sp>
    </p:spTree>
    <p:extLst>
      <p:ext uri="{BB962C8B-B14F-4D97-AF65-F5344CB8AC3E}">
        <p14:creationId xmlns:p14="http://schemas.microsoft.com/office/powerpoint/2010/main" val="8341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5</a:t>
            </a:fld>
            <a:endParaRPr/>
          </a:p>
        </p:txBody>
      </p:sp>
    </p:spTree>
    <p:extLst>
      <p:ext uri="{BB962C8B-B14F-4D97-AF65-F5344CB8AC3E}">
        <p14:creationId xmlns:p14="http://schemas.microsoft.com/office/powerpoint/2010/main" val="92285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6</a:t>
            </a:fld>
            <a:endParaRPr/>
          </a:p>
        </p:txBody>
      </p:sp>
    </p:spTree>
    <p:extLst>
      <p:ext uri="{BB962C8B-B14F-4D97-AF65-F5344CB8AC3E}">
        <p14:creationId xmlns:p14="http://schemas.microsoft.com/office/powerpoint/2010/main" val="29103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7</a:t>
            </a:fld>
            <a:endParaRPr/>
          </a:p>
        </p:txBody>
      </p:sp>
    </p:spTree>
    <p:extLst>
      <p:ext uri="{BB962C8B-B14F-4D97-AF65-F5344CB8AC3E}">
        <p14:creationId xmlns:p14="http://schemas.microsoft.com/office/powerpoint/2010/main" val="105742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8</a:t>
            </a:fld>
            <a:endParaRPr/>
          </a:p>
        </p:txBody>
      </p:sp>
    </p:spTree>
    <p:extLst>
      <p:ext uri="{BB962C8B-B14F-4D97-AF65-F5344CB8AC3E}">
        <p14:creationId xmlns:p14="http://schemas.microsoft.com/office/powerpoint/2010/main" val="380804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9</a:t>
            </a:fld>
            <a:endParaRPr/>
          </a:p>
        </p:txBody>
      </p:sp>
    </p:spTree>
    <p:extLst>
      <p:ext uri="{BB962C8B-B14F-4D97-AF65-F5344CB8AC3E}">
        <p14:creationId xmlns:p14="http://schemas.microsoft.com/office/powerpoint/2010/main" val="1610499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NUL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67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7.png"/><Relationship Id="rId15" Type="http://schemas.microsoft.com/office/2007/relationships/hdphoto" Target="../media/hdphoto7.wdp"/><Relationship Id="rId10" Type="http://schemas.openxmlformats.org/officeDocument/2006/relationships/image" Target="../media/image12.png"/><Relationship Id="rId4" Type="http://schemas.openxmlformats.org/officeDocument/2006/relationships/notesSlide" Target="../notesSlides/notesSlide13.xml"/><Relationship Id="rId9" Type="http://schemas.openxmlformats.org/officeDocument/2006/relationships/image" Target="../media/image36.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jpe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9.emf"/><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emf"/><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1.jpeg"/><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ar-SA" dirty="0"/>
              <a:t>رياضيات للصف الخامس</a:t>
            </a:r>
            <a:endParaRPr lang="he-IL" dirty="0"/>
          </a:p>
          <a:p>
            <a:pPr lvl="0"/>
            <a:endParaRPr lang="he-IL" dirty="0"/>
          </a:p>
        </p:txBody>
      </p:sp>
      <p:sp>
        <p:nvSpPr>
          <p:cNvPr id="239" name="Google Shape;239;p5"/>
          <p:cNvSpPr txBox="1">
            <a:spLocks noGrp="1"/>
          </p:cNvSpPr>
          <p:nvPr>
            <p:ph type="body" sz="quarter" idx="13"/>
          </p:nvPr>
        </p:nvSpPr>
        <p:spPr/>
        <p:txBody>
          <a:bodyPr>
            <a:normAutofit/>
          </a:bodyPr>
          <a:lstStyle/>
          <a:p>
            <a:pPr lvl="0"/>
            <a:r>
              <a:rPr lang="ar-SA" dirty="0"/>
              <a:t>موضوع الدرس</a:t>
            </a:r>
            <a:r>
              <a:rPr lang="he-IL" dirty="0"/>
              <a:t>: </a:t>
            </a:r>
            <a:r>
              <a:rPr lang="ar-SA" dirty="0"/>
              <a:t>مقارنة أعداد عشرية</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a:xfrm>
            <a:off x="929390" y="5084949"/>
            <a:ext cx="7512711" cy="1208809"/>
          </a:xfrm>
        </p:spPr>
        <p:txBody>
          <a:bodyPr>
            <a:normAutofit/>
          </a:bodyPr>
          <a:lstStyle/>
          <a:p>
            <a:pPr algn="ctr"/>
            <a:r>
              <a:rPr lang="ar-SA" sz="3000" dirty="0">
                <a:sym typeface="Calibri"/>
              </a:rPr>
              <a:t>مع المعلّم </a:t>
            </a:r>
            <a:r>
              <a:rPr lang="he-IL" sz="3000" dirty="0">
                <a:sym typeface="Calibri"/>
              </a:rPr>
              <a:t>: </a:t>
            </a:r>
            <a:r>
              <a:rPr lang="ar-SA" sz="3000" dirty="0">
                <a:sym typeface="Calibri"/>
              </a:rPr>
              <a:t>حسن أيوب</a:t>
            </a:r>
            <a:endParaRPr lang="he-IL" sz="3000" dirty="0">
              <a:sym typeface="Calibri"/>
            </a:endParaRPr>
          </a:p>
          <a:p>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نتعلم </a:t>
            </a:r>
            <a:endParaRPr dirty="0"/>
          </a:p>
        </p:txBody>
      </p:sp>
      <p:sp>
        <p:nvSpPr>
          <p:cNvPr id="295" name="Google Shape;295;p11"/>
          <p:cNvSpPr txBox="1">
            <a:spLocks noGrp="1"/>
          </p:cNvSpPr>
          <p:nvPr>
            <p:ph type="body" sz="quarter" idx="10"/>
          </p:nvPr>
        </p:nvSpPr>
        <p:spPr>
          <a:xfrm>
            <a:off x="411756" y="1874221"/>
            <a:ext cx="10885543" cy="4199032"/>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x-none" dirty="0"/>
              <a:t/>
            </a:r>
            <a:br>
              <a:rPr lang="x-none"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411756" y="1629949"/>
            <a:ext cx="10586521" cy="3133120"/>
          </a:xfrm>
          <a:prstGeom prst="rect">
            <a:avLst/>
          </a:prstGeom>
        </p:spPr>
      </p:pic>
      <p:sp>
        <p:nvSpPr>
          <p:cNvPr id="3" name="TextBox 2"/>
          <p:cNvSpPr txBox="1"/>
          <p:nvPr/>
        </p:nvSpPr>
        <p:spPr>
          <a:xfrm>
            <a:off x="437445" y="5002467"/>
            <a:ext cx="4256476" cy="1446550"/>
          </a:xfrm>
          <a:prstGeom prst="rect">
            <a:avLst/>
          </a:prstGeom>
          <a:noFill/>
        </p:spPr>
        <p:txBody>
          <a:bodyPr wrap="square" rtlCol="1">
            <a:spAutoFit/>
          </a:bodyPr>
          <a:lstStyle/>
          <a:p>
            <a:r>
              <a:rPr lang="en-US" sz="4400" b="1" dirty="0">
                <a:solidFill>
                  <a:srgbClr val="FF0000"/>
                </a:solidFill>
              </a:rPr>
              <a:t>1</a:t>
            </a:r>
            <a:r>
              <a:rPr lang="en-US" sz="4400" b="1" dirty="0"/>
              <a:t>.30= </a:t>
            </a:r>
            <a:r>
              <a:rPr lang="en-US" sz="4400" b="1" dirty="0">
                <a:solidFill>
                  <a:srgbClr val="FF0000"/>
                </a:solidFill>
              </a:rPr>
              <a:t>1</a:t>
            </a:r>
            <a:r>
              <a:rPr lang="en-US" sz="4400" b="1" dirty="0"/>
              <a:t>+0.</a:t>
            </a:r>
            <a:r>
              <a:rPr lang="en-US" sz="4400" b="1" dirty="0">
                <a:solidFill>
                  <a:srgbClr val="0070C0"/>
                </a:solidFill>
              </a:rPr>
              <a:t>3</a:t>
            </a:r>
            <a:r>
              <a:rPr lang="en-US" sz="4400" b="1" dirty="0"/>
              <a:t>0</a:t>
            </a:r>
          </a:p>
          <a:p>
            <a:r>
              <a:rPr lang="en-US" sz="4400" b="1" dirty="0"/>
              <a:t>(1.30=1.3)</a:t>
            </a:r>
            <a:endParaRPr lang="he-IL" sz="2000" b="1" dirty="0"/>
          </a:p>
        </p:txBody>
      </p:sp>
      <p:sp>
        <p:nvSpPr>
          <p:cNvPr id="4" name="TextBox 3"/>
          <p:cNvSpPr txBox="1"/>
          <p:nvPr/>
        </p:nvSpPr>
        <p:spPr>
          <a:xfrm>
            <a:off x="6257696" y="4958031"/>
            <a:ext cx="5065292" cy="769441"/>
          </a:xfrm>
          <a:prstGeom prst="rect">
            <a:avLst/>
          </a:prstGeom>
          <a:noFill/>
        </p:spPr>
        <p:txBody>
          <a:bodyPr wrap="square" rtlCol="1">
            <a:spAutoFit/>
          </a:bodyPr>
          <a:lstStyle/>
          <a:p>
            <a:r>
              <a:rPr lang="en-US" sz="4400" b="1" dirty="0">
                <a:solidFill>
                  <a:srgbClr val="FF0000"/>
                </a:solidFill>
              </a:rPr>
              <a:t>1</a:t>
            </a:r>
            <a:r>
              <a:rPr lang="en-US" sz="4400" b="1" dirty="0"/>
              <a:t>.03=</a:t>
            </a:r>
            <a:r>
              <a:rPr lang="en-US" sz="4400" b="1" dirty="0">
                <a:solidFill>
                  <a:srgbClr val="FF0000"/>
                </a:solidFill>
              </a:rPr>
              <a:t>1</a:t>
            </a:r>
            <a:r>
              <a:rPr lang="en-US" sz="4400" b="1" dirty="0"/>
              <a:t>+0.</a:t>
            </a:r>
            <a:r>
              <a:rPr lang="en-US" sz="4400" b="1" dirty="0">
                <a:solidFill>
                  <a:srgbClr val="0070C0"/>
                </a:solidFill>
              </a:rPr>
              <a:t>0</a:t>
            </a:r>
            <a:r>
              <a:rPr lang="en-US" sz="4400" b="1" dirty="0"/>
              <a:t>3</a:t>
            </a:r>
            <a:endParaRPr lang="he-IL" sz="4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708600" y="462317"/>
            <a:ext cx="10452100" cy="167128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أمامكم عددان</a:t>
            </a:r>
            <a:r>
              <a:rPr lang="he-IL" dirty="0"/>
              <a:t>. </a:t>
            </a:r>
            <a:r>
              <a:rPr lang="ar-SA" dirty="0"/>
              <a:t>من هو العدد الأكبر؟</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3113042" y="1868193"/>
            <a:ext cx="6245316" cy="1873839"/>
          </a:xfrm>
        </p:spPr>
        <p:txBody>
          <a:bodyPr/>
          <a:lstStyle/>
          <a:p>
            <a:pPr lvl="0" indent="-50800">
              <a:buSzPts val="2800"/>
              <a:buNone/>
            </a:pPr>
            <a:endParaRPr lang="he-IL" dirty="0"/>
          </a:p>
          <a:p>
            <a:pPr marL="0" indent="0" algn="ctr">
              <a:buNone/>
            </a:pPr>
            <a:r>
              <a:rPr lang="he-IL" sz="6000" b="1" dirty="0"/>
              <a:t>0.75     </a:t>
            </a:r>
            <a:r>
              <a:rPr lang="ar-SA" sz="6000" b="1" u="sng" dirty="0"/>
              <a:t>؟</a:t>
            </a:r>
            <a:r>
              <a:rPr lang="he-IL" sz="6000" b="1" u="sng" dirty="0"/>
              <a:t> </a:t>
            </a:r>
            <a:r>
              <a:rPr lang="he-IL" sz="6000" b="1" dirty="0"/>
              <a:t>      0.8</a:t>
            </a:r>
            <a:endParaRPr lang="x-none" sz="6000" b="1"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8" name="TextBox 7"/>
          <p:cNvSpPr txBox="1"/>
          <p:nvPr/>
        </p:nvSpPr>
        <p:spPr>
          <a:xfrm>
            <a:off x="347084" y="1884634"/>
            <a:ext cx="5181600" cy="769441"/>
          </a:xfrm>
          <a:prstGeom prst="rect">
            <a:avLst/>
          </a:prstGeom>
          <a:noFill/>
        </p:spPr>
        <p:txBody>
          <a:bodyPr wrap="square" rtlCol="1">
            <a:spAutoFit/>
          </a:bodyPr>
          <a:lstStyle/>
          <a:p>
            <a:r>
              <a:rPr lang="he-IL" sz="4400" b="1" dirty="0"/>
              <a:t>0.75 = 0.05 + 0.7</a:t>
            </a:r>
          </a:p>
        </p:txBody>
      </p:sp>
      <p:pic>
        <p:nvPicPr>
          <p:cNvPr id="2054" name="תיבת טקסט 4">
            <a:extLst>
              <a:ext uri="{FF2B5EF4-FFF2-40B4-BE49-F238E27FC236}">
                <a16:creationId xmlns:a16="http://schemas.microsoft.com/office/drawing/2014/main" id="{D9E78F69-14C1-4D7D-BB36-B875DAFC3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
            <a:ext cx="828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7">
            <a:extLst>
              <a:ext uri="{FF2B5EF4-FFF2-40B4-BE49-F238E27FC236}">
                <a16:creationId xmlns:a16="http://schemas.microsoft.com/office/drawing/2014/main" id="{AFA53883-3807-45DA-AED1-BB047D3DCCFC}"/>
              </a:ext>
            </a:extLst>
          </p:cNvPr>
          <p:cNvSpPr txBox="1"/>
          <p:nvPr/>
        </p:nvSpPr>
        <p:spPr>
          <a:xfrm>
            <a:off x="519952" y="3362298"/>
            <a:ext cx="3577915" cy="769441"/>
          </a:xfrm>
          <a:prstGeom prst="rect">
            <a:avLst/>
          </a:prstGeom>
          <a:noFill/>
        </p:spPr>
        <p:txBody>
          <a:bodyPr wrap="square" rtlCol="1">
            <a:spAutoFit/>
          </a:bodyPr>
          <a:lstStyle/>
          <a:p>
            <a:r>
              <a:rPr lang="en-US" sz="4400" b="1" dirty="0"/>
              <a:t>0.8=0.80</a:t>
            </a:r>
            <a:endParaRPr lang="he-IL" sz="4400" b="1" dirty="0"/>
          </a:p>
        </p:txBody>
      </p:sp>
      <p:sp>
        <p:nvSpPr>
          <p:cNvPr id="9" name="תיבת טקסט 8">
            <a:extLst>
              <a:ext uri="{FF2B5EF4-FFF2-40B4-BE49-F238E27FC236}">
                <a16:creationId xmlns:a16="http://schemas.microsoft.com/office/drawing/2014/main" id="{EB72A6D4-258D-4DD1-9232-FD905212E6B5}"/>
              </a:ext>
            </a:extLst>
          </p:cNvPr>
          <p:cNvSpPr txBox="1"/>
          <p:nvPr/>
        </p:nvSpPr>
        <p:spPr>
          <a:xfrm>
            <a:off x="1867989" y="5107577"/>
            <a:ext cx="9130937" cy="1015663"/>
          </a:xfrm>
          <a:prstGeom prst="rect">
            <a:avLst/>
          </a:prstGeom>
          <a:noFill/>
        </p:spPr>
        <p:txBody>
          <a:bodyPr wrap="square" rtlCol="1">
            <a:spAutoFit/>
          </a:bodyPr>
          <a:lstStyle/>
          <a:p>
            <a:pPr algn="ctr"/>
            <a:r>
              <a:rPr lang="ar-SA" sz="6000" b="1" dirty="0"/>
              <a:t>لهذا</a:t>
            </a:r>
            <a:r>
              <a:rPr lang="he-IL" sz="6000" b="1" dirty="0"/>
              <a:t>  </a:t>
            </a:r>
            <a:r>
              <a:rPr lang="he-IL" sz="6000" b="1" dirty="0">
                <a:solidFill>
                  <a:schemeClr val="accent2">
                    <a:lumMod val="75000"/>
                  </a:schemeClr>
                </a:solidFill>
              </a:rPr>
              <a:t>0</a:t>
            </a:r>
            <a:r>
              <a:rPr lang="he-IL" sz="6000" b="1" dirty="0"/>
              <a:t>.</a:t>
            </a:r>
            <a:r>
              <a:rPr lang="he-IL" sz="6000" b="1" dirty="0">
                <a:solidFill>
                  <a:srgbClr val="0070C0"/>
                </a:solidFill>
              </a:rPr>
              <a:t>7</a:t>
            </a:r>
            <a:r>
              <a:rPr lang="he-IL" sz="6000" b="1" dirty="0"/>
              <a:t>5  &lt;  </a:t>
            </a:r>
            <a:r>
              <a:rPr lang="he-IL" sz="6000" b="1" dirty="0">
                <a:solidFill>
                  <a:schemeClr val="accent2">
                    <a:lumMod val="75000"/>
                  </a:schemeClr>
                </a:solidFill>
              </a:rPr>
              <a:t>0</a:t>
            </a:r>
            <a:r>
              <a:rPr lang="he-IL" sz="6000" b="1" dirty="0"/>
              <a:t>.</a:t>
            </a:r>
            <a:r>
              <a:rPr lang="he-IL" sz="6000" b="1" dirty="0">
                <a:solidFill>
                  <a:srgbClr val="0070C0"/>
                </a:solidFill>
              </a:rPr>
              <a:t>8</a:t>
            </a:r>
            <a:r>
              <a:rPr lang="he-IL" sz="6000" b="1" dirty="0"/>
              <a:t> </a:t>
            </a:r>
          </a:p>
        </p:txBody>
      </p:sp>
      <mc:AlternateContent xmlns:mc="http://schemas.openxmlformats.org/markup-compatibility/2006" xmlns:a14="http://schemas.microsoft.com/office/drawing/2010/main">
        <mc:Choice Requires="a14">
          <p:graphicFrame>
            <p:nvGraphicFramePr>
              <p:cNvPr id="15" name="טבלה 11">
                <a:extLst>
                  <a:ext uri="{FF2B5EF4-FFF2-40B4-BE49-F238E27FC236}">
                    <a16:creationId xmlns:a16="http://schemas.microsoft.com/office/drawing/2014/main" id="{52463A3D-2A45-4DD5-A98A-9D6157F132F8}"/>
                  </a:ext>
                </a:extLst>
              </p:cNvPr>
              <p:cNvGraphicFramePr>
                <a:graphicFrameLocks noGrp="1"/>
              </p:cNvGraphicFramePr>
              <p:nvPr>
                <p:extLst>
                  <p:ext uri="{D42A27DB-BD31-4B8C-83A1-F6EECF244321}">
                    <p14:modId xmlns:p14="http://schemas.microsoft.com/office/powerpoint/2010/main" val="1446522658"/>
                  </p:ext>
                </p:extLst>
              </p:nvPr>
            </p:nvGraphicFramePr>
            <p:xfrm>
              <a:off x="6813326" y="1101098"/>
              <a:ext cx="4540475" cy="3245123"/>
            </p:xfrm>
            <a:graphic>
              <a:graphicData uri="http://schemas.openxmlformats.org/drawingml/2006/table">
                <a:tbl>
                  <a:tblPr firstRow="1" bandRow="1">
                    <a:tableStyleId>{5C22544A-7EE6-4342-B048-85BDC9FD1C3A}</a:tableStyleId>
                  </a:tblPr>
                  <a:tblGrid>
                    <a:gridCol w="908095">
                      <a:extLst>
                        <a:ext uri="{9D8B030D-6E8A-4147-A177-3AD203B41FA5}">
                          <a16:colId xmlns:a16="http://schemas.microsoft.com/office/drawing/2014/main" val="771201510"/>
                        </a:ext>
                      </a:extLst>
                    </a:gridCol>
                    <a:gridCol w="908095">
                      <a:extLst>
                        <a:ext uri="{9D8B030D-6E8A-4147-A177-3AD203B41FA5}">
                          <a16:colId xmlns:a16="http://schemas.microsoft.com/office/drawing/2014/main" val="3902664099"/>
                        </a:ext>
                      </a:extLst>
                    </a:gridCol>
                    <a:gridCol w="908095">
                      <a:extLst>
                        <a:ext uri="{9D8B030D-6E8A-4147-A177-3AD203B41FA5}">
                          <a16:colId xmlns:a16="http://schemas.microsoft.com/office/drawing/2014/main" val="3742426357"/>
                        </a:ext>
                      </a:extLst>
                    </a:gridCol>
                    <a:gridCol w="908095">
                      <a:extLst>
                        <a:ext uri="{9D8B030D-6E8A-4147-A177-3AD203B41FA5}">
                          <a16:colId xmlns:a16="http://schemas.microsoft.com/office/drawing/2014/main" val="2938062459"/>
                        </a:ext>
                      </a:extLst>
                    </a:gridCol>
                    <a:gridCol w="908095">
                      <a:extLst>
                        <a:ext uri="{9D8B030D-6E8A-4147-A177-3AD203B41FA5}">
                          <a16:colId xmlns:a16="http://schemas.microsoft.com/office/drawing/2014/main" val="2810183136"/>
                        </a:ext>
                      </a:extLst>
                    </a:gridCol>
                  </a:tblGrid>
                  <a:tr h="642878">
                    <a:tc gridSpan="5">
                      <a:txBody>
                        <a:bodyPr/>
                        <a:lstStyle/>
                        <a:p>
                          <a:pPr algn="ctr"/>
                          <a:r>
                            <a:rPr lang="ar-SA" sz="3200" dirty="0"/>
                            <a:t>جدول المبنى العشري</a:t>
                          </a:r>
                          <a:endParaRPr lang="en-US" sz="3200"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31808542"/>
                      </a:ext>
                    </a:extLst>
                  </a:tr>
                  <a:tr h="673612">
                    <a:tc>
                      <a:txBody>
                        <a:bodyPr/>
                        <a:lstStyle/>
                        <a:p>
                          <a:pPr algn="ctr"/>
                          <a:r>
                            <a:rPr lang="ar-SA" sz="1800" b="1" dirty="0"/>
                            <a:t>10</a:t>
                          </a:r>
                          <a:endParaRPr lang="en-US" sz="1800" b="1" dirty="0"/>
                        </a:p>
                      </a:txBody>
                      <a:tcPr/>
                    </a:tc>
                    <a:tc>
                      <a:txBody>
                        <a:bodyPr/>
                        <a:lstStyle/>
                        <a:p>
                          <a:pPr algn="ctr"/>
                          <a:r>
                            <a:rPr lang="ar-SA" sz="1800" b="1" dirty="0"/>
                            <a:t>1</a:t>
                          </a:r>
                          <a:endParaRPr lang="en-US" sz="18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800" b="1" i="1" smtClean="0">
                                        <a:solidFill>
                                          <a:schemeClr val="tx1">
                                            <a:lumMod val="50000"/>
                                          </a:schemeClr>
                                        </a:solidFill>
                                        <a:latin typeface="Cambria Math" panose="02040503050406030204" pitchFamily="18" charset="0"/>
                                      </a:rPr>
                                    </m:ctrlPr>
                                  </m:fPr>
                                  <m:num>
                                    <m:r>
                                      <a:rPr lang="ar-SA" sz="1800" b="1" i="0" smtClean="0">
                                        <a:solidFill>
                                          <a:schemeClr val="tx1">
                                            <a:lumMod val="50000"/>
                                          </a:schemeClr>
                                        </a:solidFill>
                                        <a:latin typeface="Cambria Math" panose="02040503050406030204" pitchFamily="18" charset="0"/>
                                      </a:rPr>
                                      <m:t>𝟏</m:t>
                                    </m:r>
                                  </m:num>
                                  <m:den>
                                    <m:r>
                                      <a:rPr lang="ar-SA" sz="1800" b="1" i="0" smtClean="0">
                                        <a:solidFill>
                                          <a:schemeClr val="tx1">
                                            <a:lumMod val="50000"/>
                                          </a:schemeClr>
                                        </a:solidFill>
                                        <a:latin typeface="Cambria Math" panose="02040503050406030204" pitchFamily="18" charset="0"/>
                                      </a:rPr>
                                      <m:t>𝟏𝟎</m:t>
                                    </m:r>
                                  </m:den>
                                </m:f>
                              </m:oMath>
                            </m:oMathPara>
                          </a14:m>
                          <a:endParaRPr lang="en-US" sz="18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800" b="1" i="1" smtClean="0">
                                        <a:solidFill>
                                          <a:schemeClr val="tx1">
                                            <a:lumMod val="50000"/>
                                          </a:schemeClr>
                                        </a:solidFill>
                                        <a:latin typeface="Cambria Math" panose="02040503050406030204" pitchFamily="18" charset="0"/>
                                      </a:rPr>
                                    </m:ctrlPr>
                                  </m:fPr>
                                  <m:num>
                                    <m:r>
                                      <a:rPr lang="ar-SA" sz="1800" b="1" i="0" smtClean="0">
                                        <a:solidFill>
                                          <a:schemeClr val="tx1">
                                            <a:lumMod val="50000"/>
                                          </a:schemeClr>
                                        </a:solidFill>
                                        <a:latin typeface="Cambria Math" panose="02040503050406030204" pitchFamily="18" charset="0"/>
                                      </a:rPr>
                                      <m:t>𝟏</m:t>
                                    </m:r>
                                  </m:num>
                                  <m:den>
                                    <m:r>
                                      <a:rPr lang="ar-SA" sz="1800" b="1" i="0" smtClean="0">
                                        <a:solidFill>
                                          <a:schemeClr val="tx1">
                                            <a:lumMod val="50000"/>
                                          </a:schemeClr>
                                        </a:solidFill>
                                        <a:latin typeface="Cambria Math" panose="02040503050406030204" pitchFamily="18" charset="0"/>
                                      </a:rPr>
                                      <m:t>𝟏𝟎𝟎</m:t>
                                    </m:r>
                                  </m:den>
                                </m:f>
                              </m:oMath>
                            </m:oMathPara>
                          </a14:m>
                          <a:endParaRPr lang="en-US" sz="18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800" b="1" i="1" smtClean="0">
                                        <a:solidFill>
                                          <a:schemeClr val="tx1">
                                            <a:lumMod val="50000"/>
                                          </a:schemeClr>
                                        </a:solidFill>
                                        <a:latin typeface="Cambria Math" panose="02040503050406030204" pitchFamily="18" charset="0"/>
                                      </a:rPr>
                                    </m:ctrlPr>
                                  </m:fPr>
                                  <m:num>
                                    <m:r>
                                      <a:rPr lang="ar-SA" sz="1800" b="1" i="0" smtClean="0">
                                        <a:solidFill>
                                          <a:schemeClr val="tx1">
                                            <a:lumMod val="50000"/>
                                          </a:schemeClr>
                                        </a:solidFill>
                                        <a:latin typeface="Cambria Math" panose="02040503050406030204" pitchFamily="18" charset="0"/>
                                      </a:rPr>
                                      <m:t>𝟏</m:t>
                                    </m:r>
                                  </m:num>
                                  <m:den>
                                    <m:r>
                                      <a:rPr lang="ar-SA" sz="1800" b="1" i="0" smtClean="0">
                                        <a:solidFill>
                                          <a:schemeClr val="tx1">
                                            <a:lumMod val="50000"/>
                                          </a:schemeClr>
                                        </a:solidFill>
                                        <a:latin typeface="Cambria Math" panose="02040503050406030204" pitchFamily="18" charset="0"/>
                                      </a:rPr>
                                      <m:t>𝟏𝟎𝟎𝟎</m:t>
                                    </m:r>
                                  </m:den>
                                </m:f>
                              </m:oMath>
                            </m:oMathPara>
                          </a14:m>
                          <a:endParaRPr lang="en-US" sz="1800" b="1" i="0" dirty="0">
                            <a:solidFill>
                              <a:schemeClr val="tx1">
                                <a:lumMod val="50000"/>
                              </a:schemeClr>
                            </a:solidFill>
                            <a:latin typeface="+mj-lt"/>
                          </a:endParaRPr>
                        </a:p>
                      </a:txBody>
                      <a:tcPr/>
                    </a:tc>
                    <a:extLst>
                      <a:ext uri="{0D108BD9-81ED-4DB2-BD59-A6C34878D82A}">
                        <a16:rowId xmlns:a16="http://schemas.microsoft.com/office/drawing/2014/main" val="1749235604"/>
                      </a:ext>
                    </a:extLst>
                  </a:tr>
                  <a:tr h="710549">
                    <a:tc>
                      <a:txBody>
                        <a:bodyPr/>
                        <a:lstStyle/>
                        <a:p>
                          <a:pPr algn="ctr"/>
                          <a:r>
                            <a:rPr lang="ar-SA" sz="1800" b="1" dirty="0">
                              <a:solidFill>
                                <a:schemeClr val="tx1">
                                  <a:lumMod val="50000"/>
                                </a:schemeClr>
                              </a:solidFill>
                            </a:rPr>
                            <a:t>عشرات</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أحاد</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أعشار</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أجزاء المئة</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أجزاء الالاف</a:t>
                          </a:r>
                          <a:endParaRPr lang="en-US" sz="1800" b="1" dirty="0">
                            <a:solidFill>
                              <a:schemeClr val="tx1">
                                <a:lumMod val="50000"/>
                              </a:schemeClr>
                            </a:solidFill>
                          </a:endParaRPr>
                        </a:p>
                      </a:txBody>
                      <a:tcPr/>
                    </a:tc>
                    <a:extLst>
                      <a:ext uri="{0D108BD9-81ED-4DB2-BD59-A6C34878D82A}">
                        <a16:rowId xmlns:a16="http://schemas.microsoft.com/office/drawing/2014/main" val="2395211098"/>
                      </a:ext>
                    </a:extLst>
                  </a:tr>
                  <a:tr h="406028">
                    <a:tc>
                      <a:txBody>
                        <a:bodyPr/>
                        <a:lstStyle/>
                        <a:p>
                          <a:pPr algn="ctr"/>
                          <a:endParaRPr lang="en-US" sz="1800" b="1" dirty="0"/>
                        </a:p>
                      </a:txBody>
                      <a:tcPr/>
                    </a:tc>
                    <a:tc>
                      <a:txBody>
                        <a:bodyPr/>
                        <a:lstStyle/>
                        <a:p>
                          <a:pPr algn="ctr"/>
                          <a:r>
                            <a:rPr lang="ar-SA" sz="1800" b="1" dirty="0"/>
                            <a:t>0</a:t>
                          </a:r>
                          <a:endParaRPr lang="en-US" sz="1800" b="1" dirty="0"/>
                        </a:p>
                      </a:txBody>
                      <a:tcPr/>
                    </a:tc>
                    <a:tc>
                      <a:txBody>
                        <a:bodyPr/>
                        <a:lstStyle/>
                        <a:p>
                          <a:pPr algn="ctr"/>
                          <a:r>
                            <a:rPr lang="ar-SA" sz="1800" b="1" dirty="0"/>
                            <a:t>7</a:t>
                          </a:r>
                          <a:endParaRPr lang="en-US" sz="1800" b="1" dirty="0"/>
                        </a:p>
                      </a:txBody>
                      <a:tcPr/>
                    </a:tc>
                    <a:tc>
                      <a:txBody>
                        <a:bodyPr/>
                        <a:lstStyle/>
                        <a:p>
                          <a:pPr algn="ctr"/>
                          <a:r>
                            <a:rPr lang="ar-SA" sz="1800" b="1" dirty="0"/>
                            <a:t>5</a:t>
                          </a:r>
                          <a:endParaRPr lang="en-US" sz="1800" b="1" dirty="0"/>
                        </a:p>
                      </a:txBody>
                      <a:tcPr/>
                    </a:tc>
                    <a:tc>
                      <a:txBody>
                        <a:bodyPr/>
                        <a:lstStyle/>
                        <a:p>
                          <a:pPr algn="ctr"/>
                          <a:endParaRPr lang="en-US" sz="1800" b="1" dirty="0"/>
                        </a:p>
                      </a:txBody>
                      <a:tcPr/>
                    </a:tc>
                    <a:extLst>
                      <a:ext uri="{0D108BD9-81ED-4DB2-BD59-A6C34878D82A}">
                        <a16:rowId xmlns:a16="http://schemas.microsoft.com/office/drawing/2014/main" val="4048640434"/>
                      </a:ext>
                    </a:extLst>
                  </a:tr>
                  <a:tr h="406028">
                    <a:tc>
                      <a:txBody>
                        <a:bodyPr/>
                        <a:lstStyle/>
                        <a:p>
                          <a:pPr algn="ctr"/>
                          <a:endParaRPr lang="en-US" sz="1800" b="1"/>
                        </a:p>
                      </a:txBody>
                      <a:tcPr/>
                    </a:tc>
                    <a:tc>
                      <a:txBody>
                        <a:bodyPr/>
                        <a:lstStyle/>
                        <a:p>
                          <a:pPr algn="ctr"/>
                          <a:r>
                            <a:rPr lang="ar-SA" sz="1800" b="1" dirty="0"/>
                            <a:t>0</a:t>
                          </a:r>
                          <a:endParaRPr lang="en-US" sz="1800" b="1" dirty="0"/>
                        </a:p>
                      </a:txBody>
                      <a:tcPr/>
                    </a:tc>
                    <a:tc>
                      <a:txBody>
                        <a:bodyPr/>
                        <a:lstStyle/>
                        <a:p>
                          <a:pPr algn="ctr"/>
                          <a:r>
                            <a:rPr lang="ar-SA" sz="1800" b="1" dirty="0"/>
                            <a:t>8</a:t>
                          </a:r>
                          <a:endParaRPr lang="en-US" sz="1800" b="1" dirty="0"/>
                        </a:p>
                      </a:txBody>
                      <a:tcPr/>
                    </a:tc>
                    <a:tc>
                      <a:txBody>
                        <a:bodyPr/>
                        <a:lstStyle/>
                        <a:p>
                          <a:pPr algn="ctr"/>
                          <a:endParaRPr lang="en-US" sz="1800" b="1" dirty="0"/>
                        </a:p>
                      </a:txBody>
                      <a:tcPr/>
                    </a:tc>
                    <a:tc>
                      <a:txBody>
                        <a:bodyPr/>
                        <a:lstStyle/>
                        <a:p>
                          <a:pPr algn="ctr"/>
                          <a:endParaRPr lang="en-US" sz="1800" b="1" dirty="0"/>
                        </a:p>
                      </a:txBody>
                      <a:tcPr/>
                    </a:tc>
                    <a:extLst>
                      <a:ext uri="{0D108BD9-81ED-4DB2-BD59-A6C34878D82A}">
                        <a16:rowId xmlns:a16="http://schemas.microsoft.com/office/drawing/2014/main" val="1198719661"/>
                      </a:ext>
                    </a:extLst>
                  </a:tr>
                  <a:tr h="406028">
                    <a:tc>
                      <a:txBody>
                        <a:bodyPr/>
                        <a:lstStyle/>
                        <a:p>
                          <a:pPr algn="ctr"/>
                          <a:endParaRPr lang="en-US" sz="1800" b="1"/>
                        </a:p>
                      </a:txBody>
                      <a:tcPr/>
                    </a:tc>
                    <a:tc>
                      <a:txBody>
                        <a:bodyPr/>
                        <a:lstStyle/>
                        <a:p>
                          <a:pPr algn="ctr"/>
                          <a:endParaRPr lang="en-US" sz="1800" b="1"/>
                        </a:p>
                      </a:txBody>
                      <a:tcPr/>
                    </a:tc>
                    <a:tc>
                      <a:txBody>
                        <a:bodyPr/>
                        <a:lstStyle/>
                        <a:p>
                          <a:pPr algn="ctr"/>
                          <a:endParaRPr lang="en-US" sz="1800" b="1"/>
                        </a:p>
                      </a:txBody>
                      <a:tcPr/>
                    </a:tc>
                    <a:tc>
                      <a:txBody>
                        <a:bodyPr/>
                        <a:lstStyle/>
                        <a:p>
                          <a:pPr algn="ctr"/>
                          <a:endParaRPr lang="en-US" sz="1800" b="1"/>
                        </a:p>
                      </a:txBody>
                      <a:tcPr/>
                    </a:tc>
                    <a:tc>
                      <a:txBody>
                        <a:bodyPr/>
                        <a:lstStyle/>
                        <a:p>
                          <a:pPr algn="ctr"/>
                          <a:endParaRPr lang="en-US" sz="1800" b="1" dirty="0"/>
                        </a:p>
                      </a:txBody>
                      <a:tcPr/>
                    </a:tc>
                    <a:extLst>
                      <a:ext uri="{0D108BD9-81ED-4DB2-BD59-A6C34878D82A}">
                        <a16:rowId xmlns:a16="http://schemas.microsoft.com/office/drawing/2014/main" val="3460521379"/>
                      </a:ext>
                    </a:extLst>
                  </a:tr>
                </a:tbl>
              </a:graphicData>
            </a:graphic>
          </p:graphicFrame>
        </mc:Choice>
        <mc:Fallback xmlns="">
          <p:graphicFrame>
            <p:nvGraphicFramePr>
              <p:cNvPr id="15" name="טבלה 11">
                <a:extLst>
                  <a:ext uri="{FF2B5EF4-FFF2-40B4-BE49-F238E27FC236}">
                    <a16:creationId xmlns:a16="http://schemas.microsoft.com/office/drawing/2014/main" id="{52463A3D-2A45-4DD5-A98A-9D6157F132F8}"/>
                  </a:ext>
                </a:extLst>
              </p:cNvPr>
              <p:cNvGraphicFramePr>
                <a:graphicFrameLocks noGrp="1"/>
              </p:cNvGraphicFramePr>
              <p:nvPr>
                <p:extLst>
                  <p:ext uri="{D42A27DB-BD31-4B8C-83A1-F6EECF244321}">
                    <p14:modId xmlns:p14="http://schemas.microsoft.com/office/powerpoint/2010/main" val="1446522658"/>
                  </p:ext>
                </p:extLst>
              </p:nvPr>
            </p:nvGraphicFramePr>
            <p:xfrm>
              <a:off x="6813326" y="1101098"/>
              <a:ext cx="4540475" cy="3245123"/>
            </p:xfrm>
            <a:graphic>
              <a:graphicData uri="http://schemas.openxmlformats.org/drawingml/2006/table">
                <a:tbl>
                  <a:tblPr firstRow="1" bandRow="1">
                    <a:tableStyleId>{5C22544A-7EE6-4342-B048-85BDC9FD1C3A}</a:tableStyleId>
                  </a:tblPr>
                  <a:tblGrid>
                    <a:gridCol w="908095">
                      <a:extLst>
                        <a:ext uri="{9D8B030D-6E8A-4147-A177-3AD203B41FA5}">
                          <a16:colId xmlns:a16="http://schemas.microsoft.com/office/drawing/2014/main" val="771201510"/>
                        </a:ext>
                      </a:extLst>
                    </a:gridCol>
                    <a:gridCol w="908095">
                      <a:extLst>
                        <a:ext uri="{9D8B030D-6E8A-4147-A177-3AD203B41FA5}">
                          <a16:colId xmlns:a16="http://schemas.microsoft.com/office/drawing/2014/main" val="3902664099"/>
                        </a:ext>
                      </a:extLst>
                    </a:gridCol>
                    <a:gridCol w="908095">
                      <a:extLst>
                        <a:ext uri="{9D8B030D-6E8A-4147-A177-3AD203B41FA5}">
                          <a16:colId xmlns:a16="http://schemas.microsoft.com/office/drawing/2014/main" val="3742426357"/>
                        </a:ext>
                      </a:extLst>
                    </a:gridCol>
                    <a:gridCol w="908095">
                      <a:extLst>
                        <a:ext uri="{9D8B030D-6E8A-4147-A177-3AD203B41FA5}">
                          <a16:colId xmlns:a16="http://schemas.microsoft.com/office/drawing/2014/main" val="2938062459"/>
                        </a:ext>
                      </a:extLst>
                    </a:gridCol>
                    <a:gridCol w="908095">
                      <a:extLst>
                        <a:ext uri="{9D8B030D-6E8A-4147-A177-3AD203B41FA5}">
                          <a16:colId xmlns:a16="http://schemas.microsoft.com/office/drawing/2014/main" val="2810183136"/>
                        </a:ext>
                      </a:extLst>
                    </a:gridCol>
                  </a:tblGrid>
                  <a:tr h="642878">
                    <a:tc gridSpan="5">
                      <a:txBody>
                        <a:bodyPr/>
                        <a:lstStyle/>
                        <a:p>
                          <a:pPr algn="ctr"/>
                          <a:r>
                            <a:rPr lang="ar-SA" sz="3200" dirty="0"/>
                            <a:t>جدول المبنى العشري</a:t>
                          </a:r>
                          <a:endParaRPr lang="en-US" sz="3200"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31808542"/>
                      </a:ext>
                    </a:extLst>
                  </a:tr>
                  <a:tr h="673612">
                    <a:tc>
                      <a:txBody>
                        <a:bodyPr/>
                        <a:lstStyle/>
                        <a:p>
                          <a:pPr algn="ctr"/>
                          <a:r>
                            <a:rPr lang="ar-SA" sz="1800" b="1" dirty="0"/>
                            <a:t>10</a:t>
                          </a:r>
                          <a:endParaRPr lang="en-US" sz="1800" b="1" dirty="0"/>
                        </a:p>
                      </a:txBody>
                      <a:tcPr/>
                    </a:tc>
                    <a:tc>
                      <a:txBody>
                        <a:bodyPr/>
                        <a:lstStyle/>
                        <a:p>
                          <a:pPr algn="ctr"/>
                          <a:r>
                            <a:rPr lang="ar-SA" sz="1800" b="1" dirty="0"/>
                            <a:t>1</a:t>
                          </a:r>
                          <a:endParaRPr lang="en-US" sz="1800" b="1" dirty="0"/>
                        </a:p>
                      </a:txBody>
                      <a:tcPr/>
                    </a:tc>
                    <a:tc>
                      <a:txBody>
                        <a:bodyPr/>
                        <a:lstStyle/>
                        <a:p>
                          <a:endParaRPr lang="en-US"/>
                        </a:p>
                      </a:txBody>
                      <a:tcPr>
                        <a:blipFill>
                          <a:blip r:embed="rId5"/>
                          <a:stretch>
                            <a:fillRect l="-199333" t="-107273" r="-201333" b="-290909"/>
                          </a:stretch>
                        </a:blipFill>
                      </a:tcPr>
                    </a:tc>
                    <a:tc>
                      <a:txBody>
                        <a:bodyPr/>
                        <a:lstStyle/>
                        <a:p>
                          <a:endParaRPr lang="en-US"/>
                        </a:p>
                      </a:txBody>
                      <a:tcPr>
                        <a:blipFill>
                          <a:blip r:embed="rId5"/>
                          <a:stretch>
                            <a:fillRect l="-301342" t="-107273" r="-102685" b="-290909"/>
                          </a:stretch>
                        </a:blipFill>
                      </a:tcPr>
                    </a:tc>
                    <a:tc>
                      <a:txBody>
                        <a:bodyPr/>
                        <a:lstStyle/>
                        <a:p>
                          <a:endParaRPr lang="en-US"/>
                        </a:p>
                      </a:txBody>
                      <a:tcPr>
                        <a:blipFill>
                          <a:blip r:embed="rId5"/>
                          <a:stretch>
                            <a:fillRect l="-401342" t="-107273" r="-2685" b="-290909"/>
                          </a:stretch>
                        </a:blipFill>
                      </a:tcPr>
                    </a:tc>
                    <a:extLst>
                      <a:ext uri="{0D108BD9-81ED-4DB2-BD59-A6C34878D82A}">
                        <a16:rowId xmlns:a16="http://schemas.microsoft.com/office/drawing/2014/main" val="1749235604"/>
                      </a:ext>
                    </a:extLst>
                  </a:tr>
                  <a:tr h="710549">
                    <a:tc>
                      <a:txBody>
                        <a:bodyPr/>
                        <a:lstStyle/>
                        <a:p>
                          <a:pPr algn="ctr"/>
                          <a:r>
                            <a:rPr lang="ar-SA" sz="1800" b="1" dirty="0">
                              <a:solidFill>
                                <a:schemeClr val="tx1">
                                  <a:lumMod val="50000"/>
                                </a:schemeClr>
                              </a:solidFill>
                            </a:rPr>
                            <a:t>عشرات</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أحاد</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أعشار</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أجزاء المئة</a:t>
                          </a:r>
                          <a:endParaRPr lang="en-US" sz="1800" b="1" dirty="0">
                            <a:solidFill>
                              <a:schemeClr val="tx1">
                                <a:lumMod val="50000"/>
                              </a:schemeClr>
                            </a:solidFill>
                          </a:endParaRPr>
                        </a:p>
                      </a:txBody>
                      <a:tcPr/>
                    </a:tc>
                    <a:tc>
                      <a:txBody>
                        <a:bodyPr/>
                        <a:lstStyle/>
                        <a:p>
                          <a:pPr algn="ctr"/>
                          <a:r>
                            <a:rPr lang="ar-SA" sz="1800" b="1" dirty="0">
                              <a:solidFill>
                                <a:schemeClr val="tx1">
                                  <a:lumMod val="50000"/>
                                </a:schemeClr>
                              </a:solidFill>
                            </a:rPr>
                            <a:t>أجزاء الالاف</a:t>
                          </a:r>
                          <a:endParaRPr lang="en-US" sz="1800" b="1" dirty="0">
                            <a:solidFill>
                              <a:schemeClr val="tx1">
                                <a:lumMod val="50000"/>
                              </a:schemeClr>
                            </a:solidFill>
                          </a:endParaRPr>
                        </a:p>
                      </a:txBody>
                      <a:tcPr/>
                    </a:tc>
                    <a:extLst>
                      <a:ext uri="{0D108BD9-81ED-4DB2-BD59-A6C34878D82A}">
                        <a16:rowId xmlns:a16="http://schemas.microsoft.com/office/drawing/2014/main" val="2395211098"/>
                      </a:ext>
                    </a:extLst>
                  </a:tr>
                  <a:tr h="406028">
                    <a:tc>
                      <a:txBody>
                        <a:bodyPr/>
                        <a:lstStyle/>
                        <a:p>
                          <a:pPr algn="ctr"/>
                          <a:endParaRPr lang="en-US" sz="1800" b="1" dirty="0"/>
                        </a:p>
                      </a:txBody>
                      <a:tcPr/>
                    </a:tc>
                    <a:tc>
                      <a:txBody>
                        <a:bodyPr/>
                        <a:lstStyle/>
                        <a:p>
                          <a:pPr algn="ctr"/>
                          <a:r>
                            <a:rPr lang="ar-SA" sz="1800" b="1" dirty="0"/>
                            <a:t>0</a:t>
                          </a:r>
                          <a:endParaRPr lang="en-US" sz="1800" b="1" dirty="0"/>
                        </a:p>
                      </a:txBody>
                      <a:tcPr/>
                    </a:tc>
                    <a:tc>
                      <a:txBody>
                        <a:bodyPr/>
                        <a:lstStyle/>
                        <a:p>
                          <a:pPr algn="ctr"/>
                          <a:r>
                            <a:rPr lang="ar-SA" sz="1800" b="1" dirty="0"/>
                            <a:t>7</a:t>
                          </a:r>
                          <a:endParaRPr lang="en-US" sz="1800" b="1" dirty="0"/>
                        </a:p>
                      </a:txBody>
                      <a:tcPr/>
                    </a:tc>
                    <a:tc>
                      <a:txBody>
                        <a:bodyPr/>
                        <a:lstStyle/>
                        <a:p>
                          <a:pPr algn="ctr"/>
                          <a:r>
                            <a:rPr lang="ar-SA" sz="1800" b="1" dirty="0"/>
                            <a:t>5</a:t>
                          </a:r>
                          <a:endParaRPr lang="en-US" sz="1800" b="1" dirty="0"/>
                        </a:p>
                      </a:txBody>
                      <a:tcPr/>
                    </a:tc>
                    <a:tc>
                      <a:txBody>
                        <a:bodyPr/>
                        <a:lstStyle/>
                        <a:p>
                          <a:pPr algn="ctr"/>
                          <a:endParaRPr lang="en-US" sz="1800" b="1" dirty="0"/>
                        </a:p>
                      </a:txBody>
                      <a:tcPr/>
                    </a:tc>
                    <a:extLst>
                      <a:ext uri="{0D108BD9-81ED-4DB2-BD59-A6C34878D82A}">
                        <a16:rowId xmlns:a16="http://schemas.microsoft.com/office/drawing/2014/main" val="4048640434"/>
                      </a:ext>
                    </a:extLst>
                  </a:tr>
                  <a:tr h="406028">
                    <a:tc>
                      <a:txBody>
                        <a:bodyPr/>
                        <a:lstStyle/>
                        <a:p>
                          <a:pPr algn="ctr"/>
                          <a:endParaRPr lang="en-US" sz="1800" b="1"/>
                        </a:p>
                      </a:txBody>
                      <a:tcPr/>
                    </a:tc>
                    <a:tc>
                      <a:txBody>
                        <a:bodyPr/>
                        <a:lstStyle/>
                        <a:p>
                          <a:pPr algn="ctr"/>
                          <a:r>
                            <a:rPr lang="ar-SA" sz="1800" b="1" dirty="0"/>
                            <a:t>0</a:t>
                          </a:r>
                          <a:endParaRPr lang="en-US" sz="1800" b="1" dirty="0"/>
                        </a:p>
                      </a:txBody>
                      <a:tcPr/>
                    </a:tc>
                    <a:tc>
                      <a:txBody>
                        <a:bodyPr/>
                        <a:lstStyle/>
                        <a:p>
                          <a:pPr algn="ctr"/>
                          <a:r>
                            <a:rPr lang="ar-SA" sz="1800" b="1" dirty="0"/>
                            <a:t>8</a:t>
                          </a:r>
                          <a:endParaRPr lang="en-US" sz="1800" b="1" dirty="0"/>
                        </a:p>
                      </a:txBody>
                      <a:tcPr/>
                    </a:tc>
                    <a:tc>
                      <a:txBody>
                        <a:bodyPr/>
                        <a:lstStyle/>
                        <a:p>
                          <a:pPr algn="ctr"/>
                          <a:endParaRPr lang="en-US" sz="1800" b="1" dirty="0"/>
                        </a:p>
                      </a:txBody>
                      <a:tcPr/>
                    </a:tc>
                    <a:tc>
                      <a:txBody>
                        <a:bodyPr/>
                        <a:lstStyle/>
                        <a:p>
                          <a:pPr algn="ctr"/>
                          <a:endParaRPr lang="en-US" sz="1800" b="1" dirty="0"/>
                        </a:p>
                      </a:txBody>
                      <a:tcPr/>
                    </a:tc>
                    <a:extLst>
                      <a:ext uri="{0D108BD9-81ED-4DB2-BD59-A6C34878D82A}">
                        <a16:rowId xmlns:a16="http://schemas.microsoft.com/office/drawing/2014/main" val="1198719661"/>
                      </a:ext>
                    </a:extLst>
                  </a:tr>
                  <a:tr h="406028">
                    <a:tc>
                      <a:txBody>
                        <a:bodyPr/>
                        <a:lstStyle/>
                        <a:p>
                          <a:pPr algn="ctr"/>
                          <a:endParaRPr lang="en-US" sz="1800" b="1"/>
                        </a:p>
                      </a:txBody>
                      <a:tcPr/>
                    </a:tc>
                    <a:tc>
                      <a:txBody>
                        <a:bodyPr/>
                        <a:lstStyle/>
                        <a:p>
                          <a:pPr algn="ctr"/>
                          <a:endParaRPr lang="en-US" sz="1800" b="1"/>
                        </a:p>
                      </a:txBody>
                      <a:tcPr/>
                    </a:tc>
                    <a:tc>
                      <a:txBody>
                        <a:bodyPr/>
                        <a:lstStyle/>
                        <a:p>
                          <a:pPr algn="ctr"/>
                          <a:endParaRPr lang="en-US" sz="1800" b="1"/>
                        </a:p>
                      </a:txBody>
                      <a:tcPr/>
                    </a:tc>
                    <a:tc>
                      <a:txBody>
                        <a:bodyPr/>
                        <a:lstStyle/>
                        <a:p>
                          <a:pPr algn="ctr"/>
                          <a:endParaRPr lang="en-US" sz="1800" b="1"/>
                        </a:p>
                      </a:txBody>
                      <a:tcPr/>
                    </a:tc>
                    <a:tc>
                      <a:txBody>
                        <a:bodyPr/>
                        <a:lstStyle/>
                        <a:p>
                          <a:pPr algn="ctr"/>
                          <a:endParaRPr lang="en-US" sz="1800" b="1" dirty="0"/>
                        </a:p>
                      </a:txBody>
                      <a:tcPr/>
                    </a:tc>
                    <a:extLst>
                      <a:ext uri="{0D108BD9-81ED-4DB2-BD59-A6C34878D82A}">
                        <a16:rowId xmlns:a16="http://schemas.microsoft.com/office/drawing/2014/main" val="3460521379"/>
                      </a:ext>
                    </a:extLst>
                  </a:tr>
                </a:tbl>
              </a:graphicData>
            </a:graphic>
          </p:graphicFrame>
        </mc:Fallback>
      </mc:AlternateContent>
      <p:sp>
        <p:nvSpPr>
          <p:cNvPr id="16" name="תרשים זרימה: מחבר 15">
            <a:extLst>
              <a:ext uri="{FF2B5EF4-FFF2-40B4-BE49-F238E27FC236}">
                <a16:creationId xmlns:a16="http://schemas.microsoft.com/office/drawing/2014/main" id="{21CF1E9D-1F66-48AC-AB64-070E01B46033}"/>
              </a:ext>
            </a:extLst>
          </p:cNvPr>
          <p:cNvSpPr/>
          <p:nvPr/>
        </p:nvSpPr>
        <p:spPr>
          <a:xfrm>
            <a:off x="8573070" y="3089910"/>
            <a:ext cx="158285" cy="145909"/>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תרשים זרימה: מחבר 16">
            <a:extLst>
              <a:ext uri="{FF2B5EF4-FFF2-40B4-BE49-F238E27FC236}">
                <a16:creationId xmlns:a16="http://schemas.microsoft.com/office/drawing/2014/main" id="{D9167004-C6CD-47AF-9CD9-9567C1099BC4}"/>
              </a:ext>
            </a:extLst>
          </p:cNvPr>
          <p:cNvSpPr/>
          <p:nvPr/>
        </p:nvSpPr>
        <p:spPr>
          <a:xfrm>
            <a:off x="8592592" y="3472565"/>
            <a:ext cx="138763" cy="149617"/>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תרשים זרימה: מחבר 17">
            <a:extLst>
              <a:ext uri="{FF2B5EF4-FFF2-40B4-BE49-F238E27FC236}">
                <a16:creationId xmlns:a16="http://schemas.microsoft.com/office/drawing/2014/main" id="{D87947A2-B9F3-4EFD-B8D4-70DC78B18EF9}"/>
              </a:ext>
            </a:extLst>
          </p:cNvPr>
          <p:cNvSpPr/>
          <p:nvPr/>
        </p:nvSpPr>
        <p:spPr>
          <a:xfrm>
            <a:off x="8573070" y="3876797"/>
            <a:ext cx="138763" cy="149617"/>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13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11349067" y="-1007527"/>
            <a:ext cx="2254413" cy="320775"/>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chemeClr val="dk1"/>
              </a:buClr>
              <a:buSzPts val="4400"/>
              <a:buFont typeface="Calibri"/>
              <a:buNone/>
            </a:pP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a:xfrm>
            <a:off x="1123406" y="3991585"/>
            <a:ext cx="10036808" cy="4351338"/>
          </a:xfrm>
        </p:spPr>
        <p:txBody>
          <a:bodyPr/>
          <a:lstStyle/>
          <a:p>
            <a:pPr marL="0" indent="0">
              <a:buNone/>
            </a:pPr>
            <a:r>
              <a:rPr lang="ar-SA" dirty="0"/>
              <a:t>كان نقاش بين الصديقين سعيد ونعيم من منهم يسكن </a:t>
            </a:r>
            <a:r>
              <a:rPr lang="ar-SA" b="1" u="sng" dirty="0"/>
              <a:t>أقرب</a:t>
            </a:r>
            <a:r>
              <a:rPr lang="ar-SA" dirty="0"/>
              <a:t> الى المدرسة؟</a:t>
            </a:r>
            <a:endParaRPr lang="x-none" dirty="0"/>
          </a:p>
        </p:txBody>
      </p:sp>
      <p:pic>
        <p:nvPicPr>
          <p:cNvPr id="327" name="Google Shape;327;p15"/>
          <p:cNvPicPr preferRelativeResize="0"/>
          <p:nvPr/>
        </p:nvPicPr>
        <p:blipFill rotWithShape="1">
          <a:blip r:embed="rId5">
            <a:alphaModFix/>
          </a:blip>
          <a:srcRect/>
          <a:stretch/>
        </p:blipFill>
        <p:spPr>
          <a:xfrm>
            <a:off x="10833322" y="5810250"/>
            <a:ext cx="2082800" cy="2095500"/>
          </a:xfrm>
          <a:prstGeom prst="rect">
            <a:avLst/>
          </a:prstGeom>
          <a:noFill/>
          <a:ln>
            <a:noFill/>
          </a:ln>
        </p:spPr>
      </p:pic>
      <p:pic>
        <p:nvPicPr>
          <p:cNvPr id="7" name="תמונה 6"/>
          <p:cNvPicPr>
            <a:picLocks noChangeAspect="1"/>
          </p:cNvPicPr>
          <p:nvPr/>
        </p:nvPicPr>
        <p:blipFill rotWithShape="1">
          <a:blip r:embed="rId6"/>
          <a:srcRect t="3655" b="655"/>
          <a:stretch/>
        </p:blipFill>
        <p:spPr>
          <a:xfrm>
            <a:off x="180918" y="1318886"/>
            <a:ext cx="2117662" cy="2501282"/>
          </a:xfrm>
          <a:prstGeom prst="rect">
            <a:avLst/>
          </a:prstGeom>
        </p:spPr>
      </p:pic>
      <p:pic>
        <p:nvPicPr>
          <p:cNvPr id="8" name="תמונה 7"/>
          <p:cNvPicPr>
            <a:picLocks noChangeAspect="1"/>
          </p:cNvPicPr>
          <p:nvPr/>
        </p:nvPicPr>
        <p:blipFill>
          <a:blip r:embed="rId7">
            <a:extLst>
              <a:ext uri="{BEBA8EAE-BF5A-486C-A8C5-ECC9F3942E4B}">
                <a14:imgProps xmlns:a14="http://schemas.microsoft.com/office/drawing/2010/main">
                  <a14:imgLayer r:embed="rId8">
                    <a14:imgEffect>
                      <a14:backgroundRemoval t="0" b="100000" l="0" r="89706"/>
                    </a14:imgEffect>
                  </a14:imgLayer>
                </a14:imgProps>
              </a:ext>
            </a:extLst>
          </a:blip>
          <a:stretch>
            <a:fillRect/>
          </a:stretch>
        </p:blipFill>
        <p:spPr>
          <a:xfrm>
            <a:off x="5911643" y="1702895"/>
            <a:ext cx="1383258" cy="2400360"/>
          </a:xfrm>
          <a:prstGeom prst="rect">
            <a:avLst/>
          </a:prstGeom>
        </p:spPr>
      </p:pic>
      <p:sp>
        <p:nvSpPr>
          <p:cNvPr id="4" name="בועת דיבור: אליפסה 3">
            <a:extLst>
              <a:ext uri="{FF2B5EF4-FFF2-40B4-BE49-F238E27FC236}">
                <a16:creationId xmlns:a16="http://schemas.microsoft.com/office/drawing/2014/main" id="{C29BAE31-3D70-4E43-A9F7-D64B666DB322}"/>
              </a:ext>
            </a:extLst>
          </p:cNvPr>
          <p:cNvSpPr/>
          <p:nvPr/>
        </p:nvSpPr>
        <p:spPr>
          <a:xfrm>
            <a:off x="7736820" y="848787"/>
            <a:ext cx="4303505" cy="1521119"/>
          </a:xfrm>
          <a:prstGeom prst="wedgeEllipseCallout">
            <a:avLst>
              <a:gd name="adj1" fmla="val -71326"/>
              <a:gd name="adj2" fmla="val 61970"/>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800" dirty="0"/>
              <a:t>البعد بين بيتي والمدرسة هو</a:t>
            </a:r>
            <a:endParaRPr lang="he-IL" sz="2800" dirty="0"/>
          </a:p>
          <a:p>
            <a:pPr algn="ctr"/>
            <a:r>
              <a:rPr lang="he-IL" sz="2800" dirty="0"/>
              <a:t> 1.4  </a:t>
            </a:r>
            <a:r>
              <a:rPr lang="ar-SA" sz="2800" dirty="0"/>
              <a:t>كم</a:t>
            </a:r>
            <a:endParaRPr lang="he-IL" sz="2800" dirty="0"/>
          </a:p>
        </p:txBody>
      </p:sp>
      <p:sp>
        <p:nvSpPr>
          <p:cNvPr id="9" name="בועת דיבור: אליפסה 8">
            <a:extLst>
              <a:ext uri="{FF2B5EF4-FFF2-40B4-BE49-F238E27FC236}">
                <a16:creationId xmlns:a16="http://schemas.microsoft.com/office/drawing/2014/main" id="{77738ABC-6FD7-4EB8-9DC8-F64B16EC47C6}"/>
              </a:ext>
            </a:extLst>
          </p:cNvPr>
          <p:cNvSpPr/>
          <p:nvPr/>
        </p:nvSpPr>
        <p:spPr>
          <a:xfrm>
            <a:off x="2519539" y="180573"/>
            <a:ext cx="4428308" cy="1283446"/>
          </a:xfrm>
          <a:prstGeom prst="wedgeEllipseCallout">
            <a:avLst>
              <a:gd name="adj1" fmla="val -66666"/>
              <a:gd name="adj2" fmla="val 71929"/>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800" dirty="0"/>
              <a:t>البعد بين بيتي والمدرسة هو</a:t>
            </a:r>
            <a:endParaRPr lang="he-IL" sz="2800" dirty="0"/>
          </a:p>
          <a:p>
            <a:pPr algn="ctr"/>
            <a:r>
              <a:rPr lang="he-IL" sz="2800" dirty="0"/>
              <a:t> 1.08 </a:t>
            </a:r>
            <a:r>
              <a:rPr lang="ar-SA" sz="2800" dirty="0"/>
              <a:t>كم</a:t>
            </a:r>
            <a:endParaRPr lang="he-IL" sz="2800" dirty="0"/>
          </a:p>
        </p:txBody>
      </p:sp>
      <p:sp>
        <p:nvSpPr>
          <p:cNvPr id="10" name="תיבת טקסט 9">
            <a:extLst>
              <a:ext uri="{FF2B5EF4-FFF2-40B4-BE49-F238E27FC236}">
                <a16:creationId xmlns:a16="http://schemas.microsoft.com/office/drawing/2014/main" id="{5244B699-369E-418D-9DEE-42ACB4F97D62}"/>
              </a:ext>
            </a:extLst>
          </p:cNvPr>
          <p:cNvSpPr txBox="1"/>
          <p:nvPr/>
        </p:nvSpPr>
        <p:spPr>
          <a:xfrm>
            <a:off x="6728127" y="1202409"/>
            <a:ext cx="1133548" cy="523220"/>
          </a:xfrm>
          <a:prstGeom prst="rect">
            <a:avLst/>
          </a:prstGeom>
          <a:noFill/>
        </p:spPr>
        <p:txBody>
          <a:bodyPr wrap="square" rtlCol="1">
            <a:spAutoFit/>
          </a:bodyPr>
          <a:lstStyle/>
          <a:p>
            <a:r>
              <a:rPr lang="ar-SA" sz="2800" b="1" dirty="0"/>
              <a:t>سعيد</a:t>
            </a:r>
            <a:endParaRPr lang="he-IL" sz="2800" b="1" dirty="0"/>
          </a:p>
        </p:txBody>
      </p:sp>
      <p:sp>
        <p:nvSpPr>
          <p:cNvPr id="12" name="תיבת טקסט 11">
            <a:extLst>
              <a:ext uri="{FF2B5EF4-FFF2-40B4-BE49-F238E27FC236}">
                <a16:creationId xmlns:a16="http://schemas.microsoft.com/office/drawing/2014/main" id="{73AA908E-8567-481D-B309-ABCB377FCECC}"/>
              </a:ext>
            </a:extLst>
          </p:cNvPr>
          <p:cNvSpPr txBox="1"/>
          <p:nvPr/>
        </p:nvSpPr>
        <p:spPr>
          <a:xfrm>
            <a:off x="888274" y="499585"/>
            <a:ext cx="992777" cy="523220"/>
          </a:xfrm>
          <a:prstGeom prst="rect">
            <a:avLst/>
          </a:prstGeom>
          <a:noFill/>
        </p:spPr>
        <p:txBody>
          <a:bodyPr wrap="square" rtlCol="1">
            <a:spAutoFit/>
          </a:bodyPr>
          <a:lstStyle/>
          <a:p>
            <a:r>
              <a:rPr lang="he-IL" sz="2800" b="1" dirty="0"/>
              <a:t>נועם</a:t>
            </a:r>
            <a:endParaRPr lang="he-IL" b="1" dirty="0"/>
          </a:p>
        </p:txBody>
      </p:sp>
      <p:pic>
        <p:nvPicPr>
          <p:cNvPr id="14" name="תמונה 13">
            <a:extLst>
              <a:ext uri="{FF2B5EF4-FFF2-40B4-BE49-F238E27FC236}">
                <a16:creationId xmlns:a16="http://schemas.microsoft.com/office/drawing/2014/main" id="{8CCE83DD-FEC4-4D9C-9413-C407FC6AA8D6}"/>
              </a:ext>
            </a:extLst>
          </p:cNvPr>
          <p:cNvPicPr>
            <a:picLocks noChangeAspect="1"/>
          </p:cNvPicPr>
          <p:nvPr/>
        </p:nvPicPr>
        <p:blipFill>
          <a:blip r:embed="rId9"/>
          <a:stretch>
            <a:fillRect/>
          </a:stretch>
        </p:blipFill>
        <p:spPr>
          <a:xfrm>
            <a:off x="2219578" y="5810250"/>
            <a:ext cx="7602371" cy="542591"/>
          </a:xfrm>
          <a:prstGeom prst="rect">
            <a:avLst/>
          </a:prstGeom>
        </p:spPr>
      </p:pic>
      <p:sp>
        <p:nvSpPr>
          <p:cNvPr id="3" name="TextBox 2"/>
          <p:cNvSpPr txBox="1"/>
          <p:nvPr/>
        </p:nvSpPr>
        <p:spPr>
          <a:xfrm>
            <a:off x="1805809" y="1775166"/>
            <a:ext cx="1206502" cy="584775"/>
          </a:xfrm>
          <a:prstGeom prst="rect">
            <a:avLst/>
          </a:prstGeom>
          <a:noFill/>
        </p:spPr>
        <p:txBody>
          <a:bodyPr wrap="square" rtlCol="1">
            <a:spAutoFit/>
          </a:bodyPr>
          <a:lstStyle/>
          <a:p>
            <a:r>
              <a:rPr lang="ar-SA" sz="3200" b="1" dirty="0"/>
              <a:t>نعيم</a:t>
            </a:r>
            <a:endParaRPr lang="he-IL" sz="3200" b="1" dirty="0"/>
          </a:p>
        </p:txBody>
      </p:sp>
      <p:pic>
        <p:nvPicPr>
          <p:cNvPr id="5"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9031" y="475480"/>
            <a:ext cx="2038119" cy="726929"/>
          </a:xfrm>
          <a:prstGeom prst="rect">
            <a:avLst/>
          </a:prstGeom>
        </p:spPr>
      </p:pic>
      <p:pic>
        <p:nvPicPr>
          <p:cNvPr id="6" name="תמונה 5"/>
          <p:cNvPicPr>
            <a:picLocks noChangeAspect="1"/>
          </p:cNvPicPr>
          <p:nvPr/>
        </p:nvPicPr>
        <p:blipFill>
          <a:blip r:embed="rId11"/>
          <a:stretch>
            <a:fillRect/>
          </a:stretch>
        </p:blipFill>
        <p:spPr>
          <a:xfrm>
            <a:off x="743451" y="4372243"/>
            <a:ext cx="2124715" cy="1438007"/>
          </a:xfrm>
          <a:prstGeom prst="rect">
            <a:avLst/>
          </a:prstGeom>
        </p:spPr>
      </p:pic>
      <p:pic>
        <p:nvPicPr>
          <p:cNvPr id="11" name="תמונה 10"/>
          <p:cNvPicPr>
            <a:picLocks noChangeAspect="1"/>
          </p:cNvPicPr>
          <p:nvPr/>
        </p:nvPicPr>
        <p:blipFill>
          <a:blip r:embed="rId12">
            <a:extLst>
              <a:ext uri="{BEBA8EAE-BF5A-486C-A8C5-ECC9F3942E4B}">
                <a14:imgProps xmlns:a14="http://schemas.microsoft.com/office/drawing/2010/main">
                  <a14:imgLayer r:embed="rId13">
                    <a14:imgEffect>
                      <a14:backgroundRemoval t="3209" b="100000" l="0" r="100000"/>
                    </a14:imgEffect>
                  </a14:imgLayer>
                </a14:imgProps>
              </a:ext>
            </a:extLst>
          </a:blip>
          <a:stretch>
            <a:fillRect/>
          </a:stretch>
        </p:blipFill>
        <p:spPr>
          <a:xfrm>
            <a:off x="4535586" y="4508617"/>
            <a:ext cx="2478604" cy="1565875"/>
          </a:xfrm>
          <a:prstGeom prst="rect">
            <a:avLst/>
          </a:prstGeom>
        </p:spPr>
      </p:pic>
      <p:pic>
        <p:nvPicPr>
          <p:cNvPr id="13" name="תמונה 12"/>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6786" y1="35859" x2="36786" y2="35859"/>
                        <a14:foregroundMark x1="34643" y1="35859" x2="34643" y2="35859"/>
                        <a14:foregroundMark x1="33929" y1="74242" x2="33929" y2="74242"/>
                        <a14:foregroundMark x1="37500" y1="63636" x2="37500" y2="63636"/>
                        <a14:foregroundMark x1="37500" y1="63636" x2="37500" y2="63636"/>
                        <a14:foregroundMark x1="42857" y1="56566" x2="42857" y2="56566"/>
                        <a14:foregroundMark x1="34643" y1="55051" x2="34643" y2="55051"/>
                        <a14:foregroundMark x1="27857" y1="55051" x2="27857" y2="55051"/>
                        <a14:foregroundMark x1="28571" y1="60606" x2="28571" y2="60606"/>
                        <a14:foregroundMark x1="39286" y1="68182" x2="39286" y2="68182"/>
                        <a14:foregroundMark x1="41429" y1="68182" x2="41429" y2="68182"/>
                        <a14:foregroundMark x1="44286" y1="63636" x2="44286" y2="63636"/>
                        <a14:foregroundMark x1="77857" y1="69192" x2="77857" y2="69192"/>
                        <a14:foregroundMark x1="33929" y1="30808" x2="33929" y2="30808"/>
                      </a14:backgroundRemoval>
                    </a14:imgEffect>
                  </a14:imgLayer>
                </a14:imgProps>
              </a:ext>
            </a:extLst>
          </a:blip>
          <a:stretch>
            <a:fillRect/>
          </a:stretch>
        </p:blipFill>
        <p:spPr>
          <a:xfrm>
            <a:off x="7736821" y="4694341"/>
            <a:ext cx="2240470" cy="1584333"/>
          </a:xfrm>
          <a:prstGeom prst="rect">
            <a:avLst/>
          </a:prstGeom>
        </p:spPr>
      </p:pic>
    </p:spTree>
    <p:extLst>
      <p:ext uri="{BB962C8B-B14F-4D97-AF65-F5344CB8AC3E}">
        <p14:creationId xmlns:p14="http://schemas.microsoft.com/office/powerpoint/2010/main" val="26327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838200" y="351478"/>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الحل</a:t>
            </a: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a:xfrm>
            <a:off x="597762" y="4713478"/>
            <a:ext cx="11110913" cy="1450256"/>
          </a:xfrm>
        </p:spPr>
        <p:txBody>
          <a:bodyPr>
            <a:normAutofit/>
          </a:bodyPr>
          <a:lstStyle/>
          <a:p>
            <a:pPr algn="ctr"/>
            <a:r>
              <a:rPr lang="ar-SA" sz="3200" b="1" dirty="0"/>
              <a:t>البعد بين </a:t>
            </a:r>
            <a:r>
              <a:rPr lang="ar-SA" sz="3200" b="1" dirty="0">
                <a:solidFill>
                  <a:srgbClr val="FF0000"/>
                </a:solidFill>
              </a:rPr>
              <a:t>بيت سعيد </a:t>
            </a:r>
            <a:r>
              <a:rPr lang="ar-SA" sz="3200" b="1" dirty="0"/>
              <a:t>والمدرسة (1.4 كم) أكبر من البعد بين </a:t>
            </a:r>
            <a:r>
              <a:rPr lang="ar-SA" sz="3200" b="1" dirty="0">
                <a:solidFill>
                  <a:srgbClr val="FF0000"/>
                </a:solidFill>
              </a:rPr>
              <a:t>بيت نعيم </a:t>
            </a:r>
            <a:r>
              <a:rPr lang="ar-SA" sz="3200" b="1" dirty="0"/>
              <a:t>والمدرسة (1.08) كم.</a:t>
            </a:r>
            <a:endParaRPr lang="x-none" sz="3200" b="1" dirty="0"/>
          </a:p>
        </p:txBody>
      </p:sp>
      <p:pic>
        <p:nvPicPr>
          <p:cNvPr id="327" name="Google Shape;327;p15"/>
          <p:cNvPicPr preferRelativeResize="0"/>
          <p:nvPr/>
        </p:nvPicPr>
        <p:blipFill rotWithShape="1">
          <a:blip r:embed="rId3">
            <a:alphaModFix/>
          </a:blip>
          <a:srcRect/>
          <a:stretch/>
        </p:blipFill>
        <p:spPr>
          <a:xfrm>
            <a:off x="10514008" y="5229679"/>
            <a:ext cx="2082800" cy="2095500"/>
          </a:xfrm>
          <a:prstGeom prst="rect">
            <a:avLst/>
          </a:prstGeom>
          <a:noFill/>
          <a:ln>
            <a:noFill/>
          </a:ln>
        </p:spPr>
      </p:pic>
      <p:sp>
        <p:nvSpPr>
          <p:cNvPr id="6" name="תיבת טקסט 5">
            <a:extLst>
              <a:ext uri="{FF2B5EF4-FFF2-40B4-BE49-F238E27FC236}">
                <a16:creationId xmlns:a16="http://schemas.microsoft.com/office/drawing/2014/main" id="{6BBB1E25-227A-4958-B9D2-3F1C1E6914B6}"/>
              </a:ext>
            </a:extLst>
          </p:cNvPr>
          <p:cNvSpPr txBox="1"/>
          <p:nvPr/>
        </p:nvSpPr>
        <p:spPr>
          <a:xfrm>
            <a:off x="4408226" y="1235093"/>
            <a:ext cx="5786651" cy="923330"/>
          </a:xfrm>
          <a:prstGeom prst="rect">
            <a:avLst/>
          </a:prstGeom>
          <a:noFill/>
        </p:spPr>
        <p:txBody>
          <a:bodyPr wrap="square" rtlCol="1">
            <a:spAutoFit/>
          </a:bodyPr>
          <a:lstStyle/>
          <a:p>
            <a:r>
              <a:rPr lang="en-US" sz="5400" b="1" dirty="0"/>
              <a:t>1.4 = 1+0.4</a:t>
            </a:r>
            <a:r>
              <a:rPr lang="ar-SA" sz="2800" b="1" dirty="0"/>
              <a:t>سعيد</a:t>
            </a:r>
            <a:r>
              <a:rPr lang="he-IL" sz="2800" b="1" dirty="0"/>
              <a:t>        </a:t>
            </a:r>
            <a:r>
              <a:rPr lang="he-IL" sz="5400" b="1" dirty="0"/>
              <a:t>  </a:t>
            </a:r>
          </a:p>
        </p:txBody>
      </p:sp>
      <p:sp>
        <p:nvSpPr>
          <p:cNvPr id="11" name="תיבת טקסט 10">
            <a:extLst>
              <a:ext uri="{FF2B5EF4-FFF2-40B4-BE49-F238E27FC236}">
                <a16:creationId xmlns:a16="http://schemas.microsoft.com/office/drawing/2014/main" id="{A6C88C5B-09F7-411F-88E3-A36580222AA1}"/>
              </a:ext>
            </a:extLst>
          </p:cNvPr>
          <p:cNvSpPr txBox="1"/>
          <p:nvPr/>
        </p:nvSpPr>
        <p:spPr>
          <a:xfrm>
            <a:off x="4408225" y="2303989"/>
            <a:ext cx="5786651" cy="923330"/>
          </a:xfrm>
          <a:prstGeom prst="rect">
            <a:avLst/>
          </a:prstGeom>
          <a:noFill/>
        </p:spPr>
        <p:txBody>
          <a:bodyPr wrap="square" rtlCol="1">
            <a:spAutoFit/>
          </a:bodyPr>
          <a:lstStyle/>
          <a:p>
            <a:r>
              <a:rPr lang="en-US" sz="5400" b="1" dirty="0"/>
              <a:t>1.08 = 1+0.08</a:t>
            </a:r>
            <a:r>
              <a:rPr lang="he-IL" sz="5400" b="1" dirty="0"/>
              <a:t> </a:t>
            </a:r>
            <a:r>
              <a:rPr lang="ar-SA" sz="2800" b="1" dirty="0"/>
              <a:t>نعيم</a:t>
            </a:r>
            <a:r>
              <a:rPr lang="he-IL" sz="2800" b="1" dirty="0"/>
              <a:t>    </a:t>
            </a:r>
          </a:p>
        </p:txBody>
      </p:sp>
      <p:sp>
        <p:nvSpPr>
          <p:cNvPr id="13" name="תיבת טקסט 12">
            <a:extLst>
              <a:ext uri="{FF2B5EF4-FFF2-40B4-BE49-F238E27FC236}">
                <a16:creationId xmlns:a16="http://schemas.microsoft.com/office/drawing/2014/main" id="{1AC91C8D-795B-4EF5-9559-E4E19672B2C4}"/>
              </a:ext>
            </a:extLst>
          </p:cNvPr>
          <p:cNvSpPr txBox="1"/>
          <p:nvPr/>
        </p:nvSpPr>
        <p:spPr>
          <a:xfrm>
            <a:off x="4285395" y="3644581"/>
            <a:ext cx="5786651" cy="923330"/>
          </a:xfrm>
          <a:prstGeom prst="rect">
            <a:avLst/>
          </a:prstGeom>
          <a:noFill/>
        </p:spPr>
        <p:txBody>
          <a:bodyPr wrap="square" rtlCol="1">
            <a:spAutoFit/>
          </a:bodyPr>
          <a:lstStyle/>
          <a:p>
            <a:r>
              <a:rPr lang="en-US" sz="5400" b="1" dirty="0">
                <a:solidFill>
                  <a:srgbClr val="FF0000"/>
                </a:solidFill>
              </a:rPr>
              <a:t>1</a:t>
            </a:r>
            <a:r>
              <a:rPr lang="en-US" sz="5400" b="1" dirty="0"/>
              <a:t>.</a:t>
            </a:r>
            <a:r>
              <a:rPr lang="en-US" sz="5400" b="1" dirty="0">
                <a:solidFill>
                  <a:srgbClr val="0070C0"/>
                </a:solidFill>
              </a:rPr>
              <a:t>0</a:t>
            </a:r>
            <a:r>
              <a:rPr lang="en-US" sz="5400" b="1" dirty="0"/>
              <a:t>8 &lt; </a:t>
            </a:r>
            <a:r>
              <a:rPr lang="en-US" sz="5400" b="1" dirty="0">
                <a:solidFill>
                  <a:srgbClr val="FF0000"/>
                </a:solidFill>
              </a:rPr>
              <a:t>1</a:t>
            </a:r>
            <a:r>
              <a:rPr lang="en-US" sz="5400" b="1" dirty="0"/>
              <a:t>.</a:t>
            </a:r>
            <a:r>
              <a:rPr lang="en-US" sz="5400" b="1" dirty="0">
                <a:solidFill>
                  <a:srgbClr val="0070C0"/>
                </a:solidFill>
              </a:rPr>
              <a:t>4</a:t>
            </a:r>
            <a:endParaRPr lang="he-IL" sz="5400" b="1" dirty="0">
              <a:solidFill>
                <a:srgbClr val="0070C0"/>
              </a:solidFill>
            </a:endParaRPr>
          </a:p>
        </p:txBody>
      </p:sp>
      <p:pic>
        <p:nvPicPr>
          <p:cNvPr id="9" name="תמונה 8"/>
          <p:cNvPicPr>
            <a:picLocks noChangeAspect="1"/>
          </p:cNvPicPr>
          <p:nvPr/>
        </p:nvPicPr>
        <p:blipFill>
          <a:blip r:embed="rId4"/>
          <a:stretch>
            <a:fillRect/>
          </a:stretch>
        </p:blipFill>
        <p:spPr>
          <a:xfrm>
            <a:off x="597762" y="720416"/>
            <a:ext cx="3206661" cy="2170268"/>
          </a:xfrm>
          <a:prstGeom prst="rect">
            <a:avLst/>
          </a:prstGeom>
        </p:spPr>
      </p:pic>
    </p:spTree>
    <p:extLst>
      <p:ext uri="{BB962C8B-B14F-4D97-AF65-F5344CB8AC3E}">
        <p14:creationId xmlns:p14="http://schemas.microsoft.com/office/powerpoint/2010/main" val="14831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76716" y="169407"/>
            <a:ext cx="6454253" cy="1156156"/>
          </a:xfrm>
        </p:spPr>
        <p:txBody>
          <a:bodyPr/>
          <a:lstStyle/>
          <a:p>
            <a:r>
              <a:rPr lang="ar-SA" dirty="0"/>
              <a:t>أزهار العيد</a:t>
            </a:r>
            <a:r>
              <a:rPr lang="he-IL" dirty="0"/>
              <a:t>.</a:t>
            </a:r>
          </a:p>
        </p:txBody>
      </p:sp>
      <p:sp>
        <p:nvSpPr>
          <p:cNvPr id="4" name="מציין מיקום תוכן 3"/>
          <p:cNvSpPr>
            <a:spLocks noGrp="1"/>
          </p:cNvSpPr>
          <p:nvPr>
            <p:ph sz="half" idx="2"/>
          </p:nvPr>
        </p:nvSpPr>
        <p:spPr>
          <a:xfrm>
            <a:off x="4776717" y="952168"/>
            <a:ext cx="7191804" cy="4351338"/>
          </a:xfrm>
        </p:spPr>
        <p:txBody>
          <a:bodyPr>
            <a:normAutofit/>
          </a:bodyPr>
          <a:lstStyle/>
          <a:p>
            <a:r>
              <a:rPr lang="ar-SA" sz="3600" b="1" dirty="0"/>
              <a:t>يُريد يامن شراء باقة من الازهار بمناسبة العيد</a:t>
            </a:r>
            <a:r>
              <a:rPr lang="he-IL" sz="3600" b="1" dirty="0"/>
              <a:t>.</a:t>
            </a:r>
            <a:r>
              <a:rPr lang="ar-SA" sz="3600" b="1" dirty="0"/>
              <a:t> أي دكان زهور لديه السعر الأرخص؟</a:t>
            </a:r>
            <a:endParaRPr lang="he-IL" sz="3600" b="1" dirty="0"/>
          </a:p>
          <a:p>
            <a:r>
              <a:rPr lang="he-IL" sz="2000" b="1" dirty="0"/>
              <a:t>(</a:t>
            </a:r>
            <a:r>
              <a:rPr lang="ar-SA" sz="2000" b="1" dirty="0"/>
              <a:t>جميع الباقات متساوية في عدد وشكل الازهار</a:t>
            </a:r>
            <a:r>
              <a:rPr lang="he-IL" sz="2000" b="1" dirty="0"/>
              <a:t>)</a:t>
            </a:r>
          </a:p>
        </p:txBody>
      </p:sp>
      <p:pic>
        <p:nvPicPr>
          <p:cNvPr id="5" name="תמונה 4">
            <a:extLst>
              <a:ext uri="{FF2B5EF4-FFF2-40B4-BE49-F238E27FC236}">
                <a16:creationId xmlns:a16="http://schemas.microsoft.com/office/drawing/2014/main" id="{AF2286DA-B892-48F9-93EE-ACA68F2A68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61" b="94388" l="0" r="100000"/>
                    </a14:imgEffect>
                  </a14:imgLayer>
                </a14:imgProps>
              </a:ext>
            </a:extLst>
          </a:blip>
          <a:stretch>
            <a:fillRect/>
          </a:stretch>
        </p:blipFill>
        <p:spPr>
          <a:xfrm>
            <a:off x="679644" y="2289273"/>
            <a:ext cx="2688038" cy="2688038"/>
          </a:xfrm>
          <a:prstGeom prst="rect">
            <a:avLst/>
          </a:prstGeom>
        </p:spPr>
      </p:pic>
      <p:sp>
        <p:nvSpPr>
          <p:cNvPr id="6" name="מלבן 5">
            <a:extLst>
              <a:ext uri="{FF2B5EF4-FFF2-40B4-BE49-F238E27FC236}">
                <a16:creationId xmlns:a16="http://schemas.microsoft.com/office/drawing/2014/main" id="{73E334C0-CC3C-4567-8952-D22783A1D6D2}"/>
              </a:ext>
            </a:extLst>
          </p:cNvPr>
          <p:cNvSpPr/>
          <p:nvPr/>
        </p:nvSpPr>
        <p:spPr>
          <a:xfrm>
            <a:off x="956222" y="1325563"/>
            <a:ext cx="2481770" cy="830997"/>
          </a:xfrm>
          <a:prstGeom prst="rect">
            <a:avLst/>
          </a:prstGeom>
        </p:spPr>
        <p:txBody>
          <a:bodyPr wrap="none">
            <a:spAutoFit/>
          </a:bodyPr>
          <a:lstStyle/>
          <a:p>
            <a:pPr algn="ctr"/>
            <a:r>
              <a:rPr lang="ar-SA" sz="2400" b="1" dirty="0"/>
              <a:t>دكان أ</a:t>
            </a:r>
            <a:endParaRPr lang="he-IL" sz="2400" b="1" dirty="0"/>
          </a:p>
          <a:p>
            <a:pPr algn="ctr"/>
            <a:r>
              <a:rPr lang="ar-SA" sz="2400" b="1" dirty="0"/>
              <a:t>سعر الباقة </a:t>
            </a:r>
            <a:r>
              <a:rPr lang="he-IL" sz="2400" b="1" dirty="0"/>
              <a:t>25.7 </a:t>
            </a:r>
            <a:r>
              <a:rPr lang="ar-SA" sz="2400" b="1" dirty="0"/>
              <a:t>شاقل</a:t>
            </a:r>
            <a:endParaRPr lang="he-IL" sz="2400" b="1" dirty="0"/>
          </a:p>
        </p:txBody>
      </p:sp>
      <p:pic>
        <p:nvPicPr>
          <p:cNvPr id="7" name="תמונה 6">
            <a:extLst>
              <a:ext uri="{FF2B5EF4-FFF2-40B4-BE49-F238E27FC236}">
                <a16:creationId xmlns:a16="http://schemas.microsoft.com/office/drawing/2014/main" id="{31C5807E-304D-43E6-8294-5D62E6625F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61" b="94388" l="0" r="100000"/>
                    </a14:imgEffect>
                  </a14:imgLayer>
                </a14:imgProps>
              </a:ext>
            </a:extLst>
          </a:blip>
          <a:stretch>
            <a:fillRect/>
          </a:stretch>
        </p:blipFill>
        <p:spPr>
          <a:xfrm>
            <a:off x="4170732" y="3217794"/>
            <a:ext cx="2688038" cy="2688038"/>
          </a:xfrm>
          <a:prstGeom prst="rect">
            <a:avLst/>
          </a:prstGeom>
        </p:spPr>
      </p:pic>
      <p:sp>
        <p:nvSpPr>
          <p:cNvPr id="8" name="מלבן 7">
            <a:extLst>
              <a:ext uri="{FF2B5EF4-FFF2-40B4-BE49-F238E27FC236}">
                <a16:creationId xmlns:a16="http://schemas.microsoft.com/office/drawing/2014/main" id="{AA3D5444-7140-47DF-9163-96E3E44B1D39}"/>
              </a:ext>
            </a:extLst>
          </p:cNvPr>
          <p:cNvSpPr/>
          <p:nvPr/>
        </p:nvSpPr>
        <p:spPr>
          <a:xfrm>
            <a:off x="7959183" y="3217794"/>
            <a:ext cx="2653290" cy="830997"/>
          </a:xfrm>
          <a:prstGeom prst="rect">
            <a:avLst/>
          </a:prstGeom>
        </p:spPr>
        <p:txBody>
          <a:bodyPr wrap="none">
            <a:spAutoFit/>
          </a:bodyPr>
          <a:lstStyle/>
          <a:p>
            <a:pPr algn="ctr"/>
            <a:r>
              <a:rPr lang="ar-SA" sz="2400" b="1" dirty="0"/>
              <a:t>دكان ج</a:t>
            </a:r>
            <a:endParaRPr lang="he-IL" sz="2400" b="1" dirty="0"/>
          </a:p>
          <a:p>
            <a:pPr algn="ctr"/>
            <a:r>
              <a:rPr lang="ar-SA" sz="2400" b="1" dirty="0"/>
              <a:t>سعر الباقة </a:t>
            </a:r>
            <a:r>
              <a:rPr lang="he-IL" sz="2400" b="1" dirty="0"/>
              <a:t>25.29 </a:t>
            </a:r>
            <a:r>
              <a:rPr lang="ar-SA" sz="2400" b="1" dirty="0"/>
              <a:t>شاقل</a:t>
            </a:r>
            <a:endParaRPr lang="he-IL" sz="2400" b="1" dirty="0"/>
          </a:p>
        </p:txBody>
      </p:sp>
      <p:pic>
        <p:nvPicPr>
          <p:cNvPr id="9" name="תמונה 8">
            <a:extLst>
              <a:ext uri="{FF2B5EF4-FFF2-40B4-BE49-F238E27FC236}">
                <a16:creationId xmlns:a16="http://schemas.microsoft.com/office/drawing/2014/main" id="{9334F793-D08E-4C63-9A89-EECD07E39A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61" b="94388" l="0" r="100000"/>
                    </a14:imgEffect>
                  </a14:imgLayer>
                </a14:imgProps>
              </a:ext>
            </a:extLst>
          </a:blip>
          <a:stretch>
            <a:fillRect/>
          </a:stretch>
        </p:blipFill>
        <p:spPr>
          <a:xfrm>
            <a:off x="7871448" y="3959487"/>
            <a:ext cx="2688038" cy="2688038"/>
          </a:xfrm>
          <a:prstGeom prst="rect">
            <a:avLst/>
          </a:prstGeom>
        </p:spPr>
      </p:pic>
      <p:sp>
        <p:nvSpPr>
          <p:cNvPr id="10" name="מלבן 9">
            <a:extLst>
              <a:ext uri="{FF2B5EF4-FFF2-40B4-BE49-F238E27FC236}">
                <a16:creationId xmlns:a16="http://schemas.microsoft.com/office/drawing/2014/main" id="{619A46DF-C2CE-47C3-94A1-BEF0218DA4D4}"/>
              </a:ext>
            </a:extLst>
          </p:cNvPr>
          <p:cNvSpPr/>
          <p:nvPr/>
        </p:nvSpPr>
        <p:spPr>
          <a:xfrm>
            <a:off x="4308960" y="2411015"/>
            <a:ext cx="2481770" cy="830997"/>
          </a:xfrm>
          <a:prstGeom prst="rect">
            <a:avLst/>
          </a:prstGeom>
        </p:spPr>
        <p:txBody>
          <a:bodyPr wrap="none">
            <a:spAutoFit/>
          </a:bodyPr>
          <a:lstStyle/>
          <a:p>
            <a:pPr algn="ctr"/>
            <a:r>
              <a:rPr lang="ar-SA" sz="2400" b="1" dirty="0"/>
              <a:t>دكان</a:t>
            </a:r>
            <a:r>
              <a:rPr lang="he-IL" sz="2400" b="1" dirty="0"/>
              <a:t> </a:t>
            </a:r>
            <a:r>
              <a:rPr lang="ar-SA" sz="2400" b="1" dirty="0"/>
              <a:t>ب</a:t>
            </a:r>
            <a:r>
              <a:rPr lang="he-IL" sz="2400" b="1" dirty="0"/>
              <a:t>  </a:t>
            </a:r>
          </a:p>
          <a:p>
            <a:pPr algn="ctr"/>
            <a:r>
              <a:rPr lang="ar-SA" sz="2400" b="1" dirty="0"/>
              <a:t>سعر الباقة </a:t>
            </a:r>
            <a:r>
              <a:rPr lang="he-IL" sz="2400" b="1" dirty="0"/>
              <a:t>25.9 </a:t>
            </a:r>
            <a:r>
              <a:rPr lang="ar-SA" sz="2400" b="1" dirty="0"/>
              <a:t>شاقل</a:t>
            </a:r>
            <a:endParaRPr lang="he-IL" sz="2400" b="1" dirty="0"/>
          </a:p>
        </p:txBody>
      </p:sp>
      <p:pic>
        <p:nvPicPr>
          <p:cNvPr id="11"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9459" y="187702"/>
            <a:ext cx="2818171" cy="1005148"/>
          </a:xfrm>
          <a:prstGeom prst="rect">
            <a:avLst/>
          </a:prstGeom>
        </p:spPr>
      </p:pic>
    </p:spTree>
    <p:extLst>
      <p:ext uri="{BB962C8B-B14F-4D97-AF65-F5344CB8AC3E}">
        <p14:creationId xmlns:p14="http://schemas.microsoft.com/office/powerpoint/2010/main" val="24257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42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1"/>
                </p:tgtEl>
              </p:cMediaNode>
            </p:video>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79732" y="313483"/>
            <a:ext cx="4296899" cy="912560"/>
          </a:xfrm>
        </p:spPr>
        <p:txBody>
          <a:bodyPr/>
          <a:lstStyle/>
          <a:p>
            <a:r>
              <a:rPr lang="ar-SA" dirty="0"/>
              <a:t>الحل- أزهار العيد</a:t>
            </a:r>
            <a:endParaRPr lang="he-IL" dirty="0"/>
          </a:p>
        </p:txBody>
      </p:sp>
      <p:pic>
        <p:nvPicPr>
          <p:cNvPr id="5" name="תמונה 4">
            <a:extLst>
              <a:ext uri="{FF2B5EF4-FFF2-40B4-BE49-F238E27FC236}">
                <a16:creationId xmlns:a16="http://schemas.microsoft.com/office/drawing/2014/main" id="{AF2286DA-B892-48F9-93EE-ACA68F2A68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500817" y="1384345"/>
            <a:ext cx="2141725" cy="2141725"/>
          </a:xfrm>
          <a:prstGeom prst="rect">
            <a:avLst/>
          </a:prstGeom>
        </p:spPr>
      </p:pic>
      <p:sp>
        <p:nvSpPr>
          <p:cNvPr id="6" name="מלבן 5">
            <a:extLst>
              <a:ext uri="{FF2B5EF4-FFF2-40B4-BE49-F238E27FC236}">
                <a16:creationId xmlns:a16="http://schemas.microsoft.com/office/drawing/2014/main" id="{73E334C0-CC3C-4567-8952-D22783A1D6D2}"/>
              </a:ext>
            </a:extLst>
          </p:cNvPr>
          <p:cNvSpPr/>
          <p:nvPr/>
        </p:nvSpPr>
        <p:spPr>
          <a:xfrm>
            <a:off x="330794" y="3749060"/>
            <a:ext cx="2481770" cy="830997"/>
          </a:xfrm>
          <a:prstGeom prst="rect">
            <a:avLst/>
          </a:prstGeom>
        </p:spPr>
        <p:txBody>
          <a:bodyPr wrap="none">
            <a:spAutoFit/>
          </a:bodyPr>
          <a:lstStyle/>
          <a:p>
            <a:pPr algn="ctr"/>
            <a:r>
              <a:rPr lang="ar-SA" sz="2400" b="1" dirty="0"/>
              <a:t>دكان ج</a:t>
            </a:r>
            <a:r>
              <a:rPr lang="he-IL" sz="2400" b="1" dirty="0"/>
              <a:t>-  </a:t>
            </a:r>
          </a:p>
          <a:p>
            <a:pPr algn="ctr"/>
            <a:r>
              <a:rPr lang="ar-SA" sz="2400" b="1" dirty="0"/>
              <a:t>سعر الباقة </a:t>
            </a:r>
            <a:r>
              <a:rPr lang="he-IL" sz="2400" b="1" dirty="0"/>
              <a:t>25.7 </a:t>
            </a:r>
            <a:r>
              <a:rPr lang="ar-SA" sz="2400" b="1" dirty="0"/>
              <a:t>شاقل</a:t>
            </a:r>
            <a:endParaRPr lang="he-IL" sz="2400" b="1" dirty="0"/>
          </a:p>
        </p:txBody>
      </p:sp>
      <p:pic>
        <p:nvPicPr>
          <p:cNvPr id="7" name="תמונה 6">
            <a:extLst>
              <a:ext uri="{FF2B5EF4-FFF2-40B4-BE49-F238E27FC236}">
                <a16:creationId xmlns:a16="http://schemas.microsoft.com/office/drawing/2014/main" id="{31C5807E-304D-43E6-8294-5D62E6625F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3837373" y="1409700"/>
            <a:ext cx="2045101" cy="2045101"/>
          </a:xfrm>
          <a:prstGeom prst="rect">
            <a:avLst/>
          </a:prstGeom>
        </p:spPr>
      </p:pic>
      <p:sp>
        <p:nvSpPr>
          <p:cNvPr id="8" name="מלבן 7">
            <a:extLst>
              <a:ext uri="{FF2B5EF4-FFF2-40B4-BE49-F238E27FC236}">
                <a16:creationId xmlns:a16="http://schemas.microsoft.com/office/drawing/2014/main" id="{AA3D5444-7140-47DF-9163-96E3E44B1D39}"/>
              </a:ext>
            </a:extLst>
          </p:cNvPr>
          <p:cNvSpPr/>
          <p:nvPr/>
        </p:nvSpPr>
        <p:spPr>
          <a:xfrm>
            <a:off x="3314939" y="3822114"/>
            <a:ext cx="2653290" cy="830997"/>
          </a:xfrm>
          <a:prstGeom prst="rect">
            <a:avLst/>
          </a:prstGeom>
        </p:spPr>
        <p:txBody>
          <a:bodyPr wrap="none">
            <a:spAutoFit/>
          </a:bodyPr>
          <a:lstStyle/>
          <a:p>
            <a:pPr algn="ctr"/>
            <a:r>
              <a:rPr lang="ar-SA" sz="2400" b="1" dirty="0"/>
              <a:t>دكان ج-</a:t>
            </a:r>
            <a:endParaRPr lang="he-IL" sz="2400" b="1" dirty="0"/>
          </a:p>
          <a:p>
            <a:pPr algn="ctr"/>
            <a:r>
              <a:rPr lang="ar-SA" sz="2400" b="1" dirty="0"/>
              <a:t>سعر الباقة </a:t>
            </a:r>
            <a:r>
              <a:rPr lang="he-IL" sz="2400" b="1" dirty="0"/>
              <a:t>25.29 </a:t>
            </a:r>
            <a:r>
              <a:rPr lang="ar-SA" sz="2400" b="1" dirty="0"/>
              <a:t>شاقل</a:t>
            </a:r>
            <a:endParaRPr lang="he-IL" sz="2400" b="1" dirty="0"/>
          </a:p>
        </p:txBody>
      </p:sp>
      <p:sp>
        <p:nvSpPr>
          <p:cNvPr id="10" name="מלבן 9">
            <a:extLst>
              <a:ext uri="{FF2B5EF4-FFF2-40B4-BE49-F238E27FC236}">
                <a16:creationId xmlns:a16="http://schemas.microsoft.com/office/drawing/2014/main" id="{619A46DF-C2CE-47C3-94A1-BEF0218DA4D4}"/>
              </a:ext>
            </a:extLst>
          </p:cNvPr>
          <p:cNvSpPr/>
          <p:nvPr/>
        </p:nvSpPr>
        <p:spPr>
          <a:xfrm>
            <a:off x="3576563" y="790703"/>
            <a:ext cx="2566728" cy="830997"/>
          </a:xfrm>
          <a:prstGeom prst="rect">
            <a:avLst/>
          </a:prstGeom>
        </p:spPr>
        <p:txBody>
          <a:bodyPr wrap="none">
            <a:spAutoFit/>
          </a:bodyPr>
          <a:lstStyle/>
          <a:p>
            <a:pPr algn="ctr"/>
            <a:r>
              <a:rPr lang="ar-SA" sz="2400" b="1" dirty="0"/>
              <a:t>دكان</a:t>
            </a:r>
            <a:r>
              <a:rPr lang="he-IL" sz="2400" b="1" dirty="0"/>
              <a:t> </a:t>
            </a:r>
            <a:r>
              <a:rPr lang="ar-SA" sz="2400" b="1" dirty="0"/>
              <a:t>ب</a:t>
            </a:r>
            <a:r>
              <a:rPr lang="he-IL" sz="2400" b="1" dirty="0"/>
              <a:t>-  </a:t>
            </a:r>
          </a:p>
          <a:p>
            <a:pPr algn="ctr"/>
            <a:r>
              <a:rPr lang="ar-SA" sz="2400" b="1" dirty="0"/>
              <a:t>سعر الباقة </a:t>
            </a:r>
            <a:r>
              <a:rPr lang="he-IL" sz="2400" b="1" dirty="0"/>
              <a:t> 25.9 </a:t>
            </a:r>
            <a:r>
              <a:rPr lang="ar-SA" sz="2400" b="1" dirty="0"/>
              <a:t>شاقل</a:t>
            </a:r>
            <a:endParaRPr lang="he-IL" sz="2400" b="1" dirty="0"/>
          </a:p>
        </p:txBody>
      </p:sp>
      <p:sp>
        <p:nvSpPr>
          <p:cNvPr id="3" name="תיבת טקסט 2">
            <a:extLst>
              <a:ext uri="{FF2B5EF4-FFF2-40B4-BE49-F238E27FC236}">
                <a16:creationId xmlns:a16="http://schemas.microsoft.com/office/drawing/2014/main" id="{B1D937AB-BE70-441E-9D54-C95FF8ADDFD4}"/>
              </a:ext>
            </a:extLst>
          </p:cNvPr>
          <p:cNvSpPr txBox="1"/>
          <p:nvPr/>
        </p:nvSpPr>
        <p:spPr>
          <a:xfrm>
            <a:off x="6558320" y="1024210"/>
            <a:ext cx="5269214" cy="2308324"/>
          </a:xfrm>
          <a:prstGeom prst="rect">
            <a:avLst/>
          </a:prstGeom>
          <a:noFill/>
        </p:spPr>
        <p:txBody>
          <a:bodyPr wrap="square" rtlCol="1">
            <a:spAutoFit/>
          </a:bodyPr>
          <a:lstStyle/>
          <a:p>
            <a:pPr algn="ctr"/>
            <a:r>
              <a:rPr lang="ar-SA" sz="2000" b="1" dirty="0"/>
              <a:t>المرحلة الأولى </a:t>
            </a:r>
            <a:r>
              <a:rPr lang="he-IL" sz="2000" b="1" dirty="0"/>
              <a:t> </a:t>
            </a:r>
            <a:r>
              <a:rPr lang="ar-SA" sz="2000" b="1" dirty="0"/>
              <a:t>أ</a:t>
            </a:r>
            <a:r>
              <a:rPr lang="he-IL" sz="2000" b="1" dirty="0"/>
              <a:t>: </a:t>
            </a:r>
            <a:endParaRPr lang="he-IL" sz="2800" b="1" dirty="0"/>
          </a:p>
          <a:p>
            <a:pPr algn="ctr"/>
            <a:r>
              <a:rPr lang="ar-SA" sz="2800" b="1" dirty="0"/>
              <a:t>نقارن بين سعر الباقة أ لسعر الباقة ب</a:t>
            </a:r>
          </a:p>
          <a:p>
            <a:pPr algn="ctr"/>
            <a:endParaRPr lang="he-IL" sz="2000" b="1" dirty="0"/>
          </a:p>
          <a:p>
            <a:pPr algn="ctr"/>
            <a:r>
              <a:rPr lang="he-IL" sz="3600" dirty="0"/>
              <a:t>25.7&lt;25.9</a:t>
            </a:r>
            <a:endParaRPr lang="he-IL" sz="2000" dirty="0"/>
          </a:p>
          <a:p>
            <a:pPr algn="ctr"/>
            <a:endParaRPr lang="he-IL" sz="2000" b="1" dirty="0"/>
          </a:p>
          <a:p>
            <a:pPr algn="ctr"/>
            <a:endParaRPr lang="he-IL" sz="2000" b="1" dirty="0"/>
          </a:p>
        </p:txBody>
      </p:sp>
      <p:sp>
        <p:nvSpPr>
          <p:cNvPr id="13" name="תיבת טקסט 12">
            <a:extLst>
              <a:ext uri="{FF2B5EF4-FFF2-40B4-BE49-F238E27FC236}">
                <a16:creationId xmlns:a16="http://schemas.microsoft.com/office/drawing/2014/main" id="{A35F210E-6F90-40AF-B5FC-1C9E7DBDD2AF}"/>
              </a:ext>
            </a:extLst>
          </p:cNvPr>
          <p:cNvSpPr txBox="1"/>
          <p:nvPr/>
        </p:nvSpPr>
        <p:spPr>
          <a:xfrm>
            <a:off x="4107106" y="1422466"/>
            <a:ext cx="1151862" cy="2215991"/>
          </a:xfrm>
          <a:prstGeom prst="rect">
            <a:avLst/>
          </a:prstGeom>
          <a:noFill/>
        </p:spPr>
        <p:txBody>
          <a:bodyPr wrap="square" rtlCol="1">
            <a:spAutoFit/>
          </a:bodyPr>
          <a:lstStyle/>
          <a:p>
            <a:pPr algn="ctr"/>
            <a:r>
              <a:rPr lang="en-US" sz="13800" dirty="0">
                <a:solidFill>
                  <a:srgbClr val="FF0000"/>
                </a:solidFill>
              </a:rPr>
              <a:t>X</a:t>
            </a:r>
            <a:endParaRPr lang="he-IL" sz="13800" dirty="0">
              <a:solidFill>
                <a:srgbClr val="FF0000"/>
              </a:solidFill>
            </a:endParaRPr>
          </a:p>
        </p:txBody>
      </p:sp>
      <p:pic>
        <p:nvPicPr>
          <p:cNvPr id="16" name="תמונה 15">
            <a:extLst>
              <a:ext uri="{FF2B5EF4-FFF2-40B4-BE49-F238E27FC236}">
                <a16:creationId xmlns:a16="http://schemas.microsoft.com/office/drawing/2014/main" id="{16FF09E3-5F9D-4A1D-9E5E-1C0215F703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500816" y="4402792"/>
            <a:ext cx="2141725" cy="2141725"/>
          </a:xfrm>
          <a:prstGeom prst="rect">
            <a:avLst/>
          </a:prstGeom>
        </p:spPr>
      </p:pic>
      <p:sp>
        <p:nvSpPr>
          <p:cNvPr id="17" name="מלבן 16">
            <a:extLst>
              <a:ext uri="{FF2B5EF4-FFF2-40B4-BE49-F238E27FC236}">
                <a16:creationId xmlns:a16="http://schemas.microsoft.com/office/drawing/2014/main" id="{1F8A6429-C6F9-40A2-AF19-54754D95348E}"/>
              </a:ext>
            </a:extLst>
          </p:cNvPr>
          <p:cNvSpPr/>
          <p:nvPr/>
        </p:nvSpPr>
        <p:spPr>
          <a:xfrm>
            <a:off x="359658" y="645879"/>
            <a:ext cx="2481770" cy="830997"/>
          </a:xfrm>
          <a:prstGeom prst="rect">
            <a:avLst/>
          </a:prstGeom>
        </p:spPr>
        <p:txBody>
          <a:bodyPr wrap="none">
            <a:spAutoFit/>
          </a:bodyPr>
          <a:lstStyle/>
          <a:p>
            <a:pPr algn="ctr"/>
            <a:r>
              <a:rPr lang="ar-SA" sz="2400" b="1" dirty="0"/>
              <a:t>دكان أ</a:t>
            </a:r>
            <a:r>
              <a:rPr lang="he-IL" sz="2400" b="1" dirty="0"/>
              <a:t>-  </a:t>
            </a:r>
          </a:p>
          <a:p>
            <a:pPr algn="ctr"/>
            <a:r>
              <a:rPr lang="ar-SA" sz="2400" b="1" dirty="0"/>
              <a:t>سعر الباقة </a:t>
            </a:r>
            <a:r>
              <a:rPr lang="he-IL" sz="2400" b="1" dirty="0"/>
              <a:t>25.7 </a:t>
            </a:r>
            <a:r>
              <a:rPr lang="ar-SA" sz="2400" b="1" dirty="0"/>
              <a:t>شاقل</a:t>
            </a:r>
            <a:endParaRPr lang="he-IL" sz="2400" b="1" dirty="0"/>
          </a:p>
        </p:txBody>
      </p:sp>
      <p:pic>
        <p:nvPicPr>
          <p:cNvPr id="18" name="תמונה 17">
            <a:extLst>
              <a:ext uri="{FF2B5EF4-FFF2-40B4-BE49-F238E27FC236}">
                <a16:creationId xmlns:a16="http://schemas.microsoft.com/office/drawing/2014/main" id="{0CB90FCD-7C33-4ECE-8688-4CE6AF4A4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3570721" y="4608741"/>
            <a:ext cx="2141725" cy="2141725"/>
          </a:xfrm>
          <a:prstGeom prst="rect">
            <a:avLst/>
          </a:prstGeom>
        </p:spPr>
      </p:pic>
      <p:sp>
        <p:nvSpPr>
          <p:cNvPr id="20" name="תיבת טקסט 19">
            <a:extLst>
              <a:ext uri="{FF2B5EF4-FFF2-40B4-BE49-F238E27FC236}">
                <a16:creationId xmlns:a16="http://schemas.microsoft.com/office/drawing/2014/main" id="{C58A7415-CBCA-4AEF-9558-8A656D4A7E82}"/>
              </a:ext>
            </a:extLst>
          </p:cNvPr>
          <p:cNvSpPr txBox="1"/>
          <p:nvPr/>
        </p:nvSpPr>
        <p:spPr>
          <a:xfrm>
            <a:off x="6265608" y="3968262"/>
            <a:ext cx="5269214" cy="2308324"/>
          </a:xfrm>
          <a:prstGeom prst="rect">
            <a:avLst/>
          </a:prstGeom>
          <a:noFill/>
        </p:spPr>
        <p:txBody>
          <a:bodyPr wrap="square" rtlCol="1">
            <a:spAutoFit/>
          </a:bodyPr>
          <a:lstStyle/>
          <a:p>
            <a:pPr algn="ctr"/>
            <a:r>
              <a:rPr lang="ar-SA" sz="2000" b="1" dirty="0"/>
              <a:t>المرحلة الثانية ب</a:t>
            </a:r>
            <a:r>
              <a:rPr lang="he-IL" sz="2000" b="1" dirty="0"/>
              <a:t>: </a:t>
            </a:r>
            <a:endParaRPr lang="he-IL" sz="2800" b="1" dirty="0"/>
          </a:p>
          <a:p>
            <a:pPr algn="ctr"/>
            <a:r>
              <a:rPr lang="ar-SA" sz="2800" b="1" dirty="0"/>
              <a:t>نقارن بين سعر الباقة أ وسعر الباقة ج</a:t>
            </a:r>
          </a:p>
          <a:p>
            <a:pPr algn="ctr"/>
            <a:endParaRPr lang="he-IL" sz="2000" b="1" dirty="0"/>
          </a:p>
          <a:p>
            <a:pPr algn="ctr"/>
            <a:r>
              <a:rPr lang="he-IL" sz="3600" dirty="0"/>
              <a:t>25.29&lt;25.7</a:t>
            </a:r>
            <a:endParaRPr lang="he-IL" sz="2000" dirty="0"/>
          </a:p>
          <a:p>
            <a:pPr algn="ctr"/>
            <a:endParaRPr lang="he-IL" sz="2000" b="1" dirty="0"/>
          </a:p>
          <a:p>
            <a:pPr algn="ctr"/>
            <a:endParaRPr lang="he-IL" sz="2000" b="1" dirty="0"/>
          </a:p>
        </p:txBody>
      </p:sp>
    </p:spTree>
    <p:extLst>
      <p:ext uri="{BB962C8B-B14F-4D97-AF65-F5344CB8AC3E}">
        <p14:creationId xmlns:p14="http://schemas.microsoft.com/office/powerpoint/2010/main" val="33237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par>
                                <p:cTn id="14" presetID="8"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P spid="13"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5370" y="0"/>
            <a:ext cx="10515600" cy="1325563"/>
          </a:xfrm>
        </p:spPr>
        <p:txBody>
          <a:bodyPr/>
          <a:lstStyle/>
          <a:p>
            <a:r>
              <a:rPr lang="ar-SA" dirty="0"/>
              <a:t>الحل </a:t>
            </a:r>
            <a:r>
              <a:rPr lang="he-IL" dirty="0"/>
              <a:t>: </a:t>
            </a:r>
            <a:r>
              <a:rPr lang="ar-SA" dirty="0"/>
              <a:t>أزهار العيد.</a:t>
            </a:r>
            <a:endParaRPr lang="he-IL" dirty="0"/>
          </a:p>
        </p:txBody>
      </p:sp>
      <p:pic>
        <p:nvPicPr>
          <p:cNvPr id="5" name="תמונה 4">
            <a:extLst>
              <a:ext uri="{FF2B5EF4-FFF2-40B4-BE49-F238E27FC236}">
                <a16:creationId xmlns:a16="http://schemas.microsoft.com/office/drawing/2014/main" id="{AF2286DA-B892-48F9-93EE-ACA68F2A68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1065405" y="1568545"/>
            <a:ext cx="2688038" cy="2688038"/>
          </a:xfrm>
          <a:prstGeom prst="rect">
            <a:avLst/>
          </a:prstGeom>
        </p:spPr>
      </p:pic>
      <p:sp>
        <p:nvSpPr>
          <p:cNvPr id="6" name="מלבן 5">
            <a:extLst>
              <a:ext uri="{FF2B5EF4-FFF2-40B4-BE49-F238E27FC236}">
                <a16:creationId xmlns:a16="http://schemas.microsoft.com/office/drawing/2014/main" id="{73E334C0-CC3C-4567-8952-D22783A1D6D2}"/>
              </a:ext>
            </a:extLst>
          </p:cNvPr>
          <p:cNvSpPr/>
          <p:nvPr/>
        </p:nvSpPr>
        <p:spPr>
          <a:xfrm>
            <a:off x="4942650" y="910064"/>
            <a:ext cx="2472151" cy="830997"/>
          </a:xfrm>
          <a:prstGeom prst="rect">
            <a:avLst/>
          </a:prstGeom>
        </p:spPr>
        <p:txBody>
          <a:bodyPr wrap="none">
            <a:spAutoFit/>
          </a:bodyPr>
          <a:lstStyle/>
          <a:p>
            <a:pPr algn="ctr"/>
            <a:r>
              <a:rPr lang="ar-SA" sz="2400" b="1" dirty="0"/>
              <a:t>دكان أ</a:t>
            </a:r>
            <a:r>
              <a:rPr lang="he-IL" sz="2400" b="1" dirty="0"/>
              <a:t>-  </a:t>
            </a:r>
          </a:p>
          <a:p>
            <a:pPr algn="ctr"/>
            <a:r>
              <a:rPr lang="ar-SA" sz="2400" b="1" dirty="0"/>
              <a:t>سعر الباقة </a:t>
            </a:r>
            <a:r>
              <a:rPr lang="he-IL" sz="2400" b="1" dirty="0"/>
              <a:t>25.7 </a:t>
            </a:r>
            <a:r>
              <a:rPr lang="ar-SA" sz="2400" b="1" dirty="0"/>
              <a:t>شاقل</a:t>
            </a:r>
            <a:endParaRPr lang="he-IL" sz="2400" b="1" dirty="0"/>
          </a:p>
        </p:txBody>
      </p:sp>
      <p:pic>
        <p:nvPicPr>
          <p:cNvPr id="7" name="תמונה 6">
            <a:extLst>
              <a:ext uri="{FF2B5EF4-FFF2-40B4-BE49-F238E27FC236}">
                <a16:creationId xmlns:a16="http://schemas.microsoft.com/office/drawing/2014/main" id="{31C5807E-304D-43E6-8294-5D62E6625F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4942650" y="1678814"/>
            <a:ext cx="2688038" cy="2688038"/>
          </a:xfrm>
          <a:prstGeom prst="rect">
            <a:avLst/>
          </a:prstGeom>
        </p:spPr>
      </p:pic>
      <p:sp>
        <p:nvSpPr>
          <p:cNvPr id="8" name="מלבן 7">
            <a:extLst>
              <a:ext uri="{FF2B5EF4-FFF2-40B4-BE49-F238E27FC236}">
                <a16:creationId xmlns:a16="http://schemas.microsoft.com/office/drawing/2014/main" id="{AA3D5444-7140-47DF-9163-96E3E44B1D39}"/>
              </a:ext>
            </a:extLst>
          </p:cNvPr>
          <p:cNvSpPr/>
          <p:nvPr/>
        </p:nvSpPr>
        <p:spPr>
          <a:xfrm>
            <a:off x="8758822" y="976420"/>
            <a:ext cx="2643672" cy="830997"/>
          </a:xfrm>
          <a:prstGeom prst="rect">
            <a:avLst/>
          </a:prstGeom>
        </p:spPr>
        <p:txBody>
          <a:bodyPr wrap="none">
            <a:spAutoFit/>
          </a:bodyPr>
          <a:lstStyle/>
          <a:p>
            <a:pPr algn="ctr"/>
            <a:r>
              <a:rPr lang="ar-SA" sz="2400" b="1" dirty="0"/>
              <a:t>دكان ج-</a:t>
            </a:r>
            <a:endParaRPr lang="he-IL" sz="2400" b="1" dirty="0"/>
          </a:p>
          <a:p>
            <a:pPr algn="ctr"/>
            <a:r>
              <a:rPr lang="ar-SA" sz="2400" b="1" dirty="0"/>
              <a:t>سعر الباقة </a:t>
            </a:r>
            <a:r>
              <a:rPr lang="he-IL" sz="2400" b="1" dirty="0"/>
              <a:t>25.29 </a:t>
            </a:r>
            <a:r>
              <a:rPr lang="ar-SA" sz="2400" b="1" dirty="0"/>
              <a:t>شاقل</a:t>
            </a:r>
            <a:endParaRPr lang="he-IL" sz="2400" b="1" dirty="0"/>
          </a:p>
        </p:txBody>
      </p:sp>
      <p:pic>
        <p:nvPicPr>
          <p:cNvPr id="9" name="תמונה 8">
            <a:extLst>
              <a:ext uri="{FF2B5EF4-FFF2-40B4-BE49-F238E27FC236}">
                <a16:creationId xmlns:a16="http://schemas.microsoft.com/office/drawing/2014/main" id="{9334F793-D08E-4C63-9A89-EECD07E39A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61" b="94388" l="0" r="100000"/>
                    </a14:imgEffect>
                  </a14:imgLayer>
                </a14:imgProps>
              </a:ext>
            </a:extLst>
          </a:blip>
          <a:stretch>
            <a:fillRect/>
          </a:stretch>
        </p:blipFill>
        <p:spPr>
          <a:xfrm>
            <a:off x="8819895" y="1535367"/>
            <a:ext cx="2688038" cy="2688038"/>
          </a:xfrm>
          <a:prstGeom prst="rect">
            <a:avLst/>
          </a:prstGeom>
        </p:spPr>
      </p:pic>
      <p:sp>
        <p:nvSpPr>
          <p:cNvPr id="10" name="מלבן 9">
            <a:extLst>
              <a:ext uri="{FF2B5EF4-FFF2-40B4-BE49-F238E27FC236}">
                <a16:creationId xmlns:a16="http://schemas.microsoft.com/office/drawing/2014/main" id="{619A46DF-C2CE-47C3-94A1-BEF0218DA4D4}"/>
              </a:ext>
            </a:extLst>
          </p:cNvPr>
          <p:cNvSpPr/>
          <p:nvPr/>
        </p:nvSpPr>
        <p:spPr>
          <a:xfrm>
            <a:off x="1018118" y="910064"/>
            <a:ext cx="2566728" cy="830997"/>
          </a:xfrm>
          <a:prstGeom prst="rect">
            <a:avLst/>
          </a:prstGeom>
        </p:spPr>
        <p:txBody>
          <a:bodyPr wrap="none">
            <a:spAutoFit/>
          </a:bodyPr>
          <a:lstStyle/>
          <a:p>
            <a:pPr algn="ctr"/>
            <a:r>
              <a:rPr lang="ar-SA" sz="2400" b="1" dirty="0"/>
              <a:t>دكان</a:t>
            </a:r>
            <a:r>
              <a:rPr lang="he-IL" sz="2400" b="1" dirty="0"/>
              <a:t> </a:t>
            </a:r>
            <a:r>
              <a:rPr lang="ar-SA" sz="2400" b="1" dirty="0"/>
              <a:t>ب</a:t>
            </a:r>
            <a:r>
              <a:rPr lang="he-IL" sz="2400" b="1" dirty="0"/>
              <a:t>-  </a:t>
            </a:r>
          </a:p>
          <a:p>
            <a:pPr algn="ctr"/>
            <a:r>
              <a:rPr lang="ar-SA" sz="2400" b="1" dirty="0"/>
              <a:t>سعر الباقة </a:t>
            </a:r>
            <a:r>
              <a:rPr lang="he-IL" sz="2400" b="1" dirty="0"/>
              <a:t> 25.9 </a:t>
            </a:r>
            <a:r>
              <a:rPr lang="ar-SA" sz="2400" b="1" dirty="0"/>
              <a:t>شاقل</a:t>
            </a:r>
            <a:endParaRPr lang="he-IL" sz="2400" b="1" dirty="0"/>
          </a:p>
        </p:txBody>
      </p:sp>
      <p:sp>
        <p:nvSpPr>
          <p:cNvPr id="3" name="תיבת טקסט 2">
            <a:extLst>
              <a:ext uri="{FF2B5EF4-FFF2-40B4-BE49-F238E27FC236}">
                <a16:creationId xmlns:a16="http://schemas.microsoft.com/office/drawing/2014/main" id="{F418AAE4-53FB-4CB3-B4FA-24B117D6F9E7}"/>
              </a:ext>
            </a:extLst>
          </p:cNvPr>
          <p:cNvSpPr txBox="1"/>
          <p:nvPr/>
        </p:nvSpPr>
        <p:spPr>
          <a:xfrm>
            <a:off x="500427" y="4058383"/>
            <a:ext cx="10730543" cy="1323439"/>
          </a:xfrm>
          <a:prstGeom prst="rect">
            <a:avLst/>
          </a:prstGeom>
          <a:noFill/>
        </p:spPr>
        <p:txBody>
          <a:bodyPr wrap="square" rtlCol="1">
            <a:spAutoFit/>
          </a:bodyPr>
          <a:lstStyle/>
          <a:p>
            <a:pPr algn="ctr"/>
            <a:r>
              <a:rPr lang="he-IL" sz="8000" b="1" dirty="0"/>
              <a:t>25.29&lt;   25.7   &lt;    25.9</a:t>
            </a:r>
          </a:p>
        </p:txBody>
      </p:sp>
      <p:sp>
        <p:nvSpPr>
          <p:cNvPr id="11" name="תיבת טקסט 10">
            <a:extLst>
              <a:ext uri="{FF2B5EF4-FFF2-40B4-BE49-F238E27FC236}">
                <a16:creationId xmlns:a16="http://schemas.microsoft.com/office/drawing/2014/main" id="{51557636-CBFB-4166-8F2E-34388D2D7CEA}"/>
              </a:ext>
            </a:extLst>
          </p:cNvPr>
          <p:cNvSpPr txBox="1"/>
          <p:nvPr/>
        </p:nvSpPr>
        <p:spPr>
          <a:xfrm>
            <a:off x="1294903" y="5563215"/>
            <a:ext cx="9602194" cy="769441"/>
          </a:xfrm>
          <a:prstGeom prst="rect">
            <a:avLst/>
          </a:prstGeom>
          <a:noFill/>
        </p:spPr>
        <p:txBody>
          <a:bodyPr wrap="square" rtlCol="1">
            <a:spAutoFit/>
          </a:bodyPr>
          <a:lstStyle/>
          <a:p>
            <a:pPr algn="ctr"/>
            <a:r>
              <a:rPr lang="ar-SA" sz="4400" b="1" dirty="0">
                <a:solidFill>
                  <a:srgbClr val="FF0000"/>
                </a:solidFill>
              </a:rPr>
              <a:t>لهذا، فإن سعر الباقة في الدكان ج</a:t>
            </a:r>
            <a:r>
              <a:rPr lang="he-IL" sz="4400" b="1" dirty="0">
                <a:solidFill>
                  <a:srgbClr val="FF0000"/>
                </a:solidFill>
              </a:rPr>
              <a:t> </a:t>
            </a:r>
            <a:r>
              <a:rPr lang="ar-SA" sz="4400" b="1" dirty="0">
                <a:solidFill>
                  <a:srgbClr val="FF0000"/>
                </a:solidFill>
              </a:rPr>
              <a:t>هو الأرخص</a:t>
            </a:r>
            <a:r>
              <a:rPr lang="he-IL" sz="4400" b="1" dirty="0">
                <a:solidFill>
                  <a:srgbClr val="FF0000"/>
                </a:solidFill>
              </a:rPr>
              <a:t>.</a:t>
            </a:r>
          </a:p>
        </p:txBody>
      </p:sp>
      <p:sp>
        <p:nvSpPr>
          <p:cNvPr id="12" name="חצי מסגרת 11">
            <a:extLst>
              <a:ext uri="{FF2B5EF4-FFF2-40B4-BE49-F238E27FC236}">
                <a16:creationId xmlns:a16="http://schemas.microsoft.com/office/drawing/2014/main" id="{DC362B0A-8D5A-4550-B240-B84EE9805EE6}"/>
              </a:ext>
            </a:extLst>
          </p:cNvPr>
          <p:cNvSpPr/>
          <p:nvPr/>
        </p:nvSpPr>
        <p:spPr>
          <a:xfrm rot="14844830">
            <a:off x="9463371" y="2088706"/>
            <a:ext cx="1649558" cy="1130006"/>
          </a:xfrm>
          <a:prstGeom prst="halfFram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289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511BC-E0B2-3F44-B3F7-72FDD5F38B6D}"/>
              </a:ext>
            </a:extLst>
          </p:cNvPr>
          <p:cNvSpPr>
            <a:spLocks noGrp="1"/>
          </p:cNvSpPr>
          <p:nvPr>
            <p:ph sz="half" idx="2"/>
          </p:nvPr>
        </p:nvSpPr>
        <p:spPr>
          <a:xfrm>
            <a:off x="6465418" y="484504"/>
            <a:ext cx="5613779" cy="5888992"/>
          </a:xfrm>
        </p:spPr>
        <p:txBody>
          <a:bodyPr>
            <a:normAutofit fontScale="92500" lnSpcReduction="10000"/>
          </a:bodyPr>
          <a:lstStyle/>
          <a:p>
            <a:pPr marL="0" lvl="0" indent="0">
              <a:spcBef>
                <a:spcPts val="0"/>
              </a:spcBef>
              <a:buSzPts val="2800"/>
              <a:buNone/>
            </a:pPr>
            <a:r>
              <a:rPr lang="ar-SA" sz="3800" b="1" dirty="0">
                <a:solidFill>
                  <a:srgbClr val="FF0000"/>
                </a:solidFill>
              </a:rPr>
              <a:t>نتائج مسابقة القفز للبنات.</a:t>
            </a:r>
          </a:p>
          <a:p>
            <a:pPr marL="0" lvl="0" indent="0">
              <a:spcBef>
                <a:spcPts val="0"/>
              </a:spcBef>
              <a:buSzPts val="2800"/>
              <a:buNone/>
            </a:pPr>
            <a:endParaRPr lang="he-IL" sz="2000" b="1" dirty="0">
              <a:solidFill>
                <a:srgbClr val="FF0000"/>
              </a:solidFill>
            </a:endParaRPr>
          </a:p>
          <a:p>
            <a:pPr marL="0" lvl="0" indent="0">
              <a:spcBef>
                <a:spcPts val="0"/>
              </a:spcBef>
              <a:buSzPts val="2800"/>
              <a:buNone/>
            </a:pPr>
            <a:r>
              <a:rPr lang="ar-SA" sz="2600" dirty="0">
                <a:latin typeface="Guttman Yad-Brush" panose="02010401010101010101" pitchFamily="2" charset="-79"/>
                <a:cs typeface="Guttman Yad-Brush" panose="02010401010101010101" pitchFamily="2" charset="-79"/>
              </a:rPr>
              <a:t>القفز البعيد، بنات</a:t>
            </a:r>
            <a:endParaRPr lang="he-IL" sz="2600" dirty="0">
              <a:latin typeface="Guttman Yad-Brush" panose="02010401010101010101" pitchFamily="2" charset="-79"/>
              <a:cs typeface="Guttman Yad-Brush" panose="02010401010101010101" pitchFamily="2" charset="-79"/>
            </a:endParaRPr>
          </a:p>
          <a:p>
            <a:pPr marL="0" lvl="0" indent="0">
              <a:spcBef>
                <a:spcPts val="0"/>
              </a:spcBef>
              <a:buSzPts val="2800"/>
              <a:buNone/>
            </a:pPr>
            <a:endParaRPr lang="he-IL" sz="3000" dirty="0"/>
          </a:p>
          <a:p>
            <a:pPr marL="0" lvl="0" indent="0">
              <a:spcBef>
                <a:spcPts val="0"/>
              </a:spcBef>
              <a:buSzPts val="2800"/>
              <a:buNone/>
            </a:pPr>
            <a:r>
              <a:rPr lang="ar-SA" sz="3000" dirty="0"/>
              <a:t>حلا </a:t>
            </a:r>
            <a:r>
              <a:rPr lang="he-IL" sz="3000" dirty="0"/>
              <a:t>..............5.99 </a:t>
            </a:r>
            <a:r>
              <a:rPr lang="ar-SA" sz="3000" dirty="0"/>
              <a:t>متر</a:t>
            </a:r>
            <a:endParaRPr lang="he-IL" sz="3000" dirty="0"/>
          </a:p>
          <a:p>
            <a:pPr marL="0" lvl="0" indent="0">
              <a:spcBef>
                <a:spcPts val="0"/>
              </a:spcBef>
              <a:buSzPts val="2800"/>
              <a:buNone/>
            </a:pPr>
            <a:endParaRPr lang="he-IL" sz="3000" dirty="0"/>
          </a:p>
          <a:p>
            <a:pPr marL="0" lvl="0" indent="0">
              <a:spcBef>
                <a:spcPts val="0"/>
              </a:spcBef>
              <a:buSzPts val="2800"/>
              <a:buNone/>
            </a:pPr>
            <a:r>
              <a:rPr lang="ar-SA" sz="3000" dirty="0"/>
              <a:t>مي  </a:t>
            </a:r>
            <a:r>
              <a:rPr lang="he-IL" sz="3000" dirty="0"/>
              <a:t>............6.02 </a:t>
            </a:r>
            <a:r>
              <a:rPr lang="ar-SA" sz="3000" dirty="0"/>
              <a:t>متر</a:t>
            </a:r>
            <a:endParaRPr lang="he-IL" sz="3000" dirty="0"/>
          </a:p>
          <a:p>
            <a:pPr marL="0" lvl="0" indent="0">
              <a:spcBef>
                <a:spcPts val="0"/>
              </a:spcBef>
              <a:buSzPts val="2800"/>
              <a:buNone/>
            </a:pPr>
            <a:endParaRPr lang="he-IL" sz="3000" dirty="0"/>
          </a:p>
          <a:p>
            <a:pPr marL="0" lvl="0" indent="0">
              <a:spcBef>
                <a:spcPts val="0"/>
              </a:spcBef>
              <a:buSzPts val="2800"/>
              <a:buNone/>
            </a:pPr>
            <a:r>
              <a:rPr lang="ar-SA" sz="3000" dirty="0"/>
              <a:t>بنين </a:t>
            </a:r>
            <a:r>
              <a:rPr lang="he-IL" sz="3000" dirty="0"/>
              <a:t>................6 </a:t>
            </a:r>
            <a:r>
              <a:rPr lang="ar-SA" sz="3000" dirty="0"/>
              <a:t>متر</a:t>
            </a:r>
            <a:endParaRPr lang="he-IL" sz="3000" dirty="0"/>
          </a:p>
          <a:p>
            <a:pPr marL="0" lvl="0" indent="0">
              <a:spcBef>
                <a:spcPts val="0"/>
              </a:spcBef>
              <a:buSzPts val="2800"/>
              <a:buNone/>
            </a:pPr>
            <a:endParaRPr lang="he-IL" sz="3000" dirty="0"/>
          </a:p>
          <a:p>
            <a:pPr marL="0" lvl="0" indent="0">
              <a:spcBef>
                <a:spcPts val="0"/>
              </a:spcBef>
              <a:buSzPts val="2800"/>
              <a:buNone/>
            </a:pPr>
            <a:r>
              <a:rPr lang="ar-SA" sz="3000" dirty="0"/>
              <a:t>أية </a:t>
            </a:r>
            <a:r>
              <a:rPr lang="he-IL" sz="3000" dirty="0"/>
              <a:t>...............6.2 </a:t>
            </a:r>
            <a:r>
              <a:rPr lang="ar-SA" sz="3000" dirty="0"/>
              <a:t>متر</a:t>
            </a:r>
            <a:endParaRPr lang="he-IL" sz="3000" dirty="0"/>
          </a:p>
          <a:p>
            <a:pPr marL="0" lvl="0" indent="0">
              <a:spcBef>
                <a:spcPts val="0"/>
              </a:spcBef>
              <a:buSzPts val="2800"/>
              <a:buNone/>
            </a:pPr>
            <a:endParaRPr lang="he-IL" sz="3000" dirty="0"/>
          </a:p>
          <a:p>
            <a:pPr marL="0" lvl="0" indent="0">
              <a:spcBef>
                <a:spcPts val="0"/>
              </a:spcBef>
              <a:buSzPts val="2800"/>
              <a:buNone/>
            </a:pPr>
            <a:r>
              <a:rPr lang="ar-SA" sz="3000" dirty="0"/>
              <a:t>لونه </a:t>
            </a:r>
            <a:r>
              <a:rPr lang="he-IL" sz="3000" dirty="0"/>
              <a:t>..............6.15 </a:t>
            </a:r>
            <a:r>
              <a:rPr lang="ar-SA" sz="3000" dirty="0"/>
              <a:t>متر</a:t>
            </a:r>
            <a:endParaRPr lang="he-IL" sz="3000" dirty="0"/>
          </a:p>
          <a:p>
            <a:pPr marL="0" lvl="0" indent="0">
              <a:spcBef>
                <a:spcPts val="0"/>
              </a:spcBef>
              <a:buSzPts val="2800"/>
              <a:buNone/>
            </a:pPr>
            <a:endParaRPr lang="he-IL" sz="3000" dirty="0"/>
          </a:p>
          <a:p>
            <a:pPr marL="0" lvl="0" indent="0">
              <a:spcBef>
                <a:spcPts val="0"/>
              </a:spcBef>
              <a:buSzPts val="2800"/>
              <a:buNone/>
            </a:pPr>
            <a:r>
              <a:rPr lang="ar-SA" sz="3000" dirty="0"/>
              <a:t>تالا </a:t>
            </a:r>
            <a:r>
              <a:rPr lang="he-IL" sz="3000" dirty="0"/>
              <a:t>........... 6.09  </a:t>
            </a:r>
            <a:r>
              <a:rPr lang="ar-SA" sz="3000" dirty="0"/>
              <a:t>متر</a:t>
            </a:r>
            <a:endParaRPr lang="he-IL" sz="3000" dirty="0"/>
          </a:p>
          <a:p>
            <a:pPr marL="0" lvl="0" indent="0">
              <a:spcBef>
                <a:spcPts val="0"/>
              </a:spcBef>
              <a:buSzPts val="2800"/>
              <a:buNone/>
            </a:pPr>
            <a:endParaRPr lang="he-IL" sz="2000" dirty="0"/>
          </a:p>
          <a:p>
            <a:pPr marL="0" lvl="0" indent="0">
              <a:spcBef>
                <a:spcPts val="0"/>
              </a:spcBef>
              <a:buSzPts val="2800"/>
              <a:buNone/>
            </a:pPr>
            <a:endParaRPr lang="x-none" sz="2000" dirty="0"/>
          </a:p>
        </p:txBody>
      </p:sp>
      <p:pic>
        <p:nvPicPr>
          <p:cNvPr id="320" name="Google Shape;320;p14"/>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3" name="תמונה 2">
            <a:extLst>
              <a:ext uri="{FF2B5EF4-FFF2-40B4-BE49-F238E27FC236}">
                <a16:creationId xmlns:a16="http://schemas.microsoft.com/office/drawing/2014/main" id="{338688F7-4B50-44FF-8A23-079078975396}"/>
              </a:ext>
            </a:extLst>
          </p:cNvPr>
          <p:cNvPicPr>
            <a:picLocks noChangeAspect="1"/>
          </p:cNvPicPr>
          <p:nvPr/>
        </p:nvPicPr>
        <p:blipFill>
          <a:blip r:embed="rId6">
            <a:duotone>
              <a:schemeClr val="accent1">
                <a:shade val="45000"/>
                <a:satMod val="135000"/>
              </a:schemeClr>
              <a:prstClr val="white"/>
            </a:duotone>
          </a:blip>
          <a:stretch>
            <a:fillRect/>
          </a:stretch>
        </p:blipFill>
        <p:spPr>
          <a:xfrm>
            <a:off x="2933601" y="262845"/>
            <a:ext cx="4028122" cy="4028122"/>
          </a:xfrm>
          <a:prstGeom prst="rect">
            <a:avLst/>
          </a:prstGeom>
        </p:spPr>
      </p:pic>
      <p:sp>
        <p:nvSpPr>
          <p:cNvPr id="4" name="מלבן 3">
            <a:extLst>
              <a:ext uri="{FF2B5EF4-FFF2-40B4-BE49-F238E27FC236}">
                <a16:creationId xmlns:a16="http://schemas.microsoft.com/office/drawing/2014/main" id="{EB3CE9C1-B78A-42C4-AF8C-778115A38759}"/>
              </a:ext>
            </a:extLst>
          </p:cNvPr>
          <p:cNvSpPr/>
          <p:nvPr/>
        </p:nvSpPr>
        <p:spPr>
          <a:xfrm>
            <a:off x="717895" y="4397074"/>
            <a:ext cx="5008688" cy="1815882"/>
          </a:xfrm>
          <a:prstGeom prst="rect">
            <a:avLst/>
          </a:prstGeom>
        </p:spPr>
        <p:txBody>
          <a:bodyPr wrap="square">
            <a:spAutoFit/>
          </a:bodyPr>
          <a:lstStyle/>
          <a:p>
            <a:pPr lvl="0" algn="r" rtl="1">
              <a:buClr>
                <a:srgbClr val="FB2265"/>
              </a:buClr>
              <a:buSzPts val="2800"/>
            </a:pPr>
            <a:r>
              <a:rPr lang="ar-SA" sz="2800" kern="1200" dirty="0">
                <a:solidFill>
                  <a:srgbClr val="424242"/>
                </a:solidFill>
                <a:latin typeface="Calibri" panose="020F0502020204030204" pitchFamily="34" charset="0"/>
                <a:ea typeface="+mn-ea"/>
                <a:cs typeface="Arial" panose="020B0604020202020204" pitchFamily="34" charset="0"/>
              </a:rPr>
              <a:t>من هن الفائزات بالمراتب الثلاث الأولى</a:t>
            </a:r>
            <a:r>
              <a:rPr lang="he-IL" sz="2800" kern="1200" dirty="0">
                <a:solidFill>
                  <a:srgbClr val="424242"/>
                </a:solidFill>
                <a:latin typeface="Calibri" panose="020F0502020204030204" pitchFamily="34" charset="0"/>
                <a:ea typeface="+mn-ea"/>
                <a:cs typeface="Arial" panose="020B0604020202020204" pitchFamily="34" charset="0"/>
              </a:rPr>
              <a:t>?</a:t>
            </a:r>
          </a:p>
          <a:p>
            <a:pPr lvl="0" algn="r" rtl="1">
              <a:buClr>
                <a:srgbClr val="FB2265"/>
              </a:buClr>
              <a:buSzPts val="2800"/>
            </a:pPr>
            <a:r>
              <a:rPr lang="ar-SA" sz="2800" kern="1200" dirty="0">
                <a:solidFill>
                  <a:srgbClr val="424242"/>
                </a:solidFill>
                <a:latin typeface="Calibri" panose="020F0502020204030204" pitchFamily="34" charset="0"/>
                <a:ea typeface="+mn-ea"/>
                <a:cs typeface="Arial" panose="020B0604020202020204" pitchFamily="34" charset="0"/>
              </a:rPr>
              <a:t>المرتبة </a:t>
            </a:r>
            <a:r>
              <a:rPr lang="he-IL" sz="2800" kern="1200" dirty="0">
                <a:solidFill>
                  <a:srgbClr val="424242"/>
                </a:solidFill>
                <a:latin typeface="Calibri" panose="020F0502020204030204" pitchFamily="34" charset="0"/>
                <a:ea typeface="+mn-ea"/>
                <a:cs typeface="Arial" panose="020B0604020202020204" pitchFamily="34" charset="0"/>
              </a:rPr>
              <a:t>1-</a:t>
            </a:r>
          </a:p>
          <a:p>
            <a:pPr lvl="0" algn="r" rtl="1">
              <a:buClr>
                <a:srgbClr val="FB2265"/>
              </a:buClr>
              <a:buSzPts val="2800"/>
            </a:pPr>
            <a:r>
              <a:rPr lang="ar-SA" sz="2800" kern="1200" dirty="0">
                <a:solidFill>
                  <a:srgbClr val="424242"/>
                </a:solidFill>
                <a:latin typeface="Calibri" panose="020F0502020204030204" pitchFamily="34" charset="0"/>
                <a:ea typeface="+mn-ea"/>
                <a:cs typeface="Arial" panose="020B0604020202020204" pitchFamily="34" charset="0"/>
              </a:rPr>
              <a:t>المرتبة </a:t>
            </a:r>
            <a:r>
              <a:rPr lang="he-IL" sz="2800" kern="1200" dirty="0">
                <a:solidFill>
                  <a:srgbClr val="424242"/>
                </a:solidFill>
                <a:latin typeface="Calibri" panose="020F0502020204030204" pitchFamily="34" charset="0"/>
                <a:ea typeface="+mn-ea"/>
                <a:cs typeface="Arial" panose="020B0604020202020204" pitchFamily="34" charset="0"/>
              </a:rPr>
              <a:t> 2-</a:t>
            </a:r>
          </a:p>
          <a:p>
            <a:pPr lvl="0" algn="r" rtl="1">
              <a:buClr>
                <a:srgbClr val="FB2265"/>
              </a:buClr>
              <a:buSzPts val="2800"/>
            </a:pPr>
            <a:r>
              <a:rPr lang="ar-SA" sz="2800" kern="1200" dirty="0">
                <a:solidFill>
                  <a:srgbClr val="424242"/>
                </a:solidFill>
                <a:latin typeface="Calibri" panose="020F0502020204030204" pitchFamily="34" charset="0"/>
                <a:ea typeface="+mn-ea"/>
                <a:cs typeface="Arial" panose="020B0604020202020204" pitchFamily="34" charset="0"/>
              </a:rPr>
              <a:t>المرتبة </a:t>
            </a:r>
            <a:r>
              <a:rPr lang="he-IL" sz="2800" kern="1200" dirty="0">
                <a:solidFill>
                  <a:srgbClr val="424242"/>
                </a:solidFill>
                <a:latin typeface="Calibri" panose="020F0502020204030204" pitchFamily="34" charset="0"/>
                <a:ea typeface="+mn-ea"/>
                <a:cs typeface="Arial" panose="020B0604020202020204" pitchFamily="34" charset="0"/>
              </a:rPr>
              <a:t> 3- </a:t>
            </a:r>
            <a:endParaRPr lang="he-IL" sz="2800" dirty="0"/>
          </a:p>
        </p:txBody>
      </p:sp>
      <p:pic>
        <p:nvPicPr>
          <p:cNvPr id="7"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17" y="262845"/>
            <a:ext cx="2241269" cy="799386"/>
          </a:xfrm>
          <a:prstGeom prst="rect">
            <a:avLst/>
          </a:prstGeom>
        </p:spPr>
      </p:pic>
    </p:spTree>
    <p:extLst>
      <p:ext uri="{BB962C8B-B14F-4D97-AF65-F5344CB8AC3E}">
        <p14:creationId xmlns:p14="http://schemas.microsoft.com/office/powerpoint/2010/main" val="171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الحل</a:t>
            </a:r>
            <a:endParaRPr dirty="0"/>
          </a:p>
        </p:txBody>
      </p:sp>
      <p:sp>
        <p:nvSpPr>
          <p:cNvPr id="2" name="Content Placeholder 1">
            <a:extLst>
              <a:ext uri="{FF2B5EF4-FFF2-40B4-BE49-F238E27FC236}">
                <a16:creationId xmlns:a16="http://schemas.microsoft.com/office/drawing/2014/main" id="{0DD511BC-E0B2-3F44-B3F7-72FDD5F38B6D}"/>
              </a:ext>
            </a:extLst>
          </p:cNvPr>
          <p:cNvSpPr>
            <a:spLocks noGrp="1"/>
          </p:cNvSpPr>
          <p:nvPr>
            <p:ph sz="half" idx="2"/>
          </p:nvPr>
        </p:nvSpPr>
        <p:spPr>
          <a:xfrm>
            <a:off x="7246960" y="1825625"/>
            <a:ext cx="4106839" cy="2159521"/>
          </a:xfrm>
        </p:spPr>
        <p:txBody>
          <a:bodyPr>
            <a:normAutofit lnSpcReduction="10000"/>
          </a:bodyPr>
          <a:lstStyle/>
          <a:p>
            <a:pPr marL="0" lvl="0" indent="0">
              <a:spcBef>
                <a:spcPts val="0"/>
              </a:spcBef>
              <a:buSzPts val="2800"/>
              <a:buNone/>
            </a:pPr>
            <a:r>
              <a:rPr lang="ar-SA" b="1" dirty="0">
                <a:solidFill>
                  <a:srgbClr val="A88000"/>
                </a:solidFill>
              </a:rPr>
              <a:t>المرتبة</a:t>
            </a:r>
            <a:r>
              <a:rPr lang="he-IL" b="1" dirty="0">
                <a:solidFill>
                  <a:srgbClr val="A88000"/>
                </a:solidFill>
              </a:rPr>
              <a:t> 1- </a:t>
            </a:r>
            <a:r>
              <a:rPr lang="ar-SA" b="1" dirty="0">
                <a:solidFill>
                  <a:srgbClr val="A88000"/>
                </a:solidFill>
              </a:rPr>
              <a:t>أية</a:t>
            </a:r>
            <a:r>
              <a:rPr lang="he-IL" b="1" dirty="0">
                <a:solidFill>
                  <a:srgbClr val="A88000"/>
                </a:solidFill>
              </a:rPr>
              <a:t>       6.2   </a:t>
            </a:r>
            <a:r>
              <a:rPr lang="ar-SA" b="1" dirty="0">
                <a:solidFill>
                  <a:srgbClr val="A88000"/>
                </a:solidFill>
              </a:rPr>
              <a:t>متر</a:t>
            </a:r>
            <a:endParaRPr lang="he-IL" b="1" dirty="0">
              <a:solidFill>
                <a:srgbClr val="A88000"/>
              </a:solidFill>
            </a:endParaRPr>
          </a:p>
          <a:p>
            <a:pPr marL="0" lvl="0" indent="0">
              <a:spcBef>
                <a:spcPts val="0"/>
              </a:spcBef>
              <a:buSzPts val="2800"/>
              <a:buNone/>
            </a:pPr>
            <a:endParaRPr lang="he-IL" b="1" dirty="0">
              <a:solidFill>
                <a:schemeClr val="tx1">
                  <a:lumMod val="60000"/>
                  <a:lumOff val="40000"/>
                </a:schemeClr>
              </a:solidFill>
            </a:endParaRPr>
          </a:p>
          <a:p>
            <a:pPr marL="0" lvl="0" indent="0">
              <a:spcBef>
                <a:spcPts val="0"/>
              </a:spcBef>
              <a:buSzPts val="2800"/>
              <a:buNone/>
            </a:pPr>
            <a:r>
              <a:rPr lang="ar-SA" b="1" dirty="0">
                <a:solidFill>
                  <a:srgbClr val="757575"/>
                </a:solidFill>
              </a:rPr>
              <a:t>المرتبة</a:t>
            </a:r>
            <a:r>
              <a:rPr lang="he-IL" b="1" dirty="0">
                <a:solidFill>
                  <a:srgbClr val="757575"/>
                </a:solidFill>
              </a:rPr>
              <a:t> 2- </a:t>
            </a:r>
            <a:r>
              <a:rPr lang="ar-SA" b="1" dirty="0">
                <a:solidFill>
                  <a:srgbClr val="757575"/>
                </a:solidFill>
              </a:rPr>
              <a:t>لونه</a:t>
            </a:r>
            <a:r>
              <a:rPr lang="he-IL" b="1" dirty="0">
                <a:solidFill>
                  <a:srgbClr val="757575"/>
                </a:solidFill>
              </a:rPr>
              <a:t>      6.15  </a:t>
            </a:r>
            <a:r>
              <a:rPr lang="ar-SA" b="1" dirty="0">
                <a:solidFill>
                  <a:srgbClr val="757575"/>
                </a:solidFill>
              </a:rPr>
              <a:t>متر</a:t>
            </a:r>
            <a:endParaRPr lang="he-IL" b="1" dirty="0">
              <a:solidFill>
                <a:srgbClr val="757575"/>
              </a:solidFill>
            </a:endParaRPr>
          </a:p>
          <a:p>
            <a:pPr marL="0" lvl="0" indent="0">
              <a:spcBef>
                <a:spcPts val="0"/>
              </a:spcBef>
              <a:buSzPts val="2800"/>
              <a:buNone/>
            </a:pPr>
            <a:endParaRPr lang="he-IL" b="1" dirty="0">
              <a:solidFill>
                <a:schemeClr val="accent3">
                  <a:lumMod val="50000"/>
                </a:schemeClr>
              </a:solidFill>
            </a:endParaRPr>
          </a:p>
          <a:p>
            <a:pPr marL="0" lvl="0" indent="0">
              <a:spcBef>
                <a:spcPts val="0"/>
              </a:spcBef>
              <a:buSzPts val="2800"/>
              <a:buNone/>
            </a:pPr>
            <a:r>
              <a:rPr lang="ar-SA" b="1" dirty="0">
                <a:solidFill>
                  <a:srgbClr val="996633"/>
                </a:solidFill>
              </a:rPr>
              <a:t>المرتبة</a:t>
            </a:r>
            <a:r>
              <a:rPr lang="he-IL" b="1" dirty="0">
                <a:solidFill>
                  <a:srgbClr val="996633"/>
                </a:solidFill>
              </a:rPr>
              <a:t> 3- </a:t>
            </a:r>
            <a:r>
              <a:rPr lang="ar-SA" b="1" dirty="0">
                <a:solidFill>
                  <a:srgbClr val="996633"/>
                </a:solidFill>
              </a:rPr>
              <a:t>تالا</a:t>
            </a:r>
            <a:r>
              <a:rPr lang="he-IL" b="1" dirty="0">
                <a:solidFill>
                  <a:srgbClr val="996633"/>
                </a:solidFill>
              </a:rPr>
              <a:t>     6.09  </a:t>
            </a:r>
            <a:r>
              <a:rPr lang="ar-SA" b="1" dirty="0">
                <a:solidFill>
                  <a:srgbClr val="996633"/>
                </a:solidFill>
              </a:rPr>
              <a:t>متر</a:t>
            </a:r>
            <a:endParaRPr lang="x-none" b="1" dirty="0">
              <a:solidFill>
                <a:srgbClr val="996633"/>
              </a:solidFill>
            </a:endParaRPr>
          </a:p>
        </p:txBody>
      </p:sp>
      <p:pic>
        <p:nvPicPr>
          <p:cNvPr id="320" name="Google Shape;320;p14"/>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3" name="תמונה 2">
            <a:extLst>
              <a:ext uri="{FF2B5EF4-FFF2-40B4-BE49-F238E27FC236}">
                <a16:creationId xmlns:a16="http://schemas.microsoft.com/office/drawing/2014/main" id="{343ACB5E-3313-4011-8D54-330913C9533B}"/>
              </a:ext>
            </a:extLst>
          </p:cNvPr>
          <p:cNvPicPr>
            <a:picLocks noChangeAspect="1"/>
          </p:cNvPicPr>
          <p:nvPr/>
        </p:nvPicPr>
        <p:blipFill>
          <a:blip r:embed="rId4">
            <a:duotone>
              <a:schemeClr val="accent1">
                <a:shade val="45000"/>
                <a:satMod val="135000"/>
              </a:schemeClr>
              <a:prstClr val="white"/>
            </a:duotone>
          </a:blip>
          <a:stretch>
            <a:fillRect/>
          </a:stretch>
        </p:blipFill>
        <p:spPr>
          <a:xfrm>
            <a:off x="1394629" y="1038178"/>
            <a:ext cx="5149862" cy="5149862"/>
          </a:xfrm>
          <a:prstGeom prst="rect">
            <a:avLst/>
          </a:prstGeom>
        </p:spPr>
      </p:pic>
    </p:spTree>
    <p:extLst>
      <p:ext uri="{BB962C8B-B14F-4D97-AF65-F5344CB8AC3E}">
        <p14:creationId xmlns:p14="http://schemas.microsoft.com/office/powerpoint/2010/main" val="184280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ar-SA" dirty="0"/>
              <a:t>مَاذَا سنتعلّم الْيَوْم ؟ </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2800"/>
            </a:pPr>
            <a:endParaRPr dirty="0"/>
          </a:p>
          <a:p>
            <a:pPr marL="457200" lvl="0" indent="-457200" algn="r" rtl="1">
              <a:lnSpc>
                <a:spcPct val="90000"/>
              </a:lnSpc>
              <a:spcBef>
                <a:spcPts val="800"/>
              </a:spcBef>
              <a:spcAft>
                <a:spcPts val="0"/>
              </a:spcAft>
              <a:buSzPts val="2800"/>
              <a:buFont typeface="Arial"/>
              <a:buChar char="•"/>
            </a:pPr>
            <a:r>
              <a:rPr lang="ar-SA" dirty="0"/>
              <a:t>نراجع العلاقة بين الكسور البسيطة والأعداد العشرية</a:t>
            </a:r>
            <a:endParaRPr lang="he-IL" dirty="0"/>
          </a:p>
          <a:p>
            <a:pPr marL="457200" lvl="0" indent="-457200" algn="r" rtl="1">
              <a:lnSpc>
                <a:spcPct val="90000"/>
              </a:lnSpc>
              <a:spcBef>
                <a:spcPts val="800"/>
              </a:spcBef>
              <a:spcAft>
                <a:spcPts val="0"/>
              </a:spcAft>
              <a:buSzPts val="2800"/>
              <a:buFont typeface="Arial"/>
              <a:buChar char="•"/>
            </a:pPr>
            <a:r>
              <a:rPr lang="ar-SA" dirty="0"/>
              <a:t>نتعلم المقارنة بين الأعداد العشرية.</a:t>
            </a:r>
            <a:endParaRPr lang="he-IL" dirty="0"/>
          </a:p>
          <a:p>
            <a:pPr marL="457200" lvl="0" indent="-457200" algn="r" rtl="1">
              <a:lnSpc>
                <a:spcPct val="90000"/>
              </a:lnSpc>
              <a:spcBef>
                <a:spcPts val="800"/>
              </a:spcBef>
              <a:spcAft>
                <a:spcPts val="0"/>
              </a:spcAft>
              <a:buSzPts val="2800"/>
              <a:buFont typeface="Arial"/>
              <a:buChar char="•"/>
            </a:pPr>
            <a:r>
              <a:rPr lang="ar-SA" dirty="0"/>
              <a:t>نساعد كرم باختيار البطيخ ونكتشف الفائز بمسابقة القفز البعيد.</a:t>
            </a:r>
            <a:r>
              <a:rPr lang="he-IL" dirty="0"/>
              <a:t> </a:t>
            </a:r>
            <a:endParaRPr lang="ar-SA" dirty="0"/>
          </a:p>
          <a:p>
            <a:pPr marL="457200" lvl="0" indent="-457200" algn="r" rtl="1">
              <a:lnSpc>
                <a:spcPct val="90000"/>
              </a:lnSpc>
              <a:spcBef>
                <a:spcPts val="800"/>
              </a:spcBef>
              <a:spcAft>
                <a:spcPts val="0"/>
              </a:spcAft>
              <a:buSzPts val="2800"/>
              <a:buFont typeface="Arial"/>
              <a:buChar char="•"/>
            </a:pPr>
            <a:r>
              <a:rPr lang="ar-SA" dirty="0"/>
              <a:t>نُلخص الدرس.</a:t>
            </a:r>
            <a:endParaRPr dirty="0"/>
          </a:p>
          <a:p>
            <a:pPr marL="457200" lvl="0" indent="-457200" algn="r" rtl="1">
              <a:lnSpc>
                <a:spcPct val="90000"/>
              </a:lnSpc>
              <a:spcBef>
                <a:spcPts val="800"/>
              </a:spcBef>
              <a:spcAft>
                <a:spcPts val="0"/>
              </a:spcAft>
              <a:buSzPts val="2800"/>
              <a:buFont typeface="Arial"/>
              <a:buChar char="•"/>
            </a:pPr>
            <a:r>
              <a:rPr lang="ar-SA" dirty="0"/>
              <a:t>مهمة نهائية لتدريب الذاتي.</a:t>
            </a:r>
            <a:endParaRPr dirty="0"/>
          </a:p>
          <a:p>
            <a:pPr marL="457200" lvl="0" indent="-279400" algn="r" rtl="1">
              <a:lnSpc>
                <a:spcPct val="9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latin typeface="Arial Black" panose="020B0A04020102020204" pitchFamily="34" charset="0"/>
              </a:rPr>
              <a:t>أمامكم الأرقام التالية    </a:t>
            </a:r>
            <a:r>
              <a:rPr lang="he-IL" dirty="0">
                <a:latin typeface="Arial Black" panose="020B0A04020102020204" pitchFamily="34" charset="0"/>
              </a:rPr>
              <a:t>0</a:t>
            </a:r>
            <a:r>
              <a:rPr lang="he-IL" dirty="0"/>
              <a:t> 2 4 7</a:t>
            </a: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a:xfrm>
            <a:off x="1845291" y="1825624"/>
            <a:ext cx="9508509" cy="4925695"/>
          </a:xfrm>
        </p:spPr>
        <p:txBody>
          <a:bodyPr>
            <a:normAutofit/>
          </a:bodyPr>
          <a:lstStyle/>
          <a:p>
            <a:pPr marL="514350" lvl="0" indent="-514350">
              <a:spcBef>
                <a:spcPts val="0"/>
              </a:spcBef>
              <a:buSzPts val="2800"/>
              <a:buAutoNum type="arabicPeriod"/>
            </a:pPr>
            <a:r>
              <a:rPr lang="ar-SA" dirty="0"/>
              <a:t>رتب الأرقام في الخانات(المنازل) الفارغة</a:t>
            </a:r>
            <a:r>
              <a:rPr lang="he-IL" dirty="0"/>
              <a:t>:</a:t>
            </a:r>
            <a:endParaRPr lang="ar-SA" dirty="0"/>
          </a:p>
          <a:p>
            <a:pPr marL="0" lvl="0" indent="0">
              <a:spcBef>
                <a:spcPts val="0"/>
              </a:spcBef>
              <a:buSzPts val="2800"/>
              <a:buNone/>
            </a:pPr>
            <a:endParaRPr lang="he-IL" dirty="0"/>
          </a:p>
          <a:p>
            <a:pPr marL="0" lvl="0" indent="0">
              <a:spcBef>
                <a:spcPts val="0"/>
              </a:spcBef>
              <a:buSzPts val="2800"/>
              <a:buNone/>
            </a:pPr>
            <a:r>
              <a:rPr lang="ar-SA" dirty="0"/>
              <a:t>ابني</a:t>
            </a:r>
            <a:r>
              <a:rPr lang="he-IL" dirty="0"/>
              <a:t> 6 </a:t>
            </a:r>
            <a:r>
              <a:rPr lang="ar-SA" dirty="0"/>
              <a:t>أعداد عشرية مختلفة </a:t>
            </a:r>
            <a:r>
              <a:rPr lang="ar-SA" b="1" dirty="0"/>
              <a:t>أصغر من </a:t>
            </a:r>
            <a:r>
              <a:rPr lang="he-IL" b="1" dirty="0"/>
              <a:t>1: </a:t>
            </a:r>
            <a:r>
              <a:rPr lang="he-IL" dirty="0"/>
              <a:t>___,____,____,____,____,____ (</a:t>
            </a:r>
            <a:r>
              <a:rPr lang="ar-SA" dirty="0"/>
              <a:t>أنتبه الى النقطة العشرية</a:t>
            </a:r>
            <a:r>
              <a:rPr lang="he-IL" dirty="0"/>
              <a:t>)</a:t>
            </a:r>
          </a:p>
          <a:p>
            <a:pPr marL="0" lvl="0" indent="0">
              <a:spcBef>
                <a:spcPts val="0"/>
              </a:spcBef>
              <a:buSzPts val="2800"/>
              <a:buNone/>
            </a:pPr>
            <a:endParaRPr lang="he-IL" dirty="0"/>
          </a:p>
          <a:p>
            <a:pPr marL="0" lvl="0" indent="0">
              <a:spcBef>
                <a:spcPts val="0"/>
              </a:spcBef>
              <a:buSzPts val="2800"/>
              <a:buNone/>
            </a:pPr>
            <a:r>
              <a:rPr lang="he-IL" dirty="0"/>
              <a:t>2. </a:t>
            </a:r>
            <a:r>
              <a:rPr lang="ar-SA" dirty="0"/>
              <a:t>رتب الأعداد التي حصلت عليها من الأكبر للأصغر.</a:t>
            </a:r>
            <a:endParaRPr lang="he-IL" dirty="0"/>
          </a:p>
          <a:p>
            <a:pPr marL="0" lvl="0" indent="0">
              <a:spcBef>
                <a:spcPts val="0"/>
              </a:spcBef>
              <a:buSzPts val="2800"/>
              <a:buNone/>
            </a:pPr>
            <a:endParaRPr lang="he-IL" dirty="0"/>
          </a:p>
          <a:p>
            <a:pPr marL="0" lvl="0" indent="0">
              <a:spcBef>
                <a:spcPts val="0"/>
              </a:spcBef>
              <a:buSzPts val="2800"/>
              <a:buNone/>
            </a:pPr>
            <a:r>
              <a:rPr lang="he-IL" dirty="0"/>
              <a:t>3. </a:t>
            </a:r>
            <a:r>
              <a:rPr lang="ar-SA" dirty="0"/>
              <a:t>أكتب عددًا أكبر من </a:t>
            </a:r>
            <a:r>
              <a:rPr lang="he-IL" dirty="0"/>
              <a:t>- 0.5 </a:t>
            </a:r>
            <a:r>
              <a:rPr lang="ar-SA" dirty="0"/>
              <a:t>وأصغر من 1.</a:t>
            </a:r>
            <a:endParaRPr lang="he-IL" dirty="0"/>
          </a:p>
          <a:p>
            <a:pPr marL="0" lvl="0" indent="0">
              <a:spcBef>
                <a:spcPts val="0"/>
              </a:spcBef>
              <a:buSzPts val="2800"/>
              <a:buNone/>
            </a:pPr>
            <a:endParaRPr lang="he-IL" dirty="0"/>
          </a:p>
          <a:p>
            <a:pPr marL="0" lvl="0" indent="0">
              <a:spcBef>
                <a:spcPts val="0"/>
              </a:spcBef>
              <a:buSzPts val="2800"/>
              <a:buNone/>
            </a:pPr>
            <a:r>
              <a:rPr lang="ar-SA" dirty="0"/>
              <a:t>هل هنالك إمكانية أخرى؟</a:t>
            </a:r>
            <a:r>
              <a:rPr lang="he-IL" dirty="0"/>
              <a:t> </a:t>
            </a:r>
            <a:r>
              <a:rPr lang="ar-SA" dirty="0"/>
              <a:t>ما هي؟</a:t>
            </a:r>
            <a:endParaRPr lang="he-IL" dirty="0"/>
          </a:p>
          <a:p>
            <a:pPr marL="0" lvl="0" indent="0">
              <a:spcBef>
                <a:spcPts val="0"/>
              </a:spcBef>
              <a:buSzPts val="2800"/>
              <a:buNone/>
            </a:pPr>
            <a:endParaRPr lang="he-IL" dirty="0"/>
          </a:p>
          <a:p>
            <a:pPr lvl="0" indent="-50800">
              <a:buSzPts val="2800"/>
              <a:buNone/>
            </a:pPr>
            <a:endParaRPr lang="he-IL" dirty="0"/>
          </a:p>
          <a:p>
            <a:endParaRPr lang="x-none" dirty="0"/>
          </a:p>
        </p:txBody>
      </p:sp>
      <p:pic>
        <p:nvPicPr>
          <p:cNvPr id="327" name="Google Shape;327;p15"/>
          <p:cNvPicPr preferRelativeResize="0"/>
          <p:nvPr/>
        </p:nvPicPr>
        <p:blipFill rotWithShape="1">
          <a:blip r:embed="rId5">
            <a:alphaModFix/>
          </a:blip>
          <a:srcRect/>
          <a:stretch/>
        </p:blipFill>
        <p:spPr>
          <a:xfrm>
            <a:off x="10833322" y="5810250"/>
            <a:ext cx="2082800" cy="2095500"/>
          </a:xfrm>
          <a:prstGeom prst="rect">
            <a:avLst/>
          </a:prstGeom>
          <a:noFill/>
          <a:ln>
            <a:noFill/>
          </a:ln>
        </p:spPr>
      </p:pic>
      <p:sp>
        <p:nvSpPr>
          <p:cNvPr id="7" name="מלבן 6"/>
          <p:cNvSpPr/>
          <p:nvPr/>
        </p:nvSpPr>
        <p:spPr>
          <a:xfrm>
            <a:off x="838200" y="944380"/>
            <a:ext cx="590835" cy="552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a:extLst>
              <a:ext uri="{FF2B5EF4-FFF2-40B4-BE49-F238E27FC236}">
                <a16:creationId xmlns:a16="http://schemas.microsoft.com/office/drawing/2014/main" id="{EB094D02-A0BF-4FA3-97BD-EFE18B0E28A2}"/>
              </a:ext>
            </a:extLst>
          </p:cNvPr>
          <p:cNvSpPr/>
          <p:nvPr/>
        </p:nvSpPr>
        <p:spPr>
          <a:xfrm>
            <a:off x="1541060" y="1282889"/>
            <a:ext cx="192206" cy="204717"/>
          </a:xfrm>
          <a:prstGeom prst="ellipse">
            <a:avLst/>
          </a:prstGeom>
        </p:spPr>
        <p:style>
          <a:lnRef idx="3">
            <a:schemeClr val="lt1"/>
          </a:lnRef>
          <a:fillRef idx="1">
            <a:schemeClr val="dk1"/>
          </a:fillRef>
          <a:effectRef idx="1">
            <a:schemeClr val="dk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EC5113D9-ED72-4788-849B-921B4C55D629}"/>
              </a:ext>
            </a:extLst>
          </p:cNvPr>
          <p:cNvSpPr/>
          <p:nvPr/>
        </p:nvSpPr>
        <p:spPr>
          <a:xfrm>
            <a:off x="1845291" y="944380"/>
            <a:ext cx="590835" cy="552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AA6825E4-AE0A-43B6-8C3B-36AC309ADC7D}"/>
              </a:ext>
            </a:extLst>
          </p:cNvPr>
          <p:cNvSpPr/>
          <p:nvPr/>
        </p:nvSpPr>
        <p:spPr>
          <a:xfrm>
            <a:off x="2700255" y="944380"/>
            <a:ext cx="590835" cy="552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D4425710-A098-4623-AC81-02E77C2B0DAE}"/>
              </a:ext>
            </a:extLst>
          </p:cNvPr>
          <p:cNvSpPr/>
          <p:nvPr/>
        </p:nvSpPr>
        <p:spPr>
          <a:xfrm>
            <a:off x="3538455" y="945331"/>
            <a:ext cx="590835" cy="552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1226" y="79531"/>
            <a:ext cx="2214900" cy="789981"/>
          </a:xfrm>
          <a:prstGeom prst="rect">
            <a:avLst/>
          </a:prstGeom>
        </p:spPr>
      </p:pic>
    </p:spTree>
    <p:extLst>
      <p:ext uri="{BB962C8B-B14F-4D97-AF65-F5344CB8AC3E}">
        <p14:creationId xmlns:p14="http://schemas.microsoft.com/office/powerpoint/2010/main" val="211996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الحل</a:t>
            </a: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a:xfrm>
            <a:off x="-558800" y="1825625"/>
            <a:ext cx="11912600" cy="4351338"/>
          </a:xfrm>
        </p:spPr>
        <p:txBody>
          <a:bodyPr/>
          <a:lstStyle/>
          <a:p>
            <a:pPr marL="0" lvl="0" indent="0">
              <a:spcBef>
                <a:spcPts val="0"/>
              </a:spcBef>
              <a:buSzPts val="2800"/>
              <a:buNone/>
            </a:pPr>
            <a:r>
              <a:rPr lang="ar-SA" dirty="0"/>
              <a:t>الأعداد العشرية المختلفة من الأصغر للأكبر</a:t>
            </a:r>
            <a:r>
              <a:rPr lang="he-IL" dirty="0"/>
              <a:t>: </a:t>
            </a:r>
          </a:p>
          <a:p>
            <a:pPr marL="0" lvl="0" indent="0">
              <a:spcBef>
                <a:spcPts val="0"/>
              </a:spcBef>
              <a:buSzPts val="2800"/>
              <a:buNone/>
            </a:pPr>
            <a:endParaRPr lang="he-IL" dirty="0"/>
          </a:p>
          <a:p>
            <a:pPr marL="0" indent="0">
              <a:spcBef>
                <a:spcPts val="0"/>
              </a:spcBef>
              <a:buSzPts val="2800"/>
              <a:buNone/>
            </a:pPr>
            <a:r>
              <a:rPr lang="he-IL" dirty="0"/>
              <a:t> 0.742,    0.724,    0.472,    0.427,    0.274,    0.247</a:t>
            </a:r>
          </a:p>
          <a:p>
            <a:pPr marL="0" indent="0">
              <a:spcBef>
                <a:spcPts val="0"/>
              </a:spcBef>
              <a:buSzPts val="2800"/>
              <a:buNone/>
            </a:pPr>
            <a:endParaRPr lang="he-IL" dirty="0"/>
          </a:p>
          <a:p>
            <a:pPr mar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r>
              <a:rPr lang="ar-SA" dirty="0"/>
              <a:t>عدد عشري أكبر من</a:t>
            </a:r>
            <a:r>
              <a:rPr lang="he-IL" dirty="0"/>
              <a:t>– 0.5 </a:t>
            </a:r>
            <a:r>
              <a:rPr lang="ar-SA" dirty="0"/>
              <a:t>أصغر من </a:t>
            </a:r>
            <a:r>
              <a:rPr lang="he-IL" dirty="0"/>
              <a:t>- 1 : 0.742 </a:t>
            </a:r>
            <a:r>
              <a:rPr lang="ar-SA" dirty="0"/>
              <a:t>أو</a:t>
            </a:r>
            <a:r>
              <a:rPr lang="he-IL" dirty="0"/>
              <a:t> 0.724</a:t>
            </a:r>
          </a:p>
          <a:p>
            <a:pPr marL="0" lvl="0" indent="0">
              <a:spcBef>
                <a:spcPts val="0"/>
              </a:spcBef>
              <a:buSzPts val="2800"/>
              <a:buNone/>
            </a:pPr>
            <a:endParaRPr lang="he-IL" sz="3200" dirty="0"/>
          </a:p>
          <a:p>
            <a:pPr marL="0" lvl="0" indent="0">
              <a:spcBef>
                <a:spcPts val="0"/>
              </a:spcBef>
              <a:buSzPts val="2800"/>
              <a:buNone/>
            </a:pPr>
            <a:endParaRPr lang="he-IL" sz="3200" dirty="0"/>
          </a:p>
          <a:p>
            <a:pPr lvl="0" indent="-50800">
              <a:buSzPts val="2800"/>
              <a:buNone/>
            </a:pPr>
            <a:endParaRPr lang="he-IL" dirty="0"/>
          </a:p>
          <a:p>
            <a:pPr lvl="0" indent="-50800">
              <a:buSzPts val="2800"/>
              <a:buNone/>
            </a:pPr>
            <a:endParaRPr lang="x-none"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3" name="תמונה 2"/>
          <p:cNvPicPr>
            <a:picLocks noChangeAspect="1"/>
          </p:cNvPicPr>
          <p:nvPr/>
        </p:nvPicPr>
        <p:blipFill>
          <a:blip r:embed="rId4"/>
          <a:stretch>
            <a:fillRect/>
          </a:stretch>
        </p:blipFill>
        <p:spPr>
          <a:xfrm>
            <a:off x="220773" y="1835944"/>
            <a:ext cx="2939939" cy="2253456"/>
          </a:xfrm>
          <a:prstGeom prst="rect">
            <a:avLst/>
          </a:prstGeom>
        </p:spPr>
      </p:pic>
    </p:spTree>
    <p:extLst>
      <p:ext uri="{BB962C8B-B14F-4D97-AF65-F5344CB8AC3E}">
        <p14:creationId xmlns:p14="http://schemas.microsoft.com/office/powerpoint/2010/main" val="30500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1000"/>
                                        <p:tgtEl>
                                          <p:spTgt spid="2">
                                            <p:txEl>
                                              <p:pRg st="6" end="6"/>
                                            </p:txEl>
                                          </p:spTgt>
                                        </p:tgtEl>
                                      </p:cBhvr>
                                    </p:animEffect>
                                    <p:anim calcmode="lin" valueType="num">
                                      <p:cBhvr>
                                        <p:cTn id="1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نُلخص ونُنهي</a:t>
            </a:r>
            <a:endParaRPr dirty="0"/>
          </a:p>
        </p:txBody>
      </p:sp>
      <p:sp>
        <p:nvSpPr>
          <p:cNvPr id="335" name="Google Shape;335;p16"/>
          <p:cNvSpPr txBox="1">
            <a:spLocks noGrp="1"/>
          </p:cNvSpPr>
          <p:nvPr>
            <p:ph type="body" sz="quarter" idx="10"/>
          </p:nvPr>
        </p:nvSpPr>
        <p:spPr>
          <a:xfrm>
            <a:off x="254114" y="2083490"/>
            <a:ext cx="10699733" cy="3844925"/>
          </a:xfrm>
          <a:prstGeom prst="rect">
            <a:avLst/>
          </a:prstGeom>
          <a:noFill/>
          <a:ln>
            <a:noFill/>
          </a:ln>
        </p:spPr>
        <p:txBody>
          <a:bodyPr spcFirstLastPara="1" wrap="square" lIns="91425" tIns="45700" rIns="91425" bIns="45700" anchor="t" anchorCtr="0">
            <a:normAutofit/>
          </a:bodyPr>
          <a:lstStyle/>
          <a:p>
            <a:pPr marL="0" lvl="0" indent="0" rtl="1">
              <a:lnSpc>
                <a:spcPct val="90000"/>
              </a:lnSpc>
              <a:spcBef>
                <a:spcPts val="0"/>
              </a:spcBef>
              <a:spcAft>
                <a:spcPts val="0"/>
              </a:spcAft>
              <a:buClr>
                <a:schemeClr val="dk1"/>
              </a:buClr>
              <a:buSzPts val="3600"/>
              <a:buNone/>
            </a:pPr>
            <a:r>
              <a:rPr lang="ar-SA" dirty="0"/>
              <a:t>ماذا تعلمنا</a:t>
            </a:r>
            <a:endParaRPr lang="he-IL" dirty="0"/>
          </a:p>
          <a:p>
            <a:pPr marL="571500" lvl="0" indent="-571500" rtl="1">
              <a:lnSpc>
                <a:spcPct val="90000"/>
              </a:lnSpc>
              <a:spcBef>
                <a:spcPts val="0"/>
              </a:spcBef>
              <a:spcAft>
                <a:spcPts val="0"/>
              </a:spcAft>
              <a:buClr>
                <a:schemeClr val="dk1"/>
              </a:buClr>
              <a:buSzPts val="3600"/>
              <a:buFont typeface="Wingdings" panose="05000000000000000000" pitchFamily="2" charset="2"/>
              <a:buChar char="ü"/>
            </a:pPr>
            <a:r>
              <a:rPr lang="ar-SA" dirty="0"/>
              <a:t>تعلمن مقارنة الأعداد العشرية</a:t>
            </a:r>
            <a:r>
              <a:rPr lang="he-IL" dirty="0"/>
              <a:t>.</a:t>
            </a:r>
          </a:p>
          <a:p>
            <a:pPr marL="571500" lvl="0" indent="-571500" rtl="1">
              <a:lnSpc>
                <a:spcPct val="90000"/>
              </a:lnSpc>
              <a:spcBef>
                <a:spcPts val="0"/>
              </a:spcBef>
              <a:spcAft>
                <a:spcPts val="0"/>
              </a:spcAft>
              <a:buClr>
                <a:schemeClr val="dk1"/>
              </a:buClr>
              <a:buSzPts val="3600"/>
              <a:buFont typeface="Wingdings" panose="05000000000000000000" pitchFamily="2" charset="2"/>
              <a:buChar char="ü"/>
            </a:pPr>
            <a:r>
              <a:rPr lang="ar-SA" dirty="0"/>
              <a:t>تعلمنا أن قيمة الرقم تُحدد بحسب مكانه بالمنزلة</a:t>
            </a:r>
            <a:r>
              <a:rPr lang="he-IL" dirty="0"/>
              <a:t>.</a:t>
            </a:r>
          </a:p>
          <a:p>
            <a:pPr marL="571500" lvl="0" indent="-571500" rtl="1">
              <a:lnSpc>
                <a:spcPct val="90000"/>
              </a:lnSpc>
              <a:spcBef>
                <a:spcPts val="0"/>
              </a:spcBef>
              <a:spcAft>
                <a:spcPts val="0"/>
              </a:spcAft>
              <a:buClr>
                <a:schemeClr val="dk1"/>
              </a:buClr>
              <a:buSzPts val="3600"/>
              <a:buFont typeface="Wingdings" panose="05000000000000000000" pitchFamily="2" charset="2"/>
              <a:buChar char="ü"/>
            </a:pPr>
            <a:r>
              <a:rPr lang="ar-SA" dirty="0"/>
              <a:t>لهذا نبدأ المقارنة من الاعداد الصحيحة والمنزلة الأكبر.</a:t>
            </a:r>
          </a:p>
          <a:p>
            <a:pPr marL="0" lvl="0" indent="0" rtl="1">
              <a:lnSpc>
                <a:spcPct val="90000"/>
              </a:lnSpc>
              <a:spcBef>
                <a:spcPts val="0"/>
              </a:spcBef>
              <a:spcAft>
                <a:spcPts val="0"/>
              </a:spcAft>
              <a:buClr>
                <a:schemeClr val="dk1"/>
              </a:buClr>
              <a:buSzPts val="3600"/>
              <a:buNone/>
            </a:pP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608203" y="4654404"/>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5">
                                            <p:txEl>
                                              <p:pRg st="1" end="1"/>
                                            </p:txEl>
                                          </p:spTgt>
                                        </p:tgtEl>
                                        <p:attrNameLst>
                                          <p:attrName>style.visibility</p:attrName>
                                        </p:attrNameLst>
                                      </p:cBhvr>
                                      <p:to>
                                        <p:strVal val="visible"/>
                                      </p:to>
                                    </p:set>
                                    <p:anim calcmode="lin" valueType="num">
                                      <p:cBhvr additive="base">
                                        <p:cTn id="7" dur="500" fill="hold"/>
                                        <p:tgtEl>
                                          <p:spTgt spid="3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35">
                                            <p:txEl>
                                              <p:pRg st="2" end="2"/>
                                            </p:txEl>
                                          </p:spTgt>
                                        </p:tgtEl>
                                        <p:attrNameLst>
                                          <p:attrName>style.visibility</p:attrName>
                                        </p:attrNameLst>
                                      </p:cBhvr>
                                      <p:to>
                                        <p:strVal val="visible"/>
                                      </p:to>
                                    </p:set>
                                    <p:animEffect transition="in" filter="fade">
                                      <p:cBhvr>
                                        <p:cTn id="13" dur="1000"/>
                                        <p:tgtEl>
                                          <p:spTgt spid="335">
                                            <p:txEl>
                                              <p:pRg st="2" end="2"/>
                                            </p:txEl>
                                          </p:spTgt>
                                        </p:tgtEl>
                                      </p:cBhvr>
                                    </p:animEffect>
                                    <p:anim calcmode="lin" valueType="num">
                                      <p:cBhvr>
                                        <p:cTn id="14" dur="1000" fill="hold"/>
                                        <p:tgtEl>
                                          <p:spTgt spid="33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35">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5">
                                            <p:txEl>
                                              <p:pRg st="3" end="3"/>
                                            </p:txEl>
                                          </p:spTgt>
                                        </p:tgtEl>
                                        <p:attrNameLst>
                                          <p:attrName>style.visibility</p:attrName>
                                        </p:attrNameLst>
                                      </p:cBhvr>
                                      <p:to>
                                        <p:strVal val="visible"/>
                                      </p:to>
                                    </p:set>
                                    <p:animEffect transition="in" filter="fade">
                                      <p:cBhvr>
                                        <p:cTn id="18" dur="1000"/>
                                        <p:tgtEl>
                                          <p:spTgt spid="335">
                                            <p:txEl>
                                              <p:pRg st="3" end="3"/>
                                            </p:txEl>
                                          </p:spTgt>
                                        </p:tgtEl>
                                      </p:cBhvr>
                                    </p:animEffect>
                                    <p:anim calcmode="lin" valueType="num">
                                      <p:cBhvr>
                                        <p:cTn id="19" dur="1000" fill="hold"/>
                                        <p:tgtEl>
                                          <p:spTgt spid="335">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تدريب ذاتي</a:t>
            </a:r>
            <a:endParaRPr dirty="0"/>
          </a:p>
        </p:txBody>
      </p:sp>
      <p:sp>
        <p:nvSpPr>
          <p:cNvPr id="345" name="Google Shape;345;p17"/>
          <p:cNvSpPr txBox="1">
            <a:spLocks noGrp="1"/>
          </p:cNvSpPr>
          <p:nvPr>
            <p:ph type="body" sz="quarter" idx="10"/>
          </p:nvPr>
        </p:nvSpPr>
        <p:spPr>
          <a:xfrm>
            <a:off x="947737" y="1569156"/>
            <a:ext cx="10991045" cy="5145969"/>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sz="3000" dirty="0"/>
              <a:t>1. </a:t>
            </a:r>
            <a:r>
              <a:rPr lang="ar-SA" sz="3000" dirty="0"/>
              <a:t>في المتباينة التالية حذف من العدديين العشريين رقم من منزلة مختلفة</a:t>
            </a:r>
            <a:r>
              <a:rPr lang="he-IL" sz="3000" dirty="0"/>
              <a:t>.</a:t>
            </a:r>
          </a:p>
          <a:p>
            <a:pPr lvl="0">
              <a:lnSpc>
                <a:spcPct val="90000"/>
              </a:lnSpc>
              <a:buClr>
                <a:schemeClr val="dk1"/>
              </a:buClr>
              <a:buSzPts val="3600"/>
            </a:pPr>
            <a:r>
              <a:rPr lang="he-IL" sz="3000" dirty="0"/>
              <a:t>	</a:t>
            </a:r>
            <a:r>
              <a:rPr lang="ar-SA" sz="3000" dirty="0"/>
              <a:t>أ</a:t>
            </a:r>
            <a:r>
              <a:rPr lang="he-IL" sz="3000" dirty="0"/>
              <a:t>. </a:t>
            </a:r>
            <a:r>
              <a:rPr lang="ar-SA" sz="3000" dirty="0"/>
              <a:t>اكمل الرقم الناق من كل عدد عشري بحيث تبقى المتباينة صحيحة</a:t>
            </a:r>
            <a:r>
              <a:rPr lang="he-IL" sz="3000" dirty="0"/>
              <a:t>.</a:t>
            </a:r>
          </a:p>
          <a:p>
            <a:pPr marL="0" lvl="0" indent="0" algn="r" rtl="1">
              <a:lnSpc>
                <a:spcPct val="90000"/>
              </a:lnSpc>
              <a:spcBef>
                <a:spcPts val="0"/>
              </a:spcBef>
              <a:spcAft>
                <a:spcPts val="0"/>
              </a:spcAft>
              <a:buClr>
                <a:schemeClr val="dk1"/>
              </a:buClr>
              <a:buSzPts val="3600"/>
              <a:buNone/>
            </a:pPr>
            <a:r>
              <a:rPr lang="he-IL" sz="3000" dirty="0"/>
              <a:t>            </a:t>
            </a:r>
            <a:r>
              <a:rPr lang="ar-SA" sz="3000" dirty="0"/>
              <a:t>ب</a:t>
            </a:r>
            <a:r>
              <a:rPr lang="he-IL" sz="3000" dirty="0"/>
              <a:t>. </a:t>
            </a:r>
            <a:r>
              <a:rPr lang="ar-SA" sz="3000" dirty="0"/>
              <a:t>جد إجابة (إمكانية أخرى) أخرى</a:t>
            </a:r>
            <a:r>
              <a:rPr lang="he-IL" sz="3000" dirty="0"/>
              <a:t>.</a:t>
            </a:r>
            <a:endParaRPr lang="ar-SA" sz="3000" dirty="0"/>
          </a:p>
          <a:p>
            <a:pPr marL="0" lvl="0" indent="0" algn="r" rtl="1">
              <a:lnSpc>
                <a:spcPct val="90000"/>
              </a:lnSpc>
              <a:spcBef>
                <a:spcPts val="0"/>
              </a:spcBef>
              <a:spcAft>
                <a:spcPts val="0"/>
              </a:spcAft>
              <a:buClr>
                <a:schemeClr val="dk1"/>
              </a:buClr>
              <a:buSzPts val="3600"/>
              <a:buNone/>
            </a:pPr>
            <a:endParaRPr lang="he-IL" sz="2800" b="1" dirty="0"/>
          </a:p>
          <a:p>
            <a:pPr lvl="0"/>
            <a:r>
              <a:rPr lang="he-IL" sz="2800" b="1" dirty="0"/>
              <a:t>2. </a:t>
            </a:r>
            <a:r>
              <a:rPr lang="ar-SA" sz="2800" b="1" dirty="0"/>
              <a:t>أكتب</a:t>
            </a:r>
            <a:r>
              <a:rPr lang="he-IL" sz="2800" b="1" dirty="0"/>
              <a:t> </a:t>
            </a:r>
            <a:r>
              <a:rPr lang="he-IL" sz="2800" b="1" dirty="0">
                <a:latin typeface="Arial" panose="020B0604020202020204" pitchFamily="34" charset="0"/>
              </a:rPr>
              <a:t>&gt;</a:t>
            </a:r>
            <a:r>
              <a:rPr lang="he-IL" sz="2800" b="1" dirty="0"/>
              <a:t> &lt; =              0.7   ___  0.09</a:t>
            </a:r>
          </a:p>
          <a:p>
            <a:pPr lvl="0"/>
            <a:r>
              <a:rPr lang="he-IL" sz="2800" b="1" dirty="0"/>
              <a:t>                                0.40   ___    0.4</a:t>
            </a:r>
          </a:p>
          <a:p>
            <a:pPr lvl="0"/>
            <a:r>
              <a:rPr lang="he-IL" sz="2800" b="1" dirty="0"/>
              <a:t>                                4.59   ___    4.6</a:t>
            </a:r>
          </a:p>
          <a:p>
            <a:pPr lvl="0"/>
            <a:r>
              <a:rPr lang="he-IL" sz="2800" b="1" dirty="0"/>
              <a:t> </a:t>
            </a:r>
          </a:p>
          <a:p>
            <a:pPr lvl="0"/>
            <a:r>
              <a:rPr lang="he-IL" sz="2800" b="1" dirty="0"/>
              <a:t>3. </a:t>
            </a:r>
            <a:r>
              <a:rPr lang="ar-SA" sz="2800" b="1" dirty="0"/>
              <a:t>أكتب عددًا أكبر من </a:t>
            </a:r>
            <a:r>
              <a:rPr lang="he-IL" sz="2800" b="1" dirty="0"/>
              <a:t>-0.3 </a:t>
            </a:r>
            <a:r>
              <a:rPr lang="ar-SA" sz="2800" b="1" dirty="0"/>
              <a:t>أصغر من</a:t>
            </a:r>
            <a:r>
              <a:rPr lang="he-IL" sz="2800" b="1" dirty="0"/>
              <a:t>-0.4        </a:t>
            </a:r>
            <a:r>
              <a:rPr lang="ar-SA" sz="2800" b="1" dirty="0"/>
              <a:t>الإجابة</a:t>
            </a:r>
            <a:r>
              <a:rPr lang="he-IL" sz="2800" b="1" dirty="0"/>
              <a:t>: ______</a:t>
            </a:r>
          </a:p>
          <a:p>
            <a:pPr lvl="0"/>
            <a:endParaRPr lang="he-IL" sz="2800" b="1" dirty="0"/>
          </a:p>
          <a:p>
            <a:r>
              <a:rPr lang="he-IL"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4. </a:t>
            </a:r>
            <a:r>
              <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أ</a:t>
            </a:r>
            <a:r>
              <a:rPr lang="he-IL"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 </a:t>
            </a:r>
            <a:r>
              <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رتب الأعداد العشرية </a:t>
            </a:r>
            <a:r>
              <a:rPr lang="ar-SA" sz="2800" b="1" u="sng" dirty="0">
                <a:solidFill>
                  <a:schemeClr val="accent1">
                    <a:lumMod val="75000"/>
                  </a:schemeClr>
                </a:solidFill>
                <a:latin typeface="David" panose="020E0502060401010101" pitchFamily="34" charset="-79"/>
                <a:ea typeface="Times New Roman" panose="02020603050405020304" pitchFamily="18" charset="0"/>
                <a:cs typeface="David" panose="020E0502060401010101" pitchFamily="34" charset="-79"/>
              </a:rPr>
              <a:t>التالية</a:t>
            </a:r>
            <a:r>
              <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 من الأصغر للأكبر.</a:t>
            </a:r>
            <a:r>
              <a:rPr lang="he-IL"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 </a:t>
            </a:r>
            <a:endPar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endParaRPr>
          </a:p>
          <a:p>
            <a:r>
              <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ب</a:t>
            </a:r>
            <a:r>
              <a:rPr lang="he-IL"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 </a:t>
            </a:r>
            <a:r>
              <a:rPr lang="ar-SA" sz="2800" b="1" dirty="0">
                <a:solidFill>
                  <a:srgbClr val="000000"/>
                </a:solidFill>
                <a:latin typeface="David" panose="020E0502060401010101" pitchFamily="34" charset="-79"/>
                <a:ea typeface="Times New Roman" panose="02020603050405020304" pitchFamily="18" charset="0"/>
                <a:cs typeface="David" panose="020E0502060401010101" pitchFamily="34" charset="-79"/>
              </a:rPr>
              <a:t>أي من الأعداد هو الأقرب للعدد 1؟</a:t>
            </a:r>
            <a:endParaRPr lang="he-IL" sz="2800" b="1" dirty="0">
              <a:solidFill>
                <a:srgbClr val="000000"/>
              </a:solidFill>
              <a:latin typeface="David" panose="020E0502060401010101" pitchFamily="34" charset="-79"/>
              <a:ea typeface="Times New Roman" panose="02020603050405020304" pitchFamily="18" charset="0"/>
              <a:cs typeface="David" panose="020E0502060401010101" pitchFamily="34" charset="-79"/>
            </a:endParaRPr>
          </a:p>
          <a:p>
            <a:pPr marL="612140" indent="-252095">
              <a:lnSpc>
                <a:spcPts val="1900"/>
              </a:lnSpc>
              <a:spcBef>
                <a:spcPts val="285"/>
              </a:spcBef>
              <a:spcAft>
                <a:spcPts val="285"/>
              </a:spcAft>
            </a:pPr>
            <a:endParaRPr lang="he-IL" sz="2400" dirty="0">
              <a:solidFill>
                <a:srgbClr val="000000"/>
              </a:solidFill>
              <a:latin typeface="David" panose="020E0502060401010101" pitchFamily="34" charset="-79"/>
              <a:ea typeface="Times New Roman" panose="02020603050405020304" pitchFamily="18" charset="0"/>
              <a:cs typeface="David" panose="020E0502060401010101" pitchFamily="34" charset="-79"/>
            </a:endParaRPr>
          </a:p>
        </p:txBody>
      </p:sp>
      <p:pic>
        <p:nvPicPr>
          <p:cNvPr id="346" name="Google Shape;346;p17"/>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תמונה 4">
            <a:extLst>
              <a:ext uri="{FF2B5EF4-FFF2-40B4-BE49-F238E27FC236}">
                <a16:creationId xmlns:a16="http://schemas.microsoft.com/office/drawing/2014/main" id="{C100727E-27FF-4A4D-921B-6CC18DB56AEF}"/>
              </a:ext>
            </a:extLst>
          </p:cNvPr>
          <p:cNvPicPr>
            <a:picLocks noChangeAspect="1"/>
          </p:cNvPicPr>
          <p:nvPr/>
        </p:nvPicPr>
        <p:blipFill rotWithShape="1">
          <a:blip r:embed="rId6"/>
          <a:srcRect b="39025"/>
          <a:stretch/>
        </p:blipFill>
        <p:spPr>
          <a:xfrm>
            <a:off x="1831108" y="2464902"/>
            <a:ext cx="3220392" cy="642600"/>
          </a:xfrm>
          <a:prstGeom prst="rect">
            <a:avLst/>
          </a:prstGeom>
        </p:spPr>
      </p:pic>
      <p:pic>
        <p:nvPicPr>
          <p:cNvPr id="6" name="תמונה 5">
            <a:extLst>
              <a:ext uri="{FF2B5EF4-FFF2-40B4-BE49-F238E27FC236}">
                <a16:creationId xmlns:a16="http://schemas.microsoft.com/office/drawing/2014/main" id="{26CD4BCB-9A20-42AE-A648-B30660F91AEA}"/>
              </a:ext>
            </a:extLst>
          </p:cNvPr>
          <p:cNvPicPr>
            <a:picLocks noChangeAspect="1"/>
          </p:cNvPicPr>
          <p:nvPr/>
        </p:nvPicPr>
        <p:blipFill>
          <a:blip r:embed="rId7"/>
          <a:stretch>
            <a:fillRect/>
          </a:stretch>
        </p:blipFill>
        <p:spPr>
          <a:xfrm>
            <a:off x="0" y="4397493"/>
            <a:ext cx="3463655" cy="2104983"/>
          </a:xfrm>
          <a:prstGeom prst="rect">
            <a:avLst/>
          </a:prstGeom>
        </p:spPr>
      </p:pic>
      <p:sp>
        <p:nvSpPr>
          <p:cNvPr id="2" name="מלבן 1">
            <a:extLst>
              <a:ext uri="{FF2B5EF4-FFF2-40B4-BE49-F238E27FC236}">
                <a16:creationId xmlns:a16="http://schemas.microsoft.com/office/drawing/2014/main" id="{775FFC28-592E-47F7-A148-509CFC62D8D0}"/>
              </a:ext>
            </a:extLst>
          </p:cNvPr>
          <p:cNvSpPr/>
          <p:nvPr/>
        </p:nvSpPr>
        <p:spPr>
          <a:xfrm>
            <a:off x="1422400" y="1648178"/>
            <a:ext cx="10516382" cy="16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לבן 2">
            <a:extLst>
              <a:ext uri="{FF2B5EF4-FFF2-40B4-BE49-F238E27FC236}">
                <a16:creationId xmlns:a16="http://schemas.microsoft.com/office/drawing/2014/main" id="{775EE9D4-8893-4D06-B1E5-01E4925507AD}"/>
              </a:ext>
            </a:extLst>
          </p:cNvPr>
          <p:cNvSpPr/>
          <p:nvPr/>
        </p:nvSpPr>
        <p:spPr>
          <a:xfrm>
            <a:off x="1422400" y="3273778"/>
            <a:ext cx="10516382" cy="1372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F06961FB-3EFF-4B1D-9967-F21E6158D4F9}"/>
              </a:ext>
            </a:extLst>
          </p:cNvPr>
          <p:cNvSpPr/>
          <p:nvPr/>
        </p:nvSpPr>
        <p:spPr>
          <a:xfrm>
            <a:off x="3836188" y="4733102"/>
            <a:ext cx="8102594" cy="88876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מחבר חץ ישר 9">
            <a:extLst>
              <a:ext uri="{FF2B5EF4-FFF2-40B4-BE49-F238E27FC236}">
                <a16:creationId xmlns:a16="http://schemas.microsoft.com/office/drawing/2014/main" id="{859FB0E8-DFA1-466E-8440-18FAB2C480F3}"/>
              </a:ext>
            </a:extLst>
          </p:cNvPr>
          <p:cNvCxnSpPr/>
          <p:nvPr/>
        </p:nvCxnSpPr>
        <p:spPr>
          <a:xfrm flipH="1" flipV="1">
            <a:off x="3081590" y="5621867"/>
            <a:ext cx="5068988" cy="293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ACEBD12F">
            <a:hlinkClick r:id="" action="ppaction://media"/>
            <a:extLst>
              <a:ext uri="{FF2B5EF4-FFF2-40B4-BE49-F238E27FC236}">
                <a16:creationId xmlns:a16="http://schemas.microsoft.com/office/drawing/2014/main" id="{2C9D0A58-E99B-44E8-9B1F-A680952432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3755" y="577164"/>
            <a:ext cx="2259707" cy="805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5574" y="6127369"/>
            <a:ext cx="3591895" cy="369332"/>
          </a:xfrm>
          <a:prstGeom prst="rect">
            <a:avLst/>
          </a:prstGeom>
          <a:noFill/>
        </p:spPr>
        <p:txBody>
          <a:bodyPr wrap="square" rtlCol="0">
            <a:spAutoFit/>
          </a:bodyPr>
          <a:lstStyle/>
          <a:p>
            <a:pPr>
              <a:buClrTx/>
              <a:buFontTx/>
              <a:buNone/>
            </a:pPr>
            <a:r>
              <a:rPr lang="en-US" sz="1800" kern="1200" dirty="0">
                <a:solidFill>
                  <a:srgbClr val="FFFFFF"/>
                </a:solidFill>
                <a:latin typeface="Calibri" panose="020F0502020204030204"/>
                <a:ea typeface="+mn-ea"/>
                <a:cs typeface="+mn-cs"/>
              </a:rPr>
              <a:t>shutterstock.com </a:t>
            </a:r>
            <a:r>
              <a:rPr lang="ar-SA" sz="1800" kern="1200" dirty="0">
                <a:solidFill>
                  <a:srgbClr val="FFFFFF"/>
                </a:solidFill>
                <a:latin typeface="Calibri" panose="020F0502020204030204"/>
                <a:ea typeface="+mn-ea"/>
              </a:rPr>
              <a:t> الرسوم التوضيحيّة:</a:t>
            </a:r>
            <a:endParaRPr lang="en-US" sz="1800" kern="1200" dirty="0">
              <a:solidFill>
                <a:srgbClr val="FFFFFF"/>
              </a:solidFill>
              <a:latin typeface="Calibri" panose="020F0502020204030204"/>
              <a:ea typeface="+mn-ea"/>
              <a:cs typeface="+mn-cs"/>
            </a:endParaRPr>
          </a:p>
        </p:txBody>
      </p:sp>
      <p:sp>
        <p:nvSpPr>
          <p:cNvPr id="4" name="מלבן 3">
            <a:extLst>
              <a:ext uri="{FF2B5EF4-FFF2-40B4-BE49-F238E27FC236}">
                <a16:creationId xmlns:a16="http://schemas.microsoft.com/office/drawing/2014/main" id="{791BE448-248B-48EF-8728-AC972D480DAC}"/>
              </a:ext>
            </a:extLst>
          </p:cNvPr>
          <p:cNvSpPr/>
          <p:nvPr/>
        </p:nvSpPr>
        <p:spPr>
          <a:xfrm>
            <a:off x="2358189" y="2748727"/>
            <a:ext cx="7419474" cy="1570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buClrTx/>
              <a:buFontTx/>
              <a:buNone/>
            </a:pPr>
            <a:endParaRPr lang="he-IL" sz="1800" kern="1200">
              <a:solidFill>
                <a:srgbClr val="FFFFFF"/>
              </a:solidFill>
            </a:endParaRPr>
          </a:p>
        </p:txBody>
      </p:sp>
      <p:sp>
        <p:nvSpPr>
          <p:cNvPr id="5" name="TextBox 4">
            <a:extLst>
              <a:ext uri="{FF2B5EF4-FFF2-40B4-BE49-F238E27FC236}">
                <a16:creationId xmlns:a16="http://schemas.microsoft.com/office/drawing/2014/main" id="{057E06D3-744A-4A8A-B133-1DE08C15C410}"/>
              </a:ext>
            </a:extLst>
          </p:cNvPr>
          <p:cNvSpPr txBox="1"/>
          <p:nvPr/>
        </p:nvSpPr>
        <p:spPr>
          <a:xfrm>
            <a:off x="1762401" y="2478892"/>
            <a:ext cx="7915726" cy="1107996"/>
          </a:xfrm>
          <a:prstGeom prst="rect">
            <a:avLst/>
          </a:prstGeom>
          <a:noFill/>
        </p:spPr>
        <p:txBody>
          <a:bodyPr wrap="square" rtlCol="1">
            <a:spAutoFit/>
          </a:bodyPr>
          <a:lstStyle/>
          <a:p>
            <a:pPr algn="r">
              <a:buClrTx/>
              <a:buFontTx/>
              <a:buNone/>
            </a:pPr>
            <a:r>
              <a:rPr lang="ar-SA" sz="6600" kern="1200" dirty="0">
                <a:solidFill>
                  <a:srgbClr val="FFFFFF"/>
                </a:solidFill>
                <a:latin typeface="Calibri" panose="020F0502020204030204"/>
                <a:ea typeface="+mn-ea"/>
              </a:rPr>
              <a:t>شكرًا لكم على مشاهدة البثّ</a:t>
            </a:r>
            <a:endParaRPr lang="he-IL" sz="6600" kern="1200" dirty="0">
              <a:solidFill>
                <a:srgbClr val="FFFFFF"/>
              </a:solidFill>
              <a:latin typeface="Calibri" panose="020F0502020204030204"/>
              <a:ea typeface="+mn-ea"/>
            </a:endParaRPr>
          </a:p>
        </p:txBody>
      </p:sp>
      <p:sp>
        <p:nvSpPr>
          <p:cNvPr id="6" name="TextBox 5">
            <a:extLst>
              <a:ext uri="{FF2B5EF4-FFF2-40B4-BE49-F238E27FC236}">
                <a16:creationId xmlns:a16="http://schemas.microsoft.com/office/drawing/2014/main" id="{8C0CE4F9-D72B-4CA4-810A-564F1740636F}"/>
              </a:ext>
            </a:extLst>
          </p:cNvPr>
          <p:cNvSpPr txBox="1"/>
          <p:nvPr/>
        </p:nvSpPr>
        <p:spPr>
          <a:xfrm>
            <a:off x="2141171" y="3592165"/>
            <a:ext cx="6869429" cy="523220"/>
          </a:xfrm>
          <a:prstGeom prst="rect">
            <a:avLst/>
          </a:prstGeom>
          <a:noFill/>
        </p:spPr>
        <p:txBody>
          <a:bodyPr wrap="square" rtlCol="1">
            <a:spAutoFit/>
          </a:bodyPr>
          <a:lstStyle/>
          <a:p>
            <a:pPr algn="r">
              <a:buClrTx/>
              <a:buFontTx/>
              <a:buNone/>
            </a:pPr>
            <a:r>
              <a:rPr lang="ar-SA" sz="2800" kern="1200" dirty="0">
                <a:solidFill>
                  <a:srgbClr val="FFFFFF"/>
                </a:solidFill>
                <a:latin typeface="Calibri" panose="020F0502020204030204"/>
                <a:ea typeface="+mn-ea"/>
              </a:rPr>
              <a:t>إنتاج مطاح، لصالح وزارة التربية والتعليم</a:t>
            </a:r>
            <a:r>
              <a:rPr lang="ar-SA" sz="1800" kern="1200" dirty="0">
                <a:solidFill>
                  <a:srgbClr val="424242"/>
                </a:solidFill>
                <a:latin typeface="Calibri" panose="020F0502020204030204"/>
                <a:ea typeface="+mn-ea"/>
              </a:rPr>
              <a:t> </a:t>
            </a:r>
            <a:endParaRPr lang="he-IL" sz="3200" kern="1200" dirty="0">
              <a:solidFill>
                <a:srgbClr val="FFFFFF"/>
              </a:solidFill>
              <a:latin typeface="Calibri" panose="020F0502020204030204"/>
              <a:ea typeface="+mn-ea"/>
            </a:endParaRPr>
          </a:p>
        </p:txBody>
      </p:sp>
    </p:spTree>
    <p:extLst>
      <p:ext uri="{BB962C8B-B14F-4D97-AF65-F5344CB8AC3E}">
        <p14:creationId xmlns:p14="http://schemas.microsoft.com/office/powerpoint/2010/main" val="138629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ar-SA" dirty="0"/>
              <a:t>مَاذَا يَجِب أَنْ نُحضّر للحصّة ؟ </a:t>
            </a:r>
            <a:endParaRPr dirty="0"/>
          </a:p>
        </p:txBody>
      </p:sp>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3">
            <a:alphaModFix/>
          </a:blip>
          <a:srcRect/>
          <a:stretch/>
        </p:blipFill>
        <p:spPr>
          <a:xfrm rot="5400000">
            <a:off x="3528806" y="2903748"/>
            <a:ext cx="2183226" cy="909638"/>
          </a:xfrm>
          <a:prstGeom prst="rect">
            <a:avLst/>
          </a:prstGeom>
          <a:noFill/>
          <a:ln>
            <a:noFill/>
          </a:ln>
        </p:spPr>
      </p:pic>
      <p:pic>
        <p:nvPicPr>
          <p:cNvPr id="5" name="תמונה 4">
            <a:extLst>
              <a:ext uri="{FF2B5EF4-FFF2-40B4-BE49-F238E27FC236}">
                <a16:creationId xmlns:a16="http://schemas.microsoft.com/office/drawing/2014/main" id="{2A85864F-899F-4DB6-8A9E-48D274261FED}"/>
              </a:ext>
            </a:extLst>
          </p:cNvPr>
          <p:cNvPicPr>
            <a:picLocks noChangeAspect="1"/>
          </p:cNvPicPr>
          <p:nvPr/>
        </p:nvPicPr>
        <p:blipFill rotWithShape="1">
          <a:blip r:embed="rId4"/>
          <a:srcRect l="15146" t="7830" r="16234" b="12259"/>
          <a:stretch/>
        </p:blipFill>
        <p:spPr>
          <a:xfrm>
            <a:off x="5701685" y="1858034"/>
            <a:ext cx="2536723"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نَبْدَأ بِمُتْعَةٍ</a:t>
            </a:r>
            <a:endParaRPr dirty="0"/>
          </a:p>
        </p:txBody>
      </p:sp>
      <p:pic>
        <p:nvPicPr>
          <p:cNvPr id="280" name="Google Shape;280;p9"/>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6" name="Content Placeholder 1">
            <a:extLst>
              <a:ext uri="{FF2B5EF4-FFF2-40B4-BE49-F238E27FC236}">
                <a16:creationId xmlns:a16="http://schemas.microsoft.com/office/drawing/2014/main" id="{0DD511BC-E0B2-3F44-B3F7-72FDD5F38B6D}"/>
              </a:ext>
            </a:extLst>
          </p:cNvPr>
          <p:cNvSpPr txBox="1">
            <a:spLocks/>
          </p:cNvSpPr>
          <p:nvPr/>
        </p:nvSpPr>
        <p:spPr>
          <a:xfrm>
            <a:off x="6805749" y="1993710"/>
            <a:ext cx="4885508" cy="2478804"/>
          </a:xfrm>
          <a:prstGeom prst="rect">
            <a:avLst/>
          </a:prstGeom>
        </p:spPr>
        <p:txBody>
          <a:bodyPr/>
          <a:lst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SzPts val="2800"/>
            </a:pPr>
            <a:r>
              <a:rPr lang="ar-SA" sz="3600" b="1" dirty="0"/>
              <a:t>أراد كرم شراء بطيخة</a:t>
            </a:r>
            <a:r>
              <a:rPr lang="he-IL" sz="3600" b="1" dirty="0"/>
              <a:t>.</a:t>
            </a:r>
          </a:p>
          <a:p>
            <a:pPr marL="0" indent="0">
              <a:buSzPts val="2800"/>
            </a:pPr>
            <a:endParaRPr lang="he-IL" sz="3600" b="1" dirty="0"/>
          </a:p>
          <a:p>
            <a:pPr marL="0" indent="0">
              <a:buSzPts val="2800"/>
            </a:pPr>
            <a:r>
              <a:rPr lang="ar-SA" sz="3600" b="1" dirty="0"/>
              <a:t>وزن أي بطيخة هو الأكبر؟</a:t>
            </a:r>
            <a:endParaRPr lang="x-none" sz="3600" b="1" dirty="0"/>
          </a:p>
        </p:txBody>
      </p:sp>
      <p:pic>
        <p:nvPicPr>
          <p:cNvPr id="7" name="Picture 2" descr="Image result for אבטיח"/>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8732" y="1903722"/>
            <a:ext cx="2339496" cy="23394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אבטיח">
            <a:extLst>
              <a:ext uri="{FF2B5EF4-FFF2-40B4-BE49-F238E27FC236}">
                <a16:creationId xmlns:a16="http://schemas.microsoft.com/office/drawing/2014/main" id="{3BB1DDAB-81A0-4350-B525-83C9F6AB1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094" y="1903722"/>
            <a:ext cx="2339496" cy="2339496"/>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203E2BBD-6BF1-47CC-993E-CEEB8BD1992D}"/>
              </a:ext>
            </a:extLst>
          </p:cNvPr>
          <p:cNvSpPr txBox="1"/>
          <p:nvPr/>
        </p:nvSpPr>
        <p:spPr>
          <a:xfrm>
            <a:off x="4635391" y="4256670"/>
            <a:ext cx="1881324" cy="707886"/>
          </a:xfrm>
          <a:prstGeom prst="rect">
            <a:avLst/>
          </a:prstGeom>
          <a:noFill/>
        </p:spPr>
        <p:txBody>
          <a:bodyPr wrap="square" rtlCol="0">
            <a:spAutoFit/>
          </a:bodyPr>
          <a:lstStyle/>
          <a:p>
            <a:r>
              <a:rPr lang="ar-SA" sz="4000" b="1" dirty="0"/>
              <a:t>3.5 كم</a:t>
            </a:r>
            <a:endParaRPr lang="en-US" sz="4000" b="1" dirty="0"/>
          </a:p>
        </p:txBody>
      </p:sp>
      <p:sp>
        <p:nvSpPr>
          <p:cNvPr id="11" name="תיבת טקסט 10">
            <a:extLst>
              <a:ext uri="{FF2B5EF4-FFF2-40B4-BE49-F238E27FC236}">
                <a16:creationId xmlns:a16="http://schemas.microsoft.com/office/drawing/2014/main" id="{7DFC821B-D7A6-4870-A0CA-4E9E1A4AFEFF}"/>
              </a:ext>
            </a:extLst>
          </p:cNvPr>
          <p:cNvSpPr txBox="1"/>
          <p:nvPr/>
        </p:nvSpPr>
        <p:spPr>
          <a:xfrm>
            <a:off x="1200266" y="4277999"/>
            <a:ext cx="1881324" cy="707886"/>
          </a:xfrm>
          <a:prstGeom prst="rect">
            <a:avLst/>
          </a:prstGeom>
          <a:noFill/>
        </p:spPr>
        <p:txBody>
          <a:bodyPr wrap="square" rtlCol="0">
            <a:spAutoFit/>
          </a:bodyPr>
          <a:lstStyle/>
          <a:p>
            <a:r>
              <a:rPr lang="ar-SA" sz="4000" b="1" dirty="0"/>
              <a:t>3.8 كم</a:t>
            </a:r>
            <a:endParaRPr lang="en-US" sz="4000" b="1" dirty="0"/>
          </a:p>
        </p:txBody>
      </p:sp>
      <p:pic>
        <p:nvPicPr>
          <p:cNvPr id="3"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7224" y="603368"/>
            <a:ext cx="2186238" cy="779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11" name="טבלה 11">
                <a:extLst>
                  <a:ext uri="{FF2B5EF4-FFF2-40B4-BE49-F238E27FC236}">
                    <a16:creationId xmlns:a16="http://schemas.microsoft.com/office/drawing/2014/main" id="{7340A9C7-CDBD-4463-B1FE-7F63A435EBCE}"/>
                  </a:ext>
                </a:extLst>
              </p:cNvPr>
              <p:cNvGraphicFramePr>
                <a:graphicFrameLocks noGrp="1"/>
              </p:cNvGraphicFramePr>
              <p:nvPr>
                <p:extLst>
                  <p:ext uri="{D42A27DB-BD31-4B8C-83A1-F6EECF244321}">
                    <p14:modId xmlns:p14="http://schemas.microsoft.com/office/powerpoint/2010/main" val="2459605869"/>
                  </p:ext>
                </p:extLst>
              </p:nvPr>
            </p:nvGraphicFramePr>
            <p:xfrm>
              <a:off x="754483" y="3305946"/>
              <a:ext cx="4185600" cy="3674174"/>
            </p:xfrm>
            <a:graphic>
              <a:graphicData uri="http://schemas.openxmlformats.org/drawingml/2006/table">
                <a:tbl>
                  <a:tblPr firstRow="1" bandRow="1">
                    <a:tableStyleId>{5C22544A-7EE6-4342-B048-85BDC9FD1C3A}</a:tableStyleId>
                  </a:tblPr>
                  <a:tblGrid>
                    <a:gridCol w="837120">
                      <a:extLst>
                        <a:ext uri="{9D8B030D-6E8A-4147-A177-3AD203B41FA5}">
                          <a16:colId xmlns:a16="http://schemas.microsoft.com/office/drawing/2014/main" val="771201510"/>
                        </a:ext>
                      </a:extLst>
                    </a:gridCol>
                    <a:gridCol w="837120">
                      <a:extLst>
                        <a:ext uri="{9D8B030D-6E8A-4147-A177-3AD203B41FA5}">
                          <a16:colId xmlns:a16="http://schemas.microsoft.com/office/drawing/2014/main" val="3902664099"/>
                        </a:ext>
                      </a:extLst>
                    </a:gridCol>
                    <a:gridCol w="837120">
                      <a:extLst>
                        <a:ext uri="{9D8B030D-6E8A-4147-A177-3AD203B41FA5}">
                          <a16:colId xmlns:a16="http://schemas.microsoft.com/office/drawing/2014/main" val="3742426357"/>
                        </a:ext>
                      </a:extLst>
                    </a:gridCol>
                    <a:gridCol w="837120">
                      <a:extLst>
                        <a:ext uri="{9D8B030D-6E8A-4147-A177-3AD203B41FA5}">
                          <a16:colId xmlns:a16="http://schemas.microsoft.com/office/drawing/2014/main" val="2938062459"/>
                        </a:ext>
                      </a:extLst>
                    </a:gridCol>
                    <a:gridCol w="837120">
                      <a:extLst>
                        <a:ext uri="{9D8B030D-6E8A-4147-A177-3AD203B41FA5}">
                          <a16:colId xmlns:a16="http://schemas.microsoft.com/office/drawing/2014/main" val="2810183136"/>
                        </a:ext>
                      </a:extLst>
                    </a:gridCol>
                  </a:tblGrid>
                  <a:tr h="565964">
                    <a:tc gridSpan="5">
                      <a:txBody>
                        <a:bodyPr/>
                        <a:lstStyle/>
                        <a:p>
                          <a:pPr algn="ctr"/>
                          <a:r>
                            <a:rPr lang="ar-SA" sz="4000" dirty="0"/>
                            <a:t>جدول المبنى العشري</a:t>
                          </a:r>
                          <a:endParaRPr lang="en-US" sz="4000"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31808542"/>
                      </a:ext>
                    </a:extLst>
                  </a:tr>
                  <a:tr h="593021">
                    <a:tc>
                      <a:txBody>
                        <a:bodyPr/>
                        <a:lstStyle/>
                        <a:p>
                          <a:pPr algn="ctr"/>
                          <a:r>
                            <a:rPr lang="ar-SA" sz="2400" b="1" dirty="0"/>
                            <a:t>10</a:t>
                          </a:r>
                          <a:endParaRPr lang="en-US" sz="2400" b="1" dirty="0"/>
                        </a:p>
                      </a:txBody>
                      <a:tcPr/>
                    </a:tc>
                    <a:tc>
                      <a:txBody>
                        <a:bodyPr/>
                        <a:lstStyle/>
                        <a:p>
                          <a:pPr algn="ctr"/>
                          <a:r>
                            <a:rPr lang="ar-SA" sz="2400" b="1" dirty="0"/>
                            <a:t>1</a:t>
                          </a:r>
                          <a:endParaRPr lang="en-US" sz="24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400" b="1" i="1" smtClean="0">
                                        <a:solidFill>
                                          <a:schemeClr val="tx1">
                                            <a:lumMod val="50000"/>
                                          </a:schemeClr>
                                        </a:solidFill>
                                        <a:latin typeface="Cambria Math" panose="02040503050406030204" pitchFamily="18" charset="0"/>
                                      </a:rPr>
                                    </m:ctrlPr>
                                  </m:fPr>
                                  <m:num>
                                    <m:r>
                                      <a:rPr lang="ar-SA" sz="2400" b="1" i="0" smtClean="0">
                                        <a:solidFill>
                                          <a:schemeClr val="tx1">
                                            <a:lumMod val="50000"/>
                                          </a:schemeClr>
                                        </a:solidFill>
                                        <a:latin typeface="Cambria Math" panose="02040503050406030204" pitchFamily="18" charset="0"/>
                                      </a:rPr>
                                      <m:t>𝟏</m:t>
                                    </m:r>
                                  </m:num>
                                  <m:den>
                                    <m:r>
                                      <a:rPr lang="ar-SA" sz="2400" b="1" i="0" smtClean="0">
                                        <a:solidFill>
                                          <a:schemeClr val="tx1">
                                            <a:lumMod val="50000"/>
                                          </a:schemeClr>
                                        </a:solidFill>
                                        <a:latin typeface="Cambria Math" panose="02040503050406030204" pitchFamily="18" charset="0"/>
                                      </a:rPr>
                                      <m:t>𝟏𝟎</m:t>
                                    </m:r>
                                  </m:den>
                                </m:f>
                              </m:oMath>
                            </m:oMathPara>
                          </a14:m>
                          <a:endParaRPr lang="en-US" sz="24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400" b="1" i="1" smtClean="0">
                                        <a:solidFill>
                                          <a:schemeClr val="tx1">
                                            <a:lumMod val="50000"/>
                                          </a:schemeClr>
                                        </a:solidFill>
                                        <a:latin typeface="Cambria Math" panose="02040503050406030204" pitchFamily="18" charset="0"/>
                                      </a:rPr>
                                    </m:ctrlPr>
                                  </m:fPr>
                                  <m:num>
                                    <m:r>
                                      <a:rPr lang="ar-SA" sz="2400" b="1" i="0" smtClean="0">
                                        <a:solidFill>
                                          <a:schemeClr val="tx1">
                                            <a:lumMod val="50000"/>
                                          </a:schemeClr>
                                        </a:solidFill>
                                        <a:latin typeface="Cambria Math" panose="02040503050406030204" pitchFamily="18" charset="0"/>
                                      </a:rPr>
                                      <m:t>𝟏</m:t>
                                    </m:r>
                                  </m:num>
                                  <m:den>
                                    <m:r>
                                      <a:rPr lang="ar-SA" sz="2400" b="1" i="0" smtClean="0">
                                        <a:solidFill>
                                          <a:schemeClr val="tx1">
                                            <a:lumMod val="50000"/>
                                          </a:schemeClr>
                                        </a:solidFill>
                                        <a:latin typeface="Cambria Math" panose="02040503050406030204" pitchFamily="18" charset="0"/>
                                      </a:rPr>
                                      <m:t>𝟏𝟎𝟎</m:t>
                                    </m:r>
                                  </m:den>
                                </m:f>
                              </m:oMath>
                            </m:oMathPara>
                          </a14:m>
                          <a:endParaRPr lang="en-US" sz="24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400" b="1" i="1" smtClean="0">
                                        <a:solidFill>
                                          <a:schemeClr val="tx1">
                                            <a:lumMod val="50000"/>
                                          </a:schemeClr>
                                        </a:solidFill>
                                        <a:latin typeface="Cambria Math" panose="02040503050406030204" pitchFamily="18" charset="0"/>
                                      </a:rPr>
                                    </m:ctrlPr>
                                  </m:fPr>
                                  <m:num>
                                    <m:r>
                                      <a:rPr lang="ar-SA" sz="2400" b="1" i="0" smtClean="0">
                                        <a:solidFill>
                                          <a:schemeClr val="tx1">
                                            <a:lumMod val="50000"/>
                                          </a:schemeClr>
                                        </a:solidFill>
                                        <a:latin typeface="Cambria Math" panose="02040503050406030204" pitchFamily="18" charset="0"/>
                                      </a:rPr>
                                      <m:t>𝟏</m:t>
                                    </m:r>
                                  </m:num>
                                  <m:den>
                                    <m:r>
                                      <a:rPr lang="ar-SA" sz="2400" b="1" i="0" smtClean="0">
                                        <a:solidFill>
                                          <a:schemeClr val="tx1">
                                            <a:lumMod val="50000"/>
                                          </a:schemeClr>
                                        </a:solidFill>
                                        <a:latin typeface="Cambria Math" panose="02040503050406030204" pitchFamily="18" charset="0"/>
                                      </a:rPr>
                                      <m:t>𝟏𝟎𝟎𝟎</m:t>
                                    </m:r>
                                  </m:den>
                                </m:f>
                              </m:oMath>
                            </m:oMathPara>
                          </a14:m>
                          <a:endParaRPr lang="en-US" sz="2400" b="1" i="0" dirty="0">
                            <a:solidFill>
                              <a:schemeClr val="tx1">
                                <a:lumMod val="50000"/>
                              </a:schemeClr>
                            </a:solidFill>
                            <a:latin typeface="+mj-lt"/>
                          </a:endParaRPr>
                        </a:p>
                      </a:txBody>
                      <a:tcPr/>
                    </a:tc>
                    <a:extLst>
                      <a:ext uri="{0D108BD9-81ED-4DB2-BD59-A6C34878D82A}">
                        <a16:rowId xmlns:a16="http://schemas.microsoft.com/office/drawing/2014/main" val="1749235604"/>
                      </a:ext>
                    </a:extLst>
                  </a:tr>
                  <a:tr h="625539">
                    <a:tc>
                      <a:txBody>
                        <a:bodyPr/>
                        <a:lstStyle/>
                        <a:p>
                          <a:pPr algn="ctr"/>
                          <a:r>
                            <a:rPr lang="ar-SA" sz="2400" b="1" dirty="0">
                              <a:solidFill>
                                <a:schemeClr val="tx1">
                                  <a:lumMod val="50000"/>
                                </a:schemeClr>
                              </a:solidFill>
                            </a:rPr>
                            <a:t>عشرات</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أحاد</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أعشار</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أجزاء المئة</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أجزاء الالاف</a:t>
                          </a:r>
                          <a:endParaRPr lang="en-US" sz="2400" b="1" dirty="0">
                            <a:solidFill>
                              <a:schemeClr val="tx1">
                                <a:lumMod val="50000"/>
                              </a:schemeClr>
                            </a:solidFill>
                          </a:endParaRPr>
                        </a:p>
                      </a:txBody>
                      <a:tcPr/>
                    </a:tc>
                    <a:extLst>
                      <a:ext uri="{0D108BD9-81ED-4DB2-BD59-A6C34878D82A}">
                        <a16:rowId xmlns:a16="http://schemas.microsoft.com/office/drawing/2014/main" val="2395211098"/>
                      </a:ext>
                    </a:extLst>
                  </a:tr>
                  <a:tr h="357451">
                    <a:tc>
                      <a:txBody>
                        <a:bodyPr/>
                        <a:lstStyle/>
                        <a:p>
                          <a:pPr algn="ctr"/>
                          <a:endParaRPr lang="en-US" sz="2400" b="1" dirty="0"/>
                        </a:p>
                      </a:txBody>
                      <a:tcPr/>
                    </a:tc>
                    <a:tc>
                      <a:txBody>
                        <a:bodyPr/>
                        <a:lstStyle/>
                        <a:p>
                          <a:pPr algn="ctr"/>
                          <a:r>
                            <a:rPr lang="ar-SA" sz="2400" b="1" dirty="0"/>
                            <a:t>3</a:t>
                          </a:r>
                          <a:endParaRPr lang="en-US" sz="2400" b="1" dirty="0"/>
                        </a:p>
                      </a:txBody>
                      <a:tcPr/>
                    </a:tc>
                    <a:tc>
                      <a:txBody>
                        <a:bodyPr/>
                        <a:lstStyle/>
                        <a:p>
                          <a:pPr algn="ctr"/>
                          <a:r>
                            <a:rPr lang="ar-SA" sz="2400" b="1" dirty="0"/>
                            <a:t>5</a:t>
                          </a:r>
                          <a:endParaRPr lang="en-US" sz="2400" b="1" dirty="0"/>
                        </a:p>
                      </a:txBody>
                      <a:tcPr/>
                    </a:tc>
                    <a:tc>
                      <a:txBody>
                        <a:bodyPr/>
                        <a:lstStyle/>
                        <a:p>
                          <a:pPr algn="ctr"/>
                          <a:endParaRPr lang="en-US" sz="2400" b="1"/>
                        </a:p>
                      </a:txBody>
                      <a:tcPr/>
                    </a:tc>
                    <a:tc>
                      <a:txBody>
                        <a:bodyPr/>
                        <a:lstStyle/>
                        <a:p>
                          <a:pPr algn="ctr"/>
                          <a:endParaRPr lang="en-US" sz="2400" b="1" dirty="0"/>
                        </a:p>
                      </a:txBody>
                      <a:tcPr/>
                    </a:tc>
                    <a:extLst>
                      <a:ext uri="{0D108BD9-81ED-4DB2-BD59-A6C34878D82A}">
                        <a16:rowId xmlns:a16="http://schemas.microsoft.com/office/drawing/2014/main" val="4048640434"/>
                      </a:ext>
                    </a:extLst>
                  </a:tr>
                  <a:tr h="357451">
                    <a:tc>
                      <a:txBody>
                        <a:bodyPr/>
                        <a:lstStyle/>
                        <a:p>
                          <a:pPr algn="ctr"/>
                          <a:endParaRPr lang="en-US" sz="2400" b="1"/>
                        </a:p>
                      </a:txBody>
                      <a:tcPr/>
                    </a:tc>
                    <a:tc>
                      <a:txBody>
                        <a:bodyPr/>
                        <a:lstStyle/>
                        <a:p>
                          <a:pPr algn="ctr"/>
                          <a:r>
                            <a:rPr lang="ar-SA" sz="2400" b="1" dirty="0"/>
                            <a:t>3</a:t>
                          </a:r>
                          <a:endParaRPr lang="en-US" sz="2400" b="1" dirty="0"/>
                        </a:p>
                      </a:txBody>
                      <a:tcPr/>
                    </a:tc>
                    <a:tc>
                      <a:txBody>
                        <a:bodyPr/>
                        <a:lstStyle/>
                        <a:p>
                          <a:pPr algn="ctr"/>
                          <a:r>
                            <a:rPr lang="ar-SA" sz="2400" b="1" dirty="0"/>
                            <a:t>8</a:t>
                          </a:r>
                          <a:endParaRPr lang="en-US" sz="2400" b="1" dirty="0"/>
                        </a:p>
                      </a:txBody>
                      <a:tcPr/>
                    </a:tc>
                    <a:tc>
                      <a:txBody>
                        <a:bodyPr/>
                        <a:lstStyle/>
                        <a:p>
                          <a:pPr algn="ctr"/>
                          <a:endParaRPr lang="en-US" sz="2400" b="1" dirty="0"/>
                        </a:p>
                      </a:txBody>
                      <a:tcPr/>
                    </a:tc>
                    <a:tc>
                      <a:txBody>
                        <a:bodyPr/>
                        <a:lstStyle/>
                        <a:p>
                          <a:pPr algn="ctr"/>
                          <a:endParaRPr lang="en-US" sz="2400" b="1" dirty="0"/>
                        </a:p>
                      </a:txBody>
                      <a:tcPr/>
                    </a:tc>
                    <a:extLst>
                      <a:ext uri="{0D108BD9-81ED-4DB2-BD59-A6C34878D82A}">
                        <a16:rowId xmlns:a16="http://schemas.microsoft.com/office/drawing/2014/main" val="1198719661"/>
                      </a:ext>
                    </a:extLst>
                  </a:tr>
                  <a:tr h="357451">
                    <a:tc>
                      <a:txBody>
                        <a:bodyPr/>
                        <a:lstStyle/>
                        <a:p>
                          <a:pPr algn="ctr"/>
                          <a:endParaRPr lang="en-US" sz="2400" b="1"/>
                        </a:p>
                      </a:txBody>
                      <a:tcPr/>
                    </a:tc>
                    <a:tc>
                      <a:txBody>
                        <a:bodyPr/>
                        <a:lstStyle/>
                        <a:p>
                          <a:pPr algn="ctr"/>
                          <a:endParaRPr lang="en-US" sz="2400" b="1"/>
                        </a:p>
                      </a:txBody>
                      <a:tcPr/>
                    </a:tc>
                    <a:tc>
                      <a:txBody>
                        <a:bodyPr/>
                        <a:lstStyle/>
                        <a:p>
                          <a:pPr algn="ctr"/>
                          <a:endParaRPr lang="en-US" sz="2400" b="1"/>
                        </a:p>
                      </a:txBody>
                      <a:tcPr/>
                    </a:tc>
                    <a:tc>
                      <a:txBody>
                        <a:bodyPr/>
                        <a:lstStyle/>
                        <a:p>
                          <a:pPr algn="ctr"/>
                          <a:endParaRPr lang="en-US" sz="2400" b="1"/>
                        </a:p>
                      </a:txBody>
                      <a:tcPr/>
                    </a:tc>
                    <a:tc>
                      <a:txBody>
                        <a:bodyPr/>
                        <a:lstStyle/>
                        <a:p>
                          <a:pPr algn="ctr"/>
                          <a:endParaRPr lang="en-US" sz="2400" b="1" dirty="0"/>
                        </a:p>
                      </a:txBody>
                      <a:tcPr/>
                    </a:tc>
                    <a:extLst>
                      <a:ext uri="{0D108BD9-81ED-4DB2-BD59-A6C34878D82A}">
                        <a16:rowId xmlns:a16="http://schemas.microsoft.com/office/drawing/2014/main" val="3460521379"/>
                      </a:ext>
                    </a:extLst>
                  </a:tr>
                </a:tbl>
              </a:graphicData>
            </a:graphic>
          </p:graphicFrame>
        </mc:Choice>
        <mc:Fallback>
          <p:graphicFrame>
            <p:nvGraphicFramePr>
              <p:cNvPr id="11" name="טבלה 11">
                <a:extLst>
                  <a:ext uri="{FF2B5EF4-FFF2-40B4-BE49-F238E27FC236}">
                    <a16:creationId xmlns:a16="http://schemas.microsoft.com/office/drawing/2014/main" id="{7340A9C7-CDBD-4463-B1FE-7F63A435EBCE}"/>
                  </a:ext>
                </a:extLst>
              </p:cNvPr>
              <p:cNvGraphicFramePr>
                <a:graphicFrameLocks noGrp="1"/>
              </p:cNvGraphicFramePr>
              <p:nvPr>
                <p:extLst>
                  <p:ext uri="{D42A27DB-BD31-4B8C-83A1-F6EECF244321}">
                    <p14:modId xmlns:p14="http://schemas.microsoft.com/office/powerpoint/2010/main" val="2459605869"/>
                  </p:ext>
                </p:extLst>
              </p:nvPr>
            </p:nvGraphicFramePr>
            <p:xfrm>
              <a:off x="754483" y="3305946"/>
              <a:ext cx="4185600" cy="3674174"/>
            </p:xfrm>
            <a:graphic>
              <a:graphicData uri="http://schemas.openxmlformats.org/drawingml/2006/table">
                <a:tbl>
                  <a:tblPr firstRow="1" bandRow="1">
                    <a:tableStyleId>{5C22544A-7EE6-4342-B048-85BDC9FD1C3A}</a:tableStyleId>
                  </a:tblPr>
                  <a:tblGrid>
                    <a:gridCol w="837120">
                      <a:extLst>
                        <a:ext uri="{9D8B030D-6E8A-4147-A177-3AD203B41FA5}">
                          <a16:colId xmlns:a16="http://schemas.microsoft.com/office/drawing/2014/main" val="771201510"/>
                        </a:ext>
                      </a:extLst>
                    </a:gridCol>
                    <a:gridCol w="837120">
                      <a:extLst>
                        <a:ext uri="{9D8B030D-6E8A-4147-A177-3AD203B41FA5}">
                          <a16:colId xmlns:a16="http://schemas.microsoft.com/office/drawing/2014/main" val="3902664099"/>
                        </a:ext>
                      </a:extLst>
                    </a:gridCol>
                    <a:gridCol w="837120">
                      <a:extLst>
                        <a:ext uri="{9D8B030D-6E8A-4147-A177-3AD203B41FA5}">
                          <a16:colId xmlns:a16="http://schemas.microsoft.com/office/drawing/2014/main" val="3742426357"/>
                        </a:ext>
                      </a:extLst>
                    </a:gridCol>
                    <a:gridCol w="837120">
                      <a:extLst>
                        <a:ext uri="{9D8B030D-6E8A-4147-A177-3AD203B41FA5}">
                          <a16:colId xmlns:a16="http://schemas.microsoft.com/office/drawing/2014/main" val="2938062459"/>
                        </a:ext>
                      </a:extLst>
                    </a:gridCol>
                    <a:gridCol w="837120">
                      <a:extLst>
                        <a:ext uri="{9D8B030D-6E8A-4147-A177-3AD203B41FA5}">
                          <a16:colId xmlns:a16="http://schemas.microsoft.com/office/drawing/2014/main" val="2810183136"/>
                        </a:ext>
                      </a:extLst>
                    </a:gridCol>
                  </a:tblGrid>
                  <a:tr h="701040">
                    <a:tc gridSpan="5">
                      <a:txBody>
                        <a:bodyPr/>
                        <a:lstStyle/>
                        <a:p>
                          <a:pPr algn="ctr"/>
                          <a:r>
                            <a:rPr lang="ar-SA" sz="4000" dirty="0"/>
                            <a:t>جدول المبنى العشري</a:t>
                          </a:r>
                          <a:endParaRPr lang="en-US" sz="4000"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31808542"/>
                      </a:ext>
                    </a:extLst>
                  </a:tr>
                  <a:tr h="778574">
                    <a:tc>
                      <a:txBody>
                        <a:bodyPr/>
                        <a:lstStyle/>
                        <a:p>
                          <a:pPr algn="ctr"/>
                          <a:r>
                            <a:rPr lang="ar-SA" sz="2400" b="1" dirty="0"/>
                            <a:t>10</a:t>
                          </a:r>
                          <a:endParaRPr lang="en-US" sz="2400" b="1" dirty="0"/>
                        </a:p>
                      </a:txBody>
                      <a:tcPr/>
                    </a:tc>
                    <a:tc>
                      <a:txBody>
                        <a:bodyPr/>
                        <a:lstStyle/>
                        <a:p>
                          <a:pPr algn="ctr"/>
                          <a:r>
                            <a:rPr lang="ar-SA" sz="2400" b="1" dirty="0"/>
                            <a:t>1</a:t>
                          </a:r>
                          <a:endParaRPr lang="en-US" sz="2400" b="1" dirty="0"/>
                        </a:p>
                      </a:txBody>
                      <a:tcPr/>
                    </a:tc>
                    <a:tc>
                      <a:txBody>
                        <a:bodyPr/>
                        <a:lstStyle/>
                        <a:p>
                          <a:endParaRPr lang="he-IL"/>
                        </a:p>
                      </a:txBody>
                      <a:tcPr>
                        <a:blipFill>
                          <a:blip r:embed="rId3"/>
                          <a:stretch>
                            <a:fillRect l="-200000" t="-103906" r="-202174" b="-283594"/>
                          </a:stretch>
                        </a:blipFill>
                      </a:tcPr>
                    </a:tc>
                    <a:tc>
                      <a:txBody>
                        <a:bodyPr/>
                        <a:lstStyle/>
                        <a:p>
                          <a:endParaRPr lang="he-IL"/>
                        </a:p>
                      </a:txBody>
                      <a:tcPr>
                        <a:blipFill>
                          <a:blip r:embed="rId3"/>
                          <a:stretch>
                            <a:fillRect l="-302190" t="-103906" r="-103650" b="-283594"/>
                          </a:stretch>
                        </a:blipFill>
                      </a:tcPr>
                    </a:tc>
                    <a:tc>
                      <a:txBody>
                        <a:bodyPr/>
                        <a:lstStyle/>
                        <a:p>
                          <a:endParaRPr lang="he-IL"/>
                        </a:p>
                      </a:txBody>
                      <a:tcPr>
                        <a:blipFill>
                          <a:blip r:embed="rId3"/>
                          <a:stretch>
                            <a:fillRect l="-399275" t="-103906" r="-2899" b="-283594"/>
                          </a:stretch>
                        </a:blipFill>
                      </a:tcPr>
                    </a:tc>
                    <a:extLst>
                      <a:ext uri="{0D108BD9-81ED-4DB2-BD59-A6C34878D82A}">
                        <a16:rowId xmlns:a16="http://schemas.microsoft.com/office/drawing/2014/main" val="1749235604"/>
                      </a:ext>
                    </a:extLst>
                  </a:tr>
                  <a:tr h="822960">
                    <a:tc>
                      <a:txBody>
                        <a:bodyPr/>
                        <a:lstStyle/>
                        <a:p>
                          <a:pPr algn="ctr"/>
                          <a:r>
                            <a:rPr lang="ar-SA" sz="2400" b="1" dirty="0">
                              <a:solidFill>
                                <a:schemeClr val="tx1">
                                  <a:lumMod val="50000"/>
                                </a:schemeClr>
                              </a:solidFill>
                            </a:rPr>
                            <a:t>عشرات</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أحاد</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أعشار</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أجزاء المئة</a:t>
                          </a:r>
                          <a:endParaRPr lang="en-US" sz="2400" b="1" dirty="0">
                            <a:solidFill>
                              <a:schemeClr val="tx1">
                                <a:lumMod val="50000"/>
                              </a:schemeClr>
                            </a:solidFill>
                          </a:endParaRPr>
                        </a:p>
                      </a:txBody>
                      <a:tcPr/>
                    </a:tc>
                    <a:tc>
                      <a:txBody>
                        <a:bodyPr/>
                        <a:lstStyle/>
                        <a:p>
                          <a:pPr algn="ctr"/>
                          <a:r>
                            <a:rPr lang="ar-SA" sz="2400" b="1" dirty="0">
                              <a:solidFill>
                                <a:schemeClr val="tx1">
                                  <a:lumMod val="50000"/>
                                </a:schemeClr>
                              </a:solidFill>
                            </a:rPr>
                            <a:t>أجزاء الالاف</a:t>
                          </a:r>
                          <a:endParaRPr lang="en-US" sz="2400" b="1" dirty="0">
                            <a:solidFill>
                              <a:schemeClr val="tx1">
                                <a:lumMod val="50000"/>
                              </a:schemeClr>
                            </a:solidFill>
                          </a:endParaRPr>
                        </a:p>
                      </a:txBody>
                      <a:tcPr/>
                    </a:tc>
                    <a:extLst>
                      <a:ext uri="{0D108BD9-81ED-4DB2-BD59-A6C34878D82A}">
                        <a16:rowId xmlns:a16="http://schemas.microsoft.com/office/drawing/2014/main" val="2395211098"/>
                      </a:ext>
                    </a:extLst>
                  </a:tr>
                  <a:tr h="457200">
                    <a:tc>
                      <a:txBody>
                        <a:bodyPr/>
                        <a:lstStyle/>
                        <a:p>
                          <a:pPr algn="ctr"/>
                          <a:endParaRPr lang="en-US" sz="2400" b="1" dirty="0"/>
                        </a:p>
                      </a:txBody>
                      <a:tcPr/>
                    </a:tc>
                    <a:tc>
                      <a:txBody>
                        <a:bodyPr/>
                        <a:lstStyle/>
                        <a:p>
                          <a:pPr algn="ctr"/>
                          <a:r>
                            <a:rPr lang="ar-SA" sz="2400" b="1" dirty="0"/>
                            <a:t>3</a:t>
                          </a:r>
                          <a:endParaRPr lang="en-US" sz="2400" b="1" dirty="0"/>
                        </a:p>
                      </a:txBody>
                      <a:tcPr/>
                    </a:tc>
                    <a:tc>
                      <a:txBody>
                        <a:bodyPr/>
                        <a:lstStyle/>
                        <a:p>
                          <a:pPr algn="ctr"/>
                          <a:r>
                            <a:rPr lang="ar-SA" sz="2400" b="1" dirty="0"/>
                            <a:t>5</a:t>
                          </a:r>
                          <a:endParaRPr lang="en-US" sz="2400" b="1" dirty="0"/>
                        </a:p>
                      </a:txBody>
                      <a:tcPr/>
                    </a:tc>
                    <a:tc>
                      <a:txBody>
                        <a:bodyPr/>
                        <a:lstStyle/>
                        <a:p>
                          <a:pPr algn="ctr"/>
                          <a:endParaRPr lang="en-US" sz="2400" b="1"/>
                        </a:p>
                      </a:txBody>
                      <a:tcPr/>
                    </a:tc>
                    <a:tc>
                      <a:txBody>
                        <a:bodyPr/>
                        <a:lstStyle/>
                        <a:p>
                          <a:pPr algn="ctr"/>
                          <a:endParaRPr lang="en-US" sz="2400" b="1" dirty="0"/>
                        </a:p>
                      </a:txBody>
                      <a:tcPr/>
                    </a:tc>
                    <a:extLst>
                      <a:ext uri="{0D108BD9-81ED-4DB2-BD59-A6C34878D82A}">
                        <a16:rowId xmlns:a16="http://schemas.microsoft.com/office/drawing/2014/main" val="4048640434"/>
                      </a:ext>
                    </a:extLst>
                  </a:tr>
                  <a:tr h="457200">
                    <a:tc>
                      <a:txBody>
                        <a:bodyPr/>
                        <a:lstStyle/>
                        <a:p>
                          <a:pPr algn="ctr"/>
                          <a:endParaRPr lang="en-US" sz="2400" b="1"/>
                        </a:p>
                      </a:txBody>
                      <a:tcPr/>
                    </a:tc>
                    <a:tc>
                      <a:txBody>
                        <a:bodyPr/>
                        <a:lstStyle/>
                        <a:p>
                          <a:pPr algn="ctr"/>
                          <a:r>
                            <a:rPr lang="ar-SA" sz="2400" b="1" dirty="0"/>
                            <a:t>3</a:t>
                          </a:r>
                          <a:endParaRPr lang="en-US" sz="2400" b="1" dirty="0"/>
                        </a:p>
                      </a:txBody>
                      <a:tcPr/>
                    </a:tc>
                    <a:tc>
                      <a:txBody>
                        <a:bodyPr/>
                        <a:lstStyle/>
                        <a:p>
                          <a:pPr algn="ctr"/>
                          <a:r>
                            <a:rPr lang="ar-SA" sz="2400" b="1" dirty="0"/>
                            <a:t>8</a:t>
                          </a:r>
                          <a:endParaRPr lang="en-US" sz="2400" b="1" dirty="0"/>
                        </a:p>
                      </a:txBody>
                      <a:tcPr/>
                    </a:tc>
                    <a:tc>
                      <a:txBody>
                        <a:bodyPr/>
                        <a:lstStyle/>
                        <a:p>
                          <a:pPr algn="ctr"/>
                          <a:endParaRPr lang="en-US" sz="2400" b="1" dirty="0"/>
                        </a:p>
                      </a:txBody>
                      <a:tcPr/>
                    </a:tc>
                    <a:tc>
                      <a:txBody>
                        <a:bodyPr/>
                        <a:lstStyle/>
                        <a:p>
                          <a:pPr algn="ctr"/>
                          <a:endParaRPr lang="en-US" sz="2400" b="1" dirty="0"/>
                        </a:p>
                      </a:txBody>
                      <a:tcPr/>
                    </a:tc>
                    <a:extLst>
                      <a:ext uri="{0D108BD9-81ED-4DB2-BD59-A6C34878D82A}">
                        <a16:rowId xmlns:a16="http://schemas.microsoft.com/office/drawing/2014/main" val="1198719661"/>
                      </a:ext>
                    </a:extLst>
                  </a:tr>
                  <a:tr h="457200">
                    <a:tc>
                      <a:txBody>
                        <a:bodyPr/>
                        <a:lstStyle/>
                        <a:p>
                          <a:pPr algn="ctr"/>
                          <a:endParaRPr lang="en-US" sz="2400" b="1"/>
                        </a:p>
                      </a:txBody>
                      <a:tcPr/>
                    </a:tc>
                    <a:tc>
                      <a:txBody>
                        <a:bodyPr/>
                        <a:lstStyle/>
                        <a:p>
                          <a:pPr algn="ctr"/>
                          <a:endParaRPr lang="en-US" sz="2400" b="1"/>
                        </a:p>
                      </a:txBody>
                      <a:tcPr/>
                    </a:tc>
                    <a:tc>
                      <a:txBody>
                        <a:bodyPr/>
                        <a:lstStyle/>
                        <a:p>
                          <a:pPr algn="ctr"/>
                          <a:endParaRPr lang="en-US" sz="2400" b="1"/>
                        </a:p>
                      </a:txBody>
                      <a:tcPr/>
                    </a:tc>
                    <a:tc>
                      <a:txBody>
                        <a:bodyPr/>
                        <a:lstStyle/>
                        <a:p>
                          <a:pPr algn="ctr"/>
                          <a:endParaRPr lang="en-US" sz="2400" b="1"/>
                        </a:p>
                      </a:txBody>
                      <a:tcPr/>
                    </a:tc>
                    <a:tc>
                      <a:txBody>
                        <a:bodyPr/>
                        <a:lstStyle/>
                        <a:p>
                          <a:pPr algn="ctr"/>
                          <a:endParaRPr lang="en-US" sz="2400" b="1" dirty="0"/>
                        </a:p>
                      </a:txBody>
                      <a:tcPr/>
                    </a:tc>
                    <a:extLst>
                      <a:ext uri="{0D108BD9-81ED-4DB2-BD59-A6C34878D82A}">
                        <a16:rowId xmlns:a16="http://schemas.microsoft.com/office/drawing/2014/main" val="3460521379"/>
                      </a:ext>
                    </a:extLst>
                  </a:tr>
                </a:tbl>
              </a:graphicData>
            </a:graphic>
          </p:graphicFrame>
        </mc:Fallback>
      </mc:AlternateContent>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كيف نقارن؟</a:t>
            </a:r>
            <a:endParaRPr dirty="0"/>
          </a:p>
        </p:txBody>
      </p:sp>
      <p:sp>
        <p:nvSpPr>
          <p:cNvPr id="279" name="Google Shape;279;p9"/>
          <p:cNvSpPr txBox="1">
            <a:spLocks noGrp="1"/>
          </p:cNvSpPr>
          <p:nvPr>
            <p:ph type="body" sz="quarter" idx="10"/>
          </p:nvPr>
        </p:nvSpPr>
        <p:spPr>
          <a:xfrm>
            <a:off x="121905" y="1730784"/>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lang="he-IL" sz="2000" dirty="0"/>
          </a:p>
          <a:p>
            <a:pPr marL="0" lvl="0" indent="0" algn="r" rtl="1">
              <a:lnSpc>
                <a:spcPct val="90000"/>
              </a:lnSpc>
              <a:spcBef>
                <a:spcPts val="0"/>
              </a:spcBef>
              <a:spcAft>
                <a:spcPts val="0"/>
              </a:spcAft>
              <a:buClr>
                <a:schemeClr val="dk1"/>
              </a:buClr>
              <a:buSzPts val="3600"/>
              <a:buNone/>
            </a:pPr>
            <a:endParaRPr sz="2000" dirty="0"/>
          </a:p>
        </p:txBody>
      </p:sp>
      <p:pic>
        <p:nvPicPr>
          <p:cNvPr id="280" name="Google Shape;280;p9"/>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6" name="Content Placeholder 1">
            <a:extLst>
              <a:ext uri="{FF2B5EF4-FFF2-40B4-BE49-F238E27FC236}">
                <a16:creationId xmlns:a16="http://schemas.microsoft.com/office/drawing/2014/main" id="{0DD511BC-E0B2-3F44-B3F7-72FDD5F38B6D}"/>
              </a:ext>
            </a:extLst>
          </p:cNvPr>
          <p:cNvSpPr txBox="1">
            <a:spLocks/>
          </p:cNvSpPr>
          <p:nvPr/>
        </p:nvSpPr>
        <p:spPr>
          <a:xfrm>
            <a:off x="7246960" y="1825625"/>
            <a:ext cx="4106839" cy="2159521"/>
          </a:xfrm>
          <a:prstGeom prst="rect">
            <a:avLst/>
          </a:prstGeom>
        </p:spPr>
        <p:txBody>
          <a:bodyPr/>
          <a:lst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SzPts val="2800"/>
            </a:pPr>
            <a:endParaRPr lang="x-none" dirty="0"/>
          </a:p>
        </p:txBody>
      </p:sp>
      <p:pic>
        <p:nvPicPr>
          <p:cNvPr id="2" name="תמונה 1">
            <a:extLst>
              <a:ext uri="{FF2B5EF4-FFF2-40B4-BE49-F238E27FC236}">
                <a16:creationId xmlns:a16="http://schemas.microsoft.com/office/drawing/2014/main" id="{BA3750B8-00C5-4167-AF56-FADC431B81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93" b="95197" l="10000" r="95455"/>
                    </a14:imgEffect>
                  </a14:imgLayer>
                </a14:imgProps>
              </a:ext>
            </a:extLst>
          </a:blip>
          <a:stretch>
            <a:fillRect/>
          </a:stretch>
        </p:blipFill>
        <p:spPr>
          <a:xfrm>
            <a:off x="7525578" y="2158902"/>
            <a:ext cx="2797896" cy="2912355"/>
          </a:xfrm>
          <a:prstGeom prst="rect">
            <a:avLst/>
          </a:prstGeom>
        </p:spPr>
      </p:pic>
      <p:sp>
        <p:nvSpPr>
          <p:cNvPr id="14" name="בועת דיבור: אליפסה 13">
            <a:extLst>
              <a:ext uri="{FF2B5EF4-FFF2-40B4-BE49-F238E27FC236}">
                <a16:creationId xmlns:a16="http://schemas.microsoft.com/office/drawing/2014/main" id="{C0DD5CA2-82B9-4359-8E8F-8E02E983E08D}"/>
              </a:ext>
            </a:extLst>
          </p:cNvPr>
          <p:cNvSpPr/>
          <p:nvPr/>
        </p:nvSpPr>
        <p:spPr>
          <a:xfrm>
            <a:off x="9398165" y="1654450"/>
            <a:ext cx="2604987" cy="1993475"/>
          </a:xfrm>
          <a:prstGeom prst="wedgeEllipseCallout">
            <a:avLst>
              <a:gd name="adj1" fmla="val -56637"/>
              <a:gd name="adj2" fmla="val 56023"/>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400" dirty="0"/>
              <a:t>أنا اقترح عليك تحويل الاعداد العشرية الى كسور(أعداد مخلوطة)</a:t>
            </a:r>
            <a:endParaRPr lang="he-IL" sz="2400" dirty="0"/>
          </a:p>
        </p:txBody>
      </p:sp>
      <p:sp>
        <p:nvSpPr>
          <p:cNvPr id="16" name="תיבת טקסט 15">
            <a:extLst>
              <a:ext uri="{FF2B5EF4-FFF2-40B4-BE49-F238E27FC236}">
                <a16:creationId xmlns:a16="http://schemas.microsoft.com/office/drawing/2014/main" id="{9FD34C56-7AAA-4C40-BC35-16C7C3846CBB}"/>
              </a:ext>
            </a:extLst>
          </p:cNvPr>
          <p:cNvSpPr txBox="1"/>
          <p:nvPr/>
        </p:nvSpPr>
        <p:spPr>
          <a:xfrm>
            <a:off x="8520288" y="1697237"/>
            <a:ext cx="1269020" cy="461665"/>
          </a:xfrm>
          <a:prstGeom prst="rect">
            <a:avLst/>
          </a:prstGeom>
          <a:noFill/>
        </p:spPr>
        <p:txBody>
          <a:bodyPr wrap="square" rtlCol="1">
            <a:spAutoFit/>
          </a:bodyPr>
          <a:lstStyle/>
          <a:p>
            <a:r>
              <a:rPr lang="ar-SA" sz="2400" b="1" dirty="0"/>
              <a:t>عماد</a:t>
            </a:r>
            <a:endParaRPr lang="he-IL" sz="2400" b="1" dirty="0"/>
          </a:p>
        </p:txBody>
      </p:sp>
      <p:pic>
        <p:nvPicPr>
          <p:cNvPr id="24" name="Picture 2" descr="Image result for אבטיח">
            <a:extLst>
              <a:ext uri="{FF2B5EF4-FFF2-40B4-BE49-F238E27FC236}">
                <a16:creationId xmlns:a16="http://schemas.microsoft.com/office/drawing/2014/main" id="{FB1EB54B-A882-43BD-8473-994A39C37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7707" y="1670803"/>
            <a:ext cx="1426359" cy="1426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אבטיח">
            <a:extLst>
              <a:ext uri="{FF2B5EF4-FFF2-40B4-BE49-F238E27FC236}">
                <a16:creationId xmlns:a16="http://schemas.microsoft.com/office/drawing/2014/main" id="{584A9F61-14D6-4686-B04A-163A120EA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742" y="1654450"/>
            <a:ext cx="1426359" cy="14263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664FC3FB-CC2B-43FF-880E-1B1CD2369CDE}"/>
                  </a:ext>
                </a:extLst>
              </p:cNvPr>
              <p:cNvSpPr txBox="1"/>
              <p:nvPr/>
            </p:nvSpPr>
            <p:spPr>
              <a:xfrm>
                <a:off x="8637060" y="4152377"/>
                <a:ext cx="3840027" cy="990656"/>
              </a:xfrm>
              <a:prstGeom prst="rect">
                <a:avLst/>
              </a:prstGeom>
              <a:noFill/>
            </p:spPr>
            <p:txBody>
              <a:bodyPr wrap="square" rtlCol="1">
                <a:spAutoFit/>
              </a:bodyPr>
              <a:lstStyle/>
              <a:p>
                <a:r>
                  <a:rPr lang="he-IL" sz="4000" b="1" dirty="0"/>
                  <a:t>3.</a:t>
                </a:r>
                <a:r>
                  <a:rPr lang="he-IL" sz="4000" b="1" dirty="0">
                    <a:solidFill>
                      <a:srgbClr val="0070C0"/>
                    </a:solidFill>
                  </a:rPr>
                  <a:t>5</a:t>
                </a:r>
                <a:r>
                  <a:rPr lang="he-IL" sz="4000" b="1" dirty="0"/>
                  <a:t>  </a:t>
                </a:r>
                <a14:m>
                  <m:oMath xmlns:m="http://schemas.openxmlformats.org/officeDocument/2006/math">
                    <m:r>
                      <a:rPr lang="en-US" sz="4000" b="1" i="0" smtClean="0">
                        <a:latin typeface="Cambria Math" panose="02040503050406030204" pitchFamily="18" charset="0"/>
                      </a:rPr>
                      <m:t>=</m:t>
                    </m:r>
                    <m:r>
                      <a:rPr lang="he-IL" sz="4000" b="1" i="1" smtClean="0">
                        <a:latin typeface="Cambria Math" panose="02040503050406030204" pitchFamily="18" charset="0"/>
                      </a:rPr>
                      <m:t>𝟑</m:t>
                    </m:r>
                    <m:f>
                      <m:fPr>
                        <m:ctrlPr>
                          <a:rPr lang="he-IL" sz="4000" b="1" i="1" smtClean="0">
                            <a:latin typeface="Cambria Math" panose="02040503050406030204" pitchFamily="18" charset="0"/>
                          </a:rPr>
                        </m:ctrlPr>
                      </m:fPr>
                      <m:num>
                        <m:r>
                          <a:rPr lang="he-IL" sz="4000" b="1" i="1" smtClean="0">
                            <a:solidFill>
                              <a:srgbClr val="0070C0"/>
                            </a:solidFill>
                            <a:latin typeface="Cambria Math" panose="02040503050406030204" pitchFamily="18" charset="0"/>
                          </a:rPr>
                          <m:t>𝟓</m:t>
                        </m:r>
                      </m:num>
                      <m:den>
                        <m:r>
                          <a:rPr lang="he-IL" sz="4000" b="1" i="1" smtClean="0">
                            <a:latin typeface="Cambria Math" panose="02040503050406030204" pitchFamily="18" charset="0"/>
                          </a:rPr>
                          <m:t>𝟏𝟎</m:t>
                        </m:r>
                      </m:den>
                    </m:f>
                  </m:oMath>
                </a14:m>
                <a:endParaRPr lang="he-IL" sz="4000" b="1" dirty="0"/>
              </a:p>
            </p:txBody>
          </p:sp>
        </mc:Choice>
        <mc:Fallback xmlns="">
          <p:sp>
            <p:nvSpPr>
              <p:cNvPr id="7" name="תיבת טקסט 6">
                <a:extLst>
                  <a:ext uri="{FF2B5EF4-FFF2-40B4-BE49-F238E27FC236}">
                    <a16:creationId xmlns:a14="http://schemas.microsoft.com/office/drawing/2010/main" xmlns:a16="http://schemas.microsoft.com/office/drawing/2014/main" xmlns="" id="{664FC3FB-CC2B-43FF-880E-1B1CD2369CDE}"/>
                  </a:ext>
                </a:extLst>
              </p:cNvPr>
              <p:cNvSpPr txBox="1">
                <a:spLocks noRot="1" noChangeAspect="1" noMove="1" noResize="1" noEditPoints="1" noAdjustHandles="1" noChangeArrowheads="1" noChangeShapeType="1" noTextEdit="1"/>
              </p:cNvSpPr>
              <p:nvPr/>
            </p:nvSpPr>
            <p:spPr>
              <a:xfrm>
                <a:off x="8637060" y="4152377"/>
                <a:ext cx="3840027" cy="990656"/>
              </a:xfrm>
              <a:prstGeom prst="rect">
                <a:avLst/>
              </a:prstGeom>
              <a:blipFill rotWithShape="0">
                <a:blip r:embed="rId9"/>
                <a:stretch>
                  <a:fillRect l="-5873" b="-11043"/>
                </a:stretch>
              </a:blipFill>
            </p:spPr>
            <p:txBody>
              <a:bodyPr/>
              <a:lstStyle/>
              <a:p>
                <a:r>
                  <a:rPr lang="he-IL">
                    <a:noFill/>
                  </a:rPr>
                  <a:t> </a:t>
                </a:r>
              </a:p>
            </p:txBody>
          </p:sp>
        </mc:Fallback>
      </mc:AlternateContent>
      <p:pic>
        <p:nvPicPr>
          <p:cNvPr id="23" name="תמונה 22">
            <a:extLst>
              <a:ext uri="{FF2B5EF4-FFF2-40B4-BE49-F238E27FC236}">
                <a16:creationId xmlns:a16="http://schemas.microsoft.com/office/drawing/2014/main" id="{B5693D75-3E4B-4D43-B876-0F968E1AC63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18879" y="2404018"/>
            <a:ext cx="2500418" cy="3602405"/>
          </a:xfrm>
          <a:prstGeom prst="rect">
            <a:avLst/>
          </a:prstGeom>
        </p:spPr>
      </p:pic>
      <p:sp>
        <p:nvSpPr>
          <p:cNvPr id="26" name="תיבת טקסט 25">
            <a:extLst>
              <a:ext uri="{FF2B5EF4-FFF2-40B4-BE49-F238E27FC236}">
                <a16:creationId xmlns:a16="http://schemas.microsoft.com/office/drawing/2014/main" id="{760BD19F-8C4C-4C53-AEE4-1494205CCD48}"/>
              </a:ext>
            </a:extLst>
          </p:cNvPr>
          <p:cNvSpPr txBox="1"/>
          <p:nvPr/>
        </p:nvSpPr>
        <p:spPr>
          <a:xfrm>
            <a:off x="188847" y="2525067"/>
            <a:ext cx="1269020" cy="461665"/>
          </a:xfrm>
          <a:prstGeom prst="rect">
            <a:avLst/>
          </a:prstGeom>
          <a:noFill/>
        </p:spPr>
        <p:txBody>
          <a:bodyPr wrap="square" rtlCol="1">
            <a:spAutoFit/>
          </a:bodyPr>
          <a:lstStyle/>
          <a:p>
            <a:r>
              <a:rPr lang="ar-SA" sz="2400" b="1" dirty="0"/>
              <a:t>سارة</a:t>
            </a:r>
            <a:endParaRPr lang="he-IL" sz="2400" b="1" dirty="0"/>
          </a:p>
        </p:txBody>
      </p:sp>
      <p:sp>
        <p:nvSpPr>
          <p:cNvPr id="27" name="בועת דיבור: אליפסה 26">
            <a:extLst>
              <a:ext uri="{FF2B5EF4-FFF2-40B4-BE49-F238E27FC236}">
                <a16:creationId xmlns:a16="http://schemas.microsoft.com/office/drawing/2014/main" id="{BCBBD210-3CC4-45AA-A7D8-F406E10F3C41}"/>
              </a:ext>
            </a:extLst>
          </p:cNvPr>
          <p:cNvSpPr/>
          <p:nvPr/>
        </p:nvSpPr>
        <p:spPr>
          <a:xfrm>
            <a:off x="1069884" y="1849696"/>
            <a:ext cx="2623113" cy="1623123"/>
          </a:xfrm>
          <a:prstGeom prst="wedgeEllipseCallout">
            <a:avLst>
              <a:gd name="adj1" fmla="val -62353"/>
              <a:gd name="adj2" fmla="val 55967"/>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400" dirty="0"/>
              <a:t>أنا اقترح عليك الاستعانة بجدول المبنى العشري</a:t>
            </a:r>
            <a:endParaRPr lang="he-IL" sz="2400" dirty="0"/>
          </a:p>
        </p:txBody>
      </p:sp>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68F709B5-C156-4DA0-AADD-38BE816E8131}"/>
                  </a:ext>
                </a:extLst>
              </p:cNvPr>
              <p:cNvSpPr txBox="1"/>
              <p:nvPr/>
            </p:nvSpPr>
            <p:spPr>
              <a:xfrm>
                <a:off x="8520288" y="5266850"/>
                <a:ext cx="3840027" cy="990656"/>
              </a:xfrm>
              <a:prstGeom prst="rect">
                <a:avLst/>
              </a:prstGeom>
              <a:noFill/>
            </p:spPr>
            <p:txBody>
              <a:bodyPr wrap="square" rtlCol="1">
                <a:spAutoFit/>
              </a:bodyPr>
              <a:lstStyle/>
              <a:p>
                <a:r>
                  <a:rPr lang="he-IL" sz="4000" b="1" dirty="0"/>
                  <a:t>3.</a:t>
                </a:r>
                <a:r>
                  <a:rPr lang="he-IL" sz="4000" b="1" dirty="0">
                    <a:solidFill>
                      <a:srgbClr val="0070C0"/>
                    </a:solidFill>
                  </a:rPr>
                  <a:t>8</a:t>
                </a:r>
                <a:r>
                  <a:rPr lang="he-IL" sz="4000" b="1" dirty="0"/>
                  <a:t>  </a:t>
                </a:r>
                <a14:m>
                  <m:oMath xmlns:m="http://schemas.openxmlformats.org/officeDocument/2006/math">
                    <m:r>
                      <a:rPr lang="en-US" sz="4000" b="1" i="0" smtClean="0">
                        <a:latin typeface="Cambria Math" panose="02040503050406030204" pitchFamily="18" charset="0"/>
                      </a:rPr>
                      <m:t>=</m:t>
                    </m:r>
                    <m:r>
                      <a:rPr lang="he-IL" sz="4000" b="1" i="1" smtClean="0">
                        <a:latin typeface="Cambria Math" panose="02040503050406030204" pitchFamily="18" charset="0"/>
                      </a:rPr>
                      <m:t>𝟑</m:t>
                    </m:r>
                    <m:f>
                      <m:fPr>
                        <m:ctrlPr>
                          <a:rPr lang="he-IL" sz="4000" b="1" i="1" smtClean="0">
                            <a:latin typeface="Cambria Math" panose="02040503050406030204" pitchFamily="18" charset="0"/>
                          </a:rPr>
                        </m:ctrlPr>
                      </m:fPr>
                      <m:num>
                        <m:r>
                          <a:rPr lang="he-IL" sz="4000" b="1" i="1" smtClean="0">
                            <a:solidFill>
                              <a:srgbClr val="0070C0"/>
                            </a:solidFill>
                            <a:latin typeface="Cambria Math" panose="02040503050406030204" pitchFamily="18" charset="0"/>
                          </a:rPr>
                          <m:t>𝟖</m:t>
                        </m:r>
                      </m:num>
                      <m:den>
                        <m:r>
                          <a:rPr lang="he-IL" sz="4000" b="1" i="1" smtClean="0">
                            <a:latin typeface="Cambria Math" panose="02040503050406030204" pitchFamily="18" charset="0"/>
                          </a:rPr>
                          <m:t>𝟏𝟎</m:t>
                        </m:r>
                      </m:den>
                    </m:f>
                  </m:oMath>
                </a14:m>
                <a:endParaRPr lang="he-IL" sz="4000" b="1" dirty="0"/>
              </a:p>
            </p:txBody>
          </p:sp>
        </mc:Choice>
        <mc:Fallback xmlns="">
          <p:sp>
            <p:nvSpPr>
              <p:cNvPr id="29" name="תיבת טקסט 28">
                <a:extLst>
                  <a:ext uri="{FF2B5EF4-FFF2-40B4-BE49-F238E27FC236}">
                    <a16:creationId xmlns:a14="http://schemas.microsoft.com/office/drawing/2010/main" xmlns:a16="http://schemas.microsoft.com/office/drawing/2014/main" xmlns="" id="{68F709B5-C156-4DA0-AADD-38BE816E8131}"/>
                  </a:ext>
                </a:extLst>
              </p:cNvPr>
              <p:cNvSpPr txBox="1">
                <a:spLocks noRot="1" noChangeAspect="1" noMove="1" noResize="1" noEditPoints="1" noAdjustHandles="1" noChangeArrowheads="1" noChangeShapeType="1" noTextEdit="1"/>
              </p:cNvSpPr>
              <p:nvPr/>
            </p:nvSpPr>
            <p:spPr>
              <a:xfrm>
                <a:off x="8520288" y="5266850"/>
                <a:ext cx="3840027" cy="990656"/>
              </a:xfrm>
              <a:prstGeom prst="rect">
                <a:avLst/>
              </a:prstGeom>
              <a:blipFill rotWithShape="0">
                <a:blip r:embed="rId12"/>
                <a:stretch>
                  <a:fillRect l="-5873" b="-10494"/>
                </a:stretch>
              </a:blipFill>
            </p:spPr>
            <p:txBody>
              <a:bodyPr/>
              <a:lstStyle/>
              <a:p>
                <a:r>
                  <a:rPr lang="he-IL">
                    <a:noFill/>
                  </a:rPr>
                  <a:t> </a:t>
                </a:r>
              </a:p>
            </p:txBody>
          </p:sp>
        </mc:Fallback>
      </mc:AlternateContent>
      <p:sp>
        <p:nvSpPr>
          <p:cNvPr id="10" name="תיבת טקסט 9">
            <a:extLst>
              <a:ext uri="{FF2B5EF4-FFF2-40B4-BE49-F238E27FC236}">
                <a16:creationId xmlns:a16="http://schemas.microsoft.com/office/drawing/2014/main" id="{17DA5946-FEEC-43CE-8209-A9348D402E59}"/>
              </a:ext>
            </a:extLst>
          </p:cNvPr>
          <p:cNvSpPr txBox="1"/>
          <p:nvPr/>
        </p:nvSpPr>
        <p:spPr>
          <a:xfrm>
            <a:off x="5695406" y="3206890"/>
            <a:ext cx="584811" cy="523220"/>
          </a:xfrm>
          <a:prstGeom prst="rect">
            <a:avLst/>
          </a:prstGeom>
          <a:noFill/>
        </p:spPr>
        <p:txBody>
          <a:bodyPr wrap="square" rtlCol="1">
            <a:spAutoFit/>
          </a:bodyPr>
          <a:lstStyle/>
          <a:p>
            <a:pPr algn="ctr"/>
            <a:r>
              <a:rPr lang="ar-SA" sz="2800" b="1" dirty="0"/>
              <a:t>؟</a:t>
            </a:r>
            <a:endParaRPr lang="he-IL" sz="2800" b="1" dirty="0"/>
          </a:p>
        </p:txBody>
      </p:sp>
      <p:sp>
        <p:nvSpPr>
          <p:cNvPr id="13" name="תרשים זרימה: מחבר 12">
            <a:extLst>
              <a:ext uri="{FF2B5EF4-FFF2-40B4-BE49-F238E27FC236}">
                <a16:creationId xmlns:a16="http://schemas.microsoft.com/office/drawing/2014/main" id="{748FB306-F65C-43F0-AEFB-099DF5F53319}"/>
              </a:ext>
            </a:extLst>
          </p:cNvPr>
          <p:cNvSpPr/>
          <p:nvPr/>
        </p:nvSpPr>
        <p:spPr>
          <a:xfrm>
            <a:off x="2362155" y="5200567"/>
            <a:ext cx="145914" cy="131438"/>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תרשים זרימה: מחבר 27">
            <a:extLst>
              <a:ext uri="{FF2B5EF4-FFF2-40B4-BE49-F238E27FC236}">
                <a16:creationId xmlns:a16="http://schemas.microsoft.com/office/drawing/2014/main" id="{F94370CF-5F5F-474A-90EA-2F3125D92161}"/>
              </a:ext>
            </a:extLst>
          </p:cNvPr>
          <p:cNvSpPr/>
          <p:nvPr/>
        </p:nvSpPr>
        <p:spPr>
          <a:xfrm>
            <a:off x="2374897" y="5841693"/>
            <a:ext cx="127918" cy="134779"/>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תרשים זרימה: מחבר 29">
            <a:extLst>
              <a:ext uri="{FF2B5EF4-FFF2-40B4-BE49-F238E27FC236}">
                <a16:creationId xmlns:a16="http://schemas.microsoft.com/office/drawing/2014/main" id="{58B4CC65-7DA0-46CA-9E7B-9D80702AADB6}"/>
              </a:ext>
            </a:extLst>
          </p:cNvPr>
          <p:cNvSpPr/>
          <p:nvPr/>
        </p:nvSpPr>
        <p:spPr>
          <a:xfrm>
            <a:off x="2374891" y="6235438"/>
            <a:ext cx="127918" cy="134779"/>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תיבת טקסט 30">
            <a:extLst>
              <a:ext uri="{FF2B5EF4-FFF2-40B4-BE49-F238E27FC236}">
                <a16:creationId xmlns:a16="http://schemas.microsoft.com/office/drawing/2014/main" id="{3F5FEA45-2D10-42B4-8BCA-0A4782E9D8A1}"/>
              </a:ext>
            </a:extLst>
          </p:cNvPr>
          <p:cNvSpPr txBox="1"/>
          <p:nvPr/>
        </p:nvSpPr>
        <p:spPr>
          <a:xfrm>
            <a:off x="6760583" y="3097161"/>
            <a:ext cx="1576732" cy="523220"/>
          </a:xfrm>
          <a:prstGeom prst="rect">
            <a:avLst/>
          </a:prstGeom>
          <a:noFill/>
        </p:spPr>
        <p:txBody>
          <a:bodyPr wrap="square" rtlCol="0">
            <a:spAutoFit/>
          </a:bodyPr>
          <a:lstStyle/>
          <a:p>
            <a:r>
              <a:rPr lang="ar-SA" sz="2800" b="1" dirty="0"/>
              <a:t>3.5 كم</a:t>
            </a:r>
            <a:endParaRPr lang="en-US" sz="2800" b="1" dirty="0"/>
          </a:p>
        </p:txBody>
      </p:sp>
      <p:sp>
        <p:nvSpPr>
          <p:cNvPr id="32" name="תיבת טקסט 31">
            <a:extLst>
              <a:ext uri="{FF2B5EF4-FFF2-40B4-BE49-F238E27FC236}">
                <a16:creationId xmlns:a16="http://schemas.microsoft.com/office/drawing/2014/main" id="{80BF3CF5-8829-486F-B7D0-5336081A8597}"/>
              </a:ext>
            </a:extLst>
          </p:cNvPr>
          <p:cNvSpPr txBox="1"/>
          <p:nvPr/>
        </p:nvSpPr>
        <p:spPr>
          <a:xfrm>
            <a:off x="4286468" y="3048513"/>
            <a:ext cx="1141513" cy="523220"/>
          </a:xfrm>
          <a:prstGeom prst="rect">
            <a:avLst/>
          </a:prstGeom>
          <a:noFill/>
        </p:spPr>
        <p:txBody>
          <a:bodyPr wrap="square" rtlCol="0">
            <a:spAutoFit/>
          </a:bodyPr>
          <a:lstStyle/>
          <a:p>
            <a:r>
              <a:rPr lang="ar-SA" sz="2800" b="1" dirty="0"/>
              <a:t>3.8 كم</a:t>
            </a:r>
            <a:endParaRPr lang="en-US" sz="2800" b="1" dirty="0"/>
          </a:p>
        </p:txBody>
      </p:sp>
    </p:spTree>
    <p:extLst>
      <p:ext uri="{BB962C8B-B14F-4D97-AF65-F5344CB8AC3E}">
        <p14:creationId xmlns:p14="http://schemas.microsoft.com/office/powerpoint/2010/main" val="7929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7" grpId="0" animBg="1"/>
      <p:bldP spid="26" grpId="0"/>
      <p:bldP spid="27" grpId="0" animBg="1"/>
      <p:bldP spid="29" grpId="0" animBg="1"/>
      <p:bldP spid="13"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كيف نقارن؟</a:t>
            </a:r>
            <a:endParaRPr dirty="0"/>
          </a:p>
        </p:txBody>
      </p:sp>
      <p:sp>
        <p:nvSpPr>
          <p:cNvPr id="279" name="Google Shape;279;p9"/>
          <p:cNvSpPr txBox="1">
            <a:spLocks noGrp="1"/>
          </p:cNvSpPr>
          <p:nvPr>
            <p:ph type="body" sz="quarter" idx="10"/>
          </p:nvPr>
        </p:nvSpPr>
        <p:spPr>
          <a:xfrm>
            <a:off x="8038378" y="1639254"/>
            <a:ext cx="3609024" cy="1663016"/>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lang="he-IL" sz="2000" dirty="0"/>
          </a:p>
          <a:p>
            <a:pPr marL="0" lvl="0" indent="0" algn="r" rtl="1">
              <a:lnSpc>
                <a:spcPct val="90000"/>
              </a:lnSpc>
              <a:spcBef>
                <a:spcPts val="0"/>
              </a:spcBef>
              <a:spcAft>
                <a:spcPts val="0"/>
              </a:spcAft>
              <a:buClr>
                <a:schemeClr val="dk1"/>
              </a:buClr>
              <a:buSzPts val="3600"/>
              <a:buNone/>
            </a:pPr>
            <a:endParaRPr sz="2000"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Content Placeholder 1">
            <a:extLst>
              <a:ext uri="{FF2B5EF4-FFF2-40B4-BE49-F238E27FC236}">
                <a16:creationId xmlns:a16="http://schemas.microsoft.com/office/drawing/2014/main" id="{0DD511BC-E0B2-3F44-B3F7-72FDD5F38B6D}"/>
              </a:ext>
            </a:extLst>
          </p:cNvPr>
          <p:cNvSpPr txBox="1">
            <a:spLocks/>
          </p:cNvSpPr>
          <p:nvPr/>
        </p:nvSpPr>
        <p:spPr>
          <a:xfrm>
            <a:off x="7246960" y="1825625"/>
            <a:ext cx="4106839" cy="2159521"/>
          </a:xfrm>
          <a:prstGeom prst="rect">
            <a:avLst/>
          </a:prstGeom>
        </p:spPr>
        <p:txBody>
          <a:bodyPr/>
          <a:lst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SzPts val="2800"/>
            </a:pPr>
            <a:endParaRPr lang="x-none" dirty="0"/>
          </a:p>
        </p:txBody>
      </p:sp>
      <p:sp>
        <p:nvSpPr>
          <p:cNvPr id="20" name="תיבת טקסט 19">
            <a:extLst>
              <a:ext uri="{FF2B5EF4-FFF2-40B4-BE49-F238E27FC236}">
                <a16:creationId xmlns:a16="http://schemas.microsoft.com/office/drawing/2014/main" id="{8C586AC8-534D-4E76-A2FB-0B869F4D7D14}"/>
              </a:ext>
            </a:extLst>
          </p:cNvPr>
          <p:cNvSpPr txBox="1"/>
          <p:nvPr/>
        </p:nvSpPr>
        <p:spPr>
          <a:xfrm>
            <a:off x="435844" y="2172250"/>
            <a:ext cx="1269020" cy="461665"/>
          </a:xfrm>
          <a:prstGeom prst="rect">
            <a:avLst/>
          </a:prstGeom>
          <a:noFill/>
        </p:spPr>
        <p:txBody>
          <a:bodyPr wrap="square" rtlCol="1">
            <a:spAutoFit/>
          </a:bodyPr>
          <a:lstStyle/>
          <a:p>
            <a:r>
              <a:rPr lang="ar-SA" sz="2400" b="1" dirty="0"/>
              <a:t>سامر</a:t>
            </a:r>
            <a:endParaRPr lang="he-IL" sz="2400" b="1" dirty="0"/>
          </a:p>
        </p:txBody>
      </p:sp>
      <p:sp>
        <p:nvSpPr>
          <p:cNvPr id="22" name="תיבת טקסט 21">
            <a:extLst>
              <a:ext uri="{FF2B5EF4-FFF2-40B4-BE49-F238E27FC236}">
                <a16:creationId xmlns:a16="http://schemas.microsoft.com/office/drawing/2014/main" id="{6E9E317C-CDA6-42BC-B76A-F82B66612889}"/>
              </a:ext>
            </a:extLst>
          </p:cNvPr>
          <p:cNvSpPr txBox="1"/>
          <p:nvPr/>
        </p:nvSpPr>
        <p:spPr>
          <a:xfrm>
            <a:off x="11124513" y="1670976"/>
            <a:ext cx="1269020" cy="461665"/>
          </a:xfrm>
          <a:prstGeom prst="rect">
            <a:avLst/>
          </a:prstGeom>
          <a:noFill/>
        </p:spPr>
        <p:txBody>
          <a:bodyPr wrap="square" rtlCol="1">
            <a:spAutoFit/>
          </a:bodyPr>
          <a:lstStyle/>
          <a:p>
            <a:r>
              <a:rPr lang="ar-SA" sz="2400" b="1" dirty="0"/>
              <a:t>عاليا</a:t>
            </a:r>
            <a:endParaRPr lang="he-IL" sz="2400" b="1" dirty="0"/>
          </a:p>
        </p:txBody>
      </p:sp>
      <p:pic>
        <p:nvPicPr>
          <p:cNvPr id="24" name="Picture 2" descr="Image result for אבטיח">
            <a:extLst>
              <a:ext uri="{FF2B5EF4-FFF2-40B4-BE49-F238E27FC236}">
                <a16:creationId xmlns:a16="http://schemas.microsoft.com/office/drawing/2014/main" id="{FB1EB54B-A882-43BD-8473-994A39C37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03" y="1649330"/>
            <a:ext cx="1426359" cy="1426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אבטיח">
            <a:extLst>
              <a:ext uri="{FF2B5EF4-FFF2-40B4-BE49-F238E27FC236}">
                <a16:creationId xmlns:a16="http://schemas.microsoft.com/office/drawing/2014/main" id="{584A9F61-14D6-4686-B04A-163A120EA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637" y="1649330"/>
            <a:ext cx="1426359" cy="1426359"/>
          </a:xfrm>
          <a:prstGeom prst="rect">
            <a:avLst/>
          </a:prstGeom>
          <a:noFill/>
          <a:extLst>
            <a:ext uri="{909E8E84-426E-40DD-AFC4-6F175D3DCCD1}">
              <a14:hiddenFill xmlns:a14="http://schemas.microsoft.com/office/drawing/2010/main">
                <a:solidFill>
                  <a:srgbClr val="FFFFFF"/>
                </a:solidFill>
              </a14:hiddenFill>
            </a:ext>
          </a:extLst>
        </p:spPr>
      </p:pic>
      <p:sp>
        <p:nvSpPr>
          <p:cNvPr id="18" name="בועת דיבור: אליפסה 17">
            <a:extLst>
              <a:ext uri="{FF2B5EF4-FFF2-40B4-BE49-F238E27FC236}">
                <a16:creationId xmlns:a16="http://schemas.microsoft.com/office/drawing/2014/main" id="{D239D4AF-8D75-4E9F-BCE0-9049CE6F4076}"/>
              </a:ext>
            </a:extLst>
          </p:cNvPr>
          <p:cNvSpPr/>
          <p:nvPr/>
        </p:nvSpPr>
        <p:spPr>
          <a:xfrm>
            <a:off x="1654979" y="1748891"/>
            <a:ext cx="2201391" cy="1582925"/>
          </a:xfrm>
          <a:prstGeom prst="wedgeEllipseCallout">
            <a:avLst>
              <a:gd name="adj1" fmla="val -79430"/>
              <a:gd name="adj2" fmla="val 57903"/>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400" dirty="0"/>
              <a:t>أنا أقترح الاستعانة بتفكيك العدد.</a:t>
            </a:r>
            <a:endParaRPr lang="he-IL" sz="2400" dirty="0"/>
          </a:p>
        </p:txBody>
      </p:sp>
      <p:sp>
        <p:nvSpPr>
          <p:cNvPr id="19" name="בועת דיבור: אליפסה 18">
            <a:extLst>
              <a:ext uri="{FF2B5EF4-FFF2-40B4-BE49-F238E27FC236}">
                <a16:creationId xmlns:a16="http://schemas.microsoft.com/office/drawing/2014/main" id="{10F7F695-B436-4478-AADB-4A01F708D5B0}"/>
              </a:ext>
            </a:extLst>
          </p:cNvPr>
          <p:cNvSpPr/>
          <p:nvPr/>
        </p:nvSpPr>
        <p:spPr>
          <a:xfrm>
            <a:off x="7413715" y="1315304"/>
            <a:ext cx="3311057" cy="1668787"/>
          </a:xfrm>
          <a:prstGeom prst="wedgeEllipseCallout">
            <a:avLst>
              <a:gd name="adj1" fmla="val 64469"/>
              <a:gd name="adj2" fmla="val 32929"/>
            </a:avLst>
          </a:prstGeom>
        </p:spPr>
        <p:style>
          <a:lnRef idx="2">
            <a:schemeClr val="dk1"/>
          </a:lnRef>
          <a:fillRef idx="1">
            <a:schemeClr val="lt1"/>
          </a:fillRef>
          <a:effectRef idx="0">
            <a:schemeClr val="dk1"/>
          </a:effectRef>
          <a:fontRef idx="minor">
            <a:schemeClr val="dk1"/>
          </a:fontRef>
        </p:style>
        <p:txBody>
          <a:bodyPr rtlCol="1" anchor="ctr"/>
          <a:lstStyle/>
          <a:p>
            <a:pPr lvl="0" algn="r">
              <a:buSzPts val="3600"/>
            </a:pPr>
            <a:r>
              <a:rPr lang="ar-SA" sz="2400" dirty="0"/>
              <a:t>أنا أقترح الاستعانة بالرسم </a:t>
            </a:r>
            <a:r>
              <a:rPr lang="ar-SA" sz="2400" dirty="0" err="1"/>
              <a:t>والتربيعات</a:t>
            </a:r>
            <a:r>
              <a:rPr lang="ar-SA" sz="2400" dirty="0"/>
              <a:t>.</a:t>
            </a:r>
            <a:endParaRPr lang="he-IL" sz="2400" dirty="0"/>
          </a:p>
          <a:p>
            <a:pPr lvl="0" algn="r" rtl="1">
              <a:lnSpc>
                <a:spcPct val="90000"/>
              </a:lnSpc>
              <a:buClr>
                <a:schemeClr val="dk1"/>
              </a:buClr>
              <a:buSzPts val="3600"/>
            </a:pPr>
            <a:endParaRPr lang="he-IL" sz="1600" dirty="0"/>
          </a:p>
        </p:txBody>
      </p:sp>
      <p:pic>
        <p:nvPicPr>
          <p:cNvPr id="7" name="תמונה 6">
            <a:extLst>
              <a:ext uri="{FF2B5EF4-FFF2-40B4-BE49-F238E27FC236}">
                <a16:creationId xmlns:a16="http://schemas.microsoft.com/office/drawing/2014/main" id="{987FE6B6-4E6D-4AAA-981B-69BF1E98F4AC}"/>
              </a:ext>
            </a:extLst>
          </p:cNvPr>
          <p:cNvPicPr>
            <a:picLocks noChangeAspect="1"/>
          </p:cNvPicPr>
          <p:nvPr/>
        </p:nvPicPr>
        <p:blipFill>
          <a:blip r:embed="rId5"/>
          <a:stretch>
            <a:fillRect/>
          </a:stretch>
        </p:blipFill>
        <p:spPr>
          <a:xfrm>
            <a:off x="5394093" y="2978933"/>
            <a:ext cx="646232" cy="749873"/>
          </a:xfrm>
          <a:prstGeom prst="rect">
            <a:avLst/>
          </a:prstGeom>
        </p:spPr>
      </p:pic>
      <p:sp>
        <p:nvSpPr>
          <p:cNvPr id="8" name="תיבת טקסט 7">
            <a:extLst>
              <a:ext uri="{FF2B5EF4-FFF2-40B4-BE49-F238E27FC236}">
                <a16:creationId xmlns:a16="http://schemas.microsoft.com/office/drawing/2014/main" id="{B4F3F685-D7B9-4504-B353-64F73D419950}"/>
              </a:ext>
            </a:extLst>
          </p:cNvPr>
          <p:cNvSpPr txBox="1"/>
          <p:nvPr/>
        </p:nvSpPr>
        <p:spPr>
          <a:xfrm>
            <a:off x="1162594" y="4572000"/>
            <a:ext cx="4049486" cy="584775"/>
          </a:xfrm>
          <a:prstGeom prst="rect">
            <a:avLst/>
          </a:prstGeom>
          <a:noFill/>
        </p:spPr>
        <p:txBody>
          <a:bodyPr wrap="square" rtlCol="1">
            <a:spAutoFit/>
          </a:bodyPr>
          <a:lstStyle/>
          <a:p>
            <a:r>
              <a:rPr lang="he-IL" sz="3200" dirty="0"/>
              <a:t>3.5</a:t>
            </a:r>
            <a:r>
              <a:rPr lang="en-US" sz="3200" dirty="0"/>
              <a:t> =  3+0.5</a:t>
            </a:r>
            <a:endParaRPr lang="he-IL" sz="3200" dirty="0"/>
          </a:p>
        </p:txBody>
      </p:sp>
      <p:pic>
        <p:nvPicPr>
          <p:cNvPr id="15" name="תמונה 14">
            <a:extLst>
              <a:ext uri="{FF2B5EF4-FFF2-40B4-BE49-F238E27FC236}">
                <a16:creationId xmlns:a16="http://schemas.microsoft.com/office/drawing/2014/main" id="{73B2B437-B873-49FC-B870-E86CB1040F4C}"/>
              </a:ext>
            </a:extLst>
          </p:cNvPr>
          <p:cNvPicPr>
            <a:picLocks noChangeAspect="1"/>
          </p:cNvPicPr>
          <p:nvPr/>
        </p:nvPicPr>
        <p:blipFill>
          <a:blip r:embed="rId6"/>
          <a:stretch>
            <a:fillRect/>
          </a:stretch>
        </p:blipFill>
        <p:spPr>
          <a:xfrm>
            <a:off x="9941102" y="4830887"/>
            <a:ext cx="903605" cy="720643"/>
          </a:xfrm>
          <a:prstGeom prst="rect">
            <a:avLst/>
          </a:prstGeom>
        </p:spPr>
      </p:pic>
      <p:pic>
        <p:nvPicPr>
          <p:cNvPr id="26" name="תמונה 25">
            <a:extLst>
              <a:ext uri="{FF2B5EF4-FFF2-40B4-BE49-F238E27FC236}">
                <a16:creationId xmlns:a16="http://schemas.microsoft.com/office/drawing/2014/main" id="{7AB64555-A317-4F95-BC46-A77FE5B5432A}"/>
              </a:ext>
            </a:extLst>
          </p:cNvPr>
          <p:cNvPicPr>
            <a:picLocks noChangeAspect="1"/>
          </p:cNvPicPr>
          <p:nvPr/>
        </p:nvPicPr>
        <p:blipFill>
          <a:blip r:embed="rId6"/>
          <a:stretch>
            <a:fillRect/>
          </a:stretch>
        </p:blipFill>
        <p:spPr>
          <a:xfrm>
            <a:off x="9956881" y="3985146"/>
            <a:ext cx="908052" cy="724190"/>
          </a:xfrm>
          <a:prstGeom prst="rect">
            <a:avLst/>
          </a:prstGeom>
        </p:spPr>
      </p:pic>
      <p:pic>
        <p:nvPicPr>
          <p:cNvPr id="16" name="תמונה 15">
            <a:extLst>
              <a:ext uri="{FF2B5EF4-FFF2-40B4-BE49-F238E27FC236}">
                <a16:creationId xmlns:a16="http://schemas.microsoft.com/office/drawing/2014/main" id="{373986A5-F4F8-459F-9BA3-9EFB771AB99B}"/>
              </a:ext>
            </a:extLst>
          </p:cNvPr>
          <p:cNvPicPr>
            <a:picLocks noChangeAspect="1"/>
          </p:cNvPicPr>
          <p:nvPr/>
        </p:nvPicPr>
        <p:blipFill>
          <a:blip r:embed="rId7"/>
          <a:stretch>
            <a:fillRect/>
          </a:stretch>
        </p:blipFill>
        <p:spPr>
          <a:xfrm>
            <a:off x="9938878" y="5694027"/>
            <a:ext cx="908052" cy="791731"/>
          </a:xfrm>
          <a:prstGeom prst="rect">
            <a:avLst/>
          </a:prstGeom>
        </p:spPr>
      </p:pic>
      <p:pic>
        <p:nvPicPr>
          <p:cNvPr id="29" name="תמונה 28">
            <a:extLst>
              <a:ext uri="{FF2B5EF4-FFF2-40B4-BE49-F238E27FC236}">
                <a16:creationId xmlns:a16="http://schemas.microsoft.com/office/drawing/2014/main" id="{837CD93D-BF95-4757-B82F-BDF55C7D9CAA}"/>
              </a:ext>
            </a:extLst>
          </p:cNvPr>
          <p:cNvPicPr>
            <a:picLocks noChangeAspect="1"/>
          </p:cNvPicPr>
          <p:nvPr/>
        </p:nvPicPr>
        <p:blipFill>
          <a:blip r:embed="rId8"/>
          <a:stretch>
            <a:fillRect/>
          </a:stretch>
        </p:blipFill>
        <p:spPr>
          <a:xfrm>
            <a:off x="8366941" y="4045819"/>
            <a:ext cx="940256" cy="749874"/>
          </a:xfrm>
          <a:prstGeom prst="rect">
            <a:avLst/>
          </a:prstGeom>
        </p:spPr>
      </p:pic>
      <p:pic>
        <p:nvPicPr>
          <p:cNvPr id="30" name="תמונה 29">
            <a:extLst>
              <a:ext uri="{FF2B5EF4-FFF2-40B4-BE49-F238E27FC236}">
                <a16:creationId xmlns:a16="http://schemas.microsoft.com/office/drawing/2014/main" id="{DB8174F6-FF5E-4A46-9C58-940C4A2D8A6A}"/>
              </a:ext>
            </a:extLst>
          </p:cNvPr>
          <p:cNvPicPr>
            <a:picLocks noChangeAspect="1"/>
          </p:cNvPicPr>
          <p:nvPr/>
        </p:nvPicPr>
        <p:blipFill>
          <a:blip r:embed="rId8"/>
          <a:stretch>
            <a:fillRect/>
          </a:stretch>
        </p:blipFill>
        <p:spPr>
          <a:xfrm>
            <a:off x="8366941" y="4840077"/>
            <a:ext cx="940256" cy="749874"/>
          </a:xfrm>
          <a:prstGeom prst="rect">
            <a:avLst/>
          </a:prstGeom>
        </p:spPr>
      </p:pic>
      <p:pic>
        <p:nvPicPr>
          <p:cNvPr id="31" name="תמונה 30">
            <a:extLst>
              <a:ext uri="{FF2B5EF4-FFF2-40B4-BE49-F238E27FC236}">
                <a16:creationId xmlns:a16="http://schemas.microsoft.com/office/drawing/2014/main" id="{4C6E7D58-AB63-46F7-8826-D8C31196CBCB}"/>
              </a:ext>
            </a:extLst>
          </p:cNvPr>
          <p:cNvPicPr>
            <a:picLocks noChangeAspect="1"/>
          </p:cNvPicPr>
          <p:nvPr/>
        </p:nvPicPr>
        <p:blipFill>
          <a:blip r:embed="rId8"/>
          <a:stretch>
            <a:fillRect/>
          </a:stretch>
        </p:blipFill>
        <p:spPr>
          <a:xfrm>
            <a:off x="8309459" y="3134445"/>
            <a:ext cx="940256" cy="749874"/>
          </a:xfrm>
          <a:prstGeom prst="rect">
            <a:avLst/>
          </a:prstGeom>
        </p:spPr>
      </p:pic>
      <p:pic>
        <p:nvPicPr>
          <p:cNvPr id="21" name="תמונה 20">
            <a:extLst>
              <a:ext uri="{FF2B5EF4-FFF2-40B4-BE49-F238E27FC236}">
                <a16:creationId xmlns:a16="http://schemas.microsoft.com/office/drawing/2014/main" id="{E7AC6907-4882-43B3-9857-FC99B08DD2D3}"/>
              </a:ext>
            </a:extLst>
          </p:cNvPr>
          <p:cNvPicPr>
            <a:picLocks noChangeAspect="1"/>
          </p:cNvPicPr>
          <p:nvPr/>
        </p:nvPicPr>
        <p:blipFill>
          <a:blip r:embed="rId9"/>
          <a:stretch>
            <a:fillRect/>
          </a:stretch>
        </p:blipFill>
        <p:spPr>
          <a:xfrm>
            <a:off x="8348194" y="5740305"/>
            <a:ext cx="934977" cy="815208"/>
          </a:xfrm>
          <a:prstGeom prst="rect">
            <a:avLst/>
          </a:prstGeom>
        </p:spPr>
      </p:pic>
      <p:sp>
        <p:nvSpPr>
          <p:cNvPr id="23" name="תיבת טקסט 22">
            <a:extLst>
              <a:ext uri="{FF2B5EF4-FFF2-40B4-BE49-F238E27FC236}">
                <a16:creationId xmlns:a16="http://schemas.microsoft.com/office/drawing/2014/main" id="{A41FCCB6-1449-4240-ADAD-67F55F8E9A51}"/>
              </a:ext>
            </a:extLst>
          </p:cNvPr>
          <p:cNvSpPr txBox="1"/>
          <p:nvPr/>
        </p:nvSpPr>
        <p:spPr>
          <a:xfrm>
            <a:off x="8599960" y="2672792"/>
            <a:ext cx="695213" cy="369332"/>
          </a:xfrm>
          <a:prstGeom prst="rect">
            <a:avLst/>
          </a:prstGeom>
          <a:noFill/>
        </p:spPr>
        <p:txBody>
          <a:bodyPr wrap="square" rtlCol="1">
            <a:spAutoFit/>
          </a:bodyPr>
          <a:lstStyle/>
          <a:p>
            <a:r>
              <a:rPr lang="en-US" sz="1800" b="1" dirty="0"/>
              <a:t>3.8</a:t>
            </a:r>
            <a:endParaRPr lang="he-IL" sz="1800" b="1" dirty="0"/>
          </a:p>
        </p:txBody>
      </p:sp>
      <p:sp>
        <p:nvSpPr>
          <p:cNvPr id="35" name="תיבת טקסט 34">
            <a:extLst>
              <a:ext uri="{FF2B5EF4-FFF2-40B4-BE49-F238E27FC236}">
                <a16:creationId xmlns:a16="http://schemas.microsoft.com/office/drawing/2014/main" id="{407CAC8E-D8E3-40BF-AC91-A1111D2C213D}"/>
              </a:ext>
            </a:extLst>
          </p:cNvPr>
          <p:cNvSpPr txBox="1"/>
          <p:nvPr/>
        </p:nvSpPr>
        <p:spPr>
          <a:xfrm>
            <a:off x="10075622" y="2711773"/>
            <a:ext cx="695213" cy="369332"/>
          </a:xfrm>
          <a:prstGeom prst="rect">
            <a:avLst/>
          </a:prstGeom>
          <a:noFill/>
        </p:spPr>
        <p:txBody>
          <a:bodyPr wrap="square" rtlCol="1">
            <a:spAutoFit/>
          </a:bodyPr>
          <a:lstStyle/>
          <a:p>
            <a:r>
              <a:rPr lang="en-US" sz="1800" b="1" dirty="0"/>
              <a:t>3.5</a:t>
            </a:r>
            <a:endParaRPr lang="he-IL" sz="1800" b="1" dirty="0"/>
          </a:p>
        </p:txBody>
      </p:sp>
      <p:sp>
        <p:nvSpPr>
          <p:cNvPr id="36" name="תיבת טקסט 35">
            <a:extLst>
              <a:ext uri="{FF2B5EF4-FFF2-40B4-BE49-F238E27FC236}">
                <a16:creationId xmlns:a16="http://schemas.microsoft.com/office/drawing/2014/main" id="{3F1EF3CE-31C1-4D9E-94A9-D07D525784CF}"/>
              </a:ext>
            </a:extLst>
          </p:cNvPr>
          <p:cNvSpPr txBox="1"/>
          <p:nvPr/>
        </p:nvSpPr>
        <p:spPr>
          <a:xfrm>
            <a:off x="1162594" y="5148886"/>
            <a:ext cx="4049486" cy="584775"/>
          </a:xfrm>
          <a:prstGeom prst="rect">
            <a:avLst/>
          </a:prstGeom>
          <a:noFill/>
        </p:spPr>
        <p:txBody>
          <a:bodyPr wrap="square" rtlCol="1">
            <a:spAutoFit/>
          </a:bodyPr>
          <a:lstStyle/>
          <a:p>
            <a:r>
              <a:rPr lang="he-IL" sz="3200" dirty="0"/>
              <a:t>3.8</a:t>
            </a:r>
            <a:r>
              <a:rPr lang="en-US" sz="3200" dirty="0"/>
              <a:t> =  3+0.8</a:t>
            </a:r>
            <a:endParaRPr lang="he-IL" sz="3200" dirty="0"/>
          </a:p>
        </p:txBody>
      </p:sp>
      <p:pic>
        <p:nvPicPr>
          <p:cNvPr id="32" name="תמונה 31">
            <a:extLst>
              <a:ext uri="{FF2B5EF4-FFF2-40B4-BE49-F238E27FC236}">
                <a16:creationId xmlns:a16="http://schemas.microsoft.com/office/drawing/2014/main" id="{F8A46ADD-9B8E-4490-96DA-A6F656591C7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58" b="89879" l="9804" r="90196"/>
                    </a14:imgEffect>
                  </a14:imgLayer>
                </a14:imgProps>
              </a:ext>
            </a:extLst>
          </a:blip>
          <a:stretch>
            <a:fillRect/>
          </a:stretch>
        </p:blipFill>
        <p:spPr>
          <a:xfrm>
            <a:off x="10499530" y="2066003"/>
            <a:ext cx="1943100" cy="2352675"/>
          </a:xfrm>
          <a:prstGeom prst="rect">
            <a:avLst/>
          </a:prstGeom>
        </p:spPr>
      </p:pic>
      <p:pic>
        <p:nvPicPr>
          <p:cNvPr id="40" name="תמונה 39">
            <a:extLst>
              <a:ext uri="{FF2B5EF4-FFF2-40B4-BE49-F238E27FC236}">
                <a16:creationId xmlns:a16="http://schemas.microsoft.com/office/drawing/2014/main" id="{95C146DB-DB9C-4BA5-BEA9-9A8AB9614D65}"/>
              </a:ext>
            </a:extLst>
          </p:cNvPr>
          <p:cNvPicPr>
            <a:picLocks noChangeAspect="1"/>
          </p:cNvPicPr>
          <p:nvPr/>
        </p:nvPicPr>
        <p:blipFill>
          <a:blip r:embed="rId6"/>
          <a:stretch>
            <a:fillRect/>
          </a:stretch>
        </p:blipFill>
        <p:spPr>
          <a:xfrm>
            <a:off x="9936655" y="3189708"/>
            <a:ext cx="908052" cy="724190"/>
          </a:xfrm>
          <a:prstGeom prst="rect">
            <a:avLst/>
          </a:prstGeom>
        </p:spPr>
      </p:pic>
      <p:pic>
        <p:nvPicPr>
          <p:cNvPr id="47" name="תמונה 46">
            <a:extLst>
              <a:ext uri="{FF2B5EF4-FFF2-40B4-BE49-F238E27FC236}">
                <a16:creationId xmlns:a16="http://schemas.microsoft.com/office/drawing/2014/main" id="{9BB74D99-1FAB-4A2B-95AF-BC93293D85C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7436" l="11111" r="96667"/>
                    </a14:imgEffect>
                  </a14:imgLayer>
                </a14:imgProps>
              </a:ext>
            </a:extLst>
          </a:blip>
          <a:stretch>
            <a:fillRect/>
          </a:stretch>
        </p:blipFill>
        <p:spPr>
          <a:xfrm>
            <a:off x="-173643" y="2711773"/>
            <a:ext cx="2095500" cy="2270125"/>
          </a:xfrm>
          <a:prstGeom prst="rect">
            <a:avLst/>
          </a:prstGeom>
        </p:spPr>
      </p:pic>
      <p:sp>
        <p:nvSpPr>
          <p:cNvPr id="34" name="תיבת טקסט 33">
            <a:extLst>
              <a:ext uri="{FF2B5EF4-FFF2-40B4-BE49-F238E27FC236}">
                <a16:creationId xmlns:a16="http://schemas.microsoft.com/office/drawing/2014/main" id="{50825678-B49B-4291-A901-82F5ED249E28}"/>
              </a:ext>
            </a:extLst>
          </p:cNvPr>
          <p:cNvSpPr txBox="1"/>
          <p:nvPr/>
        </p:nvSpPr>
        <p:spPr>
          <a:xfrm>
            <a:off x="6230406" y="3030845"/>
            <a:ext cx="1576732" cy="523220"/>
          </a:xfrm>
          <a:prstGeom prst="rect">
            <a:avLst/>
          </a:prstGeom>
          <a:noFill/>
        </p:spPr>
        <p:txBody>
          <a:bodyPr wrap="square" rtlCol="0">
            <a:spAutoFit/>
          </a:bodyPr>
          <a:lstStyle/>
          <a:p>
            <a:r>
              <a:rPr lang="ar-SA" sz="2800" b="1" dirty="0"/>
              <a:t>3.5 كم</a:t>
            </a:r>
            <a:endParaRPr lang="en-US" sz="2800" b="1" dirty="0"/>
          </a:p>
        </p:txBody>
      </p:sp>
      <p:sp>
        <p:nvSpPr>
          <p:cNvPr id="37" name="תיבת טקסט 36">
            <a:extLst>
              <a:ext uri="{FF2B5EF4-FFF2-40B4-BE49-F238E27FC236}">
                <a16:creationId xmlns:a16="http://schemas.microsoft.com/office/drawing/2014/main" id="{E40E6BAF-B0DA-44E5-8A8A-32EA2AC154B4}"/>
              </a:ext>
            </a:extLst>
          </p:cNvPr>
          <p:cNvSpPr txBox="1"/>
          <p:nvPr/>
        </p:nvSpPr>
        <p:spPr>
          <a:xfrm>
            <a:off x="4144278" y="3028583"/>
            <a:ext cx="1141513" cy="523220"/>
          </a:xfrm>
          <a:prstGeom prst="rect">
            <a:avLst/>
          </a:prstGeom>
          <a:noFill/>
        </p:spPr>
        <p:txBody>
          <a:bodyPr wrap="square" rtlCol="0">
            <a:spAutoFit/>
          </a:bodyPr>
          <a:lstStyle/>
          <a:p>
            <a:r>
              <a:rPr lang="ar-SA" sz="2800" b="1" dirty="0"/>
              <a:t>3.8 كم</a:t>
            </a:r>
            <a:endParaRPr lang="en-US" sz="2800" b="1" dirty="0"/>
          </a:p>
        </p:txBody>
      </p:sp>
    </p:spTree>
    <p:extLst>
      <p:ext uri="{BB962C8B-B14F-4D97-AF65-F5344CB8AC3E}">
        <p14:creationId xmlns:p14="http://schemas.microsoft.com/office/powerpoint/2010/main" val="25044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18" grpId="0" animBg="1"/>
      <p:bldP spid="19" grpId="0" animBg="1"/>
      <p:bldP spid="8" grpId="0"/>
      <p:bldP spid="2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הפתרון!</a:t>
            </a:r>
            <a:endParaRPr dirty="0"/>
          </a:p>
        </p:txBody>
      </p:sp>
      <p:sp>
        <p:nvSpPr>
          <p:cNvPr id="279" name="Google Shape;279;p9"/>
          <p:cNvSpPr txBox="1">
            <a:spLocks noGrp="1"/>
          </p:cNvSpPr>
          <p:nvPr>
            <p:ph type="body" sz="quarter" idx="10"/>
          </p:nvPr>
        </p:nvSpPr>
        <p:spPr>
          <a:xfrm>
            <a:off x="252533" y="163925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lang="he-IL" sz="2000" dirty="0"/>
          </a:p>
          <a:p>
            <a:pPr marL="0" lvl="0" indent="0" algn="r" rtl="1">
              <a:lnSpc>
                <a:spcPct val="90000"/>
              </a:lnSpc>
              <a:spcBef>
                <a:spcPts val="0"/>
              </a:spcBef>
              <a:spcAft>
                <a:spcPts val="0"/>
              </a:spcAft>
              <a:buClr>
                <a:schemeClr val="dk1"/>
              </a:buClr>
              <a:buSzPts val="3600"/>
              <a:buNone/>
            </a:pPr>
            <a:endParaRPr sz="2000"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Content Placeholder 1">
            <a:extLst>
              <a:ext uri="{FF2B5EF4-FFF2-40B4-BE49-F238E27FC236}">
                <a16:creationId xmlns:a16="http://schemas.microsoft.com/office/drawing/2014/main" id="{0DD511BC-E0B2-3F44-B3F7-72FDD5F38B6D}"/>
              </a:ext>
            </a:extLst>
          </p:cNvPr>
          <p:cNvSpPr txBox="1">
            <a:spLocks/>
          </p:cNvSpPr>
          <p:nvPr/>
        </p:nvSpPr>
        <p:spPr>
          <a:xfrm>
            <a:off x="7246960" y="1825625"/>
            <a:ext cx="4106839" cy="2159521"/>
          </a:xfrm>
          <a:prstGeom prst="rect">
            <a:avLst/>
          </a:prstGeom>
        </p:spPr>
        <p:txBody>
          <a:bodyPr/>
          <a:lst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SzPts val="2800"/>
            </a:pPr>
            <a:endParaRPr lang="x-none" dirty="0"/>
          </a:p>
        </p:txBody>
      </p:sp>
      <p:pic>
        <p:nvPicPr>
          <p:cNvPr id="24" name="Picture 2" descr="Image result for אבטיח">
            <a:extLst>
              <a:ext uri="{FF2B5EF4-FFF2-40B4-BE49-F238E27FC236}">
                <a16:creationId xmlns:a16="http://schemas.microsoft.com/office/drawing/2014/main" id="{FB1EB54B-A882-43BD-8473-994A39C37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438" y="2299064"/>
            <a:ext cx="1843116" cy="18431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אבטיח">
            <a:extLst>
              <a:ext uri="{FF2B5EF4-FFF2-40B4-BE49-F238E27FC236}">
                <a16:creationId xmlns:a16="http://schemas.microsoft.com/office/drawing/2014/main" id="{584A9F61-14D6-4686-B04A-163A120EA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954" y="2192205"/>
            <a:ext cx="2062099" cy="2062099"/>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C8F44B62-AA12-4D93-BB96-77B45114599F}"/>
              </a:ext>
            </a:extLst>
          </p:cNvPr>
          <p:cNvSpPr txBox="1"/>
          <p:nvPr/>
        </p:nvSpPr>
        <p:spPr>
          <a:xfrm>
            <a:off x="5605279" y="4113803"/>
            <a:ext cx="1616311" cy="923330"/>
          </a:xfrm>
          <a:prstGeom prst="rect">
            <a:avLst/>
          </a:prstGeom>
          <a:noFill/>
        </p:spPr>
        <p:txBody>
          <a:bodyPr wrap="square" rtlCol="1">
            <a:spAutoFit/>
          </a:bodyPr>
          <a:lstStyle/>
          <a:p>
            <a:pPr algn="ctr"/>
            <a:r>
              <a:rPr lang="he-IL" sz="5400" b="1" dirty="0"/>
              <a:t>&lt;</a:t>
            </a:r>
          </a:p>
        </p:txBody>
      </p:sp>
      <p:sp>
        <p:nvSpPr>
          <p:cNvPr id="11" name="תיבת טקסט 10">
            <a:extLst>
              <a:ext uri="{FF2B5EF4-FFF2-40B4-BE49-F238E27FC236}">
                <a16:creationId xmlns:a16="http://schemas.microsoft.com/office/drawing/2014/main" id="{770D584F-DB68-445A-9646-24AA379B75D4}"/>
              </a:ext>
            </a:extLst>
          </p:cNvPr>
          <p:cNvSpPr txBox="1"/>
          <p:nvPr/>
        </p:nvSpPr>
        <p:spPr>
          <a:xfrm>
            <a:off x="7834001" y="4308699"/>
            <a:ext cx="1576732" cy="523220"/>
          </a:xfrm>
          <a:prstGeom prst="rect">
            <a:avLst/>
          </a:prstGeom>
          <a:noFill/>
        </p:spPr>
        <p:txBody>
          <a:bodyPr wrap="square" rtlCol="0">
            <a:spAutoFit/>
          </a:bodyPr>
          <a:lstStyle/>
          <a:p>
            <a:r>
              <a:rPr lang="ar-SA" sz="2800" b="1" dirty="0"/>
              <a:t>3.5 كم</a:t>
            </a:r>
            <a:endParaRPr lang="en-US" sz="2800" b="1" dirty="0"/>
          </a:p>
        </p:txBody>
      </p:sp>
      <p:sp>
        <p:nvSpPr>
          <p:cNvPr id="12" name="תיבת טקסט 11">
            <a:extLst>
              <a:ext uri="{FF2B5EF4-FFF2-40B4-BE49-F238E27FC236}">
                <a16:creationId xmlns:a16="http://schemas.microsoft.com/office/drawing/2014/main" id="{7E2EB3D9-FB96-4297-8299-66E8C74C2863}"/>
              </a:ext>
            </a:extLst>
          </p:cNvPr>
          <p:cNvSpPr txBox="1"/>
          <p:nvPr/>
        </p:nvSpPr>
        <p:spPr>
          <a:xfrm>
            <a:off x="3915208" y="4351742"/>
            <a:ext cx="1141513" cy="523220"/>
          </a:xfrm>
          <a:prstGeom prst="rect">
            <a:avLst/>
          </a:prstGeom>
          <a:noFill/>
        </p:spPr>
        <p:txBody>
          <a:bodyPr wrap="square" rtlCol="0">
            <a:spAutoFit/>
          </a:bodyPr>
          <a:lstStyle/>
          <a:p>
            <a:r>
              <a:rPr lang="ar-SA" sz="2800" b="1" dirty="0"/>
              <a:t>3.8 كم</a:t>
            </a:r>
            <a:endParaRPr lang="en-US" sz="2800" b="1" dirty="0"/>
          </a:p>
        </p:txBody>
      </p:sp>
    </p:spTree>
    <p:extLst>
      <p:ext uri="{BB962C8B-B14F-4D97-AF65-F5344CB8AC3E}">
        <p14:creationId xmlns:p14="http://schemas.microsoft.com/office/powerpoint/2010/main" val="147897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838200" y="239599"/>
            <a:ext cx="10515600" cy="882876"/>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تمثيل مختلف للعدد العشري</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lvl="0" indent="-508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sp>
        <p:nvSpPr>
          <p:cNvPr id="8" name="תיבת טקסט 27">
            <a:extLst>
              <a:ext uri="{FF2B5EF4-FFF2-40B4-BE49-F238E27FC236}">
                <a16:creationId xmlns:a16="http://schemas.microsoft.com/office/drawing/2014/main" id="{62F8E5C6-6BBD-460C-B151-35D3BB40F9B1}"/>
              </a:ext>
            </a:extLst>
          </p:cNvPr>
          <p:cNvSpPr txBox="1"/>
          <p:nvPr/>
        </p:nvSpPr>
        <p:spPr>
          <a:xfrm>
            <a:off x="571663" y="4775999"/>
            <a:ext cx="3468158" cy="838200"/>
          </a:xfrm>
          <a:prstGeom prst="rect">
            <a:avLst/>
          </a:prstGeom>
          <a:solidFill>
            <a:sysClr val="window" lastClr="FFFFFF"/>
          </a:solidFill>
          <a:ln w="9525" cmpd="sng">
            <a:solidFill>
              <a:sysClr val="window" lastClr="FFFFFF">
                <a:shade val="50000"/>
              </a:sysClr>
            </a:solidFill>
          </a:ln>
          <a:effectLst/>
        </p:spPr>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على ماذا حصلتم؟</a:t>
            </a:r>
            <a:endParaRPr kumimoji="0" lang="he-IL" sz="1600" b="1"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100" b="0"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100" b="0"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rPr>
              <a:t>___   ____  ____  ___  </a:t>
            </a:r>
            <a:r>
              <a:rPr kumimoji="0" lang="ar-SA" sz="1100" b="0"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rPr>
              <a:t>        </a:t>
            </a:r>
            <a:r>
              <a:rPr kumimoji="0" lang="he-IL" sz="1100" b="0"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rPr>
              <a:t>___  ___  ___  ___  ___</a:t>
            </a:r>
          </a:p>
        </p:txBody>
      </p:sp>
      <p:graphicFrame>
        <p:nvGraphicFramePr>
          <p:cNvPr id="7" name="טבלה 8">
            <a:extLst>
              <a:ext uri="{FF2B5EF4-FFF2-40B4-BE49-F238E27FC236}">
                <a16:creationId xmlns:a16="http://schemas.microsoft.com/office/drawing/2014/main" id="{F40BFDA0-4CB7-4707-A86A-B1040EDA69CD}"/>
              </a:ext>
            </a:extLst>
          </p:cNvPr>
          <p:cNvGraphicFramePr>
            <a:graphicFrameLocks noGrp="1"/>
          </p:cNvGraphicFramePr>
          <p:nvPr>
            <p:extLst>
              <p:ext uri="{D42A27DB-BD31-4B8C-83A1-F6EECF244321}">
                <p14:modId xmlns:p14="http://schemas.microsoft.com/office/powerpoint/2010/main" val="1388404375"/>
              </p:ext>
            </p:extLst>
          </p:nvPr>
        </p:nvGraphicFramePr>
        <p:xfrm>
          <a:off x="347084" y="1495946"/>
          <a:ext cx="4380459" cy="2939390"/>
        </p:xfrm>
        <a:graphic>
          <a:graphicData uri="http://schemas.openxmlformats.org/drawingml/2006/table">
            <a:tbl>
              <a:tblPr firstRow="1" bandRow="1">
                <a:tableStyleId>{5C22544A-7EE6-4342-B048-85BDC9FD1C3A}</a:tableStyleId>
              </a:tblPr>
              <a:tblGrid>
                <a:gridCol w="1095115">
                  <a:extLst>
                    <a:ext uri="{9D8B030D-6E8A-4147-A177-3AD203B41FA5}">
                      <a16:colId xmlns:a16="http://schemas.microsoft.com/office/drawing/2014/main" val="3840302062"/>
                    </a:ext>
                  </a:extLst>
                </a:gridCol>
                <a:gridCol w="1109090">
                  <a:extLst>
                    <a:ext uri="{9D8B030D-6E8A-4147-A177-3AD203B41FA5}">
                      <a16:colId xmlns:a16="http://schemas.microsoft.com/office/drawing/2014/main" val="1833597726"/>
                    </a:ext>
                  </a:extLst>
                </a:gridCol>
                <a:gridCol w="898579">
                  <a:extLst>
                    <a:ext uri="{9D8B030D-6E8A-4147-A177-3AD203B41FA5}">
                      <a16:colId xmlns:a16="http://schemas.microsoft.com/office/drawing/2014/main" val="2890112811"/>
                    </a:ext>
                  </a:extLst>
                </a:gridCol>
                <a:gridCol w="1277675">
                  <a:extLst>
                    <a:ext uri="{9D8B030D-6E8A-4147-A177-3AD203B41FA5}">
                      <a16:colId xmlns:a16="http://schemas.microsoft.com/office/drawing/2014/main" val="3184049472"/>
                    </a:ext>
                  </a:extLst>
                </a:gridCol>
              </a:tblGrid>
              <a:tr h="1202030">
                <a:tc>
                  <a:txBody>
                    <a:bodyPr/>
                    <a:lstStyle/>
                    <a:p>
                      <a:pPr algn="ctr"/>
                      <a:r>
                        <a:rPr lang="ar-SA" sz="3200" dirty="0"/>
                        <a:t>تمثيل بالرسم</a:t>
                      </a:r>
                      <a:endParaRPr lang="en-US" sz="3200" dirty="0"/>
                    </a:p>
                  </a:txBody>
                  <a:tcPr/>
                </a:tc>
                <a:tc>
                  <a:txBody>
                    <a:bodyPr/>
                    <a:lstStyle/>
                    <a:p>
                      <a:pPr algn="ctr"/>
                      <a:r>
                        <a:rPr lang="ar-SA" sz="3200" b="1" dirty="0"/>
                        <a:t>تفكيك العدد</a:t>
                      </a:r>
                      <a:endParaRPr lang="en-US" sz="3200" dirty="0"/>
                    </a:p>
                  </a:txBody>
                  <a:tcPr/>
                </a:tc>
                <a:tc>
                  <a:txBody>
                    <a:bodyPr/>
                    <a:lstStyle/>
                    <a:p>
                      <a:pPr algn="ctr"/>
                      <a:r>
                        <a:rPr lang="ar-SA" sz="3200" b="1" dirty="0"/>
                        <a:t>كسر</a:t>
                      </a:r>
                      <a:endParaRPr lang="en-US" sz="3200" dirty="0"/>
                    </a:p>
                  </a:txBody>
                  <a:tcPr/>
                </a:tc>
                <a:tc>
                  <a:txBody>
                    <a:bodyPr/>
                    <a:lstStyle/>
                    <a:p>
                      <a:pPr algn="ctr"/>
                      <a:r>
                        <a:rPr lang="ar-SA" sz="3200" dirty="0"/>
                        <a:t>العدد العشري</a:t>
                      </a:r>
                      <a:endParaRPr lang="en-US" sz="3200" dirty="0"/>
                    </a:p>
                  </a:txBody>
                  <a:tcPr/>
                </a:tc>
                <a:extLst>
                  <a:ext uri="{0D108BD9-81ED-4DB2-BD59-A6C34878D82A}">
                    <a16:rowId xmlns:a16="http://schemas.microsoft.com/office/drawing/2014/main" val="3286086350"/>
                  </a:ext>
                </a:extLst>
              </a:tr>
              <a:tr h="447815">
                <a:tc>
                  <a:txBody>
                    <a:bodyPr/>
                    <a:lstStyle/>
                    <a:p>
                      <a:pPr algn="ctr"/>
                      <a:endParaRPr lang="en-US" sz="3200" b="1"/>
                    </a:p>
                  </a:txBody>
                  <a:tcPr/>
                </a:tc>
                <a:tc>
                  <a:txBody>
                    <a:bodyPr/>
                    <a:lstStyle/>
                    <a:p>
                      <a:pPr algn="ctr"/>
                      <a:endParaRPr lang="en-US" sz="3200" b="1"/>
                    </a:p>
                  </a:txBody>
                  <a:tcPr/>
                </a:tc>
                <a:tc>
                  <a:txBody>
                    <a:bodyPr/>
                    <a:lstStyle/>
                    <a:p>
                      <a:pPr algn="ctr"/>
                      <a:endParaRPr lang="en-US" sz="3200" b="1" dirty="0"/>
                    </a:p>
                  </a:txBody>
                  <a:tcPr/>
                </a:tc>
                <a:tc>
                  <a:txBody>
                    <a:bodyPr/>
                    <a:lstStyle/>
                    <a:p>
                      <a:pPr algn="ctr"/>
                      <a:r>
                        <a:rPr lang="ar-SA" sz="3200" b="1" dirty="0"/>
                        <a:t>1.07</a:t>
                      </a:r>
                      <a:endParaRPr lang="en-US" sz="3200" b="1" dirty="0"/>
                    </a:p>
                  </a:txBody>
                  <a:tcPr/>
                </a:tc>
                <a:extLst>
                  <a:ext uri="{0D108BD9-81ED-4DB2-BD59-A6C34878D82A}">
                    <a16:rowId xmlns:a16="http://schemas.microsoft.com/office/drawing/2014/main" val="1586426429"/>
                  </a:ext>
                </a:extLst>
              </a:tr>
              <a:tr h="447815">
                <a:tc>
                  <a:txBody>
                    <a:bodyPr/>
                    <a:lstStyle/>
                    <a:p>
                      <a:pPr algn="ctr"/>
                      <a:endParaRPr lang="en-US" sz="3200" b="1"/>
                    </a:p>
                  </a:txBody>
                  <a:tcPr/>
                </a:tc>
                <a:tc>
                  <a:txBody>
                    <a:bodyPr/>
                    <a:lstStyle/>
                    <a:p>
                      <a:pPr algn="ctr"/>
                      <a:endParaRPr lang="en-US" sz="3200" b="1" dirty="0"/>
                    </a:p>
                  </a:txBody>
                  <a:tcPr/>
                </a:tc>
                <a:tc>
                  <a:txBody>
                    <a:bodyPr/>
                    <a:lstStyle/>
                    <a:p>
                      <a:pPr algn="ctr"/>
                      <a:endParaRPr lang="en-US" sz="3200" b="1" dirty="0"/>
                    </a:p>
                  </a:txBody>
                  <a:tcPr/>
                </a:tc>
                <a:tc>
                  <a:txBody>
                    <a:bodyPr/>
                    <a:lstStyle/>
                    <a:p>
                      <a:pPr algn="ctr"/>
                      <a:r>
                        <a:rPr lang="ar-SA" sz="3200" b="1" dirty="0"/>
                        <a:t>0.34</a:t>
                      </a:r>
                      <a:endParaRPr lang="en-US" sz="3200" b="1" dirty="0"/>
                    </a:p>
                  </a:txBody>
                  <a:tcPr/>
                </a:tc>
                <a:extLst>
                  <a:ext uri="{0D108BD9-81ED-4DB2-BD59-A6C34878D82A}">
                    <a16:rowId xmlns:a16="http://schemas.microsoft.com/office/drawing/2014/main" val="1387310207"/>
                  </a:ext>
                </a:extLst>
              </a:tr>
              <a:tr h="447815">
                <a:tc>
                  <a:txBody>
                    <a:bodyPr/>
                    <a:lstStyle/>
                    <a:p>
                      <a:pPr algn="ctr"/>
                      <a:endParaRPr lang="en-US" sz="3200" b="1"/>
                    </a:p>
                  </a:txBody>
                  <a:tcPr/>
                </a:tc>
                <a:tc>
                  <a:txBody>
                    <a:bodyPr/>
                    <a:lstStyle/>
                    <a:p>
                      <a:pPr algn="ctr"/>
                      <a:endParaRPr lang="en-US" sz="3200" b="1"/>
                    </a:p>
                  </a:txBody>
                  <a:tcPr/>
                </a:tc>
                <a:tc>
                  <a:txBody>
                    <a:bodyPr/>
                    <a:lstStyle/>
                    <a:p>
                      <a:pPr algn="ctr"/>
                      <a:endParaRPr lang="en-US" sz="3200" b="1" dirty="0"/>
                    </a:p>
                  </a:txBody>
                  <a:tcPr/>
                </a:tc>
                <a:tc>
                  <a:txBody>
                    <a:bodyPr/>
                    <a:lstStyle/>
                    <a:p>
                      <a:pPr algn="ctr"/>
                      <a:r>
                        <a:rPr lang="ar-SA" sz="3200" b="1" dirty="0"/>
                        <a:t>1.23</a:t>
                      </a:r>
                      <a:endParaRPr lang="en-US" sz="3200" b="1" dirty="0"/>
                    </a:p>
                  </a:txBody>
                  <a:tcPr/>
                </a:tc>
                <a:extLst>
                  <a:ext uri="{0D108BD9-81ED-4DB2-BD59-A6C34878D82A}">
                    <a16:rowId xmlns:a16="http://schemas.microsoft.com/office/drawing/2014/main" val="3221573483"/>
                  </a:ext>
                </a:extLst>
              </a:tr>
            </a:tbl>
          </a:graphicData>
        </a:graphic>
      </p:graphicFrame>
      <p:pic>
        <p:nvPicPr>
          <p:cNvPr id="24" name="תמונה 23">
            <a:extLst>
              <a:ext uri="{FF2B5EF4-FFF2-40B4-BE49-F238E27FC236}">
                <a16:creationId xmlns:a16="http://schemas.microsoft.com/office/drawing/2014/main" id="{94490746-4E56-452A-B7F2-8205A37E53E9}"/>
              </a:ext>
            </a:extLst>
          </p:cNvPr>
          <p:cNvPicPr>
            <a:picLocks noChangeAspect="1"/>
          </p:cNvPicPr>
          <p:nvPr/>
        </p:nvPicPr>
        <p:blipFill>
          <a:blip r:embed="rId6"/>
          <a:stretch>
            <a:fillRect/>
          </a:stretch>
        </p:blipFill>
        <p:spPr>
          <a:xfrm>
            <a:off x="5689600" y="1495946"/>
            <a:ext cx="5486400" cy="4057650"/>
          </a:xfrm>
          <a:prstGeom prst="rect">
            <a:avLst/>
          </a:prstGeom>
        </p:spPr>
      </p:pic>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7084" y="201679"/>
            <a:ext cx="2671421" cy="952807"/>
          </a:xfrm>
          <a:prstGeom prst="rect">
            <a:avLst/>
          </a:prstGeom>
        </p:spPr>
      </p:pic>
    </p:spTree>
    <p:extLst>
      <p:ext uri="{BB962C8B-B14F-4D97-AF65-F5344CB8AC3E}">
        <p14:creationId xmlns:p14="http://schemas.microsoft.com/office/powerpoint/2010/main" val="251891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870856" y="-124847"/>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الحل</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lvl="0" indent="-50800">
              <a:buSzPts val="2800"/>
              <a:buNone/>
            </a:pPr>
            <a:endParaRPr lang="he-IL" dirty="0"/>
          </a:p>
          <a:p>
            <a:endParaRPr lang="x-none" dirty="0"/>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7" name="תיבת טקסט 28">
            <a:extLst>
              <a:ext uri="{FF2B5EF4-FFF2-40B4-BE49-F238E27FC236}">
                <a16:creationId xmlns:a16="http://schemas.microsoft.com/office/drawing/2014/main" id="{80928C2A-C65E-4536-BE89-6B1235BBB589}"/>
              </a:ext>
            </a:extLst>
          </p:cNvPr>
          <p:cNvSpPr txBox="1"/>
          <p:nvPr/>
        </p:nvSpPr>
        <p:spPr>
          <a:xfrm>
            <a:off x="7250807" y="5199774"/>
            <a:ext cx="4062770" cy="1325563"/>
          </a:xfrm>
          <a:prstGeom prst="rect">
            <a:avLst/>
          </a:prstGeom>
          <a:solidFill>
            <a:sysClr val="window" lastClr="FFFFFF"/>
          </a:solidFill>
          <a:ln w="9525" cmpd="sng">
            <a:solidFill>
              <a:sysClr val="window" lastClr="FFFFFF">
                <a:shade val="50000"/>
              </a:sysClr>
            </a:solidFill>
          </a:ln>
          <a:effectLst/>
        </p:spPr>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على ماذا حصلتم؟</a:t>
            </a:r>
            <a:endParaRPr kumimoji="0" lang="he-IL" sz="2000" b="1"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100" b="1" i="0" u="none" strike="noStrike" kern="0" cap="none" spc="0" normalizeH="0" baseline="0" noProof="0" dirty="0">
              <a:ln w="28575">
                <a:solidFill>
                  <a:sysClr val="windowText" lastClr="000000"/>
                </a:solid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0" cap="none" spc="0" normalizeH="0" baseline="0" noProof="0" dirty="0">
                <a:ln w="0"/>
                <a:solidFill>
                  <a:sysClr val="windowText" lastClr="000000"/>
                </a:solidFill>
                <a:effectLst/>
                <a:uLnTx/>
                <a:uFillTx/>
                <a:latin typeface="David" panose="020E0502060401010101" pitchFamily="34" charset="-79"/>
                <a:ea typeface="+mn-ea"/>
                <a:cs typeface="David" panose="020E0502060401010101" pitchFamily="34" charset="-79"/>
              </a:rPr>
              <a:t>أنتم أبطال</a:t>
            </a:r>
            <a:endParaRPr kumimoji="0" lang="he-IL" sz="4000" b="0" i="0" u="none" strike="noStrike" kern="0" cap="none" spc="0" normalizeH="0" baseline="0" noProof="0" dirty="0">
              <a:ln w="0"/>
              <a:solidFill>
                <a:sysClr val="windowText" lastClr="000000"/>
              </a:solidFill>
              <a:effectLst/>
              <a:uLnTx/>
              <a:uFillTx/>
              <a:latin typeface="David" panose="020E0502060401010101" pitchFamily="34" charset="-79"/>
              <a:ea typeface="+mn-ea"/>
              <a:cs typeface="David" panose="020E0502060401010101" pitchFamily="34" charset="-79"/>
            </a:endParaRPr>
          </a:p>
        </p:txBody>
      </p:sp>
      <mc:AlternateContent xmlns:mc="http://schemas.openxmlformats.org/markup-compatibility/2006" xmlns:a14="http://schemas.microsoft.com/office/drawing/2010/main">
        <mc:Choice Requires="a14">
          <p:graphicFrame>
            <p:nvGraphicFramePr>
              <p:cNvPr id="19" name="טבלה 8">
                <a:extLst>
                  <a:ext uri="{FF2B5EF4-FFF2-40B4-BE49-F238E27FC236}">
                    <a16:creationId xmlns:a16="http://schemas.microsoft.com/office/drawing/2014/main" id="{8AC2A0E3-62A0-4C18-B49F-3071EDED9774}"/>
                  </a:ext>
                </a:extLst>
              </p:cNvPr>
              <p:cNvGraphicFramePr>
                <a:graphicFrameLocks noGrp="1"/>
              </p:cNvGraphicFramePr>
              <p:nvPr>
                <p:extLst>
                  <p:ext uri="{D42A27DB-BD31-4B8C-83A1-F6EECF244321}">
                    <p14:modId xmlns:p14="http://schemas.microsoft.com/office/powerpoint/2010/main" val="4177833820"/>
                  </p:ext>
                </p:extLst>
              </p:nvPr>
            </p:nvGraphicFramePr>
            <p:xfrm>
              <a:off x="347085" y="583590"/>
              <a:ext cx="6071004" cy="5127054"/>
            </p:xfrm>
            <a:graphic>
              <a:graphicData uri="http://schemas.openxmlformats.org/drawingml/2006/table">
                <a:tbl>
                  <a:tblPr firstRow="1" bandRow="1">
                    <a:tableStyleId>{5C22544A-7EE6-4342-B048-85BDC9FD1C3A}</a:tableStyleId>
                  </a:tblPr>
                  <a:tblGrid>
                    <a:gridCol w="1244894">
                      <a:extLst>
                        <a:ext uri="{9D8B030D-6E8A-4147-A177-3AD203B41FA5}">
                          <a16:colId xmlns:a16="http://schemas.microsoft.com/office/drawing/2014/main" val="3840302062"/>
                        </a:ext>
                      </a:extLst>
                    </a:gridCol>
                    <a:gridCol w="2067211">
                      <a:extLst>
                        <a:ext uri="{9D8B030D-6E8A-4147-A177-3AD203B41FA5}">
                          <a16:colId xmlns:a16="http://schemas.microsoft.com/office/drawing/2014/main" val="1833597726"/>
                        </a:ext>
                      </a:extLst>
                    </a:gridCol>
                    <a:gridCol w="1164947">
                      <a:extLst>
                        <a:ext uri="{9D8B030D-6E8A-4147-A177-3AD203B41FA5}">
                          <a16:colId xmlns:a16="http://schemas.microsoft.com/office/drawing/2014/main" val="2890112811"/>
                        </a:ext>
                      </a:extLst>
                    </a:gridCol>
                    <a:gridCol w="1593952">
                      <a:extLst>
                        <a:ext uri="{9D8B030D-6E8A-4147-A177-3AD203B41FA5}">
                          <a16:colId xmlns:a16="http://schemas.microsoft.com/office/drawing/2014/main" val="3184049472"/>
                        </a:ext>
                      </a:extLst>
                    </a:gridCol>
                  </a:tblGrid>
                  <a:tr h="921625">
                    <a:tc>
                      <a:txBody>
                        <a:bodyPr/>
                        <a:lstStyle/>
                        <a:p>
                          <a:pPr algn="ctr"/>
                          <a:r>
                            <a:rPr lang="ar-SA" sz="3200" dirty="0"/>
                            <a:t>تمثيل بالرسم</a:t>
                          </a:r>
                          <a:endParaRPr lang="en-US" sz="3200" dirty="0"/>
                        </a:p>
                      </a:txBody>
                      <a:tcPr/>
                    </a:tc>
                    <a:tc>
                      <a:txBody>
                        <a:bodyPr/>
                        <a:lstStyle/>
                        <a:p>
                          <a:pPr algn="ctr"/>
                          <a:r>
                            <a:rPr lang="ar-SA" sz="3200" b="1" dirty="0"/>
                            <a:t>تفكيك العدد</a:t>
                          </a:r>
                          <a:endParaRPr lang="en-US" sz="3200" dirty="0"/>
                        </a:p>
                      </a:txBody>
                      <a:tcPr/>
                    </a:tc>
                    <a:tc>
                      <a:txBody>
                        <a:bodyPr/>
                        <a:lstStyle/>
                        <a:p>
                          <a:pPr algn="ctr"/>
                          <a:r>
                            <a:rPr lang="ar-SA" sz="3200" b="1" dirty="0"/>
                            <a:t>كسر</a:t>
                          </a:r>
                          <a:endParaRPr lang="en-US" sz="3200" dirty="0"/>
                        </a:p>
                      </a:txBody>
                      <a:tcPr/>
                    </a:tc>
                    <a:tc>
                      <a:txBody>
                        <a:bodyPr/>
                        <a:lstStyle/>
                        <a:p>
                          <a:pPr algn="ctr"/>
                          <a:r>
                            <a:rPr lang="ar-SA" sz="3200" dirty="0"/>
                            <a:t>العدد العشري</a:t>
                          </a:r>
                          <a:endParaRPr lang="en-US" sz="3200" dirty="0"/>
                        </a:p>
                      </a:txBody>
                      <a:tcPr/>
                    </a:tc>
                    <a:extLst>
                      <a:ext uri="{0D108BD9-81ED-4DB2-BD59-A6C34878D82A}">
                        <a16:rowId xmlns:a16="http://schemas.microsoft.com/office/drawing/2014/main" val="3286086350"/>
                      </a:ext>
                    </a:extLst>
                  </a:tr>
                  <a:tr h="1106938">
                    <a:tc>
                      <a:txBody>
                        <a:bodyPr/>
                        <a:lstStyle/>
                        <a:p>
                          <a:pPr algn="r"/>
                          <a:r>
                            <a:rPr lang="ar-SA" sz="3200" b="1" dirty="0"/>
                            <a:t>ت   </a:t>
                          </a:r>
                          <a:endParaRPr lang="en-US" sz="3200" b="1" dirty="0"/>
                        </a:p>
                      </a:txBody>
                      <a:tcPr/>
                    </a:tc>
                    <a:tc>
                      <a:txBody>
                        <a:bodyPr/>
                        <a:lstStyle/>
                        <a:p>
                          <a:pPr algn="r"/>
                          <a:r>
                            <a:rPr lang="ar-SA" sz="2800" b="1" dirty="0"/>
                            <a:t>ن </a:t>
                          </a:r>
                        </a:p>
                        <a:p>
                          <a:pPr algn="ctr"/>
                          <a:r>
                            <a:rPr lang="ar-SA" sz="2800" b="1" dirty="0"/>
                            <a:t>0.07+1</a:t>
                          </a:r>
                          <a:endParaRPr lang="en-US" sz="2800" b="1" dirty="0"/>
                        </a:p>
                      </a:txBody>
                      <a:tcPr/>
                    </a:tc>
                    <a:tc>
                      <a:txBody>
                        <a:bodyPr/>
                        <a:lstStyle/>
                        <a:p>
                          <a:pPr algn="r"/>
                          <a:r>
                            <a:rPr lang="ar-SA" sz="3200" b="1" dirty="0"/>
                            <a:t>أ </a:t>
                          </a:r>
                          <a14:m>
                            <m:oMath xmlns:m="http://schemas.openxmlformats.org/officeDocument/2006/math">
                              <m:r>
                                <a:rPr lang="ar-SA" sz="3200" b="1" i="0" smtClean="0">
                                  <a:latin typeface="Cambria Math" panose="02040503050406030204" pitchFamily="18" charset="0"/>
                                </a:rPr>
                                <m:t>𝟏</m:t>
                              </m:r>
                              <m:f>
                                <m:fPr>
                                  <m:ctrlPr>
                                    <a:rPr lang="ar-SA" sz="3200" b="1" i="1" smtClean="0">
                                      <a:latin typeface="Cambria Math" panose="02040503050406030204" pitchFamily="18" charset="0"/>
                                    </a:rPr>
                                  </m:ctrlPr>
                                </m:fPr>
                                <m:num>
                                  <m:r>
                                    <a:rPr lang="ar-SA" sz="3200" b="1" i="1" smtClean="0">
                                      <a:latin typeface="Cambria Math" panose="02040503050406030204" pitchFamily="18" charset="0"/>
                                    </a:rPr>
                                    <m:t>𝟕</m:t>
                                  </m:r>
                                </m:num>
                                <m:den>
                                  <m:r>
                                    <a:rPr lang="ar-SA" sz="3200" b="1" i="1" smtClean="0">
                                      <a:latin typeface="Cambria Math" panose="02040503050406030204" pitchFamily="18" charset="0"/>
                                    </a:rPr>
                                    <m:t>𝟏𝟎𝟎</m:t>
                                  </m:r>
                                </m:den>
                              </m:f>
                            </m:oMath>
                          </a14:m>
                          <a:endParaRPr lang="en-US" sz="3200" b="1" dirty="0"/>
                        </a:p>
                      </a:txBody>
                      <a:tcPr/>
                    </a:tc>
                    <a:tc>
                      <a:txBody>
                        <a:bodyPr/>
                        <a:lstStyle/>
                        <a:p>
                          <a:pPr algn="ctr"/>
                          <a:r>
                            <a:rPr lang="ar-SA" sz="3200" b="1" dirty="0"/>
                            <a:t>1.07</a:t>
                          </a:r>
                          <a:endParaRPr lang="en-US" sz="3200" b="1" dirty="0"/>
                        </a:p>
                      </a:txBody>
                      <a:tcPr/>
                    </a:tc>
                    <a:extLst>
                      <a:ext uri="{0D108BD9-81ED-4DB2-BD59-A6C34878D82A}">
                        <a16:rowId xmlns:a16="http://schemas.microsoft.com/office/drawing/2014/main" val="1586426429"/>
                      </a:ext>
                    </a:extLst>
                  </a:tr>
                  <a:tr h="980209">
                    <a:tc>
                      <a:txBody>
                        <a:bodyPr/>
                        <a:lstStyle/>
                        <a:p>
                          <a:pPr algn="r"/>
                          <a:r>
                            <a:rPr lang="ar-SA" sz="3200" b="1" dirty="0"/>
                            <a:t>ب</a:t>
                          </a:r>
                          <a:endParaRPr lang="en-US" sz="3200" b="1" dirty="0"/>
                        </a:p>
                      </a:txBody>
                      <a:tcPr/>
                    </a:tc>
                    <a:tc>
                      <a:txBody>
                        <a:bodyPr/>
                        <a:lstStyle/>
                        <a:p>
                          <a:pPr algn="r"/>
                          <a:r>
                            <a:rPr lang="ar-SA" sz="3200" b="1" dirty="0"/>
                            <a:t>أ</a:t>
                          </a:r>
                        </a:p>
                        <a:p>
                          <a:pPr algn="ctr"/>
                          <a:r>
                            <a:rPr lang="ar-SA" sz="2800" b="1" dirty="0"/>
                            <a:t>0.04+0.3+0</a:t>
                          </a:r>
                          <a:endParaRPr lang="en-US" sz="2800" b="1" dirty="0"/>
                        </a:p>
                      </a:txBody>
                      <a:tcPr/>
                    </a:tc>
                    <a:tc>
                      <a:txBody>
                        <a:bodyPr/>
                        <a:lstStyle/>
                        <a:p>
                          <a:pPr algn="r"/>
                          <a:r>
                            <a:rPr lang="ar-SA" sz="3200" b="1" i="0" dirty="0">
                              <a:latin typeface="Cambria Math" panose="02040503050406030204" pitchFamily="18" charset="0"/>
                            </a:rPr>
                            <a:t>م</a:t>
                          </a:r>
                        </a:p>
                        <a:p>
                          <a:pPr algn="r"/>
                          <a14:m>
                            <m:oMath xmlns:m="http://schemas.openxmlformats.org/officeDocument/2006/math">
                              <m:f>
                                <m:fPr>
                                  <m:ctrlPr>
                                    <a:rPr lang="en-US" sz="3200" b="1" i="1" smtClean="0">
                                      <a:latin typeface="Cambria Math" panose="02040503050406030204" pitchFamily="18" charset="0"/>
                                    </a:rPr>
                                  </m:ctrlPr>
                                </m:fPr>
                                <m:num>
                                  <m:r>
                                    <a:rPr lang="ar-SA" sz="3200" b="1" i="1" smtClean="0">
                                      <a:latin typeface="Cambria Math" panose="02040503050406030204" pitchFamily="18" charset="0"/>
                                    </a:rPr>
                                    <m:t>𝟑𝟒</m:t>
                                  </m:r>
                                </m:num>
                                <m:den>
                                  <m:r>
                                    <a:rPr lang="ar-SA" sz="3200" b="1" i="1" smtClean="0">
                                      <a:latin typeface="Cambria Math" panose="02040503050406030204" pitchFamily="18" charset="0"/>
                                    </a:rPr>
                                    <m:t>𝟏𝟎𝟎</m:t>
                                  </m:r>
                                </m:den>
                              </m:f>
                            </m:oMath>
                          </a14:m>
                          <a:r>
                            <a:rPr lang="ar-SA" sz="3200" b="1" dirty="0"/>
                            <a:t>  </a:t>
                          </a:r>
                          <a:endParaRPr lang="en-US" sz="3200" b="1" dirty="0"/>
                        </a:p>
                      </a:txBody>
                      <a:tcPr/>
                    </a:tc>
                    <a:tc>
                      <a:txBody>
                        <a:bodyPr/>
                        <a:lstStyle/>
                        <a:p>
                          <a:pPr algn="ctr"/>
                          <a:r>
                            <a:rPr lang="ar-SA" sz="3200" b="1" dirty="0"/>
                            <a:t>0.34</a:t>
                          </a:r>
                          <a:endParaRPr lang="en-US" sz="3200" b="1" dirty="0"/>
                        </a:p>
                      </a:txBody>
                      <a:tcPr/>
                    </a:tc>
                    <a:extLst>
                      <a:ext uri="{0D108BD9-81ED-4DB2-BD59-A6C34878D82A}">
                        <a16:rowId xmlns:a16="http://schemas.microsoft.com/office/drawing/2014/main" val="1387310207"/>
                      </a:ext>
                    </a:extLst>
                  </a:tr>
                  <a:tr h="1291867">
                    <a:tc>
                      <a:txBody>
                        <a:bodyPr/>
                        <a:lstStyle/>
                        <a:p>
                          <a:pPr algn="ctr"/>
                          <a:r>
                            <a:rPr lang="ar-SA" sz="3200" b="1" dirty="0"/>
                            <a:t>ل</a:t>
                          </a:r>
                        </a:p>
                        <a:p>
                          <a:pPr algn="ctr"/>
                          <a:endParaRPr lang="en-US" sz="3200" b="1" dirty="0"/>
                        </a:p>
                      </a:txBody>
                      <a:tcPr/>
                    </a:tc>
                    <a:tc>
                      <a:txBody>
                        <a:bodyPr/>
                        <a:lstStyle/>
                        <a:p>
                          <a:pPr algn="ctr"/>
                          <a:r>
                            <a:rPr lang="ar-SA" sz="3200" b="1" dirty="0"/>
                            <a:t>أ</a:t>
                          </a:r>
                        </a:p>
                        <a:p>
                          <a:pPr algn="ctr"/>
                          <a:r>
                            <a:rPr lang="ar-SA" sz="2800" b="1" dirty="0"/>
                            <a:t>0.03+0.2+1</a:t>
                          </a:r>
                          <a:endParaRPr lang="en-US" sz="2800" b="1" dirty="0"/>
                        </a:p>
                      </a:txBody>
                      <a:tcPr/>
                    </a:tc>
                    <a:tc>
                      <a:txBody>
                        <a:bodyPr/>
                        <a:lstStyle/>
                        <a:p>
                          <a:pPr algn="ctr"/>
                          <a:r>
                            <a:rPr lang="ar-SA" sz="3200" b="1" dirty="0"/>
                            <a:t>ط</a:t>
                          </a:r>
                        </a:p>
                        <a:p>
                          <a:pPr algn="ctr"/>
                          <a14:m>
                            <m:oMathPara xmlns:m="http://schemas.openxmlformats.org/officeDocument/2006/math">
                              <m:oMathParaPr>
                                <m:jc m:val="centerGroup"/>
                              </m:oMathParaPr>
                              <m:oMath xmlns:m="http://schemas.openxmlformats.org/officeDocument/2006/math">
                                <m:r>
                                  <a:rPr lang="ar-SA" sz="3200" b="1" i="1" smtClean="0">
                                    <a:latin typeface="Cambria Math" panose="02040503050406030204" pitchFamily="18" charset="0"/>
                                  </a:rPr>
                                  <m:t>𝟏</m:t>
                                </m:r>
                                <m:f>
                                  <m:fPr>
                                    <m:ctrlPr>
                                      <a:rPr lang="en-US" sz="3200" b="1" i="1" smtClean="0">
                                        <a:latin typeface="Cambria Math" panose="02040503050406030204" pitchFamily="18" charset="0"/>
                                      </a:rPr>
                                    </m:ctrlPr>
                                  </m:fPr>
                                  <m:num>
                                    <m:r>
                                      <a:rPr lang="ar-SA" sz="3200" b="1" i="1" smtClean="0">
                                        <a:latin typeface="Cambria Math" panose="02040503050406030204" pitchFamily="18" charset="0"/>
                                      </a:rPr>
                                      <m:t>𝟐𝟑</m:t>
                                    </m:r>
                                  </m:num>
                                  <m:den>
                                    <m:r>
                                      <a:rPr lang="ar-SA" sz="3200" b="1" i="1" smtClean="0">
                                        <a:latin typeface="Cambria Math" panose="02040503050406030204" pitchFamily="18" charset="0"/>
                                      </a:rPr>
                                      <m:t>𝟏𝟎𝟎</m:t>
                                    </m:r>
                                  </m:den>
                                </m:f>
                              </m:oMath>
                            </m:oMathPara>
                          </a14:m>
                          <a:endParaRPr lang="en-US" sz="3200" b="1" dirty="0"/>
                        </a:p>
                      </a:txBody>
                      <a:tcPr/>
                    </a:tc>
                    <a:tc>
                      <a:txBody>
                        <a:bodyPr/>
                        <a:lstStyle/>
                        <a:p>
                          <a:pPr algn="ctr"/>
                          <a:r>
                            <a:rPr lang="ar-SA" sz="3200" b="1" dirty="0"/>
                            <a:t>1.23</a:t>
                          </a:r>
                          <a:endParaRPr lang="en-US" sz="3200" b="1" dirty="0"/>
                        </a:p>
                      </a:txBody>
                      <a:tcPr/>
                    </a:tc>
                    <a:extLst>
                      <a:ext uri="{0D108BD9-81ED-4DB2-BD59-A6C34878D82A}">
                        <a16:rowId xmlns:a16="http://schemas.microsoft.com/office/drawing/2014/main" val="3221573483"/>
                      </a:ext>
                    </a:extLst>
                  </a:tr>
                </a:tbl>
              </a:graphicData>
            </a:graphic>
          </p:graphicFrame>
        </mc:Choice>
        <mc:Fallback xmlns="">
          <p:graphicFrame>
            <p:nvGraphicFramePr>
              <p:cNvPr id="19" name="טבלה 8">
                <a:extLst>
                  <a:ext uri="{FF2B5EF4-FFF2-40B4-BE49-F238E27FC236}">
                    <a16:creationId xmlns:a16="http://schemas.microsoft.com/office/drawing/2014/main" id="{8AC2A0E3-62A0-4C18-B49F-3071EDED9774}"/>
                  </a:ext>
                </a:extLst>
              </p:cNvPr>
              <p:cNvGraphicFramePr>
                <a:graphicFrameLocks noGrp="1"/>
              </p:cNvGraphicFramePr>
              <p:nvPr>
                <p:extLst>
                  <p:ext uri="{D42A27DB-BD31-4B8C-83A1-F6EECF244321}">
                    <p14:modId xmlns:p14="http://schemas.microsoft.com/office/powerpoint/2010/main" val="4177833820"/>
                  </p:ext>
                </p:extLst>
              </p:nvPr>
            </p:nvGraphicFramePr>
            <p:xfrm>
              <a:off x="347085" y="583590"/>
              <a:ext cx="6071004" cy="5127054"/>
            </p:xfrm>
            <a:graphic>
              <a:graphicData uri="http://schemas.openxmlformats.org/drawingml/2006/table">
                <a:tbl>
                  <a:tblPr firstRow="1" bandRow="1">
                    <a:tableStyleId>{5C22544A-7EE6-4342-B048-85BDC9FD1C3A}</a:tableStyleId>
                  </a:tblPr>
                  <a:tblGrid>
                    <a:gridCol w="1244894">
                      <a:extLst>
                        <a:ext uri="{9D8B030D-6E8A-4147-A177-3AD203B41FA5}">
                          <a16:colId xmlns:a16="http://schemas.microsoft.com/office/drawing/2014/main" val="3840302062"/>
                        </a:ext>
                      </a:extLst>
                    </a:gridCol>
                    <a:gridCol w="2067211">
                      <a:extLst>
                        <a:ext uri="{9D8B030D-6E8A-4147-A177-3AD203B41FA5}">
                          <a16:colId xmlns:a16="http://schemas.microsoft.com/office/drawing/2014/main" val="1833597726"/>
                        </a:ext>
                      </a:extLst>
                    </a:gridCol>
                    <a:gridCol w="1164947">
                      <a:extLst>
                        <a:ext uri="{9D8B030D-6E8A-4147-A177-3AD203B41FA5}">
                          <a16:colId xmlns:a16="http://schemas.microsoft.com/office/drawing/2014/main" val="2890112811"/>
                        </a:ext>
                      </a:extLst>
                    </a:gridCol>
                    <a:gridCol w="1593952">
                      <a:extLst>
                        <a:ext uri="{9D8B030D-6E8A-4147-A177-3AD203B41FA5}">
                          <a16:colId xmlns:a16="http://schemas.microsoft.com/office/drawing/2014/main" val="3184049472"/>
                        </a:ext>
                      </a:extLst>
                    </a:gridCol>
                  </a:tblGrid>
                  <a:tr h="1066800">
                    <a:tc>
                      <a:txBody>
                        <a:bodyPr/>
                        <a:lstStyle/>
                        <a:p>
                          <a:pPr algn="ctr"/>
                          <a:r>
                            <a:rPr lang="ar-SA" sz="3200" dirty="0"/>
                            <a:t>تمثيل بالرسم</a:t>
                          </a:r>
                          <a:endParaRPr lang="en-US" sz="3200" dirty="0"/>
                        </a:p>
                      </a:txBody>
                      <a:tcPr/>
                    </a:tc>
                    <a:tc>
                      <a:txBody>
                        <a:bodyPr/>
                        <a:lstStyle/>
                        <a:p>
                          <a:pPr algn="ctr"/>
                          <a:r>
                            <a:rPr lang="ar-SA" sz="3200" b="1" dirty="0"/>
                            <a:t>تفكيك العدد</a:t>
                          </a:r>
                          <a:endParaRPr lang="en-US" sz="3200" dirty="0"/>
                        </a:p>
                      </a:txBody>
                      <a:tcPr/>
                    </a:tc>
                    <a:tc>
                      <a:txBody>
                        <a:bodyPr/>
                        <a:lstStyle/>
                        <a:p>
                          <a:pPr algn="ctr"/>
                          <a:r>
                            <a:rPr lang="ar-SA" sz="3200" b="1" dirty="0"/>
                            <a:t>كسر</a:t>
                          </a:r>
                          <a:endParaRPr lang="en-US" sz="3200" dirty="0"/>
                        </a:p>
                      </a:txBody>
                      <a:tcPr/>
                    </a:tc>
                    <a:tc>
                      <a:txBody>
                        <a:bodyPr/>
                        <a:lstStyle/>
                        <a:p>
                          <a:pPr algn="ctr"/>
                          <a:r>
                            <a:rPr lang="ar-SA" sz="3200" dirty="0"/>
                            <a:t>العدد العشري</a:t>
                          </a:r>
                          <a:endParaRPr lang="en-US" sz="3200" dirty="0"/>
                        </a:p>
                      </a:txBody>
                      <a:tcPr/>
                    </a:tc>
                    <a:extLst>
                      <a:ext uri="{0D108BD9-81ED-4DB2-BD59-A6C34878D82A}">
                        <a16:rowId xmlns:a16="http://schemas.microsoft.com/office/drawing/2014/main" val="3286086350"/>
                      </a:ext>
                    </a:extLst>
                  </a:tr>
                  <a:tr h="1281303">
                    <a:tc>
                      <a:txBody>
                        <a:bodyPr/>
                        <a:lstStyle/>
                        <a:p>
                          <a:pPr algn="r"/>
                          <a:r>
                            <a:rPr lang="ar-SA" sz="3200" b="1" dirty="0"/>
                            <a:t>ت   </a:t>
                          </a:r>
                          <a:endParaRPr lang="en-US" sz="3200" b="1" dirty="0"/>
                        </a:p>
                      </a:txBody>
                      <a:tcPr/>
                    </a:tc>
                    <a:tc>
                      <a:txBody>
                        <a:bodyPr/>
                        <a:lstStyle/>
                        <a:p>
                          <a:pPr algn="r"/>
                          <a:r>
                            <a:rPr lang="ar-SA" sz="2800" b="1" dirty="0"/>
                            <a:t>ن </a:t>
                          </a:r>
                        </a:p>
                        <a:p>
                          <a:pPr algn="ctr"/>
                          <a:r>
                            <a:rPr lang="ar-SA" sz="2800" b="1" dirty="0"/>
                            <a:t>0.07+1</a:t>
                          </a:r>
                          <a:endParaRPr lang="en-US" sz="2800" b="1" dirty="0"/>
                        </a:p>
                      </a:txBody>
                      <a:tcPr/>
                    </a:tc>
                    <a:tc>
                      <a:txBody>
                        <a:bodyPr/>
                        <a:lstStyle/>
                        <a:p>
                          <a:endParaRPr lang="en-US"/>
                        </a:p>
                      </a:txBody>
                      <a:tcPr>
                        <a:blipFill>
                          <a:blip r:embed="rId4"/>
                          <a:stretch>
                            <a:fillRect l="-285340" t="-88626" r="-139791" b="-217062"/>
                          </a:stretch>
                        </a:blipFill>
                      </a:tcPr>
                    </a:tc>
                    <a:tc>
                      <a:txBody>
                        <a:bodyPr/>
                        <a:lstStyle/>
                        <a:p>
                          <a:pPr algn="ctr"/>
                          <a:r>
                            <a:rPr lang="ar-SA" sz="3200" b="1" dirty="0"/>
                            <a:t>1.07</a:t>
                          </a:r>
                          <a:endParaRPr lang="en-US" sz="3200" b="1" dirty="0"/>
                        </a:p>
                      </a:txBody>
                      <a:tcPr/>
                    </a:tc>
                    <a:extLst>
                      <a:ext uri="{0D108BD9-81ED-4DB2-BD59-A6C34878D82A}">
                        <a16:rowId xmlns:a16="http://schemas.microsoft.com/office/drawing/2014/main" val="1586426429"/>
                      </a:ext>
                    </a:extLst>
                  </a:tr>
                  <a:tr h="1283589">
                    <a:tc>
                      <a:txBody>
                        <a:bodyPr/>
                        <a:lstStyle/>
                        <a:p>
                          <a:pPr algn="r"/>
                          <a:r>
                            <a:rPr lang="ar-SA" sz="3200" b="1" dirty="0"/>
                            <a:t>ب</a:t>
                          </a:r>
                          <a:endParaRPr lang="en-US" sz="3200" b="1" dirty="0"/>
                        </a:p>
                      </a:txBody>
                      <a:tcPr/>
                    </a:tc>
                    <a:tc>
                      <a:txBody>
                        <a:bodyPr/>
                        <a:lstStyle/>
                        <a:p>
                          <a:pPr algn="r"/>
                          <a:r>
                            <a:rPr lang="ar-SA" sz="3200" b="1" dirty="0"/>
                            <a:t>أ</a:t>
                          </a:r>
                        </a:p>
                        <a:p>
                          <a:pPr algn="ctr"/>
                          <a:r>
                            <a:rPr lang="ar-SA" sz="2800" b="1" dirty="0"/>
                            <a:t>0.04+0.3+0</a:t>
                          </a:r>
                          <a:endParaRPr lang="en-US" sz="2800" b="1" dirty="0"/>
                        </a:p>
                      </a:txBody>
                      <a:tcPr/>
                    </a:tc>
                    <a:tc>
                      <a:txBody>
                        <a:bodyPr/>
                        <a:lstStyle/>
                        <a:p>
                          <a:endParaRPr lang="en-US"/>
                        </a:p>
                      </a:txBody>
                      <a:tcPr>
                        <a:blipFill>
                          <a:blip r:embed="rId4"/>
                          <a:stretch>
                            <a:fillRect l="-285340" t="-189524" r="-139791" b="-118095"/>
                          </a:stretch>
                        </a:blipFill>
                      </a:tcPr>
                    </a:tc>
                    <a:tc>
                      <a:txBody>
                        <a:bodyPr/>
                        <a:lstStyle/>
                        <a:p>
                          <a:pPr algn="ctr"/>
                          <a:r>
                            <a:rPr lang="ar-SA" sz="3200" b="1" dirty="0"/>
                            <a:t>0.34</a:t>
                          </a:r>
                          <a:endParaRPr lang="en-US" sz="3200" b="1" dirty="0"/>
                        </a:p>
                      </a:txBody>
                      <a:tcPr/>
                    </a:tc>
                    <a:extLst>
                      <a:ext uri="{0D108BD9-81ED-4DB2-BD59-A6C34878D82A}">
                        <a16:rowId xmlns:a16="http://schemas.microsoft.com/office/drawing/2014/main" val="1387310207"/>
                      </a:ext>
                    </a:extLst>
                  </a:tr>
                  <a:tr h="1495362">
                    <a:tc>
                      <a:txBody>
                        <a:bodyPr/>
                        <a:lstStyle/>
                        <a:p>
                          <a:pPr algn="ctr"/>
                          <a:r>
                            <a:rPr lang="ar-SA" sz="3200" b="1" dirty="0"/>
                            <a:t>ل</a:t>
                          </a:r>
                        </a:p>
                        <a:p>
                          <a:pPr algn="ctr"/>
                          <a:endParaRPr lang="en-US" sz="3200" b="1" dirty="0"/>
                        </a:p>
                      </a:txBody>
                      <a:tcPr/>
                    </a:tc>
                    <a:tc>
                      <a:txBody>
                        <a:bodyPr/>
                        <a:lstStyle/>
                        <a:p>
                          <a:pPr algn="ctr"/>
                          <a:r>
                            <a:rPr lang="ar-SA" sz="3200" b="1" dirty="0"/>
                            <a:t>أ</a:t>
                          </a:r>
                        </a:p>
                        <a:p>
                          <a:pPr algn="ctr"/>
                          <a:r>
                            <a:rPr lang="ar-SA" sz="2800" b="1" dirty="0"/>
                            <a:t>0.03+0.2+1</a:t>
                          </a:r>
                          <a:endParaRPr lang="en-US" sz="2800" b="1" dirty="0"/>
                        </a:p>
                      </a:txBody>
                      <a:tcPr/>
                    </a:tc>
                    <a:tc>
                      <a:txBody>
                        <a:bodyPr/>
                        <a:lstStyle/>
                        <a:p>
                          <a:endParaRPr lang="en-US"/>
                        </a:p>
                      </a:txBody>
                      <a:tcPr>
                        <a:blipFill>
                          <a:blip r:embed="rId4"/>
                          <a:stretch>
                            <a:fillRect l="-285340" t="-247154" r="-139791" b="-813"/>
                          </a:stretch>
                        </a:blipFill>
                      </a:tcPr>
                    </a:tc>
                    <a:tc>
                      <a:txBody>
                        <a:bodyPr/>
                        <a:lstStyle/>
                        <a:p>
                          <a:pPr algn="ctr"/>
                          <a:r>
                            <a:rPr lang="ar-SA" sz="3200" b="1" dirty="0"/>
                            <a:t>1.23</a:t>
                          </a:r>
                          <a:endParaRPr lang="en-US" sz="3200" b="1" dirty="0"/>
                        </a:p>
                      </a:txBody>
                      <a:tcPr/>
                    </a:tc>
                    <a:extLst>
                      <a:ext uri="{0D108BD9-81ED-4DB2-BD59-A6C34878D82A}">
                        <a16:rowId xmlns:a16="http://schemas.microsoft.com/office/drawing/2014/main" val="3221573483"/>
                      </a:ext>
                    </a:extLst>
                  </a:tr>
                </a:tbl>
              </a:graphicData>
            </a:graphic>
          </p:graphicFrame>
        </mc:Fallback>
      </mc:AlternateContent>
      <p:pic>
        <p:nvPicPr>
          <p:cNvPr id="20" name="תמונה 19">
            <a:extLst>
              <a:ext uri="{FF2B5EF4-FFF2-40B4-BE49-F238E27FC236}">
                <a16:creationId xmlns:a16="http://schemas.microsoft.com/office/drawing/2014/main" id="{9F587BCD-64CB-4AD4-95A5-08428CD7ED48}"/>
              </a:ext>
            </a:extLst>
          </p:cNvPr>
          <p:cNvPicPr>
            <a:picLocks noChangeAspect="1"/>
          </p:cNvPicPr>
          <p:nvPr/>
        </p:nvPicPr>
        <p:blipFill>
          <a:blip r:embed="rId5"/>
          <a:stretch>
            <a:fillRect/>
          </a:stretch>
        </p:blipFill>
        <p:spPr>
          <a:xfrm>
            <a:off x="493986" y="2148732"/>
            <a:ext cx="982134" cy="742950"/>
          </a:xfrm>
          <a:prstGeom prst="rect">
            <a:avLst/>
          </a:prstGeom>
        </p:spPr>
      </p:pic>
      <p:pic>
        <p:nvPicPr>
          <p:cNvPr id="22" name="תמונה 21">
            <a:extLst>
              <a:ext uri="{FF2B5EF4-FFF2-40B4-BE49-F238E27FC236}">
                <a16:creationId xmlns:a16="http://schemas.microsoft.com/office/drawing/2014/main" id="{2FE4C462-99D2-46C8-B6F7-E980E80F6E43}"/>
              </a:ext>
            </a:extLst>
          </p:cNvPr>
          <p:cNvPicPr>
            <a:picLocks noChangeAspect="1"/>
          </p:cNvPicPr>
          <p:nvPr/>
        </p:nvPicPr>
        <p:blipFill>
          <a:blip r:embed="rId6"/>
          <a:stretch>
            <a:fillRect/>
          </a:stretch>
        </p:blipFill>
        <p:spPr>
          <a:xfrm>
            <a:off x="379788" y="3385753"/>
            <a:ext cx="982135" cy="788928"/>
          </a:xfrm>
          <a:prstGeom prst="rect">
            <a:avLst/>
          </a:prstGeom>
        </p:spPr>
      </p:pic>
      <p:pic>
        <p:nvPicPr>
          <p:cNvPr id="23" name="תמונה 22">
            <a:extLst>
              <a:ext uri="{FF2B5EF4-FFF2-40B4-BE49-F238E27FC236}">
                <a16:creationId xmlns:a16="http://schemas.microsoft.com/office/drawing/2014/main" id="{0DA23900-CEB9-4C2E-9679-2AD27F9DB450}"/>
              </a:ext>
            </a:extLst>
          </p:cNvPr>
          <p:cNvPicPr>
            <a:picLocks noChangeAspect="1"/>
          </p:cNvPicPr>
          <p:nvPr/>
        </p:nvPicPr>
        <p:blipFill>
          <a:blip r:embed="rId7"/>
          <a:stretch>
            <a:fillRect/>
          </a:stretch>
        </p:blipFill>
        <p:spPr>
          <a:xfrm>
            <a:off x="6538992" y="936852"/>
            <a:ext cx="5486400" cy="4057650"/>
          </a:xfrm>
          <a:prstGeom prst="rect">
            <a:avLst/>
          </a:prstGeom>
        </p:spPr>
      </p:pic>
      <p:pic>
        <p:nvPicPr>
          <p:cNvPr id="24" name="תמונה 23">
            <a:extLst>
              <a:ext uri="{FF2B5EF4-FFF2-40B4-BE49-F238E27FC236}">
                <a16:creationId xmlns:a16="http://schemas.microsoft.com/office/drawing/2014/main" id="{BE35164F-7F33-4A79-A74E-063E734B8464}"/>
              </a:ext>
            </a:extLst>
          </p:cNvPr>
          <p:cNvPicPr>
            <a:picLocks noChangeAspect="1"/>
          </p:cNvPicPr>
          <p:nvPr/>
        </p:nvPicPr>
        <p:blipFill>
          <a:blip r:embed="rId8"/>
          <a:stretch>
            <a:fillRect/>
          </a:stretch>
        </p:blipFill>
        <p:spPr>
          <a:xfrm>
            <a:off x="446962" y="4814011"/>
            <a:ext cx="1076181" cy="771525"/>
          </a:xfrm>
          <a:prstGeom prst="rect">
            <a:avLst/>
          </a:prstGeom>
        </p:spPr>
      </p:pic>
    </p:spTree>
    <p:extLst>
      <p:ext uri="{BB962C8B-B14F-4D97-AF65-F5344CB8AC3E}">
        <p14:creationId xmlns:p14="http://schemas.microsoft.com/office/powerpoint/2010/main" val="194604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4345</TotalTime>
  <Words>1675</Words>
  <Application>Microsoft Office PowerPoint</Application>
  <PresentationFormat>מסך רחב</PresentationFormat>
  <Paragraphs>376</Paragraphs>
  <Slides>24</Slides>
  <Notes>24</Notes>
  <HiddenSlides>0</HiddenSlides>
  <MMClips>7</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24</vt:i4>
      </vt:variant>
    </vt:vector>
  </HeadingPairs>
  <TitlesOfParts>
    <vt:vector size="35" baseType="lpstr">
      <vt:lpstr>Arial Black</vt:lpstr>
      <vt:lpstr>Times New Roman</vt:lpstr>
      <vt:lpstr>Guttman Yad-Brush</vt:lpstr>
      <vt:lpstr>Arial</vt:lpstr>
      <vt:lpstr>Calibri</vt:lpstr>
      <vt:lpstr>Open Sans</vt:lpstr>
      <vt:lpstr>Alef</vt:lpstr>
      <vt:lpstr>Wingdings</vt:lpstr>
      <vt:lpstr>David</vt:lpstr>
      <vt:lpstr>Cambria Math</vt:lpstr>
      <vt:lpstr>Office Theme</vt:lpstr>
      <vt:lpstr>מצגת של PowerPoint‏</vt:lpstr>
      <vt:lpstr>مَاذَا سنتعلّم الْيَوْم ؟ </vt:lpstr>
      <vt:lpstr>مَاذَا يَجِب أَنْ نُحضّر للحصّة ؟ </vt:lpstr>
      <vt:lpstr>نَبْدَأ بِمُتْعَةٍ</vt:lpstr>
      <vt:lpstr>كيف نقارن؟</vt:lpstr>
      <vt:lpstr>كيف نقارن؟</vt:lpstr>
      <vt:lpstr>הפתרון!</vt:lpstr>
      <vt:lpstr>تمثيل مختلف للعدد العشري</vt:lpstr>
      <vt:lpstr>الحل</vt:lpstr>
      <vt:lpstr>نتعلم </vt:lpstr>
      <vt:lpstr>أمامكم عددان. من هو العدد الأكبر؟</vt:lpstr>
      <vt:lpstr>מצגת של PowerPoint‏</vt:lpstr>
      <vt:lpstr>מצגת של PowerPoint‏</vt:lpstr>
      <vt:lpstr>الحل</vt:lpstr>
      <vt:lpstr>أزهار العيد.</vt:lpstr>
      <vt:lpstr>الحل- أزهار العيد</vt:lpstr>
      <vt:lpstr>الحل : أزهار العيد.</vt:lpstr>
      <vt:lpstr>מצגת של PowerPoint‏</vt:lpstr>
      <vt:lpstr>الحل</vt:lpstr>
      <vt:lpstr>أمامكم الأرقام التالية    0 2 4 7</vt:lpstr>
      <vt:lpstr>الحل</vt:lpstr>
      <vt:lpstr>نُلخص ونُنهي</vt:lpstr>
      <vt:lpstr>تدريب ذاتي</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Tamar Loval</cp:lastModifiedBy>
  <cp:revision>167</cp:revision>
  <dcterms:created xsi:type="dcterms:W3CDTF">2020-03-11T07:11:19Z</dcterms:created>
  <dcterms:modified xsi:type="dcterms:W3CDTF">2020-06-04T06:06:25Z</dcterms:modified>
</cp:coreProperties>
</file>