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44"/>
  </p:notesMasterIdLst>
  <p:sldIdLst>
    <p:sldId id="282" r:id="rId2"/>
    <p:sldId id="269" r:id="rId3"/>
    <p:sldId id="418" r:id="rId4"/>
    <p:sldId id="351" r:id="rId5"/>
    <p:sldId id="397" r:id="rId6"/>
    <p:sldId id="308" r:id="rId7"/>
    <p:sldId id="377" r:id="rId8"/>
    <p:sldId id="393" r:id="rId9"/>
    <p:sldId id="366" r:id="rId10"/>
    <p:sldId id="367" r:id="rId11"/>
    <p:sldId id="419" r:id="rId12"/>
    <p:sldId id="327" r:id="rId13"/>
    <p:sldId id="400" r:id="rId14"/>
    <p:sldId id="403" r:id="rId15"/>
    <p:sldId id="428" r:id="rId16"/>
    <p:sldId id="402" r:id="rId17"/>
    <p:sldId id="378" r:id="rId18"/>
    <p:sldId id="404" r:id="rId19"/>
    <p:sldId id="335" r:id="rId20"/>
    <p:sldId id="405" r:id="rId21"/>
    <p:sldId id="354" r:id="rId22"/>
    <p:sldId id="406" r:id="rId23"/>
    <p:sldId id="420" r:id="rId24"/>
    <p:sldId id="408" r:id="rId25"/>
    <p:sldId id="421" r:id="rId26"/>
    <p:sldId id="429" r:id="rId27"/>
    <p:sldId id="430" r:id="rId28"/>
    <p:sldId id="423" r:id="rId29"/>
    <p:sldId id="431" r:id="rId30"/>
    <p:sldId id="422" r:id="rId31"/>
    <p:sldId id="432" r:id="rId32"/>
    <p:sldId id="433" r:id="rId33"/>
    <p:sldId id="413" r:id="rId34"/>
    <p:sldId id="424" r:id="rId35"/>
    <p:sldId id="385" r:id="rId36"/>
    <p:sldId id="388" r:id="rId37"/>
    <p:sldId id="414" r:id="rId38"/>
    <p:sldId id="362" r:id="rId39"/>
    <p:sldId id="425" r:id="rId40"/>
    <p:sldId id="298" r:id="rId41"/>
    <p:sldId id="427" r:id="rId42"/>
    <p:sldId id="281" r:id="rId4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ריקי" initials="ר" lastIdx="12" clrIdx="0">
    <p:extLst>
      <p:ext uri="{19B8F6BF-5375-455C-9EA6-DF929625EA0E}">
        <p15:presenceInfo xmlns:p15="http://schemas.microsoft.com/office/powerpoint/2012/main" userId="ריק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2F5E5"/>
    <a:srgbClr val="FF6600"/>
    <a:srgbClr val="4285E3"/>
    <a:srgbClr val="CC00CC"/>
    <a:srgbClr val="EBEB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סגנון ביניים 2 - הדגשה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סגנון בהיר 2 - הדגשה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סגנון בהיר 2 - הדגשה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018" autoAdjust="0"/>
    <p:restoredTop sz="80455" autoAdjust="0"/>
  </p:normalViewPr>
  <p:slideViewPr>
    <p:cSldViewPr snapToGrid="0" snapToObjects="1" showGuides="1">
      <p:cViewPr varScale="1">
        <p:scale>
          <a:sx n="57" d="100"/>
          <a:sy n="57" d="100"/>
        </p:scale>
        <p:origin x="64" y="200"/>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25/05/2020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stockphoto.com/il/photo/beach-bag-on-seashore-summer-at-sea-gm1150463580-31143462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stockphoto.com/il/photo/planets-of-the-solar-system-3d-rendering-gm910174036-250669445"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istockphoto.com/il/photo/solar-panel-photovoltaic-alternative-electricity-source-concept-of-sustainable-gm1133747754-301014029"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istockphoto.com/il/photo/solar-water-heater-on-roof-of-house-gm521889131-50510128"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istockphoto.com/il/photos/sunscreen?mediatype=photography&amp;phrase=Sunscreen&amp;sort=best"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istockphoto.com/il/photo/jellyfish-cup-is-a-wave-surfaced-on-the-beach-caused-by-a-storm-gm1071046648-286611903"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istockphoto.com/il/photo/a-living-water-on-the-rocks-of-montevideo-beach-in-uruguay-gm1209355826-349925732"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istockphoto.com/il/photo/rhopilema-nomadica-jellyfish-on-the-coastal-sand-mediterranean-sea-gm1162956243-319181109"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istockphoto.com/il/photo/jelly-fish-warning-label-on-the-beach-and-background-gm1173292164-325821131" TargetMode="External"/><Relationship Id="rId2" Type="http://schemas.openxmlformats.org/officeDocument/2006/relationships/slide" Target="../slides/slide39.xml"/><Relationship Id="rId1" Type="http://schemas.openxmlformats.org/officeDocument/2006/relationships/notesMaster" Target="../notesMasters/notesMaster1.xml"/><Relationship Id="rId5" Type="http://schemas.openxmlformats.org/officeDocument/2006/relationships/hyperlink" Target="https://www.e-med.co.il/ProfessionalSubjects/Burns/Article/699426,9,19.htm" TargetMode="External"/><Relationship Id="rId4" Type="http://schemas.openxmlformats.org/officeDocument/2006/relationships/hyperlink" Target="https://www.istockphoto.com/il/photo/hand-picking-up-plastic-bottle-cleaning-on-the-beach-campaign-to-clean-save-the-world-gm971513936-264587563"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hlinkClick r:id="rId3"/>
              </a:rPr>
              <a:t>https://www.istockphoto.com/il/photo/beach-bag-on-seashore-summer-at-sea-gm1150463580-311434625</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025265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אתם  אוהבים את הקיץ? </a:t>
            </a:r>
          </a:p>
          <a:p>
            <a:pPr algn="r" rtl="1"/>
            <a:r>
              <a:rPr lang="he-IL" dirty="0"/>
              <a:t>הסופרת והמשוררת חיה שנהב כתבה שיר על קיץ . השיר נקרא- מה יש בקיץ...</a:t>
            </a:r>
          </a:p>
          <a:p>
            <a:pPr algn="r" rtl="1"/>
            <a:r>
              <a:rPr lang="he-IL" dirty="0"/>
              <a:t>ואני מוסיפה ויש הרבה שמש לכן  אנחנו מזיעים וחם</a:t>
            </a:r>
          </a:p>
          <a:p>
            <a:pPr algn="r" rtl="1"/>
            <a:r>
              <a:rPr lang="he-IL" dirty="0"/>
              <a:t>מה אנחנו יודעים על השמש? </a:t>
            </a:r>
            <a:r>
              <a:rPr lang="en-US" dirty="0"/>
              <a:t> </a:t>
            </a:r>
            <a:r>
              <a:rPr lang="he-IL" dirty="0"/>
              <a:t>.........</a:t>
            </a:r>
          </a:p>
          <a:p>
            <a:pPr algn="r" rtl="1"/>
            <a:endParaRPr lang="he-IL" dirty="0"/>
          </a:p>
          <a:p>
            <a:pPr algn="r" rtl="1"/>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032891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הקראה</a:t>
            </a:r>
            <a:r>
              <a:rPr lang="he-IL" baseline="0" dirty="0"/>
              <a:t> </a:t>
            </a:r>
            <a:endParaRPr lang="he-IL" dirty="0"/>
          </a:p>
          <a:p>
            <a:pPr algn="r" rtl="1"/>
            <a:endParaRPr lang="he-IL" dirty="0"/>
          </a:p>
          <a:p>
            <a:pPr algn="r"/>
            <a:r>
              <a:rPr lang="en-US" dirty="0">
                <a:hlinkClick r:id="rId3"/>
              </a:rPr>
              <a:t>https://www.istockphoto.com/il/photo/planets-of-the-solar-system-3d-rendering-gm910174036-250669445</a:t>
            </a:r>
            <a:endParaRPr lang="en-US"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453148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קריאה – התייחסות</a:t>
            </a:r>
            <a:r>
              <a:rPr lang="he-IL" baseline="0" dirty="0"/>
              <a:t> לשמש בישראל, ניצול השמש כמקור אנרגיה.</a:t>
            </a:r>
          </a:p>
          <a:p>
            <a:pPr algn="r" rtl="1"/>
            <a:r>
              <a:rPr lang="he-IL" baseline="0" dirty="0"/>
              <a:t>דוד שמש – המצאה ישראלית</a:t>
            </a:r>
          </a:p>
          <a:p>
            <a:pPr algn="r" rtl="1"/>
            <a:endParaRPr lang="he-IL" baseline="0" dirty="0"/>
          </a:p>
          <a:p>
            <a:pPr algn="r" rtl="1"/>
            <a:r>
              <a:rPr lang="en-US" dirty="0">
                <a:hlinkClick r:id="rId3"/>
              </a:rPr>
              <a:t>https://www.istockphoto.com/il/photo/solar-panel-photovoltaic-alternative-electricity-source-concept-of-sustainable-gm1133747754-301014029</a:t>
            </a:r>
            <a:endParaRPr lang="en-US" dirty="0"/>
          </a:p>
          <a:p>
            <a:pPr algn="r" rtl="1"/>
            <a:endParaRPr lang="en-US" dirty="0"/>
          </a:p>
          <a:p>
            <a:pPr algn="r" rtl="1"/>
            <a:r>
              <a:rPr lang="en-US" dirty="0">
                <a:hlinkClick r:id="rId4"/>
              </a:rPr>
              <a:t>https://www.istockphoto.com/il/photo/solar-water-heater-on-roof-of-house-gm521889131-50510128</a:t>
            </a:r>
            <a:r>
              <a:rPr lang="en-US" dirty="0"/>
              <a:t>	</a:t>
            </a:r>
          </a:p>
          <a:p>
            <a:pPr algn="r" rtl="1"/>
            <a:endParaRPr lang="en-US" dirty="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2451869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לשמש יתרונות אך היא גם מסוכנת לבני האדם</a:t>
            </a:r>
          </a:p>
          <a:p>
            <a:pPr algn="r" rtl="1"/>
            <a:r>
              <a:rPr lang="he-IL" baseline="0" dirty="0"/>
              <a:t>לקרא....</a:t>
            </a:r>
          </a:p>
          <a:p>
            <a:pPr algn="r" rtl="1"/>
            <a:r>
              <a:rPr lang="he-IL" baseline="0" dirty="0"/>
              <a:t>על אף יתרונותיה של השמש , היא מהווה סכנה לבריאותנו........</a:t>
            </a:r>
          </a:p>
          <a:p>
            <a:pPr algn="r" rtl="1"/>
            <a:r>
              <a:rPr lang="he-IL" baseline="0" dirty="0"/>
              <a:t>השמש – סכנה בריאותית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451869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אנחנו יודעים שקרינת השמש בישראל חזקה מאד ולכן חשוב לנהוג לפי הכללים ולהיות "חכמים בשמש". מהם הכללים? נכיר בהמשך.</a:t>
            </a:r>
          </a:p>
          <a:p>
            <a:pPr algn="r" rtl="1"/>
            <a:r>
              <a:rPr lang="he-IL" dirty="0"/>
              <a:t>מכירים את צירוף המילים – "חכם בשמש"?</a:t>
            </a:r>
          </a:p>
          <a:p>
            <a:pPr algn="r" rtl="1"/>
            <a:r>
              <a:rPr lang="he-IL" dirty="0"/>
              <a:t>נכון - להיות חכם בשמש, לדעת איך להתנהג בשמש . </a:t>
            </a:r>
          </a:p>
          <a:p>
            <a:pPr algn="r" rtl="1"/>
            <a:r>
              <a:rPr lang="he-IL" dirty="0"/>
              <a:t>אבל, בצירוף המילים יש משהו מיוחד.</a:t>
            </a:r>
          </a:p>
        </p:txBody>
      </p:sp>
      <p:sp>
        <p:nvSpPr>
          <p:cNvPr id="4" name="Slide Number Placeholder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1513756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גופים שונים מפרסמים הודעות, הוראות, עלונים , כרזות שמטרתם להתריע, להזהיר מהסכנות בשמש ומציעים לנו כיצד לנהוג.</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הם פונים אל כל האנשים, ילדים, מבוגרים. כל אחד צריך לקרא את הכללים ולדעת כיצד להתנהג  בשמש. במילים "חכם בשמש"</a:t>
            </a:r>
            <a:r>
              <a:rPr lang="en-US" dirty="0"/>
              <a:t> </a:t>
            </a:r>
            <a:r>
              <a:rPr lang="he-IL" dirty="0"/>
              <a:t>יש שבע אותיות שמסמנות  שבעה כללים . האותיות יעזרו לנו לזכור את הכללים </a:t>
            </a:r>
            <a:r>
              <a:rPr lang="he-IL" dirty="0" err="1"/>
              <a:t>ולהשמר</a:t>
            </a:r>
            <a:r>
              <a:rPr lang="he-IL" dirty="0"/>
              <a:t>.</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25278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הכללים כתובים כהוראה. כללים:</a:t>
            </a:r>
            <a:r>
              <a:rPr lang="en-US" dirty="0"/>
              <a:t> </a:t>
            </a:r>
            <a:r>
              <a:rPr lang="he-IL" dirty="0"/>
              <a:t> שהם חוקים, נהלים, הנחיות , הוראה. </a:t>
            </a:r>
            <a:endParaRPr lang="he-IL" strike="sngStrike"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סקרנים לדעת מה משמעות כל אות?  בואו נבדוק ביחד</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130030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העתיקו למחברת את הטבלה.</a:t>
            </a:r>
            <a:r>
              <a:rPr lang="he-IL" baseline="0" dirty="0"/>
              <a:t> שימו לב – עליכם ליצור שמונה עמודות ושלושה טורים. כדאי להעזר בסרגל. </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1726376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כעת, חשבו על מילה או צירוף מילים שמתחילות באות שלפנינו בטבלה וקשורות להתנהגות בשמש. </a:t>
            </a:r>
          </a:p>
          <a:p>
            <a:pPr algn="r" rtl="1"/>
            <a:r>
              <a:rPr lang="he-IL" dirty="0"/>
              <a:t>למשל האות כ- מייצגת את המילה כובע. "כ" היא האות הראשונה במילה כובע. מדוע כובע?</a:t>
            </a:r>
            <a:r>
              <a:rPr lang="en-US" dirty="0"/>
              <a:t> </a:t>
            </a:r>
            <a:r>
              <a:rPr lang="he-IL" dirty="0"/>
              <a:t>כך נשמור על עור הפנים שלנו, על העיניים, האוזניים.</a:t>
            </a:r>
          </a:p>
          <a:p>
            <a:pPr algn="r" rtl="1"/>
            <a:endParaRPr lang="he-IL" dirty="0"/>
          </a:p>
          <a:p>
            <a:pPr algn="r" rtl="1"/>
            <a:r>
              <a:rPr lang="he-IL" dirty="0"/>
              <a:t>כעת אתם. השלימו רק את שורת המילים (לא את ההוראות)</a:t>
            </a:r>
            <a:r>
              <a:rPr lang="en-US" dirty="0"/>
              <a:t> </a:t>
            </a:r>
            <a:r>
              <a:rPr lang="he-IL" dirty="0"/>
              <a:t>, חשבו על מילים הקשורות להגנה מפני השמש. (</a:t>
            </a:r>
            <a:r>
              <a:rPr lang="en-US" dirty="0"/>
              <a:t> </a:t>
            </a:r>
            <a:r>
              <a:rPr lang="he-IL" dirty="0"/>
              <a:t>כמה שתספיקו, את השאר נלמד ביחד)</a:t>
            </a:r>
            <a:r>
              <a:rPr lang="en-US" dirty="0"/>
              <a:t> </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באות מ – כתבתי מסנן קרינה. זוכרים שקראנו ודברנו על הקרינה החזקה</a:t>
            </a:r>
            <a:r>
              <a:rPr lang="he-IL" b="0" baseline="0" dirty="0"/>
              <a:t> מהשמש ועל הסכנות שבה. </a:t>
            </a:r>
            <a:r>
              <a:rPr lang="he-IL" b="0" dirty="0"/>
              <a:t> </a:t>
            </a:r>
          </a:p>
          <a:p>
            <a:pPr algn="r" rtl="1"/>
            <a:r>
              <a:rPr lang="he-IL" b="0" dirty="0"/>
              <a:t>מסנן קרינה הוא  אחד האמצעים להתגוננות מפני הקרינה.</a:t>
            </a:r>
          </a:p>
          <a:p>
            <a:pPr algn="r" rtl="1"/>
            <a:r>
              <a:rPr lang="he-IL" b="0" dirty="0"/>
              <a:t>מסנן קרינה הוא  חומר הנמצא בתכשיר  שנקרא– קרם הגנה</a:t>
            </a:r>
          </a:p>
          <a:p>
            <a:pPr algn="r" rtl="1"/>
            <a:r>
              <a:rPr lang="he-IL" b="0" dirty="0"/>
              <a:t>מהי הפעולה שעושים עם קרם ההגנה? מורחים. </a:t>
            </a:r>
          </a:p>
          <a:p>
            <a:pPr algn="r" rtl="1"/>
            <a:r>
              <a:rPr lang="he-IL" b="0" dirty="0"/>
              <a:t>איך </a:t>
            </a:r>
            <a:r>
              <a:rPr lang="he-IL" b="0" dirty="0" err="1"/>
              <a:t>אכתב</a:t>
            </a:r>
            <a:r>
              <a:rPr lang="he-IL" b="0" dirty="0"/>
              <a:t> את ההוראה?  </a:t>
            </a:r>
          </a:p>
          <a:p>
            <a:pPr algn="r" rtl="1"/>
            <a:endParaRPr lang="he-IL" b="0" dirty="0"/>
          </a:p>
          <a:p>
            <a:pPr algn="r" rtl="1"/>
            <a:endParaRPr lang="he-IL" b="0" dirty="0"/>
          </a:p>
          <a:p>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לשון ההוראה:</a:t>
            </a:r>
          </a:p>
          <a:p>
            <a:pPr algn="r" rtl="1"/>
            <a:r>
              <a:rPr lang="he-IL" b="1" dirty="0"/>
              <a:t>מרח קרם הגנה -</a:t>
            </a:r>
            <a:r>
              <a:rPr lang="he-IL" b="0" dirty="0"/>
              <a:t> מילה בציווי,</a:t>
            </a:r>
          </a:p>
          <a:p>
            <a:pPr algn="r" rtl="1"/>
            <a:r>
              <a:rPr lang="he-IL" b="1" dirty="0"/>
              <a:t>מרחו קרם הגנה -</a:t>
            </a:r>
            <a:r>
              <a:rPr lang="he-IL" b="0" dirty="0"/>
              <a:t> גם היא בציווי אבל פונה לרבים</a:t>
            </a:r>
          </a:p>
          <a:p>
            <a:pPr algn="r" rtl="1"/>
            <a:r>
              <a:rPr lang="he-IL" b="0" dirty="0"/>
              <a:t>בלשון ההוראות אפשר לומר גם "</a:t>
            </a:r>
            <a:r>
              <a:rPr lang="he-IL" b="1" dirty="0"/>
              <a:t>מורחים קרם הגנה"</a:t>
            </a:r>
          </a:p>
          <a:p>
            <a:pPr algn="r" rtl="1"/>
            <a:r>
              <a:rPr lang="he-IL" b="1" dirty="0"/>
              <a:t>יש למרוח</a:t>
            </a:r>
            <a:r>
              <a:rPr lang="he-IL" b="0" dirty="0"/>
              <a:t> קרם הגנה שם הפועל – יש למרוח , אין למרוח, עליכם למרוח.</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מה עם </a:t>
            </a:r>
            <a:r>
              <a:rPr lang="he-IL" b="1" dirty="0"/>
              <a:t>מומלץ</a:t>
            </a:r>
            <a:r>
              <a:rPr lang="he-IL" b="0" dirty="0"/>
              <a:t> למרוח? . המילה מומלץ הופכת את ההוראה לאפשרית אך לא חובה </a:t>
            </a:r>
            <a:r>
              <a:rPr lang="he-IL" b="0" dirty="0">
                <a:solidFill>
                  <a:srgbClr val="C00000"/>
                </a:solidFill>
              </a:rPr>
              <a:t>בדומה לכדאי למרוח, אפשר למרוח.</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1061083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לשון ההוראה:</a:t>
            </a:r>
          </a:p>
          <a:p>
            <a:pPr algn="r" rtl="1"/>
            <a:r>
              <a:rPr lang="he-IL" b="1" dirty="0"/>
              <a:t>מרח קרם הגנה -</a:t>
            </a:r>
            <a:r>
              <a:rPr lang="he-IL" b="0" dirty="0"/>
              <a:t> מילה בציווי,</a:t>
            </a:r>
          </a:p>
          <a:p>
            <a:pPr algn="r" rtl="1"/>
            <a:r>
              <a:rPr lang="he-IL" b="1" dirty="0"/>
              <a:t>מרחו קרם הגנה -</a:t>
            </a:r>
            <a:r>
              <a:rPr lang="he-IL" b="0" dirty="0"/>
              <a:t> גם היא בציווי אבל פונה לרבים</a:t>
            </a:r>
          </a:p>
          <a:p>
            <a:pPr algn="r" rtl="1"/>
            <a:r>
              <a:rPr lang="he-IL" b="0" dirty="0"/>
              <a:t>בלשון ההוראות אפשר לומר גם "</a:t>
            </a:r>
            <a:r>
              <a:rPr lang="he-IL" b="1" dirty="0"/>
              <a:t>מורחים קרם הגנה"</a:t>
            </a:r>
          </a:p>
          <a:p>
            <a:pPr algn="r" rtl="1"/>
            <a:r>
              <a:rPr lang="he-IL" b="1" dirty="0"/>
              <a:t>יש למרוח</a:t>
            </a:r>
            <a:r>
              <a:rPr lang="he-IL" b="0" dirty="0"/>
              <a:t> קרם הגנה שם הפועל – יש למרוח , אין למרוח, עליכם למרוח.</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מה עם </a:t>
            </a:r>
            <a:r>
              <a:rPr lang="he-IL" b="1" dirty="0"/>
              <a:t>מומלץ</a:t>
            </a:r>
            <a:r>
              <a:rPr lang="he-IL" b="0" dirty="0"/>
              <a:t> למרוח? . המילה מומלץ הופכת את ההוראה לאפשרית אך לא חובה </a:t>
            </a:r>
            <a:r>
              <a:rPr lang="he-IL" b="0" dirty="0">
                <a:solidFill>
                  <a:srgbClr val="C00000"/>
                </a:solidFill>
              </a:rPr>
              <a:t>בדומה לכדאי למרוח, אפשר למרוח.</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523646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a:t>
            </a:r>
          </a:p>
          <a:p>
            <a:pPr algn="r" rtl="1"/>
            <a:r>
              <a:rPr lang="he-IL" b="0" dirty="0"/>
              <a:t> אני בחרתי לכתב </a:t>
            </a:r>
            <a:r>
              <a:rPr lang="he-IL" b="1" dirty="0"/>
              <a:t>מרחו את קרם ההגנה </a:t>
            </a:r>
            <a:r>
              <a:rPr lang="he-IL" b="0" dirty="0"/>
              <a:t>– לנקד.</a:t>
            </a:r>
          </a:p>
          <a:p>
            <a:pPr algn="r" rtl="1"/>
            <a:endParaRPr lang="he-IL" b="0" dirty="0"/>
          </a:p>
          <a:p>
            <a:pPr algn="r" rtl="1"/>
            <a:r>
              <a:rPr lang="he-IL" b="0" dirty="0"/>
              <a:t>זהו פועל  בציווי- מתן פקודה, מתן הוראה. – מרחו קרם הגנה. </a:t>
            </a:r>
          </a:p>
          <a:p>
            <a:pPr algn="r" rtl="1"/>
            <a:r>
              <a:rPr lang="he-IL" b="0" dirty="0"/>
              <a:t>גם את כל ההוראות הבאות אמשיך לכתב בלשון ציווי רבים.</a:t>
            </a:r>
          </a:p>
          <a:p>
            <a:pPr algn="r" rtl="1"/>
            <a:endParaRPr lang="he-IL" b="0" dirty="0"/>
          </a:p>
          <a:p>
            <a:pPr algn="r" rtl="1"/>
            <a:r>
              <a:rPr lang="he-IL" b="0" dirty="0"/>
              <a:t>מדוע כל כך חשוב למרוח קרם הגנה?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061083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חשוב לדעת....(</a:t>
            </a:r>
            <a:r>
              <a:rPr lang="en-US" dirty="0"/>
              <a:t> </a:t>
            </a:r>
            <a:r>
              <a:rPr lang="he-IL" dirty="0"/>
              <a:t>קוראים הכל)</a:t>
            </a:r>
            <a:r>
              <a:rPr lang="en-US" dirty="0"/>
              <a:t> </a:t>
            </a:r>
            <a:r>
              <a:rPr lang="he-IL" dirty="0"/>
              <a:t>תכשיר –קרם ההגנה </a:t>
            </a:r>
          </a:p>
          <a:p>
            <a:pPr algn="r" rtl="1"/>
            <a:r>
              <a:rPr lang="he-IL" dirty="0"/>
              <a:t>למדנו עד</a:t>
            </a:r>
            <a:r>
              <a:rPr lang="he-IL" baseline="0" dirty="0"/>
              <a:t> כמה חשוב להשתמש במסנן הקרינה. בפרט כשאנו רטובים!</a:t>
            </a:r>
          </a:p>
          <a:p>
            <a:pPr algn="r" rtl="1"/>
            <a:r>
              <a:rPr lang="en-US" dirty="0">
                <a:hlinkClick r:id="rId3"/>
              </a:rPr>
              <a:t>https://www.istockphoto.com/il/photos/sunscreen?mediatype=photography&amp;phrase=Sunscreen&amp;sort=best</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629774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מה תהיה ההוראה? אפשר גם</a:t>
            </a:r>
            <a:r>
              <a:rPr lang="he-IL" b="0" baseline="0" dirty="0"/>
              <a:t> – מרחו קרם הגנה כל שעתיים. מרחו קרם הגנה בכל יציאה לשמש . אני בחרתי ב- מרחו קרם הגנה המכיל מסנן קרינה.</a:t>
            </a:r>
          </a:p>
          <a:p>
            <a:pPr algn="r" rtl="1"/>
            <a:endParaRPr lang="he-IL" b="0" dirty="0"/>
          </a:p>
          <a:p>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הפעם , נברר מהי האות ח- יש רמז בתמונה ... האיש יושב תחת שימשיה,</a:t>
            </a:r>
            <a:r>
              <a:rPr lang="he-IL" baseline="0" dirty="0"/>
              <a:t> יושב בצל.</a:t>
            </a:r>
            <a:endParaRPr lang="he-IL" strike="noStrike"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987255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המילה היא- חיפוש צל. אולי חשבתם על מילה אחרת וגם היא מתאימה. זה בסדר גמור. מי שחיבר את הצירוף "חכם בשמש" התכוון לחיפוש בצל.</a:t>
            </a:r>
          </a:p>
          <a:p>
            <a:pPr algn="r" rtl="1"/>
            <a:r>
              <a:rPr lang="he-IL" b="0" dirty="0"/>
              <a:t>מדוע חשוב לשבת מתחת לצל?  נקרא מידע ולאחר מכן נכתב הוראה</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חשוב לדעת..</a:t>
            </a:r>
          </a:p>
          <a:p>
            <a:pPr algn="r"/>
            <a:r>
              <a:rPr lang="he-IL" dirty="0"/>
              <a:t>כעת</a:t>
            </a:r>
            <a:r>
              <a:rPr lang="he-IL" baseline="0" dirty="0"/>
              <a:t> </a:t>
            </a:r>
            <a:r>
              <a:rPr lang="he-IL" dirty="0"/>
              <a:t>כתבו בטבלה שלכם הוראה מתחת למילה "חיפוש צל"</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2595893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כעת כתבו את ההוראה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אפשר לכתוב את ההוראה בדרכים שונות – מחפשים צל, יש לחפש צל, שהו בצל. </a:t>
            </a:r>
          </a:p>
          <a:p>
            <a:pPr algn="r" rtl="1"/>
            <a:r>
              <a:rPr lang="he-IL" b="0" dirty="0"/>
              <a:t>אני כתבתי- חפשו צל (</a:t>
            </a:r>
            <a:r>
              <a:rPr lang="en-US" b="0" dirty="0"/>
              <a:t> </a:t>
            </a:r>
            <a:r>
              <a:rPr lang="he-IL" b="0" dirty="0"/>
              <a:t>זוכרים, החלטתי לכתב את ההוראות בלשון ציווי רבים)</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3520002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מה אנחנו כבר יודעים?</a:t>
            </a:r>
          </a:p>
          <a:p>
            <a:pPr algn="r" rtl="1"/>
            <a:r>
              <a:rPr lang="he-IL" b="0" dirty="0"/>
              <a:t>ח- חיפוש צל</a:t>
            </a:r>
          </a:p>
          <a:p>
            <a:pPr algn="r" rtl="1"/>
            <a:r>
              <a:rPr lang="he-IL" b="0" dirty="0"/>
              <a:t>כ- כובע. וההוראה תהיה... נכון, -חבשו כובע.</a:t>
            </a:r>
          </a:p>
          <a:p>
            <a:pPr algn="r" rtl="1"/>
            <a:endParaRPr lang="he-IL" b="0" dirty="0"/>
          </a:p>
          <a:p>
            <a:pPr algn="r" rtl="1"/>
            <a:r>
              <a:rPr lang="he-IL" b="0" dirty="0"/>
              <a:t>בצירוף-</a:t>
            </a:r>
            <a:r>
              <a:rPr lang="he-IL" b="0" baseline="0" dirty="0"/>
              <a:t> חכם בשמש מופיעה האות ש' פעמיים? מעניין למה הכוונה? לפניכם שני רמזים..</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להקריא ולתת להם לחשוב על המילים ולמלא בטבלה. השהייה.</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2804751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להקריא ולתת להם לחשוב על המילים ולמלא בטבלה. השהייה.</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3658429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להקריא ולתת להם לחשוב על המילים ולמלא בטבלה. השהייה.</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3727905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כשחם ומזיעים צריך להרבות בשתייה. מה תהיה ההוראה?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כתבו אותה בטבלה שלכם.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אני כתבתי-   שתו(</a:t>
            </a:r>
            <a:r>
              <a:rPr lang="en-US" b="0" dirty="0"/>
              <a:t> </a:t>
            </a:r>
            <a:r>
              <a:rPr lang="he-IL" b="0" dirty="0"/>
              <a:t>ציווי)</a:t>
            </a:r>
            <a:r>
              <a:rPr lang="en-US" b="0" dirty="0"/>
              <a:t> </a:t>
            </a:r>
            <a:r>
              <a:rPr lang="he-IL" b="0" dirty="0"/>
              <a:t>הרבה מים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0" dirty="0"/>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3599357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כשחם ומזיעים צריך להרבות בשתייה. מה תהיה ההוראה?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כתבו אותה בטבלה שלכם.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אני כתבתי-   שתו(</a:t>
            </a:r>
            <a:r>
              <a:rPr lang="en-US" b="0" dirty="0"/>
              <a:t> </a:t>
            </a:r>
            <a:r>
              <a:rPr lang="he-IL" b="0" dirty="0"/>
              <a:t>ציווי)</a:t>
            </a:r>
            <a:r>
              <a:rPr lang="en-US" b="0" dirty="0"/>
              <a:t> </a:t>
            </a:r>
            <a:r>
              <a:rPr lang="he-IL" b="0" dirty="0"/>
              <a:t>הרבה מים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0" dirty="0"/>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2978544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b="0" dirty="0"/>
          </a:p>
          <a:p>
            <a:pPr algn="r" rtl="1"/>
            <a:r>
              <a:rPr lang="he-IL" b="0" dirty="0"/>
              <a:t>השעונים רמזו לנו על השעות הבטוחות שאפשר לשהות בשמש – להיות בשמש. לפני 10 בבקר ואחרי ארבע אחר הצהריים(הנפשה)</a:t>
            </a:r>
          </a:p>
          <a:p>
            <a:pPr algn="r" rtl="1"/>
            <a:r>
              <a:rPr lang="he-IL" b="0" dirty="0"/>
              <a:t>כתבו הוראה המתחילה במילה "שהו". שהייה קצרה .....ואז הנפשה</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4181422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b="0" dirty="0"/>
          </a:p>
          <a:p>
            <a:pPr algn="r" rtl="1"/>
            <a:r>
              <a:rPr lang="he-IL" b="0" dirty="0"/>
              <a:t>השעונים רמזו לנו על השעות הבטוחות שאפשר לשהות בשמש – להיות בשמש. לפני 10 בבקר ואחרי ארבע אחר הצהריים(הנפשה)</a:t>
            </a:r>
          </a:p>
          <a:p>
            <a:pPr algn="r" rtl="1"/>
            <a:r>
              <a:rPr lang="he-IL" b="0" dirty="0"/>
              <a:t>כתבו הוראה המתחילה במילה "שהו". שהייה קצרה .....ואז הנפשה</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844013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b="0" dirty="0"/>
          </a:p>
          <a:p>
            <a:pPr algn="r" rtl="1"/>
            <a:r>
              <a:rPr lang="he-IL" b="0" dirty="0"/>
              <a:t>השעונים רמזו לנו על השעות הבטוחות שאפשר לשהות בשמש – להיות בשמש. לפני 10 בבקר ואחרי ארבע אחר הצהריים(הנפשה)</a:t>
            </a:r>
          </a:p>
          <a:p>
            <a:pPr algn="r" rtl="1"/>
            <a:r>
              <a:rPr lang="he-IL" b="0" dirty="0"/>
              <a:t>כתבו הוראה המתחילה במילה "שהו". שהייה קצרה .....ואז הנפשה</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1556560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baseline="0" dirty="0"/>
              <a:t>מ- משקפי שמש – הגנה נוספת לעיניים שלנו. משקפיים מרכיבים לכן ההוראה – הרכיבו </a:t>
            </a:r>
          </a:p>
          <a:p>
            <a:pPr algn="r" rtl="1"/>
            <a:r>
              <a:rPr lang="he-IL" b="0" baseline="0" dirty="0"/>
              <a:t>ב'- ביגוד – זה ישמע קצת מוזר , אבל כדי ללבוש בבגדים ארוכים גם בקיץ כדי להגן על העור. </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אנחנו ארגנו את ההוראות  בטבלה אך האם זו דרך מעניינת להציג כללים, הוראות. נתבונן ביחד איך הציגו את חכם בשמש, וכללים נוספים.</a:t>
            </a:r>
          </a:p>
          <a:p>
            <a:pPr algn="r" rtl="1"/>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33</a:t>
            </a:fld>
            <a:endParaRPr lang="x-none"/>
          </a:p>
        </p:txBody>
      </p:sp>
    </p:spTree>
    <p:extLst>
      <p:ext uri="{BB962C8B-B14F-4D97-AF65-F5344CB8AC3E}">
        <p14:creationId xmlns:p14="http://schemas.microsoft.com/office/powerpoint/2010/main" val="8606941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34</a:t>
            </a:fld>
            <a:endParaRPr lang="x-none"/>
          </a:p>
        </p:txBody>
      </p:sp>
    </p:spTree>
    <p:extLst>
      <p:ext uri="{BB962C8B-B14F-4D97-AF65-F5344CB8AC3E}">
        <p14:creationId xmlns:p14="http://schemas.microsoft.com/office/powerpoint/2010/main" val="18180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עיצובים שונים לחכם בשמש</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3700211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a:t>דוגמה נוספת המתאימה</a:t>
            </a:r>
            <a:r>
              <a:rPr lang="he-IL" baseline="0" dirty="0"/>
              <a:t> לימינו- הוראות שיסיעו לנו למנוע הדבקות מנגיף הקורונה. ראו גם כאן שילבו מסר חזותי – איורים עם מסר מילולי - מילים</a:t>
            </a:r>
            <a:endParaRPr lang="en-US" dirty="0"/>
          </a:p>
        </p:txBody>
      </p:sp>
      <p:sp>
        <p:nvSpPr>
          <p:cNvPr id="4" name="Slide Number Placeholder 3"/>
          <p:cNvSpPr>
            <a:spLocks noGrp="1"/>
          </p:cNvSpPr>
          <p:nvPr>
            <p:ph type="sldNum" sz="quarter" idx="10"/>
          </p:nvPr>
        </p:nvSpPr>
        <p:spPr/>
        <p:txBody>
          <a:bodyPr/>
          <a:lstStyle/>
          <a:p>
            <a:fld id="{03F965BA-DA3B-EB42-8F73-FDBE27A0A657}" type="slidenum">
              <a:rPr lang="x-none" smtClean="0"/>
              <a:t>36</a:t>
            </a:fld>
            <a:endParaRPr lang="x-none"/>
          </a:p>
        </p:txBody>
      </p:sp>
    </p:spTree>
    <p:extLst>
      <p:ext uri="{BB962C8B-B14F-4D97-AF65-F5344CB8AC3E}">
        <p14:creationId xmlns:p14="http://schemas.microsoft.com/office/powerpoint/2010/main" val="20137985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he-IL" dirty="0"/>
              <a:t>כעת נלמד על המדוזות כדי שנוכל לכתב הוראות לטיפול בעת צריבה </a:t>
            </a:r>
            <a:r>
              <a:rPr lang="he-IL" dirty="0" err="1"/>
              <a:t>ממודזה</a:t>
            </a:r>
            <a:endParaRPr lang="he-IL" dirty="0"/>
          </a:p>
          <a:p>
            <a:pPr algn="just" rtl="1"/>
            <a:endParaRPr lang="en-US" dirty="0">
              <a:hlinkClick r:id="rId3"/>
            </a:endParaRPr>
          </a:p>
          <a:p>
            <a:pPr algn="just" rtl="1"/>
            <a:r>
              <a:rPr lang="en-US" dirty="0">
                <a:hlinkClick r:id="rId3"/>
              </a:rPr>
              <a:t>https://www.istockphoto.com/il/photo/jellyfish-cup-is-a-wave-surfaced-on-the-beach-caused-by-a-storm-gm1071046648-286611903</a:t>
            </a:r>
            <a:endParaRPr lang="he-IL" dirty="0"/>
          </a:p>
          <a:p>
            <a:pPr algn="just" rtl="1"/>
            <a:endParaRPr lang="he-IL" dirty="0"/>
          </a:p>
          <a:p>
            <a:pPr algn="just" rtl="1"/>
            <a:r>
              <a:rPr lang="en-US" dirty="0">
                <a:hlinkClick r:id="rId4"/>
              </a:rPr>
              <a:t>https://www.istockphoto.com/il/photo/a-living-water-on-the-rocks-of-montevideo-beach-in-uruguay-gm1209355826-349925732</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37</a:t>
            </a:fld>
            <a:endParaRPr lang="x-none"/>
          </a:p>
        </p:txBody>
      </p:sp>
    </p:spTree>
    <p:extLst>
      <p:ext uri="{BB962C8B-B14F-4D97-AF65-F5344CB8AC3E}">
        <p14:creationId xmlns:p14="http://schemas.microsoft.com/office/powerpoint/2010/main" val="2574453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en-US" dirty="0">
                <a:hlinkClick r:id="rId3"/>
              </a:rPr>
              <a:t>https://www.istockphoto.com/il/photo/rhopilema-nomadica-jellyfish-on-the-coastal-sand-mediterranean-sea-gm1162956243-31</a:t>
            </a:r>
            <a:endParaRPr lang="he-IL" dirty="0">
              <a:hlinkClick r:id="rId3"/>
            </a:endParaRPr>
          </a:p>
          <a:p>
            <a:pPr algn="r" rtl="1"/>
            <a:r>
              <a:rPr lang="en-US" dirty="0">
                <a:hlinkClick r:id="rId3"/>
              </a:rPr>
              <a:t>9181109</a:t>
            </a:r>
            <a:endParaRPr lang="he-IL" dirty="0"/>
          </a:p>
          <a:p>
            <a:pPr algn="r" rtl="1"/>
            <a:endParaRPr lang="he-IL" dirty="0"/>
          </a:p>
          <a:p>
            <a:pPr algn="r" rtl="1"/>
            <a:r>
              <a:rPr lang="he-IL" dirty="0"/>
              <a:t>קוראת את הטקסט</a:t>
            </a:r>
          </a:p>
          <a:p>
            <a:pPr algn="r" rtl="1"/>
            <a:r>
              <a:rPr lang="he-IL" dirty="0"/>
              <a:t>למדנו על המדוזה, כעת כתבו הוראות לטיפול בצריבה  ממדוזה.</a:t>
            </a:r>
          </a:p>
          <a:p>
            <a:pPr algn="r" rtl="1"/>
            <a:r>
              <a:rPr lang="he-IL" dirty="0"/>
              <a:t>זכרו את </a:t>
            </a:r>
            <a:r>
              <a:rPr lang="he-IL" dirty="0" err="1"/>
              <a:t>את</a:t>
            </a:r>
            <a:r>
              <a:rPr lang="he-IL" dirty="0"/>
              <a:t> הכללים שהכרנו, את לשון ההוראות שכתבנו,  הוסיפו מסר חזותי ומסר מילולי.</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38</a:t>
            </a:fld>
            <a:endParaRPr lang="x-none"/>
          </a:p>
        </p:txBody>
      </p:sp>
    </p:spTree>
    <p:extLst>
      <p:ext uri="{BB962C8B-B14F-4D97-AF65-F5344CB8AC3E}">
        <p14:creationId xmlns:p14="http://schemas.microsoft.com/office/powerpoint/2010/main" val="2772791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hlinkClick r:id="rId3"/>
              </a:rPr>
              <a:t>https://www.istockphoto.com/il/photo/jelly-fish-warning-label-on-the-beach-and-background-gm1173292164-325821131</a:t>
            </a:r>
            <a:endParaRPr lang="he-IL" dirty="0"/>
          </a:p>
          <a:p>
            <a:endParaRPr lang="en-US" dirty="0"/>
          </a:p>
          <a:p>
            <a:r>
              <a:rPr lang="en-US" dirty="0">
                <a:hlinkClick r:id="rId4"/>
              </a:rPr>
              <a:t>https://www.istockphoto.com/il/photo/hand-picking-up-plastic-bottle-cleaning-on-the-beach-campaign-to-clean-save-the-world-gm971513936-264587563</a:t>
            </a:r>
            <a:endParaRPr lang="en-US" dirty="0"/>
          </a:p>
          <a:p>
            <a:endParaRPr lang="en-US" dirty="0"/>
          </a:p>
          <a:p>
            <a:r>
              <a:rPr lang="en-US" dirty="0">
                <a:hlinkClick r:id="rId5"/>
              </a:rPr>
              <a:t>https://www.e-med.co.il/ProfessionalSubjects/Burns/Article/699426,9,19.htm</a:t>
            </a:r>
            <a:r>
              <a:rPr lang="en-US" dirty="0"/>
              <a:t>- </a:t>
            </a:r>
            <a:r>
              <a:rPr lang="he-IL" dirty="0"/>
              <a:t>כללים</a:t>
            </a:r>
            <a:endParaRPr lang="en-US"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39</a:t>
            </a:fld>
            <a:endParaRPr lang="x-none"/>
          </a:p>
        </p:txBody>
      </p:sp>
    </p:spTree>
    <p:extLst>
      <p:ext uri="{BB962C8B-B14F-4D97-AF65-F5344CB8AC3E}">
        <p14:creationId xmlns:p14="http://schemas.microsoft.com/office/powerpoint/2010/main" val="2504729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40</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41</a:t>
            </a:fld>
            <a:endParaRPr lang="x-none"/>
          </a:p>
        </p:txBody>
      </p:sp>
    </p:spTree>
    <p:extLst>
      <p:ext uri="{BB962C8B-B14F-4D97-AF65-F5344CB8AC3E}">
        <p14:creationId xmlns:p14="http://schemas.microsoft.com/office/powerpoint/2010/main" val="17002359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 לכיתה ג-ד</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3" y="4419771"/>
            <a:ext cx="5147207" cy="649357"/>
          </a:xfrm>
        </p:spPr>
        <p:txBody>
          <a:bodyPr/>
          <a:lstStyle/>
          <a:p>
            <a:pPr algn="r"/>
            <a:r>
              <a:rPr lang="he-IL" dirty="0"/>
              <a:t>נושא השיעור: חכם בשמש</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סיגי שם-טוב</a:t>
            </a:r>
          </a:p>
        </p:txBody>
      </p:sp>
      <p:sp>
        <p:nvSpPr>
          <p:cNvPr id="2" name="תיבת טקסט 1">
            <a:extLst>
              <a:ext uri="{FF2B5EF4-FFF2-40B4-BE49-F238E27FC236}">
                <a16:creationId xmlns:a16="http://schemas.microsoft.com/office/drawing/2014/main" id="{088E2761-560F-44B1-8C06-C4C60709FE27}"/>
              </a:ext>
            </a:extLst>
          </p:cNvPr>
          <p:cNvSpPr txBox="1"/>
          <p:nvPr/>
        </p:nvSpPr>
        <p:spPr>
          <a:xfrm>
            <a:off x="2613174" y="5519593"/>
            <a:ext cx="4931466" cy="461665"/>
          </a:xfrm>
          <a:prstGeom prst="rect">
            <a:avLst/>
          </a:prstGeom>
          <a:noFill/>
        </p:spPr>
        <p:txBody>
          <a:bodyPr wrap="square" rtlCol="1">
            <a:spAutoFit/>
          </a:bodyPr>
          <a:lstStyle/>
          <a:p>
            <a:r>
              <a:rPr lang="he-IL" sz="2400" b="1" dirty="0">
                <a:solidFill>
                  <a:schemeClr val="bg1"/>
                </a:solidFill>
                <a:latin typeface="Calibri" panose="020F0502020204030204" pitchFamily="34" charset="0"/>
                <a:cs typeface="Calibri" panose="020F0502020204030204" pitchFamily="34" charset="0"/>
              </a:rPr>
              <a:t>פיתוח השיעור: לימור </a:t>
            </a:r>
            <a:r>
              <a:rPr lang="he-IL" sz="2400" b="1" dirty="0" err="1">
                <a:solidFill>
                  <a:schemeClr val="bg1"/>
                </a:solidFill>
                <a:latin typeface="Calibri" panose="020F0502020204030204" pitchFamily="34" charset="0"/>
                <a:cs typeface="Calibri" panose="020F0502020204030204" pitchFamily="34" charset="0"/>
              </a:rPr>
              <a:t>לויט</a:t>
            </a:r>
            <a:r>
              <a:rPr lang="he-IL" sz="2400" b="1" dirty="0">
                <a:solidFill>
                  <a:schemeClr val="bg1"/>
                </a:solidFill>
                <a:latin typeface="Calibri" panose="020F0502020204030204" pitchFamily="34" charset="0"/>
                <a:cs typeface="Calibri" panose="020F0502020204030204" pitchFamily="34" charset="0"/>
              </a:rPr>
              <a:t>, סיגי שם טוב</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8799" y="2649627"/>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502469" y="3092141"/>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01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30239" y="242462"/>
            <a:ext cx="1676981" cy="598123"/>
          </a:xfrm>
          <a:prstGeom prst="rect">
            <a:avLst/>
          </a:prstGeom>
        </p:spPr>
      </p:pic>
      <p:pic>
        <p:nvPicPr>
          <p:cNvPr id="6" name="Picture 2" descr="School instruments Premium Vecto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4873" t="47095" r="18077" b="37556"/>
          <a:stretch/>
        </p:blipFill>
        <p:spPr bwMode="auto">
          <a:xfrm>
            <a:off x="8061790" y="3221036"/>
            <a:ext cx="3401663" cy="657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מה נלמד היום? </a:t>
            </a:r>
            <a:endParaRPr lang="en-US" dirty="0"/>
          </a:p>
        </p:txBody>
      </p:sp>
      <p:sp>
        <p:nvSpPr>
          <p:cNvPr id="4" name="תיבת טקסט 3">
            <a:extLst>
              <a:ext uri="{FF2B5EF4-FFF2-40B4-BE49-F238E27FC236}">
                <a16:creationId xmlns:a16="http://schemas.microsoft.com/office/drawing/2014/main" id="{D16B4972-1E28-4DD9-9638-C1BB87CCB98C}"/>
              </a:ext>
            </a:extLst>
          </p:cNvPr>
          <p:cNvSpPr txBox="1"/>
          <p:nvPr/>
        </p:nvSpPr>
        <p:spPr>
          <a:xfrm>
            <a:off x="4699000" y="2177867"/>
            <a:ext cx="6413500" cy="2368854"/>
          </a:xfrm>
          <a:prstGeom prst="rect">
            <a:avLst/>
          </a:prstGeom>
          <a:noFill/>
        </p:spPr>
        <p:txBody>
          <a:bodyPr wrap="square" rtlCol="1">
            <a:spAutoFit/>
          </a:bodyPr>
          <a:lstStyle/>
          <a:p>
            <a:pPr marL="285750" indent="-285750" algn="r" rtl="1">
              <a:lnSpc>
                <a:spcPct val="200000"/>
              </a:lnSpc>
              <a:buFont typeface="Arial" panose="020B0604020202020204" pitchFamily="34" charset="0"/>
              <a:buChar char="•"/>
            </a:pPr>
            <a:r>
              <a:rPr lang="he-IL" sz="2600" dirty="0">
                <a:latin typeface="Corbel" panose="020B0503020204020204" pitchFamily="34" charset="0"/>
              </a:rPr>
              <a:t>נלמד כיצד להיות "חכמים בשמש".</a:t>
            </a:r>
          </a:p>
          <a:p>
            <a:pPr marL="285750" indent="-285750" algn="r" rtl="1">
              <a:lnSpc>
                <a:spcPct val="200000"/>
              </a:lnSpc>
              <a:buFont typeface="Arial" panose="020B0604020202020204" pitchFamily="34" charset="0"/>
              <a:buChar char="•"/>
            </a:pPr>
            <a:r>
              <a:rPr lang="he-IL" sz="2600" dirty="0">
                <a:latin typeface="Corbel" panose="020B0503020204020204" pitchFamily="34" charset="0"/>
              </a:rPr>
              <a:t>נלמד כיצד כותבים הוראות.</a:t>
            </a:r>
          </a:p>
          <a:p>
            <a:pPr marL="285750" indent="-285750" algn="r" rtl="1">
              <a:lnSpc>
                <a:spcPct val="200000"/>
              </a:lnSpc>
              <a:buFont typeface="Arial" panose="020B0604020202020204" pitchFamily="34" charset="0"/>
              <a:buChar char="•"/>
            </a:pPr>
            <a:r>
              <a:rPr lang="he-IL" sz="2600" dirty="0">
                <a:latin typeface="Corbel" panose="020B0503020204020204" pitchFamily="34" charset="0"/>
              </a:rPr>
              <a:t>נתנסה בכתיבת הוראות לקראת עונת הקיץ.</a:t>
            </a:r>
          </a:p>
        </p:txBody>
      </p:sp>
      <p:pic>
        <p:nvPicPr>
          <p:cNvPr id="2050" name="Picture 2" descr="Three starfishes with blue bag on sand Free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649" y="3362294"/>
            <a:ext cx="4012351" cy="2672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513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A7A6B3B2-D9EF-4ED6-BD12-0591566C6D5B}"/>
              </a:ext>
            </a:extLst>
          </p:cNvPr>
          <p:cNvSpPr>
            <a:spLocks noGrp="1"/>
          </p:cNvSpPr>
          <p:nvPr>
            <p:ph type="title"/>
          </p:nvPr>
        </p:nvSpPr>
        <p:spPr/>
        <p:txBody>
          <a:bodyPr/>
          <a:lstStyle/>
          <a:p>
            <a:r>
              <a:rPr lang="he-IL" dirty="0"/>
              <a:t>נקרא שיר</a:t>
            </a:r>
          </a:p>
        </p:txBody>
      </p:sp>
      <p:pic>
        <p:nvPicPr>
          <p:cNvPr id="2050" name="Picture 2" descr="Orange Parasol">
            <a:extLst>
              <a:ext uri="{FF2B5EF4-FFF2-40B4-BE49-F238E27FC236}">
                <a16:creationId xmlns:a16="http://schemas.microsoft.com/office/drawing/2014/main" id="{A32E1ACB-BC95-4B73-8C89-40B9BF2C3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8160" y="1851111"/>
            <a:ext cx="3122024" cy="4700992"/>
          </a:xfrm>
          <a:prstGeom prst="rect">
            <a:avLst/>
          </a:prstGeom>
          <a:ln>
            <a:noFill/>
          </a:ln>
          <a:effectLst>
            <a:outerShdw blurRad="292100" dist="139700" dir="2700000" algn="tl" rotWithShape="0">
              <a:srgbClr val="333333">
                <a:alpha val="65000"/>
              </a:srgbClr>
            </a:outerShdw>
          </a:effectLst>
        </p:spPr>
      </p:pic>
      <p:sp>
        <p:nvSpPr>
          <p:cNvPr id="5" name="מלבן 4">
            <a:extLst>
              <a:ext uri="{FF2B5EF4-FFF2-40B4-BE49-F238E27FC236}">
                <a16:creationId xmlns:a16="http://schemas.microsoft.com/office/drawing/2014/main" id="{38F249C6-AB6E-434E-BFFD-7C4221CEDEBF}"/>
              </a:ext>
            </a:extLst>
          </p:cNvPr>
          <p:cNvSpPr/>
          <p:nvPr/>
        </p:nvSpPr>
        <p:spPr>
          <a:xfrm>
            <a:off x="3878424" y="2985960"/>
            <a:ext cx="1908956" cy="3293209"/>
          </a:xfrm>
          <a:prstGeom prst="rect">
            <a:avLst/>
          </a:prstGeom>
          <a:noFill/>
        </p:spPr>
        <p:txBody>
          <a:bodyPr wrap="square">
            <a:spAutoFit/>
          </a:bodyPr>
          <a:lstStyle/>
          <a:p>
            <a:pPr algn="r" rtl="1"/>
            <a:r>
              <a:rPr lang="he-IL" sz="2600" dirty="0">
                <a:latin typeface="Calibri" panose="020F0502020204030204" pitchFamily="34" charset="0"/>
                <a:cs typeface="Calibri" panose="020F0502020204030204" pitchFamily="34" charset="0"/>
              </a:rPr>
              <a:t>בַּקַּיִץ יֵשׁ</a:t>
            </a:r>
          </a:p>
          <a:p>
            <a:pPr algn="r" rtl="1"/>
            <a:r>
              <a:rPr lang="he-IL" sz="2600" dirty="0">
                <a:latin typeface="Calibri" panose="020F0502020204030204" pitchFamily="34" charset="0"/>
                <a:cs typeface="Calibri" panose="020F0502020204030204" pitchFamily="34" charset="0"/>
              </a:rPr>
              <a:t>אֲבַטִּיחִים</a:t>
            </a:r>
          </a:p>
          <a:p>
            <a:pPr algn="r" rtl="1"/>
            <a:r>
              <a:rPr lang="he-IL" sz="2600" dirty="0">
                <a:latin typeface="Calibri" panose="020F0502020204030204" pitchFamily="34" charset="0"/>
                <a:cs typeface="Calibri" panose="020F0502020204030204" pitchFamily="34" charset="0"/>
              </a:rPr>
              <a:t>וּמְלוֹנִים</a:t>
            </a:r>
          </a:p>
          <a:p>
            <a:pPr algn="r" rtl="1"/>
            <a:r>
              <a:rPr lang="he-IL" sz="2600" dirty="0">
                <a:latin typeface="Calibri" panose="020F0502020204030204" pitchFamily="34" charset="0"/>
                <a:cs typeface="Calibri" panose="020F0502020204030204" pitchFamily="34" charset="0"/>
              </a:rPr>
              <a:t>וַעֲנָבִים</a:t>
            </a:r>
          </a:p>
          <a:p>
            <a:pPr algn="r" rtl="1"/>
            <a:r>
              <a:rPr lang="he-IL" sz="2600" dirty="0">
                <a:latin typeface="Calibri" panose="020F0502020204030204" pitchFamily="34" charset="0"/>
                <a:cs typeface="Calibri" panose="020F0502020204030204" pitchFamily="34" charset="0"/>
              </a:rPr>
              <a:t>וְיָם,</a:t>
            </a:r>
          </a:p>
          <a:p>
            <a:pPr algn="r" rtl="1"/>
            <a:r>
              <a:rPr lang="he-IL" sz="2600" dirty="0">
                <a:latin typeface="Calibri" panose="020F0502020204030204" pitchFamily="34" charset="0"/>
                <a:cs typeface="Calibri" panose="020F0502020204030204" pitchFamily="34" charset="0"/>
              </a:rPr>
              <a:t>בְּרֵכַת שְׂחִיָּה</a:t>
            </a:r>
          </a:p>
          <a:p>
            <a:pPr algn="r" rtl="1"/>
            <a:r>
              <a:rPr lang="he-IL" sz="2600" dirty="0">
                <a:latin typeface="Calibri" panose="020F0502020204030204" pitchFamily="34" charset="0"/>
                <a:cs typeface="Calibri" panose="020F0502020204030204" pitchFamily="34" charset="0"/>
              </a:rPr>
              <a:t>בְּגָדִים קְצָרִים</a:t>
            </a:r>
          </a:p>
          <a:p>
            <a:pPr algn="r" rtl="1"/>
            <a:r>
              <a:rPr lang="he-IL" sz="2600" dirty="0">
                <a:latin typeface="Calibri" panose="020F0502020204030204" pitchFamily="34" charset="0"/>
                <a:cs typeface="Calibri" panose="020F0502020204030204" pitchFamily="34" charset="0"/>
              </a:rPr>
              <a:t>הַרְבֵּה גְּלִידָה.</a:t>
            </a:r>
          </a:p>
        </p:txBody>
      </p:sp>
      <p:sp>
        <p:nvSpPr>
          <p:cNvPr id="6" name="מלבן 5">
            <a:extLst>
              <a:ext uri="{FF2B5EF4-FFF2-40B4-BE49-F238E27FC236}">
                <a16:creationId xmlns:a16="http://schemas.microsoft.com/office/drawing/2014/main" id="{AE1324EC-B910-46B7-BC9F-1B9DBFD6B125}"/>
              </a:ext>
            </a:extLst>
          </p:cNvPr>
          <p:cNvSpPr/>
          <p:nvPr/>
        </p:nvSpPr>
        <p:spPr>
          <a:xfrm>
            <a:off x="1044170" y="2995943"/>
            <a:ext cx="2287629" cy="3293209"/>
          </a:xfrm>
          <a:prstGeom prst="rect">
            <a:avLst/>
          </a:prstGeom>
          <a:noFill/>
        </p:spPr>
        <p:txBody>
          <a:bodyPr wrap="square">
            <a:spAutoFit/>
          </a:bodyPr>
          <a:lstStyle/>
          <a:p>
            <a:pPr algn="r" rtl="1"/>
            <a:r>
              <a:rPr lang="he-IL" sz="2600" dirty="0">
                <a:latin typeface="Calibri" panose="020F0502020204030204" pitchFamily="34" charset="0"/>
                <a:cs typeface="Calibri" panose="020F0502020204030204" pitchFamily="34" charset="0"/>
              </a:rPr>
              <a:t>וְגַם</a:t>
            </a:r>
          </a:p>
          <a:p>
            <a:pPr algn="r" rtl="1"/>
            <a:r>
              <a:rPr lang="he-IL" sz="2600" dirty="0">
                <a:latin typeface="Calibri" panose="020F0502020204030204" pitchFamily="34" charset="0"/>
                <a:cs typeface="Calibri" panose="020F0502020204030204" pitchFamily="34" charset="0"/>
              </a:rPr>
              <a:t>אֲפַרְסְקִים</a:t>
            </a:r>
          </a:p>
          <a:p>
            <a:pPr algn="r" rtl="1"/>
            <a:r>
              <a:rPr lang="he-IL" sz="2600" dirty="0">
                <a:latin typeface="Calibri" panose="020F0502020204030204" pitchFamily="34" charset="0"/>
                <a:cs typeface="Calibri" panose="020F0502020204030204" pitchFamily="34" charset="0"/>
              </a:rPr>
              <a:t>וּמְשַׁמְּשִׁים</a:t>
            </a:r>
          </a:p>
          <a:p>
            <a:pPr algn="r" rtl="1"/>
            <a:r>
              <a:rPr lang="he-IL" sz="2600" dirty="0">
                <a:latin typeface="Calibri" panose="020F0502020204030204" pitchFamily="34" charset="0"/>
                <a:cs typeface="Calibri" panose="020F0502020204030204" pitchFamily="34" charset="0"/>
              </a:rPr>
              <a:t>וּזְבוּבוֹנִים וְיַתּוּשִׁים</a:t>
            </a:r>
          </a:p>
          <a:p>
            <a:pPr algn="r" rtl="1"/>
            <a:r>
              <a:rPr lang="he-IL" sz="2600" dirty="0">
                <a:latin typeface="Calibri" panose="020F0502020204030204" pitchFamily="34" charset="0"/>
                <a:cs typeface="Calibri" panose="020F0502020204030204" pitchFamily="34" charset="0"/>
              </a:rPr>
              <a:t>וְסַנְדָּלִים</a:t>
            </a:r>
          </a:p>
          <a:p>
            <a:pPr algn="r" rtl="1"/>
            <a:r>
              <a:rPr lang="he-IL" sz="2600" dirty="0">
                <a:latin typeface="Calibri" panose="020F0502020204030204" pitchFamily="34" charset="0"/>
                <a:cs typeface="Calibri" panose="020F0502020204030204" pitchFamily="34" charset="0"/>
              </a:rPr>
              <a:t>וְכוֹבָעִים</a:t>
            </a:r>
          </a:p>
          <a:p>
            <a:pPr algn="r" rtl="1"/>
            <a:r>
              <a:rPr lang="he-IL" sz="2600" dirty="0">
                <a:latin typeface="Calibri" panose="020F0502020204030204" pitchFamily="34" charset="0"/>
                <a:cs typeface="Calibri" panose="020F0502020204030204" pitchFamily="34" charset="0"/>
              </a:rPr>
              <a:t>וּמַזִּיעִים</a:t>
            </a:r>
          </a:p>
          <a:p>
            <a:pPr algn="r" rtl="1"/>
            <a:r>
              <a:rPr lang="he-IL" sz="2600" dirty="0">
                <a:latin typeface="Calibri" panose="020F0502020204030204" pitchFamily="34" charset="0"/>
                <a:cs typeface="Calibri" panose="020F0502020204030204" pitchFamily="34" charset="0"/>
              </a:rPr>
              <a:t>וְחַם.</a:t>
            </a:r>
          </a:p>
        </p:txBody>
      </p:sp>
      <p:sp>
        <p:nvSpPr>
          <p:cNvPr id="7" name="תיבת טקסט 6">
            <a:extLst>
              <a:ext uri="{FF2B5EF4-FFF2-40B4-BE49-F238E27FC236}">
                <a16:creationId xmlns:a16="http://schemas.microsoft.com/office/drawing/2014/main" id="{FEA839BD-608E-45C1-BE55-33EC4C01E1F4}"/>
              </a:ext>
            </a:extLst>
          </p:cNvPr>
          <p:cNvSpPr txBox="1"/>
          <p:nvPr/>
        </p:nvSpPr>
        <p:spPr>
          <a:xfrm>
            <a:off x="2406113" y="1890600"/>
            <a:ext cx="2325189" cy="892552"/>
          </a:xfrm>
          <a:prstGeom prst="rect">
            <a:avLst/>
          </a:prstGeom>
          <a:noFill/>
        </p:spPr>
        <p:txBody>
          <a:bodyPr wrap="square" rtlCol="1">
            <a:spAutoFit/>
          </a:bodyPr>
          <a:lstStyle/>
          <a:p>
            <a:pPr algn="r" rtl="1"/>
            <a:r>
              <a:rPr lang="he-IL" sz="2600" b="1" dirty="0">
                <a:solidFill>
                  <a:srgbClr val="FF6600"/>
                </a:solidFill>
                <a:latin typeface="Calibri" panose="020F0502020204030204" pitchFamily="34" charset="0"/>
                <a:cs typeface="Calibri" panose="020F0502020204030204" pitchFamily="34" charset="0"/>
              </a:rPr>
              <a:t>מה יש בקיץ</a:t>
            </a:r>
          </a:p>
          <a:p>
            <a:pPr algn="r" rtl="1"/>
            <a:r>
              <a:rPr lang="he-IL" sz="2600" b="1" dirty="0">
                <a:solidFill>
                  <a:srgbClr val="FF6600"/>
                </a:solidFill>
                <a:latin typeface="Calibri" panose="020F0502020204030204" pitchFamily="34" charset="0"/>
                <a:cs typeface="Calibri" panose="020F0502020204030204" pitchFamily="34" charset="0"/>
              </a:rPr>
              <a:t>מילים: חיה שנהב</a:t>
            </a:r>
          </a:p>
        </p:txBody>
      </p:sp>
    </p:spTree>
    <p:extLst>
      <p:ext uri="{BB962C8B-B14F-4D97-AF65-F5344CB8AC3E}">
        <p14:creationId xmlns:p14="http://schemas.microsoft.com/office/powerpoint/2010/main" val="3860980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5BDC9FDF-262A-4FDB-A62D-E2CACA7C0F1E}"/>
              </a:ext>
            </a:extLst>
          </p:cNvPr>
          <p:cNvSpPr>
            <a:spLocks noGrp="1"/>
          </p:cNvSpPr>
          <p:nvPr>
            <p:ph type="title"/>
          </p:nvPr>
        </p:nvSpPr>
        <p:spPr>
          <a:xfrm>
            <a:off x="118946" y="617784"/>
            <a:ext cx="11954107" cy="708474"/>
          </a:xfrm>
        </p:spPr>
        <p:txBody>
          <a:bodyPr>
            <a:normAutofit/>
          </a:bodyPr>
          <a:lstStyle/>
          <a:p>
            <a:r>
              <a:rPr lang="he-IL" dirty="0"/>
              <a:t>השֶׁמֶשׁ</a:t>
            </a:r>
          </a:p>
        </p:txBody>
      </p:sp>
      <p:sp>
        <p:nvSpPr>
          <p:cNvPr id="4" name="מלבן 3">
            <a:extLst>
              <a:ext uri="{FF2B5EF4-FFF2-40B4-BE49-F238E27FC236}">
                <a16:creationId xmlns:a16="http://schemas.microsoft.com/office/drawing/2014/main" id="{27CBD398-FA56-4189-9736-D13793327DED}"/>
              </a:ext>
            </a:extLst>
          </p:cNvPr>
          <p:cNvSpPr/>
          <p:nvPr/>
        </p:nvSpPr>
        <p:spPr>
          <a:xfrm>
            <a:off x="1803400" y="1977936"/>
            <a:ext cx="10041048" cy="3093154"/>
          </a:xfrm>
          <a:prstGeom prst="rect">
            <a:avLst/>
          </a:prstGeom>
        </p:spPr>
        <p:txBody>
          <a:bodyPr wrap="square">
            <a:spAutoFit/>
          </a:bodyPr>
          <a:lstStyle/>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הַשֶׁמֶשׁ הִיא הַכּוֹכָב הַקָרוֹב אֵלֵינוּ בְּיוֹתֵר, וְהִיא נִמְצֵאת בְּמֶרְכָּזָה שֶׁל מַעֲרֶכֶת הַשֶּׁמֶשׁ.</a:t>
            </a:r>
          </a:p>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סְבִיבָה חַגִִים (נָעִים בְּמַעְגָלִים) שְׁמוֹנָה כּוֹכְבֵי לֶכֶת וְעוֹד כּוֹכָבִים רַבִּים וּקְטַנִים יוֹתֵר.</a:t>
            </a:r>
          </a:p>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הַשֶׁמֶשׁ הִיא כַּדוּר עָצוּם וְלוֹהֵט. היא  בְּנוּיָה מִכַּמָה שְׁכָבוֹת מְיוּחָדוֹת וְשׁוֹנוֹת זוֹ מִזוֹֹ.</a:t>
            </a:r>
          </a:p>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הַמִבְנֶה הַמְְיוחָד שֶׁלָה מְאַפְשֵׁר לָה לְהָפִיץ קְרִינָה עֲצוּמָה.</a:t>
            </a:r>
          </a:p>
        </p:txBody>
      </p:sp>
      <p:sp>
        <p:nvSpPr>
          <p:cNvPr id="6" name="TextBox 1">
            <a:extLst>
              <a:ext uri="{FF2B5EF4-FFF2-40B4-BE49-F238E27FC236}">
                <a16:creationId xmlns:a16="http://schemas.microsoft.com/office/drawing/2014/main" id="{0B848240-58E9-42BB-908A-A3AA6030D42E}"/>
              </a:ext>
            </a:extLst>
          </p:cNvPr>
          <p:cNvSpPr txBox="1"/>
          <p:nvPr/>
        </p:nvSpPr>
        <p:spPr>
          <a:xfrm>
            <a:off x="6529347" y="5579504"/>
            <a:ext cx="5315101" cy="492443"/>
          </a:xfrm>
          <a:prstGeom prst="rect">
            <a:avLst/>
          </a:prstGeom>
          <a:noFill/>
        </p:spPr>
        <p:txBody>
          <a:bodyPr wrap="square" rtlCol="0">
            <a:spAutoFit/>
          </a:bodyPr>
          <a:lstStyle/>
          <a:p>
            <a:pPr algn="ctr"/>
            <a:r>
              <a:rPr lang="he-IL" sz="2600" b="1" dirty="0">
                <a:solidFill>
                  <a:srgbClr val="FF0000"/>
                </a:solidFill>
                <a:latin typeface="Calibri" panose="020F0502020204030204" pitchFamily="34" charset="0"/>
                <a:cs typeface="Calibri" panose="020F0502020204030204" pitchFamily="34" charset="0"/>
              </a:rPr>
              <a:t>קְרִינָה - הֲפָצַת קַרְנֵי אוֹר אוֹ קַרְנֵי חום</a:t>
            </a:r>
            <a:endParaRPr lang="he-IL" sz="2600" dirty="0"/>
          </a:p>
        </p:txBody>
      </p:sp>
      <p:pic>
        <p:nvPicPr>
          <p:cNvPr id="3074" name="Picture 2" descr="Solar system set of cartoon planets. planets of the solar system solar system with names. Premium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220" y="4070196"/>
            <a:ext cx="4014612" cy="253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847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2">
            <a:extLst>
              <a:ext uri="{FF2B5EF4-FFF2-40B4-BE49-F238E27FC236}">
                <a16:creationId xmlns:a16="http://schemas.microsoft.com/office/drawing/2014/main" id="{A225FC29-CA2F-462C-A844-19701164E481}"/>
              </a:ext>
            </a:extLst>
          </p:cNvPr>
          <p:cNvSpPr>
            <a:spLocks noGrp="1"/>
          </p:cNvSpPr>
          <p:nvPr>
            <p:ph type="title"/>
          </p:nvPr>
        </p:nvSpPr>
        <p:spPr>
          <a:xfrm>
            <a:off x="0" y="582567"/>
            <a:ext cx="12122625" cy="877842"/>
          </a:xfrm>
        </p:spPr>
        <p:txBody>
          <a:bodyPr>
            <a:normAutofit/>
          </a:bodyPr>
          <a:lstStyle/>
          <a:p>
            <a:r>
              <a:rPr lang="he-IL" dirty="0"/>
              <a:t>קרינת השמש</a:t>
            </a:r>
          </a:p>
        </p:txBody>
      </p:sp>
      <p:sp>
        <p:nvSpPr>
          <p:cNvPr id="5" name="מלבן 4">
            <a:extLst>
              <a:ext uri="{FF2B5EF4-FFF2-40B4-BE49-F238E27FC236}">
                <a16:creationId xmlns:a16="http://schemas.microsoft.com/office/drawing/2014/main" id="{79FBEAE8-E5BD-458E-B1F9-FBFB20476C17}"/>
              </a:ext>
            </a:extLst>
          </p:cNvPr>
          <p:cNvSpPr/>
          <p:nvPr/>
        </p:nvSpPr>
        <p:spPr>
          <a:xfrm>
            <a:off x="812800" y="1782596"/>
            <a:ext cx="11097012" cy="3693319"/>
          </a:xfrm>
          <a:prstGeom prst="rect">
            <a:avLst/>
          </a:prstGeom>
        </p:spPr>
        <p:txBody>
          <a:bodyPr wrap="square">
            <a:spAutoFit/>
          </a:bodyPr>
          <a:lstStyle/>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קְרִינַת הַשֶׁמֶשׁ הִיא מְקוֹר </a:t>
            </a:r>
            <a:r>
              <a:rPr lang="he-IL" sz="2600" dirty="0" err="1">
                <a:solidFill>
                  <a:srgbClr val="333333"/>
                </a:solidFill>
                <a:latin typeface="Calibri" panose="020F0502020204030204" pitchFamily="34" charset="0"/>
                <a:cs typeface="Calibri" panose="020F0502020204030204" pitchFamily="34" charset="0"/>
              </a:rPr>
              <a:t>הָאֵנֶרְגייה</a:t>
            </a:r>
            <a:r>
              <a:rPr lang="he-IL" sz="2600" dirty="0">
                <a:solidFill>
                  <a:srgbClr val="333333"/>
                </a:solidFill>
                <a:latin typeface="Calibri" panose="020F0502020204030204" pitchFamily="34" charset="0"/>
                <a:cs typeface="Calibri" panose="020F0502020204030204" pitchFamily="34" charset="0"/>
              </a:rPr>
              <a:t> הַנָקִי וְהַבָּטוּחַ בְּיוֹתֵר.</a:t>
            </a:r>
          </a:p>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בִּמְקוֹמוֹת שׁוֹנִים בָּעוֹלָם הוּקְמוּ חַווֹת שבהן מוצבות מַרְאוֹת גדוֹלוֹת, הַלוֹכְדוֹת אֶת אוֹר הַשֶׁמֶשׁ וּמְנַצְלוֹת אוֹתוֹ לְיִיצוּר חַשְׁמַל.</a:t>
            </a:r>
          </a:p>
          <a:p>
            <a:pPr algn="r" rtl="1">
              <a:lnSpc>
                <a:spcPct val="150000"/>
              </a:lnSpc>
            </a:pPr>
            <a:r>
              <a:rPr lang="he-IL" sz="2600" dirty="0">
                <a:solidFill>
                  <a:srgbClr val="333333"/>
                </a:solidFill>
                <a:latin typeface="Calibri" panose="020F0502020204030204" pitchFamily="34" charset="0"/>
                <a:cs typeface="Calibri" panose="020F0502020204030204" pitchFamily="34" charset="0"/>
              </a:rPr>
              <a:t>בְּיִשְׂרָאֵל, שֶׁבָּהּ יְמֵי שֶׁמֶשׁ רַבִּים בְּשָׁנָה, מִשְׁתַּמְּשִׁים בְּדוּדֵי-שֶׁמֶשׁ לְחִימוּם מַיִם. כָךְ אָנוּ מַצְלִיחִים ללכּוֹד אֵנֶרְגִייה רַבָּה מִן הַשֶׁמֶשׁ בִּמְקוֹם לְבַזְבֵּז חַשְׁמַל, הַמוּפָק מִמְקוֹרוֹת אֵנֶרְגִייה אֲחֵרִים.</a:t>
            </a:r>
          </a:p>
        </p:txBody>
      </p:sp>
      <p:pic>
        <p:nvPicPr>
          <p:cNvPr id="4098" name="Picture 2" descr="Solar panels in a meadow Free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63" y="582567"/>
            <a:ext cx="2476113" cy="154658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reen energy of solar cell panel on house roof Premium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2271" y="4906537"/>
            <a:ext cx="2452761" cy="183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1582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3AB941B3-6422-406C-9FEC-B781AD5A0D7F}"/>
              </a:ext>
            </a:extLst>
          </p:cNvPr>
          <p:cNvSpPr txBox="1"/>
          <p:nvPr/>
        </p:nvSpPr>
        <p:spPr>
          <a:xfrm>
            <a:off x="873832" y="1708890"/>
            <a:ext cx="10833100" cy="3693319"/>
          </a:xfrm>
          <a:prstGeom prst="rect">
            <a:avLst/>
          </a:prstGeom>
          <a:noFill/>
        </p:spPr>
        <p:txBody>
          <a:bodyPr wrap="square" rtlCol="1">
            <a:spAutoFit/>
          </a:bodyPr>
          <a:lstStyle/>
          <a:p>
            <a:pPr algn="r" rtl="1">
              <a:lnSpc>
                <a:spcPct val="150000"/>
              </a:lnSpc>
            </a:pPr>
            <a:r>
              <a:rPr lang="he-IL" sz="2600" dirty="0">
                <a:latin typeface="Calibri" panose="020F0502020204030204" pitchFamily="34" charset="0"/>
                <a:cs typeface="Calibri" panose="020F0502020204030204" pitchFamily="34" charset="0"/>
              </a:rPr>
              <a:t>אומְנָם לקרינת השמש יש יִתְרוֹנוֹת כמְקוֹר אֶנֶרְגייה, אבל היא מְסַכֶּנֶת  את בְּרִיאוּתֵנוּ ועֲלוּלָה לִהְיוֹת מָקוֹר לִנְזָקִים וּלְמַחֲלוֹת.</a:t>
            </a:r>
          </a:p>
          <a:p>
            <a:pPr algn="r" rtl="1">
              <a:lnSpc>
                <a:spcPct val="150000"/>
              </a:lnSpc>
            </a:pPr>
            <a:r>
              <a:rPr lang="he-IL" sz="2600" dirty="0">
                <a:latin typeface="Calibri" panose="020F0502020204030204" pitchFamily="34" charset="0"/>
                <a:cs typeface="Calibri" panose="020F0502020204030204" pitchFamily="34" charset="0"/>
              </a:rPr>
              <a:t>הָאֵבָר הָרִאשׁוֹן שנִיזוֹק מקַרְנֵי הַשֶמֶשׁ הוּא עור הגוף שלנו. רוב קַרְנֵי הַשֶמֶש אֵינָן חוֹדְרוֹת לַגוּף, אַךְ כַּאֲשֶׁר אָנוּ חֲשׂוּפִים זְמַן רַב לְקַרְנֵי הַשֶּׁמֶשׁ לְלֹא הֲגָנָה, אָנוּ יְכוֹלִים לְהִיפָּגַע: לְקַבֵּל כְּוִויוֹת, כְּתָמִים עַל הָעוֹר, מַחֲלוֹת, מַכּוֹת חום וְאַף לְהִתְיַיבֵּשׁ.</a:t>
            </a:r>
          </a:p>
          <a:p>
            <a:pPr algn="r" rtl="1">
              <a:lnSpc>
                <a:spcPct val="150000"/>
              </a:lnSpc>
            </a:pPr>
            <a:r>
              <a:rPr lang="he-IL" sz="2600" dirty="0">
                <a:solidFill>
                  <a:srgbClr val="FF0000"/>
                </a:solidFill>
                <a:latin typeface="Calibri" panose="020F0502020204030204" pitchFamily="34" charset="0"/>
                <a:cs typeface="Calibri" panose="020F0502020204030204" pitchFamily="34" charset="0"/>
              </a:rPr>
              <a:t>לפיכך חשוב ללמוד כדי להיזהר מהקרינה המסוכנת  של השמש</a:t>
            </a:r>
            <a:r>
              <a:rPr lang="he-IL" sz="2600" dirty="0">
                <a:latin typeface="Calibri" panose="020F0502020204030204" pitchFamily="34" charset="0"/>
                <a:cs typeface="Calibri" panose="020F0502020204030204" pitchFamily="34" charset="0"/>
              </a:rPr>
              <a:t>.</a:t>
            </a:r>
          </a:p>
        </p:txBody>
      </p:sp>
      <p:sp>
        <p:nvSpPr>
          <p:cNvPr id="8" name="כותרת 2">
            <a:extLst>
              <a:ext uri="{FF2B5EF4-FFF2-40B4-BE49-F238E27FC236}">
                <a16:creationId xmlns:a16="http://schemas.microsoft.com/office/drawing/2014/main" id="{A225FC29-CA2F-462C-A844-19701164E481}"/>
              </a:ext>
            </a:extLst>
          </p:cNvPr>
          <p:cNvSpPr>
            <a:spLocks noGrp="1"/>
          </p:cNvSpPr>
          <p:nvPr>
            <p:ph type="title"/>
          </p:nvPr>
        </p:nvSpPr>
        <p:spPr>
          <a:xfrm>
            <a:off x="0" y="582567"/>
            <a:ext cx="12122625" cy="877842"/>
          </a:xfrm>
        </p:spPr>
        <p:txBody>
          <a:bodyPr>
            <a:normAutofit/>
          </a:bodyPr>
          <a:lstStyle/>
          <a:p>
            <a:r>
              <a:rPr lang="he-IL" dirty="0"/>
              <a:t>קרינת השמש - סכנות</a:t>
            </a:r>
          </a:p>
        </p:txBody>
      </p:sp>
      <p:pic>
        <p:nvPicPr>
          <p:cNvPr id="5122" name="Picture 2" descr="Warning popup banner concept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354" y="4256978"/>
            <a:ext cx="2467207" cy="2467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1908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eat wave of extreme sun and sky background. hot weather with global warming concept. temperature of summer season. - sun stock pictures, royalty-free photos &amp; images">
            <a:extLst>
              <a:ext uri="{FF2B5EF4-FFF2-40B4-BE49-F238E27FC236}">
                <a16:creationId xmlns:a16="http://schemas.microsoft.com/office/drawing/2014/main" id="{1E68B2BC-B10A-4702-ACA4-9331BA1FEF1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0" y="855706"/>
            <a:ext cx="12192000" cy="5247470"/>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5">
            <a:extLst>
              <a:ext uri="{FF2B5EF4-FFF2-40B4-BE49-F238E27FC236}">
                <a16:creationId xmlns:a16="http://schemas.microsoft.com/office/drawing/2014/main" id="{BCC54507-011A-498F-930B-EB81416E18DF}"/>
              </a:ext>
            </a:extLst>
          </p:cNvPr>
          <p:cNvSpPr/>
          <p:nvPr/>
        </p:nvSpPr>
        <p:spPr>
          <a:xfrm>
            <a:off x="4413287" y="3328221"/>
            <a:ext cx="3297698" cy="769441"/>
          </a:xfrm>
          <a:prstGeom prst="rect">
            <a:avLst/>
          </a:prstGeom>
        </p:spPr>
        <p:txBody>
          <a:bodyPr wrap="none">
            <a:spAutoFit/>
          </a:bodyPr>
          <a:lstStyle/>
          <a:p>
            <a:r>
              <a:rPr lang="he-IL" sz="4400" b="1" dirty="0">
                <a:latin typeface="Calibri" panose="020F0502020204030204" pitchFamily="34" charset="0"/>
                <a:cs typeface="Calibri" panose="020F0502020204030204" pitchFamily="34" charset="0"/>
              </a:rPr>
              <a:t>חֲכָמִים בַּשֶמֶשׁ</a:t>
            </a:r>
            <a:endParaRPr lang="he-IL" sz="4400" b="1" dirty="0"/>
          </a:p>
        </p:txBody>
      </p:sp>
      <p:sp>
        <p:nvSpPr>
          <p:cNvPr id="6" name="תיבת טקסט 4">
            <a:extLst>
              <a:ext uri="{FF2B5EF4-FFF2-40B4-BE49-F238E27FC236}">
                <a16:creationId xmlns:a16="http://schemas.microsoft.com/office/drawing/2014/main" id="{112BCAB1-212C-488C-8C82-D40C9891A4E7}"/>
              </a:ext>
            </a:extLst>
          </p:cNvPr>
          <p:cNvSpPr txBox="1"/>
          <p:nvPr/>
        </p:nvSpPr>
        <p:spPr>
          <a:xfrm>
            <a:off x="113211" y="1741616"/>
            <a:ext cx="11965577" cy="181588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בישראל קרינת השמש חזקה מאד. לפני שיוצאים לרחוב או לחצר, חשוב לנהוג לפי כמה כללים </a:t>
            </a:r>
          </a:p>
          <a:p>
            <a:pPr algn="ctr" rtl="1"/>
            <a:endParaRPr lang="he-IL" sz="2800" b="1" dirty="0">
              <a:latin typeface="Calibri" panose="020F0502020204030204" pitchFamily="34" charset="0"/>
              <a:cs typeface="Calibri" panose="020F0502020204030204" pitchFamily="34" charset="0"/>
            </a:endParaRPr>
          </a:p>
          <a:p>
            <a:pPr algn="ctr" rtl="1"/>
            <a:r>
              <a:rPr lang="he-IL" sz="2800" b="1" dirty="0">
                <a:latin typeface="Calibri" panose="020F0502020204030204" pitchFamily="34" charset="0"/>
                <a:cs typeface="Calibri" panose="020F0502020204030204" pitchFamily="34" charset="0"/>
              </a:rPr>
              <a:t>ולהיות </a:t>
            </a:r>
          </a:p>
        </p:txBody>
      </p:sp>
    </p:spTree>
    <p:extLst>
      <p:ext uri="{BB962C8B-B14F-4D97-AF65-F5344CB8AC3E}">
        <p14:creationId xmlns:p14="http://schemas.microsoft.com/office/powerpoint/2010/main" val="1721809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83FBD4B-04B7-438C-B5F9-D7ADB5B1F217}"/>
              </a:ext>
            </a:extLst>
          </p:cNvPr>
          <p:cNvSpPr>
            <a:spLocks noGrp="1"/>
          </p:cNvSpPr>
          <p:nvPr>
            <p:ph type="title"/>
          </p:nvPr>
        </p:nvSpPr>
        <p:spPr/>
        <p:txBody>
          <a:bodyPr>
            <a:normAutofit/>
          </a:bodyPr>
          <a:lstStyle/>
          <a:p>
            <a:r>
              <a:rPr lang="he-IL" dirty="0"/>
              <a:t>חכם בשמש - הוראות להתנהגות בשמש</a:t>
            </a:r>
          </a:p>
        </p:txBody>
      </p:sp>
      <p:sp>
        <p:nvSpPr>
          <p:cNvPr id="5" name="מלבן 4">
            <a:extLst>
              <a:ext uri="{FF2B5EF4-FFF2-40B4-BE49-F238E27FC236}">
                <a16:creationId xmlns:a16="http://schemas.microsoft.com/office/drawing/2014/main" id="{EFCC7089-0799-4590-BBF3-D72EF5EC30D2}"/>
              </a:ext>
            </a:extLst>
          </p:cNvPr>
          <p:cNvSpPr/>
          <p:nvPr/>
        </p:nvSpPr>
        <p:spPr>
          <a:xfrm>
            <a:off x="5172181" y="2097501"/>
            <a:ext cx="2444900" cy="707886"/>
          </a:xfrm>
          <a:prstGeom prst="rect">
            <a:avLst/>
          </a:prstGeom>
        </p:spPr>
        <p:txBody>
          <a:bodyPr wrap="none">
            <a:spAutoFit/>
          </a:bodyPr>
          <a:lstStyle/>
          <a:p>
            <a:r>
              <a:rPr lang="he-IL" sz="4000" b="1">
                <a:latin typeface="Calibri" panose="020F0502020204030204" pitchFamily="34" charset="0"/>
                <a:cs typeface="Calibri" panose="020F0502020204030204" pitchFamily="34" charset="0"/>
              </a:rPr>
              <a:t>חכם </a:t>
            </a:r>
            <a:r>
              <a:rPr lang="he-IL" sz="4000" b="1" dirty="0">
                <a:latin typeface="Calibri" panose="020F0502020204030204" pitchFamily="34" charset="0"/>
                <a:cs typeface="Calibri" panose="020F0502020204030204" pitchFamily="34" charset="0"/>
              </a:rPr>
              <a:t>בשמש</a:t>
            </a:r>
          </a:p>
        </p:txBody>
      </p:sp>
      <p:cxnSp>
        <p:nvCxnSpPr>
          <p:cNvPr id="7" name="מחבר חץ ישר 6">
            <a:extLst>
              <a:ext uri="{FF2B5EF4-FFF2-40B4-BE49-F238E27FC236}">
                <a16:creationId xmlns:a16="http://schemas.microsoft.com/office/drawing/2014/main" id="{C238DE68-6049-45F5-8023-88DFB0676184}"/>
              </a:ext>
            </a:extLst>
          </p:cNvPr>
          <p:cNvCxnSpPr>
            <a:cxnSpLocks/>
          </p:cNvCxnSpPr>
          <p:nvPr/>
        </p:nvCxnSpPr>
        <p:spPr>
          <a:xfrm>
            <a:off x="7140494" y="2738859"/>
            <a:ext cx="1598557" cy="1304527"/>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8" name="מחבר חץ ישר 7">
            <a:extLst>
              <a:ext uri="{FF2B5EF4-FFF2-40B4-BE49-F238E27FC236}">
                <a16:creationId xmlns:a16="http://schemas.microsoft.com/office/drawing/2014/main" id="{C83F168D-9E11-450B-A2B5-69C1C8553636}"/>
              </a:ext>
            </a:extLst>
          </p:cNvPr>
          <p:cNvCxnSpPr>
            <a:cxnSpLocks/>
          </p:cNvCxnSpPr>
          <p:nvPr/>
        </p:nvCxnSpPr>
        <p:spPr>
          <a:xfrm>
            <a:off x="6839552" y="2766349"/>
            <a:ext cx="1324734" cy="1870965"/>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9" name="מחבר חץ ישר 8">
            <a:extLst>
              <a:ext uri="{FF2B5EF4-FFF2-40B4-BE49-F238E27FC236}">
                <a16:creationId xmlns:a16="http://schemas.microsoft.com/office/drawing/2014/main" id="{922F1E83-CEF4-489C-A9F8-D6FC859CD46E}"/>
              </a:ext>
            </a:extLst>
          </p:cNvPr>
          <p:cNvCxnSpPr>
            <a:cxnSpLocks/>
          </p:cNvCxnSpPr>
          <p:nvPr/>
        </p:nvCxnSpPr>
        <p:spPr>
          <a:xfrm>
            <a:off x="6690167" y="2711369"/>
            <a:ext cx="450327" cy="2095762"/>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2" name="מחבר חץ ישר 11">
            <a:extLst>
              <a:ext uri="{FF2B5EF4-FFF2-40B4-BE49-F238E27FC236}">
                <a16:creationId xmlns:a16="http://schemas.microsoft.com/office/drawing/2014/main" id="{FB120F83-911E-4FC2-8706-6CDDFABBF664}"/>
              </a:ext>
            </a:extLst>
          </p:cNvPr>
          <p:cNvCxnSpPr>
            <a:cxnSpLocks/>
          </p:cNvCxnSpPr>
          <p:nvPr/>
        </p:nvCxnSpPr>
        <p:spPr>
          <a:xfrm>
            <a:off x="6327634" y="2711369"/>
            <a:ext cx="0" cy="2383145"/>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3" name="מחבר חץ ישר 12">
            <a:extLst>
              <a:ext uri="{FF2B5EF4-FFF2-40B4-BE49-F238E27FC236}">
                <a16:creationId xmlns:a16="http://schemas.microsoft.com/office/drawing/2014/main" id="{2E0F00D3-F345-4F14-9CDB-EBA8A094B167}"/>
              </a:ext>
            </a:extLst>
          </p:cNvPr>
          <p:cNvCxnSpPr>
            <a:cxnSpLocks/>
          </p:cNvCxnSpPr>
          <p:nvPr/>
        </p:nvCxnSpPr>
        <p:spPr>
          <a:xfrm flipH="1">
            <a:off x="5818208" y="2711369"/>
            <a:ext cx="277792" cy="222639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4" name="מחבר חץ ישר 13">
            <a:extLst>
              <a:ext uri="{FF2B5EF4-FFF2-40B4-BE49-F238E27FC236}">
                <a16:creationId xmlns:a16="http://schemas.microsoft.com/office/drawing/2014/main" id="{1F45CE43-DF89-4A11-8735-9D42AF95D0F0}"/>
              </a:ext>
            </a:extLst>
          </p:cNvPr>
          <p:cNvCxnSpPr>
            <a:cxnSpLocks/>
          </p:cNvCxnSpPr>
          <p:nvPr/>
        </p:nvCxnSpPr>
        <p:spPr>
          <a:xfrm flipH="1">
            <a:off x="4506686" y="2711369"/>
            <a:ext cx="1311524" cy="222639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cxnSp>
        <p:nvCxnSpPr>
          <p:cNvPr id="15" name="מחבר חץ ישר 14">
            <a:extLst>
              <a:ext uri="{FF2B5EF4-FFF2-40B4-BE49-F238E27FC236}">
                <a16:creationId xmlns:a16="http://schemas.microsoft.com/office/drawing/2014/main" id="{C12238CA-CDD5-4176-A309-3EF6E23AA4CF}"/>
              </a:ext>
            </a:extLst>
          </p:cNvPr>
          <p:cNvCxnSpPr>
            <a:cxnSpLocks/>
          </p:cNvCxnSpPr>
          <p:nvPr/>
        </p:nvCxnSpPr>
        <p:spPr>
          <a:xfrm flipH="1">
            <a:off x="3892731" y="2711369"/>
            <a:ext cx="1624536" cy="1677751"/>
          </a:xfrm>
          <a:prstGeom prst="straightConnector1">
            <a:avLst/>
          </a:prstGeom>
          <a:ln w="57150">
            <a:tailEnd type="triangle"/>
          </a:ln>
        </p:spPr>
        <p:style>
          <a:lnRef idx="3">
            <a:schemeClr val="accent3"/>
          </a:lnRef>
          <a:fillRef idx="0">
            <a:schemeClr val="accent3"/>
          </a:fillRef>
          <a:effectRef idx="2">
            <a:schemeClr val="accent3"/>
          </a:effectRef>
          <a:fontRef idx="minor">
            <a:schemeClr val="tx1"/>
          </a:fontRef>
        </p:style>
      </p:cxnSp>
      <p:sp>
        <p:nvSpPr>
          <p:cNvPr id="4" name="מלבן 3">
            <a:extLst>
              <a:ext uri="{FF2B5EF4-FFF2-40B4-BE49-F238E27FC236}">
                <a16:creationId xmlns:a16="http://schemas.microsoft.com/office/drawing/2014/main" id="{687ECD6C-19D5-4E0F-9413-4B0FEF0280FC}"/>
              </a:ext>
            </a:extLst>
          </p:cNvPr>
          <p:cNvSpPr/>
          <p:nvPr/>
        </p:nvSpPr>
        <p:spPr>
          <a:xfrm>
            <a:off x="8865279" y="3995222"/>
            <a:ext cx="394660"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ח</a:t>
            </a:r>
            <a:endParaRPr lang="he-IL" sz="2800" dirty="0"/>
          </a:p>
        </p:txBody>
      </p:sp>
      <p:sp>
        <p:nvSpPr>
          <p:cNvPr id="6" name="מלבן 5">
            <a:extLst>
              <a:ext uri="{FF2B5EF4-FFF2-40B4-BE49-F238E27FC236}">
                <a16:creationId xmlns:a16="http://schemas.microsoft.com/office/drawing/2014/main" id="{49A3160A-E155-4D59-B85C-876418432E32}"/>
              </a:ext>
            </a:extLst>
          </p:cNvPr>
          <p:cNvSpPr/>
          <p:nvPr/>
        </p:nvSpPr>
        <p:spPr>
          <a:xfrm>
            <a:off x="7997826" y="4565134"/>
            <a:ext cx="356188"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כ</a:t>
            </a:r>
            <a:endParaRPr lang="he-IL" sz="2800" dirty="0"/>
          </a:p>
        </p:txBody>
      </p:sp>
      <p:sp>
        <p:nvSpPr>
          <p:cNvPr id="16" name="מלבן 15">
            <a:extLst>
              <a:ext uri="{FF2B5EF4-FFF2-40B4-BE49-F238E27FC236}">
                <a16:creationId xmlns:a16="http://schemas.microsoft.com/office/drawing/2014/main" id="{0601A967-22C7-490E-8BC5-A308F1A7F936}"/>
              </a:ext>
            </a:extLst>
          </p:cNvPr>
          <p:cNvSpPr/>
          <p:nvPr/>
        </p:nvSpPr>
        <p:spPr>
          <a:xfrm>
            <a:off x="7174825" y="4826061"/>
            <a:ext cx="396262"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מ</a:t>
            </a:r>
            <a:endParaRPr lang="he-IL" sz="2800" dirty="0"/>
          </a:p>
        </p:txBody>
      </p:sp>
      <p:sp>
        <p:nvSpPr>
          <p:cNvPr id="17" name="מלבן 16">
            <a:extLst>
              <a:ext uri="{FF2B5EF4-FFF2-40B4-BE49-F238E27FC236}">
                <a16:creationId xmlns:a16="http://schemas.microsoft.com/office/drawing/2014/main" id="{AE44EEE6-8641-4FA1-ADF9-8F0C6F9FDEEB}"/>
              </a:ext>
            </a:extLst>
          </p:cNvPr>
          <p:cNvSpPr/>
          <p:nvPr/>
        </p:nvSpPr>
        <p:spPr>
          <a:xfrm>
            <a:off x="6183133" y="5015578"/>
            <a:ext cx="362600"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ב</a:t>
            </a:r>
            <a:endParaRPr lang="he-IL" sz="2800" dirty="0"/>
          </a:p>
        </p:txBody>
      </p:sp>
      <p:sp>
        <p:nvSpPr>
          <p:cNvPr id="18" name="מלבן 17">
            <a:extLst>
              <a:ext uri="{FF2B5EF4-FFF2-40B4-BE49-F238E27FC236}">
                <a16:creationId xmlns:a16="http://schemas.microsoft.com/office/drawing/2014/main" id="{9FE73E1C-E22F-43FC-B05B-B2ADB03A1938}"/>
              </a:ext>
            </a:extLst>
          </p:cNvPr>
          <p:cNvSpPr/>
          <p:nvPr/>
        </p:nvSpPr>
        <p:spPr>
          <a:xfrm>
            <a:off x="5520593" y="5015578"/>
            <a:ext cx="444352"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ש</a:t>
            </a:r>
            <a:endParaRPr lang="he-IL" sz="2800" dirty="0"/>
          </a:p>
        </p:txBody>
      </p:sp>
      <p:sp>
        <p:nvSpPr>
          <p:cNvPr id="19" name="מלבן 18">
            <a:extLst>
              <a:ext uri="{FF2B5EF4-FFF2-40B4-BE49-F238E27FC236}">
                <a16:creationId xmlns:a16="http://schemas.microsoft.com/office/drawing/2014/main" id="{D7102E33-E4D0-4208-A569-947E2B1F6A41}"/>
              </a:ext>
            </a:extLst>
          </p:cNvPr>
          <p:cNvSpPr/>
          <p:nvPr/>
        </p:nvSpPr>
        <p:spPr>
          <a:xfrm>
            <a:off x="4369578" y="4954608"/>
            <a:ext cx="396262"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מ</a:t>
            </a:r>
            <a:endParaRPr lang="he-IL" sz="2800" dirty="0"/>
          </a:p>
        </p:txBody>
      </p:sp>
      <p:sp>
        <p:nvSpPr>
          <p:cNvPr id="20" name="מלבן 19">
            <a:extLst>
              <a:ext uri="{FF2B5EF4-FFF2-40B4-BE49-F238E27FC236}">
                <a16:creationId xmlns:a16="http://schemas.microsoft.com/office/drawing/2014/main" id="{48FB861F-35F5-4EDF-A150-B351C8DBE01A}"/>
              </a:ext>
            </a:extLst>
          </p:cNvPr>
          <p:cNvSpPr/>
          <p:nvPr/>
        </p:nvSpPr>
        <p:spPr>
          <a:xfrm>
            <a:off x="3571809" y="4478774"/>
            <a:ext cx="444352"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ש</a:t>
            </a:r>
            <a:endParaRPr lang="he-IL" sz="2800" dirty="0"/>
          </a:p>
        </p:txBody>
      </p:sp>
      <p:sp>
        <p:nvSpPr>
          <p:cNvPr id="10" name="קשת 9">
            <a:extLst>
              <a:ext uri="{FF2B5EF4-FFF2-40B4-BE49-F238E27FC236}">
                <a16:creationId xmlns:a16="http://schemas.microsoft.com/office/drawing/2014/main" id="{08A83558-2BB5-4381-AC0A-F4365E76FBB2}"/>
              </a:ext>
            </a:extLst>
          </p:cNvPr>
          <p:cNvSpPr/>
          <p:nvPr/>
        </p:nvSpPr>
        <p:spPr>
          <a:xfrm>
            <a:off x="5172181" y="1752600"/>
            <a:ext cx="2444900" cy="958769"/>
          </a:xfrm>
          <a:prstGeom prst="arc">
            <a:avLst>
              <a:gd name="adj1" fmla="val 10648426"/>
              <a:gd name="adj2" fmla="val 371471"/>
            </a:avLst>
          </a:prstGeom>
          <a:ln w="38100"/>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p>
        </p:txBody>
      </p:sp>
    </p:spTree>
    <p:extLst>
      <p:ext uri="{BB962C8B-B14F-4D97-AF65-F5344CB8AC3E}">
        <p14:creationId xmlns:p14="http://schemas.microsoft.com/office/powerpoint/2010/main" val="4286760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083FBD4B-04B7-438C-B5F9-D7ADB5B1F217}"/>
              </a:ext>
            </a:extLst>
          </p:cNvPr>
          <p:cNvSpPr>
            <a:spLocks noGrp="1"/>
          </p:cNvSpPr>
          <p:nvPr>
            <p:ph type="title"/>
          </p:nvPr>
        </p:nvSpPr>
        <p:spPr/>
        <p:txBody>
          <a:bodyPr>
            <a:normAutofit/>
          </a:bodyPr>
          <a:lstStyle/>
          <a:p>
            <a:r>
              <a:rPr lang="he-IL" dirty="0"/>
              <a:t>חכם בשמש - הוראות להתנהגות בשמש</a:t>
            </a:r>
          </a:p>
        </p:txBody>
      </p:sp>
      <p:sp>
        <p:nvSpPr>
          <p:cNvPr id="5" name="מלבן 4">
            <a:extLst>
              <a:ext uri="{FF2B5EF4-FFF2-40B4-BE49-F238E27FC236}">
                <a16:creationId xmlns:a16="http://schemas.microsoft.com/office/drawing/2014/main" id="{EFCC7089-0799-4590-BBF3-D72EF5EC30D2}"/>
              </a:ext>
            </a:extLst>
          </p:cNvPr>
          <p:cNvSpPr/>
          <p:nvPr/>
        </p:nvSpPr>
        <p:spPr>
          <a:xfrm>
            <a:off x="4648074" y="1997140"/>
            <a:ext cx="3916457" cy="1107996"/>
          </a:xfrm>
          <a:prstGeom prst="rect">
            <a:avLst/>
          </a:prstGeom>
        </p:spPr>
        <p:txBody>
          <a:bodyPr wrap="none">
            <a:spAutoFit/>
          </a:bodyPr>
          <a:lstStyle/>
          <a:p>
            <a:r>
              <a:rPr lang="he-IL" sz="6600" b="1" dirty="0">
                <a:latin typeface="Calibri" panose="020F0502020204030204" pitchFamily="34" charset="0"/>
                <a:cs typeface="Calibri" panose="020F0502020204030204" pitchFamily="34" charset="0"/>
              </a:rPr>
              <a:t>חכם בשמש</a:t>
            </a:r>
          </a:p>
        </p:txBody>
      </p:sp>
      <p:sp>
        <p:nvSpPr>
          <p:cNvPr id="21" name="תיבת טקסט 20">
            <a:extLst>
              <a:ext uri="{FF2B5EF4-FFF2-40B4-BE49-F238E27FC236}">
                <a16:creationId xmlns:a16="http://schemas.microsoft.com/office/drawing/2014/main" id="{D7557564-F5B1-4989-BAD2-79D36B65D9B8}"/>
              </a:ext>
            </a:extLst>
          </p:cNvPr>
          <p:cNvSpPr txBox="1"/>
          <p:nvPr/>
        </p:nvSpPr>
        <p:spPr>
          <a:xfrm>
            <a:off x="4505092" y="3631169"/>
            <a:ext cx="3753088" cy="1323439"/>
          </a:xfrm>
          <a:prstGeom prst="rect">
            <a:avLst/>
          </a:prstGeom>
          <a:noFill/>
        </p:spPr>
        <p:txBody>
          <a:bodyPr wrap="square" rtlCol="1">
            <a:spAutoFit/>
          </a:bodyPr>
          <a:lstStyle/>
          <a:p>
            <a:pPr algn="ctr"/>
            <a:r>
              <a:rPr lang="he-IL" sz="4000" b="1" dirty="0">
                <a:latin typeface="Calibri" panose="020F0502020204030204" pitchFamily="34" charset="0"/>
                <a:cs typeface="Calibri" panose="020F0502020204030204" pitchFamily="34" charset="0"/>
              </a:rPr>
              <a:t>כללי התנהגות:</a:t>
            </a:r>
          </a:p>
          <a:p>
            <a:pPr algn="ctr"/>
            <a:r>
              <a:rPr lang="he-IL" sz="4000" b="1" dirty="0">
                <a:latin typeface="Calibri" panose="020F0502020204030204" pitchFamily="34" charset="0"/>
                <a:cs typeface="Calibri" panose="020F0502020204030204" pitchFamily="34" charset="0"/>
              </a:rPr>
              <a:t>הנחיות, הוראות</a:t>
            </a:r>
          </a:p>
        </p:txBody>
      </p:sp>
    </p:spTree>
    <p:extLst>
      <p:ext uri="{BB962C8B-B14F-4D97-AF65-F5344CB8AC3E}">
        <p14:creationId xmlns:p14="http://schemas.microsoft.com/office/powerpoint/2010/main" val="6228472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sz="4000" dirty="0"/>
              <a:t>"</a:t>
            </a:r>
            <a:r>
              <a:rPr lang="he-IL" dirty="0"/>
              <a:t>חכם בשמש"- מה אומרת לנו כל אות?  </a:t>
            </a:r>
          </a:p>
        </p:txBody>
      </p:sp>
      <p:graphicFrame>
        <p:nvGraphicFramePr>
          <p:cNvPr id="6" name="Table 5"/>
          <p:cNvGraphicFramePr>
            <a:graphicFrameLocks noGrp="1"/>
          </p:cNvGraphicFramePr>
          <p:nvPr>
            <p:extLst>
              <p:ext uri="{D42A27DB-BD31-4B8C-83A1-F6EECF244321}">
                <p14:modId xmlns:p14="http://schemas.microsoft.com/office/powerpoint/2010/main" val="592166848"/>
              </p:ext>
            </p:extLst>
          </p:nvPr>
        </p:nvGraphicFramePr>
        <p:xfrm>
          <a:off x="328768" y="1792090"/>
          <a:ext cx="11534464" cy="4236720"/>
        </p:xfrm>
        <a:graphic>
          <a:graphicData uri="http://schemas.openxmlformats.org/drawingml/2006/table">
            <a:tbl>
              <a:tblPr firstRow="1" bandRow="1">
                <a:tableStyleId>{F2DE63D5-997A-4646-A377-4702673A728D}</a:tableStyleId>
              </a:tblPr>
              <a:tblGrid>
                <a:gridCol w="1441808">
                  <a:extLst>
                    <a:ext uri="{9D8B030D-6E8A-4147-A177-3AD203B41FA5}">
                      <a16:colId xmlns:a16="http://schemas.microsoft.com/office/drawing/2014/main" val="20000"/>
                    </a:ext>
                  </a:extLst>
                </a:gridCol>
                <a:gridCol w="1441808">
                  <a:extLst>
                    <a:ext uri="{9D8B030D-6E8A-4147-A177-3AD203B41FA5}">
                      <a16:colId xmlns:a16="http://schemas.microsoft.com/office/drawing/2014/main" val="20001"/>
                    </a:ext>
                  </a:extLst>
                </a:gridCol>
                <a:gridCol w="1441808">
                  <a:extLst>
                    <a:ext uri="{9D8B030D-6E8A-4147-A177-3AD203B41FA5}">
                      <a16:colId xmlns:a16="http://schemas.microsoft.com/office/drawing/2014/main" val="20002"/>
                    </a:ext>
                  </a:extLst>
                </a:gridCol>
                <a:gridCol w="1441808">
                  <a:extLst>
                    <a:ext uri="{9D8B030D-6E8A-4147-A177-3AD203B41FA5}">
                      <a16:colId xmlns:a16="http://schemas.microsoft.com/office/drawing/2014/main" val="20003"/>
                    </a:ext>
                  </a:extLst>
                </a:gridCol>
                <a:gridCol w="1441808">
                  <a:extLst>
                    <a:ext uri="{9D8B030D-6E8A-4147-A177-3AD203B41FA5}">
                      <a16:colId xmlns:a16="http://schemas.microsoft.com/office/drawing/2014/main" val="20004"/>
                    </a:ext>
                  </a:extLst>
                </a:gridCol>
                <a:gridCol w="1441808">
                  <a:extLst>
                    <a:ext uri="{9D8B030D-6E8A-4147-A177-3AD203B41FA5}">
                      <a16:colId xmlns:a16="http://schemas.microsoft.com/office/drawing/2014/main" val="20005"/>
                    </a:ext>
                  </a:extLst>
                </a:gridCol>
                <a:gridCol w="1318652">
                  <a:extLst>
                    <a:ext uri="{9D8B030D-6E8A-4147-A177-3AD203B41FA5}">
                      <a16:colId xmlns:a16="http://schemas.microsoft.com/office/drawing/2014/main" val="20006"/>
                    </a:ext>
                  </a:extLst>
                </a:gridCol>
                <a:gridCol w="1564964">
                  <a:extLst>
                    <a:ext uri="{9D8B030D-6E8A-4147-A177-3AD203B41FA5}">
                      <a16:colId xmlns:a16="http://schemas.microsoft.com/office/drawing/2014/main" val="20007"/>
                    </a:ext>
                  </a:extLst>
                </a:gridCol>
              </a:tblGrid>
              <a:tr h="666728">
                <a:tc>
                  <a:txBody>
                    <a:bodyPr/>
                    <a:lstStyle/>
                    <a:p>
                      <a:pPr algn="ctr" rtl="1"/>
                      <a:r>
                        <a:rPr lang="he-IL" sz="4400" dirty="0">
                          <a:solidFill>
                            <a:schemeClr val="tx1"/>
                          </a:solidFill>
                          <a:latin typeface="Calibri" panose="020F0502020204030204" pitchFamily="34" charset="0"/>
                          <a:cs typeface="Calibri" panose="020F0502020204030204" pitchFamily="34" charset="0"/>
                        </a:rPr>
                        <a:t>ש</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מ</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ש</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ב</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מ</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כ</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r>
                        <a:rPr lang="he-IL" sz="4400" dirty="0">
                          <a:solidFill>
                            <a:schemeClr val="tx1"/>
                          </a:solidFill>
                          <a:latin typeface="Calibri" panose="020F0502020204030204" pitchFamily="34" charset="0"/>
                          <a:cs typeface="Calibri" panose="020F0502020204030204" pitchFamily="34" charset="0"/>
                        </a:rPr>
                        <a:t>ח</a:t>
                      </a:r>
                      <a:endParaRPr lang="en-US" sz="44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endParaRPr lang="en-US" sz="24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520141">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p>
                      <a:pPr algn="ctr" rtl="1"/>
                      <a:endParaRPr lang="en-US" sz="3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1520141">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2"/>
                  </a:ext>
                </a:extLst>
              </a:tr>
            </a:tbl>
          </a:graphicData>
        </a:graphic>
      </p:graphicFrame>
      <p:pic>
        <p:nvPicPr>
          <p:cNvPr id="2" name="02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55702" y="663126"/>
            <a:ext cx="2018690" cy="720000"/>
          </a:xfrm>
          <a:prstGeom prst="rect">
            <a:avLst/>
          </a:prstGeom>
        </p:spPr>
      </p:pic>
    </p:spTree>
    <p:extLst>
      <p:ext uri="{BB962C8B-B14F-4D97-AF65-F5344CB8AC3E}">
        <p14:creationId xmlns:p14="http://schemas.microsoft.com/office/powerpoint/2010/main" val="28083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25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sz="4000" dirty="0"/>
              <a:t>"</a:t>
            </a:r>
            <a:r>
              <a:rPr lang="he-IL" dirty="0"/>
              <a:t>חכם בשמש"- מה אומרת לנו כל אות?  </a:t>
            </a:r>
          </a:p>
        </p:txBody>
      </p:sp>
      <p:graphicFrame>
        <p:nvGraphicFramePr>
          <p:cNvPr id="6" name="Table 5"/>
          <p:cNvGraphicFramePr>
            <a:graphicFrameLocks noGrp="1"/>
          </p:cNvGraphicFramePr>
          <p:nvPr>
            <p:extLst>
              <p:ext uri="{D42A27DB-BD31-4B8C-83A1-F6EECF244321}">
                <p14:modId xmlns:p14="http://schemas.microsoft.com/office/powerpoint/2010/main" val="3937451864"/>
              </p:ext>
            </p:extLst>
          </p:nvPr>
        </p:nvGraphicFramePr>
        <p:xfrm>
          <a:off x="431800" y="1992564"/>
          <a:ext cx="11534464" cy="4236720"/>
        </p:xfrm>
        <a:graphic>
          <a:graphicData uri="http://schemas.openxmlformats.org/drawingml/2006/table">
            <a:tbl>
              <a:tblPr firstRow="1" bandRow="1">
                <a:tableStyleId>{F2DE63D5-997A-4646-A377-4702673A728D}</a:tableStyleId>
              </a:tblPr>
              <a:tblGrid>
                <a:gridCol w="1441808">
                  <a:extLst>
                    <a:ext uri="{9D8B030D-6E8A-4147-A177-3AD203B41FA5}">
                      <a16:colId xmlns:a16="http://schemas.microsoft.com/office/drawing/2014/main" val="20000"/>
                    </a:ext>
                  </a:extLst>
                </a:gridCol>
                <a:gridCol w="1441808">
                  <a:extLst>
                    <a:ext uri="{9D8B030D-6E8A-4147-A177-3AD203B41FA5}">
                      <a16:colId xmlns:a16="http://schemas.microsoft.com/office/drawing/2014/main" val="20001"/>
                    </a:ext>
                  </a:extLst>
                </a:gridCol>
                <a:gridCol w="1441808">
                  <a:extLst>
                    <a:ext uri="{9D8B030D-6E8A-4147-A177-3AD203B41FA5}">
                      <a16:colId xmlns:a16="http://schemas.microsoft.com/office/drawing/2014/main" val="20002"/>
                    </a:ext>
                  </a:extLst>
                </a:gridCol>
                <a:gridCol w="1441808">
                  <a:extLst>
                    <a:ext uri="{9D8B030D-6E8A-4147-A177-3AD203B41FA5}">
                      <a16:colId xmlns:a16="http://schemas.microsoft.com/office/drawing/2014/main" val="20003"/>
                    </a:ext>
                  </a:extLst>
                </a:gridCol>
                <a:gridCol w="1441808">
                  <a:extLst>
                    <a:ext uri="{9D8B030D-6E8A-4147-A177-3AD203B41FA5}">
                      <a16:colId xmlns:a16="http://schemas.microsoft.com/office/drawing/2014/main" val="20004"/>
                    </a:ext>
                  </a:extLst>
                </a:gridCol>
                <a:gridCol w="1441808">
                  <a:extLst>
                    <a:ext uri="{9D8B030D-6E8A-4147-A177-3AD203B41FA5}">
                      <a16:colId xmlns:a16="http://schemas.microsoft.com/office/drawing/2014/main" val="20005"/>
                    </a:ext>
                  </a:extLst>
                </a:gridCol>
                <a:gridCol w="1441808">
                  <a:extLst>
                    <a:ext uri="{9D8B030D-6E8A-4147-A177-3AD203B41FA5}">
                      <a16:colId xmlns:a16="http://schemas.microsoft.com/office/drawing/2014/main" val="20006"/>
                    </a:ext>
                  </a:extLst>
                </a:gridCol>
                <a:gridCol w="1441808">
                  <a:extLst>
                    <a:ext uri="{9D8B030D-6E8A-4147-A177-3AD203B41FA5}">
                      <a16:colId xmlns:a16="http://schemas.microsoft.com/office/drawing/2014/main" val="20007"/>
                    </a:ext>
                  </a:extLst>
                </a:gridCol>
              </a:tblGrid>
              <a:tr h="370840">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rtl="1"/>
                      <a:endParaRPr lang="en-US" sz="24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en-US" sz="66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p>
                      <a:pPr algn="ctr" rtl="1"/>
                      <a:endParaRPr lang="en-US" sz="3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370840">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5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2"/>
                  </a:ext>
                </a:extLst>
              </a:tr>
            </a:tbl>
          </a:graphicData>
        </a:graphic>
      </p:graphicFrame>
      <p:pic>
        <p:nvPicPr>
          <p:cNvPr id="2" name="תמונה 1">
            <a:extLst>
              <a:ext uri="{FF2B5EF4-FFF2-40B4-BE49-F238E27FC236}">
                <a16:creationId xmlns:a16="http://schemas.microsoft.com/office/drawing/2014/main" id="{D2F50083-22A8-4C46-A06D-477021389517}"/>
              </a:ext>
            </a:extLst>
          </p:cNvPr>
          <p:cNvPicPr>
            <a:picLocks noChangeAspect="1"/>
          </p:cNvPicPr>
          <p:nvPr/>
        </p:nvPicPr>
        <p:blipFill rotWithShape="1">
          <a:blip r:embed="rId5"/>
          <a:srcRect l="17608" t="10145" r="13358"/>
          <a:stretch/>
        </p:blipFill>
        <p:spPr>
          <a:xfrm>
            <a:off x="7683191" y="3227296"/>
            <a:ext cx="1458102" cy="786107"/>
          </a:xfrm>
          <a:prstGeom prst="rect">
            <a:avLst/>
          </a:prstGeom>
        </p:spPr>
      </p:pic>
      <p:pic>
        <p:nvPicPr>
          <p:cNvPr id="7" name="01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0239" y="663126"/>
            <a:ext cx="2018692" cy="720000"/>
          </a:xfrm>
          <a:prstGeom prst="rect">
            <a:avLst/>
          </a:prstGeom>
        </p:spPr>
      </p:pic>
    </p:spTree>
    <p:extLst>
      <p:ext uri="{BB962C8B-B14F-4D97-AF65-F5344CB8AC3E}">
        <p14:creationId xmlns:p14="http://schemas.microsoft.com/office/powerpoint/2010/main" val="408137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מ' ?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384995"/>
          </a:xfrm>
          <a:prstGeom prst="rect">
            <a:avLst/>
          </a:prstGeom>
          <a:noFill/>
        </p:spPr>
        <p:txBody>
          <a:bodyPr wrap="square" rtlCol="1">
            <a:spAutoFit/>
          </a:bodyPr>
          <a:lstStyle/>
          <a:p>
            <a:pPr algn="r" rtl="1"/>
            <a:r>
              <a:rPr lang="he-IL" sz="3200" b="1" dirty="0">
                <a:latin typeface="Calibri" panose="020F0502020204030204" pitchFamily="34" charset="0"/>
                <a:cs typeface="Calibri" panose="020F0502020204030204" pitchFamily="34" charset="0"/>
              </a:rPr>
              <a:t>מַ</a:t>
            </a:r>
            <a:r>
              <a:rPr lang="he-IL" sz="2800" dirty="0">
                <a:latin typeface="Calibri" panose="020F0502020204030204" pitchFamily="34" charset="0"/>
                <a:cs typeface="Calibri" panose="020F0502020204030204" pitchFamily="34" charset="0"/>
              </a:rPr>
              <a:t>סְנֵן</a:t>
            </a:r>
          </a:p>
          <a:p>
            <a:pPr algn="r" rtl="1"/>
            <a:r>
              <a:rPr lang="he-IL" sz="28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779526759"/>
              </p:ext>
            </p:extLst>
          </p:nvPr>
        </p:nvGraphicFramePr>
        <p:xfrm>
          <a:off x="1085535" y="2069667"/>
          <a:ext cx="10805536" cy="423672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232211">
                  <a:extLst>
                    <a:ext uri="{9D8B030D-6E8A-4147-A177-3AD203B41FA5}">
                      <a16:colId xmlns:a16="http://schemas.microsoft.com/office/drawing/2014/main" val="20006"/>
                    </a:ext>
                  </a:extLst>
                </a:gridCol>
                <a:gridCol w="1469173">
                  <a:extLst>
                    <a:ext uri="{9D8B030D-6E8A-4147-A177-3AD203B41FA5}">
                      <a16:colId xmlns:a16="http://schemas.microsoft.com/office/drawing/2014/main" val="20007"/>
                    </a:ext>
                  </a:extLst>
                </a:gridCol>
              </a:tblGrid>
              <a:tr h="370840">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370840">
                <a:tc>
                  <a:txBody>
                    <a:bodyPr/>
                    <a:lstStyle/>
                    <a:p>
                      <a:pPr algn="ctr" rtl="1"/>
                      <a:endParaRPr lang="en-US" sz="6600">
                        <a:latin typeface="+mn-lt"/>
                      </a:endParaRPr>
                    </a:p>
                  </a:txBody>
                  <a:tcPr/>
                </a:tc>
                <a:tc>
                  <a:txBody>
                    <a:bodyPr/>
                    <a:lstStyle/>
                    <a:p>
                      <a:pPr algn="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marL="0" algn="ctr" defTabSz="914400" rtl="1" eaLnBrk="1" latinLnBrk="0" hangingPunct="1"/>
                      <a:r>
                        <a:rPr lang="he-IL" sz="3600" b="1" kern="1200" dirty="0">
                          <a:solidFill>
                            <a:schemeClr val="tx1"/>
                          </a:solidFill>
                          <a:latin typeface="Calibri" panose="020F0502020204030204" pitchFamily="34" charset="0"/>
                          <a:ea typeface="+mn-ea"/>
                          <a:cs typeface="Calibri" panose="020F0502020204030204" pitchFamily="34" charset="0"/>
                        </a:rPr>
                        <a:t>מילה</a:t>
                      </a:r>
                    </a:p>
                    <a:p>
                      <a:pPr marL="0" algn="ctr" defTabSz="914400" rtl="1" eaLnBrk="1" latinLnBrk="0" hangingPunct="1"/>
                      <a:endParaRPr lang="he-IL" sz="3600" b="1" kern="1200" dirty="0">
                        <a:solidFill>
                          <a:schemeClr val="tx1"/>
                        </a:solidFill>
                        <a:latin typeface="Calibri" panose="020F0502020204030204" pitchFamily="34" charset="0"/>
                        <a:ea typeface="+mn-ea"/>
                        <a:cs typeface="Calibri" panose="020F0502020204030204" pitchFamily="34" charset="0"/>
                      </a:endParaRPr>
                    </a:p>
                    <a:p>
                      <a:pPr marL="0" algn="ctr" defTabSz="914400" rtl="1" eaLnBrk="1" latinLnBrk="0" hangingPunct="1"/>
                      <a:endParaRPr lang="en-US" sz="36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en-US" sz="5400"/>
                    </a:p>
                  </a:txBody>
                  <a:tcPr/>
                </a:tc>
                <a:tc>
                  <a:txBody>
                    <a:bodyPr/>
                    <a:lstStyle/>
                    <a:p>
                      <a:endParaRPr lang="en-US" sz="5400"/>
                    </a:p>
                  </a:txBody>
                  <a:tcPr/>
                </a:tc>
                <a:tc>
                  <a:txBody>
                    <a:bodyPr/>
                    <a:lstStyle/>
                    <a:p>
                      <a:endParaRPr lang="en-US" sz="5400" dirty="0"/>
                    </a:p>
                  </a:txBody>
                  <a:tcPr/>
                </a:tc>
                <a:tc>
                  <a:txBody>
                    <a:bodyPr/>
                    <a:lstStyle/>
                    <a:p>
                      <a:pPr marL="0" algn="ctr" defTabSz="914400" rtl="1" eaLnBrk="1" latinLnBrk="0" hangingPunct="1"/>
                      <a:r>
                        <a:rPr lang="he-IL" sz="3600" b="1" kern="1200" dirty="0">
                          <a:solidFill>
                            <a:schemeClr val="tx1"/>
                          </a:solidFill>
                          <a:latin typeface="Calibri" panose="020F0502020204030204" pitchFamily="34" charset="0"/>
                          <a:ea typeface="+mn-ea"/>
                          <a:cs typeface="Calibri" panose="020F0502020204030204" pitchFamily="34" charset="0"/>
                        </a:rPr>
                        <a:t>הוראה</a:t>
                      </a:r>
                    </a:p>
                    <a:p>
                      <a:pPr marL="0" algn="ctr" defTabSz="914400" rtl="1" eaLnBrk="1" latinLnBrk="0" hangingPunct="1"/>
                      <a:endParaRPr lang="he-IL" sz="3600" b="1" kern="1200" dirty="0">
                        <a:solidFill>
                          <a:schemeClr val="tx1"/>
                        </a:solidFill>
                        <a:latin typeface="Calibri" panose="020F0502020204030204" pitchFamily="34" charset="0"/>
                        <a:ea typeface="+mn-ea"/>
                        <a:cs typeface="Calibri" panose="020F0502020204030204" pitchFamily="34" charset="0"/>
                      </a:endParaRPr>
                    </a:p>
                    <a:p>
                      <a:pPr marL="0" algn="ctr" defTabSz="914400" rtl="1" eaLnBrk="1" latinLnBrk="0" hangingPunct="1"/>
                      <a:endParaRPr lang="he-IL" sz="36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92171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63DFC4CA-4354-4603-820B-1A6A0A5543CA}"/>
              </a:ext>
            </a:extLst>
          </p:cNvPr>
          <p:cNvSpPr>
            <a:spLocks noGrp="1"/>
          </p:cNvSpPr>
          <p:nvPr>
            <p:ph type="title"/>
          </p:nvPr>
        </p:nvSpPr>
        <p:spPr/>
        <p:txBody>
          <a:bodyPr/>
          <a:lstStyle/>
          <a:p>
            <a:r>
              <a:rPr lang="he-IL" dirty="0"/>
              <a:t>מסנן קרינה </a:t>
            </a:r>
          </a:p>
        </p:txBody>
      </p:sp>
      <p:pic>
        <p:nvPicPr>
          <p:cNvPr id="22" name="Picture 22" descr="cute emoji looking up at a question mark indicating a problem. problem solving, curiosity, questions, doubts, solutions. vector illustration design - emoji qwestion stock illustrations">
            <a:extLst>
              <a:ext uri="{FF2B5EF4-FFF2-40B4-BE49-F238E27FC236}">
                <a16:creationId xmlns:a16="http://schemas.microsoft.com/office/drawing/2014/main" id="{1E6D4A97-EC78-4507-A70B-3F2F23F039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5" t="14165" r="18160"/>
          <a:stretch/>
        </p:blipFill>
        <p:spPr bwMode="auto">
          <a:xfrm>
            <a:off x="6890059" y="4616857"/>
            <a:ext cx="663062" cy="7955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1787648618"/>
              </p:ext>
            </p:extLst>
          </p:nvPr>
        </p:nvGraphicFramePr>
        <p:xfrm>
          <a:off x="5759552" y="1933066"/>
          <a:ext cx="6053610" cy="3688080"/>
        </p:xfrm>
        <a:graphic>
          <a:graphicData uri="http://schemas.openxmlformats.org/drawingml/2006/table">
            <a:tbl>
              <a:tblPr firstRow="1" bandRow="1">
                <a:tableStyleId>{5940675A-B579-460E-94D1-54222C63F5DA}</a:tableStyleId>
              </a:tblPr>
              <a:tblGrid>
                <a:gridCol w="3026805">
                  <a:extLst>
                    <a:ext uri="{9D8B030D-6E8A-4147-A177-3AD203B41FA5}">
                      <a16:colId xmlns:a16="http://schemas.microsoft.com/office/drawing/2014/main" val="20000"/>
                    </a:ext>
                  </a:extLst>
                </a:gridCol>
                <a:gridCol w="3026805">
                  <a:extLst>
                    <a:ext uri="{9D8B030D-6E8A-4147-A177-3AD203B41FA5}">
                      <a16:colId xmlns:a16="http://schemas.microsoft.com/office/drawing/2014/main" val="20001"/>
                    </a:ext>
                  </a:extLst>
                </a:gridCol>
              </a:tblGrid>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3600" dirty="0"/>
                    </a:p>
                  </a:txBody>
                  <a:tcPr/>
                </a:tc>
                <a:extLst>
                  <a:ext uri="{0D108BD9-81ED-4DB2-BD59-A6C34878D82A}">
                    <a16:rowId xmlns:a16="http://schemas.microsoft.com/office/drawing/2014/main" val="4141734532"/>
                  </a:ext>
                </a:extLst>
              </a:tr>
              <a:tr h="370840">
                <a:tc>
                  <a:txBody>
                    <a:bodyPr/>
                    <a:lstStyle/>
                    <a:p>
                      <a:pPr algn="ctr" rtl="1"/>
                      <a:r>
                        <a:rPr lang="he-IL" sz="3600" dirty="0"/>
                        <a:t>מַסְנֵן  קְרִינָה</a:t>
                      </a:r>
                    </a:p>
                    <a:p>
                      <a:pPr algn="ctr" rtl="1"/>
                      <a:r>
                        <a:rPr lang="he-IL" sz="3600" dirty="0"/>
                        <a:t>בְּקְרֶם הֲגָנָה</a:t>
                      </a:r>
                    </a:p>
                  </a:txBody>
                  <a:tcPr/>
                </a:tc>
                <a:tc>
                  <a:txBody>
                    <a:bodyPr/>
                    <a:lstStyle/>
                    <a:p>
                      <a:pPr algn="r" rtl="1"/>
                      <a:r>
                        <a:rPr lang="he-IL" sz="3600" b="1" dirty="0">
                          <a:latin typeface="Calibri" panose="020F0502020204030204" pitchFamily="34" charset="0"/>
                          <a:cs typeface="Calibri" panose="020F0502020204030204" pitchFamily="34" charset="0"/>
                        </a:rPr>
                        <a:t>מילה</a:t>
                      </a:r>
                      <a:endParaRPr lang="en-US"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0"/>
                  </a:ext>
                </a:extLst>
              </a:tr>
              <a:tr h="370840">
                <a:tc>
                  <a:txBody>
                    <a:bodyPr/>
                    <a:lstStyle/>
                    <a:p>
                      <a:endParaRPr lang="en-US" sz="3600" dirty="0"/>
                    </a:p>
                  </a:txBody>
                  <a:tcPr/>
                </a:tc>
                <a:tc>
                  <a:txBody>
                    <a:bodyPr/>
                    <a:lstStyle/>
                    <a:p>
                      <a:pPr algn="r" rtl="1"/>
                      <a:r>
                        <a:rPr lang="he-IL" sz="3600" b="1" dirty="0">
                          <a:latin typeface="Calibri" panose="020F0502020204030204" pitchFamily="34" charset="0"/>
                          <a:cs typeface="Calibri" panose="020F0502020204030204" pitchFamily="34" charset="0"/>
                        </a:rPr>
                        <a:t>הוראה </a:t>
                      </a:r>
                    </a:p>
                    <a:p>
                      <a:pPr algn="r" rtl="1"/>
                      <a:endParaRPr lang="he-IL" sz="3600" b="1" dirty="0">
                        <a:latin typeface="Calibri" panose="020F0502020204030204" pitchFamily="34" charset="0"/>
                        <a:cs typeface="Calibri" panose="020F0502020204030204" pitchFamily="34" charset="0"/>
                      </a:endParaRPr>
                    </a:p>
                    <a:p>
                      <a:pPr algn="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75412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63DFC4CA-4354-4603-820B-1A6A0A5543CA}"/>
              </a:ext>
            </a:extLst>
          </p:cNvPr>
          <p:cNvSpPr>
            <a:spLocks noGrp="1"/>
          </p:cNvSpPr>
          <p:nvPr>
            <p:ph type="title"/>
          </p:nvPr>
        </p:nvSpPr>
        <p:spPr/>
        <p:txBody>
          <a:bodyPr/>
          <a:lstStyle/>
          <a:p>
            <a:r>
              <a:rPr lang="he-IL" dirty="0"/>
              <a:t>מסנן קרינה </a:t>
            </a:r>
          </a:p>
        </p:txBody>
      </p:sp>
      <p:sp>
        <p:nvSpPr>
          <p:cNvPr id="16" name="תיבת טקסט 15">
            <a:extLst>
              <a:ext uri="{FF2B5EF4-FFF2-40B4-BE49-F238E27FC236}">
                <a16:creationId xmlns:a16="http://schemas.microsoft.com/office/drawing/2014/main" id="{1F800235-D282-40D6-8A6C-17547140446F}"/>
              </a:ext>
            </a:extLst>
          </p:cNvPr>
          <p:cNvSpPr txBox="1"/>
          <p:nvPr/>
        </p:nvSpPr>
        <p:spPr>
          <a:xfrm>
            <a:off x="1536676" y="1426452"/>
            <a:ext cx="3470221" cy="5065682"/>
          </a:xfrm>
          <a:prstGeom prst="rect">
            <a:avLst/>
          </a:prstGeom>
          <a:noFill/>
        </p:spPr>
        <p:txBody>
          <a:bodyPr wrap="square" rtlCol="1">
            <a:spAutoFit/>
          </a:bodyPr>
          <a:lstStyle/>
          <a:p>
            <a:pPr algn="ctr" rtl="1">
              <a:lnSpc>
                <a:spcPct val="150000"/>
              </a:lnSpc>
            </a:pPr>
            <a:r>
              <a:rPr lang="he-IL" sz="4400" b="1" dirty="0">
                <a:latin typeface="Calibri" panose="020F0502020204030204" pitchFamily="34" charset="0"/>
                <a:cs typeface="Calibri" panose="020F0502020204030204" pitchFamily="34" charset="0"/>
              </a:rPr>
              <a:t>מְרַח</a:t>
            </a:r>
          </a:p>
          <a:p>
            <a:pPr algn="ctr" rtl="1">
              <a:lnSpc>
                <a:spcPct val="150000"/>
              </a:lnSpc>
            </a:pPr>
            <a:r>
              <a:rPr lang="he-IL" sz="4400" b="1" dirty="0">
                <a:latin typeface="Calibri" panose="020F0502020204030204" pitchFamily="34" charset="0"/>
                <a:cs typeface="Calibri" panose="020F0502020204030204" pitchFamily="34" charset="0"/>
              </a:rPr>
              <a:t>מִרְחוּ</a:t>
            </a:r>
          </a:p>
          <a:p>
            <a:pPr algn="ctr" rtl="1">
              <a:lnSpc>
                <a:spcPct val="150000"/>
              </a:lnSpc>
            </a:pPr>
            <a:r>
              <a:rPr lang="he-IL" sz="4400" b="1" dirty="0">
                <a:latin typeface="Calibri" panose="020F0502020204030204" pitchFamily="34" charset="0"/>
                <a:cs typeface="Calibri" panose="020F0502020204030204" pitchFamily="34" charset="0"/>
              </a:rPr>
              <a:t>מוֹרְחִים</a:t>
            </a:r>
          </a:p>
          <a:p>
            <a:pPr algn="ctr" rtl="1">
              <a:lnSpc>
                <a:spcPct val="150000"/>
              </a:lnSpc>
            </a:pPr>
            <a:r>
              <a:rPr lang="he-IL" sz="4400" b="1" dirty="0">
                <a:latin typeface="Calibri" panose="020F0502020204030204" pitchFamily="34" charset="0"/>
                <a:cs typeface="Calibri" panose="020F0502020204030204" pitchFamily="34" charset="0"/>
              </a:rPr>
              <a:t>יֵשׁ לִמְרוחַ</a:t>
            </a:r>
          </a:p>
          <a:p>
            <a:pPr algn="ctr" rtl="1">
              <a:lnSpc>
                <a:spcPct val="150000"/>
              </a:lnSpc>
            </a:pPr>
            <a:r>
              <a:rPr lang="he-IL" sz="4400" b="1" dirty="0">
                <a:latin typeface="Calibri" panose="020F0502020204030204" pitchFamily="34" charset="0"/>
                <a:cs typeface="Calibri" panose="020F0502020204030204" pitchFamily="34" charset="0"/>
              </a:rPr>
              <a:t>מומְלָץ לִמְרוחַ</a:t>
            </a:r>
          </a:p>
        </p:txBody>
      </p:sp>
      <p:pic>
        <p:nvPicPr>
          <p:cNvPr id="22" name="Picture 22" descr="cute emoji looking up at a question mark indicating a problem. problem solving, curiosity, questions, doubts, solutions. vector illustration design - emoji qwestion stock illustrations">
            <a:extLst>
              <a:ext uri="{FF2B5EF4-FFF2-40B4-BE49-F238E27FC236}">
                <a16:creationId xmlns:a16="http://schemas.microsoft.com/office/drawing/2014/main" id="{1E6D4A97-EC78-4507-A70B-3F2F23F039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5" t="14165" r="18160"/>
          <a:stretch/>
        </p:blipFill>
        <p:spPr bwMode="auto">
          <a:xfrm>
            <a:off x="6890059" y="4616857"/>
            <a:ext cx="663062" cy="7955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nvPr>
        </p:nvGraphicFramePr>
        <p:xfrm>
          <a:off x="5759552" y="1933066"/>
          <a:ext cx="6053610" cy="3688080"/>
        </p:xfrm>
        <a:graphic>
          <a:graphicData uri="http://schemas.openxmlformats.org/drawingml/2006/table">
            <a:tbl>
              <a:tblPr firstRow="1" bandRow="1">
                <a:tableStyleId>{5940675A-B579-460E-94D1-54222C63F5DA}</a:tableStyleId>
              </a:tblPr>
              <a:tblGrid>
                <a:gridCol w="3026805">
                  <a:extLst>
                    <a:ext uri="{9D8B030D-6E8A-4147-A177-3AD203B41FA5}">
                      <a16:colId xmlns:a16="http://schemas.microsoft.com/office/drawing/2014/main" val="20000"/>
                    </a:ext>
                  </a:extLst>
                </a:gridCol>
                <a:gridCol w="3026805">
                  <a:extLst>
                    <a:ext uri="{9D8B030D-6E8A-4147-A177-3AD203B41FA5}">
                      <a16:colId xmlns:a16="http://schemas.microsoft.com/office/drawing/2014/main" val="20001"/>
                    </a:ext>
                  </a:extLst>
                </a:gridCol>
              </a:tblGrid>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3600" dirty="0"/>
                    </a:p>
                  </a:txBody>
                  <a:tcPr/>
                </a:tc>
                <a:extLst>
                  <a:ext uri="{0D108BD9-81ED-4DB2-BD59-A6C34878D82A}">
                    <a16:rowId xmlns:a16="http://schemas.microsoft.com/office/drawing/2014/main" val="4141734532"/>
                  </a:ext>
                </a:extLst>
              </a:tr>
              <a:tr h="370840">
                <a:tc>
                  <a:txBody>
                    <a:bodyPr/>
                    <a:lstStyle/>
                    <a:p>
                      <a:pPr algn="ctr" rtl="1"/>
                      <a:r>
                        <a:rPr lang="he-IL" sz="3600" dirty="0"/>
                        <a:t>מַסְנֵן  קְרִינָה</a:t>
                      </a:r>
                    </a:p>
                    <a:p>
                      <a:pPr algn="ctr" rtl="1"/>
                      <a:r>
                        <a:rPr lang="he-IL" sz="3600" dirty="0"/>
                        <a:t>בְּקְרֶם הֲגָנָה</a:t>
                      </a:r>
                    </a:p>
                  </a:txBody>
                  <a:tcPr/>
                </a:tc>
                <a:tc>
                  <a:txBody>
                    <a:bodyPr/>
                    <a:lstStyle/>
                    <a:p>
                      <a:pPr algn="r" rtl="1"/>
                      <a:r>
                        <a:rPr lang="he-IL" sz="3600" b="1" dirty="0">
                          <a:latin typeface="Calibri" panose="020F0502020204030204" pitchFamily="34" charset="0"/>
                          <a:cs typeface="Calibri" panose="020F0502020204030204" pitchFamily="34" charset="0"/>
                        </a:rPr>
                        <a:t>מילה</a:t>
                      </a:r>
                      <a:endParaRPr lang="en-US"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0"/>
                  </a:ext>
                </a:extLst>
              </a:tr>
              <a:tr h="370840">
                <a:tc>
                  <a:txBody>
                    <a:bodyPr/>
                    <a:lstStyle/>
                    <a:p>
                      <a:endParaRPr lang="en-US" sz="3600" dirty="0"/>
                    </a:p>
                  </a:txBody>
                  <a:tcPr/>
                </a:tc>
                <a:tc>
                  <a:txBody>
                    <a:bodyPr/>
                    <a:lstStyle/>
                    <a:p>
                      <a:pPr algn="r" rtl="1"/>
                      <a:r>
                        <a:rPr lang="he-IL" sz="3600" b="1" dirty="0">
                          <a:latin typeface="Calibri" panose="020F0502020204030204" pitchFamily="34" charset="0"/>
                          <a:cs typeface="Calibri" panose="020F0502020204030204" pitchFamily="34" charset="0"/>
                        </a:rPr>
                        <a:t>הוראה </a:t>
                      </a:r>
                    </a:p>
                    <a:p>
                      <a:pPr algn="r" rtl="1"/>
                      <a:endParaRPr lang="he-IL" sz="3600" b="1" dirty="0">
                        <a:latin typeface="Calibri" panose="020F0502020204030204" pitchFamily="34" charset="0"/>
                        <a:cs typeface="Calibri" panose="020F0502020204030204" pitchFamily="34" charset="0"/>
                      </a:endParaRPr>
                    </a:p>
                    <a:p>
                      <a:pPr algn="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2958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63DFC4CA-4354-4603-820B-1A6A0A5543CA}"/>
              </a:ext>
            </a:extLst>
          </p:cNvPr>
          <p:cNvSpPr>
            <a:spLocks noGrp="1"/>
          </p:cNvSpPr>
          <p:nvPr>
            <p:ph type="title"/>
          </p:nvPr>
        </p:nvSpPr>
        <p:spPr/>
        <p:txBody>
          <a:bodyPr/>
          <a:lstStyle/>
          <a:p>
            <a:r>
              <a:rPr lang="he-IL" dirty="0"/>
              <a:t>מסנן קרינה </a:t>
            </a:r>
          </a:p>
        </p:txBody>
      </p:sp>
      <p:graphicFrame>
        <p:nvGraphicFramePr>
          <p:cNvPr id="5" name="Table 1">
            <a:extLst>
              <a:ext uri="{FF2B5EF4-FFF2-40B4-BE49-F238E27FC236}">
                <a16:creationId xmlns:a16="http://schemas.microsoft.com/office/drawing/2014/main" id="{73E482E2-2524-4EDD-A66B-080984FBC229}"/>
              </a:ext>
            </a:extLst>
          </p:cNvPr>
          <p:cNvGraphicFramePr>
            <a:graphicFrameLocks noGrp="1"/>
          </p:cNvGraphicFramePr>
          <p:nvPr>
            <p:extLst>
              <p:ext uri="{D42A27DB-BD31-4B8C-83A1-F6EECF244321}">
                <p14:modId xmlns:p14="http://schemas.microsoft.com/office/powerpoint/2010/main" val="693386930"/>
              </p:ext>
            </p:extLst>
          </p:nvPr>
        </p:nvGraphicFramePr>
        <p:xfrm>
          <a:off x="5581133" y="1933997"/>
          <a:ext cx="6053610" cy="3688080"/>
        </p:xfrm>
        <a:graphic>
          <a:graphicData uri="http://schemas.openxmlformats.org/drawingml/2006/table">
            <a:tbl>
              <a:tblPr firstRow="1" bandRow="1">
                <a:tableStyleId>{5940675A-B579-460E-94D1-54222C63F5DA}</a:tableStyleId>
              </a:tblPr>
              <a:tblGrid>
                <a:gridCol w="3026805">
                  <a:extLst>
                    <a:ext uri="{9D8B030D-6E8A-4147-A177-3AD203B41FA5}">
                      <a16:colId xmlns:a16="http://schemas.microsoft.com/office/drawing/2014/main" val="20000"/>
                    </a:ext>
                  </a:extLst>
                </a:gridCol>
                <a:gridCol w="3026805">
                  <a:extLst>
                    <a:ext uri="{9D8B030D-6E8A-4147-A177-3AD203B41FA5}">
                      <a16:colId xmlns:a16="http://schemas.microsoft.com/office/drawing/2014/main" val="20001"/>
                    </a:ext>
                  </a:extLst>
                </a:gridCol>
              </a:tblGrid>
              <a:tr h="3708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3600" dirty="0"/>
                    </a:p>
                  </a:txBody>
                  <a:tcPr/>
                </a:tc>
                <a:extLst>
                  <a:ext uri="{0D108BD9-81ED-4DB2-BD59-A6C34878D82A}">
                    <a16:rowId xmlns:a16="http://schemas.microsoft.com/office/drawing/2014/main" val="4141734532"/>
                  </a:ext>
                </a:extLst>
              </a:tr>
              <a:tr h="370840">
                <a:tc>
                  <a:txBody>
                    <a:bodyPr/>
                    <a:lstStyle/>
                    <a:p>
                      <a:pPr algn="ctr" rtl="1"/>
                      <a:r>
                        <a:rPr lang="he-IL" sz="3600" dirty="0"/>
                        <a:t>מַסְנֵן קְרִינָה</a:t>
                      </a:r>
                    </a:p>
                    <a:p>
                      <a:pPr algn="ctr" rtl="1"/>
                      <a:r>
                        <a:rPr lang="he-IL" sz="3600" dirty="0"/>
                        <a:t>קְרֶם הֲגָנָה</a:t>
                      </a:r>
                    </a:p>
                  </a:txBody>
                  <a:tcPr/>
                </a:tc>
                <a:tc>
                  <a:txBody>
                    <a:bodyPr/>
                    <a:lstStyle/>
                    <a:p>
                      <a:pPr algn="r" rtl="1"/>
                      <a:r>
                        <a:rPr lang="he-IL" sz="3600" b="1" dirty="0">
                          <a:latin typeface="Calibri" panose="020F0502020204030204" pitchFamily="34" charset="0"/>
                          <a:cs typeface="Calibri" panose="020F0502020204030204" pitchFamily="34" charset="0"/>
                        </a:rPr>
                        <a:t>מילה</a:t>
                      </a:r>
                      <a:endParaRPr lang="en-US"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3600" b="1" dirty="0">
                          <a:solidFill>
                            <a:srgbClr val="C00000"/>
                          </a:solidFill>
                          <a:latin typeface="Calibri" panose="020F0502020204030204" pitchFamily="34" charset="0"/>
                          <a:cs typeface="Calibri" panose="020F0502020204030204" pitchFamily="34" charset="0"/>
                        </a:rPr>
                        <a:t>מִרְחוּ</a:t>
                      </a:r>
                    </a:p>
                    <a:p>
                      <a:pPr algn="r" rtl="1"/>
                      <a:endParaRPr lang="en-US" sz="3600" dirty="0"/>
                    </a:p>
                  </a:txBody>
                  <a:tcPr/>
                </a:tc>
                <a:tc>
                  <a:txBody>
                    <a:bodyPr/>
                    <a:lstStyle/>
                    <a:p>
                      <a:pPr algn="r" rtl="1"/>
                      <a:r>
                        <a:rPr lang="he-IL" sz="3600" b="1" dirty="0">
                          <a:latin typeface="Calibri" panose="020F0502020204030204" pitchFamily="34" charset="0"/>
                          <a:cs typeface="Calibri" panose="020F0502020204030204" pitchFamily="34" charset="0"/>
                        </a:rPr>
                        <a:t>הוראה </a:t>
                      </a:r>
                    </a:p>
                    <a:p>
                      <a:pPr algn="r" rtl="1"/>
                      <a:endParaRPr lang="he-IL" sz="3600" b="1" dirty="0">
                        <a:latin typeface="Calibri" panose="020F0502020204030204" pitchFamily="34" charset="0"/>
                        <a:cs typeface="Calibri" panose="020F0502020204030204" pitchFamily="34" charset="0"/>
                      </a:endParaRPr>
                    </a:p>
                    <a:p>
                      <a:pPr algn="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27402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a:extLst>
              <a:ext uri="{FF2B5EF4-FFF2-40B4-BE49-F238E27FC236}">
                <a16:creationId xmlns:a16="http://schemas.microsoft.com/office/drawing/2014/main" id="{2BD0B8C6-B4FB-4DFF-978F-E6AA4FF8EF46}"/>
              </a:ext>
            </a:extLst>
          </p:cNvPr>
          <p:cNvSpPr/>
          <p:nvPr/>
        </p:nvSpPr>
        <p:spPr>
          <a:xfrm>
            <a:off x="1625601" y="1906588"/>
            <a:ext cx="10263776" cy="3028521"/>
          </a:xfrm>
          <a:prstGeom prst="rect">
            <a:avLst/>
          </a:prstGeom>
          <a:ln>
            <a:noFill/>
          </a:ln>
        </p:spPr>
        <p:txBody>
          <a:bodyPr wrap="square">
            <a:spAutoFit/>
          </a:bodyPr>
          <a:lstStyle/>
          <a:p>
            <a:pPr algn="just" rtl="1">
              <a:lnSpc>
                <a:spcPct val="150000"/>
              </a:lnSpc>
            </a:pPr>
            <a:r>
              <a:rPr lang="he-IL" sz="2600" dirty="0">
                <a:latin typeface="Calibri" panose="020F0502020204030204" pitchFamily="34" charset="0"/>
              </a:rPr>
              <a:t>כַּאֲשֶׁר  הָעוֹר רָטוב הוּא קוֹלֵט עוצְמוֹת קְרִינָה גבוֹהוֹת, כּוֹלֵל קְרִינָה שמוחְזֶרֶת מֵהַמַיִם. לָכֵן יֵשׁ לִמְרוחַ </a:t>
            </a:r>
            <a:r>
              <a:rPr lang="he-IL" sz="2400" dirty="0">
                <a:latin typeface="Calibri" panose="020F0502020204030204" pitchFamily="34" charset="0"/>
              </a:rPr>
              <a:t>קְ</a:t>
            </a:r>
            <a:r>
              <a:rPr lang="he-IL" sz="2400" dirty="0"/>
              <a:t>ְרֶם</a:t>
            </a:r>
            <a:r>
              <a:rPr lang="he-IL" sz="2600" dirty="0">
                <a:latin typeface="Calibri" panose="020F0502020204030204" pitchFamily="34" charset="0"/>
              </a:rPr>
              <a:t> הֲגָנָה לִפְנֵי כָּל יְצִיאָה לַשֶמֶשׁ: לֹא רַק כְּשֶׁהוֹלְכִים לַיָם אוֹ לַבְּרֵכָה אלא גַּם כשהולכים לְבֵית הסֶפֶר, לְמִגְרַשׁ הַסְפּוֹרְט ולטִיוּל. לְגוֹלְשִׁים וּלְשַׂחְיָנִים, הַנִמְצָאִים זְמַן מְמושָךְ בְּמַיִם, מומְלָץ להשתמש ב</a:t>
            </a:r>
            <a:r>
              <a:rPr lang="he-IL" sz="2400" dirty="0"/>
              <a:t>קְרֶם</a:t>
            </a:r>
            <a:r>
              <a:rPr lang="he-IL" sz="2600" dirty="0">
                <a:latin typeface="Calibri" panose="020F0502020204030204" pitchFamily="34" charset="0"/>
              </a:rPr>
              <a:t> הֲגָנָה עָמִיד למים. חָשׁוּב לְחַדֵשׁ אֶת מְרִיחַת הַתַכְשִׁיר כָּל שְׁעָתַיִים.</a:t>
            </a:r>
          </a:p>
        </p:txBody>
      </p:sp>
      <p:sp>
        <p:nvSpPr>
          <p:cNvPr id="8" name="כותרת 2">
            <a:extLst>
              <a:ext uri="{FF2B5EF4-FFF2-40B4-BE49-F238E27FC236}">
                <a16:creationId xmlns:a16="http://schemas.microsoft.com/office/drawing/2014/main" id="{BA667CE7-5C4D-4B62-A8A8-D01CF1AAAE3B}"/>
              </a:ext>
            </a:extLst>
          </p:cNvPr>
          <p:cNvSpPr>
            <a:spLocks noGrp="1"/>
          </p:cNvSpPr>
          <p:nvPr>
            <p:ph type="title"/>
          </p:nvPr>
        </p:nvSpPr>
        <p:spPr>
          <a:xfrm>
            <a:off x="302623" y="658763"/>
            <a:ext cx="11586754" cy="681899"/>
          </a:xfrm>
        </p:spPr>
        <p:txBody>
          <a:bodyPr>
            <a:normAutofit fontScale="90000"/>
          </a:bodyPr>
          <a:lstStyle/>
          <a:p>
            <a:r>
              <a:rPr lang="he-IL" dirty="0"/>
              <a:t>חשוב לדעת!</a:t>
            </a:r>
          </a:p>
        </p:txBody>
      </p:sp>
      <p:pic>
        <p:nvPicPr>
          <p:cNvPr id="4098" name="Picture 2" descr="sun protection on the beach - sunscreen stock pictures, royalty-free photos &amp; images">
            <a:extLst>
              <a:ext uri="{FF2B5EF4-FFF2-40B4-BE49-F238E27FC236}">
                <a16:creationId xmlns:a16="http://schemas.microsoft.com/office/drawing/2014/main" id="{678AE260-2C69-4005-B448-4BABB2EF22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4875260"/>
            <a:ext cx="1790700" cy="119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95212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מ'?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877437"/>
          </a:xfrm>
          <a:prstGeom prst="rect">
            <a:avLst/>
          </a:prstGeom>
          <a:noFill/>
        </p:spPr>
        <p:txBody>
          <a:bodyPr wrap="square" rtlCol="1">
            <a:spAutoFit/>
          </a:bodyPr>
          <a:lstStyle/>
          <a:p>
            <a:pPr algn="r" rtl="1"/>
            <a:r>
              <a:rPr lang="he-IL" sz="3200" b="1" dirty="0">
                <a:latin typeface="Calibri" panose="020F0502020204030204" pitchFamily="34" charset="0"/>
                <a:cs typeface="Calibri" panose="020F0502020204030204" pitchFamily="34" charset="0"/>
              </a:rPr>
              <a:t>מַ</a:t>
            </a:r>
            <a:r>
              <a:rPr lang="he-IL" sz="2800" dirty="0">
                <a:latin typeface="Calibri" panose="020F0502020204030204" pitchFamily="34" charset="0"/>
                <a:cs typeface="Calibri" panose="020F0502020204030204" pitchFamily="34" charset="0"/>
              </a:rPr>
              <a:t>סְנֵן</a:t>
            </a:r>
          </a:p>
          <a:p>
            <a:pPr algn="r" rtl="1"/>
            <a:r>
              <a:rPr lang="he-IL" sz="2800" dirty="0">
                <a:latin typeface="Calibri" panose="020F0502020204030204" pitchFamily="34" charset="0"/>
                <a:cs typeface="Calibri" panose="020F0502020204030204" pitchFamily="34" charset="0"/>
              </a:rPr>
              <a:t>קְרִינָה</a:t>
            </a:r>
          </a:p>
          <a:p>
            <a:pPr algn="r" rtl="1"/>
            <a:endParaRPr lang="he-IL" sz="2800" dirty="0">
              <a:latin typeface="Calibri" panose="020F0502020204030204" pitchFamily="34" charset="0"/>
              <a:cs typeface="Calibri" panose="020F0502020204030204" pitchFamily="34" charset="0"/>
            </a:endParaRPr>
          </a:p>
          <a:p>
            <a:pPr algn="r" rtl="1"/>
            <a:r>
              <a:rPr lang="he-IL" sz="2800" dirty="0">
                <a:latin typeface="Calibri" panose="020F0502020204030204" pitchFamily="34" charset="0"/>
                <a:cs typeface="Calibri" panose="020F0502020204030204" pitchFamily="34" charset="0"/>
              </a:rPr>
              <a:t> </a:t>
            </a:r>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735577002"/>
              </p:ext>
            </p:extLst>
          </p:nvPr>
        </p:nvGraphicFramePr>
        <p:xfrm>
          <a:off x="1021219" y="1967306"/>
          <a:ext cx="10805536" cy="4651825"/>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078803">
                  <a:extLst>
                    <a:ext uri="{9D8B030D-6E8A-4147-A177-3AD203B41FA5}">
                      <a16:colId xmlns:a16="http://schemas.microsoft.com/office/drawing/2014/main" val="20006"/>
                    </a:ext>
                  </a:extLst>
                </a:gridCol>
                <a:gridCol w="1622581">
                  <a:extLst>
                    <a:ext uri="{9D8B030D-6E8A-4147-A177-3AD203B41FA5}">
                      <a16:colId xmlns:a16="http://schemas.microsoft.com/office/drawing/2014/main" val="20007"/>
                    </a:ext>
                  </a:extLst>
                </a:gridCol>
              </a:tblGrid>
              <a:tr h="706858">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rgbClr val="FF0000"/>
                          </a:solidFill>
                          <a:latin typeface="Calibri" panose="020F0502020204030204" pitchFamily="34" charset="0"/>
                          <a:ea typeface="+mn-ea"/>
                          <a:cs typeface="Calibri" panose="020F0502020204030204" pitchFamily="34" charset="0"/>
                        </a:rPr>
                        <a:t>מ</a:t>
                      </a:r>
                      <a:endParaRPr lang="en-US" sz="4400" b="1" kern="1200" dirty="0">
                        <a:solidFill>
                          <a:srgbClr val="FF0000"/>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29505">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375044">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endParaRPr lang="en-US" sz="540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400252" y="4089458"/>
            <a:ext cx="1297395" cy="2308324"/>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 </a:t>
            </a:r>
            <a:r>
              <a:rPr lang="he-IL" sz="2400" dirty="0">
                <a:latin typeface="Calibri" panose="020F0502020204030204" pitchFamily="34" charset="0"/>
                <a:cs typeface="Calibri" panose="020F0502020204030204" pitchFamily="34" charset="0"/>
              </a:rPr>
              <a:t>קְרֶם הֲגָנָה הַמֵכִיל מְסַנֵּן קְרִינָה</a:t>
            </a:r>
          </a:p>
        </p:txBody>
      </p:sp>
    </p:spTree>
    <p:extLst>
      <p:ext uri="{BB962C8B-B14F-4D97-AF65-F5344CB8AC3E}">
        <p14:creationId xmlns:p14="http://schemas.microsoft.com/office/powerpoint/2010/main" val="1792768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EC5865BC-6D2A-4F01-9B16-BBFBA3B5B0A2}"/>
              </a:ext>
            </a:extLst>
          </p:cNvPr>
          <p:cNvSpPr>
            <a:spLocks noGrp="1"/>
          </p:cNvSpPr>
          <p:nvPr>
            <p:ph type="title"/>
          </p:nvPr>
        </p:nvSpPr>
        <p:spPr/>
        <p:txBody>
          <a:bodyPr>
            <a:normAutofit/>
          </a:bodyPr>
          <a:lstStyle/>
          <a:p>
            <a:r>
              <a:rPr lang="he-IL" dirty="0"/>
              <a:t>חכם בשמש – מהי האות ח' ? </a:t>
            </a:r>
          </a:p>
        </p:txBody>
      </p:sp>
      <p:pic>
        <p:nvPicPr>
          <p:cNvPr id="4" name="תמונה 3">
            <a:extLst>
              <a:ext uri="{FF2B5EF4-FFF2-40B4-BE49-F238E27FC236}">
                <a16:creationId xmlns:a16="http://schemas.microsoft.com/office/drawing/2014/main" id="{FF21A08A-DA7A-48F1-B33D-BB1614A755D5}"/>
              </a:ext>
            </a:extLst>
          </p:cNvPr>
          <p:cNvPicPr>
            <a:picLocks noChangeAspect="1"/>
          </p:cNvPicPr>
          <p:nvPr/>
        </p:nvPicPr>
        <p:blipFill>
          <a:blip r:embed="rId3"/>
          <a:stretch>
            <a:fillRect/>
          </a:stretch>
        </p:blipFill>
        <p:spPr>
          <a:xfrm>
            <a:off x="3120779" y="1856038"/>
            <a:ext cx="5381897" cy="4024123"/>
          </a:xfrm>
          <a:prstGeom prst="rect">
            <a:avLst/>
          </a:prstGeom>
          <a:ln>
            <a:noFill/>
          </a:ln>
          <a:effectLst>
            <a:outerShdw blurRad="292100" dist="139700" dir="2700000" algn="tl" rotWithShape="0">
              <a:srgbClr val="333333">
                <a:alpha val="65000"/>
              </a:srgbClr>
            </a:outerShdw>
          </a:effectLst>
        </p:spPr>
      </p:pic>
      <p:sp>
        <p:nvSpPr>
          <p:cNvPr id="6" name="תיבת טקסט 5">
            <a:extLst>
              <a:ext uri="{FF2B5EF4-FFF2-40B4-BE49-F238E27FC236}">
                <a16:creationId xmlns:a16="http://schemas.microsoft.com/office/drawing/2014/main" id="{9FB8FB47-FEC5-4168-B822-1880D5903E20}"/>
              </a:ext>
            </a:extLst>
          </p:cNvPr>
          <p:cNvSpPr txBox="1"/>
          <p:nvPr/>
        </p:nvSpPr>
        <p:spPr>
          <a:xfrm>
            <a:off x="9196252" y="5316583"/>
            <a:ext cx="2743200" cy="707886"/>
          </a:xfrm>
          <a:prstGeom prst="rect">
            <a:avLst/>
          </a:prstGeom>
          <a:noFill/>
        </p:spPr>
        <p:txBody>
          <a:bodyPr wrap="square" rtlCol="1">
            <a:spAutoFit/>
          </a:bodyPr>
          <a:lstStyle/>
          <a:p>
            <a:pPr algn="r" rtl="1"/>
            <a:r>
              <a:rPr lang="he-IL" sz="4000" b="1" dirty="0">
                <a:latin typeface="Calibri" panose="020F0502020204030204" pitchFamily="34" charset="0"/>
                <a:cs typeface="Calibri" panose="020F0502020204030204" pitchFamily="34" charset="0"/>
              </a:rPr>
              <a:t>ח</a:t>
            </a:r>
            <a:r>
              <a:rPr lang="he-IL" sz="3600" b="1" dirty="0">
                <a:latin typeface="Calibri" panose="020F0502020204030204" pitchFamily="34" charset="0"/>
                <a:cs typeface="Calibri" panose="020F0502020204030204" pitchFamily="34" charset="0"/>
              </a:rPr>
              <a:t>_ _ _  </a:t>
            </a:r>
            <a:r>
              <a:rPr lang="he-IL" sz="3600" dirty="0">
                <a:latin typeface="Calibri" panose="020F0502020204030204" pitchFamily="34" charset="0"/>
                <a:cs typeface="Calibri" panose="020F0502020204030204" pitchFamily="34" charset="0"/>
              </a:rPr>
              <a:t>צל </a:t>
            </a:r>
          </a:p>
        </p:txBody>
      </p:sp>
    </p:spTree>
    <p:extLst>
      <p:ext uri="{BB962C8B-B14F-4D97-AF65-F5344CB8AC3E}">
        <p14:creationId xmlns:p14="http://schemas.microsoft.com/office/powerpoint/2010/main" val="16179497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ח'?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631216"/>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852676652"/>
              </p:ext>
            </p:extLst>
          </p:nvPr>
        </p:nvGraphicFramePr>
        <p:xfrm>
          <a:off x="1114188" y="1959895"/>
          <a:ext cx="10805536" cy="4647603"/>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284978">
                  <a:extLst>
                    <a:ext uri="{9D8B030D-6E8A-4147-A177-3AD203B41FA5}">
                      <a16:colId xmlns:a16="http://schemas.microsoft.com/office/drawing/2014/main" val="20006"/>
                    </a:ext>
                  </a:extLst>
                </a:gridCol>
                <a:gridCol w="1416406">
                  <a:extLst>
                    <a:ext uri="{9D8B030D-6E8A-4147-A177-3AD203B41FA5}">
                      <a16:colId xmlns:a16="http://schemas.microsoft.com/office/drawing/2014/main" val="20007"/>
                    </a:ext>
                  </a:extLst>
                </a:gridCol>
              </a:tblGrid>
              <a:tr h="704614">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rgbClr val="FF0000"/>
                          </a:solidFill>
                          <a:latin typeface="Calibri" panose="020F0502020204030204" pitchFamily="34" charset="0"/>
                          <a:ea typeface="+mn-ea"/>
                          <a:cs typeface="Calibri" panose="020F0502020204030204" pitchFamily="34" charset="0"/>
                        </a:rPr>
                        <a:t>מ</a:t>
                      </a:r>
                      <a:endParaRPr lang="en-US" sz="4400" b="1" kern="1200" dirty="0">
                        <a:solidFill>
                          <a:srgbClr val="FF0000"/>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25283">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367502">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a:p>
                  </a:txBody>
                  <a:tcPr/>
                </a:tc>
                <a:tc>
                  <a:txBody>
                    <a:bodyPr/>
                    <a:lstStyle/>
                    <a:p>
                      <a:endParaRPr lang="en-US" sz="540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400252" y="42836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954107"/>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800" dirty="0">
                <a:latin typeface="Calibri" panose="020F0502020204030204" pitchFamily="34" charset="0"/>
                <a:cs typeface="Calibri" panose="020F0502020204030204" pitchFamily="34" charset="0"/>
              </a:rPr>
              <a:t>פּוּשׂ צֵל</a:t>
            </a:r>
            <a:endParaRPr lang="he-IL"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7247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D84E2A8F-AF00-413F-BD3C-411D0B0CE712}"/>
              </a:ext>
            </a:extLst>
          </p:cNvPr>
          <p:cNvSpPr>
            <a:spLocks noGrp="1"/>
          </p:cNvSpPr>
          <p:nvPr>
            <p:ph type="title"/>
          </p:nvPr>
        </p:nvSpPr>
        <p:spPr/>
        <p:txBody>
          <a:bodyPr/>
          <a:lstStyle/>
          <a:p>
            <a:r>
              <a:rPr lang="he-IL" dirty="0"/>
              <a:t>חשוב לדעת!</a:t>
            </a:r>
          </a:p>
        </p:txBody>
      </p:sp>
      <p:sp>
        <p:nvSpPr>
          <p:cNvPr id="5" name="מלבן 4">
            <a:extLst>
              <a:ext uri="{FF2B5EF4-FFF2-40B4-BE49-F238E27FC236}">
                <a16:creationId xmlns:a16="http://schemas.microsoft.com/office/drawing/2014/main" id="{AB6B2D72-67D8-4253-8066-2A5808337A00}"/>
              </a:ext>
            </a:extLst>
          </p:cNvPr>
          <p:cNvSpPr/>
          <p:nvPr/>
        </p:nvSpPr>
        <p:spPr>
          <a:xfrm>
            <a:off x="914400" y="1635314"/>
            <a:ext cx="10734183" cy="2385268"/>
          </a:xfrm>
          <a:prstGeom prst="rect">
            <a:avLst/>
          </a:prstGeom>
          <a:ln>
            <a:noFill/>
          </a:ln>
        </p:spPr>
        <p:txBody>
          <a:bodyPr wrap="square">
            <a:spAutoFit/>
          </a:bodyPr>
          <a:lstStyle/>
          <a:p>
            <a:pPr algn="r" rtl="1">
              <a:lnSpc>
                <a:spcPct val="150000"/>
              </a:lnSpc>
            </a:pPr>
            <a:r>
              <a:rPr lang="he-IL" sz="2600" dirty="0">
                <a:latin typeface="Calibri" panose="020F0502020204030204" pitchFamily="34" charset="0"/>
                <a:cs typeface="Calibri" panose="020F0502020204030204" pitchFamily="34" charset="0"/>
              </a:rPr>
              <a:t>בַּצֵּל אֵין כִּמְעַט קְרִינָה יְשִׁירָה שֶׁל קַרְנֵי שֶׁמֶשׁ מְסוכָּנוֹת וּמַזִיקוֹת. בַּצֵל פָּחוֹת מְסוכָּן  וְגַם יוֹתֵר נָעִים.</a:t>
            </a:r>
          </a:p>
          <a:p>
            <a:pPr algn="r" rtl="1">
              <a:lnSpc>
                <a:spcPct val="150000"/>
              </a:lnSpc>
            </a:pPr>
            <a:r>
              <a:rPr lang="he-IL" sz="2600" dirty="0">
                <a:latin typeface="Calibri" panose="020F0502020204030204" pitchFamily="34" charset="0"/>
                <a:cs typeface="Calibri" panose="020F0502020204030204" pitchFamily="34" charset="0"/>
              </a:rPr>
              <a:t>לְאורֶךְ שְׁעוֹת הַיּוֹם הַצֵּל זָז וּמִשְׁתַנה, וְלָכֵן חָשׁוּב לְשַׁנוֹת אֶת מְקוֹם הַשְׁהִייה בַּשמֶשׁ.</a:t>
            </a:r>
          </a:p>
          <a:p>
            <a:pPr algn="r" rtl="1"/>
            <a:endParaRPr lang="he-IL" sz="3200" dirty="0">
              <a:latin typeface="Calibri" panose="020F0502020204030204" pitchFamily="34" charset="0"/>
              <a:cs typeface="Calibri" panose="020F0502020204030204" pitchFamily="34" charset="0"/>
            </a:endParaRPr>
          </a:p>
        </p:txBody>
      </p:sp>
      <p:pic>
        <p:nvPicPr>
          <p:cNvPr id="4" name="תמונה 3">
            <a:extLst>
              <a:ext uri="{FF2B5EF4-FFF2-40B4-BE49-F238E27FC236}">
                <a16:creationId xmlns:a16="http://schemas.microsoft.com/office/drawing/2014/main" id="{B18EFDED-1BF6-4EEA-B778-D1E742FFD398}"/>
              </a:ext>
            </a:extLst>
          </p:cNvPr>
          <p:cNvPicPr>
            <a:picLocks noChangeAspect="1"/>
          </p:cNvPicPr>
          <p:nvPr/>
        </p:nvPicPr>
        <p:blipFill rotWithShape="1">
          <a:blip r:embed="rId3"/>
          <a:srcRect t="13480" r="11135" b="19887"/>
          <a:stretch/>
        </p:blipFill>
        <p:spPr>
          <a:xfrm>
            <a:off x="5138990" y="4135158"/>
            <a:ext cx="6329110" cy="20597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5914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ח'?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261884"/>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288096494"/>
              </p:ext>
            </p:extLst>
          </p:nvPr>
        </p:nvGraphicFramePr>
        <p:xfrm>
          <a:off x="1126273" y="1828799"/>
          <a:ext cx="10805536" cy="4846319"/>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44580">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rgbClr val="FF0000"/>
                          </a:solidFill>
                          <a:latin typeface="Calibri" panose="020F0502020204030204" pitchFamily="34" charset="0"/>
                          <a:ea typeface="+mn-ea"/>
                          <a:cs typeface="Calibri" panose="020F0502020204030204" pitchFamily="34" charset="0"/>
                        </a:rPr>
                        <a:t>מ</a:t>
                      </a:r>
                      <a:endParaRPr lang="en-US" sz="4400" b="1" kern="1200" dirty="0">
                        <a:solidFill>
                          <a:srgbClr val="FF0000"/>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rgbClr val="FF0000"/>
                          </a:solidFill>
                          <a:latin typeface="Calibri" panose="020F0502020204030204" pitchFamily="34" charset="0"/>
                          <a:ea typeface="+mn-ea"/>
                          <a:cs typeface="Calibri" panose="020F0502020204030204" pitchFamily="34" charset="0"/>
                        </a:rPr>
                        <a:t>ח</a:t>
                      </a:r>
                      <a:endParaRPr lang="en-US" sz="4400" b="1" kern="1200" dirty="0">
                        <a:solidFill>
                          <a:srgbClr val="FF0000"/>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1364385">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37354">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he-IL" sz="5400" dirty="0">
                        <a:latin typeface="Calibri" panose="020F0502020204030204" pitchFamily="34" charset="0"/>
                        <a:cs typeface="Calibri" panose="020F0502020204030204" pitchFamily="34" charset="0"/>
                      </a:endParaRPr>
                    </a:p>
                    <a:p>
                      <a:endParaRPr lang="he-IL" sz="5400" dirty="0">
                        <a:latin typeface="Calibri" panose="020F0502020204030204" pitchFamily="34" charset="0"/>
                        <a:cs typeface="Calibri" panose="020F0502020204030204" pitchFamily="34" charset="0"/>
                      </a:endParaRPr>
                    </a:p>
                  </a:txBody>
                  <a:tcPr/>
                </a:tc>
                <a:tc>
                  <a:txBody>
                    <a:bodyPr/>
                    <a:lstStyle/>
                    <a:p>
                      <a:endParaRPr lang="en-US" sz="540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37000" y="44649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pic>
        <p:nvPicPr>
          <p:cNvPr id="9" name="01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9448" y="663126"/>
            <a:ext cx="2018692" cy="720000"/>
          </a:xfrm>
          <a:prstGeom prst="rect">
            <a:avLst/>
          </a:prstGeom>
        </p:spPr>
      </p:pic>
    </p:spTree>
    <p:extLst>
      <p:ext uri="{BB962C8B-B14F-4D97-AF65-F5344CB8AC3E}">
        <p14:creationId xmlns:p14="http://schemas.microsoft.com/office/powerpoint/2010/main" val="70876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24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ח'?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631216"/>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644949658"/>
              </p:ext>
            </p:extLst>
          </p:nvPr>
        </p:nvGraphicFramePr>
        <p:xfrm>
          <a:off x="1051927" y="1795346"/>
          <a:ext cx="10805536" cy="4969285"/>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44580">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1364385">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endParaRPr lang="en-US" sz="660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endParaRPr lang="en-US" sz="6600" dirty="0">
                        <a:latin typeface="Calibri" panose="020F0502020204030204" pitchFamily="34" charset="0"/>
                        <a:cs typeface="Calibri" panose="020F0502020204030204" pitchFamily="34" charset="0"/>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37354">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he-IL" sz="5400" dirty="0">
                        <a:latin typeface="Calibri" panose="020F0502020204030204" pitchFamily="34" charset="0"/>
                        <a:cs typeface="Calibri" panose="020F0502020204030204" pitchFamily="34" charset="0"/>
                      </a:endParaRPr>
                    </a:p>
                    <a:p>
                      <a:endParaRPr lang="he-IL" sz="5400" dirty="0">
                        <a:latin typeface="Calibri" panose="020F0502020204030204" pitchFamily="34" charset="0"/>
                        <a:cs typeface="Calibri" panose="020F0502020204030204" pitchFamily="34" charset="0"/>
                      </a:endParaRPr>
                    </a:p>
                    <a:p>
                      <a:endParaRPr lang="en-US" sz="5400" dirty="0">
                        <a:latin typeface="Calibri" panose="020F0502020204030204" pitchFamily="34" charset="0"/>
                        <a:cs typeface="Calibri" panose="020F0502020204030204" pitchFamily="34" charset="0"/>
                      </a:endParaRPr>
                    </a:p>
                  </a:txBody>
                  <a:tcPr/>
                </a:tc>
                <a:tc>
                  <a:txBody>
                    <a:bodyPr/>
                    <a:lstStyle/>
                    <a:p>
                      <a:endParaRPr lang="en-US" sz="540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endParaRPr lang="en-US" sz="5400" dirty="0">
                        <a:latin typeface="Calibri" panose="020F0502020204030204" pitchFamily="34" charset="0"/>
                        <a:cs typeface="Calibri" panose="020F0502020204030204" pitchFamily="34" charset="0"/>
                      </a:endParaRPr>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37000" y="44649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E2DBF1FC-2B3B-4010-913D-D6E8BB9207F6}"/>
              </a:ext>
            </a:extLst>
          </p:cNvPr>
          <p:cNvSpPr txBox="1"/>
          <p:nvPr/>
        </p:nvSpPr>
        <p:spPr>
          <a:xfrm>
            <a:off x="9110846" y="4639277"/>
            <a:ext cx="1297394" cy="954107"/>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800" dirty="0">
                <a:latin typeface="Calibri" panose="020F0502020204030204" pitchFamily="34" charset="0"/>
                <a:cs typeface="Calibri" panose="020F0502020204030204" pitchFamily="34" charset="0"/>
              </a:rPr>
              <a:t>פְּשׂוּ צֵל </a:t>
            </a:r>
            <a:endParaRPr lang="he-IL" sz="2400" dirty="0">
              <a:latin typeface="Calibri" panose="020F0502020204030204" pitchFamily="34" charset="0"/>
              <a:cs typeface="Calibri" panose="020F0502020204030204" pitchFamily="34" charset="0"/>
            </a:endParaRPr>
          </a:p>
        </p:txBody>
      </p:sp>
      <p:pic>
        <p:nvPicPr>
          <p:cNvPr id="10" name="01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9448" y="663126"/>
            <a:ext cx="2018692" cy="720000"/>
          </a:xfrm>
          <a:prstGeom prst="rect">
            <a:avLst/>
          </a:prstGeom>
        </p:spPr>
      </p:pic>
    </p:spTree>
    <p:extLst>
      <p:ext uri="{BB962C8B-B14F-4D97-AF65-F5344CB8AC3E}">
        <p14:creationId xmlns:p14="http://schemas.microsoft.com/office/powerpoint/2010/main" val="146388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24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מהי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261884"/>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410167928"/>
              </p:ext>
            </p:extLst>
          </p:nvPr>
        </p:nvGraphicFramePr>
        <p:xfrm>
          <a:off x="1103249" y="1802588"/>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marL="0" algn="ctr" defTabSz="914400" rtl="1" eaLnBrk="1" latinLnBrk="0" hangingPunct="1"/>
                      <a:r>
                        <a:rPr lang="he-IL" sz="4400" b="1" kern="1200" dirty="0">
                          <a:solidFill>
                            <a:srgbClr val="FF0000"/>
                          </a:solidFill>
                          <a:latin typeface="Calibri" panose="020F0502020204030204" pitchFamily="34" charset="0"/>
                          <a:ea typeface="+mn-ea"/>
                          <a:cs typeface="Calibri" panose="020F0502020204030204" pitchFamily="34" charset="0"/>
                        </a:rPr>
                        <a:t>ש</a:t>
                      </a:r>
                      <a:endParaRPr lang="en-US" sz="4400" b="1" kern="1200" dirty="0">
                        <a:solidFill>
                          <a:srgbClr val="FF0000"/>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r>
                        <a:rPr lang="he-IL" sz="4400" b="1" dirty="0">
                          <a:solidFill>
                            <a:srgbClr val="FF0000"/>
                          </a:solidFill>
                          <a:latin typeface="Calibri" panose="020F0502020204030204" pitchFamily="34" charset="0"/>
                          <a:cs typeface="Calibri" panose="020F0502020204030204" pitchFamily="34" charset="0"/>
                        </a:rPr>
                        <a:t>ש</a:t>
                      </a:r>
                      <a:endParaRPr lang="en-US" sz="4400" b="1"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37000" y="44649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200329"/>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p:txBody>
      </p:sp>
    </p:spTree>
    <p:extLst>
      <p:ext uri="{BB962C8B-B14F-4D97-AF65-F5344CB8AC3E}">
        <p14:creationId xmlns:p14="http://schemas.microsoft.com/office/powerpoint/2010/main" val="3905090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1D957A82-FF72-4C72-A84A-C8EF476B9029}"/>
              </a:ext>
            </a:extLst>
          </p:cNvPr>
          <p:cNvSpPr>
            <a:spLocks noGrp="1"/>
          </p:cNvSpPr>
          <p:nvPr>
            <p:ph type="title"/>
          </p:nvPr>
        </p:nvSpPr>
        <p:spPr/>
        <p:txBody>
          <a:bodyPr/>
          <a:lstStyle/>
          <a:p>
            <a:r>
              <a:rPr lang="he-IL" dirty="0"/>
              <a:t>חכם בשמש – למה רומזת האות ש'? </a:t>
            </a:r>
          </a:p>
        </p:txBody>
      </p:sp>
      <p:sp>
        <p:nvSpPr>
          <p:cNvPr id="5" name="מלבן 4">
            <a:extLst>
              <a:ext uri="{FF2B5EF4-FFF2-40B4-BE49-F238E27FC236}">
                <a16:creationId xmlns:a16="http://schemas.microsoft.com/office/drawing/2014/main" id="{C5F9D399-4015-4998-BE88-75BF774DFC04}"/>
              </a:ext>
            </a:extLst>
          </p:cNvPr>
          <p:cNvSpPr/>
          <p:nvPr/>
        </p:nvSpPr>
        <p:spPr>
          <a:xfrm>
            <a:off x="94487" y="1603998"/>
            <a:ext cx="10960100" cy="2492990"/>
          </a:xfrm>
          <a:prstGeom prst="rect">
            <a:avLst/>
          </a:prstGeom>
        </p:spPr>
        <p:txBody>
          <a:bodyPr wrap="square">
            <a:spAutoFit/>
          </a:bodyPr>
          <a:lstStyle/>
          <a:p>
            <a:pPr algn="r" rtl="1">
              <a:lnSpc>
                <a:spcPct val="150000"/>
              </a:lnSpc>
            </a:pPr>
            <a:r>
              <a:rPr lang="he-IL" sz="2600" dirty="0">
                <a:latin typeface="Calibri" panose="020F0502020204030204" pitchFamily="34" charset="0"/>
                <a:cs typeface="Calibri" panose="020F0502020204030204" pitchFamily="34" charset="0"/>
              </a:rPr>
              <a:t>כְּשֶׁאֲנַחְנוּ שׁוֹהִים בַּשֶׁמֶשׁ אוֹ עוֹסְקִים בִּפְעִילוּת גוּפָנִית, הַגוּף שֶׁלָנוּ מִתְחַמֵם. כדי לשמור על טֶמְפֶּרָטוּרַת גוּף תַקינָה, אנחנו מַפְרִישִׁים  זֵיעָה  כְּאֶמְצָעֵי  לקֵירור לגוף. אבל בגלל הַפְרָשַׁת הזֵיעָה, שחשובה לשמירה על החיים,  אנחנו מְאַבְּדִים נוֹזְלִים שחֲשׁוּבִים לפְעִילוּת התַקינָה </a:t>
            </a:r>
          </a:p>
          <a:p>
            <a:pPr algn="r" rtl="1">
              <a:lnSpc>
                <a:spcPct val="150000"/>
              </a:lnSpc>
            </a:pPr>
            <a:r>
              <a:rPr lang="he-IL" sz="2600" dirty="0">
                <a:latin typeface="Calibri" panose="020F0502020204030204" pitchFamily="34" charset="0"/>
                <a:cs typeface="Calibri" panose="020F0502020204030204" pitchFamily="34" charset="0"/>
              </a:rPr>
              <a:t>שֶׁל הַגוּף. מָה עוֹשִׂים כְּדֵי לְהַחֲזִיר אֶת הַנוֹזְלִים לַגוּף?</a:t>
            </a:r>
          </a:p>
        </p:txBody>
      </p:sp>
      <p:sp>
        <p:nvSpPr>
          <p:cNvPr id="6" name="מלבן 5">
            <a:extLst>
              <a:ext uri="{FF2B5EF4-FFF2-40B4-BE49-F238E27FC236}">
                <a16:creationId xmlns:a16="http://schemas.microsoft.com/office/drawing/2014/main" id="{6745C265-960E-4BA1-8228-E0853DBD83AC}"/>
              </a:ext>
            </a:extLst>
          </p:cNvPr>
          <p:cNvSpPr/>
          <p:nvPr/>
        </p:nvSpPr>
        <p:spPr>
          <a:xfrm>
            <a:off x="11172367" y="2406134"/>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8" name="מלבן 7">
            <a:extLst>
              <a:ext uri="{FF2B5EF4-FFF2-40B4-BE49-F238E27FC236}">
                <a16:creationId xmlns:a16="http://schemas.microsoft.com/office/drawing/2014/main" id="{CEA09D7A-374D-4509-8AD2-DBD28A449040}"/>
              </a:ext>
            </a:extLst>
          </p:cNvPr>
          <p:cNvSpPr/>
          <p:nvPr/>
        </p:nvSpPr>
        <p:spPr>
          <a:xfrm>
            <a:off x="11172366" y="4639609"/>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9" name="מלבן 8">
            <a:extLst>
              <a:ext uri="{FF2B5EF4-FFF2-40B4-BE49-F238E27FC236}">
                <a16:creationId xmlns:a16="http://schemas.microsoft.com/office/drawing/2014/main" id="{F4372B98-59C8-4E13-82B4-F8AC92C3EDE2}"/>
              </a:ext>
            </a:extLst>
          </p:cNvPr>
          <p:cNvSpPr/>
          <p:nvPr/>
        </p:nvSpPr>
        <p:spPr>
          <a:xfrm>
            <a:off x="3401821" y="5968082"/>
            <a:ext cx="3302507"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אחרי ארבע אחר הצהריים.</a:t>
            </a:r>
          </a:p>
        </p:txBody>
      </p:sp>
      <p:pic>
        <p:nvPicPr>
          <p:cNvPr id="13" name="תמונה 12">
            <a:extLst>
              <a:ext uri="{FF2B5EF4-FFF2-40B4-BE49-F238E27FC236}">
                <a16:creationId xmlns:a16="http://schemas.microsoft.com/office/drawing/2014/main" id="{CD3BE0BA-C64D-47D3-A1A5-89F08617C99B}"/>
              </a:ext>
            </a:extLst>
          </p:cNvPr>
          <p:cNvPicPr>
            <a:picLocks noChangeAspect="1"/>
          </p:cNvPicPr>
          <p:nvPr/>
        </p:nvPicPr>
        <p:blipFill>
          <a:blip r:embed="rId3"/>
          <a:stretch>
            <a:fillRect/>
          </a:stretch>
        </p:blipFill>
        <p:spPr>
          <a:xfrm>
            <a:off x="5053075" y="4583428"/>
            <a:ext cx="1042925" cy="1445196"/>
          </a:xfrm>
          <a:prstGeom prst="rect">
            <a:avLst/>
          </a:prstGeom>
        </p:spPr>
      </p:pic>
      <p:pic>
        <p:nvPicPr>
          <p:cNvPr id="14" name="תמונה 13">
            <a:extLst>
              <a:ext uri="{FF2B5EF4-FFF2-40B4-BE49-F238E27FC236}">
                <a16:creationId xmlns:a16="http://schemas.microsoft.com/office/drawing/2014/main" id="{B4216D6A-ECE1-4070-841A-B54F62489EB0}"/>
              </a:ext>
            </a:extLst>
          </p:cNvPr>
          <p:cNvPicPr>
            <a:picLocks noChangeAspect="1"/>
          </p:cNvPicPr>
          <p:nvPr/>
        </p:nvPicPr>
        <p:blipFill>
          <a:blip r:embed="rId4"/>
          <a:stretch>
            <a:fillRect/>
          </a:stretch>
        </p:blipFill>
        <p:spPr>
          <a:xfrm>
            <a:off x="7567674" y="4656235"/>
            <a:ext cx="888385" cy="1128851"/>
          </a:xfrm>
          <a:prstGeom prst="rect">
            <a:avLst/>
          </a:prstGeom>
        </p:spPr>
      </p:pic>
      <p:sp>
        <p:nvSpPr>
          <p:cNvPr id="15" name="מלבן 14">
            <a:extLst>
              <a:ext uri="{FF2B5EF4-FFF2-40B4-BE49-F238E27FC236}">
                <a16:creationId xmlns:a16="http://schemas.microsoft.com/office/drawing/2014/main" id="{46E924B7-6910-431E-BF9B-649D0E48CE76}"/>
              </a:ext>
            </a:extLst>
          </p:cNvPr>
          <p:cNvSpPr/>
          <p:nvPr/>
        </p:nvSpPr>
        <p:spPr>
          <a:xfrm>
            <a:off x="7221590" y="5953704"/>
            <a:ext cx="2217274"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לפני עשר בבוקר </a:t>
            </a:r>
          </a:p>
        </p:txBody>
      </p:sp>
    </p:spTree>
    <p:extLst>
      <p:ext uri="{BB962C8B-B14F-4D97-AF65-F5344CB8AC3E}">
        <p14:creationId xmlns:p14="http://schemas.microsoft.com/office/powerpoint/2010/main" val="3015376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1D957A82-FF72-4C72-A84A-C8EF476B9029}"/>
              </a:ext>
            </a:extLst>
          </p:cNvPr>
          <p:cNvSpPr>
            <a:spLocks noGrp="1"/>
          </p:cNvSpPr>
          <p:nvPr>
            <p:ph type="title"/>
          </p:nvPr>
        </p:nvSpPr>
        <p:spPr/>
        <p:txBody>
          <a:bodyPr/>
          <a:lstStyle/>
          <a:p>
            <a:r>
              <a:rPr lang="he-IL" dirty="0"/>
              <a:t>חכם בשמש – למה רומזת האות ש'? </a:t>
            </a:r>
          </a:p>
        </p:txBody>
      </p:sp>
      <p:sp>
        <p:nvSpPr>
          <p:cNvPr id="5" name="מלבן 4">
            <a:extLst>
              <a:ext uri="{FF2B5EF4-FFF2-40B4-BE49-F238E27FC236}">
                <a16:creationId xmlns:a16="http://schemas.microsoft.com/office/drawing/2014/main" id="{C5F9D399-4015-4998-BE88-75BF774DFC04}"/>
              </a:ext>
            </a:extLst>
          </p:cNvPr>
          <p:cNvSpPr/>
          <p:nvPr/>
        </p:nvSpPr>
        <p:spPr>
          <a:xfrm>
            <a:off x="94487" y="1603998"/>
            <a:ext cx="10960100" cy="2492990"/>
          </a:xfrm>
          <a:prstGeom prst="rect">
            <a:avLst/>
          </a:prstGeom>
        </p:spPr>
        <p:txBody>
          <a:bodyPr wrap="square">
            <a:spAutoFit/>
          </a:bodyPr>
          <a:lstStyle/>
          <a:p>
            <a:pPr algn="r" rtl="1">
              <a:lnSpc>
                <a:spcPct val="150000"/>
              </a:lnSpc>
            </a:pPr>
            <a:r>
              <a:rPr lang="he-IL" sz="2600" dirty="0">
                <a:latin typeface="Calibri" panose="020F0502020204030204" pitchFamily="34" charset="0"/>
                <a:cs typeface="Calibri" panose="020F0502020204030204" pitchFamily="34" charset="0"/>
              </a:rPr>
              <a:t>כְּשֶׁאֲנַחְנוּ שׁוֹהִים בַּשֶׁמֶשׁ אוֹ עוֹסְקִים בִּפְעִילוּת גוּפָנִית, הַגוּף שֶׁלָנוּ מִתְחַמֵם. כדי לשמור על טֶמְפֶּרָטוּרַת גוּף תַקינָה, אנחנו מַפְרִישִׁים  זֵיעָה  כְּאֶמְצָעֵי  לקֵירור לגוף. אבל בגלל הַפְרָשַׁת הזֵיעָה, שחשובה לשמירה על החיים,  אנחנו מְאַבְּדִים נוֹזְלִים שחֲשׁוּבִים לפְעִילוּת התַקינָה </a:t>
            </a:r>
          </a:p>
          <a:p>
            <a:pPr algn="r" rtl="1">
              <a:lnSpc>
                <a:spcPct val="150000"/>
              </a:lnSpc>
            </a:pPr>
            <a:r>
              <a:rPr lang="he-IL" sz="2600" dirty="0">
                <a:latin typeface="Calibri" panose="020F0502020204030204" pitchFamily="34" charset="0"/>
                <a:cs typeface="Calibri" panose="020F0502020204030204" pitchFamily="34" charset="0"/>
              </a:rPr>
              <a:t>שֶׁל הַגוּף. מָה עוֹשִׂים כְּדֵי לְהַחֲזִיר אֶת הַנוֹזְלִים לַגוּף?</a:t>
            </a:r>
          </a:p>
        </p:txBody>
      </p:sp>
      <p:sp>
        <p:nvSpPr>
          <p:cNvPr id="6" name="מלבן 5">
            <a:extLst>
              <a:ext uri="{FF2B5EF4-FFF2-40B4-BE49-F238E27FC236}">
                <a16:creationId xmlns:a16="http://schemas.microsoft.com/office/drawing/2014/main" id="{6745C265-960E-4BA1-8228-E0853DBD83AC}"/>
              </a:ext>
            </a:extLst>
          </p:cNvPr>
          <p:cNvSpPr/>
          <p:nvPr/>
        </p:nvSpPr>
        <p:spPr>
          <a:xfrm>
            <a:off x="11172367" y="2406134"/>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8" name="מלבן 7">
            <a:extLst>
              <a:ext uri="{FF2B5EF4-FFF2-40B4-BE49-F238E27FC236}">
                <a16:creationId xmlns:a16="http://schemas.microsoft.com/office/drawing/2014/main" id="{CEA09D7A-374D-4509-8AD2-DBD28A449040}"/>
              </a:ext>
            </a:extLst>
          </p:cNvPr>
          <p:cNvSpPr/>
          <p:nvPr/>
        </p:nvSpPr>
        <p:spPr>
          <a:xfrm>
            <a:off x="11172366" y="4639609"/>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9" name="מלבן 8">
            <a:extLst>
              <a:ext uri="{FF2B5EF4-FFF2-40B4-BE49-F238E27FC236}">
                <a16:creationId xmlns:a16="http://schemas.microsoft.com/office/drawing/2014/main" id="{F4372B98-59C8-4E13-82B4-F8AC92C3EDE2}"/>
              </a:ext>
            </a:extLst>
          </p:cNvPr>
          <p:cNvSpPr/>
          <p:nvPr/>
        </p:nvSpPr>
        <p:spPr>
          <a:xfrm>
            <a:off x="3401821" y="5968082"/>
            <a:ext cx="3302507"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אחרי ארבע אחר הצהריים.</a:t>
            </a:r>
          </a:p>
        </p:txBody>
      </p:sp>
      <p:pic>
        <p:nvPicPr>
          <p:cNvPr id="13" name="תמונה 12">
            <a:extLst>
              <a:ext uri="{FF2B5EF4-FFF2-40B4-BE49-F238E27FC236}">
                <a16:creationId xmlns:a16="http://schemas.microsoft.com/office/drawing/2014/main" id="{CD3BE0BA-C64D-47D3-A1A5-89F08617C99B}"/>
              </a:ext>
            </a:extLst>
          </p:cNvPr>
          <p:cNvPicPr>
            <a:picLocks noChangeAspect="1"/>
          </p:cNvPicPr>
          <p:nvPr/>
        </p:nvPicPr>
        <p:blipFill>
          <a:blip r:embed="rId3"/>
          <a:stretch>
            <a:fillRect/>
          </a:stretch>
        </p:blipFill>
        <p:spPr>
          <a:xfrm>
            <a:off x="5053075" y="4583428"/>
            <a:ext cx="1042925" cy="1445196"/>
          </a:xfrm>
          <a:prstGeom prst="rect">
            <a:avLst/>
          </a:prstGeom>
        </p:spPr>
      </p:pic>
      <p:pic>
        <p:nvPicPr>
          <p:cNvPr id="14" name="תמונה 13">
            <a:extLst>
              <a:ext uri="{FF2B5EF4-FFF2-40B4-BE49-F238E27FC236}">
                <a16:creationId xmlns:a16="http://schemas.microsoft.com/office/drawing/2014/main" id="{B4216D6A-ECE1-4070-841A-B54F62489EB0}"/>
              </a:ext>
            </a:extLst>
          </p:cNvPr>
          <p:cNvPicPr>
            <a:picLocks noChangeAspect="1"/>
          </p:cNvPicPr>
          <p:nvPr/>
        </p:nvPicPr>
        <p:blipFill>
          <a:blip r:embed="rId4"/>
          <a:stretch>
            <a:fillRect/>
          </a:stretch>
        </p:blipFill>
        <p:spPr>
          <a:xfrm>
            <a:off x="7567674" y="4656235"/>
            <a:ext cx="888385" cy="1128851"/>
          </a:xfrm>
          <a:prstGeom prst="rect">
            <a:avLst/>
          </a:prstGeom>
        </p:spPr>
      </p:pic>
      <p:sp>
        <p:nvSpPr>
          <p:cNvPr id="15" name="מלבן 14">
            <a:extLst>
              <a:ext uri="{FF2B5EF4-FFF2-40B4-BE49-F238E27FC236}">
                <a16:creationId xmlns:a16="http://schemas.microsoft.com/office/drawing/2014/main" id="{46E924B7-6910-431E-BF9B-649D0E48CE76}"/>
              </a:ext>
            </a:extLst>
          </p:cNvPr>
          <p:cNvSpPr/>
          <p:nvPr/>
        </p:nvSpPr>
        <p:spPr>
          <a:xfrm>
            <a:off x="7221590" y="5953704"/>
            <a:ext cx="2217274"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לפני עשר בבוקר </a:t>
            </a:r>
          </a:p>
        </p:txBody>
      </p:sp>
      <p:sp>
        <p:nvSpPr>
          <p:cNvPr id="2" name="Rectangle 1"/>
          <p:cNvSpPr/>
          <p:nvPr/>
        </p:nvSpPr>
        <p:spPr>
          <a:xfrm>
            <a:off x="1459737" y="3665520"/>
            <a:ext cx="2656442" cy="722027"/>
          </a:xfrm>
          <a:prstGeom prst="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תיבת טקסט 9">
            <a:extLst>
              <a:ext uri="{FF2B5EF4-FFF2-40B4-BE49-F238E27FC236}">
                <a16:creationId xmlns:a16="http://schemas.microsoft.com/office/drawing/2014/main" id="{FBE31138-1CFE-4799-8AE6-1350BED97B7E}"/>
              </a:ext>
            </a:extLst>
          </p:cNvPr>
          <p:cNvSpPr txBox="1"/>
          <p:nvPr/>
        </p:nvSpPr>
        <p:spPr>
          <a:xfrm>
            <a:off x="1816100" y="3577539"/>
            <a:ext cx="1972133" cy="830997"/>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שותים</a:t>
            </a:r>
          </a:p>
          <a:p>
            <a:pPr algn="ctr"/>
            <a:r>
              <a:rPr lang="he-IL" sz="2400" b="1" dirty="0">
                <a:latin typeface="Calibri" panose="020F0502020204030204" pitchFamily="34" charset="0"/>
                <a:cs typeface="Calibri" panose="020F0502020204030204" pitchFamily="34" charset="0"/>
              </a:rPr>
              <a:t>שתיה</a:t>
            </a:r>
          </a:p>
        </p:txBody>
      </p:sp>
    </p:spTree>
    <p:extLst>
      <p:ext uri="{BB962C8B-B14F-4D97-AF65-F5344CB8AC3E}">
        <p14:creationId xmlns:p14="http://schemas.microsoft.com/office/powerpoint/2010/main" val="2956053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1D957A82-FF72-4C72-A84A-C8EF476B9029}"/>
              </a:ext>
            </a:extLst>
          </p:cNvPr>
          <p:cNvSpPr>
            <a:spLocks noGrp="1"/>
          </p:cNvSpPr>
          <p:nvPr>
            <p:ph type="title"/>
          </p:nvPr>
        </p:nvSpPr>
        <p:spPr/>
        <p:txBody>
          <a:bodyPr/>
          <a:lstStyle/>
          <a:p>
            <a:r>
              <a:rPr lang="he-IL" dirty="0"/>
              <a:t>חכם בשמש – למה רומזת האות ש'? </a:t>
            </a:r>
          </a:p>
        </p:txBody>
      </p:sp>
      <p:sp>
        <p:nvSpPr>
          <p:cNvPr id="5" name="מלבן 4">
            <a:extLst>
              <a:ext uri="{FF2B5EF4-FFF2-40B4-BE49-F238E27FC236}">
                <a16:creationId xmlns:a16="http://schemas.microsoft.com/office/drawing/2014/main" id="{C5F9D399-4015-4998-BE88-75BF774DFC04}"/>
              </a:ext>
            </a:extLst>
          </p:cNvPr>
          <p:cNvSpPr/>
          <p:nvPr/>
        </p:nvSpPr>
        <p:spPr>
          <a:xfrm>
            <a:off x="94487" y="1603998"/>
            <a:ext cx="10960100" cy="2492990"/>
          </a:xfrm>
          <a:prstGeom prst="rect">
            <a:avLst/>
          </a:prstGeom>
        </p:spPr>
        <p:txBody>
          <a:bodyPr wrap="square">
            <a:spAutoFit/>
          </a:bodyPr>
          <a:lstStyle/>
          <a:p>
            <a:pPr algn="r" rtl="1">
              <a:lnSpc>
                <a:spcPct val="150000"/>
              </a:lnSpc>
            </a:pPr>
            <a:r>
              <a:rPr lang="he-IL" sz="2600" dirty="0">
                <a:latin typeface="Calibri" panose="020F0502020204030204" pitchFamily="34" charset="0"/>
                <a:cs typeface="Calibri" panose="020F0502020204030204" pitchFamily="34" charset="0"/>
              </a:rPr>
              <a:t>כְּשֶׁאֲנַחְנוּ שׁוֹהִים בַּשֶׁמֶשׁ אוֹ עוֹסְקִים בִּפְעִילוּת גוּפָנִית, הַגוּף שֶׁלָנוּ מִתְחַמֵם. כדי לשמור על טֶמְפֶּרָטוּרַת גוּף תַקינָה, אנחנו מַפְרִישִׁים  זֵיעָה  כְּאֶמְצָעֵי  לקֵירור לגוף. אבל בגלל הַפְרָשַׁת הזֵיעָה, שחשובה לשמירה על החיים,  אנחנו מְאַבְּדִים נוֹזְלִים שחֲשׁוּבִים לפְעִילוּת התַקינָה </a:t>
            </a:r>
          </a:p>
          <a:p>
            <a:pPr algn="r" rtl="1">
              <a:lnSpc>
                <a:spcPct val="150000"/>
              </a:lnSpc>
            </a:pPr>
            <a:r>
              <a:rPr lang="he-IL" sz="2600" dirty="0">
                <a:latin typeface="Calibri" panose="020F0502020204030204" pitchFamily="34" charset="0"/>
                <a:cs typeface="Calibri" panose="020F0502020204030204" pitchFamily="34" charset="0"/>
              </a:rPr>
              <a:t>שֶׁל הַגוּף. מָה עוֹשִׂים כְּדֵי לְהַחֲזִיר אֶת הַנוֹזְלִים לַגוּף?</a:t>
            </a:r>
          </a:p>
        </p:txBody>
      </p:sp>
      <p:sp>
        <p:nvSpPr>
          <p:cNvPr id="6" name="מלבן 5">
            <a:extLst>
              <a:ext uri="{FF2B5EF4-FFF2-40B4-BE49-F238E27FC236}">
                <a16:creationId xmlns:a16="http://schemas.microsoft.com/office/drawing/2014/main" id="{6745C265-960E-4BA1-8228-E0853DBD83AC}"/>
              </a:ext>
            </a:extLst>
          </p:cNvPr>
          <p:cNvSpPr/>
          <p:nvPr/>
        </p:nvSpPr>
        <p:spPr>
          <a:xfrm>
            <a:off x="11172367" y="2406134"/>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8" name="מלבן 7">
            <a:extLst>
              <a:ext uri="{FF2B5EF4-FFF2-40B4-BE49-F238E27FC236}">
                <a16:creationId xmlns:a16="http://schemas.microsoft.com/office/drawing/2014/main" id="{CEA09D7A-374D-4509-8AD2-DBD28A449040}"/>
              </a:ext>
            </a:extLst>
          </p:cNvPr>
          <p:cNvSpPr/>
          <p:nvPr/>
        </p:nvSpPr>
        <p:spPr>
          <a:xfrm>
            <a:off x="11172366" y="4639609"/>
            <a:ext cx="718466" cy="1015663"/>
          </a:xfrm>
          <a:prstGeom prst="rect">
            <a:avLst/>
          </a:prstGeom>
          <a:solidFill>
            <a:schemeClr val="accent3">
              <a:lumMod val="60000"/>
              <a:lumOff val="40000"/>
            </a:schemeClr>
          </a:solidFill>
        </p:spPr>
        <p:txBody>
          <a:bodyPr wrap="none">
            <a:spAutoFit/>
          </a:bodyPr>
          <a:lstStyle/>
          <a:p>
            <a:pPr algn="ctr" rtl="1"/>
            <a:r>
              <a:rPr lang="he-IL" sz="6000" dirty="0">
                <a:latin typeface="Calibri" panose="020F0502020204030204" pitchFamily="34" charset="0"/>
                <a:cs typeface="Calibri" panose="020F0502020204030204" pitchFamily="34" charset="0"/>
              </a:rPr>
              <a:t>ש</a:t>
            </a:r>
            <a:endParaRPr lang="en-US" sz="6000" dirty="0">
              <a:latin typeface="Calibri" panose="020F0502020204030204" pitchFamily="34" charset="0"/>
              <a:cs typeface="Calibri" panose="020F0502020204030204" pitchFamily="34" charset="0"/>
            </a:endParaRPr>
          </a:p>
        </p:txBody>
      </p:sp>
      <p:sp>
        <p:nvSpPr>
          <p:cNvPr id="9" name="מלבן 8">
            <a:extLst>
              <a:ext uri="{FF2B5EF4-FFF2-40B4-BE49-F238E27FC236}">
                <a16:creationId xmlns:a16="http://schemas.microsoft.com/office/drawing/2014/main" id="{F4372B98-59C8-4E13-82B4-F8AC92C3EDE2}"/>
              </a:ext>
            </a:extLst>
          </p:cNvPr>
          <p:cNvSpPr/>
          <p:nvPr/>
        </p:nvSpPr>
        <p:spPr>
          <a:xfrm>
            <a:off x="3401821" y="5968082"/>
            <a:ext cx="3302507"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אחרי ארבע אחר הצהריים.</a:t>
            </a:r>
          </a:p>
        </p:txBody>
      </p:sp>
      <p:pic>
        <p:nvPicPr>
          <p:cNvPr id="13" name="תמונה 12">
            <a:extLst>
              <a:ext uri="{FF2B5EF4-FFF2-40B4-BE49-F238E27FC236}">
                <a16:creationId xmlns:a16="http://schemas.microsoft.com/office/drawing/2014/main" id="{CD3BE0BA-C64D-47D3-A1A5-89F08617C99B}"/>
              </a:ext>
            </a:extLst>
          </p:cNvPr>
          <p:cNvPicPr>
            <a:picLocks noChangeAspect="1"/>
          </p:cNvPicPr>
          <p:nvPr/>
        </p:nvPicPr>
        <p:blipFill>
          <a:blip r:embed="rId3"/>
          <a:stretch>
            <a:fillRect/>
          </a:stretch>
        </p:blipFill>
        <p:spPr>
          <a:xfrm>
            <a:off x="5053075" y="4583428"/>
            <a:ext cx="1042925" cy="1445196"/>
          </a:xfrm>
          <a:prstGeom prst="rect">
            <a:avLst/>
          </a:prstGeom>
        </p:spPr>
      </p:pic>
      <p:pic>
        <p:nvPicPr>
          <p:cNvPr id="14" name="תמונה 13">
            <a:extLst>
              <a:ext uri="{FF2B5EF4-FFF2-40B4-BE49-F238E27FC236}">
                <a16:creationId xmlns:a16="http://schemas.microsoft.com/office/drawing/2014/main" id="{B4216D6A-ECE1-4070-841A-B54F62489EB0}"/>
              </a:ext>
            </a:extLst>
          </p:cNvPr>
          <p:cNvPicPr>
            <a:picLocks noChangeAspect="1"/>
          </p:cNvPicPr>
          <p:nvPr/>
        </p:nvPicPr>
        <p:blipFill>
          <a:blip r:embed="rId4"/>
          <a:stretch>
            <a:fillRect/>
          </a:stretch>
        </p:blipFill>
        <p:spPr>
          <a:xfrm>
            <a:off x="7567674" y="4656235"/>
            <a:ext cx="888385" cy="1128851"/>
          </a:xfrm>
          <a:prstGeom prst="rect">
            <a:avLst/>
          </a:prstGeom>
        </p:spPr>
      </p:pic>
      <p:sp>
        <p:nvSpPr>
          <p:cNvPr id="15" name="מלבן 14">
            <a:extLst>
              <a:ext uri="{FF2B5EF4-FFF2-40B4-BE49-F238E27FC236}">
                <a16:creationId xmlns:a16="http://schemas.microsoft.com/office/drawing/2014/main" id="{46E924B7-6910-431E-BF9B-649D0E48CE76}"/>
              </a:ext>
            </a:extLst>
          </p:cNvPr>
          <p:cNvSpPr/>
          <p:nvPr/>
        </p:nvSpPr>
        <p:spPr>
          <a:xfrm>
            <a:off x="7221590" y="5953704"/>
            <a:ext cx="2217274" cy="492443"/>
          </a:xfrm>
          <a:prstGeom prst="rect">
            <a:avLst/>
          </a:prstGeom>
        </p:spPr>
        <p:txBody>
          <a:bodyPr wrap="none">
            <a:spAutoFit/>
          </a:bodyPr>
          <a:lstStyle/>
          <a:p>
            <a:r>
              <a:rPr lang="he-IL" sz="2600" dirty="0">
                <a:latin typeface="Calibri" panose="020F0502020204030204" pitchFamily="34" charset="0"/>
                <a:cs typeface="Calibri" panose="020F0502020204030204" pitchFamily="34" charset="0"/>
              </a:rPr>
              <a:t>לפני עשר בבוקר </a:t>
            </a:r>
          </a:p>
        </p:txBody>
      </p:sp>
      <p:sp>
        <p:nvSpPr>
          <p:cNvPr id="2" name="Rectangle 1"/>
          <p:cNvSpPr/>
          <p:nvPr/>
        </p:nvSpPr>
        <p:spPr>
          <a:xfrm>
            <a:off x="1459737" y="3665520"/>
            <a:ext cx="2656442" cy="722027"/>
          </a:xfrm>
          <a:prstGeom prst="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תיבת טקסט 9">
            <a:extLst>
              <a:ext uri="{FF2B5EF4-FFF2-40B4-BE49-F238E27FC236}">
                <a16:creationId xmlns:a16="http://schemas.microsoft.com/office/drawing/2014/main" id="{FBE31138-1CFE-4799-8AE6-1350BED97B7E}"/>
              </a:ext>
            </a:extLst>
          </p:cNvPr>
          <p:cNvSpPr txBox="1"/>
          <p:nvPr/>
        </p:nvSpPr>
        <p:spPr>
          <a:xfrm>
            <a:off x="1816100" y="3577539"/>
            <a:ext cx="1972133" cy="830997"/>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שותים</a:t>
            </a:r>
          </a:p>
          <a:p>
            <a:pPr algn="ctr"/>
            <a:r>
              <a:rPr lang="he-IL" sz="2400" b="1" dirty="0">
                <a:latin typeface="Calibri" panose="020F0502020204030204" pitchFamily="34" charset="0"/>
                <a:cs typeface="Calibri" panose="020F0502020204030204" pitchFamily="34" charset="0"/>
              </a:rPr>
              <a:t>שתיה</a:t>
            </a:r>
          </a:p>
        </p:txBody>
      </p:sp>
      <p:sp>
        <p:nvSpPr>
          <p:cNvPr id="17" name="Rectangle 1">
            <a:extLst>
              <a:ext uri="{FF2B5EF4-FFF2-40B4-BE49-F238E27FC236}">
                <a16:creationId xmlns:a16="http://schemas.microsoft.com/office/drawing/2014/main" id="{193C2CA1-A1AA-4A52-A101-6493F8CB74F3}"/>
              </a:ext>
            </a:extLst>
          </p:cNvPr>
          <p:cNvSpPr/>
          <p:nvPr/>
        </p:nvSpPr>
        <p:spPr>
          <a:xfrm>
            <a:off x="1344058" y="4947387"/>
            <a:ext cx="2656442" cy="730136"/>
          </a:xfrm>
          <a:prstGeom prst="rect">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תיבת טקסט 15">
            <a:extLst>
              <a:ext uri="{FF2B5EF4-FFF2-40B4-BE49-F238E27FC236}">
                <a16:creationId xmlns:a16="http://schemas.microsoft.com/office/drawing/2014/main" id="{6CBDE572-D2E1-4D0C-A39A-D3EE90385076}"/>
              </a:ext>
            </a:extLst>
          </p:cNvPr>
          <p:cNvSpPr txBox="1"/>
          <p:nvPr/>
        </p:nvSpPr>
        <p:spPr>
          <a:xfrm>
            <a:off x="1510522" y="4890527"/>
            <a:ext cx="2184400" cy="830997"/>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שעון</a:t>
            </a:r>
          </a:p>
          <a:p>
            <a:pPr algn="ctr"/>
            <a:r>
              <a:rPr lang="he-IL" sz="2400" b="1" dirty="0">
                <a:latin typeface="Calibri" panose="020F0502020204030204" pitchFamily="34" charset="0"/>
                <a:cs typeface="Calibri" panose="020F0502020204030204" pitchFamily="34" charset="0"/>
              </a:rPr>
              <a:t>שעות</a:t>
            </a:r>
          </a:p>
        </p:txBody>
      </p:sp>
    </p:spTree>
    <p:extLst>
      <p:ext uri="{BB962C8B-B14F-4D97-AF65-F5344CB8AC3E}">
        <p14:creationId xmlns:p14="http://schemas.microsoft.com/office/powerpoint/2010/main" val="6103302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למה רומזת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261884"/>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861479683"/>
              </p:ext>
            </p:extLst>
          </p:nvPr>
        </p:nvGraphicFramePr>
        <p:xfrm>
          <a:off x="1063079" y="1901340"/>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algn="ctr" rtl="1"/>
                      <a:r>
                        <a:rPr lang="he-IL" sz="4400" b="1" dirty="0">
                          <a:solidFill>
                            <a:srgbClr val="FF0000"/>
                          </a:solidFill>
                          <a:latin typeface="Calibri" panose="020F0502020204030204" pitchFamily="34" charset="0"/>
                          <a:cs typeface="Calibri" panose="020F0502020204030204" pitchFamily="34" charset="0"/>
                        </a:rPr>
                        <a:t>ש</a:t>
                      </a:r>
                      <a:endParaRPr lang="en-US" sz="4400" b="1"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r>
                        <a:rPr lang="he-IL" sz="4400" b="1" dirty="0">
                          <a:solidFill>
                            <a:srgbClr val="FF0000"/>
                          </a:solidFill>
                          <a:latin typeface="Calibri" panose="020F0502020204030204" pitchFamily="34" charset="0"/>
                          <a:cs typeface="Calibri" panose="020F0502020204030204" pitchFamily="34" charset="0"/>
                        </a:rPr>
                        <a:t>ש</a:t>
                      </a:r>
                      <a:endParaRPr lang="en-US" sz="4400" b="1"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37000" y="44649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200329"/>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p:txBody>
      </p:sp>
      <p:sp>
        <p:nvSpPr>
          <p:cNvPr id="14" name="תיבת טקסט 25">
            <a:extLst>
              <a:ext uri="{FF2B5EF4-FFF2-40B4-BE49-F238E27FC236}">
                <a16:creationId xmlns:a16="http://schemas.microsoft.com/office/drawing/2014/main" id="{754A0D1E-4208-4317-8511-42E4BF936D8F}"/>
              </a:ext>
            </a:extLst>
          </p:cNvPr>
          <p:cNvSpPr txBox="1"/>
          <p:nvPr/>
        </p:nvSpPr>
        <p:spPr>
          <a:xfrm>
            <a:off x="3912072" y="3019034"/>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Tree>
    <p:extLst>
      <p:ext uri="{BB962C8B-B14F-4D97-AF65-F5344CB8AC3E}">
        <p14:creationId xmlns:p14="http://schemas.microsoft.com/office/powerpoint/2010/main" val="29987005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למה רומזת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1261884"/>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a:t>
            </a:r>
          </a:p>
          <a:p>
            <a:pPr algn="r" rtl="1"/>
            <a:r>
              <a:rPr lang="he-IL" sz="2400" dirty="0">
                <a:latin typeface="Calibri" panose="020F0502020204030204" pitchFamily="34" charset="0"/>
                <a:cs typeface="Calibri" panose="020F0502020204030204" pitchFamily="34" charset="0"/>
              </a:rPr>
              <a:t>קְרִינָה</a:t>
            </a:r>
          </a:p>
          <a:p>
            <a:pPr algn="r" rtl="1"/>
            <a:endParaRPr lang="he-IL" sz="2400" dirty="0">
              <a:latin typeface="Calibri" panose="020F0502020204030204" pitchFamily="34" charset="0"/>
              <a:cs typeface="Calibri" panose="020F0502020204030204" pitchFamily="34" charset="0"/>
            </a:endParaRPr>
          </a:p>
        </p:txBody>
      </p:sp>
      <p:graphicFrame>
        <p:nvGraphicFramePr>
          <p:cNvPr id="6" name="Table 5"/>
          <p:cNvGraphicFramePr>
            <a:graphicFrameLocks noGrp="1"/>
          </p:cNvGraphicFramePr>
          <p:nvPr>
            <p:extLst/>
          </p:nvPr>
        </p:nvGraphicFramePr>
        <p:xfrm>
          <a:off x="1063079" y="1901340"/>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algn="ctr" rtl="1"/>
                      <a:r>
                        <a:rPr lang="he-IL" sz="4400" b="1" dirty="0">
                          <a:solidFill>
                            <a:srgbClr val="FF0000"/>
                          </a:solidFill>
                          <a:latin typeface="Calibri" panose="020F0502020204030204" pitchFamily="34" charset="0"/>
                          <a:cs typeface="Calibri" panose="020F0502020204030204" pitchFamily="34" charset="0"/>
                        </a:rPr>
                        <a:t>ש</a:t>
                      </a:r>
                      <a:endParaRPr lang="en-US" sz="4400" b="1"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r>
                        <a:rPr lang="he-IL" sz="4400" b="1" dirty="0">
                          <a:solidFill>
                            <a:srgbClr val="FF0000"/>
                          </a:solidFill>
                          <a:latin typeface="Calibri" panose="020F0502020204030204" pitchFamily="34" charset="0"/>
                          <a:cs typeface="Calibri" panose="020F0502020204030204" pitchFamily="34" charset="0"/>
                        </a:rPr>
                        <a:t>ש</a:t>
                      </a:r>
                      <a:endParaRPr lang="en-US" sz="4400" b="1"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37000" y="4464997"/>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200329"/>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p:txBody>
      </p:sp>
      <p:sp>
        <p:nvSpPr>
          <p:cNvPr id="12" name="תיבת טקסט 34">
            <a:extLst>
              <a:ext uri="{FF2B5EF4-FFF2-40B4-BE49-F238E27FC236}">
                <a16:creationId xmlns:a16="http://schemas.microsoft.com/office/drawing/2014/main" id="{50EAA4F9-E0F1-408F-A486-5F71B842051B}"/>
              </a:ext>
            </a:extLst>
          </p:cNvPr>
          <p:cNvSpPr txBox="1"/>
          <p:nvPr/>
        </p:nvSpPr>
        <p:spPr>
          <a:xfrm>
            <a:off x="3912072" y="4454071"/>
            <a:ext cx="846110" cy="1169551"/>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שתו </a:t>
            </a:r>
            <a:r>
              <a:rPr lang="he-IL" sz="2200" dirty="0">
                <a:latin typeface="Calibri" panose="020F0502020204030204" pitchFamily="34" charset="0"/>
                <a:cs typeface="Calibri" panose="020F0502020204030204" pitchFamily="34" charset="0"/>
              </a:rPr>
              <a:t>הרבהמים. </a:t>
            </a:r>
          </a:p>
        </p:txBody>
      </p:sp>
      <p:sp>
        <p:nvSpPr>
          <p:cNvPr id="14" name="תיבת טקסט 25">
            <a:extLst>
              <a:ext uri="{FF2B5EF4-FFF2-40B4-BE49-F238E27FC236}">
                <a16:creationId xmlns:a16="http://schemas.microsoft.com/office/drawing/2014/main" id="{754A0D1E-4208-4317-8511-42E4BF936D8F}"/>
              </a:ext>
            </a:extLst>
          </p:cNvPr>
          <p:cNvSpPr txBox="1"/>
          <p:nvPr/>
        </p:nvSpPr>
        <p:spPr>
          <a:xfrm>
            <a:off x="3912072" y="3019034"/>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Tree>
    <p:extLst>
      <p:ext uri="{BB962C8B-B14F-4D97-AF65-F5344CB8AC3E}">
        <p14:creationId xmlns:p14="http://schemas.microsoft.com/office/powerpoint/2010/main" val="1484573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למה רומזת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 קרינה</a:t>
            </a:r>
          </a:p>
        </p:txBody>
      </p:sp>
      <p:graphicFrame>
        <p:nvGraphicFramePr>
          <p:cNvPr id="6" name="Table 5"/>
          <p:cNvGraphicFramePr>
            <a:graphicFrameLocks noGrp="1"/>
          </p:cNvGraphicFramePr>
          <p:nvPr>
            <p:extLst>
              <p:ext uri="{D42A27DB-BD31-4B8C-83A1-F6EECF244321}">
                <p14:modId xmlns:p14="http://schemas.microsoft.com/office/powerpoint/2010/main" val="1592494899"/>
              </p:ext>
            </p:extLst>
          </p:nvPr>
        </p:nvGraphicFramePr>
        <p:xfrm>
          <a:off x="1051927" y="1828800"/>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ב</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כ</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ח</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19766" y="4307130"/>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569660"/>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a:p>
            <a:pPr algn="r" rtl="1"/>
            <a:endParaRPr lang="he-IL" sz="2400" dirty="0">
              <a:latin typeface="Calibri" panose="020F0502020204030204" pitchFamily="34" charset="0"/>
              <a:cs typeface="Calibri" panose="020F0502020204030204" pitchFamily="34" charset="0"/>
            </a:endParaRPr>
          </a:p>
        </p:txBody>
      </p:sp>
      <p:sp>
        <p:nvSpPr>
          <p:cNvPr id="12" name="תיבת טקסט 34">
            <a:extLst>
              <a:ext uri="{FF2B5EF4-FFF2-40B4-BE49-F238E27FC236}">
                <a16:creationId xmlns:a16="http://schemas.microsoft.com/office/drawing/2014/main" id="{50EAA4F9-E0F1-408F-A486-5F71B842051B}"/>
              </a:ext>
            </a:extLst>
          </p:cNvPr>
          <p:cNvSpPr txBox="1"/>
          <p:nvPr/>
        </p:nvSpPr>
        <p:spPr>
          <a:xfrm>
            <a:off x="3912072" y="4341886"/>
            <a:ext cx="846110" cy="1169551"/>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שתו </a:t>
            </a:r>
            <a:r>
              <a:rPr lang="he-IL" sz="2200" dirty="0">
                <a:latin typeface="Calibri" panose="020F0502020204030204" pitchFamily="34" charset="0"/>
                <a:cs typeface="Calibri" panose="020F0502020204030204" pitchFamily="34" charset="0"/>
              </a:rPr>
              <a:t>הרבהמים. </a:t>
            </a:r>
          </a:p>
        </p:txBody>
      </p:sp>
      <p:sp>
        <p:nvSpPr>
          <p:cNvPr id="14" name="תיבת טקסט 25">
            <a:extLst>
              <a:ext uri="{FF2B5EF4-FFF2-40B4-BE49-F238E27FC236}">
                <a16:creationId xmlns:a16="http://schemas.microsoft.com/office/drawing/2014/main" id="{754A0D1E-4208-4317-8511-42E4BF936D8F}"/>
              </a:ext>
            </a:extLst>
          </p:cNvPr>
          <p:cNvSpPr txBox="1"/>
          <p:nvPr/>
        </p:nvSpPr>
        <p:spPr>
          <a:xfrm>
            <a:off x="3912072" y="3019034"/>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Tree>
    <p:extLst>
      <p:ext uri="{BB962C8B-B14F-4D97-AF65-F5344CB8AC3E}">
        <p14:creationId xmlns:p14="http://schemas.microsoft.com/office/powerpoint/2010/main" val="1556350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למה רומזת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 קרינה</a:t>
            </a:r>
          </a:p>
        </p:txBody>
      </p:sp>
      <p:graphicFrame>
        <p:nvGraphicFramePr>
          <p:cNvPr id="6" name="Table 5"/>
          <p:cNvGraphicFramePr>
            <a:graphicFrameLocks noGrp="1"/>
          </p:cNvGraphicFramePr>
          <p:nvPr>
            <p:extLst/>
          </p:nvPr>
        </p:nvGraphicFramePr>
        <p:xfrm>
          <a:off x="1051927" y="1828800"/>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ב</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כ</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ח</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19766" y="4307130"/>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569660"/>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a:p>
            <a:pPr algn="r" rtl="1"/>
            <a:endParaRPr lang="he-IL" sz="2400" dirty="0">
              <a:latin typeface="Calibri" panose="020F0502020204030204" pitchFamily="34" charset="0"/>
              <a:cs typeface="Calibri" panose="020F0502020204030204" pitchFamily="34" charset="0"/>
            </a:endParaRPr>
          </a:p>
        </p:txBody>
      </p:sp>
      <p:sp>
        <p:nvSpPr>
          <p:cNvPr id="12" name="תיבת טקסט 34">
            <a:extLst>
              <a:ext uri="{FF2B5EF4-FFF2-40B4-BE49-F238E27FC236}">
                <a16:creationId xmlns:a16="http://schemas.microsoft.com/office/drawing/2014/main" id="{50EAA4F9-E0F1-408F-A486-5F71B842051B}"/>
              </a:ext>
            </a:extLst>
          </p:cNvPr>
          <p:cNvSpPr txBox="1"/>
          <p:nvPr/>
        </p:nvSpPr>
        <p:spPr>
          <a:xfrm>
            <a:off x="3912072" y="4341886"/>
            <a:ext cx="846110" cy="1169551"/>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שתו </a:t>
            </a:r>
            <a:r>
              <a:rPr lang="he-IL" sz="2200" dirty="0">
                <a:latin typeface="Calibri" panose="020F0502020204030204" pitchFamily="34" charset="0"/>
                <a:cs typeface="Calibri" panose="020F0502020204030204" pitchFamily="34" charset="0"/>
              </a:rPr>
              <a:t>הרבהמים. </a:t>
            </a:r>
          </a:p>
        </p:txBody>
      </p:sp>
      <p:sp>
        <p:nvSpPr>
          <p:cNvPr id="13" name="תיבת טקסט 27">
            <a:extLst>
              <a:ext uri="{FF2B5EF4-FFF2-40B4-BE49-F238E27FC236}">
                <a16:creationId xmlns:a16="http://schemas.microsoft.com/office/drawing/2014/main" id="{EE1FBA86-569B-4349-A697-0A9EADB0E037}"/>
              </a:ext>
            </a:extLst>
          </p:cNvPr>
          <p:cNvSpPr txBox="1"/>
          <p:nvPr/>
        </p:nvSpPr>
        <p:spPr>
          <a:xfrm>
            <a:off x="1224527" y="3035163"/>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עות</a:t>
            </a:r>
          </a:p>
          <a:p>
            <a:pPr algn="r" rtl="1"/>
            <a:r>
              <a:rPr lang="he-IL" sz="2400" dirty="0">
                <a:latin typeface="Calibri" panose="020F0502020204030204" pitchFamily="34" charset="0"/>
                <a:cs typeface="Calibri" panose="020F0502020204030204" pitchFamily="34" charset="0"/>
              </a:rPr>
              <a:t>בטוחות</a:t>
            </a:r>
          </a:p>
        </p:txBody>
      </p:sp>
      <p:sp>
        <p:nvSpPr>
          <p:cNvPr id="14" name="תיבת טקסט 25">
            <a:extLst>
              <a:ext uri="{FF2B5EF4-FFF2-40B4-BE49-F238E27FC236}">
                <a16:creationId xmlns:a16="http://schemas.microsoft.com/office/drawing/2014/main" id="{754A0D1E-4208-4317-8511-42E4BF936D8F}"/>
              </a:ext>
            </a:extLst>
          </p:cNvPr>
          <p:cNvSpPr txBox="1"/>
          <p:nvPr/>
        </p:nvSpPr>
        <p:spPr>
          <a:xfrm>
            <a:off x="3912072" y="3019034"/>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Tree>
    <p:extLst>
      <p:ext uri="{BB962C8B-B14F-4D97-AF65-F5344CB8AC3E}">
        <p14:creationId xmlns:p14="http://schemas.microsoft.com/office/powerpoint/2010/main" val="14847136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p:txBody>
          <a:bodyPr>
            <a:noAutofit/>
          </a:bodyPr>
          <a:lstStyle/>
          <a:p>
            <a:r>
              <a:rPr lang="he-IL" dirty="0"/>
              <a:t>"חכם בשמש"- למה רומזת האות ש'? </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673750" y="3019034"/>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 קרינה</a:t>
            </a:r>
          </a:p>
        </p:txBody>
      </p:sp>
      <p:graphicFrame>
        <p:nvGraphicFramePr>
          <p:cNvPr id="6" name="Table 5"/>
          <p:cNvGraphicFramePr>
            <a:graphicFrameLocks noGrp="1"/>
          </p:cNvGraphicFramePr>
          <p:nvPr>
            <p:extLst/>
          </p:nvPr>
        </p:nvGraphicFramePr>
        <p:xfrm>
          <a:off x="1051927" y="1828800"/>
          <a:ext cx="10805536" cy="4956660"/>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1039106">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solidFill>
                            <a:srgbClr val="FF0000"/>
                          </a:solidFill>
                          <a:latin typeface="Calibri" panose="020F0502020204030204" pitchFamily="34" charset="0"/>
                          <a:cs typeface="Calibri" panose="020F0502020204030204" pitchFamily="34" charset="0"/>
                        </a:rPr>
                        <a:t>ש</a:t>
                      </a:r>
                      <a:endParaRPr lang="en-US" sz="4400" dirty="0">
                        <a:solidFill>
                          <a:srgbClr val="FF0000"/>
                        </a:solidFill>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ב</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מ</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כ</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r>
                        <a:rPr lang="he-IL" sz="4400" dirty="0">
                          <a:latin typeface="Calibri" panose="020F0502020204030204" pitchFamily="34" charset="0"/>
                          <a:cs typeface="Calibri" panose="020F0502020204030204" pitchFamily="34" charset="0"/>
                        </a:rPr>
                        <a:t>ח</a:t>
                      </a:r>
                      <a:endParaRPr lang="en-US" sz="4400" dirty="0">
                        <a:latin typeface="Calibri" panose="020F0502020204030204" pitchFamily="34" charset="0"/>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357234">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endParaRPr lang="en-US" sz="660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242458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r>
                        <a:rPr lang="he-IL" sz="5400" dirty="0"/>
                        <a:t> </a:t>
                      </a:r>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519766" y="4307130"/>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84343"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74094" y="4464997"/>
            <a:ext cx="1392306" cy="461665"/>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 </a:t>
            </a:r>
            <a:r>
              <a:rPr lang="he-IL" sz="2400" dirty="0">
                <a:latin typeface="Calibri" panose="020F0502020204030204" pitchFamily="34" charset="0"/>
                <a:cs typeface="Calibri" panose="020F0502020204030204" pitchFamily="34" charset="0"/>
              </a:rPr>
              <a:t>צל.</a:t>
            </a:r>
            <a:endParaRPr lang="he-IL" sz="3600" dirty="0">
              <a:latin typeface="Calibri" panose="020F0502020204030204" pitchFamily="34" charset="0"/>
              <a:cs typeface="Calibri" panose="020F0502020204030204" pitchFamily="34" charset="0"/>
            </a:endParaRPr>
          </a:p>
        </p:txBody>
      </p:sp>
      <p:sp>
        <p:nvSpPr>
          <p:cNvPr id="8" name="תיבת טקסט 24">
            <a:extLst>
              <a:ext uri="{FF2B5EF4-FFF2-40B4-BE49-F238E27FC236}">
                <a16:creationId xmlns:a16="http://schemas.microsoft.com/office/drawing/2014/main" id="{A4DA4115-4661-4D5A-8A2E-8830B27B8649}"/>
              </a:ext>
            </a:extLst>
          </p:cNvPr>
          <p:cNvSpPr txBox="1"/>
          <p:nvPr/>
        </p:nvSpPr>
        <p:spPr>
          <a:xfrm>
            <a:off x="7982406" y="2927123"/>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0" name="תיבת טקסט 1">
            <a:extLst>
              <a:ext uri="{FF2B5EF4-FFF2-40B4-BE49-F238E27FC236}">
                <a16:creationId xmlns:a16="http://schemas.microsoft.com/office/drawing/2014/main" id="{446C43D2-86CF-46FA-B39D-09FBB2472FED}"/>
              </a:ext>
            </a:extLst>
          </p:cNvPr>
          <p:cNvSpPr txBox="1"/>
          <p:nvPr/>
        </p:nvSpPr>
        <p:spPr>
          <a:xfrm>
            <a:off x="7533791" y="4438659"/>
            <a:ext cx="1640303" cy="1569660"/>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חבשו </a:t>
            </a:r>
            <a:r>
              <a:rPr lang="he-IL" sz="2400" dirty="0">
                <a:latin typeface="Calibri" panose="020F0502020204030204" pitchFamily="34" charset="0"/>
                <a:cs typeface="Calibri" panose="020F0502020204030204" pitchFamily="34" charset="0"/>
              </a:rPr>
              <a:t>כובע</a:t>
            </a:r>
          </a:p>
          <a:p>
            <a:pPr algn="r" rtl="1"/>
            <a:r>
              <a:rPr lang="he-IL" sz="2400" dirty="0">
                <a:latin typeface="Calibri" panose="020F0502020204030204" pitchFamily="34" charset="0"/>
                <a:cs typeface="Calibri" panose="020F0502020204030204" pitchFamily="34" charset="0"/>
              </a:rPr>
              <a:t>בכל יציאה לשמש.</a:t>
            </a:r>
          </a:p>
          <a:p>
            <a:pPr algn="r" rtl="1"/>
            <a:endParaRPr lang="he-IL" sz="2400" dirty="0">
              <a:latin typeface="Calibri" panose="020F0502020204030204" pitchFamily="34" charset="0"/>
              <a:cs typeface="Calibri" panose="020F0502020204030204" pitchFamily="34" charset="0"/>
            </a:endParaRPr>
          </a:p>
        </p:txBody>
      </p:sp>
      <p:sp>
        <p:nvSpPr>
          <p:cNvPr id="11" name="תיבת טקסט 33">
            <a:extLst>
              <a:ext uri="{FF2B5EF4-FFF2-40B4-BE49-F238E27FC236}">
                <a16:creationId xmlns:a16="http://schemas.microsoft.com/office/drawing/2014/main" id="{38BBB04F-AC12-4E5D-8937-AF833B5FD614}"/>
              </a:ext>
            </a:extLst>
          </p:cNvPr>
          <p:cNvSpPr txBox="1"/>
          <p:nvPr/>
        </p:nvSpPr>
        <p:spPr>
          <a:xfrm>
            <a:off x="1051927" y="4284795"/>
            <a:ext cx="1273293" cy="1508105"/>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שהו </a:t>
            </a:r>
            <a:r>
              <a:rPr lang="he-IL" sz="2400" dirty="0">
                <a:latin typeface="Calibri" panose="020F0502020204030204" pitchFamily="34" charset="0"/>
                <a:cs typeface="Calibri" panose="020F0502020204030204" pitchFamily="34" charset="0"/>
              </a:rPr>
              <a:t>בשמש </a:t>
            </a:r>
            <a:r>
              <a:rPr lang="he-IL" sz="2200" dirty="0">
                <a:latin typeface="Calibri" panose="020F0502020204030204" pitchFamily="34" charset="0"/>
                <a:cs typeface="Calibri" panose="020F0502020204030204" pitchFamily="34" charset="0"/>
              </a:rPr>
              <a:t>ב</a:t>
            </a:r>
            <a:r>
              <a:rPr lang="he-IL" sz="2000" dirty="0">
                <a:latin typeface="Calibri" panose="020F0502020204030204" pitchFamily="34" charset="0"/>
                <a:cs typeface="Calibri" panose="020F0502020204030204" pitchFamily="34" charset="0"/>
              </a:rPr>
              <a:t>ש</a:t>
            </a:r>
            <a:r>
              <a:rPr lang="he-IL" sz="2200" dirty="0">
                <a:latin typeface="Calibri" panose="020F0502020204030204" pitchFamily="34" charset="0"/>
                <a:cs typeface="Calibri" panose="020F0502020204030204" pitchFamily="34" charset="0"/>
              </a:rPr>
              <a:t>עות הבטוחות.</a:t>
            </a:r>
          </a:p>
        </p:txBody>
      </p:sp>
      <p:sp>
        <p:nvSpPr>
          <p:cNvPr id="12" name="תיבת טקסט 34">
            <a:extLst>
              <a:ext uri="{FF2B5EF4-FFF2-40B4-BE49-F238E27FC236}">
                <a16:creationId xmlns:a16="http://schemas.microsoft.com/office/drawing/2014/main" id="{50EAA4F9-E0F1-408F-A486-5F71B842051B}"/>
              </a:ext>
            </a:extLst>
          </p:cNvPr>
          <p:cNvSpPr txBox="1"/>
          <p:nvPr/>
        </p:nvSpPr>
        <p:spPr>
          <a:xfrm>
            <a:off x="3912072" y="4341886"/>
            <a:ext cx="846110" cy="1169551"/>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שתו </a:t>
            </a:r>
            <a:r>
              <a:rPr lang="he-IL" sz="2200" dirty="0">
                <a:latin typeface="Calibri" panose="020F0502020204030204" pitchFamily="34" charset="0"/>
                <a:cs typeface="Calibri" panose="020F0502020204030204" pitchFamily="34" charset="0"/>
              </a:rPr>
              <a:t>הרבהמים. </a:t>
            </a:r>
          </a:p>
        </p:txBody>
      </p:sp>
      <p:sp>
        <p:nvSpPr>
          <p:cNvPr id="13" name="תיבת טקסט 27">
            <a:extLst>
              <a:ext uri="{FF2B5EF4-FFF2-40B4-BE49-F238E27FC236}">
                <a16:creationId xmlns:a16="http://schemas.microsoft.com/office/drawing/2014/main" id="{EE1FBA86-569B-4349-A697-0A9EADB0E037}"/>
              </a:ext>
            </a:extLst>
          </p:cNvPr>
          <p:cNvSpPr txBox="1"/>
          <p:nvPr/>
        </p:nvSpPr>
        <p:spPr>
          <a:xfrm>
            <a:off x="1224527" y="3035163"/>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עות</a:t>
            </a:r>
          </a:p>
          <a:p>
            <a:pPr algn="r" rtl="1"/>
            <a:r>
              <a:rPr lang="he-IL" sz="2400" dirty="0">
                <a:latin typeface="Calibri" panose="020F0502020204030204" pitchFamily="34" charset="0"/>
                <a:cs typeface="Calibri" panose="020F0502020204030204" pitchFamily="34" charset="0"/>
              </a:rPr>
              <a:t>בטוחות</a:t>
            </a:r>
          </a:p>
        </p:txBody>
      </p:sp>
      <p:sp>
        <p:nvSpPr>
          <p:cNvPr id="14" name="תיבת טקסט 25">
            <a:extLst>
              <a:ext uri="{FF2B5EF4-FFF2-40B4-BE49-F238E27FC236}">
                <a16:creationId xmlns:a16="http://schemas.microsoft.com/office/drawing/2014/main" id="{754A0D1E-4208-4317-8511-42E4BF936D8F}"/>
              </a:ext>
            </a:extLst>
          </p:cNvPr>
          <p:cNvSpPr txBox="1"/>
          <p:nvPr/>
        </p:nvSpPr>
        <p:spPr>
          <a:xfrm>
            <a:off x="3912072" y="3019034"/>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Tree>
    <p:extLst>
      <p:ext uri="{BB962C8B-B14F-4D97-AF65-F5344CB8AC3E}">
        <p14:creationId xmlns:p14="http://schemas.microsoft.com/office/powerpoint/2010/main" val="12763748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40675EFA-59DA-464E-9A28-CA8A3A1F292C}"/>
              </a:ext>
            </a:extLst>
          </p:cNvPr>
          <p:cNvSpPr>
            <a:spLocks noGrp="1"/>
          </p:cNvSpPr>
          <p:nvPr>
            <p:ph type="title"/>
          </p:nvPr>
        </p:nvSpPr>
        <p:spPr>
          <a:xfrm>
            <a:off x="2265492" y="663126"/>
            <a:ext cx="9096098" cy="720000"/>
          </a:xfrm>
        </p:spPr>
        <p:txBody>
          <a:bodyPr>
            <a:noAutofit/>
          </a:bodyPr>
          <a:lstStyle/>
          <a:p>
            <a:r>
              <a:rPr lang="he-IL" dirty="0"/>
              <a:t>"חכם בשמש"- הוראות להתנהגות בשמש</a:t>
            </a:r>
          </a:p>
        </p:txBody>
      </p:sp>
      <p:sp>
        <p:nvSpPr>
          <p:cNvPr id="20" name="תיבת טקסט 19">
            <a:extLst>
              <a:ext uri="{FF2B5EF4-FFF2-40B4-BE49-F238E27FC236}">
                <a16:creationId xmlns:a16="http://schemas.microsoft.com/office/drawing/2014/main" id="{0B542D5F-4E5D-4BA6-817F-FDDE604AD8E1}"/>
              </a:ext>
            </a:extLst>
          </p:cNvPr>
          <p:cNvSpPr txBox="1"/>
          <p:nvPr/>
        </p:nvSpPr>
        <p:spPr>
          <a:xfrm>
            <a:off x="2572425" y="2869333"/>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סנן קרינה</a:t>
            </a:r>
          </a:p>
        </p:txBody>
      </p:sp>
      <p:graphicFrame>
        <p:nvGraphicFramePr>
          <p:cNvPr id="6" name="Table 5"/>
          <p:cNvGraphicFramePr>
            <a:graphicFrameLocks noGrp="1"/>
          </p:cNvGraphicFramePr>
          <p:nvPr>
            <p:extLst>
              <p:ext uri="{D42A27DB-BD31-4B8C-83A1-F6EECF244321}">
                <p14:modId xmlns:p14="http://schemas.microsoft.com/office/powerpoint/2010/main" val="3224202176"/>
              </p:ext>
            </p:extLst>
          </p:nvPr>
        </p:nvGraphicFramePr>
        <p:xfrm>
          <a:off x="994041" y="1937361"/>
          <a:ext cx="10805536" cy="4755539"/>
        </p:xfrm>
        <a:graphic>
          <a:graphicData uri="http://schemas.openxmlformats.org/drawingml/2006/table">
            <a:tbl>
              <a:tblPr firstRow="1" bandRow="1">
                <a:tableStyleId>{5940675A-B579-460E-94D1-54222C63F5DA}</a:tableStyleId>
              </a:tblPr>
              <a:tblGrid>
                <a:gridCol w="1350692">
                  <a:extLst>
                    <a:ext uri="{9D8B030D-6E8A-4147-A177-3AD203B41FA5}">
                      <a16:colId xmlns:a16="http://schemas.microsoft.com/office/drawing/2014/main" val="20000"/>
                    </a:ext>
                  </a:extLst>
                </a:gridCol>
                <a:gridCol w="1350692">
                  <a:extLst>
                    <a:ext uri="{9D8B030D-6E8A-4147-A177-3AD203B41FA5}">
                      <a16:colId xmlns:a16="http://schemas.microsoft.com/office/drawing/2014/main" val="20001"/>
                    </a:ext>
                  </a:extLst>
                </a:gridCol>
                <a:gridCol w="1350692">
                  <a:extLst>
                    <a:ext uri="{9D8B030D-6E8A-4147-A177-3AD203B41FA5}">
                      <a16:colId xmlns:a16="http://schemas.microsoft.com/office/drawing/2014/main" val="20002"/>
                    </a:ext>
                  </a:extLst>
                </a:gridCol>
                <a:gridCol w="1350692">
                  <a:extLst>
                    <a:ext uri="{9D8B030D-6E8A-4147-A177-3AD203B41FA5}">
                      <a16:colId xmlns:a16="http://schemas.microsoft.com/office/drawing/2014/main" val="20003"/>
                    </a:ext>
                  </a:extLst>
                </a:gridCol>
                <a:gridCol w="1350692">
                  <a:extLst>
                    <a:ext uri="{9D8B030D-6E8A-4147-A177-3AD203B41FA5}">
                      <a16:colId xmlns:a16="http://schemas.microsoft.com/office/drawing/2014/main" val="20004"/>
                    </a:ext>
                  </a:extLst>
                </a:gridCol>
                <a:gridCol w="1350692">
                  <a:extLst>
                    <a:ext uri="{9D8B030D-6E8A-4147-A177-3AD203B41FA5}">
                      <a16:colId xmlns:a16="http://schemas.microsoft.com/office/drawing/2014/main" val="20005"/>
                    </a:ext>
                  </a:extLst>
                </a:gridCol>
                <a:gridCol w="1350692">
                  <a:extLst>
                    <a:ext uri="{9D8B030D-6E8A-4147-A177-3AD203B41FA5}">
                      <a16:colId xmlns:a16="http://schemas.microsoft.com/office/drawing/2014/main" val="20006"/>
                    </a:ext>
                  </a:extLst>
                </a:gridCol>
                <a:gridCol w="1350692">
                  <a:extLst>
                    <a:ext uri="{9D8B030D-6E8A-4147-A177-3AD203B41FA5}">
                      <a16:colId xmlns:a16="http://schemas.microsoft.com/office/drawing/2014/main" val="20007"/>
                    </a:ext>
                  </a:extLst>
                </a:gridCol>
              </a:tblGrid>
              <a:tr h="370840">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ש</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ב</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מ</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כ</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marL="0" algn="ctr" defTabSz="914400" rtl="1" eaLnBrk="1" latinLnBrk="0" hangingPunct="1"/>
                      <a:r>
                        <a:rPr lang="he-IL" sz="4400" b="1" kern="1200" dirty="0">
                          <a:solidFill>
                            <a:schemeClr val="tx1"/>
                          </a:solidFill>
                          <a:latin typeface="Calibri" panose="020F0502020204030204" pitchFamily="34" charset="0"/>
                          <a:ea typeface="+mn-ea"/>
                          <a:cs typeface="Calibri" panose="020F0502020204030204" pitchFamily="34" charset="0"/>
                        </a:rPr>
                        <a:t>ח</a:t>
                      </a:r>
                      <a:endParaRPr lang="en-US" sz="4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3">
                        <a:lumMod val="60000"/>
                        <a:lumOff val="40000"/>
                      </a:schemeClr>
                    </a:solidFill>
                  </a:tcPr>
                </a:tc>
                <a:tc>
                  <a:txBody>
                    <a:bodyPr/>
                    <a:lstStyle/>
                    <a:p>
                      <a:pPr algn="ctr" rtl="1"/>
                      <a:endParaRPr lang="en-US" sz="2400" dirty="0">
                        <a:latin typeface="+mn-lt"/>
                      </a:endParaRPr>
                    </a:p>
                  </a:txBody>
                  <a:tcPr/>
                </a:tc>
                <a:extLst>
                  <a:ext uri="{0D108BD9-81ED-4DB2-BD59-A6C34878D82A}">
                    <a16:rowId xmlns:a16="http://schemas.microsoft.com/office/drawing/2014/main" val="10000"/>
                  </a:ext>
                </a:extLst>
              </a:tr>
              <a:tr h="1433219">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endParaRPr lang="en-US" sz="6600" dirty="0">
                        <a:latin typeface="+mn-lt"/>
                      </a:endParaRPr>
                    </a:p>
                  </a:txBody>
                  <a:tcPr/>
                </a:tc>
                <a:tc>
                  <a:txBody>
                    <a:bodyPr/>
                    <a:lstStyle/>
                    <a:p>
                      <a:pPr algn="ctr" rtl="1"/>
                      <a:r>
                        <a:rPr lang="he-IL" sz="3600" b="1" dirty="0">
                          <a:latin typeface="Calibri" panose="020F0502020204030204" pitchFamily="34" charset="0"/>
                          <a:cs typeface="Calibri" panose="020F0502020204030204" pitchFamily="34" charset="0"/>
                        </a:rPr>
                        <a:t>מילה</a:t>
                      </a:r>
                    </a:p>
                    <a:p>
                      <a:pPr algn="ctr" rtl="1"/>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1"/>
                  </a:ext>
                </a:extLst>
              </a:tr>
              <a:tr h="370840">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he-IL" sz="5400" dirty="0"/>
                    </a:p>
                    <a:p>
                      <a:endParaRPr lang="he-IL" sz="5400" dirty="0"/>
                    </a:p>
                    <a:p>
                      <a:endParaRPr lang="en-US" sz="5400" dirty="0"/>
                    </a:p>
                  </a:txBody>
                  <a:tcPr/>
                </a:tc>
                <a:tc>
                  <a:txBody>
                    <a:bodyPr/>
                    <a:lstStyle/>
                    <a:p>
                      <a:endParaRPr lang="en-US" sz="5400" dirty="0"/>
                    </a:p>
                  </a:txBody>
                  <a:tcPr/>
                </a:tc>
                <a:tc>
                  <a:txBody>
                    <a:bodyPr/>
                    <a:lstStyle/>
                    <a:p>
                      <a:endParaRPr lang="en-US" sz="5400" dirty="0"/>
                    </a:p>
                  </a:txBody>
                  <a:tcPr/>
                </a:tc>
                <a:tc>
                  <a:txBody>
                    <a:bodyPr/>
                    <a:lstStyle/>
                    <a:p>
                      <a:endParaRPr lang="en-US" sz="5400" dirty="0"/>
                    </a:p>
                  </a:txBody>
                  <a:tcPr/>
                </a:tc>
                <a:tc>
                  <a:txBody>
                    <a:bodyPr/>
                    <a:lstStyle/>
                    <a:p>
                      <a:pPr algn="ctr"/>
                      <a:r>
                        <a:rPr lang="he-IL" sz="3600" b="1" dirty="0">
                          <a:latin typeface="Calibri" panose="020F0502020204030204" pitchFamily="34" charset="0"/>
                          <a:cs typeface="Calibri" panose="020F0502020204030204" pitchFamily="34" charset="0"/>
                        </a:rPr>
                        <a:t>הוראה</a:t>
                      </a:r>
                    </a:p>
                    <a:p>
                      <a:pPr algn="ctr"/>
                      <a:endParaRPr lang="he-IL" sz="3600" b="1" dirty="0">
                        <a:latin typeface="Calibri" panose="020F0502020204030204" pitchFamily="34" charset="0"/>
                        <a:cs typeface="Calibri" panose="020F0502020204030204" pitchFamily="34" charset="0"/>
                      </a:endParaRPr>
                    </a:p>
                    <a:p>
                      <a:pPr algn="ctr"/>
                      <a:endParaRPr lang="he-IL" sz="3600" b="1" dirty="0">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
        <p:nvSpPr>
          <p:cNvPr id="5" name="תיבת טקסט 22">
            <a:extLst>
              <a:ext uri="{FF2B5EF4-FFF2-40B4-BE49-F238E27FC236}">
                <a16:creationId xmlns:a16="http://schemas.microsoft.com/office/drawing/2014/main" id="{0A2CEBCD-1EBE-49E0-8801-4FF559639EC4}"/>
              </a:ext>
            </a:extLst>
          </p:cNvPr>
          <p:cNvSpPr txBox="1"/>
          <p:nvPr/>
        </p:nvSpPr>
        <p:spPr>
          <a:xfrm>
            <a:off x="2324689" y="4162491"/>
            <a:ext cx="1297395" cy="1938992"/>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מרחו</a:t>
            </a:r>
            <a:r>
              <a:rPr lang="he-IL" sz="2400" dirty="0">
                <a:latin typeface="Calibri" panose="020F0502020204030204" pitchFamily="34" charset="0"/>
                <a:cs typeface="Calibri" panose="020F0502020204030204" pitchFamily="34" charset="0"/>
              </a:rPr>
              <a:t> קרם הגנה המכיל מסנן קרינה.</a:t>
            </a:r>
          </a:p>
        </p:txBody>
      </p:sp>
      <p:sp>
        <p:nvSpPr>
          <p:cNvPr id="7" name="תיבת טקסט 24">
            <a:extLst>
              <a:ext uri="{FF2B5EF4-FFF2-40B4-BE49-F238E27FC236}">
                <a16:creationId xmlns:a16="http://schemas.microsoft.com/office/drawing/2014/main" id="{94687663-5130-4CE6-8D84-A41C53AD8FD7}"/>
              </a:ext>
            </a:extLst>
          </p:cNvPr>
          <p:cNvSpPr txBox="1"/>
          <p:nvPr/>
        </p:nvSpPr>
        <p:spPr>
          <a:xfrm>
            <a:off x="9301922" y="2927123"/>
            <a:ext cx="1023897"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ח</a:t>
            </a:r>
            <a:r>
              <a:rPr lang="he-IL" sz="2400" dirty="0">
                <a:latin typeface="Calibri" panose="020F0502020204030204" pitchFamily="34" charset="0"/>
                <a:cs typeface="Calibri" panose="020F0502020204030204" pitchFamily="34" charset="0"/>
              </a:rPr>
              <a:t>יפוש צל</a:t>
            </a:r>
          </a:p>
        </p:txBody>
      </p:sp>
      <p:sp>
        <p:nvSpPr>
          <p:cNvPr id="9" name="תיבת טקסט 1">
            <a:extLst>
              <a:ext uri="{FF2B5EF4-FFF2-40B4-BE49-F238E27FC236}">
                <a16:creationId xmlns:a16="http://schemas.microsoft.com/office/drawing/2014/main" id="{2D61D987-A0ED-43EF-B9AF-351D5E056951}"/>
              </a:ext>
            </a:extLst>
          </p:cNvPr>
          <p:cNvSpPr txBox="1"/>
          <p:nvPr/>
        </p:nvSpPr>
        <p:spPr>
          <a:xfrm>
            <a:off x="9196798" y="4056961"/>
            <a:ext cx="1234146" cy="1015663"/>
          </a:xfrm>
          <a:prstGeom prst="rect">
            <a:avLst/>
          </a:prstGeom>
          <a:noFill/>
        </p:spPr>
        <p:txBody>
          <a:bodyPr wrap="square" rtlCol="1">
            <a:spAutoFit/>
          </a:bodyPr>
          <a:lstStyle/>
          <a:p>
            <a:pPr algn="ctr" rtl="1"/>
            <a:r>
              <a:rPr lang="he-IL" sz="2400" b="1" dirty="0">
                <a:latin typeface="Calibri" panose="020F0502020204030204" pitchFamily="34" charset="0"/>
                <a:cs typeface="Calibri" panose="020F0502020204030204" pitchFamily="34" charset="0"/>
              </a:rPr>
              <a:t>חפשו</a:t>
            </a:r>
            <a:r>
              <a:rPr lang="he-IL" sz="3600" b="1" dirty="0">
                <a:latin typeface="Calibri" panose="020F0502020204030204" pitchFamily="34" charset="0"/>
                <a:cs typeface="Calibri" panose="020F0502020204030204" pitchFamily="34" charset="0"/>
              </a:rPr>
              <a:t> </a:t>
            </a:r>
            <a:r>
              <a:rPr lang="he-IL" sz="2400" dirty="0">
                <a:latin typeface="Calibri" panose="020F0502020204030204" pitchFamily="34" charset="0"/>
                <a:cs typeface="Calibri" panose="020F0502020204030204" pitchFamily="34" charset="0"/>
              </a:rPr>
              <a:t>צל.</a:t>
            </a:r>
          </a:p>
        </p:txBody>
      </p:sp>
      <p:sp>
        <p:nvSpPr>
          <p:cNvPr id="10" name="תיבת טקסט 33">
            <a:extLst>
              <a:ext uri="{FF2B5EF4-FFF2-40B4-BE49-F238E27FC236}">
                <a16:creationId xmlns:a16="http://schemas.microsoft.com/office/drawing/2014/main" id="{92142C7B-F412-41F1-9561-6CCC3D06AB2B}"/>
              </a:ext>
            </a:extLst>
          </p:cNvPr>
          <p:cNvSpPr txBox="1"/>
          <p:nvPr/>
        </p:nvSpPr>
        <p:spPr>
          <a:xfrm>
            <a:off x="864694" y="4161739"/>
            <a:ext cx="1273293" cy="1569660"/>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שְׁהוּ </a:t>
            </a:r>
            <a:r>
              <a:rPr lang="he-IL" sz="2400" dirty="0">
                <a:latin typeface="Calibri" panose="020F0502020204030204" pitchFamily="34" charset="0"/>
                <a:cs typeface="Calibri" panose="020F0502020204030204" pitchFamily="34" charset="0"/>
              </a:rPr>
              <a:t>בַּשֶמֶשׁ בַּשָׁעוֹת הַבְּטוּחוֹת</a:t>
            </a:r>
            <a:endParaRPr lang="he-IL" sz="2200" dirty="0">
              <a:latin typeface="Calibri" panose="020F0502020204030204" pitchFamily="34" charset="0"/>
              <a:cs typeface="Calibri" panose="020F0502020204030204" pitchFamily="34" charset="0"/>
            </a:endParaRPr>
          </a:p>
        </p:txBody>
      </p:sp>
      <p:sp>
        <p:nvSpPr>
          <p:cNvPr id="11" name="תיבת טקסט 34">
            <a:extLst>
              <a:ext uri="{FF2B5EF4-FFF2-40B4-BE49-F238E27FC236}">
                <a16:creationId xmlns:a16="http://schemas.microsoft.com/office/drawing/2014/main" id="{035DA404-A597-4570-90AC-99A9E385612B}"/>
              </a:ext>
            </a:extLst>
          </p:cNvPr>
          <p:cNvSpPr txBox="1"/>
          <p:nvPr/>
        </p:nvSpPr>
        <p:spPr>
          <a:xfrm>
            <a:off x="3912072" y="4177072"/>
            <a:ext cx="846110" cy="1200329"/>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שָׁתוּ </a:t>
            </a:r>
            <a:r>
              <a:rPr lang="he-IL" sz="2400" dirty="0">
                <a:latin typeface="Calibri" panose="020F0502020204030204" pitchFamily="34" charset="0"/>
                <a:cs typeface="Calibri" panose="020F0502020204030204" pitchFamily="34" charset="0"/>
              </a:rPr>
              <a:t>הַרְבֵּה מַיִם</a:t>
            </a:r>
            <a:endParaRPr lang="he-IL" sz="2200" dirty="0">
              <a:latin typeface="Calibri" panose="020F0502020204030204" pitchFamily="34" charset="0"/>
              <a:cs typeface="Calibri" panose="020F0502020204030204" pitchFamily="34" charset="0"/>
            </a:endParaRPr>
          </a:p>
        </p:txBody>
      </p:sp>
      <p:sp>
        <p:nvSpPr>
          <p:cNvPr id="12" name="תיבת טקסט 27">
            <a:extLst>
              <a:ext uri="{FF2B5EF4-FFF2-40B4-BE49-F238E27FC236}">
                <a16:creationId xmlns:a16="http://schemas.microsoft.com/office/drawing/2014/main" id="{D1CF8B17-C15F-4E5F-BF87-2447C22B363E}"/>
              </a:ext>
            </a:extLst>
          </p:cNvPr>
          <p:cNvSpPr txBox="1"/>
          <p:nvPr/>
        </p:nvSpPr>
        <p:spPr>
          <a:xfrm>
            <a:off x="1241595" y="2909520"/>
            <a:ext cx="1023897" cy="892552"/>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עות</a:t>
            </a:r>
          </a:p>
          <a:p>
            <a:pPr algn="r" rtl="1"/>
            <a:r>
              <a:rPr lang="he-IL" sz="2400" dirty="0">
                <a:latin typeface="Calibri" panose="020F0502020204030204" pitchFamily="34" charset="0"/>
                <a:cs typeface="Calibri" panose="020F0502020204030204" pitchFamily="34" charset="0"/>
              </a:rPr>
              <a:t>בטוחות</a:t>
            </a:r>
          </a:p>
        </p:txBody>
      </p:sp>
      <p:sp>
        <p:nvSpPr>
          <p:cNvPr id="13" name="תיבת טקסט 25">
            <a:extLst>
              <a:ext uri="{FF2B5EF4-FFF2-40B4-BE49-F238E27FC236}">
                <a16:creationId xmlns:a16="http://schemas.microsoft.com/office/drawing/2014/main" id="{ADD2135D-5C5C-4F25-A352-4E7C7921A692}"/>
              </a:ext>
            </a:extLst>
          </p:cNvPr>
          <p:cNvSpPr txBox="1"/>
          <p:nvPr/>
        </p:nvSpPr>
        <p:spPr>
          <a:xfrm>
            <a:off x="3863702" y="2843933"/>
            <a:ext cx="1023897" cy="523220"/>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ש</a:t>
            </a:r>
            <a:r>
              <a:rPr lang="he-IL" sz="2400" dirty="0">
                <a:latin typeface="Calibri" panose="020F0502020204030204" pitchFamily="34" charset="0"/>
                <a:cs typeface="Calibri" panose="020F0502020204030204" pitchFamily="34" charset="0"/>
              </a:rPr>
              <a:t>תיה</a:t>
            </a:r>
          </a:p>
        </p:txBody>
      </p:sp>
      <p:sp>
        <p:nvSpPr>
          <p:cNvPr id="14" name="מלבן 4">
            <a:extLst>
              <a:ext uri="{FF2B5EF4-FFF2-40B4-BE49-F238E27FC236}">
                <a16:creationId xmlns:a16="http://schemas.microsoft.com/office/drawing/2014/main" id="{F47B8149-9151-4671-9F87-840DFA7D07BF}"/>
              </a:ext>
            </a:extLst>
          </p:cNvPr>
          <p:cNvSpPr/>
          <p:nvPr/>
        </p:nvSpPr>
        <p:spPr>
          <a:xfrm>
            <a:off x="7647443" y="4197999"/>
            <a:ext cx="1526651" cy="1908215"/>
          </a:xfrm>
          <a:prstGeom prst="rect">
            <a:avLst/>
          </a:prstGeom>
        </p:spPr>
        <p:txBody>
          <a:bodyPr wrap="square">
            <a:spAutoFit/>
          </a:bodyPr>
          <a:lstStyle/>
          <a:p>
            <a:pPr algn="ctr" rtl="1"/>
            <a:r>
              <a:rPr lang="he-IL" sz="2400" b="1" dirty="0">
                <a:latin typeface="Calibri" panose="020F0502020204030204" pitchFamily="34" charset="0"/>
                <a:cs typeface="Calibri" panose="020F0502020204030204" pitchFamily="34" charset="0"/>
              </a:rPr>
              <a:t>חבשו</a:t>
            </a:r>
            <a:r>
              <a:rPr lang="he-IL" sz="2200" b="1" dirty="0">
                <a:latin typeface="Calibri" panose="020F0502020204030204" pitchFamily="34" charset="0"/>
                <a:cs typeface="Calibri" panose="020F0502020204030204" pitchFamily="34" charset="0"/>
              </a:rPr>
              <a:t> </a:t>
            </a:r>
          </a:p>
          <a:p>
            <a:pPr algn="ctr" rtl="1"/>
            <a:r>
              <a:rPr lang="he-IL" sz="2400" dirty="0">
                <a:latin typeface="Calibri" panose="020F0502020204030204" pitchFamily="34" charset="0"/>
                <a:cs typeface="Calibri" panose="020F0502020204030204" pitchFamily="34" charset="0"/>
              </a:rPr>
              <a:t>כ</a:t>
            </a:r>
            <a:r>
              <a:rPr lang="he-IL" sz="2200" dirty="0">
                <a:latin typeface="Calibri" panose="020F0502020204030204" pitchFamily="34" charset="0"/>
                <a:cs typeface="Calibri" panose="020F0502020204030204" pitchFamily="34" charset="0"/>
              </a:rPr>
              <a:t>ובע </a:t>
            </a:r>
            <a:r>
              <a:rPr lang="he-IL" sz="2400" dirty="0">
                <a:latin typeface="Calibri" panose="020F0502020204030204" pitchFamily="34" charset="0"/>
                <a:cs typeface="Calibri" panose="020F0502020204030204" pitchFamily="34" charset="0"/>
              </a:rPr>
              <a:t>בכל יציאה לשמש.</a:t>
            </a:r>
          </a:p>
          <a:p>
            <a:pPr algn="ctr" rtl="1"/>
            <a:r>
              <a:rPr lang="he-IL" sz="2200" dirty="0">
                <a:latin typeface="Calibri" panose="020F0502020204030204" pitchFamily="34" charset="0"/>
                <a:cs typeface="Calibri" panose="020F0502020204030204" pitchFamily="34" charset="0"/>
              </a:rPr>
              <a:t> </a:t>
            </a:r>
          </a:p>
        </p:txBody>
      </p:sp>
      <p:sp>
        <p:nvSpPr>
          <p:cNvPr id="15" name="תיבת טקסט 26">
            <a:extLst>
              <a:ext uri="{FF2B5EF4-FFF2-40B4-BE49-F238E27FC236}">
                <a16:creationId xmlns:a16="http://schemas.microsoft.com/office/drawing/2014/main" id="{CE8CC9B0-CB5C-4650-8EE2-C43972475EC8}"/>
              </a:ext>
            </a:extLst>
          </p:cNvPr>
          <p:cNvSpPr txBox="1"/>
          <p:nvPr/>
        </p:nvSpPr>
        <p:spPr>
          <a:xfrm>
            <a:off x="7924829" y="2876367"/>
            <a:ext cx="1023897" cy="523220"/>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כ</a:t>
            </a:r>
            <a:r>
              <a:rPr lang="he-IL" sz="2400" dirty="0">
                <a:latin typeface="Calibri" panose="020F0502020204030204" pitchFamily="34" charset="0"/>
                <a:cs typeface="Calibri" panose="020F0502020204030204" pitchFamily="34" charset="0"/>
              </a:rPr>
              <a:t>ובע</a:t>
            </a:r>
          </a:p>
        </p:txBody>
      </p:sp>
      <p:sp>
        <p:nvSpPr>
          <p:cNvPr id="16" name="תיבת טקסט 29">
            <a:extLst>
              <a:ext uri="{FF2B5EF4-FFF2-40B4-BE49-F238E27FC236}">
                <a16:creationId xmlns:a16="http://schemas.microsoft.com/office/drawing/2014/main" id="{F134CCEC-5080-4A62-8F8F-36788FDF2A27}"/>
              </a:ext>
            </a:extLst>
          </p:cNvPr>
          <p:cNvSpPr txBox="1"/>
          <p:nvPr/>
        </p:nvSpPr>
        <p:spPr>
          <a:xfrm>
            <a:off x="6437349" y="2834368"/>
            <a:ext cx="1289599" cy="892552"/>
          </a:xfrm>
          <a:prstGeom prst="rect">
            <a:avLst/>
          </a:prstGeom>
          <a:noFill/>
        </p:spPr>
        <p:txBody>
          <a:bodyPr wrap="square" rtlCol="1">
            <a:spAutoFit/>
          </a:bodyPr>
          <a:lstStyle/>
          <a:p>
            <a:pPr algn="ctr" rtl="1"/>
            <a:r>
              <a:rPr lang="he-IL" sz="2800" b="1" dirty="0">
                <a:latin typeface="Calibri" panose="020F0502020204030204" pitchFamily="34" charset="0"/>
                <a:cs typeface="Calibri" panose="020F0502020204030204" pitchFamily="34" charset="0"/>
              </a:rPr>
              <a:t>מ</a:t>
            </a:r>
            <a:r>
              <a:rPr lang="he-IL" sz="2400" dirty="0">
                <a:latin typeface="Calibri" panose="020F0502020204030204" pitchFamily="34" charset="0"/>
                <a:cs typeface="Calibri" panose="020F0502020204030204" pitchFamily="34" charset="0"/>
              </a:rPr>
              <a:t>שקפי שמש</a:t>
            </a:r>
          </a:p>
        </p:txBody>
      </p:sp>
      <p:sp>
        <p:nvSpPr>
          <p:cNvPr id="17" name="תיבת טקסט 30">
            <a:extLst>
              <a:ext uri="{FF2B5EF4-FFF2-40B4-BE49-F238E27FC236}">
                <a16:creationId xmlns:a16="http://schemas.microsoft.com/office/drawing/2014/main" id="{1520247E-0D41-4E8F-BB53-E05F6762967E}"/>
              </a:ext>
            </a:extLst>
          </p:cNvPr>
          <p:cNvSpPr txBox="1"/>
          <p:nvPr/>
        </p:nvSpPr>
        <p:spPr>
          <a:xfrm>
            <a:off x="6420287" y="4177072"/>
            <a:ext cx="1227156" cy="1692771"/>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הִרְכִּיבוּ </a:t>
            </a:r>
            <a:r>
              <a:rPr lang="he-IL" sz="2400" dirty="0">
                <a:latin typeface="Calibri" panose="020F0502020204030204" pitchFamily="34" charset="0"/>
                <a:cs typeface="Calibri" panose="020F0502020204030204" pitchFamily="34" charset="0"/>
              </a:rPr>
              <a:t>מִשְׁקָפַיִם ו</a:t>
            </a:r>
            <a:r>
              <a:rPr lang="he-IL" sz="3200" dirty="0">
                <a:solidFill>
                  <a:srgbClr val="FF0000"/>
                </a:solidFill>
                <a:latin typeface="Calibri" panose="020F0502020204030204" pitchFamily="34" charset="0"/>
                <a:cs typeface="Calibri" panose="020F0502020204030204" pitchFamily="34" charset="0"/>
              </a:rPr>
              <a:t>ּ</a:t>
            </a:r>
            <a:r>
              <a:rPr lang="he-IL" sz="2400" dirty="0">
                <a:latin typeface="Calibri" panose="020F0502020204030204" pitchFamily="34" charset="0"/>
                <a:cs typeface="Calibri" panose="020F0502020204030204" pitchFamily="34" charset="0"/>
              </a:rPr>
              <a:t>הגַנּוּ עַל הָעֵינַיִם</a:t>
            </a:r>
            <a:endParaRPr lang="he-IL" sz="2200" dirty="0">
              <a:latin typeface="Calibri" panose="020F0502020204030204" pitchFamily="34" charset="0"/>
              <a:cs typeface="Calibri" panose="020F0502020204030204" pitchFamily="34" charset="0"/>
            </a:endParaRPr>
          </a:p>
        </p:txBody>
      </p:sp>
      <p:sp>
        <p:nvSpPr>
          <p:cNvPr id="18" name="תיבת טקסט 28">
            <a:extLst>
              <a:ext uri="{FF2B5EF4-FFF2-40B4-BE49-F238E27FC236}">
                <a16:creationId xmlns:a16="http://schemas.microsoft.com/office/drawing/2014/main" id="{FC802AAB-7D94-4C8D-A8CB-2F46FFD531D0}"/>
              </a:ext>
            </a:extLst>
          </p:cNvPr>
          <p:cNvSpPr txBox="1"/>
          <p:nvPr/>
        </p:nvSpPr>
        <p:spPr>
          <a:xfrm>
            <a:off x="5261129" y="2834368"/>
            <a:ext cx="1023897" cy="1261884"/>
          </a:xfrm>
          <a:prstGeom prst="rect">
            <a:avLst/>
          </a:prstGeom>
          <a:noFill/>
        </p:spPr>
        <p:txBody>
          <a:bodyPr wrap="square" rtlCol="1">
            <a:spAutoFit/>
          </a:bodyPr>
          <a:lstStyle/>
          <a:p>
            <a:pPr algn="r" rtl="1"/>
            <a:r>
              <a:rPr lang="he-IL" sz="2800" b="1" dirty="0">
                <a:latin typeface="Calibri" panose="020F0502020204030204" pitchFamily="34" charset="0"/>
                <a:cs typeface="Calibri" panose="020F0502020204030204" pitchFamily="34" charset="0"/>
              </a:rPr>
              <a:t>ב</a:t>
            </a:r>
            <a:r>
              <a:rPr lang="he-IL" sz="2400" dirty="0">
                <a:latin typeface="Calibri" panose="020F0502020204030204" pitchFamily="34" charset="0"/>
                <a:cs typeface="Calibri" panose="020F0502020204030204" pitchFamily="34" charset="0"/>
              </a:rPr>
              <a:t>יגוד מתאים ומגן</a:t>
            </a:r>
          </a:p>
        </p:txBody>
      </p:sp>
      <p:sp>
        <p:nvSpPr>
          <p:cNvPr id="19" name="תיבת טקסט 32">
            <a:extLst>
              <a:ext uri="{FF2B5EF4-FFF2-40B4-BE49-F238E27FC236}">
                <a16:creationId xmlns:a16="http://schemas.microsoft.com/office/drawing/2014/main" id="{5DCADB0D-DCF3-4554-AF8E-AEA44B504E66}"/>
              </a:ext>
            </a:extLst>
          </p:cNvPr>
          <p:cNvSpPr txBox="1"/>
          <p:nvPr/>
        </p:nvSpPr>
        <p:spPr>
          <a:xfrm>
            <a:off x="5163437" y="4161739"/>
            <a:ext cx="1023897" cy="1938992"/>
          </a:xfrm>
          <a:prstGeom prst="rect">
            <a:avLst/>
          </a:prstGeom>
          <a:noFill/>
        </p:spPr>
        <p:txBody>
          <a:bodyPr wrap="square" rtlCol="1">
            <a:spAutoFit/>
          </a:bodyPr>
          <a:lstStyle/>
          <a:p>
            <a:pPr algn="r" rtl="1"/>
            <a:r>
              <a:rPr lang="he-IL" sz="2400" b="1" dirty="0">
                <a:latin typeface="Calibri" panose="020F0502020204030204" pitchFamily="34" charset="0"/>
                <a:cs typeface="Calibri" panose="020F0502020204030204" pitchFamily="34" charset="0"/>
              </a:rPr>
              <a:t>לִבְשׁוּ </a:t>
            </a:r>
            <a:r>
              <a:rPr lang="he-IL" sz="2400" dirty="0">
                <a:latin typeface="Calibri" panose="020F0502020204030204" pitchFamily="34" charset="0"/>
                <a:cs typeface="Calibri" panose="020F0502020204030204" pitchFamily="34" charset="0"/>
              </a:rPr>
              <a:t>בְּגָדִים שֶׁיְּכַסוּ אֶת גּוּפְכֶם</a:t>
            </a:r>
            <a:endParaRPr lang="he-IL"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42299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1F7CDBBD-C0B6-4AA9-AA51-7F8A2C7A3CCA}"/>
              </a:ext>
            </a:extLst>
          </p:cNvPr>
          <p:cNvSpPr>
            <a:spLocks noGrp="1"/>
          </p:cNvSpPr>
          <p:nvPr>
            <p:ph type="title"/>
          </p:nvPr>
        </p:nvSpPr>
        <p:spPr/>
        <p:txBody>
          <a:bodyPr/>
          <a:lstStyle/>
          <a:p>
            <a:r>
              <a:rPr lang="he-IL" dirty="0"/>
              <a:t>כולנו חכמים בשמש</a:t>
            </a:r>
          </a:p>
        </p:txBody>
      </p:sp>
      <p:pic>
        <p:nvPicPr>
          <p:cNvPr id="4" name="תמונה 3">
            <a:extLst>
              <a:ext uri="{FF2B5EF4-FFF2-40B4-BE49-F238E27FC236}">
                <a16:creationId xmlns:a16="http://schemas.microsoft.com/office/drawing/2014/main" id="{C11916A9-8341-49D1-B446-652DF21B474D}"/>
              </a:ext>
            </a:extLst>
          </p:cNvPr>
          <p:cNvPicPr>
            <a:picLocks noChangeAspect="1"/>
          </p:cNvPicPr>
          <p:nvPr/>
        </p:nvPicPr>
        <p:blipFill rotWithShape="1">
          <a:blip r:embed="rId3">
            <a:clrChange>
              <a:clrFrom>
                <a:srgbClr val="FFFFFF"/>
              </a:clrFrom>
              <a:clrTo>
                <a:srgbClr val="FFFFFF">
                  <a:alpha val="0"/>
                </a:srgbClr>
              </a:clrTo>
            </a:clrChange>
          </a:blip>
          <a:srcRect t="10166"/>
          <a:stretch/>
        </p:blipFill>
        <p:spPr>
          <a:xfrm>
            <a:off x="6281142" y="2534008"/>
            <a:ext cx="4370822" cy="3216110"/>
          </a:xfrm>
          <a:prstGeom prst="rect">
            <a:avLst/>
          </a:prstGeom>
          <a:ln w="28575">
            <a:solidFill>
              <a:srgbClr val="FFC000"/>
            </a:solidFill>
          </a:ln>
        </p:spPr>
      </p:pic>
      <p:pic>
        <p:nvPicPr>
          <p:cNvPr id="5" name="תמונה 4">
            <a:extLst>
              <a:ext uri="{FF2B5EF4-FFF2-40B4-BE49-F238E27FC236}">
                <a16:creationId xmlns:a16="http://schemas.microsoft.com/office/drawing/2014/main" id="{46F8869B-B0CE-44C2-8DDF-880B7078727E}"/>
              </a:ext>
            </a:extLst>
          </p:cNvPr>
          <p:cNvPicPr>
            <a:picLocks noChangeAspect="1"/>
          </p:cNvPicPr>
          <p:nvPr/>
        </p:nvPicPr>
        <p:blipFill rotWithShape="1">
          <a:blip r:embed="rId4"/>
          <a:srcRect l="5140" t="6122" r="7376"/>
          <a:stretch/>
        </p:blipFill>
        <p:spPr>
          <a:xfrm>
            <a:off x="1208340" y="2453052"/>
            <a:ext cx="4176460" cy="3378022"/>
          </a:xfrm>
          <a:prstGeom prst="rect">
            <a:avLst/>
          </a:prstGeom>
          <a:ln w="28575">
            <a:solidFill>
              <a:srgbClr val="FFC000"/>
            </a:solidFill>
          </a:ln>
        </p:spPr>
      </p:pic>
      <p:sp>
        <p:nvSpPr>
          <p:cNvPr id="8" name="חץ: מחומש 3">
            <a:extLst>
              <a:ext uri="{FF2B5EF4-FFF2-40B4-BE49-F238E27FC236}">
                <a16:creationId xmlns:a16="http://schemas.microsoft.com/office/drawing/2014/main" id="{1639AB84-6C1E-416D-B913-3AC62AE3C539}"/>
              </a:ext>
            </a:extLst>
          </p:cNvPr>
          <p:cNvSpPr/>
          <p:nvPr/>
        </p:nvSpPr>
        <p:spPr>
          <a:xfrm>
            <a:off x="50544" y="4970451"/>
            <a:ext cx="1419251" cy="483966"/>
          </a:xfrm>
          <a:prstGeom prst="homePlate">
            <a:avLst/>
          </a:prstGeom>
          <a:ln w="28575">
            <a:solidFill>
              <a:srgbClr val="CC00CC"/>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he-IL" sz="2000" b="1" dirty="0">
                <a:latin typeface="Calibri" panose="020F0502020204030204" pitchFamily="34" charset="0"/>
                <a:cs typeface="Calibri" panose="020F0502020204030204" pitchFamily="34" charset="0"/>
              </a:rPr>
              <a:t>מסר מילולי</a:t>
            </a:r>
          </a:p>
        </p:txBody>
      </p:sp>
      <p:grpSp>
        <p:nvGrpSpPr>
          <p:cNvPr id="11" name="קבוצה 10">
            <a:extLst>
              <a:ext uri="{FF2B5EF4-FFF2-40B4-BE49-F238E27FC236}">
                <a16:creationId xmlns:a16="http://schemas.microsoft.com/office/drawing/2014/main" id="{B7969995-FA76-477A-B829-9F5D5FBE2AD4}"/>
              </a:ext>
            </a:extLst>
          </p:cNvPr>
          <p:cNvGrpSpPr/>
          <p:nvPr/>
        </p:nvGrpSpPr>
        <p:grpSpPr>
          <a:xfrm>
            <a:off x="10651964" y="3187017"/>
            <a:ext cx="1419251" cy="483966"/>
            <a:chOff x="8963422" y="1338251"/>
            <a:chExt cx="1419251" cy="483966"/>
          </a:xfrm>
        </p:grpSpPr>
        <p:sp>
          <p:nvSpPr>
            <p:cNvPr id="12" name="חץ: מחומש 8">
              <a:extLst>
                <a:ext uri="{FF2B5EF4-FFF2-40B4-BE49-F238E27FC236}">
                  <a16:creationId xmlns:a16="http://schemas.microsoft.com/office/drawing/2014/main" id="{82A27ACC-9445-40BF-BA8A-97C8AFFB16B7}"/>
                </a:ext>
              </a:extLst>
            </p:cNvPr>
            <p:cNvSpPr/>
            <p:nvPr/>
          </p:nvSpPr>
          <p:spPr>
            <a:xfrm rot="10800000">
              <a:off x="8963422" y="1338251"/>
              <a:ext cx="1419251" cy="483966"/>
            </a:xfrm>
            <a:prstGeom prst="homePlate">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sz="2000" b="1" dirty="0">
                <a:latin typeface="Calibri" panose="020F0502020204030204" pitchFamily="34" charset="0"/>
                <a:cs typeface="Calibri" panose="020F0502020204030204" pitchFamily="34" charset="0"/>
              </a:endParaRPr>
            </a:p>
          </p:txBody>
        </p:sp>
        <p:sp>
          <p:nvSpPr>
            <p:cNvPr id="13" name="TextBox 7">
              <a:extLst>
                <a:ext uri="{FF2B5EF4-FFF2-40B4-BE49-F238E27FC236}">
                  <a16:creationId xmlns:a16="http://schemas.microsoft.com/office/drawing/2014/main" id="{86F34998-E959-4607-B5B5-2F1D3BEA1129}"/>
                </a:ext>
              </a:extLst>
            </p:cNvPr>
            <p:cNvSpPr txBox="1"/>
            <p:nvPr/>
          </p:nvSpPr>
          <p:spPr>
            <a:xfrm>
              <a:off x="9178342" y="1371705"/>
              <a:ext cx="1204331" cy="400110"/>
            </a:xfrm>
            <a:prstGeom prst="rect">
              <a:avLst/>
            </a:prstGeom>
            <a:noFill/>
          </p:spPr>
          <p:txBody>
            <a:bodyPr wrap="square" rtlCol="0">
              <a:spAutoFit/>
            </a:bodyPr>
            <a:lstStyle/>
            <a:p>
              <a:pPr algn="r" rtl="1"/>
              <a:r>
                <a:rPr lang="he-IL" sz="2000" b="1" dirty="0">
                  <a:solidFill>
                    <a:schemeClr val="dk1"/>
                  </a:solidFill>
                  <a:latin typeface="Calibri" panose="020F0502020204030204" pitchFamily="34" charset="0"/>
                  <a:cs typeface="Calibri" panose="020F0502020204030204" pitchFamily="34" charset="0"/>
                </a:rPr>
                <a:t>מסר חזותי</a:t>
              </a:r>
              <a:endParaRPr lang="en-US" sz="2000" b="1" dirty="0">
                <a:solidFill>
                  <a:schemeClr val="dk1"/>
                </a:solidFill>
                <a:latin typeface="Calibri" panose="020F0502020204030204" pitchFamily="34" charset="0"/>
                <a:cs typeface="Calibri" panose="020F0502020204030204" pitchFamily="34" charset="0"/>
              </a:endParaRPr>
            </a:p>
          </p:txBody>
        </p:sp>
      </p:grpSp>
      <p:grpSp>
        <p:nvGrpSpPr>
          <p:cNvPr id="9" name="קבוצה 8">
            <a:extLst>
              <a:ext uri="{FF2B5EF4-FFF2-40B4-BE49-F238E27FC236}">
                <a16:creationId xmlns:a16="http://schemas.microsoft.com/office/drawing/2014/main" id="{A9949CAD-E6D7-495C-8189-296448778E85}"/>
              </a:ext>
            </a:extLst>
          </p:cNvPr>
          <p:cNvGrpSpPr/>
          <p:nvPr/>
        </p:nvGrpSpPr>
        <p:grpSpPr>
          <a:xfrm>
            <a:off x="4676749" y="2453052"/>
            <a:ext cx="1419251" cy="483966"/>
            <a:chOff x="8963422" y="1338251"/>
            <a:chExt cx="1419251" cy="483966"/>
          </a:xfrm>
        </p:grpSpPr>
        <p:sp>
          <p:nvSpPr>
            <p:cNvPr id="10" name="חץ: מחומש 8">
              <a:extLst>
                <a:ext uri="{FF2B5EF4-FFF2-40B4-BE49-F238E27FC236}">
                  <a16:creationId xmlns:a16="http://schemas.microsoft.com/office/drawing/2014/main" id="{B1FC4835-F06F-4DBB-ACB8-2436298A4C66}"/>
                </a:ext>
              </a:extLst>
            </p:cNvPr>
            <p:cNvSpPr/>
            <p:nvPr/>
          </p:nvSpPr>
          <p:spPr>
            <a:xfrm rot="10800000">
              <a:off x="8963422" y="1338251"/>
              <a:ext cx="1419251" cy="483966"/>
            </a:xfrm>
            <a:prstGeom prst="homePlate">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sz="2000" b="1" dirty="0">
                <a:latin typeface="Calibri" panose="020F0502020204030204" pitchFamily="34" charset="0"/>
                <a:cs typeface="Calibri" panose="020F0502020204030204" pitchFamily="34" charset="0"/>
              </a:endParaRPr>
            </a:p>
          </p:txBody>
        </p:sp>
        <p:sp>
          <p:nvSpPr>
            <p:cNvPr id="14" name="TextBox 7">
              <a:extLst>
                <a:ext uri="{FF2B5EF4-FFF2-40B4-BE49-F238E27FC236}">
                  <a16:creationId xmlns:a16="http://schemas.microsoft.com/office/drawing/2014/main" id="{F0CE459A-2A0F-40DF-AEE8-9955375E852D}"/>
                </a:ext>
              </a:extLst>
            </p:cNvPr>
            <p:cNvSpPr txBox="1"/>
            <p:nvPr/>
          </p:nvSpPr>
          <p:spPr>
            <a:xfrm>
              <a:off x="9178342" y="1371705"/>
              <a:ext cx="1204331" cy="400110"/>
            </a:xfrm>
            <a:prstGeom prst="rect">
              <a:avLst/>
            </a:prstGeom>
            <a:noFill/>
          </p:spPr>
          <p:txBody>
            <a:bodyPr wrap="square" rtlCol="0">
              <a:spAutoFit/>
            </a:bodyPr>
            <a:lstStyle/>
            <a:p>
              <a:pPr algn="r" rtl="1"/>
              <a:r>
                <a:rPr lang="he-IL" sz="2000" b="1" dirty="0">
                  <a:solidFill>
                    <a:schemeClr val="dk1"/>
                  </a:solidFill>
                  <a:latin typeface="Calibri" panose="020F0502020204030204" pitchFamily="34" charset="0"/>
                  <a:cs typeface="Calibri" panose="020F0502020204030204" pitchFamily="34" charset="0"/>
                </a:rPr>
                <a:t>מסר חזותי</a:t>
              </a:r>
              <a:endParaRPr lang="en-US" sz="2000" b="1" dirty="0">
                <a:solidFill>
                  <a:schemeClr val="dk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7516081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4">
            <a:extLst>
              <a:ext uri="{FF2B5EF4-FFF2-40B4-BE49-F238E27FC236}">
                <a16:creationId xmlns:a16="http://schemas.microsoft.com/office/drawing/2014/main" id="{EA5D40CA-0287-432C-9162-3B6172030D49}"/>
              </a:ext>
            </a:extLst>
          </p:cNvPr>
          <p:cNvPicPr>
            <a:picLocks noChangeAspect="1"/>
          </p:cNvPicPr>
          <p:nvPr/>
        </p:nvPicPr>
        <p:blipFill rotWithShape="1">
          <a:blip r:embed="rId3"/>
          <a:srcRect t="13891"/>
          <a:stretch/>
        </p:blipFill>
        <p:spPr>
          <a:xfrm>
            <a:off x="7043004" y="563073"/>
            <a:ext cx="4141097" cy="5575609"/>
          </a:xfrm>
          <a:prstGeom prst="roundRect">
            <a:avLst/>
          </a:prstGeom>
          <a:ln>
            <a:solidFill>
              <a:schemeClr val="accent1"/>
            </a:solidFill>
          </a:ln>
        </p:spPr>
      </p:pic>
      <p:pic>
        <p:nvPicPr>
          <p:cNvPr id="3" name="תמונה 7">
            <a:extLst>
              <a:ext uri="{FF2B5EF4-FFF2-40B4-BE49-F238E27FC236}">
                <a16:creationId xmlns:a16="http://schemas.microsoft.com/office/drawing/2014/main" id="{AB2582AF-5DB6-4B51-B6D0-2C8C9F716B99}"/>
              </a:ext>
            </a:extLst>
          </p:cNvPr>
          <p:cNvPicPr>
            <a:picLocks noChangeAspect="1"/>
          </p:cNvPicPr>
          <p:nvPr/>
        </p:nvPicPr>
        <p:blipFill rotWithShape="1">
          <a:blip r:embed="rId4"/>
          <a:srcRect t="2676"/>
          <a:stretch/>
        </p:blipFill>
        <p:spPr>
          <a:xfrm>
            <a:off x="542259" y="1703175"/>
            <a:ext cx="6288666" cy="34516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חץ: מחומש 3">
            <a:extLst>
              <a:ext uri="{FF2B5EF4-FFF2-40B4-BE49-F238E27FC236}">
                <a16:creationId xmlns:a16="http://schemas.microsoft.com/office/drawing/2014/main" id="{01314361-3DD7-4AEA-BCEB-B0CB35BBC020}"/>
              </a:ext>
            </a:extLst>
          </p:cNvPr>
          <p:cNvSpPr/>
          <p:nvPr/>
        </p:nvSpPr>
        <p:spPr>
          <a:xfrm>
            <a:off x="7531301" y="4925994"/>
            <a:ext cx="1419251" cy="483966"/>
          </a:xfrm>
          <a:prstGeom prst="homePlate">
            <a:avLst/>
          </a:prstGeom>
          <a:ln w="28575">
            <a:solidFill>
              <a:srgbClr val="CC00CC"/>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he-IL" sz="2000" b="1" dirty="0">
                <a:latin typeface="Calibri" panose="020F0502020204030204" pitchFamily="34" charset="0"/>
                <a:cs typeface="Calibri" panose="020F0502020204030204" pitchFamily="34" charset="0"/>
              </a:rPr>
              <a:t>מסר מילולי</a:t>
            </a:r>
          </a:p>
        </p:txBody>
      </p:sp>
      <p:grpSp>
        <p:nvGrpSpPr>
          <p:cNvPr id="6" name="קבוצה 5">
            <a:extLst>
              <a:ext uri="{FF2B5EF4-FFF2-40B4-BE49-F238E27FC236}">
                <a16:creationId xmlns:a16="http://schemas.microsoft.com/office/drawing/2014/main" id="{6893C14A-494C-4095-99C0-A10E1C371038}"/>
              </a:ext>
            </a:extLst>
          </p:cNvPr>
          <p:cNvGrpSpPr/>
          <p:nvPr/>
        </p:nvGrpSpPr>
        <p:grpSpPr>
          <a:xfrm rot="20299407">
            <a:off x="6347222" y="1461192"/>
            <a:ext cx="1419251" cy="483966"/>
            <a:chOff x="8963422" y="1338251"/>
            <a:chExt cx="1419251" cy="483966"/>
          </a:xfrm>
        </p:grpSpPr>
        <p:sp>
          <p:nvSpPr>
            <p:cNvPr id="7" name="חץ: מחומש 8">
              <a:extLst>
                <a:ext uri="{FF2B5EF4-FFF2-40B4-BE49-F238E27FC236}">
                  <a16:creationId xmlns:a16="http://schemas.microsoft.com/office/drawing/2014/main" id="{74435F25-D1C6-4606-B7C9-B340C46F51F2}"/>
                </a:ext>
              </a:extLst>
            </p:cNvPr>
            <p:cNvSpPr/>
            <p:nvPr/>
          </p:nvSpPr>
          <p:spPr>
            <a:xfrm rot="10800000">
              <a:off x="8963422" y="1338251"/>
              <a:ext cx="1419251" cy="483966"/>
            </a:xfrm>
            <a:prstGeom prst="homePlate">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sz="2000" b="1"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137986C0-EC18-47C6-8F0E-1C6256EB3C4F}"/>
                </a:ext>
              </a:extLst>
            </p:cNvPr>
            <p:cNvSpPr txBox="1"/>
            <p:nvPr/>
          </p:nvSpPr>
          <p:spPr>
            <a:xfrm>
              <a:off x="9178342" y="1371705"/>
              <a:ext cx="1204331" cy="400110"/>
            </a:xfrm>
            <a:prstGeom prst="rect">
              <a:avLst/>
            </a:prstGeom>
            <a:noFill/>
          </p:spPr>
          <p:txBody>
            <a:bodyPr wrap="square" rtlCol="0">
              <a:spAutoFit/>
            </a:bodyPr>
            <a:lstStyle/>
            <a:p>
              <a:pPr algn="r" rtl="1"/>
              <a:r>
                <a:rPr lang="he-IL" sz="2000" b="1" dirty="0">
                  <a:solidFill>
                    <a:schemeClr val="dk1"/>
                  </a:solidFill>
                  <a:latin typeface="Calibri" panose="020F0502020204030204" pitchFamily="34" charset="0"/>
                  <a:cs typeface="Calibri" panose="020F0502020204030204" pitchFamily="34" charset="0"/>
                </a:rPr>
                <a:t>מסר חזותי</a:t>
              </a:r>
              <a:endParaRPr lang="en-US" sz="2000" b="1" dirty="0">
                <a:solidFill>
                  <a:schemeClr val="dk1"/>
                </a:solidFill>
                <a:latin typeface="Calibri" panose="020F0502020204030204" pitchFamily="34" charset="0"/>
                <a:cs typeface="Calibri" panose="020F0502020204030204" pitchFamily="34" charset="0"/>
              </a:endParaRPr>
            </a:p>
          </p:txBody>
        </p:sp>
      </p:grpSp>
      <p:sp>
        <p:nvSpPr>
          <p:cNvPr id="9" name="חץ: מחומש 3">
            <a:extLst>
              <a:ext uri="{FF2B5EF4-FFF2-40B4-BE49-F238E27FC236}">
                <a16:creationId xmlns:a16="http://schemas.microsoft.com/office/drawing/2014/main" id="{8D0D7071-A420-4F2C-81CC-BF835442E7CF}"/>
              </a:ext>
            </a:extLst>
          </p:cNvPr>
          <p:cNvSpPr/>
          <p:nvPr/>
        </p:nvSpPr>
        <p:spPr>
          <a:xfrm>
            <a:off x="0" y="1648333"/>
            <a:ext cx="1419251" cy="483966"/>
          </a:xfrm>
          <a:prstGeom prst="homePlate">
            <a:avLst/>
          </a:prstGeom>
          <a:ln w="28575">
            <a:solidFill>
              <a:srgbClr val="CC00CC"/>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he-IL" sz="2000" b="1" dirty="0">
                <a:latin typeface="Calibri" panose="020F0502020204030204" pitchFamily="34" charset="0"/>
                <a:cs typeface="Calibri" panose="020F0502020204030204" pitchFamily="34" charset="0"/>
              </a:rPr>
              <a:t>מסר מילולי</a:t>
            </a:r>
          </a:p>
        </p:txBody>
      </p:sp>
      <p:grpSp>
        <p:nvGrpSpPr>
          <p:cNvPr id="10" name="קבוצה 9">
            <a:extLst>
              <a:ext uri="{FF2B5EF4-FFF2-40B4-BE49-F238E27FC236}">
                <a16:creationId xmlns:a16="http://schemas.microsoft.com/office/drawing/2014/main" id="{465B59D7-4B10-40CB-830E-EAC8A33BBE62}"/>
              </a:ext>
            </a:extLst>
          </p:cNvPr>
          <p:cNvGrpSpPr/>
          <p:nvPr/>
        </p:nvGrpSpPr>
        <p:grpSpPr>
          <a:xfrm rot="20299407">
            <a:off x="10897299" y="5196026"/>
            <a:ext cx="1419251" cy="483966"/>
            <a:chOff x="8963422" y="1338251"/>
            <a:chExt cx="1419251" cy="483966"/>
          </a:xfrm>
        </p:grpSpPr>
        <p:sp>
          <p:nvSpPr>
            <p:cNvPr id="11" name="חץ: מחומש 8">
              <a:extLst>
                <a:ext uri="{FF2B5EF4-FFF2-40B4-BE49-F238E27FC236}">
                  <a16:creationId xmlns:a16="http://schemas.microsoft.com/office/drawing/2014/main" id="{A740FD55-D6B6-4913-B76E-E95F748C856E}"/>
                </a:ext>
              </a:extLst>
            </p:cNvPr>
            <p:cNvSpPr/>
            <p:nvPr/>
          </p:nvSpPr>
          <p:spPr>
            <a:xfrm rot="10800000">
              <a:off x="8963422" y="1338251"/>
              <a:ext cx="1419251" cy="483966"/>
            </a:xfrm>
            <a:prstGeom prst="homePlate">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sz="2000" b="1" dirty="0">
                <a:latin typeface="Calibri" panose="020F0502020204030204" pitchFamily="34" charset="0"/>
                <a:cs typeface="Calibri" panose="020F0502020204030204" pitchFamily="34" charset="0"/>
              </a:endParaRPr>
            </a:p>
          </p:txBody>
        </p:sp>
        <p:sp>
          <p:nvSpPr>
            <p:cNvPr id="12" name="TextBox 7">
              <a:extLst>
                <a:ext uri="{FF2B5EF4-FFF2-40B4-BE49-F238E27FC236}">
                  <a16:creationId xmlns:a16="http://schemas.microsoft.com/office/drawing/2014/main" id="{157A7A92-F669-441E-9D34-51AED2A77154}"/>
                </a:ext>
              </a:extLst>
            </p:cNvPr>
            <p:cNvSpPr txBox="1"/>
            <p:nvPr/>
          </p:nvSpPr>
          <p:spPr>
            <a:xfrm>
              <a:off x="9178342" y="1371705"/>
              <a:ext cx="1204331" cy="400110"/>
            </a:xfrm>
            <a:prstGeom prst="rect">
              <a:avLst/>
            </a:prstGeom>
            <a:noFill/>
          </p:spPr>
          <p:txBody>
            <a:bodyPr wrap="square" rtlCol="0">
              <a:spAutoFit/>
            </a:bodyPr>
            <a:lstStyle/>
            <a:p>
              <a:pPr algn="r" rtl="1"/>
              <a:r>
                <a:rPr lang="he-IL" sz="2000" b="1" dirty="0">
                  <a:solidFill>
                    <a:schemeClr val="dk1"/>
                  </a:solidFill>
                  <a:latin typeface="Calibri" panose="020F0502020204030204" pitchFamily="34" charset="0"/>
                  <a:cs typeface="Calibri" panose="020F0502020204030204" pitchFamily="34" charset="0"/>
                </a:rPr>
                <a:t>מסר חזותי</a:t>
              </a:r>
              <a:endParaRPr lang="en-US" sz="2000" b="1" dirty="0">
                <a:solidFill>
                  <a:schemeClr val="dk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592284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8AD0EA80-F251-4D89-AE8C-E2F27890FEFE}"/>
              </a:ext>
            </a:extLst>
          </p:cNvPr>
          <p:cNvPicPr>
            <a:picLocks noChangeAspect="1"/>
          </p:cNvPicPr>
          <p:nvPr/>
        </p:nvPicPr>
        <p:blipFill>
          <a:blip r:embed="rId3"/>
          <a:stretch>
            <a:fillRect/>
          </a:stretch>
        </p:blipFill>
        <p:spPr>
          <a:xfrm>
            <a:off x="2396444" y="91494"/>
            <a:ext cx="7880416" cy="5926595"/>
          </a:xfrm>
          <a:prstGeom prst="rect">
            <a:avLst/>
          </a:prstGeom>
        </p:spPr>
      </p:pic>
      <p:sp>
        <p:nvSpPr>
          <p:cNvPr id="3" name="חץ: מחומש 3">
            <a:extLst>
              <a:ext uri="{FF2B5EF4-FFF2-40B4-BE49-F238E27FC236}">
                <a16:creationId xmlns:a16="http://schemas.microsoft.com/office/drawing/2014/main" id="{6D83976F-B210-42FE-9D84-11E341D3F864}"/>
              </a:ext>
            </a:extLst>
          </p:cNvPr>
          <p:cNvSpPr/>
          <p:nvPr/>
        </p:nvSpPr>
        <p:spPr>
          <a:xfrm>
            <a:off x="1815202" y="2963813"/>
            <a:ext cx="1419251" cy="483966"/>
          </a:xfrm>
          <a:prstGeom prst="homePlate">
            <a:avLst/>
          </a:prstGeom>
          <a:ln w="28575">
            <a:solidFill>
              <a:srgbClr val="CC00CC"/>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he-IL" sz="2000" b="1" dirty="0">
                <a:latin typeface="Calibri" panose="020F0502020204030204" pitchFamily="34" charset="0"/>
                <a:cs typeface="Calibri" panose="020F0502020204030204" pitchFamily="34" charset="0"/>
              </a:rPr>
              <a:t>מסר מילולי</a:t>
            </a:r>
          </a:p>
        </p:txBody>
      </p:sp>
      <p:grpSp>
        <p:nvGrpSpPr>
          <p:cNvPr id="5" name="קבוצה 4">
            <a:extLst>
              <a:ext uri="{FF2B5EF4-FFF2-40B4-BE49-F238E27FC236}">
                <a16:creationId xmlns:a16="http://schemas.microsoft.com/office/drawing/2014/main" id="{93A5254D-04E0-4B06-A5C4-AE3846A390E5}"/>
              </a:ext>
            </a:extLst>
          </p:cNvPr>
          <p:cNvGrpSpPr/>
          <p:nvPr/>
        </p:nvGrpSpPr>
        <p:grpSpPr>
          <a:xfrm rot="20299407">
            <a:off x="9399653" y="2093814"/>
            <a:ext cx="1419251" cy="483966"/>
            <a:chOff x="8963422" y="1338251"/>
            <a:chExt cx="1419251" cy="483966"/>
          </a:xfrm>
        </p:grpSpPr>
        <p:sp>
          <p:nvSpPr>
            <p:cNvPr id="6" name="חץ: מחומש 8">
              <a:extLst>
                <a:ext uri="{FF2B5EF4-FFF2-40B4-BE49-F238E27FC236}">
                  <a16:creationId xmlns:a16="http://schemas.microsoft.com/office/drawing/2014/main" id="{447C487A-080D-4279-A3D4-CC36C5B8C1F5}"/>
                </a:ext>
              </a:extLst>
            </p:cNvPr>
            <p:cNvSpPr/>
            <p:nvPr/>
          </p:nvSpPr>
          <p:spPr>
            <a:xfrm rot="10800000">
              <a:off x="8963422" y="1338251"/>
              <a:ext cx="1419251" cy="483966"/>
            </a:xfrm>
            <a:prstGeom prst="homePlate">
              <a:avLst/>
            </a:prstGeom>
            <a:ln w="28575">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sz="2000" b="1" dirty="0">
                <a:latin typeface="Calibri" panose="020F0502020204030204" pitchFamily="34" charset="0"/>
                <a:cs typeface="Calibri" panose="020F0502020204030204" pitchFamily="34" charset="0"/>
              </a:endParaRPr>
            </a:p>
          </p:txBody>
        </p:sp>
        <p:sp>
          <p:nvSpPr>
            <p:cNvPr id="7" name="TextBox 7">
              <a:extLst>
                <a:ext uri="{FF2B5EF4-FFF2-40B4-BE49-F238E27FC236}">
                  <a16:creationId xmlns:a16="http://schemas.microsoft.com/office/drawing/2014/main" id="{7B41278E-C3CA-4589-937A-6460BC0CD015}"/>
                </a:ext>
              </a:extLst>
            </p:cNvPr>
            <p:cNvSpPr txBox="1"/>
            <p:nvPr/>
          </p:nvSpPr>
          <p:spPr>
            <a:xfrm>
              <a:off x="9178342" y="1371705"/>
              <a:ext cx="1204331" cy="400110"/>
            </a:xfrm>
            <a:prstGeom prst="rect">
              <a:avLst/>
            </a:prstGeom>
            <a:noFill/>
          </p:spPr>
          <p:txBody>
            <a:bodyPr wrap="square" rtlCol="0">
              <a:spAutoFit/>
            </a:bodyPr>
            <a:lstStyle/>
            <a:p>
              <a:pPr algn="r" rtl="1"/>
              <a:r>
                <a:rPr lang="he-IL" sz="2000" b="1" dirty="0">
                  <a:solidFill>
                    <a:schemeClr val="dk1"/>
                  </a:solidFill>
                  <a:latin typeface="Calibri" panose="020F0502020204030204" pitchFamily="34" charset="0"/>
                  <a:cs typeface="Calibri" panose="020F0502020204030204" pitchFamily="34" charset="0"/>
                </a:rPr>
                <a:t>מסר חזותי</a:t>
              </a:r>
              <a:endParaRPr lang="en-US" sz="2000" b="1" dirty="0">
                <a:solidFill>
                  <a:schemeClr val="dk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205695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2F92CD92-2190-42BB-B068-AC2D4CB5FDBE}"/>
              </a:ext>
            </a:extLst>
          </p:cNvPr>
          <p:cNvSpPr>
            <a:spLocks noGrp="1"/>
          </p:cNvSpPr>
          <p:nvPr>
            <p:ph type="title"/>
          </p:nvPr>
        </p:nvSpPr>
        <p:spPr/>
        <p:txBody>
          <a:bodyPr/>
          <a:lstStyle/>
          <a:p>
            <a:r>
              <a:rPr lang="he-IL" dirty="0"/>
              <a:t>משימה</a:t>
            </a:r>
          </a:p>
        </p:txBody>
      </p:sp>
      <p:sp>
        <p:nvSpPr>
          <p:cNvPr id="4" name="תיבת טקסט 3">
            <a:extLst>
              <a:ext uri="{FF2B5EF4-FFF2-40B4-BE49-F238E27FC236}">
                <a16:creationId xmlns:a16="http://schemas.microsoft.com/office/drawing/2014/main" id="{F6BA8ADB-0884-4014-9541-FB8153DA1FAB}"/>
              </a:ext>
            </a:extLst>
          </p:cNvPr>
          <p:cNvSpPr txBox="1"/>
          <p:nvPr/>
        </p:nvSpPr>
        <p:spPr>
          <a:xfrm>
            <a:off x="884091" y="1700698"/>
            <a:ext cx="10477499" cy="1695208"/>
          </a:xfrm>
          <a:prstGeom prst="rect">
            <a:avLst/>
          </a:prstGeom>
          <a:noFill/>
        </p:spPr>
        <p:txBody>
          <a:bodyPr wrap="square" rtlCol="1">
            <a:spAutoFit/>
          </a:bodyPr>
          <a:lstStyle/>
          <a:p>
            <a:pPr algn="r" rtl="1">
              <a:lnSpc>
                <a:spcPct val="200000"/>
              </a:lnSpc>
            </a:pPr>
            <a:r>
              <a:rPr lang="he-IL" sz="2800" dirty="0">
                <a:latin typeface="Calibri" panose="020F0502020204030204" pitchFamily="34" charset="0"/>
                <a:cs typeface="Calibri" panose="020F0502020204030204" pitchFamily="34" charset="0"/>
              </a:rPr>
              <a:t>בִּתְקוּפַת הַקַיִץ, מַגיעוֹת אֶל הַיָם "אוֹרְחוֹת" הַגוֹרְמוֹת  לָנוּ לְעִיתים לִצְרִיבָה לֹא נְעִימָה.</a:t>
            </a:r>
          </a:p>
        </p:txBody>
      </p:sp>
      <p:sp>
        <p:nvSpPr>
          <p:cNvPr id="2" name="מלבן 1">
            <a:extLst>
              <a:ext uri="{FF2B5EF4-FFF2-40B4-BE49-F238E27FC236}">
                <a16:creationId xmlns:a16="http://schemas.microsoft.com/office/drawing/2014/main" id="{95D93987-1870-471A-A154-0FF1403EADAC}"/>
              </a:ext>
            </a:extLst>
          </p:cNvPr>
          <p:cNvSpPr/>
          <p:nvPr/>
        </p:nvSpPr>
        <p:spPr>
          <a:xfrm>
            <a:off x="6889029" y="3916999"/>
            <a:ext cx="1196161" cy="584775"/>
          </a:xfrm>
          <a:prstGeom prst="rect">
            <a:avLst/>
          </a:prstGeom>
        </p:spPr>
        <p:txBody>
          <a:bodyPr wrap="none">
            <a:spAutoFit/>
          </a:bodyPr>
          <a:lstStyle/>
          <a:p>
            <a:pPr algn="ctr"/>
            <a:r>
              <a:rPr lang="he-IL" sz="3200" b="1" dirty="0">
                <a:solidFill>
                  <a:srgbClr val="00B050"/>
                </a:solidFill>
                <a:latin typeface="Calibri" panose="020F0502020204030204" pitchFamily="34" charset="0"/>
                <a:cs typeface="Calibri" panose="020F0502020204030204" pitchFamily="34" charset="0"/>
              </a:rPr>
              <a:t>מדוזות</a:t>
            </a:r>
          </a:p>
        </p:txBody>
      </p:sp>
      <p:sp>
        <p:nvSpPr>
          <p:cNvPr id="7" name="תיבת טקסט 6">
            <a:extLst>
              <a:ext uri="{FF2B5EF4-FFF2-40B4-BE49-F238E27FC236}">
                <a16:creationId xmlns:a16="http://schemas.microsoft.com/office/drawing/2014/main" id="{33E551DE-5A6C-4967-B667-26BCC41A67CA}"/>
              </a:ext>
            </a:extLst>
          </p:cNvPr>
          <p:cNvSpPr txBox="1"/>
          <p:nvPr/>
        </p:nvSpPr>
        <p:spPr>
          <a:xfrm>
            <a:off x="279400" y="3266490"/>
            <a:ext cx="3302000" cy="830997"/>
          </a:xfrm>
          <a:prstGeom prst="rect">
            <a:avLst/>
          </a:prstGeom>
          <a:noFill/>
        </p:spPr>
        <p:txBody>
          <a:bodyPr wrap="square" rtlCol="1">
            <a:spAutoFit/>
          </a:bodyPr>
          <a:lstStyle/>
          <a:p>
            <a:pPr algn="r"/>
            <a:r>
              <a:rPr lang="he-IL" sz="2400" dirty="0">
                <a:latin typeface="Calibri" panose="020F0502020204030204" pitchFamily="34" charset="0"/>
                <a:cs typeface="Calibri" panose="020F0502020204030204" pitchFamily="34" charset="0"/>
              </a:rPr>
              <a:t>גֵּירוּי עוֹרִי מְקוֹמִי הַגּוֹרֵם לכאֵב</a:t>
            </a:r>
          </a:p>
        </p:txBody>
      </p:sp>
      <p:cxnSp>
        <p:nvCxnSpPr>
          <p:cNvPr id="9" name="מחבר חץ ישר 8">
            <a:extLst>
              <a:ext uri="{FF2B5EF4-FFF2-40B4-BE49-F238E27FC236}">
                <a16:creationId xmlns:a16="http://schemas.microsoft.com/office/drawing/2014/main" id="{C4209E68-5454-448E-8A98-52185A899209}"/>
              </a:ext>
            </a:extLst>
          </p:cNvPr>
          <p:cNvCxnSpPr/>
          <p:nvPr/>
        </p:nvCxnSpPr>
        <p:spPr>
          <a:xfrm>
            <a:off x="2914650" y="2495718"/>
            <a:ext cx="0" cy="59690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0" name="מלבן 9">
            <a:extLst>
              <a:ext uri="{FF2B5EF4-FFF2-40B4-BE49-F238E27FC236}">
                <a16:creationId xmlns:a16="http://schemas.microsoft.com/office/drawing/2014/main" id="{37766154-BD1F-4EB0-99D8-C035F839F961}"/>
              </a:ext>
            </a:extLst>
          </p:cNvPr>
          <p:cNvSpPr/>
          <p:nvPr/>
        </p:nvSpPr>
        <p:spPr>
          <a:xfrm>
            <a:off x="2952750" y="5387777"/>
            <a:ext cx="7302500" cy="584775"/>
          </a:xfrm>
          <a:prstGeom prst="rect">
            <a:avLst/>
          </a:prstGeom>
        </p:spPr>
        <p:txBody>
          <a:bodyPr wrap="square">
            <a:spAutoFit/>
          </a:bodyPr>
          <a:lstStyle/>
          <a:p>
            <a:pPr algn="ctr" rtl="1"/>
            <a:r>
              <a:rPr lang="he-IL" sz="3200" dirty="0">
                <a:solidFill>
                  <a:srgbClr val="C00000"/>
                </a:solidFill>
                <a:latin typeface="Calibri" panose="020F0502020204030204" pitchFamily="34" charset="0"/>
                <a:cs typeface="Calibri" panose="020F0502020204030204" pitchFamily="34" charset="0"/>
              </a:rPr>
              <a:t>כתבו הוראות לטיפול בצריבת מדוזה</a:t>
            </a:r>
            <a:endParaRPr lang="en-US" sz="3200" dirty="0">
              <a:solidFill>
                <a:srgbClr val="C00000"/>
              </a:solidFill>
              <a:latin typeface="Calibri" panose="020F0502020204030204" pitchFamily="34" charset="0"/>
              <a:cs typeface="Calibri" panose="020F0502020204030204" pitchFamily="34" charset="0"/>
            </a:endParaRPr>
          </a:p>
        </p:txBody>
      </p:sp>
      <p:pic>
        <p:nvPicPr>
          <p:cNvPr id="5" name="Picture 2" descr="Jellyfish by the sea Premium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7080" y="2824273"/>
            <a:ext cx="3121710" cy="2079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Jellyfish cup is a wave surfaced on the beach caused by a storm Premium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2442" y="3395906"/>
            <a:ext cx="2964003" cy="1974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0757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320198EA-6D2E-4765-B1E5-970EFF0B972D}"/>
              </a:ext>
            </a:extLst>
          </p:cNvPr>
          <p:cNvSpPr>
            <a:spLocks noGrp="1"/>
          </p:cNvSpPr>
          <p:nvPr>
            <p:ph type="title"/>
          </p:nvPr>
        </p:nvSpPr>
        <p:spPr>
          <a:xfrm>
            <a:off x="1302165" y="677118"/>
            <a:ext cx="10320190" cy="544666"/>
          </a:xfrm>
        </p:spPr>
        <p:txBody>
          <a:bodyPr>
            <a:normAutofit fontScale="90000"/>
          </a:bodyPr>
          <a:lstStyle/>
          <a:p>
            <a:r>
              <a:rPr lang="he-IL" dirty="0"/>
              <a:t>קראו וכתבו הוראות לטיפול בצריבה ממדוזה</a:t>
            </a:r>
          </a:p>
        </p:txBody>
      </p:sp>
      <p:sp>
        <p:nvSpPr>
          <p:cNvPr id="8" name="מלבן 7">
            <a:extLst>
              <a:ext uri="{FF2B5EF4-FFF2-40B4-BE49-F238E27FC236}">
                <a16:creationId xmlns:a16="http://schemas.microsoft.com/office/drawing/2014/main" id="{95DE4ED9-5B12-459F-8B20-9942223702FD}"/>
              </a:ext>
            </a:extLst>
          </p:cNvPr>
          <p:cNvSpPr/>
          <p:nvPr/>
        </p:nvSpPr>
        <p:spPr>
          <a:xfrm>
            <a:off x="400050" y="1643794"/>
            <a:ext cx="11791950" cy="5078313"/>
          </a:xfrm>
          <a:prstGeom prst="rect">
            <a:avLst/>
          </a:prstGeom>
        </p:spPr>
        <p:txBody>
          <a:bodyPr wrap="square">
            <a:spAutoFit/>
          </a:bodyPr>
          <a:lstStyle/>
          <a:p>
            <a:pPr algn="r" rtl="1">
              <a:lnSpc>
                <a:spcPct val="150000"/>
              </a:lnSpc>
            </a:pPr>
            <a:r>
              <a:rPr lang="he-IL" sz="2400" dirty="0">
                <a:latin typeface="Calibri" panose="020F0502020204030204" pitchFamily="34" charset="0"/>
                <a:cs typeface="Calibri" panose="020F0502020204030204" pitchFamily="34" charset="0"/>
              </a:rPr>
              <a:t>המדוזה היא בעל חיים השוכן בים, גופה שקוף ומורכב מגוף וזרועות צייד. </a:t>
            </a:r>
            <a:r>
              <a:rPr lang="he-IL" sz="2400" dirty="0" err="1">
                <a:latin typeface="Calibri" panose="020F0502020204030204" pitchFamily="34" charset="0"/>
                <a:cs typeface="Calibri" panose="020F0502020204030204" pitchFamily="34" charset="0"/>
              </a:rPr>
              <a:t>הַ"זְּרוֹעוֹת</a:t>
            </a:r>
            <a:r>
              <a:rPr lang="he-IL" sz="2400" dirty="0">
                <a:latin typeface="Calibri" panose="020F0502020204030204" pitchFamily="34" charset="0"/>
                <a:cs typeface="Calibri" panose="020F0502020204030204" pitchFamily="34" charset="0"/>
              </a:rPr>
              <a:t>” מְצויָּדוֹת בְּתָאִים אַרְסִיִּים צוֹרְבִים, הַפּוֹעֲלִים כְּנֶשֶׁק לְהַתְקָפָה וְלַהֲגָנָה. פְּגִיעָתָהּ שֶׁל הַמֵּדוּזָה בָּאָדָם גּוֹרֶמֶת לִכְאֵב </a:t>
            </a:r>
            <a:r>
              <a:rPr lang="he-IL" sz="2400" b="1" dirty="0">
                <a:latin typeface="Calibri" panose="020F0502020204030204" pitchFamily="34" charset="0"/>
                <a:cs typeface="Calibri" panose="020F0502020204030204" pitchFamily="34" charset="0"/>
              </a:rPr>
              <a:t>צוֹרֵב.</a:t>
            </a:r>
          </a:p>
          <a:p>
            <a:pPr algn="r" rtl="1">
              <a:lnSpc>
                <a:spcPct val="150000"/>
              </a:lnSpc>
            </a:pPr>
            <a:r>
              <a:rPr lang="he-IL" sz="2400" dirty="0">
                <a:latin typeface="Calibri" panose="020F0502020204030204" pitchFamily="34" charset="0"/>
                <a:cs typeface="Calibri" panose="020F0502020204030204" pitchFamily="34" charset="0"/>
              </a:rPr>
              <a:t>בְּעֵת תְּחוּשַׁת הַצְּרִיבָה חָשׁוּב לָצֵאת מֵהַמַיִם וְלִשְׁטוף אֶת מְקוֹם הַצְרִיבָה בְּמֵי הַיָם הַמְלוּחִים בְּמָקוֹם מְרוחָק מֵאֵזוֹר הַמדוּזוֹת. אָסוּר לִשְׁטוף בְּמַיִם מְתוּקִים, כִּי הֵם מגבירים  את הצריבה. צָרִיךְ לְהַרְחִיק מֵהָעוֹר אֶת כָּל שְׁיָרֵי הַמֵדוּזָה בְּעֶזְרַת מַקְלוֹן אוֹ חֲתִיכַת פְּלַסְטִיק, מִבְּלִי לְשַׁפְשֵׁף אֶת הָאֵזוֹר. שימו לב, השפשוף מחמיר אֶת חֲדִירַת הָאֶרֶס לָעוֹר.</a:t>
            </a:r>
          </a:p>
          <a:p>
            <a:pPr algn="r" rtl="1">
              <a:lnSpc>
                <a:spcPct val="150000"/>
              </a:lnSpc>
            </a:pPr>
            <a:r>
              <a:rPr lang="he-IL" sz="2400" dirty="0">
                <a:latin typeface="Calibri" panose="020F0502020204030204" pitchFamily="34" charset="0"/>
                <a:cs typeface="Calibri" panose="020F0502020204030204" pitchFamily="34" charset="0"/>
              </a:rPr>
              <a:t>בְּמִקְרֶה קִיצוֹנִי מומְלָץ לִרְחוץ בַּעֲדִינוּת אֶת מְקוֹם הַצְּרִיבָה בְּחומֶץ בֵּיתִי. לאחר מכן יֵשׁ לִשְׁטוף אֶת הַמָּקוֹם בְּמֵי בֶּרֶז רְגִילִים וְסַבּוֹן. בְּמִקְרִים חֲרִיגִים שֶׁל פְּגִיעָה קָשָׁה יֵשׁ לְהַזְעִיק אֶת שֵׁירוּתֵי מָדָ"א (טַל' 101).</a:t>
            </a:r>
          </a:p>
          <a:p>
            <a:pPr algn="r" rtl="1">
              <a:lnSpc>
                <a:spcPct val="150000"/>
              </a:lnSpc>
            </a:pPr>
            <a:endParaRPr lang="he-IL" sz="24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DC1699C6-41B4-4C2C-B4FD-3BCBA171B1AB}"/>
              </a:ext>
            </a:extLst>
          </p:cNvPr>
          <p:cNvSpPr>
            <a:spLocks noChangeArrowheads="1"/>
          </p:cNvSpPr>
          <p:nvPr/>
        </p:nvSpPr>
        <p:spPr bwMode="auto">
          <a:xfrm>
            <a:off x="0" y="-246221"/>
            <a:ext cx="38472" cy="4924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572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e-IL" sz="1100" b="0" i="0" u="none" strike="noStrike" cap="none" normalizeH="0" baseline="0" dirty="0">
                <a:ln>
                  <a:noFill/>
                </a:ln>
                <a:solidFill>
                  <a:srgbClr val="212529"/>
                </a:solidFill>
                <a:effectLst/>
                <a:latin typeface="Arial" panose="020B0604020202020204" pitchFamily="34" charset="0"/>
                <a:cs typeface="Arial" panose="020B0604020202020204" pitchFamily="34" charset="0"/>
              </a:rPr>
              <a:t> </a:t>
            </a:r>
            <a:endParaRPr kumimoji="0" lang="en-US" altLang="he-IL"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5" name="04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00050" y="440031"/>
            <a:ext cx="2120590" cy="756344"/>
          </a:xfrm>
          <a:prstGeom prst="rect">
            <a:avLst/>
          </a:prstGeom>
        </p:spPr>
      </p:pic>
    </p:spTree>
    <p:extLst>
      <p:ext uri="{BB962C8B-B14F-4D97-AF65-F5344CB8AC3E}">
        <p14:creationId xmlns:p14="http://schemas.microsoft.com/office/powerpoint/2010/main" val="316576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27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5D6A4892-4FFC-49DA-A47A-BC0B3753DE3E}"/>
              </a:ext>
            </a:extLst>
          </p:cNvPr>
          <p:cNvSpPr>
            <a:spLocks noGrp="1"/>
          </p:cNvSpPr>
          <p:nvPr>
            <p:ph type="title"/>
          </p:nvPr>
        </p:nvSpPr>
        <p:spPr/>
        <p:txBody>
          <a:bodyPr>
            <a:normAutofit/>
          </a:bodyPr>
          <a:lstStyle/>
          <a:p>
            <a:r>
              <a:rPr lang="he-IL" dirty="0"/>
              <a:t>כללי התנהגות לאחר צריבה ממדוזה</a:t>
            </a:r>
          </a:p>
        </p:txBody>
      </p:sp>
      <p:sp>
        <p:nvSpPr>
          <p:cNvPr id="2" name="תיבת טקסט 1">
            <a:extLst>
              <a:ext uri="{FF2B5EF4-FFF2-40B4-BE49-F238E27FC236}">
                <a16:creationId xmlns:a16="http://schemas.microsoft.com/office/drawing/2014/main" id="{1CC65F6D-0AFF-4DE2-8F50-67993F1FEA10}"/>
              </a:ext>
            </a:extLst>
          </p:cNvPr>
          <p:cNvSpPr txBox="1"/>
          <p:nvPr/>
        </p:nvSpPr>
        <p:spPr>
          <a:xfrm>
            <a:off x="5200038" y="3764471"/>
            <a:ext cx="6414752" cy="461665"/>
          </a:xfrm>
          <a:prstGeom prst="rect">
            <a:avLst/>
          </a:prstGeom>
          <a:noFill/>
        </p:spPr>
        <p:txBody>
          <a:bodyPr wrap="square" rtlCol="1">
            <a:spAutoFit/>
          </a:bodyPr>
          <a:lstStyle/>
          <a:p>
            <a:pPr marL="342900" indent="-342900" algn="r" rtl="1">
              <a:buFont typeface="Wingdings" panose="05000000000000000000" pitchFamily="2" charset="2"/>
              <a:buChar char="§"/>
            </a:pPr>
            <a:r>
              <a:rPr lang="he-IL" sz="2400" dirty="0">
                <a:latin typeface="Calibri" panose="020F0502020204030204" pitchFamily="34" charset="0"/>
                <a:cs typeface="Calibri" panose="020F0502020204030204" pitchFamily="34" charset="0"/>
              </a:rPr>
              <a:t>אָסוּר לִשְׁטוף אֶת צְרִיבַת הַמֵּדוּזָה בְּמַיִם מְתוּקִים. </a:t>
            </a:r>
          </a:p>
        </p:txBody>
      </p:sp>
      <p:sp>
        <p:nvSpPr>
          <p:cNvPr id="7" name="מלבן 6">
            <a:extLst>
              <a:ext uri="{FF2B5EF4-FFF2-40B4-BE49-F238E27FC236}">
                <a16:creationId xmlns:a16="http://schemas.microsoft.com/office/drawing/2014/main" id="{83D766C5-6527-4D84-8203-965A37C0A778}"/>
              </a:ext>
            </a:extLst>
          </p:cNvPr>
          <p:cNvSpPr/>
          <p:nvPr/>
        </p:nvSpPr>
        <p:spPr>
          <a:xfrm>
            <a:off x="3440318" y="4547522"/>
            <a:ext cx="1696298" cy="461665"/>
          </a:xfrm>
          <a:prstGeom prst="rect">
            <a:avLst/>
          </a:prstGeom>
        </p:spPr>
        <p:txBody>
          <a:bodyPr wrap="none">
            <a:spAutoFit/>
          </a:bodyPr>
          <a:lstStyle/>
          <a:p>
            <a:r>
              <a:rPr lang="he-IL" sz="2400" dirty="0">
                <a:latin typeface="Calibri" panose="020F0502020204030204" pitchFamily="34" charset="0"/>
                <a:cs typeface="Calibri" panose="020F0502020204030204" pitchFamily="34" charset="0"/>
              </a:rPr>
              <a:t>מי ים מלוחים </a:t>
            </a:r>
          </a:p>
        </p:txBody>
      </p:sp>
      <p:pic>
        <p:nvPicPr>
          <p:cNvPr id="1030" name="Picture 6" descr="man's hand pouring water into glass on blurred bokeh background - bottle water stock pictures, royalty-free photos &amp; images">
            <a:extLst>
              <a:ext uri="{FF2B5EF4-FFF2-40B4-BE49-F238E27FC236}">
                <a16:creationId xmlns:a16="http://schemas.microsoft.com/office/drawing/2014/main" id="{6754B922-EEF9-44F2-93AF-25889EABF3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16" t="8681" r="11852" b="5229"/>
          <a:stretch/>
        </p:blipFill>
        <p:spPr bwMode="auto">
          <a:xfrm>
            <a:off x="1453573" y="3388513"/>
            <a:ext cx="1304969" cy="1112354"/>
          </a:xfrm>
          <a:prstGeom prst="rect">
            <a:avLst/>
          </a:prstGeom>
          <a:noFill/>
          <a:extLst>
            <a:ext uri="{909E8E84-426E-40DD-AFC4-6F175D3DCCD1}">
              <a14:hiddenFill xmlns:a14="http://schemas.microsoft.com/office/drawing/2010/main">
                <a:solidFill>
                  <a:srgbClr val="FFFFFF"/>
                </a:solidFill>
              </a14:hiddenFill>
            </a:ext>
          </a:extLst>
        </p:spPr>
      </p:pic>
      <p:sp>
        <p:nvSpPr>
          <p:cNvPr id="12" name="מלבן 11">
            <a:extLst>
              <a:ext uri="{FF2B5EF4-FFF2-40B4-BE49-F238E27FC236}">
                <a16:creationId xmlns:a16="http://schemas.microsoft.com/office/drawing/2014/main" id="{E72C1E60-7508-4DE9-A83C-2236EFC57C78}"/>
              </a:ext>
            </a:extLst>
          </p:cNvPr>
          <p:cNvSpPr/>
          <p:nvPr/>
        </p:nvSpPr>
        <p:spPr>
          <a:xfrm>
            <a:off x="1291057" y="4529160"/>
            <a:ext cx="1527982" cy="461665"/>
          </a:xfrm>
          <a:prstGeom prst="rect">
            <a:avLst/>
          </a:prstGeom>
        </p:spPr>
        <p:txBody>
          <a:bodyPr wrap="none">
            <a:spAutoFit/>
          </a:bodyPr>
          <a:lstStyle/>
          <a:p>
            <a:r>
              <a:rPr lang="he-IL" sz="2400" dirty="0">
                <a:latin typeface="Calibri" panose="020F0502020204030204" pitchFamily="34" charset="0"/>
                <a:cs typeface="Calibri" panose="020F0502020204030204" pitchFamily="34" charset="0"/>
              </a:rPr>
              <a:t>מים מתוקים</a:t>
            </a:r>
          </a:p>
        </p:txBody>
      </p:sp>
      <p:sp>
        <p:nvSpPr>
          <p:cNvPr id="15" name="תיבת טקסט 14">
            <a:extLst>
              <a:ext uri="{FF2B5EF4-FFF2-40B4-BE49-F238E27FC236}">
                <a16:creationId xmlns:a16="http://schemas.microsoft.com/office/drawing/2014/main" id="{87D1F374-0A19-4E76-85E7-8FB9320ED5D4}"/>
              </a:ext>
            </a:extLst>
          </p:cNvPr>
          <p:cNvSpPr txBox="1"/>
          <p:nvPr/>
        </p:nvSpPr>
        <p:spPr>
          <a:xfrm>
            <a:off x="4251261" y="1766520"/>
            <a:ext cx="7363529" cy="461665"/>
          </a:xfrm>
          <a:prstGeom prst="rect">
            <a:avLst/>
          </a:prstGeom>
          <a:noFill/>
        </p:spPr>
        <p:txBody>
          <a:bodyPr wrap="square" rtlCol="1">
            <a:spAutoFit/>
          </a:bodyPr>
          <a:lstStyle/>
          <a:p>
            <a:pPr marL="342900" indent="-342900" algn="r" rtl="1">
              <a:buFont typeface="Wingdings" panose="05000000000000000000" pitchFamily="2" charset="2"/>
              <a:buChar char="§"/>
            </a:pPr>
            <a:r>
              <a:rPr lang="he-IL" sz="2400" dirty="0">
                <a:latin typeface="Calibri" panose="020F0502020204030204" pitchFamily="34" charset="0"/>
                <a:cs typeface="Calibri" panose="020F0502020204030204" pitchFamily="34" charset="0"/>
              </a:rPr>
              <a:t>יֵשׁ לָצֵאת מֵהַיָם וּלְהִתְרַחֵק מֵאֵזוֹר הַמדוּזוֹת.</a:t>
            </a:r>
          </a:p>
        </p:txBody>
      </p:sp>
      <p:sp>
        <p:nvSpPr>
          <p:cNvPr id="11" name="מלבן 10">
            <a:extLst>
              <a:ext uri="{FF2B5EF4-FFF2-40B4-BE49-F238E27FC236}">
                <a16:creationId xmlns:a16="http://schemas.microsoft.com/office/drawing/2014/main" id="{9780911E-1C0D-488B-A6A3-C01C483A3275}"/>
              </a:ext>
            </a:extLst>
          </p:cNvPr>
          <p:cNvSpPr/>
          <p:nvPr/>
        </p:nvSpPr>
        <p:spPr>
          <a:xfrm>
            <a:off x="1291057" y="5727014"/>
            <a:ext cx="8627683" cy="461665"/>
          </a:xfrm>
          <a:prstGeom prst="rect">
            <a:avLst/>
          </a:prstGeom>
          <a:solidFill>
            <a:schemeClr val="accent2">
              <a:lumMod val="20000"/>
              <a:lumOff val="80000"/>
            </a:schemeClr>
          </a:solidFill>
        </p:spPr>
        <p:txBody>
          <a:bodyPr wrap="none">
            <a:spAutoFit/>
          </a:bodyPr>
          <a:lstStyle/>
          <a:p>
            <a:pPr marL="285750" indent="-285750" algn="r" rtl="1">
              <a:buFont typeface="Wingdings" panose="05000000000000000000" pitchFamily="2" charset="2"/>
              <a:buChar char="§"/>
            </a:pPr>
            <a:r>
              <a:rPr lang="he-IL" sz="2400" dirty="0">
                <a:latin typeface="Calibri" panose="020F0502020204030204" pitchFamily="34" charset="0"/>
                <a:cs typeface="Calibri" panose="020F0502020204030204" pitchFamily="34" charset="0"/>
              </a:rPr>
              <a:t>במקרים חריגים של פגיעה קשה יש להזעיק את שירותי מד"א (טלפון-  101).</a:t>
            </a:r>
          </a:p>
        </p:txBody>
      </p:sp>
      <p:sp>
        <p:nvSpPr>
          <p:cNvPr id="21" name="מלבן 20">
            <a:extLst>
              <a:ext uri="{FF2B5EF4-FFF2-40B4-BE49-F238E27FC236}">
                <a16:creationId xmlns:a16="http://schemas.microsoft.com/office/drawing/2014/main" id="{CD8226DE-B7CF-467B-BF8E-732C16ADA60E}"/>
              </a:ext>
            </a:extLst>
          </p:cNvPr>
          <p:cNvSpPr/>
          <p:nvPr/>
        </p:nvSpPr>
        <p:spPr>
          <a:xfrm>
            <a:off x="-80699" y="2314408"/>
            <a:ext cx="11695489" cy="461665"/>
          </a:xfrm>
          <a:prstGeom prst="rect">
            <a:avLst/>
          </a:prstGeom>
        </p:spPr>
        <p:txBody>
          <a:bodyPr wrap="square">
            <a:spAutoFit/>
          </a:bodyPr>
          <a:lstStyle/>
          <a:p>
            <a:pPr marL="342900" lvl="0" indent="-342900" algn="r" rtl="1" eaLnBrk="0" fontAlgn="base" hangingPunct="0">
              <a:spcBef>
                <a:spcPct val="0"/>
              </a:spcBef>
              <a:spcAft>
                <a:spcPct val="0"/>
              </a:spcAft>
              <a:buFont typeface="Wingdings" panose="05000000000000000000" pitchFamily="2" charset="2"/>
              <a:buChar char="§"/>
            </a:pPr>
            <a:r>
              <a:rPr lang="he-IL" altLang="he-IL" sz="2400" dirty="0">
                <a:latin typeface="Calibri" panose="020F0502020204030204" pitchFamily="34" charset="0"/>
                <a:cs typeface="Calibri" panose="020F0502020204030204" pitchFamily="34" charset="0"/>
              </a:rPr>
              <a:t>חָשׁוּב לְהַרְחִיק מֵהָעוֹר אֶת כָּל שְׁיָרֵי הַמדוּזָה בְּעֶזְרַת מַקלוֹן אוֹ חֲתִיכַת פְּלַסְטִיק, </a:t>
            </a:r>
            <a:endParaRPr lang="en-US" altLang="he-IL" sz="2400" dirty="0">
              <a:latin typeface="Calibri" panose="020F0502020204030204" pitchFamily="34" charset="0"/>
              <a:cs typeface="Calibri" panose="020F0502020204030204" pitchFamily="34" charset="0"/>
            </a:endParaRPr>
          </a:p>
        </p:txBody>
      </p:sp>
      <p:sp>
        <p:nvSpPr>
          <p:cNvPr id="22" name="מלבן 21">
            <a:extLst>
              <a:ext uri="{FF2B5EF4-FFF2-40B4-BE49-F238E27FC236}">
                <a16:creationId xmlns:a16="http://schemas.microsoft.com/office/drawing/2014/main" id="{FA31B8B8-B358-4165-941E-3B5E7AEDB8D0}"/>
              </a:ext>
            </a:extLst>
          </p:cNvPr>
          <p:cNvSpPr/>
          <p:nvPr/>
        </p:nvSpPr>
        <p:spPr>
          <a:xfrm>
            <a:off x="4770496" y="3216582"/>
            <a:ext cx="6844294" cy="461665"/>
          </a:xfrm>
          <a:prstGeom prst="rect">
            <a:avLst/>
          </a:prstGeom>
        </p:spPr>
        <p:txBody>
          <a:bodyPr wrap="square">
            <a:spAutoFit/>
          </a:bodyPr>
          <a:lstStyle/>
          <a:p>
            <a:pPr marL="342900" indent="-342900" algn="r" rtl="1">
              <a:buFont typeface="Wingdings" panose="05000000000000000000" pitchFamily="2" charset="2"/>
              <a:buChar char="§"/>
            </a:pPr>
            <a:r>
              <a:rPr lang="he-IL" sz="2400" dirty="0">
                <a:latin typeface="Calibri" panose="020F0502020204030204" pitchFamily="34" charset="0"/>
                <a:cs typeface="Calibri" panose="020F0502020204030204" pitchFamily="34" charset="0"/>
              </a:rPr>
              <a:t>אפשר לִיצוּק עַל הַכְּוִוייה מִיץ לִימוֹן אוֹ חומֶץ.</a:t>
            </a:r>
          </a:p>
        </p:txBody>
      </p:sp>
      <p:pic>
        <p:nvPicPr>
          <p:cNvPr id="1036" name="Picture 12" descr="התקנות החדשות: מה בדיוק מותר ומה אסור? | חדשות היום">
            <a:extLst>
              <a:ext uri="{FF2B5EF4-FFF2-40B4-BE49-F238E27FC236}">
                <a16:creationId xmlns:a16="http://schemas.microsoft.com/office/drawing/2014/main" id="{74D67BAD-846F-4976-9BA4-855FBA478AF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586" t="19850" r="51672" b="25469"/>
          <a:stretch/>
        </p:blipFill>
        <p:spPr bwMode="auto">
          <a:xfrm>
            <a:off x="5136616" y="3531971"/>
            <a:ext cx="518996" cy="48842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2" descr="התקנות החדשות: מה בדיוק מותר ומה אסור? | חדשות היום">
            <a:extLst>
              <a:ext uri="{FF2B5EF4-FFF2-40B4-BE49-F238E27FC236}">
                <a16:creationId xmlns:a16="http://schemas.microsoft.com/office/drawing/2014/main" id="{DB630242-A0C1-4769-852F-EA1F13FBEAD2}"/>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946" t="19295" r="10932" b="24894"/>
          <a:stretch/>
        </p:blipFill>
        <p:spPr bwMode="auto">
          <a:xfrm>
            <a:off x="711200" y="3517832"/>
            <a:ext cx="592570" cy="593374"/>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a:extLst>
              <a:ext uri="{FF2B5EF4-FFF2-40B4-BE49-F238E27FC236}">
                <a16:creationId xmlns:a16="http://schemas.microsoft.com/office/drawing/2014/main" id="{EBD9F7D8-111A-4C05-940B-3F89A47845E5}"/>
              </a:ext>
            </a:extLst>
          </p:cNvPr>
          <p:cNvSpPr/>
          <p:nvPr/>
        </p:nvSpPr>
        <p:spPr>
          <a:xfrm>
            <a:off x="8549527" y="2758399"/>
            <a:ext cx="3065263" cy="461665"/>
          </a:xfrm>
          <a:prstGeom prst="rect">
            <a:avLst/>
          </a:prstGeom>
        </p:spPr>
        <p:txBody>
          <a:bodyPr wrap="none">
            <a:spAutoFit/>
          </a:bodyPr>
          <a:lstStyle/>
          <a:p>
            <a:pPr marL="342900" indent="-342900" algn="r" rtl="1">
              <a:buFont typeface="Wingdings" panose="05000000000000000000" pitchFamily="2" charset="2"/>
              <a:buChar char="§"/>
            </a:pPr>
            <a:r>
              <a:rPr lang="he-IL" altLang="he-IL" sz="2400" dirty="0">
                <a:latin typeface="Calibri" panose="020F0502020204030204" pitchFamily="34" charset="0"/>
                <a:cs typeface="Calibri" panose="020F0502020204030204" pitchFamily="34" charset="0"/>
              </a:rPr>
              <a:t>אין לְשַׁפְשֵׁף אֶת הָאֵזוֹר .</a:t>
            </a:r>
            <a:endParaRPr lang="he-IL" sz="2400" dirty="0">
              <a:latin typeface="Calibri" panose="020F0502020204030204" pitchFamily="34" charset="0"/>
              <a:cs typeface="Calibri" panose="020F0502020204030204" pitchFamily="34" charset="0"/>
            </a:endParaRPr>
          </a:p>
        </p:txBody>
      </p:sp>
      <p:pic>
        <p:nvPicPr>
          <p:cNvPr id="6" name="Picture 2" descr="Empty plastic water bottle on sand at beach Free Photo"/>
          <p:cNvPicPr>
            <a:picLocks noChangeAspect="1" noChangeArrowheads="1"/>
          </p:cNvPicPr>
          <p:nvPr/>
        </p:nvPicPr>
        <p:blipFill rotWithShape="1">
          <a:blip r:embed="rId5">
            <a:extLst>
              <a:ext uri="{28A0092B-C50C-407E-A947-70E740481C1C}">
                <a14:useLocalDpi xmlns:a14="http://schemas.microsoft.com/office/drawing/2010/main" val="0"/>
              </a:ext>
            </a:extLst>
          </a:blip>
          <a:srcRect r="11718" b="6880"/>
          <a:stretch/>
        </p:blipFill>
        <p:spPr bwMode="auto">
          <a:xfrm>
            <a:off x="3592493" y="3400854"/>
            <a:ext cx="1391948" cy="1100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8100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71638" y="2032690"/>
            <a:ext cx="9572625" cy="3844925"/>
          </a:xfrm>
        </p:spPr>
        <p:txBody>
          <a:bodyPr/>
          <a:lstStyle/>
          <a:p>
            <a:pPr marL="571500" lvl="0" indent="-571500" algn="r">
              <a:buFont typeface="Wingdings" panose="05000000000000000000" pitchFamily="2" charset="2"/>
              <a:buChar char="§"/>
            </a:pPr>
            <a:r>
              <a:rPr lang="he-IL" dirty="0"/>
              <a:t>למדנו על חשיבות השמש והסכנות שהיא גורמת.</a:t>
            </a:r>
          </a:p>
          <a:p>
            <a:pPr marL="571500" lvl="0" indent="-571500" algn="r">
              <a:buFont typeface="Wingdings" panose="05000000000000000000" pitchFamily="2" charset="2"/>
              <a:buChar char="§"/>
            </a:pPr>
            <a:r>
              <a:rPr lang="he-IL" dirty="0"/>
              <a:t>למדנו כיצד להיות "חכמים בשמש".</a:t>
            </a:r>
          </a:p>
          <a:p>
            <a:pPr marL="571500" lvl="0" indent="-571500" algn="r">
              <a:buFont typeface="Wingdings" panose="05000000000000000000" pitchFamily="2" charset="2"/>
              <a:buChar char="§"/>
            </a:pPr>
            <a:r>
              <a:rPr lang="he-IL" dirty="0"/>
              <a:t>התנסנו בכתיבת הוראות .</a:t>
            </a:r>
          </a:p>
          <a:p>
            <a:pPr lvl="0" algn="r"/>
            <a:r>
              <a:rPr lang="en-US" b="1" dirty="0"/>
              <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227203" y="442474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77A04D-8F91-46CC-9E01-932A9C21AD83}"/>
              </a:ext>
            </a:extLst>
          </p:cNvPr>
          <p:cNvSpPr>
            <a:spLocks noGrp="1"/>
          </p:cNvSpPr>
          <p:nvPr>
            <p:ph type="title"/>
          </p:nvPr>
        </p:nvSpPr>
        <p:spPr/>
        <p:txBody>
          <a:bodyPr/>
          <a:lstStyle/>
          <a:p>
            <a:r>
              <a:rPr lang="he-IL" dirty="0" smtClean="0"/>
              <a:t>קיץ נעים</a:t>
            </a:r>
            <a:endParaRPr lang="he-IL" dirty="0"/>
          </a:p>
        </p:txBody>
      </p:sp>
      <p:pic>
        <p:nvPicPr>
          <p:cNvPr id="6148" name="Picture 4" descr="Hello summer background with beach elements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150" y="1717284"/>
            <a:ext cx="4832879" cy="483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659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5060</TotalTime>
  <Words>2613</Words>
  <Application>Microsoft Office PowerPoint</Application>
  <PresentationFormat>מסך רחב</PresentationFormat>
  <Paragraphs>561</Paragraphs>
  <Slides>42</Slides>
  <Notes>41</Notes>
  <HiddenSlides>0</HiddenSlides>
  <MMClips>6</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42</vt:i4>
      </vt:variant>
    </vt:vector>
  </HeadingPairs>
  <TitlesOfParts>
    <vt:vector size="49" baseType="lpstr">
      <vt:lpstr>Alef</vt:lpstr>
      <vt:lpstr>Arial</vt:lpstr>
      <vt:lpstr>Calibri</vt:lpstr>
      <vt:lpstr>Corbel</vt:lpstr>
      <vt:lpstr>Open Sans</vt:lpstr>
      <vt:lpstr>Wingdings</vt:lpstr>
      <vt:lpstr>Office Theme</vt:lpstr>
      <vt:lpstr>מצגת של PowerPoint‏</vt:lpstr>
      <vt:lpstr>מה להביא לשיעור?</vt:lpstr>
      <vt:lpstr>מה נלמד היום? </vt:lpstr>
      <vt:lpstr>נקרא שיר</vt:lpstr>
      <vt:lpstr>השֶׁמֶשׁ</vt:lpstr>
      <vt:lpstr>קרינת השמש</vt:lpstr>
      <vt:lpstr>קרינת השמש - סכנות</vt:lpstr>
      <vt:lpstr>מצגת של PowerPoint‏</vt:lpstr>
      <vt:lpstr>חכם בשמש - הוראות להתנהגות בשמש</vt:lpstr>
      <vt:lpstr>חכם בשמש - הוראות להתנהגות בשמש</vt:lpstr>
      <vt:lpstr>"חכם בשמש"- מה אומרת לנו כל אות?  </vt:lpstr>
      <vt:lpstr>"חכם בשמש"- מה אומרת לנו כל אות?  </vt:lpstr>
      <vt:lpstr>"חכם בשמש"- מהי האות מ' ?  </vt:lpstr>
      <vt:lpstr>מסנן קרינה </vt:lpstr>
      <vt:lpstr>מסנן קרינה </vt:lpstr>
      <vt:lpstr>מסנן קרינה </vt:lpstr>
      <vt:lpstr>חשוב לדעת!</vt:lpstr>
      <vt:lpstr>"חכם בשמש"- מהי האות מ'? </vt:lpstr>
      <vt:lpstr>חכם בשמש – מהי האות ח' ? </vt:lpstr>
      <vt:lpstr>"חכם בשמש"- מהי האות ח'? </vt:lpstr>
      <vt:lpstr>חשוב לדעת!</vt:lpstr>
      <vt:lpstr>"חכם בשמש"- מהי האות ח'? </vt:lpstr>
      <vt:lpstr>"חכם בשמש"- מהי האות ח'? </vt:lpstr>
      <vt:lpstr>"חכם בשמש"- מהי האות ש'? </vt:lpstr>
      <vt:lpstr>חכם בשמש – למה רומזת האות ש'? </vt:lpstr>
      <vt:lpstr>חכם בשמש – למה רומזת האות ש'? </vt:lpstr>
      <vt:lpstr>חכם בשמש – למה רומזת האות ש'? </vt:lpstr>
      <vt:lpstr>"חכם בשמש"- למה רומזת האות ש'? </vt:lpstr>
      <vt:lpstr>"חכם בשמש"- למה רומזת האות ש'? </vt:lpstr>
      <vt:lpstr>"חכם בשמש"- למה רומזת האות ש'? </vt:lpstr>
      <vt:lpstr>"חכם בשמש"- למה רומזת האות ש'? </vt:lpstr>
      <vt:lpstr>"חכם בשמש"- למה רומזת האות ש'? </vt:lpstr>
      <vt:lpstr>"חכם בשמש"- הוראות להתנהגות בשמש</vt:lpstr>
      <vt:lpstr>כולנו חכמים בשמש</vt:lpstr>
      <vt:lpstr>מצגת של PowerPoint‏</vt:lpstr>
      <vt:lpstr>מצגת של PowerPoint‏</vt:lpstr>
      <vt:lpstr>משימה</vt:lpstr>
      <vt:lpstr>קראו וכתבו הוראות לטיפול בצריבה ממדוזה</vt:lpstr>
      <vt:lpstr>כללי התנהגות לאחר צריבה ממדוזה</vt:lpstr>
      <vt:lpstr>מסיימים ומסכמים</vt:lpstr>
      <vt:lpstr>קיץ נעים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Moran Klein Peleg</cp:lastModifiedBy>
  <cp:revision>428</cp:revision>
  <dcterms:created xsi:type="dcterms:W3CDTF">2020-03-11T07:11:19Z</dcterms:created>
  <dcterms:modified xsi:type="dcterms:W3CDTF">2020-05-25T06:50:18Z</dcterms:modified>
</cp:coreProperties>
</file>