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notesMasterIdLst>
    <p:notesMasterId r:id="rId26"/>
  </p:notesMasterIdLst>
  <p:sldIdLst>
    <p:sldId id="258" r:id="rId2"/>
    <p:sldId id="299" r:id="rId3"/>
    <p:sldId id="315" r:id="rId4"/>
    <p:sldId id="286" r:id="rId5"/>
    <p:sldId id="314" r:id="rId6"/>
    <p:sldId id="318" r:id="rId7"/>
    <p:sldId id="270" r:id="rId8"/>
    <p:sldId id="313" r:id="rId9"/>
    <p:sldId id="300" r:id="rId10"/>
    <p:sldId id="301" r:id="rId11"/>
    <p:sldId id="302" r:id="rId12"/>
    <p:sldId id="303" r:id="rId13"/>
    <p:sldId id="316" r:id="rId14"/>
    <p:sldId id="317" r:id="rId15"/>
    <p:sldId id="304" r:id="rId16"/>
    <p:sldId id="305" r:id="rId17"/>
    <p:sldId id="306" r:id="rId18"/>
    <p:sldId id="309" r:id="rId19"/>
    <p:sldId id="310" r:id="rId20"/>
    <p:sldId id="311" r:id="rId21"/>
    <p:sldId id="307" r:id="rId22"/>
    <p:sldId id="308" r:id="rId23"/>
    <p:sldId id="298" r:id="rId24"/>
    <p:sldId id="320" r:id="rId25"/>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24" userDrawn="1">
          <p15:clr>
            <a:srgbClr val="A4A3A4"/>
          </p15:clr>
        </p15:guide>
        <p15:guide id="2" pos="3863"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ome" initials="h"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EBEB"/>
    <a:srgbClr val="E0E0E0"/>
    <a:srgbClr val="CF35AE"/>
    <a:srgbClr val="FB5FDD"/>
    <a:srgbClr val="810369"/>
    <a:srgbClr val="4285E3"/>
    <a:srgbClr val="FFFFFF"/>
    <a:srgbClr val="F2F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7132" autoAdjust="0"/>
    <p:restoredTop sz="62625" autoAdjust="0"/>
  </p:normalViewPr>
  <p:slideViewPr>
    <p:cSldViewPr snapToGrid="0" snapToObjects="1" showGuides="1">
      <p:cViewPr varScale="1">
        <p:scale>
          <a:sx n="43" d="100"/>
          <a:sy n="43" d="100"/>
        </p:scale>
        <p:origin x="1866" y="60"/>
      </p:cViewPr>
      <p:guideLst>
        <p:guide orient="horz" pos="2024"/>
        <p:guide pos="3863"/>
      </p:guideLst>
    </p:cSldViewPr>
  </p:slideViewPr>
  <p:notesTextViewPr>
    <p:cViewPr>
      <p:scale>
        <a:sx n="3" d="2"/>
        <a:sy n="3" d="2"/>
      </p:scale>
      <p:origin x="0" y="0"/>
    </p:cViewPr>
  </p:notesTextViewPr>
  <p:sorterViewPr>
    <p:cViewPr>
      <p:scale>
        <a:sx n="100" d="100"/>
        <a:sy n="100" d="100"/>
      </p:scale>
      <p:origin x="0" y="0"/>
    </p:cViewPr>
  </p:sorterViewPr>
  <p:notesViewPr>
    <p:cSldViewPr snapToGrid="0" snapToObjects="1" showGuides="1">
      <p:cViewPr varScale="1">
        <p:scale>
          <a:sx n="99" d="100"/>
          <a:sy n="99" d="100"/>
        </p:scale>
        <p:origin x="3064"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B0428-3D81-B14A-B943-4C2208D448E3}" type="datetimeFigureOut">
              <a:rPr lang="x-none" smtClean="0"/>
              <a:t>23/05/2020</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F965BA-DA3B-EB42-8F73-FDBE27A0A657}" type="slidenum">
              <a:rPr lang="x-none" smtClean="0"/>
              <a:t>‹#›</a:t>
            </a:fld>
            <a:endParaRPr lang="x-none"/>
          </a:p>
        </p:txBody>
      </p:sp>
    </p:spTree>
    <p:extLst>
      <p:ext uri="{BB962C8B-B14F-4D97-AF65-F5344CB8AC3E}">
        <p14:creationId xmlns:p14="http://schemas.microsoft.com/office/powerpoint/2010/main" val="1875692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dirty="0"/>
              <a:t>כתבו את המלל בהתאם ואת הציוד הדרוש.</a:t>
            </a:r>
          </a:p>
          <a:p>
            <a:endParaRPr lang="x-none" dirty="0"/>
          </a:p>
        </p:txBody>
      </p:sp>
      <p:sp>
        <p:nvSpPr>
          <p:cNvPr id="4" name="Slide Number Placeholder 3"/>
          <p:cNvSpPr>
            <a:spLocks noGrp="1"/>
          </p:cNvSpPr>
          <p:nvPr>
            <p:ph type="sldNum" sz="quarter" idx="5"/>
          </p:nvPr>
        </p:nvSpPr>
        <p:spPr/>
        <p:txBody>
          <a:bodyPr/>
          <a:lstStyle/>
          <a:p>
            <a:fld id="{03F965BA-DA3B-EB42-8F73-FDBE27A0A657}" type="slidenum">
              <a:rPr lang="x-none" smtClean="0"/>
              <a:t>1</a:t>
            </a:fld>
            <a:endParaRPr lang="x-none"/>
          </a:p>
        </p:txBody>
      </p:sp>
    </p:spTree>
    <p:extLst>
      <p:ext uri="{BB962C8B-B14F-4D97-AF65-F5344CB8AC3E}">
        <p14:creationId xmlns:p14="http://schemas.microsoft.com/office/powerpoint/2010/main" val="7278002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שלום ילדים חמודים, מה שלומכם? שמי אילנה, אני כל כך שמחה להיות כאן איתכם היום. אני מאוד מקווה שתיהנו בשיעור הזה. כפי שאתם רואים, היום:</a:t>
            </a: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he-IL" dirty="0"/>
              <a:t>נַקְשִׁיב לַסִּפּוּר "סְתָם וִילוֹן" מֵאֵת </a:t>
            </a:r>
            <a:r>
              <a:rPr lang="he-IL" dirty="0" err="1"/>
              <a:t>מיריק</a:t>
            </a:r>
            <a:r>
              <a:rPr lang="he-IL" dirty="0"/>
              <a:t> שְׂנִיר.</a:t>
            </a: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he-IL" dirty="0"/>
              <a:t>נֵצֵא בְּיַחַד עִם הַיַּלְדָּה שֶׁבַּסִּפּוּר לְמַסָּע בַּדִּמְיוֹן.</a:t>
            </a: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he-IL" dirty="0"/>
              <a:t>נִכְתֹּב מִלִּים מֵהַסִּפּוּר.</a:t>
            </a: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he-IL" dirty="0"/>
              <a:t>נִקְרָא אֶת הַסִּפּוּר וְתוֹךְ כְּדֵי הַקְּרִיאָה נשׁחֵק בְּמִטְפַּחַת.</a:t>
            </a:r>
          </a:p>
          <a:p>
            <a:pPr marL="0" marR="0" lvl="0" indent="0" algn="r" defTabSz="914400" rtl="1" eaLnBrk="1" fontAlgn="auto" latinLnBrk="0" hangingPunct="1">
              <a:lnSpc>
                <a:spcPct val="100000"/>
              </a:lnSpc>
              <a:spcBef>
                <a:spcPts val="0"/>
              </a:spcBef>
              <a:spcAft>
                <a:spcPts val="0"/>
              </a:spcAft>
              <a:buClrTx/>
              <a:buSzTx/>
              <a:buFontTx/>
              <a:buNone/>
              <a:tabLst/>
              <a:defRPr/>
            </a:pPr>
            <a:endParaRPr lang="he-IL" dirty="0"/>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מוכנים? מתחילים!</a:t>
            </a:r>
          </a:p>
          <a:p>
            <a:pPr marL="0" marR="0" lvl="0" indent="0" algn="r" defTabSz="914400" rtl="1" eaLnBrk="1" fontAlgn="auto" latinLnBrk="0" hangingPunct="1">
              <a:lnSpc>
                <a:spcPct val="100000"/>
              </a:lnSpc>
              <a:spcBef>
                <a:spcPts val="0"/>
              </a:spcBef>
              <a:spcAft>
                <a:spcPts val="0"/>
              </a:spcAft>
              <a:buClrTx/>
              <a:buSzTx/>
              <a:buFontTx/>
              <a:buNone/>
              <a:tabLst/>
              <a:defRPr/>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a:t>
            </a:fld>
            <a:endParaRPr lang="x-none"/>
          </a:p>
        </p:txBody>
      </p:sp>
    </p:spTree>
    <p:extLst>
      <p:ext uri="{BB962C8B-B14F-4D97-AF65-F5344CB8AC3E}">
        <p14:creationId xmlns:p14="http://schemas.microsoft.com/office/powerpoint/2010/main" val="3963444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לפני שנתחיל בואו נראה מה צריך להביא לשיעור?</a:t>
            </a:r>
          </a:p>
          <a:p>
            <a:pPr algn="r" rtl="1"/>
            <a:r>
              <a:rPr lang="he-IL" dirty="0"/>
              <a:t>עפרון, צבעים, מחברת, חתיכת בד מכל סוג שתבחרו. גשו להביא. אני ממתינה.</a:t>
            </a:r>
          </a:p>
          <a:p>
            <a:pPr algn="r" rtl="1"/>
            <a:endParaRPr lang="he-IL" dirty="0"/>
          </a:p>
          <a:p>
            <a:pPr algn="r" rtl="1"/>
            <a:r>
              <a:rPr lang="he-IL" b="1" dirty="0"/>
              <a:t>כשיחזרו – שהמורה תראה את הצעיף שהיא הביאה!</a:t>
            </a:r>
          </a:p>
          <a:p>
            <a:pPr algn="r" rtl="1"/>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3</a:t>
            </a:fld>
            <a:endParaRPr lang="x-none"/>
          </a:p>
        </p:txBody>
      </p:sp>
    </p:spTree>
    <p:extLst>
      <p:ext uri="{BB962C8B-B14F-4D97-AF65-F5344CB8AC3E}">
        <p14:creationId xmlns:p14="http://schemas.microsoft.com/office/powerpoint/2010/main" val="1622670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158750" indent="0" algn="r" rtl="1" fontAlgn="base">
              <a:buNone/>
            </a:pPr>
            <a:r>
              <a:rPr lang="he-IL" sz="1200" dirty="0">
                <a:solidFill>
                  <a:schemeClr val="tx1"/>
                </a:solidFill>
              </a:rPr>
              <a:t>ילדים הנה הספר אותו נקרא היום.</a:t>
            </a:r>
          </a:p>
          <a:p>
            <a:pPr marL="158750" indent="0" algn="r" rtl="1" fontAlgn="base">
              <a:buNone/>
            </a:pPr>
            <a:r>
              <a:rPr lang="he-IL" sz="1200" dirty="0">
                <a:solidFill>
                  <a:schemeClr val="tx1"/>
                </a:solidFill>
              </a:rPr>
              <a:t>התבוננו באיור. מה רואים? שימו לב לצבעים , לרקע הוורדרד, </a:t>
            </a:r>
            <a:r>
              <a:rPr lang="he-IL" sz="1200" dirty="0" err="1">
                <a:solidFill>
                  <a:schemeClr val="tx1"/>
                </a:solidFill>
              </a:rPr>
              <a:t>לוילון</a:t>
            </a:r>
            <a:r>
              <a:rPr lang="he-IL" sz="1200" dirty="0">
                <a:solidFill>
                  <a:schemeClr val="tx1"/>
                </a:solidFill>
              </a:rPr>
              <a:t>. מה נוכל להגיד על </a:t>
            </a:r>
            <a:r>
              <a:rPr lang="he-IL" sz="1200" dirty="0" err="1">
                <a:solidFill>
                  <a:schemeClr val="tx1"/>
                </a:solidFill>
              </a:rPr>
              <a:t>הוילון</a:t>
            </a:r>
            <a:r>
              <a:rPr lang="he-IL" sz="1200" dirty="0">
                <a:solidFill>
                  <a:schemeClr val="tx1"/>
                </a:solidFill>
              </a:rPr>
              <a:t>? </a:t>
            </a:r>
            <a:r>
              <a:rPr lang="he-IL" sz="1200" dirty="0" err="1">
                <a:solidFill>
                  <a:schemeClr val="tx1"/>
                </a:solidFill>
              </a:rPr>
              <a:t>הוילון</a:t>
            </a:r>
            <a:r>
              <a:rPr lang="he-IL" sz="1200" dirty="0">
                <a:solidFill>
                  <a:schemeClr val="tx1"/>
                </a:solidFill>
              </a:rPr>
              <a:t> צבעוני. אני רואה שהצבעים שלו מאוד מיוחדים: יש בו גוון כחלחל, איזה צבע מסתתר בתוך המילה "כחלחל"? נכון כחול. כחלחל הוא קצת יותר בהיר מכחול, וגוון תכלכל- איזה צבע מסתתר במילה "תכלכל"? נכון. תכלת. תכלכל הוא גוון בהיר יותר של תכלת, וגוון סגלגל- שבתוכו מסתתר הצבע הסגול. רק בהיר יותר. תראו איזה יופי של וילון!</a:t>
            </a:r>
          </a:p>
          <a:p>
            <a:pPr marL="158750" indent="0" algn="r" rtl="1" fontAlgn="base">
              <a:buNone/>
            </a:pPr>
            <a:r>
              <a:rPr lang="he-IL" sz="1200" dirty="0">
                <a:solidFill>
                  <a:schemeClr val="tx1"/>
                </a:solidFill>
              </a:rPr>
              <a:t>וכאן למטה עומדת ילדה, ומה לדעתכם עושה הילדה? מעניין...</a:t>
            </a:r>
          </a:p>
          <a:p>
            <a:pPr marL="158750" indent="0" algn="r" rtl="1" fontAlgn="base">
              <a:buNone/>
            </a:pPr>
            <a:r>
              <a:rPr lang="he-IL" sz="1200" dirty="0">
                <a:solidFill>
                  <a:schemeClr val="tx1"/>
                </a:solidFill>
              </a:rPr>
              <a:t>איך קוראים לסיפור? בואו נקרא: </a:t>
            </a:r>
            <a:r>
              <a:rPr lang="he-IL" sz="1200" b="1" dirty="0">
                <a:solidFill>
                  <a:schemeClr val="tx1"/>
                </a:solidFill>
              </a:rPr>
              <a:t>"סתם וילון". </a:t>
            </a:r>
            <a:r>
              <a:rPr lang="he-IL" sz="1200" dirty="0">
                <a:solidFill>
                  <a:schemeClr val="tx1"/>
                </a:solidFill>
              </a:rPr>
              <a:t>סתם וילון? מה זאת אומרת? אם זה סתם וילון אז מדוע כותבים עליו סיפור? כשאני מתבוננת על </a:t>
            </a:r>
            <a:r>
              <a:rPr lang="he-IL" sz="1200" dirty="0" err="1">
                <a:solidFill>
                  <a:schemeClr val="tx1"/>
                </a:solidFill>
              </a:rPr>
              <a:t>הוילון</a:t>
            </a:r>
            <a:r>
              <a:rPr lang="he-IL" sz="1200" dirty="0">
                <a:solidFill>
                  <a:schemeClr val="tx1"/>
                </a:solidFill>
              </a:rPr>
              <a:t> הזה הוא דווקא נראה לי מאוד מיוחד, לא סתם וילון. מוזר...למה קוראים לספר "סתם וילון"?</a:t>
            </a:r>
          </a:p>
          <a:p>
            <a:pPr marL="158750" indent="0" algn="r" rtl="1" fontAlgn="base">
              <a:buNone/>
            </a:pPr>
            <a:r>
              <a:rPr lang="he-IL" sz="1200" dirty="0">
                <a:solidFill>
                  <a:schemeClr val="tx1"/>
                </a:solidFill>
              </a:rPr>
              <a:t>לסופרת-מי שכתבה את הסיפור,  קוראים </a:t>
            </a:r>
            <a:r>
              <a:rPr lang="he-IL" sz="1200" dirty="0" err="1">
                <a:solidFill>
                  <a:schemeClr val="tx1"/>
                </a:solidFill>
              </a:rPr>
              <a:t>מיריק</a:t>
            </a:r>
            <a:r>
              <a:rPr lang="he-IL" sz="1200" dirty="0">
                <a:solidFill>
                  <a:schemeClr val="tx1"/>
                </a:solidFill>
              </a:rPr>
              <a:t> שניר. ואת האיורים איירה </a:t>
            </a:r>
            <a:r>
              <a:rPr lang="he-IL" sz="1200" dirty="0" err="1">
                <a:solidFill>
                  <a:schemeClr val="tx1"/>
                </a:solidFill>
              </a:rPr>
              <a:t>אליאור</a:t>
            </a:r>
            <a:r>
              <a:rPr lang="he-IL" sz="1200" dirty="0">
                <a:solidFill>
                  <a:schemeClr val="tx1"/>
                </a:solidFill>
              </a:rPr>
              <a:t> שניר. לפני שנקרא את הסיפור אגלה לכם שהכנתי לכם שתי הפתעות לאורך השיעור. נתחיל בהפתעה הראשונה: </a:t>
            </a:r>
            <a:r>
              <a:rPr lang="he-IL" sz="1200" dirty="0" err="1">
                <a:solidFill>
                  <a:schemeClr val="tx1"/>
                </a:solidFill>
              </a:rPr>
              <a:t>מיריק</a:t>
            </a:r>
            <a:r>
              <a:rPr lang="he-IL" sz="1200" dirty="0">
                <a:solidFill>
                  <a:schemeClr val="tx1"/>
                </a:solidFill>
              </a:rPr>
              <a:t> שניר, זוכרים? הסופרת, הגיעה במיוחד לשיעור שלנו כדי לספר לכם את הסיפור. בואו נצפה ונקשיב...</a:t>
            </a:r>
          </a:p>
          <a:p>
            <a:pPr algn="r" rtl="1"/>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a:t>
            </a:fld>
            <a:endParaRPr lang="x-none"/>
          </a:p>
        </p:txBody>
      </p:sp>
    </p:spTree>
    <p:extLst>
      <p:ext uri="{BB962C8B-B14F-4D97-AF65-F5344CB8AC3E}">
        <p14:creationId xmlns:p14="http://schemas.microsoft.com/office/powerpoint/2010/main" val="365793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5</a:t>
            </a:fld>
            <a:endParaRPr lang="x-none"/>
          </a:p>
        </p:txBody>
      </p:sp>
    </p:spTree>
    <p:extLst>
      <p:ext uri="{BB962C8B-B14F-4D97-AF65-F5344CB8AC3E}">
        <p14:creationId xmlns:p14="http://schemas.microsoft.com/office/powerpoint/2010/main" val="430027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להקרין כאן את הסרט: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"שקופית 6 </a:t>
            </a:r>
            <a:r>
              <a:rPr lang="he-IL" dirty="0" err="1"/>
              <a:t>מיריק</a:t>
            </a:r>
            <a:r>
              <a:rPr lang="he-IL" dirty="0"/>
              <a:t> שניר"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תודה </a:t>
            </a:r>
            <a:r>
              <a:rPr lang="he-IL" dirty="0" err="1"/>
              <a:t>למיריק</a:t>
            </a:r>
            <a:r>
              <a:rPr lang="he-IL" dirty="0"/>
              <a:t> שסיפרה לנו את הסיפור. הייתי כל כך רוצה לדעת מה דמיינתם ועל מה חשבתם כשהקשבתם לסיפור? </a:t>
            </a:r>
            <a:r>
              <a:rPr lang="he-IL" b="0" dirty="0">
                <a:solidFill>
                  <a:schemeClr val="accent2"/>
                </a:solidFill>
              </a:rPr>
              <a:t>האם יכולתם לראות בדמיונכם את הילדה שבסיפור? את </a:t>
            </a:r>
            <a:r>
              <a:rPr lang="he-IL" b="0" dirty="0" err="1">
                <a:solidFill>
                  <a:schemeClr val="accent2"/>
                </a:solidFill>
              </a:rPr>
              <a:t>הוילון</a:t>
            </a:r>
            <a:r>
              <a:rPr lang="he-IL" b="0" dirty="0">
                <a:solidFill>
                  <a:schemeClr val="accent2"/>
                </a:solidFill>
              </a:rPr>
              <a:t>? את הצעיף? את</a:t>
            </a:r>
            <a:r>
              <a:rPr lang="en-US" b="0" dirty="0">
                <a:solidFill>
                  <a:schemeClr val="accent2"/>
                </a:solidFill>
              </a:rPr>
              <a:t> </a:t>
            </a:r>
            <a:r>
              <a:rPr lang="he-IL" b="0" dirty="0" err="1">
                <a:solidFill>
                  <a:schemeClr val="accent2"/>
                </a:solidFill>
              </a:rPr>
              <a:t>השימלה</a:t>
            </a:r>
            <a:r>
              <a:rPr lang="he-IL" b="0" dirty="0">
                <a:solidFill>
                  <a:schemeClr val="accent2"/>
                </a:solidFill>
              </a:rPr>
              <a:t> ואת הארמון?</a:t>
            </a:r>
            <a:endParaRPr lang="he-IL" dirty="0"/>
          </a:p>
          <a:p>
            <a:pPr marL="0" marR="0" lvl="0" indent="0" algn="r" defTabSz="914400" rtl="1" eaLnBrk="1" fontAlgn="auto" latinLnBrk="0" hangingPunct="1">
              <a:lnSpc>
                <a:spcPct val="100000"/>
              </a:lnSpc>
              <a:spcBef>
                <a:spcPts val="0"/>
              </a:spcBef>
              <a:spcAft>
                <a:spcPts val="0"/>
              </a:spcAft>
              <a:buClrTx/>
              <a:buSzTx/>
              <a:buFontTx/>
              <a:buNone/>
              <a:tabLst/>
              <a:defRPr/>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6</a:t>
            </a:fld>
            <a:endParaRPr lang="x-none"/>
          </a:p>
        </p:txBody>
      </p:sp>
    </p:spTree>
    <p:extLst>
      <p:ext uri="{BB962C8B-B14F-4D97-AF65-F5344CB8AC3E}">
        <p14:creationId xmlns:p14="http://schemas.microsoft.com/office/powerpoint/2010/main" val="39222980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כדי שנוכל ביחד לקרוא את הסיפור בקלות ובקלילות אנחנו</a:t>
            </a:r>
            <a:r>
              <a:rPr lang="he-IL" baseline="0" dirty="0"/>
              <a:t> נכתוב כמה מילים מהסיפור. כשהקשבתם לסיפור, האם שמתם לב למילים או למשפטים שחזרו על עצמם?</a:t>
            </a:r>
          </a:p>
          <a:p>
            <a:pPr algn="r" rtl="1"/>
            <a:r>
              <a:rPr lang="he-IL" dirty="0"/>
              <a:t>אני שמעתי את המילים: יופי של.... יופי של.... על מה נאמר? מה היה שם?  נכון...יופי של וילון.</a:t>
            </a:r>
          </a:p>
          <a:p>
            <a:pPr algn="r" rtl="1"/>
            <a:r>
              <a:rPr lang="he-IL" dirty="0"/>
              <a:t>פתחו בבקשה את המחברת שהבאתם וכתבו את המילה: </a:t>
            </a:r>
            <a:r>
              <a:rPr lang="he-IL" b="1" dirty="0"/>
              <a:t>וילון</a:t>
            </a:r>
            <a:r>
              <a:rPr lang="he-IL" dirty="0"/>
              <a:t>. על המסך מופיע סרגל אותיות. כמו בכיתה שלכם. אתם יכולים להיעזר בו בזמן הכתיבה. אני מחכה. כותבת על הלוח את המילה </a:t>
            </a:r>
            <a:r>
              <a:rPr lang="he-IL" b="1" dirty="0"/>
              <a:t>וילון</a:t>
            </a:r>
            <a:r>
              <a:rPr lang="he-IL" dirty="0"/>
              <a:t>.</a:t>
            </a:r>
          </a:p>
          <a:p>
            <a:pPr algn="r" rtl="1"/>
            <a:r>
              <a:rPr lang="he-IL" dirty="0"/>
              <a:t>זוכרים מה היה הדבר הראשון שהילדה עשתה </a:t>
            </a:r>
            <a:r>
              <a:rPr lang="he-IL" dirty="0" err="1"/>
              <a:t>מהוילון</a:t>
            </a:r>
            <a:r>
              <a:rPr lang="he-IL" dirty="0"/>
              <a:t>? (המורה כורכת את הבד מסביב לצוואר), נכון זה צעיף. האם גם אתם ילדים יכולים לכרוך ברכות ובעדינות את הבד שהבאתם על הצוואר? </a:t>
            </a:r>
            <a:r>
              <a:rPr lang="he-IL" dirty="0" err="1"/>
              <a:t>וואוווו</a:t>
            </a:r>
            <a:r>
              <a:rPr lang="he-IL" dirty="0"/>
              <a:t>  תראו...יש לי יופי של צעיף. בבקשה כתבו את המילה: </a:t>
            </a:r>
            <a:r>
              <a:rPr lang="he-IL" b="1" dirty="0"/>
              <a:t>"צעיף". </a:t>
            </a:r>
            <a:r>
              <a:rPr lang="he-IL" b="0" dirty="0"/>
              <a:t>ממתינה ולאחר מכן כותבת על הלוח את המילה: </a:t>
            </a:r>
            <a:r>
              <a:rPr lang="he-IL" b="1" dirty="0"/>
              <a:t>צעיף</a:t>
            </a:r>
            <a:r>
              <a:rPr lang="he-IL" b="0" dirty="0"/>
              <a:t>. </a:t>
            </a:r>
            <a:r>
              <a:rPr lang="he-IL" dirty="0"/>
              <a:t>שמתם לב ילדים שצעיף כותבים ב-ע'?</a:t>
            </a:r>
            <a:r>
              <a:rPr lang="en-US" dirty="0"/>
              <a:t> </a:t>
            </a:r>
            <a:r>
              <a:rPr lang="he-IL" dirty="0"/>
              <a:t>ושה-פ בסוף היא סופית</a:t>
            </a:r>
            <a:r>
              <a:rPr lang="en-US" dirty="0"/>
              <a:t> ?</a:t>
            </a:r>
            <a:endParaRPr lang="he-IL" dirty="0"/>
          </a:p>
          <a:p>
            <a:pPr algn="r" rtl="1"/>
            <a:r>
              <a:rPr lang="he-IL" dirty="0"/>
              <a:t>הילדה בסיפור ממשיכה לשחק ולדמיין והיא יוצרת לה: יופי של.... </a:t>
            </a:r>
            <a:r>
              <a:rPr lang="he-IL" b="1" dirty="0"/>
              <a:t>שמלה. כעת כתבו את המילה: שמלה. </a:t>
            </a:r>
            <a:r>
              <a:rPr lang="he-IL" b="0" dirty="0"/>
              <a:t>שימו לב, את המילה שמלה כותבים ב-ש. כותבת על הלוח: </a:t>
            </a:r>
            <a:r>
              <a:rPr lang="he-IL" b="1" dirty="0"/>
              <a:t>שמלה. </a:t>
            </a:r>
          </a:p>
          <a:p>
            <a:pPr algn="r" rtl="1"/>
            <a:r>
              <a:rPr lang="he-IL" dirty="0"/>
              <a:t>לילדה שבסיפור היה וילון שממנו עשתה-צעיף ו-שמלה והייתה ממש כמו נסיכה שגרה ביופי של... </a:t>
            </a:r>
            <a:r>
              <a:rPr lang="he-IL" b="1" dirty="0"/>
              <a:t>ארמון. </a:t>
            </a:r>
            <a:r>
              <a:rPr lang="he-IL" b="0" dirty="0"/>
              <a:t>כתבו במחברת את המילה: </a:t>
            </a:r>
            <a:r>
              <a:rPr lang="he-IL" b="1" dirty="0"/>
              <a:t>ארמון. </a:t>
            </a:r>
            <a:r>
              <a:rPr lang="he-IL" b="0" dirty="0"/>
              <a:t>ממתינה ולאחר מכן כותבת על הלוח: </a:t>
            </a:r>
            <a:r>
              <a:rPr lang="he-IL" b="1" dirty="0"/>
              <a:t>ארמון. </a:t>
            </a:r>
          </a:p>
          <a:p>
            <a:pPr algn="r" rtl="1"/>
            <a:endParaRPr lang="he-IL" b="1" dirty="0"/>
          </a:p>
          <a:p>
            <a:pPr algn="r" rtl="1"/>
            <a:r>
              <a:rPr lang="he-IL" b="1" dirty="0"/>
              <a:t>יופי, לאחר שכתבתם את מהמילים, כשתפגשו אותן בסיפור, תוכלו לקרוא אותן יותר בקלות.</a:t>
            </a:r>
          </a:p>
          <a:p>
            <a:pPr algn="r" rtl="1"/>
            <a:r>
              <a:rPr lang="he-IL" dirty="0"/>
              <a:t> כעת בואו נקרא ביחד את הסיפור.</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7</a:t>
            </a:fld>
            <a:endParaRPr lang="x-none"/>
          </a:p>
        </p:txBody>
      </p:sp>
    </p:spTree>
    <p:extLst>
      <p:ext uri="{BB962C8B-B14F-4D97-AF65-F5344CB8AC3E}">
        <p14:creationId xmlns:p14="http://schemas.microsoft.com/office/powerpoint/2010/main" val="20395957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כמו שהבטחתי לכם, מיד נפתח את הספר ונקרא אותו ביחד. הייתי כל כך רוצה לשמוע אתכם. אני אדמיין כאילו שאני שומעת אתכם, אבל אתם תקראו באמת. במהלך הסיפור נפגוש מילים מסומנות במסגרת אדומה, אתם תקראו אותן בקול ביחד איתי. מוכנים? </a:t>
            </a:r>
            <a:r>
              <a:rPr lang="he-IL" b="1" dirty="0"/>
              <a:t>סתם וילון.</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8</a:t>
            </a:fld>
            <a:endParaRPr lang="x-none"/>
          </a:p>
        </p:txBody>
      </p:sp>
    </p:spTree>
    <p:extLst>
      <p:ext uri="{BB962C8B-B14F-4D97-AF65-F5344CB8AC3E}">
        <p14:creationId xmlns:p14="http://schemas.microsoft.com/office/powerpoint/2010/main" val="33302501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המורה פותחת את הספר בדרמטיות  -(</a:t>
            </a:r>
            <a:r>
              <a:rPr lang="he-IL" b="1" dirty="0"/>
              <a:t>מזכירה לכם לקרוא בקול איתי את המלים שאתם רואים במסגרת</a:t>
            </a:r>
            <a:r>
              <a:rPr lang="he-IL" dirty="0"/>
              <a:t>) על החלון שבסלון תלו...</a:t>
            </a:r>
            <a:r>
              <a:rPr lang="he-IL" b="1" dirty="0"/>
              <a:t>וילון. </a:t>
            </a:r>
            <a:r>
              <a:rPr lang="he-IL" dirty="0"/>
              <a:t>ילדים שימו לב למילים: כחלחל, תכלכל, סגלגל. זוכרים איזה צבע מסתתר בתוך המילה כחלחל? נכון. כחול...גוונים בהירים ועדינים של כחול, תכלת וסגול.</a:t>
            </a:r>
          </a:p>
          <a:p>
            <a:pPr algn="r" rtl="1"/>
            <a:r>
              <a:rPr lang="he-IL" b="1" dirty="0"/>
              <a:t>יופי של וילון- </a:t>
            </a:r>
            <a:r>
              <a:rPr lang="he-IL" dirty="0"/>
              <a:t>ילדים, מי לדעתכם אומר את המשפט הזה? או חושב שזהו "יופי של וילון"? אולי זאת הסופרת? או אולי זאת הילדה שמתבוננת ואומרת: "יופי של וילון"?</a:t>
            </a:r>
          </a:p>
          <a:p>
            <a:pPr algn="r" rtl="1"/>
            <a:r>
              <a:rPr lang="he-IL" dirty="0"/>
              <a:t>אם תתבוננו היטב תראו שהפנים שלה פונות אל הווילון שהיא מתבוננת בו, מגלה אותו. גם החתול שבאיור פונה אם אל הווילון היפה, אולי גם הוא מתבונן וחושב שזהו יופי של וילון.</a:t>
            </a:r>
          </a:p>
          <a:p>
            <a:pPr marL="0" lvl="0" indent="0" algn="r" rtl="1">
              <a:lnSpc>
                <a:spcPct val="115000"/>
              </a:lnSpc>
              <a:spcBef>
                <a:spcPts val="1200"/>
              </a:spcBef>
              <a:spcAft>
                <a:spcPts val="0"/>
              </a:spcAft>
              <a:buClr>
                <a:schemeClr val="dk1"/>
              </a:buClr>
              <a:buSzPts val="1100"/>
              <a:buFont typeface="Arial"/>
              <a:buNone/>
            </a:pP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9</a:t>
            </a:fld>
            <a:endParaRPr lang="x-none"/>
          </a:p>
        </p:txBody>
      </p:sp>
    </p:spTree>
    <p:extLst>
      <p:ext uri="{BB962C8B-B14F-4D97-AF65-F5344CB8AC3E}">
        <p14:creationId xmlns:p14="http://schemas.microsoft.com/office/powerpoint/2010/main" val="3239269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0" dirty="0"/>
          </a:p>
          <a:p>
            <a:pPr algn="r" rtl="1"/>
            <a:r>
              <a:rPr lang="he-IL" dirty="0"/>
              <a:t>הרוח העיף, הגשם הגיף? </a:t>
            </a:r>
          </a:p>
          <a:p>
            <a:pPr algn="r" rtl="1"/>
            <a:r>
              <a:rPr lang="he-IL" dirty="0"/>
              <a:t>את מה הרוח העיף? נראה לי שאת </a:t>
            </a:r>
            <a:r>
              <a:rPr lang="he-IL" dirty="0" err="1"/>
              <a:t>הוילון</a:t>
            </a:r>
            <a:r>
              <a:rPr lang="he-IL" dirty="0"/>
              <a:t>. אני מתבוננת באיור ואני רואה את </a:t>
            </a:r>
            <a:r>
              <a:rPr lang="he-IL" dirty="0" err="1"/>
              <a:t>הוילון</a:t>
            </a:r>
            <a:r>
              <a:rPr lang="he-IL" dirty="0"/>
              <a:t> מתעופף ברוח. הגשם </a:t>
            </a:r>
            <a:r>
              <a:rPr lang="he-IL" b="1" dirty="0"/>
              <a:t>הגיף</a:t>
            </a:r>
            <a:r>
              <a:rPr lang="he-IL" dirty="0"/>
              <a:t>. הגשם הגיף-סגר. אולי סגר את התריסים. כנראה שפתאום הייתה סערה. האם באמת הייתה?</a:t>
            </a:r>
            <a:r>
              <a:rPr lang="en-US" dirty="0"/>
              <a:t> </a:t>
            </a:r>
            <a:r>
              <a:rPr lang="he-IL" dirty="0"/>
              <a:t>או אולי זה רק בדמיון של הילדה? אני קוראת שוב את המילים: </a:t>
            </a:r>
            <a:r>
              <a:rPr lang="he-IL" b="1" dirty="0"/>
              <a:t>הגיף</a:t>
            </a:r>
            <a:r>
              <a:rPr lang="he-IL" dirty="0"/>
              <a:t>, </a:t>
            </a:r>
            <a:r>
              <a:rPr lang="he-IL" b="1" dirty="0"/>
              <a:t>העיף</a:t>
            </a:r>
            <a:r>
              <a:rPr lang="he-IL" dirty="0"/>
              <a:t>...מה אתם שומעים? מה הצלילים האלו מזכירים לכם? נכון...הם נותנים לנו את התחושה של הרוח.</a:t>
            </a:r>
          </a:p>
          <a:p>
            <a:pPr algn="r" rtl="1"/>
            <a:r>
              <a:rPr lang="he-IL" dirty="0"/>
              <a:t>מן </a:t>
            </a:r>
            <a:r>
              <a:rPr lang="he-IL" dirty="0" err="1"/>
              <a:t>הוילון</a:t>
            </a:r>
            <a:r>
              <a:rPr lang="he-IL" dirty="0"/>
              <a:t> עשיתי...צעיף (המורה מדגימה עם הצעיף) עשיתי??? מי זאת שאומרת עשיתי?</a:t>
            </a:r>
            <a:r>
              <a:rPr lang="en-US" dirty="0"/>
              <a:t> </a:t>
            </a:r>
            <a:r>
              <a:rPr lang="he-IL" dirty="0"/>
              <a:t>מי זאת שמספרת לנו את הסיפור שלה?...נכון הילדה</a:t>
            </a:r>
          </a:p>
          <a:p>
            <a:pPr algn="r" rtl="1"/>
            <a:r>
              <a:rPr lang="he-IL" dirty="0"/>
              <a:t>עם קישוט כחלחל, עם </a:t>
            </a:r>
            <a:r>
              <a:rPr lang="he-IL" dirty="0" err="1"/>
              <a:t>קשוט</a:t>
            </a:r>
            <a:r>
              <a:rPr lang="he-IL" dirty="0"/>
              <a:t> תכלכל, עם קישוט סגלגל...</a:t>
            </a:r>
          </a:p>
          <a:p>
            <a:pPr algn="r" rtl="1"/>
            <a:r>
              <a:rPr lang="he-IL" b="1" dirty="0"/>
              <a:t>"יופי של צעיף"</a:t>
            </a:r>
            <a:r>
              <a:rPr lang="he-IL" dirty="0"/>
              <a:t>. </a:t>
            </a:r>
          </a:p>
          <a:p>
            <a:pPr algn="r" rtl="1"/>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10</a:t>
            </a:fld>
            <a:endParaRPr lang="x-none"/>
          </a:p>
        </p:txBody>
      </p:sp>
    </p:spTree>
    <p:extLst>
      <p:ext uri="{BB962C8B-B14F-4D97-AF65-F5344CB8AC3E}">
        <p14:creationId xmlns:p14="http://schemas.microsoft.com/office/powerpoint/2010/main" val="10162407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0" dirty="0"/>
          </a:p>
          <a:p>
            <a:pPr algn="r" rtl="1"/>
            <a:r>
              <a:rPr lang="he-IL" dirty="0"/>
              <a:t>"השמש נגלה, ירח עלה.... </a:t>
            </a:r>
            <a:r>
              <a:rPr lang="he-IL" b="1" dirty="0"/>
              <a:t>"מן </a:t>
            </a:r>
            <a:r>
              <a:rPr lang="he-IL" b="1" dirty="0" err="1"/>
              <a:t>הוילון</a:t>
            </a:r>
            <a:r>
              <a:rPr lang="he-IL" b="1" dirty="0"/>
              <a:t> עשיתי שמלה". </a:t>
            </a:r>
          </a:p>
          <a:p>
            <a:pPr algn="r" rtl="1"/>
            <a:r>
              <a:rPr lang="he-IL" dirty="0"/>
              <a:t>השמש נגלה/השמש התגלתה/ הופיעה (שמש אפשר לומר גם בזכר וגם בנקבה) הירח עלה. מתי השמש נגלית?</a:t>
            </a:r>
            <a:r>
              <a:rPr lang="en-US" dirty="0"/>
              <a:t> </a:t>
            </a:r>
            <a:r>
              <a:rPr lang="he-IL" dirty="0"/>
              <a:t>נכון, בבוקר והירח מתי הוא עולה ומופיע?</a:t>
            </a:r>
            <a:r>
              <a:rPr lang="en-US" dirty="0"/>
              <a:t> </a:t>
            </a:r>
            <a:r>
              <a:rPr lang="he-IL" dirty="0"/>
              <a:t>נכון בלילה, כל הזמן הזה מהבוקר עד הלילה הילדה שיחקה </a:t>
            </a:r>
            <a:r>
              <a:rPr lang="he-IL" dirty="0" err="1"/>
              <a:t>בוילון</a:t>
            </a:r>
            <a:r>
              <a:rPr lang="he-IL" dirty="0"/>
              <a:t>.</a:t>
            </a:r>
          </a:p>
          <a:p>
            <a:pPr algn="r" rtl="1"/>
            <a:r>
              <a:rPr lang="he-IL" dirty="0"/>
              <a:t>עם </a:t>
            </a:r>
            <a:r>
              <a:rPr lang="he-IL" dirty="0" err="1"/>
              <a:t>קשוט</a:t>
            </a:r>
            <a:r>
              <a:rPr lang="he-IL" dirty="0"/>
              <a:t> כחלחל, עם </a:t>
            </a:r>
            <a:r>
              <a:rPr lang="he-IL" dirty="0" err="1"/>
              <a:t>קשוט</a:t>
            </a:r>
            <a:r>
              <a:rPr lang="he-IL" dirty="0"/>
              <a:t> תכלכל, עם </a:t>
            </a:r>
            <a:r>
              <a:rPr lang="he-IL" dirty="0" err="1"/>
              <a:t>קשוט</a:t>
            </a:r>
            <a:r>
              <a:rPr lang="he-IL" dirty="0"/>
              <a:t> סגלגל</a:t>
            </a:r>
          </a:p>
          <a:p>
            <a:pPr algn="r" rtl="1"/>
            <a:r>
              <a:rPr lang="he-IL" b="1" dirty="0"/>
              <a:t>"יופי של שמלה".</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11</a:t>
            </a:fld>
            <a:endParaRPr lang="x-none"/>
          </a:p>
        </p:txBody>
      </p:sp>
    </p:spTree>
    <p:extLst>
      <p:ext uri="{BB962C8B-B14F-4D97-AF65-F5344CB8AC3E}">
        <p14:creationId xmlns:p14="http://schemas.microsoft.com/office/powerpoint/2010/main" val="11841785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0" dirty="0"/>
          </a:p>
          <a:p>
            <a:pPr algn="r" rtl="1"/>
            <a:r>
              <a:rPr lang="he-IL" dirty="0"/>
              <a:t>כתר רימון, צליל פעמון.</a:t>
            </a:r>
          </a:p>
          <a:p>
            <a:pPr algn="r" rtl="1"/>
            <a:r>
              <a:rPr lang="he-IL" b="1" dirty="0"/>
              <a:t>"מן </a:t>
            </a:r>
            <a:r>
              <a:rPr lang="he-IL" b="1" dirty="0" err="1"/>
              <a:t>הוילון</a:t>
            </a:r>
            <a:r>
              <a:rPr lang="he-IL" b="1" dirty="0"/>
              <a:t> עשיתי ארמון".</a:t>
            </a:r>
          </a:p>
          <a:p>
            <a:pPr algn="r" rtl="1"/>
            <a:r>
              <a:rPr lang="he-IL" dirty="0"/>
              <a:t>אני מדמיינת את הילדה שבסיפור, איך בהתחלה היא רק כרכה בעדינות את </a:t>
            </a:r>
            <a:r>
              <a:rPr lang="he-IL" dirty="0" err="1"/>
              <a:t>הוילון</a:t>
            </a:r>
            <a:r>
              <a:rPr lang="he-IL" dirty="0"/>
              <a:t> על </a:t>
            </a:r>
            <a:r>
              <a:rPr lang="he-IL" dirty="0" err="1"/>
              <a:t>צוארה</a:t>
            </a:r>
            <a:r>
              <a:rPr lang="he-IL" dirty="0"/>
              <a:t> כמו צעיף (המורה מדגימה), ואז יצרה לה שמלה. ו...כתר כמו של רימון (מציגה את הרימון מהחרס שמונח על השולחן ומראה את ה"כתר" שבקצה), צליל פעמון כעת היא עשתה לה ארמון.  כמה נפלא! היא הופכת ממש לנסיכה. </a:t>
            </a:r>
          </a:p>
          <a:p>
            <a:pPr algn="r" rtl="1"/>
            <a:r>
              <a:rPr lang="he-IL" dirty="0"/>
              <a:t>שימו לב לאיור: איפה הילדה נמצאת? והחתול? מה היא אוחזת בידה? מה הם עושים?</a:t>
            </a:r>
            <a:r>
              <a:rPr lang="en-US" dirty="0"/>
              <a:t> </a:t>
            </a:r>
            <a:r>
              <a:rPr lang="he-IL" dirty="0"/>
              <a:t>מה דעתכם, האם היא נראית לכם מרוצה? נראה לי שהיא ממש שמחה להיות נסיכה בארמון שיצרה.</a:t>
            </a:r>
          </a:p>
          <a:p>
            <a:pPr algn="r" rtl="1"/>
            <a:r>
              <a:rPr lang="he-IL" dirty="0"/>
              <a:t>עם  קישוט כחלחל, עם קישוט תכלכל, עם קישוט סגלגל.  </a:t>
            </a:r>
            <a:r>
              <a:rPr lang="he-IL" b="1" dirty="0"/>
              <a:t>"יופי של ארמון". </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12</a:t>
            </a:fld>
            <a:endParaRPr lang="x-none"/>
          </a:p>
        </p:txBody>
      </p:sp>
    </p:spTree>
    <p:extLst>
      <p:ext uri="{BB962C8B-B14F-4D97-AF65-F5344CB8AC3E}">
        <p14:creationId xmlns:p14="http://schemas.microsoft.com/office/powerpoint/2010/main" val="3491349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0" dirty="0"/>
              <a:t>אולי גם אתם ילדים רוצים לשחק קצת עם פיסת הבד שהבאתם לשיעור – צעיף, מפית או בגד -  כמו הילדה בסיפור?</a:t>
            </a:r>
            <a:r>
              <a:rPr lang="en-US" b="0" dirty="0"/>
              <a:t> </a:t>
            </a:r>
            <a:endParaRPr lang="he-IL" b="0" dirty="0"/>
          </a:p>
          <a:p>
            <a:pPr algn="r" rtl="1"/>
            <a:r>
              <a:rPr lang="he-IL" b="0" dirty="0"/>
              <a:t>אתם מוזמנים לקחת את הבד שלכם, ופשוט לשחק איתו ולראות מה אתם רוצים לעשות איתו ומה אתם עושים ממנו. כתבו את מה שהצלחתם לעשות. הילדה עשתה – צעיף, שמלה, ארמון…</a:t>
            </a:r>
          </a:p>
          <a:p>
            <a:pPr algn="r" rtl="1"/>
            <a:r>
              <a:rPr lang="he-IL" b="0" dirty="0"/>
              <a:t>ועכשיו העתיקו את המשפט והשלימו - </a:t>
            </a:r>
          </a:p>
          <a:p>
            <a:pPr algn="r" rtl="1"/>
            <a:r>
              <a:rPr lang="he-IL" b="0" dirty="0"/>
              <a:t>מן הבד שלי עשיתי _____________ וגם __________________ ואפילו__________________.</a:t>
            </a:r>
          </a:p>
          <a:p>
            <a:pPr algn="r" rtl="1"/>
            <a:endParaRPr lang="he-IL" b="0" dirty="0"/>
          </a:p>
          <a:p>
            <a:pPr algn="r" rtl="1"/>
            <a:r>
              <a:rPr lang="he-IL" b="0" dirty="0"/>
              <a:t>תוכלו להוסיף אם תרצו ציור קטן של אחד הדברים שיצרתם. </a:t>
            </a:r>
          </a:p>
          <a:p>
            <a:pPr algn="r" rtl="1"/>
            <a:r>
              <a:rPr lang="he-IL" b="1" dirty="0"/>
              <a:t>טיימר 4 דקות</a:t>
            </a:r>
          </a:p>
          <a:p>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13</a:t>
            </a:fld>
            <a:endParaRPr lang="x-none"/>
          </a:p>
        </p:txBody>
      </p:sp>
    </p:spTree>
    <p:extLst>
      <p:ext uri="{BB962C8B-B14F-4D97-AF65-F5344CB8AC3E}">
        <p14:creationId xmlns:p14="http://schemas.microsoft.com/office/powerpoint/2010/main" val="39734504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0" dirty="0"/>
              <a:t>תראו מה אני עשיתי..</a:t>
            </a:r>
          </a:p>
          <a:p>
            <a:pPr algn="r" rtl="1"/>
            <a:r>
              <a:rPr lang="he-IL" b="0" dirty="0"/>
              <a:t>"מן הבד שלי אני עשיתי " </a:t>
            </a:r>
          </a:p>
          <a:p>
            <a:pPr algn="r" rtl="1"/>
            <a:r>
              <a:rPr lang="he-IL" b="0" dirty="0"/>
              <a:t>ועכשיו נחזור לקריאת הסיפור, מוכנים?</a:t>
            </a:r>
            <a:r>
              <a:rPr lang="en-US" b="0" dirty="0"/>
              <a:t> </a:t>
            </a:r>
            <a:endParaRPr lang="he-IL" b="0" dirty="0"/>
          </a:p>
          <a:p>
            <a:pPr algn="r" rtl="1"/>
            <a:endParaRPr lang="he-IL" b="0" dirty="0"/>
          </a:p>
          <a:p>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14</a:t>
            </a:fld>
            <a:endParaRPr lang="x-none"/>
          </a:p>
        </p:txBody>
      </p:sp>
    </p:spTree>
    <p:extLst>
      <p:ext uri="{BB962C8B-B14F-4D97-AF65-F5344CB8AC3E}">
        <p14:creationId xmlns:p14="http://schemas.microsoft.com/office/powerpoint/2010/main" val="42812420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r>
              <a:rPr lang="he-IL" b="0" dirty="0"/>
              <a:t>"הי ילדה..." לקרוא את הכול.</a:t>
            </a:r>
          </a:p>
          <a:p>
            <a:pPr marL="0" lvl="0" indent="0" algn="r" rtl="1">
              <a:lnSpc>
                <a:spcPct val="115000"/>
              </a:lnSpc>
              <a:spcBef>
                <a:spcPts val="1200"/>
              </a:spcBef>
              <a:spcAft>
                <a:spcPts val="0"/>
              </a:spcAft>
              <a:buClr>
                <a:schemeClr val="dk1"/>
              </a:buClr>
              <a:buSzPts val="1100"/>
              <a:buFont typeface="Arial"/>
              <a:buNone/>
            </a:pPr>
            <a:r>
              <a:rPr lang="he-IL" b="0" dirty="0"/>
              <a:t>ילדים מי אומר את זה לילדה? אנחנו לא יודעים, זה לא כתוב, ולמה היא כל כך נבהלה?</a:t>
            </a:r>
            <a:endParaRPr lang="he-IL" dirty="0"/>
          </a:p>
          <a:p>
            <a:pPr algn="r" rtl="1"/>
            <a:r>
              <a:rPr lang="he-IL" dirty="0"/>
              <a:t>אולי כי הייתה שקועה בעולם הדמיון שלה?</a:t>
            </a:r>
            <a:r>
              <a:rPr lang="en-US" dirty="0"/>
              <a:t> </a:t>
            </a:r>
            <a:r>
              <a:rPr lang="he-IL" dirty="0"/>
              <a:t>ואולי כי מי שאמר לה את זה מאוד כעס עליה?</a:t>
            </a:r>
            <a:r>
              <a:rPr lang="en-US" dirty="0"/>
              <a:t> </a:t>
            </a:r>
            <a:r>
              <a:rPr lang="he-IL" dirty="0"/>
              <a:t>שימו לב להבעת הפנים שלה...היא נראית מבוהלת.</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15</a:t>
            </a:fld>
            <a:endParaRPr lang="x-none"/>
          </a:p>
        </p:txBody>
      </p:sp>
    </p:spTree>
    <p:extLst>
      <p:ext uri="{BB962C8B-B14F-4D97-AF65-F5344CB8AC3E}">
        <p14:creationId xmlns:p14="http://schemas.microsoft.com/office/powerpoint/2010/main" val="5349065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r>
              <a:rPr lang="he-IL" b="0" dirty="0"/>
              <a:t>וסבתא אמרה: "לא נורא, אין דבר". למה סבתא אומרת לא נורא אין דבר?</a:t>
            </a:r>
          </a:p>
          <a:p>
            <a:pPr marL="0" lvl="0" indent="0" algn="r" rtl="1">
              <a:lnSpc>
                <a:spcPct val="115000"/>
              </a:lnSpc>
              <a:spcBef>
                <a:spcPts val="1200"/>
              </a:spcBef>
              <a:spcAft>
                <a:spcPts val="0"/>
              </a:spcAft>
              <a:buClr>
                <a:schemeClr val="dk1"/>
              </a:buClr>
              <a:buSzPts val="1100"/>
              <a:buFont typeface="Arial"/>
              <a:buNone/>
            </a:pPr>
            <a:r>
              <a:rPr lang="he-IL" b="0" dirty="0"/>
              <a:t>ילדים איך אתם מרגישים כשאומרים לכם "לא נורא" אין דבר" על משהו שקרה לכם/הכאיב לכם/או הבהיל אתכם? האם זה עוזר לכם? מרגיע אתכם?</a:t>
            </a:r>
          </a:p>
          <a:p>
            <a:pPr marL="0" lvl="0" indent="0" algn="r" rtl="1">
              <a:lnSpc>
                <a:spcPct val="115000"/>
              </a:lnSpc>
              <a:spcBef>
                <a:spcPts val="1200"/>
              </a:spcBef>
              <a:spcAft>
                <a:spcPts val="0"/>
              </a:spcAft>
              <a:buClr>
                <a:schemeClr val="dk1"/>
              </a:buClr>
              <a:buSzPts val="1100"/>
              <a:buFont typeface="Arial"/>
              <a:buNone/>
            </a:pPr>
            <a:r>
              <a:rPr lang="he-IL" b="0" dirty="0"/>
              <a:t>בואו נמשיך לקרוא...</a:t>
            </a:r>
          </a:p>
          <a:p>
            <a:pPr marL="0" lvl="0" indent="0" algn="r" rtl="1">
              <a:lnSpc>
                <a:spcPct val="115000"/>
              </a:lnSpc>
              <a:spcBef>
                <a:spcPts val="1200"/>
              </a:spcBef>
              <a:spcAft>
                <a:spcPts val="0"/>
              </a:spcAft>
              <a:buClr>
                <a:schemeClr val="dk1"/>
              </a:buClr>
              <a:buSzPts val="1100"/>
              <a:buFont typeface="Arial"/>
              <a:buNone/>
            </a:pPr>
            <a:r>
              <a:rPr lang="he-IL" b="0" dirty="0"/>
              <a:t>אבל בינתיים, הכול כבר עבר: </a:t>
            </a:r>
          </a:p>
          <a:p>
            <a:pPr marL="0" lvl="0" indent="0" algn="r" rtl="1">
              <a:lnSpc>
                <a:spcPct val="115000"/>
              </a:lnSpc>
              <a:spcBef>
                <a:spcPts val="1200"/>
              </a:spcBef>
              <a:spcAft>
                <a:spcPts val="0"/>
              </a:spcAft>
              <a:buClr>
                <a:schemeClr val="dk1"/>
              </a:buClr>
              <a:buSzPts val="1100"/>
              <a:buFont typeface="Arial"/>
              <a:buNone/>
            </a:pPr>
            <a:endParaRPr lang="he-IL" b="0" dirty="0"/>
          </a:p>
          <a:p>
            <a:pPr marL="0" lvl="0" indent="0" algn="r" rtl="1">
              <a:lnSpc>
                <a:spcPct val="115000"/>
              </a:lnSpc>
              <a:spcBef>
                <a:spcPts val="1200"/>
              </a:spcBef>
              <a:spcAft>
                <a:spcPts val="0"/>
              </a:spcAft>
              <a:buClr>
                <a:schemeClr val="dk1"/>
              </a:buClr>
              <a:buSzPts val="1100"/>
              <a:buFont typeface="Arial"/>
              <a:buNone/>
            </a:pP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16</a:t>
            </a:fld>
            <a:endParaRPr lang="x-none"/>
          </a:p>
        </p:txBody>
      </p:sp>
    </p:spTree>
    <p:extLst>
      <p:ext uri="{BB962C8B-B14F-4D97-AF65-F5344CB8AC3E}">
        <p14:creationId xmlns:p14="http://schemas.microsoft.com/office/powerpoint/2010/main" val="24159910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endParaRPr lang="he-IL" b="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17</a:t>
            </a:fld>
            <a:endParaRPr lang="x-none"/>
          </a:p>
        </p:txBody>
      </p:sp>
    </p:spTree>
    <p:extLst>
      <p:ext uri="{BB962C8B-B14F-4D97-AF65-F5344CB8AC3E}">
        <p14:creationId xmlns:p14="http://schemas.microsoft.com/office/powerpoint/2010/main" val="38105300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18</a:t>
            </a:fld>
            <a:endParaRPr lang="x-none"/>
          </a:p>
        </p:txBody>
      </p:sp>
    </p:spTree>
    <p:extLst>
      <p:ext uri="{BB962C8B-B14F-4D97-AF65-F5344CB8AC3E}">
        <p14:creationId xmlns:p14="http://schemas.microsoft.com/office/powerpoint/2010/main" val="13624282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19</a:t>
            </a:fld>
            <a:endParaRPr lang="x-none"/>
          </a:p>
        </p:txBody>
      </p:sp>
    </p:spTree>
    <p:extLst>
      <p:ext uri="{BB962C8B-B14F-4D97-AF65-F5344CB8AC3E}">
        <p14:creationId xmlns:p14="http://schemas.microsoft.com/office/powerpoint/2010/main" val="34377174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r>
              <a:rPr lang="he-IL" b="0" dirty="0"/>
              <a:t>"ונשאר רק וילון, </a:t>
            </a:r>
            <a:r>
              <a:rPr lang="he-IL" b="1" dirty="0"/>
              <a:t>סתם וילון</a:t>
            </a:r>
            <a:r>
              <a:rPr lang="he-IL" b="0" dirty="0"/>
              <a:t>". אז מה אתם חושבים ילדים. אחרי שקראנו את הסיפור והכרנו את הילדה ששיחקה עם </a:t>
            </a:r>
            <a:r>
              <a:rPr lang="he-IL" b="0" dirty="0" err="1"/>
              <a:t>הוילון</a:t>
            </a:r>
            <a:r>
              <a:rPr lang="he-IL" b="0" dirty="0"/>
              <a:t> ויצרה דברים נפלאים מהדמיון.  האם זה היה באמת היה סתם וילון? או שאולי עבור הילדה שלנו בסיפור היה זה וילון מיוחד? אני חושבת שאתם צודקים. לילדה שבסיפור זה ממש לא היה סתם וילון. </a:t>
            </a:r>
          </a:p>
          <a:p>
            <a:pPr marL="0" lvl="0" indent="0" algn="r" rtl="1">
              <a:lnSpc>
                <a:spcPct val="115000"/>
              </a:lnSpc>
              <a:spcBef>
                <a:spcPts val="1200"/>
              </a:spcBef>
              <a:spcAft>
                <a:spcPts val="0"/>
              </a:spcAft>
              <a:buClr>
                <a:schemeClr val="dk1"/>
              </a:buClr>
              <a:buSzPts val="1100"/>
              <a:buFont typeface="Arial"/>
              <a:buNone/>
            </a:pPr>
            <a:r>
              <a:rPr lang="he-IL" b="0" dirty="0"/>
              <a:t>ילדים סיימנו לקרוא את הסיפור. מקווה שאהבתם את הסיפור ונהניתם מהסיפור ומהאיורים שלו כמוני. אני בטוחה שהמילים שכתבתם בתחילת השיעור עזרו לכם לקרוא ביחד איתי, בקלות ובקלילות.</a:t>
            </a:r>
          </a:p>
          <a:p>
            <a:pPr marL="0" lvl="0" indent="0" algn="r" rtl="1">
              <a:lnSpc>
                <a:spcPct val="115000"/>
              </a:lnSpc>
              <a:spcBef>
                <a:spcPts val="1200"/>
              </a:spcBef>
              <a:spcAft>
                <a:spcPts val="0"/>
              </a:spcAft>
              <a:buClr>
                <a:schemeClr val="dk1"/>
              </a:buClr>
              <a:buSzPts val="1100"/>
              <a:buFont typeface="Arial"/>
              <a:buNone/>
            </a:pPr>
            <a:r>
              <a:rPr lang="he-IL" b="0" dirty="0"/>
              <a:t>כעת נכתוב בעקבות הסיפור...</a:t>
            </a:r>
          </a:p>
          <a:p>
            <a:pPr marL="0" lvl="0" indent="0" algn="r" rtl="1">
              <a:lnSpc>
                <a:spcPct val="115000"/>
              </a:lnSpc>
              <a:spcBef>
                <a:spcPts val="1200"/>
              </a:spcBef>
              <a:spcAft>
                <a:spcPts val="0"/>
              </a:spcAft>
              <a:buClr>
                <a:schemeClr val="dk1"/>
              </a:buClr>
              <a:buSzPts val="1100"/>
              <a:buFont typeface="Arial"/>
              <a:buNone/>
            </a:pPr>
            <a:endParaRPr lang="he-IL" b="0" dirty="0"/>
          </a:p>
          <a:p>
            <a:pPr marL="0" lvl="0" indent="0" algn="r" rtl="1">
              <a:lnSpc>
                <a:spcPct val="115000"/>
              </a:lnSpc>
              <a:spcBef>
                <a:spcPts val="1200"/>
              </a:spcBef>
              <a:spcAft>
                <a:spcPts val="0"/>
              </a:spcAft>
              <a:buClr>
                <a:schemeClr val="dk1"/>
              </a:buClr>
              <a:buSzPts val="1100"/>
              <a:buFont typeface="Arial"/>
              <a:buNone/>
            </a:pPr>
            <a:endParaRPr lang="he-IL" b="0" dirty="0"/>
          </a:p>
          <a:p>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20</a:t>
            </a:fld>
            <a:endParaRPr lang="x-none"/>
          </a:p>
        </p:txBody>
      </p:sp>
    </p:spTree>
    <p:extLst>
      <p:ext uri="{BB962C8B-B14F-4D97-AF65-F5344CB8AC3E}">
        <p14:creationId xmlns:p14="http://schemas.microsoft.com/office/powerpoint/2010/main" val="22350677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r>
              <a:rPr lang="he-IL" b="0" dirty="0"/>
              <a:t>האם גם לכם קרה ששקעתם בעולם של דמיון או משחק? ואולי גם לכם הפריעו ממש כמו לילדה בסיפור? איך הגבתם? האם גם אתם נבהלתם? או אולי כעסתם? האם הצלחתם לחזור לאחר מכן למשחק?</a:t>
            </a:r>
          </a:p>
          <a:p>
            <a:pPr marL="0" lvl="0" indent="0" algn="r" rtl="1">
              <a:lnSpc>
                <a:spcPct val="115000"/>
              </a:lnSpc>
              <a:spcBef>
                <a:spcPts val="1200"/>
              </a:spcBef>
              <a:spcAft>
                <a:spcPts val="0"/>
              </a:spcAft>
              <a:buClr>
                <a:schemeClr val="dk1"/>
              </a:buClr>
              <a:buSzPts val="1100"/>
              <a:buFont typeface="Arial"/>
              <a:buNone/>
            </a:pPr>
            <a:r>
              <a:rPr lang="he-IL" b="0" dirty="0"/>
              <a:t>עכשיו תוכלו לכתוב במחברת על חוויה משלכם. </a:t>
            </a:r>
          </a:p>
          <a:p>
            <a:pPr marL="0" lvl="0" indent="0" algn="r" rtl="1">
              <a:lnSpc>
                <a:spcPct val="115000"/>
              </a:lnSpc>
              <a:spcBef>
                <a:spcPts val="1200"/>
              </a:spcBef>
              <a:spcAft>
                <a:spcPts val="0"/>
              </a:spcAft>
              <a:buClr>
                <a:schemeClr val="dk1"/>
              </a:buClr>
              <a:buSzPts val="1100"/>
              <a:buFont typeface="Arial"/>
              <a:buNone/>
            </a:pPr>
            <a:r>
              <a:rPr lang="he-IL" b="0" dirty="0"/>
              <a:t>בואו נתחיל את המשפט הראשון....</a:t>
            </a:r>
          </a:p>
          <a:p>
            <a:pPr marL="0" lvl="0" indent="0" algn="r" rtl="1">
              <a:lnSpc>
                <a:spcPct val="115000"/>
              </a:lnSpc>
              <a:spcBef>
                <a:spcPts val="1200"/>
              </a:spcBef>
              <a:spcAft>
                <a:spcPts val="0"/>
              </a:spcAft>
              <a:buClr>
                <a:schemeClr val="dk1"/>
              </a:buClr>
              <a:buSzPts val="1100"/>
              <a:buFont typeface="Arial"/>
              <a:buNone/>
            </a:pPr>
            <a:r>
              <a:rPr lang="he-IL" b="1" dirty="0"/>
              <a:t>פעם כששחקתי ב...</a:t>
            </a:r>
            <a:r>
              <a:rPr lang="he-IL" b="0" dirty="0"/>
              <a:t>אתם תמשיכו: במה שיחקתם? האם נהניתם? האם שיחקתם לבד או עם חבר/ה? </a:t>
            </a:r>
          </a:p>
          <a:p>
            <a:pPr marL="0" lvl="0" indent="0" algn="r" rtl="1">
              <a:lnSpc>
                <a:spcPct val="115000"/>
              </a:lnSpc>
              <a:spcBef>
                <a:spcPts val="1200"/>
              </a:spcBef>
              <a:spcAft>
                <a:spcPts val="0"/>
              </a:spcAft>
              <a:buClr>
                <a:schemeClr val="dk1"/>
              </a:buClr>
              <a:buSzPts val="1100"/>
              <a:buFont typeface="Arial"/>
              <a:buNone/>
            </a:pPr>
            <a:r>
              <a:rPr lang="he-IL" b="1" dirty="0"/>
              <a:t>פתאום...</a:t>
            </a:r>
            <a:r>
              <a:rPr lang="he-IL" b="0" dirty="0"/>
              <a:t> משהו קרה-שהפריע שהפסיק את המשחק. מה קרה? מה הרגשתם?  האם היה מישהו שכמו הסבתא בסיפור אמר – "לא נורא אין דבר". האם הצלחתם לחזור לשחק? באותו יום? ביום אחר? כתבו וציירו ציור מתאים.</a:t>
            </a:r>
          </a:p>
          <a:p>
            <a:pPr marL="0" lvl="0" indent="0" algn="r" rtl="1">
              <a:lnSpc>
                <a:spcPct val="115000"/>
              </a:lnSpc>
              <a:spcBef>
                <a:spcPts val="1200"/>
              </a:spcBef>
              <a:spcAft>
                <a:spcPts val="0"/>
              </a:spcAft>
              <a:buClr>
                <a:schemeClr val="dk1"/>
              </a:buClr>
              <a:buSzPts val="1100"/>
              <a:buFont typeface="Arial"/>
              <a:buNone/>
            </a:pPr>
            <a:r>
              <a:rPr lang="he-IL" b="1" dirty="0"/>
              <a:t>טיימר של 4 דקות</a:t>
            </a:r>
            <a:endParaRPr lang="he-IL" b="0" dirty="0"/>
          </a:p>
          <a:p>
            <a:pPr marL="0" lvl="0" indent="0" algn="r" rtl="1">
              <a:lnSpc>
                <a:spcPct val="115000"/>
              </a:lnSpc>
              <a:spcBef>
                <a:spcPts val="1200"/>
              </a:spcBef>
              <a:spcAft>
                <a:spcPts val="0"/>
              </a:spcAft>
              <a:buClr>
                <a:schemeClr val="dk1"/>
              </a:buClr>
              <a:buSzPts val="1100"/>
              <a:buFont typeface="Arial"/>
              <a:buNone/>
            </a:pPr>
            <a:r>
              <a:rPr lang="he-IL" b="0" dirty="0"/>
              <a:t>חזרתי אליכם ילדים...אני מניחה שאתם באמצע הכתיבה עם הסיפורים או הציורים. תוכלו להמשיך גם לאחר השיעור.</a:t>
            </a:r>
          </a:p>
          <a:p>
            <a:pPr marL="0" lvl="0" indent="0" algn="r" rtl="1">
              <a:lnSpc>
                <a:spcPct val="115000"/>
              </a:lnSpc>
              <a:spcBef>
                <a:spcPts val="1200"/>
              </a:spcBef>
              <a:spcAft>
                <a:spcPts val="0"/>
              </a:spcAft>
              <a:buClr>
                <a:schemeClr val="dk1"/>
              </a:buClr>
              <a:buSzPts val="1100"/>
              <a:buFont typeface="Arial"/>
              <a:buNone/>
            </a:pPr>
            <a:r>
              <a:rPr lang="he-IL" b="0" dirty="0"/>
              <a:t>אם תרצו תוכלו לשתף את ההורים שלכם, לשלוח לסבא ולסבתא, להביא לכיתה ולהראות למורה. אני בטוחה שזה יהיה </a:t>
            </a:r>
            <a:r>
              <a:rPr lang="he-IL" b="1" dirty="0"/>
              <a:t>יופי של סיפור</a:t>
            </a:r>
            <a:r>
              <a:rPr lang="he-IL" b="0" dirty="0"/>
              <a:t>.</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21</a:t>
            </a:fld>
            <a:endParaRPr lang="x-none"/>
          </a:p>
        </p:txBody>
      </p:sp>
    </p:spTree>
    <p:extLst>
      <p:ext uri="{BB962C8B-B14F-4D97-AF65-F5344CB8AC3E}">
        <p14:creationId xmlns:p14="http://schemas.microsoft.com/office/powerpoint/2010/main" val="6725461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r>
              <a:rPr lang="he-IL" b="0" dirty="0"/>
              <a:t>ועכשיו הגענו להפתעה האחרונה... </a:t>
            </a:r>
          </a:p>
          <a:p>
            <a:pPr marL="0" lvl="0" indent="0" algn="r" rtl="1">
              <a:lnSpc>
                <a:spcPct val="115000"/>
              </a:lnSpc>
              <a:spcBef>
                <a:spcPts val="1200"/>
              </a:spcBef>
              <a:spcAft>
                <a:spcPts val="0"/>
              </a:spcAft>
              <a:buClr>
                <a:schemeClr val="dk1"/>
              </a:buClr>
              <a:buSzPts val="1100"/>
              <a:buFont typeface="Arial"/>
              <a:buNone/>
            </a:pPr>
            <a:r>
              <a:rPr lang="he-IL" b="0" dirty="0"/>
              <a:t>הסיפור שקראנו ביחד הוא גם שיר.  </a:t>
            </a:r>
          </a:p>
          <a:p>
            <a:pPr marL="0" lvl="0" indent="0" algn="r" rtl="1">
              <a:lnSpc>
                <a:spcPct val="115000"/>
              </a:lnSpc>
              <a:spcBef>
                <a:spcPts val="1200"/>
              </a:spcBef>
              <a:spcAft>
                <a:spcPts val="0"/>
              </a:spcAft>
              <a:buClr>
                <a:schemeClr val="dk1"/>
              </a:buClr>
              <a:buSzPts val="1100"/>
              <a:buFont typeface="Arial"/>
              <a:buNone/>
            </a:pPr>
            <a:r>
              <a:rPr lang="he-IL" b="0" dirty="0"/>
              <a:t>בואו נקשיב ונצטרף לשירה.</a:t>
            </a:r>
          </a:p>
          <a:p>
            <a:pPr marL="0" lvl="0" indent="0" algn="r" rtl="1">
              <a:lnSpc>
                <a:spcPct val="115000"/>
              </a:lnSpc>
              <a:spcBef>
                <a:spcPts val="1200"/>
              </a:spcBef>
              <a:spcAft>
                <a:spcPts val="0"/>
              </a:spcAft>
              <a:buClr>
                <a:schemeClr val="dk1"/>
              </a:buClr>
              <a:buSzPts val="1100"/>
              <a:buFont typeface="Arial"/>
              <a:buNone/>
            </a:pPr>
            <a:endParaRPr lang="he-IL" b="0" dirty="0"/>
          </a:p>
          <a:p>
            <a:pPr marL="0" lvl="0" indent="0" algn="r" rtl="1">
              <a:lnSpc>
                <a:spcPct val="115000"/>
              </a:lnSpc>
              <a:spcBef>
                <a:spcPts val="1200"/>
              </a:spcBef>
              <a:spcAft>
                <a:spcPts val="0"/>
              </a:spcAft>
              <a:buClr>
                <a:schemeClr val="dk1"/>
              </a:buClr>
              <a:buSzPts val="1100"/>
              <a:buFont typeface="Arial"/>
              <a:buNone/>
            </a:pPr>
            <a:r>
              <a:rPr lang="he-IL" b="0" dirty="0"/>
              <a:t>להשמיע כאן את הקובץ: </a:t>
            </a:r>
          </a:p>
          <a:p>
            <a:pPr marL="0" lvl="0" indent="0" algn="r" rtl="1">
              <a:lnSpc>
                <a:spcPct val="115000"/>
              </a:lnSpc>
              <a:spcBef>
                <a:spcPts val="1200"/>
              </a:spcBef>
              <a:spcAft>
                <a:spcPts val="0"/>
              </a:spcAft>
              <a:buClr>
                <a:schemeClr val="dk1"/>
              </a:buClr>
              <a:buSzPts val="1100"/>
              <a:buFont typeface="Arial"/>
              <a:buNone/>
            </a:pPr>
            <a:r>
              <a:rPr lang="he-IL" b="0" dirty="0"/>
              <a:t>"שקופית</a:t>
            </a:r>
            <a:r>
              <a:rPr lang="he-IL" b="0" baseline="0" dirty="0"/>
              <a:t> 22 שיר"</a:t>
            </a:r>
            <a:endParaRPr lang="he-IL" b="0" dirty="0"/>
          </a:p>
          <a:p>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22</a:t>
            </a:fld>
            <a:endParaRPr lang="x-none"/>
          </a:p>
        </p:txBody>
      </p:sp>
    </p:spTree>
    <p:extLst>
      <p:ext uri="{BB962C8B-B14F-4D97-AF65-F5344CB8AC3E}">
        <p14:creationId xmlns:p14="http://schemas.microsoft.com/office/powerpoint/2010/main" val="165950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dirty="0"/>
              <a:t> מה אתם אומרים ילדים? נכון שזה נפלא שסיפור אפשר לקרוא, להמחיז, לדמיין ואפילו לשיר? כל כך הרבה דברים עשינו היום.</a:t>
            </a:r>
          </a:p>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r>
              <a:rPr lang="he-IL" b="0" dirty="0"/>
              <a:t>אז בואו נסכם...מה היה לנו בשיעור? </a:t>
            </a:r>
          </a:p>
          <a:p>
            <a:pPr marL="171450" marR="0" lvl="0" indent="-171450" algn="r" defTabSz="914400" rtl="1" eaLnBrk="1" fontAlgn="auto" latinLnBrk="0" hangingPunct="1">
              <a:lnSpc>
                <a:spcPct val="100000"/>
              </a:lnSpc>
              <a:spcBef>
                <a:spcPts val="0"/>
              </a:spcBef>
              <a:spcAft>
                <a:spcPts val="0"/>
              </a:spcAft>
              <a:buClr>
                <a:srgbClr val="000000"/>
              </a:buClr>
              <a:buSzPts val="1100"/>
              <a:buFont typeface="Wingdings" panose="05000000000000000000" pitchFamily="2" charset="2"/>
              <a:buChar char="ü"/>
              <a:tabLst/>
              <a:defRPr/>
            </a:pPr>
            <a:r>
              <a:rPr lang="he-IL" b="0" dirty="0"/>
              <a:t>יצאנו למסע בדמיון בעקבות ילדה ו...סתם וילון.</a:t>
            </a:r>
          </a:p>
          <a:p>
            <a:pPr marL="171450" marR="0" lvl="0" indent="-171450" algn="r" defTabSz="914400" rtl="1" eaLnBrk="1" fontAlgn="auto" latinLnBrk="0" hangingPunct="1">
              <a:lnSpc>
                <a:spcPct val="100000"/>
              </a:lnSpc>
              <a:spcBef>
                <a:spcPts val="0"/>
              </a:spcBef>
              <a:spcAft>
                <a:spcPts val="0"/>
              </a:spcAft>
              <a:buClr>
                <a:srgbClr val="000000"/>
              </a:buClr>
              <a:buSzPts val="1100"/>
              <a:buFont typeface="Wingdings" panose="05000000000000000000" pitchFamily="2" charset="2"/>
              <a:buChar char="ü"/>
              <a:tabLst/>
              <a:defRPr/>
            </a:pPr>
            <a:r>
              <a:rPr lang="he-IL" b="0" dirty="0"/>
              <a:t>הקשבנו לסופרת </a:t>
            </a:r>
            <a:r>
              <a:rPr lang="he-IL" b="0" dirty="0" err="1"/>
              <a:t>מיריק</a:t>
            </a:r>
            <a:r>
              <a:rPr lang="he-IL" b="0" dirty="0"/>
              <a:t> שניר מספרת את הסיפור שכתבה.</a:t>
            </a:r>
          </a:p>
          <a:p>
            <a:pPr marL="171450" marR="0" lvl="0" indent="-171450" algn="r" defTabSz="914400" rtl="1" eaLnBrk="1" fontAlgn="auto" latinLnBrk="0" hangingPunct="1">
              <a:lnSpc>
                <a:spcPct val="100000"/>
              </a:lnSpc>
              <a:spcBef>
                <a:spcPts val="0"/>
              </a:spcBef>
              <a:spcAft>
                <a:spcPts val="0"/>
              </a:spcAft>
              <a:buClr>
                <a:srgbClr val="000000"/>
              </a:buClr>
              <a:buSzPts val="1100"/>
              <a:buFont typeface="Wingdings" panose="05000000000000000000" pitchFamily="2" charset="2"/>
              <a:buChar char="ü"/>
              <a:tabLst/>
              <a:defRPr/>
            </a:pPr>
            <a:r>
              <a:rPr lang="he-IL" b="0" dirty="0"/>
              <a:t>כתבנו מילים מהסיפור.</a:t>
            </a:r>
          </a:p>
          <a:p>
            <a:pPr marL="171450" marR="0" lvl="0" indent="-171450" algn="r" defTabSz="914400" rtl="1" eaLnBrk="1" fontAlgn="auto" latinLnBrk="0" hangingPunct="1">
              <a:lnSpc>
                <a:spcPct val="100000"/>
              </a:lnSpc>
              <a:spcBef>
                <a:spcPts val="0"/>
              </a:spcBef>
              <a:spcAft>
                <a:spcPts val="0"/>
              </a:spcAft>
              <a:buClr>
                <a:srgbClr val="000000"/>
              </a:buClr>
              <a:buSzPts val="1100"/>
              <a:buFont typeface="Wingdings" panose="05000000000000000000" pitchFamily="2" charset="2"/>
              <a:buChar char="ü"/>
              <a:tabLst/>
              <a:defRPr/>
            </a:pPr>
            <a:r>
              <a:rPr lang="he-IL" b="0" dirty="0"/>
              <a:t>קראנו יחד את הסיפור.</a:t>
            </a:r>
          </a:p>
          <a:p>
            <a:pPr marL="171450" marR="0" lvl="0" indent="-171450" algn="r" defTabSz="914400" rtl="1" eaLnBrk="1" fontAlgn="auto" latinLnBrk="0" hangingPunct="1">
              <a:lnSpc>
                <a:spcPct val="100000"/>
              </a:lnSpc>
              <a:spcBef>
                <a:spcPts val="0"/>
              </a:spcBef>
              <a:spcAft>
                <a:spcPts val="0"/>
              </a:spcAft>
              <a:buClr>
                <a:srgbClr val="000000"/>
              </a:buClr>
              <a:buSzPts val="1100"/>
              <a:buFont typeface="Wingdings" panose="05000000000000000000" pitchFamily="2" charset="2"/>
              <a:buChar char="ü"/>
              <a:tabLst/>
              <a:defRPr/>
            </a:pPr>
            <a:r>
              <a:rPr lang="he-IL" b="0" dirty="0"/>
              <a:t>כתבנו חוויה אישית בעקבות הסיפור.</a:t>
            </a:r>
          </a:p>
          <a:p>
            <a:pPr marL="171450" marR="0" lvl="0" indent="-171450" algn="r" defTabSz="914400" rtl="1" eaLnBrk="1" fontAlgn="auto" latinLnBrk="0" hangingPunct="1">
              <a:lnSpc>
                <a:spcPct val="100000"/>
              </a:lnSpc>
              <a:spcBef>
                <a:spcPts val="0"/>
              </a:spcBef>
              <a:spcAft>
                <a:spcPts val="0"/>
              </a:spcAft>
              <a:buClr>
                <a:srgbClr val="000000"/>
              </a:buClr>
              <a:buSzPts val="1100"/>
              <a:buFont typeface="Wingdings" panose="05000000000000000000" pitchFamily="2" charset="2"/>
              <a:buChar char="ü"/>
              <a:tabLst/>
              <a:defRPr/>
            </a:pPr>
            <a:r>
              <a:rPr lang="he-IL" b="0" dirty="0"/>
              <a:t>הקשבנו לשיר. </a:t>
            </a:r>
          </a:p>
          <a:p>
            <a:pPr marL="0" marR="0" lvl="0" indent="0" algn="r" defTabSz="914400" rtl="1" eaLnBrk="1" fontAlgn="auto" latinLnBrk="0" hangingPunct="1">
              <a:lnSpc>
                <a:spcPct val="100000"/>
              </a:lnSpc>
              <a:spcBef>
                <a:spcPts val="0"/>
              </a:spcBef>
              <a:spcAft>
                <a:spcPts val="0"/>
              </a:spcAft>
              <a:buClr>
                <a:srgbClr val="000000"/>
              </a:buClr>
              <a:buSzPts val="1100"/>
              <a:buFont typeface="Wingdings" panose="05000000000000000000" pitchFamily="2" charset="2"/>
              <a:buNone/>
              <a:tabLst/>
              <a:defRPr/>
            </a:pPr>
            <a:endParaRPr lang="he-IL" b="0" dirty="0"/>
          </a:p>
          <a:p>
            <a:pPr marL="0" marR="0" lvl="0" indent="0" algn="r" defTabSz="914400" rtl="1" eaLnBrk="1" fontAlgn="auto" latinLnBrk="0" hangingPunct="1">
              <a:lnSpc>
                <a:spcPct val="100000"/>
              </a:lnSpc>
              <a:spcBef>
                <a:spcPts val="0"/>
              </a:spcBef>
              <a:spcAft>
                <a:spcPts val="0"/>
              </a:spcAft>
              <a:buClr>
                <a:srgbClr val="000000"/>
              </a:buClr>
              <a:buSzPts val="1100"/>
              <a:buFont typeface="Wingdings" panose="05000000000000000000" pitchFamily="2" charset="2"/>
              <a:buNone/>
              <a:tabLst/>
              <a:defRPr/>
            </a:pPr>
            <a:r>
              <a:rPr lang="he-IL" b="0" dirty="0"/>
              <a:t>תודה ילדים שלמדתם איתי. נהניתי מאוד. להתראות.</a:t>
            </a:r>
          </a:p>
          <a:p>
            <a:pPr marL="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endParaRPr lang="he-IL" dirty="0"/>
          </a:p>
          <a:p>
            <a:pPr marL="0" lvl="0" indent="0" algn="r" rtl="1">
              <a:lnSpc>
                <a:spcPct val="115000"/>
              </a:lnSpc>
              <a:spcBef>
                <a:spcPts val="1200"/>
              </a:spcBef>
              <a:spcAft>
                <a:spcPts val="0"/>
              </a:spcAft>
              <a:buClr>
                <a:schemeClr val="dk1"/>
              </a:buClr>
              <a:buSzPts val="1100"/>
              <a:buFont typeface="Arial"/>
              <a:buNone/>
            </a:pPr>
            <a:endParaRPr lang="he-IL" b="0" dirty="0"/>
          </a:p>
          <a:p>
            <a:pPr marL="0" lvl="0" indent="0" algn="r" rtl="1">
              <a:spcBef>
                <a:spcPts val="0"/>
              </a:spcBef>
              <a:spcAft>
                <a:spcPts val="0"/>
              </a:spcAft>
              <a:buNone/>
            </a:pPr>
            <a:endParaRPr lang="he-IL" dirty="0"/>
          </a:p>
          <a:p>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23</a:t>
            </a:fld>
            <a:endParaRPr lang="x-none"/>
          </a:p>
        </p:txBody>
      </p:sp>
    </p:spTree>
    <p:extLst>
      <p:ext uri="{BB962C8B-B14F-4D97-AF65-F5344CB8AC3E}">
        <p14:creationId xmlns:p14="http://schemas.microsoft.com/office/powerpoint/2010/main" val="20752547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השיעור הבא יתחיל">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3796BD-313B-0044-809D-6D612DE5930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Oval 4">
            <a:extLst>
              <a:ext uri="{FF2B5EF4-FFF2-40B4-BE49-F238E27FC236}">
                <a16:creationId xmlns:a16="http://schemas.microsoft.com/office/drawing/2014/main" id="{C4692FF9-9816-1A41-9F19-64AC89C4FE77}"/>
              </a:ext>
            </a:extLst>
          </p:cNvPr>
          <p:cNvSpPr/>
          <p:nvPr userDrawn="1"/>
        </p:nvSpPr>
        <p:spPr>
          <a:xfrm>
            <a:off x="3337577" y="646574"/>
            <a:ext cx="5473303" cy="54733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9" name="Rectangle 18">
            <a:extLst>
              <a:ext uri="{FF2B5EF4-FFF2-40B4-BE49-F238E27FC236}">
                <a16:creationId xmlns:a16="http://schemas.microsoft.com/office/drawing/2014/main" id="{B1C76A5A-A9C6-4148-9667-BA78FBEC1DC5}"/>
              </a:ext>
            </a:extLst>
          </p:cNvPr>
          <p:cNvSpPr/>
          <p:nvPr userDrawn="1"/>
        </p:nvSpPr>
        <p:spPr>
          <a:xfrm>
            <a:off x="2953941" y="3446401"/>
            <a:ext cx="6284118" cy="12398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nvGrpSpPr>
          <p:cNvPr id="2" name="Group 1">
            <a:extLst>
              <a:ext uri="{FF2B5EF4-FFF2-40B4-BE49-F238E27FC236}">
                <a16:creationId xmlns:a16="http://schemas.microsoft.com/office/drawing/2014/main" id="{B5656235-C025-B341-B125-6E522FFD6056}"/>
              </a:ext>
            </a:extLst>
          </p:cNvPr>
          <p:cNvGrpSpPr/>
          <p:nvPr userDrawn="1"/>
        </p:nvGrpSpPr>
        <p:grpSpPr>
          <a:xfrm>
            <a:off x="9287641" y="5672000"/>
            <a:ext cx="3913243" cy="506326"/>
            <a:chOff x="358720" y="285496"/>
            <a:chExt cx="3913243" cy="506326"/>
          </a:xfrm>
        </p:grpSpPr>
        <p:cxnSp>
          <p:nvCxnSpPr>
            <p:cNvPr id="18" name="Straight Connector 17">
              <a:extLst>
                <a:ext uri="{FF2B5EF4-FFF2-40B4-BE49-F238E27FC236}">
                  <a16:creationId xmlns:a16="http://schemas.microsoft.com/office/drawing/2014/main" id="{3740DB9B-9ABC-1E4F-9E76-DE21BB134995}"/>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AC0021A-4563-F644-839C-3313EE112D9E}"/>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6" name="Rectangle 15">
              <a:extLst>
                <a:ext uri="{FF2B5EF4-FFF2-40B4-BE49-F238E27FC236}">
                  <a16:creationId xmlns:a16="http://schemas.microsoft.com/office/drawing/2014/main" id="{3984F002-0837-5347-8BEB-C54BD7228FB1}"/>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4" name="Text Placeholder 3">
            <a:extLst>
              <a:ext uri="{FF2B5EF4-FFF2-40B4-BE49-F238E27FC236}">
                <a16:creationId xmlns:a16="http://schemas.microsoft.com/office/drawing/2014/main" id="{AA27E2A2-BC31-804E-BB02-2D2086ECA9AB}"/>
              </a:ext>
            </a:extLst>
          </p:cNvPr>
          <p:cNvSpPr>
            <a:spLocks noGrp="1"/>
          </p:cNvSpPr>
          <p:nvPr>
            <p:ph type="body" sz="quarter" idx="11" hasCustomPrompt="1"/>
          </p:nvPr>
        </p:nvSpPr>
        <p:spPr>
          <a:xfrm>
            <a:off x="3819674" y="1524214"/>
            <a:ext cx="4552652" cy="2202291"/>
          </a:xfrm>
          <a:prstGeom prst="rect">
            <a:avLst/>
          </a:prstGeom>
        </p:spPr>
        <p:txBody>
          <a:bodyPr>
            <a:normAutofit/>
          </a:bodyPr>
          <a:lstStyle>
            <a:lvl1pPr marL="0" indent="0" algn="ctr">
              <a:buNone/>
              <a:defRPr sz="6000">
                <a:solidFill>
                  <a:schemeClr val="bg1"/>
                </a:solidFill>
                <a:latin typeface="Calibri" panose="020F0502020204030204" pitchFamily="34" charset="0"/>
                <a:cs typeface="+mn-cs"/>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a:t>
            </a:r>
          </a:p>
          <a:p>
            <a:pPr lvl="0"/>
            <a:r>
              <a:rPr lang="he-IL" dirty="0"/>
              <a:t>יתחיל</a:t>
            </a:r>
          </a:p>
        </p:txBody>
      </p:sp>
      <p:cxnSp>
        <p:nvCxnSpPr>
          <p:cNvPr id="15" name="Straight Connector 14">
            <a:extLst>
              <a:ext uri="{FF2B5EF4-FFF2-40B4-BE49-F238E27FC236}">
                <a16:creationId xmlns:a16="http://schemas.microsoft.com/office/drawing/2014/main" id="{40473E13-CEF0-6945-8210-1865616E9834}"/>
              </a:ext>
            </a:extLst>
          </p:cNvPr>
          <p:cNvCxnSpPr>
            <a:cxnSpLocks/>
          </p:cNvCxnSpPr>
          <p:nvPr userDrawn="1"/>
        </p:nvCxnSpPr>
        <p:spPr>
          <a:xfrm>
            <a:off x="2377053" y="6178326"/>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22617BD7-5381-4D41-92AE-B0043113B420}"/>
              </a:ext>
            </a:extLst>
          </p:cNvPr>
          <p:cNvGrpSpPr/>
          <p:nvPr userDrawn="1"/>
        </p:nvGrpSpPr>
        <p:grpSpPr>
          <a:xfrm rot="10800000">
            <a:off x="11482153" y="140248"/>
            <a:ext cx="602703" cy="577326"/>
            <a:chOff x="781297" y="5586292"/>
            <a:chExt cx="602703" cy="577326"/>
          </a:xfrm>
        </p:grpSpPr>
        <p:sp>
          <p:nvSpPr>
            <p:cNvPr id="11" name="Rectangle 10">
              <a:extLst>
                <a:ext uri="{FF2B5EF4-FFF2-40B4-BE49-F238E27FC236}">
                  <a16:creationId xmlns:a16="http://schemas.microsoft.com/office/drawing/2014/main" id="{587FD482-59E1-C04B-9AF0-F8141BE66FDD}"/>
                </a:ext>
              </a:extLst>
            </p:cNvPr>
            <p:cNvSpPr/>
            <p:nvPr userDrawn="1"/>
          </p:nvSpPr>
          <p:spPr>
            <a:xfrm rot="16200000">
              <a:off x="781297" y="5657292"/>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3" name="Rectangle 12">
              <a:extLst>
                <a:ext uri="{FF2B5EF4-FFF2-40B4-BE49-F238E27FC236}">
                  <a16:creationId xmlns:a16="http://schemas.microsoft.com/office/drawing/2014/main" id="{1E9A766D-D5BD-3E4B-AE40-5EF4614445A8}"/>
                </a:ext>
              </a:extLst>
            </p:cNvPr>
            <p:cNvSpPr/>
            <p:nvPr userDrawn="1"/>
          </p:nvSpPr>
          <p:spPr>
            <a:xfrm>
              <a:off x="1216502" y="558629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cxnSp>
        <p:nvCxnSpPr>
          <p:cNvPr id="17" name="Straight Connector 16">
            <a:extLst>
              <a:ext uri="{FF2B5EF4-FFF2-40B4-BE49-F238E27FC236}">
                <a16:creationId xmlns:a16="http://schemas.microsoft.com/office/drawing/2014/main" id="{4D5014CE-6431-0D4C-BAFF-39612F414400}"/>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1" name="Text Placeholder 20">
            <a:extLst>
              <a:ext uri="{FF2B5EF4-FFF2-40B4-BE49-F238E27FC236}">
                <a16:creationId xmlns:a16="http://schemas.microsoft.com/office/drawing/2014/main" id="{4BD310FA-D564-9240-BAF3-B9933A5C616F}"/>
              </a:ext>
            </a:extLst>
          </p:cNvPr>
          <p:cNvSpPr>
            <a:spLocks noGrp="1"/>
          </p:cNvSpPr>
          <p:nvPr>
            <p:ph type="body" sz="quarter" idx="12" hasCustomPrompt="1"/>
          </p:nvPr>
        </p:nvSpPr>
        <p:spPr>
          <a:xfrm>
            <a:off x="3764756" y="3704674"/>
            <a:ext cx="4662487" cy="819517"/>
          </a:xfrm>
          <a:prstGeom prst="rect">
            <a:avLst/>
          </a:prstGeom>
        </p:spPr>
        <p:txBody>
          <a:bodyPr anchor="b">
            <a:noAutofit/>
          </a:bodyPr>
          <a:lstStyle>
            <a:lvl1pPr marL="0" indent="0" algn="ctr">
              <a:buNone/>
              <a:defRPr sz="5400">
                <a:solidFill>
                  <a:schemeClr val="bg1"/>
                </a:solidFill>
                <a:latin typeface="Calibri" panose="020F0502020204030204" pitchFamily="34" charset="0"/>
                <a:cs typeface="+mn-cs"/>
              </a:defRPr>
            </a:lvl1pPr>
          </a:lstStyle>
          <a:p>
            <a:pPr lvl="0"/>
            <a:r>
              <a:rPr lang="he-IL" dirty="0"/>
              <a:t>בשעה 09:00</a:t>
            </a:r>
            <a:endParaRPr lang="x-none" dirty="0"/>
          </a:p>
        </p:txBody>
      </p:sp>
      <p:grpSp>
        <p:nvGrpSpPr>
          <p:cNvPr id="24" name="Group 23">
            <a:extLst>
              <a:ext uri="{FF2B5EF4-FFF2-40B4-BE49-F238E27FC236}">
                <a16:creationId xmlns:a16="http://schemas.microsoft.com/office/drawing/2014/main" id="{4C964832-BAF5-B84F-9EE8-B31B27A731C8}"/>
              </a:ext>
            </a:extLst>
          </p:cNvPr>
          <p:cNvGrpSpPr/>
          <p:nvPr userDrawn="1"/>
        </p:nvGrpSpPr>
        <p:grpSpPr>
          <a:xfrm>
            <a:off x="-110840" y="110839"/>
            <a:ext cx="1530097" cy="1525930"/>
            <a:chOff x="8374611" y="4283110"/>
            <a:chExt cx="2300578" cy="2294314"/>
          </a:xfrm>
        </p:grpSpPr>
        <p:pic>
          <p:nvPicPr>
            <p:cNvPr id="25" name="Picture 24">
              <a:extLst>
                <a:ext uri="{FF2B5EF4-FFF2-40B4-BE49-F238E27FC236}">
                  <a16:creationId xmlns:a16="http://schemas.microsoft.com/office/drawing/2014/main" id="{7C0CB761-1CB6-FC4E-AEC0-ADBE45586F14}"/>
                </a:ext>
              </a:extLst>
            </p:cNvPr>
            <p:cNvPicPr>
              <a:picLocks noChangeAspect="1"/>
            </p:cNvPicPr>
            <p:nvPr/>
          </p:nvPicPr>
          <p:blipFill rotWithShape="1">
            <a:blip r:embed="rId3"/>
            <a:srcRect l="62938"/>
            <a:stretch/>
          </p:blipFill>
          <p:spPr>
            <a:xfrm>
              <a:off x="8873684" y="4283110"/>
              <a:ext cx="1227785" cy="1519621"/>
            </a:xfrm>
            <a:prstGeom prst="rect">
              <a:avLst/>
            </a:prstGeom>
          </p:spPr>
        </p:pic>
        <p:sp>
          <p:nvSpPr>
            <p:cNvPr id="26" name="Rectangle 25">
              <a:extLst>
                <a:ext uri="{FF2B5EF4-FFF2-40B4-BE49-F238E27FC236}">
                  <a16:creationId xmlns:a16="http://schemas.microsoft.com/office/drawing/2014/main" id="{0799BDF5-881F-3045-A642-F8E001DE02C9}"/>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Tree>
    <p:extLst>
      <p:ext uri="{BB962C8B-B14F-4D97-AF65-F5344CB8AC3E}">
        <p14:creationId xmlns:p14="http://schemas.microsoft.com/office/powerpoint/2010/main" val="3534621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כותרת ראשית">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2" name="Picture 21">
            <a:extLst>
              <a:ext uri="{FF2B5EF4-FFF2-40B4-BE49-F238E27FC236}">
                <a16:creationId xmlns:a16="http://schemas.microsoft.com/office/drawing/2014/main" id="{3E25FC14-1447-894C-9B3F-3393E4457875}"/>
              </a:ext>
            </a:extLst>
          </p:cNvPr>
          <p:cNvPicPr>
            <a:picLocks noChangeAspect="1"/>
          </p:cNvPicPr>
          <p:nvPr userDrawn="1"/>
        </p:nvPicPr>
        <p:blipFill>
          <a:blip r:embed="rId3"/>
          <a:stretch>
            <a:fillRect/>
          </a:stretch>
        </p:blipFill>
        <p:spPr>
          <a:xfrm>
            <a:off x="0" y="-12700"/>
            <a:ext cx="12192000" cy="6858000"/>
          </a:xfrm>
          <a:prstGeom prst="rect">
            <a:avLst/>
          </a:prstGeom>
        </p:spPr>
      </p:pic>
      <p:sp>
        <p:nvSpPr>
          <p:cNvPr id="23" name="Rectangle 22">
            <a:extLst>
              <a:ext uri="{FF2B5EF4-FFF2-40B4-BE49-F238E27FC236}">
                <a16:creationId xmlns:a16="http://schemas.microsoft.com/office/drawing/2014/main" id="{CB555B5A-6A6C-3E4C-ADAE-778B7D2D0359}"/>
              </a:ext>
            </a:extLst>
          </p:cNvPr>
          <p:cNvSpPr/>
          <p:nvPr userDrawn="1"/>
        </p:nvSpPr>
        <p:spPr>
          <a:xfrm>
            <a:off x="2090531" y="2902421"/>
            <a:ext cx="8636822" cy="1217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
        <p:nvSpPr>
          <p:cNvPr id="24" name="Rectangle 23">
            <a:extLst>
              <a:ext uri="{FF2B5EF4-FFF2-40B4-BE49-F238E27FC236}">
                <a16:creationId xmlns:a16="http://schemas.microsoft.com/office/drawing/2014/main" id="{6C9C108D-DF17-D94D-B478-B1D39585A5A5}"/>
              </a:ext>
            </a:extLst>
          </p:cNvPr>
          <p:cNvSpPr/>
          <p:nvPr userDrawn="1"/>
        </p:nvSpPr>
        <p:spPr>
          <a:xfrm>
            <a:off x="5098472" y="1831503"/>
            <a:ext cx="5884533" cy="10709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6" name="Straight Connector 25">
            <a:extLst>
              <a:ext uri="{FF2B5EF4-FFF2-40B4-BE49-F238E27FC236}">
                <a16:creationId xmlns:a16="http://schemas.microsoft.com/office/drawing/2014/main" id="{483E9F71-40EC-904A-998B-27EBBD81B7D8}"/>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1DA4F9E-AC5E-4E44-B0D3-AD506CC1F2FB}"/>
              </a:ext>
            </a:extLst>
          </p:cNvPr>
          <p:cNvSpPr/>
          <p:nvPr userDrawn="1"/>
        </p:nvSpPr>
        <p:spPr>
          <a:xfrm rot="16200000">
            <a:off x="10880058" y="2083803"/>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8" name="Straight Connector 27">
            <a:extLst>
              <a:ext uri="{FF2B5EF4-FFF2-40B4-BE49-F238E27FC236}">
                <a16:creationId xmlns:a16="http://schemas.microsoft.com/office/drawing/2014/main" id="{F4CCDBE2-FBDE-6C46-8010-3BEB4D38025B}"/>
              </a:ext>
            </a:extLst>
          </p:cNvPr>
          <p:cNvCxnSpPr>
            <a:cxnSpLocks/>
          </p:cNvCxnSpPr>
          <p:nvPr userDrawn="1"/>
        </p:nvCxnSpPr>
        <p:spPr>
          <a:xfrm>
            <a:off x="2090531" y="4989650"/>
            <a:ext cx="506564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9" name="Text Placeholder 8">
            <a:extLst>
              <a:ext uri="{FF2B5EF4-FFF2-40B4-BE49-F238E27FC236}">
                <a16:creationId xmlns:a16="http://schemas.microsoft.com/office/drawing/2014/main" id="{81A4514E-A493-F241-AC14-15585885E094}"/>
              </a:ext>
            </a:extLst>
          </p:cNvPr>
          <p:cNvSpPr>
            <a:spLocks noGrp="1"/>
          </p:cNvSpPr>
          <p:nvPr>
            <p:ph type="body" sz="quarter" idx="12" hasCustomPrompt="1"/>
          </p:nvPr>
        </p:nvSpPr>
        <p:spPr>
          <a:xfrm>
            <a:off x="2565199" y="3025258"/>
            <a:ext cx="7816850" cy="1067468"/>
          </a:xfrm>
        </p:spPr>
        <p:txBody>
          <a:bodyPr>
            <a:normAutofit/>
          </a:bodyPr>
          <a:lstStyle>
            <a:lvl1pPr marL="0" indent="0">
              <a:buNone/>
              <a:defRPr sz="6000">
                <a:solidFill>
                  <a:schemeClr val="bg1"/>
                </a:solidFill>
                <a:latin typeface="Calibri" panose="020F0502020204030204" pitchFamily="34" charset="0"/>
                <a:cs typeface="+mn-cs"/>
              </a:defRPr>
            </a:lvl1pPr>
          </a:lstStyle>
          <a:p>
            <a:pPr lvl="0"/>
            <a:r>
              <a:rPr lang="he-IL" dirty="0"/>
              <a:t>שיעור חשבון לכיתה א</a:t>
            </a:r>
            <a:endParaRPr lang="x-none" dirty="0"/>
          </a:p>
        </p:txBody>
      </p:sp>
      <p:grpSp>
        <p:nvGrpSpPr>
          <p:cNvPr id="30" name="Group 29">
            <a:extLst>
              <a:ext uri="{FF2B5EF4-FFF2-40B4-BE49-F238E27FC236}">
                <a16:creationId xmlns:a16="http://schemas.microsoft.com/office/drawing/2014/main" id="{3722B399-0C27-314C-A9E5-A4C6E23B0F40}"/>
              </a:ext>
            </a:extLst>
          </p:cNvPr>
          <p:cNvGrpSpPr/>
          <p:nvPr userDrawn="1"/>
        </p:nvGrpSpPr>
        <p:grpSpPr>
          <a:xfrm>
            <a:off x="-110840" y="110839"/>
            <a:ext cx="1530097" cy="1525930"/>
            <a:chOff x="8374611" y="4283110"/>
            <a:chExt cx="2300578" cy="2294314"/>
          </a:xfrm>
        </p:grpSpPr>
        <p:pic>
          <p:nvPicPr>
            <p:cNvPr id="31" name="Picture 30">
              <a:extLst>
                <a:ext uri="{FF2B5EF4-FFF2-40B4-BE49-F238E27FC236}">
                  <a16:creationId xmlns:a16="http://schemas.microsoft.com/office/drawing/2014/main" id="{357199CA-CF9F-2040-A14F-9134F717DAC7}"/>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2" name="Rectangle 31">
              <a:extLst>
                <a:ext uri="{FF2B5EF4-FFF2-40B4-BE49-F238E27FC236}">
                  <a16:creationId xmlns:a16="http://schemas.microsoft.com/office/drawing/2014/main" id="{65A931FB-F43D-E449-8EC5-C53927BF0CA6}"/>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pic>
        <p:nvPicPr>
          <p:cNvPr id="33" name="Picture 32">
            <a:extLst>
              <a:ext uri="{FF2B5EF4-FFF2-40B4-BE49-F238E27FC236}">
                <a16:creationId xmlns:a16="http://schemas.microsoft.com/office/drawing/2014/main" id="{9A49B985-D8AE-614D-A6BB-C36081062387}"/>
              </a:ext>
            </a:extLst>
          </p:cNvPr>
          <p:cNvPicPr>
            <a:picLocks noChangeAspect="1"/>
          </p:cNvPicPr>
          <p:nvPr userDrawn="1"/>
        </p:nvPicPr>
        <p:blipFill>
          <a:blip r:embed="rId5"/>
          <a:stretch>
            <a:fillRect/>
          </a:stretch>
        </p:blipFill>
        <p:spPr>
          <a:xfrm>
            <a:off x="3332187" y="886221"/>
            <a:ext cx="9150178" cy="2791691"/>
          </a:xfrm>
          <a:prstGeom prst="rect">
            <a:avLst/>
          </a:prstGeom>
        </p:spPr>
      </p:pic>
      <p:sp>
        <p:nvSpPr>
          <p:cNvPr id="34" name="Text Placeholder 3">
            <a:extLst>
              <a:ext uri="{FF2B5EF4-FFF2-40B4-BE49-F238E27FC236}">
                <a16:creationId xmlns:a16="http://schemas.microsoft.com/office/drawing/2014/main" id="{881B4E06-64FF-B845-9777-320E6F126B10}"/>
              </a:ext>
            </a:extLst>
          </p:cNvPr>
          <p:cNvSpPr>
            <a:spLocks noGrp="1"/>
          </p:cNvSpPr>
          <p:nvPr>
            <p:ph type="body" sz="quarter" idx="13" hasCustomPrompt="1"/>
          </p:nvPr>
        </p:nvSpPr>
        <p:spPr>
          <a:xfrm>
            <a:off x="2030833" y="4419771"/>
            <a:ext cx="6411268" cy="649357"/>
          </a:xfrm>
        </p:spPr>
        <p:txBody>
          <a:bodyPr>
            <a:normAutofit/>
          </a:bodyPr>
          <a:lstStyle>
            <a:lvl1pPr marL="0" indent="0" algn="l" rtl="1">
              <a:buNone/>
              <a:defRPr lang="x-none" sz="3200" b="0" i="0" kern="1200" dirty="0">
                <a:solidFill>
                  <a:schemeClr val="bg1"/>
                </a:solidFill>
                <a:latin typeface="Calibri" panose="020F0502020204030204" pitchFamily="34" charset="0"/>
                <a:ea typeface="+mn-ea"/>
                <a:cs typeface="+mn-cs"/>
              </a:defRPr>
            </a:lvl1pPr>
          </a:lstStyle>
          <a:p>
            <a:pPr marL="0" lvl="0" indent="0" algn="l" defTabSz="914400" rtl="1" eaLnBrk="1" latinLnBrk="0" hangingPunct="1">
              <a:lnSpc>
                <a:spcPct val="90000"/>
              </a:lnSpc>
              <a:spcBef>
                <a:spcPts val="1000"/>
              </a:spcBef>
              <a:buFont typeface="Arial" panose="020B0604020202020204" pitchFamily="34" charset="0"/>
              <a:buNone/>
            </a:pPr>
            <a:r>
              <a:rPr lang="he-IL" dirty="0"/>
              <a:t>נושא השיעור: הרחבת שברים</a:t>
            </a:r>
            <a:endParaRPr lang="x-none" dirty="0"/>
          </a:p>
        </p:txBody>
      </p:sp>
      <p:sp>
        <p:nvSpPr>
          <p:cNvPr id="35" name="Text Placeholder 4">
            <a:extLst>
              <a:ext uri="{FF2B5EF4-FFF2-40B4-BE49-F238E27FC236}">
                <a16:creationId xmlns:a16="http://schemas.microsoft.com/office/drawing/2014/main" id="{BA5F5BE6-034E-F841-A2F4-1C5B1EEE6E15}"/>
              </a:ext>
            </a:extLst>
          </p:cNvPr>
          <p:cNvSpPr>
            <a:spLocks noGrp="1"/>
          </p:cNvSpPr>
          <p:nvPr>
            <p:ph type="body" sz="quarter" idx="14" hasCustomPrompt="1"/>
          </p:nvPr>
        </p:nvSpPr>
        <p:spPr>
          <a:xfrm>
            <a:off x="416891" y="6148563"/>
            <a:ext cx="5099050" cy="560533"/>
          </a:xfrm>
        </p:spPr>
        <p:txBody>
          <a:bodyPr/>
          <a:lstStyle>
            <a:lvl1pPr marL="0" indent="0" algn="l">
              <a:buNone/>
              <a:defRPr>
                <a:solidFill>
                  <a:schemeClr val="bg1"/>
                </a:solidFill>
                <a:latin typeface="Calibri" panose="020F0502020204030204" pitchFamily="34" charset="0"/>
                <a:cs typeface="+mn-cs"/>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ct val="90000"/>
              </a:lnSpc>
              <a:spcBef>
                <a:spcPts val="1000"/>
              </a:spcBef>
              <a:buFont typeface="Arial" panose="020B0604020202020204" pitchFamily="34" charset="0"/>
              <a:buNone/>
            </a:pPr>
            <a:r>
              <a:rPr lang="he-IL" dirty="0"/>
              <a:t>עם המורה: דנית כהן</a:t>
            </a:r>
            <a:endParaRPr lang="en-US" dirty="0"/>
          </a:p>
        </p:txBody>
      </p:sp>
    </p:spTree>
    <p:extLst>
      <p:ext uri="{BB962C8B-B14F-4D97-AF65-F5344CB8AC3E}">
        <p14:creationId xmlns:p14="http://schemas.microsoft.com/office/powerpoint/2010/main" val="1738231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כותרת ראשית">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1" name="Picture 20">
            <a:extLst>
              <a:ext uri="{FF2B5EF4-FFF2-40B4-BE49-F238E27FC236}">
                <a16:creationId xmlns:a16="http://schemas.microsoft.com/office/drawing/2014/main" id="{5A307165-DA22-2E48-AE86-B78F4110AE5D}"/>
              </a:ext>
            </a:extLst>
          </p:cNvPr>
          <p:cNvPicPr>
            <a:picLocks noChangeAspect="1"/>
          </p:cNvPicPr>
          <p:nvPr userDrawn="1"/>
        </p:nvPicPr>
        <p:blipFill>
          <a:blip r:embed="rId3"/>
          <a:stretch>
            <a:fillRect/>
          </a:stretch>
        </p:blipFill>
        <p:spPr>
          <a:xfrm>
            <a:off x="0" y="0"/>
            <a:ext cx="12192000" cy="6858000"/>
          </a:xfrm>
          <a:prstGeom prst="rect">
            <a:avLst/>
          </a:prstGeom>
        </p:spPr>
      </p:pic>
      <p:cxnSp>
        <p:nvCxnSpPr>
          <p:cNvPr id="25" name="Straight Connector 24">
            <a:extLst>
              <a:ext uri="{FF2B5EF4-FFF2-40B4-BE49-F238E27FC236}">
                <a16:creationId xmlns:a16="http://schemas.microsoft.com/office/drawing/2014/main" id="{3613B3B1-726C-944F-8CAD-1F3AF7A7034B}"/>
              </a:ext>
            </a:extLst>
          </p:cNvPr>
          <p:cNvCxnSpPr>
            <a:cxnSpLocks/>
          </p:cNvCxnSpPr>
          <p:nvPr userDrawn="1"/>
        </p:nvCxnSpPr>
        <p:spPr>
          <a:xfrm>
            <a:off x="7156173" y="1760923"/>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20F5DAFE-647E-5C47-B77A-42DA94152FF1}"/>
              </a:ext>
            </a:extLst>
          </p:cNvPr>
          <p:cNvSpPr/>
          <p:nvPr userDrawn="1"/>
        </p:nvSpPr>
        <p:spPr>
          <a:xfrm rot="16200000">
            <a:off x="7721222" y="1657975"/>
            <a:ext cx="205896" cy="2058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27" name="Straight Connector 26">
            <a:extLst>
              <a:ext uri="{FF2B5EF4-FFF2-40B4-BE49-F238E27FC236}">
                <a16:creationId xmlns:a16="http://schemas.microsoft.com/office/drawing/2014/main" id="{7F22374B-CE66-F844-8273-BE66100E5DC3}"/>
              </a:ext>
            </a:extLst>
          </p:cNvPr>
          <p:cNvCxnSpPr>
            <a:cxnSpLocks/>
          </p:cNvCxnSpPr>
          <p:nvPr userDrawn="1"/>
        </p:nvCxnSpPr>
        <p:spPr>
          <a:xfrm>
            <a:off x="4093266" y="498497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38A16B6-C317-B44B-A5BB-C2442F733613}"/>
              </a:ext>
            </a:extLst>
          </p:cNvPr>
          <p:cNvCxnSpPr>
            <a:cxnSpLocks/>
          </p:cNvCxnSpPr>
          <p:nvPr userDrawn="1"/>
        </p:nvCxnSpPr>
        <p:spPr>
          <a:xfrm>
            <a:off x="4093266" y="215694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CCF59D4F-A27F-1C45-8148-635F8893C9C9}"/>
              </a:ext>
            </a:extLst>
          </p:cNvPr>
          <p:cNvSpPr txBox="1"/>
          <p:nvPr userDrawn="1"/>
        </p:nvSpPr>
        <p:spPr>
          <a:xfrm>
            <a:off x="2210656" y="2848778"/>
            <a:ext cx="7770689" cy="1160445"/>
          </a:xfrm>
          <a:prstGeom prst="rect">
            <a:avLst/>
          </a:prstGeom>
          <a:solidFill>
            <a:schemeClr val="accent1"/>
          </a:solidFill>
        </p:spPr>
        <p:txBody>
          <a:bodyPr wrap="square" lIns="251999" tIns="251999" rIns="251999" bIns="251999" rtlCol="0" anchor="ctr">
            <a:spAutoFit/>
          </a:bodyPr>
          <a:lstStyle/>
          <a:p>
            <a:pPr marL="0" algn="ctr" defTabSz="914400" rtl="1" eaLnBrk="1" latinLnBrk="0" hangingPunct="1">
              <a:lnSpc>
                <a:spcPts val="6000"/>
              </a:lnSpc>
            </a:pPr>
            <a:endParaRPr lang="x-none" sz="2200" dirty="0">
              <a:solidFill>
                <a:schemeClr val="bg1"/>
              </a:solidFill>
              <a:latin typeface="Calibri" panose="020F0502020204030204" pitchFamily="34" charset="0"/>
              <a:cs typeface="+mn-cs"/>
            </a:endParaRPr>
          </a:p>
        </p:txBody>
      </p:sp>
      <p:sp>
        <p:nvSpPr>
          <p:cNvPr id="33" name="Rectangle 32">
            <a:extLst>
              <a:ext uri="{FF2B5EF4-FFF2-40B4-BE49-F238E27FC236}">
                <a16:creationId xmlns:a16="http://schemas.microsoft.com/office/drawing/2014/main" id="{730459D7-20E2-3642-98A9-F8CB285E36CD}"/>
              </a:ext>
            </a:extLst>
          </p:cNvPr>
          <p:cNvSpPr/>
          <p:nvPr userDrawn="1"/>
        </p:nvSpPr>
        <p:spPr>
          <a:xfrm>
            <a:off x="6692900" y="4828833"/>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4" name="Rectangle 33">
            <a:extLst>
              <a:ext uri="{FF2B5EF4-FFF2-40B4-BE49-F238E27FC236}">
                <a16:creationId xmlns:a16="http://schemas.microsoft.com/office/drawing/2014/main" id="{2247E01A-4A09-7641-BB58-BBF9194A53AE}"/>
              </a:ext>
            </a:extLst>
          </p:cNvPr>
          <p:cNvSpPr/>
          <p:nvPr userDrawn="1"/>
        </p:nvSpPr>
        <p:spPr>
          <a:xfrm>
            <a:off x="2431342" y="2371058"/>
            <a:ext cx="1524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35" name="Rectangle 34">
            <a:extLst>
              <a:ext uri="{FF2B5EF4-FFF2-40B4-BE49-F238E27FC236}">
                <a16:creationId xmlns:a16="http://schemas.microsoft.com/office/drawing/2014/main" id="{9C4295D9-D842-7B4A-8FAF-A7CB7DC8D8DD}"/>
              </a:ext>
            </a:extLst>
          </p:cNvPr>
          <p:cNvSpPr/>
          <p:nvPr userDrawn="1"/>
        </p:nvSpPr>
        <p:spPr>
          <a:xfrm>
            <a:off x="9905144" y="4005877"/>
            <a:ext cx="152400" cy="152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7757417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מה נלמד היום">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FAD2F-8484-6F41-A7DB-68F52EBF051B}"/>
              </a:ext>
            </a:extLst>
          </p:cNvPr>
          <p:cNvSpPr>
            <a:spLocks noGrp="1"/>
          </p:cNvSpPr>
          <p:nvPr>
            <p:ph type="title" hasCustomPrompt="1"/>
          </p:nvPr>
        </p:nvSpPr>
        <p:spPr>
          <a:xfrm>
            <a:off x="865046" y="376561"/>
            <a:ext cx="10515600" cy="1325563"/>
          </a:xfrm>
        </p:spPr>
        <p:txBody>
          <a:bodyPr/>
          <a:lstStyle>
            <a:lvl1pPr>
              <a:defRPr>
                <a:latin typeface="Calibri" panose="020F0502020204030204" pitchFamily="34" charset="0"/>
                <a:cs typeface="+mn-cs"/>
              </a:defRPr>
            </a:lvl1pPr>
          </a:lstStyle>
          <a:p>
            <a:r>
              <a:rPr lang="he-IL" sz="4400" dirty="0"/>
              <a:t>מה נלמד היום</a:t>
            </a:r>
          </a:p>
        </p:txBody>
      </p:sp>
      <p:sp>
        <p:nvSpPr>
          <p:cNvPr id="3" name="Content Placeholder 2">
            <a:extLst>
              <a:ext uri="{FF2B5EF4-FFF2-40B4-BE49-F238E27FC236}">
                <a16:creationId xmlns:a16="http://schemas.microsoft.com/office/drawing/2014/main" id="{B740BC21-AC41-C940-AECD-AA7CACFED78F}"/>
              </a:ext>
            </a:extLst>
          </p:cNvPr>
          <p:cNvSpPr>
            <a:spLocks noGrp="1"/>
          </p:cNvSpPr>
          <p:nvPr>
            <p:ph idx="1" hasCustomPrompt="1"/>
          </p:nvPr>
        </p:nvSpPr>
        <p:spPr/>
        <p:txBody>
          <a:bodyPr/>
          <a:lstStyle>
            <a:lvl1pPr>
              <a:buClr>
                <a:schemeClr val="accent2"/>
              </a:buClr>
              <a:defRPr>
                <a:latin typeface="Calibri" panose="020F0502020204030204" pitchFamily="34" charset="0"/>
                <a:cs typeface="+mn-cs"/>
              </a:defRPr>
            </a:lvl1pPr>
          </a:lstStyle>
          <a:p>
            <a:pPr lvl="0"/>
            <a:r>
              <a:rPr lang="he-IL" dirty="0"/>
              <a:t>טקסט עם בולט</a:t>
            </a:r>
            <a:endParaRPr lang="en-US" dirty="0"/>
          </a:p>
        </p:txBody>
      </p:sp>
      <p:grpSp>
        <p:nvGrpSpPr>
          <p:cNvPr id="7" name="Group 6">
            <a:extLst>
              <a:ext uri="{FF2B5EF4-FFF2-40B4-BE49-F238E27FC236}">
                <a16:creationId xmlns:a16="http://schemas.microsoft.com/office/drawing/2014/main" id="{BF17BF2D-5C56-2347-98A3-34A4F9603254}"/>
              </a:ext>
            </a:extLst>
          </p:cNvPr>
          <p:cNvGrpSpPr/>
          <p:nvPr userDrawn="1"/>
        </p:nvGrpSpPr>
        <p:grpSpPr>
          <a:xfrm>
            <a:off x="358720" y="6187719"/>
            <a:ext cx="3913243" cy="506326"/>
            <a:chOff x="358720" y="6187719"/>
            <a:chExt cx="3913243" cy="506326"/>
          </a:xfrm>
        </p:grpSpPr>
        <p:cxnSp>
          <p:nvCxnSpPr>
            <p:cNvPr id="8" name="Straight Connector 7">
              <a:extLst>
                <a:ext uri="{FF2B5EF4-FFF2-40B4-BE49-F238E27FC236}">
                  <a16:creationId xmlns:a16="http://schemas.microsoft.com/office/drawing/2014/main" id="{9AEDD64D-1669-CC4D-A40D-F4C1654A152C}"/>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1EEFE9A-A5D8-E143-B1EA-0A48F46D9FBA}"/>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0" name="Rectangle 9">
              <a:extLst>
                <a:ext uri="{FF2B5EF4-FFF2-40B4-BE49-F238E27FC236}">
                  <a16:creationId xmlns:a16="http://schemas.microsoft.com/office/drawing/2014/main" id="{28E9E340-F138-444F-A3A8-C621C8A24CE1}"/>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BD763B7A-9108-A148-9406-56F54986D02B}"/>
              </a:ext>
            </a:extLst>
          </p:cNvPr>
          <p:cNvGrpSpPr/>
          <p:nvPr userDrawn="1"/>
        </p:nvGrpSpPr>
        <p:grpSpPr>
          <a:xfrm rot="10800000">
            <a:off x="8177063" y="106239"/>
            <a:ext cx="3913243" cy="506326"/>
            <a:chOff x="358720" y="6187719"/>
            <a:chExt cx="3913243" cy="506326"/>
          </a:xfrm>
        </p:grpSpPr>
        <p:cxnSp>
          <p:nvCxnSpPr>
            <p:cNvPr id="12" name="Straight Connector 11">
              <a:extLst>
                <a:ext uri="{FF2B5EF4-FFF2-40B4-BE49-F238E27FC236}">
                  <a16:creationId xmlns:a16="http://schemas.microsoft.com/office/drawing/2014/main" id="{CF173E8D-1DC7-EA46-A2CF-77F707D4A43D}"/>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61244C7-240F-A94A-B142-2E9C0513EF6E}"/>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4" name="Rectangle 13">
              <a:extLst>
                <a:ext uri="{FF2B5EF4-FFF2-40B4-BE49-F238E27FC236}">
                  <a16:creationId xmlns:a16="http://schemas.microsoft.com/office/drawing/2014/main" id="{D1914BA5-ACCC-6D44-863F-9400125B1812}"/>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Tree>
    <p:extLst>
      <p:ext uri="{BB962C8B-B14F-4D97-AF65-F5344CB8AC3E}">
        <p14:creationId xmlns:p14="http://schemas.microsoft.com/office/powerpoint/2010/main" val="2642282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מה להביא לשיעור?">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mn-cs"/>
              </a:defRPr>
            </a:lvl1pPr>
          </a:lstStyle>
          <a:p>
            <a:r>
              <a:rPr lang="he-IL" dirty="0"/>
              <a:t>מה להביא לשיעור?</a:t>
            </a:r>
            <a:endParaRPr lang="x-none"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1741679"/>
            <a:ext cx="5157787" cy="3684588"/>
          </a:xfrm>
        </p:spPr>
        <p:txBody>
          <a:bodyPr>
            <a:normAutofit/>
          </a:bodyPr>
          <a:lstStyle>
            <a:lvl1pPr>
              <a:buClr>
                <a:schemeClr val="accent2"/>
              </a:buClr>
              <a:defRPr sz="2600">
                <a:latin typeface="Calibri" panose="020F0502020204030204" pitchFamily="34" charset="0"/>
                <a:cs typeface="+mn-cs"/>
              </a:defRPr>
            </a:lvl1pPr>
          </a:lstStyle>
          <a:p>
            <a:pPr lvl="0"/>
            <a:r>
              <a:rPr lang="he-IL" dirty="0"/>
              <a:t>טקסט עם בולט</a:t>
            </a:r>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1741679"/>
            <a:ext cx="5183188" cy="3684588"/>
          </a:xfrm>
        </p:spPr>
        <p:txBody>
          <a:bodyPr>
            <a:normAutofit/>
          </a:bodyPr>
          <a:lstStyle>
            <a:lvl1pPr>
              <a:buClr>
                <a:schemeClr val="accent2"/>
              </a:buClr>
              <a:defRPr sz="2600">
                <a:latin typeface="Calibri" panose="020F0502020204030204" pitchFamily="34" charset="0"/>
                <a:cs typeface="+mn-cs"/>
              </a:defRPr>
            </a:lvl1pPr>
          </a:lstStyle>
          <a:p>
            <a:pPr lvl="0"/>
            <a:r>
              <a:rPr lang="he-IL" dirty="0"/>
              <a:t>טקסט עם בולט</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1785665" y="181572"/>
            <a:ext cx="10244790" cy="506326"/>
            <a:chOff x="1748087" y="356936"/>
            <a:chExt cx="10244790"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1748087"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612206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הקניית ידע">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3D0ADF1-D847-284D-AE47-771521E2B24A}"/>
              </a:ext>
            </a:extLst>
          </p:cNvPr>
          <p:cNvPicPr>
            <a:picLocks noChangeAspect="1"/>
          </p:cNvPicPr>
          <p:nvPr userDrawn="1"/>
        </p:nvPicPr>
        <p:blipFill rotWithShape="1">
          <a:blip r:embed="rId2"/>
          <a:srcRect t="12244" b="63870"/>
          <a:stretch/>
        </p:blipFill>
        <p:spPr>
          <a:xfrm>
            <a:off x="0" y="0"/>
            <a:ext cx="12192000" cy="1638096"/>
          </a:xfrm>
          <a:prstGeom prst="rect">
            <a:avLst/>
          </a:prstGeom>
        </p:spPr>
      </p:pic>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mn-cs"/>
              </a:defRPr>
            </a:lvl1pPr>
          </a:lstStyle>
          <a:p>
            <a:r>
              <a:rPr lang="he-IL" sz="4400" dirty="0"/>
              <a:t>הקניית ידע</a:t>
            </a:r>
            <a:endParaRPr lang="x-none" dirty="0"/>
          </a:p>
        </p:txBody>
      </p:sp>
      <p:sp>
        <p:nvSpPr>
          <p:cNvPr id="6" name="Text Placeholder 5">
            <a:extLst>
              <a:ext uri="{FF2B5EF4-FFF2-40B4-BE49-F238E27FC236}">
                <a16:creationId xmlns:a16="http://schemas.microsoft.com/office/drawing/2014/main" id="{35BD9B8B-E13B-EB49-B17F-97A61BE20F46}"/>
              </a:ext>
            </a:extLst>
          </p:cNvPr>
          <p:cNvSpPr>
            <a:spLocks noGrp="1"/>
          </p:cNvSpPr>
          <p:nvPr>
            <p:ph type="body" sz="quarter" idx="10" hasCustomPrompt="1"/>
          </p:nvPr>
        </p:nvSpPr>
        <p:spPr>
          <a:xfrm>
            <a:off x="1671638" y="1928813"/>
            <a:ext cx="9572625" cy="3844925"/>
          </a:xfrm>
        </p:spPr>
        <p:txBody>
          <a:bodyPr>
            <a:normAutofit/>
          </a:bodyPr>
          <a:lstStyle>
            <a:lvl1pPr marL="0" indent="0" algn="r">
              <a:buNone/>
              <a:defRPr sz="3600">
                <a:latin typeface="Calibri" panose="020F0502020204030204" pitchFamily="34" charset="0"/>
                <a:cs typeface="+mn-cs"/>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sp>
        <p:nvSpPr>
          <p:cNvPr id="16" name="Rectangle 15">
            <a:extLst>
              <a:ext uri="{FF2B5EF4-FFF2-40B4-BE49-F238E27FC236}">
                <a16:creationId xmlns:a16="http://schemas.microsoft.com/office/drawing/2014/main" id="{DF19C3E0-9540-994D-9F88-1AA758EA24E6}"/>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27573130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mn-cs"/>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lang="en-US" sz="2800" b="0" i="0" kern="1200" dirty="0">
                <a:solidFill>
                  <a:schemeClr val="tx1"/>
                </a:solidFill>
                <a:latin typeface="Calibri" panose="020F0502020204030204" pitchFamily="34" charset="0"/>
                <a:ea typeface="+mn-ea"/>
                <a:cs typeface="+mn-cs"/>
              </a:defRPr>
            </a:lvl1pPr>
          </a:lstStyle>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mn-cs"/>
              </a:defRPr>
            </a:lvl1pPr>
          </a:lstStyle>
          <a:p>
            <a:pPr lvl="0"/>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4252503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מצגת מלאה בתרגול">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mn-cs"/>
              </a:defRPr>
            </a:lvl1pPr>
          </a:lstStyle>
          <a:p>
            <a:r>
              <a:rPr lang="he-IL" dirty="0"/>
              <a:t>המשך תרגול</a:t>
            </a:r>
            <a:endParaRPr lang="x-none" dirty="0"/>
          </a:p>
        </p:txBody>
      </p:sp>
      <p:sp>
        <p:nvSpPr>
          <p:cNvPr id="3" name="Text Placeholder 2">
            <a:extLst>
              <a:ext uri="{FF2B5EF4-FFF2-40B4-BE49-F238E27FC236}">
                <a16:creationId xmlns:a16="http://schemas.microsoft.com/office/drawing/2014/main" id="{B9D2555F-AC29-CF40-A900-4B11F74D3B6B}"/>
              </a:ext>
            </a:extLst>
          </p:cNvPr>
          <p:cNvSpPr>
            <a:spLocks noGrp="1"/>
          </p:cNvSpPr>
          <p:nvPr>
            <p:ph type="body" idx="1" hasCustomPrompt="1"/>
          </p:nvPr>
        </p:nvSpPr>
        <p:spPr>
          <a:xfrm>
            <a:off x="839788" y="1681163"/>
            <a:ext cx="5157787" cy="823912"/>
          </a:xfrm>
        </p:spPr>
        <p:txBody>
          <a:bodyPr anchor="b">
            <a:normAutofit/>
          </a:bodyPr>
          <a:lstStyle>
            <a:lvl1pPr marL="0" indent="0">
              <a:buNone/>
              <a:defRPr sz="2800" b="1">
                <a:latin typeface="Calibri" panose="020F0502020204030204" pitchFamily="34" charset="0"/>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2505075"/>
            <a:ext cx="5157787" cy="3684588"/>
          </a:xfrm>
        </p:spPr>
        <p:txBody>
          <a:bodyPr>
            <a:normAutofit/>
          </a:bodyPr>
          <a:lstStyle>
            <a:lvl1pPr>
              <a:lnSpc>
                <a:spcPct val="100000"/>
              </a:lnSpc>
              <a:buClr>
                <a:schemeClr val="accent2"/>
              </a:buClr>
              <a:defRPr sz="2600">
                <a:latin typeface="Calibri" panose="020F0502020204030204" pitchFamily="34" charset="0"/>
                <a:cs typeface="+mn-cs"/>
              </a:defRPr>
            </a:lvl1pPr>
          </a:lstStyle>
          <a:p>
            <a:pPr lvl="0"/>
            <a:r>
              <a:rPr lang="he-IL" dirty="0"/>
              <a:t>לחץ כדי לערוך סגנון טקסט עם בולט של תבנית בסיס</a:t>
            </a:r>
          </a:p>
        </p:txBody>
      </p:sp>
      <p:sp>
        <p:nvSpPr>
          <p:cNvPr id="5" name="Text Placeholder 4">
            <a:extLst>
              <a:ext uri="{FF2B5EF4-FFF2-40B4-BE49-F238E27FC236}">
                <a16:creationId xmlns:a16="http://schemas.microsoft.com/office/drawing/2014/main" id="{8A3758F3-DA41-7043-A36A-300D6DD6B73C}"/>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2800" b="1">
                <a:latin typeface="Calibri" panose="020F0502020204030204" pitchFamily="34" charset="0"/>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2505075"/>
            <a:ext cx="5183188" cy="3684588"/>
          </a:xfrm>
        </p:spPr>
        <p:txBody>
          <a:bodyPr>
            <a:normAutofit/>
          </a:bodyPr>
          <a:lstStyle>
            <a:lvl1pPr>
              <a:lnSpc>
                <a:spcPct val="100000"/>
              </a:lnSpc>
              <a:buClr>
                <a:schemeClr val="accent2"/>
              </a:buClr>
              <a:defRPr sz="2600">
                <a:latin typeface="Calibri" panose="020F0502020204030204" pitchFamily="34" charset="0"/>
                <a:cs typeface="+mn-cs"/>
              </a:defRPr>
            </a:lvl1pPr>
          </a:lstStyle>
          <a:p>
            <a:pPr lvl="0"/>
            <a:r>
              <a:rPr lang="he-IL" dirty="0"/>
              <a:t>לחץ כדי לערוך סגנון טקסט עם בולט של תבנית בסיס</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1489765" y="181572"/>
            <a:ext cx="10435013" cy="506326"/>
            <a:chOff x="1452187" y="356936"/>
            <a:chExt cx="10435013"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1452187"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2743225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פתרון">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mn-cs"/>
              </a:defRPr>
            </a:lvl1pPr>
          </a:lstStyle>
          <a:p>
            <a:r>
              <a:rPr lang="he-IL" sz="4400" dirty="0"/>
              <a:t>פתרון</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mn-cs"/>
              </a:defRPr>
            </a:lvl1pPr>
          </a:lstStyle>
          <a:p>
            <a:pPr lvl="0"/>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mn-cs"/>
              </a:defRPr>
            </a:lvl1pPr>
          </a:lstStyle>
          <a:p>
            <a:pPr lvl="0"/>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3528654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68C25B-25BC-3D44-BF1A-D4FCCE68B2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e-IL" dirty="0"/>
              <a:t>כותרת</a:t>
            </a:r>
            <a:endParaRPr lang="x-none" dirty="0"/>
          </a:p>
        </p:txBody>
      </p:sp>
      <p:sp>
        <p:nvSpPr>
          <p:cNvPr id="3" name="Text Placeholder 2">
            <a:extLst>
              <a:ext uri="{FF2B5EF4-FFF2-40B4-BE49-F238E27FC236}">
                <a16:creationId xmlns:a16="http://schemas.microsoft.com/office/drawing/2014/main" id="{2E74985F-A51E-924E-9310-276896888B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sp>
        <p:nvSpPr>
          <p:cNvPr id="4" name="Slide Number Placeholder 1">
            <a:extLst>
              <a:ext uri="{FF2B5EF4-FFF2-40B4-BE49-F238E27FC236}">
                <a16:creationId xmlns:a16="http://schemas.microsoft.com/office/drawing/2014/main" id="{6358A68B-1458-9644-8C25-4295BB71F92E}"/>
              </a:ext>
            </a:extLst>
          </p:cNvPr>
          <p:cNvSpPr txBox="1">
            <a:spLocks/>
          </p:cNvSpPr>
          <p:nvPr userDrawn="1"/>
        </p:nvSpPr>
        <p:spPr>
          <a:xfrm>
            <a:off x="5492813" y="6272468"/>
            <a:ext cx="1206375" cy="365125"/>
          </a:xfrm>
          <a:prstGeom prst="rect">
            <a:avLst/>
          </a:prstGeom>
          <a:no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fld id="{4ACF36E0-02F0-C24F-AEDD-AC692C7CD92B}" type="slidenum">
              <a:rPr lang="en-US" smtClean="0">
                <a:solidFill>
                  <a:srgbClr val="4285E3"/>
                </a:solidFill>
                <a:latin typeface="Arial" panose="020B0604020202020204" pitchFamily="34" charset="0"/>
                <a:cs typeface="+mn-cs"/>
              </a:rPr>
              <a:pPr algn="ctr" rtl="1"/>
              <a:t>‹#›</a:t>
            </a:fld>
            <a:endParaRPr lang="en-US" dirty="0">
              <a:solidFill>
                <a:srgbClr val="4285E3"/>
              </a:solidFill>
              <a:latin typeface="Arial" panose="020B0604020202020204" pitchFamily="34" charset="0"/>
              <a:cs typeface="+mn-cs"/>
            </a:endParaRPr>
          </a:p>
        </p:txBody>
      </p:sp>
    </p:spTree>
    <p:extLst>
      <p:ext uri="{BB962C8B-B14F-4D97-AF65-F5344CB8AC3E}">
        <p14:creationId xmlns:p14="http://schemas.microsoft.com/office/powerpoint/2010/main" val="3140060033"/>
      </p:ext>
    </p:extLst>
  </p:cSld>
  <p:clrMap bg1="lt1" tx1="dk1" bg2="lt2" tx2="dk2" accent1="accent1" accent2="accent2" accent3="accent3" accent4="accent4" accent5="accent5" accent6="accent6" hlink="hlink" folHlink="folHlink"/>
  <p:sldLayoutIdLst>
    <p:sldLayoutId id="2147483672" r:id="rId1"/>
    <p:sldLayoutId id="2147483662" r:id="rId2"/>
    <p:sldLayoutId id="2147483673" r:id="rId3"/>
    <p:sldLayoutId id="2147483650" r:id="rId4"/>
    <p:sldLayoutId id="2147483653" r:id="rId5"/>
    <p:sldLayoutId id="2147483666" r:id="rId6"/>
    <p:sldLayoutId id="2147483652" r:id="rId7"/>
    <p:sldLayoutId id="2147483667" r:id="rId8"/>
    <p:sldLayoutId id="2147483669" r:id="rId9"/>
  </p:sldLayoutIdLst>
  <p:txStyles>
    <p:titleStyle>
      <a:lvl1pPr algn="r" defTabSz="914400" rtl="1" eaLnBrk="1" latinLnBrk="0" hangingPunct="1">
        <a:lnSpc>
          <a:spcPct val="90000"/>
        </a:lnSpc>
        <a:spcBef>
          <a:spcPct val="0"/>
        </a:spcBef>
        <a:buNone/>
        <a:defRPr sz="4400" b="0" i="0" kern="1200">
          <a:solidFill>
            <a:schemeClr val="tx1"/>
          </a:solidFill>
          <a:latin typeface="Calibri" panose="020F0502020204030204" pitchFamily="34" charset="0"/>
          <a:ea typeface="Open Sans" panose="020B0606030504020204" pitchFamily="34" charset="0"/>
          <a:cs typeface="+mn-cs"/>
        </a:defRPr>
      </a:lvl1pPr>
    </p:titleStyle>
    <p:bodyStyle>
      <a:lvl1pPr marL="228600" indent="-228600" algn="r" defTabSz="914400" rtl="1" eaLnBrk="1" latinLnBrk="0" hangingPunct="1">
        <a:lnSpc>
          <a:spcPct val="90000"/>
        </a:lnSpc>
        <a:spcBef>
          <a:spcPts val="1000"/>
        </a:spcBef>
        <a:buClr>
          <a:schemeClr val="accent2"/>
        </a:buClr>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r" defTabSz="914400" rtl="1" eaLnBrk="1" latinLnBrk="0" hangingPunct="1">
        <a:lnSpc>
          <a:spcPct val="90000"/>
        </a:lnSpc>
        <a:spcBef>
          <a:spcPts val="500"/>
        </a:spcBef>
        <a:buClr>
          <a:schemeClr val="accent2"/>
        </a:buClr>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r" defTabSz="914400" rtl="1" eaLnBrk="1" latinLnBrk="0" hangingPunct="1">
        <a:lnSpc>
          <a:spcPct val="90000"/>
        </a:lnSpc>
        <a:spcBef>
          <a:spcPts val="500"/>
        </a:spcBef>
        <a:buClr>
          <a:schemeClr val="accent2"/>
        </a:buClr>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r" defTabSz="914400" rtl="1"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r" defTabSz="914400" rtl="1"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083" userDrawn="1">
          <p15:clr>
            <a:srgbClr val="F26B43"/>
          </p15:clr>
        </p15:guide>
        <p15:guide id="2" orient="horz" pos="75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6.xml"/><Relationship Id="rId7" Type="http://schemas.openxmlformats.org/officeDocument/2006/relationships/image" Target="../media/image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notesSlide" Target="../notesSlides/notesSlide3.xml"/><Relationship Id="rId9"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1.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9.png"/><Relationship Id="rId5" Type="http://schemas.openxmlformats.org/officeDocument/2006/relationships/image" Target="../media/image6.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A8353E3-2652-3F44-939F-0BCFCA29D2DF}"/>
              </a:ext>
            </a:extLst>
          </p:cNvPr>
          <p:cNvSpPr>
            <a:spLocks noGrp="1"/>
          </p:cNvSpPr>
          <p:nvPr>
            <p:ph type="body" sz="quarter" idx="12"/>
          </p:nvPr>
        </p:nvSpPr>
        <p:spPr/>
        <p:txBody>
          <a:bodyPr>
            <a:normAutofit/>
          </a:bodyPr>
          <a:lstStyle/>
          <a:p>
            <a:r>
              <a:rPr lang="he-IL" dirty="0"/>
              <a:t>שיעור עברית לכיתות א-ב</a:t>
            </a:r>
            <a:endParaRPr lang="x-none" dirty="0"/>
          </a:p>
        </p:txBody>
      </p:sp>
      <p:sp>
        <p:nvSpPr>
          <p:cNvPr id="18" name="Text Placeholder 17">
            <a:extLst>
              <a:ext uri="{FF2B5EF4-FFF2-40B4-BE49-F238E27FC236}">
                <a16:creationId xmlns:a16="http://schemas.microsoft.com/office/drawing/2014/main" id="{E2ECD639-8970-3D4B-AC28-B74B56B9409F}"/>
              </a:ext>
            </a:extLst>
          </p:cNvPr>
          <p:cNvSpPr>
            <a:spLocks noGrp="1"/>
          </p:cNvSpPr>
          <p:nvPr>
            <p:ph type="body" sz="quarter" idx="13"/>
          </p:nvPr>
        </p:nvSpPr>
        <p:spPr>
          <a:xfrm>
            <a:off x="98426" y="4484673"/>
            <a:ext cx="7929145" cy="649357"/>
          </a:xfrm>
        </p:spPr>
        <p:txBody>
          <a:bodyPr>
            <a:noAutofit/>
          </a:bodyPr>
          <a:lstStyle/>
          <a:p>
            <a:pPr algn="r"/>
            <a:r>
              <a:rPr lang="he-IL" sz="2800" dirty="0"/>
              <a:t>נוֹשֵׂא </a:t>
            </a:r>
            <a:r>
              <a:rPr lang="he-IL" sz="2800" dirty="0" err="1"/>
              <a:t>הַשִּׁעוּר</a:t>
            </a:r>
            <a:r>
              <a:rPr lang="he-IL" sz="2800" dirty="0"/>
              <a:t>: הַסִּפּוּר: "סְתָם וִילוֹן" מֵאֵת </a:t>
            </a:r>
            <a:r>
              <a:rPr lang="he-IL" sz="2800" dirty="0" err="1"/>
              <a:t>מִִירִיק</a:t>
            </a:r>
            <a:r>
              <a:rPr lang="he-IL" sz="2800" dirty="0"/>
              <a:t> שְׂנִיר</a:t>
            </a:r>
            <a:endParaRPr lang="x-none" sz="2800" dirty="0"/>
          </a:p>
        </p:txBody>
      </p:sp>
      <p:sp>
        <p:nvSpPr>
          <p:cNvPr id="17" name="Text Placeholder 16">
            <a:extLst>
              <a:ext uri="{FF2B5EF4-FFF2-40B4-BE49-F238E27FC236}">
                <a16:creationId xmlns:a16="http://schemas.microsoft.com/office/drawing/2014/main" id="{89CD8C81-BF15-0C4B-9EA8-156519D976BF}"/>
              </a:ext>
            </a:extLst>
          </p:cNvPr>
          <p:cNvSpPr>
            <a:spLocks noGrp="1"/>
          </p:cNvSpPr>
          <p:nvPr>
            <p:ph type="body" sz="quarter" idx="14"/>
          </p:nvPr>
        </p:nvSpPr>
        <p:spPr>
          <a:xfrm>
            <a:off x="1992145" y="5139110"/>
            <a:ext cx="5099050" cy="560533"/>
          </a:xfrm>
        </p:spPr>
        <p:txBody>
          <a:bodyPr/>
          <a:lstStyle/>
          <a:p>
            <a:pPr algn="r"/>
            <a:r>
              <a:rPr lang="he-IL" dirty="0"/>
              <a:t>הַמּוֹרָה: אילנה מסט</a:t>
            </a:r>
            <a:endParaRPr lang="x-none" dirty="0"/>
          </a:p>
        </p:txBody>
      </p:sp>
      <p:pic>
        <p:nvPicPr>
          <p:cNvPr id="148" name="Picture 147">
            <a:extLst>
              <a:ext uri="{FF2B5EF4-FFF2-40B4-BE49-F238E27FC236}">
                <a16:creationId xmlns:a16="http://schemas.microsoft.com/office/drawing/2014/main" id="{F813B7AB-6F21-3441-8779-6DAF0C6E356B}"/>
              </a:ext>
            </a:extLst>
          </p:cNvPr>
          <p:cNvPicPr>
            <a:picLocks noChangeAspect="1"/>
          </p:cNvPicPr>
          <p:nvPr/>
        </p:nvPicPr>
        <p:blipFill>
          <a:blip r:embed="rId3"/>
          <a:stretch>
            <a:fillRect/>
          </a:stretch>
        </p:blipFill>
        <p:spPr>
          <a:xfrm rot="18894709">
            <a:off x="3733675" y="632278"/>
            <a:ext cx="658648" cy="2212383"/>
          </a:xfrm>
          <a:prstGeom prst="rect">
            <a:avLst/>
          </a:prstGeom>
        </p:spPr>
      </p:pic>
      <p:sp>
        <p:nvSpPr>
          <p:cNvPr id="20" name="Text Placeholder 6">
            <a:extLst>
              <a:ext uri="{FF2B5EF4-FFF2-40B4-BE49-F238E27FC236}">
                <a16:creationId xmlns:a16="http://schemas.microsoft.com/office/drawing/2014/main" id="{A3E1B3D4-C989-FB43-9CF2-D10DF49CA72C}"/>
              </a:ext>
            </a:extLst>
          </p:cNvPr>
          <p:cNvSpPr txBox="1">
            <a:spLocks/>
          </p:cNvSpPr>
          <p:nvPr/>
        </p:nvSpPr>
        <p:spPr>
          <a:xfrm>
            <a:off x="4047344" y="6148563"/>
            <a:ext cx="7300210" cy="560533"/>
          </a:xfrm>
          <a:prstGeom prst="rect">
            <a:avLst/>
          </a:prstGeom>
        </p:spPr>
        <p:txBody>
          <a:bodyPr vert="horz" lIns="91440" tIns="45720" rIns="91440" bIns="45720" rtlCol="0">
            <a:normAutofit fontScale="70000" lnSpcReduction="20000"/>
          </a:bodyPr>
          <a:lstStyle>
            <a:lvl1pPr marL="0" indent="0" algn="l" defTabSz="914400" rtl="1" eaLnBrk="1" latinLnBrk="0" hangingPunct="1">
              <a:lnSpc>
                <a:spcPct val="90000"/>
              </a:lnSpc>
              <a:spcBef>
                <a:spcPts val="1000"/>
              </a:spcBef>
              <a:buFont typeface="Arial" panose="020B0604020202020204" pitchFamily="34" charset="0"/>
              <a:buNone/>
              <a:defRPr sz="2800" b="0" i="0" kern="1200">
                <a:solidFill>
                  <a:schemeClr val="bg1"/>
                </a:solidFill>
                <a:latin typeface="Calibri" panose="020F0502020204030204" pitchFamily="34" charset="0"/>
                <a:ea typeface="+mn-ea"/>
                <a:cs typeface="+mn-cs"/>
              </a:defRPr>
            </a:lvl1pPr>
            <a:lvl2pPr marL="457200" indent="0" algn="r" defTabSz="914400" rtl="1" eaLnBrk="1" latinLnBrk="0" hangingPunct="1">
              <a:lnSpc>
                <a:spcPct val="90000"/>
              </a:lnSpc>
              <a:spcBef>
                <a:spcPts val="500"/>
              </a:spcBef>
              <a:buFont typeface="Arial" panose="020B0604020202020204" pitchFamily="34" charset="0"/>
              <a:buNone/>
              <a:defRPr sz="2400" b="0" i="0" kern="1200">
                <a:solidFill>
                  <a:schemeClr val="tx1"/>
                </a:solidFill>
                <a:latin typeface="Arial" panose="020B0604020202020204" pitchFamily="34" charset="0"/>
                <a:ea typeface="+mn-ea"/>
                <a:cs typeface="Arial" panose="020B0604020202020204" pitchFamily="34" charset="0"/>
              </a:defRPr>
            </a:lvl2pPr>
            <a:lvl3pPr marL="914400" indent="0" algn="r" defTabSz="914400" rtl="1" eaLnBrk="1" latinLnBrk="0" hangingPunct="1">
              <a:lnSpc>
                <a:spcPct val="90000"/>
              </a:lnSpc>
              <a:spcBef>
                <a:spcPts val="500"/>
              </a:spcBef>
              <a:buFont typeface="Arial" panose="020B0604020202020204" pitchFamily="34" charset="0"/>
              <a:buNone/>
              <a:defRPr sz="2000" b="0" i="0" kern="1200">
                <a:solidFill>
                  <a:schemeClr val="tx1"/>
                </a:solidFill>
                <a:latin typeface="Arial" panose="020B0604020202020204" pitchFamily="34" charset="0"/>
                <a:ea typeface="+mn-ea"/>
                <a:cs typeface="Arial" panose="020B0604020202020204" pitchFamily="34" charset="0"/>
              </a:defRPr>
            </a:lvl3pPr>
            <a:lvl4pPr marL="1371600" indent="0" algn="r" defTabSz="914400" rtl="1"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4pPr>
            <a:lvl5pPr marL="1828800" indent="0" algn="r" defTabSz="914400" rtl="1" eaLnBrk="1" latinLnBrk="0" hangingPunct="1">
              <a:lnSpc>
                <a:spcPct val="90000"/>
              </a:lnSpc>
              <a:spcBef>
                <a:spcPts val="500"/>
              </a:spcBef>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he-IL" dirty="0"/>
              <a:t>נָא </a:t>
            </a:r>
            <a:r>
              <a:rPr lang="he-IL" dirty="0" err="1"/>
              <a:t>הִצְטַיְּדו</a:t>
            </a:r>
            <a:r>
              <a:rPr lang="he-IL" dirty="0"/>
              <a:t>ּ בְּמַחְבֶּרֶת, בְּעִפָּרוֹן, בִּצְבָעִים, בַּחֲתִיכַַַת בַּד (צָעִיף אוֹ מַפִּית)</a:t>
            </a:r>
            <a:endParaRPr lang="x-none" dirty="0"/>
          </a:p>
        </p:txBody>
      </p:sp>
      <p:sp>
        <p:nvSpPr>
          <p:cNvPr id="21" name="Text Placeholder 17">
            <a:extLst>
              <a:ext uri="{FF2B5EF4-FFF2-40B4-BE49-F238E27FC236}">
                <a16:creationId xmlns:a16="http://schemas.microsoft.com/office/drawing/2014/main" id="{B8A069CF-BE4E-A148-A8C2-3BDA709CDF49}"/>
              </a:ext>
            </a:extLst>
          </p:cNvPr>
          <p:cNvSpPr txBox="1">
            <a:spLocks/>
          </p:cNvSpPr>
          <p:nvPr/>
        </p:nvSpPr>
        <p:spPr>
          <a:xfrm>
            <a:off x="2030833" y="5094699"/>
            <a:ext cx="5157367" cy="649357"/>
          </a:xfrm>
          <a:prstGeom prst="rect">
            <a:avLst/>
          </a:prstGeom>
        </p:spPr>
        <p:txBody>
          <a:bodyPr vert="horz" lIns="91440" tIns="45720" rIns="91440" bIns="45720" rtlCol="0">
            <a:normAutofit/>
          </a:bodyPr>
          <a:lstStyle>
            <a:lvl1pPr marL="0" indent="0" algn="l" defTabSz="914400" rtl="1" eaLnBrk="1" latinLnBrk="0" hangingPunct="1">
              <a:lnSpc>
                <a:spcPct val="90000"/>
              </a:lnSpc>
              <a:spcBef>
                <a:spcPts val="1000"/>
              </a:spcBef>
              <a:buFont typeface="Arial" panose="020B0604020202020204" pitchFamily="34" charset="0"/>
              <a:buNone/>
              <a:defRPr lang="x-none" sz="3200" b="0" i="0" kern="1200" dirty="0">
                <a:solidFill>
                  <a:schemeClr val="bg1"/>
                </a:solidFill>
                <a:latin typeface="Calibri" panose="020F0502020204030204" pitchFamily="34" charset="0"/>
                <a:ea typeface="+mn-ea"/>
                <a:cs typeface="Calibri" panose="020F0502020204030204" pitchFamily="34" charset="0"/>
              </a:defRPr>
            </a:lvl1pPr>
            <a:lvl2pPr marL="685800" indent="-228600" algn="r" defTabSz="914400" rtl="1" eaLnBrk="1" latinLnBrk="0" hangingPunct="1">
              <a:lnSpc>
                <a:spcPct val="90000"/>
              </a:lnSpc>
              <a:spcBef>
                <a:spcPts val="500"/>
              </a:spcBef>
              <a:buFont typeface="Arial" panose="020B0604020202020204" pitchFamily="34" charset="0"/>
              <a:buChar char="•"/>
              <a:defRPr sz="2400" b="0" i="0" kern="1200">
                <a:solidFill>
                  <a:schemeClr val="tx1"/>
                </a:solidFill>
                <a:latin typeface="Open Sans Hebrew" pitchFamily="2" charset="-79"/>
                <a:ea typeface="+mn-ea"/>
                <a:cs typeface="Open Sans Hebrew"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Open Sans Hebrew" pitchFamily="2" charset="-79"/>
                <a:ea typeface="+mn-ea"/>
                <a:cs typeface="Open Sans Hebrew"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Open Sans Hebrew" pitchFamily="2" charset="-79"/>
                <a:ea typeface="+mn-ea"/>
                <a:cs typeface="Open Sans Hebrew"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Open Sans Hebrew" pitchFamily="2" charset="-79"/>
                <a:ea typeface="+mn-ea"/>
                <a:cs typeface="Open Sans Hebrew"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endParaRPr lang="he-IL" dirty="0"/>
          </a:p>
        </p:txBody>
      </p:sp>
    </p:spTree>
    <p:extLst>
      <p:ext uri="{BB962C8B-B14F-4D97-AF65-F5344CB8AC3E}">
        <p14:creationId xmlns:p14="http://schemas.microsoft.com/office/powerpoint/2010/main" val="3094554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lstStyle/>
          <a:p>
            <a:r>
              <a:rPr lang="he-IL" b="1" dirty="0"/>
              <a:t>מָה צָפוּי לָנוּ </a:t>
            </a:r>
            <a:r>
              <a:rPr lang="he-IL" b="1" dirty="0" err="1"/>
              <a:t>בַּשִּׁעוּר</a:t>
            </a:r>
            <a:r>
              <a:rPr lang="he-IL" b="1" dirty="0"/>
              <a:t> הַיּוֹם?</a:t>
            </a:r>
            <a:endParaRPr lang="x-none"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sp>
        <p:nvSpPr>
          <p:cNvPr id="9" name="Content Placeholder 4">
            <a:extLst>
              <a:ext uri="{FF2B5EF4-FFF2-40B4-BE49-F238E27FC236}">
                <a16:creationId xmlns:a16="http://schemas.microsoft.com/office/drawing/2014/main" id="{7D770813-B35D-4631-879D-01D2635B2F96}"/>
              </a:ext>
            </a:extLst>
          </p:cNvPr>
          <p:cNvSpPr txBox="1">
            <a:spLocks/>
          </p:cNvSpPr>
          <p:nvPr/>
        </p:nvSpPr>
        <p:spPr>
          <a:xfrm>
            <a:off x="838200" y="2029515"/>
            <a:ext cx="10515600" cy="4351338"/>
          </a:xfrm>
          <a:prstGeom prst="rect">
            <a:avLst/>
          </a:prstGeom>
        </p:spPr>
        <p:txBody>
          <a:bodyPr>
            <a:normAutofit/>
          </a:bodyPr>
          <a:lstStyle>
            <a:lvl1pPr marL="228600" indent="-228600" algn="r" defTabSz="914400" rtl="1" eaLnBrk="1" latinLnBrk="0" hangingPunct="1">
              <a:lnSpc>
                <a:spcPct val="90000"/>
              </a:lnSpc>
              <a:spcBef>
                <a:spcPts val="1000"/>
              </a:spcBef>
              <a:buClr>
                <a:schemeClr val="accent2"/>
              </a:buClr>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r" defTabSz="914400" rtl="1" eaLnBrk="1" latinLnBrk="0" hangingPunct="1">
              <a:lnSpc>
                <a:spcPct val="90000"/>
              </a:lnSpc>
              <a:spcBef>
                <a:spcPts val="500"/>
              </a:spcBef>
              <a:buClr>
                <a:schemeClr val="accent2"/>
              </a:buClr>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r" defTabSz="914400" rtl="1" eaLnBrk="1" latinLnBrk="0" hangingPunct="1">
              <a:lnSpc>
                <a:spcPct val="90000"/>
              </a:lnSpc>
              <a:spcBef>
                <a:spcPts val="500"/>
              </a:spcBef>
              <a:buClr>
                <a:schemeClr val="accent2"/>
              </a:buClr>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r" defTabSz="914400" rtl="1"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r" defTabSz="914400" rtl="1"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ü"/>
            </a:pPr>
            <a:r>
              <a:rPr lang="he-IL" sz="3600" dirty="0"/>
              <a:t>נַקְשִׁיב לַסִּפּוּר "</a:t>
            </a:r>
            <a:r>
              <a:rPr lang="he-IL" sz="3600" b="1" dirty="0"/>
              <a:t>סְתָם וִילוֹן</a:t>
            </a:r>
            <a:r>
              <a:rPr lang="he-IL" sz="3600" dirty="0"/>
              <a:t>" מֵאֵת </a:t>
            </a:r>
            <a:r>
              <a:rPr lang="he-IL" sz="3600" dirty="0" err="1"/>
              <a:t>מִירִיק</a:t>
            </a:r>
            <a:r>
              <a:rPr lang="he-IL" sz="3600" dirty="0"/>
              <a:t> שְׂנִיר.</a:t>
            </a:r>
          </a:p>
          <a:p>
            <a:pPr marL="285750" indent="-285750">
              <a:buFont typeface="Wingdings" panose="05000000000000000000" pitchFamily="2" charset="2"/>
              <a:buChar char="ü"/>
            </a:pPr>
            <a:r>
              <a:rPr lang="he-IL" sz="3600" dirty="0"/>
              <a:t>נִכְתֹּב מִלִּים מֵהַסִּפּוּר.</a:t>
            </a:r>
          </a:p>
          <a:p>
            <a:pPr marL="285750" indent="-285750">
              <a:buFont typeface="Wingdings" panose="05000000000000000000" pitchFamily="2" charset="2"/>
              <a:buChar char="ü"/>
            </a:pPr>
            <a:r>
              <a:rPr lang="he-IL" sz="3600" dirty="0"/>
              <a:t>נִקְרָא </a:t>
            </a:r>
            <a:r>
              <a:rPr lang="he-IL" sz="3600"/>
              <a:t>אֶת הַסִּפּוּר ונֵצֵא </a:t>
            </a:r>
            <a:r>
              <a:rPr lang="he-IL" sz="3600" dirty="0"/>
              <a:t>בְּיַחַד עִם הַיַּלְדָּה שֶׁבַּסִּפּוּר לְמַסָּע בַּדִּמְיוֹן.</a:t>
            </a:r>
          </a:p>
          <a:p>
            <a:pPr marL="285750" indent="-285750">
              <a:buFont typeface="Wingdings" panose="05000000000000000000" pitchFamily="2" charset="2"/>
              <a:buChar char="ü"/>
            </a:pPr>
            <a:r>
              <a:rPr lang="he-IL" sz="3600" dirty="0"/>
              <a:t>תוֹךְ כְּדֵי הַקְּרִיאָה נְשַׁחֵק בְּמִטְפַּחַת.</a:t>
            </a:r>
          </a:p>
          <a:p>
            <a:endParaRPr lang="x-none" dirty="0"/>
          </a:p>
        </p:txBody>
      </p:sp>
    </p:spTree>
    <p:extLst>
      <p:ext uri="{BB962C8B-B14F-4D97-AF65-F5344CB8AC3E}">
        <p14:creationId xmlns:p14="http://schemas.microsoft.com/office/powerpoint/2010/main" val="2333991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מלבן 9"/>
          <p:cNvSpPr/>
          <p:nvPr/>
        </p:nvSpPr>
        <p:spPr>
          <a:xfrm>
            <a:off x="163285" y="5391622"/>
            <a:ext cx="4782788" cy="1466378"/>
          </a:xfrm>
          <a:prstGeom prst="rect">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כותרת 1">
            <a:extLst>
              <a:ext uri="{FF2B5EF4-FFF2-40B4-BE49-F238E27FC236}">
                <a16:creationId xmlns:a16="http://schemas.microsoft.com/office/drawing/2014/main" id="{F1CCA0C7-A569-4357-87E2-441FA4717912}"/>
              </a:ext>
            </a:extLst>
          </p:cNvPr>
          <p:cNvSpPr>
            <a:spLocks noGrp="1"/>
          </p:cNvSpPr>
          <p:nvPr>
            <p:ph type="title"/>
          </p:nvPr>
        </p:nvSpPr>
        <p:spPr/>
        <p:txBody>
          <a:bodyPr>
            <a:normAutofit fontScale="90000"/>
          </a:bodyPr>
          <a:lstStyle/>
          <a:p>
            <a:r>
              <a:rPr lang="he-IL" dirty="0"/>
              <a:t/>
            </a:r>
            <a:br>
              <a:rPr lang="he-IL" dirty="0"/>
            </a:br>
            <a:r>
              <a:rPr lang="he-IL" dirty="0"/>
              <a:t/>
            </a:r>
            <a:br>
              <a:rPr lang="he-IL" dirty="0"/>
            </a:br>
            <a:r>
              <a:rPr lang="he-IL" dirty="0"/>
              <a:t/>
            </a:r>
            <a:br>
              <a:rPr lang="he-IL" dirty="0"/>
            </a:br>
            <a:r>
              <a:rPr lang="he-IL" sz="4900" b="1" dirty="0"/>
              <a:t>מָה לְהָבִיא </a:t>
            </a:r>
            <a:r>
              <a:rPr lang="he-IL" sz="4900" b="1" dirty="0" err="1"/>
              <a:t>לְשִּׁעוּר</a:t>
            </a:r>
            <a:r>
              <a:rPr lang="he-IL" sz="4900" b="1" dirty="0"/>
              <a:t>?</a:t>
            </a:r>
          </a:p>
        </p:txBody>
      </p:sp>
      <p:sp>
        <p:nvSpPr>
          <p:cNvPr id="4" name="מציין מיקום טקסט 3">
            <a:extLst>
              <a:ext uri="{FF2B5EF4-FFF2-40B4-BE49-F238E27FC236}">
                <a16:creationId xmlns:a16="http://schemas.microsoft.com/office/drawing/2014/main" id="{09879F3C-34B7-4E8C-B93B-09AA029C4437}"/>
              </a:ext>
            </a:extLst>
          </p:cNvPr>
          <p:cNvSpPr>
            <a:spLocks noGrp="1"/>
          </p:cNvSpPr>
          <p:nvPr>
            <p:ph type="body" sz="quarter" idx="10"/>
          </p:nvPr>
        </p:nvSpPr>
        <p:spPr>
          <a:xfrm>
            <a:off x="7057943" y="2010118"/>
            <a:ext cx="4586288" cy="3725122"/>
          </a:xfrm>
          <a:prstGeom prst="rect">
            <a:avLst/>
          </a:prstGeom>
        </p:spPr>
        <p:txBody>
          <a:bodyPr wrap="square">
            <a:spAutoFit/>
          </a:bodyPr>
          <a:lstStyle/>
          <a:p>
            <a:pPr marL="285750" indent="-285750">
              <a:buFont typeface="Wingdings" panose="05000000000000000000" pitchFamily="2" charset="2"/>
              <a:buChar char="ü"/>
            </a:pPr>
            <a:r>
              <a:rPr lang="he-IL" dirty="0"/>
              <a:t>עִפָּרוֹן</a:t>
            </a:r>
          </a:p>
          <a:p>
            <a:pPr marL="285750" indent="-285750">
              <a:buFont typeface="Wingdings" panose="05000000000000000000" pitchFamily="2" charset="2"/>
              <a:buChar char="ü"/>
            </a:pPr>
            <a:endParaRPr lang="he-IL" dirty="0"/>
          </a:p>
          <a:p>
            <a:pPr marL="285750" indent="-285750">
              <a:buFont typeface="Wingdings" panose="05000000000000000000" pitchFamily="2" charset="2"/>
              <a:buChar char="ü"/>
            </a:pPr>
            <a:endParaRPr lang="he-IL" dirty="0"/>
          </a:p>
          <a:p>
            <a:pPr marL="285750" indent="-285750">
              <a:buFont typeface="Wingdings" panose="05000000000000000000" pitchFamily="2" charset="2"/>
              <a:buChar char="ü"/>
            </a:pPr>
            <a:r>
              <a:rPr lang="he-IL" dirty="0"/>
              <a:t>צְבָעִים</a:t>
            </a:r>
          </a:p>
          <a:p>
            <a:endParaRPr lang="he-IL" dirty="0"/>
          </a:p>
          <a:p>
            <a:endParaRPr lang="he-IL" dirty="0"/>
          </a:p>
        </p:txBody>
      </p:sp>
      <p:pic>
        <p:nvPicPr>
          <p:cNvPr id="5" name="Picture 4" descr="https://lh4.googleusercontent.com/iGTl96Eygo7-oid1H3ZWWYhb5HWAynyOs2KLWGGMeuEgHeu4cFLof2g-jYLOscV4q-879K-lfjkP4Swnmj_UGZsWTDspF4AbUz1XGd30Tf1KKpiEXhvx6NLF17Q1F5VY">
            <a:extLst>
              <a:ext uri="{FF2B5EF4-FFF2-40B4-BE49-F238E27FC236}">
                <a16:creationId xmlns:a16="http://schemas.microsoft.com/office/drawing/2014/main" id="{A9313DBE-EABC-4787-AD3C-2AC8C55CF0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8550733" y="2159563"/>
            <a:ext cx="1370510" cy="59831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https://lh4.googleusercontent.com/8FRkycPXoj7UiB9dvl8WfvE_rPOmNvworJ3hEUUExH908Pyx1w8Shtg70_9YIyrxXZu2Q5tvXMslWX6PBLNTleMKYZ5Wgwd4UNNj4iBwA-K5B6WNBJ5WFRNSOF3busg5">
            <a:extLst>
              <a:ext uri="{FF2B5EF4-FFF2-40B4-BE49-F238E27FC236}">
                <a16:creationId xmlns:a16="http://schemas.microsoft.com/office/drawing/2014/main" id="{4F028188-E6E0-411A-B49C-6D205C5FBEA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72961" y="3770967"/>
            <a:ext cx="962184" cy="158577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C2608A01-7795-496F-B0B7-BE0CBED2FA1A}"/>
              </a:ext>
            </a:extLst>
          </p:cNvPr>
          <p:cNvPicPr>
            <a:picLocks noChangeAspect="1"/>
          </p:cNvPicPr>
          <p:nvPr/>
        </p:nvPicPr>
        <p:blipFill>
          <a:blip r:embed="rId7"/>
          <a:stretch>
            <a:fillRect/>
          </a:stretch>
        </p:blipFill>
        <p:spPr>
          <a:xfrm rot="8057618">
            <a:off x="290050" y="378918"/>
            <a:ext cx="1468977" cy="973310"/>
          </a:xfrm>
          <a:prstGeom prst="rect">
            <a:avLst/>
          </a:prstGeom>
        </p:spPr>
      </p:pic>
      <p:pic>
        <p:nvPicPr>
          <p:cNvPr id="8" name="Picture 3" descr="https://lh5.googleusercontent.com/7xQchnRuOUJbyFAyyHdllavqvQUFOSCV7l5Kzy1Rmeboi9xefgg8yDF0ng5ESkxi3tC9_i9ER1BmBYOOTMhmhaxTzBz8ILJQxn_c__0Qg9cKcVB64VGmWAAtIhTRT7NF">
            <a:extLst>
              <a:ext uri="{FF2B5EF4-FFF2-40B4-BE49-F238E27FC236}">
                <a16:creationId xmlns:a16="http://schemas.microsoft.com/office/drawing/2014/main" id="{37CBB811-12E7-45F6-B10F-1D6B36890A9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67765" y="1996831"/>
            <a:ext cx="962184" cy="1491982"/>
          </a:xfrm>
          <a:prstGeom prst="rect">
            <a:avLst/>
          </a:prstGeom>
          <a:noFill/>
          <a:extLst>
            <a:ext uri="{909E8E84-426E-40DD-AFC4-6F175D3DCCD1}">
              <a14:hiddenFill xmlns:a14="http://schemas.microsoft.com/office/drawing/2010/main">
                <a:solidFill>
                  <a:srgbClr val="FFFFFF"/>
                </a:solidFill>
              </a14:hiddenFill>
            </a:ext>
          </a:extLst>
        </p:spPr>
      </p:pic>
      <p:sp>
        <p:nvSpPr>
          <p:cNvPr id="9" name="מציין מיקום טקסט 3">
            <a:extLst>
              <a:ext uri="{FF2B5EF4-FFF2-40B4-BE49-F238E27FC236}">
                <a16:creationId xmlns:a16="http://schemas.microsoft.com/office/drawing/2014/main" id="{EB42466E-557F-43ED-BB10-35B67EEA8BF0}"/>
              </a:ext>
            </a:extLst>
          </p:cNvPr>
          <p:cNvSpPr txBox="1">
            <a:spLocks/>
          </p:cNvSpPr>
          <p:nvPr/>
        </p:nvSpPr>
        <p:spPr>
          <a:xfrm>
            <a:off x="1630164" y="1884165"/>
            <a:ext cx="6367223" cy="2970044"/>
          </a:xfrm>
          <a:prstGeom prst="rect">
            <a:avLst/>
          </a:prstGeom>
        </p:spPr>
        <p:txBody>
          <a:bodyPr vert="horz" wrap="square" lIns="91440" tIns="45720" rIns="91440" bIns="45720" rtlCol="0">
            <a:spAutoFit/>
          </a:bodyPr>
          <a:lstStyle>
            <a:lvl1pPr marL="0" indent="0" algn="r" defTabSz="914400" rtl="1" eaLnBrk="1" latinLnBrk="0" hangingPunct="1">
              <a:lnSpc>
                <a:spcPct val="90000"/>
              </a:lnSpc>
              <a:spcBef>
                <a:spcPts val="1000"/>
              </a:spcBef>
              <a:buClr>
                <a:schemeClr val="accent2"/>
              </a:buClr>
              <a:buFont typeface="Arial" panose="020B0604020202020204" pitchFamily="34" charset="0"/>
              <a:buNone/>
              <a:defRPr sz="3600" b="0" i="0" kern="1200">
                <a:solidFill>
                  <a:schemeClr val="tx1"/>
                </a:solidFill>
                <a:latin typeface="Calibri" panose="020F0502020204030204" pitchFamily="34" charset="0"/>
                <a:ea typeface="+mn-ea"/>
                <a:cs typeface="+mn-cs"/>
              </a:defRPr>
            </a:lvl1pPr>
            <a:lvl2pPr marL="457200" indent="0" algn="ctr" defTabSz="914400" rtl="1" eaLnBrk="1" latinLnBrk="0" hangingPunct="1">
              <a:lnSpc>
                <a:spcPct val="90000"/>
              </a:lnSpc>
              <a:spcBef>
                <a:spcPts val="500"/>
              </a:spcBef>
              <a:buClr>
                <a:schemeClr val="accent2"/>
              </a:buClr>
              <a:buFont typeface="Arial" panose="020B0604020202020204" pitchFamily="34" charset="0"/>
              <a:buNone/>
              <a:defRPr sz="2400" b="0" i="0" kern="1200">
                <a:solidFill>
                  <a:schemeClr val="tx1"/>
                </a:solidFill>
                <a:latin typeface="Arial" panose="020B0604020202020204" pitchFamily="34" charset="0"/>
                <a:ea typeface="+mn-ea"/>
                <a:cs typeface="Arial" panose="020B0604020202020204" pitchFamily="34" charset="0"/>
              </a:defRPr>
            </a:lvl2pPr>
            <a:lvl3pPr marL="914400" indent="0" algn="ctr" defTabSz="914400" rtl="1" eaLnBrk="1" latinLnBrk="0" hangingPunct="1">
              <a:lnSpc>
                <a:spcPct val="90000"/>
              </a:lnSpc>
              <a:spcBef>
                <a:spcPts val="500"/>
              </a:spcBef>
              <a:buClr>
                <a:schemeClr val="accent2"/>
              </a:buClr>
              <a:buFont typeface="Arial" panose="020B0604020202020204" pitchFamily="34" charset="0"/>
              <a:buNone/>
              <a:defRPr sz="2000" b="0" i="0" kern="1200">
                <a:solidFill>
                  <a:schemeClr val="tx1"/>
                </a:solidFill>
                <a:latin typeface="Arial" panose="020B0604020202020204" pitchFamily="34" charset="0"/>
                <a:ea typeface="+mn-ea"/>
                <a:cs typeface="Arial" panose="020B0604020202020204" pitchFamily="34" charset="0"/>
              </a:defRPr>
            </a:lvl3pPr>
            <a:lvl4pPr marL="1371600" indent="0" algn="ctr" defTabSz="914400" rtl="1" eaLnBrk="1" latinLnBrk="0" hangingPunct="1">
              <a:lnSpc>
                <a:spcPct val="90000"/>
              </a:lnSpc>
              <a:spcBef>
                <a:spcPts val="500"/>
              </a:spcBef>
              <a:buClr>
                <a:schemeClr val="accent2"/>
              </a:buClr>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4pPr>
            <a:lvl5pPr marL="1828800" indent="0" algn="ctr" defTabSz="914400" rtl="1" eaLnBrk="1" latinLnBrk="0" hangingPunct="1">
              <a:lnSpc>
                <a:spcPct val="90000"/>
              </a:lnSpc>
              <a:spcBef>
                <a:spcPts val="500"/>
              </a:spcBef>
              <a:buClr>
                <a:schemeClr val="accent2"/>
              </a:buClr>
              <a:buFont typeface="Arial" panose="020B0604020202020204" pitchFamily="34" charset="0"/>
              <a:buNone/>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Wingdings" panose="05000000000000000000" pitchFamily="2" charset="2"/>
              <a:buChar char="ü"/>
            </a:pPr>
            <a:r>
              <a:rPr lang="he-IL" dirty="0"/>
              <a:t>מַחְבֶּרֶת</a:t>
            </a:r>
          </a:p>
          <a:p>
            <a:pPr marL="285750" indent="-285750">
              <a:buFont typeface="Wingdings" panose="05000000000000000000" pitchFamily="2" charset="2"/>
              <a:buChar char="ü"/>
            </a:pPr>
            <a:endParaRPr lang="he-IL" dirty="0"/>
          </a:p>
          <a:p>
            <a:endParaRPr lang="he-IL" dirty="0"/>
          </a:p>
          <a:p>
            <a:pPr marL="285750" indent="-285750">
              <a:buFont typeface="Wingdings" panose="05000000000000000000" pitchFamily="2" charset="2"/>
              <a:buChar char="ü"/>
            </a:pPr>
            <a:r>
              <a:rPr lang="he-IL" dirty="0"/>
              <a:t>חֲתִיכַת בַּד מִכָּל סוּג שֶׁתִּבְחֲרוּ - צָעִיף, מַפִּית אוֹ </a:t>
            </a:r>
            <a:r>
              <a:rPr lang="he-IL" dirty="0" err="1"/>
              <a:t>אֲפִלּו</a:t>
            </a:r>
            <a:r>
              <a:rPr lang="he-IL" dirty="0"/>
              <a:t>ּ בֶּגֶד אָהוּב.</a:t>
            </a:r>
          </a:p>
        </p:txBody>
      </p:sp>
      <p:pic>
        <p:nvPicPr>
          <p:cNvPr id="1028" name="Picture 4" descr="multicolored strap">
            <a:extLst>
              <a:ext uri="{FF2B5EF4-FFF2-40B4-BE49-F238E27FC236}">
                <a16:creationId xmlns:a16="http://schemas.microsoft.com/office/drawing/2014/main" id="{E918CDBA-425E-4960-A138-1E607557E69A}"/>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15798" r="15246"/>
          <a:stretch/>
        </p:blipFill>
        <p:spPr bwMode="auto">
          <a:xfrm>
            <a:off x="547769" y="3633956"/>
            <a:ext cx="1612467" cy="2746541"/>
          </a:xfrm>
          <a:prstGeom prst="rect">
            <a:avLst/>
          </a:prstGeom>
          <a:noFill/>
          <a:extLst>
            <a:ext uri="{909E8E84-426E-40DD-AFC4-6F175D3DCCD1}">
              <a14:hiddenFill xmlns:a14="http://schemas.microsoft.com/office/drawing/2010/main">
                <a:solidFill>
                  <a:srgbClr val="FFFFFF"/>
                </a:solidFill>
              </a14:hiddenFill>
            </a:ext>
          </a:extLst>
        </p:spPr>
      </p:pic>
      <p:pic>
        <p:nvPicPr>
          <p:cNvPr id="3" name="003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0" y="125713"/>
            <a:ext cx="3307625" cy="1179720"/>
          </a:xfrm>
          <a:prstGeom prst="rect">
            <a:avLst/>
          </a:prstGeom>
        </p:spPr>
      </p:pic>
    </p:spTree>
    <p:extLst>
      <p:ext uri="{BB962C8B-B14F-4D97-AF65-F5344CB8AC3E}">
        <p14:creationId xmlns:p14="http://schemas.microsoft.com/office/powerpoint/2010/main" val="3217219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2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2177941" y="663126"/>
            <a:ext cx="9183649" cy="720000"/>
          </a:xfrm>
        </p:spPr>
        <p:txBody>
          <a:bodyPr>
            <a:normAutofit fontScale="90000"/>
          </a:bodyPr>
          <a:lstStyle/>
          <a:p>
            <a:r>
              <a:rPr lang="he-IL" b="1" dirty="0"/>
              <a:t/>
            </a:r>
            <a:br>
              <a:rPr lang="he-IL" b="1" dirty="0"/>
            </a:br>
            <a:r>
              <a:rPr lang="he-IL" sz="4900" b="1" dirty="0"/>
              <a:t/>
            </a:r>
            <a:br>
              <a:rPr lang="he-IL" sz="4900" b="1" dirty="0"/>
            </a:br>
            <a:r>
              <a:rPr lang="he-IL" sz="4900" b="1" dirty="0"/>
              <a:t>עוֹצְרִים! מִתְבּוֹנְנִים! חוֹשְׁבִים! קוֹרְאִים!</a:t>
            </a:r>
            <a:endParaRPr lang="x-none" sz="4900" b="1" dirty="0"/>
          </a:p>
        </p:txBody>
      </p:sp>
      <p:pic>
        <p:nvPicPr>
          <p:cNvPr id="10" name="Picture 9">
            <a:extLst>
              <a:ext uri="{FF2B5EF4-FFF2-40B4-BE49-F238E27FC236}">
                <a16:creationId xmlns:a16="http://schemas.microsoft.com/office/drawing/2014/main" id="{8A9C78DC-00E4-CC4A-B3DA-C9C5903C467E}"/>
              </a:ext>
            </a:extLst>
          </p:cNvPr>
          <p:cNvPicPr>
            <a:picLocks noChangeAspect="1"/>
          </p:cNvPicPr>
          <p:nvPr/>
        </p:nvPicPr>
        <p:blipFill>
          <a:blip r:embed="rId3"/>
          <a:stretch>
            <a:fillRect/>
          </a:stretch>
        </p:blipFill>
        <p:spPr>
          <a:xfrm flipH="1">
            <a:off x="1366318" y="4514660"/>
            <a:ext cx="1848622" cy="1946655"/>
          </a:xfrm>
          <a:prstGeom prst="rect">
            <a:avLst/>
          </a:prstGeom>
        </p:spPr>
      </p:pic>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1160396" y="312426"/>
            <a:ext cx="1017545" cy="1070700"/>
          </a:xfrm>
          <a:prstGeom prst="rect">
            <a:avLst/>
          </a:prstGeom>
        </p:spPr>
      </p:pic>
      <p:pic>
        <p:nvPicPr>
          <p:cNvPr id="3" name="תמונה 2">
            <a:extLst>
              <a:ext uri="{FF2B5EF4-FFF2-40B4-BE49-F238E27FC236}">
                <a16:creationId xmlns:a16="http://schemas.microsoft.com/office/drawing/2014/main" id="{4D96AD6B-5D1B-4F06-BCD5-D13AA13591A0}"/>
              </a:ext>
            </a:extLst>
          </p:cNvPr>
          <p:cNvPicPr>
            <a:picLocks noChangeAspect="1"/>
          </p:cNvPicPr>
          <p:nvPr/>
        </p:nvPicPr>
        <p:blipFill rotWithShape="1">
          <a:blip r:embed="rId5"/>
          <a:srcRect l="6485" t="17618" r="3652" b="13816"/>
          <a:stretch/>
        </p:blipFill>
        <p:spPr>
          <a:xfrm rot="16200000">
            <a:off x="364719" y="1234547"/>
            <a:ext cx="5116156" cy="5890261"/>
          </a:xfrm>
          <a:prstGeom prst="rect">
            <a:avLst/>
          </a:prstGeom>
        </p:spPr>
      </p:pic>
      <p:sp>
        <p:nvSpPr>
          <p:cNvPr id="11" name="Content Placeholder 4">
            <a:extLst>
              <a:ext uri="{FF2B5EF4-FFF2-40B4-BE49-F238E27FC236}">
                <a16:creationId xmlns:a16="http://schemas.microsoft.com/office/drawing/2014/main" id="{D58EE5F9-0111-4DC1-AC0D-CA7D8DD97D31}"/>
              </a:ext>
            </a:extLst>
          </p:cNvPr>
          <p:cNvSpPr txBox="1">
            <a:spLocks/>
          </p:cNvSpPr>
          <p:nvPr/>
        </p:nvSpPr>
        <p:spPr>
          <a:xfrm>
            <a:off x="6004560" y="1825625"/>
            <a:ext cx="5585460" cy="4351338"/>
          </a:xfrm>
          <a:prstGeom prst="rect">
            <a:avLst/>
          </a:prstGeom>
        </p:spPr>
        <p:txBody>
          <a:bodyPr>
            <a:normAutofit/>
          </a:bodyPr>
          <a:lstStyle>
            <a:lvl1pPr marL="228600" indent="-228600" algn="r" defTabSz="914400" rtl="1" eaLnBrk="1" latinLnBrk="0" hangingPunct="1">
              <a:lnSpc>
                <a:spcPct val="90000"/>
              </a:lnSpc>
              <a:spcBef>
                <a:spcPts val="1000"/>
              </a:spcBef>
              <a:buClr>
                <a:schemeClr val="accent2"/>
              </a:buClr>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r" defTabSz="914400" rtl="1" eaLnBrk="1" latinLnBrk="0" hangingPunct="1">
              <a:lnSpc>
                <a:spcPct val="90000"/>
              </a:lnSpc>
              <a:spcBef>
                <a:spcPts val="500"/>
              </a:spcBef>
              <a:buClr>
                <a:schemeClr val="accent2"/>
              </a:buClr>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r" defTabSz="914400" rtl="1" eaLnBrk="1" latinLnBrk="0" hangingPunct="1">
              <a:lnSpc>
                <a:spcPct val="90000"/>
              </a:lnSpc>
              <a:spcBef>
                <a:spcPts val="500"/>
              </a:spcBef>
              <a:buClr>
                <a:schemeClr val="accent2"/>
              </a:buClr>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r" defTabSz="914400" rtl="1"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r" defTabSz="914400" rtl="1"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e-IL" sz="3600" dirty="0"/>
              <a:t>בּוֹאוּ נִתְבּוֹנֵן בַּכְּרִיכָה שֶׁל הַסֵּפֶר:</a:t>
            </a:r>
          </a:p>
          <a:p>
            <a:pPr>
              <a:buFont typeface="Wingdings" panose="05000000000000000000" pitchFamily="2" charset="2"/>
              <a:buChar char="v"/>
            </a:pPr>
            <a:r>
              <a:rPr lang="he-IL" sz="3600" dirty="0"/>
              <a:t>מָה אֲנַחְנוּ רוֹאִים בָּאִיּוּר?</a:t>
            </a:r>
          </a:p>
          <a:p>
            <a:pPr>
              <a:buFont typeface="Wingdings" panose="05000000000000000000" pitchFamily="2" charset="2"/>
              <a:buChar char="v"/>
            </a:pPr>
            <a:r>
              <a:rPr lang="he-IL" sz="3600" dirty="0"/>
              <a:t>אֵיךְ קוֹרְאִים לַסֵּפֶר?</a:t>
            </a:r>
          </a:p>
          <a:p>
            <a:pPr>
              <a:buFont typeface="Wingdings" panose="05000000000000000000" pitchFamily="2" charset="2"/>
              <a:buChar char="v"/>
            </a:pPr>
            <a:r>
              <a:rPr lang="he-IL" sz="3600" dirty="0"/>
              <a:t>מִי כָּתְבָה אֶת הַסִּפּוּר?</a:t>
            </a:r>
          </a:p>
          <a:p>
            <a:pPr>
              <a:buFont typeface="Wingdings" panose="05000000000000000000" pitchFamily="2" charset="2"/>
              <a:buChar char="v"/>
            </a:pPr>
            <a:r>
              <a:rPr lang="he-IL" sz="3600" dirty="0"/>
              <a:t>מִי אִיְּרָה?</a:t>
            </a:r>
          </a:p>
          <a:p>
            <a:pPr marL="0" indent="0">
              <a:buNone/>
            </a:pPr>
            <a:endParaRPr lang="he-IL" sz="3600" dirty="0"/>
          </a:p>
        </p:txBody>
      </p:sp>
    </p:spTree>
    <p:extLst>
      <p:ext uri="{BB962C8B-B14F-4D97-AF65-F5344CB8AC3E}">
        <p14:creationId xmlns:p14="http://schemas.microsoft.com/office/powerpoint/2010/main" val="1177349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lstStyle/>
          <a:p>
            <a:r>
              <a:rPr lang="he-IL" b="1" dirty="0"/>
              <a:t>מַתְחִילִים בְּכֵיף</a:t>
            </a:r>
            <a:endParaRPr lang="x-none" b="1"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7107382" y="1928813"/>
            <a:ext cx="4136881" cy="3844925"/>
          </a:xfrm>
        </p:spPr>
        <p:txBody>
          <a:bodyPr>
            <a:normAutofit/>
          </a:bodyPr>
          <a:lstStyle/>
          <a:p>
            <a:pPr lvl="0"/>
            <a:r>
              <a:rPr lang="he-IL" dirty="0" err="1"/>
              <a:t>מִירִיק</a:t>
            </a:r>
            <a:r>
              <a:rPr lang="he-IL" dirty="0"/>
              <a:t> שְׂנִיר מְסַפֶּרֶת</a:t>
            </a: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7" name="תמונה 6">
            <a:extLst>
              <a:ext uri="{FF2B5EF4-FFF2-40B4-BE49-F238E27FC236}">
                <a16:creationId xmlns:a16="http://schemas.microsoft.com/office/drawing/2014/main" id="{7BA3023B-33AF-4ABA-82F2-C67050389558}"/>
              </a:ext>
            </a:extLst>
          </p:cNvPr>
          <p:cNvPicPr>
            <a:picLocks noChangeAspect="1"/>
          </p:cNvPicPr>
          <p:nvPr/>
        </p:nvPicPr>
        <p:blipFill rotWithShape="1">
          <a:blip r:embed="rId4"/>
          <a:srcRect l="6485" t="17618" r="3652" b="13816"/>
          <a:stretch/>
        </p:blipFill>
        <p:spPr>
          <a:xfrm rot="16200000">
            <a:off x="364719" y="1234547"/>
            <a:ext cx="5116156" cy="5890261"/>
          </a:xfrm>
          <a:prstGeom prst="rect">
            <a:avLst/>
          </a:prstGeom>
        </p:spPr>
      </p:pic>
    </p:spTree>
    <p:extLst>
      <p:ext uri="{BB962C8B-B14F-4D97-AF65-F5344CB8AC3E}">
        <p14:creationId xmlns:p14="http://schemas.microsoft.com/office/powerpoint/2010/main" val="1577409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lstStyle/>
          <a:p>
            <a:r>
              <a:rPr lang="he-IL" b="1" dirty="0"/>
              <a:t>מַתְחִילִים בְּכֵיף</a:t>
            </a:r>
            <a:endParaRPr lang="x-none" b="1"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3" name="תמונה 2"/>
          <p:cNvPicPr>
            <a:picLocks noChangeAspect="1"/>
          </p:cNvPicPr>
          <p:nvPr/>
        </p:nvPicPr>
        <p:blipFill>
          <a:blip r:embed="rId4"/>
          <a:stretch>
            <a:fillRect/>
          </a:stretch>
        </p:blipFill>
        <p:spPr>
          <a:xfrm>
            <a:off x="2597728" y="2032690"/>
            <a:ext cx="7203064" cy="4133234"/>
          </a:xfrm>
          <a:prstGeom prst="rect">
            <a:avLst/>
          </a:prstGeom>
        </p:spPr>
      </p:pic>
    </p:spTree>
    <p:extLst>
      <p:ext uri="{BB962C8B-B14F-4D97-AF65-F5344CB8AC3E}">
        <p14:creationId xmlns:p14="http://schemas.microsoft.com/office/powerpoint/2010/main" val="3204885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a:xfrm>
            <a:off x="2728909" y="377649"/>
            <a:ext cx="8529638" cy="885461"/>
          </a:xfrm>
        </p:spPr>
        <p:txBody>
          <a:bodyPr>
            <a:noAutofit/>
          </a:bodyPr>
          <a:lstStyle/>
          <a:p>
            <a:r>
              <a:rPr lang="he-IL" b="1" dirty="0"/>
              <a:t/>
            </a:r>
            <a:br>
              <a:rPr lang="he-IL" b="1" dirty="0"/>
            </a:br>
            <a:r>
              <a:rPr lang="he-IL" b="1" dirty="0"/>
              <a:t/>
            </a:r>
            <a:br>
              <a:rPr lang="he-IL" b="1" dirty="0"/>
            </a:br>
            <a:r>
              <a:rPr lang="he-IL" b="1" dirty="0"/>
              <a:t>עַכְשָׁיו כּוֹתְבִים</a:t>
            </a:r>
            <a:endParaRPr lang="x-none" b="1"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417818" y="285030"/>
            <a:ext cx="1017545" cy="1070700"/>
          </a:xfrm>
          <a:prstGeom prst="rect">
            <a:avLst/>
          </a:prstGeom>
        </p:spPr>
      </p:pic>
      <p:grpSp>
        <p:nvGrpSpPr>
          <p:cNvPr id="10" name="קבוצה 9"/>
          <p:cNvGrpSpPr/>
          <p:nvPr/>
        </p:nvGrpSpPr>
        <p:grpSpPr>
          <a:xfrm>
            <a:off x="1309214" y="1834704"/>
            <a:ext cx="9573573" cy="3188592"/>
            <a:chOff x="1618303" y="2234851"/>
            <a:chExt cx="9573573" cy="3188592"/>
          </a:xfrm>
        </p:grpSpPr>
        <p:pic>
          <p:nvPicPr>
            <p:cNvPr id="7" name="תמונה 6"/>
            <p:cNvPicPr>
              <a:picLocks noChangeAspect="1"/>
            </p:cNvPicPr>
            <p:nvPr/>
          </p:nvPicPr>
          <p:blipFill rotWithShape="1">
            <a:blip r:embed="rId4">
              <a:extLst>
                <a:ext uri="{28A0092B-C50C-407E-A947-70E740481C1C}">
                  <a14:useLocalDpi xmlns:a14="http://schemas.microsoft.com/office/drawing/2010/main" val="0"/>
                </a:ext>
              </a:extLst>
            </a:blip>
            <a:srcRect l="49922"/>
            <a:stretch/>
          </p:blipFill>
          <p:spPr>
            <a:xfrm>
              <a:off x="1618303" y="2234851"/>
              <a:ext cx="9573572" cy="1594199"/>
            </a:xfrm>
            <a:prstGeom prst="rect">
              <a:avLst/>
            </a:prstGeom>
          </p:spPr>
        </p:pic>
        <p:pic>
          <p:nvPicPr>
            <p:cNvPr id="9" name="תמונה 8"/>
            <p:cNvPicPr>
              <a:picLocks noChangeAspect="1"/>
            </p:cNvPicPr>
            <p:nvPr/>
          </p:nvPicPr>
          <p:blipFill rotWithShape="1">
            <a:blip r:embed="rId4">
              <a:extLst>
                <a:ext uri="{28A0092B-C50C-407E-A947-70E740481C1C}">
                  <a14:useLocalDpi xmlns:a14="http://schemas.microsoft.com/office/drawing/2010/main" val="0"/>
                </a:ext>
              </a:extLst>
            </a:blip>
            <a:srcRect r="49961"/>
            <a:stretch/>
          </p:blipFill>
          <p:spPr>
            <a:xfrm>
              <a:off x="1618304" y="3828000"/>
              <a:ext cx="9573572" cy="1595443"/>
            </a:xfrm>
            <a:prstGeom prst="rect">
              <a:avLst/>
            </a:prstGeom>
          </p:spPr>
        </p:pic>
      </p:grpSp>
    </p:spTree>
    <p:extLst>
      <p:ext uri="{BB962C8B-B14F-4D97-AF65-F5344CB8AC3E}">
        <p14:creationId xmlns:p14="http://schemas.microsoft.com/office/powerpoint/2010/main" val="2779069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EE73A66-7A42-44CC-81B5-CE9139AB217A}"/>
              </a:ext>
            </a:extLst>
          </p:cNvPr>
          <p:cNvSpPr>
            <a:spLocks noGrp="1"/>
          </p:cNvSpPr>
          <p:nvPr>
            <p:ph type="title"/>
          </p:nvPr>
        </p:nvSpPr>
        <p:spPr>
          <a:xfrm>
            <a:off x="3081590" y="505964"/>
            <a:ext cx="8280000" cy="720000"/>
          </a:xfrm>
        </p:spPr>
        <p:txBody>
          <a:bodyPr>
            <a:noAutofit/>
          </a:bodyPr>
          <a:lstStyle/>
          <a:p>
            <a:r>
              <a:rPr lang="he-IL" b="1" dirty="0"/>
              <a:t/>
            </a:r>
            <a:br>
              <a:rPr lang="he-IL" b="1" dirty="0"/>
            </a:br>
            <a:r>
              <a:rPr lang="he-IL" b="1" dirty="0"/>
              <a:t/>
            </a:r>
            <a:br>
              <a:rPr lang="he-IL" b="1" dirty="0"/>
            </a:br>
            <a:r>
              <a:rPr lang="he-IL" b="1" dirty="0"/>
              <a:t/>
            </a:r>
            <a:br>
              <a:rPr lang="he-IL" b="1" dirty="0"/>
            </a:br>
            <a:r>
              <a:rPr lang="he-IL" b="1" dirty="0"/>
              <a:t/>
            </a:r>
            <a:br>
              <a:rPr lang="he-IL" b="1" dirty="0"/>
            </a:br>
            <a:r>
              <a:rPr lang="he-IL" b="1" dirty="0"/>
              <a:t>עַכְשָׁיו קוֹרְאִים</a:t>
            </a:r>
          </a:p>
        </p:txBody>
      </p:sp>
      <p:pic>
        <p:nvPicPr>
          <p:cNvPr id="4" name="תמונה 3">
            <a:extLst>
              <a:ext uri="{FF2B5EF4-FFF2-40B4-BE49-F238E27FC236}">
                <a16:creationId xmlns:a16="http://schemas.microsoft.com/office/drawing/2014/main" id="{FFFCB48A-58D5-4BC5-84AF-808810669465}"/>
              </a:ext>
            </a:extLst>
          </p:cNvPr>
          <p:cNvPicPr>
            <a:picLocks noChangeAspect="1"/>
          </p:cNvPicPr>
          <p:nvPr/>
        </p:nvPicPr>
        <p:blipFill rotWithShape="1">
          <a:blip r:embed="rId3"/>
          <a:srcRect l="6485" t="17618" r="3652" b="13816"/>
          <a:stretch/>
        </p:blipFill>
        <p:spPr>
          <a:xfrm rot="16200000">
            <a:off x="3280900" y="1567196"/>
            <a:ext cx="5176918" cy="5263415"/>
          </a:xfrm>
          <a:prstGeom prst="rect">
            <a:avLst/>
          </a:prstGeom>
        </p:spPr>
      </p:pic>
      <p:sp>
        <p:nvSpPr>
          <p:cNvPr id="5" name="תיבת טקסט 4">
            <a:extLst>
              <a:ext uri="{FF2B5EF4-FFF2-40B4-BE49-F238E27FC236}">
                <a16:creationId xmlns:a16="http://schemas.microsoft.com/office/drawing/2014/main" id="{F4C55EC7-7B51-4AB0-8C62-D9583CE58B29}"/>
              </a:ext>
            </a:extLst>
          </p:cNvPr>
          <p:cNvSpPr txBox="1"/>
          <p:nvPr/>
        </p:nvSpPr>
        <p:spPr>
          <a:xfrm>
            <a:off x="4726786" y="2128837"/>
            <a:ext cx="2738428" cy="763003"/>
          </a:xfrm>
          <a:prstGeom prst="rect">
            <a:avLst/>
          </a:prstGeom>
          <a:noFill/>
          <a:ln w="57150">
            <a:solidFill>
              <a:schemeClr val="accent2"/>
            </a:solidFill>
          </a:ln>
        </p:spPr>
        <p:txBody>
          <a:bodyPr wrap="square" rtlCol="1">
            <a:spAutoFit/>
          </a:bodyPr>
          <a:lstStyle/>
          <a:p>
            <a:endParaRPr lang="he-IL" dirty="0"/>
          </a:p>
        </p:txBody>
      </p:sp>
    </p:spTree>
    <p:extLst>
      <p:ext uri="{BB962C8B-B14F-4D97-AF65-F5344CB8AC3E}">
        <p14:creationId xmlns:p14="http://schemas.microsoft.com/office/powerpoint/2010/main" val="2232013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1512612" y="1928813"/>
            <a:ext cx="9572625" cy="4532502"/>
          </a:xfrm>
        </p:spPr>
        <p:txBody>
          <a:bodyPr>
            <a:normAutofit/>
          </a:bodyPr>
          <a:lstStyle/>
          <a:p>
            <a:pPr lvl="0" algn="r"/>
            <a:endParaRPr lang="he-IL" dirty="0"/>
          </a:p>
        </p:txBody>
      </p:sp>
      <p:pic>
        <p:nvPicPr>
          <p:cNvPr id="10" name="Picture 9">
            <a:extLst>
              <a:ext uri="{FF2B5EF4-FFF2-40B4-BE49-F238E27FC236}">
                <a16:creationId xmlns:a16="http://schemas.microsoft.com/office/drawing/2014/main" id="{8A9C78DC-00E4-CC4A-B3DA-C9C5903C467E}"/>
              </a:ext>
            </a:extLst>
          </p:cNvPr>
          <p:cNvPicPr>
            <a:picLocks noChangeAspect="1"/>
          </p:cNvPicPr>
          <p:nvPr/>
        </p:nvPicPr>
        <p:blipFill>
          <a:blip r:embed="rId3"/>
          <a:stretch>
            <a:fillRect/>
          </a:stretch>
        </p:blipFill>
        <p:spPr>
          <a:xfrm flipH="1">
            <a:off x="1366318" y="4514660"/>
            <a:ext cx="1848622" cy="1946655"/>
          </a:xfrm>
          <a:prstGeom prst="rect">
            <a:avLst/>
          </a:prstGeom>
        </p:spPr>
      </p:pic>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3617846" y="13562"/>
            <a:ext cx="1017545" cy="1070700"/>
          </a:xfrm>
          <a:prstGeom prst="rect">
            <a:avLst/>
          </a:prstGeom>
        </p:spPr>
      </p:pic>
      <p:pic>
        <p:nvPicPr>
          <p:cNvPr id="15" name="תמונה 14">
            <a:extLst>
              <a:ext uri="{FF2B5EF4-FFF2-40B4-BE49-F238E27FC236}">
                <a16:creationId xmlns:a16="http://schemas.microsoft.com/office/drawing/2014/main" id="{85A488C3-AA74-4E52-B4C7-8A64B36E0B92}"/>
              </a:ext>
            </a:extLst>
          </p:cNvPr>
          <p:cNvPicPr>
            <a:picLocks noChangeAspect="1"/>
          </p:cNvPicPr>
          <p:nvPr/>
        </p:nvPicPr>
        <p:blipFill rotWithShape="1">
          <a:blip r:embed="rId5"/>
          <a:srcRect l="21620" t="5785" r="21620" b="7825"/>
          <a:stretch/>
        </p:blipFill>
        <p:spPr>
          <a:xfrm rot="16200000">
            <a:off x="2495551" y="-2563748"/>
            <a:ext cx="7200901" cy="12192003"/>
          </a:xfrm>
          <a:prstGeom prst="rect">
            <a:avLst/>
          </a:prstGeom>
        </p:spPr>
      </p:pic>
      <p:sp>
        <p:nvSpPr>
          <p:cNvPr id="12" name="תיבת טקסט 11">
            <a:extLst>
              <a:ext uri="{FF2B5EF4-FFF2-40B4-BE49-F238E27FC236}">
                <a16:creationId xmlns:a16="http://schemas.microsoft.com/office/drawing/2014/main" id="{6FEBBC56-8019-4A2B-B10E-2E5DF211A042}"/>
              </a:ext>
            </a:extLst>
          </p:cNvPr>
          <p:cNvSpPr txBox="1"/>
          <p:nvPr/>
        </p:nvSpPr>
        <p:spPr>
          <a:xfrm>
            <a:off x="8515350" y="1023935"/>
            <a:ext cx="729283" cy="585786"/>
          </a:xfrm>
          <a:prstGeom prst="rect">
            <a:avLst/>
          </a:prstGeom>
          <a:noFill/>
          <a:ln w="38100">
            <a:solidFill>
              <a:schemeClr val="accent2"/>
            </a:solidFill>
          </a:ln>
        </p:spPr>
        <p:txBody>
          <a:bodyPr wrap="square" rtlCol="1">
            <a:spAutoFit/>
          </a:bodyPr>
          <a:lstStyle/>
          <a:p>
            <a:endParaRPr lang="he-IL" dirty="0"/>
          </a:p>
        </p:txBody>
      </p:sp>
      <p:sp>
        <p:nvSpPr>
          <p:cNvPr id="13" name="תיבת טקסט 12">
            <a:extLst>
              <a:ext uri="{FF2B5EF4-FFF2-40B4-BE49-F238E27FC236}">
                <a16:creationId xmlns:a16="http://schemas.microsoft.com/office/drawing/2014/main" id="{56DAFF31-7BD3-4F06-9FFA-CB4D38A1FD4B}"/>
              </a:ext>
            </a:extLst>
          </p:cNvPr>
          <p:cNvSpPr txBox="1"/>
          <p:nvPr/>
        </p:nvSpPr>
        <p:spPr>
          <a:xfrm>
            <a:off x="8177447" y="3741177"/>
            <a:ext cx="1848622" cy="453887"/>
          </a:xfrm>
          <a:prstGeom prst="rect">
            <a:avLst/>
          </a:prstGeom>
          <a:noFill/>
          <a:ln w="38100">
            <a:solidFill>
              <a:schemeClr val="accent2"/>
            </a:solidFill>
          </a:ln>
        </p:spPr>
        <p:txBody>
          <a:bodyPr wrap="square" rtlCol="1">
            <a:spAutoFit/>
          </a:bodyPr>
          <a:lstStyle/>
          <a:p>
            <a:endParaRPr lang="he-IL" dirty="0"/>
          </a:p>
        </p:txBody>
      </p:sp>
    </p:spTree>
    <p:extLst>
      <p:ext uri="{BB962C8B-B14F-4D97-AF65-F5344CB8AC3E}">
        <p14:creationId xmlns:p14="http://schemas.microsoft.com/office/powerpoint/2010/main" val="3356288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err="1"/>
              <a:t>עַכְשָׁו</a:t>
            </a:r>
            <a:r>
              <a:rPr lang="he-IL" dirty="0"/>
              <a:t> קוראים</a:t>
            </a:r>
            <a:endParaRPr lang="x-none" dirty="0"/>
          </a:p>
        </p:txBody>
      </p:sp>
      <p:pic>
        <p:nvPicPr>
          <p:cNvPr id="10" name="Picture 9">
            <a:extLst>
              <a:ext uri="{FF2B5EF4-FFF2-40B4-BE49-F238E27FC236}">
                <a16:creationId xmlns:a16="http://schemas.microsoft.com/office/drawing/2014/main" id="{8A9C78DC-00E4-CC4A-B3DA-C9C5903C467E}"/>
              </a:ext>
            </a:extLst>
          </p:cNvPr>
          <p:cNvPicPr>
            <a:picLocks noChangeAspect="1"/>
          </p:cNvPicPr>
          <p:nvPr/>
        </p:nvPicPr>
        <p:blipFill>
          <a:blip r:embed="rId3"/>
          <a:stretch>
            <a:fillRect/>
          </a:stretch>
        </p:blipFill>
        <p:spPr>
          <a:xfrm flipH="1">
            <a:off x="1366318" y="4514660"/>
            <a:ext cx="1848622" cy="1946655"/>
          </a:xfrm>
          <a:prstGeom prst="rect">
            <a:avLst/>
          </a:prstGeom>
        </p:spPr>
      </p:pic>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3617846" y="13562"/>
            <a:ext cx="1017545" cy="1070700"/>
          </a:xfrm>
          <a:prstGeom prst="rect">
            <a:avLst/>
          </a:prstGeom>
        </p:spPr>
      </p:pic>
      <p:pic>
        <p:nvPicPr>
          <p:cNvPr id="13" name="תמונה 12">
            <a:extLst>
              <a:ext uri="{FF2B5EF4-FFF2-40B4-BE49-F238E27FC236}">
                <a16:creationId xmlns:a16="http://schemas.microsoft.com/office/drawing/2014/main" id="{EB5B0165-DA5A-4485-82BA-4FFE30413987}"/>
              </a:ext>
            </a:extLst>
          </p:cNvPr>
          <p:cNvPicPr>
            <a:picLocks noChangeAspect="1"/>
          </p:cNvPicPr>
          <p:nvPr/>
        </p:nvPicPr>
        <p:blipFill rotWithShape="1">
          <a:blip r:embed="rId5"/>
          <a:srcRect l="21622" t="6179" r="21619" b="5982"/>
          <a:stretch/>
        </p:blipFill>
        <p:spPr>
          <a:xfrm rot="16200000">
            <a:off x="2710851" y="-2825151"/>
            <a:ext cx="6841734" cy="12492035"/>
          </a:xfrm>
          <a:prstGeom prst="rect">
            <a:avLst/>
          </a:prstGeom>
        </p:spPr>
      </p:pic>
      <p:sp>
        <p:nvSpPr>
          <p:cNvPr id="6" name="תיבת טקסט 5">
            <a:extLst>
              <a:ext uri="{FF2B5EF4-FFF2-40B4-BE49-F238E27FC236}">
                <a16:creationId xmlns:a16="http://schemas.microsoft.com/office/drawing/2014/main" id="{75BBB6F8-57AC-41C6-BD0C-183B0A0D0183}"/>
              </a:ext>
            </a:extLst>
          </p:cNvPr>
          <p:cNvSpPr txBox="1"/>
          <p:nvPr/>
        </p:nvSpPr>
        <p:spPr>
          <a:xfrm>
            <a:off x="1948097" y="4063167"/>
            <a:ext cx="1848622" cy="453887"/>
          </a:xfrm>
          <a:prstGeom prst="rect">
            <a:avLst/>
          </a:prstGeom>
          <a:noFill/>
          <a:ln w="38100">
            <a:solidFill>
              <a:schemeClr val="accent2"/>
            </a:solidFill>
          </a:ln>
        </p:spPr>
        <p:txBody>
          <a:bodyPr wrap="square" rtlCol="1">
            <a:spAutoFit/>
          </a:bodyPr>
          <a:lstStyle/>
          <a:p>
            <a:endParaRPr lang="he-IL" dirty="0"/>
          </a:p>
        </p:txBody>
      </p:sp>
      <p:sp>
        <p:nvSpPr>
          <p:cNvPr id="7" name="תיבת טקסט 6">
            <a:extLst>
              <a:ext uri="{FF2B5EF4-FFF2-40B4-BE49-F238E27FC236}">
                <a16:creationId xmlns:a16="http://schemas.microsoft.com/office/drawing/2014/main" id="{D27B8A6A-ED22-448E-A826-6547067FBE5B}"/>
              </a:ext>
            </a:extLst>
          </p:cNvPr>
          <p:cNvSpPr txBox="1"/>
          <p:nvPr/>
        </p:nvSpPr>
        <p:spPr>
          <a:xfrm>
            <a:off x="2128838" y="1578893"/>
            <a:ext cx="743570" cy="453887"/>
          </a:xfrm>
          <a:prstGeom prst="rect">
            <a:avLst/>
          </a:prstGeom>
          <a:noFill/>
          <a:ln w="38100">
            <a:solidFill>
              <a:schemeClr val="accent2"/>
            </a:solidFill>
          </a:ln>
        </p:spPr>
        <p:txBody>
          <a:bodyPr wrap="square" rtlCol="1">
            <a:spAutoFit/>
          </a:bodyPr>
          <a:lstStyle/>
          <a:p>
            <a:endParaRPr lang="he-IL" dirty="0"/>
          </a:p>
        </p:txBody>
      </p:sp>
    </p:spTree>
    <p:extLst>
      <p:ext uri="{BB962C8B-B14F-4D97-AF65-F5344CB8AC3E}">
        <p14:creationId xmlns:p14="http://schemas.microsoft.com/office/powerpoint/2010/main" val="4135376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err="1"/>
              <a:t>עַכְשָׁו</a:t>
            </a:r>
            <a:r>
              <a:rPr lang="he-IL" dirty="0"/>
              <a:t> קוראים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1671638" y="1928813"/>
            <a:ext cx="9572625" cy="4915625"/>
          </a:xfrm>
        </p:spPr>
        <p:txBody>
          <a:bodyPr>
            <a:normAutofit fontScale="55000" lnSpcReduction="20000"/>
          </a:bodyPr>
          <a:lstStyle/>
          <a:p>
            <a:pPr lvl="0" algn="r"/>
            <a:r>
              <a:rPr lang="he-IL" sz="4200" dirty="0"/>
              <a:t>(עמודים 8-9 בספר)</a:t>
            </a:r>
          </a:p>
          <a:p>
            <a:pPr lvl="0" algn="r"/>
            <a:endParaRPr lang="he-IL" sz="4200" dirty="0"/>
          </a:p>
          <a:p>
            <a:pPr lvl="0" algn="r"/>
            <a:r>
              <a:rPr lang="he-IL" sz="4200" dirty="0"/>
              <a:t>שמש נגלה,</a:t>
            </a:r>
          </a:p>
          <a:p>
            <a:pPr lvl="0" algn="r"/>
            <a:r>
              <a:rPr lang="he-IL" sz="4200" dirty="0"/>
              <a:t>ירח עלה,</a:t>
            </a:r>
          </a:p>
          <a:p>
            <a:pPr lvl="0" algn="r"/>
            <a:r>
              <a:rPr lang="he-IL" sz="4200" dirty="0"/>
              <a:t>מן </a:t>
            </a:r>
            <a:r>
              <a:rPr lang="he-IL" sz="4200" dirty="0" err="1"/>
              <a:t>הוילון</a:t>
            </a:r>
            <a:r>
              <a:rPr lang="he-IL" sz="4200" dirty="0"/>
              <a:t> עשיתי שמלה,</a:t>
            </a:r>
          </a:p>
          <a:p>
            <a:pPr lvl="0" algn="r"/>
            <a:endParaRPr lang="he-IL" sz="4200" dirty="0"/>
          </a:p>
          <a:p>
            <a:pPr lvl="0"/>
            <a:r>
              <a:rPr lang="he-IL" sz="4200" dirty="0"/>
              <a:t>עם </a:t>
            </a:r>
            <a:r>
              <a:rPr lang="he-IL" sz="4200" dirty="0" err="1"/>
              <a:t>קשוט</a:t>
            </a:r>
            <a:r>
              <a:rPr lang="he-IL" sz="4200" dirty="0"/>
              <a:t> </a:t>
            </a:r>
            <a:r>
              <a:rPr lang="he-IL" sz="4200" dirty="0">
                <a:solidFill>
                  <a:schemeClr val="accent1"/>
                </a:solidFill>
              </a:rPr>
              <a:t>כחלחל</a:t>
            </a:r>
            <a:r>
              <a:rPr lang="he-IL" sz="4200" dirty="0"/>
              <a:t>,</a:t>
            </a:r>
          </a:p>
          <a:p>
            <a:pPr lvl="0"/>
            <a:r>
              <a:rPr lang="he-IL" sz="4200" dirty="0"/>
              <a:t>עם </a:t>
            </a:r>
            <a:r>
              <a:rPr lang="he-IL" sz="4200" dirty="0" err="1"/>
              <a:t>קשוט</a:t>
            </a:r>
            <a:r>
              <a:rPr lang="he-IL" sz="4200" dirty="0"/>
              <a:t> </a:t>
            </a:r>
            <a:r>
              <a:rPr lang="he-IL" sz="4200" dirty="0">
                <a:solidFill>
                  <a:schemeClr val="accent1">
                    <a:lumMod val="60000"/>
                    <a:lumOff val="40000"/>
                  </a:schemeClr>
                </a:solidFill>
              </a:rPr>
              <a:t>תכלכל</a:t>
            </a:r>
            <a:r>
              <a:rPr lang="he-IL" sz="4200" dirty="0"/>
              <a:t>,</a:t>
            </a:r>
          </a:p>
          <a:p>
            <a:pPr lvl="0"/>
            <a:r>
              <a:rPr lang="he-IL" sz="4200" dirty="0"/>
              <a:t>עם </a:t>
            </a:r>
            <a:r>
              <a:rPr lang="he-IL" sz="4200" dirty="0" err="1"/>
              <a:t>קשוט</a:t>
            </a:r>
            <a:r>
              <a:rPr lang="he-IL" sz="4200" dirty="0"/>
              <a:t> </a:t>
            </a:r>
            <a:r>
              <a:rPr lang="he-IL" sz="4200" dirty="0">
                <a:solidFill>
                  <a:srgbClr val="CF35AE"/>
                </a:solidFill>
              </a:rPr>
              <a:t>סגלגל</a:t>
            </a:r>
            <a:r>
              <a:rPr lang="he-IL" sz="4200" dirty="0"/>
              <a:t>,</a:t>
            </a:r>
          </a:p>
          <a:p>
            <a:pPr lvl="0"/>
            <a:endParaRPr lang="he-IL" sz="4200" dirty="0"/>
          </a:p>
          <a:p>
            <a:pPr lvl="0"/>
            <a:r>
              <a:rPr lang="he-IL" sz="4200" dirty="0"/>
              <a:t>יופי של שמלה.</a:t>
            </a:r>
          </a:p>
          <a:p>
            <a:pPr lvl="0" algn="r"/>
            <a:r>
              <a:rPr lang="en-US" b="1" dirty="0"/>
              <a:t/>
            </a:r>
            <a:br>
              <a:rPr lang="en-US" b="1" dirty="0"/>
            </a:br>
            <a:endParaRPr lang="he-IL" dirty="0"/>
          </a:p>
        </p:txBody>
      </p:sp>
      <p:pic>
        <p:nvPicPr>
          <p:cNvPr id="10" name="Picture 9">
            <a:extLst>
              <a:ext uri="{FF2B5EF4-FFF2-40B4-BE49-F238E27FC236}">
                <a16:creationId xmlns:a16="http://schemas.microsoft.com/office/drawing/2014/main" id="{8A9C78DC-00E4-CC4A-B3DA-C9C5903C467E}"/>
              </a:ext>
            </a:extLst>
          </p:cNvPr>
          <p:cNvPicPr>
            <a:picLocks noChangeAspect="1"/>
          </p:cNvPicPr>
          <p:nvPr/>
        </p:nvPicPr>
        <p:blipFill>
          <a:blip r:embed="rId3"/>
          <a:stretch>
            <a:fillRect/>
          </a:stretch>
        </p:blipFill>
        <p:spPr>
          <a:xfrm flipH="1">
            <a:off x="1366318" y="4514660"/>
            <a:ext cx="1848622" cy="1946655"/>
          </a:xfrm>
          <a:prstGeom prst="rect">
            <a:avLst/>
          </a:prstGeom>
        </p:spPr>
      </p:pic>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3617846" y="13562"/>
            <a:ext cx="1017545" cy="1070700"/>
          </a:xfrm>
          <a:prstGeom prst="rect">
            <a:avLst/>
          </a:prstGeom>
        </p:spPr>
      </p:pic>
      <p:sp>
        <p:nvSpPr>
          <p:cNvPr id="7" name="תיבת טקסט 6">
            <a:extLst>
              <a:ext uri="{FF2B5EF4-FFF2-40B4-BE49-F238E27FC236}">
                <a16:creationId xmlns:a16="http://schemas.microsoft.com/office/drawing/2014/main" id="{9CF19F56-9E4C-4929-A74B-701FC33790A3}"/>
              </a:ext>
            </a:extLst>
          </p:cNvPr>
          <p:cNvSpPr txBox="1"/>
          <p:nvPr/>
        </p:nvSpPr>
        <p:spPr>
          <a:xfrm>
            <a:off x="9422089" y="5635206"/>
            <a:ext cx="1822173" cy="453887"/>
          </a:xfrm>
          <a:prstGeom prst="rect">
            <a:avLst/>
          </a:prstGeom>
          <a:noFill/>
          <a:ln w="38100">
            <a:solidFill>
              <a:schemeClr val="accent2"/>
            </a:solidFill>
          </a:ln>
        </p:spPr>
        <p:txBody>
          <a:bodyPr wrap="square" rtlCol="1">
            <a:spAutoFit/>
          </a:bodyPr>
          <a:lstStyle/>
          <a:p>
            <a:endParaRPr lang="he-IL" dirty="0"/>
          </a:p>
        </p:txBody>
      </p:sp>
      <p:sp>
        <p:nvSpPr>
          <p:cNvPr id="9" name="תיבת טקסט 8">
            <a:extLst>
              <a:ext uri="{FF2B5EF4-FFF2-40B4-BE49-F238E27FC236}">
                <a16:creationId xmlns:a16="http://schemas.microsoft.com/office/drawing/2014/main" id="{29A667F6-79CF-4124-A5C0-3BE1F77073C9}"/>
              </a:ext>
            </a:extLst>
          </p:cNvPr>
          <p:cNvSpPr txBox="1"/>
          <p:nvPr/>
        </p:nvSpPr>
        <p:spPr>
          <a:xfrm>
            <a:off x="8560903" y="3282222"/>
            <a:ext cx="2683359" cy="453887"/>
          </a:xfrm>
          <a:prstGeom prst="rect">
            <a:avLst/>
          </a:prstGeom>
          <a:noFill/>
          <a:ln w="38100">
            <a:solidFill>
              <a:schemeClr val="accent2"/>
            </a:solidFill>
          </a:ln>
        </p:spPr>
        <p:txBody>
          <a:bodyPr wrap="square" rtlCol="1">
            <a:spAutoFit/>
          </a:bodyPr>
          <a:lstStyle/>
          <a:p>
            <a:endParaRPr lang="he-IL" dirty="0"/>
          </a:p>
        </p:txBody>
      </p:sp>
      <p:pic>
        <p:nvPicPr>
          <p:cNvPr id="3" name="תמונה 2">
            <a:extLst>
              <a:ext uri="{FF2B5EF4-FFF2-40B4-BE49-F238E27FC236}">
                <a16:creationId xmlns:a16="http://schemas.microsoft.com/office/drawing/2014/main" id="{32F6AB51-BCAA-4226-AC74-568C45A4B8D9}"/>
              </a:ext>
            </a:extLst>
          </p:cNvPr>
          <p:cNvPicPr>
            <a:picLocks noChangeAspect="1"/>
          </p:cNvPicPr>
          <p:nvPr/>
        </p:nvPicPr>
        <p:blipFill rotWithShape="1">
          <a:blip r:embed="rId5"/>
          <a:srcRect l="23478" t="5797" r="20574" b="5784"/>
          <a:stretch/>
        </p:blipFill>
        <p:spPr>
          <a:xfrm rot="16200000">
            <a:off x="2620617" y="-2713383"/>
            <a:ext cx="6950764" cy="12192002"/>
          </a:xfrm>
          <a:prstGeom prst="rect">
            <a:avLst/>
          </a:prstGeom>
        </p:spPr>
      </p:pic>
      <p:sp>
        <p:nvSpPr>
          <p:cNvPr id="11" name="תיבת טקסט 10">
            <a:extLst>
              <a:ext uri="{FF2B5EF4-FFF2-40B4-BE49-F238E27FC236}">
                <a16:creationId xmlns:a16="http://schemas.microsoft.com/office/drawing/2014/main" id="{DF472916-35FF-445D-85D1-13B706C5AAF0}"/>
              </a:ext>
            </a:extLst>
          </p:cNvPr>
          <p:cNvSpPr txBox="1"/>
          <p:nvPr/>
        </p:nvSpPr>
        <p:spPr>
          <a:xfrm>
            <a:off x="8066052" y="881310"/>
            <a:ext cx="2267123" cy="1298981"/>
          </a:xfrm>
          <a:prstGeom prst="rect">
            <a:avLst/>
          </a:prstGeom>
          <a:noFill/>
          <a:ln w="38100">
            <a:solidFill>
              <a:schemeClr val="accent2"/>
            </a:solidFill>
          </a:ln>
        </p:spPr>
        <p:txBody>
          <a:bodyPr wrap="square" rtlCol="1">
            <a:spAutoFit/>
          </a:bodyPr>
          <a:lstStyle/>
          <a:p>
            <a:endParaRPr lang="he-IL" dirty="0"/>
          </a:p>
        </p:txBody>
      </p:sp>
      <p:sp>
        <p:nvSpPr>
          <p:cNvPr id="12" name="תיבת טקסט 11">
            <a:extLst>
              <a:ext uri="{FF2B5EF4-FFF2-40B4-BE49-F238E27FC236}">
                <a16:creationId xmlns:a16="http://schemas.microsoft.com/office/drawing/2014/main" id="{4F3837B5-32B5-4C5A-93D2-9E92002FE5CA}"/>
              </a:ext>
            </a:extLst>
          </p:cNvPr>
          <p:cNvSpPr txBox="1"/>
          <p:nvPr/>
        </p:nvSpPr>
        <p:spPr>
          <a:xfrm>
            <a:off x="8320322" y="3974925"/>
            <a:ext cx="1848622" cy="453887"/>
          </a:xfrm>
          <a:prstGeom prst="rect">
            <a:avLst/>
          </a:prstGeom>
          <a:noFill/>
          <a:ln w="38100">
            <a:solidFill>
              <a:schemeClr val="accent2"/>
            </a:solidFill>
          </a:ln>
        </p:spPr>
        <p:txBody>
          <a:bodyPr wrap="square" rtlCol="1">
            <a:spAutoFit/>
          </a:bodyPr>
          <a:lstStyle/>
          <a:p>
            <a:endParaRPr lang="he-IL" dirty="0"/>
          </a:p>
        </p:txBody>
      </p:sp>
    </p:spTree>
    <p:extLst>
      <p:ext uri="{BB962C8B-B14F-4D97-AF65-F5344CB8AC3E}">
        <p14:creationId xmlns:p14="http://schemas.microsoft.com/office/powerpoint/2010/main" val="2543299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err="1"/>
              <a:t>עַכְשָׁו</a:t>
            </a:r>
            <a:r>
              <a:rPr lang="he-IL" dirty="0"/>
              <a:t> קוראים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1671638" y="1896302"/>
            <a:ext cx="10069788" cy="4790039"/>
          </a:xfrm>
        </p:spPr>
        <p:txBody>
          <a:bodyPr>
            <a:noAutofit/>
          </a:bodyPr>
          <a:lstStyle/>
          <a:p>
            <a:pPr lvl="0"/>
            <a:r>
              <a:rPr lang="he-IL" sz="2000" dirty="0"/>
              <a:t>(עמודים 10-11 בספר)</a:t>
            </a:r>
          </a:p>
          <a:p>
            <a:pPr lvl="0"/>
            <a:endParaRPr lang="he-IL" sz="2000" dirty="0"/>
          </a:p>
          <a:p>
            <a:pPr lvl="0"/>
            <a:r>
              <a:rPr lang="he-IL" sz="2000" dirty="0"/>
              <a:t>כתר רימון,</a:t>
            </a:r>
          </a:p>
          <a:p>
            <a:pPr lvl="0"/>
            <a:r>
              <a:rPr lang="he-IL" sz="2000" dirty="0"/>
              <a:t>צליל פעמון,</a:t>
            </a:r>
          </a:p>
          <a:p>
            <a:pPr lvl="0"/>
            <a:r>
              <a:rPr lang="he-IL" sz="2000" dirty="0"/>
              <a:t>מן </a:t>
            </a:r>
            <a:r>
              <a:rPr lang="he-IL" sz="2000" dirty="0" err="1"/>
              <a:t>הוילון</a:t>
            </a:r>
            <a:r>
              <a:rPr lang="he-IL" sz="2000" dirty="0"/>
              <a:t> </a:t>
            </a:r>
          </a:p>
          <a:p>
            <a:pPr lvl="0"/>
            <a:r>
              <a:rPr lang="he-IL" sz="2000" dirty="0"/>
              <a:t>עשיתי ארמון,</a:t>
            </a:r>
          </a:p>
          <a:p>
            <a:pPr lvl="0"/>
            <a:endParaRPr lang="he-IL" sz="2000" dirty="0"/>
          </a:p>
          <a:p>
            <a:pPr lvl="0"/>
            <a:r>
              <a:rPr lang="he-IL" sz="2000" dirty="0"/>
              <a:t>עם </a:t>
            </a:r>
            <a:r>
              <a:rPr lang="he-IL" sz="2000" dirty="0" err="1"/>
              <a:t>קשוט</a:t>
            </a:r>
            <a:r>
              <a:rPr lang="he-IL" sz="2000" dirty="0"/>
              <a:t> </a:t>
            </a:r>
            <a:r>
              <a:rPr lang="he-IL" sz="2000" dirty="0">
                <a:solidFill>
                  <a:schemeClr val="accent1"/>
                </a:solidFill>
              </a:rPr>
              <a:t>כחלחל</a:t>
            </a:r>
            <a:r>
              <a:rPr lang="he-IL" sz="2000" dirty="0"/>
              <a:t>,</a:t>
            </a:r>
          </a:p>
          <a:p>
            <a:pPr lvl="0"/>
            <a:r>
              <a:rPr lang="he-IL" sz="2000" dirty="0"/>
              <a:t>עם </a:t>
            </a:r>
            <a:r>
              <a:rPr lang="he-IL" sz="2000" dirty="0" err="1"/>
              <a:t>קשוט</a:t>
            </a:r>
            <a:r>
              <a:rPr lang="he-IL" sz="2000" dirty="0"/>
              <a:t> </a:t>
            </a:r>
            <a:r>
              <a:rPr lang="he-IL" sz="2000" dirty="0">
                <a:solidFill>
                  <a:schemeClr val="accent1">
                    <a:lumMod val="60000"/>
                    <a:lumOff val="40000"/>
                  </a:schemeClr>
                </a:solidFill>
              </a:rPr>
              <a:t>תכלכל</a:t>
            </a:r>
            <a:r>
              <a:rPr lang="he-IL" sz="2000" dirty="0"/>
              <a:t>,</a:t>
            </a:r>
          </a:p>
          <a:p>
            <a:pPr lvl="0"/>
            <a:r>
              <a:rPr lang="he-IL" sz="2000" dirty="0"/>
              <a:t>עם </a:t>
            </a:r>
            <a:r>
              <a:rPr lang="he-IL" sz="2000" dirty="0" err="1"/>
              <a:t>קשוט</a:t>
            </a:r>
            <a:r>
              <a:rPr lang="he-IL" sz="2000" dirty="0"/>
              <a:t> </a:t>
            </a:r>
            <a:r>
              <a:rPr lang="he-IL" sz="2000" dirty="0">
                <a:solidFill>
                  <a:srgbClr val="CF35AE"/>
                </a:solidFill>
              </a:rPr>
              <a:t>סגלגל</a:t>
            </a:r>
            <a:r>
              <a:rPr lang="he-IL" sz="2000" dirty="0"/>
              <a:t>,</a:t>
            </a:r>
          </a:p>
          <a:p>
            <a:pPr lvl="0"/>
            <a:endParaRPr lang="he-IL" sz="2000" dirty="0"/>
          </a:p>
          <a:p>
            <a:pPr lvl="0"/>
            <a:r>
              <a:rPr lang="he-IL" sz="2000" dirty="0"/>
              <a:t>יופי של ארמון.</a:t>
            </a:r>
          </a:p>
          <a:p>
            <a:pPr lvl="0" algn="r"/>
            <a:r>
              <a:rPr lang="en-US" sz="2000" b="1" dirty="0"/>
              <a:t/>
            </a:r>
            <a:br>
              <a:rPr lang="en-US" sz="2000" b="1" dirty="0"/>
            </a:br>
            <a:endParaRPr lang="he-IL" sz="2000" dirty="0"/>
          </a:p>
        </p:txBody>
      </p:sp>
      <p:pic>
        <p:nvPicPr>
          <p:cNvPr id="10" name="Picture 9">
            <a:extLst>
              <a:ext uri="{FF2B5EF4-FFF2-40B4-BE49-F238E27FC236}">
                <a16:creationId xmlns:a16="http://schemas.microsoft.com/office/drawing/2014/main" id="{8A9C78DC-00E4-CC4A-B3DA-C9C5903C467E}"/>
              </a:ext>
            </a:extLst>
          </p:cNvPr>
          <p:cNvPicPr>
            <a:picLocks noChangeAspect="1"/>
          </p:cNvPicPr>
          <p:nvPr/>
        </p:nvPicPr>
        <p:blipFill>
          <a:blip r:embed="rId3"/>
          <a:stretch>
            <a:fillRect/>
          </a:stretch>
        </p:blipFill>
        <p:spPr>
          <a:xfrm flipH="1">
            <a:off x="1366318" y="4514660"/>
            <a:ext cx="1848622" cy="1946655"/>
          </a:xfrm>
          <a:prstGeom prst="rect">
            <a:avLst/>
          </a:prstGeom>
        </p:spPr>
      </p:pic>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3617846" y="13562"/>
            <a:ext cx="1017545" cy="1070700"/>
          </a:xfrm>
          <a:prstGeom prst="rect">
            <a:avLst/>
          </a:prstGeom>
        </p:spPr>
      </p:pic>
      <p:sp>
        <p:nvSpPr>
          <p:cNvPr id="2" name="תיבת טקסט 1">
            <a:extLst>
              <a:ext uri="{FF2B5EF4-FFF2-40B4-BE49-F238E27FC236}">
                <a16:creationId xmlns:a16="http://schemas.microsoft.com/office/drawing/2014/main" id="{964ED624-8DDB-4360-9A28-37BF1C98FF28}"/>
              </a:ext>
            </a:extLst>
          </p:cNvPr>
          <p:cNvSpPr txBox="1"/>
          <p:nvPr/>
        </p:nvSpPr>
        <p:spPr>
          <a:xfrm>
            <a:off x="9596438" y="3509443"/>
            <a:ext cx="2343771" cy="781878"/>
          </a:xfrm>
          <a:prstGeom prst="rect">
            <a:avLst/>
          </a:prstGeom>
          <a:noFill/>
          <a:ln w="38100">
            <a:solidFill>
              <a:schemeClr val="accent2"/>
            </a:solidFill>
          </a:ln>
        </p:spPr>
        <p:txBody>
          <a:bodyPr wrap="square" rtlCol="1">
            <a:spAutoFit/>
          </a:bodyPr>
          <a:lstStyle/>
          <a:p>
            <a:endParaRPr lang="he-IL" dirty="0"/>
          </a:p>
        </p:txBody>
      </p:sp>
      <p:sp>
        <p:nvSpPr>
          <p:cNvPr id="11" name="תיבת טקסט 10">
            <a:extLst>
              <a:ext uri="{FF2B5EF4-FFF2-40B4-BE49-F238E27FC236}">
                <a16:creationId xmlns:a16="http://schemas.microsoft.com/office/drawing/2014/main" id="{C8615868-F2A8-4964-B837-802AC70EDD60}"/>
              </a:ext>
            </a:extLst>
          </p:cNvPr>
          <p:cNvSpPr txBox="1"/>
          <p:nvPr/>
        </p:nvSpPr>
        <p:spPr>
          <a:xfrm>
            <a:off x="9596437" y="6067113"/>
            <a:ext cx="2343771" cy="781878"/>
          </a:xfrm>
          <a:prstGeom prst="rect">
            <a:avLst/>
          </a:prstGeom>
          <a:noFill/>
          <a:ln w="38100">
            <a:solidFill>
              <a:schemeClr val="accent2"/>
            </a:solidFill>
          </a:ln>
        </p:spPr>
        <p:txBody>
          <a:bodyPr wrap="square" rtlCol="1">
            <a:spAutoFit/>
          </a:bodyPr>
          <a:lstStyle/>
          <a:p>
            <a:endParaRPr lang="he-IL" dirty="0"/>
          </a:p>
        </p:txBody>
      </p:sp>
      <p:pic>
        <p:nvPicPr>
          <p:cNvPr id="4" name="תמונה 3">
            <a:extLst>
              <a:ext uri="{FF2B5EF4-FFF2-40B4-BE49-F238E27FC236}">
                <a16:creationId xmlns:a16="http://schemas.microsoft.com/office/drawing/2014/main" id="{0CC896E8-A722-492A-9151-B4B33F3AE825}"/>
              </a:ext>
            </a:extLst>
          </p:cNvPr>
          <p:cNvPicPr>
            <a:picLocks noChangeAspect="1"/>
          </p:cNvPicPr>
          <p:nvPr/>
        </p:nvPicPr>
        <p:blipFill rotWithShape="1">
          <a:blip r:embed="rId5"/>
          <a:srcRect l="23994" t="4831" r="19616" b="5784"/>
          <a:stretch/>
        </p:blipFill>
        <p:spPr>
          <a:xfrm rot="16200000">
            <a:off x="2598773" y="-2691539"/>
            <a:ext cx="6994454" cy="12192001"/>
          </a:xfrm>
          <a:prstGeom prst="rect">
            <a:avLst/>
          </a:prstGeom>
        </p:spPr>
      </p:pic>
      <p:sp>
        <p:nvSpPr>
          <p:cNvPr id="9" name="תיבת טקסט 8">
            <a:extLst>
              <a:ext uri="{FF2B5EF4-FFF2-40B4-BE49-F238E27FC236}">
                <a16:creationId xmlns:a16="http://schemas.microsoft.com/office/drawing/2014/main" id="{F4D2059A-6207-4725-99A9-4C722AF45CB9}"/>
              </a:ext>
            </a:extLst>
          </p:cNvPr>
          <p:cNvSpPr txBox="1"/>
          <p:nvPr/>
        </p:nvSpPr>
        <p:spPr>
          <a:xfrm>
            <a:off x="2011934" y="929758"/>
            <a:ext cx="2114684" cy="966544"/>
          </a:xfrm>
          <a:prstGeom prst="rect">
            <a:avLst/>
          </a:prstGeom>
          <a:noFill/>
          <a:ln w="38100">
            <a:solidFill>
              <a:schemeClr val="accent2"/>
            </a:solidFill>
          </a:ln>
        </p:spPr>
        <p:txBody>
          <a:bodyPr wrap="square" rtlCol="1">
            <a:spAutoFit/>
          </a:bodyPr>
          <a:lstStyle/>
          <a:p>
            <a:endParaRPr lang="he-IL" dirty="0"/>
          </a:p>
        </p:txBody>
      </p:sp>
      <p:sp>
        <p:nvSpPr>
          <p:cNvPr id="12" name="תיבת טקסט 11">
            <a:extLst>
              <a:ext uri="{FF2B5EF4-FFF2-40B4-BE49-F238E27FC236}">
                <a16:creationId xmlns:a16="http://schemas.microsoft.com/office/drawing/2014/main" id="{630E8023-1C03-4587-99CC-071EAD37952C}"/>
              </a:ext>
            </a:extLst>
          </p:cNvPr>
          <p:cNvSpPr txBox="1"/>
          <p:nvPr/>
        </p:nvSpPr>
        <p:spPr>
          <a:xfrm>
            <a:off x="2045021" y="4001484"/>
            <a:ext cx="1848622" cy="453887"/>
          </a:xfrm>
          <a:prstGeom prst="rect">
            <a:avLst/>
          </a:prstGeom>
          <a:noFill/>
          <a:ln w="38100">
            <a:solidFill>
              <a:schemeClr val="accent2"/>
            </a:solidFill>
          </a:ln>
        </p:spPr>
        <p:txBody>
          <a:bodyPr wrap="square" rtlCol="1">
            <a:spAutoFit/>
          </a:bodyPr>
          <a:lstStyle/>
          <a:p>
            <a:endParaRPr lang="he-IL" dirty="0"/>
          </a:p>
        </p:txBody>
      </p:sp>
    </p:spTree>
    <p:extLst>
      <p:ext uri="{BB962C8B-B14F-4D97-AF65-F5344CB8AC3E}">
        <p14:creationId xmlns:p14="http://schemas.microsoft.com/office/powerpoint/2010/main" val="1383129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70CF625-EB2F-4075-8530-9555E115D372}"/>
              </a:ext>
            </a:extLst>
          </p:cNvPr>
          <p:cNvSpPr>
            <a:spLocks noGrp="1"/>
          </p:cNvSpPr>
          <p:nvPr>
            <p:ph type="title"/>
          </p:nvPr>
        </p:nvSpPr>
        <p:spPr/>
        <p:txBody>
          <a:bodyPr/>
          <a:lstStyle/>
          <a:p>
            <a:r>
              <a:rPr lang="he-IL" dirty="0"/>
              <a:t>מְשַׂחֲקִים וְכוֹתְבִים</a:t>
            </a:r>
          </a:p>
        </p:txBody>
      </p:sp>
      <p:sp>
        <p:nvSpPr>
          <p:cNvPr id="3" name="מציין מיקום טקסט 2">
            <a:extLst>
              <a:ext uri="{FF2B5EF4-FFF2-40B4-BE49-F238E27FC236}">
                <a16:creationId xmlns:a16="http://schemas.microsoft.com/office/drawing/2014/main" id="{A66D322D-B253-44B6-8EDB-EA502C667EF7}"/>
              </a:ext>
            </a:extLst>
          </p:cNvPr>
          <p:cNvSpPr>
            <a:spLocks noGrp="1"/>
          </p:cNvSpPr>
          <p:nvPr>
            <p:ph type="body" sz="quarter" idx="10"/>
          </p:nvPr>
        </p:nvSpPr>
        <p:spPr/>
        <p:txBody>
          <a:bodyPr/>
          <a:lstStyle/>
          <a:p>
            <a:r>
              <a:rPr lang="he-IL" b="1" dirty="0"/>
              <a:t>כִּתְבוּ וְצַיְּרוּ:</a:t>
            </a:r>
          </a:p>
          <a:p>
            <a:endParaRPr lang="he-IL" b="1" dirty="0"/>
          </a:p>
          <a:p>
            <a:r>
              <a:rPr lang="he-IL" dirty="0">
                <a:solidFill>
                  <a:schemeClr val="accent1">
                    <a:lumMod val="75000"/>
                  </a:schemeClr>
                </a:solidFill>
              </a:rPr>
              <a:t>מִן הַבַּד שֶׁלִּי עָשִׂיתִי _________ וְגַם___________</a:t>
            </a:r>
          </a:p>
          <a:p>
            <a:r>
              <a:rPr lang="he-IL" dirty="0" err="1">
                <a:solidFill>
                  <a:schemeClr val="accent1">
                    <a:lumMod val="75000"/>
                  </a:schemeClr>
                </a:solidFill>
              </a:rPr>
              <a:t>וַאֲפִלּו</a:t>
            </a:r>
            <a:r>
              <a:rPr lang="he-IL" dirty="0">
                <a:solidFill>
                  <a:schemeClr val="accent1">
                    <a:lumMod val="75000"/>
                  </a:schemeClr>
                </a:solidFill>
              </a:rPr>
              <a:t>ּ_____________.</a:t>
            </a:r>
            <a:endParaRPr lang="he-IL" b="1" dirty="0"/>
          </a:p>
          <a:p>
            <a:endParaRPr lang="he-IL" dirty="0"/>
          </a:p>
        </p:txBody>
      </p:sp>
      <p:pic>
        <p:nvPicPr>
          <p:cNvPr id="4" name="4min_final">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3951"/>
            <a:ext cx="3866846" cy="1379175"/>
          </a:xfrm>
          <a:prstGeom prst="rect">
            <a:avLst/>
          </a:prstGeom>
        </p:spPr>
      </p:pic>
    </p:spTree>
    <p:extLst>
      <p:ext uri="{BB962C8B-B14F-4D97-AF65-F5344CB8AC3E}">
        <p14:creationId xmlns:p14="http://schemas.microsoft.com/office/powerpoint/2010/main" val="1470629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272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70CF625-EB2F-4075-8530-9555E115D372}"/>
              </a:ext>
            </a:extLst>
          </p:cNvPr>
          <p:cNvSpPr>
            <a:spLocks noGrp="1"/>
          </p:cNvSpPr>
          <p:nvPr>
            <p:ph type="title"/>
          </p:nvPr>
        </p:nvSpPr>
        <p:spPr/>
        <p:txBody>
          <a:bodyPr/>
          <a:lstStyle/>
          <a:p>
            <a:r>
              <a:rPr lang="he-IL" dirty="0"/>
              <a:t>מְשַׂחֲקִים וְכוֹתְבִים</a:t>
            </a:r>
          </a:p>
        </p:txBody>
      </p:sp>
      <p:sp>
        <p:nvSpPr>
          <p:cNvPr id="3" name="מציין מיקום טקסט 2">
            <a:extLst>
              <a:ext uri="{FF2B5EF4-FFF2-40B4-BE49-F238E27FC236}">
                <a16:creationId xmlns:a16="http://schemas.microsoft.com/office/drawing/2014/main" id="{A66D322D-B253-44B6-8EDB-EA502C667EF7}"/>
              </a:ext>
            </a:extLst>
          </p:cNvPr>
          <p:cNvSpPr>
            <a:spLocks noGrp="1"/>
          </p:cNvSpPr>
          <p:nvPr>
            <p:ph type="body" sz="quarter" idx="10"/>
          </p:nvPr>
        </p:nvSpPr>
        <p:spPr/>
        <p:txBody>
          <a:bodyPr/>
          <a:lstStyle/>
          <a:p>
            <a:r>
              <a:rPr lang="he-IL" b="1" dirty="0"/>
              <a:t>כִּתְבוּ וְצַיְּרוּ:</a:t>
            </a:r>
          </a:p>
          <a:p>
            <a:endParaRPr lang="he-IL" b="1" dirty="0"/>
          </a:p>
          <a:p>
            <a:r>
              <a:rPr lang="he-IL" dirty="0">
                <a:solidFill>
                  <a:schemeClr val="accent1">
                    <a:lumMod val="75000"/>
                  </a:schemeClr>
                </a:solidFill>
              </a:rPr>
              <a:t>מִן הַבַּד שֶׁלִּי עָשִׂיתִי </a:t>
            </a:r>
            <a:r>
              <a:rPr lang="he-IL" b="1" dirty="0">
                <a:solidFill>
                  <a:schemeClr val="accent1">
                    <a:lumMod val="75000"/>
                  </a:schemeClr>
                </a:solidFill>
              </a:rPr>
              <a:t>כ</a:t>
            </a:r>
            <a:r>
              <a:rPr lang="he-IL" b="1" u="sng" dirty="0">
                <a:solidFill>
                  <a:schemeClr val="accent1">
                    <a:lumMod val="75000"/>
                  </a:schemeClr>
                </a:solidFill>
              </a:rPr>
              <a:t>ַּדּוּר</a:t>
            </a:r>
            <a:r>
              <a:rPr lang="he-IL" dirty="0">
                <a:solidFill>
                  <a:schemeClr val="accent1">
                    <a:lumMod val="75000"/>
                  </a:schemeClr>
                </a:solidFill>
              </a:rPr>
              <a:t>   וְגַם  </a:t>
            </a:r>
            <a:r>
              <a:rPr lang="he-IL" b="1" u="sng" dirty="0">
                <a:solidFill>
                  <a:schemeClr val="accent1">
                    <a:lumMod val="75000"/>
                  </a:schemeClr>
                </a:solidFill>
              </a:rPr>
              <a:t>נָחָשׁ</a:t>
            </a:r>
          </a:p>
          <a:p>
            <a:r>
              <a:rPr lang="he-IL" dirty="0" err="1">
                <a:solidFill>
                  <a:schemeClr val="accent1">
                    <a:lumMod val="75000"/>
                  </a:schemeClr>
                </a:solidFill>
              </a:rPr>
              <a:t>וַאֲפִלּו</a:t>
            </a:r>
            <a:r>
              <a:rPr lang="he-IL" dirty="0">
                <a:solidFill>
                  <a:schemeClr val="accent1">
                    <a:lumMod val="75000"/>
                  </a:schemeClr>
                </a:solidFill>
              </a:rPr>
              <a:t>ּ  </a:t>
            </a:r>
            <a:r>
              <a:rPr lang="he-IL" b="1" u="sng" dirty="0">
                <a:solidFill>
                  <a:schemeClr val="accent1">
                    <a:lumMod val="75000"/>
                  </a:schemeClr>
                </a:solidFill>
              </a:rPr>
              <a:t>מַסֵּכָה</a:t>
            </a:r>
            <a:r>
              <a:rPr lang="he-IL" b="1" dirty="0">
                <a:solidFill>
                  <a:schemeClr val="accent1">
                    <a:lumMod val="75000"/>
                  </a:schemeClr>
                </a:solidFill>
              </a:rPr>
              <a:t>.</a:t>
            </a:r>
            <a:endParaRPr lang="he-IL" b="1" dirty="0"/>
          </a:p>
        </p:txBody>
      </p:sp>
    </p:spTree>
    <p:extLst>
      <p:ext uri="{BB962C8B-B14F-4D97-AF65-F5344CB8AC3E}">
        <p14:creationId xmlns:p14="http://schemas.microsoft.com/office/powerpoint/2010/main" val="21180342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err="1"/>
              <a:t>עַכְשָׁו</a:t>
            </a:r>
            <a:r>
              <a:rPr lang="he-IL" dirty="0"/>
              <a:t> קוראים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normAutofit/>
          </a:bodyPr>
          <a:lstStyle/>
          <a:p>
            <a:pPr lvl="0"/>
            <a:r>
              <a:rPr lang="he-IL" sz="2000" dirty="0"/>
              <a:t>(עמודים 12-13 בספר)</a:t>
            </a:r>
          </a:p>
          <a:p>
            <a:pPr lvl="0"/>
            <a:endParaRPr lang="he-IL" sz="2000" dirty="0"/>
          </a:p>
          <a:p>
            <a:pPr lvl="0"/>
            <a:r>
              <a:rPr lang="he-IL" sz="2000" dirty="0"/>
              <a:t>"הי ילדה!"</a:t>
            </a:r>
          </a:p>
          <a:p>
            <a:pPr lvl="0"/>
            <a:endParaRPr lang="he-IL" sz="2000" dirty="0"/>
          </a:p>
          <a:p>
            <a:pPr lvl="0"/>
            <a:r>
              <a:rPr lang="he-IL" sz="2000" dirty="0"/>
              <a:t>פתאום שמעתי,</a:t>
            </a:r>
          </a:p>
          <a:p>
            <a:pPr lvl="0"/>
            <a:r>
              <a:rPr lang="he-IL" sz="2000" dirty="0"/>
              <a:t>"צאי </a:t>
            </a:r>
            <a:r>
              <a:rPr lang="he-IL" sz="2000" dirty="0" err="1"/>
              <a:t>מהוילון</a:t>
            </a:r>
            <a:r>
              <a:rPr lang="he-IL" sz="2000" dirty="0"/>
              <a:t>."</a:t>
            </a:r>
          </a:p>
          <a:p>
            <a:pPr lvl="0"/>
            <a:endParaRPr lang="he-IL" sz="2000" dirty="0"/>
          </a:p>
          <a:p>
            <a:pPr lvl="0"/>
            <a:r>
              <a:rPr lang="he-IL" sz="2000" dirty="0"/>
              <a:t>נבהלתי</a:t>
            </a:r>
          </a:p>
        </p:txBody>
      </p:sp>
      <p:pic>
        <p:nvPicPr>
          <p:cNvPr id="10" name="Picture 9">
            <a:extLst>
              <a:ext uri="{FF2B5EF4-FFF2-40B4-BE49-F238E27FC236}">
                <a16:creationId xmlns:a16="http://schemas.microsoft.com/office/drawing/2014/main" id="{8A9C78DC-00E4-CC4A-B3DA-C9C5903C467E}"/>
              </a:ext>
            </a:extLst>
          </p:cNvPr>
          <p:cNvPicPr>
            <a:picLocks noChangeAspect="1"/>
          </p:cNvPicPr>
          <p:nvPr/>
        </p:nvPicPr>
        <p:blipFill>
          <a:blip r:embed="rId3"/>
          <a:stretch>
            <a:fillRect/>
          </a:stretch>
        </p:blipFill>
        <p:spPr>
          <a:xfrm flipH="1">
            <a:off x="1366318" y="4514660"/>
            <a:ext cx="1848622" cy="1946655"/>
          </a:xfrm>
          <a:prstGeom prst="rect">
            <a:avLst/>
          </a:prstGeom>
        </p:spPr>
      </p:pic>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3617846" y="13562"/>
            <a:ext cx="1017545" cy="1070700"/>
          </a:xfrm>
          <a:prstGeom prst="rect">
            <a:avLst/>
          </a:prstGeom>
        </p:spPr>
      </p:pic>
      <p:pic>
        <p:nvPicPr>
          <p:cNvPr id="2" name="תמונה 1">
            <a:extLst>
              <a:ext uri="{FF2B5EF4-FFF2-40B4-BE49-F238E27FC236}">
                <a16:creationId xmlns:a16="http://schemas.microsoft.com/office/drawing/2014/main" id="{08ED70DB-D775-4D21-9C1F-C5EF82E3D0A7}"/>
              </a:ext>
            </a:extLst>
          </p:cNvPr>
          <p:cNvPicPr>
            <a:picLocks noChangeAspect="1"/>
          </p:cNvPicPr>
          <p:nvPr/>
        </p:nvPicPr>
        <p:blipFill rotWithShape="1">
          <a:blip r:embed="rId5"/>
          <a:srcRect l="10437" t="7142" r="7214" b="39278"/>
          <a:stretch/>
        </p:blipFill>
        <p:spPr>
          <a:xfrm rot="16200000">
            <a:off x="5438161" y="104158"/>
            <a:ext cx="6858004" cy="6649678"/>
          </a:xfrm>
          <a:prstGeom prst="rect">
            <a:avLst/>
          </a:prstGeom>
        </p:spPr>
      </p:pic>
      <p:pic>
        <p:nvPicPr>
          <p:cNvPr id="4" name="תמונה 3">
            <a:extLst>
              <a:ext uri="{FF2B5EF4-FFF2-40B4-BE49-F238E27FC236}">
                <a16:creationId xmlns:a16="http://schemas.microsoft.com/office/drawing/2014/main" id="{78C2F851-9E50-4E9B-A825-F6E74257311F}"/>
              </a:ext>
            </a:extLst>
          </p:cNvPr>
          <p:cNvPicPr>
            <a:picLocks noChangeAspect="1"/>
          </p:cNvPicPr>
          <p:nvPr/>
        </p:nvPicPr>
        <p:blipFill rotWithShape="1">
          <a:blip r:embed="rId6"/>
          <a:srcRect t="30395" r="49283" b="36148"/>
          <a:stretch/>
        </p:blipFill>
        <p:spPr>
          <a:xfrm>
            <a:off x="0" y="-10542"/>
            <a:ext cx="5817913" cy="6823327"/>
          </a:xfrm>
          <a:prstGeom prst="rect">
            <a:avLst/>
          </a:prstGeom>
        </p:spPr>
      </p:pic>
    </p:spTree>
    <p:extLst>
      <p:ext uri="{BB962C8B-B14F-4D97-AF65-F5344CB8AC3E}">
        <p14:creationId xmlns:p14="http://schemas.microsoft.com/office/powerpoint/2010/main" val="3755691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err="1"/>
              <a:t>עַכְשָׁו</a:t>
            </a:r>
            <a:r>
              <a:rPr lang="he-IL" dirty="0"/>
              <a:t> קוראים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normAutofit fontScale="92500" lnSpcReduction="20000"/>
          </a:bodyPr>
          <a:lstStyle/>
          <a:p>
            <a:pPr lvl="0"/>
            <a:r>
              <a:rPr lang="he-IL" dirty="0"/>
              <a:t>(עמודים 14-15 בספר)</a:t>
            </a:r>
          </a:p>
          <a:p>
            <a:pPr lvl="0"/>
            <a:endParaRPr lang="he-IL" dirty="0"/>
          </a:p>
          <a:p>
            <a:pPr lvl="0"/>
            <a:r>
              <a:rPr lang="he-IL" dirty="0"/>
              <a:t>וסבתא אמרה:</a:t>
            </a:r>
            <a:r>
              <a:rPr lang="en-US" dirty="0"/>
              <a:t> </a:t>
            </a:r>
            <a:endParaRPr lang="he-IL" dirty="0"/>
          </a:p>
          <a:p>
            <a:pPr lvl="0"/>
            <a:r>
              <a:rPr lang="he-IL" dirty="0"/>
              <a:t>"לא נורא,</a:t>
            </a:r>
          </a:p>
          <a:p>
            <a:pPr lvl="0"/>
            <a:r>
              <a:rPr lang="he-IL" dirty="0"/>
              <a:t>אין דבר,"</a:t>
            </a:r>
          </a:p>
          <a:p>
            <a:pPr lvl="0"/>
            <a:endParaRPr lang="he-IL" dirty="0"/>
          </a:p>
          <a:p>
            <a:pPr lvl="0"/>
            <a:r>
              <a:rPr lang="he-IL" dirty="0"/>
              <a:t>אבל </a:t>
            </a:r>
            <a:r>
              <a:rPr lang="he-IL" dirty="0" err="1"/>
              <a:t>בינתים</a:t>
            </a:r>
            <a:r>
              <a:rPr lang="he-IL" dirty="0"/>
              <a:t>,</a:t>
            </a:r>
          </a:p>
          <a:p>
            <a:pPr lvl="0"/>
            <a:r>
              <a:rPr lang="he-IL" dirty="0" err="1"/>
              <a:t>הכל</a:t>
            </a:r>
            <a:r>
              <a:rPr lang="he-IL" dirty="0"/>
              <a:t> כבר עבר:</a:t>
            </a:r>
          </a:p>
        </p:txBody>
      </p:sp>
      <p:pic>
        <p:nvPicPr>
          <p:cNvPr id="10" name="Picture 9">
            <a:extLst>
              <a:ext uri="{FF2B5EF4-FFF2-40B4-BE49-F238E27FC236}">
                <a16:creationId xmlns:a16="http://schemas.microsoft.com/office/drawing/2014/main" id="{8A9C78DC-00E4-CC4A-B3DA-C9C5903C467E}"/>
              </a:ext>
            </a:extLst>
          </p:cNvPr>
          <p:cNvPicPr>
            <a:picLocks noChangeAspect="1"/>
          </p:cNvPicPr>
          <p:nvPr/>
        </p:nvPicPr>
        <p:blipFill>
          <a:blip r:embed="rId3"/>
          <a:stretch>
            <a:fillRect/>
          </a:stretch>
        </p:blipFill>
        <p:spPr>
          <a:xfrm flipH="1">
            <a:off x="1366318" y="4514660"/>
            <a:ext cx="1848622" cy="1946655"/>
          </a:xfrm>
          <a:prstGeom prst="rect">
            <a:avLst/>
          </a:prstGeom>
        </p:spPr>
      </p:pic>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3617846" y="13562"/>
            <a:ext cx="1017545" cy="1070700"/>
          </a:xfrm>
          <a:prstGeom prst="rect">
            <a:avLst/>
          </a:prstGeom>
        </p:spPr>
      </p:pic>
      <p:pic>
        <p:nvPicPr>
          <p:cNvPr id="2" name="תמונה 1">
            <a:extLst>
              <a:ext uri="{FF2B5EF4-FFF2-40B4-BE49-F238E27FC236}">
                <a16:creationId xmlns:a16="http://schemas.microsoft.com/office/drawing/2014/main" id="{811E848C-297A-4CCC-85C8-AA3A73BD406B}"/>
              </a:ext>
            </a:extLst>
          </p:cNvPr>
          <p:cNvPicPr>
            <a:picLocks noChangeAspect="1"/>
          </p:cNvPicPr>
          <p:nvPr/>
        </p:nvPicPr>
        <p:blipFill rotWithShape="1">
          <a:blip r:embed="rId5"/>
          <a:srcRect l="19102" t="5024" r="23736" b="5784"/>
          <a:stretch/>
        </p:blipFill>
        <p:spPr>
          <a:xfrm rot="16200000">
            <a:off x="2661047" y="-2674609"/>
            <a:ext cx="6858000" cy="12180093"/>
          </a:xfrm>
          <a:prstGeom prst="rect">
            <a:avLst/>
          </a:prstGeom>
        </p:spPr>
      </p:pic>
    </p:spTree>
    <p:extLst>
      <p:ext uri="{BB962C8B-B14F-4D97-AF65-F5344CB8AC3E}">
        <p14:creationId xmlns:p14="http://schemas.microsoft.com/office/powerpoint/2010/main" val="1824569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err="1"/>
              <a:t>עַכְשָׁו</a:t>
            </a:r>
            <a:r>
              <a:rPr lang="he-IL" dirty="0"/>
              <a:t> קוראים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normAutofit fontScale="77500" lnSpcReduction="20000"/>
          </a:bodyPr>
          <a:lstStyle/>
          <a:p>
            <a:pPr lvl="0" algn="r"/>
            <a:r>
              <a:rPr lang="en-US" b="1" dirty="0"/>
              <a:t/>
            </a:r>
            <a:br>
              <a:rPr lang="en-US" b="1" dirty="0"/>
            </a:br>
            <a:r>
              <a:rPr lang="he-IL" b="1" dirty="0"/>
              <a:t>הצעיף,</a:t>
            </a:r>
          </a:p>
          <a:p>
            <a:pPr lvl="0" algn="r"/>
            <a:r>
              <a:rPr lang="he-IL" b="1" dirty="0"/>
              <a:t>השמלה,</a:t>
            </a:r>
          </a:p>
          <a:p>
            <a:pPr lvl="0" algn="r"/>
            <a:r>
              <a:rPr lang="he-IL" b="1" dirty="0"/>
              <a:t>הארמון,</a:t>
            </a:r>
          </a:p>
          <a:p>
            <a:pPr lvl="0" algn="r"/>
            <a:endParaRPr lang="he-IL" b="1" dirty="0"/>
          </a:p>
          <a:p>
            <a:pPr lvl="0" algn="r"/>
            <a:r>
              <a:rPr lang="he-IL" b="1" dirty="0"/>
              <a:t>ונשאר </a:t>
            </a:r>
          </a:p>
          <a:p>
            <a:pPr lvl="0" algn="r"/>
            <a:r>
              <a:rPr lang="he-IL" b="1" dirty="0"/>
              <a:t>רק וילון,</a:t>
            </a:r>
          </a:p>
          <a:p>
            <a:pPr lvl="0" algn="r"/>
            <a:endParaRPr lang="he-IL" b="1" dirty="0"/>
          </a:p>
          <a:p>
            <a:pPr lvl="0" algn="r"/>
            <a:r>
              <a:rPr lang="he-IL" b="1" dirty="0"/>
              <a:t>סתם וילון.</a:t>
            </a:r>
            <a:endParaRPr lang="he-IL" dirty="0"/>
          </a:p>
        </p:txBody>
      </p:sp>
      <p:pic>
        <p:nvPicPr>
          <p:cNvPr id="10" name="Picture 9">
            <a:extLst>
              <a:ext uri="{FF2B5EF4-FFF2-40B4-BE49-F238E27FC236}">
                <a16:creationId xmlns:a16="http://schemas.microsoft.com/office/drawing/2014/main" id="{8A9C78DC-00E4-CC4A-B3DA-C9C5903C467E}"/>
              </a:ext>
            </a:extLst>
          </p:cNvPr>
          <p:cNvPicPr>
            <a:picLocks noChangeAspect="1"/>
          </p:cNvPicPr>
          <p:nvPr/>
        </p:nvPicPr>
        <p:blipFill>
          <a:blip r:embed="rId3"/>
          <a:stretch>
            <a:fillRect/>
          </a:stretch>
        </p:blipFill>
        <p:spPr>
          <a:xfrm flipH="1">
            <a:off x="1366318" y="4514660"/>
            <a:ext cx="1848622" cy="1946655"/>
          </a:xfrm>
          <a:prstGeom prst="rect">
            <a:avLst/>
          </a:prstGeom>
        </p:spPr>
      </p:pic>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4"/>
          <a:stretch>
            <a:fillRect/>
          </a:stretch>
        </p:blipFill>
        <p:spPr>
          <a:xfrm>
            <a:off x="3617846" y="13562"/>
            <a:ext cx="1017545" cy="1070700"/>
          </a:xfrm>
          <a:prstGeom prst="rect">
            <a:avLst/>
          </a:prstGeom>
        </p:spPr>
      </p:pic>
      <p:pic>
        <p:nvPicPr>
          <p:cNvPr id="3" name="תמונה 2">
            <a:extLst>
              <a:ext uri="{FF2B5EF4-FFF2-40B4-BE49-F238E27FC236}">
                <a16:creationId xmlns:a16="http://schemas.microsoft.com/office/drawing/2014/main" id="{C1736861-D9A6-4589-8C15-FDC1CB0617DC}"/>
              </a:ext>
            </a:extLst>
          </p:cNvPr>
          <p:cNvPicPr>
            <a:picLocks noChangeAspect="1"/>
          </p:cNvPicPr>
          <p:nvPr/>
        </p:nvPicPr>
        <p:blipFill rotWithShape="1">
          <a:blip r:embed="rId5"/>
          <a:srcRect l="21620" t="2512" r="21620" b="5784"/>
          <a:stretch/>
        </p:blipFill>
        <p:spPr>
          <a:xfrm rot="16200000">
            <a:off x="2667001" y="-2693260"/>
            <a:ext cx="6858000" cy="12192001"/>
          </a:xfrm>
          <a:prstGeom prst="rect">
            <a:avLst/>
          </a:prstGeom>
        </p:spPr>
      </p:pic>
      <p:sp>
        <p:nvSpPr>
          <p:cNvPr id="7" name="תיבת טקסט 6">
            <a:extLst>
              <a:ext uri="{FF2B5EF4-FFF2-40B4-BE49-F238E27FC236}">
                <a16:creationId xmlns:a16="http://schemas.microsoft.com/office/drawing/2014/main" id="{845BF3DB-6AC0-457B-B1A7-FA96D203FF57}"/>
              </a:ext>
            </a:extLst>
          </p:cNvPr>
          <p:cNvSpPr txBox="1"/>
          <p:nvPr/>
        </p:nvSpPr>
        <p:spPr>
          <a:xfrm>
            <a:off x="8269859" y="2072512"/>
            <a:ext cx="2114684" cy="966544"/>
          </a:xfrm>
          <a:prstGeom prst="rect">
            <a:avLst/>
          </a:prstGeom>
          <a:noFill/>
          <a:ln w="38100">
            <a:solidFill>
              <a:schemeClr val="accent2"/>
            </a:solidFill>
          </a:ln>
        </p:spPr>
        <p:txBody>
          <a:bodyPr wrap="square" rtlCol="1">
            <a:spAutoFit/>
          </a:bodyPr>
          <a:lstStyle/>
          <a:p>
            <a:endParaRPr lang="he-IL" dirty="0"/>
          </a:p>
        </p:txBody>
      </p:sp>
    </p:spTree>
    <p:extLst>
      <p:ext uri="{BB962C8B-B14F-4D97-AF65-F5344CB8AC3E}">
        <p14:creationId xmlns:p14="http://schemas.microsoft.com/office/powerpoint/2010/main" val="351561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EEA38B97-7469-41FF-A6CF-9B7A2037F3BA}"/>
              </a:ext>
            </a:extLst>
          </p:cNvPr>
          <p:cNvPicPr>
            <a:picLocks noChangeAspect="1"/>
          </p:cNvPicPr>
          <p:nvPr/>
        </p:nvPicPr>
        <p:blipFill rotWithShape="1">
          <a:blip r:embed="rId3"/>
          <a:srcRect l="20389" t="4058" r="22191" b="6667"/>
          <a:stretch/>
        </p:blipFill>
        <p:spPr>
          <a:xfrm rot="16200000">
            <a:off x="2659073" y="-2659073"/>
            <a:ext cx="6858000" cy="12176146"/>
          </a:xfrm>
          <a:prstGeom prst="rect">
            <a:avLst/>
          </a:prstGeom>
        </p:spPr>
      </p:pic>
      <p:sp>
        <p:nvSpPr>
          <p:cNvPr id="3" name="תיבת טקסט 2">
            <a:extLst>
              <a:ext uri="{FF2B5EF4-FFF2-40B4-BE49-F238E27FC236}">
                <a16:creationId xmlns:a16="http://schemas.microsoft.com/office/drawing/2014/main" id="{26C283C6-6C7D-4D88-A556-4101B01C0D0B}"/>
              </a:ext>
            </a:extLst>
          </p:cNvPr>
          <p:cNvSpPr txBox="1"/>
          <p:nvPr/>
        </p:nvSpPr>
        <p:spPr>
          <a:xfrm>
            <a:off x="8155559" y="2201345"/>
            <a:ext cx="2114684" cy="966544"/>
          </a:xfrm>
          <a:prstGeom prst="rect">
            <a:avLst/>
          </a:prstGeom>
          <a:noFill/>
          <a:ln w="38100">
            <a:solidFill>
              <a:schemeClr val="accent2"/>
            </a:solidFill>
          </a:ln>
        </p:spPr>
        <p:txBody>
          <a:bodyPr wrap="square" rtlCol="1">
            <a:spAutoFit/>
          </a:bodyPr>
          <a:lstStyle/>
          <a:p>
            <a:endParaRPr lang="he-IL" dirty="0"/>
          </a:p>
        </p:txBody>
      </p:sp>
    </p:spTree>
    <p:extLst>
      <p:ext uri="{BB962C8B-B14F-4D97-AF65-F5344CB8AC3E}">
        <p14:creationId xmlns:p14="http://schemas.microsoft.com/office/powerpoint/2010/main" val="1844623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64C557F2-621D-4D06-AE86-6D6A5BD70D4E}"/>
              </a:ext>
            </a:extLst>
          </p:cNvPr>
          <p:cNvPicPr>
            <a:picLocks noChangeAspect="1"/>
          </p:cNvPicPr>
          <p:nvPr/>
        </p:nvPicPr>
        <p:blipFill rotWithShape="1">
          <a:blip r:embed="rId3"/>
          <a:srcRect l="24250" t="4251" r="14982" b="4348"/>
          <a:stretch/>
        </p:blipFill>
        <p:spPr>
          <a:xfrm rot="16200000">
            <a:off x="2667000" y="-2667000"/>
            <a:ext cx="6858000" cy="12192000"/>
          </a:xfrm>
          <a:prstGeom prst="rect">
            <a:avLst/>
          </a:prstGeom>
        </p:spPr>
      </p:pic>
      <p:sp>
        <p:nvSpPr>
          <p:cNvPr id="3" name="תיבת טקסט 2">
            <a:extLst>
              <a:ext uri="{FF2B5EF4-FFF2-40B4-BE49-F238E27FC236}">
                <a16:creationId xmlns:a16="http://schemas.microsoft.com/office/drawing/2014/main" id="{E5C29C78-8E6E-4628-B067-FF88C0B4097E}"/>
              </a:ext>
            </a:extLst>
          </p:cNvPr>
          <p:cNvSpPr txBox="1"/>
          <p:nvPr/>
        </p:nvSpPr>
        <p:spPr>
          <a:xfrm>
            <a:off x="8226997" y="2287070"/>
            <a:ext cx="2114684" cy="966544"/>
          </a:xfrm>
          <a:prstGeom prst="rect">
            <a:avLst/>
          </a:prstGeom>
          <a:noFill/>
          <a:ln w="38100">
            <a:solidFill>
              <a:schemeClr val="accent2"/>
            </a:solidFill>
          </a:ln>
        </p:spPr>
        <p:txBody>
          <a:bodyPr wrap="square" rtlCol="1">
            <a:spAutoFit/>
          </a:bodyPr>
          <a:lstStyle/>
          <a:p>
            <a:endParaRPr lang="he-IL" dirty="0"/>
          </a:p>
        </p:txBody>
      </p:sp>
    </p:spTree>
    <p:extLst>
      <p:ext uri="{BB962C8B-B14F-4D97-AF65-F5344CB8AC3E}">
        <p14:creationId xmlns:p14="http://schemas.microsoft.com/office/powerpoint/2010/main" val="20566871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52E2403E-3A28-4841-B9CE-FA9A2B6F516E}"/>
              </a:ext>
            </a:extLst>
          </p:cNvPr>
          <p:cNvPicPr>
            <a:picLocks noChangeAspect="1"/>
          </p:cNvPicPr>
          <p:nvPr/>
        </p:nvPicPr>
        <p:blipFill rotWithShape="1">
          <a:blip r:embed="rId3"/>
          <a:srcRect l="24251" t="4058" r="16270" b="5314"/>
          <a:stretch/>
        </p:blipFill>
        <p:spPr>
          <a:xfrm rot="16200000">
            <a:off x="2638988" y="-2731755"/>
            <a:ext cx="6950768" cy="12228744"/>
          </a:xfrm>
          <a:prstGeom prst="rect">
            <a:avLst/>
          </a:prstGeom>
        </p:spPr>
      </p:pic>
      <p:sp>
        <p:nvSpPr>
          <p:cNvPr id="3" name="תיבת טקסט 2">
            <a:extLst>
              <a:ext uri="{FF2B5EF4-FFF2-40B4-BE49-F238E27FC236}">
                <a16:creationId xmlns:a16="http://schemas.microsoft.com/office/drawing/2014/main" id="{9B5B0407-079F-4872-A0CA-016C4E12B4F8}"/>
              </a:ext>
            </a:extLst>
          </p:cNvPr>
          <p:cNvSpPr txBox="1"/>
          <p:nvPr/>
        </p:nvSpPr>
        <p:spPr>
          <a:xfrm>
            <a:off x="2011934" y="2229920"/>
            <a:ext cx="2114684" cy="966544"/>
          </a:xfrm>
          <a:prstGeom prst="rect">
            <a:avLst/>
          </a:prstGeom>
          <a:noFill/>
          <a:ln w="38100">
            <a:solidFill>
              <a:schemeClr val="accent2"/>
            </a:solidFill>
          </a:ln>
        </p:spPr>
        <p:txBody>
          <a:bodyPr wrap="square" rtlCol="1">
            <a:spAutoFit/>
          </a:bodyPr>
          <a:lstStyle/>
          <a:p>
            <a:endParaRPr lang="he-IL" dirty="0"/>
          </a:p>
        </p:txBody>
      </p:sp>
    </p:spTree>
    <p:extLst>
      <p:ext uri="{BB962C8B-B14F-4D97-AF65-F5344CB8AC3E}">
        <p14:creationId xmlns:p14="http://schemas.microsoft.com/office/powerpoint/2010/main" val="5676035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Autofit/>
          </a:bodyPr>
          <a:lstStyle/>
          <a:p>
            <a:r>
              <a:rPr lang="he-IL" b="1" dirty="0"/>
              <a:t/>
            </a:r>
            <a:br>
              <a:rPr lang="he-IL" b="1" dirty="0"/>
            </a:br>
            <a:r>
              <a:rPr lang="he-IL" b="1" dirty="0"/>
              <a:t>כּוֹתְבִים בְּעִקְבוֹת הַסִּפּוּר</a:t>
            </a:r>
            <a:endParaRPr lang="x-none" b="1"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6830291" y="1928813"/>
            <a:ext cx="4399685" cy="3844925"/>
          </a:xfrm>
        </p:spPr>
        <p:txBody>
          <a:bodyPr>
            <a:normAutofit/>
          </a:bodyPr>
          <a:lstStyle/>
          <a:p>
            <a:pPr lvl="0"/>
            <a:endParaRPr lang="he-IL" b="1" dirty="0"/>
          </a:p>
          <a:p>
            <a:pPr lvl="0"/>
            <a:r>
              <a:rPr lang="he-IL" sz="4000" b="1" dirty="0"/>
              <a:t>פַּעַם כְּשֶׁשִּׂחַקְתִּי ב...</a:t>
            </a:r>
          </a:p>
          <a:p>
            <a:pPr lvl="0"/>
            <a:r>
              <a:rPr lang="he-IL" sz="4000" b="1" dirty="0"/>
              <a:t>פִּתְאוֹם...</a:t>
            </a:r>
            <a:endParaRPr lang="he-IL" sz="4000"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5"/>
          <a:stretch>
            <a:fillRect/>
          </a:stretch>
        </p:blipFill>
        <p:spPr>
          <a:xfrm>
            <a:off x="3617846" y="13562"/>
            <a:ext cx="1017545" cy="1070700"/>
          </a:xfrm>
          <a:prstGeom prst="rect">
            <a:avLst/>
          </a:prstGeom>
        </p:spPr>
      </p:pic>
      <p:pic>
        <p:nvPicPr>
          <p:cNvPr id="7" name="4min_final" descr="4min_final">
            <a:hlinkClick r:id="" action="ppaction://media"/>
            <a:extLst>
              <a:ext uri="{FF2B5EF4-FFF2-40B4-BE49-F238E27FC236}">
                <a16:creationId xmlns:a16="http://schemas.microsoft.com/office/drawing/2014/main" id="{9FD0FB6C-EFD6-3946-8B95-86886A2FB1D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13562"/>
            <a:ext cx="4281055" cy="1526909"/>
          </a:xfrm>
          <a:prstGeom prst="rect">
            <a:avLst/>
          </a:prstGeom>
        </p:spPr>
      </p:pic>
    </p:spTree>
    <p:extLst>
      <p:ext uri="{BB962C8B-B14F-4D97-AF65-F5344CB8AC3E}">
        <p14:creationId xmlns:p14="http://schemas.microsoft.com/office/powerpoint/2010/main" val="2815202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272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p:txBody>
          <a:bodyPr/>
          <a:lstStyle/>
          <a:p>
            <a:pPr lvl="0" algn="r"/>
            <a:r>
              <a:rPr lang="en-US" b="1" dirty="0"/>
              <a:t/>
            </a:r>
            <a:br>
              <a:rPr lang="en-US" b="1" dirty="0"/>
            </a:b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Picture 11">
            <a:extLst>
              <a:ext uri="{FF2B5EF4-FFF2-40B4-BE49-F238E27FC236}">
                <a16:creationId xmlns:a16="http://schemas.microsoft.com/office/drawing/2014/main" id="{8967A6D5-BC5B-E840-ABAC-BF885A0AC26A}"/>
              </a:ext>
            </a:extLst>
          </p:cNvPr>
          <p:cNvPicPr>
            <a:picLocks noChangeAspect="1"/>
          </p:cNvPicPr>
          <p:nvPr/>
        </p:nvPicPr>
        <p:blipFill>
          <a:blip r:embed="rId4"/>
          <a:stretch>
            <a:fillRect/>
          </a:stretch>
        </p:blipFill>
        <p:spPr>
          <a:xfrm rot="8222050">
            <a:off x="319777" y="503469"/>
            <a:ext cx="1596108" cy="820856"/>
          </a:xfrm>
          <a:prstGeom prst="rect">
            <a:avLst/>
          </a:prstGeom>
        </p:spPr>
      </p:pic>
      <p:sp>
        <p:nvSpPr>
          <p:cNvPr id="3" name="תיבת טקסט 2">
            <a:extLst>
              <a:ext uri="{FF2B5EF4-FFF2-40B4-BE49-F238E27FC236}">
                <a16:creationId xmlns:a16="http://schemas.microsoft.com/office/drawing/2014/main" id="{E90AC036-CC1C-44E2-AFD5-E8BD0D3192BF}"/>
              </a:ext>
            </a:extLst>
          </p:cNvPr>
          <p:cNvSpPr txBox="1"/>
          <p:nvPr/>
        </p:nvSpPr>
        <p:spPr>
          <a:xfrm>
            <a:off x="6998493" y="2165906"/>
            <a:ext cx="3521869" cy="646331"/>
          </a:xfrm>
          <a:prstGeom prst="rect">
            <a:avLst/>
          </a:prstGeom>
          <a:noFill/>
        </p:spPr>
        <p:txBody>
          <a:bodyPr wrap="square" rtlCol="1">
            <a:spAutoFit/>
          </a:bodyPr>
          <a:lstStyle/>
          <a:p>
            <a:r>
              <a:rPr lang="he-IL" sz="3600" dirty="0"/>
              <a:t>הַשִּׁיר "סְתָם וִילוֹן"</a:t>
            </a:r>
          </a:p>
        </p:txBody>
      </p:sp>
      <p:sp>
        <p:nvSpPr>
          <p:cNvPr id="4" name="חץ: למטה 3">
            <a:extLst>
              <a:ext uri="{FF2B5EF4-FFF2-40B4-BE49-F238E27FC236}">
                <a16:creationId xmlns:a16="http://schemas.microsoft.com/office/drawing/2014/main" id="{08451FF0-A879-4710-B5EA-8C93E96A4658}"/>
              </a:ext>
            </a:extLst>
          </p:cNvPr>
          <p:cNvSpPr/>
          <p:nvPr/>
        </p:nvSpPr>
        <p:spPr>
          <a:xfrm>
            <a:off x="8272064" y="2819618"/>
            <a:ext cx="487363" cy="487363"/>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1" anchor="ctr"/>
          <a:lstStyle/>
          <a:p>
            <a:pPr algn="ctr"/>
            <a:endParaRPr lang="he-IL"/>
          </a:p>
        </p:txBody>
      </p:sp>
      <p:pic>
        <p:nvPicPr>
          <p:cNvPr id="10" name="תמונה 9">
            <a:extLst>
              <a:ext uri="{FF2B5EF4-FFF2-40B4-BE49-F238E27FC236}">
                <a16:creationId xmlns:a16="http://schemas.microsoft.com/office/drawing/2014/main" id="{5970CEE3-9E40-4FEB-B3D4-26E61F89FCF6}"/>
              </a:ext>
            </a:extLst>
          </p:cNvPr>
          <p:cNvPicPr>
            <a:picLocks noChangeAspect="1"/>
          </p:cNvPicPr>
          <p:nvPr/>
        </p:nvPicPr>
        <p:blipFill rotWithShape="1">
          <a:blip r:embed="rId5"/>
          <a:srcRect l="26189" t="54482" r="27390" b="10428"/>
          <a:stretch/>
        </p:blipFill>
        <p:spPr>
          <a:xfrm rot="16200000">
            <a:off x="2653823" y="-2656265"/>
            <a:ext cx="6860443" cy="12168085"/>
          </a:xfrm>
          <a:prstGeom prst="rect">
            <a:avLst/>
          </a:prstGeom>
        </p:spPr>
      </p:pic>
      <p:sp>
        <p:nvSpPr>
          <p:cNvPr id="11" name="Title 4">
            <a:extLst>
              <a:ext uri="{FF2B5EF4-FFF2-40B4-BE49-F238E27FC236}">
                <a16:creationId xmlns:a16="http://schemas.microsoft.com/office/drawing/2014/main" id="{6FBFB75A-2E5A-4B75-B16E-00B24BF740DF}"/>
              </a:ext>
            </a:extLst>
          </p:cNvPr>
          <p:cNvSpPr>
            <a:spLocks noGrp="1"/>
          </p:cNvSpPr>
          <p:nvPr>
            <p:ph type="title"/>
          </p:nvPr>
        </p:nvSpPr>
        <p:spPr>
          <a:xfrm>
            <a:off x="-35564" y="10807"/>
            <a:ext cx="12168085" cy="881355"/>
          </a:xfrm>
        </p:spPr>
        <p:txBody>
          <a:bodyPr>
            <a:noAutofit/>
          </a:bodyPr>
          <a:lstStyle/>
          <a:p>
            <a:r>
              <a:rPr lang="he-IL" b="1" dirty="0"/>
              <a:t/>
            </a:r>
            <a:br>
              <a:rPr lang="he-IL" b="1" dirty="0"/>
            </a:br>
            <a:r>
              <a:rPr lang="he-IL" b="1" dirty="0" err="1"/>
              <a:t>מְסַיְּמִים</a:t>
            </a:r>
            <a:r>
              <a:rPr lang="he-IL" b="1" dirty="0"/>
              <a:t> בַּשִּׁיר...</a:t>
            </a:r>
            <a:endParaRPr lang="x-none" b="1" dirty="0"/>
          </a:p>
        </p:txBody>
      </p:sp>
    </p:spTree>
    <p:extLst>
      <p:ext uri="{BB962C8B-B14F-4D97-AF65-F5344CB8AC3E}">
        <p14:creationId xmlns:p14="http://schemas.microsoft.com/office/powerpoint/2010/main" val="3486748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b="1" dirty="0" err="1"/>
              <a:t>מְסַיְּמִים</a:t>
            </a:r>
            <a:r>
              <a:rPr lang="he-IL" b="1" dirty="0"/>
              <a:t> וּמְסַכְּמִים</a:t>
            </a:r>
            <a:endParaRPr lang="x-none" b="1"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600076" y="1928813"/>
            <a:ext cx="10644188" cy="4486275"/>
          </a:xfrm>
        </p:spPr>
        <p:txBody>
          <a:bodyPr>
            <a:noAutofit/>
          </a:bodyPr>
          <a:lstStyle/>
          <a:p>
            <a:pPr>
              <a:buFont typeface="Wingdings" panose="05000000000000000000" pitchFamily="2" charset="2"/>
              <a:buChar char="ü"/>
            </a:pPr>
            <a:r>
              <a:rPr lang="he-IL" dirty="0"/>
              <a:t>יָצָאנוּ לְמַסָּע בַּדִּמְיוֹן בְּעִקְבוֹת יַלְדָּה וּסְתָם וִילוֹן.</a:t>
            </a:r>
          </a:p>
          <a:p>
            <a:pPr>
              <a:buFont typeface="Wingdings" panose="05000000000000000000" pitchFamily="2" charset="2"/>
              <a:buChar char="ü"/>
            </a:pPr>
            <a:r>
              <a:rPr lang="he-IL" dirty="0"/>
              <a:t>הִקְשַׁבְנוּ לַסּוֹפֶרֶת </a:t>
            </a:r>
            <a:r>
              <a:rPr lang="he-IL" dirty="0" err="1"/>
              <a:t>מִירִיק</a:t>
            </a:r>
            <a:r>
              <a:rPr lang="he-IL" dirty="0"/>
              <a:t> שְׂנִיר מְסַפֶּרֶת אֶת הַסִּפּוּר שֶׁכָּתְבָה.</a:t>
            </a:r>
          </a:p>
          <a:p>
            <a:pPr>
              <a:buFont typeface="Wingdings" panose="05000000000000000000" pitchFamily="2" charset="2"/>
              <a:buChar char="ü"/>
            </a:pPr>
            <a:r>
              <a:rPr lang="he-IL" dirty="0"/>
              <a:t>כָּתַבְנוּ מִלִּים מֵהַסִּפּוּר.</a:t>
            </a:r>
          </a:p>
          <a:p>
            <a:pPr>
              <a:buFont typeface="Wingdings" panose="05000000000000000000" pitchFamily="2" charset="2"/>
              <a:buChar char="ü"/>
            </a:pPr>
            <a:r>
              <a:rPr lang="he-IL" dirty="0"/>
              <a:t>קָרָאנוּ יַחַד אֶת הַסִּפּוּר.</a:t>
            </a:r>
          </a:p>
          <a:p>
            <a:pPr>
              <a:buFont typeface="Wingdings" panose="05000000000000000000" pitchFamily="2" charset="2"/>
              <a:buChar char="ü"/>
            </a:pPr>
            <a:r>
              <a:rPr lang="he-IL" dirty="0"/>
              <a:t>כָּתַבְנוּ </a:t>
            </a:r>
            <a:r>
              <a:rPr lang="he-IL" dirty="0" err="1"/>
              <a:t>חֲוָיָה</a:t>
            </a:r>
            <a:r>
              <a:rPr lang="he-IL" dirty="0"/>
              <a:t> אִישִׁית בְּעִקְבוֹת הַסִּפּוּר.</a:t>
            </a:r>
          </a:p>
          <a:p>
            <a:pPr>
              <a:buFont typeface="Wingdings" panose="05000000000000000000" pitchFamily="2" charset="2"/>
              <a:buChar char="ü"/>
            </a:pPr>
            <a:r>
              <a:rPr lang="he-IL" dirty="0"/>
              <a:t>הִקְשַׁבְנוּ לָשִׁיר.</a:t>
            </a:r>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9" name="Picture 11">
            <a:extLst>
              <a:ext uri="{FF2B5EF4-FFF2-40B4-BE49-F238E27FC236}">
                <a16:creationId xmlns:a16="http://schemas.microsoft.com/office/drawing/2014/main" id="{8967A6D5-BC5B-E840-ABAC-BF885A0AC26A}"/>
              </a:ext>
            </a:extLst>
          </p:cNvPr>
          <p:cNvPicPr>
            <a:picLocks noChangeAspect="1"/>
          </p:cNvPicPr>
          <p:nvPr/>
        </p:nvPicPr>
        <p:blipFill>
          <a:blip r:embed="rId4"/>
          <a:stretch>
            <a:fillRect/>
          </a:stretch>
        </p:blipFill>
        <p:spPr>
          <a:xfrm rot="8222050">
            <a:off x="319777" y="503469"/>
            <a:ext cx="1596108" cy="820856"/>
          </a:xfrm>
          <a:prstGeom prst="rect">
            <a:avLst/>
          </a:prstGeom>
        </p:spPr>
      </p:pic>
    </p:spTree>
    <p:extLst>
      <p:ext uri="{BB962C8B-B14F-4D97-AF65-F5344CB8AC3E}">
        <p14:creationId xmlns:p14="http://schemas.microsoft.com/office/powerpoint/2010/main" val="618805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טקסט 2"/>
          <p:cNvSpPr>
            <a:spLocks noGrp="1"/>
          </p:cNvSpPr>
          <p:nvPr>
            <p:ph type="body" sz="quarter" idx="10"/>
          </p:nvPr>
        </p:nvSpPr>
        <p:spPr/>
        <p:txBody>
          <a:bodyPr/>
          <a:lstStyle/>
          <a:p>
            <a:endParaRPr lang="he-IL"/>
          </a:p>
        </p:txBody>
      </p:sp>
      <p:pic>
        <p:nvPicPr>
          <p:cNvPr id="4" name="תמונה 3"/>
          <p:cNvPicPr>
            <a:picLocks noChangeAspect="1"/>
          </p:cNvPicPr>
          <p:nvPr/>
        </p:nvPicPr>
        <p:blipFill>
          <a:blip r:embed="rId2"/>
          <a:stretch>
            <a:fillRect/>
          </a:stretch>
        </p:blipFill>
        <p:spPr>
          <a:xfrm>
            <a:off x="0" y="1"/>
            <a:ext cx="12191999" cy="6858000"/>
          </a:xfrm>
          <a:prstGeom prst="rect">
            <a:avLst/>
          </a:prstGeom>
        </p:spPr>
      </p:pic>
    </p:spTree>
    <p:extLst>
      <p:ext uri="{BB962C8B-B14F-4D97-AF65-F5344CB8AC3E}">
        <p14:creationId xmlns:p14="http://schemas.microsoft.com/office/powerpoint/2010/main" val="3290220901"/>
      </p:ext>
    </p:extLst>
  </p:cSld>
  <p:clrMapOvr>
    <a:masterClrMapping/>
  </p:clrMapOvr>
</p:sld>
</file>

<file path=ppt/theme/theme1.xml><?xml version="1.0" encoding="utf-8"?>
<a:theme xmlns:a="http://schemas.openxmlformats.org/drawingml/2006/main" name="Office Theme">
  <a:themeElements>
    <a:clrScheme name="התאמה אישית 5">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2070</TotalTime>
  <Words>2071</Words>
  <Application>Microsoft Office PowerPoint</Application>
  <PresentationFormat>מסך רחב</PresentationFormat>
  <Paragraphs>228</Paragraphs>
  <Slides>24</Slides>
  <Notes>23</Notes>
  <HiddenSlides>0</HiddenSlides>
  <MMClips>3</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24</vt:i4>
      </vt:variant>
    </vt:vector>
  </HeadingPairs>
  <TitlesOfParts>
    <vt:vector size="29" baseType="lpstr">
      <vt:lpstr>Arial</vt:lpstr>
      <vt:lpstr>Calibri</vt:lpstr>
      <vt:lpstr>Open Sans</vt:lpstr>
      <vt:lpstr>Wingdings</vt:lpstr>
      <vt:lpstr>Office Theme</vt:lpstr>
      <vt:lpstr>מצגת של PowerPoint‏</vt:lpstr>
      <vt:lpstr>מָה צָפוּי לָנוּ בַּשִּׁעוּר הַיּוֹם?</vt:lpstr>
      <vt:lpstr>   מָה לְהָבִיא לְשִּׁעוּר?</vt:lpstr>
      <vt:lpstr>  עוֹצְרִים! מִתְבּוֹנְנִים! חוֹשְׁבִים! קוֹרְאִים!</vt:lpstr>
      <vt:lpstr>מַתְחִילִים בְּכֵיף</vt:lpstr>
      <vt:lpstr>מַתְחִילִים בְּכֵיף</vt:lpstr>
      <vt:lpstr>  עַכְשָׁיו כּוֹתְבִים</vt:lpstr>
      <vt:lpstr>    עַכְשָׁיו קוֹרְאִים</vt:lpstr>
      <vt:lpstr>מצגת של PowerPoint‏</vt:lpstr>
      <vt:lpstr>עַכְשָׁו קוראים</vt:lpstr>
      <vt:lpstr>עַכְשָׁו קוראים</vt:lpstr>
      <vt:lpstr>עַכְשָׁו קוראים</vt:lpstr>
      <vt:lpstr>מְשַׂחֲקִים וְכוֹתְבִים</vt:lpstr>
      <vt:lpstr>מְשַׂחֲקִים וְכוֹתְבִים</vt:lpstr>
      <vt:lpstr>עַכְשָׁו קוראים</vt:lpstr>
      <vt:lpstr>עַכְשָׁו קוראים</vt:lpstr>
      <vt:lpstr>עַכְשָׁו קוראים</vt:lpstr>
      <vt:lpstr>מצגת של PowerPoint‏</vt:lpstr>
      <vt:lpstr>מצגת של PowerPoint‏</vt:lpstr>
      <vt:lpstr>מצגת של PowerPoint‏</vt:lpstr>
      <vt:lpstr> כּוֹתְבִים בְּעִקְבוֹת הַסִּפּוּר</vt:lpstr>
      <vt:lpstr> מְסַיְּמִים בַּשִּׁיר...</vt:lpstr>
      <vt:lpstr>מְסַיְּמִים וּמְסַכְּמִים</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Ruthy Betinger</dc:creator>
  <cp:lastModifiedBy>Shira Carmel</cp:lastModifiedBy>
  <cp:revision>500</cp:revision>
  <dcterms:created xsi:type="dcterms:W3CDTF">2020-03-11T07:11:19Z</dcterms:created>
  <dcterms:modified xsi:type="dcterms:W3CDTF">2020-05-23T20:17:52Z</dcterms:modified>
</cp:coreProperties>
</file>