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30"/>
  </p:notesMasterIdLst>
  <p:sldIdLst>
    <p:sldId id="258" r:id="rId2"/>
    <p:sldId id="268" r:id="rId3"/>
    <p:sldId id="269" r:id="rId4"/>
    <p:sldId id="286" r:id="rId5"/>
    <p:sldId id="311" r:id="rId6"/>
    <p:sldId id="300" r:id="rId7"/>
    <p:sldId id="302" r:id="rId8"/>
    <p:sldId id="314" r:id="rId9"/>
    <p:sldId id="303" r:id="rId10"/>
    <p:sldId id="271" r:id="rId11"/>
    <p:sldId id="304" r:id="rId12"/>
    <p:sldId id="317" r:id="rId13"/>
    <p:sldId id="273" r:id="rId14"/>
    <p:sldId id="305" r:id="rId15"/>
    <p:sldId id="306" r:id="rId16"/>
    <p:sldId id="318" r:id="rId17"/>
    <p:sldId id="272" r:id="rId18"/>
    <p:sldId id="319" r:id="rId19"/>
    <p:sldId id="316" r:id="rId20"/>
    <p:sldId id="315" r:id="rId21"/>
    <p:sldId id="307" r:id="rId22"/>
    <p:sldId id="288" r:id="rId23"/>
    <p:sldId id="308" r:id="rId24"/>
    <p:sldId id="320" r:id="rId25"/>
    <p:sldId id="309" r:id="rId26"/>
    <p:sldId id="310" r:id="rId27"/>
    <p:sldId id="298" r:id="rId28"/>
    <p:sldId id="321" r:id="rId29"/>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ome" initials="h" lastIdx="9" clrIdx="0"/>
  <p:cmAuthor id="1" name="user" initials="u" lastIdx="6" clrIdx="1">
    <p:extLst>
      <p:ext uri="{19B8F6BF-5375-455C-9EA6-DF929625EA0E}">
        <p15:presenceInfo xmlns:p15="http://schemas.microsoft.com/office/powerpoint/2012/main" userId="user" providerId="None"/>
      </p:ext>
    </p:extLst>
  </p:cmAuthor>
  <p:cmAuthor id="2" name="ריקי" initials="ר" lastIdx="4" clrIdx="2">
    <p:extLst>
      <p:ext uri="{19B8F6BF-5375-455C-9EA6-DF929625EA0E}">
        <p15:presenceInfo xmlns:p15="http://schemas.microsoft.com/office/powerpoint/2012/main" userId="ריקי"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85E3"/>
    <a:srgbClr val="EBEBEB"/>
    <a:srgbClr val="FFFFFF"/>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621"/>
    <p:restoredTop sz="67643" autoAdjust="0"/>
  </p:normalViewPr>
  <p:slideViewPr>
    <p:cSldViewPr snapToGrid="0" snapToObjects="1" showGuides="1">
      <p:cViewPr varScale="1">
        <p:scale>
          <a:sx n="49" d="100"/>
          <a:sy n="49" d="100"/>
        </p:scale>
        <p:origin x="774" y="42"/>
      </p:cViewPr>
      <p:guideLst>
        <p:guide orient="horz" pos="2024"/>
        <p:guide pos="3863"/>
      </p:guideLst>
    </p:cSldViewPr>
  </p:slideViewPr>
  <p:notesTextViewPr>
    <p:cViewPr>
      <p:scale>
        <a:sx n="1" d="1"/>
        <a:sy n="1" d="1"/>
      </p:scale>
      <p:origin x="0" y="0"/>
    </p:cViewPr>
  </p:notesText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כ"ט/אייר/תש"ף</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כתבו את המלל בהתאם ואת הציוד הדרוש.</a:t>
            </a:r>
          </a:p>
          <a:p>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727800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a:t>
            </a:fld>
            <a:endParaRPr lang="x-none"/>
          </a:p>
        </p:txBody>
      </p:sp>
    </p:spTree>
    <p:extLst>
      <p:ext uri="{BB962C8B-B14F-4D97-AF65-F5344CB8AC3E}">
        <p14:creationId xmlns:p14="http://schemas.microsoft.com/office/powerpoint/2010/main" val="1993621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3570026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200" dirty="0"/>
              <a:t>לפני שנתחיל בשיעור נקרא בדיחה קצרה</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1200" dirty="0"/>
              <a:t>המורה</a:t>
            </a:r>
            <a:r>
              <a:rPr lang="he-IL" sz="1200" baseline="0" dirty="0"/>
              <a:t> תקריא את הבדיחה</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1200" baseline="0" dirty="0" err="1"/>
              <a:t>אחכ</a:t>
            </a:r>
            <a:r>
              <a:rPr lang="he-IL" sz="1200" baseline="0" dirty="0"/>
              <a:t> תשאל מה מפתיע בבדיחה? (מטרת השאלה להדגים שבסיפור </a:t>
            </a:r>
            <a:r>
              <a:rPr lang="he-IL" sz="1200" baseline="0" dirty="0" err="1"/>
              <a:t>הומריסטי</a:t>
            </a:r>
            <a:r>
              <a:rPr lang="he-IL" sz="1200" baseline="0" dirty="0"/>
              <a:t> יש הפתעה ויש אבסורד)</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1200" b="1" dirty="0"/>
              <a:t>הדבר המפתיע היה </a:t>
            </a:r>
            <a:r>
              <a:rPr lang="he-IL" sz="1200" b="1" dirty="0" err="1"/>
              <a:t>שהרשלה</a:t>
            </a:r>
            <a:r>
              <a:rPr lang="he-IL" sz="1200" b="1" dirty="0"/>
              <a:t> השתמש בגפרורים כי אמא שלחה אותו לקנות גפרורים כדי להשתמש בהם אבל הוא השתמש בהם, בכולם! לפני שהביא אותם לאמא ועכשיו אי אפשר להשתמש בהם.</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sz="1200" dirty="0"/>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a:t>
            </a:fld>
            <a:endParaRPr lang="x-none"/>
          </a:p>
        </p:txBody>
      </p:sp>
    </p:spTree>
    <p:extLst>
      <p:ext uri="{BB962C8B-B14F-4D97-AF65-F5344CB8AC3E}">
        <p14:creationId xmlns:p14="http://schemas.microsoft.com/office/powerpoint/2010/main" val="365793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baseline="0" dirty="0" err="1"/>
              <a:t>הרשלה</a:t>
            </a:r>
            <a:r>
              <a:rPr lang="he-IL" b="0" baseline="0" dirty="0"/>
              <a:t> הוא דמות בסיפורים של התרבות היהודית והוא תמיד מופיע בדמות של איש עני, עני ומצחיק.</a:t>
            </a:r>
          </a:p>
          <a:p>
            <a:pPr marL="0" lvl="0" indent="0" algn="r" rtl="1">
              <a:spcBef>
                <a:spcPts val="0"/>
              </a:spcBef>
              <a:spcAft>
                <a:spcPts val="0"/>
              </a:spcAft>
              <a:buNone/>
            </a:pPr>
            <a:r>
              <a:rPr lang="he-IL" b="0" baseline="0" dirty="0" err="1"/>
              <a:t>הרשלה</a:t>
            </a:r>
            <a:r>
              <a:rPr lang="he-IL" b="0" baseline="0" dirty="0"/>
              <a:t> צוחק על עצמו ולא על אחרים והוא צוחק על צרות וקשיים בחיים שלו, דברים </a:t>
            </a:r>
            <a:r>
              <a:rPr lang="he-IL" b="0" baseline="0" dirty="0" err="1"/>
              <a:t>שבדר"כ</a:t>
            </a:r>
            <a:r>
              <a:rPr lang="he-IL" b="0" baseline="0" dirty="0"/>
              <a:t> גורם לעצב.</a:t>
            </a:r>
          </a:p>
          <a:p>
            <a:pPr marL="0" lvl="0" indent="0" algn="r" rtl="1">
              <a:spcBef>
                <a:spcPts val="0"/>
              </a:spcBef>
              <a:spcAft>
                <a:spcPts val="0"/>
              </a:spcAft>
              <a:buNone/>
            </a:pPr>
            <a:r>
              <a:rPr lang="he-IL" b="0" baseline="0" dirty="0"/>
              <a:t>כלומר למרות שהוא עני וקשה לו הוא מסוגל להתבדח.</a:t>
            </a:r>
          </a:p>
          <a:p>
            <a:pPr marL="0" lvl="0" indent="0" algn="r" rtl="1">
              <a:spcBef>
                <a:spcPts val="0"/>
              </a:spcBef>
              <a:spcAft>
                <a:spcPts val="0"/>
              </a:spcAft>
              <a:buNone/>
            </a:pPr>
            <a:endParaRPr lang="he-IL" b="0" dirty="0"/>
          </a:p>
          <a:p>
            <a:pPr marL="0" lvl="0" indent="0" algn="r" rtl="1">
              <a:spcBef>
                <a:spcPts val="0"/>
              </a:spcBef>
              <a:spcAft>
                <a:spcPts val="0"/>
              </a:spcAft>
              <a:buNone/>
            </a:pPr>
            <a:endParaRPr lang="he-IL" b="0" dirty="0"/>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5</a:t>
            </a:fld>
            <a:endParaRPr lang="x-none"/>
          </a:p>
        </p:txBody>
      </p:sp>
    </p:spTree>
    <p:extLst>
      <p:ext uri="{BB962C8B-B14F-4D97-AF65-F5344CB8AC3E}">
        <p14:creationId xmlns:p14="http://schemas.microsoft.com/office/powerpoint/2010/main" val="902619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לקרוא</a:t>
            </a:r>
            <a:r>
              <a:rPr lang="he-IL" baseline="0" dirty="0"/>
              <a:t> את שם הסיפור.</a:t>
            </a:r>
          </a:p>
          <a:p>
            <a:pPr algn="r"/>
            <a:r>
              <a:rPr lang="he-IL" baseline="0" dirty="0"/>
              <a:t>המורה תדגים חשיבה בקול: על אבא של מי מדובר? מעניין מה אבא של מישהו עשה? נתחיל לקרוא ואולי נבין בהמשך.</a:t>
            </a:r>
            <a:endParaRPr lang="en-US" baseline="0" dirty="0"/>
          </a:p>
          <a:p>
            <a:pPr algn="r"/>
            <a:r>
              <a:rPr lang="he-IL" baseline="0" dirty="0"/>
              <a:t>לקרוא את כל הקטע.</a:t>
            </a:r>
          </a:p>
          <a:p>
            <a:pPr algn="r"/>
            <a:r>
              <a:rPr lang="he-IL" baseline="0" dirty="0"/>
              <a:t>הסיפור מתחיל במילים סוף-סוף. מה אפשר להבין ממילים אלה? מתי אנו אומרים את צירוף המילים הזה? כאשר אנו מתאמצים לעשות משהו ולבסוף מצליחים או עושים דרך ארוכה ורוצים מאוד כבר להגיע ליעד ולבסוף כאשר אנו מגיעים אנו אומרים: סוף-סוף.</a:t>
            </a:r>
          </a:p>
          <a:p>
            <a:pPr algn="r"/>
            <a:r>
              <a:rPr lang="he-IL" baseline="0" dirty="0"/>
              <a:t>האם </a:t>
            </a:r>
            <a:r>
              <a:rPr lang="he-IL" baseline="0" dirty="0" err="1"/>
              <a:t>להרשלה</a:t>
            </a:r>
            <a:r>
              <a:rPr lang="he-IL" baseline="0" dirty="0"/>
              <a:t> היה קשה?  אפשר להבין שכן, לפי מה?</a:t>
            </a:r>
          </a:p>
          <a:p>
            <a:pPr algn="r"/>
            <a:endParaRPr lang="he-IL" baseline="0" dirty="0"/>
          </a:p>
          <a:p>
            <a:pPr algn="r"/>
            <a:endParaRPr lang="he-IL" baseline="0" dirty="0"/>
          </a:p>
          <a:p>
            <a:pPr algn="r"/>
            <a:endParaRPr lang="he-IL" baseline="0" dirty="0"/>
          </a:p>
          <a:p>
            <a:pPr algn="r"/>
            <a:r>
              <a:rPr lang="he-IL" baseline="0" dirty="0"/>
              <a:t>98</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6</a:t>
            </a:fld>
            <a:endParaRPr lang="x-none"/>
          </a:p>
        </p:txBody>
      </p:sp>
    </p:spTree>
    <p:extLst>
      <p:ext uri="{BB962C8B-B14F-4D97-AF65-F5344CB8AC3E}">
        <p14:creationId xmlns:p14="http://schemas.microsoft.com/office/powerpoint/2010/main" val="130200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aseline="0" dirty="0"/>
              <a:t>אפשר להבין שהיה לו יום קשה – הגיע בשעת לילה מאוחרת, בקש סעודה, כנראה שהיה רעב ולא אכל כל היום, וגם כתוב שהפונדקית ראתה שבא ברגל, כנראה בא ברגל ממקום רחוק. עכשיו אפשר להבין מדוע הסיפור מתחיל במילים סוף-סוף.</a:t>
            </a:r>
          </a:p>
          <a:p>
            <a:pPr algn="r"/>
            <a:endParaRPr lang="he-IL" baseline="0" dirty="0"/>
          </a:p>
          <a:p>
            <a:pPr algn="r"/>
            <a:r>
              <a:rPr lang="he-IL" baseline="0" dirty="0"/>
              <a:t>בואו נברר </a:t>
            </a:r>
            <a:r>
              <a:rPr lang="he-IL" b="1" baseline="0" dirty="0"/>
              <a:t>מהו פונדק ומהי פונדקית</a:t>
            </a:r>
            <a:r>
              <a:rPr lang="he-IL" baseline="0" dirty="0"/>
              <a:t>. האם אפשר להבין מהמשפט מהו פונדק? אם בקש סעודה – ארוחת ערב ומקום ללון – לישון, אז זהו כנראה בית מלון, אכסניה, צימר...</a:t>
            </a:r>
          </a:p>
          <a:p>
            <a:pPr algn="r"/>
            <a:r>
              <a:rPr lang="he-IL" baseline="0" dirty="0"/>
              <a:t>ומהי פונדקית – האישה שעובדת או מנהלת את הפונדק. </a:t>
            </a:r>
          </a:p>
          <a:p>
            <a:pPr algn="r"/>
            <a:endParaRPr lang="he-IL" baseline="0" dirty="0"/>
          </a:p>
          <a:p>
            <a:pPr algn="r"/>
            <a:r>
              <a:rPr lang="he-IL" baseline="0" dirty="0"/>
              <a:t> </a:t>
            </a:r>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1542430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aseline="0" dirty="0"/>
              <a:t>שמתם לב למילה </a:t>
            </a:r>
            <a:r>
              <a:rPr lang="he-IL" b="1" baseline="0" dirty="0"/>
              <a:t>כי שמופיעה שלוש פעמים – צבעתי אותה בכחול.</a:t>
            </a:r>
          </a:p>
          <a:p>
            <a:pPr algn="r"/>
            <a:r>
              <a:rPr lang="he-IL" b="0" baseline="0" dirty="0"/>
              <a:t>היא יכולה אולי קצת לבלבל אתכם. בדרך כלל אנחנו משתמשים במילה </a:t>
            </a:r>
            <a:r>
              <a:rPr lang="he-IL" b="1" baseline="0" dirty="0"/>
              <a:t>כי </a:t>
            </a:r>
            <a:r>
              <a:rPr lang="he-IL" b="0" baseline="0" dirty="0"/>
              <a:t>כאשר אנחנו מסבירים סיבה למשהו שקרה או קורה: למשל, אני רעבה כי לא אכלתי כל היום. אבל לפעמים כמו בקטע הזה משתמשים במילה כי במקום לומר: שֶ. הנה בואו נקרא את שלושת המשפטים ובמקום כי נשבץ –ש. "נכנס אל פונדק אחד ובקש </a:t>
            </a:r>
            <a:r>
              <a:rPr lang="he-IL" b="1" baseline="0" dirty="0"/>
              <a:t>שי</a:t>
            </a:r>
            <a:r>
              <a:rPr lang="he-IL" b="0" baseline="0" dirty="0"/>
              <a:t>תנו לו</a:t>
            </a:r>
          </a:p>
          <a:p>
            <a:pPr algn="r"/>
            <a:r>
              <a:rPr lang="he-IL" b="0" baseline="0" dirty="0"/>
              <a:t>אבל הפונדקית ראתה </a:t>
            </a:r>
            <a:r>
              <a:rPr lang="he-IL" b="0" baseline="0" dirty="0" err="1"/>
              <a:t>שהרשלה</a:t>
            </a:r>
            <a:r>
              <a:rPr lang="he-IL" b="0" baseline="0" dirty="0"/>
              <a:t> בא ברגל; והבינה שאין לו כסף לשלם, לכן אמרה שהאורחים כבר אכלו.</a:t>
            </a:r>
          </a:p>
          <a:p>
            <a:pPr algn="r"/>
            <a:r>
              <a:rPr lang="he-IL" b="0" baseline="0" dirty="0"/>
              <a:t>בסיפורים ובטקסטים שהם כתובים הרבה פעמים משתמים במילה כי במקום ב – ש. </a:t>
            </a:r>
          </a:p>
          <a:p>
            <a:pPr algn="r"/>
            <a:endParaRPr lang="he-IL" baseline="0" dirty="0"/>
          </a:p>
          <a:p>
            <a:pPr algn="r"/>
            <a:r>
              <a:rPr lang="he-IL" baseline="0" dirty="0"/>
              <a:t>ילדים, לפי מה הפונדקית הבינה </a:t>
            </a:r>
            <a:r>
              <a:rPr lang="he-IL" baseline="0" dirty="0" err="1"/>
              <a:t>שלהרשלה</a:t>
            </a:r>
            <a:r>
              <a:rPr lang="he-IL" baseline="0" dirty="0"/>
              <a:t> אין כסף לשלם עבור הארוחה? </a:t>
            </a:r>
          </a:p>
          <a:p>
            <a:pPr algn="r"/>
            <a:r>
              <a:rPr lang="he-IL" baseline="0" dirty="0"/>
              <a:t>כתוב שראתה </a:t>
            </a:r>
            <a:r>
              <a:rPr lang="he-IL" b="1" baseline="0" dirty="0"/>
              <a:t>כי בא ברגל, </a:t>
            </a:r>
            <a:r>
              <a:rPr lang="he-IL" baseline="0" dirty="0"/>
              <a:t>היא ראתה שהוא בא ברגל. מה זה אומר? אולי שאין לו כסף להשתמש בכלי תחבורה כלשהו, ובזמנים ההם היו מגיעים עם עגלה וסוס. זוכרים שבתחילת השיעור סיפרתי לכם </a:t>
            </a:r>
            <a:r>
              <a:rPr lang="he-IL" baseline="0" dirty="0" err="1"/>
              <a:t>שהרשלה</a:t>
            </a:r>
            <a:r>
              <a:rPr lang="he-IL" baseline="0" dirty="0"/>
              <a:t> בסיפורים הוא בן אדם עני.</a:t>
            </a:r>
          </a:p>
          <a:p>
            <a:pPr algn="r"/>
            <a:endParaRPr lang="he-IL" baseline="0" dirty="0"/>
          </a:p>
          <a:p>
            <a:pPr algn="r"/>
            <a:r>
              <a:rPr lang="he-IL" baseline="0" dirty="0"/>
              <a:t>איך מתנהגת הפונדקית? האם היא מכניסה אורחים?</a:t>
            </a:r>
          </a:p>
          <a:p>
            <a:pPr algn="r"/>
            <a:r>
              <a:rPr lang="he-IL" baseline="0" dirty="0"/>
              <a:t>לא! היא לא רוצה לארח אותו – היא אומרת כי האורחים כבר אכלו את כל מה שהיה לה שהאורחים כבר אכלו, ולא נשאר לה שום דבר לאכול...</a:t>
            </a:r>
          </a:p>
          <a:p>
            <a:pPr algn="r"/>
            <a:endParaRPr lang="he-IL" baseline="0" dirty="0"/>
          </a:p>
          <a:p>
            <a:pPr algn="r"/>
            <a:r>
              <a:rPr lang="he-IL" baseline="0" dirty="0"/>
              <a:t>כאשר הפונדקית אמרה כך </a:t>
            </a:r>
            <a:r>
              <a:rPr lang="he-IL" baseline="0" dirty="0" err="1"/>
              <a:t>להרשלה</a:t>
            </a:r>
            <a:r>
              <a:rPr lang="he-IL" baseline="0" dirty="0"/>
              <a:t> - מה אתם חושבים </a:t>
            </a:r>
            <a:r>
              <a:rPr lang="he-IL" baseline="0" dirty="0" err="1"/>
              <a:t>שהרשלה</a:t>
            </a:r>
            <a:r>
              <a:rPr lang="he-IL" baseline="0" dirty="0"/>
              <a:t> יעשה? האם אתם חושבים שיחפש מקום אחר?  מה הוא ירגיש לדעתכם?</a:t>
            </a:r>
          </a:p>
          <a:p>
            <a:pPr algn="r"/>
            <a:r>
              <a:rPr lang="he-IL" baseline="0" dirty="0"/>
              <a:t> </a:t>
            </a:r>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8</a:t>
            </a:fld>
            <a:endParaRPr lang="x-none"/>
          </a:p>
        </p:txBody>
      </p:sp>
    </p:spTree>
    <p:extLst>
      <p:ext uri="{BB962C8B-B14F-4D97-AF65-F5344CB8AC3E}">
        <p14:creationId xmlns:p14="http://schemas.microsoft.com/office/powerpoint/2010/main" val="2829870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ממשיכים לקרוא.</a:t>
            </a:r>
          </a:p>
          <a:p>
            <a:pPr algn="r"/>
            <a:endParaRPr lang="he-IL" dirty="0"/>
          </a:p>
          <a:p>
            <a:pPr algn="r"/>
            <a:r>
              <a:rPr lang="he-IL" dirty="0"/>
              <a:t>מה הרגיש </a:t>
            </a:r>
            <a:r>
              <a:rPr lang="he-IL" dirty="0" err="1"/>
              <a:t>הרשלה</a:t>
            </a:r>
            <a:r>
              <a:rPr lang="he-IL" dirty="0"/>
              <a:t> כשהפונדקית</a:t>
            </a:r>
            <a:r>
              <a:rPr lang="he-IL" baseline="0" dirty="0"/>
              <a:t> אמרה שאין לה אוכל? עצוב – הוריד את ראשו בעצב. זאת תנועה של צער - להדגים.</a:t>
            </a:r>
          </a:p>
          <a:p>
            <a:pPr algn="r"/>
            <a:r>
              <a:rPr lang="he-IL" baseline="0" dirty="0"/>
              <a:t>לקרוא את ההמשך.</a:t>
            </a:r>
          </a:p>
          <a:p>
            <a:pPr algn="r"/>
            <a:endParaRPr lang="he-IL" baseline="0" dirty="0"/>
          </a:p>
          <a:p>
            <a:pPr algn="r"/>
            <a:r>
              <a:rPr lang="he-IL" baseline="0" dirty="0"/>
              <a:t>שימו לב למילה </a:t>
            </a:r>
            <a:r>
              <a:rPr lang="he-IL" b="1" baseline="0" dirty="0"/>
              <a:t>פתאום</a:t>
            </a:r>
            <a:r>
              <a:rPr lang="he-IL" baseline="0" dirty="0"/>
              <a:t> – יש לנו הפתעה בסיפור, כל מה שכתוב לאחר המילה פתאום הוא ההפך ממה שכתוב קודם.</a:t>
            </a:r>
          </a:p>
          <a:p>
            <a:pPr algn="r"/>
            <a:r>
              <a:rPr lang="he-IL" baseline="0" dirty="0"/>
              <a:t> </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9</a:t>
            </a:fld>
            <a:endParaRPr lang="x-none"/>
          </a:p>
        </p:txBody>
      </p:sp>
    </p:spTree>
    <p:extLst>
      <p:ext uri="{BB962C8B-B14F-4D97-AF65-F5344CB8AC3E}">
        <p14:creationId xmlns:p14="http://schemas.microsoft.com/office/powerpoint/2010/main" val="1620635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 בואו נראה אילו</a:t>
            </a:r>
            <a:r>
              <a:rPr lang="he-IL" baseline="0" dirty="0"/>
              <a:t> פעולות עשה </a:t>
            </a:r>
            <a:r>
              <a:rPr lang="he-IL" baseline="0" dirty="0" err="1"/>
              <a:t>הרשלה</a:t>
            </a:r>
            <a:r>
              <a:rPr lang="he-IL" baseline="0" dirty="0"/>
              <a:t> לסמן את פעלים: הוריד, קפץ, התחיל, מתהלך, מדבר. </a:t>
            </a:r>
          </a:p>
          <a:p>
            <a:pPr algn="r"/>
            <a:r>
              <a:rPr lang="he-IL" baseline="0" dirty="0"/>
              <a:t>למה הכוונה בביטוי "התחיל מתהלך"? להסביר התחיל ללכת... אבל איך הוא הלך? "הנה והנה" זה מראה על חוסר שקט.</a:t>
            </a:r>
          </a:p>
          <a:p>
            <a:pPr algn="r"/>
            <a:r>
              <a:rPr lang="he-IL" baseline="0" dirty="0"/>
              <a:t>האם יש משהו מוזר בפעולות של </a:t>
            </a:r>
            <a:r>
              <a:rPr lang="he-IL" baseline="0" dirty="0" err="1"/>
              <a:t>הרשלה</a:t>
            </a:r>
            <a:r>
              <a:rPr lang="he-IL" baseline="0" dirty="0"/>
              <a:t>? מה זה אומר על הרגשתו של </a:t>
            </a:r>
            <a:r>
              <a:rPr lang="he-IL" baseline="0" dirty="0" err="1"/>
              <a:t>הרשלה</a:t>
            </a:r>
            <a:r>
              <a:rPr lang="he-IL" baseline="0" dirty="0"/>
              <a:t>? הוא כנראה לא רגוע, לא נינוח, כועס, עצבני. הוא רעב, ועייף כי הגיע מדרך ארוכה.</a:t>
            </a:r>
          </a:p>
          <a:p>
            <a:pPr algn="r"/>
            <a:r>
              <a:rPr lang="he-IL" baseline="0" dirty="0"/>
              <a:t>מעניין מה </a:t>
            </a:r>
            <a:r>
              <a:rPr lang="he-IL" baseline="0" dirty="0" err="1"/>
              <a:t>הרשלה</a:t>
            </a:r>
            <a:r>
              <a:rPr lang="he-IL" baseline="0" dirty="0"/>
              <a:t> אומר - </a:t>
            </a:r>
            <a:r>
              <a:rPr lang="he-IL" baseline="0" dirty="0" err="1"/>
              <a:t>הרשלה</a:t>
            </a:r>
            <a:r>
              <a:rPr lang="he-IL" baseline="0" dirty="0"/>
              <a:t> קרא "אם כן – אעשה מה שעשה אבא שלי". </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10</a:t>
            </a:fld>
            <a:endParaRPr lang="x-none"/>
          </a:p>
        </p:txBody>
      </p:sp>
    </p:spTree>
    <p:extLst>
      <p:ext uri="{BB962C8B-B14F-4D97-AF65-F5344CB8AC3E}">
        <p14:creationId xmlns:p14="http://schemas.microsoft.com/office/powerpoint/2010/main" val="1455684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aseline="0" dirty="0"/>
              <a:t>חשבתם לעצמכם </a:t>
            </a:r>
            <a:r>
              <a:rPr lang="he-IL" baseline="0" dirty="0" err="1"/>
              <a:t>בודאי</a:t>
            </a:r>
            <a:r>
              <a:rPr lang="he-IL" baseline="0" dirty="0"/>
              <a:t>  - מה יכול להיות שאבא שלו עשה? אולי משהו חכם? אולי אם אמר זאת בקול רם, אבא שלו עשה משהו מפחיד? </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11</a:t>
            </a:fld>
            <a:endParaRPr lang="x-none"/>
          </a:p>
        </p:txBody>
      </p:sp>
    </p:spTree>
    <p:extLst>
      <p:ext uri="{BB962C8B-B14F-4D97-AF65-F5344CB8AC3E}">
        <p14:creationId xmlns:p14="http://schemas.microsoft.com/office/powerpoint/2010/main" val="653438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aseline="0" dirty="0"/>
              <a:t>זוכרים שזהו גם שם הסיפור? (בהנפשה) שם הסיפור בדרך כלל מציג את הדבר החשוב בסיפור. אם כך נצפה ש"מה שאבא שלו היה עושה" הוא דבר חשוב. מסקרן אתכם? נמשיך לקרוא.</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12</a:t>
            </a:fld>
            <a:endParaRPr lang="x-none"/>
          </a:p>
        </p:txBody>
      </p:sp>
    </p:spTree>
    <p:extLst>
      <p:ext uri="{BB962C8B-B14F-4D97-AF65-F5344CB8AC3E}">
        <p14:creationId xmlns:p14="http://schemas.microsoft.com/office/powerpoint/2010/main" val="1301885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נשים לב לתגובה של הפונדקית  - איך היא מגיבה? </a:t>
            </a:r>
            <a:endParaRPr lang="he-IL" baseline="0" dirty="0"/>
          </a:p>
          <a:p>
            <a:pPr algn="r"/>
            <a:r>
              <a:rPr lang="he-IL" baseline="0" dirty="0"/>
              <a:t>היא "הביטה" בחרדה – בפחד על "תנועותיו"  - התנועות  המשונות שלו. קראנו בקטע הקודם </a:t>
            </a:r>
            <a:r>
              <a:rPr lang="he-IL" baseline="0" dirty="0" err="1"/>
              <a:t>שהרשלה</a:t>
            </a:r>
            <a:r>
              <a:rPr lang="he-IL" baseline="0" dirty="0"/>
              <a:t> קפץ, התהלך הנה והנה וגם דיבר לעצמו בקול. הפעולות של </a:t>
            </a:r>
            <a:r>
              <a:rPr lang="he-IL" baseline="0" dirty="0" err="1"/>
              <a:t>הרשלה</a:t>
            </a:r>
            <a:r>
              <a:rPr lang="he-IL" baseline="0" dirty="0"/>
              <a:t> גרמו לפונדקית לפחד. הן נראו תנועות משונות.</a:t>
            </a:r>
          </a:p>
          <a:p>
            <a:pPr algn="r"/>
            <a:r>
              <a:rPr lang="he-IL" baseline="0" dirty="0"/>
              <a:t> </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3937807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משימת כתיבה:</a:t>
            </a:r>
          </a:p>
          <a:p>
            <a:pPr algn="r"/>
            <a:r>
              <a:rPr lang="he-IL" dirty="0"/>
              <a:t>מה חשבה הפונדקית....</a:t>
            </a:r>
          </a:p>
          <a:p>
            <a:pPr algn="r"/>
            <a:endParaRPr lang="he-IL" dirty="0"/>
          </a:p>
          <a:p>
            <a:pPr algn="r"/>
            <a:r>
              <a:rPr lang="he-IL" dirty="0"/>
              <a:t>טיימר: 2 דקות.</a:t>
            </a:r>
          </a:p>
          <a:p>
            <a:pPr algn="r"/>
            <a:endParaRPr lang="he-IL" dirty="0"/>
          </a:p>
          <a:p>
            <a:pPr algn="r"/>
            <a:r>
              <a:rPr lang="he-IL" dirty="0"/>
              <a:t>למשל: הוא משוגע, הוא מפחיד, למה הוא מתנהג כך? אני מפחדת, מה הוא יעשה? למה הוא התכוון</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14</a:t>
            </a:fld>
            <a:endParaRPr lang="x-none"/>
          </a:p>
        </p:txBody>
      </p:sp>
    </p:spTree>
    <p:extLst>
      <p:ext uri="{BB962C8B-B14F-4D97-AF65-F5344CB8AC3E}">
        <p14:creationId xmlns:p14="http://schemas.microsoft.com/office/powerpoint/2010/main" val="2077460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aseline="0" dirty="0"/>
              <a:t>ואיך </a:t>
            </a:r>
            <a:r>
              <a:rPr lang="he-IL" baseline="0" dirty="0" err="1"/>
              <a:t>הרשלה</a:t>
            </a:r>
            <a:r>
              <a:rPr lang="he-IL" baseline="0" dirty="0"/>
              <a:t> הגיב כאשר ראה שהפונדקית נבהלה? </a:t>
            </a:r>
            <a:r>
              <a:rPr lang="he-IL" baseline="0" dirty="0" err="1"/>
              <a:t>הרשלה</a:t>
            </a:r>
            <a:r>
              <a:rPr lang="he-IL" baseline="0" dirty="0"/>
              <a:t> הבחין בתגובה של הפונדקית – בחרדה שלה? </a:t>
            </a:r>
          </a:p>
          <a:p>
            <a:pPr algn="r"/>
            <a:r>
              <a:rPr lang="he-IL" baseline="0" dirty="0"/>
              <a:t>כן...איך אתם יודעים?</a:t>
            </a:r>
          </a:p>
          <a:p>
            <a:pPr algn="r"/>
            <a:r>
              <a:rPr lang="he-IL" baseline="0" dirty="0"/>
              <a:t>כתוב – ואילו... המילה "רושם" דומה למילים שאנחנו מכירים כמו" התרשמות, רשמים, מרשים... כלומר מושך תשומת לב.</a:t>
            </a:r>
          </a:p>
          <a:p>
            <a:pPr algn="r"/>
            <a:r>
              <a:rPr lang="he-IL" baseline="0" dirty="0" err="1"/>
              <a:t>הרשלה</a:t>
            </a:r>
            <a:r>
              <a:rPr lang="he-IL" baseline="0" dirty="0"/>
              <a:t> הבין שהפונדקית חוששת ממנו. והוא מחליט להמשיך להפחיד אותה.</a:t>
            </a:r>
          </a:p>
          <a:p>
            <a:pPr algn="r"/>
            <a:r>
              <a:rPr lang="he-IL" baseline="0" dirty="0"/>
              <a:t>מה עשה? ומה אמר?</a:t>
            </a:r>
          </a:p>
          <a:p>
            <a:pPr algn="r"/>
            <a:r>
              <a:rPr lang="he-IL" baseline="0" dirty="0"/>
              <a:t>ממשיך בשלו ויותר בכוח. חזר על דבריו שהוא מוכרח לעשות את מה שעשה אביו</a:t>
            </a:r>
            <a:endParaRPr lang="en-US" baseline="0" dirty="0"/>
          </a:p>
          <a:p>
            <a:pPr algn="r"/>
            <a:r>
              <a:rPr lang="he-IL" baseline="0" dirty="0"/>
              <a:t>והוסיף "אין לי ברירה". הוא מחזק את ההחלטה שלו כי אין לו ברירה אחרת. </a:t>
            </a:r>
          </a:p>
          <a:p>
            <a:pPr algn="r"/>
            <a:r>
              <a:rPr lang="he-IL" baseline="0" dirty="0"/>
              <a:t>חשיבה בקול - מעניין מה אבא שלו עשה</a:t>
            </a:r>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15</a:t>
            </a:fld>
            <a:endParaRPr lang="x-none"/>
          </a:p>
        </p:txBody>
      </p:sp>
    </p:spTree>
    <p:extLst>
      <p:ext uri="{BB962C8B-B14F-4D97-AF65-F5344CB8AC3E}">
        <p14:creationId xmlns:p14="http://schemas.microsoft.com/office/powerpoint/2010/main" val="2032310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aseline="0" dirty="0"/>
              <a:t>מה אתם חושבים? הנפשה - אני חושבת: מה </a:t>
            </a:r>
            <a:r>
              <a:rPr lang="he-IL" baseline="0" dirty="0" err="1"/>
              <a:t>הרשלה</a:t>
            </a:r>
            <a:r>
              <a:rPr lang="he-IL" baseline="0" dirty="0"/>
              <a:t> לדעתכם מנסה להשיג? מדוע עושה זאת? זוכרים שהוא רעב?</a:t>
            </a:r>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16</a:t>
            </a:fld>
            <a:endParaRPr lang="x-none"/>
          </a:p>
        </p:txBody>
      </p:sp>
    </p:spTree>
    <p:extLst>
      <p:ext uri="{BB962C8B-B14F-4D97-AF65-F5344CB8AC3E}">
        <p14:creationId xmlns:p14="http://schemas.microsoft.com/office/powerpoint/2010/main" val="1341006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לקרוא:</a:t>
            </a:r>
          </a:p>
          <a:p>
            <a:pPr algn="r"/>
            <a:r>
              <a:rPr lang="he-IL" dirty="0"/>
              <a:t>למה הכוונה במקרה כזה? איזה מקרה? </a:t>
            </a:r>
          </a:p>
          <a:p>
            <a:pPr algn="r"/>
            <a:endParaRPr lang="he-IL" dirty="0"/>
          </a:p>
          <a:p>
            <a:pPr algn="r"/>
            <a:endParaRPr lang="he-IL" dirty="0"/>
          </a:p>
          <a:p>
            <a:pPr algn="r"/>
            <a:endParaRPr lang="he-IL" dirty="0"/>
          </a:p>
          <a:p>
            <a:pPr algn="r"/>
            <a:endParaRPr lang="he-IL" dirty="0"/>
          </a:p>
          <a:p>
            <a:pPr algn="l" rtl="1"/>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17</a:t>
            </a:fld>
            <a:endParaRPr lang="x-none"/>
          </a:p>
        </p:txBody>
      </p:sp>
    </p:spTree>
    <p:extLst>
      <p:ext uri="{BB962C8B-B14F-4D97-AF65-F5344CB8AC3E}">
        <p14:creationId xmlns:p14="http://schemas.microsoft.com/office/powerpoint/2010/main" val="2961797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כמו במקרה הזה שבו משיהו רעב ולא מצליח לגרום למישהו לתת לו אוכל.</a:t>
            </a:r>
          </a:p>
          <a:p>
            <a:pPr algn="r"/>
            <a:r>
              <a:rPr lang="he-IL" dirty="0"/>
              <a:t>זוכרים מה </a:t>
            </a:r>
            <a:r>
              <a:rPr lang="he-IL" dirty="0" err="1"/>
              <a:t>הרשלה</a:t>
            </a:r>
            <a:r>
              <a:rPr lang="he-IL" dirty="0"/>
              <a:t> רצה בתחילת הסיפור? הוא רצה סעודה, לאכול. והנה כאן לאחר </a:t>
            </a:r>
            <a:r>
              <a:rPr lang="he-IL" dirty="0" err="1"/>
              <a:t>האשה</a:t>
            </a:r>
            <a:r>
              <a:rPr lang="he-IL" dirty="0"/>
              <a:t> נבהלה ממנו היא לבסוף הסכימה לתת לו סעודה. איך הצליח </a:t>
            </a:r>
            <a:r>
              <a:rPr lang="he-IL" dirty="0" err="1"/>
              <a:t>הרשלה</a:t>
            </a:r>
            <a:r>
              <a:rPr lang="he-IL" dirty="0"/>
              <a:t> להשיג מהאישה סעודה נאה?</a:t>
            </a:r>
          </a:p>
          <a:p>
            <a:pPr algn="r"/>
            <a:endParaRPr lang="he-IL" dirty="0"/>
          </a:p>
          <a:p>
            <a:pPr algn="r"/>
            <a:endParaRPr lang="he-IL" dirty="0"/>
          </a:p>
          <a:p>
            <a:pPr algn="r"/>
            <a:endParaRPr lang="he-IL" dirty="0"/>
          </a:p>
          <a:p>
            <a:pPr algn="r"/>
            <a:endParaRPr lang="he-IL" dirty="0"/>
          </a:p>
          <a:p>
            <a:pPr algn="r"/>
            <a:endParaRPr lang="he-IL" dirty="0"/>
          </a:p>
          <a:p>
            <a:pPr algn="l" rtl="1"/>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18</a:t>
            </a:fld>
            <a:endParaRPr lang="x-none"/>
          </a:p>
        </p:txBody>
      </p:sp>
    </p:spTree>
    <p:extLst>
      <p:ext uri="{BB962C8B-B14F-4D97-AF65-F5344CB8AC3E}">
        <p14:creationId xmlns:p14="http://schemas.microsoft.com/office/powerpoint/2010/main" val="1343075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כתבו: מה עשה ומה הבטיח לה? </a:t>
            </a:r>
            <a:endParaRPr lang="en-US" dirty="0"/>
          </a:p>
          <a:p>
            <a:pPr algn="r"/>
            <a:endParaRPr lang="en-US" dirty="0"/>
          </a:p>
          <a:p>
            <a:pPr algn="r"/>
            <a:r>
              <a:rPr lang="he-IL" dirty="0"/>
              <a:t>טיימר: 4 דקות.</a:t>
            </a:r>
          </a:p>
          <a:p>
            <a:pPr algn="r"/>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19</a:t>
            </a:fld>
            <a:endParaRPr lang="x-none"/>
          </a:p>
        </p:txBody>
      </p:sp>
    </p:spTree>
    <p:extLst>
      <p:ext uri="{BB962C8B-B14F-4D97-AF65-F5344CB8AC3E}">
        <p14:creationId xmlns:p14="http://schemas.microsoft.com/office/powerpoint/2010/main" val="480886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הוא עשה, כמה דברים. התשובה...</a:t>
            </a:r>
          </a:p>
          <a:p>
            <a:pPr algn="r"/>
            <a:endParaRPr lang="he-IL" dirty="0"/>
          </a:p>
          <a:p>
            <a:pPr algn="r"/>
            <a:endParaRPr lang="he-IL" dirty="0"/>
          </a:p>
          <a:p>
            <a:pPr algn="r"/>
            <a:endParaRPr lang="he-IL" dirty="0"/>
          </a:p>
          <a:p>
            <a:pPr algn="l" rtl="1"/>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20</a:t>
            </a:fld>
            <a:endParaRPr lang="x-none"/>
          </a:p>
        </p:txBody>
      </p:sp>
    </p:spTree>
    <p:extLst>
      <p:ext uri="{BB962C8B-B14F-4D97-AF65-F5344CB8AC3E}">
        <p14:creationId xmlns:p14="http://schemas.microsoft.com/office/powerpoint/2010/main" val="2328605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בואו נקרא את סוף הסיפור</a:t>
            </a:r>
          </a:p>
          <a:p>
            <a:pPr algn="r"/>
            <a:endParaRPr lang="he-IL" dirty="0"/>
          </a:p>
          <a:p>
            <a:pPr algn="r"/>
            <a:endParaRPr lang="he-IL" dirty="0"/>
          </a:p>
          <a:p>
            <a:pPr algn="l" rtl="1"/>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21</a:t>
            </a:fld>
            <a:endParaRPr lang="x-none"/>
          </a:p>
        </p:txBody>
      </p:sp>
    </p:spTree>
    <p:extLst>
      <p:ext uri="{BB962C8B-B14F-4D97-AF65-F5344CB8AC3E}">
        <p14:creationId xmlns:p14="http://schemas.microsoft.com/office/powerpoint/2010/main" val="150205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b="1" baseline="0" dirty="0"/>
              <a:t>כתוב </a:t>
            </a:r>
            <a:r>
              <a:rPr lang="he-IL" b="1" baseline="0" dirty="0" err="1"/>
              <a:t>שהרשלה</a:t>
            </a:r>
            <a:r>
              <a:rPr lang="he-IL" b="1" baseline="0" dirty="0"/>
              <a:t> אכל ושתה "עד שהשביע את נפשו" למה הכוונה בביטוי? הפך שבע, נרגע כי אכל.</a:t>
            </a:r>
            <a:endParaRPr lang="he-IL" b="0" baseline="0" dirty="0"/>
          </a:p>
          <a:p>
            <a:pPr marL="0" marR="0" lvl="0" indent="0" algn="r" defTabSz="914400" rtl="0" eaLnBrk="1" fontAlgn="auto" latinLnBrk="0" hangingPunct="1">
              <a:lnSpc>
                <a:spcPct val="100000"/>
              </a:lnSpc>
              <a:spcBef>
                <a:spcPts val="0"/>
              </a:spcBef>
              <a:spcAft>
                <a:spcPts val="0"/>
              </a:spcAft>
              <a:buClrTx/>
              <a:buSzTx/>
              <a:buFontTx/>
              <a:buNone/>
              <a:tabLst/>
              <a:defRPr/>
            </a:pPr>
            <a:r>
              <a:rPr lang="he-IL" b="0" baseline="0" dirty="0" err="1"/>
              <a:t>האשה</a:t>
            </a:r>
            <a:r>
              <a:rPr lang="he-IL" b="0" baseline="0" dirty="0"/>
              <a:t> חכתה </a:t>
            </a:r>
            <a:r>
              <a:rPr lang="he-IL" b="0" baseline="0" dirty="0" err="1"/>
              <a:t>בכליון</a:t>
            </a:r>
            <a:r>
              <a:rPr lang="he-IL" b="0" baseline="0" dirty="0"/>
              <a:t> עיניים. היא ציפתה וקיוותה וכנראה גם עיניה הביעו את הציפיה לכך </a:t>
            </a:r>
            <a:r>
              <a:rPr lang="he-IL" b="0" baseline="0" dirty="0" err="1"/>
              <a:t>שהרשלה</a:t>
            </a:r>
            <a:r>
              <a:rPr lang="he-IL" b="0" baseline="0" dirty="0"/>
              <a:t> יספר לה מה עשה אביו.</a:t>
            </a:r>
            <a:endParaRPr lang="en-US" b="0" baseline="0" dirty="0"/>
          </a:p>
          <a:p>
            <a:pPr marL="0" marR="0" lvl="0" indent="0" algn="r" defTabSz="914400" rtl="0" eaLnBrk="1" fontAlgn="auto" latinLnBrk="0" hangingPunct="1">
              <a:lnSpc>
                <a:spcPct val="100000"/>
              </a:lnSpc>
              <a:spcBef>
                <a:spcPts val="0"/>
              </a:spcBef>
              <a:spcAft>
                <a:spcPts val="0"/>
              </a:spcAft>
              <a:buClrTx/>
              <a:buSzTx/>
              <a:buFontTx/>
              <a:buNone/>
              <a:tabLst/>
              <a:defRPr/>
            </a:pPr>
            <a:r>
              <a:rPr lang="he-IL" b="0" baseline="0" dirty="0"/>
              <a:t>גם אתכם זה מסקרן!</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0" baseline="0" dirty="0"/>
              <a:t>מה עשה אבא של </a:t>
            </a:r>
            <a:r>
              <a:rPr lang="he-IL" b="0" baseline="0" dirty="0" err="1"/>
              <a:t>הרשלה</a:t>
            </a:r>
            <a:r>
              <a:rPr lang="he-IL" b="0" baseline="0" dirty="0"/>
              <a:t>?</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0" baseline="0" dirty="0"/>
              <a:t>כתוב שאבא של </a:t>
            </a:r>
            <a:r>
              <a:rPr lang="he-IL" b="0" baseline="0" dirty="0" err="1"/>
              <a:t>הרשלה</a:t>
            </a:r>
            <a:r>
              <a:rPr lang="he-IL" b="0" baseline="0" dirty="0"/>
              <a:t> היה פשוט הולך לישון רעב. </a:t>
            </a:r>
          </a:p>
          <a:p>
            <a:pPr marL="0" marR="0" lvl="0" indent="0" algn="r" defTabSz="914400" rtl="0" eaLnBrk="1" fontAlgn="auto" latinLnBrk="0" hangingPunct="1">
              <a:lnSpc>
                <a:spcPct val="100000"/>
              </a:lnSpc>
              <a:spcBef>
                <a:spcPts val="0"/>
              </a:spcBef>
              <a:spcAft>
                <a:spcPts val="0"/>
              </a:spcAft>
              <a:buClrTx/>
              <a:buSzTx/>
              <a:buFontTx/>
              <a:buNone/>
              <a:tabLst/>
              <a:defRPr/>
            </a:pPr>
            <a:endParaRPr lang="he-IL" b="0" baseline="0" dirty="0"/>
          </a:p>
          <a:p>
            <a:pPr marL="0" marR="0" lvl="0" indent="0" algn="l" defTabSz="914400" rtl="1" eaLnBrk="1" fontAlgn="auto" latinLnBrk="0" hangingPunct="1">
              <a:lnSpc>
                <a:spcPct val="100000"/>
              </a:lnSpc>
              <a:spcBef>
                <a:spcPts val="0"/>
              </a:spcBef>
              <a:spcAft>
                <a:spcPts val="0"/>
              </a:spcAft>
              <a:buClrTx/>
              <a:buSzTx/>
              <a:buFontTx/>
              <a:buNone/>
              <a:tabLst/>
              <a:defRPr/>
            </a:pPr>
            <a:endParaRPr lang="he-IL" b="0" baseline="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22</a:t>
            </a:fld>
            <a:endParaRPr lang="x-none"/>
          </a:p>
        </p:txBody>
      </p:sp>
    </p:spTree>
    <p:extLst>
      <p:ext uri="{BB962C8B-B14F-4D97-AF65-F5344CB8AC3E}">
        <p14:creationId xmlns:p14="http://schemas.microsoft.com/office/powerpoint/2010/main" val="41306936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b="0" baseline="0" dirty="0"/>
              <a:t>האם המשפט הזה מפתיע אתכם? מצחיק אתכם?</a:t>
            </a:r>
          </a:p>
          <a:p>
            <a:pPr marL="0" marR="0" lvl="0" indent="0" algn="r" defTabSz="914400" rtl="0" eaLnBrk="1" fontAlgn="auto" latinLnBrk="0" hangingPunct="1">
              <a:lnSpc>
                <a:spcPct val="100000"/>
              </a:lnSpc>
              <a:spcBef>
                <a:spcPts val="0"/>
              </a:spcBef>
              <a:spcAft>
                <a:spcPts val="0"/>
              </a:spcAft>
              <a:buClrTx/>
              <a:buSzTx/>
              <a:buFontTx/>
              <a:buNone/>
              <a:tabLst/>
              <a:defRPr/>
            </a:pPr>
            <a:endParaRPr lang="he-IL" b="0" baseline="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23</a:t>
            </a:fld>
            <a:endParaRPr lang="x-none"/>
          </a:p>
        </p:txBody>
      </p:sp>
    </p:spTree>
    <p:extLst>
      <p:ext uri="{BB962C8B-B14F-4D97-AF65-F5344CB8AC3E}">
        <p14:creationId xmlns:p14="http://schemas.microsoft.com/office/powerpoint/2010/main" val="28483181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0" baseline="0" dirty="0"/>
              <a:t>מוזר, הרי </a:t>
            </a:r>
            <a:r>
              <a:rPr lang="he-IL" b="0" baseline="0" dirty="0" err="1"/>
              <a:t>הרשלה</a:t>
            </a:r>
            <a:r>
              <a:rPr lang="he-IL" b="0" baseline="0" dirty="0"/>
              <a:t> אמר  </a:t>
            </a:r>
            <a:r>
              <a:rPr lang="he-IL" sz="1200" dirty="0"/>
              <a:t>אני </a:t>
            </a:r>
            <a:r>
              <a:rPr lang="he-IL" sz="1200" dirty="0" err="1"/>
              <a:t>מכרח</a:t>
            </a:r>
            <a:r>
              <a:rPr lang="he-IL" sz="1200" dirty="0"/>
              <a:t> לעשות בדיוק מה שעשה אבא שלי!!"</a:t>
            </a:r>
            <a:br>
              <a:rPr lang="he-IL" dirty="0"/>
            </a:br>
            <a:endParaRPr lang="he-IL" b="0" baseline="0" dirty="0"/>
          </a:p>
          <a:p>
            <a:pPr marL="0" marR="0" lvl="0" indent="0" algn="r" defTabSz="914400" rtl="0" eaLnBrk="1" fontAlgn="auto" latinLnBrk="0" hangingPunct="1">
              <a:lnSpc>
                <a:spcPct val="100000"/>
              </a:lnSpc>
              <a:spcBef>
                <a:spcPts val="0"/>
              </a:spcBef>
              <a:spcAft>
                <a:spcPts val="0"/>
              </a:spcAft>
              <a:buClrTx/>
              <a:buSzTx/>
              <a:buFontTx/>
              <a:buNone/>
              <a:tabLst/>
              <a:defRPr/>
            </a:pPr>
            <a:r>
              <a:rPr lang="he-IL" b="0" baseline="0" dirty="0"/>
              <a:t>האם עשה את מה שאביו עשה? לא! ולכן זה מצחיק ומפתיע. </a:t>
            </a:r>
          </a:p>
          <a:p>
            <a:pPr marL="0" marR="0" lvl="0" indent="0" algn="r" defTabSz="914400" rtl="0" eaLnBrk="1" fontAlgn="auto" latinLnBrk="0" hangingPunct="1">
              <a:lnSpc>
                <a:spcPct val="100000"/>
              </a:lnSpc>
              <a:spcBef>
                <a:spcPts val="0"/>
              </a:spcBef>
              <a:spcAft>
                <a:spcPts val="0"/>
              </a:spcAft>
              <a:buClrTx/>
              <a:buSzTx/>
              <a:buFontTx/>
              <a:buNone/>
              <a:tabLst/>
              <a:defRPr/>
            </a:pPr>
            <a:endParaRPr lang="he-IL" b="0" baseline="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24</a:t>
            </a:fld>
            <a:endParaRPr lang="x-none"/>
          </a:p>
        </p:txBody>
      </p:sp>
    </p:spTree>
    <p:extLst>
      <p:ext uri="{BB962C8B-B14F-4D97-AF65-F5344CB8AC3E}">
        <p14:creationId xmlns:p14="http://schemas.microsoft.com/office/powerpoint/2010/main" val="279590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b="0" baseline="0" dirty="0"/>
              <a:t>האם המשפט הזה מפתיע אתכם? מצחיק אתכם?</a:t>
            </a:r>
          </a:p>
          <a:p>
            <a:pPr marL="0" marR="0" lvl="0" indent="0" algn="r" defTabSz="914400" rtl="0" eaLnBrk="1" fontAlgn="auto" latinLnBrk="0" hangingPunct="1">
              <a:lnSpc>
                <a:spcPct val="100000"/>
              </a:lnSpc>
              <a:spcBef>
                <a:spcPts val="0"/>
              </a:spcBef>
              <a:spcAft>
                <a:spcPts val="0"/>
              </a:spcAft>
              <a:buClrTx/>
              <a:buSzTx/>
              <a:buFontTx/>
              <a:buNone/>
              <a:tabLst/>
              <a:defRPr/>
            </a:pPr>
            <a:endParaRPr lang="he-IL" b="0" baseline="0" dirty="0"/>
          </a:p>
          <a:p>
            <a:pPr marL="0" marR="0" lvl="0" indent="0" algn="r" defTabSz="914400" rtl="0" eaLnBrk="1" fontAlgn="auto" latinLnBrk="0" hangingPunct="1">
              <a:lnSpc>
                <a:spcPct val="100000"/>
              </a:lnSpc>
              <a:spcBef>
                <a:spcPts val="0"/>
              </a:spcBef>
              <a:spcAft>
                <a:spcPts val="0"/>
              </a:spcAft>
              <a:buClrTx/>
              <a:buSzTx/>
              <a:buFontTx/>
              <a:buNone/>
              <a:tabLst/>
              <a:defRPr/>
            </a:pPr>
            <a:r>
              <a:rPr lang="he-IL" b="0" baseline="0" dirty="0"/>
              <a:t>טיימר: 2 דקות.</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25</a:t>
            </a:fld>
            <a:endParaRPr lang="x-none"/>
          </a:p>
        </p:txBody>
      </p:sp>
    </p:spTree>
    <p:extLst>
      <p:ext uri="{BB962C8B-B14F-4D97-AF65-F5344CB8AC3E}">
        <p14:creationId xmlns:p14="http://schemas.microsoft.com/office/powerpoint/2010/main" val="13420046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לסכם: שהדבר המצחיק הוא </a:t>
            </a:r>
            <a:r>
              <a:rPr lang="he-IL" dirty="0" err="1"/>
              <a:t>שהרשלה</a:t>
            </a:r>
            <a:r>
              <a:rPr lang="he-IL" dirty="0"/>
              <a:t> עשה בדיוק ההפך, הוא לא הלך לישון רעב אלא שבע. </a:t>
            </a:r>
          </a:p>
          <a:p>
            <a:pPr algn="r"/>
            <a:r>
              <a:rPr lang="he-IL" dirty="0"/>
              <a:t>פחדה שאולי יעשה מפחיד... גרוע...כי דפק על השולחן והתהלך. למעשה הוא לא התכוון לעשות לה כל דבר רע, התכוון שהיא תחשוב שהוא יעשה משהו רע. </a:t>
            </a:r>
          </a:p>
          <a:p>
            <a:pPr algn="r"/>
            <a:r>
              <a:rPr lang="he-IL" dirty="0"/>
              <a:t>יש דבר מפתיע. חששנו שהאבא יעשה דבר מפחיד אבל בסופו של דבר גם האב במקרה כזה לא עשה שום דבר מפחיד, אלא פשוט לא עשה כלום.</a:t>
            </a:r>
          </a:p>
          <a:p>
            <a:pPr algn="r"/>
            <a:r>
              <a:rPr lang="he-IL" dirty="0" err="1"/>
              <a:t>הרשלה</a:t>
            </a:r>
            <a:r>
              <a:rPr lang="he-IL" dirty="0"/>
              <a:t> הצליח להטעות את הפונדקית והיא שחששה ממנו נתנה לו את מה שרצה.</a:t>
            </a:r>
            <a:endParaRPr lang="en-US" dirty="0"/>
          </a:p>
          <a:p>
            <a:pPr algn="r"/>
            <a:endParaRPr lang="en-US"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26</a:t>
            </a:fld>
            <a:endParaRPr lang="x-none"/>
          </a:p>
        </p:txBody>
      </p:sp>
    </p:spTree>
    <p:extLst>
      <p:ext uri="{BB962C8B-B14F-4D97-AF65-F5344CB8AC3E}">
        <p14:creationId xmlns:p14="http://schemas.microsoft.com/office/powerpoint/2010/main" val="29757763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לאחר קריאת המשפט האחרון - זוכרים את הבדיחה בתחילת הסיפור – על הגפרורים? שם </a:t>
            </a:r>
            <a:r>
              <a:rPr lang="he-IL" dirty="0" err="1"/>
              <a:t>הרשלה</a:t>
            </a:r>
            <a:r>
              <a:rPr lang="he-IL" dirty="0"/>
              <a:t> התנהג כטיפש ובסיפור התנהג כחכם כי הצליח להשיג מה שרצה. בשני הסיפורים המעשים שלו מצחיקים אותנו. </a:t>
            </a:r>
          </a:p>
          <a:p>
            <a:pPr marL="0" lvl="0" indent="0" algn="r" rtl="1">
              <a:spcBef>
                <a:spcPts val="0"/>
              </a:spcBef>
              <a:spcAft>
                <a:spcPts val="0"/>
              </a:spcAft>
              <a:buNone/>
            </a:pPr>
            <a:endParaRPr lang="he-IL" dirty="0"/>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27</a:t>
            </a:fld>
            <a:endParaRPr lang="x-none"/>
          </a:p>
        </p:txBody>
      </p:sp>
    </p:spTree>
    <p:extLst>
      <p:ext uri="{BB962C8B-B14F-4D97-AF65-F5344CB8AC3E}">
        <p14:creationId xmlns:p14="http://schemas.microsoft.com/office/powerpoint/2010/main" val="20752547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3796BD-313B-0044-809D-6D612DE5930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Oval 4">
            <a:extLst>
              <a:ext uri="{FF2B5EF4-FFF2-40B4-BE49-F238E27FC236}">
                <a16:creationId xmlns:a16="http://schemas.microsoft.com/office/drawing/2014/main" id="{C4692FF9-9816-1A41-9F19-64AC89C4FE77}"/>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B1C76A5A-A9C6-4148-9667-BA78FBEC1DC5}"/>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 name="Group 1">
            <a:extLst>
              <a:ext uri="{FF2B5EF4-FFF2-40B4-BE49-F238E27FC236}">
                <a16:creationId xmlns:a16="http://schemas.microsoft.com/office/drawing/2014/main" id="{B5656235-C025-B341-B125-6E522FFD6056}"/>
              </a:ext>
            </a:extLst>
          </p:cNvPr>
          <p:cNvGrpSpPr/>
          <p:nvPr userDrawn="1"/>
        </p:nvGrpSpPr>
        <p:grpSpPr>
          <a:xfrm>
            <a:off x="9287641" y="5672000"/>
            <a:ext cx="3913243" cy="506326"/>
            <a:chOff x="358720" y="285496"/>
            <a:chExt cx="3913243" cy="506326"/>
          </a:xfrm>
        </p:grpSpPr>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3819674" y="1524214"/>
            <a:ext cx="4552652" cy="2202291"/>
          </a:xfrm>
          <a:prstGeom prst="rect">
            <a:avLst/>
          </a:prstGeom>
        </p:spPr>
        <p:txBody>
          <a:bodyPr>
            <a:normAutofit/>
          </a:bodyPr>
          <a:lstStyle>
            <a:lvl1pPr marL="0" indent="0" algn="ctr">
              <a:buNone/>
              <a:defRPr sz="6000">
                <a:solidFill>
                  <a:schemeClr val="bg1"/>
                </a:solidFill>
                <a:latin typeface="Calibri" panose="020F0502020204030204" pitchFamily="34" charset="0"/>
                <a:cs typeface="+mn-cs"/>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22617BD7-5381-4D41-92AE-B0043113B420}"/>
              </a:ext>
            </a:extLst>
          </p:cNvPr>
          <p:cNvGrpSpPr/>
          <p:nvPr userDrawn="1"/>
        </p:nvGrpSpPr>
        <p:grpSpPr>
          <a:xfrm rot="10800000">
            <a:off x="11482153" y="140248"/>
            <a:ext cx="602703" cy="577326"/>
            <a:chOff x="781297" y="5586292"/>
            <a:chExt cx="602703" cy="577326"/>
          </a:xfrm>
        </p:grpSpPr>
        <p:sp>
          <p:nvSpPr>
            <p:cNvPr id="11" name="Rectangle 10">
              <a:extLst>
                <a:ext uri="{FF2B5EF4-FFF2-40B4-BE49-F238E27FC236}">
                  <a16:creationId xmlns:a16="http://schemas.microsoft.com/office/drawing/2014/main" id="{587FD482-59E1-C04B-9AF0-F8141BE66FDD}"/>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3" name="Rectangle 12">
              <a:extLst>
                <a:ext uri="{FF2B5EF4-FFF2-40B4-BE49-F238E27FC236}">
                  <a16:creationId xmlns:a16="http://schemas.microsoft.com/office/drawing/2014/main" id="{1E9A766D-D5BD-3E4B-AE40-5EF4614445A8}"/>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17" name="Straight Connector 16">
            <a:extLst>
              <a:ext uri="{FF2B5EF4-FFF2-40B4-BE49-F238E27FC236}">
                <a16:creationId xmlns:a16="http://schemas.microsoft.com/office/drawing/2014/main" id="{4D5014CE-6431-0D4C-BAFF-39612F414400}"/>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1" name="Text Placeholder 20">
            <a:extLst>
              <a:ext uri="{FF2B5EF4-FFF2-40B4-BE49-F238E27FC236}">
                <a16:creationId xmlns:a16="http://schemas.microsoft.com/office/drawing/2014/main" id="{4BD310FA-D564-9240-BAF3-B9933A5C616F}"/>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mn-cs"/>
              </a:defRPr>
            </a:lvl1pPr>
          </a:lstStyle>
          <a:p>
            <a:pPr lvl="0"/>
            <a:r>
              <a:rPr lang="he-IL" dirty="0"/>
              <a:t>בשעה 09:00</a:t>
            </a:r>
            <a:endParaRPr lang="x-none" dirty="0"/>
          </a:p>
        </p:txBody>
      </p:sp>
      <p:grpSp>
        <p:nvGrpSpPr>
          <p:cNvPr id="24" name="Group 23">
            <a:extLst>
              <a:ext uri="{FF2B5EF4-FFF2-40B4-BE49-F238E27FC236}">
                <a16:creationId xmlns:a16="http://schemas.microsoft.com/office/drawing/2014/main" id="{4C964832-BAF5-B84F-9EE8-B31B27A731C8}"/>
              </a:ext>
            </a:extLst>
          </p:cNvPr>
          <p:cNvGrpSpPr/>
          <p:nvPr userDrawn="1"/>
        </p:nvGrpSpPr>
        <p:grpSpPr>
          <a:xfrm>
            <a:off x="-110840" y="110839"/>
            <a:ext cx="1530097" cy="1525930"/>
            <a:chOff x="8374611" y="4283110"/>
            <a:chExt cx="2300578" cy="2294314"/>
          </a:xfrm>
        </p:grpSpPr>
        <p:pic>
          <p:nvPicPr>
            <p:cNvPr id="25" name="Picture 24">
              <a:extLst>
                <a:ext uri="{FF2B5EF4-FFF2-40B4-BE49-F238E27FC236}">
                  <a16:creationId xmlns:a16="http://schemas.microsoft.com/office/drawing/2014/main" id="{7C0CB761-1CB6-FC4E-AEC0-ADBE45586F14}"/>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26" name="Rectangle 25">
              <a:extLst>
                <a:ext uri="{FF2B5EF4-FFF2-40B4-BE49-F238E27FC236}">
                  <a16:creationId xmlns:a16="http://schemas.microsoft.com/office/drawing/2014/main" id="{0799BDF5-881F-3045-A642-F8E001DE02C9}"/>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mn-cs"/>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mn-cs"/>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mn-cs"/>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1738231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1" name="Picture 20">
            <a:extLst>
              <a:ext uri="{FF2B5EF4-FFF2-40B4-BE49-F238E27FC236}">
                <a16:creationId xmlns:a16="http://schemas.microsoft.com/office/drawing/2014/main" id="{5A307165-DA22-2E48-AE86-B78F4110AE5D}"/>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5" name="Straight Connector 24">
            <a:extLst>
              <a:ext uri="{FF2B5EF4-FFF2-40B4-BE49-F238E27FC236}">
                <a16:creationId xmlns:a16="http://schemas.microsoft.com/office/drawing/2014/main" id="{3613B3B1-726C-944F-8CAD-1F3AF7A7034B}"/>
              </a:ext>
            </a:extLst>
          </p:cNvPr>
          <p:cNvCxnSpPr>
            <a:cxnSpLocks/>
          </p:cNvCxnSpPr>
          <p:nvPr userDrawn="1"/>
        </p:nvCxnSpPr>
        <p:spPr>
          <a:xfrm>
            <a:off x="7156173" y="1760923"/>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20F5DAFE-647E-5C47-B77A-42DA94152FF1}"/>
              </a:ext>
            </a:extLst>
          </p:cNvPr>
          <p:cNvSpPr/>
          <p:nvPr userDrawn="1"/>
        </p:nvSpPr>
        <p:spPr>
          <a:xfrm rot="16200000">
            <a:off x="7721222" y="1657975"/>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7" name="Straight Connector 26">
            <a:extLst>
              <a:ext uri="{FF2B5EF4-FFF2-40B4-BE49-F238E27FC236}">
                <a16:creationId xmlns:a16="http://schemas.microsoft.com/office/drawing/2014/main" id="{7F22374B-CE66-F844-8273-BE66100E5DC3}"/>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8A16B6-C317-B44B-A5BB-C2442F733613}"/>
              </a:ext>
            </a:extLst>
          </p:cNvPr>
          <p:cNvCxnSpPr>
            <a:cxnSpLocks/>
          </p:cNvCxnSpPr>
          <p:nvPr userDrawn="1"/>
        </p:nvCxnSpPr>
        <p:spPr>
          <a:xfrm>
            <a:off x="4093266" y="215694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CCF59D4F-A27F-1C45-8148-635F8893C9C9}"/>
              </a:ext>
            </a:extLst>
          </p:cNvPr>
          <p:cNvSpPr txBox="1"/>
          <p:nvPr userDrawn="1"/>
        </p:nvSpPr>
        <p:spPr>
          <a:xfrm>
            <a:off x="2210656" y="2848778"/>
            <a:ext cx="7770689" cy="116044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endParaRPr lang="x-none" sz="2200" dirty="0">
              <a:solidFill>
                <a:schemeClr val="bg1"/>
              </a:solidFill>
              <a:latin typeface="Calibri" panose="020F0502020204030204" pitchFamily="34" charset="0"/>
              <a:cs typeface="+mn-cs"/>
            </a:endParaRPr>
          </a:p>
        </p:txBody>
      </p:sp>
      <p:sp>
        <p:nvSpPr>
          <p:cNvPr id="33" name="Rectangle 32">
            <a:extLst>
              <a:ext uri="{FF2B5EF4-FFF2-40B4-BE49-F238E27FC236}">
                <a16:creationId xmlns:a16="http://schemas.microsoft.com/office/drawing/2014/main" id="{730459D7-20E2-3642-98A9-F8CB285E36CD}"/>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4" name="Rectangle 33">
            <a:extLst>
              <a:ext uri="{FF2B5EF4-FFF2-40B4-BE49-F238E27FC236}">
                <a16:creationId xmlns:a16="http://schemas.microsoft.com/office/drawing/2014/main" id="{2247E01A-4A09-7641-BB58-BBF9194A53AE}"/>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35" name="Rectangle 34">
            <a:extLst>
              <a:ext uri="{FF2B5EF4-FFF2-40B4-BE49-F238E27FC236}">
                <a16:creationId xmlns:a16="http://schemas.microsoft.com/office/drawing/2014/main" id="{9C4295D9-D842-7B4A-8FAF-A7CB7DC8D8DD}"/>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775741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a:xfrm>
            <a:off x="865046" y="376561"/>
            <a:ext cx="10515600" cy="1325563"/>
          </a:xfrm>
        </p:spPr>
        <p:txBody>
          <a:bodyPr/>
          <a:lstStyle>
            <a:lvl1pPr>
              <a:defRPr>
                <a:latin typeface="Calibri" panose="020F0502020204030204" pitchFamily="34" charset="0"/>
                <a:cs typeface="+mn-cs"/>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mn-cs"/>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mn-cs"/>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mn-cs"/>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mn-cs"/>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785665" y="181572"/>
            <a:ext cx="10244790" cy="506326"/>
            <a:chOff x="1748087" y="356936"/>
            <a:chExt cx="10244790"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7480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mn-cs"/>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r">
              <a:buNone/>
              <a:defRPr sz="3600">
                <a:latin typeface="Calibri" panose="020F0502020204030204" pitchFamily="34" charset="0"/>
                <a:cs typeface="+mn-cs"/>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mn-cs"/>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mn-cs"/>
              </a:defRPr>
            </a:lvl1pPr>
          </a:lstStyle>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mn-cs"/>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mn-cs"/>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mn-cs"/>
              </a:defRPr>
            </a:lvl1pPr>
          </a:lstStyle>
          <a:p>
            <a:pPr lvl="0"/>
            <a:r>
              <a:rPr lang="he-IL" dirty="0"/>
              <a:t>לחץ כדי לערוך סגנון טקסט עם בולט 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mn-cs"/>
              </a:defRPr>
            </a:lvl1pPr>
          </a:lstStyle>
          <a:p>
            <a:pPr lvl="0"/>
            <a:r>
              <a:rPr lang="he-IL" dirty="0"/>
              <a:t>לחץ כדי לערוך סגנון טקסט עם בולט 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489765" y="181572"/>
            <a:ext cx="10435013" cy="506326"/>
            <a:chOff x="1452187" y="356936"/>
            <a:chExt cx="10435013"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4521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mn-cs"/>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mn-cs"/>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mn-cs"/>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a:xfrm>
            <a:off x="8737600" y="6356351"/>
            <a:ext cx="2844800" cy="365125"/>
          </a:xfrm>
          <a:prstGeom prst="rect">
            <a:avLst/>
          </a:prstGeom>
        </p:spPr>
        <p:txBody>
          <a:bodyPr/>
          <a:lstStyle/>
          <a:p>
            <a:fld id="{67254155-12D3-43EC-A7D6-E670579CC8CB}" type="datetimeFigureOut">
              <a:rPr lang="he-IL" smtClean="0"/>
              <a:t>כ"ט/אייר/תש"ף</a:t>
            </a:fld>
            <a:endParaRPr lang="he-IL" dirty="0"/>
          </a:p>
        </p:txBody>
      </p:sp>
      <p:sp>
        <p:nvSpPr>
          <p:cNvPr id="3" name="מציין מיקום של כותרת תחתונה 2"/>
          <p:cNvSpPr>
            <a:spLocks noGrp="1"/>
          </p:cNvSpPr>
          <p:nvPr>
            <p:ph type="ftr" sz="quarter" idx="11"/>
          </p:nvPr>
        </p:nvSpPr>
        <p:spPr>
          <a:xfrm>
            <a:off x="4165600" y="6356351"/>
            <a:ext cx="3860800" cy="365125"/>
          </a:xfrm>
          <a:prstGeom prst="rect">
            <a:avLst/>
          </a:prstGeom>
        </p:spPr>
        <p:txBody>
          <a:bodyPr/>
          <a:lstStyle/>
          <a:p>
            <a:endParaRPr lang="he-IL" dirty="0"/>
          </a:p>
        </p:txBody>
      </p:sp>
      <p:sp>
        <p:nvSpPr>
          <p:cNvPr id="4" name="מציין מיקום של מספר שקופית 3"/>
          <p:cNvSpPr>
            <a:spLocks noGrp="1"/>
          </p:cNvSpPr>
          <p:nvPr>
            <p:ph type="sldNum" sz="quarter" idx="12"/>
          </p:nvPr>
        </p:nvSpPr>
        <p:spPr>
          <a:xfrm>
            <a:off x="609600" y="6356351"/>
            <a:ext cx="2844800" cy="365125"/>
          </a:xfrm>
          <a:prstGeom prst="rect">
            <a:avLst/>
          </a:prstGeom>
        </p:spPr>
        <p:txBody>
          <a:bodyPr/>
          <a:lstStyle/>
          <a:p>
            <a:fld id="{61D9D006-A5DF-4066-856C-A18BB5301415}" type="slidenum">
              <a:rPr lang="he-IL" smtClean="0"/>
              <a:t>‹#›</a:t>
            </a:fld>
            <a:endParaRPr lang="he-IL" dirty="0"/>
          </a:p>
        </p:txBody>
      </p:sp>
    </p:spTree>
    <p:extLst>
      <p:ext uri="{BB962C8B-B14F-4D97-AF65-F5344CB8AC3E}">
        <p14:creationId xmlns:p14="http://schemas.microsoft.com/office/powerpoint/2010/main" val="395025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e-IL" dirty="0"/>
              <a:t>כותרת</a:t>
            </a:r>
            <a:endParaRPr lang="x-none" dirty="0"/>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4" name="Slide Number Placeholder 1">
            <a:extLst>
              <a:ext uri="{FF2B5EF4-FFF2-40B4-BE49-F238E27FC236}">
                <a16:creationId xmlns:a16="http://schemas.microsoft.com/office/drawing/2014/main" id="{6358A68B-1458-9644-8C25-4295BB71F92E}"/>
              </a:ext>
            </a:extLst>
          </p:cNvPr>
          <p:cNvSpPr txBox="1">
            <a:spLocks/>
          </p:cNvSpPr>
          <p:nvPr userDrawn="1"/>
        </p:nvSpPr>
        <p:spPr>
          <a:xfrm>
            <a:off x="5492813" y="6272468"/>
            <a:ext cx="1206375" cy="36512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4ACF36E0-02F0-C24F-AEDD-AC692C7CD92B}" type="slidenum">
              <a:rPr lang="en-US" smtClean="0">
                <a:solidFill>
                  <a:srgbClr val="4285E3"/>
                </a:solidFill>
                <a:latin typeface="Arial" panose="020B0604020202020204" pitchFamily="34" charset="0"/>
                <a:cs typeface="+mn-cs"/>
              </a:rPr>
              <a:pPr algn="ctr" rtl="1"/>
              <a:t>‹#›</a:t>
            </a:fld>
            <a:endParaRPr lang="en-US" dirty="0">
              <a:solidFill>
                <a:srgbClr val="4285E3"/>
              </a:solidFill>
              <a:latin typeface="Arial" panose="020B0604020202020204" pitchFamily="34" charset="0"/>
              <a:cs typeface="+mn-cs"/>
            </a:endParaRP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2" r:id="rId1"/>
    <p:sldLayoutId id="2147483662" r:id="rId2"/>
    <p:sldLayoutId id="2147483673" r:id="rId3"/>
    <p:sldLayoutId id="2147483650" r:id="rId4"/>
    <p:sldLayoutId id="2147483653" r:id="rId5"/>
    <p:sldLayoutId id="2147483666" r:id="rId6"/>
    <p:sldLayoutId id="2147483652" r:id="rId7"/>
    <p:sldLayoutId id="2147483667" r:id="rId8"/>
    <p:sldLayoutId id="2147483669" r:id="rId9"/>
    <p:sldLayoutId id="2147483674" r:id="rId10"/>
  </p:sldLayoutIdLst>
  <p:txStyles>
    <p:titleStyle>
      <a:lvl1pPr algn="r" defTabSz="914400" rtl="1" eaLnBrk="1" latinLnBrk="0" hangingPunct="1">
        <a:lnSpc>
          <a:spcPct val="90000"/>
        </a:lnSpc>
        <a:spcBef>
          <a:spcPct val="0"/>
        </a:spcBef>
        <a:buNone/>
        <a:defRPr sz="4400" b="0" i="0" kern="1200">
          <a:solidFill>
            <a:schemeClr val="tx1"/>
          </a:solidFill>
          <a:latin typeface="Calibri" panose="020F0502020204030204" pitchFamily="34" charset="0"/>
          <a:ea typeface="Open Sans" panose="020B0606030504020204" pitchFamily="34" charset="0"/>
          <a:cs typeface="+mn-cs"/>
        </a:defRPr>
      </a:lvl1pPr>
    </p:titleStyle>
    <p:bodyStyle>
      <a:lvl1pPr marL="228600" indent="-228600" algn="r" defTabSz="914400" rtl="1"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r" defTabSz="914400" rtl="1" eaLnBrk="1" latinLnBrk="0" hangingPunct="1">
        <a:lnSpc>
          <a:spcPct val="90000"/>
        </a:lnSpc>
        <a:spcBef>
          <a:spcPts val="500"/>
        </a:spcBef>
        <a:buClr>
          <a:schemeClr val="accent2"/>
        </a:buClr>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r" defTabSz="914400" rtl="1"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1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9.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p:txBody>
          <a:bodyPr/>
          <a:lstStyle/>
          <a:p>
            <a:r>
              <a:rPr lang="he-IL" dirty="0"/>
              <a:t>שִׁעוּר עִבְרִית לְכִתָה ב</a:t>
            </a:r>
            <a:endParaRPr lang="x-none" dirty="0"/>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1382751" y="4419771"/>
            <a:ext cx="7059350" cy="649357"/>
          </a:xfrm>
        </p:spPr>
        <p:txBody>
          <a:bodyPr>
            <a:normAutofit/>
          </a:bodyPr>
          <a:lstStyle/>
          <a:p>
            <a:r>
              <a:rPr lang="he-IL" dirty="0"/>
              <a:t>נוֹשֵׂא </a:t>
            </a:r>
            <a:r>
              <a:rPr lang="he-IL" dirty="0" err="1"/>
              <a:t>הַשִׁעוּר</a:t>
            </a:r>
            <a:r>
              <a:rPr lang="he-IL" dirty="0"/>
              <a:t>: סִפּוּר מְשַׁעֲשֵׁעַ עַל </a:t>
            </a:r>
            <a:r>
              <a:rPr lang="he-IL" dirty="0" err="1"/>
              <a:t>הֶרְשֵֶׁלֶה</a:t>
            </a:r>
            <a:endParaRPr lang="x-none" dirty="0"/>
          </a:p>
        </p:txBody>
      </p:sp>
      <p:sp>
        <p:nvSpPr>
          <p:cNvPr id="17" name="Text Placeholder 16">
            <a:extLst>
              <a:ext uri="{FF2B5EF4-FFF2-40B4-BE49-F238E27FC236}">
                <a16:creationId xmlns:a16="http://schemas.microsoft.com/office/drawing/2014/main" id="{89CD8C81-BF15-0C4B-9EA8-156519D976BF}"/>
              </a:ext>
            </a:extLst>
          </p:cNvPr>
          <p:cNvSpPr>
            <a:spLocks noGrp="1"/>
          </p:cNvSpPr>
          <p:nvPr>
            <p:ph type="body" sz="quarter" idx="14"/>
          </p:nvPr>
        </p:nvSpPr>
        <p:spPr>
          <a:xfrm>
            <a:off x="2030833" y="5139110"/>
            <a:ext cx="5099050" cy="560533"/>
          </a:xfrm>
        </p:spPr>
        <p:txBody>
          <a:bodyPr/>
          <a:lstStyle/>
          <a:p>
            <a:r>
              <a:rPr lang="he-IL" dirty="0"/>
              <a:t>עִם הַמוֹרָה: אילנה מסט</a:t>
            </a:r>
            <a:endParaRPr lang="x-none" dirty="0"/>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20" name="Text Placeholder 6">
            <a:extLst>
              <a:ext uri="{FF2B5EF4-FFF2-40B4-BE49-F238E27FC236}">
                <a16:creationId xmlns:a16="http://schemas.microsoft.com/office/drawing/2014/main" id="{A3E1B3D4-C989-FB43-9CF2-D10DF49CA72C}"/>
              </a:ext>
            </a:extLst>
          </p:cNvPr>
          <p:cNvSpPr txBox="1">
            <a:spLocks/>
          </p:cNvSpPr>
          <p:nvPr/>
        </p:nvSpPr>
        <p:spPr>
          <a:xfrm>
            <a:off x="6862662" y="6148563"/>
            <a:ext cx="4484892" cy="560533"/>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1000"/>
              </a:spcBef>
              <a:buFont typeface="Arial" panose="020B0604020202020204" pitchFamily="34" charset="0"/>
              <a:buNone/>
              <a:defRPr sz="2800" b="0" i="0" kern="1200">
                <a:solidFill>
                  <a:schemeClr val="bg1"/>
                </a:solidFill>
                <a:latin typeface="Calibri" panose="020F0502020204030204" pitchFamily="34" charset="0"/>
                <a:ea typeface="+mn-ea"/>
                <a:cs typeface="+mn-cs"/>
              </a:defRPr>
            </a:lvl1pPr>
            <a:lvl2pPr marL="457200" indent="0" algn="r" defTabSz="914400" rtl="1" eaLnBrk="1" latinLnBrk="0" hangingPunct="1">
              <a:lnSpc>
                <a:spcPct val="90000"/>
              </a:lnSpc>
              <a:spcBef>
                <a:spcPts val="5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2pPr>
            <a:lvl3pPr marL="914400" indent="0" algn="r" defTabSz="914400" rtl="1" eaLnBrk="1" latinLnBrk="0" hangingPunct="1">
              <a:lnSpc>
                <a:spcPct val="90000"/>
              </a:lnSpc>
              <a:spcBef>
                <a:spcPts val="5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3pPr>
            <a:lvl4pPr marL="1371600" indent="0" algn="r" defTabSz="914400" rtl="1"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4pPr>
            <a:lvl5pPr marL="1828800" indent="0" algn="r" defTabSz="914400" rtl="1"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dirty="0"/>
              <a:t>נָא </a:t>
            </a:r>
            <a:r>
              <a:rPr lang="he-IL" dirty="0" err="1"/>
              <a:t>הִצְטַיְדו</a:t>
            </a:r>
            <a:r>
              <a:rPr lang="he-IL" dirty="0"/>
              <a:t>ּ בְּעִפָּרוֹן וּבְמַחְבֶּרֶת</a:t>
            </a:r>
            <a:endParaRPr lang="x-none" dirty="0"/>
          </a:p>
        </p:txBody>
      </p:sp>
      <p:sp>
        <p:nvSpPr>
          <p:cNvPr id="21" name="Text Placeholder 17">
            <a:extLst>
              <a:ext uri="{FF2B5EF4-FFF2-40B4-BE49-F238E27FC236}">
                <a16:creationId xmlns:a16="http://schemas.microsoft.com/office/drawing/2014/main" id="{B8A069CF-BE4E-A148-A8C2-3BDA709CDF49}"/>
              </a:ext>
            </a:extLst>
          </p:cNvPr>
          <p:cNvSpPr txBox="1">
            <a:spLocks/>
          </p:cNvSpPr>
          <p:nvPr/>
        </p:nvSpPr>
        <p:spPr>
          <a:xfrm>
            <a:off x="2030833" y="5094699"/>
            <a:ext cx="515736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1000"/>
              </a:spcBef>
              <a:buFont typeface="Arial" panose="020B0604020202020204" pitchFamily="34" charset="0"/>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b="0" i="0" kern="1200">
                <a:solidFill>
                  <a:schemeClr val="tx1"/>
                </a:solidFill>
                <a:latin typeface="Open Sans Hebrew" pitchFamily="2" charset="-79"/>
                <a:ea typeface="+mn-ea"/>
                <a:cs typeface="Open Sans Hebrew"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Open Sans Hebrew" pitchFamily="2" charset="-79"/>
                <a:ea typeface="+mn-ea"/>
                <a:cs typeface="Open Sans Hebrew"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endParaRPr lang="he-IL" dirty="0"/>
          </a:p>
        </p:txBody>
      </p:sp>
    </p:spTree>
    <p:extLst>
      <p:ext uri="{BB962C8B-B14F-4D97-AF65-F5344CB8AC3E}">
        <p14:creationId xmlns:p14="http://schemas.microsoft.com/office/powerpoint/2010/main" val="309455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מָה נִלְמַד הַיוֹם?</a:t>
            </a:r>
            <a:endParaRPr lang="x-none" dirty="0"/>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a:xfrm>
            <a:off x="838200" y="1621835"/>
            <a:ext cx="10515600" cy="4555128"/>
          </a:xfrm>
        </p:spPr>
        <p:txBody>
          <a:bodyPr/>
          <a:lstStyle/>
          <a:p>
            <a:pPr marL="0" indent="0">
              <a:buNone/>
            </a:pPr>
            <a:endParaRPr lang="he-IL" dirty="0"/>
          </a:p>
          <a:p>
            <a:r>
              <a:rPr lang="he-IL" sz="3600" dirty="0"/>
              <a:t>נַכִּיר את הֶרְשֶׁלֶה. </a:t>
            </a:r>
          </a:p>
          <a:p>
            <a:r>
              <a:rPr lang="he-IL" sz="3600" dirty="0"/>
              <a:t>נַתְחִיל בִּבְדִיחָה עַל הֶרְשֶׁלֶה. </a:t>
            </a:r>
          </a:p>
          <a:p>
            <a:r>
              <a:rPr lang="he-IL" sz="3600" dirty="0"/>
              <a:t>נִקְרָא וְנִלְמַד סִפּוּר מְשַׁעֲשֵׁעַ עַל הֶרְשֶׁלֶה. </a:t>
            </a:r>
          </a:p>
          <a:p>
            <a:r>
              <a:rPr lang="he-IL" sz="3600" dirty="0"/>
              <a:t>נָבִין מָה מַצְחִיק וּמַפְתִּיעַ בַּסִפּוּר.</a:t>
            </a:r>
            <a:endParaRPr lang="he-IL" dirty="0"/>
          </a:p>
          <a:p>
            <a:pPr marL="0" indent="0">
              <a:buNone/>
            </a:pPr>
            <a:endParaRPr lang="x-none" dirty="0"/>
          </a:p>
        </p:txBody>
      </p:sp>
      <p:pic>
        <p:nvPicPr>
          <p:cNvPr id="11" name="Picture 10">
            <a:extLst>
              <a:ext uri="{FF2B5EF4-FFF2-40B4-BE49-F238E27FC236}">
                <a16:creationId xmlns:a16="http://schemas.microsoft.com/office/drawing/2014/main" id="{52B4A9B5-C593-0942-BC3B-FDBEFA4BCF93}"/>
              </a:ext>
            </a:extLst>
          </p:cNvPr>
          <p:cNvPicPr>
            <a:picLocks noChangeAspect="1"/>
          </p:cNvPicPr>
          <p:nvPr/>
        </p:nvPicPr>
        <p:blipFill>
          <a:blip r:embed="rId3"/>
          <a:stretch>
            <a:fillRect/>
          </a:stretch>
        </p:blipFill>
        <p:spPr>
          <a:xfrm>
            <a:off x="8962585" y="5570467"/>
            <a:ext cx="1848622" cy="2100927"/>
          </a:xfrm>
          <a:prstGeom prst="rect">
            <a:avLst/>
          </a:prstGeom>
        </p:spPr>
      </p:pic>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4"/>
          <a:stretch>
            <a:fillRect/>
          </a:stretch>
        </p:blipFill>
        <p:spPr>
          <a:xfrm rot="8057618">
            <a:off x="290049" y="269606"/>
            <a:ext cx="1468977" cy="973310"/>
          </a:xfrm>
          <a:prstGeom prst="rect">
            <a:avLst/>
          </a:prstGeom>
        </p:spPr>
      </p:pic>
    </p:spTree>
    <p:extLst>
      <p:ext uri="{BB962C8B-B14F-4D97-AF65-F5344CB8AC3E}">
        <p14:creationId xmlns:p14="http://schemas.microsoft.com/office/powerpoint/2010/main" val="34929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334307E-0275-6B47-A11B-F281A1993B96}"/>
              </a:ext>
            </a:extLst>
          </p:cNvPr>
          <p:cNvPicPr>
            <a:picLocks noChangeAspect="1"/>
          </p:cNvPicPr>
          <p:nvPr/>
        </p:nvPicPr>
        <p:blipFill>
          <a:blip r:embed="rId3"/>
          <a:stretch>
            <a:fillRect/>
          </a:stretch>
        </p:blipFill>
        <p:spPr>
          <a:xfrm>
            <a:off x="8723453" y="6236983"/>
            <a:ext cx="1303258" cy="1279776"/>
          </a:xfrm>
          <a:prstGeom prst="rect">
            <a:avLst/>
          </a:prstGeom>
        </p:spPr>
      </p:pic>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a:t>
            </a:r>
            <a:r>
              <a:rPr lang="he-IL" dirty="0" err="1"/>
              <a:t>לַשִׁעוּר</a:t>
            </a:r>
            <a:r>
              <a:rPr lang="he-IL" dirty="0"/>
              <a:t>?</a:t>
            </a:r>
            <a:endParaRPr lang="x-none" dirty="0"/>
          </a:p>
        </p:txBody>
      </p:sp>
      <p:pic>
        <p:nvPicPr>
          <p:cNvPr id="10" name="Picture 9">
            <a:extLst>
              <a:ext uri="{FF2B5EF4-FFF2-40B4-BE49-F238E27FC236}">
                <a16:creationId xmlns:a16="http://schemas.microsoft.com/office/drawing/2014/main" id="{33C28D9B-BA5F-F04F-8240-A12D837047E4}"/>
              </a:ext>
            </a:extLst>
          </p:cNvPr>
          <p:cNvPicPr>
            <a:picLocks noChangeAspect="1"/>
          </p:cNvPicPr>
          <p:nvPr/>
        </p:nvPicPr>
        <p:blipFill>
          <a:blip r:embed="rId4"/>
          <a:stretch>
            <a:fillRect/>
          </a:stretch>
        </p:blipFill>
        <p:spPr>
          <a:xfrm rot="20623611">
            <a:off x="8976419" y="4575977"/>
            <a:ext cx="1280055" cy="1700579"/>
          </a:xfrm>
          <a:prstGeom prst="rect">
            <a:avLst/>
          </a:prstGeom>
        </p:spPr>
      </p:pic>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37748" y="2439561"/>
            <a:ext cx="937882" cy="145429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4495850" y="2855566"/>
            <a:ext cx="1430324" cy="598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lstStyle/>
          <a:p>
            <a:r>
              <a:rPr lang="he-IL" dirty="0"/>
              <a:t>מַתְחִילִים בְּכֵיף</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9" name="Content Placeholder 4">
            <a:extLst>
              <a:ext uri="{FF2B5EF4-FFF2-40B4-BE49-F238E27FC236}">
                <a16:creationId xmlns:a16="http://schemas.microsoft.com/office/drawing/2014/main" id="{D685B44E-28D4-4C04-8F35-5E0936FD5FF9}"/>
              </a:ext>
            </a:extLst>
          </p:cNvPr>
          <p:cNvSpPr>
            <a:spLocks noGrp="1"/>
          </p:cNvSpPr>
          <p:nvPr>
            <p:ph type="body" sz="quarter" idx="10"/>
          </p:nvPr>
        </p:nvSpPr>
        <p:spPr>
          <a:xfrm>
            <a:off x="1671638" y="1733827"/>
            <a:ext cx="9572625" cy="3791484"/>
          </a:xfrm>
          <a:ln w="38100"/>
        </p:spPr>
        <p:style>
          <a:lnRef idx="2">
            <a:schemeClr val="dk1"/>
          </a:lnRef>
          <a:fillRef idx="1">
            <a:schemeClr val="lt1"/>
          </a:fillRef>
          <a:effectRef idx="0">
            <a:schemeClr val="dk1"/>
          </a:effectRef>
          <a:fontRef idx="minor">
            <a:schemeClr val="dk1"/>
          </a:fontRef>
        </p:style>
        <p:txBody>
          <a:bodyPr>
            <a:noAutofit/>
          </a:bodyPr>
          <a:lstStyle/>
          <a:p>
            <a:pPr marL="0" lvl="0" indent="0">
              <a:buNone/>
            </a:pPr>
            <a:r>
              <a:rPr lang="he-IL" sz="3600" dirty="0"/>
              <a:t>יוֹם אֶחָד אִמָּא שֶׁל הֶרְשֶׁלֶה אָמְרָה לוֹ לִקְנוֹת גַּפְרוּרִים.</a:t>
            </a:r>
            <a:br>
              <a:rPr lang="he-IL" sz="3600" dirty="0"/>
            </a:br>
            <a:r>
              <a:rPr lang="he-IL" sz="3600" dirty="0"/>
              <a:t>הֶרְשֶׁלֶה קָנָה וְהֵבִיא לְאִמָּא אֶת הַגַּפְרוּרִים. </a:t>
            </a:r>
            <a:r>
              <a:rPr lang="he-IL" sz="3600" dirty="0" err="1"/>
              <a:t>אִמָּא</a:t>
            </a:r>
            <a:r>
              <a:rPr lang="he-IL" sz="3600" dirty="0"/>
              <a:t> לָקְחָה גַּפְרוּר וְרָאֲתָה שֶׁהוּא מְשֻׁמָּשׁ.</a:t>
            </a:r>
          </a:p>
          <a:p>
            <a:pPr lvl="0"/>
            <a:r>
              <a:rPr lang="he-IL" sz="3600" dirty="0"/>
              <a:t> הִיא שָׁאֲלָה אֶת הֶרְשֶׁלֶה: "הֶרְשֵׁלֶה לָמָּה </a:t>
            </a:r>
            <a:r>
              <a:rPr lang="he-IL" dirty="0"/>
              <a:t>כָּל הַגַּפְרוּרִים מְשֻׁמָּשִׁים</a:t>
            </a:r>
            <a:r>
              <a:rPr lang="he-IL" sz="3600" dirty="0"/>
              <a:t>?"</a:t>
            </a:r>
            <a:br>
              <a:rPr lang="he-IL" sz="3600" dirty="0"/>
            </a:br>
            <a:r>
              <a:rPr lang="he-IL" sz="3600" dirty="0"/>
              <a:t>הֶרְשֶׁלֶה עָנָה: "רַק בָּדַקְתִּי שֶׁהֵם טוֹבִים".</a:t>
            </a:r>
          </a:p>
          <a:p>
            <a:pPr marL="0" indent="0">
              <a:buNone/>
            </a:pPr>
            <a:endParaRPr lang="he-IL" dirty="0"/>
          </a:p>
          <a:p>
            <a:pPr marL="0" lvl="0" indent="0">
              <a:buNone/>
            </a:pPr>
            <a:r>
              <a:rPr lang="he-IL" sz="4000" dirty="0">
                <a:solidFill>
                  <a:srgbClr val="0070C0"/>
                </a:solidFill>
              </a:rPr>
              <a:t>מָה מַפְתִּיעַ בַּבְּדִיחָה?</a:t>
            </a:r>
            <a:endParaRPr lang="he-IL" dirty="0"/>
          </a:p>
          <a:p>
            <a:pPr marL="0" indent="0">
              <a:buNone/>
            </a:pPr>
            <a:br>
              <a:rPr lang="he-IL" dirty="0"/>
            </a:br>
            <a:endParaRPr lang="he-IL" dirty="0"/>
          </a:p>
        </p:txBody>
      </p:sp>
    </p:spTree>
    <p:extLst>
      <p:ext uri="{BB962C8B-B14F-4D97-AF65-F5344CB8AC3E}">
        <p14:creationId xmlns:p14="http://schemas.microsoft.com/office/powerpoint/2010/main" val="117734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normAutofit/>
          </a:bodyPr>
          <a:lstStyle/>
          <a:p>
            <a:pPr marL="571500" lvl="0" indent="-571500">
              <a:buFont typeface="Arial" panose="020B0604020202020204" pitchFamily="34" charset="0"/>
              <a:buChar char="•"/>
            </a:pPr>
            <a:r>
              <a:rPr lang="he-IL" dirty="0"/>
              <a:t>דְּמוּת מַצְחִיקָה בִּבְדִיחוֹת וּבְסִפּוּרִים שֶׁל הַתַּרְבּוּת הַיְּהוּדִית היא הדְּמוּת של הֶרְשֶׁלֶה. </a:t>
            </a:r>
          </a:p>
          <a:p>
            <a:pPr marL="571500" lvl="0" indent="-571500">
              <a:buFont typeface="Arial" panose="020B0604020202020204" pitchFamily="34" charset="0"/>
              <a:buChar char="•"/>
            </a:pPr>
            <a:r>
              <a:rPr lang="he-IL" dirty="0"/>
              <a:t>בְּסִפּוּרִים וּבִבְדִיחוֹת אלה הֶרְשֶׁלֶה הוּא אִישׁ עָנִי שֶׁיּוֹדֵעַ לִצְחֹק עַל צָרוֹת ועל קְשָׁיִים בְּחַיָּיו. </a:t>
            </a:r>
          </a:p>
          <a:p>
            <a:pPr marL="571500" lvl="0" indent="-571500">
              <a:buFont typeface="Arial" panose="020B0604020202020204" pitchFamily="34" charset="0"/>
              <a:buChar char="•"/>
            </a:pPr>
            <a:r>
              <a:rPr lang="he-IL" dirty="0"/>
              <a:t>הוּא יוֹדֵעַ לִצְחֹק גם עַל אֲנָשִׁים שֶׁהָיוּ עֲשִׁירִים וַחֲכָמִים מִמֶּנּוּ.</a:t>
            </a:r>
          </a:p>
        </p:txBody>
      </p:sp>
      <p:pic>
        <p:nvPicPr>
          <p:cNvPr id="10" name="Picture 9">
            <a:extLst>
              <a:ext uri="{FF2B5EF4-FFF2-40B4-BE49-F238E27FC236}">
                <a16:creationId xmlns:a16="http://schemas.microsoft.com/office/drawing/2014/main" id="{8A9C78DC-00E4-CC4A-B3DA-C9C5903C467E}"/>
              </a:ext>
            </a:extLst>
          </p:cNvPr>
          <p:cNvPicPr>
            <a:picLocks noChangeAspect="1"/>
          </p:cNvPicPr>
          <p:nvPr/>
        </p:nvPicPr>
        <p:blipFill>
          <a:blip r:embed="rId3"/>
          <a:stretch>
            <a:fillRect/>
          </a:stretch>
        </p:blipFill>
        <p:spPr>
          <a:xfrm flipH="1">
            <a:off x="1251308" y="4760850"/>
            <a:ext cx="1480086" cy="1558575"/>
          </a:xfrm>
          <a:prstGeom prst="rect">
            <a:avLst/>
          </a:prstGeom>
        </p:spPr>
      </p:pic>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sp>
        <p:nvSpPr>
          <p:cNvPr id="7" name="Title 4">
            <a:extLst>
              <a:ext uri="{FF2B5EF4-FFF2-40B4-BE49-F238E27FC236}">
                <a16:creationId xmlns:a16="http://schemas.microsoft.com/office/drawing/2014/main" id="{F1794533-2A0A-4663-8F47-4A06B5561600}"/>
              </a:ext>
            </a:extLst>
          </p:cNvPr>
          <p:cNvSpPr txBox="1">
            <a:spLocks/>
          </p:cNvSpPr>
          <p:nvPr/>
        </p:nvSpPr>
        <p:spPr>
          <a:xfrm>
            <a:off x="2731394" y="663126"/>
            <a:ext cx="8280000" cy="720000"/>
          </a:xfrm>
          <a:prstGeom prst="rect">
            <a:avLst/>
          </a:prstGeom>
          <a:solidFill>
            <a:schemeClr val="accent1"/>
          </a:solidFill>
        </p:spPr>
        <p:txBody>
          <a:bodyPr vert="horz" lIns="91440" tIns="45720" rIns="91440" bIns="45720" rtlCol="0" anchor="b">
            <a:normAutofit/>
          </a:bodyPr>
          <a:lstStyle>
            <a:lvl1pPr algn="r" defTabSz="914400" rtl="1" eaLnBrk="1" latinLnBrk="0" hangingPunct="1">
              <a:lnSpc>
                <a:spcPct val="90000"/>
              </a:lnSpc>
              <a:spcBef>
                <a:spcPct val="0"/>
              </a:spcBef>
              <a:buNone/>
              <a:defRPr sz="4400" b="0" i="0" kern="1200">
                <a:solidFill>
                  <a:schemeClr val="bg1"/>
                </a:solidFill>
                <a:latin typeface="Calibri" panose="020F0502020204030204" pitchFamily="34" charset="0"/>
                <a:ea typeface="Open Sans" panose="020B0606030504020204" pitchFamily="34" charset="0"/>
                <a:cs typeface="+mn-cs"/>
              </a:defRPr>
            </a:lvl1pPr>
          </a:lstStyle>
          <a:p>
            <a:r>
              <a:rPr lang="he-IL"/>
              <a:t>עַכְשָׁו לוֹמְדִים</a:t>
            </a:r>
            <a:endParaRPr lang="x-none" dirty="0"/>
          </a:p>
        </p:txBody>
      </p:sp>
    </p:spTree>
    <p:extLst>
      <p:ext uri="{BB962C8B-B14F-4D97-AF65-F5344CB8AC3E}">
        <p14:creationId xmlns:p14="http://schemas.microsoft.com/office/powerpoint/2010/main" val="3155469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err="1"/>
              <a:t>עַכְשָׁו</a:t>
            </a:r>
            <a:r>
              <a:rPr lang="he-IL" dirty="0"/>
              <a:t> לוֹמְדִים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361872" y="1928813"/>
            <a:ext cx="9999718" cy="4043970"/>
          </a:xfrm>
        </p:spPr>
        <p:txBody>
          <a:bodyPr>
            <a:normAutofit fontScale="25000" lnSpcReduction="20000"/>
          </a:bodyPr>
          <a:lstStyle/>
          <a:p>
            <a:pPr lvl="0"/>
            <a:r>
              <a:rPr lang="he-IL" sz="14400" b="1" dirty="0">
                <a:latin typeface="Arial" panose="020B0604020202020204" pitchFamily="34" charset="0"/>
              </a:rPr>
              <a:t>מָה שֶׁעָשָׂה אַבָּא שֶׁלִּי</a:t>
            </a:r>
          </a:p>
          <a:p>
            <a:pPr lvl="0">
              <a:lnSpc>
                <a:spcPct val="120000"/>
              </a:lnSpc>
            </a:pPr>
            <a:r>
              <a:rPr lang="he-IL" sz="11200" dirty="0"/>
              <a:t>עבדו: עטרה אופק וריבה בן-נר </a:t>
            </a:r>
            <a:br>
              <a:rPr lang="he-IL" sz="11200" dirty="0"/>
            </a:br>
            <a:br>
              <a:rPr lang="he-IL" sz="5900" dirty="0"/>
            </a:br>
            <a:r>
              <a:rPr lang="he-IL" sz="14400" dirty="0">
                <a:latin typeface="Arial" panose="020B0604020202020204" pitchFamily="34" charset="0"/>
              </a:rPr>
              <a:t>סוֹף-סוֹף הִגִּיעַ הֶרְשֶׁלֶה לָעִיר הַגְּדוֹלָה אוּמַן בְּשָׁעָה מְאֻחֶרֶת בַּלַּיְלָה. נִכְנַס אֶל </a:t>
            </a:r>
            <a:r>
              <a:rPr lang="he-IL" sz="14400" dirty="0" err="1">
                <a:latin typeface="Arial" panose="020B0604020202020204" pitchFamily="34" charset="0"/>
              </a:rPr>
              <a:t>פֻּנְדָּק</a:t>
            </a:r>
            <a:r>
              <a:rPr lang="he-IL" sz="14400" dirty="0">
                <a:latin typeface="Arial" panose="020B0604020202020204" pitchFamily="34" charset="0"/>
              </a:rPr>
              <a:t> אֶחָד וּבִקֵּשׁ כִּי יִתְּנוּ לוֹ סְעוּדַת עֶרֶב וּמָקוֹם לָלוּן. אֲבָל </a:t>
            </a:r>
            <a:r>
              <a:rPr lang="he-IL" sz="14400" dirty="0" err="1">
                <a:latin typeface="Arial" panose="020B0604020202020204" pitchFamily="34" charset="0"/>
              </a:rPr>
              <a:t>הַפֻּנְדָּקִית</a:t>
            </a:r>
            <a:r>
              <a:rPr lang="he-IL" sz="14400" dirty="0">
                <a:latin typeface="Arial" panose="020B0604020202020204" pitchFamily="34" charset="0"/>
              </a:rPr>
              <a:t> רָאֲתָה כִּי הֶרְשֶׁלֶה בָּא בָּרֶגֶל </a:t>
            </a:r>
          </a:p>
          <a:p>
            <a:pPr lvl="0">
              <a:lnSpc>
                <a:spcPct val="120000"/>
              </a:lnSpc>
            </a:pPr>
            <a:r>
              <a:rPr lang="he-IL" sz="14400" dirty="0">
                <a:latin typeface="Arial" panose="020B0604020202020204" pitchFamily="34" charset="0"/>
              </a:rPr>
              <a:t>וְהֵבִינָה שֶׁאֵין לוֹ כֶּסֶף לְשַׁלֵּם, וְלָכֵן אָמְרָה כִּי הָאוֹרְחִים כְּבָר אָכְלוּ אֶת </a:t>
            </a:r>
            <a:r>
              <a:rPr lang="he-IL" sz="14400" dirty="0" err="1">
                <a:latin typeface="Arial" panose="020B0604020202020204" pitchFamily="34" charset="0"/>
              </a:rPr>
              <a:t>הַכֹּל</a:t>
            </a:r>
            <a:r>
              <a:rPr lang="he-IL" sz="14400" dirty="0">
                <a:latin typeface="Arial" panose="020B0604020202020204" pitchFamily="34" charset="0"/>
              </a:rPr>
              <a:t> וְלֹא נִשְׁאַר לָהּ עוֹד שׁוּם דָּבָר לֶאֱכֹל.</a:t>
            </a:r>
            <a:br>
              <a:rPr lang="en-US" b="1" dirty="0"/>
            </a:b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2" name="תיבת טקסט 1">
            <a:extLst>
              <a:ext uri="{FF2B5EF4-FFF2-40B4-BE49-F238E27FC236}">
                <a16:creationId xmlns:a16="http://schemas.microsoft.com/office/drawing/2014/main" id="{CE4CB6A0-9D66-4064-A1F5-427F23425D52}"/>
              </a:ext>
            </a:extLst>
          </p:cNvPr>
          <p:cNvSpPr txBox="1"/>
          <p:nvPr/>
        </p:nvSpPr>
        <p:spPr>
          <a:xfrm>
            <a:off x="947737" y="6000280"/>
            <a:ext cx="4163438" cy="646331"/>
          </a:xfrm>
          <a:prstGeom prst="rect">
            <a:avLst/>
          </a:prstGeom>
          <a:noFill/>
        </p:spPr>
        <p:txBody>
          <a:bodyPr wrap="square" rtlCol="1">
            <a:spAutoFit/>
          </a:bodyPr>
          <a:lstStyle/>
          <a:p>
            <a:pPr algn="r"/>
            <a:r>
              <a:rPr lang="he-IL" dirty="0">
                <a:solidFill>
                  <a:srgbClr val="636363"/>
                </a:solidFill>
                <a:latin typeface="Arial" panose="020B0604020202020204" pitchFamily="34" charset="0"/>
              </a:rPr>
              <a:t>מילה טובה : עברית לכיתה ב 2 מטח, ת"א</a:t>
            </a:r>
            <a:br>
              <a:rPr lang="he-IL" dirty="0"/>
            </a:br>
            <a:endParaRPr lang="he-IL" dirty="0"/>
          </a:p>
        </p:txBody>
      </p:sp>
      <p:pic>
        <p:nvPicPr>
          <p:cNvPr id="3" name="תמונה 2">
            <a:extLst>
              <a:ext uri="{FF2B5EF4-FFF2-40B4-BE49-F238E27FC236}">
                <a16:creationId xmlns:a16="http://schemas.microsoft.com/office/drawing/2014/main" id="{C6729784-A9B4-461E-964A-8A7E316A2D0B}"/>
              </a:ext>
            </a:extLst>
          </p:cNvPr>
          <p:cNvPicPr>
            <a:picLocks noChangeAspect="1"/>
          </p:cNvPicPr>
          <p:nvPr/>
        </p:nvPicPr>
        <p:blipFill>
          <a:blip r:embed="rId4"/>
          <a:stretch>
            <a:fillRect/>
          </a:stretch>
        </p:blipFill>
        <p:spPr>
          <a:xfrm>
            <a:off x="226882" y="3169638"/>
            <a:ext cx="1441709" cy="2102754"/>
          </a:xfrm>
          <a:prstGeom prst="rect">
            <a:avLst/>
          </a:prstGeom>
        </p:spPr>
      </p:pic>
    </p:spTree>
    <p:extLst>
      <p:ext uri="{BB962C8B-B14F-4D97-AF65-F5344CB8AC3E}">
        <p14:creationId xmlns:p14="http://schemas.microsoft.com/office/powerpoint/2010/main" val="1777966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err="1"/>
              <a:t>עַכְשָׁו</a:t>
            </a:r>
            <a:r>
              <a:rPr lang="he-IL" dirty="0"/>
              <a:t> לוֹמְדִים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361872" y="1928813"/>
            <a:ext cx="9999718" cy="4043970"/>
          </a:xfrm>
        </p:spPr>
        <p:txBody>
          <a:bodyPr>
            <a:normAutofit fontScale="25000" lnSpcReduction="20000"/>
          </a:bodyPr>
          <a:lstStyle/>
          <a:p>
            <a:pPr lvl="0"/>
            <a:r>
              <a:rPr lang="he-IL" sz="14400" b="1" dirty="0">
                <a:latin typeface="Arial" panose="020B0604020202020204" pitchFamily="34" charset="0"/>
              </a:rPr>
              <a:t>מָה שֶׁעָשָׂה אַבָּא שֶׁלִּי</a:t>
            </a:r>
          </a:p>
          <a:p>
            <a:pPr lvl="0">
              <a:lnSpc>
                <a:spcPct val="120000"/>
              </a:lnSpc>
            </a:pPr>
            <a:r>
              <a:rPr lang="he-IL" sz="11200" dirty="0"/>
              <a:t>עבדו: עטרה אופק וריבה בן-נר </a:t>
            </a:r>
            <a:br>
              <a:rPr lang="he-IL" sz="11200" dirty="0"/>
            </a:br>
            <a:br>
              <a:rPr lang="he-IL" sz="5900" dirty="0"/>
            </a:br>
            <a:r>
              <a:rPr lang="he-IL" sz="14400" dirty="0">
                <a:latin typeface="Arial" panose="020B0604020202020204" pitchFamily="34" charset="0"/>
              </a:rPr>
              <a:t>סוֹף-סוֹף הִגִּיעַ הֶרְשֶׁלֶה לָעִיר הַגְּדוֹלָה אוּמַן בְּשָׁעָה מְאֻחֶרֶת בַּלַּיְלָה. נִכְנַס אֶל </a:t>
            </a:r>
            <a:r>
              <a:rPr lang="he-IL" sz="14400" dirty="0" err="1">
                <a:latin typeface="Arial" panose="020B0604020202020204" pitchFamily="34" charset="0"/>
              </a:rPr>
              <a:t>פֻּנְדָּק</a:t>
            </a:r>
            <a:r>
              <a:rPr lang="he-IL" sz="14400" dirty="0">
                <a:latin typeface="Arial" panose="020B0604020202020204" pitchFamily="34" charset="0"/>
              </a:rPr>
              <a:t> אֶחָד וּבִקֵּשׁ, כִּי יִתְּנוּ לוֹ סְעוּדַת עֶרֶב וּמָקוֹם לָלוּן. אֲבָל </a:t>
            </a:r>
            <a:r>
              <a:rPr lang="he-IL" sz="14400" dirty="0" err="1">
                <a:latin typeface="Arial" panose="020B0604020202020204" pitchFamily="34" charset="0"/>
              </a:rPr>
              <a:t>הַפֻּנְדָּקִית</a:t>
            </a:r>
            <a:r>
              <a:rPr lang="he-IL" sz="14400" dirty="0">
                <a:latin typeface="Arial" panose="020B0604020202020204" pitchFamily="34" charset="0"/>
              </a:rPr>
              <a:t> רָאֲתָה כִּי הֶרְשֶׁלֶה בָּא בָּרֶגֶל </a:t>
            </a:r>
          </a:p>
          <a:p>
            <a:pPr lvl="0">
              <a:lnSpc>
                <a:spcPct val="120000"/>
              </a:lnSpc>
            </a:pPr>
            <a:r>
              <a:rPr lang="he-IL" sz="14400" dirty="0">
                <a:latin typeface="Arial" panose="020B0604020202020204" pitchFamily="34" charset="0"/>
              </a:rPr>
              <a:t>וְהֵבִינָה שֶׁאֵין לוֹ כֶּסֶף לְשַׁלֵּם, וְלָכֵן אָמְרָה כִּי הָאוֹרְחִים כְּבָר אָכְלוּ אֶת </a:t>
            </a:r>
            <a:r>
              <a:rPr lang="he-IL" sz="14400" dirty="0" err="1">
                <a:latin typeface="Arial" panose="020B0604020202020204" pitchFamily="34" charset="0"/>
              </a:rPr>
              <a:t>הַכֹּל</a:t>
            </a:r>
            <a:r>
              <a:rPr lang="he-IL" sz="14400" dirty="0">
                <a:latin typeface="Arial" panose="020B0604020202020204" pitchFamily="34" charset="0"/>
              </a:rPr>
              <a:t> וְלֹא נִשְׁאַר לָהּ עוֹד שׁוּם דָּבָר לֶאֱכֹל.</a:t>
            </a:r>
            <a:br>
              <a:rPr lang="en-US" b="1" dirty="0"/>
            </a:b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2" name="תיבת טקסט 1">
            <a:extLst>
              <a:ext uri="{FF2B5EF4-FFF2-40B4-BE49-F238E27FC236}">
                <a16:creationId xmlns:a16="http://schemas.microsoft.com/office/drawing/2014/main" id="{CE4CB6A0-9D66-4064-A1F5-427F23425D52}"/>
              </a:ext>
            </a:extLst>
          </p:cNvPr>
          <p:cNvSpPr txBox="1"/>
          <p:nvPr/>
        </p:nvSpPr>
        <p:spPr>
          <a:xfrm>
            <a:off x="947737" y="6000280"/>
            <a:ext cx="4163438" cy="646331"/>
          </a:xfrm>
          <a:prstGeom prst="rect">
            <a:avLst/>
          </a:prstGeom>
          <a:noFill/>
        </p:spPr>
        <p:txBody>
          <a:bodyPr wrap="square" rtlCol="1">
            <a:spAutoFit/>
          </a:bodyPr>
          <a:lstStyle/>
          <a:p>
            <a:pPr algn="r"/>
            <a:r>
              <a:rPr lang="he-IL" dirty="0">
                <a:solidFill>
                  <a:srgbClr val="636363"/>
                </a:solidFill>
                <a:latin typeface="Arial" panose="020B0604020202020204" pitchFamily="34" charset="0"/>
              </a:rPr>
              <a:t>מילה טובה : עברית לכיתה ב 2 מטח, ת"א</a:t>
            </a:r>
            <a:br>
              <a:rPr lang="he-IL" dirty="0"/>
            </a:br>
            <a:endParaRPr lang="he-IL" dirty="0"/>
          </a:p>
        </p:txBody>
      </p:sp>
      <p:pic>
        <p:nvPicPr>
          <p:cNvPr id="3" name="תמונה 2">
            <a:extLst>
              <a:ext uri="{FF2B5EF4-FFF2-40B4-BE49-F238E27FC236}">
                <a16:creationId xmlns:a16="http://schemas.microsoft.com/office/drawing/2014/main" id="{C6729784-A9B4-461E-964A-8A7E316A2D0B}"/>
              </a:ext>
            </a:extLst>
          </p:cNvPr>
          <p:cNvPicPr>
            <a:picLocks noChangeAspect="1"/>
          </p:cNvPicPr>
          <p:nvPr/>
        </p:nvPicPr>
        <p:blipFill>
          <a:blip r:embed="rId4"/>
          <a:stretch>
            <a:fillRect/>
          </a:stretch>
        </p:blipFill>
        <p:spPr>
          <a:xfrm>
            <a:off x="226882" y="3169638"/>
            <a:ext cx="1441709" cy="2102754"/>
          </a:xfrm>
          <a:prstGeom prst="rect">
            <a:avLst/>
          </a:prstGeom>
        </p:spPr>
      </p:pic>
      <p:sp>
        <p:nvSpPr>
          <p:cNvPr id="4" name="מלבן: פינות מעוגלות 3">
            <a:extLst>
              <a:ext uri="{FF2B5EF4-FFF2-40B4-BE49-F238E27FC236}">
                <a16:creationId xmlns:a16="http://schemas.microsoft.com/office/drawing/2014/main" id="{0B34CA2A-9C07-4F49-ACD8-00081454DBB6}"/>
              </a:ext>
            </a:extLst>
          </p:cNvPr>
          <p:cNvSpPr/>
          <p:nvPr/>
        </p:nvSpPr>
        <p:spPr>
          <a:xfrm>
            <a:off x="1517515" y="3169638"/>
            <a:ext cx="2609103" cy="56578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פינות מעוגלות 8">
            <a:extLst>
              <a:ext uri="{FF2B5EF4-FFF2-40B4-BE49-F238E27FC236}">
                <a16:creationId xmlns:a16="http://schemas.microsoft.com/office/drawing/2014/main" id="{47388ACC-D3CD-4FAF-837F-E357B23BF406}"/>
              </a:ext>
            </a:extLst>
          </p:cNvPr>
          <p:cNvSpPr/>
          <p:nvPr/>
        </p:nvSpPr>
        <p:spPr>
          <a:xfrm>
            <a:off x="10136221" y="3735421"/>
            <a:ext cx="1225369" cy="56578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פינות מעוגלות 10">
            <a:extLst>
              <a:ext uri="{FF2B5EF4-FFF2-40B4-BE49-F238E27FC236}">
                <a16:creationId xmlns:a16="http://schemas.microsoft.com/office/drawing/2014/main" id="{C1F1A456-FC48-4FD9-84CF-184A2029BFD9}"/>
              </a:ext>
            </a:extLst>
          </p:cNvPr>
          <p:cNvSpPr/>
          <p:nvPr/>
        </p:nvSpPr>
        <p:spPr>
          <a:xfrm>
            <a:off x="1668591" y="3733843"/>
            <a:ext cx="1949256" cy="54726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פינות מעוגלות 6">
            <a:extLst>
              <a:ext uri="{FF2B5EF4-FFF2-40B4-BE49-F238E27FC236}">
                <a16:creationId xmlns:a16="http://schemas.microsoft.com/office/drawing/2014/main" id="{FA88E7A0-C7E6-4946-85CA-02B33BA3B5A7}"/>
              </a:ext>
            </a:extLst>
          </p:cNvPr>
          <p:cNvSpPr/>
          <p:nvPr/>
        </p:nvSpPr>
        <p:spPr>
          <a:xfrm>
            <a:off x="1926077" y="4301204"/>
            <a:ext cx="1691769" cy="54411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605904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err="1"/>
              <a:t>עַכְשָׁו</a:t>
            </a:r>
            <a:r>
              <a:rPr lang="he-IL" dirty="0"/>
              <a:t> לוֹמְדִים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361872" y="1928813"/>
            <a:ext cx="9999718" cy="4043970"/>
          </a:xfrm>
        </p:spPr>
        <p:txBody>
          <a:bodyPr>
            <a:normAutofit fontScale="25000" lnSpcReduction="20000"/>
          </a:bodyPr>
          <a:lstStyle/>
          <a:p>
            <a:pPr lvl="0"/>
            <a:r>
              <a:rPr lang="he-IL" sz="14400" b="1" dirty="0">
                <a:latin typeface="Arial" panose="020B0604020202020204" pitchFamily="34" charset="0"/>
              </a:rPr>
              <a:t>מָה שֶׁעָשָׂה אַבָּא שֶׁלִּי</a:t>
            </a:r>
          </a:p>
          <a:p>
            <a:pPr lvl="0">
              <a:lnSpc>
                <a:spcPct val="120000"/>
              </a:lnSpc>
            </a:pPr>
            <a:r>
              <a:rPr lang="he-IL" sz="11200" dirty="0"/>
              <a:t>עבדו: עטרה אופק וריבה בן-נר </a:t>
            </a:r>
            <a:br>
              <a:rPr lang="he-IL" sz="11200" dirty="0"/>
            </a:br>
            <a:br>
              <a:rPr lang="he-IL" sz="5900" dirty="0"/>
            </a:br>
            <a:r>
              <a:rPr lang="he-IL" sz="14400" dirty="0">
                <a:latin typeface="Arial" panose="020B0604020202020204" pitchFamily="34" charset="0"/>
              </a:rPr>
              <a:t>סוֹף-סוֹף הִגִּיעַ הֶרְשֶׁלֶה לָעִיר הַגְּדוֹלָה אוּמַן בְּשָׁעָה מְאֻחֶרֶת בַּלַּיְלָה. נִכְנַס אֶל </a:t>
            </a:r>
            <a:r>
              <a:rPr lang="he-IL" sz="14400" dirty="0" err="1">
                <a:latin typeface="Arial" panose="020B0604020202020204" pitchFamily="34" charset="0"/>
              </a:rPr>
              <a:t>פֻּנְדָּק</a:t>
            </a:r>
            <a:r>
              <a:rPr lang="he-IL" sz="14400" dirty="0">
                <a:latin typeface="Arial" panose="020B0604020202020204" pitchFamily="34" charset="0"/>
              </a:rPr>
              <a:t> אֶחָד וּבִקֵּשׁ, </a:t>
            </a:r>
            <a:r>
              <a:rPr lang="he-IL" sz="14400" dirty="0">
                <a:solidFill>
                  <a:schemeClr val="accent5">
                    <a:lumMod val="75000"/>
                  </a:schemeClr>
                </a:solidFill>
                <a:latin typeface="Arial" panose="020B0604020202020204" pitchFamily="34" charset="0"/>
              </a:rPr>
              <a:t>כִּי</a:t>
            </a:r>
            <a:r>
              <a:rPr lang="he-IL" sz="14400" dirty="0">
                <a:latin typeface="Arial" panose="020B0604020202020204" pitchFamily="34" charset="0"/>
              </a:rPr>
              <a:t> יִתְּנוּ לוֹ סְעוּדַת עֶרֶב וּמָקוֹם לָלוּן. אֲבָל </a:t>
            </a:r>
            <a:r>
              <a:rPr lang="he-IL" sz="14400" dirty="0" err="1">
                <a:latin typeface="Arial" panose="020B0604020202020204" pitchFamily="34" charset="0"/>
              </a:rPr>
              <a:t>הַפֻּנְדָּקִית</a:t>
            </a:r>
            <a:r>
              <a:rPr lang="he-IL" sz="14400" dirty="0">
                <a:latin typeface="Arial" panose="020B0604020202020204" pitchFamily="34" charset="0"/>
              </a:rPr>
              <a:t> רָאֲתָה </a:t>
            </a:r>
            <a:r>
              <a:rPr lang="he-IL" sz="14400" dirty="0">
                <a:solidFill>
                  <a:schemeClr val="accent5">
                    <a:lumMod val="75000"/>
                  </a:schemeClr>
                </a:solidFill>
                <a:latin typeface="Arial" panose="020B0604020202020204" pitchFamily="34" charset="0"/>
              </a:rPr>
              <a:t>כִּי</a:t>
            </a:r>
            <a:r>
              <a:rPr lang="he-IL" sz="14400" dirty="0">
                <a:latin typeface="Arial" panose="020B0604020202020204" pitchFamily="34" charset="0"/>
              </a:rPr>
              <a:t> הֶרְשֶׁלֶה בָּא בָּרֶגֶל </a:t>
            </a:r>
          </a:p>
          <a:p>
            <a:pPr lvl="0">
              <a:lnSpc>
                <a:spcPct val="120000"/>
              </a:lnSpc>
            </a:pPr>
            <a:r>
              <a:rPr lang="he-IL" sz="14400" dirty="0">
                <a:latin typeface="Arial" panose="020B0604020202020204" pitchFamily="34" charset="0"/>
              </a:rPr>
              <a:t>וְהֵבִינָה שֶׁאֵין לוֹ כֶּסֶף לְשַׁלֵּם, וְלָכֵן אָמְרָה </a:t>
            </a:r>
            <a:r>
              <a:rPr lang="he-IL" sz="14400" dirty="0">
                <a:solidFill>
                  <a:schemeClr val="accent5">
                    <a:lumMod val="75000"/>
                  </a:schemeClr>
                </a:solidFill>
                <a:latin typeface="Arial" panose="020B0604020202020204" pitchFamily="34" charset="0"/>
              </a:rPr>
              <a:t>כִּי</a:t>
            </a:r>
            <a:r>
              <a:rPr lang="he-IL" sz="14400" dirty="0">
                <a:latin typeface="Arial" panose="020B0604020202020204" pitchFamily="34" charset="0"/>
              </a:rPr>
              <a:t> הָאוֹרְחִים כְּבָר אָכְלוּ אֶת </a:t>
            </a:r>
            <a:r>
              <a:rPr lang="he-IL" sz="14400" dirty="0" err="1">
                <a:latin typeface="Arial" panose="020B0604020202020204" pitchFamily="34" charset="0"/>
              </a:rPr>
              <a:t>הַכֹּל</a:t>
            </a:r>
            <a:r>
              <a:rPr lang="he-IL" sz="14400" dirty="0">
                <a:latin typeface="Arial" panose="020B0604020202020204" pitchFamily="34" charset="0"/>
              </a:rPr>
              <a:t> וְלֹא נִשְׁאַר לָהּ עוֹד שׁוּם דָּבָר לֶאֱכֹל.</a:t>
            </a:r>
            <a:br>
              <a:rPr lang="en-US" b="1" dirty="0"/>
            </a:b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2" name="תיבת טקסט 1">
            <a:extLst>
              <a:ext uri="{FF2B5EF4-FFF2-40B4-BE49-F238E27FC236}">
                <a16:creationId xmlns:a16="http://schemas.microsoft.com/office/drawing/2014/main" id="{CE4CB6A0-9D66-4064-A1F5-427F23425D52}"/>
              </a:ext>
            </a:extLst>
          </p:cNvPr>
          <p:cNvSpPr txBox="1"/>
          <p:nvPr/>
        </p:nvSpPr>
        <p:spPr>
          <a:xfrm>
            <a:off x="947737" y="6000280"/>
            <a:ext cx="4163438" cy="646331"/>
          </a:xfrm>
          <a:prstGeom prst="rect">
            <a:avLst/>
          </a:prstGeom>
          <a:noFill/>
        </p:spPr>
        <p:txBody>
          <a:bodyPr wrap="square" rtlCol="1">
            <a:spAutoFit/>
          </a:bodyPr>
          <a:lstStyle/>
          <a:p>
            <a:pPr algn="r"/>
            <a:r>
              <a:rPr lang="he-IL" dirty="0">
                <a:solidFill>
                  <a:srgbClr val="636363"/>
                </a:solidFill>
                <a:latin typeface="Arial" panose="020B0604020202020204" pitchFamily="34" charset="0"/>
              </a:rPr>
              <a:t>מילה טובה : עברית לכיתה ב 2 מטח, ת"א</a:t>
            </a:r>
            <a:br>
              <a:rPr lang="he-IL" dirty="0"/>
            </a:br>
            <a:endParaRPr lang="he-IL" dirty="0"/>
          </a:p>
        </p:txBody>
      </p:sp>
      <p:pic>
        <p:nvPicPr>
          <p:cNvPr id="3" name="תמונה 2">
            <a:extLst>
              <a:ext uri="{FF2B5EF4-FFF2-40B4-BE49-F238E27FC236}">
                <a16:creationId xmlns:a16="http://schemas.microsoft.com/office/drawing/2014/main" id="{C6729784-A9B4-461E-964A-8A7E316A2D0B}"/>
              </a:ext>
            </a:extLst>
          </p:cNvPr>
          <p:cNvPicPr>
            <a:picLocks noChangeAspect="1"/>
          </p:cNvPicPr>
          <p:nvPr/>
        </p:nvPicPr>
        <p:blipFill>
          <a:blip r:embed="rId4"/>
          <a:stretch>
            <a:fillRect/>
          </a:stretch>
        </p:blipFill>
        <p:spPr>
          <a:xfrm>
            <a:off x="149060" y="3169638"/>
            <a:ext cx="1441709" cy="2102754"/>
          </a:xfrm>
          <a:prstGeom prst="rect">
            <a:avLst/>
          </a:prstGeom>
        </p:spPr>
      </p:pic>
      <p:sp>
        <p:nvSpPr>
          <p:cNvPr id="4" name="מלבן: פינות מעוגלות 3">
            <a:extLst>
              <a:ext uri="{FF2B5EF4-FFF2-40B4-BE49-F238E27FC236}">
                <a16:creationId xmlns:a16="http://schemas.microsoft.com/office/drawing/2014/main" id="{0B34CA2A-9C07-4F49-ACD8-00081454DBB6}"/>
              </a:ext>
            </a:extLst>
          </p:cNvPr>
          <p:cNvSpPr/>
          <p:nvPr/>
        </p:nvSpPr>
        <p:spPr>
          <a:xfrm>
            <a:off x="1517515" y="3169638"/>
            <a:ext cx="2609103" cy="56578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פינות מעוגלות 8">
            <a:extLst>
              <a:ext uri="{FF2B5EF4-FFF2-40B4-BE49-F238E27FC236}">
                <a16:creationId xmlns:a16="http://schemas.microsoft.com/office/drawing/2014/main" id="{47388ACC-D3CD-4FAF-837F-E357B23BF406}"/>
              </a:ext>
            </a:extLst>
          </p:cNvPr>
          <p:cNvSpPr/>
          <p:nvPr/>
        </p:nvSpPr>
        <p:spPr>
          <a:xfrm>
            <a:off x="10136221" y="3735421"/>
            <a:ext cx="1225369" cy="56578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פינות מעוגלות 10">
            <a:extLst>
              <a:ext uri="{FF2B5EF4-FFF2-40B4-BE49-F238E27FC236}">
                <a16:creationId xmlns:a16="http://schemas.microsoft.com/office/drawing/2014/main" id="{C1F1A456-FC48-4FD9-84CF-184A2029BFD9}"/>
              </a:ext>
            </a:extLst>
          </p:cNvPr>
          <p:cNvSpPr/>
          <p:nvPr/>
        </p:nvSpPr>
        <p:spPr>
          <a:xfrm>
            <a:off x="1590769" y="3733843"/>
            <a:ext cx="2027078" cy="54726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פינות מעוגלות 6">
            <a:extLst>
              <a:ext uri="{FF2B5EF4-FFF2-40B4-BE49-F238E27FC236}">
                <a16:creationId xmlns:a16="http://schemas.microsoft.com/office/drawing/2014/main" id="{FA88E7A0-C7E6-4946-85CA-02B33BA3B5A7}"/>
              </a:ext>
            </a:extLst>
          </p:cNvPr>
          <p:cNvSpPr/>
          <p:nvPr/>
        </p:nvSpPr>
        <p:spPr>
          <a:xfrm>
            <a:off x="1926077" y="4301204"/>
            <a:ext cx="1691769" cy="54411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027813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9FE29D6-6B9C-0845-A985-F3FBA0590663}"/>
              </a:ext>
            </a:extLst>
          </p:cNvPr>
          <p:cNvSpPr>
            <a:spLocks noGrp="1"/>
          </p:cNvSpPr>
          <p:nvPr>
            <p:ph sz="half" idx="2"/>
          </p:nvPr>
        </p:nvSpPr>
        <p:spPr>
          <a:xfrm>
            <a:off x="1313312" y="1822450"/>
            <a:ext cx="10515600" cy="3430486"/>
          </a:xfrm>
        </p:spPr>
        <p:txBody>
          <a:bodyPr>
            <a:normAutofit/>
          </a:bodyPr>
          <a:lstStyle/>
          <a:p>
            <a:pPr marL="0" indent="0">
              <a:buNone/>
            </a:pPr>
            <a:r>
              <a:rPr lang="he-IL" sz="3600" dirty="0"/>
              <a:t>הוֹרִיד הֶרְשֶׁלֶה אֶת רֹאשׁוֹ בְּעֶצֶב. </a:t>
            </a:r>
            <a:r>
              <a:rPr lang="he-IL" sz="3600" b="1" dirty="0">
                <a:solidFill>
                  <a:srgbClr val="4285E3"/>
                </a:solidFill>
              </a:rPr>
              <a:t>פִּתְאוֹם</a:t>
            </a:r>
            <a:r>
              <a:rPr lang="he-IL" sz="3600" dirty="0"/>
              <a:t> קָפַץ מִמְּקוֹמוֹ וְהִתְחִיל מִתְהַלֵּךְ בַּחֶדֶר הֵנָּה וָהֵנָּה, כְּשֶׁהוּא מְדַבֵּר אֶל עַצְמוֹ: </a:t>
            </a:r>
            <a:br>
              <a:rPr lang="he-IL" sz="3600" dirty="0"/>
            </a:br>
            <a:r>
              <a:rPr lang="he-IL" sz="3600" dirty="0"/>
              <a:t>"אִם כֵּן - אֶעֱשֶׂה מָה שֶׁעָשָׂה אַבָּא שֶׁלִּי!" קָרָא.</a:t>
            </a:r>
            <a:br>
              <a:rPr lang="he-IL" dirty="0"/>
            </a:br>
            <a:br>
              <a:rPr lang="he-IL" dirty="0"/>
            </a:br>
            <a:endParaRPr lang="x-none" dirty="0"/>
          </a:p>
        </p:txBody>
      </p:sp>
      <p:pic>
        <p:nvPicPr>
          <p:cNvPr id="8" name="Picture 7">
            <a:extLst>
              <a:ext uri="{FF2B5EF4-FFF2-40B4-BE49-F238E27FC236}">
                <a16:creationId xmlns:a16="http://schemas.microsoft.com/office/drawing/2014/main" id="{3A588034-4928-5C48-B07A-C49A1C8E17F2}"/>
              </a:ext>
            </a:extLst>
          </p:cNvPr>
          <p:cNvPicPr>
            <a:picLocks noChangeAspect="1"/>
          </p:cNvPicPr>
          <p:nvPr/>
        </p:nvPicPr>
        <p:blipFill>
          <a:blip r:embed="rId3"/>
          <a:stretch>
            <a:fillRect/>
          </a:stretch>
        </p:blipFill>
        <p:spPr>
          <a:xfrm rot="2233077">
            <a:off x="441041" y="148561"/>
            <a:ext cx="1514383" cy="1968262"/>
          </a:xfrm>
          <a:prstGeom prst="rect">
            <a:avLst/>
          </a:prstGeom>
        </p:spPr>
      </p:pic>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spTree>
    <p:extLst>
      <p:ext uri="{BB962C8B-B14F-4D97-AF65-F5344CB8AC3E}">
        <p14:creationId xmlns:p14="http://schemas.microsoft.com/office/powerpoint/2010/main" val="877517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9FE29D6-6B9C-0845-A985-F3FBA0590663}"/>
              </a:ext>
            </a:extLst>
          </p:cNvPr>
          <p:cNvSpPr>
            <a:spLocks noGrp="1"/>
          </p:cNvSpPr>
          <p:nvPr>
            <p:ph sz="half" idx="2"/>
          </p:nvPr>
        </p:nvSpPr>
        <p:spPr>
          <a:xfrm>
            <a:off x="1313312" y="1822450"/>
            <a:ext cx="10515600" cy="3430486"/>
          </a:xfrm>
        </p:spPr>
        <p:txBody>
          <a:bodyPr>
            <a:normAutofit/>
          </a:bodyPr>
          <a:lstStyle/>
          <a:p>
            <a:pPr marL="0" indent="0">
              <a:buNone/>
            </a:pPr>
            <a:r>
              <a:rPr lang="he-IL" sz="3600" dirty="0"/>
              <a:t>הוֹרִיד הֶרְשֶׁלֶה אֶת רֹאשׁוֹ בְּעֶצֶב. </a:t>
            </a:r>
            <a:r>
              <a:rPr lang="he-IL" sz="3600" b="1" dirty="0">
                <a:solidFill>
                  <a:srgbClr val="4285E3"/>
                </a:solidFill>
              </a:rPr>
              <a:t>פִּתְאוֹם</a:t>
            </a:r>
            <a:r>
              <a:rPr lang="he-IL" sz="3600" dirty="0"/>
              <a:t> קָפַץ מִמְּקוֹמוֹ </a:t>
            </a:r>
          </a:p>
          <a:p>
            <a:pPr marL="0" indent="0">
              <a:buNone/>
            </a:pPr>
            <a:r>
              <a:rPr lang="he-IL" sz="3600" dirty="0"/>
              <a:t>וְהִתְחִיל מִתְהַלֵּךְ בַּחֶדֶר הֵנָּה וָהֵנָּה, כְּשֶׁהוּא מְדַבֵּר אֶל עַצְמוֹ: </a:t>
            </a:r>
            <a:br>
              <a:rPr lang="he-IL" sz="3600" dirty="0"/>
            </a:br>
            <a:r>
              <a:rPr lang="he-IL" sz="3600" dirty="0"/>
              <a:t>"אִם כֵּן - אֶעֱשֶׂה מָה שֶׁעָשָׂה אַבָּא שֶׁלִּי!" קָרָא.</a:t>
            </a:r>
            <a:br>
              <a:rPr lang="he-IL" dirty="0"/>
            </a:br>
            <a:endParaRPr lang="x-none" dirty="0"/>
          </a:p>
        </p:txBody>
      </p:sp>
      <p:pic>
        <p:nvPicPr>
          <p:cNvPr id="8" name="Picture 7">
            <a:extLst>
              <a:ext uri="{FF2B5EF4-FFF2-40B4-BE49-F238E27FC236}">
                <a16:creationId xmlns:a16="http://schemas.microsoft.com/office/drawing/2014/main" id="{3A588034-4928-5C48-B07A-C49A1C8E17F2}"/>
              </a:ext>
            </a:extLst>
          </p:cNvPr>
          <p:cNvPicPr>
            <a:picLocks noChangeAspect="1"/>
          </p:cNvPicPr>
          <p:nvPr/>
        </p:nvPicPr>
        <p:blipFill>
          <a:blip r:embed="rId3"/>
          <a:stretch>
            <a:fillRect/>
          </a:stretch>
        </p:blipFill>
        <p:spPr>
          <a:xfrm rot="2233077">
            <a:off x="441040" y="519231"/>
            <a:ext cx="1514383" cy="1968262"/>
          </a:xfrm>
          <a:prstGeom prst="rect">
            <a:avLst/>
          </a:prstGeom>
        </p:spPr>
      </p:pic>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sp>
        <p:nvSpPr>
          <p:cNvPr id="5" name="מלבן: פינות מעוגלות 4">
            <a:extLst>
              <a:ext uri="{FF2B5EF4-FFF2-40B4-BE49-F238E27FC236}">
                <a16:creationId xmlns:a16="http://schemas.microsoft.com/office/drawing/2014/main" id="{1243008B-3ECB-40FB-90E5-7C0D78E8C3BA}"/>
              </a:ext>
            </a:extLst>
          </p:cNvPr>
          <p:cNvSpPr/>
          <p:nvPr/>
        </p:nvSpPr>
        <p:spPr>
          <a:xfrm>
            <a:off x="2603550" y="1822450"/>
            <a:ext cx="2396467" cy="70674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פינות מעוגלות 6">
            <a:extLst>
              <a:ext uri="{FF2B5EF4-FFF2-40B4-BE49-F238E27FC236}">
                <a16:creationId xmlns:a16="http://schemas.microsoft.com/office/drawing/2014/main" id="{58F19CC2-A444-47D9-93A6-9CDAE20B5564}"/>
              </a:ext>
            </a:extLst>
          </p:cNvPr>
          <p:cNvSpPr/>
          <p:nvPr/>
        </p:nvSpPr>
        <p:spPr>
          <a:xfrm>
            <a:off x="6096000" y="2706141"/>
            <a:ext cx="4312596" cy="50583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מלבן: פינות מעוגלות 9">
            <a:extLst>
              <a:ext uri="{FF2B5EF4-FFF2-40B4-BE49-F238E27FC236}">
                <a16:creationId xmlns:a16="http://schemas.microsoft.com/office/drawing/2014/main" id="{A72384BC-7D33-45CF-AECB-F64A80C60E0F}"/>
              </a:ext>
            </a:extLst>
          </p:cNvPr>
          <p:cNvSpPr/>
          <p:nvPr/>
        </p:nvSpPr>
        <p:spPr>
          <a:xfrm>
            <a:off x="1921324" y="2619749"/>
            <a:ext cx="2660544" cy="46972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45846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9FE29D6-6B9C-0845-A985-F3FBA0590663}"/>
              </a:ext>
            </a:extLst>
          </p:cNvPr>
          <p:cNvSpPr>
            <a:spLocks noGrp="1"/>
          </p:cNvSpPr>
          <p:nvPr>
            <p:ph sz="half" idx="2"/>
          </p:nvPr>
        </p:nvSpPr>
        <p:spPr>
          <a:xfrm>
            <a:off x="1313312" y="1822450"/>
            <a:ext cx="10515600" cy="3430486"/>
          </a:xfrm>
        </p:spPr>
        <p:txBody>
          <a:bodyPr>
            <a:normAutofit/>
          </a:bodyPr>
          <a:lstStyle/>
          <a:p>
            <a:pPr marL="0" indent="0">
              <a:buNone/>
            </a:pPr>
            <a:r>
              <a:rPr lang="he-IL" sz="3600" dirty="0"/>
              <a:t>הוֹרִיד הֶרְשֶׁלֶה אֶת רֹאשׁוֹ בְּעֶצֶב. </a:t>
            </a:r>
            <a:r>
              <a:rPr lang="he-IL" sz="3600" b="1" dirty="0"/>
              <a:t>פִּתְאוֹם</a:t>
            </a:r>
            <a:r>
              <a:rPr lang="he-IL" sz="3600" dirty="0"/>
              <a:t> קָפַץ מִמְּקוֹמוֹ וְהִתְחִיל מִתְהַלֵּךְ בַּחֶדֶר הֵנָּה וָהֵנָּה, כְּשֶׁהוּא מְדַבֵּר אֶל עַצְמוֹ: </a:t>
            </a:r>
            <a:br>
              <a:rPr lang="he-IL" sz="3600" dirty="0"/>
            </a:br>
            <a:r>
              <a:rPr lang="he-IL" sz="3600" dirty="0"/>
              <a:t>"אִם כֵּן - אֶעֱשֶׂה מָה שֶׁעָשָׂה אַבָּא שֶׁלִּי!" קָרָא.</a:t>
            </a:r>
            <a:br>
              <a:rPr lang="he-IL" sz="3600" dirty="0"/>
            </a:br>
            <a:br>
              <a:rPr lang="he-IL" dirty="0"/>
            </a:br>
            <a:endParaRPr lang="x-none" dirty="0"/>
          </a:p>
        </p:txBody>
      </p:sp>
      <p:pic>
        <p:nvPicPr>
          <p:cNvPr id="8" name="Picture 7">
            <a:extLst>
              <a:ext uri="{FF2B5EF4-FFF2-40B4-BE49-F238E27FC236}">
                <a16:creationId xmlns:a16="http://schemas.microsoft.com/office/drawing/2014/main" id="{3A588034-4928-5C48-B07A-C49A1C8E17F2}"/>
              </a:ext>
            </a:extLst>
          </p:cNvPr>
          <p:cNvPicPr>
            <a:picLocks noChangeAspect="1"/>
          </p:cNvPicPr>
          <p:nvPr/>
        </p:nvPicPr>
        <p:blipFill>
          <a:blip r:embed="rId3"/>
          <a:stretch>
            <a:fillRect/>
          </a:stretch>
        </p:blipFill>
        <p:spPr>
          <a:xfrm rot="2233077">
            <a:off x="441040" y="519231"/>
            <a:ext cx="1514383" cy="1968262"/>
          </a:xfrm>
          <a:prstGeom prst="rect">
            <a:avLst/>
          </a:prstGeom>
        </p:spPr>
      </p:pic>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sp>
        <p:nvSpPr>
          <p:cNvPr id="2" name="בועת מחשבה: ענן 1">
            <a:extLst>
              <a:ext uri="{FF2B5EF4-FFF2-40B4-BE49-F238E27FC236}">
                <a16:creationId xmlns:a16="http://schemas.microsoft.com/office/drawing/2014/main" id="{2845D3F8-837A-40FB-9121-D84D6847EB99}"/>
              </a:ext>
            </a:extLst>
          </p:cNvPr>
          <p:cNvSpPr/>
          <p:nvPr/>
        </p:nvSpPr>
        <p:spPr>
          <a:xfrm rot="11028352">
            <a:off x="2205852" y="3973564"/>
            <a:ext cx="3518612" cy="2078873"/>
          </a:xfrm>
          <a:prstGeom prst="cloudCallout">
            <a:avLst>
              <a:gd name="adj1" fmla="val -51700"/>
              <a:gd name="adj2" fmla="val 73583"/>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תיבת טקסט 2">
            <a:extLst>
              <a:ext uri="{FF2B5EF4-FFF2-40B4-BE49-F238E27FC236}">
                <a16:creationId xmlns:a16="http://schemas.microsoft.com/office/drawing/2014/main" id="{C83121B3-3506-4D6E-8358-1452C1D2F94D}"/>
              </a:ext>
            </a:extLst>
          </p:cNvPr>
          <p:cNvSpPr txBox="1"/>
          <p:nvPr/>
        </p:nvSpPr>
        <p:spPr>
          <a:xfrm>
            <a:off x="1930911" y="4397486"/>
            <a:ext cx="3581430" cy="1200329"/>
          </a:xfrm>
          <a:prstGeom prst="rect">
            <a:avLst/>
          </a:prstGeom>
          <a:noFill/>
        </p:spPr>
        <p:txBody>
          <a:bodyPr wrap="none" rtlCol="1">
            <a:spAutoFit/>
          </a:bodyPr>
          <a:lstStyle/>
          <a:p>
            <a:pPr algn="r" rtl="1"/>
            <a:r>
              <a:rPr lang="he-IL" sz="3600" dirty="0"/>
              <a:t>מְעַנְיֵן מָה עָשָׂה</a:t>
            </a:r>
          </a:p>
          <a:p>
            <a:pPr algn="r" rtl="1"/>
            <a:r>
              <a:rPr lang="he-IL" sz="3600" dirty="0"/>
              <a:t> אַבָּא שֶׁל הֶרְשֶׁלֶה? </a:t>
            </a:r>
          </a:p>
        </p:txBody>
      </p:sp>
      <p:sp>
        <p:nvSpPr>
          <p:cNvPr id="5" name="מלבן: פינות מעוגלות 4">
            <a:extLst>
              <a:ext uri="{FF2B5EF4-FFF2-40B4-BE49-F238E27FC236}">
                <a16:creationId xmlns:a16="http://schemas.microsoft.com/office/drawing/2014/main" id="{1243008B-3ECB-40FB-90E5-7C0D78E8C3BA}"/>
              </a:ext>
            </a:extLst>
          </p:cNvPr>
          <p:cNvSpPr/>
          <p:nvPr/>
        </p:nvSpPr>
        <p:spPr>
          <a:xfrm>
            <a:off x="2603550" y="1822450"/>
            <a:ext cx="2396467" cy="70674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פינות מעוגלות 6">
            <a:extLst>
              <a:ext uri="{FF2B5EF4-FFF2-40B4-BE49-F238E27FC236}">
                <a16:creationId xmlns:a16="http://schemas.microsoft.com/office/drawing/2014/main" id="{58F19CC2-A444-47D9-93A6-9CDAE20B5564}"/>
              </a:ext>
            </a:extLst>
          </p:cNvPr>
          <p:cNvSpPr/>
          <p:nvPr/>
        </p:nvSpPr>
        <p:spPr>
          <a:xfrm>
            <a:off x="6096000" y="2529191"/>
            <a:ext cx="4312596" cy="50583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מלבן: פינות מעוגלות 9">
            <a:extLst>
              <a:ext uri="{FF2B5EF4-FFF2-40B4-BE49-F238E27FC236}">
                <a16:creationId xmlns:a16="http://schemas.microsoft.com/office/drawing/2014/main" id="{A72384BC-7D33-45CF-AECB-F64A80C60E0F}"/>
              </a:ext>
            </a:extLst>
          </p:cNvPr>
          <p:cNvSpPr/>
          <p:nvPr/>
        </p:nvSpPr>
        <p:spPr>
          <a:xfrm>
            <a:off x="1930911" y="2529191"/>
            <a:ext cx="2660544" cy="46972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715583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9FE29D6-6B9C-0845-A985-F3FBA0590663}"/>
              </a:ext>
            </a:extLst>
          </p:cNvPr>
          <p:cNvSpPr>
            <a:spLocks noGrp="1"/>
          </p:cNvSpPr>
          <p:nvPr>
            <p:ph sz="half" idx="2"/>
          </p:nvPr>
        </p:nvSpPr>
        <p:spPr>
          <a:xfrm>
            <a:off x="1313312" y="1822450"/>
            <a:ext cx="10515600" cy="3430486"/>
          </a:xfrm>
        </p:spPr>
        <p:txBody>
          <a:bodyPr>
            <a:normAutofit/>
          </a:bodyPr>
          <a:lstStyle/>
          <a:p>
            <a:pPr marL="0" indent="0">
              <a:buNone/>
            </a:pPr>
            <a:r>
              <a:rPr lang="he-IL" sz="3600" dirty="0"/>
              <a:t>הוֹרִיד הֶרְשֶׁלֶה אֶת רֹאשׁוֹ בְּעֶצֶב. </a:t>
            </a:r>
            <a:r>
              <a:rPr lang="he-IL" sz="3600" b="1" dirty="0"/>
              <a:t>פִּתְאוֹם</a:t>
            </a:r>
            <a:r>
              <a:rPr lang="he-IL" sz="3600" dirty="0"/>
              <a:t> קָפַץ מִמְּקוֹמוֹ וְהִתְחִיל מִתְהַלֵּךְ בַּחֶדֶר הֵנָּה וָהֵנָּה, כְּשֶׁהוּא מְדַבֵּר אֶל עַצְמוֹ: </a:t>
            </a:r>
            <a:br>
              <a:rPr lang="he-IL" sz="3600" dirty="0"/>
            </a:br>
            <a:r>
              <a:rPr lang="he-IL" sz="3600" dirty="0"/>
              <a:t>"אִם כֵּן - אֶעֱשֶׂה מָה שֶׁעָשָׂה אַבָּא שֶׁלִּי!" קָרָא.</a:t>
            </a:r>
            <a:br>
              <a:rPr lang="he-IL" sz="3600" dirty="0"/>
            </a:br>
            <a:br>
              <a:rPr lang="he-IL" dirty="0"/>
            </a:br>
            <a:endParaRPr lang="x-none" dirty="0"/>
          </a:p>
        </p:txBody>
      </p:sp>
      <p:pic>
        <p:nvPicPr>
          <p:cNvPr id="8" name="Picture 7">
            <a:extLst>
              <a:ext uri="{FF2B5EF4-FFF2-40B4-BE49-F238E27FC236}">
                <a16:creationId xmlns:a16="http://schemas.microsoft.com/office/drawing/2014/main" id="{3A588034-4928-5C48-B07A-C49A1C8E17F2}"/>
              </a:ext>
            </a:extLst>
          </p:cNvPr>
          <p:cNvPicPr>
            <a:picLocks noChangeAspect="1"/>
          </p:cNvPicPr>
          <p:nvPr/>
        </p:nvPicPr>
        <p:blipFill>
          <a:blip r:embed="rId3"/>
          <a:stretch>
            <a:fillRect/>
          </a:stretch>
        </p:blipFill>
        <p:spPr>
          <a:xfrm rot="2233077">
            <a:off x="441040" y="519231"/>
            <a:ext cx="1514383" cy="1968262"/>
          </a:xfrm>
          <a:prstGeom prst="rect">
            <a:avLst/>
          </a:prstGeom>
        </p:spPr>
      </p:pic>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4"/>
          <a:stretch>
            <a:fillRect/>
          </a:stretch>
        </p:blipFill>
        <p:spPr>
          <a:xfrm>
            <a:off x="10818461" y="5942694"/>
            <a:ext cx="1047545" cy="550181"/>
          </a:xfrm>
          <a:prstGeom prst="rect">
            <a:avLst/>
          </a:prstGeom>
        </p:spPr>
      </p:pic>
      <p:sp>
        <p:nvSpPr>
          <p:cNvPr id="2" name="בועת מחשבה: ענן 1">
            <a:extLst>
              <a:ext uri="{FF2B5EF4-FFF2-40B4-BE49-F238E27FC236}">
                <a16:creationId xmlns:a16="http://schemas.microsoft.com/office/drawing/2014/main" id="{2845D3F8-837A-40FB-9121-D84D6847EB99}"/>
              </a:ext>
            </a:extLst>
          </p:cNvPr>
          <p:cNvSpPr/>
          <p:nvPr/>
        </p:nvSpPr>
        <p:spPr>
          <a:xfrm rot="11028352">
            <a:off x="2205852" y="3973564"/>
            <a:ext cx="3518612" cy="2078873"/>
          </a:xfrm>
          <a:prstGeom prst="cloudCallout">
            <a:avLst>
              <a:gd name="adj1" fmla="val -51700"/>
              <a:gd name="adj2" fmla="val 73583"/>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תיבת טקסט 2">
            <a:extLst>
              <a:ext uri="{FF2B5EF4-FFF2-40B4-BE49-F238E27FC236}">
                <a16:creationId xmlns:a16="http://schemas.microsoft.com/office/drawing/2014/main" id="{C83121B3-3506-4D6E-8358-1452C1D2F94D}"/>
              </a:ext>
            </a:extLst>
          </p:cNvPr>
          <p:cNvSpPr txBox="1"/>
          <p:nvPr/>
        </p:nvSpPr>
        <p:spPr>
          <a:xfrm>
            <a:off x="1930911" y="4397486"/>
            <a:ext cx="3581430" cy="1200329"/>
          </a:xfrm>
          <a:prstGeom prst="rect">
            <a:avLst/>
          </a:prstGeom>
          <a:noFill/>
        </p:spPr>
        <p:txBody>
          <a:bodyPr wrap="none" rtlCol="1">
            <a:spAutoFit/>
          </a:bodyPr>
          <a:lstStyle/>
          <a:p>
            <a:pPr algn="r" rtl="1"/>
            <a:r>
              <a:rPr lang="he-IL" sz="3600" dirty="0"/>
              <a:t>מְעַנְיֵן מָה עָשָׂה</a:t>
            </a:r>
          </a:p>
          <a:p>
            <a:pPr algn="r" rtl="1"/>
            <a:r>
              <a:rPr lang="he-IL" sz="3600" dirty="0"/>
              <a:t> אַבָּא שֶׁל הֶרְשֶׁלֶה? </a:t>
            </a:r>
          </a:p>
        </p:txBody>
      </p:sp>
      <p:sp>
        <p:nvSpPr>
          <p:cNvPr id="5" name="מלבן: פינות מעוגלות 4">
            <a:extLst>
              <a:ext uri="{FF2B5EF4-FFF2-40B4-BE49-F238E27FC236}">
                <a16:creationId xmlns:a16="http://schemas.microsoft.com/office/drawing/2014/main" id="{1243008B-3ECB-40FB-90E5-7C0D78E8C3BA}"/>
              </a:ext>
            </a:extLst>
          </p:cNvPr>
          <p:cNvSpPr/>
          <p:nvPr/>
        </p:nvSpPr>
        <p:spPr>
          <a:xfrm>
            <a:off x="2603550" y="1822450"/>
            <a:ext cx="2396467" cy="70674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פינות מעוגלות 6">
            <a:extLst>
              <a:ext uri="{FF2B5EF4-FFF2-40B4-BE49-F238E27FC236}">
                <a16:creationId xmlns:a16="http://schemas.microsoft.com/office/drawing/2014/main" id="{58F19CC2-A444-47D9-93A6-9CDAE20B5564}"/>
              </a:ext>
            </a:extLst>
          </p:cNvPr>
          <p:cNvSpPr/>
          <p:nvPr/>
        </p:nvSpPr>
        <p:spPr>
          <a:xfrm>
            <a:off x="6096000" y="2529191"/>
            <a:ext cx="4312596" cy="50583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מלבן: פינות מעוגלות 9">
            <a:extLst>
              <a:ext uri="{FF2B5EF4-FFF2-40B4-BE49-F238E27FC236}">
                <a16:creationId xmlns:a16="http://schemas.microsoft.com/office/drawing/2014/main" id="{A72384BC-7D33-45CF-AECB-F64A80C60E0F}"/>
              </a:ext>
            </a:extLst>
          </p:cNvPr>
          <p:cNvSpPr/>
          <p:nvPr/>
        </p:nvSpPr>
        <p:spPr>
          <a:xfrm>
            <a:off x="1930911" y="2529191"/>
            <a:ext cx="2660544" cy="46972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מלבן 3">
            <a:extLst>
              <a:ext uri="{FF2B5EF4-FFF2-40B4-BE49-F238E27FC236}">
                <a16:creationId xmlns:a16="http://schemas.microsoft.com/office/drawing/2014/main" id="{313767F7-89AD-43BC-AA05-B6AAB1978A38}"/>
              </a:ext>
            </a:extLst>
          </p:cNvPr>
          <p:cNvSpPr/>
          <p:nvPr/>
        </p:nvSpPr>
        <p:spPr>
          <a:xfrm>
            <a:off x="7741707" y="585299"/>
            <a:ext cx="3912030" cy="646331"/>
          </a:xfrm>
          <a:prstGeom prst="rect">
            <a:avLst/>
          </a:prstGeom>
        </p:spPr>
        <p:txBody>
          <a:bodyPr wrap="square">
            <a:spAutoFit/>
          </a:bodyPr>
          <a:lstStyle/>
          <a:p>
            <a:pPr lvl="0"/>
            <a:r>
              <a:rPr lang="he-IL" sz="3600" b="1" dirty="0">
                <a:solidFill>
                  <a:srgbClr val="636363"/>
                </a:solidFill>
                <a:latin typeface="Arial" panose="020B0604020202020204" pitchFamily="34" charset="0"/>
              </a:rPr>
              <a:t>מָה שֶׁעָשָׂה אַבָּא שֶׁלִּי</a:t>
            </a:r>
          </a:p>
        </p:txBody>
      </p:sp>
    </p:spTree>
    <p:extLst>
      <p:ext uri="{BB962C8B-B14F-4D97-AF65-F5344CB8AC3E}">
        <p14:creationId xmlns:p14="http://schemas.microsoft.com/office/powerpoint/2010/main" val="2397973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1110574" y="812573"/>
            <a:ext cx="10515600" cy="4351338"/>
          </a:xfrm>
        </p:spPr>
        <p:txBody>
          <a:bodyPr>
            <a:normAutofit/>
          </a:bodyPr>
          <a:lstStyle/>
          <a:p>
            <a:pPr marL="0" indent="0">
              <a:buNone/>
            </a:pPr>
            <a:r>
              <a:rPr lang="he-IL" sz="3600" dirty="0"/>
              <a:t>הִבִּיטָה </a:t>
            </a:r>
            <a:r>
              <a:rPr lang="he-IL" sz="3600" dirty="0" err="1"/>
              <a:t>הַפֻּנְדָּקִית</a:t>
            </a:r>
            <a:r>
              <a:rPr lang="he-IL" sz="3600" dirty="0"/>
              <a:t> בַּחֲרָדָה עַל תְּנוּעוֹתָיו הַמְּשֻׁנּוּת, וְאִלּוּ  הֶרְשֶׁלֶה, שֶׁרָאָה אֵיזֶה רֹשֶׁם עָשׂוּ דְּבָרָיו עַל </a:t>
            </a:r>
            <a:r>
              <a:rPr lang="he-IL" sz="3600" dirty="0" err="1"/>
              <a:t>הָאִשָּׁה</a:t>
            </a:r>
            <a:r>
              <a:rPr lang="he-IL" sz="3600" dirty="0"/>
              <a:t>, נִגַּשׁ אֶל הַשֻּׁלְחָן וְדָפַק עָלָיו בְּאֶגְרוֹפוֹ </a:t>
            </a:r>
            <a:r>
              <a:rPr lang="he-IL" sz="3600" dirty="0" err="1"/>
              <a:t>בְּכֹח</a:t>
            </a:r>
            <a:r>
              <a:rPr lang="he-IL" sz="3600" dirty="0"/>
              <a:t>ַ: </a:t>
            </a:r>
            <a:br>
              <a:rPr lang="he-IL" sz="3600" dirty="0"/>
            </a:br>
            <a:r>
              <a:rPr lang="he-IL" sz="3600" dirty="0"/>
              <a:t>"כֵּן, כֵּן!" קָרָא, "אֵין לִי בְּרֵרָה, אֲנִי מֻכְרָח לַעֲשׂוֹת בְּדִיּוּק מָה </a:t>
            </a:r>
            <a:br>
              <a:rPr lang="he-IL" sz="3600" dirty="0"/>
            </a:br>
            <a:r>
              <a:rPr lang="he-IL" sz="3600" dirty="0"/>
              <a:t>שֶׁעָשָׂה אַבָּא שֶׁלִּי!!!"</a:t>
            </a:r>
            <a:endParaRPr lang="x-none" dirty="0"/>
          </a:p>
        </p:txBody>
      </p:sp>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833322" y="5810250"/>
            <a:ext cx="2082800" cy="2095500"/>
          </a:xfrm>
          <a:prstGeom prst="rect">
            <a:avLst/>
          </a:prstGeom>
        </p:spPr>
      </p:pic>
      <p:pic>
        <p:nvPicPr>
          <p:cNvPr id="3" name="תמונה 2">
            <a:extLst>
              <a:ext uri="{FF2B5EF4-FFF2-40B4-BE49-F238E27FC236}">
                <a16:creationId xmlns:a16="http://schemas.microsoft.com/office/drawing/2014/main" id="{CD7D625C-187C-44CF-88D3-A6BEEB5ED857}"/>
              </a:ext>
            </a:extLst>
          </p:cNvPr>
          <p:cNvPicPr>
            <a:picLocks noChangeAspect="1"/>
          </p:cNvPicPr>
          <p:nvPr/>
        </p:nvPicPr>
        <p:blipFill>
          <a:blip r:embed="rId4"/>
          <a:stretch>
            <a:fillRect/>
          </a:stretch>
        </p:blipFill>
        <p:spPr>
          <a:xfrm>
            <a:off x="3540868" y="3403870"/>
            <a:ext cx="2370992" cy="2406380"/>
          </a:xfrm>
          <a:prstGeom prst="rect">
            <a:avLst/>
          </a:prstGeom>
        </p:spPr>
      </p:pic>
    </p:spTree>
    <p:extLst>
      <p:ext uri="{BB962C8B-B14F-4D97-AF65-F5344CB8AC3E}">
        <p14:creationId xmlns:p14="http://schemas.microsoft.com/office/powerpoint/2010/main" val="1707229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1381328" y="987671"/>
            <a:ext cx="10515600" cy="4351338"/>
          </a:xfrm>
        </p:spPr>
        <p:txBody>
          <a:bodyPr>
            <a:normAutofit/>
          </a:bodyPr>
          <a:lstStyle/>
          <a:p>
            <a:pPr marL="0" indent="0">
              <a:buNone/>
            </a:pPr>
            <a:r>
              <a:rPr lang="he-IL" sz="3600" dirty="0"/>
              <a:t>הִבִּיטָה </a:t>
            </a:r>
            <a:r>
              <a:rPr lang="he-IL" sz="3600" dirty="0" err="1"/>
              <a:t>הַפֻּנְדָּקִית</a:t>
            </a:r>
            <a:r>
              <a:rPr lang="he-IL" sz="3600" dirty="0"/>
              <a:t> בַּחֲרָדָה עַל תְּנוּעוֹתָיו הַמְּשֻׁנּוּת.</a:t>
            </a:r>
            <a:endParaRPr lang="x-none" dirty="0"/>
          </a:p>
        </p:txBody>
      </p:sp>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pic>
        <p:nvPicPr>
          <p:cNvPr id="3" name="תמונה 2">
            <a:extLst>
              <a:ext uri="{FF2B5EF4-FFF2-40B4-BE49-F238E27FC236}">
                <a16:creationId xmlns:a16="http://schemas.microsoft.com/office/drawing/2014/main" id="{CD7D625C-187C-44CF-88D3-A6BEEB5ED857}"/>
              </a:ext>
            </a:extLst>
          </p:cNvPr>
          <p:cNvPicPr>
            <a:picLocks noChangeAspect="1"/>
          </p:cNvPicPr>
          <p:nvPr/>
        </p:nvPicPr>
        <p:blipFill>
          <a:blip r:embed="rId6"/>
          <a:stretch>
            <a:fillRect/>
          </a:stretch>
        </p:blipFill>
        <p:spPr>
          <a:xfrm>
            <a:off x="7946724" y="1754774"/>
            <a:ext cx="2370992" cy="2406380"/>
          </a:xfrm>
          <a:prstGeom prst="rect">
            <a:avLst/>
          </a:prstGeom>
        </p:spPr>
      </p:pic>
      <p:sp>
        <p:nvSpPr>
          <p:cNvPr id="4" name="בועת דיבור: אליפסה 3">
            <a:extLst>
              <a:ext uri="{FF2B5EF4-FFF2-40B4-BE49-F238E27FC236}">
                <a16:creationId xmlns:a16="http://schemas.microsoft.com/office/drawing/2014/main" id="{EF5D7B72-5A0D-4AE5-BDE7-010F5636DD0B}"/>
              </a:ext>
            </a:extLst>
          </p:cNvPr>
          <p:cNvSpPr/>
          <p:nvPr/>
        </p:nvSpPr>
        <p:spPr>
          <a:xfrm rot="14754992">
            <a:off x="5472091" y="2160474"/>
            <a:ext cx="2049735" cy="1680880"/>
          </a:xfrm>
          <a:prstGeom prst="wedgeEllipseCallout">
            <a:avLst>
              <a:gd name="adj1" fmla="val -19356"/>
              <a:gd name="adj2" fmla="val 96665"/>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מלבן 4">
            <a:extLst>
              <a:ext uri="{FF2B5EF4-FFF2-40B4-BE49-F238E27FC236}">
                <a16:creationId xmlns:a16="http://schemas.microsoft.com/office/drawing/2014/main" id="{499AF5F2-2381-41E9-9664-DEC2D5553153}"/>
              </a:ext>
            </a:extLst>
          </p:cNvPr>
          <p:cNvSpPr/>
          <p:nvPr/>
        </p:nvSpPr>
        <p:spPr>
          <a:xfrm>
            <a:off x="1381328" y="4449785"/>
            <a:ext cx="9980578" cy="1200329"/>
          </a:xfrm>
          <a:prstGeom prst="rect">
            <a:avLst/>
          </a:prstGeom>
          <a:ln>
            <a:solidFill>
              <a:srgbClr val="C00000"/>
            </a:solidFill>
          </a:ln>
        </p:spPr>
        <p:txBody>
          <a:bodyPr wrap="square">
            <a:spAutoFit/>
          </a:bodyPr>
          <a:lstStyle/>
          <a:p>
            <a:pPr algn="r"/>
            <a:r>
              <a:rPr lang="he-IL" sz="3600" dirty="0">
                <a:solidFill>
                  <a:srgbClr val="4285E3"/>
                </a:solidFill>
                <a:latin typeface="Arial" panose="020B0604020202020204" pitchFamily="34" charset="0"/>
              </a:rPr>
              <a:t>שָׁעֲרוּ מָה חָשְׁבָה </a:t>
            </a:r>
            <a:r>
              <a:rPr lang="he-IL" sz="3600" dirty="0" err="1">
                <a:solidFill>
                  <a:srgbClr val="4285E3"/>
                </a:solidFill>
                <a:latin typeface="Arial" panose="020B0604020202020204" pitchFamily="34" charset="0"/>
              </a:rPr>
              <a:t>הַפֻּנְדָּקִית</a:t>
            </a:r>
            <a:r>
              <a:rPr lang="he-IL" sz="3600" dirty="0">
                <a:solidFill>
                  <a:srgbClr val="4285E3"/>
                </a:solidFill>
                <a:latin typeface="Arial" panose="020B0604020202020204" pitchFamily="34" charset="0"/>
              </a:rPr>
              <a:t> כְּשֶׁרָאֲתָה אֶת הַהִתְנַהֲגוּת שֶׁל הֶרְשֶׁלֶה. כִּתְבוּ אֶת הַמַּחְשָׁבוֹת שֶׁלָּהּ.</a:t>
            </a:r>
            <a:endParaRPr lang="he-IL" dirty="0"/>
          </a:p>
        </p:txBody>
      </p:sp>
      <p:pic>
        <p:nvPicPr>
          <p:cNvPr id="2" name="2min_fin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3436500" cy="1225685"/>
          </a:xfrm>
          <a:prstGeom prst="rect">
            <a:avLst/>
          </a:prstGeom>
        </p:spPr>
      </p:pic>
    </p:spTree>
    <p:extLst>
      <p:ext uri="{BB962C8B-B14F-4D97-AF65-F5344CB8AC3E}">
        <p14:creationId xmlns:p14="http://schemas.microsoft.com/office/powerpoint/2010/main" val="977383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1110574" y="812573"/>
            <a:ext cx="10515600" cy="4351338"/>
          </a:xfrm>
        </p:spPr>
        <p:txBody>
          <a:bodyPr>
            <a:normAutofit/>
          </a:bodyPr>
          <a:lstStyle/>
          <a:p>
            <a:pPr marL="0" indent="0">
              <a:buNone/>
            </a:pPr>
            <a:r>
              <a:rPr lang="he-IL" sz="3600" dirty="0"/>
              <a:t>הִבִּיטָה </a:t>
            </a:r>
            <a:r>
              <a:rPr lang="he-IL" sz="3600" dirty="0" err="1"/>
              <a:t>הַפֻּנְדָּקִית</a:t>
            </a:r>
            <a:r>
              <a:rPr lang="he-IL" sz="3600" dirty="0"/>
              <a:t> בַּחֲרָדָה עַל תְּנוּעוֹתָיו הַמְּשֻׁנּוּת, וְאִלּוּ הֶרְשֶׁלֶה, שֶׁרָאָה אֵיזֶה רֹשֶׁם עָשׂוּ דְּבָרָיו עַל </a:t>
            </a:r>
            <a:r>
              <a:rPr lang="he-IL" sz="3600" dirty="0" err="1"/>
              <a:t>הָאִשָּׁה</a:t>
            </a:r>
            <a:r>
              <a:rPr lang="he-IL" sz="3600" dirty="0"/>
              <a:t>, נִגַּשׁ אֶל הַשֻּׁלְחָן </a:t>
            </a:r>
            <a:r>
              <a:rPr lang="he-IL" sz="3600" b="1" dirty="0"/>
              <a:t>וְדָפַק עָלָיו בְּאֶגְרוֹפוֹ </a:t>
            </a:r>
            <a:r>
              <a:rPr lang="he-IL" sz="3600" b="1" dirty="0" err="1"/>
              <a:t>בְּכֹח</a:t>
            </a:r>
            <a:r>
              <a:rPr lang="he-IL" sz="3600" b="1" dirty="0"/>
              <a:t>ַ</a:t>
            </a:r>
            <a:r>
              <a:rPr lang="he-IL" sz="3600" dirty="0"/>
              <a:t>: </a:t>
            </a:r>
            <a:br>
              <a:rPr lang="he-IL" sz="3600" dirty="0"/>
            </a:br>
            <a:r>
              <a:rPr lang="he-IL" sz="3600" dirty="0"/>
              <a:t>"כֵּן, כֵּן!" קָרָא, "</a:t>
            </a:r>
            <a:r>
              <a:rPr lang="he-IL" sz="3600" b="1" dirty="0"/>
              <a:t>אֵין לִי בְּרֵרָה</a:t>
            </a:r>
            <a:r>
              <a:rPr lang="he-IL" sz="3600" dirty="0"/>
              <a:t>, </a:t>
            </a:r>
            <a:r>
              <a:rPr lang="he-IL" sz="3600" b="1" dirty="0"/>
              <a:t>אֲנִי מֻכְרָח </a:t>
            </a:r>
            <a:r>
              <a:rPr lang="he-IL" sz="3600" dirty="0"/>
              <a:t>לַעֲשׂוֹת בְּדִיּוּק מָה </a:t>
            </a:r>
            <a:br>
              <a:rPr lang="he-IL" sz="3600" dirty="0"/>
            </a:br>
            <a:r>
              <a:rPr lang="he-IL" sz="3600" dirty="0"/>
              <a:t>שֶׁעָשָׂה אַבָּא שֶׁלִּי!!!"</a:t>
            </a:r>
            <a:endParaRPr lang="x-none" sz="3600" dirty="0"/>
          </a:p>
        </p:txBody>
      </p:sp>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833322" y="5810250"/>
            <a:ext cx="2082800" cy="2095500"/>
          </a:xfrm>
          <a:prstGeom prst="rect">
            <a:avLst/>
          </a:prstGeom>
        </p:spPr>
      </p:pic>
      <p:pic>
        <p:nvPicPr>
          <p:cNvPr id="3" name="תמונה 2">
            <a:extLst>
              <a:ext uri="{FF2B5EF4-FFF2-40B4-BE49-F238E27FC236}">
                <a16:creationId xmlns:a16="http://schemas.microsoft.com/office/drawing/2014/main" id="{CD7D625C-187C-44CF-88D3-A6BEEB5ED857}"/>
              </a:ext>
            </a:extLst>
          </p:cNvPr>
          <p:cNvPicPr>
            <a:picLocks noChangeAspect="1"/>
          </p:cNvPicPr>
          <p:nvPr/>
        </p:nvPicPr>
        <p:blipFill>
          <a:blip r:embed="rId4"/>
          <a:stretch>
            <a:fillRect/>
          </a:stretch>
        </p:blipFill>
        <p:spPr>
          <a:xfrm>
            <a:off x="3540868" y="3403870"/>
            <a:ext cx="2370992" cy="2406380"/>
          </a:xfrm>
          <a:prstGeom prst="rect">
            <a:avLst/>
          </a:prstGeom>
        </p:spPr>
      </p:pic>
    </p:spTree>
    <p:extLst>
      <p:ext uri="{BB962C8B-B14F-4D97-AF65-F5344CB8AC3E}">
        <p14:creationId xmlns:p14="http://schemas.microsoft.com/office/powerpoint/2010/main" val="1508207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4432385-9034-1446-9076-5D0D89B5805E}"/>
              </a:ext>
            </a:extLst>
          </p:cNvPr>
          <p:cNvSpPr>
            <a:spLocks noGrp="1"/>
          </p:cNvSpPr>
          <p:nvPr>
            <p:ph sz="half" idx="2"/>
          </p:nvPr>
        </p:nvSpPr>
        <p:spPr>
          <a:xfrm>
            <a:off x="1110574" y="812573"/>
            <a:ext cx="10515600" cy="4351338"/>
          </a:xfrm>
        </p:spPr>
        <p:txBody>
          <a:bodyPr>
            <a:normAutofit/>
          </a:bodyPr>
          <a:lstStyle/>
          <a:p>
            <a:pPr marL="0" indent="0">
              <a:buNone/>
            </a:pPr>
            <a:r>
              <a:rPr lang="he-IL" sz="3600" dirty="0"/>
              <a:t>הִבִּיטָה </a:t>
            </a:r>
            <a:r>
              <a:rPr lang="he-IL" sz="3600" dirty="0" err="1"/>
              <a:t>הַפֻּנְדָּקִית</a:t>
            </a:r>
            <a:r>
              <a:rPr lang="he-IL" sz="3600" dirty="0"/>
              <a:t> בַּחֲרָדָה עַל תְּנוּעוֹתָיו הַמְּשֻׁנּוּת, וְאִלּוּ הֶרְשֶׁלֶה, שֶׁרָאָה אֵיזֶה רֹשֶׁם עָשׂוּ דְּבָרָיו עַל </a:t>
            </a:r>
            <a:r>
              <a:rPr lang="he-IL" sz="3600" dirty="0" err="1"/>
              <a:t>הָאִשָּׁה</a:t>
            </a:r>
            <a:r>
              <a:rPr lang="he-IL" sz="3600" dirty="0"/>
              <a:t>, נִגַּשׁ אֶל הַשֻּׁלְחָן וְדָפַק עָלָיו בְּאֶגְרוֹפוֹ </a:t>
            </a:r>
            <a:r>
              <a:rPr lang="he-IL" sz="3600" dirty="0" err="1"/>
              <a:t>בְּכֹח</a:t>
            </a:r>
            <a:r>
              <a:rPr lang="he-IL" sz="3600" dirty="0"/>
              <a:t>ַ: </a:t>
            </a:r>
            <a:br>
              <a:rPr lang="he-IL" sz="3600" dirty="0"/>
            </a:br>
            <a:r>
              <a:rPr lang="he-IL" sz="3600" dirty="0"/>
              <a:t>"כֵּן, כֵּן!" קָרָא, "אֵין לִי בְּרֵרָה, אֲנִי מֻכְרָח לַעֲשׂוֹת בְּדִיּוּק מָה </a:t>
            </a:r>
            <a:br>
              <a:rPr lang="he-IL" sz="3600" dirty="0"/>
            </a:br>
            <a:r>
              <a:rPr lang="he-IL" sz="3600" dirty="0"/>
              <a:t>שֶׁעָשָׂה אַבָּא שֶׁלִּי!!!"</a:t>
            </a:r>
            <a:endParaRPr lang="x-none" sz="3600" dirty="0"/>
          </a:p>
        </p:txBody>
      </p:sp>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833322" y="5810250"/>
            <a:ext cx="2082800" cy="2095500"/>
          </a:xfrm>
          <a:prstGeom prst="rect">
            <a:avLst/>
          </a:prstGeom>
        </p:spPr>
      </p:pic>
      <p:pic>
        <p:nvPicPr>
          <p:cNvPr id="3" name="תמונה 2">
            <a:extLst>
              <a:ext uri="{FF2B5EF4-FFF2-40B4-BE49-F238E27FC236}">
                <a16:creationId xmlns:a16="http://schemas.microsoft.com/office/drawing/2014/main" id="{CD7D625C-187C-44CF-88D3-A6BEEB5ED857}"/>
              </a:ext>
            </a:extLst>
          </p:cNvPr>
          <p:cNvPicPr>
            <a:picLocks noChangeAspect="1"/>
          </p:cNvPicPr>
          <p:nvPr/>
        </p:nvPicPr>
        <p:blipFill>
          <a:blip r:embed="rId4"/>
          <a:stretch>
            <a:fillRect/>
          </a:stretch>
        </p:blipFill>
        <p:spPr>
          <a:xfrm>
            <a:off x="3540868" y="3403870"/>
            <a:ext cx="2370992" cy="2406380"/>
          </a:xfrm>
          <a:prstGeom prst="rect">
            <a:avLst/>
          </a:prstGeom>
        </p:spPr>
      </p:pic>
      <p:sp>
        <p:nvSpPr>
          <p:cNvPr id="2" name="בועת מחשבה: ענן 1">
            <a:extLst>
              <a:ext uri="{FF2B5EF4-FFF2-40B4-BE49-F238E27FC236}">
                <a16:creationId xmlns:a16="http://schemas.microsoft.com/office/drawing/2014/main" id="{00051E17-779C-412E-ADCC-56133211AD43}"/>
              </a:ext>
            </a:extLst>
          </p:cNvPr>
          <p:cNvSpPr/>
          <p:nvPr/>
        </p:nvSpPr>
        <p:spPr>
          <a:xfrm>
            <a:off x="7042826" y="3638550"/>
            <a:ext cx="4130378" cy="2406380"/>
          </a:xfrm>
          <a:prstGeom prst="cloud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תיבת טקסט 3">
            <a:extLst>
              <a:ext uri="{FF2B5EF4-FFF2-40B4-BE49-F238E27FC236}">
                <a16:creationId xmlns:a16="http://schemas.microsoft.com/office/drawing/2014/main" id="{CDBE8C29-F196-4063-9CAA-018E23BF389F}"/>
              </a:ext>
            </a:extLst>
          </p:cNvPr>
          <p:cNvSpPr txBox="1"/>
          <p:nvPr/>
        </p:nvSpPr>
        <p:spPr>
          <a:xfrm>
            <a:off x="6871018" y="4089239"/>
            <a:ext cx="4117945" cy="954107"/>
          </a:xfrm>
          <a:prstGeom prst="rect">
            <a:avLst/>
          </a:prstGeom>
          <a:noFill/>
        </p:spPr>
        <p:txBody>
          <a:bodyPr wrap="square" rtlCol="1">
            <a:spAutoFit/>
          </a:bodyPr>
          <a:lstStyle/>
          <a:p>
            <a:pPr algn="r"/>
            <a:r>
              <a:rPr lang="he-IL" sz="2800" dirty="0"/>
              <a:t>מַדוּעַ הֶרְשֶׁלֶה עוֹשֶׁה זֹאת?</a:t>
            </a:r>
          </a:p>
          <a:p>
            <a:pPr algn="r"/>
            <a:r>
              <a:rPr lang="he-IL" sz="2800" dirty="0"/>
              <a:t>מָה הוּא רוֹצֶה לְהַשִׁיג?</a:t>
            </a:r>
          </a:p>
        </p:txBody>
      </p:sp>
    </p:spTree>
    <p:extLst>
      <p:ext uri="{BB962C8B-B14F-4D97-AF65-F5344CB8AC3E}">
        <p14:creationId xmlns:p14="http://schemas.microsoft.com/office/powerpoint/2010/main" val="154183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EB95FEF2-BA1B-6E4E-A234-9E35936750F9}"/>
              </a:ext>
            </a:extLst>
          </p:cNvPr>
          <p:cNvCxnSpPr/>
          <p:nvPr/>
        </p:nvCxnSpPr>
        <p:spPr>
          <a:xfrm>
            <a:off x="-2552700" y="6435725"/>
            <a:ext cx="499110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A763E234-8543-644C-A431-F8B286221398}"/>
              </a:ext>
            </a:extLst>
          </p:cNvPr>
          <p:cNvPicPr>
            <a:picLocks noChangeAspect="1"/>
          </p:cNvPicPr>
          <p:nvPr/>
        </p:nvPicPr>
        <p:blipFill>
          <a:blip r:embed="rId3"/>
          <a:stretch>
            <a:fillRect/>
          </a:stretch>
        </p:blipFill>
        <p:spPr>
          <a:xfrm>
            <a:off x="14323262" y="8317913"/>
            <a:ext cx="1879600" cy="1739900"/>
          </a:xfrm>
          <a:prstGeom prst="rect">
            <a:avLst/>
          </a:prstGeom>
        </p:spPr>
      </p:pic>
      <p:pic>
        <p:nvPicPr>
          <p:cNvPr id="27" name="Picture 26">
            <a:extLst>
              <a:ext uri="{FF2B5EF4-FFF2-40B4-BE49-F238E27FC236}">
                <a16:creationId xmlns:a16="http://schemas.microsoft.com/office/drawing/2014/main" id="{30D13430-75C0-8E4B-B783-68423ADC26E5}"/>
              </a:ext>
            </a:extLst>
          </p:cNvPr>
          <p:cNvPicPr>
            <a:picLocks noChangeAspect="1"/>
          </p:cNvPicPr>
          <p:nvPr/>
        </p:nvPicPr>
        <p:blipFill>
          <a:blip r:embed="rId4"/>
          <a:stretch>
            <a:fillRect/>
          </a:stretch>
        </p:blipFill>
        <p:spPr>
          <a:xfrm>
            <a:off x="1102049" y="337437"/>
            <a:ext cx="1014990" cy="894264"/>
          </a:xfrm>
          <a:prstGeom prst="rect">
            <a:avLst/>
          </a:prstGeom>
        </p:spPr>
      </p:pic>
      <p:sp>
        <p:nvSpPr>
          <p:cNvPr id="3" name="מלבן 2">
            <a:extLst>
              <a:ext uri="{FF2B5EF4-FFF2-40B4-BE49-F238E27FC236}">
                <a16:creationId xmlns:a16="http://schemas.microsoft.com/office/drawing/2014/main" id="{D6B8DCD8-F002-4F0E-855A-76B4A3DE6C5D}"/>
              </a:ext>
            </a:extLst>
          </p:cNvPr>
          <p:cNvSpPr/>
          <p:nvPr/>
        </p:nvSpPr>
        <p:spPr>
          <a:xfrm>
            <a:off x="590039" y="1098096"/>
            <a:ext cx="10805160" cy="2585323"/>
          </a:xfrm>
          <a:prstGeom prst="rect">
            <a:avLst/>
          </a:prstGeom>
        </p:spPr>
        <p:txBody>
          <a:bodyPr wrap="square">
            <a:spAutoFit/>
          </a:bodyPr>
          <a:lstStyle/>
          <a:p>
            <a:pPr algn="r"/>
            <a:r>
              <a:rPr lang="he-IL" sz="3600" dirty="0">
                <a:latin typeface="Arial" panose="020B0604020202020204" pitchFamily="34" charset="0"/>
              </a:rPr>
              <a:t>נִבְהֲלָה </a:t>
            </a:r>
            <a:r>
              <a:rPr lang="he-IL" sz="3600" dirty="0" err="1">
                <a:latin typeface="Arial" panose="020B0604020202020204" pitchFamily="34" charset="0"/>
              </a:rPr>
              <a:t>הָאִשָּׁה</a:t>
            </a:r>
            <a:r>
              <a:rPr lang="he-IL" sz="3600" dirty="0">
                <a:latin typeface="Arial" panose="020B0604020202020204" pitchFamily="34" charset="0"/>
              </a:rPr>
              <a:t> מְאוֹד וְהֵחֵלָּה לַחְקֹר אוֹתוֹ, מָה הוּא מִתְכּוֹנֵן </a:t>
            </a:r>
            <a:br>
              <a:rPr lang="he-IL" sz="3600" dirty="0">
                <a:latin typeface="Arial" panose="020B0604020202020204" pitchFamily="34" charset="0"/>
              </a:rPr>
            </a:br>
            <a:r>
              <a:rPr lang="he-IL" sz="3600" dirty="0">
                <a:latin typeface="Arial" panose="020B0604020202020204" pitchFamily="34" charset="0"/>
              </a:rPr>
              <a:t>לַעֲשׂוֹת כְּמוֹ אָבִיו. וְכַאֲשֶׁר לֹא רָצָה בְּשׁוּם אֹפֶן לְגַלּוֹת לָהּ </a:t>
            </a:r>
          </a:p>
          <a:p>
            <a:pPr algn="r"/>
            <a:r>
              <a:rPr lang="he-IL" sz="3600" dirty="0">
                <a:latin typeface="Arial" panose="020B0604020202020204" pitchFamily="34" charset="0"/>
              </a:rPr>
              <a:t>אֶת הַסּוֹד - הִסְכִּימָה לְבַסּוֹף לָתֵת לוֹ סְעוּדָה נָאָה,</a:t>
            </a:r>
          </a:p>
          <a:p>
            <a:pPr algn="r"/>
            <a:r>
              <a:rPr lang="he-IL" sz="3600" dirty="0">
                <a:latin typeface="Arial" panose="020B0604020202020204" pitchFamily="34" charset="0"/>
              </a:rPr>
              <a:t>בִּתְנַאי שֶׁאַחַר כָּךְ יְסַפֵּר לָהּ מָה הָיָה אָבִיו עוֹשֶׂה בְּמִקְרֶה כָּזֶה.</a:t>
            </a:r>
            <a:br>
              <a:rPr lang="he-IL" dirty="0"/>
            </a:br>
            <a:endParaRPr lang="he-IL" dirty="0"/>
          </a:p>
        </p:txBody>
      </p:sp>
      <p:pic>
        <p:nvPicPr>
          <p:cNvPr id="10" name="תמונה 9">
            <a:extLst>
              <a:ext uri="{FF2B5EF4-FFF2-40B4-BE49-F238E27FC236}">
                <a16:creationId xmlns:a16="http://schemas.microsoft.com/office/drawing/2014/main" id="{D3475F95-66ED-4113-B8C3-6261CC11CC42}"/>
              </a:ext>
            </a:extLst>
          </p:cNvPr>
          <p:cNvPicPr>
            <a:picLocks noChangeAspect="1"/>
          </p:cNvPicPr>
          <p:nvPr/>
        </p:nvPicPr>
        <p:blipFill>
          <a:blip r:embed="rId5"/>
          <a:stretch>
            <a:fillRect/>
          </a:stretch>
        </p:blipFill>
        <p:spPr>
          <a:xfrm>
            <a:off x="1731523" y="4063206"/>
            <a:ext cx="2271518" cy="2323143"/>
          </a:xfrm>
          <a:prstGeom prst="rect">
            <a:avLst/>
          </a:prstGeom>
        </p:spPr>
      </p:pic>
      <p:sp>
        <p:nvSpPr>
          <p:cNvPr id="2" name="מלבן 1">
            <a:extLst>
              <a:ext uri="{FF2B5EF4-FFF2-40B4-BE49-F238E27FC236}">
                <a16:creationId xmlns:a16="http://schemas.microsoft.com/office/drawing/2014/main" id="{8A195EFA-944D-40AB-BA57-7525DB600F64}"/>
              </a:ext>
            </a:extLst>
          </p:cNvPr>
          <p:cNvSpPr/>
          <p:nvPr/>
        </p:nvSpPr>
        <p:spPr>
          <a:xfrm>
            <a:off x="1102049" y="2794794"/>
            <a:ext cx="2230431" cy="6342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107036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EB95FEF2-BA1B-6E4E-A234-9E35936750F9}"/>
              </a:ext>
            </a:extLst>
          </p:cNvPr>
          <p:cNvCxnSpPr/>
          <p:nvPr/>
        </p:nvCxnSpPr>
        <p:spPr>
          <a:xfrm>
            <a:off x="-2552700" y="6435725"/>
            <a:ext cx="499110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A763E234-8543-644C-A431-F8B286221398}"/>
              </a:ext>
            </a:extLst>
          </p:cNvPr>
          <p:cNvPicPr>
            <a:picLocks noChangeAspect="1"/>
          </p:cNvPicPr>
          <p:nvPr/>
        </p:nvPicPr>
        <p:blipFill>
          <a:blip r:embed="rId3"/>
          <a:stretch>
            <a:fillRect/>
          </a:stretch>
        </p:blipFill>
        <p:spPr>
          <a:xfrm>
            <a:off x="14323262" y="8317913"/>
            <a:ext cx="1879600" cy="1739900"/>
          </a:xfrm>
          <a:prstGeom prst="rect">
            <a:avLst/>
          </a:prstGeom>
        </p:spPr>
      </p:pic>
      <p:pic>
        <p:nvPicPr>
          <p:cNvPr id="27" name="Picture 26">
            <a:extLst>
              <a:ext uri="{FF2B5EF4-FFF2-40B4-BE49-F238E27FC236}">
                <a16:creationId xmlns:a16="http://schemas.microsoft.com/office/drawing/2014/main" id="{30D13430-75C0-8E4B-B783-68423ADC26E5}"/>
              </a:ext>
            </a:extLst>
          </p:cNvPr>
          <p:cNvPicPr>
            <a:picLocks noChangeAspect="1"/>
          </p:cNvPicPr>
          <p:nvPr/>
        </p:nvPicPr>
        <p:blipFill>
          <a:blip r:embed="rId4"/>
          <a:stretch>
            <a:fillRect/>
          </a:stretch>
        </p:blipFill>
        <p:spPr>
          <a:xfrm>
            <a:off x="1102049" y="337437"/>
            <a:ext cx="1014990" cy="894264"/>
          </a:xfrm>
          <a:prstGeom prst="rect">
            <a:avLst/>
          </a:prstGeom>
        </p:spPr>
      </p:pic>
      <p:sp>
        <p:nvSpPr>
          <p:cNvPr id="3" name="מלבן 2">
            <a:extLst>
              <a:ext uri="{FF2B5EF4-FFF2-40B4-BE49-F238E27FC236}">
                <a16:creationId xmlns:a16="http://schemas.microsoft.com/office/drawing/2014/main" id="{D6B8DCD8-F002-4F0E-855A-76B4A3DE6C5D}"/>
              </a:ext>
            </a:extLst>
          </p:cNvPr>
          <p:cNvSpPr/>
          <p:nvPr/>
        </p:nvSpPr>
        <p:spPr>
          <a:xfrm>
            <a:off x="590039" y="1098096"/>
            <a:ext cx="10805160" cy="2585323"/>
          </a:xfrm>
          <a:prstGeom prst="rect">
            <a:avLst/>
          </a:prstGeom>
        </p:spPr>
        <p:txBody>
          <a:bodyPr wrap="square">
            <a:spAutoFit/>
          </a:bodyPr>
          <a:lstStyle/>
          <a:p>
            <a:pPr algn="r"/>
            <a:r>
              <a:rPr lang="he-IL" sz="3600" dirty="0">
                <a:latin typeface="Arial" panose="020B0604020202020204" pitchFamily="34" charset="0"/>
              </a:rPr>
              <a:t>נִבְהֲלָה </a:t>
            </a:r>
            <a:r>
              <a:rPr lang="he-IL" sz="3600" dirty="0" err="1">
                <a:latin typeface="Arial" panose="020B0604020202020204" pitchFamily="34" charset="0"/>
              </a:rPr>
              <a:t>הָאִשָּׁה</a:t>
            </a:r>
            <a:r>
              <a:rPr lang="he-IL" sz="3600" dirty="0">
                <a:latin typeface="Arial" panose="020B0604020202020204" pitchFamily="34" charset="0"/>
              </a:rPr>
              <a:t> מְאוֹד וְהֵחֵלָּה לַחְקֹר אוֹתוֹ, מָה הוּא מִתְכּוֹנֵן </a:t>
            </a:r>
            <a:br>
              <a:rPr lang="he-IL" sz="3600" dirty="0">
                <a:latin typeface="Arial" panose="020B0604020202020204" pitchFamily="34" charset="0"/>
              </a:rPr>
            </a:br>
            <a:r>
              <a:rPr lang="he-IL" sz="3600" dirty="0">
                <a:latin typeface="Arial" panose="020B0604020202020204" pitchFamily="34" charset="0"/>
              </a:rPr>
              <a:t>לַעֲשׂוֹת כְּמוֹ אָבִיו. וְכַאֲשֶׁר לֹא רָצָה בְּשׁוּם אֹפֶן לְגַלּוֹת לָהּ </a:t>
            </a:r>
          </a:p>
          <a:p>
            <a:pPr algn="r"/>
            <a:r>
              <a:rPr lang="he-IL" sz="3600" dirty="0">
                <a:latin typeface="Arial" panose="020B0604020202020204" pitchFamily="34" charset="0"/>
              </a:rPr>
              <a:t>אֶת הַסּוֹד - הִסְכִּימָה לְבַסּוֹף לָתֵת לוֹ סְעוּדָה נָאָה,</a:t>
            </a:r>
          </a:p>
          <a:p>
            <a:pPr algn="r"/>
            <a:r>
              <a:rPr lang="he-IL" sz="3600" dirty="0">
                <a:latin typeface="Arial" panose="020B0604020202020204" pitchFamily="34" charset="0"/>
              </a:rPr>
              <a:t>בִּתְנַאי שֶׁאַחַר כָּךְ יְסַפֵּר לָהּ מָה הָיָה אָבִיו עוֹשֶׂה בְּמִקְרֶה כָּזֶה.</a:t>
            </a:r>
            <a:br>
              <a:rPr lang="he-IL" dirty="0"/>
            </a:br>
            <a:endParaRPr lang="he-IL" dirty="0"/>
          </a:p>
        </p:txBody>
      </p:sp>
      <p:pic>
        <p:nvPicPr>
          <p:cNvPr id="10" name="תמונה 9">
            <a:extLst>
              <a:ext uri="{FF2B5EF4-FFF2-40B4-BE49-F238E27FC236}">
                <a16:creationId xmlns:a16="http://schemas.microsoft.com/office/drawing/2014/main" id="{D3475F95-66ED-4113-B8C3-6261CC11CC42}"/>
              </a:ext>
            </a:extLst>
          </p:cNvPr>
          <p:cNvPicPr>
            <a:picLocks noChangeAspect="1"/>
          </p:cNvPicPr>
          <p:nvPr/>
        </p:nvPicPr>
        <p:blipFill>
          <a:blip r:embed="rId5"/>
          <a:stretch>
            <a:fillRect/>
          </a:stretch>
        </p:blipFill>
        <p:spPr>
          <a:xfrm>
            <a:off x="1731523" y="4063206"/>
            <a:ext cx="2271518" cy="2323143"/>
          </a:xfrm>
          <a:prstGeom prst="rect">
            <a:avLst/>
          </a:prstGeom>
        </p:spPr>
      </p:pic>
      <p:sp>
        <p:nvSpPr>
          <p:cNvPr id="11" name="מלבן 10">
            <a:extLst>
              <a:ext uri="{FF2B5EF4-FFF2-40B4-BE49-F238E27FC236}">
                <a16:creationId xmlns:a16="http://schemas.microsoft.com/office/drawing/2014/main" id="{6165B1B7-D7AC-49E7-BC4D-6A0100E205DB}"/>
              </a:ext>
            </a:extLst>
          </p:cNvPr>
          <p:cNvSpPr/>
          <p:nvPr/>
        </p:nvSpPr>
        <p:spPr>
          <a:xfrm>
            <a:off x="4860801" y="4025455"/>
            <a:ext cx="6445119" cy="19154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dirty="0"/>
              <a:t>מקרה</a:t>
            </a:r>
          </a:p>
        </p:txBody>
      </p:sp>
      <p:sp>
        <p:nvSpPr>
          <p:cNvPr id="12" name="תיבת טקסט 11">
            <a:extLst>
              <a:ext uri="{FF2B5EF4-FFF2-40B4-BE49-F238E27FC236}">
                <a16:creationId xmlns:a16="http://schemas.microsoft.com/office/drawing/2014/main" id="{7F3C2841-83A9-4066-8823-8827F2148731}"/>
              </a:ext>
            </a:extLst>
          </p:cNvPr>
          <p:cNvSpPr txBox="1"/>
          <p:nvPr/>
        </p:nvSpPr>
        <p:spPr>
          <a:xfrm>
            <a:off x="4860801" y="4186534"/>
            <a:ext cx="6233920" cy="1200329"/>
          </a:xfrm>
          <a:prstGeom prst="rect">
            <a:avLst/>
          </a:prstGeom>
          <a:noFill/>
        </p:spPr>
        <p:txBody>
          <a:bodyPr wrap="square" rtlCol="1">
            <a:spAutoFit/>
          </a:bodyPr>
          <a:lstStyle/>
          <a:p>
            <a:pPr algn="r"/>
            <a:r>
              <a:rPr lang="he-IL" sz="3600" b="1" dirty="0">
                <a:solidFill>
                  <a:srgbClr val="C00000"/>
                </a:solidFill>
              </a:rPr>
              <a:t>מִקְרֶה כָּזֶה – מִקְרֶה שֶׁבּוֹ לֹא רוֹצִים לָתֵת לְמִישֶׁהוּ דָּבָר </a:t>
            </a:r>
            <a:r>
              <a:rPr lang="he-IL" sz="3600" b="1" dirty="0" err="1">
                <a:solidFill>
                  <a:srgbClr val="C00000"/>
                </a:solidFill>
              </a:rPr>
              <a:t>מְסֻיָּם</a:t>
            </a:r>
            <a:r>
              <a:rPr lang="he-IL" sz="3600" b="1" dirty="0">
                <a:solidFill>
                  <a:srgbClr val="C00000"/>
                </a:solidFill>
              </a:rPr>
              <a:t> שֶׁבִּקֵּשׁ.</a:t>
            </a:r>
            <a:endParaRPr lang="he-IL" sz="3600" dirty="0">
              <a:solidFill>
                <a:srgbClr val="C00000"/>
              </a:solidFill>
            </a:endParaRPr>
          </a:p>
        </p:txBody>
      </p:sp>
      <p:sp>
        <p:nvSpPr>
          <p:cNvPr id="9" name="מלבן 8">
            <a:extLst>
              <a:ext uri="{FF2B5EF4-FFF2-40B4-BE49-F238E27FC236}">
                <a16:creationId xmlns:a16="http://schemas.microsoft.com/office/drawing/2014/main" id="{9AED8D00-77AA-449D-8F75-D9772DCBEA07}"/>
              </a:ext>
            </a:extLst>
          </p:cNvPr>
          <p:cNvSpPr/>
          <p:nvPr/>
        </p:nvSpPr>
        <p:spPr>
          <a:xfrm>
            <a:off x="1102049" y="2794794"/>
            <a:ext cx="2230431" cy="6342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542464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461FB03-9839-4A3C-876C-BC909510EB61}"/>
              </a:ext>
            </a:extLst>
          </p:cNvPr>
          <p:cNvSpPr>
            <a:spLocks noGrp="1"/>
          </p:cNvSpPr>
          <p:nvPr>
            <p:ph type="title"/>
          </p:nvPr>
        </p:nvSpPr>
        <p:spPr/>
        <p:txBody>
          <a:bodyPr/>
          <a:lstStyle/>
          <a:p>
            <a:r>
              <a:rPr lang="he-IL" dirty="0"/>
              <a:t>כִּתְבוּ</a:t>
            </a:r>
          </a:p>
        </p:txBody>
      </p:sp>
      <p:sp>
        <p:nvSpPr>
          <p:cNvPr id="5" name="מציין מיקום תוכן 4">
            <a:extLst>
              <a:ext uri="{FF2B5EF4-FFF2-40B4-BE49-F238E27FC236}">
                <a16:creationId xmlns:a16="http://schemas.microsoft.com/office/drawing/2014/main" id="{66099760-84F8-477E-B75F-DE1EAF5A6722}"/>
              </a:ext>
            </a:extLst>
          </p:cNvPr>
          <p:cNvSpPr txBox="1">
            <a:spLocks noGrp="1"/>
          </p:cNvSpPr>
          <p:nvPr>
            <p:ph sz="half" idx="1"/>
          </p:nvPr>
        </p:nvSpPr>
        <p:spPr>
          <a:xfrm>
            <a:off x="1789889" y="2214732"/>
            <a:ext cx="9163220" cy="646331"/>
          </a:xfrm>
          <a:prstGeom prst="rect">
            <a:avLst/>
          </a:prstGeom>
          <a:solidFill>
            <a:schemeClr val="bg1"/>
          </a:solidFill>
        </p:spPr>
        <p:txBody>
          <a:bodyPr wrap="square" rtlCol="1">
            <a:spAutoFit/>
          </a:bodyPr>
          <a:lstStyle/>
          <a:p>
            <a:pPr marL="0" lvl="0" indent="0" rtl="0">
              <a:lnSpc>
                <a:spcPct val="100000"/>
              </a:lnSpc>
              <a:spcBef>
                <a:spcPts val="0"/>
              </a:spcBef>
              <a:buClrTx/>
              <a:buNone/>
            </a:pPr>
            <a:r>
              <a:rPr lang="he-IL" sz="3600" dirty="0">
                <a:solidFill>
                  <a:srgbClr val="4285E3"/>
                </a:solidFill>
                <a:latin typeface="Calibri"/>
              </a:rPr>
              <a:t>אֵיךְ הִצְלִיחַ </a:t>
            </a:r>
            <a:r>
              <a:rPr lang="he-IL" sz="3600" dirty="0">
                <a:solidFill>
                  <a:srgbClr val="0070C0"/>
                </a:solidFill>
                <a:latin typeface="Calibri"/>
              </a:rPr>
              <a:t>ה</a:t>
            </a:r>
            <a:r>
              <a:rPr lang="he-IL" sz="3600" dirty="0">
                <a:solidFill>
                  <a:srgbClr val="0070C0"/>
                </a:solidFill>
              </a:rPr>
              <a:t>ֶרְשֶׁלֶה</a:t>
            </a:r>
            <a:r>
              <a:rPr lang="he-IL" sz="3600" dirty="0">
                <a:solidFill>
                  <a:srgbClr val="4285E3"/>
                </a:solidFill>
                <a:latin typeface="Calibri"/>
              </a:rPr>
              <a:t> לְקַבֵּל </a:t>
            </a:r>
            <a:r>
              <a:rPr lang="he-IL" sz="3600" dirty="0" err="1">
                <a:solidFill>
                  <a:srgbClr val="4285E3"/>
                </a:solidFill>
                <a:latin typeface="Calibri"/>
              </a:rPr>
              <a:t>מֵהַפֻּנְדָּקִית</a:t>
            </a:r>
            <a:r>
              <a:rPr lang="he-IL" sz="3600" dirty="0">
                <a:solidFill>
                  <a:srgbClr val="4285E3"/>
                </a:solidFill>
                <a:latin typeface="Calibri"/>
              </a:rPr>
              <a:t> סְעוּדָה נָאָה?</a:t>
            </a:r>
            <a:endParaRPr lang="he-IL" dirty="0"/>
          </a:p>
        </p:txBody>
      </p:sp>
      <p:pic>
        <p:nvPicPr>
          <p:cNvPr id="6" name="תמונה 5">
            <a:extLst>
              <a:ext uri="{FF2B5EF4-FFF2-40B4-BE49-F238E27FC236}">
                <a16:creationId xmlns:a16="http://schemas.microsoft.com/office/drawing/2014/main" id="{37E82E56-F5EA-4DD7-A8CA-C1C18101802F}"/>
              </a:ext>
            </a:extLst>
          </p:cNvPr>
          <p:cNvPicPr>
            <a:picLocks noChangeAspect="1"/>
          </p:cNvPicPr>
          <p:nvPr/>
        </p:nvPicPr>
        <p:blipFill>
          <a:blip r:embed="rId5"/>
          <a:stretch>
            <a:fillRect/>
          </a:stretch>
        </p:blipFill>
        <p:spPr>
          <a:xfrm>
            <a:off x="1595133" y="3829469"/>
            <a:ext cx="2407908" cy="2462633"/>
          </a:xfrm>
          <a:prstGeom prst="rect">
            <a:avLst/>
          </a:prstGeom>
        </p:spPr>
      </p:pic>
      <p:pic>
        <p:nvPicPr>
          <p:cNvPr id="3" name="4min_fin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3494372" cy="1246326"/>
          </a:xfrm>
          <a:prstGeom prst="rect">
            <a:avLst/>
          </a:prstGeom>
        </p:spPr>
      </p:pic>
    </p:spTree>
    <p:extLst>
      <p:ext uri="{BB962C8B-B14F-4D97-AF65-F5344CB8AC3E}">
        <p14:creationId xmlns:p14="http://schemas.microsoft.com/office/powerpoint/2010/main" val="797306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7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EB95FEF2-BA1B-6E4E-A234-9E35936750F9}"/>
              </a:ext>
            </a:extLst>
          </p:cNvPr>
          <p:cNvCxnSpPr/>
          <p:nvPr/>
        </p:nvCxnSpPr>
        <p:spPr>
          <a:xfrm>
            <a:off x="-2552700" y="6435725"/>
            <a:ext cx="499110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A763E234-8543-644C-A431-F8B286221398}"/>
              </a:ext>
            </a:extLst>
          </p:cNvPr>
          <p:cNvPicPr>
            <a:picLocks noChangeAspect="1"/>
          </p:cNvPicPr>
          <p:nvPr/>
        </p:nvPicPr>
        <p:blipFill>
          <a:blip r:embed="rId3"/>
          <a:stretch>
            <a:fillRect/>
          </a:stretch>
        </p:blipFill>
        <p:spPr>
          <a:xfrm>
            <a:off x="14323262" y="8317913"/>
            <a:ext cx="1879600" cy="1739900"/>
          </a:xfrm>
          <a:prstGeom prst="rect">
            <a:avLst/>
          </a:prstGeom>
        </p:spPr>
      </p:pic>
      <p:pic>
        <p:nvPicPr>
          <p:cNvPr id="27" name="Picture 26">
            <a:extLst>
              <a:ext uri="{FF2B5EF4-FFF2-40B4-BE49-F238E27FC236}">
                <a16:creationId xmlns:a16="http://schemas.microsoft.com/office/drawing/2014/main" id="{30D13430-75C0-8E4B-B783-68423ADC26E5}"/>
              </a:ext>
            </a:extLst>
          </p:cNvPr>
          <p:cNvPicPr>
            <a:picLocks noChangeAspect="1"/>
          </p:cNvPicPr>
          <p:nvPr/>
        </p:nvPicPr>
        <p:blipFill>
          <a:blip r:embed="rId4"/>
          <a:stretch>
            <a:fillRect/>
          </a:stretch>
        </p:blipFill>
        <p:spPr>
          <a:xfrm>
            <a:off x="1102049" y="337437"/>
            <a:ext cx="1014990" cy="894264"/>
          </a:xfrm>
          <a:prstGeom prst="rect">
            <a:avLst/>
          </a:prstGeom>
        </p:spPr>
      </p:pic>
      <p:sp>
        <p:nvSpPr>
          <p:cNvPr id="3" name="מלבן 2">
            <a:extLst>
              <a:ext uri="{FF2B5EF4-FFF2-40B4-BE49-F238E27FC236}">
                <a16:creationId xmlns:a16="http://schemas.microsoft.com/office/drawing/2014/main" id="{D6B8DCD8-F002-4F0E-855A-76B4A3DE6C5D}"/>
              </a:ext>
            </a:extLst>
          </p:cNvPr>
          <p:cNvSpPr/>
          <p:nvPr/>
        </p:nvSpPr>
        <p:spPr>
          <a:xfrm>
            <a:off x="590039" y="423090"/>
            <a:ext cx="10805160" cy="923330"/>
          </a:xfrm>
          <a:prstGeom prst="rect">
            <a:avLst/>
          </a:prstGeom>
        </p:spPr>
        <p:txBody>
          <a:bodyPr wrap="square">
            <a:spAutoFit/>
          </a:bodyPr>
          <a:lstStyle/>
          <a:p>
            <a:pPr lvl="0" algn="r"/>
            <a:r>
              <a:rPr lang="he-IL" sz="3600" dirty="0">
                <a:solidFill>
                  <a:srgbClr val="4285E3"/>
                </a:solidFill>
              </a:rPr>
              <a:t>אֵיךְ הִצְלִיחַ </a:t>
            </a:r>
            <a:r>
              <a:rPr lang="he-IL" sz="3600" dirty="0">
                <a:solidFill>
                  <a:srgbClr val="0070C0"/>
                </a:solidFill>
              </a:rPr>
              <a:t>הֶרְשֶׁלֶה</a:t>
            </a:r>
            <a:r>
              <a:rPr lang="he-IL" sz="3600" dirty="0">
                <a:solidFill>
                  <a:srgbClr val="4285E3"/>
                </a:solidFill>
              </a:rPr>
              <a:t> לְקַבֵּל </a:t>
            </a:r>
            <a:r>
              <a:rPr lang="he-IL" sz="3600" dirty="0" err="1">
                <a:solidFill>
                  <a:srgbClr val="4285E3"/>
                </a:solidFill>
              </a:rPr>
              <a:t>מֵהַפֻּנְדָּקִית</a:t>
            </a:r>
            <a:r>
              <a:rPr lang="he-IL" sz="3600" dirty="0">
                <a:solidFill>
                  <a:srgbClr val="4285E3"/>
                </a:solidFill>
              </a:rPr>
              <a:t> סְעוּדָה נָאָה?</a:t>
            </a:r>
            <a:endParaRPr lang="he-IL" sz="2800" dirty="0">
              <a:solidFill>
                <a:srgbClr val="424242"/>
              </a:solidFill>
              <a:latin typeface="Calibri" panose="020F0502020204030204" pitchFamily="34" charset="0"/>
            </a:endParaRPr>
          </a:p>
          <a:p>
            <a:pPr algn="r"/>
            <a:endParaRPr lang="he-IL" dirty="0"/>
          </a:p>
        </p:txBody>
      </p:sp>
      <p:sp>
        <p:nvSpPr>
          <p:cNvPr id="5" name="תיבת טקסט 4">
            <a:extLst>
              <a:ext uri="{FF2B5EF4-FFF2-40B4-BE49-F238E27FC236}">
                <a16:creationId xmlns:a16="http://schemas.microsoft.com/office/drawing/2014/main" id="{876E9C37-97B6-4372-A97F-8F932B550C34}"/>
              </a:ext>
            </a:extLst>
          </p:cNvPr>
          <p:cNvSpPr txBox="1"/>
          <p:nvPr/>
        </p:nvSpPr>
        <p:spPr>
          <a:xfrm>
            <a:off x="1102050" y="1378117"/>
            <a:ext cx="10500614" cy="4524315"/>
          </a:xfrm>
          <a:prstGeom prst="rect">
            <a:avLst/>
          </a:prstGeom>
          <a:solidFill>
            <a:schemeClr val="bg1"/>
          </a:solidFill>
        </p:spPr>
        <p:txBody>
          <a:bodyPr wrap="square" rtlCol="1">
            <a:spAutoFit/>
          </a:bodyPr>
          <a:lstStyle/>
          <a:p>
            <a:pPr algn="r"/>
            <a:r>
              <a:rPr lang="he-IL" sz="3600" i="1" dirty="0">
                <a:solidFill>
                  <a:schemeClr val="accent1">
                    <a:lumMod val="75000"/>
                  </a:schemeClr>
                </a:solidFill>
              </a:rPr>
              <a:t>הֶרְשֶׁלֶה אָמַר שֶׁהוּא יַעֲשֶׂה אֶת מָה שֶׁאַבָּא שֶׁלּוֹ הָיָה עוֹשֶׂה. </a:t>
            </a:r>
            <a:endParaRPr lang="en-US" sz="3600" i="1" dirty="0">
              <a:solidFill>
                <a:schemeClr val="accent1">
                  <a:lumMod val="75000"/>
                </a:schemeClr>
              </a:solidFill>
            </a:endParaRPr>
          </a:p>
          <a:p>
            <a:pPr algn="r"/>
            <a:endParaRPr lang="he-IL" sz="3600" i="1" dirty="0">
              <a:solidFill>
                <a:schemeClr val="accent1">
                  <a:lumMod val="75000"/>
                </a:schemeClr>
              </a:solidFill>
            </a:endParaRPr>
          </a:p>
          <a:p>
            <a:pPr algn="r"/>
            <a:r>
              <a:rPr lang="he-IL" sz="3600" i="1" dirty="0">
                <a:solidFill>
                  <a:schemeClr val="accent1">
                    <a:lumMod val="75000"/>
                  </a:schemeClr>
                </a:solidFill>
              </a:rPr>
              <a:t>הוּא עָשָׂה תְּנוּעוֹת מְשֻׁנּוֹת שֶׁהִבְהִילוּ אֶת </a:t>
            </a:r>
            <a:r>
              <a:rPr lang="he-IL" sz="3600" i="1" dirty="0" err="1">
                <a:solidFill>
                  <a:schemeClr val="accent1">
                    <a:lumMod val="75000"/>
                  </a:schemeClr>
                </a:solidFill>
              </a:rPr>
              <a:t>הַפֻּנְדָּקִית</a:t>
            </a:r>
            <a:r>
              <a:rPr lang="he-IL" sz="3600" i="1" dirty="0">
                <a:solidFill>
                  <a:schemeClr val="accent1">
                    <a:lumMod val="75000"/>
                  </a:schemeClr>
                </a:solidFill>
              </a:rPr>
              <a:t>,</a:t>
            </a:r>
          </a:p>
          <a:p>
            <a:pPr algn="r"/>
            <a:r>
              <a:rPr lang="he-IL" sz="3600" i="1" dirty="0">
                <a:solidFill>
                  <a:schemeClr val="accent1">
                    <a:lumMod val="75000"/>
                  </a:schemeClr>
                </a:solidFill>
              </a:rPr>
              <a:t>וְאָז אָמַר שֶׁמַּמָּשׁ אֵין לוֹ בְּרֵרָה וְהוּא מֻכְרָח לַעֲשׂוֹת אֶת מָה שֶׁאַבָּא שֶׁלּוֹ היה עוֹשֶׂה, וְגַם דָּפַק עַל הַשֻּׁלְחָן בְּכוֹחַ.</a:t>
            </a:r>
          </a:p>
          <a:p>
            <a:pPr algn="r"/>
            <a:r>
              <a:rPr lang="he-IL" sz="3600" i="1" dirty="0">
                <a:solidFill>
                  <a:schemeClr val="accent1">
                    <a:lumMod val="75000"/>
                  </a:schemeClr>
                </a:solidFill>
              </a:rPr>
              <a:t>לְבַסּוֹף הִבְטִיחַ </a:t>
            </a:r>
            <a:r>
              <a:rPr lang="he-IL" sz="3600" i="1" dirty="0" err="1">
                <a:solidFill>
                  <a:schemeClr val="accent1">
                    <a:lumMod val="75000"/>
                  </a:schemeClr>
                </a:solidFill>
              </a:rPr>
              <a:t>לְפֻנְדָּקִית</a:t>
            </a:r>
            <a:r>
              <a:rPr lang="he-IL" sz="3600" i="1" dirty="0">
                <a:solidFill>
                  <a:schemeClr val="accent1">
                    <a:lumMod val="75000"/>
                  </a:schemeClr>
                </a:solidFill>
              </a:rPr>
              <a:t> שֶׁאִם הִיא </a:t>
            </a:r>
            <a:r>
              <a:rPr lang="he-IL" sz="3600" i="1" dirty="0" err="1">
                <a:solidFill>
                  <a:schemeClr val="accent1">
                    <a:lumMod val="75000"/>
                  </a:schemeClr>
                </a:solidFill>
              </a:rPr>
              <a:t>תִּתֵּן</a:t>
            </a:r>
            <a:r>
              <a:rPr lang="he-IL" sz="3600" i="1" dirty="0">
                <a:solidFill>
                  <a:schemeClr val="accent1">
                    <a:lumMod val="75000"/>
                  </a:schemeClr>
                </a:solidFill>
              </a:rPr>
              <a:t> לוֹ אֲרוּחָה הוּא יְגַלֶּה לָהּ לְאַחַר הָאֲרוּחָה מָה אַבָּא שֶׁלּוֹ הָיָה עוֹשֶׂה בְּמִקְרֶה שֶׁלֹּא הָיוּ רוֹצִים לָתֵת לוֹ אֲרוּחָה.</a:t>
            </a:r>
            <a:r>
              <a:rPr lang="he-IL" sz="3600" dirty="0">
                <a:solidFill>
                  <a:schemeClr val="accent1">
                    <a:lumMod val="75000"/>
                  </a:schemeClr>
                </a:solidFill>
              </a:rPr>
              <a:t> </a:t>
            </a:r>
          </a:p>
        </p:txBody>
      </p:sp>
    </p:spTree>
    <p:extLst>
      <p:ext uri="{BB962C8B-B14F-4D97-AF65-F5344CB8AC3E}">
        <p14:creationId xmlns:p14="http://schemas.microsoft.com/office/powerpoint/2010/main" val="1715279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0FF60-FB0B-8D4E-8DBB-19BB3EA041F3}"/>
              </a:ext>
            </a:extLst>
          </p:cNvPr>
          <p:cNvSpPr>
            <a:spLocks noGrp="1"/>
          </p:cNvSpPr>
          <p:nvPr>
            <p:ph type="title"/>
          </p:nvPr>
        </p:nvSpPr>
        <p:spPr/>
        <p:txBody>
          <a:bodyPr/>
          <a:lstStyle/>
          <a:p>
            <a:endParaRPr lang="x-none" dirty="0"/>
          </a:p>
        </p:txBody>
      </p:sp>
      <p:sp>
        <p:nvSpPr>
          <p:cNvPr id="9" name="Content Placeholder 8">
            <a:extLst>
              <a:ext uri="{FF2B5EF4-FFF2-40B4-BE49-F238E27FC236}">
                <a16:creationId xmlns:a16="http://schemas.microsoft.com/office/drawing/2014/main" id="{C0C1406C-505F-C448-8411-752EFB66AF5C}"/>
              </a:ext>
            </a:extLst>
          </p:cNvPr>
          <p:cNvSpPr>
            <a:spLocks noGrp="1"/>
          </p:cNvSpPr>
          <p:nvPr>
            <p:ph sz="half" idx="2"/>
          </p:nvPr>
        </p:nvSpPr>
        <p:spPr>
          <a:xfrm>
            <a:off x="4618562" y="1887537"/>
            <a:ext cx="5181600" cy="4351338"/>
          </a:xfrm>
        </p:spPr>
        <p:txBody>
          <a:bodyPr/>
          <a:lstStyle/>
          <a:p>
            <a:pPr marL="0" indent="0">
              <a:buNone/>
            </a:pPr>
            <a:br>
              <a:rPr lang="he-IL" dirty="0"/>
            </a:br>
            <a:endParaRPr lang="he-IL" dirty="0"/>
          </a:p>
          <a:p>
            <a:endParaRPr lang="x-none" dirty="0"/>
          </a:p>
        </p:txBody>
      </p:sp>
      <p:cxnSp>
        <p:nvCxnSpPr>
          <p:cNvPr id="25" name="Straight Connector 24">
            <a:extLst>
              <a:ext uri="{FF2B5EF4-FFF2-40B4-BE49-F238E27FC236}">
                <a16:creationId xmlns:a16="http://schemas.microsoft.com/office/drawing/2014/main" id="{EB95FEF2-BA1B-6E4E-A234-9E35936750F9}"/>
              </a:ext>
            </a:extLst>
          </p:cNvPr>
          <p:cNvCxnSpPr/>
          <p:nvPr/>
        </p:nvCxnSpPr>
        <p:spPr>
          <a:xfrm>
            <a:off x="-2552700" y="6435725"/>
            <a:ext cx="499110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A763E234-8543-644C-A431-F8B286221398}"/>
              </a:ext>
            </a:extLst>
          </p:cNvPr>
          <p:cNvPicPr>
            <a:picLocks noChangeAspect="1"/>
          </p:cNvPicPr>
          <p:nvPr/>
        </p:nvPicPr>
        <p:blipFill>
          <a:blip r:embed="rId3"/>
          <a:stretch>
            <a:fillRect/>
          </a:stretch>
        </p:blipFill>
        <p:spPr>
          <a:xfrm>
            <a:off x="14323262" y="8317913"/>
            <a:ext cx="1879600" cy="1739900"/>
          </a:xfrm>
          <a:prstGeom prst="rect">
            <a:avLst/>
          </a:prstGeom>
        </p:spPr>
      </p:pic>
      <p:pic>
        <p:nvPicPr>
          <p:cNvPr id="27" name="Picture 26">
            <a:extLst>
              <a:ext uri="{FF2B5EF4-FFF2-40B4-BE49-F238E27FC236}">
                <a16:creationId xmlns:a16="http://schemas.microsoft.com/office/drawing/2014/main" id="{30D13430-75C0-8E4B-B783-68423ADC26E5}"/>
              </a:ext>
            </a:extLst>
          </p:cNvPr>
          <p:cNvPicPr>
            <a:picLocks noChangeAspect="1"/>
          </p:cNvPicPr>
          <p:nvPr/>
        </p:nvPicPr>
        <p:blipFill>
          <a:blip r:embed="rId4"/>
          <a:stretch>
            <a:fillRect/>
          </a:stretch>
        </p:blipFill>
        <p:spPr>
          <a:xfrm>
            <a:off x="1102049" y="337437"/>
            <a:ext cx="1014990" cy="894264"/>
          </a:xfrm>
          <a:prstGeom prst="rect">
            <a:avLst/>
          </a:prstGeom>
        </p:spPr>
      </p:pic>
      <p:sp>
        <p:nvSpPr>
          <p:cNvPr id="3" name="מלבן 2">
            <a:extLst>
              <a:ext uri="{FF2B5EF4-FFF2-40B4-BE49-F238E27FC236}">
                <a16:creationId xmlns:a16="http://schemas.microsoft.com/office/drawing/2014/main" id="{D6B8DCD8-F002-4F0E-855A-76B4A3DE6C5D}"/>
              </a:ext>
            </a:extLst>
          </p:cNvPr>
          <p:cNvSpPr/>
          <p:nvPr/>
        </p:nvSpPr>
        <p:spPr>
          <a:xfrm>
            <a:off x="858520" y="1734067"/>
            <a:ext cx="10805160" cy="2308324"/>
          </a:xfrm>
          <a:prstGeom prst="rect">
            <a:avLst/>
          </a:prstGeom>
        </p:spPr>
        <p:txBody>
          <a:bodyPr wrap="square">
            <a:spAutoFit/>
          </a:bodyPr>
          <a:lstStyle/>
          <a:p>
            <a:pPr algn="r"/>
            <a:endParaRPr lang="he-IL" sz="3600" dirty="0">
              <a:solidFill>
                <a:srgbClr val="636363"/>
              </a:solidFill>
              <a:latin typeface="Arial" panose="020B0604020202020204" pitchFamily="34" charset="0"/>
            </a:endParaRPr>
          </a:p>
          <a:p>
            <a:pPr algn="r"/>
            <a:r>
              <a:rPr lang="he-IL" sz="3600" dirty="0">
                <a:solidFill>
                  <a:srgbClr val="4285E3"/>
                </a:solidFill>
                <a:latin typeface="Arial" panose="020B0604020202020204" pitchFamily="34" charset="0"/>
              </a:rPr>
              <a:t>אַתֶּם סַקְרְנִים לָדַעַת מָה יְסַפֵּר הֶרְשֶׁלֶה? מָה אָבִיו עָשָׂה?</a:t>
            </a:r>
          </a:p>
          <a:p>
            <a:pPr algn="r"/>
            <a:endParaRPr lang="he-IL" sz="3600" dirty="0">
              <a:solidFill>
                <a:srgbClr val="4285E3"/>
              </a:solidFill>
              <a:latin typeface="Arial" panose="020B0604020202020204" pitchFamily="34" charset="0"/>
            </a:endParaRPr>
          </a:p>
          <a:p>
            <a:pPr algn="r"/>
            <a:r>
              <a:rPr lang="he-IL" sz="3600" dirty="0">
                <a:solidFill>
                  <a:srgbClr val="4285E3"/>
                </a:solidFill>
                <a:latin typeface="Arial" panose="020B0604020202020204" pitchFamily="34" charset="0"/>
              </a:rPr>
              <a:t>גַּם </a:t>
            </a:r>
            <a:r>
              <a:rPr lang="he-IL" sz="3600" dirty="0" err="1">
                <a:solidFill>
                  <a:srgbClr val="4285E3"/>
                </a:solidFill>
                <a:latin typeface="Arial" panose="020B0604020202020204" pitchFamily="34" charset="0"/>
              </a:rPr>
              <a:t>הַפֻּנְדָּקִית</a:t>
            </a:r>
            <a:r>
              <a:rPr lang="he-IL" sz="3600" dirty="0">
                <a:solidFill>
                  <a:srgbClr val="4285E3"/>
                </a:solidFill>
                <a:latin typeface="Arial" panose="020B0604020202020204" pitchFamily="34" charset="0"/>
              </a:rPr>
              <a:t> רָצְתָה מְאוֹד לָדַעַת מָה אָבִיו שֶׁל הֶרְשֶׁלֶה עָשָׂה.</a:t>
            </a:r>
            <a:endParaRPr lang="he-IL" dirty="0"/>
          </a:p>
        </p:txBody>
      </p:sp>
      <p:pic>
        <p:nvPicPr>
          <p:cNvPr id="10" name="תמונה 9">
            <a:extLst>
              <a:ext uri="{FF2B5EF4-FFF2-40B4-BE49-F238E27FC236}">
                <a16:creationId xmlns:a16="http://schemas.microsoft.com/office/drawing/2014/main" id="{D3475F95-66ED-4113-B8C3-6261CC11CC42}"/>
              </a:ext>
            </a:extLst>
          </p:cNvPr>
          <p:cNvPicPr>
            <a:picLocks noChangeAspect="1"/>
          </p:cNvPicPr>
          <p:nvPr/>
        </p:nvPicPr>
        <p:blipFill>
          <a:blip r:embed="rId5"/>
          <a:stretch>
            <a:fillRect/>
          </a:stretch>
        </p:blipFill>
        <p:spPr>
          <a:xfrm>
            <a:off x="1731523" y="4063206"/>
            <a:ext cx="2271518" cy="2323143"/>
          </a:xfrm>
          <a:prstGeom prst="rect">
            <a:avLst/>
          </a:prstGeom>
        </p:spPr>
      </p:pic>
    </p:spTree>
    <p:extLst>
      <p:ext uri="{BB962C8B-B14F-4D97-AF65-F5344CB8AC3E}">
        <p14:creationId xmlns:p14="http://schemas.microsoft.com/office/powerpoint/2010/main" val="2866578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a:xfrm>
            <a:off x="1595336" y="1825625"/>
            <a:ext cx="9758464" cy="3271669"/>
          </a:xfrm>
        </p:spPr>
        <p:txBody>
          <a:bodyPr/>
          <a:lstStyle/>
          <a:p>
            <a:pPr marL="0" indent="0">
              <a:buNone/>
            </a:pPr>
            <a:r>
              <a:rPr lang="he-IL" sz="3600" dirty="0"/>
              <a:t>אָכַל </a:t>
            </a:r>
            <a:r>
              <a:rPr lang="he-IL" sz="3600" dirty="0" err="1"/>
              <a:t>הֶרשֶׁלֶה</a:t>
            </a:r>
            <a:r>
              <a:rPr lang="he-IL" sz="3600" dirty="0"/>
              <a:t> וְשָׁתָה - עַד שֶׁהִשְׁבִּיעַ אֶת נַפְשׁוֹ. אַחַר כָּךְ קָם וְאָמַר לְאִשָּׁה, שֶׁחִכְּתָה לִדְבָרָיו </a:t>
            </a:r>
            <a:r>
              <a:rPr lang="he-IL" sz="3600" dirty="0" err="1"/>
              <a:t>בְּכִלְיוֹן</a:t>
            </a:r>
            <a:r>
              <a:rPr lang="he-IL" sz="3600" dirty="0"/>
              <a:t> </a:t>
            </a:r>
            <a:r>
              <a:rPr lang="he-IL" sz="3600" dirty="0" err="1"/>
              <a:t>עֵינַיִם</a:t>
            </a:r>
            <a:r>
              <a:rPr lang="he-IL" sz="3600" dirty="0"/>
              <a:t>: </a:t>
            </a:r>
            <a:br>
              <a:rPr lang="he-IL" sz="3600" dirty="0"/>
            </a:br>
            <a:r>
              <a:rPr lang="he-IL" sz="3600" dirty="0"/>
              <a:t>"אַבָּא שֶׁלִּי, </a:t>
            </a:r>
            <a:r>
              <a:rPr lang="he-IL" sz="3600" dirty="0" err="1"/>
              <a:t>כְּשֶׁלֹּא</a:t>
            </a:r>
            <a:r>
              <a:rPr lang="he-IL" sz="3600" dirty="0"/>
              <a:t> הָיָה לוֹ מָה לֶאֱכֹל לַאֲרוּחַת הָעֶרֶב - הָיָה פָּשׁוּט הוֹלֵךְ לִישֹׁן רָעֵב."</a:t>
            </a:r>
            <a:endParaRPr lang="x-none" dirty="0"/>
          </a:p>
        </p:txBody>
      </p:sp>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833322" y="5810250"/>
            <a:ext cx="2082800" cy="2095500"/>
          </a:xfrm>
          <a:prstGeom prst="rect">
            <a:avLst/>
          </a:prstGeom>
        </p:spPr>
      </p:pic>
      <p:pic>
        <p:nvPicPr>
          <p:cNvPr id="3" name="תמונה 2">
            <a:extLst>
              <a:ext uri="{FF2B5EF4-FFF2-40B4-BE49-F238E27FC236}">
                <a16:creationId xmlns:a16="http://schemas.microsoft.com/office/drawing/2014/main" id="{4D36CD0D-4C99-42B0-B0F0-FB1651B08BA3}"/>
              </a:ext>
            </a:extLst>
          </p:cNvPr>
          <p:cNvPicPr>
            <a:picLocks noChangeAspect="1"/>
          </p:cNvPicPr>
          <p:nvPr/>
        </p:nvPicPr>
        <p:blipFill>
          <a:blip r:embed="rId4"/>
          <a:stretch>
            <a:fillRect/>
          </a:stretch>
        </p:blipFill>
        <p:spPr>
          <a:xfrm>
            <a:off x="1731522" y="3737080"/>
            <a:ext cx="2459477" cy="2515374"/>
          </a:xfrm>
          <a:prstGeom prst="rect">
            <a:avLst/>
          </a:prstGeom>
        </p:spPr>
      </p:pic>
    </p:spTree>
    <p:extLst>
      <p:ext uri="{BB962C8B-B14F-4D97-AF65-F5344CB8AC3E}">
        <p14:creationId xmlns:p14="http://schemas.microsoft.com/office/powerpoint/2010/main" val="514493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a:xfrm>
            <a:off x="1828800" y="308110"/>
            <a:ext cx="9758464" cy="3271669"/>
          </a:xfrm>
        </p:spPr>
        <p:txBody>
          <a:bodyPr/>
          <a:lstStyle/>
          <a:p>
            <a:pPr marL="0" indent="0">
              <a:buNone/>
            </a:pPr>
            <a:br>
              <a:rPr lang="he-IL" sz="3600" dirty="0"/>
            </a:br>
            <a:r>
              <a:rPr lang="he-IL" sz="3600" dirty="0">
                <a:solidFill>
                  <a:srgbClr val="424242"/>
                </a:solidFill>
              </a:rPr>
              <a:t>"אַבָּא שֶׁלִּי, </a:t>
            </a:r>
            <a:r>
              <a:rPr lang="he-IL" sz="3600" dirty="0" err="1">
                <a:solidFill>
                  <a:srgbClr val="424242"/>
                </a:solidFill>
              </a:rPr>
              <a:t>כְּשֶׁלֹּא</a:t>
            </a:r>
            <a:r>
              <a:rPr lang="he-IL" sz="3600" dirty="0">
                <a:solidFill>
                  <a:srgbClr val="424242"/>
                </a:solidFill>
              </a:rPr>
              <a:t> הָיָה לוֹ מָה לֶאֱכֹל לַאֲרוּחַת הָעֶרֶב - הָיָה פָּשׁוּט הוֹלֵךְ לִישֹׁן רָעֵב."</a:t>
            </a:r>
            <a:br>
              <a:rPr lang="he-IL" dirty="0"/>
            </a:br>
            <a:endParaRPr lang="x-none" dirty="0"/>
          </a:p>
        </p:txBody>
      </p:sp>
      <p:pic>
        <p:nvPicPr>
          <p:cNvPr id="3" name="תמונה 2">
            <a:extLst>
              <a:ext uri="{FF2B5EF4-FFF2-40B4-BE49-F238E27FC236}">
                <a16:creationId xmlns:a16="http://schemas.microsoft.com/office/drawing/2014/main" id="{4D36CD0D-4C99-42B0-B0F0-FB1651B08BA3}"/>
              </a:ext>
            </a:extLst>
          </p:cNvPr>
          <p:cNvPicPr>
            <a:picLocks noChangeAspect="1"/>
          </p:cNvPicPr>
          <p:nvPr/>
        </p:nvPicPr>
        <p:blipFill>
          <a:blip r:embed="rId3"/>
          <a:stretch>
            <a:fillRect/>
          </a:stretch>
        </p:blipFill>
        <p:spPr>
          <a:xfrm>
            <a:off x="1361872" y="3429000"/>
            <a:ext cx="2459477" cy="2515374"/>
          </a:xfrm>
          <a:prstGeom prst="rect">
            <a:avLst/>
          </a:prstGeom>
        </p:spPr>
      </p:pic>
    </p:spTree>
    <p:extLst>
      <p:ext uri="{BB962C8B-B14F-4D97-AF65-F5344CB8AC3E}">
        <p14:creationId xmlns:p14="http://schemas.microsoft.com/office/powerpoint/2010/main" val="630292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a:xfrm>
            <a:off x="1828800" y="308110"/>
            <a:ext cx="9758464" cy="3271669"/>
          </a:xfrm>
        </p:spPr>
        <p:txBody>
          <a:bodyPr/>
          <a:lstStyle/>
          <a:p>
            <a:pPr marL="0" indent="0">
              <a:buNone/>
            </a:pPr>
            <a:br>
              <a:rPr lang="he-IL" sz="3600" dirty="0"/>
            </a:br>
            <a:r>
              <a:rPr lang="he-IL" sz="3600" dirty="0">
                <a:solidFill>
                  <a:srgbClr val="424242"/>
                </a:solidFill>
              </a:rPr>
              <a:t>"אַבָּא שֶׁלִּי, </a:t>
            </a:r>
            <a:r>
              <a:rPr lang="he-IL" sz="3600" dirty="0" err="1">
                <a:solidFill>
                  <a:srgbClr val="424242"/>
                </a:solidFill>
              </a:rPr>
              <a:t>כְּשֶׁלֹּא</a:t>
            </a:r>
            <a:r>
              <a:rPr lang="he-IL" sz="3600" dirty="0">
                <a:solidFill>
                  <a:srgbClr val="424242"/>
                </a:solidFill>
              </a:rPr>
              <a:t> הָיָה לוֹ מָה לֶאֱכֹל לַאֲרוּחַת הָעֶרֶב - הָיָה פָּשׁוּט הוֹלֵךְ לִישֹׁן רָעֵב."</a:t>
            </a:r>
            <a:br>
              <a:rPr lang="he-IL" dirty="0"/>
            </a:br>
            <a:endParaRPr lang="x-none" dirty="0"/>
          </a:p>
        </p:txBody>
      </p:sp>
      <p:pic>
        <p:nvPicPr>
          <p:cNvPr id="3" name="תמונה 2">
            <a:extLst>
              <a:ext uri="{FF2B5EF4-FFF2-40B4-BE49-F238E27FC236}">
                <a16:creationId xmlns:a16="http://schemas.microsoft.com/office/drawing/2014/main" id="{4D36CD0D-4C99-42B0-B0F0-FB1651B08BA3}"/>
              </a:ext>
            </a:extLst>
          </p:cNvPr>
          <p:cNvPicPr>
            <a:picLocks noChangeAspect="1"/>
          </p:cNvPicPr>
          <p:nvPr/>
        </p:nvPicPr>
        <p:blipFill>
          <a:blip r:embed="rId3"/>
          <a:stretch>
            <a:fillRect/>
          </a:stretch>
        </p:blipFill>
        <p:spPr>
          <a:xfrm>
            <a:off x="1361872" y="3429000"/>
            <a:ext cx="2459477" cy="2515374"/>
          </a:xfrm>
          <a:prstGeom prst="rect">
            <a:avLst/>
          </a:prstGeom>
        </p:spPr>
      </p:pic>
      <p:sp>
        <p:nvSpPr>
          <p:cNvPr id="5" name="בועת מחשבה: ענן 4">
            <a:extLst>
              <a:ext uri="{FF2B5EF4-FFF2-40B4-BE49-F238E27FC236}">
                <a16:creationId xmlns:a16="http://schemas.microsoft.com/office/drawing/2014/main" id="{507284F1-D5B0-477F-B1DC-FDAB0A81F8B7}"/>
              </a:ext>
            </a:extLst>
          </p:cNvPr>
          <p:cNvSpPr/>
          <p:nvPr/>
        </p:nvSpPr>
        <p:spPr>
          <a:xfrm rot="430435">
            <a:off x="5418308" y="2276272"/>
            <a:ext cx="6363510" cy="3668102"/>
          </a:xfrm>
          <a:prstGeom prst="cloudCallout">
            <a:avLst>
              <a:gd name="adj1" fmla="val -43984"/>
              <a:gd name="adj2" fmla="val -52725"/>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תיבת טקסט 5">
            <a:extLst>
              <a:ext uri="{FF2B5EF4-FFF2-40B4-BE49-F238E27FC236}">
                <a16:creationId xmlns:a16="http://schemas.microsoft.com/office/drawing/2014/main" id="{5D91F88F-2717-4F7F-A2FF-CB58101E430D}"/>
              </a:ext>
            </a:extLst>
          </p:cNvPr>
          <p:cNvSpPr txBox="1"/>
          <p:nvPr/>
        </p:nvSpPr>
        <p:spPr>
          <a:xfrm>
            <a:off x="5223754" y="2685619"/>
            <a:ext cx="5606374" cy="2862322"/>
          </a:xfrm>
          <a:prstGeom prst="rect">
            <a:avLst/>
          </a:prstGeom>
          <a:noFill/>
        </p:spPr>
        <p:txBody>
          <a:bodyPr wrap="square" rtlCol="1">
            <a:spAutoFit/>
          </a:bodyPr>
          <a:lstStyle/>
          <a:p>
            <a:pPr algn="r" rtl="1"/>
            <a:r>
              <a:rPr lang="he-IL" sz="3600" dirty="0" err="1"/>
              <a:t>הֶרְשֶׁלֶָה</a:t>
            </a:r>
            <a:r>
              <a:rPr lang="he-IL" sz="3600" dirty="0"/>
              <a:t> אָמַר כָּל הַזְּמַן </a:t>
            </a:r>
          </a:p>
          <a:p>
            <a:pPr algn="r" rtl="1"/>
            <a:r>
              <a:rPr lang="he-IL" sz="3600" dirty="0"/>
              <a:t>שהוא מֻכְרָח לַעֲשׂוֹת אֶת מָה שֶׁאַבָּא שֶׁלּוֹ עָשָׂה?</a:t>
            </a:r>
          </a:p>
          <a:p>
            <a:pPr algn="r" rtl="1"/>
            <a:r>
              <a:rPr lang="he-IL" sz="3600" dirty="0"/>
              <a:t>הַאִם הוּא עָשָׂה אֶת מָה שֶׁאָבִיו עָשָׂה?</a:t>
            </a:r>
          </a:p>
        </p:txBody>
      </p:sp>
    </p:spTree>
    <p:extLst>
      <p:ext uri="{BB962C8B-B14F-4D97-AF65-F5344CB8AC3E}">
        <p14:creationId xmlns:p14="http://schemas.microsoft.com/office/powerpoint/2010/main" val="1285276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dirty="0" err="1">
                <a:solidFill>
                  <a:srgbClr val="4285E3"/>
                </a:solidFill>
              </a:rPr>
              <a:t>וְעַכְשָׁו</a:t>
            </a:r>
            <a:r>
              <a:rPr lang="he-IL" dirty="0">
                <a:solidFill>
                  <a:srgbClr val="4285E3"/>
                </a:solidFill>
              </a:rPr>
              <a:t> כּוֹתְבִים</a:t>
            </a:r>
            <a:endParaRPr lang="x-none" dirty="0">
              <a:solidFill>
                <a:srgbClr val="4285E3"/>
              </a:solidFill>
            </a:endParaRPr>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a:xfrm>
            <a:off x="1361872" y="1280876"/>
            <a:ext cx="9758464" cy="2007073"/>
          </a:xfrm>
        </p:spPr>
        <p:txBody>
          <a:bodyPr>
            <a:normAutofit lnSpcReduction="10000"/>
          </a:bodyPr>
          <a:lstStyle/>
          <a:p>
            <a:pPr marL="0" indent="0">
              <a:buNone/>
            </a:pPr>
            <a:br>
              <a:rPr lang="he-IL" sz="3600" dirty="0"/>
            </a:br>
            <a:r>
              <a:rPr lang="he-IL" sz="3600" dirty="0">
                <a:solidFill>
                  <a:srgbClr val="424242"/>
                </a:solidFill>
              </a:rPr>
              <a:t>"אַבָּא שֶׁלִּי, </a:t>
            </a:r>
            <a:r>
              <a:rPr lang="he-IL" sz="3600" dirty="0" err="1">
                <a:solidFill>
                  <a:srgbClr val="424242"/>
                </a:solidFill>
              </a:rPr>
              <a:t>כְּשֶׁלֹּא</a:t>
            </a:r>
            <a:r>
              <a:rPr lang="he-IL" sz="3600" dirty="0">
                <a:solidFill>
                  <a:srgbClr val="424242"/>
                </a:solidFill>
              </a:rPr>
              <a:t> הָיָה לוֹ מָה לֶאֱכֹל לַאֲרוּחַת הָעֶרֶב - הָיָה פָּשׁוּט הוֹלֵךְ לִישֹׁן רָעֵב."</a:t>
            </a:r>
            <a:br>
              <a:rPr lang="he-IL" dirty="0"/>
            </a:br>
            <a:endParaRPr lang="x-none" dirty="0"/>
          </a:p>
        </p:txBody>
      </p:sp>
      <p:sp>
        <p:nvSpPr>
          <p:cNvPr id="7" name="Title 1">
            <a:extLst>
              <a:ext uri="{FF2B5EF4-FFF2-40B4-BE49-F238E27FC236}">
                <a16:creationId xmlns:a16="http://schemas.microsoft.com/office/drawing/2014/main" id="{927A3A79-BF4F-45A6-A20D-FBFF2F4C80E9}"/>
              </a:ext>
            </a:extLst>
          </p:cNvPr>
          <p:cNvSpPr txBox="1">
            <a:spLocks/>
          </p:cNvSpPr>
          <p:nvPr/>
        </p:nvSpPr>
        <p:spPr>
          <a:xfrm>
            <a:off x="838201" y="3540918"/>
            <a:ext cx="10515600" cy="1325563"/>
          </a:xfrm>
          <a:prstGeom prst="rect">
            <a:avLst/>
          </a:prstGeom>
          <a:ln w="38100">
            <a:solidFill>
              <a:srgbClr val="C00000"/>
            </a:solidFill>
          </a:ln>
        </p:spPr>
        <p:txBody>
          <a:bodyPr vert="horz" lIns="91440" tIns="45720" rIns="91440" bIns="45720" rtlCol="0" anchor="ctr">
            <a:normAutofit/>
          </a:bodyPr>
          <a:lstStyle>
            <a:lvl1pPr algn="r" defTabSz="914400" rtl="1" eaLnBrk="1" latinLnBrk="0" hangingPunct="1">
              <a:lnSpc>
                <a:spcPct val="90000"/>
              </a:lnSpc>
              <a:spcBef>
                <a:spcPct val="0"/>
              </a:spcBef>
              <a:buNone/>
              <a:defRPr sz="4400" b="0" i="0" kern="1200">
                <a:solidFill>
                  <a:schemeClr val="tx1"/>
                </a:solidFill>
                <a:latin typeface="Calibri" panose="020F0502020204030204" pitchFamily="34" charset="0"/>
                <a:ea typeface="Open Sans" panose="020B0606030504020204" pitchFamily="34" charset="0"/>
                <a:cs typeface="+mn-cs"/>
              </a:defRPr>
            </a:lvl1pPr>
          </a:lstStyle>
          <a:p>
            <a:r>
              <a:rPr lang="he-IL" dirty="0">
                <a:solidFill>
                  <a:srgbClr val="4285E3"/>
                </a:solidFill>
              </a:rPr>
              <a:t>הַסְבִּירוּ מָה מַצְחִיק בַּסִּפּוּר.</a:t>
            </a:r>
          </a:p>
          <a:p>
            <a:r>
              <a:rPr lang="he-IL" dirty="0">
                <a:solidFill>
                  <a:srgbClr val="4285E3"/>
                </a:solidFill>
              </a:rPr>
              <a:t>.</a:t>
            </a:r>
            <a:endParaRPr lang="x-none" dirty="0">
              <a:solidFill>
                <a:srgbClr val="4285E3"/>
              </a:solidFill>
            </a:endParaRPr>
          </a:p>
        </p:txBody>
      </p:sp>
      <p:pic>
        <p:nvPicPr>
          <p:cNvPr id="3" name="2min_fin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731"/>
            <a:ext cx="3566762" cy="1272145"/>
          </a:xfrm>
          <a:prstGeom prst="rect">
            <a:avLst/>
          </a:prstGeom>
        </p:spPr>
      </p:pic>
    </p:spTree>
    <p:extLst>
      <p:ext uri="{BB962C8B-B14F-4D97-AF65-F5344CB8AC3E}">
        <p14:creationId xmlns:p14="http://schemas.microsoft.com/office/powerpoint/2010/main" val="1793804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B8F4AF2-4AD0-4A0C-9A2B-CD37AD1114A2}"/>
              </a:ext>
            </a:extLst>
          </p:cNvPr>
          <p:cNvSpPr>
            <a:spLocks noGrp="1"/>
          </p:cNvSpPr>
          <p:nvPr>
            <p:ph type="title"/>
          </p:nvPr>
        </p:nvSpPr>
        <p:spPr>
          <a:xfrm>
            <a:off x="339213" y="365125"/>
            <a:ext cx="11014587" cy="1325563"/>
          </a:xfrm>
        </p:spPr>
        <p:txBody>
          <a:bodyPr/>
          <a:lstStyle/>
          <a:p>
            <a:r>
              <a:rPr lang="he-IL" dirty="0"/>
              <a:t>מָה מַצְחִיק בַּסִּפּוּר "מָה שֶׁעָשָׂה אַבָּא שֶׁלִּי"?</a:t>
            </a:r>
            <a:br>
              <a:rPr lang="he-IL" dirty="0">
                <a:solidFill>
                  <a:srgbClr val="4285E3"/>
                </a:solidFill>
              </a:rPr>
            </a:br>
            <a:endParaRPr lang="he-IL" dirty="0"/>
          </a:p>
        </p:txBody>
      </p:sp>
      <p:sp>
        <p:nvSpPr>
          <p:cNvPr id="5" name="תיבת טקסט 4">
            <a:extLst>
              <a:ext uri="{FF2B5EF4-FFF2-40B4-BE49-F238E27FC236}">
                <a16:creationId xmlns:a16="http://schemas.microsoft.com/office/drawing/2014/main" id="{18D07F1C-BBD4-48D5-B7AD-87EAFAFE7C15}"/>
              </a:ext>
            </a:extLst>
          </p:cNvPr>
          <p:cNvSpPr txBox="1"/>
          <p:nvPr/>
        </p:nvSpPr>
        <p:spPr>
          <a:xfrm>
            <a:off x="339213" y="1690688"/>
            <a:ext cx="11014588" cy="4247317"/>
          </a:xfrm>
          <a:prstGeom prst="rect">
            <a:avLst/>
          </a:prstGeom>
          <a:noFill/>
        </p:spPr>
        <p:txBody>
          <a:bodyPr wrap="square" rtlCol="1">
            <a:spAutoFit/>
          </a:bodyPr>
          <a:lstStyle/>
          <a:p>
            <a:pPr marL="285750" indent="-285750" algn="r" rtl="1">
              <a:buFont typeface="Arial" panose="020B0604020202020204" pitchFamily="34" charset="0"/>
              <a:buChar char="•"/>
            </a:pPr>
            <a:r>
              <a:rPr lang="he-IL" sz="3600" dirty="0">
                <a:solidFill>
                  <a:srgbClr val="002060"/>
                </a:solidFill>
              </a:rPr>
              <a:t>הֶרְשֶׁלֶה עָשָׂה הַהֶפֶךְ מִמָּה שֶׁאָבִיו עָשָׂה. הוּא לֹא הָלַךְ לִישֹׁן רָעָב אֶלָּא שָׂבֵעַ.</a:t>
            </a:r>
          </a:p>
          <a:p>
            <a:pPr marL="285750" indent="-285750" algn="r" rtl="1">
              <a:buFont typeface="Arial" panose="020B0604020202020204" pitchFamily="34" charset="0"/>
              <a:buChar char="•"/>
            </a:pPr>
            <a:r>
              <a:rPr lang="he-IL" sz="3600" dirty="0" err="1">
                <a:solidFill>
                  <a:srgbClr val="002060"/>
                </a:solidFill>
              </a:rPr>
              <a:t>הַפֻּנְדָּקִית</a:t>
            </a:r>
            <a:r>
              <a:rPr lang="he-IL" sz="3600" dirty="0">
                <a:solidFill>
                  <a:srgbClr val="002060"/>
                </a:solidFill>
              </a:rPr>
              <a:t> נִבְהָלָה </a:t>
            </a:r>
            <a:r>
              <a:rPr lang="he-IL" sz="3600" dirty="0" err="1">
                <a:solidFill>
                  <a:srgbClr val="002060"/>
                </a:solidFill>
              </a:rPr>
              <a:t>מֵהֶרְשֶלֶה</a:t>
            </a:r>
            <a:r>
              <a:rPr lang="he-IL" sz="3600" dirty="0">
                <a:solidFill>
                  <a:srgbClr val="002060"/>
                </a:solidFill>
              </a:rPr>
              <a:t>, אֲבָל הוּא לֹא הִתְכַּוֵּן לַעֲשׂוֹת מַשֶּׁהוּ רַע.</a:t>
            </a:r>
          </a:p>
          <a:p>
            <a:pPr marL="285750" indent="-285750" algn="r" rtl="1">
              <a:buFont typeface="Arial" panose="020B0604020202020204" pitchFamily="34" charset="0"/>
              <a:buChar char="•"/>
            </a:pPr>
            <a:r>
              <a:rPr lang="he-IL" sz="3600" dirty="0" err="1">
                <a:solidFill>
                  <a:srgbClr val="002060"/>
                </a:solidFill>
              </a:rPr>
              <a:t>הַפֻנְדָּקִית</a:t>
            </a:r>
            <a:r>
              <a:rPr lang="he-IL" sz="3600" dirty="0">
                <a:solidFill>
                  <a:srgbClr val="002060"/>
                </a:solidFill>
              </a:rPr>
              <a:t> לֹא תֵּאֲרָה לְעַצְמָהּ שֶׁאַבָּא שֶׁלּוֹ לֹא עָשָׂה כְּלוּם, אֶלָּא הָלַךְ לִישֹׁן רָעָב, וְזֶה לֹא דָּבָר מַפְחִיד.</a:t>
            </a:r>
          </a:p>
          <a:p>
            <a:pPr marL="285750" indent="-285750" algn="r" rtl="1">
              <a:buFont typeface="Arial" panose="020B0604020202020204" pitchFamily="34" charset="0"/>
              <a:buChar char="•"/>
            </a:pPr>
            <a:r>
              <a:rPr lang="he-IL" sz="3600" dirty="0">
                <a:solidFill>
                  <a:srgbClr val="002060"/>
                </a:solidFill>
              </a:rPr>
              <a:t>הֶרְשֶׁלֶה "סִדֵּר" אֶת </a:t>
            </a:r>
            <a:r>
              <a:rPr lang="he-IL" sz="3600" dirty="0" err="1">
                <a:solidFill>
                  <a:srgbClr val="002060"/>
                </a:solidFill>
              </a:rPr>
              <a:t>הַפֻּנְדָּקִית</a:t>
            </a:r>
            <a:r>
              <a:rPr lang="he-IL" sz="3600" dirty="0">
                <a:solidFill>
                  <a:srgbClr val="002060"/>
                </a:solidFill>
              </a:rPr>
              <a:t> וְהִשִּׂיג מִמֶּנָּה סְעוּדָה כְּפִי שֶׁרָצָה.</a:t>
            </a:r>
          </a:p>
          <a:p>
            <a:pPr algn="r"/>
            <a:endParaRPr lang="he-IL" dirty="0">
              <a:solidFill>
                <a:srgbClr val="002060"/>
              </a:solidFill>
            </a:endParaRPr>
          </a:p>
        </p:txBody>
      </p:sp>
    </p:spTree>
    <p:extLst>
      <p:ext uri="{BB962C8B-B14F-4D97-AF65-F5344CB8AC3E}">
        <p14:creationId xmlns:p14="http://schemas.microsoft.com/office/powerpoint/2010/main" val="2081609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err="1"/>
              <a:t>מְסַיְמִים</a:t>
            </a:r>
            <a:r>
              <a:rPr lang="he-IL" dirty="0"/>
              <a:t> וּמְסַכְּמִים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342418" y="1733826"/>
            <a:ext cx="9901846" cy="4894517"/>
          </a:xfrm>
        </p:spPr>
        <p:txBody>
          <a:bodyPr>
            <a:normAutofit fontScale="55000" lnSpcReduction="20000"/>
          </a:bodyPr>
          <a:lstStyle/>
          <a:p>
            <a:pPr marL="571500" lvl="0" indent="-571500">
              <a:lnSpc>
                <a:spcPct val="120000"/>
              </a:lnSpc>
              <a:buFont typeface="Wingdings" panose="05000000000000000000" pitchFamily="2" charset="2"/>
              <a:buChar char="ü"/>
            </a:pPr>
            <a:r>
              <a:rPr lang="he-IL" sz="5800" dirty="0"/>
              <a:t>קָרָאנוּ בְּדִיחָה עַל הֶרְשֶׁלָה וְצָחַקְנוּ.</a:t>
            </a:r>
          </a:p>
          <a:p>
            <a:pPr marL="571500" lvl="0" indent="-571500">
              <a:lnSpc>
                <a:spcPct val="120000"/>
              </a:lnSpc>
              <a:buFont typeface="Wingdings" panose="05000000000000000000" pitchFamily="2" charset="2"/>
              <a:buChar char="ü"/>
            </a:pPr>
            <a:r>
              <a:rPr lang="he-IL" sz="5800" dirty="0"/>
              <a:t>קָרָאנוּ וְלָמַדְנוּ סִפּוּר עַל הֶרְשֶׁלָה.</a:t>
            </a:r>
          </a:p>
          <a:p>
            <a:pPr marL="571500" lvl="0" indent="-571500">
              <a:lnSpc>
                <a:spcPct val="120000"/>
              </a:lnSpc>
              <a:buFont typeface="Wingdings" panose="05000000000000000000" pitchFamily="2" charset="2"/>
              <a:buChar char="ü"/>
            </a:pPr>
            <a:r>
              <a:rPr lang="he-IL" sz="5800" dirty="0"/>
              <a:t>הֵבַנּוּ מָה מַצְחִיק וּמַפְתִּיעַ בַּסִּפּוּר.</a:t>
            </a:r>
          </a:p>
          <a:p>
            <a:pPr marL="571500" lvl="0" indent="-571500">
              <a:lnSpc>
                <a:spcPct val="120000"/>
              </a:lnSpc>
              <a:buFont typeface="Wingdings" panose="05000000000000000000" pitchFamily="2" charset="2"/>
              <a:buChar char="ü"/>
            </a:pPr>
            <a:r>
              <a:rPr lang="he-IL" sz="5800" dirty="0"/>
              <a:t>לָמַדְנוּ לְהָבִין מִלִּים בַּסִּפּוּר.</a:t>
            </a:r>
          </a:p>
          <a:p>
            <a:pPr marL="571500" lvl="0" indent="-571500">
              <a:lnSpc>
                <a:spcPct val="120000"/>
              </a:lnSpc>
              <a:buFont typeface="Wingdings" panose="05000000000000000000" pitchFamily="2" charset="2"/>
              <a:buChar char="ü"/>
            </a:pPr>
            <a:r>
              <a:rPr lang="he-IL" sz="5800" dirty="0"/>
              <a:t>בִּזְמַן שֶׁקָּרָאנוּ, חָשַׁבְנוּ מַחְשָׁבוֹת עַל הַמַּעֲשִׂים שֶׁל הַדְּמוּיוֹת.</a:t>
            </a:r>
          </a:p>
          <a:p>
            <a:pPr marL="571500" lvl="0" indent="-571500">
              <a:lnSpc>
                <a:spcPct val="120000"/>
              </a:lnSpc>
              <a:buFont typeface="Wingdings" panose="05000000000000000000" pitchFamily="2" charset="2"/>
              <a:buChar char="ü"/>
            </a:pPr>
            <a:r>
              <a:rPr lang="he-IL" sz="5800" dirty="0"/>
              <a:t>שִׁעַרְנוּ מָה הַדְּמוּיוֹת חוֹשְׁבוֹת אוֹ רוֹצוֹת.</a:t>
            </a:r>
          </a:p>
          <a:p>
            <a:pPr marL="571500" lvl="0" indent="-571500">
              <a:lnSpc>
                <a:spcPct val="120000"/>
              </a:lnSpc>
              <a:buFont typeface="Wingdings" panose="05000000000000000000" pitchFamily="2" charset="2"/>
              <a:buChar char="ü"/>
            </a:pPr>
            <a:r>
              <a:rPr lang="he-IL" sz="5800" dirty="0"/>
              <a:t>לָמַדְנוּ </a:t>
            </a:r>
            <a:r>
              <a:rPr lang="he-IL" sz="5800" dirty="0" err="1"/>
              <a:t>שֶׁהֶרְשֶׁלָה</a:t>
            </a:r>
            <a:r>
              <a:rPr lang="he-IL" sz="5800" dirty="0"/>
              <a:t> בַּסִּפּוּרִים וּבִבְדִיחוֹת הוּא דְּמוּת מַצְחִיקָה. </a:t>
            </a:r>
            <a:endParaRPr lang="he-IL" dirty="0"/>
          </a:p>
          <a:p>
            <a:pPr lvl="0" algn="r"/>
            <a:br>
              <a:rPr lang="en-US" b="1" dirty="0"/>
            </a:b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10">
            <a:extLst>
              <a:ext uri="{FF2B5EF4-FFF2-40B4-BE49-F238E27FC236}">
                <a16:creationId xmlns:a16="http://schemas.microsoft.com/office/drawing/2014/main" id="{9740CCC3-3441-6047-99F5-69246B9FE204}"/>
              </a:ext>
            </a:extLst>
          </p:cNvPr>
          <p:cNvPicPr>
            <a:picLocks noChangeAspect="1"/>
          </p:cNvPicPr>
          <p:nvPr/>
        </p:nvPicPr>
        <p:blipFill>
          <a:blip r:embed="rId4"/>
          <a:stretch>
            <a:fillRect/>
          </a:stretch>
        </p:blipFill>
        <p:spPr>
          <a:xfrm flipH="1">
            <a:off x="10714723" y="5058383"/>
            <a:ext cx="1207930" cy="156996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5"/>
          <a:stretch>
            <a:fillRect/>
          </a:stretch>
        </p:blipFill>
        <p:spPr>
          <a:xfrm rot="8222050">
            <a:off x="319777" y="503469"/>
            <a:ext cx="1596108" cy="820856"/>
          </a:xfrm>
          <a:prstGeom prst="rect">
            <a:avLst/>
          </a:prstGeom>
        </p:spPr>
      </p:pic>
    </p:spTree>
    <p:extLst>
      <p:ext uri="{BB962C8B-B14F-4D97-AF65-F5344CB8AC3E}">
        <p14:creationId xmlns:p14="http://schemas.microsoft.com/office/powerpoint/2010/main" val="618805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9">
            <a:extLst>
              <a:ext uri="{FF2B5EF4-FFF2-40B4-BE49-F238E27FC236}">
                <a16:creationId xmlns:a16="http://schemas.microsoft.com/office/drawing/2014/main" id="{F7DA0ACC-AD37-394A-BBD5-F3DDF6DC4C43}"/>
              </a:ext>
            </a:extLst>
          </p:cNvPr>
          <p:cNvPicPr>
            <a:picLocks noChangeAspect="1"/>
          </p:cNvPicPr>
          <p:nvPr/>
        </p:nvPicPr>
        <p:blipFill>
          <a:blip r:embed="rId2"/>
          <a:stretch>
            <a:fillRect/>
          </a:stretch>
        </p:blipFill>
        <p:spPr>
          <a:xfrm>
            <a:off x="0" y="0"/>
            <a:ext cx="12192000" cy="6858000"/>
          </a:xfrm>
          <a:prstGeom prst="rect">
            <a:avLst/>
          </a:prstGeom>
        </p:spPr>
      </p:pic>
      <p:cxnSp>
        <p:nvCxnSpPr>
          <p:cNvPr id="2" name="Straight Connector 21">
            <a:extLst>
              <a:ext uri="{FF2B5EF4-FFF2-40B4-BE49-F238E27FC236}">
                <a16:creationId xmlns:a16="http://schemas.microsoft.com/office/drawing/2014/main" id="{6402BFFB-4B13-124B-81F5-2F78B7F80473}"/>
              </a:ext>
            </a:extLst>
          </p:cNvPr>
          <p:cNvCxnSpPr>
            <a:cxnSpLocks/>
          </p:cNvCxnSpPr>
          <p:nvPr/>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Rectangle 22">
            <a:extLst>
              <a:ext uri="{FF2B5EF4-FFF2-40B4-BE49-F238E27FC236}">
                <a16:creationId xmlns:a16="http://schemas.microsoft.com/office/drawing/2014/main" id="{3E484577-483E-7242-917A-00D38BA8736E}"/>
              </a:ext>
            </a:extLst>
          </p:cNvPr>
          <p:cNvSpPr/>
          <p:nvPr/>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aa-ET"/>
          </a:p>
        </p:txBody>
      </p:sp>
      <p:cxnSp>
        <p:nvCxnSpPr>
          <p:cNvPr id="4" name="Straight Connector 23">
            <a:extLst>
              <a:ext uri="{FF2B5EF4-FFF2-40B4-BE49-F238E27FC236}">
                <a16:creationId xmlns:a16="http://schemas.microsoft.com/office/drawing/2014/main" id="{F7764D93-0F65-9B4D-B215-60B665F73BD2}"/>
              </a:ext>
            </a:extLst>
          </p:cNvPr>
          <p:cNvCxnSpPr>
            <a:cxnSpLocks/>
          </p:cNvCxnSpPr>
          <p:nvPr/>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 name="Straight Connector 33">
            <a:extLst>
              <a:ext uri="{FF2B5EF4-FFF2-40B4-BE49-F238E27FC236}">
                <a16:creationId xmlns:a16="http://schemas.microsoft.com/office/drawing/2014/main" id="{77DBA308-BCDE-054D-8D29-1334C40E70E5}"/>
              </a:ext>
            </a:extLst>
          </p:cNvPr>
          <p:cNvCxnSpPr>
            <a:cxnSpLocks/>
          </p:cNvCxnSpPr>
          <p:nvPr/>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6" name="Group 34">
            <a:extLst>
              <a:ext uri="{FF2B5EF4-FFF2-40B4-BE49-F238E27FC236}">
                <a16:creationId xmlns:a16="http://schemas.microsoft.com/office/drawing/2014/main" id="{9CC1E3B8-6F51-6E4F-A503-AD965CF82D0A}"/>
              </a:ext>
            </a:extLst>
          </p:cNvPr>
          <p:cNvGrpSpPr/>
          <p:nvPr/>
        </p:nvGrpSpPr>
        <p:grpSpPr>
          <a:xfrm>
            <a:off x="-110840" y="110839"/>
            <a:ext cx="1530097" cy="1525930"/>
            <a:chOff x="8374611" y="4283110"/>
            <a:chExt cx="2300578" cy="2294314"/>
          </a:xfrm>
        </p:grpSpPr>
        <p:pic>
          <p:nvPicPr>
            <p:cNvPr id="7" name="Picture 35">
              <a:extLst>
                <a:ext uri="{FF2B5EF4-FFF2-40B4-BE49-F238E27FC236}">
                  <a16:creationId xmlns:a16="http://schemas.microsoft.com/office/drawing/2014/main" id="{269DA8D3-076A-4742-AC7A-9EB5E69C7E1E}"/>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8" name="Rectangle 36">
              <a:extLst>
                <a:ext uri="{FF2B5EF4-FFF2-40B4-BE49-F238E27FC236}">
                  <a16:creationId xmlns:a16="http://schemas.microsoft.com/office/drawing/2014/main" id="{4F361B1A-C9AC-6944-8861-226D06E2FC9C}"/>
                </a:ext>
              </a:extLst>
            </p:cNvPr>
            <p:cNvSpPr/>
            <p:nvPr/>
          </p:nvSpPr>
          <p:spPr>
            <a:xfrm>
              <a:off x="8374611" y="5883287"/>
              <a:ext cx="2300578" cy="694137"/>
            </a:xfrm>
            <a:prstGeom prst="rect">
              <a:avLst/>
            </a:prstGeom>
          </p:spPr>
          <p:txBody>
            <a:bodyPr wrap="square">
              <a:spAutoFit/>
            </a:bodyPr>
            <a:lstStyle/>
            <a:p>
              <a:pPr algn="ctr"/>
              <a:r>
                <a:rPr lang="aa-ET" sz="1200" dirty="0">
                  <a:solidFill>
                    <a:schemeClr val="bg1"/>
                  </a:solidFill>
                  <a:latin typeface="Arial" panose="020B0604020202020204" pitchFamily="34" charset="0"/>
                  <a:cs typeface="Arial" panose="020B0604020202020204" pitchFamily="34" charset="0"/>
                </a:rPr>
                <a:t>מדינת ישראל</a:t>
              </a:r>
            </a:p>
            <a:p>
              <a:pPr algn="ctr"/>
              <a:r>
                <a:rPr lang="aa-ET" sz="1200" dirty="0">
                  <a:solidFill>
                    <a:schemeClr val="bg1"/>
                  </a:solidFill>
                  <a:latin typeface="Arial" panose="020B0604020202020204" pitchFamily="34" charset="0"/>
                  <a:cs typeface="Arial" panose="020B0604020202020204" pitchFamily="34" charset="0"/>
                </a:rPr>
                <a:t>משרד החינוך</a:t>
              </a:r>
            </a:p>
          </p:txBody>
        </p:sp>
      </p:grpSp>
      <p:sp>
        <p:nvSpPr>
          <p:cNvPr id="9" name="TextBox 8">
            <a:extLst>
              <a:ext uri="{FF2B5EF4-FFF2-40B4-BE49-F238E27FC236}">
                <a16:creationId xmlns:a16="http://schemas.microsoft.com/office/drawing/2014/main" id="{4050E382-46BD-EC4A-9255-342AEA607793}"/>
              </a:ext>
            </a:extLst>
          </p:cNvPr>
          <p:cNvSpPr txBox="1"/>
          <p:nvPr/>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aa-ET" sz="3200" dirty="0">
              <a:solidFill>
                <a:schemeClr val="bg1"/>
              </a:solidFill>
              <a:latin typeface="Calibri" panose="020F0502020204030204" pitchFamily="34" charset="0"/>
              <a:cs typeface="Calibri" panose="020F0502020204030204" pitchFamily="34" charset="0"/>
            </a:endParaRPr>
          </a:p>
        </p:txBody>
      </p:sp>
      <p:sp>
        <p:nvSpPr>
          <p:cNvPr id="10" name="Rectangle 38">
            <a:extLst>
              <a:ext uri="{FF2B5EF4-FFF2-40B4-BE49-F238E27FC236}">
                <a16:creationId xmlns:a16="http://schemas.microsoft.com/office/drawing/2014/main" id="{45824BB1-2435-734E-9266-80D63D1B886A}"/>
              </a:ext>
            </a:extLst>
          </p:cNvPr>
          <p:cNvSpPr/>
          <p:nvPr/>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a:p>
        </p:txBody>
      </p:sp>
      <p:sp>
        <p:nvSpPr>
          <p:cNvPr id="11" name="TextBox 10">
            <a:extLst>
              <a:ext uri="{FF2B5EF4-FFF2-40B4-BE49-F238E27FC236}">
                <a16:creationId xmlns:a16="http://schemas.microsoft.com/office/drawing/2014/main" id="{0A92D1B0-6B63-F440-9F8D-BFFEC1F100C2}"/>
              </a:ext>
            </a:extLst>
          </p:cNvPr>
          <p:cNvSpPr txBox="1"/>
          <p:nvPr/>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Arial" panose="020B0604020202020204" pitchFamily="34" charset="0"/>
                <a:cs typeface="Arial" panose="020B0604020202020204" pitchFamily="34" charset="0"/>
              </a:rPr>
              <a:t>shutterstock</a:t>
            </a:r>
            <a:r>
              <a:rPr lang="en-US" sz="1500" dirty="0">
                <a:solidFill>
                  <a:schemeClr val="bg1"/>
                </a:solidFill>
                <a:latin typeface="Arial" panose="020B0604020202020204" pitchFamily="34" charset="0"/>
                <a:cs typeface="Arial" panose="020B0604020202020204" pitchFamily="34" charset="0"/>
              </a:rPr>
              <a:t>/com</a:t>
            </a:r>
            <a:r>
              <a:rPr lang="he-IL" sz="1500" dirty="0">
                <a:solidFill>
                  <a:schemeClr val="bg1"/>
                </a:solidFill>
                <a:latin typeface="Arial" panose="020B0604020202020204" pitchFamily="34" charset="0"/>
                <a:cs typeface="+mn-cs"/>
              </a:rPr>
              <a:t> איורים: </a:t>
            </a:r>
            <a:endParaRPr lang="aa-ET" sz="15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9242686"/>
      </p:ext>
    </p:extLst>
  </p:cSld>
  <p:clrMapOvr>
    <a:masterClrMapping/>
  </p:clrMapOvr>
</p:sld>
</file>

<file path=ppt/theme/theme1.xml><?xml version="1.0" encoding="utf-8"?>
<a:theme xmlns:a="http://schemas.openxmlformats.org/drawingml/2006/main" name="Office Theme">
  <a:themeElements>
    <a:clrScheme name="התאמה אישית 5">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8716</TotalTime>
  <Words>2517</Words>
  <Application>Microsoft Office PowerPoint</Application>
  <PresentationFormat>מסך רחב</PresentationFormat>
  <Paragraphs>233</Paragraphs>
  <Slides>28</Slides>
  <Notes>27</Notes>
  <HiddenSlides>0</HiddenSlides>
  <MMClips>3</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28</vt:i4>
      </vt:variant>
    </vt:vector>
  </HeadingPairs>
  <TitlesOfParts>
    <vt:vector size="32" baseType="lpstr">
      <vt:lpstr>Arial</vt:lpstr>
      <vt:lpstr>Calibri</vt:lpstr>
      <vt:lpstr>Wingdings</vt:lpstr>
      <vt:lpstr>Office Theme</vt:lpstr>
      <vt:lpstr>מצגת של PowerPoint‏</vt:lpstr>
      <vt:lpstr>מָה נִלְמַד הַיוֹם?</vt:lpstr>
      <vt:lpstr>מָה לְהָבִיא לַשִׁעוּר?</vt:lpstr>
      <vt:lpstr>מַתְחִילִים בְּכֵיף</vt:lpstr>
      <vt:lpstr>מצגת של PowerPoint‏</vt:lpstr>
      <vt:lpstr>עַכְשָׁו לוֹמְדִים</vt:lpstr>
      <vt:lpstr>עַכְשָׁו לוֹמְדִים</vt:lpstr>
      <vt:lpstr>עַכְשָׁו לוֹמְדִים</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כִּתְבוּ</vt:lpstr>
      <vt:lpstr>מצגת של PowerPoint‏</vt:lpstr>
      <vt:lpstr>מצגת של PowerPoint‏</vt:lpstr>
      <vt:lpstr>מצגת של PowerPoint‏</vt:lpstr>
      <vt:lpstr>מצגת של PowerPoint‏</vt:lpstr>
      <vt:lpstr>מצגת של PowerPoint‏</vt:lpstr>
      <vt:lpstr>וְעַכְשָׁו כּוֹתְבִים</vt:lpstr>
      <vt:lpstr>מָה מַצְחִיק בַּסִּפּוּר "מָה שֶׁעָשָׂה אַבָּא שֶׁלִּי"? </vt:lpstr>
      <vt:lpstr>מְסַיְמִים וּמְסַכְּמִים</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user</cp:lastModifiedBy>
  <cp:revision>193</cp:revision>
  <dcterms:created xsi:type="dcterms:W3CDTF">2020-03-11T07:11:19Z</dcterms:created>
  <dcterms:modified xsi:type="dcterms:W3CDTF">2020-05-23T10:52:42Z</dcterms:modified>
</cp:coreProperties>
</file>