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03" r:id="rId2"/>
    <p:sldId id="261" r:id="rId3"/>
    <p:sldId id="262" r:id="rId4"/>
    <p:sldId id="264" r:id="rId5"/>
    <p:sldId id="349" r:id="rId6"/>
    <p:sldId id="347" r:id="rId7"/>
    <p:sldId id="323" r:id="rId8"/>
    <p:sldId id="324" r:id="rId9"/>
    <p:sldId id="360" r:id="rId10"/>
    <p:sldId id="366" r:id="rId11"/>
    <p:sldId id="335" r:id="rId12"/>
    <p:sldId id="362" r:id="rId13"/>
    <p:sldId id="363" r:id="rId14"/>
    <p:sldId id="336" r:id="rId15"/>
    <p:sldId id="359" r:id="rId16"/>
    <p:sldId id="377" r:id="rId17"/>
    <p:sldId id="332" r:id="rId18"/>
    <p:sldId id="338" r:id="rId19"/>
    <p:sldId id="339" r:id="rId20"/>
    <p:sldId id="340" r:id="rId21"/>
    <p:sldId id="341" r:id="rId22"/>
    <p:sldId id="342" r:id="rId23"/>
    <p:sldId id="343" r:id="rId24"/>
    <p:sldId id="344" r:id="rId25"/>
    <p:sldId id="334" r:id="rId26"/>
    <p:sldId id="329" r:id="rId27"/>
    <p:sldId id="327" r:id="rId28"/>
    <p:sldId id="325" r:id="rId29"/>
    <p:sldId id="351" r:id="rId30"/>
    <p:sldId id="355" r:id="rId31"/>
    <p:sldId id="357" r:id="rId32"/>
    <p:sldId id="358" r:id="rId33"/>
    <p:sldId id="361" r:id="rId34"/>
    <p:sldId id="367" r:id="rId35"/>
    <p:sldId id="368" r:id="rId36"/>
    <p:sldId id="369" r:id="rId37"/>
    <p:sldId id="370" r:id="rId38"/>
    <p:sldId id="378" r:id="rId39"/>
    <p:sldId id="364" r:id="rId40"/>
    <p:sldId id="371" r:id="rId41"/>
    <p:sldId id="372" r:id="rId42"/>
    <p:sldId id="373" r:id="rId43"/>
    <p:sldId id="374" r:id="rId44"/>
    <p:sldId id="375" r:id="rId45"/>
    <p:sldId id="379" r:id="rId46"/>
    <p:sldId id="273" r:id="rId47"/>
    <p:sldId id="278" r:id="rId48"/>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74"/>
  </p:normalViewPr>
  <p:slideViewPr>
    <p:cSldViewPr snapToGrid="0" snapToObjects="1">
      <p:cViewPr varScale="1">
        <p:scale>
          <a:sx n="67" d="100"/>
          <a:sy n="67" d="100"/>
        </p:scale>
        <p:origin x="4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196D6-AF32-4A3B-8EFB-DCA3C4A58FFF}" type="doc">
      <dgm:prSet loTypeId="urn:microsoft.com/office/officeart/2005/8/layout/orgChart1" loCatId="hierarchy" qsTypeId="urn:microsoft.com/office/officeart/2005/8/quickstyle/3d2" qsCatId="3D" csTypeId="urn:microsoft.com/office/officeart/2005/8/colors/colorful4" csCatId="colorful" phldr="1"/>
      <dgm:spPr/>
      <dgm:t>
        <a:bodyPr/>
        <a:lstStyle/>
        <a:p>
          <a:pPr rtl="1"/>
          <a:endParaRPr lang="he-IL"/>
        </a:p>
      </dgm:t>
    </dgm:pt>
    <dgm:pt modelId="{A36DE809-EECB-4E40-B890-23FD33817E5C}">
      <dgm:prSet phldrT="[טקסט]"/>
      <dgm:spPr/>
      <dgm:t>
        <a:bodyPr/>
        <a:lstStyle/>
        <a:p>
          <a:pPr rtl="1"/>
          <a:r>
            <a:rPr lang="ar-JO" dirty="0" smtClean="0"/>
            <a:t>الحشرات النافعة</a:t>
          </a:r>
          <a:endParaRPr lang="he-IL" dirty="0"/>
        </a:p>
      </dgm:t>
    </dgm:pt>
    <dgm:pt modelId="{F86790B7-6DA1-498B-B7A4-EAFE293A255A}" type="parTrans" cxnId="{E77CA270-E20A-497B-BB53-A1950430888E}">
      <dgm:prSet/>
      <dgm:spPr/>
      <dgm:t>
        <a:bodyPr/>
        <a:lstStyle/>
        <a:p>
          <a:pPr rtl="1"/>
          <a:endParaRPr lang="he-IL"/>
        </a:p>
      </dgm:t>
    </dgm:pt>
    <dgm:pt modelId="{5CE9725A-CC2C-46EA-948C-474882A61499}" type="sibTrans" cxnId="{E77CA270-E20A-497B-BB53-A1950430888E}">
      <dgm:prSet/>
      <dgm:spPr/>
      <dgm:t>
        <a:bodyPr/>
        <a:lstStyle/>
        <a:p>
          <a:pPr rtl="1"/>
          <a:endParaRPr lang="he-IL"/>
        </a:p>
      </dgm:t>
    </dgm:pt>
    <dgm:pt modelId="{DA361713-4A5A-4F79-8620-95B8AEAB63E6}">
      <dgm:prSet phldrT="[טקסט]"/>
      <dgm:spPr/>
      <dgm:t>
        <a:bodyPr/>
        <a:lstStyle/>
        <a:p>
          <a:pPr rtl="1"/>
          <a:r>
            <a:rPr lang="ar-JO" dirty="0" smtClean="0"/>
            <a:t>حشرات طفيلية</a:t>
          </a:r>
          <a:endParaRPr lang="he-IL" dirty="0"/>
        </a:p>
      </dgm:t>
    </dgm:pt>
    <dgm:pt modelId="{4EC84F88-162B-4CAD-951D-131BBE07F8D3}" type="parTrans" cxnId="{5A186655-EDA7-4C83-B779-E96290C73781}">
      <dgm:prSet/>
      <dgm:spPr/>
      <dgm:t>
        <a:bodyPr/>
        <a:lstStyle/>
        <a:p>
          <a:pPr rtl="1"/>
          <a:endParaRPr lang="he-IL"/>
        </a:p>
      </dgm:t>
    </dgm:pt>
    <dgm:pt modelId="{62596AD9-265C-4582-9C95-B3F64CFD2CB2}" type="sibTrans" cxnId="{5A186655-EDA7-4C83-B779-E96290C73781}">
      <dgm:prSet/>
      <dgm:spPr/>
      <dgm:t>
        <a:bodyPr/>
        <a:lstStyle/>
        <a:p>
          <a:pPr rtl="1"/>
          <a:endParaRPr lang="he-IL"/>
        </a:p>
      </dgm:t>
    </dgm:pt>
    <dgm:pt modelId="{365951BD-B34B-47F7-9D1B-9C0E7F0FE80B}">
      <dgm:prSet phldrT="[טקסט]"/>
      <dgm:spPr/>
      <dgm:t>
        <a:bodyPr/>
        <a:lstStyle/>
        <a:p>
          <a:pPr rtl="1"/>
          <a:r>
            <a:rPr lang="ar-JO" dirty="0" smtClean="0"/>
            <a:t>حشرات مفترسة </a:t>
          </a:r>
          <a:endParaRPr lang="he-IL" dirty="0"/>
        </a:p>
      </dgm:t>
    </dgm:pt>
    <dgm:pt modelId="{50E2DF22-441B-48EF-91C6-4CE528A11845}" type="parTrans" cxnId="{23D2B1D4-D28F-4212-B8F5-82C63C9FA561}">
      <dgm:prSet/>
      <dgm:spPr/>
      <dgm:t>
        <a:bodyPr/>
        <a:lstStyle/>
        <a:p>
          <a:pPr rtl="1"/>
          <a:endParaRPr lang="he-IL"/>
        </a:p>
      </dgm:t>
    </dgm:pt>
    <dgm:pt modelId="{43750112-33E5-49F9-8E70-4635B6C8E9E5}" type="sibTrans" cxnId="{23D2B1D4-D28F-4212-B8F5-82C63C9FA561}">
      <dgm:prSet/>
      <dgm:spPr/>
      <dgm:t>
        <a:bodyPr/>
        <a:lstStyle/>
        <a:p>
          <a:pPr rtl="1"/>
          <a:endParaRPr lang="he-IL"/>
        </a:p>
      </dgm:t>
    </dgm:pt>
    <dgm:pt modelId="{F2DAD6AF-5F0C-48FD-844D-AC86D37B369F}">
      <dgm:prSet/>
      <dgm:spPr/>
      <dgm:t>
        <a:bodyPr/>
        <a:lstStyle/>
        <a:p>
          <a:pPr rtl="1"/>
          <a:r>
            <a:rPr lang="ar-JO" dirty="0" smtClean="0"/>
            <a:t>مسببات المرضية </a:t>
          </a:r>
          <a:endParaRPr lang="he-IL" dirty="0"/>
        </a:p>
      </dgm:t>
    </dgm:pt>
    <dgm:pt modelId="{B9541160-CFF0-415F-819A-3603117969BB}" type="parTrans" cxnId="{EDC14474-BFC9-4043-B3BC-6880B21F154D}">
      <dgm:prSet/>
      <dgm:spPr/>
    </dgm:pt>
    <dgm:pt modelId="{524F31DE-E1EB-4989-940F-CD3E1D4718D7}" type="sibTrans" cxnId="{EDC14474-BFC9-4043-B3BC-6880B21F154D}">
      <dgm:prSet/>
      <dgm:spPr/>
    </dgm:pt>
    <dgm:pt modelId="{00370C37-4EE3-4620-8291-D9F896CD4A46}" type="pres">
      <dgm:prSet presAssocID="{B14196D6-AF32-4A3B-8EFB-DCA3C4A58FFF}" presName="hierChild1" presStyleCnt="0">
        <dgm:presLayoutVars>
          <dgm:orgChart val="1"/>
          <dgm:chPref val="1"/>
          <dgm:dir/>
          <dgm:animOne val="branch"/>
          <dgm:animLvl val="lvl"/>
          <dgm:resizeHandles/>
        </dgm:presLayoutVars>
      </dgm:prSet>
      <dgm:spPr/>
      <dgm:t>
        <a:bodyPr/>
        <a:lstStyle/>
        <a:p>
          <a:pPr rtl="1"/>
          <a:endParaRPr lang="he-IL"/>
        </a:p>
      </dgm:t>
    </dgm:pt>
    <dgm:pt modelId="{30967412-060C-44FE-8C09-8E970BCC7C95}" type="pres">
      <dgm:prSet presAssocID="{A36DE809-EECB-4E40-B890-23FD33817E5C}" presName="hierRoot1" presStyleCnt="0">
        <dgm:presLayoutVars>
          <dgm:hierBranch val="init"/>
        </dgm:presLayoutVars>
      </dgm:prSet>
      <dgm:spPr/>
    </dgm:pt>
    <dgm:pt modelId="{C7EFEE57-D80A-4C86-AA3F-B3005611A1CF}" type="pres">
      <dgm:prSet presAssocID="{A36DE809-EECB-4E40-B890-23FD33817E5C}" presName="rootComposite1" presStyleCnt="0"/>
      <dgm:spPr/>
    </dgm:pt>
    <dgm:pt modelId="{A3CFDC64-9A4C-42BE-B6E1-3DA8AB7E6CDE}" type="pres">
      <dgm:prSet presAssocID="{A36DE809-EECB-4E40-B890-23FD33817E5C}" presName="rootText1" presStyleLbl="node0" presStyleIdx="0" presStyleCnt="1">
        <dgm:presLayoutVars>
          <dgm:chPref val="3"/>
        </dgm:presLayoutVars>
      </dgm:prSet>
      <dgm:spPr/>
      <dgm:t>
        <a:bodyPr/>
        <a:lstStyle/>
        <a:p>
          <a:pPr rtl="1"/>
          <a:endParaRPr lang="he-IL"/>
        </a:p>
      </dgm:t>
    </dgm:pt>
    <dgm:pt modelId="{37299640-9383-4B18-B64B-6AEFAF1E09C1}" type="pres">
      <dgm:prSet presAssocID="{A36DE809-EECB-4E40-B890-23FD33817E5C}" presName="rootConnector1" presStyleLbl="node1" presStyleIdx="0" presStyleCnt="0"/>
      <dgm:spPr/>
      <dgm:t>
        <a:bodyPr/>
        <a:lstStyle/>
        <a:p>
          <a:pPr rtl="1"/>
          <a:endParaRPr lang="he-IL"/>
        </a:p>
      </dgm:t>
    </dgm:pt>
    <dgm:pt modelId="{C3129EBA-28D9-49DB-BFF6-3266C9ABAD95}" type="pres">
      <dgm:prSet presAssocID="{A36DE809-EECB-4E40-B890-23FD33817E5C}" presName="hierChild2" presStyleCnt="0"/>
      <dgm:spPr/>
    </dgm:pt>
    <dgm:pt modelId="{76DE9954-4259-49DE-B529-1E3CF1DC382D}" type="pres">
      <dgm:prSet presAssocID="{B9541160-CFF0-415F-819A-3603117969BB}" presName="Name37" presStyleLbl="parChTrans1D2" presStyleIdx="0" presStyleCnt="3"/>
      <dgm:spPr/>
    </dgm:pt>
    <dgm:pt modelId="{DD0E1B01-3E0A-4B1A-923C-EC7C43CDB7CE}" type="pres">
      <dgm:prSet presAssocID="{F2DAD6AF-5F0C-48FD-844D-AC86D37B369F}" presName="hierRoot2" presStyleCnt="0">
        <dgm:presLayoutVars>
          <dgm:hierBranch val="init"/>
        </dgm:presLayoutVars>
      </dgm:prSet>
      <dgm:spPr/>
    </dgm:pt>
    <dgm:pt modelId="{0FA4A162-E1D0-41CA-836B-A68955375C92}" type="pres">
      <dgm:prSet presAssocID="{F2DAD6AF-5F0C-48FD-844D-AC86D37B369F}" presName="rootComposite" presStyleCnt="0"/>
      <dgm:spPr/>
    </dgm:pt>
    <dgm:pt modelId="{C19E2CD2-6E1C-495B-B4AC-A596FCCEC69C}" type="pres">
      <dgm:prSet presAssocID="{F2DAD6AF-5F0C-48FD-844D-AC86D37B369F}" presName="rootText" presStyleLbl="node2" presStyleIdx="0" presStyleCnt="3">
        <dgm:presLayoutVars>
          <dgm:chPref val="3"/>
        </dgm:presLayoutVars>
      </dgm:prSet>
      <dgm:spPr/>
      <dgm:t>
        <a:bodyPr/>
        <a:lstStyle/>
        <a:p>
          <a:pPr rtl="1"/>
          <a:endParaRPr lang="he-IL"/>
        </a:p>
      </dgm:t>
    </dgm:pt>
    <dgm:pt modelId="{9AFD67B9-69F8-44FA-9A32-88B01FF1332B}" type="pres">
      <dgm:prSet presAssocID="{F2DAD6AF-5F0C-48FD-844D-AC86D37B369F}" presName="rootConnector" presStyleLbl="node2" presStyleIdx="0" presStyleCnt="3"/>
      <dgm:spPr/>
      <dgm:t>
        <a:bodyPr/>
        <a:lstStyle/>
        <a:p>
          <a:pPr rtl="1"/>
          <a:endParaRPr lang="he-IL"/>
        </a:p>
      </dgm:t>
    </dgm:pt>
    <dgm:pt modelId="{4221950D-2E16-4383-BC75-DB0412418777}" type="pres">
      <dgm:prSet presAssocID="{F2DAD6AF-5F0C-48FD-844D-AC86D37B369F}" presName="hierChild4" presStyleCnt="0"/>
      <dgm:spPr/>
    </dgm:pt>
    <dgm:pt modelId="{C62026C1-4A1E-480C-AEE8-034968798A68}" type="pres">
      <dgm:prSet presAssocID="{F2DAD6AF-5F0C-48FD-844D-AC86D37B369F}" presName="hierChild5" presStyleCnt="0"/>
      <dgm:spPr/>
    </dgm:pt>
    <dgm:pt modelId="{D079FD86-EB9A-43EF-B88E-EDBC74339997}" type="pres">
      <dgm:prSet presAssocID="{4EC84F88-162B-4CAD-951D-131BBE07F8D3}" presName="Name37" presStyleLbl="parChTrans1D2" presStyleIdx="1" presStyleCnt="3"/>
      <dgm:spPr/>
      <dgm:t>
        <a:bodyPr/>
        <a:lstStyle/>
        <a:p>
          <a:pPr rtl="1"/>
          <a:endParaRPr lang="he-IL"/>
        </a:p>
      </dgm:t>
    </dgm:pt>
    <dgm:pt modelId="{8B4FBAB4-F5FF-49D6-A492-FA13AC18D621}" type="pres">
      <dgm:prSet presAssocID="{DA361713-4A5A-4F79-8620-95B8AEAB63E6}" presName="hierRoot2" presStyleCnt="0">
        <dgm:presLayoutVars>
          <dgm:hierBranch val="init"/>
        </dgm:presLayoutVars>
      </dgm:prSet>
      <dgm:spPr/>
    </dgm:pt>
    <dgm:pt modelId="{FA8EEF44-258A-4CB8-BB42-484133F9759C}" type="pres">
      <dgm:prSet presAssocID="{DA361713-4A5A-4F79-8620-95B8AEAB63E6}" presName="rootComposite" presStyleCnt="0"/>
      <dgm:spPr/>
    </dgm:pt>
    <dgm:pt modelId="{432F8368-352D-4BC1-90A5-C5B5867AD613}" type="pres">
      <dgm:prSet presAssocID="{DA361713-4A5A-4F79-8620-95B8AEAB63E6}" presName="rootText" presStyleLbl="node2" presStyleIdx="1" presStyleCnt="3">
        <dgm:presLayoutVars>
          <dgm:chPref val="3"/>
        </dgm:presLayoutVars>
      </dgm:prSet>
      <dgm:spPr/>
      <dgm:t>
        <a:bodyPr/>
        <a:lstStyle/>
        <a:p>
          <a:pPr rtl="1"/>
          <a:endParaRPr lang="he-IL"/>
        </a:p>
      </dgm:t>
    </dgm:pt>
    <dgm:pt modelId="{0E2E9836-3CFD-4010-ABBF-161E9657D21F}" type="pres">
      <dgm:prSet presAssocID="{DA361713-4A5A-4F79-8620-95B8AEAB63E6}" presName="rootConnector" presStyleLbl="node2" presStyleIdx="1" presStyleCnt="3"/>
      <dgm:spPr/>
      <dgm:t>
        <a:bodyPr/>
        <a:lstStyle/>
        <a:p>
          <a:pPr rtl="1"/>
          <a:endParaRPr lang="he-IL"/>
        </a:p>
      </dgm:t>
    </dgm:pt>
    <dgm:pt modelId="{6DB1CCDD-C0F0-4F13-B736-0A8C661944E0}" type="pres">
      <dgm:prSet presAssocID="{DA361713-4A5A-4F79-8620-95B8AEAB63E6}" presName="hierChild4" presStyleCnt="0"/>
      <dgm:spPr/>
    </dgm:pt>
    <dgm:pt modelId="{2740CD74-EFCB-49B7-A11E-B8E8400FF9F9}" type="pres">
      <dgm:prSet presAssocID="{DA361713-4A5A-4F79-8620-95B8AEAB63E6}" presName="hierChild5" presStyleCnt="0"/>
      <dgm:spPr/>
    </dgm:pt>
    <dgm:pt modelId="{30A10B4C-54A4-4F82-9DC1-BE1BBB7B2749}" type="pres">
      <dgm:prSet presAssocID="{50E2DF22-441B-48EF-91C6-4CE528A11845}" presName="Name37" presStyleLbl="parChTrans1D2" presStyleIdx="2" presStyleCnt="3"/>
      <dgm:spPr/>
      <dgm:t>
        <a:bodyPr/>
        <a:lstStyle/>
        <a:p>
          <a:pPr rtl="1"/>
          <a:endParaRPr lang="he-IL"/>
        </a:p>
      </dgm:t>
    </dgm:pt>
    <dgm:pt modelId="{26456DD9-48A9-4DF4-A05D-B5AAEE526475}" type="pres">
      <dgm:prSet presAssocID="{365951BD-B34B-47F7-9D1B-9C0E7F0FE80B}" presName="hierRoot2" presStyleCnt="0">
        <dgm:presLayoutVars>
          <dgm:hierBranch val="init"/>
        </dgm:presLayoutVars>
      </dgm:prSet>
      <dgm:spPr/>
    </dgm:pt>
    <dgm:pt modelId="{E533CAD3-A3C5-4F4A-BA1A-77C5F76D4245}" type="pres">
      <dgm:prSet presAssocID="{365951BD-B34B-47F7-9D1B-9C0E7F0FE80B}" presName="rootComposite" presStyleCnt="0"/>
      <dgm:spPr/>
    </dgm:pt>
    <dgm:pt modelId="{425AFE68-B8E2-469A-A714-015FD99700E8}" type="pres">
      <dgm:prSet presAssocID="{365951BD-B34B-47F7-9D1B-9C0E7F0FE80B}" presName="rootText" presStyleLbl="node2" presStyleIdx="2" presStyleCnt="3">
        <dgm:presLayoutVars>
          <dgm:chPref val="3"/>
        </dgm:presLayoutVars>
      </dgm:prSet>
      <dgm:spPr/>
      <dgm:t>
        <a:bodyPr/>
        <a:lstStyle/>
        <a:p>
          <a:pPr rtl="1"/>
          <a:endParaRPr lang="he-IL"/>
        </a:p>
      </dgm:t>
    </dgm:pt>
    <dgm:pt modelId="{D1334FA7-7DD2-4AFC-8D8E-328B988E5552}" type="pres">
      <dgm:prSet presAssocID="{365951BD-B34B-47F7-9D1B-9C0E7F0FE80B}" presName="rootConnector" presStyleLbl="node2" presStyleIdx="2" presStyleCnt="3"/>
      <dgm:spPr/>
      <dgm:t>
        <a:bodyPr/>
        <a:lstStyle/>
        <a:p>
          <a:pPr rtl="1"/>
          <a:endParaRPr lang="he-IL"/>
        </a:p>
      </dgm:t>
    </dgm:pt>
    <dgm:pt modelId="{669984A0-FE88-4A15-BE03-4DF540715E6A}" type="pres">
      <dgm:prSet presAssocID="{365951BD-B34B-47F7-9D1B-9C0E7F0FE80B}" presName="hierChild4" presStyleCnt="0"/>
      <dgm:spPr/>
    </dgm:pt>
    <dgm:pt modelId="{73A72D90-0625-43B1-88F4-9F3580D7AF9A}" type="pres">
      <dgm:prSet presAssocID="{365951BD-B34B-47F7-9D1B-9C0E7F0FE80B}" presName="hierChild5" presStyleCnt="0"/>
      <dgm:spPr/>
    </dgm:pt>
    <dgm:pt modelId="{6C62338E-EA94-4349-B352-18E15E77DD61}" type="pres">
      <dgm:prSet presAssocID="{A36DE809-EECB-4E40-B890-23FD33817E5C}" presName="hierChild3" presStyleCnt="0"/>
      <dgm:spPr/>
    </dgm:pt>
  </dgm:ptLst>
  <dgm:cxnLst>
    <dgm:cxn modelId="{E89DF903-4521-4EB5-BBE8-120288F28F95}" type="presOf" srcId="{B14196D6-AF32-4A3B-8EFB-DCA3C4A58FFF}" destId="{00370C37-4EE3-4620-8291-D9F896CD4A46}" srcOrd="0" destOrd="0" presId="urn:microsoft.com/office/officeart/2005/8/layout/orgChart1"/>
    <dgm:cxn modelId="{6A62AF64-A912-4242-BC57-82D61CCD3C47}" type="presOf" srcId="{DA361713-4A5A-4F79-8620-95B8AEAB63E6}" destId="{432F8368-352D-4BC1-90A5-C5B5867AD613}" srcOrd="0" destOrd="0" presId="urn:microsoft.com/office/officeart/2005/8/layout/orgChart1"/>
    <dgm:cxn modelId="{0EA7656B-0C53-4DC3-B048-354A8BCAC6EE}" type="presOf" srcId="{B9541160-CFF0-415F-819A-3603117969BB}" destId="{76DE9954-4259-49DE-B529-1E3CF1DC382D}" srcOrd="0" destOrd="0" presId="urn:microsoft.com/office/officeart/2005/8/layout/orgChart1"/>
    <dgm:cxn modelId="{731313D0-CE91-425C-ADB5-F5870691FDF0}" type="presOf" srcId="{50E2DF22-441B-48EF-91C6-4CE528A11845}" destId="{30A10B4C-54A4-4F82-9DC1-BE1BBB7B2749}" srcOrd="0" destOrd="0" presId="urn:microsoft.com/office/officeart/2005/8/layout/orgChart1"/>
    <dgm:cxn modelId="{27E9C744-18AD-429E-A5FF-B6BEE5A453DF}" type="presOf" srcId="{A36DE809-EECB-4E40-B890-23FD33817E5C}" destId="{A3CFDC64-9A4C-42BE-B6E1-3DA8AB7E6CDE}" srcOrd="0" destOrd="0" presId="urn:microsoft.com/office/officeart/2005/8/layout/orgChart1"/>
    <dgm:cxn modelId="{BE55C3FE-F9B7-4348-AB98-9064659EC44F}" type="presOf" srcId="{365951BD-B34B-47F7-9D1B-9C0E7F0FE80B}" destId="{D1334FA7-7DD2-4AFC-8D8E-328B988E5552}" srcOrd="1" destOrd="0" presId="urn:microsoft.com/office/officeart/2005/8/layout/orgChart1"/>
    <dgm:cxn modelId="{5A186655-EDA7-4C83-B779-E96290C73781}" srcId="{A36DE809-EECB-4E40-B890-23FD33817E5C}" destId="{DA361713-4A5A-4F79-8620-95B8AEAB63E6}" srcOrd="1" destOrd="0" parTransId="{4EC84F88-162B-4CAD-951D-131BBE07F8D3}" sibTransId="{62596AD9-265C-4582-9C95-B3F64CFD2CB2}"/>
    <dgm:cxn modelId="{EDC14474-BFC9-4043-B3BC-6880B21F154D}" srcId="{A36DE809-EECB-4E40-B890-23FD33817E5C}" destId="{F2DAD6AF-5F0C-48FD-844D-AC86D37B369F}" srcOrd="0" destOrd="0" parTransId="{B9541160-CFF0-415F-819A-3603117969BB}" sibTransId="{524F31DE-E1EB-4989-940F-CD3E1D4718D7}"/>
    <dgm:cxn modelId="{B9BB24C3-8A66-47C1-AC54-EF21A9C31382}" type="presOf" srcId="{DA361713-4A5A-4F79-8620-95B8AEAB63E6}" destId="{0E2E9836-3CFD-4010-ABBF-161E9657D21F}" srcOrd="1" destOrd="0" presId="urn:microsoft.com/office/officeart/2005/8/layout/orgChart1"/>
    <dgm:cxn modelId="{56A4A994-DCE8-4CF2-96AB-A7F7EF4B9F53}" type="presOf" srcId="{F2DAD6AF-5F0C-48FD-844D-AC86D37B369F}" destId="{C19E2CD2-6E1C-495B-B4AC-A596FCCEC69C}" srcOrd="0" destOrd="0" presId="urn:microsoft.com/office/officeart/2005/8/layout/orgChart1"/>
    <dgm:cxn modelId="{E77CA270-E20A-497B-BB53-A1950430888E}" srcId="{B14196D6-AF32-4A3B-8EFB-DCA3C4A58FFF}" destId="{A36DE809-EECB-4E40-B890-23FD33817E5C}" srcOrd="0" destOrd="0" parTransId="{F86790B7-6DA1-498B-B7A4-EAFE293A255A}" sibTransId="{5CE9725A-CC2C-46EA-948C-474882A61499}"/>
    <dgm:cxn modelId="{23D2B1D4-D28F-4212-B8F5-82C63C9FA561}" srcId="{A36DE809-EECB-4E40-B890-23FD33817E5C}" destId="{365951BD-B34B-47F7-9D1B-9C0E7F0FE80B}" srcOrd="2" destOrd="0" parTransId="{50E2DF22-441B-48EF-91C6-4CE528A11845}" sibTransId="{43750112-33E5-49F9-8E70-4635B6C8E9E5}"/>
    <dgm:cxn modelId="{27B76C34-C0C3-4C54-ADAB-F81F7FCDCE5E}" type="presOf" srcId="{365951BD-B34B-47F7-9D1B-9C0E7F0FE80B}" destId="{425AFE68-B8E2-469A-A714-015FD99700E8}" srcOrd="0" destOrd="0" presId="urn:microsoft.com/office/officeart/2005/8/layout/orgChart1"/>
    <dgm:cxn modelId="{0F8DCA12-C978-4F89-AAF0-335B77CF8569}" type="presOf" srcId="{F2DAD6AF-5F0C-48FD-844D-AC86D37B369F}" destId="{9AFD67B9-69F8-44FA-9A32-88B01FF1332B}" srcOrd="1" destOrd="0" presId="urn:microsoft.com/office/officeart/2005/8/layout/orgChart1"/>
    <dgm:cxn modelId="{BB091281-6589-4ED5-AAC3-AD67285D3669}" type="presOf" srcId="{A36DE809-EECB-4E40-B890-23FD33817E5C}" destId="{37299640-9383-4B18-B64B-6AEFAF1E09C1}" srcOrd="1" destOrd="0" presId="urn:microsoft.com/office/officeart/2005/8/layout/orgChart1"/>
    <dgm:cxn modelId="{6467A6AB-717D-4A2D-A84F-D6B9DD65E5FF}" type="presOf" srcId="{4EC84F88-162B-4CAD-951D-131BBE07F8D3}" destId="{D079FD86-EB9A-43EF-B88E-EDBC74339997}" srcOrd="0" destOrd="0" presId="urn:microsoft.com/office/officeart/2005/8/layout/orgChart1"/>
    <dgm:cxn modelId="{0515D5CB-04E4-4A27-9ACA-0B33270B9D38}" type="presParOf" srcId="{00370C37-4EE3-4620-8291-D9F896CD4A46}" destId="{30967412-060C-44FE-8C09-8E970BCC7C95}" srcOrd="0" destOrd="0" presId="urn:microsoft.com/office/officeart/2005/8/layout/orgChart1"/>
    <dgm:cxn modelId="{2E880D04-EBEC-4A0F-A216-48B6A73F878B}" type="presParOf" srcId="{30967412-060C-44FE-8C09-8E970BCC7C95}" destId="{C7EFEE57-D80A-4C86-AA3F-B3005611A1CF}" srcOrd="0" destOrd="0" presId="urn:microsoft.com/office/officeart/2005/8/layout/orgChart1"/>
    <dgm:cxn modelId="{211427FB-7EB5-4C7A-BAA5-A123092E1601}" type="presParOf" srcId="{C7EFEE57-D80A-4C86-AA3F-B3005611A1CF}" destId="{A3CFDC64-9A4C-42BE-B6E1-3DA8AB7E6CDE}" srcOrd="0" destOrd="0" presId="urn:microsoft.com/office/officeart/2005/8/layout/orgChart1"/>
    <dgm:cxn modelId="{84A0B86B-4CB0-40FD-AB47-539D37CAB313}" type="presParOf" srcId="{C7EFEE57-D80A-4C86-AA3F-B3005611A1CF}" destId="{37299640-9383-4B18-B64B-6AEFAF1E09C1}" srcOrd="1" destOrd="0" presId="urn:microsoft.com/office/officeart/2005/8/layout/orgChart1"/>
    <dgm:cxn modelId="{06864A37-360A-4FFA-ACAA-576C63AE74FE}" type="presParOf" srcId="{30967412-060C-44FE-8C09-8E970BCC7C95}" destId="{C3129EBA-28D9-49DB-BFF6-3266C9ABAD95}" srcOrd="1" destOrd="0" presId="urn:microsoft.com/office/officeart/2005/8/layout/orgChart1"/>
    <dgm:cxn modelId="{E5C1E6C8-4DF9-48E1-B92B-E04DD3FDD5DD}" type="presParOf" srcId="{C3129EBA-28D9-49DB-BFF6-3266C9ABAD95}" destId="{76DE9954-4259-49DE-B529-1E3CF1DC382D}" srcOrd="0" destOrd="0" presId="urn:microsoft.com/office/officeart/2005/8/layout/orgChart1"/>
    <dgm:cxn modelId="{DF208579-3CF4-4928-99BC-1FAF45BC9024}" type="presParOf" srcId="{C3129EBA-28D9-49DB-BFF6-3266C9ABAD95}" destId="{DD0E1B01-3E0A-4B1A-923C-EC7C43CDB7CE}" srcOrd="1" destOrd="0" presId="urn:microsoft.com/office/officeart/2005/8/layout/orgChart1"/>
    <dgm:cxn modelId="{2748F608-69A6-42C6-AC14-623E0951D7CA}" type="presParOf" srcId="{DD0E1B01-3E0A-4B1A-923C-EC7C43CDB7CE}" destId="{0FA4A162-E1D0-41CA-836B-A68955375C92}" srcOrd="0" destOrd="0" presId="urn:microsoft.com/office/officeart/2005/8/layout/orgChart1"/>
    <dgm:cxn modelId="{99E2609C-E065-45BA-BA89-64C350305319}" type="presParOf" srcId="{0FA4A162-E1D0-41CA-836B-A68955375C92}" destId="{C19E2CD2-6E1C-495B-B4AC-A596FCCEC69C}" srcOrd="0" destOrd="0" presId="urn:microsoft.com/office/officeart/2005/8/layout/orgChart1"/>
    <dgm:cxn modelId="{7734128E-C2BD-4CBD-8B5D-423DF2B43F7C}" type="presParOf" srcId="{0FA4A162-E1D0-41CA-836B-A68955375C92}" destId="{9AFD67B9-69F8-44FA-9A32-88B01FF1332B}" srcOrd="1" destOrd="0" presId="urn:microsoft.com/office/officeart/2005/8/layout/orgChart1"/>
    <dgm:cxn modelId="{E0F4FD79-9D0B-46AD-B63A-F667214C41DF}" type="presParOf" srcId="{DD0E1B01-3E0A-4B1A-923C-EC7C43CDB7CE}" destId="{4221950D-2E16-4383-BC75-DB0412418777}" srcOrd="1" destOrd="0" presId="urn:microsoft.com/office/officeart/2005/8/layout/orgChart1"/>
    <dgm:cxn modelId="{C7EB7346-2A6E-41D0-BA02-617A362082D8}" type="presParOf" srcId="{DD0E1B01-3E0A-4B1A-923C-EC7C43CDB7CE}" destId="{C62026C1-4A1E-480C-AEE8-034968798A68}" srcOrd="2" destOrd="0" presId="urn:microsoft.com/office/officeart/2005/8/layout/orgChart1"/>
    <dgm:cxn modelId="{55EB90AB-3CEE-44A8-8F61-AC783E0109F5}" type="presParOf" srcId="{C3129EBA-28D9-49DB-BFF6-3266C9ABAD95}" destId="{D079FD86-EB9A-43EF-B88E-EDBC74339997}" srcOrd="2" destOrd="0" presId="urn:microsoft.com/office/officeart/2005/8/layout/orgChart1"/>
    <dgm:cxn modelId="{B5260FA0-C3C2-4A12-A08C-5B424FA6A2D1}" type="presParOf" srcId="{C3129EBA-28D9-49DB-BFF6-3266C9ABAD95}" destId="{8B4FBAB4-F5FF-49D6-A492-FA13AC18D621}" srcOrd="3" destOrd="0" presId="urn:microsoft.com/office/officeart/2005/8/layout/orgChart1"/>
    <dgm:cxn modelId="{888FA41E-9823-4C22-A19D-1FDCAC78A4B7}" type="presParOf" srcId="{8B4FBAB4-F5FF-49D6-A492-FA13AC18D621}" destId="{FA8EEF44-258A-4CB8-BB42-484133F9759C}" srcOrd="0" destOrd="0" presId="urn:microsoft.com/office/officeart/2005/8/layout/orgChart1"/>
    <dgm:cxn modelId="{2884EEC1-81B9-4D8F-9DF4-0D3B8A894322}" type="presParOf" srcId="{FA8EEF44-258A-4CB8-BB42-484133F9759C}" destId="{432F8368-352D-4BC1-90A5-C5B5867AD613}" srcOrd="0" destOrd="0" presId="urn:microsoft.com/office/officeart/2005/8/layout/orgChart1"/>
    <dgm:cxn modelId="{903FC27A-D467-40DB-9CFC-55829F6EB052}" type="presParOf" srcId="{FA8EEF44-258A-4CB8-BB42-484133F9759C}" destId="{0E2E9836-3CFD-4010-ABBF-161E9657D21F}" srcOrd="1" destOrd="0" presId="urn:microsoft.com/office/officeart/2005/8/layout/orgChart1"/>
    <dgm:cxn modelId="{874FC9B6-36DA-4D82-800B-E4BD24E8AA28}" type="presParOf" srcId="{8B4FBAB4-F5FF-49D6-A492-FA13AC18D621}" destId="{6DB1CCDD-C0F0-4F13-B736-0A8C661944E0}" srcOrd="1" destOrd="0" presId="urn:microsoft.com/office/officeart/2005/8/layout/orgChart1"/>
    <dgm:cxn modelId="{749C01F4-4D1D-4297-A206-4F8F5BCBE11E}" type="presParOf" srcId="{8B4FBAB4-F5FF-49D6-A492-FA13AC18D621}" destId="{2740CD74-EFCB-49B7-A11E-B8E8400FF9F9}" srcOrd="2" destOrd="0" presId="urn:microsoft.com/office/officeart/2005/8/layout/orgChart1"/>
    <dgm:cxn modelId="{1A451FEF-DC25-4EC1-B05F-9F177320196B}" type="presParOf" srcId="{C3129EBA-28D9-49DB-BFF6-3266C9ABAD95}" destId="{30A10B4C-54A4-4F82-9DC1-BE1BBB7B2749}" srcOrd="4" destOrd="0" presId="urn:microsoft.com/office/officeart/2005/8/layout/orgChart1"/>
    <dgm:cxn modelId="{FAB17AED-C663-4886-9878-52561DBA9BAB}" type="presParOf" srcId="{C3129EBA-28D9-49DB-BFF6-3266C9ABAD95}" destId="{26456DD9-48A9-4DF4-A05D-B5AAEE526475}" srcOrd="5" destOrd="0" presId="urn:microsoft.com/office/officeart/2005/8/layout/orgChart1"/>
    <dgm:cxn modelId="{D8E729C4-2E40-45F2-AE7A-544EB4EE2214}" type="presParOf" srcId="{26456DD9-48A9-4DF4-A05D-B5AAEE526475}" destId="{E533CAD3-A3C5-4F4A-BA1A-77C5F76D4245}" srcOrd="0" destOrd="0" presId="urn:microsoft.com/office/officeart/2005/8/layout/orgChart1"/>
    <dgm:cxn modelId="{98EE3899-6827-43C5-9C8A-29F1810A5B51}" type="presParOf" srcId="{E533CAD3-A3C5-4F4A-BA1A-77C5F76D4245}" destId="{425AFE68-B8E2-469A-A714-015FD99700E8}" srcOrd="0" destOrd="0" presId="urn:microsoft.com/office/officeart/2005/8/layout/orgChart1"/>
    <dgm:cxn modelId="{FB518672-6086-4283-A5CF-037623AE1B36}" type="presParOf" srcId="{E533CAD3-A3C5-4F4A-BA1A-77C5F76D4245}" destId="{D1334FA7-7DD2-4AFC-8D8E-328B988E5552}" srcOrd="1" destOrd="0" presId="urn:microsoft.com/office/officeart/2005/8/layout/orgChart1"/>
    <dgm:cxn modelId="{692A46DE-23D9-4CA9-994B-6A3E083DA72C}" type="presParOf" srcId="{26456DD9-48A9-4DF4-A05D-B5AAEE526475}" destId="{669984A0-FE88-4A15-BE03-4DF540715E6A}" srcOrd="1" destOrd="0" presId="urn:microsoft.com/office/officeart/2005/8/layout/orgChart1"/>
    <dgm:cxn modelId="{4CAB890F-F9DE-4833-9E6E-9EE939C5406B}" type="presParOf" srcId="{26456DD9-48A9-4DF4-A05D-B5AAEE526475}" destId="{73A72D90-0625-43B1-88F4-9F3580D7AF9A}" srcOrd="2" destOrd="0" presId="urn:microsoft.com/office/officeart/2005/8/layout/orgChart1"/>
    <dgm:cxn modelId="{AA199246-CFF7-478B-9658-8854C7DCEFC8}" type="presParOf" srcId="{30967412-060C-44FE-8C09-8E970BCC7C95}" destId="{6C62338E-EA94-4349-B352-18E15E77DD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10B4C-54A4-4F82-9DC1-BE1BBB7B2749}">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79FD86-EB9A-43EF-B88E-EDBC74339997}">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DE9954-4259-49DE-B529-1E3CF1DC382D}">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CFDC64-9A4C-42BE-B6E1-3DA8AB7E6CDE}">
      <dsp:nvSpPr>
        <dsp:cNvPr id="0" name=""/>
        <dsp:cNvSpPr/>
      </dsp:nvSpPr>
      <dsp:spPr>
        <a:xfrm>
          <a:off x="2875855" y="1271678"/>
          <a:ext cx="2376289" cy="118814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JO" sz="4300" kern="1200" dirty="0" smtClean="0"/>
            <a:t>الحشرات النافعة</a:t>
          </a:r>
          <a:endParaRPr lang="he-IL" sz="4300" kern="1200" dirty="0"/>
        </a:p>
      </dsp:txBody>
      <dsp:txXfrm>
        <a:off x="2875855" y="1271678"/>
        <a:ext cx="2376289" cy="1188144"/>
      </dsp:txXfrm>
    </dsp:sp>
    <dsp:sp modelId="{C19E2CD2-6E1C-495B-B4AC-A596FCCEC69C}">
      <dsp:nvSpPr>
        <dsp:cNvPr id="0" name=""/>
        <dsp:cNvSpPr/>
      </dsp:nvSpPr>
      <dsp:spPr>
        <a:xfrm>
          <a:off x="545" y="2958843"/>
          <a:ext cx="2376289" cy="118814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JO" sz="4300" kern="1200" dirty="0" smtClean="0"/>
            <a:t>مسببات المرضية </a:t>
          </a:r>
          <a:endParaRPr lang="he-IL" sz="4300" kern="1200" dirty="0"/>
        </a:p>
      </dsp:txBody>
      <dsp:txXfrm>
        <a:off x="545" y="2958843"/>
        <a:ext cx="2376289" cy="1188144"/>
      </dsp:txXfrm>
    </dsp:sp>
    <dsp:sp modelId="{432F8368-352D-4BC1-90A5-C5B5867AD613}">
      <dsp:nvSpPr>
        <dsp:cNvPr id="0" name=""/>
        <dsp:cNvSpPr/>
      </dsp:nvSpPr>
      <dsp:spPr>
        <a:xfrm>
          <a:off x="2875855" y="2958843"/>
          <a:ext cx="2376289" cy="118814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JO" sz="4300" kern="1200" dirty="0" smtClean="0"/>
            <a:t>حشرات طفيلية</a:t>
          </a:r>
          <a:endParaRPr lang="he-IL" sz="4300" kern="1200" dirty="0"/>
        </a:p>
      </dsp:txBody>
      <dsp:txXfrm>
        <a:off x="2875855" y="2958843"/>
        <a:ext cx="2376289" cy="1188144"/>
      </dsp:txXfrm>
    </dsp:sp>
    <dsp:sp modelId="{425AFE68-B8E2-469A-A714-015FD99700E8}">
      <dsp:nvSpPr>
        <dsp:cNvPr id="0" name=""/>
        <dsp:cNvSpPr/>
      </dsp:nvSpPr>
      <dsp:spPr>
        <a:xfrm>
          <a:off x="5751165" y="2958843"/>
          <a:ext cx="2376289" cy="118814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rtl="1">
            <a:lnSpc>
              <a:spcPct val="90000"/>
            </a:lnSpc>
            <a:spcBef>
              <a:spcPct val="0"/>
            </a:spcBef>
            <a:spcAft>
              <a:spcPct val="35000"/>
            </a:spcAft>
          </a:pPr>
          <a:r>
            <a:rPr lang="ar-JO" sz="4300" kern="1200" dirty="0" smtClean="0"/>
            <a:t>حشرات مفترسة </a:t>
          </a:r>
          <a:endParaRPr lang="he-IL" sz="4300" kern="1200" dirty="0"/>
        </a:p>
      </dsp:txBody>
      <dsp:txXfrm>
        <a:off x="5751165" y="2958843"/>
        <a:ext cx="2376289" cy="11881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D2AD1-8399-4540-9015-4C138082797B}" type="datetimeFigureOut">
              <a:rPr lang="en-IL" smtClean="0"/>
              <a:t>05/20/2020</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77CD2-6A08-4049-82D6-4CA2D02CE332}" type="slidenum">
              <a:rPr lang="en-IL" smtClean="0"/>
              <a:t>‹#›</a:t>
            </a:fld>
            <a:endParaRPr lang="en-IL"/>
          </a:p>
        </p:txBody>
      </p:sp>
    </p:spTree>
    <p:extLst>
      <p:ext uri="{BB962C8B-B14F-4D97-AF65-F5344CB8AC3E}">
        <p14:creationId xmlns:p14="http://schemas.microsoft.com/office/powerpoint/2010/main" val="78041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a:t>اكتبوا النصّ الملائم وكذلك المعدّات المطلوبة. </a:t>
            </a:r>
            <a:endParaRPr/>
          </a:p>
          <a:p>
            <a:pPr marL="0" lvl="0" indent="0" algn="r" rtl="1">
              <a:spcBef>
                <a:spcPts val="0"/>
              </a:spcBef>
              <a:spcAft>
                <a:spcPts val="0"/>
              </a:spcAft>
              <a:buNone/>
            </a:pPr>
            <a:endParaRPr/>
          </a:p>
        </p:txBody>
      </p:sp>
      <p:sp>
        <p:nvSpPr>
          <p:cNvPr id="172" name="Google Shape;17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a:t>
            </a:fld>
            <a:endParaRPr/>
          </a:p>
        </p:txBody>
      </p:sp>
    </p:spTree>
    <p:extLst>
      <p:ext uri="{BB962C8B-B14F-4D97-AF65-F5344CB8AC3E}">
        <p14:creationId xmlns:p14="http://schemas.microsoft.com/office/powerpoint/2010/main" val="248254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SA" sz="1200" b="1" dirty="0"/>
              <a:t>مدّة الشريحة: دقيقتان</a:t>
            </a:r>
            <a:endParaRPr sz="1200" b="1"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ar-SA" sz="1200" dirty="0">
                <a:solidFill>
                  <a:schemeClr val="dk1"/>
                </a:solidFill>
              </a:rPr>
              <a:t>عرّفوا بأنفسكم وأعرضوا سير الدرس:</a:t>
            </a:r>
            <a:endParaRPr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ar-SA" sz="1200" dirty="0">
                <a:solidFill>
                  <a:schemeClr val="dk1"/>
                </a:solidFill>
              </a:rPr>
              <a:t>أنتم مدعوّون للتوجّه إلى التلاميذ بصورة شخصيّة: </a:t>
            </a:r>
            <a:r>
              <a:rPr lang="ar-SA" sz="1200" dirty="0"/>
              <a:t/>
            </a:r>
            <a:br>
              <a:rPr lang="ar-SA" sz="1200" dirty="0"/>
            </a:br>
            <a:endParaRPr sz="1200" dirty="0">
              <a:solidFill>
                <a:srgbClr val="2F5496"/>
              </a:solidFill>
            </a:endParaRPr>
          </a:p>
          <a:p>
            <a:pPr marL="158750" lvl="0" indent="0" algn="r" rtl="1">
              <a:spcBef>
                <a:spcPts val="0"/>
              </a:spcBef>
              <a:spcAft>
                <a:spcPts val="0"/>
              </a:spcAft>
              <a:buClr>
                <a:srgbClr val="2F5496"/>
              </a:buClr>
              <a:buSzPts val="1200"/>
              <a:buFont typeface="Calibri"/>
              <a:buNone/>
            </a:pPr>
            <a:r>
              <a:rPr lang="ar-SA" sz="1200" dirty="0">
                <a:solidFill>
                  <a:srgbClr val="2F5496"/>
                </a:solidFill>
              </a:rPr>
              <a:t>مثال على نصّ شفويّ: مرحبًا، اسمي ـــــــــــــــ. أنا أعلّم ـــــــــ من ــــــــــــــ. كيف حالكم؟ يسرّني انضمامكم إليّ... </a:t>
            </a:r>
            <a:endParaRPr sz="1200" dirty="0">
              <a:solidFill>
                <a:srgbClr val="2F5496"/>
              </a:solidFill>
            </a:endParaRPr>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ar-SA" sz="1200" dirty="0">
                <a:solidFill>
                  <a:schemeClr val="dk1"/>
                </a:solidFill>
              </a:rPr>
              <a:t>موضوع الدرس وهدفه: </a:t>
            </a:r>
            <a:br>
              <a:rPr lang="ar-SA" sz="1200" dirty="0">
                <a:solidFill>
                  <a:schemeClr val="dk1"/>
                </a:solidFill>
              </a:rPr>
            </a:br>
            <a:endParaRPr sz="1200" dirty="0">
              <a:solidFill>
                <a:srgbClr val="2F5496"/>
              </a:solidFill>
            </a:endParaRPr>
          </a:p>
          <a:p>
            <a:pPr marL="0" lvl="0" indent="0" algn="r" rtl="1">
              <a:spcBef>
                <a:spcPts val="0"/>
              </a:spcBef>
              <a:spcAft>
                <a:spcPts val="0"/>
              </a:spcAft>
              <a:buClr>
                <a:srgbClr val="2F5496"/>
              </a:buClr>
              <a:buSzPts val="1200"/>
              <a:buFont typeface="Calibri"/>
              <a:buNone/>
            </a:pPr>
            <a:r>
              <a:rPr lang="ar-SA" sz="1200" dirty="0">
                <a:solidFill>
                  <a:srgbClr val="2F5496"/>
                </a:solidFill>
              </a:rPr>
              <a:t>مثال على نصّ شفويّ: سنتعلّم في هذا الدرس عن ــــــــــــــــــــ. انضمّوا إليّ وستستمتعون. هل أنتم مستعدّون؟ فلنبدأ" </a:t>
            </a:r>
            <a:endParaRPr sz="1200" b="1" dirty="0"/>
          </a:p>
          <a:p>
            <a:pPr marL="133350" lvl="0" indent="0" algn="r" rtl="1">
              <a:lnSpc>
                <a:spcPct val="115000"/>
              </a:lnSpc>
              <a:spcBef>
                <a:spcPts val="800"/>
              </a:spcBef>
              <a:spcAft>
                <a:spcPts val="0"/>
              </a:spcAft>
              <a:buNone/>
            </a:pPr>
            <a:r>
              <a:rPr lang="ar-SA" sz="1200" dirty="0">
                <a:solidFill>
                  <a:schemeClr val="dk1"/>
                </a:solidFill>
                <a:latin typeface="Arial" panose="020B0604020202020204" pitchFamily="34" charset="0"/>
                <a:ea typeface="Alef"/>
                <a:cs typeface="Arial" panose="020B0604020202020204" pitchFamily="34" charset="0"/>
                <a:sym typeface="Alef"/>
              </a:rPr>
              <a:t>نبدأ بـ ….  (مرحلة افتتاحيّة الدرس)</a:t>
            </a:r>
            <a:endParaRPr dirty="0"/>
          </a:p>
          <a:p>
            <a:pPr marL="133350" lvl="0" indent="0" algn="r" rtl="1">
              <a:lnSpc>
                <a:spcPct val="115000"/>
              </a:lnSpc>
              <a:spcBef>
                <a:spcPts val="0"/>
              </a:spcBef>
              <a:spcAft>
                <a:spcPts val="0"/>
              </a:spcAft>
              <a:buNone/>
            </a:pPr>
            <a:r>
              <a:rPr lang="ar-SA" sz="1200" dirty="0">
                <a:solidFill>
                  <a:schemeClr val="dk1"/>
                </a:solidFill>
                <a:latin typeface="Arial" panose="020B0604020202020204" pitchFamily="34" charset="0"/>
                <a:ea typeface="Alef"/>
                <a:cs typeface="Arial" panose="020B0604020202020204" pitchFamily="34" charset="0"/>
                <a:sym typeface="Alef"/>
              </a:rPr>
              <a:t>ننتقل إلى الاكتشاف (مرحلة التعلّم/ إكساب -  اكنبوا هنا سؤالًا مثيرًا للفضول، يجيب عن هدف الدرس)</a:t>
            </a:r>
            <a:endParaRPr dirty="0"/>
          </a:p>
          <a:p>
            <a:pPr marL="133350" lvl="0" indent="0" algn="r" rtl="1">
              <a:lnSpc>
                <a:spcPct val="115000"/>
              </a:lnSpc>
              <a:spcBef>
                <a:spcPts val="0"/>
              </a:spcBef>
              <a:spcAft>
                <a:spcPts val="0"/>
              </a:spcAft>
              <a:buNone/>
            </a:pPr>
            <a:r>
              <a:rPr lang="ar-SA" sz="1200" dirty="0">
                <a:solidFill>
                  <a:schemeClr val="dk1"/>
                </a:solidFill>
                <a:latin typeface="Arial" panose="020B0604020202020204" pitchFamily="34" charset="0"/>
                <a:ea typeface="Alef"/>
                <a:cs typeface="Arial" panose="020B0604020202020204" pitchFamily="34" charset="0"/>
                <a:sym typeface="Alef"/>
              </a:rPr>
              <a:t>نتدرّب على … (مرحلة التدرّب/ التجريب) </a:t>
            </a:r>
            <a:endParaRPr dirty="0"/>
          </a:p>
          <a:p>
            <a:pPr marL="133350" lvl="0" indent="0" algn="r" rtl="1">
              <a:lnSpc>
                <a:spcPct val="115000"/>
              </a:lnSpc>
              <a:spcBef>
                <a:spcPts val="0"/>
              </a:spcBef>
              <a:spcAft>
                <a:spcPts val="0"/>
              </a:spcAft>
              <a:buNone/>
            </a:pPr>
            <a:r>
              <a:rPr lang="ar-SA" sz="1200" dirty="0">
                <a:solidFill>
                  <a:schemeClr val="dk1"/>
                </a:solidFill>
                <a:latin typeface="Arial" panose="020B0604020202020204" pitchFamily="34" charset="0"/>
                <a:ea typeface="Alef"/>
                <a:cs typeface="Arial" panose="020B0604020202020204" pitchFamily="34" charset="0"/>
                <a:sym typeface="Alef"/>
              </a:rPr>
              <a:t>نُجمل  (مرحلة إجمال الدرس)</a:t>
            </a:r>
            <a:endParaRPr dirty="0"/>
          </a:p>
          <a:p>
            <a:pPr marL="0" lvl="0" indent="0" algn="l" rtl="0">
              <a:spcBef>
                <a:spcPts val="0"/>
              </a:spcBef>
              <a:spcAft>
                <a:spcPts val="0"/>
              </a:spcAft>
              <a:buNone/>
            </a:pPr>
            <a:endParaRPr dirty="0"/>
          </a:p>
        </p:txBody>
      </p:sp>
      <p:sp>
        <p:nvSpPr>
          <p:cNvPr id="184" name="Google Shape;1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a:t>
            </a:fld>
            <a:endParaRPr/>
          </a:p>
        </p:txBody>
      </p:sp>
    </p:spTree>
    <p:extLst>
      <p:ext uri="{BB962C8B-B14F-4D97-AF65-F5344CB8AC3E}">
        <p14:creationId xmlns:p14="http://schemas.microsoft.com/office/powerpoint/2010/main" val="340966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ar-SA"/>
              <a:t>حذف هذه الشريحة إذا لم تكن ضروريّة:</a:t>
            </a:r>
            <a:endParaRPr/>
          </a:p>
          <a:p>
            <a:pPr marL="158750" marR="0" lvl="0" indent="0" algn="r" rtl="1">
              <a:lnSpc>
                <a:spcPct val="100000"/>
              </a:lnSpc>
              <a:spcBef>
                <a:spcPts val="0"/>
              </a:spcBef>
              <a:spcAft>
                <a:spcPts val="0"/>
              </a:spcAft>
              <a:buClr>
                <a:srgbClr val="000000"/>
              </a:buClr>
              <a:buSzPts val="1100"/>
              <a:buFont typeface="Arial"/>
              <a:buNone/>
            </a:pPr>
            <a:endParaRPr sz="1200" b="1"/>
          </a:p>
          <a:p>
            <a:pPr marL="158750" marR="0" lvl="0" indent="0" algn="r" rtl="1">
              <a:lnSpc>
                <a:spcPct val="100000"/>
              </a:lnSpc>
              <a:spcBef>
                <a:spcPts val="0"/>
              </a:spcBef>
              <a:spcAft>
                <a:spcPts val="0"/>
              </a:spcAft>
              <a:buClr>
                <a:srgbClr val="000000"/>
              </a:buClr>
              <a:buSzPts val="1100"/>
              <a:buFont typeface="Arial"/>
              <a:buNone/>
            </a:pPr>
            <a:r>
              <a:rPr lang="ar-SA" sz="1200" b="1"/>
              <a:t>مدّة الشريحة: دقيقة</a:t>
            </a:r>
            <a:endParaRPr sz="1200" b="1"/>
          </a:p>
          <a:p>
            <a:pPr marL="158750" lvl="0" indent="0" algn="r" rtl="1">
              <a:spcBef>
                <a:spcPts val="0"/>
              </a:spcBef>
              <a:spcAft>
                <a:spcPts val="0"/>
              </a:spcAft>
              <a:buClr>
                <a:schemeClr val="dk1"/>
              </a:buClr>
              <a:buSzPts val="1200"/>
              <a:buFont typeface="Calibri"/>
              <a:buNone/>
            </a:pPr>
            <a:endParaRPr sz="1200"/>
          </a:p>
          <a:p>
            <a:pPr marL="158750" lvl="0" indent="0" algn="r" rtl="1">
              <a:spcBef>
                <a:spcPts val="0"/>
              </a:spcBef>
              <a:spcAft>
                <a:spcPts val="0"/>
              </a:spcAft>
              <a:buClr>
                <a:schemeClr val="dk1"/>
              </a:buClr>
              <a:buSzPts val="1200"/>
              <a:buFont typeface="Calibri"/>
              <a:buNone/>
            </a:pPr>
            <a:r>
              <a:rPr lang="ar-SA" sz="1200"/>
              <a:t>تأكّدوا في هذه الشريحة أنّ الجميع تزوّدوا بالأدوات المساعدة المطلوبة (ننصح بأن تكون هذه الأدوات المساعدة موجودة معكم لتعرضوها كمثال) </a:t>
            </a:r>
            <a:endParaRPr sz="1200"/>
          </a:p>
          <a:p>
            <a:pPr marL="158750" lvl="0" indent="0" algn="r" rtl="1">
              <a:spcBef>
                <a:spcPts val="0"/>
              </a:spcBef>
              <a:spcAft>
                <a:spcPts val="0"/>
              </a:spcAft>
              <a:buClr>
                <a:srgbClr val="FF0000"/>
              </a:buClr>
              <a:buSzPts val="1200"/>
              <a:buFont typeface="Calibri"/>
              <a:buNone/>
            </a:pPr>
            <a:r>
              <a:rPr lang="ar-SA" sz="1200">
                <a:solidFill>
                  <a:srgbClr val="FF0000"/>
                </a:solidFill>
              </a:rPr>
              <a:t>احذفوا ما هو زائد أو أضيفوا حسب الحاجة (احرصوا على حقوق النشر والملكيّة الفكريّة). </a:t>
            </a:r>
            <a:endParaRPr sz="1200">
              <a:solidFill>
                <a:srgbClr val="FF0000"/>
              </a:solidFill>
            </a:endParaRPr>
          </a:p>
          <a:p>
            <a:pPr marL="158750" lvl="0" indent="0" algn="r" rtl="1">
              <a:spcBef>
                <a:spcPts val="0"/>
              </a:spcBef>
              <a:spcAft>
                <a:spcPts val="0"/>
              </a:spcAft>
              <a:buClr>
                <a:schemeClr val="dk1"/>
              </a:buClr>
              <a:buSzPts val="1200"/>
              <a:buFont typeface="Calibri"/>
              <a:buNone/>
            </a:pPr>
            <a:endParaRPr sz="1200">
              <a:solidFill>
                <a:srgbClr val="FF0000"/>
              </a:solidFill>
            </a:endParaRPr>
          </a:p>
          <a:p>
            <a:pPr marL="158750" lvl="0" indent="0" algn="r" rtl="1">
              <a:spcBef>
                <a:spcPts val="0"/>
              </a:spcBef>
              <a:spcAft>
                <a:spcPts val="0"/>
              </a:spcAft>
              <a:buClr>
                <a:srgbClr val="000000"/>
              </a:buClr>
              <a:buSzPts val="1200"/>
              <a:buFont typeface="Arial"/>
              <a:buNone/>
            </a:pPr>
            <a:r>
              <a:rPr lang="ar-SA" sz="1200" b="0" i="0" u="none" strike="noStrike" cap="none">
                <a:solidFill>
                  <a:srgbClr val="000000"/>
                </a:solidFill>
                <a:latin typeface="Arial"/>
                <a:ea typeface="Arial"/>
                <a:cs typeface="Arial"/>
                <a:sym typeface="Arial"/>
              </a:rPr>
              <a:t>هذا هو الوقت المناسب لعرض قواعد السلوك خلال الحصّة: اطلبوا من التلاميذ إغلاق نوافذ تطبيقات أخرى في الحاسوب، إبعاد الأمر المشتّتة للانتباه، الجلوس في غرفة هادئة، التزوّد بالماء، وبالأساس التركيز في الدرس. </a:t>
            </a:r>
            <a:endParaRPr/>
          </a:p>
          <a:p>
            <a:pPr marL="0" lvl="0" indent="0" algn="r" rtl="0">
              <a:spcBef>
                <a:spcPts val="0"/>
              </a:spcBef>
              <a:spcAft>
                <a:spcPts val="0"/>
              </a:spcAft>
              <a:buNone/>
            </a:pPr>
            <a:endParaRPr/>
          </a:p>
        </p:txBody>
      </p:sp>
      <p:sp>
        <p:nvSpPr>
          <p:cNvPr id="193" name="Google Shape;1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a:t>
            </a:fld>
            <a:endParaRPr/>
          </a:p>
        </p:txBody>
      </p:sp>
    </p:spTree>
    <p:extLst>
      <p:ext uri="{BB962C8B-B14F-4D97-AF65-F5344CB8AC3E}">
        <p14:creationId xmlns:p14="http://schemas.microsoft.com/office/powerpoint/2010/main" val="297492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SA" b="1" dirty="0"/>
              <a:t>مدّة الشريحة: حتّى دقيقتين</a:t>
            </a:r>
            <a:endParaRPr dirty="0"/>
          </a:p>
          <a:p>
            <a:pPr marL="0" lvl="0" indent="0" algn="r" rtl="1">
              <a:spcBef>
                <a:spcPts val="0"/>
              </a:spcBef>
              <a:spcAft>
                <a:spcPts val="0"/>
              </a:spcAft>
              <a:buClr>
                <a:schemeClr val="dk1"/>
              </a:buClr>
              <a:buSzPts val="1200"/>
              <a:buFont typeface="Calibri"/>
              <a:buNone/>
            </a:pPr>
            <a:endParaRPr b="1" dirty="0"/>
          </a:p>
          <a:p>
            <a:pPr marL="0" lvl="0" indent="0" algn="r" rtl="1">
              <a:spcBef>
                <a:spcPts val="0"/>
              </a:spcBef>
              <a:spcAft>
                <a:spcPts val="0"/>
              </a:spcAft>
              <a:buClr>
                <a:schemeClr val="dk1"/>
              </a:buClr>
              <a:buSzPts val="1200"/>
              <a:buFont typeface="Calibri"/>
              <a:buNone/>
            </a:pPr>
            <a:r>
              <a:rPr lang="ar-SA" dirty="0">
                <a:solidFill>
                  <a:schemeClr val="dk1"/>
                </a:solidFill>
              </a:rPr>
              <a:t>اقتراحات: لعبة، أحجيّة، تمثيل، محاكاة، مثال، ادّعاء، جملة حقيقة وجملة غير حقيقة وغيرها. </a:t>
            </a:r>
            <a:endParaRPr dirty="0">
              <a:solidFill>
                <a:schemeClr val="dk1"/>
              </a:solidFill>
            </a:endParaRPr>
          </a:p>
          <a:p>
            <a:pPr marL="0" lvl="0" indent="0" algn="r" rtl="1">
              <a:spcBef>
                <a:spcPts val="0"/>
              </a:spcBef>
              <a:spcAft>
                <a:spcPts val="0"/>
              </a:spcAft>
              <a:buClr>
                <a:schemeClr val="dk1"/>
              </a:buClr>
              <a:buSzPts val="1200"/>
              <a:buFont typeface="Calibri"/>
              <a:buNone/>
            </a:pPr>
            <a:endParaRPr dirty="0">
              <a:solidFill>
                <a:schemeClr val="dk1"/>
              </a:solidFill>
            </a:endParaRPr>
          </a:p>
          <a:p>
            <a:pPr marL="0" lvl="0" indent="0" algn="r" rtl="1">
              <a:spcBef>
                <a:spcPts val="0"/>
              </a:spcBef>
              <a:spcAft>
                <a:spcPts val="0"/>
              </a:spcAft>
              <a:buClr>
                <a:srgbClr val="FF0000"/>
              </a:buClr>
              <a:buSzPts val="1200"/>
              <a:buFont typeface="Calibri"/>
              <a:buNone/>
            </a:pPr>
            <a:r>
              <a:rPr lang="ar-SA" dirty="0">
                <a:solidFill>
                  <a:srgbClr val="FF0000"/>
                </a:solidFill>
              </a:rPr>
              <a:t>مثال على أحجيّة:</a:t>
            </a:r>
            <a:br>
              <a:rPr lang="ar-SA" dirty="0">
                <a:solidFill>
                  <a:srgbClr val="FF0000"/>
                </a:solidFill>
              </a:rPr>
            </a:br>
            <a:r>
              <a:rPr lang="ar-SA" dirty="0">
                <a:solidFill>
                  <a:srgbClr val="FF0000"/>
                </a:solidFill>
              </a:rPr>
              <a:t>صورة شخصيّة أو غرض متعلّقَيْن بالموضوع . تتبيّن الصلة بالموضوع خلال الدرس. </a:t>
            </a:r>
            <a:endParaRPr dirty="0"/>
          </a:p>
          <a:p>
            <a:pPr marL="0" lvl="0" indent="0" algn="r" rtl="1">
              <a:spcBef>
                <a:spcPts val="0"/>
              </a:spcBef>
              <a:spcAft>
                <a:spcPts val="0"/>
              </a:spcAft>
              <a:buClr>
                <a:schemeClr val="dk1"/>
              </a:buClr>
              <a:buSzPts val="1100"/>
              <a:buFont typeface="Arial"/>
              <a:buNone/>
            </a:pPr>
            <a:r>
              <a:rPr lang="ar-SA" dirty="0">
                <a:solidFill>
                  <a:srgbClr val="FF0000"/>
                </a:solidFill>
              </a:rPr>
              <a:t>ما هي الصلة بين.....</a:t>
            </a:r>
            <a:endParaRPr dirty="0">
              <a:solidFill>
                <a:srgbClr val="FF0000"/>
              </a:solidFill>
            </a:endParaRPr>
          </a:p>
          <a:p>
            <a:pPr marL="0" lvl="0" indent="0" algn="l" rtl="0">
              <a:spcBef>
                <a:spcPts val="0"/>
              </a:spcBef>
              <a:spcAft>
                <a:spcPts val="0"/>
              </a:spcAft>
              <a:buNone/>
            </a:pPr>
            <a:endParaRPr dirty="0"/>
          </a:p>
        </p:txBody>
      </p:sp>
      <p:sp>
        <p:nvSpPr>
          <p:cNvPr id="217" name="Google Shape;2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a:t>
            </a:fld>
            <a:endParaRPr/>
          </a:p>
        </p:txBody>
      </p:sp>
    </p:spTree>
    <p:extLst>
      <p:ext uri="{BB962C8B-B14F-4D97-AF65-F5344CB8AC3E}">
        <p14:creationId xmlns:p14="http://schemas.microsoft.com/office/powerpoint/2010/main" val="88064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100"/>
              <a:buFont typeface="Arial"/>
              <a:buNone/>
            </a:pPr>
            <a:r>
              <a:rPr lang="ar-SA" b="1"/>
              <a:t>مدّة الشريحة: حتّى 5 دقائق</a:t>
            </a:r>
            <a:endParaRPr b="1"/>
          </a:p>
          <a:p>
            <a:pPr marL="0" marR="0" lvl="0" indent="0" algn="r" rtl="1">
              <a:lnSpc>
                <a:spcPct val="100000"/>
              </a:lnSpc>
              <a:spcBef>
                <a:spcPts val="0"/>
              </a:spcBef>
              <a:spcAft>
                <a:spcPts val="0"/>
              </a:spcAft>
              <a:buClr>
                <a:srgbClr val="000000"/>
              </a:buClr>
              <a:buSzPts val="1100"/>
              <a:buFont typeface="Arial"/>
              <a:buNone/>
            </a:pPr>
            <a:endParaRPr/>
          </a:p>
          <a:p>
            <a:pPr marL="0" marR="0" lvl="0" indent="0" algn="r" rtl="1">
              <a:lnSpc>
                <a:spcPct val="100000"/>
              </a:lnSpc>
              <a:spcBef>
                <a:spcPts val="0"/>
              </a:spcBef>
              <a:spcAft>
                <a:spcPts val="0"/>
              </a:spcAft>
              <a:buClr>
                <a:srgbClr val="000000"/>
              </a:buClr>
              <a:buSzPts val="1100"/>
              <a:buFont typeface="Arial"/>
              <a:buNone/>
            </a:pPr>
            <a:r>
              <a:rPr lang="ar-SA"/>
              <a:t>إجمال وانتقال إلى التدرّب. ستتضمّن هذه الخطوة إجمالًا للمضمون الذي تمّ تعلّمه  والإجابة عن أسئلة مثل: ماذا فعلنا هنا اليوم؟ ماذا تعلّمنا؟ ننصح بدمج العناصر التجريبيّة الممتعة، مثل: لعبة ختاميّة، أحجيّة، نصيحة خاصّة للتعلّم لاحقًا وغير ذلك.</a:t>
            </a:r>
            <a:endParaRPr/>
          </a:p>
          <a:p>
            <a:pPr marL="0" lvl="0" indent="0" algn="r" rtl="1">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46</a:t>
            </a:fld>
            <a:endParaRPr/>
          </a:p>
        </p:txBody>
      </p:sp>
    </p:spTree>
    <p:extLst>
      <p:ext uri="{BB962C8B-B14F-4D97-AF65-F5344CB8AC3E}">
        <p14:creationId xmlns:p14="http://schemas.microsoft.com/office/powerpoint/2010/main" val="20582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47</a:t>
            </a:fld>
            <a:endParaRPr/>
          </a:p>
        </p:txBody>
      </p:sp>
    </p:spTree>
    <p:extLst>
      <p:ext uri="{BB962C8B-B14F-4D97-AF65-F5344CB8AC3E}">
        <p14:creationId xmlns:p14="http://schemas.microsoft.com/office/powerpoint/2010/main" val="1015770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r_Main">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E25FC14-1447-894C-9B3F-3393E4457875}"/>
              </a:ext>
            </a:extLst>
          </p:cNvPr>
          <p:cNvPicPr>
            <a:picLocks noChangeAspect="1"/>
          </p:cNvPicPr>
          <p:nvPr userDrawn="1"/>
        </p:nvPicPr>
        <p:blipFill>
          <a:blip r:embed="rId2"/>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userDrawn="1"/>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C9C108D-DF17-D94D-B478-B1D39585A5A5}"/>
              </a:ext>
            </a:extLst>
          </p:cNvPr>
          <p:cNvSpPr/>
          <p:nvPr userDrawn="1"/>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userDrawn="1"/>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userDrawn="1"/>
        </p:nvCxnSpPr>
        <p:spPr>
          <a:xfrm>
            <a:off x="2090531" y="4989650"/>
            <a:ext cx="683665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722B399-0C27-314C-A9E5-A4C6E23B0F40}"/>
              </a:ext>
            </a:extLst>
          </p:cNvPr>
          <p:cNvGrpSpPr/>
          <p:nvPr userDrawn="1"/>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aa-ET" sz="1200" dirty="0">
                  <a:solidFill>
                    <a:schemeClr val="bg1"/>
                  </a:solidFill>
                  <a:latin typeface="Arial" panose="020B0604020202020204" pitchFamily="34" charset="0"/>
                  <a:cs typeface="Arial" panose="020B0604020202020204" pitchFamily="34" charset="0"/>
                </a:rPr>
                <a:t>מדינת ישראל</a:t>
              </a:r>
            </a:p>
            <a:p>
              <a:pPr algn="ctr"/>
              <a:r>
                <a:rPr lang="aa-ET" sz="1200" dirty="0">
                  <a:solidFill>
                    <a:schemeClr val="bg1"/>
                  </a:solidFill>
                  <a:latin typeface="Arial" panose="020B0604020202020204" pitchFamily="34" charset="0"/>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4"/>
          <a:stretch>
            <a:fillRect/>
          </a:stretch>
        </p:blipFill>
        <p:spPr>
          <a:xfrm>
            <a:off x="3332187" y="886221"/>
            <a:ext cx="9150178" cy="2791691"/>
          </a:xfrm>
          <a:prstGeom prst="rect">
            <a:avLst/>
          </a:prstGeom>
        </p:spPr>
      </p:pic>
      <p:sp>
        <p:nvSpPr>
          <p:cNvPr id="3" name="Text Placeholder 2">
            <a:extLst>
              <a:ext uri="{FF2B5EF4-FFF2-40B4-BE49-F238E27FC236}">
                <a16:creationId xmlns:a16="http://schemas.microsoft.com/office/drawing/2014/main" id="{3804F8FB-60CB-9346-BDE4-934153C344CF}"/>
              </a:ext>
            </a:extLst>
          </p:cNvPr>
          <p:cNvSpPr>
            <a:spLocks noGrp="1"/>
          </p:cNvSpPr>
          <p:nvPr>
            <p:ph type="body" sz="quarter" idx="15" hasCustomPrompt="1"/>
          </p:nvPr>
        </p:nvSpPr>
        <p:spPr>
          <a:xfrm>
            <a:off x="2222639" y="3092183"/>
            <a:ext cx="8250540" cy="824410"/>
          </a:xfrm>
          <a:prstGeom prst="rect">
            <a:avLst/>
          </a:prstGeom>
        </p:spPr>
        <p:txBody>
          <a:bodyPr anchor="ctr">
            <a:noAutofit/>
          </a:bodyPr>
          <a:lstStyle>
            <a:lvl1pPr marL="0" indent="0" algn="r" rtl="1">
              <a:buFontTx/>
              <a:buNone/>
              <a:defRPr sz="5000">
                <a:solidFill>
                  <a:schemeClr val="bg1"/>
                </a:solidFill>
                <a:latin typeface="Arial" panose="020B0604020202020204" pitchFamily="34" charset="0"/>
                <a:cs typeface="Arial" panose="020B0604020202020204" pitchFamily="34" charset="0"/>
              </a:defRPr>
            </a:lvl1pPr>
            <a:lvl2pPr algn="l" rtl="0">
              <a:defRPr sz="6000">
                <a:latin typeface="Arial" panose="020B0604020202020204" pitchFamily="34" charset="0"/>
                <a:cs typeface="Arial" panose="020B0604020202020204" pitchFamily="34" charset="0"/>
              </a:defRPr>
            </a:lvl2pPr>
            <a:lvl3pPr algn="l" rtl="0">
              <a:defRPr sz="6000">
                <a:latin typeface="Arial" panose="020B0604020202020204" pitchFamily="34" charset="0"/>
                <a:cs typeface="Arial" panose="020B0604020202020204" pitchFamily="34" charset="0"/>
              </a:defRPr>
            </a:lvl3pPr>
            <a:lvl4pPr algn="l" rtl="0">
              <a:defRPr sz="6000">
                <a:latin typeface="Arial" panose="020B0604020202020204" pitchFamily="34" charset="0"/>
                <a:cs typeface="Arial" panose="020B0604020202020204" pitchFamily="34" charset="0"/>
              </a:defRPr>
            </a:lvl4pPr>
            <a:lvl5pPr algn="l" rtl="0">
              <a:defRPr sz="6000">
                <a:latin typeface="Arial" panose="020B0604020202020204" pitchFamily="34" charset="0"/>
                <a:cs typeface="Arial" panose="020B0604020202020204" pitchFamily="34" charset="0"/>
              </a:defRPr>
            </a:lvl5pPr>
          </a:lstStyle>
          <a:p>
            <a:pPr lvl="0"/>
            <a:r>
              <a:rPr lang="he-IL" dirty="0"/>
              <a:t>שיעור חשבון לכיתה א</a:t>
            </a:r>
            <a:endParaRPr lang="en-US" dirty="0"/>
          </a:p>
        </p:txBody>
      </p:sp>
      <p:sp>
        <p:nvSpPr>
          <p:cNvPr id="5" name="Text Placeholder 4">
            <a:extLst>
              <a:ext uri="{FF2B5EF4-FFF2-40B4-BE49-F238E27FC236}">
                <a16:creationId xmlns:a16="http://schemas.microsoft.com/office/drawing/2014/main" id="{2B5EABBC-5AEA-FA4F-B36C-C38528E262DA}"/>
              </a:ext>
            </a:extLst>
          </p:cNvPr>
          <p:cNvSpPr>
            <a:spLocks noGrp="1"/>
          </p:cNvSpPr>
          <p:nvPr>
            <p:ph type="body" sz="quarter" idx="16" hasCustomPrompt="1"/>
          </p:nvPr>
        </p:nvSpPr>
        <p:spPr>
          <a:xfrm>
            <a:off x="2222639" y="4469272"/>
            <a:ext cx="6704545" cy="411774"/>
          </a:xfrm>
          <a:prstGeom prst="rect">
            <a:avLst/>
          </a:prstGeom>
        </p:spPr>
        <p:txBody>
          <a:bodyPr>
            <a:noAutofit/>
          </a:bodyPr>
          <a:lstStyle>
            <a:lvl1pPr marL="0" indent="0" algn="r" rtl="1">
              <a:buNone/>
              <a:defRPr sz="2800">
                <a:solidFill>
                  <a:schemeClr val="bg1"/>
                </a:solidFill>
                <a:latin typeface="Arial" panose="020B0604020202020204" pitchFamily="34" charset="0"/>
                <a:cs typeface="Arial" panose="020B0604020202020204" pitchFamily="34" charset="0"/>
              </a:defRPr>
            </a:lvl1pPr>
            <a:lvl2pPr>
              <a:defRPr sz="2800"/>
            </a:lvl2pPr>
            <a:lvl3pPr>
              <a:defRPr sz="2800"/>
            </a:lvl3pPr>
            <a:lvl4pPr>
              <a:defRPr sz="2800"/>
            </a:lvl4pPr>
            <a:lvl5pPr>
              <a:defRPr sz="2800"/>
            </a:lvl5pPr>
          </a:lstStyle>
          <a:p>
            <a:pPr lvl="0"/>
            <a:r>
              <a:rPr lang="he-IL" dirty="0"/>
              <a:t>נושא השיעור:</a:t>
            </a:r>
            <a:endParaRPr lang="en-US" dirty="0"/>
          </a:p>
        </p:txBody>
      </p:sp>
      <p:sp>
        <p:nvSpPr>
          <p:cNvPr id="11" name="Text Placeholder 10">
            <a:extLst>
              <a:ext uri="{FF2B5EF4-FFF2-40B4-BE49-F238E27FC236}">
                <a16:creationId xmlns:a16="http://schemas.microsoft.com/office/drawing/2014/main" id="{202EF151-4A98-504F-9823-B535A37E95D4}"/>
              </a:ext>
            </a:extLst>
          </p:cNvPr>
          <p:cNvSpPr>
            <a:spLocks noGrp="1"/>
          </p:cNvSpPr>
          <p:nvPr>
            <p:ph type="body" sz="quarter" idx="18" hasCustomPrompt="1"/>
          </p:nvPr>
        </p:nvSpPr>
        <p:spPr>
          <a:xfrm>
            <a:off x="2222639" y="5115055"/>
            <a:ext cx="6704013" cy="385860"/>
          </a:xfrm>
          <a:prstGeom prst="rect">
            <a:avLst/>
          </a:prstGeom>
        </p:spPr>
        <p:txBody>
          <a:bodyPr/>
          <a:lstStyle>
            <a:lvl1pPr marL="0" indent="0" algn="r" rtl="1">
              <a:buNone/>
              <a:defRPr>
                <a:solidFill>
                  <a:schemeClr val="bg1"/>
                </a:solidFill>
                <a:latin typeface="Arial" panose="020B0604020202020204" pitchFamily="34" charset="0"/>
                <a:cs typeface="Arial" panose="020B0604020202020204" pitchFamily="34" charset="0"/>
              </a:defRPr>
            </a:lvl1pPr>
            <a:lvl2pPr algn="l" rtl="0">
              <a:defRPr/>
            </a:lvl2pPr>
            <a:lvl3pPr algn="l" rtl="0">
              <a:defRPr/>
            </a:lvl3pPr>
            <a:lvl4pPr algn="l" rtl="0">
              <a:defRPr/>
            </a:lvl4pPr>
            <a:lvl5pPr algn="l" rtl="0">
              <a:defRPr/>
            </a:lvl5pPr>
          </a:lstStyle>
          <a:p>
            <a:pPr lvl="0"/>
            <a:r>
              <a:rPr lang="he-IL" dirty="0"/>
              <a:t>שם המורה:</a:t>
            </a:r>
            <a:endParaRPr lang="en-US" dirty="0"/>
          </a:p>
        </p:txBody>
      </p:sp>
      <p:grpSp>
        <p:nvGrpSpPr>
          <p:cNvPr id="18" name="Group 17">
            <a:extLst>
              <a:ext uri="{FF2B5EF4-FFF2-40B4-BE49-F238E27FC236}">
                <a16:creationId xmlns:a16="http://schemas.microsoft.com/office/drawing/2014/main" id="{B8DB261B-94A0-3C46-92A2-B3748A6755AE}"/>
              </a:ext>
            </a:extLst>
          </p:cNvPr>
          <p:cNvGrpSpPr/>
          <p:nvPr userDrawn="1"/>
        </p:nvGrpSpPr>
        <p:grpSpPr>
          <a:xfrm>
            <a:off x="5462337" y="1979222"/>
            <a:ext cx="5197642" cy="830997"/>
            <a:chOff x="5462337" y="1979222"/>
            <a:chExt cx="5197642" cy="830997"/>
          </a:xfrm>
        </p:grpSpPr>
        <p:sp>
          <p:nvSpPr>
            <p:cNvPr id="19" name="Google Shape;179;p5">
              <a:extLst>
                <a:ext uri="{FF2B5EF4-FFF2-40B4-BE49-F238E27FC236}">
                  <a16:creationId xmlns:a16="http://schemas.microsoft.com/office/drawing/2014/main" id="{788B15F5-1CDA-4F44-93F2-86362D9D52E4}"/>
                </a:ext>
              </a:extLst>
            </p:cNvPr>
            <p:cNvSpPr/>
            <p:nvPr/>
          </p:nvSpPr>
          <p:spPr>
            <a:xfrm>
              <a:off x="5462337" y="2129589"/>
              <a:ext cx="5197642" cy="5605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0" name="Google Shape;180;p5">
              <a:extLst>
                <a:ext uri="{FF2B5EF4-FFF2-40B4-BE49-F238E27FC236}">
                  <a16:creationId xmlns:a16="http://schemas.microsoft.com/office/drawing/2014/main" id="{15F87E9C-44A5-C24E-8083-3A505A971D87}"/>
                </a:ext>
              </a:extLst>
            </p:cNvPr>
            <p:cNvSpPr txBox="1"/>
            <p:nvPr/>
          </p:nvSpPr>
          <p:spPr>
            <a:xfrm>
              <a:off x="5811854" y="1979222"/>
              <a:ext cx="4498607"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ar-SA" sz="4800" b="0" i="0" u="none" strike="noStrike" cap="none" dirty="0">
                  <a:solidFill>
                    <a:schemeClr val="lt1"/>
                  </a:solidFill>
                  <a:latin typeface="Arial" panose="020B0604020202020204" pitchFamily="34" charset="0"/>
                  <a:ea typeface="Calibri"/>
                  <a:cs typeface="Arial" panose="020B0604020202020204" pitchFamily="34" charset="0"/>
                  <a:sym typeface="Calibri"/>
                </a:rPr>
                <a:t>منظومة بثّ قُطريّة</a:t>
              </a:r>
              <a:endParaRPr sz="4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53950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rabic">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5144B-8776-564F-AB50-1194BBF05E68}"/>
              </a:ext>
            </a:extLst>
          </p:cNvPr>
          <p:cNvGrpSpPr/>
          <p:nvPr userDrawn="1"/>
        </p:nvGrpSpPr>
        <p:grpSpPr>
          <a:xfrm>
            <a:off x="0" y="-3099"/>
            <a:ext cx="12192000" cy="1109708"/>
            <a:chOff x="0" y="16151"/>
            <a:chExt cx="12192000" cy="1109708"/>
          </a:xfrm>
        </p:grpSpPr>
        <p:pic>
          <p:nvPicPr>
            <p:cNvPr id="18" name="Picture 17">
              <a:extLst>
                <a:ext uri="{FF2B5EF4-FFF2-40B4-BE49-F238E27FC236}">
                  <a16:creationId xmlns:a16="http://schemas.microsoft.com/office/drawing/2014/main" id="{844AC25D-F601-914B-BFA6-4E242F2D8B94}"/>
                </a:ext>
              </a:extLst>
            </p:cNvPr>
            <p:cNvPicPr>
              <a:picLocks noChangeAspect="1"/>
            </p:cNvPicPr>
            <p:nvPr userDrawn="1"/>
          </p:nvPicPr>
          <p:blipFill rotWithShape="1">
            <a:blip r:embed="rId2"/>
            <a:srcRect t="12244" b="63870"/>
            <a:stretch/>
          </p:blipFill>
          <p:spPr>
            <a:xfrm flipH="1">
              <a:off x="0" y="16151"/>
              <a:ext cx="12192000" cy="1109708"/>
            </a:xfrm>
            <a:prstGeom prst="rect">
              <a:avLst/>
            </a:prstGeom>
          </p:spPr>
        </p:pic>
        <p:sp>
          <p:nvSpPr>
            <p:cNvPr id="19" name="Rectangle 18">
              <a:extLst>
                <a:ext uri="{FF2B5EF4-FFF2-40B4-BE49-F238E27FC236}">
                  <a16:creationId xmlns:a16="http://schemas.microsoft.com/office/drawing/2014/main" id="{5672B621-E061-E349-8C93-29A56AE73DDB}"/>
                </a:ext>
              </a:extLst>
            </p:cNvPr>
            <p:cNvSpPr/>
            <p:nvPr userDrawn="1"/>
          </p:nvSpPr>
          <p:spPr>
            <a:xfrm>
              <a:off x="874713" y="192427"/>
              <a:ext cx="10442575" cy="757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797DFC6-AF1D-AB40-AA86-7264EA00E17E}"/>
                </a:ext>
              </a:extLst>
            </p:cNvPr>
            <p:cNvSpPr/>
            <p:nvPr userDrawn="1"/>
          </p:nvSpPr>
          <p:spPr>
            <a:xfrm rot="5400000" flipH="1">
              <a:off x="11205600" y="482715"/>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defTabSz="914400" rtl="0" eaLnBrk="1" latinLnBrk="0" hangingPunct="1">
                <a:lnSpc>
                  <a:spcPct val="100000"/>
                </a:lnSpc>
                <a:spcBef>
                  <a:spcPts val="0"/>
                </a:spcBef>
                <a:spcAft>
                  <a:spcPts val="0"/>
                </a:spcAft>
                <a:buClr>
                  <a:srgbClr val="000000"/>
                </a:buClr>
                <a:buFont typeface="Arial"/>
              </a:pPr>
              <a:endParaRPr lang="aa-ET" dirty="0">
                <a:latin typeface="Arial" panose="020B0604020202020204" pitchFamily="34" charset="0"/>
                <a:cs typeface="Arial" panose="020B0604020202020204" pitchFamily="34" charset="0"/>
              </a:endParaRPr>
            </a:p>
          </p:txBody>
        </p:sp>
      </p:grpSp>
      <p:sp>
        <p:nvSpPr>
          <p:cNvPr id="4" name="Text Placeholder 3">
            <a:extLst>
              <a:ext uri="{FF2B5EF4-FFF2-40B4-BE49-F238E27FC236}">
                <a16:creationId xmlns:a16="http://schemas.microsoft.com/office/drawing/2014/main" id="{B8C57EFB-292E-5C46-A02C-404E104D535D}"/>
              </a:ext>
            </a:extLst>
          </p:cNvPr>
          <p:cNvSpPr>
            <a:spLocks noGrp="1"/>
          </p:cNvSpPr>
          <p:nvPr>
            <p:ph type="body" sz="quarter" idx="11" hasCustomPrompt="1"/>
          </p:nvPr>
        </p:nvSpPr>
        <p:spPr>
          <a:xfrm>
            <a:off x="607647" y="256695"/>
            <a:ext cx="10442575" cy="628195"/>
          </a:xfrm>
          <a:prstGeom prst="rect">
            <a:avLst/>
          </a:prstGeom>
        </p:spPr>
        <p:txBody>
          <a:bodyPr anchor="ctr"/>
          <a:lstStyle>
            <a:lvl1pPr algn="r" defTabSz="914400" rtl="1" eaLnBrk="1" latinLnBrk="0" hangingPunct="1">
              <a:lnSpc>
                <a:spcPct val="90000"/>
              </a:lnSpc>
              <a:spcBef>
                <a:spcPts val="800"/>
              </a:spcBef>
              <a:spcAft>
                <a:spcPts val="0"/>
              </a:spcAft>
              <a:buNone/>
              <a:defRPr lang="en-US" sz="4000" b="0" i="0" kern="1200" dirty="0" smtClean="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he-IL" dirty="0"/>
              <a:t>כותרת</a:t>
            </a:r>
            <a:endParaRPr lang="en-US" dirty="0"/>
          </a:p>
        </p:txBody>
      </p:sp>
      <p:sp>
        <p:nvSpPr>
          <p:cNvPr id="8" name="Text Placeholder 7">
            <a:extLst>
              <a:ext uri="{FF2B5EF4-FFF2-40B4-BE49-F238E27FC236}">
                <a16:creationId xmlns:a16="http://schemas.microsoft.com/office/drawing/2014/main" id="{DEDCA20A-69A0-644F-8E66-4FEC416B0530}"/>
              </a:ext>
            </a:extLst>
          </p:cNvPr>
          <p:cNvSpPr>
            <a:spLocks noGrp="1"/>
          </p:cNvSpPr>
          <p:nvPr>
            <p:ph type="body" sz="quarter" idx="12" hasCustomPrompt="1"/>
          </p:nvPr>
        </p:nvSpPr>
        <p:spPr>
          <a:xfrm>
            <a:off x="1010603" y="1239872"/>
            <a:ext cx="10331450" cy="4742476"/>
          </a:xfrm>
          <a:prstGeom prst="rect">
            <a:avLst/>
          </a:prstGeom>
        </p:spPr>
        <p:txBody>
          <a:bodyPr anchor="t">
            <a:normAutofit/>
          </a:bodyPr>
          <a:lstStyle>
            <a:lvl1pPr marL="457200" indent="-457200" algn="r" rtl="1">
              <a:lnSpc>
                <a:spcPts val="4360"/>
              </a:lnSpc>
              <a:buClr>
                <a:schemeClr val="accent2"/>
              </a:buClr>
              <a:buFont typeface="Arial" panose="020B0604020202020204" pitchFamily="34" charset="0"/>
              <a:buChar char="•"/>
              <a:defRPr sz="3300">
                <a:latin typeface="Arial" panose="020B0604020202020204" pitchFamily="34" charset="0"/>
                <a:cs typeface="Arial" panose="020B0604020202020204" pitchFamily="34" charset="0"/>
              </a:defRPr>
            </a:lvl1pPr>
            <a:lvl2pPr marL="914400" indent="-457200" algn="r" rtl="1">
              <a:lnSpc>
                <a:spcPts val="4360"/>
              </a:lnSpc>
              <a:buClr>
                <a:schemeClr val="accent2"/>
              </a:buClr>
              <a:buFont typeface="Arial" panose="020B0604020202020204" pitchFamily="34" charset="0"/>
              <a:buChar char="•"/>
              <a:defRPr sz="3300">
                <a:latin typeface="Arial" panose="020B0604020202020204" pitchFamily="34" charset="0"/>
                <a:cs typeface="Arial" panose="020B0604020202020204" pitchFamily="34" charset="0"/>
              </a:defRPr>
            </a:lvl2pPr>
            <a:lvl3pPr marL="1371600" indent="-457200" algn="r" rtl="1">
              <a:lnSpc>
                <a:spcPts val="4360"/>
              </a:lnSpc>
              <a:buClr>
                <a:schemeClr val="accent2"/>
              </a:buClr>
              <a:buFont typeface="Arial" panose="020B0604020202020204" pitchFamily="34" charset="0"/>
              <a:buChar char="•"/>
              <a:defRPr sz="3300">
                <a:latin typeface="Arial" panose="020B0604020202020204" pitchFamily="34" charset="0"/>
                <a:cs typeface="Arial" panose="020B0604020202020204" pitchFamily="34" charset="0"/>
              </a:defRPr>
            </a:lvl3pPr>
            <a:lvl4pPr marL="1828800" indent="-457200" algn="r" rtl="1">
              <a:lnSpc>
                <a:spcPts val="4360"/>
              </a:lnSpc>
              <a:buClr>
                <a:schemeClr val="accent2"/>
              </a:buClr>
              <a:buFont typeface="Arial" panose="020B0604020202020204" pitchFamily="34" charset="0"/>
              <a:buChar char="•"/>
              <a:defRPr sz="3300">
                <a:latin typeface="Arial" panose="020B0604020202020204" pitchFamily="34" charset="0"/>
                <a:cs typeface="Arial" panose="020B0604020202020204" pitchFamily="34" charset="0"/>
              </a:defRPr>
            </a:lvl4pPr>
            <a:lvl5pPr marL="2286000" indent="-457200" algn="r" rtl="1">
              <a:lnSpc>
                <a:spcPts val="4360"/>
              </a:lnSpc>
              <a:buClr>
                <a:schemeClr val="accent2"/>
              </a:buClr>
              <a:buFont typeface="Arial" panose="020B0604020202020204" pitchFamily="34" charset="0"/>
              <a:buChar char="•"/>
              <a:defRPr sz="3300">
                <a:latin typeface="Arial" panose="020B0604020202020204" pitchFamily="34" charset="0"/>
                <a:cs typeface="Arial" panose="020B0604020202020204" pitchFamily="34" charset="0"/>
              </a:defRPr>
            </a:lvl5pPr>
          </a:lstStyle>
          <a:p>
            <a:pPr lvl="0"/>
            <a:r>
              <a:rPr lang="he-IL" dirty="0"/>
              <a:t>טקסט</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Tree>
    <p:extLst>
      <p:ext uri="{BB962C8B-B14F-4D97-AF65-F5344CB8AC3E}">
        <p14:creationId xmlns:p14="http://schemas.microsoft.com/office/powerpoint/2010/main" val="384052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כותרת ראשית">
  <p:cSld name="1_כותרת ראשית">
    <p:spTree>
      <p:nvGrpSpPr>
        <p:cNvPr id="1" name="Shape 96"/>
        <p:cNvGrpSpPr/>
        <p:nvPr/>
      </p:nvGrpSpPr>
      <p:grpSpPr>
        <a:xfrm>
          <a:off x="0" y="0"/>
          <a:ext cx="0" cy="0"/>
          <a:chOff x="0" y="0"/>
          <a:chExt cx="0" cy="0"/>
        </a:xfrm>
      </p:grpSpPr>
      <p:pic>
        <p:nvPicPr>
          <p:cNvPr id="97" name="Google Shape;97;p36"/>
          <p:cNvPicPr preferRelativeResize="0"/>
          <p:nvPr/>
        </p:nvPicPr>
        <p:blipFill rotWithShape="1">
          <a:blip r:embed="rId2">
            <a:alphaModFix amt="54000"/>
          </a:blip>
          <a:srcRect/>
          <a:stretch/>
        </p:blipFill>
        <p:spPr>
          <a:xfrm>
            <a:off x="-7354566" y="2026507"/>
            <a:ext cx="5045676" cy="5028913"/>
          </a:xfrm>
          <a:prstGeom prst="rect">
            <a:avLst/>
          </a:prstGeom>
          <a:noFill/>
          <a:ln>
            <a:noFill/>
          </a:ln>
        </p:spPr>
      </p:pic>
      <p:pic>
        <p:nvPicPr>
          <p:cNvPr id="98" name="Google Shape;98;p36"/>
          <p:cNvPicPr preferRelativeResize="0"/>
          <p:nvPr/>
        </p:nvPicPr>
        <p:blipFill rotWithShape="1">
          <a:blip r:embed="rId2">
            <a:alphaModFix amt="54000"/>
          </a:blip>
          <a:srcRect/>
          <a:stretch/>
        </p:blipFill>
        <p:spPr>
          <a:xfrm>
            <a:off x="12947248" y="-3969273"/>
            <a:ext cx="5045676" cy="5028913"/>
          </a:xfrm>
          <a:prstGeom prst="rect">
            <a:avLst/>
          </a:prstGeom>
          <a:noFill/>
          <a:ln>
            <a:noFill/>
          </a:ln>
        </p:spPr>
      </p:pic>
      <p:pic>
        <p:nvPicPr>
          <p:cNvPr id="99" name="Google Shape;99;p36"/>
          <p:cNvPicPr preferRelativeResize="0"/>
          <p:nvPr/>
        </p:nvPicPr>
        <p:blipFill rotWithShape="1">
          <a:blip r:embed="rId3">
            <a:alphaModFix/>
          </a:blip>
          <a:srcRect/>
          <a:stretch/>
        </p:blipFill>
        <p:spPr>
          <a:xfrm>
            <a:off x="0" y="0"/>
            <a:ext cx="12192000" cy="6858000"/>
          </a:xfrm>
          <a:prstGeom prst="rect">
            <a:avLst/>
          </a:prstGeom>
          <a:noFill/>
          <a:ln>
            <a:noFill/>
          </a:ln>
        </p:spPr>
      </p:pic>
      <p:cxnSp>
        <p:nvCxnSpPr>
          <p:cNvPr id="100" name="Google Shape;100;p36"/>
          <p:cNvCxnSpPr/>
          <p:nvPr/>
        </p:nvCxnSpPr>
        <p:spPr>
          <a:xfrm>
            <a:off x="7156173" y="1971395"/>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101" name="Google Shape;101;p36"/>
          <p:cNvSpPr/>
          <p:nvPr/>
        </p:nvSpPr>
        <p:spPr>
          <a:xfrm rot="-5400000">
            <a:off x="7721222" y="1868447"/>
            <a:ext cx="205896" cy="2058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102" name="Google Shape;102;p36"/>
          <p:cNvCxnSpPr/>
          <p:nvPr/>
        </p:nvCxnSpPr>
        <p:spPr>
          <a:xfrm>
            <a:off x="4093266" y="4984979"/>
            <a:ext cx="4005469" cy="0"/>
          </a:xfrm>
          <a:prstGeom prst="straightConnector1">
            <a:avLst/>
          </a:prstGeom>
          <a:noFill/>
          <a:ln w="38100" cap="flat" cmpd="sng">
            <a:solidFill>
              <a:srgbClr val="FFC000"/>
            </a:solidFill>
            <a:prstDash val="solid"/>
            <a:miter lim="800000"/>
            <a:headEnd type="none" w="sm" len="sm"/>
            <a:tailEnd type="none" w="sm" len="sm"/>
          </a:ln>
        </p:spPr>
      </p:cxnSp>
      <p:cxnSp>
        <p:nvCxnSpPr>
          <p:cNvPr id="103" name="Google Shape;103;p36"/>
          <p:cNvCxnSpPr/>
          <p:nvPr/>
        </p:nvCxnSpPr>
        <p:spPr>
          <a:xfrm>
            <a:off x="4093266" y="2367421"/>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104" name="Google Shape;104;p36"/>
          <p:cNvSpPr txBox="1"/>
          <p:nvPr/>
        </p:nvSpPr>
        <p:spPr>
          <a:xfrm>
            <a:off x="2089302" y="2527608"/>
            <a:ext cx="8013397" cy="1802785"/>
          </a:xfrm>
          <a:prstGeom prst="rect">
            <a:avLst/>
          </a:prstGeom>
          <a:solidFill>
            <a:schemeClr val="accent1"/>
          </a:solidFill>
          <a:ln>
            <a:noFill/>
          </a:ln>
        </p:spPr>
        <p:txBody>
          <a:bodyPr spcFirstLastPara="1" wrap="square" lIns="251975" tIns="251975" rIns="251975" bIns="251975" anchor="ctr" anchorCtr="0">
            <a:spAutoFit/>
          </a:bodyPr>
          <a:lstStyle/>
          <a:p>
            <a:pPr marL="0" marR="0" lvl="0" indent="0" algn="ctr" rtl="1">
              <a:lnSpc>
                <a:spcPct val="187500"/>
              </a:lnSpc>
              <a:spcBef>
                <a:spcPts val="0"/>
              </a:spcBef>
              <a:spcAft>
                <a:spcPts val="0"/>
              </a:spcAft>
              <a:buNone/>
            </a:pPr>
            <a:endParaRPr sz="3200">
              <a:solidFill>
                <a:schemeClr val="lt1"/>
              </a:solidFill>
              <a:latin typeface="Arial"/>
              <a:ea typeface="Arial"/>
              <a:cs typeface="Arial"/>
              <a:sym typeface="Arial"/>
            </a:endParaRPr>
          </a:p>
        </p:txBody>
      </p:sp>
      <p:sp>
        <p:nvSpPr>
          <p:cNvPr id="105" name="Google Shape;105;p36"/>
          <p:cNvSpPr/>
          <p:nvPr/>
        </p:nvSpPr>
        <p:spPr>
          <a:xfrm>
            <a:off x="6692900" y="4828833"/>
            <a:ext cx="342900" cy="342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36"/>
          <p:cNvSpPr/>
          <p:nvPr/>
        </p:nvSpPr>
        <p:spPr>
          <a:xfrm>
            <a:off x="2351829" y="4230758"/>
            <a:ext cx="152400" cy="15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6"/>
          <p:cNvSpPr/>
          <p:nvPr/>
        </p:nvSpPr>
        <p:spPr>
          <a:xfrm>
            <a:off x="9684458" y="2447258"/>
            <a:ext cx="152400" cy="152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108" name="Google Shape;108;p36"/>
          <p:cNvGrpSpPr/>
          <p:nvPr/>
        </p:nvGrpSpPr>
        <p:grpSpPr>
          <a:xfrm>
            <a:off x="5330952" y="110839"/>
            <a:ext cx="1530097" cy="1525930"/>
            <a:chOff x="8374611" y="4283110"/>
            <a:chExt cx="2300578" cy="2294314"/>
          </a:xfrm>
        </p:grpSpPr>
        <p:pic>
          <p:nvPicPr>
            <p:cNvPr id="109" name="Google Shape;109;p36"/>
            <p:cNvPicPr preferRelativeResize="0"/>
            <p:nvPr/>
          </p:nvPicPr>
          <p:blipFill rotWithShape="1">
            <a:blip r:embed="rId4">
              <a:alphaModFix/>
            </a:blip>
            <a:srcRect l="62938"/>
            <a:stretch/>
          </p:blipFill>
          <p:spPr>
            <a:xfrm>
              <a:off x="8873684" y="4283110"/>
              <a:ext cx="1227785" cy="1519621"/>
            </a:xfrm>
            <a:prstGeom prst="rect">
              <a:avLst/>
            </a:prstGeom>
            <a:noFill/>
            <a:ln>
              <a:noFill/>
            </a:ln>
          </p:spPr>
        </p:pic>
        <p:sp>
          <p:nvSpPr>
            <p:cNvPr id="110" name="Google Shape;110;p36"/>
            <p:cNvSpPr/>
            <p:nvPr/>
          </p:nvSpPr>
          <p:spPr>
            <a:xfrm>
              <a:off x="8374611" y="5883287"/>
              <a:ext cx="2300578" cy="694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1200">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ar-SA" sz="1200">
                  <a:solidFill>
                    <a:schemeClr val="lt1"/>
                  </a:solidFill>
                  <a:latin typeface="Arial"/>
                  <a:ea typeface="Arial"/>
                  <a:cs typeface="Arial"/>
                  <a:sym typeface="Arial"/>
                </a:rPr>
                <a:t>משרד החינוך</a:t>
              </a:r>
              <a:endParaRPr/>
            </a:p>
          </p:txBody>
        </p:sp>
      </p:grpSp>
    </p:spTree>
    <p:extLst>
      <p:ext uri="{BB962C8B-B14F-4D97-AF65-F5344CB8AC3E}">
        <p14:creationId xmlns:p14="http://schemas.microsoft.com/office/powerpoint/2010/main" val="1936825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1D1AC-3BD1-F940-BDD1-726E936EC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4AE9C1DE-15DE-4E43-92D6-C72565293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7" name="Slide Number Placeholder 1">
            <a:extLst>
              <a:ext uri="{FF2B5EF4-FFF2-40B4-BE49-F238E27FC236}">
                <a16:creationId xmlns:a16="http://schemas.microsoft.com/office/drawing/2014/main" id="{7CC1BC2F-4906-EB49-B9E1-1D196CB5A638}"/>
              </a:ext>
            </a:extLst>
          </p:cNvPr>
          <p:cNvSpPr txBox="1">
            <a:spLocks/>
          </p:cNvSpPr>
          <p:nvPr userDrawn="1"/>
        </p:nvSpPr>
        <p:spPr>
          <a:xfrm>
            <a:off x="5492813" y="6272468"/>
            <a:ext cx="1206375"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fld id="{4ACF36E0-02F0-C24F-AEDD-AC692C7CD92B}" type="slidenum">
              <a:rPr lang="en-US" smtClean="0">
                <a:solidFill>
                  <a:srgbClr val="4285E3"/>
                </a:solidFill>
                <a:latin typeface="Arial" panose="020B0604020202020204" pitchFamily="34" charset="0"/>
                <a:cs typeface="+mn-cs"/>
              </a:rPr>
              <a:pPr algn="ctr" rtl="1"/>
              <a:t>‹#›</a:t>
            </a:fld>
            <a:endParaRPr lang="en-US" dirty="0">
              <a:solidFill>
                <a:srgbClr val="4285E3"/>
              </a:solidFill>
              <a:latin typeface="Arial" panose="020B0604020202020204" pitchFamily="34" charset="0"/>
              <a:cs typeface="+mn-cs"/>
            </a:endParaRPr>
          </a:p>
        </p:txBody>
      </p:sp>
    </p:spTree>
    <p:extLst>
      <p:ext uri="{BB962C8B-B14F-4D97-AF65-F5344CB8AC3E}">
        <p14:creationId xmlns:p14="http://schemas.microsoft.com/office/powerpoint/2010/main" val="364957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r" defTabSz="914400" rtl="1"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35.jpe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2.jpeg"/><Relationship Id="rId5" Type="http://schemas.openxmlformats.org/officeDocument/2006/relationships/image" Target="../media/image29.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body" sz="quarter" idx="15"/>
          </p:nvPr>
        </p:nvSpPr>
        <p:spPr/>
        <p:txBody>
          <a:bodyPr/>
          <a:lstStyle/>
          <a:p>
            <a:pPr lvl="0"/>
            <a:r>
              <a:rPr lang="ar-SA" dirty="0">
                <a:cs typeface="+mn-cs"/>
              </a:rPr>
              <a:t>درس </a:t>
            </a:r>
            <a:r>
              <a:rPr lang="ar-JO" dirty="0" smtClean="0">
                <a:cs typeface="+mn-cs"/>
              </a:rPr>
              <a:t>علوم للصف</a:t>
            </a:r>
            <a:r>
              <a:rPr lang="ar-JO" smtClean="0">
                <a:cs typeface="+mn-cs"/>
              </a:rPr>
              <a:t>: الرابع </a:t>
            </a:r>
            <a:endParaRPr lang="ar-SA" dirty="0">
              <a:cs typeface="+mn-cs"/>
            </a:endParaRPr>
          </a:p>
        </p:txBody>
      </p:sp>
      <p:sp>
        <p:nvSpPr>
          <p:cNvPr id="175" name="Google Shape;175;p5"/>
          <p:cNvSpPr txBox="1">
            <a:spLocks noGrp="1"/>
          </p:cNvSpPr>
          <p:nvPr>
            <p:ph type="body" sz="quarter" idx="16"/>
          </p:nvPr>
        </p:nvSpPr>
        <p:spPr/>
        <p:txBody>
          <a:bodyPr/>
          <a:lstStyle/>
          <a:p>
            <a:pPr lvl="0"/>
            <a:r>
              <a:rPr lang="ar-SA" dirty="0">
                <a:cs typeface="+mn-cs"/>
              </a:rPr>
              <a:t>موضوع الدرس: </a:t>
            </a:r>
            <a:r>
              <a:rPr lang="ar-JO" dirty="0" smtClean="0">
                <a:cs typeface="+mn-cs"/>
              </a:rPr>
              <a:t>المكافحة البيولوجية والمكافحة الكيميائية</a:t>
            </a:r>
            <a:endParaRPr lang="ar-SA" dirty="0">
              <a:cs typeface="+mn-cs"/>
            </a:endParaRPr>
          </a:p>
        </p:txBody>
      </p:sp>
      <p:sp>
        <p:nvSpPr>
          <p:cNvPr id="2" name="Text Placeholder 1">
            <a:extLst>
              <a:ext uri="{FF2B5EF4-FFF2-40B4-BE49-F238E27FC236}">
                <a16:creationId xmlns:a16="http://schemas.microsoft.com/office/drawing/2014/main" id="{39904304-19B4-A249-A0B9-9B07043A2EE5}"/>
              </a:ext>
            </a:extLst>
          </p:cNvPr>
          <p:cNvSpPr>
            <a:spLocks noGrp="1"/>
          </p:cNvSpPr>
          <p:nvPr>
            <p:ph type="body" sz="quarter" idx="18"/>
          </p:nvPr>
        </p:nvSpPr>
        <p:spPr/>
        <p:txBody>
          <a:bodyPr>
            <a:normAutofit fontScale="92500" lnSpcReduction="20000"/>
          </a:bodyPr>
          <a:lstStyle/>
          <a:p>
            <a:r>
              <a:rPr lang="ar-SA" dirty="0">
                <a:cs typeface="+mn-cs"/>
                <a:sym typeface="Calibri"/>
              </a:rPr>
              <a:t>مع </a:t>
            </a:r>
            <a:r>
              <a:rPr lang="ar-SA" dirty="0" smtClean="0">
                <a:cs typeface="+mn-cs"/>
                <a:sym typeface="Calibri"/>
              </a:rPr>
              <a:t>المعلّمة:</a:t>
            </a:r>
            <a:r>
              <a:rPr lang="ar-JO" smtClean="0">
                <a:cs typeface="+mn-cs"/>
                <a:sym typeface="Calibri"/>
              </a:rPr>
              <a:t> سلام ابو </a:t>
            </a:r>
            <a:r>
              <a:rPr lang="ar-JO" dirty="0" smtClean="0">
                <a:cs typeface="+mn-cs"/>
                <a:sym typeface="Calibri"/>
              </a:rPr>
              <a:t>رقية </a:t>
            </a:r>
            <a:endParaRPr lang="ar-SA" dirty="0">
              <a:cs typeface="+mn-cs"/>
            </a:endParaRPr>
          </a:p>
        </p:txBody>
      </p:sp>
      <p:pic>
        <p:nvPicPr>
          <p:cNvPr id="177" name="Google Shape;177;p5"/>
          <p:cNvPicPr preferRelativeResize="0"/>
          <p:nvPr/>
        </p:nvPicPr>
        <p:blipFill rotWithShape="1">
          <a:blip r:embed="rId3">
            <a:alphaModFix/>
          </a:blip>
          <a:srcRect/>
          <a:stretch/>
        </p:blipFill>
        <p:spPr>
          <a:xfrm rot="-2705291">
            <a:off x="3733675" y="643429"/>
            <a:ext cx="658648" cy="2212383"/>
          </a:xfrm>
          <a:prstGeom prst="rect">
            <a:avLst/>
          </a:prstGeom>
          <a:noFill/>
          <a:ln>
            <a:noFill/>
          </a:ln>
        </p:spPr>
      </p:pic>
      <p:sp>
        <p:nvSpPr>
          <p:cNvPr id="178" name="Google Shape;178;p5"/>
          <p:cNvSpPr txBox="1"/>
          <p:nvPr/>
        </p:nvSpPr>
        <p:spPr>
          <a:xfrm>
            <a:off x="2030833" y="5069128"/>
            <a:ext cx="5147207" cy="649357"/>
          </a:xfrm>
          <a:prstGeom prst="rect">
            <a:avLst/>
          </a:prstGeom>
          <a:noFill/>
          <a:ln>
            <a:noFill/>
          </a:ln>
        </p:spPr>
        <p:txBody>
          <a:bodyPr spcFirstLastPara="1" wrap="square" lIns="91425" tIns="45700" rIns="91425" bIns="45700" anchor="t" anchorCtr="0">
            <a:normAutofit/>
          </a:bodyPr>
          <a:lstStyle/>
          <a:p>
            <a:pPr marL="0" marR="0" lvl="0" indent="0" algn="r" rtl="1">
              <a:lnSpc>
                <a:spcPct val="90000"/>
              </a:lnSpc>
              <a:spcBef>
                <a:spcPts val="0"/>
              </a:spcBef>
              <a:spcAft>
                <a:spcPts val="0"/>
              </a:spcAft>
              <a:buClr>
                <a:schemeClr val="lt1"/>
              </a:buClr>
              <a:buSzPts val="3200"/>
              <a:buFont typeface="Calibri"/>
              <a:buNone/>
            </a:pPr>
            <a:endParaRPr dirty="0">
              <a:latin typeface="+mj-lt"/>
              <a:cs typeface="+mn-cs"/>
            </a:endParaRPr>
          </a:p>
        </p:txBody>
      </p:sp>
    </p:spTree>
    <p:extLst>
      <p:ext uri="{BB962C8B-B14F-4D97-AF65-F5344CB8AC3E}">
        <p14:creationId xmlns:p14="http://schemas.microsoft.com/office/powerpoint/2010/main" val="214347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lstStyle/>
          <a:p>
            <a:endParaRPr lang="ar-JO" dirty="0" smtClean="0"/>
          </a:p>
          <a:p>
            <a:endParaRPr lang="ar-JO" dirty="0"/>
          </a:p>
          <a:p>
            <a:pPr marL="0" indent="0">
              <a:buNone/>
            </a:pPr>
            <a:r>
              <a:rPr lang="ar-JO" sz="3600" dirty="0"/>
              <a:t> </a:t>
            </a:r>
            <a:r>
              <a:rPr lang="ar-JO" sz="3600" dirty="0" smtClean="0"/>
              <a:t>  المصطلح الذي يطلق على الكائنات الحية </a:t>
            </a:r>
          </a:p>
          <a:p>
            <a:r>
              <a:rPr lang="ar-JO" sz="3600" dirty="0" smtClean="0"/>
              <a:t>الضارة للمحاصيل </a:t>
            </a:r>
            <a:r>
              <a:rPr lang="ar-JO" dirty="0" smtClean="0"/>
              <a:t>هو </a:t>
            </a:r>
            <a:r>
              <a:rPr lang="ar-JO" sz="4800" b="1" u="sng" dirty="0" smtClean="0">
                <a:solidFill>
                  <a:srgbClr val="FF0000"/>
                </a:solidFill>
              </a:rPr>
              <a:t>افة زراعية </a:t>
            </a:r>
            <a:endParaRPr lang="he-IL" sz="4800" b="1" u="sng" dirty="0">
              <a:solidFill>
                <a:srgbClr val="FF0000"/>
              </a:solidFill>
            </a:endParaRPr>
          </a:p>
        </p:txBody>
      </p:sp>
      <p:sp>
        <p:nvSpPr>
          <p:cNvPr id="5" name="מסגרת 4"/>
          <p:cNvSpPr/>
          <p:nvPr/>
        </p:nvSpPr>
        <p:spPr>
          <a:xfrm>
            <a:off x="3670479" y="1983346"/>
            <a:ext cx="7830356" cy="2575775"/>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solidFill>
                <a:schemeClr val="tx1"/>
              </a:solidFill>
            </a:endParaRPr>
          </a:p>
        </p:txBody>
      </p:sp>
      <p:pic>
        <p:nvPicPr>
          <p:cNvPr id="6" name="Picture 4" descr="http://kotarimagesstg.cet.ac.il/CropDownload.ashx?gPageToken=94f6c1ac-f58b-4503-8c1c-e5b06df93ee5&amp;v=11&amp;nSizeStep=7&amp;nTop=578&amp;nLeft=750&amp;nWidth=180&amp;nHeight=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61" y="1983346"/>
            <a:ext cx="2487990" cy="435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9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الحشرات النافعة تساعد على :</a:t>
            </a:r>
            <a:endParaRPr lang="he-IL" dirty="0"/>
          </a:p>
        </p:txBody>
      </p:sp>
      <p:sp>
        <p:nvSpPr>
          <p:cNvPr id="3" name="מציין מיקום טקסט 2"/>
          <p:cNvSpPr>
            <a:spLocks noGrp="1"/>
          </p:cNvSpPr>
          <p:nvPr>
            <p:ph type="body" sz="quarter" idx="12"/>
          </p:nvPr>
        </p:nvSpPr>
        <p:spPr/>
        <p:txBody>
          <a:bodyPr/>
          <a:lstStyle/>
          <a:p>
            <a:r>
              <a:rPr lang="ar-SA" dirty="0" smtClean="0"/>
              <a:t>الحشرات النافعة تؤدي خدمات للنبات </a:t>
            </a:r>
            <a:r>
              <a:rPr lang="ar-SA" u="sng" dirty="0" smtClean="0"/>
              <a:t>تلقيح الازهار </a:t>
            </a:r>
            <a:r>
              <a:rPr lang="ar-SA" dirty="0" smtClean="0"/>
              <a:t>والمحاصيل مما يساعد على </a:t>
            </a:r>
            <a:r>
              <a:rPr lang="ar-SA" u="sng" dirty="0" smtClean="0"/>
              <a:t>تكاث</a:t>
            </a:r>
            <a:r>
              <a:rPr lang="ar-SA" dirty="0" smtClean="0"/>
              <a:t>ر النباتات.</a:t>
            </a:r>
          </a:p>
          <a:p>
            <a:r>
              <a:rPr lang="ar-SA" u="sng" dirty="0" smtClean="0"/>
              <a:t>مكافحة الآفات </a:t>
            </a:r>
            <a:r>
              <a:rPr lang="ar-SA" dirty="0" smtClean="0"/>
              <a:t>الحشرية التي تهاجم وتدمر المحاصيل الزراعية , </a:t>
            </a:r>
            <a:endParaRPr lang="ar-JO" dirty="0" smtClean="0"/>
          </a:p>
          <a:p>
            <a:r>
              <a:rPr lang="ar-JO" dirty="0" smtClean="0"/>
              <a:t>تساعد</a:t>
            </a:r>
            <a:r>
              <a:rPr lang="ar-SA" dirty="0" smtClean="0"/>
              <a:t> في </a:t>
            </a:r>
            <a:r>
              <a:rPr lang="ar-SA" u="sng" dirty="0" smtClean="0"/>
              <a:t>التو</a:t>
            </a:r>
            <a:r>
              <a:rPr lang="ar-JO" u="sng" dirty="0" smtClean="0"/>
              <a:t>ا</a:t>
            </a:r>
            <a:r>
              <a:rPr lang="ar-SA" u="sng" dirty="0" smtClean="0"/>
              <a:t>زن البيئي </a:t>
            </a:r>
            <a:r>
              <a:rPr lang="ar-SA" dirty="0" smtClean="0"/>
              <a:t>وتحلل المواد العضوية وتحسين </a:t>
            </a:r>
            <a:r>
              <a:rPr lang="ar-SA" u="sng" dirty="0" smtClean="0"/>
              <a:t>خواص التربة </a:t>
            </a:r>
            <a:r>
              <a:rPr lang="ar-SA" dirty="0" smtClean="0"/>
              <a:t>ورفع خصوبتها وتهويتها الامر الذي يساعد على التخلص من النفايات السامة والميكروبات</a:t>
            </a:r>
            <a:r>
              <a:rPr lang="ar-JO" dirty="0" smtClean="0"/>
              <a:t>.</a:t>
            </a:r>
            <a:endParaRPr lang="ar-SA" dirty="0" smtClean="0"/>
          </a:p>
          <a:p>
            <a:r>
              <a:rPr lang="ar-SA" dirty="0" smtClean="0"/>
              <a:t>العسل من النحل والحرير من دودة القز.</a:t>
            </a:r>
            <a:endParaRPr lang="he-IL" dirty="0"/>
          </a:p>
        </p:txBody>
      </p:sp>
    </p:spTree>
    <p:extLst>
      <p:ext uri="{BB962C8B-B14F-4D97-AF65-F5344CB8AC3E}">
        <p14:creationId xmlns:p14="http://schemas.microsoft.com/office/powerpoint/2010/main" val="251865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الحشرات النافعة تفيد في :</a:t>
            </a:r>
            <a:endParaRPr lang="he-IL" dirty="0"/>
          </a:p>
        </p:txBody>
      </p:sp>
      <p:sp>
        <p:nvSpPr>
          <p:cNvPr id="3" name="מציין מיקום טקסט 2"/>
          <p:cNvSpPr>
            <a:spLocks noGrp="1"/>
          </p:cNvSpPr>
          <p:nvPr>
            <p:ph type="body" sz="quarter" idx="12"/>
          </p:nvPr>
        </p:nvSpPr>
        <p:spPr>
          <a:xfrm>
            <a:off x="1010603" y="1561843"/>
            <a:ext cx="10331450" cy="4742476"/>
          </a:xfrm>
        </p:spPr>
        <p:txBody>
          <a:bodyPr>
            <a:normAutofit/>
          </a:bodyPr>
          <a:lstStyle/>
          <a:p>
            <a:pPr marL="0" indent="0">
              <a:buNone/>
            </a:pPr>
            <a:r>
              <a:rPr lang="ar-JO" dirty="0" smtClean="0"/>
              <a:t>تفيد في:</a:t>
            </a:r>
          </a:p>
        </p:txBody>
      </p:sp>
      <p:pic>
        <p:nvPicPr>
          <p:cNvPr id="15362" name="Picture 2" descr="https://mybag.ebag.cet.ac.il/ImageViewer.aspx?nFileID=382635&amp;nWidth=172&amp;nHeight=217"/>
          <p:cNvPicPr>
            <a:picLocks noChangeAspect="1" noChangeArrowheads="1"/>
          </p:cNvPicPr>
          <p:nvPr/>
        </p:nvPicPr>
        <p:blipFill rotWithShape="1">
          <a:blip r:embed="rId2">
            <a:extLst>
              <a:ext uri="{28A0092B-C50C-407E-A947-70E740481C1C}">
                <a14:useLocalDpi xmlns:a14="http://schemas.microsoft.com/office/drawing/2010/main" val="0"/>
              </a:ext>
            </a:extLst>
          </a:blip>
          <a:srcRect b="18861"/>
          <a:stretch/>
        </p:blipFill>
        <p:spPr bwMode="auto">
          <a:xfrm>
            <a:off x="6837889" y="2112134"/>
            <a:ext cx="1775810" cy="181784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kotarimagesstg.cet.ac.il/CropDownload.ashx?gPageToken=925f8727-8e7f-4201-b875-4e02a96188fd&amp;v=10&amp;nSizeStep=7&amp;nTop=174&amp;nLeft=215&amp;nWidth=665&amp;nHeight=4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610" y="2297990"/>
            <a:ext cx="2297828" cy="1513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kotarimagesstg.cet.ac.il/CropDownload.ashx?gPageToken=12b2e919-8d3e-444d-9630-16e10971fa0f&amp;v=10&amp;nSizeStep=7&amp;nTop=524&amp;nLeft=0&amp;nWidth=246&amp;nHeight=180"/>
          <p:cNvPicPr>
            <a:picLocks noChangeAspect="1" noChangeArrowheads="1"/>
          </p:cNvPicPr>
          <p:nvPr/>
        </p:nvPicPr>
        <p:blipFill rotWithShape="1">
          <a:blip r:embed="rId4">
            <a:extLst>
              <a:ext uri="{28A0092B-C50C-407E-A947-70E740481C1C}">
                <a14:useLocalDpi xmlns:a14="http://schemas.microsoft.com/office/drawing/2010/main" val="0"/>
              </a:ext>
            </a:extLst>
          </a:blip>
          <a:srcRect l="758" b="14169"/>
          <a:stretch/>
        </p:blipFill>
        <p:spPr bwMode="auto">
          <a:xfrm>
            <a:off x="2122610" y="4670490"/>
            <a:ext cx="2653338" cy="166806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kotarimagesstg.cet.ac.il/CropDownload.ashx?gPageToken=9e21bf95-dcd2-4803-9afc-2c1694f9e9c0&amp;v=10&amp;nSizeStep=7&amp;nTop=851&amp;nLeft=42&amp;nWidth=728&amp;nHeight=4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680" y="4670490"/>
            <a:ext cx="2166750" cy="1479224"/>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a:xfrm>
            <a:off x="6838681" y="1841678"/>
            <a:ext cx="1775810" cy="5409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t>تلقيح</a:t>
            </a:r>
            <a:endParaRPr lang="he-IL" sz="3200" dirty="0"/>
          </a:p>
        </p:txBody>
      </p:sp>
      <p:sp>
        <p:nvSpPr>
          <p:cNvPr id="11" name="מלבן מעוגל 10"/>
          <p:cNvSpPr/>
          <p:nvPr/>
        </p:nvSpPr>
        <p:spPr>
          <a:xfrm>
            <a:off x="6838680" y="4277137"/>
            <a:ext cx="2141749" cy="5409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t>تهوية التربة</a:t>
            </a:r>
            <a:endParaRPr lang="he-IL" sz="3200" dirty="0"/>
          </a:p>
        </p:txBody>
      </p:sp>
      <p:sp>
        <p:nvSpPr>
          <p:cNvPr id="12" name="מלבן מעוגל 11"/>
          <p:cNvSpPr/>
          <p:nvPr/>
        </p:nvSpPr>
        <p:spPr>
          <a:xfrm>
            <a:off x="1880314" y="4277137"/>
            <a:ext cx="3098085" cy="5409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t>مكافحة الافة الزراعية</a:t>
            </a:r>
            <a:endParaRPr lang="he-IL" sz="3200" dirty="0"/>
          </a:p>
        </p:txBody>
      </p:sp>
      <p:sp>
        <p:nvSpPr>
          <p:cNvPr id="13" name="מלבן מעוגל 12"/>
          <p:cNvSpPr/>
          <p:nvPr/>
        </p:nvSpPr>
        <p:spPr>
          <a:xfrm>
            <a:off x="2122610" y="1854036"/>
            <a:ext cx="2297827" cy="5409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t>تكاثر</a:t>
            </a:r>
            <a:r>
              <a:rPr lang="ar-JO" dirty="0" smtClean="0"/>
              <a:t> </a:t>
            </a:r>
            <a:endParaRPr lang="he-IL" dirty="0"/>
          </a:p>
        </p:txBody>
      </p:sp>
    </p:spTree>
    <p:extLst>
      <p:ext uri="{BB962C8B-B14F-4D97-AF65-F5344CB8AC3E}">
        <p14:creationId xmlns:p14="http://schemas.microsoft.com/office/powerpoint/2010/main" val="56964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تقسم الحشرات النافعة الى 3 اقسام :</a:t>
            </a:r>
            <a:endParaRPr lang="he-IL" dirty="0"/>
          </a:p>
        </p:txBody>
      </p:sp>
      <p:sp>
        <p:nvSpPr>
          <p:cNvPr id="3" name="מציין מיקום טקסט 2"/>
          <p:cNvSpPr>
            <a:spLocks noGrp="1"/>
          </p:cNvSpPr>
          <p:nvPr>
            <p:ph type="body" sz="quarter" idx="12"/>
          </p:nvPr>
        </p:nvSpPr>
        <p:spPr/>
        <p:txBody>
          <a:bodyPr/>
          <a:lstStyle/>
          <a:p>
            <a:pPr marL="0" indent="0">
              <a:buNone/>
            </a:pPr>
            <a:r>
              <a:rPr lang="ar-JO" dirty="0" smtClean="0"/>
              <a:t>وهي:</a:t>
            </a:r>
            <a:endParaRPr lang="he-IL" dirty="0"/>
          </a:p>
        </p:txBody>
      </p:sp>
      <p:graphicFrame>
        <p:nvGraphicFramePr>
          <p:cNvPr id="7" name="דיאגרמה 6"/>
          <p:cNvGraphicFramePr/>
          <p:nvPr>
            <p:extLst>
              <p:ext uri="{D42A27DB-BD31-4B8C-83A1-F6EECF244321}">
                <p14:modId xmlns:p14="http://schemas.microsoft.com/office/powerpoint/2010/main" val="169477125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716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تربية الحشرات النافعة </a:t>
            </a:r>
            <a:endParaRPr lang="he-IL" dirty="0"/>
          </a:p>
        </p:txBody>
      </p:sp>
      <p:sp>
        <p:nvSpPr>
          <p:cNvPr id="3" name="מציין מיקום טקסט 2"/>
          <p:cNvSpPr>
            <a:spLocks noGrp="1"/>
          </p:cNvSpPr>
          <p:nvPr>
            <p:ph type="body" sz="quarter" idx="12"/>
          </p:nvPr>
        </p:nvSpPr>
        <p:spPr/>
        <p:txBody>
          <a:bodyPr/>
          <a:lstStyle/>
          <a:p>
            <a:r>
              <a:rPr lang="ar-SA" dirty="0" smtClean="0"/>
              <a:t>يتم استخدام الحشرات النافعة في مكافحة الآفات</a:t>
            </a:r>
            <a:r>
              <a:rPr lang="ar-JO" dirty="0" smtClean="0"/>
              <a:t> التي تضر بالمحاصيل </a:t>
            </a:r>
            <a:r>
              <a:rPr lang="ar-SA" dirty="0" smtClean="0"/>
              <a:t> الزراعية</a:t>
            </a:r>
            <a:r>
              <a:rPr lang="ar-JO" dirty="0" smtClean="0"/>
              <a:t>.</a:t>
            </a:r>
            <a:r>
              <a:rPr lang="ar-SA" dirty="0" smtClean="0"/>
              <a:t> فاصبح هناك شركات تقوم على تربية هذه الحشرات والاعتناء بها لاستخداماتها المختلفة. يتم شراءها واستخدامها في الأماكن المغلقة والبيوت البلاستيكية والحدائق .</a:t>
            </a:r>
          </a:p>
        </p:txBody>
      </p:sp>
      <p:pic>
        <p:nvPicPr>
          <p:cNvPr id="4" name="תמונה 3" descr="التحول الكامل والناقص للحشرات - المرسال"/>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988" y="3611110"/>
            <a:ext cx="5834130" cy="2987898"/>
          </a:xfrm>
          <a:prstGeom prst="rect">
            <a:avLst/>
          </a:prstGeom>
          <a:noFill/>
          <a:ln>
            <a:noFill/>
          </a:ln>
        </p:spPr>
      </p:pic>
    </p:spTree>
    <p:extLst>
      <p:ext uri="{BB962C8B-B14F-4D97-AF65-F5344CB8AC3E}">
        <p14:creationId xmlns:p14="http://schemas.microsoft.com/office/powerpoint/2010/main" val="2692166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تمارين </a:t>
            </a:r>
            <a:endParaRPr lang="he-IL" dirty="0"/>
          </a:p>
        </p:txBody>
      </p:sp>
      <p:sp>
        <p:nvSpPr>
          <p:cNvPr id="3" name="מציין מיקום טקסט 2"/>
          <p:cNvSpPr>
            <a:spLocks noGrp="1"/>
          </p:cNvSpPr>
          <p:nvPr>
            <p:ph type="body" sz="quarter" idx="12"/>
          </p:nvPr>
        </p:nvSpPr>
        <p:spPr/>
        <p:txBody>
          <a:bodyPr/>
          <a:lstStyle/>
          <a:p>
            <a:r>
              <a:rPr lang="ar-JO" dirty="0" smtClean="0"/>
              <a:t>سؤال؟</a:t>
            </a:r>
            <a:endParaRPr lang="he-IL" dirty="0"/>
          </a:p>
        </p:txBody>
      </p:sp>
      <p:pic>
        <p:nvPicPr>
          <p:cNvPr id="4" name="Picture 4" descr="http://kotarimagesstg.cet.ac.il/CropDownload.ashx?gPageToken=40d48731-bcad-483c-ba81-77b5ecb7719d&amp;v=11&amp;nSizeStep=7&amp;nTop=1116&amp;nLeft=337&amp;nWidth=327&amp;nHeight=3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47" y="3277211"/>
            <a:ext cx="3444173" cy="3233522"/>
          </a:xfrm>
          <a:prstGeom prst="rect">
            <a:avLst/>
          </a:prstGeom>
          <a:noFill/>
          <a:extLst>
            <a:ext uri="{909E8E84-426E-40DD-AFC4-6F175D3DCCD1}">
              <a14:hiddenFill xmlns:a14="http://schemas.microsoft.com/office/drawing/2010/main">
                <a:solidFill>
                  <a:srgbClr val="FFFFFF"/>
                </a:solidFill>
              </a14:hiddenFill>
            </a:ext>
          </a:extLst>
        </p:spPr>
      </p:pic>
      <p:sp>
        <p:nvSpPr>
          <p:cNvPr id="5" name="הסבר מלבני 4"/>
          <p:cNvSpPr/>
          <p:nvPr/>
        </p:nvSpPr>
        <p:spPr>
          <a:xfrm>
            <a:off x="4958366" y="2047741"/>
            <a:ext cx="5898320" cy="2846231"/>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4400" dirty="0">
                <a:solidFill>
                  <a:schemeClr val="tx1"/>
                </a:solidFill>
              </a:rPr>
              <a:t>ما معنى </a:t>
            </a:r>
            <a:r>
              <a:rPr lang="ar-JO" sz="4400" dirty="0" smtClean="0">
                <a:solidFill>
                  <a:schemeClr val="tx1"/>
                </a:solidFill>
              </a:rPr>
              <a:t>المكافحة البيولوجية </a:t>
            </a:r>
            <a:r>
              <a:rPr lang="ar-JO" sz="4400" dirty="0">
                <a:solidFill>
                  <a:schemeClr val="tx1"/>
                </a:solidFill>
              </a:rPr>
              <a:t>؟</a:t>
            </a:r>
            <a:endParaRPr lang="he-IL" sz="4400" dirty="0">
              <a:solidFill>
                <a:schemeClr val="tx1"/>
              </a:solidFill>
            </a:endParaRPr>
          </a:p>
        </p:txBody>
      </p:sp>
      <p:pic>
        <p:nvPicPr>
          <p:cNvPr id="6"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7647" y="1239872"/>
            <a:ext cx="2465544" cy="879377"/>
          </a:xfrm>
          <a:prstGeom prst="rect">
            <a:avLst/>
          </a:prstGeom>
        </p:spPr>
      </p:pic>
    </p:spTree>
    <p:extLst>
      <p:ext uri="{BB962C8B-B14F-4D97-AF65-F5344CB8AC3E}">
        <p14:creationId xmlns:p14="http://schemas.microsoft.com/office/powerpoint/2010/main" val="23486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ما هي  المكافحة البيولوجية؟</a:t>
            </a:r>
            <a:endParaRPr lang="he-IL" dirty="0"/>
          </a:p>
        </p:txBody>
      </p:sp>
      <p:sp>
        <p:nvSpPr>
          <p:cNvPr id="3" name="מציין מיקום טקסט 2"/>
          <p:cNvSpPr>
            <a:spLocks noGrp="1"/>
          </p:cNvSpPr>
          <p:nvPr>
            <p:ph type="body" sz="quarter" idx="12"/>
          </p:nvPr>
        </p:nvSpPr>
        <p:spPr/>
        <p:txBody>
          <a:bodyPr/>
          <a:lstStyle/>
          <a:p>
            <a:r>
              <a:rPr lang="ar-SA" dirty="0" smtClean="0"/>
              <a:t>إ</a:t>
            </a:r>
            <a:r>
              <a:rPr lang="ar-JO" dirty="0" smtClean="0"/>
              <a:t>لمكافحة</a:t>
            </a:r>
            <a:r>
              <a:rPr lang="ar-SA" dirty="0" smtClean="0"/>
              <a:t> بيولوجية : من اجل تقليل الضرر بالمزروعات </a:t>
            </a:r>
            <a:r>
              <a:rPr lang="ar-JO" dirty="0" smtClean="0"/>
              <a:t>ومن اجل التخلص من الكائنات الحية الضارة في منازلنا ومكان معيشتنا, </a:t>
            </a:r>
            <a:r>
              <a:rPr lang="ar-SA" dirty="0" smtClean="0"/>
              <a:t>يتم استخدام </a:t>
            </a:r>
            <a:r>
              <a:rPr lang="ar-JO" dirty="0" smtClean="0"/>
              <a:t>الحيوانات</a:t>
            </a:r>
            <a:r>
              <a:rPr lang="ar-SA" dirty="0" smtClean="0"/>
              <a:t> </a:t>
            </a:r>
            <a:r>
              <a:rPr lang="ar-JO" dirty="0" smtClean="0"/>
              <a:t>لت</a:t>
            </a:r>
            <a:r>
              <a:rPr lang="ar-SA" dirty="0" smtClean="0"/>
              <a:t>قو</a:t>
            </a:r>
            <a:r>
              <a:rPr lang="ar-JO" dirty="0" smtClean="0"/>
              <a:t>م</a:t>
            </a:r>
            <a:r>
              <a:rPr lang="ar-SA" dirty="0" smtClean="0"/>
              <a:t> بافتراس هذه الكائنات الحية الضارة . هذا الامر يسمى </a:t>
            </a:r>
            <a:r>
              <a:rPr lang="ar-JO" dirty="0" smtClean="0"/>
              <a:t>مكافحة</a:t>
            </a:r>
            <a:r>
              <a:rPr lang="ar-SA" dirty="0" smtClean="0"/>
              <a:t> بيولوجية, وهو بديل عن استخدام الإبادة الكيميائية التي تسبب اضرارا كبيرة للبيئة.</a:t>
            </a:r>
            <a:endParaRPr lang="he-IL" dirty="0"/>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23574" t="17410" r="24884" b="51213"/>
          <a:stretch/>
        </p:blipFill>
        <p:spPr>
          <a:xfrm>
            <a:off x="2598820" y="3985106"/>
            <a:ext cx="5835317" cy="1997242"/>
          </a:xfrm>
          <a:prstGeom prst="rect">
            <a:avLst/>
          </a:prstGeom>
        </p:spPr>
      </p:pic>
    </p:spTree>
    <p:extLst>
      <p:ext uri="{BB962C8B-B14F-4D97-AF65-F5344CB8AC3E}">
        <p14:creationId xmlns:p14="http://schemas.microsoft.com/office/powerpoint/2010/main" val="2551777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سنتعرف على الآفات الزراعية</a:t>
            </a:r>
            <a:r>
              <a:rPr lang="ar-SA" dirty="0" smtClean="0"/>
              <a:t> </a:t>
            </a:r>
            <a:r>
              <a:rPr lang="ar-JO" dirty="0" smtClean="0"/>
              <a:t>– من فئة الحشرات </a:t>
            </a:r>
            <a:endParaRPr lang="he-IL" dirty="0"/>
          </a:p>
        </p:txBody>
      </p:sp>
      <p:sp>
        <p:nvSpPr>
          <p:cNvPr id="3" name="מציין מיקום טקסט 2"/>
          <p:cNvSpPr>
            <a:spLocks noGrp="1"/>
          </p:cNvSpPr>
          <p:nvPr>
            <p:ph type="body" sz="quarter" idx="12"/>
          </p:nvPr>
        </p:nvSpPr>
        <p:spPr/>
        <p:txBody>
          <a:bodyPr/>
          <a:lstStyle/>
          <a:p>
            <a:r>
              <a:rPr lang="ar-JO" dirty="0" smtClean="0"/>
              <a:t>هي </a:t>
            </a:r>
            <a:r>
              <a:rPr lang="ar-SA" dirty="0" smtClean="0"/>
              <a:t>كائنات حية تفترس كائنات حية اصغر منها بالحجم </a:t>
            </a:r>
            <a:r>
              <a:rPr lang="ar-JO" dirty="0" smtClean="0"/>
              <a:t>واحيانا بحجمها</a:t>
            </a:r>
            <a:r>
              <a:rPr lang="ar-JO" dirty="0"/>
              <a:t> </a:t>
            </a:r>
            <a:r>
              <a:rPr lang="ar-JO" dirty="0" smtClean="0"/>
              <a:t> :</a:t>
            </a:r>
          </a:p>
          <a:p>
            <a:r>
              <a:rPr lang="ar-JO" dirty="0" smtClean="0"/>
              <a:t>الآفات </a:t>
            </a:r>
            <a:r>
              <a:rPr lang="ar-JO" dirty="0"/>
              <a:t>الزراعية تعريف الآفات </a:t>
            </a:r>
            <a:r>
              <a:rPr lang="ar-JO" dirty="0" smtClean="0"/>
              <a:t>هي </a:t>
            </a:r>
            <a:r>
              <a:rPr lang="ar-JO" dirty="0"/>
              <a:t>الكائنات الحية التي تصيب المزروعات، وتسبب لها خسائر بصورة مباشرة أو غير مباشرة في جميع مراحل نموها </a:t>
            </a:r>
            <a:r>
              <a:rPr lang="ar-JO" dirty="0" smtClean="0"/>
              <a:t>.</a:t>
            </a:r>
            <a:endParaRPr lang="ar-SA" dirty="0" smtClean="0"/>
          </a:p>
        </p:txBody>
      </p:sp>
      <p:pic>
        <p:nvPicPr>
          <p:cNvPr id="4" name="Picture 8" descr="http://kotarimagesstg.cet.ac.il/CropDownload.ashx?gPageToken=12b2e919-8d3e-444d-9630-16e10971fa0f&amp;v=10&amp;nSizeStep=7&amp;nTop=524&amp;nLeft=0&amp;nWidth=246&amp;nHeight=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158" y="3761611"/>
            <a:ext cx="3685170" cy="267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kotarimagesstg.cet.ac.il/CropDownload.ashx?gPageToken=b541cb38-4e53-4f11-98bf-761624b3a31b&amp;v=1&amp;nSizeStep=7&amp;nTop=441&amp;nLeft=744&amp;nWidth=299&amp;nHeight=2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745" y="3869024"/>
            <a:ext cx="2879512" cy="257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68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ال</a:t>
            </a:r>
            <a:r>
              <a:rPr lang="ar-JO" dirty="0" smtClean="0"/>
              <a:t>خنافس</a:t>
            </a:r>
            <a:endParaRPr lang="he-IL" dirty="0"/>
          </a:p>
        </p:txBody>
      </p:sp>
      <p:sp>
        <p:nvSpPr>
          <p:cNvPr id="3" name="מציין מיקום טקסט 2"/>
          <p:cNvSpPr>
            <a:spLocks noGrp="1"/>
          </p:cNvSpPr>
          <p:nvPr>
            <p:ph type="body" sz="quarter" idx="12"/>
          </p:nvPr>
        </p:nvSpPr>
        <p:spPr/>
        <p:txBody>
          <a:bodyPr/>
          <a:lstStyle/>
          <a:p>
            <a:r>
              <a:rPr lang="ar-SA" dirty="0"/>
              <a:t>الخنافس المفترسة التي تتغذى على سوائل بعض الحشرات </a:t>
            </a:r>
            <a:r>
              <a:rPr lang="ar-JO" dirty="0"/>
              <a:t>ك</a:t>
            </a:r>
            <a:r>
              <a:rPr lang="ar-SA" dirty="0"/>
              <a:t>المن واحيانا تفترس بيوض </a:t>
            </a:r>
            <a:r>
              <a:rPr lang="ar-JO" dirty="0"/>
              <a:t>الحشرات .</a:t>
            </a:r>
            <a:r>
              <a:rPr lang="ar-SA" dirty="0"/>
              <a:t> </a:t>
            </a:r>
            <a:endParaRPr lang="ar-JO" dirty="0" smtClean="0"/>
          </a:p>
          <a:p>
            <a:r>
              <a:rPr lang="ar-SA" dirty="0" smtClean="0"/>
              <a:t>احد أنواع الخنافس </a:t>
            </a:r>
            <a:r>
              <a:rPr lang="ar-JO" dirty="0" smtClean="0"/>
              <a:t>منها الا</a:t>
            </a:r>
            <a:r>
              <a:rPr lang="ar-SA" dirty="0" smtClean="0"/>
              <a:t>حمر </a:t>
            </a:r>
            <a:r>
              <a:rPr lang="ar-JO" dirty="0" smtClean="0"/>
              <a:t>ال</a:t>
            </a:r>
            <a:r>
              <a:rPr lang="ar-SA" dirty="0" smtClean="0"/>
              <a:t>برتقالي ا</a:t>
            </a:r>
            <a:r>
              <a:rPr lang="ar-JO" dirty="0" smtClean="0"/>
              <a:t>لا</a:t>
            </a:r>
            <a:r>
              <a:rPr lang="ar-SA" dirty="0" smtClean="0"/>
              <a:t>صفر تعيش </a:t>
            </a:r>
            <a:r>
              <a:rPr lang="ar-JO" dirty="0" smtClean="0"/>
              <a:t>بالا</a:t>
            </a:r>
            <a:r>
              <a:rPr lang="ar-SA" dirty="0" smtClean="0"/>
              <a:t>ساس على حشرة المن, البق والذبابة البيضاء</a:t>
            </a:r>
            <a:r>
              <a:rPr lang="ar-JO" dirty="0" smtClean="0"/>
              <a:t>.</a:t>
            </a:r>
            <a:r>
              <a:rPr lang="ar-SA" dirty="0" smtClean="0"/>
              <a:t> </a:t>
            </a:r>
          </a:p>
          <a:p>
            <a:r>
              <a:rPr lang="ar-SA" dirty="0" smtClean="0"/>
              <a:t>نشاطها من الربيع للخريف .</a:t>
            </a:r>
          </a:p>
          <a:p>
            <a:r>
              <a:rPr lang="ar-SA" dirty="0" smtClean="0"/>
              <a:t>تأكل اكثر من 5000 الاف حشره خلال فتره حياتها  </a:t>
            </a:r>
            <a:endParaRPr lang="he-IL" dirty="0"/>
          </a:p>
        </p:txBody>
      </p:sp>
      <p:pic>
        <p:nvPicPr>
          <p:cNvPr id="5" name="Picture 6" descr="http://kotarimagesstg.cet.ac.il/CropDownload.ashx?gPageToken=1547d3b5-3355-4c00-94cf-645b5e92670d&amp;v=10&amp;nSizeStep=7&amp;nTop=522&amp;nLeft=342&amp;nWidth=168&amp;nHeight=1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0" y="2351314"/>
            <a:ext cx="1396085" cy="1470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kotarimagesstg.cet.ac.il/CropDownload.ashx?gPageToken=12b2e919-8d3e-444d-9630-16e10971fa0f&amp;v=10&amp;nSizeStep=7&amp;nTop=524&amp;nLeft=0&amp;nWidth=246&amp;nHeight=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47" y="4610605"/>
            <a:ext cx="2750021" cy="199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00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ابرة العجوز او أبو مقص</a:t>
            </a:r>
            <a:endParaRPr lang="he-IL" dirty="0"/>
          </a:p>
        </p:txBody>
      </p:sp>
      <p:sp>
        <p:nvSpPr>
          <p:cNvPr id="3" name="מציין מיקום טקסט 2"/>
          <p:cNvSpPr>
            <a:spLocks noGrp="1"/>
          </p:cNvSpPr>
          <p:nvPr>
            <p:ph type="body" sz="quarter" idx="12"/>
          </p:nvPr>
        </p:nvSpPr>
        <p:spPr/>
        <p:txBody>
          <a:bodyPr/>
          <a:lstStyle/>
          <a:p>
            <a:r>
              <a:rPr lang="ar-JO" dirty="0" smtClean="0"/>
              <a:t>هي حشرة </a:t>
            </a:r>
            <a:r>
              <a:rPr lang="ar-SA" dirty="0" smtClean="0"/>
              <a:t>تنشط بالليل تختبئ في النهار تحت الحجارة والصخور </a:t>
            </a:r>
            <a:r>
              <a:rPr lang="ar-JO" dirty="0" smtClean="0"/>
              <a:t>تتغذى هذه الحشرة </a:t>
            </a:r>
            <a:r>
              <a:rPr lang="ar-SA" dirty="0" smtClean="0"/>
              <a:t>على المن </a:t>
            </a:r>
            <a:r>
              <a:rPr lang="ar-SA" dirty="0" err="1" smtClean="0"/>
              <a:t>واليسروعات</a:t>
            </a:r>
            <a:r>
              <a:rPr lang="ar-JO" dirty="0" smtClean="0"/>
              <a:t> يرقات الفراش</a:t>
            </a:r>
            <a:r>
              <a:rPr lang="ar-SA" dirty="0" smtClean="0"/>
              <a:t> </a:t>
            </a:r>
            <a:r>
              <a:rPr lang="ar-JO" dirty="0" smtClean="0"/>
              <a:t>وكذلك </a:t>
            </a:r>
            <a:r>
              <a:rPr lang="ar-SA" dirty="0" smtClean="0"/>
              <a:t>بيوض الحشرات.</a:t>
            </a:r>
            <a:endParaRPr lang="he-IL" dirty="0"/>
          </a:p>
        </p:txBody>
      </p:sp>
      <p:pic>
        <p:nvPicPr>
          <p:cNvPr id="4" name="תמונה 3" descr="C:\Users\97250\Downloads\Labidura_riparia_0708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4250" y="2672795"/>
            <a:ext cx="3208020" cy="3444240"/>
          </a:xfrm>
          <a:prstGeom prst="rect">
            <a:avLst/>
          </a:prstGeom>
          <a:noFill/>
          <a:ln>
            <a:noFill/>
          </a:ln>
        </p:spPr>
      </p:pic>
      <p:pic>
        <p:nvPicPr>
          <p:cNvPr id="5" name="תמונה 4" descr="Labidura riparia.jpg"/>
          <p:cNvPicPr/>
          <p:nvPr/>
        </p:nvPicPr>
        <p:blipFill>
          <a:blip r:embed="rId3">
            <a:extLst>
              <a:ext uri="{28A0092B-C50C-407E-A947-70E740481C1C}">
                <a14:useLocalDpi xmlns:a14="http://schemas.microsoft.com/office/drawing/2010/main" val="0"/>
              </a:ext>
            </a:extLst>
          </a:blip>
          <a:srcRect/>
          <a:stretch>
            <a:fillRect/>
          </a:stretch>
        </p:blipFill>
        <p:spPr bwMode="auto">
          <a:xfrm>
            <a:off x="6622370" y="3084275"/>
            <a:ext cx="2141220" cy="2621280"/>
          </a:xfrm>
          <a:prstGeom prst="rect">
            <a:avLst/>
          </a:prstGeom>
          <a:noFill/>
          <a:ln>
            <a:noFill/>
          </a:ln>
        </p:spPr>
      </p:pic>
    </p:spTree>
    <p:extLst>
      <p:ext uri="{BB962C8B-B14F-4D97-AF65-F5344CB8AC3E}">
        <p14:creationId xmlns:p14="http://schemas.microsoft.com/office/powerpoint/2010/main" val="81406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a:t>ماذا سنتعلّم اليوم؟</a:t>
            </a:r>
            <a:endParaRPr lang="he-IL" dirty="0"/>
          </a:p>
        </p:txBody>
      </p:sp>
      <p:sp>
        <p:nvSpPr>
          <p:cNvPr id="5" name="Text Placeholder 4">
            <a:extLst>
              <a:ext uri="{FF2B5EF4-FFF2-40B4-BE49-F238E27FC236}">
                <a16:creationId xmlns:a16="http://schemas.microsoft.com/office/drawing/2014/main" id="{7F0CF2D0-DB04-B246-BCF0-08BE7F6B7EA9}"/>
              </a:ext>
            </a:extLst>
          </p:cNvPr>
          <p:cNvSpPr>
            <a:spLocks noGrp="1"/>
          </p:cNvSpPr>
          <p:nvPr>
            <p:ph type="body" sz="quarter" idx="12"/>
          </p:nvPr>
        </p:nvSpPr>
        <p:spPr/>
        <p:txBody>
          <a:bodyPr/>
          <a:lstStyle/>
          <a:p>
            <a:pPr lvl="0"/>
            <a:r>
              <a:rPr lang="ar-SA" dirty="0"/>
              <a:t> </a:t>
            </a:r>
            <a:r>
              <a:rPr lang="ar-JO" dirty="0" smtClean="0"/>
              <a:t>الآفات الزراعية </a:t>
            </a:r>
          </a:p>
          <a:p>
            <a:pPr lvl="0"/>
            <a:r>
              <a:rPr lang="ar-JO" dirty="0" smtClean="0"/>
              <a:t>مكافحة الآفات الزراعية </a:t>
            </a:r>
          </a:p>
          <a:p>
            <a:pPr lvl="0"/>
            <a:r>
              <a:rPr lang="ar-JO" dirty="0" smtClean="0"/>
              <a:t>مكافحه ببلوجيه أنواعها </a:t>
            </a:r>
          </a:p>
          <a:p>
            <a:pPr lvl="0"/>
            <a:r>
              <a:rPr lang="ar-JO" dirty="0" smtClean="0"/>
              <a:t>مكافحه كيميائية اضرارها </a:t>
            </a:r>
          </a:p>
          <a:p>
            <a:pPr lvl="0"/>
            <a:r>
              <a:rPr lang="ar-JO" dirty="0" smtClean="0"/>
              <a:t>تمرين </a:t>
            </a:r>
          </a:p>
          <a:p>
            <a:pPr lvl="0"/>
            <a:r>
              <a:rPr lang="ar-JO" dirty="0" smtClean="0"/>
              <a:t>ننهي ونجمل</a:t>
            </a:r>
          </a:p>
        </p:txBody>
      </p:sp>
      <p:pic>
        <p:nvPicPr>
          <p:cNvPr id="188" name="Google Shape;188;p6"/>
          <p:cNvPicPr preferRelativeResize="0"/>
          <p:nvPr/>
        </p:nvPicPr>
        <p:blipFill rotWithShape="1">
          <a:blip r:embed="rId3">
            <a:alphaModFix/>
          </a:blip>
          <a:srcRect/>
          <a:stretch/>
        </p:blipFill>
        <p:spPr>
          <a:xfrm>
            <a:off x="10164662" y="7407668"/>
            <a:ext cx="657835" cy="747618"/>
          </a:xfrm>
          <a:prstGeom prst="rect">
            <a:avLst/>
          </a:prstGeom>
          <a:noFill/>
          <a:ln>
            <a:noFill/>
          </a:ln>
        </p:spPr>
      </p:pic>
      <p:pic>
        <p:nvPicPr>
          <p:cNvPr id="189" name="Google Shape;189;p6"/>
          <p:cNvPicPr preferRelativeResize="0"/>
          <p:nvPr/>
        </p:nvPicPr>
        <p:blipFill rotWithShape="1">
          <a:blip r:embed="rId4">
            <a:alphaModFix/>
          </a:blip>
          <a:srcRect/>
          <a:stretch/>
        </p:blipFill>
        <p:spPr>
          <a:xfrm rot="8057618">
            <a:off x="290049" y="269606"/>
            <a:ext cx="1468977" cy="973310"/>
          </a:xfrm>
          <a:prstGeom prst="rect">
            <a:avLst/>
          </a:prstGeom>
          <a:noFill/>
          <a:ln>
            <a:noFill/>
          </a:ln>
        </p:spPr>
      </p:pic>
      <p:pic>
        <p:nvPicPr>
          <p:cNvPr id="15" name="Google Shape;251;p6">
            <a:extLst>
              <a:ext uri="{FF2B5EF4-FFF2-40B4-BE49-F238E27FC236}">
                <a16:creationId xmlns:a16="http://schemas.microsoft.com/office/drawing/2014/main" id="{874ADFB6-382D-4A44-8AAC-10936C539297}"/>
              </a:ext>
            </a:extLst>
          </p:cNvPr>
          <p:cNvPicPr preferRelativeResize="0"/>
          <p:nvPr/>
        </p:nvPicPr>
        <p:blipFill rotWithShape="1">
          <a:blip r:embed="rId5">
            <a:alphaModFix/>
          </a:blip>
          <a:srcRect/>
          <a:stretch/>
        </p:blipFill>
        <p:spPr>
          <a:xfrm>
            <a:off x="9781097" y="5810250"/>
            <a:ext cx="2082800" cy="2095500"/>
          </a:xfrm>
          <a:prstGeom prst="rect">
            <a:avLst/>
          </a:prstGeom>
          <a:noFill/>
          <a:ln>
            <a:noFill/>
          </a:ln>
        </p:spPr>
      </p:pic>
      <p:grpSp>
        <p:nvGrpSpPr>
          <p:cNvPr id="11" name="Group 10">
            <a:extLst>
              <a:ext uri="{FF2B5EF4-FFF2-40B4-BE49-F238E27FC236}">
                <a16:creationId xmlns:a16="http://schemas.microsoft.com/office/drawing/2014/main" id="{0597034E-2F0B-C44F-AFCB-066CEE8C51E0}"/>
              </a:ext>
            </a:extLst>
          </p:cNvPr>
          <p:cNvGrpSpPr/>
          <p:nvPr/>
        </p:nvGrpSpPr>
        <p:grpSpPr>
          <a:xfrm rot="10800000" flipH="1">
            <a:off x="309324" y="6290751"/>
            <a:ext cx="1430425" cy="403293"/>
            <a:chOff x="358720" y="6187719"/>
            <a:chExt cx="1795869" cy="506326"/>
          </a:xfrm>
        </p:grpSpPr>
        <p:cxnSp>
          <p:nvCxnSpPr>
            <p:cNvPr id="12" name="Straight Connector 11">
              <a:extLst>
                <a:ext uri="{FF2B5EF4-FFF2-40B4-BE49-F238E27FC236}">
                  <a16:creationId xmlns:a16="http://schemas.microsoft.com/office/drawing/2014/main" id="{2F43444B-B393-3D43-9ECE-20A1055F5FB8}"/>
                </a:ext>
              </a:extLst>
            </p:cNvPr>
            <p:cNvCxnSpPr>
              <a:cxnSpLocks/>
            </p:cNvCxnSpPr>
            <p:nvPr userDrawn="1"/>
          </p:nvCxnSpPr>
          <p:spPr>
            <a:xfrm>
              <a:off x="865046" y="6434480"/>
              <a:ext cx="128954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F14D0DE-359A-704F-877F-4644BECEF677}"/>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dirty="0"/>
            </a:p>
          </p:txBody>
        </p:sp>
        <p:sp>
          <p:nvSpPr>
            <p:cNvPr id="14" name="Rectangle 13">
              <a:extLst>
                <a:ext uri="{FF2B5EF4-FFF2-40B4-BE49-F238E27FC236}">
                  <a16:creationId xmlns:a16="http://schemas.microsoft.com/office/drawing/2014/main" id="{4208F834-1E99-984B-94EB-82352D899F3F}"/>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p>
          </p:txBody>
        </p:sp>
      </p:grpSp>
    </p:spTree>
    <p:extLst>
      <p:ext uri="{BB962C8B-B14F-4D97-AF65-F5344CB8AC3E}">
        <p14:creationId xmlns:p14="http://schemas.microsoft.com/office/powerpoint/2010/main" val="87891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اسد المن </a:t>
            </a:r>
            <a:endParaRPr lang="he-IL" dirty="0"/>
          </a:p>
        </p:txBody>
      </p:sp>
      <p:sp>
        <p:nvSpPr>
          <p:cNvPr id="3" name="מציין מיקום טקסט 2"/>
          <p:cNvSpPr>
            <a:spLocks noGrp="1"/>
          </p:cNvSpPr>
          <p:nvPr>
            <p:ph type="body" sz="quarter" idx="12"/>
          </p:nvPr>
        </p:nvSpPr>
        <p:spPr/>
        <p:txBody>
          <a:bodyPr>
            <a:normAutofit/>
          </a:bodyPr>
          <a:lstStyle/>
          <a:p>
            <a:r>
              <a:rPr lang="ar-SA" dirty="0" smtClean="0"/>
              <a:t>حشره ذات اجنحه شبكيه لونها اخضر الحشرة الكاملة تتغذى على رحيق الازهار يرقات اسد المن هي التي تتغذى على المن </a:t>
            </a:r>
            <a:r>
              <a:rPr lang="ar-JO" dirty="0" smtClean="0"/>
              <a:t>و</a:t>
            </a:r>
            <a:r>
              <a:rPr lang="ar-SA" dirty="0" smtClean="0"/>
              <a:t>الذبابة البيضاء</a:t>
            </a:r>
          </a:p>
          <a:p>
            <a:endParaRPr lang="he-IL" dirty="0"/>
          </a:p>
        </p:txBody>
      </p:sp>
      <p:pic>
        <p:nvPicPr>
          <p:cNvPr id="4" name="תמונה 3" descr="Chrysopidae 01 (MK).jpg"/>
          <p:cNvPicPr/>
          <p:nvPr/>
        </p:nvPicPr>
        <p:blipFill>
          <a:blip r:embed="rId2">
            <a:extLst>
              <a:ext uri="{28A0092B-C50C-407E-A947-70E740481C1C}">
                <a14:useLocalDpi xmlns:a14="http://schemas.microsoft.com/office/drawing/2010/main" val="0"/>
              </a:ext>
            </a:extLst>
          </a:blip>
          <a:srcRect/>
          <a:stretch>
            <a:fillRect/>
          </a:stretch>
        </p:blipFill>
        <p:spPr bwMode="auto">
          <a:xfrm>
            <a:off x="3026536" y="3034724"/>
            <a:ext cx="3245474" cy="2657738"/>
          </a:xfrm>
          <a:prstGeom prst="rect">
            <a:avLst/>
          </a:prstGeom>
          <a:noFill/>
          <a:ln>
            <a:noFill/>
          </a:ln>
        </p:spPr>
      </p:pic>
    </p:spTree>
    <p:extLst>
      <p:ext uri="{BB962C8B-B14F-4D97-AF65-F5344CB8AC3E}">
        <p14:creationId xmlns:p14="http://schemas.microsoft.com/office/powerpoint/2010/main" val="2100060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err="1" smtClean="0"/>
              <a:t>الكالوسوما</a:t>
            </a:r>
            <a:endParaRPr lang="he-IL" dirty="0"/>
          </a:p>
        </p:txBody>
      </p:sp>
      <p:sp>
        <p:nvSpPr>
          <p:cNvPr id="3" name="מציין מיקום טקסט 2"/>
          <p:cNvSpPr>
            <a:spLocks noGrp="1"/>
          </p:cNvSpPr>
          <p:nvPr>
            <p:ph type="body" sz="quarter" idx="12"/>
          </p:nvPr>
        </p:nvSpPr>
        <p:spPr/>
        <p:txBody>
          <a:bodyPr/>
          <a:lstStyle/>
          <a:p>
            <a:r>
              <a:rPr lang="ar-SA" dirty="0" smtClean="0"/>
              <a:t>اشهر أنواع الخنافس الأرضية من المفترسات المهمة حيث تأكل </a:t>
            </a:r>
            <a:r>
              <a:rPr lang="ar-JO" dirty="0" smtClean="0"/>
              <a:t>حشرات بو</a:t>
            </a:r>
            <a:r>
              <a:rPr lang="ar-SA" dirty="0" smtClean="0"/>
              <a:t>زنها مثل الحلزونات والخنافس والجراد والمن يرقات الحشرات الأسمدة العضوية مناسبه جدا لجذب </a:t>
            </a:r>
            <a:r>
              <a:rPr lang="ar-SA" dirty="0" err="1" smtClean="0"/>
              <a:t>الكالوسوما</a:t>
            </a:r>
            <a:r>
              <a:rPr lang="ar-JO" dirty="0" smtClean="0"/>
              <a:t>.</a:t>
            </a:r>
            <a:endParaRPr lang="he-IL" dirty="0"/>
          </a:p>
        </p:txBody>
      </p:sp>
      <p:pic>
        <p:nvPicPr>
          <p:cNvPr id="1026" name="Picture 2" descr="Coleoptera coll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44662" t="10595" r="1156" b="43957"/>
          <a:stretch/>
        </p:blipFill>
        <p:spPr bwMode="auto">
          <a:xfrm>
            <a:off x="2820474" y="3155470"/>
            <a:ext cx="4391696" cy="351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63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اسد النمل </a:t>
            </a:r>
            <a:endParaRPr lang="he-IL" dirty="0"/>
          </a:p>
        </p:txBody>
      </p:sp>
      <p:sp>
        <p:nvSpPr>
          <p:cNvPr id="3" name="מציין מיקום טקסט 2"/>
          <p:cNvSpPr>
            <a:spLocks noGrp="1"/>
          </p:cNvSpPr>
          <p:nvPr>
            <p:ph type="body" sz="quarter" idx="12"/>
          </p:nvPr>
        </p:nvSpPr>
        <p:spPr/>
        <p:txBody>
          <a:bodyPr/>
          <a:lstStyle/>
          <a:p>
            <a:r>
              <a:rPr lang="ar-SA" dirty="0" smtClean="0"/>
              <a:t>تتغذى الحشرة المظلمة البالغة على رحيق الازهار </a:t>
            </a:r>
          </a:p>
          <a:p>
            <a:r>
              <a:rPr lang="ar-SA" dirty="0" smtClean="0"/>
              <a:t>اما يرقات اسد النمل مفترسه تعيش بحفر في التراب قرب اعشاش النمل تتغذى على النمل </a:t>
            </a:r>
            <a:endParaRPr lang="he-IL" dirty="0"/>
          </a:p>
        </p:txBody>
      </p:sp>
      <p:pic>
        <p:nvPicPr>
          <p:cNvPr id="2052" name="Picture 4" descr="Distoleon tetragrammicu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586" y="3611109"/>
            <a:ext cx="4471070" cy="32415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d/d9/Scott_Robinson_-_Ant_Lion_%28by%29.jpg/120px-Scott_Robinson_-_Ant_Lion_%28by%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865" y="4035581"/>
            <a:ext cx="2998586" cy="239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0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السرعوف ( فرس النبي )</a:t>
            </a:r>
            <a:endParaRPr lang="he-IL" dirty="0"/>
          </a:p>
        </p:txBody>
      </p:sp>
      <p:sp>
        <p:nvSpPr>
          <p:cNvPr id="3" name="מציין מיקום טקסט 2"/>
          <p:cNvSpPr>
            <a:spLocks noGrp="1"/>
          </p:cNvSpPr>
          <p:nvPr>
            <p:ph type="body" sz="quarter" idx="12"/>
          </p:nvPr>
        </p:nvSpPr>
        <p:spPr/>
        <p:txBody>
          <a:bodyPr/>
          <a:lstStyle/>
          <a:p>
            <a:r>
              <a:rPr lang="ar-SA" dirty="0" smtClean="0"/>
              <a:t>توجد منه أنواع كثيره تختلف بالحجم واللون فمنه الأخضر والبني والاصفر . يهجم السرعوف على أي حشره تتحرك امامه فهو لا يتوقف عن الاكل يتغذى  على م</a:t>
            </a:r>
            <a:r>
              <a:rPr lang="ar-JO" dirty="0" err="1" smtClean="0"/>
              <a:t>جموعة</a:t>
            </a:r>
            <a:r>
              <a:rPr lang="ar-JO" dirty="0" smtClean="0"/>
              <a:t> </a:t>
            </a:r>
            <a:r>
              <a:rPr lang="ar-SA" dirty="0" smtClean="0"/>
              <a:t>كبيره من الحش</a:t>
            </a:r>
            <a:r>
              <a:rPr lang="ar-JO" dirty="0" smtClean="0"/>
              <a:t>ر</a:t>
            </a:r>
            <a:r>
              <a:rPr lang="ar-SA" dirty="0" smtClean="0"/>
              <a:t>ات خاصة الجراد </a:t>
            </a:r>
          </a:p>
          <a:p>
            <a:r>
              <a:rPr lang="ar-SA" dirty="0" smtClean="0"/>
              <a:t>فهو اشهر الحشرات في العالم لمكافحة الامراض الحشرية</a:t>
            </a:r>
            <a:r>
              <a:rPr lang="ar-JO" dirty="0" smtClean="0"/>
              <a:t>.</a:t>
            </a:r>
            <a:endParaRPr lang="he-IL" dirty="0"/>
          </a:p>
        </p:txBody>
      </p:sp>
      <p:pic>
        <p:nvPicPr>
          <p:cNvPr id="3074" name="Picture 2" descr="Mantis-greece-alonisos-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538" y="3982097"/>
            <a:ext cx="3710896" cy="2783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kotarimagesstg.cet.ac.il/CropDownload.ashx?gPageToken=1547d3b5-3355-4c00-94cf-645b5e92670d&amp;v=10&amp;nSizeStep=7&amp;nTop=516&amp;nLeft=810&amp;nWidth=168&amp;nHeight=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269" y="4473570"/>
            <a:ext cx="16002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8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اليعسوب او الرعاش </a:t>
            </a:r>
            <a:endParaRPr lang="he-IL" dirty="0"/>
          </a:p>
        </p:txBody>
      </p:sp>
      <p:sp>
        <p:nvSpPr>
          <p:cNvPr id="3" name="מציין מיקום טקסט 2"/>
          <p:cNvSpPr>
            <a:spLocks noGrp="1"/>
          </p:cNvSpPr>
          <p:nvPr>
            <p:ph type="body" sz="quarter" idx="12"/>
          </p:nvPr>
        </p:nvSpPr>
        <p:spPr/>
        <p:txBody>
          <a:bodyPr/>
          <a:lstStyle/>
          <a:p>
            <a:r>
              <a:rPr lang="ar-SA" dirty="0" smtClean="0"/>
              <a:t>تعد حشرة اليعسوب اسرع الحشرات في العالم في الطيران تأكل النمل والذباب والبعوض تتواجد قرب </a:t>
            </a:r>
            <a:r>
              <a:rPr lang="ar-JO" dirty="0" smtClean="0"/>
              <a:t>ال</a:t>
            </a:r>
            <a:r>
              <a:rPr lang="ar-SA" dirty="0" smtClean="0"/>
              <a:t>مستنقعات والجداول والانهار</a:t>
            </a:r>
            <a:r>
              <a:rPr lang="ar-JO" dirty="0" smtClean="0"/>
              <a:t>.</a:t>
            </a:r>
            <a:r>
              <a:rPr lang="ar-SA" dirty="0" smtClean="0"/>
              <a:t> </a:t>
            </a:r>
            <a:endParaRPr lang="he-IL" dirty="0"/>
          </a:p>
        </p:txBody>
      </p:sp>
      <p:pic>
        <p:nvPicPr>
          <p:cNvPr id="4098" name="Picture 2" descr="https://upload.wikimedia.org/wikipedia/commons/thumb/8/8e/Platetrum_depressum_1_Luc_Viatour.JPG/220px-Platetrum_depressum_1_Luc_Viat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72" y="3237622"/>
            <a:ext cx="3873813" cy="2922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kotarimagesstg.cet.ac.il/CropDownload.ashx?gPageToken=1547d3b5-3355-4c00-94cf-645b5e92670d&amp;v=10&amp;nSizeStep=7&amp;nTop=795&amp;nLeft=687&amp;nWidth=177&amp;nHeight=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312" y="4128370"/>
            <a:ext cx="16859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6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افات زراعية من حيوانات أخرى مثل: </a:t>
            </a:r>
            <a:r>
              <a:rPr lang="ar-SA" dirty="0" smtClean="0"/>
              <a:t> ديدان ثعبانية صغيرة</a:t>
            </a:r>
            <a:endParaRPr lang="he-IL" dirty="0"/>
          </a:p>
        </p:txBody>
      </p:sp>
      <p:sp>
        <p:nvSpPr>
          <p:cNvPr id="3" name="מציין מיקום טקסט 2"/>
          <p:cNvSpPr>
            <a:spLocks noGrp="1"/>
          </p:cNvSpPr>
          <p:nvPr>
            <p:ph type="body" sz="quarter" idx="12"/>
          </p:nvPr>
        </p:nvSpPr>
        <p:spPr/>
        <p:txBody>
          <a:bodyPr/>
          <a:lstStyle/>
          <a:p>
            <a:r>
              <a:rPr lang="ar-SA" dirty="0" smtClean="0"/>
              <a:t>تقوم على مهاجمة الافه الزراعية فيدب بها المرض تهاجم الحشرة حتى تموت . </a:t>
            </a:r>
          </a:p>
          <a:p>
            <a:r>
              <a:rPr lang="ar-JO" dirty="0" smtClean="0"/>
              <a:t>فهي </a:t>
            </a:r>
            <a:r>
              <a:rPr lang="ar-SA" dirty="0" smtClean="0"/>
              <a:t>كائن حي دقيق ممرض يسبب موت الحشرات نتيجة للإصابة المرضية ومن امثالها البكتيريا وال</a:t>
            </a:r>
            <a:r>
              <a:rPr lang="ar-JO" dirty="0" smtClean="0"/>
              <a:t>ديدان الثعبانية</a:t>
            </a:r>
            <a:r>
              <a:rPr lang="ar-SA" dirty="0" smtClean="0"/>
              <a:t> والفطر والفيروس</a:t>
            </a:r>
            <a:r>
              <a:rPr lang="ar-JO" dirty="0" smtClean="0"/>
              <a:t>.</a:t>
            </a:r>
            <a:endParaRPr lang="ar-SA" dirty="0" smtClean="0"/>
          </a:p>
          <a:p>
            <a:endParaRPr lang="he-IL" dirty="0"/>
          </a:p>
        </p:txBody>
      </p:sp>
      <p:pic>
        <p:nvPicPr>
          <p:cNvPr id="11266" name="Picture 2" descr="https://www.veggiegardener.com/wp-content/uploads/2009/07/earthworm-300x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691" y="3734537"/>
            <a:ext cx="28575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08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الطيور الضارة </a:t>
            </a:r>
            <a:endParaRPr lang="he-IL" dirty="0"/>
          </a:p>
        </p:txBody>
      </p:sp>
      <p:sp>
        <p:nvSpPr>
          <p:cNvPr id="3" name="מציין מיקום טקסט 2"/>
          <p:cNvSpPr>
            <a:spLocks noGrp="1"/>
          </p:cNvSpPr>
          <p:nvPr>
            <p:ph type="body" sz="quarter" idx="12"/>
          </p:nvPr>
        </p:nvSpPr>
        <p:spPr>
          <a:xfrm>
            <a:off x="855028" y="1433067"/>
            <a:ext cx="10331450" cy="4742476"/>
          </a:xfrm>
        </p:spPr>
        <p:txBody>
          <a:bodyPr/>
          <a:lstStyle/>
          <a:p>
            <a:r>
              <a:rPr lang="ar-SA" dirty="0" smtClean="0"/>
              <a:t>تشمل الط</a:t>
            </a:r>
            <a:r>
              <a:rPr lang="ar-JO" dirty="0" smtClean="0"/>
              <a:t>ي</a:t>
            </a:r>
            <a:r>
              <a:rPr lang="ar-SA" dirty="0" smtClean="0"/>
              <a:t>ور الدائمة مثل ( العصفور النيلي ) والمهاجرة مثل الزرزور التي تهاجم المحاصيل الزراعية المختلفة فهي تتغذى على ثمارها كما تهاجم الحبوب المخزنة ويتم مكافحتها من خلال: </a:t>
            </a:r>
          </a:p>
          <a:p>
            <a:r>
              <a:rPr lang="ar-SA" dirty="0" smtClean="0"/>
              <a:t>صيدها بالشباك , او بأحداث ضوضاء تجبرها على الهروب, تدمير اوكارها واعشاشها , زراعة محاصيل غير اقتصادية لكي تتغذى عليها</a:t>
            </a:r>
            <a:r>
              <a:rPr lang="ar-JO" dirty="0" smtClean="0"/>
              <a:t>.</a:t>
            </a:r>
          </a:p>
          <a:p>
            <a:r>
              <a:rPr lang="ar-JO" dirty="0" smtClean="0"/>
              <a:t>او الحصول على اعداءها من الطيور الجارحة</a:t>
            </a:r>
            <a:r>
              <a:rPr lang="ar-SA" dirty="0" smtClean="0"/>
              <a:t> </a:t>
            </a:r>
          </a:p>
        </p:txBody>
      </p:sp>
      <p:pic>
        <p:nvPicPr>
          <p:cNvPr id="13316" name="Picture 4" descr="Common starling in 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47" y="4431761"/>
            <a:ext cx="1882185" cy="229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17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ال</a:t>
            </a:r>
            <a:r>
              <a:rPr lang="ar-JO" dirty="0" smtClean="0"/>
              <a:t>كائنات الحية الضارة من الثديات </a:t>
            </a:r>
            <a:endParaRPr lang="he-IL" dirty="0"/>
          </a:p>
        </p:txBody>
      </p:sp>
      <p:sp>
        <p:nvSpPr>
          <p:cNvPr id="3" name="מציין מיקום טקסט 2"/>
          <p:cNvSpPr>
            <a:spLocks noGrp="1"/>
          </p:cNvSpPr>
          <p:nvPr>
            <p:ph type="body" sz="quarter" idx="12"/>
          </p:nvPr>
        </p:nvSpPr>
        <p:spPr/>
        <p:txBody>
          <a:bodyPr/>
          <a:lstStyle/>
          <a:p>
            <a:r>
              <a:rPr lang="ar-SA" dirty="0" smtClean="0"/>
              <a:t>وهي من الحيوانات الثدية واهمها وأكثرها ضررا الفئران حيث تضر كثيرا بالمحاصيل الزراعية. في الآونة الأخيرة انتشرت الفئران بكميات كبيرة وهددت معها الكثير من المزروعات وبذلك فهي تنقل الكثير من جراثيم وفطريات تضر بصحة النبات والانسان .</a:t>
            </a:r>
          </a:p>
          <a:p>
            <a:r>
              <a:rPr lang="ar-SA" dirty="0" smtClean="0"/>
              <a:t>انحصر مكافحتها في الاهتمام الشديد بالنظافة العامة , إزالة الجحور التي </a:t>
            </a:r>
            <a:r>
              <a:rPr lang="ar-JO" dirty="0" smtClean="0"/>
              <a:t>ت</a:t>
            </a:r>
            <a:r>
              <a:rPr lang="ar-SA" dirty="0" smtClean="0"/>
              <a:t>تكاثر بها ومبيدات بيولوجية </a:t>
            </a:r>
            <a:r>
              <a:rPr lang="ar-JO" dirty="0" smtClean="0"/>
              <a:t>كالقطط والافاعي وطائر البوم </a:t>
            </a:r>
            <a:r>
              <a:rPr lang="ar-SA" dirty="0" smtClean="0"/>
              <a:t>.</a:t>
            </a:r>
            <a:endParaRPr lang="he-IL"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22849" t="47025" r="23804" b="8731"/>
          <a:stretch/>
        </p:blipFill>
        <p:spPr>
          <a:xfrm>
            <a:off x="3441113" y="4761474"/>
            <a:ext cx="4054391" cy="1890464"/>
          </a:xfrm>
          <a:prstGeom prst="rect">
            <a:avLst/>
          </a:prstGeom>
        </p:spPr>
      </p:pic>
    </p:spTree>
    <p:extLst>
      <p:ext uri="{BB962C8B-B14F-4D97-AF65-F5344CB8AC3E}">
        <p14:creationId xmlns:p14="http://schemas.microsoft.com/office/powerpoint/2010/main" val="205273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القطط</a:t>
            </a:r>
            <a:r>
              <a:rPr lang="ar-JO" dirty="0" smtClean="0"/>
              <a:t> كوسيلة للمكافحة </a:t>
            </a:r>
            <a:r>
              <a:rPr lang="ar-JO" dirty="0" err="1" smtClean="0"/>
              <a:t>البيلوجية</a:t>
            </a:r>
            <a:r>
              <a:rPr lang="ar-SA" dirty="0" smtClean="0"/>
              <a:t> </a:t>
            </a:r>
            <a:endParaRPr lang="he-IL" dirty="0"/>
          </a:p>
        </p:txBody>
      </p:sp>
      <p:sp>
        <p:nvSpPr>
          <p:cNvPr id="3" name="מציין מיקום טקסט 2"/>
          <p:cNvSpPr>
            <a:spLocks noGrp="1"/>
          </p:cNvSpPr>
          <p:nvPr>
            <p:ph type="body" sz="quarter" idx="12"/>
          </p:nvPr>
        </p:nvSpPr>
        <p:spPr/>
        <p:txBody>
          <a:bodyPr/>
          <a:lstStyle/>
          <a:p>
            <a:r>
              <a:rPr lang="ar-SA" dirty="0" smtClean="0"/>
              <a:t>مكافح طبيعي للأفاعي وللجرذان والعقارب والحشرات </a:t>
            </a:r>
          </a:p>
          <a:p>
            <a:endParaRPr lang="he-IL" dirty="0"/>
          </a:p>
        </p:txBody>
      </p:sp>
      <p:pic>
        <p:nvPicPr>
          <p:cNvPr id="5132" name="Picture 12" descr="http://kotarimagesstg.cet.ac.il/CropDownload.ashx?gPageToken=9905c54f-3d1e-47a3-b6bb-d3565b71cfcc&amp;v=10&amp;nSizeStep=7&amp;nTop=972&amp;nLeft=512&amp;nWidth=320&amp;nHeight=2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113" y="2222725"/>
            <a:ext cx="4957128" cy="450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0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الافاعي </a:t>
            </a:r>
            <a:endParaRPr lang="he-IL" dirty="0"/>
          </a:p>
        </p:txBody>
      </p:sp>
      <p:sp>
        <p:nvSpPr>
          <p:cNvPr id="3" name="מציין מיקום טקסט 2"/>
          <p:cNvSpPr>
            <a:spLocks noGrp="1"/>
          </p:cNvSpPr>
          <p:nvPr>
            <p:ph type="body" sz="quarter" idx="12"/>
          </p:nvPr>
        </p:nvSpPr>
        <p:spPr/>
        <p:txBody>
          <a:bodyPr/>
          <a:lstStyle/>
          <a:p>
            <a:r>
              <a:rPr lang="ar-JO" dirty="0" smtClean="0"/>
              <a:t>هناك افاعي مفيدة للإنسان تتغذى هذه الافاعي على الفئران </a:t>
            </a:r>
          </a:p>
          <a:p>
            <a:r>
              <a:rPr lang="ar-JO" dirty="0" smtClean="0"/>
              <a:t>التي تقضم المحاصيل الزراعية. مع انها مفيدة الا انه يجب الحيطة والحذر </a:t>
            </a:r>
            <a:endParaRPr lang="he-IL" dirty="0"/>
          </a:p>
        </p:txBody>
      </p:sp>
      <p:pic>
        <p:nvPicPr>
          <p:cNvPr id="4" name="Picture 4" descr="http://kotarimagesstg.cet.ac.il/CropDownload.ashx?gPageToken=b51d6755-30f8-4198-b155-3f0451131de1&amp;v=10&amp;nSizeStep=7&amp;nTop=618&amp;nLeft=398&amp;nWidth=296&amp;nHeight=225"/>
          <p:cNvPicPr>
            <a:picLocks noChangeAspect="1" noChangeArrowheads="1"/>
          </p:cNvPicPr>
          <p:nvPr/>
        </p:nvPicPr>
        <p:blipFill rotWithShape="1">
          <a:blip r:embed="rId2">
            <a:extLst>
              <a:ext uri="{28A0092B-C50C-407E-A947-70E740481C1C}">
                <a14:useLocalDpi xmlns:a14="http://schemas.microsoft.com/office/drawing/2010/main" val="0"/>
              </a:ext>
            </a:extLst>
          </a:blip>
          <a:srcRect l="3024" t="3226" r="5235" b="20358"/>
          <a:stretch/>
        </p:blipFill>
        <p:spPr bwMode="auto">
          <a:xfrm>
            <a:off x="3580327" y="2884868"/>
            <a:ext cx="4739425" cy="300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6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3" name="מציין מיקום טקסט 2"/>
          <p:cNvSpPr>
            <a:spLocks noGrp="1"/>
          </p:cNvSpPr>
          <p:nvPr>
            <p:ph type="body" sz="quarter" idx="11"/>
          </p:nvPr>
        </p:nvSpPr>
        <p:spPr/>
        <p:txBody>
          <a:bodyPr>
            <a:normAutofit lnSpcReduction="10000"/>
          </a:bodyPr>
          <a:lstStyle/>
          <a:p>
            <a:r>
              <a:rPr lang="ar-SA" dirty="0"/>
              <a:t>ماذا يجب أن نحضّر للحصّة؟ </a:t>
            </a:r>
            <a:endParaRPr lang="he-IL" dirty="0"/>
          </a:p>
        </p:txBody>
      </p:sp>
      <p:pic>
        <p:nvPicPr>
          <p:cNvPr id="13"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B59B0F3E-4814-D04A-B385-2874209AD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9269" y="2687449"/>
            <a:ext cx="1161305" cy="18007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lh4.googleusercontent.com/iGTl96Eygo7-oid1H3ZWWYhb5HWAynyOs2KLWGGMeuEgHeu4cFLof2g-jYLOscV4q-879K-lfjkP4Swnmj_UGZsWTDspF4AbUz1XGd30Tf1KKpiEXhvx6NLF17Q1F5VY">
            <a:extLst>
              <a:ext uri="{FF2B5EF4-FFF2-40B4-BE49-F238E27FC236}">
                <a16:creationId xmlns:a16="http://schemas.microsoft.com/office/drawing/2014/main" id="{A657EB4D-B882-A547-B610-FCA2F9C9E4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313828" y="3225956"/>
            <a:ext cx="1771057" cy="7408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BEA8C83-2230-D44F-A0BC-38FEB2B09121}"/>
              </a:ext>
            </a:extLst>
          </p:cNvPr>
          <p:cNvGrpSpPr/>
          <p:nvPr/>
        </p:nvGrpSpPr>
        <p:grpSpPr>
          <a:xfrm rot="10800000" flipH="1">
            <a:off x="309324" y="6290751"/>
            <a:ext cx="1430425" cy="403293"/>
            <a:chOff x="358720" y="6187719"/>
            <a:chExt cx="1795869" cy="506326"/>
          </a:xfrm>
        </p:grpSpPr>
        <p:cxnSp>
          <p:nvCxnSpPr>
            <p:cNvPr id="10" name="Straight Connector 9">
              <a:extLst>
                <a:ext uri="{FF2B5EF4-FFF2-40B4-BE49-F238E27FC236}">
                  <a16:creationId xmlns:a16="http://schemas.microsoft.com/office/drawing/2014/main" id="{D0E496C5-9276-714A-A339-643BE26A5F13}"/>
                </a:ext>
              </a:extLst>
            </p:cNvPr>
            <p:cNvCxnSpPr>
              <a:cxnSpLocks/>
            </p:cNvCxnSpPr>
            <p:nvPr userDrawn="1"/>
          </p:nvCxnSpPr>
          <p:spPr>
            <a:xfrm>
              <a:off x="865046" y="6434480"/>
              <a:ext cx="128954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2A33839-0C38-9F4B-BF3C-0A50036EB1FC}"/>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dirty="0"/>
            </a:p>
          </p:txBody>
        </p:sp>
        <p:sp>
          <p:nvSpPr>
            <p:cNvPr id="18" name="Rectangle 17">
              <a:extLst>
                <a:ext uri="{FF2B5EF4-FFF2-40B4-BE49-F238E27FC236}">
                  <a16:creationId xmlns:a16="http://schemas.microsoft.com/office/drawing/2014/main" id="{25DE4B3B-6B65-004D-A2D3-DAD358B1681B}"/>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p>
          </p:txBody>
        </p:sp>
      </p:grpSp>
      <p:pic>
        <p:nvPicPr>
          <p:cNvPr id="19" name="Google Shape;222;p9">
            <a:extLst>
              <a:ext uri="{FF2B5EF4-FFF2-40B4-BE49-F238E27FC236}">
                <a16:creationId xmlns:a16="http://schemas.microsoft.com/office/drawing/2014/main" id="{36DF2FAF-C9E6-F643-BAD6-2CFB0C123679}"/>
              </a:ext>
            </a:extLst>
          </p:cNvPr>
          <p:cNvPicPr preferRelativeResize="0"/>
          <p:nvPr/>
        </p:nvPicPr>
        <p:blipFill rotWithShape="1">
          <a:blip r:embed="rId7">
            <a:alphaModFix/>
          </a:blip>
          <a:srcRect/>
          <a:stretch/>
        </p:blipFill>
        <p:spPr>
          <a:xfrm>
            <a:off x="992980" y="13562"/>
            <a:ext cx="1017545" cy="1070700"/>
          </a:xfrm>
          <a:prstGeom prst="rect">
            <a:avLst/>
          </a:prstGeom>
          <a:noFill/>
          <a:ln>
            <a:noFill/>
          </a:ln>
        </p:spPr>
      </p:pic>
      <p:pic>
        <p:nvPicPr>
          <p:cNvPr id="20"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541845" y="1327395"/>
            <a:ext cx="2395807" cy="854504"/>
          </a:xfrm>
          <a:prstGeom prst="rect">
            <a:avLst/>
          </a:prstGeom>
        </p:spPr>
      </p:pic>
    </p:spTree>
    <p:extLst>
      <p:ext uri="{BB962C8B-B14F-4D97-AF65-F5344CB8AC3E}">
        <p14:creationId xmlns:p14="http://schemas.microsoft.com/office/powerpoint/2010/main" val="973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 البومة </a:t>
            </a:r>
            <a:r>
              <a:rPr lang="ar-JO" dirty="0" err="1" smtClean="0"/>
              <a:t>كوسلة</a:t>
            </a:r>
            <a:r>
              <a:rPr lang="ar-JO" dirty="0" smtClean="0"/>
              <a:t> للمكافحة </a:t>
            </a:r>
            <a:r>
              <a:rPr lang="ar-JO" dirty="0" err="1" smtClean="0"/>
              <a:t>البيلوجية</a:t>
            </a:r>
            <a:endParaRPr lang="he-IL" dirty="0"/>
          </a:p>
        </p:txBody>
      </p:sp>
      <p:sp>
        <p:nvSpPr>
          <p:cNvPr id="3" name="מציין מיקום טקסט 2"/>
          <p:cNvSpPr>
            <a:spLocks noGrp="1"/>
          </p:cNvSpPr>
          <p:nvPr>
            <p:ph type="body" sz="quarter" idx="12"/>
          </p:nvPr>
        </p:nvSpPr>
        <p:spPr/>
        <p:txBody>
          <a:bodyPr/>
          <a:lstStyle/>
          <a:p>
            <a:r>
              <a:rPr lang="ar-SA" dirty="0" smtClean="0"/>
              <a:t>لقد وجد الباحث ان الغذاء الرئيسي </a:t>
            </a:r>
            <a:r>
              <a:rPr lang="ar-JO" dirty="0" smtClean="0"/>
              <a:t>للبومة التي</a:t>
            </a:r>
            <a:r>
              <a:rPr lang="ar-SA" dirty="0" smtClean="0"/>
              <a:t> </a:t>
            </a:r>
            <a:r>
              <a:rPr lang="ar-JO" dirty="0"/>
              <a:t>ت</a:t>
            </a:r>
            <a:r>
              <a:rPr lang="ar-SA" dirty="0" smtClean="0"/>
              <a:t>عيش في إسرائيل ه</a:t>
            </a:r>
            <a:r>
              <a:rPr lang="ar-JO" dirty="0" smtClean="0"/>
              <a:t>و</a:t>
            </a:r>
            <a:r>
              <a:rPr lang="ar-SA" dirty="0" smtClean="0"/>
              <a:t> القوارض </a:t>
            </a:r>
            <a:r>
              <a:rPr lang="ar-JO" dirty="0" smtClean="0"/>
              <a:t>و</a:t>
            </a:r>
            <a:r>
              <a:rPr lang="ar-SA" dirty="0" smtClean="0"/>
              <a:t>الخلد والخفافيش وتتغذى أيضا على الحشرات. </a:t>
            </a:r>
            <a:r>
              <a:rPr lang="ar-SA" dirty="0"/>
              <a:t>في موسم </a:t>
            </a:r>
            <a:r>
              <a:rPr lang="ar-SA" u="sng" dirty="0"/>
              <a:t>التعشيش وتربية الفراخ تزداد حاجة البومة الى الغذاء</a:t>
            </a:r>
            <a:r>
              <a:rPr lang="ar-SA" dirty="0"/>
              <a:t>. </a:t>
            </a:r>
            <a:r>
              <a:rPr lang="ar-JO" dirty="0"/>
              <a:t>فيتم </a:t>
            </a:r>
            <a:r>
              <a:rPr lang="ar-SA" u="sng" dirty="0"/>
              <a:t>افتراس الاف القوارض </a:t>
            </a:r>
            <a:r>
              <a:rPr lang="ar-SA" dirty="0"/>
              <a:t>في موسم تعشيش واحد لذلك </a:t>
            </a:r>
            <a:r>
              <a:rPr lang="ar-SA" u="sng" dirty="0"/>
              <a:t>تستخدم البومة كمبيدة بيولوجية</a:t>
            </a:r>
            <a:r>
              <a:rPr lang="ar-JO" dirty="0"/>
              <a:t> </a:t>
            </a:r>
            <a:r>
              <a:rPr lang="ar-SA" dirty="0"/>
              <a:t> </a:t>
            </a:r>
            <a:r>
              <a:rPr lang="ar-JO" dirty="0"/>
              <a:t>لدى المزارعين.</a:t>
            </a:r>
            <a:r>
              <a:rPr lang="ar-SA" dirty="0"/>
              <a:t>  </a:t>
            </a:r>
            <a:endParaRPr lang="he-IL" dirty="0"/>
          </a:p>
          <a:p>
            <a:endParaRPr lang="ar-JO" dirty="0" smtClean="0"/>
          </a:p>
          <a:p>
            <a:endParaRPr lang="he-IL"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22849" t="47025" r="23804" b="8731"/>
          <a:stretch/>
        </p:blipFill>
        <p:spPr>
          <a:xfrm>
            <a:off x="4419908" y="4036862"/>
            <a:ext cx="4933706" cy="2300468"/>
          </a:xfrm>
          <a:prstGeom prst="rect">
            <a:avLst/>
          </a:prstGeom>
        </p:spPr>
      </p:pic>
      <p:pic>
        <p:nvPicPr>
          <p:cNvPr id="7170" name="Picture 2" descr="http://kotarimagesstg.cet.ac.il/CropDownload.ashx?gPageToken=9302974b-9d9d-4fa5-ab3f-391dbc8c654f&amp;v=10&amp;nSizeStep=7&amp;nTop=750&amp;nLeft=128&amp;nWidth=293&amp;nHeight=5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017" y="4195232"/>
            <a:ext cx="1247334" cy="228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48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المبيدات الكيميائية </a:t>
            </a:r>
            <a:endParaRPr lang="he-IL" dirty="0"/>
          </a:p>
        </p:txBody>
      </p:sp>
      <p:sp>
        <p:nvSpPr>
          <p:cNvPr id="3" name="מציין מיקום טקסט 2"/>
          <p:cNvSpPr>
            <a:spLocks noGrp="1"/>
          </p:cNvSpPr>
          <p:nvPr>
            <p:ph type="body" sz="quarter" idx="12"/>
          </p:nvPr>
        </p:nvSpPr>
        <p:spPr/>
        <p:txBody>
          <a:bodyPr/>
          <a:lstStyle/>
          <a:p>
            <a:r>
              <a:rPr lang="ar-JO" dirty="0" smtClean="0"/>
              <a:t>مواد كيميائية تقوم على قتل او تمنع او تحد من تكاثر وانتشار الكائنات الحية التي تنافس الانسان في غذائه وممتلكاته وصحته .</a:t>
            </a:r>
          </a:p>
          <a:p>
            <a:r>
              <a:rPr lang="ar-JO" dirty="0" smtClean="0"/>
              <a:t>منظمة الحفاظ على الصحة البيئية ومنظمة الحقوق واحترام الأجيال المقبلة بثت النشر والوعي عند المواطنين اطلقت المنظمتان حملة تحت شعار مبيدات وسرطانات . فركزت على منع استعمال المبيدات الحشرية لما تسببه من امراض وسرطانات </a:t>
            </a:r>
            <a:r>
              <a:rPr lang="ar-JO" dirty="0" err="1" smtClean="0"/>
              <a:t>للانسان</a:t>
            </a:r>
            <a:endParaRPr lang="he-IL" dirty="0"/>
          </a:p>
        </p:txBody>
      </p:sp>
    </p:spTree>
    <p:extLst>
      <p:ext uri="{BB962C8B-B14F-4D97-AF65-F5344CB8AC3E}">
        <p14:creationId xmlns:p14="http://schemas.microsoft.com/office/powerpoint/2010/main" val="1210901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اضرار المبيدات الحشرية</a:t>
            </a:r>
            <a:endParaRPr lang="he-IL" dirty="0"/>
          </a:p>
        </p:txBody>
      </p:sp>
      <p:sp>
        <p:nvSpPr>
          <p:cNvPr id="3" name="מציין מיקום טקסט 2"/>
          <p:cNvSpPr>
            <a:spLocks noGrp="1"/>
          </p:cNvSpPr>
          <p:nvPr>
            <p:ph type="body" sz="quarter" idx="12"/>
          </p:nvPr>
        </p:nvSpPr>
        <p:spPr/>
        <p:txBody>
          <a:bodyPr/>
          <a:lstStyle/>
          <a:p>
            <a:r>
              <a:rPr lang="ar-JO" dirty="0" smtClean="0"/>
              <a:t>وصول هذه المبيدات عن طرق اللمس او الاستنشاق لجسم الانسان فتؤدي الى الإصابة بالتهابات حادة في الرئة  وباقي أعضاء الجسم.</a:t>
            </a:r>
          </a:p>
          <a:p>
            <a:r>
              <a:rPr lang="ar-JO" dirty="0" smtClean="0"/>
              <a:t>تدخل المبيدات الحشرية للجسم من خلال تناول الفواكه والخضار الملوثة التي تستقر في الجسم وتسبب امراض خطيره مثل الكبد والفشل الكلوي والسرطانات .</a:t>
            </a:r>
          </a:p>
          <a:p>
            <a:r>
              <a:rPr lang="ar-JO" dirty="0" smtClean="0"/>
              <a:t>كما انها تصل الى المياه وتؤثر على الكائنات الحية </a:t>
            </a:r>
          </a:p>
          <a:p>
            <a:r>
              <a:rPr lang="ar-JO" dirty="0" smtClean="0"/>
              <a:t>تؤثر المبيدات الحشرية على خصوبة التربة وتلوثها وتسممها الحاد </a:t>
            </a:r>
            <a:endParaRPr lang="he-IL" dirty="0"/>
          </a:p>
        </p:txBody>
      </p:sp>
    </p:spTree>
    <p:extLst>
      <p:ext uri="{BB962C8B-B14F-4D97-AF65-F5344CB8AC3E}">
        <p14:creationId xmlns:p14="http://schemas.microsoft.com/office/powerpoint/2010/main" val="54304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normAutofit fontScale="25000" lnSpcReduction="20000"/>
          </a:bodyPr>
          <a:lstStyle/>
          <a:p>
            <a:r>
              <a:rPr lang="ar-JO" sz="12800" dirty="0" smtClean="0"/>
              <a:t>ضع صح او خطا بجانب الجملة المناسبة :</a:t>
            </a:r>
          </a:p>
          <a:p>
            <a:r>
              <a:rPr lang="ar-JO" sz="12800" dirty="0" smtClean="0"/>
              <a:t>الحشرات المفيدة تقوم على التهام النباتات .</a:t>
            </a:r>
          </a:p>
          <a:p>
            <a:r>
              <a:rPr lang="ar-JO" sz="12800" dirty="0" smtClean="0"/>
              <a:t>تساعد على عملية التلقيح والتكاثر عند النبات.</a:t>
            </a:r>
          </a:p>
          <a:p>
            <a:r>
              <a:rPr lang="ar-JO" sz="12800" dirty="0" smtClean="0"/>
              <a:t>تساعد على تكاثر الحشرات الضارة للمزروعات.</a:t>
            </a:r>
          </a:p>
          <a:p>
            <a:r>
              <a:rPr lang="ar-JO" sz="12800" dirty="0" smtClean="0"/>
              <a:t>تقوم على تهوية التربة </a:t>
            </a:r>
          </a:p>
          <a:p>
            <a:r>
              <a:rPr lang="ar-JO" sz="12800" dirty="0" smtClean="0"/>
              <a:t>تكافح الحشرات الضارة للمزروعات.</a:t>
            </a:r>
          </a:p>
          <a:p>
            <a:endParaRPr lang="ar-JO" sz="12800" dirty="0" smtClean="0"/>
          </a:p>
          <a:p>
            <a:endParaRPr lang="ar-JO" sz="12800" dirty="0" smtClean="0"/>
          </a:p>
          <a:p>
            <a:r>
              <a:rPr lang="ar-JO" dirty="0" smtClean="0"/>
              <a:t> </a:t>
            </a:r>
          </a:p>
          <a:p>
            <a:endParaRPr lang="ar-JO" dirty="0" smtClean="0"/>
          </a:p>
          <a:p>
            <a:r>
              <a:rPr lang="ar-JO" dirty="0" smtClean="0"/>
              <a:t> </a:t>
            </a:r>
            <a:endParaRPr lang="he-IL" dirty="0"/>
          </a:p>
        </p:txBody>
      </p:sp>
      <p:sp>
        <p:nvSpPr>
          <p:cNvPr id="4" name="מלבן מעוגל 3"/>
          <p:cNvSpPr/>
          <p:nvPr/>
        </p:nvSpPr>
        <p:spPr>
          <a:xfrm>
            <a:off x="3915177" y="2033471"/>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5" name="מלבן מעוגל 4"/>
          <p:cNvSpPr/>
          <p:nvPr/>
        </p:nvSpPr>
        <p:spPr>
          <a:xfrm>
            <a:off x="3556714" y="2686708"/>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6" name="מלבן מעוגל 5"/>
          <p:cNvSpPr/>
          <p:nvPr/>
        </p:nvSpPr>
        <p:spPr>
          <a:xfrm>
            <a:off x="3030827" y="3385730"/>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7" name="מלבן מעוגל 6"/>
          <p:cNvSpPr/>
          <p:nvPr/>
        </p:nvSpPr>
        <p:spPr>
          <a:xfrm>
            <a:off x="6420118" y="408904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8" name="מלבן מעוגל 7"/>
          <p:cNvSpPr/>
          <p:nvPr/>
        </p:nvSpPr>
        <p:spPr>
          <a:xfrm>
            <a:off x="4383109" y="469220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pic>
        <p:nvPicPr>
          <p:cNvPr id="9" name="2min_final" descr="2min_final">
            <a:hlinkClick r:id="" action="ppaction://media"/>
            <a:extLst>
              <a:ext uri="{FF2B5EF4-FFF2-40B4-BE49-F238E27FC236}">
                <a16:creationId xmlns:a16="http://schemas.microsoft.com/office/drawing/2014/main" id="{00A04C22-1037-854E-9BBD-DDF7C136FE0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1083" y="1239872"/>
            <a:ext cx="2659437" cy="948532"/>
          </a:xfrm>
          <a:prstGeom prst="rect">
            <a:avLst/>
          </a:prstGeom>
        </p:spPr>
      </p:pic>
    </p:spTree>
    <p:extLst>
      <p:ext uri="{BB962C8B-B14F-4D97-AF65-F5344CB8AC3E}">
        <p14:creationId xmlns:p14="http://schemas.microsoft.com/office/powerpoint/2010/main" val="24430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normAutofit fontScale="25000" lnSpcReduction="20000"/>
          </a:bodyPr>
          <a:lstStyle/>
          <a:p>
            <a:r>
              <a:rPr lang="ar-JO" sz="12800" dirty="0" smtClean="0"/>
              <a:t>ضع صح او خطا بجانب الجملة المناسبة :</a:t>
            </a:r>
          </a:p>
          <a:p>
            <a:r>
              <a:rPr lang="ar-JO" sz="12800" dirty="0" smtClean="0"/>
              <a:t>الحشرات المفيدة تقوم على التهام النباتات .</a:t>
            </a:r>
          </a:p>
          <a:p>
            <a:r>
              <a:rPr lang="ar-JO" sz="12800" dirty="0" smtClean="0"/>
              <a:t>تساعد على عملية التلقيح والتكاثر عند النبات.</a:t>
            </a:r>
          </a:p>
          <a:p>
            <a:r>
              <a:rPr lang="ar-JO" sz="12800" dirty="0" smtClean="0"/>
              <a:t>تساعد على تكاثر الحشرات الضارة للمزروعات.</a:t>
            </a:r>
          </a:p>
          <a:p>
            <a:r>
              <a:rPr lang="ar-JO" sz="12800" dirty="0" smtClean="0"/>
              <a:t>تقوم على تهوية التربة </a:t>
            </a:r>
          </a:p>
          <a:p>
            <a:r>
              <a:rPr lang="ar-JO" sz="12800" dirty="0" smtClean="0"/>
              <a:t>تكافح الحشرات الضارة للمزروعات.</a:t>
            </a:r>
          </a:p>
          <a:p>
            <a:endParaRPr lang="ar-JO" sz="12800" dirty="0" smtClean="0"/>
          </a:p>
          <a:p>
            <a:endParaRPr lang="ar-JO" sz="12800" dirty="0" smtClean="0"/>
          </a:p>
          <a:p>
            <a:r>
              <a:rPr lang="ar-JO" dirty="0" smtClean="0"/>
              <a:t> </a:t>
            </a:r>
          </a:p>
          <a:p>
            <a:endParaRPr lang="ar-JO" dirty="0" smtClean="0"/>
          </a:p>
          <a:p>
            <a:r>
              <a:rPr lang="ar-JO" dirty="0" smtClean="0"/>
              <a:t> </a:t>
            </a:r>
            <a:endParaRPr lang="he-IL" dirty="0"/>
          </a:p>
        </p:txBody>
      </p:sp>
      <p:sp>
        <p:nvSpPr>
          <p:cNvPr id="4" name="מלבן מעוגל 3"/>
          <p:cNvSpPr/>
          <p:nvPr/>
        </p:nvSpPr>
        <p:spPr>
          <a:xfrm>
            <a:off x="3915177" y="2033471"/>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خطأ</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5" name="מלבן מעוגל 4"/>
          <p:cNvSpPr/>
          <p:nvPr/>
        </p:nvSpPr>
        <p:spPr>
          <a:xfrm>
            <a:off x="3556714" y="2686708"/>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6" name="מלבן מעוגל 5"/>
          <p:cNvSpPr/>
          <p:nvPr/>
        </p:nvSpPr>
        <p:spPr>
          <a:xfrm>
            <a:off x="3030827" y="3385730"/>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7" name="מלבן מעוגל 6"/>
          <p:cNvSpPr/>
          <p:nvPr/>
        </p:nvSpPr>
        <p:spPr>
          <a:xfrm>
            <a:off x="6420118" y="408904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8" name="מלבן מעוגל 7"/>
          <p:cNvSpPr/>
          <p:nvPr/>
        </p:nvSpPr>
        <p:spPr>
          <a:xfrm>
            <a:off x="4383109" y="469220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61459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normAutofit fontScale="25000" lnSpcReduction="20000"/>
          </a:bodyPr>
          <a:lstStyle/>
          <a:p>
            <a:r>
              <a:rPr lang="ar-JO" sz="12800" dirty="0" smtClean="0"/>
              <a:t>ضع صح او خطا بجانب الجملة المناسبة :</a:t>
            </a:r>
          </a:p>
          <a:p>
            <a:r>
              <a:rPr lang="ar-JO" sz="12800" dirty="0" smtClean="0"/>
              <a:t>الحشرات المفيدة تقوم على التهام النباتات .</a:t>
            </a:r>
          </a:p>
          <a:p>
            <a:r>
              <a:rPr lang="ar-JO" sz="12800" dirty="0" smtClean="0"/>
              <a:t>تساعد على عملية التلقيح والتكاثر عند النبات.</a:t>
            </a:r>
          </a:p>
          <a:p>
            <a:r>
              <a:rPr lang="ar-JO" sz="12800" dirty="0" smtClean="0"/>
              <a:t>تساعد على تكاثر الحشرات الضارة للمزروعات.</a:t>
            </a:r>
          </a:p>
          <a:p>
            <a:r>
              <a:rPr lang="ar-JO" sz="12800" dirty="0" smtClean="0"/>
              <a:t>تقوم على تهوية التربة </a:t>
            </a:r>
          </a:p>
          <a:p>
            <a:r>
              <a:rPr lang="ar-JO" sz="12800" dirty="0" smtClean="0"/>
              <a:t>تكافح الحشرات الضارة للمزروعات.</a:t>
            </a:r>
          </a:p>
          <a:p>
            <a:endParaRPr lang="ar-JO" sz="12800" dirty="0" smtClean="0"/>
          </a:p>
          <a:p>
            <a:endParaRPr lang="ar-JO" sz="12800" dirty="0" smtClean="0"/>
          </a:p>
          <a:p>
            <a:r>
              <a:rPr lang="ar-JO" dirty="0" smtClean="0"/>
              <a:t> </a:t>
            </a:r>
          </a:p>
          <a:p>
            <a:endParaRPr lang="ar-JO" dirty="0" smtClean="0"/>
          </a:p>
          <a:p>
            <a:r>
              <a:rPr lang="ar-JO" dirty="0" smtClean="0"/>
              <a:t> </a:t>
            </a:r>
            <a:endParaRPr lang="he-IL" dirty="0"/>
          </a:p>
        </p:txBody>
      </p:sp>
      <p:sp>
        <p:nvSpPr>
          <p:cNvPr id="4" name="מלבן מעוגל 3"/>
          <p:cNvSpPr/>
          <p:nvPr/>
        </p:nvSpPr>
        <p:spPr>
          <a:xfrm>
            <a:off x="3915177" y="2033471"/>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خطأ</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5" name="מלבן מעוגל 4"/>
          <p:cNvSpPr/>
          <p:nvPr/>
        </p:nvSpPr>
        <p:spPr>
          <a:xfrm>
            <a:off x="3556714" y="2686708"/>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صح</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6" name="מלבן מעוגל 5"/>
          <p:cNvSpPr/>
          <p:nvPr/>
        </p:nvSpPr>
        <p:spPr>
          <a:xfrm>
            <a:off x="3030827" y="3385730"/>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7" name="מלבן מעוגל 6"/>
          <p:cNvSpPr/>
          <p:nvPr/>
        </p:nvSpPr>
        <p:spPr>
          <a:xfrm>
            <a:off x="6420118" y="408904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8" name="מלבן מעוגל 7"/>
          <p:cNvSpPr/>
          <p:nvPr/>
        </p:nvSpPr>
        <p:spPr>
          <a:xfrm>
            <a:off x="4383109" y="469220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11985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normAutofit fontScale="25000" lnSpcReduction="20000"/>
          </a:bodyPr>
          <a:lstStyle/>
          <a:p>
            <a:r>
              <a:rPr lang="ar-JO" sz="12800" dirty="0" smtClean="0"/>
              <a:t>ضع صح او خطا بجانب الجملة المناسبة :</a:t>
            </a:r>
          </a:p>
          <a:p>
            <a:r>
              <a:rPr lang="ar-JO" sz="12800" dirty="0" smtClean="0"/>
              <a:t>الحشرات المفيدة تقوم على التهام النباتات .</a:t>
            </a:r>
          </a:p>
          <a:p>
            <a:r>
              <a:rPr lang="ar-JO" sz="12800" dirty="0" smtClean="0"/>
              <a:t>تساعد على عملية التلقيح والتكاثر عند النبات.</a:t>
            </a:r>
          </a:p>
          <a:p>
            <a:r>
              <a:rPr lang="ar-JO" sz="12800" dirty="0" smtClean="0"/>
              <a:t>تساعد على تكاثر الحشرات الضارة للمزروعات.</a:t>
            </a:r>
          </a:p>
          <a:p>
            <a:r>
              <a:rPr lang="ar-JO" sz="12800" dirty="0" smtClean="0"/>
              <a:t>تقوم على تهوية التربة </a:t>
            </a:r>
          </a:p>
          <a:p>
            <a:r>
              <a:rPr lang="ar-JO" sz="12800" dirty="0" smtClean="0"/>
              <a:t>تكافح الحشرات الضارة للمزروعات.</a:t>
            </a:r>
          </a:p>
          <a:p>
            <a:endParaRPr lang="ar-JO" sz="12800" dirty="0" smtClean="0"/>
          </a:p>
          <a:p>
            <a:endParaRPr lang="ar-JO" sz="12800" dirty="0" smtClean="0"/>
          </a:p>
          <a:p>
            <a:r>
              <a:rPr lang="ar-JO" dirty="0" smtClean="0"/>
              <a:t> </a:t>
            </a:r>
          </a:p>
          <a:p>
            <a:endParaRPr lang="ar-JO" dirty="0" smtClean="0"/>
          </a:p>
          <a:p>
            <a:r>
              <a:rPr lang="ar-JO" dirty="0" smtClean="0"/>
              <a:t> </a:t>
            </a:r>
            <a:endParaRPr lang="he-IL" dirty="0"/>
          </a:p>
        </p:txBody>
      </p:sp>
      <p:sp>
        <p:nvSpPr>
          <p:cNvPr id="4" name="מלבן מעוגל 3"/>
          <p:cNvSpPr/>
          <p:nvPr/>
        </p:nvSpPr>
        <p:spPr>
          <a:xfrm>
            <a:off x="3915177" y="2033471"/>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خطأ</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5" name="מלבן מעוגל 4"/>
          <p:cNvSpPr/>
          <p:nvPr/>
        </p:nvSpPr>
        <p:spPr>
          <a:xfrm>
            <a:off x="3556714" y="2686708"/>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صح</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6" name="מלבן מעוגל 5"/>
          <p:cNvSpPr/>
          <p:nvPr/>
        </p:nvSpPr>
        <p:spPr>
          <a:xfrm>
            <a:off x="3030827" y="3385730"/>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خطأ</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7" name="מלבן מעוגל 6"/>
          <p:cNvSpPr/>
          <p:nvPr/>
        </p:nvSpPr>
        <p:spPr>
          <a:xfrm>
            <a:off x="6420118" y="408904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8" name="מלבן מעוגל 7"/>
          <p:cNvSpPr/>
          <p:nvPr/>
        </p:nvSpPr>
        <p:spPr>
          <a:xfrm>
            <a:off x="4383109" y="469220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09110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normAutofit fontScale="25000" lnSpcReduction="20000"/>
          </a:bodyPr>
          <a:lstStyle/>
          <a:p>
            <a:r>
              <a:rPr lang="ar-JO" sz="12800" dirty="0" smtClean="0"/>
              <a:t>ضع صح او خطا بجانب الجملة المناسبة :</a:t>
            </a:r>
          </a:p>
          <a:p>
            <a:r>
              <a:rPr lang="ar-JO" sz="12800" dirty="0" smtClean="0"/>
              <a:t>الحشرات المفيدة تقوم على التهام النباتات .</a:t>
            </a:r>
          </a:p>
          <a:p>
            <a:r>
              <a:rPr lang="ar-JO" sz="12800" dirty="0" smtClean="0"/>
              <a:t>تساعد على عملية التلقيح والتكاثر عند النبات.</a:t>
            </a:r>
          </a:p>
          <a:p>
            <a:r>
              <a:rPr lang="ar-JO" sz="12800" dirty="0" smtClean="0"/>
              <a:t>تساعد على تكاثر الحشرات الضارة للمزروعات.</a:t>
            </a:r>
          </a:p>
          <a:p>
            <a:r>
              <a:rPr lang="ar-JO" sz="12800" dirty="0" smtClean="0"/>
              <a:t>تقوم على تهوية التربة </a:t>
            </a:r>
          </a:p>
          <a:p>
            <a:r>
              <a:rPr lang="ar-JO" sz="12800" dirty="0" smtClean="0"/>
              <a:t>تكافح الحشرات الضارة للمزروعات.</a:t>
            </a:r>
          </a:p>
          <a:p>
            <a:endParaRPr lang="ar-JO" sz="12800" dirty="0" smtClean="0"/>
          </a:p>
          <a:p>
            <a:endParaRPr lang="ar-JO" sz="12800" dirty="0" smtClean="0"/>
          </a:p>
          <a:p>
            <a:r>
              <a:rPr lang="ar-JO" dirty="0" smtClean="0"/>
              <a:t> </a:t>
            </a:r>
          </a:p>
          <a:p>
            <a:endParaRPr lang="ar-JO" dirty="0" smtClean="0"/>
          </a:p>
          <a:p>
            <a:r>
              <a:rPr lang="ar-JO" dirty="0" smtClean="0"/>
              <a:t> </a:t>
            </a:r>
            <a:endParaRPr lang="he-IL" dirty="0"/>
          </a:p>
        </p:txBody>
      </p:sp>
      <p:sp>
        <p:nvSpPr>
          <p:cNvPr id="4" name="מלבן מעוגל 3"/>
          <p:cNvSpPr/>
          <p:nvPr/>
        </p:nvSpPr>
        <p:spPr>
          <a:xfrm>
            <a:off x="3915177" y="2033471"/>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خطأ</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5" name="מלבן מעוגל 4"/>
          <p:cNvSpPr/>
          <p:nvPr/>
        </p:nvSpPr>
        <p:spPr>
          <a:xfrm>
            <a:off x="3556714" y="2686708"/>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صح</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6" name="מלבן מעוגל 5"/>
          <p:cNvSpPr/>
          <p:nvPr/>
        </p:nvSpPr>
        <p:spPr>
          <a:xfrm>
            <a:off x="3030827" y="3385730"/>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خطأ</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7" name="מלבן מעוגל 6"/>
          <p:cNvSpPr/>
          <p:nvPr/>
        </p:nvSpPr>
        <p:spPr>
          <a:xfrm>
            <a:off x="6420118" y="408904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صح</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8" name="מלבן מעוגל 7"/>
          <p:cNvSpPr/>
          <p:nvPr/>
        </p:nvSpPr>
        <p:spPr>
          <a:xfrm>
            <a:off x="4383109" y="469220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79818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normAutofit fontScale="25000" lnSpcReduction="20000"/>
          </a:bodyPr>
          <a:lstStyle/>
          <a:p>
            <a:r>
              <a:rPr lang="ar-JO" sz="12800" dirty="0" smtClean="0"/>
              <a:t>ضع صح او خطا بجانب الجملة المناسبة :</a:t>
            </a:r>
          </a:p>
          <a:p>
            <a:r>
              <a:rPr lang="ar-JO" sz="12800" dirty="0" smtClean="0"/>
              <a:t>الحشرات المفيدة تقوم على التهام النباتات .</a:t>
            </a:r>
          </a:p>
          <a:p>
            <a:r>
              <a:rPr lang="ar-JO" sz="12800" dirty="0" smtClean="0"/>
              <a:t>تساعد على عملية التلقيح والتكاثر عند النبات.</a:t>
            </a:r>
          </a:p>
          <a:p>
            <a:r>
              <a:rPr lang="ar-JO" sz="12800" dirty="0" smtClean="0"/>
              <a:t>تساعد على تكاثر الحشرات الضارة للمزروعات.</a:t>
            </a:r>
          </a:p>
          <a:p>
            <a:r>
              <a:rPr lang="ar-JO" sz="12800" dirty="0" smtClean="0"/>
              <a:t>تقوم على تهوية التربة </a:t>
            </a:r>
          </a:p>
          <a:p>
            <a:r>
              <a:rPr lang="ar-JO" sz="12800" dirty="0" smtClean="0"/>
              <a:t>تكافح الحشرات الضارة للمزروعات.</a:t>
            </a:r>
          </a:p>
          <a:p>
            <a:endParaRPr lang="ar-JO" sz="12800" dirty="0" smtClean="0"/>
          </a:p>
          <a:p>
            <a:endParaRPr lang="ar-JO" sz="12800" dirty="0" smtClean="0"/>
          </a:p>
          <a:p>
            <a:r>
              <a:rPr lang="ar-JO" dirty="0" smtClean="0"/>
              <a:t> </a:t>
            </a:r>
          </a:p>
          <a:p>
            <a:endParaRPr lang="ar-JO" dirty="0" smtClean="0"/>
          </a:p>
          <a:p>
            <a:r>
              <a:rPr lang="ar-JO" dirty="0" smtClean="0"/>
              <a:t> </a:t>
            </a:r>
            <a:endParaRPr lang="he-IL" dirty="0"/>
          </a:p>
        </p:txBody>
      </p:sp>
      <p:sp>
        <p:nvSpPr>
          <p:cNvPr id="4" name="מלבן מעוגל 3"/>
          <p:cNvSpPr/>
          <p:nvPr/>
        </p:nvSpPr>
        <p:spPr>
          <a:xfrm>
            <a:off x="3915177" y="2033471"/>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خطأ</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5" name="מלבן מעוגל 4"/>
          <p:cNvSpPr/>
          <p:nvPr/>
        </p:nvSpPr>
        <p:spPr>
          <a:xfrm>
            <a:off x="3556714" y="2686708"/>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صح</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6" name="מלבן מעוגל 5"/>
          <p:cNvSpPr/>
          <p:nvPr/>
        </p:nvSpPr>
        <p:spPr>
          <a:xfrm>
            <a:off x="3030827" y="3385730"/>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خطأ</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7" name="מלבן מעוגל 6"/>
          <p:cNvSpPr/>
          <p:nvPr/>
        </p:nvSpPr>
        <p:spPr>
          <a:xfrm>
            <a:off x="6420118" y="408904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صح</a:t>
            </a:r>
            <a:endParaRPr lang="he-IL" sz="3600" dirty="0">
              <a:ln w="0"/>
              <a:solidFill>
                <a:schemeClr val="tx1"/>
              </a:solidFill>
              <a:effectLst>
                <a:outerShdw blurRad="38100" dist="19050" dir="2700000" algn="tl" rotWithShape="0">
                  <a:schemeClr val="dk1">
                    <a:alpha val="40000"/>
                  </a:schemeClr>
                </a:outerShdw>
              </a:effectLst>
            </a:endParaRPr>
          </a:p>
        </p:txBody>
      </p:sp>
      <p:sp>
        <p:nvSpPr>
          <p:cNvPr id="8" name="מלבן מעוגל 7"/>
          <p:cNvSpPr/>
          <p:nvPr/>
        </p:nvSpPr>
        <p:spPr>
          <a:xfrm>
            <a:off x="4383109" y="4692204"/>
            <a:ext cx="1352282" cy="45076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600" dirty="0" smtClean="0">
                <a:ln w="0"/>
                <a:solidFill>
                  <a:schemeClr val="tx1"/>
                </a:solidFill>
                <a:effectLst>
                  <a:outerShdw blurRad="38100" dist="19050" dir="2700000" algn="tl" rotWithShape="0">
                    <a:schemeClr val="dk1">
                      <a:alpha val="40000"/>
                    </a:schemeClr>
                  </a:outerShdw>
                </a:effectLst>
              </a:rPr>
              <a:t>خطأ</a:t>
            </a:r>
            <a:endParaRPr lang="he-IL"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00113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مد خطا بين صورة الحشرة وغذائها </a:t>
            </a:r>
            <a:endParaRPr lang="he-IL" dirty="0"/>
          </a:p>
        </p:txBody>
      </p:sp>
      <p:sp>
        <p:nvSpPr>
          <p:cNvPr id="3" name="מציין מיקום טקסט 2"/>
          <p:cNvSpPr>
            <a:spLocks noGrp="1"/>
          </p:cNvSpPr>
          <p:nvPr>
            <p:ph type="body" sz="quarter" idx="12"/>
          </p:nvPr>
        </p:nvSpPr>
        <p:spPr/>
        <p:txBody>
          <a:bodyPr/>
          <a:lstStyle/>
          <a:p>
            <a:endParaRPr lang="ar-JO" dirty="0" smtClean="0"/>
          </a:p>
          <a:p>
            <a:endParaRPr lang="ar-JO" dirty="0" smtClean="0"/>
          </a:p>
        </p:txBody>
      </p:sp>
      <p:pic>
        <p:nvPicPr>
          <p:cNvPr id="6" name="Picture 8" descr="http://kotarimagesstg.cet.ac.il/CropDownload.ashx?gPageToken=12b2e919-8d3e-444d-9630-16e10971fa0f&amp;v=10&amp;nSizeStep=7&amp;nTop=524&amp;nLeft=0&amp;nWidth=246&amp;nHeight=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480" y="1614841"/>
            <a:ext cx="2544472" cy="1849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eoptera collage.png"/>
          <p:cNvPicPr>
            <a:picLocks noChangeAspect="1" noChangeArrowheads="1"/>
          </p:cNvPicPr>
          <p:nvPr/>
        </p:nvPicPr>
        <p:blipFill rotWithShape="1">
          <a:blip r:embed="rId5">
            <a:extLst>
              <a:ext uri="{28A0092B-C50C-407E-A947-70E740481C1C}">
                <a14:useLocalDpi xmlns:a14="http://schemas.microsoft.com/office/drawing/2010/main" val="0"/>
              </a:ext>
            </a:extLst>
          </a:blip>
          <a:srcRect l="44662" t="10595" r="1156" b="43957"/>
          <a:stretch/>
        </p:blipFill>
        <p:spPr bwMode="auto">
          <a:xfrm>
            <a:off x="3933364" y="1614840"/>
            <a:ext cx="2092289" cy="1673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ntis-greece-alonisos-0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056" y="1690090"/>
            <a:ext cx="2077963" cy="1558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kotarimagesstg.cet.ac.il/CropDownload.ashx?gPageToken=1547d3b5-3355-4c00-94cf-645b5e92670d&amp;v=10&amp;nSizeStep=7&amp;nTop=795&amp;nLeft=687&amp;nWidth=177&amp;nHeight=2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7944" y="1614840"/>
            <a:ext cx="2073498" cy="1943833"/>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9846763" y="3158910"/>
            <a:ext cx="2014680"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يعسوب</a:t>
            </a:r>
            <a:endParaRPr lang="he-IL" sz="3200" dirty="0"/>
          </a:p>
        </p:txBody>
      </p:sp>
      <p:sp>
        <p:nvSpPr>
          <p:cNvPr id="13" name="מלבן 12"/>
          <p:cNvSpPr/>
          <p:nvPr/>
        </p:nvSpPr>
        <p:spPr>
          <a:xfrm>
            <a:off x="856057" y="3135198"/>
            <a:ext cx="2077962" cy="61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فرس النبي </a:t>
            </a:r>
            <a:endParaRPr lang="he-IL" sz="3200" dirty="0"/>
          </a:p>
        </p:txBody>
      </p:sp>
      <p:sp>
        <p:nvSpPr>
          <p:cNvPr id="14" name="מלבן 13"/>
          <p:cNvSpPr/>
          <p:nvPr/>
        </p:nvSpPr>
        <p:spPr>
          <a:xfrm>
            <a:off x="3893896" y="3185857"/>
            <a:ext cx="2084717"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err="1" smtClean="0"/>
              <a:t>كلوسوما</a:t>
            </a:r>
            <a:endParaRPr lang="he-IL" sz="3200" dirty="0"/>
          </a:p>
        </p:txBody>
      </p:sp>
      <p:sp>
        <p:nvSpPr>
          <p:cNvPr id="15" name="מלבן 14"/>
          <p:cNvSpPr/>
          <p:nvPr/>
        </p:nvSpPr>
        <p:spPr>
          <a:xfrm>
            <a:off x="6896137" y="3113527"/>
            <a:ext cx="2372417" cy="611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دعسوقة</a:t>
            </a:r>
            <a:endParaRPr lang="he-IL" sz="3200" dirty="0"/>
          </a:p>
        </p:txBody>
      </p:sp>
      <p:sp>
        <p:nvSpPr>
          <p:cNvPr id="16" name="מלבן 15"/>
          <p:cNvSpPr/>
          <p:nvPr/>
        </p:nvSpPr>
        <p:spPr>
          <a:xfrm>
            <a:off x="9744010" y="4876022"/>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غالبية الحشرات وخاصة الجراد</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7" name="מלבן 16"/>
          <p:cNvSpPr/>
          <p:nvPr/>
        </p:nvSpPr>
        <p:spPr>
          <a:xfrm>
            <a:off x="3981622" y="49782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المن وبعض بيوض الحشرات</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8" name="מלבן 17"/>
          <p:cNvSpPr/>
          <p:nvPr/>
        </p:nvSpPr>
        <p:spPr>
          <a:xfrm>
            <a:off x="7151122" y="49068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نمل </a:t>
            </a:r>
            <a:r>
              <a:rPr lang="ar-JO" sz="3200" dirty="0">
                <a:ln w="0"/>
                <a:solidFill>
                  <a:schemeClr val="tx1"/>
                </a:solidFill>
                <a:effectLst>
                  <a:outerShdw blurRad="38100" dist="19050" dir="2700000" algn="tl" rotWithShape="0">
                    <a:schemeClr val="dk1">
                      <a:alpha val="40000"/>
                    </a:schemeClr>
                  </a:outerShdw>
                </a:effectLst>
              </a:rPr>
              <a:t>و</a:t>
            </a:r>
            <a:r>
              <a:rPr lang="ar-JO" sz="3200" dirty="0" smtClean="0">
                <a:ln w="0"/>
                <a:solidFill>
                  <a:schemeClr val="tx1"/>
                </a:solidFill>
                <a:effectLst>
                  <a:outerShdw blurRad="38100" dist="19050" dir="2700000" algn="tl" rotWithShape="0">
                    <a:schemeClr val="dk1">
                      <a:alpha val="40000"/>
                    </a:schemeClr>
                  </a:outerShdw>
                </a:effectLst>
              </a:rPr>
              <a:t>الذباب والبعوض</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9" name="מלבן 18"/>
          <p:cNvSpPr/>
          <p:nvPr/>
        </p:nvSpPr>
        <p:spPr>
          <a:xfrm>
            <a:off x="926681" y="4946359"/>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حلزونات صغيره </a:t>
            </a:r>
            <a:endParaRPr lang="he-IL" sz="3200" dirty="0">
              <a:ln w="0"/>
              <a:solidFill>
                <a:schemeClr val="tx1"/>
              </a:solidFill>
              <a:effectLst>
                <a:outerShdw blurRad="38100" dist="19050" dir="2700000" algn="tl" rotWithShape="0">
                  <a:schemeClr val="dk1">
                    <a:alpha val="40000"/>
                  </a:schemeClr>
                </a:outerShdw>
              </a:effectLst>
            </a:endParaRPr>
          </a:p>
        </p:txBody>
      </p:sp>
      <p:pic>
        <p:nvPicPr>
          <p:cNvPr id="20" name="2min_final" descr="2min_final">
            <a:hlinkClick r:id="" action="ppaction://media"/>
            <a:extLst>
              <a:ext uri="{FF2B5EF4-FFF2-40B4-BE49-F238E27FC236}">
                <a16:creationId xmlns:a16="http://schemas.microsoft.com/office/drawing/2014/main" id="{00A04C22-1037-854E-9BBD-DDF7C136FE0D}"/>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33149" y="115184"/>
            <a:ext cx="2153673" cy="854634"/>
          </a:xfrm>
          <a:prstGeom prst="rect">
            <a:avLst/>
          </a:prstGeom>
        </p:spPr>
      </p:pic>
    </p:spTree>
    <p:extLst>
      <p:ext uri="{BB962C8B-B14F-4D97-AF65-F5344CB8AC3E}">
        <p14:creationId xmlns:p14="http://schemas.microsoft.com/office/powerpoint/2010/main" val="23391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6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a:t>نبدأ بمتعة</a:t>
            </a:r>
            <a:endParaRPr lang="he-IL" dirty="0"/>
          </a:p>
        </p:txBody>
      </p:sp>
      <p:sp>
        <p:nvSpPr>
          <p:cNvPr id="3" name="Text Placeholder 2">
            <a:extLst>
              <a:ext uri="{FF2B5EF4-FFF2-40B4-BE49-F238E27FC236}">
                <a16:creationId xmlns:a16="http://schemas.microsoft.com/office/drawing/2014/main" id="{9925A97D-75E5-D24B-B370-504A17394EAA}"/>
              </a:ext>
            </a:extLst>
          </p:cNvPr>
          <p:cNvSpPr>
            <a:spLocks noGrp="1"/>
          </p:cNvSpPr>
          <p:nvPr>
            <p:ph type="body" sz="quarter" idx="12"/>
          </p:nvPr>
        </p:nvSpPr>
        <p:spPr/>
        <p:txBody>
          <a:bodyPr>
            <a:normAutofit/>
          </a:bodyPr>
          <a:lstStyle/>
          <a:p>
            <a:pPr marL="0" indent="0">
              <a:buNone/>
            </a:pPr>
            <a:r>
              <a:rPr lang="ar-SA" dirty="0" smtClean="0"/>
              <a:t>المكافحة البيولوجية والمكافحة الكيميائية </a:t>
            </a:r>
            <a:endParaRPr lang="en-IL" dirty="0"/>
          </a:p>
        </p:txBody>
      </p:sp>
      <p:pic>
        <p:nvPicPr>
          <p:cNvPr id="9" name="Google Shape;309;p18">
            <a:extLst>
              <a:ext uri="{FF2B5EF4-FFF2-40B4-BE49-F238E27FC236}">
                <a16:creationId xmlns:a16="http://schemas.microsoft.com/office/drawing/2014/main" id="{C911F367-1F24-E24B-AEF7-C52EB933B4E2}"/>
              </a:ext>
            </a:extLst>
          </p:cNvPr>
          <p:cNvPicPr preferRelativeResize="0"/>
          <p:nvPr/>
        </p:nvPicPr>
        <p:blipFill rotWithShape="1">
          <a:blip r:embed="rId3">
            <a:alphaModFix/>
          </a:blip>
          <a:srcRect/>
          <a:stretch/>
        </p:blipFill>
        <p:spPr>
          <a:xfrm rot="8222050">
            <a:off x="10061629" y="5571919"/>
            <a:ext cx="1596108" cy="820856"/>
          </a:xfrm>
          <a:prstGeom prst="rect">
            <a:avLst/>
          </a:prstGeom>
          <a:noFill/>
          <a:ln>
            <a:noFill/>
          </a:ln>
        </p:spPr>
      </p:pic>
      <p:grpSp>
        <p:nvGrpSpPr>
          <p:cNvPr id="7" name="Group 6">
            <a:extLst>
              <a:ext uri="{FF2B5EF4-FFF2-40B4-BE49-F238E27FC236}">
                <a16:creationId xmlns:a16="http://schemas.microsoft.com/office/drawing/2014/main" id="{967C77CF-1982-C34B-9003-5BA1661F3E56}"/>
              </a:ext>
            </a:extLst>
          </p:cNvPr>
          <p:cNvGrpSpPr/>
          <p:nvPr/>
        </p:nvGrpSpPr>
        <p:grpSpPr>
          <a:xfrm rot="10800000" flipH="1">
            <a:off x="309324" y="6290751"/>
            <a:ext cx="1430425" cy="403293"/>
            <a:chOff x="358720" y="6187719"/>
            <a:chExt cx="1795869" cy="506326"/>
          </a:xfrm>
        </p:grpSpPr>
        <p:cxnSp>
          <p:nvCxnSpPr>
            <p:cNvPr id="8" name="Straight Connector 7">
              <a:extLst>
                <a:ext uri="{FF2B5EF4-FFF2-40B4-BE49-F238E27FC236}">
                  <a16:creationId xmlns:a16="http://schemas.microsoft.com/office/drawing/2014/main" id="{5043A71B-DD8E-0B4F-AAAF-ADC75A3FF43B}"/>
                </a:ext>
              </a:extLst>
            </p:cNvPr>
            <p:cNvCxnSpPr>
              <a:cxnSpLocks/>
            </p:cNvCxnSpPr>
            <p:nvPr userDrawn="1"/>
          </p:nvCxnSpPr>
          <p:spPr>
            <a:xfrm>
              <a:off x="865046" y="6434480"/>
              <a:ext cx="128954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8284002-E83D-FD48-B3A2-87A7199266C6}"/>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dirty="0"/>
            </a:p>
          </p:txBody>
        </p:sp>
        <p:sp>
          <p:nvSpPr>
            <p:cNvPr id="11" name="Rectangle 10">
              <a:extLst>
                <a:ext uri="{FF2B5EF4-FFF2-40B4-BE49-F238E27FC236}">
                  <a16:creationId xmlns:a16="http://schemas.microsoft.com/office/drawing/2014/main" id="{9498D120-CA4A-314A-BE33-7AC2094FEC12}"/>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p>
          </p:txBody>
        </p:sp>
      </p:grpSp>
      <p:pic>
        <p:nvPicPr>
          <p:cNvPr id="12" name="Google Shape;222;p9">
            <a:extLst>
              <a:ext uri="{FF2B5EF4-FFF2-40B4-BE49-F238E27FC236}">
                <a16:creationId xmlns:a16="http://schemas.microsoft.com/office/drawing/2014/main" id="{325013A9-1A33-B844-ADC6-88CFA03F0429}"/>
              </a:ext>
            </a:extLst>
          </p:cNvPr>
          <p:cNvPicPr preferRelativeResize="0"/>
          <p:nvPr/>
        </p:nvPicPr>
        <p:blipFill rotWithShape="1">
          <a:blip r:embed="rId4">
            <a:alphaModFix/>
          </a:blip>
          <a:srcRect/>
          <a:stretch/>
        </p:blipFill>
        <p:spPr>
          <a:xfrm>
            <a:off x="992980" y="13562"/>
            <a:ext cx="1017545" cy="1070700"/>
          </a:xfrm>
          <a:prstGeom prst="rect">
            <a:avLst/>
          </a:prstGeom>
          <a:noFill/>
          <a:ln>
            <a:noFill/>
          </a:ln>
        </p:spPr>
      </p:pic>
      <p:pic>
        <p:nvPicPr>
          <p:cNvPr id="13" name="תמונה 12" descr="التحول الكامل والناقص للحشرات - المرسال"/>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5572" y="2467358"/>
            <a:ext cx="5834130" cy="2987898"/>
          </a:xfrm>
          <a:prstGeom prst="rect">
            <a:avLst/>
          </a:prstGeom>
          <a:noFill/>
          <a:ln>
            <a:noFill/>
          </a:ln>
        </p:spPr>
      </p:pic>
    </p:spTree>
    <p:extLst>
      <p:ext uri="{BB962C8B-B14F-4D97-AF65-F5344CB8AC3E}">
        <p14:creationId xmlns:p14="http://schemas.microsoft.com/office/powerpoint/2010/main" val="8140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مد خطا بين صورة الحشرة وغذائها </a:t>
            </a:r>
            <a:endParaRPr lang="he-IL" dirty="0"/>
          </a:p>
        </p:txBody>
      </p:sp>
      <p:sp>
        <p:nvSpPr>
          <p:cNvPr id="3" name="מציין מיקום טקסט 2"/>
          <p:cNvSpPr>
            <a:spLocks noGrp="1"/>
          </p:cNvSpPr>
          <p:nvPr>
            <p:ph type="body" sz="quarter" idx="12"/>
          </p:nvPr>
        </p:nvSpPr>
        <p:spPr/>
        <p:txBody>
          <a:bodyPr/>
          <a:lstStyle/>
          <a:p>
            <a:endParaRPr lang="ar-JO" dirty="0" smtClean="0"/>
          </a:p>
          <a:p>
            <a:endParaRPr lang="ar-JO" dirty="0" smtClean="0"/>
          </a:p>
        </p:txBody>
      </p:sp>
      <p:pic>
        <p:nvPicPr>
          <p:cNvPr id="6" name="Picture 8" descr="http://kotarimagesstg.cet.ac.il/CropDownload.ashx?gPageToken=12b2e919-8d3e-444d-9630-16e10971fa0f&amp;v=10&amp;nSizeStep=7&amp;nTop=524&amp;nLeft=0&amp;nWidth=246&amp;nHeight=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480" y="1614841"/>
            <a:ext cx="2544472" cy="1849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eoptera coll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44662" t="10595" r="1156" b="43957"/>
          <a:stretch/>
        </p:blipFill>
        <p:spPr bwMode="auto">
          <a:xfrm>
            <a:off x="3933364" y="1614840"/>
            <a:ext cx="2092289" cy="1673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ntis-greece-alonisos-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56" y="1690090"/>
            <a:ext cx="2077963" cy="1558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kotarimagesstg.cet.ac.il/CropDownload.ashx?gPageToken=1547d3b5-3355-4c00-94cf-645b5e92670d&amp;v=10&amp;nSizeStep=7&amp;nTop=795&amp;nLeft=687&amp;nWidth=177&amp;nHeight=2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944" y="1614840"/>
            <a:ext cx="2073498" cy="1943833"/>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9846763" y="3158910"/>
            <a:ext cx="2014680"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يعسوب</a:t>
            </a:r>
            <a:endParaRPr lang="he-IL" sz="3200" dirty="0"/>
          </a:p>
        </p:txBody>
      </p:sp>
      <p:sp>
        <p:nvSpPr>
          <p:cNvPr id="13" name="מלבן 12"/>
          <p:cNvSpPr/>
          <p:nvPr/>
        </p:nvSpPr>
        <p:spPr>
          <a:xfrm>
            <a:off x="856057" y="3135198"/>
            <a:ext cx="2077962" cy="61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فرس النبي </a:t>
            </a:r>
            <a:endParaRPr lang="he-IL" sz="3200" dirty="0"/>
          </a:p>
        </p:txBody>
      </p:sp>
      <p:sp>
        <p:nvSpPr>
          <p:cNvPr id="14" name="מלבן 13"/>
          <p:cNvSpPr/>
          <p:nvPr/>
        </p:nvSpPr>
        <p:spPr>
          <a:xfrm>
            <a:off x="3893896" y="3185857"/>
            <a:ext cx="2084717"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err="1" smtClean="0"/>
              <a:t>كلوسوما</a:t>
            </a:r>
            <a:endParaRPr lang="he-IL" sz="3200" dirty="0"/>
          </a:p>
        </p:txBody>
      </p:sp>
      <p:sp>
        <p:nvSpPr>
          <p:cNvPr id="15" name="מלבן 14"/>
          <p:cNvSpPr/>
          <p:nvPr/>
        </p:nvSpPr>
        <p:spPr>
          <a:xfrm>
            <a:off x="6896137" y="3113527"/>
            <a:ext cx="2372417" cy="611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دعسوقة</a:t>
            </a:r>
            <a:endParaRPr lang="he-IL" sz="3200" dirty="0"/>
          </a:p>
        </p:txBody>
      </p:sp>
      <p:sp>
        <p:nvSpPr>
          <p:cNvPr id="16" name="מלבן 15"/>
          <p:cNvSpPr/>
          <p:nvPr/>
        </p:nvSpPr>
        <p:spPr>
          <a:xfrm>
            <a:off x="9744010" y="4876022"/>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غالبية الحشرات وخاصة الجراد</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7" name="מלבן 16"/>
          <p:cNvSpPr/>
          <p:nvPr/>
        </p:nvSpPr>
        <p:spPr>
          <a:xfrm>
            <a:off x="3981622" y="49782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المن وبعض بيوض الحشرات</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8" name="מלבן 17"/>
          <p:cNvSpPr/>
          <p:nvPr/>
        </p:nvSpPr>
        <p:spPr>
          <a:xfrm>
            <a:off x="7151122" y="49068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نمل </a:t>
            </a:r>
            <a:r>
              <a:rPr lang="ar-JO" sz="3200" dirty="0">
                <a:ln w="0"/>
                <a:solidFill>
                  <a:schemeClr val="tx1"/>
                </a:solidFill>
                <a:effectLst>
                  <a:outerShdw blurRad="38100" dist="19050" dir="2700000" algn="tl" rotWithShape="0">
                    <a:schemeClr val="dk1">
                      <a:alpha val="40000"/>
                    </a:schemeClr>
                  </a:outerShdw>
                </a:effectLst>
              </a:rPr>
              <a:t>و</a:t>
            </a:r>
            <a:r>
              <a:rPr lang="ar-JO" sz="3200" dirty="0" smtClean="0">
                <a:ln w="0"/>
                <a:solidFill>
                  <a:schemeClr val="tx1"/>
                </a:solidFill>
                <a:effectLst>
                  <a:outerShdw blurRad="38100" dist="19050" dir="2700000" algn="tl" rotWithShape="0">
                    <a:schemeClr val="dk1">
                      <a:alpha val="40000"/>
                    </a:schemeClr>
                  </a:outerShdw>
                </a:effectLst>
              </a:rPr>
              <a:t>الذباب </a:t>
            </a:r>
            <a:r>
              <a:rPr lang="ar-JO" sz="3200" dirty="0" err="1" smtClean="0">
                <a:ln w="0"/>
                <a:solidFill>
                  <a:schemeClr val="tx1"/>
                </a:solidFill>
                <a:effectLst>
                  <a:outerShdw blurRad="38100" dist="19050" dir="2700000" algn="tl" rotWithShape="0">
                    <a:schemeClr val="dk1">
                      <a:alpha val="40000"/>
                    </a:schemeClr>
                  </a:outerShdw>
                </a:effectLst>
              </a:rPr>
              <a:t>والباعوض</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9" name="מלבן 18"/>
          <p:cNvSpPr/>
          <p:nvPr/>
        </p:nvSpPr>
        <p:spPr>
          <a:xfrm>
            <a:off x="926681" y="4946359"/>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حلزونات صغيره </a:t>
            </a:r>
            <a:endParaRPr lang="he-IL" sz="3200" dirty="0">
              <a:ln w="0"/>
              <a:solidFill>
                <a:schemeClr val="tx1"/>
              </a:solidFill>
              <a:effectLst>
                <a:outerShdw blurRad="38100" dist="19050" dir="2700000" algn="tl" rotWithShape="0">
                  <a:schemeClr val="dk1">
                    <a:alpha val="40000"/>
                  </a:schemeClr>
                </a:outerShdw>
              </a:effectLst>
            </a:endParaRPr>
          </a:p>
        </p:txBody>
      </p:sp>
      <p:cxnSp>
        <p:nvCxnSpPr>
          <p:cNvPr id="5" name="מחבר חץ ישר 4"/>
          <p:cNvCxnSpPr>
            <a:stCxn id="12" idx="2"/>
            <a:endCxn id="18" idx="0"/>
          </p:cNvCxnSpPr>
          <p:nvPr/>
        </p:nvCxnSpPr>
        <p:spPr>
          <a:xfrm flipH="1">
            <a:off x="8209838" y="3722493"/>
            <a:ext cx="2644265" cy="1184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65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مد خطا بين صورة الحشرة وغذائها </a:t>
            </a:r>
            <a:endParaRPr lang="he-IL" dirty="0"/>
          </a:p>
        </p:txBody>
      </p:sp>
      <p:sp>
        <p:nvSpPr>
          <p:cNvPr id="3" name="מציין מיקום טקסט 2"/>
          <p:cNvSpPr>
            <a:spLocks noGrp="1"/>
          </p:cNvSpPr>
          <p:nvPr>
            <p:ph type="body" sz="quarter" idx="12"/>
          </p:nvPr>
        </p:nvSpPr>
        <p:spPr/>
        <p:txBody>
          <a:bodyPr/>
          <a:lstStyle/>
          <a:p>
            <a:endParaRPr lang="ar-JO" dirty="0" smtClean="0"/>
          </a:p>
          <a:p>
            <a:endParaRPr lang="ar-JO" dirty="0" smtClean="0"/>
          </a:p>
        </p:txBody>
      </p:sp>
      <p:pic>
        <p:nvPicPr>
          <p:cNvPr id="6" name="Picture 8" descr="http://kotarimagesstg.cet.ac.il/CropDownload.ashx?gPageToken=12b2e919-8d3e-444d-9630-16e10971fa0f&amp;v=10&amp;nSizeStep=7&amp;nTop=524&amp;nLeft=0&amp;nWidth=246&amp;nHeight=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480" y="1614841"/>
            <a:ext cx="2544472" cy="1849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eoptera coll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44662" t="10595" r="1156" b="43957"/>
          <a:stretch/>
        </p:blipFill>
        <p:spPr bwMode="auto">
          <a:xfrm>
            <a:off x="3933364" y="1614840"/>
            <a:ext cx="2092289" cy="1673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ntis-greece-alonisos-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56" y="1690090"/>
            <a:ext cx="2077963" cy="1558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kotarimagesstg.cet.ac.il/CropDownload.ashx?gPageToken=1547d3b5-3355-4c00-94cf-645b5e92670d&amp;v=10&amp;nSizeStep=7&amp;nTop=795&amp;nLeft=687&amp;nWidth=177&amp;nHeight=2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944" y="1614840"/>
            <a:ext cx="2073498" cy="1943833"/>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9846763" y="3158910"/>
            <a:ext cx="2014680"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يعسوب</a:t>
            </a:r>
            <a:endParaRPr lang="he-IL" sz="3200" dirty="0"/>
          </a:p>
        </p:txBody>
      </p:sp>
      <p:sp>
        <p:nvSpPr>
          <p:cNvPr id="13" name="מלבן 12"/>
          <p:cNvSpPr/>
          <p:nvPr/>
        </p:nvSpPr>
        <p:spPr>
          <a:xfrm>
            <a:off x="856057" y="3135198"/>
            <a:ext cx="2077962" cy="61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فرس النبي </a:t>
            </a:r>
            <a:endParaRPr lang="he-IL" sz="3200" dirty="0"/>
          </a:p>
        </p:txBody>
      </p:sp>
      <p:sp>
        <p:nvSpPr>
          <p:cNvPr id="14" name="מלבן 13"/>
          <p:cNvSpPr/>
          <p:nvPr/>
        </p:nvSpPr>
        <p:spPr>
          <a:xfrm>
            <a:off x="3893896" y="3185857"/>
            <a:ext cx="2084717"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err="1" smtClean="0"/>
              <a:t>كلوسوما</a:t>
            </a:r>
            <a:endParaRPr lang="he-IL" sz="3200" dirty="0"/>
          </a:p>
        </p:txBody>
      </p:sp>
      <p:sp>
        <p:nvSpPr>
          <p:cNvPr id="15" name="מלבן 14"/>
          <p:cNvSpPr/>
          <p:nvPr/>
        </p:nvSpPr>
        <p:spPr>
          <a:xfrm>
            <a:off x="6896137" y="3113527"/>
            <a:ext cx="2372417" cy="611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دعسوقة</a:t>
            </a:r>
            <a:endParaRPr lang="he-IL" sz="3200" dirty="0"/>
          </a:p>
        </p:txBody>
      </p:sp>
      <p:sp>
        <p:nvSpPr>
          <p:cNvPr id="16" name="מלבן 15"/>
          <p:cNvSpPr/>
          <p:nvPr/>
        </p:nvSpPr>
        <p:spPr>
          <a:xfrm>
            <a:off x="9744010" y="4876022"/>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غالبية الحشرات وخاصة الجراد</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7" name="מלבן 16"/>
          <p:cNvSpPr/>
          <p:nvPr/>
        </p:nvSpPr>
        <p:spPr>
          <a:xfrm>
            <a:off x="3981622" y="49782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المن وبعض بيوض الحشرات</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8" name="מלבן 17"/>
          <p:cNvSpPr/>
          <p:nvPr/>
        </p:nvSpPr>
        <p:spPr>
          <a:xfrm>
            <a:off x="7151122" y="49068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نمل </a:t>
            </a:r>
            <a:r>
              <a:rPr lang="ar-JO" sz="3200" dirty="0">
                <a:ln w="0"/>
                <a:solidFill>
                  <a:schemeClr val="tx1"/>
                </a:solidFill>
                <a:effectLst>
                  <a:outerShdw blurRad="38100" dist="19050" dir="2700000" algn="tl" rotWithShape="0">
                    <a:schemeClr val="dk1">
                      <a:alpha val="40000"/>
                    </a:schemeClr>
                  </a:outerShdw>
                </a:effectLst>
              </a:rPr>
              <a:t>و</a:t>
            </a:r>
            <a:r>
              <a:rPr lang="ar-JO" sz="3200" dirty="0" smtClean="0">
                <a:ln w="0"/>
                <a:solidFill>
                  <a:schemeClr val="tx1"/>
                </a:solidFill>
                <a:effectLst>
                  <a:outerShdw blurRad="38100" dist="19050" dir="2700000" algn="tl" rotWithShape="0">
                    <a:schemeClr val="dk1">
                      <a:alpha val="40000"/>
                    </a:schemeClr>
                  </a:outerShdw>
                </a:effectLst>
              </a:rPr>
              <a:t>الذباب </a:t>
            </a:r>
            <a:r>
              <a:rPr lang="ar-JO" sz="3200" dirty="0" err="1" smtClean="0">
                <a:ln w="0"/>
                <a:solidFill>
                  <a:schemeClr val="tx1"/>
                </a:solidFill>
                <a:effectLst>
                  <a:outerShdw blurRad="38100" dist="19050" dir="2700000" algn="tl" rotWithShape="0">
                    <a:schemeClr val="dk1">
                      <a:alpha val="40000"/>
                    </a:schemeClr>
                  </a:outerShdw>
                </a:effectLst>
              </a:rPr>
              <a:t>والباعوض</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9" name="מלבן 18"/>
          <p:cNvSpPr/>
          <p:nvPr/>
        </p:nvSpPr>
        <p:spPr>
          <a:xfrm>
            <a:off x="926681" y="4946359"/>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حلزونات صغيره </a:t>
            </a:r>
            <a:endParaRPr lang="he-IL" sz="3200" dirty="0">
              <a:ln w="0"/>
              <a:solidFill>
                <a:schemeClr val="tx1"/>
              </a:solidFill>
              <a:effectLst>
                <a:outerShdw blurRad="38100" dist="19050" dir="2700000" algn="tl" rotWithShape="0">
                  <a:schemeClr val="dk1">
                    <a:alpha val="40000"/>
                  </a:schemeClr>
                </a:outerShdw>
              </a:effectLst>
            </a:endParaRPr>
          </a:p>
        </p:txBody>
      </p:sp>
      <p:cxnSp>
        <p:nvCxnSpPr>
          <p:cNvPr id="5" name="מחבר חץ ישר 4"/>
          <p:cNvCxnSpPr>
            <a:stCxn id="12" idx="2"/>
            <a:endCxn id="18" idx="0"/>
          </p:cNvCxnSpPr>
          <p:nvPr/>
        </p:nvCxnSpPr>
        <p:spPr>
          <a:xfrm flipH="1">
            <a:off x="8209838" y="3722493"/>
            <a:ext cx="2644265" cy="1184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a:stCxn id="15" idx="2"/>
            <a:endCxn id="17" idx="0"/>
          </p:cNvCxnSpPr>
          <p:nvPr/>
        </p:nvCxnSpPr>
        <p:spPr>
          <a:xfrm flipH="1">
            <a:off x="5040338" y="3724535"/>
            <a:ext cx="3042008" cy="1253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984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مد خطا بين صورة الحشرة وغذائها </a:t>
            </a:r>
            <a:endParaRPr lang="he-IL" dirty="0"/>
          </a:p>
        </p:txBody>
      </p:sp>
      <p:sp>
        <p:nvSpPr>
          <p:cNvPr id="3" name="מציין מיקום טקסט 2"/>
          <p:cNvSpPr>
            <a:spLocks noGrp="1"/>
          </p:cNvSpPr>
          <p:nvPr>
            <p:ph type="body" sz="quarter" idx="12"/>
          </p:nvPr>
        </p:nvSpPr>
        <p:spPr/>
        <p:txBody>
          <a:bodyPr/>
          <a:lstStyle/>
          <a:p>
            <a:endParaRPr lang="ar-JO" dirty="0" smtClean="0"/>
          </a:p>
          <a:p>
            <a:endParaRPr lang="ar-JO" dirty="0" smtClean="0"/>
          </a:p>
        </p:txBody>
      </p:sp>
      <p:pic>
        <p:nvPicPr>
          <p:cNvPr id="6" name="Picture 8" descr="http://kotarimagesstg.cet.ac.il/CropDownload.ashx?gPageToken=12b2e919-8d3e-444d-9630-16e10971fa0f&amp;v=10&amp;nSizeStep=7&amp;nTop=524&amp;nLeft=0&amp;nWidth=246&amp;nHeight=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480" y="1614841"/>
            <a:ext cx="2544472" cy="1849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eoptera coll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44662" t="10595" r="1156" b="43957"/>
          <a:stretch/>
        </p:blipFill>
        <p:spPr bwMode="auto">
          <a:xfrm>
            <a:off x="3933364" y="1614840"/>
            <a:ext cx="2092289" cy="1673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ntis-greece-alonisos-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56" y="1690090"/>
            <a:ext cx="2077963" cy="1558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kotarimagesstg.cet.ac.il/CropDownload.ashx?gPageToken=1547d3b5-3355-4c00-94cf-645b5e92670d&amp;v=10&amp;nSizeStep=7&amp;nTop=795&amp;nLeft=687&amp;nWidth=177&amp;nHeight=2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944" y="1614840"/>
            <a:ext cx="2073498" cy="1943833"/>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9846763" y="3158910"/>
            <a:ext cx="2014680"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يعسوب</a:t>
            </a:r>
            <a:endParaRPr lang="he-IL" sz="3200" dirty="0"/>
          </a:p>
        </p:txBody>
      </p:sp>
      <p:sp>
        <p:nvSpPr>
          <p:cNvPr id="13" name="מלבן 12"/>
          <p:cNvSpPr/>
          <p:nvPr/>
        </p:nvSpPr>
        <p:spPr>
          <a:xfrm>
            <a:off x="856057" y="3135198"/>
            <a:ext cx="2077962" cy="61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فرس النبي </a:t>
            </a:r>
            <a:endParaRPr lang="he-IL" sz="3200" dirty="0"/>
          </a:p>
        </p:txBody>
      </p:sp>
      <p:sp>
        <p:nvSpPr>
          <p:cNvPr id="14" name="מלבן 13"/>
          <p:cNvSpPr/>
          <p:nvPr/>
        </p:nvSpPr>
        <p:spPr>
          <a:xfrm>
            <a:off x="3893896" y="3185857"/>
            <a:ext cx="2084717"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err="1" smtClean="0"/>
              <a:t>كلوسوما</a:t>
            </a:r>
            <a:endParaRPr lang="he-IL" sz="3200" dirty="0"/>
          </a:p>
        </p:txBody>
      </p:sp>
      <p:sp>
        <p:nvSpPr>
          <p:cNvPr id="15" name="מלבן 14"/>
          <p:cNvSpPr/>
          <p:nvPr/>
        </p:nvSpPr>
        <p:spPr>
          <a:xfrm>
            <a:off x="6896137" y="3113527"/>
            <a:ext cx="2372417" cy="611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دعسوقة</a:t>
            </a:r>
            <a:endParaRPr lang="he-IL" sz="3200" dirty="0"/>
          </a:p>
        </p:txBody>
      </p:sp>
      <p:sp>
        <p:nvSpPr>
          <p:cNvPr id="16" name="מלבן 15"/>
          <p:cNvSpPr/>
          <p:nvPr/>
        </p:nvSpPr>
        <p:spPr>
          <a:xfrm>
            <a:off x="9744010" y="4876022"/>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غالبية الحشرات وخاصة الجراد</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7" name="מלבן 16"/>
          <p:cNvSpPr/>
          <p:nvPr/>
        </p:nvSpPr>
        <p:spPr>
          <a:xfrm>
            <a:off x="3981622" y="49782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المن وبعض بيوض الحشرات</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8" name="מלבן 17"/>
          <p:cNvSpPr/>
          <p:nvPr/>
        </p:nvSpPr>
        <p:spPr>
          <a:xfrm>
            <a:off x="7151122" y="49068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نمل </a:t>
            </a:r>
            <a:r>
              <a:rPr lang="ar-JO" sz="3200" dirty="0">
                <a:ln w="0"/>
                <a:solidFill>
                  <a:schemeClr val="tx1"/>
                </a:solidFill>
                <a:effectLst>
                  <a:outerShdw blurRad="38100" dist="19050" dir="2700000" algn="tl" rotWithShape="0">
                    <a:schemeClr val="dk1">
                      <a:alpha val="40000"/>
                    </a:schemeClr>
                  </a:outerShdw>
                </a:effectLst>
              </a:rPr>
              <a:t>و</a:t>
            </a:r>
            <a:r>
              <a:rPr lang="ar-JO" sz="3200" dirty="0" smtClean="0">
                <a:ln w="0"/>
                <a:solidFill>
                  <a:schemeClr val="tx1"/>
                </a:solidFill>
                <a:effectLst>
                  <a:outerShdw blurRad="38100" dist="19050" dir="2700000" algn="tl" rotWithShape="0">
                    <a:schemeClr val="dk1">
                      <a:alpha val="40000"/>
                    </a:schemeClr>
                  </a:outerShdw>
                </a:effectLst>
              </a:rPr>
              <a:t>الذباب </a:t>
            </a:r>
            <a:r>
              <a:rPr lang="ar-JO" sz="3200" dirty="0" err="1" smtClean="0">
                <a:ln w="0"/>
                <a:solidFill>
                  <a:schemeClr val="tx1"/>
                </a:solidFill>
                <a:effectLst>
                  <a:outerShdw blurRad="38100" dist="19050" dir="2700000" algn="tl" rotWithShape="0">
                    <a:schemeClr val="dk1">
                      <a:alpha val="40000"/>
                    </a:schemeClr>
                  </a:outerShdw>
                </a:effectLst>
              </a:rPr>
              <a:t>والباعوض</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9" name="מלבן 18"/>
          <p:cNvSpPr/>
          <p:nvPr/>
        </p:nvSpPr>
        <p:spPr>
          <a:xfrm>
            <a:off x="926681" y="4946359"/>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حلزونات صغيره </a:t>
            </a:r>
            <a:endParaRPr lang="he-IL" sz="3200" dirty="0">
              <a:ln w="0"/>
              <a:solidFill>
                <a:schemeClr val="tx1"/>
              </a:solidFill>
              <a:effectLst>
                <a:outerShdw blurRad="38100" dist="19050" dir="2700000" algn="tl" rotWithShape="0">
                  <a:schemeClr val="dk1">
                    <a:alpha val="40000"/>
                  </a:schemeClr>
                </a:outerShdw>
              </a:effectLst>
            </a:endParaRPr>
          </a:p>
        </p:txBody>
      </p:sp>
      <p:cxnSp>
        <p:nvCxnSpPr>
          <p:cNvPr id="5" name="מחבר חץ ישר 4"/>
          <p:cNvCxnSpPr>
            <a:stCxn id="12" idx="2"/>
            <a:endCxn id="18" idx="0"/>
          </p:cNvCxnSpPr>
          <p:nvPr/>
        </p:nvCxnSpPr>
        <p:spPr>
          <a:xfrm flipH="1">
            <a:off x="8209838" y="3722493"/>
            <a:ext cx="2644265" cy="1184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a:stCxn id="15" idx="2"/>
            <a:endCxn id="17" idx="0"/>
          </p:cNvCxnSpPr>
          <p:nvPr/>
        </p:nvCxnSpPr>
        <p:spPr>
          <a:xfrm flipH="1">
            <a:off x="5040338" y="3724535"/>
            <a:ext cx="3042008" cy="1253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a:stCxn id="14" idx="2"/>
            <a:endCxn id="19" idx="0"/>
          </p:cNvCxnSpPr>
          <p:nvPr/>
        </p:nvCxnSpPr>
        <p:spPr>
          <a:xfrm flipH="1">
            <a:off x="1985397" y="3749440"/>
            <a:ext cx="2950858" cy="119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84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مد خطا بين صورة الحشرة وغذائها </a:t>
            </a:r>
            <a:endParaRPr lang="he-IL" dirty="0"/>
          </a:p>
        </p:txBody>
      </p:sp>
      <p:sp>
        <p:nvSpPr>
          <p:cNvPr id="3" name="מציין מיקום טקסט 2"/>
          <p:cNvSpPr>
            <a:spLocks noGrp="1"/>
          </p:cNvSpPr>
          <p:nvPr>
            <p:ph type="body" sz="quarter" idx="12"/>
          </p:nvPr>
        </p:nvSpPr>
        <p:spPr/>
        <p:txBody>
          <a:bodyPr/>
          <a:lstStyle/>
          <a:p>
            <a:endParaRPr lang="ar-JO" dirty="0" smtClean="0"/>
          </a:p>
          <a:p>
            <a:endParaRPr lang="ar-JO" dirty="0" smtClean="0"/>
          </a:p>
        </p:txBody>
      </p:sp>
      <p:pic>
        <p:nvPicPr>
          <p:cNvPr id="6" name="Picture 8" descr="http://kotarimagesstg.cet.ac.il/CropDownload.ashx?gPageToken=12b2e919-8d3e-444d-9630-16e10971fa0f&amp;v=10&amp;nSizeStep=7&amp;nTop=524&amp;nLeft=0&amp;nWidth=246&amp;nHeight=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480" y="1614841"/>
            <a:ext cx="2544472" cy="1849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eoptera coll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44662" t="10595" r="1156" b="43957"/>
          <a:stretch/>
        </p:blipFill>
        <p:spPr bwMode="auto">
          <a:xfrm>
            <a:off x="3933364" y="1614840"/>
            <a:ext cx="2092289" cy="1673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ntis-greece-alonisos-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56" y="1690090"/>
            <a:ext cx="2077963" cy="1558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kotarimagesstg.cet.ac.il/CropDownload.ashx?gPageToken=1547d3b5-3355-4c00-94cf-645b5e92670d&amp;v=10&amp;nSizeStep=7&amp;nTop=795&amp;nLeft=687&amp;nWidth=177&amp;nHeight=2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944" y="1614840"/>
            <a:ext cx="2073498" cy="1943833"/>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9846763" y="3158910"/>
            <a:ext cx="2014680"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يعسوب</a:t>
            </a:r>
            <a:endParaRPr lang="he-IL" sz="3200" dirty="0"/>
          </a:p>
        </p:txBody>
      </p:sp>
      <p:sp>
        <p:nvSpPr>
          <p:cNvPr id="13" name="מלבן 12"/>
          <p:cNvSpPr/>
          <p:nvPr/>
        </p:nvSpPr>
        <p:spPr>
          <a:xfrm>
            <a:off x="856057" y="3135198"/>
            <a:ext cx="2077962" cy="61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فرس النبي </a:t>
            </a:r>
            <a:endParaRPr lang="he-IL" sz="3200" dirty="0"/>
          </a:p>
        </p:txBody>
      </p:sp>
      <p:sp>
        <p:nvSpPr>
          <p:cNvPr id="14" name="מלבן 13"/>
          <p:cNvSpPr/>
          <p:nvPr/>
        </p:nvSpPr>
        <p:spPr>
          <a:xfrm>
            <a:off x="3893896" y="3185857"/>
            <a:ext cx="2084717" cy="56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err="1" smtClean="0"/>
              <a:t>كلوسوما</a:t>
            </a:r>
            <a:endParaRPr lang="he-IL" sz="3200" dirty="0"/>
          </a:p>
        </p:txBody>
      </p:sp>
      <p:sp>
        <p:nvSpPr>
          <p:cNvPr id="15" name="מלבן 14"/>
          <p:cNvSpPr/>
          <p:nvPr/>
        </p:nvSpPr>
        <p:spPr>
          <a:xfrm>
            <a:off x="6896137" y="3113527"/>
            <a:ext cx="2372417" cy="611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دعسوقة</a:t>
            </a:r>
            <a:endParaRPr lang="he-IL" sz="3200" dirty="0"/>
          </a:p>
        </p:txBody>
      </p:sp>
      <p:sp>
        <p:nvSpPr>
          <p:cNvPr id="16" name="מלבן 15"/>
          <p:cNvSpPr/>
          <p:nvPr/>
        </p:nvSpPr>
        <p:spPr>
          <a:xfrm>
            <a:off x="9744010" y="4876022"/>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غالبية الحشرات وخاصة الجراد</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7" name="מלבן 16"/>
          <p:cNvSpPr/>
          <p:nvPr/>
        </p:nvSpPr>
        <p:spPr>
          <a:xfrm>
            <a:off x="3981622" y="49782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المن وبعض بيوض الحشرات</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8" name="מלבן 17"/>
          <p:cNvSpPr/>
          <p:nvPr/>
        </p:nvSpPr>
        <p:spPr>
          <a:xfrm>
            <a:off x="7151122" y="4906838"/>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نمل </a:t>
            </a:r>
            <a:r>
              <a:rPr lang="ar-JO" sz="3200" dirty="0">
                <a:ln w="0"/>
                <a:solidFill>
                  <a:schemeClr val="tx1"/>
                </a:solidFill>
                <a:effectLst>
                  <a:outerShdw blurRad="38100" dist="19050" dir="2700000" algn="tl" rotWithShape="0">
                    <a:schemeClr val="dk1">
                      <a:alpha val="40000"/>
                    </a:schemeClr>
                  </a:outerShdw>
                </a:effectLst>
              </a:rPr>
              <a:t>و</a:t>
            </a:r>
            <a:r>
              <a:rPr lang="ar-JO" sz="3200" dirty="0" smtClean="0">
                <a:ln w="0"/>
                <a:solidFill>
                  <a:schemeClr val="tx1"/>
                </a:solidFill>
                <a:effectLst>
                  <a:outerShdw blurRad="38100" dist="19050" dir="2700000" algn="tl" rotWithShape="0">
                    <a:schemeClr val="dk1">
                      <a:alpha val="40000"/>
                    </a:schemeClr>
                  </a:outerShdw>
                </a:effectLst>
              </a:rPr>
              <a:t>الذباب </a:t>
            </a:r>
            <a:r>
              <a:rPr lang="ar-JO" sz="3200" dirty="0" err="1" smtClean="0">
                <a:ln w="0"/>
                <a:solidFill>
                  <a:schemeClr val="tx1"/>
                </a:solidFill>
                <a:effectLst>
                  <a:outerShdw blurRad="38100" dist="19050" dir="2700000" algn="tl" rotWithShape="0">
                    <a:schemeClr val="dk1">
                      <a:alpha val="40000"/>
                    </a:schemeClr>
                  </a:outerShdw>
                </a:effectLst>
              </a:rPr>
              <a:t>والباعوض</a:t>
            </a:r>
            <a:endParaRPr lang="he-IL" sz="3200" dirty="0">
              <a:ln w="0"/>
              <a:solidFill>
                <a:schemeClr val="tx1"/>
              </a:solidFill>
              <a:effectLst>
                <a:outerShdw blurRad="38100" dist="19050" dir="2700000" algn="tl" rotWithShape="0">
                  <a:schemeClr val="dk1">
                    <a:alpha val="40000"/>
                  </a:schemeClr>
                </a:outerShdw>
              </a:effectLst>
            </a:endParaRPr>
          </a:p>
        </p:txBody>
      </p:sp>
      <p:sp>
        <p:nvSpPr>
          <p:cNvPr id="19" name="מלבן 18"/>
          <p:cNvSpPr/>
          <p:nvPr/>
        </p:nvSpPr>
        <p:spPr>
          <a:xfrm>
            <a:off x="926681" y="4946359"/>
            <a:ext cx="2117432" cy="17515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JO" sz="3200" dirty="0" smtClean="0">
                <a:ln w="0"/>
                <a:solidFill>
                  <a:schemeClr val="tx1"/>
                </a:solidFill>
                <a:effectLst>
                  <a:outerShdw blurRad="38100" dist="19050" dir="2700000" algn="tl" rotWithShape="0">
                    <a:schemeClr val="dk1">
                      <a:alpha val="40000"/>
                    </a:schemeClr>
                  </a:outerShdw>
                </a:effectLst>
              </a:rPr>
              <a:t>حلزونات صغيره </a:t>
            </a:r>
            <a:endParaRPr lang="he-IL" sz="3200" dirty="0">
              <a:ln w="0"/>
              <a:solidFill>
                <a:schemeClr val="tx1"/>
              </a:solidFill>
              <a:effectLst>
                <a:outerShdw blurRad="38100" dist="19050" dir="2700000" algn="tl" rotWithShape="0">
                  <a:schemeClr val="dk1">
                    <a:alpha val="40000"/>
                  </a:schemeClr>
                </a:outerShdw>
              </a:effectLst>
            </a:endParaRPr>
          </a:p>
        </p:txBody>
      </p:sp>
      <p:cxnSp>
        <p:nvCxnSpPr>
          <p:cNvPr id="5" name="מחבר חץ ישר 4"/>
          <p:cNvCxnSpPr>
            <a:stCxn id="12" idx="2"/>
            <a:endCxn id="18" idx="0"/>
          </p:cNvCxnSpPr>
          <p:nvPr/>
        </p:nvCxnSpPr>
        <p:spPr>
          <a:xfrm flipH="1">
            <a:off x="8209838" y="3722493"/>
            <a:ext cx="2644265" cy="1184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a:stCxn id="15" idx="2"/>
            <a:endCxn id="17" idx="0"/>
          </p:cNvCxnSpPr>
          <p:nvPr/>
        </p:nvCxnSpPr>
        <p:spPr>
          <a:xfrm flipH="1">
            <a:off x="5040338" y="3724535"/>
            <a:ext cx="3042008" cy="1253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a:stCxn id="14" idx="2"/>
            <a:endCxn id="19" idx="0"/>
          </p:cNvCxnSpPr>
          <p:nvPr/>
        </p:nvCxnSpPr>
        <p:spPr>
          <a:xfrm flipH="1">
            <a:off x="1985397" y="3749440"/>
            <a:ext cx="2950858" cy="119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a:stCxn id="13" idx="2"/>
            <a:endCxn id="16" idx="0"/>
          </p:cNvCxnSpPr>
          <p:nvPr/>
        </p:nvCxnSpPr>
        <p:spPr>
          <a:xfrm>
            <a:off x="1895038" y="3746207"/>
            <a:ext cx="8907688" cy="1129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151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تعتبر هذه الحيوانات كوسيلة للمكافحة البيولوجية </a:t>
            </a:r>
            <a:endParaRPr lang="he-IL" dirty="0"/>
          </a:p>
        </p:txBody>
      </p:sp>
      <p:sp>
        <p:nvSpPr>
          <p:cNvPr id="3" name="מציין מיקום טקסט 2"/>
          <p:cNvSpPr>
            <a:spLocks noGrp="1"/>
          </p:cNvSpPr>
          <p:nvPr>
            <p:ph type="body" sz="quarter" idx="12"/>
          </p:nvPr>
        </p:nvSpPr>
        <p:spPr/>
        <p:txBody>
          <a:bodyPr>
            <a:normAutofit/>
          </a:bodyPr>
          <a:lstStyle/>
          <a:p>
            <a:endParaRPr lang="ar-JO" dirty="0" smtClean="0"/>
          </a:p>
          <a:p>
            <a:endParaRPr lang="ar-JO" dirty="0"/>
          </a:p>
          <a:p>
            <a:endParaRPr lang="ar-JO" dirty="0" smtClean="0"/>
          </a:p>
          <a:p>
            <a:pPr marL="0" indent="0">
              <a:buNone/>
            </a:pPr>
            <a:r>
              <a:rPr lang="ar-JO" dirty="0" smtClean="0"/>
              <a:t>جميع هذه الحيوانات تساعد في التخلص من :</a:t>
            </a:r>
          </a:p>
          <a:p>
            <a:pPr marL="0" indent="0">
              <a:buNone/>
            </a:pPr>
            <a:r>
              <a:rPr lang="ar-JO" dirty="0" smtClean="0"/>
              <a:t>أ) الفئران                ب) الذئاب                 ج) الكلاب</a:t>
            </a:r>
          </a:p>
          <a:p>
            <a:pPr marL="0" indent="0">
              <a:buNone/>
            </a:pPr>
            <a:r>
              <a:rPr lang="ar-JO" dirty="0" smtClean="0"/>
              <a:t> </a:t>
            </a:r>
          </a:p>
          <a:p>
            <a:pPr marL="0" indent="0">
              <a:buNone/>
            </a:pPr>
            <a:endParaRPr lang="he-IL" dirty="0"/>
          </a:p>
        </p:txBody>
      </p:sp>
      <p:pic>
        <p:nvPicPr>
          <p:cNvPr id="4" name="Picture 2" descr="http://kotarimagesstg.cet.ac.il/CropDownload.ashx?gPageToken=9302974b-9d9d-4fa5-ab3f-391dbc8c654f&amp;v=10&amp;nSizeStep=7&amp;nTop=750&amp;nLeft=128&amp;nWidth=293&amp;nHeight=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856" y="1403797"/>
            <a:ext cx="1309320" cy="1926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kotarimagesstg.cet.ac.il/CropDownload.ashx?gPageToken=b51d6755-30f8-4198-b155-3f0451131de1&amp;v=10&amp;nSizeStep=7&amp;nTop=618&amp;nLeft=398&amp;nWidth=296&amp;nHeight=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20" y="1403797"/>
            <a:ext cx="2202765" cy="1674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kotarimagesstg.cet.ac.il/CropDownload.ashx?gPageToken=9905c54f-3d1e-47a3-b6bb-d3565b71cfcc&amp;v=10&amp;nSizeStep=7&amp;nTop=972&amp;nLeft=512&amp;nWidth=320&amp;nHeight=2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055" y="1352204"/>
            <a:ext cx="2150770" cy="1955857"/>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4091208" y="2743334"/>
            <a:ext cx="2258077" cy="41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افعى</a:t>
            </a:r>
            <a:r>
              <a:rPr lang="ar-JO" dirty="0" smtClean="0"/>
              <a:t> </a:t>
            </a:r>
            <a:endParaRPr lang="he-IL" dirty="0"/>
          </a:p>
        </p:txBody>
      </p:sp>
      <p:sp>
        <p:nvSpPr>
          <p:cNvPr id="9" name="מלבן 8"/>
          <p:cNvSpPr/>
          <p:nvPr/>
        </p:nvSpPr>
        <p:spPr>
          <a:xfrm>
            <a:off x="1264343" y="3139725"/>
            <a:ext cx="1309320" cy="3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dirty="0" smtClean="0"/>
              <a:t> البومة </a:t>
            </a:r>
            <a:endParaRPr lang="he-IL" dirty="0"/>
          </a:p>
        </p:txBody>
      </p:sp>
      <p:sp>
        <p:nvSpPr>
          <p:cNvPr id="10" name="מלבן 9"/>
          <p:cNvSpPr/>
          <p:nvPr/>
        </p:nvSpPr>
        <p:spPr>
          <a:xfrm>
            <a:off x="8145393" y="2949396"/>
            <a:ext cx="2080431" cy="3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 القط </a:t>
            </a:r>
            <a:endParaRPr lang="he-IL" sz="3200" dirty="0"/>
          </a:p>
        </p:txBody>
      </p:sp>
    </p:spTree>
    <p:extLst>
      <p:ext uri="{BB962C8B-B14F-4D97-AF65-F5344CB8AC3E}">
        <p14:creationId xmlns:p14="http://schemas.microsoft.com/office/powerpoint/2010/main" val="2618151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אליפסה 7"/>
          <p:cNvSpPr/>
          <p:nvPr/>
        </p:nvSpPr>
        <p:spPr>
          <a:xfrm>
            <a:off x="9594761" y="3953814"/>
            <a:ext cx="1957588" cy="8886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2" name="מציין מיקום טקסט 1"/>
          <p:cNvSpPr>
            <a:spLocks noGrp="1"/>
          </p:cNvSpPr>
          <p:nvPr>
            <p:ph type="body" sz="quarter" idx="11"/>
          </p:nvPr>
        </p:nvSpPr>
        <p:spPr/>
        <p:txBody>
          <a:bodyPr>
            <a:normAutofit lnSpcReduction="10000"/>
          </a:bodyPr>
          <a:lstStyle/>
          <a:p>
            <a:r>
              <a:rPr lang="ar-JO" dirty="0" smtClean="0"/>
              <a:t>تعتبر هذه الحيوانات كوسيلة للمكافحة البيولوجية </a:t>
            </a:r>
            <a:endParaRPr lang="he-IL" dirty="0"/>
          </a:p>
        </p:txBody>
      </p:sp>
      <p:sp>
        <p:nvSpPr>
          <p:cNvPr id="3" name="מציין מיקום טקסט 2"/>
          <p:cNvSpPr>
            <a:spLocks noGrp="1"/>
          </p:cNvSpPr>
          <p:nvPr>
            <p:ph type="body" sz="quarter" idx="12"/>
          </p:nvPr>
        </p:nvSpPr>
        <p:spPr/>
        <p:txBody>
          <a:bodyPr>
            <a:normAutofit/>
          </a:bodyPr>
          <a:lstStyle/>
          <a:p>
            <a:endParaRPr lang="ar-JO" dirty="0" smtClean="0"/>
          </a:p>
          <a:p>
            <a:endParaRPr lang="ar-JO" dirty="0"/>
          </a:p>
          <a:p>
            <a:endParaRPr lang="ar-JO" dirty="0" smtClean="0"/>
          </a:p>
          <a:p>
            <a:pPr marL="0" indent="0">
              <a:buNone/>
            </a:pPr>
            <a:r>
              <a:rPr lang="ar-JO" dirty="0" smtClean="0"/>
              <a:t>جميع هذه الحيوانات تساعد في التخلص من :</a:t>
            </a:r>
          </a:p>
          <a:p>
            <a:pPr marL="0" indent="0">
              <a:buNone/>
            </a:pPr>
            <a:r>
              <a:rPr lang="ar-JO" dirty="0" smtClean="0"/>
              <a:t>أ) الفئران                ب) الذئاب                 ج) الكلاب</a:t>
            </a:r>
          </a:p>
          <a:p>
            <a:pPr marL="0" indent="0">
              <a:buNone/>
            </a:pPr>
            <a:r>
              <a:rPr lang="ar-JO" dirty="0" smtClean="0"/>
              <a:t> </a:t>
            </a:r>
          </a:p>
          <a:p>
            <a:pPr marL="0" indent="0">
              <a:buNone/>
            </a:pPr>
            <a:endParaRPr lang="he-IL" dirty="0"/>
          </a:p>
        </p:txBody>
      </p:sp>
      <p:pic>
        <p:nvPicPr>
          <p:cNvPr id="4" name="Picture 2" descr="http://kotarimagesstg.cet.ac.il/CropDownload.ashx?gPageToken=9302974b-9d9d-4fa5-ab3f-391dbc8c654f&amp;v=10&amp;nSizeStep=7&amp;nTop=750&amp;nLeft=128&amp;nWidth=293&amp;nHeight=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856" y="1403797"/>
            <a:ext cx="1309320" cy="1926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kotarimagesstg.cet.ac.il/CropDownload.ashx?gPageToken=b51d6755-30f8-4198-b155-3f0451131de1&amp;v=10&amp;nSizeStep=7&amp;nTop=618&amp;nLeft=398&amp;nWidth=296&amp;nHeight=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20" y="1403797"/>
            <a:ext cx="2202765" cy="1674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kotarimagesstg.cet.ac.il/CropDownload.ashx?gPageToken=9905c54f-3d1e-47a3-b6bb-d3565b71cfcc&amp;v=10&amp;nSizeStep=7&amp;nTop=972&amp;nLeft=512&amp;nWidth=320&amp;nHeight=2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055" y="1352204"/>
            <a:ext cx="2150770" cy="1955857"/>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4091208" y="2743334"/>
            <a:ext cx="2258077" cy="41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افعى</a:t>
            </a:r>
            <a:r>
              <a:rPr lang="ar-JO" dirty="0" smtClean="0"/>
              <a:t> </a:t>
            </a:r>
            <a:endParaRPr lang="he-IL" dirty="0"/>
          </a:p>
        </p:txBody>
      </p:sp>
      <p:sp>
        <p:nvSpPr>
          <p:cNvPr id="9" name="מלבן 8"/>
          <p:cNvSpPr/>
          <p:nvPr/>
        </p:nvSpPr>
        <p:spPr>
          <a:xfrm>
            <a:off x="1264343" y="3139725"/>
            <a:ext cx="1309320" cy="3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dirty="0" smtClean="0"/>
              <a:t> البومة </a:t>
            </a:r>
            <a:endParaRPr lang="he-IL" dirty="0"/>
          </a:p>
        </p:txBody>
      </p:sp>
      <p:sp>
        <p:nvSpPr>
          <p:cNvPr id="10" name="מלבן 9"/>
          <p:cNvSpPr/>
          <p:nvPr/>
        </p:nvSpPr>
        <p:spPr>
          <a:xfrm>
            <a:off x="8145393" y="2949396"/>
            <a:ext cx="2080431" cy="38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t> القط </a:t>
            </a:r>
            <a:endParaRPr lang="he-IL" sz="3200" dirty="0"/>
          </a:p>
        </p:txBody>
      </p:sp>
    </p:spTree>
    <p:extLst>
      <p:ext uri="{BB962C8B-B14F-4D97-AF65-F5344CB8AC3E}">
        <p14:creationId xmlns:p14="http://schemas.microsoft.com/office/powerpoint/2010/main" val="2441106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a:t>نُنهي ونُجمل</a:t>
            </a:r>
            <a:endParaRPr lang="he-IL" dirty="0"/>
          </a:p>
        </p:txBody>
      </p:sp>
      <p:sp>
        <p:nvSpPr>
          <p:cNvPr id="3" name="Text Placeholder 2">
            <a:extLst>
              <a:ext uri="{FF2B5EF4-FFF2-40B4-BE49-F238E27FC236}">
                <a16:creationId xmlns:a16="http://schemas.microsoft.com/office/drawing/2014/main" id="{F1DC06E7-1B75-0541-96D5-E23FC4C913C8}"/>
              </a:ext>
            </a:extLst>
          </p:cNvPr>
          <p:cNvSpPr>
            <a:spLocks noGrp="1"/>
          </p:cNvSpPr>
          <p:nvPr>
            <p:ph type="body" sz="quarter" idx="12"/>
          </p:nvPr>
        </p:nvSpPr>
        <p:spPr/>
        <p:txBody>
          <a:bodyPr/>
          <a:lstStyle/>
          <a:p>
            <a:pPr lvl="0"/>
            <a:r>
              <a:rPr lang="ar-JO" dirty="0" smtClean="0"/>
              <a:t>تعلمنا اليوم عن معنى المكافحة البيولوجية.</a:t>
            </a:r>
          </a:p>
          <a:p>
            <a:pPr lvl="0"/>
            <a:r>
              <a:rPr lang="ar-JO" dirty="0" smtClean="0"/>
              <a:t>فوائد المكافحة البيولوجية .</a:t>
            </a:r>
          </a:p>
          <a:p>
            <a:pPr lvl="0"/>
            <a:r>
              <a:rPr lang="ar-JO" dirty="0" smtClean="0"/>
              <a:t>تعرفنا على كائنات حية تفيد المكافحة البيولوجية </a:t>
            </a:r>
          </a:p>
          <a:p>
            <a:pPr lvl="0"/>
            <a:r>
              <a:rPr lang="ar-JO" dirty="0" smtClean="0"/>
              <a:t>تعرفنا على المكافحة الكيميائية الحشرية </a:t>
            </a:r>
          </a:p>
          <a:p>
            <a:pPr lvl="0"/>
            <a:r>
              <a:rPr lang="ar-JO" dirty="0" smtClean="0"/>
              <a:t>اضرارها وبدائلها .</a:t>
            </a:r>
          </a:p>
          <a:p>
            <a:pPr lvl="0"/>
            <a:endParaRPr lang="ar-SA" dirty="0"/>
          </a:p>
        </p:txBody>
      </p:sp>
      <p:pic>
        <p:nvPicPr>
          <p:cNvPr id="308" name="Google Shape;308;p18"/>
          <p:cNvPicPr preferRelativeResize="0"/>
          <p:nvPr/>
        </p:nvPicPr>
        <p:blipFill rotWithShape="1">
          <a:blip r:embed="rId3">
            <a:alphaModFix/>
          </a:blip>
          <a:srcRect/>
          <a:stretch/>
        </p:blipFill>
        <p:spPr>
          <a:xfrm flipH="1">
            <a:off x="10873134" y="5058419"/>
            <a:ext cx="1212497" cy="1575896"/>
          </a:xfrm>
          <a:prstGeom prst="rect">
            <a:avLst/>
          </a:prstGeom>
          <a:noFill/>
          <a:ln>
            <a:noFill/>
          </a:ln>
        </p:spPr>
      </p:pic>
      <p:grpSp>
        <p:nvGrpSpPr>
          <p:cNvPr id="6" name="Group 5">
            <a:extLst>
              <a:ext uri="{FF2B5EF4-FFF2-40B4-BE49-F238E27FC236}">
                <a16:creationId xmlns:a16="http://schemas.microsoft.com/office/drawing/2014/main" id="{2A753014-76ED-104F-B228-2CAE1703A4FE}"/>
              </a:ext>
            </a:extLst>
          </p:cNvPr>
          <p:cNvGrpSpPr/>
          <p:nvPr/>
        </p:nvGrpSpPr>
        <p:grpSpPr>
          <a:xfrm rot="10800000" flipH="1">
            <a:off x="309324" y="6290751"/>
            <a:ext cx="1430425" cy="403293"/>
            <a:chOff x="358720" y="6187719"/>
            <a:chExt cx="1795869" cy="506326"/>
          </a:xfrm>
        </p:grpSpPr>
        <p:cxnSp>
          <p:nvCxnSpPr>
            <p:cNvPr id="7" name="Straight Connector 6">
              <a:extLst>
                <a:ext uri="{FF2B5EF4-FFF2-40B4-BE49-F238E27FC236}">
                  <a16:creationId xmlns:a16="http://schemas.microsoft.com/office/drawing/2014/main" id="{9748BD69-3C1B-FA46-9406-BDF0E88E223F}"/>
                </a:ext>
              </a:extLst>
            </p:cNvPr>
            <p:cNvCxnSpPr>
              <a:cxnSpLocks/>
            </p:cNvCxnSpPr>
            <p:nvPr userDrawn="1"/>
          </p:nvCxnSpPr>
          <p:spPr>
            <a:xfrm>
              <a:off x="865046" y="6434480"/>
              <a:ext cx="128954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4229495-6D29-2240-9081-741ADF6BAA9E}"/>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dirty="0"/>
            </a:p>
          </p:txBody>
        </p:sp>
        <p:sp>
          <p:nvSpPr>
            <p:cNvPr id="9" name="Rectangle 8">
              <a:extLst>
                <a:ext uri="{FF2B5EF4-FFF2-40B4-BE49-F238E27FC236}">
                  <a16:creationId xmlns:a16="http://schemas.microsoft.com/office/drawing/2014/main" id="{C17B5A59-FB64-974B-A2C0-995EAA012AAC}"/>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a-ET"/>
            </a:p>
          </p:txBody>
        </p:sp>
      </p:grpSp>
      <p:pic>
        <p:nvPicPr>
          <p:cNvPr id="10" name="Google Shape;222;p9">
            <a:extLst>
              <a:ext uri="{FF2B5EF4-FFF2-40B4-BE49-F238E27FC236}">
                <a16:creationId xmlns:a16="http://schemas.microsoft.com/office/drawing/2014/main" id="{852C475A-C8A8-A04D-B5EA-2DED6EB24CCD}"/>
              </a:ext>
            </a:extLst>
          </p:cNvPr>
          <p:cNvPicPr preferRelativeResize="0"/>
          <p:nvPr/>
        </p:nvPicPr>
        <p:blipFill rotWithShape="1">
          <a:blip r:embed="rId4">
            <a:alphaModFix/>
          </a:blip>
          <a:srcRect/>
          <a:stretch/>
        </p:blipFill>
        <p:spPr>
          <a:xfrm>
            <a:off x="992980" y="13562"/>
            <a:ext cx="1017545" cy="1070700"/>
          </a:xfrm>
          <a:prstGeom prst="rect">
            <a:avLst/>
          </a:prstGeom>
          <a:noFill/>
          <a:ln>
            <a:noFill/>
          </a:ln>
        </p:spPr>
      </p:pic>
    </p:spTree>
    <p:extLst>
      <p:ext uri="{BB962C8B-B14F-4D97-AF65-F5344CB8AC3E}">
        <p14:creationId xmlns:p14="http://schemas.microsoft.com/office/powerpoint/2010/main" val="379459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3"/>
          <p:cNvSpPr txBox="1"/>
          <p:nvPr/>
        </p:nvSpPr>
        <p:spPr>
          <a:xfrm>
            <a:off x="2173856" y="2371485"/>
            <a:ext cx="7844289" cy="212361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ar-JO" sz="6600" dirty="0" smtClean="0">
                <a:solidFill>
                  <a:schemeClr val="lt1"/>
                </a:solidFill>
                <a:latin typeface="Calibri"/>
                <a:ea typeface="Calibri"/>
                <a:cs typeface="+mn-cs"/>
                <a:sym typeface="Calibri"/>
              </a:rPr>
              <a:t>أتمنى انكم قد استمتعتم واستفدتم</a:t>
            </a:r>
            <a:endParaRPr sz="6600" dirty="0">
              <a:solidFill>
                <a:schemeClr val="lt1"/>
              </a:solidFill>
              <a:latin typeface="Calibri"/>
              <a:ea typeface="Calibri"/>
              <a:cs typeface="+mn-cs"/>
              <a:sym typeface="Calibri"/>
            </a:endParaRPr>
          </a:p>
        </p:txBody>
      </p:sp>
    </p:spTree>
    <p:extLst>
      <p:ext uri="{BB962C8B-B14F-4D97-AF65-F5344CB8AC3E}">
        <p14:creationId xmlns:p14="http://schemas.microsoft.com/office/powerpoint/2010/main" val="126919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ما هي  المكافحة البيولوجية؟</a:t>
            </a:r>
            <a:endParaRPr lang="he-IL" dirty="0"/>
          </a:p>
        </p:txBody>
      </p:sp>
      <p:sp>
        <p:nvSpPr>
          <p:cNvPr id="3" name="מציין מיקום טקסט 2"/>
          <p:cNvSpPr>
            <a:spLocks noGrp="1"/>
          </p:cNvSpPr>
          <p:nvPr>
            <p:ph type="body" sz="quarter" idx="12"/>
          </p:nvPr>
        </p:nvSpPr>
        <p:spPr/>
        <p:txBody>
          <a:bodyPr/>
          <a:lstStyle/>
          <a:p>
            <a:r>
              <a:rPr lang="ar-SA" dirty="0" smtClean="0"/>
              <a:t>إ</a:t>
            </a:r>
            <a:r>
              <a:rPr lang="ar-JO" dirty="0" smtClean="0"/>
              <a:t>لمكافحة</a:t>
            </a:r>
            <a:r>
              <a:rPr lang="ar-SA" dirty="0" smtClean="0"/>
              <a:t> بيولوجية : من اجل تقليل الضرر بالمزروعات </a:t>
            </a:r>
            <a:r>
              <a:rPr lang="ar-JO" dirty="0" smtClean="0"/>
              <a:t>ومن اجل التخلص من الكائنات الحية الضارة في منازلنا ومكان معيشتنا, </a:t>
            </a:r>
            <a:r>
              <a:rPr lang="ar-SA" dirty="0" smtClean="0"/>
              <a:t>يتم استخدام </a:t>
            </a:r>
            <a:r>
              <a:rPr lang="ar-JO" dirty="0" smtClean="0"/>
              <a:t>الحيوانات</a:t>
            </a:r>
            <a:r>
              <a:rPr lang="ar-SA" dirty="0" smtClean="0"/>
              <a:t> </a:t>
            </a:r>
            <a:r>
              <a:rPr lang="ar-JO" dirty="0" smtClean="0"/>
              <a:t>لت</a:t>
            </a:r>
            <a:r>
              <a:rPr lang="ar-SA" dirty="0" smtClean="0"/>
              <a:t>قو</a:t>
            </a:r>
            <a:r>
              <a:rPr lang="ar-JO" dirty="0" smtClean="0"/>
              <a:t>م</a:t>
            </a:r>
            <a:r>
              <a:rPr lang="ar-SA" dirty="0" smtClean="0"/>
              <a:t> بافتراس هذه الكائنات الحية الضارة . هذا الامر يسمى </a:t>
            </a:r>
            <a:r>
              <a:rPr lang="ar-JO" dirty="0" smtClean="0"/>
              <a:t>مكافحة</a:t>
            </a:r>
            <a:r>
              <a:rPr lang="ar-SA" dirty="0" smtClean="0"/>
              <a:t> بيولوجية, وهو بديل عن استخدام الإبادة الكيميائية التي تسبب اضرارا كبيرة للبيئة.</a:t>
            </a:r>
            <a:endParaRPr lang="he-IL" dirty="0"/>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23574" t="17410" r="24884" b="51213"/>
          <a:stretch/>
        </p:blipFill>
        <p:spPr>
          <a:xfrm>
            <a:off x="2598820" y="3985106"/>
            <a:ext cx="5835317" cy="1997242"/>
          </a:xfrm>
          <a:prstGeom prst="rect">
            <a:avLst/>
          </a:prstGeom>
        </p:spPr>
      </p:pic>
    </p:spTree>
    <p:extLst>
      <p:ext uri="{BB962C8B-B14F-4D97-AF65-F5344CB8AC3E}">
        <p14:creationId xmlns:p14="http://schemas.microsoft.com/office/powerpoint/2010/main" val="80548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مميزات المكافحة ال</a:t>
            </a:r>
            <a:r>
              <a:rPr lang="ar-JO" dirty="0" smtClean="0"/>
              <a:t>بيل</a:t>
            </a:r>
            <a:r>
              <a:rPr lang="ar-SA" dirty="0" smtClean="0"/>
              <a:t>وجيه :</a:t>
            </a:r>
            <a:endParaRPr lang="he-IL" dirty="0"/>
          </a:p>
        </p:txBody>
      </p:sp>
      <p:sp>
        <p:nvSpPr>
          <p:cNvPr id="3" name="מציין מיקום טקסט 2"/>
          <p:cNvSpPr>
            <a:spLocks noGrp="1"/>
          </p:cNvSpPr>
          <p:nvPr>
            <p:ph type="body" sz="quarter" idx="12"/>
          </p:nvPr>
        </p:nvSpPr>
        <p:spPr/>
        <p:txBody>
          <a:bodyPr/>
          <a:lstStyle/>
          <a:p>
            <a:pPr marL="0" indent="0">
              <a:buNone/>
            </a:pPr>
            <a:r>
              <a:rPr lang="ar-SA" dirty="0" smtClean="0"/>
              <a:t>امنه لا تضر بالإنسان والبيئة</a:t>
            </a:r>
            <a:r>
              <a:rPr lang="ar-JO" dirty="0" smtClean="0"/>
              <a:t>.</a:t>
            </a:r>
          </a:p>
          <a:p>
            <a:pPr marL="0" indent="0">
              <a:buNone/>
            </a:pPr>
            <a:r>
              <a:rPr lang="ar-SA" dirty="0" smtClean="0"/>
              <a:t> مستديمة , حيث تتكاثر اعدادها طبيعيا</a:t>
            </a:r>
            <a:r>
              <a:rPr lang="ar-JO" dirty="0" smtClean="0"/>
              <a:t>.</a:t>
            </a:r>
            <a:endParaRPr lang="ar-SA" dirty="0" smtClean="0"/>
          </a:p>
          <a:p>
            <a:pPr marL="0" indent="0">
              <a:buNone/>
            </a:pPr>
            <a:r>
              <a:rPr lang="ar-SA" dirty="0" smtClean="0"/>
              <a:t>اقتصادية رخيصة التكاليف مقارنة بطرق المكافحة الأخرى.</a:t>
            </a:r>
          </a:p>
          <a:p>
            <a:pPr marL="0" indent="0">
              <a:buNone/>
            </a:pPr>
            <a:r>
              <a:rPr lang="ar-SA" dirty="0" smtClean="0"/>
              <a:t>سهلة التطبيق لا تحتاج الى ايدي عاملة كثيره . </a:t>
            </a:r>
          </a:p>
          <a:p>
            <a:endParaRPr lang="ar-SA" dirty="0"/>
          </a:p>
          <a:p>
            <a:endParaRPr lang="he-IL"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51582" t="17410" r="24884" b="52125"/>
          <a:stretch/>
        </p:blipFill>
        <p:spPr>
          <a:xfrm>
            <a:off x="3105333" y="4616170"/>
            <a:ext cx="2664402" cy="1939176"/>
          </a:xfrm>
          <a:prstGeom prst="rect">
            <a:avLst/>
          </a:prstGeom>
        </p:spPr>
      </p:pic>
    </p:spTree>
    <p:extLst>
      <p:ext uri="{BB962C8B-B14F-4D97-AF65-F5344CB8AC3E}">
        <p14:creationId xmlns:p14="http://schemas.microsoft.com/office/powerpoint/2010/main" val="405472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ال</a:t>
            </a:r>
            <a:r>
              <a:rPr lang="ar-JO" dirty="0" smtClean="0"/>
              <a:t>ا</a:t>
            </a:r>
            <a:r>
              <a:rPr lang="ar-SA" dirty="0" smtClean="0"/>
              <a:t>فات الزراعية </a:t>
            </a:r>
            <a:endParaRPr lang="he-IL" dirty="0"/>
          </a:p>
        </p:txBody>
      </p:sp>
      <p:sp>
        <p:nvSpPr>
          <p:cNvPr id="3" name="מציין מיקום טקסט 2"/>
          <p:cNvSpPr>
            <a:spLocks noGrp="1"/>
          </p:cNvSpPr>
          <p:nvPr>
            <p:ph type="body" sz="quarter" idx="12"/>
          </p:nvPr>
        </p:nvSpPr>
        <p:spPr/>
        <p:txBody>
          <a:bodyPr/>
          <a:lstStyle/>
          <a:p>
            <a:pPr marL="0" indent="0">
              <a:buNone/>
            </a:pPr>
            <a:r>
              <a:rPr lang="ar-SA" dirty="0" smtClean="0"/>
              <a:t>هي كائنات حية التي </a:t>
            </a:r>
            <a:r>
              <a:rPr lang="ar-JO" dirty="0" smtClean="0"/>
              <a:t>وتضر</a:t>
            </a:r>
            <a:r>
              <a:rPr lang="ar-SA" dirty="0" smtClean="0"/>
              <a:t> المزروعات وتسبب لها خسائر بصورة مباشرة او غير مباشرة في جميع مراحل نموها حتى بعد تخزين منتجاتها ,مما يؤثر على الإنتاج الزراعي </a:t>
            </a:r>
            <a:r>
              <a:rPr lang="ar-JO" dirty="0" smtClean="0"/>
              <a:t>بوعه وكمية محصوله</a:t>
            </a:r>
            <a:r>
              <a:rPr lang="ar-SA" dirty="0" smtClean="0"/>
              <a:t>.</a:t>
            </a:r>
          </a:p>
          <a:p>
            <a:pPr marL="0" indent="0">
              <a:buNone/>
            </a:pPr>
            <a:endParaRPr lang="he-IL" dirty="0"/>
          </a:p>
        </p:txBody>
      </p:sp>
      <p:pic>
        <p:nvPicPr>
          <p:cNvPr id="14338" name="Picture 2" descr="http://kotarimagesstg.cet.ac.il/CropDownload.ashx?gPageToken=90b66f9a-f29e-45fa-9e85-d75a7d242b6e&amp;v=10&amp;nSizeStep=7&amp;nTop=687&amp;nLeft=171&amp;nWidth=365&amp;nHeight=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5" y="3159425"/>
            <a:ext cx="7469746" cy="323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5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SA" dirty="0" smtClean="0"/>
              <a:t>أنواع الآفات الزراعية </a:t>
            </a:r>
            <a:endParaRPr lang="he-IL" dirty="0"/>
          </a:p>
        </p:txBody>
      </p:sp>
      <p:sp>
        <p:nvSpPr>
          <p:cNvPr id="3" name="מציין מיקום טקסט 2"/>
          <p:cNvSpPr>
            <a:spLocks noGrp="1"/>
          </p:cNvSpPr>
          <p:nvPr>
            <p:ph type="body" sz="quarter" idx="12"/>
          </p:nvPr>
        </p:nvSpPr>
        <p:spPr/>
        <p:txBody>
          <a:bodyPr/>
          <a:lstStyle/>
          <a:p>
            <a:r>
              <a:rPr lang="ar-SA" dirty="0" smtClean="0"/>
              <a:t>الحشرات : ليست جميعها ضاره بل منها النافعة</a:t>
            </a:r>
            <a:r>
              <a:rPr lang="ar-JO" dirty="0" smtClean="0"/>
              <a:t>.</a:t>
            </a:r>
          </a:p>
          <a:p>
            <a:r>
              <a:rPr lang="ar-JO" dirty="0" smtClean="0"/>
              <a:t>اما</a:t>
            </a:r>
            <a:r>
              <a:rPr lang="ar-SA" dirty="0" smtClean="0"/>
              <a:t> </a:t>
            </a:r>
            <a:r>
              <a:rPr lang="ar-JO" dirty="0" smtClean="0"/>
              <a:t>ال</a:t>
            </a:r>
            <a:r>
              <a:rPr lang="ar-SA" dirty="0" smtClean="0"/>
              <a:t>افة </a:t>
            </a:r>
            <a:r>
              <a:rPr lang="ar-JO" dirty="0" smtClean="0"/>
              <a:t>منها, ف</a:t>
            </a:r>
            <a:r>
              <a:rPr lang="ar-SA" dirty="0" smtClean="0"/>
              <a:t>تطلق على الحشرات الضارة ومن الحشرات الضارة : </a:t>
            </a:r>
            <a:r>
              <a:rPr lang="ar-SA" u="sng" dirty="0" smtClean="0"/>
              <a:t>دودة ورق القطن , وديدان اللوز والمن والذبابة البيضاء وثاقبات الذرة والقصب , وذبابة الفاكهة</a:t>
            </a:r>
            <a:r>
              <a:rPr lang="ar-SA" dirty="0" smtClean="0"/>
              <a:t> فهناك تخصص لهذه الآفات بحيث يصيب بعضها بعض المزروعات عن غيرها .</a:t>
            </a:r>
            <a:r>
              <a:rPr lang="ar-JO" dirty="0" smtClean="0"/>
              <a:t>ف</a:t>
            </a:r>
            <a:r>
              <a:rPr lang="ar-SA" dirty="0" smtClean="0"/>
              <a:t>يرتبط بعضها بأجزاء معينة من النباتات والأشجار مسببة لها الاضرار.</a:t>
            </a:r>
            <a:endParaRPr lang="he-IL" dirty="0"/>
          </a:p>
        </p:txBody>
      </p:sp>
      <p:pic>
        <p:nvPicPr>
          <p:cNvPr id="4" name="תמונה 3" descr="التحول الكامل والناقص للحشرات - المرسال"/>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281" y="4314423"/>
            <a:ext cx="4609330" cy="2390084"/>
          </a:xfrm>
          <a:prstGeom prst="rect">
            <a:avLst/>
          </a:prstGeom>
          <a:noFill/>
          <a:ln>
            <a:noFill/>
          </a:ln>
        </p:spPr>
      </p:pic>
    </p:spTree>
    <p:extLst>
      <p:ext uri="{BB962C8B-B14F-4D97-AF65-F5344CB8AC3E}">
        <p14:creationId xmlns:p14="http://schemas.microsoft.com/office/powerpoint/2010/main" val="310046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1"/>
          </p:nvPr>
        </p:nvSpPr>
        <p:spPr/>
        <p:txBody>
          <a:bodyPr>
            <a:normAutofit lnSpcReduction="10000"/>
          </a:bodyPr>
          <a:lstStyle/>
          <a:p>
            <a:r>
              <a:rPr lang="ar-JO" dirty="0" smtClean="0"/>
              <a:t>تمرن</a:t>
            </a:r>
            <a:endParaRPr lang="he-IL" dirty="0"/>
          </a:p>
        </p:txBody>
      </p:sp>
      <p:sp>
        <p:nvSpPr>
          <p:cNvPr id="3" name="מציין מיקום טקסט 2"/>
          <p:cNvSpPr>
            <a:spLocks noGrp="1"/>
          </p:cNvSpPr>
          <p:nvPr>
            <p:ph type="body" sz="quarter" idx="12"/>
          </p:nvPr>
        </p:nvSpPr>
        <p:spPr/>
        <p:txBody>
          <a:bodyPr/>
          <a:lstStyle/>
          <a:p>
            <a:endParaRPr lang="ar-JO" dirty="0" smtClean="0"/>
          </a:p>
          <a:p>
            <a:endParaRPr lang="ar-JO" dirty="0"/>
          </a:p>
          <a:p>
            <a:r>
              <a:rPr lang="ar-JO" sz="3600" dirty="0" smtClean="0"/>
              <a:t>ما هو المصطلح الذي يطلق على الكائنات الحية </a:t>
            </a:r>
          </a:p>
          <a:p>
            <a:r>
              <a:rPr lang="ar-JO" sz="3600" dirty="0" smtClean="0"/>
              <a:t>الضارة للمحاصيل </a:t>
            </a:r>
            <a:r>
              <a:rPr lang="ar-JO" dirty="0" smtClean="0"/>
              <a:t>؟</a:t>
            </a:r>
            <a:endParaRPr lang="he-IL" dirty="0"/>
          </a:p>
        </p:txBody>
      </p:sp>
      <p:pic>
        <p:nvPicPr>
          <p:cNvPr id="4" name="Picture 2" descr="http://kotarimagesstg.cet.ac.il/CropDownload.ashx?gPageToken=2b7dbb88-a923-42f7-acd6-1fe02258670a&amp;v=11&amp;nSizeStep=7&amp;nTop=54&amp;nLeft=55&amp;nWidth=228&amp;nHeight=5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349" y="2163650"/>
            <a:ext cx="1670367" cy="4360277"/>
          </a:xfrm>
          <a:prstGeom prst="rect">
            <a:avLst/>
          </a:prstGeom>
          <a:noFill/>
          <a:extLst>
            <a:ext uri="{909E8E84-426E-40DD-AFC4-6F175D3DCCD1}">
              <a14:hiddenFill xmlns:a14="http://schemas.microsoft.com/office/drawing/2010/main">
                <a:solidFill>
                  <a:srgbClr val="FFFFFF"/>
                </a:solidFill>
              </a14:hiddenFill>
            </a:ext>
          </a:extLst>
        </p:spPr>
      </p:pic>
      <p:sp>
        <p:nvSpPr>
          <p:cNvPr id="5" name="מסגרת 4"/>
          <p:cNvSpPr/>
          <p:nvPr/>
        </p:nvSpPr>
        <p:spPr>
          <a:xfrm>
            <a:off x="3670479" y="1983346"/>
            <a:ext cx="7830356" cy="2575775"/>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300255674"/>
      </p:ext>
    </p:extLst>
  </p:cSld>
  <p:clrMapOvr>
    <a:masterClrMapping/>
  </p:clrMapOvr>
</p:sld>
</file>

<file path=ppt/theme/theme1.xml><?xml version="1.0" encoding="utf-8"?>
<a:theme xmlns:a="http://schemas.openxmlformats.org/drawingml/2006/main" name="Office Theme">
  <a:themeElements>
    <a:clrScheme name="מצגת חירום">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TotalTime>
  <Words>1774</Words>
  <Application>Microsoft Office PowerPoint</Application>
  <PresentationFormat>מסך רחב</PresentationFormat>
  <Paragraphs>302</Paragraphs>
  <Slides>47</Slides>
  <Notes>6</Notes>
  <HiddenSlides>0</HiddenSlides>
  <MMClips>4</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47</vt:i4>
      </vt:variant>
    </vt:vector>
  </HeadingPairs>
  <TitlesOfParts>
    <vt:vector size="53" baseType="lpstr">
      <vt:lpstr>Alef</vt:lpstr>
      <vt:lpstr>Arial</vt:lpstr>
      <vt:lpstr>Calibri</vt:lpstr>
      <vt:lpstr>Calibri Light</vt:lpstr>
      <vt:lpstr>Open Sans</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balfour school</dc:creator>
  <cp:keywords/>
  <dc:description/>
  <cp:lastModifiedBy>Ola Majdalawy</cp:lastModifiedBy>
  <cp:revision>108</cp:revision>
  <dcterms:created xsi:type="dcterms:W3CDTF">2020-04-02T14:12:17Z</dcterms:created>
  <dcterms:modified xsi:type="dcterms:W3CDTF">2020-05-20T18:32:18Z</dcterms:modified>
  <cp:category/>
</cp:coreProperties>
</file>