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60" r:id="rId2"/>
    <p:sldId id="261" r:id="rId3"/>
    <p:sldId id="262" r:id="rId4"/>
    <p:sldId id="265" r:id="rId5"/>
    <p:sldId id="266" r:id="rId6"/>
    <p:sldId id="283" r:id="rId7"/>
    <p:sldId id="285" r:id="rId8"/>
    <p:sldId id="284" r:id="rId9"/>
    <p:sldId id="287" r:id="rId10"/>
    <p:sldId id="289" r:id="rId11"/>
    <p:sldId id="291" r:id="rId12"/>
    <p:sldId id="299" r:id="rId13"/>
    <p:sldId id="300" r:id="rId14"/>
    <p:sldId id="302" r:id="rId15"/>
    <p:sldId id="267" r:id="rId16"/>
    <p:sldId id="269" r:id="rId17"/>
    <p:sldId id="304" r:id="rId18"/>
    <p:sldId id="274" r:id="rId19"/>
    <p:sldId id="292" r:id="rId20"/>
    <p:sldId id="294" r:id="rId21"/>
    <p:sldId id="293" r:id="rId22"/>
    <p:sldId id="295" r:id="rId23"/>
    <p:sldId id="297" r:id="rId24"/>
    <p:sldId id="298" r:id="rId25"/>
    <p:sldId id="303" r:id="rId26"/>
    <p:sldId id="305" r:id="rId27"/>
    <p:sldId id="306" r:id="rId28"/>
    <p:sldId id="307" r:id="rId29"/>
    <p:sldId id="308" r:id="rId30"/>
    <p:sldId id="309" r:id="rId31"/>
    <p:sldId id="296" r:id="rId32"/>
    <p:sldId id="278"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Alef" panose="00000500000000000000" pitchFamily="2" charset="-79"/>
      <p:regular r:id="rId39"/>
      <p:bold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hfM6W/OkH16MdmGRDEC1Awelfgd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840" y="66"/>
      </p:cViewPr>
      <p:guideLst>
        <p:guide orient="horz" pos="2024"/>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ar-S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09156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ar-SA"/>
              <a:t>اكتبوا النصّ الملائم وكذلك المعدّات المطلوبة. </a:t>
            </a:r>
            <a:endParaRPr/>
          </a:p>
          <a:p>
            <a:pPr marL="0" lvl="0" indent="0" algn="r" rtl="1">
              <a:spcBef>
                <a:spcPts val="0"/>
              </a:spcBef>
              <a:spcAft>
                <a:spcPts val="0"/>
              </a:spcAft>
              <a:buNone/>
            </a:pPr>
            <a:endParaRPr/>
          </a:p>
        </p:txBody>
      </p:sp>
      <p:sp>
        <p:nvSpPr>
          <p:cNvPr id="172" name="Google Shape;17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a:t>
            </a:fld>
            <a:endParaRPr/>
          </a:p>
        </p:txBody>
      </p:sp>
    </p:spTree>
    <p:extLst>
      <p:ext uri="{BB962C8B-B14F-4D97-AF65-F5344CB8AC3E}">
        <p14:creationId xmlns:p14="http://schemas.microsoft.com/office/powerpoint/2010/main" val="3816298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10</a:t>
            </a:fld>
            <a:endParaRPr/>
          </a:p>
        </p:txBody>
      </p:sp>
    </p:spTree>
    <p:extLst>
      <p:ext uri="{BB962C8B-B14F-4D97-AF65-F5344CB8AC3E}">
        <p14:creationId xmlns:p14="http://schemas.microsoft.com/office/powerpoint/2010/main" val="3962774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11</a:t>
            </a:fld>
            <a:endParaRPr/>
          </a:p>
        </p:txBody>
      </p:sp>
    </p:spTree>
    <p:extLst>
      <p:ext uri="{BB962C8B-B14F-4D97-AF65-F5344CB8AC3E}">
        <p14:creationId xmlns:p14="http://schemas.microsoft.com/office/powerpoint/2010/main" val="1263406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12</a:t>
            </a:fld>
            <a:endParaRPr/>
          </a:p>
        </p:txBody>
      </p:sp>
    </p:spTree>
    <p:extLst>
      <p:ext uri="{BB962C8B-B14F-4D97-AF65-F5344CB8AC3E}">
        <p14:creationId xmlns:p14="http://schemas.microsoft.com/office/powerpoint/2010/main" val="957701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13</a:t>
            </a:fld>
            <a:endParaRPr/>
          </a:p>
        </p:txBody>
      </p:sp>
    </p:spTree>
    <p:extLst>
      <p:ext uri="{BB962C8B-B14F-4D97-AF65-F5344CB8AC3E}">
        <p14:creationId xmlns:p14="http://schemas.microsoft.com/office/powerpoint/2010/main" val="2923787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14</a:t>
            </a:fld>
            <a:endParaRPr/>
          </a:p>
        </p:txBody>
      </p:sp>
    </p:spTree>
    <p:extLst>
      <p:ext uri="{BB962C8B-B14F-4D97-AF65-F5344CB8AC3E}">
        <p14:creationId xmlns:p14="http://schemas.microsoft.com/office/powerpoint/2010/main" val="1984453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r" rtl="1">
              <a:lnSpc>
                <a:spcPct val="115000"/>
              </a:lnSpc>
              <a:spcBef>
                <a:spcPts val="0"/>
              </a:spcBef>
              <a:spcAft>
                <a:spcPts val="0"/>
              </a:spcAft>
              <a:buClr>
                <a:schemeClr val="dk1"/>
              </a:buClr>
              <a:buSzPts val="1100"/>
              <a:buFont typeface="Arial"/>
              <a:buChar char="•"/>
            </a:pPr>
            <a:r>
              <a:rPr lang="ar-SA" b="1"/>
              <a:t>التدرّب:</a:t>
            </a:r>
            <a:r>
              <a:rPr lang="ar-SA"/>
              <a:t> لا يزيد عن 3 دقائق. يمكنك إجراء 2-1 جولات من التدرّب أمام الكمبيوتر (سؤال على اللوح وكتابة في ورقة، أشغال باستخدام الألوان/ العجين/ المعجونة) أو في أرجاء البيت (الأشياء المتوفّرة لديكم أو مزيج من التفاعل بين أفراد العائلة).</a:t>
            </a:r>
            <a:endParaRPr/>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ar-SA"/>
              <a:t>نصيحة للصفوف الدنيا: اطرحوا أسئلة تشارك التلاميذ على نمط مسرحيات الأطفال/ قناة الأطفال، مثل "أين التذكرة الثانية ...؟ لا أذكر ... هل تعرفون أين هي؟"</a:t>
            </a:r>
            <a:endParaRPr/>
          </a:p>
          <a:p>
            <a:pPr marL="0" lvl="0" indent="0" algn="r" rtl="1">
              <a:lnSpc>
                <a:spcPct val="115000"/>
              </a:lnSpc>
              <a:spcBef>
                <a:spcPts val="1200"/>
              </a:spcBef>
              <a:spcAft>
                <a:spcPts val="0"/>
              </a:spcAft>
              <a:buClr>
                <a:schemeClr val="dk1"/>
              </a:buClr>
              <a:buSzPts val="1100"/>
              <a:buFont typeface="Arial"/>
              <a:buNone/>
            </a:pPr>
            <a:r>
              <a:rPr lang="ar-SA"/>
              <a:t>أمثلة:</a:t>
            </a:r>
            <a:br>
              <a:rPr lang="ar-SA"/>
            </a:br>
            <a:r>
              <a:rPr lang="ar-SA" u="sng">
                <a:solidFill>
                  <a:schemeClr val="hlink"/>
                </a:solidFill>
                <a:hlinkClick r:id="rId3"/>
              </a:rPr>
              <a:t>https://www.youtube.com/watch?v=sGfdE0es80w</a:t>
            </a:r>
            <a:r>
              <a:rPr lang="ar-SA"/>
              <a:t>   برنامج طهو للأطفال. يتحدّثون مع الأطفال طوال الدرس ويطرحون عليهم أسئلة.</a:t>
            </a:r>
            <a:endParaRPr/>
          </a:p>
          <a:p>
            <a:pPr marL="0" lvl="0" indent="0" algn="r" rtl="1">
              <a:lnSpc>
                <a:spcPct val="115000"/>
              </a:lnSpc>
              <a:spcBef>
                <a:spcPts val="1200"/>
              </a:spcBef>
              <a:spcAft>
                <a:spcPts val="0"/>
              </a:spcAft>
              <a:buClr>
                <a:schemeClr val="dk1"/>
              </a:buClr>
              <a:buSzPts val="1100"/>
              <a:buFont typeface="Arial"/>
              <a:buNone/>
            </a:pPr>
            <a:r>
              <a:rPr lang="ar-SA"/>
              <a:t>art attack :  </a:t>
            </a:r>
            <a:r>
              <a:rPr lang="ar-SA" u="sng">
                <a:solidFill>
                  <a:schemeClr val="hlink"/>
                </a:solidFill>
                <a:hlinkClick r:id="rId4"/>
              </a:rPr>
              <a:t>https://www.youtube.com/watch?v=QX013_tz4rM</a:t>
            </a:r>
            <a:endParaRPr/>
          </a:p>
          <a:p>
            <a:pPr marL="0" lvl="0" indent="0" algn="l" rtl="0">
              <a:spcBef>
                <a:spcPts val="0"/>
              </a:spcBef>
              <a:spcAft>
                <a:spcPts val="0"/>
              </a:spcAft>
              <a:buNone/>
            </a:pPr>
            <a:endParaRPr/>
          </a:p>
        </p:txBody>
      </p:sp>
      <p:sp>
        <p:nvSpPr>
          <p:cNvPr id="244" name="Google Shape;24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15</a:t>
            </a:fld>
            <a:endParaRPr/>
          </a:p>
        </p:txBody>
      </p:sp>
    </p:spTree>
    <p:extLst>
      <p:ext uri="{BB962C8B-B14F-4D97-AF65-F5344CB8AC3E}">
        <p14:creationId xmlns:p14="http://schemas.microsoft.com/office/powerpoint/2010/main" val="1624596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r" rtl="1">
              <a:lnSpc>
                <a:spcPct val="115000"/>
              </a:lnSpc>
              <a:spcBef>
                <a:spcPts val="0"/>
              </a:spcBef>
              <a:spcAft>
                <a:spcPts val="0"/>
              </a:spcAft>
              <a:buClr>
                <a:schemeClr val="dk1"/>
              </a:buClr>
              <a:buSzPts val="1100"/>
              <a:buFont typeface="Arial"/>
              <a:buChar char="•"/>
            </a:pPr>
            <a:r>
              <a:rPr lang="ar-SA" b="1"/>
              <a:t>التدرّب:</a:t>
            </a:r>
            <a:r>
              <a:rPr lang="ar-SA"/>
              <a:t> لا يزيد عن 3 دقائق. يمكنك إجراء 2-1 جولات من التدرّب أمام الكمبيوتر (سؤال على اللوح وكتابة في ورقة، أشغال باستخدام الألوان/ العجين/ المعجونة) أو في أرجاء البيت (الأشياء المتوفّرة لديكم أو مزيج من التفاعل بين أفراد العائلة).</a:t>
            </a:r>
            <a:endParaRPr/>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ar-SA"/>
              <a:t>نصيحة للصفوف الدنيا: اطرحوا أسئلة تشارك التلاميذ على نمط مسرحيات الأطفال/ قناة الأطفال، مثل "أين التذكرة الثانية ...؟ لا أذكر ... هل تعرفون أين هي؟"</a:t>
            </a:r>
            <a:endParaRPr/>
          </a:p>
          <a:p>
            <a:pPr marL="0" lvl="0" indent="0" algn="r" rtl="1">
              <a:lnSpc>
                <a:spcPct val="115000"/>
              </a:lnSpc>
              <a:spcBef>
                <a:spcPts val="1200"/>
              </a:spcBef>
              <a:spcAft>
                <a:spcPts val="0"/>
              </a:spcAft>
              <a:buClr>
                <a:schemeClr val="dk1"/>
              </a:buClr>
              <a:buSzPts val="1100"/>
              <a:buFont typeface="Arial"/>
              <a:buNone/>
            </a:pPr>
            <a:r>
              <a:rPr lang="ar-SA"/>
              <a:t>أمثلة:</a:t>
            </a:r>
            <a:br>
              <a:rPr lang="ar-SA"/>
            </a:br>
            <a:r>
              <a:rPr lang="ar-SA" u="sng">
                <a:solidFill>
                  <a:schemeClr val="hlink"/>
                </a:solidFill>
                <a:hlinkClick r:id="rId3"/>
              </a:rPr>
              <a:t>https://www.youtube.com/watch?v=sGfdE0es80w</a:t>
            </a:r>
            <a:r>
              <a:rPr lang="ar-SA"/>
              <a:t>   برنامج طهو للأطفال. يتحدّثون مع الأطفال طوال الدرس ويطرحون عليهم أسئلة.</a:t>
            </a:r>
            <a:endParaRPr/>
          </a:p>
          <a:p>
            <a:pPr marL="0" lvl="0" indent="0" algn="r" rtl="1">
              <a:lnSpc>
                <a:spcPct val="115000"/>
              </a:lnSpc>
              <a:spcBef>
                <a:spcPts val="1200"/>
              </a:spcBef>
              <a:spcAft>
                <a:spcPts val="0"/>
              </a:spcAft>
              <a:buClr>
                <a:schemeClr val="dk1"/>
              </a:buClr>
              <a:buSzPts val="1100"/>
              <a:buFont typeface="Arial"/>
              <a:buNone/>
            </a:pPr>
            <a:r>
              <a:rPr lang="ar-SA"/>
              <a:t>art attack :  </a:t>
            </a:r>
            <a:r>
              <a:rPr lang="ar-SA" u="sng">
                <a:solidFill>
                  <a:schemeClr val="hlink"/>
                </a:solidFill>
                <a:hlinkClick r:id="rId4"/>
              </a:rPr>
              <a:t>https://www.youtube.com/watch?v=QX013_tz4rM</a:t>
            </a:r>
            <a:endParaRPr/>
          </a:p>
          <a:p>
            <a:pPr marL="0" lvl="0" indent="0" algn="l" rtl="0">
              <a:spcBef>
                <a:spcPts val="0"/>
              </a:spcBef>
              <a:spcAft>
                <a:spcPts val="0"/>
              </a:spcAft>
              <a:buNone/>
            </a:pPr>
            <a:endParaRPr/>
          </a:p>
        </p:txBody>
      </p:sp>
      <p:sp>
        <p:nvSpPr>
          <p:cNvPr id="262" name="Google Shape;26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16</a:t>
            </a:fld>
            <a:endParaRPr/>
          </a:p>
        </p:txBody>
      </p:sp>
    </p:spTree>
    <p:extLst>
      <p:ext uri="{BB962C8B-B14F-4D97-AF65-F5344CB8AC3E}">
        <p14:creationId xmlns:p14="http://schemas.microsoft.com/office/powerpoint/2010/main" val="3510621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r" rtl="1">
              <a:lnSpc>
                <a:spcPct val="115000"/>
              </a:lnSpc>
              <a:spcBef>
                <a:spcPts val="0"/>
              </a:spcBef>
              <a:spcAft>
                <a:spcPts val="0"/>
              </a:spcAft>
              <a:buClr>
                <a:schemeClr val="dk1"/>
              </a:buClr>
              <a:buSzPts val="1100"/>
              <a:buFont typeface="Arial"/>
              <a:buChar char="•"/>
            </a:pPr>
            <a:r>
              <a:rPr lang="ar-SA" b="1"/>
              <a:t>التدرّب:</a:t>
            </a:r>
            <a:r>
              <a:rPr lang="ar-SA"/>
              <a:t> لا يزيد عن 3 دقائق. يمكنك إجراء 2-1 جولات من التدرّب أمام الكمبيوتر (سؤال على اللوح وكتابة في ورقة، أشغال باستخدام الألوان/ العجين/ المعجونة) أو في أرجاء البيت (الأشياء المتوفّرة لديكم أو مزيج من التفاعل بين أفراد العائلة).</a:t>
            </a:r>
            <a:endParaRPr/>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ar-SA"/>
              <a:t>نصيحة للصفوف الدنيا: اطرحوا أسئلة تشارك التلاميذ على نمط مسرحيات الأطفال/ قناة الأطفال، مثل "أين التذكرة الثانية ...؟ لا أذكر ... هل تعرفون أين هي؟"</a:t>
            </a:r>
            <a:endParaRPr/>
          </a:p>
          <a:p>
            <a:pPr marL="0" lvl="0" indent="0" algn="r" rtl="1">
              <a:lnSpc>
                <a:spcPct val="115000"/>
              </a:lnSpc>
              <a:spcBef>
                <a:spcPts val="1200"/>
              </a:spcBef>
              <a:spcAft>
                <a:spcPts val="0"/>
              </a:spcAft>
              <a:buClr>
                <a:schemeClr val="dk1"/>
              </a:buClr>
              <a:buSzPts val="1100"/>
              <a:buFont typeface="Arial"/>
              <a:buNone/>
            </a:pPr>
            <a:r>
              <a:rPr lang="ar-SA"/>
              <a:t>أمثلة:</a:t>
            </a:r>
            <a:br>
              <a:rPr lang="ar-SA"/>
            </a:br>
            <a:r>
              <a:rPr lang="ar-SA" u="sng">
                <a:solidFill>
                  <a:schemeClr val="hlink"/>
                </a:solidFill>
                <a:hlinkClick r:id="rId3"/>
              </a:rPr>
              <a:t>https://www.youtube.com/watch?v=sGfdE0es80w</a:t>
            </a:r>
            <a:r>
              <a:rPr lang="ar-SA"/>
              <a:t>   برنامج طهو للأطفال. يتحدّثون مع الأطفال طوال الدرس ويطرحون عليهم أسئلة.</a:t>
            </a:r>
            <a:endParaRPr/>
          </a:p>
          <a:p>
            <a:pPr marL="0" lvl="0" indent="0" algn="r" rtl="1">
              <a:lnSpc>
                <a:spcPct val="115000"/>
              </a:lnSpc>
              <a:spcBef>
                <a:spcPts val="1200"/>
              </a:spcBef>
              <a:spcAft>
                <a:spcPts val="0"/>
              </a:spcAft>
              <a:buClr>
                <a:schemeClr val="dk1"/>
              </a:buClr>
              <a:buSzPts val="1100"/>
              <a:buFont typeface="Arial"/>
              <a:buNone/>
            </a:pPr>
            <a:r>
              <a:rPr lang="ar-SA"/>
              <a:t>art attack :  </a:t>
            </a:r>
            <a:r>
              <a:rPr lang="ar-SA" u="sng">
                <a:solidFill>
                  <a:schemeClr val="hlink"/>
                </a:solidFill>
                <a:hlinkClick r:id="rId4"/>
              </a:rPr>
              <a:t>https://www.youtube.com/watch?v=QX013_tz4rM</a:t>
            </a:r>
            <a:endParaRPr/>
          </a:p>
          <a:p>
            <a:pPr marL="0" lvl="0" indent="0" algn="l" rtl="0">
              <a:spcBef>
                <a:spcPts val="0"/>
              </a:spcBef>
              <a:spcAft>
                <a:spcPts val="0"/>
              </a:spcAft>
              <a:buNone/>
            </a:pPr>
            <a:endParaRPr/>
          </a:p>
        </p:txBody>
      </p:sp>
      <p:sp>
        <p:nvSpPr>
          <p:cNvPr id="262" name="Google Shape;26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17</a:t>
            </a:fld>
            <a:endParaRPr/>
          </a:p>
        </p:txBody>
      </p:sp>
    </p:spTree>
    <p:extLst>
      <p:ext uri="{BB962C8B-B14F-4D97-AF65-F5344CB8AC3E}">
        <p14:creationId xmlns:p14="http://schemas.microsoft.com/office/powerpoint/2010/main" val="1251947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15 دقيقة</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b="0"/>
              <a:t>في هذه المرحلة اشرحوا للتلاميذ التدرّب وودّعوهم. مع خروج التلاميذ للتدرّب النهائيّ، ستنتهي مرحلة تصويركم كمعلمين ومعلّمات.</a:t>
            </a:r>
            <a:endParaRPr/>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ar-SA" b="1"/>
              <a:t>نقاط لتسليط الضوء عليها:</a:t>
            </a:r>
            <a:endParaRPr/>
          </a:p>
          <a:p>
            <a:pPr marL="0" lvl="0" indent="0" algn="r" rtl="1">
              <a:spcBef>
                <a:spcPts val="0"/>
              </a:spcBef>
              <a:spcAft>
                <a:spcPts val="0"/>
              </a:spcAft>
              <a:buClr>
                <a:schemeClr val="dk1"/>
              </a:buClr>
              <a:buSzPts val="1200"/>
              <a:buFont typeface="Calibri"/>
              <a:buNone/>
            </a:pPr>
            <a:r>
              <a:rPr lang="ar-SA" b="0"/>
              <a:t>* يمكن تنفيذ التدرّب في المنزل باستخدام مجموعة منوّعة من الموارد المتاحة في المنزل، مثل: أدوات الكتابة أو الحاسوب اللوحيّ أو الشخصيّ. يمكن استخدام بيئتي آفاق وكوتار الكتب التعليميّة (فقط كم خلال حاسوب محمول، وذلك لأنّ آفاق وكوتار الكتب التعليميّة لا يعملان بشكل جيد على الحاسوب اللوحيّ/ الهاتف المحمول).</a:t>
            </a:r>
            <a:endParaRPr/>
          </a:p>
          <a:p>
            <a:pPr marL="0" lvl="0" indent="0" algn="r" rtl="1">
              <a:spcBef>
                <a:spcPts val="0"/>
              </a:spcBef>
              <a:spcAft>
                <a:spcPts val="0"/>
              </a:spcAft>
              <a:buClr>
                <a:schemeClr val="dk1"/>
              </a:buClr>
              <a:buSzPts val="1200"/>
              <a:buFont typeface="Calibri"/>
              <a:buNone/>
            </a:pPr>
            <a:r>
              <a:rPr lang="ar-SA" b="0"/>
              <a:t>* تأكد من إعطاء تلاميذكم تعليمات دقيقة للتدرّب على صعيد المضامين وعلى صعيد الفنّيّ، بالإضافة إلى الأوقات الدقيقة للتدرّب.</a:t>
            </a:r>
            <a:endParaRPr/>
          </a:p>
          <a:p>
            <a:pPr marL="0" lvl="0" indent="0" algn="r" rtl="1">
              <a:spcBef>
                <a:spcPts val="0"/>
              </a:spcBef>
              <a:spcAft>
                <a:spcPts val="0"/>
              </a:spcAft>
              <a:buClr>
                <a:schemeClr val="dk1"/>
              </a:buClr>
              <a:buSzPts val="1200"/>
              <a:buFont typeface="Calibri"/>
              <a:buNone/>
            </a:pPr>
            <a:r>
              <a:rPr lang="ar-SA" b="0"/>
              <a:t>* بالإمكان تضمين العرض التقديميّ صور شاشة  والشرح شفويًّا ما هو المطلوب منهم تنفيذه.</a:t>
            </a:r>
            <a:endParaRPr/>
          </a:p>
          <a:p>
            <a:pPr marL="0" lvl="0" indent="0" algn="r" rtl="1">
              <a:spcBef>
                <a:spcPts val="0"/>
              </a:spcBef>
              <a:spcAft>
                <a:spcPts val="0"/>
              </a:spcAft>
              <a:buClr>
                <a:schemeClr val="dk1"/>
              </a:buClr>
              <a:buSzPts val="1200"/>
              <a:buFont typeface="Calibri"/>
              <a:buNone/>
            </a:pPr>
            <a:endParaRPr b="1"/>
          </a:p>
          <a:p>
            <a:pPr marL="0" lvl="0" indent="0" algn="l" rtl="0">
              <a:spcBef>
                <a:spcPts val="0"/>
              </a:spcBef>
              <a:spcAft>
                <a:spcPts val="0"/>
              </a:spcAft>
              <a:buNone/>
            </a:pPr>
            <a:endParaRPr/>
          </a:p>
        </p:txBody>
      </p:sp>
      <p:sp>
        <p:nvSpPr>
          <p:cNvPr id="313" name="Google Shape;31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18</a:t>
            </a:fld>
            <a:endParaRPr/>
          </a:p>
        </p:txBody>
      </p:sp>
    </p:spTree>
    <p:extLst>
      <p:ext uri="{BB962C8B-B14F-4D97-AF65-F5344CB8AC3E}">
        <p14:creationId xmlns:p14="http://schemas.microsoft.com/office/powerpoint/2010/main" val="4129845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15 دقيقة</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b="0"/>
              <a:t>في هذه المرحلة اشرحوا للتلاميذ التدرّب وودّعوهم. مع خروج التلاميذ للتدرّب النهائيّ، ستنتهي مرحلة تصويركم كمعلمين ومعلّمات.</a:t>
            </a:r>
            <a:endParaRPr/>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ar-SA" b="1"/>
              <a:t>نقاط لتسليط الضوء عليها:</a:t>
            </a:r>
            <a:endParaRPr/>
          </a:p>
          <a:p>
            <a:pPr marL="0" lvl="0" indent="0" algn="r" rtl="1">
              <a:spcBef>
                <a:spcPts val="0"/>
              </a:spcBef>
              <a:spcAft>
                <a:spcPts val="0"/>
              </a:spcAft>
              <a:buClr>
                <a:schemeClr val="dk1"/>
              </a:buClr>
              <a:buSzPts val="1200"/>
              <a:buFont typeface="Calibri"/>
              <a:buNone/>
            </a:pPr>
            <a:r>
              <a:rPr lang="ar-SA" b="0"/>
              <a:t>* يمكن تنفيذ التدرّب في المنزل باستخدام مجموعة منوّعة من الموارد المتاحة في المنزل، مثل: أدوات الكتابة أو الحاسوب اللوحيّ أو الشخصيّ. يمكن استخدام بيئتي آفاق وكوتار الكتب التعليميّة (فقط كم خلال حاسوب محمول، وذلك لأنّ آفاق وكوتار الكتب التعليميّة لا يعملان بشكل جيد على الحاسوب اللوحيّ/ الهاتف المحمول).</a:t>
            </a:r>
            <a:endParaRPr/>
          </a:p>
          <a:p>
            <a:pPr marL="0" lvl="0" indent="0" algn="r" rtl="1">
              <a:spcBef>
                <a:spcPts val="0"/>
              </a:spcBef>
              <a:spcAft>
                <a:spcPts val="0"/>
              </a:spcAft>
              <a:buClr>
                <a:schemeClr val="dk1"/>
              </a:buClr>
              <a:buSzPts val="1200"/>
              <a:buFont typeface="Calibri"/>
              <a:buNone/>
            </a:pPr>
            <a:r>
              <a:rPr lang="ar-SA" b="0"/>
              <a:t>* تأكد من إعطاء تلاميذكم تعليمات دقيقة للتدرّب على صعيد المضامين وعلى صعيد الفنّيّ، بالإضافة إلى الأوقات الدقيقة للتدرّب.</a:t>
            </a:r>
            <a:endParaRPr/>
          </a:p>
          <a:p>
            <a:pPr marL="0" lvl="0" indent="0" algn="r" rtl="1">
              <a:spcBef>
                <a:spcPts val="0"/>
              </a:spcBef>
              <a:spcAft>
                <a:spcPts val="0"/>
              </a:spcAft>
              <a:buClr>
                <a:schemeClr val="dk1"/>
              </a:buClr>
              <a:buSzPts val="1200"/>
              <a:buFont typeface="Calibri"/>
              <a:buNone/>
            </a:pPr>
            <a:r>
              <a:rPr lang="ar-SA" b="0"/>
              <a:t>* بالإمكان تضمين العرض التقديميّ صور شاشة  والشرح شفويًّا ما هو المطلوب منهم تنفيذه.</a:t>
            </a:r>
            <a:endParaRPr/>
          </a:p>
          <a:p>
            <a:pPr marL="0" lvl="0" indent="0" algn="r" rtl="1">
              <a:spcBef>
                <a:spcPts val="0"/>
              </a:spcBef>
              <a:spcAft>
                <a:spcPts val="0"/>
              </a:spcAft>
              <a:buClr>
                <a:schemeClr val="dk1"/>
              </a:buClr>
              <a:buSzPts val="1200"/>
              <a:buFont typeface="Calibri"/>
              <a:buNone/>
            </a:pPr>
            <a:endParaRPr b="1"/>
          </a:p>
          <a:p>
            <a:pPr marL="0" lvl="0" indent="0" algn="l" rtl="0">
              <a:spcBef>
                <a:spcPts val="0"/>
              </a:spcBef>
              <a:spcAft>
                <a:spcPts val="0"/>
              </a:spcAft>
              <a:buNone/>
            </a:pPr>
            <a:endParaRPr/>
          </a:p>
        </p:txBody>
      </p:sp>
      <p:sp>
        <p:nvSpPr>
          <p:cNvPr id="313" name="Google Shape;31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19</a:t>
            </a:fld>
            <a:endParaRPr/>
          </a:p>
        </p:txBody>
      </p:sp>
    </p:spTree>
    <p:extLst>
      <p:ext uri="{BB962C8B-B14F-4D97-AF65-F5344CB8AC3E}">
        <p14:creationId xmlns:p14="http://schemas.microsoft.com/office/powerpoint/2010/main" val="1233459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sz="1200" b="1"/>
              <a:t>مدّة الشريحة: دقيقتان</a:t>
            </a:r>
            <a:endParaRPr sz="1200" b="1"/>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ar-SA" sz="1200">
                <a:solidFill>
                  <a:schemeClr val="dk1"/>
                </a:solidFill>
              </a:rPr>
              <a:t>عرّفوا بأنفسكم وأعرضوا سير الدرس:</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ar-SA" sz="1200">
                <a:solidFill>
                  <a:schemeClr val="dk1"/>
                </a:solidFill>
              </a:rPr>
              <a:t>أنتم مدعوّون للتوجّه إلى التلاميذ بصورة شخصيّة: </a:t>
            </a:r>
            <a:r>
              <a:rPr lang="ar-SA" sz="1200"/>
              <a:t/>
            </a:r>
            <a:br>
              <a:rPr lang="ar-SA" sz="1200"/>
            </a:br>
            <a:endParaRPr sz="1200">
              <a:solidFill>
                <a:srgbClr val="2F5496"/>
              </a:solidFill>
            </a:endParaRPr>
          </a:p>
          <a:p>
            <a:pPr marL="158750" lvl="0" indent="0" algn="r" rtl="1">
              <a:spcBef>
                <a:spcPts val="0"/>
              </a:spcBef>
              <a:spcAft>
                <a:spcPts val="0"/>
              </a:spcAft>
              <a:buClr>
                <a:srgbClr val="2F5496"/>
              </a:buClr>
              <a:buSzPts val="1200"/>
              <a:buFont typeface="Calibri"/>
              <a:buNone/>
            </a:pPr>
            <a:r>
              <a:rPr lang="ar-SA" sz="1200">
                <a:solidFill>
                  <a:srgbClr val="2F5496"/>
                </a:solidFill>
              </a:rPr>
              <a:t>مثال على نصّ شفويّ: مرحبًا، اسمي ـــــــــــــــ. أنا أعلّم ـــــــــ من ــــــــــــــ. كيف حالكم؟ يسرّني انضمامكم إليّ... </a:t>
            </a:r>
            <a:endParaRPr sz="1200">
              <a:solidFill>
                <a:srgbClr val="2F5496"/>
              </a:solidFill>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ar-SA" sz="1200">
                <a:solidFill>
                  <a:schemeClr val="dk1"/>
                </a:solidFill>
              </a:rPr>
              <a:t>موضوع الدرس وهدفه: </a:t>
            </a:r>
            <a:br>
              <a:rPr lang="ar-SA" sz="1200">
                <a:solidFill>
                  <a:schemeClr val="dk1"/>
                </a:solidFill>
              </a:rPr>
            </a:br>
            <a:endParaRPr sz="1200">
              <a:solidFill>
                <a:srgbClr val="2F5496"/>
              </a:solidFill>
            </a:endParaRPr>
          </a:p>
          <a:p>
            <a:pPr marL="0" lvl="0" indent="0" algn="r" rtl="1">
              <a:spcBef>
                <a:spcPts val="0"/>
              </a:spcBef>
              <a:spcAft>
                <a:spcPts val="0"/>
              </a:spcAft>
              <a:buClr>
                <a:srgbClr val="2F5496"/>
              </a:buClr>
              <a:buSzPts val="1200"/>
              <a:buFont typeface="Calibri"/>
              <a:buNone/>
            </a:pPr>
            <a:r>
              <a:rPr lang="ar-SA" sz="1200">
                <a:solidFill>
                  <a:srgbClr val="2F5496"/>
                </a:solidFill>
              </a:rPr>
              <a:t>مثال على نصّ شفويّ: سنتعلّم في هذا الدرس عن ــــــــــــــــــــ. انضمّوا إليّ وستستمتعون. هل أنتم مستعدّون؟ فلنبدأ" </a:t>
            </a:r>
            <a:endParaRPr sz="1200" b="1"/>
          </a:p>
          <a:p>
            <a:pPr marL="133350" lvl="0" indent="0" algn="r" rtl="1">
              <a:lnSpc>
                <a:spcPct val="115000"/>
              </a:lnSpc>
              <a:spcBef>
                <a:spcPts val="800"/>
              </a:spcBef>
              <a:spcAft>
                <a:spcPts val="0"/>
              </a:spcAft>
              <a:buNone/>
            </a:pPr>
            <a:r>
              <a:rPr lang="ar-SA" sz="1200" b="1">
                <a:solidFill>
                  <a:schemeClr val="dk1"/>
                </a:solidFill>
                <a:latin typeface="Alef"/>
                <a:ea typeface="Alef"/>
                <a:cs typeface="Alef"/>
                <a:sym typeface="Alef"/>
              </a:rPr>
              <a:t>نبدأ بـ …. </a:t>
            </a:r>
            <a:r>
              <a:rPr lang="ar-SA" sz="1200">
                <a:solidFill>
                  <a:schemeClr val="dk1"/>
                </a:solidFill>
                <a:latin typeface="Alef"/>
                <a:ea typeface="Alef"/>
                <a:cs typeface="Alef"/>
                <a:sym typeface="Alef"/>
              </a:rPr>
              <a:t> (مرحلة افتتاحيّة الدرس)</a:t>
            </a:r>
            <a:endParaRPr/>
          </a:p>
          <a:p>
            <a:pPr marL="133350" lvl="0" indent="0" algn="r" rtl="1">
              <a:lnSpc>
                <a:spcPct val="115000"/>
              </a:lnSpc>
              <a:spcBef>
                <a:spcPts val="0"/>
              </a:spcBef>
              <a:spcAft>
                <a:spcPts val="0"/>
              </a:spcAft>
              <a:buNone/>
            </a:pPr>
            <a:r>
              <a:rPr lang="ar-SA" sz="1200" b="1">
                <a:solidFill>
                  <a:schemeClr val="dk1"/>
                </a:solidFill>
                <a:latin typeface="Alef"/>
                <a:ea typeface="Alef"/>
                <a:cs typeface="Alef"/>
                <a:sym typeface="Alef"/>
              </a:rPr>
              <a:t>ننتقل إلى الاكتشاف</a:t>
            </a:r>
            <a:r>
              <a:rPr lang="ar-SA" sz="1200">
                <a:solidFill>
                  <a:schemeClr val="dk1"/>
                </a:solidFill>
                <a:latin typeface="Alef"/>
                <a:ea typeface="Alef"/>
                <a:cs typeface="Alef"/>
                <a:sym typeface="Alef"/>
              </a:rPr>
              <a:t> (مرحلة التعلّم/ إكساب -  اكنبوا هنا سؤالًا مثيرًا للفضول، يجيب عن هدف الدرس)</a:t>
            </a:r>
            <a:endParaRPr/>
          </a:p>
          <a:p>
            <a:pPr marL="133350" lvl="0" indent="0" algn="r" rtl="1">
              <a:lnSpc>
                <a:spcPct val="115000"/>
              </a:lnSpc>
              <a:spcBef>
                <a:spcPts val="0"/>
              </a:spcBef>
              <a:spcAft>
                <a:spcPts val="0"/>
              </a:spcAft>
              <a:buNone/>
            </a:pPr>
            <a:r>
              <a:rPr lang="ar-SA" sz="1200" b="1">
                <a:solidFill>
                  <a:schemeClr val="dk1"/>
                </a:solidFill>
                <a:latin typeface="Alef"/>
                <a:ea typeface="Alef"/>
                <a:cs typeface="Alef"/>
                <a:sym typeface="Alef"/>
              </a:rPr>
              <a:t>نتدرّب على … </a:t>
            </a:r>
            <a:r>
              <a:rPr lang="ar-SA" sz="1200">
                <a:solidFill>
                  <a:schemeClr val="dk1"/>
                </a:solidFill>
                <a:latin typeface="Alef"/>
                <a:ea typeface="Alef"/>
                <a:cs typeface="Alef"/>
                <a:sym typeface="Alef"/>
              </a:rPr>
              <a:t>(مرحلة التدرّب/ التجريب)</a:t>
            </a:r>
            <a:r>
              <a:rPr lang="ar-SA" sz="1200" b="1">
                <a:solidFill>
                  <a:schemeClr val="dk1"/>
                </a:solidFill>
                <a:latin typeface="Alef"/>
                <a:ea typeface="Alef"/>
                <a:cs typeface="Alef"/>
                <a:sym typeface="Alef"/>
              </a:rPr>
              <a:t> </a:t>
            </a:r>
            <a:endParaRPr/>
          </a:p>
          <a:p>
            <a:pPr marL="133350" lvl="0" indent="0" algn="r" rtl="1">
              <a:lnSpc>
                <a:spcPct val="115000"/>
              </a:lnSpc>
              <a:spcBef>
                <a:spcPts val="0"/>
              </a:spcBef>
              <a:spcAft>
                <a:spcPts val="0"/>
              </a:spcAft>
              <a:buNone/>
            </a:pPr>
            <a:r>
              <a:rPr lang="ar-SA" sz="1200" b="1">
                <a:solidFill>
                  <a:schemeClr val="dk1"/>
                </a:solidFill>
                <a:latin typeface="Alef"/>
                <a:ea typeface="Alef"/>
                <a:cs typeface="Alef"/>
                <a:sym typeface="Alef"/>
              </a:rPr>
              <a:t>نُجمل  </a:t>
            </a:r>
            <a:r>
              <a:rPr lang="ar-SA" sz="1200">
                <a:solidFill>
                  <a:schemeClr val="dk1"/>
                </a:solidFill>
                <a:latin typeface="Alef"/>
                <a:ea typeface="Alef"/>
                <a:cs typeface="Alef"/>
                <a:sym typeface="Alef"/>
              </a:rPr>
              <a:t>(مرحلة إجمال الدرس)</a:t>
            </a:r>
            <a:endParaRPr/>
          </a:p>
          <a:p>
            <a:pPr marL="0" lvl="0" indent="0" algn="l" rtl="0">
              <a:spcBef>
                <a:spcPts val="0"/>
              </a:spcBef>
              <a:spcAft>
                <a:spcPts val="0"/>
              </a:spcAft>
              <a:buNone/>
            </a:pPr>
            <a:endParaRPr/>
          </a:p>
        </p:txBody>
      </p:sp>
      <p:sp>
        <p:nvSpPr>
          <p:cNvPr id="184" name="Google Shape;18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a:t>
            </a:fld>
            <a:endParaRPr/>
          </a:p>
        </p:txBody>
      </p:sp>
    </p:spTree>
    <p:extLst>
      <p:ext uri="{BB962C8B-B14F-4D97-AF65-F5344CB8AC3E}">
        <p14:creationId xmlns:p14="http://schemas.microsoft.com/office/powerpoint/2010/main" val="245484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20</a:t>
            </a:fld>
            <a:endParaRPr/>
          </a:p>
        </p:txBody>
      </p:sp>
    </p:spTree>
    <p:extLst>
      <p:ext uri="{BB962C8B-B14F-4D97-AF65-F5344CB8AC3E}">
        <p14:creationId xmlns:p14="http://schemas.microsoft.com/office/powerpoint/2010/main" val="3455998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dirty="0"/>
              <a:t>مدّة الشريحة: حتّى 15 دقيقة</a:t>
            </a:r>
            <a:endParaRPr dirty="0"/>
          </a:p>
          <a:p>
            <a:pPr marL="0" lvl="0" indent="0" algn="r" rtl="1">
              <a:spcBef>
                <a:spcPts val="0"/>
              </a:spcBef>
              <a:spcAft>
                <a:spcPts val="0"/>
              </a:spcAft>
              <a:buClr>
                <a:schemeClr val="dk1"/>
              </a:buClr>
              <a:buSzPts val="1200"/>
              <a:buFont typeface="Calibri"/>
              <a:buNone/>
            </a:pPr>
            <a:endParaRPr b="1" dirty="0"/>
          </a:p>
          <a:p>
            <a:pPr marL="0" lvl="0" indent="0" algn="r" rtl="1">
              <a:spcBef>
                <a:spcPts val="0"/>
              </a:spcBef>
              <a:spcAft>
                <a:spcPts val="0"/>
              </a:spcAft>
              <a:buClr>
                <a:schemeClr val="dk1"/>
              </a:buClr>
              <a:buSzPts val="1200"/>
              <a:buFont typeface="Calibri"/>
              <a:buNone/>
            </a:pPr>
            <a:r>
              <a:rPr lang="ar-SA" b="0" dirty="0"/>
              <a:t>في هذه المرحلة اشرحوا للتلاميذ التدرّب وودّعوهم. مع خروج التلاميذ للتدرّب النهائيّ، ستنتهي مرحلة تصويركم كمعلمين ومعلّمات.</a:t>
            </a:r>
            <a:endParaRPr dirty="0"/>
          </a:p>
          <a:p>
            <a:pPr marL="0" lvl="0" indent="0" algn="r" rtl="1">
              <a:spcBef>
                <a:spcPts val="0"/>
              </a:spcBef>
              <a:spcAft>
                <a:spcPts val="0"/>
              </a:spcAft>
              <a:buClr>
                <a:schemeClr val="dk1"/>
              </a:buClr>
              <a:buSzPts val="1200"/>
              <a:buFont typeface="Calibri"/>
              <a:buNone/>
            </a:pPr>
            <a:endParaRPr b="0" dirty="0"/>
          </a:p>
          <a:p>
            <a:pPr marL="0" lvl="0" indent="0" algn="r" rtl="1">
              <a:spcBef>
                <a:spcPts val="0"/>
              </a:spcBef>
              <a:spcAft>
                <a:spcPts val="0"/>
              </a:spcAft>
              <a:buClr>
                <a:schemeClr val="dk1"/>
              </a:buClr>
              <a:buSzPts val="1200"/>
              <a:buFont typeface="Calibri"/>
              <a:buNone/>
            </a:pPr>
            <a:r>
              <a:rPr lang="ar-SA" b="1" dirty="0"/>
              <a:t>نقاط لتسليط الضوء عليها:</a:t>
            </a:r>
            <a:endParaRPr dirty="0"/>
          </a:p>
          <a:p>
            <a:pPr marL="0" lvl="0" indent="0" algn="r" rtl="1">
              <a:spcBef>
                <a:spcPts val="0"/>
              </a:spcBef>
              <a:spcAft>
                <a:spcPts val="0"/>
              </a:spcAft>
              <a:buClr>
                <a:schemeClr val="dk1"/>
              </a:buClr>
              <a:buSzPts val="1200"/>
              <a:buFont typeface="Calibri"/>
              <a:buNone/>
            </a:pPr>
            <a:r>
              <a:rPr lang="ar-SA" b="0" dirty="0"/>
              <a:t>* يمكن تنفيذ التدرّب في المنزل باستخدام مجموعة منوّعة من الموارد المتاحة في المنزل، مثل: أدوات الكتابة أو الحاسوب اللوحيّ أو الشخصيّ. يمكن استخدام بيئتي آفاق وكوتار الكتب التعليميّة (فقط كم خلال حاسوب محمول، وذلك لأنّ آفاق وكوتار الكتب التعليميّة لا يعملان بشكل جيد على الحاسوب اللوحيّ/ الهاتف المحمول).</a:t>
            </a:r>
            <a:endParaRPr dirty="0"/>
          </a:p>
          <a:p>
            <a:pPr marL="0" lvl="0" indent="0" algn="r" rtl="1">
              <a:spcBef>
                <a:spcPts val="0"/>
              </a:spcBef>
              <a:spcAft>
                <a:spcPts val="0"/>
              </a:spcAft>
              <a:buClr>
                <a:schemeClr val="dk1"/>
              </a:buClr>
              <a:buSzPts val="1200"/>
              <a:buFont typeface="Calibri"/>
              <a:buNone/>
            </a:pPr>
            <a:r>
              <a:rPr lang="ar-SA" b="0" dirty="0"/>
              <a:t>* تأكد من إعطاء تلاميذكم تعليمات دقيقة للتدرّب على صعيد المضامين وعلى صعيد الفنّيّ، بالإضافة إلى الأوقات الدقيقة للتدرّب.</a:t>
            </a:r>
            <a:endParaRPr dirty="0"/>
          </a:p>
          <a:p>
            <a:pPr marL="0" lvl="0" indent="0" algn="r" rtl="1">
              <a:spcBef>
                <a:spcPts val="0"/>
              </a:spcBef>
              <a:spcAft>
                <a:spcPts val="0"/>
              </a:spcAft>
              <a:buClr>
                <a:schemeClr val="dk1"/>
              </a:buClr>
              <a:buSzPts val="1200"/>
              <a:buFont typeface="Calibri"/>
              <a:buNone/>
            </a:pPr>
            <a:r>
              <a:rPr lang="ar-SA" b="0" dirty="0"/>
              <a:t>* بالإمكان تضمين العرض </a:t>
            </a:r>
            <a:r>
              <a:rPr lang="ar-SA" b="0" dirty="0" err="1"/>
              <a:t>التقديميّ</a:t>
            </a:r>
            <a:r>
              <a:rPr lang="ar-SA" b="0" dirty="0"/>
              <a:t> صور شاشة  والشرح شفويًّا ما هو المطلوب منهم تنفيذه.</a:t>
            </a:r>
            <a:endParaRPr dirty="0"/>
          </a:p>
          <a:p>
            <a:pPr marL="0" lvl="0" indent="0" algn="r" rtl="1">
              <a:spcBef>
                <a:spcPts val="0"/>
              </a:spcBef>
              <a:spcAft>
                <a:spcPts val="0"/>
              </a:spcAft>
              <a:buClr>
                <a:schemeClr val="dk1"/>
              </a:buClr>
              <a:buSzPts val="1200"/>
              <a:buFont typeface="Calibri"/>
              <a:buNone/>
            </a:pPr>
            <a:endParaRPr b="1" dirty="0"/>
          </a:p>
          <a:p>
            <a:pPr marL="0" lvl="0" indent="0" algn="l" rtl="0">
              <a:spcBef>
                <a:spcPts val="0"/>
              </a:spcBef>
              <a:spcAft>
                <a:spcPts val="0"/>
              </a:spcAft>
              <a:buNone/>
            </a:pPr>
            <a:endParaRPr dirty="0"/>
          </a:p>
        </p:txBody>
      </p:sp>
      <p:sp>
        <p:nvSpPr>
          <p:cNvPr id="313" name="Google Shape;31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21</a:t>
            </a:fld>
            <a:endParaRPr/>
          </a:p>
        </p:txBody>
      </p:sp>
    </p:spTree>
    <p:extLst>
      <p:ext uri="{BB962C8B-B14F-4D97-AF65-F5344CB8AC3E}">
        <p14:creationId xmlns:p14="http://schemas.microsoft.com/office/powerpoint/2010/main" val="2462171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dirty="0"/>
              <a:t>مدّة الشريحة: حتّى 15 دقيقة</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b="0" dirty="0"/>
              <a:t>في هذه المرحلة اشرحوا للتلاميذ التدرّب وودّعوهم. مع خروج التلاميذ للتدرّب النهائيّ، ستنتهي مرحلة تصويركم كمعلمين ومعلّمات.</a:t>
            </a:r>
            <a:endParaRPr dirty="0"/>
          </a:p>
          <a:p>
            <a:pPr marL="0" lvl="0" indent="0" algn="r" rtl="1">
              <a:spcBef>
                <a:spcPts val="0"/>
              </a:spcBef>
              <a:spcAft>
                <a:spcPts val="0"/>
              </a:spcAft>
              <a:buClr>
                <a:schemeClr val="dk1"/>
              </a:buClr>
              <a:buSzPts val="1200"/>
              <a:buFont typeface="Calibri"/>
              <a:buNone/>
            </a:pPr>
            <a:endParaRPr b="0" dirty="0"/>
          </a:p>
          <a:p>
            <a:pPr marL="0" lvl="0" indent="0" algn="r" rtl="1">
              <a:spcBef>
                <a:spcPts val="0"/>
              </a:spcBef>
              <a:spcAft>
                <a:spcPts val="0"/>
              </a:spcAft>
              <a:buClr>
                <a:schemeClr val="dk1"/>
              </a:buClr>
              <a:buSzPts val="1200"/>
              <a:buFont typeface="Calibri"/>
              <a:buNone/>
            </a:pPr>
            <a:r>
              <a:rPr lang="ar-SA" b="1" dirty="0"/>
              <a:t>نقاط لتسليط الضوء عليها:</a:t>
            </a:r>
            <a:endParaRPr dirty="0"/>
          </a:p>
          <a:p>
            <a:pPr marL="0" lvl="0" indent="0" algn="r" rtl="1">
              <a:spcBef>
                <a:spcPts val="0"/>
              </a:spcBef>
              <a:spcAft>
                <a:spcPts val="0"/>
              </a:spcAft>
              <a:buClr>
                <a:schemeClr val="dk1"/>
              </a:buClr>
              <a:buSzPts val="1200"/>
              <a:buFont typeface="Calibri"/>
              <a:buNone/>
            </a:pPr>
            <a:r>
              <a:rPr lang="ar-SA" b="0" dirty="0"/>
              <a:t>* يمكن تنفيذ التدرّب في المنزل باستخدام مجموعة منوّعة من الموارد المتاحة في المنزل، مثل: أدوات الكتابة أو الحاسوب اللوحيّ أو الشخصيّ. يمكن استخدام بيئتي آفاق وكوتار الكتب التعليميّة (فقط كم خلال حاسوب محمول، وذلك لأنّ آفاق وكوتار الكتب التعليميّة لا يعملان بشكل جيد على الحاسوب اللوحيّ/ الهاتف المحمول).</a:t>
            </a:r>
            <a:endParaRPr dirty="0"/>
          </a:p>
          <a:p>
            <a:pPr marL="0" lvl="0" indent="0" algn="r" rtl="1">
              <a:spcBef>
                <a:spcPts val="0"/>
              </a:spcBef>
              <a:spcAft>
                <a:spcPts val="0"/>
              </a:spcAft>
              <a:buClr>
                <a:schemeClr val="dk1"/>
              </a:buClr>
              <a:buSzPts val="1200"/>
              <a:buFont typeface="Calibri"/>
              <a:buNone/>
            </a:pPr>
            <a:r>
              <a:rPr lang="ar-SA" b="0" dirty="0"/>
              <a:t>* تأكد من إعطاء تلاميذكم تعليمات دقيقة للتدرّب على صعيد المضامين وعلى صعيد الفنّيّ، بالإضافة إلى الأوقات الدقيقة للتدرّب.</a:t>
            </a:r>
            <a:endParaRPr dirty="0"/>
          </a:p>
          <a:p>
            <a:pPr marL="0" lvl="0" indent="0" algn="r" rtl="1">
              <a:spcBef>
                <a:spcPts val="0"/>
              </a:spcBef>
              <a:spcAft>
                <a:spcPts val="0"/>
              </a:spcAft>
              <a:buClr>
                <a:schemeClr val="dk1"/>
              </a:buClr>
              <a:buSzPts val="1200"/>
              <a:buFont typeface="Calibri"/>
              <a:buNone/>
            </a:pPr>
            <a:r>
              <a:rPr lang="ar-SA" b="0" dirty="0"/>
              <a:t>* بالإمكان تضمين العرض </a:t>
            </a:r>
            <a:r>
              <a:rPr lang="ar-SA" b="0" dirty="0" err="1"/>
              <a:t>التقديميّ</a:t>
            </a:r>
            <a:r>
              <a:rPr lang="ar-SA" b="0" dirty="0"/>
              <a:t> صور شاشة  والشرح شفويًّا ما هو المطلوب منهم تنفيذه.</a:t>
            </a:r>
            <a:endParaRPr dirty="0"/>
          </a:p>
          <a:p>
            <a:pPr marL="0" lvl="0" indent="0" algn="r" rtl="1">
              <a:spcBef>
                <a:spcPts val="0"/>
              </a:spcBef>
              <a:spcAft>
                <a:spcPts val="0"/>
              </a:spcAft>
              <a:buClr>
                <a:schemeClr val="dk1"/>
              </a:buClr>
              <a:buSzPts val="1200"/>
              <a:buFont typeface="Calibri"/>
              <a:buNone/>
            </a:pPr>
            <a:endParaRPr b="1" dirty="0"/>
          </a:p>
          <a:p>
            <a:pPr marL="0" lvl="0" indent="0" algn="l" rtl="0">
              <a:spcBef>
                <a:spcPts val="0"/>
              </a:spcBef>
              <a:spcAft>
                <a:spcPts val="0"/>
              </a:spcAft>
              <a:buNone/>
            </a:pPr>
            <a:endParaRPr dirty="0"/>
          </a:p>
        </p:txBody>
      </p:sp>
      <p:sp>
        <p:nvSpPr>
          <p:cNvPr id="313" name="Google Shape;31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22</a:t>
            </a:fld>
            <a:endParaRPr/>
          </a:p>
        </p:txBody>
      </p:sp>
    </p:spTree>
    <p:extLst>
      <p:ext uri="{BB962C8B-B14F-4D97-AF65-F5344CB8AC3E}">
        <p14:creationId xmlns:p14="http://schemas.microsoft.com/office/powerpoint/2010/main" val="3408070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23</a:t>
            </a:fld>
            <a:endParaRPr/>
          </a:p>
        </p:txBody>
      </p:sp>
    </p:spTree>
    <p:extLst>
      <p:ext uri="{BB962C8B-B14F-4D97-AF65-F5344CB8AC3E}">
        <p14:creationId xmlns:p14="http://schemas.microsoft.com/office/powerpoint/2010/main" val="2495978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24</a:t>
            </a:fld>
            <a:endParaRPr/>
          </a:p>
        </p:txBody>
      </p:sp>
    </p:spTree>
    <p:extLst>
      <p:ext uri="{BB962C8B-B14F-4D97-AF65-F5344CB8AC3E}">
        <p14:creationId xmlns:p14="http://schemas.microsoft.com/office/powerpoint/2010/main" val="1882339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25</a:t>
            </a:fld>
            <a:endParaRPr/>
          </a:p>
        </p:txBody>
      </p:sp>
    </p:spTree>
    <p:extLst>
      <p:ext uri="{BB962C8B-B14F-4D97-AF65-F5344CB8AC3E}">
        <p14:creationId xmlns:p14="http://schemas.microsoft.com/office/powerpoint/2010/main" val="1688793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26</a:t>
            </a:fld>
            <a:endParaRPr/>
          </a:p>
        </p:txBody>
      </p:sp>
    </p:spTree>
    <p:extLst>
      <p:ext uri="{BB962C8B-B14F-4D97-AF65-F5344CB8AC3E}">
        <p14:creationId xmlns:p14="http://schemas.microsoft.com/office/powerpoint/2010/main" val="2061390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27</a:t>
            </a:fld>
            <a:endParaRPr/>
          </a:p>
        </p:txBody>
      </p:sp>
    </p:spTree>
    <p:extLst>
      <p:ext uri="{BB962C8B-B14F-4D97-AF65-F5344CB8AC3E}">
        <p14:creationId xmlns:p14="http://schemas.microsoft.com/office/powerpoint/2010/main" val="3239667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28</a:t>
            </a:fld>
            <a:endParaRPr/>
          </a:p>
        </p:txBody>
      </p:sp>
    </p:spTree>
    <p:extLst>
      <p:ext uri="{BB962C8B-B14F-4D97-AF65-F5344CB8AC3E}">
        <p14:creationId xmlns:p14="http://schemas.microsoft.com/office/powerpoint/2010/main" val="3674802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29</a:t>
            </a:fld>
            <a:endParaRPr/>
          </a:p>
        </p:txBody>
      </p:sp>
    </p:spTree>
    <p:extLst>
      <p:ext uri="{BB962C8B-B14F-4D97-AF65-F5344CB8AC3E}">
        <p14:creationId xmlns:p14="http://schemas.microsoft.com/office/powerpoint/2010/main" val="3517566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ar-SA"/>
              <a:t>حذف هذه الشريحة إذا لم تكن ضروريّة:</a:t>
            </a:r>
            <a:endParaRPr/>
          </a:p>
          <a:p>
            <a:pPr marL="158750" marR="0" lvl="0" indent="0" algn="r" rtl="1">
              <a:lnSpc>
                <a:spcPct val="100000"/>
              </a:lnSpc>
              <a:spcBef>
                <a:spcPts val="0"/>
              </a:spcBef>
              <a:spcAft>
                <a:spcPts val="0"/>
              </a:spcAft>
              <a:buClr>
                <a:srgbClr val="000000"/>
              </a:buClr>
              <a:buSzPts val="1100"/>
              <a:buFont typeface="Arial"/>
              <a:buNone/>
            </a:pPr>
            <a:endParaRPr sz="1200" b="1"/>
          </a:p>
          <a:p>
            <a:pPr marL="158750" marR="0" lvl="0" indent="0" algn="r" rtl="1">
              <a:lnSpc>
                <a:spcPct val="100000"/>
              </a:lnSpc>
              <a:spcBef>
                <a:spcPts val="0"/>
              </a:spcBef>
              <a:spcAft>
                <a:spcPts val="0"/>
              </a:spcAft>
              <a:buClr>
                <a:srgbClr val="000000"/>
              </a:buClr>
              <a:buSzPts val="1100"/>
              <a:buFont typeface="Arial"/>
              <a:buNone/>
            </a:pPr>
            <a:r>
              <a:rPr lang="ar-SA" sz="1200" b="1"/>
              <a:t>مدّة الشريحة: دقيقة</a:t>
            </a:r>
            <a:endParaRPr sz="1200" b="1"/>
          </a:p>
          <a:p>
            <a:pPr marL="158750" lvl="0" indent="0" algn="r" rtl="1">
              <a:spcBef>
                <a:spcPts val="0"/>
              </a:spcBef>
              <a:spcAft>
                <a:spcPts val="0"/>
              </a:spcAft>
              <a:buClr>
                <a:schemeClr val="dk1"/>
              </a:buClr>
              <a:buSzPts val="1200"/>
              <a:buFont typeface="Calibri"/>
              <a:buNone/>
            </a:pPr>
            <a:endParaRPr sz="1200"/>
          </a:p>
          <a:p>
            <a:pPr marL="158750" lvl="0" indent="0" algn="r" rtl="1">
              <a:spcBef>
                <a:spcPts val="0"/>
              </a:spcBef>
              <a:spcAft>
                <a:spcPts val="0"/>
              </a:spcAft>
              <a:buClr>
                <a:schemeClr val="dk1"/>
              </a:buClr>
              <a:buSzPts val="1200"/>
              <a:buFont typeface="Calibri"/>
              <a:buNone/>
            </a:pPr>
            <a:r>
              <a:rPr lang="ar-SA" sz="1200"/>
              <a:t>تأكّدوا في هذه الشريحة أنّ الجميع تزوّدوا بالأدوات المساعدة المطلوبة (ننصح بأن تكون هذه الأدوات المساعدة موجودة معكم لتعرضوها كمثال) </a:t>
            </a:r>
            <a:endParaRPr sz="1200"/>
          </a:p>
          <a:p>
            <a:pPr marL="158750" lvl="0" indent="0" algn="r" rtl="1">
              <a:spcBef>
                <a:spcPts val="0"/>
              </a:spcBef>
              <a:spcAft>
                <a:spcPts val="0"/>
              </a:spcAft>
              <a:buClr>
                <a:srgbClr val="FF0000"/>
              </a:buClr>
              <a:buSzPts val="1200"/>
              <a:buFont typeface="Calibri"/>
              <a:buNone/>
            </a:pPr>
            <a:r>
              <a:rPr lang="ar-SA" sz="1200">
                <a:solidFill>
                  <a:srgbClr val="FF0000"/>
                </a:solidFill>
              </a:rPr>
              <a:t>احذفوا ما هو زائد أو أضيفوا حسب الحاجة (احرصوا على حقوق النشر والملكيّة الفكريّة). </a:t>
            </a:r>
            <a:endParaRPr sz="1200">
              <a:solidFill>
                <a:srgbClr val="FF0000"/>
              </a:solidFill>
            </a:endParaRPr>
          </a:p>
          <a:p>
            <a:pPr marL="158750" lvl="0" indent="0" algn="r" rtl="1">
              <a:spcBef>
                <a:spcPts val="0"/>
              </a:spcBef>
              <a:spcAft>
                <a:spcPts val="0"/>
              </a:spcAft>
              <a:buClr>
                <a:schemeClr val="dk1"/>
              </a:buClr>
              <a:buSzPts val="1200"/>
              <a:buFont typeface="Calibri"/>
              <a:buNone/>
            </a:pPr>
            <a:endParaRPr sz="1200">
              <a:solidFill>
                <a:srgbClr val="FF0000"/>
              </a:solidFill>
            </a:endParaRPr>
          </a:p>
          <a:p>
            <a:pPr marL="158750" lvl="0" indent="0" algn="r" rtl="1">
              <a:spcBef>
                <a:spcPts val="0"/>
              </a:spcBef>
              <a:spcAft>
                <a:spcPts val="0"/>
              </a:spcAft>
              <a:buClr>
                <a:srgbClr val="000000"/>
              </a:buClr>
              <a:buSzPts val="1200"/>
              <a:buFont typeface="Arial"/>
              <a:buNone/>
            </a:pPr>
            <a:r>
              <a:rPr lang="ar-SA" sz="1200" b="0" i="0" u="none" strike="noStrike" cap="none">
                <a:solidFill>
                  <a:srgbClr val="000000"/>
                </a:solidFill>
                <a:latin typeface="Arial"/>
                <a:ea typeface="Arial"/>
                <a:cs typeface="Arial"/>
                <a:sym typeface="Arial"/>
              </a:rPr>
              <a:t>هذا هو الوقت المناسب لعرض قواعد السلوك خلال الحصّة: اطلبوا من التلاميذ إغلاق نوافذ تطبيقات أخرى في الحاسوب، إبعاد الأمر المشتّتة للانتباه، الجلوس في غرفة هادئة، التزوّد بالماء، وبالأساس التركيز في الدرس. </a:t>
            </a:r>
            <a:endParaRPr/>
          </a:p>
          <a:p>
            <a:pPr marL="0" lvl="0" indent="0" algn="r" rtl="0">
              <a:spcBef>
                <a:spcPts val="0"/>
              </a:spcBef>
              <a:spcAft>
                <a:spcPts val="0"/>
              </a:spcAft>
              <a:buNone/>
            </a:pPr>
            <a:endParaRPr/>
          </a:p>
        </p:txBody>
      </p:sp>
      <p:sp>
        <p:nvSpPr>
          <p:cNvPr id="193" name="Google Shape;19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3</a:t>
            </a:fld>
            <a:endParaRPr/>
          </a:p>
        </p:txBody>
      </p:sp>
    </p:spTree>
    <p:extLst>
      <p:ext uri="{BB962C8B-B14F-4D97-AF65-F5344CB8AC3E}">
        <p14:creationId xmlns:p14="http://schemas.microsoft.com/office/powerpoint/2010/main" val="3953473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30</a:t>
            </a:fld>
            <a:endParaRPr/>
          </a:p>
        </p:txBody>
      </p:sp>
    </p:spTree>
    <p:extLst>
      <p:ext uri="{BB962C8B-B14F-4D97-AF65-F5344CB8AC3E}">
        <p14:creationId xmlns:p14="http://schemas.microsoft.com/office/powerpoint/2010/main" val="33992376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dirty="0"/>
              <a:t>مدّة الشريحة: حتّى 15 دقيقة</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ar-SA" b="0" dirty="0"/>
              <a:t>في هذه المرحلة اشرحوا للتلاميذ التدرّب وودّعوهم. مع خروج التلاميذ للتدرّب النهائيّ، ستنتهي مرحلة تصويركم كمعلمين ومعلّمات.</a:t>
            </a:r>
            <a:endParaRPr dirty="0"/>
          </a:p>
          <a:p>
            <a:pPr marL="0" lvl="0" indent="0" algn="r" rtl="1">
              <a:spcBef>
                <a:spcPts val="0"/>
              </a:spcBef>
              <a:spcAft>
                <a:spcPts val="0"/>
              </a:spcAft>
              <a:buClr>
                <a:schemeClr val="dk1"/>
              </a:buClr>
              <a:buSzPts val="1200"/>
              <a:buFont typeface="Calibri"/>
              <a:buNone/>
            </a:pPr>
            <a:endParaRPr b="0" dirty="0"/>
          </a:p>
          <a:p>
            <a:pPr marL="0" lvl="0" indent="0" algn="r" rtl="1">
              <a:spcBef>
                <a:spcPts val="0"/>
              </a:spcBef>
              <a:spcAft>
                <a:spcPts val="0"/>
              </a:spcAft>
              <a:buClr>
                <a:schemeClr val="dk1"/>
              </a:buClr>
              <a:buSzPts val="1200"/>
              <a:buFont typeface="Calibri"/>
              <a:buNone/>
            </a:pPr>
            <a:r>
              <a:rPr lang="ar-SA" b="1" dirty="0"/>
              <a:t>نقاط لتسليط الضوء عليها:</a:t>
            </a:r>
            <a:endParaRPr dirty="0"/>
          </a:p>
          <a:p>
            <a:pPr marL="0" lvl="0" indent="0" algn="r" rtl="1">
              <a:spcBef>
                <a:spcPts val="0"/>
              </a:spcBef>
              <a:spcAft>
                <a:spcPts val="0"/>
              </a:spcAft>
              <a:buClr>
                <a:schemeClr val="dk1"/>
              </a:buClr>
              <a:buSzPts val="1200"/>
              <a:buFont typeface="Calibri"/>
              <a:buNone/>
            </a:pPr>
            <a:r>
              <a:rPr lang="ar-SA" b="0" dirty="0"/>
              <a:t>* يمكن تنفيذ التدرّب في المنزل باستخدام مجموعة منوّعة من الموارد المتاحة في المنزل، مثل: أدوات الكتابة أو الحاسوب اللوحيّ أو الشخصيّ. يمكن استخدام بيئتي آفاق وكوتار الكتب التعليميّة (فقط كم خلال حاسوب محمول، وذلك لأنّ آفاق وكوتار الكتب التعليميّة لا يعملان بشكل جيد على الحاسوب اللوحيّ/ الهاتف المحمول).</a:t>
            </a:r>
            <a:endParaRPr dirty="0"/>
          </a:p>
          <a:p>
            <a:pPr marL="0" lvl="0" indent="0" algn="r" rtl="1">
              <a:spcBef>
                <a:spcPts val="0"/>
              </a:spcBef>
              <a:spcAft>
                <a:spcPts val="0"/>
              </a:spcAft>
              <a:buClr>
                <a:schemeClr val="dk1"/>
              </a:buClr>
              <a:buSzPts val="1200"/>
              <a:buFont typeface="Calibri"/>
              <a:buNone/>
            </a:pPr>
            <a:r>
              <a:rPr lang="ar-SA" b="0" dirty="0"/>
              <a:t>* تأكد من إعطاء تلاميذكم تعليمات دقيقة للتدرّب على صعيد المضامين وعلى صعيد الفنّيّ، بالإضافة إلى الأوقات الدقيقة للتدرّب.</a:t>
            </a:r>
            <a:endParaRPr dirty="0"/>
          </a:p>
          <a:p>
            <a:pPr marL="0" lvl="0" indent="0" algn="r" rtl="1">
              <a:spcBef>
                <a:spcPts val="0"/>
              </a:spcBef>
              <a:spcAft>
                <a:spcPts val="0"/>
              </a:spcAft>
              <a:buClr>
                <a:schemeClr val="dk1"/>
              </a:buClr>
              <a:buSzPts val="1200"/>
              <a:buFont typeface="Calibri"/>
              <a:buNone/>
            </a:pPr>
            <a:r>
              <a:rPr lang="ar-SA" b="0" dirty="0"/>
              <a:t>* بالإمكان تضمين العرض </a:t>
            </a:r>
            <a:r>
              <a:rPr lang="ar-SA" b="0" dirty="0" err="1"/>
              <a:t>التقديميّ</a:t>
            </a:r>
            <a:r>
              <a:rPr lang="ar-SA" b="0" dirty="0"/>
              <a:t> صور شاشة  والشرح شفويًّا ما هو المطلوب منهم تنفيذه.</a:t>
            </a:r>
            <a:endParaRPr dirty="0"/>
          </a:p>
          <a:p>
            <a:pPr marL="0" lvl="0" indent="0" algn="r" rtl="1">
              <a:spcBef>
                <a:spcPts val="0"/>
              </a:spcBef>
              <a:spcAft>
                <a:spcPts val="0"/>
              </a:spcAft>
              <a:buClr>
                <a:schemeClr val="dk1"/>
              </a:buClr>
              <a:buSzPts val="1200"/>
              <a:buFont typeface="Calibri"/>
              <a:buNone/>
            </a:pPr>
            <a:endParaRPr b="1" dirty="0"/>
          </a:p>
          <a:p>
            <a:pPr marL="0" lvl="0" indent="0" algn="l" rtl="0">
              <a:spcBef>
                <a:spcPts val="0"/>
              </a:spcBef>
              <a:spcAft>
                <a:spcPts val="0"/>
              </a:spcAft>
              <a:buNone/>
            </a:pPr>
            <a:endParaRPr dirty="0"/>
          </a:p>
        </p:txBody>
      </p:sp>
      <p:sp>
        <p:nvSpPr>
          <p:cNvPr id="313" name="Google Shape;31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31</a:t>
            </a:fld>
            <a:endParaRPr/>
          </a:p>
        </p:txBody>
      </p:sp>
    </p:spTree>
    <p:extLst>
      <p:ext uri="{BB962C8B-B14F-4D97-AF65-F5344CB8AC3E}">
        <p14:creationId xmlns:p14="http://schemas.microsoft.com/office/powerpoint/2010/main" val="35274318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32</a:t>
            </a:fld>
            <a:endParaRPr/>
          </a:p>
        </p:txBody>
      </p:sp>
    </p:spTree>
    <p:extLst>
      <p:ext uri="{BB962C8B-B14F-4D97-AF65-F5344CB8AC3E}">
        <p14:creationId xmlns:p14="http://schemas.microsoft.com/office/powerpoint/2010/main" val="1643293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SA" b="1"/>
              <a:t>مدّة الشريحة: حتّى دقيقتين</a:t>
            </a:r>
            <a:endParaRPr/>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ar-SA" b="0"/>
              <a:t>ستخلق هذه المرحلة ربط  معرفيًّا وذا صلة بين الموضوع الذي تتمّ دراسته والمعرفة السابقة لدى التلاميذ.</a:t>
            </a:r>
            <a:endParaRPr/>
          </a:p>
          <a:p>
            <a:pPr marL="0" lvl="0" indent="0" algn="r" rtl="1">
              <a:spcBef>
                <a:spcPts val="0"/>
              </a:spcBef>
              <a:spcAft>
                <a:spcPts val="0"/>
              </a:spcAft>
              <a:buClr>
                <a:schemeClr val="dk1"/>
              </a:buClr>
              <a:buSzPts val="1200"/>
              <a:buFont typeface="Calibri"/>
              <a:buNone/>
            </a:pPr>
            <a:r>
              <a:rPr lang="ar-SA" b="0"/>
              <a:t>في الصفوف الدنيا، ننصح بأن يكون الربط بسيطًا وعامًّا. إذا كان التلاميذ قد تعلّموا من قبل دروسًا في الموضوع،  يحبّذ الربط بالمعرفة التي اكتسبها التلاميذ في الدرس السابق.</a:t>
            </a:r>
            <a:endParaRPr/>
          </a:p>
          <a:p>
            <a:pPr marL="0" lvl="0" indent="0" algn="r" rtl="1">
              <a:spcBef>
                <a:spcPts val="0"/>
              </a:spcBef>
              <a:spcAft>
                <a:spcPts val="0"/>
              </a:spcAft>
              <a:buClr>
                <a:schemeClr val="dk1"/>
              </a:buClr>
              <a:buSzPts val="1200"/>
              <a:buFont typeface="Calibri"/>
              <a:buNone/>
            </a:pPr>
            <a:r>
              <a:rPr lang="ar-SA" b="0"/>
              <a:t>مثال على النصّ الشفويّ:</a:t>
            </a:r>
            <a:endParaRPr/>
          </a:p>
          <a:p>
            <a:pPr marL="0" lvl="0" indent="0" algn="r" rtl="1">
              <a:spcBef>
                <a:spcPts val="0"/>
              </a:spcBef>
              <a:spcAft>
                <a:spcPts val="0"/>
              </a:spcAft>
              <a:buClr>
                <a:schemeClr val="dk1"/>
              </a:buClr>
              <a:buSzPts val="1200"/>
              <a:buFont typeface="Calibri"/>
              <a:buNone/>
            </a:pPr>
            <a:r>
              <a:rPr lang="ar-SA" b="0"/>
              <a:t>"هل حدث أن واجهتم وضعًا فيه.... / في الدروس السابقة تعلمنا عن ... واليوم سنستمرّ في ... /</a:t>
            </a:r>
            <a:endParaRPr/>
          </a:p>
          <a:p>
            <a:pPr marL="0" lvl="0" indent="0" algn="r" rtl="1">
              <a:spcBef>
                <a:spcPts val="0"/>
              </a:spcBef>
              <a:spcAft>
                <a:spcPts val="0"/>
              </a:spcAft>
              <a:buClr>
                <a:schemeClr val="dk1"/>
              </a:buClr>
              <a:buSzPts val="1200"/>
              <a:buFont typeface="Calibri"/>
              <a:buNone/>
            </a:pPr>
            <a:r>
              <a:rPr lang="ar-SA" b="0"/>
              <a:t>ربما تكونون قد تناولتم هذا الموضوع في المدرسة، وحتى إذا لم يكن كذلك، فهذه فرصة للتعرّف/ التعمّق ..."</a:t>
            </a:r>
            <a:endParaRPr/>
          </a:p>
        </p:txBody>
      </p:sp>
      <p:sp>
        <p:nvSpPr>
          <p:cNvPr id="226" name="Google Shape;22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4</a:t>
            </a:fld>
            <a:endParaRPr/>
          </a:p>
        </p:txBody>
      </p:sp>
    </p:spTree>
    <p:extLst>
      <p:ext uri="{BB962C8B-B14F-4D97-AF65-F5344CB8AC3E}">
        <p14:creationId xmlns:p14="http://schemas.microsoft.com/office/powerpoint/2010/main" val="1213865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5</a:t>
            </a:fld>
            <a:endParaRPr/>
          </a:p>
        </p:txBody>
      </p:sp>
    </p:spTree>
    <p:extLst>
      <p:ext uri="{BB962C8B-B14F-4D97-AF65-F5344CB8AC3E}">
        <p14:creationId xmlns:p14="http://schemas.microsoft.com/office/powerpoint/2010/main" val="3740869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6</a:t>
            </a:fld>
            <a:endParaRPr/>
          </a:p>
        </p:txBody>
      </p:sp>
    </p:spTree>
    <p:extLst>
      <p:ext uri="{BB962C8B-B14F-4D97-AF65-F5344CB8AC3E}">
        <p14:creationId xmlns:p14="http://schemas.microsoft.com/office/powerpoint/2010/main" val="991003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7</a:t>
            </a:fld>
            <a:endParaRPr/>
          </a:p>
        </p:txBody>
      </p:sp>
    </p:spTree>
    <p:extLst>
      <p:ext uri="{BB962C8B-B14F-4D97-AF65-F5344CB8AC3E}">
        <p14:creationId xmlns:p14="http://schemas.microsoft.com/office/powerpoint/2010/main" val="877358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8</a:t>
            </a:fld>
            <a:endParaRPr/>
          </a:p>
        </p:txBody>
      </p:sp>
    </p:spTree>
    <p:extLst>
      <p:ext uri="{BB962C8B-B14F-4D97-AF65-F5344CB8AC3E}">
        <p14:creationId xmlns:p14="http://schemas.microsoft.com/office/powerpoint/2010/main" val="3932516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0" lvl="0" indent="0" algn="r" rtl="1">
              <a:lnSpc>
                <a:spcPct val="115000"/>
              </a:lnSpc>
              <a:spcBef>
                <a:spcPts val="1200"/>
              </a:spcBef>
              <a:spcAft>
                <a:spcPts val="0"/>
              </a:spcAft>
              <a:buClr>
                <a:schemeClr val="dk1"/>
              </a:buClr>
              <a:buSzPts val="1100"/>
              <a:buFont typeface="Arial"/>
              <a:buNone/>
            </a:pPr>
            <a:r>
              <a:rPr lang="ar-SA" b="1"/>
              <a:t>الشرائح 11-15 تضمّ: إكساب المعرفة، التدرّب والحلّ، وتدرّب وحلّ آخر. مدّة هذه الشرائح معًا 20 دقيقة</a:t>
            </a:r>
            <a:endParaRPr/>
          </a:p>
          <a:p>
            <a:pPr marL="0" lvl="0" indent="0" algn="r" rtl="1">
              <a:lnSpc>
                <a:spcPct val="115000"/>
              </a:lnSpc>
              <a:spcBef>
                <a:spcPts val="1200"/>
              </a:spcBef>
              <a:spcAft>
                <a:spcPts val="0"/>
              </a:spcAft>
              <a:buClr>
                <a:schemeClr val="dk1"/>
              </a:buClr>
              <a:buSzPts val="1100"/>
              <a:buFont typeface="Arial"/>
              <a:buNone/>
            </a:pPr>
            <a:endParaRPr/>
          </a:p>
          <a:p>
            <a:pPr marL="171450" lvl="0" indent="-171450" algn="r" rtl="1">
              <a:lnSpc>
                <a:spcPct val="115000"/>
              </a:lnSpc>
              <a:spcBef>
                <a:spcPts val="1200"/>
              </a:spcBef>
              <a:spcAft>
                <a:spcPts val="0"/>
              </a:spcAft>
              <a:buNone/>
            </a:pPr>
            <a:r>
              <a:rPr lang="ar-SA" b="1"/>
              <a:t>إكساب: </a:t>
            </a:r>
            <a:r>
              <a:rPr lang="ar-SA"/>
              <a:t>التطرّق إلى هدف تعليميّ مركزيّ ومركّز. باستخدام مجموعة منوّعة من تمثيلات المضمون، مثل: الصور ومقاطع الفيديو - </a:t>
            </a:r>
            <a:r>
              <a:rPr lang="ar-SA" b="1"/>
              <a:t>بالإمكان إرفاق مقاطع فيديو من إصدار مطاح فقط</a:t>
            </a:r>
            <a:r>
              <a:rPr lang="ar-SA"/>
              <a:t>، صور شاشة، تقارير، مضامين من الكتب التعليميّة، ونصّ محدود وفقًا </a:t>
            </a:r>
            <a:r>
              <a:rPr lang="ar-SA" b="1"/>
              <a:t>لحقوق النشر والملكيّة الفكريّة</a:t>
            </a:r>
            <a:r>
              <a:rPr lang="ar-SA"/>
              <a:t>. يمكنك دمج مثال على تمرين أو سؤال تقومون بحله.</a:t>
            </a:r>
            <a:endParaRPr/>
          </a:p>
          <a:p>
            <a:pPr marL="0" lvl="0" indent="0" algn="l" rtl="0">
              <a:spcBef>
                <a:spcPts val="0"/>
              </a:spcBef>
              <a:spcAft>
                <a:spcPts val="0"/>
              </a:spcAft>
              <a:buNone/>
            </a:pPr>
            <a:endParaRPr/>
          </a:p>
        </p:txBody>
      </p:sp>
      <p:sp>
        <p:nvSpPr>
          <p:cNvPr id="235" name="Google Shape;2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t>9</a:t>
            </a:fld>
            <a:endParaRPr/>
          </a:p>
        </p:txBody>
      </p:sp>
    </p:spTree>
    <p:extLst>
      <p:ext uri="{BB962C8B-B14F-4D97-AF65-F5344CB8AC3E}">
        <p14:creationId xmlns:p14="http://schemas.microsoft.com/office/powerpoint/2010/main" val="18958966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ראשית">
  <p:cSld name="כותרת ראשית">
    <p:spTree>
      <p:nvGrpSpPr>
        <p:cNvPr id="1" name="Shape 16"/>
        <p:cNvGrpSpPr/>
        <p:nvPr/>
      </p:nvGrpSpPr>
      <p:grpSpPr>
        <a:xfrm>
          <a:off x="0" y="0"/>
          <a:ext cx="0" cy="0"/>
          <a:chOff x="0" y="0"/>
          <a:chExt cx="0" cy="0"/>
        </a:xfrm>
      </p:grpSpPr>
      <p:pic>
        <p:nvPicPr>
          <p:cNvPr id="17" name="Google Shape;17;p28"/>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18" name="Google Shape;18;p28"/>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19" name="Google Shape;19;p28"/>
          <p:cNvPicPr preferRelativeResize="0"/>
          <p:nvPr/>
        </p:nvPicPr>
        <p:blipFill rotWithShape="1">
          <a:blip r:embed="rId3">
            <a:alphaModFix/>
          </a:blip>
          <a:srcRect/>
          <a:stretch/>
        </p:blipFill>
        <p:spPr>
          <a:xfrm>
            <a:off x="0" y="-12700"/>
            <a:ext cx="12192000" cy="6858000"/>
          </a:xfrm>
          <a:prstGeom prst="rect">
            <a:avLst/>
          </a:prstGeom>
          <a:noFill/>
          <a:ln>
            <a:noFill/>
          </a:ln>
        </p:spPr>
      </p:pic>
      <p:sp>
        <p:nvSpPr>
          <p:cNvPr id="20" name="Google Shape;20;p28"/>
          <p:cNvSpPr/>
          <p:nvPr/>
        </p:nvSpPr>
        <p:spPr>
          <a:xfrm>
            <a:off x="2090531" y="2902421"/>
            <a:ext cx="8636822" cy="121794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28"/>
          <p:cNvSpPr/>
          <p:nvPr/>
        </p:nvSpPr>
        <p:spPr>
          <a:xfrm>
            <a:off x="5098472" y="1831503"/>
            <a:ext cx="5884533" cy="107091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2" name="Google Shape;22;p28"/>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23" name="Google Shape;23;p28"/>
          <p:cNvSpPr/>
          <p:nvPr/>
        </p:nvSpPr>
        <p:spPr>
          <a:xfrm rot="-5400000">
            <a:off x="10880058" y="2083803"/>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4" name="Google Shape;24;p28"/>
          <p:cNvCxnSpPr/>
          <p:nvPr/>
        </p:nvCxnSpPr>
        <p:spPr>
          <a:xfrm>
            <a:off x="2090531" y="4989650"/>
            <a:ext cx="5065642" cy="0"/>
          </a:xfrm>
          <a:prstGeom prst="straightConnector1">
            <a:avLst/>
          </a:prstGeom>
          <a:noFill/>
          <a:ln w="38100" cap="flat" cmpd="sng">
            <a:solidFill>
              <a:srgbClr val="FFC000"/>
            </a:solidFill>
            <a:prstDash val="solid"/>
            <a:miter lim="800000"/>
            <a:headEnd type="none" w="sm" len="sm"/>
            <a:tailEnd type="none" w="sm" len="sm"/>
          </a:ln>
        </p:spPr>
      </p:cxnSp>
      <p:sp>
        <p:nvSpPr>
          <p:cNvPr id="25" name="Google Shape;25;p28"/>
          <p:cNvSpPr txBox="1">
            <a:spLocks noGrp="1"/>
          </p:cNvSpPr>
          <p:nvPr>
            <p:ph type="body" idx="1"/>
          </p:nvPr>
        </p:nvSpPr>
        <p:spPr>
          <a:xfrm>
            <a:off x="2565199" y="3025258"/>
            <a:ext cx="7816850" cy="1067468"/>
          </a:xfrm>
          <a:prstGeom prst="rect">
            <a:avLst/>
          </a:prstGeom>
          <a:noFill/>
          <a:ln>
            <a:noFill/>
          </a:ln>
        </p:spPr>
        <p:txBody>
          <a:bodyPr spcFirstLastPara="1" wrap="square" lIns="91425" tIns="45700" rIns="91425" bIns="45700" anchor="t" anchorCtr="0">
            <a:normAutofit/>
          </a:bodyPr>
          <a:lstStyle>
            <a:lvl1pPr marL="457200" lvl="0" indent="-228600" algn="r" rtl="1">
              <a:lnSpc>
                <a:spcPct val="67666"/>
              </a:lnSpc>
              <a:spcBef>
                <a:spcPts val="1000"/>
              </a:spcBef>
              <a:spcAft>
                <a:spcPts val="0"/>
              </a:spcAft>
              <a:buSzPts val="6000"/>
              <a:buNone/>
              <a:defRPr sz="6000">
                <a:solidFill>
                  <a:schemeClr val="lt1"/>
                </a:solidFill>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6" name="Google Shape;26;p28"/>
          <p:cNvGrpSpPr/>
          <p:nvPr/>
        </p:nvGrpSpPr>
        <p:grpSpPr>
          <a:xfrm>
            <a:off x="-110840" y="110839"/>
            <a:ext cx="1530097" cy="1525930"/>
            <a:chOff x="8374611" y="4283110"/>
            <a:chExt cx="2300578" cy="2294314"/>
          </a:xfrm>
        </p:grpSpPr>
        <p:pic>
          <p:nvPicPr>
            <p:cNvPr id="27" name="Google Shape;27;p28"/>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28" name="Google Shape;28;p28"/>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ar-SA" sz="1200" b="0" i="0" u="none" strike="noStrike" cap="none">
                  <a:solidFill>
                    <a:schemeClr val="lt1"/>
                  </a:solidFill>
                  <a:latin typeface="Arial"/>
                  <a:ea typeface="Arial"/>
                  <a:cs typeface="Arial"/>
                  <a:sym typeface="Arial"/>
                </a:rPr>
                <a:t>משרד החינוך</a:t>
              </a:r>
              <a:endParaRPr/>
            </a:p>
          </p:txBody>
        </p:sp>
      </p:grpSp>
      <p:pic>
        <p:nvPicPr>
          <p:cNvPr id="29" name="Google Shape;29;p28"/>
          <p:cNvPicPr preferRelativeResize="0"/>
          <p:nvPr/>
        </p:nvPicPr>
        <p:blipFill rotWithShape="1">
          <a:blip r:embed="rId5">
            <a:alphaModFix/>
          </a:blip>
          <a:srcRect/>
          <a:stretch/>
        </p:blipFill>
        <p:spPr>
          <a:xfrm>
            <a:off x="3332187" y="886221"/>
            <a:ext cx="9150178" cy="2791691"/>
          </a:xfrm>
          <a:prstGeom prst="rect">
            <a:avLst/>
          </a:prstGeom>
          <a:noFill/>
          <a:ln>
            <a:noFill/>
          </a:ln>
        </p:spPr>
      </p:pic>
      <p:sp>
        <p:nvSpPr>
          <p:cNvPr id="30" name="Google Shape;30;p28"/>
          <p:cNvSpPr txBox="1">
            <a:spLocks noGrp="1"/>
          </p:cNvSpPr>
          <p:nvPr>
            <p:ph type="body" idx="2"/>
          </p:nvPr>
        </p:nvSpPr>
        <p:spPr>
          <a:xfrm>
            <a:off x="2030833" y="4419771"/>
            <a:ext cx="6411268" cy="649357"/>
          </a:xfrm>
          <a:prstGeom prst="rect">
            <a:avLst/>
          </a:prstGeom>
          <a:noFill/>
          <a:ln>
            <a:noFill/>
          </a:ln>
        </p:spPr>
        <p:txBody>
          <a:bodyPr spcFirstLastPara="1" wrap="square" lIns="91425" tIns="45700" rIns="91425" bIns="45700" anchor="t" anchorCtr="0">
            <a:normAutofit/>
          </a:bodyPr>
          <a:lstStyle>
            <a:lvl1pPr marL="457200" lvl="0" indent="-228600" algn="l" rtl="1">
              <a:lnSpc>
                <a:spcPct val="126874"/>
              </a:lnSpc>
              <a:spcBef>
                <a:spcPts val="1000"/>
              </a:spcBef>
              <a:spcAft>
                <a:spcPts val="0"/>
              </a:spcAft>
              <a:buSzPts val="3200"/>
              <a:buNone/>
              <a:defRPr sz="3200" b="0" i="0">
                <a:solidFill>
                  <a:schemeClr val="lt1"/>
                </a:solidFill>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8"/>
          <p:cNvSpPr txBox="1">
            <a:spLocks noGrp="1"/>
          </p:cNvSpPr>
          <p:nvPr>
            <p:ph type="body" idx="3"/>
          </p:nvPr>
        </p:nvSpPr>
        <p:spPr>
          <a:xfrm>
            <a:off x="2030833" y="5191285"/>
            <a:ext cx="5099050" cy="560533"/>
          </a:xfrm>
          <a:prstGeom prst="rect">
            <a:avLst/>
          </a:prstGeom>
          <a:noFill/>
          <a:ln>
            <a:noFill/>
          </a:ln>
        </p:spPr>
        <p:txBody>
          <a:bodyPr spcFirstLastPara="1" wrap="square" lIns="91425" tIns="45700" rIns="91425" bIns="45700" anchor="t" anchorCtr="0">
            <a:normAutofit/>
          </a:bodyPr>
          <a:lstStyle>
            <a:lvl1pPr marL="457200" lvl="0" indent="-228600" algn="l" rtl="1">
              <a:lnSpc>
                <a:spcPct val="145000"/>
              </a:lnSpc>
              <a:spcBef>
                <a:spcPts val="1000"/>
              </a:spcBef>
              <a:spcAft>
                <a:spcPts val="0"/>
              </a:spcAft>
              <a:buSzPts val="2800"/>
              <a:buNone/>
              <a:defRPr>
                <a:solidFill>
                  <a:schemeClr val="lt1"/>
                </a:solidFill>
                <a:latin typeface="Calibri"/>
                <a:ea typeface="Calibri"/>
                <a:cs typeface="Calibri"/>
                <a:sym typeface="Calibri"/>
              </a:defRPr>
            </a:lvl1pPr>
            <a:lvl2pPr marL="914400" lvl="1" indent="-228600" algn="r" rtl="1">
              <a:lnSpc>
                <a:spcPct val="169166"/>
              </a:lnSpc>
              <a:spcBef>
                <a:spcPts val="500"/>
              </a:spcBef>
              <a:spcAft>
                <a:spcPts val="0"/>
              </a:spcAft>
              <a:buSzPts val="2400"/>
              <a:buNone/>
              <a:defRPr/>
            </a:lvl2pPr>
            <a:lvl3pPr marL="1371600" lvl="2" indent="-228600" algn="r" rtl="1">
              <a:lnSpc>
                <a:spcPct val="203000"/>
              </a:lnSpc>
              <a:spcBef>
                <a:spcPts val="500"/>
              </a:spcBef>
              <a:spcAft>
                <a:spcPts val="0"/>
              </a:spcAft>
              <a:buSzPts val="2000"/>
              <a:buNone/>
              <a:defRPr/>
            </a:lvl3pPr>
            <a:lvl4pPr marL="1828800" lvl="3" indent="-228600" algn="r" rtl="1">
              <a:lnSpc>
                <a:spcPct val="225555"/>
              </a:lnSpc>
              <a:spcBef>
                <a:spcPts val="500"/>
              </a:spcBef>
              <a:spcAft>
                <a:spcPts val="0"/>
              </a:spcAft>
              <a:buSzPts val="1800"/>
              <a:buNone/>
              <a:defRPr/>
            </a:lvl4pPr>
            <a:lvl5pPr marL="2286000" lvl="4" indent="-228600" algn="r" rtl="1">
              <a:lnSpc>
                <a:spcPct val="225555"/>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סיכום">
  <p:cSld name="סיכום">
    <p:spTree>
      <p:nvGrpSpPr>
        <p:cNvPr id="1" name="Shape 139"/>
        <p:cNvGrpSpPr/>
        <p:nvPr/>
      </p:nvGrpSpPr>
      <p:grpSpPr>
        <a:xfrm>
          <a:off x="0" y="0"/>
          <a:ext cx="0" cy="0"/>
          <a:chOff x="0" y="0"/>
          <a:chExt cx="0" cy="0"/>
        </a:xfrm>
      </p:grpSpPr>
      <p:grpSp>
        <p:nvGrpSpPr>
          <p:cNvPr id="140" name="Google Shape;140;p39"/>
          <p:cNvGrpSpPr/>
          <p:nvPr/>
        </p:nvGrpSpPr>
        <p:grpSpPr>
          <a:xfrm>
            <a:off x="358720" y="6187719"/>
            <a:ext cx="3913243" cy="506326"/>
            <a:chOff x="358720" y="6187719"/>
            <a:chExt cx="3913243" cy="506326"/>
          </a:xfrm>
        </p:grpSpPr>
        <p:cxnSp>
          <p:nvCxnSpPr>
            <p:cNvPr id="141" name="Google Shape;141;p3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42" name="Google Shape;142;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44" name="Google Shape;144;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30714"/>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30714"/>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6" name="Google Shape;146;p39"/>
          <p:cNvPicPr preferRelativeResize="0"/>
          <p:nvPr/>
        </p:nvPicPr>
        <p:blipFill rotWithShape="1">
          <a:blip r:embed="rId2">
            <a:alphaModFix/>
          </a:blip>
          <a:srcRect t="45139" b="30974"/>
          <a:stretch/>
        </p:blipFill>
        <p:spPr>
          <a:xfrm>
            <a:off x="0" y="0"/>
            <a:ext cx="12192000" cy="1638096"/>
          </a:xfrm>
          <a:prstGeom prst="rect">
            <a:avLst/>
          </a:prstGeom>
          <a:noFill/>
          <a:ln>
            <a:noFill/>
          </a:ln>
        </p:spPr>
      </p:pic>
      <p:sp>
        <p:nvSpPr>
          <p:cNvPr id="147" name="Google Shape;147;p3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39"/>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מה נלמד היום" type="obj">
  <p:cSld name="OBJECT">
    <p:spTree>
      <p:nvGrpSpPr>
        <p:cNvPr id="1" name="Shape 32"/>
        <p:cNvGrpSpPr/>
        <p:nvPr/>
      </p:nvGrpSpPr>
      <p:grpSpPr>
        <a:xfrm>
          <a:off x="0" y="0"/>
          <a:ext cx="0" cy="0"/>
          <a:chOff x="0" y="0"/>
          <a:chExt cx="0" cy="0"/>
        </a:xfrm>
      </p:grpSpPr>
      <p:sp>
        <p:nvSpPr>
          <p:cNvPr id="33" name="Google Shape;33;p29"/>
          <p:cNvSpPr txBox="1">
            <a:spLocks noGrp="1"/>
          </p:cNvSpPr>
          <p:nvPr>
            <p:ph type="title"/>
          </p:nvPr>
        </p:nvSpPr>
        <p:spPr>
          <a:xfrm>
            <a:off x="865046" y="376561"/>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r" rtl="1">
              <a:lnSpc>
                <a:spcPct val="145000"/>
              </a:lnSpc>
              <a:spcBef>
                <a:spcPts val="1000"/>
              </a:spcBef>
              <a:spcAft>
                <a:spcPts val="0"/>
              </a:spcAft>
              <a:buClr>
                <a:schemeClr val="accent2"/>
              </a:buClr>
              <a:buSzPts val="2800"/>
              <a:buChar char="•"/>
              <a:defRPr>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5" name="Google Shape;35;p29"/>
          <p:cNvGrpSpPr/>
          <p:nvPr/>
        </p:nvGrpSpPr>
        <p:grpSpPr>
          <a:xfrm>
            <a:off x="358720" y="6187719"/>
            <a:ext cx="3913243" cy="506326"/>
            <a:chOff x="358720" y="6187719"/>
            <a:chExt cx="3913243" cy="506326"/>
          </a:xfrm>
        </p:grpSpPr>
        <p:cxnSp>
          <p:nvCxnSpPr>
            <p:cNvPr id="36" name="Google Shape;36;p2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37" name="Google Shape;37;p2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2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39" name="Google Shape;39;p29"/>
          <p:cNvGrpSpPr/>
          <p:nvPr/>
        </p:nvGrpSpPr>
        <p:grpSpPr>
          <a:xfrm rot="10800000">
            <a:off x="8177063" y="106239"/>
            <a:ext cx="3913243" cy="506326"/>
            <a:chOff x="358720" y="6187719"/>
            <a:chExt cx="3913243" cy="506326"/>
          </a:xfrm>
        </p:grpSpPr>
        <p:cxnSp>
          <p:nvCxnSpPr>
            <p:cNvPr id="40" name="Google Shape;40;p2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41" name="Google Shape;41;p29"/>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29"/>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מה להביא לשיעור?">
  <p:cSld name="מה להביא לשיעור?">
    <p:spTree>
      <p:nvGrpSpPr>
        <p:cNvPr id="1" name="Shape 43"/>
        <p:cNvGrpSpPr/>
        <p:nvPr/>
      </p:nvGrpSpPr>
      <p:grpSpPr>
        <a:xfrm>
          <a:off x="0" y="0"/>
          <a:ext cx="0" cy="0"/>
          <a:chOff x="0" y="0"/>
          <a:chExt cx="0" cy="0"/>
        </a:xfrm>
      </p:grpSpPr>
      <p:sp>
        <p:nvSpPr>
          <p:cNvPr id="44" name="Google Shape;44;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0"/>
          <p:cNvSpPr txBox="1">
            <a:spLocks noGrp="1"/>
          </p:cNvSpPr>
          <p:nvPr>
            <p:ph type="body" idx="1"/>
          </p:nvPr>
        </p:nvSpPr>
        <p:spPr>
          <a:xfrm>
            <a:off x="839788" y="1741679"/>
            <a:ext cx="5157787" cy="3684588"/>
          </a:xfrm>
          <a:prstGeom prst="rect">
            <a:avLst/>
          </a:prstGeom>
          <a:noFill/>
          <a:ln>
            <a:noFill/>
          </a:ln>
        </p:spPr>
        <p:txBody>
          <a:bodyPr spcFirstLastPara="1" wrap="square" lIns="91425" tIns="45700" rIns="91425" bIns="45700" anchor="t" anchorCtr="0">
            <a:normAutofit/>
          </a:bodyPr>
          <a:lstStyle>
            <a:lvl1pPr marL="457200" lvl="0" indent="-393700" algn="r" rtl="1">
              <a:lnSpc>
                <a:spcPct val="156153"/>
              </a:lnSpc>
              <a:spcBef>
                <a:spcPts val="1000"/>
              </a:spcBef>
              <a:spcAft>
                <a:spcPts val="0"/>
              </a:spcAft>
              <a:buClr>
                <a:schemeClr val="accent2"/>
              </a:buClr>
              <a:buSzPts val="2600"/>
              <a:buChar char="•"/>
              <a:defRPr sz="2600">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0"/>
          <p:cNvSpPr txBox="1">
            <a:spLocks noGrp="1"/>
          </p:cNvSpPr>
          <p:nvPr>
            <p:ph type="body" idx="2"/>
          </p:nvPr>
        </p:nvSpPr>
        <p:spPr>
          <a:xfrm>
            <a:off x="6172200" y="1741679"/>
            <a:ext cx="5183188" cy="3684588"/>
          </a:xfrm>
          <a:prstGeom prst="rect">
            <a:avLst/>
          </a:prstGeom>
          <a:noFill/>
          <a:ln>
            <a:noFill/>
          </a:ln>
        </p:spPr>
        <p:txBody>
          <a:bodyPr spcFirstLastPara="1" wrap="square" lIns="91425" tIns="45700" rIns="91425" bIns="45700" anchor="t" anchorCtr="0">
            <a:normAutofit/>
          </a:bodyPr>
          <a:lstStyle>
            <a:lvl1pPr marL="457200" lvl="0" indent="-393700" algn="r" rtl="1">
              <a:lnSpc>
                <a:spcPct val="156153"/>
              </a:lnSpc>
              <a:spcBef>
                <a:spcPts val="1000"/>
              </a:spcBef>
              <a:spcAft>
                <a:spcPts val="0"/>
              </a:spcAft>
              <a:buClr>
                <a:schemeClr val="accent2"/>
              </a:buClr>
              <a:buSzPts val="2600"/>
              <a:buChar char="•"/>
              <a:defRPr sz="2600">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7" name="Google Shape;47;p30"/>
          <p:cNvGrpSpPr/>
          <p:nvPr/>
        </p:nvGrpSpPr>
        <p:grpSpPr>
          <a:xfrm>
            <a:off x="1785665" y="181572"/>
            <a:ext cx="10244790" cy="506326"/>
            <a:chOff x="1748087" y="356936"/>
            <a:chExt cx="10244790" cy="506326"/>
          </a:xfrm>
        </p:grpSpPr>
        <p:cxnSp>
          <p:nvCxnSpPr>
            <p:cNvPr id="48" name="Google Shape;48;p30"/>
            <p:cNvCxnSpPr/>
            <p:nvPr/>
          </p:nvCxnSpPr>
          <p:spPr>
            <a:xfrm>
              <a:off x="1748087"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49" name="Google Shape;49;p30"/>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0" name="Google Shape;50;p30"/>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הקניית ידע">
  <p:cSld name="הקניית ידע">
    <p:spTree>
      <p:nvGrpSpPr>
        <p:cNvPr id="1" name="Shape 51"/>
        <p:cNvGrpSpPr/>
        <p:nvPr/>
      </p:nvGrpSpPr>
      <p:grpSpPr>
        <a:xfrm>
          <a:off x="0" y="0"/>
          <a:ext cx="0" cy="0"/>
          <a:chOff x="0" y="0"/>
          <a:chExt cx="0" cy="0"/>
        </a:xfrm>
      </p:grpSpPr>
      <p:pic>
        <p:nvPicPr>
          <p:cNvPr id="52" name="Google Shape;52;p31"/>
          <p:cNvPicPr preferRelativeResize="0"/>
          <p:nvPr/>
        </p:nvPicPr>
        <p:blipFill rotWithShape="1">
          <a:blip r:embed="rId2">
            <a:alphaModFix/>
          </a:blip>
          <a:srcRect t="12244" b="63870"/>
          <a:stretch/>
        </p:blipFill>
        <p:spPr>
          <a:xfrm>
            <a:off x="0" y="0"/>
            <a:ext cx="12192000" cy="1638096"/>
          </a:xfrm>
          <a:prstGeom prst="rect">
            <a:avLst/>
          </a:prstGeom>
          <a:noFill/>
          <a:ln>
            <a:noFill/>
          </a:ln>
        </p:spPr>
      </p:pic>
      <p:grpSp>
        <p:nvGrpSpPr>
          <p:cNvPr id="53" name="Google Shape;53;p31"/>
          <p:cNvGrpSpPr/>
          <p:nvPr/>
        </p:nvGrpSpPr>
        <p:grpSpPr>
          <a:xfrm>
            <a:off x="358720" y="6187719"/>
            <a:ext cx="3913243" cy="506326"/>
            <a:chOff x="358720" y="6187719"/>
            <a:chExt cx="3913243" cy="506326"/>
          </a:xfrm>
        </p:grpSpPr>
        <p:cxnSp>
          <p:nvCxnSpPr>
            <p:cNvPr id="54" name="Google Shape;54;p31"/>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55" name="Google Shape;55;p31"/>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 name="Google Shape;56;p31"/>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7" name="Google Shape;57;p3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1"/>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r" rtl="1">
              <a:lnSpc>
                <a:spcPct val="129444"/>
              </a:lnSpc>
              <a:spcBef>
                <a:spcPts val="1000"/>
              </a:spcBef>
              <a:spcAft>
                <a:spcPts val="0"/>
              </a:spcAft>
              <a:buSzPts val="3600"/>
              <a:buNone/>
              <a:defRPr sz="3600">
                <a:latin typeface="Calibri"/>
                <a:ea typeface="Calibri"/>
                <a:cs typeface="Calibri"/>
                <a:sym typeface="Calibri"/>
              </a:defRPr>
            </a:lvl1pPr>
            <a:lvl2pPr marL="914400" lvl="1" indent="-228600" algn="ctr" rtl="1">
              <a:lnSpc>
                <a:spcPct val="169166"/>
              </a:lnSpc>
              <a:spcBef>
                <a:spcPts val="500"/>
              </a:spcBef>
              <a:spcAft>
                <a:spcPts val="0"/>
              </a:spcAft>
              <a:buSzPts val="2400"/>
              <a:buNone/>
              <a:defRPr/>
            </a:lvl2pPr>
            <a:lvl3pPr marL="1371600" lvl="2" indent="-228600" algn="ctr" rtl="1">
              <a:lnSpc>
                <a:spcPct val="203000"/>
              </a:lnSpc>
              <a:spcBef>
                <a:spcPts val="500"/>
              </a:spcBef>
              <a:spcAft>
                <a:spcPts val="0"/>
              </a:spcAft>
              <a:buSzPts val="2000"/>
              <a:buNone/>
              <a:defRPr/>
            </a:lvl3pPr>
            <a:lvl4pPr marL="1828800" lvl="3" indent="-228600" algn="ctr" rtl="1">
              <a:lnSpc>
                <a:spcPct val="225555"/>
              </a:lnSpc>
              <a:spcBef>
                <a:spcPts val="500"/>
              </a:spcBef>
              <a:spcAft>
                <a:spcPts val="0"/>
              </a:spcAft>
              <a:buSzPts val="1800"/>
              <a:buNone/>
              <a:defRPr/>
            </a:lvl4pPr>
            <a:lvl5pPr marL="2286000" lvl="4" indent="-228600" algn="ctr" rtl="1">
              <a:lnSpc>
                <a:spcPct val="225555"/>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1"/>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תרגול">
  <p:cSld name="תרגול">
    <p:spTree>
      <p:nvGrpSpPr>
        <p:cNvPr id="1" name="Shape 60"/>
        <p:cNvGrpSpPr/>
        <p:nvPr/>
      </p:nvGrpSpPr>
      <p:grpSpPr>
        <a:xfrm>
          <a:off x="0" y="0"/>
          <a:ext cx="0" cy="0"/>
          <a:chOff x="0" y="0"/>
          <a:chExt cx="0" cy="0"/>
        </a:xfrm>
      </p:grpSpPr>
      <p:cxnSp>
        <p:nvCxnSpPr>
          <p:cNvPr id="61" name="Google Shape;61;p32"/>
          <p:cNvCxnSpPr/>
          <p:nvPr/>
        </p:nvCxnSpPr>
        <p:spPr>
          <a:xfrm>
            <a:off x="9092667" y="352323"/>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62" name="Google Shape;62;p32"/>
          <p:cNvSpPr/>
          <p:nvPr/>
        </p:nvSpPr>
        <p:spPr>
          <a:xfrm rot="-5400000">
            <a:off x="8989719" y="249375"/>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nvGrpSpPr>
          <p:cNvPr id="63" name="Google Shape;63;p32"/>
          <p:cNvGrpSpPr/>
          <p:nvPr/>
        </p:nvGrpSpPr>
        <p:grpSpPr>
          <a:xfrm>
            <a:off x="358720" y="6187719"/>
            <a:ext cx="3913243" cy="506326"/>
            <a:chOff x="358720" y="6187719"/>
            <a:chExt cx="3913243" cy="506326"/>
          </a:xfrm>
        </p:grpSpPr>
        <p:cxnSp>
          <p:nvCxnSpPr>
            <p:cNvPr id="64" name="Google Shape;64;p32"/>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65" name="Google Shape;65;p32"/>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 name="Google Shape;66;p32"/>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7" name="Google Shape;67;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32"/>
          <p:cNvSpPr txBox="1">
            <a:spLocks noGrp="1"/>
          </p:cNvSpPr>
          <p:nvPr>
            <p:ph type="body" idx="1"/>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30714"/>
              </a:lnSpc>
              <a:spcBef>
                <a:spcPts val="1000"/>
              </a:spcBef>
              <a:spcAft>
                <a:spcPts val="0"/>
              </a:spcAft>
              <a:buClr>
                <a:schemeClr val="accent2"/>
              </a:buClr>
              <a:buSzPts val="2800"/>
              <a:buFont typeface="Arial"/>
              <a:buChar char="•"/>
              <a:defRPr sz="2800" b="0" i="0">
                <a:solidFill>
                  <a:schemeClr val="dk1"/>
                </a:solidFill>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הקניית ידע">
  <p:cSld name="1_הקניית ידע">
    <p:spTree>
      <p:nvGrpSpPr>
        <p:cNvPr id="1" name="Shape 87"/>
        <p:cNvGrpSpPr/>
        <p:nvPr/>
      </p:nvGrpSpPr>
      <p:grpSpPr>
        <a:xfrm>
          <a:off x="0" y="0"/>
          <a:ext cx="0" cy="0"/>
          <a:chOff x="0" y="0"/>
          <a:chExt cx="0" cy="0"/>
        </a:xfrm>
      </p:grpSpPr>
      <p:grpSp>
        <p:nvGrpSpPr>
          <p:cNvPr id="88" name="Google Shape;88;p35"/>
          <p:cNvGrpSpPr/>
          <p:nvPr/>
        </p:nvGrpSpPr>
        <p:grpSpPr>
          <a:xfrm>
            <a:off x="358720" y="6187719"/>
            <a:ext cx="3913243" cy="506326"/>
            <a:chOff x="358720" y="6187719"/>
            <a:chExt cx="3913243" cy="506326"/>
          </a:xfrm>
        </p:grpSpPr>
        <p:cxnSp>
          <p:nvCxnSpPr>
            <p:cNvPr id="89" name="Google Shape;89;p35"/>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90" name="Google Shape;90;p35"/>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 name="Google Shape;91;p35"/>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92" name="Google Shape;92;p35"/>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r" rtl="1">
              <a:lnSpc>
                <a:spcPct val="128333"/>
              </a:lnSpc>
              <a:spcBef>
                <a:spcPts val="1000"/>
              </a:spcBef>
              <a:spcAft>
                <a:spcPts val="0"/>
              </a:spcAft>
              <a:buSzPts val="3600"/>
              <a:buNone/>
              <a:defRPr sz="3600">
                <a:latin typeface="Calibri"/>
                <a:ea typeface="Calibri"/>
                <a:cs typeface="Calibri"/>
                <a:sym typeface="Calibri"/>
              </a:defRPr>
            </a:lvl1pPr>
            <a:lvl2pPr marL="914400" lvl="1" indent="-228600" algn="ctr" rtl="1">
              <a:lnSpc>
                <a:spcPct val="169166"/>
              </a:lnSpc>
              <a:spcBef>
                <a:spcPts val="500"/>
              </a:spcBef>
              <a:spcAft>
                <a:spcPts val="0"/>
              </a:spcAft>
              <a:buSzPts val="2400"/>
              <a:buNone/>
              <a:defRPr/>
            </a:lvl2pPr>
            <a:lvl3pPr marL="1371600" lvl="2" indent="-228600" algn="ctr" rtl="1">
              <a:lnSpc>
                <a:spcPct val="203000"/>
              </a:lnSpc>
              <a:spcBef>
                <a:spcPts val="500"/>
              </a:spcBef>
              <a:spcAft>
                <a:spcPts val="0"/>
              </a:spcAft>
              <a:buSzPts val="2000"/>
              <a:buNone/>
              <a:defRPr/>
            </a:lvl3pPr>
            <a:lvl4pPr marL="1828800" lvl="3" indent="-228600" algn="ctr" rtl="1">
              <a:lnSpc>
                <a:spcPct val="225555"/>
              </a:lnSpc>
              <a:spcBef>
                <a:spcPts val="500"/>
              </a:spcBef>
              <a:spcAft>
                <a:spcPts val="0"/>
              </a:spcAft>
              <a:buSzPts val="1800"/>
              <a:buNone/>
              <a:defRPr/>
            </a:lvl4pPr>
            <a:lvl5pPr marL="2286000" lvl="4" indent="-228600" algn="ctr" rtl="1">
              <a:lnSpc>
                <a:spcPct val="225555"/>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3" name="Google Shape;93;p35"/>
          <p:cNvPicPr preferRelativeResize="0"/>
          <p:nvPr/>
        </p:nvPicPr>
        <p:blipFill rotWithShape="1">
          <a:blip r:embed="rId2">
            <a:alphaModFix/>
          </a:blip>
          <a:srcRect t="4861" b="71253"/>
          <a:stretch/>
        </p:blipFill>
        <p:spPr>
          <a:xfrm>
            <a:off x="0" y="0"/>
            <a:ext cx="12192000" cy="1638096"/>
          </a:xfrm>
          <a:prstGeom prst="rect">
            <a:avLst/>
          </a:prstGeom>
          <a:noFill/>
          <a:ln>
            <a:noFill/>
          </a:ln>
        </p:spPr>
      </p:pic>
      <p:sp>
        <p:nvSpPr>
          <p:cNvPr id="94" name="Google Shape;94;p35"/>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35"/>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96"/>
        <p:cNvGrpSpPr/>
        <p:nvPr/>
      </p:nvGrpSpPr>
      <p:grpSpPr>
        <a:xfrm>
          <a:off x="0" y="0"/>
          <a:ext cx="0" cy="0"/>
          <a:chOff x="0" y="0"/>
          <a:chExt cx="0" cy="0"/>
        </a:xfrm>
      </p:grpSpPr>
      <p:pic>
        <p:nvPicPr>
          <p:cNvPr id="97" name="Google Shape;97;p36"/>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98" name="Google Shape;98;p36"/>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99" name="Google Shape;99;p36"/>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100" name="Google Shape;100;p36"/>
          <p:cNvCxnSpPr/>
          <p:nvPr/>
        </p:nvCxnSpPr>
        <p:spPr>
          <a:xfrm>
            <a:off x="7156173" y="1971395"/>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101" name="Google Shape;101;p36"/>
          <p:cNvSpPr/>
          <p:nvPr/>
        </p:nvSpPr>
        <p:spPr>
          <a:xfrm rot="-5400000">
            <a:off x="7721222" y="1868447"/>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cxnSp>
        <p:nvCxnSpPr>
          <p:cNvPr id="102" name="Google Shape;102;p36"/>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103" name="Google Shape;103;p36"/>
          <p:cNvCxnSpPr/>
          <p:nvPr/>
        </p:nvCxnSpPr>
        <p:spPr>
          <a:xfrm>
            <a:off x="4093266" y="2367421"/>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104" name="Google Shape;104;p36"/>
          <p:cNvSpPr txBox="1"/>
          <p:nvPr/>
        </p:nvSpPr>
        <p:spPr>
          <a:xfrm>
            <a:off x="2089302" y="2527608"/>
            <a:ext cx="8013397" cy="180278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rtl="1">
              <a:lnSpc>
                <a:spcPct val="187500"/>
              </a:lnSpc>
              <a:spcBef>
                <a:spcPts val="0"/>
              </a:spcBef>
              <a:spcAft>
                <a:spcPts val="0"/>
              </a:spcAft>
              <a:buNone/>
            </a:pPr>
            <a:endParaRPr sz="3200">
              <a:solidFill>
                <a:schemeClr val="lt1"/>
              </a:solidFill>
              <a:latin typeface="Arial"/>
              <a:ea typeface="Arial"/>
              <a:cs typeface="Arial"/>
              <a:sym typeface="Arial"/>
            </a:endParaRPr>
          </a:p>
        </p:txBody>
      </p:sp>
      <p:sp>
        <p:nvSpPr>
          <p:cNvPr id="105" name="Google Shape;105;p36"/>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36"/>
          <p:cNvSpPr/>
          <p:nvPr/>
        </p:nvSpPr>
        <p:spPr>
          <a:xfrm>
            <a:off x="2351829" y="42307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36"/>
          <p:cNvSpPr/>
          <p:nvPr/>
        </p:nvSpPr>
        <p:spPr>
          <a:xfrm>
            <a:off x="9684458" y="2447258"/>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nvGrpSpPr>
          <p:cNvPr id="108" name="Google Shape;108;p36"/>
          <p:cNvGrpSpPr/>
          <p:nvPr/>
        </p:nvGrpSpPr>
        <p:grpSpPr>
          <a:xfrm>
            <a:off x="5330952" y="110839"/>
            <a:ext cx="1530097" cy="1525930"/>
            <a:chOff x="8374611" y="4283110"/>
            <a:chExt cx="2300578" cy="2294314"/>
          </a:xfrm>
        </p:grpSpPr>
        <p:pic>
          <p:nvPicPr>
            <p:cNvPr id="109" name="Google Shape;109;p36"/>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110" name="Google Shape;110;p36"/>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1200">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ar-SA" sz="1200">
                  <a:solidFill>
                    <a:schemeClr val="lt1"/>
                  </a:solidFill>
                  <a:latin typeface="Arial"/>
                  <a:ea typeface="Arial"/>
                  <a:cs typeface="Arial"/>
                  <a:sym typeface="Arial"/>
                </a:rPr>
                <a:t>משרד החינוך</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השיעור הבא יתחיל">
  <p:cSld name="2_השיעור הבא יתחיל">
    <p:spTree>
      <p:nvGrpSpPr>
        <p:cNvPr id="1" name="Shape 111"/>
        <p:cNvGrpSpPr/>
        <p:nvPr/>
      </p:nvGrpSpPr>
      <p:grpSpPr>
        <a:xfrm>
          <a:off x="0" y="0"/>
          <a:ext cx="0" cy="0"/>
          <a:chOff x="0" y="0"/>
          <a:chExt cx="0" cy="0"/>
        </a:xfrm>
      </p:grpSpPr>
      <p:pic>
        <p:nvPicPr>
          <p:cNvPr id="112" name="Google Shape;112;p3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3" name="Google Shape;113;p37"/>
          <p:cNvSpPr/>
          <p:nvPr/>
        </p:nvSpPr>
        <p:spPr>
          <a:xfrm>
            <a:off x="3337577" y="646574"/>
            <a:ext cx="5473303" cy="547330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37"/>
          <p:cNvSpPr/>
          <p:nvPr/>
        </p:nvSpPr>
        <p:spPr>
          <a:xfrm>
            <a:off x="2953941" y="3446401"/>
            <a:ext cx="6284118" cy="123988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5" name="Google Shape;115;p37"/>
          <p:cNvGrpSpPr/>
          <p:nvPr/>
        </p:nvGrpSpPr>
        <p:grpSpPr>
          <a:xfrm>
            <a:off x="9287641" y="5672000"/>
            <a:ext cx="3913243" cy="506326"/>
            <a:chOff x="358720" y="285496"/>
            <a:chExt cx="3913243" cy="506326"/>
          </a:xfrm>
        </p:grpSpPr>
        <p:cxnSp>
          <p:nvCxnSpPr>
            <p:cNvPr id="116" name="Google Shape;116;p37"/>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17" name="Google Shape;117;p37"/>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18" name="Google Shape;118;p37"/>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sp>
        <p:nvSpPr>
          <p:cNvPr id="119" name="Google Shape;119;p37"/>
          <p:cNvSpPr txBox="1">
            <a:spLocks noGrp="1"/>
          </p:cNvSpPr>
          <p:nvPr>
            <p:ph type="body" idx="1"/>
          </p:nvPr>
        </p:nvSpPr>
        <p:spPr>
          <a:xfrm>
            <a:off x="3819674" y="1524214"/>
            <a:ext cx="4552652" cy="2202291"/>
          </a:xfrm>
          <a:prstGeom prst="rect">
            <a:avLst/>
          </a:prstGeom>
          <a:noFill/>
          <a:ln>
            <a:noFill/>
          </a:ln>
        </p:spPr>
        <p:txBody>
          <a:bodyPr spcFirstLastPara="1" wrap="square" lIns="91425" tIns="45700" rIns="91425" bIns="45700" anchor="t" anchorCtr="0">
            <a:normAutofit/>
          </a:bodyPr>
          <a:lstStyle>
            <a:lvl1pPr marL="457200" lvl="0" indent="-228600" algn="ctr" rtl="1">
              <a:lnSpc>
                <a:spcPct val="67666"/>
              </a:lnSpc>
              <a:spcBef>
                <a:spcPts val="1000"/>
              </a:spcBef>
              <a:spcAft>
                <a:spcPts val="0"/>
              </a:spcAft>
              <a:buSzPts val="6000"/>
              <a:buNone/>
              <a:defRPr sz="6000">
                <a:solidFill>
                  <a:schemeClr val="lt1"/>
                </a:solidFill>
                <a:latin typeface="Calibri"/>
                <a:ea typeface="Calibri"/>
                <a:cs typeface="Calibri"/>
                <a:sym typeface="Calibri"/>
              </a:defRPr>
            </a:lvl1pPr>
            <a:lvl2pPr marL="914400" lvl="1" indent="-228600" algn="r" rtl="1">
              <a:lnSpc>
                <a:spcPct val="169166"/>
              </a:lnSpc>
              <a:spcBef>
                <a:spcPts val="500"/>
              </a:spcBef>
              <a:spcAft>
                <a:spcPts val="0"/>
              </a:spcAft>
              <a:buSzPts val="2400"/>
              <a:buNone/>
              <a:defRPr/>
            </a:lvl2pPr>
            <a:lvl3pPr marL="1371600" lvl="2" indent="-228600" algn="r" rtl="1">
              <a:lnSpc>
                <a:spcPct val="203000"/>
              </a:lnSpc>
              <a:spcBef>
                <a:spcPts val="500"/>
              </a:spcBef>
              <a:spcAft>
                <a:spcPts val="0"/>
              </a:spcAft>
              <a:buSzPts val="2000"/>
              <a:buNone/>
              <a:defRPr/>
            </a:lvl3pPr>
            <a:lvl4pPr marL="1828800" lvl="3" indent="-228600" algn="r" rtl="1">
              <a:lnSpc>
                <a:spcPct val="225555"/>
              </a:lnSpc>
              <a:spcBef>
                <a:spcPts val="500"/>
              </a:spcBef>
              <a:spcAft>
                <a:spcPts val="0"/>
              </a:spcAft>
              <a:buSzPts val="1800"/>
              <a:buNone/>
              <a:defRPr/>
            </a:lvl4pPr>
            <a:lvl5pPr marL="2286000" lvl="4" indent="-228600" algn="r" rtl="1">
              <a:lnSpc>
                <a:spcPct val="225555"/>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0" name="Google Shape;120;p37"/>
          <p:cNvCxnSpPr/>
          <p:nvPr/>
        </p:nvCxnSpPr>
        <p:spPr>
          <a:xfrm>
            <a:off x="2377053" y="6178326"/>
            <a:ext cx="1385887" cy="0"/>
          </a:xfrm>
          <a:prstGeom prst="straightConnector1">
            <a:avLst/>
          </a:prstGeom>
          <a:noFill/>
          <a:ln w="38100" cap="flat" cmpd="sng">
            <a:solidFill>
              <a:srgbClr val="FFC000"/>
            </a:solidFill>
            <a:prstDash val="solid"/>
            <a:miter lim="800000"/>
            <a:headEnd type="none" w="sm" len="sm"/>
            <a:tailEnd type="none" w="sm" len="sm"/>
          </a:ln>
        </p:spPr>
      </p:cxnSp>
      <p:grpSp>
        <p:nvGrpSpPr>
          <p:cNvPr id="121" name="Google Shape;121;p37"/>
          <p:cNvGrpSpPr/>
          <p:nvPr/>
        </p:nvGrpSpPr>
        <p:grpSpPr>
          <a:xfrm rot="10800000">
            <a:off x="11482153" y="140248"/>
            <a:ext cx="602703" cy="577326"/>
            <a:chOff x="781297" y="5586292"/>
            <a:chExt cx="602703" cy="577326"/>
          </a:xfrm>
        </p:grpSpPr>
        <p:sp>
          <p:nvSpPr>
            <p:cNvPr id="122" name="Google Shape;122;p37"/>
            <p:cNvSpPr/>
            <p:nvPr/>
          </p:nvSpPr>
          <p:spPr>
            <a:xfrm rot="-5400000">
              <a:off x="781297" y="5657292"/>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37"/>
            <p:cNvSpPr/>
            <p:nvPr/>
          </p:nvSpPr>
          <p:spPr>
            <a:xfrm>
              <a:off x="1216502" y="558629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cxnSp>
        <p:nvCxnSpPr>
          <p:cNvPr id="124" name="Google Shape;124;p37"/>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
        <p:nvSpPr>
          <p:cNvPr id="125" name="Google Shape;125;p37"/>
          <p:cNvSpPr txBox="1">
            <a:spLocks noGrp="1"/>
          </p:cNvSpPr>
          <p:nvPr>
            <p:ph type="body" idx="2"/>
          </p:nvPr>
        </p:nvSpPr>
        <p:spPr>
          <a:xfrm>
            <a:off x="3764756" y="3704674"/>
            <a:ext cx="4662487" cy="819517"/>
          </a:xfrm>
          <a:prstGeom prst="rect">
            <a:avLst/>
          </a:prstGeom>
          <a:noFill/>
          <a:ln>
            <a:noFill/>
          </a:ln>
        </p:spPr>
        <p:txBody>
          <a:bodyPr spcFirstLastPara="1" wrap="square" lIns="91425" tIns="45700" rIns="91425" bIns="45700" anchor="b" anchorCtr="0">
            <a:noAutofit/>
          </a:bodyPr>
          <a:lstStyle>
            <a:lvl1pPr marL="457200" lvl="0" indent="-228600" algn="ctr" rtl="1">
              <a:lnSpc>
                <a:spcPct val="75185"/>
              </a:lnSpc>
              <a:spcBef>
                <a:spcPts val="1000"/>
              </a:spcBef>
              <a:spcAft>
                <a:spcPts val="0"/>
              </a:spcAft>
              <a:buSzPts val="5400"/>
              <a:buNone/>
              <a:defRPr sz="5400">
                <a:solidFill>
                  <a:schemeClr val="lt1"/>
                </a:solidFill>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6" name="Google Shape;126;p37"/>
          <p:cNvGrpSpPr/>
          <p:nvPr/>
        </p:nvGrpSpPr>
        <p:grpSpPr>
          <a:xfrm>
            <a:off x="-110840" y="110839"/>
            <a:ext cx="1530097" cy="1525930"/>
            <a:chOff x="8374611" y="4283110"/>
            <a:chExt cx="2300578" cy="2294314"/>
          </a:xfrm>
        </p:grpSpPr>
        <p:pic>
          <p:nvPicPr>
            <p:cNvPr id="127" name="Google Shape;127;p37"/>
            <p:cNvPicPr preferRelativeResize="0"/>
            <p:nvPr/>
          </p:nvPicPr>
          <p:blipFill rotWithShape="1">
            <a:blip r:embed="rId3">
              <a:alphaModFix/>
            </a:blip>
            <a:srcRect l="62938"/>
            <a:stretch/>
          </p:blipFill>
          <p:spPr>
            <a:xfrm>
              <a:off x="8873684" y="4283110"/>
              <a:ext cx="1227785" cy="1519621"/>
            </a:xfrm>
            <a:prstGeom prst="rect">
              <a:avLst/>
            </a:prstGeom>
            <a:noFill/>
            <a:ln>
              <a:noFill/>
            </a:ln>
          </p:spPr>
        </p:pic>
        <p:sp>
          <p:nvSpPr>
            <p:cNvPr id="128" name="Google Shape;128;p37"/>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1200">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ar-SA" sz="1200">
                  <a:solidFill>
                    <a:schemeClr val="lt1"/>
                  </a:solidFill>
                  <a:latin typeface="Arial"/>
                  <a:ea typeface="Arial"/>
                  <a:cs typeface="Arial"/>
                  <a:sym typeface="Arial"/>
                </a:rPr>
                <a:t>משרד החינוך</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מצגת מלאה בתרגול" type="twoTxTwoObj">
  <p:cSld name="TWO_OBJECTS_WITH_TEXT">
    <p:spTree>
      <p:nvGrpSpPr>
        <p:cNvPr id="1" name="Shape 129"/>
        <p:cNvGrpSpPr/>
        <p:nvPr/>
      </p:nvGrpSpPr>
      <p:grpSpPr>
        <a:xfrm>
          <a:off x="0" y="0"/>
          <a:ext cx="0" cy="0"/>
          <a:chOff x="0" y="0"/>
          <a:chExt cx="0" cy="0"/>
        </a:xfrm>
      </p:grpSpPr>
      <p:sp>
        <p:nvSpPr>
          <p:cNvPr id="130" name="Google Shape;130;p3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3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145000"/>
              </a:lnSpc>
              <a:spcBef>
                <a:spcPts val="1000"/>
              </a:spcBef>
              <a:spcAft>
                <a:spcPts val="0"/>
              </a:spcAft>
              <a:buSzPts val="2800"/>
              <a:buNone/>
              <a:defRPr sz="2800" b="1">
                <a:latin typeface="Calibri"/>
                <a:ea typeface="Calibri"/>
                <a:cs typeface="Calibri"/>
                <a:sym typeface="Calibri"/>
              </a:defRPr>
            </a:lvl1pPr>
            <a:lvl2pPr marL="914400" lvl="1" indent="-228600" algn="r" rtl="1">
              <a:lnSpc>
                <a:spcPct val="203000"/>
              </a:lnSpc>
              <a:spcBef>
                <a:spcPts val="500"/>
              </a:spcBef>
              <a:spcAft>
                <a:spcPts val="0"/>
              </a:spcAft>
              <a:buSzPts val="2000"/>
              <a:buNone/>
              <a:defRPr sz="2000" b="1"/>
            </a:lvl2pPr>
            <a:lvl3pPr marL="1371600" lvl="2" indent="-228600" algn="r" rtl="1">
              <a:lnSpc>
                <a:spcPct val="225555"/>
              </a:lnSpc>
              <a:spcBef>
                <a:spcPts val="500"/>
              </a:spcBef>
              <a:spcAft>
                <a:spcPts val="0"/>
              </a:spcAft>
              <a:buSzPts val="1800"/>
              <a:buNone/>
              <a:defRPr sz="1800" b="1"/>
            </a:lvl3pPr>
            <a:lvl4pPr marL="1828800" lvl="3" indent="-228600" algn="r" rtl="1">
              <a:lnSpc>
                <a:spcPct val="253749"/>
              </a:lnSpc>
              <a:spcBef>
                <a:spcPts val="500"/>
              </a:spcBef>
              <a:spcAft>
                <a:spcPts val="0"/>
              </a:spcAft>
              <a:buSzPts val="1600"/>
              <a:buNone/>
              <a:defRPr sz="1600" b="1"/>
            </a:lvl4pPr>
            <a:lvl5pPr marL="2286000" lvl="4" indent="-228600" algn="r" rtl="1">
              <a:lnSpc>
                <a:spcPct val="253749"/>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2" name="Google Shape;132;p3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93700" algn="r" rtl="1">
              <a:lnSpc>
                <a:spcPct val="139230"/>
              </a:lnSpc>
              <a:spcBef>
                <a:spcPts val="1000"/>
              </a:spcBef>
              <a:spcAft>
                <a:spcPts val="0"/>
              </a:spcAft>
              <a:buClr>
                <a:schemeClr val="accent2"/>
              </a:buClr>
              <a:buSzPts val="2600"/>
              <a:buChar char="•"/>
              <a:defRPr sz="2600">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3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145000"/>
              </a:lnSpc>
              <a:spcBef>
                <a:spcPts val="1000"/>
              </a:spcBef>
              <a:spcAft>
                <a:spcPts val="0"/>
              </a:spcAft>
              <a:buSzPts val="2800"/>
              <a:buNone/>
              <a:defRPr sz="2800" b="1">
                <a:latin typeface="Calibri"/>
                <a:ea typeface="Calibri"/>
                <a:cs typeface="Calibri"/>
                <a:sym typeface="Calibri"/>
              </a:defRPr>
            </a:lvl1pPr>
            <a:lvl2pPr marL="914400" lvl="1" indent="-228600" algn="r" rtl="1">
              <a:lnSpc>
                <a:spcPct val="203000"/>
              </a:lnSpc>
              <a:spcBef>
                <a:spcPts val="500"/>
              </a:spcBef>
              <a:spcAft>
                <a:spcPts val="0"/>
              </a:spcAft>
              <a:buSzPts val="2000"/>
              <a:buNone/>
              <a:defRPr sz="2000" b="1"/>
            </a:lvl2pPr>
            <a:lvl3pPr marL="1371600" lvl="2" indent="-228600" algn="r" rtl="1">
              <a:lnSpc>
                <a:spcPct val="225555"/>
              </a:lnSpc>
              <a:spcBef>
                <a:spcPts val="500"/>
              </a:spcBef>
              <a:spcAft>
                <a:spcPts val="0"/>
              </a:spcAft>
              <a:buSzPts val="1800"/>
              <a:buNone/>
              <a:defRPr sz="1800" b="1"/>
            </a:lvl3pPr>
            <a:lvl4pPr marL="1828800" lvl="3" indent="-228600" algn="r" rtl="1">
              <a:lnSpc>
                <a:spcPct val="253749"/>
              </a:lnSpc>
              <a:spcBef>
                <a:spcPts val="500"/>
              </a:spcBef>
              <a:spcAft>
                <a:spcPts val="0"/>
              </a:spcAft>
              <a:buSzPts val="1600"/>
              <a:buNone/>
              <a:defRPr sz="1600" b="1"/>
            </a:lvl4pPr>
            <a:lvl5pPr marL="2286000" lvl="4" indent="-228600" algn="r" rtl="1">
              <a:lnSpc>
                <a:spcPct val="253749"/>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4" name="Google Shape;134;p3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93700" algn="r" rtl="1">
              <a:lnSpc>
                <a:spcPct val="139230"/>
              </a:lnSpc>
              <a:spcBef>
                <a:spcPts val="1000"/>
              </a:spcBef>
              <a:spcAft>
                <a:spcPts val="0"/>
              </a:spcAft>
              <a:buClr>
                <a:schemeClr val="accent2"/>
              </a:buClr>
              <a:buSzPts val="2600"/>
              <a:buChar char="•"/>
              <a:defRPr sz="2600">
                <a:latin typeface="Calibri"/>
                <a:ea typeface="Calibri"/>
                <a:cs typeface="Calibri"/>
                <a:sym typeface="Calibri"/>
              </a:defRPr>
            </a:lvl1pPr>
            <a:lvl2pPr marL="914400" lvl="1" indent="-342900" algn="r" rtl="1">
              <a:lnSpc>
                <a:spcPct val="225555"/>
              </a:lnSpc>
              <a:spcBef>
                <a:spcPts val="500"/>
              </a:spcBef>
              <a:spcAft>
                <a:spcPts val="0"/>
              </a:spcAft>
              <a:buSzPts val="1800"/>
              <a:buChar char="•"/>
              <a:defRPr/>
            </a:lvl2pPr>
            <a:lvl3pPr marL="1371600" lvl="2" indent="-342900" algn="r" rtl="1">
              <a:lnSpc>
                <a:spcPct val="225555"/>
              </a:lnSpc>
              <a:spcBef>
                <a:spcPts val="500"/>
              </a:spcBef>
              <a:spcAft>
                <a:spcPts val="0"/>
              </a:spcAft>
              <a:buSzPts val="1800"/>
              <a:buChar char="•"/>
              <a:defRPr/>
            </a:lvl3pPr>
            <a:lvl4pPr marL="1828800" lvl="3" indent="-342900" algn="r" rtl="1">
              <a:lnSpc>
                <a:spcPct val="225555"/>
              </a:lnSpc>
              <a:spcBef>
                <a:spcPts val="500"/>
              </a:spcBef>
              <a:spcAft>
                <a:spcPts val="0"/>
              </a:spcAft>
              <a:buSzPts val="1800"/>
              <a:buChar char="•"/>
              <a:defRPr/>
            </a:lvl4pPr>
            <a:lvl5pPr marL="2286000" lvl="4" indent="-342900" algn="r" rtl="1">
              <a:lnSpc>
                <a:spcPct val="225555"/>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5" name="Google Shape;135;p38"/>
          <p:cNvGrpSpPr/>
          <p:nvPr/>
        </p:nvGrpSpPr>
        <p:grpSpPr>
          <a:xfrm>
            <a:off x="1489765" y="181572"/>
            <a:ext cx="10435013" cy="506326"/>
            <a:chOff x="1452187" y="356936"/>
            <a:chExt cx="10435013" cy="506326"/>
          </a:xfrm>
        </p:grpSpPr>
        <p:cxnSp>
          <p:nvCxnSpPr>
            <p:cNvPr id="136" name="Google Shape;136;p38"/>
            <p:cNvCxnSpPr/>
            <p:nvPr/>
          </p:nvCxnSpPr>
          <p:spPr>
            <a:xfrm>
              <a:off x="1452187"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37" name="Google Shape;137;p38"/>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38" name="Google Shape;138;p38"/>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45000"/>
              </a:lnSpc>
              <a:spcBef>
                <a:spcPts val="1000"/>
              </a:spcBef>
              <a:spcAft>
                <a:spcPts val="0"/>
              </a:spcAft>
              <a:buClr>
                <a:schemeClr val="accent2"/>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r" rtl="1">
              <a:lnSpc>
                <a:spcPct val="169166"/>
              </a:lnSpc>
              <a:spcBef>
                <a:spcPts val="50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r" rtl="1">
              <a:lnSpc>
                <a:spcPct val="203000"/>
              </a:lnSpc>
              <a:spcBef>
                <a:spcPts val="5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r" rtl="1">
              <a:lnSpc>
                <a:spcPct val="225555"/>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r" rtl="1">
              <a:lnSpc>
                <a:spcPct val="225555"/>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p:nvPr/>
        </p:nvSpPr>
        <p:spPr>
          <a:xfrm>
            <a:off x="5492813" y="6272468"/>
            <a:ext cx="1206375" cy="36512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fld id="{00000000-1234-1234-1234-123412341234}" type="slidenum">
              <a:rPr lang="ar-SA" sz="1800" b="0" i="0" u="none" strike="noStrike" cap="none">
                <a:solidFill>
                  <a:srgbClr val="4285E3"/>
                </a:solidFill>
                <a:latin typeface="Arial"/>
                <a:ea typeface="Arial"/>
                <a:cs typeface="Arial"/>
                <a:sym typeface="Arial"/>
              </a:rPr>
              <a:t>‹#›</a:t>
            </a:fld>
            <a:endParaRPr sz="1800" b="0" i="0" u="none" strike="noStrike" cap="none">
              <a:solidFill>
                <a:srgbClr val="4285E3"/>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7" r:id="rId6"/>
    <p:sldLayoutId id="2147483658" r:id="rId7"/>
    <p:sldLayoutId id="2147483659" r:id="rId8"/>
    <p:sldLayoutId id="2147483660" r:id="rId9"/>
    <p:sldLayoutId id="214748366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1.png"/><Relationship Id="rId5" Type="http://schemas.openxmlformats.org/officeDocument/2006/relationships/image" Target="../media/image2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5"/>
          <p:cNvSpPr txBox="1">
            <a:spLocks noGrp="1"/>
          </p:cNvSpPr>
          <p:nvPr>
            <p:ph type="body" idx="1"/>
          </p:nvPr>
        </p:nvSpPr>
        <p:spPr>
          <a:xfrm>
            <a:off x="1285875" y="3240296"/>
            <a:ext cx="9374104" cy="852429"/>
          </a:xfrm>
          <a:prstGeom prst="rect">
            <a:avLst/>
          </a:prstGeom>
          <a:noFill/>
          <a:ln>
            <a:noFill/>
          </a:ln>
        </p:spPr>
        <p:txBody>
          <a:bodyPr spcFirstLastPara="1" wrap="square" lIns="91425" tIns="45700" rIns="91425" bIns="45700" anchor="t" anchorCtr="0">
            <a:normAutofit fontScale="85000" lnSpcReduction="10000"/>
          </a:bodyPr>
          <a:lstStyle/>
          <a:p>
            <a:pPr marL="0" lvl="0" indent="0" algn="r" rtl="1">
              <a:lnSpc>
                <a:spcPct val="67666"/>
              </a:lnSpc>
              <a:spcBef>
                <a:spcPts val="0"/>
              </a:spcBef>
              <a:spcAft>
                <a:spcPts val="0"/>
              </a:spcAft>
              <a:buSzPts val="6000"/>
              <a:buNone/>
            </a:pPr>
            <a:r>
              <a:rPr lang="ar-SA" dirty="0"/>
              <a:t>درس </a:t>
            </a:r>
            <a:r>
              <a:rPr lang="ar-JO" dirty="0" smtClean="0"/>
              <a:t>مستقلون في المكان </a:t>
            </a:r>
            <a:r>
              <a:rPr lang="ar-SA" dirty="0" smtClean="0"/>
              <a:t>للصفّ ال</a:t>
            </a:r>
            <a:r>
              <a:rPr lang="ar-JO" dirty="0" smtClean="0"/>
              <a:t>خامس</a:t>
            </a:r>
            <a:endParaRPr dirty="0"/>
          </a:p>
          <a:p>
            <a:pPr marL="0" lvl="0" indent="0" algn="r" rtl="1">
              <a:lnSpc>
                <a:spcPct val="67666"/>
              </a:lnSpc>
              <a:spcBef>
                <a:spcPts val="1000"/>
              </a:spcBef>
              <a:spcAft>
                <a:spcPts val="0"/>
              </a:spcAft>
              <a:buSzPts val="6000"/>
              <a:buNone/>
            </a:pPr>
            <a:endParaRPr dirty="0"/>
          </a:p>
        </p:txBody>
      </p:sp>
      <p:sp>
        <p:nvSpPr>
          <p:cNvPr id="175" name="Google Shape;175;p5"/>
          <p:cNvSpPr txBox="1">
            <a:spLocks noGrp="1"/>
          </p:cNvSpPr>
          <p:nvPr>
            <p:ph type="body" idx="2"/>
          </p:nvPr>
        </p:nvSpPr>
        <p:spPr>
          <a:xfrm>
            <a:off x="2030833" y="4419771"/>
            <a:ext cx="5147207" cy="649357"/>
          </a:xfrm>
          <a:prstGeom prst="rect">
            <a:avLst/>
          </a:prstGeom>
          <a:noFill/>
          <a:ln>
            <a:noFill/>
          </a:ln>
        </p:spPr>
        <p:txBody>
          <a:bodyPr spcFirstLastPara="1" wrap="square" lIns="91425" tIns="45700" rIns="91425" bIns="45700" anchor="t" anchorCtr="0">
            <a:normAutofit fontScale="62500" lnSpcReduction="20000"/>
          </a:bodyPr>
          <a:lstStyle/>
          <a:p>
            <a:pPr marL="0" lvl="0" indent="0" algn="r" rtl="1">
              <a:lnSpc>
                <a:spcPct val="126874"/>
              </a:lnSpc>
              <a:spcBef>
                <a:spcPts val="0"/>
              </a:spcBef>
              <a:spcAft>
                <a:spcPts val="0"/>
              </a:spcAft>
              <a:buSzPts val="3200"/>
              <a:buNone/>
            </a:pPr>
            <a:r>
              <a:rPr lang="ar-SA" dirty="0"/>
              <a:t>موضوع </a:t>
            </a:r>
            <a:r>
              <a:rPr lang="ar-SA" dirty="0" smtClean="0"/>
              <a:t>الدرس:</a:t>
            </a:r>
            <a:r>
              <a:rPr lang="ar-JO" dirty="0" smtClean="0"/>
              <a:t>اختيارات مسارات المشي في الحي وخارجه</a:t>
            </a:r>
            <a:endParaRPr dirty="0"/>
          </a:p>
        </p:txBody>
      </p:sp>
      <p:pic>
        <p:nvPicPr>
          <p:cNvPr id="177" name="Google Shape;177;p5"/>
          <p:cNvPicPr preferRelativeResize="0"/>
          <p:nvPr/>
        </p:nvPicPr>
        <p:blipFill rotWithShape="1">
          <a:blip r:embed="rId3">
            <a:alphaModFix/>
          </a:blip>
          <a:srcRect/>
          <a:stretch/>
        </p:blipFill>
        <p:spPr>
          <a:xfrm rot="-2705291">
            <a:off x="3733675" y="643429"/>
            <a:ext cx="658648" cy="2212383"/>
          </a:xfrm>
          <a:prstGeom prst="rect">
            <a:avLst/>
          </a:prstGeom>
          <a:noFill/>
          <a:ln>
            <a:noFill/>
          </a:ln>
        </p:spPr>
      </p:pic>
      <p:sp>
        <p:nvSpPr>
          <p:cNvPr id="178" name="Google Shape;178;p5"/>
          <p:cNvSpPr txBox="1"/>
          <p:nvPr/>
        </p:nvSpPr>
        <p:spPr>
          <a:xfrm>
            <a:off x="2030833" y="5069128"/>
            <a:ext cx="5147207" cy="649357"/>
          </a:xfrm>
          <a:prstGeom prst="rect">
            <a:avLst/>
          </a:prstGeom>
          <a:noFill/>
          <a:ln>
            <a:noFill/>
          </a:ln>
        </p:spPr>
        <p:txBody>
          <a:bodyPr spcFirstLastPara="1" wrap="square" lIns="91425" tIns="45700" rIns="91425" bIns="45700" anchor="t" anchorCtr="0">
            <a:normAutofit/>
          </a:bodyPr>
          <a:lstStyle/>
          <a:p>
            <a:pPr marL="0" marR="0" lvl="0" indent="0" algn="r" rtl="1">
              <a:lnSpc>
                <a:spcPct val="90000"/>
              </a:lnSpc>
              <a:spcBef>
                <a:spcPts val="0"/>
              </a:spcBef>
              <a:spcAft>
                <a:spcPts val="0"/>
              </a:spcAft>
              <a:buClr>
                <a:schemeClr val="lt1"/>
              </a:buClr>
              <a:buSzPts val="3200"/>
              <a:buFont typeface="Calibri"/>
              <a:buNone/>
            </a:pPr>
            <a:r>
              <a:rPr lang="ar-SA" sz="3200" b="0" i="0" u="none" strike="noStrike" cap="none" dirty="0">
                <a:solidFill>
                  <a:schemeClr val="lt1"/>
                </a:solidFill>
                <a:latin typeface="Calibri"/>
                <a:ea typeface="Calibri"/>
                <a:cs typeface="Calibri"/>
                <a:sym typeface="Calibri"/>
              </a:rPr>
              <a:t>مع المعلّم/ </a:t>
            </a:r>
            <a:r>
              <a:rPr lang="ar-SA" sz="3200" b="0" i="0" u="none" strike="noStrike" cap="none" dirty="0" smtClean="0">
                <a:solidFill>
                  <a:schemeClr val="lt1"/>
                </a:solidFill>
                <a:latin typeface="Calibri"/>
                <a:ea typeface="Calibri"/>
                <a:cs typeface="Calibri"/>
                <a:sym typeface="Calibri"/>
              </a:rPr>
              <a:t>ة:</a:t>
            </a:r>
            <a:r>
              <a:rPr lang="ar-JO" sz="3200" b="0" i="0" u="none" strike="noStrike" cap="none" dirty="0" smtClean="0">
                <a:solidFill>
                  <a:schemeClr val="lt1"/>
                </a:solidFill>
                <a:latin typeface="Calibri"/>
                <a:ea typeface="Calibri"/>
                <a:cs typeface="Calibri"/>
                <a:sym typeface="Calibri"/>
              </a:rPr>
              <a:t>حنين مصاروة</a:t>
            </a:r>
            <a:endParaRPr dirty="0"/>
          </a:p>
        </p:txBody>
      </p:sp>
      <p:sp>
        <p:nvSpPr>
          <p:cNvPr id="179" name="Google Shape;179;p5"/>
          <p:cNvSpPr/>
          <p:nvPr/>
        </p:nvSpPr>
        <p:spPr>
          <a:xfrm>
            <a:off x="5462337" y="2129589"/>
            <a:ext cx="5197642" cy="5605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0" name="Google Shape;180;p5"/>
          <p:cNvSpPr txBox="1"/>
          <p:nvPr/>
        </p:nvSpPr>
        <p:spPr>
          <a:xfrm>
            <a:off x="5811854" y="1979222"/>
            <a:ext cx="4498607" cy="8309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ar-SA" sz="4800" b="0" i="0" u="none" strike="noStrike" cap="none">
                <a:solidFill>
                  <a:schemeClr val="lt1"/>
                </a:solidFill>
                <a:latin typeface="Calibri"/>
                <a:ea typeface="Calibri"/>
                <a:cs typeface="Calibri"/>
                <a:sym typeface="Calibri"/>
              </a:rPr>
              <a:t>منظومة بثّ قُطريّة</a:t>
            </a:r>
            <a:endParaRPr sz="4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564370"/>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endParaRPr sz="6600" dirty="0">
              <a:solidFill>
                <a:srgbClr val="FF0000"/>
              </a:solidFill>
            </a:endParaRPr>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מלבן 2"/>
          <p:cNvSpPr/>
          <p:nvPr/>
        </p:nvSpPr>
        <p:spPr>
          <a:xfrm>
            <a:off x="2884227" y="924370"/>
            <a:ext cx="6096000" cy="1446550"/>
          </a:xfrm>
          <a:prstGeom prst="rect">
            <a:avLst/>
          </a:prstGeom>
        </p:spPr>
        <p:txBody>
          <a:bodyPr>
            <a:spAutoFit/>
          </a:bodyPr>
          <a:lstStyle/>
          <a:p>
            <a:pPr algn="ctr"/>
            <a:r>
              <a:rPr lang="ar-JO" sz="4400" b="1" dirty="0">
                <a:solidFill>
                  <a:srgbClr val="FF0000"/>
                </a:solidFill>
              </a:rPr>
              <a:t/>
            </a:r>
            <a:br>
              <a:rPr lang="ar-JO" sz="4400" b="1" dirty="0">
                <a:solidFill>
                  <a:srgbClr val="FF0000"/>
                </a:solidFill>
              </a:rPr>
            </a:br>
            <a:endParaRPr lang="he-IL" sz="4400" b="1" dirty="0">
              <a:solidFill>
                <a:srgbClr val="FF0000"/>
              </a:solidFill>
            </a:endParaRPr>
          </a:p>
        </p:txBody>
      </p:sp>
      <p:pic>
        <p:nvPicPr>
          <p:cNvPr id="4" name="תמונה 3"/>
          <p:cNvPicPr>
            <a:picLocks noChangeAspect="1"/>
          </p:cNvPicPr>
          <p:nvPr/>
        </p:nvPicPr>
        <p:blipFill>
          <a:blip r:embed="rId4"/>
          <a:stretch>
            <a:fillRect/>
          </a:stretch>
        </p:blipFill>
        <p:spPr>
          <a:xfrm>
            <a:off x="1951630" y="1978925"/>
            <a:ext cx="8256895" cy="4035188"/>
          </a:xfrm>
          <a:prstGeom prst="rect">
            <a:avLst/>
          </a:prstGeom>
        </p:spPr>
      </p:pic>
    </p:spTree>
    <p:extLst>
      <p:ext uri="{BB962C8B-B14F-4D97-AF65-F5344CB8AC3E}">
        <p14:creationId xmlns:p14="http://schemas.microsoft.com/office/powerpoint/2010/main" val="96516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564370"/>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endParaRPr sz="6600" dirty="0">
              <a:solidFill>
                <a:srgbClr val="FF0000"/>
              </a:solidFill>
            </a:endParaRPr>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מלבן 2"/>
          <p:cNvSpPr/>
          <p:nvPr/>
        </p:nvSpPr>
        <p:spPr>
          <a:xfrm>
            <a:off x="2884227" y="924370"/>
            <a:ext cx="6096000" cy="1446550"/>
          </a:xfrm>
          <a:prstGeom prst="rect">
            <a:avLst/>
          </a:prstGeom>
        </p:spPr>
        <p:txBody>
          <a:bodyPr>
            <a:spAutoFit/>
          </a:bodyPr>
          <a:lstStyle/>
          <a:p>
            <a:pPr algn="ctr"/>
            <a:r>
              <a:rPr lang="ar-JO" sz="4400" b="1" dirty="0">
                <a:solidFill>
                  <a:srgbClr val="FF0000"/>
                </a:solidFill>
              </a:rPr>
              <a:t/>
            </a:r>
            <a:br>
              <a:rPr lang="ar-JO" sz="4400" b="1" dirty="0">
                <a:solidFill>
                  <a:srgbClr val="FF0000"/>
                </a:solidFill>
              </a:rPr>
            </a:br>
            <a:endParaRPr lang="he-IL" sz="4400" b="1" dirty="0">
              <a:solidFill>
                <a:srgbClr val="FF0000"/>
              </a:solidFill>
            </a:endParaRPr>
          </a:p>
        </p:txBody>
      </p:sp>
      <p:pic>
        <p:nvPicPr>
          <p:cNvPr id="5" name="תמונה 4"/>
          <p:cNvPicPr>
            <a:picLocks noChangeAspect="1"/>
          </p:cNvPicPr>
          <p:nvPr/>
        </p:nvPicPr>
        <p:blipFill>
          <a:blip r:embed="rId4"/>
          <a:stretch>
            <a:fillRect/>
          </a:stretch>
        </p:blipFill>
        <p:spPr>
          <a:xfrm>
            <a:off x="3434032" y="1635070"/>
            <a:ext cx="5651482" cy="4487045"/>
          </a:xfrm>
          <a:prstGeom prst="rect">
            <a:avLst/>
          </a:prstGeom>
        </p:spPr>
      </p:pic>
    </p:spTree>
    <p:extLst>
      <p:ext uri="{BB962C8B-B14F-4D97-AF65-F5344CB8AC3E}">
        <p14:creationId xmlns:p14="http://schemas.microsoft.com/office/powerpoint/2010/main" val="61145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564370"/>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endParaRPr sz="6600" dirty="0">
              <a:solidFill>
                <a:srgbClr val="FF0000"/>
              </a:solidFill>
            </a:endParaRPr>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מלבן 2"/>
          <p:cNvSpPr/>
          <p:nvPr/>
        </p:nvSpPr>
        <p:spPr>
          <a:xfrm>
            <a:off x="2884227" y="924370"/>
            <a:ext cx="6096000" cy="1446550"/>
          </a:xfrm>
          <a:prstGeom prst="rect">
            <a:avLst/>
          </a:prstGeom>
        </p:spPr>
        <p:txBody>
          <a:bodyPr>
            <a:spAutoFit/>
          </a:bodyPr>
          <a:lstStyle/>
          <a:p>
            <a:pPr algn="ctr"/>
            <a:r>
              <a:rPr lang="ar-JO" sz="4400" b="1" dirty="0">
                <a:solidFill>
                  <a:srgbClr val="FF0000"/>
                </a:solidFill>
              </a:rPr>
              <a:t/>
            </a:r>
            <a:br>
              <a:rPr lang="ar-JO" sz="4400" b="1" dirty="0">
                <a:solidFill>
                  <a:srgbClr val="FF0000"/>
                </a:solidFill>
              </a:rPr>
            </a:br>
            <a:endParaRPr lang="he-IL" sz="4400" b="1" dirty="0">
              <a:solidFill>
                <a:srgbClr val="FF0000"/>
              </a:solidFill>
            </a:endParaRPr>
          </a:p>
        </p:txBody>
      </p:sp>
      <p:pic>
        <p:nvPicPr>
          <p:cNvPr id="2" name="תמונה 1"/>
          <p:cNvPicPr>
            <a:picLocks noChangeAspect="1"/>
          </p:cNvPicPr>
          <p:nvPr/>
        </p:nvPicPr>
        <p:blipFill>
          <a:blip r:embed="rId4"/>
          <a:stretch>
            <a:fillRect/>
          </a:stretch>
        </p:blipFill>
        <p:spPr>
          <a:xfrm>
            <a:off x="1733265" y="1627179"/>
            <a:ext cx="8065827" cy="4650791"/>
          </a:xfrm>
          <a:prstGeom prst="rect">
            <a:avLst/>
          </a:prstGeom>
        </p:spPr>
      </p:pic>
    </p:spTree>
    <p:extLst>
      <p:ext uri="{BB962C8B-B14F-4D97-AF65-F5344CB8AC3E}">
        <p14:creationId xmlns:p14="http://schemas.microsoft.com/office/powerpoint/2010/main" val="43825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564370"/>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endParaRPr sz="6600" dirty="0">
              <a:solidFill>
                <a:srgbClr val="FF0000"/>
              </a:solidFill>
            </a:endParaRPr>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מלבן 2"/>
          <p:cNvSpPr/>
          <p:nvPr/>
        </p:nvSpPr>
        <p:spPr>
          <a:xfrm>
            <a:off x="2884227" y="924370"/>
            <a:ext cx="6096000" cy="1446550"/>
          </a:xfrm>
          <a:prstGeom prst="rect">
            <a:avLst/>
          </a:prstGeom>
        </p:spPr>
        <p:txBody>
          <a:bodyPr>
            <a:spAutoFit/>
          </a:bodyPr>
          <a:lstStyle/>
          <a:p>
            <a:pPr algn="ctr"/>
            <a:r>
              <a:rPr lang="ar-JO" sz="4400" b="1" dirty="0">
                <a:solidFill>
                  <a:srgbClr val="FF0000"/>
                </a:solidFill>
              </a:rPr>
              <a:t/>
            </a:r>
            <a:br>
              <a:rPr lang="ar-JO" sz="4400" b="1" dirty="0">
                <a:solidFill>
                  <a:srgbClr val="FF0000"/>
                </a:solidFill>
              </a:rPr>
            </a:br>
            <a:endParaRPr lang="he-IL" sz="4400" b="1" dirty="0">
              <a:solidFill>
                <a:srgbClr val="FF0000"/>
              </a:solidFill>
            </a:endParaRPr>
          </a:p>
        </p:txBody>
      </p:sp>
      <p:pic>
        <p:nvPicPr>
          <p:cNvPr id="2" name="תמונה 1"/>
          <p:cNvPicPr>
            <a:picLocks noChangeAspect="1"/>
          </p:cNvPicPr>
          <p:nvPr/>
        </p:nvPicPr>
        <p:blipFill>
          <a:blip r:embed="rId4"/>
          <a:stretch>
            <a:fillRect/>
          </a:stretch>
        </p:blipFill>
        <p:spPr>
          <a:xfrm>
            <a:off x="2884227" y="2006221"/>
            <a:ext cx="6792036" cy="4258101"/>
          </a:xfrm>
          <a:prstGeom prst="rect">
            <a:avLst/>
          </a:prstGeom>
        </p:spPr>
      </p:pic>
    </p:spTree>
    <p:extLst>
      <p:ext uri="{BB962C8B-B14F-4D97-AF65-F5344CB8AC3E}">
        <p14:creationId xmlns:p14="http://schemas.microsoft.com/office/powerpoint/2010/main" val="390181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564370"/>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endParaRPr sz="6600" dirty="0">
              <a:solidFill>
                <a:srgbClr val="FF0000"/>
              </a:solidFill>
            </a:endParaRPr>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מלבן 2"/>
          <p:cNvSpPr/>
          <p:nvPr/>
        </p:nvSpPr>
        <p:spPr>
          <a:xfrm>
            <a:off x="2884227" y="924370"/>
            <a:ext cx="6096000" cy="1446550"/>
          </a:xfrm>
          <a:prstGeom prst="rect">
            <a:avLst/>
          </a:prstGeom>
        </p:spPr>
        <p:txBody>
          <a:bodyPr>
            <a:spAutoFit/>
          </a:bodyPr>
          <a:lstStyle/>
          <a:p>
            <a:pPr algn="ctr"/>
            <a:r>
              <a:rPr lang="ar-JO" sz="4400" b="1" dirty="0">
                <a:solidFill>
                  <a:srgbClr val="FF0000"/>
                </a:solidFill>
              </a:rPr>
              <a:t/>
            </a:r>
            <a:br>
              <a:rPr lang="ar-JO" sz="4400" b="1" dirty="0">
                <a:solidFill>
                  <a:srgbClr val="FF0000"/>
                </a:solidFill>
              </a:rPr>
            </a:br>
            <a:endParaRPr lang="he-IL" sz="4400" b="1" dirty="0">
              <a:solidFill>
                <a:srgbClr val="FF0000"/>
              </a:solidFill>
            </a:endParaRPr>
          </a:p>
        </p:txBody>
      </p:sp>
      <p:sp>
        <p:nvSpPr>
          <p:cNvPr id="2" name="מלבן 1"/>
          <p:cNvSpPr/>
          <p:nvPr/>
        </p:nvSpPr>
        <p:spPr>
          <a:xfrm>
            <a:off x="3617846" y="1530591"/>
            <a:ext cx="7815618" cy="1200329"/>
          </a:xfrm>
          <a:prstGeom prst="rect">
            <a:avLst/>
          </a:prstGeom>
        </p:spPr>
        <p:txBody>
          <a:bodyPr wrap="square">
            <a:spAutoFit/>
          </a:bodyPr>
          <a:lstStyle/>
          <a:p>
            <a:pPr algn="r"/>
            <a:r>
              <a:rPr lang="ar-JO" sz="3600" dirty="0"/>
              <a:t>هنالك تدابير مرورية : </a:t>
            </a:r>
            <a:br>
              <a:rPr lang="ar-JO" sz="3600" dirty="0"/>
            </a:br>
            <a:r>
              <a:rPr lang="ar-JO" sz="3600" dirty="0"/>
              <a:t>ممرات مشاة , شارات ضوئية , مطبات , جوانب .</a:t>
            </a:r>
            <a:endParaRPr lang="he-IL" sz="3600" dirty="0"/>
          </a:p>
        </p:txBody>
      </p:sp>
      <p:pic>
        <p:nvPicPr>
          <p:cNvPr id="4" name="תמונה 3"/>
          <p:cNvPicPr>
            <a:picLocks noChangeAspect="1"/>
          </p:cNvPicPr>
          <p:nvPr/>
        </p:nvPicPr>
        <p:blipFill>
          <a:blip r:embed="rId4"/>
          <a:stretch>
            <a:fillRect/>
          </a:stretch>
        </p:blipFill>
        <p:spPr>
          <a:xfrm>
            <a:off x="955342" y="2977141"/>
            <a:ext cx="10686197" cy="3355420"/>
          </a:xfrm>
          <a:prstGeom prst="rect">
            <a:avLst/>
          </a:prstGeom>
        </p:spPr>
      </p:pic>
    </p:spTree>
    <p:extLst>
      <p:ext uri="{BB962C8B-B14F-4D97-AF65-F5344CB8AC3E}">
        <p14:creationId xmlns:p14="http://schemas.microsoft.com/office/powerpoint/2010/main" val="230458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title"/>
          </p:nvPr>
        </p:nvSpPr>
        <p:spPr>
          <a:xfrm>
            <a:off x="826633" y="0"/>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dirty="0"/>
              <a:t>تدرّب</a:t>
            </a:r>
            <a:endParaRPr dirty="0"/>
          </a:p>
        </p:txBody>
      </p:sp>
      <p:pic>
        <p:nvPicPr>
          <p:cNvPr id="4" name="תמונה 3"/>
          <p:cNvPicPr>
            <a:picLocks noChangeAspect="1"/>
          </p:cNvPicPr>
          <p:nvPr/>
        </p:nvPicPr>
        <p:blipFill>
          <a:blip r:embed="rId3"/>
          <a:stretch>
            <a:fillRect/>
          </a:stretch>
        </p:blipFill>
        <p:spPr>
          <a:xfrm>
            <a:off x="2661313" y="1068396"/>
            <a:ext cx="6565961" cy="5114040"/>
          </a:xfrm>
          <a:prstGeom prst="rect">
            <a:avLst/>
          </a:prstGeom>
        </p:spPr>
      </p:pic>
      <p:pic>
        <p:nvPicPr>
          <p:cNvPr id="249" name="Google Shape;249;p12"/>
          <p:cNvPicPr preferRelativeResize="0"/>
          <p:nvPr/>
        </p:nvPicPr>
        <p:blipFill rotWithShape="1">
          <a:blip r:embed="rId4">
            <a:alphaModFix/>
          </a:blip>
          <a:srcRect/>
          <a:stretch/>
        </p:blipFill>
        <p:spPr>
          <a:xfrm>
            <a:off x="678174" y="518215"/>
            <a:ext cx="1047545" cy="55018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4"/>
          <p:cNvSpPr txBox="1">
            <a:spLocks noGrp="1"/>
          </p:cNvSpPr>
          <p:nvPr>
            <p:ph type="title"/>
          </p:nvPr>
        </p:nvSpPr>
        <p:spPr>
          <a:xfrm>
            <a:off x="942976" y="-82008"/>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dirty="0"/>
              <a:t>تتمّة التدرّب</a:t>
            </a:r>
            <a:endParaRPr dirty="0"/>
          </a:p>
        </p:txBody>
      </p:sp>
      <p:cxnSp>
        <p:nvCxnSpPr>
          <p:cNvPr id="266" name="Google Shape;266;p14"/>
          <p:cNvCxnSpPr/>
          <p:nvPr/>
        </p:nvCxnSpPr>
        <p:spPr>
          <a:xfrm>
            <a:off x="-2552700" y="6435725"/>
            <a:ext cx="4991100" cy="0"/>
          </a:xfrm>
          <a:prstGeom prst="straightConnector1">
            <a:avLst/>
          </a:prstGeom>
          <a:noFill/>
          <a:ln w="38100" cap="flat" cmpd="sng">
            <a:solidFill>
              <a:schemeClr val="accent3"/>
            </a:solidFill>
            <a:prstDash val="solid"/>
            <a:miter lim="800000"/>
            <a:headEnd type="none" w="sm" len="sm"/>
            <a:tailEnd type="none" w="sm" len="sm"/>
          </a:ln>
        </p:spPr>
      </p:cxnSp>
      <p:pic>
        <p:nvPicPr>
          <p:cNvPr id="267" name="Google Shape;267;p14"/>
          <p:cNvPicPr preferRelativeResize="0"/>
          <p:nvPr/>
        </p:nvPicPr>
        <p:blipFill rotWithShape="1">
          <a:blip r:embed="rId3">
            <a:alphaModFix/>
          </a:blip>
          <a:srcRect/>
          <a:stretch/>
        </p:blipFill>
        <p:spPr>
          <a:xfrm>
            <a:off x="273114" y="5000625"/>
            <a:ext cx="669862" cy="1320800"/>
          </a:xfrm>
          <a:prstGeom prst="rect">
            <a:avLst/>
          </a:prstGeom>
          <a:noFill/>
          <a:ln>
            <a:noFill/>
          </a:ln>
        </p:spPr>
      </p:pic>
      <p:pic>
        <p:nvPicPr>
          <p:cNvPr id="268" name="Google Shape;268;p14"/>
          <p:cNvPicPr preferRelativeResize="0"/>
          <p:nvPr/>
        </p:nvPicPr>
        <p:blipFill rotWithShape="1">
          <a:blip r:embed="rId4">
            <a:alphaModFix/>
          </a:blip>
          <a:srcRect/>
          <a:stretch/>
        </p:blipFill>
        <p:spPr>
          <a:xfrm>
            <a:off x="14323263" y="8317913"/>
            <a:ext cx="1879600" cy="1739900"/>
          </a:xfrm>
          <a:prstGeom prst="rect">
            <a:avLst/>
          </a:prstGeom>
          <a:noFill/>
          <a:ln>
            <a:noFill/>
          </a:ln>
        </p:spPr>
      </p:pic>
      <p:pic>
        <p:nvPicPr>
          <p:cNvPr id="269" name="Google Shape;269;p14"/>
          <p:cNvPicPr preferRelativeResize="0"/>
          <p:nvPr/>
        </p:nvPicPr>
        <p:blipFill rotWithShape="1">
          <a:blip r:embed="rId5">
            <a:alphaModFix/>
          </a:blip>
          <a:srcRect/>
          <a:stretch/>
        </p:blipFill>
        <p:spPr>
          <a:xfrm>
            <a:off x="435481" y="133642"/>
            <a:ext cx="1014990" cy="894264"/>
          </a:xfrm>
          <a:prstGeom prst="rect">
            <a:avLst/>
          </a:prstGeom>
          <a:noFill/>
          <a:ln>
            <a:noFill/>
          </a:ln>
        </p:spPr>
      </p:pic>
      <p:pic>
        <p:nvPicPr>
          <p:cNvPr id="2" name="תמונה 1"/>
          <p:cNvPicPr>
            <a:picLocks noChangeAspect="1"/>
          </p:cNvPicPr>
          <p:nvPr/>
        </p:nvPicPr>
        <p:blipFill>
          <a:blip r:embed="rId6"/>
          <a:stretch>
            <a:fillRect/>
          </a:stretch>
        </p:blipFill>
        <p:spPr>
          <a:xfrm>
            <a:off x="1196723" y="927893"/>
            <a:ext cx="10008105" cy="51792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4"/>
          <p:cNvSpPr txBox="1">
            <a:spLocks noGrp="1"/>
          </p:cNvSpPr>
          <p:nvPr>
            <p:ph type="title"/>
          </p:nvPr>
        </p:nvSpPr>
        <p:spPr>
          <a:xfrm>
            <a:off x="942976" y="-82008"/>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dirty="0"/>
              <a:t>تتمّة التدرّب</a:t>
            </a:r>
            <a:endParaRPr dirty="0"/>
          </a:p>
        </p:txBody>
      </p:sp>
      <p:cxnSp>
        <p:nvCxnSpPr>
          <p:cNvPr id="266" name="Google Shape;266;p14"/>
          <p:cNvCxnSpPr/>
          <p:nvPr/>
        </p:nvCxnSpPr>
        <p:spPr>
          <a:xfrm>
            <a:off x="-2552700" y="6435725"/>
            <a:ext cx="4991100" cy="0"/>
          </a:xfrm>
          <a:prstGeom prst="straightConnector1">
            <a:avLst/>
          </a:prstGeom>
          <a:noFill/>
          <a:ln w="38100" cap="flat" cmpd="sng">
            <a:solidFill>
              <a:schemeClr val="accent3"/>
            </a:solidFill>
            <a:prstDash val="solid"/>
            <a:miter lim="800000"/>
            <a:headEnd type="none" w="sm" len="sm"/>
            <a:tailEnd type="none" w="sm" len="sm"/>
          </a:ln>
        </p:spPr>
      </p:cxnSp>
      <p:pic>
        <p:nvPicPr>
          <p:cNvPr id="267" name="Google Shape;267;p14"/>
          <p:cNvPicPr preferRelativeResize="0"/>
          <p:nvPr/>
        </p:nvPicPr>
        <p:blipFill rotWithShape="1">
          <a:blip r:embed="rId3">
            <a:alphaModFix/>
          </a:blip>
          <a:srcRect/>
          <a:stretch/>
        </p:blipFill>
        <p:spPr>
          <a:xfrm>
            <a:off x="273114" y="5000625"/>
            <a:ext cx="669862" cy="1320800"/>
          </a:xfrm>
          <a:prstGeom prst="rect">
            <a:avLst/>
          </a:prstGeom>
          <a:noFill/>
          <a:ln>
            <a:noFill/>
          </a:ln>
        </p:spPr>
      </p:pic>
      <p:pic>
        <p:nvPicPr>
          <p:cNvPr id="268" name="Google Shape;268;p14"/>
          <p:cNvPicPr preferRelativeResize="0"/>
          <p:nvPr/>
        </p:nvPicPr>
        <p:blipFill rotWithShape="1">
          <a:blip r:embed="rId4">
            <a:alphaModFix/>
          </a:blip>
          <a:srcRect/>
          <a:stretch/>
        </p:blipFill>
        <p:spPr>
          <a:xfrm>
            <a:off x="14323263" y="8317913"/>
            <a:ext cx="1879600" cy="1739900"/>
          </a:xfrm>
          <a:prstGeom prst="rect">
            <a:avLst/>
          </a:prstGeom>
          <a:noFill/>
          <a:ln>
            <a:noFill/>
          </a:ln>
        </p:spPr>
      </p:pic>
      <p:pic>
        <p:nvPicPr>
          <p:cNvPr id="269" name="Google Shape;269;p14"/>
          <p:cNvPicPr preferRelativeResize="0"/>
          <p:nvPr/>
        </p:nvPicPr>
        <p:blipFill rotWithShape="1">
          <a:blip r:embed="rId5">
            <a:alphaModFix/>
          </a:blip>
          <a:srcRect/>
          <a:stretch/>
        </p:blipFill>
        <p:spPr>
          <a:xfrm>
            <a:off x="435481" y="133642"/>
            <a:ext cx="1014990" cy="894264"/>
          </a:xfrm>
          <a:prstGeom prst="rect">
            <a:avLst/>
          </a:prstGeom>
          <a:noFill/>
          <a:ln>
            <a:noFill/>
          </a:ln>
        </p:spPr>
      </p:pic>
      <p:sp>
        <p:nvSpPr>
          <p:cNvPr id="3" name="מלבן 2"/>
          <p:cNvSpPr/>
          <p:nvPr/>
        </p:nvSpPr>
        <p:spPr>
          <a:xfrm>
            <a:off x="742950" y="1027906"/>
            <a:ext cx="11044237" cy="3785652"/>
          </a:xfrm>
          <a:prstGeom prst="rect">
            <a:avLst/>
          </a:prstGeom>
        </p:spPr>
        <p:txBody>
          <a:bodyPr wrap="square">
            <a:spAutoFit/>
          </a:bodyPr>
          <a:lstStyle/>
          <a:p>
            <a:pPr algn="r"/>
            <a:r>
              <a:rPr lang="ar-JO" sz="4000" dirty="0"/>
              <a:t>قرر عمر واصدقاؤه الذهاب من بيت منال الى محطة القطار الواقعة في اخر الحي لمقابلة رنا صديقتهم .</a:t>
            </a:r>
          </a:p>
          <a:p>
            <a:pPr algn="r"/>
            <a:r>
              <a:rPr lang="ar-JO" sz="4000" dirty="0"/>
              <a:t>ارسموا على الخريطة – بالوان مختلفة – مسارات المشي الممكنة من بيت منال الى محطة القطار ( ارسموا المسارات على شريحة او نايلون ) . </a:t>
            </a:r>
          </a:p>
          <a:p>
            <a:pPr algn="r"/>
            <a:r>
              <a:rPr lang="ar-JO" sz="4000" dirty="0"/>
              <a:t>اختاروا المسار الأكثر امنا واشرحوا سبب اختياركم له بالذات .</a:t>
            </a:r>
          </a:p>
        </p:txBody>
      </p:sp>
    </p:spTree>
    <p:extLst>
      <p:ext uri="{BB962C8B-B14F-4D97-AF65-F5344CB8AC3E}">
        <p14:creationId xmlns:p14="http://schemas.microsoft.com/office/powerpoint/2010/main" val="222769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9"/>
          <p:cNvSpPr txBox="1">
            <a:spLocks noGrp="1"/>
          </p:cNvSpPr>
          <p:nvPr>
            <p:ph type="body" idx="1"/>
          </p:nvPr>
        </p:nvSpPr>
        <p:spPr>
          <a:xfrm>
            <a:off x="1439626" y="1383126"/>
            <a:ext cx="9572625" cy="4840253"/>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pPr>
            <a:r>
              <a:rPr lang="ar-JO" dirty="0"/>
              <a:t> ارسموا في الرسم الاتجاهات المختلفة لسير </a:t>
            </a:r>
            <a:r>
              <a:rPr lang="ar-JO" dirty="0" smtClean="0"/>
              <a:t>السيارات؟ </a:t>
            </a:r>
            <a:endParaRPr dirty="0"/>
          </a:p>
        </p:txBody>
      </p:sp>
      <p:sp>
        <p:nvSpPr>
          <p:cNvPr id="316" name="Google Shape;316;p1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SA"/>
              <a:t>نواصل التدرّب</a:t>
            </a:r>
            <a:endParaRPr/>
          </a:p>
        </p:txBody>
      </p:sp>
      <p:pic>
        <p:nvPicPr>
          <p:cNvPr id="317" name="Google Shape;317;p19"/>
          <p:cNvPicPr preferRelativeResize="0"/>
          <p:nvPr/>
        </p:nvPicPr>
        <p:blipFill rotWithShape="1">
          <a:blip r:embed="rId3">
            <a:alphaModFix/>
          </a:blip>
          <a:srcRect/>
          <a:stretch/>
        </p:blipFill>
        <p:spPr>
          <a:xfrm flipH="1">
            <a:off x="108130" y="4363944"/>
            <a:ext cx="1668299" cy="1739900"/>
          </a:xfrm>
          <a:prstGeom prst="rect">
            <a:avLst/>
          </a:prstGeom>
          <a:noFill/>
          <a:ln>
            <a:noFill/>
          </a:ln>
        </p:spPr>
      </p:pic>
      <p:pic>
        <p:nvPicPr>
          <p:cNvPr id="2" name="תמונה 1"/>
          <p:cNvPicPr>
            <a:picLocks noChangeAspect="1"/>
          </p:cNvPicPr>
          <p:nvPr/>
        </p:nvPicPr>
        <p:blipFill>
          <a:blip r:embed="rId4"/>
          <a:stretch>
            <a:fillRect/>
          </a:stretch>
        </p:blipFill>
        <p:spPr>
          <a:xfrm>
            <a:off x="2402006" y="2456598"/>
            <a:ext cx="7629097" cy="381469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9"/>
          <p:cNvSpPr txBox="1">
            <a:spLocks noGrp="1"/>
          </p:cNvSpPr>
          <p:nvPr>
            <p:ph type="body" idx="1"/>
          </p:nvPr>
        </p:nvSpPr>
        <p:spPr>
          <a:xfrm>
            <a:off x="1439626" y="1383126"/>
            <a:ext cx="9572625" cy="4840253"/>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pPr>
            <a:r>
              <a:rPr lang="ar-JO" dirty="0"/>
              <a:t> </a:t>
            </a:r>
            <a:endParaRPr dirty="0"/>
          </a:p>
        </p:txBody>
      </p:sp>
      <p:sp>
        <p:nvSpPr>
          <p:cNvPr id="316" name="Google Shape;316;p1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SA"/>
              <a:t>نواصل التدرّب</a:t>
            </a:r>
            <a:endParaRPr/>
          </a:p>
        </p:txBody>
      </p:sp>
      <p:pic>
        <p:nvPicPr>
          <p:cNvPr id="317" name="Google Shape;317;p19"/>
          <p:cNvPicPr preferRelativeResize="0"/>
          <p:nvPr/>
        </p:nvPicPr>
        <p:blipFill rotWithShape="1">
          <a:blip r:embed="rId3">
            <a:alphaModFix/>
          </a:blip>
          <a:srcRect/>
          <a:stretch/>
        </p:blipFill>
        <p:spPr>
          <a:xfrm flipH="1">
            <a:off x="551989" y="366855"/>
            <a:ext cx="1668299" cy="1739900"/>
          </a:xfrm>
          <a:prstGeom prst="rect">
            <a:avLst/>
          </a:prstGeom>
          <a:noFill/>
          <a:ln>
            <a:noFill/>
          </a:ln>
        </p:spPr>
      </p:pic>
      <p:pic>
        <p:nvPicPr>
          <p:cNvPr id="3" name="תמונה 2"/>
          <p:cNvPicPr>
            <a:picLocks noChangeAspect="1"/>
          </p:cNvPicPr>
          <p:nvPr/>
        </p:nvPicPr>
        <p:blipFill>
          <a:blip r:embed="rId4"/>
          <a:stretch>
            <a:fillRect/>
          </a:stretch>
        </p:blipFill>
        <p:spPr>
          <a:xfrm>
            <a:off x="6741657" y="2466755"/>
            <a:ext cx="5309317" cy="3637089"/>
          </a:xfrm>
          <a:prstGeom prst="rect">
            <a:avLst/>
          </a:prstGeom>
        </p:spPr>
      </p:pic>
      <p:pic>
        <p:nvPicPr>
          <p:cNvPr id="4" name="תמונה 3"/>
          <p:cNvPicPr>
            <a:picLocks noChangeAspect="1"/>
          </p:cNvPicPr>
          <p:nvPr/>
        </p:nvPicPr>
        <p:blipFill>
          <a:blip r:embed="rId5"/>
          <a:stretch>
            <a:fillRect/>
          </a:stretch>
        </p:blipFill>
        <p:spPr>
          <a:xfrm>
            <a:off x="944984" y="2396962"/>
            <a:ext cx="5128270" cy="3706882"/>
          </a:xfrm>
          <a:prstGeom prst="rect">
            <a:avLst/>
          </a:prstGeom>
        </p:spPr>
      </p:pic>
    </p:spTree>
    <p:extLst>
      <p:ext uri="{BB962C8B-B14F-4D97-AF65-F5344CB8AC3E}">
        <p14:creationId xmlns:p14="http://schemas.microsoft.com/office/powerpoint/2010/main" val="2666266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6"/>
          <p:cNvSpPr txBox="1">
            <a:spLocks noGrp="1"/>
          </p:cNvSpPr>
          <p:nvPr>
            <p:ph type="title"/>
          </p:nvPr>
        </p:nvSpPr>
        <p:spPr>
          <a:xfrm>
            <a:off x="865046" y="376561"/>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dirty="0"/>
              <a:t>ماذا سنتعلّم اليوم؟</a:t>
            </a:r>
            <a:endParaRPr dirty="0"/>
          </a:p>
        </p:txBody>
      </p:sp>
      <p:sp>
        <p:nvSpPr>
          <p:cNvPr id="187" name="Google Shape;187;p6"/>
          <p:cNvSpPr txBox="1">
            <a:spLocks noGrp="1"/>
          </p:cNvSpPr>
          <p:nvPr>
            <p:ph type="body" idx="1"/>
          </p:nvPr>
        </p:nvSpPr>
        <p:spPr>
          <a:xfrm>
            <a:off x="838200" y="1310185"/>
            <a:ext cx="10515600" cy="4866778"/>
          </a:xfrm>
          <a:prstGeom prst="rect">
            <a:avLst/>
          </a:prstGeom>
          <a:noFill/>
          <a:ln>
            <a:noFill/>
          </a:ln>
        </p:spPr>
        <p:txBody>
          <a:bodyPr spcFirstLastPara="1" wrap="square" lIns="91425" tIns="45700" rIns="91425" bIns="45700" anchor="t" anchorCtr="0">
            <a:normAutofit/>
          </a:bodyPr>
          <a:lstStyle/>
          <a:p>
            <a:pPr marL="635000" lvl="0" indent="-457200">
              <a:buFont typeface="Arial" panose="020B0604020202020204" pitchFamily="34" charset="0"/>
              <a:buChar char="•"/>
            </a:pPr>
            <a:r>
              <a:rPr lang="ar-JO" dirty="0"/>
              <a:t> اختيار مسار المشي بشكل امن </a:t>
            </a:r>
          </a:p>
          <a:p>
            <a:pPr marL="635000" lvl="0" indent="-457200">
              <a:buFont typeface="Arial" panose="020B0604020202020204" pitchFamily="34" charset="0"/>
              <a:buChar char="•"/>
            </a:pPr>
            <a:r>
              <a:rPr lang="ar-JO" dirty="0"/>
              <a:t>اختيار مسار المشي الامن في حي الورود , الحي الجنوبي الجديد ومكان سكناكم </a:t>
            </a:r>
            <a:endParaRPr dirty="0"/>
          </a:p>
        </p:txBody>
      </p:sp>
      <p:pic>
        <p:nvPicPr>
          <p:cNvPr id="188" name="Google Shape;188;p6"/>
          <p:cNvPicPr preferRelativeResize="0"/>
          <p:nvPr/>
        </p:nvPicPr>
        <p:blipFill rotWithShape="1">
          <a:blip r:embed="rId3">
            <a:alphaModFix/>
          </a:blip>
          <a:srcRect/>
          <a:stretch/>
        </p:blipFill>
        <p:spPr>
          <a:xfrm>
            <a:off x="8962585" y="5570467"/>
            <a:ext cx="1848622" cy="2100927"/>
          </a:xfrm>
          <a:prstGeom prst="rect">
            <a:avLst/>
          </a:prstGeom>
          <a:noFill/>
          <a:ln>
            <a:noFill/>
          </a:ln>
        </p:spPr>
      </p:pic>
      <p:pic>
        <p:nvPicPr>
          <p:cNvPr id="189" name="Google Shape;189;p6"/>
          <p:cNvPicPr preferRelativeResize="0"/>
          <p:nvPr/>
        </p:nvPicPr>
        <p:blipFill rotWithShape="1">
          <a:blip r:embed="rId4">
            <a:alphaModFix/>
          </a:blip>
          <a:srcRect/>
          <a:stretch/>
        </p:blipFill>
        <p:spPr>
          <a:xfrm rot="8057618">
            <a:off x="290049" y="269606"/>
            <a:ext cx="1468977" cy="97331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564370"/>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r>
              <a:rPr lang="ar-JO" dirty="0" smtClean="0"/>
              <a:t>                مجال الرؤية</a:t>
            </a:r>
            <a:endParaRPr sz="6600" dirty="0">
              <a:solidFill>
                <a:srgbClr val="FF0000"/>
              </a:solidFill>
            </a:endParaRPr>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מלבן 2"/>
          <p:cNvSpPr/>
          <p:nvPr/>
        </p:nvSpPr>
        <p:spPr>
          <a:xfrm>
            <a:off x="2884227" y="924370"/>
            <a:ext cx="6096000" cy="1446550"/>
          </a:xfrm>
          <a:prstGeom prst="rect">
            <a:avLst/>
          </a:prstGeom>
        </p:spPr>
        <p:txBody>
          <a:bodyPr>
            <a:spAutoFit/>
          </a:bodyPr>
          <a:lstStyle/>
          <a:p>
            <a:pPr algn="ctr"/>
            <a:r>
              <a:rPr lang="ar-JO" sz="4400" b="1" dirty="0">
                <a:solidFill>
                  <a:srgbClr val="FF0000"/>
                </a:solidFill>
              </a:rPr>
              <a:t/>
            </a:r>
            <a:br>
              <a:rPr lang="ar-JO" sz="4400" b="1" dirty="0">
                <a:solidFill>
                  <a:srgbClr val="FF0000"/>
                </a:solidFill>
              </a:rPr>
            </a:br>
            <a:endParaRPr lang="he-IL" sz="4400" b="1" dirty="0">
              <a:solidFill>
                <a:srgbClr val="FF0000"/>
              </a:solidFill>
            </a:endParaRPr>
          </a:p>
        </p:txBody>
      </p:sp>
      <p:sp>
        <p:nvSpPr>
          <p:cNvPr id="2" name="מלבן 1"/>
          <p:cNvSpPr/>
          <p:nvPr/>
        </p:nvSpPr>
        <p:spPr>
          <a:xfrm>
            <a:off x="1642412" y="1724589"/>
            <a:ext cx="9432390" cy="646331"/>
          </a:xfrm>
          <a:prstGeom prst="rect">
            <a:avLst/>
          </a:prstGeom>
        </p:spPr>
        <p:txBody>
          <a:bodyPr wrap="none">
            <a:spAutoFit/>
          </a:bodyPr>
          <a:lstStyle/>
          <a:p>
            <a:r>
              <a:rPr lang="ar-JO" sz="3600" dirty="0" smtClean="0"/>
              <a:t>مجال </a:t>
            </a:r>
            <a:r>
              <a:rPr lang="ar-JO" sz="3600" dirty="0"/>
              <a:t>الرؤية مفتوح للمشاة , بالذات عند مفرق متعدد الاتجاهات </a:t>
            </a:r>
            <a:endParaRPr lang="he-IL" sz="3600" dirty="0"/>
          </a:p>
        </p:txBody>
      </p:sp>
      <p:pic>
        <p:nvPicPr>
          <p:cNvPr id="5" name="תמונה 4"/>
          <p:cNvPicPr>
            <a:picLocks noChangeAspect="1"/>
          </p:cNvPicPr>
          <p:nvPr/>
        </p:nvPicPr>
        <p:blipFill>
          <a:blip r:embed="rId4"/>
          <a:stretch>
            <a:fillRect/>
          </a:stretch>
        </p:blipFill>
        <p:spPr>
          <a:xfrm>
            <a:off x="3081590" y="2933852"/>
            <a:ext cx="5907536" cy="3310415"/>
          </a:xfrm>
          <a:prstGeom prst="rect">
            <a:avLst/>
          </a:prstGeom>
        </p:spPr>
      </p:pic>
    </p:spTree>
    <p:extLst>
      <p:ext uri="{BB962C8B-B14F-4D97-AF65-F5344CB8AC3E}">
        <p14:creationId xmlns:p14="http://schemas.microsoft.com/office/powerpoint/2010/main" val="298010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9"/>
          <p:cNvSpPr txBox="1">
            <a:spLocks noGrp="1"/>
          </p:cNvSpPr>
          <p:nvPr>
            <p:ph type="body" idx="1"/>
          </p:nvPr>
        </p:nvSpPr>
        <p:spPr>
          <a:xfrm>
            <a:off x="942279" y="1383126"/>
            <a:ext cx="10766592" cy="4840253"/>
          </a:xfrm>
          <a:prstGeom prst="rect">
            <a:avLst/>
          </a:prstGeom>
          <a:noFill/>
          <a:ln>
            <a:noFill/>
          </a:ln>
        </p:spPr>
        <p:txBody>
          <a:bodyPr spcFirstLastPara="1" wrap="square" lIns="91425" tIns="45700" rIns="91425" bIns="45700" anchor="t" anchorCtr="0">
            <a:normAutofit/>
          </a:bodyPr>
          <a:lstStyle/>
          <a:p>
            <a:pPr marL="0" lvl="0" indent="0" rtl="0">
              <a:lnSpc>
                <a:spcPct val="100000"/>
              </a:lnSpc>
            </a:pPr>
            <a:r>
              <a:rPr lang="ar-JO" dirty="0"/>
              <a:t> عمر منال وعلياء , يقفون على الرصيف امام ممر المشاة , اشرحوا ما هي الصعوبات والمشكلات والاخطار التي </a:t>
            </a:r>
            <a:r>
              <a:rPr lang="ar-JO" dirty="0" smtClean="0"/>
              <a:t>تعترضهم؟</a:t>
            </a:r>
          </a:p>
          <a:p>
            <a:pPr marL="0" lvl="0" indent="0" rtl="0">
              <a:lnSpc>
                <a:spcPct val="100000"/>
              </a:lnSpc>
            </a:pPr>
            <a:endParaRPr dirty="0"/>
          </a:p>
        </p:txBody>
      </p:sp>
      <p:sp>
        <p:nvSpPr>
          <p:cNvPr id="316" name="Google Shape;316;p1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SA"/>
              <a:t>نواصل التدرّب</a:t>
            </a:r>
            <a:endParaRPr/>
          </a:p>
        </p:txBody>
      </p:sp>
      <p:pic>
        <p:nvPicPr>
          <p:cNvPr id="317" name="Google Shape;317;p19"/>
          <p:cNvPicPr preferRelativeResize="0"/>
          <p:nvPr/>
        </p:nvPicPr>
        <p:blipFill rotWithShape="1">
          <a:blip r:embed="rId3">
            <a:alphaModFix/>
          </a:blip>
          <a:srcRect/>
          <a:stretch/>
        </p:blipFill>
        <p:spPr>
          <a:xfrm flipH="1">
            <a:off x="108130" y="4363944"/>
            <a:ext cx="1668299" cy="1739900"/>
          </a:xfrm>
          <a:prstGeom prst="rect">
            <a:avLst/>
          </a:prstGeom>
          <a:noFill/>
          <a:ln>
            <a:noFill/>
          </a:ln>
        </p:spPr>
      </p:pic>
      <p:pic>
        <p:nvPicPr>
          <p:cNvPr id="3" name="תמונה 2"/>
          <p:cNvPicPr>
            <a:picLocks noChangeAspect="1"/>
          </p:cNvPicPr>
          <p:nvPr/>
        </p:nvPicPr>
        <p:blipFill>
          <a:blip r:embed="rId4"/>
          <a:stretch>
            <a:fillRect/>
          </a:stretch>
        </p:blipFill>
        <p:spPr>
          <a:xfrm>
            <a:off x="2610578" y="2893326"/>
            <a:ext cx="7420525" cy="3330054"/>
          </a:xfrm>
          <a:prstGeom prst="rect">
            <a:avLst/>
          </a:prstGeom>
        </p:spPr>
      </p:pic>
    </p:spTree>
    <p:extLst>
      <p:ext uri="{BB962C8B-B14F-4D97-AF65-F5344CB8AC3E}">
        <p14:creationId xmlns:p14="http://schemas.microsoft.com/office/powerpoint/2010/main" val="22318076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9"/>
          <p:cNvSpPr txBox="1">
            <a:spLocks noGrp="1"/>
          </p:cNvSpPr>
          <p:nvPr>
            <p:ph type="body" idx="1"/>
          </p:nvPr>
        </p:nvSpPr>
        <p:spPr>
          <a:xfrm>
            <a:off x="942279" y="1383126"/>
            <a:ext cx="10766592" cy="4840253"/>
          </a:xfrm>
          <a:prstGeom prst="rect">
            <a:avLst/>
          </a:prstGeom>
          <a:noFill/>
          <a:ln>
            <a:noFill/>
          </a:ln>
        </p:spPr>
        <p:txBody>
          <a:bodyPr spcFirstLastPara="1" wrap="square" lIns="91425" tIns="45700" rIns="91425" bIns="45700" anchor="t" anchorCtr="0">
            <a:normAutofit/>
          </a:bodyPr>
          <a:lstStyle/>
          <a:p>
            <a:pPr marL="0" lvl="0" indent="0" rtl="0">
              <a:lnSpc>
                <a:spcPct val="100000"/>
              </a:lnSpc>
            </a:pPr>
            <a:r>
              <a:rPr lang="ar-JO" dirty="0"/>
              <a:t> </a:t>
            </a:r>
            <a:endParaRPr dirty="0"/>
          </a:p>
        </p:txBody>
      </p:sp>
      <p:sp>
        <p:nvSpPr>
          <p:cNvPr id="316" name="Google Shape;316;p1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SA"/>
              <a:t>نواصل التدرّب</a:t>
            </a:r>
            <a:endParaRPr/>
          </a:p>
        </p:txBody>
      </p:sp>
      <p:pic>
        <p:nvPicPr>
          <p:cNvPr id="317" name="Google Shape;317;p19"/>
          <p:cNvPicPr preferRelativeResize="0"/>
          <p:nvPr/>
        </p:nvPicPr>
        <p:blipFill rotWithShape="1">
          <a:blip r:embed="rId3">
            <a:alphaModFix/>
          </a:blip>
          <a:srcRect/>
          <a:stretch/>
        </p:blipFill>
        <p:spPr>
          <a:xfrm flipH="1">
            <a:off x="108130" y="4363944"/>
            <a:ext cx="1668299" cy="1739900"/>
          </a:xfrm>
          <a:prstGeom prst="rect">
            <a:avLst/>
          </a:prstGeom>
          <a:noFill/>
          <a:ln>
            <a:noFill/>
          </a:ln>
        </p:spPr>
      </p:pic>
      <p:pic>
        <p:nvPicPr>
          <p:cNvPr id="2" name="תמונה 1"/>
          <p:cNvPicPr>
            <a:picLocks noChangeAspect="1"/>
          </p:cNvPicPr>
          <p:nvPr/>
        </p:nvPicPr>
        <p:blipFill>
          <a:blip r:embed="rId4"/>
          <a:stretch>
            <a:fillRect/>
          </a:stretch>
        </p:blipFill>
        <p:spPr>
          <a:xfrm>
            <a:off x="2101755" y="1383126"/>
            <a:ext cx="8956550" cy="5044970"/>
          </a:xfrm>
          <a:prstGeom prst="rect">
            <a:avLst/>
          </a:prstGeom>
        </p:spPr>
      </p:pic>
    </p:spTree>
    <p:extLst>
      <p:ext uri="{BB962C8B-B14F-4D97-AF65-F5344CB8AC3E}">
        <p14:creationId xmlns:p14="http://schemas.microsoft.com/office/powerpoint/2010/main" val="21374406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564370"/>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endParaRPr sz="6600" dirty="0">
              <a:solidFill>
                <a:srgbClr val="FF0000"/>
              </a:solidFill>
            </a:endParaRPr>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מלבן 2"/>
          <p:cNvSpPr/>
          <p:nvPr/>
        </p:nvSpPr>
        <p:spPr>
          <a:xfrm>
            <a:off x="2884227" y="924370"/>
            <a:ext cx="6096000" cy="1446550"/>
          </a:xfrm>
          <a:prstGeom prst="rect">
            <a:avLst/>
          </a:prstGeom>
        </p:spPr>
        <p:txBody>
          <a:bodyPr>
            <a:spAutoFit/>
          </a:bodyPr>
          <a:lstStyle/>
          <a:p>
            <a:pPr algn="ctr"/>
            <a:r>
              <a:rPr lang="ar-JO" sz="4400" b="1" dirty="0">
                <a:solidFill>
                  <a:srgbClr val="FF0000"/>
                </a:solidFill>
              </a:rPr>
              <a:t/>
            </a:r>
            <a:br>
              <a:rPr lang="ar-JO" sz="4400" b="1" dirty="0">
                <a:solidFill>
                  <a:srgbClr val="FF0000"/>
                </a:solidFill>
              </a:rPr>
            </a:br>
            <a:endParaRPr lang="he-IL" sz="4400" b="1" dirty="0">
              <a:solidFill>
                <a:srgbClr val="FF0000"/>
              </a:solidFill>
            </a:endParaRPr>
          </a:p>
        </p:txBody>
      </p:sp>
      <p:sp>
        <p:nvSpPr>
          <p:cNvPr id="4" name="מלבן 3"/>
          <p:cNvSpPr/>
          <p:nvPr/>
        </p:nvSpPr>
        <p:spPr>
          <a:xfrm>
            <a:off x="5654723" y="1461420"/>
            <a:ext cx="6096000" cy="1446550"/>
          </a:xfrm>
          <a:prstGeom prst="rect">
            <a:avLst/>
          </a:prstGeom>
        </p:spPr>
        <p:txBody>
          <a:bodyPr>
            <a:spAutoFit/>
          </a:bodyPr>
          <a:lstStyle/>
          <a:p>
            <a:pPr algn="r"/>
            <a:r>
              <a:rPr lang="ar-JO" sz="4400" dirty="0">
                <a:solidFill>
                  <a:srgbClr val="FF0000"/>
                </a:solidFill>
              </a:rPr>
              <a:t>الخلاف والموجهة في المفرق : </a:t>
            </a:r>
            <a:br>
              <a:rPr lang="ar-JO" sz="4400" dirty="0">
                <a:solidFill>
                  <a:srgbClr val="FF0000"/>
                </a:solidFill>
              </a:rPr>
            </a:br>
            <a:r>
              <a:rPr lang="ar-JO" sz="4400" dirty="0">
                <a:solidFill>
                  <a:srgbClr val="FF0000"/>
                </a:solidFill>
              </a:rPr>
              <a:t>نقاط التقاء : </a:t>
            </a:r>
            <a:endParaRPr lang="he-IL" sz="4400" dirty="0">
              <a:solidFill>
                <a:srgbClr val="FF0000"/>
              </a:solidFill>
            </a:endParaRPr>
          </a:p>
        </p:txBody>
      </p:sp>
      <p:sp>
        <p:nvSpPr>
          <p:cNvPr id="6" name="מלבן 5"/>
          <p:cNvSpPr/>
          <p:nvPr/>
        </p:nvSpPr>
        <p:spPr>
          <a:xfrm>
            <a:off x="996287" y="2951947"/>
            <a:ext cx="10849970" cy="2554545"/>
          </a:xfrm>
          <a:prstGeom prst="rect">
            <a:avLst/>
          </a:prstGeom>
        </p:spPr>
        <p:txBody>
          <a:bodyPr wrap="square">
            <a:spAutoFit/>
          </a:bodyPr>
          <a:lstStyle/>
          <a:p>
            <a:pPr algn="r"/>
            <a:r>
              <a:rPr lang="ar-JO" sz="3200" dirty="0"/>
              <a:t>كل سائق مهم الحركة في الطريق دون أي ازعاج , المشاة يقررون عبور الطريق بسرعة , وهكذا يتم الخلاف بينهم . </a:t>
            </a:r>
          </a:p>
          <a:p>
            <a:pPr algn="r"/>
            <a:r>
              <a:rPr lang="ar-JO" sz="3200" dirty="0"/>
              <a:t>بكل مفرق ممكن ان تسير السيارة لعدة اتجاهات وهكذا أيضا المشاة . </a:t>
            </a:r>
          </a:p>
          <a:p>
            <a:pPr algn="r"/>
            <a:r>
              <a:rPr lang="ar-JO" sz="3200" dirty="0"/>
              <a:t>عند ازدياد عدد المسارات في المفرق , هكذا أيضا يزداد عدد المواجهات والخلافات .</a:t>
            </a:r>
          </a:p>
        </p:txBody>
      </p:sp>
    </p:spTree>
    <p:extLst>
      <p:ext uri="{BB962C8B-B14F-4D97-AF65-F5344CB8AC3E}">
        <p14:creationId xmlns:p14="http://schemas.microsoft.com/office/powerpoint/2010/main" val="356221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564370"/>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JO" dirty="0" smtClean="0"/>
              <a:t>حل</a:t>
            </a:r>
            <a:endParaRPr sz="6600" dirty="0">
              <a:solidFill>
                <a:srgbClr val="FF0000"/>
              </a:solidFill>
            </a:endParaRPr>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מלבן 2"/>
          <p:cNvSpPr/>
          <p:nvPr/>
        </p:nvSpPr>
        <p:spPr>
          <a:xfrm>
            <a:off x="2884227" y="924370"/>
            <a:ext cx="6096000" cy="1446550"/>
          </a:xfrm>
          <a:prstGeom prst="rect">
            <a:avLst/>
          </a:prstGeom>
        </p:spPr>
        <p:txBody>
          <a:bodyPr>
            <a:spAutoFit/>
          </a:bodyPr>
          <a:lstStyle/>
          <a:p>
            <a:pPr algn="ctr"/>
            <a:r>
              <a:rPr lang="ar-JO" sz="4400" b="1" dirty="0">
                <a:solidFill>
                  <a:srgbClr val="FF0000"/>
                </a:solidFill>
              </a:rPr>
              <a:t/>
            </a:r>
            <a:br>
              <a:rPr lang="ar-JO" sz="4400" b="1" dirty="0">
                <a:solidFill>
                  <a:srgbClr val="FF0000"/>
                </a:solidFill>
              </a:rPr>
            </a:br>
            <a:endParaRPr lang="he-IL" sz="4400" b="1" dirty="0">
              <a:solidFill>
                <a:srgbClr val="FF0000"/>
              </a:solidFill>
            </a:endParaRPr>
          </a:p>
        </p:txBody>
      </p:sp>
      <p:sp>
        <p:nvSpPr>
          <p:cNvPr id="2" name="מלבן 1"/>
          <p:cNvSpPr/>
          <p:nvPr/>
        </p:nvSpPr>
        <p:spPr>
          <a:xfrm>
            <a:off x="2019869" y="2370920"/>
            <a:ext cx="7833815" cy="1754326"/>
          </a:xfrm>
          <a:prstGeom prst="rect">
            <a:avLst/>
          </a:prstGeom>
        </p:spPr>
        <p:txBody>
          <a:bodyPr wrap="square">
            <a:spAutoFit/>
          </a:bodyPr>
          <a:lstStyle/>
          <a:p>
            <a:pPr algn="ctr"/>
            <a:r>
              <a:rPr lang="ar-JO" sz="3600" dirty="0"/>
              <a:t>ممكن حل الخلافات والمواجهات عند تقليص اتجاهات السير , إضافة شارات ضوئية , إضافة شارات اعطي حق الأولوية . </a:t>
            </a:r>
          </a:p>
        </p:txBody>
      </p:sp>
    </p:spTree>
    <p:extLst>
      <p:ext uri="{BB962C8B-B14F-4D97-AF65-F5344CB8AC3E}">
        <p14:creationId xmlns:p14="http://schemas.microsoft.com/office/powerpoint/2010/main" val="227700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564370"/>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endParaRPr sz="6600" dirty="0">
              <a:solidFill>
                <a:srgbClr val="FF0000"/>
              </a:solidFill>
            </a:endParaRPr>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מלבן 2"/>
          <p:cNvSpPr/>
          <p:nvPr/>
        </p:nvSpPr>
        <p:spPr>
          <a:xfrm>
            <a:off x="2720454" y="2207259"/>
            <a:ext cx="8006686" cy="1446550"/>
          </a:xfrm>
          <a:prstGeom prst="rect">
            <a:avLst/>
          </a:prstGeom>
        </p:spPr>
        <p:txBody>
          <a:bodyPr wrap="square">
            <a:spAutoFit/>
          </a:bodyPr>
          <a:lstStyle/>
          <a:p>
            <a:pPr algn="r"/>
            <a:r>
              <a:rPr lang="ar-JO" sz="4400" b="1" dirty="0">
                <a:solidFill>
                  <a:srgbClr val="FF0000"/>
                </a:solidFill>
              </a:rPr>
              <a:t>مجال الرؤية ؟؟؟ </a:t>
            </a:r>
            <a:endParaRPr lang="ar-JO" sz="4400" b="1" dirty="0" smtClean="0">
              <a:solidFill>
                <a:srgbClr val="FF0000"/>
              </a:solidFill>
            </a:endParaRPr>
          </a:p>
          <a:p>
            <a:pPr algn="r"/>
            <a:r>
              <a:rPr lang="ar-JO" sz="4400" b="1" dirty="0" smtClean="0">
                <a:solidFill>
                  <a:srgbClr val="FF0000"/>
                </a:solidFill>
              </a:rPr>
              <a:t> </a:t>
            </a:r>
            <a:r>
              <a:rPr lang="ar-JO" sz="4400" b="1" dirty="0">
                <a:solidFill>
                  <a:srgbClr val="FF0000"/>
                </a:solidFill>
              </a:rPr>
              <a:t>ماذا نعني بكلمة مجال الرؤية ؟ </a:t>
            </a:r>
          </a:p>
        </p:txBody>
      </p:sp>
    </p:spTree>
    <p:extLst>
      <p:ext uri="{BB962C8B-B14F-4D97-AF65-F5344CB8AC3E}">
        <p14:creationId xmlns:p14="http://schemas.microsoft.com/office/powerpoint/2010/main" val="67832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564370"/>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endParaRPr sz="6600" dirty="0">
              <a:solidFill>
                <a:srgbClr val="FF0000"/>
              </a:solidFill>
            </a:endParaRPr>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4" name="מלבן 3"/>
          <p:cNvSpPr/>
          <p:nvPr/>
        </p:nvSpPr>
        <p:spPr>
          <a:xfrm>
            <a:off x="251624" y="1635070"/>
            <a:ext cx="11538736" cy="584775"/>
          </a:xfrm>
          <a:prstGeom prst="rect">
            <a:avLst/>
          </a:prstGeom>
        </p:spPr>
        <p:txBody>
          <a:bodyPr wrap="none">
            <a:spAutoFit/>
          </a:bodyPr>
          <a:lstStyle/>
          <a:p>
            <a:r>
              <a:rPr lang="ar-JO" sz="3200" b="1" dirty="0">
                <a:solidFill>
                  <a:srgbClr val="FF0000"/>
                </a:solidFill>
              </a:rPr>
              <a:t>مسببات لصعوبة مجال الرؤية , حواجز (لافتات ,بنايات, عمال صيانة ,أشجار, وغيرها)</a:t>
            </a:r>
            <a:endParaRPr lang="he-IL" sz="3200" b="1" dirty="0">
              <a:solidFill>
                <a:srgbClr val="FF0000"/>
              </a:solidFill>
            </a:endParaRPr>
          </a:p>
        </p:txBody>
      </p:sp>
      <p:pic>
        <p:nvPicPr>
          <p:cNvPr id="6" name="תמונה 5"/>
          <p:cNvPicPr>
            <a:picLocks noChangeAspect="1"/>
          </p:cNvPicPr>
          <p:nvPr/>
        </p:nvPicPr>
        <p:blipFill>
          <a:blip r:embed="rId4"/>
          <a:stretch>
            <a:fillRect/>
          </a:stretch>
        </p:blipFill>
        <p:spPr>
          <a:xfrm>
            <a:off x="514350" y="2428875"/>
            <a:ext cx="11276009" cy="4014788"/>
          </a:xfrm>
          <a:prstGeom prst="rect">
            <a:avLst/>
          </a:prstGeom>
        </p:spPr>
      </p:pic>
    </p:spTree>
    <p:extLst>
      <p:ext uri="{BB962C8B-B14F-4D97-AF65-F5344CB8AC3E}">
        <p14:creationId xmlns:p14="http://schemas.microsoft.com/office/powerpoint/2010/main" val="396957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564370"/>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endParaRPr sz="6600" dirty="0">
              <a:solidFill>
                <a:srgbClr val="FF0000"/>
              </a:solidFill>
            </a:endParaRPr>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2" name="תמונה 1"/>
          <p:cNvPicPr>
            <a:picLocks noChangeAspect="1"/>
          </p:cNvPicPr>
          <p:nvPr/>
        </p:nvPicPr>
        <p:blipFill>
          <a:blip r:embed="rId4"/>
          <a:stretch>
            <a:fillRect/>
          </a:stretch>
        </p:blipFill>
        <p:spPr>
          <a:xfrm>
            <a:off x="2788771" y="1635070"/>
            <a:ext cx="6559865" cy="4787874"/>
          </a:xfrm>
          <a:prstGeom prst="rect">
            <a:avLst/>
          </a:prstGeom>
        </p:spPr>
      </p:pic>
    </p:spTree>
    <p:extLst>
      <p:ext uri="{BB962C8B-B14F-4D97-AF65-F5344CB8AC3E}">
        <p14:creationId xmlns:p14="http://schemas.microsoft.com/office/powerpoint/2010/main" val="365274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564370"/>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endParaRPr sz="6600" dirty="0">
              <a:solidFill>
                <a:srgbClr val="FF0000"/>
              </a:solidFill>
            </a:endParaRPr>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2" name="תמונה 1"/>
          <p:cNvPicPr>
            <a:picLocks noChangeAspect="1"/>
          </p:cNvPicPr>
          <p:nvPr/>
        </p:nvPicPr>
        <p:blipFill>
          <a:blip r:embed="rId4"/>
          <a:stretch>
            <a:fillRect/>
          </a:stretch>
        </p:blipFill>
        <p:spPr>
          <a:xfrm>
            <a:off x="2552131" y="1635070"/>
            <a:ext cx="6936031" cy="4738434"/>
          </a:xfrm>
          <a:prstGeom prst="rect">
            <a:avLst/>
          </a:prstGeom>
        </p:spPr>
      </p:pic>
    </p:spTree>
    <p:extLst>
      <p:ext uri="{BB962C8B-B14F-4D97-AF65-F5344CB8AC3E}">
        <p14:creationId xmlns:p14="http://schemas.microsoft.com/office/powerpoint/2010/main" val="95986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564370"/>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endParaRPr sz="6600" dirty="0">
              <a:solidFill>
                <a:srgbClr val="FF0000"/>
              </a:solidFill>
            </a:endParaRPr>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2" name="תמונה 1"/>
          <p:cNvPicPr>
            <a:picLocks noChangeAspect="1"/>
          </p:cNvPicPr>
          <p:nvPr/>
        </p:nvPicPr>
        <p:blipFill rotWithShape="1">
          <a:blip r:embed="rId4"/>
          <a:srcRect l="18110" r="7290" b="14648"/>
          <a:stretch/>
        </p:blipFill>
        <p:spPr>
          <a:xfrm>
            <a:off x="138545" y="924369"/>
            <a:ext cx="6788727" cy="5513059"/>
          </a:xfrm>
          <a:prstGeom prst="rect">
            <a:avLst/>
          </a:prstGeom>
        </p:spPr>
      </p:pic>
    </p:spTree>
    <p:extLst>
      <p:ext uri="{BB962C8B-B14F-4D97-AF65-F5344CB8AC3E}">
        <p14:creationId xmlns:p14="http://schemas.microsoft.com/office/powerpoint/2010/main" val="272877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7"/>
          <p:cNvPicPr preferRelativeResize="0"/>
          <p:nvPr/>
        </p:nvPicPr>
        <p:blipFill rotWithShape="1">
          <a:blip r:embed="rId5">
            <a:alphaModFix/>
          </a:blip>
          <a:srcRect/>
          <a:stretch/>
        </p:blipFill>
        <p:spPr>
          <a:xfrm>
            <a:off x="1040811" y="5022333"/>
            <a:ext cx="1303258" cy="1279776"/>
          </a:xfrm>
          <a:prstGeom prst="rect">
            <a:avLst/>
          </a:prstGeom>
          <a:noFill/>
          <a:ln>
            <a:noFill/>
          </a:ln>
        </p:spPr>
      </p:pic>
      <p:sp>
        <p:nvSpPr>
          <p:cNvPr id="196" name="Google Shape;196;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a:t>ماذا يجب أن نحضّر للحصّة؟ </a:t>
            </a:r>
            <a:endParaRPr/>
          </a:p>
        </p:txBody>
      </p:sp>
      <p:pic>
        <p:nvPicPr>
          <p:cNvPr id="197" name="Google Shape;197;p7"/>
          <p:cNvPicPr preferRelativeResize="0"/>
          <p:nvPr/>
        </p:nvPicPr>
        <p:blipFill rotWithShape="1">
          <a:blip r:embed="rId6">
            <a:alphaModFix/>
          </a:blip>
          <a:srcRect/>
          <a:stretch/>
        </p:blipFill>
        <p:spPr>
          <a:xfrm>
            <a:off x="1052412" y="3377731"/>
            <a:ext cx="1280055" cy="1700579"/>
          </a:xfrm>
          <a:prstGeom prst="rect">
            <a:avLst/>
          </a:prstGeom>
          <a:noFill/>
          <a:ln>
            <a:noFill/>
          </a:ln>
        </p:spPr>
      </p:pic>
      <p:pic>
        <p:nvPicPr>
          <p:cNvPr id="199" name="Google Shape;199;p7" descr="https://lh5.googleusercontent.com/7xQchnRuOUJbyFAyyHdllavqvQUFOSCV7l5Kzy1Rmeboi9xefgg8yDF0ng5ESkxi3tC9_i9ER1BmBYOOTMhmhaxTzBz8ILJQxn_c__0Qg9cKcVB64VGmWAAtIhTRT7NF"/>
          <p:cNvPicPr preferRelativeResize="0"/>
          <p:nvPr/>
        </p:nvPicPr>
        <p:blipFill rotWithShape="1">
          <a:blip r:embed="rId7">
            <a:alphaModFix/>
          </a:blip>
          <a:srcRect/>
          <a:stretch/>
        </p:blipFill>
        <p:spPr>
          <a:xfrm>
            <a:off x="8566870" y="2439561"/>
            <a:ext cx="1273166" cy="2009609"/>
          </a:xfrm>
          <a:prstGeom prst="rect">
            <a:avLst/>
          </a:prstGeom>
          <a:noFill/>
          <a:ln>
            <a:noFill/>
          </a:ln>
        </p:spPr>
      </p:pic>
      <p:pic>
        <p:nvPicPr>
          <p:cNvPr id="200" name="Google Shape;200;p7" descr="https://lh4.googleusercontent.com/iGTl96Eygo7-oid1H3ZWWYhb5HWAynyOs2KLWGGMeuEgHeu4cFLof2g-jYLOscV4q-879K-lfjkP4Swnmj_UGZsWTDspF4AbUz1XGd30Tf1KKpiEXhvx6NLF17Q1F5VY"/>
          <p:cNvPicPr preferRelativeResize="0"/>
          <p:nvPr/>
        </p:nvPicPr>
        <p:blipFill rotWithShape="1">
          <a:blip r:embed="rId8">
            <a:alphaModFix/>
          </a:blip>
          <a:srcRect/>
          <a:stretch/>
        </p:blipFill>
        <p:spPr>
          <a:xfrm rot="5400000">
            <a:off x="6098967" y="3150827"/>
            <a:ext cx="2132439" cy="709907"/>
          </a:xfrm>
          <a:prstGeom prst="rect">
            <a:avLst/>
          </a:prstGeom>
          <a:noFill/>
          <a:ln>
            <a:noFill/>
          </a:ln>
        </p:spPr>
      </p:pic>
      <p:pic>
        <p:nvPicPr>
          <p:cNvPr id="3" name="30sec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52973" y="627040"/>
            <a:ext cx="2982191" cy="10636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564370"/>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endParaRPr sz="6600" dirty="0">
              <a:solidFill>
                <a:srgbClr val="FF0000"/>
              </a:solidFill>
            </a:endParaRPr>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2" name="תמונה 1"/>
          <p:cNvPicPr>
            <a:picLocks noChangeAspect="1"/>
          </p:cNvPicPr>
          <p:nvPr/>
        </p:nvPicPr>
        <p:blipFill rotWithShape="1">
          <a:blip r:embed="rId4"/>
          <a:srcRect l="12652" r="5992" b="10728"/>
          <a:stretch/>
        </p:blipFill>
        <p:spPr>
          <a:xfrm>
            <a:off x="183480" y="924370"/>
            <a:ext cx="7038110" cy="5296321"/>
          </a:xfrm>
          <a:prstGeom prst="rect">
            <a:avLst/>
          </a:prstGeom>
        </p:spPr>
      </p:pic>
    </p:spTree>
    <p:extLst>
      <p:ext uri="{BB962C8B-B14F-4D97-AF65-F5344CB8AC3E}">
        <p14:creationId xmlns:p14="http://schemas.microsoft.com/office/powerpoint/2010/main" val="232190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9"/>
          <p:cNvSpPr txBox="1">
            <a:spLocks noGrp="1"/>
          </p:cNvSpPr>
          <p:nvPr>
            <p:ph type="body" idx="1"/>
          </p:nvPr>
        </p:nvSpPr>
        <p:spPr>
          <a:xfrm>
            <a:off x="942279" y="1383126"/>
            <a:ext cx="10766592" cy="4840253"/>
          </a:xfrm>
          <a:prstGeom prst="rect">
            <a:avLst/>
          </a:prstGeom>
          <a:noFill/>
          <a:ln>
            <a:noFill/>
          </a:ln>
        </p:spPr>
        <p:txBody>
          <a:bodyPr spcFirstLastPara="1" wrap="square" lIns="91425" tIns="45700" rIns="91425" bIns="45700" anchor="t" anchorCtr="0">
            <a:normAutofit/>
          </a:bodyPr>
          <a:lstStyle/>
          <a:p>
            <a:pPr marL="0" lvl="0" indent="0" rtl="0">
              <a:lnSpc>
                <a:spcPct val="100000"/>
              </a:lnSpc>
            </a:pPr>
            <a:r>
              <a:rPr lang="ar-JO" dirty="0"/>
              <a:t> </a:t>
            </a:r>
            <a:endParaRPr dirty="0"/>
          </a:p>
        </p:txBody>
      </p:sp>
      <p:sp>
        <p:nvSpPr>
          <p:cNvPr id="316" name="Google Shape;316;p1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JO" dirty="0" smtClean="0"/>
              <a:t>مهمه بيتية:</a:t>
            </a:r>
            <a:endParaRPr dirty="0"/>
          </a:p>
        </p:txBody>
      </p:sp>
      <p:pic>
        <p:nvPicPr>
          <p:cNvPr id="317" name="Google Shape;317;p19"/>
          <p:cNvPicPr preferRelativeResize="0"/>
          <p:nvPr/>
        </p:nvPicPr>
        <p:blipFill rotWithShape="1">
          <a:blip r:embed="rId5">
            <a:alphaModFix/>
          </a:blip>
          <a:srcRect/>
          <a:stretch/>
        </p:blipFill>
        <p:spPr>
          <a:xfrm flipH="1">
            <a:off x="108130" y="4363944"/>
            <a:ext cx="1668299" cy="1739900"/>
          </a:xfrm>
          <a:prstGeom prst="rect">
            <a:avLst/>
          </a:prstGeom>
          <a:noFill/>
          <a:ln>
            <a:noFill/>
          </a:ln>
        </p:spPr>
      </p:pic>
      <p:sp>
        <p:nvSpPr>
          <p:cNvPr id="4" name="מלבן 3"/>
          <p:cNvSpPr/>
          <p:nvPr/>
        </p:nvSpPr>
        <p:spPr>
          <a:xfrm>
            <a:off x="3081590" y="2103126"/>
            <a:ext cx="6096000" cy="3785652"/>
          </a:xfrm>
          <a:prstGeom prst="rect">
            <a:avLst/>
          </a:prstGeom>
        </p:spPr>
        <p:txBody>
          <a:bodyPr>
            <a:spAutoFit/>
          </a:bodyPr>
          <a:lstStyle/>
          <a:p>
            <a:pPr algn="ctr"/>
            <a:r>
              <a:rPr lang="ar-JO" sz="4000" dirty="0"/>
              <a:t>عليكم رسم خريطة او تخطيط , من منزلكم حتى المدرسة وتسجيل المفارق الموجودة . </a:t>
            </a:r>
          </a:p>
          <a:p>
            <a:pPr algn="ctr"/>
            <a:r>
              <a:rPr lang="ar-JO" sz="4000" dirty="0"/>
              <a:t>في الدرس عليكم ان تشرحوا امام جميع الطلاب عن مساركم الخاص عن المسار .</a:t>
            </a:r>
          </a:p>
        </p:txBody>
      </p:sp>
      <p:pic>
        <p:nvPicPr>
          <p:cNvPr id="2"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0477" y="600136"/>
            <a:ext cx="2371904" cy="845979"/>
          </a:xfrm>
          <a:prstGeom prst="rect">
            <a:avLst/>
          </a:prstGeom>
        </p:spPr>
      </p:pic>
    </p:spTree>
    <p:extLst>
      <p:ext uri="{BB962C8B-B14F-4D97-AF65-F5344CB8AC3E}">
        <p14:creationId xmlns:p14="http://schemas.microsoft.com/office/powerpoint/2010/main" val="253825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3"/>
          <p:cNvSpPr txBox="1"/>
          <p:nvPr/>
        </p:nvSpPr>
        <p:spPr>
          <a:xfrm>
            <a:off x="2173856" y="2879296"/>
            <a:ext cx="7844289" cy="110799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ar-SA" sz="6600">
                <a:solidFill>
                  <a:schemeClr val="lt1"/>
                </a:solidFill>
                <a:latin typeface="Calibri"/>
                <a:ea typeface="Calibri"/>
                <a:cs typeface="Calibri"/>
                <a:sym typeface="Calibri"/>
              </a:rPr>
              <a:t>كلمة قبل أن نُنهي...</a:t>
            </a:r>
            <a:endParaRPr sz="66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0"/>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SA"/>
              <a:t>ما الذي نعرفه من قبلُ؟</a:t>
            </a:r>
            <a:endParaRPr/>
          </a:p>
        </p:txBody>
      </p:sp>
      <p:sp>
        <p:nvSpPr>
          <p:cNvPr id="229" name="Google Shape;229;p10"/>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p>
            <a:pPr marL="0" lvl="0" indent="0">
              <a:spcBef>
                <a:spcPts val="0"/>
              </a:spcBef>
            </a:pPr>
            <a:r>
              <a:rPr lang="ar-JO" dirty="0"/>
              <a:t>ما هو مفرق ؟ </a:t>
            </a:r>
          </a:p>
          <a:p>
            <a:pPr marL="0" lvl="0" indent="0">
              <a:spcBef>
                <a:spcPts val="0"/>
              </a:spcBef>
            </a:pPr>
            <a:r>
              <a:rPr lang="ar-JO" dirty="0"/>
              <a:t>أنواع المفارق المختلفة .</a:t>
            </a:r>
          </a:p>
          <a:p>
            <a:pPr marL="0" lvl="0" indent="0">
              <a:spcBef>
                <a:spcPts val="0"/>
              </a:spcBef>
            </a:pPr>
            <a:r>
              <a:rPr lang="ar-JO" dirty="0"/>
              <a:t>معنى المواجهة في , الساحة المرورية.</a:t>
            </a:r>
          </a:p>
          <a:p>
            <a:pPr marL="0" lvl="0" indent="0" algn="r" rtl="1">
              <a:lnSpc>
                <a:spcPct val="129444"/>
              </a:lnSpc>
              <a:spcBef>
                <a:spcPts val="0"/>
              </a:spcBef>
              <a:spcAft>
                <a:spcPts val="0"/>
              </a:spcAft>
              <a:buSzPts val="3600"/>
              <a:buNone/>
            </a:pPr>
            <a:endParaRPr dirty="0"/>
          </a:p>
        </p:txBody>
      </p:sp>
      <p:pic>
        <p:nvPicPr>
          <p:cNvPr id="230" name="Google Shape;230;p10"/>
          <p:cNvPicPr preferRelativeResize="0"/>
          <p:nvPr/>
        </p:nvPicPr>
        <p:blipFill rotWithShape="1">
          <a:blip r:embed="rId3">
            <a:alphaModFix/>
          </a:blip>
          <a:srcRect/>
          <a:stretch/>
        </p:blipFill>
        <p:spPr>
          <a:xfrm flipH="1">
            <a:off x="247202" y="4528308"/>
            <a:ext cx="1848622" cy="1946655"/>
          </a:xfrm>
          <a:prstGeom prst="rect">
            <a:avLst/>
          </a:prstGeom>
          <a:noFill/>
          <a:ln>
            <a:noFill/>
          </a:ln>
        </p:spPr>
      </p:pic>
      <p:pic>
        <p:nvPicPr>
          <p:cNvPr id="231" name="Google Shape;231;p10"/>
          <p:cNvPicPr preferRelativeResize="0"/>
          <p:nvPr/>
        </p:nvPicPr>
        <p:blipFill rotWithShape="1">
          <a:blip r:embed="rId4">
            <a:alphaModFix/>
          </a:blip>
          <a:srcRect/>
          <a:stretch/>
        </p:blipFill>
        <p:spPr>
          <a:xfrm>
            <a:off x="3617846" y="13562"/>
            <a:ext cx="1017545" cy="1070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SA"/>
              <a:t>الآن سنتعلّم</a:t>
            </a:r>
            <a:endParaRPr/>
          </a:p>
        </p:txBody>
      </p:sp>
      <p:sp>
        <p:nvSpPr>
          <p:cNvPr id="238" name="Google Shape;238;p11"/>
          <p:cNvSpPr txBox="1">
            <a:spLocks noGrp="1"/>
          </p:cNvSpPr>
          <p:nvPr>
            <p:ph type="body" idx="1"/>
          </p:nvPr>
        </p:nvSpPr>
        <p:spPr>
          <a:xfrm>
            <a:off x="0" y="1408788"/>
            <a:ext cx="11846257" cy="5093471"/>
          </a:xfrm>
          <a:prstGeom prst="rect">
            <a:avLst/>
          </a:prstGeom>
          <a:noFill/>
          <a:ln>
            <a:noFill/>
          </a:ln>
        </p:spPr>
        <p:txBody>
          <a:bodyPr spcFirstLastPara="1" wrap="square" lIns="91425" tIns="45700" rIns="91425" bIns="45700" anchor="t" anchorCtr="0">
            <a:normAutofit/>
          </a:bodyPr>
          <a:lstStyle/>
          <a:p>
            <a:pPr marL="0" lvl="0" indent="0">
              <a:spcBef>
                <a:spcPts val="0"/>
              </a:spcBef>
            </a:pPr>
            <a:r>
              <a:rPr lang="ar-JO" dirty="0">
                <a:solidFill>
                  <a:srgbClr val="FF0000"/>
                </a:solidFill>
              </a:rPr>
              <a:t>اختيار مسارات المشي في مكان سكننا ( في حينا)</a:t>
            </a:r>
          </a:p>
        </p:txBody>
      </p:sp>
      <p:pic>
        <p:nvPicPr>
          <p:cNvPr id="239" name="Google Shape;239;p11"/>
          <p:cNvPicPr preferRelativeResize="0"/>
          <p:nvPr/>
        </p:nvPicPr>
        <p:blipFill rotWithShape="1">
          <a:blip r:embed="rId3">
            <a:alphaModFix/>
          </a:blip>
          <a:srcRect/>
          <a:stretch/>
        </p:blipFill>
        <p:spPr>
          <a:xfrm flipH="1">
            <a:off x="219906" y="4995081"/>
            <a:ext cx="1008393" cy="1507178"/>
          </a:xfrm>
          <a:prstGeom prst="rect">
            <a:avLst/>
          </a:prstGeom>
          <a:noFill/>
          <a:ln>
            <a:noFill/>
          </a:ln>
        </p:spPr>
      </p:pic>
      <p:pic>
        <p:nvPicPr>
          <p:cNvPr id="240" name="Google Shape;240;p11"/>
          <p:cNvPicPr preferRelativeResize="0"/>
          <p:nvPr/>
        </p:nvPicPr>
        <p:blipFill rotWithShape="1">
          <a:blip r:embed="rId4">
            <a:alphaModFix/>
          </a:blip>
          <a:srcRect/>
          <a:stretch/>
        </p:blipFill>
        <p:spPr>
          <a:xfrm>
            <a:off x="3617846" y="13562"/>
            <a:ext cx="1017545" cy="1070700"/>
          </a:xfrm>
          <a:prstGeom prst="rect">
            <a:avLst/>
          </a:prstGeom>
          <a:noFill/>
          <a:ln>
            <a:noFill/>
          </a:ln>
        </p:spPr>
      </p:pic>
      <p:sp>
        <p:nvSpPr>
          <p:cNvPr id="3" name="מלבן 2"/>
          <p:cNvSpPr/>
          <p:nvPr/>
        </p:nvSpPr>
        <p:spPr>
          <a:xfrm>
            <a:off x="3907808" y="2361645"/>
            <a:ext cx="7761027" cy="3046988"/>
          </a:xfrm>
          <a:prstGeom prst="rect">
            <a:avLst/>
          </a:prstGeom>
        </p:spPr>
        <p:txBody>
          <a:bodyPr wrap="square">
            <a:spAutoFit/>
          </a:bodyPr>
          <a:lstStyle/>
          <a:p>
            <a:pPr algn="r"/>
            <a:r>
              <a:rPr lang="ar-JO" sz="3200" dirty="0"/>
              <a:t>هل هنالك موقع ثابت انت معتاد لوصولها مشيا ؟ </a:t>
            </a:r>
          </a:p>
          <a:p>
            <a:pPr algn="r"/>
            <a:r>
              <a:rPr lang="ar-JO" sz="3200" dirty="0"/>
              <a:t>هل انت معتاد للوصول ل ذلك الموقع بنفس الطريق( نفس المسار ) ؟ </a:t>
            </a:r>
          </a:p>
          <a:p>
            <a:pPr algn="r"/>
            <a:r>
              <a:rPr lang="ar-JO" sz="3200" dirty="0"/>
              <a:t>لماذا تسيرون بالذات بذلك المسار الذي حددتم ل أنفسكم؟</a:t>
            </a:r>
          </a:p>
          <a:p>
            <a:pPr algn="r"/>
            <a:r>
              <a:rPr lang="ar-JO" sz="3200" dirty="0"/>
              <a:t>هل هنالك مسار مشي اخر لنفس المكان (الموقع ) </a:t>
            </a:r>
          </a:p>
          <a:p>
            <a:pPr algn="r"/>
            <a:r>
              <a:rPr lang="ar-JO" sz="3200" dirty="0"/>
              <a:t> اكتبوا 5 شروط , ل اخيار مسار مشي امن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endParaRPr dirty="0"/>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מלבן 1"/>
          <p:cNvSpPr/>
          <p:nvPr/>
        </p:nvSpPr>
        <p:spPr>
          <a:xfrm>
            <a:off x="5360706" y="1500903"/>
            <a:ext cx="6226384" cy="707886"/>
          </a:xfrm>
          <a:prstGeom prst="rect">
            <a:avLst/>
          </a:prstGeom>
        </p:spPr>
        <p:txBody>
          <a:bodyPr wrap="none">
            <a:spAutoFit/>
          </a:bodyPr>
          <a:lstStyle/>
          <a:p>
            <a:r>
              <a:rPr lang="ar-JO" sz="4000" b="1" dirty="0">
                <a:solidFill>
                  <a:srgbClr val="FF0000"/>
                </a:solidFill>
              </a:rPr>
              <a:t>اتخاذ قرار في اختيار مسار المشي . </a:t>
            </a:r>
            <a:endParaRPr lang="he-IL" sz="4000" b="1" dirty="0">
              <a:solidFill>
                <a:srgbClr val="FF0000"/>
              </a:solidFill>
            </a:endParaRPr>
          </a:p>
        </p:txBody>
      </p:sp>
      <p:sp>
        <p:nvSpPr>
          <p:cNvPr id="4" name="מלבן 3"/>
          <p:cNvSpPr/>
          <p:nvPr/>
        </p:nvSpPr>
        <p:spPr>
          <a:xfrm>
            <a:off x="887245" y="2310770"/>
            <a:ext cx="10699845" cy="3416320"/>
          </a:xfrm>
          <a:prstGeom prst="rect">
            <a:avLst/>
          </a:prstGeom>
        </p:spPr>
        <p:txBody>
          <a:bodyPr wrap="square">
            <a:spAutoFit/>
          </a:bodyPr>
          <a:lstStyle/>
          <a:p>
            <a:pPr algn="r"/>
            <a:r>
              <a:rPr lang="ar-JO" sz="3600" dirty="0"/>
              <a:t>علينا التفكير جيدا ,عند اختيار مسار المشي من مكان ل اخر , وذلك ضمن :</a:t>
            </a:r>
          </a:p>
          <a:p>
            <a:pPr algn="r"/>
            <a:r>
              <a:rPr lang="ar-JO" sz="3600" dirty="0"/>
              <a:t>نوع الطريق : طريق محلية هادئة , التي تقع بين بنايات سكنية , طرق تجمع , والتي تكون مركزية , تتجمع فيها كل الطرق المحلية , وهي تختلف عن الطريق الفرعية , والتي تربط بين حي ل اخر او ل أجزاء أخرى من المدينة </a:t>
            </a:r>
          </a:p>
        </p:txBody>
      </p:sp>
    </p:spTree>
    <p:extLst>
      <p:ext uri="{BB962C8B-B14F-4D97-AF65-F5344CB8AC3E}">
        <p14:creationId xmlns:p14="http://schemas.microsoft.com/office/powerpoint/2010/main" val="26336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507616"/>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endParaRPr dirty="0"/>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מלבן 2"/>
          <p:cNvSpPr/>
          <p:nvPr/>
        </p:nvSpPr>
        <p:spPr>
          <a:xfrm>
            <a:off x="1063124" y="1411913"/>
            <a:ext cx="9641972" cy="1323439"/>
          </a:xfrm>
          <a:prstGeom prst="rect">
            <a:avLst/>
          </a:prstGeom>
        </p:spPr>
        <p:txBody>
          <a:bodyPr wrap="square">
            <a:spAutoFit/>
          </a:bodyPr>
          <a:lstStyle/>
          <a:p>
            <a:pPr algn="ctr"/>
            <a:r>
              <a:rPr lang="ar-JO" sz="4000" b="1" dirty="0">
                <a:solidFill>
                  <a:srgbClr val="FF0000"/>
                </a:solidFill>
              </a:rPr>
              <a:t>طريق مع وبدون ارصفة وممرات مشاة .</a:t>
            </a:r>
            <a:br>
              <a:rPr lang="ar-JO" sz="4000" b="1" dirty="0">
                <a:solidFill>
                  <a:srgbClr val="FF0000"/>
                </a:solidFill>
              </a:rPr>
            </a:br>
            <a:r>
              <a:rPr lang="ar-JO" sz="4000" b="1" dirty="0">
                <a:solidFill>
                  <a:srgbClr val="FF0000"/>
                </a:solidFill>
              </a:rPr>
              <a:t>طريق ذو اتجاه واحد وذو اتجاهين . </a:t>
            </a:r>
            <a:endParaRPr lang="he-IL" sz="4000" b="1" dirty="0">
              <a:solidFill>
                <a:srgbClr val="FF0000"/>
              </a:solidFill>
            </a:endParaRPr>
          </a:p>
        </p:txBody>
      </p:sp>
      <p:pic>
        <p:nvPicPr>
          <p:cNvPr id="4" name="תמונה 3"/>
          <p:cNvPicPr>
            <a:picLocks noChangeAspect="1"/>
          </p:cNvPicPr>
          <p:nvPr/>
        </p:nvPicPr>
        <p:blipFill>
          <a:blip r:embed="rId4"/>
          <a:stretch>
            <a:fillRect/>
          </a:stretch>
        </p:blipFill>
        <p:spPr>
          <a:xfrm>
            <a:off x="668740" y="2919650"/>
            <a:ext cx="11000096" cy="3344672"/>
          </a:xfrm>
          <a:prstGeom prst="rect">
            <a:avLst/>
          </a:prstGeom>
        </p:spPr>
      </p:pic>
    </p:spTree>
    <p:extLst>
      <p:ext uri="{BB962C8B-B14F-4D97-AF65-F5344CB8AC3E}">
        <p14:creationId xmlns:p14="http://schemas.microsoft.com/office/powerpoint/2010/main" val="124429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endParaRPr sz="6600" dirty="0">
              <a:solidFill>
                <a:srgbClr val="FF0000"/>
              </a:solidFill>
            </a:endParaRPr>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מלבן 2"/>
          <p:cNvSpPr/>
          <p:nvPr/>
        </p:nvSpPr>
        <p:spPr>
          <a:xfrm>
            <a:off x="2897875" y="1627275"/>
            <a:ext cx="6096000" cy="1077218"/>
          </a:xfrm>
          <a:prstGeom prst="rect">
            <a:avLst/>
          </a:prstGeom>
        </p:spPr>
        <p:txBody>
          <a:bodyPr>
            <a:spAutoFit/>
          </a:bodyPr>
          <a:lstStyle/>
          <a:p>
            <a:pPr algn="ctr"/>
            <a:r>
              <a:rPr lang="ar-JO" sz="3200" dirty="0">
                <a:solidFill>
                  <a:srgbClr val="FF0000"/>
                </a:solidFill>
              </a:rPr>
              <a:t>اتخاذ قرار ل اختيار مسار المشي . </a:t>
            </a:r>
            <a:br>
              <a:rPr lang="ar-JO" sz="3200" dirty="0">
                <a:solidFill>
                  <a:srgbClr val="FF0000"/>
                </a:solidFill>
              </a:rPr>
            </a:br>
            <a:r>
              <a:rPr lang="ar-JO" sz="3200" dirty="0">
                <a:solidFill>
                  <a:srgbClr val="FF0000"/>
                </a:solidFill>
              </a:rPr>
              <a:t>شوارع مكتظة او غير مكتظة وهادئة .</a:t>
            </a:r>
            <a:endParaRPr lang="he-IL" sz="3200" dirty="0">
              <a:solidFill>
                <a:srgbClr val="FF0000"/>
              </a:solidFill>
            </a:endParaRPr>
          </a:p>
        </p:txBody>
      </p:sp>
      <p:sp>
        <p:nvSpPr>
          <p:cNvPr id="4" name="מלבן 3"/>
          <p:cNvSpPr/>
          <p:nvPr/>
        </p:nvSpPr>
        <p:spPr>
          <a:xfrm>
            <a:off x="8313590" y="2811044"/>
            <a:ext cx="6096000" cy="861774"/>
          </a:xfrm>
          <a:prstGeom prst="rect">
            <a:avLst/>
          </a:prstGeom>
        </p:spPr>
        <p:txBody>
          <a:bodyPr>
            <a:spAutoFit/>
          </a:bodyPr>
          <a:lstStyle/>
          <a:p>
            <a:r>
              <a:rPr lang="ar-JO" sz="3600" dirty="0"/>
              <a:t>حجم حركة السير : </a:t>
            </a:r>
          </a:p>
          <a:p>
            <a:pPr algn="r"/>
            <a:endParaRPr lang="ar-JO" dirty="0"/>
          </a:p>
        </p:txBody>
      </p:sp>
      <p:pic>
        <p:nvPicPr>
          <p:cNvPr id="5" name="תמונה 4"/>
          <p:cNvPicPr>
            <a:picLocks noChangeAspect="1"/>
          </p:cNvPicPr>
          <p:nvPr/>
        </p:nvPicPr>
        <p:blipFill>
          <a:blip r:embed="rId4"/>
          <a:stretch>
            <a:fillRect/>
          </a:stretch>
        </p:blipFill>
        <p:spPr>
          <a:xfrm>
            <a:off x="6414448" y="3507475"/>
            <a:ext cx="5540991" cy="2867161"/>
          </a:xfrm>
          <a:prstGeom prst="rect">
            <a:avLst/>
          </a:prstGeom>
        </p:spPr>
      </p:pic>
      <p:pic>
        <p:nvPicPr>
          <p:cNvPr id="6" name="תמונה 5"/>
          <p:cNvPicPr>
            <a:picLocks noChangeAspect="1"/>
          </p:cNvPicPr>
          <p:nvPr/>
        </p:nvPicPr>
        <p:blipFill>
          <a:blip r:embed="rId5"/>
          <a:stretch>
            <a:fillRect/>
          </a:stretch>
        </p:blipFill>
        <p:spPr>
          <a:xfrm>
            <a:off x="668740" y="3507475"/>
            <a:ext cx="5254388" cy="2867161"/>
          </a:xfrm>
          <a:prstGeom prst="rect">
            <a:avLst/>
          </a:prstGeom>
        </p:spPr>
      </p:pic>
    </p:spTree>
    <p:extLst>
      <p:ext uri="{BB962C8B-B14F-4D97-AF65-F5344CB8AC3E}">
        <p14:creationId xmlns:p14="http://schemas.microsoft.com/office/powerpoint/2010/main" val="57916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3081590" y="564370"/>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r>
              <a:rPr lang="ar-SA" dirty="0"/>
              <a:t>الآن </a:t>
            </a:r>
            <a:r>
              <a:rPr lang="ar-SA" dirty="0" smtClean="0"/>
              <a:t>سنتعلّم</a:t>
            </a:r>
            <a:endParaRPr sz="6600" dirty="0">
              <a:solidFill>
                <a:srgbClr val="FF0000"/>
              </a:solidFill>
            </a:endParaRPr>
          </a:p>
        </p:txBody>
      </p:sp>
      <p:pic>
        <p:nvPicPr>
          <p:cNvPr id="240" name="Google Shape;240;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מלבן 2"/>
          <p:cNvSpPr/>
          <p:nvPr/>
        </p:nvSpPr>
        <p:spPr>
          <a:xfrm>
            <a:off x="2884227" y="924370"/>
            <a:ext cx="6096000" cy="1446550"/>
          </a:xfrm>
          <a:prstGeom prst="rect">
            <a:avLst/>
          </a:prstGeom>
        </p:spPr>
        <p:txBody>
          <a:bodyPr>
            <a:spAutoFit/>
          </a:bodyPr>
          <a:lstStyle/>
          <a:p>
            <a:pPr algn="ctr"/>
            <a:r>
              <a:rPr lang="ar-JO" sz="4400" b="1" dirty="0">
                <a:solidFill>
                  <a:srgbClr val="FF0000"/>
                </a:solidFill>
              </a:rPr>
              <a:t/>
            </a:r>
            <a:br>
              <a:rPr lang="ar-JO" sz="4400" b="1" dirty="0">
                <a:solidFill>
                  <a:srgbClr val="FF0000"/>
                </a:solidFill>
              </a:rPr>
            </a:br>
            <a:endParaRPr lang="he-IL" sz="4400" b="1" dirty="0">
              <a:solidFill>
                <a:srgbClr val="FF0000"/>
              </a:solidFill>
            </a:endParaRPr>
          </a:p>
        </p:txBody>
      </p:sp>
      <p:sp>
        <p:nvSpPr>
          <p:cNvPr id="2" name="מלבן 1"/>
          <p:cNvSpPr/>
          <p:nvPr/>
        </p:nvSpPr>
        <p:spPr>
          <a:xfrm>
            <a:off x="1396620" y="1835178"/>
            <a:ext cx="9071213" cy="2862322"/>
          </a:xfrm>
          <a:prstGeom prst="rect">
            <a:avLst/>
          </a:prstGeom>
        </p:spPr>
        <p:txBody>
          <a:bodyPr wrap="square">
            <a:spAutoFit/>
          </a:bodyPr>
          <a:lstStyle/>
          <a:p>
            <a:pPr algn="ctr"/>
            <a:r>
              <a:rPr lang="ar-JO" sz="6000" b="1" dirty="0">
                <a:solidFill>
                  <a:srgbClr val="FF0000"/>
                </a:solidFill>
              </a:rPr>
              <a:t>تدابير مرورية ! </a:t>
            </a:r>
          </a:p>
          <a:p>
            <a:pPr algn="ctr"/>
            <a:r>
              <a:rPr lang="ar-JO" sz="6000" b="1" dirty="0">
                <a:solidFill>
                  <a:srgbClr val="FF0000"/>
                </a:solidFill>
              </a:rPr>
              <a:t>                         </a:t>
            </a:r>
            <a:endParaRPr lang="ar-JO" sz="6000" b="1" dirty="0" smtClean="0">
              <a:solidFill>
                <a:srgbClr val="FF0000"/>
              </a:solidFill>
            </a:endParaRPr>
          </a:p>
          <a:p>
            <a:pPr algn="ctr"/>
            <a:r>
              <a:rPr lang="ar-JO" sz="6000" b="1" dirty="0" smtClean="0">
                <a:solidFill>
                  <a:srgbClr val="FF0000"/>
                </a:solidFill>
              </a:rPr>
              <a:t>ماذا </a:t>
            </a:r>
            <a:r>
              <a:rPr lang="ar-JO" sz="6000" b="1" dirty="0">
                <a:solidFill>
                  <a:srgbClr val="FF0000"/>
                </a:solidFill>
              </a:rPr>
              <a:t>نعني بكلمة تدابير مرورية ؟؟</a:t>
            </a:r>
          </a:p>
        </p:txBody>
      </p:sp>
    </p:spTree>
    <p:extLst>
      <p:ext uri="{BB962C8B-B14F-4D97-AF65-F5344CB8AC3E}">
        <p14:creationId xmlns:p14="http://schemas.microsoft.com/office/powerpoint/2010/main" val="260155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5">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TotalTime>
  <Words>3121</Words>
  <Application>Microsoft Office PowerPoint</Application>
  <PresentationFormat>מסך רחב</PresentationFormat>
  <Paragraphs>276</Paragraphs>
  <Slides>32</Slides>
  <Notes>32</Notes>
  <HiddenSlides>0</HiddenSlides>
  <MMClips>2</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32</vt:i4>
      </vt:variant>
    </vt:vector>
  </HeadingPairs>
  <TitlesOfParts>
    <vt:vector size="36" baseType="lpstr">
      <vt:lpstr>Calibri</vt:lpstr>
      <vt:lpstr>Alef</vt:lpstr>
      <vt:lpstr>Arial</vt:lpstr>
      <vt:lpstr>Office Theme</vt:lpstr>
      <vt:lpstr>מצגת של PowerPoint‏</vt:lpstr>
      <vt:lpstr>ماذا سنتعلّم اليوم؟</vt:lpstr>
      <vt:lpstr>ماذا يجب أن نحضّر للحصّة؟ </vt:lpstr>
      <vt:lpstr>ما الذي نعرفه من قبلُ؟</vt:lpstr>
      <vt:lpstr>الآن سنتعلّم</vt:lpstr>
      <vt:lpstr>الآن سنتعلّم</vt:lpstr>
      <vt:lpstr>الآن سنتعلّم</vt:lpstr>
      <vt:lpstr>الآن سنتعلّم</vt:lpstr>
      <vt:lpstr>الآن سنتعلّم</vt:lpstr>
      <vt:lpstr>الآن سنتعلّم</vt:lpstr>
      <vt:lpstr>الآن سنتعلّم</vt:lpstr>
      <vt:lpstr>الآن سنتعلّم</vt:lpstr>
      <vt:lpstr>الآن سنتعلّم</vt:lpstr>
      <vt:lpstr>الآن سنتعلّم</vt:lpstr>
      <vt:lpstr>تدرّب</vt:lpstr>
      <vt:lpstr>تتمّة التدرّب</vt:lpstr>
      <vt:lpstr>تتمّة التدرّب</vt:lpstr>
      <vt:lpstr>نواصل التدرّب</vt:lpstr>
      <vt:lpstr>نواصل التدرّب</vt:lpstr>
      <vt:lpstr>الآن سنتعلّم                مجال الرؤية</vt:lpstr>
      <vt:lpstr>نواصل التدرّب</vt:lpstr>
      <vt:lpstr>نواصل التدرّب</vt:lpstr>
      <vt:lpstr>الآن سنتعلّم</vt:lpstr>
      <vt:lpstr>حل</vt:lpstr>
      <vt:lpstr>الآن سنتعلّم</vt:lpstr>
      <vt:lpstr>الآن سنتعلّم</vt:lpstr>
      <vt:lpstr>الآن سنتعلّم</vt:lpstr>
      <vt:lpstr>الآن سنتعلّم</vt:lpstr>
      <vt:lpstr>الآن سنتعلّم</vt:lpstr>
      <vt:lpstr>الآن سنتعلّم</vt:lpstr>
      <vt:lpstr>مهمه بيتية:</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Tamar Loval</cp:lastModifiedBy>
  <cp:revision>15</cp:revision>
  <dcterms:created xsi:type="dcterms:W3CDTF">2020-03-11T07:11:19Z</dcterms:created>
  <dcterms:modified xsi:type="dcterms:W3CDTF">2020-05-21T06:16:45Z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0x0101003A84B2C970292541884C6D2E423F45B9</vt:lpwstr>
  </property>
</Properties>
</file>