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60" r:id="rId2"/>
    <p:sldId id="261" r:id="rId3"/>
    <p:sldId id="281" r:id="rId4"/>
    <p:sldId id="282" r:id="rId5"/>
    <p:sldId id="262" r:id="rId6"/>
    <p:sldId id="265" r:id="rId7"/>
    <p:sldId id="266" r:id="rId8"/>
    <p:sldId id="283" r:id="rId9"/>
    <p:sldId id="285" r:id="rId10"/>
    <p:sldId id="284" r:id="rId11"/>
    <p:sldId id="287" r:id="rId12"/>
    <p:sldId id="289" r:id="rId13"/>
    <p:sldId id="291" r:id="rId14"/>
    <p:sldId id="290" r:id="rId15"/>
    <p:sldId id="267" r:id="rId16"/>
    <p:sldId id="268" r:id="rId17"/>
    <p:sldId id="269" r:id="rId18"/>
    <p:sldId id="274" r:id="rId19"/>
    <p:sldId id="292" r:id="rId20"/>
    <p:sldId id="294" r:id="rId21"/>
    <p:sldId id="293" r:id="rId22"/>
    <p:sldId id="295" r:id="rId23"/>
    <p:sldId id="297" r:id="rId24"/>
    <p:sldId id="298" r:id="rId25"/>
    <p:sldId id="296" r:id="rId26"/>
    <p:sldId id="273" r:id="rId27"/>
    <p:sldId id="278"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Alef" panose="00000500000000000000" pitchFamily="2" charset="-79"/>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6" roundtripDataSignature="AMtx7mhfM6W/OkH16MdmGRDEC1Awelfg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40" y="66"/>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ar-S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09156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ar-SA"/>
              <a:t>اكتبوا النصّ الملائم وكذلك المعدّات المطلوبة. </a:t>
            </a:r>
            <a:endParaRPr/>
          </a:p>
          <a:p>
            <a:pPr marL="0" lvl="0" indent="0" algn="r" rtl="1">
              <a:spcBef>
                <a:spcPts val="0"/>
              </a:spcBef>
              <a:spcAft>
                <a:spcPts val="0"/>
              </a:spcAft>
              <a:buNone/>
            </a:pPr>
            <a:endParaRPr/>
          </a:p>
        </p:txBody>
      </p:sp>
      <p:sp>
        <p:nvSpPr>
          <p:cNvPr id="172" name="Google Shape;17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a:t>
            </a:fld>
            <a:endParaRPr/>
          </a:p>
        </p:txBody>
      </p:sp>
    </p:spTree>
    <p:extLst>
      <p:ext uri="{BB962C8B-B14F-4D97-AF65-F5344CB8AC3E}">
        <p14:creationId xmlns:p14="http://schemas.microsoft.com/office/powerpoint/2010/main" val="381629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10</a:t>
            </a:fld>
            <a:endParaRPr/>
          </a:p>
        </p:txBody>
      </p:sp>
    </p:spTree>
    <p:extLst>
      <p:ext uri="{BB962C8B-B14F-4D97-AF65-F5344CB8AC3E}">
        <p14:creationId xmlns:p14="http://schemas.microsoft.com/office/powerpoint/2010/main" val="393251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11</a:t>
            </a:fld>
            <a:endParaRPr/>
          </a:p>
        </p:txBody>
      </p:sp>
    </p:spTree>
    <p:extLst>
      <p:ext uri="{BB962C8B-B14F-4D97-AF65-F5344CB8AC3E}">
        <p14:creationId xmlns:p14="http://schemas.microsoft.com/office/powerpoint/2010/main" val="1895896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12</a:t>
            </a:fld>
            <a:endParaRPr/>
          </a:p>
        </p:txBody>
      </p:sp>
    </p:spTree>
    <p:extLst>
      <p:ext uri="{BB962C8B-B14F-4D97-AF65-F5344CB8AC3E}">
        <p14:creationId xmlns:p14="http://schemas.microsoft.com/office/powerpoint/2010/main" val="3962774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13</a:t>
            </a:fld>
            <a:endParaRPr/>
          </a:p>
        </p:txBody>
      </p:sp>
    </p:spTree>
    <p:extLst>
      <p:ext uri="{BB962C8B-B14F-4D97-AF65-F5344CB8AC3E}">
        <p14:creationId xmlns:p14="http://schemas.microsoft.com/office/powerpoint/2010/main" val="1263406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14</a:t>
            </a:fld>
            <a:endParaRPr/>
          </a:p>
        </p:txBody>
      </p:sp>
    </p:spTree>
    <p:extLst>
      <p:ext uri="{BB962C8B-B14F-4D97-AF65-F5344CB8AC3E}">
        <p14:creationId xmlns:p14="http://schemas.microsoft.com/office/powerpoint/2010/main" val="1991600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44" name="Google Shape;2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15</a:t>
            </a:fld>
            <a:endParaRPr/>
          </a:p>
        </p:txBody>
      </p:sp>
    </p:spTree>
    <p:extLst>
      <p:ext uri="{BB962C8B-B14F-4D97-AF65-F5344CB8AC3E}">
        <p14:creationId xmlns:p14="http://schemas.microsoft.com/office/powerpoint/2010/main" val="1624596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ar-SA" b="1"/>
              <a:t>حلّ التدرّب</a:t>
            </a:r>
            <a:r>
              <a:rPr lang="ar-SA"/>
              <a:t>: بعد أن تدرّب التلاميذ بشكل مستقل، يجب عرض الحلّ ومناقشته. يمكن إظهار الأخطاء الشائعة وشرح كيفيّة حلّها.</a:t>
            </a:r>
            <a:endParaRPr/>
          </a:p>
          <a:p>
            <a:pPr marL="0" lvl="0" indent="0" algn="r" rtl="0">
              <a:spcBef>
                <a:spcPts val="0"/>
              </a:spcBef>
              <a:spcAft>
                <a:spcPts val="0"/>
              </a:spcAft>
              <a:buNone/>
            </a:pPr>
            <a:endParaRPr/>
          </a:p>
        </p:txBody>
      </p:sp>
      <p:sp>
        <p:nvSpPr>
          <p:cNvPr id="253" name="Google Shape;2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16</a:t>
            </a:fld>
            <a:endParaRPr/>
          </a:p>
        </p:txBody>
      </p:sp>
    </p:spTree>
    <p:extLst>
      <p:ext uri="{BB962C8B-B14F-4D97-AF65-F5344CB8AC3E}">
        <p14:creationId xmlns:p14="http://schemas.microsoft.com/office/powerpoint/2010/main" val="375507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62" name="Google Shape;2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17</a:t>
            </a:fld>
            <a:endParaRPr/>
          </a:p>
        </p:txBody>
      </p:sp>
    </p:spTree>
    <p:extLst>
      <p:ext uri="{BB962C8B-B14F-4D97-AF65-F5344CB8AC3E}">
        <p14:creationId xmlns:p14="http://schemas.microsoft.com/office/powerpoint/2010/main" val="3510621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15 دقيقة</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b="0"/>
              <a:t>في هذه المرحلة اشرحوا للتلاميذ التدرّب وودّعوهم. مع خروج التلاميذ للتدرّب النهائيّ، ستنتهي مرحلة تصويركم كمعلمين ومعلّمات.</a:t>
            </a:r>
            <a:endParaRPr/>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ar-SA" b="1"/>
              <a:t>نقاط لتسليط الضوء عليها:</a:t>
            </a:r>
            <a:endParaRPr/>
          </a:p>
          <a:p>
            <a:pPr marL="0" lvl="0" indent="0" algn="r" rtl="1">
              <a:spcBef>
                <a:spcPts val="0"/>
              </a:spcBef>
              <a:spcAft>
                <a:spcPts val="0"/>
              </a:spcAft>
              <a:buClr>
                <a:schemeClr val="dk1"/>
              </a:buClr>
              <a:buSzPts val="1200"/>
              <a:buFont typeface="Calibri"/>
              <a:buNone/>
            </a:pPr>
            <a:r>
              <a:rPr lang="ar-SA" b="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a:p>
          <a:p>
            <a:pPr marL="0" lvl="0" indent="0" algn="r" rtl="1">
              <a:spcBef>
                <a:spcPts val="0"/>
              </a:spcBef>
              <a:spcAft>
                <a:spcPts val="0"/>
              </a:spcAft>
              <a:buClr>
                <a:schemeClr val="dk1"/>
              </a:buClr>
              <a:buSzPts val="1200"/>
              <a:buFont typeface="Calibri"/>
              <a:buNone/>
            </a:pPr>
            <a:r>
              <a:rPr lang="ar-SA" b="0"/>
              <a:t>* تأكد من إعطاء تلاميذكم تعليمات دقيقة للتدرّب على صعيد المضامين وعلى صعيد الفنّيّ، بالإضافة إلى الأوقات الدقيقة للتدرّب.</a:t>
            </a:r>
            <a:endParaRPr/>
          </a:p>
          <a:p>
            <a:pPr marL="0" lvl="0" indent="0" algn="r" rtl="1">
              <a:spcBef>
                <a:spcPts val="0"/>
              </a:spcBef>
              <a:spcAft>
                <a:spcPts val="0"/>
              </a:spcAft>
              <a:buClr>
                <a:schemeClr val="dk1"/>
              </a:buClr>
              <a:buSzPts val="1200"/>
              <a:buFont typeface="Calibri"/>
              <a:buNone/>
            </a:pPr>
            <a:r>
              <a:rPr lang="ar-SA" b="0"/>
              <a:t>* بالإمكان تضمين العرض التقديميّ صور شاشة  والشرح شفويًّا ما هو المطلوب منهم تنفيذه.</a:t>
            </a:r>
            <a:endParaRPr/>
          </a:p>
          <a:p>
            <a:pPr marL="0" lvl="0" indent="0" algn="r" rtl="1">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18</a:t>
            </a:fld>
            <a:endParaRPr/>
          </a:p>
        </p:txBody>
      </p:sp>
    </p:spTree>
    <p:extLst>
      <p:ext uri="{BB962C8B-B14F-4D97-AF65-F5344CB8AC3E}">
        <p14:creationId xmlns:p14="http://schemas.microsoft.com/office/powerpoint/2010/main" val="412984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15 دقيقة</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b="0"/>
              <a:t>في هذه المرحلة اشرحوا للتلاميذ التدرّب وودّعوهم. مع خروج التلاميذ للتدرّب النهائيّ، ستنتهي مرحلة تصويركم كمعلمين ومعلّمات.</a:t>
            </a:r>
            <a:endParaRPr/>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ar-SA" b="1"/>
              <a:t>نقاط لتسليط الضوء عليها:</a:t>
            </a:r>
            <a:endParaRPr/>
          </a:p>
          <a:p>
            <a:pPr marL="0" lvl="0" indent="0" algn="r" rtl="1">
              <a:spcBef>
                <a:spcPts val="0"/>
              </a:spcBef>
              <a:spcAft>
                <a:spcPts val="0"/>
              </a:spcAft>
              <a:buClr>
                <a:schemeClr val="dk1"/>
              </a:buClr>
              <a:buSzPts val="1200"/>
              <a:buFont typeface="Calibri"/>
              <a:buNone/>
            </a:pPr>
            <a:r>
              <a:rPr lang="ar-SA" b="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a:p>
          <a:p>
            <a:pPr marL="0" lvl="0" indent="0" algn="r" rtl="1">
              <a:spcBef>
                <a:spcPts val="0"/>
              </a:spcBef>
              <a:spcAft>
                <a:spcPts val="0"/>
              </a:spcAft>
              <a:buClr>
                <a:schemeClr val="dk1"/>
              </a:buClr>
              <a:buSzPts val="1200"/>
              <a:buFont typeface="Calibri"/>
              <a:buNone/>
            </a:pPr>
            <a:r>
              <a:rPr lang="ar-SA" b="0"/>
              <a:t>* تأكد من إعطاء تلاميذكم تعليمات دقيقة للتدرّب على صعيد المضامين وعلى صعيد الفنّيّ، بالإضافة إلى الأوقات الدقيقة للتدرّب.</a:t>
            </a:r>
            <a:endParaRPr/>
          </a:p>
          <a:p>
            <a:pPr marL="0" lvl="0" indent="0" algn="r" rtl="1">
              <a:spcBef>
                <a:spcPts val="0"/>
              </a:spcBef>
              <a:spcAft>
                <a:spcPts val="0"/>
              </a:spcAft>
              <a:buClr>
                <a:schemeClr val="dk1"/>
              </a:buClr>
              <a:buSzPts val="1200"/>
              <a:buFont typeface="Calibri"/>
              <a:buNone/>
            </a:pPr>
            <a:r>
              <a:rPr lang="ar-SA" b="0"/>
              <a:t>* بالإمكان تضمين العرض التقديميّ صور شاشة  والشرح شفويًّا ما هو المطلوب منهم تنفيذه.</a:t>
            </a:r>
            <a:endParaRPr/>
          </a:p>
          <a:p>
            <a:pPr marL="0" lvl="0" indent="0" algn="r" rtl="1">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19</a:t>
            </a:fld>
            <a:endParaRPr/>
          </a:p>
        </p:txBody>
      </p:sp>
    </p:spTree>
    <p:extLst>
      <p:ext uri="{BB962C8B-B14F-4D97-AF65-F5344CB8AC3E}">
        <p14:creationId xmlns:p14="http://schemas.microsoft.com/office/powerpoint/2010/main" val="1233459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sz="1200" b="1"/>
              <a:t>مدّة الشريحة: دقيقتان</a:t>
            </a:r>
            <a:endParaRPr sz="1200" b="1"/>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عرّفوا بأنفسكم وأعرضوا سير الدرس:</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أنتم مدعوّون للتوجّه إلى التلاميذ بصورة شخصيّة: </a:t>
            </a:r>
            <a:r>
              <a:rPr lang="ar-SA" sz="1200"/>
              <a:t/>
            </a:r>
            <a:br>
              <a:rPr lang="ar-SA" sz="1200"/>
            </a:br>
            <a:endParaRPr sz="1200">
              <a:solidFill>
                <a:srgbClr val="2F5496"/>
              </a:solidFill>
            </a:endParaRPr>
          </a:p>
          <a:p>
            <a:pPr marL="158750" lvl="0" indent="0" algn="r" rtl="1">
              <a:spcBef>
                <a:spcPts val="0"/>
              </a:spcBef>
              <a:spcAft>
                <a:spcPts val="0"/>
              </a:spcAft>
              <a:buClr>
                <a:srgbClr val="2F5496"/>
              </a:buClr>
              <a:buSzPts val="1200"/>
              <a:buFont typeface="Calibri"/>
              <a:buNone/>
            </a:pPr>
            <a:r>
              <a:rPr lang="ar-SA" sz="1200">
                <a:solidFill>
                  <a:srgbClr val="2F5496"/>
                </a:solidFill>
              </a:rPr>
              <a:t>مثال على نصّ شفويّ: مرحبًا، اسمي ـــــــــــــــ. أنا أعلّم ـــــــــ من ــــــــــــــ. كيف حالكم؟ يسرّني انضمامكم إليّ... </a:t>
            </a:r>
            <a:endParaRPr sz="1200">
              <a:solidFill>
                <a:srgbClr val="2F5496"/>
              </a:solidFill>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موضوع الدرس وهدفه: </a:t>
            </a:r>
            <a:br>
              <a:rPr lang="ar-SA" sz="1200">
                <a:solidFill>
                  <a:schemeClr val="dk1"/>
                </a:solidFill>
              </a:rPr>
            </a:br>
            <a:endParaRPr sz="1200">
              <a:solidFill>
                <a:srgbClr val="2F5496"/>
              </a:solidFill>
            </a:endParaRPr>
          </a:p>
          <a:p>
            <a:pPr marL="0" lvl="0" indent="0" algn="r" rtl="1">
              <a:spcBef>
                <a:spcPts val="0"/>
              </a:spcBef>
              <a:spcAft>
                <a:spcPts val="0"/>
              </a:spcAft>
              <a:buClr>
                <a:srgbClr val="2F5496"/>
              </a:buClr>
              <a:buSzPts val="1200"/>
              <a:buFont typeface="Calibri"/>
              <a:buNone/>
            </a:pPr>
            <a:r>
              <a:rPr lang="ar-SA" sz="1200">
                <a:solidFill>
                  <a:srgbClr val="2F5496"/>
                </a:solidFill>
              </a:rPr>
              <a:t>مثال على نصّ شفويّ: سنتعلّم في هذا الدرس عن ــــــــــــــــــــ. انضمّوا إليّ وستستمتعون. هل أنتم مستعدّون؟ فلنبدأ" </a:t>
            </a:r>
            <a:endParaRPr sz="1200" b="1"/>
          </a:p>
          <a:p>
            <a:pPr marL="133350" lvl="0" indent="0" algn="r" rtl="1">
              <a:lnSpc>
                <a:spcPct val="115000"/>
              </a:lnSpc>
              <a:spcBef>
                <a:spcPts val="800"/>
              </a:spcBef>
              <a:spcAft>
                <a:spcPts val="0"/>
              </a:spcAft>
              <a:buNone/>
            </a:pPr>
            <a:r>
              <a:rPr lang="ar-SA" sz="1200" b="1">
                <a:solidFill>
                  <a:schemeClr val="dk1"/>
                </a:solidFill>
                <a:latin typeface="Alef"/>
                <a:ea typeface="Alef"/>
                <a:cs typeface="Alef"/>
                <a:sym typeface="Alef"/>
              </a:rPr>
              <a:t>نبدأ بـ …. </a:t>
            </a:r>
            <a:r>
              <a:rPr lang="ar-SA" sz="1200">
                <a:solidFill>
                  <a:schemeClr val="dk1"/>
                </a:solidFill>
                <a:latin typeface="Alef"/>
                <a:ea typeface="Alef"/>
                <a:cs typeface="Alef"/>
                <a:sym typeface="Alef"/>
              </a:rPr>
              <a:t> (مرحلة افتتاحيّة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ننتقل إلى الاكتشاف</a:t>
            </a:r>
            <a:r>
              <a:rPr lang="ar-SA" sz="1200">
                <a:solidFill>
                  <a:schemeClr val="dk1"/>
                </a:solidFill>
                <a:latin typeface="Alef"/>
                <a:ea typeface="Alef"/>
                <a:cs typeface="Alef"/>
                <a:sym typeface="Alef"/>
              </a:rPr>
              <a:t> (مرحلة التعلّم/ إكساب -  اكنبوا هنا سؤالًا مثيرًا للفضول، يجيب عن هدف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نتدرّب على … </a:t>
            </a:r>
            <a:r>
              <a:rPr lang="ar-SA" sz="1200">
                <a:solidFill>
                  <a:schemeClr val="dk1"/>
                </a:solidFill>
                <a:latin typeface="Alef"/>
                <a:ea typeface="Alef"/>
                <a:cs typeface="Alef"/>
                <a:sym typeface="Alef"/>
              </a:rPr>
              <a:t>(مرحلة التدرّب/ التجريب)</a:t>
            </a:r>
            <a:r>
              <a:rPr lang="ar-SA"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نُجمل  </a:t>
            </a:r>
            <a:r>
              <a:rPr lang="ar-SA" sz="1200">
                <a:solidFill>
                  <a:schemeClr val="dk1"/>
                </a:solidFill>
                <a:latin typeface="Alef"/>
                <a:ea typeface="Alef"/>
                <a:cs typeface="Alef"/>
                <a:sym typeface="Alef"/>
              </a:rPr>
              <a:t>(مرحلة إجمال الدرس)</a:t>
            </a:r>
            <a:endParaRPr/>
          </a:p>
          <a:p>
            <a:pPr marL="0" lvl="0" indent="0" algn="l" rtl="0">
              <a:spcBef>
                <a:spcPts val="0"/>
              </a:spcBef>
              <a:spcAft>
                <a:spcPts val="0"/>
              </a:spcAft>
              <a:buNone/>
            </a:pPr>
            <a:endParaRPr/>
          </a:p>
        </p:txBody>
      </p:sp>
      <p:sp>
        <p:nvSpPr>
          <p:cNvPr id="184" name="Google Shape;18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a:t>
            </a:fld>
            <a:endParaRPr/>
          </a:p>
        </p:txBody>
      </p:sp>
    </p:spTree>
    <p:extLst>
      <p:ext uri="{BB962C8B-B14F-4D97-AF65-F5344CB8AC3E}">
        <p14:creationId xmlns:p14="http://schemas.microsoft.com/office/powerpoint/2010/main" val="245484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20</a:t>
            </a:fld>
            <a:endParaRPr/>
          </a:p>
        </p:txBody>
      </p:sp>
    </p:spTree>
    <p:extLst>
      <p:ext uri="{BB962C8B-B14F-4D97-AF65-F5344CB8AC3E}">
        <p14:creationId xmlns:p14="http://schemas.microsoft.com/office/powerpoint/2010/main" val="3455998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dirty="0"/>
              <a:t>مدّة الشريحة: حتّى 15 دقيقة</a:t>
            </a: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ar-SA" b="0" dirty="0"/>
              <a:t>في هذه المرحلة اشرحوا للتلاميذ التدرّب وودّعوهم. مع خروج التلاميذ للتدرّب النهائيّ، ستنتهي مرحلة تصويركم كمعلمين ومعلّمات.</a:t>
            </a:r>
            <a:endParaRPr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ar-SA" b="1" dirty="0"/>
              <a:t>نقاط لتسليط الضوء عليها:</a:t>
            </a:r>
            <a:endParaRPr dirty="0"/>
          </a:p>
          <a:p>
            <a:pPr marL="0" lvl="0" indent="0" algn="r" rtl="1">
              <a:spcBef>
                <a:spcPts val="0"/>
              </a:spcBef>
              <a:spcAft>
                <a:spcPts val="0"/>
              </a:spcAft>
              <a:buClr>
                <a:schemeClr val="dk1"/>
              </a:buClr>
              <a:buSzPts val="1200"/>
              <a:buFont typeface="Calibri"/>
              <a:buNone/>
            </a:pPr>
            <a:r>
              <a:rPr lang="ar-SA" b="0" dirty="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dirty="0"/>
          </a:p>
          <a:p>
            <a:pPr marL="0" lvl="0" indent="0" algn="r" rtl="1">
              <a:spcBef>
                <a:spcPts val="0"/>
              </a:spcBef>
              <a:spcAft>
                <a:spcPts val="0"/>
              </a:spcAft>
              <a:buClr>
                <a:schemeClr val="dk1"/>
              </a:buClr>
              <a:buSzPts val="1200"/>
              <a:buFont typeface="Calibri"/>
              <a:buNone/>
            </a:pPr>
            <a:r>
              <a:rPr lang="ar-SA" b="0" dirty="0"/>
              <a:t>* تأكد من إعطاء تلاميذكم تعليمات دقيقة للتدرّب على صعيد المضامين وعلى صعيد الفنّيّ، بالإضافة إلى الأوقات الدقيقة للتدرّب.</a:t>
            </a:r>
            <a:endParaRPr dirty="0"/>
          </a:p>
          <a:p>
            <a:pPr marL="0" lvl="0" indent="0" algn="r" rtl="1">
              <a:spcBef>
                <a:spcPts val="0"/>
              </a:spcBef>
              <a:spcAft>
                <a:spcPts val="0"/>
              </a:spcAft>
              <a:buClr>
                <a:schemeClr val="dk1"/>
              </a:buClr>
              <a:buSzPts val="1200"/>
              <a:buFont typeface="Calibri"/>
              <a:buNone/>
            </a:pPr>
            <a:r>
              <a:rPr lang="ar-SA" b="0" dirty="0"/>
              <a:t>* بالإمكان تضمين العرض </a:t>
            </a:r>
            <a:r>
              <a:rPr lang="ar-SA" b="0" dirty="0" err="1"/>
              <a:t>التقديميّ</a:t>
            </a:r>
            <a:r>
              <a:rPr lang="ar-SA" b="0" dirty="0"/>
              <a:t> صور شاشة  والشرح شفويًّا ما هو المطلوب منهم تنفيذه.</a:t>
            </a:r>
            <a:endParaRPr dirty="0"/>
          </a:p>
          <a:p>
            <a:pPr marL="0" lvl="0" indent="0" algn="r" rtl="1">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endParaRPr dirty="0"/>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21</a:t>
            </a:fld>
            <a:endParaRPr/>
          </a:p>
        </p:txBody>
      </p:sp>
    </p:spTree>
    <p:extLst>
      <p:ext uri="{BB962C8B-B14F-4D97-AF65-F5344CB8AC3E}">
        <p14:creationId xmlns:p14="http://schemas.microsoft.com/office/powerpoint/2010/main" val="246217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dirty="0"/>
              <a:t>مدّة الشريحة: حتّى 15 دقيقة</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b="0" dirty="0"/>
              <a:t>في هذه المرحلة اشرحوا للتلاميذ التدرّب وودّعوهم. مع خروج التلاميذ للتدرّب النهائيّ، ستنتهي مرحلة تصويركم كمعلمين ومعلّمات.</a:t>
            </a:r>
            <a:endParaRPr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ar-SA" b="1" dirty="0"/>
              <a:t>نقاط لتسليط الضوء عليها:</a:t>
            </a:r>
            <a:endParaRPr dirty="0"/>
          </a:p>
          <a:p>
            <a:pPr marL="0" lvl="0" indent="0" algn="r" rtl="1">
              <a:spcBef>
                <a:spcPts val="0"/>
              </a:spcBef>
              <a:spcAft>
                <a:spcPts val="0"/>
              </a:spcAft>
              <a:buClr>
                <a:schemeClr val="dk1"/>
              </a:buClr>
              <a:buSzPts val="1200"/>
              <a:buFont typeface="Calibri"/>
              <a:buNone/>
            </a:pPr>
            <a:r>
              <a:rPr lang="ar-SA" b="0" dirty="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dirty="0"/>
          </a:p>
          <a:p>
            <a:pPr marL="0" lvl="0" indent="0" algn="r" rtl="1">
              <a:spcBef>
                <a:spcPts val="0"/>
              </a:spcBef>
              <a:spcAft>
                <a:spcPts val="0"/>
              </a:spcAft>
              <a:buClr>
                <a:schemeClr val="dk1"/>
              </a:buClr>
              <a:buSzPts val="1200"/>
              <a:buFont typeface="Calibri"/>
              <a:buNone/>
            </a:pPr>
            <a:r>
              <a:rPr lang="ar-SA" b="0" dirty="0"/>
              <a:t>* تأكد من إعطاء تلاميذكم تعليمات دقيقة للتدرّب على صعيد المضامين وعلى صعيد الفنّيّ، بالإضافة إلى الأوقات الدقيقة للتدرّب.</a:t>
            </a:r>
            <a:endParaRPr dirty="0"/>
          </a:p>
          <a:p>
            <a:pPr marL="0" lvl="0" indent="0" algn="r" rtl="1">
              <a:spcBef>
                <a:spcPts val="0"/>
              </a:spcBef>
              <a:spcAft>
                <a:spcPts val="0"/>
              </a:spcAft>
              <a:buClr>
                <a:schemeClr val="dk1"/>
              </a:buClr>
              <a:buSzPts val="1200"/>
              <a:buFont typeface="Calibri"/>
              <a:buNone/>
            </a:pPr>
            <a:r>
              <a:rPr lang="ar-SA" b="0" dirty="0"/>
              <a:t>* بالإمكان تضمين العرض </a:t>
            </a:r>
            <a:r>
              <a:rPr lang="ar-SA" b="0" dirty="0" err="1"/>
              <a:t>التقديميّ</a:t>
            </a:r>
            <a:r>
              <a:rPr lang="ar-SA" b="0" dirty="0"/>
              <a:t> صور شاشة  والشرح شفويًّا ما هو المطلوب منهم تنفيذه.</a:t>
            </a:r>
            <a:endParaRPr dirty="0"/>
          </a:p>
          <a:p>
            <a:pPr marL="0" lvl="0" indent="0" algn="r" rtl="1">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endParaRPr dirty="0"/>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22</a:t>
            </a:fld>
            <a:endParaRPr/>
          </a:p>
        </p:txBody>
      </p:sp>
    </p:spTree>
    <p:extLst>
      <p:ext uri="{BB962C8B-B14F-4D97-AF65-F5344CB8AC3E}">
        <p14:creationId xmlns:p14="http://schemas.microsoft.com/office/powerpoint/2010/main" val="3408070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23</a:t>
            </a:fld>
            <a:endParaRPr/>
          </a:p>
        </p:txBody>
      </p:sp>
    </p:spTree>
    <p:extLst>
      <p:ext uri="{BB962C8B-B14F-4D97-AF65-F5344CB8AC3E}">
        <p14:creationId xmlns:p14="http://schemas.microsoft.com/office/powerpoint/2010/main" val="2495978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24</a:t>
            </a:fld>
            <a:endParaRPr/>
          </a:p>
        </p:txBody>
      </p:sp>
    </p:spTree>
    <p:extLst>
      <p:ext uri="{BB962C8B-B14F-4D97-AF65-F5344CB8AC3E}">
        <p14:creationId xmlns:p14="http://schemas.microsoft.com/office/powerpoint/2010/main" val="1882339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dirty="0"/>
              <a:t>مدّة الشريحة: حتّى 15 دقيقة</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b="0" dirty="0"/>
              <a:t>في هذه المرحلة اشرحوا للتلاميذ التدرّب وودّعوهم. مع خروج التلاميذ للتدرّب النهائيّ، ستنتهي مرحلة تصويركم كمعلمين ومعلّمات.</a:t>
            </a:r>
            <a:endParaRPr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ar-SA" b="1" dirty="0"/>
              <a:t>نقاط لتسليط الضوء عليها:</a:t>
            </a:r>
            <a:endParaRPr dirty="0"/>
          </a:p>
          <a:p>
            <a:pPr marL="0" lvl="0" indent="0" algn="r" rtl="1">
              <a:spcBef>
                <a:spcPts val="0"/>
              </a:spcBef>
              <a:spcAft>
                <a:spcPts val="0"/>
              </a:spcAft>
              <a:buClr>
                <a:schemeClr val="dk1"/>
              </a:buClr>
              <a:buSzPts val="1200"/>
              <a:buFont typeface="Calibri"/>
              <a:buNone/>
            </a:pPr>
            <a:r>
              <a:rPr lang="ar-SA" b="0" dirty="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dirty="0"/>
          </a:p>
          <a:p>
            <a:pPr marL="0" lvl="0" indent="0" algn="r" rtl="1">
              <a:spcBef>
                <a:spcPts val="0"/>
              </a:spcBef>
              <a:spcAft>
                <a:spcPts val="0"/>
              </a:spcAft>
              <a:buClr>
                <a:schemeClr val="dk1"/>
              </a:buClr>
              <a:buSzPts val="1200"/>
              <a:buFont typeface="Calibri"/>
              <a:buNone/>
            </a:pPr>
            <a:r>
              <a:rPr lang="ar-SA" b="0" dirty="0"/>
              <a:t>* تأكد من إعطاء تلاميذكم تعليمات دقيقة للتدرّب على صعيد المضامين وعلى صعيد الفنّيّ، بالإضافة إلى الأوقات الدقيقة للتدرّب.</a:t>
            </a:r>
            <a:endParaRPr dirty="0"/>
          </a:p>
          <a:p>
            <a:pPr marL="0" lvl="0" indent="0" algn="r" rtl="1">
              <a:spcBef>
                <a:spcPts val="0"/>
              </a:spcBef>
              <a:spcAft>
                <a:spcPts val="0"/>
              </a:spcAft>
              <a:buClr>
                <a:schemeClr val="dk1"/>
              </a:buClr>
              <a:buSzPts val="1200"/>
              <a:buFont typeface="Calibri"/>
              <a:buNone/>
            </a:pPr>
            <a:r>
              <a:rPr lang="ar-SA" b="0" dirty="0"/>
              <a:t>* بالإمكان تضمين العرض </a:t>
            </a:r>
            <a:r>
              <a:rPr lang="ar-SA" b="0" dirty="0" err="1"/>
              <a:t>التقديميّ</a:t>
            </a:r>
            <a:r>
              <a:rPr lang="ar-SA" b="0" dirty="0"/>
              <a:t> صور شاشة  والشرح شفويًّا ما هو المطلوب منهم تنفيذه.</a:t>
            </a:r>
            <a:endParaRPr dirty="0"/>
          </a:p>
          <a:p>
            <a:pPr marL="0" lvl="0" indent="0" algn="r" rtl="1">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endParaRPr dirty="0"/>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25</a:t>
            </a:fld>
            <a:endParaRPr/>
          </a:p>
        </p:txBody>
      </p:sp>
    </p:spTree>
    <p:extLst>
      <p:ext uri="{BB962C8B-B14F-4D97-AF65-F5344CB8AC3E}">
        <p14:creationId xmlns:p14="http://schemas.microsoft.com/office/powerpoint/2010/main" val="3527431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ar-SA" b="1"/>
              <a:t>مدّة الشريحة: حتّى 5 دقائق</a:t>
            </a:r>
            <a:endParaRPr b="1"/>
          </a:p>
          <a:p>
            <a:pPr marL="0" marR="0" lvl="0" indent="0" algn="r" rtl="1">
              <a:lnSpc>
                <a:spcPct val="100000"/>
              </a:lnSpc>
              <a:spcBef>
                <a:spcPts val="0"/>
              </a:spcBef>
              <a:spcAft>
                <a:spcPts val="0"/>
              </a:spcAft>
              <a:buClr>
                <a:srgbClr val="000000"/>
              </a:buClr>
              <a:buSzPts val="1100"/>
              <a:buFont typeface="Arial"/>
              <a:buNone/>
            </a:pPr>
            <a:endParaRPr/>
          </a:p>
          <a:p>
            <a:pPr marL="0" marR="0" lvl="0" indent="0" algn="r" rtl="1">
              <a:lnSpc>
                <a:spcPct val="100000"/>
              </a:lnSpc>
              <a:spcBef>
                <a:spcPts val="0"/>
              </a:spcBef>
              <a:spcAft>
                <a:spcPts val="0"/>
              </a:spcAft>
              <a:buClr>
                <a:srgbClr val="000000"/>
              </a:buClr>
              <a:buSzPts val="1100"/>
              <a:buFont typeface="Arial"/>
              <a:buNone/>
            </a:pPr>
            <a:r>
              <a:rPr lang="ar-SA"/>
              <a:t>إجمال وانتقال إلى التدرّب. ستتضمّن هذه الخطوة إجمالًا للمضمون الذي تمّ تعلّمه  والإجابة عن أسئلة مثل: ماذا فعلنا هنا اليوم؟ ماذا تعلّمنا؟ ننصح بدمج العناصر التجريبيّة الممتعة، مثل: لعبة ختاميّة، أحجيّة، نصيحة خاصّة للتعلّم لاحقًا وغير ذلك.</a:t>
            </a:r>
            <a:endParaRPr/>
          </a:p>
          <a:p>
            <a:pPr marL="0" lvl="0" indent="0" algn="r" rtl="1">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3" name="Google Shape;30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26</a:t>
            </a:fld>
            <a:endParaRPr/>
          </a:p>
        </p:txBody>
      </p:sp>
    </p:spTree>
    <p:extLst>
      <p:ext uri="{BB962C8B-B14F-4D97-AF65-F5344CB8AC3E}">
        <p14:creationId xmlns:p14="http://schemas.microsoft.com/office/powerpoint/2010/main" val="1178384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27</a:t>
            </a:fld>
            <a:endParaRPr/>
          </a:p>
        </p:txBody>
      </p:sp>
    </p:spTree>
    <p:extLst>
      <p:ext uri="{BB962C8B-B14F-4D97-AF65-F5344CB8AC3E}">
        <p14:creationId xmlns:p14="http://schemas.microsoft.com/office/powerpoint/2010/main" val="164329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sz="1200" b="1"/>
              <a:t>مدّة الشريحة: دقيقتان</a:t>
            </a:r>
            <a:endParaRPr sz="1200" b="1"/>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عرّفوا بأنفسكم وأعرضوا سير الدرس:</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أنتم مدعوّون للتوجّه إلى التلاميذ بصورة شخصيّة: </a:t>
            </a:r>
            <a:r>
              <a:rPr lang="ar-SA" sz="1200"/>
              <a:t/>
            </a:r>
            <a:br>
              <a:rPr lang="ar-SA" sz="1200"/>
            </a:br>
            <a:endParaRPr sz="1200">
              <a:solidFill>
                <a:srgbClr val="2F5496"/>
              </a:solidFill>
            </a:endParaRPr>
          </a:p>
          <a:p>
            <a:pPr marL="158750" lvl="0" indent="0" algn="r" rtl="1">
              <a:spcBef>
                <a:spcPts val="0"/>
              </a:spcBef>
              <a:spcAft>
                <a:spcPts val="0"/>
              </a:spcAft>
              <a:buClr>
                <a:srgbClr val="2F5496"/>
              </a:buClr>
              <a:buSzPts val="1200"/>
              <a:buFont typeface="Calibri"/>
              <a:buNone/>
            </a:pPr>
            <a:r>
              <a:rPr lang="ar-SA" sz="1200">
                <a:solidFill>
                  <a:srgbClr val="2F5496"/>
                </a:solidFill>
              </a:rPr>
              <a:t>مثال على نصّ شفويّ: مرحبًا، اسمي ـــــــــــــــ. أنا أعلّم ـــــــــ من ــــــــــــــ. كيف حالكم؟ يسرّني انضمامكم إليّ... </a:t>
            </a:r>
            <a:endParaRPr sz="1200">
              <a:solidFill>
                <a:srgbClr val="2F5496"/>
              </a:solidFill>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موضوع الدرس وهدفه: </a:t>
            </a:r>
            <a:br>
              <a:rPr lang="ar-SA" sz="1200">
                <a:solidFill>
                  <a:schemeClr val="dk1"/>
                </a:solidFill>
              </a:rPr>
            </a:br>
            <a:endParaRPr sz="1200">
              <a:solidFill>
                <a:srgbClr val="2F5496"/>
              </a:solidFill>
            </a:endParaRPr>
          </a:p>
          <a:p>
            <a:pPr marL="0" lvl="0" indent="0" algn="r" rtl="1">
              <a:spcBef>
                <a:spcPts val="0"/>
              </a:spcBef>
              <a:spcAft>
                <a:spcPts val="0"/>
              </a:spcAft>
              <a:buClr>
                <a:srgbClr val="2F5496"/>
              </a:buClr>
              <a:buSzPts val="1200"/>
              <a:buFont typeface="Calibri"/>
              <a:buNone/>
            </a:pPr>
            <a:r>
              <a:rPr lang="ar-SA" sz="1200">
                <a:solidFill>
                  <a:srgbClr val="2F5496"/>
                </a:solidFill>
              </a:rPr>
              <a:t>مثال على نصّ شفويّ: سنتعلّم في هذا الدرس عن ــــــــــــــــــــ. انضمّوا إليّ وستستمتعون. هل أنتم مستعدّون؟ فلنبدأ" </a:t>
            </a:r>
            <a:endParaRPr sz="1200" b="1"/>
          </a:p>
          <a:p>
            <a:pPr marL="133350" lvl="0" indent="0" algn="r" rtl="1">
              <a:lnSpc>
                <a:spcPct val="115000"/>
              </a:lnSpc>
              <a:spcBef>
                <a:spcPts val="800"/>
              </a:spcBef>
              <a:spcAft>
                <a:spcPts val="0"/>
              </a:spcAft>
              <a:buNone/>
            </a:pPr>
            <a:r>
              <a:rPr lang="ar-SA" sz="1200" b="1">
                <a:solidFill>
                  <a:schemeClr val="dk1"/>
                </a:solidFill>
                <a:latin typeface="Alef"/>
                <a:ea typeface="Alef"/>
                <a:cs typeface="Alef"/>
                <a:sym typeface="Alef"/>
              </a:rPr>
              <a:t>نبدأ بـ …. </a:t>
            </a:r>
            <a:r>
              <a:rPr lang="ar-SA" sz="1200">
                <a:solidFill>
                  <a:schemeClr val="dk1"/>
                </a:solidFill>
                <a:latin typeface="Alef"/>
                <a:ea typeface="Alef"/>
                <a:cs typeface="Alef"/>
                <a:sym typeface="Alef"/>
              </a:rPr>
              <a:t> (مرحلة افتتاحيّة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ننتقل إلى الاكتشاف</a:t>
            </a:r>
            <a:r>
              <a:rPr lang="ar-SA" sz="1200">
                <a:solidFill>
                  <a:schemeClr val="dk1"/>
                </a:solidFill>
                <a:latin typeface="Alef"/>
                <a:ea typeface="Alef"/>
                <a:cs typeface="Alef"/>
                <a:sym typeface="Alef"/>
              </a:rPr>
              <a:t> (مرحلة التعلّم/ إكساب -  اكنبوا هنا سؤالًا مثيرًا للفضول، يجيب عن هدف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نتدرّب على … </a:t>
            </a:r>
            <a:r>
              <a:rPr lang="ar-SA" sz="1200">
                <a:solidFill>
                  <a:schemeClr val="dk1"/>
                </a:solidFill>
                <a:latin typeface="Alef"/>
                <a:ea typeface="Alef"/>
                <a:cs typeface="Alef"/>
                <a:sym typeface="Alef"/>
              </a:rPr>
              <a:t>(مرحلة التدرّب/ التجريب)</a:t>
            </a:r>
            <a:r>
              <a:rPr lang="ar-SA"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نُجمل  </a:t>
            </a:r>
            <a:r>
              <a:rPr lang="ar-SA" sz="1200">
                <a:solidFill>
                  <a:schemeClr val="dk1"/>
                </a:solidFill>
                <a:latin typeface="Alef"/>
                <a:ea typeface="Alef"/>
                <a:cs typeface="Alef"/>
                <a:sym typeface="Alef"/>
              </a:rPr>
              <a:t>(مرحلة إجمال الدرس)</a:t>
            </a:r>
            <a:endParaRPr/>
          </a:p>
          <a:p>
            <a:pPr marL="0" lvl="0" indent="0" algn="l" rtl="0">
              <a:spcBef>
                <a:spcPts val="0"/>
              </a:spcBef>
              <a:spcAft>
                <a:spcPts val="0"/>
              </a:spcAft>
              <a:buNone/>
            </a:pPr>
            <a:endParaRPr/>
          </a:p>
        </p:txBody>
      </p:sp>
      <p:sp>
        <p:nvSpPr>
          <p:cNvPr id="184" name="Google Shape;18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a:t>
            </a:fld>
            <a:endParaRPr/>
          </a:p>
        </p:txBody>
      </p:sp>
    </p:spTree>
    <p:extLst>
      <p:ext uri="{BB962C8B-B14F-4D97-AF65-F5344CB8AC3E}">
        <p14:creationId xmlns:p14="http://schemas.microsoft.com/office/powerpoint/2010/main" val="211056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sz="1200" b="1"/>
              <a:t>مدّة الشريحة: دقيقتان</a:t>
            </a:r>
            <a:endParaRPr sz="1200" b="1"/>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عرّفوا بأنفسكم وأعرضوا سير الدرس:</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أنتم مدعوّون للتوجّه إلى التلاميذ بصورة شخصيّة: </a:t>
            </a:r>
            <a:r>
              <a:rPr lang="ar-SA" sz="1200"/>
              <a:t/>
            </a:r>
            <a:br>
              <a:rPr lang="ar-SA" sz="1200"/>
            </a:br>
            <a:endParaRPr sz="1200">
              <a:solidFill>
                <a:srgbClr val="2F5496"/>
              </a:solidFill>
            </a:endParaRPr>
          </a:p>
          <a:p>
            <a:pPr marL="158750" lvl="0" indent="0" algn="r" rtl="1">
              <a:spcBef>
                <a:spcPts val="0"/>
              </a:spcBef>
              <a:spcAft>
                <a:spcPts val="0"/>
              </a:spcAft>
              <a:buClr>
                <a:srgbClr val="2F5496"/>
              </a:buClr>
              <a:buSzPts val="1200"/>
              <a:buFont typeface="Calibri"/>
              <a:buNone/>
            </a:pPr>
            <a:r>
              <a:rPr lang="ar-SA" sz="1200">
                <a:solidFill>
                  <a:srgbClr val="2F5496"/>
                </a:solidFill>
              </a:rPr>
              <a:t>مثال على نصّ شفويّ: مرحبًا، اسمي ـــــــــــــــ. أنا أعلّم ـــــــــ من ــــــــــــــ. كيف حالكم؟ يسرّني انضمامكم إليّ... </a:t>
            </a:r>
            <a:endParaRPr sz="1200">
              <a:solidFill>
                <a:srgbClr val="2F5496"/>
              </a:solidFill>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موضوع الدرس وهدفه: </a:t>
            </a:r>
            <a:br>
              <a:rPr lang="ar-SA" sz="1200">
                <a:solidFill>
                  <a:schemeClr val="dk1"/>
                </a:solidFill>
              </a:rPr>
            </a:br>
            <a:endParaRPr sz="1200">
              <a:solidFill>
                <a:srgbClr val="2F5496"/>
              </a:solidFill>
            </a:endParaRPr>
          </a:p>
          <a:p>
            <a:pPr marL="0" lvl="0" indent="0" algn="r" rtl="1">
              <a:spcBef>
                <a:spcPts val="0"/>
              </a:spcBef>
              <a:spcAft>
                <a:spcPts val="0"/>
              </a:spcAft>
              <a:buClr>
                <a:srgbClr val="2F5496"/>
              </a:buClr>
              <a:buSzPts val="1200"/>
              <a:buFont typeface="Calibri"/>
              <a:buNone/>
            </a:pPr>
            <a:r>
              <a:rPr lang="ar-SA" sz="1200">
                <a:solidFill>
                  <a:srgbClr val="2F5496"/>
                </a:solidFill>
              </a:rPr>
              <a:t>مثال على نصّ شفويّ: سنتعلّم في هذا الدرس عن ــــــــــــــــــــ. انضمّوا إليّ وستستمتعون. هل أنتم مستعدّون؟ فلنبدأ" </a:t>
            </a:r>
            <a:endParaRPr sz="1200" b="1"/>
          </a:p>
          <a:p>
            <a:pPr marL="133350" lvl="0" indent="0" algn="r" rtl="1">
              <a:lnSpc>
                <a:spcPct val="115000"/>
              </a:lnSpc>
              <a:spcBef>
                <a:spcPts val="800"/>
              </a:spcBef>
              <a:spcAft>
                <a:spcPts val="0"/>
              </a:spcAft>
              <a:buNone/>
            </a:pPr>
            <a:r>
              <a:rPr lang="ar-SA" sz="1200" b="1">
                <a:solidFill>
                  <a:schemeClr val="dk1"/>
                </a:solidFill>
                <a:latin typeface="Alef"/>
                <a:ea typeface="Alef"/>
                <a:cs typeface="Alef"/>
                <a:sym typeface="Alef"/>
              </a:rPr>
              <a:t>نبدأ بـ …. </a:t>
            </a:r>
            <a:r>
              <a:rPr lang="ar-SA" sz="1200">
                <a:solidFill>
                  <a:schemeClr val="dk1"/>
                </a:solidFill>
                <a:latin typeface="Alef"/>
                <a:ea typeface="Alef"/>
                <a:cs typeface="Alef"/>
                <a:sym typeface="Alef"/>
              </a:rPr>
              <a:t> (مرحلة افتتاحيّة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ننتقل إلى الاكتشاف</a:t>
            </a:r>
            <a:r>
              <a:rPr lang="ar-SA" sz="1200">
                <a:solidFill>
                  <a:schemeClr val="dk1"/>
                </a:solidFill>
                <a:latin typeface="Alef"/>
                <a:ea typeface="Alef"/>
                <a:cs typeface="Alef"/>
                <a:sym typeface="Alef"/>
              </a:rPr>
              <a:t> (مرحلة التعلّم/ إكساب -  اكنبوا هنا سؤالًا مثيرًا للفضول، يجيب عن هدف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نتدرّب على … </a:t>
            </a:r>
            <a:r>
              <a:rPr lang="ar-SA" sz="1200">
                <a:solidFill>
                  <a:schemeClr val="dk1"/>
                </a:solidFill>
                <a:latin typeface="Alef"/>
                <a:ea typeface="Alef"/>
                <a:cs typeface="Alef"/>
                <a:sym typeface="Alef"/>
              </a:rPr>
              <a:t>(مرحلة التدرّب/ التجريب)</a:t>
            </a:r>
            <a:r>
              <a:rPr lang="ar-SA"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نُجمل  </a:t>
            </a:r>
            <a:r>
              <a:rPr lang="ar-SA" sz="1200">
                <a:solidFill>
                  <a:schemeClr val="dk1"/>
                </a:solidFill>
                <a:latin typeface="Alef"/>
                <a:ea typeface="Alef"/>
                <a:cs typeface="Alef"/>
                <a:sym typeface="Alef"/>
              </a:rPr>
              <a:t>(مرحلة إجمال الدرس)</a:t>
            </a:r>
            <a:endParaRPr/>
          </a:p>
          <a:p>
            <a:pPr marL="0" lvl="0" indent="0" algn="l" rtl="0">
              <a:spcBef>
                <a:spcPts val="0"/>
              </a:spcBef>
              <a:spcAft>
                <a:spcPts val="0"/>
              </a:spcAft>
              <a:buNone/>
            </a:pPr>
            <a:endParaRPr/>
          </a:p>
        </p:txBody>
      </p:sp>
      <p:sp>
        <p:nvSpPr>
          <p:cNvPr id="184" name="Google Shape;18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a:t>
            </a:fld>
            <a:endParaRPr/>
          </a:p>
        </p:txBody>
      </p:sp>
    </p:spTree>
    <p:extLst>
      <p:ext uri="{BB962C8B-B14F-4D97-AF65-F5344CB8AC3E}">
        <p14:creationId xmlns:p14="http://schemas.microsoft.com/office/powerpoint/2010/main" val="4048854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ar-SA"/>
              <a:t>حذف هذه الشريحة إذا لم تكن ضروريّة:</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ar-SA" sz="1200" b="1"/>
              <a:t>مدّة الشريحة: دقيقة</a:t>
            </a:r>
            <a:endParaRPr sz="1200" b="1"/>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ar-SA" sz="1200"/>
              <a:t>تأكّدوا في هذه الشريحة أنّ الجميع تزوّدوا بالأدوات المساعدة المطلوبة (ننصح بأن تكون هذه الأدوات المساعدة موجودة معكم لتعرضوها كمثال) </a:t>
            </a:r>
            <a:endParaRPr sz="1200"/>
          </a:p>
          <a:p>
            <a:pPr marL="158750" lvl="0" indent="0" algn="r" rtl="1">
              <a:spcBef>
                <a:spcPts val="0"/>
              </a:spcBef>
              <a:spcAft>
                <a:spcPts val="0"/>
              </a:spcAft>
              <a:buClr>
                <a:srgbClr val="FF0000"/>
              </a:buClr>
              <a:buSzPts val="1200"/>
              <a:buFont typeface="Calibri"/>
              <a:buNone/>
            </a:pPr>
            <a:r>
              <a:rPr lang="ar-SA" sz="1200">
                <a:solidFill>
                  <a:srgbClr val="FF0000"/>
                </a:solidFill>
              </a:rPr>
              <a:t>احذفوا ما هو زائد أو أضيفوا حسب الحاجة (احرصوا على حقوق النشر والملكيّة الفكريّة). </a:t>
            </a:r>
            <a:endParaRPr sz="1200">
              <a:solidFill>
                <a:srgbClr val="FF0000"/>
              </a:solidFill>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000000"/>
              </a:buClr>
              <a:buSzPts val="1200"/>
              <a:buFont typeface="Arial"/>
              <a:buNone/>
            </a:pPr>
            <a:r>
              <a:rPr lang="ar-SA" sz="1200" b="0" i="0" u="none" strike="noStrike" cap="none">
                <a:solidFill>
                  <a:srgbClr val="000000"/>
                </a:solidFill>
                <a:latin typeface="Arial"/>
                <a:ea typeface="Arial"/>
                <a:cs typeface="Arial"/>
                <a:sym typeface="Arial"/>
              </a:rPr>
              <a:t>هذا هو الوقت المناسب لعرض قواعد السلوك خلال الحصّة: اطلبوا من التلاميذ إغلاق نوافذ تطبيقات أخرى في الحاسوب، إبعاد الأمر المشتّتة للانتباه، الجلوس في غرفة هادئة، التزوّد بالماء، وبالأساس التركيز في الدرس. </a:t>
            </a:r>
            <a:endParaRPr/>
          </a:p>
          <a:p>
            <a:pPr marL="0" lvl="0" indent="0" algn="r" rtl="0">
              <a:spcBef>
                <a:spcPts val="0"/>
              </a:spcBef>
              <a:spcAft>
                <a:spcPts val="0"/>
              </a:spcAft>
              <a:buNone/>
            </a:pPr>
            <a:endParaRPr/>
          </a:p>
        </p:txBody>
      </p:sp>
      <p:sp>
        <p:nvSpPr>
          <p:cNvPr id="193" name="Google Shape;19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5</a:t>
            </a:fld>
            <a:endParaRPr/>
          </a:p>
        </p:txBody>
      </p:sp>
    </p:spTree>
    <p:extLst>
      <p:ext uri="{BB962C8B-B14F-4D97-AF65-F5344CB8AC3E}">
        <p14:creationId xmlns:p14="http://schemas.microsoft.com/office/powerpoint/2010/main" val="3953473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ar-SA" b="0"/>
              <a:t>ستخلق هذه المرحلة ربط  معرفيًّا وذا صلة بين الموضوع الذي تتمّ دراسته والمعرفة السابقة لدى التلاميذ.</a:t>
            </a:r>
            <a:endParaRPr/>
          </a:p>
          <a:p>
            <a:pPr marL="0" lvl="0" indent="0" algn="r" rtl="1">
              <a:spcBef>
                <a:spcPts val="0"/>
              </a:spcBef>
              <a:spcAft>
                <a:spcPts val="0"/>
              </a:spcAft>
              <a:buClr>
                <a:schemeClr val="dk1"/>
              </a:buClr>
              <a:buSzPts val="1200"/>
              <a:buFont typeface="Calibri"/>
              <a:buNone/>
            </a:pPr>
            <a:r>
              <a:rPr lang="ar-SA" b="0"/>
              <a:t>في الصفوف الدنيا، ننصح بأن يكون الربط بسيطًا وعامًّا. إذا كان التلاميذ قد تعلّموا من قبل دروسًا في الموضوع،  يحبّذ الربط بالمعرفة التي اكتسبها التلاميذ في الدرس السابق.</a:t>
            </a:r>
            <a:endParaRPr/>
          </a:p>
          <a:p>
            <a:pPr marL="0" lvl="0" indent="0" algn="r" rtl="1">
              <a:spcBef>
                <a:spcPts val="0"/>
              </a:spcBef>
              <a:spcAft>
                <a:spcPts val="0"/>
              </a:spcAft>
              <a:buClr>
                <a:schemeClr val="dk1"/>
              </a:buClr>
              <a:buSzPts val="1200"/>
              <a:buFont typeface="Calibri"/>
              <a:buNone/>
            </a:pPr>
            <a:r>
              <a:rPr lang="ar-SA" b="0"/>
              <a:t>مثال على النصّ الشفويّ:</a:t>
            </a:r>
            <a:endParaRPr/>
          </a:p>
          <a:p>
            <a:pPr marL="0" lvl="0" indent="0" algn="r" rtl="1">
              <a:spcBef>
                <a:spcPts val="0"/>
              </a:spcBef>
              <a:spcAft>
                <a:spcPts val="0"/>
              </a:spcAft>
              <a:buClr>
                <a:schemeClr val="dk1"/>
              </a:buClr>
              <a:buSzPts val="1200"/>
              <a:buFont typeface="Calibri"/>
              <a:buNone/>
            </a:pPr>
            <a:r>
              <a:rPr lang="ar-SA" b="0"/>
              <a:t>"هل حدث أن واجهتم وضعًا فيه.... / في الدروس السابقة تعلمنا عن ... واليوم سنستمرّ في ... /</a:t>
            </a:r>
            <a:endParaRPr/>
          </a:p>
          <a:p>
            <a:pPr marL="0" lvl="0" indent="0" algn="r" rtl="1">
              <a:spcBef>
                <a:spcPts val="0"/>
              </a:spcBef>
              <a:spcAft>
                <a:spcPts val="0"/>
              </a:spcAft>
              <a:buClr>
                <a:schemeClr val="dk1"/>
              </a:buClr>
              <a:buSzPts val="1200"/>
              <a:buFont typeface="Calibri"/>
              <a:buNone/>
            </a:pPr>
            <a:r>
              <a:rPr lang="ar-SA" b="0"/>
              <a:t>ربما تكونون قد تناولتم هذا الموضوع في المدرسة، وحتى إذا لم يكن كذلك، فهذه فرصة للتعرّف/ التعمّق ..."</a:t>
            </a:r>
            <a:endParaRPr/>
          </a:p>
        </p:txBody>
      </p:sp>
      <p:sp>
        <p:nvSpPr>
          <p:cNvPr id="226" name="Google Shape;22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6</a:t>
            </a:fld>
            <a:endParaRPr/>
          </a:p>
        </p:txBody>
      </p:sp>
    </p:spTree>
    <p:extLst>
      <p:ext uri="{BB962C8B-B14F-4D97-AF65-F5344CB8AC3E}">
        <p14:creationId xmlns:p14="http://schemas.microsoft.com/office/powerpoint/2010/main" val="1213865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7</a:t>
            </a:fld>
            <a:endParaRPr/>
          </a:p>
        </p:txBody>
      </p:sp>
    </p:spTree>
    <p:extLst>
      <p:ext uri="{BB962C8B-B14F-4D97-AF65-F5344CB8AC3E}">
        <p14:creationId xmlns:p14="http://schemas.microsoft.com/office/powerpoint/2010/main" val="374086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8</a:t>
            </a:fld>
            <a:endParaRPr/>
          </a:p>
        </p:txBody>
      </p:sp>
    </p:spTree>
    <p:extLst>
      <p:ext uri="{BB962C8B-B14F-4D97-AF65-F5344CB8AC3E}">
        <p14:creationId xmlns:p14="http://schemas.microsoft.com/office/powerpoint/2010/main" val="991003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9</a:t>
            </a:fld>
            <a:endParaRPr/>
          </a:p>
        </p:txBody>
      </p:sp>
    </p:spTree>
    <p:extLst>
      <p:ext uri="{BB962C8B-B14F-4D97-AF65-F5344CB8AC3E}">
        <p14:creationId xmlns:p14="http://schemas.microsoft.com/office/powerpoint/2010/main" val="877358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6"/>
        <p:cNvGrpSpPr/>
        <p:nvPr/>
      </p:nvGrpSpPr>
      <p:grpSpPr>
        <a:xfrm>
          <a:off x="0" y="0"/>
          <a:ext cx="0" cy="0"/>
          <a:chOff x="0" y="0"/>
          <a:chExt cx="0" cy="0"/>
        </a:xfrm>
      </p:grpSpPr>
      <p:pic>
        <p:nvPicPr>
          <p:cNvPr id="17" name="Google Shape;17;p28"/>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8" name="Google Shape;18;p28"/>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9" name="Google Shape;19;p28"/>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20" name="Google Shape;20;p28"/>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8"/>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2" name="Google Shape;22;p28"/>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3" name="Google Shape;23;p28"/>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 name="Google Shape;24;p28"/>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5" name="Google Shape;25;p28"/>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67666"/>
              </a:lnSpc>
              <a:spcBef>
                <a:spcPts val="1000"/>
              </a:spcBef>
              <a:spcAft>
                <a:spcPts val="0"/>
              </a:spcAft>
              <a:buSzPts val="6000"/>
              <a:buNone/>
              <a:defRPr sz="6000">
                <a:solidFill>
                  <a:schemeClr val="lt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 name="Google Shape;26;p28"/>
          <p:cNvGrpSpPr/>
          <p:nvPr/>
        </p:nvGrpSpPr>
        <p:grpSpPr>
          <a:xfrm>
            <a:off x="-110840" y="110839"/>
            <a:ext cx="1530097" cy="1525930"/>
            <a:chOff x="8374611" y="4283110"/>
            <a:chExt cx="2300578" cy="2294314"/>
          </a:xfrm>
        </p:grpSpPr>
        <p:pic>
          <p:nvPicPr>
            <p:cNvPr id="27" name="Google Shape;27;p28"/>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8" name="Google Shape;28;p28"/>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b="0" i="0" u="none" strike="noStrike" cap="none">
                  <a:solidFill>
                    <a:schemeClr val="lt1"/>
                  </a:solidFill>
                  <a:latin typeface="Arial"/>
                  <a:ea typeface="Arial"/>
                  <a:cs typeface="Arial"/>
                  <a:sym typeface="Arial"/>
                </a:rPr>
                <a:t>משרד החינוך</a:t>
              </a:r>
              <a:endParaRPr/>
            </a:p>
          </p:txBody>
        </p:sp>
      </p:grpSp>
      <p:pic>
        <p:nvPicPr>
          <p:cNvPr id="29" name="Google Shape;29;p28"/>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30" name="Google Shape;30;p28"/>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126874"/>
              </a:lnSpc>
              <a:spcBef>
                <a:spcPts val="1000"/>
              </a:spcBef>
              <a:spcAft>
                <a:spcPts val="0"/>
              </a:spcAft>
              <a:buSzPts val="3200"/>
              <a:buNone/>
              <a:defRPr sz="3200" b="0" i="0">
                <a:solidFill>
                  <a:schemeClr val="lt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body" idx="3"/>
          </p:nvPr>
        </p:nvSpPr>
        <p:spPr>
          <a:xfrm>
            <a:off x="2030833" y="5191285"/>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145000"/>
              </a:lnSpc>
              <a:spcBef>
                <a:spcPts val="1000"/>
              </a:spcBef>
              <a:spcAft>
                <a:spcPts val="0"/>
              </a:spcAft>
              <a:buSzPts val="2800"/>
              <a:buNone/>
              <a:defRPr>
                <a:solidFill>
                  <a:schemeClr val="lt1"/>
                </a:solidFill>
                <a:latin typeface="Calibri"/>
                <a:ea typeface="Calibri"/>
                <a:cs typeface="Calibri"/>
                <a:sym typeface="Calibri"/>
              </a:defRPr>
            </a:lvl1pPr>
            <a:lvl2pPr marL="914400" lvl="1" indent="-228600" algn="r" rtl="1">
              <a:lnSpc>
                <a:spcPct val="169166"/>
              </a:lnSpc>
              <a:spcBef>
                <a:spcPts val="500"/>
              </a:spcBef>
              <a:spcAft>
                <a:spcPts val="0"/>
              </a:spcAft>
              <a:buSzPts val="2400"/>
              <a:buNone/>
              <a:defRPr/>
            </a:lvl2pPr>
            <a:lvl3pPr marL="1371600" lvl="2" indent="-228600" algn="r" rtl="1">
              <a:lnSpc>
                <a:spcPct val="203000"/>
              </a:lnSpc>
              <a:spcBef>
                <a:spcPts val="500"/>
              </a:spcBef>
              <a:spcAft>
                <a:spcPts val="0"/>
              </a:spcAft>
              <a:buSzPts val="2000"/>
              <a:buNone/>
              <a:defRPr/>
            </a:lvl3pPr>
            <a:lvl4pPr marL="1828800" lvl="3" indent="-228600" algn="r" rtl="1">
              <a:lnSpc>
                <a:spcPct val="225555"/>
              </a:lnSpc>
              <a:spcBef>
                <a:spcPts val="500"/>
              </a:spcBef>
              <a:spcAft>
                <a:spcPts val="0"/>
              </a:spcAft>
              <a:buSzPts val="1800"/>
              <a:buNone/>
              <a:defRPr/>
            </a:lvl4pPr>
            <a:lvl5pPr marL="2286000" lvl="4" indent="-228600" algn="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TWO_OBJECTS_WITH_TEXT">
    <p:spTree>
      <p:nvGrpSpPr>
        <p:cNvPr id="1" name="Shape 129"/>
        <p:cNvGrpSpPr/>
        <p:nvPr/>
      </p:nvGrpSpPr>
      <p:grpSpPr>
        <a:xfrm>
          <a:off x="0" y="0"/>
          <a:ext cx="0" cy="0"/>
          <a:chOff x="0" y="0"/>
          <a:chExt cx="0" cy="0"/>
        </a:xfrm>
      </p:grpSpPr>
      <p:sp>
        <p:nvSpPr>
          <p:cNvPr id="130" name="Google Shape;130;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145000"/>
              </a:lnSpc>
              <a:spcBef>
                <a:spcPts val="1000"/>
              </a:spcBef>
              <a:spcAft>
                <a:spcPts val="0"/>
              </a:spcAft>
              <a:buSzPts val="2800"/>
              <a:buNone/>
              <a:defRPr sz="2800" b="1">
                <a:latin typeface="Calibri"/>
                <a:ea typeface="Calibri"/>
                <a:cs typeface="Calibri"/>
                <a:sym typeface="Calibri"/>
              </a:defRPr>
            </a:lvl1pPr>
            <a:lvl2pPr marL="914400" lvl="1" indent="-228600" algn="r" rtl="1">
              <a:lnSpc>
                <a:spcPct val="203000"/>
              </a:lnSpc>
              <a:spcBef>
                <a:spcPts val="500"/>
              </a:spcBef>
              <a:spcAft>
                <a:spcPts val="0"/>
              </a:spcAft>
              <a:buSzPts val="2000"/>
              <a:buNone/>
              <a:defRPr sz="2000" b="1"/>
            </a:lvl2pPr>
            <a:lvl3pPr marL="1371600" lvl="2" indent="-228600" algn="r" rtl="1">
              <a:lnSpc>
                <a:spcPct val="225555"/>
              </a:lnSpc>
              <a:spcBef>
                <a:spcPts val="500"/>
              </a:spcBef>
              <a:spcAft>
                <a:spcPts val="0"/>
              </a:spcAft>
              <a:buSzPts val="1800"/>
              <a:buNone/>
              <a:defRPr sz="1800" b="1"/>
            </a:lvl3pPr>
            <a:lvl4pPr marL="1828800" lvl="3" indent="-228600" algn="r" rtl="1">
              <a:lnSpc>
                <a:spcPct val="253749"/>
              </a:lnSpc>
              <a:spcBef>
                <a:spcPts val="500"/>
              </a:spcBef>
              <a:spcAft>
                <a:spcPts val="0"/>
              </a:spcAft>
              <a:buSzPts val="1600"/>
              <a:buNone/>
              <a:defRPr sz="1600" b="1"/>
            </a:lvl4pPr>
            <a:lvl5pPr marL="2286000" lvl="4" indent="-228600" algn="r" rtl="1">
              <a:lnSpc>
                <a:spcPct val="253749"/>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39230"/>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145000"/>
              </a:lnSpc>
              <a:spcBef>
                <a:spcPts val="1000"/>
              </a:spcBef>
              <a:spcAft>
                <a:spcPts val="0"/>
              </a:spcAft>
              <a:buSzPts val="2800"/>
              <a:buNone/>
              <a:defRPr sz="2800" b="1">
                <a:latin typeface="Calibri"/>
                <a:ea typeface="Calibri"/>
                <a:cs typeface="Calibri"/>
                <a:sym typeface="Calibri"/>
              </a:defRPr>
            </a:lvl1pPr>
            <a:lvl2pPr marL="914400" lvl="1" indent="-228600" algn="r" rtl="1">
              <a:lnSpc>
                <a:spcPct val="203000"/>
              </a:lnSpc>
              <a:spcBef>
                <a:spcPts val="500"/>
              </a:spcBef>
              <a:spcAft>
                <a:spcPts val="0"/>
              </a:spcAft>
              <a:buSzPts val="2000"/>
              <a:buNone/>
              <a:defRPr sz="2000" b="1"/>
            </a:lvl2pPr>
            <a:lvl3pPr marL="1371600" lvl="2" indent="-228600" algn="r" rtl="1">
              <a:lnSpc>
                <a:spcPct val="225555"/>
              </a:lnSpc>
              <a:spcBef>
                <a:spcPts val="500"/>
              </a:spcBef>
              <a:spcAft>
                <a:spcPts val="0"/>
              </a:spcAft>
              <a:buSzPts val="1800"/>
              <a:buNone/>
              <a:defRPr sz="1800" b="1"/>
            </a:lvl3pPr>
            <a:lvl4pPr marL="1828800" lvl="3" indent="-228600" algn="r" rtl="1">
              <a:lnSpc>
                <a:spcPct val="253749"/>
              </a:lnSpc>
              <a:spcBef>
                <a:spcPts val="500"/>
              </a:spcBef>
              <a:spcAft>
                <a:spcPts val="0"/>
              </a:spcAft>
              <a:buSzPts val="1600"/>
              <a:buNone/>
              <a:defRPr sz="1600" b="1"/>
            </a:lvl4pPr>
            <a:lvl5pPr marL="2286000" lvl="4" indent="-228600" algn="r" rtl="1">
              <a:lnSpc>
                <a:spcPct val="253749"/>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39230"/>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5" name="Google Shape;135;p38"/>
          <p:cNvGrpSpPr/>
          <p:nvPr/>
        </p:nvGrpSpPr>
        <p:grpSpPr>
          <a:xfrm>
            <a:off x="1489765" y="181572"/>
            <a:ext cx="10435013" cy="506326"/>
            <a:chOff x="1452187" y="356936"/>
            <a:chExt cx="10435013" cy="506326"/>
          </a:xfrm>
        </p:grpSpPr>
        <p:cxnSp>
          <p:nvCxnSpPr>
            <p:cNvPr id="136" name="Google Shape;136;p38"/>
            <p:cNvCxnSpPr/>
            <p:nvPr/>
          </p:nvCxnSpPr>
          <p:spPr>
            <a:xfrm>
              <a:off x="1452187"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37" name="Google Shape;137;p3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38" name="Google Shape;138;p3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39"/>
        <p:cNvGrpSpPr/>
        <p:nvPr/>
      </p:nvGrpSpPr>
      <p:grpSpPr>
        <a:xfrm>
          <a:off x="0" y="0"/>
          <a:ext cx="0" cy="0"/>
          <a:chOff x="0" y="0"/>
          <a:chExt cx="0" cy="0"/>
        </a:xfrm>
      </p:grpSpPr>
      <p:grpSp>
        <p:nvGrpSpPr>
          <p:cNvPr id="140" name="Google Shape;140;p39"/>
          <p:cNvGrpSpPr/>
          <p:nvPr/>
        </p:nvGrpSpPr>
        <p:grpSpPr>
          <a:xfrm>
            <a:off x="358720" y="6187719"/>
            <a:ext cx="3913243" cy="506326"/>
            <a:chOff x="358720" y="6187719"/>
            <a:chExt cx="3913243" cy="506326"/>
          </a:xfrm>
        </p:grpSpPr>
        <p:cxnSp>
          <p:nvCxnSpPr>
            <p:cNvPr id="141" name="Google Shape;141;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2" name="Google Shape;142;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44" name="Google Shape;144;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6" name="Google Shape;146;p39"/>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7" name="Google Shape;147;p3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ה נלמד היום" type="obj">
  <p:cSld name="OBJECT">
    <p:spTree>
      <p:nvGrpSpPr>
        <p:cNvPr id="1" name="Shape 32"/>
        <p:cNvGrpSpPr/>
        <p:nvPr/>
      </p:nvGrpSpPr>
      <p:grpSpPr>
        <a:xfrm>
          <a:off x="0" y="0"/>
          <a:ext cx="0" cy="0"/>
          <a:chOff x="0" y="0"/>
          <a:chExt cx="0" cy="0"/>
        </a:xfrm>
      </p:grpSpPr>
      <p:sp>
        <p:nvSpPr>
          <p:cNvPr id="33" name="Google Shape;33;p29"/>
          <p:cNvSpPr txBox="1">
            <a:spLocks noGrp="1"/>
          </p:cNvSpPr>
          <p:nvPr>
            <p:ph type="title"/>
          </p:nvPr>
        </p:nvSpPr>
        <p:spPr>
          <a:xfrm>
            <a:off x="865046" y="376561"/>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145000"/>
              </a:lnSpc>
              <a:spcBef>
                <a:spcPts val="1000"/>
              </a:spcBef>
              <a:spcAft>
                <a:spcPts val="0"/>
              </a:spcAft>
              <a:buClr>
                <a:schemeClr val="accent2"/>
              </a:buClr>
              <a:buSzPts val="2800"/>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 name="Google Shape;35;p29"/>
          <p:cNvGrpSpPr/>
          <p:nvPr/>
        </p:nvGrpSpPr>
        <p:grpSpPr>
          <a:xfrm>
            <a:off x="358720" y="6187719"/>
            <a:ext cx="3913243" cy="506326"/>
            <a:chOff x="358720" y="6187719"/>
            <a:chExt cx="3913243" cy="506326"/>
          </a:xfrm>
        </p:grpSpPr>
        <p:cxnSp>
          <p:nvCxnSpPr>
            <p:cNvPr id="36" name="Google Shape;36;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7" name="Google Shape;37;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39" name="Google Shape;39;p29"/>
          <p:cNvGrpSpPr/>
          <p:nvPr/>
        </p:nvGrpSpPr>
        <p:grpSpPr>
          <a:xfrm rot="10800000">
            <a:off x="8177063" y="106239"/>
            <a:ext cx="3913243" cy="506326"/>
            <a:chOff x="358720" y="6187719"/>
            <a:chExt cx="3913243" cy="506326"/>
          </a:xfrm>
        </p:grpSpPr>
        <p:cxnSp>
          <p:nvCxnSpPr>
            <p:cNvPr id="40" name="Google Shape;40;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1" name="Google Shape;41;p29"/>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29"/>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56153"/>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56153"/>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7" name="Google Shape;47;p30"/>
          <p:cNvGrpSpPr/>
          <p:nvPr/>
        </p:nvGrpSpPr>
        <p:grpSpPr>
          <a:xfrm>
            <a:off x="1785665" y="181572"/>
            <a:ext cx="10244790" cy="506326"/>
            <a:chOff x="1748087" y="356936"/>
            <a:chExt cx="10244790" cy="506326"/>
          </a:xfrm>
        </p:grpSpPr>
        <p:cxnSp>
          <p:nvCxnSpPr>
            <p:cNvPr id="48" name="Google Shape;48;p30"/>
            <p:cNvCxnSpPr/>
            <p:nvPr/>
          </p:nvCxnSpPr>
          <p:spPr>
            <a:xfrm>
              <a:off x="1748087"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9" name="Google Shape;49;p3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0" name="Google Shape;50;p30"/>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1"/>
        <p:cNvGrpSpPr/>
        <p:nvPr/>
      </p:nvGrpSpPr>
      <p:grpSpPr>
        <a:xfrm>
          <a:off x="0" y="0"/>
          <a:ext cx="0" cy="0"/>
          <a:chOff x="0" y="0"/>
          <a:chExt cx="0" cy="0"/>
        </a:xfrm>
      </p:grpSpPr>
      <p:pic>
        <p:nvPicPr>
          <p:cNvPr id="52" name="Google Shape;52;p31"/>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3" name="Google Shape;53;p31"/>
          <p:cNvGrpSpPr/>
          <p:nvPr/>
        </p:nvGrpSpPr>
        <p:grpSpPr>
          <a:xfrm>
            <a:off x="358720" y="6187719"/>
            <a:ext cx="3913243" cy="506326"/>
            <a:chOff x="358720" y="6187719"/>
            <a:chExt cx="3913243" cy="506326"/>
          </a:xfrm>
        </p:grpSpPr>
        <p:cxnSp>
          <p:nvCxnSpPr>
            <p:cNvPr id="54" name="Google Shape;54;p31"/>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5" name="Google Shape;55;p3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56;p3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7" name="Google Shape;57;p3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1"/>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r" rtl="1">
              <a:lnSpc>
                <a:spcPct val="129444"/>
              </a:lnSpc>
              <a:spcBef>
                <a:spcPts val="1000"/>
              </a:spcBef>
              <a:spcAft>
                <a:spcPts val="0"/>
              </a:spcAft>
              <a:buSzPts val="3600"/>
              <a:buNone/>
              <a:defRPr sz="3600">
                <a:latin typeface="Calibri"/>
                <a:ea typeface="Calibri"/>
                <a:cs typeface="Calibri"/>
                <a:sym typeface="Calibri"/>
              </a:defRPr>
            </a:lvl1pPr>
            <a:lvl2pPr marL="914400" lvl="1" indent="-228600" algn="ctr" rtl="1">
              <a:lnSpc>
                <a:spcPct val="169166"/>
              </a:lnSpc>
              <a:spcBef>
                <a:spcPts val="500"/>
              </a:spcBef>
              <a:spcAft>
                <a:spcPts val="0"/>
              </a:spcAft>
              <a:buSzPts val="2400"/>
              <a:buNone/>
              <a:defRPr/>
            </a:lvl2pPr>
            <a:lvl3pPr marL="1371600" lvl="2" indent="-228600" algn="ctr" rtl="1">
              <a:lnSpc>
                <a:spcPct val="203000"/>
              </a:lnSpc>
              <a:spcBef>
                <a:spcPts val="500"/>
              </a:spcBef>
              <a:spcAft>
                <a:spcPts val="0"/>
              </a:spcAft>
              <a:buSzPts val="2000"/>
              <a:buNone/>
              <a:defRPr/>
            </a:lvl3pPr>
            <a:lvl4pPr marL="1828800" lvl="3" indent="-228600" algn="ctr" rtl="1">
              <a:lnSpc>
                <a:spcPct val="225555"/>
              </a:lnSpc>
              <a:spcBef>
                <a:spcPts val="500"/>
              </a:spcBef>
              <a:spcAft>
                <a:spcPts val="0"/>
              </a:spcAft>
              <a:buSzPts val="1800"/>
              <a:buNone/>
              <a:defRPr/>
            </a:lvl4pPr>
            <a:lvl5pPr marL="2286000" lvl="4" indent="-228600" algn="ct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1"/>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תרגול">
  <p:cSld name="תרגול">
    <p:spTree>
      <p:nvGrpSpPr>
        <p:cNvPr id="1" name="Shape 60"/>
        <p:cNvGrpSpPr/>
        <p:nvPr/>
      </p:nvGrpSpPr>
      <p:grpSpPr>
        <a:xfrm>
          <a:off x="0" y="0"/>
          <a:ext cx="0" cy="0"/>
          <a:chOff x="0" y="0"/>
          <a:chExt cx="0" cy="0"/>
        </a:xfrm>
      </p:grpSpPr>
      <p:cxnSp>
        <p:nvCxnSpPr>
          <p:cNvPr id="61" name="Google Shape;61;p32"/>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2" name="Google Shape;62;p32"/>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63" name="Google Shape;63;p32"/>
          <p:cNvGrpSpPr/>
          <p:nvPr/>
        </p:nvGrpSpPr>
        <p:grpSpPr>
          <a:xfrm>
            <a:off x="358720" y="6187719"/>
            <a:ext cx="3913243" cy="506326"/>
            <a:chOff x="358720" y="6187719"/>
            <a:chExt cx="3913243" cy="506326"/>
          </a:xfrm>
        </p:grpSpPr>
        <p:cxnSp>
          <p:nvCxnSpPr>
            <p:cNvPr id="64" name="Google Shape;64;p32"/>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5" name="Google Shape;65;p3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3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7" name="Google Shape;6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2"/>
          <p:cNvSpPr txBox="1">
            <a:spLocks noGrp="1"/>
          </p:cNvSpPr>
          <p:nvPr>
            <p:ph type="body" idx="1"/>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sz="2800" b="0" i="0">
                <a:solidFill>
                  <a:schemeClr val="dk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פתרון">
  <p:cSld name="פתרון">
    <p:spTree>
      <p:nvGrpSpPr>
        <p:cNvPr id="1" name="Shape 69"/>
        <p:cNvGrpSpPr/>
        <p:nvPr/>
      </p:nvGrpSpPr>
      <p:grpSpPr>
        <a:xfrm>
          <a:off x="0" y="0"/>
          <a:ext cx="0" cy="0"/>
          <a:chOff x="0" y="0"/>
          <a:chExt cx="0" cy="0"/>
        </a:xfrm>
      </p:grpSpPr>
      <p:cxnSp>
        <p:nvCxnSpPr>
          <p:cNvPr id="70" name="Google Shape;70;p33"/>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71" name="Google Shape;71;p33"/>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72" name="Google Shape;72;p33"/>
          <p:cNvGrpSpPr/>
          <p:nvPr/>
        </p:nvGrpSpPr>
        <p:grpSpPr>
          <a:xfrm>
            <a:off x="358720" y="6187719"/>
            <a:ext cx="3913243" cy="506326"/>
            <a:chOff x="358720" y="6187719"/>
            <a:chExt cx="3913243" cy="506326"/>
          </a:xfrm>
        </p:grpSpPr>
        <p:cxnSp>
          <p:nvCxnSpPr>
            <p:cNvPr id="73" name="Google Shape;73;p33"/>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74" name="Google Shape;74;p33"/>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33"/>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6" name="Google Shape;7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3"/>
          <p:cNvSpPr txBox="1">
            <a:spLocks noGrp="1"/>
          </p:cNvSpPr>
          <p:nvPr>
            <p:ph type="body" idx="1"/>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87"/>
        <p:cNvGrpSpPr/>
        <p:nvPr/>
      </p:nvGrpSpPr>
      <p:grpSpPr>
        <a:xfrm>
          <a:off x="0" y="0"/>
          <a:ext cx="0" cy="0"/>
          <a:chOff x="0" y="0"/>
          <a:chExt cx="0" cy="0"/>
        </a:xfrm>
      </p:grpSpPr>
      <p:grpSp>
        <p:nvGrpSpPr>
          <p:cNvPr id="88" name="Google Shape;88;p35"/>
          <p:cNvGrpSpPr/>
          <p:nvPr/>
        </p:nvGrpSpPr>
        <p:grpSpPr>
          <a:xfrm>
            <a:off x="358720" y="6187719"/>
            <a:ext cx="3913243" cy="506326"/>
            <a:chOff x="358720" y="6187719"/>
            <a:chExt cx="3913243" cy="506326"/>
          </a:xfrm>
        </p:grpSpPr>
        <p:cxnSp>
          <p:nvCxnSpPr>
            <p:cNvPr id="89" name="Google Shape;89;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90" name="Google Shape;90;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2" name="Google Shape;92;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r" rtl="1">
              <a:lnSpc>
                <a:spcPct val="128333"/>
              </a:lnSpc>
              <a:spcBef>
                <a:spcPts val="1000"/>
              </a:spcBef>
              <a:spcAft>
                <a:spcPts val="0"/>
              </a:spcAft>
              <a:buSzPts val="3600"/>
              <a:buNone/>
              <a:defRPr sz="3600">
                <a:latin typeface="Calibri"/>
                <a:ea typeface="Calibri"/>
                <a:cs typeface="Calibri"/>
                <a:sym typeface="Calibri"/>
              </a:defRPr>
            </a:lvl1pPr>
            <a:lvl2pPr marL="914400" lvl="1" indent="-228600" algn="ctr" rtl="1">
              <a:lnSpc>
                <a:spcPct val="169166"/>
              </a:lnSpc>
              <a:spcBef>
                <a:spcPts val="500"/>
              </a:spcBef>
              <a:spcAft>
                <a:spcPts val="0"/>
              </a:spcAft>
              <a:buSzPts val="2400"/>
              <a:buNone/>
              <a:defRPr/>
            </a:lvl2pPr>
            <a:lvl3pPr marL="1371600" lvl="2" indent="-228600" algn="ctr" rtl="1">
              <a:lnSpc>
                <a:spcPct val="203000"/>
              </a:lnSpc>
              <a:spcBef>
                <a:spcPts val="500"/>
              </a:spcBef>
              <a:spcAft>
                <a:spcPts val="0"/>
              </a:spcAft>
              <a:buSzPts val="2000"/>
              <a:buNone/>
              <a:defRPr/>
            </a:lvl3pPr>
            <a:lvl4pPr marL="1828800" lvl="3" indent="-228600" algn="ctr" rtl="1">
              <a:lnSpc>
                <a:spcPct val="225555"/>
              </a:lnSpc>
              <a:spcBef>
                <a:spcPts val="500"/>
              </a:spcBef>
              <a:spcAft>
                <a:spcPts val="0"/>
              </a:spcAft>
              <a:buSzPts val="1800"/>
              <a:buNone/>
              <a:defRPr/>
            </a:lvl4pPr>
            <a:lvl5pPr marL="2286000" lvl="4" indent="-228600" algn="ct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3" name="Google Shape;93;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94" name="Google Shape;94;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96"/>
        <p:cNvGrpSpPr/>
        <p:nvPr/>
      </p:nvGrpSpPr>
      <p:grpSpPr>
        <a:xfrm>
          <a:off x="0" y="0"/>
          <a:ext cx="0" cy="0"/>
          <a:chOff x="0" y="0"/>
          <a:chExt cx="0" cy="0"/>
        </a:xfrm>
      </p:grpSpPr>
      <p:pic>
        <p:nvPicPr>
          <p:cNvPr id="97" name="Google Shape;97;p3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98" name="Google Shape;98;p3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99" name="Google Shape;99;p36"/>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100" name="Google Shape;100;p36"/>
          <p:cNvCxnSpPr/>
          <p:nvPr/>
        </p:nvCxnSpPr>
        <p:spPr>
          <a:xfrm>
            <a:off x="7156173" y="1971395"/>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6"/>
          <p:cNvSpPr/>
          <p:nvPr/>
        </p:nvSpPr>
        <p:spPr>
          <a:xfrm rot="-5400000">
            <a:off x="7721222" y="1868447"/>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102" name="Google Shape;102;p36"/>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103" name="Google Shape;103;p36"/>
          <p:cNvCxnSpPr/>
          <p:nvPr/>
        </p:nvCxnSpPr>
        <p:spPr>
          <a:xfrm>
            <a:off x="4093266" y="2367421"/>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04" name="Google Shape;104;p36"/>
          <p:cNvSpPr txBox="1"/>
          <p:nvPr/>
        </p:nvSpPr>
        <p:spPr>
          <a:xfrm>
            <a:off x="2089302" y="2527608"/>
            <a:ext cx="8013397" cy="18027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187500"/>
              </a:lnSpc>
              <a:spcBef>
                <a:spcPts val="0"/>
              </a:spcBef>
              <a:spcAft>
                <a:spcPts val="0"/>
              </a:spcAft>
              <a:buNone/>
            </a:pPr>
            <a:endParaRPr sz="3200">
              <a:solidFill>
                <a:schemeClr val="lt1"/>
              </a:solidFill>
              <a:latin typeface="Arial"/>
              <a:ea typeface="Arial"/>
              <a:cs typeface="Arial"/>
              <a:sym typeface="Arial"/>
            </a:endParaRPr>
          </a:p>
        </p:txBody>
      </p:sp>
      <p:sp>
        <p:nvSpPr>
          <p:cNvPr id="105" name="Google Shape;105;p36"/>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36"/>
          <p:cNvSpPr/>
          <p:nvPr/>
        </p:nvSpPr>
        <p:spPr>
          <a:xfrm>
            <a:off x="2351829" y="42307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6"/>
          <p:cNvSpPr/>
          <p:nvPr/>
        </p:nvSpPr>
        <p:spPr>
          <a:xfrm>
            <a:off x="9684458" y="2447258"/>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108" name="Google Shape;108;p36"/>
          <p:cNvGrpSpPr/>
          <p:nvPr/>
        </p:nvGrpSpPr>
        <p:grpSpPr>
          <a:xfrm>
            <a:off x="5330952" y="110839"/>
            <a:ext cx="1530097" cy="1525930"/>
            <a:chOff x="8374611" y="4283110"/>
            <a:chExt cx="2300578" cy="2294314"/>
          </a:xfrm>
        </p:grpSpPr>
        <p:pic>
          <p:nvPicPr>
            <p:cNvPr id="109" name="Google Shape;109;p3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110" name="Google Shape;110;p3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111"/>
        <p:cNvGrpSpPr/>
        <p:nvPr/>
      </p:nvGrpSpPr>
      <p:grpSpPr>
        <a:xfrm>
          <a:off x="0" y="0"/>
          <a:ext cx="0" cy="0"/>
          <a:chOff x="0" y="0"/>
          <a:chExt cx="0" cy="0"/>
        </a:xfrm>
      </p:grpSpPr>
      <p:pic>
        <p:nvPicPr>
          <p:cNvPr id="112" name="Google Shape;112;p3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3" name="Google Shape;113;p37"/>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37"/>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5" name="Google Shape;115;p37"/>
          <p:cNvGrpSpPr/>
          <p:nvPr/>
        </p:nvGrpSpPr>
        <p:grpSpPr>
          <a:xfrm>
            <a:off x="9287641" y="5672000"/>
            <a:ext cx="3913243" cy="506326"/>
            <a:chOff x="358720" y="285496"/>
            <a:chExt cx="3913243" cy="506326"/>
          </a:xfrm>
        </p:grpSpPr>
        <p:cxnSp>
          <p:nvCxnSpPr>
            <p:cNvPr id="116" name="Google Shape;116;p37"/>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17" name="Google Shape;117;p37"/>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37"/>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
        <p:nvSpPr>
          <p:cNvPr id="119" name="Google Shape;119;p37"/>
          <p:cNvSpPr txBox="1">
            <a:spLocks noGrp="1"/>
          </p:cNvSpPr>
          <p:nvPr>
            <p:ph type="body" idx="1"/>
          </p:nvPr>
        </p:nvSpPr>
        <p:spPr>
          <a:xfrm>
            <a:off x="3819674" y="152421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67666"/>
              </a:lnSpc>
              <a:spcBef>
                <a:spcPts val="1000"/>
              </a:spcBef>
              <a:spcAft>
                <a:spcPts val="0"/>
              </a:spcAft>
              <a:buSzPts val="6000"/>
              <a:buNone/>
              <a:defRPr sz="6000">
                <a:solidFill>
                  <a:schemeClr val="lt1"/>
                </a:solidFill>
                <a:latin typeface="Calibri"/>
                <a:ea typeface="Calibri"/>
                <a:cs typeface="Calibri"/>
                <a:sym typeface="Calibri"/>
              </a:defRPr>
            </a:lvl1pPr>
            <a:lvl2pPr marL="914400" lvl="1" indent="-228600" algn="r" rtl="1">
              <a:lnSpc>
                <a:spcPct val="169166"/>
              </a:lnSpc>
              <a:spcBef>
                <a:spcPts val="500"/>
              </a:spcBef>
              <a:spcAft>
                <a:spcPts val="0"/>
              </a:spcAft>
              <a:buSzPts val="2400"/>
              <a:buNone/>
              <a:defRPr/>
            </a:lvl2pPr>
            <a:lvl3pPr marL="1371600" lvl="2" indent="-228600" algn="r" rtl="1">
              <a:lnSpc>
                <a:spcPct val="203000"/>
              </a:lnSpc>
              <a:spcBef>
                <a:spcPts val="500"/>
              </a:spcBef>
              <a:spcAft>
                <a:spcPts val="0"/>
              </a:spcAft>
              <a:buSzPts val="2000"/>
              <a:buNone/>
              <a:defRPr/>
            </a:lvl3pPr>
            <a:lvl4pPr marL="1828800" lvl="3" indent="-228600" algn="r" rtl="1">
              <a:lnSpc>
                <a:spcPct val="225555"/>
              </a:lnSpc>
              <a:spcBef>
                <a:spcPts val="500"/>
              </a:spcBef>
              <a:spcAft>
                <a:spcPts val="0"/>
              </a:spcAft>
              <a:buSzPts val="1800"/>
              <a:buNone/>
              <a:defRPr/>
            </a:lvl4pPr>
            <a:lvl5pPr marL="2286000" lvl="4" indent="-228600" algn="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0" name="Google Shape;120;p37"/>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21" name="Google Shape;121;p37"/>
          <p:cNvGrpSpPr/>
          <p:nvPr/>
        </p:nvGrpSpPr>
        <p:grpSpPr>
          <a:xfrm rot="10800000">
            <a:off x="11482153" y="140248"/>
            <a:ext cx="602703" cy="577326"/>
            <a:chOff x="781297" y="5586292"/>
            <a:chExt cx="602703" cy="577326"/>
          </a:xfrm>
        </p:grpSpPr>
        <p:sp>
          <p:nvSpPr>
            <p:cNvPr id="122" name="Google Shape;122;p37"/>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37"/>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cxnSp>
        <p:nvCxnSpPr>
          <p:cNvPr id="124" name="Google Shape;124;p37"/>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25" name="Google Shape;125;p37"/>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75185"/>
              </a:lnSpc>
              <a:spcBef>
                <a:spcPts val="1000"/>
              </a:spcBef>
              <a:spcAft>
                <a:spcPts val="0"/>
              </a:spcAft>
              <a:buSzPts val="5400"/>
              <a:buNone/>
              <a:defRPr sz="5400">
                <a:solidFill>
                  <a:schemeClr val="lt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6" name="Google Shape;126;p37"/>
          <p:cNvGrpSpPr/>
          <p:nvPr/>
        </p:nvGrpSpPr>
        <p:grpSpPr>
          <a:xfrm>
            <a:off x="-110840" y="110839"/>
            <a:ext cx="1530097" cy="1525930"/>
            <a:chOff x="8374611" y="4283110"/>
            <a:chExt cx="2300578" cy="2294314"/>
          </a:xfrm>
        </p:grpSpPr>
        <p:pic>
          <p:nvPicPr>
            <p:cNvPr id="127" name="Google Shape;127;p37"/>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28" name="Google Shape;128;p37"/>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a:solidFill>
                    <a:schemeClr val="lt1"/>
                  </a:solidFill>
                  <a:latin typeface="Arial"/>
                  <a:ea typeface="Arial"/>
                  <a:cs typeface="Arial"/>
                  <a:sym typeface="Arial"/>
                </a:rPr>
                <a:t>משרד החינוך</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45000"/>
              </a:lnSpc>
              <a:spcBef>
                <a:spcPts val="1000"/>
              </a:spcBef>
              <a:spcAft>
                <a:spcPts val="0"/>
              </a:spcAft>
              <a:buClr>
                <a:schemeClr val="accent2"/>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r" rtl="1">
              <a:lnSpc>
                <a:spcPct val="169166"/>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r" rtl="1">
              <a:lnSpc>
                <a:spcPct val="203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225555"/>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225555"/>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p:nvPr/>
        </p:nvSpPr>
        <p:spPr>
          <a:xfrm>
            <a:off x="5492813" y="6272468"/>
            <a:ext cx="1206375" cy="36512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fld id="{00000000-1234-1234-1234-123412341234}" type="slidenum">
              <a:rPr lang="ar-SA" sz="1800" b="0" i="0" u="none" strike="noStrike" cap="none">
                <a:solidFill>
                  <a:srgbClr val="4285E3"/>
                </a:solidFill>
                <a:latin typeface="Arial"/>
                <a:ea typeface="Arial"/>
                <a:cs typeface="Arial"/>
                <a:sym typeface="Arial"/>
              </a:rPr>
              <a:t>‹#›</a:t>
            </a:fld>
            <a:endParaRPr sz="1800" b="0" i="0" u="none" strike="noStrike" cap="none">
              <a:solidFill>
                <a:srgbClr val="4285E3"/>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body" idx="1"/>
          </p:nvPr>
        </p:nvSpPr>
        <p:spPr>
          <a:xfrm>
            <a:off x="1285875" y="3240296"/>
            <a:ext cx="9374104" cy="852429"/>
          </a:xfrm>
          <a:prstGeom prst="rect">
            <a:avLst/>
          </a:prstGeom>
          <a:noFill/>
          <a:ln>
            <a:noFill/>
          </a:ln>
        </p:spPr>
        <p:txBody>
          <a:bodyPr spcFirstLastPara="1" wrap="square" lIns="91425" tIns="45700" rIns="91425" bIns="45700" anchor="t" anchorCtr="0">
            <a:normAutofit fontScale="85000" lnSpcReduction="10000"/>
          </a:bodyPr>
          <a:lstStyle/>
          <a:p>
            <a:pPr marL="0" lvl="0" indent="0" algn="r" rtl="1">
              <a:lnSpc>
                <a:spcPct val="67666"/>
              </a:lnSpc>
              <a:spcBef>
                <a:spcPts val="0"/>
              </a:spcBef>
              <a:spcAft>
                <a:spcPts val="0"/>
              </a:spcAft>
              <a:buSzPts val="6000"/>
              <a:buNone/>
            </a:pPr>
            <a:r>
              <a:rPr lang="ar-SA" dirty="0"/>
              <a:t>درس </a:t>
            </a:r>
            <a:r>
              <a:rPr lang="ar-JO" dirty="0" smtClean="0"/>
              <a:t>مستقلون في المكان </a:t>
            </a:r>
            <a:r>
              <a:rPr lang="ar-SA" dirty="0" smtClean="0"/>
              <a:t>للصفّ ال</a:t>
            </a:r>
            <a:r>
              <a:rPr lang="ar-JO" dirty="0" smtClean="0"/>
              <a:t>خامس</a:t>
            </a:r>
            <a:endParaRPr dirty="0"/>
          </a:p>
          <a:p>
            <a:pPr marL="0" lvl="0" indent="0" algn="r" rtl="1">
              <a:lnSpc>
                <a:spcPct val="67666"/>
              </a:lnSpc>
              <a:spcBef>
                <a:spcPts val="1000"/>
              </a:spcBef>
              <a:spcAft>
                <a:spcPts val="0"/>
              </a:spcAft>
              <a:buSzPts val="6000"/>
              <a:buNone/>
            </a:pPr>
            <a:endParaRPr dirty="0"/>
          </a:p>
        </p:txBody>
      </p:sp>
      <p:sp>
        <p:nvSpPr>
          <p:cNvPr id="175" name="Google Shape;175;p5"/>
          <p:cNvSpPr txBox="1">
            <a:spLocks noGrp="1"/>
          </p:cNvSpPr>
          <p:nvPr>
            <p:ph type="body" idx="2"/>
          </p:nvPr>
        </p:nvSpPr>
        <p:spPr>
          <a:xfrm>
            <a:off x="2030833" y="4419771"/>
            <a:ext cx="5147207" cy="649357"/>
          </a:xfrm>
          <a:prstGeom prst="rect">
            <a:avLst/>
          </a:prstGeom>
          <a:noFill/>
          <a:ln>
            <a:noFill/>
          </a:ln>
        </p:spPr>
        <p:txBody>
          <a:bodyPr spcFirstLastPara="1" wrap="square" lIns="91425" tIns="45700" rIns="91425" bIns="45700" anchor="t" anchorCtr="0">
            <a:normAutofit fontScale="92500" lnSpcReduction="10000"/>
          </a:bodyPr>
          <a:lstStyle/>
          <a:p>
            <a:pPr marL="0" lvl="0" indent="0" algn="r" rtl="1">
              <a:lnSpc>
                <a:spcPct val="126874"/>
              </a:lnSpc>
              <a:spcBef>
                <a:spcPts val="0"/>
              </a:spcBef>
              <a:spcAft>
                <a:spcPts val="0"/>
              </a:spcAft>
              <a:buSzPts val="3200"/>
              <a:buNone/>
            </a:pPr>
            <a:r>
              <a:rPr lang="ar-SA" dirty="0"/>
              <a:t>موضوع </a:t>
            </a:r>
            <a:r>
              <a:rPr lang="ar-SA" dirty="0" smtClean="0"/>
              <a:t>الدرس:</a:t>
            </a:r>
            <a:r>
              <a:rPr lang="ar-JO" dirty="0" smtClean="0"/>
              <a:t>عبور الشارع في المفرق</a:t>
            </a:r>
            <a:endParaRPr dirty="0"/>
          </a:p>
        </p:txBody>
      </p:sp>
      <p:pic>
        <p:nvPicPr>
          <p:cNvPr id="177" name="Google Shape;177;p5"/>
          <p:cNvPicPr preferRelativeResize="0"/>
          <p:nvPr/>
        </p:nvPicPr>
        <p:blipFill rotWithShape="1">
          <a:blip r:embed="rId3">
            <a:alphaModFix/>
          </a:blip>
          <a:srcRect/>
          <a:stretch/>
        </p:blipFill>
        <p:spPr>
          <a:xfrm rot="-2705291">
            <a:off x="3733675" y="643429"/>
            <a:ext cx="658648" cy="2212383"/>
          </a:xfrm>
          <a:prstGeom prst="rect">
            <a:avLst/>
          </a:prstGeom>
          <a:noFill/>
          <a:ln>
            <a:noFill/>
          </a:ln>
        </p:spPr>
      </p:pic>
      <p:sp>
        <p:nvSpPr>
          <p:cNvPr id="178" name="Google Shape;178;p5"/>
          <p:cNvSpPr txBox="1"/>
          <p:nvPr/>
        </p:nvSpPr>
        <p:spPr>
          <a:xfrm>
            <a:off x="2030833" y="5069128"/>
            <a:ext cx="5147207" cy="649357"/>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lt1"/>
              </a:buClr>
              <a:buSzPts val="3200"/>
              <a:buFont typeface="Calibri"/>
              <a:buNone/>
            </a:pPr>
            <a:r>
              <a:rPr lang="ar-SA" sz="3200" b="0" i="0" u="none" strike="noStrike" cap="none" dirty="0">
                <a:solidFill>
                  <a:schemeClr val="lt1"/>
                </a:solidFill>
                <a:latin typeface="Calibri"/>
                <a:ea typeface="Calibri"/>
                <a:cs typeface="Calibri"/>
                <a:sym typeface="Calibri"/>
              </a:rPr>
              <a:t>مع المعلّم/ </a:t>
            </a:r>
            <a:r>
              <a:rPr lang="ar-SA" sz="3200" b="0" i="0" u="none" strike="noStrike" cap="none" dirty="0" smtClean="0">
                <a:solidFill>
                  <a:schemeClr val="lt1"/>
                </a:solidFill>
                <a:latin typeface="Calibri"/>
                <a:ea typeface="Calibri"/>
                <a:cs typeface="Calibri"/>
                <a:sym typeface="Calibri"/>
              </a:rPr>
              <a:t>ة:</a:t>
            </a:r>
            <a:r>
              <a:rPr lang="ar-JO" sz="3200" b="0" i="0" u="none" strike="noStrike" cap="none" dirty="0" smtClean="0">
                <a:solidFill>
                  <a:schemeClr val="lt1"/>
                </a:solidFill>
                <a:latin typeface="Calibri"/>
                <a:ea typeface="Calibri"/>
                <a:cs typeface="Calibri"/>
                <a:sym typeface="Calibri"/>
              </a:rPr>
              <a:t>حنين مصاروة</a:t>
            </a:r>
            <a:endParaRPr dirty="0"/>
          </a:p>
        </p:txBody>
      </p:sp>
      <p:sp>
        <p:nvSpPr>
          <p:cNvPr id="179" name="Google Shape;179;p5"/>
          <p:cNvSpPr/>
          <p:nvPr/>
        </p:nvSpPr>
        <p:spPr>
          <a:xfrm>
            <a:off x="5462337" y="2129589"/>
            <a:ext cx="5197642" cy="560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5"/>
          <p:cNvSpPr txBox="1"/>
          <p:nvPr/>
        </p:nvSpPr>
        <p:spPr>
          <a:xfrm>
            <a:off x="5811854" y="1979222"/>
            <a:ext cx="4498607"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ar-SA" sz="4800" b="0" i="0" u="none" strike="noStrike" cap="none">
                <a:solidFill>
                  <a:schemeClr val="lt1"/>
                </a:solidFill>
                <a:latin typeface="Calibri"/>
                <a:ea typeface="Calibri"/>
                <a:cs typeface="Calibri"/>
                <a:sym typeface="Calibri"/>
              </a:rPr>
              <a:t>منظومة بثّ قُطريّة</a:t>
            </a:r>
            <a:endParaRPr sz="4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fontScale="90000"/>
          </a:bodyPr>
          <a:lstStyle/>
          <a:p>
            <a:pPr lvl="0"/>
            <a:r>
              <a:rPr lang="ar-SA" dirty="0"/>
              <a:t>الآن </a:t>
            </a:r>
            <a:r>
              <a:rPr lang="ar-SA" dirty="0" smtClean="0"/>
              <a:t>سنتعلّم</a:t>
            </a:r>
            <a:r>
              <a:rPr lang="ar-JO" dirty="0" smtClean="0"/>
              <a:t>                 </a:t>
            </a:r>
            <a:r>
              <a:rPr lang="ar-JO" sz="6600" dirty="0" smtClean="0">
                <a:solidFill>
                  <a:srgbClr val="FF0000"/>
                </a:solidFill>
              </a:rPr>
              <a:t>مفرق</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3386510" y="2032691"/>
            <a:ext cx="5255207" cy="3917734"/>
          </a:xfrm>
          <a:prstGeom prst="rect">
            <a:avLst/>
          </a:prstGeom>
        </p:spPr>
      </p:pic>
    </p:spTree>
    <p:extLst>
      <p:ext uri="{BB962C8B-B14F-4D97-AF65-F5344CB8AC3E}">
        <p14:creationId xmlns:p14="http://schemas.microsoft.com/office/powerpoint/2010/main" val="57916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r>
              <a:rPr lang="ar-JO" dirty="0" smtClean="0"/>
              <a:t>                </a:t>
            </a:r>
            <a:r>
              <a:rPr lang="ar-SA" dirty="0" smtClean="0"/>
              <a:t>أنواع </a:t>
            </a:r>
            <a:r>
              <a:rPr lang="ar-SA" dirty="0"/>
              <a:t>المفارق</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r>
              <a:rPr lang="ar-JO" sz="4400" b="1" dirty="0">
                <a:solidFill>
                  <a:srgbClr val="FF0000"/>
                </a:solidFill>
              </a:rPr>
              <a:t>مفرق مع دوار </a:t>
            </a:r>
            <a:endParaRPr lang="he-IL" sz="4400" b="1" dirty="0">
              <a:solidFill>
                <a:srgbClr val="FF0000"/>
              </a:solidFill>
            </a:endParaRPr>
          </a:p>
        </p:txBody>
      </p:sp>
      <p:pic>
        <p:nvPicPr>
          <p:cNvPr id="4" name="תמונה 3"/>
          <p:cNvPicPr>
            <a:picLocks noChangeAspect="1"/>
          </p:cNvPicPr>
          <p:nvPr/>
        </p:nvPicPr>
        <p:blipFill>
          <a:blip r:embed="rId4"/>
          <a:stretch>
            <a:fillRect/>
          </a:stretch>
        </p:blipFill>
        <p:spPr>
          <a:xfrm>
            <a:off x="2402006" y="2586094"/>
            <a:ext cx="6864824" cy="3637285"/>
          </a:xfrm>
          <a:prstGeom prst="rect">
            <a:avLst/>
          </a:prstGeom>
        </p:spPr>
      </p:pic>
    </p:spTree>
    <p:extLst>
      <p:ext uri="{BB962C8B-B14F-4D97-AF65-F5344CB8AC3E}">
        <p14:creationId xmlns:p14="http://schemas.microsoft.com/office/powerpoint/2010/main" val="260155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r>
              <a:rPr lang="ar-JO" dirty="0" smtClean="0"/>
              <a:t>                </a:t>
            </a:r>
            <a:r>
              <a:rPr lang="ar-SA" dirty="0" smtClean="0"/>
              <a:t>أنواع </a:t>
            </a:r>
            <a:r>
              <a:rPr lang="ar-SA" dirty="0"/>
              <a:t>المفارق</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r>
              <a:rPr lang="ar-JO" sz="4400" b="1" dirty="0">
                <a:solidFill>
                  <a:srgbClr val="FF0000"/>
                </a:solidFill>
              </a:rPr>
              <a:t>مفرق مع دوار </a:t>
            </a:r>
            <a:endParaRPr lang="he-IL" sz="4400" b="1" dirty="0">
              <a:solidFill>
                <a:srgbClr val="FF0000"/>
              </a:solidFill>
            </a:endParaRPr>
          </a:p>
        </p:txBody>
      </p:sp>
      <p:pic>
        <p:nvPicPr>
          <p:cNvPr id="2" name="תמונה 1"/>
          <p:cNvPicPr>
            <a:picLocks noChangeAspect="1"/>
          </p:cNvPicPr>
          <p:nvPr/>
        </p:nvPicPr>
        <p:blipFill>
          <a:blip r:embed="rId4"/>
          <a:stretch>
            <a:fillRect/>
          </a:stretch>
        </p:blipFill>
        <p:spPr>
          <a:xfrm>
            <a:off x="2457761" y="2499061"/>
            <a:ext cx="6730567" cy="3743268"/>
          </a:xfrm>
          <a:prstGeom prst="rect">
            <a:avLst/>
          </a:prstGeom>
        </p:spPr>
      </p:pic>
    </p:spTree>
    <p:extLst>
      <p:ext uri="{BB962C8B-B14F-4D97-AF65-F5344CB8AC3E}">
        <p14:creationId xmlns:p14="http://schemas.microsoft.com/office/powerpoint/2010/main" val="96516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r>
              <a:rPr lang="ar-JO" dirty="0" smtClean="0"/>
              <a:t>                </a:t>
            </a:r>
            <a:r>
              <a:rPr lang="ar-SA" dirty="0" smtClean="0"/>
              <a:t>أنواع </a:t>
            </a:r>
            <a:r>
              <a:rPr lang="ar-SA" dirty="0"/>
              <a:t>المفارق</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sp>
        <p:nvSpPr>
          <p:cNvPr id="2" name="מלבן 1"/>
          <p:cNvSpPr/>
          <p:nvPr/>
        </p:nvSpPr>
        <p:spPr>
          <a:xfrm>
            <a:off x="2384558" y="1709687"/>
            <a:ext cx="7665881" cy="646331"/>
          </a:xfrm>
          <a:prstGeom prst="rect">
            <a:avLst/>
          </a:prstGeom>
        </p:spPr>
        <p:txBody>
          <a:bodyPr wrap="none">
            <a:spAutoFit/>
          </a:bodyPr>
          <a:lstStyle/>
          <a:p>
            <a:r>
              <a:rPr lang="ar-JO" sz="3600" dirty="0">
                <a:solidFill>
                  <a:srgbClr val="FF0000"/>
                </a:solidFill>
              </a:rPr>
              <a:t>مفرق مع تقاطع , تقاطع شوارع بمسلكين واتجاهين.</a:t>
            </a:r>
            <a:endParaRPr lang="he-IL" sz="3600" dirty="0">
              <a:solidFill>
                <a:srgbClr val="FF0000"/>
              </a:solidFill>
            </a:endParaRPr>
          </a:p>
        </p:txBody>
      </p:sp>
      <p:pic>
        <p:nvPicPr>
          <p:cNvPr id="4" name="תמונה 3"/>
          <p:cNvPicPr>
            <a:picLocks noChangeAspect="1"/>
          </p:cNvPicPr>
          <p:nvPr/>
        </p:nvPicPr>
        <p:blipFill>
          <a:blip r:embed="rId4"/>
          <a:stretch>
            <a:fillRect/>
          </a:stretch>
        </p:blipFill>
        <p:spPr>
          <a:xfrm>
            <a:off x="2384558" y="2631208"/>
            <a:ext cx="7551011" cy="3646761"/>
          </a:xfrm>
          <a:prstGeom prst="rect">
            <a:avLst/>
          </a:prstGeom>
        </p:spPr>
      </p:pic>
    </p:spTree>
    <p:extLst>
      <p:ext uri="{BB962C8B-B14F-4D97-AF65-F5344CB8AC3E}">
        <p14:creationId xmlns:p14="http://schemas.microsoft.com/office/powerpoint/2010/main" val="61145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r>
              <a:rPr lang="ar-JO" dirty="0" smtClean="0"/>
              <a:t>                </a:t>
            </a:r>
            <a:r>
              <a:rPr lang="ar-SA" dirty="0" smtClean="0"/>
              <a:t>أنواع </a:t>
            </a:r>
            <a:r>
              <a:rPr lang="ar-SA" dirty="0"/>
              <a:t>المفارق</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r>
              <a:rPr lang="ar-JO" sz="4400" b="1" dirty="0">
                <a:solidFill>
                  <a:srgbClr val="FF0000"/>
                </a:solidFill>
              </a:rPr>
              <a:t>مفرق </a:t>
            </a:r>
            <a:r>
              <a:rPr lang="ar-JO" sz="4400" b="1" dirty="0" smtClean="0">
                <a:solidFill>
                  <a:srgbClr val="FF0000"/>
                </a:solidFill>
              </a:rPr>
              <a:t>تقاطع</a:t>
            </a:r>
            <a:endParaRPr lang="he-IL" sz="4400" b="1" dirty="0">
              <a:solidFill>
                <a:srgbClr val="FF0000"/>
              </a:solidFill>
            </a:endParaRPr>
          </a:p>
        </p:txBody>
      </p:sp>
      <p:pic>
        <p:nvPicPr>
          <p:cNvPr id="4" name="תמונה 3"/>
          <p:cNvPicPr>
            <a:picLocks noChangeAspect="1"/>
          </p:cNvPicPr>
          <p:nvPr/>
        </p:nvPicPr>
        <p:blipFill>
          <a:blip r:embed="rId4"/>
          <a:stretch>
            <a:fillRect/>
          </a:stretch>
        </p:blipFill>
        <p:spPr>
          <a:xfrm>
            <a:off x="2566943" y="2553653"/>
            <a:ext cx="6730567" cy="3743268"/>
          </a:xfrm>
          <a:prstGeom prst="rect">
            <a:avLst/>
          </a:prstGeom>
        </p:spPr>
      </p:pic>
    </p:spTree>
    <p:extLst>
      <p:ext uri="{BB962C8B-B14F-4D97-AF65-F5344CB8AC3E}">
        <p14:creationId xmlns:p14="http://schemas.microsoft.com/office/powerpoint/2010/main" val="124267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xfrm>
            <a:off x="826633" y="0"/>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تدرّب</a:t>
            </a:r>
            <a:endParaRPr dirty="0"/>
          </a:p>
        </p:txBody>
      </p:sp>
      <p:sp>
        <p:nvSpPr>
          <p:cNvPr id="247" name="Google Shape;247;p12"/>
          <p:cNvSpPr txBox="1">
            <a:spLocks noGrp="1"/>
          </p:cNvSpPr>
          <p:nvPr>
            <p:ph type="body" idx="1"/>
          </p:nvPr>
        </p:nvSpPr>
        <p:spPr>
          <a:xfrm>
            <a:off x="368490" y="955343"/>
            <a:ext cx="11354937" cy="5537532"/>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ar-JO" sz="3200" dirty="0"/>
              <a:t>علي موجود بجانب دكان الزهور الواقع على مفرق شارع الاستقلال وتوفيق زياد </a:t>
            </a:r>
            <a:r>
              <a:rPr lang="ar-JO" sz="3200" dirty="0" smtClean="0"/>
              <a:t>.</a:t>
            </a:r>
          </a:p>
          <a:p>
            <a:pPr marL="0" lvl="0" indent="0">
              <a:spcBef>
                <a:spcPts val="0"/>
              </a:spcBef>
              <a:buNone/>
            </a:pPr>
            <a:r>
              <a:rPr lang="ar-JO" sz="3200" dirty="0" smtClean="0"/>
              <a:t> </a:t>
            </a:r>
            <a:r>
              <a:rPr lang="ar-JO" sz="3200" dirty="0"/>
              <a:t>يريد الذهاب الى دكان الصحف في المنعطف المقابل </a:t>
            </a:r>
            <a:endParaRPr sz="3200" dirty="0"/>
          </a:p>
        </p:txBody>
      </p:sp>
      <p:pic>
        <p:nvPicPr>
          <p:cNvPr id="249" name="Google Shape;249;p12"/>
          <p:cNvPicPr preferRelativeResize="0"/>
          <p:nvPr/>
        </p:nvPicPr>
        <p:blipFill rotWithShape="1">
          <a:blip r:embed="rId3">
            <a:alphaModFix/>
          </a:blip>
          <a:srcRect/>
          <a:stretch/>
        </p:blipFill>
        <p:spPr>
          <a:xfrm>
            <a:off x="678174" y="518215"/>
            <a:ext cx="1047545" cy="550181"/>
          </a:xfrm>
          <a:prstGeom prst="rect">
            <a:avLst/>
          </a:prstGeom>
          <a:noFill/>
          <a:ln>
            <a:noFill/>
          </a:ln>
        </p:spPr>
      </p:pic>
      <p:pic>
        <p:nvPicPr>
          <p:cNvPr id="2" name="תמונה 1"/>
          <p:cNvPicPr>
            <a:picLocks noChangeAspect="1"/>
          </p:cNvPicPr>
          <p:nvPr/>
        </p:nvPicPr>
        <p:blipFill>
          <a:blip r:embed="rId4"/>
          <a:stretch>
            <a:fillRect/>
          </a:stretch>
        </p:blipFill>
        <p:spPr>
          <a:xfrm>
            <a:off x="6407152" y="2316753"/>
            <a:ext cx="4935081" cy="4176122"/>
          </a:xfrm>
          <a:prstGeom prst="rect">
            <a:avLst/>
          </a:prstGeom>
        </p:spPr>
      </p:pic>
      <p:pic>
        <p:nvPicPr>
          <p:cNvPr id="3" name="תמונה 2"/>
          <p:cNvPicPr>
            <a:picLocks noChangeAspect="1"/>
          </p:cNvPicPr>
          <p:nvPr/>
        </p:nvPicPr>
        <p:blipFill>
          <a:blip r:embed="rId5"/>
          <a:stretch>
            <a:fillRect/>
          </a:stretch>
        </p:blipFill>
        <p:spPr>
          <a:xfrm>
            <a:off x="962403" y="2280906"/>
            <a:ext cx="4850836" cy="41761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a:t>حلّ</a:t>
            </a:r>
            <a:endParaRPr/>
          </a:p>
        </p:txBody>
      </p:sp>
      <p:sp>
        <p:nvSpPr>
          <p:cNvPr id="256" name="Google Shape;256;p13"/>
          <p:cNvSpPr txBox="1">
            <a:spLocks noGrp="1"/>
          </p:cNvSpPr>
          <p:nvPr>
            <p:ph type="body" idx="1"/>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r" rtl="1">
              <a:lnSpc>
                <a:spcPct val="130714"/>
              </a:lnSpc>
              <a:spcBef>
                <a:spcPts val="0"/>
              </a:spcBef>
              <a:spcAft>
                <a:spcPts val="0"/>
              </a:spcAft>
              <a:buSzPts val="2800"/>
              <a:buNone/>
            </a:pPr>
            <a:r>
              <a:rPr lang="ar-SA"/>
              <a:t>أضيفوا هنا: </a:t>
            </a:r>
            <a:endParaRPr/>
          </a:p>
          <a:p>
            <a:pPr marL="228600" marR="0" lvl="0" indent="-228600" algn="r" rtl="1">
              <a:lnSpc>
                <a:spcPct val="130714"/>
              </a:lnSpc>
              <a:spcBef>
                <a:spcPts val="1000"/>
              </a:spcBef>
              <a:spcAft>
                <a:spcPts val="0"/>
              </a:spcAft>
              <a:buClr>
                <a:schemeClr val="accent2"/>
              </a:buClr>
              <a:buSzPts val="2800"/>
              <a:buFont typeface="Arial"/>
              <a:buChar char="•"/>
            </a:pPr>
            <a:r>
              <a:rPr lang="ar-SA"/>
              <a:t>استنتاج وحلّ (إن وُجد)</a:t>
            </a:r>
            <a:endParaRPr/>
          </a:p>
        </p:txBody>
      </p:sp>
      <p:pic>
        <p:nvPicPr>
          <p:cNvPr id="257" name="Google Shape;257;p13"/>
          <p:cNvPicPr preferRelativeResize="0"/>
          <p:nvPr/>
        </p:nvPicPr>
        <p:blipFill rotWithShape="1">
          <a:blip r:embed="rId3">
            <a:alphaModFix/>
          </a:blip>
          <a:srcRect/>
          <a:stretch/>
        </p:blipFill>
        <p:spPr>
          <a:xfrm>
            <a:off x="2056774" y="4637905"/>
            <a:ext cx="1588827" cy="1893070"/>
          </a:xfrm>
          <a:prstGeom prst="rect">
            <a:avLst/>
          </a:prstGeom>
          <a:noFill/>
          <a:ln>
            <a:noFill/>
          </a:ln>
        </p:spPr>
      </p:pic>
      <p:pic>
        <p:nvPicPr>
          <p:cNvPr id="258" name="Google Shape;258;p13"/>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4"/>
          <p:cNvSpPr txBox="1">
            <a:spLocks noGrp="1"/>
          </p:cNvSpPr>
          <p:nvPr>
            <p:ph type="title"/>
          </p:nvPr>
        </p:nvSpPr>
        <p:spPr>
          <a:xfrm>
            <a:off x="942976" y="227409"/>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تتمّة التدرّب</a:t>
            </a:r>
            <a:endParaRPr dirty="0"/>
          </a:p>
        </p:txBody>
      </p:sp>
      <p:sp>
        <p:nvSpPr>
          <p:cNvPr id="265" name="Google Shape;265;p14"/>
          <p:cNvSpPr txBox="1">
            <a:spLocks noGrp="1"/>
          </p:cNvSpPr>
          <p:nvPr>
            <p:ph type="body" idx="1"/>
          </p:nvPr>
        </p:nvSpPr>
        <p:spPr>
          <a:xfrm>
            <a:off x="581024" y="890190"/>
            <a:ext cx="11239499" cy="4685504"/>
          </a:xfrm>
          <a:prstGeom prst="rect">
            <a:avLst/>
          </a:prstGeom>
          <a:noFill/>
          <a:ln>
            <a:noFill/>
          </a:ln>
        </p:spPr>
        <p:txBody>
          <a:bodyPr spcFirstLastPara="1" wrap="square" lIns="91425" tIns="45700" rIns="91425" bIns="45700" anchor="t" anchorCtr="0">
            <a:normAutofit/>
          </a:bodyPr>
          <a:lstStyle/>
          <a:p>
            <a:pPr marL="228600" lvl="0" indent="-50800">
              <a:buNone/>
            </a:pPr>
            <a:r>
              <a:rPr lang="ar-JO" sz="3200" dirty="0"/>
              <a:t>جدوا في حيكم , او في خريطة « حي الورود» نقطة التقاء أنواع الطرق المختلفة </a:t>
            </a:r>
            <a:br>
              <a:rPr lang="ar-JO" sz="3200" dirty="0"/>
            </a:br>
            <a:r>
              <a:rPr lang="ar-JO" sz="3200" dirty="0"/>
              <a:t>عليكم الاستعانة بورقة فعالية د من الوحدة الرابعة .</a:t>
            </a:r>
            <a:endParaRPr sz="3200" dirty="0"/>
          </a:p>
        </p:txBody>
      </p:sp>
      <p:cxnSp>
        <p:nvCxnSpPr>
          <p:cNvPr id="266" name="Google Shape;266;p14"/>
          <p:cNvCxnSpPr/>
          <p:nvPr/>
        </p:nvCxnSpPr>
        <p:spPr>
          <a:xfrm>
            <a:off x="-2552700" y="6435725"/>
            <a:ext cx="4991100" cy="0"/>
          </a:xfrm>
          <a:prstGeom prst="straightConnector1">
            <a:avLst/>
          </a:prstGeom>
          <a:noFill/>
          <a:ln w="38100" cap="flat" cmpd="sng">
            <a:solidFill>
              <a:schemeClr val="accent3"/>
            </a:solidFill>
            <a:prstDash val="solid"/>
            <a:miter lim="800000"/>
            <a:headEnd type="none" w="sm" len="sm"/>
            <a:tailEnd type="none" w="sm" len="sm"/>
          </a:ln>
        </p:spPr>
      </p:cxnSp>
      <p:pic>
        <p:nvPicPr>
          <p:cNvPr id="267" name="Google Shape;267;p14"/>
          <p:cNvPicPr preferRelativeResize="0"/>
          <p:nvPr/>
        </p:nvPicPr>
        <p:blipFill rotWithShape="1">
          <a:blip r:embed="rId3">
            <a:alphaModFix/>
          </a:blip>
          <a:srcRect/>
          <a:stretch/>
        </p:blipFill>
        <p:spPr>
          <a:xfrm>
            <a:off x="273114" y="5000625"/>
            <a:ext cx="669862" cy="1320800"/>
          </a:xfrm>
          <a:prstGeom prst="rect">
            <a:avLst/>
          </a:prstGeom>
          <a:noFill/>
          <a:ln>
            <a:noFill/>
          </a:ln>
        </p:spPr>
      </p:pic>
      <p:pic>
        <p:nvPicPr>
          <p:cNvPr id="268" name="Google Shape;268;p14"/>
          <p:cNvPicPr preferRelativeResize="0"/>
          <p:nvPr/>
        </p:nvPicPr>
        <p:blipFill rotWithShape="1">
          <a:blip r:embed="rId4">
            <a:alphaModFix/>
          </a:blip>
          <a:srcRect/>
          <a:stretch/>
        </p:blipFill>
        <p:spPr>
          <a:xfrm>
            <a:off x="14323263" y="8317913"/>
            <a:ext cx="1879600" cy="1739900"/>
          </a:xfrm>
          <a:prstGeom prst="rect">
            <a:avLst/>
          </a:prstGeom>
          <a:noFill/>
          <a:ln>
            <a:noFill/>
          </a:ln>
        </p:spPr>
      </p:pic>
      <p:pic>
        <p:nvPicPr>
          <p:cNvPr id="269" name="Google Shape;269;p14"/>
          <p:cNvPicPr preferRelativeResize="0"/>
          <p:nvPr/>
        </p:nvPicPr>
        <p:blipFill rotWithShape="1">
          <a:blip r:embed="rId5">
            <a:alphaModFix/>
          </a:blip>
          <a:srcRect/>
          <a:stretch/>
        </p:blipFill>
        <p:spPr>
          <a:xfrm>
            <a:off x="435481" y="133642"/>
            <a:ext cx="1014990" cy="894264"/>
          </a:xfrm>
          <a:prstGeom prst="rect">
            <a:avLst/>
          </a:prstGeom>
          <a:noFill/>
          <a:ln>
            <a:noFill/>
          </a:ln>
        </p:spPr>
      </p:pic>
      <p:pic>
        <p:nvPicPr>
          <p:cNvPr id="2" name="תמונה 1"/>
          <p:cNvPicPr>
            <a:picLocks noChangeAspect="1"/>
          </p:cNvPicPr>
          <p:nvPr/>
        </p:nvPicPr>
        <p:blipFill>
          <a:blip r:embed="rId6"/>
          <a:stretch>
            <a:fillRect/>
          </a:stretch>
        </p:blipFill>
        <p:spPr>
          <a:xfrm>
            <a:off x="1196722" y="2293688"/>
            <a:ext cx="10008105" cy="40277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1439626" y="1383126"/>
            <a:ext cx="9572625" cy="484025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pPr>
            <a:r>
              <a:rPr lang="ar-JO" dirty="0"/>
              <a:t> ارسموا في الرسم الاتجاهات المختلفة لسير </a:t>
            </a:r>
            <a:r>
              <a:rPr lang="ar-JO" dirty="0" smtClean="0"/>
              <a:t>السيارات؟ </a:t>
            </a: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نواصل التدرّب</a:t>
            </a:r>
            <a:endParaRPr/>
          </a:p>
        </p:txBody>
      </p:sp>
      <p:pic>
        <p:nvPicPr>
          <p:cNvPr id="317" name="Google Shape;317;p19"/>
          <p:cNvPicPr preferRelativeResize="0"/>
          <p:nvPr/>
        </p:nvPicPr>
        <p:blipFill rotWithShape="1">
          <a:blip r:embed="rId3">
            <a:alphaModFix/>
          </a:blip>
          <a:srcRect/>
          <a:stretch/>
        </p:blipFill>
        <p:spPr>
          <a:xfrm flipH="1">
            <a:off x="108130" y="4363944"/>
            <a:ext cx="1668299" cy="1739900"/>
          </a:xfrm>
          <a:prstGeom prst="rect">
            <a:avLst/>
          </a:prstGeom>
          <a:noFill/>
          <a:ln>
            <a:noFill/>
          </a:ln>
        </p:spPr>
      </p:pic>
      <p:pic>
        <p:nvPicPr>
          <p:cNvPr id="2" name="תמונה 1"/>
          <p:cNvPicPr>
            <a:picLocks noChangeAspect="1"/>
          </p:cNvPicPr>
          <p:nvPr/>
        </p:nvPicPr>
        <p:blipFill>
          <a:blip r:embed="rId4"/>
          <a:stretch>
            <a:fillRect/>
          </a:stretch>
        </p:blipFill>
        <p:spPr>
          <a:xfrm>
            <a:off x="2402006" y="2456598"/>
            <a:ext cx="7629097" cy="381469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1439626" y="1383126"/>
            <a:ext cx="9572625" cy="484025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pPr>
            <a:r>
              <a:rPr lang="ar-JO" dirty="0"/>
              <a:t> </a:t>
            </a: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نواصل التدرّب</a:t>
            </a:r>
            <a:endParaRPr/>
          </a:p>
        </p:txBody>
      </p:sp>
      <p:pic>
        <p:nvPicPr>
          <p:cNvPr id="317" name="Google Shape;317;p19"/>
          <p:cNvPicPr preferRelativeResize="0"/>
          <p:nvPr/>
        </p:nvPicPr>
        <p:blipFill rotWithShape="1">
          <a:blip r:embed="rId3">
            <a:alphaModFix/>
          </a:blip>
          <a:srcRect/>
          <a:stretch/>
        </p:blipFill>
        <p:spPr>
          <a:xfrm flipH="1">
            <a:off x="551989" y="366855"/>
            <a:ext cx="1668299" cy="1739900"/>
          </a:xfrm>
          <a:prstGeom prst="rect">
            <a:avLst/>
          </a:prstGeom>
          <a:noFill/>
          <a:ln>
            <a:noFill/>
          </a:ln>
        </p:spPr>
      </p:pic>
      <p:pic>
        <p:nvPicPr>
          <p:cNvPr id="3" name="תמונה 2"/>
          <p:cNvPicPr>
            <a:picLocks noChangeAspect="1"/>
          </p:cNvPicPr>
          <p:nvPr/>
        </p:nvPicPr>
        <p:blipFill>
          <a:blip r:embed="rId4"/>
          <a:stretch>
            <a:fillRect/>
          </a:stretch>
        </p:blipFill>
        <p:spPr>
          <a:xfrm>
            <a:off x="6741657" y="2466755"/>
            <a:ext cx="5309317" cy="3637089"/>
          </a:xfrm>
          <a:prstGeom prst="rect">
            <a:avLst/>
          </a:prstGeom>
        </p:spPr>
      </p:pic>
      <p:pic>
        <p:nvPicPr>
          <p:cNvPr id="4" name="תמונה 3"/>
          <p:cNvPicPr>
            <a:picLocks noChangeAspect="1"/>
          </p:cNvPicPr>
          <p:nvPr/>
        </p:nvPicPr>
        <p:blipFill>
          <a:blip r:embed="rId5"/>
          <a:stretch>
            <a:fillRect/>
          </a:stretch>
        </p:blipFill>
        <p:spPr>
          <a:xfrm>
            <a:off x="944984" y="2396962"/>
            <a:ext cx="5128270" cy="3706882"/>
          </a:xfrm>
          <a:prstGeom prst="rect">
            <a:avLst/>
          </a:prstGeom>
        </p:spPr>
      </p:pic>
    </p:spTree>
    <p:extLst>
      <p:ext uri="{BB962C8B-B14F-4D97-AF65-F5344CB8AC3E}">
        <p14:creationId xmlns:p14="http://schemas.microsoft.com/office/powerpoint/2010/main" val="2666266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865046" y="376561"/>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ماذا سنتعلّم اليوم؟</a:t>
            </a:r>
            <a:endParaRPr dirty="0"/>
          </a:p>
        </p:txBody>
      </p:sp>
      <p:sp>
        <p:nvSpPr>
          <p:cNvPr id="187" name="Google Shape;187;p6"/>
          <p:cNvSpPr txBox="1">
            <a:spLocks noGrp="1"/>
          </p:cNvSpPr>
          <p:nvPr>
            <p:ph type="body" idx="1"/>
          </p:nvPr>
        </p:nvSpPr>
        <p:spPr>
          <a:xfrm>
            <a:off x="838200" y="1310185"/>
            <a:ext cx="10515600" cy="4866778"/>
          </a:xfrm>
          <a:prstGeom prst="rect">
            <a:avLst/>
          </a:prstGeom>
          <a:noFill/>
          <a:ln>
            <a:noFill/>
          </a:ln>
        </p:spPr>
        <p:txBody>
          <a:bodyPr spcFirstLastPara="1" wrap="square" lIns="91425" tIns="45700" rIns="91425" bIns="45700" anchor="t" anchorCtr="0">
            <a:normAutofit/>
          </a:bodyPr>
          <a:lstStyle/>
          <a:p>
            <a:pPr marL="228600" lvl="0" indent="-228600" algn="ctr" rtl="1">
              <a:lnSpc>
                <a:spcPct val="145000"/>
              </a:lnSpc>
              <a:spcBef>
                <a:spcPts val="0"/>
              </a:spcBef>
              <a:spcAft>
                <a:spcPts val="0"/>
              </a:spcAft>
              <a:buClr>
                <a:schemeClr val="accent2"/>
              </a:buClr>
              <a:buSzPts val="2800"/>
              <a:buChar char="•"/>
            </a:pPr>
            <a:r>
              <a:rPr lang="ar-SA" b="1" dirty="0">
                <a:solidFill>
                  <a:srgbClr val="FF0000"/>
                </a:solidFill>
              </a:rPr>
              <a:t>   </a:t>
            </a:r>
            <a:r>
              <a:rPr lang="ar-JO" sz="5400" b="1" dirty="0" smtClean="0">
                <a:solidFill>
                  <a:srgbClr val="FF0000"/>
                </a:solidFill>
              </a:rPr>
              <a:t>عبور الشارع في المفرق</a:t>
            </a:r>
            <a:endParaRPr sz="5400" b="1" dirty="0">
              <a:solidFill>
                <a:srgbClr val="FF0000"/>
              </a:solidFill>
            </a:endParaRPr>
          </a:p>
          <a:p>
            <a:pPr marL="228600" lvl="0" indent="-50800" algn="r" rtl="1">
              <a:lnSpc>
                <a:spcPct val="145000"/>
              </a:lnSpc>
              <a:spcBef>
                <a:spcPts val="1000"/>
              </a:spcBef>
              <a:spcAft>
                <a:spcPts val="0"/>
              </a:spcAft>
              <a:buClr>
                <a:schemeClr val="accent2"/>
              </a:buClr>
              <a:buSzPts val="2800"/>
              <a:buNone/>
            </a:pPr>
            <a:endParaRPr sz="5400" dirty="0"/>
          </a:p>
          <a:p>
            <a:pPr marL="228600" lvl="0" indent="-50800" algn="r" rtl="1">
              <a:lnSpc>
                <a:spcPct val="145000"/>
              </a:lnSpc>
              <a:spcBef>
                <a:spcPts val="1000"/>
              </a:spcBef>
              <a:spcAft>
                <a:spcPts val="0"/>
              </a:spcAft>
              <a:buClr>
                <a:schemeClr val="accent2"/>
              </a:buClr>
              <a:buSzPts val="2800"/>
              <a:buNone/>
            </a:pPr>
            <a:endParaRPr dirty="0"/>
          </a:p>
          <a:p>
            <a:pPr marL="228600" lvl="0" indent="-50800" algn="r" rtl="1">
              <a:lnSpc>
                <a:spcPct val="145000"/>
              </a:lnSpc>
              <a:spcBef>
                <a:spcPts val="1000"/>
              </a:spcBef>
              <a:spcAft>
                <a:spcPts val="0"/>
              </a:spcAft>
              <a:buClr>
                <a:schemeClr val="accent2"/>
              </a:buClr>
              <a:buSzPts val="2800"/>
              <a:buNone/>
            </a:pPr>
            <a:endParaRPr dirty="0"/>
          </a:p>
        </p:txBody>
      </p:sp>
      <p:pic>
        <p:nvPicPr>
          <p:cNvPr id="188" name="Google Shape;188;p6"/>
          <p:cNvPicPr preferRelativeResize="0"/>
          <p:nvPr/>
        </p:nvPicPr>
        <p:blipFill rotWithShape="1">
          <a:blip r:embed="rId3">
            <a:alphaModFix/>
          </a:blip>
          <a:srcRect/>
          <a:stretch/>
        </p:blipFill>
        <p:spPr>
          <a:xfrm>
            <a:off x="8962585" y="5570467"/>
            <a:ext cx="1848622" cy="2100927"/>
          </a:xfrm>
          <a:prstGeom prst="rect">
            <a:avLst/>
          </a:prstGeom>
          <a:noFill/>
          <a:ln>
            <a:noFill/>
          </a:ln>
        </p:spPr>
      </p:pic>
      <p:pic>
        <p:nvPicPr>
          <p:cNvPr id="189" name="Google Shape;189;p6"/>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pic>
        <p:nvPicPr>
          <p:cNvPr id="2" name="תמונה 1"/>
          <p:cNvPicPr>
            <a:picLocks noChangeAspect="1"/>
          </p:cNvPicPr>
          <p:nvPr/>
        </p:nvPicPr>
        <p:blipFill>
          <a:blip r:embed="rId5"/>
          <a:stretch>
            <a:fillRect/>
          </a:stretch>
        </p:blipFill>
        <p:spPr>
          <a:xfrm>
            <a:off x="3193575" y="3016155"/>
            <a:ext cx="5527343" cy="3275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r>
              <a:rPr lang="ar-JO" dirty="0" smtClean="0"/>
              <a:t>                مجال الرؤية</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sp>
        <p:nvSpPr>
          <p:cNvPr id="2" name="מלבן 1"/>
          <p:cNvSpPr/>
          <p:nvPr/>
        </p:nvSpPr>
        <p:spPr>
          <a:xfrm>
            <a:off x="1642412" y="1724589"/>
            <a:ext cx="9432390" cy="646331"/>
          </a:xfrm>
          <a:prstGeom prst="rect">
            <a:avLst/>
          </a:prstGeom>
        </p:spPr>
        <p:txBody>
          <a:bodyPr wrap="none">
            <a:spAutoFit/>
          </a:bodyPr>
          <a:lstStyle/>
          <a:p>
            <a:r>
              <a:rPr lang="ar-JO" sz="3600" dirty="0" smtClean="0"/>
              <a:t>مجال </a:t>
            </a:r>
            <a:r>
              <a:rPr lang="ar-JO" sz="3600" dirty="0"/>
              <a:t>الرؤية مفتوح للمشاة , بالذات عند مفرق متعدد الاتجاهات </a:t>
            </a:r>
            <a:endParaRPr lang="he-IL" sz="3600" dirty="0"/>
          </a:p>
        </p:txBody>
      </p:sp>
      <p:pic>
        <p:nvPicPr>
          <p:cNvPr id="5" name="תמונה 4"/>
          <p:cNvPicPr>
            <a:picLocks noChangeAspect="1"/>
          </p:cNvPicPr>
          <p:nvPr/>
        </p:nvPicPr>
        <p:blipFill>
          <a:blip r:embed="rId4"/>
          <a:stretch>
            <a:fillRect/>
          </a:stretch>
        </p:blipFill>
        <p:spPr>
          <a:xfrm>
            <a:off x="3081590" y="2933852"/>
            <a:ext cx="5907536" cy="3310415"/>
          </a:xfrm>
          <a:prstGeom prst="rect">
            <a:avLst/>
          </a:prstGeom>
        </p:spPr>
      </p:pic>
    </p:spTree>
    <p:extLst>
      <p:ext uri="{BB962C8B-B14F-4D97-AF65-F5344CB8AC3E}">
        <p14:creationId xmlns:p14="http://schemas.microsoft.com/office/powerpoint/2010/main" val="298010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942279" y="1383126"/>
            <a:ext cx="10766592" cy="4840253"/>
          </a:xfrm>
          <a:prstGeom prst="rect">
            <a:avLst/>
          </a:prstGeom>
          <a:noFill/>
          <a:ln>
            <a:noFill/>
          </a:ln>
        </p:spPr>
        <p:txBody>
          <a:bodyPr spcFirstLastPara="1" wrap="square" lIns="91425" tIns="45700" rIns="91425" bIns="45700" anchor="t" anchorCtr="0">
            <a:normAutofit/>
          </a:bodyPr>
          <a:lstStyle/>
          <a:p>
            <a:pPr marL="0" lvl="0" indent="0" rtl="0">
              <a:lnSpc>
                <a:spcPct val="100000"/>
              </a:lnSpc>
            </a:pPr>
            <a:r>
              <a:rPr lang="ar-JO" dirty="0"/>
              <a:t> عمر منال وعلياء , يقفون على الرصيف امام ممر المشاة , اشرحوا ما هي الصعوبات والمشكلات والاخطار التي </a:t>
            </a:r>
            <a:r>
              <a:rPr lang="ar-JO" dirty="0" smtClean="0"/>
              <a:t>تعترضهم؟</a:t>
            </a:r>
          </a:p>
          <a:p>
            <a:pPr marL="0" lvl="0" indent="0" rtl="0">
              <a:lnSpc>
                <a:spcPct val="100000"/>
              </a:lnSpc>
            </a:pP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نواصل التدرّب</a:t>
            </a:r>
            <a:endParaRPr/>
          </a:p>
        </p:txBody>
      </p:sp>
      <p:pic>
        <p:nvPicPr>
          <p:cNvPr id="317" name="Google Shape;317;p19"/>
          <p:cNvPicPr preferRelativeResize="0"/>
          <p:nvPr/>
        </p:nvPicPr>
        <p:blipFill rotWithShape="1">
          <a:blip r:embed="rId3">
            <a:alphaModFix/>
          </a:blip>
          <a:srcRect/>
          <a:stretch/>
        </p:blipFill>
        <p:spPr>
          <a:xfrm flipH="1">
            <a:off x="108130" y="4363944"/>
            <a:ext cx="1668299" cy="1739900"/>
          </a:xfrm>
          <a:prstGeom prst="rect">
            <a:avLst/>
          </a:prstGeom>
          <a:noFill/>
          <a:ln>
            <a:noFill/>
          </a:ln>
        </p:spPr>
      </p:pic>
      <p:pic>
        <p:nvPicPr>
          <p:cNvPr id="3" name="תמונה 2"/>
          <p:cNvPicPr>
            <a:picLocks noChangeAspect="1"/>
          </p:cNvPicPr>
          <p:nvPr/>
        </p:nvPicPr>
        <p:blipFill>
          <a:blip r:embed="rId4"/>
          <a:stretch>
            <a:fillRect/>
          </a:stretch>
        </p:blipFill>
        <p:spPr>
          <a:xfrm>
            <a:off x="2610578" y="2893326"/>
            <a:ext cx="7420525" cy="3330054"/>
          </a:xfrm>
          <a:prstGeom prst="rect">
            <a:avLst/>
          </a:prstGeom>
        </p:spPr>
      </p:pic>
    </p:spTree>
    <p:extLst>
      <p:ext uri="{BB962C8B-B14F-4D97-AF65-F5344CB8AC3E}">
        <p14:creationId xmlns:p14="http://schemas.microsoft.com/office/powerpoint/2010/main" val="2231807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942279" y="1383126"/>
            <a:ext cx="10766592" cy="4840253"/>
          </a:xfrm>
          <a:prstGeom prst="rect">
            <a:avLst/>
          </a:prstGeom>
          <a:noFill/>
          <a:ln>
            <a:noFill/>
          </a:ln>
        </p:spPr>
        <p:txBody>
          <a:bodyPr spcFirstLastPara="1" wrap="square" lIns="91425" tIns="45700" rIns="91425" bIns="45700" anchor="t" anchorCtr="0">
            <a:normAutofit/>
          </a:bodyPr>
          <a:lstStyle/>
          <a:p>
            <a:pPr marL="0" lvl="0" indent="0" rtl="0">
              <a:lnSpc>
                <a:spcPct val="100000"/>
              </a:lnSpc>
            </a:pPr>
            <a:r>
              <a:rPr lang="ar-JO" dirty="0"/>
              <a:t> </a:t>
            </a: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نواصل التدرّب</a:t>
            </a:r>
            <a:endParaRPr/>
          </a:p>
        </p:txBody>
      </p:sp>
      <p:pic>
        <p:nvPicPr>
          <p:cNvPr id="317" name="Google Shape;317;p19"/>
          <p:cNvPicPr preferRelativeResize="0"/>
          <p:nvPr/>
        </p:nvPicPr>
        <p:blipFill rotWithShape="1">
          <a:blip r:embed="rId3">
            <a:alphaModFix/>
          </a:blip>
          <a:srcRect/>
          <a:stretch/>
        </p:blipFill>
        <p:spPr>
          <a:xfrm flipH="1">
            <a:off x="108130" y="4363944"/>
            <a:ext cx="1668299" cy="1739900"/>
          </a:xfrm>
          <a:prstGeom prst="rect">
            <a:avLst/>
          </a:prstGeom>
          <a:noFill/>
          <a:ln>
            <a:noFill/>
          </a:ln>
        </p:spPr>
      </p:pic>
      <p:pic>
        <p:nvPicPr>
          <p:cNvPr id="2" name="תמונה 1"/>
          <p:cNvPicPr>
            <a:picLocks noChangeAspect="1"/>
          </p:cNvPicPr>
          <p:nvPr/>
        </p:nvPicPr>
        <p:blipFill>
          <a:blip r:embed="rId4"/>
          <a:stretch>
            <a:fillRect/>
          </a:stretch>
        </p:blipFill>
        <p:spPr>
          <a:xfrm>
            <a:off x="2101755" y="1383126"/>
            <a:ext cx="8956550" cy="5044970"/>
          </a:xfrm>
          <a:prstGeom prst="rect">
            <a:avLst/>
          </a:prstGeom>
        </p:spPr>
      </p:pic>
    </p:spTree>
    <p:extLst>
      <p:ext uri="{BB962C8B-B14F-4D97-AF65-F5344CB8AC3E}">
        <p14:creationId xmlns:p14="http://schemas.microsoft.com/office/powerpoint/2010/main" val="2137440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sp>
        <p:nvSpPr>
          <p:cNvPr id="4" name="מלבן 3"/>
          <p:cNvSpPr/>
          <p:nvPr/>
        </p:nvSpPr>
        <p:spPr>
          <a:xfrm>
            <a:off x="5654723" y="1461420"/>
            <a:ext cx="6096000" cy="1446550"/>
          </a:xfrm>
          <a:prstGeom prst="rect">
            <a:avLst/>
          </a:prstGeom>
        </p:spPr>
        <p:txBody>
          <a:bodyPr>
            <a:spAutoFit/>
          </a:bodyPr>
          <a:lstStyle/>
          <a:p>
            <a:pPr algn="r"/>
            <a:r>
              <a:rPr lang="ar-JO" sz="4400" dirty="0">
                <a:solidFill>
                  <a:srgbClr val="FF0000"/>
                </a:solidFill>
              </a:rPr>
              <a:t>الخلاف والموجهة في المفرق : </a:t>
            </a:r>
            <a:br>
              <a:rPr lang="ar-JO" sz="4400" dirty="0">
                <a:solidFill>
                  <a:srgbClr val="FF0000"/>
                </a:solidFill>
              </a:rPr>
            </a:br>
            <a:r>
              <a:rPr lang="ar-JO" sz="4400" dirty="0">
                <a:solidFill>
                  <a:srgbClr val="FF0000"/>
                </a:solidFill>
              </a:rPr>
              <a:t>نقاط التقاء : </a:t>
            </a:r>
            <a:endParaRPr lang="he-IL" sz="4400" dirty="0">
              <a:solidFill>
                <a:srgbClr val="FF0000"/>
              </a:solidFill>
            </a:endParaRPr>
          </a:p>
        </p:txBody>
      </p:sp>
      <p:sp>
        <p:nvSpPr>
          <p:cNvPr id="6" name="מלבן 5"/>
          <p:cNvSpPr/>
          <p:nvPr/>
        </p:nvSpPr>
        <p:spPr>
          <a:xfrm>
            <a:off x="996287" y="2951947"/>
            <a:ext cx="10849970" cy="2554545"/>
          </a:xfrm>
          <a:prstGeom prst="rect">
            <a:avLst/>
          </a:prstGeom>
        </p:spPr>
        <p:txBody>
          <a:bodyPr wrap="square">
            <a:spAutoFit/>
          </a:bodyPr>
          <a:lstStyle/>
          <a:p>
            <a:pPr algn="r"/>
            <a:r>
              <a:rPr lang="ar-JO" sz="3200" dirty="0"/>
              <a:t>كل سائق مهم الحركة في الطريق دون أي ازعاج , المشاة يقررون عبور الطريق بسرعة , وهكذا يتم الخلاف بينهم . </a:t>
            </a:r>
          </a:p>
          <a:p>
            <a:pPr algn="r"/>
            <a:r>
              <a:rPr lang="ar-JO" sz="3200" dirty="0"/>
              <a:t>بكل مفرق ممكن ان تسير السيارة لعدة اتجاهات وهكذا أيضا المشاة . </a:t>
            </a:r>
          </a:p>
          <a:p>
            <a:pPr algn="r"/>
            <a:r>
              <a:rPr lang="ar-JO" sz="3200" dirty="0"/>
              <a:t>عند ازدياد عدد المسارات في المفرق , هكذا أيضا يزداد عدد المواجهات والخلافات .</a:t>
            </a:r>
          </a:p>
        </p:txBody>
      </p:sp>
    </p:spTree>
    <p:extLst>
      <p:ext uri="{BB962C8B-B14F-4D97-AF65-F5344CB8AC3E}">
        <p14:creationId xmlns:p14="http://schemas.microsoft.com/office/powerpoint/2010/main" val="356221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smtClean="0"/>
              <a:t>حل</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sp>
        <p:nvSpPr>
          <p:cNvPr id="2" name="מלבן 1"/>
          <p:cNvSpPr/>
          <p:nvPr/>
        </p:nvSpPr>
        <p:spPr>
          <a:xfrm>
            <a:off x="2019869" y="2370920"/>
            <a:ext cx="7833815" cy="1754326"/>
          </a:xfrm>
          <a:prstGeom prst="rect">
            <a:avLst/>
          </a:prstGeom>
        </p:spPr>
        <p:txBody>
          <a:bodyPr wrap="square">
            <a:spAutoFit/>
          </a:bodyPr>
          <a:lstStyle/>
          <a:p>
            <a:pPr algn="ctr"/>
            <a:r>
              <a:rPr lang="ar-JO" sz="3600" dirty="0"/>
              <a:t>ممكن حل الخلافات والمواجهات عند تقليص اتجاهات السير , إضافة شارات ضوئية , إضافة شارات اعطي حق الأولوية . </a:t>
            </a:r>
          </a:p>
        </p:txBody>
      </p:sp>
    </p:spTree>
    <p:extLst>
      <p:ext uri="{BB962C8B-B14F-4D97-AF65-F5344CB8AC3E}">
        <p14:creationId xmlns:p14="http://schemas.microsoft.com/office/powerpoint/2010/main" val="227700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942279" y="1383126"/>
            <a:ext cx="10766592" cy="4840253"/>
          </a:xfrm>
          <a:prstGeom prst="rect">
            <a:avLst/>
          </a:prstGeom>
          <a:noFill/>
          <a:ln>
            <a:noFill/>
          </a:ln>
        </p:spPr>
        <p:txBody>
          <a:bodyPr spcFirstLastPara="1" wrap="square" lIns="91425" tIns="45700" rIns="91425" bIns="45700" anchor="t" anchorCtr="0">
            <a:normAutofit/>
          </a:bodyPr>
          <a:lstStyle/>
          <a:p>
            <a:pPr marL="0" lvl="0" indent="0" rtl="0">
              <a:lnSpc>
                <a:spcPct val="100000"/>
              </a:lnSpc>
            </a:pPr>
            <a:r>
              <a:rPr lang="ar-JO" dirty="0"/>
              <a:t> </a:t>
            </a: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JO" dirty="0" smtClean="0"/>
              <a:t>مهمه بيتية:</a:t>
            </a:r>
            <a:endParaRPr dirty="0"/>
          </a:p>
        </p:txBody>
      </p:sp>
      <p:pic>
        <p:nvPicPr>
          <p:cNvPr id="317" name="Google Shape;317;p19"/>
          <p:cNvPicPr preferRelativeResize="0"/>
          <p:nvPr/>
        </p:nvPicPr>
        <p:blipFill rotWithShape="1">
          <a:blip r:embed="rId5">
            <a:alphaModFix/>
          </a:blip>
          <a:srcRect/>
          <a:stretch/>
        </p:blipFill>
        <p:spPr>
          <a:xfrm flipH="1">
            <a:off x="108130" y="4363944"/>
            <a:ext cx="1668299" cy="1739900"/>
          </a:xfrm>
          <a:prstGeom prst="rect">
            <a:avLst/>
          </a:prstGeom>
          <a:noFill/>
          <a:ln>
            <a:noFill/>
          </a:ln>
        </p:spPr>
      </p:pic>
      <p:sp>
        <p:nvSpPr>
          <p:cNvPr id="4" name="מלבן 3"/>
          <p:cNvSpPr/>
          <p:nvPr/>
        </p:nvSpPr>
        <p:spPr>
          <a:xfrm>
            <a:off x="3081590" y="2103126"/>
            <a:ext cx="6096000" cy="3785652"/>
          </a:xfrm>
          <a:prstGeom prst="rect">
            <a:avLst/>
          </a:prstGeom>
        </p:spPr>
        <p:txBody>
          <a:bodyPr>
            <a:spAutoFit/>
          </a:bodyPr>
          <a:lstStyle/>
          <a:p>
            <a:pPr algn="ctr"/>
            <a:r>
              <a:rPr lang="ar-JO" sz="4000" dirty="0"/>
              <a:t>عليكم رسم خريطة او تخطيط , من منزلكم حتى المدرسة وتسجيل المفارق الموجودة . </a:t>
            </a:r>
          </a:p>
          <a:p>
            <a:pPr algn="ctr"/>
            <a:r>
              <a:rPr lang="ar-JO" sz="4000" dirty="0"/>
              <a:t>في الدرس عليكم ان تشرحوا امام جميع الطلاب عن مساركم الخاص عن المسار .</a:t>
            </a:r>
          </a:p>
        </p:txBody>
      </p:sp>
      <p:pic>
        <p:nvPicPr>
          <p:cNvPr id="2"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7091" y="560483"/>
            <a:ext cx="2594264" cy="925287"/>
          </a:xfrm>
          <a:prstGeom prst="rect">
            <a:avLst/>
          </a:prstGeom>
        </p:spPr>
      </p:pic>
    </p:spTree>
    <p:extLst>
      <p:ext uri="{BB962C8B-B14F-4D97-AF65-F5344CB8AC3E}">
        <p14:creationId xmlns:p14="http://schemas.microsoft.com/office/powerpoint/2010/main" val="253825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نُنهي ونُجمل</a:t>
            </a:r>
            <a:endParaRPr/>
          </a:p>
        </p:txBody>
      </p:sp>
      <p:sp>
        <p:nvSpPr>
          <p:cNvPr id="306" name="Google Shape;306;p18"/>
          <p:cNvSpPr txBox="1">
            <a:spLocks noGrp="1"/>
          </p:cNvSpPr>
          <p:nvPr>
            <p:ph type="body" idx="1"/>
          </p:nvPr>
        </p:nvSpPr>
        <p:spPr>
          <a:xfrm>
            <a:off x="1671638" y="2032690"/>
            <a:ext cx="9572625" cy="3844925"/>
          </a:xfrm>
          <a:prstGeom prst="rect">
            <a:avLst/>
          </a:prstGeom>
          <a:noFill/>
          <a:ln>
            <a:noFill/>
          </a:ln>
        </p:spPr>
        <p:txBody>
          <a:bodyPr spcFirstLastPara="1" wrap="square" lIns="91425" tIns="45700" rIns="91425" bIns="45700" anchor="t" anchorCtr="0">
            <a:normAutofit/>
          </a:bodyPr>
          <a:lstStyle/>
          <a:p>
            <a:pPr marL="0" lvl="0" indent="0" algn="r" rtl="1">
              <a:lnSpc>
                <a:spcPct val="129444"/>
              </a:lnSpc>
              <a:spcBef>
                <a:spcPts val="0"/>
              </a:spcBef>
              <a:spcAft>
                <a:spcPts val="0"/>
              </a:spcAft>
              <a:buSzPts val="3600"/>
              <a:buNone/>
            </a:pPr>
            <a:r>
              <a:rPr lang="ar-SA"/>
              <a:t>اعرضوا استنتاجات مركزيّة (يُحبّذ دمج مركّبات بصريّة). </a:t>
            </a:r>
            <a:endParaRPr/>
          </a:p>
        </p:txBody>
      </p:sp>
      <p:pic>
        <p:nvPicPr>
          <p:cNvPr id="307" name="Google Shape;307;p18"/>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08" name="Google Shape;308;p18"/>
          <p:cNvPicPr preferRelativeResize="0"/>
          <p:nvPr/>
        </p:nvPicPr>
        <p:blipFill rotWithShape="1">
          <a:blip r:embed="rId4">
            <a:alphaModFix/>
          </a:blip>
          <a:srcRect/>
          <a:stretch/>
        </p:blipFill>
        <p:spPr>
          <a:xfrm flipH="1">
            <a:off x="10227203" y="4424747"/>
            <a:ext cx="1695450" cy="2203596"/>
          </a:xfrm>
          <a:prstGeom prst="rect">
            <a:avLst/>
          </a:prstGeom>
          <a:noFill/>
          <a:ln>
            <a:noFill/>
          </a:ln>
        </p:spPr>
      </p:pic>
      <p:pic>
        <p:nvPicPr>
          <p:cNvPr id="309" name="Google Shape;309;p18"/>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3"/>
          <p:cNvSpPr txBox="1"/>
          <p:nvPr/>
        </p:nvSpPr>
        <p:spPr>
          <a:xfrm>
            <a:off x="2173856" y="2879296"/>
            <a:ext cx="7844289" cy="110799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ar-SA" sz="6600">
                <a:solidFill>
                  <a:schemeClr val="lt1"/>
                </a:solidFill>
                <a:latin typeface="Calibri"/>
                <a:ea typeface="Calibri"/>
                <a:cs typeface="Calibri"/>
                <a:sym typeface="Calibri"/>
              </a:rPr>
              <a:t>كلمة قبل أن نُنهي...</a:t>
            </a:r>
            <a:endParaRPr sz="66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865046" y="376561"/>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JO" dirty="0" smtClean="0">
                <a:solidFill>
                  <a:srgbClr val="FF0000"/>
                </a:solidFill>
              </a:rPr>
              <a:t>اهداف درس </a:t>
            </a:r>
            <a:r>
              <a:rPr lang="ar-SA" dirty="0" smtClean="0">
                <a:solidFill>
                  <a:srgbClr val="FF0000"/>
                </a:solidFill>
              </a:rPr>
              <a:t>اليوم</a:t>
            </a:r>
            <a:r>
              <a:rPr lang="ar-SA" dirty="0">
                <a:solidFill>
                  <a:srgbClr val="FF0000"/>
                </a:solidFill>
              </a:rPr>
              <a:t>؟</a:t>
            </a:r>
            <a:endParaRPr dirty="0">
              <a:solidFill>
                <a:srgbClr val="FF0000"/>
              </a:solidFill>
            </a:endParaRPr>
          </a:p>
        </p:txBody>
      </p:sp>
      <p:sp>
        <p:nvSpPr>
          <p:cNvPr id="187" name="Google Shape;187;p6"/>
          <p:cNvSpPr txBox="1">
            <a:spLocks noGrp="1"/>
          </p:cNvSpPr>
          <p:nvPr>
            <p:ph type="body" idx="1"/>
          </p:nvPr>
        </p:nvSpPr>
        <p:spPr>
          <a:xfrm>
            <a:off x="838200" y="1310185"/>
            <a:ext cx="10721454" cy="4866778"/>
          </a:xfrm>
          <a:prstGeom prst="rect">
            <a:avLst/>
          </a:prstGeom>
          <a:noFill/>
          <a:ln>
            <a:noFill/>
          </a:ln>
        </p:spPr>
        <p:txBody>
          <a:bodyPr spcFirstLastPara="1" wrap="square" lIns="91425" tIns="45700" rIns="91425" bIns="45700" anchor="t" anchorCtr="0">
            <a:normAutofit fontScale="70000" lnSpcReduction="20000"/>
          </a:bodyPr>
          <a:lstStyle/>
          <a:p>
            <a:pPr marL="0" lvl="0" indent="0" rtl="1">
              <a:lnSpc>
                <a:spcPct val="145000"/>
              </a:lnSpc>
              <a:spcBef>
                <a:spcPts val="0"/>
              </a:spcBef>
              <a:spcAft>
                <a:spcPts val="0"/>
              </a:spcAft>
              <a:buClr>
                <a:schemeClr val="accent2"/>
              </a:buClr>
              <a:buSzPts val="2800"/>
              <a:buNone/>
            </a:pPr>
            <a:r>
              <a:rPr lang="ar-SA" b="1" dirty="0">
                <a:solidFill>
                  <a:srgbClr val="FF0000"/>
                </a:solidFill>
              </a:rPr>
              <a:t>   </a:t>
            </a:r>
            <a:r>
              <a:rPr lang="ar-JO" sz="5400" dirty="0" smtClean="0"/>
              <a:t>ان </a:t>
            </a:r>
            <a:r>
              <a:rPr lang="ar-JO" sz="5400" dirty="0"/>
              <a:t>يفهم الطالب صعوبات واخطار العبور في المفرق</a:t>
            </a:r>
          </a:p>
          <a:p>
            <a:pPr marL="177800" lvl="0" indent="0">
              <a:buNone/>
            </a:pPr>
            <a:r>
              <a:rPr lang="ar-JO" sz="5400" dirty="0"/>
              <a:t>ان يفهم الطالب العلاقة بين المفرق وانواع الطرق في المفرق . ومقدار حركة السير وظروف الرؤية في المفرق . وبين اختيار مسار العبور وتوقيت العبور .</a:t>
            </a:r>
          </a:p>
          <a:p>
            <a:pPr marL="177800" lvl="0" indent="0">
              <a:buNone/>
            </a:pPr>
            <a:r>
              <a:rPr lang="ar-JO" sz="5400" dirty="0"/>
              <a:t>ان يختار الطالب بالشكل المناسب مسار العبور ويتخذوا القرار الصائب بشأن توقيت العبور .</a:t>
            </a:r>
          </a:p>
          <a:p>
            <a:pPr marL="177800" lvl="0" indent="0" rtl="1">
              <a:lnSpc>
                <a:spcPct val="145000"/>
              </a:lnSpc>
              <a:spcBef>
                <a:spcPts val="1000"/>
              </a:spcBef>
              <a:spcAft>
                <a:spcPts val="0"/>
              </a:spcAft>
              <a:buClr>
                <a:schemeClr val="accent2"/>
              </a:buClr>
              <a:buSzPts val="2800"/>
              <a:buNone/>
            </a:pPr>
            <a:endParaRPr sz="5400" dirty="0"/>
          </a:p>
          <a:p>
            <a:pPr marL="228600" lvl="0" indent="-50800" algn="r" rtl="1">
              <a:lnSpc>
                <a:spcPct val="145000"/>
              </a:lnSpc>
              <a:spcBef>
                <a:spcPts val="1000"/>
              </a:spcBef>
              <a:spcAft>
                <a:spcPts val="0"/>
              </a:spcAft>
              <a:buClr>
                <a:schemeClr val="accent2"/>
              </a:buClr>
              <a:buSzPts val="2800"/>
              <a:buNone/>
            </a:pPr>
            <a:endParaRPr dirty="0"/>
          </a:p>
          <a:p>
            <a:pPr marL="228600" lvl="0" indent="-50800" algn="r" rtl="1">
              <a:lnSpc>
                <a:spcPct val="145000"/>
              </a:lnSpc>
              <a:spcBef>
                <a:spcPts val="1000"/>
              </a:spcBef>
              <a:spcAft>
                <a:spcPts val="0"/>
              </a:spcAft>
              <a:buClr>
                <a:schemeClr val="accent2"/>
              </a:buClr>
              <a:buSzPts val="2800"/>
              <a:buNone/>
            </a:pPr>
            <a:endParaRPr dirty="0"/>
          </a:p>
        </p:txBody>
      </p:sp>
      <p:pic>
        <p:nvPicPr>
          <p:cNvPr id="188" name="Google Shape;188;p6"/>
          <p:cNvPicPr preferRelativeResize="0"/>
          <p:nvPr/>
        </p:nvPicPr>
        <p:blipFill rotWithShape="1">
          <a:blip r:embed="rId3">
            <a:alphaModFix/>
          </a:blip>
          <a:srcRect/>
          <a:stretch/>
        </p:blipFill>
        <p:spPr>
          <a:xfrm>
            <a:off x="163284" y="4592470"/>
            <a:ext cx="1193529" cy="1584493"/>
          </a:xfrm>
          <a:prstGeom prst="rect">
            <a:avLst/>
          </a:prstGeom>
          <a:noFill/>
          <a:ln>
            <a:noFill/>
          </a:ln>
        </p:spPr>
      </p:pic>
      <p:pic>
        <p:nvPicPr>
          <p:cNvPr id="189" name="Google Shape;189;p6"/>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spTree>
    <p:extLst>
      <p:ext uri="{BB962C8B-B14F-4D97-AF65-F5344CB8AC3E}">
        <p14:creationId xmlns:p14="http://schemas.microsoft.com/office/powerpoint/2010/main" val="157326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865046" y="376561"/>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JO" dirty="0" smtClean="0">
                <a:solidFill>
                  <a:srgbClr val="FF0000"/>
                </a:solidFill>
              </a:rPr>
              <a:t>اهداف درس </a:t>
            </a:r>
            <a:r>
              <a:rPr lang="ar-SA" dirty="0" smtClean="0">
                <a:solidFill>
                  <a:srgbClr val="FF0000"/>
                </a:solidFill>
              </a:rPr>
              <a:t>اليوم</a:t>
            </a:r>
            <a:r>
              <a:rPr lang="ar-SA" dirty="0">
                <a:solidFill>
                  <a:srgbClr val="FF0000"/>
                </a:solidFill>
              </a:rPr>
              <a:t>؟</a:t>
            </a:r>
            <a:endParaRPr dirty="0">
              <a:solidFill>
                <a:srgbClr val="FF0000"/>
              </a:solidFill>
            </a:endParaRPr>
          </a:p>
        </p:txBody>
      </p:sp>
      <p:sp>
        <p:nvSpPr>
          <p:cNvPr id="187" name="Google Shape;187;p6"/>
          <p:cNvSpPr txBox="1">
            <a:spLocks noGrp="1"/>
          </p:cNvSpPr>
          <p:nvPr>
            <p:ph type="body" idx="1"/>
          </p:nvPr>
        </p:nvSpPr>
        <p:spPr>
          <a:xfrm>
            <a:off x="838200" y="1310185"/>
            <a:ext cx="10515600" cy="4866778"/>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1">
              <a:lnSpc>
                <a:spcPct val="145000"/>
              </a:lnSpc>
              <a:spcBef>
                <a:spcPts val="0"/>
              </a:spcBef>
              <a:spcAft>
                <a:spcPts val="0"/>
              </a:spcAft>
              <a:buClr>
                <a:schemeClr val="accent2"/>
              </a:buClr>
              <a:buSzPts val="2800"/>
              <a:buNone/>
            </a:pPr>
            <a:r>
              <a:rPr lang="ar-SA" b="1" dirty="0" smtClean="0">
                <a:solidFill>
                  <a:srgbClr val="FF0000"/>
                </a:solidFill>
              </a:rPr>
              <a:t>  </a:t>
            </a:r>
            <a:r>
              <a:rPr lang="ar-JO" sz="5400" dirty="0" smtClean="0"/>
              <a:t>ان يعرف </a:t>
            </a:r>
            <a:r>
              <a:rPr lang="ar-JO" sz="5400" dirty="0"/>
              <a:t>الطالب عدد اتجاهات السير  الممكنة في مختلف انواع المفارق</a:t>
            </a:r>
          </a:p>
          <a:p>
            <a:pPr marL="228600" lvl="0" indent="-50800">
              <a:buNone/>
            </a:pPr>
            <a:r>
              <a:rPr lang="ar-JO" sz="5400" dirty="0"/>
              <a:t>ان يفهم الطالب معنى المصطلح « مواجهة « والعلاقة بينه وبين الفضاء المروري  في محيط المفرق .</a:t>
            </a:r>
          </a:p>
          <a:p>
            <a:pPr marL="228600" lvl="0" indent="-50800">
              <a:buNone/>
            </a:pPr>
            <a:r>
              <a:rPr lang="ar-JO" sz="5400" dirty="0"/>
              <a:t>ان يفهم الطالب مبنى المفرق وظروف المحيط في ظروف  الرؤية في المفرق </a:t>
            </a:r>
          </a:p>
          <a:p>
            <a:pPr marL="228600" lvl="0" indent="-50800">
              <a:buNone/>
            </a:pPr>
            <a:r>
              <a:rPr lang="ar-JO" sz="5400" dirty="0"/>
              <a:t>ان يفهم الطالب تأثير مزايا المفرق في مستوى السلامة  فيه .</a:t>
            </a:r>
          </a:p>
          <a:p>
            <a:pPr marL="228600" lvl="0" indent="-50800">
              <a:buNone/>
            </a:pPr>
            <a:endParaRPr lang="ar-JO" sz="5400" dirty="0"/>
          </a:p>
          <a:p>
            <a:pPr marL="228600" lvl="0" indent="-50800" algn="r" rtl="1">
              <a:lnSpc>
                <a:spcPct val="145000"/>
              </a:lnSpc>
              <a:spcBef>
                <a:spcPts val="1000"/>
              </a:spcBef>
              <a:spcAft>
                <a:spcPts val="0"/>
              </a:spcAft>
              <a:buClr>
                <a:schemeClr val="accent2"/>
              </a:buClr>
              <a:buSzPts val="2800"/>
              <a:buNone/>
            </a:pPr>
            <a:endParaRPr sz="5400" dirty="0"/>
          </a:p>
          <a:p>
            <a:pPr marL="228600" lvl="0" indent="-50800" algn="r" rtl="1">
              <a:lnSpc>
                <a:spcPct val="145000"/>
              </a:lnSpc>
              <a:spcBef>
                <a:spcPts val="1000"/>
              </a:spcBef>
              <a:spcAft>
                <a:spcPts val="0"/>
              </a:spcAft>
              <a:buClr>
                <a:schemeClr val="accent2"/>
              </a:buClr>
              <a:buSzPts val="2800"/>
              <a:buNone/>
            </a:pPr>
            <a:endParaRPr dirty="0"/>
          </a:p>
          <a:p>
            <a:pPr marL="228600" lvl="0" indent="-50800" algn="r" rtl="1">
              <a:lnSpc>
                <a:spcPct val="145000"/>
              </a:lnSpc>
              <a:spcBef>
                <a:spcPts val="1000"/>
              </a:spcBef>
              <a:spcAft>
                <a:spcPts val="0"/>
              </a:spcAft>
              <a:buClr>
                <a:schemeClr val="accent2"/>
              </a:buClr>
              <a:buSzPts val="2800"/>
              <a:buNone/>
            </a:pPr>
            <a:endParaRPr dirty="0"/>
          </a:p>
        </p:txBody>
      </p:sp>
      <p:pic>
        <p:nvPicPr>
          <p:cNvPr id="188" name="Google Shape;188;p6"/>
          <p:cNvPicPr preferRelativeResize="0"/>
          <p:nvPr/>
        </p:nvPicPr>
        <p:blipFill rotWithShape="1">
          <a:blip r:embed="rId3">
            <a:alphaModFix/>
          </a:blip>
          <a:srcRect/>
          <a:stretch/>
        </p:blipFill>
        <p:spPr>
          <a:xfrm>
            <a:off x="427219" y="4974608"/>
            <a:ext cx="768269" cy="1202355"/>
          </a:xfrm>
          <a:prstGeom prst="rect">
            <a:avLst/>
          </a:prstGeom>
          <a:noFill/>
          <a:ln>
            <a:noFill/>
          </a:ln>
        </p:spPr>
      </p:pic>
      <p:pic>
        <p:nvPicPr>
          <p:cNvPr id="189" name="Google Shape;189;p6"/>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spTree>
    <p:extLst>
      <p:ext uri="{BB962C8B-B14F-4D97-AF65-F5344CB8AC3E}">
        <p14:creationId xmlns:p14="http://schemas.microsoft.com/office/powerpoint/2010/main" val="292785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7"/>
          <p:cNvPicPr preferRelativeResize="0"/>
          <p:nvPr/>
        </p:nvPicPr>
        <p:blipFill rotWithShape="1">
          <a:blip r:embed="rId5">
            <a:alphaModFix/>
          </a:blip>
          <a:srcRect/>
          <a:stretch/>
        </p:blipFill>
        <p:spPr>
          <a:xfrm>
            <a:off x="1040811" y="5022333"/>
            <a:ext cx="1303258" cy="1279776"/>
          </a:xfrm>
          <a:prstGeom prst="rect">
            <a:avLst/>
          </a:prstGeom>
          <a:noFill/>
          <a:ln>
            <a:noFill/>
          </a:ln>
        </p:spPr>
      </p:pic>
      <p:sp>
        <p:nvSpPr>
          <p:cNvPr id="196" name="Google Shape;196;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a:t>ماذا يجب أن نحضّر للحصّة؟ </a:t>
            </a:r>
            <a:endParaRPr/>
          </a:p>
        </p:txBody>
      </p:sp>
      <p:pic>
        <p:nvPicPr>
          <p:cNvPr id="197" name="Google Shape;197;p7"/>
          <p:cNvPicPr preferRelativeResize="0"/>
          <p:nvPr/>
        </p:nvPicPr>
        <p:blipFill rotWithShape="1">
          <a:blip r:embed="rId6">
            <a:alphaModFix/>
          </a:blip>
          <a:srcRect/>
          <a:stretch/>
        </p:blipFill>
        <p:spPr>
          <a:xfrm>
            <a:off x="1052412" y="3377731"/>
            <a:ext cx="1280055" cy="1700579"/>
          </a:xfrm>
          <a:prstGeom prst="rect">
            <a:avLst/>
          </a:prstGeom>
          <a:noFill/>
          <a:ln>
            <a:noFill/>
          </a:ln>
        </p:spPr>
      </p:pic>
      <p:pic>
        <p:nvPicPr>
          <p:cNvPr id="199" name="Google Shape;199;p7" descr="https://lh5.googleusercontent.com/7xQchnRuOUJbyFAyyHdllavqvQUFOSCV7l5Kzy1Rmeboi9xefgg8yDF0ng5ESkxi3tC9_i9ER1BmBYOOTMhmhaxTzBz8ILJQxn_c__0Qg9cKcVB64VGmWAAtIhTRT7NF"/>
          <p:cNvPicPr preferRelativeResize="0"/>
          <p:nvPr/>
        </p:nvPicPr>
        <p:blipFill rotWithShape="1">
          <a:blip r:embed="rId7">
            <a:alphaModFix/>
          </a:blip>
          <a:srcRect/>
          <a:stretch/>
        </p:blipFill>
        <p:spPr>
          <a:xfrm>
            <a:off x="8566870" y="2439561"/>
            <a:ext cx="1273166" cy="2009609"/>
          </a:xfrm>
          <a:prstGeom prst="rect">
            <a:avLst/>
          </a:prstGeom>
          <a:noFill/>
          <a:ln>
            <a:noFill/>
          </a:ln>
        </p:spPr>
      </p:pic>
      <p:pic>
        <p:nvPicPr>
          <p:cNvPr id="200" name="Google Shape;200;p7" descr="https://lh4.googleusercontent.com/iGTl96Eygo7-oid1H3ZWWYhb5HWAynyOs2KLWGGMeuEgHeu4cFLof2g-jYLOscV4q-879K-lfjkP4Swnmj_UGZsWTDspF4AbUz1XGd30Tf1KKpiEXhvx6NLF17Q1F5VY"/>
          <p:cNvPicPr preferRelativeResize="0"/>
          <p:nvPr/>
        </p:nvPicPr>
        <p:blipFill rotWithShape="1">
          <a:blip r:embed="rId8">
            <a:alphaModFix/>
          </a:blip>
          <a:srcRect/>
          <a:stretch/>
        </p:blipFill>
        <p:spPr>
          <a:xfrm rot="5400000">
            <a:off x="6098967" y="3150827"/>
            <a:ext cx="2132439" cy="709907"/>
          </a:xfrm>
          <a:prstGeom prst="rect">
            <a:avLst/>
          </a:prstGeom>
          <a:noFill/>
          <a:ln>
            <a:noFill/>
          </a:ln>
        </p:spPr>
      </p:pic>
      <p:pic>
        <p:nvPicPr>
          <p:cNvPr id="201" name="Google Shape;201;p7" descr="https://lh4.googleusercontent.com/8FRkycPXoj7UiB9dvl8WfvE_rPOmNvworJ3hEUUExH908Pyx1w8Shtg70_9YIyrxXZu2Q5tvXMslWX6PBLNTleMKYZ5Wgwd4UNNj4iBwA-K5B6WNBJ5WFRNSOF3busg5"/>
          <p:cNvPicPr preferRelativeResize="0"/>
          <p:nvPr/>
        </p:nvPicPr>
        <p:blipFill rotWithShape="1">
          <a:blip r:embed="rId9">
            <a:alphaModFix/>
          </a:blip>
          <a:srcRect/>
          <a:stretch/>
        </p:blipFill>
        <p:spPr>
          <a:xfrm>
            <a:off x="4015854" y="2439561"/>
            <a:ext cx="962184" cy="1585776"/>
          </a:xfrm>
          <a:prstGeom prst="rect">
            <a:avLst/>
          </a:prstGeom>
          <a:noFill/>
          <a:ln>
            <a:noFill/>
          </a:ln>
        </p:spPr>
      </p:pic>
      <p:pic>
        <p:nvPicPr>
          <p:cNvPr id="3" name="30sec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39788" y="573423"/>
            <a:ext cx="2788227" cy="9944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ما الذي نعرفه من قبلُ؟</a:t>
            </a:r>
            <a:endParaRPr/>
          </a:p>
        </p:txBody>
      </p:sp>
      <p:sp>
        <p:nvSpPr>
          <p:cNvPr id="229" name="Google Shape;229;p10"/>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p>
            <a:pPr marL="571500" lvl="0" indent="-571500">
              <a:spcBef>
                <a:spcPts val="0"/>
              </a:spcBef>
              <a:buFont typeface="Courier New" panose="02070309020205020404" pitchFamily="49" charset="0"/>
              <a:buChar char="o"/>
            </a:pPr>
            <a:r>
              <a:rPr lang="ar-JO" dirty="0"/>
              <a:t>اتخاذ قرار عبور الشارع في مكان منظم مع تدابير مرورية  </a:t>
            </a:r>
          </a:p>
          <a:p>
            <a:pPr marL="571500" lvl="0" indent="-571500">
              <a:spcBef>
                <a:spcPts val="0"/>
              </a:spcBef>
              <a:buFont typeface="Courier New" panose="02070309020205020404" pitchFamily="49" charset="0"/>
              <a:buChar char="o"/>
            </a:pPr>
            <a:r>
              <a:rPr lang="ar-JO" dirty="0"/>
              <a:t>قوانين العبور الامن في مكان امن مع تدابير مرورية </a:t>
            </a:r>
          </a:p>
          <a:p>
            <a:pPr marL="0" lvl="0" indent="0" algn="r" rtl="1">
              <a:lnSpc>
                <a:spcPct val="129444"/>
              </a:lnSpc>
              <a:spcBef>
                <a:spcPts val="0"/>
              </a:spcBef>
              <a:spcAft>
                <a:spcPts val="0"/>
              </a:spcAft>
              <a:buSzPts val="3600"/>
              <a:buNone/>
            </a:pPr>
            <a:endParaRPr dirty="0"/>
          </a:p>
        </p:txBody>
      </p:sp>
      <p:pic>
        <p:nvPicPr>
          <p:cNvPr id="230" name="Google Shape;230;p10"/>
          <p:cNvPicPr preferRelativeResize="0"/>
          <p:nvPr/>
        </p:nvPicPr>
        <p:blipFill rotWithShape="1">
          <a:blip r:embed="rId3">
            <a:alphaModFix/>
          </a:blip>
          <a:srcRect/>
          <a:stretch/>
        </p:blipFill>
        <p:spPr>
          <a:xfrm flipH="1">
            <a:off x="247202" y="4528308"/>
            <a:ext cx="1848622" cy="1946655"/>
          </a:xfrm>
          <a:prstGeom prst="rect">
            <a:avLst/>
          </a:prstGeom>
          <a:noFill/>
          <a:ln>
            <a:noFill/>
          </a:ln>
        </p:spPr>
      </p:pic>
      <p:pic>
        <p:nvPicPr>
          <p:cNvPr id="231" name="Google Shape;231;p10"/>
          <p:cNvPicPr preferRelativeResize="0"/>
          <p:nvPr/>
        </p:nvPicPr>
        <p:blipFill rotWithShape="1">
          <a:blip r:embed="rId4">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الآن سنتعلّم</a:t>
            </a:r>
            <a:endParaRPr/>
          </a:p>
        </p:txBody>
      </p:sp>
      <p:sp>
        <p:nvSpPr>
          <p:cNvPr id="238" name="Google Shape;238;p11"/>
          <p:cNvSpPr txBox="1">
            <a:spLocks noGrp="1"/>
          </p:cNvSpPr>
          <p:nvPr>
            <p:ph type="body" idx="1"/>
          </p:nvPr>
        </p:nvSpPr>
        <p:spPr>
          <a:xfrm>
            <a:off x="0" y="1928813"/>
            <a:ext cx="11846257" cy="3844925"/>
          </a:xfrm>
          <a:prstGeom prst="rect">
            <a:avLst/>
          </a:prstGeom>
          <a:noFill/>
          <a:ln>
            <a:noFill/>
          </a:ln>
        </p:spPr>
        <p:txBody>
          <a:bodyPr spcFirstLastPara="1" wrap="square" lIns="91425" tIns="45700" rIns="91425" bIns="45700" anchor="t" anchorCtr="0">
            <a:normAutofit/>
          </a:bodyPr>
          <a:lstStyle/>
          <a:p>
            <a:pPr marL="571500" lvl="0" indent="-571500">
              <a:spcBef>
                <a:spcPts val="0"/>
              </a:spcBef>
              <a:buFont typeface="Wingdings" panose="05000000000000000000" pitchFamily="2" charset="2"/>
              <a:buChar char="q"/>
            </a:pPr>
            <a:r>
              <a:rPr lang="ar-JO" dirty="0"/>
              <a:t>ما معنى مفرق </a:t>
            </a:r>
          </a:p>
          <a:p>
            <a:pPr marL="571500" lvl="0" indent="-571500">
              <a:spcBef>
                <a:spcPts val="0"/>
              </a:spcBef>
              <a:buFont typeface="Wingdings" panose="05000000000000000000" pitchFamily="2" charset="2"/>
              <a:buChar char="q"/>
            </a:pPr>
            <a:r>
              <a:rPr lang="ar-JO" dirty="0"/>
              <a:t>أنواع مختلفة من المفارق وتأثيرها على عبور الطريق .</a:t>
            </a:r>
          </a:p>
          <a:p>
            <a:pPr marL="571500" lvl="0" indent="-571500">
              <a:spcBef>
                <a:spcPts val="0"/>
              </a:spcBef>
              <a:buFont typeface="Wingdings" panose="05000000000000000000" pitchFamily="2" charset="2"/>
              <a:buChar char="q"/>
            </a:pPr>
            <a:r>
              <a:rPr lang="ar-JO" dirty="0"/>
              <a:t> الصعوبات والمخاطر عند عبور الشارع بمحاذاة مفرق : العلاقة بين نوع المفرق , أنواع المفارق المختلفة , حركة السير , مجال الرؤية في المفرق وعلاقة المشاة بذلك .</a:t>
            </a:r>
          </a:p>
        </p:txBody>
      </p:sp>
      <p:pic>
        <p:nvPicPr>
          <p:cNvPr id="239" name="Google Shape;239;p11"/>
          <p:cNvPicPr preferRelativeResize="0"/>
          <p:nvPr/>
        </p:nvPicPr>
        <p:blipFill rotWithShape="1">
          <a:blip r:embed="rId3">
            <a:alphaModFix/>
          </a:blip>
          <a:srcRect/>
          <a:stretch/>
        </p:blipFill>
        <p:spPr>
          <a:xfrm flipH="1">
            <a:off x="219906" y="4995081"/>
            <a:ext cx="1008393" cy="1507178"/>
          </a:xfrm>
          <a:prstGeom prst="rect">
            <a:avLst/>
          </a:prstGeom>
          <a:noFill/>
          <a:ln>
            <a:noFill/>
          </a:ln>
        </p:spPr>
      </p:pic>
      <p:pic>
        <p:nvPicPr>
          <p:cNvPr id="240" name="Google Shape;240;p11"/>
          <p:cNvPicPr preferRelativeResize="0"/>
          <p:nvPr/>
        </p:nvPicPr>
        <p:blipFill rotWithShape="1">
          <a:blip r:embed="rId4">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5"/>
          <a:stretch>
            <a:fillRect/>
          </a:stretch>
        </p:blipFill>
        <p:spPr>
          <a:xfrm>
            <a:off x="404076" y="471728"/>
            <a:ext cx="3213770" cy="1702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r>
              <a:rPr lang="ar-JO" dirty="0" smtClean="0"/>
              <a:t>           </a:t>
            </a:r>
            <a:r>
              <a:rPr lang="ar-SA" dirty="0" smtClean="0"/>
              <a:t>استعراض </a:t>
            </a:r>
            <a:r>
              <a:rPr lang="ar-SA" dirty="0"/>
              <a:t>المواضيع</a:t>
            </a:r>
            <a:r>
              <a:rPr lang="ar-JO" dirty="0" smtClean="0"/>
              <a:t>            </a:t>
            </a:r>
            <a:endParaRPr dirty="0"/>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 name="תמונה 2"/>
          <p:cNvPicPr>
            <a:picLocks noChangeAspect="1"/>
          </p:cNvPicPr>
          <p:nvPr/>
        </p:nvPicPr>
        <p:blipFill>
          <a:blip r:embed="rId4"/>
          <a:stretch>
            <a:fillRect/>
          </a:stretch>
        </p:blipFill>
        <p:spPr>
          <a:xfrm>
            <a:off x="395783" y="1610436"/>
            <a:ext cx="11382233" cy="4763067"/>
          </a:xfrm>
          <a:prstGeom prst="rect">
            <a:avLst/>
          </a:prstGeom>
        </p:spPr>
      </p:pic>
    </p:spTree>
    <p:extLst>
      <p:ext uri="{BB962C8B-B14F-4D97-AF65-F5344CB8AC3E}">
        <p14:creationId xmlns:p14="http://schemas.microsoft.com/office/powerpoint/2010/main" val="26336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r>
              <a:rPr lang="he-IL" dirty="0" smtClean="0"/>
              <a:t>             </a:t>
            </a:r>
            <a:r>
              <a:rPr lang="ar-SA" dirty="0" smtClean="0"/>
              <a:t>مفترق </a:t>
            </a:r>
            <a:r>
              <a:rPr lang="ar-SA" dirty="0"/>
              <a:t>– مفرق </a:t>
            </a:r>
            <a:endParaRPr dirty="0"/>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מלבן 1"/>
          <p:cNvSpPr/>
          <p:nvPr/>
        </p:nvSpPr>
        <p:spPr>
          <a:xfrm>
            <a:off x="1965278" y="2032690"/>
            <a:ext cx="8557146" cy="2554545"/>
          </a:xfrm>
          <a:prstGeom prst="rect">
            <a:avLst/>
          </a:prstGeom>
        </p:spPr>
        <p:txBody>
          <a:bodyPr wrap="square">
            <a:spAutoFit/>
          </a:bodyPr>
          <a:lstStyle/>
          <a:p>
            <a:pPr algn="ctr"/>
            <a:r>
              <a:rPr lang="ar-JO" sz="4000" dirty="0"/>
              <a:t>التقاء شارعين او اكثر والذي يشكل ملتقى لمختلف عابري الطريق الذين يقودون مركبات او يمشون , يأتي عابرو الطريق من اتجاهات مختلفة ويتجهون الى اتجاهات مختلفة </a:t>
            </a:r>
          </a:p>
        </p:txBody>
      </p:sp>
    </p:spTree>
    <p:extLst>
      <p:ext uri="{BB962C8B-B14F-4D97-AF65-F5344CB8AC3E}">
        <p14:creationId xmlns:p14="http://schemas.microsoft.com/office/powerpoint/2010/main" val="124429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2499</Words>
  <Application>Microsoft Office PowerPoint</Application>
  <PresentationFormat>מסך רחב</PresentationFormat>
  <Paragraphs>255</Paragraphs>
  <Slides>27</Slides>
  <Notes>27</Notes>
  <HiddenSlides>0</HiddenSlides>
  <MMClips>2</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27</vt:i4>
      </vt:variant>
    </vt:vector>
  </HeadingPairs>
  <TitlesOfParts>
    <vt:vector size="33" baseType="lpstr">
      <vt:lpstr>Courier New</vt:lpstr>
      <vt:lpstr>Calibri</vt:lpstr>
      <vt:lpstr>Wingdings</vt:lpstr>
      <vt:lpstr>Alef</vt:lpstr>
      <vt:lpstr>Arial</vt:lpstr>
      <vt:lpstr>Office Theme</vt:lpstr>
      <vt:lpstr>מצגת של PowerPoint‏</vt:lpstr>
      <vt:lpstr>ماذا سنتعلّم اليوم؟</vt:lpstr>
      <vt:lpstr>اهداف درس اليوم؟</vt:lpstr>
      <vt:lpstr>اهداف درس اليوم؟</vt:lpstr>
      <vt:lpstr>ماذا يجب أن نحضّر للحصّة؟ </vt:lpstr>
      <vt:lpstr>ما الذي نعرفه من قبلُ؟</vt:lpstr>
      <vt:lpstr>الآن سنتعلّم</vt:lpstr>
      <vt:lpstr>الآن سنتعلّم           استعراض المواضيع            </vt:lpstr>
      <vt:lpstr>الآن سنتعلّم             مفترق – مفرق </vt:lpstr>
      <vt:lpstr>الآن سنتعلّم                 مفرق</vt:lpstr>
      <vt:lpstr>الآن سنتعلّم                أنواع المفارق</vt:lpstr>
      <vt:lpstr>الآن سنتعلّم                أنواع المفارق</vt:lpstr>
      <vt:lpstr>الآن سنتعلّم                أنواع المفارق</vt:lpstr>
      <vt:lpstr>الآن سنتعلّم                أنواع المفارق</vt:lpstr>
      <vt:lpstr>تدرّب</vt:lpstr>
      <vt:lpstr>حلّ</vt:lpstr>
      <vt:lpstr>تتمّة التدرّب</vt:lpstr>
      <vt:lpstr>نواصل التدرّب</vt:lpstr>
      <vt:lpstr>نواصل التدرّب</vt:lpstr>
      <vt:lpstr>الآن سنتعلّم                مجال الرؤية</vt:lpstr>
      <vt:lpstr>نواصل التدرّب</vt:lpstr>
      <vt:lpstr>نواصل التدرّب</vt:lpstr>
      <vt:lpstr>الآن سنتعلّم</vt:lpstr>
      <vt:lpstr>حل</vt:lpstr>
      <vt:lpstr>مهمه بيتية:</vt:lpstr>
      <vt:lpstr>نُنهي ونُجمل</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Tamar Loval</cp:lastModifiedBy>
  <cp:revision>10</cp:revision>
  <dcterms:created xsi:type="dcterms:W3CDTF">2020-03-11T07:11:19Z</dcterms:created>
  <dcterms:modified xsi:type="dcterms:W3CDTF">2020-05-21T06:14:22Z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0x0101003A84B2C970292541884C6D2E423F45B9</vt:lpwstr>
  </property>
</Properties>
</file>