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260" r:id="rId2"/>
    <p:sldId id="262" r:id="rId3"/>
    <p:sldId id="319" r:id="rId4"/>
    <p:sldId id="344" r:id="rId5"/>
    <p:sldId id="339" r:id="rId6"/>
    <p:sldId id="357" r:id="rId7"/>
    <p:sldId id="358" r:id="rId8"/>
    <p:sldId id="359" r:id="rId9"/>
    <p:sldId id="326" r:id="rId10"/>
    <p:sldId id="346" r:id="rId11"/>
    <p:sldId id="320" r:id="rId12"/>
    <p:sldId id="347" r:id="rId13"/>
    <p:sldId id="348" r:id="rId14"/>
    <p:sldId id="349" r:id="rId15"/>
    <p:sldId id="340" r:id="rId16"/>
    <p:sldId id="353" r:id="rId17"/>
    <p:sldId id="350" r:id="rId18"/>
    <p:sldId id="334" r:id="rId19"/>
    <p:sldId id="351" r:id="rId20"/>
    <p:sldId id="352" r:id="rId21"/>
    <p:sldId id="356" r:id="rId22"/>
    <p:sldId id="355" r:id="rId23"/>
    <p:sldId id="290" r:id="rId24"/>
    <p:sldId id="276"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Guttman Drogolin" panose="02010401010101010101" pitchFamily="2" charset="-79"/>
      <p:regular r:id="rId31"/>
      <p:bold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24">
          <p15:clr>
            <a:srgbClr val="A4A3A4"/>
          </p15:clr>
        </p15:guide>
        <p15:guide id="2" pos="386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39" roundtripDataSignature="AMtx7migPMszHxDdxnXXV2fRhwXjI5sI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4" autoAdjust="0"/>
    <p:restoredTop sz="85094" autoAdjust="0"/>
  </p:normalViewPr>
  <p:slideViewPr>
    <p:cSldViewPr snapToGrid="0">
      <p:cViewPr varScale="1">
        <p:scale>
          <a:sx n="59" d="100"/>
          <a:sy n="59" d="100"/>
        </p:scale>
        <p:origin x="972" y="44"/>
      </p:cViewPr>
      <p:guideLst>
        <p:guide orient="horz" pos="2024"/>
        <p:guide pos="3863"/>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customschemas.google.com/relationships/presentationmetadata" Target="metadata"/><Relationship Id="rId3" Type="http://schemas.openxmlformats.org/officeDocument/2006/relationships/slide" Target="slides/slide2.xml"/><Relationship Id="rId21" Type="http://schemas.openxmlformats.org/officeDocument/2006/relationships/slide" Target="slides/slide20.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x-none"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lang="he-IL" dirty="0"/>
          </a:p>
          <a:p>
            <a:pPr marL="0" lvl="0" indent="0" algn="r" rtl="1">
              <a:spcBef>
                <a:spcPts val="0"/>
              </a:spcBef>
              <a:spcAft>
                <a:spcPts val="0"/>
              </a:spcAft>
              <a:buNone/>
            </a:pPr>
            <a:endParaRPr dirty="0"/>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rtl="1">
              <a:lnSpc>
                <a:spcPct val="100000"/>
              </a:lnSpc>
              <a:spcBef>
                <a:spcPts val="0"/>
              </a:spcBef>
              <a:spcAft>
                <a:spcPts val="0"/>
              </a:spcAft>
              <a:buClr>
                <a:srgbClr val="000000"/>
              </a:buClr>
              <a:buSzPts val="1100"/>
              <a:buFont typeface="Arial"/>
              <a:buNone/>
            </a:pPr>
            <a:endParaRPr dirty="0"/>
          </a:p>
        </p:txBody>
      </p:sp>
      <p:sp>
        <p:nvSpPr>
          <p:cNvPr id="255" name="Google Shape;25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10</a:t>
            </a:fld>
            <a:endParaRPr/>
          </a:p>
        </p:txBody>
      </p:sp>
    </p:spTree>
    <p:extLst>
      <p:ext uri="{BB962C8B-B14F-4D97-AF65-F5344CB8AC3E}">
        <p14:creationId xmlns:p14="http://schemas.microsoft.com/office/powerpoint/2010/main" val="4194566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rtl="1">
              <a:lnSpc>
                <a:spcPct val="100000"/>
              </a:lnSpc>
              <a:spcBef>
                <a:spcPts val="0"/>
              </a:spcBef>
              <a:spcAft>
                <a:spcPts val="0"/>
              </a:spcAft>
              <a:buClr>
                <a:srgbClr val="000000"/>
              </a:buClr>
              <a:buSzPts val="1100"/>
              <a:buFont typeface="Arial"/>
              <a:buNone/>
            </a:pPr>
            <a:endParaRPr dirty="0"/>
          </a:p>
        </p:txBody>
      </p:sp>
      <p:sp>
        <p:nvSpPr>
          <p:cNvPr id="255" name="Google Shape;25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11</a:t>
            </a:fld>
            <a:endParaRPr/>
          </a:p>
        </p:txBody>
      </p:sp>
    </p:spTree>
    <p:extLst>
      <p:ext uri="{BB962C8B-B14F-4D97-AF65-F5344CB8AC3E}">
        <p14:creationId xmlns:p14="http://schemas.microsoft.com/office/powerpoint/2010/main" val="1935397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rtl="1">
              <a:lnSpc>
                <a:spcPct val="100000"/>
              </a:lnSpc>
              <a:spcBef>
                <a:spcPts val="0"/>
              </a:spcBef>
              <a:spcAft>
                <a:spcPts val="0"/>
              </a:spcAft>
              <a:buClr>
                <a:srgbClr val="000000"/>
              </a:buClr>
              <a:buSzPts val="1100"/>
              <a:buFont typeface="Arial"/>
              <a:buNone/>
            </a:pPr>
            <a:endParaRPr dirty="0"/>
          </a:p>
        </p:txBody>
      </p:sp>
      <p:sp>
        <p:nvSpPr>
          <p:cNvPr id="255" name="Google Shape;25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12</a:t>
            </a:fld>
            <a:endParaRPr/>
          </a:p>
        </p:txBody>
      </p:sp>
    </p:spTree>
    <p:extLst>
      <p:ext uri="{BB962C8B-B14F-4D97-AF65-F5344CB8AC3E}">
        <p14:creationId xmlns:p14="http://schemas.microsoft.com/office/powerpoint/2010/main" val="2454919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rtl="1">
              <a:lnSpc>
                <a:spcPct val="100000"/>
              </a:lnSpc>
              <a:spcBef>
                <a:spcPts val="0"/>
              </a:spcBef>
              <a:spcAft>
                <a:spcPts val="0"/>
              </a:spcAft>
              <a:buClr>
                <a:srgbClr val="000000"/>
              </a:buClr>
              <a:buSzPts val="1100"/>
              <a:buFont typeface="Arial"/>
              <a:buNone/>
            </a:pPr>
            <a:r>
              <a:rPr lang="he-IL" dirty="0"/>
              <a:t>רישמו כמה שיותר פריטים (את המספרים בלבד)</a:t>
            </a:r>
            <a:endParaRPr dirty="0"/>
          </a:p>
        </p:txBody>
      </p:sp>
      <p:sp>
        <p:nvSpPr>
          <p:cNvPr id="255" name="Google Shape;25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13</a:t>
            </a:fld>
            <a:endParaRPr/>
          </a:p>
        </p:txBody>
      </p:sp>
    </p:spTree>
    <p:extLst>
      <p:ext uri="{BB962C8B-B14F-4D97-AF65-F5344CB8AC3E}">
        <p14:creationId xmlns:p14="http://schemas.microsoft.com/office/powerpoint/2010/main" val="1025758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rtl="1">
              <a:lnSpc>
                <a:spcPct val="100000"/>
              </a:lnSpc>
              <a:spcBef>
                <a:spcPts val="0"/>
              </a:spcBef>
              <a:spcAft>
                <a:spcPts val="0"/>
              </a:spcAft>
              <a:buClr>
                <a:srgbClr val="000000"/>
              </a:buClr>
              <a:buSzPts val="1100"/>
              <a:buFont typeface="Arial"/>
              <a:buNone/>
            </a:pPr>
            <a:endParaRPr dirty="0"/>
          </a:p>
        </p:txBody>
      </p:sp>
      <p:sp>
        <p:nvSpPr>
          <p:cNvPr id="255" name="Google Shape;25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14</a:t>
            </a:fld>
            <a:endParaRPr/>
          </a:p>
        </p:txBody>
      </p:sp>
    </p:spTree>
    <p:extLst>
      <p:ext uri="{BB962C8B-B14F-4D97-AF65-F5344CB8AC3E}">
        <p14:creationId xmlns:p14="http://schemas.microsoft.com/office/powerpoint/2010/main" val="2121330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r" rtl="1">
              <a:spcBef>
                <a:spcPts val="0"/>
              </a:spcBef>
              <a:spcAft>
                <a:spcPts val="0"/>
              </a:spcAft>
              <a:buClr>
                <a:schemeClr val="dk1"/>
              </a:buClr>
              <a:buSzPts val="1200"/>
              <a:buFont typeface="Arial" panose="020B0604020202020204" pitchFamily="34" charset="0"/>
              <a:buChar char="•"/>
            </a:pPr>
            <a:r>
              <a:rPr lang="he-IL" dirty="0"/>
              <a:t>מספר מילים בע"פ על שבועות במקומות שונים בעולם</a:t>
            </a:r>
          </a:p>
          <a:p>
            <a:pPr marL="171450" lvl="0" indent="-171450" algn="r" rtl="1">
              <a:spcBef>
                <a:spcPts val="0"/>
              </a:spcBef>
              <a:spcAft>
                <a:spcPts val="0"/>
              </a:spcAft>
              <a:buClr>
                <a:schemeClr val="dk1"/>
              </a:buClr>
              <a:buSzPts val="1200"/>
              <a:buFont typeface="Arial" panose="020B0604020202020204" pitchFamily="34" charset="0"/>
              <a:buChar char="•"/>
            </a:pPr>
            <a:r>
              <a:rPr lang="he-IL" dirty="0"/>
              <a:t>הסבר קצר על סגנון שבועות בהתיישבות העובדת</a:t>
            </a:r>
          </a:p>
          <a:p>
            <a:pPr marL="171450" lvl="0" indent="-171450" algn="r" rtl="1">
              <a:spcBef>
                <a:spcPts val="0"/>
              </a:spcBef>
              <a:spcAft>
                <a:spcPts val="0"/>
              </a:spcAft>
              <a:buClr>
                <a:schemeClr val="dk1"/>
              </a:buClr>
              <a:buSzPts val="1200"/>
              <a:buFont typeface="Arial" panose="020B0604020202020204" pitchFamily="34" charset="0"/>
              <a:buChar char="•"/>
            </a:pPr>
            <a:r>
              <a:rPr lang="he-IL" dirty="0"/>
              <a:t>הסיפור מאחורי תמונת עובדי האדמה היהודים בסוסואה</a:t>
            </a:r>
            <a:endParaRPr dirty="0"/>
          </a:p>
        </p:txBody>
      </p:sp>
      <p:sp>
        <p:nvSpPr>
          <p:cNvPr id="246" name="Google Shape;24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15</a:t>
            </a:fld>
            <a:endParaRPr/>
          </a:p>
        </p:txBody>
      </p:sp>
    </p:spTree>
    <p:extLst>
      <p:ext uri="{BB962C8B-B14F-4D97-AF65-F5344CB8AC3E}">
        <p14:creationId xmlns:p14="http://schemas.microsoft.com/office/powerpoint/2010/main" val="3356726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r" rtl="1">
              <a:spcBef>
                <a:spcPts val="0"/>
              </a:spcBef>
              <a:spcAft>
                <a:spcPts val="0"/>
              </a:spcAft>
              <a:buClr>
                <a:schemeClr val="dk1"/>
              </a:buClr>
              <a:buSzPts val="1200"/>
              <a:buFont typeface="Arial" panose="020B0604020202020204" pitchFamily="34" charset="0"/>
              <a:buChar char="•"/>
            </a:pPr>
            <a:r>
              <a:rPr lang="he-IL" dirty="0"/>
              <a:t>דיון</a:t>
            </a:r>
          </a:p>
        </p:txBody>
      </p:sp>
      <p:sp>
        <p:nvSpPr>
          <p:cNvPr id="246" name="Google Shape;24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16</a:t>
            </a:fld>
            <a:endParaRPr/>
          </a:p>
        </p:txBody>
      </p:sp>
    </p:spTree>
    <p:extLst>
      <p:ext uri="{BB962C8B-B14F-4D97-AF65-F5344CB8AC3E}">
        <p14:creationId xmlns:p14="http://schemas.microsoft.com/office/powerpoint/2010/main" val="1063612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dirty="0"/>
              <a:t>הסבר וקישור לשבועות</a:t>
            </a:r>
            <a:endParaRPr dirty="0"/>
          </a:p>
        </p:txBody>
      </p:sp>
      <p:sp>
        <p:nvSpPr>
          <p:cNvPr id="246" name="Google Shape;24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17</a:t>
            </a:fld>
            <a:endParaRPr/>
          </a:p>
        </p:txBody>
      </p:sp>
    </p:spTree>
    <p:extLst>
      <p:ext uri="{BB962C8B-B14F-4D97-AF65-F5344CB8AC3E}">
        <p14:creationId xmlns:p14="http://schemas.microsoft.com/office/powerpoint/2010/main" val="21850213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dirty="0"/>
              <a:t>הסבר</a:t>
            </a:r>
            <a:endParaRPr dirty="0"/>
          </a:p>
        </p:txBody>
      </p:sp>
      <p:sp>
        <p:nvSpPr>
          <p:cNvPr id="246" name="Google Shape;24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18</a:t>
            </a:fld>
            <a:endParaRPr/>
          </a:p>
        </p:txBody>
      </p:sp>
    </p:spTree>
    <p:extLst>
      <p:ext uri="{BB962C8B-B14F-4D97-AF65-F5344CB8AC3E}">
        <p14:creationId xmlns:p14="http://schemas.microsoft.com/office/powerpoint/2010/main" val="3321221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dirty="0"/>
              <a:t>הסבר+ עמידה על ערכים שמובלטים בחג השבועות</a:t>
            </a:r>
            <a:endParaRPr dirty="0"/>
          </a:p>
        </p:txBody>
      </p:sp>
      <p:sp>
        <p:nvSpPr>
          <p:cNvPr id="246" name="Google Shape;24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19</a:t>
            </a:fld>
            <a:endParaRPr/>
          </a:p>
        </p:txBody>
      </p:sp>
    </p:spTree>
    <p:extLst>
      <p:ext uri="{BB962C8B-B14F-4D97-AF65-F5344CB8AC3E}">
        <p14:creationId xmlns:p14="http://schemas.microsoft.com/office/powerpoint/2010/main" val="336511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rtl="1">
              <a:lnSpc>
                <a:spcPct val="100000"/>
              </a:lnSpc>
              <a:spcBef>
                <a:spcPts val="0"/>
              </a:spcBef>
              <a:spcAft>
                <a:spcPts val="0"/>
              </a:spcAft>
              <a:buClr>
                <a:srgbClr val="000000"/>
              </a:buClr>
              <a:buSzPts val="1100"/>
              <a:buFont typeface="Arial"/>
              <a:buNone/>
            </a:pPr>
            <a:endParaRPr sz="1200" dirty="0">
              <a:solidFill>
                <a:srgbClr val="FF0000"/>
              </a:solidFill>
            </a:endParaRPr>
          </a:p>
        </p:txBody>
      </p:sp>
      <p:sp>
        <p:nvSpPr>
          <p:cNvPr id="255" name="Google Shape;25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2</a:t>
            </a:fld>
            <a:endParaRPr/>
          </a:p>
        </p:txBody>
      </p:sp>
    </p:spTree>
    <p:extLst>
      <p:ext uri="{BB962C8B-B14F-4D97-AF65-F5344CB8AC3E}">
        <p14:creationId xmlns:p14="http://schemas.microsoft.com/office/powerpoint/2010/main" val="3897648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dirty="0"/>
              <a:t>לבקש שיעשו כמה שיותר. עליהם לכתוב רק מספר ואות מתאימה</a:t>
            </a:r>
            <a:endParaRPr dirty="0"/>
          </a:p>
        </p:txBody>
      </p:sp>
      <p:sp>
        <p:nvSpPr>
          <p:cNvPr id="246" name="Google Shape;24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20</a:t>
            </a:fld>
            <a:endParaRPr/>
          </a:p>
        </p:txBody>
      </p:sp>
    </p:spTree>
    <p:extLst>
      <p:ext uri="{BB962C8B-B14F-4D97-AF65-F5344CB8AC3E}">
        <p14:creationId xmlns:p14="http://schemas.microsoft.com/office/powerpoint/2010/main" val="5901632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endParaRPr dirty="0"/>
          </a:p>
        </p:txBody>
      </p:sp>
      <p:sp>
        <p:nvSpPr>
          <p:cNvPr id="246" name="Google Shape;24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21</a:t>
            </a:fld>
            <a:endParaRPr/>
          </a:p>
        </p:txBody>
      </p:sp>
    </p:spTree>
    <p:extLst>
      <p:ext uri="{BB962C8B-B14F-4D97-AF65-F5344CB8AC3E}">
        <p14:creationId xmlns:p14="http://schemas.microsoft.com/office/powerpoint/2010/main" val="4125889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dirty="0"/>
              <a:t>להדגיש את עניין הערכים</a:t>
            </a:r>
            <a:endParaRPr dirty="0"/>
          </a:p>
        </p:txBody>
      </p:sp>
      <p:sp>
        <p:nvSpPr>
          <p:cNvPr id="246" name="Google Shape;24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22</a:t>
            </a:fld>
            <a:endParaRPr/>
          </a:p>
        </p:txBody>
      </p:sp>
    </p:spTree>
    <p:extLst>
      <p:ext uri="{BB962C8B-B14F-4D97-AF65-F5344CB8AC3E}">
        <p14:creationId xmlns:p14="http://schemas.microsoft.com/office/powerpoint/2010/main" val="23265502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1100"/>
              <a:buFont typeface="Arial"/>
              <a:buNone/>
            </a:pPr>
            <a:endParaRPr dirty="0"/>
          </a:p>
          <a:p>
            <a:pPr marL="0" lvl="0" indent="0" algn="r" rtl="1">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332" name="Google Shape;33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endParaRPr dirty="0"/>
          </a:p>
        </p:txBody>
      </p:sp>
      <p:sp>
        <p:nvSpPr>
          <p:cNvPr id="246" name="Google Shape;24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3</a:t>
            </a:fld>
            <a:endParaRPr/>
          </a:p>
        </p:txBody>
      </p:sp>
    </p:spTree>
    <p:extLst>
      <p:ext uri="{BB962C8B-B14F-4D97-AF65-F5344CB8AC3E}">
        <p14:creationId xmlns:p14="http://schemas.microsoft.com/office/powerpoint/2010/main" val="772887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endParaRPr dirty="0"/>
          </a:p>
        </p:txBody>
      </p:sp>
      <p:sp>
        <p:nvSpPr>
          <p:cNvPr id="246" name="Google Shape;24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4</a:t>
            </a:fld>
            <a:endParaRPr/>
          </a:p>
        </p:txBody>
      </p:sp>
    </p:spTree>
    <p:extLst>
      <p:ext uri="{BB962C8B-B14F-4D97-AF65-F5344CB8AC3E}">
        <p14:creationId xmlns:p14="http://schemas.microsoft.com/office/powerpoint/2010/main" val="3320845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dirty="0"/>
              <a:t>לקראת מתן תורה נמשיך ליהנות מן התורה בתרגיל שלפנינו</a:t>
            </a:r>
          </a:p>
          <a:p>
            <a:pPr marL="0" lvl="0" indent="0" algn="r" rtl="1">
              <a:spcBef>
                <a:spcPts val="0"/>
              </a:spcBef>
              <a:spcAft>
                <a:spcPts val="0"/>
              </a:spcAft>
              <a:buClr>
                <a:schemeClr val="dk1"/>
              </a:buClr>
              <a:buSzPts val="1200"/>
              <a:buFont typeface="Calibri"/>
              <a:buNone/>
            </a:pPr>
            <a:r>
              <a:rPr lang="he-IL" dirty="0"/>
              <a:t>הסבר קצר</a:t>
            </a:r>
            <a:endParaRPr dirty="0"/>
          </a:p>
        </p:txBody>
      </p:sp>
      <p:sp>
        <p:nvSpPr>
          <p:cNvPr id="246" name="Google Shape;24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5</a:t>
            </a:fld>
            <a:endParaRPr/>
          </a:p>
        </p:txBody>
      </p:sp>
    </p:spTree>
    <p:extLst>
      <p:ext uri="{BB962C8B-B14F-4D97-AF65-F5344CB8AC3E}">
        <p14:creationId xmlns:p14="http://schemas.microsoft.com/office/powerpoint/2010/main" val="860065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dirty="0"/>
              <a:t>בדיקה והסבר</a:t>
            </a:r>
            <a:endParaRPr dirty="0"/>
          </a:p>
        </p:txBody>
      </p:sp>
      <p:sp>
        <p:nvSpPr>
          <p:cNvPr id="246" name="Google Shape;24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6</a:t>
            </a:fld>
            <a:endParaRPr/>
          </a:p>
        </p:txBody>
      </p:sp>
    </p:spTree>
    <p:extLst>
      <p:ext uri="{BB962C8B-B14F-4D97-AF65-F5344CB8AC3E}">
        <p14:creationId xmlns:p14="http://schemas.microsoft.com/office/powerpoint/2010/main" val="1593017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dirty="0"/>
              <a:t>לציין שככל חגי ישראל, גם שבועות נחגג בכל רחבי העולם היהודי</a:t>
            </a:r>
          </a:p>
          <a:p>
            <a:pPr marL="0" lvl="0" indent="0" algn="r" rtl="1">
              <a:spcBef>
                <a:spcPts val="0"/>
              </a:spcBef>
              <a:spcAft>
                <a:spcPts val="0"/>
              </a:spcAft>
              <a:buClr>
                <a:schemeClr val="dk1"/>
              </a:buClr>
              <a:buSzPts val="1200"/>
              <a:buFont typeface="Calibri"/>
              <a:buNone/>
            </a:pPr>
            <a:r>
              <a:rPr lang="he-IL" dirty="0"/>
              <a:t>לשאול אילו מנהגים עולים מן התמונות ולדון בכך בקצרה</a:t>
            </a:r>
            <a:endParaRPr dirty="0"/>
          </a:p>
        </p:txBody>
      </p:sp>
      <p:sp>
        <p:nvSpPr>
          <p:cNvPr id="246" name="Google Shape;24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7</a:t>
            </a:fld>
            <a:endParaRPr/>
          </a:p>
        </p:txBody>
      </p:sp>
    </p:spTree>
    <p:extLst>
      <p:ext uri="{BB962C8B-B14F-4D97-AF65-F5344CB8AC3E}">
        <p14:creationId xmlns:p14="http://schemas.microsoft.com/office/powerpoint/2010/main" val="2192617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endParaRPr dirty="0"/>
          </a:p>
        </p:txBody>
      </p:sp>
      <p:sp>
        <p:nvSpPr>
          <p:cNvPr id="246" name="Google Shape;24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8</a:t>
            </a:fld>
            <a:endParaRPr/>
          </a:p>
        </p:txBody>
      </p:sp>
    </p:spTree>
    <p:extLst>
      <p:ext uri="{BB962C8B-B14F-4D97-AF65-F5344CB8AC3E}">
        <p14:creationId xmlns:p14="http://schemas.microsoft.com/office/powerpoint/2010/main" val="1620465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rtl="1">
              <a:lnSpc>
                <a:spcPct val="100000"/>
              </a:lnSpc>
              <a:spcBef>
                <a:spcPts val="0"/>
              </a:spcBef>
              <a:spcAft>
                <a:spcPts val="0"/>
              </a:spcAft>
              <a:buClr>
                <a:srgbClr val="000000"/>
              </a:buClr>
              <a:buSzPts val="1100"/>
              <a:buFont typeface="Arial"/>
              <a:buNone/>
            </a:pPr>
            <a:endParaRPr dirty="0"/>
          </a:p>
        </p:txBody>
      </p:sp>
      <p:sp>
        <p:nvSpPr>
          <p:cNvPr id="255" name="Google Shape;25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9</a:t>
            </a:fld>
            <a:endParaRPr/>
          </a:p>
        </p:txBody>
      </p:sp>
    </p:spTree>
    <p:extLst>
      <p:ext uri="{BB962C8B-B14F-4D97-AF65-F5344CB8AC3E}">
        <p14:creationId xmlns:p14="http://schemas.microsoft.com/office/powerpoint/2010/main" val="23396683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כותרת ראשית">
  <p:cSld name="כותרת ראשית">
    <p:spTree>
      <p:nvGrpSpPr>
        <p:cNvPr id="1" name="Shape 15"/>
        <p:cNvGrpSpPr/>
        <p:nvPr/>
      </p:nvGrpSpPr>
      <p:grpSpPr>
        <a:xfrm>
          <a:off x="0" y="0"/>
          <a:ext cx="0" cy="0"/>
          <a:chOff x="0" y="0"/>
          <a:chExt cx="0" cy="0"/>
        </a:xfrm>
      </p:grpSpPr>
      <p:pic>
        <p:nvPicPr>
          <p:cNvPr id="16" name="Google Shape;16;p26"/>
          <p:cNvPicPr preferRelativeResize="0"/>
          <p:nvPr/>
        </p:nvPicPr>
        <p:blipFill rotWithShape="1">
          <a:blip r:embed="rId2">
            <a:alphaModFix amt="54000"/>
          </a:blip>
          <a:srcRect/>
          <a:stretch/>
        </p:blipFill>
        <p:spPr>
          <a:xfrm>
            <a:off x="-7354566" y="2026507"/>
            <a:ext cx="5045676" cy="5028913"/>
          </a:xfrm>
          <a:prstGeom prst="rect">
            <a:avLst/>
          </a:prstGeom>
          <a:noFill/>
          <a:ln>
            <a:noFill/>
          </a:ln>
        </p:spPr>
      </p:pic>
      <p:pic>
        <p:nvPicPr>
          <p:cNvPr id="17" name="Google Shape;17;p26"/>
          <p:cNvPicPr preferRelativeResize="0"/>
          <p:nvPr/>
        </p:nvPicPr>
        <p:blipFill rotWithShape="1">
          <a:blip r:embed="rId2">
            <a:alphaModFix amt="54000"/>
          </a:blip>
          <a:srcRect/>
          <a:stretch/>
        </p:blipFill>
        <p:spPr>
          <a:xfrm>
            <a:off x="12947248" y="-3969273"/>
            <a:ext cx="5045676" cy="5028913"/>
          </a:xfrm>
          <a:prstGeom prst="rect">
            <a:avLst/>
          </a:prstGeom>
          <a:noFill/>
          <a:ln>
            <a:noFill/>
          </a:ln>
        </p:spPr>
      </p:pic>
      <p:pic>
        <p:nvPicPr>
          <p:cNvPr id="18" name="Google Shape;18;p26"/>
          <p:cNvPicPr preferRelativeResize="0"/>
          <p:nvPr/>
        </p:nvPicPr>
        <p:blipFill rotWithShape="1">
          <a:blip r:embed="rId3">
            <a:alphaModFix/>
          </a:blip>
          <a:srcRect/>
          <a:stretch/>
        </p:blipFill>
        <p:spPr>
          <a:xfrm>
            <a:off x="0" y="-12700"/>
            <a:ext cx="12192000" cy="6858000"/>
          </a:xfrm>
          <a:prstGeom prst="rect">
            <a:avLst/>
          </a:prstGeom>
          <a:noFill/>
          <a:ln>
            <a:noFill/>
          </a:ln>
        </p:spPr>
      </p:pic>
      <p:sp>
        <p:nvSpPr>
          <p:cNvPr id="19" name="Google Shape;19;p26"/>
          <p:cNvSpPr/>
          <p:nvPr/>
        </p:nvSpPr>
        <p:spPr>
          <a:xfrm>
            <a:off x="2090531" y="2902421"/>
            <a:ext cx="8636822" cy="121794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 name="Google Shape;20;p26"/>
          <p:cNvSpPr/>
          <p:nvPr/>
        </p:nvSpPr>
        <p:spPr>
          <a:xfrm>
            <a:off x="5098472" y="1831503"/>
            <a:ext cx="5884533" cy="107091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21" name="Google Shape;21;p26"/>
          <p:cNvCxnSpPr/>
          <p:nvPr/>
        </p:nvCxnSpPr>
        <p:spPr>
          <a:xfrm>
            <a:off x="7156173" y="1639956"/>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22" name="Google Shape;22;p26"/>
          <p:cNvSpPr/>
          <p:nvPr/>
        </p:nvSpPr>
        <p:spPr>
          <a:xfrm rot="-5400000">
            <a:off x="10880058" y="2083803"/>
            <a:ext cx="205896" cy="20589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23" name="Google Shape;23;p26"/>
          <p:cNvCxnSpPr/>
          <p:nvPr/>
        </p:nvCxnSpPr>
        <p:spPr>
          <a:xfrm>
            <a:off x="2090531" y="4989650"/>
            <a:ext cx="5065642" cy="0"/>
          </a:xfrm>
          <a:prstGeom prst="straightConnector1">
            <a:avLst/>
          </a:prstGeom>
          <a:noFill/>
          <a:ln w="38100" cap="flat" cmpd="sng">
            <a:solidFill>
              <a:srgbClr val="FFC000"/>
            </a:solidFill>
            <a:prstDash val="solid"/>
            <a:miter lim="800000"/>
            <a:headEnd type="none" w="sm" len="sm"/>
            <a:tailEnd type="none" w="sm" len="sm"/>
          </a:ln>
        </p:spPr>
      </p:cxnSp>
      <p:sp>
        <p:nvSpPr>
          <p:cNvPr id="24" name="Google Shape;24;p26"/>
          <p:cNvSpPr txBox="1">
            <a:spLocks noGrp="1"/>
          </p:cNvSpPr>
          <p:nvPr>
            <p:ph type="body" idx="1"/>
          </p:nvPr>
        </p:nvSpPr>
        <p:spPr>
          <a:xfrm>
            <a:off x="2565199" y="3025258"/>
            <a:ext cx="7816850" cy="106746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800"/>
              </a:spcBef>
              <a:spcAft>
                <a:spcPts val="0"/>
              </a:spcAft>
              <a:buClr>
                <a:schemeClr val="lt1"/>
              </a:buClr>
              <a:buSzPts val="6000"/>
              <a:buNone/>
              <a:defRPr sz="6000">
                <a:solidFill>
                  <a:schemeClr val="lt1"/>
                </a:solidFill>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5" name="Google Shape;25;p26"/>
          <p:cNvGrpSpPr/>
          <p:nvPr/>
        </p:nvGrpSpPr>
        <p:grpSpPr>
          <a:xfrm>
            <a:off x="-110840" y="110839"/>
            <a:ext cx="1530097" cy="1525930"/>
            <a:chOff x="8374611" y="4283110"/>
            <a:chExt cx="2300578" cy="2294314"/>
          </a:xfrm>
        </p:grpSpPr>
        <p:pic>
          <p:nvPicPr>
            <p:cNvPr id="26" name="Google Shape;26;p26"/>
            <p:cNvPicPr preferRelativeResize="0"/>
            <p:nvPr/>
          </p:nvPicPr>
          <p:blipFill rotWithShape="1">
            <a:blip r:embed="rId4">
              <a:alphaModFix/>
            </a:blip>
            <a:srcRect l="62938"/>
            <a:stretch/>
          </p:blipFill>
          <p:spPr>
            <a:xfrm>
              <a:off x="8873684" y="4283110"/>
              <a:ext cx="1227785" cy="1519621"/>
            </a:xfrm>
            <a:prstGeom prst="rect">
              <a:avLst/>
            </a:prstGeom>
            <a:noFill/>
            <a:ln>
              <a:noFill/>
            </a:ln>
          </p:spPr>
        </p:pic>
        <p:sp>
          <p:nvSpPr>
            <p:cNvPr id="27" name="Google Shape;27;p26"/>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מדינת ישראל</a:t>
              </a:r>
              <a:endParaRPr/>
            </a:p>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משרד החינוך</a:t>
              </a:r>
              <a:endParaRPr/>
            </a:p>
          </p:txBody>
        </p:sp>
      </p:grpSp>
      <p:pic>
        <p:nvPicPr>
          <p:cNvPr id="28" name="Google Shape;28;p26"/>
          <p:cNvPicPr preferRelativeResize="0"/>
          <p:nvPr/>
        </p:nvPicPr>
        <p:blipFill rotWithShape="1">
          <a:blip r:embed="rId5">
            <a:alphaModFix/>
          </a:blip>
          <a:srcRect/>
          <a:stretch/>
        </p:blipFill>
        <p:spPr>
          <a:xfrm>
            <a:off x="3332187" y="886221"/>
            <a:ext cx="9150178" cy="2791691"/>
          </a:xfrm>
          <a:prstGeom prst="rect">
            <a:avLst/>
          </a:prstGeom>
          <a:noFill/>
          <a:ln>
            <a:noFill/>
          </a:ln>
        </p:spPr>
      </p:pic>
      <p:sp>
        <p:nvSpPr>
          <p:cNvPr id="29" name="Google Shape;29;p26"/>
          <p:cNvSpPr txBox="1">
            <a:spLocks noGrp="1"/>
          </p:cNvSpPr>
          <p:nvPr>
            <p:ph type="body" idx="2"/>
          </p:nvPr>
        </p:nvSpPr>
        <p:spPr>
          <a:xfrm>
            <a:off x="2030833" y="4419771"/>
            <a:ext cx="6411268" cy="649357"/>
          </a:xfrm>
          <a:prstGeom prst="rect">
            <a:avLst/>
          </a:prstGeom>
          <a:noFill/>
          <a:ln>
            <a:noFill/>
          </a:ln>
        </p:spPr>
        <p:txBody>
          <a:bodyPr spcFirstLastPara="1" wrap="square" lIns="91425" tIns="45700" rIns="91425" bIns="45700" anchor="t" anchorCtr="0">
            <a:normAutofit/>
          </a:bodyPr>
          <a:lstStyle>
            <a:lvl1pPr marL="457200" lvl="0" indent="-228600" algn="l" rtl="1">
              <a:lnSpc>
                <a:spcPct val="90000"/>
              </a:lnSpc>
              <a:spcBef>
                <a:spcPts val="800"/>
              </a:spcBef>
              <a:spcAft>
                <a:spcPts val="0"/>
              </a:spcAft>
              <a:buClr>
                <a:schemeClr val="lt1"/>
              </a:buClr>
              <a:buSzPts val="3200"/>
              <a:buNone/>
              <a:defRPr sz="3200" b="0" i="0">
                <a:solidFill>
                  <a:schemeClr val="lt1"/>
                </a:solidFill>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6"/>
          <p:cNvSpPr txBox="1">
            <a:spLocks noGrp="1"/>
          </p:cNvSpPr>
          <p:nvPr>
            <p:ph type="body" idx="3"/>
          </p:nvPr>
        </p:nvSpPr>
        <p:spPr>
          <a:xfrm>
            <a:off x="416891" y="6148563"/>
            <a:ext cx="5099050" cy="560533"/>
          </a:xfrm>
          <a:prstGeom prst="rect">
            <a:avLst/>
          </a:prstGeom>
          <a:noFill/>
          <a:ln>
            <a:noFill/>
          </a:ln>
        </p:spPr>
        <p:txBody>
          <a:bodyPr spcFirstLastPara="1" wrap="square" lIns="91425" tIns="45700" rIns="91425" bIns="45700" anchor="t" anchorCtr="0">
            <a:normAutofit/>
          </a:bodyPr>
          <a:lstStyle>
            <a:lvl1pPr marL="457200" lvl="0" indent="-228600" algn="l" rtl="1">
              <a:lnSpc>
                <a:spcPct val="90000"/>
              </a:lnSpc>
              <a:spcBef>
                <a:spcPts val="800"/>
              </a:spcBef>
              <a:spcAft>
                <a:spcPts val="0"/>
              </a:spcAft>
              <a:buClr>
                <a:schemeClr val="lt1"/>
              </a:buClr>
              <a:buSzPts val="2800"/>
              <a:buNone/>
              <a:defRPr>
                <a:solidFill>
                  <a:schemeClr val="lt1"/>
                </a:solidFill>
                <a:latin typeface="Calibri"/>
                <a:ea typeface="Calibri"/>
                <a:cs typeface="Calibri"/>
                <a:sym typeface="Calibri"/>
              </a:defRPr>
            </a:lvl1pPr>
            <a:lvl2pPr marL="914400" lvl="1" indent="-228600" algn="r" rtl="1">
              <a:lnSpc>
                <a:spcPct val="90000"/>
              </a:lnSpc>
              <a:spcBef>
                <a:spcPts val="800"/>
              </a:spcBef>
              <a:spcAft>
                <a:spcPts val="0"/>
              </a:spcAft>
              <a:buClr>
                <a:schemeClr val="dk1"/>
              </a:buClr>
              <a:buSzPts val="2400"/>
              <a:buNone/>
              <a:defRPr/>
            </a:lvl2pPr>
            <a:lvl3pPr marL="1371600" lvl="2" indent="-228600" algn="r" rtl="1">
              <a:lnSpc>
                <a:spcPct val="90000"/>
              </a:lnSpc>
              <a:spcBef>
                <a:spcPts val="500"/>
              </a:spcBef>
              <a:spcAft>
                <a:spcPts val="0"/>
              </a:spcAft>
              <a:buClr>
                <a:schemeClr val="dk1"/>
              </a:buClr>
              <a:buSzPts val="2000"/>
              <a:buNone/>
              <a:defRPr/>
            </a:lvl3pPr>
            <a:lvl4pPr marL="1828800" lvl="3" indent="-228600" algn="r" rtl="1">
              <a:lnSpc>
                <a:spcPct val="90000"/>
              </a:lnSpc>
              <a:spcBef>
                <a:spcPts val="500"/>
              </a:spcBef>
              <a:spcAft>
                <a:spcPts val="0"/>
              </a:spcAft>
              <a:buClr>
                <a:schemeClr val="dk1"/>
              </a:buClr>
              <a:buSzPts val="1800"/>
              <a:buNone/>
              <a:defRPr/>
            </a:lvl4pPr>
            <a:lvl5pPr marL="2286000" lvl="4" indent="-228600" algn="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השיעור הבא יתחיל">
  <p:cSld name="1_השיעור הבא יתחיל">
    <p:spTree>
      <p:nvGrpSpPr>
        <p:cNvPr id="1" name="Shape 181"/>
        <p:cNvGrpSpPr/>
        <p:nvPr/>
      </p:nvGrpSpPr>
      <p:grpSpPr>
        <a:xfrm>
          <a:off x="0" y="0"/>
          <a:ext cx="0" cy="0"/>
          <a:chOff x="0" y="0"/>
          <a:chExt cx="0" cy="0"/>
        </a:xfrm>
      </p:grpSpPr>
      <p:sp>
        <p:nvSpPr>
          <p:cNvPr id="182" name="Google Shape;182;p41"/>
          <p:cNvSpPr/>
          <p:nvPr/>
        </p:nvSpPr>
        <p:spPr>
          <a:xfrm>
            <a:off x="1076345" y="1757556"/>
            <a:ext cx="10039311" cy="338386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183" name="Google Shape;183;p41"/>
          <p:cNvCxnSpPr/>
          <p:nvPr/>
        </p:nvCxnSpPr>
        <p:spPr>
          <a:xfrm>
            <a:off x="865046" y="532257"/>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84" name="Google Shape;184;p41"/>
          <p:cNvSpPr/>
          <p:nvPr/>
        </p:nvSpPr>
        <p:spPr>
          <a:xfrm rot="-5400000">
            <a:off x="358720" y="28549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5" name="Google Shape;185;p41"/>
          <p:cNvSpPr/>
          <p:nvPr/>
        </p:nvSpPr>
        <p:spPr>
          <a:xfrm>
            <a:off x="781297" y="454909"/>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6" name="Google Shape;186;p41"/>
          <p:cNvSpPr txBox="1">
            <a:spLocks noGrp="1"/>
          </p:cNvSpPr>
          <p:nvPr>
            <p:ph type="body" idx="1"/>
          </p:nvPr>
        </p:nvSpPr>
        <p:spPr>
          <a:xfrm>
            <a:off x="1837135" y="1657495"/>
            <a:ext cx="8517731" cy="3476060"/>
          </a:xfrm>
          <a:prstGeom prst="rect">
            <a:avLst/>
          </a:prstGeom>
          <a:noFill/>
          <a:ln>
            <a:noFill/>
          </a:ln>
        </p:spPr>
        <p:txBody>
          <a:bodyPr spcFirstLastPara="1" wrap="square" lIns="91425" tIns="45700" rIns="91425" bIns="45700" anchor="ctr" anchorCtr="0">
            <a:normAutofit/>
          </a:bodyPr>
          <a:lstStyle>
            <a:lvl1pPr marL="457200" lvl="0" indent="-228600" algn="r" rtl="1">
              <a:lnSpc>
                <a:spcPct val="106666"/>
              </a:lnSpc>
              <a:spcBef>
                <a:spcPts val="800"/>
              </a:spcBef>
              <a:spcAft>
                <a:spcPts val="0"/>
              </a:spcAft>
              <a:buClr>
                <a:schemeClr val="lt1"/>
              </a:buClr>
              <a:buSzPts val="7500"/>
              <a:buNone/>
              <a:defRPr sz="7500">
                <a:solidFill>
                  <a:schemeClr val="lt1"/>
                </a:solidFill>
                <a:latin typeface="Calibri"/>
                <a:ea typeface="Calibri"/>
                <a:cs typeface="Calibri"/>
                <a:sym typeface="Calibri"/>
              </a:defRPr>
            </a:lvl1pPr>
            <a:lvl2pPr marL="914400" lvl="1" indent="-228600" algn="r" rtl="1">
              <a:lnSpc>
                <a:spcPct val="90000"/>
              </a:lnSpc>
              <a:spcBef>
                <a:spcPts val="800"/>
              </a:spcBef>
              <a:spcAft>
                <a:spcPts val="0"/>
              </a:spcAft>
              <a:buClr>
                <a:schemeClr val="dk1"/>
              </a:buClr>
              <a:buSzPts val="2400"/>
              <a:buNone/>
              <a:defRPr/>
            </a:lvl2pPr>
            <a:lvl3pPr marL="1371600" lvl="2" indent="-228600" algn="r" rtl="1">
              <a:lnSpc>
                <a:spcPct val="90000"/>
              </a:lnSpc>
              <a:spcBef>
                <a:spcPts val="500"/>
              </a:spcBef>
              <a:spcAft>
                <a:spcPts val="0"/>
              </a:spcAft>
              <a:buClr>
                <a:schemeClr val="dk1"/>
              </a:buClr>
              <a:buSzPts val="2000"/>
              <a:buNone/>
              <a:defRPr/>
            </a:lvl3pPr>
            <a:lvl4pPr marL="1828800" lvl="3" indent="-228600" algn="r" rtl="1">
              <a:lnSpc>
                <a:spcPct val="90000"/>
              </a:lnSpc>
              <a:spcBef>
                <a:spcPts val="500"/>
              </a:spcBef>
              <a:spcAft>
                <a:spcPts val="0"/>
              </a:spcAft>
              <a:buClr>
                <a:schemeClr val="dk1"/>
              </a:buClr>
              <a:buSzPts val="1800"/>
              <a:buNone/>
              <a:defRPr/>
            </a:lvl4pPr>
            <a:lvl5pPr marL="2286000" lvl="4" indent="-228600" algn="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87" name="Google Shape;187;p41"/>
          <p:cNvCxnSpPr/>
          <p:nvPr/>
        </p:nvCxnSpPr>
        <p:spPr>
          <a:xfrm>
            <a:off x="792994" y="5506727"/>
            <a:ext cx="1385887" cy="0"/>
          </a:xfrm>
          <a:prstGeom prst="straightConnector1">
            <a:avLst/>
          </a:prstGeom>
          <a:noFill/>
          <a:ln w="38100" cap="flat" cmpd="sng">
            <a:solidFill>
              <a:srgbClr val="FFC000"/>
            </a:solidFill>
            <a:prstDash val="solid"/>
            <a:miter lim="800000"/>
            <a:headEnd type="none" w="sm" len="sm"/>
            <a:tailEnd type="none" w="sm" len="sm"/>
          </a:ln>
        </p:spPr>
      </p:cxnSp>
      <p:sp>
        <p:nvSpPr>
          <p:cNvPr id="188" name="Google Shape;188;p41"/>
          <p:cNvSpPr/>
          <p:nvPr/>
        </p:nvSpPr>
        <p:spPr>
          <a:xfrm rot="10800000">
            <a:off x="10905576" y="2286221"/>
            <a:ext cx="420158" cy="420158"/>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189" name="Google Shape;189;p41"/>
          <p:cNvCxnSpPr/>
          <p:nvPr/>
        </p:nvCxnSpPr>
        <p:spPr>
          <a:xfrm>
            <a:off x="408495" y="6252973"/>
            <a:ext cx="2815472" cy="0"/>
          </a:xfrm>
          <a:prstGeom prst="straightConnector1">
            <a:avLst/>
          </a:prstGeom>
          <a:noFill/>
          <a:ln w="38100" cap="flat" cmpd="sng">
            <a:solidFill>
              <a:srgbClr val="FFC000"/>
            </a:solidFill>
            <a:prstDash val="solid"/>
            <a:miter lim="800000"/>
            <a:headEnd type="none" w="sm" len="sm"/>
            <a:tailEnd type="none" w="sm" len="sm"/>
          </a:ln>
        </p:spPr>
      </p:cxnSp>
      <p:cxnSp>
        <p:nvCxnSpPr>
          <p:cNvPr id="190" name="Google Shape;190;p41"/>
          <p:cNvCxnSpPr/>
          <p:nvPr/>
        </p:nvCxnSpPr>
        <p:spPr>
          <a:xfrm>
            <a:off x="-678730" y="6456415"/>
            <a:ext cx="3455367" cy="0"/>
          </a:xfrm>
          <a:prstGeom prst="straightConnector1">
            <a:avLst/>
          </a:prstGeom>
          <a:noFill/>
          <a:ln w="38100" cap="flat" cmpd="sng">
            <a:solidFill>
              <a:srgbClr val="FFC000"/>
            </a:solidFill>
            <a:prstDash val="solid"/>
            <a:miter lim="800000"/>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1"/>
        <p:cNvGrpSpPr/>
        <p:nvPr/>
      </p:nvGrpSpPr>
      <p:grpSpPr>
        <a:xfrm>
          <a:off x="0" y="0"/>
          <a:ext cx="0" cy="0"/>
          <a:chOff x="0" y="0"/>
          <a:chExt cx="0" cy="0"/>
        </a:xfrm>
      </p:grpSpPr>
      <p:sp>
        <p:nvSpPr>
          <p:cNvPr id="192" name="Google Shape;192;p4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accent1"/>
              </a:buClr>
              <a:buSzPts val="6500"/>
              <a:buFont typeface="Calibri"/>
              <a:buNone/>
              <a:defRPr sz="6500">
                <a:solidFill>
                  <a:schemeClr val="accen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4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800"/>
              </a:spcBef>
              <a:spcAft>
                <a:spcPts val="0"/>
              </a:spcAft>
              <a:buClr>
                <a:schemeClr val="dk1"/>
              </a:buClr>
              <a:buSzPts val="2800"/>
              <a:buNone/>
              <a:defRPr sz="2800">
                <a:latin typeface="Calibri"/>
                <a:ea typeface="Calibri"/>
                <a:cs typeface="Calibri"/>
                <a:sym typeface="Calibri"/>
              </a:defRPr>
            </a:lvl1pPr>
            <a:lvl2pPr lvl="1" algn="ctr" rtl="1">
              <a:lnSpc>
                <a:spcPct val="90000"/>
              </a:lnSpc>
              <a:spcBef>
                <a:spcPts val="8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194" name="Google Shape;194;p42"/>
          <p:cNvCxnSpPr/>
          <p:nvPr/>
        </p:nvCxnSpPr>
        <p:spPr>
          <a:xfrm>
            <a:off x="-874997" y="6429575"/>
            <a:ext cx="4005469" cy="0"/>
          </a:xfrm>
          <a:prstGeom prst="straightConnector1">
            <a:avLst/>
          </a:prstGeom>
          <a:noFill/>
          <a:ln w="38100" cap="flat" cmpd="sng">
            <a:solidFill>
              <a:srgbClr val="FFC000"/>
            </a:solidFill>
            <a:prstDash val="solid"/>
            <a:miter lim="800000"/>
            <a:headEnd type="none" w="sm" len="sm"/>
            <a:tailEnd type="none" w="sm" len="sm"/>
          </a:ln>
        </p:spPr>
      </p:cxnSp>
      <p:grpSp>
        <p:nvGrpSpPr>
          <p:cNvPr id="195" name="Google Shape;195;p42"/>
          <p:cNvGrpSpPr/>
          <p:nvPr/>
        </p:nvGrpSpPr>
        <p:grpSpPr>
          <a:xfrm>
            <a:off x="781297" y="356936"/>
            <a:ext cx="11105903" cy="506326"/>
            <a:chOff x="781297" y="356936"/>
            <a:chExt cx="11105903" cy="506326"/>
          </a:xfrm>
        </p:grpSpPr>
        <p:cxnSp>
          <p:nvCxnSpPr>
            <p:cNvPr id="196" name="Google Shape;196;p42"/>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97" name="Google Shape;197;p42"/>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8" name="Google Shape;198;p42"/>
            <p:cNvSpPr/>
            <p:nvPr/>
          </p:nvSpPr>
          <p:spPr>
            <a:xfrm>
              <a:off x="781297" y="489498"/>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199" name="Google Shape;199;p42"/>
          <p:cNvGrpSpPr/>
          <p:nvPr/>
        </p:nvGrpSpPr>
        <p:grpSpPr>
          <a:xfrm>
            <a:off x="7685986" y="6410721"/>
            <a:ext cx="4506014" cy="481337"/>
            <a:chOff x="5231876" y="2677211"/>
            <a:chExt cx="4506014" cy="481337"/>
          </a:xfrm>
        </p:grpSpPr>
        <p:sp>
          <p:nvSpPr>
            <p:cNvPr id="200" name="Google Shape;200;p42"/>
            <p:cNvSpPr/>
            <p:nvPr/>
          </p:nvSpPr>
          <p:spPr>
            <a:xfrm>
              <a:off x="5231876" y="2902420"/>
              <a:ext cx="4116884" cy="25612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1" name="Google Shape;201;p42"/>
            <p:cNvSpPr/>
            <p:nvPr/>
          </p:nvSpPr>
          <p:spPr>
            <a:xfrm>
              <a:off x="5937332" y="2677211"/>
              <a:ext cx="3800558" cy="22520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תמונה">
  <p:cSld name="תמונה">
    <p:spTree>
      <p:nvGrpSpPr>
        <p:cNvPr id="1" name="Shape 202"/>
        <p:cNvGrpSpPr/>
        <p:nvPr/>
      </p:nvGrpSpPr>
      <p:grpSpPr>
        <a:xfrm>
          <a:off x="0" y="0"/>
          <a:ext cx="0" cy="0"/>
          <a:chOff x="0" y="0"/>
          <a:chExt cx="0" cy="0"/>
        </a:xfrm>
      </p:grpSpPr>
      <p:sp>
        <p:nvSpPr>
          <p:cNvPr id="203" name="Google Shape;203;p43"/>
          <p:cNvSpPr>
            <a:spLocks noGrp="1"/>
          </p:cNvSpPr>
          <p:nvPr>
            <p:ph type="pic" idx="2"/>
          </p:nvPr>
        </p:nvSpPr>
        <p:spPr>
          <a:xfrm>
            <a:off x="721035" y="901758"/>
            <a:ext cx="10586646" cy="5681719"/>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grpSp>
        <p:nvGrpSpPr>
          <p:cNvPr id="204" name="Google Shape;204;p43"/>
          <p:cNvGrpSpPr/>
          <p:nvPr/>
        </p:nvGrpSpPr>
        <p:grpSpPr>
          <a:xfrm>
            <a:off x="781297" y="356936"/>
            <a:ext cx="11105903" cy="506326"/>
            <a:chOff x="781297" y="356936"/>
            <a:chExt cx="11105903" cy="506326"/>
          </a:xfrm>
        </p:grpSpPr>
        <p:cxnSp>
          <p:nvCxnSpPr>
            <p:cNvPr id="205" name="Google Shape;205;p43"/>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206" name="Google Shape;206;p43"/>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7" name="Google Shape;207;p43"/>
            <p:cNvSpPr/>
            <p:nvPr/>
          </p:nvSpPr>
          <p:spPr>
            <a:xfrm>
              <a:off x="781297" y="489498"/>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208" name="Google Shape;208;p43"/>
          <p:cNvGrpSpPr/>
          <p:nvPr/>
        </p:nvGrpSpPr>
        <p:grpSpPr>
          <a:xfrm>
            <a:off x="-8156196" y="6042094"/>
            <a:ext cx="10328540" cy="167498"/>
            <a:chOff x="10668248" y="5893696"/>
            <a:chExt cx="10328540" cy="167498"/>
          </a:xfrm>
        </p:grpSpPr>
        <p:cxnSp>
          <p:nvCxnSpPr>
            <p:cNvPr id="209" name="Google Shape;209;p43"/>
            <p:cNvCxnSpPr/>
            <p:nvPr/>
          </p:nvCxnSpPr>
          <p:spPr>
            <a:xfrm>
              <a:off x="10751997" y="5977445"/>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210" name="Google Shape;210;p43"/>
            <p:cNvSpPr/>
            <p:nvPr/>
          </p:nvSpPr>
          <p:spPr>
            <a:xfrm>
              <a:off x="10668248" y="5893696"/>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211" name="Google Shape;211;p43"/>
          <p:cNvSpPr/>
          <p:nvPr/>
        </p:nvSpPr>
        <p:spPr>
          <a:xfrm rot="10800000">
            <a:off x="11513458" y="721339"/>
            <a:ext cx="235719" cy="23571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lgn="r" rtl="1">
              <a:defRPr>
                <a:solidFill>
                  <a:schemeClr val="bg1"/>
                </a:solidFill>
                <a:latin typeface="Calibri" panose="020F0502020204030204" pitchFamily="34" charset="0"/>
                <a:cs typeface="+mn-cs"/>
              </a:defRPr>
            </a:lvl1pPr>
          </a:lstStyle>
          <a:p>
            <a:r>
              <a:rPr lang="he-IL" sz="4400" dirty="0"/>
              <a:t>הקניית ידע</a:t>
            </a:r>
            <a:endParaRPr lang="en-IL"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358720" y="1928813"/>
            <a:ext cx="10885543" cy="3844925"/>
          </a:xfrm>
        </p:spPr>
        <p:txBody>
          <a:bodyPr>
            <a:normAutofit/>
          </a:bodyPr>
          <a:lstStyle>
            <a:lvl1pPr marL="0" indent="0" algn="r" rtl="1">
              <a:buNone/>
              <a:defRPr sz="3600">
                <a:latin typeface="Calibri" panose="020F0502020204030204" pitchFamily="34" charset="0"/>
                <a:cs typeface="+mn-cs"/>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en-IL"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Tree>
    <p:extLst>
      <p:ext uri="{BB962C8B-B14F-4D97-AF65-F5344CB8AC3E}">
        <p14:creationId xmlns:p14="http://schemas.microsoft.com/office/powerpoint/2010/main" val="30924848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מה להביא לשיעור?">
  <p:cSld name="מה להביא לשיעור?">
    <p:spTree>
      <p:nvGrpSpPr>
        <p:cNvPr id="1" name="Shape 42"/>
        <p:cNvGrpSpPr/>
        <p:nvPr/>
      </p:nvGrpSpPr>
      <p:grpSpPr>
        <a:xfrm>
          <a:off x="0" y="0"/>
          <a:ext cx="0" cy="0"/>
          <a:chOff x="0" y="0"/>
          <a:chExt cx="0" cy="0"/>
        </a:xfrm>
      </p:grpSpPr>
      <p:sp>
        <p:nvSpPr>
          <p:cNvPr id="43" name="Google Shape;43;p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80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8"/>
          <p:cNvSpPr txBox="1">
            <a:spLocks noGrp="1"/>
          </p:cNvSpPr>
          <p:nvPr>
            <p:ph type="body" idx="1"/>
          </p:nvPr>
        </p:nvSpPr>
        <p:spPr>
          <a:xfrm>
            <a:off x="839788" y="1741679"/>
            <a:ext cx="5157787" cy="368458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800"/>
              </a:spcBef>
              <a:spcAft>
                <a:spcPts val="0"/>
              </a:spcAft>
              <a:buClr>
                <a:schemeClr val="accent2"/>
              </a:buClr>
              <a:buSzPts val="2600"/>
              <a:buNone/>
              <a:defRPr sz="2600">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8"/>
          <p:cNvSpPr txBox="1">
            <a:spLocks noGrp="1"/>
          </p:cNvSpPr>
          <p:nvPr>
            <p:ph type="body" idx="2"/>
          </p:nvPr>
        </p:nvSpPr>
        <p:spPr>
          <a:xfrm>
            <a:off x="6172200" y="1741679"/>
            <a:ext cx="5183188" cy="368458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800"/>
              </a:spcBef>
              <a:spcAft>
                <a:spcPts val="0"/>
              </a:spcAft>
              <a:buClr>
                <a:schemeClr val="accent2"/>
              </a:buClr>
              <a:buSzPts val="2600"/>
              <a:buNone/>
              <a:defRPr sz="2600">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6" name="Google Shape;46;p28"/>
          <p:cNvGrpSpPr/>
          <p:nvPr/>
        </p:nvGrpSpPr>
        <p:grpSpPr>
          <a:xfrm>
            <a:off x="902624" y="181572"/>
            <a:ext cx="11022154" cy="506326"/>
            <a:chOff x="865046" y="356936"/>
            <a:chExt cx="11022154" cy="506326"/>
          </a:xfrm>
        </p:grpSpPr>
        <p:cxnSp>
          <p:nvCxnSpPr>
            <p:cNvPr id="47" name="Google Shape;47;p28"/>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48" name="Google Shape;48;p28"/>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49" name="Google Shape;49;p28"/>
          <p:cNvSpPr/>
          <p:nvPr/>
        </p:nvSpPr>
        <p:spPr>
          <a:xfrm rot="10800000">
            <a:off x="11819101" y="314134"/>
            <a:ext cx="211354" cy="21135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1822466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lgn="r" rtl="1">
              <a:defRPr>
                <a:latin typeface="Calibri" panose="020F0502020204030204" pitchFamily="34" charset="0"/>
                <a:cs typeface="+mn-cs"/>
              </a:defRPr>
            </a:lvl1pPr>
          </a:lstStyle>
          <a:p>
            <a:r>
              <a:rPr lang="he-IL" dirty="0"/>
              <a:t>מה להביא לשיעור?</a:t>
            </a:r>
            <a:endParaRPr lang="en-IL"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lgn="r" rtl="1">
              <a:buClr>
                <a:schemeClr val="accent2"/>
              </a:buClr>
              <a:defRPr sz="2600">
                <a:latin typeface="Calibri" panose="020F0502020204030204" pitchFamily="34" charset="0"/>
                <a:cs typeface="+mn-cs"/>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lgn="r" rtl="1">
              <a:buClr>
                <a:schemeClr val="accent2"/>
              </a:buClr>
              <a:defRPr sz="2600">
                <a:latin typeface="Calibri" panose="020F0502020204030204" pitchFamily="34" charset="0"/>
                <a:cs typeface="+mn-cs"/>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785665" y="181572"/>
            <a:ext cx="10244790" cy="506326"/>
            <a:chOff x="1748087" y="356936"/>
            <a:chExt cx="10244790"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7480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Tree>
    <p:extLst>
      <p:ext uri="{BB962C8B-B14F-4D97-AF65-F5344CB8AC3E}">
        <p14:creationId xmlns:p14="http://schemas.microsoft.com/office/powerpoint/2010/main" val="2498734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מה נלמד היום" type="obj">
  <p:cSld name="OBJECT">
    <p:spTree>
      <p:nvGrpSpPr>
        <p:cNvPr id="1" name="Shape 31"/>
        <p:cNvGrpSpPr/>
        <p:nvPr/>
      </p:nvGrpSpPr>
      <p:grpSpPr>
        <a:xfrm>
          <a:off x="0" y="0"/>
          <a:ext cx="0" cy="0"/>
          <a:chOff x="0" y="0"/>
          <a:chExt cx="0" cy="0"/>
        </a:xfrm>
      </p:grpSpPr>
      <p:sp>
        <p:nvSpPr>
          <p:cNvPr id="32" name="Google Shape;32;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80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800"/>
              </a:spcBef>
              <a:spcAft>
                <a:spcPts val="0"/>
              </a:spcAft>
              <a:buClr>
                <a:schemeClr val="accent2"/>
              </a:buClr>
              <a:buSzPts val="2800"/>
              <a:buNone/>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4" name="Google Shape;34;p27"/>
          <p:cNvGrpSpPr/>
          <p:nvPr/>
        </p:nvGrpSpPr>
        <p:grpSpPr>
          <a:xfrm>
            <a:off x="358720" y="6187719"/>
            <a:ext cx="3913243" cy="506326"/>
            <a:chOff x="358720" y="6187719"/>
            <a:chExt cx="3913243" cy="506326"/>
          </a:xfrm>
        </p:grpSpPr>
        <p:cxnSp>
          <p:nvCxnSpPr>
            <p:cNvPr id="35" name="Google Shape;35;p27"/>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36" name="Google Shape;36;p27"/>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 name="Google Shape;37;p27"/>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38" name="Google Shape;38;p27"/>
          <p:cNvGrpSpPr/>
          <p:nvPr/>
        </p:nvGrpSpPr>
        <p:grpSpPr>
          <a:xfrm rot="10800000">
            <a:off x="8177063" y="106239"/>
            <a:ext cx="3913243" cy="506326"/>
            <a:chOff x="358720" y="6187719"/>
            <a:chExt cx="3913243" cy="506326"/>
          </a:xfrm>
        </p:grpSpPr>
        <p:cxnSp>
          <p:nvCxnSpPr>
            <p:cNvPr id="39" name="Google Shape;39;p27"/>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40" name="Google Shape;40;p27"/>
            <p:cNvSpPr/>
            <p:nvPr/>
          </p:nvSpPr>
          <p:spPr>
            <a:xfrm rot="-5400000">
              <a:off x="358720" y="6187719"/>
              <a:ext cx="506326" cy="50632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 name="Google Shape;41;p27"/>
            <p:cNvSpPr/>
            <p:nvPr/>
          </p:nvSpPr>
          <p:spPr>
            <a:xfrm>
              <a:off x="781297" y="6357132"/>
              <a:ext cx="167498" cy="16749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כותרת ראשית">
  <p:cSld name="1_כותרת ראשית">
    <p:spTree>
      <p:nvGrpSpPr>
        <p:cNvPr id="1" name="Shape 79"/>
        <p:cNvGrpSpPr/>
        <p:nvPr/>
      </p:nvGrpSpPr>
      <p:grpSpPr>
        <a:xfrm>
          <a:off x="0" y="0"/>
          <a:ext cx="0" cy="0"/>
          <a:chOff x="0" y="0"/>
          <a:chExt cx="0" cy="0"/>
        </a:xfrm>
      </p:grpSpPr>
      <p:pic>
        <p:nvPicPr>
          <p:cNvPr id="80" name="Google Shape;80;p32"/>
          <p:cNvPicPr preferRelativeResize="0"/>
          <p:nvPr/>
        </p:nvPicPr>
        <p:blipFill rotWithShape="1">
          <a:blip r:embed="rId2">
            <a:alphaModFix amt="54000"/>
          </a:blip>
          <a:srcRect/>
          <a:stretch/>
        </p:blipFill>
        <p:spPr>
          <a:xfrm>
            <a:off x="-7354566" y="2026507"/>
            <a:ext cx="5045676" cy="5028913"/>
          </a:xfrm>
          <a:prstGeom prst="rect">
            <a:avLst/>
          </a:prstGeom>
          <a:noFill/>
          <a:ln>
            <a:noFill/>
          </a:ln>
        </p:spPr>
      </p:pic>
      <p:pic>
        <p:nvPicPr>
          <p:cNvPr id="81" name="Google Shape;81;p32"/>
          <p:cNvPicPr preferRelativeResize="0"/>
          <p:nvPr/>
        </p:nvPicPr>
        <p:blipFill rotWithShape="1">
          <a:blip r:embed="rId2">
            <a:alphaModFix amt="54000"/>
          </a:blip>
          <a:srcRect/>
          <a:stretch/>
        </p:blipFill>
        <p:spPr>
          <a:xfrm>
            <a:off x="12947248" y="-3969273"/>
            <a:ext cx="5045676" cy="5028913"/>
          </a:xfrm>
          <a:prstGeom prst="rect">
            <a:avLst/>
          </a:prstGeom>
          <a:noFill/>
          <a:ln>
            <a:noFill/>
          </a:ln>
        </p:spPr>
      </p:pic>
      <p:pic>
        <p:nvPicPr>
          <p:cNvPr id="82" name="Google Shape;82;p32"/>
          <p:cNvPicPr preferRelativeResize="0"/>
          <p:nvPr/>
        </p:nvPicPr>
        <p:blipFill rotWithShape="1">
          <a:blip r:embed="rId3">
            <a:alphaModFix/>
          </a:blip>
          <a:srcRect/>
          <a:stretch/>
        </p:blipFill>
        <p:spPr>
          <a:xfrm>
            <a:off x="0" y="0"/>
            <a:ext cx="12192000" cy="6858000"/>
          </a:xfrm>
          <a:prstGeom prst="rect">
            <a:avLst/>
          </a:prstGeom>
          <a:noFill/>
          <a:ln>
            <a:noFill/>
          </a:ln>
        </p:spPr>
      </p:pic>
      <p:cxnSp>
        <p:nvCxnSpPr>
          <p:cNvPr id="83" name="Google Shape;83;p32"/>
          <p:cNvCxnSpPr/>
          <p:nvPr/>
        </p:nvCxnSpPr>
        <p:spPr>
          <a:xfrm>
            <a:off x="7156173" y="1639956"/>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84" name="Google Shape;84;p32"/>
          <p:cNvSpPr/>
          <p:nvPr/>
        </p:nvSpPr>
        <p:spPr>
          <a:xfrm rot="-5400000">
            <a:off x="7721222" y="1537008"/>
            <a:ext cx="205896" cy="20589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85" name="Google Shape;85;p32"/>
          <p:cNvCxnSpPr/>
          <p:nvPr/>
        </p:nvCxnSpPr>
        <p:spPr>
          <a:xfrm>
            <a:off x="4093266" y="4984979"/>
            <a:ext cx="4005469" cy="0"/>
          </a:xfrm>
          <a:prstGeom prst="straightConnector1">
            <a:avLst/>
          </a:prstGeom>
          <a:noFill/>
          <a:ln w="38100" cap="flat" cmpd="sng">
            <a:solidFill>
              <a:srgbClr val="FFC000"/>
            </a:solidFill>
            <a:prstDash val="solid"/>
            <a:miter lim="800000"/>
            <a:headEnd type="none" w="sm" len="sm"/>
            <a:tailEnd type="none" w="sm" len="sm"/>
          </a:ln>
        </p:spPr>
      </p:cxnSp>
      <p:cxnSp>
        <p:nvCxnSpPr>
          <p:cNvPr id="86" name="Google Shape;86;p32"/>
          <p:cNvCxnSpPr/>
          <p:nvPr/>
        </p:nvCxnSpPr>
        <p:spPr>
          <a:xfrm>
            <a:off x="4093266" y="2035982"/>
            <a:ext cx="4005469" cy="0"/>
          </a:xfrm>
          <a:prstGeom prst="straightConnector1">
            <a:avLst/>
          </a:prstGeom>
          <a:noFill/>
          <a:ln w="38100" cap="flat" cmpd="sng">
            <a:solidFill>
              <a:srgbClr val="FFC000"/>
            </a:solidFill>
            <a:prstDash val="solid"/>
            <a:miter lim="800000"/>
            <a:headEnd type="none" w="sm" len="sm"/>
            <a:tailEnd type="none" w="sm" len="sm"/>
          </a:ln>
        </p:spPr>
      </p:cxnSp>
      <p:grpSp>
        <p:nvGrpSpPr>
          <p:cNvPr id="87" name="Google Shape;87;p32"/>
          <p:cNvGrpSpPr/>
          <p:nvPr/>
        </p:nvGrpSpPr>
        <p:grpSpPr>
          <a:xfrm>
            <a:off x="-110840" y="110839"/>
            <a:ext cx="1530097" cy="1525930"/>
            <a:chOff x="8374611" y="4283110"/>
            <a:chExt cx="2300578" cy="2294314"/>
          </a:xfrm>
        </p:grpSpPr>
        <p:pic>
          <p:nvPicPr>
            <p:cNvPr id="88" name="Google Shape;88;p32"/>
            <p:cNvPicPr preferRelativeResize="0"/>
            <p:nvPr/>
          </p:nvPicPr>
          <p:blipFill rotWithShape="1">
            <a:blip r:embed="rId4">
              <a:alphaModFix/>
            </a:blip>
            <a:srcRect l="62938"/>
            <a:stretch/>
          </p:blipFill>
          <p:spPr>
            <a:xfrm>
              <a:off x="8873684" y="4283110"/>
              <a:ext cx="1227785" cy="1519621"/>
            </a:xfrm>
            <a:prstGeom prst="rect">
              <a:avLst/>
            </a:prstGeom>
            <a:noFill/>
            <a:ln>
              <a:noFill/>
            </a:ln>
          </p:spPr>
        </p:pic>
        <p:sp>
          <p:nvSpPr>
            <p:cNvPr id="89" name="Google Shape;89;p32"/>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מדינת ישראל</a:t>
              </a:r>
              <a:endParaRPr/>
            </a:p>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משרד החינוך</a:t>
              </a:r>
              <a:endParaRPr/>
            </a:p>
          </p:txBody>
        </p:sp>
      </p:grpSp>
      <p:sp>
        <p:nvSpPr>
          <p:cNvPr id="90" name="Google Shape;90;p32"/>
          <p:cNvSpPr txBox="1"/>
          <p:nvPr/>
        </p:nvSpPr>
        <p:spPr>
          <a:xfrm>
            <a:off x="2210656" y="2447258"/>
            <a:ext cx="7770689" cy="1963485"/>
          </a:xfrm>
          <a:prstGeom prst="rect">
            <a:avLst/>
          </a:prstGeom>
          <a:solidFill>
            <a:schemeClr val="accent1"/>
          </a:solidFill>
          <a:ln>
            <a:noFill/>
          </a:ln>
        </p:spPr>
        <p:txBody>
          <a:bodyPr spcFirstLastPara="1" wrap="square" lIns="251975" tIns="251975" rIns="251975" bIns="251975" anchor="ctr" anchorCtr="0">
            <a:spAutoFit/>
          </a:bodyPr>
          <a:lstStyle/>
          <a:p>
            <a:pPr marL="0" marR="0" lvl="0" indent="0" algn="ctr" rtl="1">
              <a:lnSpc>
                <a:spcPct val="90909"/>
              </a:lnSpc>
              <a:spcBef>
                <a:spcPts val="0"/>
              </a:spcBef>
              <a:spcAft>
                <a:spcPts val="0"/>
              </a:spcAft>
              <a:buNone/>
            </a:pPr>
            <a:r>
              <a:rPr lang="x-none" sz="6600" b="0" i="0" u="none" strike="noStrike" cap="none">
                <a:solidFill>
                  <a:schemeClr val="lt1"/>
                </a:solidFill>
                <a:latin typeface="Calibri"/>
                <a:ea typeface="Calibri"/>
                <a:cs typeface="Calibri"/>
                <a:sym typeface="Calibri"/>
              </a:rPr>
              <a:t>תודה שצפיתם בשידור</a:t>
            </a:r>
            <a:endParaRPr/>
          </a:p>
          <a:p>
            <a:pPr marL="0" marR="0" lvl="0" indent="0" algn="ctr" rtl="1">
              <a:lnSpc>
                <a:spcPct val="187500"/>
              </a:lnSpc>
              <a:spcBef>
                <a:spcPts val="0"/>
              </a:spcBef>
              <a:spcAft>
                <a:spcPts val="0"/>
              </a:spcAft>
              <a:buNone/>
            </a:pPr>
            <a:r>
              <a:rPr lang="x-none" sz="3200" b="0" i="0" u="none" strike="noStrike" cap="none">
                <a:solidFill>
                  <a:schemeClr val="lt1"/>
                </a:solidFill>
                <a:latin typeface="Calibri"/>
                <a:ea typeface="Calibri"/>
                <a:cs typeface="Calibri"/>
                <a:sym typeface="Calibri"/>
              </a:rPr>
              <a:t>הופק עבור משרד החינוך ע״י מטח</a:t>
            </a:r>
            <a:endParaRPr sz="3200" b="0" i="0" u="none" strike="noStrike" cap="none">
              <a:solidFill>
                <a:schemeClr val="lt1"/>
              </a:solidFill>
              <a:latin typeface="Calibri"/>
              <a:ea typeface="Calibri"/>
              <a:cs typeface="Calibri"/>
              <a:sym typeface="Calibri"/>
            </a:endParaRPr>
          </a:p>
        </p:txBody>
      </p:sp>
      <p:sp>
        <p:nvSpPr>
          <p:cNvPr id="91" name="Google Shape;91;p32"/>
          <p:cNvSpPr/>
          <p:nvPr/>
        </p:nvSpPr>
        <p:spPr>
          <a:xfrm>
            <a:off x="6692900" y="4828833"/>
            <a:ext cx="342900" cy="3429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2" name="Google Shape;92;p32"/>
          <p:cNvSpPr/>
          <p:nvPr/>
        </p:nvSpPr>
        <p:spPr>
          <a:xfrm>
            <a:off x="2431342" y="2371058"/>
            <a:ext cx="152400" cy="152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3" name="Google Shape;93;p32"/>
          <p:cNvSpPr/>
          <p:nvPr/>
        </p:nvSpPr>
        <p:spPr>
          <a:xfrm>
            <a:off x="9905144" y="4005877"/>
            <a:ext cx="152400" cy="152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4" name="Google Shape;94;p32"/>
          <p:cNvSpPr txBox="1"/>
          <p:nvPr/>
        </p:nvSpPr>
        <p:spPr>
          <a:xfrm>
            <a:off x="3870376" y="6424726"/>
            <a:ext cx="4451248" cy="3231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x-none" sz="1500" b="0" i="0" u="none" strike="noStrike" cap="none">
                <a:solidFill>
                  <a:schemeClr val="lt1"/>
                </a:solidFill>
                <a:latin typeface="Arial"/>
                <a:ea typeface="Arial"/>
                <a:cs typeface="Arial"/>
                <a:sym typeface="Arial"/>
              </a:rPr>
              <a:t>shutterstock/com איורים: </a:t>
            </a:r>
            <a:endParaRPr sz="15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השיעור הבא יתחיל">
  <p:cSld name="2_השיעור הבא יתחיל">
    <p:spTree>
      <p:nvGrpSpPr>
        <p:cNvPr id="1" name="Shape 95"/>
        <p:cNvGrpSpPr/>
        <p:nvPr/>
      </p:nvGrpSpPr>
      <p:grpSpPr>
        <a:xfrm>
          <a:off x="0" y="0"/>
          <a:ext cx="0" cy="0"/>
          <a:chOff x="0" y="0"/>
          <a:chExt cx="0" cy="0"/>
        </a:xfrm>
      </p:grpSpPr>
      <p:pic>
        <p:nvPicPr>
          <p:cNvPr id="96" name="Google Shape;96;p3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7" name="Google Shape;97;p33"/>
          <p:cNvSpPr/>
          <p:nvPr/>
        </p:nvSpPr>
        <p:spPr>
          <a:xfrm>
            <a:off x="3337577" y="646574"/>
            <a:ext cx="5473303" cy="5473303"/>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8" name="Google Shape;98;p33"/>
          <p:cNvSpPr/>
          <p:nvPr/>
        </p:nvSpPr>
        <p:spPr>
          <a:xfrm>
            <a:off x="2953941" y="3446401"/>
            <a:ext cx="6284118" cy="123988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99" name="Google Shape;99;p33"/>
          <p:cNvGrpSpPr/>
          <p:nvPr/>
        </p:nvGrpSpPr>
        <p:grpSpPr>
          <a:xfrm>
            <a:off x="9287641" y="5672000"/>
            <a:ext cx="3913243" cy="506326"/>
            <a:chOff x="358720" y="285496"/>
            <a:chExt cx="3913243" cy="506326"/>
          </a:xfrm>
        </p:grpSpPr>
        <p:cxnSp>
          <p:nvCxnSpPr>
            <p:cNvPr id="100" name="Google Shape;100;p33"/>
            <p:cNvCxnSpPr/>
            <p:nvPr/>
          </p:nvCxnSpPr>
          <p:spPr>
            <a:xfrm>
              <a:off x="865046" y="532257"/>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01" name="Google Shape;101;p33"/>
            <p:cNvSpPr/>
            <p:nvPr/>
          </p:nvSpPr>
          <p:spPr>
            <a:xfrm rot="-5400000">
              <a:off x="358720" y="28549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2" name="Google Shape;102;p33"/>
            <p:cNvSpPr/>
            <p:nvPr/>
          </p:nvSpPr>
          <p:spPr>
            <a:xfrm>
              <a:off x="781297" y="454909"/>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03" name="Google Shape;103;p33"/>
          <p:cNvSpPr txBox="1">
            <a:spLocks noGrp="1"/>
          </p:cNvSpPr>
          <p:nvPr>
            <p:ph type="body" idx="1"/>
          </p:nvPr>
        </p:nvSpPr>
        <p:spPr>
          <a:xfrm>
            <a:off x="3819674" y="1776004"/>
            <a:ext cx="4552652" cy="2202291"/>
          </a:xfrm>
          <a:prstGeom prst="rect">
            <a:avLst/>
          </a:prstGeom>
          <a:noFill/>
          <a:ln>
            <a:noFill/>
          </a:ln>
        </p:spPr>
        <p:txBody>
          <a:bodyPr spcFirstLastPara="1" wrap="square" lIns="91425" tIns="45700" rIns="91425" bIns="45700" anchor="t" anchorCtr="0">
            <a:normAutofit/>
          </a:bodyPr>
          <a:lstStyle>
            <a:lvl1pPr marL="457200" lvl="0" indent="-228600" algn="ctr" rtl="1">
              <a:lnSpc>
                <a:spcPct val="83333"/>
              </a:lnSpc>
              <a:spcBef>
                <a:spcPts val="800"/>
              </a:spcBef>
              <a:spcAft>
                <a:spcPts val="0"/>
              </a:spcAft>
              <a:buClr>
                <a:schemeClr val="lt1"/>
              </a:buClr>
              <a:buSzPts val="6000"/>
              <a:buNone/>
              <a:defRPr sz="6000">
                <a:solidFill>
                  <a:schemeClr val="lt1"/>
                </a:solidFill>
                <a:latin typeface="Calibri"/>
                <a:ea typeface="Calibri"/>
                <a:cs typeface="Calibri"/>
                <a:sym typeface="Calibri"/>
              </a:defRPr>
            </a:lvl1pPr>
            <a:lvl2pPr marL="914400" lvl="1" indent="-228600" algn="r" rtl="1">
              <a:lnSpc>
                <a:spcPct val="90000"/>
              </a:lnSpc>
              <a:spcBef>
                <a:spcPts val="800"/>
              </a:spcBef>
              <a:spcAft>
                <a:spcPts val="0"/>
              </a:spcAft>
              <a:buClr>
                <a:schemeClr val="dk1"/>
              </a:buClr>
              <a:buSzPts val="2400"/>
              <a:buNone/>
              <a:defRPr/>
            </a:lvl2pPr>
            <a:lvl3pPr marL="1371600" lvl="2" indent="-228600" algn="r" rtl="1">
              <a:lnSpc>
                <a:spcPct val="90000"/>
              </a:lnSpc>
              <a:spcBef>
                <a:spcPts val="500"/>
              </a:spcBef>
              <a:spcAft>
                <a:spcPts val="0"/>
              </a:spcAft>
              <a:buClr>
                <a:schemeClr val="dk1"/>
              </a:buClr>
              <a:buSzPts val="2000"/>
              <a:buNone/>
              <a:defRPr/>
            </a:lvl3pPr>
            <a:lvl4pPr marL="1828800" lvl="3" indent="-228600" algn="r" rtl="1">
              <a:lnSpc>
                <a:spcPct val="90000"/>
              </a:lnSpc>
              <a:spcBef>
                <a:spcPts val="500"/>
              </a:spcBef>
              <a:spcAft>
                <a:spcPts val="0"/>
              </a:spcAft>
              <a:buClr>
                <a:schemeClr val="dk1"/>
              </a:buClr>
              <a:buSzPts val="1800"/>
              <a:buNone/>
              <a:defRPr/>
            </a:lvl4pPr>
            <a:lvl5pPr marL="2286000" lvl="4" indent="-228600" algn="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4" name="Google Shape;104;p33"/>
          <p:cNvCxnSpPr/>
          <p:nvPr/>
        </p:nvCxnSpPr>
        <p:spPr>
          <a:xfrm>
            <a:off x="2377053" y="6178326"/>
            <a:ext cx="1385887" cy="0"/>
          </a:xfrm>
          <a:prstGeom prst="straightConnector1">
            <a:avLst/>
          </a:prstGeom>
          <a:noFill/>
          <a:ln w="38100" cap="flat" cmpd="sng">
            <a:solidFill>
              <a:srgbClr val="FFC000"/>
            </a:solidFill>
            <a:prstDash val="solid"/>
            <a:miter lim="800000"/>
            <a:headEnd type="none" w="sm" len="sm"/>
            <a:tailEnd type="none" w="sm" len="sm"/>
          </a:ln>
        </p:spPr>
      </p:cxnSp>
      <p:grpSp>
        <p:nvGrpSpPr>
          <p:cNvPr id="105" name="Google Shape;105;p33"/>
          <p:cNvGrpSpPr/>
          <p:nvPr/>
        </p:nvGrpSpPr>
        <p:grpSpPr>
          <a:xfrm rot="10800000">
            <a:off x="11482153" y="140248"/>
            <a:ext cx="602703" cy="577326"/>
            <a:chOff x="781297" y="5586292"/>
            <a:chExt cx="602703" cy="577326"/>
          </a:xfrm>
        </p:grpSpPr>
        <p:sp>
          <p:nvSpPr>
            <p:cNvPr id="106" name="Google Shape;106;p33"/>
            <p:cNvSpPr/>
            <p:nvPr/>
          </p:nvSpPr>
          <p:spPr>
            <a:xfrm rot="-5400000">
              <a:off x="781297" y="5657292"/>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7" name="Google Shape;107;p33"/>
            <p:cNvSpPr/>
            <p:nvPr/>
          </p:nvSpPr>
          <p:spPr>
            <a:xfrm>
              <a:off x="1216502" y="558629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cxnSp>
        <p:nvCxnSpPr>
          <p:cNvPr id="108" name="Google Shape;108;p33"/>
          <p:cNvCxnSpPr/>
          <p:nvPr/>
        </p:nvCxnSpPr>
        <p:spPr>
          <a:xfrm>
            <a:off x="-678730" y="6456415"/>
            <a:ext cx="3455367" cy="0"/>
          </a:xfrm>
          <a:prstGeom prst="straightConnector1">
            <a:avLst/>
          </a:prstGeom>
          <a:noFill/>
          <a:ln w="38100" cap="flat" cmpd="sng">
            <a:solidFill>
              <a:srgbClr val="FFC000"/>
            </a:solidFill>
            <a:prstDash val="solid"/>
            <a:miter lim="800000"/>
            <a:headEnd type="none" w="sm" len="sm"/>
            <a:tailEnd type="none" w="sm" len="sm"/>
          </a:ln>
        </p:spPr>
      </p:cxnSp>
      <p:sp>
        <p:nvSpPr>
          <p:cNvPr id="109" name="Google Shape;109;p33"/>
          <p:cNvSpPr txBox="1">
            <a:spLocks noGrp="1"/>
          </p:cNvSpPr>
          <p:nvPr>
            <p:ph type="body" idx="2"/>
          </p:nvPr>
        </p:nvSpPr>
        <p:spPr>
          <a:xfrm>
            <a:off x="3764756" y="3704674"/>
            <a:ext cx="4662487" cy="819517"/>
          </a:xfrm>
          <a:prstGeom prst="rect">
            <a:avLst/>
          </a:prstGeom>
          <a:noFill/>
          <a:ln>
            <a:noFill/>
          </a:ln>
        </p:spPr>
        <p:txBody>
          <a:bodyPr spcFirstLastPara="1" wrap="square" lIns="91425" tIns="45700" rIns="91425" bIns="45700" anchor="b" anchorCtr="0">
            <a:noAutofit/>
          </a:bodyPr>
          <a:lstStyle>
            <a:lvl1pPr marL="457200" lvl="0" indent="-228600" algn="ctr" rtl="1">
              <a:lnSpc>
                <a:spcPct val="90000"/>
              </a:lnSpc>
              <a:spcBef>
                <a:spcPts val="800"/>
              </a:spcBef>
              <a:spcAft>
                <a:spcPts val="0"/>
              </a:spcAft>
              <a:buClr>
                <a:schemeClr val="lt1"/>
              </a:buClr>
              <a:buSzPts val="5400"/>
              <a:buNone/>
              <a:defRPr sz="5400">
                <a:solidFill>
                  <a:schemeClr val="lt1"/>
                </a:solidFill>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0" name="Google Shape;110;p33"/>
          <p:cNvGrpSpPr/>
          <p:nvPr/>
        </p:nvGrpSpPr>
        <p:grpSpPr>
          <a:xfrm>
            <a:off x="-110840" y="110839"/>
            <a:ext cx="1530097" cy="1525930"/>
            <a:chOff x="8374611" y="4283110"/>
            <a:chExt cx="2300578" cy="2294314"/>
          </a:xfrm>
        </p:grpSpPr>
        <p:pic>
          <p:nvPicPr>
            <p:cNvPr id="111" name="Google Shape;111;p33"/>
            <p:cNvPicPr preferRelativeResize="0"/>
            <p:nvPr/>
          </p:nvPicPr>
          <p:blipFill rotWithShape="1">
            <a:blip r:embed="rId3">
              <a:alphaModFix/>
            </a:blip>
            <a:srcRect l="62938"/>
            <a:stretch/>
          </p:blipFill>
          <p:spPr>
            <a:xfrm>
              <a:off x="8873684" y="4283110"/>
              <a:ext cx="1227785" cy="1519621"/>
            </a:xfrm>
            <a:prstGeom prst="rect">
              <a:avLst/>
            </a:prstGeom>
            <a:noFill/>
            <a:ln>
              <a:noFill/>
            </a:ln>
          </p:spPr>
        </p:pic>
        <p:sp>
          <p:nvSpPr>
            <p:cNvPr id="112" name="Google Shape;112;p33"/>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מדינת ישראל</a:t>
              </a:r>
              <a:endParaRPr/>
            </a:p>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משרד החינוך</a:t>
              </a: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מצגת מלאה בתרגול" type="twoTxTwoObj">
  <p:cSld name="TWO_OBJECTS_WITH_TEXT">
    <p:spTree>
      <p:nvGrpSpPr>
        <p:cNvPr id="1" name="Shape 113"/>
        <p:cNvGrpSpPr/>
        <p:nvPr/>
      </p:nvGrpSpPr>
      <p:grpSpPr>
        <a:xfrm>
          <a:off x="0" y="0"/>
          <a:ext cx="0" cy="0"/>
          <a:chOff x="0" y="0"/>
          <a:chExt cx="0" cy="0"/>
        </a:xfrm>
      </p:grpSpPr>
      <p:sp>
        <p:nvSpPr>
          <p:cNvPr id="114" name="Google Shape;114;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80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800"/>
              </a:spcBef>
              <a:spcAft>
                <a:spcPts val="0"/>
              </a:spcAft>
              <a:buClr>
                <a:schemeClr val="dk1"/>
              </a:buClr>
              <a:buSzPts val="2800"/>
              <a:buNone/>
              <a:defRPr sz="2800" b="1">
                <a:latin typeface="Calibri"/>
                <a:ea typeface="Calibri"/>
                <a:cs typeface="Calibri"/>
                <a:sym typeface="Calibri"/>
              </a:defRPr>
            </a:lvl1pPr>
            <a:lvl2pPr marL="914400" lvl="1" indent="-228600" algn="r" rtl="1">
              <a:lnSpc>
                <a:spcPct val="90000"/>
              </a:lnSpc>
              <a:spcBef>
                <a:spcPts val="8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6" name="Google Shape;116;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228600" algn="r" rtl="1">
              <a:lnSpc>
                <a:spcPct val="100000"/>
              </a:lnSpc>
              <a:spcBef>
                <a:spcPts val="800"/>
              </a:spcBef>
              <a:spcAft>
                <a:spcPts val="0"/>
              </a:spcAft>
              <a:buClr>
                <a:schemeClr val="accent2"/>
              </a:buClr>
              <a:buSzPts val="2600"/>
              <a:buNone/>
              <a:defRPr sz="2600">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800"/>
              </a:spcBef>
              <a:spcAft>
                <a:spcPts val="0"/>
              </a:spcAft>
              <a:buClr>
                <a:schemeClr val="dk1"/>
              </a:buClr>
              <a:buSzPts val="2800"/>
              <a:buNone/>
              <a:defRPr sz="2800" b="1">
                <a:latin typeface="Calibri"/>
                <a:ea typeface="Calibri"/>
                <a:cs typeface="Calibri"/>
                <a:sym typeface="Calibri"/>
              </a:defRPr>
            </a:lvl1pPr>
            <a:lvl2pPr marL="914400" lvl="1" indent="-228600" algn="r" rtl="1">
              <a:lnSpc>
                <a:spcPct val="90000"/>
              </a:lnSpc>
              <a:spcBef>
                <a:spcPts val="8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228600" algn="r" rtl="1">
              <a:lnSpc>
                <a:spcPct val="100000"/>
              </a:lnSpc>
              <a:spcBef>
                <a:spcPts val="800"/>
              </a:spcBef>
              <a:spcAft>
                <a:spcPts val="0"/>
              </a:spcAft>
              <a:buClr>
                <a:schemeClr val="accent2"/>
              </a:buClr>
              <a:buSzPts val="2600"/>
              <a:buNone/>
              <a:defRPr sz="2600">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9" name="Google Shape;119;p34"/>
          <p:cNvGrpSpPr/>
          <p:nvPr/>
        </p:nvGrpSpPr>
        <p:grpSpPr>
          <a:xfrm>
            <a:off x="902624" y="181572"/>
            <a:ext cx="11022154" cy="506326"/>
            <a:chOff x="865046" y="356936"/>
            <a:chExt cx="11022154" cy="506326"/>
          </a:xfrm>
        </p:grpSpPr>
        <p:cxnSp>
          <p:nvCxnSpPr>
            <p:cNvPr id="120" name="Google Shape;120;p34"/>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21" name="Google Shape;121;p34"/>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22" name="Google Shape;122;p34"/>
          <p:cNvSpPr/>
          <p:nvPr/>
        </p:nvSpPr>
        <p:spPr>
          <a:xfrm rot="10800000">
            <a:off x="11819101" y="314134"/>
            <a:ext cx="211354" cy="21135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תרגול">
  <p:cSld name="1_תרגול">
    <p:spTree>
      <p:nvGrpSpPr>
        <p:cNvPr id="1" name="Shape 132"/>
        <p:cNvGrpSpPr/>
        <p:nvPr/>
      </p:nvGrpSpPr>
      <p:grpSpPr>
        <a:xfrm>
          <a:off x="0" y="0"/>
          <a:ext cx="0" cy="0"/>
          <a:chOff x="0" y="0"/>
          <a:chExt cx="0" cy="0"/>
        </a:xfrm>
      </p:grpSpPr>
      <p:cxnSp>
        <p:nvCxnSpPr>
          <p:cNvPr id="133" name="Google Shape;133;p36"/>
          <p:cNvCxnSpPr/>
          <p:nvPr/>
        </p:nvCxnSpPr>
        <p:spPr>
          <a:xfrm>
            <a:off x="9092667" y="352323"/>
            <a:ext cx="3406917" cy="12802"/>
          </a:xfrm>
          <a:prstGeom prst="straightConnector1">
            <a:avLst/>
          </a:prstGeom>
          <a:noFill/>
          <a:ln w="38100" cap="flat" cmpd="sng">
            <a:solidFill>
              <a:srgbClr val="FFC000"/>
            </a:solidFill>
            <a:prstDash val="solid"/>
            <a:miter lim="800000"/>
            <a:headEnd type="none" w="sm" len="sm"/>
            <a:tailEnd type="none" w="sm" len="sm"/>
          </a:ln>
        </p:spPr>
      </p:cxnSp>
      <p:grpSp>
        <p:nvGrpSpPr>
          <p:cNvPr id="134" name="Google Shape;134;p36"/>
          <p:cNvGrpSpPr/>
          <p:nvPr/>
        </p:nvGrpSpPr>
        <p:grpSpPr>
          <a:xfrm>
            <a:off x="358720" y="6187719"/>
            <a:ext cx="3913243" cy="506326"/>
            <a:chOff x="358720" y="6187719"/>
            <a:chExt cx="3913243" cy="506326"/>
          </a:xfrm>
        </p:grpSpPr>
        <p:cxnSp>
          <p:nvCxnSpPr>
            <p:cNvPr id="135" name="Google Shape;135;p36"/>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36" name="Google Shape;136;p36"/>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7" name="Google Shape;137;p36"/>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38" name="Google Shape;138;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800"/>
              </a:spcBef>
              <a:spcAft>
                <a:spcPts val="0"/>
              </a:spcAft>
              <a:buClr>
                <a:schemeClr val="dk1"/>
              </a:buClr>
              <a:buSzPts val="4400"/>
              <a:buFont typeface="Calibri"/>
              <a:buNone/>
              <a:defRPr>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3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p36"/>
          <p:cNvSpPr txBox="1">
            <a:spLocks noGrp="1"/>
          </p:cNvSpPr>
          <p:nvPr>
            <p:ph type="body" idx="2"/>
          </p:nvPr>
        </p:nvSpPr>
        <p:spPr>
          <a:xfrm>
            <a:off x="6275754" y="1825625"/>
            <a:ext cx="5078046"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סיכום">
  <p:cSld name="סיכום">
    <p:spTree>
      <p:nvGrpSpPr>
        <p:cNvPr id="1" name="Shape 141"/>
        <p:cNvGrpSpPr/>
        <p:nvPr/>
      </p:nvGrpSpPr>
      <p:grpSpPr>
        <a:xfrm>
          <a:off x="0" y="0"/>
          <a:ext cx="0" cy="0"/>
          <a:chOff x="0" y="0"/>
          <a:chExt cx="0" cy="0"/>
        </a:xfrm>
      </p:grpSpPr>
      <p:grpSp>
        <p:nvGrpSpPr>
          <p:cNvPr id="142" name="Google Shape;142;p37"/>
          <p:cNvGrpSpPr/>
          <p:nvPr/>
        </p:nvGrpSpPr>
        <p:grpSpPr>
          <a:xfrm>
            <a:off x="358720" y="6187719"/>
            <a:ext cx="3913243" cy="506326"/>
            <a:chOff x="358720" y="6187719"/>
            <a:chExt cx="3913243" cy="506326"/>
          </a:xfrm>
        </p:grpSpPr>
        <p:cxnSp>
          <p:nvCxnSpPr>
            <p:cNvPr id="143" name="Google Shape;143;p37"/>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44" name="Google Shape;144;p37"/>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5" name="Google Shape;145;p37"/>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46" name="Google Shape;146;p3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3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8" name="Google Shape;148;p37"/>
          <p:cNvPicPr preferRelativeResize="0"/>
          <p:nvPr/>
        </p:nvPicPr>
        <p:blipFill rotWithShape="1">
          <a:blip r:embed="rId2">
            <a:alphaModFix/>
          </a:blip>
          <a:srcRect t="45139" b="30974"/>
          <a:stretch/>
        </p:blipFill>
        <p:spPr>
          <a:xfrm>
            <a:off x="0" y="0"/>
            <a:ext cx="12192000" cy="1638096"/>
          </a:xfrm>
          <a:prstGeom prst="rect">
            <a:avLst/>
          </a:prstGeom>
          <a:noFill/>
          <a:ln>
            <a:noFill/>
          </a:ln>
        </p:spPr>
      </p:pic>
      <p:sp>
        <p:nvSpPr>
          <p:cNvPr id="149" name="Google Shape;149;p37"/>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37"/>
          <p:cNvSpPr/>
          <p:nvPr/>
        </p:nvSpPr>
        <p:spPr>
          <a:xfrm rot="-5400000">
            <a:off x="11332780" y="835199"/>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משימה באופק">
  <p:cSld name="משימה באופק">
    <p:spTree>
      <p:nvGrpSpPr>
        <p:cNvPr id="1" name="Shape 151"/>
        <p:cNvGrpSpPr/>
        <p:nvPr/>
      </p:nvGrpSpPr>
      <p:grpSpPr>
        <a:xfrm>
          <a:off x="0" y="0"/>
          <a:ext cx="0" cy="0"/>
          <a:chOff x="0" y="0"/>
          <a:chExt cx="0" cy="0"/>
        </a:xfrm>
      </p:grpSpPr>
      <p:sp>
        <p:nvSpPr>
          <p:cNvPr id="152" name="Google Shape;152;p38"/>
          <p:cNvSpPr>
            <a:spLocks noGrp="1"/>
          </p:cNvSpPr>
          <p:nvPr>
            <p:ph type="pic" idx="2"/>
          </p:nvPr>
        </p:nvSpPr>
        <p:spPr>
          <a:xfrm>
            <a:off x="990948" y="1541766"/>
            <a:ext cx="10256245" cy="4519533"/>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grpSp>
        <p:nvGrpSpPr>
          <p:cNvPr id="153" name="Google Shape;153;p38"/>
          <p:cNvGrpSpPr/>
          <p:nvPr/>
        </p:nvGrpSpPr>
        <p:grpSpPr>
          <a:xfrm>
            <a:off x="-2381248" y="158428"/>
            <a:ext cx="14545456" cy="6541143"/>
            <a:chOff x="-2455150" y="146499"/>
            <a:chExt cx="14545456" cy="6541143"/>
          </a:xfrm>
        </p:grpSpPr>
        <p:sp>
          <p:nvSpPr>
            <p:cNvPr id="154" name="Google Shape;154;p38"/>
            <p:cNvSpPr/>
            <p:nvPr/>
          </p:nvSpPr>
          <p:spPr>
            <a:xfrm>
              <a:off x="11517522" y="146499"/>
              <a:ext cx="503306" cy="50330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155" name="Google Shape;155;p38"/>
            <p:cNvCxnSpPr/>
            <p:nvPr/>
          </p:nvCxnSpPr>
          <p:spPr>
            <a:xfrm>
              <a:off x="-2455150" y="6434480"/>
              <a:ext cx="3406917" cy="12802"/>
            </a:xfrm>
            <a:prstGeom prst="straightConnector1">
              <a:avLst/>
            </a:prstGeom>
            <a:noFill/>
            <a:ln w="38100" cap="flat" cmpd="sng">
              <a:solidFill>
                <a:srgbClr val="FFC000"/>
              </a:solidFill>
              <a:prstDash val="solid"/>
              <a:miter lim="800000"/>
              <a:headEnd type="none" w="sm" len="sm"/>
              <a:tailEnd type="none" w="sm" len="sm"/>
            </a:ln>
          </p:spPr>
        </p:cxnSp>
        <p:grpSp>
          <p:nvGrpSpPr>
            <p:cNvPr id="156" name="Google Shape;156;p38"/>
            <p:cNvGrpSpPr/>
            <p:nvPr/>
          </p:nvGrpSpPr>
          <p:grpSpPr>
            <a:xfrm rot="10800000">
              <a:off x="8177063" y="6181316"/>
              <a:ext cx="3913243" cy="506326"/>
              <a:chOff x="358720" y="6187719"/>
              <a:chExt cx="3913243" cy="506326"/>
            </a:xfrm>
          </p:grpSpPr>
          <p:cxnSp>
            <p:nvCxnSpPr>
              <p:cNvPr id="157" name="Google Shape;157;p38"/>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58" name="Google Shape;158;p38"/>
              <p:cNvSpPr/>
              <p:nvPr/>
            </p:nvSpPr>
            <p:spPr>
              <a:xfrm rot="-5400000">
                <a:off x="358720" y="6187719"/>
                <a:ext cx="506326" cy="50632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9" name="Google Shape;159;p38"/>
              <p:cNvSpPr/>
              <p:nvPr/>
            </p:nvSpPr>
            <p:spPr>
              <a:xfrm>
                <a:off x="781297" y="6357132"/>
                <a:ext cx="167498" cy="16749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60" name="Google Shape;160;p38"/>
            <p:cNvSpPr/>
            <p:nvPr/>
          </p:nvSpPr>
          <p:spPr>
            <a:xfrm>
              <a:off x="11646396" y="507951"/>
              <a:ext cx="245558" cy="24555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61" name="Google Shape;161;p38"/>
          <p:cNvSpPr txBox="1">
            <a:spLocks noGrp="1"/>
          </p:cNvSpPr>
          <p:nvPr>
            <p:ph type="body" idx="1"/>
          </p:nvPr>
        </p:nvSpPr>
        <p:spPr>
          <a:xfrm>
            <a:off x="426793" y="661710"/>
            <a:ext cx="10953750" cy="687492"/>
          </a:xfrm>
          <a:prstGeom prst="rect">
            <a:avLst/>
          </a:prstGeom>
          <a:noFill/>
          <a:ln>
            <a:noFill/>
          </a:ln>
        </p:spPr>
        <p:txBody>
          <a:bodyPr spcFirstLastPara="1" wrap="square" lIns="91425" tIns="45700" rIns="91425" bIns="45700" anchor="t" anchorCtr="0">
            <a:noAutofit/>
          </a:bodyPr>
          <a:lstStyle>
            <a:lvl1pPr marL="457200" lvl="0" indent="-228600" algn="r" rtl="1">
              <a:lnSpc>
                <a:spcPct val="90000"/>
              </a:lnSpc>
              <a:spcBef>
                <a:spcPts val="800"/>
              </a:spcBef>
              <a:spcAft>
                <a:spcPts val="0"/>
              </a:spcAft>
              <a:buClr>
                <a:schemeClr val="dk1"/>
              </a:buClr>
              <a:buSzPts val="4800"/>
              <a:buNone/>
              <a:defRPr sz="4800"/>
            </a:lvl1pPr>
            <a:lvl2pPr marL="914400" lvl="1" indent="-533400" algn="r" rtl="1">
              <a:lnSpc>
                <a:spcPct val="90000"/>
              </a:lnSpc>
              <a:spcBef>
                <a:spcPts val="800"/>
              </a:spcBef>
              <a:spcAft>
                <a:spcPts val="0"/>
              </a:spcAft>
              <a:buClr>
                <a:schemeClr val="dk1"/>
              </a:buClr>
              <a:buSzPts val="4800"/>
              <a:buChar char="•"/>
              <a:defRPr sz="4800"/>
            </a:lvl2pPr>
            <a:lvl3pPr marL="1371600" lvl="2" indent="-533400" algn="r" rtl="1">
              <a:lnSpc>
                <a:spcPct val="90000"/>
              </a:lnSpc>
              <a:spcBef>
                <a:spcPts val="500"/>
              </a:spcBef>
              <a:spcAft>
                <a:spcPts val="0"/>
              </a:spcAft>
              <a:buClr>
                <a:schemeClr val="dk1"/>
              </a:buClr>
              <a:buSzPts val="4800"/>
              <a:buChar char="•"/>
              <a:defRPr sz="4800"/>
            </a:lvl3pPr>
            <a:lvl4pPr marL="1828800" lvl="3" indent="-533400" algn="r" rtl="1">
              <a:lnSpc>
                <a:spcPct val="90000"/>
              </a:lnSpc>
              <a:spcBef>
                <a:spcPts val="500"/>
              </a:spcBef>
              <a:spcAft>
                <a:spcPts val="0"/>
              </a:spcAft>
              <a:buClr>
                <a:schemeClr val="dk1"/>
              </a:buClr>
              <a:buSzPts val="4800"/>
              <a:buChar char="•"/>
              <a:defRPr sz="4800"/>
            </a:lvl4pPr>
            <a:lvl5pPr marL="2286000" lvl="4" indent="-533400" algn="r" rtl="1">
              <a:lnSpc>
                <a:spcPct val="90000"/>
              </a:lnSpc>
              <a:spcBef>
                <a:spcPts val="500"/>
              </a:spcBef>
              <a:spcAft>
                <a:spcPts val="0"/>
              </a:spcAft>
              <a:buClr>
                <a:schemeClr val="dk1"/>
              </a:buClr>
              <a:buSzPts val="4800"/>
              <a:buChar char="•"/>
              <a:defRPr sz="4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62"/>
        <p:cNvGrpSpPr/>
        <p:nvPr/>
      </p:nvGrpSpPr>
      <p:grpSpPr>
        <a:xfrm>
          <a:off x="0" y="0"/>
          <a:ext cx="0" cy="0"/>
          <a:chOff x="0" y="0"/>
          <a:chExt cx="0" cy="0"/>
        </a:xfrm>
      </p:grpSpPr>
      <p:sp>
        <p:nvSpPr>
          <p:cNvPr id="163" name="Google Shape;163;p39"/>
          <p:cNvSpPr txBox="1">
            <a:spLocks noGrp="1"/>
          </p:cNvSpPr>
          <p:nvPr>
            <p:ph type="title"/>
          </p:nvPr>
        </p:nvSpPr>
        <p:spPr>
          <a:xfrm>
            <a:off x="7312026" y="457200"/>
            <a:ext cx="3932237" cy="16002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dk1"/>
              </a:buClr>
              <a:buSzPts val="2800"/>
              <a:buFont typeface="Calibri"/>
              <a:buNone/>
              <a:defRPr sz="2800" b="1">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39"/>
          <p:cNvSpPr>
            <a:spLocks noGrp="1"/>
          </p:cNvSpPr>
          <p:nvPr>
            <p:ph type="pic" idx="2"/>
          </p:nvPr>
        </p:nvSpPr>
        <p:spPr>
          <a:xfrm>
            <a:off x="849183" y="987425"/>
            <a:ext cx="6172200" cy="4873625"/>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80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grpSp>
        <p:nvGrpSpPr>
          <p:cNvPr id="165" name="Google Shape;165;p39"/>
          <p:cNvGrpSpPr/>
          <p:nvPr/>
        </p:nvGrpSpPr>
        <p:grpSpPr>
          <a:xfrm>
            <a:off x="10820648" y="6288984"/>
            <a:ext cx="10328540" cy="167498"/>
            <a:chOff x="10668248" y="5893696"/>
            <a:chExt cx="10328540" cy="167498"/>
          </a:xfrm>
        </p:grpSpPr>
        <p:cxnSp>
          <p:nvCxnSpPr>
            <p:cNvPr id="166" name="Google Shape;166;p39"/>
            <p:cNvCxnSpPr/>
            <p:nvPr/>
          </p:nvCxnSpPr>
          <p:spPr>
            <a:xfrm>
              <a:off x="10751997" y="5977445"/>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67" name="Google Shape;167;p39"/>
            <p:cNvSpPr/>
            <p:nvPr/>
          </p:nvSpPr>
          <p:spPr>
            <a:xfrm>
              <a:off x="10668248" y="5893696"/>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168" name="Google Shape;168;p39"/>
          <p:cNvGrpSpPr/>
          <p:nvPr/>
        </p:nvGrpSpPr>
        <p:grpSpPr>
          <a:xfrm>
            <a:off x="358720" y="67014"/>
            <a:ext cx="3913243" cy="506326"/>
            <a:chOff x="358720" y="6187719"/>
            <a:chExt cx="3913243" cy="506326"/>
          </a:xfrm>
        </p:grpSpPr>
        <p:cxnSp>
          <p:nvCxnSpPr>
            <p:cNvPr id="169" name="Google Shape;169;p39"/>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70" name="Google Shape;170;p3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1" name="Google Shape;171;p3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72" name="Google Shape;172;p39"/>
          <p:cNvSpPr txBox="1">
            <a:spLocks noGrp="1"/>
          </p:cNvSpPr>
          <p:nvPr>
            <p:ph type="body" idx="1"/>
          </p:nvPr>
        </p:nvSpPr>
        <p:spPr>
          <a:xfrm>
            <a:off x="7312026" y="2208855"/>
            <a:ext cx="3932237" cy="3652195"/>
          </a:xfrm>
          <a:prstGeom prst="rect">
            <a:avLst/>
          </a:prstGeom>
          <a:noFill/>
          <a:ln>
            <a:noFill/>
          </a:ln>
        </p:spPr>
        <p:txBody>
          <a:bodyPr spcFirstLastPara="1" wrap="square" lIns="91425" tIns="45700" rIns="91425" bIns="45700" anchor="t" anchorCtr="0">
            <a:normAutofit/>
          </a:bodyPr>
          <a:lstStyle>
            <a:lvl1pPr marL="457200" lvl="0" indent="-228600" algn="r" rtl="1">
              <a:lnSpc>
                <a:spcPct val="100000"/>
              </a:lnSpc>
              <a:spcBef>
                <a:spcPts val="800"/>
              </a:spcBef>
              <a:spcAft>
                <a:spcPts val="0"/>
              </a:spcAft>
              <a:buClr>
                <a:schemeClr val="dk1"/>
              </a:buClr>
              <a:buSzPts val="2400"/>
              <a:buNone/>
              <a:defRPr sz="2400">
                <a:latin typeface="Calibri"/>
                <a:ea typeface="Calibri"/>
                <a:cs typeface="Calibri"/>
                <a:sym typeface="Calibri"/>
              </a:defRPr>
            </a:lvl1pPr>
            <a:lvl2pPr marL="914400" lvl="1" indent="-228600" algn="ctr" rtl="1">
              <a:lnSpc>
                <a:spcPct val="90000"/>
              </a:lnSpc>
              <a:spcBef>
                <a:spcPts val="800"/>
              </a:spcBef>
              <a:spcAft>
                <a:spcPts val="0"/>
              </a:spcAft>
              <a:buClr>
                <a:schemeClr val="dk1"/>
              </a:buClr>
              <a:buSzPts val="2400"/>
              <a:buNone/>
              <a:defRPr/>
            </a:lvl2pPr>
            <a:lvl3pPr marL="1371600" lvl="2" indent="-228600" algn="ctr" rtl="1">
              <a:lnSpc>
                <a:spcPct val="90000"/>
              </a:lnSpc>
              <a:spcBef>
                <a:spcPts val="500"/>
              </a:spcBef>
              <a:spcAft>
                <a:spcPts val="0"/>
              </a:spcAft>
              <a:buClr>
                <a:schemeClr val="dk1"/>
              </a:buClr>
              <a:buSzPts val="2000"/>
              <a:buNone/>
              <a:defRPr/>
            </a:lvl3pPr>
            <a:lvl4pPr marL="1828800" lvl="3" indent="-228600" algn="ctr" rtl="1">
              <a:lnSpc>
                <a:spcPct val="90000"/>
              </a:lnSpc>
              <a:spcBef>
                <a:spcPts val="500"/>
              </a:spcBef>
              <a:spcAft>
                <a:spcPts val="0"/>
              </a:spcAft>
              <a:buClr>
                <a:schemeClr val="dk1"/>
              </a:buClr>
              <a:buSzPts val="1800"/>
              <a:buNone/>
              <a:defRPr/>
            </a:lvl4pPr>
            <a:lvl5pPr marL="2286000" lvl="4" indent="-228600" algn="ct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3" name="Google Shape;173;p39"/>
          <p:cNvPicPr preferRelativeResize="0"/>
          <p:nvPr/>
        </p:nvPicPr>
        <p:blipFill rotWithShape="1">
          <a:blip r:embed="rId2">
            <a:alphaModFix/>
          </a:blip>
          <a:srcRect l="95847" t="70" b="-72"/>
          <a:stretch/>
        </p:blipFill>
        <p:spPr>
          <a:xfrm>
            <a:off x="11685672" y="0"/>
            <a:ext cx="506327" cy="6858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80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r" rtl="1">
              <a:lnSpc>
                <a:spcPct val="90000"/>
              </a:lnSpc>
              <a:spcBef>
                <a:spcPts val="80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6" r:id="rId3"/>
    <p:sldLayoutId id="2147483657" r:id="rId4"/>
    <p:sldLayoutId id="2147483658" r:id="rId5"/>
    <p:sldLayoutId id="2147483660" r:id="rId6"/>
    <p:sldLayoutId id="2147483661" r:id="rId7"/>
    <p:sldLayoutId id="2147483662" r:id="rId8"/>
    <p:sldLayoutId id="2147483663" r:id="rId9"/>
    <p:sldLayoutId id="2147483665" r:id="rId10"/>
    <p:sldLayoutId id="2147483666" r:id="rId11"/>
    <p:sldLayoutId id="2147483667" r:id="rId12"/>
    <p:sldLayoutId id="2147483668" r:id="rId13"/>
    <p:sldLayoutId id="2147483670" r:id="rId14"/>
    <p:sldLayoutId id="214748367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7.png"/><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idx="1"/>
          </p:nvPr>
        </p:nvSpPr>
        <p:spPr>
          <a:xfrm>
            <a:off x="2565199" y="3025258"/>
            <a:ext cx="7816850" cy="1067468"/>
          </a:xfrm>
          <a:prstGeom prst="rect">
            <a:avLst/>
          </a:prstGeom>
          <a:noFill/>
          <a:ln>
            <a:noFill/>
          </a:ln>
        </p:spPr>
        <p:txBody>
          <a:bodyPr spcFirstLastPara="1" wrap="square" lIns="91425" tIns="45700" rIns="91425" bIns="45700" anchor="t" anchorCtr="0">
            <a:normAutofit fontScale="77500" lnSpcReduction="20000"/>
          </a:bodyPr>
          <a:lstStyle/>
          <a:p>
            <a:pPr marL="0" lvl="0" indent="0" algn="r" rtl="1">
              <a:lnSpc>
                <a:spcPct val="90000"/>
              </a:lnSpc>
              <a:spcBef>
                <a:spcPts val="0"/>
              </a:spcBef>
              <a:spcAft>
                <a:spcPts val="0"/>
              </a:spcAft>
              <a:buClr>
                <a:schemeClr val="lt1"/>
              </a:buClr>
              <a:buSzPts val="6000"/>
              <a:buNone/>
            </a:pPr>
            <a:r>
              <a:rPr lang="he-IL" dirty="0"/>
              <a:t>תרבות יהודית-ישראלית </a:t>
            </a:r>
            <a:r>
              <a:rPr lang="x-none" dirty="0"/>
              <a:t>לכיתה </a:t>
            </a:r>
            <a:r>
              <a:rPr lang="he-IL" dirty="0"/>
              <a:t>ה'</a:t>
            </a:r>
            <a:endParaRPr dirty="0"/>
          </a:p>
          <a:p>
            <a:pPr marL="0" lvl="0" indent="0" algn="r" rtl="1">
              <a:lnSpc>
                <a:spcPct val="90000"/>
              </a:lnSpc>
              <a:spcBef>
                <a:spcPts val="800"/>
              </a:spcBef>
              <a:spcAft>
                <a:spcPts val="0"/>
              </a:spcAft>
              <a:buClr>
                <a:schemeClr val="lt1"/>
              </a:buClr>
              <a:buSzPts val="6000"/>
              <a:buNone/>
            </a:pPr>
            <a:endParaRPr dirty="0"/>
          </a:p>
        </p:txBody>
      </p:sp>
      <p:sp>
        <p:nvSpPr>
          <p:cNvPr id="239" name="Google Shape;239;p5"/>
          <p:cNvSpPr txBox="1">
            <a:spLocks noGrp="1"/>
          </p:cNvSpPr>
          <p:nvPr>
            <p:ph type="body" idx="2"/>
          </p:nvPr>
        </p:nvSpPr>
        <p:spPr>
          <a:xfrm>
            <a:off x="2030833" y="4419771"/>
            <a:ext cx="5147207" cy="649357"/>
          </a:xfrm>
          <a:prstGeom prst="rect">
            <a:avLst/>
          </a:prstGeom>
          <a:noFill/>
          <a:ln>
            <a:noFill/>
          </a:ln>
        </p:spPr>
        <p:txBody>
          <a:bodyPr spcFirstLastPara="1" wrap="square" lIns="91425" tIns="45700" rIns="91425" bIns="45700" anchor="t" anchorCtr="0">
            <a:normAutofit fontScale="77500" lnSpcReduction="20000"/>
          </a:bodyPr>
          <a:lstStyle/>
          <a:p>
            <a:pPr marL="0" lvl="0" indent="0" algn="r">
              <a:spcBef>
                <a:spcPts val="0"/>
              </a:spcBef>
            </a:pPr>
            <a:r>
              <a:rPr lang="x-none" sz="3600" dirty="0"/>
              <a:t>נושא השיעור: </a:t>
            </a:r>
            <a:r>
              <a:rPr lang="he-IL" sz="3600" dirty="0"/>
              <a:t> הווה ועבר בחג שבועות</a:t>
            </a:r>
            <a:endParaRPr sz="3600" dirty="0"/>
          </a:p>
        </p:txBody>
      </p:sp>
      <p:sp>
        <p:nvSpPr>
          <p:cNvPr id="242" name="Google Shape;242;p5"/>
          <p:cNvSpPr txBox="1"/>
          <p:nvPr/>
        </p:nvSpPr>
        <p:spPr>
          <a:xfrm>
            <a:off x="2030833" y="5069128"/>
            <a:ext cx="5147207" cy="649357"/>
          </a:xfrm>
          <a:prstGeom prst="rect">
            <a:avLst/>
          </a:prstGeom>
          <a:noFill/>
          <a:ln>
            <a:noFill/>
          </a:ln>
        </p:spPr>
        <p:txBody>
          <a:bodyPr spcFirstLastPara="1" wrap="square" lIns="91425" tIns="45700" rIns="91425" bIns="45700" anchor="t" anchorCtr="0">
            <a:normAutofit/>
          </a:bodyPr>
          <a:lstStyle/>
          <a:p>
            <a:pPr marL="0" marR="0" lvl="0" indent="0" algn="r" rtl="1">
              <a:lnSpc>
                <a:spcPct val="90000"/>
              </a:lnSpc>
              <a:spcBef>
                <a:spcPts val="0"/>
              </a:spcBef>
              <a:spcAft>
                <a:spcPts val="0"/>
              </a:spcAft>
              <a:buClr>
                <a:schemeClr val="lt1"/>
              </a:buClr>
              <a:buSzPts val="3200"/>
              <a:buFont typeface="Calibri"/>
              <a:buNone/>
            </a:pPr>
            <a:r>
              <a:rPr lang="x-none" sz="3600" b="0" i="0" u="none" strike="noStrike" cap="none" dirty="0">
                <a:solidFill>
                  <a:schemeClr val="lt1"/>
                </a:solidFill>
                <a:latin typeface="Calibri"/>
                <a:ea typeface="Calibri"/>
                <a:cs typeface="Calibri"/>
                <a:sym typeface="Calibri"/>
              </a:rPr>
              <a:t>עם המורה: </a:t>
            </a:r>
            <a:r>
              <a:rPr lang="he-IL" sz="3600" b="0" i="0" u="none" strike="noStrike" cap="none" dirty="0">
                <a:solidFill>
                  <a:schemeClr val="lt1"/>
                </a:solidFill>
                <a:latin typeface="Calibri"/>
                <a:ea typeface="Calibri"/>
                <a:cs typeface="Calibri"/>
                <a:sym typeface="Calibri"/>
              </a:rPr>
              <a:t> ד"ר נגה כוכבי</a:t>
            </a:r>
            <a:endParaRPr sz="3600" b="0" i="0" u="none" strike="noStrike" cap="none" dirty="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6" name="תמונה 5" descr="תמונה שמכילה אדם, חוץ, קבוצה, עמידה&#10;&#10;התיאור נוצר באופן אוטומטי">
            <a:extLst>
              <a:ext uri="{FF2B5EF4-FFF2-40B4-BE49-F238E27FC236}">
                <a16:creationId xmlns:a16="http://schemas.microsoft.com/office/drawing/2014/main" id="{3C34AC6C-889F-4779-8DDF-491A5F20EFA4}"/>
              </a:ext>
            </a:extLst>
          </p:cNvPr>
          <p:cNvPicPr>
            <a:picLocks noChangeAspect="1"/>
          </p:cNvPicPr>
          <p:nvPr/>
        </p:nvPicPr>
        <p:blipFill rotWithShape="1">
          <a:blip r:embed="rId3"/>
          <a:srcRect r="27635" b="69976"/>
          <a:stretch/>
        </p:blipFill>
        <p:spPr>
          <a:xfrm>
            <a:off x="845573" y="1190496"/>
            <a:ext cx="6617110" cy="2050487"/>
          </a:xfrm>
          <a:prstGeom prst="rect">
            <a:avLst/>
          </a:prstGeom>
        </p:spPr>
      </p:pic>
      <p:pic>
        <p:nvPicPr>
          <p:cNvPr id="4" name="תמונה 3" descr="תמונה שמכילה אדם, חוץ, קבוצה, עמידה&#10;&#10;התיאור נוצר באופן אוטומטי">
            <a:extLst>
              <a:ext uri="{FF2B5EF4-FFF2-40B4-BE49-F238E27FC236}">
                <a16:creationId xmlns:a16="http://schemas.microsoft.com/office/drawing/2014/main" id="{562C166F-298B-46E9-ACF0-DE3687928A00}"/>
              </a:ext>
            </a:extLst>
          </p:cNvPr>
          <p:cNvPicPr>
            <a:picLocks noChangeAspect="1"/>
          </p:cNvPicPr>
          <p:nvPr/>
        </p:nvPicPr>
        <p:blipFill rotWithShape="1">
          <a:blip r:embed="rId3"/>
          <a:srcRect l="47022" t="31662" r="43327" b="47124"/>
          <a:stretch/>
        </p:blipFill>
        <p:spPr>
          <a:xfrm>
            <a:off x="2005780" y="1720116"/>
            <a:ext cx="1499418" cy="2124297"/>
          </a:xfrm>
          <a:prstGeom prst="rect">
            <a:avLst/>
          </a:prstGeom>
        </p:spPr>
      </p:pic>
      <p:pic>
        <p:nvPicPr>
          <p:cNvPr id="3074" name="Picture 2" descr="The Western wall in Moscow - ILTORUS TRIP TO RUSSIA">
            <a:extLst>
              <a:ext uri="{FF2B5EF4-FFF2-40B4-BE49-F238E27FC236}">
                <a16:creationId xmlns:a16="http://schemas.microsoft.com/office/drawing/2014/main" id="{83A2E28E-3CAB-4F68-B526-0DF3D685EA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804" t="27607" r="19944" b="26793"/>
          <a:stretch/>
        </p:blipFill>
        <p:spPr bwMode="auto">
          <a:xfrm>
            <a:off x="845573" y="3240983"/>
            <a:ext cx="4070555" cy="2997587"/>
          </a:xfrm>
          <a:prstGeom prst="rect">
            <a:avLst/>
          </a:prstGeom>
          <a:noFill/>
          <a:extLst>
            <a:ext uri="{909E8E84-426E-40DD-AFC4-6F175D3DCCD1}">
              <a14:hiddenFill xmlns:a14="http://schemas.microsoft.com/office/drawing/2010/main">
                <a:solidFill>
                  <a:srgbClr val="FFFFFF"/>
                </a:solidFill>
              </a14:hiddenFill>
            </a:ext>
          </a:extLst>
        </p:spPr>
      </p:pic>
      <p:sp>
        <p:nvSpPr>
          <p:cNvPr id="10" name="בועת מחשבה: ענן 9">
            <a:extLst>
              <a:ext uri="{FF2B5EF4-FFF2-40B4-BE49-F238E27FC236}">
                <a16:creationId xmlns:a16="http://schemas.microsoft.com/office/drawing/2014/main" id="{E37BFFE0-D0D7-49DD-A536-8D79188711C1}"/>
              </a:ext>
            </a:extLst>
          </p:cNvPr>
          <p:cNvSpPr/>
          <p:nvPr/>
        </p:nvSpPr>
        <p:spPr>
          <a:xfrm>
            <a:off x="4154128" y="1054906"/>
            <a:ext cx="7214419" cy="4748188"/>
          </a:xfrm>
          <a:prstGeom prst="cloudCallout">
            <a:avLst>
              <a:gd name="adj1" fmla="val -70557"/>
              <a:gd name="adj2" fmla="val -19598"/>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a:p>
            <a:pPr algn="r"/>
            <a:r>
              <a:rPr lang="he-IL" sz="3300" dirty="0">
                <a:solidFill>
                  <a:schemeClr val="accent1"/>
                </a:solidFill>
              </a:rPr>
              <a:t>יוליה במוסקבה: </a:t>
            </a:r>
          </a:p>
          <a:p>
            <a:pPr algn="r"/>
            <a:r>
              <a:rPr lang="he-IL" sz="3300" dirty="0">
                <a:solidFill>
                  <a:schemeClr val="accent1"/>
                </a:solidFill>
              </a:rPr>
              <a:t>"יש לנו מודל של הכותל. מי שרוצה יכול להביא  לשם טנא עם פירות ולתרום לנזקקים. זה מין סמל להבאת ביכורים אל בית המקדש"</a:t>
            </a:r>
          </a:p>
          <a:p>
            <a:pPr algn="ctr"/>
            <a:endParaRPr lang="he-IL" dirty="0"/>
          </a:p>
        </p:txBody>
      </p:sp>
    </p:spTree>
    <p:extLst>
      <p:ext uri="{BB962C8B-B14F-4D97-AF65-F5344CB8AC3E}">
        <p14:creationId xmlns:p14="http://schemas.microsoft.com/office/powerpoint/2010/main" val="211847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5122" name="Picture 2" descr="בית הכנסת ב-2015, לאחר שיפוצו">
            <a:extLst>
              <a:ext uri="{FF2B5EF4-FFF2-40B4-BE49-F238E27FC236}">
                <a16:creationId xmlns:a16="http://schemas.microsoft.com/office/drawing/2014/main" id="{75EE01C9-6AA4-4ED4-A4D7-F433CCF58B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737" r="46947" b="13647"/>
          <a:stretch/>
        </p:blipFill>
        <p:spPr bwMode="auto">
          <a:xfrm>
            <a:off x="786579" y="966628"/>
            <a:ext cx="3549446" cy="4955458"/>
          </a:xfrm>
          <a:prstGeom prst="rect">
            <a:avLst/>
          </a:prstGeom>
          <a:noFill/>
          <a:extLst>
            <a:ext uri="{909E8E84-426E-40DD-AFC4-6F175D3DCCD1}">
              <a14:hiddenFill xmlns:a14="http://schemas.microsoft.com/office/drawing/2010/main">
                <a:solidFill>
                  <a:srgbClr val="FFFFFF"/>
                </a:solidFill>
              </a14:hiddenFill>
            </a:ext>
          </a:extLst>
        </p:spPr>
      </p:pic>
      <p:sp>
        <p:nvSpPr>
          <p:cNvPr id="10" name="בועת מחשבה: ענן 9">
            <a:extLst>
              <a:ext uri="{FF2B5EF4-FFF2-40B4-BE49-F238E27FC236}">
                <a16:creationId xmlns:a16="http://schemas.microsoft.com/office/drawing/2014/main" id="{E37BFFE0-D0D7-49DD-A536-8D79188711C1}"/>
              </a:ext>
            </a:extLst>
          </p:cNvPr>
          <p:cNvSpPr/>
          <p:nvPr/>
        </p:nvSpPr>
        <p:spPr>
          <a:xfrm>
            <a:off x="5437239" y="1150374"/>
            <a:ext cx="5702709" cy="4506241"/>
          </a:xfrm>
          <a:prstGeom prst="cloudCallout">
            <a:avLst>
              <a:gd name="adj1" fmla="val -102783"/>
              <a:gd name="adj2" fmla="val -12720"/>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he-IL" sz="3300" dirty="0">
                <a:solidFill>
                  <a:schemeClr val="accent1"/>
                </a:solidFill>
              </a:rPr>
              <a:t>הרב אטיאס, טורקיה: "אנחנו מקשטים את בתינו בפרחים, לומדים תורה בבית הכנסת ומתכנסים לסעודת חג"</a:t>
            </a:r>
          </a:p>
          <a:p>
            <a:pPr algn="ctr"/>
            <a:endParaRPr lang="he-IL" dirty="0"/>
          </a:p>
        </p:txBody>
      </p:sp>
    </p:spTree>
    <p:extLst>
      <p:ext uri="{BB962C8B-B14F-4D97-AF65-F5344CB8AC3E}">
        <p14:creationId xmlns:p14="http://schemas.microsoft.com/office/powerpoint/2010/main" val="118074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3" name="תמונה 2" descr="תמונה שמכילה חוץ, אדם, משקפי שמש, איש&#10;&#10;התיאור נוצר באופן אוטומטי">
            <a:extLst>
              <a:ext uri="{FF2B5EF4-FFF2-40B4-BE49-F238E27FC236}">
                <a16:creationId xmlns:a16="http://schemas.microsoft.com/office/drawing/2014/main" id="{C21D4F52-A442-4DBC-8A01-CD89550AE746}"/>
              </a:ext>
            </a:extLst>
          </p:cNvPr>
          <p:cNvPicPr>
            <a:picLocks noChangeAspect="1"/>
          </p:cNvPicPr>
          <p:nvPr/>
        </p:nvPicPr>
        <p:blipFill>
          <a:blip r:embed="rId3"/>
          <a:stretch>
            <a:fillRect/>
          </a:stretch>
        </p:blipFill>
        <p:spPr>
          <a:xfrm>
            <a:off x="427089" y="678426"/>
            <a:ext cx="4066254" cy="4874342"/>
          </a:xfrm>
          <a:prstGeom prst="rect">
            <a:avLst/>
          </a:prstGeom>
        </p:spPr>
      </p:pic>
      <p:sp>
        <p:nvSpPr>
          <p:cNvPr id="10" name="בועת מחשבה: ענן 9">
            <a:extLst>
              <a:ext uri="{FF2B5EF4-FFF2-40B4-BE49-F238E27FC236}">
                <a16:creationId xmlns:a16="http://schemas.microsoft.com/office/drawing/2014/main" id="{E37BFFE0-D0D7-49DD-A536-8D79188711C1}"/>
              </a:ext>
            </a:extLst>
          </p:cNvPr>
          <p:cNvSpPr/>
          <p:nvPr/>
        </p:nvSpPr>
        <p:spPr>
          <a:xfrm>
            <a:off x="4688516" y="1208139"/>
            <a:ext cx="6767536" cy="4955458"/>
          </a:xfrm>
          <a:prstGeom prst="cloudCallout">
            <a:avLst>
              <a:gd name="adj1" fmla="val -73854"/>
              <a:gd name="adj2" fmla="val 15089"/>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he-IL" sz="3300" dirty="0">
                <a:solidFill>
                  <a:schemeClr val="accent1"/>
                </a:solidFill>
              </a:rPr>
              <a:t>המורה אלה בקליפורניה: "אני מתגעגעת לשבועות בקיבוץ בו נולדתי. שם היו טבע וחקלאות: חג הקציר, חג הביכורים. כאן זה בעיקר חג מתן תורה"</a:t>
            </a:r>
          </a:p>
          <a:p>
            <a:pPr algn="ctr"/>
            <a:endParaRPr lang="he-IL" dirty="0"/>
          </a:p>
        </p:txBody>
      </p:sp>
    </p:spTree>
    <p:extLst>
      <p:ext uri="{BB962C8B-B14F-4D97-AF65-F5344CB8AC3E}">
        <p14:creationId xmlns:p14="http://schemas.microsoft.com/office/powerpoint/2010/main" val="276583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5" name="תמונה 4">
            <a:extLst>
              <a:ext uri="{FF2B5EF4-FFF2-40B4-BE49-F238E27FC236}">
                <a16:creationId xmlns:a16="http://schemas.microsoft.com/office/drawing/2014/main" id="{1DEEB8AD-3C86-4B65-A437-EEEFE0D5CF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148" y="73312"/>
            <a:ext cx="1511939" cy="1511939"/>
          </a:xfrm>
          <a:prstGeom prst="rect">
            <a:avLst/>
          </a:prstGeom>
        </p:spPr>
      </p:pic>
      <p:sp>
        <p:nvSpPr>
          <p:cNvPr id="6" name="תיבת טקסט 5">
            <a:extLst>
              <a:ext uri="{FF2B5EF4-FFF2-40B4-BE49-F238E27FC236}">
                <a16:creationId xmlns:a16="http://schemas.microsoft.com/office/drawing/2014/main" id="{234E58AB-5B6B-4301-AE1E-54F1C9BC87FF}"/>
              </a:ext>
            </a:extLst>
          </p:cNvPr>
          <p:cNvSpPr txBox="1"/>
          <p:nvPr/>
        </p:nvSpPr>
        <p:spPr>
          <a:xfrm>
            <a:off x="4096698" y="2170283"/>
            <a:ext cx="7515199" cy="3807004"/>
          </a:xfrm>
          <a:prstGeom prst="rect">
            <a:avLst/>
          </a:prstGeom>
          <a:noFill/>
        </p:spPr>
        <p:txBody>
          <a:bodyPr wrap="none" rtlCol="1">
            <a:spAutoFit/>
          </a:bodyPr>
          <a:lstStyle/>
          <a:p>
            <a:pPr marL="514350" indent="-514350" algn="r" rtl="1">
              <a:lnSpc>
                <a:spcPct val="150000"/>
              </a:lnSpc>
              <a:buFont typeface="+mj-lt"/>
              <a:buAutoNum type="arabicPeriod"/>
            </a:pPr>
            <a:r>
              <a:rPr lang="he-IL" sz="3300" dirty="0"/>
              <a:t>קישוט בית הכנסת והבתים בירק ובפרחים</a:t>
            </a:r>
          </a:p>
          <a:p>
            <a:pPr marL="514350" indent="-514350" algn="r" rtl="1">
              <a:lnSpc>
                <a:spcPct val="150000"/>
              </a:lnSpc>
              <a:buFont typeface="+mj-lt"/>
              <a:buAutoNum type="arabicPeriod"/>
            </a:pPr>
            <a:r>
              <a:rPr lang="he-IL" sz="3300" dirty="0"/>
              <a:t>קישוט בית הכנסת והבתים במגזרות נייר</a:t>
            </a:r>
          </a:p>
          <a:p>
            <a:pPr marL="514350" indent="-514350" algn="r" rtl="1">
              <a:lnSpc>
                <a:spcPct val="150000"/>
              </a:lnSpc>
              <a:buFont typeface="+mj-lt"/>
              <a:buAutoNum type="arabicPeriod"/>
            </a:pPr>
            <a:r>
              <a:rPr lang="he-IL" sz="3300" dirty="0"/>
              <a:t>תהלוכות חקלאיות בקיבוצים ובמושבים</a:t>
            </a:r>
          </a:p>
          <a:p>
            <a:pPr marL="514350" indent="-514350" algn="r" rtl="1">
              <a:lnSpc>
                <a:spcPct val="150000"/>
              </a:lnSpc>
              <a:buFont typeface="+mj-lt"/>
              <a:buAutoNum type="arabicPeriod"/>
            </a:pPr>
            <a:r>
              <a:rPr lang="he-IL" sz="3300" dirty="0"/>
              <a:t>לומדים בשעות מאוחרות של הלילה</a:t>
            </a:r>
          </a:p>
          <a:p>
            <a:pPr marL="514350" indent="-514350" algn="r" rtl="1">
              <a:lnSpc>
                <a:spcPct val="150000"/>
              </a:lnSpc>
              <a:buFont typeface="+mj-lt"/>
              <a:buAutoNum type="arabicPeriod"/>
            </a:pPr>
            <a:r>
              <a:rPr lang="he-IL" sz="3300" dirty="0"/>
              <a:t>עלייה לרגל לירושלים</a:t>
            </a:r>
          </a:p>
        </p:txBody>
      </p:sp>
      <p:sp>
        <p:nvSpPr>
          <p:cNvPr id="7" name="תיבת טקסט 6">
            <a:extLst>
              <a:ext uri="{FF2B5EF4-FFF2-40B4-BE49-F238E27FC236}">
                <a16:creationId xmlns:a16="http://schemas.microsoft.com/office/drawing/2014/main" id="{ADB0EBA2-0F4D-404A-B436-7D484BF6B5D4}"/>
              </a:ext>
            </a:extLst>
          </p:cNvPr>
          <p:cNvSpPr txBox="1"/>
          <p:nvPr/>
        </p:nvSpPr>
        <p:spPr>
          <a:xfrm>
            <a:off x="580103" y="2551157"/>
            <a:ext cx="3562194" cy="3045257"/>
          </a:xfrm>
          <a:prstGeom prst="rect">
            <a:avLst/>
          </a:prstGeom>
          <a:noFill/>
        </p:spPr>
        <p:txBody>
          <a:bodyPr wrap="none" rtlCol="1">
            <a:spAutoFit/>
          </a:bodyPr>
          <a:lstStyle/>
          <a:p>
            <a:pPr algn="r" rtl="1">
              <a:lnSpc>
                <a:spcPct val="150000"/>
              </a:lnSpc>
            </a:pPr>
            <a:r>
              <a:rPr lang="he-IL" sz="3300" dirty="0"/>
              <a:t>6. אכילת מאכלי חלב</a:t>
            </a:r>
          </a:p>
          <a:p>
            <a:pPr algn="r" rtl="1">
              <a:lnSpc>
                <a:spcPct val="150000"/>
              </a:lnSpc>
            </a:pPr>
            <a:r>
              <a:rPr lang="he-IL" sz="3300" dirty="0"/>
              <a:t>7. קריאה בתורה</a:t>
            </a:r>
          </a:p>
          <a:p>
            <a:pPr algn="r" rtl="1">
              <a:lnSpc>
                <a:spcPct val="150000"/>
              </a:lnSpc>
            </a:pPr>
            <a:r>
              <a:rPr lang="he-IL" sz="3300" dirty="0"/>
              <a:t>8. משחקי מים</a:t>
            </a:r>
          </a:p>
          <a:p>
            <a:pPr algn="r" rtl="1">
              <a:lnSpc>
                <a:spcPct val="150000"/>
              </a:lnSpc>
            </a:pPr>
            <a:r>
              <a:rPr lang="he-IL" sz="3300" dirty="0"/>
              <a:t>9. קריאת מגילת רות</a:t>
            </a:r>
          </a:p>
        </p:txBody>
      </p:sp>
      <p:sp>
        <p:nvSpPr>
          <p:cNvPr id="8" name="מלבן 7">
            <a:extLst>
              <a:ext uri="{FF2B5EF4-FFF2-40B4-BE49-F238E27FC236}">
                <a16:creationId xmlns:a16="http://schemas.microsoft.com/office/drawing/2014/main" id="{62BC6F68-CBD8-4A43-9239-2BCEF018819D}"/>
              </a:ext>
            </a:extLst>
          </p:cNvPr>
          <p:cNvSpPr/>
          <p:nvPr/>
        </p:nvSpPr>
        <p:spPr>
          <a:xfrm>
            <a:off x="4768646" y="822423"/>
            <a:ext cx="6587611" cy="1200329"/>
          </a:xfrm>
          <a:prstGeom prst="rect">
            <a:avLst/>
          </a:prstGeom>
        </p:spPr>
        <p:txBody>
          <a:bodyPr wrap="square">
            <a:spAutoFit/>
          </a:bodyPr>
          <a:lstStyle/>
          <a:p>
            <a:pPr algn="r" rtl="1"/>
            <a:r>
              <a:rPr lang="he-IL" sz="3600" b="1" dirty="0">
                <a:solidFill>
                  <a:schemeClr val="accent1"/>
                </a:solidFill>
                <a:latin typeface="Arial" panose="020B0604020202020204" pitchFamily="34" charset="0"/>
              </a:rPr>
              <a:t>אילו מנהגי שבועות אפשר לקיים בארץ ואילו בתפוצות?</a:t>
            </a:r>
            <a:r>
              <a:rPr lang="he-IL" sz="3600" dirty="0">
                <a:solidFill>
                  <a:srgbClr val="202122"/>
                </a:solidFill>
                <a:latin typeface="Arial" panose="020B0604020202020204" pitchFamily="34" charset="0"/>
              </a:rPr>
              <a:t> </a:t>
            </a:r>
            <a:endParaRPr lang="he-IL" sz="3600" dirty="0">
              <a:solidFill>
                <a:schemeClr val="accent1"/>
              </a:solidFill>
            </a:endParaRPr>
          </a:p>
        </p:txBody>
      </p:sp>
      <p:pic>
        <p:nvPicPr>
          <p:cNvPr id="3" name="2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80866" y="756836"/>
            <a:ext cx="2286000" cy="815340"/>
          </a:xfrm>
          <a:prstGeom prst="rect">
            <a:avLst/>
          </a:prstGeom>
        </p:spPr>
      </p:pic>
    </p:spTree>
    <p:extLst>
      <p:ext uri="{BB962C8B-B14F-4D97-AF65-F5344CB8AC3E}">
        <p14:creationId xmlns:p14="http://schemas.microsoft.com/office/powerpoint/2010/main" val="239459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6" name="תיבת טקסט 5">
            <a:extLst>
              <a:ext uri="{FF2B5EF4-FFF2-40B4-BE49-F238E27FC236}">
                <a16:creationId xmlns:a16="http://schemas.microsoft.com/office/drawing/2014/main" id="{234E58AB-5B6B-4301-AE1E-54F1C9BC87FF}"/>
              </a:ext>
            </a:extLst>
          </p:cNvPr>
          <p:cNvSpPr txBox="1"/>
          <p:nvPr/>
        </p:nvSpPr>
        <p:spPr>
          <a:xfrm>
            <a:off x="1791421" y="1445636"/>
            <a:ext cx="10015883" cy="2631490"/>
          </a:xfrm>
          <a:prstGeom prst="rect">
            <a:avLst/>
          </a:prstGeom>
          <a:noFill/>
        </p:spPr>
        <p:txBody>
          <a:bodyPr wrap="none" rtlCol="1">
            <a:spAutoFit/>
          </a:bodyPr>
          <a:lstStyle/>
          <a:p>
            <a:pPr marL="514350" indent="-514350" algn="r" rtl="1">
              <a:buFont typeface="+mj-lt"/>
              <a:buAutoNum type="arabicPeriod"/>
            </a:pPr>
            <a:r>
              <a:rPr lang="he-IL" sz="3300" dirty="0"/>
              <a:t>קישוט בית הכנסת והבתים בירק ובפרחים </a:t>
            </a:r>
            <a:r>
              <a:rPr lang="he-IL" sz="3300" dirty="0">
                <a:highlight>
                  <a:srgbClr val="FFFF00"/>
                </a:highlight>
              </a:rPr>
              <a:t>בארץ ובתפוצות</a:t>
            </a:r>
          </a:p>
          <a:p>
            <a:pPr marL="514350" indent="-514350" algn="r" rtl="1">
              <a:buFont typeface="+mj-lt"/>
              <a:buAutoNum type="arabicPeriod"/>
            </a:pPr>
            <a:r>
              <a:rPr lang="he-IL" sz="3300" dirty="0"/>
              <a:t>קישוט בית הכנסת והבתים במגזרות נייר</a:t>
            </a:r>
            <a:r>
              <a:rPr lang="he-IL" sz="3300" dirty="0">
                <a:highlight>
                  <a:srgbClr val="FFFF00"/>
                </a:highlight>
              </a:rPr>
              <a:t> בארץ ובתפוצות</a:t>
            </a:r>
            <a:endParaRPr lang="he-IL" sz="3300" dirty="0"/>
          </a:p>
          <a:p>
            <a:pPr marL="514350" indent="-514350" algn="r" rtl="1">
              <a:buFont typeface="+mj-lt"/>
              <a:buAutoNum type="arabicPeriod"/>
            </a:pPr>
            <a:r>
              <a:rPr lang="he-IL" sz="3300" dirty="0"/>
              <a:t>תהלוכות חקלאיות בקיבוצים ובמושבים </a:t>
            </a:r>
            <a:r>
              <a:rPr lang="he-IL" sz="3300" dirty="0">
                <a:highlight>
                  <a:srgbClr val="FFFF00"/>
                </a:highlight>
              </a:rPr>
              <a:t>בארץ</a:t>
            </a:r>
          </a:p>
          <a:p>
            <a:pPr marL="514350" indent="-514350" algn="r" rtl="1">
              <a:buFont typeface="+mj-lt"/>
              <a:buAutoNum type="arabicPeriod"/>
            </a:pPr>
            <a:r>
              <a:rPr lang="he-IL" sz="3300" dirty="0"/>
              <a:t>לומדים בשעות מאוחרות של הלילה </a:t>
            </a:r>
            <a:r>
              <a:rPr lang="he-IL" sz="3300" dirty="0">
                <a:highlight>
                  <a:srgbClr val="FFFF00"/>
                </a:highlight>
              </a:rPr>
              <a:t>בארץ ובתפוצות</a:t>
            </a:r>
            <a:endParaRPr lang="he-IL" sz="3300" dirty="0"/>
          </a:p>
          <a:p>
            <a:pPr marL="514350" indent="-514350" algn="r" rtl="1">
              <a:buFont typeface="+mj-lt"/>
              <a:buAutoNum type="arabicPeriod"/>
            </a:pPr>
            <a:r>
              <a:rPr lang="he-IL" sz="3300" dirty="0"/>
              <a:t>עלייה לרגל לירושלים </a:t>
            </a:r>
            <a:r>
              <a:rPr lang="he-IL" sz="3300" dirty="0">
                <a:highlight>
                  <a:srgbClr val="FFFF00"/>
                </a:highlight>
              </a:rPr>
              <a:t>בארץ</a:t>
            </a:r>
          </a:p>
        </p:txBody>
      </p:sp>
      <p:sp>
        <p:nvSpPr>
          <p:cNvPr id="7" name="תיבת טקסט 6">
            <a:extLst>
              <a:ext uri="{FF2B5EF4-FFF2-40B4-BE49-F238E27FC236}">
                <a16:creationId xmlns:a16="http://schemas.microsoft.com/office/drawing/2014/main" id="{ADB0EBA2-0F4D-404A-B436-7D484BF6B5D4}"/>
              </a:ext>
            </a:extLst>
          </p:cNvPr>
          <p:cNvSpPr txBox="1"/>
          <p:nvPr/>
        </p:nvSpPr>
        <p:spPr>
          <a:xfrm>
            <a:off x="973393" y="4301299"/>
            <a:ext cx="6340842" cy="2123658"/>
          </a:xfrm>
          <a:prstGeom prst="rect">
            <a:avLst/>
          </a:prstGeom>
          <a:noFill/>
        </p:spPr>
        <p:txBody>
          <a:bodyPr wrap="square" rtlCol="1">
            <a:spAutoFit/>
          </a:bodyPr>
          <a:lstStyle/>
          <a:p>
            <a:pPr algn="r" rtl="1"/>
            <a:r>
              <a:rPr lang="he-IL" sz="3300" dirty="0"/>
              <a:t>6. אכילת מאכלי חלב </a:t>
            </a:r>
            <a:r>
              <a:rPr lang="he-IL" sz="3300" dirty="0">
                <a:highlight>
                  <a:srgbClr val="FFFF00"/>
                </a:highlight>
              </a:rPr>
              <a:t> בארץ ובתפוצות</a:t>
            </a:r>
            <a:r>
              <a:rPr lang="he-IL" sz="3300" dirty="0"/>
              <a:t> </a:t>
            </a:r>
          </a:p>
          <a:p>
            <a:pPr algn="r" rtl="1"/>
            <a:r>
              <a:rPr lang="he-IL" sz="3300" dirty="0"/>
              <a:t>7. קריאה בתורה </a:t>
            </a:r>
            <a:r>
              <a:rPr lang="he-IL" sz="3300" dirty="0">
                <a:highlight>
                  <a:srgbClr val="FFFF00"/>
                </a:highlight>
              </a:rPr>
              <a:t> בארץ ובתפוצות</a:t>
            </a:r>
            <a:endParaRPr lang="he-IL" sz="3300" dirty="0"/>
          </a:p>
          <a:p>
            <a:pPr algn="r" rtl="1"/>
            <a:r>
              <a:rPr lang="he-IL" sz="3300" dirty="0"/>
              <a:t>8. משחקי מים </a:t>
            </a:r>
            <a:r>
              <a:rPr lang="he-IL" sz="3300" dirty="0">
                <a:highlight>
                  <a:srgbClr val="FFFF00"/>
                </a:highlight>
              </a:rPr>
              <a:t>בארץ ובתפוצות</a:t>
            </a:r>
            <a:endParaRPr lang="he-IL" sz="3300" dirty="0"/>
          </a:p>
          <a:p>
            <a:pPr algn="r" rtl="1"/>
            <a:r>
              <a:rPr lang="he-IL" sz="3300" dirty="0"/>
              <a:t>9. קריאת מגילת רות</a:t>
            </a:r>
            <a:r>
              <a:rPr lang="he-IL" sz="3300" dirty="0">
                <a:highlight>
                  <a:srgbClr val="FFFF00"/>
                </a:highlight>
              </a:rPr>
              <a:t> בארץ ובתפוצות</a:t>
            </a:r>
            <a:r>
              <a:rPr lang="he-IL" sz="3300" dirty="0"/>
              <a:t> </a:t>
            </a:r>
          </a:p>
        </p:txBody>
      </p:sp>
      <p:sp>
        <p:nvSpPr>
          <p:cNvPr id="8" name="מלבן 7">
            <a:extLst>
              <a:ext uri="{FF2B5EF4-FFF2-40B4-BE49-F238E27FC236}">
                <a16:creationId xmlns:a16="http://schemas.microsoft.com/office/drawing/2014/main" id="{62BC6F68-CBD8-4A43-9239-2BCEF018819D}"/>
              </a:ext>
            </a:extLst>
          </p:cNvPr>
          <p:cNvSpPr/>
          <p:nvPr/>
        </p:nvSpPr>
        <p:spPr>
          <a:xfrm>
            <a:off x="4423551" y="575132"/>
            <a:ext cx="4011560" cy="646331"/>
          </a:xfrm>
          <a:prstGeom prst="rect">
            <a:avLst/>
          </a:prstGeom>
        </p:spPr>
        <p:txBody>
          <a:bodyPr wrap="square">
            <a:spAutoFit/>
          </a:bodyPr>
          <a:lstStyle/>
          <a:p>
            <a:pPr algn="r" rtl="1"/>
            <a:r>
              <a:rPr lang="he-IL" sz="3600" b="1" dirty="0">
                <a:solidFill>
                  <a:schemeClr val="accent1"/>
                </a:solidFill>
                <a:latin typeface="Arial" panose="020B0604020202020204" pitchFamily="34" charset="0"/>
              </a:rPr>
              <a:t>תשובות לתרגיל</a:t>
            </a:r>
            <a:endParaRPr lang="he-IL" sz="3600" dirty="0">
              <a:solidFill>
                <a:schemeClr val="accent1"/>
              </a:solidFill>
            </a:endParaRPr>
          </a:p>
        </p:txBody>
      </p:sp>
    </p:spTree>
    <p:extLst>
      <p:ext uri="{BB962C8B-B14F-4D97-AF65-F5344CB8AC3E}">
        <p14:creationId xmlns:p14="http://schemas.microsoft.com/office/powerpoint/2010/main" val="2916977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4" name="Picture 4" descr="חקלאים בהתיישבות סוסואה">
            <a:extLst>
              <a:ext uri="{FF2B5EF4-FFF2-40B4-BE49-F238E27FC236}">
                <a16:creationId xmlns:a16="http://schemas.microsoft.com/office/drawing/2014/main" id="{85DA0347-3A3D-4008-A437-7FE0F70000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1005118"/>
            <a:ext cx="5191431" cy="516731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6BF9D514-7F96-4BB9-A2A9-B0A2B28184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2747" y="840658"/>
            <a:ext cx="4256856" cy="5496231"/>
          </a:xfrm>
          <a:prstGeom prst="rect">
            <a:avLst/>
          </a:prstGeom>
          <a:noFill/>
          <a:extLst>
            <a:ext uri="{909E8E84-426E-40DD-AFC4-6F175D3DCCD1}">
              <a14:hiddenFill xmlns:a14="http://schemas.microsoft.com/office/drawing/2010/main">
                <a:solidFill>
                  <a:srgbClr val="FFFFFF"/>
                </a:solidFill>
              </a14:hiddenFill>
            </a:ext>
          </a:extLst>
        </p:spPr>
      </p:pic>
      <p:sp>
        <p:nvSpPr>
          <p:cNvPr id="3" name="מלבן 2">
            <a:extLst>
              <a:ext uri="{FF2B5EF4-FFF2-40B4-BE49-F238E27FC236}">
                <a16:creationId xmlns:a16="http://schemas.microsoft.com/office/drawing/2014/main" id="{D4E56224-A10E-48F0-AA59-603CFEBB73F6}"/>
              </a:ext>
            </a:extLst>
          </p:cNvPr>
          <p:cNvSpPr/>
          <p:nvPr/>
        </p:nvSpPr>
        <p:spPr>
          <a:xfrm>
            <a:off x="3776096" y="257560"/>
            <a:ext cx="4256857" cy="1200329"/>
          </a:xfrm>
          <a:prstGeom prst="rect">
            <a:avLst/>
          </a:prstGeom>
        </p:spPr>
        <p:txBody>
          <a:bodyPr wrap="square">
            <a:spAutoFit/>
          </a:bodyPr>
          <a:lstStyle/>
          <a:p>
            <a:pPr algn="r" rtl="1"/>
            <a:r>
              <a:rPr lang="he-IL" sz="3600" b="1" dirty="0">
                <a:solidFill>
                  <a:schemeClr val="accent1"/>
                </a:solidFill>
                <a:latin typeface="Arial" panose="020B0604020202020204" pitchFamily="34" charset="0"/>
              </a:rPr>
              <a:t>אֶרֶץ זָבַת חָלָב וּדְבָשׁ</a:t>
            </a:r>
          </a:p>
          <a:p>
            <a:pPr algn="r" rtl="1"/>
            <a:r>
              <a:rPr lang="he-IL" sz="3600" b="1" dirty="0">
                <a:solidFill>
                  <a:schemeClr val="accent1"/>
                </a:solidFill>
                <a:latin typeface="Arial" panose="020B0604020202020204" pitchFamily="34" charset="0"/>
              </a:rPr>
              <a:t>על איזו ארץ מדובר?</a:t>
            </a:r>
            <a:r>
              <a:rPr lang="he-IL" sz="3600" dirty="0">
                <a:solidFill>
                  <a:srgbClr val="202122"/>
                </a:solidFill>
                <a:latin typeface="Arial" panose="020B0604020202020204" pitchFamily="34" charset="0"/>
              </a:rPr>
              <a:t> </a:t>
            </a:r>
            <a:endParaRPr lang="he-IL" sz="3600" dirty="0">
              <a:solidFill>
                <a:schemeClr val="accent1"/>
              </a:solidFill>
            </a:endParaRPr>
          </a:p>
        </p:txBody>
      </p:sp>
      <p:sp>
        <p:nvSpPr>
          <p:cNvPr id="5" name="תיבת טקסט 4">
            <a:extLst>
              <a:ext uri="{FF2B5EF4-FFF2-40B4-BE49-F238E27FC236}">
                <a16:creationId xmlns:a16="http://schemas.microsoft.com/office/drawing/2014/main" id="{D923288A-33D1-4556-AD5E-8DA10EBE3551}"/>
              </a:ext>
            </a:extLst>
          </p:cNvPr>
          <p:cNvSpPr txBox="1"/>
          <p:nvPr/>
        </p:nvSpPr>
        <p:spPr>
          <a:xfrm>
            <a:off x="8470233" y="6484282"/>
            <a:ext cx="2452916" cy="307777"/>
          </a:xfrm>
          <a:prstGeom prst="rect">
            <a:avLst/>
          </a:prstGeom>
          <a:noFill/>
        </p:spPr>
        <p:txBody>
          <a:bodyPr wrap="none" rtlCol="1">
            <a:spAutoFit/>
          </a:bodyPr>
          <a:lstStyle/>
          <a:p>
            <a:r>
              <a:rPr lang="he-IL" dirty="0"/>
              <a:t>אוסף </a:t>
            </a:r>
            <a:r>
              <a:rPr lang="he-IL" dirty="0" err="1"/>
              <a:t>זולטן</a:t>
            </a:r>
            <a:r>
              <a:rPr lang="he-IL" dirty="0"/>
              <a:t> </a:t>
            </a:r>
            <a:r>
              <a:rPr lang="he-IL" dirty="0" err="1"/>
              <a:t>קלוגר</a:t>
            </a:r>
            <a:r>
              <a:rPr lang="he-IL" dirty="0"/>
              <a:t>, ארכיון המדינה</a:t>
            </a:r>
          </a:p>
        </p:txBody>
      </p:sp>
      <p:sp>
        <p:nvSpPr>
          <p:cNvPr id="7" name="תיבת טקסט 6">
            <a:extLst>
              <a:ext uri="{FF2B5EF4-FFF2-40B4-BE49-F238E27FC236}">
                <a16:creationId xmlns:a16="http://schemas.microsoft.com/office/drawing/2014/main" id="{252DD4D4-9369-416E-983D-A0847AB22884}"/>
              </a:ext>
            </a:extLst>
          </p:cNvPr>
          <p:cNvSpPr txBox="1"/>
          <p:nvPr/>
        </p:nvSpPr>
        <p:spPr>
          <a:xfrm>
            <a:off x="2974493" y="6193941"/>
            <a:ext cx="2170787" cy="307777"/>
          </a:xfrm>
          <a:prstGeom prst="rect">
            <a:avLst/>
          </a:prstGeom>
          <a:noFill/>
        </p:spPr>
        <p:txBody>
          <a:bodyPr wrap="none" rtlCol="1">
            <a:spAutoFit/>
          </a:bodyPr>
          <a:lstStyle/>
          <a:p>
            <a:r>
              <a:rPr lang="he-IL" dirty="0"/>
              <a:t>אתר תרבות יהודית-ישראלית</a:t>
            </a:r>
          </a:p>
        </p:txBody>
      </p:sp>
    </p:spTree>
    <p:extLst>
      <p:ext uri="{BB962C8B-B14F-4D97-AF65-F5344CB8AC3E}">
        <p14:creationId xmlns:p14="http://schemas.microsoft.com/office/powerpoint/2010/main" val="239859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3" name="מלבן 2">
            <a:extLst>
              <a:ext uri="{FF2B5EF4-FFF2-40B4-BE49-F238E27FC236}">
                <a16:creationId xmlns:a16="http://schemas.microsoft.com/office/drawing/2014/main" id="{D4E56224-A10E-48F0-AA59-603CFEBB73F6}"/>
              </a:ext>
            </a:extLst>
          </p:cNvPr>
          <p:cNvSpPr/>
          <p:nvPr/>
        </p:nvSpPr>
        <p:spPr>
          <a:xfrm>
            <a:off x="2487561" y="412214"/>
            <a:ext cx="7590503" cy="1200329"/>
          </a:xfrm>
          <a:prstGeom prst="rect">
            <a:avLst/>
          </a:prstGeom>
        </p:spPr>
        <p:txBody>
          <a:bodyPr wrap="square">
            <a:spAutoFit/>
          </a:bodyPr>
          <a:lstStyle/>
          <a:p>
            <a:pPr algn="ctr" rtl="1"/>
            <a:r>
              <a:rPr lang="he-IL" sz="3600" b="1" dirty="0">
                <a:solidFill>
                  <a:schemeClr val="accent2">
                    <a:lumMod val="75000"/>
                  </a:schemeClr>
                </a:solidFill>
                <a:latin typeface="Arial" panose="020B0604020202020204" pitchFamily="34" charset="0"/>
              </a:rPr>
              <a:t>ערכי חג השבועות בסוסואה,</a:t>
            </a:r>
          </a:p>
          <a:p>
            <a:pPr algn="ctr" rtl="1"/>
            <a:r>
              <a:rPr lang="he-IL" sz="3600" b="1" dirty="0">
                <a:solidFill>
                  <a:schemeClr val="accent2">
                    <a:lumMod val="75000"/>
                  </a:schemeClr>
                </a:solidFill>
                <a:latin typeface="Arial" panose="020B0604020202020204" pitchFamily="34" charset="0"/>
              </a:rPr>
              <a:t>הרפובליקה הדומיניקנית</a:t>
            </a:r>
            <a:r>
              <a:rPr lang="he-IL" sz="3600" dirty="0">
                <a:solidFill>
                  <a:schemeClr val="accent2">
                    <a:lumMod val="75000"/>
                  </a:schemeClr>
                </a:solidFill>
                <a:latin typeface="Arial" panose="020B0604020202020204" pitchFamily="34" charset="0"/>
              </a:rPr>
              <a:t> </a:t>
            </a:r>
            <a:endParaRPr lang="he-IL" sz="3600" dirty="0">
              <a:solidFill>
                <a:schemeClr val="accent2">
                  <a:lumMod val="75000"/>
                </a:schemeClr>
              </a:solidFill>
            </a:endParaRPr>
          </a:p>
        </p:txBody>
      </p:sp>
      <p:sp>
        <p:nvSpPr>
          <p:cNvPr id="5" name="תיבת טקסט 4">
            <a:extLst>
              <a:ext uri="{FF2B5EF4-FFF2-40B4-BE49-F238E27FC236}">
                <a16:creationId xmlns:a16="http://schemas.microsoft.com/office/drawing/2014/main" id="{D923288A-33D1-4556-AD5E-8DA10EBE3551}"/>
              </a:ext>
            </a:extLst>
          </p:cNvPr>
          <p:cNvSpPr txBox="1"/>
          <p:nvPr/>
        </p:nvSpPr>
        <p:spPr>
          <a:xfrm>
            <a:off x="8470233" y="6484282"/>
            <a:ext cx="1430200" cy="307777"/>
          </a:xfrm>
          <a:prstGeom prst="rect">
            <a:avLst/>
          </a:prstGeom>
          <a:noFill/>
        </p:spPr>
        <p:txBody>
          <a:bodyPr wrap="none" rtlCol="1">
            <a:spAutoFit/>
          </a:bodyPr>
          <a:lstStyle/>
          <a:p>
            <a:r>
              <a:rPr lang="he-IL" dirty="0"/>
              <a:t>אוסף אופירה </a:t>
            </a:r>
            <a:r>
              <a:rPr lang="he-IL" dirty="0" err="1"/>
              <a:t>סב"ן</a:t>
            </a:r>
            <a:endParaRPr lang="he-IL" dirty="0"/>
          </a:p>
        </p:txBody>
      </p:sp>
      <p:pic>
        <p:nvPicPr>
          <p:cNvPr id="2050" name="Picture 2" descr="רפובליקה דומיניקנית">
            <a:extLst>
              <a:ext uri="{FF2B5EF4-FFF2-40B4-BE49-F238E27FC236}">
                <a16:creationId xmlns:a16="http://schemas.microsoft.com/office/drawing/2014/main" id="{5F125D9D-2B26-43C9-89FE-3B4B87D31E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6340" y="1610854"/>
            <a:ext cx="6228993" cy="4670323"/>
          </a:xfrm>
          <a:prstGeom prst="rect">
            <a:avLst/>
          </a:prstGeom>
          <a:noFill/>
          <a:extLst>
            <a:ext uri="{909E8E84-426E-40DD-AFC4-6F175D3DCCD1}">
              <a14:hiddenFill xmlns:a14="http://schemas.microsoft.com/office/drawing/2010/main">
                <a:solidFill>
                  <a:srgbClr val="FFFFFF"/>
                </a:solidFill>
              </a14:hiddenFill>
            </a:ext>
          </a:extLst>
        </p:spPr>
      </p:pic>
      <p:sp>
        <p:nvSpPr>
          <p:cNvPr id="8" name="מלבן 7">
            <a:extLst>
              <a:ext uri="{FF2B5EF4-FFF2-40B4-BE49-F238E27FC236}">
                <a16:creationId xmlns:a16="http://schemas.microsoft.com/office/drawing/2014/main" id="{9559FB6A-20C9-4DA2-AC15-2986866D081C}"/>
              </a:ext>
            </a:extLst>
          </p:cNvPr>
          <p:cNvSpPr/>
          <p:nvPr/>
        </p:nvSpPr>
        <p:spPr>
          <a:xfrm>
            <a:off x="10078064" y="2082886"/>
            <a:ext cx="1542697" cy="646331"/>
          </a:xfrm>
          <a:prstGeom prst="rect">
            <a:avLst/>
          </a:prstGeom>
        </p:spPr>
        <p:txBody>
          <a:bodyPr wrap="square">
            <a:spAutoFit/>
          </a:bodyPr>
          <a:lstStyle/>
          <a:p>
            <a:pPr algn="r" rtl="1"/>
            <a:r>
              <a:rPr lang="he-IL" sz="3600" b="1" dirty="0">
                <a:solidFill>
                  <a:schemeClr val="accent1"/>
                </a:solidFill>
                <a:latin typeface="Arial" panose="020B0604020202020204" pitchFamily="34" charset="0"/>
              </a:rPr>
              <a:t>חסד</a:t>
            </a:r>
            <a:endParaRPr lang="he-IL" sz="3600" dirty="0">
              <a:solidFill>
                <a:schemeClr val="accent1"/>
              </a:solidFill>
            </a:endParaRPr>
          </a:p>
        </p:txBody>
      </p:sp>
      <p:sp>
        <p:nvSpPr>
          <p:cNvPr id="9" name="מלבן 8">
            <a:extLst>
              <a:ext uri="{FF2B5EF4-FFF2-40B4-BE49-F238E27FC236}">
                <a16:creationId xmlns:a16="http://schemas.microsoft.com/office/drawing/2014/main" id="{A0AA7318-09C9-41B3-95DC-91C4051CCCE6}"/>
              </a:ext>
            </a:extLst>
          </p:cNvPr>
          <p:cNvSpPr/>
          <p:nvPr/>
        </p:nvSpPr>
        <p:spPr>
          <a:xfrm>
            <a:off x="10269793" y="3669902"/>
            <a:ext cx="1542698" cy="1200329"/>
          </a:xfrm>
          <a:prstGeom prst="rect">
            <a:avLst/>
          </a:prstGeom>
        </p:spPr>
        <p:txBody>
          <a:bodyPr wrap="square">
            <a:spAutoFit/>
          </a:bodyPr>
          <a:lstStyle/>
          <a:p>
            <a:pPr algn="r" rtl="1"/>
            <a:r>
              <a:rPr lang="he-IL" sz="3600" b="1" dirty="0">
                <a:solidFill>
                  <a:schemeClr val="accent1"/>
                </a:solidFill>
                <a:latin typeface="Arial" panose="020B0604020202020204" pitchFamily="34" charset="0"/>
              </a:rPr>
              <a:t>ערבות הדדית</a:t>
            </a:r>
            <a:endParaRPr lang="he-IL" sz="3600" dirty="0">
              <a:solidFill>
                <a:schemeClr val="accent1"/>
              </a:solidFill>
            </a:endParaRPr>
          </a:p>
        </p:txBody>
      </p:sp>
      <p:sp>
        <p:nvSpPr>
          <p:cNvPr id="10" name="מלבן 9">
            <a:extLst>
              <a:ext uri="{FF2B5EF4-FFF2-40B4-BE49-F238E27FC236}">
                <a16:creationId xmlns:a16="http://schemas.microsoft.com/office/drawing/2014/main" id="{7BFC31EC-64F6-44FB-99AE-D4AF42D2DB6B}"/>
              </a:ext>
            </a:extLst>
          </p:cNvPr>
          <p:cNvSpPr/>
          <p:nvPr/>
        </p:nvSpPr>
        <p:spPr>
          <a:xfrm>
            <a:off x="761999" y="1877907"/>
            <a:ext cx="1542697" cy="1200329"/>
          </a:xfrm>
          <a:prstGeom prst="rect">
            <a:avLst/>
          </a:prstGeom>
        </p:spPr>
        <p:txBody>
          <a:bodyPr wrap="square">
            <a:spAutoFit/>
          </a:bodyPr>
          <a:lstStyle/>
          <a:p>
            <a:pPr algn="r" rtl="1"/>
            <a:r>
              <a:rPr lang="he-IL" sz="3600" b="1" dirty="0">
                <a:solidFill>
                  <a:schemeClr val="accent1"/>
                </a:solidFill>
                <a:latin typeface="Arial" panose="020B0604020202020204" pitchFamily="34" charset="0"/>
              </a:rPr>
              <a:t>חלב ודבש</a:t>
            </a:r>
            <a:endParaRPr lang="he-IL" sz="3600" dirty="0">
              <a:solidFill>
                <a:schemeClr val="accent1"/>
              </a:solidFill>
            </a:endParaRPr>
          </a:p>
        </p:txBody>
      </p:sp>
      <p:sp>
        <p:nvSpPr>
          <p:cNvPr id="11" name="מלבן 10">
            <a:extLst>
              <a:ext uri="{FF2B5EF4-FFF2-40B4-BE49-F238E27FC236}">
                <a16:creationId xmlns:a16="http://schemas.microsoft.com/office/drawing/2014/main" id="{51B7944C-036C-4D61-A513-85115F6B9B29}"/>
              </a:ext>
            </a:extLst>
          </p:cNvPr>
          <p:cNvSpPr/>
          <p:nvPr/>
        </p:nvSpPr>
        <p:spPr>
          <a:xfrm>
            <a:off x="870154" y="4043527"/>
            <a:ext cx="1542697" cy="646331"/>
          </a:xfrm>
          <a:prstGeom prst="rect">
            <a:avLst/>
          </a:prstGeom>
        </p:spPr>
        <p:txBody>
          <a:bodyPr wrap="square">
            <a:spAutoFit/>
          </a:bodyPr>
          <a:lstStyle/>
          <a:p>
            <a:pPr algn="r" rtl="1"/>
            <a:r>
              <a:rPr lang="he-IL" sz="3600" b="1" dirty="0">
                <a:solidFill>
                  <a:schemeClr val="accent1"/>
                </a:solidFill>
                <a:latin typeface="Arial" panose="020B0604020202020204" pitchFamily="34" charset="0"/>
              </a:rPr>
              <a:t>קציר</a:t>
            </a:r>
            <a:endParaRPr lang="he-IL" sz="3600" dirty="0">
              <a:solidFill>
                <a:schemeClr val="accent1"/>
              </a:solidFill>
            </a:endParaRPr>
          </a:p>
        </p:txBody>
      </p:sp>
    </p:spTree>
    <p:extLst>
      <p:ext uri="{BB962C8B-B14F-4D97-AF65-F5344CB8AC3E}">
        <p14:creationId xmlns:p14="http://schemas.microsoft.com/office/powerpoint/2010/main" val="1440189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3074" name="Picture 2">
            <a:extLst>
              <a:ext uri="{FF2B5EF4-FFF2-40B4-BE49-F238E27FC236}">
                <a16:creationId xmlns:a16="http://schemas.microsoft.com/office/drawing/2014/main" id="{C06C8D6F-BFEC-4FFF-81EF-318A23377F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3690" y="1101212"/>
            <a:ext cx="3957553" cy="4827639"/>
          </a:xfrm>
          <a:prstGeom prst="rect">
            <a:avLst/>
          </a:prstGeom>
          <a:noFill/>
          <a:extLst>
            <a:ext uri="{909E8E84-426E-40DD-AFC4-6F175D3DCCD1}">
              <a14:hiddenFill xmlns:a14="http://schemas.microsoft.com/office/drawing/2010/main">
                <a:solidFill>
                  <a:srgbClr val="FFFFFF"/>
                </a:solidFill>
              </a14:hiddenFill>
            </a:ext>
          </a:extLst>
        </p:spPr>
      </p:pic>
      <p:sp>
        <p:nvSpPr>
          <p:cNvPr id="9" name="תיבת טקסט 8">
            <a:extLst>
              <a:ext uri="{FF2B5EF4-FFF2-40B4-BE49-F238E27FC236}">
                <a16:creationId xmlns:a16="http://schemas.microsoft.com/office/drawing/2014/main" id="{D2E85FE0-759A-45CF-A8B5-60B9DFE500FA}"/>
              </a:ext>
            </a:extLst>
          </p:cNvPr>
          <p:cNvSpPr txBox="1"/>
          <p:nvPr/>
        </p:nvSpPr>
        <p:spPr>
          <a:xfrm>
            <a:off x="9374802" y="6066503"/>
            <a:ext cx="1986441" cy="523220"/>
          </a:xfrm>
          <a:prstGeom prst="rect">
            <a:avLst/>
          </a:prstGeom>
          <a:noFill/>
        </p:spPr>
        <p:txBody>
          <a:bodyPr wrap="none" rtlCol="1">
            <a:spAutoFit/>
          </a:bodyPr>
          <a:lstStyle/>
          <a:p>
            <a:r>
              <a:rPr lang="en-US" dirty="0" err="1"/>
              <a:t>Labi</a:t>
            </a:r>
            <a:r>
              <a:rPr lang="en-US" dirty="0"/>
              <a:t> – Blum collection</a:t>
            </a:r>
          </a:p>
          <a:p>
            <a:r>
              <a:rPr lang="en-US" dirty="0" err="1"/>
              <a:t>Sosúa</a:t>
            </a:r>
            <a:r>
              <a:rPr lang="en-US" dirty="0"/>
              <a:t> Virtual Museum</a:t>
            </a:r>
            <a:endParaRPr lang="he-IL" dirty="0"/>
          </a:p>
        </p:txBody>
      </p:sp>
      <p:pic>
        <p:nvPicPr>
          <p:cNvPr id="3076" name="Picture 4">
            <a:extLst>
              <a:ext uri="{FF2B5EF4-FFF2-40B4-BE49-F238E27FC236}">
                <a16:creationId xmlns:a16="http://schemas.microsoft.com/office/drawing/2014/main" id="{B52601A8-0718-4A4C-A949-0314687AB1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9535" y="505393"/>
            <a:ext cx="5833532" cy="4827639"/>
          </a:xfrm>
          <a:prstGeom prst="rect">
            <a:avLst/>
          </a:prstGeom>
          <a:noFill/>
          <a:extLst>
            <a:ext uri="{909E8E84-426E-40DD-AFC4-6F175D3DCCD1}">
              <a14:hiddenFill xmlns:a14="http://schemas.microsoft.com/office/drawing/2010/main">
                <a:solidFill>
                  <a:srgbClr val="FFFFFF"/>
                </a:solidFill>
              </a14:hiddenFill>
            </a:ext>
          </a:extLst>
        </p:spPr>
      </p:pic>
      <p:sp>
        <p:nvSpPr>
          <p:cNvPr id="10" name="תיבת טקסט 9">
            <a:extLst>
              <a:ext uri="{FF2B5EF4-FFF2-40B4-BE49-F238E27FC236}">
                <a16:creationId xmlns:a16="http://schemas.microsoft.com/office/drawing/2014/main" id="{66C25915-00A7-44D7-8EE1-2C9438CC5E56}"/>
              </a:ext>
            </a:extLst>
          </p:cNvPr>
          <p:cNvSpPr txBox="1"/>
          <p:nvPr/>
        </p:nvSpPr>
        <p:spPr>
          <a:xfrm>
            <a:off x="1091124" y="5543283"/>
            <a:ext cx="2771913" cy="523220"/>
          </a:xfrm>
          <a:prstGeom prst="rect">
            <a:avLst/>
          </a:prstGeom>
          <a:noFill/>
        </p:spPr>
        <p:txBody>
          <a:bodyPr wrap="none" rtlCol="1">
            <a:spAutoFit/>
          </a:bodyPr>
          <a:lstStyle/>
          <a:p>
            <a:r>
              <a:rPr lang="en-US" dirty="0"/>
              <a:t>Eli and Susi </a:t>
            </a:r>
            <a:r>
              <a:rPr lang="en-US" dirty="0" err="1"/>
              <a:t>Topf</a:t>
            </a:r>
            <a:r>
              <a:rPr lang="en-US" dirty="0"/>
              <a:t> photo donation</a:t>
            </a:r>
          </a:p>
          <a:p>
            <a:r>
              <a:rPr lang="en-US" dirty="0" err="1"/>
              <a:t>Sosúa</a:t>
            </a:r>
            <a:r>
              <a:rPr lang="en-US" dirty="0"/>
              <a:t> Virtual Museum</a:t>
            </a:r>
            <a:endParaRPr lang="he-IL" dirty="0"/>
          </a:p>
        </p:txBody>
      </p:sp>
    </p:spTree>
    <p:extLst>
      <p:ext uri="{BB962C8B-B14F-4D97-AF65-F5344CB8AC3E}">
        <p14:creationId xmlns:p14="http://schemas.microsoft.com/office/powerpoint/2010/main" val="378455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4" name="מלבן 3">
            <a:extLst>
              <a:ext uri="{FF2B5EF4-FFF2-40B4-BE49-F238E27FC236}">
                <a16:creationId xmlns:a16="http://schemas.microsoft.com/office/drawing/2014/main" id="{04600E99-80A8-449F-A9A5-23A3ACBEF5EE}"/>
              </a:ext>
            </a:extLst>
          </p:cNvPr>
          <p:cNvSpPr/>
          <p:nvPr/>
        </p:nvSpPr>
        <p:spPr>
          <a:xfrm>
            <a:off x="1179870" y="1101038"/>
            <a:ext cx="10363199" cy="5170646"/>
          </a:xfrm>
          <a:prstGeom prst="rect">
            <a:avLst/>
          </a:prstGeom>
        </p:spPr>
        <p:txBody>
          <a:bodyPr wrap="square">
            <a:spAutoFit/>
          </a:bodyPr>
          <a:lstStyle/>
          <a:p>
            <a:pPr marL="342900" indent="-342900" algn="r" rtl="1">
              <a:buFont typeface="+mj-lt"/>
              <a:buAutoNum type="arabicPeriod"/>
            </a:pPr>
            <a:r>
              <a:rPr lang="he-IL" sz="3300" dirty="0">
                <a:latin typeface="Calibri" panose="020F0502020204030204" pitchFamily="34" charset="0"/>
                <a:ea typeface="Calibri" panose="020F0502020204030204" pitchFamily="34" charset="0"/>
                <a:cs typeface="+mn-cs"/>
              </a:rPr>
              <a:t>בזמן מלחמת העולם השניה, ארץ ישראל היתה בידיים זרות.</a:t>
            </a:r>
            <a:endParaRPr lang="en-US" sz="3300" dirty="0">
              <a:latin typeface="Calibri" panose="020F0502020204030204" pitchFamily="34" charset="0"/>
              <a:ea typeface="Calibri" panose="020F0502020204030204" pitchFamily="34" charset="0"/>
              <a:cs typeface="+mn-cs"/>
            </a:endParaRPr>
          </a:p>
          <a:p>
            <a:pPr marL="342900" lvl="0" indent="-342900" algn="r" rtl="1">
              <a:buFont typeface="+mj-lt"/>
              <a:buAutoNum type="arabicPeriod"/>
            </a:pPr>
            <a:r>
              <a:rPr lang="he-IL" sz="3300" dirty="0">
                <a:latin typeface="Calibri" panose="020F0502020204030204" pitchFamily="34" charset="0"/>
                <a:ea typeface="Calibri" panose="020F0502020204030204" pitchFamily="34" charset="0"/>
                <a:cs typeface="+mn-cs"/>
              </a:rPr>
              <a:t>יהודים רבים חיפשו מדינה שתעניק להם מקלט.</a:t>
            </a:r>
          </a:p>
          <a:p>
            <a:pPr marL="342900" lvl="0" indent="-342900" algn="r" rtl="1">
              <a:buFont typeface="+mj-lt"/>
              <a:buAutoNum type="arabicPeriod"/>
            </a:pPr>
            <a:r>
              <a:rPr lang="he-IL" sz="3300" dirty="0">
                <a:latin typeface="Calibri" panose="020F0502020204030204" pitchFamily="34" charset="0"/>
                <a:ea typeface="Calibri" panose="020F0502020204030204" pitchFamily="34" charset="0"/>
                <a:cs typeface="+mn-cs"/>
              </a:rPr>
              <a:t>באותה עת, כשמדינות העולם החופשי הגבילו את הגירת היהודים אליהן, הרפובליקה הדומיניקנית, פתחה את שעריה והזמינה יהודים מאירופה, להתיישב בה.</a:t>
            </a:r>
          </a:p>
          <a:p>
            <a:pPr marL="342900" indent="-342900" algn="r" rtl="1">
              <a:buFont typeface="+mj-lt"/>
              <a:buAutoNum type="arabicPeriod"/>
            </a:pPr>
            <a:r>
              <a:rPr lang="he-IL" sz="3300" dirty="0">
                <a:latin typeface="Calibri" panose="020F0502020204030204" pitchFamily="34" charset="0"/>
                <a:ea typeface="Calibri" panose="020F0502020204030204" pitchFamily="34" charset="0"/>
                <a:cs typeface="+mn-cs"/>
              </a:rPr>
              <a:t>להתיישבות היהודית החדשה, עזר ארגון יהודי-אמריקאי בשם הג'וינט. </a:t>
            </a:r>
            <a:endParaRPr lang="en-US" sz="3300" dirty="0">
              <a:latin typeface="Calibri" panose="020F0502020204030204" pitchFamily="34" charset="0"/>
              <a:ea typeface="Calibri" panose="020F0502020204030204" pitchFamily="34" charset="0"/>
              <a:cs typeface="+mn-cs"/>
            </a:endParaRPr>
          </a:p>
          <a:p>
            <a:pPr marL="342900" lvl="0" indent="-342900" algn="r" rtl="1">
              <a:buFont typeface="+mj-lt"/>
              <a:buAutoNum type="arabicPeriod"/>
            </a:pPr>
            <a:r>
              <a:rPr lang="he-IL" sz="3300" dirty="0">
                <a:latin typeface="Calibri" panose="020F0502020204030204" pitchFamily="34" charset="0"/>
                <a:ea typeface="Calibri" panose="020F0502020204030204" pitchFamily="34" charset="0"/>
                <a:cs typeface="+mn-cs"/>
              </a:rPr>
              <a:t>ארגון זה, שסייע לפליטים להגיע לרפובליקה הדומיניקנית, הביא אותם קודם לסנטו דומינגו, ואחר כך </a:t>
            </a:r>
            <a:r>
              <a:rPr lang="he-IL" sz="3300" dirty="0" err="1">
                <a:latin typeface="Calibri" panose="020F0502020204030204" pitchFamily="34" charset="0"/>
                <a:ea typeface="Calibri" panose="020F0502020204030204" pitchFamily="34" charset="0"/>
                <a:cs typeface="+mn-cs"/>
              </a:rPr>
              <a:t>לסוסואה</a:t>
            </a:r>
            <a:r>
              <a:rPr lang="he-IL" sz="3300" dirty="0">
                <a:latin typeface="Calibri" panose="020F0502020204030204" pitchFamily="34" charset="0"/>
                <a:ea typeface="Calibri" panose="020F0502020204030204" pitchFamily="34" charset="0"/>
                <a:cs typeface="+mn-cs"/>
              </a:rPr>
              <a:t>, שם הקימו התיישבות חקלאית מצוינת. </a:t>
            </a:r>
            <a:endParaRPr lang="en-US" sz="3300" dirty="0">
              <a:latin typeface="Calibri" panose="020F0502020204030204" pitchFamily="34" charset="0"/>
              <a:ea typeface="Calibri" panose="020F0502020204030204" pitchFamily="34" charset="0"/>
              <a:cs typeface="+mn-cs"/>
            </a:endParaRPr>
          </a:p>
        </p:txBody>
      </p:sp>
      <p:sp>
        <p:nvSpPr>
          <p:cNvPr id="9" name="מלבן 8">
            <a:extLst>
              <a:ext uri="{FF2B5EF4-FFF2-40B4-BE49-F238E27FC236}">
                <a16:creationId xmlns:a16="http://schemas.microsoft.com/office/drawing/2014/main" id="{B05F6AD0-037C-4584-9D2C-5B88DF2C13DD}"/>
              </a:ext>
            </a:extLst>
          </p:cNvPr>
          <p:cNvSpPr/>
          <p:nvPr/>
        </p:nvSpPr>
        <p:spPr>
          <a:xfrm>
            <a:off x="4949346" y="454707"/>
            <a:ext cx="2293307" cy="646331"/>
          </a:xfrm>
          <a:prstGeom prst="rect">
            <a:avLst/>
          </a:prstGeom>
        </p:spPr>
        <p:txBody>
          <a:bodyPr wrap="square">
            <a:spAutoFit/>
          </a:bodyPr>
          <a:lstStyle/>
          <a:p>
            <a:pPr algn="r" rtl="1"/>
            <a:r>
              <a:rPr lang="he-IL" sz="3600" b="1" dirty="0">
                <a:solidFill>
                  <a:schemeClr val="accent1"/>
                </a:solidFill>
                <a:latin typeface="Arial" panose="020B0604020202020204" pitchFamily="34" charset="0"/>
              </a:rPr>
              <a:t>עובדות</a:t>
            </a:r>
          </a:p>
        </p:txBody>
      </p:sp>
    </p:spTree>
    <p:extLst>
      <p:ext uri="{BB962C8B-B14F-4D97-AF65-F5344CB8AC3E}">
        <p14:creationId xmlns:p14="http://schemas.microsoft.com/office/powerpoint/2010/main" val="369928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3" name="מלבן 2">
            <a:extLst>
              <a:ext uri="{FF2B5EF4-FFF2-40B4-BE49-F238E27FC236}">
                <a16:creationId xmlns:a16="http://schemas.microsoft.com/office/drawing/2014/main" id="{6C557ED3-C2E1-4D0E-8DAD-B7C54B35EB42}"/>
              </a:ext>
            </a:extLst>
          </p:cNvPr>
          <p:cNvSpPr/>
          <p:nvPr/>
        </p:nvSpPr>
        <p:spPr>
          <a:xfrm>
            <a:off x="1425677" y="366623"/>
            <a:ext cx="9940413" cy="5693866"/>
          </a:xfrm>
          <a:prstGeom prst="rect">
            <a:avLst/>
          </a:prstGeom>
        </p:spPr>
        <p:txBody>
          <a:bodyPr wrap="square">
            <a:spAutoFit/>
          </a:bodyPr>
          <a:lstStyle/>
          <a:p>
            <a:pPr algn="ctr" rtl="1"/>
            <a:r>
              <a:rPr lang="he-IL" sz="2800" dirty="0">
                <a:latin typeface="Calibri" panose="020F0502020204030204" pitchFamily="34" charset="0"/>
                <a:ea typeface="Times New Roman" panose="02020603050405020304" pitchFamily="18" charset="0"/>
                <a:cs typeface="Times New Roman" panose="02020603050405020304" pitchFamily="18" charset="0"/>
              </a:rPr>
              <a:t>אגודת ההתיישבות ברפובליקה הדומיניקנית</a:t>
            </a:r>
            <a:endParaRPr lang="en-US" sz="2800" dirty="0">
              <a:latin typeface="Calibri" panose="020F0502020204030204" pitchFamily="34" charset="0"/>
              <a:ea typeface="Calibri" panose="020F0502020204030204" pitchFamily="34" charset="0"/>
              <a:cs typeface="Arial" panose="020B0604020202020204" pitchFamily="34" charset="0"/>
            </a:endParaRPr>
          </a:p>
          <a:p>
            <a:pPr algn="ctr" rtl="1"/>
            <a:r>
              <a:rPr lang="he-IL" sz="2800" dirty="0">
                <a:latin typeface="Calibri" panose="020F0502020204030204" pitchFamily="34" charset="0"/>
                <a:ea typeface="Times New Roman" panose="02020603050405020304" pitchFamily="18" charset="0"/>
                <a:cs typeface="Times New Roman" panose="02020603050405020304" pitchFamily="18" charset="0"/>
              </a:rPr>
              <a:t>ברודווי 65, ניו יורק</a:t>
            </a:r>
            <a:endParaRPr lang="en-US" sz="2800" dirty="0">
              <a:latin typeface="Calibri" panose="020F0502020204030204" pitchFamily="34" charset="0"/>
              <a:ea typeface="Calibri" panose="020F0502020204030204" pitchFamily="34" charset="0"/>
              <a:cs typeface="Arial" panose="020B0604020202020204" pitchFamily="34" charset="0"/>
            </a:endParaRPr>
          </a:p>
          <a:p>
            <a:pPr algn="r" rtl="1"/>
            <a:r>
              <a:rPr lang="he-IL" sz="2800" dirty="0">
                <a:latin typeface="Calibri" panose="020F0502020204030204" pitchFamily="34" charset="0"/>
                <a:ea typeface="Times New Roman" panose="02020603050405020304" pitchFamily="18" charset="0"/>
                <a:cs typeface="Times New Roman" panose="02020603050405020304" pitchFamily="18" charset="0"/>
              </a:rPr>
              <a:t>11 באפריל, 1940</a:t>
            </a:r>
            <a:endParaRPr lang="en-US" sz="2800" dirty="0">
              <a:latin typeface="Calibri" panose="020F0502020204030204" pitchFamily="34" charset="0"/>
              <a:ea typeface="Calibri" panose="020F0502020204030204" pitchFamily="34" charset="0"/>
              <a:cs typeface="Arial" panose="020B0604020202020204" pitchFamily="34" charset="0"/>
            </a:endParaRPr>
          </a:p>
          <a:p>
            <a:pPr algn="r" rtl="1"/>
            <a:r>
              <a:rPr lang="he-IL" sz="2800" dirty="0">
                <a:latin typeface="Calibri" panose="020F0502020204030204" pitchFamily="34" charset="0"/>
                <a:ea typeface="Times New Roman" panose="02020603050405020304" pitchFamily="18" charset="0"/>
                <a:cs typeface="Times New Roman" panose="02020603050405020304" pitchFamily="18" charset="0"/>
              </a:rPr>
              <a:t>אל מר </a:t>
            </a:r>
            <a:r>
              <a:rPr lang="he-IL" sz="2800" dirty="0" err="1">
                <a:latin typeface="Calibri" panose="020F0502020204030204" pitchFamily="34" charset="0"/>
                <a:ea typeface="Times New Roman" panose="02020603050405020304" pitchFamily="18" charset="0"/>
                <a:cs typeface="Times New Roman" panose="02020603050405020304" pitchFamily="18" charset="0"/>
              </a:rPr>
              <a:t>מייצ'יסלאב</a:t>
            </a:r>
            <a:r>
              <a:rPr lang="he-IL" sz="2800" dirty="0">
                <a:latin typeface="Calibri" panose="020F0502020204030204" pitchFamily="34" charset="0"/>
                <a:ea typeface="Times New Roman" panose="02020603050405020304" pitchFamily="18" charset="0"/>
                <a:cs typeface="Times New Roman" panose="02020603050405020304" pitchFamily="18" charset="0"/>
              </a:rPr>
              <a:t> </a:t>
            </a:r>
            <a:r>
              <a:rPr lang="he-IL" sz="2800" dirty="0" err="1">
                <a:latin typeface="Calibri" panose="020F0502020204030204" pitchFamily="34" charset="0"/>
                <a:ea typeface="Times New Roman" panose="02020603050405020304" pitchFamily="18" charset="0"/>
                <a:cs typeface="Times New Roman" panose="02020603050405020304" pitchFamily="18" charset="0"/>
              </a:rPr>
              <a:t>פרסטר</a:t>
            </a:r>
            <a:r>
              <a:rPr lang="he-IL" sz="2800" dirty="0">
                <a:latin typeface="Calibri" panose="020F0502020204030204" pitchFamily="34" charset="0"/>
                <a:ea typeface="Times New Roman" panose="02020603050405020304" pitchFamily="18" charset="0"/>
                <a:cs typeface="Times New Roman" panose="02020603050405020304" pitchFamily="18" charset="0"/>
              </a:rPr>
              <a:t>, שדרות </a:t>
            </a:r>
            <a:r>
              <a:rPr lang="he-IL" sz="2800" dirty="0" err="1">
                <a:latin typeface="Calibri" panose="020F0502020204030204" pitchFamily="34" charset="0"/>
                <a:ea typeface="Times New Roman" panose="02020603050405020304" pitchFamily="18" charset="0"/>
                <a:cs typeface="Times New Roman" panose="02020603050405020304" pitchFamily="18" charset="0"/>
              </a:rPr>
              <a:t>ירוֹזוֹלימסקיֶיה</a:t>
            </a:r>
            <a:r>
              <a:rPr lang="he-IL" sz="2800" dirty="0">
                <a:latin typeface="Calibri" panose="020F0502020204030204" pitchFamily="34" charset="0"/>
                <a:ea typeface="Times New Roman" panose="02020603050405020304" pitchFamily="18" charset="0"/>
                <a:cs typeface="Times New Roman" panose="02020603050405020304" pitchFamily="18" charset="0"/>
              </a:rPr>
              <a:t> 55, ורשה, פולין.</a:t>
            </a:r>
            <a:endParaRPr lang="en-US" sz="2800" dirty="0">
              <a:latin typeface="Calibri" panose="020F0502020204030204" pitchFamily="34" charset="0"/>
              <a:ea typeface="Calibri" panose="020F0502020204030204" pitchFamily="34" charset="0"/>
              <a:cs typeface="Arial" panose="020B0604020202020204" pitchFamily="34" charset="0"/>
            </a:endParaRPr>
          </a:p>
          <a:p>
            <a:pPr algn="r" rtl="1"/>
            <a:r>
              <a:rPr lang="he-IL" sz="2800" dirty="0">
                <a:latin typeface="Calibri" panose="020F0502020204030204" pitchFamily="34" charset="0"/>
                <a:ea typeface="Times New Roman" panose="02020603050405020304" pitchFamily="18" charset="0"/>
                <a:cs typeface="Times New Roman" panose="02020603050405020304" pitchFamily="18" charset="0"/>
              </a:rPr>
              <a:t>אדון נכבד,</a:t>
            </a:r>
            <a:endParaRPr lang="en-US" sz="2800" dirty="0">
              <a:latin typeface="Calibri" panose="020F0502020204030204" pitchFamily="34" charset="0"/>
              <a:ea typeface="Calibri" panose="020F0502020204030204" pitchFamily="34" charset="0"/>
              <a:cs typeface="Arial" panose="020B0604020202020204" pitchFamily="34" charset="0"/>
            </a:endParaRPr>
          </a:p>
          <a:p>
            <a:pPr algn="r" rtl="1"/>
            <a:r>
              <a:rPr lang="he-IL" sz="2800" dirty="0">
                <a:latin typeface="Calibri" panose="020F0502020204030204" pitchFamily="34" charset="0"/>
                <a:ea typeface="Times New Roman" panose="02020603050405020304" pitchFamily="18" charset="0"/>
                <a:cs typeface="Times New Roman" panose="02020603050405020304" pitchFamily="18" charset="0"/>
              </a:rPr>
              <a:t>מכתב זה מאשר את בקשתך להגיע בתור מהנדס, להתיישבותנו בסנטו דומינגו. בהתאם להסכם שלנו עם ממשלת הרפובליקה הדומיניקנית, מחודש ינואר, 1940, נוכל להביא תושבים יהודים נוספים להתיישבות שלנו בסנטו דומינגו ובהם צוותי מהנדסים, חקלאים </a:t>
            </a:r>
            <a:r>
              <a:rPr lang="he-IL" sz="2800" dirty="0" err="1">
                <a:latin typeface="Calibri" panose="020F0502020204030204" pitchFamily="34" charset="0"/>
                <a:ea typeface="Times New Roman" panose="02020603050405020304" pitchFamily="18" charset="0"/>
                <a:cs typeface="Times New Roman" panose="02020603050405020304" pitchFamily="18" charset="0"/>
              </a:rPr>
              <a:t>וכו</a:t>
            </a:r>
            <a:r>
              <a:rPr lang="he-IL" sz="2800" dirty="0">
                <a:latin typeface="Calibri" panose="020F0502020204030204" pitchFamily="34" charset="0"/>
                <a:ea typeface="Times New Roman" panose="02020603050405020304" pitchFamily="18" charset="0"/>
                <a:cs typeface="Times New Roman" panose="02020603050405020304" pitchFamily="18" charset="0"/>
              </a:rPr>
              <a:t>'. הגשנו בקשה לוויזה, עבורך, עבור רעייתך ועבור ילדך,</a:t>
            </a:r>
            <a:endParaRPr lang="en-US" sz="2800" dirty="0">
              <a:latin typeface="Calibri" panose="020F0502020204030204" pitchFamily="34" charset="0"/>
              <a:ea typeface="Calibri" panose="020F0502020204030204" pitchFamily="34" charset="0"/>
              <a:cs typeface="Arial" panose="020B0604020202020204" pitchFamily="34" charset="0"/>
            </a:endParaRPr>
          </a:p>
          <a:p>
            <a:pPr algn="ctr" rtl="1"/>
            <a:r>
              <a:rPr lang="he-IL" sz="2800" dirty="0">
                <a:latin typeface="Calibri" panose="020F0502020204030204" pitchFamily="34" charset="0"/>
                <a:ea typeface="Times New Roman" panose="02020603050405020304" pitchFamily="18" charset="0"/>
                <a:cs typeface="Times New Roman" panose="02020603050405020304" pitchFamily="18" charset="0"/>
              </a:rPr>
              <a:t>שלך,</a:t>
            </a:r>
            <a:endParaRPr lang="en-US" sz="2800" dirty="0">
              <a:latin typeface="Calibri" panose="020F0502020204030204" pitchFamily="34" charset="0"/>
              <a:ea typeface="Calibri" panose="020F0502020204030204" pitchFamily="34" charset="0"/>
              <a:cs typeface="Arial" panose="020B0604020202020204" pitchFamily="34" charset="0"/>
            </a:endParaRPr>
          </a:p>
          <a:p>
            <a:pPr algn="ctr" rtl="1"/>
            <a:r>
              <a:rPr lang="he-IL" sz="2800" dirty="0">
                <a:latin typeface="Calibri" panose="020F0502020204030204" pitchFamily="34" charset="0"/>
                <a:ea typeface="Times New Roman" panose="02020603050405020304" pitchFamily="18" charset="0"/>
                <a:cs typeface="Times New Roman" panose="02020603050405020304" pitchFamily="18" charset="0"/>
              </a:rPr>
              <a:t>ד"ר ג'וזף א. רוזן</a:t>
            </a:r>
            <a:endParaRPr lang="en-US" sz="2800" dirty="0">
              <a:latin typeface="Calibri" panose="020F0502020204030204" pitchFamily="34" charset="0"/>
              <a:ea typeface="Calibri" panose="020F0502020204030204" pitchFamily="34" charset="0"/>
              <a:cs typeface="Arial" panose="020B0604020202020204" pitchFamily="34" charset="0"/>
            </a:endParaRPr>
          </a:p>
          <a:p>
            <a:pPr algn="ctr" rtl="1"/>
            <a:r>
              <a:rPr lang="he-IL" sz="2800" dirty="0">
                <a:latin typeface="Calibri" panose="020F0502020204030204" pitchFamily="34" charset="0"/>
                <a:ea typeface="Times New Roman" panose="02020603050405020304" pitchFamily="18" charset="0"/>
                <a:cs typeface="Times New Roman" panose="02020603050405020304" pitchFamily="18" charset="0"/>
              </a:rPr>
              <a:t>סגן הנשיא של אגודת ההתיישבות ברפובליקה הדומיניקנית</a:t>
            </a:r>
            <a:endParaRPr lang="en-US" sz="2800" dirty="0">
              <a:latin typeface="Calibri" panose="020F0502020204030204" pitchFamily="34" charset="0"/>
              <a:ea typeface="Calibri" panose="020F0502020204030204" pitchFamily="34" charset="0"/>
              <a:cs typeface="Arial" panose="020B0604020202020204" pitchFamily="34" charset="0"/>
            </a:endParaRPr>
          </a:p>
          <a:p>
            <a:pPr algn="ctr" rtl="1"/>
            <a:r>
              <a:rPr lang="he-IL" sz="2800" dirty="0">
                <a:latin typeface="Calibri" panose="020F0502020204030204" pitchFamily="34" charset="0"/>
                <a:ea typeface="Times New Roman" panose="02020603050405020304" pitchFamily="18" charset="0"/>
                <a:cs typeface="Times New Roman" panose="02020603050405020304" pitchFamily="18" charset="0"/>
              </a:rPr>
              <a:t>ונשיא אגרו-ג'וינט </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03501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b="1" dirty="0">
                <a:solidFill>
                  <a:schemeClr val="accent1"/>
                </a:solidFill>
              </a:rPr>
              <a:t>מה להביא לשיעור?</a:t>
            </a:r>
            <a:endParaRPr b="1" dirty="0">
              <a:solidFill>
                <a:schemeClr val="accent1"/>
              </a:solidFill>
            </a:endParaRPr>
          </a:p>
        </p:txBody>
      </p:sp>
      <p:pic>
        <p:nvPicPr>
          <p:cNvPr id="259" name="Google Shape;259;p7" descr="https://lh5.googleusercontent.com/7xQchnRuOUJbyFAyyHdllavqvQUFOSCV7l5Kzy1Rmeboi9xefgg8yDF0ng5ESkxi3tC9_i9ER1BmBYOOTMhmhaxTzBz8ILJQxn_c__0Qg9cKcVB64VGmWAAtIhTRT7NF"/>
          <p:cNvPicPr preferRelativeResize="0"/>
          <p:nvPr/>
        </p:nvPicPr>
        <p:blipFill rotWithShape="1">
          <a:blip r:embed="rId3">
            <a:alphaModFix/>
          </a:blip>
          <a:srcRect/>
          <a:stretch/>
        </p:blipFill>
        <p:spPr>
          <a:xfrm>
            <a:off x="4221243" y="2173185"/>
            <a:ext cx="2652401" cy="3641620"/>
          </a:xfrm>
          <a:prstGeom prst="rect">
            <a:avLst/>
          </a:prstGeom>
          <a:noFill/>
          <a:ln>
            <a:noFill/>
          </a:ln>
        </p:spPr>
      </p:pic>
      <p:pic>
        <p:nvPicPr>
          <p:cNvPr id="260" name="Google Shape;260;p7" descr="https://lh4.googleusercontent.com/iGTl96Eygo7-oid1H3ZWWYhb5HWAynyOs2KLWGGMeuEgHeu4cFLof2g-jYLOscV4q-879K-lfjkP4Swnmj_UGZsWTDspF4AbUz1XGd30Tf1KKpiEXhvx6NLF17Q1F5VY"/>
          <p:cNvPicPr preferRelativeResize="0"/>
          <p:nvPr/>
        </p:nvPicPr>
        <p:blipFill rotWithShape="1">
          <a:blip r:embed="rId4">
            <a:alphaModFix/>
          </a:blip>
          <a:srcRect/>
          <a:stretch/>
        </p:blipFill>
        <p:spPr>
          <a:xfrm rot="7536776">
            <a:off x="6449962" y="2967057"/>
            <a:ext cx="4090220" cy="740845"/>
          </a:xfrm>
          <a:prstGeom prst="rect">
            <a:avLst/>
          </a:prstGeom>
          <a:noFill/>
          <a:ln>
            <a:noFill/>
          </a:ln>
        </p:spPr>
      </p:pic>
    </p:spTree>
    <p:extLst>
      <p:ext uri="{BB962C8B-B14F-4D97-AF65-F5344CB8AC3E}">
        <p14:creationId xmlns:p14="http://schemas.microsoft.com/office/powerpoint/2010/main" val="509514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5" name="מלבן 4">
            <a:extLst>
              <a:ext uri="{FF2B5EF4-FFF2-40B4-BE49-F238E27FC236}">
                <a16:creationId xmlns:a16="http://schemas.microsoft.com/office/drawing/2014/main" id="{9C61A883-16CB-4299-A03C-BDFCC58D50BB}"/>
              </a:ext>
            </a:extLst>
          </p:cNvPr>
          <p:cNvSpPr/>
          <p:nvPr/>
        </p:nvSpPr>
        <p:spPr>
          <a:xfrm>
            <a:off x="5427406" y="593956"/>
            <a:ext cx="5319252" cy="646331"/>
          </a:xfrm>
          <a:prstGeom prst="rect">
            <a:avLst/>
          </a:prstGeom>
        </p:spPr>
        <p:txBody>
          <a:bodyPr wrap="square">
            <a:spAutoFit/>
          </a:bodyPr>
          <a:lstStyle/>
          <a:p>
            <a:pPr algn="r" rtl="1"/>
            <a:r>
              <a:rPr lang="he-IL" sz="3600" b="1" dirty="0">
                <a:solidFill>
                  <a:schemeClr val="accent1"/>
                </a:solidFill>
                <a:latin typeface="Arial" panose="020B0604020202020204" pitchFamily="34" charset="0"/>
              </a:rPr>
              <a:t>נסכם: נכון , לא נכון</a:t>
            </a:r>
          </a:p>
        </p:txBody>
      </p:sp>
      <p:sp>
        <p:nvSpPr>
          <p:cNvPr id="6" name="מלבן 5">
            <a:extLst>
              <a:ext uri="{FF2B5EF4-FFF2-40B4-BE49-F238E27FC236}">
                <a16:creationId xmlns:a16="http://schemas.microsoft.com/office/drawing/2014/main" id="{A4C1B8D9-E9D8-4804-B7A8-EF914A47E429}"/>
              </a:ext>
            </a:extLst>
          </p:cNvPr>
          <p:cNvSpPr/>
          <p:nvPr/>
        </p:nvSpPr>
        <p:spPr>
          <a:xfrm>
            <a:off x="1067934" y="1712289"/>
            <a:ext cx="10274709" cy="5170646"/>
          </a:xfrm>
          <a:prstGeom prst="rect">
            <a:avLst/>
          </a:prstGeom>
        </p:spPr>
        <p:txBody>
          <a:bodyPr wrap="square">
            <a:spAutoFit/>
          </a:bodyPr>
          <a:lstStyle/>
          <a:p>
            <a:pPr marL="514350" indent="-514350" algn="r" rtl="1">
              <a:buFont typeface="+mj-lt"/>
              <a:buAutoNum type="arabicPeriod"/>
            </a:pPr>
            <a:r>
              <a:rPr lang="he-IL" sz="3300" dirty="0">
                <a:latin typeface="Calibri" panose="020F0502020204030204" pitchFamily="34" charset="0"/>
                <a:ea typeface="Calibri" panose="020F0502020204030204" pitchFamily="34" charset="0"/>
                <a:cs typeface="+mn-cs"/>
              </a:rPr>
              <a:t>בשבועות מובלטים ערכים של חסד וערבות הדדית.</a:t>
            </a:r>
          </a:p>
          <a:p>
            <a:pPr marL="514350" indent="-514350" algn="r" rtl="1">
              <a:buFont typeface="+mj-lt"/>
              <a:buAutoNum type="arabicPeriod"/>
            </a:pPr>
            <a:r>
              <a:rPr lang="he-IL" sz="3300" dirty="0">
                <a:latin typeface="Calibri" panose="020F0502020204030204" pitchFamily="34" charset="0"/>
                <a:ea typeface="Calibri" panose="020F0502020204030204" pitchFamily="34" charset="0"/>
                <a:cs typeface="+mn-cs"/>
              </a:rPr>
              <a:t>חג שבועות בתפוצות עוסק בעיקר בעבודת האדמה.</a:t>
            </a:r>
          </a:p>
          <a:p>
            <a:pPr marL="514350" indent="-514350" algn="r" rtl="1">
              <a:buFont typeface="+mj-lt"/>
              <a:buAutoNum type="arabicPeriod"/>
            </a:pPr>
            <a:r>
              <a:rPr lang="he-IL" sz="3300" dirty="0">
                <a:latin typeface="Calibri" panose="020F0502020204030204" pitchFamily="34" charset="0"/>
                <a:ea typeface="Calibri" panose="020F0502020204030204" pitchFamily="34" charset="0"/>
                <a:cs typeface="+mn-cs"/>
              </a:rPr>
              <a:t>שבועות נחגג ב-ו</a:t>
            </a:r>
            <a:r>
              <a:rPr lang="en-US" sz="3300" dirty="0">
                <a:latin typeface="Calibri" panose="020F0502020204030204" pitchFamily="34" charset="0"/>
                <a:ea typeface="Calibri" panose="020F0502020204030204" pitchFamily="34" charset="0"/>
                <a:cs typeface="+mn-cs"/>
              </a:rPr>
              <a:t>'</a:t>
            </a:r>
            <a:r>
              <a:rPr lang="he-IL" sz="3300" dirty="0">
                <a:latin typeface="Calibri" panose="020F0502020204030204" pitchFamily="34" charset="0"/>
                <a:ea typeface="Calibri" panose="020F0502020204030204" pitchFamily="34" charset="0"/>
                <a:cs typeface="+mn-cs"/>
              </a:rPr>
              <a:t> בסיון.</a:t>
            </a:r>
          </a:p>
          <a:p>
            <a:pPr marL="514350" indent="-514350" algn="r" rtl="1">
              <a:buFont typeface="+mj-lt"/>
              <a:buAutoNum type="arabicPeriod"/>
            </a:pPr>
            <a:r>
              <a:rPr lang="he-IL" sz="3300" dirty="0">
                <a:latin typeface="Calibri" panose="020F0502020204030204" pitchFamily="34" charset="0"/>
                <a:ea typeface="Calibri" panose="020F0502020204030204" pitchFamily="34" charset="0"/>
                <a:cs typeface="+mn-cs"/>
              </a:rPr>
              <a:t>בחג זה בולט הקשר בין עם ישראל, תורת ישראל וארץ ישראל.</a:t>
            </a:r>
          </a:p>
          <a:p>
            <a:pPr marL="514350" indent="-514350" algn="r" rtl="1">
              <a:buFont typeface="+mj-lt"/>
              <a:buAutoNum type="arabicPeriod"/>
            </a:pPr>
            <a:r>
              <a:rPr lang="he-IL" sz="3300" dirty="0">
                <a:latin typeface="Calibri" panose="020F0502020204030204" pitchFamily="34" charset="0"/>
                <a:ea typeface="Calibri" panose="020F0502020204030204" pitchFamily="34" charset="0"/>
                <a:cs typeface="+mn-cs"/>
              </a:rPr>
              <a:t>זהו אחד מארבעה רגָלים</a:t>
            </a:r>
          </a:p>
          <a:p>
            <a:pPr marL="514350" indent="-514350" algn="r" rtl="1">
              <a:buFont typeface="+mj-lt"/>
              <a:buAutoNum type="arabicPeriod"/>
            </a:pPr>
            <a:r>
              <a:rPr lang="he-IL" sz="3300" dirty="0">
                <a:latin typeface="Calibri" panose="020F0502020204030204" pitchFamily="34" charset="0"/>
                <a:ea typeface="Calibri" panose="020F0502020204030204" pitchFamily="34" charset="0"/>
                <a:cs typeface="+mn-cs"/>
              </a:rPr>
              <a:t>הג'וינט הוא שם של ארגון סיוע יהודי-אמריקאי.</a:t>
            </a:r>
            <a:endParaRPr lang="en-US" sz="3300" dirty="0">
              <a:latin typeface="Calibri" panose="020F0502020204030204" pitchFamily="34" charset="0"/>
              <a:ea typeface="Calibri" panose="020F0502020204030204" pitchFamily="34" charset="0"/>
              <a:cs typeface="+mn-cs"/>
            </a:endParaRPr>
          </a:p>
          <a:p>
            <a:pPr marL="514350" lvl="0" indent="-514350" algn="r" rtl="1">
              <a:buFont typeface="+mj-lt"/>
              <a:buAutoNum type="arabicPeriod"/>
            </a:pPr>
            <a:r>
              <a:rPr lang="he-IL" sz="3300" dirty="0">
                <a:latin typeface="Calibri" panose="020F0502020204030204" pitchFamily="34" charset="0"/>
                <a:ea typeface="Calibri" panose="020F0502020204030204" pitchFamily="34" charset="0"/>
                <a:cs typeface="+mn-cs"/>
              </a:rPr>
              <a:t>פליטים יהודים בשואה הקימו התיישבות חקלאית בסוסואה </a:t>
            </a:r>
          </a:p>
          <a:p>
            <a:pPr marL="514350" lvl="0" indent="-514350" algn="r" rtl="1">
              <a:buFont typeface="+mj-lt"/>
              <a:buAutoNum type="arabicPeriod"/>
            </a:pPr>
            <a:r>
              <a:rPr lang="he-IL" sz="3300" dirty="0">
                <a:latin typeface="Calibri" panose="020F0502020204030204" pitchFamily="34" charset="0"/>
                <a:ea typeface="Calibri" panose="020F0502020204030204" pitchFamily="34" charset="0"/>
                <a:cs typeface="+mn-cs"/>
              </a:rPr>
              <a:t>אי אפשר לחגוג את שבועות מחוץ לישראל.</a:t>
            </a:r>
          </a:p>
          <a:p>
            <a:pPr lvl="0" algn="r" rtl="1"/>
            <a:endParaRPr lang="en-US" sz="3300" dirty="0">
              <a:latin typeface="Calibri" panose="020F0502020204030204" pitchFamily="34" charset="0"/>
              <a:ea typeface="Calibri" panose="020F0502020204030204" pitchFamily="34" charset="0"/>
              <a:cs typeface="+mn-cs"/>
            </a:endParaRPr>
          </a:p>
        </p:txBody>
      </p:sp>
      <p:pic>
        <p:nvPicPr>
          <p:cNvPr id="7" name="טיימר שלוש דקות מדויק (1)">
            <a:hlinkClick r:id="" action="ppaction://media"/>
            <a:extLst>
              <a:ext uri="{FF2B5EF4-FFF2-40B4-BE49-F238E27FC236}">
                <a16:creationId xmlns:a16="http://schemas.microsoft.com/office/drawing/2014/main" id="{F93A83CA-14F5-4072-AEB4-709D41F5E71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60865" y="411034"/>
            <a:ext cx="2488343" cy="829253"/>
          </a:xfrm>
          <a:prstGeom prst="rect">
            <a:avLst/>
          </a:prstGeom>
        </p:spPr>
      </p:pic>
      <p:pic>
        <p:nvPicPr>
          <p:cNvPr id="8" name="תמונה 7">
            <a:extLst>
              <a:ext uri="{FF2B5EF4-FFF2-40B4-BE49-F238E27FC236}">
                <a16:creationId xmlns:a16="http://schemas.microsoft.com/office/drawing/2014/main" id="{6040BD93-1FDE-4AD3-82CD-501E130729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1965" y="198928"/>
            <a:ext cx="1511939" cy="1511939"/>
          </a:xfrm>
          <a:prstGeom prst="rect">
            <a:avLst/>
          </a:prstGeom>
        </p:spPr>
      </p:pic>
    </p:spTree>
    <p:extLst>
      <p:ext uri="{BB962C8B-B14F-4D97-AF65-F5344CB8AC3E}">
        <p14:creationId xmlns:p14="http://schemas.microsoft.com/office/powerpoint/2010/main" val="1140338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5" name="מלבן 4">
            <a:extLst>
              <a:ext uri="{FF2B5EF4-FFF2-40B4-BE49-F238E27FC236}">
                <a16:creationId xmlns:a16="http://schemas.microsoft.com/office/drawing/2014/main" id="{9C61A883-16CB-4299-A03C-BDFCC58D50BB}"/>
              </a:ext>
            </a:extLst>
          </p:cNvPr>
          <p:cNvSpPr/>
          <p:nvPr/>
        </p:nvSpPr>
        <p:spPr>
          <a:xfrm>
            <a:off x="5427406" y="593956"/>
            <a:ext cx="3089720" cy="646331"/>
          </a:xfrm>
          <a:prstGeom prst="rect">
            <a:avLst/>
          </a:prstGeom>
        </p:spPr>
        <p:txBody>
          <a:bodyPr wrap="square">
            <a:spAutoFit/>
          </a:bodyPr>
          <a:lstStyle/>
          <a:p>
            <a:pPr algn="r" rtl="1"/>
            <a:r>
              <a:rPr lang="he-IL" sz="3600" b="1" dirty="0">
                <a:solidFill>
                  <a:schemeClr val="accent1"/>
                </a:solidFill>
                <a:latin typeface="Arial" panose="020B0604020202020204" pitchFamily="34" charset="0"/>
              </a:rPr>
              <a:t>בדיקת התרגיל</a:t>
            </a:r>
          </a:p>
        </p:txBody>
      </p:sp>
      <p:sp>
        <p:nvSpPr>
          <p:cNvPr id="6" name="מלבן 5">
            <a:extLst>
              <a:ext uri="{FF2B5EF4-FFF2-40B4-BE49-F238E27FC236}">
                <a16:creationId xmlns:a16="http://schemas.microsoft.com/office/drawing/2014/main" id="{A4C1B8D9-E9D8-4804-B7A8-EF914A47E429}"/>
              </a:ext>
            </a:extLst>
          </p:cNvPr>
          <p:cNvSpPr/>
          <p:nvPr/>
        </p:nvSpPr>
        <p:spPr>
          <a:xfrm>
            <a:off x="501445" y="1446818"/>
            <a:ext cx="10821533" cy="5170646"/>
          </a:xfrm>
          <a:prstGeom prst="rect">
            <a:avLst/>
          </a:prstGeom>
        </p:spPr>
        <p:txBody>
          <a:bodyPr wrap="square">
            <a:spAutoFit/>
          </a:bodyPr>
          <a:lstStyle/>
          <a:p>
            <a:pPr marL="514350" indent="-514350" algn="r" rtl="1">
              <a:buFont typeface="+mj-lt"/>
              <a:buAutoNum type="arabicPeriod"/>
            </a:pPr>
            <a:r>
              <a:rPr lang="he-IL" sz="3300" dirty="0">
                <a:latin typeface="Calibri" panose="020F0502020204030204" pitchFamily="34" charset="0"/>
                <a:ea typeface="Calibri" panose="020F0502020204030204" pitchFamily="34" charset="0"/>
                <a:cs typeface="+mn-cs"/>
              </a:rPr>
              <a:t>בשבועות מובלטים ערכים של חסד וערבות הדדית. </a:t>
            </a:r>
            <a:r>
              <a:rPr lang="he-IL" sz="3300" dirty="0">
                <a:highlight>
                  <a:srgbClr val="FFFF00"/>
                </a:highlight>
                <a:latin typeface="Calibri" panose="020F0502020204030204" pitchFamily="34" charset="0"/>
                <a:ea typeface="Calibri" panose="020F0502020204030204" pitchFamily="34" charset="0"/>
                <a:cs typeface="+mn-cs"/>
              </a:rPr>
              <a:t>נכון</a:t>
            </a:r>
          </a:p>
          <a:p>
            <a:pPr marL="514350" indent="-514350" algn="r" rtl="1">
              <a:buFont typeface="+mj-lt"/>
              <a:buAutoNum type="arabicPeriod"/>
            </a:pPr>
            <a:r>
              <a:rPr lang="he-IL" sz="3300" dirty="0">
                <a:latin typeface="Calibri" panose="020F0502020204030204" pitchFamily="34" charset="0"/>
                <a:ea typeface="Calibri" panose="020F0502020204030204" pitchFamily="34" charset="0"/>
                <a:cs typeface="+mn-cs"/>
              </a:rPr>
              <a:t>חג שבועות בתפוצות עוסק בעיקר בעבודת האדמה.</a:t>
            </a:r>
            <a:r>
              <a:rPr lang="he-IL" sz="3300" dirty="0">
                <a:highlight>
                  <a:srgbClr val="FFFF00"/>
                </a:highlight>
                <a:latin typeface="Calibri" panose="020F0502020204030204" pitchFamily="34" charset="0"/>
                <a:ea typeface="Calibri" panose="020F0502020204030204" pitchFamily="34" charset="0"/>
              </a:rPr>
              <a:t> לא נכון</a:t>
            </a:r>
            <a:endParaRPr lang="he-IL" sz="3300" dirty="0">
              <a:latin typeface="Calibri" panose="020F0502020204030204" pitchFamily="34" charset="0"/>
              <a:ea typeface="Calibri" panose="020F0502020204030204" pitchFamily="34" charset="0"/>
              <a:cs typeface="+mn-cs"/>
            </a:endParaRPr>
          </a:p>
          <a:p>
            <a:pPr marL="514350" indent="-514350" algn="r" rtl="1">
              <a:buFont typeface="+mj-lt"/>
              <a:buAutoNum type="arabicPeriod"/>
            </a:pPr>
            <a:r>
              <a:rPr lang="he-IL" sz="3300" dirty="0">
                <a:latin typeface="Calibri" panose="020F0502020204030204" pitchFamily="34" charset="0"/>
                <a:ea typeface="Calibri" panose="020F0502020204030204" pitchFamily="34" charset="0"/>
                <a:cs typeface="+mn-cs"/>
              </a:rPr>
              <a:t>שבועות נחגג ב-ו</a:t>
            </a:r>
            <a:r>
              <a:rPr lang="en-US" sz="3300" dirty="0">
                <a:latin typeface="Calibri" panose="020F0502020204030204" pitchFamily="34" charset="0"/>
                <a:ea typeface="Calibri" panose="020F0502020204030204" pitchFamily="34" charset="0"/>
                <a:cs typeface="+mn-cs"/>
              </a:rPr>
              <a:t>'</a:t>
            </a:r>
            <a:r>
              <a:rPr lang="he-IL" sz="3300" dirty="0">
                <a:latin typeface="Calibri" panose="020F0502020204030204" pitchFamily="34" charset="0"/>
                <a:ea typeface="Calibri" panose="020F0502020204030204" pitchFamily="34" charset="0"/>
                <a:cs typeface="+mn-cs"/>
              </a:rPr>
              <a:t> בסיון.</a:t>
            </a:r>
            <a:r>
              <a:rPr lang="he-IL" sz="3300" dirty="0">
                <a:highlight>
                  <a:srgbClr val="FFFF00"/>
                </a:highlight>
                <a:latin typeface="Calibri" panose="020F0502020204030204" pitchFamily="34" charset="0"/>
                <a:ea typeface="Calibri" panose="020F0502020204030204" pitchFamily="34" charset="0"/>
              </a:rPr>
              <a:t> נכון</a:t>
            </a:r>
            <a:endParaRPr lang="he-IL" sz="3300" dirty="0">
              <a:latin typeface="Calibri" panose="020F0502020204030204" pitchFamily="34" charset="0"/>
              <a:ea typeface="Calibri" panose="020F0502020204030204" pitchFamily="34" charset="0"/>
              <a:cs typeface="+mn-cs"/>
            </a:endParaRPr>
          </a:p>
          <a:p>
            <a:pPr marL="514350" indent="-514350" algn="r" rtl="1">
              <a:buFont typeface="+mj-lt"/>
              <a:buAutoNum type="arabicPeriod"/>
            </a:pPr>
            <a:r>
              <a:rPr lang="he-IL" sz="3300" dirty="0">
                <a:latin typeface="Calibri" panose="020F0502020204030204" pitchFamily="34" charset="0"/>
                <a:ea typeface="Calibri" panose="020F0502020204030204" pitchFamily="34" charset="0"/>
                <a:cs typeface="+mn-cs"/>
              </a:rPr>
              <a:t>בחג זה בולט הקשר בין עם ישראל, תורת ישראל וארץ ישראל.</a:t>
            </a:r>
            <a:r>
              <a:rPr lang="he-IL" sz="3300" dirty="0">
                <a:highlight>
                  <a:srgbClr val="FFFF00"/>
                </a:highlight>
                <a:latin typeface="Calibri" panose="020F0502020204030204" pitchFamily="34" charset="0"/>
                <a:ea typeface="Calibri" panose="020F0502020204030204" pitchFamily="34" charset="0"/>
              </a:rPr>
              <a:t> נכון</a:t>
            </a:r>
            <a:endParaRPr lang="he-IL" sz="3300" dirty="0">
              <a:latin typeface="Calibri" panose="020F0502020204030204" pitchFamily="34" charset="0"/>
              <a:ea typeface="Calibri" panose="020F0502020204030204" pitchFamily="34" charset="0"/>
              <a:cs typeface="+mn-cs"/>
            </a:endParaRPr>
          </a:p>
          <a:p>
            <a:pPr marL="514350" indent="-514350" algn="r" rtl="1">
              <a:buFont typeface="+mj-lt"/>
              <a:buAutoNum type="arabicPeriod"/>
            </a:pPr>
            <a:r>
              <a:rPr lang="he-IL" sz="3300" dirty="0">
                <a:latin typeface="Calibri" panose="020F0502020204030204" pitchFamily="34" charset="0"/>
                <a:ea typeface="Calibri" panose="020F0502020204030204" pitchFamily="34" charset="0"/>
                <a:cs typeface="+mn-cs"/>
              </a:rPr>
              <a:t>זהו אחד מארבעה רגָלים</a:t>
            </a:r>
            <a:r>
              <a:rPr lang="he-IL" sz="3300" dirty="0">
                <a:highlight>
                  <a:srgbClr val="FFFF00"/>
                </a:highlight>
                <a:latin typeface="Calibri" panose="020F0502020204030204" pitchFamily="34" charset="0"/>
                <a:ea typeface="Calibri" panose="020F0502020204030204" pitchFamily="34" charset="0"/>
              </a:rPr>
              <a:t> לא נכון</a:t>
            </a:r>
            <a:endParaRPr lang="he-IL" sz="3300" dirty="0">
              <a:latin typeface="Calibri" panose="020F0502020204030204" pitchFamily="34" charset="0"/>
              <a:ea typeface="Calibri" panose="020F0502020204030204" pitchFamily="34" charset="0"/>
              <a:cs typeface="+mn-cs"/>
            </a:endParaRPr>
          </a:p>
          <a:p>
            <a:pPr marL="514350" indent="-514350" algn="r" rtl="1">
              <a:buFont typeface="+mj-lt"/>
              <a:buAutoNum type="arabicPeriod"/>
            </a:pPr>
            <a:r>
              <a:rPr lang="he-IL" sz="3300" dirty="0">
                <a:latin typeface="Calibri" panose="020F0502020204030204" pitchFamily="34" charset="0"/>
                <a:ea typeface="Calibri" panose="020F0502020204030204" pitchFamily="34" charset="0"/>
                <a:cs typeface="+mn-cs"/>
              </a:rPr>
              <a:t>הג'וינט הוא שם של ארגון סיוע יהודי-אמריקאי.</a:t>
            </a:r>
            <a:r>
              <a:rPr lang="he-IL" sz="3300" dirty="0">
                <a:highlight>
                  <a:srgbClr val="FFFF00"/>
                </a:highlight>
                <a:latin typeface="Calibri" panose="020F0502020204030204" pitchFamily="34" charset="0"/>
                <a:ea typeface="Calibri" panose="020F0502020204030204" pitchFamily="34" charset="0"/>
              </a:rPr>
              <a:t> נכון</a:t>
            </a:r>
            <a:endParaRPr lang="en-US" sz="3300" dirty="0">
              <a:latin typeface="Calibri" panose="020F0502020204030204" pitchFamily="34" charset="0"/>
              <a:ea typeface="Calibri" panose="020F0502020204030204" pitchFamily="34" charset="0"/>
              <a:cs typeface="+mn-cs"/>
            </a:endParaRPr>
          </a:p>
          <a:p>
            <a:pPr marL="514350" lvl="0" indent="-514350" algn="r" rtl="1">
              <a:buFont typeface="+mj-lt"/>
              <a:buAutoNum type="arabicPeriod"/>
            </a:pPr>
            <a:r>
              <a:rPr lang="he-IL" sz="3300" dirty="0">
                <a:latin typeface="Calibri" panose="020F0502020204030204" pitchFamily="34" charset="0"/>
                <a:ea typeface="Calibri" panose="020F0502020204030204" pitchFamily="34" charset="0"/>
                <a:cs typeface="+mn-cs"/>
              </a:rPr>
              <a:t>פליטים יהודים בשואה הקימו התיישבות חקלאית בסוסואה </a:t>
            </a:r>
            <a:r>
              <a:rPr lang="he-IL" sz="3300" dirty="0">
                <a:highlight>
                  <a:srgbClr val="FFFF00"/>
                </a:highlight>
                <a:latin typeface="Calibri" panose="020F0502020204030204" pitchFamily="34" charset="0"/>
                <a:ea typeface="Calibri" panose="020F0502020204030204" pitchFamily="34" charset="0"/>
              </a:rPr>
              <a:t> נכון</a:t>
            </a:r>
            <a:r>
              <a:rPr lang="he-IL" sz="3300" dirty="0">
                <a:latin typeface="Calibri" panose="020F0502020204030204" pitchFamily="34" charset="0"/>
                <a:ea typeface="Calibri" panose="020F0502020204030204" pitchFamily="34" charset="0"/>
                <a:cs typeface="+mn-cs"/>
              </a:rPr>
              <a:t> </a:t>
            </a:r>
          </a:p>
          <a:p>
            <a:pPr marL="514350" lvl="0" indent="-514350" algn="r" rtl="1">
              <a:buFont typeface="+mj-lt"/>
              <a:buAutoNum type="arabicPeriod"/>
            </a:pPr>
            <a:r>
              <a:rPr lang="he-IL" sz="3300" dirty="0">
                <a:latin typeface="Calibri" panose="020F0502020204030204" pitchFamily="34" charset="0"/>
                <a:ea typeface="Calibri" panose="020F0502020204030204" pitchFamily="34" charset="0"/>
                <a:cs typeface="+mn-cs"/>
              </a:rPr>
              <a:t>אי אפשר לחגוג את שבועות מחוץ לישראל.</a:t>
            </a:r>
            <a:r>
              <a:rPr lang="he-IL" sz="3300" dirty="0">
                <a:highlight>
                  <a:srgbClr val="FFFF00"/>
                </a:highlight>
                <a:latin typeface="Calibri" panose="020F0502020204030204" pitchFamily="34" charset="0"/>
                <a:ea typeface="Calibri" panose="020F0502020204030204" pitchFamily="34" charset="0"/>
              </a:rPr>
              <a:t> לא נכון</a:t>
            </a:r>
            <a:endParaRPr lang="he-IL" sz="3300" dirty="0">
              <a:latin typeface="Calibri" panose="020F0502020204030204" pitchFamily="34" charset="0"/>
              <a:ea typeface="Calibri" panose="020F0502020204030204" pitchFamily="34" charset="0"/>
              <a:cs typeface="+mn-cs"/>
            </a:endParaRPr>
          </a:p>
          <a:p>
            <a:pPr lvl="0" algn="r" rtl="1"/>
            <a:endParaRPr lang="en-US" sz="3300" dirty="0">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3048044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6" name="מלבן 5">
            <a:extLst>
              <a:ext uri="{FF2B5EF4-FFF2-40B4-BE49-F238E27FC236}">
                <a16:creationId xmlns:a16="http://schemas.microsoft.com/office/drawing/2014/main" id="{76FC61EC-1089-419C-B684-A9C033DE46E2}"/>
              </a:ext>
            </a:extLst>
          </p:cNvPr>
          <p:cNvSpPr/>
          <p:nvPr/>
        </p:nvSpPr>
        <p:spPr>
          <a:xfrm>
            <a:off x="629264" y="2013015"/>
            <a:ext cx="10933472" cy="600164"/>
          </a:xfrm>
          <a:prstGeom prst="rect">
            <a:avLst/>
          </a:prstGeom>
        </p:spPr>
        <p:txBody>
          <a:bodyPr wrap="square">
            <a:spAutoFit/>
          </a:bodyPr>
          <a:lstStyle/>
          <a:p>
            <a:pPr algn="r" rtl="1">
              <a:buClr>
                <a:schemeClr val="accent2"/>
              </a:buClr>
            </a:pPr>
            <a:endParaRPr lang="en-US" sz="3300" dirty="0">
              <a:solidFill>
                <a:srgbClr val="0070C0"/>
              </a:solidFill>
              <a:latin typeface="Calibri" panose="020F0502020204030204" pitchFamily="34" charset="0"/>
              <a:ea typeface="Calibri" panose="020F0502020204030204" pitchFamily="34" charset="0"/>
              <a:cs typeface="Arial" panose="020B0604020202020204" pitchFamily="34" charset="0"/>
            </a:endParaRPr>
          </a:p>
        </p:txBody>
      </p:sp>
      <p:sp>
        <p:nvSpPr>
          <p:cNvPr id="9" name="תיבת טקסט 8">
            <a:extLst>
              <a:ext uri="{FF2B5EF4-FFF2-40B4-BE49-F238E27FC236}">
                <a16:creationId xmlns:a16="http://schemas.microsoft.com/office/drawing/2014/main" id="{FE59AC78-DE04-4FE0-9E23-E367253EBFA7}"/>
              </a:ext>
            </a:extLst>
          </p:cNvPr>
          <p:cNvSpPr txBox="1"/>
          <p:nvPr/>
        </p:nvSpPr>
        <p:spPr>
          <a:xfrm>
            <a:off x="3274141" y="524603"/>
            <a:ext cx="6887337" cy="646331"/>
          </a:xfrm>
          <a:prstGeom prst="rect">
            <a:avLst/>
          </a:prstGeom>
          <a:noFill/>
        </p:spPr>
        <p:txBody>
          <a:bodyPr wrap="square" rtlCol="1">
            <a:spAutoFit/>
          </a:bodyPr>
          <a:lstStyle/>
          <a:p>
            <a:pPr algn="ctr"/>
            <a:r>
              <a:rPr lang="he-IL" sz="3600" b="1" dirty="0">
                <a:solidFill>
                  <a:schemeClr val="accent2">
                    <a:lumMod val="50000"/>
                  </a:schemeClr>
                </a:solidFill>
              </a:rPr>
              <a:t>נסיים עם רעיון למשימה עצמאית</a:t>
            </a:r>
          </a:p>
        </p:txBody>
      </p:sp>
      <p:sp>
        <p:nvSpPr>
          <p:cNvPr id="10" name="מלבן 9">
            <a:extLst>
              <a:ext uri="{FF2B5EF4-FFF2-40B4-BE49-F238E27FC236}">
                <a16:creationId xmlns:a16="http://schemas.microsoft.com/office/drawing/2014/main" id="{BB840E47-95AB-4399-9091-5328A5867731}"/>
              </a:ext>
            </a:extLst>
          </p:cNvPr>
          <p:cNvSpPr/>
          <p:nvPr/>
        </p:nvSpPr>
        <p:spPr>
          <a:xfrm>
            <a:off x="865240" y="1350357"/>
            <a:ext cx="10274709" cy="3647152"/>
          </a:xfrm>
          <a:prstGeom prst="rect">
            <a:avLst/>
          </a:prstGeom>
        </p:spPr>
        <p:txBody>
          <a:bodyPr wrap="square">
            <a:spAutoFit/>
          </a:bodyPr>
          <a:lstStyle/>
          <a:p>
            <a:pPr algn="r" rtl="1"/>
            <a:r>
              <a:rPr lang="he-IL" sz="3300" b="1" dirty="0">
                <a:latin typeface="Calibri" panose="020F0502020204030204" pitchFamily="34" charset="0"/>
                <a:ea typeface="Calibri" panose="020F0502020204030204" pitchFamily="34" charset="0"/>
                <a:cs typeface="+mn-cs"/>
              </a:rPr>
              <a:t>בחרו אחד מן הנושאים הבאים והכינו עליו מצגת קצרה:</a:t>
            </a:r>
          </a:p>
          <a:p>
            <a:pPr marL="514350" indent="-514350" algn="r" rtl="1">
              <a:buFont typeface="+mj-lt"/>
              <a:buAutoNum type="arabicPeriod"/>
            </a:pPr>
            <a:r>
              <a:rPr lang="he-IL" sz="3300" dirty="0">
                <a:latin typeface="Calibri" panose="020F0502020204030204" pitchFamily="34" charset="0"/>
                <a:ea typeface="Calibri" panose="020F0502020204030204" pitchFamily="34" charset="0"/>
                <a:cs typeface="+mn-cs"/>
              </a:rPr>
              <a:t>ההתיישבות היהודית בסוסואה, הרפובליקה הדומיניקנית.</a:t>
            </a:r>
          </a:p>
          <a:p>
            <a:pPr marL="514350" indent="-514350" algn="r" rtl="1">
              <a:buFont typeface="+mj-lt"/>
              <a:buAutoNum type="arabicPeriod"/>
            </a:pPr>
            <a:r>
              <a:rPr lang="he-IL" sz="3300" dirty="0">
                <a:latin typeface="Calibri" panose="020F0502020204030204" pitchFamily="34" charset="0"/>
                <a:ea typeface="Calibri" panose="020F0502020204030204" pitchFamily="34" charset="0"/>
                <a:cs typeface="+mn-cs"/>
              </a:rPr>
              <a:t>ההתיישבות היהודית-חקלאית במוזסוויל, ארגנטינה.</a:t>
            </a:r>
          </a:p>
          <a:p>
            <a:pPr marL="514350" indent="-514350" algn="r" rtl="1">
              <a:buFont typeface="+mj-lt"/>
              <a:buAutoNum type="arabicPeriod"/>
            </a:pPr>
            <a:r>
              <a:rPr lang="he-IL" sz="3300" dirty="0">
                <a:latin typeface="Calibri" panose="020F0502020204030204" pitchFamily="34" charset="0"/>
                <a:ea typeface="Calibri" panose="020F0502020204030204" pitchFamily="34" charset="0"/>
                <a:cs typeface="+mn-cs"/>
              </a:rPr>
              <a:t>מנהגי חג השבועות בקיבוצים או במושבים בישראל.</a:t>
            </a:r>
          </a:p>
          <a:p>
            <a:pPr marL="514350" indent="-514350" algn="r" rtl="1">
              <a:buFont typeface="+mj-lt"/>
              <a:buAutoNum type="arabicPeriod"/>
            </a:pPr>
            <a:r>
              <a:rPr lang="he-IL" sz="3300" dirty="0">
                <a:latin typeface="Calibri" panose="020F0502020204030204" pitchFamily="34" charset="0"/>
                <a:ea typeface="Calibri" panose="020F0502020204030204" pitchFamily="34" charset="0"/>
                <a:cs typeface="+mn-cs"/>
              </a:rPr>
              <a:t>מנהגי חג השבועות באחת הקהילות היהודיות בארה"ב.</a:t>
            </a:r>
          </a:p>
          <a:p>
            <a:pPr marL="514350" indent="-514350" algn="r" rtl="1">
              <a:buFont typeface="+mj-lt"/>
              <a:buAutoNum type="arabicPeriod"/>
            </a:pPr>
            <a:r>
              <a:rPr lang="he-IL" sz="3300" dirty="0">
                <a:latin typeface="Calibri" panose="020F0502020204030204" pitchFamily="34" charset="0"/>
                <a:ea typeface="Calibri" panose="020F0502020204030204" pitchFamily="34" charset="0"/>
                <a:cs typeface="+mn-cs"/>
              </a:rPr>
              <a:t>מנהגי חג השבועות בקהילה לבחירתכם. </a:t>
            </a:r>
          </a:p>
          <a:p>
            <a:pPr lvl="0" algn="r" rtl="1"/>
            <a:endParaRPr lang="en-US" sz="3300" dirty="0">
              <a:latin typeface="Calibri" panose="020F0502020204030204" pitchFamily="34" charset="0"/>
              <a:ea typeface="Calibri" panose="020F0502020204030204" pitchFamily="34" charset="0"/>
              <a:cs typeface="+mn-cs"/>
            </a:endParaRPr>
          </a:p>
        </p:txBody>
      </p:sp>
      <p:sp>
        <p:nvSpPr>
          <p:cNvPr id="11" name="תיבת טקסט 10">
            <a:extLst>
              <a:ext uri="{FF2B5EF4-FFF2-40B4-BE49-F238E27FC236}">
                <a16:creationId xmlns:a16="http://schemas.microsoft.com/office/drawing/2014/main" id="{C7399FE7-31E6-4844-8BE8-CF50F8479E16}"/>
              </a:ext>
            </a:extLst>
          </p:cNvPr>
          <p:cNvSpPr txBox="1"/>
          <p:nvPr/>
        </p:nvSpPr>
        <p:spPr>
          <a:xfrm>
            <a:off x="3274141" y="4435348"/>
            <a:ext cx="6887337" cy="1754326"/>
          </a:xfrm>
          <a:prstGeom prst="rect">
            <a:avLst/>
          </a:prstGeom>
          <a:noFill/>
        </p:spPr>
        <p:txBody>
          <a:bodyPr wrap="square" rtlCol="1">
            <a:spAutoFit/>
          </a:bodyPr>
          <a:lstStyle/>
          <a:p>
            <a:pPr algn="ctr"/>
            <a:r>
              <a:rPr lang="he-IL" sz="3600" dirty="0">
                <a:solidFill>
                  <a:schemeClr val="accent2">
                    <a:lumMod val="50000"/>
                  </a:schemeClr>
                </a:solidFill>
              </a:rPr>
              <a:t>בשקף האחרון של המצגת ציינו אילו ערכים בלטו בקהילה שחקרתם</a:t>
            </a:r>
          </a:p>
          <a:p>
            <a:pPr algn="ctr"/>
            <a:r>
              <a:rPr lang="he-IL" sz="3600" b="1" dirty="0">
                <a:solidFill>
                  <a:schemeClr val="accent2">
                    <a:lumMod val="50000"/>
                  </a:schemeClr>
                </a:solidFill>
              </a:rPr>
              <a:t>שתפו את חבריכם במצגות שהכנתם</a:t>
            </a:r>
          </a:p>
        </p:txBody>
      </p:sp>
    </p:spTree>
    <p:extLst>
      <p:ext uri="{BB962C8B-B14F-4D97-AF65-F5344CB8AC3E}">
        <p14:creationId xmlns:p14="http://schemas.microsoft.com/office/powerpoint/2010/main" val="2652510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 name="כותרת 2">
            <a:extLst>
              <a:ext uri="{FF2B5EF4-FFF2-40B4-BE49-F238E27FC236}">
                <a16:creationId xmlns:a16="http://schemas.microsoft.com/office/drawing/2014/main" id="{8B0F9876-2CBC-4E11-B535-A555B231A1F9}"/>
              </a:ext>
            </a:extLst>
          </p:cNvPr>
          <p:cNvSpPr>
            <a:spLocks noGrp="1"/>
          </p:cNvSpPr>
          <p:nvPr>
            <p:ph type="title"/>
          </p:nvPr>
        </p:nvSpPr>
        <p:spPr>
          <a:xfrm>
            <a:off x="2023733" y="457200"/>
            <a:ext cx="8974270" cy="680090"/>
          </a:xfrm>
        </p:spPr>
        <p:txBody>
          <a:bodyPr>
            <a:normAutofit fontScale="90000"/>
          </a:bodyPr>
          <a:lstStyle/>
          <a:p>
            <a:pPr algn="ctr"/>
            <a:r>
              <a:rPr lang="he-IL" dirty="0"/>
              <a:t>תרצו להעמיק במה שלמדנו היום?</a:t>
            </a:r>
          </a:p>
        </p:txBody>
      </p:sp>
      <p:sp>
        <p:nvSpPr>
          <p:cNvPr id="4" name="תיבת טקסט 3">
            <a:extLst>
              <a:ext uri="{FF2B5EF4-FFF2-40B4-BE49-F238E27FC236}">
                <a16:creationId xmlns:a16="http://schemas.microsoft.com/office/drawing/2014/main" id="{32AC813F-91E5-484A-AAAD-2674A1609701}"/>
              </a:ext>
            </a:extLst>
          </p:cNvPr>
          <p:cNvSpPr txBox="1"/>
          <p:nvPr/>
        </p:nvSpPr>
        <p:spPr>
          <a:xfrm>
            <a:off x="976745" y="1686642"/>
            <a:ext cx="9763336" cy="4524315"/>
          </a:xfrm>
          <a:prstGeom prst="rect">
            <a:avLst/>
          </a:prstGeom>
          <a:noFill/>
        </p:spPr>
        <p:txBody>
          <a:bodyPr wrap="square" rtlCol="1">
            <a:spAutoFit/>
          </a:bodyPr>
          <a:lstStyle/>
          <a:p>
            <a:pPr algn="ctr"/>
            <a:r>
              <a:rPr lang="he-IL" sz="3600" b="1" dirty="0">
                <a:solidFill>
                  <a:schemeClr val="accent1"/>
                </a:solidFill>
              </a:rPr>
              <a:t>פעילויות מרתקות מצפות לכם באתר </a:t>
            </a:r>
          </a:p>
          <a:p>
            <a:pPr algn="ctr"/>
            <a:endParaRPr lang="en-US" sz="3600" b="1" dirty="0">
              <a:hlinkClick r:id="" action="ppaction://noaction"/>
            </a:endParaRPr>
          </a:p>
          <a:p>
            <a:pPr algn="ctr"/>
            <a:endParaRPr lang="en-US" sz="3600" b="1" dirty="0">
              <a:hlinkClick r:id="" action="ppaction://noaction"/>
            </a:endParaRPr>
          </a:p>
          <a:p>
            <a:pPr algn="ctr"/>
            <a:r>
              <a:rPr lang="en-US" sz="3600" b="1" dirty="0">
                <a:hlinkClick r:id="" action="ppaction://noaction"/>
              </a:rPr>
              <a:t>www.tarbuty.org.il</a:t>
            </a:r>
            <a:endParaRPr lang="he-IL" sz="3600" b="1" dirty="0"/>
          </a:p>
          <a:p>
            <a:pPr algn="ctr"/>
            <a:endParaRPr lang="he-IL" sz="3600" b="1" dirty="0">
              <a:solidFill>
                <a:schemeClr val="accent1"/>
              </a:solidFill>
            </a:endParaRPr>
          </a:p>
          <a:p>
            <a:pPr algn="ctr"/>
            <a:r>
              <a:rPr lang="he-IL" sz="3600" b="1" dirty="0">
                <a:solidFill>
                  <a:schemeClr val="accent1"/>
                </a:solidFill>
              </a:rPr>
              <a:t>הקלידו בלשונית החיפוש:</a:t>
            </a:r>
          </a:p>
          <a:p>
            <a:pPr algn="ctr"/>
            <a:r>
              <a:rPr lang="he-IL" sz="3600" dirty="0">
                <a:solidFill>
                  <a:schemeClr val="accent1"/>
                </a:solidFill>
              </a:rPr>
              <a:t>שבועות, מתן תורה, ביכורים, מגילת רות</a:t>
            </a:r>
          </a:p>
          <a:p>
            <a:pPr algn="ctr"/>
            <a:r>
              <a:rPr lang="he-IL" sz="3600" dirty="0">
                <a:solidFill>
                  <a:schemeClr val="accent1"/>
                </a:solidFill>
              </a:rPr>
              <a:t> וגם </a:t>
            </a:r>
            <a:r>
              <a:rPr lang="he-IL" sz="3600" dirty="0" err="1">
                <a:solidFill>
                  <a:schemeClr val="accent1"/>
                </a:solidFill>
              </a:rPr>
              <a:t>סוסואה</a:t>
            </a:r>
            <a:r>
              <a:rPr lang="he-IL" sz="3600" dirty="0">
                <a:solidFill>
                  <a:schemeClr val="accent1"/>
                </a:solidFill>
              </a:rPr>
              <a:t>...</a:t>
            </a:r>
          </a:p>
        </p:txBody>
      </p:sp>
      <p:pic>
        <p:nvPicPr>
          <p:cNvPr id="5" name="תמונה 4">
            <a:extLst>
              <a:ext uri="{FF2B5EF4-FFF2-40B4-BE49-F238E27FC236}">
                <a16:creationId xmlns:a16="http://schemas.microsoft.com/office/drawing/2014/main" id="{71E1FFCC-60FC-4E86-8041-E87944FDF70D}"/>
              </a:ext>
            </a:extLst>
          </p:cNvPr>
          <p:cNvPicPr/>
          <p:nvPr/>
        </p:nvPicPr>
        <p:blipFill>
          <a:blip r:embed="rId3">
            <a:extLst>
              <a:ext uri="{28A0092B-C50C-407E-A947-70E740481C1C}">
                <a14:useLocalDpi xmlns:a14="http://schemas.microsoft.com/office/drawing/2010/main" val="0"/>
              </a:ext>
            </a:extLst>
          </a:blip>
          <a:stretch>
            <a:fillRect/>
          </a:stretch>
        </p:blipFill>
        <p:spPr>
          <a:xfrm>
            <a:off x="3542663" y="2202134"/>
            <a:ext cx="5591505" cy="1013014"/>
          </a:xfrm>
          <a:prstGeom prst="rect">
            <a:avLst/>
          </a:prstGeom>
        </p:spPr>
      </p:pic>
      <p:pic>
        <p:nvPicPr>
          <p:cNvPr id="2" name="תמונה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0" y="2813957"/>
            <a:ext cx="1905000" cy="1905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b="1" dirty="0">
                <a:solidFill>
                  <a:schemeClr val="accent1"/>
                </a:solidFill>
              </a:rPr>
              <a:t>מה </a:t>
            </a:r>
            <a:r>
              <a:rPr lang="he-IL" b="1" dirty="0">
                <a:solidFill>
                  <a:schemeClr val="accent1"/>
                </a:solidFill>
              </a:rPr>
              <a:t>יהיה בשיעור</a:t>
            </a:r>
            <a:r>
              <a:rPr lang="x-none" b="1" dirty="0">
                <a:solidFill>
                  <a:schemeClr val="accent1"/>
                </a:solidFill>
              </a:rPr>
              <a:t>?</a:t>
            </a:r>
            <a:endParaRPr b="1" dirty="0">
              <a:solidFill>
                <a:schemeClr val="accent1"/>
              </a:solidFill>
            </a:endParaRPr>
          </a:p>
        </p:txBody>
      </p:sp>
      <p:sp>
        <p:nvSpPr>
          <p:cNvPr id="249" name="Google Shape;249;p6"/>
          <p:cNvSpPr txBox="1">
            <a:spLocks noGrp="1"/>
          </p:cNvSpPr>
          <p:nvPr>
            <p:ph type="body" idx="1"/>
          </p:nvPr>
        </p:nvSpPr>
        <p:spPr>
          <a:xfrm>
            <a:off x="566584" y="1451999"/>
            <a:ext cx="11058832" cy="3582117"/>
          </a:xfrm>
          <a:prstGeom prst="rect">
            <a:avLst/>
          </a:prstGeom>
          <a:noFill/>
          <a:ln>
            <a:noFill/>
          </a:ln>
        </p:spPr>
        <p:txBody>
          <a:bodyPr spcFirstLastPara="1" wrap="square" lIns="91425" tIns="45700" rIns="91425" bIns="45700" anchor="t" anchorCtr="0">
            <a:normAutofit/>
          </a:bodyPr>
          <a:lstStyle/>
          <a:p>
            <a:pPr marL="457200" lvl="0" indent="-457200" algn="r" rtl="1">
              <a:lnSpc>
                <a:spcPct val="90000"/>
              </a:lnSpc>
              <a:spcBef>
                <a:spcPts val="0"/>
              </a:spcBef>
              <a:spcAft>
                <a:spcPts val="0"/>
              </a:spcAft>
              <a:buSzPts val="2800"/>
              <a:buFont typeface="Arial"/>
              <a:buChar char="•"/>
            </a:pPr>
            <a:r>
              <a:rPr lang="he-IL" sz="3600" dirty="0">
                <a:solidFill>
                  <a:schemeClr val="tx1"/>
                </a:solidFill>
                <a:latin typeface="Calibri" panose="020F0502020204030204" pitchFamily="34" charset="0"/>
                <a:cs typeface="Calibri" panose="020F0502020204030204" pitchFamily="34" charset="0"/>
              </a:rPr>
              <a:t>נתחיל עם שאלה דו-שלבית הנוגעת לנושא השיעור</a:t>
            </a:r>
          </a:p>
          <a:p>
            <a:pPr marL="457200" lvl="0" indent="-457200" algn="r" rtl="1">
              <a:lnSpc>
                <a:spcPct val="90000"/>
              </a:lnSpc>
              <a:spcBef>
                <a:spcPts val="0"/>
              </a:spcBef>
              <a:spcAft>
                <a:spcPts val="0"/>
              </a:spcAft>
              <a:buSzPts val="2800"/>
              <a:buFont typeface="Arial"/>
              <a:buChar char="•"/>
            </a:pPr>
            <a:r>
              <a:rPr lang="he-IL" sz="3600" dirty="0">
                <a:solidFill>
                  <a:schemeClr val="tx1"/>
                </a:solidFill>
                <a:latin typeface="Calibri" panose="020F0502020204030204" pitchFamily="34" charset="0"/>
                <a:cs typeface="Calibri" panose="020F0502020204030204" pitchFamily="34" charset="0"/>
              </a:rPr>
              <a:t>נזהה רעיונות בפסוקים הקשורים לשבועות</a:t>
            </a:r>
          </a:p>
          <a:p>
            <a:pPr marL="457200" lvl="0" indent="-457200" algn="r" rtl="1">
              <a:lnSpc>
                <a:spcPct val="90000"/>
              </a:lnSpc>
              <a:spcBef>
                <a:spcPts val="0"/>
              </a:spcBef>
              <a:spcAft>
                <a:spcPts val="0"/>
              </a:spcAft>
              <a:buSzPts val="2800"/>
              <a:buFont typeface="Arial"/>
              <a:buChar char="•"/>
            </a:pPr>
            <a:r>
              <a:rPr lang="he-IL" sz="3600" dirty="0">
                <a:solidFill>
                  <a:schemeClr val="tx1"/>
                </a:solidFill>
                <a:latin typeface="Calibri" panose="020F0502020204030204" pitchFamily="34" charset="0"/>
                <a:cs typeface="Calibri" panose="020F0502020204030204" pitchFamily="34" charset="0"/>
              </a:rPr>
              <a:t>ניזכר במנהגי החג</a:t>
            </a:r>
          </a:p>
          <a:p>
            <a:pPr marL="457200" lvl="0" indent="-457200" algn="r" rtl="1">
              <a:lnSpc>
                <a:spcPct val="90000"/>
              </a:lnSpc>
              <a:spcBef>
                <a:spcPts val="0"/>
              </a:spcBef>
              <a:spcAft>
                <a:spcPts val="0"/>
              </a:spcAft>
              <a:buSzPts val="2800"/>
              <a:buFont typeface="Arial"/>
              <a:buChar char="•"/>
            </a:pPr>
            <a:r>
              <a:rPr lang="he-IL" sz="3600" dirty="0">
                <a:solidFill>
                  <a:schemeClr val="tx1"/>
                </a:solidFill>
                <a:latin typeface="Calibri" panose="020F0502020204030204" pitchFamily="34" charset="0"/>
                <a:cs typeface="Calibri" panose="020F0502020204030204" pitchFamily="34" charset="0"/>
              </a:rPr>
              <a:t>נעמוד על צביון החג בארץ ובתפוצות</a:t>
            </a:r>
          </a:p>
          <a:p>
            <a:pPr marL="457200" lvl="0" indent="-457200" algn="r" rtl="1">
              <a:lnSpc>
                <a:spcPct val="90000"/>
              </a:lnSpc>
              <a:spcBef>
                <a:spcPts val="0"/>
              </a:spcBef>
              <a:spcAft>
                <a:spcPts val="0"/>
              </a:spcAft>
              <a:buSzPts val="2800"/>
              <a:buFont typeface="Arial"/>
              <a:buChar char="•"/>
            </a:pPr>
            <a:r>
              <a:rPr lang="he-IL" sz="3600" dirty="0">
                <a:solidFill>
                  <a:schemeClr val="tx1"/>
                </a:solidFill>
                <a:latin typeface="Calibri" panose="020F0502020204030204" pitchFamily="34" charset="0"/>
                <a:cs typeface="Calibri" panose="020F0502020204030204" pitchFamily="34" charset="0"/>
              </a:rPr>
              <a:t>נתוודע למאורע מרתק בתולדות ישראל </a:t>
            </a:r>
          </a:p>
          <a:p>
            <a:pPr marL="457200" lvl="0" indent="-457200" algn="r" rtl="1">
              <a:lnSpc>
                <a:spcPct val="90000"/>
              </a:lnSpc>
              <a:spcBef>
                <a:spcPts val="0"/>
              </a:spcBef>
              <a:spcAft>
                <a:spcPts val="0"/>
              </a:spcAft>
              <a:buSzPts val="2800"/>
              <a:buFont typeface="Arial"/>
              <a:buChar char="•"/>
            </a:pPr>
            <a:r>
              <a:rPr lang="he-IL" sz="3600" dirty="0">
                <a:solidFill>
                  <a:schemeClr val="tx1"/>
                </a:solidFill>
                <a:latin typeface="Calibri" panose="020F0502020204030204" pitchFamily="34" charset="0"/>
                <a:cs typeface="Calibri" panose="020F0502020204030204" pitchFamily="34" charset="0"/>
              </a:rPr>
              <a:t>נתרגל את הנלמד</a:t>
            </a:r>
          </a:p>
          <a:p>
            <a:pPr marL="457200" lvl="0" indent="-457200" algn="r" rtl="1">
              <a:lnSpc>
                <a:spcPct val="90000"/>
              </a:lnSpc>
              <a:spcBef>
                <a:spcPts val="0"/>
              </a:spcBef>
              <a:spcAft>
                <a:spcPts val="0"/>
              </a:spcAft>
              <a:buSzPts val="2800"/>
              <a:buFont typeface="Arial"/>
              <a:buChar char="•"/>
            </a:pPr>
            <a:r>
              <a:rPr lang="he-IL" sz="3600" dirty="0">
                <a:solidFill>
                  <a:schemeClr val="tx1"/>
                </a:solidFill>
                <a:latin typeface="Calibri" panose="020F0502020204030204" pitchFamily="34" charset="0"/>
                <a:cs typeface="Calibri" panose="020F0502020204030204" pitchFamily="34" charset="0"/>
              </a:rPr>
              <a:t>נקבל רעיון ללמידת המשך באופן עצמאי</a:t>
            </a:r>
            <a:endParaRPr dirty="0">
              <a:solidFill>
                <a:schemeClr val="tx1"/>
              </a:solidFill>
              <a:latin typeface="Guttman Drogolin" pitchFamily="2" charset="-79"/>
              <a:cs typeface="Guttman Drogolin" pitchFamily="2" charset="-79"/>
            </a:endParaRPr>
          </a:p>
        </p:txBody>
      </p:sp>
    </p:spTree>
    <p:extLst>
      <p:ext uri="{BB962C8B-B14F-4D97-AF65-F5344CB8AC3E}">
        <p14:creationId xmlns:p14="http://schemas.microsoft.com/office/powerpoint/2010/main" val="421429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6"/>
          <p:cNvSpPr txBox="1">
            <a:spLocks noGrp="1"/>
          </p:cNvSpPr>
          <p:nvPr>
            <p:ph type="title"/>
          </p:nvPr>
        </p:nvSpPr>
        <p:spPr>
          <a:xfrm>
            <a:off x="2635044" y="512610"/>
            <a:ext cx="6585155" cy="96223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he-IL" b="1" dirty="0">
                <a:solidFill>
                  <a:schemeClr val="accent1"/>
                </a:solidFill>
              </a:rPr>
              <a:t>שאלה דו-שלבית</a:t>
            </a:r>
            <a:endParaRPr b="1" dirty="0">
              <a:solidFill>
                <a:schemeClr val="accent1"/>
              </a:solidFill>
            </a:endParaRPr>
          </a:p>
        </p:txBody>
      </p:sp>
      <p:sp>
        <p:nvSpPr>
          <p:cNvPr id="3" name="מציין מיקום טקסט 2">
            <a:extLst>
              <a:ext uri="{FF2B5EF4-FFF2-40B4-BE49-F238E27FC236}">
                <a16:creationId xmlns:a16="http://schemas.microsoft.com/office/drawing/2014/main" id="{7C13236A-536A-4FA3-872E-06842C775E2E}"/>
              </a:ext>
            </a:extLst>
          </p:cNvPr>
          <p:cNvSpPr>
            <a:spLocks noGrp="1"/>
          </p:cNvSpPr>
          <p:nvPr>
            <p:ph type="body" idx="1"/>
          </p:nvPr>
        </p:nvSpPr>
        <p:spPr/>
        <p:txBody>
          <a:bodyPr>
            <a:normAutofit/>
          </a:bodyPr>
          <a:lstStyle/>
          <a:p>
            <a:r>
              <a:rPr lang="he-IL" sz="3300" dirty="0">
                <a:solidFill>
                  <a:schemeClr val="tx1"/>
                </a:solidFill>
              </a:rPr>
              <a:t>א.</a:t>
            </a:r>
            <a:r>
              <a:rPr lang="he-IL" sz="3300" b="1" dirty="0">
                <a:solidFill>
                  <a:schemeClr val="tx1"/>
                </a:solidFill>
              </a:rPr>
              <a:t> השלימו את הפסוקים:</a:t>
            </a:r>
          </a:p>
          <a:p>
            <a:r>
              <a:rPr lang="he-IL" sz="3300" dirty="0"/>
              <a:t>________ זָבַת חָלָב וּדְבָשׁ (שמות, ג</a:t>
            </a:r>
            <a:r>
              <a:rPr lang="en-US" sz="3300" dirty="0"/>
              <a:t>'</a:t>
            </a:r>
            <a:r>
              <a:rPr lang="he-IL" sz="3300" dirty="0"/>
              <a:t>, ח</a:t>
            </a:r>
            <a:r>
              <a:rPr lang="en-US" sz="3300" dirty="0"/>
              <a:t>'</a:t>
            </a:r>
            <a:r>
              <a:rPr lang="he-IL" sz="3300" dirty="0"/>
              <a:t>)</a:t>
            </a:r>
          </a:p>
          <a:p>
            <a:r>
              <a:rPr lang="he-IL" sz="3300" dirty="0"/>
              <a:t>וְכָל הָ______ רֹאִים אֶת הַקּוֹלות (שמות, כ, י"ד)</a:t>
            </a:r>
          </a:p>
          <a:p>
            <a:r>
              <a:rPr lang="he-IL" sz="3300" dirty="0"/>
              <a:t>_______ </a:t>
            </a:r>
            <a:r>
              <a:rPr lang="he-IL" sz="3300" dirty="0" err="1"/>
              <a:t>צִוָּה</a:t>
            </a:r>
            <a:r>
              <a:rPr lang="he-IL" sz="3300" dirty="0"/>
              <a:t> לָנוּ מֹשֶׁה מוֹרָשָׁה קְהִלַּת יַעֲקֹב (דברים, ל"ג, ד</a:t>
            </a:r>
            <a:r>
              <a:rPr lang="en-US" sz="3300" dirty="0"/>
              <a:t>'</a:t>
            </a:r>
            <a:r>
              <a:rPr lang="he-IL" sz="3300" dirty="0"/>
              <a:t>)</a:t>
            </a:r>
          </a:p>
          <a:p>
            <a:endParaRPr lang="he-IL" sz="3300" dirty="0"/>
          </a:p>
          <a:p>
            <a:r>
              <a:rPr lang="he-IL" sz="3300" dirty="0"/>
              <a:t>ב. </a:t>
            </a:r>
            <a:r>
              <a:rPr lang="he-IL" sz="3300" b="1" dirty="0"/>
              <a:t>מיצאו מילה משותפת לשלוש המילים שהשלמתם ליצירת 3 צירופי מילים.</a:t>
            </a:r>
          </a:p>
        </p:txBody>
      </p:sp>
    </p:spTree>
    <p:extLst>
      <p:ext uri="{BB962C8B-B14F-4D97-AF65-F5344CB8AC3E}">
        <p14:creationId xmlns:p14="http://schemas.microsoft.com/office/powerpoint/2010/main" val="2080965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5" name="תיבת טקסט 4">
            <a:extLst>
              <a:ext uri="{FF2B5EF4-FFF2-40B4-BE49-F238E27FC236}">
                <a16:creationId xmlns:a16="http://schemas.microsoft.com/office/drawing/2014/main" id="{4C7A070B-23A9-414F-901F-BAD4C10132F5}"/>
              </a:ext>
            </a:extLst>
          </p:cNvPr>
          <p:cNvSpPr txBox="1"/>
          <p:nvPr/>
        </p:nvSpPr>
        <p:spPr>
          <a:xfrm>
            <a:off x="2630376" y="387284"/>
            <a:ext cx="7138219" cy="1107996"/>
          </a:xfrm>
          <a:prstGeom prst="rect">
            <a:avLst/>
          </a:prstGeom>
          <a:noFill/>
        </p:spPr>
        <p:txBody>
          <a:bodyPr wrap="square" rtlCol="1">
            <a:spAutoFit/>
          </a:bodyPr>
          <a:lstStyle/>
          <a:p>
            <a:pPr algn="ctr"/>
            <a:r>
              <a:rPr lang="he-IL" sz="3300" b="1" dirty="0">
                <a:solidFill>
                  <a:srgbClr val="FF0000"/>
                </a:solidFill>
              </a:rPr>
              <a:t>נמשיך ליהנות מן התורה ונשאל</a:t>
            </a:r>
          </a:p>
          <a:p>
            <a:pPr algn="ctr"/>
            <a:r>
              <a:rPr lang="he-IL" sz="3300" b="1" dirty="0">
                <a:solidFill>
                  <a:schemeClr val="accent1"/>
                </a:solidFill>
              </a:rPr>
              <a:t>באילו פסוקים יש התייחסות ל...  </a:t>
            </a:r>
          </a:p>
        </p:txBody>
      </p:sp>
      <p:sp>
        <p:nvSpPr>
          <p:cNvPr id="7" name="תיבת טקסט 6">
            <a:extLst>
              <a:ext uri="{FF2B5EF4-FFF2-40B4-BE49-F238E27FC236}">
                <a16:creationId xmlns:a16="http://schemas.microsoft.com/office/drawing/2014/main" id="{43194548-3DB0-4BAE-92DE-1D14A8E871FC}"/>
              </a:ext>
            </a:extLst>
          </p:cNvPr>
          <p:cNvSpPr txBox="1"/>
          <p:nvPr/>
        </p:nvSpPr>
        <p:spPr>
          <a:xfrm>
            <a:off x="417871" y="2823564"/>
            <a:ext cx="10943303" cy="3647152"/>
          </a:xfrm>
          <a:prstGeom prst="rect">
            <a:avLst/>
          </a:prstGeom>
          <a:noFill/>
        </p:spPr>
        <p:txBody>
          <a:bodyPr wrap="square" rtlCol="1">
            <a:spAutoFit/>
          </a:bodyPr>
          <a:lstStyle/>
          <a:p>
            <a:pPr marL="514350" indent="-514350" algn="r" rtl="1">
              <a:buFont typeface="+mj-lt"/>
              <a:buAutoNum type="arabicPeriod"/>
            </a:pPr>
            <a:r>
              <a:rPr lang="he-IL" sz="3300" dirty="0"/>
              <a:t>אִם שָׁמוֹעַ תִּשְׁמְעוּ בְּקֹלִי וּשְׁמַרְתֶּם אֶת בְּרִיתִי </a:t>
            </a:r>
            <a:r>
              <a:rPr lang="he-IL" sz="2800" dirty="0"/>
              <a:t>(שמות, י"ט, ה</a:t>
            </a:r>
            <a:r>
              <a:rPr lang="en-US" sz="2800" dirty="0"/>
              <a:t>'</a:t>
            </a:r>
            <a:r>
              <a:rPr lang="he-IL" sz="2800" dirty="0"/>
              <a:t>)</a:t>
            </a:r>
          </a:p>
          <a:p>
            <a:pPr marL="514350" indent="-514350" algn="r" rtl="1">
              <a:buFont typeface="+mj-lt"/>
              <a:buAutoNum type="arabicPeriod"/>
            </a:pPr>
            <a:r>
              <a:rPr lang="he-IL" sz="3300" dirty="0"/>
              <a:t>בַּחֹדֶשׁ הַשְּׁלִישִׁי לְצֵאת בְּנֵי יִשְׂרָאֵל מֵאֶרֶץ מִצְרָיִם בַּיּוֹם הַזֶּה בָּאוּ מִדְבַּר סִינָי </a:t>
            </a:r>
            <a:r>
              <a:rPr lang="he-IL" sz="2800" dirty="0"/>
              <a:t>(שמות, י"ט, א')</a:t>
            </a:r>
          </a:p>
          <a:p>
            <a:pPr marL="514350" indent="-514350" algn="r" rtl="1">
              <a:buFont typeface="+mj-lt"/>
              <a:buAutoNum type="arabicPeriod"/>
            </a:pPr>
            <a:r>
              <a:rPr lang="he-IL" sz="3300" dirty="0"/>
              <a:t>רֵאשִׁית בִּכּוּרֵי אַדְמָתְךָ תָּבִיא בֵּית ה</a:t>
            </a:r>
            <a:r>
              <a:rPr lang="en-US" sz="3300" dirty="0"/>
              <a:t>'</a:t>
            </a:r>
            <a:r>
              <a:rPr lang="he-IL" sz="3300" dirty="0"/>
              <a:t> אֱלֹהֶיךָ </a:t>
            </a:r>
            <a:r>
              <a:rPr lang="he-IL" sz="2800" dirty="0"/>
              <a:t>(שמות כ"ג, י"ט)</a:t>
            </a:r>
          </a:p>
          <a:p>
            <a:pPr marL="514350" indent="-514350" algn="r" rtl="1">
              <a:buFont typeface="+mj-lt"/>
              <a:buAutoNum type="arabicPeriod"/>
            </a:pPr>
            <a:r>
              <a:rPr lang="he-IL" sz="3300" dirty="0"/>
              <a:t> גֹּשִׁי הֲלֹם וְאָכַלְתְּ מִן הַלֶּחֶם </a:t>
            </a:r>
            <a:r>
              <a:rPr lang="he-IL" sz="2800" dirty="0"/>
              <a:t>(מגילת רות, ב', י"ד). </a:t>
            </a:r>
          </a:p>
          <a:p>
            <a:pPr marL="514350" indent="-514350" algn="r" rtl="1">
              <a:buFont typeface="+mj-lt"/>
              <a:buAutoNum type="arabicPeriod"/>
            </a:pPr>
            <a:r>
              <a:rPr lang="he-IL" sz="3300" dirty="0"/>
              <a:t>וּסְפַרְתֶּם לָכֶם מִמָּחֳרַת הַשַּׁבָּת מִיּוֹם הֲבִיאֲכֶם אֶת עֹמֶר הַתְּנוּפָה שֶׁבַע שַׁבָּתוֹת </a:t>
            </a:r>
            <a:r>
              <a:rPr lang="he-IL" sz="2800" dirty="0"/>
              <a:t>(ויקרא, כ"ג, ט"ו)</a:t>
            </a:r>
            <a:endParaRPr lang="he-IL" dirty="0"/>
          </a:p>
        </p:txBody>
      </p:sp>
      <p:sp>
        <p:nvSpPr>
          <p:cNvPr id="6" name="תיבת טקסט 5">
            <a:extLst>
              <a:ext uri="{FF2B5EF4-FFF2-40B4-BE49-F238E27FC236}">
                <a16:creationId xmlns:a16="http://schemas.microsoft.com/office/drawing/2014/main" id="{C7AE9E85-D40F-4255-9690-3799E2912346}"/>
              </a:ext>
            </a:extLst>
          </p:cNvPr>
          <p:cNvSpPr txBox="1"/>
          <p:nvPr/>
        </p:nvSpPr>
        <p:spPr>
          <a:xfrm>
            <a:off x="6283525" y="1316316"/>
            <a:ext cx="3927677" cy="1615827"/>
          </a:xfrm>
          <a:prstGeom prst="rect">
            <a:avLst/>
          </a:prstGeom>
          <a:noFill/>
        </p:spPr>
        <p:txBody>
          <a:bodyPr wrap="none" rtlCol="1">
            <a:spAutoFit/>
          </a:bodyPr>
          <a:lstStyle/>
          <a:p>
            <a:pPr algn="r" rtl="1"/>
            <a:r>
              <a:rPr lang="he-IL" sz="3300" dirty="0">
                <a:solidFill>
                  <a:schemeClr val="accent1"/>
                </a:solidFill>
              </a:rPr>
              <a:t>אמונה___</a:t>
            </a:r>
          </a:p>
          <a:p>
            <a:pPr algn="r" rtl="1"/>
            <a:r>
              <a:rPr lang="he-IL" sz="3300" dirty="0">
                <a:solidFill>
                  <a:schemeClr val="accent1"/>
                </a:solidFill>
              </a:rPr>
              <a:t>קבלת התורה בסיוון __</a:t>
            </a:r>
          </a:p>
          <a:p>
            <a:pPr algn="r" rtl="1"/>
            <a:r>
              <a:rPr lang="he-IL" sz="3300" dirty="0">
                <a:solidFill>
                  <a:schemeClr val="accent1"/>
                </a:solidFill>
              </a:rPr>
              <a:t>קשר אישי לארץ ___</a:t>
            </a:r>
          </a:p>
        </p:txBody>
      </p:sp>
      <p:sp>
        <p:nvSpPr>
          <p:cNvPr id="10" name="תיבת טקסט 9">
            <a:extLst>
              <a:ext uri="{FF2B5EF4-FFF2-40B4-BE49-F238E27FC236}">
                <a16:creationId xmlns:a16="http://schemas.microsoft.com/office/drawing/2014/main" id="{B345C64F-B1F5-4981-BC86-F6C6F0E926B3}"/>
              </a:ext>
            </a:extLst>
          </p:cNvPr>
          <p:cNvSpPr txBox="1"/>
          <p:nvPr/>
        </p:nvSpPr>
        <p:spPr>
          <a:xfrm>
            <a:off x="636682" y="1316316"/>
            <a:ext cx="4496807" cy="1615827"/>
          </a:xfrm>
          <a:prstGeom prst="rect">
            <a:avLst/>
          </a:prstGeom>
          <a:noFill/>
        </p:spPr>
        <p:txBody>
          <a:bodyPr wrap="none" rtlCol="1">
            <a:spAutoFit/>
          </a:bodyPr>
          <a:lstStyle/>
          <a:p>
            <a:pPr algn="r" rtl="1"/>
            <a:r>
              <a:rPr lang="he-IL" sz="3300" dirty="0">
                <a:solidFill>
                  <a:schemeClr val="accent1"/>
                </a:solidFill>
              </a:rPr>
              <a:t>עליה לרגל לירושלים ____</a:t>
            </a:r>
          </a:p>
          <a:p>
            <a:pPr algn="r" rtl="1"/>
            <a:r>
              <a:rPr lang="he-IL" sz="3300" dirty="0">
                <a:solidFill>
                  <a:schemeClr val="accent1"/>
                </a:solidFill>
              </a:rPr>
              <a:t>לוח השנה העברי _____</a:t>
            </a:r>
          </a:p>
          <a:p>
            <a:pPr algn="r" rtl="1"/>
            <a:r>
              <a:rPr lang="he-IL" sz="3300" dirty="0">
                <a:solidFill>
                  <a:schemeClr val="accent1"/>
                </a:solidFill>
              </a:rPr>
              <a:t>חסד______</a:t>
            </a:r>
          </a:p>
        </p:txBody>
      </p:sp>
      <p:pic>
        <p:nvPicPr>
          <p:cNvPr id="14" name="תמונה 13">
            <a:extLst>
              <a:ext uri="{FF2B5EF4-FFF2-40B4-BE49-F238E27FC236}">
                <a16:creationId xmlns:a16="http://schemas.microsoft.com/office/drawing/2014/main" id="{1D17E96A-0807-4370-BF89-EC99FA3DD2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3316" y="6348"/>
            <a:ext cx="1511939" cy="1511939"/>
          </a:xfrm>
          <a:prstGeom prst="rect">
            <a:avLst/>
          </a:prstGeom>
        </p:spPr>
      </p:pic>
      <p:pic>
        <p:nvPicPr>
          <p:cNvPr id="15" name="טיימר שלוש דקות מדויק (1)">
            <a:hlinkClick r:id="" action="ppaction://media"/>
            <a:extLst>
              <a:ext uri="{FF2B5EF4-FFF2-40B4-BE49-F238E27FC236}">
                <a16:creationId xmlns:a16="http://schemas.microsoft.com/office/drawing/2014/main" id="{435F543D-6996-4B04-B2BD-2B9D5566CC9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99320" y="223312"/>
            <a:ext cx="2488343" cy="829253"/>
          </a:xfrm>
          <a:prstGeom prst="rect">
            <a:avLst/>
          </a:prstGeom>
        </p:spPr>
      </p:pic>
    </p:spTree>
    <p:extLst>
      <p:ext uri="{BB962C8B-B14F-4D97-AF65-F5344CB8AC3E}">
        <p14:creationId xmlns:p14="http://schemas.microsoft.com/office/powerpoint/2010/main" val="3239939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vol="80000">
                <p:cTn id="7" fill="hold" display="0">
                  <p:stCondLst>
                    <p:cond delay="indefinite"/>
                  </p:stCondLst>
                </p:cTn>
                <p:tgtEl>
                  <p:spTgt spid="1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5" name="תיבת טקסט 4">
            <a:extLst>
              <a:ext uri="{FF2B5EF4-FFF2-40B4-BE49-F238E27FC236}">
                <a16:creationId xmlns:a16="http://schemas.microsoft.com/office/drawing/2014/main" id="{4C7A070B-23A9-414F-901F-BAD4C10132F5}"/>
              </a:ext>
            </a:extLst>
          </p:cNvPr>
          <p:cNvSpPr txBox="1"/>
          <p:nvPr/>
        </p:nvSpPr>
        <p:spPr>
          <a:xfrm>
            <a:off x="2714415" y="387284"/>
            <a:ext cx="7138219" cy="600164"/>
          </a:xfrm>
          <a:prstGeom prst="rect">
            <a:avLst/>
          </a:prstGeom>
          <a:noFill/>
        </p:spPr>
        <p:txBody>
          <a:bodyPr wrap="square" rtlCol="1">
            <a:spAutoFit/>
          </a:bodyPr>
          <a:lstStyle/>
          <a:p>
            <a:pPr algn="ctr"/>
            <a:r>
              <a:rPr lang="he-IL" sz="3300" b="1" dirty="0">
                <a:solidFill>
                  <a:schemeClr val="accent1"/>
                </a:solidFill>
              </a:rPr>
              <a:t>בדיקת התרגיל</a:t>
            </a:r>
          </a:p>
        </p:txBody>
      </p:sp>
      <p:sp>
        <p:nvSpPr>
          <p:cNvPr id="7" name="תיבת טקסט 6">
            <a:extLst>
              <a:ext uri="{FF2B5EF4-FFF2-40B4-BE49-F238E27FC236}">
                <a16:creationId xmlns:a16="http://schemas.microsoft.com/office/drawing/2014/main" id="{43194548-3DB0-4BAE-92DE-1D14A8E871FC}"/>
              </a:ext>
            </a:extLst>
          </p:cNvPr>
          <p:cNvSpPr txBox="1"/>
          <p:nvPr/>
        </p:nvSpPr>
        <p:spPr>
          <a:xfrm>
            <a:off x="417871" y="2823564"/>
            <a:ext cx="10943303" cy="3647152"/>
          </a:xfrm>
          <a:prstGeom prst="rect">
            <a:avLst/>
          </a:prstGeom>
          <a:noFill/>
        </p:spPr>
        <p:txBody>
          <a:bodyPr wrap="square" rtlCol="1">
            <a:spAutoFit/>
          </a:bodyPr>
          <a:lstStyle/>
          <a:p>
            <a:pPr marL="514350" indent="-514350" algn="r" rtl="1">
              <a:buFont typeface="+mj-lt"/>
              <a:buAutoNum type="arabicPeriod"/>
            </a:pPr>
            <a:r>
              <a:rPr lang="he-IL" sz="3300" dirty="0"/>
              <a:t>אִם שָׁמוֹעַ תִּשְׁמְעוּ בְּקֹלִי וּשְׁמַרְתֶּם אֶת בְּרִיתִי </a:t>
            </a:r>
            <a:r>
              <a:rPr lang="he-IL" sz="2800" dirty="0"/>
              <a:t>(שמות, י"ט, ה</a:t>
            </a:r>
            <a:r>
              <a:rPr lang="en-US" sz="2800" dirty="0"/>
              <a:t>'</a:t>
            </a:r>
            <a:r>
              <a:rPr lang="he-IL" sz="2800" dirty="0"/>
              <a:t>)</a:t>
            </a:r>
          </a:p>
          <a:p>
            <a:pPr marL="514350" indent="-514350" algn="r" rtl="1">
              <a:buFont typeface="+mj-lt"/>
              <a:buAutoNum type="arabicPeriod"/>
            </a:pPr>
            <a:r>
              <a:rPr lang="he-IL" sz="3300" dirty="0"/>
              <a:t>בַּחֹדֶשׁ הַשְּׁלִישִׁי לְצֵאת בְּנֵי יִשְׂרָאֵל מֵאֶרֶץ מִצְרָיִם בַּיּוֹם הַזֶּה בָּאוּ מִדְבַּר סִינָי </a:t>
            </a:r>
            <a:r>
              <a:rPr lang="he-IL" sz="2800" dirty="0"/>
              <a:t>(שמות, י"ט, א')</a:t>
            </a:r>
          </a:p>
          <a:p>
            <a:pPr marL="514350" indent="-514350" algn="r" rtl="1">
              <a:buFont typeface="+mj-lt"/>
              <a:buAutoNum type="arabicPeriod"/>
            </a:pPr>
            <a:r>
              <a:rPr lang="he-IL" sz="3300" dirty="0"/>
              <a:t>רֵאשִׁית בִּכּוּרֵי אַדְמָתְךָ תָּבִיא בֵּית ה</a:t>
            </a:r>
            <a:r>
              <a:rPr lang="en-US" sz="3300" dirty="0"/>
              <a:t>'</a:t>
            </a:r>
            <a:r>
              <a:rPr lang="he-IL" sz="3300" dirty="0"/>
              <a:t> אֱלֹהֶיךָ </a:t>
            </a:r>
            <a:r>
              <a:rPr lang="he-IL" sz="2800" dirty="0"/>
              <a:t>(שמות כ"ג, י"ט)</a:t>
            </a:r>
          </a:p>
          <a:p>
            <a:pPr marL="514350" indent="-514350" algn="r" rtl="1">
              <a:buFont typeface="+mj-lt"/>
              <a:buAutoNum type="arabicPeriod"/>
            </a:pPr>
            <a:r>
              <a:rPr lang="he-IL" sz="3300" dirty="0"/>
              <a:t>גֹּשִׁי הֲלֹם וְאָכַלְתְּ מִן הַלֶּחֶם </a:t>
            </a:r>
            <a:r>
              <a:rPr lang="he-IL" sz="2800" dirty="0"/>
              <a:t>(מגילת רות, ב', י"ד). </a:t>
            </a:r>
          </a:p>
          <a:p>
            <a:pPr marL="514350" indent="-514350" algn="r" rtl="1">
              <a:buFont typeface="+mj-lt"/>
              <a:buAutoNum type="arabicPeriod"/>
            </a:pPr>
            <a:r>
              <a:rPr lang="he-IL" sz="3300" dirty="0"/>
              <a:t>וּסְפַרְתֶּם לָכֶם מִמָּחֳרַת הַשַּׁבָּת מִיּוֹם הֲבִיאֲכֶם אֶת עֹמֶר הַתְּנוּפָה שֶׁבַע שַׁבָּתוֹת </a:t>
            </a:r>
            <a:r>
              <a:rPr lang="he-IL" sz="2800" dirty="0"/>
              <a:t>(ויקרא, כ"ג, ט"ו)</a:t>
            </a:r>
            <a:endParaRPr lang="he-IL" dirty="0"/>
          </a:p>
        </p:txBody>
      </p:sp>
      <p:sp>
        <p:nvSpPr>
          <p:cNvPr id="6" name="תיבת טקסט 5">
            <a:extLst>
              <a:ext uri="{FF2B5EF4-FFF2-40B4-BE49-F238E27FC236}">
                <a16:creationId xmlns:a16="http://schemas.microsoft.com/office/drawing/2014/main" id="{C7AE9E85-D40F-4255-9690-3799E2912346}"/>
              </a:ext>
            </a:extLst>
          </p:cNvPr>
          <p:cNvSpPr txBox="1"/>
          <p:nvPr/>
        </p:nvSpPr>
        <p:spPr>
          <a:xfrm>
            <a:off x="6519166" y="1316316"/>
            <a:ext cx="3692036" cy="1615827"/>
          </a:xfrm>
          <a:prstGeom prst="rect">
            <a:avLst/>
          </a:prstGeom>
          <a:noFill/>
        </p:spPr>
        <p:txBody>
          <a:bodyPr wrap="none" rtlCol="1">
            <a:spAutoFit/>
          </a:bodyPr>
          <a:lstStyle/>
          <a:p>
            <a:pPr algn="r" rtl="1"/>
            <a:r>
              <a:rPr lang="he-IL" sz="3300" dirty="0">
                <a:solidFill>
                  <a:schemeClr val="accent1"/>
                </a:solidFill>
              </a:rPr>
              <a:t>אמונה </a:t>
            </a:r>
            <a:r>
              <a:rPr lang="he-IL" sz="3300" dirty="0">
                <a:solidFill>
                  <a:schemeClr val="accent1"/>
                </a:solidFill>
                <a:highlight>
                  <a:srgbClr val="FFFF00"/>
                </a:highlight>
              </a:rPr>
              <a:t>3,1</a:t>
            </a:r>
          </a:p>
          <a:p>
            <a:pPr algn="r" rtl="1"/>
            <a:r>
              <a:rPr lang="he-IL" sz="3300" dirty="0">
                <a:solidFill>
                  <a:schemeClr val="accent1"/>
                </a:solidFill>
              </a:rPr>
              <a:t>קבלת התורה בסיוון </a:t>
            </a:r>
            <a:r>
              <a:rPr lang="he-IL" sz="3300" dirty="0">
                <a:solidFill>
                  <a:schemeClr val="accent1"/>
                </a:solidFill>
                <a:highlight>
                  <a:srgbClr val="FFFF00"/>
                </a:highlight>
              </a:rPr>
              <a:t>2</a:t>
            </a:r>
          </a:p>
          <a:p>
            <a:pPr algn="r" rtl="1"/>
            <a:r>
              <a:rPr lang="he-IL" sz="3300" dirty="0">
                <a:solidFill>
                  <a:schemeClr val="accent1"/>
                </a:solidFill>
              </a:rPr>
              <a:t>קשר אישי לארץ </a:t>
            </a:r>
            <a:r>
              <a:rPr lang="he-IL" sz="3300" dirty="0">
                <a:solidFill>
                  <a:schemeClr val="accent1"/>
                </a:solidFill>
                <a:highlight>
                  <a:srgbClr val="FFFF00"/>
                </a:highlight>
              </a:rPr>
              <a:t>3</a:t>
            </a:r>
          </a:p>
        </p:txBody>
      </p:sp>
      <p:sp>
        <p:nvSpPr>
          <p:cNvPr id="10" name="תיבת טקסט 9">
            <a:extLst>
              <a:ext uri="{FF2B5EF4-FFF2-40B4-BE49-F238E27FC236}">
                <a16:creationId xmlns:a16="http://schemas.microsoft.com/office/drawing/2014/main" id="{B345C64F-B1F5-4981-BC86-F6C6F0E926B3}"/>
              </a:ext>
            </a:extLst>
          </p:cNvPr>
          <p:cNvSpPr txBox="1"/>
          <p:nvPr/>
        </p:nvSpPr>
        <p:spPr>
          <a:xfrm>
            <a:off x="1242617" y="1316316"/>
            <a:ext cx="3890872" cy="1615827"/>
          </a:xfrm>
          <a:prstGeom prst="rect">
            <a:avLst/>
          </a:prstGeom>
          <a:noFill/>
        </p:spPr>
        <p:txBody>
          <a:bodyPr wrap="none" rtlCol="1">
            <a:spAutoFit/>
          </a:bodyPr>
          <a:lstStyle/>
          <a:p>
            <a:pPr algn="r" rtl="1"/>
            <a:r>
              <a:rPr lang="he-IL" sz="3300" dirty="0">
                <a:solidFill>
                  <a:schemeClr val="accent1"/>
                </a:solidFill>
              </a:rPr>
              <a:t>עליה לרגל לירושלים </a:t>
            </a:r>
            <a:r>
              <a:rPr lang="he-IL" sz="3300" dirty="0">
                <a:solidFill>
                  <a:schemeClr val="accent1"/>
                </a:solidFill>
                <a:highlight>
                  <a:srgbClr val="FFFF00"/>
                </a:highlight>
              </a:rPr>
              <a:t>3</a:t>
            </a:r>
          </a:p>
          <a:p>
            <a:pPr algn="r" rtl="1"/>
            <a:r>
              <a:rPr lang="he-IL" sz="3300" dirty="0">
                <a:solidFill>
                  <a:schemeClr val="accent1"/>
                </a:solidFill>
              </a:rPr>
              <a:t>לוח השנה העברי </a:t>
            </a:r>
            <a:r>
              <a:rPr lang="he-IL" sz="3300" dirty="0">
                <a:solidFill>
                  <a:schemeClr val="accent1"/>
                </a:solidFill>
                <a:highlight>
                  <a:srgbClr val="FFFF00"/>
                </a:highlight>
              </a:rPr>
              <a:t>2, 5 </a:t>
            </a:r>
          </a:p>
          <a:p>
            <a:pPr algn="r" rtl="1"/>
            <a:r>
              <a:rPr lang="he-IL" sz="3300" dirty="0">
                <a:solidFill>
                  <a:schemeClr val="accent1"/>
                </a:solidFill>
              </a:rPr>
              <a:t>חסד </a:t>
            </a:r>
            <a:r>
              <a:rPr lang="he-IL" sz="3300" dirty="0">
                <a:solidFill>
                  <a:schemeClr val="accent1"/>
                </a:solidFill>
                <a:highlight>
                  <a:srgbClr val="FFFF00"/>
                </a:highlight>
              </a:rPr>
              <a:t> 4</a:t>
            </a:r>
          </a:p>
        </p:txBody>
      </p:sp>
    </p:spTree>
    <p:extLst>
      <p:ext uri="{BB962C8B-B14F-4D97-AF65-F5344CB8AC3E}">
        <p14:creationId xmlns:p14="http://schemas.microsoft.com/office/powerpoint/2010/main" val="2393354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6" name="Google Shape;257;p7">
            <a:extLst>
              <a:ext uri="{FF2B5EF4-FFF2-40B4-BE49-F238E27FC236}">
                <a16:creationId xmlns:a16="http://schemas.microsoft.com/office/drawing/2014/main" id="{35F22794-1FF4-44AD-838D-9E83FF79AD60}"/>
              </a:ext>
            </a:extLst>
          </p:cNvPr>
          <p:cNvSpPr txBox="1">
            <a:spLocks noGrp="1"/>
          </p:cNvSpPr>
          <p:nvPr>
            <p:ph type="title"/>
          </p:nvPr>
        </p:nvSpPr>
        <p:spPr>
          <a:xfrm>
            <a:off x="1787012" y="186812"/>
            <a:ext cx="7281581" cy="1523540"/>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chemeClr val="dk1"/>
              </a:buClr>
              <a:buSzPts val="4400"/>
              <a:buFont typeface="Calibri"/>
              <a:buNone/>
            </a:pPr>
            <a:r>
              <a:rPr lang="he-IL" sz="4000" b="1" dirty="0">
                <a:solidFill>
                  <a:schemeClr val="accent1"/>
                </a:solidFill>
              </a:rPr>
              <a:t>מנהגי שבועות חוצים גבולות</a:t>
            </a:r>
            <a:br>
              <a:rPr lang="he-IL" sz="4000" b="1" dirty="0">
                <a:solidFill>
                  <a:schemeClr val="accent1"/>
                </a:solidFill>
              </a:rPr>
            </a:br>
            <a:endParaRPr sz="4000" b="1" dirty="0">
              <a:solidFill>
                <a:schemeClr val="accent1"/>
              </a:solidFill>
            </a:endParaRPr>
          </a:p>
        </p:txBody>
      </p:sp>
      <p:pic>
        <p:nvPicPr>
          <p:cNvPr id="1028" name="Picture 4">
            <a:extLst>
              <a:ext uri="{FF2B5EF4-FFF2-40B4-BE49-F238E27FC236}">
                <a16:creationId xmlns:a16="http://schemas.microsoft.com/office/drawing/2014/main" id="{4AC61EFC-B3C0-4720-BC17-F50E191647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090" y="1071715"/>
            <a:ext cx="3677265" cy="52061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כפר אחים | הזמנה לתושבים למסיבת שבועות">
            <a:extLst>
              <a:ext uri="{FF2B5EF4-FFF2-40B4-BE49-F238E27FC236}">
                <a16:creationId xmlns:a16="http://schemas.microsoft.com/office/drawing/2014/main" id="{9AB8FDFD-6DA7-451A-A519-D296520A06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5573" y="1189243"/>
            <a:ext cx="3451123" cy="5334460"/>
          </a:xfrm>
          <a:prstGeom prst="rect">
            <a:avLst/>
          </a:prstGeom>
          <a:noFill/>
          <a:extLst>
            <a:ext uri="{909E8E84-426E-40DD-AFC4-6F175D3DCCD1}">
              <a14:hiddenFill xmlns:a14="http://schemas.microsoft.com/office/drawing/2010/main">
                <a:solidFill>
                  <a:srgbClr val="FFFFFF"/>
                </a:solidFill>
              </a14:hiddenFill>
            </a:ext>
          </a:extLst>
        </p:spPr>
      </p:pic>
      <p:pic>
        <p:nvPicPr>
          <p:cNvPr id="7" name="תמונה 6">
            <a:extLst>
              <a:ext uri="{FF2B5EF4-FFF2-40B4-BE49-F238E27FC236}">
                <a16:creationId xmlns:a16="http://schemas.microsoft.com/office/drawing/2014/main" id="{03E299BD-E269-4CD7-BFBC-309BF3E796A3}"/>
              </a:ext>
            </a:extLst>
          </p:cNvPr>
          <p:cNvPicPr>
            <a:picLocks noChangeAspect="1"/>
          </p:cNvPicPr>
          <p:nvPr/>
        </p:nvPicPr>
        <p:blipFill rotWithShape="1">
          <a:blip r:embed="rId5"/>
          <a:srcRect t="17341"/>
          <a:stretch/>
        </p:blipFill>
        <p:spPr>
          <a:xfrm rot="4334108">
            <a:off x="3751536" y="2516829"/>
            <a:ext cx="5203723" cy="2679289"/>
          </a:xfrm>
          <a:prstGeom prst="rect">
            <a:avLst/>
          </a:prstGeom>
        </p:spPr>
      </p:pic>
    </p:spTree>
    <p:extLst>
      <p:ext uri="{BB962C8B-B14F-4D97-AF65-F5344CB8AC3E}">
        <p14:creationId xmlns:p14="http://schemas.microsoft.com/office/powerpoint/2010/main" val="322532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3" name="מציין מיקום טקסט 2">
            <a:extLst>
              <a:ext uri="{FF2B5EF4-FFF2-40B4-BE49-F238E27FC236}">
                <a16:creationId xmlns:a16="http://schemas.microsoft.com/office/drawing/2014/main" id="{7C13236A-536A-4FA3-872E-06842C775E2E}"/>
              </a:ext>
            </a:extLst>
          </p:cNvPr>
          <p:cNvSpPr>
            <a:spLocks noGrp="1"/>
          </p:cNvSpPr>
          <p:nvPr>
            <p:ph type="body" idx="1"/>
          </p:nvPr>
        </p:nvSpPr>
        <p:spPr>
          <a:xfrm>
            <a:off x="1084007" y="2376231"/>
            <a:ext cx="10055941" cy="1325563"/>
          </a:xfrm>
        </p:spPr>
        <p:txBody>
          <a:bodyPr>
            <a:normAutofit/>
          </a:bodyPr>
          <a:lstStyle/>
          <a:p>
            <a:r>
              <a:rPr lang="he-IL" sz="3300" dirty="0">
                <a:solidFill>
                  <a:schemeClr val="tx1"/>
                </a:solidFill>
              </a:rPr>
              <a:t>חג שבועות מדגיש את הקשר של עם ישראל לתורתו ולארצו.</a:t>
            </a:r>
          </a:p>
          <a:p>
            <a:r>
              <a:rPr lang="he-IL" sz="3300" dirty="0">
                <a:solidFill>
                  <a:schemeClr val="tx1"/>
                </a:solidFill>
              </a:rPr>
              <a:t>מה משמעות הדבר עבור יהודים בארצות אחרות?</a:t>
            </a:r>
          </a:p>
        </p:txBody>
      </p:sp>
      <p:sp>
        <p:nvSpPr>
          <p:cNvPr id="6" name="Google Shape;257;p7">
            <a:extLst>
              <a:ext uri="{FF2B5EF4-FFF2-40B4-BE49-F238E27FC236}">
                <a16:creationId xmlns:a16="http://schemas.microsoft.com/office/drawing/2014/main" id="{35F22794-1FF4-44AD-838D-9E83FF79AD60}"/>
              </a:ext>
            </a:extLst>
          </p:cNvPr>
          <p:cNvSpPr txBox="1">
            <a:spLocks noGrp="1"/>
          </p:cNvSpPr>
          <p:nvPr>
            <p:ph type="title"/>
          </p:nvPr>
        </p:nvSpPr>
        <p:spPr>
          <a:xfrm>
            <a:off x="3215147" y="669925"/>
            <a:ext cx="7281581" cy="1325563"/>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chemeClr val="dk1"/>
              </a:buClr>
              <a:buSzPts val="4400"/>
              <a:buFont typeface="Calibri"/>
              <a:buNone/>
            </a:pPr>
            <a:r>
              <a:rPr lang="he-IL" b="1" dirty="0">
                <a:solidFill>
                  <a:schemeClr val="accent1"/>
                </a:solidFill>
              </a:rPr>
              <a:t>שבועות בישראל ובתפוצות</a:t>
            </a:r>
            <a:endParaRPr b="1" dirty="0">
              <a:solidFill>
                <a:schemeClr val="accent1"/>
              </a:solidFill>
            </a:endParaRPr>
          </a:p>
        </p:txBody>
      </p:sp>
    </p:spTree>
    <p:extLst>
      <p:ext uri="{BB962C8B-B14F-4D97-AF65-F5344CB8AC3E}">
        <p14:creationId xmlns:p14="http://schemas.microsoft.com/office/powerpoint/2010/main" val="3469194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3" name="תמונה 2" descr="תמונה שמכילה בניין, חוץ, גדר, חיה&#10;&#10;התיאור נוצר באופן אוטומטי">
            <a:extLst>
              <a:ext uri="{FF2B5EF4-FFF2-40B4-BE49-F238E27FC236}">
                <a16:creationId xmlns:a16="http://schemas.microsoft.com/office/drawing/2014/main" id="{74F6436A-3E38-441F-992A-DBEB2A72A89D}"/>
              </a:ext>
            </a:extLst>
          </p:cNvPr>
          <p:cNvPicPr>
            <a:picLocks noChangeAspect="1"/>
          </p:cNvPicPr>
          <p:nvPr/>
        </p:nvPicPr>
        <p:blipFill rotWithShape="1">
          <a:blip r:embed="rId3"/>
          <a:srcRect l="12189" t="-236" r="28407" b="3908"/>
          <a:stretch/>
        </p:blipFill>
        <p:spPr>
          <a:xfrm>
            <a:off x="254131" y="796066"/>
            <a:ext cx="5839132" cy="5330774"/>
          </a:xfrm>
          <a:prstGeom prst="rect">
            <a:avLst/>
          </a:prstGeom>
        </p:spPr>
      </p:pic>
      <p:sp>
        <p:nvSpPr>
          <p:cNvPr id="10" name="בועת מחשבה: ענן 9">
            <a:extLst>
              <a:ext uri="{FF2B5EF4-FFF2-40B4-BE49-F238E27FC236}">
                <a16:creationId xmlns:a16="http://schemas.microsoft.com/office/drawing/2014/main" id="{E37BFFE0-D0D7-49DD-A536-8D79188711C1}"/>
              </a:ext>
            </a:extLst>
          </p:cNvPr>
          <p:cNvSpPr/>
          <p:nvPr/>
        </p:nvSpPr>
        <p:spPr>
          <a:xfrm>
            <a:off x="5208360" y="1081549"/>
            <a:ext cx="6393705" cy="4837472"/>
          </a:xfrm>
          <a:prstGeom prst="cloudCallout">
            <a:avLst>
              <a:gd name="adj1" fmla="val -86906"/>
              <a:gd name="adj2" fmla="val -35833"/>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a:p>
            <a:pPr algn="r" rtl="1"/>
            <a:r>
              <a:rPr lang="he-IL" sz="3300" dirty="0">
                <a:solidFill>
                  <a:schemeClr val="accent1"/>
                </a:solidFill>
              </a:rPr>
              <a:t>גוסטבו במוזסוויל, ארגנטינה: "בעבר היתה כאן חברה יהודית-חקלאית נהדרת. בבית הספר למדנו לקרוא בתורה ולשיר </a:t>
            </a:r>
            <a:r>
              <a:rPr lang="en-US" sz="3300" dirty="0">
                <a:solidFill>
                  <a:schemeClr val="accent1"/>
                </a:solidFill>
              </a:rPr>
              <a:t>'</a:t>
            </a:r>
            <a:r>
              <a:rPr lang="he-IL" sz="3300" dirty="0">
                <a:solidFill>
                  <a:schemeClr val="accent1"/>
                </a:solidFill>
              </a:rPr>
              <a:t>סלינו על כתפינו</a:t>
            </a:r>
            <a:r>
              <a:rPr lang="en-US" sz="3300" dirty="0">
                <a:solidFill>
                  <a:schemeClr val="accent1"/>
                </a:solidFill>
              </a:rPr>
              <a:t>'</a:t>
            </a:r>
            <a:r>
              <a:rPr lang="he-IL" sz="3300" dirty="0">
                <a:solidFill>
                  <a:schemeClr val="accent1"/>
                </a:solidFill>
              </a:rPr>
              <a:t> בעברית!"  </a:t>
            </a:r>
          </a:p>
          <a:p>
            <a:pPr algn="ctr"/>
            <a:endParaRPr lang="he-IL" dirty="0"/>
          </a:p>
        </p:txBody>
      </p:sp>
    </p:spTree>
    <p:extLst>
      <p:ext uri="{BB962C8B-B14F-4D97-AF65-F5344CB8AC3E}">
        <p14:creationId xmlns:p14="http://schemas.microsoft.com/office/powerpoint/2010/main" val="283133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1852</TotalTime>
  <Words>1161</Words>
  <Application>Microsoft Office PowerPoint</Application>
  <PresentationFormat>מסך רחב</PresentationFormat>
  <Paragraphs>181</Paragraphs>
  <Slides>24</Slides>
  <Notes>24</Notes>
  <HiddenSlides>0</HiddenSlides>
  <MMClips>3</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24</vt:i4>
      </vt:variant>
    </vt:vector>
  </HeadingPairs>
  <TitlesOfParts>
    <vt:vector size="29" baseType="lpstr">
      <vt:lpstr>Calibri</vt:lpstr>
      <vt:lpstr>Times New Roman</vt:lpstr>
      <vt:lpstr>Guttman Drogolin</vt:lpstr>
      <vt:lpstr>Arial</vt:lpstr>
      <vt:lpstr>Office Theme</vt:lpstr>
      <vt:lpstr>מצגת של PowerPoint‏</vt:lpstr>
      <vt:lpstr>מה להביא לשיעור?</vt:lpstr>
      <vt:lpstr>מה יהיה בשיעור?</vt:lpstr>
      <vt:lpstr>שאלה דו-שלבית</vt:lpstr>
      <vt:lpstr>מצגת של PowerPoint‏</vt:lpstr>
      <vt:lpstr>מצגת של PowerPoint‏</vt:lpstr>
      <vt:lpstr>מנהגי שבועות חוצים גבולות </vt:lpstr>
      <vt:lpstr>שבועות בישראל ובתפוצות</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תרצו להעמיק במה שלמדנו היום?</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דר' נגה כוכבי</dc:creator>
  <cp:lastModifiedBy>Noya Merige</cp:lastModifiedBy>
  <cp:revision>258</cp:revision>
  <dcterms:created xsi:type="dcterms:W3CDTF">2020-04-15T17:04:46Z</dcterms:created>
  <dcterms:modified xsi:type="dcterms:W3CDTF">2020-05-19T17:13:03Z</dcterms:modified>
</cp:coreProperties>
</file>