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99" r:id="rId5"/>
    <p:sldId id="268" r:id="rId6"/>
    <p:sldId id="269" r:id="rId7"/>
    <p:sldId id="280" r:id="rId8"/>
    <p:sldId id="310" r:id="rId9"/>
    <p:sldId id="286" r:id="rId10"/>
    <p:sldId id="311" r:id="rId11"/>
    <p:sldId id="287" r:id="rId12"/>
    <p:sldId id="270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271" r:id="rId22"/>
    <p:sldId id="273" r:id="rId23"/>
    <p:sldId id="272" r:id="rId24"/>
    <p:sldId id="308" r:id="rId25"/>
    <p:sldId id="309" r:id="rId26"/>
    <p:sldId id="298" r:id="rId27"/>
    <p:sldId id="289" r:id="rId28"/>
    <p:sldId id="281" r:id="rId2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/>
    <p:restoredTop sz="87945" autoAdjust="0"/>
  </p:normalViewPr>
  <p:slideViewPr>
    <p:cSldViewPr snapToGrid="0" snapToObjects="1" showGuides="1">
      <p:cViewPr varScale="1">
        <p:scale>
          <a:sx n="99" d="100"/>
          <a:sy n="99" d="100"/>
        </p:scale>
        <p:origin x="1248" y="84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20/05/2020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179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5254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512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5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dk1"/>
                </a:solidFill>
              </a:rPr>
              <a:t>مدّة الشريحة</a:t>
            </a:r>
            <a:r>
              <a:rPr lang="he-IL" b="1" dirty="0">
                <a:solidFill>
                  <a:schemeClr val="dk1"/>
                </a:solidFill>
              </a:rPr>
              <a:t>: 5 </a:t>
            </a:r>
            <a:r>
              <a:rPr lang="ar-SA" b="1" dirty="0">
                <a:solidFill>
                  <a:schemeClr val="dk1"/>
                </a:solidFill>
              </a:rPr>
              <a:t>دقائق</a:t>
            </a: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إذا كانت حصّتكم من الساعة 12:00 فصاعدًا، أو أنكم ترون أنّه من المناسب إضافة نشاط للاسترخاء (غير مرتبط بالمادّة قيد الدراسة)، يمكنكم إضافته الآن. إذا لم ترغبوا في ذلك، احذفوا الشريحة. يمكنكم الاستعانة بمطوّر التعلم للتفكير في النشاط.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على سبيل المثال: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استرخاء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مضحكة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رياضيّة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79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705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568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780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09"/>
            <a:ext cx="10953750" cy="1903413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1336409" y="356936"/>
            <a:ext cx="10550791" cy="506326"/>
            <a:chOff x="1336409" y="356936"/>
            <a:chExt cx="10550791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36409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7209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1313047" y="356936"/>
            <a:ext cx="10574153" cy="506326"/>
            <a:chOff x="1313047" y="356936"/>
            <a:chExt cx="1057415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304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131304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76949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60307-BF93-B642-B885-52C1AEE617F6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8B7E2E-690A-B74F-A361-DB3C1398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367D3-E2A8-4A4A-953D-E858CA461A7D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86E97-B4B5-7A44-BA99-EFC8C200D63F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0" r:id="rId10"/>
    <p:sldLayoutId id="2147483671" r:id="rId11"/>
    <p:sldLayoutId id="2147483668" r:id="rId12"/>
    <p:sldLayoutId id="2147483665" r:id="rId13"/>
    <p:sldLayoutId id="2147483657" r:id="rId14"/>
    <p:sldLayoutId id="2147483664" r:id="rId15"/>
    <p:sldLayoutId id="2147483661" r:id="rId16"/>
    <p:sldLayoutId id="2147483649" r:id="rId17"/>
    <p:sldLayoutId id="2147483663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r-SA" dirty="0"/>
              <a:t>درس رياضيّات </a:t>
            </a:r>
            <a:r>
              <a:rPr lang="ar-SA" dirty="0" smtClean="0"/>
              <a:t>للصفّ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>
            <a:normAutofit fontScale="92500"/>
          </a:bodyPr>
          <a:lstStyle/>
          <a:p>
            <a:pPr algn="r"/>
            <a:r>
              <a:rPr lang="ar-SA" dirty="0"/>
              <a:t>موضوع </a:t>
            </a:r>
            <a:r>
              <a:rPr lang="ar-SA" dirty="0" smtClean="0"/>
              <a:t>الدرس</a:t>
            </a:r>
            <a:r>
              <a:rPr lang="he-IL" dirty="0" smtClean="0"/>
              <a:t>:</a:t>
            </a:r>
            <a:r>
              <a:rPr lang="ar-JO" dirty="0" smtClean="0"/>
              <a:t>تعريف الدائرة واقسامها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890" y="6148563"/>
            <a:ext cx="11363629" cy="560533"/>
          </a:xfrm>
        </p:spPr>
        <p:txBody>
          <a:bodyPr/>
          <a:lstStyle/>
          <a:p>
            <a:pPr algn="r"/>
            <a:r>
              <a:rPr lang="ar-SA" dirty="0"/>
              <a:t>الرجاء تزوّدوا </a:t>
            </a:r>
            <a:r>
              <a:rPr lang="ar-SA" dirty="0" smtClean="0"/>
              <a:t>بـ</a:t>
            </a:r>
            <a:r>
              <a:rPr lang="ar-JO" dirty="0" smtClean="0"/>
              <a:t>قلم دفتر  مسطرة والوان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 smtClean="0"/>
              <a:t>: </a:t>
            </a:r>
            <a:r>
              <a:rPr lang="ar-JO" dirty="0" smtClean="0"/>
              <a:t>نغم  مرعي ماضي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u="sng" dirty="0"/>
              <a:t>مصطلحات خاصة في الدائرة:</a:t>
            </a:r>
            <a:endParaRPr lang="ar-SA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b="1" dirty="0" smtClean="0"/>
              <a:t>1</a:t>
            </a:r>
            <a:r>
              <a:rPr lang="ar-SA" b="1" dirty="0"/>
              <a:t>) </a:t>
            </a:r>
            <a:r>
              <a:rPr lang="ar-SA" b="1" u="sng" dirty="0"/>
              <a:t>مركز الدائرة:</a:t>
            </a:r>
            <a:r>
              <a:rPr lang="ar-SA" b="1" dirty="0"/>
              <a:t> هي النقطة الداخلية التي تبعد عنها كل النقاط الموجودة على المحيط بشكل متساوي وهي موجودة في المنتصف.</a:t>
            </a:r>
            <a:endParaRPr lang="ar-SA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761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b="1" dirty="0"/>
              <a:t>2)</a:t>
            </a:r>
            <a:r>
              <a:rPr lang="ar-SA" b="1" u="sng" dirty="0"/>
              <a:t> الوتر :</a:t>
            </a:r>
            <a:r>
              <a:rPr lang="ar-SA" b="1" dirty="0"/>
              <a:t> هو </a:t>
            </a:r>
            <a:r>
              <a:rPr lang="ar-SA" b="1" dirty="0" smtClean="0"/>
              <a:t>ال</a:t>
            </a:r>
            <a:r>
              <a:rPr lang="ar-JO" b="1" dirty="0" smtClean="0"/>
              <a:t>قطعة</a:t>
            </a:r>
            <a:r>
              <a:rPr lang="ar-SA" b="1" dirty="0" smtClean="0"/>
              <a:t> الواصل</a:t>
            </a:r>
            <a:r>
              <a:rPr lang="ar-JO" b="1" dirty="0" smtClean="0"/>
              <a:t>ة</a:t>
            </a:r>
            <a:r>
              <a:rPr lang="ar-SA" b="1" dirty="0" smtClean="0"/>
              <a:t> </a:t>
            </a:r>
            <a:r>
              <a:rPr lang="ar-SA" b="1" dirty="0"/>
              <a:t>بين </a:t>
            </a:r>
            <a:r>
              <a:rPr lang="ar-JO" b="1" dirty="0" smtClean="0"/>
              <a:t>أي </a:t>
            </a:r>
            <a:r>
              <a:rPr lang="ar-SA" b="1" dirty="0" smtClean="0"/>
              <a:t>نقطتين </a:t>
            </a:r>
            <a:r>
              <a:rPr lang="ar-SA" b="1" dirty="0"/>
              <a:t>على محيط </a:t>
            </a:r>
            <a:r>
              <a:rPr lang="ar-SA" b="1" dirty="0" smtClean="0"/>
              <a:t>الدائرة</a:t>
            </a:r>
            <a:endParaRPr lang="he-I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6" y="2638072"/>
            <a:ext cx="319087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0" y="2799997"/>
            <a:ext cx="28575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4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b="1" dirty="0"/>
              <a:t/>
            </a:r>
            <a:br>
              <a:rPr lang="ar-SA" b="1" dirty="0"/>
            </a:br>
            <a:r>
              <a:rPr lang="ar-SA" b="1" dirty="0"/>
              <a:t>3) </a:t>
            </a:r>
            <a:r>
              <a:rPr lang="ar-SA" b="1" u="sng" dirty="0"/>
              <a:t>القطر :</a:t>
            </a:r>
            <a:r>
              <a:rPr lang="ar-SA" b="1" dirty="0"/>
              <a:t> هو المستقيم الواصل بين نقطتين على محيط الدائرة </a:t>
            </a:r>
            <a:r>
              <a:rPr lang="ar-SA" b="1" u="sng" dirty="0"/>
              <a:t>مارًا بالمركز</a:t>
            </a:r>
            <a:r>
              <a:rPr lang="ar-SA" b="1" dirty="0" smtClean="0"/>
              <a:t>.</a:t>
            </a:r>
            <a:r>
              <a:rPr lang="ar-JO" b="1" dirty="0" smtClean="0"/>
              <a:t> </a:t>
            </a:r>
          </a:p>
          <a:p>
            <a:r>
              <a:rPr lang="ar-JO" b="1" dirty="0" smtClean="0"/>
              <a:t>القطر هو أطول وتر في الدائرة </a:t>
            </a:r>
            <a:endParaRPr lang="he-I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189816"/>
            <a:ext cx="3781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3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b="1" dirty="0"/>
              <a:t>4)</a:t>
            </a:r>
            <a:r>
              <a:rPr lang="ar-SA" b="1" u="sng" dirty="0"/>
              <a:t> نصف القطر </a:t>
            </a:r>
            <a:r>
              <a:rPr lang="he-IL" b="1" u="sng" dirty="0"/>
              <a:t> </a:t>
            </a:r>
            <a:r>
              <a:rPr lang="ar-SA" b="1" u="sng" dirty="0"/>
              <a:t>:</a:t>
            </a:r>
            <a:r>
              <a:rPr lang="ar-SA" b="1" dirty="0"/>
              <a:t> هو البعد الثابت بين أي نقطة على المحيط وبين مركز الدائرة.</a:t>
            </a:r>
            <a:endParaRPr lang="he-I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9" y="2680229"/>
            <a:ext cx="38766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9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939572" y="468048"/>
            <a:ext cx="9572625" cy="3844925"/>
          </a:xfrm>
        </p:spPr>
        <p:txBody>
          <a:bodyPr/>
          <a:lstStyle/>
          <a:p>
            <a:r>
              <a:rPr lang="ar-JO" dirty="0"/>
              <a:t/>
            </a:r>
            <a:br>
              <a:rPr lang="ar-JO" dirty="0"/>
            </a:br>
            <a:r>
              <a:rPr lang="ar-JO" dirty="0"/>
              <a:t>5) </a:t>
            </a:r>
            <a:r>
              <a:rPr lang="ar-JO" b="1" u="sng" dirty="0"/>
              <a:t>القوس</a:t>
            </a:r>
            <a:r>
              <a:rPr lang="ar-JO" b="1" dirty="0"/>
              <a:t>: هو جزء من محيط الدائرة محصور بين نقطتين.</a:t>
            </a:r>
            <a:endParaRPr lang="ar-JO" dirty="0"/>
          </a:p>
          <a:p>
            <a:r>
              <a:rPr lang="ar-JO" b="1" dirty="0" err="1"/>
              <a:t>ملاحظة:كل</a:t>
            </a:r>
            <a:r>
              <a:rPr lang="ar-JO" b="1" dirty="0"/>
              <a:t> نقطتين على المحيط تُعيّنان قوسين</a:t>
            </a:r>
            <a:endParaRPr lang="ar-JO" dirty="0"/>
          </a:p>
          <a:p>
            <a:endParaRPr lang="he-I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" y="2160411"/>
            <a:ext cx="3722687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23" y="3217863"/>
            <a:ext cx="6505575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7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570038" y="0"/>
            <a:ext cx="9572625" cy="3844925"/>
          </a:xfrm>
        </p:spPr>
        <p:txBody>
          <a:bodyPr/>
          <a:lstStyle/>
          <a:p>
            <a:r>
              <a:rPr lang="ar-SA" b="1" dirty="0"/>
              <a:t/>
            </a:r>
            <a:br>
              <a:rPr lang="ar-SA" b="1" dirty="0"/>
            </a:br>
            <a:r>
              <a:rPr lang="ar-SA" b="1" dirty="0"/>
              <a:t>6) </a:t>
            </a:r>
            <a:r>
              <a:rPr lang="ar-SA" b="1" u="sng" dirty="0"/>
              <a:t>قطاع الدائرة:</a:t>
            </a:r>
            <a:r>
              <a:rPr lang="ar-SA" b="1" dirty="0"/>
              <a:t>  قسم من الدائرة والمحصور بين نصفي قطرين وقوس.</a:t>
            </a:r>
            <a:endParaRPr lang="he-I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68" y="2232377"/>
            <a:ext cx="2867554" cy="242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1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JO" b="1" dirty="0" smtClean="0"/>
              <a:t>7)خط </a:t>
            </a:r>
            <a:r>
              <a:rPr lang="ar-JO" b="1" dirty="0"/>
              <a:t>التماس : هو الخط المار بجانب </a:t>
            </a:r>
            <a:r>
              <a:rPr lang="ar-JO" b="1" dirty="0" smtClean="0"/>
              <a:t>الدائرة ويلامسها </a:t>
            </a:r>
            <a:r>
              <a:rPr lang="ar-JO" b="1" dirty="0"/>
              <a:t>في نقطه ونسميها  نقطة </a:t>
            </a:r>
            <a:r>
              <a:rPr lang="ar-JO" b="1" dirty="0" smtClean="0"/>
              <a:t>تماس</a:t>
            </a:r>
            <a:endParaRPr lang="he-IL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56" y="3028949"/>
            <a:ext cx="38766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9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عزيزي الطالب عرفنا حتى الان:</a:t>
            </a:r>
            <a:endParaRPr lang="he-I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599495"/>
            <a:ext cx="5903206" cy="479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0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على شبكة المربعات جد مركز الدائرة وطول قطرها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9438" y="1825625"/>
            <a:ext cx="9364362" cy="435133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ar-JO" dirty="0" smtClean="0"/>
              <a:t>ركز </a:t>
            </a:r>
            <a:r>
              <a:rPr lang="ar-JO" dirty="0" err="1" smtClean="0"/>
              <a:t>بالتربيعات</a:t>
            </a:r>
            <a:endParaRPr lang="ar-JO" dirty="0" smtClean="0"/>
          </a:p>
          <a:p>
            <a:pPr marL="0" indent="0">
              <a:buNone/>
            </a:pPr>
            <a:r>
              <a:rPr lang="ar-JO" dirty="0" smtClean="0"/>
              <a:t>يمكنك استعمال </a:t>
            </a:r>
          </a:p>
          <a:p>
            <a:pPr marL="0" indent="0">
              <a:buNone/>
            </a:pPr>
            <a:r>
              <a:rPr lang="ar-JO" dirty="0" smtClean="0"/>
              <a:t>المسطرة</a:t>
            </a:r>
            <a:endParaRPr lang="he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  <p:sp>
        <p:nvSpPr>
          <p:cNvPr id="2" name="אליפסה 1"/>
          <p:cNvSpPr/>
          <p:nvPr/>
        </p:nvSpPr>
        <p:spPr>
          <a:xfrm>
            <a:off x="4583288" y="2020711"/>
            <a:ext cx="4402667" cy="428977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5" name="מחבר ישר 4"/>
          <p:cNvCxnSpPr/>
          <p:nvPr/>
        </p:nvCxnSpPr>
        <p:spPr>
          <a:xfrm>
            <a:off x="6084711" y="1825625"/>
            <a:ext cx="22578" cy="4868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ישר 10"/>
          <p:cNvCxnSpPr/>
          <p:nvPr/>
        </p:nvCxnSpPr>
        <p:spPr>
          <a:xfrm>
            <a:off x="6784621" y="1825625"/>
            <a:ext cx="0" cy="4755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/>
          <p:cNvCxnSpPr/>
          <p:nvPr/>
        </p:nvCxnSpPr>
        <p:spPr>
          <a:xfrm>
            <a:off x="7540978" y="1825625"/>
            <a:ext cx="11289" cy="4868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 flipH="1">
            <a:off x="8240889" y="1825625"/>
            <a:ext cx="11289" cy="4755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/>
          <p:nvPr/>
        </p:nvCxnSpPr>
        <p:spPr>
          <a:xfrm>
            <a:off x="5362222" y="1825625"/>
            <a:ext cx="11289" cy="503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>
            <a:off x="4662311" y="1825625"/>
            <a:ext cx="0" cy="503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>
            <a:off x="8985955" y="1825625"/>
            <a:ext cx="0" cy="4755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/>
          <p:cNvCxnSpPr/>
          <p:nvPr/>
        </p:nvCxnSpPr>
        <p:spPr>
          <a:xfrm>
            <a:off x="3917243" y="2020711"/>
            <a:ext cx="52154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>
            <a:off x="3917243" y="2664178"/>
            <a:ext cx="5215467" cy="4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>
            <a:off x="3917243" y="3397956"/>
            <a:ext cx="5328357" cy="11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ישר 32"/>
          <p:cNvCxnSpPr/>
          <p:nvPr/>
        </p:nvCxnSpPr>
        <p:spPr>
          <a:xfrm>
            <a:off x="3917243" y="4165600"/>
            <a:ext cx="53283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מחבר ישר 34"/>
          <p:cNvCxnSpPr/>
          <p:nvPr/>
        </p:nvCxnSpPr>
        <p:spPr>
          <a:xfrm>
            <a:off x="3917243" y="4831644"/>
            <a:ext cx="5429957" cy="22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ישר 36"/>
          <p:cNvCxnSpPr/>
          <p:nvPr/>
        </p:nvCxnSpPr>
        <p:spPr>
          <a:xfrm flipV="1">
            <a:off x="3917243" y="5554133"/>
            <a:ext cx="5565424" cy="11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ישר 38"/>
          <p:cNvCxnSpPr/>
          <p:nvPr/>
        </p:nvCxnSpPr>
        <p:spPr>
          <a:xfrm>
            <a:off x="3917243" y="6242755"/>
            <a:ext cx="5429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1min_final">
            <a:hlinkClick r:id="" action="ppaction://media"/>
            <a:extLst>
              <a:ext uri="{FF2B5EF4-FFF2-40B4-BE49-F238E27FC236}">
                <a16:creationId xmlns:a16="http://schemas.microsoft.com/office/drawing/2014/main" id="{8209FF85-62B6-411C-A1D2-457A0AB18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185" y="221972"/>
            <a:ext cx="1931706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89" y="1250028"/>
            <a:ext cx="10515600" cy="4974519"/>
          </a:xfrm>
        </p:spPr>
        <p:txBody>
          <a:bodyPr>
            <a:normAutofit fontScale="90000"/>
          </a:bodyPr>
          <a:lstStyle/>
          <a:p>
            <a:r>
              <a:rPr lang="ar-SA" dirty="0" smtClean="0"/>
              <a:t>حلّ</a:t>
            </a:r>
            <a:r>
              <a:rPr lang="ar-JO" dirty="0"/>
              <a:t/>
            </a:r>
            <a:br>
              <a:rPr lang="ar-JO" dirty="0"/>
            </a:br>
            <a:r>
              <a:rPr lang="ar-JO" dirty="0" smtClean="0"/>
              <a:t>المركز الدائرة</a:t>
            </a:r>
            <a:br>
              <a:rPr lang="ar-JO" dirty="0" smtClean="0"/>
            </a:br>
            <a:r>
              <a:rPr lang="ar-JO" dirty="0" smtClean="0"/>
              <a:t>هي نقطة تقع في</a:t>
            </a:r>
            <a:br>
              <a:rPr lang="ar-JO" dirty="0" smtClean="0"/>
            </a:br>
            <a:r>
              <a:rPr lang="ar-JO" dirty="0" smtClean="0"/>
              <a:t>مركز الدائرة.</a:t>
            </a:r>
            <a:br>
              <a:rPr lang="ar-JO" dirty="0" smtClean="0"/>
            </a:br>
            <a:r>
              <a:rPr lang="ar-JO" dirty="0" smtClean="0"/>
              <a:t>نستطيع ان نرمز</a:t>
            </a:r>
            <a:br>
              <a:rPr lang="ar-JO" dirty="0" smtClean="0"/>
            </a:br>
            <a:r>
              <a:rPr lang="ar-JO" dirty="0" smtClean="0"/>
              <a:t>له بحرف (م)</a:t>
            </a:r>
            <a:br>
              <a:rPr lang="ar-JO" dirty="0" smtClean="0"/>
            </a:br>
            <a:r>
              <a:rPr lang="ar-JO" dirty="0" smtClean="0"/>
              <a:t>ونصف القطر هو</a:t>
            </a:r>
            <a:br>
              <a:rPr lang="ar-JO" dirty="0" smtClean="0"/>
            </a:br>
            <a:r>
              <a:rPr lang="ar-JO" dirty="0" smtClean="0"/>
              <a:t>البعد الثابت لهذه</a:t>
            </a:r>
            <a:br>
              <a:rPr lang="ar-JO" dirty="0" smtClean="0"/>
            </a:br>
            <a:r>
              <a:rPr lang="ar-JO" dirty="0" smtClean="0"/>
              <a:t>النقطة ومحيط </a:t>
            </a:r>
            <a:br>
              <a:rPr lang="ar-JO" dirty="0" smtClean="0"/>
            </a:br>
            <a:r>
              <a:rPr lang="ar-JO" dirty="0" smtClean="0"/>
              <a:t>الدائرة.</a:t>
            </a:r>
            <a:br>
              <a:rPr lang="ar-JO" dirty="0" smtClean="0"/>
            </a:b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FE58D-F541-AB4B-B3E4-8121B4FD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74" y="4637905"/>
            <a:ext cx="1588827" cy="1893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49" y="578908"/>
            <a:ext cx="448151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תרשים זרימה: מחבר 5"/>
          <p:cNvSpPr/>
          <p:nvPr/>
        </p:nvSpPr>
        <p:spPr>
          <a:xfrm>
            <a:off x="6005689" y="2641600"/>
            <a:ext cx="166511" cy="12329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0" name="מחבר ישר 9"/>
          <p:cNvCxnSpPr/>
          <p:nvPr/>
        </p:nvCxnSpPr>
        <p:spPr>
          <a:xfrm>
            <a:off x="6172200" y="2703247"/>
            <a:ext cx="206868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44356" y="1885244"/>
            <a:ext cx="14336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000" b="1" dirty="0" smtClean="0"/>
              <a:t>3 سم</a:t>
            </a:r>
            <a:endParaRPr lang="he-IL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83577" y="2380174"/>
            <a:ext cx="13772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400" b="1" dirty="0" smtClean="0"/>
              <a:t>م</a:t>
            </a:r>
            <a:endParaRPr lang="he-IL" sz="4400" b="1" dirty="0"/>
          </a:p>
        </p:txBody>
      </p:sp>
    </p:spTree>
    <p:extLst>
      <p:ext uri="{BB962C8B-B14F-4D97-AF65-F5344CB8AC3E}">
        <p14:creationId xmlns:p14="http://schemas.microsoft.com/office/powerpoint/2010/main" val="17072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ماذا سنتعلّم اليوم؟ 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412743"/>
          </a:xfrm>
        </p:spPr>
        <p:txBody>
          <a:bodyPr>
            <a:normAutofit/>
          </a:bodyPr>
          <a:lstStyle/>
          <a:p>
            <a:r>
              <a:rPr lang="ar-SA" dirty="0">
                <a:solidFill>
                  <a:srgbClr val="424242"/>
                </a:solidFill>
              </a:rPr>
              <a:t>   </a:t>
            </a:r>
            <a:r>
              <a:rPr lang="ar-JO" dirty="0" smtClean="0">
                <a:solidFill>
                  <a:srgbClr val="424242"/>
                </a:solidFill>
              </a:rPr>
              <a:t>تعريف الدائرة</a:t>
            </a:r>
            <a:endParaRPr lang="he-IL" dirty="0"/>
          </a:p>
          <a:p>
            <a:pPr marL="457200" indent="-457200"/>
            <a:r>
              <a:rPr lang="ar-JO" dirty="0" smtClean="0">
                <a:solidFill>
                  <a:srgbClr val="424242"/>
                </a:solidFill>
              </a:rPr>
              <a:t>اقسام الدائرة : قطر / نصف قطر / مركز دائرة/ وتر /قطاع/ / قوس/ خط التماس/ نقطة التماس.</a:t>
            </a:r>
            <a:endParaRPr lang="ar-JO" dirty="0"/>
          </a:p>
          <a:p>
            <a:pPr marL="0" indent="0">
              <a:buNone/>
            </a:pPr>
            <a:endParaRPr lang="he-IL" dirty="0"/>
          </a:p>
          <a:p>
            <a:endParaRPr lang="he-IL" dirty="0"/>
          </a:p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0FF60-FB0B-8D4E-8DBB-19BB3EA0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ضع دائرة حول رمز الاجابة الصحيحة: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557EDA-6BEC-E447-AE03-B6B0F97932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JO" sz="2800" dirty="0" smtClean="0"/>
              <a:t>اي جزء من الدائرة تسمى القطعة</a:t>
            </a:r>
          </a:p>
          <a:p>
            <a:pPr marL="0" indent="0">
              <a:buNone/>
            </a:pPr>
            <a:r>
              <a:rPr lang="ar-JO" sz="2800" dirty="0" smtClean="0"/>
              <a:t> المرسومة:</a:t>
            </a:r>
          </a:p>
          <a:p>
            <a:pPr marL="0" indent="0">
              <a:buNone/>
            </a:pPr>
            <a:r>
              <a:rPr lang="ar-JO" sz="2800" dirty="0" smtClean="0"/>
              <a:t>ا) قطر</a:t>
            </a:r>
          </a:p>
          <a:p>
            <a:pPr marL="0" indent="0">
              <a:buNone/>
            </a:pPr>
            <a:r>
              <a:rPr lang="ar-JO" sz="2800" dirty="0" smtClean="0"/>
              <a:t>ب)</a:t>
            </a:r>
            <a:r>
              <a:rPr lang="he-IL" sz="2800" dirty="0" smtClean="0"/>
              <a:t> </a:t>
            </a:r>
            <a:r>
              <a:rPr lang="ar-JO" sz="2800" dirty="0" smtClean="0"/>
              <a:t>نصف قطر</a:t>
            </a:r>
          </a:p>
          <a:p>
            <a:pPr marL="0" indent="0">
              <a:buNone/>
            </a:pPr>
            <a:r>
              <a:rPr lang="ar-JO" sz="2800" dirty="0" smtClean="0"/>
              <a:t>ج</a:t>
            </a:r>
            <a:r>
              <a:rPr lang="he-IL" sz="2800" dirty="0" smtClean="0"/>
              <a:t>) </a:t>
            </a:r>
            <a:r>
              <a:rPr lang="ar-JO" sz="2800" dirty="0" smtClean="0"/>
              <a:t>وتر</a:t>
            </a:r>
          </a:p>
          <a:p>
            <a:pPr marL="0" indent="0">
              <a:buNone/>
            </a:pPr>
            <a:r>
              <a:rPr lang="ar-JO" sz="2800" dirty="0" smtClean="0"/>
              <a:t>د) قوس</a:t>
            </a:r>
            <a:r>
              <a:rPr lang="he-IL" sz="2800" dirty="0"/>
              <a:t/>
            </a:r>
            <a:br>
              <a:rPr lang="he-IL" sz="2800" dirty="0"/>
            </a:br>
            <a:endParaRPr lang="he-IL" sz="2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95FEF2-BA1B-6E4E-A234-9E35936750F9}"/>
              </a:ext>
            </a:extLst>
          </p:cNvPr>
          <p:cNvCxnSpPr/>
          <p:nvPr/>
        </p:nvCxnSpPr>
        <p:spPr>
          <a:xfrm>
            <a:off x="-2552700" y="6435725"/>
            <a:ext cx="49911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420DF74-8BCB-5149-BDCF-6C929ADA4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1" y="4897125"/>
            <a:ext cx="1513040" cy="1557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63E234-8543-644C-A431-F8B286221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3262" y="8317913"/>
            <a:ext cx="1879600" cy="17399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51" y="1487784"/>
            <a:ext cx="5150485" cy="470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0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7" y="880533"/>
            <a:ext cx="11954932" cy="40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193" y="172143"/>
            <a:ext cx="2131775" cy="7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الحل : احسنتم!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ar-JO" sz="2800" dirty="0" smtClean="0"/>
              <a:t>القطع الحمراء هي</a:t>
            </a:r>
            <a:r>
              <a:rPr lang="ar-JO" sz="2800" b="1" u="sng" dirty="0" smtClean="0"/>
              <a:t> اوتار  </a:t>
            </a:r>
            <a:r>
              <a:rPr lang="ar-JO" sz="2800" dirty="0" smtClean="0"/>
              <a:t>ويوجد منها الى </a:t>
            </a:r>
            <a:r>
              <a:rPr lang="ar-JO" sz="2800" dirty="0" err="1" smtClean="0"/>
              <a:t>مالانهاية</a:t>
            </a:r>
            <a:r>
              <a:rPr lang="ar-JO" sz="2800" dirty="0" smtClean="0"/>
              <a:t> في الدائرة.</a:t>
            </a:r>
          </a:p>
          <a:p>
            <a:r>
              <a:rPr lang="ar-JO" sz="2800" dirty="0" smtClean="0"/>
              <a:t>القطع الزرقاء هي </a:t>
            </a:r>
            <a:r>
              <a:rPr lang="ar-JO" sz="2800" b="1" u="sng" dirty="0" smtClean="0"/>
              <a:t>انصاف اقطار </a:t>
            </a:r>
            <a:r>
              <a:rPr lang="ar-JO" sz="2800" b="1" u="sng" dirty="0"/>
              <a:t> </a:t>
            </a:r>
            <a:r>
              <a:rPr lang="ar-JO" sz="2800" dirty="0"/>
              <a:t>ويوجد منها الى </a:t>
            </a:r>
            <a:r>
              <a:rPr lang="ar-JO" sz="2800" dirty="0" err="1"/>
              <a:t>مالانهاية</a:t>
            </a:r>
            <a:r>
              <a:rPr lang="ar-JO" sz="2800" dirty="0"/>
              <a:t> في الدائرة</a:t>
            </a:r>
            <a:r>
              <a:rPr lang="ar-JO" sz="2800" dirty="0" smtClean="0"/>
              <a:t>.</a:t>
            </a:r>
          </a:p>
          <a:p>
            <a:r>
              <a:rPr lang="ar-JO" sz="2800" dirty="0" smtClean="0"/>
              <a:t>القطع الخضراء هي </a:t>
            </a:r>
            <a:r>
              <a:rPr lang="ar-JO" sz="2800" b="1" dirty="0" smtClean="0"/>
              <a:t>اقطار</a:t>
            </a:r>
            <a:r>
              <a:rPr lang="ar-JO" sz="2800" dirty="0" smtClean="0"/>
              <a:t> ويوجد </a:t>
            </a:r>
            <a:r>
              <a:rPr lang="ar-JO" sz="2800" dirty="0"/>
              <a:t>منها الى </a:t>
            </a:r>
            <a:r>
              <a:rPr lang="ar-JO" sz="2800" dirty="0" err="1"/>
              <a:t>مالانهاية</a:t>
            </a:r>
            <a:r>
              <a:rPr lang="ar-JO" sz="2800" dirty="0"/>
              <a:t> في الدائرة.</a:t>
            </a:r>
          </a:p>
          <a:p>
            <a:endParaRPr lang="ar-JO" sz="2800" dirty="0"/>
          </a:p>
          <a:p>
            <a:endParaRPr lang="he-IL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4" y="1862667"/>
            <a:ext cx="4585053" cy="329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6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نُنهي ونُجمل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2032690"/>
            <a:ext cx="9572625" cy="3844925"/>
          </a:xfrm>
        </p:spPr>
        <p:txBody>
          <a:bodyPr/>
          <a:lstStyle/>
          <a:p>
            <a:pPr lvl="0"/>
            <a:r>
              <a:rPr lang="ar-JO" dirty="0" smtClean="0"/>
              <a:t>عرفنا ما هي الدائرة  كمنحنى بسيط مغلق وهي مكان لمجموعة النقاط التي تبعد بعدًا ثابتًا عن نقطة المركز.</a:t>
            </a:r>
          </a:p>
          <a:p>
            <a:pPr lvl="0"/>
            <a:r>
              <a:rPr lang="ar-JO" dirty="0" smtClean="0"/>
              <a:t>للدائرة اقسام مؤلفة من نقاط وخطوط عرفناها ورسمناها وهي: مركز الدائرة / القطر / نصف القطر/الوتر / القوس / القطاع / خط التماس / نقطة التماس </a:t>
            </a:r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نواصل </a:t>
            </a:r>
            <a:r>
              <a:rPr lang="ar-SA" dirty="0" smtClean="0"/>
              <a:t>التدرّب</a:t>
            </a:r>
            <a:r>
              <a:rPr lang="ar-JO" dirty="0" smtClean="0"/>
              <a:t> في البيت</a:t>
            </a:r>
            <a:r>
              <a:rPr lang="en-US" dirty="0" smtClean="0"/>
              <a:t> 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2113005" y="1983945"/>
            <a:ext cx="9248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e-IL" sz="2800" dirty="0"/>
          </a:p>
          <a:p>
            <a:pPr algn="r" rtl="1"/>
            <a:endParaRPr lang="he-IL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05" y="1603199"/>
            <a:ext cx="10440782" cy="475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69" y="6076352"/>
            <a:ext cx="11529018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1200" dirty="0" smtClean="0"/>
              <a:t>המקור: </a:t>
            </a:r>
            <a:r>
              <a:rPr lang="he-IL" sz="1200" dirty="0" smtClean="0"/>
              <a:t> </a:t>
            </a:r>
            <a:r>
              <a:rPr lang="ar-JO" sz="1200" dirty="0" smtClean="0"/>
              <a:t>كتاب </a:t>
            </a:r>
            <a:r>
              <a:rPr lang="ar-JO" sz="1200" dirty="0" smtClean="0"/>
              <a:t>مهارات وسياقات 12 ص 137</a:t>
            </a:r>
            <a:endParaRPr lang="he-IL" sz="1200" dirty="0"/>
          </a:p>
        </p:txBody>
      </p:sp>
      <p:pic>
        <p:nvPicPr>
          <p:cNvPr id="7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193" y="622793"/>
            <a:ext cx="2131775" cy="7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5574" y="6127369"/>
            <a:ext cx="35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shutterstock.com </a:t>
            </a:r>
            <a:r>
              <a:rPr lang="ar-SA" dirty="0">
                <a:solidFill>
                  <a:schemeClr val="bg1"/>
                </a:solidFill>
              </a:rPr>
              <a:t> الرسوم التوضيحيّة: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791BE448-248B-48EF-8728-AC972D480DAC}"/>
              </a:ext>
            </a:extLst>
          </p:cNvPr>
          <p:cNvSpPr/>
          <p:nvPr/>
        </p:nvSpPr>
        <p:spPr>
          <a:xfrm>
            <a:off x="2358189" y="2748727"/>
            <a:ext cx="7419474" cy="1570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E06D3-744A-4A8A-B133-1DE08C15C410}"/>
              </a:ext>
            </a:extLst>
          </p:cNvPr>
          <p:cNvSpPr txBox="1"/>
          <p:nvPr/>
        </p:nvSpPr>
        <p:spPr>
          <a:xfrm>
            <a:off x="1762401" y="2478892"/>
            <a:ext cx="791572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600" dirty="0">
                <a:solidFill>
                  <a:schemeClr val="bg1"/>
                </a:solidFill>
              </a:rPr>
              <a:t>شكرًا لكم على مشاهدة البثّ</a:t>
            </a:r>
            <a:endParaRPr lang="he-IL" sz="6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CE4F9-D72B-4CA4-810A-564F1740636F}"/>
              </a:ext>
            </a:extLst>
          </p:cNvPr>
          <p:cNvSpPr txBox="1"/>
          <p:nvPr/>
        </p:nvSpPr>
        <p:spPr>
          <a:xfrm>
            <a:off x="2141171" y="3592165"/>
            <a:ext cx="68694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</a:rPr>
              <a:t>إنتاج مطاح، لصالح وزارة التربية والتعليم</a:t>
            </a:r>
            <a:r>
              <a:rPr lang="ar-SA" dirty="0"/>
              <a:t> 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544" y="2439561"/>
            <a:ext cx="937882" cy="1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9288" y="2855566"/>
            <a:ext cx="1430324" cy="5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9561"/>
            <a:ext cx="962184" cy="15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30" y="2021769"/>
            <a:ext cx="22288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2800" dirty="0" smtClean="0"/>
              <a:t>تأمل مجموعات الاشكال التالية</a:t>
            </a:r>
            <a:br>
              <a:rPr lang="ar-JO" sz="2800" dirty="0" smtClean="0"/>
            </a:br>
            <a:r>
              <a:rPr lang="ar-JO" sz="2800" dirty="0" smtClean="0"/>
              <a:t>هل هي مألوفة لك ؟ ما الفرق بينها ؟</a:t>
            </a:r>
            <a:endParaRPr lang="x-none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57618">
            <a:off x="290048" y="269607"/>
            <a:ext cx="1468977" cy="97331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6213122" y="1975556"/>
            <a:ext cx="4917722" cy="3228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7" y="1960915"/>
            <a:ext cx="49323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תרשים זרימה: מחבר 2"/>
          <p:cNvSpPr/>
          <p:nvPr/>
        </p:nvSpPr>
        <p:spPr>
          <a:xfrm>
            <a:off x="1024537" y="2302933"/>
            <a:ext cx="1594485" cy="1456267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תרשים זרימה: מחבר 11"/>
          <p:cNvSpPr/>
          <p:nvPr/>
        </p:nvSpPr>
        <p:spPr>
          <a:xfrm>
            <a:off x="2771422" y="2754490"/>
            <a:ext cx="2229556" cy="2212622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אליפסה 5"/>
          <p:cNvSpPr/>
          <p:nvPr/>
        </p:nvSpPr>
        <p:spPr>
          <a:xfrm>
            <a:off x="6728178" y="2302933"/>
            <a:ext cx="1207911" cy="22126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שולש שווה שוקיים 7"/>
          <p:cNvSpPr/>
          <p:nvPr/>
        </p:nvSpPr>
        <p:spPr>
          <a:xfrm>
            <a:off x="8671983" y="2190044"/>
            <a:ext cx="1214913" cy="1004712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שה 9"/>
          <p:cNvSpPr/>
          <p:nvPr/>
        </p:nvSpPr>
        <p:spPr>
          <a:xfrm>
            <a:off x="8671983" y="3759200"/>
            <a:ext cx="1544461" cy="1332089"/>
          </a:xfrm>
          <a:prstGeom prst="hexagon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1min_final">
            <a:hlinkClick r:id="" action="ppaction://media"/>
            <a:extLst>
              <a:ext uri="{FF2B5EF4-FFF2-40B4-BE49-F238E27FC236}">
                <a16:creationId xmlns:a16="http://schemas.microsoft.com/office/drawing/2014/main" id="{8209FF85-62B6-411C-A1D2-457A0AB18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159" y="350367"/>
            <a:ext cx="1931706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احسنتم!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785938"/>
            <a:ext cx="10169348" cy="363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عزيزي الطالب اذن نبدأ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lvl="0" algn="r">
              <a:spcBef>
                <a:spcPts val="0"/>
              </a:spcBef>
            </a:pPr>
            <a:r>
              <a:rPr lang="ar-JO" dirty="0" smtClean="0"/>
              <a:t>ما هي الدائرة؟ ما هي اقسامها؟ لو طلب منك تعريفها ماذا تقول؟</a:t>
            </a:r>
          </a:p>
          <a:p>
            <a:pPr lvl="0" algn="r">
              <a:spcBef>
                <a:spcPts val="0"/>
              </a:spcBef>
            </a:pPr>
            <a:r>
              <a:rPr lang="ar-JO" dirty="0" smtClean="0"/>
              <a:t>والسؤال الاهم</a:t>
            </a:r>
          </a:p>
          <a:p>
            <a:pPr lvl="0" algn="r">
              <a:spcBef>
                <a:spcPts val="0"/>
              </a:spcBef>
            </a:pPr>
            <a:r>
              <a:rPr lang="ar-JO" dirty="0" smtClean="0"/>
              <a:t>لماذا نحن بحاجة لمعرفة الدائرة ؟ وكيف نستعملها بحياتنا اليومية</a:t>
            </a:r>
          </a:p>
          <a:p>
            <a:pPr lvl="0" algn="r">
              <a:spcBef>
                <a:spcPts val="0"/>
              </a:spcBef>
            </a:pPr>
            <a:endParaRPr lang="ar-JO" dirty="0"/>
          </a:p>
          <a:p>
            <a:r>
              <a:rPr lang="ar-JO" sz="3000" b="1" dirty="0" smtClean="0"/>
              <a:t>من ال</a:t>
            </a:r>
            <a:r>
              <a:rPr lang="ar-SA" sz="3000" b="1" dirty="0" smtClean="0"/>
              <a:t>تساؤلات</a:t>
            </a:r>
            <a:r>
              <a:rPr lang="ar-JO" sz="3000" b="1" dirty="0" smtClean="0"/>
              <a:t> حول الدائرة</a:t>
            </a:r>
            <a:r>
              <a:rPr lang="ar-SA" sz="3000" b="1" dirty="0" smtClean="0"/>
              <a:t>: </a:t>
            </a:r>
            <a:r>
              <a:rPr lang="ar-SA" sz="3000" b="1" dirty="0"/>
              <a:t>لماذا قاعدة معظم الطناجر والأطباق والكؤوس دائرية الشكل؟</a:t>
            </a:r>
            <a:endParaRPr lang="ar-SA" sz="3000" dirty="0"/>
          </a:p>
          <a:p>
            <a:r>
              <a:rPr lang="ar-SA" sz="3000" b="1" dirty="0"/>
              <a:t>            لماذا فتحة مواسير الصرف الصحي في الشارع دائرية الشكل</a:t>
            </a:r>
            <a:r>
              <a:rPr lang="ar-SA" sz="3000" b="1" dirty="0" smtClean="0"/>
              <a:t>؟</a:t>
            </a:r>
            <a:endParaRPr lang="ar-JO" sz="3000" b="1" dirty="0" smtClean="0"/>
          </a:p>
          <a:p>
            <a:r>
              <a:rPr lang="ar-JO" sz="3000" b="1" dirty="0" smtClean="0"/>
              <a:t>لماذا اطباق القناني دائرية الشكل؟</a:t>
            </a:r>
            <a:endParaRPr lang="he-IL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צלחת לוויין 125 ס&quot;מ - מצלמות אבטחה | א.א. סיגמה ייבו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1689298"/>
            <a:ext cx="2143125" cy="2143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الدائرة واقسامها في حياتنا اليومية:</a:t>
            </a:r>
            <a:endParaRPr lang="he-I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9" y="3647194"/>
            <a:ext cx="2774101" cy="212654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7" y="532226"/>
            <a:ext cx="1952625" cy="1590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" y="284753"/>
            <a:ext cx="2562225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95" y="3478766"/>
            <a:ext cx="1885950" cy="1781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27" y="1550539"/>
            <a:ext cx="1841500" cy="18145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65" y="4941932"/>
            <a:ext cx="3009900" cy="14859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3988153"/>
            <a:ext cx="2692400" cy="1444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26" y="1461470"/>
            <a:ext cx="1730375" cy="1765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42" y="2075569"/>
            <a:ext cx="2609850" cy="1571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42" y="5432778"/>
            <a:ext cx="1860550" cy="9921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878" y="2765702"/>
            <a:ext cx="1941513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7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ما الذي نعرفه من قبلُ؟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ar-SA" dirty="0" smtClean="0"/>
              <a:t>أ</a:t>
            </a:r>
            <a:r>
              <a:rPr lang="ar-JO" dirty="0" smtClean="0"/>
              <a:t>لنقطة</a:t>
            </a:r>
          </a:p>
          <a:p>
            <a:pPr algn="r"/>
            <a:r>
              <a:rPr lang="ar-JO" dirty="0" smtClean="0"/>
              <a:t>خط مستقيم : ليس له بداية وليس له نهاية.</a:t>
            </a:r>
          </a:p>
          <a:p>
            <a:pPr algn="r"/>
            <a:r>
              <a:rPr lang="ar-JO" dirty="0" smtClean="0"/>
              <a:t>القطعة: لها بداية ولها نهاية .</a:t>
            </a:r>
          </a:p>
          <a:p>
            <a:pPr algn="r"/>
            <a:r>
              <a:rPr lang="ar-JO" dirty="0" smtClean="0"/>
              <a:t>خط منحني مغلق</a:t>
            </a:r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dirty="0" smtClean="0"/>
              <a:t>الدائرة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2013" y="1733826"/>
            <a:ext cx="9572625" cy="3844925"/>
          </a:xfrm>
        </p:spPr>
        <p:txBody>
          <a:bodyPr>
            <a:normAutofit fontScale="92500" lnSpcReduction="20000"/>
          </a:bodyPr>
          <a:lstStyle/>
          <a:p>
            <a:r>
              <a:rPr lang="ar-SA" b="1" u="sng" dirty="0" smtClean="0"/>
              <a:t>تعريف </a:t>
            </a:r>
            <a:r>
              <a:rPr lang="ar-SA" b="1" u="sng" dirty="0"/>
              <a:t>الدائرة:</a:t>
            </a:r>
            <a:endParaRPr lang="ar-SA" dirty="0"/>
          </a:p>
          <a:p>
            <a:r>
              <a:rPr lang="ar-SA" b="1" dirty="0"/>
              <a:t>هي الشكل الهندسي الوحيد الذي تبعد كل </a:t>
            </a:r>
            <a:r>
              <a:rPr lang="ar-SA" b="1" dirty="0" smtClean="0"/>
              <a:t>نقط</a:t>
            </a:r>
            <a:r>
              <a:rPr lang="ar-JO" b="1" dirty="0" smtClean="0"/>
              <a:t>ة</a:t>
            </a:r>
            <a:r>
              <a:rPr lang="ar-SA" b="1" dirty="0" smtClean="0"/>
              <a:t> </a:t>
            </a:r>
            <a:r>
              <a:rPr lang="ar-SA" b="1" dirty="0"/>
              <a:t>على محيطه عن نقطه معينه (هي المركز) بعدًا ثابتًا.  </a:t>
            </a:r>
            <a:endParaRPr lang="ar-SA" dirty="0"/>
          </a:p>
          <a:p>
            <a:r>
              <a:rPr lang="ar-SA" b="1" dirty="0"/>
              <a:t>رسم للدائرة:  ترسم الدائرة </a:t>
            </a:r>
            <a:endParaRPr lang="en-US" b="1" dirty="0" smtClean="0"/>
          </a:p>
          <a:p>
            <a:r>
              <a:rPr lang="ar-SA" b="1" dirty="0" smtClean="0"/>
              <a:t>عادة </a:t>
            </a:r>
            <a:r>
              <a:rPr lang="ar-SA" b="1" dirty="0"/>
              <a:t>بأداة </a:t>
            </a:r>
            <a:endParaRPr lang="ar-JO" b="1" dirty="0" smtClean="0"/>
          </a:p>
          <a:p>
            <a:r>
              <a:rPr lang="ar-SA" b="1" dirty="0" smtClean="0"/>
              <a:t>تدعى </a:t>
            </a:r>
            <a:r>
              <a:rPr lang="ar-SA" b="1" dirty="0"/>
              <a:t>الفرجار.</a:t>
            </a:r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0" y="2664178"/>
            <a:ext cx="4452558" cy="403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50630D-C162-45BE-9359-8A7E2B414DF1}">
  <ds:schemaRefs>
    <ds:schemaRef ds:uri="7de65336-3470-4daf-946b-7619550e553e"/>
    <ds:schemaRef ds:uri="http://purl.org/dc/terms/"/>
    <ds:schemaRef ds:uri="6ad565e7-c57f-415f-adfa-5c7854c55fa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B41A918-AE01-4908-8C74-37F9AEEBE74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de65336-3470-4daf-946b-7619550e553e"/>
    <ds:schemaRef ds:uri="6ad565e7-c57f-415f-adfa-5c7854c55fa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7BCF7D-1411-4C38-96DE-F6E4017D5C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1110</Words>
  <Application>Microsoft Office PowerPoint</Application>
  <PresentationFormat>מסך רחב</PresentationFormat>
  <Paragraphs>153</Paragraphs>
  <Slides>25</Slides>
  <Notes>13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1" baseType="lpstr">
      <vt:lpstr>Alef</vt:lpstr>
      <vt:lpstr>Arial</vt:lpstr>
      <vt:lpstr>Calibri</vt:lpstr>
      <vt:lpstr>Open Sans</vt:lpstr>
      <vt:lpstr>Open Sans Hebrew</vt:lpstr>
      <vt:lpstr>Office Theme</vt:lpstr>
      <vt:lpstr>מצגת של PowerPoint‏</vt:lpstr>
      <vt:lpstr>ماذا سنتعلّم اليوم؟ </vt:lpstr>
      <vt:lpstr>ماذا يجب أن نحضّر للحصّة؟ </vt:lpstr>
      <vt:lpstr>تأمل مجموعات الاشكال التالية هل هي مألوفة لك ؟ ما الفرق بينها ؟</vt:lpstr>
      <vt:lpstr>احسنتم!</vt:lpstr>
      <vt:lpstr>عزيزي الطالب اذن نبدأ</vt:lpstr>
      <vt:lpstr>الدائرة واقسامها في حياتنا اليومية:</vt:lpstr>
      <vt:lpstr>ما الذي نعرفه من قبلُ؟</vt:lpstr>
      <vt:lpstr>الدائرة</vt:lpstr>
      <vt:lpstr>مصطلحات خاصة في الدائرة: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عزيزي الطالب عرفنا حتى الان:</vt:lpstr>
      <vt:lpstr>على شبكة المربعات جد مركز الدائرة وطول قطرها</vt:lpstr>
      <vt:lpstr>حلّ المركز الدائرة هي نقطة تقع في مركز الدائرة. نستطيع ان نرمز له بحرف (م) ونصف القطر هو البعد الثابت لهذه النقطة ومحيط  الدائرة. </vt:lpstr>
      <vt:lpstr>ضع دائرة حول رمز الاجابة الصحيحة:</vt:lpstr>
      <vt:lpstr>מצגת של PowerPoint‏</vt:lpstr>
      <vt:lpstr>الحل : احسنتم!</vt:lpstr>
      <vt:lpstr>نُنهي ونُجمل</vt:lpstr>
      <vt:lpstr>نواصل التدرّب في البيت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Tamar Loval</cp:lastModifiedBy>
  <cp:revision>96</cp:revision>
  <dcterms:created xsi:type="dcterms:W3CDTF">2020-03-11T07:11:19Z</dcterms:created>
  <dcterms:modified xsi:type="dcterms:W3CDTF">2020-05-20T06:04:28Z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