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60" r:id="rId2"/>
    <p:sldId id="261" r:id="rId3"/>
    <p:sldId id="288" r:id="rId4"/>
    <p:sldId id="262" r:id="rId5"/>
    <p:sldId id="265" r:id="rId6"/>
    <p:sldId id="283" r:id="rId7"/>
    <p:sldId id="266" r:id="rId8"/>
    <p:sldId id="264" r:id="rId9"/>
    <p:sldId id="282" r:id="rId10"/>
    <p:sldId id="290" r:id="rId11"/>
    <p:sldId id="284" r:id="rId12"/>
    <p:sldId id="267" r:id="rId13"/>
    <p:sldId id="268" r:id="rId14"/>
    <p:sldId id="269" r:id="rId15"/>
    <p:sldId id="285" r:id="rId16"/>
    <p:sldId id="293" r:id="rId17"/>
    <p:sldId id="295" r:id="rId18"/>
    <p:sldId id="312" r:id="rId19"/>
    <p:sldId id="313" r:id="rId20"/>
    <p:sldId id="311" r:id="rId21"/>
    <p:sldId id="309" r:id="rId22"/>
    <p:sldId id="314" r:id="rId23"/>
    <p:sldId id="310" r:id="rId24"/>
    <p:sldId id="315" r:id="rId25"/>
    <p:sldId id="316" r:id="rId26"/>
    <p:sldId id="291" r:id="rId27"/>
    <p:sldId id="296" r:id="rId28"/>
    <p:sldId id="297" r:id="rId29"/>
    <p:sldId id="289" r:id="rId30"/>
    <p:sldId id="298" r:id="rId31"/>
    <p:sldId id="301" r:id="rId32"/>
    <p:sldId id="300" r:id="rId33"/>
    <p:sldId id="303" r:id="rId34"/>
    <p:sldId id="302" r:id="rId35"/>
    <p:sldId id="305" r:id="rId36"/>
    <p:sldId id="306" r:id="rId37"/>
    <p:sldId id="304" r:id="rId38"/>
    <p:sldId id="307" r:id="rId39"/>
    <p:sldId id="308" r:id="rId40"/>
    <p:sldId id="317" r:id="rId41"/>
    <p:sldId id="273" r:id="rId42"/>
    <p:sldId id="318" r:id="rId43"/>
    <p:sldId id="274" r:id="rId44"/>
    <p:sldId id="278" r:id="rId45"/>
  </p:sldIdLst>
  <p:sldSz cx="12192000" cy="6858000"/>
  <p:notesSz cx="6858000" cy="9144000"/>
  <p:embeddedFontLst>
    <p:embeddedFont>
      <p:font typeface="Alef" panose="00000500000000000000" pitchFamily="2" charset="-79"/>
      <p:regular r:id="rId47"/>
      <p:bold r:id="rId48"/>
    </p:embeddedFont>
    <p:embeddedFont>
      <p:font typeface="Calibri" panose="020F05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5" roundtripDataSignature="AMtx7mhfM6W/OkH16MdmGRDEC1Awelfg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57" autoAdjust="0"/>
    <p:restoredTop sz="94660"/>
  </p:normalViewPr>
  <p:slideViewPr>
    <p:cSldViewPr snapToGrid="0">
      <p:cViewPr varScale="1">
        <p:scale>
          <a:sx n="71" d="100"/>
          <a:sy n="71" d="100"/>
        </p:scale>
        <p:origin x="942" y="66"/>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ar-S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43067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ar-SA"/>
              <a:t>اكتبوا النصّ الملائم وكذلك المعدّات المطلوبة. </a:t>
            </a:r>
            <a:endParaRPr/>
          </a:p>
          <a:p>
            <a:pPr marL="0" lvl="0" indent="0" algn="r" rtl="1">
              <a:spcBef>
                <a:spcPts val="0"/>
              </a:spcBef>
              <a:spcAft>
                <a:spcPts val="0"/>
              </a:spcAft>
              <a:buNone/>
            </a:pPr>
            <a:endParaRPr/>
          </a:p>
        </p:txBody>
      </p:sp>
      <p:sp>
        <p:nvSpPr>
          <p:cNvPr id="172" name="Google Shape;17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a:t>
            </a:fld>
            <a:endParaRPr/>
          </a:p>
        </p:txBody>
      </p:sp>
    </p:spTree>
    <p:extLst>
      <p:ext uri="{BB962C8B-B14F-4D97-AF65-F5344CB8AC3E}">
        <p14:creationId xmlns:p14="http://schemas.microsoft.com/office/powerpoint/2010/main" val="80415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10</a:t>
            </a:fld>
            <a:endParaRPr/>
          </a:p>
        </p:txBody>
      </p:sp>
    </p:spTree>
    <p:extLst>
      <p:ext uri="{BB962C8B-B14F-4D97-AF65-F5344CB8AC3E}">
        <p14:creationId xmlns:p14="http://schemas.microsoft.com/office/powerpoint/2010/main" val="385281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11</a:t>
            </a:fld>
            <a:endParaRPr/>
          </a:p>
        </p:txBody>
      </p:sp>
    </p:spTree>
    <p:extLst>
      <p:ext uri="{BB962C8B-B14F-4D97-AF65-F5344CB8AC3E}">
        <p14:creationId xmlns:p14="http://schemas.microsoft.com/office/powerpoint/2010/main" val="303648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15000"/>
              </a:lnSpc>
              <a:spcBef>
                <a:spcPts val="0"/>
              </a:spcBef>
              <a:spcAft>
                <a:spcPts val="0"/>
              </a:spcAft>
              <a:buClr>
                <a:schemeClr val="dk1"/>
              </a:buClr>
              <a:buSzPts val="1100"/>
              <a:buFont typeface="Arial"/>
              <a:buChar char="•"/>
            </a:pPr>
            <a:r>
              <a:rPr lang="ar-SA" b="1"/>
              <a:t>التدرّب:</a:t>
            </a:r>
            <a:r>
              <a:rPr lang="ar-SA"/>
              <a:t> لا يزيد عن 3 دقائق. يمكنك إجراء 2-1 جولات من التدرّب أمام الكمبيوتر (سؤال على اللوح وكتابة في ورقة، أشغال باستخدام الألوان/ العجين/ المعجونة) أو في أرجاء البيت (الأشياء المتوفّرة لديكم أو مزيج من التفاعل بين أفراد العائلة).</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ar-SA"/>
              <a:t>نصيحة للصفوف الدنيا: اطرحوا أسئلة تشارك التلاميذ على نمط مسرحيات الأطفال/ قناة الأطفال، مثل "أين التذكرة الثانية ...؟ لا أذكر ... هل تعرفون أين هي؟"</a:t>
            </a:r>
            <a:endParaRPr/>
          </a:p>
          <a:p>
            <a:pPr marL="0" lvl="0" indent="0" algn="r" rtl="1">
              <a:lnSpc>
                <a:spcPct val="115000"/>
              </a:lnSpc>
              <a:spcBef>
                <a:spcPts val="1200"/>
              </a:spcBef>
              <a:spcAft>
                <a:spcPts val="0"/>
              </a:spcAft>
              <a:buClr>
                <a:schemeClr val="dk1"/>
              </a:buClr>
              <a:buSzPts val="1100"/>
              <a:buFont typeface="Arial"/>
              <a:buNone/>
            </a:pPr>
            <a:r>
              <a:rPr lang="ar-SA"/>
              <a:t>أمثلة:</a:t>
            </a:r>
            <a:br>
              <a:rPr lang="ar-SA"/>
            </a:br>
            <a:r>
              <a:rPr lang="ar-SA" u="sng">
                <a:solidFill>
                  <a:schemeClr val="hlink"/>
                </a:solidFill>
                <a:hlinkClick r:id="rId3"/>
              </a:rPr>
              <a:t>https://www.youtube.com/watch?v=sGfdE0es80w</a:t>
            </a:r>
            <a:r>
              <a:rPr lang="ar-SA"/>
              <a:t>   برنامج طهو للأطفال. يتحدّثون مع الأطفال طوال الدرس ويطرحون عليهم أسئلة.</a:t>
            </a:r>
            <a:endParaRPr/>
          </a:p>
          <a:p>
            <a:pPr marL="0" lvl="0" indent="0" algn="r" rtl="1">
              <a:lnSpc>
                <a:spcPct val="115000"/>
              </a:lnSpc>
              <a:spcBef>
                <a:spcPts val="1200"/>
              </a:spcBef>
              <a:spcAft>
                <a:spcPts val="0"/>
              </a:spcAft>
              <a:buClr>
                <a:schemeClr val="dk1"/>
              </a:buClr>
              <a:buSzPts val="1100"/>
              <a:buFont typeface="Arial"/>
              <a:buNone/>
            </a:pPr>
            <a:r>
              <a:rPr lang="ar-SA"/>
              <a:t>art attack :  </a:t>
            </a:r>
            <a:r>
              <a:rPr lang="ar-SA" u="sng">
                <a:solidFill>
                  <a:schemeClr val="hlink"/>
                </a:solidFill>
                <a:hlinkClick r:id="rId4"/>
              </a:rPr>
              <a:t>https://www.youtube.com/watch?v=QX013_tz4rM</a:t>
            </a:r>
            <a:endParaRPr/>
          </a:p>
          <a:p>
            <a:pPr marL="0" lvl="0" indent="0" algn="l" rtl="0">
              <a:spcBef>
                <a:spcPts val="0"/>
              </a:spcBef>
              <a:spcAft>
                <a:spcPts val="0"/>
              </a:spcAft>
              <a:buNone/>
            </a:pPr>
            <a:endParaRPr/>
          </a:p>
        </p:txBody>
      </p:sp>
      <p:sp>
        <p:nvSpPr>
          <p:cNvPr id="244" name="Google Shape;24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12</a:t>
            </a:fld>
            <a:endParaRPr/>
          </a:p>
        </p:txBody>
      </p:sp>
    </p:spTree>
    <p:extLst>
      <p:ext uri="{BB962C8B-B14F-4D97-AF65-F5344CB8AC3E}">
        <p14:creationId xmlns:p14="http://schemas.microsoft.com/office/powerpoint/2010/main" val="599688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ar-SA" b="1"/>
              <a:t>حلّ التدرّب</a:t>
            </a:r>
            <a:r>
              <a:rPr lang="ar-SA"/>
              <a:t>: بعد أن تدرّب التلاميذ بشكل مستقل، يجب عرض الحلّ ومناقشته. يمكن إظهار الأخطاء الشائعة وشرح كيفيّة حلّها.</a:t>
            </a:r>
            <a:endParaRPr/>
          </a:p>
          <a:p>
            <a:pPr marL="0" lvl="0" indent="0" algn="r" rtl="0">
              <a:spcBef>
                <a:spcPts val="0"/>
              </a:spcBef>
              <a:spcAft>
                <a:spcPts val="0"/>
              </a:spcAft>
              <a:buNone/>
            </a:pPr>
            <a:endParaRPr/>
          </a:p>
        </p:txBody>
      </p:sp>
      <p:sp>
        <p:nvSpPr>
          <p:cNvPr id="253" name="Google Shape;2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13</a:t>
            </a:fld>
            <a:endParaRPr/>
          </a:p>
        </p:txBody>
      </p:sp>
    </p:spTree>
    <p:extLst>
      <p:ext uri="{BB962C8B-B14F-4D97-AF65-F5344CB8AC3E}">
        <p14:creationId xmlns:p14="http://schemas.microsoft.com/office/powerpoint/2010/main" val="1022108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15000"/>
              </a:lnSpc>
              <a:spcBef>
                <a:spcPts val="0"/>
              </a:spcBef>
              <a:spcAft>
                <a:spcPts val="0"/>
              </a:spcAft>
              <a:buClr>
                <a:schemeClr val="dk1"/>
              </a:buClr>
              <a:buSzPts val="1100"/>
              <a:buFont typeface="Arial"/>
              <a:buChar char="•"/>
            </a:pPr>
            <a:r>
              <a:rPr lang="ar-SA" b="1"/>
              <a:t>التدرّب:</a:t>
            </a:r>
            <a:r>
              <a:rPr lang="ar-SA"/>
              <a:t> لا يزيد عن 3 دقائق. يمكنك إجراء 2-1 جولات من التدرّب أمام الكمبيوتر (سؤال على اللوح وكتابة في ورقة، أشغال باستخدام الألوان/ العجين/ المعجونة) أو في أرجاء البيت (الأشياء المتوفّرة لديكم أو مزيج من التفاعل بين أفراد العائلة).</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ar-SA"/>
              <a:t>نصيحة للصفوف الدنيا: اطرحوا أسئلة تشارك التلاميذ على نمط مسرحيات الأطفال/ قناة الأطفال، مثل "أين التذكرة الثانية ...؟ لا أذكر ... هل تعرفون أين هي؟"</a:t>
            </a:r>
            <a:endParaRPr/>
          </a:p>
          <a:p>
            <a:pPr marL="0" lvl="0" indent="0" algn="r" rtl="1">
              <a:lnSpc>
                <a:spcPct val="115000"/>
              </a:lnSpc>
              <a:spcBef>
                <a:spcPts val="1200"/>
              </a:spcBef>
              <a:spcAft>
                <a:spcPts val="0"/>
              </a:spcAft>
              <a:buClr>
                <a:schemeClr val="dk1"/>
              </a:buClr>
              <a:buSzPts val="1100"/>
              <a:buFont typeface="Arial"/>
              <a:buNone/>
            </a:pPr>
            <a:r>
              <a:rPr lang="ar-SA"/>
              <a:t>أمثلة:</a:t>
            </a:r>
            <a:br>
              <a:rPr lang="ar-SA"/>
            </a:br>
            <a:r>
              <a:rPr lang="ar-SA" u="sng">
                <a:solidFill>
                  <a:schemeClr val="hlink"/>
                </a:solidFill>
                <a:hlinkClick r:id="rId3"/>
              </a:rPr>
              <a:t>https://www.youtube.com/watch?v=sGfdE0es80w</a:t>
            </a:r>
            <a:r>
              <a:rPr lang="ar-SA"/>
              <a:t>   برنامج طهو للأطفال. يتحدّثون مع الأطفال طوال الدرس ويطرحون عليهم أسئلة.</a:t>
            </a:r>
            <a:endParaRPr/>
          </a:p>
          <a:p>
            <a:pPr marL="0" lvl="0" indent="0" algn="r" rtl="1">
              <a:lnSpc>
                <a:spcPct val="115000"/>
              </a:lnSpc>
              <a:spcBef>
                <a:spcPts val="1200"/>
              </a:spcBef>
              <a:spcAft>
                <a:spcPts val="0"/>
              </a:spcAft>
              <a:buClr>
                <a:schemeClr val="dk1"/>
              </a:buClr>
              <a:buSzPts val="1100"/>
              <a:buFont typeface="Arial"/>
              <a:buNone/>
            </a:pPr>
            <a:r>
              <a:rPr lang="ar-SA"/>
              <a:t>art attack :  </a:t>
            </a:r>
            <a:r>
              <a:rPr lang="ar-SA" u="sng">
                <a:solidFill>
                  <a:schemeClr val="hlink"/>
                </a:solidFill>
                <a:hlinkClick r:id="rId4"/>
              </a:rPr>
              <a:t>https://www.youtube.com/watch?v=QX013_tz4rM</a:t>
            </a:r>
            <a:endParaRPr/>
          </a:p>
          <a:p>
            <a:pPr marL="0" lvl="0" indent="0" algn="l" rtl="0">
              <a:spcBef>
                <a:spcPts val="0"/>
              </a:spcBef>
              <a:spcAft>
                <a:spcPts val="0"/>
              </a:spcAft>
              <a:buNone/>
            </a:pPr>
            <a:endParaRPr/>
          </a:p>
        </p:txBody>
      </p:sp>
      <p:sp>
        <p:nvSpPr>
          <p:cNvPr id="262" name="Google Shape;26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14</a:t>
            </a:fld>
            <a:endParaRPr/>
          </a:p>
        </p:txBody>
      </p:sp>
    </p:spTree>
    <p:extLst>
      <p:ext uri="{BB962C8B-B14F-4D97-AF65-F5344CB8AC3E}">
        <p14:creationId xmlns:p14="http://schemas.microsoft.com/office/powerpoint/2010/main" val="3921506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15000"/>
              </a:lnSpc>
              <a:spcBef>
                <a:spcPts val="0"/>
              </a:spcBef>
              <a:spcAft>
                <a:spcPts val="0"/>
              </a:spcAft>
              <a:buClr>
                <a:schemeClr val="dk1"/>
              </a:buClr>
              <a:buSzPts val="1100"/>
              <a:buFont typeface="Arial"/>
              <a:buChar char="•"/>
            </a:pPr>
            <a:r>
              <a:rPr lang="ar-SA" b="1"/>
              <a:t>التدرّب:</a:t>
            </a:r>
            <a:r>
              <a:rPr lang="ar-SA"/>
              <a:t> لا يزيد عن 3 دقائق. يمكنك إجراء 2-1 جولات من التدرّب أمام الكمبيوتر (سؤال على اللوح وكتابة في ورقة، أشغال باستخدام الألوان/ العجين/ المعجونة) أو في أرجاء البيت (الأشياء المتوفّرة لديكم أو مزيج من التفاعل بين أفراد العائلة).</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ar-SA"/>
              <a:t>نصيحة للصفوف الدنيا: اطرحوا أسئلة تشارك التلاميذ على نمط مسرحيات الأطفال/ قناة الأطفال، مثل "أين التذكرة الثانية ...؟ لا أذكر ... هل تعرفون أين هي؟"</a:t>
            </a:r>
            <a:endParaRPr/>
          </a:p>
          <a:p>
            <a:pPr marL="0" lvl="0" indent="0" algn="r" rtl="1">
              <a:lnSpc>
                <a:spcPct val="115000"/>
              </a:lnSpc>
              <a:spcBef>
                <a:spcPts val="1200"/>
              </a:spcBef>
              <a:spcAft>
                <a:spcPts val="0"/>
              </a:spcAft>
              <a:buClr>
                <a:schemeClr val="dk1"/>
              </a:buClr>
              <a:buSzPts val="1100"/>
              <a:buFont typeface="Arial"/>
              <a:buNone/>
            </a:pPr>
            <a:r>
              <a:rPr lang="ar-SA"/>
              <a:t>أمثلة:</a:t>
            </a:r>
            <a:br>
              <a:rPr lang="ar-SA"/>
            </a:br>
            <a:r>
              <a:rPr lang="ar-SA" u="sng">
                <a:solidFill>
                  <a:schemeClr val="hlink"/>
                </a:solidFill>
                <a:hlinkClick r:id="rId3"/>
              </a:rPr>
              <a:t>https://www.youtube.com/watch?v=sGfdE0es80w</a:t>
            </a:r>
            <a:r>
              <a:rPr lang="ar-SA"/>
              <a:t>   برنامج طهو للأطفال. يتحدّثون مع الأطفال طوال الدرس ويطرحون عليهم أسئلة.</a:t>
            </a:r>
            <a:endParaRPr/>
          </a:p>
          <a:p>
            <a:pPr marL="0" lvl="0" indent="0" algn="r" rtl="1">
              <a:lnSpc>
                <a:spcPct val="115000"/>
              </a:lnSpc>
              <a:spcBef>
                <a:spcPts val="1200"/>
              </a:spcBef>
              <a:spcAft>
                <a:spcPts val="0"/>
              </a:spcAft>
              <a:buClr>
                <a:schemeClr val="dk1"/>
              </a:buClr>
              <a:buSzPts val="1100"/>
              <a:buFont typeface="Arial"/>
              <a:buNone/>
            </a:pPr>
            <a:r>
              <a:rPr lang="ar-SA"/>
              <a:t>art attack :  </a:t>
            </a:r>
            <a:r>
              <a:rPr lang="ar-SA" u="sng">
                <a:solidFill>
                  <a:schemeClr val="hlink"/>
                </a:solidFill>
                <a:hlinkClick r:id="rId4"/>
              </a:rPr>
              <a:t>https://www.youtube.com/watch?v=QX013_tz4rM</a:t>
            </a:r>
            <a:endParaRPr/>
          </a:p>
          <a:p>
            <a:pPr marL="0" lvl="0" indent="0" algn="l" rtl="0">
              <a:spcBef>
                <a:spcPts val="0"/>
              </a:spcBef>
              <a:spcAft>
                <a:spcPts val="0"/>
              </a:spcAft>
              <a:buNone/>
            </a:pPr>
            <a:endParaRPr/>
          </a:p>
        </p:txBody>
      </p:sp>
      <p:sp>
        <p:nvSpPr>
          <p:cNvPr id="262" name="Google Shape;26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15</a:t>
            </a:fld>
            <a:endParaRPr/>
          </a:p>
        </p:txBody>
      </p:sp>
    </p:spTree>
    <p:extLst>
      <p:ext uri="{BB962C8B-B14F-4D97-AF65-F5344CB8AC3E}">
        <p14:creationId xmlns:p14="http://schemas.microsoft.com/office/powerpoint/2010/main" val="9446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16</a:t>
            </a:fld>
            <a:endParaRPr/>
          </a:p>
        </p:txBody>
      </p:sp>
    </p:spTree>
    <p:extLst>
      <p:ext uri="{BB962C8B-B14F-4D97-AF65-F5344CB8AC3E}">
        <p14:creationId xmlns:p14="http://schemas.microsoft.com/office/powerpoint/2010/main" val="3348057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17</a:t>
            </a:fld>
            <a:endParaRPr/>
          </a:p>
        </p:txBody>
      </p:sp>
    </p:spTree>
    <p:extLst>
      <p:ext uri="{BB962C8B-B14F-4D97-AF65-F5344CB8AC3E}">
        <p14:creationId xmlns:p14="http://schemas.microsoft.com/office/powerpoint/2010/main" val="3957161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18</a:t>
            </a:fld>
            <a:endParaRPr/>
          </a:p>
        </p:txBody>
      </p:sp>
    </p:spTree>
    <p:extLst>
      <p:ext uri="{BB962C8B-B14F-4D97-AF65-F5344CB8AC3E}">
        <p14:creationId xmlns:p14="http://schemas.microsoft.com/office/powerpoint/2010/main" val="1111317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19</a:t>
            </a:fld>
            <a:endParaRPr/>
          </a:p>
        </p:txBody>
      </p:sp>
    </p:spTree>
    <p:extLst>
      <p:ext uri="{BB962C8B-B14F-4D97-AF65-F5344CB8AC3E}">
        <p14:creationId xmlns:p14="http://schemas.microsoft.com/office/powerpoint/2010/main" val="107747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sz="1200" b="1"/>
              <a:t>مدّة الشريحة: دقيقتان</a:t>
            </a:r>
            <a:endParaRPr sz="1200" b="1"/>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عرّفوا بأنفسكم وأعرضوا سير الدرس:</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أنتم مدعوّون للتوجّه إلى التلاميذ بصورة شخصيّة: </a:t>
            </a:r>
            <a:r>
              <a:rPr lang="ar-SA" sz="1200"/>
              <a:t/>
            </a:r>
            <a:br>
              <a:rPr lang="ar-SA" sz="1200"/>
            </a:br>
            <a:endParaRPr sz="1200">
              <a:solidFill>
                <a:srgbClr val="2F5496"/>
              </a:solidFill>
            </a:endParaRPr>
          </a:p>
          <a:p>
            <a:pPr marL="158750" lvl="0" indent="0" algn="r" rtl="1">
              <a:spcBef>
                <a:spcPts val="0"/>
              </a:spcBef>
              <a:spcAft>
                <a:spcPts val="0"/>
              </a:spcAft>
              <a:buClr>
                <a:srgbClr val="2F5496"/>
              </a:buClr>
              <a:buSzPts val="1200"/>
              <a:buFont typeface="Calibri"/>
              <a:buNone/>
            </a:pPr>
            <a:r>
              <a:rPr lang="ar-SA" sz="1200">
                <a:solidFill>
                  <a:srgbClr val="2F5496"/>
                </a:solidFill>
              </a:rPr>
              <a:t>مثال على نصّ شفويّ: مرحبًا، اسمي ـــــــــــــــ. أنا أعلّم ـــــــــ من ــــــــــــــ. كيف حالكم؟ يسرّني انضمامكم إليّ... </a:t>
            </a:r>
            <a:endParaRPr sz="1200">
              <a:solidFill>
                <a:srgbClr val="2F5496"/>
              </a:solidFill>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موضوع الدرس وهدفه: </a:t>
            </a:r>
            <a:br>
              <a:rPr lang="ar-SA" sz="1200">
                <a:solidFill>
                  <a:schemeClr val="dk1"/>
                </a:solidFill>
              </a:rPr>
            </a:br>
            <a:endParaRPr sz="1200">
              <a:solidFill>
                <a:srgbClr val="2F5496"/>
              </a:solidFill>
            </a:endParaRPr>
          </a:p>
          <a:p>
            <a:pPr marL="0" lvl="0" indent="0" algn="r" rtl="1">
              <a:spcBef>
                <a:spcPts val="0"/>
              </a:spcBef>
              <a:spcAft>
                <a:spcPts val="0"/>
              </a:spcAft>
              <a:buClr>
                <a:srgbClr val="2F5496"/>
              </a:buClr>
              <a:buSzPts val="1200"/>
              <a:buFont typeface="Calibri"/>
              <a:buNone/>
            </a:pPr>
            <a:r>
              <a:rPr lang="ar-SA" sz="1200">
                <a:solidFill>
                  <a:srgbClr val="2F5496"/>
                </a:solidFill>
              </a:rPr>
              <a:t>مثال على نصّ شفويّ: سنتعلّم في هذا الدرس عن ــــــــــــــــــــ. انضمّوا إليّ وستستمتعون. هل أنتم مستعدّون؟ فلنبدأ" </a:t>
            </a:r>
            <a:endParaRPr sz="1200" b="1"/>
          </a:p>
          <a:p>
            <a:pPr marL="133350" lvl="0" indent="0" algn="r" rtl="1">
              <a:lnSpc>
                <a:spcPct val="115000"/>
              </a:lnSpc>
              <a:spcBef>
                <a:spcPts val="800"/>
              </a:spcBef>
              <a:spcAft>
                <a:spcPts val="0"/>
              </a:spcAft>
              <a:buNone/>
            </a:pPr>
            <a:r>
              <a:rPr lang="ar-SA" sz="1200" b="1">
                <a:solidFill>
                  <a:schemeClr val="dk1"/>
                </a:solidFill>
                <a:latin typeface="Alef"/>
                <a:ea typeface="Alef"/>
                <a:cs typeface="Alef"/>
                <a:sym typeface="Alef"/>
              </a:rPr>
              <a:t>نبدأ بـ …. </a:t>
            </a:r>
            <a:r>
              <a:rPr lang="ar-SA" sz="1200">
                <a:solidFill>
                  <a:schemeClr val="dk1"/>
                </a:solidFill>
                <a:latin typeface="Alef"/>
                <a:ea typeface="Alef"/>
                <a:cs typeface="Alef"/>
                <a:sym typeface="Alef"/>
              </a:rPr>
              <a:t> (مرحلة افتتاحيّة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ننتقل إلى الاكتشاف</a:t>
            </a:r>
            <a:r>
              <a:rPr lang="ar-SA" sz="1200">
                <a:solidFill>
                  <a:schemeClr val="dk1"/>
                </a:solidFill>
                <a:latin typeface="Alef"/>
                <a:ea typeface="Alef"/>
                <a:cs typeface="Alef"/>
                <a:sym typeface="Alef"/>
              </a:rPr>
              <a:t> (مرحلة التعلّم/ إكساب -  اكنبوا هنا سؤالًا مثيرًا للفضول، يجيب عن هدف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نتدرّب على … </a:t>
            </a:r>
            <a:r>
              <a:rPr lang="ar-SA" sz="1200">
                <a:solidFill>
                  <a:schemeClr val="dk1"/>
                </a:solidFill>
                <a:latin typeface="Alef"/>
                <a:ea typeface="Alef"/>
                <a:cs typeface="Alef"/>
                <a:sym typeface="Alef"/>
              </a:rPr>
              <a:t>(مرحلة التدرّب/ التجريب)</a:t>
            </a:r>
            <a:r>
              <a:rPr lang="ar-SA"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نُجمل  </a:t>
            </a:r>
            <a:r>
              <a:rPr lang="ar-SA" sz="1200">
                <a:solidFill>
                  <a:schemeClr val="dk1"/>
                </a:solidFill>
                <a:latin typeface="Alef"/>
                <a:ea typeface="Alef"/>
                <a:cs typeface="Alef"/>
                <a:sym typeface="Alef"/>
              </a:rPr>
              <a:t>(مرحلة إجمال الدرس)</a:t>
            </a:r>
            <a:endParaRPr/>
          </a:p>
          <a:p>
            <a:pPr marL="0" lvl="0" indent="0" algn="l" rtl="0">
              <a:spcBef>
                <a:spcPts val="0"/>
              </a:spcBef>
              <a:spcAft>
                <a:spcPts val="0"/>
              </a:spcAft>
              <a:buNone/>
            </a:pPr>
            <a:endParaRPr/>
          </a:p>
        </p:txBody>
      </p:sp>
      <p:sp>
        <p:nvSpPr>
          <p:cNvPr id="184" name="Google Shape;18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a:t>
            </a:fld>
            <a:endParaRPr/>
          </a:p>
        </p:txBody>
      </p:sp>
    </p:spTree>
    <p:extLst>
      <p:ext uri="{BB962C8B-B14F-4D97-AF65-F5344CB8AC3E}">
        <p14:creationId xmlns:p14="http://schemas.microsoft.com/office/powerpoint/2010/main" val="2740970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20</a:t>
            </a:fld>
            <a:endParaRPr/>
          </a:p>
        </p:txBody>
      </p:sp>
    </p:spTree>
    <p:extLst>
      <p:ext uri="{BB962C8B-B14F-4D97-AF65-F5344CB8AC3E}">
        <p14:creationId xmlns:p14="http://schemas.microsoft.com/office/powerpoint/2010/main" val="3508776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21</a:t>
            </a:fld>
            <a:endParaRPr/>
          </a:p>
        </p:txBody>
      </p:sp>
    </p:spTree>
    <p:extLst>
      <p:ext uri="{BB962C8B-B14F-4D97-AF65-F5344CB8AC3E}">
        <p14:creationId xmlns:p14="http://schemas.microsoft.com/office/powerpoint/2010/main" val="1909548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22</a:t>
            </a:fld>
            <a:endParaRPr/>
          </a:p>
        </p:txBody>
      </p:sp>
    </p:spTree>
    <p:extLst>
      <p:ext uri="{BB962C8B-B14F-4D97-AF65-F5344CB8AC3E}">
        <p14:creationId xmlns:p14="http://schemas.microsoft.com/office/powerpoint/2010/main" val="3855738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23</a:t>
            </a:fld>
            <a:endParaRPr/>
          </a:p>
        </p:txBody>
      </p:sp>
    </p:spTree>
    <p:extLst>
      <p:ext uri="{BB962C8B-B14F-4D97-AF65-F5344CB8AC3E}">
        <p14:creationId xmlns:p14="http://schemas.microsoft.com/office/powerpoint/2010/main" val="2126545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24</a:t>
            </a:fld>
            <a:endParaRPr/>
          </a:p>
        </p:txBody>
      </p:sp>
    </p:spTree>
    <p:extLst>
      <p:ext uri="{BB962C8B-B14F-4D97-AF65-F5344CB8AC3E}">
        <p14:creationId xmlns:p14="http://schemas.microsoft.com/office/powerpoint/2010/main" val="1302367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25</a:t>
            </a:fld>
            <a:endParaRPr/>
          </a:p>
        </p:txBody>
      </p:sp>
    </p:spTree>
    <p:extLst>
      <p:ext uri="{BB962C8B-B14F-4D97-AF65-F5344CB8AC3E}">
        <p14:creationId xmlns:p14="http://schemas.microsoft.com/office/powerpoint/2010/main" val="1059263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26</a:t>
            </a:fld>
            <a:endParaRPr/>
          </a:p>
        </p:txBody>
      </p:sp>
    </p:spTree>
    <p:extLst>
      <p:ext uri="{BB962C8B-B14F-4D97-AF65-F5344CB8AC3E}">
        <p14:creationId xmlns:p14="http://schemas.microsoft.com/office/powerpoint/2010/main" val="1629265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27</a:t>
            </a:fld>
            <a:endParaRPr/>
          </a:p>
        </p:txBody>
      </p:sp>
    </p:spTree>
    <p:extLst>
      <p:ext uri="{BB962C8B-B14F-4D97-AF65-F5344CB8AC3E}">
        <p14:creationId xmlns:p14="http://schemas.microsoft.com/office/powerpoint/2010/main" val="15418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28</a:t>
            </a:fld>
            <a:endParaRPr/>
          </a:p>
        </p:txBody>
      </p:sp>
    </p:spTree>
    <p:extLst>
      <p:ext uri="{BB962C8B-B14F-4D97-AF65-F5344CB8AC3E}">
        <p14:creationId xmlns:p14="http://schemas.microsoft.com/office/powerpoint/2010/main" val="673871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ar-SA" b="1"/>
              <a:t>مدّة الشريحة: حتّى 5 دقائق</a:t>
            </a:r>
            <a:endParaRPr b="1"/>
          </a:p>
          <a:p>
            <a:pPr marL="0" marR="0" lvl="0" indent="0" algn="r" rtl="1">
              <a:lnSpc>
                <a:spcPct val="100000"/>
              </a:lnSpc>
              <a:spcBef>
                <a:spcPts val="0"/>
              </a:spcBef>
              <a:spcAft>
                <a:spcPts val="0"/>
              </a:spcAft>
              <a:buClr>
                <a:srgbClr val="000000"/>
              </a:buClr>
              <a:buSzPts val="1100"/>
              <a:buFont typeface="Arial"/>
              <a:buNone/>
            </a:pPr>
            <a:endParaRPr/>
          </a:p>
          <a:p>
            <a:pPr marL="0" marR="0" lvl="0" indent="0" algn="r" rtl="1">
              <a:lnSpc>
                <a:spcPct val="100000"/>
              </a:lnSpc>
              <a:spcBef>
                <a:spcPts val="0"/>
              </a:spcBef>
              <a:spcAft>
                <a:spcPts val="0"/>
              </a:spcAft>
              <a:buClr>
                <a:srgbClr val="000000"/>
              </a:buClr>
              <a:buSzPts val="1100"/>
              <a:buFont typeface="Arial"/>
              <a:buNone/>
            </a:pPr>
            <a:r>
              <a:rPr lang="ar-SA"/>
              <a:t>إجمال وانتقال إلى التدرّب. ستتضمّن هذه الخطوة إجمالًا للمضمون الذي تمّ تعلّمه  والإجابة عن أسئلة مثل: ماذا فعلنا هنا اليوم؟ ماذا تعلّمنا؟ ننصح بدمج العناصر التجريبيّة الممتعة، مثل: لعبة ختاميّة، أحجيّة، نصيحة خاصّة للتعلّم لاحقًا وغير ذلك.</a:t>
            </a:r>
            <a:endParaRPr/>
          </a:p>
          <a:p>
            <a:pPr marL="0" lvl="0" indent="0" algn="r" rtl="1">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3" name="Google Shape;30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41</a:t>
            </a:fld>
            <a:endParaRPr/>
          </a:p>
        </p:txBody>
      </p:sp>
    </p:spTree>
    <p:extLst>
      <p:ext uri="{BB962C8B-B14F-4D97-AF65-F5344CB8AC3E}">
        <p14:creationId xmlns:p14="http://schemas.microsoft.com/office/powerpoint/2010/main" val="84972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sz="1200" b="1"/>
              <a:t>مدّة الشريحة: دقيقتان</a:t>
            </a:r>
            <a:endParaRPr sz="1200" b="1"/>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عرّفوا بأنفسكم وأعرضوا سير الدرس:</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أنتم مدعوّون للتوجّه إلى التلاميذ بصورة شخصيّة: </a:t>
            </a:r>
            <a:r>
              <a:rPr lang="ar-SA" sz="1200"/>
              <a:t/>
            </a:r>
            <a:br>
              <a:rPr lang="ar-SA" sz="1200"/>
            </a:br>
            <a:endParaRPr sz="1200">
              <a:solidFill>
                <a:srgbClr val="2F5496"/>
              </a:solidFill>
            </a:endParaRPr>
          </a:p>
          <a:p>
            <a:pPr marL="158750" lvl="0" indent="0" algn="r" rtl="1">
              <a:spcBef>
                <a:spcPts val="0"/>
              </a:spcBef>
              <a:spcAft>
                <a:spcPts val="0"/>
              </a:spcAft>
              <a:buClr>
                <a:srgbClr val="2F5496"/>
              </a:buClr>
              <a:buSzPts val="1200"/>
              <a:buFont typeface="Calibri"/>
              <a:buNone/>
            </a:pPr>
            <a:r>
              <a:rPr lang="ar-SA" sz="1200">
                <a:solidFill>
                  <a:srgbClr val="2F5496"/>
                </a:solidFill>
              </a:rPr>
              <a:t>مثال على نصّ شفويّ: مرحبًا، اسمي ـــــــــــــــ. أنا أعلّم ـــــــــ من ــــــــــــــ. كيف حالكم؟ يسرّني انضمامكم إليّ... </a:t>
            </a:r>
            <a:endParaRPr sz="1200">
              <a:solidFill>
                <a:srgbClr val="2F5496"/>
              </a:solidFill>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موضوع الدرس وهدفه: </a:t>
            </a:r>
            <a:br>
              <a:rPr lang="ar-SA" sz="1200">
                <a:solidFill>
                  <a:schemeClr val="dk1"/>
                </a:solidFill>
              </a:rPr>
            </a:br>
            <a:endParaRPr sz="1200">
              <a:solidFill>
                <a:srgbClr val="2F5496"/>
              </a:solidFill>
            </a:endParaRPr>
          </a:p>
          <a:p>
            <a:pPr marL="0" lvl="0" indent="0" algn="r" rtl="1">
              <a:spcBef>
                <a:spcPts val="0"/>
              </a:spcBef>
              <a:spcAft>
                <a:spcPts val="0"/>
              </a:spcAft>
              <a:buClr>
                <a:srgbClr val="2F5496"/>
              </a:buClr>
              <a:buSzPts val="1200"/>
              <a:buFont typeface="Calibri"/>
              <a:buNone/>
            </a:pPr>
            <a:r>
              <a:rPr lang="ar-SA" sz="1200">
                <a:solidFill>
                  <a:srgbClr val="2F5496"/>
                </a:solidFill>
              </a:rPr>
              <a:t>مثال على نصّ شفويّ: سنتعلّم في هذا الدرس عن ــــــــــــــــــــ. انضمّوا إليّ وستستمتعون. هل أنتم مستعدّون؟ فلنبدأ" </a:t>
            </a:r>
            <a:endParaRPr sz="1200" b="1"/>
          </a:p>
          <a:p>
            <a:pPr marL="133350" lvl="0" indent="0" algn="r" rtl="1">
              <a:lnSpc>
                <a:spcPct val="115000"/>
              </a:lnSpc>
              <a:spcBef>
                <a:spcPts val="800"/>
              </a:spcBef>
              <a:spcAft>
                <a:spcPts val="0"/>
              </a:spcAft>
              <a:buNone/>
            </a:pPr>
            <a:r>
              <a:rPr lang="ar-SA" sz="1200" b="1">
                <a:solidFill>
                  <a:schemeClr val="dk1"/>
                </a:solidFill>
                <a:latin typeface="Alef"/>
                <a:ea typeface="Alef"/>
                <a:cs typeface="Alef"/>
                <a:sym typeface="Alef"/>
              </a:rPr>
              <a:t>نبدأ بـ …. </a:t>
            </a:r>
            <a:r>
              <a:rPr lang="ar-SA" sz="1200">
                <a:solidFill>
                  <a:schemeClr val="dk1"/>
                </a:solidFill>
                <a:latin typeface="Alef"/>
                <a:ea typeface="Alef"/>
                <a:cs typeface="Alef"/>
                <a:sym typeface="Alef"/>
              </a:rPr>
              <a:t> (مرحلة افتتاحيّة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ننتقل إلى الاكتشاف</a:t>
            </a:r>
            <a:r>
              <a:rPr lang="ar-SA" sz="1200">
                <a:solidFill>
                  <a:schemeClr val="dk1"/>
                </a:solidFill>
                <a:latin typeface="Alef"/>
                <a:ea typeface="Alef"/>
                <a:cs typeface="Alef"/>
                <a:sym typeface="Alef"/>
              </a:rPr>
              <a:t> (مرحلة التعلّم/ إكساب -  اكنبوا هنا سؤالًا مثيرًا للفضول، يجيب عن هدف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نتدرّب على … </a:t>
            </a:r>
            <a:r>
              <a:rPr lang="ar-SA" sz="1200">
                <a:solidFill>
                  <a:schemeClr val="dk1"/>
                </a:solidFill>
                <a:latin typeface="Alef"/>
                <a:ea typeface="Alef"/>
                <a:cs typeface="Alef"/>
                <a:sym typeface="Alef"/>
              </a:rPr>
              <a:t>(مرحلة التدرّب/ التجريب)</a:t>
            </a:r>
            <a:r>
              <a:rPr lang="ar-SA"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نُجمل  </a:t>
            </a:r>
            <a:r>
              <a:rPr lang="ar-SA" sz="1200">
                <a:solidFill>
                  <a:schemeClr val="dk1"/>
                </a:solidFill>
                <a:latin typeface="Alef"/>
                <a:ea typeface="Alef"/>
                <a:cs typeface="Alef"/>
                <a:sym typeface="Alef"/>
              </a:rPr>
              <a:t>(مرحلة إجمال الدرس)</a:t>
            </a:r>
            <a:endParaRPr/>
          </a:p>
          <a:p>
            <a:pPr marL="0" lvl="0" indent="0" algn="l" rtl="0">
              <a:spcBef>
                <a:spcPts val="0"/>
              </a:spcBef>
              <a:spcAft>
                <a:spcPts val="0"/>
              </a:spcAft>
              <a:buNone/>
            </a:pPr>
            <a:endParaRPr/>
          </a:p>
        </p:txBody>
      </p:sp>
      <p:sp>
        <p:nvSpPr>
          <p:cNvPr id="184" name="Google Shape;18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a:t>
            </a:fld>
            <a:endParaRPr/>
          </a:p>
        </p:txBody>
      </p:sp>
    </p:spTree>
    <p:extLst>
      <p:ext uri="{BB962C8B-B14F-4D97-AF65-F5344CB8AC3E}">
        <p14:creationId xmlns:p14="http://schemas.microsoft.com/office/powerpoint/2010/main" val="494350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ar-SA" b="1"/>
              <a:t>مدّة الشريحة: حتّى 5 دقائق</a:t>
            </a:r>
            <a:endParaRPr b="1"/>
          </a:p>
          <a:p>
            <a:pPr marL="0" marR="0" lvl="0" indent="0" algn="r" rtl="1">
              <a:lnSpc>
                <a:spcPct val="100000"/>
              </a:lnSpc>
              <a:spcBef>
                <a:spcPts val="0"/>
              </a:spcBef>
              <a:spcAft>
                <a:spcPts val="0"/>
              </a:spcAft>
              <a:buClr>
                <a:srgbClr val="000000"/>
              </a:buClr>
              <a:buSzPts val="1100"/>
              <a:buFont typeface="Arial"/>
              <a:buNone/>
            </a:pPr>
            <a:endParaRPr/>
          </a:p>
          <a:p>
            <a:pPr marL="0" marR="0" lvl="0" indent="0" algn="r" rtl="1">
              <a:lnSpc>
                <a:spcPct val="100000"/>
              </a:lnSpc>
              <a:spcBef>
                <a:spcPts val="0"/>
              </a:spcBef>
              <a:spcAft>
                <a:spcPts val="0"/>
              </a:spcAft>
              <a:buClr>
                <a:srgbClr val="000000"/>
              </a:buClr>
              <a:buSzPts val="1100"/>
              <a:buFont typeface="Arial"/>
              <a:buNone/>
            </a:pPr>
            <a:r>
              <a:rPr lang="ar-SA"/>
              <a:t>إجمال وانتقال إلى التدرّب. ستتضمّن هذه الخطوة إجمالًا للمضمون الذي تمّ تعلّمه  والإجابة عن أسئلة مثل: ماذا فعلنا هنا اليوم؟ ماذا تعلّمنا؟ ننصح بدمج العناصر التجريبيّة الممتعة، مثل: لعبة ختاميّة، أحجيّة، نصيحة خاصّة للتعلّم لاحقًا وغير ذلك.</a:t>
            </a:r>
            <a:endParaRPr/>
          </a:p>
          <a:p>
            <a:pPr marL="0" lvl="0" indent="0" algn="r" rtl="1">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3" name="Google Shape;30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42</a:t>
            </a:fld>
            <a:endParaRPr/>
          </a:p>
        </p:txBody>
      </p:sp>
    </p:spTree>
    <p:extLst>
      <p:ext uri="{BB962C8B-B14F-4D97-AF65-F5344CB8AC3E}">
        <p14:creationId xmlns:p14="http://schemas.microsoft.com/office/powerpoint/2010/main" val="2078376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15 دقيقة</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b="0"/>
              <a:t>في هذه المرحلة اشرحوا للتلاميذ التدرّب وودّعوهم. مع خروج التلاميذ للتدرّب النهائيّ، ستنتهي مرحلة تصويركم كمعلمين ومعلّمات.</a:t>
            </a:r>
            <a:endParaRPr/>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ar-SA" b="1"/>
              <a:t>نقاط لتسليط الضوء عليها:</a:t>
            </a:r>
            <a:endParaRPr/>
          </a:p>
          <a:p>
            <a:pPr marL="0" lvl="0" indent="0" algn="r" rtl="1">
              <a:spcBef>
                <a:spcPts val="0"/>
              </a:spcBef>
              <a:spcAft>
                <a:spcPts val="0"/>
              </a:spcAft>
              <a:buClr>
                <a:schemeClr val="dk1"/>
              </a:buClr>
              <a:buSzPts val="1200"/>
              <a:buFont typeface="Calibri"/>
              <a:buNone/>
            </a:pPr>
            <a:r>
              <a:rPr lang="ar-SA" b="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a:p>
          <a:p>
            <a:pPr marL="0" lvl="0" indent="0" algn="r" rtl="1">
              <a:spcBef>
                <a:spcPts val="0"/>
              </a:spcBef>
              <a:spcAft>
                <a:spcPts val="0"/>
              </a:spcAft>
              <a:buClr>
                <a:schemeClr val="dk1"/>
              </a:buClr>
              <a:buSzPts val="1200"/>
              <a:buFont typeface="Calibri"/>
              <a:buNone/>
            </a:pPr>
            <a:r>
              <a:rPr lang="ar-SA" b="0"/>
              <a:t>* تأكد من إعطاء تلاميذكم تعليمات دقيقة للتدرّب على صعيد المضامين وعلى صعيد الفنّيّ، بالإضافة إلى الأوقات الدقيقة للتدرّب.</a:t>
            </a:r>
            <a:endParaRPr/>
          </a:p>
          <a:p>
            <a:pPr marL="0" lvl="0" indent="0" algn="r" rtl="1">
              <a:spcBef>
                <a:spcPts val="0"/>
              </a:spcBef>
              <a:spcAft>
                <a:spcPts val="0"/>
              </a:spcAft>
              <a:buClr>
                <a:schemeClr val="dk1"/>
              </a:buClr>
              <a:buSzPts val="1200"/>
              <a:buFont typeface="Calibri"/>
              <a:buNone/>
            </a:pPr>
            <a:r>
              <a:rPr lang="ar-SA" b="0"/>
              <a:t>* بالإمكان تضمين العرض التقديميّ صور شاشة  والشرح شفويًّا ما هو المطلوب منهم تنفيذه.</a:t>
            </a:r>
            <a:endParaRPr/>
          </a:p>
          <a:p>
            <a:pPr marL="0" lvl="0" indent="0" algn="r" rtl="1">
              <a:spcBef>
                <a:spcPts val="0"/>
              </a:spcBef>
              <a:spcAft>
                <a:spcPts val="0"/>
              </a:spcAft>
              <a:buClr>
                <a:schemeClr val="dk1"/>
              </a:buClr>
              <a:buSzPts val="1200"/>
              <a:buFont typeface="Calibri"/>
              <a:buNone/>
            </a:pPr>
            <a:endParaRPr b="1"/>
          </a:p>
          <a:p>
            <a:pPr marL="0" lvl="0" indent="0" algn="l" rtl="0">
              <a:spcBef>
                <a:spcPts val="0"/>
              </a:spcBef>
              <a:spcAft>
                <a:spcPts val="0"/>
              </a:spcAft>
              <a:buNone/>
            </a:pPr>
            <a:endParaRPr/>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43</a:t>
            </a:fld>
            <a:endParaRPr/>
          </a:p>
        </p:txBody>
      </p:sp>
    </p:spTree>
    <p:extLst>
      <p:ext uri="{BB962C8B-B14F-4D97-AF65-F5344CB8AC3E}">
        <p14:creationId xmlns:p14="http://schemas.microsoft.com/office/powerpoint/2010/main" val="1231370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44</a:t>
            </a:fld>
            <a:endParaRPr/>
          </a:p>
        </p:txBody>
      </p:sp>
    </p:spTree>
    <p:extLst>
      <p:ext uri="{BB962C8B-B14F-4D97-AF65-F5344CB8AC3E}">
        <p14:creationId xmlns:p14="http://schemas.microsoft.com/office/powerpoint/2010/main" val="2812861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ar-SA"/>
              <a:t>حذف هذه الشريحة إذا لم تكن ضروريّة:</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ar-SA" sz="1200" b="1"/>
              <a:t>مدّة الشريحة: دقيقة</a:t>
            </a:r>
            <a:endParaRPr sz="1200" b="1"/>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ar-SA" sz="1200"/>
              <a:t>تأكّدوا في هذه الشريحة أنّ الجميع تزوّدوا بالأدوات المساعدة المطلوبة (ننصح بأن تكون هذه الأدوات المساعدة موجودة معكم لتعرضوها كمثال) </a:t>
            </a:r>
            <a:endParaRPr sz="1200"/>
          </a:p>
          <a:p>
            <a:pPr marL="158750" lvl="0" indent="0" algn="r" rtl="1">
              <a:spcBef>
                <a:spcPts val="0"/>
              </a:spcBef>
              <a:spcAft>
                <a:spcPts val="0"/>
              </a:spcAft>
              <a:buClr>
                <a:srgbClr val="FF0000"/>
              </a:buClr>
              <a:buSzPts val="1200"/>
              <a:buFont typeface="Calibri"/>
              <a:buNone/>
            </a:pPr>
            <a:r>
              <a:rPr lang="ar-SA" sz="1200">
                <a:solidFill>
                  <a:srgbClr val="FF0000"/>
                </a:solidFill>
              </a:rPr>
              <a:t>احذفوا ما هو زائد أو أضيفوا حسب الحاجة (احرصوا على حقوق النشر والملكيّة الفكريّة). </a:t>
            </a:r>
            <a:endParaRPr sz="1200">
              <a:solidFill>
                <a:srgbClr val="FF0000"/>
              </a:solidFill>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000000"/>
              </a:buClr>
              <a:buSzPts val="1200"/>
              <a:buFont typeface="Arial"/>
              <a:buNone/>
            </a:pPr>
            <a:r>
              <a:rPr lang="ar-SA" sz="1200" b="0" i="0" u="none" strike="noStrike" cap="none">
                <a:solidFill>
                  <a:srgbClr val="000000"/>
                </a:solidFill>
                <a:latin typeface="Arial"/>
                <a:ea typeface="Arial"/>
                <a:cs typeface="Arial"/>
                <a:sym typeface="Arial"/>
              </a:rPr>
              <a:t>هذا هو الوقت المناسب لعرض قواعد السلوك خلال الحصّة: اطلبوا من التلاميذ إغلاق نوافذ تطبيقات أخرى في الحاسوب، إبعاد الأمر المشتّتة للانتباه، الجلوس في غرفة هادئة، التزوّد بالماء، وبالأساس التركيز في الدرس. </a:t>
            </a:r>
            <a:endParaRPr/>
          </a:p>
          <a:p>
            <a:pPr marL="0" lvl="0" indent="0" algn="r" rtl="0">
              <a:spcBef>
                <a:spcPts val="0"/>
              </a:spcBef>
              <a:spcAft>
                <a:spcPts val="0"/>
              </a:spcAft>
              <a:buNone/>
            </a:pPr>
            <a:endParaRPr/>
          </a:p>
        </p:txBody>
      </p:sp>
      <p:sp>
        <p:nvSpPr>
          <p:cNvPr id="193" name="Google Shape;19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a:t>
            </a:fld>
            <a:endParaRPr/>
          </a:p>
        </p:txBody>
      </p:sp>
    </p:spTree>
    <p:extLst>
      <p:ext uri="{BB962C8B-B14F-4D97-AF65-F5344CB8AC3E}">
        <p14:creationId xmlns:p14="http://schemas.microsoft.com/office/powerpoint/2010/main" val="2753868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ar-SA" b="0"/>
              <a:t>ستخلق هذه المرحلة ربط  معرفيًّا وذا صلة بين الموضوع الذي تتمّ دراسته والمعرفة السابقة لدى التلاميذ.</a:t>
            </a:r>
            <a:endParaRPr/>
          </a:p>
          <a:p>
            <a:pPr marL="0" lvl="0" indent="0" algn="r" rtl="1">
              <a:spcBef>
                <a:spcPts val="0"/>
              </a:spcBef>
              <a:spcAft>
                <a:spcPts val="0"/>
              </a:spcAft>
              <a:buClr>
                <a:schemeClr val="dk1"/>
              </a:buClr>
              <a:buSzPts val="1200"/>
              <a:buFont typeface="Calibri"/>
              <a:buNone/>
            </a:pPr>
            <a:r>
              <a:rPr lang="ar-SA" b="0"/>
              <a:t>في الصفوف الدنيا، ننصح بأن يكون الربط بسيطًا وعامًّا. إذا كان التلاميذ قد تعلّموا من قبل دروسًا في الموضوع،  يحبّذ الربط بالمعرفة التي اكتسبها التلاميذ في الدرس السابق.</a:t>
            </a:r>
            <a:endParaRPr/>
          </a:p>
          <a:p>
            <a:pPr marL="0" lvl="0" indent="0" algn="r" rtl="1">
              <a:spcBef>
                <a:spcPts val="0"/>
              </a:spcBef>
              <a:spcAft>
                <a:spcPts val="0"/>
              </a:spcAft>
              <a:buClr>
                <a:schemeClr val="dk1"/>
              </a:buClr>
              <a:buSzPts val="1200"/>
              <a:buFont typeface="Calibri"/>
              <a:buNone/>
            </a:pPr>
            <a:r>
              <a:rPr lang="ar-SA" b="0"/>
              <a:t>مثال على النصّ الشفويّ:</a:t>
            </a:r>
            <a:endParaRPr/>
          </a:p>
          <a:p>
            <a:pPr marL="0" lvl="0" indent="0" algn="r" rtl="1">
              <a:spcBef>
                <a:spcPts val="0"/>
              </a:spcBef>
              <a:spcAft>
                <a:spcPts val="0"/>
              </a:spcAft>
              <a:buClr>
                <a:schemeClr val="dk1"/>
              </a:buClr>
              <a:buSzPts val="1200"/>
              <a:buFont typeface="Calibri"/>
              <a:buNone/>
            </a:pPr>
            <a:r>
              <a:rPr lang="ar-SA" b="0"/>
              <a:t>"هل حدث أن واجهتم وضعًا فيه.... / في الدروس السابقة تعلمنا عن ... واليوم سنستمرّ في ... /</a:t>
            </a:r>
            <a:endParaRPr/>
          </a:p>
          <a:p>
            <a:pPr marL="0" lvl="0" indent="0" algn="r" rtl="1">
              <a:spcBef>
                <a:spcPts val="0"/>
              </a:spcBef>
              <a:spcAft>
                <a:spcPts val="0"/>
              </a:spcAft>
              <a:buClr>
                <a:schemeClr val="dk1"/>
              </a:buClr>
              <a:buSzPts val="1200"/>
              <a:buFont typeface="Calibri"/>
              <a:buNone/>
            </a:pPr>
            <a:r>
              <a:rPr lang="ar-SA" b="0"/>
              <a:t>ربما تكونون قد تناولتم هذا الموضوع في المدرسة، وحتى إذا لم يكن كذلك، فهذه فرصة للتعرّف/ التعمّق ..."</a:t>
            </a:r>
            <a:endParaRPr/>
          </a:p>
        </p:txBody>
      </p:sp>
      <p:sp>
        <p:nvSpPr>
          <p:cNvPr id="226" name="Google Shape;22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5</a:t>
            </a:fld>
            <a:endParaRPr/>
          </a:p>
        </p:txBody>
      </p:sp>
    </p:spTree>
    <p:extLst>
      <p:ext uri="{BB962C8B-B14F-4D97-AF65-F5344CB8AC3E}">
        <p14:creationId xmlns:p14="http://schemas.microsoft.com/office/powerpoint/2010/main" val="184908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6</a:t>
            </a:fld>
            <a:endParaRPr/>
          </a:p>
        </p:txBody>
      </p:sp>
    </p:spTree>
    <p:extLst>
      <p:ext uri="{BB962C8B-B14F-4D97-AF65-F5344CB8AC3E}">
        <p14:creationId xmlns:p14="http://schemas.microsoft.com/office/powerpoint/2010/main" val="210300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7</a:t>
            </a:fld>
            <a:endParaRPr/>
          </a:p>
        </p:txBody>
      </p:sp>
    </p:spTree>
    <p:extLst>
      <p:ext uri="{BB962C8B-B14F-4D97-AF65-F5344CB8AC3E}">
        <p14:creationId xmlns:p14="http://schemas.microsoft.com/office/powerpoint/2010/main" val="1003408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8</a:t>
            </a:fld>
            <a:endParaRPr/>
          </a:p>
        </p:txBody>
      </p:sp>
    </p:spTree>
    <p:extLst>
      <p:ext uri="{BB962C8B-B14F-4D97-AF65-F5344CB8AC3E}">
        <p14:creationId xmlns:p14="http://schemas.microsoft.com/office/powerpoint/2010/main" val="1291283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a:solidFill>
                  <a:schemeClr val="dk1"/>
                </a:solidFill>
              </a:rPr>
              <a:t>اقتراحات: لعبة، أحجيّة، تمثيل، محاكاة، مثال، ادّعاء، جملة حقيقة وجملة غير حقيقة وغيرها. </a:t>
            </a:r>
            <a:endParaRPr>
              <a:solidFill>
                <a:schemeClr val="dk1"/>
              </a:solidFill>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ar-SA">
                <a:solidFill>
                  <a:srgbClr val="FF0000"/>
                </a:solidFill>
              </a:rPr>
              <a:t>مثال على أحجيّة:</a:t>
            </a:r>
            <a:br>
              <a:rPr lang="ar-SA">
                <a:solidFill>
                  <a:srgbClr val="FF0000"/>
                </a:solidFill>
              </a:rPr>
            </a:br>
            <a:r>
              <a:rPr lang="ar-SA">
                <a:solidFill>
                  <a:srgbClr val="FF0000"/>
                </a:solidFill>
              </a:rPr>
              <a:t>صورة شخصيّة أو غرض متعلّقَيْن بالموضوع . تتبيّن الصلة بالموضوع خلال الدرس. </a:t>
            </a:r>
            <a:endParaRPr/>
          </a:p>
          <a:p>
            <a:pPr marL="0" lvl="0" indent="0" algn="r" rtl="1">
              <a:spcBef>
                <a:spcPts val="0"/>
              </a:spcBef>
              <a:spcAft>
                <a:spcPts val="0"/>
              </a:spcAft>
              <a:buClr>
                <a:schemeClr val="dk1"/>
              </a:buClr>
              <a:buSzPts val="1100"/>
              <a:buFont typeface="Arial"/>
              <a:buNone/>
            </a:pPr>
            <a:r>
              <a:rPr lang="ar-SA">
                <a:solidFill>
                  <a:srgbClr val="FF0000"/>
                </a:solidFill>
              </a:rPr>
              <a:t>ما هي الصلة بين.....</a:t>
            </a:r>
            <a:endParaRPr>
              <a:solidFill>
                <a:srgbClr val="FF0000"/>
              </a:solidFill>
            </a:endParaRPr>
          </a:p>
          <a:p>
            <a:pPr marL="0" lvl="0" indent="0" algn="l" rtl="0">
              <a:spcBef>
                <a:spcPts val="0"/>
              </a:spcBef>
              <a:spcAft>
                <a:spcPts val="0"/>
              </a:spcAft>
              <a:buNone/>
            </a:pP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9</a:t>
            </a:fld>
            <a:endParaRPr/>
          </a:p>
        </p:txBody>
      </p:sp>
    </p:spTree>
    <p:extLst>
      <p:ext uri="{BB962C8B-B14F-4D97-AF65-F5344CB8AC3E}">
        <p14:creationId xmlns:p14="http://schemas.microsoft.com/office/powerpoint/2010/main" val="311361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פריסה מותאמת אישית">
  <p:cSld name="פריסה מותאמת אישית">
    <p:bg>
      <p:bgPr>
        <a:solidFill>
          <a:schemeClr val="lt1"/>
        </a:solidFill>
        <a:effectLst/>
      </p:bgPr>
    </p:bg>
    <p:spTree>
      <p:nvGrpSpPr>
        <p:cNvPr id="1" name="Shape 13"/>
        <p:cNvGrpSpPr/>
        <p:nvPr/>
      </p:nvGrpSpPr>
      <p:grpSpPr>
        <a:xfrm>
          <a:off x="0" y="0"/>
          <a:ext cx="0" cy="0"/>
          <a:chOff x="0" y="0"/>
          <a:chExt cx="0" cy="0"/>
        </a:xfrm>
      </p:grpSpPr>
      <p:sp>
        <p:nvSpPr>
          <p:cNvPr id="14" name="Google Shape;14;p27"/>
          <p:cNvSpPr/>
          <p:nvPr/>
        </p:nvSpPr>
        <p:spPr>
          <a:xfrm>
            <a:off x="304799" y="593748"/>
            <a:ext cx="2269788" cy="193899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2400" b="1" i="0" u="none" strike="noStrike" cap="none">
                <a:solidFill>
                  <a:srgbClr val="FF0000"/>
                </a:solidFill>
                <a:latin typeface="Alef"/>
                <a:ea typeface="Alef"/>
                <a:cs typeface="Alef"/>
                <a:sym typeface="Alef"/>
              </a:rPr>
              <a:t>*השקופית הזו מיועדת למורה בלבד יש למחוק אותה בסיום הכנת המצגת</a:t>
            </a:r>
            <a:endParaRPr/>
          </a:p>
        </p:txBody>
      </p:sp>
      <p:cxnSp>
        <p:nvCxnSpPr>
          <p:cNvPr id="15" name="Google Shape;15;p27"/>
          <p:cNvCxnSpPr/>
          <p:nvPr/>
        </p:nvCxnSpPr>
        <p:spPr>
          <a:xfrm>
            <a:off x="2717800" y="101306"/>
            <a:ext cx="0" cy="6655095"/>
          </a:xfrm>
          <a:prstGeom prst="straightConnector1">
            <a:avLst/>
          </a:prstGeom>
          <a:noFill/>
          <a:ln w="76200" cap="flat" cmpd="sng">
            <a:solidFill>
              <a:srgbClr val="FF0000"/>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96"/>
        <p:cNvGrpSpPr/>
        <p:nvPr/>
      </p:nvGrpSpPr>
      <p:grpSpPr>
        <a:xfrm>
          <a:off x="0" y="0"/>
          <a:ext cx="0" cy="0"/>
          <a:chOff x="0" y="0"/>
          <a:chExt cx="0" cy="0"/>
        </a:xfrm>
      </p:grpSpPr>
      <p:pic>
        <p:nvPicPr>
          <p:cNvPr id="97" name="Google Shape;97;p3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98" name="Google Shape;98;p3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99" name="Google Shape;99;p36"/>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100" name="Google Shape;100;p36"/>
          <p:cNvCxnSpPr/>
          <p:nvPr/>
        </p:nvCxnSpPr>
        <p:spPr>
          <a:xfrm>
            <a:off x="7156173" y="1971395"/>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6"/>
          <p:cNvSpPr/>
          <p:nvPr/>
        </p:nvSpPr>
        <p:spPr>
          <a:xfrm rot="-5400000">
            <a:off x="7721222" y="1868447"/>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102" name="Google Shape;102;p36"/>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103" name="Google Shape;103;p36"/>
          <p:cNvCxnSpPr/>
          <p:nvPr/>
        </p:nvCxnSpPr>
        <p:spPr>
          <a:xfrm>
            <a:off x="4093266" y="2367421"/>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04" name="Google Shape;104;p36"/>
          <p:cNvSpPr txBox="1"/>
          <p:nvPr/>
        </p:nvSpPr>
        <p:spPr>
          <a:xfrm>
            <a:off x="2089302" y="2527608"/>
            <a:ext cx="8013397" cy="18027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187500"/>
              </a:lnSpc>
              <a:spcBef>
                <a:spcPts val="0"/>
              </a:spcBef>
              <a:spcAft>
                <a:spcPts val="0"/>
              </a:spcAft>
              <a:buNone/>
            </a:pPr>
            <a:endParaRPr sz="3200">
              <a:solidFill>
                <a:schemeClr val="lt1"/>
              </a:solidFill>
              <a:latin typeface="Arial"/>
              <a:ea typeface="Arial"/>
              <a:cs typeface="Arial"/>
              <a:sym typeface="Arial"/>
            </a:endParaRPr>
          </a:p>
        </p:txBody>
      </p:sp>
      <p:sp>
        <p:nvSpPr>
          <p:cNvPr id="105" name="Google Shape;105;p36"/>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36"/>
          <p:cNvSpPr/>
          <p:nvPr/>
        </p:nvSpPr>
        <p:spPr>
          <a:xfrm>
            <a:off x="2351829" y="42307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6"/>
          <p:cNvSpPr/>
          <p:nvPr/>
        </p:nvSpPr>
        <p:spPr>
          <a:xfrm>
            <a:off x="9684458" y="2447258"/>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108" name="Google Shape;108;p36"/>
          <p:cNvGrpSpPr/>
          <p:nvPr/>
        </p:nvGrpSpPr>
        <p:grpSpPr>
          <a:xfrm>
            <a:off x="5330952" y="110839"/>
            <a:ext cx="1530097" cy="1525930"/>
            <a:chOff x="8374611" y="4283110"/>
            <a:chExt cx="2300578" cy="2294314"/>
          </a:xfrm>
        </p:grpSpPr>
        <p:pic>
          <p:nvPicPr>
            <p:cNvPr id="109" name="Google Shape;109;p3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110" name="Google Shape;110;p3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111"/>
        <p:cNvGrpSpPr/>
        <p:nvPr/>
      </p:nvGrpSpPr>
      <p:grpSpPr>
        <a:xfrm>
          <a:off x="0" y="0"/>
          <a:ext cx="0" cy="0"/>
          <a:chOff x="0" y="0"/>
          <a:chExt cx="0" cy="0"/>
        </a:xfrm>
      </p:grpSpPr>
      <p:pic>
        <p:nvPicPr>
          <p:cNvPr id="112" name="Google Shape;112;p3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3" name="Google Shape;113;p37"/>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37"/>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5" name="Google Shape;115;p37"/>
          <p:cNvGrpSpPr/>
          <p:nvPr/>
        </p:nvGrpSpPr>
        <p:grpSpPr>
          <a:xfrm>
            <a:off x="9287641" y="5672000"/>
            <a:ext cx="3913243" cy="506326"/>
            <a:chOff x="358720" y="285496"/>
            <a:chExt cx="3913243" cy="506326"/>
          </a:xfrm>
        </p:grpSpPr>
        <p:cxnSp>
          <p:nvCxnSpPr>
            <p:cNvPr id="116" name="Google Shape;116;p37"/>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17" name="Google Shape;117;p37"/>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37"/>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
        <p:nvSpPr>
          <p:cNvPr id="119" name="Google Shape;119;p37"/>
          <p:cNvSpPr txBox="1">
            <a:spLocks noGrp="1"/>
          </p:cNvSpPr>
          <p:nvPr>
            <p:ph type="body" idx="1"/>
          </p:nvPr>
        </p:nvSpPr>
        <p:spPr>
          <a:xfrm>
            <a:off x="3819674" y="152421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67666"/>
              </a:lnSpc>
              <a:spcBef>
                <a:spcPts val="1000"/>
              </a:spcBef>
              <a:spcAft>
                <a:spcPts val="0"/>
              </a:spcAft>
              <a:buSzPts val="6000"/>
              <a:buNone/>
              <a:defRPr sz="6000">
                <a:solidFill>
                  <a:schemeClr val="lt1"/>
                </a:solidFill>
                <a:latin typeface="Calibri"/>
                <a:ea typeface="Calibri"/>
                <a:cs typeface="Calibri"/>
                <a:sym typeface="Calibri"/>
              </a:defRPr>
            </a:lvl1pPr>
            <a:lvl2pPr marL="914400" lvl="1" indent="-228600" algn="r" rtl="1">
              <a:lnSpc>
                <a:spcPct val="169166"/>
              </a:lnSpc>
              <a:spcBef>
                <a:spcPts val="500"/>
              </a:spcBef>
              <a:spcAft>
                <a:spcPts val="0"/>
              </a:spcAft>
              <a:buSzPts val="2400"/>
              <a:buNone/>
              <a:defRPr/>
            </a:lvl2pPr>
            <a:lvl3pPr marL="1371600" lvl="2" indent="-228600" algn="r" rtl="1">
              <a:lnSpc>
                <a:spcPct val="203000"/>
              </a:lnSpc>
              <a:spcBef>
                <a:spcPts val="500"/>
              </a:spcBef>
              <a:spcAft>
                <a:spcPts val="0"/>
              </a:spcAft>
              <a:buSzPts val="2000"/>
              <a:buNone/>
              <a:defRPr/>
            </a:lvl3pPr>
            <a:lvl4pPr marL="1828800" lvl="3" indent="-228600" algn="r" rtl="1">
              <a:lnSpc>
                <a:spcPct val="225555"/>
              </a:lnSpc>
              <a:spcBef>
                <a:spcPts val="500"/>
              </a:spcBef>
              <a:spcAft>
                <a:spcPts val="0"/>
              </a:spcAft>
              <a:buSzPts val="1800"/>
              <a:buNone/>
              <a:defRPr/>
            </a:lvl4pPr>
            <a:lvl5pPr marL="2286000" lvl="4" indent="-228600" algn="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0" name="Google Shape;120;p37"/>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121" name="Google Shape;121;p37"/>
          <p:cNvGrpSpPr/>
          <p:nvPr/>
        </p:nvGrpSpPr>
        <p:grpSpPr>
          <a:xfrm rot="10800000">
            <a:off x="11482153" y="140248"/>
            <a:ext cx="602703" cy="577326"/>
            <a:chOff x="781297" y="5586292"/>
            <a:chExt cx="602703" cy="577326"/>
          </a:xfrm>
        </p:grpSpPr>
        <p:sp>
          <p:nvSpPr>
            <p:cNvPr id="122" name="Google Shape;122;p37"/>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37"/>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cxnSp>
        <p:nvCxnSpPr>
          <p:cNvPr id="124" name="Google Shape;124;p37"/>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125" name="Google Shape;125;p37"/>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75185"/>
              </a:lnSpc>
              <a:spcBef>
                <a:spcPts val="1000"/>
              </a:spcBef>
              <a:spcAft>
                <a:spcPts val="0"/>
              </a:spcAft>
              <a:buSzPts val="5400"/>
              <a:buNone/>
              <a:defRPr sz="5400">
                <a:solidFill>
                  <a:schemeClr val="lt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6" name="Google Shape;126;p37"/>
          <p:cNvGrpSpPr/>
          <p:nvPr/>
        </p:nvGrpSpPr>
        <p:grpSpPr>
          <a:xfrm>
            <a:off x="-110840" y="110839"/>
            <a:ext cx="1530097" cy="1525930"/>
            <a:chOff x="8374611" y="4283110"/>
            <a:chExt cx="2300578" cy="2294314"/>
          </a:xfrm>
        </p:grpSpPr>
        <p:pic>
          <p:nvPicPr>
            <p:cNvPr id="127" name="Google Shape;127;p37"/>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128" name="Google Shape;128;p37"/>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TWO_OBJECTS_WITH_TEXT">
    <p:spTree>
      <p:nvGrpSpPr>
        <p:cNvPr id="1" name="Shape 129"/>
        <p:cNvGrpSpPr/>
        <p:nvPr/>
      </p:nvGrpSpPr>
      <p:grpSpPr>
        <a:xfrm>
          <a:off x="0" y="0"/>
          <a:ext cx="0" cy="0"/>
          <a:chOff x="0" y="0"/>
          <a:chExt cx="0" cy="0"/>
        </a:xfrm>
      </p:grpSpPr>
      <p:sp>
        <p:nvSpPr>
          <p:cNvPr id="130" name="Google Shape;130;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145000"/>
              </a:lnSpc>
              <a:spcBef>
                <a:spcPts val="1000"/>
              </a:spcBef>
              <a:spcAft>
                <a:spcPts val="0"/>
              </a:spcAft>
              <a:buSzPts val="2800"/>
              <a:buNone/>
              <a:defRPr sz="2800" b="1">
                <a:latin typeface="Calibri"/>
                <a:ea typeface="Calibri"/>
                <a:cs typeface="Calibri"/>
                <a:sym typeface="Calibri"/>
              </a:defRPr>
            </a:lvl1pPr>
            <a:lvl2pPr marL="914400" lvl="1" indent="-228600" algn="r" rtl="1">
              <a:lnSpc>
                <a:spcPct val="203000"/>
              </a:lnSpc>
              <a:spcBef>
                <a:spcPts val="500"/>
              </a:spcBef>
              <a:spcAft>
                <a:spcPts val="0"/>
              </a:spcAft>
              <a:buSzPts val="2000"/>
              <a:buNone/>
              <a:defRPr sz="2000" b="1"/>
            </a:lvl2pPr>
            <a:lvl3pPr marL="1371600" lvl="2" indent="-228600" algn="r" rtl="1">
              <a:lnSpc>
                <a:spcPct val="225555"/>
              </a:lnSpc>
              <a:spcBef>
                <a:spcPts val="500"/>
              </a:spcBef>
              <a:spcAft>
                <a:spcPts val="0"/>
              </a:spcAft>
              <a:buSzPts val="1800"/>
              <a:buNone/>
              <a:defRPr sz="1800" b="1"/>
            </a:lvl3pPr>
            <a:lvl4pPr marL="1828800" lvl="3" indent="-228600" algn="r" rtl="1">
              <a:lnSpc>
                <a:spcPct val="253749"/>
              </a:lnSpc>
              <a:spcBef>
                <a:spcPts val="500"/>
              </a:spcBef>
              <a:spcAft>
                <a:spcPts val="0"/>
              </a:spcAft>
              <a:buSzPts val="1600"/>
              <a:buNone/>
              <a:defRPr sz="1600" b="1"/>
            </a:lvl4pPr>
            <a:lvl5pPr marL="2286000" lvl="4" indent="-228600" algn="r" rtl="1">
              <a:lnSpc>
                <a:spcPct val="253749"/>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 name="Google Shape;132;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39230"/>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145000"/>
              </a:lnSpc>
              <a:spcBef>
                <a:spcPts val="1000"/>
              </a:spcBef>
              <a:spcAft>
                <a:spcPts val="0"/>
              </a:spcAft>
              <a:buSzPts val="2800"/>
              <a:buNone/>
              <a:defRPr sz="2800" b="1">
                <a:latin typeface="Calibri"/>
                <a:ea typeface="Calibri"/>
                <a:cs typeface="Calibri"/>
                <a:sym typeface="Calibri"/>
              </a:defRPr>
            </a:lvl1pPr>
            <a:lvl2pPr marL="914400" lvl="1" indent="-228600" algn="r" rtl="1">
              <a:lnSpc>
                <a:spcPct val="203000"/>
              </a:lnSpc>
              <a:spcBef>
                <a:spcPts val="500"/>
              </a:spcBef>
              <a:spcAft>
                <a:spcPts val="0"/>
              </a:spcAft>
              <a:buSzPts val="2000"/>
              <a:buNone/>
              <a:defRPr sz="2000" b="1"/>
            </a:lvl2pPr>
            <a:lvl3pPr marL="1371600" lvl="2" indent="-228600" algn="r" rtl="1">
              <a:lnSpc>
                <a:spcPct val="225555"/>
              </a:lnSpc>
              <a:spcBef>
                <a:spcPts val="500"/>
              </a:spcBef>
              <a:spcAft>
                <a:spcPts val="0"/>
              </a:spcAft>
              <a:buSzPts val="1800"/>
              <a:buNone/>
              <a:defRPr sz="1800" b="1"/>
            </a:lvl3pPr>
            <a:lvl4pPr marL="1828800" lvl="3" indent="-228600" algn="r" rtl="1">
              <a:lnSpc>
                <a:spcPct val="253749"/>
              </a:lnSpc>
              <a:spcBef>
                <a:spcPts val="500"/>
              </a:spcBef>
              <a:spcAft>
                <a:spcPts val="0"/>
              </a:spcAft>
              <a:buSzPts val="1600"/>
              <a:buNone/>
              <a:defRPr sz="1600" b="1"/>
            </a:lvl4pPr>
            <a:lvl5pPr marL="2286000" lvl="4" indent="-228600" algn="r" rtl="1">
              <a:lnSpc>
                <a:spcPct val="253749"/>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39230"/>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5" name="Google Shape;135;p38"/>
          <p:cNvGrpSpPr/>
          <p:nvPr/>
        </p:nvGrpSpPr>
        <p:grpSpPr>
          <a:xfrm>
            <a:off x="1489765" y="181572"/>
            <a:ext cx="10435013" cy="506326"/>
            <a:chOff x="1452187" y="356936"/>
            <a:chExt cx="10435013" cy="506326"/>
          </a:xfrm>
        </p:grpSpPr>
        <p:cxnSp>
          <p:nvCxnSpPr>
            <p:cNvPr id="136" name="Google Shape;136;p38"/>
            <p:cNvCxnSpPr/>
            <p:nvPr/>
          </p:nvCxnSpPr>
          <p:spPr>
            <a:xfrm>
              <a:off x="1452187"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37" name="Google Shape;137;p3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38" name="Google Shape;138;p3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39"/>
        <p:cNvGrpSpPr/>
        <p:nvPr/>
      </p:nvGrpSpPr>
      <p:grpSpPr>
        <a:xfrm>
          <a:off x="0" y="0"/>
          <a:ext cx="0" cy="0"/>
          <a:chOff x="0" y="0"/>
          <a:chExt cx="0" cy="0"/>
        </a:xfrm>
      </p:grpSpPr>
      <p:grpSp>
        <p:nvGrpSpPr>
          <p:cNvPr id="140" name="Google Shape;140;p39"/>
          <p:cNvGrpSpPr/>
          <p:nvPr/>
        </p:nvGrpSpPr>
        <p:grpSpPr>
          <a:xfrm>
            <a:off x="358720" y="6187719"/>
            <a:ext cx="3913243" cy="506326"/>
            <a:chOff x="358720" y="6187719"/>
            <a:chExt cx="3913243" cy="506326"/>
          </a:xfrm>
        </p:grpSpPr>
        <p:cxnSp>
          <p:nvCxnSpPr>
            <p:cNvPr id="141" name="Google Shape;141;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2" name="Google Shape;142;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44" name="Google Shape;144;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6" name="Google Shape;146;p39"/>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7" name="Google Shape;147;p3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6"/>
        <p:cNvGrpSpPr/>
        <p:nvPr/>
      </p:nvGrpSpPr>
      <p:grpSpPr>
        <a:xfrm>
          <a:off x="0" y="0"/>
          <a:ext cx="0" cy="0"/>
          <a:chOff x="0" y="0"/>
          <a:chExt cx="0" cy="0"/>
        </a:xfrm>
      </p:grpSpPr>
      <p:pic>
        <p:nvPicPr>
          <p:cNvPr id="17" name="Google Shape;17;p28"/>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8" name="Google Shape;18;p28"/>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9" name="Google Shape;19;p28"/>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20" name="Google Shape;20;p28"/>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8"/>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2" name="Google Shape;22;p28"/>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3" name="Google Shape;23;p28"/>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4" name="Google Shape;24;p28"/>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5" name="Google Shape;25;p28"/>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67666"/>
              </a:lnSpc>
              <a:spcBef>
                <a:spcPts val="1000"/>
              </a:spcBef>
              <a:spcAft>
                <a:spcPts val="0"/>
              </a:spcAft>
              <a:buSzPts val="6000"/>
              <a:buNone/>
              <a:defRPr sz="6000">
                <a:solidFill>
                  <a:schemeClr val="lt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 name="Google Shape;26;p28"/>
          <p:cNvGrpSpPr/>
          <p:nvPr/>
        </p:nvGrpSpPr>
        <p:grpSpPr>
          <a:xfrm>
            <a:off x="-110840" y="110839"/>
            <a:ext cx="1530097" cy="1525930"/>
            <a:chOff x="8374611" y="4283110"/>
            <a:chExt cx="2300578" cy="2294314"/>
          </a:xfrm>
        </p:grpSpPr>
        <p:pic>
          <p:nvPicPr>
            <p:cNvPr id="27" name="Google Shape;27;p28"/>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8" name="Google Shape;28;p28"/>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b="0" i="0" u="none" strike="noStrike" cap="none">
                  <a:solidFill>
                    <a:schemeClr val="lt1"/>
                  </a:solidFill>
                  <a:latin typeface="Arial"/>
                  <a:ea typeface="Arial"/>
                  <a:cs typeface="Arial"/>
                  <a:sym typeface="Arial"/>
                </a:rPr>
                <a:t>משרד החינוך</a:t>
              </a:r>
              <a:endParaRPr/>
            </a:p>
          </p:txBody>
        </p:sp>
      </p:grpSp>
      <p:pic>
        <p:nvPicPr>
          <p:cNvPr id="29" name="Google Shape;29;p28"/>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30" name="Google Shape;30;p28"/>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126874"/>
              </a:lnSpc>
              <a:spcBef>
                <a:spcPts val="1000"/>
              </a:spcBef>
              <a:spcAft>
                <a:spcPts val="0"/>
              </a:spcAft>
              <a:buSzPts val="3200"/>
              <a:buNone/>
              <a:defRPr sz="3200" b="0" i="0">
                <a:solidFill>
                  <a:schemeClr val="lt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8"/>
          <p:cNvSpPr txBox="1">
            <a:spLocks noGrp="1"/>
          </p:cNvSpPr>
          <p:nvPr>
            <p:ph type="body" idx="3"/>
          </p:nvPr>
        </p:nvSpPr>
        <p:spPr>
          <a:xfrm>
            <a:off x="2030833" y="5191285"/>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145000"/>
              </a:lnSpc>
              <a:spcBef>
                <a:spcPts val="1000"/>
              </a:spcBef>
              <a:spcAft>
                <a:spcPts val="0"/>
              </a:spcAft>
              <a:buSzPts val="2800"/>
              <a:buNone/>
              <a:defRPr>
                <a:solidFill>
                  <a:schemeClr val="lt1"/>
                </a:solidFill>
                <a:latin typeface="Calibri"/>
                <a:ea typeface="Calibri"/>
                <a:cs typeface="Calibri"/>
                <a:sym typeface="Calibri"/>
              </a:defRPr>
            </a:lvl1pPr>
            <a:lvl2pPr marL="914400" lvl="1" indent="-228600" algn="r" rtl="1">
              <a:lnSpc>
                <a:spcPct val="169166"/>
              </a:lnSpc>
              <a:spcBef>
                <a:spcPts val="500"/>
              </a:spcBef>
              <a:spcAft>
                <a:spcPts val="0"/>
              </a:spcAft>
              <a:buSzPts val="2400"/>
              <a:buNone/>
              <a:defRPr/>
            </a:lvl2pPr>
            <a:lvl3pPr marL="1371600" lvl="2" indent="-228600" algn="r" rtl="1">
              <a:lnSpc>
                <a:spcPct val="203000"/>
              </a:lnSpc>
              <a:spcBef>
                <a:spcPts val="500"/>
              </a:spcBef>
              <a:spcAft>
                <a:spcPts val="0"/>
              </a:spcAft>
              <a:buSzPts val="2000"/>
              <a:buNone/>
              <a:defRPr/>
            </a:lvl3pPr>
            <a:lvl4pPr marL="1828800" lvl="3" indent="-228600" algn="r" rtl="1">
              <a:lnSpc>
                <a:spcPct val="225555"/>
              </a:lnSpc>
              <a:spcBef>
                <a:spcPts val="500"/>
              </a:spcBef>
              <a:spcAft>
                <a:spcPts val="0"/>
              </a:spcAft>
              <a:buSzPts val="1800"/>
              <a:buNone/>
              <a:defRPr/>
            </a:lvl4pPr>
            <a:lvl5pPr marL="2286000" lvl="4" indent="-228600" algn="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מה נלמד היום" type="obj">
  <p:cSld name="OBJECT">
    <p:spTree>
      <p:nvGrpSpPr>
        <p:cNvPr id="1" name="Shape 32"/>
        <p:cNvGrpSpPr/>
        <p:nvPr/>
      </p:nvGrpSpPr>
      <p:grpSpPr>
        <a:xfrm>
          <a:off x="0" y="0"/>
          <a:ext cx="0" cy="0"/>
          <a:chOff x="0" y="0"/>
          <a:chExt cx="0" cy="0"/>
        </a:xfrm>
      </p:grpSpPr>
      <p:sp>
        <p:nvSpPr>
          <p:cNvPr id="33" name="Google Shape;33;p29"/>
          <p:cNvSpPr txBox="1">
            <a:spLocks noGrp="1"/>
          </p:cNvSpPr>
          <p:nvPr>
            <p:ph type="title"/>
          </p:nvPr>
        </p:nvSpPr>
        <p:spPr>
          <a:xfrm>
            <a:off x="865046" y="376561"/>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145000"/>
              </a:lnSpc>
              <a:spcBef>
                <a:spcPts val="1000"/>
              </a:spcBef>
              <a:spcAft>
                <a:spcPts val="0"/>
              </a:spcAft>
              <a:buClr>
                <a:schemeClr val="accent2"/>
              </a:buClr>
              <a:buSzPts val="2800"/>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 name="Google Shape;35;p29"/>
          <p:cNvGrpSpPr/>
          <p:nvPr/>
        </p:nvGrpSpPr>
        <p:grpSpPr>
          <a:xfrm>
            <a:off x="358720" y="6187719"/>
            <a:ext cx="3913243" cy="506326"/>
            <a:chOff x="358720" y="6187719"/>
            <a:chExt cx="3913243" cy="506326"/>
          </a:xfrm>
        </p:grpSpPr>
        <p:cxnSp>
          <p:nvCxnSpPr>
            <p:cNvPr id="36" name="Google Shape;36;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7" name="Google Shape;37;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39" name="Google Shape;39;p29"/>
          <p:cNvGrpSpPr/>
          <p:nvPr/>
        </p:nvGrpSpPr>
        <p:grpSpPr>
          <a:xfrm rot="10800000">
            <a:off x="8177063" y="106239"/>
            <a:ext cx="3913243" cy="506326"/>
            <a:chOff x="358720" y="6187719"/>
            <a:chExt cx="3913243" cy="506326"/>
          </a:xfrm>
        </p:grpSpPr>
        <p:cxnSp>
          <p:nvCxnSpPr>
            <p:cNvPr id="40" name="Google Shape;40;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1" name="Google Shape;41;p29"/>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29"/>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56153"/>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56153"/>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7" name="Google Shape;47;p30"/>
          <p:cNvGrpSpPr/>
          <p:nvPr/>
        </p:nvGrpSpPr>
        <p:grpSpPr>
          <a:xfrm>
            <a:off x="1785665" y="181572"/>
            <a:ext cx="10244790" cy="506326"/>
            <a:chOff x="1748087" y="356936"/>
            <a:chExt cx="10244790" cy="506326"/>
          </a:xfrm>
        </p:grpSpPr>
        <p:cxnSp>
          <p:nvCxnSpPr>
            <p:cNvPr id="48" name="Google Shape;48;p30"/>
            <p:cNvCxnSpPr/>
            <p:nvPr/>
          </p:nvCxnSpPr>
          <p:spPr>
            <a:xfrm>
              <a:off x="1748087"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9" name="Google Shape;49;p3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0" name="Google Shape;50;p30"/>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1"/>
        <p:cNvGrpSpPr/>
        <p:nvPr/>
      </p:nvGrpSpPr>
      <p:grpSpPr>
        <a:xfrm>
          <a:off x="0" y="0"/>
          <a:ext cx="0" cy="0"/>
          <a:chOff x="0" y="0"/>
          <a:chExt cx="0" cy="0"/>
        </a:xfrm>
      </p:grpSpPr>
      <p:pic>
        <p:nvPicPr>
          <p:cNvPr id="52" name="Google Shape;52;p31"/>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3" name="Google Shape;53;p31"/>
          <p:cNvGrpSpPr/>
          <p:nvPr/>
        </p:nvGrpSpPr>
        <p:grpSpPr>
          <a:xfrm>
            <a:off x="358720" y="6187719"/>
            <a:ext cx="3913243" cy="506326"/>
            <a:chOff x="358720" y="6187719"/>
            <a:chExt cx="3913243" cy="506326"/>
          </a:xfrm>
        </p:grpSpPr>
        <p:cxnSp>
          <p:nvCxnSpPr>
            <p:cNvPr id="54" name="Google Shape;54;p31"/>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5" name="Google Shape;55;p31"/>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56;p31"/>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7" name="Google Shape;57;p3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1"/>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r" rtl="1">
              <a:lnSpc>
                <a:spcPct val="129444"/>
              </a:lnSpc>
              <a:spcBef>
                <a:spcPts val="1000"/>
              </a:spcBef>
              <a:spcAft>
                <a:spcPts val="0"/>
              </a:spcAft>
              <a:buSzPts val="3600"/>
              <a:buNone/>
              <a:defRPr sz="3600">
                <a:latin typeface="Calibri"/>
                <a:ea typeface="Calibri"/>
                <a:cs typeface="Calibri"/>
                <a:sym typeface="Calibri"/>
              </a:defRPr>
            </a:lvl1pPr>
            <a:lvl2pPr marL="914400" lvl="1" indent="-228600" algn="ctr" rtl="1">
              <a:lnSpc>
                <a:spcPct val="169166"/>
              </a:lnSpc>
              <a:spcBef>
                <a:spcPts val="500"/>
              </a:spcBef>
              <a:spcAft>
                <a:spcPts val="0"/>
              </a:spcAft>
              <a:buSzPts val="2400"/>
              <a:buNone/>
              <a:defRPr/>
            </a:lvl2pPr>
            <a:lvl3pPr marL="1371600" lvl="2" indent="-228600" algn="ctr" rtl="1">
              <a:lnSpc>
                <a:spcPct val="203000"/>
              </a:lnSpc>
              <a:spcBef>
                <a:spcPts val="500"/>
              </a:spcBef>
              <a:spcAft>
                <a:spcPts val="0"/>
              </a:spcAft>
              <a:buSzPts val="2000"/>
              <a:buNone/>
              <a:defRPr/>
            </a:lvl3pPr>
            <a:lvl4pPr marL="1828800" lvl="3" indent="-228600" algn="ctr" rtl="1">
              <a:lnSpc>
                <a:spcPct val="225555"/>
              </a:lnSpc>
              <a:spcBef>
                <a:spcPts val="500"/>
              </a:spcBef>
              <a:spcAft>
                <a:spcPts val="0"/>
              </a:spcAft>
              <a:buSzPts val="1800"/>
              <a:buNone/>
              <a:defRPr/>
            </a:lvl4pPr>
            <a:lvl5pPr marL="2286000" lvl="4" indent="-228600" algn="ct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1"/>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תרגול">
  <p:cSld name="תרגול">
    <p:spTree>
      <p:nvGrpSpPr>
        <p:cNvPr id="1" name="Shape 60"/>
        <p:cNvGrpSpPr/>
        <p:nvPr/>
      </p:nvGrpSpPr>
      <p:grpSpPr>
        <a:xfrm>
          <a:off x="0" y="0"/>
          <a:ext cx="0" cy="0"/>
          <a:chOff x="0" y="0"/>
          <a:chExt cx="0" cy="0"/>
        </a:xfrm>
      </p:grpSpPr>
      <p:cxnSp>
        <p:nvCxnSpPr>
          <p:cNvPr id="61" name="Google Shape;61;p32"/>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2" name="Google Shape;62;p32"/>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63" name="Google Shape;63;p32"/>
          <p:cNvGrpSpPr/>
          <p:nvPr/>
        </p:nvGrpSpPr>
        <p:grpSpPr>
          <a:xfrm>
            <a:off x="358720" y="6187719"/>
            <a:ext cx="3913243" cy="506326"/>
            <a:chOff x="358720" y="6187719"/>
            <a:chExt cx="3913243" cy="506326"/>
          </a:xfrm>
        </p:grpSpPr>
        <p:cxnSp>
          <p:nvCxnSpPr>
            <p:cNvPr id="64" name="Google Shape;64;p32"/>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5" name="Google Shape;65;p3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3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7" name="Google Shape;6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2"/>
          <p:cNvSpPr txBox="1">
            <a:spLocks noGrp="1"/>
          </p:cNvSpPr>
          <p:nvPr>
            <p:ph type="body" idx="1"/>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sz="2800" b="0" i="0">
                <a:solidFill>
                  <a:schemeClr val="dk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פתרון">
  <p:cSld name="פתרון">
    <p:spTree>
      <p:nvGrpSpPr>
        <p:cNvPr id="1" name="Shape 69"/>
        <p:cNvGrpSpPr/>
        <p:nvPr/>
      </p:nvGrpSpPr>
      <p:grpSpPr>
        <a:xfrm>
          <a:off x="0" y="0"/>
          <a:ext cx="0" cy="0"/>
          <a:chOff x="0" y="0"/>
          <a:chExt cx="0" cy="0"/>
        </a:xfrm>
      </p:grpSpPr>
      <p:cxnSp>
        <p:nvCxnSpPr>
          <p:cNvPr id="70" name="Google Shape;70;p33"/>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71" name="Google Shape;71;p33"/>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72" name="Google Shape;72;p33"/>
          <p:cNvGrpSpPr/>
          <p:nvPr/>
        </p:nvGrpSpPr>
        <p:grpSpPr>
          <a:xfrm>
            <a:off x="358720" y="6187719"/>
            <a:ext cx="3913243" cy="506326"/>
            <a:chOff x="358720" y="6187719"/>
            <a:chExt cx="3913243" cy="506326"/>
          </a:xfrm>
        </p:grpSpPr>
        <p:cxnSp>
          <p:nvCxnSpPr>
            <p:cNvPr id="73" name="Google Shape;73;p33"/>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74" name="Google Shape;74;p33"/>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33"/>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6" name="Google Shape;7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3"/>
          <p:cNvSpPr txBox="1">
            <a:spLocks noGrp="1"/>
          </p:cNvSpPr>
          <p:nvPr>
            <p:ph type="body" idx="1"/>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תרגול" type="twoObj">
  <p:cSld name="TWO_OBJECTS">
    <p:spTree>
      <p:nvGrpSpPr>
        <p:cNvPr id="1" name="Shape 78"/>
        <p:cNvGrpSpPr/>
        <p:nvPr/>
      </p:nvGrpSpPr>
      <p:grpSpPr>
        <a:xfrm>
          <a:off x="0" y="0"/>
          <a:ext cx="0" cy="0"/>
          <a:chOff x="0" y="0"/>
          <a:chExt cx="0" cy="0"/>
        </a:xfrm>
      </p:grpSpPr>
      <p:cxnSp>
        <p:nvCxnSpPr>
          <p:cNvPr id="79" name="Google Shape;79;p34"/>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80" name="Google Shape;80;p34"/>
          <p:cNvGrpSpPr/>
          <p:nvPr/>
        </p:nvGrpSpPr>
        <p:grpSpPr>
          <a:xfrm>
            <a:off x="358720" y="6187719"/>
            <a:ext cx="3913243" cy="506326"/>
            <a:chOff x="358720" y="6187719"/>
            <a:chExt cx="3913243" cy="506326"/>
          </a:xfrm>
        </p:grpSpPr>
        <p:cxnSp>
          <p:nvCxnSpPr>
            <p:cNvPr id="81" name="Google Shape;81;p34"/>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82" name="Google Shape;82;p34"/>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 name="Google Shape;83;p34"/>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4" name="Google Shape;84;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87"/>
        <p:cNvGrpSpPr/>
        <p:nvPr/>
      </p:nvGrpSpPr>
      <p:grpSpPr>
        <a:xfrm>
          <a:off x="0" y="0"/>
          <a:ext cx="0" cy="0"/>
          <a:chOff x="0" y="0"/>
          <a:chExt cx="0" cy="0"/>
        </a:xfrm>
      </p:grpSpPr>
      <p:grpSp>
        <p:nvGrpSpPr>
          <p:cNvPr id="88" name="Google Shape;88;p35"/>
          <p:cNvGrpSpPr/>
          <p:nvPr/>
        </p:nvGrpSpPr>
        <p:grpSpPr>
          <a:xfrm>
            <a:off x="358720" y="6187719"/>
            <a:ext cx="3913243" cy="506326"/>
            <a:chOff x="358720" y="6187719"/>
            <a:chExt cx="3913243" cy="506326"/>
          </a:xfrm>
        </p:grpSpPr>
        <p:cxnSp>
          <p:nvCxnSpPr>
            <p:cNvPr id="89" name="Google Shape;89;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90" name="Google Shape;90;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2" name="Google Shape;92;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r" rtl="1">
              <a:lnSpc>
                <a:spcPct val="128333"/>
              </a:lnSpc>
              <a:spcBef>
                <a:spcPts val="1000"/>
              </a:spcBef>
              <a:spcAft>
                <a:spcPts val="0"/>
              </a:spcAft>
              <a:buSzPts val="3600"/>
              <a:buNone/>
              <a:defRPr sz="3600">
                <a:latin typeface="Calibri"/>
                <a:ea typeface="Calibri"/>
                <a:cs typeface="Calibri"/>
                <a:sym typeface="Calibri"/>
              </a:defRPr>
            </a:lvl1pPr>
            <a:lvl2pPr marL="914400" lvl="1" indent="-228600" algn="ctr" rtl="1">
              <a:lnSpc>
                <a:spcPct val="169166"/>
              </a:lnSpc>
              <a:spcBef>
                <a:spcPts val="500"/>
              </a:spcBef>
              <a:spcAft>
                <a:spcPts val="0"/>
              </a:spcAft>
              <a:buSzPts val="2400"/>
              <a:buNone/>
              <a:defRPr/>
            </a:lvl2pPr>
            <a:lvl3pPr marL="1371600" lvl="2" indent="-228600" algn="ctr" rtl="1">
              <a:lnSpc>
                <a:spcPct val="203000"/>
              </a:lnSpc>
              <a:spcBef>
                <a:spcPts val="500"/>
              </a:spcBef>
              <a:spcAft>
                <a:spcPts val="0"/>
              </a:spcAft>
              <a:buSzPts val="2000"/>
              <a:buNone/>
              <a:defRPr/>
            </a:lvl3pPr>
            <a:lvl4pPr marL="1828800" lvl="3" indent="-228600" algn="ctr" rtl="1">
              <a:lnSpc>
                <a:spcPct val="225555"/>
              </a:lnSpc>
              <a:spcBef>
                <a:spcPts val="500"/>
              </a:spcBef>
              <a:spcAft>
                <a:spcPts val="0"/>
              </a:spcAft>
              <a:buSzPts val="1800"/>
              <a:buNone/>
              <a:defRPr/>
            </a:lvl4pPr>
            <a:lvl5pPr marL="2286000" lvl="4" indent="-228600" algn="ct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3" name="Google Shape;93;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94" name="Google Shape;94;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45000"/>
              </a:lnSpc>
              <a:spcBef>
                <a:spcPts val="1000"/>
              </a:spcBef>
              <a:spcAft>
                <a:spcPts val="0"/>
              </a:spcAft>
              <a:buClr>
                <a:schemeClr val="accent2"/>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r" rtl="1">
              <a:lnSpc>
                <a:spcPct val="169166"/>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r" rtl="1">
              <a:lnSpc>
                <a:spcPct val="203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225555"/>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225555"/>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p:nvPr/>
        </p:nvSpPr>
        <p:spPr>
          <a:xfrm>
            <a:off x="5492813" y="6272468"/>
            <a:ext cx="1206375" cy="36512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fld id="{00000000-1234-1234-1234-123412341234}" type="slidenum">
              <a:rPr lang="ar-SA" sz="1800" b="0" i="0" u="none" strike="noStrike" cap="none">
                <a:solidFill>
                  <a:srgbClr val="4285E3"/>
                </a:solidFill>
                <a:latin typeface="Arial"/>
                <a:ea typeface="Arial"/>
                <a:cs typeface="Arial"/>
                <a:sym typeface="Arial"/>
              </a:rPr>
              <a:t>‹#›</a:t>
            </a:fld>
            <a:endParaRPr sz="1800" b="0" i="0" u="none" strike="noStrike" cap="none">
              <a:solidFill>
                <a:srgbClr val="4285E3"/>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a:spLocks noGrp="1"/>
          </p:cNvSpPr>
          <p:nvPr>
            <p:ph type="body" idx="1"/>
          </p:nvPr>
        </p:nvSpPr>
        <p:spPr>
          <a:xfrm>
            <a:off x="1446549" y="3121136"/>
            <a:ext cx="9213430" cy="1107815"/>
          </a:xfrm>
          <a:prstGeom prst="rect">
            <a:avLst/>
          </a:prstGeom>
          <a:noFill/>
          <a:ln>
            <a:noFill/>
          </a:ln>
        </p:spPr>
        <p:txBody>
          <a:bodyPr spcFirstLastPara="1" wrap="square" lIns="91425" tIns="45700" rIns="91425" bIns="45700" anchor="t" anchorCtr="0">
            <a:normAutofit/>
          </a:bodyPr>
          <a:lstStyle/>
          <a:p>
            <a:pPr marL="0" lvl="0" indent="0" algn="r" rtl="1">
              <a:lnSpc>
                <a:spcPct val="67666"/>
              </a:lnSpc>
              <a:spcBef>
                <a:spcPts val="0"/>
              </a:spcBef>
              <a:spcAft>
                <a:spcPts val="0"/>
              </a:spcAft>
              <a:buSzPts val="6000"/>
              <a:buNone/>
            </a:pPr>
            <a:r>
              <a:rPr lang="ar-SA" sz="4800" dirty="0"/>
              <a:t>درس </a:t>
            </a:r>
            <a:r>
              <a:rPr lang="ar-JO" sz="4800" dirty="0" smtClean="0"/>
              <a:t>مستقلون في المكان </a:t>
            </a:r>
            <a:r>
              <a:rPr lang="ar-SA" sz="4800" dirty="0" smtClean="0"/>
              <a:t>للصفّ ال</a:t>
            </a:r>
            <a:r>
              <a:rPr lang="ar-JO" sz="4800" dirty="0" smtClean="0"/>
              <a:t>خامس</a:t>
            </a:r>
            <a:endParaRPr sz="4800" dirty="0"/>
          </a:p>
          <a:p>
            <a:pPr marL="0" lvl="0" indent="0" algn="r" rtl="1">
              <a:lnSpc>
                <a:spcPct val="67666"/>
              </a:lnSpc>
              <a:spcBef>
                <a:spcPts val="1000"/>
              </a:spcBef>
              <a:spcAft>
                <a:spcPts val="0"/>
              </a:spcAft>
              <a:buSzPts val="6000"/>
              <a:buNone/>
            </a:pPr>
            <a:endParaRPr sz="4800" dirty="0"/>
          </a:p>
        </p:txBody>
      </p:sp>
      <p:sp>
        <p:nvSpPr>
          <p:cNvPr id="175" name="Google Shape;175;p5"/>
          <p:cNvSpPr txBox="1">
            <a:spLocks noGrp="1"/>
          </p:cNvSpPr>
          <p:nvPr>
            <p:ph type="body" idx="2"/>
          </p:nvPr>
        </p:nvSpPr>
        <p:spPr>
          <a:xfrm>
            <a:off x="1552575" y="4324361"/>
            <a:ext cx="5625465" cy="649357"/>
          </a:xfrm>
          <a:prstGeom prst="rect">
            <a:avLst/>
          </a:prstGeom>
          <a:noFill/>
          <a:ln>
            <a:noFill/>
          </a:ln>
        </p:spPr>
        <p:txBody>
          <a:bodyPr spcFirstLastPara="1" wrap="square" lIns="91425" tIns="45700" rIns="91425" bIns="45700" anchor="t" anchorCtr="0">
            <a:noAutofit/>
          </a:bodyPr>
          <a:lstStyle/>
          <a:p>
            <a:pPr marL="0" lvl="0" indent="0" algn="r">
              <a:spcBef>
                <a:spcPts val="0"/>
              </a:spcBef>
            </a:pPr>
            <a:r>
              <a:rPr lang="ar-SA" sz="2400" dirty="0"/>
              <a:t>موضوع </a:t>
            </a:r>
            <a:r>
              <a:rPr lang="ar-SA" sz="2800" dirty="0"/>
              <a:t>الدرس</a:t>
            </a:r>
            <a:r>
              <a:rPr lang="ar-SA" sz="2400" dirty="0"/>
              <a:t>: </a:t>
            </a:r>
            <a:r>
              <a:rPr lang="ar-JO" sz="2400" dirty="0" smtClean="0"/>
              <a:t>ما سبب وجود خطوط ممرات</a:t>
            </a:r>
            <a:r>
              <a:rPr lang="ar-SA" sz="2400" dirty="0" smtClean="0"/>
              <a:t> مشاة</a:t>
            </a:r>
            <a:endParaRPr sz="2400" dirty="0"/>
          </a:p>
        </p:txBody>
      </p:sp>
      <p:pic>
        <p:nvPicPr>
          <p:cNvPr id="177" name="Google Shape;177;p5"/>
          <p:cNvPicPr preferRelativeResize="0"/>
          <p:nvPr/>
        </p:nvPicPr>
        <p:blipFill rotWithShape="1">
          <a:blip r:embed="rId3">
            <a:alphaModFix/>
          </a:blip>
          <a:srcRect/>
          <a:stretch/>
        </p:blipFill>
        <p:spPr>
          <a:xfrm rot="-2705291">
            <a:off x="3733675" y="643429"/>
            <a:ext cx="658648" cy="2212383"/>
          </a:xfrm>
          <a:prstGeom prst="rect">
            <a:avLst/>
          </a:prstGeom>
          <a:noFill/>
          <a:ln>
            <a:noFill/>
          </a:ln>
        </p:spPr>
      </p:pic>
      <p:sp>
        <p:nvSpPr>
          <p:cNvPr id="178" name="Google Shape;178;p5"/>
          <p:cNvSpPr txBox="1"/>
          <p:nvPr/>
        </p:nvSpPr>
        <p:spPr>
          <a:xfrm>
            <a:off x="2030833" y="5069128"/>
            <a:ext cx="5147207" cy="649357"/>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chemeClr val="lt1"/>
              </a:buClr>
              <a:buSzPts val="3200"/>
              <a:buFont typeface="Calibri"/>
              <a:buNone/>
            </a:pPr>
            <a:r>
              <a:rPr lang="ar-SA" sz="2800" b="0" i="0" u="none" strike="noStrike" cap="none" dirty="0">
                <a:solidFill>
                  <a:schemeClr val="lt1"/>
                </a:solidFill>
                <a:latin typeface="Calibri"/>
                <a:ea typeface="Calibri"/>
                <a:cs typeface="Calibri"/>
                <a:sym typeface="Calibri"/>
              </a:rPr>
              <a:t>مع </a:t>
            </a:r>
            <a:r>
              <a:rPr lang="ar-SA" sz="2800" b="0" i="0" u="none" strike="noStrike" cap="none" dirty="0" smtClean="0">
                <a:solidFill>
                  <a:schemeClr val="lt1"/>
                </a:solidFill>
                <a:latin typeface="Calibri"/>
                <a:ea typeface="Calibri"/>
                <a:cs typeface="Calibri"/>
                <a:sym typeface="Calibri"/>
              </a:rPr>
              <a:t>المعلّمة:</a:t>
            </a:r>
            <a:r>
              <a:rPr lang="ar-JO" sz="2800" b="0" i="0" u="none" strike="noStrike" cap="none" dirty="0" smtClean="0">
                <a:solidFill>
                  <a:schemeClr val="lt1"/>
                </a:solidFill>
                <a:latin typeface="Calibri"/>
                <a:ea typeface="Calibri"/>
                <a:cs typeface="Calibri"/>
                <a:sym typeface="Calibri"/>
              </a:rPr>
              <a:t>مرام عبد القادر</a:t>
            </a:r>
            <a:endParaRPr sz="1200" dirty="0"/>
          </a:p>
        </p:txBody>
      </p:sp>
      <p:sp>
        <p:nvSpPr>
          <p:cNvPr id="179" name="Google Shape;179;p5"/>
          <p:cNvSpPr/>
          <p:nvPr/>
        </p:nvSpPr>
        <p:spPr>
          <a:xfrm>
            <a:off x="5462337" y="2129589"/>
            <a:ext cx="5197642" cy="560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5"/>
          <p:cNvSpPr txBox="1"/>
          <p:nvPr/>
        </p:nvSpPr>
        <p:spPr>
          <a:xfrm>
            <a:off x="5811854" y="1979222"/>
            <a:ext cx="4498607"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ar-SA" sz="4800" b="0" i="0" u="none" strike="noStrike" cap="none">
                <a:solidFill>
                  <a:schemeClr val="lt1"/>
                </a:solidFill>
                <a:latin typeface="Calibri"/>
                <a:ea typeface="Calibri"/>
                <a:cs typeface="Calibri"/>
                <a:sym typeface="Calibri"/>
              </a:rPr>
              <a:t>منظومة بثّ قُطريّة</a:t>
            </a:r>
            <a:endParaRPr sz="4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الآن سنتعلّم</a:t>
            </a:r>
            <a:endParaRPr dirty="0"/>
          </a:p>
        </p:txBody>
      </p:sp>
      <p:sp>
        <p:nvSpPr>
          <p:cNvPr id="220" name="Google Shape;220;p9"/>
          <p:cNvSpPr txBox="1">
            <a:spLocks noGrp="1"/>
          </p:cNvSpPr>
          <p:nvPr>
            <p:ph type="body" idx="1"/>
          </p:nvPr>
        </p:nvSpPr>
        <p:spPr>
          <a:xfrm>
            <a:off x="1642036" y="2042996"/>
            <a:ext cx="9572625" cy="3655277"/>
          </a:xfrm>
          <a:prstGeom prst="rect">
            <a:avLst/>
          </a:prstGeom>
          <a:noFill/>
          <a:ln>
            <a:noFill/>
          </a:ln>
        </p:spPr>
        <p:txBody>
          <a:bodyPr spcFirstLastPara="1" wrap="square" lIns="91425" tIns="45700" rIns="91425" bIns="45700" anchor="t" anchorCtr="0">
            <a:normAutofit/>
          </a:bodyPr>
          <a:lstStyle/>
          <a:p>
            <a:pPr marL="0" lvl="0" indent="0" algn="ctr" rtl="1">
              <a:lnSpc>
                <a:spcPct val="129444"/>
              </a:lnSpc>
              <a:spcBef>
                <a:spcPts val="0"/>
              </a:spcBef>
              <a:spcAft>
                <a:spcPts val="0"/>
              </a:spcAft>
              <a:buSzPts val="3600"/>
              <a:buNone/>
            </a:pPr>
            <a:r>
              <a:rPr lang="ar-JO" sz="6000" b="1" dirty="0" smtClean="0">
                <a:solidFill>
                  <a:srgbClr val="FF0000"/>
                </a:solidFill>
              </a:rPr>
              <a:t>لماذا رسمنا ممر مشاة؟</a:t>
            </a:r>
            <a:endParaRPr sz="6000" b="1" dirty="0">
              <a:solidFill>
                <a:srgbClr val="FF0000"/>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pic>
        <p:nvPicPr>
          <p:cNvPr id="9" name="תמונה 8"/>
          <p:cNvPicPr>
            <a:picLocks noChangeAspect="1"/>
          </p:cNvPicPr>
          <p:nvPr/>
        </p:nvPicPr>
        <p:blipFill>
          <a:blip r:embed="rId4"/>
          <a:stretch>
            <a:fillRect/>
          </a:stretch>
        </p:blipFill>
        <p:spPr>
          <a:xfrm flipH="1">
            <a:off x="1844738" y="3209024"/>
            <a:ext cx="2473703" cy="2360576"/>
          </a:xfrm>
          <a:prstGeom prst="rect">
            <a:avLst/>
          </a:prstGeom>
        </p:spPr>
      </p:pic>
      <p:pic>
        <p:nvPicPr>
          <p:cNvPr id="2" name="תמונה 1"/>
          <p:cNvPicPr>
            <a:picLocks noChangeAspect="1"/>
          </p:cNvPicPr>
          <p:nvPr/>
        </p:nvPicPr>
        <p:blipFill>
          <a:blip r:embed="rId5"/>
          <a:stretch>
            <a:fillRect/>
          </a:stretch>
        </p:blipFill>
        <p:spPr>
          <a:xfrm>
            <a:off x="7221590" y="3289404"/>
            <a:ext cx="1761897" cy="1956986"/>
          </a:xfrm>
          <a:prstGeom prst="rect">
            <a:avLst/>
          </a:prstGeom>
        </p:spPr>
      </p:pic>
      <p:pic>
        <p:nvPicPr>
          <p:cNvPr id="10" name="תמונה 9"/>
          <p:cNvPicPr>
            <a:picLocks noChangeAspect="1"/>
          </p:cNvPicPr>
          <p:nvPr/>
        </p:nvPicPr>
        <p:blipFill>
          <a:blip r:embed="rId6"/>
          <a:stretch>
            <a:fillRect/>
          </a:stretch>
        </p:blipFill>
        <p:spPr>
          <a:xfrm rot="2835742">
            <a:off x="4215808" y="2647829"/>
            <a:ext cx="3475820" cy="3464499"/>
          </a:xfrm>
          <a:prstGeom prst="rect">
            <a:avLst/>
          </a:prstGeom>
        </p:spPr>
      </p:pic>
    </p:spTree>
    <p:extLst>
      <p:ext uri="{BB962C8B-B14F-4D97-AF65-F5344CB8AC3E}">
        <p14:creationId xmlns:p14="http://schemas.microsoft.com/office/powerpoint/2010/main" val="1514284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10180"/>
            <a:ext cx="8280000" cy="720000"/>
          </a:xfrm>
          <a:prstGeom prst="rect">
            <a:avLst/>
          </a:prstGeom>
          <a:solidFill>
            <a:schemeClr val="accent1"/>
          </a:solidFill>
          <a:ln>
            <a:noFill/>
          </a:ln>
        </p:spPr>
        <p:txBody>
          <a:bodyPr spcFirstLastPara="1" wrap="square" lIns="91425" tIns="45700" rIns="91425" bIns="45700" anchor="b" anchorCtr="0">
            <a:normAutofit/>
          </a:bodyPr>
          <a:lstStyle/>
          <a:p>
            <a:r>
              <a:rPr lang="ar-JO" dirty="0"/>
              <a:t>الآن </a:t>
            </a:r>
            <a:r>
              <a:rPr lang="ar-JO" dirty="0" smtClean="0"/>
              <a:t>سنتعلّم: </a:t>
            </a:r>
            <a:r>
              <a:rPr lang="ar-JO" b="1" dirty="0">
                <a:solidFill>
                  <a:schemeClr val="bg1"/>
                </a:solidFill>
              </a:rPr>
              <a:t>لماذا رسمنا ممر مشاة</a:t>
            </a:r>
            <a:r>
              <a:rPr lang="ar-JO" b="1" dirty="0" smtClean="0">
                <a:solidFill>
                  <a:schemeClr val="bg1"/>
                </a:solidFill>
              </a:rPr>
              <a:t>؟</a:t>
            </a:r>
            <a:endParaRPr dirty="0">
              <a:solidFill>
                <a:schemeClr val="bg1"/>
              </a:solidFill>
            </a:endParaRPr>
          </a:p>
        </p:txBody>
      </p:sp>
      <p:pic>
        <p:nvPicPr>
          <p:cNvPr id="222" name="Google Shape;222;p9"/>
          <p:cNvPicPr preferRelativeResize="0"/>
          <p:nvPr/>
        </p:nvPicPr>
        <p:blipFill rotWithShape="1">
          <a:blip r:embed="rId3">
            <a:alphaModFix/>
          </a:blip>
          <a:srcRect/>
          <a:stretch/>
        </p:blipFill>
        <p:spPr>
          <a:xfrm>
            <a:off x="2898397" y="59480"/>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pic>
        <p:nvPicPr>
          <p:cNvPr id="7" name="תמונה 6"/>
          <p:cNvPicPr>
            <a:picLocks noChangeAspect="1"/>
          </p:cNvPicPr>
          <p:nvPr/>
        </p:nvPicPr>
        <p:blipFill>
          <a:blip r:embed="rId4"/>
          <a:stretch>
            <a:fillRect/>
          </a:stretch>
        </p:blipFill>
        <p:spPr>
          <a:xfrm>
            <a:off x="689810" y="2070394"/>
            <a:ext cx="11125552" cy="4369605"/>
          </a:xfrm>
          <a:prstGeom prst="rect">
            <a:avLst/>
          </a:prstGeom>
        </p:spPr>
      </p:pic>
    </p:spTree>
    <p:extLst>
      <p:ext uri="{BB962C8B-B14F-4D97-AF65-F5344CB8AC3E}">
        <p14:creationId xmlns:p14="http://schemas.microsoft.com/office/powerpoint/2010/main" val="615139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xfrm>
            <a:off x="1213973" y="223191"/>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تدرّب</a:t>
            </a:r>
            <a:endParaRPr dirty="0"/>
          </a:p>
        </p:txBody>
      </p:sp>
      <p:sp>
        <p:nvSpPr>
          <p:cNvPr id="247" name="Google Shape;247;p12"/>
          <p:cNvSpPr txBox="1">
            <a:spLocks noGrp="1"/>
          </p:cNvSpPr>
          <p:nvPr>
            <p:ph type="body" idx="1"/>
          </p:nvPr>
        </p:nvSpPr>
        <p:spPr>
          <a:xfrm>
            <a:off x="1632574" y="373857"/>
            <a:ext cx="9364362" cy="4351338"/>
          </a:xfrm>
          <a:prstGeom prst="rect">
            <a:avLst/>
          </a:prstGeom>
          <a:noFill/>
          <a:ln>
            <a:noFill/>
          </a:ln>
        </p:spPr>
        <p:txBody>
          <a:bodyPr spcFirstLastPara="1" wrap="square" lIns="91425" tIns="45700" rIns="91425" bIns="45700" anchor="t" anchorCtr="0">
            <a:normAutofit/>
          </a:bodyPr>
          <a:lstStyle/>
          <a:p>
            <a:pPr marL="0" lvl="0" indent="0" algn="ctr" rtl="1">
              <a:lnSpc>
                <a:spcPct val="130714"/>
              </a:lnSpc>
              <a:spcBef>
                <a:spcPts val="0"/>
              </a:spcBef>
              <a:spcAft>
                <a:spcPts val="0"/>
              </a:spcAft>
              <a:buSzPts val="2800"/>
              <a:buNone/>
            </a:pPr>
            <a:r>
              <a:rPr lang="ar-JO" sz="4000" dirty="0" smtClean="0">
                <a:solidFill>
                  <a:srgbClr val="FF0000"/>
                </a:solidFill>
              </a:rPr>
              <a:t>اين من المفضل رسم ممر المشاة؟</a:t>
            </a:r>
            <a:endParaRPr sz="4000" dirty="0">
              <a:solidFill>
                <a:srgbClr val="FF0000"/>
              </a:solidFill>
            </a:endParaRPr>
          </a:p>
        </p:txBody>
      </p:sp>
      <p:pic>
        <p:nvPicPr>
          <p:cNvPr id="3" name="תמונה 2"/>
          <p:cNvPicPr>
            <a:picLocks noChangeAspect="1"/>
          </p:cNvPicPr>
          <p:nvPr/>
        </p:nvPicPr>
        <p:blipFill>
          <a:blip r:embed="rId3"/>
          <a:stretch>
            <a:fillRect/>
          </a:stretch>
        </p:blipFill>
        <p:spPr>
          <a:xfrm>
            <a:off x="6898106" y="1801020"/>
            <a:ext cx="4958641" cy="3701546"/>
          </a:xfrm>
          <a:prstGeom prst="rect">
            <a:avLst/>
          </a:prstGeom>
        </p:spPr>
      </p:pic>
      <p:pic>
        <p:nvPicPr>
          <p:cNvPr id="4" name="תמונה 3"/>
          <p:cNvPicPr>
            <a:picLocks noChangeAspect="1"/>
          </p:cNvPicPr>
          <p:nvPr/>
        </p:nvPicPr>
        <p:blipFill>
          <a:blip r:embed="rId4"/>
          <a:stretch>
            <a:fillRect/>
          </a:stretch>
        </p:blipFill>
        <p:spPr>
          <a:xfrm>
            <a:off x="383379" y="1801020"/>
            <a:ext cx="4958642" cy="3701547"/>
          </a:xfrm>
          <a:prstGeom prst="rect">
            <a:avLst/>
          </a:prstGeom>
        </p:spPr>
      </p:pic>
      <p:sp>
        <p:nvSpPr>
          <p:cNvPr id="5" name="מלבן 4"/>
          <p:cNvSpPr/>
          <p:nvPr/>
        </p:nvSpPr>
        <p:spPr>
          <a:xfrm>
            <a:off x="6665494" y="5534526"/>
            <a:ext cx="5423863" cy="705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smtClean="0"/>
              <a:t>ممر مشاة في منتصف المقطع للطريق </a:t>
            </a:r>
            <a:endParaRPr lang="he-IL" sz="3200" b="1" dirty="0"/>
          </a:p>
        </p:txBody>
      </p:sp>
      <p:sp>
        <p:nvSpPr>
          <p:cNvPr id="6" name="מלבן 5"/>
          <p:cNvSpPr/>
          <p:nvPr/>
        </p:nvSpPr>
        <p:spPr>
          <a:xfrm>
            <a:off x="383379" y="5534526"/>
            <a:ext cx="4958642" cy="705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smtClean="0"/>
              <a:t>ممر مشاه على المفرق</a:t>
            </a:r>
            <a:endParaRPr lang="he-IL" sz="36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3"/>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حلّ</a:t>
            </a:r>
            <a:endParaRPr dirty="0"/>
          </a:p>
        </p:txBody>
      </p:sp>
      <p:pic>
        <p:nvPicPr>
          <p:cNvPr id="2" name="תמונה 1"/>
          <p:cNvPicPr>
            <a:picLocks noChangeAspect="1"/>
          </p:cNvPicPr>
          <p:nvPr/>
        </p:nvPicPr>
        <p:blipFill>
          <a:blip r:embed="rId3"/>
          <a:stretch>
            <a:fillRect/>
          </a:stretch>
        </p:blipFill>
        <p:spPr>
          <a:xfrm>
            <a:off x="9541042" y="1325563"/>
            <a:ext cx="1812758" cy="1684422"/>
          </a:xfrm>
          <a:prstGeom prst="rect">
            <a:avLst/>
          </a:prstGeom>
        </p:spPr>
      </p:pic>
      <p:pic>
        <p:nvPicPr>
          <p:cNvPr id="3" name="תמונה 2"/>
          <p:cNvPicPr>
            <a:picLocks noChangeAspect="1"/>
          </p:cNvPicPr>
          <p:nvPr/>
        </p:nvPicPr>
        <p:blipFill>
          <a:blip r:embed="rId4"/>
          <a:stretch>
            <a:fillRect/>
          </a:stretch>
        </p:blipFill>
        <p:spPr>
          <a:xfrm>
            <a:off x="838200" y="1325563"/>
            <a:ext cx="7967412" cy="1684422"/>
          </a:xfrm>
          <a:prstGeom prst="rect">
            <a:avLst/>
          </a:prstGeom>
        </p:spPr>
      </p:pic>
      <p:pic>
        <p:nvPicPr>
          <p:cNvPr id="4" name="תמונה 3"/>
          <p:cNvPicPr>
            <a:picLocks noChangeAspect="1"/>
          </p:cNvPicPr>
          <p:nvPr/>
        </p:nvPicPr>
        <p:blipFill>
          <a:blip r:embed="rId5"/>
          <a:stretch>
            <a:fillRect/>
          </a:stretch>
        </p:blipFill>
        <p:spPr>
          <a:xfrm>
            <a:off x="9541042" y="4090738"/>
            <a:ext cx="1812758" cy="1588167"/>
          </a:xfrm>
          <a:prstGeom prst="rect">
            <a:avLst/>
          </a:prstGeom>
        </p:spPr>
      </p:pic>
      <p:pic>
        <p:nvPicPr>
          <p:cNvPr id="5" name="תמונה 4"/>
          <p:cNvPicPr>
            <a:picLocks noChangeAspect="1"/>
          </p:cNvPicPr>
          <p:nvPr/>
        </p:nvPicPr>
        <p:blipFill>
          <a:blip r:embed="rId6"/>
          <a:stretch>
            <a:fillRect/>
          </a:stretch>
        </p:blipFill>
        <p:spPr>
          <a:xfrm>
            <a:off x="838201" y="4090737"/>
            <a:ext cx="7967412" cy="15881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4"/>
          <p:cNvSpPr txBox="1">
            <a:spLocks noGrp="1"/>
          </p:cNvSpPr>
          <p:nvPr>
            <p:ph type="title"/>
          </p:nvPr>
        </p:nvSpPr>
        <p:spPr>
          <a:xfrm>
            <a:off x="854242" y="121787"/>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تتمّة التدرّب</a:t>
            </a:r>
            <a:endParaRPr dirty="0"/>
          </a:p>
        </p:txBody>
      </p:sp>
      <p:sp>
        <p:nvSpPr>
          <p:cNvPr id="265" name="Google Shape;265;p14"/>
          <p:cNvSpPr txBox="1">
            <a:spLocks noGrp="1"/>
          </p:cNvSpPr>
          <p:nvPr>
            <p:ph type="body" idx="1"/>
          </p:nvPr>
        </p:nvSpPr>
        <p:spPr>
          <a:xfrm>
            <a:off x="657726" y="689811"/>
            <a:ext cx="11031100" cy="5530265"/>
          </a:xfrm>
          <a:prstGeom prst="rect">
            <a:avLst/>
          </a:prstGeom>
          <a:noFill/>
          <a:ln>
            <a:noFill/>
          </a:ln>
        </p:spPr>
        <p:txBody>
          <a:bodyPr spcFirstLastPara="1" wrap="square" lIns="91425" tIns="45700" rIns="91425" bIns="45700" anchor="t" anchorCtr="0">
            <a:normAutofit/>
          </a:bodyPr>
          <a:lstStyle/>
          <a:p>
            <a:pPr marL="228600" marR="0" lvl="0" indent="-50800" algn="ctr" rtl="1">
              <a:lnSpc>
                <a:spcPct val="130714"/>
              </a:lnSpc>
              <a:spcBef>
                <a:spcPts val="1000"/>
              </a:spcBef>
              <a:spcAft>
                <a:spcPts val="0"/>
              </a:spcAft>
              <a:buClr>
                <a:schemeClr val="accent2"/>
              </a:buClr>
              <a:buSzPts val="2800"/>
              <a:buFont typeface="Arial"/>
              <a:buNone/>
            </a:pPr>
            <a:r>
              <a:rPr lang="ar-JO" sz="3600" b="1" dirty="0" smtClean="0">
                <a:solidFill>
                  <a:srgbClr val="FF0000"/>
                </a:solidFill>
              </a:rPr>
              <a:t>اذا كان ممر المشاة ينظم حركة المشاة لماذا لا نرسم على الشارع ممرات اكثر!!!</a:t>
            </a:r>
            <a:endParaRPr sz="3600" b="1" dirty="0">
              <a:solidFill>
                <a:srgbClr val="FF0000"/>
              </a:solidFill>
            </a:endParaRPr>
          </a:p>
        </p:txBody>
      </p:sp>
      <p:cxnSp>
        <p:nvCxnSpPr>
          <p:cNvPr id="266" name="Google Shape;266;p14"/>
          <p:cNvCxnSpPr/>
          <p:nvPr/>
        </p:nvCxnSpPr>
        <p:spPr>
          <a:xfrm>
            <a:off x="-2552700" y="6435725"/>
            <a:ext cx="4991100" cy="0"/>
          </a:xfrm>
          <a:prstGeom prst="straightConnector1">
            <a:avLst/>
          </a:prstGeom>
          <a:noFill/>
          <a:ln w="38100" cap="flat" cmpd="sng">
            <a:solidFill>
              <a:schemeClr val="accent3"/>
            </a:solidFill>
            <a:prstDash val="solid"/>
            <a:miter lim="800000"/>
            <a:headEnd type="none" w="sm" len="sm"/>
            <a:tailEnd type="none" w="sm" len="sm"/>
          </a:ln>
        </p:spPr>
      </p:cxnSp>
      <p:pic>
        <p:nvPicPr>
          <p:cNvPr id="268" name="Google Shape;268;p14"/>
          <p:cNvPicPr preferRelativeResize="0"/>
          <p:nvPr/>
        </p:nvPicPr>
        <p:blipFill rotWithShape="1">
          <a:blip r:embed="rId3">
            <a:alphaModFix/>
          </a:blip>
          <a:srcRect/>
          <a:stretch/>
        </p:blipFill>
        <p:spPr>
          <a:xfrm>
            <a:off x="14323263" y="8317913"/>
            <a:ext cx="1879600" cy="1739900"/>
          </a:xfrm>
          <a:prstGeom prst="rect">
            <a:avLst/>
          </a:prstGeom>
          <a:noFill/>
          <a:ln>
            <a:noFill/>
          </a:ln>
        </p:spPr>
      </p:pic>
      <p:pic>
        <p:nvPicPr>
          <p:cNvPr id="269" name="Google Shape;269;p14"/>
          <p:cNvPicPr preferRelativeResize="0"/>
          <p:nvPr/>
        </p:nvPicPr>
        <p:blipFill rotWithShape="1">
          <a:blip r:embed="rId4">
            <a:alphaModFix/>
          </a:blip>
          <a:srcRect/>
          <a:stretch/>
        </p:blipFill>
        <p:spPr>
          <a:xfrm>
            <a:off x="1102049" y="337437"/>
            <a:ext cx="1014990" cy="894264"/>
          </a:xfrm>
          <a:prstGeom prst="rect">
            <a:avLst/>
          </a:prstGeom>
          <a:noFill/>
          <a:ln>
            <a:noFill/>
          </a:ln>
        </p:spPr>
      </p:pic>
      <p:pic>
        <p:nvPicPr>
          <p:cNvPr id="2" name="תמונה 1"/>
          <p:cNvPicPr>
            <a:picLocks noChangeAspect="1"/>
          </p:cNvPicPr>
          <p:nvPr/>
        </p:nvPicPr>
        <p:blipFill>
          <a:blip r:embed="rId5"/>
          <a:stretch>
            <a:fillRect/>
          </a:stretch>
        </p:blipFill>
        <p:spPr>
          <a:xfrm>
            <a:off x="854242" y="2472626"/>
            <a:ext cx="10712115" cy="3747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4"/>
          <p:cNvSpPr txBox="1">
            <a:spLocks noGrp="1"/>
          </p:cNvSpPr>
          <p:nvPr>
            <p:ph type="title"/>
          </p:nvPr>
        </p:nvSpPr>
        <p:spPr>
          <a:xfrm>
            <a:off x="854242" y="121787"/>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تتمّة التدرّب</a:t>
            </a:r>
            <a:endParaRPr dirty="0"/>
          </a:p>
        </p:txBody>
      </p:sp>
      <p:pic>
        <p:nvPicPr>
          <p:cNvPr id="3" name="תמונה 2"/>
          <p:cNvPicPr>
            <a:picLocks noChangeAspect="1"/>
          </p:cNvPicPr>
          <p:nvPr/>
        </p:nvPicPr>
        <p:blipFill>
          <a:blip r:embed="rId3"/>
          <a:stretch>
            <a:fillRect/>
          </a:stretch>
        </p:blipFill>
        <p:spPr>
          <a:xfrm>
            <a:off x="854242" y="1090863"/>
            <a:ext cx="10663989" cy="5197642"/>
          </a:xfrm>
          <a:prstGeom prst="rect">
            <a:avLst/>
          </a:prstGeom>
        </p:spPr>
      </p:pic>
      <p:cxnSp>
        <p:nvCxnSpPr>
          <p:cNvPr id="266" name="Google Shape;266;p14"/>
          <p:cNvCxnSpPr/>
          <p:nvPr/>
        </p:nvCxnSpPr>
        <p:spPr>
          <a:xfrm>
            <a:off x="-2552700" y="6435725"/>
            <a:ext cx="4991100" cy="0"/>
          </a:xfrm>
          <a:prstGeom prst="straightConnector1">
            <a:avLst/>
          </a:prstGeom>
          <a:noFill/>
          <a:ln w="38100" cap="flat" cmpd="sng">
            <a:solidFill>
              <a:schemeClr val="accent3"/>
            </a:solidFill>
            <a:prstDash val="solid"/>
            <a:miter lim="800000"/>
            <a:headEnd type="none" w="sm" len="sm"/>
            <a:tailEnd type="none" w="sm" len="sm"/>
          </a:ln>
        </p:spPr>
      </p:cxnSp>
      <p:pic>
        <p:nvPicPr>
          <p:cNvPr id="268" name="Google Shape;268;p14"/>
          <p:cNvPicPr preferRelativeResize="0"/>
          <p:nvPr/>
        </p:nvPicPr>
        <p:blipFill rotWithShape="1">
          <a:blip r:embed="rId4">
            <a:alphaModFix/>
          </a:blip>
          <a:srcRect/>
          <a:stretch/>
        </p:blipFill>
        <p:spPr>
          <a:xfrm>
            <a:off x="14323263" y="8317913"/>
            <a:ext cx="1879600" cy="1739900"/>
          </a:xfrm>
          <a:prstGeom prst="rect">
            <a:avLst/>
          </a:prstGeom>
          <a:noFill/>
          <a:ln>
            <a:noFill/>
          </a:ln>
        </p:spPr>
      </p:pic>
      <p:pic>
        <p:nvPicPr>
          <p:cNvPr id="269" name="Google Shape;269;p14"/>
          <p:cNvPicPr preferRelativeResize="0"/>
          <p:nvPr/>
        </p:nvPicPr>
        <p:blipFill rotWithShape="1">
          <a:blip r:embed="rId5">
            <a:alphaModFix/>
          </a:blip>
          <a:srcRect/>
          <a:stretch/>
        </p:blipFill>
        <p:spPr>
          <a:xfrm>
            <a:off x="1102049" y="337437"/>
            <a:ext cx="1014990" cy="894264"/>
          </a:xfrm>
          <a:prstGeom prst="rect">
            <a:avLst/>
          </a:prstGeom>
          <a:noFill/>
          <a:ln>
            <a:noFill/>
          </a:ln>
        </p:spPr>
      </p:pic>
    </p:spTree>
    <p:extLst>
      <p:ext uri="{BB962C8B-B14F-4D97-AF65-F5344CB8AC3E}">
        <p14:creationId xmlns:p14="http://schemas.microsoft.com/office/powerpoint/2010/main" val="267230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الآن سنتعلّم: المعايير لرسم ممرات المشاة</a:t>
            </a:r>
          </a:p>
        </p:txBody>
      </p:sp>
      <p:pic>
        <p:nvPicPr>
          <p:cNvPr id="3" name="תמונה 2"/>
          <p:cNvPicPr>
            <a:picLocks noChangeAspect="1"/>
          </p:cNvPicPr>
          <p:nvPr/>
        </p:nvPicPr>
        <p:blipFill>
          <a:blip r:embed="rId3"/>
          <a:stretch>
            <a:fillRect/>
          </a:stretch>
        </p:blipFill>
        <p:spPr>
          <a:xfrm>
            <a:off x="546101" y="1916522"/>
            <a:ext cx="11016427" cy="4560203"/>
          </a:xfrm>
          <a:prstGeom prst="rect">
            <a:avLst/>
          </a:prstGeom>
        </p:spPr>
      </p:pic>
      <p:pic>
        <p:nvPicPr>
          <p:cNvPr id="222" name="Google Shape;222;p9"/>
          <p:cNvPicPr preferRelativeResize="0"/>
          <p:nvPr/>
        </p:nvPicPr>
        <p:blipFill rotWithShape="1">
          <a:blip r:embed="rId4">
            <a:alphaModFix/>
          </a:blip>
          <a:srcRect/>
          <a:stretch/>
        </p:blipFill>
        <p:spPr>
          <a:xfrm>
            <a:off x="2572817" y="87189"/>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spTree>
    <p:extLst>
      <p:ext uri="{BB962C8B-B14F-4D97-AF65-F5344CB8AC3E}">
        <p14:creationId xmlns:p14="http://schemas.microsoft.com/office/powerpoint/2010/main" val="4041650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الآن </a:t>
            </a:r>
            <a:r>
              <a:rPr lang="ar-JO" dirty="0" smtClean="0"/>
              <a:t>سنتعلّم    أنواع ممرات المشاة</a:t>
            </a:r>
            <a:endParaRPr dirty="0"/>
          </a:p>
        </p:txBody>
      </p:sp>
      <p:sp>
        <p:nvSpPr>
          <p:cNvPr id="220" name="Google Shape;220;p9"/>
          <p:cNvSpPr txBox="1">
            <a:spLocks noGrp="1"/>
          </p:cNvSpPr>
          <p:nvPr>
            <p:ph type="body" idx="1"/>
          </p:nvPr>
        </p:nvSpPr>
        <p:spPr>
          <a:xfrm>
            <a:off x="1544266" y="1582216"/>
            <a:ext cx="9572625" cy="4090855"/>
          </a:xfrm>
          <a:prstGeom prst="rect">
            <a:avLst/>
          </a:prstGeom>
          <a:noFill/>
          <a:ln>
            <a:noFill/>
          </a:ln>
        </p:spPr>
        <p:txBody>
          <a:bodyPr spcFirstLastPara="1" wrap="square" lIns="91425" tIns="45700" rIns="91425" bIns="45700" anchor="t" anchorCtr="0">
            <a:normAutofit fontScale="92500" lnSpcReduction="20000"/>
          </a:bodyPr>
          <a:lstStyle/>
          <a:p>
            <a:pPr marL="0" lvl="0" indent="0" rtl="1">
              <a:lnSpc>
                <a:spcPct val="129444"/>
              </a:lnSpc>
              <a:spcBef>
                <a:spcPts val="0"/>
              </a:spcBef>
              <a:spcAft>
                <a:spcPts val="0"/>
              </a:spcAft>
              <a:buSzPts val="3600"/>
              <a:buNone/>
            </a:pPr>
            <a:r>
              <a:rPr lang="ar-JO" sz="6000" b="1" dirty="0" smtClean="0">
                <a:solidFill>
                  <a:srgbClr val="FF0000"/>
                </a:solidFill>
              </a:rPr>
              <a:t>نفق</a:t>
            </a:r>
          </a:p>
          <a:p>
            <a:pPr marL="0" lvl="0" indent="0" rtl="1">
              <a:lnSpc>
                <a:spcPct val="129444"/>
              </a:lnSpc>
              <a:spcBef>
                <a:spcPts val="0"/>
              </a:spcBef>
              <a:spcAft>
                <a:spcPts val="0"/>
              </a:spcAft>
              <a:buSzPts val="3600"/>
              <a:buNone/>
            </a:pPr>
            <a:endParaRPr lang="ar-JO" sz="6000" b="1" dirty="0">
              <a:solidFill>
                <a:srgbClr val="FF0000"/>
              </a:solidFill>
            </a:endParaRPr>
          </a:p>
          <a:p>
            <a:pPr marL="0" lvl="0" indent="0" rtl="1">
              <a:lnSpc>
                <a:spcPct val="129444"/>
              </a:lnSpc>
              <a:spcBef>
                <a:spcPts val="0"/>
              </a:spcBef>
              <a:spcAft>
                <a:spcPts val="0"/>
              </a:spcAft>
              <a:buSzPts val="3600"/>
              <a:buNone/>
            </a:pPr>
            <a:endParaRPr lang="ar-JO" sz="6000" b="1" dirty="0" smtClean="0">
              <a:solidFill>
                <a:srgbClr val="FF0000"/>
              </a:solidFill>
            </a:endParaRPr>
          </a:p>
          <a:p>
            <a:pPr marL="0" lvl="0" indent="0" rtl="1">
              <a:lnSpc>
                <a:spcPct val="129444"/>
              </a:lnSpc>
              <a:spcBef>
                <a:spcPts val="0"/>
              </a:spcBef>
              <a:spcAft>
                <a:spcPts val="0"/>
              </a:spcAft>
              <a:buSzPts val="3600"/>
              <a:buNone/>
            </a:pPr>
            <a:r>
              <a:rPr lang="ar-JO" sz="6000" b="1" dirty="0" smtClean="0">
                <a:solidFill>
                  <a:srgbClr val="FF0000"/>
                </a:solidFill>
              </a:rPr>
              <a:t>جسر</a:t>
            </a:r>
            <a:endParaRPr sz="6000" b="1" dirty="0">
              <a:solidFill>
                <a:srgbClr val="FF0000"/>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pic>
        <p:nvPicPr>
          <p:cNvPr id="3" name="תמונה 2"/>
          <p:cNvPicPr>
            <a:picLocks noChangeAspect="1"/>
          </p:cNvPicPr>
          <p:nvPr/>
        </p:nvPicPr>
        <p:blipFill>
          <a:blip r:embed="rId4"/>
          <a:stretch>
            <a:fillRect/>
          </a:stretch>
        </p:blipFill>
        <p:spPr>
          <a:xfrm>
            <a:off x="1322503" y="1189032"/>
            <a:ext cx="4590686" cy="2438611"/>
          </a:xfrm>
          <a:prstGeom prst="rect">
            <a:avLst/>
          </a:prstGeom>
        </p:spPr>
      </p:pic>
      <p:pic>
        <p:nvPicPr>
          <p:cNvPr id="4" name="תמונה 3"/>
          <p:cNvPicPr>
            <a:picLocks noChangeAspect="1"/>
          </p:cNvPicPr>
          <p:nvPr/>
        </p:nvPicPr>
        <p:blipFill>
          <a:blip r:embed="rId5"/>
          <a:stretch>
            <a:fillRect/>
          </a:stretch>
        </p:blipFill>
        <p:spPr>
          <a:xfrm>
            <a:off x="1322503" y="3963155"/>
            <a:ext cx="4590686" cy="2438611"/>
          </a:xfrm>
          <a:prstGeom prst="rect">
            <a:avLst/>
          </a:prstGeom>
        </p:spPr>
      </p:pic>
    </p:spTree>
    <p:extLst>
      <p:ext uri="{BB962C8B-B14F-4D97-AF65-F5344CB8AC3E}">
        <p14:creationId xmlns:p14="http://schemas.microsoft.com/office/powerpoint/2010/main" val="2794256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الآن </a:t>
            </a:r>
            <a:r>
              <a:rPr lang="ar-JO" dirty="0" smtClean="0"/>
              <a:t>سنتعلّم        أنواع ممرات المشاة</a:t>
            </a:r>
            <a:endParaRPr dirty="0"/>
          </a:p>
        </p:txBody>
      </p:sp>
      <p:sp>
        <p:nvSpPr>
          <p:cNvPr id="220" name="Google Shape;220;p9"/>
          <p:cNvSpPr txBox="1">
            <a:spLocks noGrp="1"/>
          </p:cNvSpPr>
          <p:nvPr>
            <p:ph type="body" idx="1"/>
          </p:nvPr>
        </p:nvSpPr>
        <p:spPr>
          <a:xfrm>
            <a:off x="1544266" y="1582216"/>
            <a:ext cx="9572625" cy="4090855"/>
          </a:xfrm>
          <a:prstGeom prst="rect">
            <a:avLst/>
          </a:prstGeom>
          <a:noFill/>
          <a:ln>
            <a:noFill/>
          </a:ln>
        </p:spPr>
        <p:txBody>
          <a:bodyPr spcFirstLastPara="1" wrap="square" lIns="91425" tIns="45700" rIns="91425" bIns="45700" anchor="t" anchorCtr="0">
            <a:normAutofit/>
          </a:bodyPr>
          <a:lstStyle/>
          <a:p>
            <a:pPr marL="0" lvl="0" indent="0" rtl="1">
              <a:lnSpc>
                <a:spcPct val="129444"/>
              </a:lnSpc>
              <a:spcBef>
                <a:spcPts val="0"/>
              </a:spcBef>
              <a:spcAft>
                <a:spcPts val="0"/>
              </a:spcAft>
              <a:buSzPts val="3600"/>
              <a:buNone/>
            </a:pPr>
            <a:r>
              <a:rPr lang="ar-JO" sz="4000" b="1" dirty="0" smtClean="0">
                <a:solidFill>
                  <a:srgbClr val="FF0000"/>
                </a:solidFill>
              </a:rPr>
              <a:t>ممر مشاة مع إشارة ضوئية</a:t>
            </a:r>
          </a:p>
          <a:p>
            <a:pPr marL="0" lvl="0" indent="0" rtl="1">
              <a:lnSpc>
                <a:spcPct val="129444"/>
              </a:lnSpc>
              <a:spcBef>
                <a:spcPts val="0"/>
              </a:spcBef>
              <a:spcAft>
                <a:spcPts val="0"/>
              </a:spcAft>
              <a:buSzPts val="3600"/>
              <a:buNone/>
            </a:pPr>
            <a:endParaRPr lang="ar-JO" sz="4000" b="1" dirty="0">
              <a:solidFill>
                <a:srgbClr val="FF0000"/>
              </a:solidFill>
            </a:endParaRPr>
          </a:p>
          <a:p>
            <a:pPr marL="0" lvl="0" indent="0" rtl="1">
              <a:lnSpc>
                <a:spcPct val="129444"/>
              </a:lnSpc>
              <a:spcBef>
                <a:spcPts val="0"/>
              </a:spcBef>
              <a:spcAft>
                <a:spcPts val="0"/>
              </a:spcAft>
              <a:buSzPts val="3600"/>
              <a:buNone/>
            </a:pPr>
            <a:endParaRPr lang="ar-JO" sz="4000" b="1" dirty="0">
              <a:solidFill>
                <a:srgbClr val="FF0000"/>
              </a:solidFill>
            </a:endParaRPr>
          </a:p>
          <a:p>
            <a:pPr marL="0" lvl="0" indent="0" rtl="1">
              <a:lnSpc>
                <a:spcPct val="129444"/>
              </a:lnSpc>
              <a:spcBef>
                <a:spcPts val="0"/>
              </a:spcBef>
              <a:spcAft>
                <a:spcPts val="0"/>
              </a:spcAft>
              <a:buSzPts val="3600"/>
              <a:buNone/>
            </a:pPr>
            <a:r>
              <a:rPr lang="ar-JO" sz="4000" b="1" dirty="0" smtClean="0">
                <a:solidFill>
                  <a:srgbClr val="FF0000"/>
                </a:solidFill>
              </a:rPr>
              <a:t>ممر مشاة بلا إشارة ضوئية </a:t>
            </a:r>
          </a:p>
          <a:p>
            <a:pPr marL="0" lvl="0" indent="0" rtl="1">
              <a:lnSpc>
                <a:spcPct val="129444"/>
              </a:lnSpc>
              <a:spcBef>
                <a:spcPts val="0"/>
              </a:spcBef>
              <a:spcAft>
                <a:spcPts val="0"/>
              </a:spcAft>
              <a:buSzPts val="3600"/>
              <a:buNone/>
            </a:pPr>
            <a:endParaRPr lang="ar-JO" sz="4000" b="1" dirty="0" smtClean="0">
              <a:solidFill>
                <a:srgbClr val="FF0000"/>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pic>
        <p:nvPicPr>
          <p:cNvPr id="2" name="תמונה 1"/>
          <p:cNvPicPr>
            <a:picLocks noChangeAspect="1"/>
          </p:cNvPicPr>
          <p:nvPr/>
        </p:nvPicPr>
        <p:blipFill>
          <a:blip r:embed="rId4"/>
          <a:stretch>
            <a:fillRect/>
          </a:stretch>
        </p:blipFill>
        <p:spPr>
          <a:xfrm>
            <a:off x="1200456" y="1336497"/>
            <a:ext cx="4043966" cy="2194750"/>
          </a:xfrm>
          <a:prstGeom prst="rect">
            <a:avLst/>
          </a:prstGeom>
        </p:spPr>
      </p:pic>
      <p:pic>
        <p:nvPicPr>
          <p:cNvPr id="5" name="תמונה 4"/>
          <p:cNvPicPr>
            <a:picLocks noChangeAspect="1"/>
          </p:cNvPicPr>
          <p:nvPr/>
        </p:nvPicPr>
        <p:blipFill>
          <a:blip r:embed="rId5"/>
          <a:stretch>
            <a:fillRect/>
          </a:stretch>
        </p:blipFill>
        <p:spPr>
          <a:xfrm>
            <a:off x="1200456" y="3955574"/>
            <a:ext cx="4043966" cy="2170364"/>
          </a:xfrm>
          <a:prstGeom prst="rect">
            <a:avLst/>
          </a:prstGeom>
        </p:spPr>
      </p:pic>
    </p:spTree>
    <p:extLst>
      <p:ext uri="{BB962C8B-B14F-4D97-AF65-F5344CB8AC3E}">
        <p14:creationId xmlns:p14="http://schemas.microsoft.com/office/powerpoint/2010/main" val="4101319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الآن </a:t>
            </a:r>
            <a:r>
              <a:rPr lang="ar-JO" dirty="0" smtClean="0"/>
              <a:t>سنتعلّم:  انواع ممرات المشاة</a:t>
            </a:r>
            <a:endParaRPr dirty="0"/>
          </a:p>
        </p:txBody>
      </p:sp>
      <p:sp>
        <p:nvSpPr>
          <p:cNvPr id="220" name="Google Shape;220;p9"/>
          <p:cNvSpPr txBox="1">
            <a:spLocks noGrp="1"/>
          </p:cNvSpPr>
          <p:nvPr>
            <p:ph type="body" idx="1"/>
          </p:nvPr>
        </p:nvSpPr>
        <p:spPr>
          <a:xfrm>
            <a:off x="1544266" y="1582216"/>
            <a:ext cx="9572625" cy="4090855"/>
          </a:xfrm>
          <a:prstGeom prst="rect">
            <a:avLst/>
          </a:prstGeom>
          <a:noFill/>
          <a:ln>
            <a:noFill/>
          </a:ln>
        </p:spPr>
        <p:txBody>
          <a:bodyPr spcFirstLastPara="1" wrap="square" lIns="91425" tIns="45700" rIns="91425" bIns="45700" anchor="t" anchorCtr="0">
            <a:normAutofit/>
          </a:bodyPr>
          <a:lstStyle/>
          <a:p>
            <a:pPr marL="0" lvl="0" indent="0" rtl="1">
              <a:lnSpc>
                <a:spcPct val="129444"/>
              </a:lnSpc>
              <a:spcBef>
                <a:spcPts val="0"/>
              </a:spcBef>
              <a:spcAft>
                <a:spcPts val="0"/>
              </a:spcAft>
              <a:buSzPts val="3600"/>
              <a:buNone/>
            </a:pPr>
            <a:r>
              <a:rPr lang="ar-JO" sz="4000" b="1" dirty="0" smtClean="0">
                <a:solidFill>
                  <a:srgbClr val="FF0000"/>
                </a:solidFill>
              </a:rPr>
              <a:t>ممر قرب مفرق طرق</a:t>
            </a:r>
          </a:p>
          <a:p>
            <a:pPr marL="0" lvl="0" indent="0" rtl="1">
              <a:lnSpc>
                <a:spcPct val="129444"/>
              </a:lnSpc>
              <a:spcBef>
                <a:spcPts val="0"/>
              </a:spcBef>
              <a:spcAft>
                <a:spcPts val="0"/>
              </a:spcAft>
              <a:buSzPts val="3600"/>
              <a:buNone/>
            </a:pPr>
            <a:endParaRPr lang="ar-JO" sz="4000" b="1" dirty="0">
              <a:solidFill>
                <a:srgbClr val="FF0000"/>
              </a:solidFill>
            </a:endParaRPr>
          </a:p>
          <a:p>
            <a:pPr marL="0" lvl="0" indent="0" rtl="1">
              <a:lnSpc>
                <a:spcPct val="129444"/>
              </a:lnSpc>
              <a:spcBef>
                <a:spcPts val="0"/>
              </a:spcBef>
              <a:spcAft>
                <a:spcPts val="0"/>
              </a:spcAft>
              <a:buSzPts val="3600"/>
              <a:buNone/>
            </a:pPr>
            <a:endParaRPr lang="ar-JO" sz="4000" b="1" dirty="0" smtClean="0">
              <a:solidFill>
                <a:srgbClr val="FF0000"/>
              </a:solidFill>
            </a:endParaRPr>
          </a:p>
          <a:p>
            <a:pPr marL="0" lvl="0" indent="0" rtl="1">
              <a:lnSpc>
                <a:spcPct val="129444"/>
              </a:lnSpc>
              <a:spcBef>
                <a:spcPts val="0"/>
              </a:spcBef>
              <a:spcAft>
                <a:spcPts val="0"/>
              </a:spcAft>
              <a:buSzPts val="3600"/>
              <a:buNone/>
            </a:pPr>
            <a:r>
              <a:rPr lang="ar-JO" sz="4000" b="1" dirty="0" smtClean="0">
                <a:solidFill>
                  <a:srgbClr val="FF0000"/>
                </a:solidFill>
              </a:rPr>
              <a:t>ممر في قسم من الطريق </a:t>
            </a:r>
          </a:p>
          <a:p>
            <a:pPr marL="0" lvl="0" indent="0" rtl="1">
              <a:lnSpc>
                <a:spcPct val="129444"/>
              </a:lnSpc>
              <a:spcBef>
                <a:spcPts val="0"/>
              </a:spcBef>
              <a:spcAft>
                <a:spcPts val="0"/>
              </a:spcAft>
              <a:buSzPts val="3600"/>
              <a:buNone/>
            </a:pPr>
            <a:r>
              <a:rPr lang="ar-JO" sz="4000" b="1" dirty="0" smtClean="0">
                <a:solidFill>
                  <a:srgbClr val="FF0000"/>
                </a:solidFill>
              </a:rPr>
              <a:t>بعيد عن المفرق</a:t>
            </a:r>
            <a:endParaRPr lang="ar-JO" sz="6000" b="1" dirty="0" smtClean="0">
              <a:solidFill>
                <a:srgbClr val="FF0000"/>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pic>
        <p:nvPicPr>
          <p:cNvPr id="2" name="תמונה 1"/>
          <p:cNvPicPr>
            <a:picLocks noChangeAspect="1"/>
          </p:cNvPicPr>
          <p:nvPr/>
        </p:nvPicPr>
        <p:blipFill>
          <a:blip r:embed="rId4"/>
          <a:stretch>
            <a:fillRect/>
          </a:stretch>
        </p:blipFill>
        <p:spPr>
          <a:xfrm>
            <a:off x="1544266" y="1199782"/>
            <a:ext cx="4334632" cy="2213120"/>
          </a:xfrm>
          <a:prstGeom prst="rect">
            <a:avLst/>
          </a:prstGeom>
        </p:spPr>
      </p:pic>
      <p:pic>
        <p:nvPicPr>
          <p:cNvPr id="5" name="תמונה 4"/>
          <p:cNvPicPr>
            <a:picLocks noChangeAspect="1"/>
          </p:cNvPicPr>
          <p:nvPr/>
        </p:nvPicPr>
        <p:blipFill>
          <a:blip r:embed="rId5"/>
          <a:stretch>
            <a:fillRect/>
          </a:stretch>
        </p:blipFill>
        <p:spPr>
          <a:xfrm>
            <a:off x="1593452" y="3875857"/>
            <a:ext cx="4285445" cy="2409033"/>
          </a:xfrm>
          <a:prstGeom prst="rect">
            <a:avLst/>
          </a:prstGeom>
        </p:spPr>
      </p:pic>
    </p:spTree>
    <p:extLst>
      <p:ext uri="{BB962C8B-B14F-4D97-AF65-F5344CB8AC3E}">
        <p14:creationId xmlns:p14="http://schemas.microsoft.com/office/powerpoint/2010/main" val="625709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865046" y="376561"/>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ماذا سنتعلّم اليوم</a:t>
            </a:r>
            <a:r>
              <a:rPr lang="ar-SA" dirty="0" smtClean="0"/>
              <a:t>؟</a:t>
            </a:r>
            <a:r>
              <a:rPr lang="ar-JO" dirty="0" smtClean="0"/>
              <a:t/>
            </a:r>
            <a:br>
              <a:rPr lang="ar-JO" dirty="0" smtClean="0"/>
            </a:br>
            <a:endParaRPr dirty="0"/>
          </a:p>
        </p:txBody>
      </p:sp>
      <p:sp>
        <p:nvSpPr>
          <p:cNvPr id="187" name="Google Shape;187;p6"/>
          <p:cNvSpPr txBox="1">
            <a:spLocks noGrp="1"/>
          </p:cNvSpPr>
          <p:nvPr>
            <p:ph type="body" idx="1"/>
          </p:nvPr>
        </p:nvSpPr>
        <p:spPr>
          <a:xfrm>
            <a:off x="1024537" y="1380338"/>
            <a:ext cx="10515600" cy="4351338"/>
          </a:xfrm>
          <a:prstGeom prst="rect">
            <a:avLst/>
          </a:prstGeom>
          <a:noFill/>
          <a:ln>
            <a:noFill/>
          </a:ln>
        </p:spPr>
        <p:txBody>
          <a:bodyPr spcFirstLastPara="1" wrap="square" lIns="91425" tIns="45700" rIns="91425" bIns="45700" anchor="t" anchorCtr="0">
            <a:normAutofit/>
          </a:bodyPr>
          <a:lstStyle/>
          <a:p>
            <a:pPr marL="749300" lvl="0" indent="-571500" algn="r" rtl="1">
              <a:lnSpc>
                <a:spcPct val="145000"/>
              </a:lnSpc>
              <a:spcBef>
                <a:spcPts val="1000"/>
              </a:spcBef>
              <a:spcAft>
                <a:spcPts val="0"/>
              </a:spcAft>
              <a:buClr>
                <a:schemeClr val="accent2"/>
              </a:buClr>
              <a:buSzPts val="2800"/>
              <a:buFont typeface="Wingdings" panose="05000000000000000000" pitchFamily="2" charset="2"/>
              <a:buChar char="v"/>
            </a:pPr>
            <a:r>
              <a:rPr lang="ar-JO" sz="4400" dirty="0" smtClean="0">
                <a:solidFill>
                  <a:srgbClr val="FF0000"/>
                </a:solidFill>
              </a:rPr>
              <a:t>الالتزام  بممر المشاة.</a:t>
            </a:r>
          </a:p>
          <a:p>
            <a:pPr marL="749300" lvl="0" indent="-571500" algn="r" rtl="1">
              <a:lnSpc>
                <a:spcPct val="145000"/>
              </a:lnSpc>
              <a:spcBef>
                <a:spcPts val="1000"/>
              </a:spcBef>
              <a:spcAft>
                <a:spcPts val="0"/>
              </a:spcAft>
              <a:buClr>
                <a:schemeClr val="accent2"/>
              </a:buClr>
              <a:buSzPts val="2800"/>
              <a:buFont typeface="Wingdings" panose="05000000000000000000" pitchFamily="2" charset="2"/>
              <a:buChar char="v"/>
            </a:pPr>
            <a:r>
              <a:rPr lang="ar-JO" sz="4400" dirty="0" smtClean="0">
                <a:solidFill>
                  <a:srgbClr val="FF0000"/>
                </a:solidFill>
              </a:rPr>
              <a:t>أماكن ملائمة وغير ملائمة لوضع ممر للمشاة.</a:t>
            </a:r>
          </a:p>
          <a:p>
            <a:pPr marL="749300" lvl="0" indent="-571500" algn="r" rtl="1">
              <a:lnSpc>
                <a:spcPct val="145000"/>
              </a:lnSpc>
              <a:spcBef>
                <a:spcPts val="1000"/>
              </a:spcBef>
              <a:spcAft>
                <a:spcPts val="0"/>
              </a:spcAft>
              <a:buClr>
                <a:schemeClr val="accent2"/>
              </a:buClr>
              <a:buSzPts val="2800"/>
              <a:buFont typeface="Wingdings" panose="05000000000000000000" pitchFamily="2" charset="2"/>
              <a:buChar char="v"/>
            </a:pPr>
            <a:r>
              <a:rPr lang="ar-JO" sz="4400" dirty="0" smtClean="0">
                <a:solidFill>
                  <a:srgbClr val="FF0000"/>
                </a:solidFill>
              </a:rPr>
              <a:t>أنواع مختلفة لممرات المشاة.</a:t>
            </a:r>
            <a:endParaRPr dirty="0"/>
          </a:p>
        </p:txBody>
      </p:sp>
      <p:pic>
        <p:nvPicPr>
          <p:cNvPr id="189" name="Google Shape;189;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 name="תמונה 1"/>
          <p:cNvPicPr>
            <a:picLocks noChangeAspect="1"/>
          </p:cNvPicPr>
          <p:nvPr/>
        </p:nvPicPr>
        <p:blipFill>
          <a:blip r:embed="rId4"/>
          <a:stretch>
            <a:fillRect/>
          </a:stretch>
        </p:blipFill>
        <p:spPr>
          <a:xfrm>
            <a:off x="2153465" y="601862"/>
            <a:ext cx="2193438" cy="17406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r>
              <a:rPr lang="ar-JO" dirty="0"/>
              <a:t>الآن </a:t>
            </a:r>
            <a:r>
              <a:rPr lang="ar-JO" dirty="0" smtClean="0"/>
              <a:t>سنتعلّم: </a:t>
            </a:r>
            <a:r>
              <a:rPr lang="ar-JO" b="1" dirty="0">
                <a:solidFill>
                  <a:schemeClr val="bg1"/>
                </a:solidFill>
              </a:rPr>
              <a:t>وسائل أمان </a:t>
            </a:r>
            <a:r>
              <a:rPr lang="ar-JO" b="1" dirty="0" smtClean="0">
                <a:solidFill>
                  <a:schemeClr val="bg1"/>
                </a:solidFill>
              </a:rPr>
              <a:t>الاجتياز</a:t>
            </a:r>
            <a:endParaRPr dirty="0">
              <a:solidFill>
                <a:schemeClr val="bg1"/>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pic>
        <p:nvPicPr>
          <p:cNvPr id="2" name="תמונה 1"/>
          <p:cNvPicPr>
            <a:picLocks noChangeAspect="1"/>
          </p:cNvPicPr>
          <p:nvPr/>
        </p:nvPicPr>
        <p:blipFill>
          <a:blip r:embed="rId4"/>
          <a:stretch>
            <a:fillRect/>
          </a:stretch>
        </p:blipFill>
        <p:spPr>
          <a:xfrm>
            <a:off x="7505193" y="1656817"/>
            <a:ext cx="3317456" cy="4632535"/>
          </a:xfrm>
          <a:prstGeom prst="rect">
            <a:avLst/>
          </a:prstGeom>
        </p:spPr>
      </p:pic>
    </p:spTree>
    <p:extLst>
      <p:ext uri="{BB962C8B-B14F-4D97-AF65-F5344CB8AC3E}">
        <p14:creationId xmlns:p14="http://schemas.microsoft.com/office/powerpoint/2010/main" val="4145429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2782472" y="262353"/>
            <a:ext cx="8280000" cy="720000"/>
          </a:xfrm>
          <a:prstGeom prst="rect">
            <a:avLst/>
          </a:prstGeom>
          <a:solidFill>
            <a:schemeClr val="accent1"/>
          </a:solidFill>
          <a:ln>
            <a:noFill/>
          </a:ln>
        </p:spPr>
        <p:txBody>
          <a:bodyPr spcFirstLastPara="1" wrap="square" lIns="91425" tIns="45700" rIns="91425" bIns="45700" anchor="b" anchorCtr="0">
            <a:normAutofit/>
          </a:bodyPr>
          <a:lstStyle/>
          <a:p>
            <a:r>
              <a:rPr lang="ar-JO" dirty="0"/>
              <a:t>الآن </a:t>
            </a:r>
            <a:r>
              <a:rPr lang="ar-JO" dirty="0" smtClean="0"/>
              <a:t>سنتعلّم: </a:t>
            </a:r>
            <a:r>
              <a:rPr lang="ar-JO" b="1" dirty="0">
                <a:solidFill>
                  <a:schemeClr val="bg1"/>
                </a:solidFill>
              </a:rPr>
              <a:t>وسائل أمان </a:t>
            </a:r>
            <a:r>
              <a:rPr lang="ar-JO" b="1" dirty="0" smtClean="0">
                <a:solidFill>
                  <a:schemeClr val="bg1"/>
                </a:solidFill>
              </a:rPr>
              <a:t>الاجتياز</a:t>
            </a:r>
            <a:endParaRPr dirty="0">
              <a:solidFill>
                <a:schemeClr val="bg1"/>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sp>
        <p:nvSpPr>
          <p:cNvPr id="5" name="מלבן 4"/>
          <p:cNvSpPr/>
          <p:nvPr/>
        </p:nvSpPr>
        <p:spPr>
          <a:xfrm>
            <a:off x="5352386" y="2518732"/>
            <a:ext cx="2343150" cy="7886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6000" b="1" dirty="0" smtClean="0">
                <a:solidFill>
                  <a:srgbClr val="FF0000"/>
                </a:solidFill>
              </a:rPr>
              <a:t>أذنان</a:t>
            </a:r>
            <a:endParaRPr lang="he-IL" sz="6000" b="1" dirty="0">
              <a:solidFill>
                <a:srgbClr val="FF0000"/>
              </a:solidFill>
            </a:endParaRPr>
          </a:p>
        </p:txBody>
      </p:sp>
      <p:sp>
        <p:nvSpPr>
          <p:cNvPr id="12" name="מלבן 11"/>
          <p:cNvSpPr/>
          <p:nvPr/>
        </p:nvSpPr>
        <p:spPr>
          <a:xfrm>
            <a:off x="5267151" y="5104467"/>
            <a:ext cx="2343150" cy="7852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6600" dirty="0" smtClean="0">
                <a:solidFill>
                  <a:srgbClr val="FF0000"/>
                </a:solidFill>
              </a:rPr>
              <a:t>فاصل</a:t>
            </a:r>
            <a:endParaRPr lang="he-IL" sz="6600" dirty="0">
              <a:solidFill>
                <a:srgbClr val="FF0000"/>
              </a:solidFill>
            </a:endParaRPr>
          </a:p>
        </p:txBody>
      </p:sp>
      <p:pic>
        <p:nvPicPr>
          <p:cNvPr id="2" name="תמונה 1"/>
          <p:cNvPicPr>
            <a:picLocks noChangeAspect="1"/>
          </p:cNvPicPr>
          <p:nvPr/>
        </p:nvPicPr>
        <p:blipFill>
          <a:blip r:embed="rId4"/>
          <a:stretch>
            <a:fillRect/>
          </a:stretch>
        </p:blipFill>
        <p:spPr>
          <a:xfrm>
            <a:off x="8242061" y="4369328"/>
            <a:ext cx="3464107" cy="1868051"/>
          </a:xfrm>
          <a:prstGeom prst="rect">
            <a:avLst/>
          </a:prstGeom>
        </p:spPr>
      </p:pic>
      <p:pic>
        <p:nvPicPr>
          <p:cNvPr id="10" name="תמונה 9"/>
          <p:cNvPicPr>
            <a:picLocks noChangeAspect="1"/>
          </p:cNvPicPr>
          <p:nvPr/>
        </p:nvPicPr>
        <p:blipFill>
          <a:blip r:embed="rId5"/>
          <a:stretch>
            <a:fillRect/>
          </a:stretch>
        </p:blipFill>
        <p:spPr>
          <a:xfrm>
            <a:off x="775407" y="4369328"/>
            <a:ext cx="4014131" cy="1944190"/>
          </a:xfrm>
          <a:prstGeom prst="rect">
            <a:avLst/>
          </a:prstGeom>
        </p:spPr>
      </p:pic>
      <p:cxnSp>
        <p:nvCxnSpPr>
          <p:cNvPr id="14" name="מחבר חץ ישר 13"/>
          <p:cNvCxnSpPr/>
          <p:nvPr/>
        </p:nvCxnSpPr>
        <p:spPr>
          <a:xfrm>
            <a:off x="7701566" y="5512158"/>
            <a:ext cx="2253803" cy="270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מחבר חץ ישר 15"/>
          <p:cNvCxnSpPr>
            <a:stCxn id="12" idx="1"/>
          </p:cNvCxnSpPr>
          <p:nvPr/>
        </p:nvCxnSpPr>
        <p:spPr>
          <a:xfrm flipH="1">
            <a:off x="4134118" y="5497095"/>
            <a:ext cx="1133033" cy="156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תמונה 16"/>
          <p:cNvPicPr>
            <a:picLocks noChangeAspect="1"/>
          </p:cNvPicPr>
          <p:nvPr/>
        </p:nvPicPr>
        <p:blipFill>
          <a:blip r:embed="rId6"/>
          <a:stretch>
            <a:fillRect/>
          </a:stretch>
        </p:blipFill>
        <p:spPr>
          <a:xfrm>
            <a:off x="775407" y="1548621"/>
            <a:ext cx="4014131" cy="2216980"/>
          </a:xfrm>
          <a:prstGeom prst="rect">
            <a:avLst/>
          </a:prstGeom>
        </p:spPr>
      </p:pic>
    </p:spTree>
    <p:extLst>
      <p:ext uri="{BB962C8B-B14F-4D97-AF65-F5344CB8AC3E}">
        <p14:creationId xmlns:p14="http://schemas.microsoft.com/office/powerpoint/2010/main" val="1492037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2995092" y="284810"/>
            <a:ext cx="8280000" cy="720000"/>
          </a:xfrm>
          <a:prstGeom prst="rect">
            <a:avLst/>
          </a:prstGeom>
          <a:solidFill>
            <a:schemeClr val="accent1"/>
          </a:solidFill>
          <a:ln>
            <a:noFill/>
          </a:ln>
        </p:spPr>
        <p:txBody>
          <a:bodyPr spcFirstLastPara="1" wrap="square" lIns="91425" tIns="45700" rIns="91425" bIns="45700" anchor="b" anchorCtr="0">
            <a:normAutofit/>
          </a:bodyPr>
          <a:lstStyle/>
          <a:p>
            <a:r>
              <a:rPr lang="ar-JO" dirty="0"/>
              <a:t>الآن </a:t>
            </a:r>
            <a:r>
              <a:rPr lang="ar-JO" dirty="0" smtClean="0"/>
              <a:t>سنتعلّم: </a:t>
            </a:r>
            <a:r>
              <a:rPr lang="ar-JO" b="1" dirty="0">
                <a:solidFill>
                  <a:schemeClr val="bg1"/>
                </a:solidFill>
              </a:rPr>
              <a:t>وسائل أمان </a:t>
            </a:r>
            <a:r>
              <a:rPr lang="ar-JO" b="1" dirty="0" smtClean="0">
                <a:solidFill>
                  <a:schemeClr val="bg1"/>
                </a:solidFill>
              </a:rPr>
              <a:t>الاجتياز</a:t>
            </a:r>
            <a:endParaRPr dirty="0">
              <a:solidFill>
                <a:schemeClr val="bg1"/>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sp>
        <p:nvSpPr>
          <p:cNvPr id="5" name="מלבן 4"/>
          <p:cNvSpPr/>
          <p:nvPr/>
        </p:nvSpPr>
        <p:spPr>
          <a:xfrm>
            <a:off x="4882991" y="2219867"/>
            <a:ext cx="2681460" cy="7886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smtClean="0">
                <a:solidFill>
                  <a:srgbClr val="FF0000"/>
                </a:solidFill>
              </a:rPr>
              <a:t>ممر مشاة مرتفع</a:t>
            </a:r>
            <a:endParaRPr lang="he-IL" sz="3200" b="1" dirty="0">
              <a:solidFill>
                <a:srgbClr val="FF0000"/>
              </a:solidFill>
            </a:endParaRPr>
          </a:p>
        </p:txBody>
      </p:sp>
      <p:sp>
        <p:nvSpPr>
          <p:cNvPr id="12" name="מלבן 11"/>
          <p:cNvSpPr/>
          <p:nvPr/>
        </p:nvSpPr>
        <p:spPr>
          <a:xfrm>
            <a:off x="4882991" y="5061484"/>
            <a:ext cx="2681460" cy="7852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dirty="0" smtClean="0">
                <a:solidFill>
                  <a:srgbClr val="FF0000"/>
                </a:solidFill>
              </a:rPr>
              <a:t>جزيرة حركة سير</a:t>
            </a:r>
            <a:endParaRPr lang="he-IL" sz="3200" dirty="0">
              <a:solidFill>
                <a:srgbClr val="FF0000"/>
              </a:solidFill>
            </a:endParaRPr>
          </a:p>
        </p:txBody>
      </p:sp>
      <p:pic>
        <p:nvPicPr>
          <p:cNvPr id="3" name="תמונה 2"/>
          <p:cNvPicPr>
            <a:picLocks noChangeAspect="1"/>
          </p:cNvPicPr>
          <p:nvPr/>
        </p:nvPicPr>
        <p:blipFill>
          <a:blip r:embed="rId4"/>
          <a:stretch>
            <a:fillRect/>
          </a:stretch>
        </p:blipFill>
        <p:spPr>
          <a:xfrm>
            <a:off x="7832252" y="1587675"/>
            <a:ext cx="3867741" cy="2053000"/>
          </a:xfrm>
          <a:prstGeom prst="rect">
            <a:avLst/>
          </a:prstGeom>
        </p:spPr>
      </p:pic>
      <p:pic>
        <p:nvPicPr>
          <p:cNvPr id="10" name="תמונה 9"/>
          <p:cNvPicPr>
            <a:picLocks noChangeAspect="1"/>
          </p:cNvPicPr>
          <p:nvPr/>
        </p:nvPicPr>
        <p:blipFill>
          <a:blip r:embed="rId5"/>
          <a:stretch>
            <a:fillRect/>
          </a:stretch>
        </p:blipFill>
        <p:spPr>
          <a:xfrm>
            <a:off x="811369" y="1700010"/>
            <a:ext cx="3824022" cy="2034863"/>
          </a:xfrm>
          <a:prstGeom prst="rect">
            <a:avLst/>
          </a:prstGeom>
        </p:spPr>
      </p:pic>
      <p:pic>
        <p:nvPicPr>
          <p:cNvPr id="11" name="תמונה 10"/>
          <p:cNvPicPr>
            <a:picLocks noChangeAspect="1"/>
          </p:cNvPicPr>
          <p:nvPr/>
        </p:nvPicPr>
        <p:blipFill>
          <a:blip r:embed="rId6"/>
          <a:stretch>
            <a:fillRect/>
          </a:stretch>
        </p:blipFill>
        <p:spPr>
          <a:xfrm>
            <a:off x="853799" y="4345774"/>
            <a:ext cx="3781592" cy="2062062"/>
          </a:xfrm>
          <a:prstGeom prst="rect">
            <a:avLst/>
          </a:prstGeom>
        </p:spPr>
      </p:pic>
      <p:cxnSp>
        <p:nvCxnSpPr>
          <p:cNvPr id="15" name="מחבר חץ ישר 14"/>
          <p:cNvCxnSpPr>
            <a:stCxn id="12" idx="1"/>
          </p:cNvCxnSpPr>
          <p:nvPr/>
        </p:nvCxnSpPr>
        <p:spPr>
          <a:xfrm flipH="1" flipV="1">
            <a:off x="3407170" y="5185954"/>
            <a:ext cx="1475821" cy="268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6" name="תמונה 15"/>
          <p:cNvPicPr>
            <a:picLocks noChangeAspect="1"/>
          </p:cNvPicPr>
          <p:nvPr/>
        </p:nvPicPr>
        <p:blipFill>
          <a:blip r:embed="rId7"/>
          <a:stretch>
            <a:fillRect/>
          </a:stretch>
        </p:blipFill>
        <p:spPr>
          <a:xfrm>
            <a:off x="7812052" y="4345774"/>
            <a:ext cx="3887942" cy="2062062"/>
          </a:xfrm>
          <a:prstGeom prst="rect">
            <a:avLst/>
          </a:prstGeom>
        </p:spPr>
      </p:pic>
      <p:cxnSp>
        <p:nvCxnSpPr>
          <p:cNvPr id="18" name="מחבר חץ ישר 17"/>
          <p:cNvCxnSpPr>
            <a:stCxn id="12" idx="3"/>
          </p:cNvCxnSpPr>
          <p:nvPr/>
        </p:nvCxnSpPr>
        <p:spPr>
          <a:xfrm>
            <a:off x="7564451" y="5454112"/>
            <a:ext cx="2441698" cy="39262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998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56877" y="329917"/>
            <a:ext cx="8280000" cy="720000"/>
          </a:xfrm>
          <a:prstGeom prst="rect">
            <a:avLst/>
          </a:prstGeom>
          <a:solidFill>
            <a:schemeClr val="accent1"/>
          </a:solidFill>
          <a:ln>
            <a:noFill/>
          </a:ln>
        </p:spPr>
        <p:txBody>
          <a:bodyPr spcFirstLastPara="1" wrap="square" lIns="91425" tIns="45700" rIns="91425" bIns="45700" anchor="b" anchorCtr="0">
            <a:normAutofit/>
          </a:bodyPr>
          <a:lstStyle/>
          <a:p>
            <a:r>
              <a:rPr lang="ar-JO" dirty="0"/>
              <a:t>الآن </a:t>
            </a:r>
            <a:r>
              <a:rPr lang="ar-JO" dirty="0" smtClean="0"/>
              <a:t>سنتعلّم: </a:t>
            </a:r>
            <a:r>
              <a:rPr lang="ar-JO" b="1" dirty="0">
                <a:solidFill>
                  <a:schemeClr val="bg1"/>
                </a:solidFill>
              </a:rPr>
              <a:t>وسائل أمان </a:t>
            </a:r>
            <a:r>
              <a:rPr lang="ar-JO" b="1" dirty="0" smtClean="0">
                <a:solidFill>
                  <a:schemeClr val="bg1"/>
                </a:solidFill>
              </a:rPr>
              <a:t>الاجتياز</a:t>
            </a:r>
            <a:endParaRPr dirty="0">
              <a:solidFill>
                <a:schemeClr val="bg1"/>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sp>
        <p:nvSpPr>
          <p:cNvPr id="5" name="מלבן 4"/>
          <p:cNvSpPr/>
          <p:nvPr/>
        </p:nvSpPr>
        <p:spPr>
          <a:xfrm>
            <a:off x="4910076" y="2310911"/>
            <a:ext cx="2627290" cy="7886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smtClean="0">
                <a:solidFill>
                  <a:srgbClr val="FF0000"/>
                </a:solidFill>
              </a:rPr>
              <a:t>درابزين أمان</a:t>
            </a:r>
            <a:endParaRPr lang="he-IL" sz="3600" b="1" dirty="0">
              <a:solidFill>
                <a:srgbClr val="FF0000"/>
              </a:solidFill>
            </a:endParaRPr>
          </a:p>
        </p:txBody>
      </p:sp>
      <p:sp>
        <p:nvSpPr>
          <p:cNvPr id="12" name="מלבן 11"/>
          <p:cNvSpPr/>
          <p:nvPr/>
        </p:nvSpPr>
        <p:spPr>
          <a:xfrm>
            <a:off x="6881545" y="5103025"/>
            <a:ext cx="3855208" cy="7852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dirty="0" smtClean="0">
                <a:solidFill>
                  <a:srgbClr val="FF0000"/>
                </a:solidFill>
              </a:rPr>
              <a:t>مطبات قبل </a:t>
            </a:r>
            <a:r>
              <a:rPr lang="ar-JO" sz="3600" dirty="0" err="1" smtClean="0">
                <a:solidFill>
                  <a:srgbClr val="FF0000"/>
                </a:solidFill>
              </a:rPr>
              <a:t>ممرالمشاة</a:t>
            </a:r>
            <a:endParaRPr lang="he-IL" sz="3600" dirty="0">
              <a:solidFill>
                <a:srgbClr val="FF0000"/>
              </a:solidFill>
            </a:endParaRPr>
          </a:p>
        </p:txBody>
      </p:sp>
      <p:pic>
        <p:nvPicPr>
          <p:cNvPr id="7" name="תמונה 6"/>
          <p:cNvPicPr>
            <a:picLocks noChangeAspect="1"/>
          </p:cNvPicPr>
          <p:nvPr/>
        </p:nvPicPr>
        <p:blipFill>
          <a:blip r:embed="rId4"/>
          <a:stretch>
            <a:fillRect/>
          </a:stretch>
        </p:blipFill>
        <p:spPr>
          <a:xfrm>
            <a:off x="857646" y="1672658"/>
            <a:ext cx="3572686" cy="2011068"/>
          </a:xfrm>
          <a:prstGeom prst="rect">
            <a:avLst/>
          </a:prstGeom>
        </p:spPr>
      </p:pic>
      <p:pic>
        <p:nvPicPr>
          <p:cNvPr id="10" name="תמונה 9"/>
          <p:cNvPicPr>
            <a:picLocks noChangeAspect="1"/>
          </p:cNvPicPr>
          <p:nvPr/>
        </p:nvPicPr>
        <p:blipFill>
          <a:blip r:embed="rId5"/>
          <a:stretch>
            <a:fillRect/>
          </a:stretch>
        </p:blipFill>
        <p:spPr>
          <a:xfrm>
            <a:off x="8423363" y="1638765"/>
            <a:ext cx="3335629" cy="2044961"/>
          </a:xfrm>
          <a:prstGeom prst="rect">
            <a:avLst/>
          </a:prstGeom>
        </p:spPr>
      </p:pic>
      <p:cxnSp>
        <p:nvCxnSpPr>
          <p:cNvPr id="14" name="מחבר חץ ישר 13"/>
          <p:cNvCxnSpPr>
            <a:stCxn id="5" idx="1"/>
          </p:cNvCxnSpPr>
          <p:nvPr/>
        </p:nvCxnSpPr>
        <p:spPr>
          <a:xfrm flipH="1">
            <a:off x="3407170" y="2705220"/>
            <a:ext cx="1502906" cy="20782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6" name="מחבר חץ ישר 15"/>
          <p:cNvCxnSpPr>
            <a:stCxn id="5" idx="3"/>
          </p:cNvCxnSpPr>
          <p:nvPr/>
        </p:nvCxnSpPr>
        <p:spPr>
          <a:xfrm>
            <a:off x="7537366" y="2705220"/>
            <a:ext cx="1271783" cy="375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תמונה 17"/>
          <p:cNvPicPr>
            <a:picLocks noChangeAspect="1"/>
          </p:cNvPicPr>
          <p:nvPr/>
        </p:nvPicPr>
        <p:blipFill>
          <a:blip r:embed="rId6"/>
          <a:stretch>
            <a:fillRect/>
          </a:stretch>
        </p:blipFill>
        <p:spPr>
          <a:xfrm>
            <a:off x="857646" y="4070463"/>
            <a:ext cx="4610100" cy="2352334"/>
          </a:xfrm>
          <a:prstGeom prst="rect">
            <a:avLst/>
          </a:prstGeom>
        </p:spPr>
      </p:pic>
    </p:spTree>
    <p:extLst>
      <p:ext uri="{BB962C8B-B14F-4D97-AF65-F5344CB8AC3E}">
        <p14:creationId xmlns:p14="http://schemas.microsoft.com/office/powerpoint/2010/main" val="1916421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r>
              <a:rPr lang="ar-JO" dirty="0"/>
              <a:t>الآن </a:t>
            </a:r>
            <a:r>
              <a:rPr lang="ar-JO" dirty="0" smtClean="0"/>
              <a:t>سنتعلّم: </a:t>
            </a:r>
            <a:r>
              <a:rPr lang="ar-JO" b="1" dirty="0">
                <a:solidFill>
                  <a:schemeClr val="bg1"/>
                </a:solidFill>
              </a:rPr>
              <a:t>وسائل أمان </a:t>
            </a:r>
            <a:r>
              <a:rPr lang="ar-JO" b="1" dirty="0" smtClean="0">
                <a:solidFill>
                  <a:schemeClr val="bg1"/>
                </a:solidFill>
              </a:rPr>
              <a:t>الاجتياز</a:t>
            </a:r>
            <a:endParaRPr dirty="0">
              <a:solidFill>
                <a:schemeClr val="bg1"/>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sp>
        <p:nvSpPr>
          <p:cNvPr id="5" name="מלבן 4"/>
          <p:cNvSpPr/>
          <p:nvPr/>
        </p:nvSpPr>
        <p:spPr>
          <a:xfrm>
            <a:off x="4910076" y="2310911"/>
            <a:ext cx="2627290" cy="7886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smtClean="0">
                <a:solidFill>
                  <a:srgbClr val="FF0000"/>
                </a:solidFill>
              </a:rPr>
              <a:t>اشارات</a:t>
            </a:r>
            <a:endParaRPr lang="he-IL" sz="3600" b="1" dirty="0">
              <a:solidFill>
                <a:srgbClr val="FF0000"/>
              </a:solidFill>
            </a:endParaRPr>
          </a:p>
        </p:txBody>
      </p:sp>
      <p:pic>
        <p:nvPicPr>
          <p:cNvPr id="2" name="תמונה 1"/>
          <p:cNvPicPr>
            <a:picLocks noChangeAspect="1"/>
          </p:cNvPicPr>
          <p:nvPr/>
        </p:nvPicPr>
        <p:blipFill>
          <a:blip r:embed="rId4"/>
          <a:stretch>
            <a:fillRect/>
          </a:stretch>
        </p:blipFill>
        <p:spPr>
          <a:xfrm>
            <a:off x="8100811" y="1702476"/>
            <a:ext cx="3786387" cy="2251338"/>
          </a:xfrm>
          <a:prstGeom prst="rect">
            <a:avLst/>
          </a:prstGeom>
        </p:spPr>
      </p:pic>
      <p:pic>
        <p:nvPicPr>
          <p:cNvPr id="3" name="תמונה 2"/>
          <p:cNvPicPr>
            <a:picLocks noChangeAspect="1"/>
          </p:cNvPicPr>
          <p:nvPr/>
        </p:nvPicPr>
        <p:blipFill>
          <a:blip r:embed="rId5"/>
          <a:stretch>
            <a:fillRect/>
          </a:stretch>
        </p:blipFill>
        <p:spPr>
          <a:xfrm>
            <a:off x="1004093" y="1573870"/>
            <a:ext cx="2249619" cy="2243522"/>
          </a:xfrm>
          <a:prstGeom prst="rect">
            <a:avLst/>
          </a:prstGeom>
        </p:spPr>
      </p:pic>
      <p:pic>
        <p:nvPicPr>
          <p:cNvPr id="4" name="תמונה 3"/>
          <p:cNvPicPr>
            <a:picLocks noChangeAspect="1"/>
          </p:cNvPicPr>
          <p:nvPr/>
        </p:nvPicPr>
        <p:blipFill>
          <a:blip r:embed="rId6"/>
          <a:stretch>
            <a:fillRect/>
          </a:stretch>
        </p:blipFill>
        <p:spPr>
          <a:xfrm>
            <a:off x="6983574" y="4498401"/>
            <a:ext cx="1626555" cy="1718003"/>
          </a:xfrm>
          <a:prstGeom prst="rect">
            <a:avLst/>
          </a:prstGeom>
        </p:spPr>
      </p:pic>
      <p:pic>
        <p:nvPicPr>
          <p:cNvPr id="9" name="תמונה 8"/>
          <p:cNvPicPr>
            <a:picLocks noChangeAspect="1"/>
          </p:cNvPicPr>
          <p:nvPr/>
        </p:nvPicPr>
        <p:blipFill>
          <a:blip r:embed="rId7"/>
          <a:stretch>
            <a:fillRect/>
          </a:stretch>
        </p:blipFill>
        <p:spPr>
          <a:xfrm>
            <a:off x="3617846" y="4446885"/>
            <a:ext cx="1908213" cy="1908213"/>
          </a:xfrm>
          <a:prstGeom prst="rect">
            <a:avLst/>
          </a:prstGeom>
        </p:spPr>
      </p:pic>
    </p:spTree>
    <p:extLst>
      <p:ext uri="{BB962C8B-B14F-4D97-AF65-F5344CB8AC3E}">
        <p14:creationId xmlns:p14="http://schemas.microsoft.com/office/powerpoint/2010/main" val="2612280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الآن سنتعلّم</a:t>
            </a:r>
            <a:endParaRPr dirty="0"/>
          </a:p>
        </p:txBody>
      </p:sp>
      <p:sp>
        <p:nvSpPr>
          <p:cNvPr id="220" name="Google Shape;220;p9"/>
          <p:cNvSpPr txBox="1">
            <a:spLocks noGrp="1"/>
          </p:cNvSpPr>
          <p:nvPr>
            <p:ph type="body" idx="1"/>
          </p:nvPr>
        </p:nvSpPr>
        <p:spPr>
          <a:xfrm>
            <a:off x="882317" y="1508589"/>
            <a:ext cx="10614550" cy="4907455"/>
          </a:xfrm>
          <a:prstGeom prst="rect">
            <a:avLst/>
          </a:prstGeom>
          <a:noFill/>
          <a:ln>
            <a:noFill/>
          </a:ln>
        </p:spPr>
        <p:txBody>
          <a:bodyPr spcFirstLastPara="1" wrap="square" lIns="91425" tIns="45700" rIns="91425" bIns="45700" anchor="t" anchorCtr="0">
            <a:normAutofit/>
          </a:bodyPr>
          <a:lstStyle/>
          <a:p>
            <a:pPr marL="0" lvl="0" indent="0" algn="ctr" rtl="1">
              <a:lnSpc>
                <a:spcPct val="129444"/>
              </a:lnSpc>
              <a:spcBef>
                <a:spcPts val="0"/>
              </a:spcBef>
              <a:spcAft>
                <a:spcPts val="0"/>
              </a:spcAft>
              <a:buSzPts val="3600"/>
              <a:buNone/>
            </a:pPr>
            <a:r>
              <a:rPr lang="ar-JO" b="1" dirty="0" smtClean="0">
                <a:solidFill>
                  <a:srgbClr val="FF0000"/>
                </a:solidFill>
              </a:rPr>
              <a:t>ما هي حسنات ممرات المشاة التي لا تكون مرسومه على الشارع</a:t>
            </a:r>
            <a:endParaRPr b="1" dirty="0">
              <a:solidFill>
                <a:srgbClr val="FF0000"/>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pic>
        <p:nvPicPr>
          <p:cNvPr id="2" name="תמונה 1"/>
          <p:cNvPicPr>
            <a:picLocks noChangeAspect="1"/>
          </p:cNvPicPr>
          <p:nvPr/>
        </p:nvPicPr>
        <p:blipFill>
          <a:blip r:embed="rId4"/>
          <a:stretch>
            <a:fillRect/>
          </a:stretch>
        </p:blipFill>
        <p:spPr>
          <a:xfrm>
            <a:off x="1168413" y="2310912"/>
            <a:ext cx="10042357" cy="4105132"/>
          </a:xfrm>
          <a:prstGeom prst="rect">
            <a:avLst/>
          </a:prstGeom>
        </p:spPr>
      </p:pic>
    </p:spTree>
    <p:extLst>
      <p:ext uri="{BB962C8B-B14F-4D97-AF65-F5344CB8AC3E}">
        <p14:creationId xmlns:p14="http://schemas.microsoft.com/office/powerpoint/2010/main" val="3112373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الآن سنتعلّم</a:t>
            </a:r>
            <a:endParaRPr dirty="0"/>
          </a:p>
        </p:txBody>
      </p:sp>
      <p:sp>
        <p:nvSpPr>
          <p:cNvPr id="220" name="Google Shape;220;p9"/>
          <p:cNvSpPr txBox="1">
            <a:spLocks noGrp="1"/>
          </p:cNvSpPr>
          <p:nvPr>
            <p:ph type="body" idx="1"/>
          </p:nvPr>
        </p:nvSpPr>
        <p:spPr>
          <a:xfrm>
            <a:off x="1603399" y="1449133"/>
            <a:ext cx="9572625" cy="3655277"/>
          </a:xfrm>
          <a:prstGeom prst="rect">
            <a:avLst/>
          </a:prstGeom>
          <a:noFill/>
          <a:ln>
            <a:noFill/>
          </a:ln>
        </p:spPr>
        <p:txBody>
          <a:bodyPr spcFirstLastPara="1" wrap="square" lIns="91425" tIns="45700" rIns="91425" bIns="45700" anchor="t" anchorCtr="0">
            <a:normAutofit/>
          </a:bodyPr>
          <a:lstStyle/>
          <a:p>
            <a:pPr marL="0" lvl="0" indent="0" algn="ctr" rtl="1">
              <a:lnSpc>
                <a:spcPct val="129444"/>
              </a:lnSpc>
              <a:spcBef>
                <a:spcPts val="0"/>
              </a:spcBef>
              <a:spcAft>
                <a:spcPts val="0"/>
              </a:spcAft>
              <a:buSzPts val="3600"/>
              <a:buNone/>
            </a:pPr>
            <a:r>
              <a:rPr lang="ar-JO" b="1" dirty="0" smtClean="0">
                <a:solidFill>
                  <a:srgbClr val="FF0000"/>
                </a:solidFill>
              </a:rPr>
              <a:t>ما هي سيئات ممر المشاة التي ليس بارتفاع الشارع؟</a:t>
            </a:r>
            <a:endParaRPr b="1" dirty="0">
              <a:solidFill>
                <a:srgbClr val="FF0000"/>
              </a:solidFill>
            </a:endParaRPr>
          </a:p>
        </p:txBody>
      </p:sp>
      <p:pic>
        <p:nvPicPr>
          <p:cNvPr id="222" name="Google Shape;222;p9"/>
          <p:cNvPicPr preferRelativeResize="0"/>
          <p:nvPr/>
        </p:nvPicPr>
        <p:blipFill rotWithShape="1">
          <a:blip r:embed="rId3">
            <a:alphaModFix/>
          </a:blip>
          <a:srcRect/>
          <a:stretch/>
        </p:blipFill>
        <p:spPr>
          <a:xfrm>
            <a:off x="4018898" y="138419"/>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pic>
        <p:nvPicPr>
          <p:cNvPr id="3" name="תמונה 2"/>
          <p:cNvPicPr>
            <a:picLocks noChangeAspect="1"/>
          </p:cNvPicPr>
          <p:nvPr/>
        </p:nvPicPr>
        <p:blipFill>
          <a:blip r:embed="rId4"/>
          <a:stretch>
            <a:fillRect/>
          </a:stretch>
        </p:blipFill>
        <p:spPr>
          <a:xfrm>
            <a:off x="491983" y="2212057"/>
            <a:ext cx="10684041" cy="4105931"/>
          </a:xfrm>
          <a:prstGeom prst="rect">
            <a:avLst/>
          </a:prstGeom>
        </p:spPr>
      </p:pic>
    </p:spTree>
    <p:extLst>
      <p:ext uri="{BB962C8B-B14F-4D97-AF65-F5344CB8AC3E}">
        <p14:creationId xmlns:p14="http://schemas.microsoft.com/office/powerpoint/2010/main" val="3582030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الآن سنتعلّم</a:t>
            </a:r>
            <a:endParaRPr dirty="0"/>
          </a:p>
        </p:txBody>
      </p:sp>
      <p:sp>
        <p:nvSpPr>
          <p:cNvPr id="220" name="Google Shape;220;p9"/>
          <p:cNvSpPr txBox="1">
            <a:spLocks noGrp="1"/>
          </p:cNvSpPr>
          <p:nvPr>
            <p:ph type="body" idx="1"/>
          </p:nvPr>
        </p:nvSpPr>
        <p:spPr>
          <a:xfrm>
            <a:off x="1603399" y="1600513"/>
            <a:ext cx="9572625" cy="4940968"/>
          </a:xfrm>
          <a:prstGeom prst="rect">
            <a:avLst/>
          </a:prstGeom>
          <a:noFill/>
          <a:ln>
            <a:noFill/>
          </a:ln>
        </p:spPr>
        <p:txBody>
          <a:bodyPr spcFirstLastPara="1" wrap="square" lIns="91425" tIns="45700" rIns="91425" bIns="45700" anchor="t" anchorCtr="0">
            <a:normAutofit/>
          </a:bodyPr>
          <a:lstStyle/>
          <a:p>
            <a:pPr marL="0" lvl="0" indent="0" algn="ctr" rtl="1">
              <a:lnSpc>
                <a:spcPct val="129444"/>
              </a:lnSpc>
              <a:spcBef>
                <a:spcPts val="0"/>
              </a:spcBef>
              <a:spcAft>
                <a:spcPts val="0"/>
              </a:spcAft>
              <a:buSzPts val="3600"/>
              <a:buNone/>
            </a:pPr>
            <a:r>
              <a:rPr lang="ar-JO" b="1" dirty="0" smtClean="0">
                <a:solidFill>
                  <a:srgbClr val="FF0000"/>
                </a:solidFill>
              </a:rPr>
              <a:t>كيف تساعد الإشارة الضوئية للمشاة والسائقين؟</a:t>
            </a:r>
          </a:p>
          <a:p>
            <a:pPr marL="0" lvl="0" indent="0" rtl="1">
              <a:lnSpc>
                <a:spcPct val="129444"/>
              </a:lnSpc>
              <a:spcBef>
                <a:spcPts val="0"/>
              </a:spcBef>
              <a:spcAft>
                <a:spcPts val="0"/>
              </a:spcAft>
              <a:buSzPts val="3600"/>
              <a:buNone/>
            </a:pPr>
            <a:endParaRPr b="1" dirty="0">
              <a:solidFill>
                <a:srgbClr val="FF0000"/>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pic>
        <p:nvPicPr>
          <p:cNvPr id="2" name="תמונה 1"/>
          <p:cNvPicPr>
            <a:picLocks noChangeAspect="1"/>
          </p:cNvPicPr>
          <p:nvPr/>
        </p:nvPicPr>
        <p:blipFill>
          <a:blip r:embed="rId4"/>
          <a:stretch>
            <a:fillRect/>
          </a:stretch>
        </p:blipFill>
        <p:spPr>
          <a:xfrm>
            <a:off x="1603399" y="2447133"/>
            <a:ext cx="9898790" cy="3866147"/>
          </a:xfrm>
          <a:prstGeom prst="rect">
            <a:avLst/>
          </a:prstGeom>
        </p:spPr>
      </p:pic>
      <p:pic>
        <p:nvPicPr>
          <p:cNvPr id="3" name="תמונה 2"/>
          <p:cNvPicPr>
            <a:picLocks noChangeAspect="1"/>
          </p:cNvPicPr>
          <p:nvPr/>
        </p:nvPicPr>
        <p:blipFill>
          <a:blip r:embed="rId5"/>
          <a:stretch>
            <a:fillRect/>
          </a:stretch>
        </p:blipFill>
        <p:spPr>
          <a:xfrm>
            <a:off x="681589" y="244848"/>
            <a:ext cx="1154220" cy="3115326"/>
          </a:xfrm>
          <a:prstGeom prst="rect">
            <a:avLst/>
          </a:prstGeom>
        </p:spPr>
      </p:pic>
    </p:spTree>
    <p:extLst>
      <p:ext uri="{BB962C8B-B14F-4D97-AF65-F5344CB8AC3E}">
        <p14:creationId xmlns:p14="http://schemas.microsoft.com/office/powerpoint/2010/main" val="1563178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437889"/>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الآن سنتعلّم</a:t>
            </a:r>
            <a:endParaRPr dirty="0"/>
          </a:p>
        </p:txBody>
      </p:sp>
      <p:sp>
        <p:nvSpPr>
          <p:cNvPr id="220" name="Google Shape;220;p9"/>
          <p:cNvSpPr txBox="1">
            <a:spLocks noGrp="1"/>
          </p:cNvSpPr>
          <p:nvPr>
            <p:ph type="body" idx="1"/>
          </p:nvPr>
        </p:nvSpPr>
        <p:spPr>
          <a:xfrm>
            <a:off x="1603399" y="1508149"/>
            <a:ext cx="9572625" cy="4940968"/>
          </a:xfrm>
          <a:prstGeom prst="rect">
            <a:avLst/>
          </a:prstGeom>
          <a:noFill/>
          <a:ln>
            <a:noFill/>
          </a:ln>
        </p:spPr>
        <p:txBody>
          <a:bodyPr spcFirstLastPara="1" wrap="square" lIns="91425" tIns="45700" rIns="91425" bIns="45700" anchor="t" anchorCtr="0">
            <a:normAutofit/>
          </a:bodyPr>
          <a:lstStyle/>
          <a:p>
            <a:pPr marL="0" lvl="0" indent="0" algn="ctr" rtl="1">
              <a:lnSpc>
                <a:spcPct val="129444"/>
              </a:lnSpc>
              <a:spcBef>
                <a:spcPts val="0"/>
              </a:spcBef>
              <a:spcAft>
                <a:spcPts val="0"/>
              </a:spcAft>
              <a:buSzPts val="3600"/>
              <a:buNone/>
            </a:pPr>
            <a:r>
              <a:rPr lang="ar-JO" b="1" dirty="0" smtClean="0">
                <a:solidFill>
                  <a:srgbClr val="FF0000"/>
                </a:solidFill>
              </a:rPr>
              <a:t>لماذا لا نضع الإشارة الضوئية عبر طول الطريق؟</a:t>
            </a:r>
          </a:p>
          <a:p>
            <a:pPr marL="0" lvl="0" indent="0" algn="ctr" rtl="1">
              <a:lnSpc>
                <a:spcPct val="129444"/>
              </a:lnSpc>
              <a:spcBef>
                <a:spcPts val="0"/>
              </a:spcBef>
              <a:spcAft>
                <a:spcPts val="0"/>
              </a:spcAft>
              <a:buSzPts val="3600"/>
              <a:buNone/>
            </a:pPr>
            <a:endParaRPr lang="ar-JO" b="1" dirty="0" smtClean="0">
              <a:solidFill>
                <a:srgbClr val="FF0000"/>
              </a:solidFill>
            </a:endParaRPr>
          </a:p>
          <a:p>
            <a:pPr marL="0" lvl="0" indent="0" rtl="1">
              <a:lnSpc>
                <a:spcPct val="129444"/>
              </a:lnSpc>
              <a:spcBef>
                <a:spcPts val="0"/>
              </a:spcBef>
              <a:spcAft>
                <a:spcPts val="0"/>
              </a:spcAft>
              <a:buSzPts val="3600"/>
              <a:buNone/>
            </a:pPr>
            <a:endParaRPr b="1" dirty="0">
              <a:solidFill>
                <a:srgbClr val="FF0000"/>
              </a:solidFill>
            </a:endParaRPr>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מלבן 5"/>
          <p:cNvSpPr/>
          <p:nvPr/>
        </p:nvSpPr>
        <p:spPr>
          <a:xfrm>
            <a:off x="3222439" y="2310911"/>
            <a:ext cx="184731" cy="769441"/>
          </a:xfrm>
          <a:prstGeom prst="rect">
            <a:avLst/>
          </a:prstGeom>
        </p:spPr>
        <p:txBody>
          <a:bodyPr wrap="none">
            <a:spAutoFit/>
          </a:bodyPr>
          <a:lstStyle/>
          <a:p>
            <a:endParaRPr lang="ar-JO" sz="4400" b="1" dirty="0"/>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4000" b="1" dirty="0">
              <a:solidFill>
                <a:schemeClr val="tx1">
                  <a:lumMod val="50000"/>
                </a:schemeClr>
              </a:solidFill>
            </a:endParaRPr>
          </a:p>
        </p:txBody>
      </p:sp>
      <p:pic>
        <p:nvPicPr>
          <p:cNvPr id="3" name="תמונה 2"/>
          <p:cNvPicPr>
            <a:picLocks noChangeAspect="1"/>
          </p:cNvPicPr>
          <p:nvPr/>
        </p:nvPicPr>
        <p:blipFill>
          <a:blip r:embed="rId4"/>
          <a:stretch>
            <a:fillRect/>
          </a:stretch>
        </p:blipFill>
        <p:spPr>
          <a:xfrm>
            <a:off x="372188" y="180680"/>
            <a:ext cx="1154220" cy="3115326"/>
          </a:xfrm>
          <a:prstGeom prst="rect">
            <a:avLst/>
          </a:prstGeom>
        </p:spPr>
      </p:pic>
      <p:pic>
        <p:nvPicPr>
          <p:cNvPr id="4" name="תמונה 3"/>
          <p:cNvPicPr>
            <a:picLocks noChangeAspect="1"/>
          </p:cNvPicPr>
          <p:nvPr/>
        </p:nvPicPr>
        <p:blipFill>
          <a:blip r:embed="rId5"/>
          <a:stretch>
            <a:fillRect/>
          </a:stretch>
        </p:blipFill>
        <p:spPr>
          <a:xfrm>
            <a:off x="3586162" y="2328862"/>
            <a:ext cx="7948112" cy="4083311"/>
          </a:xfrm>
          <a:prstGeom prst="rect">
            <a:avLst/>
          </a:prstGeom>
        </p:spPr>
      </p:pic>
    </p:spTree>
    <p:extLst>
      <p:ext uri="{BB962C8B-B14F-4D97-AF65-F5344CB8AC3E}">
        <p14:creationId xmlns:p14="http://schemas.microsoft.com/office/powerpoint/2010/main" val="3092575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dirty="0"/>
              <a:t>تتمّة التدرّب</a:t>
            </a:r>
            <a:endParaRPr lang="he-IL" dirty="0"/>
          </a:p>
        </p:txBody>
      </p:sp>
      <p:sp>
        <p:nvSpPr>
          <p:cNvPr id="3" name="מציין מיקום טקסט 2"/>
          <p:cNvSpPr>
            <a:spLocks noGrp="1"/>
          </p:cNvSpPr>
          <p:nvPr>
            <p:ph type="body" idx="1"/>
          </p:nvPr>
        </p:nvSpPr>
        <p:spPr/>
        <p:txBody>
          <a:bodyPr>
            <a:noAutofit/>
          </a:bodyPr>
          <a:lstStyle/>
          <a:p>
            <a:pPr algn="ctr"/>
            <a:r>
              <a:rPr lang="ar-JO" sz="9600" dirty="0" smtClean="0">
                <a:solidFill>
                  <a:srgbClr val="FF0000"/>
                </a:solidFill>
              </a:rPr>
              <a:t>هيا نتعرف على إشارات السير </a:t>
            </a:r>
            <a:endParaRPr lang="he-IL" sz="9600" dirty="0">
              <a:solidFill>
                <a:srgbClr val="FF0000"/>
              </a:solidFill>
            </a:endParaRPr>
          </a:p>
        </p:txBody>
      </p:sp>
    </p:spTree>
    <p:extLst>
      <p:ext uri="{BB962C8B-B14F-4D97-AF65-F5344CB8AC3E}">
        <p14:creationId xmlns:p14="http://schemas.microsoft.com/office/powerpoint/2010/main" val="3923428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19842" y="296272"/>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JO" dirty="0" smtClean="0">
                <a:solidFill>
                  <a:srgbClr val="FF0000"/>
                </a:solidFill>
              </a:rPr>
              <a:t>اهداف درس اليوم</a:t>
            </a:r>
            <a:r>
              <a:rPr lang="ar-SA" dirty="0" smtClean="0">
                <a:solidFill>
                  <a:srgbClr val="FF0000"/>
                </a:solidFill>
              </a:rPr>
              <a:t>؟</a:t>
            </a:r>
            <a:endParaRPr dirty="0">
              <a:solidFill>
                <a:srgbClr val="FF0000"/>
              </a:solidFill>
            </a:endParaRPr>
          </a:p>
        </p:txBody>
      </p:sp>
      <p:sp>
        <p:nvSpPr>
          <p:cNvPr id="187" name="Google Shape;187;p6"/>
          <p:cNvSpPr txBox="1">
            <a:spLocks noGrp="1"/>
          </p:cNvSpPr>
          <p:nvPr>
            <p:ph type="body" idx="1"/>
          </p:nvPr>
        </p:nvSpPr>
        <p:spPr>
          <a:xfrm>
            <a:off x="163284" y="1325563"/>
            <a:ext cx="12028716" cy="6015072"/>
          </a:xfrm>
          <a:prstGeom prst="rect">
            <a:avLst/>
          </a:prstGeom>
          <a:noFill/>
          <a:ln>
            <a:noFill/>
          </a:ln>
        </p:spPr>
        <p:txBody>
          <a:bodyPr spcFirstLastPara="1" wrap="square" lIns="91425" tIns="45700" rIns="91425" bIns="45700" anchor="t" anchorCtr="0">
            <a:noAutofit/>
          </a:bodyPr>
          <a:lstStyle/>
          <a:p>
            <a:pPr marL="749300" lvl="0" indent="-571500">
              <a:buFont typeface="Wingdings" panose="05000000000000000000" pitchFamily="2" charset="2"/>
              <a:buChar char="ü"/>
            </a:pPr>
            <a:r>
              <a:rPr lang="ar-JO" sz="3200" dirty="0"/>
              <a:t>ان يجد الطالب وسائل سلامة وتدابير مرورية </a:t>
            </a:r>
            <a:r>
              <a:rPr lang="ar-JO" sz="3200" dirty="0" smtClean="0"/>
              <a:t>تحمل </a:t>
            </a:r>
            <a:r>
              <a:rPr lang="ar-JO" sz="3200" dirty="0"/>
              <a:t>على تسهيل العبور ويفهم مدى تأثيرها على سلامة الماشي الذي يعبر الشارع .</a:t>
            </a:r>
          </a:p>
          <a:p>
            <a:pPr marL="749300" lvl="0" indent="-571500">
              <a:buFont typeface="Wingdings" panose="05000000000000000000" pitchFamily="2" charset="2"/>
              <a:buChar char="ü"/>
            </a:pPr>
            <a:r>
              <a:rPr lang="ar-JO" sz="3200" dirty="0"/>
              <a:t>ان يفهم الطالب حسنات وسيئات ممر المشاة </a:t>
            </a:r>
          </a:p>
          <a:p>
            <a:pPr marL="749300" lvl="0" indent="-571500">
              <a:buFont typeface="Wingdings" panose="05000000000000000000" pitchFamily="2" charset="2"/>
              <a:buChar char="ü"/>
            </a:pPr>
            <a:r>
              <a:rPr lang="ar-JO" sz="3200" dirty="0"/>
              <a:t>ان يحدد الطالب ويعرف الصعوبات والمشاكل والمخاطر في اوضاع عبور مختلفة .</a:t>
            </a:r>
          </a:p>
          <a:p>
            <a:pPr marL="635000" lvl="0" indent="-457200">
              <a:buFont typeface="Wingdings" panose="05000000000000000000" pitchFamily="2" charset="2"/>
              <a:buChar char="ü"/>
            </a:pPr>
            <a:r>
              <a:rPr lang="ar-JO" sz="3200" dirty="0"/>
              <a:t>ان يفهم الطالب التزامه بالعبور المسؤول والامن حتى في ممر المشاة .</a:t>
            </a:r>
          </a:p>
          <a:p>
            <a:pPr marL="177800" lvl="0" indent="0" algn="r" rtl="1">
              <a:lnSpc>
                <a:spcPct val="145000"/>
              </a:lnSpc>
              <a:spcBef>
                <a:spcPts val="1000"/>
              </a:spcBef>
              <a:spcAft>
                <a:spcPts val="0"/>
              </a:spcAft>
              <a:buClr>
                <a:schemeClr val="accent2"/>
              </a:buClr>
              <a:buSzPts val="2800"/>
              <a:buNone/>
            </a:pPr>
            <a:endParaRPr dirty="0"/>
          </a:p>
        </p:txBody>
      </p:sp>
      <p:pic>
        <p:nvPicPr>
          <p:cNvPr id="189" name="Google Shape;189;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spTree>
    <p:extLst>
      <p:ext uri="{BB962C8B-B14F-4D97-AF65-F5344CB8AC3E}">
        <p14:creationId xmlns:p14="http://schemas.microsoft.com/office/powerpoint/2010/main" val="3660159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dirty="0"/>
              <a:t>تتمّة التدرّب</a:t>
            </a:r>
            <a:endParaRPr lang="he-IL" dirty="0"/>
          </a:p>
        </p:txBody>
      </p:sp>
      <p:pic>
        <p:nvPicPr>
          <p:cNvPr id="4" name="תמונה 3"/>
          <p:cNvPicPr>
            <a:picLocks noChangeAspect="1"/>
          </p:cNvPicPr>
          <p:nvPr/>
        </p:nvPicPr>
        <p:blipFill>
          <a:blip r:embed="rId4"/>
          <a:stretch>
            <a:fillRect/>
          </a:stretch>
        </p:blipFill>
        <p:spPr>
          <a:xfrm>
            <a:off x="9029700" y="1764126"/>
            <a:ext cx="2152650" cy="4522374"/>
          </a:xfrm>
          <a:prstGeom prst="rect">
            <a:avLst/>
          </a:prstGeom>
        </p:spPr>
      </p:pic>
      <p:pic>
        <p:nvPicPr>
          <p:cNvPr id="5"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2960" y="663125"/>
            <a:ext cx="2104927" cy="750757"/>
          </a:xfrm>
          <a:prstGeom prst="rect">
            <a:avLst/>
          </a:prstGeom>
        </p:spPr>
      </p:pic>
    </p:spTree>
    <p:extLst>
      <p:ext uri="{BB962C8B-B14F-4D97-AF65-F5344CB8AC3E}">
        <p14:creationId xmlns:p14="http://schemas.microsoft.com/office/powerpoint/2010/main" val="2666681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JO" dirty="0"/>
              <a:t>حلّ</a:t>
            </a:r>
            <a:endParaRPr lang="he-IL" dirty="0"/>
          </a:p>
        </p:txBody>
      </p:sp>
      <p:pic>
        <p:nvPicPr>
          <p:cNvPr id="4" name="תמונה 3"/>
          <p:cNvPicPr>
            <a:picLocks noChangeAspect="1"/>
          </p:cNvPicPr>
          <p:nvPr/>
        </p:nvPicPr>
        <p:blipFill>
          <a:blip r:embed="rId2"/>
          <a:stretch>
            <a:fillRect/>
          </a:stretch>
        </p:blipFill>
        <p:spPr>
          <a:xfrm>
            <a:off x="9753600" y="1764126"/>
            <a:ext cx="1828800" cy="4522374"/>
          </a:xfrm>
          <a:prstGeom prst="rect">
            <a:avLst/>
          </a:prstGeom>
        </p:spPr>
      </p:pic>
      <p:pic>
        <p:nvPicPr>
          <p:cNvPr id="3" name="תמונה 2"/>
          <p:cNvPicPr>
            <a:picLocks noChangeAspect="1"/>
          </p:cNvPicPr>
          <p:nvPr/>
        </p:nvPicPr>
        <p:blipFill>
          <a:blip r:embed="rId3"/>
          <a:stretch>
            <a:fillRect/>
          </a:stretch>
        </p:blipFill>
        <p:spPr>
          <a:xfrm>
            <a:off x="666750" y="1764126"/>
            <a:ext cx="8724900" cy="4522374"/>
          </a:xfrm>
          <a:prstGeom prst="rect">
            <a:avLst/>
          </a:prstGeom>
        </p:spPr>
      </p:pic>
    </p:spTree>
    <p:extLst>
      <p:ext uri="{BB962C8B-B14F-4D97-AF65-F5344CB8AC3E}">
        <p14:creationId xmlns:p14="http://schemas.microsoft.com/office/powerpoint/2010/main" val="3163503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dirty="0"/>
              <a:t>تتمّة التدرّب</a:t>
            </a:r>
            <a:endParaRPr lang="he-IL" dirty="0"/>
          </a:p>
        </p:txBody>
      </p:sp>
      <p:pic>
        <p:nvPicPr>
          <p:cNvPr id="4" name="תמונה 3"/>
          <p:cNvPicPr>
            <a:picLocks noChangeAspect="1"/>
          </p:cNvPicPr>
          <p:nvPr/>
        </p:nvPicPr>
        <p:blipFill>
          <a:blip r:embed="rId4"/>
          <a:stretch>
            <a:fillRect/>
          </a:stretch>
        </p:blipFill>
        <p:spPr>
          <a:xfrm>
            <a:off x="9696450" y="1931988"/>
            <a:ext cx="1665140" cy="4506912"/>
          </a:xfrm>
          <a:prstGeom prst="rect">
            <a:avLst/>
          </a:prstGeom>
        </p:spPr>
      </p:pic>
      <p:pic>
        <p:nvPicPr>
          <p:cNvPr id="7"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2149" y="663126"/>
            <a:ext cx="2052675" cy="732120"/>
          </a:xfrm>
          <a:prstGeom prst="rect">
            <a:avLst/>
          </a:prstGeom>
        </p:spPr>
      </p:pic>
    </p:spTree>
    <p:extLst>
      <p:ext uri="{BB962C8B-B14F-4D97-AF65-F5344CB8AC3E}">
        <p14:creationId xmlns:p14="http://schemas.microsoft.com/office/powerpoint/2010/main" val="2283783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JO" dirty="0"/>
              <a:t>حلّ</a:t>
            </a:r>
            <a:endParaRPr lang="he-IL" dirty="0"/>
          </a:p>
        </p:txBody>
      </p:sp>
      <p:pic>
        <p:nvPicPr>
          <p:cNvPr id="3" name="תמונה 2"/>
          <p:cNvPicPr>
            <a:picLocks noChangeAspect="1"/>
          </p:cNvPicPr>
          <p:nvPr/>
        </p:nvPicPr>
        <p:blipFill>
          <a:blip r:embed="rId2"/>
          <a:stretch>
            <a:fillRect/>
          </a:stretch>
        </p:blipFill>
        <p:spPr>
          <a:xfrm>
            <a:off x="1066800" y="1885945"/>
            <a:ext cx="7791450" cy="1924055"/>
          </a:xfrm>
          <a:prstGeom prst="rect">
            <a:avLst/>
          </a:prstGeom>
        </p:spPr>
      </p:pic>
      <p:pic>
        <p:nvPicPr>
          <p:cNvPr id="5" name="תמונה 4"/>
          <p:cNvPicPr>
            <a:picLocks noChangeAspect="1"/>
          </p:cNvPicPr>
          <p:nvPr/>
        </p:nvPicPr>
        <p:blipFill>
          <a:blip r:embed="rId3"/>
          <a:stretch>
            <a:fillRect/>
          </a:stretch>
        </p:blipFill>
        <p:spPr>
          <a:xfrm>
            <a:off x="9302424" y="1885945"/>
            <a:ext cx="1664352" cy="4505334"/>
          </a:xfrm>
          <a:prstGeom prst="rect">
            <a:avLst/>
          </a:prstGeom>
        </p:spPr>
      </p:pic>
      <p:pic>
        <p:nvPicPr>
          <p:cNvPr id="6" name="תמונה 5"/>
          <p:cNvPicPr>
            <a:picLocks noChangeAspect="1"/>
          </p:cNvPicPr>
          <p:nvPr/>
        </p:nvPicPr>
        <p:blipFill>
          <a:blip r:embed="rId4"/>
          <a:stretch>
            <a:fillRect/>
          </a:stretch>
        </p:blipFill>
        <p:spPr>
          <a:xfrm>
            <a:off x="1066801" y="4476750"/>
            <a:ext cx="7791450" cy="1914529"/>
          </a:xfrm>
          <a:prstGeom prst="rect">
            <a:avLst/>
          </a:prstGeom>
        </p:spPr>
      </p:pic>
    </p:spTree>
    <p:extLst>
      <p:ext uri="{BB962C8B-B14F-4D97-AF65-F5344CB8AC3E}">
        <p14:creationId xmlns:p14="http://schemas.microsoft.com/office/powerpoint/2010/main" val="2215082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dirty="0"/>
              <a:t>تتمّة التدرّب</a:t>
            </a:r>
            <a:endParaRPr lang="he-IL" dirty="0"/>
          </a:p>
        </p:txBody>
      </p:sp>
      <p:pic>
        <p:nvPicPr>
          <p:cNvPr id="4" name="תמונה 3"/>
          <p:cNvPicPr>
            <a:picLocks noChangeAspect="1"/>
          </p:cNvPicPr>
          <p:nvPr/>
        </p:nvPicPr>
        <p:blipFill>
          <a:blip r:embed="rId4"/>
          <a:stretch>
            <a:fillRect/>
          </a:stretch>
        </p:blipFill>
        <p:spPr>
          <a:xfrm>
            <a:off x="9867901" y="1714501"/>
            <a:ext cx="1493690" cy="4667250"/>
          </a:xfrm>
          <a:prstGeom prst="rect">
            <a:avLst/>
          </a:prstGeom>
        </p:spPr>
      </p:pic>
      <p:pic>
        <p:nvPicPr>
          <p:cNvPr id="5"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7878" y="638092"/>
            <a:ext cx="2125506" cy="758097"/>
          </a:xfrm>
          <a:prstGeom prst="rect">
            <a:avLst/>
          </a:prstGeom>
        </p:spPr>
      </p:pic>
    </p:spTree>
    <p:extLst>
      <p:ext uri="{BB962C8B-B14F-4D97-AF65-F5344CB8AC3E}">
        <p14:creationId xmlns:p14="http://schemas.microsoft.com/office/powerpoint/2010/main" val="1675824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dirty="0"/>
              <a:t>حلّ</a:t>
            </a:r>
            <a:endParaRPr lang="he-IL" dirty="0"/>
          </a:p>
        </p:txBody>
      </p:sp>
      <p:pic>
        <p:nvPicPr>
          <p:cNvPr id="4" name="תמונה 3"/>
          <p:cNvPicPr>
            <a:picLocks noChangeAspect="1"/>
          </p:cNvPicPr>
          <p:nvPr/>
        </p:nvPicPr>
        <p:blipFill>
          <a:blip r:embed="rId2"/>
          <a:stretch>
            <a:fillRect/>
          </a:stretch>
        </p:blipFill>
        <p:spPr>
          <a:xfrm>
            <a:off x="9867901" y="1714501"/>
            <a:ext cx="1493690" cy="4667250"/>
          </a:xfrm>
          <a:prstGeom prst="rect">
            <a:avLst/>
          </a:prstGeom>
        </p:spPr>
      </p:pic>
      <p:pic>
        <p:nvPicPr>
          <p:cNvPr id="5" name="תמונה 4"/>
          <p:cNvPicPr>
            <a:picLocks noChangeAspect="1"/>
          </p:cNvPicPr>
          <p:nvPr/>
        </p:nvPicPr>
        <p:blipFill>
          <a:blip r:embed="rId3"/>
          <a:stretch>
            <a:fillRect/>
          </a:stretch>
        </p:blipFill>
        <p:spPr>
          <a:xfrm>
            <a:off x="2433890" y="1714502"/>
            <a:ext cx="6462460" cy="4667250"/>
          </a:xfrm>
          <a:prstGeom prst="rect">
            <a:avLst/>
          </a:prstGeom>
        </p:spPr>
      </p:pic>
    </p:spTree>
    <p:extLst>
      <p:ext uri="{BB962C8B-B14F-4D97-AF65-F5344CB8AC3E}">
        <p14:creationId xmlns:p14="http://schemas.microsoft.com/office/powerpoint/2010/main" val="3097675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dirty="0"/>
              <a:t>تتمّة التدرّب</a:t>
            </a:r>
            <a:endParaRPr lang="he-IL" dirty="0"/>
          </a:p>
        </p:txBody>
      </p:sp>
      <p:pic>
        <p:nvPicPr>
          <p:cNvPr id="3" name="תמונה 2"/>
          <p:cNvPicPr>
            <a:picLocks noChangeAspect="1"/>
          </p:cNvPicPr>
          <p:nvPr/>
        </p:nvPicPr>
        <p:blipFill>
          <a:blip r:embed="rId4"/>
          <a:stretch>
            <a:fillRect/>
          </a:stretch>
        </p:blipFill>
        <p:spPr>
          <a:xfrm>
            <a:off x="9639301" y="1781174"/>
            <a:ext cx="2119312" cy="4295775"/>
          </a:xfrm>
          <a:prstGeom prst="rect">
            <a:avLst/>
          </a:prstGeom>
        </p:spPr>
      </p:pic>
      <p:pic>
        <p:nvPicPr>
          <p:cNvPr id="6"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7878" y="638092"/>
            <a:ext cx="2125506" cy="758097"/>
          </a:xfrm>
          <a:prstGeom prst="rect">
            <a:avLst/>
          </a:prstGeom>
        </p:spPr>
      </p:pic>
    </p:spTree>
    <p:extLst>
      <p:ext uri="{BB962C8B-B14F-4D97-AF65-F5344CB8AC3E}">
        <p14:creationId xmlns:p14="http://schemas.microsoft.com/office/powerpoint/2010/main" val="675643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JO" dirty="0"/>
              <a:t>حلّ</a:t>
            </a:r>
            <a:endParaRPr lang="he-IL" dirty="0"/>
          </a:p>
        </p:txBody>
      </p:sp>
      <p:pic>
        <p:nvPicPr>
          <p:cNvPr id="3" name="תמונה 2"/>
          <p:cNvPicPr>
            <a:picLocks noChangeAspect="1"/>
          </p:cNvPicPr>
          <p:nvPr/>
        </p:nvPicPr>
        <p:blipFill>
          <a:blip r:embed="rId2"/>
          <a:stretch>
            <a:fillRect/>
          </a:stretch>
        </p:blipFill>
        <p:spPr>
          <a:xfrm>
            <a:off x="933450" y="1870523"/>
            <a:ext cx="8248649" cy="4298053"/>
          </a:xfrm>
          <a:prstGeom prst="rect">
            <a:avLst/>
          </a:prstGeom>
        </p:spPr>
      </p:pic>
      <p:pic>
        <p:nvPicPr>
          <p:cNvPr id="5" name="תמונה 4"/>
          <p:cNvPicPr>
            <a:picLocks noChangeAspect="1"/>
          </p:cNvPicPr>
          <p:nvPr/>
        </p:nvPicPr>
        <p:blipFill>
          <a:blip r:embed="rId3"/>
          <a:stretch>
            <a:fillRect/>
          </a:stretch>
        </p:blipFill>
        <p:spPr>
          <a:xfrm>
            <a:off x="9511954" y="1870523"/>
            <a:ext cx="2121592" cy="4298053"/>
          </a:xfrm>
          <a:prstGeom prst="rect">
            <a:avLst/>
          </a:prstGeom>
        </p:spPr>
      </p:pic>
    </p:spTree>
    <p:extLst>
      <p:ext uri="{BB962C8B-B14F-4D97-AF65-F5344CB8AC3E}">
        <p14:creationId xmlns:p14="http://schemas.microsoft.com/office/powerpoint/2010/main" val="2756643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JO" dirty="0"/>
              <a:t>تتمّة التدرّب</a:t>
            </a:r>
            <a:endParaRPr lang="he-IL" dirty="0"/>
          </a:p>
        </p:txBody>
      </p:sp>
      <p:pic>
        <p:nvPicPr>
          <p:cNvPr id="3" name="תמונה 2"/>
          <p:cNvPicPr>
            <a:picLocks noChangeAspect="1"/>
          </p:cNvPicPr>
          <p:nvPr/>
        </p:nvPicPr>
        <p:blipFill>
          <a:blip r:embed="rId4"/>
          <a:stretch>
            <a:fillRect/>
          </a:stretch>
        </p:blipFill>
        <p:spPr>
          <a:xfrm>
            <a:off x="9010651" y="2214562"/>
            <a:ext cx="2350940" cy="2566988"/>
          </a:xfrm>
          <a:prstGeom prst="rect">
            <a:avLst/>
          </a:prstGeom>
        </p:spPr>
      </p:pic>
      <p:pic>
        <p:nvPicPr>
          <p:cNvPr id="6"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7878" y="638092"/>
            <a:ext cx="2125506" cy="758097"/>
          </a:xfrm>
          <a:prstGeom prst="rect">
            <a:avLst/>
          </a:prstGeom>
        </p:spPr>
      </p:pic>
    </p:spTree>
    <p:extLst>
      <p:ext uri="{BB962C8B-B14F-4D97-AF65-F5344CB8AC3E}">
        <p14:creationId xmlns:p14="http://schemas.microsoft.com/office/powerpoint/2010/main" val="1480711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JO" dirty="0"/>
              <a:t>حلّ</a:t>
            </a:r>
            <a:endParaRPr lang="he-IL" dirty="0"/>
          </a:p>
        </p:txBody>
      </p:sp>
      <p:pic>
        <p:nvPicPr>
          <p:cNvPr id="3" name="תמונה 2"/>
          <p:cNvPicPr>
            <a:picLocks noChangeAspect="1"/>
          </p:cNvPicPr>
          <p:nvPr/>
        </p:nvPicPr>
        <p:blipFill>
          <a:blip r:embed="rId2"/>
          <a:stretch>
            <a:fillRect/>
          </a:stretch>
        </p:blipFill>
        <p:spPr>
          <a:xfrm>
            <a:off x="9008330" y="2279031"/>
            <a:ext cx="2353260" cy="2924176"/>
          </a:xfrm>
          <a:prstGeom prst="rect">
            <a:avLst/>
          </a:prstGeom>
        </p:spPr>
      </p:pic>
      <p:pic>
        <p:nvPicPr>
          <p:cNvPr id="4" name="תמונה 3"/>
          <p:cNvPicPr>
            <a:picLocks noChangeAspect="1"/>
          </p:cNvPicPr>
          <p:nvPr/>
        </p:nvPicPr>
        <p:blipFill>
          <a:blip r:embed="rId3"/>
          <a:stretch>
            <a:fillRect/>
          </a:stretch>
        </p:blipFill>
        <p:spPr>
          <a:xfrm>
            <a:off x="2324100" y="2279031"/>
            <a:ext cx="6224587" cy="2924176"/>
          </a:xfrm>
          <a:prstGeom prst="rect">
            <a:avLst/>
          </a:prstGeom>
        </p:spPr>
      </p:pic>
    </p:spTree>
    <p:extLst>
      <p:ext uri="{BB962C8B-B14F-4D97-AF65-F5344CB8AC3E}">
        <p14:creationId xmlns:p14="http://schemas.microsoft.com/office/powerpoint/2010/main" val="2169868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7"/>
          <p:cNvPicPr preferRelativeResize="0"/>
          <p:nvPr/>
        </p:nvPicPr>
        <p:blipFill rotWithShape="1">
          <a:blip r:embed="rId5">
            <a:alphaModFix/>
          </a:blip>
          <a:srcRect/>
          <a:stretch/>
        </p:blipFill>
        <p:spPr>
          <a:xfrm>
            <a:off x="575138" y="5172458"/>
            <a:ext cx="1303258" cy="1279776"/>
          </a:xfrm>
          <a:prstGeom prst="rect">
            <a:avLst/>
          </a:prstGeom>
          <a:noFill/>
          <a:ln>
            <a:noFill/>
          </a:ln>
        </p:spPr>
      </p:pic>
      <p:sp>
        <p:nvSpPr>
          <p:cNvPr id="196" name="Google Shape;196;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a:t>ماذا يجب أن نحضّر للحصّة؟ </a:t>
            </a:r>
            <a:endParaRPr/>
          </a:p>
        </p:txBody>
      </p:sp>
      <p:pic>
        <p:nvPicPr>
          <p:cNvPr id="197" name="Google Shape;197;p7"/>
          <p:cNvPicPr preferRelativeResize="0"/>
          <p:nvPr/>
        </p:nvPicPr>
        <p:blipFill rotWithShape="1">
          <a:blip r:embed="rId6">
            <a:alphaModFix/>
          </a:blip>
          <a:srcRect/>
          <a:stretch/>
        </p:blipFill>
        <p:spPr>
          <a:xfrm>
            <a:off x="663038" y="3746289"/>
            <a:ext cx="1280055" cy="1700579"/>
          </a:xfrm>
          <a:prstGeom prst="rect">
            <a:avLst/>
          </a:prstGeom>
          <a:noFill/>
          <a:ln>
            <a:noFill/>
          </a:ln>
        </p:spPr>
      </p:pic>
      <p:pic>
        <p:nvPicPr>
          <p:cNvPr id="199" name="Google Shape;199;p7" descr="https://lh5.googleusercontent.com/7xQchnRuOUJbyFAyyHdllavqvQUFOSCV7l5Kzy1Rmeboi9xefgg8yDF0ng5ESkxi3tC9_i9ER1BmBYOOTMhmhaxTzBz8ILJQxn_c__0Qg9cKcVB64VGmWAAtIhTRT7NF"/>
          <p:cNvPicPr preferRelativeResize="0"/>
          <p:nvPr/>
        </p:nvPicPr>
        <p:blipFill rotWithShape="1">
          <a:blip r:embed="rId7">
            <a:alphaModFix/>
          </a:blip>
          <a:srcRect/>
          <a:stretch/>
        </p:blipFill>
        <p:spPr>
          <a:xfrm>
            <a:off x="6702244" y="2706261"/>
            <a:ext cx="1946456" cy="3218289"/>
          </a:xfrm>
          <a:prstGeom prst="rect">
            <a:avLst/>
          </a:prstGeom>
          <a:noFill/>
          <a:ln>
            <a:noFill/>
          </a:ln>
        </p:spPr>
      </p:pic>
      <p:pic>
        <p:nvPicPr>
          <p:cNvPr id="200" name="Google Shape;200;p7" descr="https://lh4.googleusercontent.com/iGTl96Eygo7-oid1H3ZWWYhb5HWAynyOs2KLWGGMeuEgHeu4cFLof2g-jYLOscV4q-879K-lfjkP4Swnmj_UGZsWTDspF4AbUz1XGd30Tf1KKpiEXhvx6NLF17Q1F5VY"/>
          <p:cNvPicPr preferRelativeResize="0"/>
          <p:nvPr/>
        </p:nvPicPr>
        <p:blipFill rotWithShape="1">
          <a:blip r:embed="rId8">
            <a:alphaModFix/>
          </a:blip>
          <a:srcRect/>
          <a:stretch/>
        </p:blipFill>
        <p:spPr>
          <a:xfrm rot="5400000">
            <a:off x="3290451" y="3633353"/>
            <a:ext cx="3218289" cy="1364107"/>
          </a:xfrm>
          <a:prstGeom prst="rect">
            <a:avLst/>
          </a:prstGeom>
          <a:noFill/>
          <a:ln>
            <a:noFill/>
          </a:ln>
        </p:spPr>
      </p:pic>
      <p:pic>
        <p:nvPicPr>
          <p:cNvPr id="7"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3158" y="639173"/>
            <a:ext cx="2179814" cy="7774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ar-JO" dirty="0" smtClean="0"/>
              <a:t>تتمة التدرب</a:t>
            </a:r>
            <a:endParaRPr lang="he-IL" dirty="0"/>
          </a:p>
        </p:txBody>
      </p:sp>
      <p:pic>
        <p:nvPicPr>
          <p:cNvPr id="5" name="תמונה 4"/>
          <p:cNvPicPr>
            <a:picLocks noChangeAspect="1"/>
          </p:cNvPicPr>
          <p:nvPr/>
        </p:nvPicPr>
        <p:blipFill>
          <a:blip r:embed="rId4"/>
          <a:stretch>
            <a:fillRect/>
          </a:stretch>
        </p:blipFill>
        <p:spPr>
          <a:xfrm>
            <a:off x="2048378" y="690835"/>
            <a:ext cx="5169856" cy="5877053"/>
          </a:xfrm>
          <a:prstGeom prst="rect">
            <a:avLst/>
          </a:prstGeom>
        </p:spPr>
      </p:pic>
      <p:sp>
        <p:nvSpPr>
          <p:cNvPr id="6" name="TextBox 5"/>
          <p:cNvSpPr txBox="1"/>
          <p:nvPr/>
        </p:nvSpPr>
        <p:spPr>
          <a:xfrm>
            <a:off x="7382228" y="1662659"/>
            <a:ext cx="4140000" cy="3877985"/>
          </a:xfrm>
          <a:prstGeom prst="rect">
            <a:avLst/>
          </a:prstGeom>
          <a:noFill/>
        </p:spPr>
        <p:txBody>
          <a:bodyPr wrap="square" rtlCol="1">
            <a:spAutoFit/>
          </a:bodyPr>
          <a:lstStyle/>
          <a:p>
            <a:pPr algn="ctr"/>
            <a:r>
              <a:rPr lang="ar-JO" sz="4000" b="1" dirty="0"/>
              <a:t>انظروا الى مقطع من خريطة الحي </a:t>
            </a:r>
            <a:r>
              <a:rPr lang="ar-JO" sz="4000" b="1" dirty="0" smtClean="0"/>
              <a:t>الجنوبي واجيبوا عن السؤال.</a:t>
            </a:r>
            <a:endParaRPr lang="ar-JO" sz="4000" b="1" dirty="0"/>
          </a:p>
          <a:p>
            <a:pPr algn="ctr"/>
            <a:endParaRPr lang="en-US" sz="4000" b="1" dirty="0" smtClean="0"/>
          </a:p>
          <a:p>
            <a:pPr algn="ctr"/>
            <a:r>
              <a:rPr lang="ar-JO" sz="4000" b="1" dirty="0" smtClean="0"/>
              <a:t>اين نرسم وأين لا نرسم ممر مشاة؟</a:t>
            </a:r>
            <a:endParaRPr lang="en-US" sz="4000" b="1" dirty="0" smtClean="0"/>
          </a:p>
        </p:txBody>
      </p:sp>
      <p:pic>
        <p:nvPicPr>
          <p:cNvPr id="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632" y="663126"/>
            <a:ext cx="1656752" cy="590908"/>
          </a:xfrm>
          <a:prstGeom prst="rect">
            <a:avLst/>
          </a:prstGeom>
        </p:spPr>
      </p:pic>
    </p:spTree>
    <p:extLst>
      <p:ext uri="{BB962C8B-B14F-4D97-AF65-F5344CB8AC3E}">
        <p14:creationId xmlns:p14="http://schemas.microsoft.com/office/powerpoint/2010/main" val="830292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8"/>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JO" dirty="0" smtClean="0"/>
              <a:t>حل</a:t>
            </a:r>
            <a:endParaRPr dirty="0"/>
          </a:p>
        </p:txBody>
      </p:sp>
      <p:pic>
        <p:nvPicPr>
          <p:cNvPr id="2" name="תמונה 1"/>
          <p:cNvPicPr>
            <a:picLocks noChangeAspect="1"/>
          </p:cNvPicPr>
          <p:nvPr/>
        </p:nvPicPr>
        <p:blipFill>
          <a:blip r:embed="rId3"/>
          <a:stretch>
            <a:fillRect/>
          </a:stretch>
        </p:blipFill>
        <p:spPr>
          <a:xfrm>
            <a:off x="3237471" y="1383126"/>
            <a:ext cx="5078626" cy="4918820"/>
          </a:xfrm>
          <a:prstGeom prst="rect">
            <a:avLst/>
          </a:prstGeom>
        </p:spPr>
      </p:pic>
      <p:pic>
        <p:nvPicPr>
          <p:cNvPr id="307" name="Google Shape;307;p18"/>
          <p:cNvPicPr preferRelativeResize="0"/>
          <p:nvPr/>
        </p:nvPicPr>
        <p:blipFill rotWithShape="1">
          <a:blip r:embed="rId4">
            <a:alphaModFix/>
          </a:blip>
          <a:srcRect/>
          <a:stretch/>
        </p:blipFill>
        <p:spPr>
          <a:xfrm>
            <a:off x="3617846" y="13562"/>
            <a:ext cx="1017545" cy="1070700"/>
          </a:xfrm>
          <a:prstGeom prst="rect">
            <a:avLst/>
          </a:prstGeom>
          <a:noFill/>
          <a:ln>
            <a:noFill/>
          </a:ln>
        </p:spPr>
      </p:pic>
      <p:pic>
        <p:nvPicPr>
          <p:cNvPr id="308" name="Google Shape;308;p18"/>
          <p:cNvPicPr preferRelativeResize="0"/>
          <p:nvPr/>
        </p:nvPicPr>
        <p:blipFill rotWithShape="1">
          <a:blip r:embed="rId5">
            <a:alphaModFix/>
          </a:blip>
          <a:srcRect/>
          <a:stretch/>
        </p:blipFill>
        <p:spPr>
          <a:xfrm flipH="1">
            <a:off x="10227203" y="4424747"/>
            <a:ext cx="1695450" cy="2203596"/>
          </a:xfrm>
          <a:prstGeom prst="rect">
            <a:avLst/>
          </a:prstGeom>
          <a:noFill/>
          <a:ln>
            <a:noFill/>
          </a:ln>
        </p:spPr>
      </p:pic>
      <p:pic>
        <p:nvPicPr>
          <p:cNvPr id="309" name="Google Shape;309;p18"/>
          <p:cNvPicPr preferRelativeResize="0"/>
          <p:nvPr/>
        </p:nvPicPr>
        <p:blipFill rotWithShape="1">
          <a:blip r:embed="rId6">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8"/>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نُنهي ونُجمل</a:t>
            </a:r>
            <a:endParaRPr/>
          </a:p>
        </p:txBody>
      </p:sp>
      <p:sp>
        <p:nvSpPr>
          <p:cNvPr id="306" name="Google Shape;306;p18"/>
          <p:cNvSpPr txBox="1">
            <a:spLocks noGrp="1"/>
          </p:cNvSpPr>
          <p:nvPr>
            <p:ph type="body" idx="1"/>
          </p:nvPr>
        </p:nvSpPr>
        <p:spPr>
          <a:xfrm>
            <a:off x="1671638" y="2032690"/>
            <a:ext cx="9572625" cy="3844925"/>
          </a:xfrm>
          <a:prstGeom prst="rect">
            <a:avLst/>
          </a:prstGeom>
          <a:noFill/>
          <a:ln>
            <a:noFill/>
          </a:ln>
        </p:spPr>
        <p:txBody>
          <a:bodyPr spcFirstLastPara="1" wrap="square" lIns="91425" tIns="45700" rIns="91425" bIns="45700" anchor="t" anchorCtr="0">
            <a:normAutofit/>
          </a:bodyPr>
          <a:lstStyle/>
          <a:p>
            <a:pPr marL="0" lvl="0" indent="0">
              <a:spcBef>
                <a:spcPts val="0"/>
              </a:spcBef>
            </a:pPr>
            <a:r>
              <a:rPr lang="ar-JO" dirty="0" smtClean="0"/>
              <a:t>الالتزام</a:t>
            </a:r>
            <a:r>
              <a:rPr lang="en-US" dirty="0" smtClean="0"/>
              <a:t> </a:t>
            </a:r>
            <a:r>
              <a:rPr lang="ar-JO" dirty="0" smtClean="0"/>
              <a:t>بممر </a:t>
            </a:r>
            <a:r>
              <a:rPr lang="ar-JO" dirty="0"/>
              <a:t>المشاة.</a:t>
            </a:r>
          </a:p>
          <a:p>
            <a:pPr marL="0" lvl="0" indent="0">
              <a:spcBef>
                <a:spcPts val="0"/>
              </a:spcBef>
            </a:pPr>
            <a:r>
              <a:rPr lang="ar-JO" dirty="0"/>
              <a:t>أماكن ملائمة وغير ملائمة لتموضع ممرا للمشاة.</a:t>
            </a:r>
          </a:p>
          <a:p>
            <a:pPr marL="0" lvl="0" indent="0">
              <a:spcBef>
                <a:spcPts val="0"/>
              </a:spcBef>
            </a:pPr>
            <a:r>
              <a:rPr lang="ar-JO" dirty="0"/>
              <a:t>أنواع </a:t>
            </a:r>
            <a:r>
              <a:rPr lang="ar-JO" dirty="0" err="1"/>
              <a:t>مختلفه</a:t>
            </a:r>
            <a:r>
              <a:rPr lang="ar-JO" dirty="0"/>
              <a:t> لممرات المشاة.</a:t>
            </a:r>
          </a:p>
          <a:p>
            <a:pPr marL="0" lvl="0" indent="0" algn="r" rtl="1">
              <a:lnSpc>
                <a:spcPct val="129444"/>
              </a:lnSpc>
              <a:spcBef>
                <a:spcPts val="0"/>
              </a:spcBef>
              <a:spcAft>
                <a:spcPts val="0"/>
              </a:spcAft>
              <a:buSzPts val="3600"/>
              <a:buNone/>
            </a:pPr>
            <a:endParaRPr dirty="0"/>
          </a:p>
        </p:txBody>
      </p:sp>
      <p:pic>
        <p:nvPicPr>
          <p:cNvPr id="307" name="Google Shape;307;p18"/>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08" name="Google Shape;308;p18"/>
          <p:cNvPicPr preferRelativeResize="0"/>
          <p:nvPr/>
        </p:nvPicPr>
        <p:blipFill rotWithShape="1">
          <a:blip r:embed="rId4">
            <a:alphaModFix/>
          </a:blip>
          <a:srcRect/>
          <a:stretch/>
        </p:blipFill>
        <p:spPr>
          <a:xfrm flipH="1">
            <a:off x="10227203" y="4424747"/>
            <a:ext cx="1695450" cy="2203596"/>
          </a:xfrm>
          <a:prstGeom prst="rect">
            <a:avLst/>
          </a:prstGeom>
          <a:noFill/>
          <a:ln>
            <a:noFill/>
          </a:ln>
        </p:spPr>
      </p:pic>
      <p:pic>
        <p:nvPicPr>
          <p:cNvPr id="309" name="Google Shape;309;p18"/>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extLst>
      <p:ext uri="{BB962C8B-B14F-4D97-AF65-F5344CB8AC3E}">
        <p14:creationId xmlns:p14="http://schemas.microsoft.com/office/powerpoint/2010/main" val="1083291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2" name="תמונה 1"/>
          <p:cNvPicPr>
            <a:picLocks noChangeAspect="1"/>
          </p:cNvPicPr>
          <p:nvPr/>
        </p:nvPicPr>
        <p:blipFill>
          <a:blip r:embed="rId5"/>
          <a:stretch>
            <a:fillRect/>
          </a:stretch>
        </p:blipFill>
        <p:spPr>
          <a:xfrm>
            <a:off x="914400" y="1383126"/>
            <a:ext cx="10447190" cy="4913171"/>
          </a:xfrm>
          <a:prstGeom prst="rect">
            <a:avLst/>
          </a:prstGeom>
        </p:spPr>
      </p:pic>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JO" dirty="0" smtClean="0"/>
              <a:t>مهمه بيتية</a:t>
            </a:r>
            <a:endParaRPr dirty="0"/>
          </a:p>
        </p:txBody>
      </p:sp>
      <p:pic>
        <p:nvPicPr>
          <p:cNvPr id="317" name="Google Shape;317;p19"/>
          <p:cNvPicPr preferRelativeResize="0"/>
          <p:nvPr/>
        </p:nvPicPr>
        <p:blipFill rotWithShape="1">
          <a:blip r:embed="rId6">
            <a:alphaModFix/>
          </a:blip>
          <a:srcRect/>
          <a:stretch/>
        </p:blipFill>
        <p:spPr>
          <a:xfrm flipH="1">
            <a:off x="274320" y="5460785"/>
            <a:ext cx="640080" cy="713196"/>
          </a:xfrm>
          <a:prstGeom prst="rect">
            <a:avLst/>
          </a:prstGeom>
          <a:noFill/>
          <a:ln>
            <a:noFill/>
          </a:ln>
        </p:spPr>
      </p:pic>
      <p:pic>
        <p:nvPicPr>
          <p:cNvPr id="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2183" y="663126"/>
            <a:ext cx="2018692" cy="72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3"/>
          <p:cNvSpPr txBox="1"/>
          <p:nvPr/>
        </p:nvSpPr>
        <p:spPr>
          <a:xfrm>
            <a:off x="2173856" y="2879296"/>
            <a:ext cx="7844289" cy="110799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ar-SA" sz="6600" dirty="0">
                <a:solidFill>
                  <a:schemeClr val="lt1"/>
                </a:solidFill>
                <a:latin typeface="Calibri"/>
                <a:ea typeface="Calibri"/>
                <a:cs typeface="Calibri"/>
                <a:sym typeface="Calibri"/>
              </a:rPr>
              <a:t>كلمة قبل أن نُنهي...</a:t>
            </a:r>
            <a:endParaRPr sz="66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ما الذي نعرفه من قبلُ؟</a:t>
            </a:r>
            <a:endParaRPr/>
          </a:p>
        </p:txBody>
      </p:sp>
      <p:sp>
        <p:nvSpPr>
          <p:cNvPr id="229" name="Google Shape;229;p10"/>
          <p:cNvSpPr txBox="1">
            <a:spLocks noGrp="1"/>
          </p:cNvSpPr>
          <p:nvPr>
            <p:ph type="body" idx="1"/>
          </p:nvPr>
        </p:nvSpPr>
        <p:spPr>
          <a:xfrm>
            <a:off x="1442435" y="1643062"/>
            <a:ext cx="9919156" cy="3844925"/>
          </a:xfrm>
          <a:prstGeom prst="rect">
            <a:avLst/>
          </a:prstGeom>
          <a:noFill/>
          <a:ln>
            <a:noFill/>
          </a:ln>
        </p:spPr>
        <p:txBody>
          <a:bodyPr spcFirstLastPara="1" wrap="square" lIns="91425" tIns="45700" rIns="91425" bIns="45700" anchor="t" anchorCtr="0">
            <a:normAutofit/>
          </a:bodyPr>
          <a:lstStyle/>
          <a:p>
            <a:pPr marL="571500" lvl="0" indent="-571500" algn="r" rtl="1">
              <a:lnSpc>
                <a:spcPct val="129444"/>
              </a:lnSpc>
              <a:spcBef>
                <a:spcPts val="0"/>
              </a:spcBef>
              <a:spcAft>
                <a:spcPts val="0"/>
              </a:spcAft>
              <a:buSzPts val="3600"/>
              <a:buFont typeface="Wingdings" panose="05000000000000000000" pitchFamily="2" charset="2"/>
              <a:buChar char="§"/>
            </a:pPr>
            <a:r>
              <a:rPr lang="ar-JO" dirty="0" smtClean="0"/>
              <a:t>ما هو ممر المشاة</a:t>
            </a:r>
          </a:p>
          <a:p>
            <a:pPr marL="571500" lvl="0" indent="-571500" algn="r" rtl="1">
              <a:lnSpc>
                <a:spcPct val="129444"/>
              </a:lnSpc>
              <a:spcBef>
                <a:spcPts val="0"/>
              </a:spcBef>
              <a:spcAft>
                <a:spcPts val="0"/>
              </a:spcAft>
              <a:buSzPts val="3600"/>
              <a:buFont typeface="Wingdings" panose="05000000000000000000" pitchFamily="2" charset="2"/>
              <a:buChar char="§"/>
            </a:pPr>
            <a:r>
              <a:rPr lang="ar-JO" dirty="0" smtClean="0"/>
              <a:t>القواعد </a:t>
            </a:r>
            <a:r>
              <a:rPr lang="ar-JO" smtClean="0"/>
              <a:t>الخمس اجتياز الشارع</a:t>
            </a:r>
            <a:endParaRPr lang="ar-JO" dirty="0" smtClean="0"/>
          </a:p>
          <a:p>
            <a:pPr marL="571500" lvl="0" indent="-571500">
              <a:spcBef>
                <a:spcPts val="0"/>
              </a:spcBef>
              <a:buFont typeface="Wingdings" panose="05000000000000000000" pitchFamily="2" charset="2"/>
              <a:buChar char="§"/>
            </a:pPr>
            <a:r>
              <a:rPr lang="ar-JO" dirty="0" smtClean="0"/>
              <a:t>الشارع </a:t>
            </a:r>
            <a:r>
              <a:rPr lang="ar-JO" dirty="0"/>
              <a:t>الذي يتضمن تدابير مرورية يكون  منظمًا وبارزًا </a:t>
            </a:r>
            <a:r>
              <a:rPr lang="ar-JO" dirty="0" smtClean="0"/>
              <a:t>.</a:t>
            </a:r>
          </a:p>
          <a:p>
            <a:pPr marL="571500" lvl="0" indent="-571500">
              <a:spcBef>
                <a:spcPts val="0"/>
              </a:spcBef>
              <a:buFont typeface="Wingdings" panose="05000000000000000000" pitchFamily="2" charset="2"/>
              <a:buChar char="§"/>
            </a:pPr>
            <a:r>
              <a:rPr lang="ar-JO" dirty="0" smtClean="0"/>
              <a:t>ما هي المخاطر التي تواجهنا بقطع الشارع بدون تدابير مرورية.</a:t>
            </a:r>
            <a:endParaRPr lang="he-IL" dirty="0"/>
          </a:p>
          <a:p>
            <a:pPr marL="571500" lvl="0" indent="-571500" algn="r" rtl="1">
              <a:lnSpc>
                <a:spcPct val="129444"/>
              </a:lnSpc>
              <a:spcBef>
                <a:spcPts val="0"/>
              </a:spcBef>
              <a:spcAft>
                <a:spcPts val="0"/>
              </a:spcAft>
              <a:buSzPts val="3600"/>
              <a:buFont typeface="Wingdings" panose="05000000000000000000" pitchFamily="2" charset="2"/>
              <a:buChar char="§"/>
            </a:pPr>
            <a:endParaRPr dirty="0"/>
          </a:p>
        </p:txBody>
      </p:sp>
      <p:pic>
        <p:nvPicPr>
          <p:cNvPr id="231" name="Google Shape;231;p10"/>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stretch>
            <a:fillRect/>
          </a:stretch>
        </p:blipFill>
        <p:spPr>
          <a:xfrm>
            <a:off x="875934" y="1084262"/>
            <a:ext cx="1826061" cy="18106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نبدأ بمتعة</a:t>
            </a:r>
            <a:endParaRPr dirty="0"/>
          </a:p>
        </p:txBody>
      </p:sp>
      <p:pic>
        <p:nvPicPr>
          <p:cNvPr id="2" name="תמונה 1"/>
          <p:cNvPicPr>
            <a:picLocks noChangeAspect="1"/>
          </p:cNvPicPr>
          <p:nvPr/>
        </p:nvPicPr>
        <p:blipFill>
          <a:blip r:embed="rId3"/>
          <a:stretch>
            <a:fillRect/>
          </a:stretch>
        </p:blipFill>
        <p:spPr>
          <a:xfrm>
            <a:off x="951470" y="1733826"/>
            <a:ext cx="10631200" cy="4413756"/>
          </a:xfrm>
          <a:prstGeom prst="rect">
            <a:avLst/>
          </a:prstGeom>
        </p:spPr>
      </p:pic>
      <p:pic>
        <p:nvPicPr>
          <p:cNvPr id="240" name="Google Shape;240;p11"/>
          <p:cNvPicPr preferRelativeResize="0"/>
          <p:nvPr/>
        </p:nvPicPr>
        <p:blipFill rotWithShape="1">
          <a:blip r:embed="rId4">
            <a:alphaModFix/>
          </a:blip>
          <a:srcRect/>
          <a:stretch/>
        </p:blipFill>
        <p:spPr>
          <a:xfrm>
            <a:off x="3617846" y="13562"/>
            <a:ext cx="1017545" cy="1070700"/>
          </a:xfrm>
          <a:prstGeom prst="rect">
            <a:avLst/>
          </a:prstGeom>
          <a:noFill/>
          <a:ln>
            <a:noFill/>
          </a:ln>
        </p:spPr>
      </p:pic>
      <p:pic>
        <p:nvPicPr>
          <p:cNvPr id="3" name="תמונה 2"/>
          <p:cNvPicPr>
            <a:picLocks noChangeAspect="1"/>
          </p:cNvPicPr>
          <p:nvPr/>
        </p:nvPicPr>
        <p:blipFill>
          <a:blip r:embed="rId5"/>
          <a:stretch>
            <a:fillRect/>
          </a:stretch>
        </p:blipFill>
        <p:spPr>
          <a:xfrm>
            <a:off x="721827" y="335559"/>
            <a:ext cx="2091635" cy="2445834"/>
          </a:xfrm>
          <a:prstGeom prst="rect">
            <a:avLst/>
          </a:prstGeom>
        </p:spPr>
      </p:pic>
    </p:spTree>
    <p:extLst>
      <p:ext uri="{BB962C8B-B14F-4D97-AF65-F5344CB8AC3E}">
        <p14:creationId xmlns:p14="http://schemas.microsoft.com/office/powerpoint/2010/main" val="2791307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a:t>نبدأ بمتعة</a:t>
            </a:r>
            <a:endParaRPr dirty="0"/>
          </a:p>
        </p:txBody>
      </p:sp>
      <p:sp>
        <p:nvSpPr>
          <p:cNvPr id="238" name="Google Shape;238;p11"/>
          <p:cNvSpPr txBox="1">
            <a:spLocks noGrp="1"/>
          </p:cNvSpPr>
          <p:nvPr>
            <p:ph type="body" idx="1"/>
          </p:nvPr>
        </p:nvSpPr>
        <p:spPr>
          <a:xfrm>
            <a:off x="1671638" y="1633391"/>
            <a:ext cx="9572625" cy="3844925"/>
          </a:xfrm>
          <a:prstGeom prst="rect">
            <a:avLst/>
          </a:prstGeom>
          <a:noFill/>
          <a:ln>
            <a:noFill/>
          </a:ln>
        </p:spPr>
        <p:txBody>
          <a:bodyPr spcFirstLastPara="1" wrap="square" lIns="91425" tIns="45700" rIns="91425" bIns="45700" anchor="t" anchorCtr="0">
            <a:normAutofit/>
          </a:bodyPr>
          <a:lstStyle/>
          <a:p>
            <a:pPr marL="285750" lvl="0" indent="-285750" algn="r" rtl="1">
              <a:lnSpc>
                <a:spcPct val="129444"/>
              </a:lnSpc>
              <a:spcBef>
                <a:spcPts val="0"/>
              </a:spcBef>
              <a:spcAft>
                <a:spcPts val="0"/>
              </a:spcAft>
              <a:buSzPts val="3600"/>
              <a:buFont typeface="Arial"/>
              <a:buChar char="•"/>
            </a:pPr>
            <a:r>
              <a:rPr lang="ar-JO" dirty="0" smtClean="0"/>
              <a:t>أجيبوا على الأسئلة التالية:</a:t>
            </a:r>
            <a:endParaRPr dirty="0"/>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stretch>
            <a:fillRect/>
          </a:stretch>
        </p:blipFill>
        <p:spPr>
          <a:xfrm>
            <a:off x="319574" y="663126"/>
            <a:ext cx="2280102" cy="1967938"/>
          </a:xfrm>
          <a:prstGeom prst="rect">
            <a:avLst/>
          </a:prstGeom>
        </p:spPr>
      </p:pic>
      <p:pic>
        <p:nvPicPr>
          <p:cNvPr id="4" name="תמונה 3"/>
          <p:cNvPicPr>
            <a:picLocks noChangeAspect="1"/>
          </p:cNvPicPr>
          <p:nvPr/>
        </p:nvPicPr>
        <p:blipFill>
          <a:blip r:embed="rId5"/>
          <a:stretch>
            <a:fillRect/>
          </a:stretch>
        </p:blipFill>
        <p:spPr>
          <a:xfrm>
            <a:off x="1235676" y="2710403"/>
            <a:ext cx="9829351" cy="27679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smtClean="0"/>
              <a:t>نبدأ بمتعة</a:t>
            </a:r>
            <a:endParaRPr dirty="0"/>
          </a:p>
        </p:txBody>
      </p:sp>
      <p:sp>
        <p:nvSpPr>
          <p:cNvPr id="220" name="Google Shape;220;p9"/>
          <p:cNvSpPr txBox="1">
            <a:spLocks noGrp="1"/>
          </p:cNvSpPr>
          <p:nvPr>
            <p:ph type="body" idx="1"/>
          </p:nvPr>
        </p:nvSpPr>
        <p:spPr>
          <a:xfrm>
            <a:off x="1603399" y="1383126"/>
            <a:ext cx="9572625" cy="3844925"/>
          </a:xfrm>
          <a:prstGeom prst="rect">
            <a:avLst/>
          </a:prstGeom>
          <a:noFill/>
          <a:ln>
            <a:noFill/>
          </a:ln>
        </p:spPr>
        <p:txBody>
          <a:bodyPr spcFirstLastPara="1" wrap="square" lIns="91425" tIns="45700" rIns="91425" bIns="45700" anchor="t" anchorCtr="0">
            <a:normAutofit/>
          </a:bodyPr>
          <a:lstStyle/>
          <a:p>
            <a:pPr marL="0" lvl="0" indent="0" algn="ctr">
              <a:spcBef>
                <a:spcPts val="0"/>
              </a:spcBef>
            </a:pPr>
            <a:r>
              <a:rPr lang="ar-JO" dirty="0"/>
              <a:t>ما الفرق بين صورتين:</a:t>
            </a:r>
          </a:p>
          <a:p>
            <a:pPr marL="0" lvl="0" indent="0" algn="ctr" rtl="1">
              <a:lnSpc>
                <a:spcPct val="129444"/>
              </a:lnSpc>
              <a:spcBef>
                <a:spcPts val="0"/>
              </a:spcBef>
              <a:spcAft>
                <a:spcPts val="0"/>
              </a:spcAft>
              <a:buSzPts val="3600"/>
              <a:buNone/>
            </a:pPr>
            <a:endParaRPr dirty="0"/>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stretch>
            <a:fillRect/>
          </a:stretch>
        </p:blipFill>
        <p:spPr>
          <a:xfrm>
            <a:off x="6464806" y="2994496"/>
            <a:ext cx="4711218" cy="3152633"/>
          </a:xfrm>
          <a:prstGeom prst="rect">
            <a:avLst/>
          </a:prstGeom>
        </p:spPr>
      </p:pic>
      <p:pic>
        <p:nvPicPr>
          <p:cNvPr id="3" name="תמונה 2"/>
          <p:cNvPicPr>
            <a:picLocks noChangeAspect="1"/>
          </p:cNvPicPr>
          <p:nvPr/>
        </p:nvPicPr>
        <p:blipFill>
          <a:blip r:embed="rId5"/>
          <a:stretch>
            <a:fillRect/>
          </a:stretch>
        </p:blipFill>
        <p:spPr>
          <a:xfrm>
            <a:off x="1020777" y="2994496"/>
            <a:ext cx="4861407" cy="3152633"/>
          </a:xfrm>
          <a:prstGeom prst="rect">
            <a:avLst/>
          </a:prstGeom>
        </p:spPr>
      </p:pic>
      <p:pic>
        <p:nvPicPr>
          <p:cNvPr id="4" name="תמונה 3"/>
          <p:cNvPicPr>
            <a:picLocks noChangeAspect="1"/>
          </p:cNvPicPr>
          <p:nvPr/>
        </p:nvPicPr>
        <p:blipFill>
          <a:blip r:embed="rId6"/>
          <a:stretch>
            <a:fillRect/>
          </a:stretch>
        </p:blipFill>
        <p:spPr>
          <a:xfrm>
            <a:off x="3617846" y="1681990"/>
            <a:ext cx="1868931" cy="1864372"/>
          </a:xfrm>
          <a:prstGeom prst="rect">
            <a:avLst/>
          </a:prstGeom>
        </p:spPr>
      </p:pic>
      <p:pic>
        <p:nvPicPr>
          <p:cNvPr id="5" name="תמונה 4"/>
          <p:cNvPicPr>
            <a:picLocks noChangeAspect="1"/>
          </p:cNvPicPr>
          <p:nvPr/>
        </p:nvPicPr>
        <p:blipFill>
          <a:blip r:embed="rId7"/>
          <a:stretch>
            <a:fillRect/>
          </a:stretch>
        </p:blipFill>
        <p:spPr>
          <a:xfrm rot="16859712">
            <a:off x="7379903" y="1681407"/>
            <a:ext cx="1871634" cy="1865538"/>
          </a:xfrm>
          <a:prstGeom prst="rect">
            <a:avLst/>
          </a:prstGeom>
        </p:spPr>
      </p:pic>
      <p:sp>
        <p:nvSpPr>
          <p:cNvPr id="6" name="מלבן 5"/>
          <p:cNvSpPr/>
          <p:nvPr/>
        </p:nvSpPr>
        <p:spPr>
          <a:xfrm>
            <a:off x="3222439" y="2310911"/>
            <a:ext cx="551754" cy="769441"/>
          </a:xfrm>
          <a:prstGeom prst="rect">
            <a:avLst/>
          </a:prstGeom>
        </p:spPr>
        <p:txBody>
          <a:bodyPr wrap="none">
            <a:spAutoFit/>
          </a:bodyPr>
          <a:lstStyle/>
          <a:p>
            <a:r>
              <a:rPr lang="ar-JO" sz="4400" b="1" dirty="0"/>
              <a:t>ب</a:t>
            </a:r>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4000" b="1" dirty="0" smtClean="0">
                <a:solidFill>
                  <a:schemeClr val="tx1">
                    <a:lumMod val="50000"/>
                  </a:schemeClr>
                </a:solidFill>
              </a:rPr>
              <a:t>أ</a:t>
            </a:r>
            <a:endParaRPr lang="he-IL" sz="4000" b="1" dirty="0">
              <a:solidFill>
                <a:schemeClr val="tx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smtClean="0"/>
              <a:t>حل</a:t>
            </a:r>
            <a:endParaRPr dirty="0"/>
          </a:p>
        </p:txBody>
      </p:sp>
      <p:sp>
        <p:nvSpPr>
          <p:cNvPr id="220" name="Google Shape;220;p9"/>
          <p:cNvSpPr txBox="1">
            <a:spLocks noGrp="1"/>
          </p:cNvSpPr>
          <p:nvPr>
            <p:ph type="body" idx="1"/>
          </p:nvPr>
        </p:nvSpPr>
        <p:spPr>
          <a:xfrm>
            <a:off x="1603399" y="1383126"/>
            <a:ext cx="9572625" cy="3844925"/>
          </a:xfrm>
          <a:prstGeom prst="rect">
            <a:avLst/>
          </a:prstGeom>
          <a:noFill/>
          <a:ln>
            <a:noFill/>
          </a:ln>
        </p:spPr>
        <p:txBody>
          <a:bodyPr spcFirstLastPara="1" wrap="square" lIns="91425" tIns="45700" rIns="91425" bIns="45700" anchor="t" anchorCtr="0">
            <a:normAutofit/>
          </a:bodyPr>
          <a:lstStyle/>
          <a:p>
            <a:pPr marL="0" lvl="0" indent="0" algn="ctr">
              <a:spcBef>
                <a:spcPts val="0"/>
              </a:spcBef>
            </a:pPr>
            <a:r>
              <a:rPr lang="ar-JO" dirty="0"/>
              <a:t>ما الفرق بين صورتين:</a:t>
            </a:r>
          </a:p>
          <a:p>
            <a:pPr marL="0" lvl="0" indent="0" algn="ctr" rtl="1">
              <a:lnSpc>
                <a:spcPct val="129444"/>
              </a:lnSpc>
              <a:spcBef>
                <a:spcPts val="0"/>
              </a:spcBef>
              <a:spcAft>
                <a:spcPts val="0"/>
              </a:spcAft>
              <a:buSzPts val="3600"/>
              <a:buNone/>
            </a:pPr>
            <a:endParaRPr dirty="0"/>
          </a:p>
        </p:txBody>
      </p:sp>
      <p:pic>
        <p:nvPicPr>
          <p:cNvPr id="222" name="Google Shape;222;p9"/>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stretch>
            <a:fillRect/>
          </a:stretch>
        </p:blipFill>
        <p:spPr>
          <a:xfrm>
            <a:off x="6464806" y="2994497"/>
            <a:ext cx="4711218" cy="2788118"/>
          </a:xfrm>
          <a:prstGeom prst="rect">
            <a:avLst/>
          </a:prstGeom>
        </p:spPr>
      </p:pic>
      <p:pic>
        <p:nvPicPr>
          <p:cNvPr id="3" name="תמונה 2"/>
          <p:cNvPicPr>
            <a:picLocks noChangeAspect="1"/>
          </p:cNvPicPr>
          <p:nvPr/>
        </p:nvPicPr>
        <p:blipFill>
          <a:blip r:embed="rId5"/>
          <a:stretch>
            <a:fillRect/>
          </a:stretch>
        </p:blipFill>
        <p:spPr>
          <a:xfrm>
            <a:off x="1020777" y="2994496"/>
            <a:ext cx="4861407" cy="2788119"/>
          </a:xfrm>
          <a:prstGeom prst="rect">
            <a:avLst/>
          </a:prstGeom>
        </p:spPr>
      </p:pic>
      <p:pic>
        <p:nvPicPr>
          <p:cNvPr id="4" name="תמונה 3"/>
          <p:cNvPicPr>
            <a:picLocks noChangeAspect="1"/>
          </p:cNvPicPr>
          <p:nvPr/>
        </p:nvPicPr>
        <p:blipFill>
          <a:blip r:embed="rId6"/>
          <a:stretch>
            <a:fillRect/>
          </a:stretch>
        </p:blipFill>
        <p:spPr>
          <a:xfrm>
            <a:off x="3617846" y="1681990"/>
            <a:ext cx="1868931" cy="1864372"/>
          </a:xfrm>
          <a:prstGeom prst="rect">
            <a:avLst/>
          </a:prstGeom>
        </p:spPr>
      </p:pic>
      <p:pic>
        <p:nvPicPr>
          <p:cNvPr id="5" name="תמונה 4"/>
          <p:cNvPicPr>
            <a:picLocks noChangeAspect="1"/>
          </p:cNvPicPr>
          <p:nvPr/>
        </p:nvPicPr>
        <p:blipFill>
          <a:blip r:embed="rId7"/>
          <a:stretch>
            <a:fillRect/>
          </a:stretch>
        </p:blipFill>
        <p:spPr>
          <a:xfrm rot="16859712">
            <a:off x="7379903" y="1681407"/>
            <a:ext cx="1871634" cy="1865538"/>
          </a:xfrm>
          <a:prstGeom prst="rect">
            <a:avLst/>
          </a:prstGeom>
        </p:spPr>
      </p:pic>
      <p:sp>
        <p:nvSpPr>
          <p:cNvPr id="6" name="מלבן 5"/>
          <p:cNvSpPr/>
          <p:nvPr/>
        </p:nvSpPr>
        <p:spPr>
          <a:xfrm>
            <a:off x="3222439" y="2310911"/>
            <a:ext cx="551754" cy="769441"/>
          </a:xfrm>
          <a:prstGeom prst="rect">
            <a:avLst/>
          </a:prstGeom>
        </p:spPr>
        <p:txBody>
          <a:bodyPr wrap="none">
            <a:spAutoFit/>
          </a:bodyPr>
          <a:lstStyle/>
          <a:p>
            <a:r>
              <a:rPr lang="ar-JO" sz="4400" b="1" dirty="0"/>
              <a:t>ب</a:t>
            </a:r>
          </a:p>
        </p:txBody>
      </p:sp>
      <p:sp>
        <p:nvSpPr>
          <p:cNvPr id="8" name="מלבן 7"/>
          <p:cNvSpPr/>
          <p:nvPr/>
        </p:nvSpPr>
        <p:spPr>
          <a:xfrm>
            <a:off x="9163921" y="2614176"/>
            <a:ext cx="456921" cy="29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4000" b="1" dirty="0" smtClean="0">
                <a:solidFill>
                  <a:schemeClr val="tx1">
                    <a:lumMod val="50000"/>
                  </a:schemeClr>
                </a:solidFill>
              </a:rPr>
              <a:t>أ</a:t>
            </a:r>
            <a:endParaRPr lang="he-IL" sz="4000" b="1" dirty="0">
              <a:solidFill>
                <a:schemeClr val="tx1">
                  <a:lumMod val="50000"/>
                </a:schemeClr>
              </a:solidFill>
            </a:endParaRPr>
          </a:p>
        </p:txBody>
      </p:sp>
      <p:sp>
        <p:nvSpPr>
          <p:cNvPr id="7" name="מלבן 6"/>
          <p:cNvSpPr/>
          <p:nvPr/>
        </p:nvSpPr>
        <p:spPr>
          <a:xfrm>
            <a:off x="7369812" y="5851981"/>
            <a:ext cx="3602988" cy="52515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smtClean="0">
                <a:solidFill>
                  <a:srgbClr val="002060"/>
                </a:solidFill>
              </a:rPr>
              <a:t>مكان مع ممر للمشاة</a:t>
            </a:r>
            <a:endParaRPr lang="he-IL" sz="3600" b="1" dirty="0">
              <a:solidFill>
                <a:srgbClr val="002060"/>
              </a:solidFill>
            </a:endParaRPr>
          </a:p>
        </p:txBody>
      </p:sp>
      <p:sp>
        <p:nvSpPr>
          <p:cNvPr id="9" name="מלבן 8"/>
          <p:cNvSpPr/>
          <p:nvPr/>
        </p:nvSpPr>
        <p:spPr>
          <a:xfrm>
            <a:off x="1277729" y="5851981"/>
            <a:ext cx="3889420" cy="525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smtClean="0">
                <a:solidFill>
                  <a:srgbClr val="002060"/>
                </a:solidFill>
              </a:rPr>
              <a:t>مكان بدون ممر للمشاة</a:t>
            </a:r>
            <a:endParaRPr lang="he-IL" sz="3600" b="1" dirty="0">
              <a:solidFill>
                <a:srgbClr val="002060"/>
              </a:solidFill>
            </a:endParaRPr>
          </a:p>
        </p:txBody>
      </p:sp>
    </p:spTree>
    <p:extLst>
      <p:ext uri="{BB962C8B-B14F-4D97-AF65-F5344CB8AC3E}">
        <p14:creationId xmlns:p14="http://schemas.microsoft.com/office/powerpoint/2010/main" val="3014213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5">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9936</TotalTime>
  <Words>1855</Words>
  <Application>Microsoft Office PowerPoint</Application>
  <PresentationFormat>מסך רחב</PresentationFormat>
  <Paragraphs>317</Paragraphs>
  <Slides>44</Slides>
  <Notes>32</Notes>
  <HiddenSlides>0</HiddenSlides>
  <MMClips>8</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44</vt:i4>
      </vt:variant>
    </vt:vector>
  </HeadingPairs>
  <TitlesOfParts>
    <vt:vector size="49" baseType="lpstr">
      <vt:lpstr>Alef</vt:lpstr>
      <vt:lpstr>Arial</vt:lpstr>
      <vt:lpstr>Calibri</vt:lpstr>
      <vt:lpstr>Wingdings</vt:lpstr>
      <vt:lpstr>Office Theme</vt:lpstr>
      <vt:lpstr>מצגת של PowerPoint‏</vt:lpstr>
      <vt:lpstr>ماذا سنتعلّم اليوم؟ </vt:lpstr>
      <vt:lpstr>اهداف درس اليوم؟</vt:lpstr>
      <vt:lpstr>ماذا يجب أن نحضّر للحصّة؟ </vt:lpstr>
      <vt:lpstr>ما الذي نعرفه من قبلُ؟</vt:lpstr>
      <vt:lpstr>نبدأ بمتعة</vt:lpstr>
      <vt:lpstr>نبدأ بمتعة</vt:lpstr>
      <vt:lpstr>نبدأ بمتعة</vt:lpstr>
      <vt:lpstr>حل</vt:lpstr>
      <vt:lpstr>الآن سنتعلّم</vt:lpstr>
      <vt:lpstr>الآن سنتعلّم: لماذا رسمنا ممر مشاة؟</vt:lpstr>
      <vt:lpstr>تدرّب</vt:lpstr>
      <vt:lpstr>حلّ</vt:lpstr>
      <vt:lpstr>تتمّة التدرّب</vt:lpstr>
      <vt:lpstr>تتمّة التدرّب</vt:lpstr>
      <vt:lpstr>الآن سنتعلّم: المعايير لرسم ممرات المشاة</vt:lpstr>
      <vt:lpstr>الآن سنتعلّم    أنواع ممرات المشاة</vt:lpstr>
      <vt:lpstr>الآن سنتعلّم        أنواع ممرات المشاة</vt:lpstr>
      <vt:lpstr>الآن سنتعلّم:  انواع ممرات المشاة</vt:lpstr>
      <vt:lpstr>الآن سنتعلّم: وسائل أمان الاجتياز</vt:lpstr>
      <vt:lpstr>الآن سنتعلّم: وسائل أمان الاجتياز</vt:lpstr>
      <vt:lpstr>الآن سنتعلّم: وسائل أمان الاجتياز</vt:lpstr>
      <vt:lpstr>الآن سنتعلّم: وسائل أمان الاجتياز</vt:lpstr>
      <vt:lpstr>الآن سنتعلّم: وسائل أمان الاجتياز</vt:lpstr>
      <vt:lpstr>الآن سنتعلّم</vt:lpstr>
      <vt:lpstr>الآن سنتعلّم</vt:lpstr>
      <vt:lpstr>الآن سنتعلّم</vt:lpstr>
      <vt:lpstr>الآن سنتعلّم</vt:lpstr>
      <vt:lpstr>تتمّة التدرّب</vt:lpstr>
      <vt:lpstr>تتمّة التدرّب</vt:lpstr>
      <vt:lpstr>حلّ</vt:lpstr>
      <vt:lpstr>تتمّة التدرّب</vt:lpstr>
      <vt:lpstr>حلّ</vt:lpstr>
      <vt:lpstr>تتمّة التدرّب</vt:lpstr>
      <vt:lpstr>حلّ</vt:lpstr>
      <vt:lpstr>تتمّة التدرّب</vt:lpstr>
      <vt:lpstr>حلّ</vt:lpstr>
      <vt:lpstr>تتمّة التدرّب</vt:lpstr>
      <vt:lpstr>حلّ</vt:lpstr>
      <vt:lpstr>تتمة التدرب</vt:lpstr>
      <vt:lpstr>حل</vt:lpstr>
      <vt:lpstr>نُنهي ونُجمل</vt:lpstr>
      <vt:lpstr>مهمه بيتية</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User</cp:lastModifiedBy>
  <cp:revision>57</cp:revision>
  <dcterms:created xsi:type="dcterms:W3CDTF">2020-03-11T07:11:19Z</dcterms:created>
  <dcterms:modified xsi:type="dcterms:W3CDTF">2020-05-20T08:42:46Z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0x0101003A84B2C970292541884C6D2E423F45B9</vt:lpwstr>
  </property>
</Properties>
</file>