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03" r:id="rId2"/>
    <p:sldId id="261" r:id="rId3"/>
    <p:sldId id="306" r:id="rId4"/>
    <p:sldId id="262" r:id="rId5"/>
    <p:sldId id="264" r:id="rId6"/>
    <p:sldId id="307" r:id="rId7"/>
    <p:sldId id="265" r:id="rId8"/>
    <p:sldId id="334" r:id="rId9"/>
    <p:sldId id="335" r:id="rId10"/>
    <p:sldId id="333" r:id="rId11"/>
    <p:sldId id="337" r:id="rId12"/>
    <p:sldId id="339" r:id="rId13"/>
    <p:sldId id="338" r:id="rId14"/>
    <p:sldId id="342" r:id="rId15"/>
    <p:sldId id="340" r:id="rId16"/>
    <p:sldId id="343" r:id="rId17"/>
    <p:sldId id="336" r:id="rId18"/>
    <p:sldId id="321" r:id="rId19"/>
    <p:sldId id="266" r:id="rId20"/>
    <p:sldId id="341" r:id="rId21"/>
    <p:sldId id="344" r:id="rId22"/>
    <p:sldId id="345" r:id="rId23"/>
    <p:sldId id="346" r:id="rId24"/>
    <p:sldId id="348" r:id="rId25"/>
    <p:sldId id="347" r:id="rId26"/>
    <p:sldId id="308" r:id="rId27"/>
    <p:sldId id="309" r:id="rId28"/>
    <p:sldId id="267" r:id="rId29"/>
    <p:sldId id="268" r:id="rId30"/>
    <p:sldId id="322" r:id="rId31"/>
    <p:sldId id="323" r:id="rId32"/>
    <p:sldId id="324" r:id="rId33"/>
    <p:sldId id="325" r:id="rId34"/>
    <p:sldId id="331" r:id="rId35"/>
    <p:sldId id="332" r:id="rId36"/>
    <p:sldId id="269" r:id="rId37"/>
    <p:sldId id="273" r:id="rId38"/>
    <p:sldId id="349" r:id="rId3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74"/>
  </p:normalViewPr>
  <p:slideViewPr>
    <p:cSldViewPr snapToGrid="0" snapToObjects="1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D2AD1-8399-4540-9015-4C138082797B}" type="datetimeFigureOut">
              <a:rPr lang="x-none" smtClean="0"/>
              <a:t>20/05/2020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7CD2-6A08-4049-82D6-4CA2D02CE332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8041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/>
              <a:t>اكتبوا النصّ الملائم وكذلك المعدّات المطلوبة. 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2548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699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9182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2521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46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631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62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2027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264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8997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119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b="1" dirty="0"/>
              <a:t>مدّة الشريحة: دقيقتان</a:t>
            </a:r>
            <a:endParaRPr sz="1200" b="1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عرّفوا بأنفسكم وأعرضوا سير الدرس: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أنتم مدعوّون للتوجّه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sz="1200" dirty="0">
              <a:solidFill>
                <a:srgbClr val="2F5496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rgbClr val="2F5496"/>
                </a:solidFill>
              </a:rPr>
              <a:t>مثال على نصّ شفويّ: مرحبًا، اسمي ـــــــــــــــ. أنا أعلّم ـــــــــ من ــــــــــــــ. كيف حالكم؟ يسرّني انضمامكم إليّ... </a:t>
            </a:r>
            <a:endParaRPr sz="1200" dirty="0">
              <a:solidFill>
                <a:srgbClr val="2F5496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موضوع الدرس وهدفه: </a:t>
            </a:r>
            <a:br>
              <a:rPr lang="ar-SA" sz="1200" dirty="0">
                <a:solidFill>
                  <a:schemeClr val="dk1"/>
                </a:solidFill>
              </a:rPr>
            </a:br>
            <a:endParaRPr sz="1200" dirty="0">
              <a:solidFill>
                <a:srgbClr val="2F5496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rgbClr val="2F5496"/>
                </a:solidFill>
              </a:rPr>
              <a:t>مثال على نصّ شفويّ: سنتعلّم في هذا الدرس عن ــــــــــــــــــــ. انضمّوا إليّ وستستمتعون. هل أنتم مستعدّون؟ فلنبدأ" </a:t>
            </a:r>
            <a:endParaRPr sz="1200" b="1" dirty="0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نبدأ بـ ….  (مرحلة افتتاحيّة الدرس)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ننتقل إلى الاكتشاف (مرحلة التعلّم/ إكساب -  اكنبوا هنا سؤالًا مثيرًا للفضول، يجيب عن هدف الدرس)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نتدرّب على … (مرحلة التدرّب/ التجريب)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نُجمل  (مرحلة إجمال الدرس)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666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9810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28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194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030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6143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8898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6024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9342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ar-SA" b="1"/>
              <a:t>التدرّب:</a:t>
            </a:r>
            <a:r>
              <a:rPr lang="ar-SA"/>
              <a:t> لا يزيد عن 3 دقائق. يمكنك إجراء 2-1 جولات من التدرّب أمام الكمبيوتر (سؤال على اللوح وكتابة في ورقة، أشغال باستخدام الألوان/ العجين/ المعجونة) أو في أرجاء البيت (الأشياء المتوفّرة لديكم أو مزيج من التفاعل بين أفراد العائلة).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نصيحة للصفوف الدنيا: اطرحوا أسئلة تشارك التلاميذ على نمط مسرحيات الأطفال/ قناة الأطفال، مثل "أين التذكرة الثانية ...؟ لا أذكر ... هل تعرفون أين هي؟"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أمثلة:</a:t>
            </a:r>
            <a:br>
              <a:rPr lang="ar-SA"/>
            </a:br>
            <a:r>
              <a:rPr lang="ar-SA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ar-SA"/>
              <a:t>   برنامج طهو للأطفال. يتحدّثون مع الأطفال طوال الدرس ويطرحون عليهم أسئلة.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art attack :  </a:t>
            </a:r>
            <a:r>
              <a:rPr lang="ar-SA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30981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ar-SA" b="1"/>
              <a:t>حلّ التدرّب</a:t>
            </a:r>
            <a:r>
              <a:rPr lang="ar-SA"/>
              <a:t>: بعد أن تدرّب التلاميذ بشكل مستقل، يجب عرض الحلّ ومناقشته. يمكن إظهار الأخطاء الشائعة وشرح كيفيّة حلّها.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3360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b="1" dirty="0"/>
              <a:t>مدّة الشريحة: دقيقتان</a:t>
            </a:r>
            <a:endParaRPr sz="1200" b="1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عرّفوا بأنفسكم وأعرضوا سير الدرس: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أنتم مدعوّون للتوجّه إلى التلاميذ بصورة شخصيّة: </a:t>
            </a:r>
            <a:r>
              <a:rPr lang="ar-SA" sz="1200" dirty="0"/>
              <a:t/>
            </a:r>
            <a:br>
              <a:rPr lang="ar-SA" sz="1200" dirty="0"/>
            </a:br>
            <a:endParaRPr sz="1200" dirty="0">
              <a:solidFill>
                <a:srgbClr val="2F5496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rgbClr val="2F5496"/>
                </a:solidFill>
              </a:rPr>
              <a:t>مثال على نصّ شفويّ: مرحبًا، اسمي ـــــــــــــــ. أنا أعلّم ـــــــــ من ــــــــــــــ. كيف حالكم؟ يسرّني انضمامكم إليّ... </a:t>
            </a:r>
            <a:endParaRPr sz="1200" dirty="0">
              <a:solidFill>
                <a:srgbClr val="2F5496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chemeClr val="dk1"/>
                </a:solidFill>
              </a:rPr>
              <a:t>موضوع الدرس وهدفه: </a:t>
            </a:r>
            <a:br>
              <a:rPr lang="ar-SA" sz="1200" dirty="0">
                <a:solidFill>
                  <a:schemeClr val="dk1"/>
                </a:solidFill>
              </a:rPr>
            </a:br>
            <a:endParaRPr sz="1200" dirty="0">
              <a:solidFill>
                <a:srgbClr val="2F5496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200"/>
              <a:buFont typeface="Calibri"/>
              <a:buNone/>
            </a:pPr>
            <a:r>
              <a:rPr lang="ar-SA" sz="1200" dirty="0">
                <a:solidFill>
                  <a:srgbClr val="2F5496"/>
                </a:solidFill>
              </a:rPr>
              <a:t>مثال على نصّ شفويّ: سنتعلّم في هذا الدرس عن ــــــــــــــــــــ. انضمّوا إليّ وستستمتعون. هل أنتم مستعدّون؟ فلنبدأ" </a:t>
            </a:r>
            <a:endParaRPr sz="1200" b="1" dirty="0"/>
          </a:p>
          <a:p>
            <a:pPr marL="133350" lvl="0" indent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نبدأ بـ ….  (مرحلة افتتاحيّة الدرس)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ننتقل إلى الاكتشاف (مرحلة التعلّم/ إكساب -  اكنبوا هنا سؤالًا مثيرًا للفضول، يجيب عن هدف الدرس)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نتدرّب على … (مرحلة التدرّب/ التجريب) </a:t>
            </a:r>
            <a:endParaRPr dirty="0"/>
          </a:p>
          <a:p>
            <a:pPr marL="13335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dk1"/>
                </a:solidFill>
                <a:latin typeface="Arial" panose="020B0604020202020204" pitchFamily="34" charset="0"/>
                <a:ea typeface="Alef"/>
                <a:cs typeface="Arial" panose="020B0604020202020204" pitchFamily="34" charset="0"/>
                <a:sym typeface="Alef"/>
              </a:rPr>
              <a:t>نُجمل  (مرحلة إجمال الدرس)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9564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ar-SA" b="1"/>
              <a:t>التدرّب:</a:t>
            </a:r>
            <a:r>
              <a:rPr lang="ar-SA"/>
              <a:t> لا يزيد عن 3 دقائق. يمكنك إجراء 2-1 جولات من التدرّب أمام الكمبيوتر (سؤال على اللوح وكتابة في ورقة، أشغال باستخدام الألوان/ العجين/ المعجونة) أو في أرجاء البيت (الأشياء المتوفّرة لديكم أو مزيج من التفاعل بين أفراد العائلة).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نصيحة للصفوف الدنيا: اطرحوا أسئلة تشارك التلاميذ على نمط مسرحيات الأطفال/ قناة الأطفال، مثل "أين التذكرة الثانية ...؟ لا أذكر ... هل تعرفون أين هي؟"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أمثلة:</a:t>
            </a:r>
            <a:br>
              <a:rPr lang="ar-SA"/>
            </a:br>
            <a:r>
              <a:rPr lang="ar-SA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ar-SA"/>
              <a:t>   برنامج طهو للأطفال. يتحدّثون مع الأطفال طوال الدرس ويطرحون عليهم أسئلة.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art attack :  </a:t>
            </a:r>
            <a:r>
              <a:rPr lang="ar-SA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679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ar-SA" b="1"/>
              <a:t>حلّ التدرّب</a:t>
            </a:r>
            <a:r>
              <a:rPr lang="ar-SA"/>
              <a:t>: بعد أن تدرّب التلاميذ بشكل مستقل، يجب عرض الحلّ ومناقشته. يمكن إظهار الأخطاء الشائعة وشرح كيفيّة حلّها.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0768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ar-SA" b="1"/>
              <a:t>التدرّب:</a:t>
            </a:r>
            <a:r>
              <a:rPr lang="ar-SA"/>
              <a:t> لا يزيد عن 3 دقائق. يمكنك إجراء 2-1 جولات من التدرّب أمام الكمبيوتر (سؤال على اللوح وكتابة في ورقة، أشغال باستخدام الألوان/ العجين/ المعجونة) أو في أرجاء البيت (الأشياء المتوفّرة لديكم أو مزيج من التفاعل بين أفراد العائلة).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نصيحة للصفوف الدنيا: اطرحوا أسئلة تشارك التلاميذ على نمط مسرحيات الأطفال/ قناة الأطفال، مثل "أين التذكرة الثانية ...؟ لا أذكر ... هل تعرفون أين هي؟"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أمثلة:</a:t>
            </a:r>
            <a:br>
              <a:rPr lang="ar-SA"/>
            </a:br>
            <a:r>
              <a:rPr lang="ar-SA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ar-SA"/>
              <a:t>   برنامج طهو للأطفال. يتحدّثون مع الأطفال طوال الدرس ويطرحون عليهم أسئلة.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art attack :  </a:t>
            </a:r>
            <a:r>
              <a:rPr lang="ar-SA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3390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ar-SA" b="1"/>
              <a:t>حلّ التدرّب</a:t>
            </a:r>
            <a:r>
              <a:rPr lang="ar-SA"/>
              <a:t>: بعد أن تدرّب التلاميذ بشكل مستقل، يجب عرض الحلّ ومناقشته. يمكن إظهار الأخطاء الشائعة وشرح كيفيّة حلّها.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4133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ar-SA" b="1"/>
              <a:t>التدرّب:</a:t>
            </a:r>
            <a:r>
              <a:rPr lang="ar-SA"/>
              <a:t> لا يزيد عن 3 دقائق. يمكنك إجراء 2-1 جولات من التدرّب أمام الكمبيوتر (سؤال على اللوح وكتابة في ورقة، أشغال باستخدام الألوان/ العجين/ المعجونة) أو في أرجاء البيت (الأشياء المتوفّرة لديكم أو مزيج من التفاعل بين أفراد العائلة).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نصيحة للصفوف الدنيا: اطرحوا أسئلة تشارك التلاميذ على نمط مسرحيات الأطفال/ قناة الأطفال، مثل "أين التذكرة الثانية ...؟ لا أذكر ... هل تعرفون أين هي؟"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أمثلة:</a:t>
            </a:r>
            <a:br>
              <a:rPr lang="ar-SA"/>
            </a:br>
            <a:r>
              <a:rPr lang="ar-SA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ar-SA"/>
              <a:t>   برنامج طهو للأطفال. يتحدّثون مع الأطفال طوال الدرس ويطرحون عليهم أسئلة.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art attack :  </a:t>
            </a:r>
            <a:r>
              <a:rPr lang="ar-SA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7764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ar-SA" b="1"/>
              <a:t>حلّ التدرّب</a:t>
            </a:r>
            <a:r>
              <a:rPr lang="ar-SA"/>
              <a:t>: بعد أن تدرّب التلاميذ بشكل مستقل، يجب عرض الحلّ ومناقشته. يمكن إظهار الأخطاء الشائعة وشرح كيفيّة حلّها.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6667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ar-SA" b="1"/>
              <a:t>التدرّب:</a:t>
            </a:r>
            <a:r>
              <a:rPr lang="ar-SA"/>
              <a:t> لا يزيد عن 3 دقائق. يمكنك إجراء 2-1 جولات من التدرّب أمام الكمبيوتر (سؤال على اللوح وكتابة في ورقة، أشغال باستخدام الألوان/ العجين/ المعجونة) أو في أرجاء البيت (الأشياء المتوفّرة لديكم أو مزيج من التفاعل بين أفراد العائلة).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نصيحة للصفوف الدنيا: اطرحوا أسئلة تشارك التلاميذ على نمط مسرحيات الأطفال/ قناة الأطفال، مثل "أين التذكرة الثانية ...؟ لا أذكر ... هل تعرفون أين هي؟"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أمثلة:</a:t>
            </a:r>
            <a:br>
              <a:rPr lang="ar-SA"/>
            </a:br>
            <a:r>
              <a:rPr lang="ar-SA" u="sng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ar-SA"/>
              <a:t>   برنامج طهو للأطفال. يتحدّثون مع الأطفال طوال الدرس ويطرحون عليهم أسئلة.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/>
              <a:t>art attack :  </a:t>
            </a:r>
            <a:r>
              <a:rPr lang="ar-SA" u="sng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69050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-SA" b="1"/>
              <a:t>مدّة الشريحة: حتّى 5 دقائق</a:t>
            </a:r>
            <a:endParaRPr b="1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-SA"/>
              <a:t>إجمال وانتقال إلى التدرّب. ستتضمّن هذه الخطوة إجمالًا للمضمون الذي تمّ تعلّمه  والإجابة عن أسئلة مثل: ماذا فعلنا هنا اليوم؟ ماذا تعلّمنا؟ ننصح بدمج العناصر التجريبيّة الممتعة، مثل: لعبة ختاميّة، أحجيّة، نصيحة خاصّة للتعلّم لاحقًا وغير ذلك.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292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/>
              <a:t>اكتبوا النصّ الملائم وكذلك المعدّات المطلوبة. 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482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-SA"/>
              <a:t>حذف هذه الشريحة إذا لم تكن ضروريّة:</a:t>
            </a:r>
            <a:endParaRPr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ar-SA" sz="1200" b="1"/>
              <a:t>مدّة الشريحة: دقيقة</a:t>
            </a:r>
            <a:endParaRPr sz="1200" b="1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sz="1200"/>
              <a:t>تأكّدوا في هذه الشريحة أنّ الجميع تزوّدوا بالأدوات المساعدة المطلوبة (ننصح بأن تكون هذه الأدوات المساعدة موجودة معكم لتعرضوها كمثال) </a:t>
            </a:r>
            <a:endParaRPr sz="120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ar-SA" sz="120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rgbClr val="FF0000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ar-SA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هذا هو الوقت المناسب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4929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b="1" dirty="0"/>
              <a:t>مدّة الشريحة: حتّى دقيقتين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 أحجيّة، تمثيل، محاكاة، مثال، ادّعاء، جملة حقيقة وجملة غير حقيقة وغيرها. </a:t>
            </a: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أحجيّة:</a:t>
            </a:r>
            <a:br>
              <a:rPr lang="ar-SA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 أو غرض متعلّقَيْن بالموضوع . تتبيّن الصلة بالموضوع خلال الدرس. 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>
                <a:solidFill>
                  <a:srgbClr val="FF0000"/>
                </a:solidFill>
              </a:rPr>
              <a:t>ما هي الصلة بين.....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649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b="1" dirty="0"/>
              <a:t>مدّة الشريحة: حتّى دقيقتين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 أحجيّة، تمثيل، محاكاة، مثال، ادّعاء، جملة حقيقة وجملة غير حقيقة وغيرها. </a:t>
            </a: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Calibri"/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أحجيّة:</a:t>
            </a:r>
            <a:br>
              <a:rPr lang="ar-SA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 أو غرض متعلّقَيْن بالموضوع . تتبيّن الصلة بالموضوع خلال الدرس. 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>
                <a:solidFill>
                  <a:srgbClr val="FF0000"/>
                </a:solidFill>
              </a:rPr>
              <a:t>ما هي الصلة بين.....</a:t>
            </a:r>
            <a:endParaRPr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5700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b="1"/>
              <a:t>مدّة الشريحة: حتّى دقيقتين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b="0"/>
              <a:t>ستخلق هذه المرحلة ربط  معرفيًّا وذا صلة بين الموضوع الذي تتمّ دراسته والمعرفة السابقة لدى التلاميذ.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b="0"/>
              <a:t>في الصفوف الدنيا، ننصح بأن يكون الربط بسيطًا وعامًّا. إذا كان التلاميذ قد تعلّموا من قبل دروسًا في الموضوع،  يحبّذ الربط بالمعرفة التي اكتسبها التلاميذ في الدرس السابق.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b="0"/>
              <a:t>مثال على النصّ الشفويّ: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b="0"/>
              <a:t>"هل حدث أن واجهتم وضعًا فيه.... / في الدروس السابقة تعلمنا عن ... واليوم سنستمرّ في ... /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ar-SA" b="0"/>
              <a:t>ربما تكونون قد تناولتم هذا الموضوع في المدرسة، وحتى إذا لم يكن كذلك، فهذه فرصة للتعرّف/ التعمّق ..."</a:t>
            </a:r>
            <a:endParaRPr/>
          </a:p>
        </p:txBody>
      </p:sp>
      <p:sp>
        <p:nvSpPr>
          <p:cNvPr id="226" name="Google Shape;226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469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8844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/>
              <a:t>الشرائح 11-15 تضمّ: إكساب المعرفة، التدرّب والحلّ، وتدرّب وحلّ آخر. مدّة هذه الشرائح معًا 20 دقيقة</a:t>
            </a:r>
            <a:endParaRPr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ar-SA" b="1"/>
              <a:t>إكساب: </a:t>
            </a:r>
            <a:r>
              <a:rPr lang="ar-SA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/>
              <a:t>بالإمكان إرفاق مقاطع فيديو من إصدار مطاح فقط</a:t>
            </a:r>
            <a:r>
              <a:rPr lang="ar-SA"/>
              <a:t>، صور شاشة، تقارير، مضامين من الكتب التعليميّة، ونصّ محدود وفقًا </a:t>
            </a:r>
            <a:r>
              <a:rPr lang="ar-SA" b="1"/>
              <a:t>لحقوق النشر والملكيّة الفكريّة</a:t>
            </a:r>
            <a:r>
              <a:rPr lang="ar-SA"/>
              <a:t>. يمكنك دمج مثال على تمرين أو سؤال تقومون بحله.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SA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395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9" y="3092183"/>
            <a:ext cx="8250540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DB261B-94A0-3C46-92A2-B3748A6755AE}"/>
              </a:ext>
            </a:extLst>
          </p:cNvPr>
          <p:cNvGrpSpPr/>
          <p:nvPr userDrawn="1"/>
        </p:nvGrpSpPr>
        <p:grpSpPr>
          <a:xfrm>
            <a:off x="5462337" y="1979222"/>
            <a:ext cx="5197642" cy="830997"/>
            <a:chOff x="5462337" y="1979222"/>
            <a:chExt cx="5197642" cy="830997"/>
          </a:xfrm>
        </p:grpSpPr>
        <p:sp>
          <p:nvSpPr>
            <p:cNvPr id="19" name="Google Shape;179;p5">
              <a:extLst>
                <a:ext uri="{FF2B5EF4-FFF2-40B4-BE49-F238E27FC236}">
                  <a16:creationId xmlns:a16="http://schemas.microsoft.com/office/drawing/2014/main" id="{788B15F5-1CDA-4F44-93F2-86362D9D52E4}"/>
                </a:ext>
              </a:extLst>
            </p:cNvPr>
            <p:cNvSpPr/>
            <p:nvPr/>
          </p:nvSpPr>
          <p:spPr>
            <a:xfrm>
              <a:off x="5462337" y="2129589"/>
              <a:ext cx="5197642" cy="5605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  <p:sp>
          <p:nvSpPr>
            <p:cNvPr id="20" name="Google Shape;180;p5">
              <a:extLst>
                <a:ext uri="{FF2B5EF4-FFF2-40B4-BE49-F238E27FC236}">
                  <a16:creationId xmlns:a16="http://schemas.microsoft.com/office/drawing/2014/main" id="{15F87E9C-44A5-C24E-8083-3A505A971D87}"/>
                </a:ext>
              </a:extLst>
            </p:cNvPr>
            <p:cNvSpPr txBox="1"/>
            <p:nvPr/>
          </p:nvSpPr>
          <p:spPr>
            <a:xfrm>
              <a:off x="5811854" y="1979222"/>
              <a:ext cx="4498607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4800" b="0" i="0" u="none" strike="noStrike" cap="none" dirty="0">
                  <a:solidFill>
                    <a:schemeClr val="lt1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منظومة بثّ قُطريّة</a:t>
              </a:r>
              <a:endParaRPr sz="4800" b="0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50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ab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5144B-8776-564F-AB50-1194BBF05E68}"/>
              </a:ext>
            </a:extLst>
          </p:cNvPr>
          <p:cNvGrpSpPr/>
          <p:nvPr userDrawn="1"/>
        </p:nvGrpSpPr>
        <p:grpSpPr>
          <a:xfrm>
            <a:off x="0" y="-3099"/>
            <a:ext cx="12192000" cy="1109708"/>
            <a:chOff x="0" y="16151"/>
            <a:chExt cx="12192000" cy="11097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4AC25D-F601-914B-BFA6-4E242F2D8B9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2244" b="63870"/>
            <a:stretch/>
          </p:blipFill>
          <p:spPr>
            <a:xfrm flipH="1">
              <a:off x="0" y="16151"/>
              <a:ext cx="12192000" cy="110970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672B621-E061-E349-8C93-29A56AE73DDB}"/>
                </a:ext>
              </a:extLst>
            </p:cNvPr>
            <p:cNvSpPr/>
            <p:nvPr userDrawn="1"/>
          </p:nvSpPr>
          <p:spPr>
            <a:xfrm>
              <a:off x="874713" y="192427"/>
              <a:ext cx="10442575" cy="75715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97DFC6-AF1D-AB40-AA86-7264EA00E17E}"/>
                </a:ext>
              </a:extLst>
            </p:cNvPr>
            <p:cNvSpPr/>
            <p:nvPr userDrawn="1"/>
          </p:nvSpPr>
          <p:spPr>
            <a:xfrm rot="5400000" flipH="1">
              <a:off x="11205600" y="482715"/>
              <a:ext cx="176581" cy="17658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</a:pPr>
              <a:endParaRPr lang="x-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C57EFB-292E-5C46-A02C-404E104D5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647" y="256695"/>
            <a:ext cx="10442575" cy="628195"/>
          </a:xfrm>
          <a:prstGeom prst="rect">
            <a:avLst/>
          </a:prstGeom>
        </p:spPr>
        <p:txBody>
          <a:bodyPr anchor="ctr"/>
          <a:lstStyle>
            <a:lvl1pPr algn="r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  <a:defRPr lang="en-US" sz="4000" b="0" i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e-IL" dirty="0"/>
              <a:t>כותרת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DCA20A-69A0-644F-8E66-4FEC416B05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0603" y="1239872"/>
            <a:ext cx="10331450" cy="4742476"/>
          </a:xfrm>
          <a:prstGeom prst="rect">
            <a:avLst/>
          </a:prstGeom>
        </p:spPr>
        <p:txBody>
          <a:bodyPr anchor="t">
            <a:normAutofit/>
          </a:bodyPr>
          <a:lstStyle>
            <a:lvl1pPr marL="4572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716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288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86000" indent="-457200" algn="r" rtl="1">
              <a:lnSpc>
                <a:spcPts val="436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טקסט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84052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5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 txBox="1">
            <a:spLocks noGrp="1"/>
          </p:cNvSpPr>
          <p:nvPr>
            <p:ph type="body" sz="quarter" idx="15"/>
          </p:nvPr>
        </p:nvSpPr>
        <p:spPr>
          <a:xfrm>
            <a:off x="1913206" y="3092183"/>
            <a:ext cx="8559973" cy="824410"/>
          </a:xfrm>
        </p:spPr>
        <p:txBody>
          <a:bodyPr/>
          <a:lstStyle/>
          <a:p>
            <a:pPr lvl="0"/>
            <a:r>
              <a:rPr lang="ar-SA" dirty="0" smtClean="0">
                <a:cs typeface="+mn-cs"/>
              </a:rPr>
              <a:t>درس </a:t>
            </a:r>
            <a:r>
              <a:rPr lang="ar-JO" dirty="0" smtClean="0">
                <a:cs typeface="+mn-cs"/>
              </a:rPr>
              <a:t>مستقلون في المكان </a:t>
            </a:r>
            <a:r>
              <a:rPr lang="ar-SA" dirty="0" smtClean="0">
                <a:cs typeface="+mn-cs"/>
              </a:rPr>
              <a:t>للصفّ ال</a:t>
            </a:r>
            <a:r>
              <a:rPr lang="ar-JO" dirty="0" smtClean="0">
                <a:cs typeface="+mn-cs"/>
              </a:rPr>
              <a:t>خامس</a:t>
            </a:r>
            <a:endParaRPr lang="ar-SA" dirty="0">
              <a:cs typeface="+mn-cs"/>
            </a:endParaRPr>
          </a:p>
        </p:txBody>
      </p:sp>
      <p:sp>
        <p:nvSpPr>
          <p:cNvPr id="175" name="Google Shape;175;p5"/>
          <p:cNvSpPr txBox="1">
            <a:spLocks noGrp="1"/>
          </p:cNvSpPr>
          <p:nvPr>
            <p:ph type="body" sz="quarter" idx="16"/>
          </p:nvPr>
        </p:nvSpPr>
        <p:spPr>
          <a:xfrm>
            <a:off x="218750" y="4474431"/>
            <a:ext cx="8707902" cy="411774"/>
          </a:xfrm>
        </p:spPr>
        <p:txBody>
          <a:bodyPr/>
          <a:lstStyle/>
          <a:p>
            <a:pPr lvl="0"/>
            <a:r>
              <a:rPr lang="ar-SA" dirty="0">
                <a:cs typeface="+mn-cs"/>
              </a:rPr>
              <a:t>موضوع الدرس</a:t>
            </a:r>
            <a:r>
              <a:rPr lang="ar-SA" dirty="0" smtClean="0">
                <a:cs typeface="+mn-cs"/>
              </a:rPr>
              <a:t>:</a:t>
            </a:r>
            <a:r>
              <a:rPr lang="ar-JO" dirty="0" smtClean="0">
                <a:cs typeface="+mn-cs"/>
              </a:rPr>
              <a:t> </a:t>
            </a:r>
            <a:r>
              <a:rPr lang="ar-SA" dirty="0" smtClean="0">
                <a:cs typeface="+mn-cs"/>
              </a:rPr>
              <a:t>عبور </a:t>
            </a:r>
            <a:r>
              <a:rPr lang="ar-SA" dirty="0">
                <a:cs typeface="+mn-cs"/>
              </a:rPr>
              <a:t>الشارع في مكان خالٍ من التدابير  المرورية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904304-19B4-A249-A0B9-9B07043A2E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92500" lnSpcReduction="20000"/>
          </a:bodyPr>
          <a:lstStyle/>
          <a:p>
            <a:r>
              <a:rPr lang="ar-SA" dirty="0">
                <a:cs typeface="+mn-cs"/>
                <a:sym typeface="Calibri"/>
              </a:rPr>
              <a:t>مع </a:t>
            </a:r>
            <a:r>
              <a:rPr lang="ar-SA" dirty="0" smtClean="0">
                <a:cs typeface="+mn-cs"/>
                <a:sym typeface="Calibri"/>
              </a:rPr>
              <a:t>المعلّمة:</a:t>
            </a:r>
            <a:r>
              <a:rPr lang="ar-JO" dirty="0" smtClean="0">
                <a:cs typeface="+mn-cs"/>
                <a:sym typeface="Calibri"/>
              </a:rPr>
              <a:t> مرام عبد القادر</a:t>
            </a:r>
            <a:endParaRPr lang="ar-SA" dirty="0">
              <a:cs typeface="+mn-cs"/>
            </a:endParaRPr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43429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5"/>
          <p:cNvSpPr txBox="1"/>
          <p:nvPr/>
        </p:nvSpPr>
        <p:spPr>
          <a:xfrm>
            <a:off x="2030833" y="5069128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endParaRPr dirty="0">
              <a:latin typeface="+mj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4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365C340A-AB7F-8E4C-AC0C-3D33D4B37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2050">
            <a:off x="10383343" y="5673749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125" y="1621518"/>
            <a:ext cx="5956308" cy="446265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71693">
            <a:off x="7554351" y="2971761"/>
            <a:ext cx="1805799" cy="460756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8197" y="1630525"/>
            <a:ext cx="2633700" cy="1493649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527" y="1107994"/>
            <a:ext cx="1786283" cy="1755800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3939" y="2403506"/>
            <a:ext cx="1786283" cy="920576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293" y="5117226"/>
            <a:ext cx="2554445" cy="938865"/>
          </a:xfrm>
          <a:prstGeom prst="rect">
            <a:avLst/>
          </a:prstGeom>
        </p:spPr>
      </p:pic>
      <p:sp>
        <p:nvSpPr>
          <p:cNvPr id="16" name="מלבן 15"/>
          <p:cNvSpPr/>
          <p:nvPr/>
        </p:nvSpPr>
        <p:spPr>
          <a:xfrm>
            <a:off x="3390314" y="3721997"/>
            <a:ext cx="2321169" cy="1785224"/>
          </a:xfrm>
          <a:prstGeom prst="rect">
            <a:avLst/>
          </a:prstGeom>
          <a:noFill/>
          <a:ln w="41275">
            <a:solidFill>
              <a:schemeClr val="accent1">
                <a:shade val="50000"/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675463">
            <a:off x="2510828" y="4708725"/>
            <a:ext cx="959430" cy="380626"/>
          </a:xfrm>
          <a:prstGeom prst="rect">
            <a:avLst/>
          </a:prstGeom>
        </p:spPr>
      </p:pic>
      <p:sp>
        <p:nvSpPr>
          <p:cNvPr id="19" name="מלבן 18"/>
          <p:cNvSpPr/>
          <p:nvPr/>
        </p:nvSpPr>
        <p:spPr>
          <a:xfrm>
            <a:off x="4126463" y="245592"/>
            <a:ext cx="3475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وسائل أمان الاجتياز</a:t>
            </a:r>
            <a:endParaRPr lang="he-IL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05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8106" y="2409371"/>
            <a:ext cx="2926334" cy="3840717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894" y="2427662"/>
            <a:ext cx="1999661" cy="3863089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96" y="2435036"/>
            <a:ext cx="2066723" cy="3863089"/>
          </a:xfrm>
          <a:prstGeom prst="rect">
            <a:avLst/>
          </a:prstGeom>
        </p:spPr>
      </p:pic>
      <p:sp>
        <p:nvSpPr>
          <p:cNvPr id="21" name="מלבן 20"/>
          <p:cNvSpPr/>
          <p:nvPr/>
        </p:nvSpPr>
        <p:spPr>
          <a:xfrm>
            <a:off x="4078514" y="1233714"/>
            <a:ext cx="6342743" cy="537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 dirty="0" smtClean="0">
                <a:solidFill>
                  <a:srgbClr val="002060"/>
                </a:solidFill>
              </a:rPr>
              <a:t>إشارات ضوئية للسير وللمشاة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22" name="תמונה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256" y="1662546"/>
            <a:ext cx="2633700" cy="1493649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84926">
            <a:off x="4005502" y="1652852"/>
            <a:ext cx="988041" cy="1052592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4499522" y="256695"/>
            <a:ext cx="3475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000" b="1" dirty="0">
                <a:solidFill>
                  <a:srgbClr val="FF0000"/>
                </a:solidFill>
              </a:rPr>
              <a:t>وسائل أمان الاجتياز</a:t>
            </a:r>
          </a:p>
        </p:txBody>
      </p:sp>
    </p:spTree>
    <p:extLst>
      <p:ext uri="{BB962C8B-B14F-4D97-AF65-F5344CB8AC3E}">
        <p14:creationId xmlns:p14="http://schemas.microsoft.com/office/powerpoint/2010/main" val="25916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183785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מלבן 20"/>
          <p:cNvSpPr/>
          <p:nvPr/>
        </p:nvSpPr>
        <p:spPr>
          <a:xfrm>
            <a:off x="7755247" y="5322956"/>
            <a:ext cx="2764833" cy="7793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 dirty="0" smtClean="0">
                <a:solidFill>
                  <a:srgbClr val="002060"/>
                </a:solidFill>
              </a:rPr>
              <a:t>رصيف وللمشاة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22" name="תמונה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406362">
            <a:off x="9636351" y="4754085"/>
            <a:ext cx="787341" cy="363595"/>
          </a:xfrm>
          <a:prstGeom prst="rect">
            <a:avLst/>
          </a:prstGeom>
        </p:spPr>
      </p:pic>
      <p:pic>
        <p:nvPicPr>
          <p:cNvPr id="23" name="תמונה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396584">
            <a:off x="2339688" y="4639908"/>
            <a:ext cx="1118395" cy="119146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944" y="1239145"/>
            <a:ext cx="5081824" cy="3257577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732716" y="5274277"/>
            <a:ext cx="4031214" cy="7490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/>
          </a:p>
          <a:p>
            <a:pPr algn="ctr"/>
            <a:r>
              <a:rPr lang="ar-JO" sz="3600" dirty="0" smtClean="0">
                <a:solidFill>
                  <a:srgbClr val="002060"/>
                </a:solidFill>
              </a:rPr>
              <a:t>فاصل </a:t>
            </a:r>
            <a:r>
              <a:rPr lang="ar-JO" sz="3600" dirty="0">
                <a:solidFill>
                  <a:srgbClr val="002060"/>
                </a:solidFill>
              </a:rPr>
              <a:t>بين </a:t>
            </a:r>
            <a:r>
              <a:rPr lang="ar-JO" sz="3600" dirty="0" err="1">
                <a:solidFill>
                  <a:srgbClr val="002060"/>
                </a:solidFill>
              </a:rPr>
              <a:t>الاتجاها</a:t>
            </a:r>
            <a:r>
              <a:rPr lang="ar-JO" sz="3600" dirty="0">
                <a:solidFill>
                  <a:srgbClr val="002060"/>
                </a:solidFill>
              </a:rPr>
              <a:t> الشارع</a:t>
            </a: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617" y="1084262"/>
            <a:ext cx="4478361" cy="3657917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9460" y="125556"/>
            <a:ext cx="386519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מלבן 20"/>
          <p:cNvSpPr/>
          <p:nvPr/>
        </p:nvSpPr>
        <p:spPr>
          <a:xfrm>
            <a:off x="5419349" y="5347161"/>
            <a:ext cx="2479735" cy="5370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 dirty="0" smtClean="0">
                <a:solidFill>
                  <a:srgbClr val="002060"/>
                </a:solidFill>
              </a:rPr>
              <a:t>نفق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437" y="1724777"/>
            <a:ext cx="5712447" cy="331952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400" y="216505"/>
            <a:ext cx="386519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מלבן 20"/>
          <p:cNvSpPr/>
          <p:nvPr/>
        </p:nvSpPr>
        <p:spPr>
          <a:xfrm>
            <a:off x="4786260" y="4853750"/>
            <a:ext cx="2044938" cy="7519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5400" b="1" dirty="0" smtClean="0">
                <a:solidFill>
                  <a:srgbClr val="002060"/>
                </a:solidFill>
              </a:rPr>
              <a:t>جسر</a:t>
            </a:r>
            <a:endParaRPr lang="he-IL" sz="5400" b="1" dirty="0">
              <a:solidFill>
                <a:srgbClr val="002060"/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63" y="1128023"/>
            <a:ext cx="5620227" cy="3411629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129" y="174588"/>
            <a:ext cx="386519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מלבן 20"/>
          <p:cNvSpPr/>
          <p:nvPr/>
        </p:nvSpPr>
        <p:spPr>
          <a:xfrm>
            <a:off x="2657562" y="4947585"/>
            <a:ext cx="6342743" cy="537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 dirty="0" smtClean="0">
                <a:solidFill>
                  <a:srgbClr val="002060"/>
                </a:solidFill>
              </a:rPr>
              <a:t>شارع مع ممر مشاة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700" y="1757579"/>
            <a:ext cx="4450466" cy="298729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333" y="149642"/>
            <a:ext cx="386519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מלבן 20"/>
          <p:cNvSpPr/>
          <p:nvPr/>
        </p:nvSpPr>
        <p:spPr>
          <a:xfrm>
            <a:off x="2657562" y="4947585"/>
            <a:ext cx="6342743" cy="537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 dirty="0" smtClean="0">
                <a:solidFill>
                  <a:srgbClr val="002060"/>
                </a:solidFill>
              </a:rPr>
              <a:t>شارع بدون ممر مشاة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815" y="1932302"/>
            <a:ext cx="4444369" cy="2993395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5834" y="37347"/>
            <a:ext cx="3865199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8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972" y="3912012"/>
            <a:ext cx="1930399" cy="237873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ar-JO" sz="4000" dirty="0" smtClean="0">
              <a:solidFill>
                <a:srgbClr val="FF0000"/>
              </a:solidFill>
            </a:endParaRPr>
          </a:p>
          <a:p>
            <a:pPr marL="0" indent="0" algn="l">
              <a:buNone/>
            </a:pPr>
            <a:endParaRPr lang="ar-JO" sz="4000" dirty="0">
              <a:solidFill>
                <a:srgbClr val="FF0000"/>
              </a:solidFill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365C340A-AB7F-8E4C-AC0C-3D33D4B37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222050">
            <a:off x="10383343" y="5673749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לבן 4"/>
          <p:cNvSpPr/>
          <p:nvPr/>
        </p:nvSpPr>
        <p:spPr>
          <a:xfrm>
            <a:off x="1866533" y="1274516"/>
            <a:ext cx="8641809" cy="1332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400" b="1" dirty="0" smtClean="0"/>
              <a:t>اجتياز شارع خال </a:t>
            </a:r>
            <a:r>
              <a:rPr lang="ar-JO" sz="4400" b="1" dirty="0"/>
              <a:t>من التدابير </a:t>
            </a:r>
            <a:r>
              <a:rPr lang="ar-JO" sz="4400" b="1" dirty="0" smtClean="0"/>
              <a:t>المرورية خطرا اكثر من </a:t>
            </a:r>
            <a:r>
              <a:rPr lang="ar-JO" sz="4400" b="1" smtClean="0"/>
              <a:t>مكان به </a:t>
            </a:r>
            <a:r>
              <a:rPr lang="ar-JO" sz="4400" b="1" dirty="0" smtClean="0"/>
              <a:t>تدابير المرورية؟</a:t>
            </a:r>
            <a:endParaRPr lang="ar-JO" sz="4400" b="1" dirty="0"/>
          </a:p>
        </p:txBody>
      </p:sp>
      <p:sp>
        <p:nvSpPr>
          <p:cNvPr id="13" name="מלבן 12"/>
          <p:cNvSpPr/>
          <p:nvPr/>
        </p:nvSpPr>
        <p:spPr>
          <a:xfrm>
            <a:off x="3502855" y="3166906"/>
            <a:ext cx="5263774" cy="841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400" b="1" dirty="0" smtClean="0">
                <a:solidFill>
                  <a:srgbClr val="FF0000"/>
                </a:solidFill>
              </a:rPr>
              <a:t>هل يمكنكم التخمين لماذا ؟</a:t>
            </a:r>
            <a:endParaRPr lang="he-IL" sz="4400" b="1" dirty="0">
              <a:solidFill>
                <a:srgbClr val="FF0000"/>
              </a:solidFill>
            </a:endParaRPr>
          </a:p>
        </p:txBody>
      </p:sp>
      <p:pic>
        <p:nvPicPr>
          <p:cNvPr id="14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47" y="172981"/>
            <a:ext cx="2069258" cy="7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4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</a:t>
            </a:r>
            <a:r>
              <a:rPr lang="ar-SA" dirty="0" smtClean="0"/>
              <a:t>سنتعلّم</a:t>
            </a:r>
            <a:r>
              <a:rPr lang="ar-JO" dirty="0" smtClean="0"/>
              <a:t>: </a:t>
            </a:r>
            <a:r>
              <a:rPr lang="ar-JO" dirty="0"/>
              <a:t>صعوبات وأخطار عند العبور</a:t>
            </a:r>
            <a:r>
              <a:rPr lang="ar-JO" dirty="0" smtClean="0"/>
              <a:t>!!</a:t>
            </a:r>
            <a:endParaRPr lang="ar-J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endParaRPr lang="ar-JO" sz="4000" dirty="0" smtClean="0">
              <a:solidFill>
                <a:schemeClr val="tx1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ar-JO" sz="4000" dirty="0" smtClean="0">
                <a:solidFill>
                  <a:schemeClr val="tx1">
                    <a:lumMod val="50000"/>
                  </a:schemeClr>
                </a:solidFill>
              </a:rPr>
              <a:t>عنصر المفاجأة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ar-JO" sz="4000" dirty="0" smtClean="0">
                <a:solidFill>
                  <a:schemeClr val="tx1">
                    <a:lumMod val="50000"/>
                  </a:schemeClr>
                </a:solidFill>
              </a:rPr>
              <a:t>نوع الطريق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ar-JO" sz="4000" dirty="0" smtClean="0">
                <a:solidFill>
                  <a:schemeClr val="tx1">
                    <a:lumMod val="50000"/>
                  </a:schemeClr>
                </a:solidFill>
              </a:rPr>
              <a:t>سلوك </a:t>
            </a:r>
            <a:r>
              <a:rPr lang="ar-JO" sz="4000" dirty="0">
                <a:solidFill>
                  <a:schemeClr val="tx1">
                    <a:lumMod val="50000"/>
                  </a:schemeClr>
                </a:solidFill>
              </a:rPr>
              <a:t>الماشي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ar-JO" sz="4000" dirty="0">
                <a:solidFill>
                  <a:schemeClr val="tx1">
                    <a:lumMod val="50000"/>
                  </a:schemeClr>
                </a:solidFill>
              </a:rPr>
              <a:t>ظروف الظهور</a:t>
            </a:r>
          </a:p>
          <a:p>
            <a:pPr marL="0" indent="0">
              <a:buNone/>
            </a:pPr>
            <a:endParaRPr lang="x-none" sz="4000" dirty="0">
              <a:solidFill>
                <a:srgbClr val="FF0000"/>
              </a:solidFill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365C340A-AB7F-8E4C-AC0C-3D33D4B37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2050">
            <a:off x="10383343" y="5673749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1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785" y="1239873"/>
            <a:ext cx="9256541" cy="489808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365C340A-AB7F-8E4C-AC0C-3D33D4B37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222050">
            <a:off x="10383343" y="5673749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20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ماذا سنتعلّم اليوم؟</a:t>
            </a:r>
            <a:endParaRPr lang="he-IL" dirty="0"/>
          </a:p>
        </p:txBody>
      </p:sp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4662" y="7407668"/>
            <a:ext cx="657835" cy="74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51;p6">
            <a:extLst>
              <a:ext uri="{FF2B5EF4-FFF2-40B4-BE49-F238E27FC236}">
                <a16:creationId xmlns:a16="http://schemas.microsoft.com/office/drawing/2014/main" id="{874ADFB6-382D-4A44-8AAC-10936C5392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81097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97034E-2F0B-C44F-AFCB-066CEE8C51E0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43444B-B393-3D43-9ECE-20A1055F5F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14D0DE-359A-704F-877F-4644BECEF677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08F834-1E99-984B-94EB-82352D899F3F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3" name="תמונה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914" y="1250898"/>
            <a:ext cx="10121308" cy="366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מלבן 20"/>
          <p:cNvSpPr/>
          <p:nvPr/>
        </p:nvSpPr>
        <p:spPr>
          <a:xfrm>
            <a:off x="3164114" y="1360323"/>
            <a:ext cx="6342743" cy="5370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 dirty="0">
                <a:solidFill>
                  <a:srgbClr val="002060"/>
                </a:solidFill>
              </a:rPr>
              <a:t>لا للعبور بجانب مركبه موقوفه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3699" y="2372785"/>
            <a:ext cx="7273158" cy="347502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2384" y="3451870"/>
            <a:ext cx="2249619" cy="1316850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2395858" y="216850"/>
            <a:ext cx="6093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sz="4000" b="1" dirty="0" smtClean="0">
                <a:solidFill>
                  <a:srgbClr val="FF0000"/>
                </a:solidFill>
              </a:rPr>
              <a:t>المكان </a:t>
            </a:r>
            <a:r>
              <a:rPr lang="ar-AE" sz="4000" b="1" dirty="0">
                <a:solidFill>
                  <a:srgbClr val="FF0000"/>
                </a:solidFill>
              </a:rPr>
              <a:t>الأكثر امانا في اجتياز الشارع</a:t>
            </a:r>
            <a:endParaRPr lang="he-IL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מלבן 20"/>
          <p:cNvSpPr/>
          <p:nvPr/>
        </p:nvSpPr>
        <p:spPr>
          <a:xfrm>
            <a:off x="2475914" y="1360323"/>
            <a:ext cx="7737231" cy="7216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>
                <a:solidFill>
                  <a:srgbClr val="002060"/>
                </a:solidFill>
              </a:rPr>
              <a:t>يستحسن عدم العبور بين سيارات موقوفه </a:t>
            </a:r>
            <a:endParaRPr lang="ar-JO" sz="4000" dirty="0">
              <a:solidFill>
                <a:srgbClr val="00206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830" y="2378116"/>
            <a:ext cx="8358340" cy="388489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858" y="77216"/>
            <a:ext cx="651718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8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מלבן 20"/>
          <p:cNvSpPr/>
          <p:nvPr/>
        </p:nvSpPr>
        <p:spPr>
          <a:xfrm>
            <a:off x="607647" y="1360323"/>
            <a:ext cx="10442575" cy="5370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>
                <a:solidFill>
                  <a:srgbClr val="002060"/>
                </a:solidFill>
              </a:rPr>
              <a:t>لا للعبور في احد اقسام الطريق المائل والقريبه من رأس العامود</a:t>
            </a:r>
            <a:endParaRPr lang="ar-JO" sz="4000" dirty="0">
              <a:solidFill>
                <a:srgbClr val="00206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114" y="2237426"/>
            <a:ext cx="3645724" cy="405332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80" y="2237426"/>
            <a:ext cx="4423082" cy="405332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702" y="152395"/>
            <a:ext cx="651718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0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מלבן 20"/>
          <p:cNvSpPr/>
          <p:nvPr/>
        </p:nvSpPr>
        <p:spPr>
          <a:xfrm>
            <a:off x="3164114" y="1360323"/>
            <a:ext cx="6342743" cy="5370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>
                <a:solidFill>
                  <a:srgbClr val="002060"/>
                </a:solidFill>
              </a:rPr>
              <a:t>لا للعبور في احد منعطفات الطريق</a:t>
            </a:r>
            <a:endParaRPr lang="ar-JO" sz="4000" dirty="0">
              <a:solidFill>
                <a:srgbClr val="00206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274" y="2209647"/>
            <a:ext cx="6407451" cy="353598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720" y="2984536"/>
            <a:ext cx="2188654" cy="1243692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6674" y="66628"/>
            <a:ext cx="651718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מלבן 20"/>
          <p:cNvSpPr/>
          <p:nvPr/>
        </p:nvSpPr>
        <p:spPr>
          <a:xfrm>
            <a:off x="2826490" y="1244570"/>
            <a:ext cx="7288181" cy="5370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>
                <a:solidFill>
                  <a:srgbClr val="002060"/>
                </a:solidFill>
              </a:rPr>
              <a:t>لا للعبور في مفارق حقل الرؤيه فيها محدود</a:t>
            </a:r>
            <a:endParaRPr lang="ar-JO" sz="4000" dirty="0">
              <a:solidFill>
                <a:srgbClr val="002060"/>
              </a:solidFill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18" y="4487594"/>
            <a:ext cx="422068" cy="53226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3590" y="2173739"/>
            <a:ext cx="6712278" cy="3993226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790" y="4477779"/>
            <a:ext cx="853514" cy="762066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5858" y="36642"/>
            <a:ext cx="651718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ar-JO" dirty="0"/>
          </a:p>
          <a:p>
            <a:pPr marL="0" indent="0">
              <a:buNone/>
            </a:pPr>
            <a:endParaRPr lang="x-none" dirty="0">
              <a:solidFill>
                <a:srgbClr val="00206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מלבן 20"/>
          <p:cNvSpPr/>
          <p:nvPr/>
        </p:nvSpPr>
        <p:spPr>
          <a:xfrm>
            <a:off x="2924628" y="2034929"/>
            <a:ext cx="6342743" cy="11021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000" dirty="0" smtClean="0">
                <a:solidFill>
                  <a:srgbClr val="002060"/>
                </a:solidFill>
              </a:rPr>
              <a:t>هيا نتعرف على قواعد العبور الامن:</a:t>
            </a:r>
            <a:endParaRPr lang="ar-JO" sz="4000" dirty="0">
              <a:solidFill>
                <a:srgbClr val="00206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824" y="3531164"/>
            <a:ext cx="1664352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1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</a:t>
            </a:r>
            <a:r>
              <a:rPr lang="ar-SA" dirty="0" smtClean="0"/>
              <a:t>سنتعلّم</a:t>
            </a:r>
            <a:r>
              <a:rPr lang="ar-JO" dirty="0" smtClean="0"/>
              <a:t>:          </a:t>
            </a:r>
            <a:r>
              <a:rPr lang="ar-JO" b="1" dirty="0"/>
              <a:t>كيف نعبر</a:t>
            </a:r>
            <a:r>
              <a:rPr lang="ar-JO" b="1" dirty="0" smtClean="0"/>
              <a:t>؟</a:t>
            </a:r>
            <a:endParaRPr lang="ar-JO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424669"/>
            <a:ext cx="10758342" cy="567421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endParaRPr lang="ar-JO" dirty="0" smtClean="0"/>
          </a:p>
          <a:p>
            <a:pPr marL="514350" indent="-514350">
              <a:buFont typeface="+mj-lt"/>
              <a:buAutoNum type="arabicPeriod"/>
            </a:pPr>
            <a:r>
              <a:rPr lang="ar-JO" dirty="0" smtClean="0"/>
              <a:t>يجب  </a:t>
            </a:r>
            <a:r>
              <a:rPr lang="ar-JO" dirty="0"/>
              <a:t>اختيار المكان الانسب للعبور (حقل </a:t>
            </a:r>
            <a:r>
              <a:rPr lang="ar-JO" dirty="0" smtClean="0"/>
              <a:t>الرؤية </a:t>
            </a:r>
            <a:r>
              <a:rPr lang="ar-JO" dirty="0"/>
              <a:t>مفتوحاَ).</a:t>
            </a:r>
          </a:p>
          <a:p>
            <a:pPr marL="514350" indent="-514350">
              <a:buFont typeface="+mj-lt"/>
              <a:buAutoNum type="arabicPeriod"/>
            </a:pPr>
            <a:r>
              <a:rPr lang="ar-JO" dirty="0"/>
              <a:t>قبل البدء بالعبور يجب الوقوف خطوه واحده على الاقل قبل حافة الرصيف.</a:t>
            </a:r>
          </a:p>
          <a:p>
            <a:pPr marL="514350" indent="-514350">
              <a:buFont typeface="+mj-lt"/>
              <a:buAutoNum type="arabicPeriod"/>
            </a:pPr>
            <a:r>
              <a:rPr lang="ar-JO" dirty="0"/>
              <a:t>يجب النظر الى جميع الاتجاهات  قد </a:t>
            </a:r>
            <a:r>
              <a:rPr lang="ar-JO" dirty="0" smtClean="0"/>
              <a:t>تأتي </a:t>
            </a:r>
            <a:r>
              <a:rPr lang="ar-JO" dirty="0"/>
              <a:t>مركبه بسرعه من خلف احدى الزوايا.</a:t>
            </a:r>
          </a:p>
          <a:p>
            <a:pPr marL="514350" indent="-514350">
              <a:buFont typeface="+mj-lt"/>
              <a:buAutoNum type="arabicPeriod"/>
            </a:pPr>
            <a:r>
              <a:rPr lang="ar-JO" dirty="0"/>
              <a:t>يجب الاصغاء الى الاصوات حركة السير .</a:t>
            </a:r>
          </a:p>
          <a:p>
            <a:pPr marL="514350" indent="-514350">
              <a:buFont typeface="+mj-lt"/>
              <a:buAutoNum type="arabicPeriod"/>
            </a:pPr>
            <a:r>
              <a:rPr lang="ar-JO" dirty="0"/>
              <a:t>يجب العبور بسرعه ليس ركضاً في  خط مستقيم وقصير .</a:t>
            </a:r>
          </a:p>
          <a:p>
            <a:pPr marL="514350" indent="-514350">
              <a:buFont typeface="+mj-lt"/>
              <a:buAutoNum type="arabicPeriod"/>
            </a:pPr>
            <a:r>
              <a:rPr lang="ar-JO" dirty="0"/>
              <a:t>يجب النظر اثناء العبور الى الجوانب لتفادي وقوع </a:t>
            </a:r>
            <a:r>
              <a:rPr lang="ar-JO" dirty="0" smtClean="0"/>
              <a:t>مفاجأة </a:t>
            </a:r>
            <a:endParaRPr lang="x-none" dirty="0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365C340A-AB7F-8E4C-AC0C-3D33D4B37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2050">
            <a:off x="10383343" y="5673749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</a:t>
            </a:r>
            <a:r>
              <a:rPr lang="ar-SA" dirty="0" smtClean="0"/>
              <a:t>سنتعلّم</a:t>
            </a:r>
            <a:r>
              <a:rPr lang="ar-JO" dirty="0" smtClean="0"/>
              <a:t>         </a:t>
            </a:r>
            <a:r>
              <a:rPr lang="ar-JO" b="1" dirty="0"/>
              <a:t>متى نعبر</a:t>
            </a:r>
            <a:r>
              <a:rPr lang="ar-JO" b="1" dirty="0" smtClean="0"/>
              <a:t>؟</a:t>
            </a:r>
            <a:endParaRPr lang="ar-JO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JO" dirty="0" smtClean="0"/>
          </a:p>
          <a:p>
            <a:pPr marL="0" indent="0">
              <a:buNone/>
            </a:pPr>
            <a:r>
              <a:rPr lang="ar-JO" dirty="0" smtClean="0"/>
              <a:t>عندما </a:t>
            </a:r>
            <a:r>
              <a:rPr lang="ar-JO" dirty="0"/>
              <a:t>نقرر متى العبور علينا ان نأخذ بالحسبان الامور </a:t>
            </a:r>
            <a:r>
              <a:rPr lang="ar-JO" dirty="0" smtClean="0"/>
              <a:t>التالية:</a:t>
            </a:r>
            <a:endParaRPr lang="ar-JO" dirty="0"/>
          </a:p>
          <a:p>
            <a:pPr marL="514350" indent="-514350">
              <a:buFont typeface="+mj-lt"/>
              <a:buAutoNum type="arabicPeriod"/>
            </a:pPr>
            <a:r>
              <a:rPr lang="ar-JO" dirty="0" smtClean="0"/>
              <a:t>المسافة القائمة </a:t>
            </a:r>
            <a:r>
              <a:rPr lang="ar-JO" dirty="0"/>
              <a:t>بين </a:t>
            </a:r>
            <a:r>
              <a:rPr lang="ar-JO" dirty="0" smtClean="0"/>
              <a:t>المشاة </a:t>
            </a:r>
            <a:r>
              <a:rPr lang="ar-JO" dirty="0"/>
              <a:t>وبين </a:t>
            </a:r>
            <a:r>
              <a:rPr lang="ar-JO" dirty="0" smtClean="0"/>
              <a:t>المركبة القادمة </a:t>
            </a:r>
            <a:r>
              <a:rPr lang="ar-JO" dirty="0"/>
              <a:t>نحوهم.</a:t>
            </a:r>
          </a:p>
          <a:p>
            <a:pPr marL="514350" indent="-514350">
              <a:buFont typeface="+mj-lt"/>
              <a:buAutoNum type="arabicPeriod"/>
            </a:pPr>
            <a:r>
              <a:rPr lang="ar-JO" dirty="0"/>
              <a:t>سرعة </a:t>
            </a:r>
            <a:r>
              <a:rPr lang="ar-JO" dirty="0" smtClean="0"/>
              <a:t>المركبة </a:t>
            </a:r>
            <a:r>
              <a:rPr lang="ar-JO" dirty="0"/>
              <a:t>التي تقترب.</a:t>
            </a:r>
          </a:p>
          <a:p>
            <a:pPr marL="514350" indent="-514350">
              <a:buFont typeface="+mj-lt"/>
              <a:buAutoNum type="arabicPeriod"/>
            </a:pPr>
            <a:r>
              <a:rPr lang="ar-JO" dirty="0"/>
              <a:t>سرعة سير الماشي.</a:t>
            </a:r>
          </a:p>
          <a:p>
            <a:pPr marL="0" indent="0">
              <a:buNone/>
            </a:pPr>
            <a:endParaRPr lang="x-none" dirty="0"/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365C340A-AB7F-8E4C-AC0C-3D33D4B37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2050">
            <a:off x="10383343" y="5673749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73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تدرّب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7DE9D-668E-DE4F-AE8E-070336E7F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2980" y="939268"/>
            <a:ext cx="10331450" cy="4742476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30714"/>
              </a:lnSpc>
              <a:spcBef>
                <a:spcPts val="0"/>
              </a:spcBef>
              <a:buSzPts val="2800"/>
              <a:buNone/>
            </a:pPr>
            <a:r>
              <a:rPr lang="ar-JO" sz="4000" b="1" dirty="0" smtClean="0">
                <a:solidFill>
                  <a:srgbClr val="FF0000"/>
                </a:solidFill>
                <a:latin typeface="+mn-lt"/>
              </a:rPr>
              <a:t>ما </a:t>
            </a:r>
            <a:r>
              <a:rPr lang="ar-SA" sz="4000" b="1" dirty="0" smtClean="0">
                <a:solidFill>
                  <a:srgbClr val="FF0000"/>
                </a:solidFill>
                <a:latin typeface="+mn-lt"/>
              </a:rPr>
              <a:t>هو </a:t>
            </a:r>
            <a:r>
              <a:rPr lang="ar-SA" sz="4000" b="1" dirty="0">
                <a:solidFill>
                  <a:srgbClr val="FF0000"/>
                </a:solidFill>
                <a:latin typeface="+mn-lt"/>
              </a:rPr>
              <a:t>المكان الأكثر امانا في اجتياز الشارع</a:t>
            </a:r>
            <a:r>
              <a:rPr lang="ar-SA" sz="4000" b="1" dirty="0" smtClean="0">
                <a:solidFill>
                  <a:srgbClr val="FF0000"/>
                </a:solidFill>
                <a:latin typeface="+mn-lt"/>
              </a:rPr>
              <a:t>؟</a:t>
            </a:r>
            <a:endParaRPr lang="ar-SA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49" name="Google Shape;24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8461" y="5942694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E9B1D8-7719-6E4F-9749-54B8214B5574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866C01-F303-264F-9073-629317D67F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2925C3-57BE-3047-943E-784CADA78DE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DE7D3A-7A18-2A46-913C-D055DE443FB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F79FF86-B18C-4446-A0C9-DF298F6CA63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749" y="1948716"/>
            <a:ext cx="8637562" cy="4349409"/>
          </a:xfrm>
          <a:prstGeom prst="rect">
            <a:avLst/>
          </a:prstGeom>
        </p:spPr>
      </p:pic>
      <p:pic>
        <p:nvPicPr>
          <p:cNvPr id="12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47" y="172981"/>
            <a:ext cx="2069258" cy="7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7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حل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B0A32-FFF3-6E40-9285-FFAF52EA51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069689"/>
            <a:ext cx="10331450" cy="47424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JO" sz="4000" b="1" dirty="0" smtClean="0">
                <a:solidFill>
                  <a:srgbClr val="FF0000"/>
                </a:solidFill>
              </a:rPr>
              <a:t>احسنتم المكان الأكثر امانا للاجتياز هو</a:t>
            </a:r>
          </a:p>
          <a:p>
            <a:pPr marL="0" indent="0" algn="ctr">
              <a:buNone/>
            </a:pPr>
            <a:r>
              <a:rPr lang="ar-JO" sz="4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</a:t>
            </a:r>
            <a:r>
              <a:rPr lang="ar-JO" sz="4000" b="1" u="sng" dirty="0" smtClean="0">
                <a:solidFill>
                  <a:srgbClr val="FF0000"/>
                </a:solidFill>
              </a:rPr>
              <a:t> - اختيار مقبول</a:t>
            </a:r>
          </a:p>
          <a:p>
            <a:pPr marL="0" indent="0" algn="ctr">
              <a:buNone/>
            </a:pPr>
            <a:r>
              <a:rPr lang="ar-JO" sz="3600" b="1" dirty="0" smtClean="0">
                <a:solidFill>
                  <a:srgbClr val="002060"/>
                </a:solidFill>
              </a:rPr>
              <a:t>ان لم يكن هناك مجال اخر ويجب ان نجتاز بين مركبتين </a:t>
            </a:r>
          </a:p>
          <a:p>
            <a:pPr marL="0" indent="0" algn="ctr">
              <a:buNone/>
            </a:pPr>
            <a:r>
              <a:rPr lang="ar-JO" sz="3600" b="1" dirty="0" smtClean="0">
                <a:solidFill>
                  <a:srgbClr val="002060"/>
                </a:solidFill>
              </a:rPr>
              <a:t>يجب ان نختار الاجتياز بين سيارتين قصيرات الارتفاع المسافة بينهن واسعه</a:t>
            </a:r>
          </a:p>
          <a:p>
            <a:pPr marL="0" indent="0" algn="ctr">
              <a:buNone/>
            </a:pPr>
            <a:r>
              <a:rPr lang="ar-JO" sz="3600" b="1" dirty="0" smtClean="0">
                <a:solidFill>
                  <a:srgbClr val="002060"/>
                </a:solidFill>
              </a:rPr>
              <a:t>من المفضل المرور من وراء سرب المركبات المتوقفة</a:t>
            </a:r>
            <a:endParaRPr lang="x-none" sz="3600" b="1" dirty="0">
              <a:solidFill>
                <a:srgbClr val="002060"/>
              </a:solidFill>
            </a:endParaRPr>
          </a:p>
        </p:txBody>
      </p:sp>
      <p:pic>
        <p:nvPicPr>
          <p:cNvPr id="9" name="Google Shape;311;p13">
            <a:extLst>
              <a:ext uri="{FF2B5EF4-FFF2-40B4-BE49-F238E27FC236}">
                <a16:creationId xmlns:a16="http://schemas.microsoft.com/office/drawing/2014/main" id="{714C584F-D690-BA4E-8EAD-A066F9BCBA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985" y="5996963"/>
            <a:ext cx="1123215" cy="6970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7E81F3-72A9-9747-ACB1-27F692715169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275EF2C-47EC-6745-895D-EE9881D1B0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B8B1F2-7EF7-1E45-94B8-AC1E80D06031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520B2C-0E12-1E42-9A48-A067574C0BB4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2C343A00-D1F2-684D-B2B1-8095FE264B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19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JO" dirty="0" smtClean="0"/>
              <a:t>اهداف درس اليوم</a:t>
            </a:r>
            <a:r>
              <a:rPr lang="ar-SA" dirty="0" smtClean="0"/>
              <a:t>؟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0CF2D0-DB04-B246-BCF0-08BE7F6B7E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ar-SA" dirty="0"/>
              <a:t> </a:t>
            </a:r>
            <a:r>
              <a:rPr lang="ar-JO" dirty="0" smtClean="0"/>
              <a:t>معرفة</a:t>
            </a:r>
            <a:r>
              <a:rPr lang="ar-SA" dirty="0" smtClean="0"/>
              <a:t> </a:t>
            </a:r>
            <a:r>
              <a:rPr lang="ar-SA" dirty="0"/>
              <a:t>مخاطر عبور الطريق</a:t>
            </a:r>
          </a:p>
          <a:p>
            <a:pPr lvl="0"/>
            <a:r>
              <a:rPr lang="ar-JO" dirty="0" smtClean="0"/>
              <a:t>التعرف على</a:t>
            </a:r>
            <a:r>
              <a:rPr lang="ar-SA" dirty="0" smtClean="0"/>
              <a:t> </a:t>
            </a:r>
            <a:r>
              <a:rPr lang="ar-SA" dirty="0"/>
              <a:t>التدابير </a:t>
            </a:r>
            <a:r>
              <a:rPr lang="ar-SA" dirty="0" smtClean="0"/>
              <a:t>المرورية للعبور </a:t>
            </a:r>
            <a:r>
              <a:rPr lang="ar-SA" dirty="0"/>
              <a:t>ووسائل </a:t>
            </a:r>
            <a:r>
              <a:rPr lang="ar-SA" dirty="0" smtClean="0"/>
              <a:t>السلامة للمشاة</a:t>
            </a:r>
            <a:endParaRPr lang="ar-SA" dirty="0"/>
          </a:p>
          <a:p>
            <a:pPr lvl="0"/>
            <a:r>
              <a:rPr lang="ar-JO" dirty="0" smtClean="0"/>
              <a:t>فهم</a:t>
            </a:r>
            <a:r>
              <a:rPr lang="ar-SA" dirty="0" smtClean="0"/>
              <a:t> </a:t>
            </a:r>
            <a:r>
              <a:rPr lang="ar-SA" dirty="0"/>
              <a:t>حسنات وسيئات </a:t>
            </a:r>
            <a:r>
              <a:rPr lang="ar-JO" dirty="0" err="1" smtClean="0"/>
              <a:t>الاو</a:t>
            </a:r>
            <a:r>
              <a:rPr lang="ar-SA" dirty="0" smtClean="0"/>
              <a:t>ضاع المرورية</a:t>
            </a:r>
            <a:r>
              <a:rPr lang="ar-JO" dirty="0" smtClean="0"/>
              <a:t> ال</a:t>
            </a:r>
            <a:r>
              <a:rPr lang="ar-SA" dirty="0" smtClean="0"/>
              <a:t>مختلف</a:t>
            </a:r>
            <a:r>
              <a:rPr lang="ar-JO" dirty="0" smtClean="0"/>
              <a:t>ة</a:t>
            </a:r>
            <a:endParaRPr lang="ar-SA" dirty="0"/>
          </a:p>
          <a:p>
            <a:pPr lvl="0"/>
            <a:r>
              <a:rPr lang="ar-JO" dirty="0" smtClean="0"/>
              <a:t>اتخاذ</a:t>
            </a:r>
            <a:r>
              <a:rPr lang="ar-SA" dirty="0" smtClean="0"/>
              <a:t> قرار</a:t>
            </a:r>
            <a:r>
              <a:rPr lang="ar-JO" dirty="0" smtClean="0"/>
              <a:t>ا</a:t>
            </a:r>
            <a:r>
              <a:rPr lang="ar-SA" dirty="0" smtClean="0"/>
              <a:t>ت مسؤول</a:t>
            </a:r>
            <a:r>
              <a:rPr lang="ar-JO" dirty="0"/>
              <a:t>ة</a:t>
            </a:r>
            <a:r>
              <a:rPr lang="ar-SA" dirty="0" smtClean="0"/>
              <a:t>  </a:t>
            </a:r>
            <a:r>
              <a:rPr lang="ar-SA" dirty="0"/>
              <a:t>نابعه </a:t>
            </a:r>
            <a:r>
              <a:rPr lang="ar-SA" dirty="0" smtClean="0"/>
              <a:t>عن </a:t>
            </a:r>
            <a:r>
              <a:rPr lang="ar-SA" dirty="0"/>
              <a:t>اعتبارات </a:t>
            </a:r>
            <a:r>
              <a:rPr lang="ar-SA" dirty="0" smtClean="0"/>
              <a:t>سلام</a:t>
            </a:r>
            <a:r>
              <a:rPr lang="ar-JO" dirty="0" smtClean="0"/>
              <a:t>ة</a:t>
            </a:r>
            <a:r>
              <a:rPr lang="ar-SA" dirty="0" smtClean="0"/>
              <a:t> </a:t>
            </a:r>
            <a:r>
              <a:rPr lang="ar-SA" dirty="0"/>
              <a:t>العبور</a:t>
            </a:r>
          </a:p>
          <a:p>
            <a:pPr lvl="0"/>
            <a:endParaRPr lang="ar-SA" dirty="0"/>
          </a:p>
        </p:txBody>
      </p:sp>
      <p:pic>
        <p:nvPicPr>
          <p:cNvPr id="188" name="Google Shape;18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64662" y="7407668"/>
            <a:ext cx="657835" cy="747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51;p6">
            <a:extLst>
              <a:ext uri="{FF2B5EF4-FFF2-40B4-BE49-F238E27FC236}">
                <a16:creationId xmlns:a16="http://schemas.microsoft.com/office/drawing/2014/main" id="{874ADFB6-382D-4A44-8AAC-10936C5392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81097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97034E-2F0B-C44F-AFCB-066CEE8C51E0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F43444B-B393-3D43-9ECE-20A1055F5FB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14D0DE-359A-704F-877F-4644BECEF677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08F834-1E99-984B-94EB-82352D899F3F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5076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تدرّب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7DE9D-668E-DE4F-AE8E-070336E7F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2980" y="939268"/>
            <a:ext cx="10331450" cy="4742476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30714"/>
              </a:lnSpc>
              <a:spcBef>
                <a:spcPts val="0"/>
              </a:spcBef>
              <a:buSzPts val="2800"/>
              <a:buNone/>
            </a:pPr>
            <a:r>
              <a:rPr lang="ar-JO" sz="4000" b="1" dirty="0" smtClean="0">
                <a:solidFill>
                  <a:srgbClr val="FF0000"/>
                </a:solidFill>
                <a:latin typeface="+mn-lt"/>
              </a:rPr>
              <a:t>ما </a:t>
            </a:r>
            <a:r>
              <a:rPr lang="ar-SA" sz="4000" b="1" dirty="0" smtClean="0">
                <a:solidFill>
                  <a:srgbClr val="FF0000"/>
                </a:solidFill>
                <a:latin typeface="+mn-lt"/>
              </a:rPr>
              <a:t>هو </a:t>
            </a:r>
            <a:r>
              <a:rPr lang="ar-SA" sz="4000" b="1" dirty="0">
                <a:solidFill>
                  <a:srgbClr val="FF0000"/>
                </a:solidFill>
                <a:latin typeface="+mn-lt"/>
              </a:rPr>
              <a:t>المكان الأكثر امانا في اجتياز الشارع</a:t>
            </a:r>
            <a:r>
              <a:rPr lang="ar-SA" sz="4000" b="1" dirty="0" smtClean="0">
                <a:solidFill>
                  <a:srgbClr val="FF0000"/>
                </a:solidFill>
                <a:latin typeface="+mn-lt"/>
              </a:rPr>
              <a:t>؟</a:t>
            </a:r>
            <a:endParaRPr lang="ar-SA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49" name="Google Shape;24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8461" y="5942694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E9B1D8-7719-6E4F-9749-54B8214B5574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866C01-F303-264F-9073-629317D67F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2925C3-57BE-3047-943E-784CADA78DE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DE7D3A-7A18-2A46-913C-D055DE443FB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F79FF86-B18C-4446-A0C9-DF298F6CA63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749" y="1969477"/>
            <a:ext cx="8459328" cy="4321274"/>
          </a:xfrm>
          <a:prstGeom prst="rect">
            <a:avLst/>
          </a:prstGeom>
        </p:spPr>
      </p:pic>
      <p:pic>
        <p:nvPicPr>
          <p:cNvPr id="13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47" y="172981"/>
            <a:ext cx="2069258" cy="7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حل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B0A32-FFF3-6E40-9285-FFAF52EA51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069689"/>
            <a:ext cx="10331450" cy="47424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JO" sz="4000" b="1" dirty="0" smtClean="0">
                <a:solidFill>
                  <a:srgbClr val="FF0000"/>
                </a:solidFill>
              </a:rPr>
              <a:t>احسنتم المكان الأكثر امانا للاجتياز هو</a:t>
            </a:r>
          </a:p>
          <a:p>
            <a:pPr marL="0" indent="0" algn="ctr">
              <a:buNone/>
            </a:pPr>
            <a:r>
              <a:rPr lang="ar-JO" sz="4000" b="1" dirty="0" smtClean="0">
                <a:solidFill>
                  <a:srgbClr val="002060"/>
                </a:solidFill>
              </a:rPr>
              <a:t>أ - اختيار موفق</a:t>
            </a:r>
          </a:p>
          <a:p>
            <a:pPr marL="0" indent="0" algn="ctr">
              <a:buNone/>
            </a:pPr>
            <a:r>
              <a:rPr lang="ar-JO" sz="4000" b="1" dirty="0" smtClean="0">
                <a:solidFill>
                  <a:srgbClr val="002060"/>
                </a:solidFill>
              </a:rPr>
              <a:t>يجب التحرك قليلا من خليج التوقف وتحسين حقل الرؤيا</a:t>
            </a:r>
            <a:endParaRPr lang="x-none" sz="4000" b="1" dirty="0">
              <a:solidFill>
                <a:srgbClr val="002060"/>
              </a:solidFill>
            </a:endParaRPr>
          </a:p>
        </p:txBody>
      </p:sp>
      <p:pic>
        <p:nvPicPr>
          <p:cNvPr id="9" name="Google Shape;311;p13">
            <a:extLst>
              <a:ext uri="{FF2B5EF4-FFF2-40B4-BE49-F238E27FC236}">
                <a16:creationId xmlns:a16="http://schemas.microsoft.com/office/drawing/2014/main" id="{714C584F-D690-BA4E-8EAD-A066F9BCBA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3591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7E81F3-72A9-9747-ACB1-27F692715169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275EF2C-47EC-6745-895D-EE9881D1B0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B8B1F2-7EF7-1E45-94B8-AC1E80D06031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520B2C-0E12-1E42-9A48-A067574C0BB4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2C343A00-D1F2-684D-B2B1-8095FE264B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63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تدرّب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7DE9D-668E-DE4F-AE8E-070336E7F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2980" y="939268"/>
            <a:ext cx="10331450" cy="4742476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30714"/>
              </a:lnSpc>
              <a:spcBef>
                <a:spcPts val="0"/>
              </a:spcBef>
              <a:buSzPts val="2800"/>
              <a:buNone/>
            </a:pPr>
            <a:r>
              <a:rPr lang="ar-JO" sz="4000" b="1" dirty="0" smtClean="0">
                <a:solidFill>
                  <a:srgbClr val="FF0000"/>
                </a:solidFill>
                <a:latin typeface="+mn-lt"/>
              </a:rPr>
              <a:t>ما </a:t>
            </a:r>
            <a:r>
              <a:rPr lang="ar-SA" sz="4000" b="1" dirty="0" smtClean="0">
                <a:solidFill>
                  <a:srgbClr val="FF0000"/>
                </a:solidFill>
                <a:latin typeface="+mn-lt"/>
              </a:rPr>
              <a:t>هو </a:t>
            </a:r>
            <a:r>
              <a:rPr lang="ar-SA" sz="4000" b="1" dirty="0">
                <a:solidFill>
                  <a:srgbClr val="FF0000"/>
                </a:solidFill>
                <a:latin typeface="+mn-lt"/>
              </a:rPr>
              <a:t>المكان الأكثر امانا في اجتياز الشارع</a:t>
            </a:r>
            <a:r>
              <a:rPr lang="ar-SA" sz="4000" b="1" dirty="0" smtClean="0">
                <a:solidFill>
                  <a:srgbClr val="FF0000"/>
                </a:solidFill>
                <a:latin typeface="+mn-lt"/>
              </a:rPr>
              <a:t>؟</a:t>
            </a:r>
            <a:endParaRPr lang="ar-SA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49" name="Google Shape;24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8461" y="5942694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E9B1D8-7719-6E4F-9749-54B8214B5574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866C01-F303-264F-9073-629317D67F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2925C3-57BE-3047-943E-784CADA78DE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DE7D3A-7A18-2A46-913C-D055DE443FB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F79FF86-B18C-4446-A0C9-DF298F6CA63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750" y="1900015"/>
            <a:ext cx="8768816" cy="4398110"/>
          </a:xfrm>
          <a:prstGeom prst="rect">
            <a:avLst/>
          </a:prstGeom>
        </p:spPr>
      </p:pic>
      <p:pic>
        <p:nvPicPr>
          <p:cNvPr id="13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47" y="172981"/>
            <a:ext cx="2069258" cy="7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7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حل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B0A32-FFF3-6E40-9285-FFAF52EA51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069689"/>
            <a:ext cx="10331450" cy="47424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JO" sz="4000" b="1" dirty="0" smtClean="0">
                <a:solidFill>
                  <a:srgbClr val="FF0000"/>
                </a:solidFill>
              </a:rPr>
              <a:t>احسنتم المكان الأكثر امانا للاجتياز هو</a:t>
            </a:r>
          </a:p>
          <a:p>
            <a:pPr marL="0" indent="0" algn="ctr">
              <a:buNone/>
            </a:pPr>
            <a:r>
              <a:rPr lang="ar-JO" sz="4000" b="1" u="sng" dirty="0" smtClean="0">
                <a:solidFill>
                  <a:srgbClr val="FF0000"/>
                </a:solidFill>
              </a:rPr>
              <a:t>أ - اختيار مقبول جدا</a:t>
            </a:r>
          </a:p>
          <a:p>
            <a:pPr marL="0" indent="0" algn="ctr">
              <a:buNone/>
            </a:pPr>
            <a:r>
              <a:rPr lang="ar-JO" sz="4000" b="1" dirty="0" smtClean="0">
                <a:solidFill>
                  <a:srgbClr val="002060"/>
                </a:solidFill>
              </a:rPr>
              <a:t>يجب الازاحة من منعطف الشارع لدرجة يمكننا ان نحسن الرؤية</a:t>
            </a:r>
            <a:endParaRPr lang="x-none" sz="4000" b="1" dirty="0">
              <a:solidFill>
                <a:srgbClr val="002060"/>
              </a:solidFill>
            </a:endParaRPr>
          </a:p>
        </p:txBody>
      </p:sp>
      <p:pic>
        <p:nvPicPr>
          <p:cNvPr id="9" name="Google Shape;311;p13">
            <a:extLst>
              <a:ext uri="{FF2B5EF4-FFF2-40B4-BE49-F238E27FC236}">
                <a16:creationId xmlns:a16="http://schemas.microsoft.com/office/drawing/2014/main" id="{714C584F-D690-BA4E-8EAD-A066F9BCBA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3591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7E81F3-72A9-9747-ACB1-27F692715169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275EF2C-47EC-6745-895D-EE9881D1B0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B8B1F2-7EF7-1E45-94B8-AC1E80D06031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520B2C-0E12-1E42-9A48-A067574C0BB4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2C343A00-D1F2-684D-B2B1-8095FE264B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247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تدرّب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77DE9D-668E-DE4F-AE8E-070336E7F8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2980" y="966977"/>
            <a:ext cx="10331450" cy="4742476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130714"/>
              </a:lnSpc>
              <a:spcBef>
                <a:spcPts val="0"/>
              </a:spcBef>
              <a:buSzPts val="2800"/>
              <a:buNone/>
            </a:pPr>
            <a:r>
              <a:rPr lang="ar-JO" sz="4000" b="1" dirty="0" smtClean="0">
                <a:solidFill>
                  <a:srgbClr val="FF0000"/>
                </a:solidFill>
                <a:latin typeface="+mn-lt"/>
              </a:rPr>
              <a:t>ما </a:t>
            </a:r>
            <a:r>
              <a:rPr lang="ar-SA" sz="4000" b="1" dirty="0" smtClean="0">
                <a:solidFill>
                  <a:srgbClr val="FF0000"/>
                </a:solidFill>
                <a:latin typeface="+mn-lt"/>
              </a:rPr>
              <a:t>هو </a:t>
            </a:r>
            <a:r>
              <a:rPr lang="ar-SA" sz="4000" b="1" dirty="0">
                <a:solidFill>
                  <a:srgbClr val="FF0000"/>
                </a:solidFill>
                <a:latin typeface="+mn-lt"/>
              </a:rPr>
              <a:t>المكان الأكثر امانا في اجتياز الشارع</a:t>
            </a:r>
            <a:r>
              <a:rPr lang="ar-SA" sz="4000" b="1" dirty="0" smtClean="0">
                <a:solidFill>
                  <a:srgbClr val="FF0000"/>
                </a:solidFill>
                <a:latin typeface="+mn-lt"/>
              </a:rPr>
              <a:t>؟</a:t>
            </a:r>
            <a:endParaRPr lang="ar-SA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49" name="Google Shape;24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8461" y="5942694"/>
            <a:ext cx="1047545" cy="5501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2E9B1D8-7719-6E4F-9749-54B8214B5574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866C01-F303-264F-9073-629317D67F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2925C3-57BE-3047-943E-784CADA78DE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DE7D3A-7A18-2A46-913C-D055DE443FB7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9F79FF86-B18C-4446-A0C9-DF298F6CA63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108" y="1890712"/>
            <a:ext cx="8932984" cy="4400039"/>
          </a:xfrm>
          <a:prstGeom prst="rect">
            <a:avLst/>
          </a:prstGeom>
        </p:spPr>
      </p:pic>
      <p:pic>
        <p:nvPicPr>
          <p:cNvPr id="13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7647" y="172981"/>
            <a:ext cx="2069258" cy="7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1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حل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9B0A32-FFF3-6E40-9285-FFAF52EA51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069689"/>
            <a:ext cx="10331450" cy="47424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JO" sz="4000" b="1" dirty="0" smtClean="0">
                <a:solidFill>
                  <a:srgbClr val="FF0000"/>
                </a:solidFill>
              </a:rPr>
              <a:t>احسنتم المكان الأكثر امانا للاجتياز هو</a:t>
            </a:r>
          </a:p>
          <a:p>
            <a:pPr marL="0" indent="0" algn="ctr">
              <a:buNone/>
            </a:pPr>
            <a:r>
              <a:rPr lang="ar-JO" sz="4000" b="1" u="sng" dirty="0" smtClean="0">
                <a:solidFill>
                  <a:srgbClr val="FF0000"/>
                </a:solidFill>
              </a:rPr>
              <a:t>أ - اختيار ممتاز</a:t>
            </a:r>
          </a:p>
          <a:p>
            <a:pPr marL="0" indent="0" algn="ctr">
              <a:buNone/>
            </a:pPr>
            <a:endParaRPr lang="ar-JO" sz="4000" b="1" u="sng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ar-JO" sz="4000" dirty="0" smtClean="0">
                <a:solidFill>
                  <a:srgbClr val="002060"/>
                </a:solidFill>
              </a:rPr>
              <a:t>كلما ابتعدنا من المنعطف كلما زاد حقل الرؤية وضوحا</a:t>
            </a:r>
            <a:endParaRPr lang="x-none" sz="4000" dirty="0">
              <a:solidFill>
                <a:srgbClr val="002060"/>
              </a:solidFill>
            </a:endParaRPr>
          </a:p>
        </p:txBody>
      </p:sp>
      <p:pic>
        <p:nvPicPr>
          <p:cNvPr id="9" name="Google Shape;311;p13">
            <a:extLst>
              <a:ext uri="{FF2B5EF4-FFF2-40B4-BE49-F238E27FC236}">
                <a16:creationId xmlns:a16="http://schemas.microsoft.com/office/drawing/2014/main" id="{714C584F-D690-BA4E-8EAD-A066F9BCBA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93591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97E81F3-72A9-9747-ACB1-27F692715169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275EF2C-47EC-6745-895D-EE9881D1B0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B8B1F2-7EF7-1E45-94B8-AC1E80D06031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520B2C-0E12-1E42-9A48-A067574C0BB4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2C343A00-D1F2-684D-B2B1-8095FE264B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878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JO" dirty="0" smtClean="0"/>
              <a:t>مهمه بيتي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F0AC8-250D-994A-8AFD-FAB327FBC3F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2927" y="1120652"/>
            <a:ext cx="11532836" cy="5737348"/>
          </a:xfrm>
        </p:spPr>
        <p:txBody>
          <a:bodyPr>
            <a:normAutofit fontScale="25000" lnSpcReduction="20000"/>
          </a:bodyPr>
          <a:lstStyle/>
          <a:p>
            <a:pPr marL="0" lvl="0" indent="0">
              <a:buNone/>
            </a:pPr>
            <a:r>
              <a:rPr lang="ar-JO" sz="12400" dirty="0">
                <a:solidFill>
                  <a:srgbClr val="FF0000"/>
                </a:solidFill>
              </a:rPr>
              <a:t>رتب كيفيه عبور الشارع من 1-6 ؟</a:t>
            </a:r>
          </a:p>
          <a:p>
            <a:pPr marL="0" lvl="0" indent="0">
              <a:buNone/>
            </a:pPr>
            <a:r>
              <a:rPr lang="ar-JO" sz="12400" dirty="0" smtClean="0"/>
              <a:t>-----</a:t>
            </a:r>
            <a:r>
              <a:rPr lang="ar-SA" sz="12400" dirty="0" smtClean="0"/>
              <a:t>قبل </a:t>
            </a:r>
            <a:r>
              <a:rPr lang="ar-SA" sz="12400" dirty="0"/>
              <a:t>البدء بالعبور يجب الوقوف خطوه واحده على الاقل قبل حافة الرصيف.</a:t>
            </a:r>
          </a:p>
          <a:p>
            <a:pPr marL="0" lvl="0" indent="0">
              <a:buNone/>
            </a:pPr>
            <a:r>
              <a:rPr lang="ar-JO" sz="12400" dirty="0" smtClean="0"/>
              <a:t>-----</a:t>
            </a:r>
            <a:r>
              <a:rPr lang="ar-SA" sz="12400" dirty="0" smtClean="0"/>
              <a:t>يجب </a:t>
            </a:r>
            <a:r>
              <a:rPr lang="ar-SA" sz="12400" dirty="0"/>
              <a:t>العبور بسرعه ليس ركضاً في  خط مستقيم وقصير .</a:t>
            </a:r>
          </a:p>
          <a:p>
            <a:pPr marL="0" lvl="0" indent="0">
              <a:buNone/>
            </a:pPr>
            <a:r>
              <a:rPr lang="ar-JO" sz="12400" dirty="0" smtClean="0"/>
              <a:t>-----</a:t>
            </a:r>
            <a:r>
              <a:rPr lang="ar-SA" sz="12400" dirty="0" smtClean="0"/>
              <a:t>يجب </a:t>
            </a:r>
            <a:r>
              <a:rPr lang="ar-SA" sz="12400" dirty="0"/>
              <a:t>النظر اثناء العبور الى الجوانب لتفادي وقوع </a:t>
            </a:r>
            <a:r>
              <a:rPr lang="ar-SA" sz="12400" dirty="0" smtClean="0"/>
              <a:t>مفاجأة</a:t>
            </a:r>
            <a:endParaRPr lang="ar-SA" sz="12400" dirty="0"/>
          </a:p>
          <a:p>
            <a:pPr marL="0" lvl="0" indent="0">
              <a:buNone/>
            </a:pPr>
            <a:r>
              <a:rPr lang="ar-JO" sz="12400" dirty="0" smtClean="0"/>
              <a:t>-----</a:t>
            </a:r>
            <a:r>
              <a:rPr lang="ar-SA" sz="12400" dirty="0" smtClean="0"/>
              <a:t>يجب  </a:t>
            </a:r>
            <a:r>
              <a:rPr lang="ar-SA" sz="12400" dirty="0"/>
              <a:t>اختيار المكان الانسب للعبور (حقل </a:t>
            </a:r>
            <a:r>
              <a:rPr lang="ar-SA" sz="12400" dirty="0" smtClean="0"/>
              <a:t>الرؤية </a:t>
            </a:r>
            <a:r>
              <a:rPr lang="ar-SA" sz="12400" dirty="0"/>
              <a:t>مفتوحاَ).</a:t>
            </a:r>
          </a:p>
          <a:p>
            <a:pPr marL="0" lvl="0" indent="0">
              <a:buNone/>
            </a:pPr>
            <a:r>
              <a:rPr lang="ar-JO" sz="12400" dirty="0" smtClean="0"/>
              <a:t>-----</a:t>
            </a:r>
            <a:r>
              <a:rPr lang="ar-SA" sz="12400" dirty="0" smtClean="0"/>
              <a:t>يجب </a:t>
            </a:r>
            <a:r>
              <a:rPr lang="ar-SA" sz="12400" dirty="0"/>
              <a:t>النظر الى جميع الاتجاهات  قد </a:t>
            </a:r>
            <a:r>
              <a:rPr lang="ar-JO" sz="12400" dirty="0" smtClean="0"/>
              <a:t>تأتي </a:t>
            </a:r>
            <a:r>
              <a:rPr lang="ar-SA" sz="12400" dirty="0" smtClean="0"/>
              <a:t>مركبه </a:t>
            </a:r>
            <a:r>
              <a:rPr lang="ar-SA" sz="12400" dirty="0"/>
              <a:t>بسرعه من خلف احدى الزوايا.</a:t>
            </a:r>
          </a:p>
          <a:p>
            <a:pPr marL="0" lvl="0" indent="0">
              <a:buNone/>
            </a:pPr>
            <a:r>
              <a:rPr lang="ar-JO" sz="12400" dirty="0" smtClean="0"/>
              <a:t>-----</a:t>
            </a:r>
            <a:r>
              <a:rPr lang="ar-SA" sz="12400" dirty="0" smtClean="0"/>
              <a:t>يجب </a:t>
            </a:r>
            <a:r>
              <a:rPr lang="ar-SA" sz="12400" dirty="0"/>
              <a:t>الاصغاء الى الاصوات حركة السير .</a:t>
            </a:r>
          </a:p>
          <a:p>
            <a:pPr marL="0" lvl="0" indent="0">
              <a:buNone/>
            </a:pPr>
            <a:endParaRPr lang="ar-SA" sz="12800" dirty="0"/>
          </a:p>
        </p:txBody>
      </p:sp>
      <p:pic>
        <p:nvPicPr>
          <p:cNvPr id="268" name="Google Shape;26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23263" y="8317913"/>
            <a:ext cx="1879600" cy="1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179" y="1085299"/>
            <a:ext cx="902936" cy="7433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EFE721C-82A3-DF4E-87EE-E30B7A10B404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54A9A9A-44E7-DB4B-817C-C3678AAAB2D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E24055-554A-CA4D-B8E4-DEF3629CA874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1152E2-0D41-534A-9F7C-F60F62EC686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647" y="172981"/>
            <a:ext cx="2069258" cy="7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6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نُنهي ونُجمل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C06E7-1B75-0541-96D5-E23FC4C913C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q"/>
            </a:pPr>
            <a:r>
              <a:rPr lang="ar-JO" dirty="0" smtClean="0"/>
              <a:t>ا</a:t>
            </a:r>
            <a:r>
              <a:rPr lang="ar-SA" dirty="0" smtClean="0"/>
              <a:t>لشارع الذي</a:t>
            </a:r>
            <a:r>
              <a:rPr lang="ar-JO" dirty="0"/>
              <a:t> </a:t>
            </a:r>
            <a:r>
              <a:rPr lang="ar-JO" dirty="0" smtClean="0"/>
              <a:t>لا</a:t>
            </a:r>
            <a:r>
              <a:rPr lang="ar-SA" dirty="0" smtClean="0"/>
              <a:t> </a:t>
            </a:r>
            <a:r>
              <a:rPr lang="ar-SA" dirty="0"/>
              <a:t>يتضمن تدابير مرورية يكون </a:t>
            </a:r>
            <a:r>
              <a:rPr lang="ar-JO" dirty="0" smtClean="0"/>
              <a:t>غير</a:t>
            </a:r>
            <a:r>
              <a:rPr lang="ar-SA" dirty="0" smtClean="0"/>
              <a:t> </a:t>
            </a:r>
            <a:r>
              <a:rPr lang="ar-SA" dirty="0"/>
              <a:t>منظمًا وبارزًا </a:t>
            </a:r>
            <a:r>
              <a:rPr lang="ar-SA" dirty="0" smtClean="0"/>
              <a:t>.</a:t>
            </a:r>
            <a:endParaRPr lang="ar-JO" dirty="0" smtClean="0"/>
          </a:p>
          <a:p>
            <a:pPr lvl="0">
              <a:buFont typeface="Wingdings" panose="05000000000000000000" pitchFamily="2" charset="2"/>
              <a:buChar char="q"/>
            </a:pPr>
            <a:r>
              <a:rPr lang="ar-JO" dirty="0" smtClean="0"/>
              <a:t>تشخيص المخاطر في حالات مختلفة والمركبة.</a:t>
            </a:r>
            <a:endParaRPr lang="ar-SA" dirty="0"/>
          </a:p>
          <a:p>
            <a:pPr lvl="0">
              <a:buFont typeface="Wingdings" panose="05000000000000000000" pitchFamily="2" charset="2"/>
              <a:buChar char="q"/>
            </a:pPr>
            <a:r>
              <a:rPr lang="ar-SA" dirty="0" smtClean="0"/>
              <a:t>ان </a:t>
            </a:r>
            <a:r>
              <a:rPr lang="ar-SA" dirty="0"/>
              <a:t>هذا الاجتياز يشكل خطر على حياة الماشي وعابر الشارع في ممر المشاة . </a:t>
            </a:r>
            <a:endParaRPr lang="ar-SA" dirty="0" smtClean="0"/>
          </a:p>
          <a:p>
            <a:pPr lvl="0">
              <a:buFont typeface="Wingdings" panose="05000000000000000000" pitchFamily="2" charset="2"/>
              <a:buChar char="q"/>
            </a:pPr>
            <a:r>
              <a:rPr lang="ar-SA" dirty="0" smtClean="0"/>
              <a:t>لذا </a:t>
            </a:r>
            <a:r>
              <a:rPr lang="ar-SA" dirty="0"/>
              <a:t>على الماشي (عابر الشارع ) ان يحكم عقله ويتعقل ويمعن النظر حتى لا يصيبه مكروه </a:t>
            </a:r>
          </a:p>
          <a:p>
            <a:pPr lvl="0"/>
            <a:endParaRPr lang="ar-SA" dirty="0"/>
          </a:p>
          <a:p>
            <a:pPr lvl="0"/>
            <a:endParaRPr lang="ar-SA" dirty="0"/>
          </a:p>
        </p:txBody>
      </p:sp>
      <p:pic>
        <p:nvPicPr>
          <p:cNvPr id="308" name="Google Shape;30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873134" y="5058419"/>
            <a:ext cx="1212497" cy="1575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753014-76ED-104F-B228-2CAE1703A4FE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48BD69-3C1B-FA46-9406-BDF0E88E22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4229495-6D29-2240-9081-741ADF6BAA9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7B5A59-FB64-974B-A2C0-995EAA012AAC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852C475A-C8A8-A04D-B5EA-2DED6EB24CC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59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5"/>
          <p:cNvSpPr txBox="1">
            <a:spLocks noGrp="1"/>
          </p:cNvSpPr>
          <p:nvPr>
            <p:ph type="body" sz="quarter" idx="15"/>
          </p:nvPr>
        </p:nvSpPr>
        <p:spPr>
          <a:xfrm>
            <a:off x="1631852" y="3504388"/>
            <a:ext cx="8559973" cy="824410"/>
          </a:xfrm>
        </p:spPr>
        <p:txBody>
          <a:bodyPr/>
          <a:lstStyle/>
          <a:p>
            <a:pPr lvl="0"/>
            <a:r>
              <a:rPr lang="ar-SA" sz="9600" dirty="0">
                <a:cs typeface="+mn-cs"/>
              </a:rPr>
              <a:t>كلمة قبل أن نُنهي...</a:t>
            </a:r>
          </a:p>
          <a:p>
            <a:pPr lvl="0"/>
            <a:endParaRPr lang="ar-SA" dirty="0">
              <a:cs typeface="+mn-cs"/>
            </a:endParaRPr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43429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לבן 4"/>
          <p:cNvSpPr/>
          <p:nvPr/>
        </p:nvSpPr>
        <p:spPr>
          <a:xfrm>
            <a:off x="4853354" y="1582151"/>
            <a:ext cx="6246055" cy="1181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7200" dirty="0" smtClean="0"/>
              <a:t>شكرا لكم </a:t>
            </a:r>
            <a:endParaRPr lang="he-IL" sz="7200" dirty="0"/>
          </a:p>
        </p:txBody>
      </p:sp>
    </p:spTree>
    <p:extLst>
      <p:ext uri="{BB962C8B-B14F-4D97-AF65-F5344CB8AC3E}">
        <p14:creationId xmlns:p14="http://schemas.microsoft.com/office/powerpoint/2010/main" val="33693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ماذا يجب أن نحضّر للحصّة؟ </a:t>
            </a:r>
            <a:endParaRPr lang="he-IL" dirty="0"/>
          </a:p>
        </p:txBody>
      </p:sp>
      <p:pic>
        <p:nvPicPr>
          <p:cNvPr id="13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B59B0F3E-4814-D04A-B385-2874209AD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75" y="2492478"/>
            <a:ext cx="1889196" cy="319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A657EB4D-B882-A547-B610-FCA2F9C9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3689" y="3456704"/>
            <a:ext cx="3167436" cy="129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EA8C83-2230-D44F-A0BC-38FEB2B09121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0E496C5-9276-714A-A339-643BE26A5F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A33839-0C38-9F4B-BF3C-0A50036EB1FC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5DE4B3B-6B65-004D-A2D3-DAD358B1681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9" name="Google Shape;222;p9">
            <a:extLst>
              <a:ext uri="{FF2B5EF4-FFF2-40B4-BE49-F238E27FC236}">
                <a16:creationId xmlns:a16="http://schemas.microsoft.com/office/drawing/2014/main" id="{36DF2FAF-C9E6-F643-BAD6-2CFB0C12367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id="{6D6FB18C-D3FA-6248-893F-D6FC7B30F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276" y="160179"/>
            <a:ext cx="2179814" cy="7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نبدأ بمتعة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5A97D-75E5-D24B-B370-504A17394E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9325" y="1082008"/>
            <a:ext cx="10331450" cy="4742476"/>
          </a:xfrm>
        </p:spPr>
        <p:txBody>
          <a:bodyPr/>
          <a:lstStyle/>
          <a:p>
            <a:pPr marL="0" indent="0" algn="ctr">
              <a:buNone/>
            </a:pPr>
            <a:r>
              <a:rPr lang="ar-JO" dirty="0" smtClean="0"/>
              <a:t>ما الفرق بين صورتين:</a:t>
            </a:r>
            <a:endParaRPr lang="x-none" dirty="0"/>
          </a:p>
        </p:txBody>
      </p:sp>
      <p:pic>
        <p:nvPicPr>
          <p:cNvPr id="9" name="Google Shape;309;p18">
            <a:extLst>
              <a:ext uri="{FF2B5EF4-FFF2-40B4-BE49-F238E27FC236}">
                <a16:creationId xmlns:a16="http://schemas.microsoft.com/office/drawing/2014/main" id="{C911F367-1F24-E24B-AEF7-C52EB933B4E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10894786" y="6015263"/>
            <a:ext cx="937482" cy="8208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7C77CF-1982-C34B-9003-5BA1661F3E56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043A71B-DD8E-0B4F-AAAF-ADC75A3FF4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284002-E83D-FD48-B3A2-87A7199266C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98D120-CA4A-314A-BE33-7AC2094FEC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2" name="Google Shape;222;p9">
            <a:extLst>
              <a:ext uri="{FF2B5EF4-FFF2-40B4-BE49-F238E27FC236}">
                <a16:creationId xmlns:a16="http://schemas.microsoft.com/office/drawing/2014/main" id="{325013A9-1A33-B844-ADC6-88CFA03F042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2542" y="2994447"/>
            <a:ext cx="4000985" cy="336211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325" y="2925321"/>
            <a:ext cx="4134603" cy="350037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672389">
            <a:off x="7359423" y="1332357"/>
            <a:ext cx="1688738" cy="1670449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140233">
            <a:off x="2573499" y="1079230"/>
            <a:ext cx="2322777" cy="2322777"/>
          </a:xfrm>
          <a:prstGeom prst="rect">
            <a:avLst/>
          </a:prstGeom>
        </p:spPr>
      </p:pic>
      <p:sp>
        <p:nvSpPr>
          <p:cNvPr id="14" name="אליפסה 13"/>
          <p:cNvSpPr/>
          <p:nvPr/>
        </p:nvSpPr>
        <p:spPr>
          <a:xfrm>
            <a:off x="2786100" y="2429627"/>
            <a:ext cx="566586" cy="38499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600" b="1" dirty="0" smtClean="0">
                <a:solidFill>
                  <a:schemeClr val="tx1">
                    <a:lumMod val="50000"/>
                  </a:schemeClr>
                </a:solidFill>
              </a:rPr>
              <a:t>ب</a:t>
            </a:r>
            <a:endParaRPr lang="he-IL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" name="אליפסה 14"/>
          <p:cNvSpPr/>
          <p:nvPr/>
        </p:nvSpPr>
        <p:spPr>
          <a:xfrm>
            <a:off x="8567225" y="2429627"/>
            <a:ext cx="450166" cy="4956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600" b="1" dirty="0" smtClean="0">
                <a:solidFill>
                  <a:schemeClr val="tx1">
                    <a:lumMod val="50000"/>
                  </a:schemeClr>
                </a:solidFill>
              </a:rPr>
              <a:t>أ</a:t>
            </a:r>
            <a:endParaRPr lang="he-IL" sz="36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8" name="30sec_final" descr="30sec_final">
            <a:hlinkClick r:id="" action="ppaction://media"/>
            <a:extLst>
              <a:ext uri="{FF2B5EF4-FFF2-40B4-BE49-F238E27FC236}">
                <a16:creationId xmlns:a16="http://schemas.microsoft.com/office/drawing/2014/main" id="{6D6FB18C-D3FA-6248-893F-D6FC7B30F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276" y="160179"/>
            <a:ext cx="2179814" cy="77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نبدأ بمتعة</a:t>
            </a:r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5A97D-75E5-D24B-B370-504A17394E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9325" y="989648"/>
            <a:ext cx="10331450" cy="4742476"/>
          </a:xfrm>
        </p:spPr>
        <p:txBody>
          <a:bodyPr/>
          <a:lstStyle/>
          <a:p>
            <a:pPr marL="0" indent="0" algn="ctr">
              <a:buNone/>
            </a:pPr>
            <a:r>
              <a:rPr lang="ar-JO" dirty="0" smtClean="0"/>
              <a:t>ما الفرق بين صورتين:</a:t>
            </a:r>
            <a:endParaRPr lang="x-none" dirty="0"/>
          </a:p>
        </p:txBody>
      </p:sp>
      <p:pic>
        <p:nvPicPr>
          <p:cNvPr id="9" name="Google Shape;309;p18">
            <a:extLst>
              <a:ext uri="{FF2B5EF4-FFF2-40B4-BE49-F238E27FC236}">
                <a16:creationId xmlns:a16="http://schemas.microsoft.com/office/drawing/2014/main" id="{C911F367-1F24-E24B-AEF7-C52EB933B4E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222050">
            <a:off x="10894786" y="6015263"/>
            <a:ext cx="937482" cy="8208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7C77CF-1982-C34B-9003-5BA1661F3E56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043A71B-DD8E-0B4F-AAAF-ADC75A3FF4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284002-E83D-FD48-B3A2-87A7199266C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498D120-CA4A-314A-BE33-7AC2094FEC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2" name="Google Shape;222;p9">
            <a:extLst>
              <a:ext uri="{FF2B5EF4-FFF2-40B4-BE49-F238E27FC236}">
                <a16:creationId xmlns:a16="http://schemas.microsoft.com/office/drawing/2014/main" id="{325013A9-1A33-B844-ADC6-88CFA03F042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2542" y="2994447"/>
            <a:ext cx="4000985" cy="336211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325" y="2949562"/>
            <a:ext cx="4517484" cy="336543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72389">
            <a:off x="6887920" y="1206026"/>
            <a:ext cx="1688738" cy="1670449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40233">
            <a:off x="3029396" y="926366"/>
            <a:ext cx="2322777" cy="2322777"/>
          </a:xfrm>
          <a:prstGeom prst="rect">
            <a:avLst/>
          </a:prstGeom>
        </p:spPr>
      </p:pic>
      <p:sp>
        <p:nvSpPr>
          <p:cNvPr id="14" name="אליפסה 13"/>
          <p:cNvSpPr/>
          <p:nvPr/>
        </p:nvSpPr>
        <p:spPr>
          <a:xfrm>
            <a:off x="-1" y="2429627"/>
            <a:ext cx="6187715" cy="38499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600" b="1" dirty="0" smtClean="0">
                <a:solidFill>
                  <a:srgbClr val="FF0000"/>
                </a:solidFill>
              </a:rPr>
              <a:t>   شارع مع تدابير مرورية</a:t>
            </a:r>
            <a:endParaRPr lang="he-IL" sz="3600" b="1" dirty="0">
              <a:solidFill>
                <a:srgbClr val="FF0000"/>
              </a:solidFill>
            </a:endParaRPr>
          </a:p>
        </p:txBody>
      </p:sp>
      <p:sp>
        <p:nvSpPr>
          <p:cNvPr id="15" name="אליפסה 14"/>
          <p:cNvSpPr/>
          <p:nvPr/>
        </p:nvSpPr>
        <p:spPr>
          <a:xfrm>
            <a:off x="6187715" y="2470152"/>
            <a:ext cx="6350638" cy="68893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3600" b="1" dirty="0" smtClean="0">
                <a:solidFill>
                  <a:srgbClr val="FF0000"/>
                </a:solidFill>
              </a:rPr>
              <a:t>شارع بدون تدابير مرورية</a:t>
            </a:r>
            <a:endParaRPr lang="he-IL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8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ما الذي نعرفه من قبلُ؟</a:t>
            </a:r>
            <a:endParaRPr lang="he-I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BDA21C-9AE6-1546-9450-65150DACB1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0603" y="1239872"/>
            <a:ext cx="10615340" cy="4742476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ar-JO" sz="4000" dirty="0" smtClean="0"/>
              <a:t>تعلمنا ان هناك ثلاثة أنواع من الطرق وانا هناك اختلف بينها:</a:t>
            </a:r>
          </a:p>
          <a:p>
            <a:pPr marL="0" lvl="0" indent="0" algn="ctr">
              <a:buNone/>
            </a:pPr>
            <a:r>
              <a:rPr lang="ar-JO" sz="4000" dirty="0" smtClean="0"/>
              <a:t>الطريق الرئيسية </a:t>
            </a:r>
          </a:p>
          <a:p>
            <a:pPr marL="0" lvl="0" indent="0" algn="ctr">
              <a:buNone/>
            </a:pPr>
            <a:r>
              <a:rPr lang="ar-JO" sz="4000" dirty="0" smtClean="0"/>
              <a:t>الطريق الفرعية</a:t>
            </a:r>
          </a:p>
          <a:p>
            <a:pPr marL="0" lvl="0" indent="0" algn="ctr">
              <a:buNone/>
            </a:pPr>
            <a:r>
              <a:rPr lang="ar-JO" sz="4000" dirty="0" smtClean="0"/>
              <a:t>الطريق المحلية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5D196B-2B08-894B-8A3F-572482CBCEC3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5E39D7D-F78C-064A-B876-BD76A9A232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B49E69-9F52-1B4D-B014-4FA5C9BBE5E3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9A5777C-DF8B-774B-857C-2ED973E34DDA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0" name="Google Shape;222;p9">
            <a:extLst>
              <a:ext uri="{FF2B5EF4-FFF2-40B4-BE49-F238E27FC236}">
                <a16:creationId xmlns:a16="http://schemas.microsoft.com/office/drawing/2014/main" id="{CC999BED-F640-BE47-BCBC-F662F60127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9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ar-SA" dirty="0"/>
              <a:t>الآن سنتعلّم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572" y="3485896"/>
            <a:ext cx="3042168" cy="326164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0"/>
            <a:ext cx="10758342" cy="567421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ar-JO" sz="4000" dirty="0" smtClean="0">
              <a:solidFill>
                <a:srgbClr val="FF0000"/>
              </a:solidFill>
            </a:endParaRPr>
          </a:p>
          <a:p>
            <a:pPr marL="0" indent="0" algn="l">
              <a:buNone/>
            </a:pPr>
            <a:endParaRPr lang="ar-JO" sz="4000" dirty="0">
              <a:solidFill>
                <a:srgbClr val="FF0000"/>
              </a:solidFill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365C340A-AB7F-8E4C-AC0C-3D33D4B37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222050">
            <a:off x="10383343" y="5673749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5" name="מלבן 4"/>
          <p:cNvSpPr/>
          <p:nvPr/>
        </p:nvSpPr>
        <p:spPr>
          <a:xfrm>
            <a:off x="1866533" y="1884216"/>
            <a:ext cx="8641809" cy="1332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400" b="1" dirty="0"/>
              <a:t>ماذا نقصد بشارع خال من التدابير المرورية؟</a:t>
            </a:r>
          </a:p>
        </p:txBody>
      </p:sp>
      <p:pic>
        <p:nvPicPr>
          <p:cNvPr id="12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647" y="172981"/>
            <a:ext cx="2069258" cy="73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1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1"/>
          </p:nvPr>
        </p:nvSpPr>
        <p:spPr>
          <a:xfrm>
            <a:off x="593981" y="550284"/>
            <a:ext cx="10442575" cy="628195"/>
          </a:xfrm>
        </p:spPr>
        <p:txBody>
          <a:bodyPr>
            <a:normAutofit lnSpcReduction="10000"/>
          </a:bodyPr>
          <a:lstStyle/>
          <a:p>
            <a:r>
              <a:rPr lang="ar-JO" dirty="0"/>
              <a:t>حل</a:t>
            </a:r>
          </a:p>
          <a:p>
            <a:endParaRPr lang="he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26E0A-BAB3-834C-BE48-C9A1C65700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6098" y="884891"/>
            <a:ext cx="10758342" cy="260100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endParaRPr lang="ar-JO" sz="4000" dirty="0" smtClean="0">
              <a:solidFill>
                <a:srgbClr val="FF0000"/>
              </a:solidFill>
            </a:endParaRPr>
          </a:p>
          <a:p>
            <a:pPr marL="0" indent="0" algn="l">
              <a:buNone/>
            </a:pPr>
            <a:endParaRPr lang="ar-JO" sz="4000" dirty="0">
              <a:solidFill>
                <a:srgbClr val="FF0000"/>
              </a:solidFill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365C340A-AB7F-8E4C-AC0C-3D33D4B37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22050">
            <a:off x="10383343" y="5673749"/>
            <a:ext cx="1596108" cy="82085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97B3602-321A-6B4D-BEAE-0D7EB28B1478}"/>
              </a:ext>
            </a:extLst>
          </p:cNvPr>
          <p:cNvGrpSpPr/>
          <p:nvPr/>
        </p:nvGrpSpPr>
        <p:grpSpPr>
          <a:xfrm rot="10800000" flipH="1">
            <a:off x="309324" y="6290751"/>
            <a:ext cx="1430425" cy="403293"/>
            <a:chOff x="358720" y="6187719"/>
            <a:chExt cx="1795869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1A9EBDA-CA9D-4C4A-B673-9C0BD6371C3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1289543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E4C374-7FEE-8741-A255-68472A02A6FF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072D0D-1139-8D48-9468-54C3D968B2EB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1" name="Google Shape;222;p9">
            <a:extLst>
              <a:ext uri="{FF2B5EF4-FFF2-40B4-BE49-F238E27FC236}">
                <a16:creationId xmlns:a16="http://schemas.microsoft.com/office/drawing/2014/main" id="{6A4BF934-29E0-7F47-8398-DD96286A03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2980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לבן 4"/>
          <p:cNvSpPr/>
          <p:nvPr/>
        </p:nvSpPr>
        <p:spPr>
          <a:xfrm>
            <a:off x="1866533" y="1294895"/>
            <a:ext cx="8641809" cy="1332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4400" b="1" dirty="0" smtClean="0"/>
              <a:t>ماذا نقصد بشارع خال من التدابير </a:t>
            </a:r>
            <a:r>
              <a:rPr lang="ar-JO" sz="4400" b="1" dirty="0"/>
              <a:t>المرورية؟</a:t>
            </a: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279988" y="2914159"/>
            <a:ext cx="1710110" cy="937914"/>
          </a:xfrm>
          <a:prstGeom prst="rect">
            <a:avLst/>
          </a:prstGeom>
        </p:spPr>
      </p:pic>
      <p:sp>
        <p:nvSpPr>
          <p:cNvPr id="14" name="מלבן 13"/>
          <p:cNvSpPr/>
          <p:nvPr/>
        </p:nvSpPr>
        <p:spPr>
          <a:xfrm>
            <a:off x="2886425" y="4238171"/>
            <a:ext cx="6602023" cy="1016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5400" b="1" dirty="0" smtClean="0">
                <a:solidFill>
                  <a:srgbClr val="FF0000"/>
                </a:solidFill>
              </a:rPr>
              <a:t>شارع لا يوجد به ممر المشاة</a:t>
            </a:r>
            <a:endParaRPr lang="he-IL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13811</TotalTime>
  <Words>3129</Words>
  <Application>Microsoft Office PowerPoint</Application>
  <PresentationFormat>מסך רחב</PresentationFormat>
  <Paragraphs>342</Paragraphs>
  <Slides>38</Slides>
  <Notes>38</Notes>
  <HiddenSlides>0</HiddenSlides>
  <MMClips>9</MMClips>
  <ScaleCrop>false</ScaleCrop>
  <HeadingPairs>
    <vt:vector size="6" baseType="variant">
      <vt:variant>
        <vt:lpstr>גופנים בשימוש</vt:lpstr>
      </vt:variant>
      <vt:variant>
        <vt:i4>6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38</vt:i4>
      </vt:variant>
    </vt:vector>
  </HeadingPairs>
  <TitlesOfParts>
    <vt:vector size="45" baseType="lpstr">
      <vt:lpstr>Alef</vt:lpstr>
      <vt:lpstr>Arial</vt:lpstr>
      <vt:lpstr>Calibri</vt:lpstr>
      <vt:lpstr>Calibri Light</vt:lpstr>
      <vt:lpstr>Open Sans</vt:lpstr>
      <vt:lpstr>Wingdings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balfour school</dc:creator>
  <cp:keywords/>
  <dc:description/>
  <cp:lastModifiedBy>User</cp:lastModifiedBy>
  <cp:revision>60</cp:revision>
  <dcterms:created xsi:type="dcterms:W3CDTF">2020-04-02T14:12:17Z</dcterms:created>
  <dcterms:modified xsi:type="dcterms:W3CDTF">2020-05-20T08:45:43Z</dcterms:modified>
  <cp:category/>
</cp:coreProperties>
</file>