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31"/>
  </p:notesMasterIdLst>
  <p:sldIdLst>
    <p:sldId id="398" r:id="rId2"/>
    <p:sldId id="399" r:id="rId3"/>
    <p:sldId id="416" r:id="rId4"/>
    <p:sldId id="348" r:id="rId5"/>
    <p:sldId id="397" r:id="rId6"/>
    <p:sldId id="417" r:id="rId7"/>
    <p:sldId id="379" r:id="rId8"/>
    <p:sldId id="395" r:id="rId9"/>
    <p:sldId id="401" r:id="rId10"/>
    <p:sldId id="425" r:id="rId11"/>
    <p:sldId id="418" r:id="rId12"/>
    <p:sldId id="419" r:id="rId13"/>
    <p:sldId id="420" r:id="rId14"/>
    <p:sldId id="421" r:id="rId15"/>
    <p:sldId id="424" r:id="rId16"/>
    <p:sldId id="427" r:id="rId17"/>
    <p:sldId id="426" r:id="rId18"/>
    <p:sldId id="432" r:id="rId19"/>
    <p:sldId id="430" r:id="rId20"/>
    <p:sldId id="433" r:id="rId21"/>
    <p:sldId id="429" r:id="rId22"/>
    <p:sldId id="423" r:id="rId23"/>
    <p:sldId id="422" r:id="rId24"/>
    <p:sldId id="431" r:id="rId25"/>
    <p:sldId id="275" r:id="rId26"/>
    <p:sldId id="276" r:id="rId27"/>
    <p:sldId id="277" r:id="rId28"/>
    <p:sldId id="384" r:id="rId29"/>
    <p:sldId id="278" r:id="rId3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6A0"/>
    <a:srgbClr val="B9C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סגנון ביניים 2 - הדגשה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655" autoAdjust="0"/>
    <p:restoredTop sz="94674"/>
  </p:normalViewPr>
  <p:slideViewPr>
    <p:cSldViewPr snapToGrid="0" snapToObjects="1">
      <p:cViewPr varScale="1">
        <p:scale>
          <a:sx n="76" d="100"/>
          <a:sy n="76" d="100"/>
        </p:scale>
        <p:origin x="73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D2AD1-8399-4540-9015-4C138082797B}" type="datetimeFigureOut">
              <a:rPr lang="x-none" smtClean="0"/>
              <a:t>5/20/2020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77CD2-6A08-4049-82D6-4CA2D02CE33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041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/>
              <a:t>اكتبوا النصّ الملائم وكذلك المعدّات المطلوبة. 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44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5148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95694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47201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7811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2690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9829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4540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5904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4905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87121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b="1" dirty="0"/>
              <a:t>مدّة الشريحة: دقيقتان</a:t>
            </a:r>
            <a:endParaRPr sz="1200" b="1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عرّفوا بأنفسكم وأعرضوا سير الدرس: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أنتم مدعوّون للتوجّه إلى التلاميذ بصورة شخصيّة: </a:t>
            </a:r>
            <a:r>
              <a:rPr lang="ar-SA" sz="1200" dirty="0"/>
              <a:t/>
            </a:r>
            <a:br>
              <a:rPr lang="ar-SA" sz="1200" dirty="0"/>
            </a:br>
            <a:endParaRPr sz="1200" dirty="0">
              <a:solidFill>
                <a:srgbClr val="2F5496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rgbClr val="2F5496"/>
                </a:solidFill>
              </a:rPr>
              <a:t>مثال على نصّ شفويّ: مرحبًا، اسمي ـــــــــــــــ. أنا أعلّم ـــــــــ من ــــــــــــــ. كيف حالكم؟ يسرّني انضمامكم إليّ... </a:t>
            </a:r>
            <a:endParaRPr sz="1200" dirty="0">
              <a:solidFill>
                <a:srgbClr val="2F5496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موضوع الدرس وهدفه: </a:t>
            </a:r>
            <a:br>
              <a:rPr lang="ar-SA" sz="1200" dirty="0">
                <a:solidFill>
                  <a:schemeClr val="dk1"/>
                </a:solidFill>
              </a:rPr>
            </a:br>
            <a:endParaRPr sz="1200" dirty="0">
              <a:solidFill>
                <a:srgbClr val="2F5496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rgbClr val="2F5496"/>
                </a:solidFill>
              </a:rPr>
              <a:t>مثال على نصّ شفويّ: سنتعلّم في هذا الدرس عن ــــــــــــــــــــ. انضمّوا إليّ وستستمتعون. هل أنتم مستعدّون؟ فلنبدأ" </a:t>
            </a:r>
            <a:endParaRPr sz="1200" b="1" dirty="0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نبدأ بـ ….  (مرحلة افتتاحيّة الدرس)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ننتقل إلى الاكتشاف (مرحلة التعلّم/ إكساب -  اكنبوا هنا سؤالًا مثيرًا للفضول، يجيب عن هدف الدرس)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نتدرّب على … (مرحلة التدرّب/ التجريب)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نُجمل  (مرحلة إجمال الدرس)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43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851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6884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4180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77062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7654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5404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0" name="Google Shape;330;p21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08571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ar-SA">
                <a:latin typeface="Tahoma"/>
                <a:ea typeface="Tahoma"/>
                <a:cs typeface="Tahoma"/>
                <a:sym typeface="Tahoma"/>
              </a:rPr>
              <a:t>خذوا بالحسبان أنّه سيكون هناك تلاميذ من دون اسم مستخدم وكلمة سرّ. في هذه الحالة اقترحوا عليهم أن يشبكوا بالمنظومة بواسطة اسم مستخدم وكلمة سرّ مؤقّتين تحصلون عليهما لاحقًا. 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9" name="Google Shape;339;p22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8488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ar-SA">
                <a:latin typeface="Tahoma"/>
                <a:ea typeface="Tahoma"/>
                <a:cs typeface="Tahoma"/>
                <a:sym typeface="Tahoma"/>
              </a:rPr>
              <a:t>خذوا بالحسبان أنّه سيكون هناك تلاميذ من دون اسم مستخدم وكلمة سرّ. في هذه الحالة اقترحوا عليهم أن يشبكوا بالمنظومة بواسطة اسم مستخدم وكلمة سرّ مؤقّتين تحصلون عليهما لاحقًا. 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9" name="Google Shape;339;p22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511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5770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b="1" dirty="0"/>
              <a:t>مدّة الشريحة: دقيقتان</a:t>
            </a:r>
            <a:endParaRPr sz="1200" b="1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عرّفوا بأنفسكم وأعرضوا سير الدرس: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أنتم مدعوّون للتوجّه إلى التلاميذ بصورة شخصيّة: </a:t>
            </a:r>
            <a:r>
              <a:rPr lang="ar-SA" sz="1200" dirty="0"/>
              <a:t/>
            </a:r>
            <a:br>
              <a:rPr lang="ar-SA" sz="1200" dirty="0"/>
            </a:br>
            <a:endParaRPr sz="1200" dirty="0">
              <a:solidFill>
                <a:srgbClr val="2F5496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rgbClr val="2F5496"/>
                </a:solidFill>
              </a:rPr>
              <a:t>مثال على نصّ شفويّ: مرحبًا، اسمي ـــــــــــــــ. أنا أعلّم ـــــــــ من ــــــــــــــ. كيف حالكم؟ يسرّني انضمامكم إليّ... </a:t>
            </a:r>
            <a:endParaRPr sz="1200" dirty="0">
              <a:solidFill>
                <a:srgbClr val="2F5496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موضوع الدرس وهدفه: </a:t>
            </a:r>
            <a:br>
              <a:rPr lang="ar-SA" sz="1200" dirty="0">
                <a:solidFill>
                  <a:schemeClr val="dk1"/>
                </a:solidFill>
              </a:rPr>
            </a:br>
            <a:endParaRPr sz="1200" dirty="0">
              <a:solidFill>
                <a:srgbClr val="2F5496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rgbClr val="2F5496"/>
                </a:solidFill>
              </a:rPr>
              <a:t>مثال على نصّ شفويّ: سنتعلّم في هذا الدرس عن ــــــــــــــــــــ. انضمّوا إليّ وستستمتعون. هل أنتم مستعدّون؟ فلنبدأ" </a:t>
            </a:r>
            <a:endParaRPr sz="1200" b="1" dirty="0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نبدأ بـ ….  (مرحلة افتتاحيّة الدرس)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ننتقل إلى الاكتشاف (مرحلة التعلّم/ إكساب -  اكنبوا هنا سؤالًا مثيرًا للفضول، يجيب عن هدف الدرس)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نتدرّب على … (مرحلة التدرّب/ التجريب)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نُجمل  (مرحلة إجمال الدرس)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889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ar-SA"/>
              <a:t>حذف هذه الشريحة إذا لم تكن ضروريّة:</a:t>
            </a:r>
            <a:endParaRPr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ar-SA" sz="1200" b="1"/>
              <a:t>مدّة الشريحة: دقيقة</a:t>
            </a:r>
            <a:endParaRPr sz="1200"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/>
              <a:t>تأكّدوا في هذه الشريحة أنّ الجميع تزوّدوا بالأدوات المساعدة المطلوبة (ننصح بأن تكون هذه الأدوات المساعدة موجودة معكم لتعرضوها كمثال) </a:t>
            </a:r>
            <a:endParaRPr sz="120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ar-SA" sz="1200">
                <a:solidFill>
                  <a:srgbClr val="FF0000"/>
                </a:solidFill>
              </a:rPr>
              <a:t>احذفوا ما هو زائد أو أضيفوا حسب الحاجة (احرصوا على حقوق النشر والملكيّة الفكريّة). </a:t>
            </a:r>
            <a:endParaRPr sz="120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ar-SA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هذا هو الوقت المناسب لعرض قواعد السلوك خلال الحصّة: اطلبوا من التلاميذ إغلاق نوافذ تطبيقات أخرى في الحاسوب، إبعاد الأمر المشتّتة للانتباه، الجلوس في غرفة هادئة، التزوّد بالماء، وبالأساس التركيز في الدرس. 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929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r>
              <a:rPr lang="ar-SA" altLang="he-IL" b="1"/>
              <a:t>مدّة الشريحة</a:t>
            </a:r>
            <a:r>
              <a:rPr lang="he-IL" altLang="he-IL" b="1"/>
              <a:t>: </a:t>
            </a:r>
            <a:r>
              <a:rPr lang="ar-SA" altLang="he-IL" b="1"/>
              <a:t>ثلاث دقائق للتفكير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 b="1"/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000000"/>
                </a:solidFill>
              </a:rPr>
              <a:t>اقتراحات: لعبة، أحجيّة، تمثيل، محاكاة، مثال، ادّعاء، جملة حقيقة وجملة غير حقيقة وغيرها. 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>
              <a:solidFill>
                <a:srgbClr val="000000"/>
              </a:solidFill>
            </a:endParaRPr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FF0000"/>
                </a:solidFill>
              </a:rPr>
              <a:t>مثال على أحجيّة</a:t>
            </a:r>
            <a:r>
              <a:rPr lang="he-IL" altLang="he-IL">
                <a:solidFill>
                  <a:srgbClr val="FF0000"/>
                </a:solidFill>
              </a:rPr>
              <a:t>:</a:t>
            </a:r>
            <a:br>
              <a:rPr lang="he-IL" altLang="he-IL">
                <a:solidFill>
                  <a:srgbClr val="FF0000"/>
                </a:solidFill>
              </a:rPr>
            </a:br>
            <a:r>
              <a:rPr lang="ar-SA" altLang="he-IL">
                <a:solidFill>
                  <a:srgbClr val="FF0000"/>
                </a:solidFill>
              </a:rPr>
              <a:t>صورة شخصيّة أو غرض متعلّقَيْن بالموضوع . تتبيّن الصلة بالموضوع خلال الدرس. </a:t>
            </a:r>
          </a:p>
          <a:p>
            <a:pPr algn="r" rtl="1" eaLnBrk="1" hangingPunct="1">
              <a:spcBef>
                <a:spcPct val="0"/>
              </a:spcBef>
              <a:buClr>
                <a:srgbClr val="000000"/>
              </a:buClr>
              <a:buSzPts val="1100"/>
            </a:pPr>
            <a:r>
              <a:rPr lang="ar-SA" altLang="he-IL">
                <a:solidFill>
                  <a:srgbClr val="FF0000"/>
                </a:solidFill>
              </a:rPr>
              <a:t>ما هي الصلة بين.....</a:t>
            </a:r>
            <a:endParaRPr lang="he-IL" altLang="he-IL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3174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DECB2B-020C-4C2A-866B-F27EB9820FEB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202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r>
              <a:rPr lang="ar-SA" altLang="he-IL" b="1"/>
              <a:t>مدّة الشريحة</a:t>
            </a:r>
            <a:r>
              <a:rPr lang="he-IL" altLang="he-IL" b="1"/>
              <a:t>: </a:t>
            </a:r>
            <a:r>
              <a:rPr lang="ar-SA" altLang="he-IL" b="1"/>
              <a:t>ثلاث دقائق للتفكير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 b="1"/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000000"/>
                </a:solidFill>
              </a:rPr>
              <a:t>اقتراحات: لعبة، أحجيّة، تمثيل، محاكاة، مثال، ادّعاء، جملة حقيقة وجملة غير حقيقة وغيرها. 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>
              <a:solidFill>
                <a:srgbClr val="000000"/>
              </a:solidFill>
            </a:endParaRPr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FF0000"/>
                </a:solidFill>
              </a:rPr>
              <a:t>مثال على أحجيّة</a:t>
            </a:r>
            <a:r>
              <a:rPr lang="he-IL" altLang="he-IL">
                <a:solidFill>
                  <a:srgbClr val="FF0000"/>
                </a:solidFill>
              </a:rPr>
              <a:t>:</a:t>
            </a:r>
            <a:br>
              <a:rPr lang="he-IL" altLang="he-IL">
                <a:solidFill>
                  <a:srgbClr val="FF0000"/>
                </a:solidFill>
              </a:rPr>
            </a:br>
            <a:r>
              <a:rPr lang="ar-SA" altLang="he-IL">
                <a:solidFill>
                  <a:srgbClr val="FF0000"/>
                </a:solidFill>
              </a:rPr>
              <a:t>صورة شخصيّة أو غرض متعلّقَيْن بالموضوع . تتبيّن الصلة بالموضوع خلال الدرس. </a:t>
            </a:r>
          </a:p>
          <a:p>
            <a:pPr algn="r" rtl="1" eaLnBrk="1" hangingPunct="1">
              <a:spcBef>
                <a:spcPct val="0"/>
              </a:spcBef>
              <a:buClr>
                <a:srgbClr val="000000"/>
              </a:buClr>
              <a:buSzPts val="1100"/>
            </a:pPr>
            <a:r>
              <a:rPr lang="ar-SA" altLang="he-IL">
                <a:solidFill>
                  <a:srgbClr val="FF0000"/>
                </a:solidFill>
              </a:rPr>
              <a:t>ما هي الصلة بين.....</a:t>
            </a:r>
            <a:endParaRPr lang="he-IL" altLang="he-IL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3174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DECB2B-020C-4C2A-866B-F27EB9820FEB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799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4463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6760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0836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r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9" y="3092183"/>
            <a:ext cx="8250540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DB261B-94A0-3C46-92A2-B3748A6755AE}"/>
              </a:ext>
            </a:extLst>
          </p:cNvPr>
          <p:cNvGrpSpPr/>
          <p:nvPr userDrawn="1"/>
        </p:nvGrpSpPr>
        <p:grpSpPr>
          <a:xfrm>
            <a:off x="5462337" y="1979222"/>
            <a:ext cx="5197642" cy="830997"/>
            <a:chOff x="5462337" y="1979222"/>
            <a:chExt cx="5197642" cy="830997"/>
          </a:xfrm>
        </p:grpSpPr>
        <p:sp>
          <p:nvSpPr>
            <p:cNvPr id="19" name="Google Shape;179;p5">
              <a:extLst>
                <a:ext uri="{FF2B5EF4-FFF2-40B4-BE49-F238E27FC236}">
                  <a16:creationId xmlns:a16="http://schemas.microsoft.com/office/drawing/2014/main" id="{788B15F5-1CDA-4F44-93F2-86362D9D52E4}"/>
                </a:ext>
              </a:extLst>
            </p:cNvPr>
            <p:cNvSpPr/>
            <p:nvPr/>
          </p:nvSpPr>
          <p:spPr>
            <a:xfrm>
              <a:off x="5462337" y="2129589"/>
              <a:ext cx="5197642" cy="5605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" name="Google Shape;180;p5">
              <a:extLst>
                <a:ext uri="{FF2B5EF4-FFF2-40B4-BE49-F238E27FC236}">
                  <a16:creationId xmlns:a16="http://schemas.microsoft.com/office/drawing/2014/main" id="{15F87E9C-44A5-C24E-8083-3A505A971D87}"/>
                </a:ext>
              </a:extLst>
            </p:cNvPr>
            <p:cNvSpPr txBox="1"/>
            <p:nvPr/>
          </p:nvSpPr>
          <p:spPr>
            <a:xfrm>
              <a:off x="5811854" y="1979222"/>
              <a:ext cx="4498607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4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منظومة بثّ قُطريّة</a:t>
              </a:r>
              <a:endParaRPr sz="4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503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rab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EE5144B-8776-564F-AB50-1194BBF05E68}"/>
              </a:ext>
            </a:extLst>
          </p:cNvPr>
          <p:cNvGrpSpPr/>
          <p:nvPr userDrawn="1"/>
        </p:nvGrpSpPr>
        <p:grpSpPr>
          <a:xfrm>
            <a:off x="0" y="-309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4AC25D-F601-914B-BFA6-4E242F2D8B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72B621-E061-E349-8C93-29A56AE73DDB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97DFC6-AF1D-AB40-AA86-7264EA00E17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647" y="256695"/>
            <a:ext cx="10442575" cy="628195"/>
          </a:xfrm>
          <a:prstGeom prst="rect">
            <a:avLst/>
          </a:prstGeom>
        </p:spPr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e-IL" dirty="0"/>
              <a:t>כותרת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0603" y="1239872"/>
            <a:ext cx="10331450" cy="47424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טקסט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4052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Google Shape;100;p36"/>
          <p:cNvCxnSpPr/>
          <p:nvPr/>
        </p:nvCxnSpPr>
        <p:spPr>
          <a:xfrm>
            <a:off x="7156173" y="197139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" name="Google Shape;101;p36"/>
          <p:cNvSpPr/>
          <p:nvPr/>
        </p:nvSpPr>
        <p:spPr>
          <a:xfrm rot="-5400000">
            <a:off x="7721222" y="1868447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" name="Google Shape;102;p36"/>
          <p:cNvCxnSpPr/>
          <p:nvPr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" name="Google Shape;103;p36"/>
          <p:cNvCxnSpPr/>
          <p:nvPr/>
        </p:nvCxnSpPr>
        <p:spPr>
          <a:xfrm>
            <a:off x="4093266" y="2367421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" name="Google Shape;104;p36"/>
          <p:cNvSpPr txBox="1"/>
          <p:nvPr/>
        </p:nvSpPr>
        <p:spPr>
          <a:xfrm>
            <a:off x="2089302" y="2527608"/>
            <a:ext cx="8013397" cy="18027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6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6"/>
          <p:cNvSpPr/>
          <p:nvPr/>
        </p:nvSpPr>
        <p:spPr>
          <a:xfrm>
            <a:off x="2351829" y="42307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6"/>
          <p:cNvSpPr/>
          <p:nvPr/>
        </p:nvSpPr>
        <p:spPr>
          <a:xfrm>
            <a:off x="9684458" y="2447258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" name="Google Shape;108;p36"/>
          <p:cNvGrpSpPr/>
          <p:nvPr/>
        </p:nvGrpSpPr>
        <p:grpSpPr>
          <a:xfrm>
            <a:off x="5330952" y="110839"/>
            <a:ext cx="1530097" cy="1525930"/>
            <a:chOff x="8374611" y="4283110"/>
            <a:chExt cx="2300578" cy="2294314"/>
          </a:xfrm>
        </p:grpSpPr>
        <p:pic>
          <p:nvPicPr>
            <p:cNvPr id="109" name="Google Shape;109;p36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110;p36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36825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4" b="63870"/>
          <a:stretch>
            <a:fillRect/>
          </a:stretch>
        </p:blipFill>
        <p:spPr bwMode="auto">
          <a:xfrm>
            <a:off x="0" y="0"/>
            <a:ext cx="12192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/>
          <p:cNvGrpSpPr>
            <a:grpSpLocks/>
          </p:cNvGrpSpPr>
          <p:nvPr userDrawn="1"/>
        </p:nvGrpSpPr>
        <p:grpSpPr bwMode="auto">
          <a:xfrm>
            <a:off x="358775" y="6188077"/>
            <a:ext cx="3913188" cy="506413"/>
            <a:chOff x="358720" y="6187719"/>
            <a:chExt cx="3913243" cy="506326"/>
          </a:xfrm>
        </p:grpSpPr>
        <p:cxnSp>
          <p:nvCxnSpPr>
            <p:cNvPr id="7" name="Straight Connector 11"/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2"/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350" dirty="0"/>
            </a:p>
          </p:txBody>
        </p:sp>
        <p:sp>
          <p:nvSpPr>
            <p:cNvPr id="9" name="Rectangle 13"/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350"/>
            </a:p>
          </p:txBody>
        </p:sp>
      </p:grpSp>
      <p:sp>
        <p:nvSpPr>
          <p:cNvPr id="10" name="Rectangle 15"/>
          <p:cNvSpPr/>
          <p:nvPr userDrawn="1"/>
        </p:nvSpPr>
        <p:spPr>
          <a:xfrm rot="16200000">
            <a:off x="11333163" y="835027"/>
            <a:ext cx="176213" cy="1762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591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671640" y="1928815"/>
            <a:ext cx="9572625" cy="3844925"/>
          </a:xfrm>
        </p:spPr>
        <p:txBody>
          <a:bodyPr>
            <a:normAutofit/>
          </a:bodyPr>
          <a:lstStyle>
            <a:lvl1pPr marL="0" indent="0" algn="r">
              <a:lnSpc>
                <a:spcPts val="3495"/>
              </a:lnSpc>
              <a:buNone/>
              <a:defRPr sz="2700">
                <a:latin typeface="Calibri" panose="020F0502020204030204" pitchFamily="34" charset="0"/>
                <a:cs typeface="+mn-cs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76331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>
            <a:cxnSpLocks/>
          </p:cNvCxnSpPr>
          <p:nvPr userDrawn="1"/>
        </p:nvCxnSpPr>
        <p:spPr>
          <a:xfrm>
            <a:off x="9093202" y="352425"/>
            <a:ext cx="3406775" cy="12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/>
          <p:cNvSpPr/>
          <p:nvPr userDrawn="1"/>
        </p:nvSpPr>
        <p:spPr>
          <a:xfrm rot="16200000">
            <a:off x="8990014" y="249240"/>
            <a:ext cx="206375" cy="206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350"/>
          </a:p>
        </p:txBody>
      </p: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358775" y="6188077"/>
            <a:ext cx="3913188" cy="506413"/>
            <a:chOff x="358720" y="6187719"/>
            <a:chExt cx="3913243" cy="506326"/>
          </a:xfrm>
        </p:grpSpPr>
        <p:cxnSp>
          <p:nvCxnSpPr>
            <p:cNvPr id="8" name="Straight Connector 11"/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12"/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350" dirty="0"/>
            </a:p>
          </p:txBody>
        </p:sp>
        <p:sp>
          <p:nvSpPr>
            <p:cNvPr id="10" name="Rectangle 13"/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171450" marR="0" indent="-171450" algn="r" defTabSz="685800" rtl="1" eaLnBrk="1" fontAlgn="auto" latinLnBrk="0" hangingPunct="1">
              <a:lnSpc>
                <a:spcPts val="2745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1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08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C1BC2F-4906-EB49-B9E1-1D196CB5A638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24.tmp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25.tmp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image" Target="../media/image27.tmp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m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tm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tm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"/>
          <p:cNvSpPr txBox="1">
            <a:spLocks noGrp="1"/>
          </p:cNvSpPr>
          <p:nvPr>
            <p:ph type="body" sz="quarter" idx="15"/>
          </p:nvPr>
        </p:nvSpPr>
        <p:spPr>
          <a:xfrm>
            <a:off x="1850065" y="3138525"/>
            <a:ext cx="8857030" cy="824410"/>
          </a:xfrm>
        </p:spPr>
        <p:txBody>
          <a:bodyPr/>
          <a:lstStyle/>
          <a:p>
            <a:pPr lvl="0"/>
            <a:r>
              <a:rPr lang="ar-SA" sz="4400" dirty="0" smtClean="0"/>
              <a:t>الحذر على الطرق إتاحة ونمط حياة امن</a:t>
            </a:r>
            <a:endParaRPr lang="ar-SA" sz="4400" dirty="0"/>
          </a:p>
        </p:txBody>
      </p:sp>
      <p:sp>
        <p:nvSpPr>
          <p:cNvPr id="175" name="Google Shape;175;p5"/>
          <p:cNvSpPr txBox="1">
            <a:spLocks noGrp="1"/>
          </p:cNvSpPr>
          <p:nvPr>
            <p:ph type="body" sz="quarter" idx="16"/>
          </p:nvPr>
        </p:nvSpPr>
        <p:spPr>
          <a:xfrm>
            <a:off x="202019" y="4469272"/>
            <a:ext cx="8725167" cy="599856"/>
          </a:xfrm>
        </p:spPr>
        <p:txBody>
          <a:bodyPr/>
          <a:lstStyle/>
          <a:p>
            <a:pPr lvl="0"/>
            <a:r>
              <a:rPr lang="ar-SA" sz="2800" b="1" dirty="0"/>
              <a:t>موضوع الدرس: </a:t>
            </a:r>
            <a:r>
              <a:rPr lang="ar-SA" sz="2800" b="1" dirty="0" smtClean="0"/>
              <a:t>العبور في ممر مشاة مع تدابير مروريّة</a:t>
            </a:r>
            <a:endParaRPr lang="ar-SA" sz="2800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904304-19B4-A249-A0B9-9B07043A2E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9" y="5115055"/>
            <a:ext cx="7788053" cy="385860"/>
          </a:xfrm>
        </p:spPr>
        <p:txBody>
          <a:bodyPr>
            <a:noAutofit/>
          </a:bodyPr>
          <a:lstStyle/>
          <a:p>
            <a:r>
              <a:rPr lang="ar-SA" dirty="0">
                <a:cs typeface="+mn-cs"/>
                <a:sym typeface="Calibri"/>
              </a:rPr>
              <a:t>مع المعلّم/ ة:</a:t>
            </a:r>
            <a:r>
              <a:rPr lang="ar-JO" dirty="0">
                <a:cs typeface="+mn-cs"/>
                <a:sym typeface="Calibri"/>
              </a:rPr>
              <a:t> </a:t>
            </a:r>
            <a:r>
              <a:rPr lang="ar-SA" dirty="0" smtClean="0">
                <a:sym typeface="Calibri"/>
              </a:rPr>
              <a:t>باسل </a:t>
            </a:r>
            <a:r>
              <a:rPr lang="ar-SA" dirty="0" err="1" smtClean="0">
                <a:sym typeface="Calibri"/>
              </a:rPr>
              <a:t>محاجنة</a:t>
            </a:r>
            <a:endParaRPr lang="ar-SA" dirty="0" smtClean="0">
              <a:sym typeface="Calibri"/>
            </a:endParaRPr>
          </a:p>
          <a:p>
            <a:r>
              <a:rPr lang="ar-SA" dirty="0" smtClean="0">
                <a:sym typeface="Calibri"/>
              </a:rPr>
              <a:t> توجيه سائرة عابد المسؤولة والمركزة  القطرية للحذر على الطرق إتاحة ونمط حياة أمن </a:t>
            </a:r>
            <a:r>
              <a:rPr lang="ar-SA" dirty="0">
                <a:sym typeface="Calibri"/>
              </a:rPr>
              <a:t>-</a:t>
            </a:r>
            <a:r>
              <a:rPr lang="ar-SA" dirty="0" smtClean="0">
                <a:sym typeface="Calibri"/>
              </a:rPr>
              <a:t> المجتمع العربي</a:t>
            </a:r>
            <a:endParaRPr lang="ar-SA" dirty="0">
              <a:cs typeface="+mn-cs"/>
            </a:endParaRPr>
          </a:p>
        </p:txBody>
      </p:sp>
      <p:pic>
        <p:nvPicPr>
          <p:cNvPr id="177" name="Google Shape;17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43429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"/>
          <p:cNvSpPr txBox="1"/>
          <p:nvPr/>
        </p:nvSpPr>
        <p:spPr>
          <a:xfrm>
            <a:off x="1990998" y="4940063"/>
            <a:ext cx="5147207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505098" y="150118"/>
            <a:ext cx="10874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SA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  <a:cs typeface="Tahoma" panose="020B0604030504040204" pitchFamily="34" charset="0"/>
              </a:rPr>
              <a:t>حسنات وسيئات العبور في ممر المشاة:</a:t>
            </a:r>
            <a:endParaRPr lang="ar-SA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rebuchet MS"/>
              <a:cs typeface="Tahoma" panose="020B0604030504040204" pitchFamily="34" charset="0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1175658" y="1672046"/>
            <a:ext cx="99887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SA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كل طالب يتحدث</a:t>
            </a:r>
            <a:r>
              <a:rPr kumimoji="0" lang="ar-SA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عن نفسه : ما هي الصعوبات والمخاطر التي واجهها عند عبوره ممر المشاة وكيف واجهتم هذه المصاعب</a:t>
            </a:r>
            <a:r>
              <a:rPr kumimoji="0" lang="ar-SA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  <p:pic>
        <p:nvPicPr>
          <p:cNvPr id="5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980" y="990224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4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505098" y="158827"/>
            <a:ext cx="10874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SA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  <a:cs typeface="Tahoma" panose="020B0604030504040204" pitchFamily="34" charset="0"/>
              </a:rPr>
              <a:t>العبور في ممر المشاة ليست دائمًا آمنة- لماذا؟:</a:t>
            </a:r>
            <a:endParaRPr lang="ar-SA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rebuchet MS"/>
              <a:cs typeface="Tahoma" panose="020B060403050404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1127344" y="2141711"/>
            <a:ext cx="9937336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شارع ذو اتجاهين يقف السائق قبل ممر المشاة.</a:t>
            </a:r>
          </a:p>
          <a:p>
            <a:pPr algn="ctr">
              <a:lnSpc>
                <a:spcPct val="150000"/>
              </a:lnSpc>
            </a:pPr>
            <a:r>
              <a:rPr lang="ar-S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ولكن في المسلك أو الاتجاه المقابل يحتمل ان احدى المركبات</a:t>
            </a:r>
          </a:p>
          <a:p>
            <a:pPr algn="ctr">
              <a:lnSpc>
                <a:spcPct val="150000"/>
              </a:lnSpc>
            </a:pPr>
            <a:r>
              <a:rPr lang="ar-S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 تتجاوز المركبة التي توقفت. </a:t>
            </a:r>
          </a:p>
          <a:p>
            <a:pPr algn="ctr">
              <a:lnSpc>
                <a:spcPct val="150000"/>
              </a:lnSpc>
            </a:pPr>
            <a:r>
              <a:rPr lang="ar-SA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 احتمال تعطل السيارة أو الإشارة الضوئية  فجأة</a:t>
            </a:r>
            <a:endParaRPr lang="he-IL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70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76" y="3399142"/>
            <a:ext cx="5164007" cy="3382355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505098" y="158827"/>
            <a:ext cx="10874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SA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  <a:cs typeface="Tahoma" panose="020B0604030504040204" pitchFamily="34" charset="0"/>
              </a:rPr>
              <a:t>العبور في ممر المشاة ليست دائمًا آمنة- لماذا؟:</a:t>
            </a:r>
            <a:endParaRPr lang="ar-SA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rebuchet MS"/>
              <a:cs typeface="Tahoma" panose="020B0604030504040204" pitchFamily="34" charset="0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524865" y="1213784"/>
            <a:ext cx="1098249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بعض الأحيان مجال الرؤية للماشي يكون محجوبًا</a:t>
            </a:r>
          </a:p>
          <a:p>
            <a:pPr algn="ctr"/>
            <a:r>
              <a:rPr lang="ar-S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بواسطة أشجار، أو سيارات موقوفة، بجانب ممر المشاة</a:t>
            </a:r>
          </a:p>
          <a:p>
            <a:pPr algn="ctr"/>
            <a:r>
              <a:rPr lang="ar-SA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 على ممر المشاة، التي تقوم بحجب مجال الرؤية للسائقين والمشاة</a:t>
            </a:r>
            <a:endParaRPr lang="he-IL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86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8" y="2156053"/>
            <a:ext cx="4846740" cy="4701947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505098" y="158827"/>
            <a:ext cx="10874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SA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  <a:cs typeface="Tahoma" panose="020B0604030504040204" pitchFamily="34" charset="0"/>
              </a:rPr>
              <a:t>العبور في ممر المشاة ليست دائمًا آمنة- لماذا؟:</a:t>
            </a:r>
            <a:endParaRPr lang="ar-SA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rebuchet MS"/>
              <a:cs typeface="Tahoma" panose="020B0604030504040204" pitchFamily="34" charset="0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5788240" y="1952247"/>
            <a:ext cx="6053479" cy="46166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</a:t>
            </a:r>
            <a:r>
              <a:rPr lang="ar-JO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لانعطاف لليمين في الإشارة الضوئية،</a:t>
            </a:r>
          </a:p>
          <a:p>
            <a:pPr algn="ctr"/>
            <a:r>
              <a:rPr lang="ar-JO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حالة انعطاف السائق لليمين في الضوء الأخضر</a:t>
            </a:r>
          </a:p>
          <a:p>
            <a:pPr algn="ctr"/>
            <a:r>
              <a:rPr lang="ar-JO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نفس اللحظة أيضًا الإشارة الضوئية للمشاة تكون باللون الاخضر </a:t>
            </a:r>
            <a:endParaRPr lang="he-IL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935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05098" y="158827"/>
            <a:ext cx="10874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SA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  <a:cs typeface="Tahoma" panose="020B0604030504040204" pitchFamily="34" charset="0"/>
              </a:rPr>
              <a:t>العبور في ممر المشاة ليست دائمًا آمنة- لماذا؟:</a:t>
            </a:r>
            <a:endParaRPr lang="ar-SA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rebuchet MS"/>
              <a:cs typeface="Tahoma" panose="020B0604030504040204" pitchFamily="34" charset="0"/>
            </a:endParaRPr>
          </a:p>
        </p:txBody>
      </p:sp>
      <p:pic>
        <p:nvPicPr>
          <p:cNvPr id="5" name="תמונה 4" descr="גזירת מסך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7" y="2762107"/>
            <a:ext cx="5867174" cy="39926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95963" y="1470536"/>
            <a:ext cx="887294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JO" sz="3200" dirty="0" smtClean="0"/>
              <a:t>المركبة تقترب من ممر المشاة ولا تتوقف ولا تسمح للمشاة بالعبور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8121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505098" y="158827"/>
            <a:ext cx="10874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SA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  <a:cs typeface="Tahoma" panose="020B0604030504040204" pitchFamily="34" charset="0"/>
              </a:rPr>
              <a:t>العبور في ممر المشاة ليست دائمًا آمنة- لماذا؟:</a:t>
            </a:r>
            <a:endParaRPr lang="ar-SA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rebuchet MS"/>
              <a:cs typeface="Tahoma" panose="020B0604030504040204" pitchFamily="34" charset="0"/>
            </a:endParaRPr>
          </a:p>
        </p:txBody>
      </p:sp>
      <p:pic>
        <p:nvPicPr>
          <p:cNvPr id="4" name="תמונה 3" descr="גזירת מסך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79" y="2368975"/>
            <a:ext cx="9919062" cy="4337953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1001507" y="1303998"/>
            <a:ext cx="1018900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4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تغييّر الإشارة الضوئية للمشاة من الأخضر للأحمر فجأة</a:t>
            </a:r>
            <a:endParaRPr lang="he-IL" sz="4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485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3293024" y="137049"/>
            <a:ext cx="6894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على المشاة ادراك أمرين وهما</a:t>
            </a:r>
            <a:endParaRPr lang="he-I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7844007" y="1617506"/>
            <a:ext cx="2826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أ. كيف نعبر</a:t>
            </a:r>
            <a:endParaRPr lang="he-I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7731798" y="2636298"/>
            <a:ext cx="3050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ب. متى نعبر</a:t>
            </a:r>
            <a:endParaRPr lang="he-I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1347737" y="5067665"/>
            <a:ext cx="9672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هيا بنا نفحص أنفسنا من خلال ثلاثة أوضاع</a:t>
            </a:r>
            <a:endParaRPr lang="he-I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010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33" y="1095213"/>
            <a:ext cx="9712172" cy="2953003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7985723" y="171884"/>
            <a:ext cx="3007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الحالة الأولى</a:t>
            </a:r>
            <a:endParaRPr lang="he-I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5" name="טבלה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55987"/>
              </p:ext>
            </p:extLst>
          </p:nvPr>
        </p:nvGraphicFramePr>
        <p:xfrm>
          <a:off x="3257165" y="5015695"/>
          <a:ext cx="8127999" cy="17424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23257976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60898180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348854666"/>
                    </a:ext>
                  </a:extLst>
                </a:gridCol>
              </a:tblGrid>
              <a:tr h="1084538">
                <a:tc>
                  <a:txBody>
                    <a:bodyPr/>
                    <a:lstStyle/>
                    <a:p>
                      <a:pPr algn="ctr" rtl="1"/>
                      <a:r>
                        <a:rPr lang="ar-JO" sz="2800" dirty="0" smtClean="0"/>
                        <a:t>وضع الطريق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800" dirty="0" smtClean="0"/>
                        <a:t>الصعوبات التي </a:t>
                      </a:r>
                      <a:r>
                        <a:rPr lang="ar-JO" sz="2800" dirty="0" err="1" smtClean="0"/>
                        <a:t>يواجهها</a:t>
                      </a:r>
                      <a:r>
                        <a:rPr lang="ar-JO" sz="2800" dirty="0" smtClean="0"/>
                        <a:t> الذي</a:t>
                      </a:r>
                      <a:r>
                        <a:rPr lang="ar-JO" sz="2800" baseline="0" dirty="0" smtClean="0"/>
                        <a:t> يريد قطع الشارع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800" dirty="0" smtClean="0"/>
                        <a:t>كيف يتصرف من أجل العبور الآمن</a:t>
                      </a: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693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383057"/>
                  </a:ext>
                </a:extLst>
              </a:tr>
            </a:tbl>
          </a:graphicData>
        </a:graphic>
      </p:graphicFrame>
      <p:pic>
        <p:nvPicPr>
          <p:cNvPr id="6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981" y="157615"/>
            <a:ext cx="2143557" cy="764535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2224734" y="3888525"/>
            <a:ext cx="942277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</a:t>
            </a:r>
            <a:r>
              <a:rPr lang="ar-SA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امي يريد عبور الشارع للجهة الأخرى، عن طريق ممر المشاة، ولكن عند عبوره</a:t>
            </a:r>
          </a:p>
          <a:p>
            <a:pPr algn="r"/>
            <a:r>
              <a:rPr lang="ar-SA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قد يواجه مشكلة كما هو موضح في الرسمة. </a:t>
            </a:r>
            <a:r>
              <a:rPr lang="ar-SA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املأ الجدول بالمطلوب</a:t>
            </a:r>
            <a:r>
              <a:rPr lang="ar-SA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he-IL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29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7985723" y="171884"/>
            <a:ext cx="3007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الحالة الأولى</a:t>
            </a:r>
            <a:endParaRPr lang="he-I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5" name="טבלה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372825"/>
              </p:ext>
            </p:extLst>
          </p:nvPr>
        </p:nvGraphicFramePr>
        <p:xfrm>
          <a:off x="325280" y="1601935"/>
          <a:ext cx="11260182" cy="559785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753394">
                  <a:extLst>
                    <a:ext uri="{9D8B030D-6E8A-4147-A177-3AD203B41FA5}">
                      <a16:colId xmlns:a16="http://schemas.microsoft.com/office/drawing/2014/main" val="3232579764"/>
                    </a:ext>
                  </a:extLst>
                </a:gridCol>
                <a:gridCol w="3753394">
                  <a:extLst>
                    <a:ext uri="{9D8B030D-6E8A-4147-A177-3AD203B41FA5}">
                      <a16:colId xmlns:a16="http://schemas.microsoft.com/office/drawing/2014/main" val="1608981807"/>
                    </a:ext>
                  </a:extLst>
                </a:gridCol>
                <a:gridCol w="3753394">
                  <a:extLst>
                    <a:ext uri="{9D8B030D-6E8A-4147-A177-3AD203B41FA5}">
                      <a16:colId xmlns:a16="http://schemas.microsoft.com/office/drawing/2014/main" val="1348854666"/>
                    </a:ext>
                  </a:extLst>
                </a:gridCol>
              </a:tblGrid>
              <a:tr h="1142495">
                <a:tc>
                  <a:txBody>
                    <a:bodyPr/>
                    <a:lstStyle/>
                    <a:p>
                      <a:pPr algn="ctr" rtl="1"/>
                      <a:r>
                        <a:rPr lang="ar-JO" sz="2800" dirty="0" smtClean="0"/>
                        <a:t>وضع الطريق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800" dirty="0" smtClean="0"/>
                        <a:t>الصعوبات التي </a:t>
                      </a:r>
                      <a:r>
                        <a:rPr lang="ar-JO" sz="2800" dirty="0" err="1" smtClean="0"/>
                        <a:t>يواجهها</a:t>
                      </a:r>
                      <a:r>
                        <a:rPr lang="ar-JO" sz="2800" dirty="0" smtClean="0"/>
                        <a:t> الذي</a:t>
                      </a:r>
                      <a:r>
                        <a:rPr lang="ar-JO" sz="2800" baseline="0" dirty="0" smtClean="0"/>
                        <a:t> يريد قطع الشارع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800" dirty="0" smtClean="0"/>
                        <a:t>كيف يتصرف من أجل العبور الآمن</a:t>
                      </a: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693937"/>
                  </a:ext>
                </a:extLst>
              </a:tr>
              <a:tr h="4455360">
                <a:tc>
                  <a:txBody>
                    <a:bodyPr/>
                    <a:lstStyle/>
                    <a:p>
                      <a:pPr algn="r" rtl="1"/>
                      <a:endParaRPr lang="ar-JO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JO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JO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JO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JO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he-IL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383057"/>
                  </a:ext>
                </a:extLst>
              </a:tr>
            </a:tbl>
          </a:graphicData>
        </a:graphic>
      </p:graphicFrame>
      <p:sp>
        <p:nvSpPr>
          <p:cNvPr id="7" name="מלבן 6"/>
          <p:cNvSpPr/>
          <p:nvPr/>
        </p:nvSpPr>
        <p:spPr>
          <a:xfrm>
            <a:off x="8125096" y="2799733"/>
            <a:ext cx="33963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JO" sz="2800" dirty="0">
                <a:solidFill>
                  <a:srgbClr val="424242"/>
                </a:solidFill>
              </a:rPr>
              <a:t>المركبات ت موقوفة قبل وبعد ممر المشاة وقريبة للمر المشاة من اليمين.</a:t>
            </a:r>
          </a:p>
          <a:p>
            <a:pPr lvl="0" algn="r" rtl="1"/>
            <a:r>
              <a:rPr lang="ar-JO" sz="2800" dirty="0">
                <a:solidFill>
                  <a:srgbClr val="424242"/>
                </a:solidFill>
              </a:rPr>
              <a:t>الشارع هو ذو اتجاهين، وهنالك سيارة قادمة من الاتجاه المعاكس</a:t>
            </a:r>
            <a:endParaRPr lang="he-IL" sz="2800" dirty="0">
              <a:solidFill>
                <a:srgbClr val="424242"/>
              </a:solidFill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3941685" y="2799733"/>
            <a:ext cx="3828163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JO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1.اذا قامت المركبة المتوقفة من اليمين بالتحرك للخلف او المركبة المتوقفة من الشمال تتحرك </a:t>
            </a:r>
            <a:r>
              <a:rPr lang="ar-JO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للامام</a:t>
            </a:r>
            <a:r>
              <a:rPr lang="ar-JO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قد تؤدي الى خطورة على الماشي.</a:t>
            </a:r>
            <a:endParaRPr lang="en-US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ar-SA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مجال الرؤية محجوب</a:t>
            </a:r>
          </a:p>
          <a:p>
            <a:pPr algn="r"/>
            <a:r>
              <a:rPr lang="ar-SA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3.عدم قدرة السائق على التوقف فجأة خاصة اذا كان يسير بسرعة فعندها ستكون مسافة التوقف كبيرة</a:t>
            </a:r>
            <a:endParaRPr lang="he-IL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479934" y="2728712"/>
            <a:ext cx="364818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التأكد من أن السيارات الموقوفة خالية من السائقين أو أن السائق لا ينوي التحرك</a:t>
            </a:r>
            <a:r>
              <a:rPr lang="ar-SA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r"/>
            <a:r>
              <a:rPr lang="ar-SA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التأكد من سرعة السيارة القادمة والتأكد هل يستطيع العبور بسلام أم لا</a:t>
            </a:r>
            <a:endParaRPr lang="he-IL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499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7996143" y="171884"/>
            <a:ext cx="2986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الحالة الثانية</a:t>
            </a:r>
            <a:endParaRPr lang="he-I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תמונה 2" descr="גזירת מסך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91" y="1196756"/>
            <a:ext cx="9741844" cy="2833706"/>
          </a:xfrm>
          <a:prstGeom prst="rect">
            <a:avLst/>
          </a:prstGeom>
        </p:spPr>
      </p:pic>
      <p:graphicFrame>
        <p:nvGraphicFramePr>
          <p:cNvPr id="5" name="טבלה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401877"/>
              </p:ext>
            </p:extLst>
          </p:nvPr>
        </p:nvGraphicFramePr>
        <p:xfrm>
          <a:off x="2952365" y="5015695"/>
          <a:ext cx="8127999" cy="17424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23257976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60898180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348854666"/>
                    </a:ext>
                  </a:extLst>
                </a:gridCol>
              </a:tblGrid>
              <a:tr h="1084538">
                <a:tc>
                  <a:txBody>
                    <a:bodyPr/>
                    <a:lstStyle/>
                    <a:p>
                      <a:pPr algn="ctr" rtl="1"/>
                      <a:r>
                        <a:rPr lang="ar-JO" sz="2800" dirty="0" smtClean="0"/>
                        <a:t>وضع الطريق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800" dirty="0" smtClean="0"/>
                        <a:t>الصعوبات التي </a:t>
                      </a:r>
                      <a:r>
                        <a:rPr lang="ar-JO" sz="2800" dirty="0" err="1" smtClean="0"/>
                        <a:t>يواجهها</a:t>
                      </a:r>
                      <a:r>
                        <a:rPr lang="ar-JO" sz="2800" dirty="0" smtClean="0"/>
                        <a:t> الذي</a:t>
                      </a:r>
                      <a:r>
                        <a:rPr lang="ar-JO" sz="2800" baseline="0" dirty="0" smtClean="0"/>
                        <a:t> يريد قطع الشارع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800" dirty="0" smtClean="0"/>
                        <a:t>كيف يتصرف من أجل العبور الآمن</a:t>
                      </a: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693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383057"/>
                  </a:ext>
                </a:extLst>
              </a:tr>
            </a:tbl>
          </a:graphicData>
        </a:graphic>
      </p:graphicFrame>
      <p:pic>
        <p:nvPicPr>
          <p:cNvPr id="6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958" y="171884"/>
            <a:ext cx="2107771" cy="751772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1880113" y="4024835"/>
            <a:ext cx="942277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</a:t>
            </a:r>
            <a:r>
              <a:rPr lang="ar-SA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امي يريد عبور الشارع للجهة الأخرى، عن طريق ممر المشاة، ولكن عند عبوره</a:t>
            </a:r>
          </a:p>
          <a:p>
            <a:pPr algn="r"/>
            <a:r>
              <a:rPr lang="ar-SA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قد يواجه مشكلة كما هو موضح في الرسمة. </a:t>
            </a:r>
            <a:r>
              <a:rPr lang="ar-SA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املأ الجدول بالمطلوب</a:t>
            </a:r>
            <a:r>
              <a:rPr lang="ar-SA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he-IL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552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>
          <a:xfrm>
            <a:off x="4829694" y="329255"/>
            <a:ext cx="5056745" cy="628195"/>
          </a:xfrm>
        </p:spPr>
        <p:txBody>
          <a:bodyPr>
            <a:normAutofit fontScale="25000" lnSpcReduction="20000"/>
          </a:bodyPr>
          <a:lstStyle/>
          <a:p>
            <a:pPr marL="0" lvl="0" indent="0">
              <a:spcBef>
                <a:spcPts val="1000"/>
              </a:spcBef>
              <a:buClr>
                <a:srgbClr val="FB2265"/>
              </a:buClr>
            </a:pPr>
            <a:r>
              <a:rPr lang="ar-SA" sz="9800" dirty="0" smtClean="0"/>
              <a:t>العنوان :</a:t>
            </a:r>
            <a:r>
              <a:rPr lang="ar-SA" sz="9800" b="1" dirty="0">
                <a:solidFill>
                  <a:srgbClr val="FFFFFF"/>
                </a:solidFill>
                <a:ea typeface="+mn-ea"/>
              </a:rPr>
              <a:t>العبور في ممر مشاة مع تدابير مروريّة</a:t>
            </a:r>
          </a:p>
          <a:p>
            <a:r>
              <a:rPr lang="ar-SA" dirty="0" smtClean="0"/>
              <a:t> </a:t>
            </a:r>
            <a:endParaRPr lang="he-I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0CF2D0-DB04-B246-BCF0-08BE7F6B7E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7647" y="1258275"/>
            <a:ext cx="11074600" cy="4742476"/>
          </a:xfrm>
        </p:spPr>
        <p:txBody>
          <a:bodyPr>
            <a:normAutofit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ar-SA" dirty="0" smtClean="0"/>
              <a:t>                                   منهاج مستقلون في المكان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endParaRPr lang="ar-SA" dirty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ar-SA" dirty="0" smtClean="0"/>
              <a:t>                                         الصف الخامس</a:t>
            </a:r>
            <a:endParaRPr lang="ar-SA" dirty="0"/>
          </a:p>
        </p:txBody>
      </p:sp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3534" y="6297286"/>
            <a:ext cx="493376" cy="560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057618">
            <a:off x="56780" y="3247161"/>
            <a:ext cx="1101733" cy="72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51;p6">
            <a:extLst>
              <a:ext uri="{FF2B5EF4-FFF2-40B4-BE49-F238E27FC236}">
                <a16:creationId xmlns:a16="http://schemas.microsoft.com/office/drawing/2014/main" id="{874ADFB6-382D-4A44-8AAC-10936C5392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38706" y="5776579"/>
            <a:ext cx="1562100" cy="1571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97034E-2F0B-C44F-AFCB-066CEE8C51E0}"/>
              </a:ext>
            </a:extLst>
          </p:cNvPr>
          <p:cNvGrpSpPr/>
          <p:nvPr/>
        </p:nvGrpSpPr>
        <p:grpSpPr>
          <a:xfrm rot="10800000" flipH="1">
            <a:off x="1755994" y="5575314"/>
            <a:ext cx="1072819" cy="302470"/>
            <a:chOff x="358720" y="6187719"/>
            <a:chExt cx="1795869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F43444B-B393-3D43-9ECE-20A1055F5F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14D0DE-359A-704F-877F-4644BECEF677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08F834-1E99-984B-94EB-82352D899F3F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9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7996143" y="171884"/>
            <a:ext cx="2986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الحالة الثانية</a:t>
            </a:r>
            <a:endParaRPr lang="he-I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5" name="טבלה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1256"/>
              </p:ext>
            </p:extLst>
          </p:nvPr>
        </p:nvGraphicFramePr>
        <p:xfrm>
          <a:off x="418008" y="1462598"/>
          <a:ext cx="11878494" cy="509495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959498">
                  <a:extLst>
                    <a:ext uri="{9D8B030D-6E8A-4147-A177-3AD203B41FA5}">
                      <a16:colId xmlns:a16="http://schemas.microsoft.com/office/drawing/2014/main" val="3232579764"/>
                    </a:ext>
                  </a:extLst>
                </a:gridCol>
                <a:gridCol w="3959498">
                  <a:extLst>
                    <a:ext uri="{9D8B030D-6E8A-4147-A177-3AD203B41FA5}">
                      <a16:colId xmlns:a16="http://schemas.microsoft.com/office/drawing/2014/main" val="1608981807"/>
                    </a:ext>
                  </a:extLst>
                </a:gridCol>
                <a:gridCol w="3959498">
                  <a:extLst>
                    <a:ext uri="{9D8B030D-6E8A-4147-A177-3AD203B41FA5}">
                      <a16:colId xmlns:a16="http://schemas.microsoft.com/office/drawing/2014/main" val="1348854666"/>
                    </a:ext>
                  </a:extLst>
                </a:gridCol>
              </a:tblGrid>
              <a:tr h="1409906">
                <a:tc>
                  <a:txBody>
                    <a:bodyPr/>
                    <a:lstStyle/>
                    <a:p>
                      <a:pPr algn="ctr" rtl="1"/>
                      <a:r>
                        <a:rPr lang="ar-JO" sz="2800" dirty="0" smtClean="0"/>
                        <a:t>وضع الطريق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800" dirty="0" smtClean="0"/>
                        <a:t>الصعوبات التي </a:t>
                      </a:r>
                      <a:r>
                        <a:rPr lang="ar-JO" sz="2800" dirty="0" err="1" smtClean="0"/>
                        <a:t>يواجهها</a:t>
                      </a:r>
                      <a:r>
                        <a:rPr lang="ar-JO" sz="2800" dirty="0" smtClean="0"/>
                        <a:t> الذي</a:t>
                      </a:r>
                      <a:r>
                        <a:rPr lang="ar-JO" sz="2800" baseline="0" dirty="0" smtClean="0"/>
                        <a:t> يريد قطع الشارع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800" dirty="0" smtClean="0"/>
                        <a:t>كيف يتصرف من أجل العبور الآمن</a:t>
                      </a: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693937"/>
                  </a:ext>
                </a:extLst>
              </a:tr>
              <a:tr h="3685050">
                <a:tc>
                  <a:txBody>
                    <a:bodyPr/>
                    <a:lstStyle/>
                    <a:p>
                      <a:pPr rtl="1"/>
                      <a:endParaRPr lang="ar-JO" dirty="0" smtClean="0"/>
                    </a:p>
                    <a:p>
                      <a:pPr rtl="1"/>
                      <a:endParaRPr lang="ar-JO" dirty="0" smtClean="0"/>
                    </a:p>
                    <a:p>
                      <a:pPr rtl="1"/>
                      <a:endParaRPr lang="ar-JO" dirty="0" smtClean="0"/>
                    </a:p>
                    <a:p>
                      <a:pPr rtl="1"/>
                      <a:endParaRPr lang="ar-JO" dirty="0" smtClean="0"/>
                    </a:p>
                    <a:p>
                      <a:pPr rtl="1"/>
                      <a:endParaRPr lang="ar-JO" dirty="0" smtClean="0"/>
                    </a:p>
                    <a:p>
                      <a:pPr rtl="1"/>
                      <a:endParaRPr lang="ar-JO" dirty="0" smtClean="0"/>
                    </a:p>
                    <a:p>
                      <a:pPr rtl="1"/>
                      <a:endParaRPr lang="ar-JO" dirty="0" smtClean="0"/>
                    </a:p>
                    <a:p>
                      <a:pPr rtl="1"/>
                      <a:endParaRPr lang="ar-JO" dirty="0" smtClean="0"/>
                    </a:p>
                    <a:p>
                      <a:pPr rtl="1"/>
                      <a:endParaRPr lang="ar-JO" dirty="0" smtClean="0"/>
                    </a:p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383057"/>
                  </a:ext>
                </a:extLst>
              </a:tr>
            </a:tbl>
          </a:graphicData>
        </a:graphic>
      </p:graphicFrame>
      <p:sp>
        <p:nvSpPr>
          <p:cNvPr id="7" name="מלבן 6"/>
          <p:cNvSpPr/>
          <p:nvPr/>
        </p:nvSpPr>
        <p:spPr>
          <a:xfrm>
            <a:off x="4436221" y="3064979"/>
            <a:ext cx="3842067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محتمل وجود سائق في المركبة القريبة من ممر المشاة واذا قرر التحرك سيكون خطرا على سامي</a:t>
            </a:r>
            <a:endParaRPr lang="ar-JO" sz="2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ar-JO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2.سامي غير مرئي بسبب السيارة الموقوفة والسائق الذل يريد التجاوز لا يراه.</a:t>
            </a:r>
          </a:p>
        </p:txBody>
      </p:sp>
      <p:sp>
        <p:nvSpPr>
          <p:cNvPr id="9" name="מלבן 8"/>
          <p:cNvSpPr/>
          <p:nvPr/>
        </p:nvSpPr>
        <p:spPr>
          <a:xfrm>
            <a:off x="8198926" y="3184858"/>
            <a:ext cx="3862511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JO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1.شارع ذو اتجاهين، تقترب المركبات نحو ممر المشاة من الاتجاهين.</a:t>
            </a:r>
          </a:p>
          <a:p>
            <a:pPr algn="r"/>
            <a:r>
              <a:rPr lang="ar-JO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2.من الشمال هنالك مركبة موقوفة قريبة من ممر المشاة.</a:t>
            </a:r>
          </a:p>
          <a:p>
            <a:pPr algn="r"/>
            <a:r>
              <a:rPr lang="ar-JO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3.هناك مركبة تتحرك وتتجاوز المركبة الموقوفة</a:t>
            </a:r>
            <a:endParaRPr lang="he-IL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479934" y="3184858"/>
            <a:ext cx="3648184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التأكد من أن السيارات الموقوفة خالية من السائقين أو أن السائق لا ينوي </a:t>
            </a:r>
            <a:r>
              <a:rPr lang="ar-SA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التحرك</a:t>
            </a:r>
            <a:r>
              <a:rPr lang="ar-SA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.والتأكد</a:t>
            </a:r>
            <a:r>
              <a:rPr lang="ar-SA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من أن الشارع خالية من المركبات</a:t>
            </a:r>
          </a:p>
          <a:p>
            <a:pPr algn="r"/>
            <a:r>
              <a:rPr lang="ar-SA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الانتظار حتى تعبر المركبات أو تتوقف</a:t>
            </a:r>
            <a:endParaRPr lang="he-IL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69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2171169" y="93507"/>
            <a:ext cx="858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اجمال –العبور الامن مع دكتور </a:t>
            </a:r>
            <a:r>
              <a:rPr lang="ar-JO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ايكس</a:t>
            </a:r>
            <a:r>
              <a:rPr lang="ar-JO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he-I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יוצאים לדרך בטוחה עם ד ר X - חצייה בטוחה (ערבית) - BlueConvert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7743" y="1408811"/>
            <a:ext cx="6197756" cy="453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7961458" y="126481"/>
            <a:ext cx="31438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5400" b="1" dirty="0" smtClean="0">
                <a:ln w="10160">
                  <a:solidFill>
                    <a:srgbClr val="67B2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اجمال- تعلّمنا</a:t>
            </a:r>
            <a:endParaRPr lang="he-IL" dirty="0"/>
          </a:p>
        </p:txBody>
      </p:sp>
      <p:sp>
        <p:nvSpPr>
          <p:cNvPr id="5" name="מלבן 4"/>
          <p:cNvSpPr/>
          <p:nvPr/>
        </p:nvSpPr>
        <p:spPr>
          <a:xfrm>
            <a:off x="2015494" y="1226352"/>
            <a:ext cx="93506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قرار توقيت عبور الشّارع هم قرار مهم ورئيسيّ للمشاة</a:t>
            </a:r>
            <a:endParaRPr lang="he-IL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96391" y="1934238"/>
            <a:ext cx="112517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عند قرار عبور الشارع  يجب الاخذ بعين الاعتبار عدة أمور وهي:</a:t>
            </a:r>
            <a:endParaRPr lang="he-IL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5217757" y="2723374"/>
            <a:ext cx="54874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المسافة بين الماشي والمركبة.</a:t>
            </a:r>
            <a:endParaRPr lang="he-IL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5636142" y="3338854"/>
            <a:ext cx="50690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سرعة السيارة التي تقترب.</a:t>
            </a:r>
            <a:endParaRPr lang="he-IL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6718169" y="3905829"/>
            <a:ext cx="39869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عدد مسالك الطريق.</a:t>
            </a:r>
            <a:endParaRPr lang="he-IL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6602752" y="4628797"/>
            <a:ext cx="41024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سرعة المشي للمشاة.</a:t>
            </a:r>
            <a:endParaRPr lang="he-IL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949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855964" y="163176"/>
            <a:ext cx="63001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5400" b="1" dirty="0" smtClean="0">
                <a:ln w="10160">
                  <a:solidFill>
                    <a:srgbClr val="67B2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اجمال- قواعد عبور الشّارع</a:t>
            </a:r>
            <a:endParaRPr lang="he-IL" dirty="0"/>
          </a:p>
        </p:txBody>
      </p:sp>
      <p:sp>
        <p:nvSpPr>
          <p:cNvPr id="5" name="מלבן 4"/>
          <p:cNvSpPr/>
          <p:nvPr/>
        </p:nvSpPr>
        <p:spPr>
          <a:xfrm>
            <a:off x="4445101" y="1202378"/>
            <a:ext cx="7398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ar-JO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الوقوف خطوة أو خطوتين قبل حافة الرصيف لمعاينة الطريق</a:t>
            </a:r>
            <a:endParaRPr lang="he-IL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8919082" y="1753211"/>
            <a:ext cx="2973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ar-JO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النّظر لجميع الجهات.</a:t>
            </a:r>
            <a:endParaRPr lang="he-IL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8292063" y="2276431"/>
            <a:ext cx="3666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JO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3.الاستماع لأصوات المركبات</a:t>
            </a:r>
            <a:endParaRPr lang="he-IL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7420028" y="2863638"/>
            <a:ext cx="4538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JO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عند توقف المركبات والشّارع خالية</a:t>
            </a:r>
            <a:endParaRPr lang="he-IL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6551202" y="3534442"/>
            <a:ext cx="5407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</a:t>
            </a:r>
            <a:r>
              <a:rPr lang="ar-JO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قطع الشارع بخط مستقيم وبخطوات سريعة</a:t>
            </a:r>
            <a:endParaRPr lang="he-IL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5756112" y="4346885"/>
            <a:ext cx="6202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</a:t>
            </a:r>
            <a:r>
              <a:rPr lang="ar-JO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أثناء العبور يجب الاستمرار بالنظر لجميع الجهات</a:t>
            </a:r>
            <a:endParaRPr lang="he-IL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223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8195720" y="171884"/>
            <a:ext cx="2587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مهمة بيتيّة</a:t>
            </a:r>
            <a:endParaRPr lang="he-I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26" y="1194564"/>
            <a:ext cx="10023565" cy="2942007"/>
          </a:xfrm>
          <a:prstGeom prst="rect">
            <a:avLst/>
          </a:prstGeom>
        </p:spPr>
      </p:pic>
      <p:graphicFrame>
        <p:nvGraphicFramePr>
          <p:cNvPr id="5" name="טבלה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340257"/>
              </p:ext>
            </p:extLst>
          </p:nvPr>
        </p:nvGraphicFramePr>
        <p:xfrm>
          <a:off x="2865279" y="4501889"/>
          <a:ext cx="8127999" cy="17424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23257976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60898180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348854666"/>
                    </a:ext>
                  </a:extLst>
                </a:gridCol>
              </a:tblGrid>
              <a:tr h="1084538">
                <a:tc>
                  <a:txBody>
                    <a:bodyPr/>
                    <a:lstStyle/>
                    <a:p>
                      <a:pPr algn="ctr" rtl="1"/>
                      <a:r>
                        <a:rPr lang="ar-JO" sz="2800" dirty="0" smtClean="0">
                          <a:solidFill>
                            <a:schemeClr val="bg1"/>
                          </a:solidFill>
                        </a:rPr>
                        <a:t>وضع الطريق</a:t>
                      </a:r>
                      <a:endParaRPr lang="he-IL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800" dirty="0" smtClean="0">
                          <a:solidFill>
                            <a:schemeClr val="bg1"/>
                          </a:solidFill>
                        </a:rPr>
                        <a:t>الصعوبات التي </a:t>
                      </a:r>
                      <a:r>
                        <a:rPr lang="ar-JO" sz="2800" dirty="0" err="1" smtClean="0">
                          <a:solidFill>
                            <a:schemeClr val="bg1"/>
                          </a:solidFill>
                        </a:rPr>
                        <a:t>يواجهها</a:t>
                      </a:r>
                      <a:r>
                        <a:rPr lang="ar-JO" sz="2800" dirty="0" smtClean="0">
                          <a:solidFill>
                            <a:schemeClr val="bg1"/>
                          </a:solidFill>
                        </a:rPr>
                        <a:t> الذي</a:t>
                      </a:r>
                      <a:r>
                        <a:rPr lang="ar-JO" sz="2800" baseline="0" dirty="0" smtClean="0">
                          <a:solidFill>
                            <a:schemeClr val="bg1"/>
                          </a:solidFill>
                        </a:rPr>
                        <a:t> يريد قطع الشارع</a:t>
                      </a:r>
                      <a:endParaRPr lang="he-IL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800" dirty="0" smtClean="0">
                          <a:solidFill>
                            <a:schemeClr val="bg1"/>
                          </a:solidFill>
                        </a:rPr>
                        <a:t>كيف يتصرف من أجل العبور الآمن</a:t>
                      </a:r>
                      <a:endParaRPr lang="he-IL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693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383057"/>
                  </a:ext>
                </a:extLst>
              </a:tr>
            </a:tbl>
          </a:graphicData>
        </a:graphic>
      </p:graphicFrame>
      <p:pic>
        <p:nvPicPr>
          <p:cNvPr id="9" name="5min_final" descr="5min_final">
            <a:hlinkClick r:id="" action="ppaction://media"/>
            <a:extLst>
              <a:ext uri="{FF2B5EF4-FFF2-40B4-BE49-F238E27FC236}">
                <a16:creationId xmlns:a16="http://schemas.microsoft.com/office/drawing/2014/main" id="{975630C5-E5B6-C548-9002-3A338B01C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109" y="171884"/>
            <a:ext cx="2279031" cy="81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المرحلة 1 – البحث في غوغل</a:t>
            </a:r>
            <a:endParaRPr lang="ar-SA" dirty="0"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CA423A-A0CB-D84D-83EA-FE31504E83F0}"/>
              </a:ext>
            </a:extLst>
          </p:cNvPr>
          <p:cNvGrpSpPr/>
          <p:nvPr/>
        </p:nvGrpSpPr>
        <p:grpSpPr>
          <a:xfrm>
            <a:off x="1885638" y="2399787"/>
            <a:ext cx="8420725" cy="3451801"/>
            <a:chOff x="2099675" y="1703101"/>
            <a:chExt cx="8420725" cy="3451801"/>
          </a:xfrm>
        </p:grpSpPr>
        <p:pic>
          <p:nvPicPr>
            <p:cNvPr id="325" name="Google Shape;325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99675" y="1703101"/>
              <a:ext cx="8420725" cy="3451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20"/>
            <p:cNvSpPr txBox="1"/>
            <p:nvPr/>
          </p:nvSpPr>
          <p:spPr>
            <a:xfrm>
              <a:off x="3348135" y="4160525"/>
              <a:ext cx="4404837" cy="400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400" dirty="0" smtClean="0">
                  <a:solidFill>
                    <a:schemeClr val="dk1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  <a:sym typeface="Tahoma"/>
                </a:rPr>
                <a:t>موقع الحذر على الطرق  للوسط العربي</a:t>
              </a:r>
              <a:endParaRPr sz="2400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8571813-CCF4-4C4D-B2F6-999AA4BAB8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08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"/>
          <p:cNvSpPr txBox="1"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المرحلة 2 – الدخول إلى الموقع</a:t>
            </a:r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FD09BD-E77C-6149-A136-2D3AC3AD16C4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40F0B17-1F28-5240-941E-DD203FD35A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7EDEA1-88EA-284F-A1BB-3057AC2C501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E70582-5616-474A-8C36-AE53A2808C7F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9" name="Google Shape;222;p9">
            <a:extLst>
              <a:ext uri="{FF2B5EF4-FFF2-40B4-BE49-F238E27FC236}">
                <a16:creationId xmlns:a16="http://schemas.microsoft.com/office/drawing/2014/main" id="{CF7045FE-739B-C64E-849F-58D34BF13E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57" y="1982846"/>
            <a:ext cx="7430144" cy="4442845"/>
          </a:xfrm>
          <a:prstGeom prst="rect">
            <a:avLst/>
          </a:prstGeom>
        </p:spPr>
      </p:pic>
      <p:cxnSp>
        <p:nvCxnSpPr>
          <p:cNvPr id="11" name="Google Shape;335;p21"/>
          <p:cNvCxnSpPr/>
          <p:nvPr/>
        </p:nvCxnSpPr>
        <p:spPr>
          <a:xfrm flipH="1">
            <a:off x="5828934" y="1546698"/>
            <a:ext cx="2857042" cy="1253271"/>
          </a:xfrm>
          <a:prstGeom prst="straightConnector1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78962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2"/>
          <p:cNvSpPr txBox="1"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المرحلة 3 – </a:t>
            </a:r>
            <a:r>
              <a:rPr lang="ar-SA" dirty="0" smtClean="0"/>
              <a:t>الدخول الى الموقع</a:t>
            </a:r>
            <a:endParaRPr lang="ar-SA" dirty="0">
              <a:sym typeface="Arial"/>
            </a:endParaRPr>
          </a:p>
        </p:txBody>
      </p:sp>
      <p:pic>
        <p:nvPicPr>
          <p:cNvPr id="6" name="Google Shape;222;p9">
            <a:extLst>
              <a:ext uri="{FF2B5EF4-FFF2-40B4-BE49-F238E27FC236}">
                <a16:creationId xmlns:a16="http://schemas.microsoft.com/office/drawing/2014/main" id="{C636E39C-5B99-1540-89E1-7CA9CED2D6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023"/>
            <a:ext cx="12125521" cy="6026137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10555705" y="4892949"/>
            <a:ext cx="1396235" cy="52126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sz="1350" kern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98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2"/>
          <p:cNvSpPr txBox="1"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المرحلة 3 – </a:t>
            </a:r>
            <a:r>
              <a:rPr lang="ar-SA" dirty="0" smtClean="0"/>
              <a:t>الدخول الى الموقع</a:t>
            </a:r>
            <a:endParaRPr lang="ar-SA" dirty="0">
              <a:sym typeface="Arial"/>
            </a:endParaRPr>
          </a:p>
        </p:txBody>
      </p:sp>
      <p:pic>
        <p:nvPicPr>
          <p:cNvPr id="6" name="Google Shape;222;p9">
            <a:extLst>
              <a:ext uri="{FF2B5EF4-FFF2-40B4-BE49-F238E27FC236}">
                <a16:creationId xmlns:a16="http://schemas.microsoft.com/office/drawing/2014/main" id="{C636E39C-5B99-1540-89E1-7CA9CED2D6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25" y="1091509"/>
            <a:ext cx="9708233" cy="5490223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6288505" y="2252009"/>
            <a:ext cx="4059225" cy="52126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sz="1350" kern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6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 txBox="1"/>
          <p:nvPr/>
        </p:nvSpPr>
        <p:spPr>
          <a:xfrm>
            <a:off x="4989246" y="978306"/>
            <a:ext cx="784428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dirty="0">
                <a:solidFill>
                  <a:schemeClr val="lt1"/>
                </a:solidFill>
                <a:latin typeface="Calibri"/>
                <a:ea typeface="Calibri"/>
                <a:cs typeface="+mn-cs"/>
                <a:sym typeface="Calibri"/>
              </a:rPr>
              <a:t>كلمة قبل أن نُنهي...</a:t>
            </a:r>
            <a:endParaRPr sz="6600" dirty="0">
              <a:solidFill>
                <a:schemeClr val="lt1"/>
              </a:solidFill>
              <a:latin typeface="Calibri"/>
              <a:ea typeface="Calibri"/>
              <a:cs typeface="+mn-cs"/>
              <a:sym typeface="Calibri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2133601" y="3062029"/>
            <a:ext cx="79167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ar-SA" sz="4000" b="1" i="1" dirty="0">
                <a:solidFill>
                  <a:schemeClr val="bg1"/>
                </a:solidFill>
                <a:latin typeface="Arial" panose="020B0604020202020204" pitchFamily="34" charset="0"/>
              </a:rPr>
              <a:t>نؤمن بالقضاء والقدر ونعمل بالحيطة والحذر .</a:t>
            </a:r>
            <a:endParaRPr lang="he-I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9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ماذا سنتعلّم اليوم؟</a:t>
            </a:r>
            <a:endParaRPr lang="he-I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0CF2D0-DB04-B246-BCF0-08BE7F6B7E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7647" y="1258275"/>
            <a:ext cx="11074600" cy="4742476"/>
          </a:xfrm>
        </p:spPr>
        <p:txBody>
          <a:bodyPr>
            <a:normAutofit/>
          </a:bodyPr>
          <a:lstStyle/>
          <a:p>
            <a:pPr lvl="0"/>
            <a:r>
              <a:rPr lang="ar-SA" dirty="0" smtClean="0"/>
              <a:t>ممر المشاة</a:t>
            </a:r>
          </a:p>
          <a:p>
            <a:pPr lvl="0"/>
            <a:r>
              <a:rPr lang="ar-SA" dirty="0" smtClean="0"/>
              <a:t>الصعوبات، المشكلات، والمخاطر في أوضاع عبور مختلفة ومعقدة</a:t>
            </a:r>
          </a:p>
          <a:p>
            <a:pPr lvl="0"/>
            <a:r>
              <a:rPr lang="ar-SA" dirty="0" smtClean="0"/>
              <a:t>بواعث حركة السير</a:t>
            </a:r>
          </a:p>
          <a:p>
            <a:pPr lvl="0"/>
            <a:r>
              <a:rPr lang="ar-SA" dirty="0" smtClean="0"/>
              <a:t>وهم السلامة ونتائجها</a:t>
            </a:r>
          </a:p>
          <a:p>
            <a:pPr lvl="0"/>
            <a:r>
              <a:rPr lang="ar-SA" dirty="0" smtClean="0"/>
              <a:t>متى وكيف نعبر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endParaRPr lang="ar-SA" dirty="0"/>
          </a:p>
        </p:txBody>
      </p:sp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3534" y="6297286"/>
            <a:ext cx="493376" cy="560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057618">
            <a:off x="56780" y="3247161"/>
            <a:ext cx="1101733" cy="72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51;p6">
            <a:extLst>
              <a:ext uri="{FF2B5EF4-FFF2-40B4-BE49-F238E27FC236}">
                <a16:creationId xmlns:a16="http://schemas.microsoft.com/office/drawing/2014/main" id="{874ADFB6-382D-4A44-8AAC-10936C5392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38706" y="5776579"/>
            <a:ext cx="1562100" cy="1571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97034E-2F0B-C44F-AFCB-066CEE8C51E0}"/>
              </a:ext>
            </a:extLst>
          </p:cNvPr>
          <p:cNvGrpSpPr/>
          <p:nvPr/>
        </p:nvGrpSpPr>
        <p:grpSpPr>
          <a:xfrm rot="10800000" flipH="1">
            <a:off x="1755994" y="5575314"/>
            <a:ext cx="1072819" cy="302470"/>
            <a:chOff x="358720" y="6187719"/>
            <a:chExt cx="1795869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F43444B-B393-3D43-9ECE-20A1055F5F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14D0DE-359A-704F-877F-4644BECEF677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08F834-1E99-984B-94EB-82352D899F3F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5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ماذا يجب أن نحضّر للحصّة؟ </a:t>
            </a:r>
            <a:endParaRPr lang="he-IL" dirty="0"/>
          </a:p>
        </p:txBody>
      </p:sp>
      <p:pic>
        <p:nvPicPr>
          <p:cNvPr id="13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B59B0F3E-4814-D04A-B385-2874209AD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932" y="2890390"/>
            <a:ext cx="870979" cy="135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A657EB4D-B882-A547-B610-FCA2F9C9E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3953" y="3276720"/>
            <a:ext cx="1328293" cy="55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EA8C83-2230-D44F-A0BC-38FEB2B09121}"/>
              </a:ext>
            </a:extLst>
          </p:cNvPr>
          <p:cNvGrpSpPr/>
          <p:nvPr/>
        </p:nvGrpSpPr>
        <p:grpSpPr>
          <a:xfrm rot="10800000" flipH="1">
            <a:off x="1755994" y="5575314"/>
            <a:ext cx="1072819" cy="302470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0E496C5-9276-714A-A339-643BE26A5F1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A33839-0C38-9F4B-BF3C-0A50036EB1FC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x-none" sz="135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DE4B3B-6B65-004D-A2D3-DAD358B1681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x-none" sz="1350"/>
            </a:p>
          </p:txBody>
        </p:sp>
      </p:grpSp>
      <p:pic>
        <p:nvPicPr>
          <p:cNvPr id="19" name="Google Shape;222;p9">
            <a:extLst>
              <a:ext uri="{FF2B5EF4-FFF2-40B4-BE49-F238E27FC236}">
                <a16:creationId xmlns:a16="http://schemas.microsoft.com/office/drawing/2014/main" id="{36DF2FAF-C9E6-F643-BAD6-2CFB0C12367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68736" y="867423"/>
            <a:ext cx="763159" cy="80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كمبيوتر محمول ، أسود ، أزرق ، شاشة ، شاشة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94" y="2549777"/>
            <a:ext cx="202406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2183" y="198519"/>
            <a:ext cx="1924405" cy="68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3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435" y="867968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תמונה: "/>
          <p:cNvSpPr>
            <a:spLocks noChangeAspect="1" noChangeArrowheads="1"/>
          </p:cNvSpPr>
          <p:nvPr/>
        </p:nvSpPr>
        <p:spPr bwMode="auto">
          <a:xfrm>
            <a:off x="155575" y="-144463"/>
            <a:ext cx="1534680" cy="14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مقدمة</a:t>
            </a:r>
            <a:endParaRPr lang="he-IL" dirty="0"/>
          </a:p>
        </p:txBody>
      </p:sp>
      <p:sp>
        <p:nvSpPr>
          <p:cNvPr id="16" name="מציין מיקום תוכן 2"/>
          <p:cNvSpPr txBox="1">
            <a:spLocks/>
          </p:cNvSpPr>
          <p:nvPr/>
        </p:nvSpPr>
        <p:spPr>
          <a:xfrm>
            <a:off x="1143255" y="1731573"/>
            <a:ext cx="10790456" cy="487375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الشارع الذي يتضمن تدابير مرورية يكون  منظمًا وبارزًا .كما وانه يعطي ثقة للماشي انه يسير في مكان آمن جدًا .لذا يعبر الشارع بلا مبالاة .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ar-SA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0" y="454778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ان هذا الاجتياز يشكل خطر على حياة الماشي وعابر الشارع في ممر المشاة . ذلك بسبب وهم السلامة ....</a:t>
            </a:r>
          </a:p>
        </p:txBody>
      </p:sp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00" y="3057158"/>
            <a:ext cx="5408924" cy="360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435" y="867968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תמונה: "/>
          <p:cNvSpPr>
            <a:spLocks noChangeAspect="1" noChangeArrowheads="1"/>
          </p:cNvSpPr>
          <p:nvPr/>
        </p:nvSpPr>
        <p:spPr bwMode="auto">
          <a:xfrm>
            <a:off x="155575" y="-144463"/>
            <a:ext cx="1534680" cy="14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تتمة</a:t>
            </a:r>
            <a:endParaRPr lang="he-IL" dirty="0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63" y="3329043"/>
            <a:ext cx="3394961" cy="2434123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4879571" y="2763747"/>
            <a:ext cx="63259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لذا على الماشي (عابر الشارع ) ان يحكم عقله ويتعقل ويمعن النظر حتى لا يصيبه مكروه </a:t>
            </a:r>
          </a:p>
        </p:txBody>
      </p:sp>
    </p:spTree>
    <p:extLst>
      <p:ext uri="{BB962C8B-B14F-4D97-AF65-F5344CB8AC3E}">
        <p14:creationId xmlns:p14="http://schemas.microsoft.com/office/powerpoint/2010/main" val="373998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0697BA94-25BE-4759-9A05-08ECFBDC737A}"/>
              </a:ext>
            </a:extLst>
          </p:cNvPr>
          <p:cNvSpPr txBox="1"/>
          <p:nvPr/>
        </p:nvSpPr>
        <p:spPr>
          <a:xfrm>
            <a:off x="8262204" y="198106"/>
            <a:ext cx="2919390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JO" sz="4400" dirty="0" smtClean="0">
                <a:solidFill>
                  <a:schemeClr val="bg1"/>
                </a:solidFill>
              </a:rPr>
              <a:t>مواضيع الوحدة</a:t>
            </a:r>
            <a:endParaRPr lang="he-IL" sz="4400" dirty="0">
              <a:solidFill>
                <a:schemeClr val="bg1"/>
              </a:solidFill>
            </a:endParaRPr>
          </a:p>
        </p:txBody>
      </p:sp>
      <p:pic>
        <p:nvPicPr>
          <p:cNvPr id="4" name="תמונה 3" descr="גזירת מסך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3" y="1807119"/>
            <a:ext cx="11646131" cy="47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4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689464" y="193661"/>
            <a:ext cx="968973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SA" sz="35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  <a:cs typeface="Tahoma" panose="020B0604030504040204" pitchFamily="34" charset="0"/>
              </a:rPr>
              <a:t>نبدأ بمتعة- سامي ويزيد على ممر المشاة</a:t>
            </a:r>
            <a:endParaRPr lang="ar-SA" sz="35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rebuchet MS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150" y="1346175"/>
            <a:ext cx="11307140" cy="32441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800" dirty="0" smtClean="0"/>
              <a:t>اقترب سامي من ممر المشاة في طريق في حييّه، فقام بعبور الشّارع مباشرةً من دون أي تفكير، وذلك من أجل اللحاق بصديقه يزيد.</a:t>
            </a:r>
          </a:p>
          <a:p>
            <a:pPr algn="r" rtl="1">
              <a:lnSpc>
                <a:spcPct val="150000"/>
              </a:lnSpc>
            </a:pPr>
            <a:r>
              <a:rPr lang="ar-SA" sz="2800" dirty="0" smtClean="0"/>
              <a:t>عندما التقيا سأل يزيد سامي: الشارع لك؟ انت تقطع الشارع من دون أن تفحص وضع الشّارع!</a:t>
            </a:r>
          </a:p>
          <a:p>
            <a:pPr algn="r" rtl="1">
              <a:lnSpc>
                <a:spcPct val="150000"/>
              </a:lnSpc>
            </a:pPr>
            <a:r>
              <a:rPr lang="ar-SA" sz="2800" dirty="0" smtClean="0"/>
              <a:t>أجابه سامي : لماذا أنت قلق؟ لقد قاموا بوضع ممر مشاة هنا لذلك يمكنني عبور الشارع من غير قلق.  </a:t>
            </a:r>
            <a:endParaRPr lang="he-IL" sz="2800" dirty="0"/>
          </a:p>
        </p:txBody>
      </p:sp>
      <p:sp>
        <p:nvSpPr>
          <p:cNvPr id="9" name="מלבן 8"/>
          <p:cNvSpPr/>
          <p:nvPr/>
        </p:nvSpPr>
        <p:spPr>
          <a:xfrm>
            <a:off x="2055064" y="4128668"/>
            <a:ext cx="8525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السؤال: من على حق سامي؟ أم يزيد؟</a:t>
            </a:r>
            <a:endParaRPr lang="he-I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451" y="193661"/>
            <a:ext cx="1971589" cy="703200"/>
          </a:xfrm>
          <a:prstGeom prst="rect">
            <a:avLst/>
          </a:prstGeom>
        </p:spPr>
      </p:pic>
      <p:pic>
        <p:nvPicPr>
          <p:cNvPr id="11" name="תמונה 10" descr="גזירת מסך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13" y="4854861"/>
            <a:ext cx="1318374" cy="1348857"/>
          </a:xfrm>
          <a:prstGeom prst="rect">
            <a:avLst/>
          </a:prstGeom>
        </p:spPr>
      </p:pic>
      <p:pic>
        <p:nvPicPr>
          <p:cNvPr id="12" name="תמונה 11" descr="גזירת מסך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604" y="5039647"/>
            <a:ext cx="1272650" cy="1364098"/>
          </a:xfrm>
          <a:prstGeom prst="rect">
            <a:avLst/>
          </a:prstGeom>
        </p:spPr>
      </p:pic>
      <p:sp>
        <p:nvSpPr>
          <p:cNvPr id="14" name="מלבן 13"/>
          <p:cNvSpPr/>
          <p:nvPr/>
        </p:nvSpPr>
        <p:spPr>
          <a:xfrm>
            <a:off x="10580155" y="6111358"/>
            <a:ext cx="1105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200" b="1" dirty="0">
                <a:ln w="22225">
                  <a:solidFill>
                    <a:srgbClr val="FB2265"/>
                  </a:solidFill>
                  <a:prstDash val="solid"/>
                </a:ln>
                <a:solidFill>
                  <a:srgbClr val="FB2265">
                    <a:lumMod val="40000"/>
                    <a:lumOff val="60000"/>
                  </a:srgbClr>
                </a:solidFill>
              </a:rPr>
              <a:t>سامي</a:t>
            </a:r>
            <a:endParaRPr lang="he-IL" sz="3200" dirty="0"/>
          </a:p>
        </p:txBody>
      </p:sp>
      <p:sp>
        <p:nvSpPr>
          <p:cNvPr id="15" name="מלבן 14"/>
          <p:cNvSpPr/>
          <p:nvPr/>
        </p:nvSpPr>
        <p:spPr>
          <a:xfrm>
            <a:off x="3055890" y="6361564"/>
            <a:ext cx="1105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200" b="1" dirty="0" smtClean="0">
                <a:ln w="22225">
                  <a:solidFill>
                    <a:srgbClr val="FB2265"/>
                  </a:solidFill>
                  <a:prstDash val="solid"/>
                </a:ln>
                <a:solidFill>
                  <a:srgbClr val="FB2265">
                    <a:lumMod val="40000"/>
                    <a:lumOff val="60000"/>
                  </a:srgbClr>
                </a:solidFill>
              </a:rPr>
              <a:t>يزيد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58935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3842326" y="-6636"/>
            <a:ext cx="7536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SA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  <a:cs typeface="Tahoma" panose="020B0604030504040204" pitchFamily="34" charset="0"/>
              </a:rPr>
              <a:t>وهم السلامة</a:t>
            </a:r>
            <a:r>
              <a:rPr lang="ar-SA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  <a:cs typeface="Tahoma" panose="020B0604030504040204" pitchFamily="34" charset="0"/>
              </a:rPr>
              <a:t>:</a:t>
            </a:r>
            <a:endParaRPr lang="ar-SA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rebuchet MS"/>
              <a:cs typeface="Tahoma" panose="020B0604030504040204" pitchFamily="34" charset="0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1175658" y="1672046"/>
            <a:ext cx="9988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SA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هناك </a:t>
            </a:r>
            <a:r>
              <a:rPr lang="ar-SA" sz="3200" kern="0" dirty="0" smtClean="0">
                <a:solidFill>
                  <a:prstClr val="black"/>
                </a:solidFill>
              </a:rPr>
              <a:t>ظاهرة " </a:t>
            </a:r>
            <a:r>
              <a:rPr kumimoji="0" lang="ar-SA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وهم السلامة" لدى المشاة يقلل من انتباههم ويعرضهم للخطر .</a:t>
            </a:r>
          </a:p>
        </p:txBody>
      </p:sp>
    </p:spTree>
    <p:extLst>
      <p:ext uri="{BB962C8B-B14F-4D97-AF65-F5344CB8AC3E}">
        <p14:creationId xmlns:p14="http://schemas.microsoft.com/office/powerpoint/2010/main" val="7989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7139</TotalTime>
  <Words>1220</Words>
  <Application>Microsoft Office PowerPoint</Application>
  <PresentationFormat>Widescreen</PresentationFormat>
  <Paragraphs>204</Paragraphs>
  <Slides>29</Slides>
  <Notes>29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Alef</vt:lpstr>
      <vt:lpstr>Arial</vt:lpstr>
      <vt:lpstr>Calibri</vt:lpstr>
      <vt:lpstr>Calibri Light</vt:lpstr>
      <vt:lpstr>Open Sans</vt:lpstr>
      <vt:lpstr>Tahoma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مقدمة</vt:lpstr>
      <vt:lpstr>تتمة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balfour school</dc:creator>
  <cp:lastModifiedBy>Rakefet Aviv</cp:lastModifiedBy>
  <cp:revision>214</cp:revision>
  <dcterms:created xsi:type="dcterms:W3CDTF">2020-04-02T14:12:17Z</dcterms:created>
  <dcterms:modified xsi:type="dcterms:W3CDTF">2020-05-20T06:55:00Z</dcterms:modified>
</cp:coreProperties>
</file>