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34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 lvl="0">
      <a:defRPr lang="x-none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D2AD1-8399-4540-9015-4C138082797B}" type="datetimeFigureOut">
              <a:rPr lang="x-none" smtClean="0"/>
              <a:t>19/05/2020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7CD2-6A08-4049-82D6-4CA2D02CE33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041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/>
              <a:t>اكتبوا النصّ الملائم وكذلك المعدّات المطلوبة. 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44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568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260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539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81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93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84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28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01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474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44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b="1" dirty="0"/>
              <a:t>مدّة الشريحة: دقيقتان</a:t>
            </a:r>
            <a:endParaRPr sz="1200" b="1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عرّفوا بأنفسكم وأعرضوا سير الدرس: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أنتم مدعوّون للتوجّه إلى التلاميذ بصورة شخصيّة: </a:t>
            </a:r>
            <a:r>
              <a:rPr lang="ar-SA" sz="1200" dirty="0"/>
              <a:t/>
            </a:r>
            <a:br>
              <a:rPr lang="ar-SA" sz="1200" dirty="0"/>
            </a:br>
            <a:endParaRPr sz="1200" dirty="0">
              <a:solidFill>
                <a:srgbClr val="2F5496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rgbClr val="2F5496"/>
                </a:solidFill>
              </a:rPr>
              <a:t>مثال على نصّ شفويّ: مرحبًا، اسمي ـــــــــــــــ. أنا أعلّم ـــــــــ من ــــــــــــــ. كيف حالكم؟ يسرّني انضمامكم إليّ... </a:t>
            </a:r>
            <a:endParaRPr sz="1200" dirty="0">
              <a:solidFill>
                <a:srgbClr val="2F5496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موضوع الدرس وهدفه: </a:t>
            </a:r>
            <a:br>
              <a:rPr lang="ar-SA" sz="1200" dirty="0">
                <a:solidFill>
                  <a:schemeClr val="dk1"/>
                </a:solidFill>
              </a:rPr>
            </a:br>
            <a:endParaRPr sz="1200" dirty="0">
              <a:solidFill>
                <a:srgbClr val="2F5496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rgbClr val="2F5496"/>
                </a:solidFill>
              </a:rPr>
              <a:t>مثال على نصّ شفويّ: سنتعلّم في هذا الدرس عن ــــــــــــــــــــ. انضمّوا إليّ وستستمتعون. هل أنتم مستعدّون؟ فلنبدأ" </a:t>
            </a:r>
            <a:endParaRPr sz="1200" b="1" dirty="0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نبدأ بـ ….  (مرحلة افتتاحيّة الدرس)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ننتقل إلى الاكتشاف (مرحلة التعلّم/ إكساب -  اكنبوا هنا سؤالًا مثيرًا للفضول، يجيب عن هدف الدرس)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نتدرّب على … (مرحلة التدرّب/ التجريب)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نُجمل  (مرحلة إجمال الدرس)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ar-S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43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74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54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95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569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3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-SA" dirty="0"/>
              <a:t>إجمال وانتقال إلى التدرّب. ستتضمّن هذه الخطوة إجمالًا للمضمون الذي تمّ تعلّمه  والإجابة عن أسئلة مثل: ماذا فعلنا هنا اليوم؟ ماذا تعلّمنا؟ ننصح بدمج العناصر التجريبيّة الممتعة، مثل: لعبة ختاميّة، أحجيّة، نصيحة خاصّة للتعلّم لاحقًا وغير ذلك.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292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1" name="Google Shape;321;p20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5404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0" name="Google Shape;330;p21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08571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ar-SA">
                <a:latin typeface="Tahoma"/>
                <a:ea typeface="Tahoma"/>
                <a:cs typeface="Tahoma"/>
                <a:sym typeface="Tahoma"/>
              </a:rPr>
              <a:t>خذوا بالحسبان أنّه سيكون هناك تلاميذ من دون اسم مستخدم وكلمة سرّ. في هذه الحالة اقترحوا عليهم أن يشبكوا بالمنظومة بواسطة اسم مستخدم وكلمة سرّ مؤقّتين تحصلون عليهما لاحقًا.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9" name="Google Shape;339;p22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848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ahoma"/>
              <a:buNone/>
            </a:pPr>
            <a:r>
              <a:rPr lang="ar-SA">
                <a:latin typeface="Tahoma"/>
                <a:ea typeface="Tahoma"/>
                <a:cs typeface="Tahoma"/>
                <a:sym typeface="Tahoma"/>
              </a:rPr>
              <a:t>خذوا بالحسبان أنّه سيكون هناك تلاميذ من دون اسم مستخدم وكلمة سرّ. في هذه الحالة اقترحوا عليهم أن يشبكوا بالمنظومة بواسطة اسم مستخدم وكلمة سرّ مؤقّتين تحصلون عليهما لاحقًا. </a:t>
            </a:r>
            <a:endParaRPr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9" name="Google Shape;339;p22:notes"/>
          <p:cNvSpPr txBox="1">
            <a:spLocks noGrp="1"/>
          </p:cNvSpPr>
          <p:nvPr>
            <p:ph type="sldNum" idx="12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ar-SA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511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-SA"/>
              <a:t>حذف هذه الشريحة إذا لم تكن ضروريّة:</a:t>
            </a:r>
            <a:endParaRPr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-SA" sz="1200" b="1"/>
              <a:t>مدّة الشريحة: دقيقة</a:t>
            </a:r>
            <a:endParaRPr sz="1200"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/>
              <a:t>تأكّدوا في هذه الشريحة أنّ الجميع تزوّدوا بالأدوات المساعدة المطلوبة (ننصح بأن تكون هذه الأدوات المساعدة موجودة معكم لتعرضوها كمثال) </a:t>
            </a:r>
            <a:endParaRPr sz="120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ar-SA" sz="120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sz="120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ar-SA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هذا هو الوقت المناسب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9291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770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r>
              <a:rPr lang="ar-SA" altLang="he-IL" b="1"/>
              <a:t>مدّة الشريحة</a:t>
            </a:r>
            <a:r>
              <a:rPr lang="he-IL" altLang="he-IL" b="1"/>
              <a:t>: </a:t>
            </a:r>
            <a:r>
              <a:rPr lang="ar-SA" altLang="he-IL" b="1"/>
              <a:t>ثلاث دقائق للتفكير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 b="1"/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000000"/>
                </a:solidFill>
              </a:rPr>
              <a:t>اقتراحات: لعبة، أحجيّة، تمثيل، محاكاة، مثال، ادّعاء، جملة حقيقة وجملة غير حقيقة وغيرها. </a:t>
            </a:r>
          </a:p>
          <a:p>
            <a:pPr algn="r" rtl="1" eaLnBrk="1" hangingPunct="1">
              <a:spcBef>
                <a:spcPct val="0"/>
              </a:spcBef>
            </a:pPr>
            <a:endParaRPr lang="he-IL" altLang="he-IL">
              <a:solidFill>
                <a:srgbClr val="000000"/>
              </a:solidFill>
            </a:endParaRPr>
          </a:p>
          <a:p>
            <a:pPr algn="r" rtl="1" eaLnBrk="1" hangingPunct="1">
              <a:spcBef>
                <a:spcPct val="0"/>
              </a:spcBef>
            </a:pPr>
            <a:r>
              <a:rPr lang="ar-SA" altLang="he-IL">
                <a:solidFill>
                  <a:srgbClr val="FF0000"/>
                </a:solidFill>
              </a:rPr>
              <a:t>مثال على أحجيّة</a:t>
            </a:r>
            <a:r>
              <a:rPr lang="he-IL" altLang="he-IL">
                <a:solidFill>
                  <a:srgbClr val="FF0000"/>
                </a:solidFill>
              </a:rPr>
              <a:t>:</a:t>
            </a:r>
            <a:br>
              <a:rPr lang="he-IL" altLang="he-IL">
                <a:solidFill>
                  <a:srgbClr val="FF0000"/>
                </a:solidFill>
              </a:rPr>
            </a:br>
            <a:r>
              <a:rPr lang="ar-SA" altLang="he-IL">
                <a:solidFill>
                  <a:srgbClr val="FF0000"/>
                </a:solidFill>
              </a:rPr>
              <a:t>صورة شخصيّة أو غرض متعلّقَيْن بالموضوع . تتبيّن الصلة بالموضوع خلال الدرس. </a:t>
            </a:r>
          </a:p>
          <a:p>
            <a:pPr algn="r" rtl="1" eaLnBrk="1" hangingPunct="1">
              <a:spcBef>
                <a:spcPct val="0"/>
              </a:spcBef>
              <a:buClr>
                <a:srgbClr val="000000"/>
              </a:buClr>
              <a:buSzPts val="1100"/>
            </a:pPr>
            <a:r>
              <a:rPr lang="ar-SA" altLang="he-IL">
                <a:solidFill>
                  <a:srgbClr val="FF0000"/>
                </a:solidFill>
              </a:rPr>
              <a:t>ما هي الصلة بين.....</a:t>
            </a:r>
            <a:endParaRPr lang="he-IL" altLang="he-IL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he-IL" altLang="he-IL"/>
          </a:p>
        </p:txBody>
      </p:sp>
      <p:sp>
        <p:nvSpPr>
          <p:cNvPr id="3174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DECB2B-020C-4C2A-866B-F27EB9820FEB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02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4300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4463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6760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CD2-6A08-4049-82D6-4CA2D02CE332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08365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 eaLnBrk="1" hangingPunct="1">
              <a:spcBef>
                <a:spcPct val="0"/>
              </a:spcBef>
            </a:pPr>
            <a:endParaRPr lang="he-IL" altLang="he-IL" b="1" dirty="0"/>
          </a:p>
        </p:txBody>
      </p:sp>
      <p:sp>
        <p:nvSpPr>
          <p:cNvPr id="3789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9F8B72-86D0-48F9-B014-4EABF6D9092F}" type="slidenum">
              <a:rPr kumimoji="0" lang="he-IL" alt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e-IL" alt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862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9" y="3092183"/>
            <a:ext cx="8250540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DB261B-94A0-3C46-92A2-B3748A6755AE}"/>
              </a:ext>
            </a:extLst>
          </p:cNvPr>
          <p:cNvGrpSpPr/>
          <p:nvPr userDrawn="1"/>
        </p:nvGrpSpPr>
        <p:grpSpPr>
          <a:xfrm>
            <a:off x="5462337" y="1979222"/>
            <a:ext cx="5197642" cy="830997"/>
            <a:chOff x="5462337" y="1979222"/>
            <a:chExt cx="5197642" cy="830997"/>
          </a:xfrm>
        </p:grpSpPr>
        <p:sp>
          <p:nvSpPr>
            <p:cNvPr id="19" name="Google Shape;179;p5">
              <a:extLst>
                <a:ext uri="{FF2B5EF4-FFF2-40B4-BE49-F238E27FC236}">
                  <a16:creationId xmlns:a16="http://schemas.microsoft.com/office/drawing/2014/main" id="{788B15F5-1CDA-4F44-93F2-86362D9D52E4}"/>
                </a:ext>
              </a:extLst>
            </p:cNvPr>
            <p:cNvSpPr/>
            <p:nvPr/>
          </p:nvSpPr>
          <p:spPr>
            <a:xfrm>
              <a:off x="5462337" y="2129589"/>
              <a:ext cx="5197642" cy="560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" name="Google Shape;180;p5">
              <a:extLst>
                <a:ext uri="{FF2B5EF4-FFF2-40B4-BE49-F238E27FC236}">
                  <a16:creationId xmlns:a16="http://schemas.microsoft.com/office/drawing/2014/main" id="{15F87E9C-44A5-C24E-8083-3A505A971D87}"/>
                </a:ext>
              </a:extLst>
            </p:cNvPr>
            <p:cNvSpPr txBox="1"/>
            <p:nvPr/>
          </p:nvSpPr>
          <p:spPr>
            <a:xfrm>
              <a:off x="5811854" y="1979222"/>
              <a:ext cx="4498607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4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منظومة بثّ قُطريّة</a:t>
              </a:r>
              <a:endParaRPr sz="4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50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BB6BF-7AE8-412F-B32A-0E7125902347}" type="datetime1">
              <a:rPr lang="ar-SA" smtClean="0"/>
              <a:t>27/09/1441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اعداد وتحضير : خضر ابو خضر - مرشد الحذر على الطرق - لواء حيفا </a:t>
            </a: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5F05-FF3F-4A4B-97FB-7D3F264D57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99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2EABC-18AC-4FB8-969E-9CF10193EEBC}" type="datetime1">
              <a:rPr lang="ar-SA" smtClean="0"/>
              <a:t>27/09/1441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اعداد وتحضير : خضر ابو خضر - مرشد الحذر على الطرق - لواء حيفا </a:t>
            </a: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5F05-FF3F-4A4B-97FB-7D3F264D57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9923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F259-B1AA-4C5F-BDCC-8CF23F47E513}" type="datetime1">
              <a:rPr lang="ar-SA" smtClean="0"/>
              <a:t>27/09/1441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اعداد وتحضير : خضر ابو خضر - مرشد الحذر على الطرق - لواء حيفا </a:t>
            </a: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5F05-FF3F-4A4B-97FB-7D3F264D57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25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D2C4B-2897-4569-B46C-324484EC80FF}" type="datetime1">
              <a:rPr lang="ar-SA" smtClean="0"/>
              <a:t>27/09/1441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اعداد وتحضير : خضر ابو خضر - مرشد الحذر على الطرق - لواء حيفا 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5F05-FF3F-4A4B-97FB-7D3F264D5796}" type="slidenum">
              <a:rPr lang="ar-SA" smtClean="0"/>
              <a:t>‹#›</a:t>
            </a:fld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5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BD0E-23F1-47F8-9DDA-950008E160D4}" type="datetime1">
              <a:rPr lang="ar-SA" smtClean="0"/>
              <a:t>27/09/1441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اعداد وتحضير : خضر ابو خضر - مرشد الحذر على الطرق - لواء حيفا 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5F05-FF3F-4A4B-97FB-7D3F264D5796}" type="slidenum">
              <a:rPr lang="ar-SA" smtClean="0"/>
              <a:t>‹#›</a:t>
            </a:fld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46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C741-FC8F-47A7-B636-90A8939C8A18}" type="datetime1">
              <a:rPr lang="ar-SA" smtClean="0"/>
              <a:t>27/09/1441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اعداد وتحضير : خضر ابو خضر - مرشد الحذر على الطرق - لواء حيفا 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5F05-FF3F-4A4B-97FB-7D3F264D57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3293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DE00B-E479-478D-9EDC-FA04355E5466}" type="datetime1">
              <a:rPr lang="ar-SA" smtClean="0"/>
              <a:t>27/09/1441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اعداد وتحضير : خضر ابو خضر - مرشد الحذر على الطرق - لواء حيفا 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5F05-FF3F-4A4B-97FB-7D3F264D5796}" type="slidenum">
              <a:rPr lang="ar-SA" smtClean="0"/>
              <a:t>‹#›</a:t>
            </a:fld>
            <a:endParaRPr lang="ar-SA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2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ab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EE5144B-8776-564F-AB50-1194BBF05E68}"/>
              </a:ext>
            </a:extLst>
          </p:cNvPr>
          <p:cNvGrpSpPr/>
          <p:nvPr userDrawn="1"/>
        </p:nvGrpSpPr>
        <p:grpSpPr>
          <a:xfrm>
            <a:off x="0" y="-309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4AC25D-F601-914B-BFA6-4E242F2D8B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72B621-E061-E349-8C93-29A56AE73DDB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97DFC6-AF1D-AB40-AA86-7264EA00E17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647" y="256695"/>
            <a:ext cx="10442575" cy="628195"/>
          </a:xfrm>
          <a:prstGeom prst="rect">
            <a:avLst/>
          </a:prstGeom>
        </p:spPr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e-IL" dirty="0"/>
              <a:t>כותרת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0603" y="1239872"/>
            <a:ext cx="10331450" cy="47424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טקסט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4052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36"/>
          <p:cNvCxnSpPr/>
          <p:nvPr/>
        </p:nvCxnSpPr>
        <p:spPr>
          <a:xfrm>
            <a:off x="7156173" y="197139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" name="Google Shape;101;p36"/>
          <p:cNvSpPr/>
          <p:nvPr/>
        </p:nvSpPr>
        <p:spPr>
          <a:xfrm rot="-5400000">
            <a:off x="7721222" y="1868447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" name="Google Shape;102;p36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103;p36"/>
          <p:cNvCxnSpPr/>
          <p:nvPr/>
        </p:nvCxnSpPr>
        <p:spPr>
          <a:xfrm>
            <a:off x="4093266" y="2367421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" name="Google Shape;104;p36"/>
          <p:cNvSpPr txBox="1"/>
          <p:nvPr/>
        </p:nvSpPr>
        <p:spPr>
          <a:xfrm>
            <a:off x="2089302" y="2527608"/>
            <a:ext cx="8013397" cy="1802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6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6"/>
          <p:cNvSpPr/>
          <p:nvPr/>
        </p:nvSpPr>
        <p:spPr>
          <a:xfrm>
            <a:off x="2351829" y="42307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6"/>
          <p:cNvSpPr/>
          <p:nvPr/>
        </p:nvSpPr>
        <p:spPr>
          <a:xfrm>
            <a:off x="9684458" y="2447258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36"/>
          <p:cNvGrpSpPr/>
          <p:nvPr/>
        </p:nvGrpSpPr>
        <p:grpSpPr>
          <a:xfrm>
            <a:off x="5330952" y="110839"/>
            <a:ext cx="1530097" cy="1525930"/>
            <a:chOff x="8374611" y="4283110"/>
            <a:chExt cx="2300578" cy="2294314"/>
          </a:xfrm>
        </p:grpSpPr>
        <p:pic>
          <p:nvPicPr>
            <p:cNvPr id="109" name="Google Shape;109;p36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36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6825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4" b="63870"/>
          <a:stretch>
            <a:fillRect/>
          </a:stretch>
        </p:blipFill>
        <p:spPr bwMode="auto">
          <a:xfrm>
            <a:off x="0" y="0"/>
            <a:ext cx="121920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358775" y="6188077"/>
            <a:ext cx="3913188" cy="506413"/>
            <a:chOff x="358720" y="6187719"/>
            <a:chExt cx="3913243" cy="506326"/>
          </a:xfrm>
        </p:grpSpPr>
        <p:cxnSp>
          <p:nvCxnSpPr>
            <p:cNvPr id="7" name="Straight Connector 11"/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2"/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350" dirty="0"/>
            </a:p>
          </p:txBody>
        </p:sp>
        <p:sp>
          <p:nvSpPr>
            <p:cNvPr id="9" name="Rectangle 13"/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350"/>
            </a:p>
          </p:txBody>
        </p:sp>
      </p:grpSp>
      <p:sp>
        <p:nvSpPr>
          <p:cNvPr id="10" name="Rectangle 15"/>
          <p:cNvSpPr/>
          <p:nvPr userDrawn="1"/>
        </p:nvSpPr>
        <p:spPr>
          <a:xfrm rot="16200000">
            <a:off x="11333163" y="835027"/>
            <a:ext cx="176213" cy="1762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591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671640" y="1928815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3495"/>
              </a:lnSpc>
              <a:buNone/>
              <a:defRPr sz="2700">
                <a:latin typeface="Calibri" panose="020F0502020204030204" pitchFamily="34" charset="0"/>
                <a:cs typeface="+mn-cs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7633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>
            <a:cxnSpLocks/>
          </p:cNvCxnSpPr>
          <p:nvPr userDrawn="1"/>
        </p:nvCxnSpPr>
        <p:spPr>
          <a:xfrm>
            <a:off x="9093202" y="352425"/>
            <a:ext cx="3406775" cy="12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/>
          <p:cNvSpPr/>
          <p:nvPr userDrawn="1"/>
        </p:nvSpPr>
        <p:spPr>
          <a:xfrm rot="16200000">
            <a:off x="8990014" y="249240"/>
            <a:ext cx="206375" cy="206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x-none" sz="1350"/>
          </a:p>
        </p:txBody>
      </p: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358775" y="6188077"/>
            <a:ext cx="3913188" cy="506413"/>
            <a:chOff x="358720" y="6187719"/>
            <a:chExt cx="3913243" cy="506326"/>
          </a:xfrm>
        </p:grpSpPr>
        <p:cxnSp>
          <p:nvCxnSpPr>
            <p:cNvPr id="8" name="Straight Connector 11"/>
            <p:cNvCxnSpPr>
              <a:cxnSpLocks/>
            </p:cNvCxnSpPr>
            <p:nvPr userDrawn="1"/>
          </p:nvCxnSpPr>
          <p:spPr>
            <a:xfrm>
              <a:off x="865140" y="6433740"/>
              <a:ext cx="3406823" cy="1428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12"/>
            <p:cNvSpPr/>
            <p:nvPr userDrawn="1"/>
          </p:nvSpPr>
          <p:spPr>
            <a:xfrm rot="16200000">
              <a:off x="358767" y="6187672"/>
              <a:ext cx="506326" cy="5064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350" dirty="0"/>
            </a:p>
          </p:txBody>
        </p:sp>
        <p:sp>
          <p:nvSpPr>
            <p:cNvPr id="10" name="Rectangle 13"/>
            <p:cNvSpPr/>
            <p:nvPr userDrawn="1"/>
          </p:nvSpPr>
          <p:spPr>
            <a:xfrm>
              <a:off x="781001" y="6357553"/>
              <a:ext cx="168277" cy="1666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x-none" sz="13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x-non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171450" marR="0" indent="-171450" algn="r" defTabSz="685800" rtl="1" eaLnBrk="1" fontAlgn="auto" latinLnBrk="0" hangingPunct="1">
              <a:lnSpc>
                <a:spcPts val="2745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1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84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E5FA6-EE4A-44D6-80B1-C172AB64FA95}" type="datetime1">
              <a:rPr lang="ar-SA" smtClean="0"/>
              <a:t>27/09/1441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اعداد وتحضير : خضر ابو خضر - مرشد الحذر على الطرق - لواء حيفا 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5F05-FF3F-4A4B-97FB-7D3F264D57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266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A35DF-0B98-40C8-BF34-B8EE30803949}" type="datetime1">
              <a:rPr lang="ar-SA" smtClean="0"/>
              <a:t>27/09/1441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اعداد وتحضير : خضر ابو خضر - مرشد الحذر على الطرق - لواء حيفا 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5F05-FF3F-4A4B-97FB-7D3F264D5796}" type="slidenum">
              <a:rPr lang="ar-SA" smtClean="0"/>
              <a:t>‹#›</a:t>
            </a:fld>
            <a:endParaRPr lang="ar-S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96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0573-B730-4785-8B0D-D6680CAE01CA}" type="datetime1">
              <a:rPr lang="ar-SA" smtClean="0"/>
              <a:t>27/09/1441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اعداد وتحضير : خضر ابو خضر - مرشد الحذر على الطرق - لواء حيفا 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5F05-FF3F-4A4B-97FB-7D3F264D57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064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A9C1-1351-4019-9419-0939482BBEDA}" type="datetime1">
              <a:rPr lang="ar-SA" smtClean="0"/>
              <a:t>27/09/1441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اعداد وتحضير : خضر ابو خضر - مرشد الحذر على الطرق - لواء حيفا </a:t>
            </a: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75F05-FF3F-4A4B-97FB-7D3F264D5796}" type="slidenum">
              <a:rPr lang="ar-SA" smtClean="0"/>
              <a:t>‹#›</a:t>
            </a:fld>
            <a:endParaRPr lang="ar-S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1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5981838-9314-4D57-99F4-C11D56DD6F25}" type="datetime1">
              <a:rPr lang="ar-SA" smtClean="0"/>
              <a:t>27/09/1441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ar-SA" smtClean="0"/>
              <a:t>اعداد وتحضير : خضر ابو خضر - مرشد الحذر على الطرق - لواء حيفا 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2275F05-FF3F-4A4B-97FB-7D3F264D5796}" type="slidenum">
              <a:rPr lang="ar-SA" smtClean="0"/>
              <a:t>‹#›</a:t>
            </a:fld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05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74320" indent="-27432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m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8dZcpWWLag" TargetMode="Externa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 txBox="1">
            <a:spLocks noGrp="1"/>
          </p:cNvSpPr>
          <p:nvPr>
            <p:ph type="body" sz="quarter" idx="15"/>
          </p:nvPr>
        </p:nvSpPr>
        <p:spPr>
          <a:xfrm>
            <a:off x="1850065" y="3138525"/>
            <a:ext cx="8857030" cy="824410"/>
          </a:xfrm>
        </p:spPr>
        <p:txBody>
          <a:bodyPr/>
          <a:lstStyle/>
          <a:p>
            <a:pPr lvl="0"/>
            <a:r>
              <a:rPr lang="ar-SA" sz="4400" dirty="0" smtClean="0"/>
              <a:t>الحذر على الطرق إتاحة ونمط حياة امن</a:t>
            </a:r>
            <a:endParaRPr lang="ar-SA" sz="4400" dirty="0"/>
          </a:p>
        </p:txBody>
      </p:sp>
      <p:sp>
        <p:nvSpPr>
          <p:cNvPr id="175" name="Google Shape;175;p5"/>
          <p:cNvSpPr txBox="1">
            <a:spLocks noGrp="1"/>
          </p:cNvSpPr>
          <p:nvPr>
            <p:ph type="body" sz="quarter" idx="16"/>
          </p:nvPr>
        </p:nvSpPr>
        <p:spPr>
          <a:xfrm>
            <a:off x="202019" y="4469272"/>
            <a:ext cx="8725167" cy="599856"/>
          </a:xfrm>
        </p:spPr>
        <p:txBody>
          <a:bodyPr/>
          <a:lstStyle/>
          <a:p>
            <a:pPr lvl="0"/>
            <a:r>
              <a:rPr lang="ar-SA" sz="2800" b="1" dirty="0"/>
              <a:t>موضوع الدرس: </a:t>
            </a:r>
            <a:r>
              <a:rPr lang="ar-SA" sz="2800" b="1" dirty="0" smtClean="0"/>
              <a:t>شبكة الطرق في الحي والمدينة</a:t>
            </a:r>
            <a:endParaRPr lang="ar-SA" sz="2800" b="1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904304-19B4-A249-A0B9-9B07043A2E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39133" y="5136344"/>
            <a:ext cx="7788053" cy="385860"/>
          </a:xfrm>
        </p:spPr>
        <p:txBody>
          <a:bodyPr>
            <a:noAutofit/>
          </a:bodyPr>
          <a:lstStyle/>
          <a:p>
            <a:r>
              <a:rPr lang="ar-SA" sz="3200" b="1" dirty="0">
                <a:cs typeface="+mn-cs"/>
                <a:sym typeface="Calibri"/>
              </a:rPr>
              <a:t>مع </a:t>
            </a:r>
            <a:r>
              <a:rPr lang="ar-SA" sz="3200" b="1" dirty="0" smtClean="0">
                <a:cs typeface="+mn-cs"/>
                <a:sym typeface="Calibri"/>
              </a:rPr>
              <a:t>المعلّم:</a:t>
            </a:r>
            <a:r>
              <a:rPr lang="ar-JO" sz="3200" b="1" dirty="0" smtClean="0">
                <a:cs typeface="+mn-cs"/>
                <a:sym typeface="Calibri"/>
              </a:rPr>
              <a:t> </a:t>
            </a:r>
            <a:r>
              <a:rPr lang="ar-SA" sz="3200" b="1" dirty="0" smtClean="0">
                <a:sym typeface="Calibri"/>
              </a:rPr>
              <a:t>باسل </a:t>
            </a:r>
            <a:r>
              <a:rPr lang="ar-SA" sz="3200" b="1" dirty="0" err="1" smtClean="0">
                <a:sym typeface="Calibri"/>
              </a:rPr>
              <a:t>محاجنة</a:t>
            </a:r>
            <a:endParaRPr lang="ar-SA" sz="3200" b="1" dirty="0" smtClean="0">
              <a:sym typeface="Calibri"/>
            </a:endParaRPr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43429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 txBox="1"/>
          <p:nvPr/>
        </p:nvSpPr>
        <p:spPr>
          <a:xfrm>
            <a:off x="1990998" y="4940063"/>
            <a:ext cx="5147207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2576051" y="6379976"/>
            <a:ext cx="95471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dirty="0" smtClean="0">
                <a:solidFill>
                  <a:schemeClr val="bg1"/>
                </a:solidFill>
                <a:sym typeface="Calibri"/>
              </a:rPr>
              <a:t>&gt; </a:t>
            </a:r>
            <a:r>
              <a:rPr lang="ar-SA" dirty="0" smtClean="0">
                <a:solidFill>
                  <a:schemeClr val="bg1"/>
                </a:solidFill>
                <a:sym typeface="Calibri"/>
              </a:rPr>
              <a:t>توجيه </a:t>
            </a:r>
            <a:r>
              <a:rPr lang="ar-SA" dirty="0">
                <a:solidFill>
                  <a:schemeClr val="bg1"/>
                </a:solidFill>
                <a:sym typeface="Calibri"/>
              </a:rPr>
              <a:t>سائرة عابد المسؤولة والمركزة  القطرية للحذر على الطرق إتاحة ونمط حياة أمن - المجتمع العربي</a:t>
            </a:r>
            <a:endParaRPr lang="ar-S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0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11"/>
          <p:cNvSpPr>
            <a:spLocks noChangeArrowheads="1"/>
          </p:cNvSpPr>
          <p:nvPr/>
        </p:nvSpPr>
        <p:spPr bwMode="auto">
          <a:xfrm flipV="1">
            <a:off x="3457576" y="3682887"/>
            <a:ext cx="93547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  <a:t/>
            </a:r>
            <a:b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</a:br>
            <a:endParaRPr lang="he-IL" altLang="he-IL" sz="135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מציין מיקום טקסט 1"/>
          <p:cNvSpPr>
            <a:spLocks noGrp="1"/>
          </p:cNvSpPr>
          <p:nvPr>
            <p:ph type="body" sz="quarter" idx="4294967295"/>
          </p:nvPr>
        </p:nvSpPr>
        <p:spPr>
          <a:xfrm>
            <a:off x="888642" y="336985"/>
            <a:ext cx="10442575" cy="1269133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r-SA" sz="3200" dirty="0" smtClean="0">
                <a:solidFill>
                  <a:schemeClr val="bg1"/>
                </a:solidFill>
              </a:rPr>
              <a:t>هيا </a:t>
            </a:r>
            <a:r>
              <a:rPr lang="ar-SA" sz="3200" dirty="0">
                <a:solidFill>
                  <a:schemeClr val="bg1"/>
                </a:solidFill>
              </a:rPr>
              <a:t>نتدرب </a:t>
            </a:r>
            <a:r>
              <a:rPr lang="ar-SA" sz="3200" dirty="0" smtClean="0">
                <a:solidFill>
                  <a:schemeClr val="bg1"/>
                </a:solidFill>
              </a:rPr>
              <a:t>سويًا</a:t>
            </a:r>
            <a:r>
              <a:rPr lang="ar-JO" sz="3200" dirty="0" smtClean="0">
                <a:solidFill>
                  <a:schemeClr val="bg1"/>
                </a:solidFill>
              </a:rPr>
              <a:t> </a:t>
            </a:r>
            <a:r>
              <a:rPr lang="ar-SA" sz="3200" dirty="0" smtClean="0">
                <a:solidFill>
                  <a:schemeClr val="bg1"/>
                </a:solidFill>
              </a:rPr>
              <a:t>- </a:t>
            </a:r>
            <a:r>
              <a:rPr lang="ar-SA" sz="3200" dirty="0" smtClean="0">
                <a:solidFill>
                  <a:schemeClr val="bg1"/>
                </a:solidFill>
              </a:rPr>
              <a:t>هيّا نحدد في مواقع النشاط هل هي باعث حركة سير كبير\صغير</a:t>
            </a:r>
            <a:endParaRPr lang="he-IL" sz="3200" dirty="0">
              <a:solidFill>
                <a:schemeClr val="bg1"/>
              </a:solidFill>
            </a:endParaRPr>
          </a:p>
        </p:txBody>
      </p:sp>
      <p:pic>
        <p:nvPicPr>
          <p:cNvPr id="22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161540" cy="770949"/>
          </a:xfrm>
          <a:prstGeom prst="rect">
            <a:avLst/>
          </a:prstGeom>
        </p:spPr>
      </p:pic>
      <p:pic>
        <p:nvPicPr>
          <p:cNvPr id="3686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018701"/>
              </p:ext>
            </p:extLst>
          </p:nvPr>
        </p:nvGraphicFramePr>
        <p:xfrm>
          <a:off x="997526" y="2281083"/>
          <a:ext cx="9411855" cy="29260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37285">
                  <a:extLst>
                    <a:ext uri="{9D8B030D-6E8A-4147-A177-3AD203B41FA5}">
                      <a16:colId xmlns:a16="http://schemas.microsoft.com/office/drawing/2014/main" val="918239214"/>
                    </a:ext>
                  </a:extLst>
                </a:gridCol>
                <a:gridCol w="3137285">
                  <a:extLst>
                    <a:ext uri="{9D8B030D-6E8A-4147-A177-3AD203B41FA5}">
                      <a16:colId xmlns:a16="http://schemas.microsoft.com/office/drawing/2014/main" val="3441450701"/>
                    </a:ext>
                  </a:extLst>
                </a:gridCol>
                <a:gridCol w="3137285">
                  <a:extLst>
                    <a:ext uri="{9D8B030D-6E8A-4147-A177-3AD203B41FA5}">
                      <a16:colId xmlns:a16="http://schemas.microsoft.com/office/drawing/2014/main" val="2249488961"/>
                    </a:ext>
                  </a:extLst>
                </a:gridCol>
              </a:tblGrid>
              <a:tr h="683019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منطقة</a:t>
                      </a:r>
                      <a:r>
                        <a:rPr lang="ar-SA" sz="2800" baseline="0" dirty="0" smtClean="0"/>
                        <a:t> النشاط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بواعث حركة السير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ذروة النشاط</a:t>
                      </a: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332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المدرسة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6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مركز تجاري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409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المستشفى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068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1247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 flipV="1">
            <a:off x="3457576" y="3682887"/>
            <a:ext cx="93547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  <a:t/>
            </a:r>
            <a:b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</a:br>
            <a:endParaRPr lang="he-IL" altLang="he-IL" sz="135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233614"/>
              </p:ext>
            </p:extLst>
          </p:nvPr>
        </p:nvGraphicFramePr>
        <p:xfrm>
          <a:off x="997526" y="2232583"/>
          <a:ext cx="9411855" cy="42062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137285">
                  <a:extLst>
                    <a:ext uri="{9D8B030D-6E8A-4147-A177-3AD203B41FA5}">
                      <a16:colId xmlns:a16="http://schemas.microsoft.com/office/drawing/2014/main" val="918239214"/>
                    </a:ext>
                  </a:extLst>
                </a:gridCol>
                <a:gridCol w="3137285">
                  <a:extLst>
                    <a:ext uri="{9D8B030D-6E8A-4147-A177-3AD203B41FA5}">
                      <a16:colId xmlns:a16="http://schemas.microsoft.com/office/drawing/2014/main" val="3441450701"/>
                    </a:ext>
                  </a:extLst>
                </a:gridCol>
                <a:gridCol w="3137285">
                  <a:extLst>
                    <a:ext uri="{9D8B030D-6E8A-4147-A177-3AD203B41FA5}">
                      <a16:colId xmlns:a16="http://schemas.microsoft.com/office/drawing/2014/main" val="2249488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منطقة</a:t>
                      </a:r>
                      <a:r>
                        <a:rPr lang="ar-SA" sz="2800" baseline="0" dirty="0" smtClean="0"/>
                        <a:t> النشاط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بواعث حركة السير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ذروة النشاط</a:t>
                      </a: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332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المدرسة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حركة سير كبيرة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في الصباح والظهيرة</a:t>
                      </a: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6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مركز تجاري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حركة سير كبيرة</a:t>
                      </a:r>
                      <a:endParaRPr kumimoji="0" lang="he-IL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على مدار اليوم</a:t>
                      </a: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409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المستشفى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حركة سير كبيرة</a:t>
                      </a:r>
                      <a:endParaRPr kumimoji="0" lang="he-IL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على مدار اليوم</a:t>
                      </a:r>
                      <a:endParaRPr kumimoji="0" lang="he-IL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068875"/>
                  </a:ext>
                </a:extLst>
              </a:tr>
            </a:tbl>
          </a:graphicData>
        </a:graphic>
      </p:graphicFrame>
      <p:sp>
        <p:nvSpPr>
          <p:cNvPr id="6" name="מציין מיקום טקסט 1"/>
          <p:cNvSpPr>
            <a:spLocks noGrp="1"/>
          </p:cNvSpPr>
          <p:nvPr>
            <p:ph type="body" sz="quarter" idx="4294967295"/>
          </p:nvPr>
        </p:nvSpPr>
        <p:spPr>
          <a:xfrm>
            <a:off x="888642" y="238298"/>
            <a:ext cx="10442575" cy="1269133"/>
          </a:xfrm>
          <a:prstGeom prst="rect">
            <a:avLst/>
          </a:prstGeom>
          <a:solidFill>
            <a:schemeClr val="accent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r-SA" sz="3200" dirty="0" smtClean="0">
                <a:solidFill>
                  <a:schemeClr val="bg1"/>
                </a:solidFill>
              </a:rPr>
              <a:t>هيا </a:t>
            </a:r>
            <a:r>
              <a:rPr lang="ar-SA" sz="3200" dirty="0">
                <a:solidFill>
                  <a:schemeClr val="bg1"/>
                </a:solidFill>
              </a:rPr>
              <a:t>نتدرب </a:t>
            </a:r>
            <a:r>
              <a:rPr lang="ar-SA" sz="3200" dirty="0" smtClean="0">
                <a:solidFill>
                  <a:schemeClr val="bg1"/>
                </a:solidFill>
              </a:rPr>
              <a:t>سويًا</a:t>
            </a:r>
            <a:r>
              <a:rPr lang="ar-JO" sz="3200" dirty="0" smtClean="0">
                <a:solidFill>
                  <a:schemeClr val="bg1"/>
                </a:solidFill>
              </a:rPr>
              <a:t> </a:t>
            </a:r>
            <a:r>
              <a:rPr lang="ar-SA" sz="3200" dirty="0" smtClean="0">
                <a:solidFill>
                  <a:schemeClr val="bg1"/>
                </a:solidFill>
              </a:rPr>
              <a:t>- </a:t>
            </a:r>
            <a:r>
              <a:rPr lang="ar-SA" sz="3200" dirty="0" smtClean="0">
                <a:solidFill>
                  <a:schemeClr val="bg1"/>
                </a:solidFill>
              </a:rPr>
              <a:t>هيّا نحدد في مواقع النشاط هل هي باعث حركة سير كبير\صغير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5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 flipV="1">
            <a:off x="3457576" y="3682887"/>
            <a:ext cx="93547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  <a:t/>
            </a:r>
            <a:b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</a:br>
            <a:endParaRPr lang="he-IL" altLang="he-IL" sz="135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4" descr="C:\Users\BeT-Mahashev\Desktop\clipart\circle 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2526">
            <a:off x="6955259" y="2550993"/>
            <a:ext cx="3831023" cy="226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/>
          <p:cNvSpPr/>
          <p:nvPr/>
        </p:nvSpPr>
        <p:spPr>
          <a:xfrm>
            <a:off x="305002" y="385076"/>
            <a:ext cx="11582018" cy="923330"/>
          </a:xfrm>
          <a:prstGeom prst="rect">
            <a:avLst/>
          </a:prstGeom>
          <a:solidFill>
            <a:schemeClr val="accent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أنواع الطرق ومزاياها وتأثيرها على مستوى السلامة</a:t>
            </a:r>
            <a:endParaRPr lang="he-IL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Picture 3" descr="C:\Users\BeT-Mahashev\Desktop\clipart\مفرق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79" y="2243906"/>
            <a:ext cx="3202794" cy="321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140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 flipV="1">
            <a:off x="3457576" y="3682887"/>
            <a:ext cx="93547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  <a:t/>
            </a:r>
            <a:b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</a:br>
            <a:endParaRPr lang="he-IL" altLang="he-IL" sz="135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57943" y="2094637"/>
            <a:ext cx="11313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endParaRPr lang="ar-SA" sz="3600" b="1" dirty="0" smtClean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  <a:p>
            <a:pPr lvl="0" algn="r" rtl="1"/>
            <a:r>
              <a:rPr lang="ar-SA" sz="3600" b="1" dirty="0" smtClean="0">
                <a:ln w="19050">
                  <a:solidFill>
                    <a:srgbClr val="A5D028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 </a:t>
            </a:r>
            <a:endParaRPr lang="he-IL" sz="3600" b="1" dirty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4434348" y="497833"/>
            <a:ext cx="6931007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الطريق الرئيسية: </a:t>
            </a:r>
            <a:endParaRPr lang="he-IL" dirty="0">
              <a:ln w="1905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241070" y="1908321"/>
            <a:ext cx="11554690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dirty="0"/>
              <a:t>طريق عريضة غالبًا ما تقسم الى شارعين . الهدف منها اتاحة التنقل وهي طريق واسعة، مقسَّمة لشارعين عن طريق حاجز فاصل او </a:t>
            </a:r>
            <a:r>
              <a:rPr lang="ar-SA" sz="2800" dirty="0" smtClean="0"/>
              <a:t>جزيرة وهي طريق </a:t>
            </a:r>
            <a:r>
              <a:rPr lang="ar-SA" sz="2800" dirty="0"/>
              <a:t>تتيح اجازة حركة السير من مكان الى  </a:t>
            </a:r>
            <a:r>
              <a:rPr lang="ar-SA" sz="2800" dirty="0" smtClean="0"/>
              <a:t>اخر.</a:t>
            </a:r>
            <a:endParaRPr lang="ar-SA" sz="2800" dirty="0"/>
          </a:p>
        </p:txBody>
      </p:sp>
      <p:pic>
        <p:nvPicPr>
          <p:cNvPr id="10" name="Picture 5" descr="%D7%9B%D7%91%D7%99%D7%A9%206%20%D7%9E%D7%97%D7%9C%D7%A3%20%D7%90%D7%99%D7%99%D7%9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217" y="3481282"/>
            <a:ext cx="3499658" cy="291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hpThum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032" y="3347774"/>
            <a:ext cx="5649826" cy="309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4840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 flipV="1">
            <a:off x="3457576" y="3682887"/>
            <a:ext cx="93547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  <a:t/>
            </a:r>
            <a:b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</a:br>
            <a:endParaRPr lang="he-IL" altLang="he-IL" sz="135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57943" y="2094637"/>
            <a:ext cx="11313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endParaRPr lang="ar-SA" sz="3600" b="1" dirty="0" smtClean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  <a:p>
            <a:pPr lvl="0" algn="r" rtl="1"/>
            <a:r>
              <a:rPr lang="ar-SA" sz="3600" b="1" dirty="0" smtClean="0">
                <a:ln w="19050">
                  <a:solidFill>
                    <a:srgbClr val="A5D028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 </a:t>
            </a:r>
            <a:endParaRPr lang="he-IL" sz="3600" b="1" dirty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4845509" y="554123"/>
            <a:ext cx="6578874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3600" b="1" dirty="0" smtClean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مزايا الطريق الرئيسية : </a:t>
            </a:r>
            <a:endParaRPr lang="he-IL" dirty="0">
              <a:ln w="1905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graphicFrame>
        <p:nvGraphicFramePr>
          <p:cNvPr id="8" name="מציין מיקום תוכן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1251281"/>
              </p:ext>
            </p:extLst>
          </p:nvPr>
        </p:nvGraphicFramePr>
        <p:xfrm>
          <a:off x="4380060" y="1961926"/>
          <a:ext cx="5908356" cy="3636595"/>
        </p:xfrm>
        <a:graphic>
          <a:graphicData uri="http://schemas.openxmlformats.org/drawingml/2006/table">
            <a:tbl>
              <a:tblPr rtl="1" firstRow="1" bandRow="1"/>
              <a:tblGrid>
                <a:gridCol w="5908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/>
                        <a:t>المزايا</a:t>
                      </a:r>
                      <a:endParaRPr lang="ar-SA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1 – حجم حركة السير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3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2 - مُعَّدة لجميع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ا</a:t>
                      </a:r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لمركبات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3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3 – السرعة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عالية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4 -  لا توجد ممرات مشاة الا في المفارق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4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5 – لا توجد ارصفة   ( احيانًا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)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548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 flipV="1">
            <a:off x="3457576" y="3682887"/>
            <a:ext cx="93547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  <a:t/>
            </a:r>
            <a:b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</a:br>
            <a:endParaRPr lang="he-IL" altLang="he-IL" sz="135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57943" y="2094637"/>
            <a:ext cx="11313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endParaRPr lang="ar-SA" sz="3600" b="1" dirty="0" smtClean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  <a:p>
            <a:pPr lvl="0" algn="r" rtl="1"/>
            <a:r>
              <a:rPr lang="ar-SA" sz="3600" b="1" dirty="0" smtClean="0">
                <a:ln w="19050">
                  <a:solidFill>
                    <a:srgbClr val="A5D028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 </a:t>
            </a:r>
            <a:endParaRPr lang="he-IL" sz="3600" b="1" dirty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4006399" y="578468"/>
            <a:ext cx="7402989" cy="646331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ar-SA" sz="3600" b="1" dirty="0" smtClean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ما هو تأثير مزايا الطريق على مستوى السّلامة: </a:t>
            </a:r>
            <a:endParaRPr lang="he-IL" dirty="0">
              <a:ln w="1905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graphicFrame>
        <p:nvGraphicFramePr>
          <p:cNvPr id="8" name="מציין מיקום תוכן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2635800"/>
              </p:ext>
            </p:extLst>
          </p:nvPr>
        </p:nvGraphicFramePr>
        <p:xfrm>
          <a:off x="313891" y="1785270"/>
          <a:ext cx="11479876" cy="4748534"/>
        </p:xfrm>
        <a:graphic>
          <a:graphicData uri="http://schemas.openxmlformats.org/drawingml/2006/table">
            <a:tbl>
              <a:tblPr rtl="1" firstRow="1" bandRow="1"/>
              <a:tblGrid>
                <a:gridCol w="4083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65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/>
                        <a:t>المزايا</a:t>
                      </a:r>
                      <a:endParaRPr lang="ar-SA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/>
                        <a:t>التأثير</a:t>
                      </a:r>
                      <a:endParaRPr lang="ar-SA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1 – حجم حركة السير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rtl="1"/>
                      <a:endParaRPr lang="ar-SA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2 - مُعَّدة لجميع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ا</a:t>
                      </a:r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لمركبات</a:t>
                      </a:r>
                    </a:p>
                    <a:p>
                      <a:pPr algn="r" rtl="1"/>
                      <a:endParaRPr lang="ar-SA" sz="2800" dirty="0" smtClean="0">
                        <a:solidFill>
                          <a:schemeClr val="accent2"/>
                        </a:solidFill>
                      </a:endParaRPr>
                    </a:p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rtl="1"/>
                      <a:endParaRPr lang="ar-SA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3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3 – السرعة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عالية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rtl="1"/>
                      <a:endParaRPr lang="ar-SA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4 -  لا توجد ممرات مشاة الا في المفارق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rtl="1"/>
                      <a:endParaRPr lang="ar-SA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4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5 – لا توجد ارصفة   ( احيانًا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)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rtl="1"/>
                      <a:endParaRPr lang="ar-SA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מלבן 2"/>
          <p:cNvSpPr/>
          <p:nvPr/>
        </p:nvSpPr>
        <p:spPr>
          <a:xfrm>
            <a:off x="681612" y="2325469"/>
            <a:ext cx="7026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ar-SA" sz="2800" dirty="0"/>
              <a:t>الانتظار طويل . يمكن الماشي يتهور ويقطع بوقت غير ملائم</a:t>
            </a:r>
          </a:p>
        </p:txBody>
      </p:sp>
      <p:sp>
        <p:nvSpPr>
          <p:cNvPr id="6" name="מלבן 5"/>
          <p:cNvSpPr/>
          <p:nvPr/>
        </p:nvSpPr>
        <p:spPr>
          <a:xfrm>
            <a:off x="-164259" y="2978273"/>
            <a:ext cx="78056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2800" dirty="0"/>
              <a:t>يصعب على المركبة الثقيلة التوقف مرة </a:t>
            </a:r>
            <a:r>
              <a:rPr lang="ar-SA" sz="2800" dirty="0" smtClean="0"/>
              <a:t>واحدة ،المركبة </a:t>
            </a:r>
            <a:r>
              <a:rPr lang="ar-SA" sz="2800" dirty="0"/>
              <a:t>الثقيلة تحجب رؤية المركبة الصغيرة </a:t>
            </a:r>
            <a:r>
              <a:rPr lang="ar-SA" sz="2800" dirty="0" smtClean="0"/>
              <a:t>.النتيجة </a:t>
            </a:r>
            <a:r>
              <a:rPr lang="ar-SA" sz="2800" dirty="0"/>
              <a:t>خطر على المشاة </a:t>
            </a:r>
          </a:p>
        </p:txBody>
      </p:sp>
      <p:sp>
        <p:nvSpPr>
          <p:cNvPr id="7" name="מלבן 6"/>
          <p:cNvSpPr/>
          <p:nvPr/>
        </p:nvSpPr>
        <p:spPr>
          <a:xfrm>
            <a:off x="5007221" y="4162412"/>
            <a:ext cx="2414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1"/>
            <a:r>
              <a:rPr lang="ar-SA" sz="2800" dirty="0">
                <a:solidFill>
                  <a:srgbClr val="424242"/>
                </a:solidFill>
              </a:rPr>
              <a:t>يصعب التوقف فجأةَ</a:t>
            </a:r>
          </a:p>
        </p:txBody>
      </p:sp>
      <p:sp>
        <p:nvSpPr>
          <p:cNvPr id="9" name="מלבן 8"/>
          <p:cNvSpPr/>
          <p:nvPr/>
        </p:nvSpPr>
        <p:spPr>
          <a:xfrm>
            <a:off x="313891" y="4816016"/>
            <a:ext cx="73940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2800" dirty="0">
                <a:solidFill>
                  <a:srgbClr val="424242"/>
                </a:solidFill>
              </a:rPr>
              <a:t>ممرات المشاة متباعدة . قد يعبر الماشي من مكان غير مُعد للمشاة او للاجتياز . النتيجة خطر على المشاة</a:t>
            </a:r>
          </a:p>
        </p:txBody>
      </p:sp>
      <p:sp>
        <p:nvSpPr>
          <p:cNvPr id="11" name="מלבן 10"/>
          <p:cNvSpPr/>
          <p:nvPr/>
        </p:nvSpPr>
        <p:spPr>
          <a:xfrm>
            <a:off x="681612" y="5841085"/>
            <a:ext cx="6838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1"/>
            <a:r>
              <a:rPr lang="ar-SA" sz="2800" dirty="0">
                <a:solidFill>
                  <a:srgbClr val="424242"/>
                </a:solidFill>
              </a:rPr>
              <a:t>الماشي الذي يسير على جانب الطريق يعرض نفسه للخطر </a:t>
            </a:r>
          </a:p>
        </p:txBody>
      </p:sp>
      <p:pic>
        <p:nvPicPr>
          <p:cNvPr id="12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60" y="239656"/>
            <a:ext cx="2723398" cy="971345"/>
          </a:xfrm>
          <a:prstGeom prst="rect">
            <a:avLst/>
          </a:prstGeom>
          <a:ln w="38100">
            <a:solidFill>
              <a:srgbClr val="E7E6E6"/>
            </a:solidFill>
          </a:ln>
        </p:spPr>
      </p:pic>
    </p:spTree>
    <p:extLst>
      <p:ext uri="{BB962C8B-B14F-4D97-AF65-F5344CB8AC3E}">
        <p14:creationId xmlns:p14="http://schemas.microsoft.com/office/powerpoint/2010/main" val="3780580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/>
      <p:bldP spid="6" grpId="0"/>
      <p:bldP spid="7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 flipV="1">
            <a:off x="3457576" y="3682887"/>
            <a:ext cx="93547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  <a:t/>
            </a:r>
            <a:b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</a:br>
            <a:endParaRPr lang="he-IL" altLang="he-IL" sz="135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57943" y="2094637"/>
            <a:ext cx="11313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endParaRPr lang="ar-SA" sz="3600" b="1" dirty="0" smtClean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  <a:p>
            <a:pPr lvl="0" algn="r" rtl="1"/>
            <a:r>
              <a:rPr lang="ar-SA" sz="3600" b="1" dirty="0" smtClean="0">
                <a:ln w="19050">
                  <a:solidFill>
                    <a:srgbClr val="A5D028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 </a:t>
            </a:r>
            <a:endParaRPr lang="he-IL" sz="3600" b="1" dirty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6174658" y="651483"/>
            <a:ext cx="5200529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الطريق الفرعية : </a:t>
            </a:r>
            <a:endParaRPr lang="he-IL" dirty="0">
              <a:ln w="1905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241070" y="2077703"/>
            <a:ext cx="11554690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dirty="0"/>
              <a:t>طريق رئيسية في الحي ، تستخدم </a:t>
            </a:r>
            <a:r>
              <a:rPr lang="ar-SA" sz="2800" dirty="0" err="1"/>
              <a:t>لاجازة</a:t>
            </a:r>
            <a:r>
              <a:rPr lang="ar-SA" sz="2800" dirty="0"/>
              <a:t> حركة السير في الحي بكميات ملحوظة من منطقة </a:t>
            </a:r>
            <a:r>
              <a:rPr lang="ar-SA" sz="2800" dirty="0" err="1" smtClean="0"/>
              <a:t>لاخرى</a:t>
            </a:r>
            <a:endParaRPr lang="ar-SA" sz="2800" dirty="0"/>
          </a:p>
          <a:p>
            <a:pPr algn="r">
              <a:lnSpc>
                <a:spcPct val="150000"/>
              </a:lnSpc>
            </a:pPr>
            <a:r>
              <a:rPr lang="ar-SA" sz="2800" dirty="0"/>
              <a:t>الطريق التي تربط بين طرق محلية وطرق </a:t>
            </a:r>
            <a:r>
              <a:rPr lang="ar-SA" sz="2800" dirty="0" smtClean="0"/>
              <a:t>رئيسية</a:t>
            </a:r>
            <a:endParaRPr lang="ar-SA" sz="2800" dirty="0"/>
          </a:p>
        </p:txBody>
      </p:sp>
      <p:pic>
        <p:nvPicPr>
          <p:cNvPr id="8" name="Picture 5" descr="yTIK0008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126" y="4373449"/>
            <a:ext cx="4492874" cy="248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62757"/>
            <a:ext cx="5170516" cy="279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8367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מלבן 1"/>
          <p:cNvSpPr/>
          <p:nvPr/>
        </p:nvSpPr>
        <p:spPr>
          <a:xfrm>
            <a:off x="157943" y="2094637"/>
            <a:ext cx="11313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endParaRPr lang="ar-SA" sz="3600" b="1" dirty="0" smtClean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  <a:p>
            <a:pPr lvl="0" algn="r" rtl="1"/>
            <a:r>
              <a:rPr lang="ar-SA" sz="3600" b="1" dirty="0" smtClean="0">
                <a:ln w="19050">
                  <a:solidFill>
                    <a:srgbClr val="A5D028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 </a:t>
            </a:r>
            <a:endParaRPr lang="he-IL" sz="3600" b="1" dirty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5565058" y="648386"/>
            <a:ext cx="5803626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3600" b="1" dirty="0" smtClean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مزايا الطريق الفرعيّة : </a:t>
            </a:r>
            <a:endParaRPr lang="he-IL" dirty="0">
              <a:ln w="1905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708931"/>
              </p:ext>
            </p:extLst>
          </p:nvPr>
        </p:nvGraphicFramePr>
        <p:xfrm>
          <a:off x="3424844" y="2099775"/>
          <a:ext cx="5493327" cy="35356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493327">
                  <a:extLst>
                    <a:ext uri="{9D8B030D-6E8A-4147-A177-3AD203B41FA5}">
                      <a16:colId xmlns:a16="http://schemas.microsoft.com/office/drawing/2014/main" val="3841227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المزايا</a:t>
                      </a:r>
                      <a:endParaRPr lang="ar-SA" sz="280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4091957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1 – حجم حركة السير متوسطة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18537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2 - مُعَّدة لجميع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ا</a:t>
                      </a:r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لمركبات 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4205930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3 – السرعة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متوسطة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168488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4 -  توجد ممرات مشاة  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3589633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5 –  توجد ارصفة </a:t>
                      </a:r>
                    </a:p>
                    <a:p>
                      <a:pPr algn="ct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    (احيانًا عندنا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)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077311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68578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 flipV="1">
            <a:off x="3457576" y="3682887"/>
            <a:ext cx="93547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  <a:t/>
            </a:r>
            <a:b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</a:br>
            <a:endParaRPr lang="he-IL" altLang="he-IL" sz="135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57943" y="2094637"/>
            <a:ext cx="11313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endParaRPr lang="ar-SA" sz="3600" b="1" dirty="0" smtClean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  <a:p>
            <a:pPr lvl="0" algn="r" rtl="1"/>
            <a:r>
              <a:rPr lang="ar-SA" sz="3600" b="1" dirty="0" smtClean="0">
                <a:ln w="19050">
                  <a:solidFill>
                    <a:srgbClr val="A5D028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 </a:t>
            </a:r>
            <a:endParaRPr lang="he-IL" sz="3600" b="1" dirty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2998840" y="581869"/>
            <a:ext cx="8398302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3600" b="1" dirty="0" smtClean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ما هو تأثير مزايا الطريق على مستوى السّلامة: </a:t>
            </a:r>
            <a:endParaRPr lang="he-IL" dirty="0">
              <a:ln w="1905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2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083" y="354354"/>
            <a:ext cx="2285479" cy="815154"/>
          </a:xfrm>
          <a:prstGeom prst="rect">
            <a:avLst/>
          </a:prstGeom>
          <a:ln w="57150">
            <a:solidFill>
              <a:srgbClr val="E7E6E6"/>
            </a:solidFill>
          </a:ln>
        </p:spPr>
      </p:pic>
      <p:graphicFrame>
        <p:nvGraphicFramePr>
          <p:cNvPr id="13" name="מציין מיקום תוכן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8408218"/>
              </p:ext>
            </p:extLst>
          </p:nvPr>
        </p:nvGraphicFramePr>
        <p:xfrm>
          <a:off x="457199" y="1774033"/>
          <a:ext cx="10781607" cy="4213902"/>
        </p:xfrm>
        <a:graphic>
          <a:graphicData uri="http://schemas.openxmlformats.org/drawingml/2006/table">
            <a:tbl>
              <a:tblPr rtl="1" firstRow="1" bandRow="1"/>
              <a:tblGrid>
                <a:gridCol w="4017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3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 rtl="1"/>
                      <a:r>
                        <a:rPr lang="ar-SA" sz="2800" dirty="0" smtClean="0"/>
                        <a:t>المزايا</a:t>
                      </a:r>
                      <a:endParaRPr lang="ar-SA" sz="2800" dirty="0"/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 rtl="1"/>
                      <a:r>
                        <a:rPr lang="ar-SA" sz="2200" dirty="0" smtClean="0"/>
                        <a:t>التأثير</a:t>
                      </a:r>
                      <a:endParaRPr lang="ar-SA" sz="2200" dirty="0"/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7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1 – حجم حركة السير متوسطة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rtl="1"/>
                      <a:endParaRPr lang="ar-SA" sz="2200" dirty="0"/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7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2 - مُعَّدة لجميع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ا</a:t>
                      </a:r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لمركبات 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3 – السرعة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متوسطة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rtl="1"/>
                      <a:endParaRPr lang="ar-SA" sz="2200" dirty="0"/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4 -  توجد ممرات مشاة  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rtl="1"/>
                      <a:endParaRPr lang="ar-SA" sz="2200" dirty="0"/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5 –  توجد ارصفة </a:t>
                      </a:r>
                    </a:p>
                    <a:p>
                      <a:pPr algn="ct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    (احيانًا عندنا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)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rtl="1"/>
                      <a:endParaRPr lang="ar-SA" sz="2200" dirty="0"/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מלבן 4"/>
          <p:cNvSpPr/>
          <p:nvPr/>
        </p:nvSpPr>
        <p:spPr>
          <a:xfrm>
            <a:off x="540327" y="2251723"/>
            <a:ext cx="67166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2200" dirty="0">
                <a:solidFill>
                  <a:srgbClr val="424242"/>
                </a:solidFill>
              </a:rPr>
              <a:t>مُدة الانتظار طويلة . ايضَا هنا يمكن ان يتهور الماشي ويجتاز الشارع بوقت غير مناسب ( خطر )</a:t>
            </a:r>
          </a:p>
        </p:txBody>
      </p:sp>
      <p:sp>
        <p:nvSpPr>
          <p:cNvPr id="10" name="מלבן 9"/>
          <p:cNvSpPr/>
          <p:nvPr/>
        </p:nvSpPr>
        <p:spPr>
          <a:xfrm>
            <a:off x="321425" y="3230849"/>
            <a:ext cx="68607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SA" sz="2200" dirty="0">
                <a:solidFill>
                  <a:prstClr val="black"/>
                </a:solidFill>
              </a:rPr>
              <a:t>يصعب على المركبة الثقيلة التوقف مرة </a:t>
            </a:r>
            <a:r>
              <a:rPr lang="ar-SA" sz="2200" dirty="0" smtClean="0">
                <a:solidFill>
                  <a:prstClr val="black"/>
                </a:solidFill>
              </a:rPr>
              <a:t>واحدة المركبة </a:t>
            </a:r>
            <a:r>
              <a:rPr lang="ar-SA" sz="2200" dirty="0">
                <a:solidFill>
                  <a:prstClr val="black"/>
                </a:solidFill>
              </a:rPr>
              <a:t>الثقيلة تحجب رؤية المركبة الصغيرة </a:t>
            </a:r>
            <a:r>
              <a:rPr lang="ar-SA" sz="2200" dirty="0" smtClean="0">
                <a:solidFill>
                  <a:prstClr val="black"/>
                </a:solidFill>
              </a:rPr>
              <a:t>.النتيجة </a:t>
            </a:r>
            <a:r>
              <a:rPr lang="ar-SA" sz="2200" dirty="0">
                <a:solidFill>
                  <a:prstClr val="black"/>
                </a:solidFill>
              </a:rPr>
              <a:t>خطر على المشاة </a:t>
            </a:r>
          </a:p>
        </p:txBody>
      </p:sp>
      <p:sp>
        <p:nvSpPr>
          <p:cNvPr id="14" name="מלבן 13"/>
          <p:cNvSpPr/>
          <p:nvPr/>
        </p:nvSpPr>
        <p:spPr>
          <a:xfrm>
            <a:off x="354676" y="4076784"/>
            <a:ext cx="68496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2200" dirty="0">
                <a:solidFill>
                  <a:srgbClr val="424242"/>
                </a:solidFill>
              </a:rPr>
              <a:t>يصعب ايقاف المركبات فجأةَ . واحيانَا يتم توقيف المركبات </a:t>
            </a:r>
            <a:r>
              <a:rPr lang="ar-SA" sz="2200" dirty="0" smtClean="0">
                <a:solidFill>
                  <a:srgbClr val="424242"/>
                </a:solidFill>
              </a:rPr>
              <a:t>بطريقة  هوجاء </a:t>
            </a:r>
            <a:endParaRPr lang="ar-SA" sz="2200" dirty="0">
              <a:solidFill>
                <a:srgbClr val="424242"/>
              </a:solidFill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2502099" y="4561711"/>
            <a:ext cx="45528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1"/>
            <a:r>
              <a:rPr lang="ar-SA" sz="2200" dirty="0">
                <a:solidFill>
                  <a:srgbClr val="424242"/>
                </a:solidFill>
              </a:rPr>
              <a:t>قد يؤدي وهم السلامة والامان الى سلوك غير آمن</a:t>
            </a:r>
          </a:p>
        </p:txBody>
      </p:sp>
      <p:sp>
        <p:nvSpPr>
          <p:cNvPr id="16" name="מלבן 15"/>
          <p:cNvSpPr/>
          <p:nvPr/>
        </p:nvSpPr>
        <p:spPr>
          <a:xfrm>
            <a:off x="224440" y="5105546"/>
            <a:ext cx="68912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2200" dirty="0">
                <a:solidFill>
                  <a:srgbClr val="424242"/>
                </a:solidFill>
              </a:rPr>
              <a:t>احيانًا تتوقف المركبات على الرصيف او تمر فوقه عندما ينوي الدخول لموقف السيارات  .وهذا يؤدي للخطر على المشاة</a:t>
            </a:r>
          </a:p>
        </p:txBody>
      </p:sp>
    </p:spTree>
    <p:extLst>
      <p:ext uri="{BB962C8B-B14F-4D97-AF65-F5344CB8AC3E}">
        <p14:creationId xmlns:p14="http://schemas.microsoft.com/office/powerpoint/2010/main" val="24139289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/>
      <p:bldP spid="10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 flipV="1">
            <a:off x="3457576" y="3682887"/>
            <a:ext cx="93547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  <a:t/>
            </a:r>
            <a:b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</a:br>
            <a:endParaRPr lang="he-IL" altLang="he-IL" sz="135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57943" y="2094637"/>
            <a:ext cx="11313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endParaRPr lang="ar-SA" sz="3600" b="1" dirty="0" smtClean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  <a:p>
            <a:pPr lvl="0" algn="r" rtl="1"/>
            <a:r>
              <a:rPr lang="ar-SA" sz="3600" b="1" dirty="0" smtClean="0">
                <a:ln w="19050">
                  <a:solidFill>
                    <a:srgbClr val="A5D028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 </a:t>
            </a:r>
            <a:endParaRPr lang="he-IL" sz="3600" b="1" dirty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5555226" y="644270"/>
            <a:ext cx="5826049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الطريق المحلية: </a:t>
            </a:r>
            <a:r>
              <a:rPr lang="ar-SA" sz="3600" b="1" dirty="0" smtClean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 </a:t>
            </a:r>
            <a:endParaRPr lang="he-IL" dirty="0">
              <a:ln w="1905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157943" y="1851185"/>
            <a:ext cx="1155469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dirty="0" smtClean="0"/>
              <a:t>طريق </a:t>
            </a:r>
            <a:r>
              <a:rPr lang="ar-SA" sz="2800" dirty="0"/>
              <a:t>تتيح الوصول للبيوت السكنية التي تقع على امتدادها  وتكون موصول بطريق فرعية</a:t>
            </a:r>
          </a:p>
        </p:txBody>
      </p:sp>
      <p:pic>
        <p:nvPicPr>
          <p:cNvPr id="10" name="Picture 10" descr="%D7%A8%D7%97%D7%95%D7%91%20%D7%94%D7%91%D7%95%D7%98%D7%A0%D7%99%D7%9D%20%D7%A4%D7%99%D7%A7%D7%90%20(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45" y="2925404"/>
            <a:ext cx="675983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792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ماذا سنتعلّم اليوم؟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CF2D0-DB04-B246-BCF0-08BE7F6B7E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7647" y="1258275"/>
            <a:ext cx="11074600" cy="4742476"/>
          </a:xfrm>
        </p:spPr>
        <p:txBody>
          <a:bodyPr>
            <a:normAutofit/>
          </a:bodyPr>
          <a:lstStyle/>
          <a:p>
            <a:pPr lvl="0"/>
            <a:r>
              <a:rPr lang="ar-SA" dirty="0" smtClean="0"/>
              <a:t>أنواع الطرق</a:t>
            </a:r>
          </a:p>
          <a:p>
            <a:pPr lvl="0"/>
            <a:r>
              <a:rPr lang="ar-SA" dirty="0" smtClean="0"/>
              <a:t>مقارنة بين الطرق قديما وحديثًا</a:t>
            </a:r>
          </a:p>
          <a:p>
            <a:pPr lvl="0"/>
            <a:r>
              <a:rPr lang="ar-SA" dirty="0" smtClean="0"/>
              <a:t>بواعث حركة السير</a:t>
            </a:r>
          </a:p>
          <a:p>
            <a:pPr lvl="0"/>
            <a:r>
              <a:rPr lang="ar-SA" dirty="0" smtClean="0"/>
              <a:t>مشكلات السلامة على الطرق المختلفة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endParaRPr lang="ar-SA" dirty="0"/>
          </a:p>
        </p:txBody>
      </p:sp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3534" y="6297286"/>
            <a:ext cx="493376" cy="56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57618">
            <a:off x="56780" y="3247161"/>
            <a:ext cx="1101733" cy="72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51;p6">
            <a:extLst>
              <a:ext uri="{FF2B5EF4-FFF2-40B4-BE49-F238E27FC236}">
                <a16:creationId xmlns:a16="http://schemas.microsoft.com/office/drawing/2014/main" id="{874ADFB6-382D-4A44-8AAC-10936C5392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8706" y="5776579"/>
            <a:ext cx="1562100" cy="1571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97034E-2F0B-C44F-AFCB-066CEE8C51E0}"/>
              </a:ext>
            </a:extLst>
          </p:cNvPr>
          <p:cNvGrpSpPr/>
          <p:nvPr/>
        </p:nvGrpSpPr>
        <p:grpSpPr>
          <a:xfrm rot="10800000" flipH="1">
            <a:off x="1755994" y="5575314"/>
            <a:ext cx="1072819" cy="302470"/>
            <a:chOff x="358720" y="6187719"/>
            <a:chExt cx="1795869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43444B-B393-3D43-9ECE-20A1055F5F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14D0DE-359A-704F-877F-4644BECEF677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08F834-1E99-984B-94EB-82352D899F3F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9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 flipV="1">
            <a:off x="3457576" y="3682887"/>
            <a:ext cx="93547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  <a:t/>
            </a:r>
            <a:b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</a:br>
            <a:endParaRPr lang="he-IL" altLang="he-IL" sz="135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4277032" y="531007"/>
            <a:ext cx="7080735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3600" b="1" dirty="0" smtClean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مزايا الطريق المحليّة : </a:t>
            </a:r>
            <a:endParaRPr lang="he-IL" dirty="0">
              <a:ln w="1905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240425"/>
              </p:ext>
            </p:extLst>
          </p:nvPr>
        </p:nvGraphicFramePr>
        <p:xfrm>
          <a:off x="4070556" y="1751193"/>
          <a:ext cx="4559710" cy="4743311"/>
        </p:xfrm>
        <a:graphic>
          <a:graphicData uri="http://schemas.openxmlformats.org/drawingml/2006/table">
            <a:tbl>
              <a:tblPr rtl="1" firstRow="1" bandRow="1"/>
              <a:tblGrid>
                <a:gridCol w="4559710">
                  <a:extLst>
                    <a:ext uri="{9D8B030D-6E8A-4147-A177-3AD203B41FA5}">
                      <a16:colId xmlns:a16="http://schemas.microsoft.com/office/drawing/2014/main" val="1367335549"/>
                    </a:ext>
                  </a:extLst>
                </a:gridCol>
              </a:tblGrid>
              <a:tr h="4081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المزايا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455002"/>
                  </a:ext>
                </a:extLst>
              </a:tr>
              <a:tr h="8644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1 – حجم حركة السير صغير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649380"/>
                  </a:ext>
                </a:extLst>
              </a:tr>
              <a:tr h="1113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2 - مُعَّدة للمركبات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الخصوصية ولراكبي الدراجات .....</a:t>
                      </a:r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283841"/>
                  </a:ext>
                </a:extLst>
              </a:tr>
              <a:tr h="6002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3 – السرعة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 بطيئة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752273"/>
                  </a:ext>
                </a:extLst>
              </a:tr>
              <a:tr h="450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4 -  توجد ممرات مشاة  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820217"/>
                  </a:ext>
                </a:extLst>
              </a:tr>
              <a:tr h="1128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5 –  توجد ارصفة     ( احيانًا عندنا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)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448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330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 flipV="1">
            <a:off x="3457576" y="3682887"/>
            <a:ext cx="93547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  <a:t/>
            </a:r>
            <a:b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</a:br>
            <a:endParaRPr lang="he-IL" altLang="he-IL" sz="135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57943" y="2094637"/>
            <a:ext cx="11313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endParaRPr lang="ar-SA" sz="3600" b="1" dirty="0" smtClean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  <a:p>
            <a:pPr lvl="0" algn="r" rtl="1"/>
            <a:r>
              <a:rPr lang="ar-SA" sz="3600" b="1" dirty="0" smtClean="0">
                <a:ln w="19050">
                  <a:solidFill>
                    <a:srgbClr val="A5D028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 </a:t>
            </a:r>
            <a:endParaRPr lang="he-IL" sz="3600" b="1" dirty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2883695" y="582967"/>
            <a:ext cx="8466428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3600" b="1" dirty="0" smtClean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ما هو تأثير مزايا الطريق على مستوى السّلامة: </a:t>
            </a:r>
            <a:endParaRPr lang="he-IL" dirty="0">
              <a:ln w="1905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2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59" y="269152"/>
            <a:ext cx="2162123" cy="771157"/>
          </a:xfrm>
          <a:prstGeom prst="rect">
            <a:avLst/>
          </a:prstGeom>
          <a:ln w="57150">
            <a:solidFill>
              <a:srgbClr val="E7E6E6"/>
            </a:solidFill>
          </a:ln>
        </p:spPr>
      </p:pic>
      <p:graphicFrame>
        <p:nvGraphicFramePr>
          <p:cNvPr id="17" name="מציין מיקום תוכן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7634931"/>
              </p:ext>
            </p:extLst>
          </p:nvPr>
        </p:nvGraphicFramePr>
        <p:xfrm>
          <a:off x="157944" y="1587435"/>
          <a:ext cx="11866908" cy="5270565"/>
        </p:xfrm>
        <a:graphic>
          <a:graphicData uri="http://schemas.openxmlformats.org/drawingml/2006/table">
            <a:tbl>
              <a:tblPr rtl="1" firstRow="1" bandRow="1"/>
              <a:tblGrid>
                <a:gridCol w="3483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3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81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المزايا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التأثير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4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1 – حجم حركة السير صغير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baseline="0" dirty="0" smtClean="0"/>
                        <a:t> </a:t>
                      </a:r>
                      <a:endParaRPr lang="ar-SA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26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2 - مُعَّدة للمركبات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الخصوصية ولراكبي الدراجات .....</a:t>
                      </a:r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ar-SA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86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3 – السرعة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 بطيئة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dirty="0" smtClean="0"/>
                        <a:t> </a:t>
                      </a:r>
                      <a:endParaRPr kumimoji="0" lang="ar-SA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4 -  توجد ممرات مشاة  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endParaRPr lang="ar-SA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8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5 –  توجد ارصفة     </a:t>
                      </a:r>
                    </a:p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   ( احيانًا عندنا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)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endParaRPr lang="ar-SA" sz="2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מלבן 2"/>
          <p:cNvSpPr/>
          <p:nvPr/>
        </p:nvSpPr>
        <p:spPr>
          <a:xfrm>
            <a:off x="167234" y="2164581"/>
            <a:ext cx="8265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2800" dirty="0">
                <a:solidFill>
                  <a:srgbClr val="424242"/>
                </a:solidFill>
              </a:rPr>
              <a:t>هنا يشعر الماشي بأنه آمن بسبب قلة المركبات ( وهم السلامة = خطر )</a:t>
            </a:r>
          </a:p>
        </p:txBody>
      </p:sp>
      <p:sp>
        <p:nvSpPr>
          <p:cNvPr id="6" name="מלבן 5"/>
          <p:cNvSpPr/>
          <p:nvPr/>
        </p:nvSpPr>
        <p:spPr>
          <a:xfrm>
            <a:off x="-489726" y="2985130"/>
            <a:ext cx="89860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SA" sz="2800" dirty="0">
                <a:solidFill>
                  <a:prstClr val="black"/>
                </a:solidFill>
              </a:rPr>
              <a:t>سائقو المركبات المختلفة لا يلتزمون بالسرعة المسموحة </a:t>
            </a:r>
            <a:r>
              <a:rPr lang="ar-SA" sz="2800" dirty="0" smtClean="0">
                <a:solidFill>
                  <a:prstClr val="black"/>
                </a:solidFill>
              </a:rPr>
              <a:t>.وَهَم </a:t>
            </a:r>
            <a:r>
              <a:rPr lang="ar-SA" sz="2800" dirty="0">
                <a:solidFill>
                  <a:prstClr val="black"/>
                </a:solidFill>
              </a:rPr>
              <a:t>الاعتقاد عند الاطفال بانه مسموح لهم في الشارع المحلي ( باب الدار</a:t>
            </a:r>
            <a:r>
              <a:rPr lang="ar-SA" sz="2800" dirty="0" smtClean="0">
                <a:solidFill>
                  <a:prstClr val="black"/>
                </a:solidFill>
              </a:rPr>
              <a:t>).النتيجة </a:t>
            </a:r>
            <a:r>
              <a:rPr lang="ar-SA" sz="2800" dirty="0">
                <a:solidFill>
                  <a:prstClr val="black"/>
                </a:solidFill>
              </a:rPr>
              <a:t>خطر على المشاة </a:t>
            </a:r>
          </a:p>
        </p:txBody>
      </p:sp>
      <p:sp>
        <p:nvSpPr>
          <p:cNvPr id="7" name="מלבן 6"/>
          <p:cNvSpPr/>
          <p:nvPr/>
        </p:nvSpPr>
        <p:spPr>
          <a:xfrm>
            <a:off x="157943" y="4349294"/>
            <a:ext cx="8420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SA" sz="2800" dirty="0">
                <a:solidFill>
                  <a:prstClr val="black"/>
                </a:solidFill>
              </a:rPr>
              <a:t>قد يؤدي وهم السلامة والامان الى سلوك غير آمن باجتياز الشارع بدون قواعد</a:t>
            </a:r>
          </a:p>
        </p:txBody>
      </p:sp>
      <p:sp>
        <p:nvSpPr>
          <p:cNvPr id="8" name="מלבן 7"/>
          <p:cNvSpPr/>
          <p:nvPr/>
        </p:nvSpPr>
        <p:spPr>
          <a:xfrm>
            <a:off x="5380760" y="5180546"/>
            <a:ext cx="3143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SA" sz="2800" dirty="0">
                <a:solidFill>
                  <a:srgbClr val="424242"/>
                </a:solidFill>
              </a:rPr>
              <a:t>وهم السلامة عند الاجتياز </a:t>
            </a:r>
          </a:p>
        </p:txBody>
      </p:sp>
      <p:sp>
        <p:nvSpPr>
          <p:cNvPr id="9" name="מלבן 8"/>
          <p:cNvSpPr/>
          <p:nvPr/>
        </p:nvSpPr>
        <p:spPr>
          <a:xfrm>
            <a:off x="132000" y="5842595"/>
            <a:ext cx="83925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2800" dirty="0">
                <a:solidFill>
                  <a:srgbClr val="424242"/>
                </a:solidFill>
              </a:rPr>
              <a:t>احيانًا تتوقف المركبات على الرصيف او تمر فوقه عندما ينوي الدخول لموقف السيارات  .وهذا يؤدي للخطر على المشاة</a:t>
            </a:r>
          </a:p>
        </p:txBody>
      </p:sp>
    </p:spTree>
    <p:extLst>
      <p:ext uri="{BB962C8B-B14F-4D97-AF65-F5344CB8AC3E}">
        <p14:creationId xmlns:p14="http://schemas.microsoft.com/office/powerpoint/2010/main" val="1066933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/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 flipV="1">
            <a:off x="3457576" y="3682887"/>
            <a:ext cx="93547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  <a:t/>
            </a:r>
            <a:b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</a:br>
            <a:endParaRPr lang="he-IL" altLang="he-IL" sz="135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57943" y="2094637"/>
            <a:ext cx="11313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endParaRPr lang="ar-SA" sz="3600" b="1" dirty="0" smtClean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  <a:p>
            <a:pPr lvl="0" algn="r" rtl="1"/>
            <a:r>
              <a:rPr lang="ar-SA" sz="3600" b="1" dirty="0" smtClean="0">
                <a:ln w="19050">
                  <a:solidFill>
                    <a:srgbClr val="A5D028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 </a:t>
            </a:r>
            <a:endParaRPr lang="he-IL" sz="3600" b="1" dirty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5938685" y="516476"/>
            <a:ext cx="5405652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ln w="571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الطريق </a:t>
            </a:r>
            <a:r>
              <a:rPr lang="ar-SA" sz="3600" b="1" dirty="0" smtClean="0">
                <a:ln w="571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المدمج \ المختلط </a:t>
            </a:r>
            <a:r>
              <a:rPr lang="ar-SA" sz="3600" b="1" dirty="0">
                <a:ln w="571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: </a:t>
            </a:r>
            <a:endParaRPr lang="he-IL" dirty="0">
              <a:ln w="5715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241070" y="2077703"/>
            <a:ext cx="11554690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dirty="0" smtClean="0"/>
              <a:t>طريق </a:t>
            </a:r>
            <a:r>
              <a:rPr lang="ar-SA" sz="2800" dirty="0"/>
              <a:t>ضيق ..عادة هو طريق مسدود ..يلعب به الاولاد وتسير به المركبات بسرعة قصوة 25كماس وهو  بدون رصيف .... ويسمى ايضًا الشارع الهولندي</a:t>
            </a:r>
          </a:p>
        </p:txBody>
      </p:sp>
      <p:pic>
        <p:nvPicPr>
          <p:cNvPr id="8" name="Picture 4" descr="or_yhuda_shoh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794" y="3610897"/>
            <a:ext cx="5033962" cy="313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181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 flipV="1">
            <a:off x="3457576" y="3682887"/>
            <a:ext cx="93547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  <a:t/>
            </a:r>
            <a:b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</a:br>
            <a:endParaRPr lang="he-IL" altLang="he-IL" sz="135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57943" y="2094637"/>
            <a:ext cx="11313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endParaRPr lang="ar-SA" sz="3600" b="1" dirty="0" smtClean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  <a:p>
            <a:pPr lvl="0" algn="r" rtl="1"/>
            <a:r>
              <a:rPr lang="ar-SA" sz="3600" b="1" dirty="0" smtClean="0">
                <a:ln w="19050">
                  <a:solidFill>
                    <a:srgbClr val="A5D028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 </a:t>
            </a:r>
            <a:endParaRPr lang="he-IL" sz="3600" b="1" dirty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4133375" y="618383"/>
            <a:ext cx="7214965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الشارع المرصوف ( </a:t>
            </a:r>
            <a:r>
              <a:rPr lang="he-IL" sz="3600" b="1" dirty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מדרחוב ) </a:t>
            </a:r>
            <a:r>
              <a:rPr lang="ar-SA" sz="3600" b="1" dirty="0" smtClean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: </a:t>
            </a:r>
            <a:endParaRPr lang="he-IL" dirty="0">
              <a:ln w="1905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241070" y="2077703"/>
            <a:ext cx="11554690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2800" dirty="0" smtClean="0"/>
              <a:t>معد </a:t>
            </a:r>
            <a:r>
              <a:rPr lang="ar-SA" sz="2800" dirty="0"/>
              <a:t>بالأصل للمشاة وتقتصر حركة المركبات  في ساعات محدودة خاصة للمركبات التي تحمل وتفرغ حمولتها . </a:t>
            </a:r>
          </a:p>
        </p:txBody>
      </p:sp>
      <p:pic>
        <p:nvPicPr>
          <p:cNvPr id="9" name="Picture 8" descr="midrahov_netany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375" y="3108153"/>
            <a:ext cx="4825725" cy="361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2836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מלבן 3"/>
          <p:cNvSpPr/>
          <p:nvPr/>
        </p:nvSpPr>
        <p:spPr>
          <a:xfrm>
            <a:off x="3342968" y="522815"/>
            <a:ext cx="7992980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3600" b="1" dirty="0" smtClean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مزايا الطريق المدمج والشارع المرصوف: </a:t>
            </a:r>
            <a:endParaRPr lang="he-IL" dirty="0">
              <a:ln w="1905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graphicFrame>
        <p:nvGraphicFramePr>
          <p:cNvPr id="5" name="טבלה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07647"/>
              </p:ext>
            </p:extLst>
          </p:nvPr>
        </p:nvGraphicFramePr>
        <p:xfrm>
          <a:off x="2372801" y="1950267"/>
          <a:ext cx="8000616" cy="3237988"/>
        </p:xfrm>
        <a:graphic>
          <a:graphicData uri="http://schemas.openxmlformats.org/drawingml/2006/table">
            <a:tbl>
              <a:tblPr rtl="1" firstRow="1" bandRow="1"/>
              <a:tblGrid>
                <a:gridCol w="8000616">
                  <a:extLst>
                    <a:ext uri="{9D8B030D-6E8A-4147-A177-3AD203B41FA5}">
                      <a16:colId xmlns:a16="http://schemas.microsoft.com/office/drawing/2014/main" val="159439170"/>
                    </a:ext>
                  </a:extLst>
                </a:gridCol>
              </a:tblGrid>
              <a:tr h="678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المزايا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055964"/>
                  </a:ext>
                </a:extLst>
              </a:tr>
              <a:tr h="16921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1 – مسموح للمشاة</a:t>
                      </a:r>
                      <a:r>
                        <a:rPr lang="ar-SA" sz="2800" baseline="0" dirty="0" smtClean="0">
                          <a:solidFill>
                            <a:schemeClr val="accent2"/>
                          </a:solidFill>
                        </a:rPr>
                        <a:t> السير عليها , سير المركبات قليل جدَا . السائقون من سكان الحي او الشارع  ويقودا مركباتهم بسرعة بطيئة 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517892"/>
                  </a:ext>
                </a:extLst>
              </a:tr>
              <a:tr h="8674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>
                          <a:solidFill>
                            <a:schemeClr val="accent2"/>
                          </a:solidFill>
                        </a:rPr>
                        <a:t>2 – سرعة السير بطيئة جدًا </a:t>
                      </a:r>
                      <a:endParaRPr lang="ar-SA" sz="28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313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857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4" y="971552"/>
            <a:ext cx="763190" cy="80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11"/>
          <p:cNvSpPr>
            <a:spLocks noChangeArrowheads="1"/>
          </p:cNvSpPr>
          <p:nvPr/>
        </p:nvSpPr>
        <p:spPr bwMode="auto">
          <a:xfrm flipV="1">
            <a:off x="3457576" y="3682887"/>
            <a:ext cx="935474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lnSpc>
                <a:spcPts val="4063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ts val="4063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ts val="4063"/>
              </a:lnSpc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6858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  <a:t/>
            </a:r>
            <a:br>
              <a:rPr lang="he-IL" altLang="he-IL" sz="1350">
                <a:solidFill>
                  <a:srgbClr val="424242"/>
                </a:solidFill>
                <a:latin typeface="Calibri" panose="020F0502020204030204" pitchFamily="34" charset="0"/>
              </a:rPr>
            </a:br>
            <a:endParaRPr lang="he-IL" altLang="he-IL" sz="1350">
              <a:solidFill>
                <a:srgbClr val="42424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57943" y="2094637"/>
            <a:ext cx="11313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endParaRPr lang="ar-SA" sz="3600" b="1" dirty="0" smtClean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  <a:p>
            <a:pPr lvl="0" algn="r" rtl="1"/>
            <a:r>
              <a:rPr lang="ar-SA" sz="3600" b="1" dirty="0" smtClean="0">
                <a:ln w="19050">
                  <a:solidFill>
                    <a:srgbClr val="A5D028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 </a:t>
            </a:r>
            <a:endParaRPr lang="he-IL" sz="3600" b="1" dirty="0">
              <a:ln w="19050">
                <a:solidFill>
                  <a:srgbClr val="A5D028"/>
                </a:solidFill>
                <a:prstDash val="solid"/>
              </a:ln>
              <a:solidFill>
                <a:prstClr val="black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ndara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2883694" y="586834"/>
            <a:ext cx="8444621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3600" b="1" dirty="0" smtClean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ndara"/>
              </a:rPr>
              <a:t>ما هو تأثير مزايا الطريق على مستوى السّلامة: </a:t>
            </a:r>
            <a:endParaRPr lang="he-IL" dirty="0">
              <a:ln w="1905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2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59" y="269152"/>
            <a:ext cx="2275245" cy="811504"/>
          </a:xfrm>
          <a:prstGeom prst="rect">
            <a:avLst/>
          </a:prstGeom>
        </p:spPr>
      </p:pic>
      <p:graphicFrame>
        <p:nvGraphicFramePr>
          <p:cNvPr id="13" name="מציין מיקום תוכן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1719126"/>
              </p:ext>
            </p:extLst>
          </p:nvPr>
        </p:nvGraphicFramePr>
        <p:xfrm>
          <a:off x="1037815" y="2085964"/>
          <a:ext cx="10113520" cy="4747581"/>
        </p:xfrm>
        <a:graphic>
          <a:graphicData uri="http://schemas.openxmlformats.org/drawingml/2006/table">
            <a:tbl>
              <a:tblPr rtl="1" firstRow="1" bandRow="1"/>
              <a:tblGrid>
                <a:gridCol w="4006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7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2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400" dirty="0" smtClean="0">
                          <a:solidFill>
                            <a:schemeClr val="accent2"/>
                          </a:solidFill>
                        </a:rPr>
                        <a:t>المزايا</a:t>
                      </a:r>
                      <a:endParaRPr lang="ar-SA" sz="24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400" dirty="0" smtClean="0">
                          <a:solidFill>
                            <a:schemeClr val="accent2"/>
                          </a:solidFill>
                        </a:rPr>
                        <a:t>التأثير</a:t>
                      </a:r>
                      <a:endParaRPr lang="ar-SA" sz="24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3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400" dirty="0" smtClean="0">
                          <a:solidFill>
                            <a:schemeClr val="accent2"/>
                          </a:solidFill>
                        </a:rPr>
                        <a:t>1 – مسموح للمشاة</a:t>
                      </a:r>
                      <a:r>
                        <a:rPr lang="ar-SA" sz="2400" baseline="0" dirty="0" smtClean="0">
                          <a:solidFill>
                            <a:schemeClr val="accent2"/>
                          </a:solidFill>
                        </a:rPr>
                        <a:t> السير عليها , سير المركبات قليل جدَا . السائقون من سكان الحي او الشارع  ويقودا مركباتهم بسرعة بطيئة </a:t>
                      </a:r>
                      <a:endParaRPr lang="ar-SA" sz="24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endParaRPr lang="ar-SA" sz="2400" dirty="0"/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3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r>
                        <a:rPr lang="ar-SA" sz="2400" dirty="0" smtClean="0">
                          <a:solidFill>
                            <a:schemeClr val="accent2"/>
                          </a:solidFill>
                        </a:rPr>
                        <a:t>2 – سرعة السير بطيئة جدًا </a:t>
                      </a:r>
                      <a:endParaRPr lang="ar-SA" sz="2400" dirty="0">
                        <a:solidFill>
                          <a:schemeClr val="accent2"/>
                        </a:solidFill>
                      </a:endParaRPr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r" rtl="1"/>
                      <a:endParaRPr lang="ar-SA" sz="2400" dirty="0"/>
                    </a:p>
                  </a:txBody>
                  <a:tcPr marL="91441" marR="9144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מלבן 4"/>
          <p:cNvSpPr/>
          <p:nvPr/>
        </p:nvSpPr>
        <p:spPr>
          <a:xfrm>
            <a:off x="904568" y="281588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rtl="1"/>
            <a:r>
              <a:rPr lang="ar-SA" sz="2800" dirty="0">
                <a:solidFill>
                  <a:srgbClr val="424242"/>
                </a:solidFill>
              </a:rPr>
              <a:t>عادة الاطفال في هذا الشارع \ الطريق يكونوا مشغولين باللعب . لا ينتبهون للمركبات . بشكل عام الكل ينسى ان هذه الطريق مشتركة (  جميع مستعملي الشارع )</a:t>
            </a:r>
          </a:p>
        </p:txBody>
      </p:sp>
      <p:sp>
        <p:nvSpPr>
          <p:cNvPr id="10" name="מלבן 9"/>
          <p:cNvSpPr/>
          <p:nvPr/>
        </p:nvSpPr>
        <p:spPr>
          <a:xfrm>
            <a:off x="904568" y="479409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rtl="1"/>
            <a:r>
              <a:rPr lang="ar-SA" sz="2400" dirty="0">
                <a:solidFill>
                  <a:srgbClr val="424242"/>
                </a:solidFill>
              </a:rPr>
              <a:t>1 - الوَهَم الذي يحمله المشاة والاطفال ان المركبات تسير بسرعة بطيئة ..لذا نشعر ان الاطفال يروا انفسهم معفيين من توخي الحذر </a:t>
            </a:r>
          </a:p>
          <a:p>
            <a:pPr lvl="0" algn="r" rtl="1"/>
            <a:r>
              <a:rPr lang="ar-SA" sz="2400" dirty="0">
                <a:solidFill>
                  <a:srgbClr val="424242"/>
                </a:solidFill>
              </a:rPr>
              <a:t>2 – كل حقل رؤية مسدود يسبب خطرًا على الاولاد في الشارع</a:t>
            </a:r>
          </a:p>
        </p:txBody>
      </p:sp>
    </p:spTree>
    <p:extLst>
      <p:ext uri="{BB962C8B-B14F-4D97-AF65-F5344CB8AC3E}">
        <p14:creationId xmlns:p14="http://schemas.microsoft.com/office/powerpoint/2010/main" val="1247475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 smtClean="0"/>
              <a:t>مهمّة بيتيّة:</a:t>
            </a:r>
            <a:endParaRPr lang="he-IL" dirty="0"/>
          </a:p>
        </p:txBody>
      </p:sp>
      <p:pic>
        <p:nvPicPr>
          <p:cNvPr id="308" name="Google Shape;30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230174" y="5675502"/>
            <a:ext cx="909373" cy="11819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753014-76ED-104F-B228-2CAE1703A4FE}"/>
              </a:ext>
            </a:extLst>
          </p:cNvPr>
          <p:cNvGrpSpPr/>
          <p:nvPr/>
        </p:nvGrpSpPr>
        <p:grpSpPr>
          <a:xfrm rot="10800000" flipH="1">
            <a:off x="1755994" y="5575314"/>
            <a:ext cx="1072819" cy="302470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48BD69-3C1B-FA46-9406-BDF0E88E22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229495-6D29-2240-9081-741ADF6BAA9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x-none" sz="135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7B5A59-FB64-974B-A2C0-995EAA012AAC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x-none" sz="1350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852C475A-C8A8-A04D-B5EA-2DED6EB24CC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0930" y="884890"/>
            <a:ext cx="763159" cy="80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0min_final" descr="10min_final">
            <a:hlinkClick r:id="" action="ppaction://media"/>
            <a:extLst>
              <a:ext uri="{FF2B5EF4-FFF2-40B4-BE49-F238E27FC236}">
                <a16:creationId xmlns:a16="http://schemas.microsoft.com/office/drawing/2014/main" id="{EEEBFDA0-DA8B-FA4E-BA67-C5E9B15F1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630" y="172988"/>
            <a:ext cx="2415234" cy="861433"/>
          </a:xfrm>
          <a:prstGeom prst="rect">
            <a:avLst/>
          </a:prstGeom>
        </p:spPr>
      </p:pic>
      <p:pic>
        <p:nvPicPr>
          <p:cNvPr id="11" name="תמונה 10" descr="גזירת מסך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0" y="1167534"/>
            <a:ext cx="11870574" cy="555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المرحلة 1 – البحث في غوغل</a:t>
            </a:r>
            <a:endParaRPr lang="ar-SA" dirty="0"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CA423A-A0CB-D84D-83EA-FE31504E83F0}"/>
              </a:ext>
            </a:extLst>
          </p:cNvPr>
          <p:cNvGrpSpPr/>
          <p:nvPr/>
        </p:nvGrpSpPr>
        <p:grpSpPr>
          <a:xfrm>
            <a:off x="1885638" y="2399787"/>
            <a:ext cx="8420725" cy="3451801"/>
            <a:chOff x="2099675" y="1703101"/>
            <a:chExt cx="8420725" cy="3451801"/>
          </a:xfrm>
        </p:grpSpPr>
        <p:pic>
          <p:nvPicPr>
            <p:cNvPr id="325" name="Google Shape;325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99675" y="1703101"/>
              <a:ext cx="8420725" cy="3451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20"/>
            <p:cNvSpPr txBox="1"/>
            <p:nvPr/>
          </p:nvSpPr>
          <p:spPr>
            <a:xfrm>
              <a:off x="3348135" y="4160525"/>
              <a:ext cx="4404837" cy="400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400" dirty="0" smtClean="0">
                  <a:solidFill>
                    <a:schemeClr val="dk1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  <a:sym typeface="Tahoma"/>
                </a:rPr>
                <a:t>موقع الحذر على الطرق  للوسط العربي</a:t>
              </a:r>
              <a:endParaRPr sz="2400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28492A3-6952-AB46-BF77-930F05D8B2A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8AD9536-BEF2-274C-9C41-FC64E5ED51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22AFC-C841-F347-B86C-4E9C1920FF58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3EA0DE-5564-8049-B78B-A42BCC19E5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8571813-CCF4-4C4D-B2F6-999AA4BAB8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08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المرحلة 2 – الدخول إلى الموقع</a:t>
            </a:r>
            <a:endParaRPr lang="he-IL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FD09BD-E77C-6149-A136-2D3AC3AD16C4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40F0B17-1F28-5240-941E-DD203FD35A7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7EDEA1-88EA-284F-A1BB-3057AC2C501B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E70582-5616-474A-8C36-AE53A2808C7F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9" name="Google Shape;222;p9">
            <a:extLst>
              <a:ext uri="{FF2B5EF4-FFF2-40B4-BE49-F238E27FC236}">
                <a16:creationId xmlns:a16="http://schemas.microsoft.com/office/drawing/2014/main" id="{CF7045FE-739B-C64E-849F-58D34BF13E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57" y="1982846"/>
            <a:ext cx="7430144" cy="4442845"/>
          </a:xfrm>
          <a:prstGeom prst="rect">
            <a:avLst/>
          </a:prstGeom>
        </p:spPr>
      </p:pic>
      <p:cxnSp>
        <p:nvCxnSpPr>
          <p:cNvPr id="11" name="Google Shape;335;p21"/>
          <p:cNvCxnSpPr/>
          <p:nvPr/>
        </p:nvCxnSpPr>
        <p:spPr>
          <a:xfrm flipH="1">
            <a:off x="5828934" y="1546698"/>
            <a:ext cx="2857042" cy="1253271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8962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2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المرحلة 3 – </a:t>
            </a:r>
            <a:r>
              <a:rPr lang="ar-SA" dirty="0" smtClean="0"/>
              <a:t>الدخول الى الموقع</a:t>
            </a:r>
            <a:endParaRPr lang="ar-SA" dirty="0">
              <a:sym typeface="Arial"/>
            </a:endParaRPr>
          </a:p>
        </p:txBody>
      </p:sp>
      <p:pic>
        <p:nvPicPr>
          <p:cNvPr id="6" name="Google Shape;222;p9">
            <a:extLst>
              <a:ext uri="{FF2B5EF4-FFF2-40B4-BE49-F238E27FC236}">
                <a16:creationId xmlns:a16="http://schemas.microsoft.com/office/drawing/2014/main" id="{C636E39C-5B99-1540-89E1-7CA9CED2D6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023"/>
            <a:ext cx="12125521" cy="6026137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10555705" y="4892949"/>
            <a:ext cx="1396235" cy="52126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sz="1350" kern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ماذا يجب أن نحضّر للحصّة؟ </a:t>
            </a:r>
            <a:endParaRPr lang="he-IL" dirty="0"/>
          </a:p>
        </p:txBody>
      </p:sp>
      <p:pic>
        <p:nvPicPr>
          <p:cNvPr id="13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B59B0F3E-4814-D04A-B385-2874209AD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932" y="2890390"/>
            <a:ext cx="870979" cy="135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A657EB4D-B882-A547-B610-FCA2F9C9E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3953" y="3276720"/>
            <a:ext cx="1328293" cy="55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EA8C83-2230-D44F-A0BC-38FEB2B09121}"/>
              </a:ext>
            </a:extLst>
          </p:cNvPr>
          <p:cNvGrpSpPr/>
          <p:nvPr/>
        </p:nvGrpSpPr>
        <p:grpSpPr>
          <a:xfrm rot="10800000" flipH="1">
            <a:off x="1755994" y="5575314"/>
            <a:ext cx="1072819" cy="302470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E496C5-9276-714A-A339-643BE26A5F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A33839-0C38-9F4B-BF3C-0A50036EB1FC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x-none" sz="135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DE4B3B-6B65-004D-A2D3-DAD358B1681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x-none" sz="1350"/>
            </a:p>
          </p:txBody>
        </p:sp>
      </p:grpSp>
      <p:pic>
        <p:nvPicPr>
          <p:cNvPr id="19" name="Google Shape;222;p9">
            <a:extLst>
              <a:ext uri="{FF2B5EF4-FFF2-40B4-BE49-F238E27FC236}">
                <a16:creationId xmlns:a16="http://schemas.microsoft.com/office/drawing/2014/main" id="{36DF2FAF-C9E6-F643-BAD6-2CFB0C12367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0987" y="224072"/>
            <a:ext cx="763159" cy="80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كمبيوتر محمول ، أسود ، أزرق ، شاشة ، شاشة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94" y="2549777"/>
            <a:ext cx="202406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636" y="1318510"/>
            <a:ext cx="2328710" cy="83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2"/>
          <p:cNvSpPr txBox="1"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المرحلة 3 – </a:t>
            </a:r>
            <a:r>
              <a:rPr lang="ar-SA" dirty="0" smtClean="0"/>
              <a:t>الدخول الى الموقع</a:t>
            </a:r>
            <a:endParaRPr lang="ar-SA" dirty="0">
              <a:sym typeface="Arial"/>
            </a:endParaRPr>
          </a:p>
        </p:txBody>
      </p:sp>
      <p:pic>
        <p:nvPicPr>
          <p:cNvPr id="6" name="Google Shape;222;p9">
            <a:extLst>
              <a:ext uri="{FF2B5EF4-FFF2-40B4-BE49-F238E27FC236}">
                <a16:creationId xmlns:a16="http://schemas.microsoft.com/office/drawing/2014/main" id="{C636E39C-5B99-1540-89E1-7CA9CED2D6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25" y="1091509"/>
            <a:ext cx="9708233" cy="5490223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6288505" y="2252009"/>
            <a:ext cx="4059225" cy="52126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 sz="1350" kern="0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6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 txBox="1"/>
          <p:nvPr/>
        </p:nvSpPr>
        <p:spPr>
          <a:xfrm>
            <a:off x="5691884" y="1120831"/>
            <a:ext cx="628889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lt1"/>
                </a:solidFill>
                <a:latin typeface="Calibri"/>
                <a:ea typeface="Calibri"/>
                <a:cs typeface="+mn-cs"/>
                <a:sym typeface="Calibri"/>
              </a:rPr>
              <a:t>كلمة قبل أن نُنهي...</a:t>
            </a:r>
            <a:endParaRPr sz="4800" dirty="0">
              <a:solidFill>
                <a:schemeClr val="lt1"/>
              </a:solidFill>
              <a:latin typeface="Calibri"/>
              <a:ea typeface="Calibri"/>
              <a:cs typeface="+mn-cs"/>
              <a:sym typeface="Calibri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2133601" y="3062029"/>
            <a:ext cx="79167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ar-SA" sz="4000" b="1" i="1" dirty="0">
                <a:solidFill>
                  <a:schemeClr val="bg1"/>
                </a:solidFill>
                <a:latin typeface="Arial" panose="020B0604020202020204" pitchFamily="34" charset="0"/>
              </a:rPr>
              <a:t>نؤمن بالقضاء والقدر ونعمل بالحيطة والحذر .</a:t>
            </a:r>
            <a:endParaRPr lang="he-IL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9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46999" y="654482"/>
            <a:ext cx="9962626" cy="539353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ar-SA" sz="3400" dirty="0"/>
              <a:t>نبدأ بمتعة: </a:t>
            </a:r>
            <a:r>
              <a:rPr lang="ar-SA" sz="3400" dirty="0" smtClean="0"/>
              <a:t>سأعرض لكم صورًا لشوارعٍ قديمة وحديثة تمعنوا بها جيّدا</a:t>
            </a:r>
            <a:endParaRPr lang="x-none" sz="3400" dirty="0"/>
          </a:p>
        </p:txBody>
      </p:sp>
      <p:sp>
        <p:nvSpPr>
          <p:cNvPr id="4" name="AutoShape 2" descr="תמונה: "/>
          <p:cNvSpPr>
            <a:spLocks noChangeAspect="1" noChangeArrowheads="1"/>
          </p:cNvSpPr>
          <p:nvPr/>
        </p:nvSpPr>
        <p:spPr bwMode="auto">
          <a:xfrm>
            <a:off x="155575" y="-144463"/>
            <a:ext cx="1534680" cy="144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1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936955" cy="690847"/>
          </a:xfrm>
          <a:prstGeom prst="rect">
            <a:avLst/>
          </a:prstGeom>
          <a:ln w="28575">
            <a:solidFill>
              <a:srgbClr val="E7E6E6"/>
            </a:solidFill>
          </a:ln>
        </p:spPr>
      </p:pic>
      <p:pic>
        <p:nvPicPr>
          <p:cNvPr id="8" name="מציין מיקום תוכן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377" y="2023952"/>
            <a:ext cx="2933560" cy="1866811"/>
          </a:xfrm>
          <a:prstGeom prst="rect">
            <a:avLst/>
          </a:prstGeom>
        </p:spPr>
      </p:pic>
      <p:pic>
        <p:nvPicPr>
          <p:cNvPr id="12" name="Picture 5" descr="C:\Users\Public\Pictures\شعار\شارع قدسي قديم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14" y="2023952"/>
            <a:ext cx="3053582" cy="179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Public\Pictures\شعار\شوارع-حلب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603" y="5011645"/>
            <a:ext cx="3195108" cy="172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Public\Pictures\شعار\شارع جديد جسر في القدس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14" y="5011645"/>
            <a:ext cx="3195107" cy="172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/>
          <p:cNvSpPr/>
          <p:nvPr/>
        </p:nvSpPr>
        <p:spPr>
          <a:xfrm>
            <a:off x="4554571" y="2519401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شوارع قديمة</a:t>
            </a:r>
            <a:endParaRPr lang="he-I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4829157" y="5536114"/>
            <a:ext cx="3198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شوارع حديثة</a:t>
            </a:r>
            <a:endParaRPr lang="he-I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49743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227577" y="-18550"/>
            <a:ext cx="100036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</a:rPr>
              <a:t>قارن بين الشوارع القديمة والحديثة</a:t>
            </a:r>
            <a:r>
              <a:rPr lang="ar-SA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</a:rPr>
              <a:t>:</a:t>
            </a:r>
            <a:endParaRPr lang="ar-SA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</a:endParaRPr>
          </a:p>
        </p:txBody>
      </p:sp>
      <p:pic>
        <p:nvPicPr>
          <p:cNvPr id="6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87" y="170291"/>
            <a:ext cx="2005781" cy="782318"/>
          </a:xfrm>
          <a:prstGeom prst="rect">
            <a:avLst/>
          </a:prstGeom>
        </p:spPr>
      </p:pic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747776"/>
              </p:ext>
            </p:extLst>
          </p:nvPr>
        </p:nvGraphicFramePr>
        <p:xfrm>
          <a:off x="58315" y="1697677"/>
          <a:ext cx="11922536" cy="4604063"/>
        </p:xfrm>
        <a:graphic>
          <a:graphicData uri="http://schemas.openxmlformats.org/drawingml/2006/table">
            <a:tbl>
              <a:tblPr rtl="1" firstRow="1" bandRow="1">
                <a:tableStyleId>{8A107856-5554-42FB-B03E-39F5DBC370BA}</a:tableStyleId>
              </a:tblPr>
              <a:tblGrid>
                <a:gridCol w="3239822">
                  <a:extLst>
                    <a:ext uri="{9D8B030D-6E8A-4147-A177-3AD203B41FA5}">
                      <a16:colId xmlns:a16="http://schemas.microsoft.com/office/drawing/2014/main" val="1184098146"/>
                    </a:ext>
                  </a:extLst>
                </a:gridCol>
                <a:gridCol w="5015240">
                  <a:extLst>
                    <a:ext uri="{9D8B030D-6E8A-4147-A177-3AD203B41FA5}">
                      <a16:colId xmlns:a16="http://schemas.microsoft.com/office/drawing/2014/main" val="819415932"/>
                    </a:ext>
                  </a:extLst>
                </a:gridCol>
                <a:gridCol w="3667474">
                  <a:extLst>
                    <a:ext uri="{9D8B030D-6E8A-4147-A177-3AD203B41FA5}">
                      <a16:colId xmlns:a16="http://schemas.microsoft.com/office/drawing/2014/main" val="34495191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الشوارع في الماضي \ القديمة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الشوارع الحديثة</a:t>
                      </a: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942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مبنى الشارع (واسع-ضيق)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912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التدابير المروريّة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109458"/>
                  </a:ext>
                </a:extLst>
              </a:tr>
              <a:tr h="946463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وسائل النقل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343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بواعث حركة السير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25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SA" sz="2800" dirty="0" smtClean="0"/>
                        <a:t>مشكلات السلامة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45775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21536" y="2479995"/>
            <a:ext cx="931665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 smtClean="0"/>
              <a:t>واسعة</a:t>
            </a:r>
            <a:endParaRPr lang="he-IL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6376237" y="2469422"/>
            <a:ext cx="849913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 smtClean="0"/>
              <a:t>ضيقة</a:t>
            </a:r>
            <a:endParaRPr lang="he-IL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4907280" y="3223930"/>
            <a:ext cx="3400290" cy="5539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000" dirty="0" smtClean="0"/>
              <a:t>خالية من التدابير المروريّة</a:t>
            </a:r>
            <a:endParaRPr lang="he-IL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58315" y="3223930"/>
            <a:ext cx="372890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dirty="0" smtClean="0"/>
              <a:t>تدابير مرورية على نطاق واسع</a:t>
            </a:r>
            <a:endParaRPr lang="he-IL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787220" y="3903632"/>
            <a:ext cx="4884339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600" dirty="0" smtClean="0"/>
              <a:t>بسيطة- وغالبا كانت عربات تجرها الحيوانات</a:t>
            </a:r>
            <a:endParaRPr lang="he-IL" sz="2600" dirty="0"/>
          </a:p>
        </p:txBody>
      </p:sp>
      <p:sp>
        <p:nvSpPr>
          <p:cNvPr id="12" name="TextBox 11"/>
          <p:cNvSpPr txBox="1"/>
          <p:nvPr/>
        </p:nvSpPr>
        <p:spPr>
          <a:xfrm>
            <a:off x="-322685" y="3881802"/>
            <a:ext cx="3759430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600" dirty="0" smtClean="0"/>
              <a:t>مركبات عديدة-شاحنة، سيارة، دراجة.....</a:t>
            </a:r>
            <a:endParaRPr lang="he-IL" sz="2600" dirty="0"/>
          </a:p>
        </p:txBody>
      </p:sp>
      <p:sp>
        <p:nvSpPr>
          <p:cNvPr id="13" name="TextBox 12"/>
          <p:cNvSpPr txBox="1"/>
          <p:nvPr/>
        </p:nvSpPr>
        <p:spPr>
          <a:xfrm>
            <a:off x="7226150" y="4902106"/>
            <a:ext cx="1234439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600" dirty="0" smtClean="0"/>
              <a:t>صغيرة</a:t>
            </a:r>
            <a:endParaRPr lang="he-IL" sz="2600" dirty="0"/>
          </a:p>
        </p:txBody>
      </p:sp>
      <p:sp>
        <p:nvSpPr>
          <p:cNvPr id="14" name="TextBox 13"/>
          <p:cNvSpPr txBox="1"/>
          <p:nvPr/>
        </p:nvSpPr>
        <p:spPr>
          <a:xfrm>
            <a:off x="2225667" y="4909006"/>
            <a:ext cx="1234439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600" dirty="0" smtClean="0"/>
              <a:t>كبيرة</a:t>
            </a:r>
            <a:endParaRPr lang="he-IL" sz="2600" dirty="0"/>
          </a:p>
        </p:txBody>
      </p:sp>
      <p:sp>
        <p:nvSpPr>
          <p:cNvPr id="15" name="TextBox 14"/>
          <p:cNvSpPr txBox="1"/>
          <p:nvPr/>
        </p:nvSpPr>
        <p:spPr>
          <a:xfrm>
            <a:off x="5768340" y="5645309"/>
            <a:ext cx="2745589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600" dirty="0" smtClean="0"/>
              <a:t>قليلة أو معدومة</a:t>
            </a:r>
            <a:endParaRPr lang="he-IL" sz="2600" dirty="0"/>
          </a:p>
        </p:txBody>
      </p:sp>
      <p:sp>
        <p:nvSpPr>
          <p:cNvPr id="16" name="TextBox 15"/>
          <p:cNvSpPr txBox="1"/>
          <p:nvPr/>
        </p:nvSpPr>
        <p:spPr>
          <a:xfrm>
            <a:off x="2225667" y="5658044"/>
            <a:ext cx="1234439" cy="4924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600" dirty="0" smtClean="0"/>
              <a:t>كثيرة</a:t>
            </a:r>
            <a:endParaRPr lang="he-IL" sz="2600" dirty="0"/>
          </a:p>
        </p:txBody>
      </p:sp>
    </p:spTree>
    <p:extLst>
      <p:ext uri="{BB962C8B-B14F-4D97-AF65-F5344CB8AC3E}">
        <p14:creationId xmlns:p14="http://schemas.microsoft.com/office/powerpoint/2010/main" val="338256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9653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pPr rtl="1"/>
            <a:fld id="{EF3CAEE7-F71B-4D42-BB6C-C5076C0464FE}" type="slidenum">
              <a:rPr lang="ar-SA" sz="1500" b="1">
                <a:solidFill>
                  <a:srgbClr val="073E87">
                    <a:lumMod val="50000"/>
                  </a:srgbClr>
                </a:solidFill>
                <a:latin typeface="Candara"/>
                <a:cs typeface="Arial" panose="020B0604020202020204" pitchFamily="34" charset="0"/>
              </a:rPr>
              <a:pPr rtl="1"/>
              <a:t>6</a:t>
            </a:fld>
            <a:endParaRPr lang="ar-SA" sz="1500" b="1" dirty="0">
              <a:solidFill>
                <a:srgbClr val="073E87">
                  <a:lumMod val="50000"/>
                </a:srgbClr>
              </a:solidFill>
              <a:latin typeface="Candara"/>
              <a:cs typeface="Arial" panose="020B0604020202020204" pitchFamily="34" charset="0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1991544" y="1196752"/>
            <a:ext cx="7926404" cy="72008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</a:bodyPr>
          <a:lstStyle/>
          <a:p>
            <a:pPr algn="ctr" rtl="1"/>
            <a:r>
              <a:rPr lang="ar-S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ndara"/>
                <a:cs typeface="Arial" panose="020B0604020202020204" pitchFamily="34" charset="0"/>
              </a:rPr>
              <a:t>شبكة الطرق الرئيسية في الحي والمدينة</a:t>
            </a:r>
            <a:endParaRPr lang="he-IL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ndara"/>
              <a:cs typeface="Arial" panose="020B0604020202020204" pitchFamily="34" charset="0"/>
            </a:endParaRPr>
          </a:p>
        </p:txBody>
      </p:sp>
      <p:sp>
        <p:nvSpPr>
          <p:cNvPr id="2" name="מלבן מעוגל 1"/>
          <p:cNvSpPr/>
          <p:nvPr/>
        </p:nvSpPr>
        <p:spPr>
          <a:xfrm>
            <a:off x="5124215" y="1962751"/>
            <a:ext cx="2229724" cy="648072"/>
          </a:xfrm>
          <a:prstGeom prst="round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500" b="1" dirty="0">
                <a:solidFill>
                  <a:srgbClr val="FF0000"/>
                </a:solidFill>
                <a:latin typeface="Candara"/>
                <a:cs typeface="Arial" panose="020B0604020202020204" pitchFamily="34" charset="0"/>
              </a:rPr>
              <a:t>بواعث حركة السير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1544" y="3056734"/>
            <a:ext cx="1152128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ar-SA" sz="2200" b="1" dirty="0">
                <a:solidFill>
                  <a:srgbClr val="FF0000"/>
                </a:solidFill>
                <a:latin typeface="Candara"/>
                <a:cs typeface="Arial" panose="020B0604020202020204" pitchFamily="34" charset="0"/>
              </a:rPr>
              <a:t>ضرورة اتباع السلوك الامن والحذِر بحسب ظروف الطريق المختلفة </a:t>
            </a:r>
          </a:p>
        </p:txBody>
      </p:sp>
      <p:cxnSp>
        <p:nvCxnSpPr>
          <p:cNvPr id="9" name="מחבר חץ ישר 8"/>
          <p:cNvCxnSpPr/>
          <p:nvPr/>
        </p:nvCxnSpPr>
        <p:spPr>
          <a:xfrm>
            <a:off x="6659209" y="2648462"/>
            <a:ext cx="271171" cy="445170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חץ ישר 11"/>
          <p:cNvCxnSpPr/>
          <p:nvPr/>
        </p:nvCxnSpPr>
        <p:spPr>
          <a:xfrm flipH="1">
            <a:off x="5560552" y="2672256"/>
            <a:ext cx="197038" cy="421376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חץ ישר 12"/>
          <p:cNvCxnSpPr/>
          <p:nvPr/>
        </p:nvCxnSpPr>
        <p:spPr>
          <a:xfrm>
            <a:off x="7389620" y="2636551"/>
            <a:ext cx="637220" cy="204135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חץ ישר 13"/>
          <p:cNvCxnSpPr>
            <a:endCxn id="2054" idx="1"/>
          </p:cNvCxnSpPr>
          <p:nvPr/>
        </p:nvCxnSpPr>
        <p:spPr>
          <a:xfrm>
            <a:off x="7389620" y="3693004"/>
            <a:ext cx="817240" cy="502177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חץ ישר 14"/>
          <p:cNvCxnSpPr/>
          <p:nvPr/>
        </p:nvCxnSpPr>
        <p:spPr>
          <a:xfrm flipH="1">
            <a:off x="3143672" y="4031838"/>
            <a:ext cx="1008112" cy="38467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חץ ישר 15"/>
          <p:cNvCxnSpPr/>
          <p:nvPr/>
        </p:nvCxnSpPr>
        <p:spPr>
          <a:xfrm flipH="1">
            <a:off x="4463653" y="2610824"/>
            <a:ext cx="717554" cy="834471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חץ ישר 16"/>
          <p:cNvCxnSpPr/>
          <p:nvPr/>
        </p:nvCxnSpPr>
        <p:spPr>
          <a:xfrm flipH="1">
            <a:off x="9062404" y="3301482"/>
            <a:ext cx="18570" cy="287624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חץ ישר 18"/>
          <p:cNvCxnSpPr/>
          <p:nvPr/>
        </p:nvCxnSpPr>
        <p:spPr>
          <a:xfrm flipH="1">
            <a:off x="5560553" y="5487707"/>
            <a:ext cx="2559449" cy="360869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חץ ישר 19"/>
          <p:cNvCxnSpPr/>
          <p:nvPr/>
        </p:nvCxnSpPr>
        <p:spPr>
          <a:xfrm flipH="1">
            <a:off x="8026840" y="5893544"/>
            <a:ext cx="668260" cy="631800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חץ ישר 20"/>
          <p:cNvCxnSpPr>
            <a:stCxn id="2057" idx="1"/>
          </p:cNvCxnSpPr>
          <p:nvPr/>
        </p:nvCxnSpPr>
        <p:spPr>
          <a:xfrm flipH="1" flipV="1">
            <a:off x="7091503" y="4981775"/>
            <a:ext cx="1180239" cy="50705"/>
          </a:xfrm>
          <a:prstGeom prst="straightConnector1">
            <a:avLst/>
          </a:prstGeom>
          <a:ln w="25400">
            <a:gradFill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משולש שווה שוקיים 22"/>
          <p:cNvSpPr/>
          <p:nvPr/>
        </p:nvSpPr>
        <p:spPr>
          <a:xfrm>
            <a:off x="3557729" y="3414873"/>
            <a:ext cx="1800200" cy="1295638"/>
          </a:xfrm>
          <a:prstGeom prst="triangl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200" b="1" dirty="0">
                <a:solidFill>
                  <a:srgbClr val="073E87">
                    <a:lumMod val="50000"/>
                  </a:srgbClr>
                </a:solidFill>
                <a:latin typeface="Candara"/>
                <a:cs typeface="Arial" panose="020B0604020202020204" pitchFamily="34" charset="0"/>
              </a:rPr>
              <a:t>مشاكل مختلفة للسلامة</a:t>
            </a:r>
          </a:p>
        </p:txBody>
      </p:sp>
      <p:sp>
        <p:nvSpPr>
          <p:cNvPr id="24" name="מלבן עם פינות אלכסוניות חתוכות 23"/>
          <p:cNvSpPr/>
          <p:nvPr/>
        </p:nvSpPr>
        <p:spPr>
          <a:xfrm>
            <a:off x="2135560" y="2875180"/>
            <a:ext cx="1008112" cy="3320874"/>
          </a:xfrm>
          <a:prstGeom prst="snip2Diag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ndara"/>
              <a:cs typeface="Arial" panose="020B0604020202020204" pitchFamily="34" charset="0"/>
            </a:endParaRPr>
          </a:p>
        </p:txBody>
      </p:sp>
      <p:sp>
        <p:nvSpPr>
          <p:cNvPr id="27" name="אליפסה 26"/>
          <p:cNvSpPr/>
          <p:nvPr/>
        </p:nvSpPr>
        <p:spPr>
          <a:xfrm>
            <a:off x="6536342" y="3072277"/>
            <a:ext cx="1213319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200" b="1" dirty="0">
                <a:solidFill>
                  <a:srgbClr val="073E87">
                    <a:lumMod val="50000"/>
                  </a:srgbClr>
                </a:solidFill>
                <a:latin typeface="Candara"/>
                <a:cs typeface="Arial" panose="020B0604020202020204" pitchFamily="34" charset="0"/>
              </a:rPr>
              <a:t>صغيرة</a:t>
            </a:r>
          </a:p>
        </p:txBody>
      </p:sp>
      <p:sp>
        <p:nvSpPr>
          <p:cNvPr id="30" name="אליפסה 29"/>
          <p:cNvSpPr/>
          <p:nvPr/>
        </p:nvSpPr>
        <p:spPr>
          <a:xfrm>
            <a:off x="5071310" y="3115819"/>
            <a:ext cx="1077596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200" b="1" dirty="0">
                <a:solidFill>
                  <a:srgbClr val="073E87">
                    <a:lumMod val="50000"/>
                  </a:srgbClr>
                </a:solidFill>
                <a:latin typeface="Candara"/>
                <a:cs typeface="Arial" panose="020B0604020202020204" pitchFamily="34" charset="0"/>
              </a:rPr>
              <a:t>كبيره</a:t>
            </a:r>
          </a:p>
        </p:txBody>
      </p:sp>
      <p:sp>
        <p:nvSpPr>
          <p:cNvPr id="29" name="חץ מרובע 28"/>
          <p:cNvSpPr/>
          <p:nvPr/>
        </p:nvSpPr>
        <p:spPr>
          <a:xfrm>
            <a:off x="5809793" y="4440998"/>
            <a:ext cx="1311245" cy="1081552"/>
          </a:xfrm>
          <a:prstGeom prst="quad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ndara"/>
              <a:cs typeface="Arial" panose="020B0604020202020204" pitchFamily="34" charset="0"/>
            </a:endParaRPr>
          </a:p>
        </p:txBody>
      </p:sp>
      <p:sp>
        <p:nvSpPr>
          <p:cNvPr id="31" name="חץ שמאלה-ימינה-למעלה 30"/>
          <p:cNvSpPr/>
          <p:nvPr/>
        </p:nvSpPr>
        <p:spPr>
          <a:xfrm rot="10800000">
            <a:off x="4333239" y="5636190"/>
            <a:ext cx="1024691" cy="678822"/>
          </a:xfrm>
          <a:prstGeom prst="leftRightUp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white"/>
              </a:solidFill>
              <a:latin typeface="Candara"/>
              <a:cs typeface="Arial" panose="020B0604020202020204" pitchFamily="34" charset="0"/>
            </a:endParaRPr>
          </a:p>
        </p:txBody>
      </p:sp>
      <p:sp>
        <p:nvSpPr>
          <p:cNvPr id="2049" name="סימן ''אסור'' 2048"/>
          <p:cNvSpPr/>
          <p:nvPr/>
        </p:nvSpPr>
        <p:spPr>
          <a:xfrm rot="19059316">
            <a:off x="6916178" y="5866976"/>
            <a:ext cx="1011883" cy="843332"/>
          </a:xfrm>
          <a:prstGeom prst="noSmoking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200" b="1" dirty="0">
                <a:solidFill>
                  <a:srgbClr val="073E87">
                    <a:lumMod val="50000"/>
                  </a:srgbClr>
                </a:solidFill>
                <a:latin typeface="Candara"/>
                <a:cs typeface="Arial" panose="020B0604020202020204" pitchFamily="34" charset="0"/>
              </a:rPr>
              <a:t>دوار</a:t>
            </a:r>
          </a:p>
        </p:txBody>
      </p:sp>
      <p:sp>
        <p:nvSpPr>
          <p:cNvPr id="2053" name="מלבן 2052"/>
          <p:cNvSpPr/>
          <p:nvPr/>
        </p:nvSpPr>
        <p:spPr>
          <a:xfrm>
            <a:off x="8026840" y="2636550"/>
            <a:ext cx="1741568" cy="593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200" b="1" dirty="0">
                <a:solidFill>
                  <a:srgbClr val="073E87">
                    <a:lumMod val="50000"/>
                  </a:srgbClr>
                </a:solidFill>
                <a:latin typeface="Candara"/>
                <a:cs typeface="Arial" panose="020B0604020202020204" pitchFamily="34" charset="0"/>
              </a:rPr>
              <a:t>مواقع نشاطات في الحي</a:t>
            </a:r>
          </a:p>
        </p:txBody>
      </p:sp>
      <p:sp>
        <p:nvSpPr>
          <p:cNvPr id="2054" name="מלבן 2053"/>
          <p:cNvSpPr/>
          <p:nvPr/>
        </p:nvSpPr>
        <p:spPr>
          <a:xfrm>
            <a:off x="8206860" y="3505617"/>
            <a:ext cx="1711088" cy="1379127"/>
          </a:xfrm>
          <a:prstGeom prst="rect">
            <a:avLst/>
          </a:prstGeom>
          <a:gradFill>
            <a:gsLst>
              <a:gs pos="0">
                <a:schemeClr val="accent4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200" b="1" dirty="0">
                <a:solidFill>
                  <a:srgbClr val="073E87">
                    <a:lumMod val="50000"/>
                  </a:srgbClr>
                </a:solidFill>
                <a:latin typeface="Candara"/>
                <a:cs typeface="Arial" panose="020B0604020202020204" pitchFamily="34" charset="0"/>
              </a:rPr>
              <a:t>انواع الطرق</a:t>
            </a:r>
          </a:p>
          <a:p>
            <a:pPr algn="ctr" rtl="1"/>
            <a:r>
              <a:rPr lang="ar-SA" sz="2200" b="1" dirty="0">
                <a:solidFill>
                  <a:srgbClr val="073E87">
                    <a:lumMod val="50000"/>
                  </a:srgbClr>
                </a:solidFill>
                <a:latin typeface="Candara"/>
                <a:cs typeface="Arial" panose="020B0604020202020204" pitchFamily="34" charset="0"/>
              </a:rPr>
              <a:t>1 – الرئيسية</a:t>
            </a:r>
          </a:p>
          <a:p>
            <a:pPr algn="ctr" rtl="1"/>
            <a:r>
              <a:rPr lang="ar-SA" sz="2200" b="1" dirty="0">
                <a:solidFill>
                  <a:srgbClr val="073E87">
                    <a:lumMod val="50000"/>
                  </a:srgbClr>
                </a:solidFill>
                <a:latin typeface="Candara"/>
                <a:cs typeface="Arial" panose="020B0604020202020204" pitchFamily="34" charset="0"/>
              </a:rPr>
              <a:t>2 – الفرعية </a:t>
            </a:r>
          </a:p>
          <a:p>
            <a:pPr algn="ctr" rtl="1"/>
            <a:r>
              <a:rPr lang="ar-SA" sz="2200" b="1" dirty="0">
                <a:solidFill>
                  <a:srgbClr val="073E87">
                    <a:lumMod val="50000"/>
                  </a:srgbClr>
                </a:solidFill>
                <a:latin typeface="Candara"/>
                <a:cs typeface="Arial" panose="020B0604020202020204" pitchFamily="34" charset="0"/>
              </a:rPr>
              <a:t>3 - المحلية</a:t>
            </a:r>
          </a:p>
        </p:txBody>
      </p:sp>
      <p:sp>
        <p:nvSpPr>
          <p:cNvPr id="2056" name="חץ מעוקל שמאלה 2055"/>
          <p:cNvSpPr/>
          <p:nvPr/>
        </p:nvSpPr>
        <p:spPr>
          <a:xfrm>
            <a:off x="9293821" y="4830300"/>
            <a:ext cx="423343" cy="90295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black"/>
              </a:solidFill>
              <a:latin typeface="Candara"/>
              <a:cs typeface="Arial" panose="020B0604020202020204" pitchFamily="34" charset="0"/>
            </a:endParaRPr>
          </a:p>
        </p:txBody>
      </p:sp>
      <p:sp>
        <p:nvSpPr>
          <p:cNvPr id="2057" name="תרשים זרימה: או 2056"/>
          <p:cNvSpPr/>
          <p:nvPr/>
        </p:nvSpPr>
        <p:spPr>
          <a:xfrm>
            <a:off x="8096381" y="4884744"/>
            <a:ext cx="1197441" cy="1008800"/>
          </a:xfrm>
          <a:prstGeom prst="flowChartOr">
            <a:avLst/>
          </a:prstGeom>
          <a:gradFill>
            <a:gsLst>
              <a:gs pos="0">
                <a:schemeClr val="accent5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200" b="1" dirty="0">
                <a:solidFill>
                  <a:srgbClr val="073E87">
                    <a:lumMod val="50000"/>
                  </a:srgbClr>
                </a:solidFill>
                <a:latin typeface="Candara"/>
                <a:cs typeface="Arial" panose="020B0604020202020204" pitchFamily="34" charset="0"/>
              </a:rPr>
              <a:t>مفارق</a:t>
            </a:r>
          </a:p>
        </p:txBody>
      </p:sp>
    </p:spTree>
    <p:extLst>
      <p:ext uri="{BB962C8B-B14F-4D97-AF65-F5344CB8AC3E}">
        <p14:creationId xmlns:p14="http://schemas.microsoft.com/office/powerpoint/2010/main" val="33732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0697BA94-25BE-4759-9A05-08ECFBDC737A}"/>
              </a:ext>
            </a:extLst>
          </p:cNvPr>
          <p:cNvSpPr txBox="1"/>
          <p:nvPr/>
        </p:nvSpPr>
        <p:spPr>
          <a:xfrm>
            <a:off x="7529632" y="198106"/>
            <a:ext cx="3651962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JO" sz="4400" dirty="0" smtClean="0">
                <a:solidFill>
                  <a:schemeClr val="bg1"/>
                </a:solidFill>
              </a:rPr>
              <a:t>بواعث حركة السير</a:t>
            </a:r>
            <a:endParaRPr lang="he-IL" sz="4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81899" y="1185141"/>
            <a:ext cx="11344951" cy="8776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SA" sz="3000" dirty="0" smtClean="0">
                <a:solidFill>
                  <a:prstClr val="black"/>
                </a:solidFill>
                <a:latin typeface="Trebuchet MS"/>
                <a:cs typeface="Tahoma" panose="020B0604030504040204" pitchFamily="34" charset="0"/>
              </a:rPr>
              <a:t>تجذب مواقع النّشاط الأشخاص والمركبات </a:t>
            </a:r>
            <a:endParaRPr lang="he-IL" sz="3000" dirty="0">
              <a:solidFill>
                <a:prstClr val="black"/>
              </a:solidFill>
              <a:latin typeface="Trebuchet MS"/>
              <a:cs typeface="Gisha" panose="020B0502040204020203" pitchFamily="34" charset="-79"/>
            </a:endParaRPr>
          </a:p>
        </p:txBody>
      </p:sp>
      <p:sp>
        <p:nvSpPr>
          <p:cNvPr id="2" name="חץ למטה 1"/>
          <p:cNvSpPr/>
          <p:nvPr/>
        </p:nvSpPr>
        <p:spPr>
          <a:xfrm>
            <a:off x="7045000" y="216976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/>
          <p:cNvSpPr txBox="1"/>
          <p:nvPr/>
        </p:nvSpPr>
        <p:spPr>
          <a:xfrm>
            <a:off x="3952068" y="3065602"/>
            <a:ext cx="56692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SA" sz="3000" dirty="0" smtClean="0">
                <a:solidFill>
                  <a:prstClr val="black"/>
                </a:solidFill>
                <a:latin typeface="Trebuchet MS"/>
                <a:cs typeface="Tahoma" panose="020B0604030504040204" pitchFamily="34" charset="0"/>
              </a:rPr>
              <a:t>يؤدي ذلك لتنشيط حركة السير</a:t>
            </a:r>
            <a:endParaRPr lang="he-IL" sz="3000" dirty="0">
              <a:solidFill>
                <a:prstClr val="black"/>
              </a:solidFill>
              <a:latin typeface="Trebuchet MS"/>
              <a:cs typeface="Gisha" panose="020B0502040204020203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54224" y="5212117"/>
            <a:ext cx="11344951" cy="8776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200000"/>
              </a:lnSpc>
            </a:pPr>
            <a:r>
              <a:rPr lang="ar-SA" sz="3000" dirty="0" smtClean="0">
                <a:solidFill>
                  <a:prstClr val="black"/>
                </a:solidFill>
                <a:latin typeface="Trebuchet MS"/>
                <a:cs typeface="Tahoma" panose="020B0604030504040204" pitchFamily="34" charset="0"/>
              </a:rPr>
              <a:t>كل هذا يسمى =بواعث حركة السير</a:t>
            </a:r>
            <a:endParaRPr lang="he-IL" sz="3000" dirty="0">
              <a:solidFill>
                <a:prstClr val="black"/>
              </a:solidFill>
              <a:latin typeface="Trebuchet MS"/>
              <a:cs typeface="Gisha" panose="020B0502040204020203" pitchFamily="34" charset="-79"/>
            </a:endParaRPr>
          </a:p>
        </p:txBody>
      </p:sp>
      <p:sp>
        <p:nvSpPr>
          <p:cNvPr id="8" name="חץ למטה 7"/>
          <p:cNvSpPr/>
          <p:nvPr/>
        </p:nvSpPr>
        <p:spPr>
          <a:xfrm>
            <a:off x="7045000" y="427902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71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43771" y="72022"/>
            <a:ext cx="7536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SA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</a:rPr>
              <a:t>كيف نميز بين موقع نشاط:</a:t>
            </a:r>
            <a:endParaRPr lang="ar-SA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</a:endParaRPr>
          </a:p>
        </p:txBody>
      </p:sp>
      <p:pic>
        <p:nvPicPr>
          <p:cNvPr id="3" name="A8dZcpWWLa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10509" y="2134293"/>
            <a:ext cx="7843805" cy="3992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33274" y="1311968"/>
            <a:ext cx="384592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JO" sz="3200" dirty="0" smtClean="0"/>
              <a:t>هيّا نشاهد الفيديو قبل الاجابة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58935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324106" y="86202"/>
            <a:ext cx="7536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SA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rebuchet MS"/>
              </a:rPr>
              <a:t>كيف نميز بين موقع نشاط:</a:t>
            </a:r>
            <a:endParaRPr lang="ar-SA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8881" y="1727605"/>
            <a:ext cx="449834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JO" sz="3200" dirty="0" smtClean="0"/>
              <a:t>نميّز بين نوعين من موقع النشاط </a:t>
            </a:r>
            <a:endParaRPr lang="he-IL" sz="3200" dirty="0"/>
          </a:p>
        </p:txBody>
      </p:sp>
      <p:sp>
        <p:nvSpPr>
          <p:cNvPr id="4" name="חץ למטה 3"/>
          <p:cNvSpPr/>
          <p:nvPr/>
        </p:nvSpPr>
        <p:spPr>
          <a:xfrm rot="19101533">
            <a:off x="8069610" y="2391885"/>
            <a:ext cx="484632" cy="1565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חץ למטה 5"/>
          <p:cNvSpPr/>
          <p:nvPr/>
        </p:nvSpPr>
        <p:spPr>
          <a:xfrm rot="1832638">
            <a:off x="4356565" y="2340587"/>
            <a:ext cx="484632" cy="1565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7514705" y="3953783"/>
            <a:ext cx="349965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800" dirty="0" smtClean="0"/>
              <a:t>موقع نشاط يعتبر باعث حركة سير كبيرًا</a:t>
            </a:r>
            <a:endParaRPr lang="he-IL" sz="2800" dirty="0"/>
          </a:p>
        </p:txBody>
      </p:sp>
      <p:sp>
        <p:nvSpPr>
          <p:cNvPr id="8" name="מלבן 7"/>
          <p:cNvSpPr/>
          <p:nvPr/>
        </p:nvSpPr>
        <p:spPr>
          <a:xfrm>
            <a:off x="2092496" y="3950227"/>
            <a:ext cx="349965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800" dirty="0" smtClean="0"/>
              <a:t>موقع نشاط يعتبر باعث حركة سير صغير</a:t>
            </a:r>
            <a:endParaRPr lang="he-IL" sz="2800" dirty="0"/>
          </a:p>
        </p:txBody>
      </p:sp>
      <p:sp>
        <p:nvSpPr>
          <p:cNvPr id="9" name="מלבן 8"/>
          <p:cNvSpPr/>
          <p:nvPr/>
        </p:nvSpPr>
        <p:spPr>
          <a:xfrm>
            <a:off x="8713582" y="5498986"/>
            <a:ext cx="3499659" cy="1250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/>
              <a:t>يخالف مواقع النشاط بعضها بعضًا في أنواع المركبات التي تنجذب اليها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7989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צורת גל">
  <a:themeElements>
    <a:clrScheme name="צורת גל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צורת גל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צורת גל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1374</Words>
  <Application>Microsoft Office PowerPoint</Application>
  <PresentationFormat>מסך רחב</PresentationFormat>
  <Paragraphs>272</Paragraphs>
  <Slides>31</Slides>
  <Notes>30</Notes>
  <HiddenSlides>0</HiddenSlides>
  <MMClips>10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31</vt:i4>
      </vt:variant>
    </vt:vector>
  </HeadingPairs>
  <TitlesOfParts>
    <vt:vector size="43" baseType="lpstr">
      <vt:lpstr>Alef</vt:lpstr>
      <vt:lpstr>Arial</vt:lpstr>
      <vt:lpstr>Calibri</vt:lpstr>
      <vt:lpstr>Calibri Light</vt:lpstr>
      <vt:lpstr>Candara</vt:lpstr>
      <vt:lpstr>Gisha</vt:lpstr>
      <vt:lpstr>Open Sans</vt:lpstr>
      <vt:lpstr>Symbol</vt:lpstr>
      <vt:lpstr>Tahoma</vt:lpstr>
      <vt:lpstr>Trebuchet MS</vt:lpstr>
      <vt:lpstr>Office Theme</vt:lpstr>
      <vt:lpstr>צורת גל</vt:lpstr>
      <vt:lpstr>מצגת של PowerPoint‏</vt:lpstr>
      <vt:lpstr>מצגת של PowerPoint‏</vt:lpstr>
      <vt:lpstr>מצגת של PowerPoint‏</vt:lpstr>
      <vt:lpstr>نبدأ بمتعة: سأعرض لكم صورًا لشوارعٍ قديمة وحديثة تمعنوا بها جيّدا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cp:lastModifiedBy>Ola Majdalawy</cp:lastModifiedBy>
  <cp:revision>3</cp:revision>
  <dcterms:modified xsi:type="dcterms:W3CDTF">2020-05-19T21:10:30Z</dcterms:modified>
</cp:coreProperties>
</file>