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D2AD1-8399-4540-9015-4C138082797B}" type="datetimeFigureOut">
              <a:rPr lang="x-none" smtClean="0"/>
              <a:t>19/05/2020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7CD2-6A08-4049-82D6-4CA2D02CE33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41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/>
              <a:t>اكتبوا النصّ الملائم وكذلك المعدّات المطلوبة.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51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328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404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33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63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404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823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52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697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763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384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b="1" dirty="0"/>
              <a:t>مدّة الشريحة: دقيقتان</a:t>
            </a:r>
            <a:endParaRPr sz="1200"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عرّفوا بأنفسكم وأعرضوا سير الدرس: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أنتم مدعوّون للتوجّه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موضوع الدرس وهدفه: </a:t>
            </a:r>
            <a:br>
              <a:rPr lang="ar-SA" sz="1200" dirty="0">
                <a:solidFill>
                  <a:schemeClr val="dk1"/>
                </a:solidFill>
              </a:rPr>
            </a:br>
            <a:endParaRPr sz="1200" dirty="0">
              <a:solidFill>
                <a:srgbClr val="2F5496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نبدأ بـ ….  (مرحلة افتتاحيّة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ننتقل إلى الاكتشاف (مرحلة التعلّم/ إكساب -  اكنبوا هنا سؤالًا مثيرًا للفضول، يجيب عن هدف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نتدرّب على … (مرحلة التدرّب/ التجريب)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نُجمل  (مرحلة إجمال الدرس)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53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139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277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113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25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621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047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 لاحقًا وغير ذلك.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73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518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p21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857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ar-SA">
                <a:latin typeface="Tahoma"/>
                <a:ea typeface="Tahoma"/>
                <a:cs typeface="Tahoma"/>
                <a:sym typeface="Tahoma"/>
              </a:rPr>
              <a:t>خذوا بالحسبان أنّه سيكون هناك تلاميذ من دون اسم مستخدم وكلمة سرّ. في هذه الحالة اقترحوا عليهم أن يشبكوا بالمنظومة بواسطة اسم مستخدم وكلمة سرّ مؤقّتين تحصلون عليهما لاحقًا.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2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84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/>
              <a:t>حذف هذه الشريحة إذا لم تكن ضروريّة: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sz="1200" b="1"/>
              <a:t>مدّة الشريحة: دقيقة</a:t>
            </a:r>
            <a:endParaRPr sz="1200"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/>
              <a:t>تأكّدوا في هذه الشريحة أنّ الجميع تزوّدوا بالأدوات المساعدة المطلوبة (ننصح بأن تكون هذه الأدوات المساعدة موجودة معكم لتعرضوها كمثال) </a:t>
            </a: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ar-SA" sz="120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S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هذا هو الوقت المناسب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29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ar-SA">
                <a:latin typeface="Tahoma"/>
                <a:ea typeface="Tahoma"/>
                <a:cs typeface="Tahoma"/>
                <a:sym typeface="Tahoma"/>
              </a:rPr>
              <a:t>خذوا بالحسبان أنّه سيكون هناك تلاميذ من دون اسم مستخدم وكلمة سرّ. في هذه الحالة اقترحوا عليهم أن يشبكوا بالمنظومة بواسطة اسم مستخدم وكلمة سرّ مؤقّتين تحصلون عليهما لاحقًا.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2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511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77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ثلاث دقائق للتفكير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3174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ECB2B-020C-4C2A-866B-F27EB9820FEB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0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ثلاث دقائق للتفكير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3174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ECB2B-020C-4C2A-866B-F27EB9820FEB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446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83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97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379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9" y="3092183"/>
            <a:ext cx="8250540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B261B-94A0-3C46-92A2-B3748A6755AE}"/>
              </a:ext>
            </a:extLst>
          </p:cNvPr>
          <p:cNvGrpSpPr/>
          <p:nvPr userDrawn="1"/>
        </p:nvGrpSpPr>
        <p:grpSpPr>
          <a:xfrm>
            <a:off x="5462337" y="1979222"/>
            <a:ext cx="5197642" cy="830997"/>
            <a:chOff x="5462337" y="1979222"/>
            <a:chExt cx="5197642" cy="830997"/>
          </a:xfrm>
        </p:grpSpPr>
        <p:sp>
          <p:nvSpPr>
            <p:cNvPr id="19" name="Google Shape;179;p5">
              <a:extLst>
                <a:ext uri="{FF2B5EF4-FFF2-40B4-BE49-F238E27FC236}">
                  <a16:creationId xmlns:a16="http://schemas.microsoft.com/office/drawing/2014/main" id="{788B15F5-1CDA-4F44-93F2-86362D9D52E4}"/>
                </a:ext>
              </a:extLst>
            </p:cNvPr>
            <p:cNvSpPr/>
            <p:nvPr/>
          </p:nvSpPr>
          <p:spPr>
            <a:xfrm>
              <a:off x="5462337" y="2129589"/>
              <a:ext cx="5197642" cy="56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Google Shape;180;p5">
              <a:extLst>
                <a:ext uri="{FF2B5EF4-FFF2-40B4-BE49-F238E27FC236}">
                  <a16:creationId xmlns:a16="http://schemas.microsoft.com/office/drawing/2014/main" id="{15F87E9C-44A5-C24E-8083-3A505A971D87}"/>
                </a:ext>
              </a:extLst>
            </p:cNvPr>
            <p:cNvSpPr txBox="1"/>
            <p:nvPr/>
          </p:nvSpPr>
          <p:spPr>
            <a:xfrm>
              <a:off x="5811854" y="1979222"/>
              <a:ext cx="449860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منظومة بثّ قُطريّة</a:t>
              </a:r>
              <a:endParaRPr sz="4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50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9B57-D837-4B68-B3A0-53A8D087A034}" type="datetime1">
              <a:rPr lang="ar-SA" smtClean="0"/>
              <a:t>27/09/1441</a:t>
            </a:fld>
            <a:endParaRPr lang="ar-SA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365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EDDF-8430-4146-9CD9-F2980E311030}" type="datetime1">
              <a:rPr lang="ar-SA" smtClean="0"/>
              <a:t>27/09/1441</a:t>
            </a:fld>
            <a:endParaRPr lang="ar-SA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5961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5B33-EA9D-44CB-82CD-1F81E1CE3AF6}" type="datetime1">
              <a:rPr lang="ar-SA" smtClean="0"/>
              <a:t>27/09/1441</a:t>
            </a:fld>
            <a:endParaRPr lang="ar-SA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4636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0AEA-047E-4C78-BBED-D87A011D2EEE}" type="datetime1">
              <a:rPr lang="ar-SA" smtClean="0"/>
              <a:t>27/09/1441</a:t>
            </a:fld>
            <a:endParaRPr lang="ar-SA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5731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2799-EA40-4FED-A2F8-97E6AED7C344}" type="datetime1">
              <a:rPr lang="ar-SA" smtClean="0"/>
              <a:t>27/09/1441</a:t>
            </a:fld>
            <a:endParaRPr lang="ar-SA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3272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BEE26-F6E6-42DE-82F8-10D2B0ABC256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0193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CADA-66B4-44F8-977E-74DB64E6418F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375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ab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5144B-8776-564F-AB50-1194BBF05E68}"/>
              </a:ext>
            </a:extLst>
          </p:cNvPr>
          <p:cNvGrpSpPr/>
          <p:nvPr userDrawn="1"/>
        </p:nvGrpSpPr>
        <p:grpSpPr>
          <a:xfrm>
            <a:off x="0" y="-309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4AC25D-F601-914B-BFA6-4E242F2D8B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72B621-E061-E349-8C93-29A56AE73DDB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97DFC6-AF1D-AB40-AA86-7264EA00E17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647" y="256695"/>
            <a:ext cx="10442575" cy="628195"/>
          </a:xfrm>
          <a:prstGeom prst="rect">
            <a:avLst/>
          </a:prstGeo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0603" y="1239872"/>
            <a:ext cx="10331450" cy="4742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052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36"/>
          <p:cNvCxnSpPr/>
          <p:nvPr/>
        </p:nvCxnSpPr>
        <p:spPr>
          <a:xfrm>
            <a:off x="7156173" y="197139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36"/>
          <p:cNvSpPr/>
          <p:nvPr/>
        </p:nvSpPr>
        <p:spPr>
          <a:xfrm rot="-54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36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36"/>
          <p:cNvCxnSpPr/>
          <p:nvPr/>
        </p:nvCxnSpPr>
        <p:spPr>
          <a:xfrm>
            <a:off x="4093266" y="2367421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36"/>
          <p:cNvSpPr txBox="1"/>
          <p:nvPr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6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6"/>
          <p:cNvSpPr/>
          <p:nvPr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6"/>
          <p:cNvSpPr/>
          <p:nvPr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36"/>
          <p:cNvGrpSpPr/>
          <p:nvPr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09" name="Google Shape;109;p3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682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7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/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/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 dirty="0"/>
            </a:p>
          </p:txBody>
        </p:sp>
        <p:sp>
          <p:nvSpPr>
            <p:cNvPr id="9" name="Rectangle 13"/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/>
            </a:p>
          </p:txBody>
        </p:sp>
      </p:grpSp>
      <p:sp>
        <p:nvSpPr>
          <p:cNvPr id="10" name="Rectangle 15"/>
          <p:cNvSpPr/>
          <p:nvPr userDrawn="1"/>
        </p:nvSpPr>
        <p:spPr>
          <a:xfrm rot="16200000">
            <a:off x="11333163" y="835027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591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71640" y="1928815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3495"/>
              </a:lnSpc>
              <a:buNone/>
              <a:defRPr sz="2700">
                <a:latin typeface="Calibri" panose="020F0502020204030204" pitchFamily="34" charset="0"/>
                <a:cs typeface="+mn-cs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7633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>
            <a:cxnSpLocks/>
          </p:cNvCxnSpPr>
          <p:nvPr userDrawn="1"/>
        </p:nvCxnSpPr>
        <p:spPr>
          <a:xfrm>
            <a:off x="9093202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 userDrawn="1"/>
        </p:nvSpPr>
        <p:spPr>
          <a:xfrm rot="16200000">
            <a:off x="8990014" y="249240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350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7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/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/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 dirty="0"/>
            </a:p>
          </p:txBody>
        </p:sp>
        <p:sp>
          <p:nvSpPr>
            <p:cNvPr id="10" name="Rectangle 13"/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171450" marR="0" indent="-171450" algn="r" defTabSz="685800" rtl="1" eaLnBrk="1" fontAlgn="auto" latinLnBrk="0" hangingPunct="1">
              <a:lnSpc>
                <a:spcPts val="2745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1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8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ar-SA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2ACB-0E69-43AE-9F53-885C114B25FB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85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DA9B-379B-4730-811E-13182AC2802A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829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238D-9251-4458-8F15-853D3763898F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1989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9006-16CD-4178-A025-972B8E4D5CA6}" type="datetime1">
              <a:rPr lang="ar-SA" smtClean="0"/>
              <a:t>27/09/1441</a:t>
            </a:fld>
            <a:endParaRPr lang="ar-SA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845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175">
              <a:srgbClr val="0077D8"/>
            </a:gs>
            <a:gs pos="0">
              <a:srgbClr val="03D4A8"/>
            </a:gs>
            <a:gs pos="41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ar-SA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ar-SA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2127A-AD4D-4E69-9D77-0A5FA0934918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/>
              <a:t>تحضير واعداد خضر ابو خضر -- مرشد الامن والامان على الطرق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0117C-C71B-4575-8FB3-D0963E9C4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355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9.tmp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20.tmp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JPG"/><Relationship Id="rId4" Type="http://schemas.openxmlformats.org/officeDocument/2006/relationships/image" Target="../media/image2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m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tmp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tm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body" sz="quarter" idx="15"/>
          </p:nvPr>
        </p:nvSpPr>
        <p:spPr>
          <a:xfrm>
            <a:off x="1850065" y="3138525"/>
            <a:ext cx="8857030" cy="824410"/>
          </a:xfrm>
        </p:spPr>
        <p:txBody>
          <a:bodyPr/>
          <a:lstStyle/>
          <a:p>
            <a:pPr lvl="0"/>
            <a:r>
              <a:rPr lang="ar-SA" sz="4400" dirty="0"/>
              <a:t>الحذر على الطرق إتاحة ونمط حياة امن</a:t>
            </a:r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sz="quarter" idx="16"/>
          </p:nvPr>
        </p:nvSpPr>
        <p:spPr>
          <a:xfrm>
            <a:off x="577304" y="4399975"/>
            <a:ext cx="8395629" cy="599856"/>
          </a:xfrm>
        </p:spPr>
        <p:txBody>
          <a:bodyPr/>
          <a:lstStyle/>
          <a:p>
            <a:pPr lvl="0"/>
            <a:r>
              <a:rPr lang="ar-SA" sz="2800" dirty="0"/>
              <a:t>موضوع الدرس: </a:t>
            </a:r>
            <a:r>
              <a:rPr lang="ar-SA" sz="2600" dirty="0"/>
              <a:t>مبنى المدينة والحي السكني وتأثيره في السلامة على الطرق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04304-19B4-A249-A0B9-9B07043A2E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880" y="5059599"/>
            <a:ext cx="7788053" cy="2084361"/>
          </a:xfrm>
        </p:spPr>
        <p:txBody>
          <a:bodyPr>
            <a:noAutofit/>
          </a:bodyPr>
          <a:lstStyle/>
          <a:p>
            <a:r>
              <a:rPr lang="ar-SA" dirty="0">
                <a:cs typeface="+mn-cs"/>
                <a:sym typeface="Calibri"/>
              </a:rPr>
              <a:t>مع </a:t>
            </a:r>
            <a:r>
              <a:rPr lang="ar-SA" dirty="0" smtClean="0">
                <a:cs typeface="+mn-cs"/>
                <a:sym typeface="Calibri"/>
              </a:rPr>
              <a:t>المعلّم:</a:t>
            </a:r>
            <a:r>
              <a:rPr lang="ar-JO" dirty="0" smtClean="0">
                <a:cs typeface="+mn-cs"/>
                <a:sym typeface="Calibri"/>
              </a:rPr>
              <a:t> </a:t>
            </a:r>
            <a:r>
              <a:rPr lang="ar-SA" dirty="0">
                <a:sym typeface="Calibri"/>
              </a:rPr>
              <a:t>باسل </a:t>
            </a:r>
            <a:r>
              <a:rPr lang="ar-SA" dirty="0" err="1">
                <a:sym typeface="Calibri"/>
              </a:rPr>
              <a:t>محاجنة</a:t>
            </a:r>
            <a:r>
              <a:rPr lang="ar-SA" dirty="0">
                <a:sym typeface="Calibri"/>
              </a:rPr>
              <a:t> </a:t>
            </a: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43429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1990998" y="4940063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3755923" y="6340748"/>
            <a:ext cx="835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dirty="0" smtClean="0">
                <a:solidFill>
                  <a:schemeClr val="bg1"/>
                </a:solidFill>
                <a:sym typeface="Calibri"/>
              </a:rPr>
              <a:t>&gt; </a:t>
            </a:r>
            <a:r>
              <a:rPr lang="ar-SA" dirty="0" smtClean="0">
                <a:solidFill>
                  <a:schemeClr val="bg1"/>
                </a:solidFill>
                <a:sym typeface="Calibri"/>
              </a:rPr>
              <a:t>توجيه </a:t>
            </a:r>
            <a:r>
              <a:rPr lang="ar-SA" dirty="0">
                <a:solidFill>
                  <a:schemeClr val="bg1"/>
                </a:solidFill>
                <a:sym typeface="Calibri"/>
              </a:rPr>
              <a:t>سائرة عابد المسؤولة والمركزة القطرية للحذر على الطرق إتاحة ونمط حياة آمن في المجتمع العربي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43" y="1722325"/>
            <a:ext cx="6790196" cy="430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850" y="247867"/>
            <a:ext cx="982192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ما هي التغيرات التي سوف تحدث في المنطقة بالنسبة لحركة السير والامان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808" y="1937797"/>
            <a:ext cx="411044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* بواعث </a:t>
            </a:r>
            <a:r>
              <a:rPr lang="ar-SA" sz="2800" dirty="0"/>
              <a:t>حركة السير تكون </a:t>
            </a:r>
            <a:r>
              <a:rPr lang="ar-SA" sz="2800" dirty="0" smtClean="0"/>
              <a:t>كبيرة</a:t>
            </a:r>
            <a:endParaRPr lang="en-US" sz="2800" dirty="0" smtClean="0"/>
          </a:p>
          <a:p>
            <a:endParaRPr lang="he-IL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61427" y="2540333"/>
            <a:ext cx="4762842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زيادة عدد الوافدين الى المنطقة بكميات</a:t>
            </a:r>
          </a:p>
          <a:p>
            <a:pPr algn="r"/>
            <a:r>
              <a:rPr lang="ar-SA" sz="2800" dirty="0"/>
              <a:t> كبيرة</a:t>
            </a:r>
            <a:endParaRPr lang="he-IL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692913" y="3695747"/>
            <a:ext cx="216277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ازدحام مروري</a:t>
            </a:r>
            <a:endParaRPr lang="he-IL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16387" y="4467560"/>
            <a:ext cx="475643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التأثير على مشكلات السلامة المرورية</a:t>
            </a:r>
            <a:endParaRPr lang="he-I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256409" y="5328849"/>
            <a:ext cx="358944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ذروة النشاط على مدار اليوم</a:t>
            </a:r>
            <a:endParaRPr lang="he-IL" sz="2800" dirty="0"/>
          </a:p>
        </p:txBody>
      </p:sp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051" y="1068705"/>
            <a:ext cx="2097559" cy="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8960" y="301228"/>
            <a:ext cx="5538696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تخيّل انّه قرّروا بناء فندق بجانب مدرستِك</a:t>
            </a:r>
            <a:endParaRPr lang="he-IL" sz="3200" dirty="0">
              <a:solidFill>
                <a:schemeClr val="bg1"/>
              </a:solidFill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61" y="1487933"/>
            <a:ext cx="6821205" cy="45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6185" y="216277"/>
            <a:ext cx="982192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ما هي التغيرات التي سوف تحدث في المنطقة بالنسبة لحركة السير والامان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479" y="1898469"/>
            <a:ext cx="411044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/>
              <a:t>* بواعث حركة السير تكون كبيرة</a:t>
            </a:r>
            <a:endParaRPr lang="he-IL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90927" y="2501005"/>
            <a:ext cx="4762842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زيادة عدد الوافدين الى المنطقة بكميات</a:t>
            </a:r>
          </a:p>
          <a:p>
            <a:pPr algn="r"/>
            <a:r>
              <a:rPr lang="ar-SA" sz="2800" dirty="0"/>
              <a:t> كبيرة</a:t>
            </a:r>
            <a:endParaRPr lang="he-IL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732245" y="3656419"/>
            <a:ext cx="216277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ازدحام مروري</a:t>
            </a:r>
            <a:endParaRPr lang="he-IL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55719" y="4428232"/>
            <a:ext cx="475643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التأثير على مشكلات السلامة المرورية</a:t>
            </a:r>
            <a:endParaRPr lang="he-I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295741" y="5289521"/>
            <a:ext cx="358944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* ذروة النشاط على مدار اليوم</a:t>
            </a:r>
            <a:endParaRPr lang="he-IL" sz="2800" dirty="0"/>
          </a:p>
        </p:txBody>
      </p:sp>
      <p:pic>
        <p:nvPicPr>
          <p:cNvPr id="10" name="תמונה 9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15" y="1487933"/>
            <a:ext cx="6821205" cy="4540496"/>
          </a:xfrm>
          <a:prstGeom prst="rect">
            <a:avLst/>
          </a:prstGeom>
        </p:spPr>
      </p:pic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5349"/>
            <a:ext cx="2368075" cy="84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4033800"/>
            <a:ext cx="3765600" cy="2824200"/>
          </a:xfrm>
          <a:prstGeom prst="rect">
            <a:avLst/>
          </a:prstGeom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773"/>
            <a:ext cx="3326498" cy="2184789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1094773"/>
            <a:ext cx="3640182" cy="2421763"/>
          </a:xfrm>
          <a:prstGeom prst="rect">
            <a:avLst/>
          </a:prstGeom>
        </p:spPr>
      </p:pic>
      <p:pic>
        <p:nvPicPr>
          <p:cNvPr id="13" name="תמונה 12" descr="גזירת מסך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00" y="1094773"/>
            <a:ext cx="3765600" cy="2554852"/>
          </a:xfrm>
          <a:prstGeom prst="rect">
            <a:avLst/>
          </a:prstGeom>
        </p:spPr>
      </p:pic>
      <p:sp>
        <p:nvSpPr>
          <p:cNvPr id="14" name="אליפסה 13"/>
          <p:cNvSpPr/>
          <p:nvPr/>
        </p:nvSpPr>
        <p:spPr>
          <a:xfrm rot="10412361" flipV="1">
            <a:off x="2082696" y="2241253"/>
            <a:ext cx="1013385" cy="921947"/>
          </a:xfrm>
          <a:prstGeom prst="ellipse">
            <a:avLst/>
          </a:prstGeom>
          <a:solidFill>
            <a:sysClr val="window" lastClr="FFFFFF"/>
          </a:solidFill>
          <a:ln w="15875" cap="flat" cmpd="sng" algn="ctr">
            <a:solidFill>
              <a:srgbClr val="D78D38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تطور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אליפסה 14"/>
          <p:cNvSpPr/>
          <p:nvPr/>
        </p:nvSpPr>
        <p:spPr>
          <a:xfrm rot="10412361" flipV="1">
            <a:off x="4116741" y="1211134"/>
            <a:ext cx="1013385" cy="921947"/>
          </a:xfrm>
          <a:prstGeom prst="ellipse">
            <a:avLst/>
          </a:prstGeom>
          <a:solidFill>
            <a:sysClr val="window" lastClr="FFFFFF"/>
          </a:solidFill>
          <a:ln w="15875" cap="flat" cmpd="sng" algn="ctr">
            <a:solidFill>
              <a:srgbClr val="D78D38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تطور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אליפסה 15"/>
          <p:cNvSpPr/>
          <p:nvPr/>
        </p:nvSpPr>
        <p:spPr>
          <a:xfrm rot="10412361" flipV="1">
            <a:off x="8786195" y="1229184"/>
            <a:ext cx="1013385" cy="921947"/>
          </a:xfrm>
          <a:prstGeom prst="ellipse">
            <a:avLst/>
          </a:prstGeom>
          <a:solidFill>
            <a:sysClr val="window" lastClr="FFFFFF"/>
          </a:solidFill>
          <a:ln w="15875" cap="flat" cmpd="sng" algn="ctr">
            <a:solidFill>
              <a:srgbClr val="D78D38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تطور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אליפסה 16"/>
          <p:cNvSpPr/>
          <p:nvPr/>
        </p:nvSpPr>
        <p:spPr>
          <a:xfrm rot="10412361" flipV="1">
            <a:off x="6488224" y="4099209"/>
            <a:ext cx="1214637" cy="92194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مشكلات سلامة</a:t>
            </a:r>
            <a:endParaRPr lang="he-IL" dirty="0"/>
          </a:p>
        </p:txBody>
      </p:sp>
      <p:cxnSp>
        <p:nvCxnSpPr>
          <p:cNvPr id="18" name="מחבר חץ ישר 17"/>
          <p:cNvCxnSpPr/>
          <p:nvPr/>
        </p:nvCxnSpPr>
        <p:spPr>
          <a:xfrm flipH="1">
            <a:off x="7402286" y="3836227"/>
            <a:ext cx="1890602" cy="16096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/>
          <p:nvPr/>
        </p:nvCxnSpPr>
        <p:spPr>
          <a:xfrm flipH="1">
            <a:off x="5578769" y="3183790"/>
            <a:ext cx="1057505" cy="16096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מחבר חץ ישר 21"/>
          <p:cNvCxnSpPr/>
          <p:nvPr/>
        </p:nvCxnSpPr>
        <p:spPr>
          <a:xfrm>
            <a:off x="1463040" y="2934789"/>
            <a:ext cx="2825533" cy="2151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5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1" name="מלבן 10"/>
          <p:cNvSpPr/>
          <p:nvPr/>
        </p:nvSpPr>
        <p:spPr>
          <a:xfrm>
            <a:off x="1506605" y="153673"/>
            <a:ext cx="9669635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SA" sz="4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w Cen MT" panose="020B0602020104020603"/>
              </a:rPr>
              <a:t>ما هو تأثير تطور البلدات على مستوى السلامة </a:t>
            </a:r>
            <a:r>
              <a:rPr lang="ar-SA" sz="40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w Cen MT" panose="020B0602020104020603"/>
              </a:rPr>
              <a:t>المرورية؟</a:t>
            </a:r>
            <a:endParaRPr lang="he-IL" sz="4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w Cen MT" panose="020B0602020104020603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52" y="1961425"/>
            <a:ext cx="2266950" cy="3829050"/>
          </a:xfrm>
          <a:prstGeom prst="rect">
            <a:avLst/>
          </a:prstGeom>
        </p:spPr>
      </p:pic>
      <p:pic>
        <p:nvPicPr>
          <p:cNvPr id="1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71" y="1130450"/>
            <a:ext cx="2329837" cy="83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" y="1084262"/>
            <a:ext cx="11577876" cy="5663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0092" y="268371"/>
            <a:ext cx="15784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</a:rPr>
              <a:t>التأثير هو :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מלבן 1"/>
          <p:cNvSpPr/>
          <p:nvPr/>
        </p:nvSpPr>
        <p:spPr>
          <a:xfrm>
            <a:off x="4944048" y="87247"/>
            <a:ext cx="4637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مراحل تطور المدينة</a:t>
            </a:r>
            <a:endParaRPr lang="he-IL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5794" y="1305580"/>
            <a:ext cx="354295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1. زيادة عدد السكان والهجرة</a:t>
            </a:r>
            <a:endParaRPr lang="he-IL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8419" y="1950970"/>
            <a:ext cx="56893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2. تطوير شبكة الطرق – سكة الحديد، شوارع...</a:t>
            </a:r>
            <a:endParaRPr lang="he-I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022358" y="2596360"/>
            <a:ext cx="230543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3. تطور اقتصادي</a:t>
            </a:r>
            <a:endParaRPr lang="he-IL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68070" y="3385030"/>
            <a:ext cx="533351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4. بنايات عالية في المراكز التجارية والسكنية</a:t>
            </a:r>
            <a:endParaRPr lang="he-IL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934193" y="3940724"/>
            <a:ext cx="239360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5. بناء أحياء جديدة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7385692" y="4618631"/>
            <a:ext cx="394210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6. ازدياد بعدد الطرق والمركبات</a:t>
            </a:r>
            <a:endParaRPr lang="he-IL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525407" y="5284229"/>
            <a:ext cx="59154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7. ازدياد مشكلات السلامة والازدحامات المرورية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6942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715794" y="1305580"/>
            <a:ext cx="290015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1. الكثافة السكانية عالية</a:t>
            </a:r>
            <a:endParaRPr lang="he-IL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746251" y="1940415"/>
            <a:ext cx="286969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2. مساحتها كبيرة نسبيًّا</a:t>
            </a:r>
            <a:endParaRPr lang="he-I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92980" y="2535441"/>
            <a:ext cx="968566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3. مجالات عمل السكان كبيرة كالتجارة والصناعة والخدمات والبناء والمواصلات...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72451" y="5095685"/>
            <a:ext cx="7204216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طبيعة هذه الأعمال تؤثر في مقدار حركة السير وعلى زحامها،</a:t>
            </a:r>
          </a:p>
          <a:p>
            <a:pPr algn="r"/>
            <a:r>
              <a:rPr lang="ar-SA" sz="2800" dirty="0"/>
              <a:t>كما وأنّها توثر على سلوك السائقين وعلى مشكلات السّلامة</a:t>
            </a:r>
            <a:endParaRPr lang="he-IL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9934" y="316375"/>
            <a:ext cx="82486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مزايا البلدة </a:t>
            </a:r>
            <a:r>
              <a:rPr lang="ar-SA" sz="3200" dirty="0" smtClean="0">
                <a:solidFill>
                  <a:schemeClr val="bg1"/>
                </a:solidFill>
              </a:rPr>
              <a:t>المدنية </a:t>
            </a:r>
            <a:r>
              <a:rPr lang="ar-SA" sz="3200" dirty="0">
                <a:solidFill>
                  <a:schemeClr val="bg1"/>
                </a:solidFill>
              </a:rPr>
              <a:t>وتأثيرها في السلامة على الطرق 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4" name="חץ למטה 3"/>
          <p:cNvSpPr/>
          <p:nvPr/>
        </p:nvSpPr>
        <p:spPr>
          <a:xfrm rot="1320704">
            <a:off x="8140987" y="3247762"/>
            <a:ext cx="684239" cy="1392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חץ למטה 20"/>
          <p:cNvSpPr/>
          <p:nvPr/>
        </p:nvSpPr>
        <p:spPr>
          <a:xfrm rot="19842525">
            <a:off x="5415879" y="3148104"/>
            <a:ext cx="684239" cy="1392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87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43427" y="1305580"/>
            <a:ext cx="714169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1. المسافة القائمة بين المدن المختلفة المتاخمة للمدينة الرئيسيّة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795697" y="3835055"/>
            <a:ext cx="7383753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A" sz="2800" dirty="0"/>
              <a:t> تؤثر في مقدار حركة السير وعلى زحامها، اختناقات مروريّة</a:t>
            </a:r>
          </a:p>
          <a:p>
            <a:pPr algn="r"/>
            <a:r>
              <a:rPr lang="ar-SA" sz="2800" dirty="0"/>
              <a:t>كما وأنّها توثر على مداومة السكان اليوميّة وعلى سلوك السائقين</a:t>
            </a:r>
          </a:p>
          <a:p>
            <a:pPr algn="r"/>
            <a:r>
              <a:rPr lang="ar-SA" sz="2800" dirty="0"/>
              <a:t> وعلى مشكلات السّلامة</a:t>
            </a:r>
            <a:endParaRPr lang="he-IL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9934" y="316375"/>
            <a:ext cx="82486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هناك مزايا أخرى للبلدة تؤثر في السلامة على الطرق 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4" name="חץ למטה 3"/>
          <p:cNvSpPr/>
          <p:nvPr/>
        </p:nvSpPr>
        <p:spPr>
          <a:xfrm>
            <a:off x="6577341" y="1939132"/>
            <a:ext cx="684239" cy="1392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0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88310" y="1297265"/>
            <a:ext cx="33146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dirty="0" smtClean="0"/>
              <a:t>2</a:t>
            </a:r>
            <a:r>
              <a:rPr lang="he-IL" sz="2800" dirty="0" smtClean="0"/>
              <a:t>- </a:t>
            </a:r>
            <a:r>
              <a:rPr lang="ar-SA" sz="2800" dirty="0" smtClean="0"/>
              <a:t>تطور </a:t>
            </a:r>
            <a:r>
              <a:rPr lang="ar-SA" sz="2800" dirty="0"/>
              <a:t>البلدة التاريخي. 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016109" y="3639746"/>
            <a:ext cx="7122463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A" sz="2800" dirty="0"/>
              <a:t> تؤثر في مقدار حركة السير وعلى زحامها، اختناقات مروريّة</a:t>
            </a:r>
          </a:p>
          <a:p>
            <a:pPr algn="r"/>
            <a:r>
              <a:rPr lang="ar-SA" sz="2800" dirty="0"/>
              <a:t>كما وأنّها توثر على سلوك السائقين وعلى مشكلات السّلامة</a:t>
            </a:r>
            <a:endParaRPr lang="he-IL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9934" y="316375"/>
            <a:ext cx="82486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هناك مزايا أخرى للبلدة تؤثر في السلامة على الطرق 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4" name="חץ למטה 3"/>
          <p:cNvSpPr/>
          <p:nvPr/>
        </p:nvSpPr>
        <p:spPr>
          <a:xfrm>
            <a:off x="6577341" y="1939132"/>
            <a:ext cx="684239" cy="1392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27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سنتعلّم اليوم؟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CF2D0-DB04-B246-BCF0-08BE7F6B7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647" y="1258275"/>
            <a:ext cx="11074600" cy="4742476"/>
          </a:xfrm>
        </p:spPr>
        <p:txBody>
          <a:bodyPr>
            <a:normAutofit/>
          </a:bodyPr>
          <a:lstStyle/>
          <a:p>
            <a:pPr lvl="0"/>
            <a:r>
              <a:rPr lang="ar-SA"/>
              <a:t> مقارنة </a:t>
            </a:r>
            <a:r>
              <a:rPr lang="ar-SA" dirty="0"/>
              <a:t>المدينة بين الحاضر والماضي</a:t>
            </a:r>
          </a:p>
          <a:p>
            <a:pPr lvl="0"/>
            <a:r>
              <a:rPr lang="ar-SA" dirty="0"/>
              <a:t>أنواع المناطق</a:t>
            </a:r>
          </a:p>
          <a:p>
            <a:pPr lvl="0"/>
            <a:r>
              <a:rPr lang="ar-SA" dirty="0"/>
              <a:t>منطقة أداء ومنطقة نشاط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ar-SA" dirty="0"/>
              <a:t>العلاقة بين مبنى البلدة والسلامة على الطرق</a:t>
            </a:r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3534" y="6297286"/>
            <a:ext cx="493376" cy="56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56780" y="3247161"/>
            <a:ext cx="1101733" cy="7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1;p6">
            <a:extLst>
              <a:ext uri="{FF2B5EF4-FFF2-40B4-BE49-F238E27FC236}">
                <a16:creationId xmlns:a16="http://schemas.microsoft.com/office/drawing/2014/main" id="{874ADFB6-382D-4A44-8AAC-10936C539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8706" y="5776579"/>
            <a:ext cx="1562100" cy="157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7034E-2F0B-C44F-AFCB-066CEE8C51E0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43444B-B393-3D43-9ECE-20A1055F5F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14D0DE-359A-704F-877F-4644BECEF677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08F834-1E99-984B-94EB-82352D899F3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7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78760" y="1297265"/>
            <a:ext cx="25458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/>
              <a:t> </a:t>
            </a:r>
            <a:r>
              <a:rPr lang="he-IL" sz="2800" dirty="0" smtClean="0"/>
              <a:t>3</a:t>
            </a:r>
            <a:r>
              <a:rPr lang="ar-SA" sz="2800" dirty="0" smtClean="0"/>
              <a:t> </a:t>
            </a:r>
            <a:r>
              <a:rPr lang="ar-SA" sz="2800" dirty="0"/>
              <a:t>. تركيبة السكان. 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631325" y="3639746"/>
            <a:ext cx="7507247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ar-SA" sz="2800" dirty="0"/>
              <a:t> هناك علاقة بين مستوى السكان الاجتماعي- الاقتصادي في البلدة</a:t>
            </a:r>
          </a:p>
          <a:p>
            <a:pPr algn="r"/>
            <a:r>
              <a:rPr lang="ar-SA" sz="2800" dirty="0"/>
              <a:t>وعدد المركبات التي يمتلكونها ونوعيتها</a:t>
            </a:r>
            <a:endParaRPr lang="he-IL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9934" y="316375"/>
            <a:ext cx="82486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هناك مزايا أخرى للبلدة تؤثر في السلامة على الطرق 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4" name="חץ למטה 3"/>
          <p:cNvSpPr/>
          <p:nvPr/>
        </p:nvSpPr>
        <p:spPr>
          <a:xfrm>
            <a:off x="6577341" y="1939132"/>
            <a:ext cx="684239" cy="1392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86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מלבן 10"/>
          <p:cNvSpPr/>
          <p:nvPr/>
        </p:nvSpPr>
        <p:spPr>
          <a:xfrm>
            <a:off x="4334020" y="1431472"/>
            <a:ext cx="3430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SA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</a:rPr>
              <a:t>تقسم البلدة الى:</a:t>
            </a:r>
            <a:endParaRPr lang="he-IL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9499" y="335848"/>
            <a:ext cx="2085827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2" name="חץ למטה 11"/>
          <p:cNvSpPr/>
          <p:nvPr/>
        </p:nvSpPr>
        <p:spPr>
          <a:xfrm rot="18708205">
            <a:off x="7424977" y="2092162"/>
            <a:ext cx="361786" cy="1361515"/>
          </a:xfrm>
          <a:prstGeom prst="downArrow">
            <a:avLst/>
          </a:prstGeom>
          <a:solidFill>
            <a:srgbClr val="274FA4"/>
          </a:solidFill>
          <a:ln w="15875" cap="flat" cmpd="sng" algn="ctr">
            <a:solidFill>
              <a:srgbClr val="274FA4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6886672" y="3340946"/>
            <a:ext cx="2465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أداء</a:t>
            </a:r>
            <a:endParaRPr lang="he-I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מלבן 13"/>
          <p:cNvSpPr/>
          <p:nvPr/>
        </p:nvSpPr>
        <p:spPr>
          <a:xfrm flipH="1">
            <a:off x="6519585" y="4497950"/>
            <a:ext cx="3199914" cy="1857375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rgbClr val="53B18F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منطقة تستعمل بمعظمها لهدف أساسي واحد ، وتتشابه استخداماتها الأرضية كالمنطقة السكنية او المنطقة الصناعية</a:t>
            </a: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חץ למטה 14"/>
          <p:cNvSpPr/>
          <p:nvPr/>
        </p:nvSpPr>
        <p:spPr>
          <a:xfrm rot="1817763">
            <a:off x="4652736" y="2290364"/>
            <a:ext cx="361786" cy="1361515"/>
          </a:xfrm>
          <a:prstGeom prst="downArrow">
            <a:avLst/>
          </a:prstGeom>
          <a:solidFill>
            <a:srgbClr val="274FA4"/>
          </a:solidFill>
          <a:ln w="15875" cap="flat" cmpd="sng" algn="ctr">
            <a:solidFill>
              <a:srgbClr val="274FA4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2721625" y="3534237"/>
            <a:ext cx="2757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نشاط</a:t>
            </a:r>
            <a:endParaRPr lang="he-I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2010525" y="4457567"/>
            <a:ext cx="3376652" cy="1857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/>
              <a:t>هو موقع يتم فيه نشاط في احد المجالات : مدرسة، سوبرماركت .....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6126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09499" y="335848"/>
            <a:ext cx="219322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البلدة: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2612807" y="300540"/>
            <a:ext cx="52742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منطقة مركز المصالح التجارية الرئيسي</a:t>
            </a:r>
            <a:endParaRPr lang="he-IL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0" y="1539216"/>
            <a:ext cx="10130490" cy="45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09499" y="335848"/>
            <a:ext cx="219322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البلدة: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151692" y="300540"/>
            <a:ext cx="21964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المناطق السكنية</a:t>
            </a:r>
            <a:endParaRPr lang="he-IL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0" y="1215197"/>
            <a:ext cx="10188826" cy="56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09499" y="335848"/>
            <a:ext cx="219322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البلدة: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002614" y="300540"/>
            <a:ext cx="24945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المناطق الخضراء</a:t>
            </a:r>
            <a:endParaRPr lang="he-IL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4" y="2157013"/>
            <a:ext cx="11580309" cy="257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09499" y="335848"/>
            <a:ext cx="219322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البلدة: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4012233" y="300540"/>
            <a:ext cx="24753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المناطق الصناعية</a:t>
            </a:r>
            <a:endParaRPr lang="he-IL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3" y="1950591"/>
            <a:ext cx="11537039" cy="348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09499" y="335848"/>
            <a:ext cx="219322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البلدة: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3884795" y="300540"/>
            <a:ext cx="27302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المناطق التخصصيّة</a:t>
            </a:r>
            <a:endParaRPr lang="he-IL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12" y="2248370"/>
            <a:ext cx="9602032" cy="28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09499" y="335848"/>
            <a:ext cx="219322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>
                <a:solidFill>
                  <a:schemeClr val="bg1"/>
                </a:solidFill>
              </a:rPr>
              <a:t>مناطق في البلدة:</a:t>
            </a:r>
            <a:endParaRPr lang="he-IL" sz="3000" dirty="0">
              <a:solidFill>
                <a:schemeClr val="bg1"/>
              </a:solidFill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3941703" y="300540"/>
            <a:ext cx="26164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مناطق المواصلات</a:t>
            </a:r>
            <a:endParaRPr lang="he-IL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4" y="2299947"/>
            <a:ext cx="11038038" cy="245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87" y="133826"/>
            <a:ext cx="9614225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16" y="728139"/>
            <a:ext cx="8953102" cy="6317527"/>
          </a:xfrm>
          <a:prstGeom prst="rect">
            <a:avLst/>
          </a:prstGeom>
        </p:spPr>
      </p:pic>
      <p:pic>
        <p:nvPicPr>
          <p:cNvPr id="11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283" y="193332"/>
            <a:ext cx="2053800" cy="708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089" y="1191871"/>
            <a:ext cx="2241319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/>
              <a:t>مناطق الأداء هي</a:t>
            </a:r>
            <a:endParaRPr lang="he-IL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5426" y="1754272"/>
            <a:ext cx="2274982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/>
              <a:t>1.مكاتب حكومية</a:t>
            </a:r>
            <a:endParaRPr lang="he-IL" sz="3000" dirty="0"/>
          </a:p>
        </p:txBody>
      </p:sp>
      <p:sp>
        <p:nvSpPr>
          <p:cNvPr id="4" name="אליפסה 3"/>
          <p:cNvSpPr/>
          <p:nvPr/>
        </p:nvSpPr>
        <p:spPr>
          <a:xfrm>
            <a:off x="9649097" y="1236617"/>
            <a:ext cx="1698172" cy="1375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1425609" y="2325412"/>
            <a:ext cx="1478290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/>
              <a:t>2. مدارس</a:t>
            </a:r>
            <a:endParaRPr lang="he-IL" sz="3000" dirty="0"/>
          </a:p>
        </p:txBody>
      </p:sp>
      <p:sp>
        <p:nvSpPr>
          <p:cNvPr id="14" name="אליפסה 13"/>
          <p:cNvSpPr/>
          <p:nvPr/>
        </p:nvSpPr>
        <p:spPr>
          <a:xfrm>
            <a:off x="8830384" y="2870175"/>
            <a:ext cx="1698172" cy="1375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531134" y="2994298"/>
            <a:ext cx="2372765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/>
              <a:t>3. منطقة صناعية</a:t>
            </a:r>
            <a:endParaRPr lang="he-IL" sz="3000" dirty="0"/>
          </a:p>
        </p:txBody>
      </p:sp>
      <p:sp>
        <p:nvSpPr>
          <p:cNvPr id="16" name="אליפסה 15"/>
          <p:cNvSpPr/>
          <p:nvPr/>
        </p:nvSpPr>
        <p:spPr>
          <a:xfrm>
            <a:off x="4776543" y="4389119"/>
            <a:ext cx="2059685" cy="810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1367901" y="3636689"/>
            <a:ext cx="1593706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/>
              <a:t>4. مستشفى</a:t>
            </a:r>
            <a:endParaRPr lang="he-IL" sz="3000" dirty="0"/>
          </a:p>
        </p:txBody>
      </p:sp>
      <p:sp>
        <p:nvSpPr>
          <p:cNvPr id="18" name="אליפסה 17"/>
          <p:cNvSpPr/>
          <p:nvPr/>
        </p:nvSpPr>
        <p:spPr>
          <a:xfrm>
            <a:off x="5599503" y="5736144"/>
            <a:ext cx="2059685" cy="810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741127" y="4325627"/>
            <a:ext cx="2220480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/>
              <a:t>5. مجمع تجاري</a:t>
            </a:r>
            <a:endParaRPr lang="he-IL" sz="3000" dirty="0"/>
          </a:p>
        </p:txBody>
      </p:sp>
      <p:sp>
        <p:nvSpPr>
          <p:cNvPr id="20" name="אליפסה 19"/>
          <p:cNvSpPr/>
          <p:nvPr/>
        </p:nvSpPr>
        <p:spPr>
          <a:xfrm>
            <a:off x="7995774" y="5958573"/>
            <a:ext cx="2059685" cy="810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30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يجب أن نحضّر للحصّة؟ </a:t>
            </a:r>
            <a:endParaRPr lang="he-IL" dirty="0"/>
          </a:p>
        </p:txBody>
      </p:sp>
      <p:pic>
        <p:nvPicPr>
          <p:cNvPr id="13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B59B0F3E-4814-D04A-B385-2874209A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32" y="2890390"/>
            <a:ext cx="870979" cy="13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A657EB4D-B882-A547-B610-FCA2F9C9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3953" y="3276720"/>
            <a:ext cx="1328293" cy="5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EA8C83-2230-D44F-A0BC-38FEB2B09121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E496C5-9276-714A-A339-643BE26A5F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A33839-0C38-9F4B-BF3C-0A50036EB1FC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DE4B3B-6B65-004D-A2D3-DAD358B1681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/>
            </a:p>
          </p:txBody>
        </p:sp>
      </p:grpSp>
      <p:pic>
        <p:nvPicPr>
          <p:cNvPr id="19" name="Google Shape;222;p9">
            <a:extLst>
              <a:ext uri="{FF2B5EF4-FFF2-40B4-BE49-F238E27FC236}">
                <a16:creationId xmlns:a16="http://schemas.microsoft.com/office/drawing/2014/main" id="{36DF2FAF-C9E6-F643-BAD6-2CFB0C1236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4123" y="110458"/>
            <a:ext cx="763159" cy="8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كمبيوتر محمول ، أسود ، أزرق ، شاشة ، شاش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94" y="2549777"/>
            <a:ext cx="20240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432" y="1256087"/>
            <a:ext cx="2411412" cy="8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مهمّة بيتيّة:</a:t>
            </a:r>
            <a:endParaRPr lang="he-IL" dirty="0"/>
          </a:p>
        </p:txBody>
      </p:sp>
      <p:pic>
        <p:nvPicPr>
          <p:cNvPr id="308" name="Google Shape;30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230174" y="5675502"/>
            <a:ext cx="909373" cy="1181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753014-76ED-104F-B228-2CAE1703A4FE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48BD69-3C1B-FA46-9406-BDF0E88E2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229495-6D29-2240-9081-741ADF6BAA9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7B5A59-FB64-974B-A2C0-995EAA012AAC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852C475A-C8A8-A04D-B5EA-2DED6EB24C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930" y="884890"/>
            <a:ext cx="763159" cy="8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9" y="959609"/>
            <a:ext cx="11609481" cy="5898391"/>
          </a:xfrm>
          <a:prstGeom prst="rect">
            <a:avLst/>
          </a:prstGeom>
        </p:spPr>
      </p:pic>
      <p:pic>
        <p:nvPicPr>
          <p:cNvPr id="12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792" y="168732"/>
            <a:ext cx="2006394" cy="8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1 – البحث في غوغل</a:t>
            </a:r>
            <a:endParaRPr lang="ar-SA" dirty="0"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A423A-A0CB-D84D-83EA-FE31504E83F0}"/>
              </a:ext>
            </a:extLst>
          </p:cNvPr>
          <p:cNvGrpSpPr/>
          <p:nvPr/>
        </p:nvGrpSpPr>
        <p:grpSpPr>
          <a:xfrm>
            <a:off x="1885638" y="2399787"/>
            <a:ext cx="8420725" cy="3451801"/>
            <a:chOff x="2099675" y="1703101"/>
            <a:chExt cx="8420725" cy="3451801"/>
          </a:xfrm>
        </p:grpSpPr>
        <p:pic>
          <p:nvPicPr>
            <p:cNvPr id="325" name="Google Shape;325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9675" y="1703101"/>
              <a:ext cx="8420725" cy="3451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0"/>
            <p:cNvSpPr txBox="1"/>
            <p:nvPr/>
          </p:nvSpPr>
          <p:spPr>
            <a:xfrm>
              <a:off x="3348135" y="4160525"/>
              <a:ext cx="4404837" cy="40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dirty="0">
                  <a:solidFill>
                    <a:schemeClr val="dk1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  <a:sym typeface="Tahoma"/>
                </a:rPr>
                <a:t>موقع الحذر على الطرق  للوسط العربي</a:t>
              </a:r>
              <a:endParaRPr sz="24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0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2 – الدخول إلى الموقع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FD09BD-E77C-6149-A136-2D3AC3AD16C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40F0B17-1F28-5240-941E-DD203FD35A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7EDEA1-88EA-284F-A1BB-3057AC2C501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E70582-5616-474A-8C36-AE53A2808C7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9" name="Google Shape;222;p9">
            <a:extLst>
              <a:ext uri="{FF2B5EF4-FFF2-40B4-BE49-F238E27FC236}">
                <a16:creationId xmlns:a16="http://schemas.microsoft.com/office/drawing/2014/main" id="{CF7045FE-739B-C64E-849F-58D34BF13E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57" y="1982846"/>
            <a:ext cx="7430144" cy="4442845"/>
          </a:xfrm>
          <a:prstGeom prst="rect">
            <a:avLst/>
          </a:prstGeom>
        </p:spPr>
      </p:pic>
      <p:cxnSp>
        <p:nvCxnSpPr>
          <p:cNvPr id="11" name="Google Shape;335;p21"/>
          <p:cNvCxnSpPr/>
          <p:nvPr/>
        </p:nvCxnSpPr>
        <p:spPr>
          <a:xfrm flipH="1">
            <a:off x="5828934" y="1546698"/>
            <a:ext cx="2857042" cy="1253271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896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3 – الدخول الى الموقع</a:t>
            </a:r>
            <a:endParaRPr lang="ar-SA" dirty="0">
              <a:sym typeface="Arial"/>
            </a:endParaRPr>
          </a:p>
        </p:txBody>
      </p:sp>
      <p:pic>
        <p:nvPicPr>
          <p:cNvPr id="6" name="Google Shape;222;p9">
            <a:extLst>
              <a:ext uri="{FF2B5EF4-FFF2-40B4-BE49-F238E27FC236}">
                <a16:creationId xmlns:a16="http://schemas.microsoft.com/office/drawing/2014/main" id="{C636E39C-5B99-1540-89E1-7CA9CED2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023"/>
            <a:ext cx="12125521" cy="6026137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10555705" y="4892949"/>
            <a:ext cx="1396235" cy="5212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sz="1350" kern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3 – الدخول الى الموقع</a:t>
            </a:r>
            <a:endParaRPr lang="ar-SA" dirty="0">
              <a:sym typeface="Arial"/>
            </a:endParaRPr>
          </a:p>
        </p:txBody>
      </p:sp>
      <p:pic>
        <p:nvPicPr>
          <p:cNvPr id="6" name="Google Shape;222;p9">
            <a:extLst>
              <a:ext uri="{FF2B5EF4-FFF2-40B4-BE49-F238E27FC236}">
                <a16:creationId xmlns:a16="http://schemas.microsoft.com/office/drawing/2014/main" id="{C636E39C-5B99-1540-89E1-7CA9CED2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25" y="1091509"/>
            <a:ext cx="9708233" cy="5490223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6288505" y="2252009"/>
            <a:ext cx="4059225" cy="5212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sz="1350" kern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/>
          <p:nvPr/>
        </p:nvSpPr>
        <p:spPr>
          <a:xfrm>
            <a:off x="5917915" y="1038705"/>
            <a:ext cx="59601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>
                <a:solidFill>
                  <a:schemeClr val="lt1"/>
                </a:solidFill>
                <a:latin typeface="Calibri"/>
                <a:ea typeface="Calibri"/>
                <a:cs typeface="+mn-cs"/>
                <a:sym typeface="Calibri"/>
              </a:rPr>
              <a:t>كلمة قبل أن نُنهي...</a:t>
            </a:r>
            <a:endParaRPr sz="5400" dirty="0">
              <a:solidFill>
                <a:schemeClr val="lt1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133601" y="2588204"/>
            <a:ext cx="791677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solidFill>
                  <a:schemeClr val="bg1"/>
                </a:solidFill>
              </a:rPr>
              <a:t>اذا اردت النجاح في الحياة اجعل من المثابرة صديقك الحميم , ومن الخبرة مستشارك الخاص , ومن الحذر اخيك الاكبر , ومن الامل حارسك العبقري.</a:t>
            </a:r>
          </a:p>
          <a:p>
            <a:pPr rtl="1"/>
            <a:r>
              <a:rPr lang="ar-SA" sz="2000" dirty="0">
                <a:solidFill>
                  <a:schemeClr val="bg1"/>
                </a:solidFill>
              </a:rPr>
              <a:t>جوزيف أديسون</a:t>
            </a:r>
            <a:endParaRPr lang="he-I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37395" y="501446"/>
            <a:ext cx="9137468" cy="72679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ar-SA" dirty="0"/>
              <a:t>نبدأ بمتعة: سأعرض لكم صورًا لبلدتي تمعنوا بها جيّدا</a:t>
            </a:r>
            <a:endParaRPr lang="x-none" dirty="0"/>
          </a:p>
        </p:txBody>
      </p:sp>
      <p:sp>
        <p:nvSpPr>
          <p:cNvPr id="4" name="AutoShape 2" descr="תמונה: "/>
          <p:cNvSpPr>
            <a:spLocks noChangeAspect="1" noChangeArrowheads="1"/>
          </p:cNvSpPr>
          <p:nvPr/>
        </p:nvSpPr>
        <p:spPr bwMode="auto">
          <a:xfrm>
            <a:off x="155575" y="-144463"/>
            <a:ext cx="1534680" cy="14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889"/>
            <a:ext cx="5652000" cy="522998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1606163"/>
            <a:ext cx="5796000" cy="5251837"/>
          </a:xfrm>
          <a:prstGeom prst="rect">
            <a:avLst/>
          </a:prstGeom>
        </p:spPr>
      </p:pic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6860"/>
            <a:ext cx="2383930" cy="850268"/>
          </a:xfrm>
          <a:prstGeom prst="rect">
            <a:avLst/>
          </a:prstGeom>
          <a:ln w="57150">
            <a:solidFill>
              <a:srgbClr val="E7E6E6"/>
            </a:solidFill>
          </a:ln>
        </p:spPr>
      </p:pic>
    </p:spTree>
    <p:extLst>
      <p:ext uri="{BB962C8B-B14F-4D97-AF65-F5344CB8AC3E}">
        <p14:creationId xmlns:p14="http://schemas.microsoft.com/office/powerpoint/2010/main" val="1096905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37395" y="471948"/>
            <a:ext cx="9137468" cy="73884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ar-SA" dirty="0"/>
              <a:t>نبدأ بمتعة: سأعرض لكم صورًا لبلدتي تمعنوا بها جيّدا</a:t>
            </a:r>
            <a:endParaRPr lang="x-none" dirty="0"/>
          </a:p>
        </p:txBody>
      </p:sp>
      <p:sp>
        <p:nvSpPr>
          <p:cNvPr id="4" name="AutoShape 2" descr="תמונה: "/>
          <p:cNvSpPr>
            <a:spLocks noChangeAspect="1" noChangeArrowheads="1"/>
          </p:cNvSpPr>
          <p:nvPr/>
        </p:nvSpPr>
        <p:spPr bwMode="auto">
          <a:xfrm>
            <a:off x="155575" y="-144463"/>
            <a:ext cx="1534680" cy="14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376" y="1615877"/>
            <a:ext cx="6917634" cy="4600227"/>
          </a:xfrm>
          <a:prstGeom prst="rect">
            <a:avLst/>
          </a:prstGeom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6860"/>
            <a:ext cx="2383930" cy="850268"/>
          </a:xfrm>
          <a:prstGeom prst="rect">
            <a:avLst/>
          </a:prstGeom>
          <a:ln w="57150">
            <a:solidFill>
              <a:srgbClr val="E7E6E6"/>
            </a:solidFill>
          </a:ln>
        </p:spPr>
      </p:pic>
    </p:spTree>
    <p:extLst>
      <p:ext uri="{BB962C8B-B14F-4D97-AF65-F5344CB8AC3E}">
        <p14:creationId xmlns:p14="http://schemas.microsoft.com/office/powerpoint/2010/main" val="354528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483844" y="1598448"/>
            <a:ext cx="90091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SA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w Cen MT" panose="020B0602020104020603"/>
              </a:rPr>
              <a:t>ماذا لاحظنا من خلال الصور أعلاه؟</a:t>
            </a:r>
          </a:p>
          <a:p>
            <a:pPr algn="ctr" defTabSz="457200"/>
            <a:r>
              <a:rPr lang="ar-SA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w Cen MT" panose="020B0602020104020603"/>
              </a:rPr>
              <a:t>ما هي التغيرات التي طرأت على البلدة؟</a:t>
            </a:r>
            <a:endParaRPr lang="he-IL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w Cen MT" panose="020B0602020104020603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9" y="3728343"/>
            <a:ext cx="1772371" cy="2993669"/>
          </a:xfrm>
          <a:prstGeom prst="rect">
            <a:avLst/>
          </a:prstGeom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93" y="153228"/>
            <a:ext cx="2168216" cy="773330"/>
          </a:xfrm>
          <a:prstGeom prst="rect">
            <a:avLst/>
          </a:prstGeom>
          <a:ln w="57150">
            <a:solidFill>
              <a:srgbClr val="E7E6E6"/>
            </a:solidFill>
          </a:ln>
        </p:spPr>
      </p:pic>
    </p:spTree>
    <p:extLst>
      <p:ext uri="{BB962C8B-B14F-4D97-AF65-F5344CB8AC3E}">
        <p14:creationId xmlns:p14="http://schemas.microsoft.com/office/powerpoint/2010/main" val="2790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קבוצה 13"/>
          <p:cNvGrpSpPr/>
          <p:nvPr/>
        </p:nvGrpSpPr>
        <p:grpSpPr>
          <a:xfrm>
            <a:off x="3762737" y="1475977"/>
            <a:ext cx="5047526" cy="1040926"/>
            <a:chOff x="933539" y="11388"/>
            <a:chExt cx="5047526" cy="1040926"/>
          </a:xfrm>
        </p:grpSpPr>
        <p:sp>
          <p:nvSpPr>
            <p:cNvPr id="15" name="מלבן 14"/>
            <p:cNvSpPr/>
            <p:nvPr/>
          </p:nvSpPr>
          <p:spPr>
            <a:xfrm>
              <a:off x="933539" y="11388"/>
              <a:ext cx="5047526" cy="1040926"/>
            </a:xfrm>
            <a:prstGeom prst="rect">
              <a:avLst/>
            </a:prstGeom>
            <a:solidFill>
              <a:srgbClr val="274FA4">
                <a:hueOff val="0"/>
                <a:satOff val="0"/>
                <a:lumOff val="0"/>
                <a:alphaOff val="0"/>
              </a:srgb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6" name="TextBox 15"/>
            <p:cNvSpPr txBox="1"/>
            <p:nvPr/>
          </p:nvSpPr>
          <p:spPr>
            <a:xfrm>
              <a:off x="933539" y="11388"/>
              <a:ext cx="5047526" cy="10409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marR="0" lvl="0" indent="0" algn="ctr" defTabSz="146685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Arial" panose="020B0604020202020204" pitchFamily="34" charset="0"/>
                </a:rPr>
                <a:t>تطور المدينة</a:t>
              </a:r>
              <a:endParaRPr kumimoji="0" lang="he-IL" sz="3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מחבר ישר 3"/>
          <p:cNvSpPr/>
          <p:nvPr/>
        </p:nvSpPr>
        <p:spPr>
          <a:xfrm>
            <a:off x="7050169" y="2516903"/>
            <a:ext cx="2038822" cy="10599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29990"/>
                </a:lnTo>
                <a:lnTo>
                  <a:pt x="2038822" y="529990"/>
                </a:lnTo>
                <a:lnTo>
                  <a:pt x="2038822" y="1059980"/>
                </a:lnTo>
              </a:path>
            </a:pathLst>
          </a:custGeom>
          <a:noFill/>
          <a:ln w="15875" cap="flat" cmpd="sng" algn="ctr">
            <a:solidFill>
              <a:srgbClr val="274FA4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8" name="מחבר ישר 3"/>
          <p:cNvSpPr/>
          <p:nvPr/>
        </p:nvSpPr>
        <p:spPr>
          <a:xfrm>
            <a:off x="3762737" y="2516903"/>
            <a:ext cx="1944786" cy="105998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44786" y="0"/>
                </a:moveTo>
                <a:lnTo>
                  <a:pt x="1944786" y="529990"/>
                </a:lnTo>
                <a:lnTo>
                  <a:pt x="0" y="529990"/>
                </a:lnTo>
                <a:lnTo>
                  <a:pt x="0" y="1059980"/>
                </a:lnTo>
              </a:path>
            </a:pathLst>
          </a:custGeom>
          <a:noFill/>
          <a:ln w="15875" cap="flat" cmpd="sng" algn="ctr">
            <a:solidFill>
              <a:srgbClr val="274FA4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grpSp>
        <p:nvGrpSpPr>
          <p:cNvPr id="19" name="קבוצה 18"/>
          <p:cNvGrpSpPr/>
          <p:nvPr/>
        </p:nvGrpSpPr>
        <p:grpSpPr>
          <a:xfrm>
            <a:off x="7674195" y="3664616"/>
            <a:ext cx="2829592" cy="854647"/>
            <a:chOff x="4081328" y="2112295"/>
            <a:chExt cx="2829592" cy="854647"/>
          </a:xfrm>
        </p:grpSpPr>
        <p:sp>
          <p:nvSpPr>
            <p:cNvPr id="20" name="מלבן 19"/>
            <p:cNvSpPr/>
            <p:nvPr/>
          </p:nvSpPr>
          <p:spPr>
            <a:xfrm>
              <a:off x="4081328" y="2112295"/>
              <a:ext cx="2829592" cy="85464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4081328" y="2112295"/>
              <a:ext cx="2829592" cy="854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ctr" defTabSz="14668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300" kern="1200" dirty="0"/>
                <a:t>زيادة في عدد السكان</a:t>
              </a:r>
              <a:endParaRPr lang="he-IL" sz="3300" kern="1200" dirty="0"/>
            </a:p>
          </p:txBody>
        </p:sp>
      </p:grpSp>
      <p:grpSp>
        <p:nvGrpSpPr>
          <p:cNvPr id="22" name="קבוצה 21"/>
          <p:cNvGrpSpPr/>
          <p:nvPr/>
        </p:nvGrpSpPr>
        <p:grpSpPr>
          <a:xfrm>
            <a:off x="2064948" y="3679582"/>
            <a:ext cx="3017663" cy="839681"/>
            <a:chOff x="3683" y="2112295"/>
            <a:chExt cx="3017663" cy="839681"/>
          </a:xfrm>
        </p:grpSpPr>
        <p:sp>
          <p:nvSpPr>
            <p:cNvPr id="23" name="מלבן 22"/>
            <p:cNvSpPr/>
            <p:nvPr/>
          </p:nvSpPr>
          <p:spPr>
            <a:xfrm>
              <a:off x="3683" y="2112295"/>
              <a:ext cx="3017663" cy="839681"/>
            </a:xfrm>
            <a:prstGeom prst="rect">
              <a:avLst/>
            </a:prstGeom>
            <a:solidFill>
              <a:srgbClr val="274FA4">
                <a:hueOff val="0"/>
                <a:satOff val="0"/>
                <a:lumOff val="0"/>
                <a:alphaOff val="0"/>
              </a:srgb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4" name="TextBox 23"/>
            <p:cNvSpPr txBox="1"/>
            <p:nvPr/>
          </p:nvSpPr>
          <p:spPr>
            <a:xfrm>
              <a:off x="3683" y="2112295"/>
              <a:ext cx="3017663" cy="8396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marL="0" marR="0" lvl="0" indent="0" algn="ctr" defTabSz="146685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3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Arial" panose="020B0604020202020204" pitchFamily="34" charset="0"/>
                </a:rPr>
                <a:t>زيادة في المساحة</a:t>
              </a:r>
              <a:endParaRPr kumimoji="0" lang="he-IL" sz="33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סוגר מסולסל שמאלי 24"/>
          <p:cNvSpPr/>
          <p:nvPr/>
        </p:nvSpPr>
        <p:spPr>
          <a:xfrm rot="16200000" flipH="1">
            <a:off x="5745478" y="1575765"/>
            <a:ext cx="722811" cy="6609807"/>
          </a:xfrm>
          <a:prstGeom prst="leftBrace">
            <a:avLst/>
          </a:prstGeom>
          <a:noFill/>
          <a:ln w="9525" cap="flat" cmpd="sng" algn="ctr">
            <a:solidFill>
              <a:srgbClr val="274FA4">
                <a:shade val="6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מלבן 25"/>
          <p:cNvSpPr/>
          <p:nvPr/>
        </p:nvSpPr>
        <p:spPr>
          <a:xfrm flipH="1">
            <a:off x="9801496" y="5903315"/>
            <a:ext cx="1480457" cy="714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احياء سكنية</a:t>
            </a:r>
            <a:endParaRPr lang="he-IL" dirty="0"/>
          </a:p>
        </p:txBody>
      </p:sp>
      <p:sp>
        <p:nvSpPr>
          <p:cNvPr id="27" name="מלבן 26"/>
          <p:cNvSpPr/>
          <p:nvPr/>
        </p:nvSpPr>
        <p:spPr>
          <a:xfrm flipH="1">
            <a:off x="7770222" y="5903315"/>
            <a:ext cx="1480457" cy="714103"/>
          </a:xfrm>
          <a:prstGeom prst="rect">
            <a:avLst/>
          </a:prstGeom>
          <a:solidFill>
            <a:srgbClr val="274FA4"/>
          </a:solidFill>
          <a:ln w="15875" cap="flat" cmpd="sng" algn="ctr">
            <a:solidFill>
              <a:srgbClr val="274FA4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مناطق تجارية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מלבן 27"/>
          <p:cNvSpPr/>
          <p:nvPr/>
        </p:nvSpPr>
        <p:spPr>
          <a:xfrm flipH="1">
            <a:off x="5738948" y="5903312"/>
            <a:ext cx="1480457" cy="714103"/>
          </a:xfrm>
          <a:prstGeom prst="rect">
            <a:avLst/>
          </a:prstGeom>
          <a:solidFill>
            <a:srgbClr val="274FA4"/>
          </a:solidFill>
          <a:ln w="15875" cap="flat" cmpd="sng" algn="ctr">
            <a:solidFill>
              <a:srgbClr val="274FA4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مناطق صناعية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מלבן 28"/>
          <p:cNvSpPr/>
          <p:nvPr/>
        </p:nvSpPr>
        <p:spPr>
          <a:xfrm flipH="1">
            <a:off x="3762737" y="5903315"/>
            <a:ext cx="1480457" cy="714103"/>
          </a:xfrm>
          <a:prstGeom prst="rect">
            <a:avLst/>
          </a:prstGeom>
          <a:solidFill>
            <a:srgbClr val="274FA4"/>
          </a:solidFill>
          <a:ln w="15875" cap="flat" cmpd="sng" algn="ctr">
            <a:solidFill>
              <a:srgbClr val="274FA4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معاهد تربوية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מלבן 29"/>
          <p:cNvSpPr/>
          <p:nvPr/>
        </p:nvSpPr>
        <p:spPr>
          <a:xfrm flipH="1">
            <a:off x="1731463" y="5903311"/>
            <a:ext cx="1480457" cy="714103"/>
          </a:xfrm>
          <a:prstGeom prst="rect">
            <a:avLst/>
          </a:prstGeom>
          <a:solidFill>
            <a:srgbClr val="274FA4"/>
          </a:solidFill>
          <a:ln w="15875" cap="flat" cmpd="sng" algn="ctr">
            <a:solidFill>
              <a:srgbClr val="274FA4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مناطق ترفيه</a:t>
            </a:r>
            <a:endParaRPr kumimoji="0" lang="he-I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4294967295"/>
          </p:nvPr>
        </p:nvSpPr>
        <p:spPr>
          <a:xfrm>
            <a:off x="9653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 rtl="1"/>
            <a:fld id="{EF3CAEE7-F71B-4D42-BB6C-C5076C0464FE}" type="slidenum">
              <a:rPr lang="ar-SA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rtl="1"/>
              <a:t>8</a:t>
            </a:fld>
            <a:endParaRPr lang="ar-SA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162685" y="260649"/>
            <a:ext cx="7542449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SA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تطور المدينة او القرية وتأثيرها على السلامة المرورية </a:t>
            </a:r>
            <a:endParaRPr lang="he-IL" sz="3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5617" y="2657465"/>
            <a:ext cx="8640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تطور المدينة  </a:t>
            </a:r>
          </a:p>
        </p:txBody>
      </p:sp>
      <p:sp>
        <p:nvSpPr>
          <p:cNvPr id="8" name="טבעת 7"/>
          <p:cNvSpPr/>
          <p:nvPr/>
        </p:nvSpPr>
        <p:spPr>
          <a:xfrm>
            <a:off x="8040216" y="2300326"/>
            <a:ext cx="1397210" cy="1443240"/>
          </a:xfrm>
          <a:prstGeom prst="donu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10" name="מחבר חץ ישר 9"/>
          <p:cNvCxnSpPr>
            <a:stCxn id="8" idx="0"/>
            <a:endCxn id="15" idx="2"/>
          </p:cNvCxnSpPr>
          <p:nvPr/>
        </p:nvCxnSpPr>
        <p:spPr>
          <a:xfrm flipV="1">
            <a:off x="8738822" y="1831402"/>
            <a:ext cx="134851" cy="468924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12"/>
          <p:cNvCxnSpPr>
            <a:stCxn id="8" idx="4"/>
          </p:cNvCxnSpPr>
          <p:nvPr/>
        </p:nvCxnSpPr>
        <p:spPr>
          <a:xfrm>
            <a:off x="8738821" y="3743567"/>
            <a:ext cx="0" cy="37052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מלבן מעוגל 13"/>
          <p:cNvSpPr/>
          <p:nvPr/>
        </p:nvSpPr>
        <p:spPr>
          <a:xfrm>
            <a:off x="7821079" y="1206104"/>
            <a:ext cx="1811585" cy="6355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4299" y="4172887"/>
            <a:ext cx="22796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تقسيم الفضاء المروري بناء على </a:t>
            </a:r>
            <a:r>
              <a:rPr lang="ar-SA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اداءات</a:t>
            </a:r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لحركة السير</a:t>
            </a:r>
          </a:p>
        </p:txBody>
      </p:sp>
      <p:sp>
        <p:nvSpPr>
          <p:cNvPr id="17" name="מלבן מעוגל 16"/>
          <p:cNvSpPr/>
          <p:nvPr/>
        </p:nvSpPr>
        <p:spPr>
          <a:xfrm>
            <a:off x="7635006" y="4156227"/>
            <a:ext cx="2189298" cy="646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20" name="מחבר חץ ישר 19"/>
          <p:cNvCxnSpPr/>
          <p:nvPr/>
        </p:nvCxnSpPr>
        <p:spPr>
          <a:xfrm flipH="1">
            <a:off x="7437276" y="1741975"/>
            <a:ext cx="522058" cy="1009853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/>
          <p:nvPr/>
        </p:nvCxnSpPr>
        <p:spPr>
          <a:xfrm flipH="1" flipV="1">
            <a:off x="7437277" y="3230542"/>
            <a:ext cx="530603" cy="94234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93467" y="2062234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تجارية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00165" y="2472798"/>
            <a:ext cx="8640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صناعية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9451" y="2924944"/>
            <a:ext cx="8640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ترفيهية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72173" y="3340551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تربوية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71147" y="3743567"/>
            <a:ext cx="5941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احياء سكنية</a:t>
            </a:r>
          </a:p>
        </p:txBody>
      </p:sp>
      <p:sp>
        <p:nvSpPr>
          <p:cNvPr id="28" name="מלבן עם פינות מעוגלות באותו צד 27"/>
          <p:cNvSpPr/>
          <p:nvPr/>
        </p:nvSpPr>
        <p:spPr>
          <a:xfrm>
            <a:off x="6669738" y="1923503"/>
            <a:ext cx="767538" cy="2532833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30" name="מחבר חץ ישר 29"/>
          <p:cNvCxnSpPr>
            <a:stCxn id="28" idx="2"/>
            <a:endCxn id="31" idx="3"/>
          </p:cNvCxnSpPr>
          <p:nvPr/>
        </p:nvCxnSpPr>
        <p:spPr>
          <a:xfrm flipH="1" flipV="1">
            <a:off x="6507646" y="3160993"/>
            <a:ext cx="162092" cy="2892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33634" y="2837828"/>
            <a:ext cx="774012" cy="646331"/>
          </a:xfrm>
          <a:prstGeom prst="rect">
            <a:avLst/>
          </a:prstGeom>
          <a:pattFill prst="wdDnDiag">
            <a:fgClr>
              <a:srgbClr val="FFFF00"/>
            </a:fgClr>
            <a:bgClr>
              <a:schemeClr val="bg1"/>
            </a:bgClr>
          </a:pattFill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شبكة شوارع</a:t>
            </a:r>
          </a:p>
        </p:txBody>
      </p:sp>
      <p:sp>
        <p:nvSpPr>
          <p:cNvPr id="2048" name="מלבן מעוגל 2047"/>
          <p:cNvSpPr/>
          <p:nvPr/>
        </p:nvSpPr>
        <p:spPr>
          <a:xfrm>
            <a:off x="5684125" y="2826815"/>
            <a:ext cx="798767" cy="646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049" name="חץ שמאלה 2048"/>
          <p:cNvSpPr/>
          <p:nvPr/>
        </p:nvSpPr>
        <p:spPr>
          <a:xfrm>
            <a:off x="4720132" y="2786553"/>
            <a:ext cx="911349" cy="830997"/>
          </a:xfrm>
          <a:prstGeom prst="leftArrow">
            <a:avLst>
              <a:gd name="adj1" fmla="val 50000"/>
              <a:gd name="adj2" fmla="val 488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052" name="TextBox 2051"/>
          <p:cNvSpPr txBox="1"/>
          <p:nvPr/>
        </p:nvSpPr>
        <p:spPr>
          <a:xfrm>
            <a:off x="4731972" y="2928047"/>
            <a:ext cx="95215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5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مشكلات مرورية</a:t>
            </a:r>
          </a:p>
        </p:txBody>
      </p:sp>
      <p:cxnSp>
        <p:nvCxnSpPr>
          <p:cNvPr id="37" name="מחבר חץ ישר 36"/>
          <p:cNvCxnSpPr>
            <a:stCxn id="2049" idx="0"/>
          </p:cNvCxnSpPr>
          <p:nvPr/>
        </p:nvCxnSpPr>
        <p:spPr>
          <a:xfrm flipH="1" flipV="1">
            <a:off x="4594000" y="2179132"/>
            <a:ext cx="532107" cy="607421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חץ ישר 37"/>
          <p:cNvCxnSpPr>
            <a:endCxn id="44" idx="0"/>
          </p:cNvCxnSpPr>
          <p:nvPr/>
        </p:nvCxnSpPr>
        <p:spPr>
          <a:xfrm flipH="1">
            <a:off x="4594000" y="3549267"/>
            <a:ext cx="536483" cy="75563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54"/>
          <p:cNvSpPr txBox="1"/>
          <p:nvPr/>
        </p:nvSpPr>
        <p:spPr>
          <a:xfrm>
            <a:off x="3784424" y="3743566"/>
            <a:ext cx="7738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وسائل تطوير الامن</a:t>
            </a:r>
          </a:p>
        </p:txBody>
      </p:sp>
      <p:sp>
        <p:nvSpPr>
          <p:cNvPr id="2056" name="TextBox 2055"/>
          <p:cNvSpPr txBox="1"/>
          <p:nvPr/>
        </p:nvSpPr>
        <p:spPr>
          <a:xfrm>
            <a:off x="3657895" y="1544618"/>
            <a:ext cx="936104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ضرورة موازنة الامور عند عبور الشارع</a:t>
            </a:r>
          </a:p>
        </p:txBody>
      </p:sp>
      <p:sp>
        <p:nvSpPr>
          <p:cNvPr id="2057" name="מלבן עם פינות אלכסוניות חתוכות 2056"/>
          <p:cNvSpPr/>
          <p:nvPr/>
        </p:nvSpPr>
        <p:spPr>
          <a:xfrm>
            <a:off x="3801911" y="1508238"/>
            <a:ext cx="792088" cy="1601373"/>
          </a:xfrm>
          <a:prstGeom prst="snip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4" name="מלבן עם פינות אלכסוניות חתוכות 43"/>
          <p:cNvSpPr/>
          <p:nvPr/>
        </p:nvSpPr>
        <p:spPr>
          <a:xfrm>
            <a:off x="3801911" y="3504217"/>
            <a:ext cx="792088" cy="1601373"/>
          </a:xfrm>
          <a:prstGeom prst="snip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5" name="מלבן עם פינות אלכסוניות חתוכות 44"/>
          <p:cNvSpPr/>
          <p:nvPr/>
        </p:nvSpPr>
        <p:spPr>
          <a:xfrm>
            <a:off x="2324831" y="2632191"/>
            <a:ext cx="876808" cy="2391721"/>
          </a:xfrm>
          <a:prstGeom prst="snip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2193527" y="2642946"/>
            <a:ext cx="1008112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حاجة المراهق لفهم المحيط واستغلال البنية التحتية</a:t>
            </a:r>
          </a:p>
        </p:txBody>
      </p:sp>
      <p:cxnSp>
        <p:nvCxnSpPr>
          <p:cNvPr id="48" name="מחבר חץ ישר 47"/>
          <p:cNvCxnSpPr/>
          <p:nvPr/>
        </p:nvCxnSpPr>
        <p:spPr>
          <a:xfrm flipH="1" flipV="1">
            <a:off x="3206922" y="3610957"/>
            <a:ext cx="576064" cy="69394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מחבר חץ ישר 48"/>
          <p:cNvCxnSpPr/>
          <p:nvPr/>
        </p:nvCxnSpPr>
        <p:spPr>
          <a:xfrm flipH="1">
            <a:off x="3208360" y="2247052"/>
            <a:ext cx="576064" cy="53263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TextBox 2075"/>
          <p:cNvSpPr txBox="1"/>
          <p:nvPr/>
        </p:nvSpPr>
        <p:spPr>
          <a:xfrm>
            <a:off x="1795506" y="1000405"/>
            <a:ext cx="19354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ازدياد استقلالية الطالب</a:t>
            </a:r>
          </a:p>
        </p:txBody>
      </p:sp>
      <p:cxnSp>
        <p:nvCxnSpPr>
          <p:cNvPr id="68" name="מחבר חץ ישר 67"/>
          <p:cNvCxnSpPr/>
          <p:nvPr/>
        </p:nvCxnSpPr>
        <p:spPr>
          <a:xfrm>
            <a:off x="2763235" y="1311774"/>
            <a:ext cx="0" cy="4656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47529" y="1777462"/>
            <a:ext cx="1810367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5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تغيير في الانماط السلوكية وتوسيع الفضاء المروري</a:t>
            </a:r>
          </a:p>
        </p:txBody>
      </p:sp>
      <p:cxnSp>
        <p:nvCxnSpPr>
          <p:cNvPr id="74" name="מחבר חץ ישר 73"/>
          <p:cNvCxnSpPr/>
          <p:nvPr/>
        </p:nvCxnSpPr>
        <p:spPr>
          <a:xfrm>
            <a:off x="2752711" y="2239954"/>
            <a:ext cx="0" cy="46568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מחבר מרפקי 34"/>
          <p:cNvCxnSpPr>
            <a:stCxn id="45" idx="1"/>
          </p:cNvCxnSpPr>
          <p:nvPr/>
        </p:nvCxnSpPr>
        <p:spPr>
          <a:xfrm rot="16200000" flipH="1">
            <a:off x="5643802" y="2143345"/>
            <a:ext cx="349305" cy="6110437"/>
          </a:xfrm>
          <a:prstGeom prst="bentConnector2">
            <a:avLst/>
          </a:prstGeom>
          <a:ln w="31750" cap="rnd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702578" y="5373216"/>
            <a:ext cx="18498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اختيار مسارات مشي وقيادة الدراجة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82892" y="5517233"/>
            <a:ext cx="12196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عبور الشارع باستقلالية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55243" y="5517232"/>
            <a:ext cx="94483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استخدام الدراجة وسيلة نقل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27648" y="5517233"/>
            <a:ext cx="16306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اختيار اماكن النشاطات المختلفة </a:t>
            </a:r>
          </a:p>
        </p:txBody>
      </p:sp>
      <p:sp>
        <p:nvSpPr>
          <p:cNvPr id="2" name="מלבן 1"/>
          <p:cNvSpPr/>
          <p:nvPr/>
        </p:nvSpPr>
        <p:spPr>
          <a:xfrm>
            <a:off x="8088980" y="1215824"/>
            <a:ext cx="1348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SA" b="1" dirty="0">
                <a:solidFill>
                  <a:prstClr val="black"/>
                </a:solidFill>
              </a:rPr>
              <a:t>ازدياد المساحة </a:t>
            </a:r>
          </a:p>
          <a:p>
            <a:pPr lvl="0" algn="ctr" rtl="1"/>
            <a:r>
              <a:rPr lang="ar-SA" b="1" dirty="0">
                <a:solidFill>
                  <a:prstClr val="black"/>
                </a:solidFill>
              </a:rPr>
              <a:t>وعدد السكان</a:t>
            </a:r>
          </a:p>
        </p:txBody>
      </p:sp>
    </p:spTree>
    <p:extLst>
      <p:ext uri="{BB962C8B-B14F-4D97-AF65-F5344CB8AC3E}">
        <p14:creationId xmlns:p14="http://schemas.microsoft.com/office/powerpoint/2010/main" val="36265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3" grpId="0"/>
      <p:bldP spid="24" grpId="0"/>
      <p:bldP spid="25" grpId="0"/>
      <p:bldP spid="26" grpId="0"/>
      <p:bldP spid="27" grpId="0"/>
      <p:bldP spid="31" grpId="0" animBg="1"/>
      <p:bldP spid="2052" grpId="0"/>
      <p:bldP spid="2055" grpId="0"/>
      <p:bldP spid="2056" grpId="0"/>
      <p:bldP spid="2058" grpId="0"/>
      <p:bldP spid="2076" grpId="0"/>
      <p:bldP spid="33" grpId="0"/>
      <p:bldP spid="36" grpId="0"/>
      <p:bldP spid="39" grpId="0"/>
      <p:bldP spid="40" grpId="0"/>
      <p:bldP spid="4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45" y="1532422"/>
            <a:ext cx="6790196" cy="430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8960" y="301228"/>
            <a:ext cx="661110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تخيّل انّه قرّروا بناء مجمع تجاري بجانب مدرستِك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1002</Words>
  <Application>Microsoft Office PowerPoint</Application>
  <PresentationFormat>מסך רחב</PresentationFormat>
  <Paragraphs>194</Paragraphs>
  <Slides>35</Slides>
  <Notes>31</Notes>
  <HiddenSlides>0</HiddenSlides>
  <MMClips>9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35</vt:i4>
      </vt:variant>
    </vt:vector>
  </HeadingPairs>
  <TitlesOfParts>
    <vt:vector size="45" baseType="lpstr">
      <vt:lpstr>Alef</vt:lpstr>
      <vt:lpstr>Arial</vt:lpstr>
      <vt:lpstr>Calibri</vt:lpstr>
      <vt:lpstr>Calibri Light</vt:lpstr>
      <vt:lpstr>Open Sans</vt:lpstr>
      <vt:lpstr>Tahoma</vt:lpstr>
      <vt:lpstr>Times New Roman</vt:lpstr>
      <vt:lpstr>Tw Cen MT</vt:lpstr>
      <vt:lpstr>Office Theme</vt:lpstr>
      <vt:lpstr>ערכת נושא Office</vt:lpstr>
      <vt:lpstr>מצגת של PowerPoint‏</vt:lpstr>
      <vt:lpstr>מצגת של PowerPoint‏</vt:lpstr>
      <vt:lpstr>מצגת של PowerPoint‏</vt:lpstr>
      <vt:lpstr>نبدأ بمتعة: سأعرض لكم صورًا لبلدتي تمعنوا بها جيّدا</vt:lpstr>
      <vt:lpstr>نبدأ بمتعة: سأعرض لكم صورًا لبلدتي تمعنوا بها جيّدا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cp:lastModifiedBy>Ola Majdalawy</cp:lastModifiedBy>
  <cp:revision>6</cp:revision>
  <dcterms:modified xsi:type="dcterms:W3CDTF">2020-05-19T19:55:55Z</dcterms:modified>
</cp:coreProperties>
</file>