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sldIdLst>
    <p:sldId id="282" r:id="rId2"/>
    <p:sldId id="268" r:id="rId3"/>
    <p:sldId id="319" r:id="rId4"/>
    <p:sldId id="299" r:id="rId5"/>
    <p:sldId id="327" r:id="rId6"/>
    <p:sldId id="306" r:id="rId7"/>
    <p:sldId id="270" r:id="rId8"/>
    <p:sldId id="301" r:id="rId9"/>
    <p:sldId id="288" r:id="rId10"/>
    <p:sldId id="336" r:id="rId11"/>
    <p:sldId id="339" r:id="rId12"/>
    <p:sldId id="337" r:id="rId13"/>
    <p:sldId id="340" r:id="rId14"/>
    <p:sldId id="321" r:id="rId15"/>
    <p:sldId id="338" r:id="rId16"/>
    <p:sldId id="315" r:id="rId17"/>
    <p:sldId id="333" r:id="rId18"/>
    <p:sldId id="318" r:id="rId19"/>
    <p:sldId id="332" r:id="rId20"/>
    <p:sldId id="343" r:id="rId21"/>
    <p:sldId id="341" r:id="rId22"/>
    <p:sldId id="328" r:id="rId23"/>
    <p:sldId id="329" r:id="rId24"/>
    <p:sldId id="316" r:id="rId25"/>
    <p:sldId id="317" r:id="rId26"/>
    <p:sldId id="309" r:id="rId27"/>
    <p:sldId id="323" r:id="rId28"/>
    <p:sldId id="326" r:id="rId29"/>
    <p:sldId id="342" r:id="rId30"/>
    <p:sldId id="308" r:id="rId31"/>
    <p:sldId id="331" r:id="rId32"/>
    <p:sldId id="298" r:id="rId33"/>
    <p:sldId id="310" r:id="rId34"/>
    <p:sldId id="281" r:id="rId35"/>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24" userDrawn="1">
          <p15:clr>
            <a:srgbClr val="A4A3A4"/>
          </p15:clr>
        </p15:guide>
        <p15:guide id="2" pos="3863"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ome" initials="h" lastIdx="17"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85E3"/>
    <a:srgbClr val="EBEBEB"/>
    <a:srgbClr val="FFFFFF"/>
    <a:srgbClr val="F2F5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832" autoAdjust="0"/>
    <p:restoredTop sz="67520" autoAdjust="0"/>
  </p:normalViewPr>
  <p:slideViewPr>
    <p:cSldViewPr snapToGrid="0" snapToObjects="1" showGuides="1">
      <p:cViewPr varScale="1">
        <p:scale>
          <a:sx n="85" d="100"/>
          <a:sy n="85" d="100"/>
        </p:scale>
        <p:origin x="1140" y="96"/>
      </p:cViewPr>
      <p:guideLst>
        <p:guide orient="horz" pos="2024"/>
        <p:guide pos="3863"/>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napToObjects="1" showGuides="1">
      <p:cViewPr varScale="1">
        <p:scale>
          <a:sx n="99" d="100"/>
          <a:sy n="99" d="100"/>
        </p:scale>
        <p:origin x="3064"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0-05-04T00:36:10.171" idx="1">
    <p:pos x="7152" y="230"/>
    <p:text>בבקשה הוסיפו קישור לכתבה/ QR</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EB0428-3D81-B14A-B943-4C2208D448E3}" type="datetimeFigureOut">
              <a:rPr lang="x-none" smtClean="0"/>
              <a:pPr/>
              <a:t>19/05/2020</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F965BA-DA3B-EB42-8F73-FDBE27A0A657}" type="slidenum">
              <a:rPr lang="x-none" smtClean="0"/>
              <a:pPr/>
              <a:t>‹#›</a:t>
            </a:fld>
            <a:endParaRPr lang="x-none"/>
          </a:p>
        </p:txBody>
      </p:sp>
    </p:spTree>
    <p:extLst>
      <p:ext uri="{BB962C8B-B14F-4D97-AF65-F5344CB8AC3E}">
        <p14:creationId xmlns:p14="http://schemas.microsoft.com/office/powerpoint/2010/main" val="1875692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כתבו את המלל בהתאם ואת הציוד הדרוש.</a:t>
            </a:r>
          </a:p>
          <a:p>
            <a:pPr algn="r" rtl="1"/>
            <a:endParaRPr lang="x-none" dirty="0"/>
          </a:p>
        </p:txBody>
      </p:sp>
      <p:sp>
        <p:nvSpPr>
          <p:cNvPr id="4" name="Slide Number Placeholder 3"/>
          <p:cNvSpPr>
            <a:spLocks noGrp="1"/>
          </p:cNvSpPr>
          <p:nvPr>
            <p:ph type="sldNum" sz="quarter" idx="5"/>
          </p:nvPr>
        </p:nvSpPr>
        <p:spPr/>
        <p:txBody>
          <a:bodyPr/>
          <a:lstStyle/>
          <a:p>
            <a:fld id="{03F965BA-DA3B-EB42-8F73-FDBE27A0A657}" type="slidenum">
              <a:rPr lang="x-none" smtClean="0"/>
              <a:pPr/>
              <a:t>1</a:t>
            </a:fld>
            <a:endParaRPr lang="x-none"/>
          </a:p>
        </p:txBody>
      </p:sp>
    </p:spTree>
    <p:extLst>
      <p:ext uri="{BB962C8B-B14F-4D97-AF65-F5344CB8AC3E}">
        <p14:creationId xmlns:p14="http://schemas.microsoft.com/office/powerpoint/2010/main" val="38360734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sz="1200" b="1" dirty="0"/>
              <a:t>משך השקף: 2 דקות</a:t>
            </a:r>
          </a:p>
          <a:p>
            <a:pPr marL="158750" indent="0" algn="r" rtl="1">
              <a:buNone/>
            </a:pPr>
            <a:r>
              <a:rPr lang="he-IL" sz="1200" dirty="0">
                <a:solidFill>
                  <a:schemeClr val="tx1"/>
                </a:solidFill>
              </a:rPr>
              <a:t>שלום לכולם,</a:t>
            </a:r>
          </a:p>
          <a:p>
            <a:pPr marL="158750" indent="0" algn="r" rtl="1">
              <a:buNone/>
            </a:pPr>
            <a:r>
              <a:rPr lang="he-IL" sz="1200" dirty="0">
                <a:solidFill>
                  <a:schemeClr val="tx1"/>
                </a:solidFill>
              </a:rPr>
              <a:t>שמי </a:t>
            </a:r>
            <a:r>
              <a:rPr lang="he-IL" sz="1200" dirty="0" err="1">
                <a:solidFill>
                  <a:schemeClr val="tx1"/>
                </a:solidFill>
              </a:rPr>
              <a:t>אוסנת</a:t>
            </a:r>
            <a:r>
              <a:rPr lang="he-IL" sz="1200" dirty="0">
                <a:solidFill>
                  <a:schemeClr val="tx1"/>
                </a:solidFill>
              </a:rPr>
              <a:t> אני מורה לעברית מכרמיאל.</a:t>
            </a:r>
          </a:p>
          <a:p>
            <a:pPr marL="158750" indent="0" algn="r" rtl="1">
              <a:buNone/>
            </a:pPr>
            <a:r>
              <a:rPr lang="he-IL" sz="1200" dirty="0">
                <a:solidFill>
                  <a:schemeClr val="tx1"/>
                </a:solidFill>
              </a:rPr>
              <a:t>אני ממש שמחה שהצטרפתם אליי כי יהיה לנו שיעור מאוד מעניין היום.</a:t>
            </a:r>
          </a:p>
          <a:p>
            <a:pPr marL="158750" indent="0" algn="r" rtl="1">
              <a:buNone/>
            </a:pPr>
            <a:endParaRPr lang="he-IL" sz="1200" dirty="0">
              <a:solidFill>
                <a:schemeClr val="tx1"/>
              </a:solidFill>
            </a:endParaRPr>
          </a:p>
          <a:p>
            <a:pPr marL="0" lvl="0" indent="0" algn="r" rtl="1">
              <a:spcBef>
                <a:spcPts val="0"/>
              </a:spcBef>
              <a:spcAft>
                <a:spcPts val="0"/>
              </a:spcAft>
              <a:buNone/>
            </a:pPr>
            <a:endParaRPr lang="he-IL" sz="1200" b="1"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2</a:t>
            </a:fld>
            <a:endParaRPr lang="x-none"/>
          </a:p>
        </p:txBody>
      </p:sp>
    </p:spTree>
    <p:extLst>
      <p:ext uri="{BB962C8B-B14F-4D97-AF65-F5344CB8AC3E}">
        <p14:creationId xmlns:p14="http://schemas.microsoft.com/office/powerpoint/2010/main" val="8143340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sz="1200" b="1" dirty="0"/>
              <a:t>משך השקף: 2 דקות</a:t>
            </a:r>
          </a:p>
          <a:p>
            <a:pPr marL="158750" indent="0" algn="r" rtl="1">
              <a:buNone/>
            </a:pPr>
            <a:r>
              <a:rPr lang="he-IL" sz="1200" dirty="0">
                <a:solidFill>
                  <a:schemeClr val="tx1"/>
                </a:solidFill>
              </a:rPr>
              <a:t>שלום לכולם,</a:t>
            </a:r>
          </a:p>
          <a:p>
            <a:pPr marL="158750" indent="0" algn="r" rtl="1">
              <a:buNone/>
            </a:pPr>
            <a:r>
              <a:rPr lang="he-IL" sz="1200" dirty="0">
                <a:solidFill>
                  <a:schemeClr val="tx1"/>
                </a:solidFill>
              </a:rPr>
              <a:t>שמי </a:t>
            </a:r>
            <a:r>
              <a:rPr lang="he-IL" sz="1200" dirty="0" err="1">
                <a:solidFill>
                  <a:schemeClr val="tx1"/>
                </a:solidFill>
              </a:rPr>
              <a:t>אוסנת</a:t>
            </a:r>
            <a:r>
              <a:rPr lang="he-IL" sz="1200" dirty="0">
                <a:solidFill>
                  <a:schemeClr val="tx1"/>
                </a:solidFill>
              </a:rPr>
              <a:t> אני מורה לעברית מכרמיאל.</a:t>
            </a:r>
          </a:p>
          <a:p>
            <a:pPr marL="158750" indent="0" algn="r" rtl="1">
              <a:buNone/>
            </a:pPr>
            <a:r>
              <a:rPr lang="he-IL" sz="1200" dirty="0">
                <a:solidFill>
                  <a:schemeClr val="tx1"/>
                </a:solidFill>
              </a:rPr>
              <a:t>אני ממש שמחה שהצטרפתם אליי כי יהיה לנו שיעור מאוד מעניין היום.</a:t>
            </a:r>
          </a:p>
          <a:p>
            <a:pPr marL="158750" indent="0" algn="r" rtl="1">
              <a:buNone/>
            </a:pPr>
            <a:endParaRPr lang="he-IL" sz="1200" dirty="0">
              <a:solidFill>
                <a:schemeClr val="tx1"/>
              </a:solidFill>
            </a:endParaRPr>
          </a:p>
          <a:p>
            <a:pPr marL="0" lvl="0" indent="0" algn="r" rtl="1">
              <a:spcBef>
                <a:spcPts val="0"/>
              </a:spcBef>
              <a:spcAft>
                <a:spcPts val="0"/>
              </a:spcAft>
              <a:buNone/>
            </a:pPr>
            <a:endParaRPr lang="he-IL" sz="1200" b="1"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3</a:t>
            </a:fld>
            <a:endParaRPr lang="x-none"/>
          </a:p>
        </p:txBody>
      </p:sp>
    </p:spTree>
    <p:extLst>
      <p:ext uri="{BB962C8B-B14F-4D97-AF65-F5344CB8AC3E}">
        <p14:creationId xmlns:p14="http://schemas.microsoft.com/office/powerpoint/2010/main" val="28074873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1" dirty="0"/>
              <a:t>משך השקף: עד 2 דקות</a:t>
            </a:r>
          </a:p>
          <a:p>
            <a:pPr marL="0" lvl="0" indent="0" algn="r" rtl="1">
              <a:spcBef>
                <a:spcPts val="0"/>
              </a:spcBef>
              <a:spcAft>
                <a:spcPts val="0"/>
              </a:spcAft>
              <a:buNone/>
            </a:pPr>
            <a:r>
              <a:rPr lang="he-IL" b="1" dirty="0"/>
              <a:t>הידעתם?</a:t>
            </a:r>
          </a:p>
          <a:p>
            <a:pPr marL="0" lvl="0" indent="0" algn="r" rtl="1">
              <a:spcBef>
                <a:spcPts val="0"/>
              </a:spcBef>
              <a:spcAft>
                <a:spcPts val="0"/>
              </a:spcAft>
              <a:buNone/>
            </a:pPr>
            <a:r>
              <a:rPr lang="he-IL" b="1" dirty="0"/>
              <a:t>את הלגו המציא נגר מדנמרק בשנת 1932</a:t>
            </a:r>
          </a:p>
          <a:p>
            <a:pPr marL="0" lvl="0" indent="0" algn="r" rtl="1">
              <a:spcBef>
                <a:spcPts val="0"/>
              </a:spcBef>
              <a:spcAft>
                <a:spcPts val="0"/>
              </a:spcAft>
              <a:buNone/>
            </a:pPr>
            <a:r>
              <a:rPr lang="he-IL" b="1" dirty="0"/>
              <a:t>חברת לגו היא יצרנית הצעצועים הגדולה ביותר בעולם.</a:t>
            </a:r>
          </a:p>
          <a:p>
            <a:pPr marL="0" lvl="0" indent="0" algn="r" rtl="1">
              <a:spcBef>
                <a:spcPts val="0"/>
              </a:spcBef>
              <a:spcAft>
                <a:spcPts val="0"/>
              </a:spcAft>
              <a:buNone/>
            </a:pPr>
            <a:r>
              <a:rPr lang="he-IL" b="1" dirty="0"/>
              <a:t>לבני הלגו הראשונים היו עשויים מעץ.</a:t>
            </a:r>
          </a:p>
          <a:p>
            <a:pPr marL="0" lvl="0" indent="0" algn="r" rtl="1">
              <a:spcBef>
                <a:spcPts val="0"/>
              </a:spcBef>
              <a:spcAft>
                <a:spcPts val="0"/>
              </a:spcAft>
              <a:buNone/>
            </a:pPr>
            <a:r>
              <a:rPr lang="he-IL" b="1" dirty="0"/>
              <a:t>בכל דקה מיוצרות 117,000 לבני לגו.</a:t>
            </a:r>
          </a:p>
          <a:p>
            <a:pPr marL="0" lvl="0" indent="0" algn="r" rtl="1">
              <a:spcBef>
                <a:spcPts val="0"/>
              </a:spcBef>
              <a:spcAft>
                <a:spcPts val="0"/>
              </a:spcAft>
              <a:buNone/>
            </a:pPr>
            <a:r>
              <a:rPr lang="he-IL" b="1" dirty="0"/>
              <a:t>היום לא נדבר על לגו. היום נקרא כתבה שעוסקת ביוזמה של ילדה שמאוד אוהבת לגו. הילדה רצתה לחולל שינוי בעולם. </a:t>
            </a:r>
          </a:p>
          <a:p>
            <a:pPr marL="0" lvl="0" indent="0" algn="r" rtl="1">
              <a:spcBef>
                <a:spcPts val="0"/>
              </a:spcBef>
              <a:spcAft>
                <a:spcPts val="0"/>
              </a:spcAft>
              <a:buNone/>
            </a:pPr>
            <a:r>
              <a:rPr lang="he-IL" b="1" dirty="0"/>
              <a:t>מהי היוזמה ? והאם הצליחה? </a:t>
            </a:r>
          </a:p>
          <a:p>
            <a:pPr marL="0" lvl="0" indent="0" algn="r" rtl="1">
              <a:spcBef>
                <a:spcPts val="0"/>
              </a:spcBef>
              <a:spcAft>
                <a:spcPts val="0"/>
              </a:spcAft>
              <a:buNone/>
            </a:pPr>
            <a:r>
              <a:rPr lang="he-IL" b="1" dirty="0"/>
              <a:t>את זה נדע בהמשך...</a:t>
            </a:r>
            <a:r>
              <a:rPr kumimoji="0" lang="he-IL" altLang="he-IL" sz="1200" b="0" i="0" u="none" strike="noStrike" cap="none" normalizeH="0" baseline="0" dirty="0">
                <a:ln>
                  <a:noFill/>
                </a:ln>
                <a:solidFill>
                  <a:srgbClr val="000000"/>
                </a:solidFill>
                <a:effectLst/>
                <a:latin typeface="Arial" panose="020B0604020202020204" pitchFamily="34" charset="0"/>
                <a:cs typeface="+mn-cs"/>
              </a:rPr>
              <a:t/>
            </a:r>
            <a:br>
              <a:rPr kumimoji="0" lang="he-IL" altLang="he-IL" sz="1200" b="0" i="0" u="none" strike="noStrike" cap="none" normalizeH="0" baseline="0" dirty="0">
                <a:ln>
                  <a:noFill/>
                </a:ln>
                <a:solidFill>
                  <a:srgbClr val="000000"/>
                </a:solidFill>
                <a:effectLst/>
                <a:latin typeface="Arial" panose="020B0604020202020204" pitchFamily="34" charset="0"/>
                <a:cs typeface="+mn-cs"/>
              </a:rPr>
            </a:br>
            <a:r>
              <a:rPr kumimoji="0" lang="he-IL" altLang="he-IL" sz="1200" b="1" i="0" u="none" strike="noStrike" cap="none" normalizeH="0" baseline="0" dirty="0">
                <a:ln>
                  <a:noFill/>
                </a:ln>
                <a:solidFill>
                  <a:srgbClr val="000000"/>
                </a:solidFill>
                <a:effectLst/>
                <a:latin typeface="Arial" panose="020B0604020202020204" pitchFamily="34" charset="0"/>
                <a:cs typeface="+mn-cs"/>
              </a:rPr>
              <a:t>שם הספר</a:t>
            </a:r>
            <a:r>
              <a:rPr kumimoji="0" lang="he-IL" altLang="he-IL" sz="1200" b="0" i="0" u="none" strike="noStrike" cap="none" normalizeH="0" baseline="0" dirty="0">
                <a:ln>
                  <a:noFill/>
                </a:ln>
                <a:solidFill>
                  <a:srgbClr val="000000"/>
                </a:solidFill>
                <a:effectLst/>
                <a:latin typeface="Arial" panose="020B0604020202020204" pitchFamily="34" charset="0"/>
                <a:cs typeface="+mn-cs"/>
              </a:rPr>
              <a:t>: מילה טובה מאוד : עברית לכיתה ד : ספר 1 - לחינוך הממלכתי </a:t>
            </a:r>
            <a:r>
              <a:rPr kumimoji="0" lang="he-IL" altLang="he-IL" sz="1200" b="1" i="0" u="none" strike="noStrike" cap="none" normalizeH="0" baseline="0" dirty="0">
                <a:ln>
                  <a:noFill/>
                </a:ln>
                <a:solidFill>
                  <a:srgbClr val="000000"/>
                </a:solidFill>
                <a:effectLst/>
                <a:latin typeface="Arial" panose="020B0604020202020204" pitchFamily="34" charset="0"/>
                <a:cs typeface="+mn-cs"/>
              </a:rPr>
              <a:t>עמוד:</a:t>
            </a:r>
            <a:r>
              <a:rPr kumimoji="0" lang="he-IL" altLang="he-IL" sz="1200" b="0" i="0" u="none" strike="noStrike" cap="none" normalizeH="0" baseline="0" dirty="0">
                <a:ln>
                  <a:noFill/>
                </a:ln>
                <a:solidFill>
                  <a:srgbClr val="000000"/>
                </a:solidFill>
                <a:effectLst/>
                <a:latin typeface="Arial" panose="020B0604020202020204" pitchFamily="34" charset="0"/>
                <a:cs typeface="+mn-cs"/>
              </a:rPr>
              <a:t>16</a:t>
            </a:r>
          </a:p>
          <a:p>
            <a:pPr marL="0" lvl="0" indent="0" algn="r" rtl="1">
              <a:spcBef>
                <a:spcPts val="0"/>
              </a:spcBef>
              <a:spcAft>
                <a:spcPts val="0"/>
              </a:spcAft>
              <a:buNone/>
            </a:pPr>
            <a:endParaRPr lang="he-IL" b="1" dirty="0"/>
          </a:p>
          <a:p>
            <a:pPr marL="0" lvl="0" indent="0" algn="r" rtl="1">
              <a:spcBef>
                <a:spcPts val="0"/>
              </a:spcBef>
              <a:spcAft>
                <a:spcPts val="0"/>
              </a:spcAft>
              <a:buNone/>
            </a:pPr>
            <a:endParaRPr lang="he-IL" b="1" dirty="0"/>
          </a:p>
          <a:p>
            <a:pPr marL="0" lvl="0" indent="0" algn="l" rtl="0">
              <a:spcBef>
                <a:spcPts val="0"/>
              </a:spcBef>
              <a:spcAft>
                <a:spcPts val="0"/>
              </a:spcAft>
              <a:buNone/>
            </a:pP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4</a:t>
            </a:fld>
            <a:endParaRPr lang="x-none"/>
          </a:p>
        </p:txBody>
      </p:sp>
    </p:spTree>
    <p:extLst>
      <p:ext uri="{BB962C8B-B14F-4D97-AF65-F5344CB8AC3E}">
        <p14:creationId xmlns:p14="http://schemas.microsoft.com/office/powerpoint/2010/main" val="24096075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1" dirty="0"/>
              <a:t>משך השקף: עד 2 דקות</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altLang="he-IL" sz="1200" b="0" i="0" u="none" strike="noStrike" cap="none" normalizeH="0" baseline="0" dirty="0">
              <a:ln>
                <a:noFill/>
              </a:ln>
              <a:solidFill>
                <a:srgbClr val="000000"/>
              </a:solidFill>
              <a:effectLst/>
              <a:latin typeface="Arial" panose="020B0604020202020204" pitchFamily="34" charset="0"/>
              <a:cs typeface="+mn-cs"/>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altLang="he-IL" sz="1200" b="0" i="0" u="none" strike="noStrike" cap="none" normalizeH="0" baseline="0" dirty="0">
                <a:ln>
                  <a:noFill/>
                </a:ln>
                <a:solidFill>
                  <a:srgbClr val="000000"/>
                </a:solidFill>
                <a:effectLst/>
                <a:latin typeface="Arial" panose="020B0604020202020204" pitchFamily="34" charset="0"/>
                <a:cs typeface="+mn-cs"/>
              </a:rPr>
              <a:t>הרבה ילדים יוזמים ומציעים הצעות.</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altLang="he-IL" sz="1200" b="0" i="0" u="none" strike="noStrike" cap="none" normalizeH="0" baseline="0" dirty="0">
                <a:ln>
                  <a:noFill/>
                </a:ln>
                <a:solidFill>
                  <a:srgbClr val="000000"/>
                </a:solidFill>
                <a:effectLst/>
                <a:latin typeface="Arial" panose="020B0604020202020204" pitchFamily="34" charset="0"/>
                <a:cs typeface="+mn-cs"/>
              </a:rPr>
              <a:t>האם אתם מכירים יוזמות שיזמו ילדים ?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altLang="he-IL" sz="1200" b="0" i="0" u="none" strike="noStrike" cap="none" normalizeH="0" baseline="0" dirty="0">
                <a:ln>
                  <a:noFill/>
                </a:ln>
                <a:solidFill>
                  <a:srgbClr val="000000"/>
                </a:solidFill>
                <a:effectLst/>
                <a:latin typeface="Arial" panose="020B0604020202020204" pitchFamily="34" charset="0"/>
                <a:cs typeface="+mn-cs"/>
              </a:rPr>
              <a:t>אולי ילדים שיזמו אצלכם בבית הספר ?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altLang="he-IL" sz="1200" b="0" i="0" u="none" strike="noStrike" cap="none" normalizeH="0" baseline="0" dirty="0">
                <a:ln>
                  <a:noFill/>
                </a:ln>
                <a:solidFill>
                  <a:srgbClr val="000000"/>
                </a:solidFill>
                <a:effectLst/>
                <a:latin typeface="Arial" panose="020B0604020202020204" pitchFamily="34" charset="0"/>
                <a:cs typeface="+mn-cs"/>
              </a:rPr>
              <a:t>אני רוצה להציג בפניכם יזמה של ילד ממודיעין.</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altLang="he-IL" sz="1200" b="0" i="0" u="none" strike="noStrike" cap="none" normalizeH="0" baseline="0" dirty="0">
                <a:ln>
                  <a:noFill/>
                </a:ln>
                <a:solidFill>
                  <a:srgbClr val="000000"/>
                </a:solidFill>
                <a:effectLst/>
                <a:latin typeface="Arial" panose="020B0604020202020204" pitchFamily="34" charset="0"/>
                <a:cs typeface="+mn-cs"/>
              </a:rPr>
              <a:t>קריאת הכתבה...</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altLang="he-IL" sz="1200" b="0" i="0" u="none" strike="noStrike" cap="none" normalizeH="0" baseline="0" dirty="0">
                <a:ln>
                  <a:noFill/>
                </a:ln>
                <a:solidFill>
                  <a:srgbClr val="000000"/>
                </a:solidFill>
                <a:effectLst/>
                <a:latin typeface="Arial" panose="020B0604020202020204" pitchFamily="34" charset="0"/>
                <a:cs typeface="+mn-cs"/>
              </a:rPr>
              <a:t>הילד חשב על רעיון ושיתף ברעיון שלו. הוא פנה לראש העיר והציע את היוזמה שלו.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altLang="he-IL" sz="1200" b="0" i="0" u="none" strike="noStrike" cap="none" normalizeH="0" baseline="0" dirty="0">
                <a:ln>
                  <a:noFill/>
                </a:ln>
                <a:solidFill>
                  <a:srgbClr val="000000"/>
                </a:solidFill>
                <a:effectLst/>
                <a:latin typeface="Arial" panose="020B0604020202020204" pitchFamily="34" charset="0"/>
                <a:cs typeface="+mn-cs"/>
              </a:rPr>
              <a:t>ואכן ראש העיר חשב כי כדאי לקדם את היוזמה שלו כך קרה. </a:t>
            </a:r>
          </a:p>
          <a:p>
            <a:pPr marL="0" lvl="0" indent="0" algn="r" rtl="1">
              <a:spcBef>
                <a:spcPts val="0"/>
              </a:spcBef>
              <a:spcAft>
                <a:spcPts val="0"/>
              </a:spcAft>
              <a:buNone/>
            </a:pPr>
            <a:endParaRPr lang="he-IL" b="1" dirty="0"/>
          </a:p>
          <a:p>
            <a:pPr marL="0" lvl="0" indent="0" algn="r" rtl="1">
              <a:spcBef>
                <a:spcPts val="0"/>
              </a:spcBef>
              <a:spcAft>
                <a:spcPts val="0"/>
              </a:spcAft>
              <a:buNone/>
            </a:pPr>
            <a:endParaRPr lang="he-IL" b="1" dirty="0"/>
          </a:p>
          <a:p>
            <a:pPr marL="0" lvl="0" indent="0" algn="l" rtl="0">
              <a:spcBef>
                <a:spcPts val="0"/>
              </a:spcBef>
              <a:spcAft>
                <a:spcPts val="0"/>
              </a:spcAft>
              <a:buNone/>
            </a:pP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5</a:t>
            </a:fld>
            <a:endParaRPr lang="x-none"/>
          </a:p>
        </p:txBody>
      </p:sp>
    </p:spTree>
    <p:extLst>
      <p:ext uri="{BB962C8B-B14F-4D97-AF65-F5344CB8AC3E}">
        <p14:creationId xmlns:p14="http://schemas.microsoft.com/office/powerpoint/2010/main" val="1039881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1" dirty="0"/>
              <a:t>משך השקף: עד 2 דקות</a:t>
            </a:r>
            <a:endParaRPr kumimoji="0" lang="he-IL" altLang="he-IL" sz="1200" b="0" i="0" u="none" strike="noStrike" cap="none" normalizeH="0" baseline="0" dirty="0">
              <a:ln>
                <a:noFill/>
              </a:ln>
              <a:solidFill>
                <a:srgbClr val="000000"/>
              </a:solidFill>
              <a:effectLst/>
              <a:latin typeface="Arial" panose="020B0604020202020204" pitchFamily="34" charset="0"/>
              <a:cs typeface="+mn-cs"/>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altLang="he-IL" sz="1200" b="0" i="0" u="none" strike="noStrike" cap="none" normalizeH="0" baseline="0" dirty="0">
                <a:ln>
                  <a:noFill/>
                </a:ln>
                <a:solidFill>
                  <a:srgbClr val="000000"/>
                </a:solidFill>
                <a:effectLst/>
                <a:latin typeface="Arial" panose="020B0604020202020204" pitchFamily="34" charset="0"/>
                <a:cs typeface="+mn-cs"/>
              </a:rPr>
              <a:t/>
            </a:r>
            <a:br>
              <a:rPr kumimoji="0" lang="he-IL" altLang="he-IL" sz="1200" b="0" i="0" u="none" strike="noStrike" cap="none" normalizeH="0" baseline="0" dirty="0">
                <a:ln>
                  <a:noFill/>
                </a:ln>
                <a:solidFill>
                  <a:srgbClr val="000000"/>
                </a:solidFill>
                <a:effectLst/>
                <a:latin typeface="Arial" panose="020B0604020202020204" pitchFamily="34" charset="0"/>
                <a:cs typeface="+mn-cs"/>
              </a:rPr>
            </a:br>
            <a:r>
              <a:rPr kumimoji="0" lang="he-IL" altLang="he-IL" sz="1200" b="0" i="0" u="none" strike="noStrike" cap="none" normalizeH="0" baseline="0" dirty="0">
                <a:ln>
                  <a:noFill/>
                </a:ln>
                <a:solidFill>
                  <a:srgbClr val="000000"/>
                </a:solidFill>
                <a:effectLst/>
                <a:latin typeface="Arial" panose="020B0604020202020204" pitchFamily="34" charset="0"/>
                <a:cs typeface="+mn-cs"/>
              </a:rPr>
              <a:t>אז מה אתם אומרים ? לילדים יש כוח לשנות דברים ?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200" b="0" i="0" u="none" strike="noStrike" cap="none" normalizeH="0" baseline="0" dirty="0">
                <a:ln>
                  <a:noFill/>
                </a:ln>
                <a:solidFill>
                  <a:srgbClr val="000000"/>
                </a:solidFill>
                <a:effectLst/>
                <a:latin typeface="Arial" panose="020B0604020202020204" pitchFamily="34" charset="0"/>
                <a:cs typeface="+mn-cs"/>
              </a:rPr>
              <a:t>האם ילדים משפיעים ומשנים ?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200" b="0" i="0" u="none" strike="noStrike" cap="none" normalizeH="0" baseline="0" dirty="0">
                <a:ln>
                  <a:noFill/>
                </a:ln>
                <a:solidFill>
                  <a:srgbClr val="000000"/>
                </a:solidFill>
                <a:effectLst/>
                <a:latin typeface="Arial" panose="020B0604020202020204" pitchFamily="34" charset="0"/>
                <a:cs typeface="+mn-cs"/>
              </a:rPr>
              <a:t>היום נקרא על ילדה נוספת מהעולם שניסתה להשפיע ולשנות.</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200" b="0" i="0" u="none" strike="noStrike" cap="none" normalizeH="0" baseline="0" dirty="0">
                <a:ln>
                  <a:noFill/>
                </a:ln>
                <a:solidFill>
                  <a:srgbClr val="000000"/>
                </a:solidFill>
                <a:effectLst/>
                <a:latin typeface="Arial" panose="020B0604020202020204" pitchFamily="34" charset="0"/>
                <a:cs typeface="+mn-cs"/>
              </a:rPr>
              <a:t>מוכנים ? </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cap="none" normalizeH="0" baseline="0" dirty="0">
              <a:ln>
                <a:noFill/>
              </a:ln>
              <a:solidFill>
                <a:srgbClr val="000000"/>
              </a:solidFill>
              <a:effectLst/>
              <a:latin typeface="Arial" panose="020B0604020202020204" pitchFamily="34" charset="0"/>
              <a:cs typeface="+mn-cs"/>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lang="he-IL" b="1" dirty="0"/>
          </a:p>
          <a:p>
            <a:pPr marL="0" lvl="0" indent="0" algn="r" rtl="1">
              <a:spcBef>
                <a:spcPts val="0"/>
              </a:spcBef>
              <a:spcAft>
                <a:spcPts val="0"/>
              </a:spcAft>
              <a:buNone/>
            </a:pPr>
            <a:endParaRPr lang="he-IL" b="1" dirty="0"/>
          </a:p>
          <a:p>
            <a:pPr marL="0" lvl="0" indent="0" algn="l" rtl="0">
              <a:spcBef>
                <a:spcPts val="0"/>
              </a:spcBef>
              <a:spcAft>
                <a:spcPts val="0"/>
              </a:spcAft>
              <a:buNone/>
            </a:pP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6</a:t>
            </a:fld>
            <a:endParaRPr lang="x-none"/>
          </a:p>
        </p:txBody>
      </p:sp>
    </p:spTree>
    <p:extLst>
      <p:ext uri="{BB962C8B-B14F-4D97-AF65-F5344CB8AC3E}">
        <p14:creationId xmlns:p14="http://schemas.microsoft.com/office/powerpoint/2010/main" val="27081769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1" dirty="0"/>
              <a:t>משך השקף: עד 2 דקות</a:t>
            </a:r>
          </a:p>
          <a:p>
            <a:pPr marL="0" lvl="0" indent="0" algn="r" rtl="1">
              <a:spcBef>
                <a:spcPts val="0"/>
              </a:spcBef>
              <a:spcAft>
                <a:spcPts val="0"/>
              </a:spcAft>
              <a:buNone/>
            </a:pPr>
            <a:r>
              <a:rPr lang="he-IL" b="0" dirty="0"/>
              <a:t>כותרת הכתבה –  נקרא את כותרת הכתבה ונשים לב למילים שבהם השתמש הכתב.</a:t>
            </a:r>
          </a:p>
          <a:p>
            <a:pPr marL="0" lvl="0" indent="0" algn="r" rtl="1">
              <a:spcBef>
                <a:spcPts val="0"/>
              </a:spcBef>
              <a:spcAft>
                <a:spcPts val="0"/>
              </a:spcAft>
              <a:buNone/>
            </a:pPr>
            <a:r>
              <a:rPr lang="he-IL" b="0" dirty="0"/>
              <a:t>מוחה- מתנגדת, מתקוממת</a:t>
            </a:r>
          </a:p>
          <a:p>
            <a:pPr marL="0" lvl="0" indent="0" algn="r" rtl="1">
              <a:spcBef>
                <a:spcPts val="0"/>
              </a:spcBef>
              <a:spcAft>
                <a:spcPts val="0"/>
              </a:spcAft>
              <a:buNone/>
            </a:pPr>
            <a:r>
              <a:rPr lang="he-IL" b="0" dirty="0"/>
              <a:t>אי שוויון – חוסר שוויון. בין מי למי?</a:t>
            </a:r>
          </a:p>
          <a:p>
            <a:pPr marL="0" lvl="0" indent="0" algn="r" rtl="1">
              <a:spcBef>
                <a:spcPts val="0"/>
              </a:spcBef>
              <a:spcAft>
                <a:spcPts val="0"/>
              </a:spcAft>
              <a:buNone/>
            </a:pPr>
            <a:r>
              <a:rPr lang="he-IL" sz="1200" b="0" i="0" kern="1200" dirty="0">
                <a:solidFill>
                  <a:schemeClr val="tx1"/>
                </a:solidFill>
                <a:effectLst/>
                <a:latin typeface="+mn-lt"/>
                <a:ea typeface="+mn-ea"/>
                <a:cs typeface="+mn-cs"/>
              </a:rPr>
              <a:t>ילדים קטנים מיטיבים להבחין באי-שוויון וחוסר צדק במקרים שמבוגרים אינם שמים אליהם לב.</a:t>
            </a:r>
          </a:p>
          <a:p>
            <a:pPr marL="0" lvl="0" indent="0" algn="r" rtl="1">
              <a:spcBef>
                <a:spcPts val="0"/>
              </a:spcBef>
              <a:spcAft>
                <a:spcPts val="0"/>
              </a:spcAft>
              <a:buNone/>
            </a:pPr>
            <a:r>
              <a:rPr lang="he-IL" sz="1200" b="0" i="0" kern="1200" dirty="0">
                <a:solidFill>
                  <a:schemeClr val="tx1"/>
                </a:solidFill>
                <a:effectLst/>
                <a:latin typeface="+mn-lt"/>
                <a:ea typeface="+mn-ea"/>
                <a:cs typeface="+mn-cs"/>
              </a:rPr>
              <a:t> </a:t>
            </a:r>
            <a:r>
              <a:rPr lang="he-IL" sz="1200" b="0" i="0" kern="1200" dirty="0" err="1">
                <a:solidFill>
                  <a:schemeClr val="tx1"/>
                </a:solidFill>
                <a:effectLst/>
                <a:latin typeface="+mn-lt"/>
                <a:ea typeface="+mn-ea"/>
                <a:cs typeface="+mn-cs"/>
              </a:rPr>
              <a:t>שרלוֹט</a:t>
            </a:r>
            <a:r>
              <a:rPr lang="he-IL" sz="1200" b="0" i="0" kern="1200" dirty="0">
                <a:solidFill>
                  <a:schemeClr val="tx1"/>
                </a:solidFill>
                <a:effectLst/>
                <a:latin typeface="+mn-lt"/>
                <a:ea typeface="+mn-ea"/>
                <a:cs typeface="+mn-cs"/>
              </a:rPr>
              <a:t> בּנג'מין, ילדה אמריקנית בת שבע, שלחה להנהלת לגו </a:t>
            </a:r>
            <a:r>
              <a:rPr lang="he-IL" dirty="0"/>
              <a:t/>
            </a:r>
            <a:br>
              <a:rPr lang="he-IL" dirty="0"/>
            </a:br>
            <a:r>
              <a:rPr lang="he-IL" sz="1200" b="0" i="0" kern="1200" dirty="0">
                <a:solidFill>
                  <a:schemeClr val="tx1"/>
                </a:solidFill>
                <a:effectLst/>
                <a:latin typeface="+mn-lt"/>
                <a:ea typeface="+mn-ea"/>
                <a:cs typeface="+mn-cs"/>
              </a:rPr>
              <a:t>מכתב, שוודאי גרם ללא מעט מהם ללכת לפינה ולהתבייש, לאחר שבביקור בחנות צעצועים הבחינה </a:t>
            </a:r>
            <a:r>
              <a:rPr lang="he-IL" sz="1200" b="0" i="0" kern="1200" dirty="0" err="1">
                <a:solidFill>
                  <a:schemeClr val="tx1"/>
                </a:solidFill>
                <a:effectLst/>
                <a:latin typeface="+mn-lt"/>
                <a:ea typeface="+mn-ea"/>
                <a:cs typeface="+mn-cs"/>
              </a:rPr>
              <a:t>שרלוט</a:t>
            </a:r>
            <a:r>
              <a:rPr lang="he-IL" sz="1200" b="0" i="0" kern="1200" dirty="0">
                <a:solidFill>
                  <a:schemeClr val="tx1"/>
                </a:solidFill>
                <a:effectLst/>
                <a:latin typeface="+mn-lt"/>
                <a:ea typeface="+mn-ea"/>
                <a:cs typeface="+mn-cs"/>
              </a:rPr>
              <a:t> בתופעה מוזרה. </a:t>
            </a:r>
            <a:r>
              <a:rPr lang="he-IL" dirty="0"/>
              <a:t/>
            </a:r>
            <a:br>
              <a:rPr lang="he-IL" dirty="0"/>
            </a:br>
            <a:r>
              <a:rPr lang="he-IL" sz="1200" b="0" i="0" kern="1200" dirty="0">
                <a:solidFill>
                  <a:schemeClr val="tx1"/>
                </a:solidFill>
                <a:effectLst/>
                <a:latin typeface="+mn-lt"/>
                <a:ea typeface="+mn-ea"/>
                <a:cs typeface="+mn-cs"/>
              </a:rPr>
              <a:t>וכך כתבה </a:t>
            </a:r>
            <a:r>
              <a:rPr lang="he-IL" sz="1200" b="0" i="0" kern="1200" dirty="0" err="1">
                <a:solidFill>
                  <a:schemeClr val="tx1"/>
                </a:solidFill>
                <a:effectLst/>
                <a:latin typeface="+mn-lt"/>
                <a:ea typeface="+mn-ea"/>
                <a:cs typeface="+mn-cs"/>
              </a:rPr>
              <a:t>שרלוט</a:t>
            </a:r>
            <a:r>
              <a:rPr lang="he-IL" sz="1200" b="0" i="0" kern="1200" dirty="0">
                <a:solidFill>
                  <a:schemeClr val="tx1"/>
                </a:solidFill>
                <a:effectLst/>
                <a:latin typeface="+mn-lt"/>
                <a:ea typeface="+mn-ea"/>
                <a:cs typeface="+mn-cs"/>
              </a:rPr>
              <a:t> </a:t>
            </a:r>
            <a:r>
              <a:rPr lang="he-IL" dirty="0"/>
              <a:t/>
            </a:r>
            <a:br>
              <a:rPr lang="he-IL" dirty="0"/>
            </a:br>
            <a:r>
              <a:rPr lang="he-IL" dirty="0"/>
              <a:t>מה תפקידה של התמונה  </a:t>
            </a:r>
            <a:r>
              <a:rPr kumimoji="0" lang="he-IL" altLang="he-IL" sz="1200" b="1" i="0" u="none" strike="noStrike" cap="none" normalizeH="0" baseline="0" dirty="0">
                <a:ln>
                  <a:noFill/>
                </a:ln>
                <a:solidFill>
                  <a:srgbClr val="000000"/>
                </a:solidFill>
                <a:effectLst/>
                <a:latin typeface="Arial" panose="020B0604020202020204" pitchFamily="34" charset="0"/>
                <a:cs typeface="+mn-cs"/>
              </a:rPr>
              <a:t>הנלווית לכותרת ? איזה מידע נוסף היא מוסיפה לנו ?</a:t>
            </a:r>
            <a:endParaRPr kumimoji="0" lang="he-IL" altLang="he-IL" sz="1200" b="1" i="0" u="none" strike="noStrike" cap="none" normalizeH="0" baseline="0" dirty="0">
              <a:ln>
                <a:noFill/>
              </a:ln>
              <a:solidFill>
                <a:schemeClr val="tx1"/>
              </a:solidFill>
              <a:effectLst/>
              <a:latin typeface="Arial" panose="020B0604020202020204" pitchFamily="34" charset="0"/>
            </a:endParaRPr>
          </a:p>
          <a:p>
            <a:pPr marL="0" lvl="0" indent="0" algn="r" rtl="1">
              <a:spcBef>
                <a:spcPts val="0"/>
              </a:spcBef>
              <a:spcAft>
                <a:spcPts val="0"/>
              </a:spcAft>
              <a:buNone/>
            </a:pPr>
            <a:endParaRPr lang="he-IL" b="1" dirty="0"/>
          </a:p>
          <a:p>
            <a:pPr marL="0" lvl="0" indent="0" algn="r" rtl="1">
              <a:spcBef>
                <a:spcPts val="0"/>
              </a:spcBef>
              <a:spcAft>
                <a:spcPts val="0"/>
              </a:spcAft>
              <a:buNone/>
            </a:pPr>
            <a:endParaRPr lang="he-IL" b="0" dirty="0"/>
          </a:p>
          <a:p>
            <a:pPr marL="0" lvl="0" indent="0" algn="l" rtl="0">
              <a:spcBef>
                <a:spcPts val="0"/>
              </a:spcBef>
              <a:spcAft>
                <a:spcPts val="0"/>
              </a:spcAft>
              <a:buNone/>
            </a:pPr>
            <a:endParaRPr lang="he-IL" b="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7</a:t>
            </a:fld>
            <a:endParaRPr lang="x-none"/>
          </a:p>
        </p:txBody>
      </p:sp>
    </p:spTree>
    <p:extLst>
      <p:ext uri="{BB962C8B-B14F-4D97-AF65-F5344CB8AC3E}">
        <p14:creationId xmlns:p14="http://schemas.microsoft.com/office/powerpoint/2010/main" val="4761339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1" dirty="0"/>
              <a:t>משך השקף: עד 2 דקות לא סגורה על השקף הזה</a:t>
            </a:r>
          </a:p>
          <a:p>
            <a:pPr marL="0" lvl="0" indent="0" algn="r" rtl="1">
              <a:spcBef>
                <a:spcPts val="0"/>
              </a:spcBef>
              <a:spcAft>
                <a:spcPts val="0"/>
              </a:spcAft>
              <a:buNone/>
            </a:pPr>
            <a:r>
              <a:rPr lang="he-IL" b="0" dirty="0"/>
              <a:t>התבוננו בתמונה. היכן לדעתכם היא צולמה?</a:t>
            </a:r>
          </a:p>
          <a:p>
            <a:pPr marL="0" lvl="0" indent="0" algn="r" rtl="1">
              <a:spcBef>
                <a:spcPts val="0"/>
              </a:spcBef>
              <a:spcAft>
                <a:spcPts val="0"/>
              </a:spcAft>
              <a:buNone/>
            </a:pPr>
            <a:r>
              <a:rPr lang="he-IL" b="0" dirty="0"/>
              <a:t>זו אכן תמונה מתוך חנות גדולה של צעצועים. </a:t>
            </a:r>
            <a:r>
              <a:rPr lang="he-IL" b="0" dirty="0" smtClean="0"/>
              <a:t>המדפים </a:t>
            </a:r>
            <a:r>
              <a:rPr lang="he-IL" b="0" dirty="0"/>
              <a:t>מסודרים עם המון קופסאות לגו בצבע כחול המיועדות לבנים ובהמשך יש מדפים עם קופסאות ורודות המיועדות לבנות. במדפים אלו המבחר לא היה גדול.</a:t>
            </a:r>
          </a:p>
          <a:p>
            <a:pPr marL="0" lvl="0" indent="0" algn="r" rtl="1">
              <a:spcBef>
                <a:spcPts val="0"/>
              </a:spcBef>
              <a:spcAft>
                <a:spcPts val="0"/>
              </a:spcAft>
              <a:buNone/>
            </a:pPr>
            <a:r>
              <a:rPr lang="he-IL" b="0" dirty="0"/>
              <a:t>אתם יודעים כאשר בנותיי היו קטנות והייתי נכנסת לחנות הצעצועים היה צד לבנות עם המון קופסאות ורודות ובצד אחר היו קופסאות כחולות לבנים. שם המבחר היה עצום.</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altLang="he-IL" sz="1200" b="0" i="0" u="none" strike="noStrike" cap="none" normalizeH="0" baseline="0" dirty="0">
                <a:ln>
                  <a:noFill/>
                </a:ln>
                <a:solidFill>
                  <a:srgbClr val="000000"/>
                </a:solidFill>
                <a:effectLst/>
                <a:latin typeface="Arial" panose="020B0604020202020204" pitchFamily="34" charset="0"/>
                <a:cs typeface="+mn-cs"/>
              </a:rPr>
              <a:t/>
            </a:r>
            <a:br>
              <a:rPr kumimoji="0" lang="he-IL" altLang="he-IL" sz="1200" b="0" i="0" u="none" strike="noStrike" cap="none" normalizeH="0" baseline="0" dirty="0">
                <a:ln>
                  <a:noFill/>
                </a:ln>
                <a:solidFill>
                  <a:srgbClr val="000000"/>
                </a:solidFill>
                <a:effectLst/>
                <a:latin typeface="Arial" panose="020B0604020202020204" pitchFamily="34" charset="0"/>
                <a:cs typeface="+mn-cs"/>
              </a:rPr>
            </a:br>
            <a:r>
              <a:rPr kumimoji="0" lang="he-IL" altLang="he-IL" sz="1200" b="1" i="0" u="none" strike="noStrike" cap="none" normalizeH="0" baseline="0" dirty="0">
                <a:ln>
                  <a:noFill/>
                </a:ln>
                <a:solidFill>
                  <a:srgbClr val="000000"/>
                </a:solidFill>
                <a:effectLst/>
                <a:latin typeface="Arial" panose="020B0604020202020204" pitchFamily="34" charset="0"/>
                <a:cs typeface="+mn-cs"/>
              </a:rPr>
              <a:t>שם הספר</a:t>
            </a:r>
            <a:r>
              <a:rPr kumimoji="0" lang="he-IL" altLang="he-IL" sz="1200" b="0" i="0" u="none" strike="noStrike" cap="none" normalizeH="0" baseline="0" dirty="0">
                <a:ln>
                  <a:noFill/>
                </a:ln>
                <a:solidFill>
                  <a:srgbClr val="000000"/>
                </a:solidFill>
                <a:effectLst/>
                <a:latin typeface="Arial" panose="020B0604020202020204" pitchFamily="34" charset="0"/>
                <a:cs typeface="+mn-cs"/>
              </a:rPr>
              <a:t>: מילה טובה מאוד : עברית לכיתה ד : ספר 1 - לחינוך הממלכתי </a:t>
            </a:r>
            <a:r>
              <a:rPr kumimoji="0" lang="he-IL" altLang="he-IL" sz="1200" b="1" i="0" u="none" strike="noStrike" cap="none" normalizeH="0" baseline="0" dirty="0">
                <a:ln>
                  <a:noFill/>
                </a:ln>
                <a:solidFill>
                  <a:srgbClr val="000000"/>
                </a:solidFill>
                <a:effectLst/>
                <a:latin typeface="Arial" panose="020B0604020202020204" pitchFamily="34" charset="0"/>
                <a:cs typeface="+mn-cs"/>
              </a:rPr>
              <a:t>עמוד:</a:t>
            </a:r>
            <a:r>
              <a:rPr kumimoji="0" lang="he-IL" altLang="he-IL" sz="1200" b="0" i="0" u="none" strike="noStrike" cap="none" normalizeH="0" baseline="0" dirty="0">
                <a:ln>
                  <a:noFill/>
                </a:ln>
                <a:solidFill>
                  <a:srgbClr val="000000"/>
                </a:solidFill>
                <a:effectLst/>
                <a:latin typeface="Arial" panose="020B0604020202020204" pitchFamily="34" charset="0"/>
                <a:cs typeface="+mn-cs"/>
              </a:rPr>
              <a:t>16</a:t>
            </a:r>
            <a:endParaRPr kumimoji="0" lang="he-IL" altLang="he-IL" sz="1200" b="0" i="0" u="none" strike="noStrike" cap="none" normalizeH="0" baseline="0" dirty="0">
              <a:ln>
                <a:noFill/>
              </a:ln>
              <a:solidFill>
                <a:schemeClr val="tx1"/>
              </a:solidFill>
              <a:effectLst/>
              <a:latin typeface="Arial" panose="020B0604020202020204" pitchFamily="34" charset="0"/>
            </a:endParaRPr>
          </a:p>
          <a:p>
            <a:pPr marL="0" lvl="0" indent="0" algn="r" rtl="1">
              <a:spcBef>
                <a:spcPts val="0"/>
              </a:spcBef>
              <a:spcAft>
                <a:spcPts val="0"/>
              </a:spcAft>
              <a:buNone/>
            </a:pPr>
            <a:endParaRPr lang="he-IL" b="1" dirty="0"/>
          </a:p>
          <a:p>
            <a:pPr marL="0" lvl="0" indent="0" algn="r" rtl="1">
              <a:spcBef>
                <a:spcPts val="0"/>
              </a:spcBef>
              <a:spcAft>
                <a:spcPts val="0"/>
              </a:spcAft>
              <a:buNone/>
            </a:pPr>
            <a:endParaRPr lang="he-IL" b="1" dirty="0"/>
          </a:p>
          <a:p>
            <a:pPr marL="0" lvl="0" indent="0" algn="l" rtl="0">
              <a:spcBef>
                <a:spcPts val="0"/>
              </a:spcBef>
              <a:spcAft>
                <a:spcPts val="0"/>
              </a:spcAft>
              <a:buNone/>
            </a:pP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8</a:t>
            </a:fld>
            <a:endParaRPr lang="x-none"/>
          </a:p>
        </p:txBody>
      </p:sp>
    </p:spTree>
    <p:extLst>
      <p:ext uri="{BB962C8B-B14F-4D97-AF65-F5344CB8AC3E}">
        <p14:creationId xmlns:p14="http://schemas.microsoft.com/office/powerpoint/2010/main" val="24409299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None/>
            </a:pPr>
            <a:r>
              <a:rPr lang="he-IL" dirty="0"/>
              <a:t>קריאת הכתבה בקול.</a:t>
            </a:r>
          </a:p>
          <a:p>
            <a:pPr marL="0" lvl="0" indent="0" algn="r" rtl="1">
              <a:lnSpc>
                <a:spcPct val="115000"/>
              </a:lnSpc>
              <a:spcBef>
                <a:spcPts val="1200"/>
              </a:spcBef>
              <a:spcAft>
                <a:spcPts val="0"/>
              </a:spcAft>
              <a:buNone/>
            </a:pPr>
            <a:r>
              <a:rPr lang="he-IL" dirty="0"/>
              <a:t>האם גם אתם נתקלתם במקרים של חוסר צדק ואי שוויון ? </a:t>
            </a:r>
          </a:p>
          <a:p>
            <a:pPr marL="0" marR="0" lvl="0" indent="0" algn="r" defTabSz="914400" rtl="1" eaLnBrk="1" fontAlgn="auto" latinLnBrk="0" hangingPunct="1">
              <a:lnSpc>
                <a:spcPct val="115000"/>
              </a:lnSpc>
              <a:spcBef>
                <a:spcPts val="1200"/>
              </a:spcBef>
              <a:spcAft>
                <a:spcPts val="0"/>
              </a:spcAft>
              <a:buClrTx/>
              <a:buSzTx/>
              <a:buFontTx/>
              <a:buNone/>
              <a:tabLst/>
              <a:defRPr/>
            </a:pPr>
            <a:r>
              <a:rPr lang="he-IL" sz="1200" dirty="0">
                <a:latin typeface="Calibri" panose="020F0502020204030204" pitchFamily="34" charset="0"/>
                <a:cs typeface="Calibri" panose="020F0502020204030204" pitchFamily="34" charset="0"/>
              </a:rPr>
              <a:t>מה ניתן ללמוד מהמשפט: " </a:t>
            </a:r>
            <a:r>
              <a:rPr lang="he-IL" sz="1200" b="1" dirty="0">
                <a:latin typeface="Calibri" panose="020F0502020204030204" pitchFamily="34" charset="0"/>
                <a:cs typeface="Calibri" panose="020F0502020204030204" pitchFamily="34" charset="0"/>
              </a:rPr>
              <a:t>שוודאי גרם ללא מעט מהם ללכת לפינה להתבייש" ? </a:t>
            </a:r>
          </a:p>
          <a:p>
            <a:pPr marL="0" marR="0" lvl="0" indent="0" algn="r" defTabSz="914400" rtl="1" eaLnBrk="1" fontAlgn="auto" latinLnBrk="0" hangingPunct="1">
              <a:lnSpc>
                <a:spcPct val="115000"/>
              </a:lnSpc>
              <a:spcBef>
                <a:spcPts val="1200"/>
              </a:spcBef>
              <a:spcAft>
                <a:spcPts val="0"/>
              </a:spcAft>
              <a:buClrTx/>
              <a:buSzTx/>
              <a:buFontTx/>
              <a:buNone/>
              <a:tabLst/>
              <a:defRPr/>
            </a:pPr>
            <a:endParaRPr lang="he-IL" sz="1200" b="1" baseline="0" dirty="0">
              <a:latin typeface="Calibri" panose="020F0502020204030204" pitchFamily="34" charset="0"/>
              <a:cs typeface="Calibri" panose="020F0502020204030204" pitchFamily="34" charset="0"/>
            </a:endParaRPr>
          </a:p>
          <a:p>
            <a:pPr marL="0" marR="0" lvl="0" indent="0" algn="r" defTabSz="914400" rtl="1" eaLnBrk="1" fontAlgn="auto" latinLnBrk="0" hangingPunct="1">
              <a:lnSpc>
                <a:spcPct val="115000"/>
              </a:lnSpc>
              <a:spcBef>
                <a:spcPts val="1200"/>
              </a:spcBef>
              <a:spcAft>
                <a:spcPts val="0"/>
              </a:spcAft>
              <a:buClrTx/>
              <a:buSzTx/>
              <a:buFontTx/>
              <a:buNone/>
              <a:tabLst/>
              <a:defRPr/>
            </a:pPr>
            <a:r>
              <a:rPr lang="he-IL" sz="1200" b="1" baseline="0" dirty="0">
                <a:latin typeface="Calibri" panose="020F0502020204030204" pitchFamily="34" charset="0"/>
                <a:cs typeface="Calibri" panose="020F0502020204030204" pitchFamily="34" charset="0"/>
              </a:rPr>
              <a:t>מי אומר/כותב את המשפט הזה? הילדה? הנהלת לגו? הכתב?</a:t>
            </a:r>
          </a:p>
          <a:p>
            <a:pPr marL="0" marR="0" lvl="0" indent="0" algn="r" defTabSz="914400" rtl="1" eaLnBrk="1" fontAlgn="auto" latinLnBrk="0" hangingPunct="1">
              <a:lnSpc>
                <a:spcPct val="115000"/>
              </a:lnSpc>
              <a:spcBef>
                <a:spcPts val="1200"/>
              </a:spcBef>
              <a:spcAft>
                <a:spcPts val="0"/>
              </a:spcAft>
              <a:buClrTx/>
              <a:buSzTx/>
              <a:buFontTx/>
              <a:buNone/>
              <a:tabLst/>
              <a:defRPr/>
            </a:pPr>
            <a:r>
              <a:rPr lang="he-IL" sz="1200" b="1" baseline="0" dirty="0">
                <a:latin typeface="Calibri" panose="020F0502020204030204" pitchFamily="34" charset="0"/>
                <a:cs typeface="Calibri" panose="020F0502020204030204" pitchFamily="34" charset="0"/>
              </a:rPr>
              <a:t>נכון, זו השערה של הכתב. ניתן ללמוד מהמשפט המסומן שהמכתב של הילדה להנהלת לגו לא היה נעים במיוחד. לכן הכתב משער שלא מעט מאנשי ההנהלה הרגישו בושה כאשר קראו אותו. </a:t>
            </a:r>
          </a:p>
          <a:p>
            <a:pPr marL="0" marR="0" lvl="0" indent="0" algn="r" defTabSz="914400" rtl="1" eaLnBrk="1" fontAlgn="auto" latinLnBrk="0" hangingPunct="1">
              <a:lnSpc>
                <a:spcPct val="115000"/>
              </a:lnSpc>
              <a:spcBef>
                <a:spcPts val="1200"/>
              </a:spcBef>
              <a:spcAft>
                <a:spcPts val="0"/>
              </a:spcAft>
              <a:buClrTx/>
              <a:buSzTx/>
              <a:buFontTx/>
              <a:buNone/>
              <a:tabLst/>
              <a:defRPr/>
            </a:pPr>
            <a:r>
              <a:rPr lang="he-IL" sz="1200" b="1" baseline="0" dirty="0">
                <a:latin typeface="Calibri" panose="020F0502020204030204" pitchFamily="34" charset="0"/>
                <a:cs typeface="Calibri" panose="020F0502020204030204" pitchFamily="34" charset="0"/>
              </a:rPr>
              <a:t>מעניין מה כתוב במכתב הזה, מה במכתב של ילדה בת שבע יכול לגרום למנהלים של חברה גדולה כל כך להתבייש?  </a:t>
            </a:r>
            <a:endParaRPr lang="he-IL" sz="1200" b="1" dirty="0">
              <a:latin typeface="Calibri" panose="020F0502020204030204" pitchFamily="34" charset="0"/>
              <a:cs typeface="Calibri" panose="020F0502020204030204" pitchFamily="34" charset="0"/>
            </a:endParaRPr>
          </a:p>
          <a:p>
            <a:pPr marL="0" lvl="0" indent="0" algn="r" rtl="1">
              <a:lnSpc>
                <a:spcPct val="115000"/>
              </a:lnSpc>
              <a:spcBef>
                <a:spcPts val="1200"/>
              </a:spcBef>
              <a:spcAft>
                <a:spcPts val="0"/>
              </a:spcAft>
              <a:buNone/>
            </a:pPr>
            <a:endParaRPr lang="he-IL" dirty="0"/>
          </a:p>
          <a:p>
            <a:pPr marL="0" lvl="0" indent="0" algn="r" rtl="1">
              <a:lnSpc>
                <a:spcPct val="115000"/>
              </a:lnSpc>
              <a:spcBef>
                <a:spcPts val="1200"/>
              </a:spcBef>
              <a:spcAft>
                <a:spcPts val="0"/>
              </a:spcAft>
              <a:buNone/>
            </a:pPr>
            <a:r>
              <a:rPr lang="he-IL" dirty="0"/>
              <a:t>לאחר קריאת המשפט וכך כתבה </a:t>
            </a:r>
            <a:r>
              <a:rPr lang="he-IL" dirty="0" err="1"/>
              <a:t>שרלוט</a:t>
            </a:r>
            <a:r>
              <a:rPr lang="he-IL" dirty="0"/>
              <a:t>: הוצאת מעטפה ובתוכה המכתב שנכתב ע"י </a:t>
            </a:r>
            <a:r>
              <a:rPr lang="he-IL" dirty="0" err="1"/>
              <a:t>שרלוט</a:t>
            </a:r>
            <a:r>
              <a:rPr lang="he-IL" dirty="0"/>
              <a:t>. להעביר לשקף הבא</a:t>
            </a:r>
          </a:p>
          <a:p>
            <a:pPr marL="0" lvl="0" indent="0" algn="l" rtl="0">
              <a:lnSpc>
                <a:spcPct val="115000"/>
              </a:lnSpc>
              <a:spcBef>
                <a:spcPts val="1200"/>
              </a:spcBef>
              <a:spcAft>
                <a:spcPts val="0"/>
              </a:spcAft>
              <a:buNone/>
            </a:pPr>
            <a:endParaRPr lang="en-US"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9</a:t>
            </a:fld>
            <a:endParaRPr lang="x-none"/>
          </a:p>
        </p:txBody>
      </p:sp>
    </p:spTree>
    <p:extLst>
      <p:ext uri="{BB962C8B-B14F-4D97-AF65-F5344CB8AC3E}">
        <p14:creationId xmlns:p14="http://schemas.microsoft.com/office/powerpoint/2010/main" val="15970443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None/>
            </a:pPr>
            <a:r>
              <a:rPr lang="he-IL" dirty="0"/>
              <a:t>הוצאת מעטפה ובתוכה המכתב שנכתב ע"י </a:t>
            </a:r>
            <a:r>
              <a:rPr lang="he-IL" dirty="0" err="1"/>
              <a:t>שרלוט</a:t>
            </a:r>
            <a:r>
              <a:rPr lang="he-IL" dirty="0"/>
              <a:t>.</a:t>
            </a:r>
          </a:p>
          <a:p>
            <a:pPr marL="0" lvl="0" indent="0" algn="r" rtl="1">
              <a:lnSpc>
                <a:spcPct val="115000"/>
              </a:lnSpc>
              <a:spcBef>
                <a:spcPts val="1200"/>
              </a:spcBef>
              <a:spcAft>
                <a:spcPts val="0"/>
              </a:spcAft>
              <a:buNone/>
            </a:pPr>
            <a:r>
              <a:rPr lang="he-IL" dirty="0"/>
              <a:t>קריאת המכתב בקול.</a:t>
            </a:r>
          </a:p>
          <a:p>
            <a:pPr marL="0" lvl="0" indent="0" algn="r" rtl="1">
              <a:lnSpc>
                <a:spcPct val="115000"/>
              </a:lnSpc>
              <a:spcBef>
                <a:spcPts val="1200"/>
              </a:spcBef>
              <a:spcAft>
                <a:spcPts val="0"/>
              </a:spcAft>
              <a:buNone/>
            </a:pPr>
            <a:r>
              <a:rPr lang="he-IL" dirty="0"/>
              <a:t>הצגת השאלה בהנפשה – חשבו ילדים...</a:t>
            </a:r>
          </a:p>
          <a:p>
            <a:pPr marL="0" lvl="0" indent="0" algn="r" rtl="1">
              <a:lnSpc>
                <a:spcPct val="115000"/>
              </a:lnSpc>
              <a:spcBef>
                <a:spcPts val="1200"/>
              </a:spcBef>
              <a:spcAft>
                <a:spcPts val="0"/>
              </a:spcAft>
              <a:buNone/>
            </a:pPr>
            <a:r>
              <a:rPr lang="he-IL" dirty="0"/>
              <a:t>הנושא שהעסיק את </a:t>
            </a:r>
            <a:r>
              <a:rPr lang="he-IL" dirty="0" err="1"/>
              <a:t>שרלוט</a:t>
            </a:r>
            <a:r>
              <a:rPr lang="he-IL" dirty="0"/>
              <a:t> שיש יותר אנשי לגו מנשות לגו. יש יותר בנים מבנות.</a:t>
            </a:r>
          </a:p>
          <a:p>
            <a:pPr marL="0" lvl="0" indent="0" algn="r" rtl="1">
              <a:lnSpc>
                <a:spcPct val="115000"/>
              </a:lnSpc>
              <a:spcBef>
                <a:spcPts val="1200"/>
              </a:spcBef>
              <a:spcAft>
                <a:spcPts val="0"/>
              </a:spcAft>
              <a:buNone/>
            </a:pPr>
            <a:r>
              <a:rPr lang="he-IL" dirty="0" err="1"/>
              <a:t>שרלוט</a:t>
            </a:r>
            <a:r>
              <a:rPr lang="he-IL" dirty="0"/>
              <a:t> הפנתה את הטענה שלה לחברת לגו, יצרנית לבני הלגו ובובות הלגו.</a:t>
            </a:r>
            <a:endParaRPr lang="en-US" dirty="0"/>
          </a:p>
          <a:p>
            <a:pPr marL="0" lvl="0" indent="0" algn="l" rtl="0">
              <a:lnSpc>
                <a:spcPct val="115000"/>
              </a:lnSpc>
              <a:spcBef>
                <a:spcPts val="1200"/>
              </a:spcBef>
              <a:spcAft>
                <a:spcPts val="0"/>
              </a:spcAft>
              <a:buNone/>
            </a:pPr>
            <a:endParaRPr lang="en-US"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10</a:t>
            </a:fld>
            <a:endParaRPr lang="x-none"/>
          </a:p>
        </p:txBody>
      </p:sp>
    </p:spTree>
    <p:extLst>
      <p:ext uri="{BB962C8B-B14F-4D97-AF65-F5344CB8AC3E}">
        <p14:creationId xmlns:p14="http://schemas.microsoft.com/office/powerpoint/2010/main" val="19924658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None/>
            </a:pPr>
            <a:r>
              <a:rPr lang="he-IL" dirty="0"/>
              <a:t>הוצאת מעטפה ובתוכה המכתב שנכתב ע"י </a:t>
            </a:r>
            <a:r>
              <a:rPr lang="he-IL" dirty="0" err="1"/>
              <a:t>שרלוט</a:t>
            </a:r>
            <a:r>
              <a:rPr lang="he-IL" dirty="0"/>
              <a:t>.</a:t>
            </a:r>
          </a:p>
          <a:p>
            <a:pPr marL="0" lvl="0" indent="0" algn="r" rtl="1">
              <a:lnSpc>
                <a:spcPct val="115000"/>
              </a:lnSpc>
              <a:spcBef>
                <a:spcPts val="1200"/>
              </a:spcBef>
              <a:spcAft>
                <a:spcPts val="0"/>
              </a:spcAft>
              <a:buNone/>
            </a:pPr>
            <a:r>
              <a:rPr lang="he-IL" dirty="0"/>
              <a:t>קריאת המכתב בקול.</a:t>
            </a:r>
          </a:p>
          <a:p>
            <a:pPr marL="0" lvl="0" indent="0" algn="r" rtl="1">
              <a:lnSpc>
                <a:spcPct val="115000"/>
              </a:lnSpc>
              <a:spcBef>
                <a:spcPts val="1200"/>
              </a:spcBef>
              <a:spcAft>
                <a:spcPts val="0"/>
              </a:spcAft>
              <a:buNone/>
            </a:pPr>
            <a:r>
              <a:rPr lang="he-IL" dirty="0"/>
              <a:t>הצגת השאלה בהנפשה – חשבו ילדים...</a:t>
            </a:r>
          </a:p>
          <a:p>
            <a:pPr marL="0" lvl="0" indent="0" algn="r" rtl="1">
              <a:lnSpc>
                <a:spcPct val="115000"/>
              </a:lnSpc>
              <a:spcBef>
                <a:spcPts val="1200"/>
              </a:spcBef>
              <a:spcAft>
                <a:spcPts val="0"/>
              </a:spcAft>
              <a:buNone/>
            </a:pPr>
            <a:r>
              <a:rPr lang="he-IL" dirty="0"/>
              <a:t>הנושא שהעסיק את </a:t>
            </a:r>
            <a:r>
              <a:rPr lang="he-IL" dirty="0" err="1"/>
              <a:t>שרלוט</a:t>
            </a:r>
            <a:r>
              <a:rPr lang="he-IL" dirty="0"/>
              <a:t> שיש יותר אנשי לגו מנשות לגו. יש יותר בנים מבנות.</a:t>
            </a:r>
          </a:p>
          <a:p>
            <a:pPr marL="0" lvl="0" indent="0" algn="r" rtl="1">
              <a:lnSpc>
                <a:spcPct val="115000"/>
              </a:lnSpc>
              <a:spcBef>
                <a:spcPts val="1200"/>
              </a:spcBef>
              <a:spcAft>
                <a:spcPts val="0"/>
              </a:spcAft>
              <a:buNone/>
            </a:pPr>
            <a:r>
              <a:rPr lang="he-IL" dirty="0" err="1"/>
              <a:t>שרלוט</a:t>
            </a:r>
            <a:r>
              <a:rPr lang="he-IL" dirty="0"/>
              <a:t> הפנתה את הטענה שלה לחברת לגו, יצרנית לבני הלגו ובובות הלגו.</a:t>
            </a:r>
            <a:endParaRPr lang="en-US" dirty="0"/>
          </a:p>
          <a:p>
            <a:pPr marL="0" lvl="0" indent="0" algn="l" rtl="0">
              <a:lnSpc>
                <a:spcPct val="115000"/>
              </a:lnSpc>
              <a:spcBef>
                <a:spcPts val="1200"/>
              </a:spcBef>
              <a:spcAft>
                <a:spcPts val="0"/>
              </a:spcAft>
              <a:buNone/>
            </a:pPr>
            <a:endParaRPr lang="en-US"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11</a:t>
            </a:fld>
            <a:endParaRPr lang="x-none"/>
          </a:p>
        </p:txBody>
      </p:sp>
    </p:spTree>
    <p:extLst>
      <p:ext uri="{BB962C8B-B14F-4D97-AF65-F5344CB8AC3E}">
        <p14:creationId xmlns:p14="http://schemas.microsoft.com/office/powerpoint/2010/main" val="15758748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None/>
            </a:pPr>
            <a:r>
              <a:rPr lang="he-IL" dirty="0"/>
              <a:t>הוצאת מעטפה ובתוכה המכתב שנכתב ע"י </a:t>
            </a:r>
            <a:r>
              <a:rPr lang="he-IL" dirty="0" err="1"/>
              <a:t>שרלוט</a:t>
            </a:r>
            <a:r>
              <a:rPr lang="he-IL" dirty="0"/>
              <a:t>.</a:t>
            </a:r>
          </a:p>
          <a:p>
            <a:pPr marL="0" lvl="0" indent="0" algn="r" rtl="1">
              <a:lnSpc>
                <a:spcPct val="115000"/>
              </a:lnSpc>
              <a:spcBef>
                <a:spcPts val="1200"/>
              </a:spcBef>
              <a:spcAft>
                <a:spcPts val="0"/>
              </a:spcAft>
              <a:buNone/>
            </a:pPr>
            <a:r>
              <a:rPr lang="he-IL" dirty="0"/>
              <a:t>קריאת המכתב בקול.</a:t>
            </a:r>
          </a:p>
          <a:p>
            <a:pPr marL="0" lvl="0" indent="0" algn="r" rtl="1">
              <a:lnSpc>
                <a:spcPct val="115000"/>
              </a:lnSpc>
              <a:spcBef>
                <a:spcPts val="1200"/>
              </a:spcBef>
              <a:spcAft>
                <a:spcPts val="0"/>
              </a:spcAft>
              <a:buNone/>
            </a:pPr>
            <a:r>
              <a:rPr lang="he-IL" dirty="0"/>
              <a:t>הצגת השאלה בהנפשה – חשבו ילדים...</a:t>
            </a:r>
          </a:p>
          <a:p>
            <a:pPr marL="0" lvl="0" indent="0" algn="r" rtl="1">
              <a:lnSpc>
                <a:spcPct val="115000"/>
              </a:lnSpc>
              <a:spcBef>
                <a:spcPts val="1200"/>
              </a:spcBef>
              <a:spcAft>
                <a:spcPts val="0"/>
              </a:spcAft>
              <a:buNone/>
            </a:pPr>
            <a:r>
              <a:rPr lang="he-IL" dirty="0"/>
              <a:t>הנושא שהעסיק את </a:t>
            </a:r>
            <a:r>
              <a:rPr lang="he-IL" dirty="0" err="1"/>
              <a:t>שרלוט</a:t>
            </a:r>
            <a:r>
              <a:rPr lang="he-IL" dirty="0"/>
              <a:t> שיש יותר אנשי לגו מנשות לגו. יש יותר בנים מבנות.</a:t>
            </a:r>
          </a:p>
          <a:p>
            <a:pPr marL="0" lvl="0" indent="0" algn="r" rtl="1">
              <a:lnSpc>
                <a:spcPct val="115000"/>
              </a:lnSpc>
              <a:spcBef>
                <a:spcPts val="1200"/>
              </a:spcBef>
              <a:spcAft>
                <a:spcPts val="0"/>
              </a:spcAft>
              <a:buNone/>
            </a:pPr>
            <a:r>
              <a:rPr lang="he-IL" dirty="0" err="1"/>
              <a:t>שרלוט</a:t>
            </a:r>
            <a:r>
              <a:rPr lang="he-IL" dirty="0"/>
              <a:t> הפנתה את הטענה שלה לחברת לגו, יצרנית לבני הלגו ובובות הלגו.</a:t>
            </a:r>
            <a:endParaRPr lang="en-US" dirty="0"/>
          </a:p>
          <a:p>
            <a:pPr marL="0" lvl="0" indent="0" algn="l" rtl="0">
              <a:lnSpc>
                <a:spcPct val="115000"/>
              </a:lnSpc>
              <a:spcBef>
                <a:spcPts val="1200"/>
              </a:spcBef>
              <a:spcAft>
                <a:spcPts val="0"/>
              </a:spcAft>
              <a:buNone/>
            </a:pPr>
            <a:endParaRPr lang="en-US"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12</a:t>
            </a:fld>
            <a:endParaRPr lang="x-none"/>
          </a:p>
        </p:txBody>
      </p:sp>
    </p:spTree>
    <p:extLst>
      <p:ext uri="{BB962C8B-B14F-4D97-AF65-F5344CB8AC3E}">
        <p14:creationId xmlns:p14="http://schemas.microsoft.com/office/powerpoint/2010/main" val="25398989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None/>
            </a:pPr>
            <a:r>
              <a:rPr lang="he-IL" dirty="0"/>
              <a:t>הוצאת מעטפה ובתוכה המכתב שנכתב ע"י </a:t>
            </a:r>
            <a:r>
              <a:rPr lang="he-IL" dirty="0" err="1"/>
              <a:t>שרלוט</a:t>
            </a:r>
            <a:r>
              <a:rPr lang="he-IL" dirty="0"/>
              <a:t>.</a:t>
            </a:r>
          </a:p>
          <a:p>
            <a:pPr marL="0" lvl="0" indent="0" algn="r" rtl="1">
              <a:lnSpc>
                <a:spcPct val="115000"/>
              </a:lnSpc>
              <a:spcBef>
                <a:spcPts val="1200"/>
              </a:spcBef>
              <a:spcAft>
                <a:spcPts val="0"/>
              </a:spcAft>
              <a:buNone/>
            </a:pPr>
            <a:r>
              <a:rPr lang="he-IL" dirty="0"/>
              <a:t>קריאת המכתב בקול.</a:t>
            </a:r>
          </a:p>
          <a:p>
            <a:pPr marL="0" lvl="0" indent="0" algn="r" rtl="1">
              <a:lnSpc>
                <a:spcPct val="115000"/>
              </a:lnSpc>
              <a:spcBef>
                <a:spcPts val="1200"/>
              </a:spcBef>
              <a:spcAft>
                <a:spcPts val="0"/>
              </a:spcAft>
              <a:buNone/>
            </a:pPr>
            <a:r>
              <a:rPr lang="he-IL" dirty="0"/>
              <a:t>הצגת השאלה בהנפשה – חשבו ילדים...</a:t>
            </a:r>
          </a:p>
          <a:p>
            <a:pPr marL="0" lvl="0" indent="0" algn="r" rtl="1">
              <a:lnSpc>
                <a:spcPct val="115000"/>
              </a:lnSpc>
              <a:spcBef>
                <a:spcPts val="1200"/>
              </a:spcBef>
              <a:spcAft>
                <a:spcPts val="0"/>
              </a:spcAft>
              <a:buNone/>
            </a:pPr>
            <a:r>
              <a:rPr lang="he-IL" dirty="0"/>
              <a:t>הנושא שהעסיק את </a:t>
            </a:r>
            <a:r>
              <a:rPr lang="he-IL" dirty="0" err="1"/>
              <a:t>שרלוט</a:t>
            </a:r>
            <a:r>
              <a:rPr lang="he-IL" dirty="0"/>
              <a:t> שיש יותר אנשי לגו מנשות לגו. יש יותר בנים מבנות.</a:t>
            </a:r>
          </a:p>
          <a:p>
            <a:pPr marL="0" lvl="0" indent="0" algn="r" rtl="1">
              <a:lnSpc>
                <a:spcPct val="115000"/>
              </a:lnSpc>
              <a:spcBef>
                <a:spcPts val="1200"/>
              </a:spcBef>
              <a:spcAft>
                <a:spcPts val="0"/>
              </a:spcAft>
              <a:buNone/>
            </a:pPr>
            <a:r>
              <a:rPr lang="he-IL" dirty="0" err="1"/>
              <a:t>שרלוט</a:t>
            </a:r>
            <a:r>
              <a:rPr lang="he-IL" dirty="0"/>
              <a:t> הפנתה את הטענה שלה לחברת לגו, יצרנית לבני הלגו ובובות הלגו.</a:t>
            </a:r>
            <a:endParaRPr lang="en-US" dirty="0"/>
          </a:p>
          <a:p>
            <a:pPr marL="0" lvl="0" indent="0" algn="l" rtl="0">
              <a:lnSpc>
                <a:spcPct val="115000"/>
              </a:lnSpc>
              <a:spcBef>
                <a:spcPts val="1200"/>
              </a:spcBef>
              <a:spcAft>
                <a:spcPts val="0"/>
              </a:spcAft>
              <a:buNone/>
            </a:pPr>
            <a:endParaRPr lang="en-US"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13</a:t>
            </a:fld>
            <a:endParaRPr lang="x-none"/>
          </a:p>
        </p:txBody>
      </p:sp>
    </p:spTree>
    <p:extLst>
      <p:ext uri="{BB962C8B-B14F-4D97-AF65-F5344CB8AC3E}">
        <p14:creationId xmlns:p14="http://schemas.microsoft.com/office/powerpoint/2010/main" val="11075882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None/>
            </a:pPr>
            <a:r>
              <a:rPr lang="he-IL" dirty="0" err="1"/>
              <a:t>שרלוט</a:t>
            </a:r>
            <a:r>
              <a:rPr lang="he-IL" dirty="0"/>
              <a:t> מציגה את עצמה ואת העובדה שהיא אוהבת לגו.</a:t>
            </a:r>
          </a:p>
          <a:p>
            <a:pPr marL="0" lvl="0" indent="0" algn="r" rtl="1">
              <a:lnSpc>
                <a:spcPct val="115000"/>
              </a:lnSpc>
              <a:spcBef>
                <a:spcPts val="1200"/>
              </a:spcBef>
              <a:spcAft>
                <a:spcPts val="0"/>
              </a:spcAft>
              <a:buNone/>
            </a:pPr>
            <a:r>
              <a:rPr lang="he-IL" dirty="0"/>
              <a:t>מדוע חשוב להציג עובדה זו ? </a:t>
            </a:r>
          </a:p>
          <a:p>
            <a:pPr marL="0" lvl="0" indent="0" algn="r" rtl="1">
              <a:lnSpc>
                <a:spcPct val="115000"/>
              </a:lnSpc>
              <a:spcBef>
                <a:spcPts val="1200"/>
              </a:spcBef>
              <a:spcAft>
                <a:spcPts val="0"/>
              </a:spcAft>
              <a:buNone/>
            </a:pPr>
            <a:r>
              <a:rPr lang="he-IL" dirty="0"/>
              <a:t>העובדה שהיא אוהבת לגו מצביעה על כך שהיא מכירה היטב לגו וזה יחזק את עמדתה בהמשך המכתב לגבי לגו. </a:t>
            </a:r>
          </a:p>
          <a:p>
            <a:pPr marL="0" lvl="0" indent="0" algn="r" rtl="1">
              <a:lnSpc>
                <a:spcPct val="115000"/>
              </a:lnSpc>
              <a:spcBef>
                <a:spcPts val="1200"/>
              </a:spcBef>
              <a:spcAft>
                <a:spcPts val="0"/>
              </a:spcAft>
              <a:buNone/>
            </a:pPr>
            <a:r>
              <a:rPr lang="he-IL" dirty="0"/>
              <a:t> </a:t>
            </a:r>
          </a:p>
          <a:p>
            <a:pPr marL="0" marR="0" lvl="0" indent="0" algn="r" defTabSz="914400" rtl="1" eaLnBrk="1" fontAlgn="auto" latinLnBrk="0" hangingPunct="1">
              <a:lnSpc>
                <a:spcPct val="115000"/>
              </a:lnSpc>
              <a:spcBef>
                <a:spcPts val="1200"/>
              </a:spcBef>
              <a:spcAft>
                <a:spcPts val="0"/>
              </a:spcAft>
              <a:buClrTx/>
              <a:buSzTx/>
              <a:buFontTx/>
              <a:buNone/>
              <a:tabLst/>
              <a:defRPr/>
            </a:pPr>
            <a:r>
              <a:rPr lang="he-IL" b="1" dirty="0"/>
              <a:t>נקרא את המשך המכתב</a:t>
            </a:r>
            <a:r>
              <a:rPr lang="he-IL" dirty="0"/>
              <a:t>.</a:t>
            </a:r>
            <a:r>
              <a:rPr lang="he-IL" baseline="0" dirty="0"/>
              <a:t> </a:t>
            </a:r>
            <a:r>
              <a:rPr lang="he-IL" sz="1200" b="1" kern="1200" dirty="0">
                <a:solidFill>
                  <a:schemeClr val="tx1"/>
                </a:solidFill>
                <a:effectLst/>
                <a:latin typeface="+mn-lt"/>
                <a:ea typeface="+mn-ea"/>
                <a:cs typeface="+mn-cs"/>
              </a:rPr>
              <a:t>מה מרגיז את </a:t>
            </a:r>
            <a:r>
              <a:rPr lang="he-IL" sz="1200" b="1" kern="1200" dirty="0" err="1">
                <a:solidFill>
                  <a:schemeClr val="tx1"/>
                </a:solidFill>
                <a:effectLst/>
                <a:latin typeface="+mn-lt"/>
                <a:ea typeface="+mn-ea"/>
                <a:cs typeface="+mn-cs"/>
              </a:rPr>
              <a:t>שרלוט</a:t>
            </a:r>
            <a:r>
              <a:rPr lang="he-IL" sz="1200" b="1" kern="1200" dirty="0">
                <a:solidFill>
                  <a:schemeClr val="tx1"/>
                </a:solidFill>
                <a:effectLst/>
                <a:latin typeface="+mn-lt"/>
                <a:ea typeface="+mn-ea"/>
                <a:cs typeface="+mn-cs"/>
              </a:rPr>
              <a:t>  בצעצועי הלגו שאיתם היא אוהבת לשחק? יש יותר</a:t>
            </a:r>
            <a:r>
              <a:rPr lang="he-IL" sz="1200" b="1" kern="1200" baseline="0" dirty="0">
                <a:solidFill>
                  <a:schemeClr val="tx1"/>
                </a:solidFill>
                <a:effectLst/>
                <a:latin typeface="+mn-lt"/>
                <a:ea typeface="+mn-ea"/>
                <a:cs typeface="+mn-cs"/>
              </a:rPr>
              <a:t> דמויות של בנים בלגו מדמויות של בנות, ויש לבנים משחקים יותר מגוונים ומעניינים בעיניה. </a:t>
            </a:r>
            <a:r>
              <a:rPr lang="he-IL" sz="1200" b="1" kern="1200" baseline="0" dirty="0" err="1">
                <a:solidFill>
                  <a:schemeClr val="tx1"/>
                </a:solidFill>
                <a:effectLst/>
                <a:latin typeface="+mn-lt"/>
                <a:ea typeface="+mn-ea"/>
                <a:cs typeface="+mn-cs"/>
              </a:rPr>
              <a:t>שרלוט</a:t>
            </a:r>
            <a:r>
              <a:rPr lang="he-IL" sz="1200" b="1" kern="1200" baseline="0" dirty="0">
                <a:solidFill>
                  <a:schemeClr val="tx1"/>
                </a:solidFill>
                <a:effectLst/>
                <a:latin typeface="+mn-lt"/>
                <a:ea typeface="+mn-ea"/>
                <a:cs typeface="+mn-cs"/>
              </a:rPr>
              <a:t> חושבת שחברת לגו מקפחת את הבנות. איזו הפליה!</a:t>
            </a:r>
          </a:p>
          <a:p>
            <a:pPr marL="0" marR="0" lvl="0" indent="0" algn="r" defTabSz="914400" rtl="1" eaLnBrk="1" fontAlgn="auto" latinLnBrk="0" hangingPunct="1">
              <a:lnSpc>
                <a:spcPct val="115000"/>
              </a:lnSpc>
              <a:spcBef>
                <a:spcPts val="1200"/>
              </a:spcBef>
              <a:spcAft>
                <a:spcPts val="0"/>
              </a:spcAft>
              <a:buClrTx/>
              <a:buSzTx/>
              <a:buFontTx/>
              <a:buNone/>
              <a:tabLst/>
              <a:defRPr/>
            </a:pPr>
            <a:r>
              <a:rPr lang="he-IL" sz="1200" b="1" kern="1200" baseline="0" dirty="0">
                <a:solidFill>
                  <a:schemeClr val="tx1"/>
                </a:solidFill>
                <a:effectLst/>
                <a:latin typeface="+mn-lt"/>
                <a:ea typeface="+mn-ea"/>
                <a:cs typeface="+mn-cs"/>
              </a:rPr>
              <a:t>עכשיו נתבונן במכתב וננסה להבין איך </a:t>
            </a:r>
            <a:r>
              <a:rPr lang="he-IL" sz="1200" b="1" kern="1200" baseline="0" dirty="0" err="1">
                <a:solidFill>
                  <a:schemeClr val="tx1"/>
                </a:solidFill>
                <a:effectLst/>
                <a:latin typeface="+mn-lt"/>
                <a:ea typeface="+mn-ea"/>
                <a:cs typeface="+mn-cs"/>
              </a:rPr>
              <a:t>שרלוט</a:t>
            </a:r>
            <a:r>
              <a:rPr lang="he-IL" sz="1200" b="1" kern="1200" baseline="0" dirty="0">
                <a:solidFill>
                  <a:schemeClr val="tx1"/>
                </a:solidFill>
                <a:effectLst/>
                <a:latin typeface="+mn-lt"/>
                <a:ea typeface="+mn-ea"/>
                <a:cs typeface="+mn-cs"/>
              </a:rPr>
              <a:t> ניסתה לשכנע את הנהלת לגו שהיא צודקת.</a:t>
            </a:r>
            <a:endParaRPr lang="en-US" sz="1200" kern="1200" dirty="0">
              <a:solidFill>
                <a:schemeClr val="tx1"/>
              </a:solidFill>
              <a:effectLst/>
              <a:latin typeface="+mn-lt"/>
              <a:ea typeface="+mn-ea"/>
              <a:cs typeface="+mn-cs"/>
            </a:endParaRPr>
          </a:p>
          <a:p>
            <a:pPr marL="0" lvl="0" indent="0" algn="r" rtl="1">
              <a:lnSpc>
                <a:spcPct val="115000"/>
              </a:lnSpc>
              <a:spcBef>
                <a:spcPts val="1200"/>
              </a:spcBef>
              <a:spcAft>
                <a:spcPts val="0"/>
              </a:spcAft>
              <a:buNone/>
            </a:pPr>
            <a:endParaRPr lang="he-IL" dirty="0"/>
          </a:p>
          <a:p>
            <a:pPr marL="0" lvl="0" indent="0" algn="r" rtl="1">
              <a:lnSpc>
                <a:spcPct val="115000"/>
              </a:lnSpc>
              <a:spcBef>
                <a:spcPts val="1200"/>
              </a:spcBef>
              <a:spcAft>
                <a:spcPts val="0"/>
              </a:spcAft>
              <a:buNone/>
            </a:pPr>
            <a:endParaRPr lang="he-IL" dirty="0"/>
          </a:p>
          <a:p>
            <a:pPr marL="0" lvl="0" indent="0" algn="r" rtl="1">
              <a:lnSpc>
                <a:spcPct val="115000"/>
              </a:lnSpc>
              <a:spcBef>
                <a:spcPts val="1200"/>
              </a:spcBef>
              <a:spcAft>
                <a:spcPts val="0"/>
              </a:spcAft>
              <a:buNone/>
            </a:pPr>
            <a:endParaRPr lang="en-US"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14</a:t>
            </a:fld>
            <a:endParaRPr lang="x-none"/>
          </a:p>
        </p:txBody>
      </p:sp>
    </p:spTree>
    <p:extLst>
      <p:ext uri="{BB962C8B-B14F-4D97-AF65-F5344CB8AC3E}">
        <p14:creationId xmlns:p14="http://schemas.microsoft.com/office/powerpoint/2010/main" val="40003444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None/>
            </a:pPr>
            <a:r>
              <a:rPr lang="he-IL" dirty="0"/>
              <a:t>הוצאת מעטפה ובתוכה המכתב שנכתב ע"י </a:t>
            </a:r>
            <a:r>
              <a:rPr lang="he-IL" dirty="0" err="1"/>
              <a:t>שרלוט</a:t>
            </a:r>
            <a:r>
              <a:rPr lang="he-IL" dirty="0"/>
              <a:t>.</a:t>
            </a:r>
          </a:p>
          <a:p>
            <a:pPr marL="0" lvl="0" indent="0" algn="r" rtl="1">
              <a:lnSpc>
                <a:spcPct val="115000"/>
              </a:lnSpc>
              <a:spcBef>
                <a:spcPts val="1200"/>
              </a:spcBef>
              <a:spcAft>
                <a:spcPts val="0"/>
              </a:spcAft>
              <a:buNone/>
            </a:pPr>
            <a:r>
              <a:rPr lang="he-IL" dirty="0"/>
              <a:t>קריאת המכתב בקול.</a:t>
            </a:r>
          </a:p>
          <a:p>
            <a:pPr marL="0" lvl="0" indent="0" algn="r" rtl="1">
              <a:lnSpc>
                <a:spcPct val="115000"/>
              </a:lnSpc>
              <a:spcBef>
                <a:spcPts val="1200"/>
              </a:spcBef>
              <a:spcAft>
                <a:spcPts val="0"/>
              </a:spcAft>
              <a:buNone/>
            </a:pPr>
            <a:r>
              <a:rPr lang="he-IL" dirty="0"/>
              <a:t>הצגת השאלה בהנפשה – חשבו ילדים...</a:t>
            </a:r>
          </a:p>
          <a:p>
            <a:pPr marL="0" lvl="0" indent="0" algn="r" rtl="1">
              <a:lnSpc>
                <a:spcPct val="115000"/>
              </a:lnSpc>
              <a:spcBef>
                <a:spcPts val="1200"/>
              </a:spcBef>
              <a:spcAft>
                <a:spcPts val="0"/>
              </a:spcAft>
              <a:buNone/>
            </a:pPr>
            <a:r>
              <a:rPr lang="he-IL" dirty="0"/>
              <a:t>הנושא שהעסיק את </a:t>
            </a:r>
            <a:r>
              <a:rPr lang="he-IL" dirty="0" err="1"/>
              <a:t>שרלוט</a:t>
            </a:r>
            <a:r>
              <a:rPr lang="he-IL" dirty="0"/>
              <a:t> שיש יותר אנשי לגו מנשות לגו. יש יותר בנים מבנות.</a:t>
            </a:r>
          </a:p>
          <a:p>
            <a:pPr marL="0" lvl="0" indent="0" algn="r" rtl="1">
              <a:lnSpc>
                <a:spcPct val="115000"/>
              </a:lnSpc>
              <a:spcBef>
                <a:spcPts val="1200"/>
              </a:spcBef>
              <a:spcAft>
                <a:spcPts val="0"/>
              </a:spcAft>
              <a:buNone/>
            </a:pPr>
            <a:r>
              <a:rPr lang="he-IL" dirty="0" err="1"/>
              <a:t>שרלוט</a:t>
            </a:r>
            <a:r>
              <a:rPr lang="he-IL" dirty="0"/>
              <a:t> הפנתה את הטענה שלה לחברת לגו, יצרנית לבני הלגו ובובות הלגו.</a:t>
            </a:r>
            <a:endParaRPr lang="en-US" dirty="0"/>
          </a:p>
          <a:p>
            <a:pPr marL="0" lvl="0" indent="0" algn="l" rtl="0">
              <a:lnSpc>
                <a:spcPct val="115000"/>
              </a:lnSpc>
              <a:spcBef>
                <a:spcPts val="1200"/>
              </a:spcBef>
              <a:spcAft>
                <a:spcPts val="0"/>
              </a:spcAft>
              <a:buNone/>
            </a:pPr>
            <a:endParaRPr lang="en-US"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15</a:t>
            </a:fld>
            <a:endParaRPr lang="x-none"/>
          </a:p>
        </p:txBody>
      </p:sp>
    </p:spTree>
    <p:extLst>
      <p:ext uri="{BB962C8B-B14F-4D97-AF65-F5344CB8AC3E}">
        <p14:creationId xmlns:p14="http://schemas.microsoft.com/office/powerpoint/2010/main" val="18704169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None/>
            </a:pPr>
            <a:r>
              <a:rPr lang="he-IL" dirty="0"/>
              <a:t>טיימר 3 דקות</a:t>
            </a:r>
            <a:endParaRPr lang="en-US"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16</a:t>
            </a:fld>
            <a:endParaRPr lang="x-none"/>
          </a:p>
        </p:txBody>
      </p:sp>
    </p:spTree>
    <p:extLst>
      <p:ext uri="{BB962C8B-B14F-4D97-AF65-F5344CB8AC3E}">
        <p14:creationId xmlns:p14="http://schemas.microsoft.com/office/powerpoint/2010/main" val="23023945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None/>
            </a:pPr>
            <a:r>
              <a:rPr lang="he-IL" dirty="0"/>
              <a:t>הצגת הפתרון: </a:t>
            </a:r>
          </a:p>
          <a:p>
            <a:pPr marL="0" lvl="0" indent="0" algn="r" rtl="1">
              <a:lnSpc>
                <a:spcPct val="115000"/>
              </a:lnSpc>
              <a:spcBef>
                <a:spcPts val="1200"/>
              </a:spcBef>
              <a:spcAft>
                <a:spcPts val="0"/>
              </a:spcAft>
              <a:buNone/>
            </a:pPr>
            <a:r>
              <a:rPr lang="he-IL" dirty="0" err="1"/>
              <a:t>שרלוט</a:t>
            </a:r>
            <a:r>
              <a:rPr lang="he-IL" dirty="0"/>
              <a:t> טוענת שקיים אי שוויון בייצור דמויות הלגו לבנות ולבנים.  </a:t>
            </a:r>
            <a:r>
              <a:rPr lang="he-IL" b="1" dirty="0"/>
              <a:t>זוהי טענה שלא מנוסחת במכתב. אנחנו יכולים להסיק אותה ממה </a:t>
            </a:r>
            <a:r>
              <a:rPr lang="he-IL" b="1" dirty="0" err="1"/>
              <a:t>שרלוט</a:t>
            </a:r>
            <a:r>
              <a:rPr lang="he-IL" b="1" dirty="0"/>
              <a:t> אומרת בהמשך, מתוך הנימוקים שלה. </a:t>
            </a:r>
          </a:p>
          <a:p>
            <a:pPr marL="0" lvl="0" indent="0" algn="r" rtl="1">
              <a:lnSpc>
                <a:spcPct val="115000"/>
              </a:lnSpc>
              <a:spcBef>
                <a:spcPts val="1200"/>
              </a:spcBef>
              <a:spcAft>
                <a:spcPts val="0"/>
              </a:spcAft>
              <a:buNone/>
            </a:pPr>
            <a:r>
              <a:rPr lang="he-IL" dirty="0"/>
              <a:t>מה סייע לנו לזהות את הטענה ? </a:t>
            </a:r>
          </a:p>
          <a:p>
            <a:pPr marL="0" lvl="0" indent="0" algn="r" rtl="1">
              <a:lnSpc>
                <a:spcPct val="115000"/>
              </a:lnSpc>
              <a:spcBef>
                <a:spcPts val="1200"/>
              </a:spcBef>
              <a:spcAft>
                <a:spcPts val="0"/>
              </a:spcAft>
              <a:buNone/>
            </a:pPr>
            <a:r>
              <a:rPr lang="he-IL" dirty="0"/>
              <a:t>המילים: "אני לא אוהבת את זה שיש יותר אנשי לגו מנשות לגו" </a:t>
            </a:r>
          </a:p>
          <a:p>
            <a:pPr marL="0" lvl="0" indent="0" algn="r" rtl="1">
              <a:lnSpc>
                <a:spcPct val="115000"/>
              </a:lnSpc>
              <a:spcBef>
                <a:spcPts val="1200"/>
              </a:spcBef>
              <a:spcAft>
                <a:spcPts val="0"/>
              </a:spcAft>
              <a:buNone/>
            </a:pPr>
            <a:r>
              <a:rPr lang="he-IL" dirty="0"/>
              <a:t>במילים "אני לא אוהבת את זה"  - ניתן להבין שהיא לא מסכימה עם מצב זה. </a:t>
            </a:r>
          </a:p>
          <a:p>
            <a:pPr marL="0" lvl="0" indent="0" algn="r" rtl="1">
              <a:lnSpc>
                <a:spcPct val="115000"/>
              </a:lnSpc>
              <a:spcBef>
                <a:spcPts val="1200"/>
              </a:spcBef>
              <a:spcAft>
                <a:spcPts val="0"/>
              </a:spcAft>
              <a:buNone/>
            </a:pPr>
            <a:r>
              <a:rPr lang="he-IL" dirty="0"/>
              <a:t>היא מציגה שני נימוקים לטענה: </a:t>
            </a:r>
          </a:p>
          <a:p>
            <a:pPr marL="0" lvl="0" indent="0" algn="r" rtl="1">
              <a:lnSpc>
                <a:spcPct val="115000"/>
              </a:lnSpc>
              <a:spcBef>
                <a:spcPts val="1200"/>
              </a:spcBef>
              <a:spcAft>
                <a:spcPts val="0"/>
              </a:spcAft>
              <a:buNone/>
            </a:pPr>
            <a:r>
              <a:rPr lang="he-IL" dirty="0"/>
              <a:t>נימוק ראשון – בחנויות יש יותר אריזות לגו כחולות שמיועדות לבנים מאשר אריזות לגו ורודות שמיועדות לבנות. </a:t>
            </a:r>
          </a:p>
          <a:p>
            <a:pPr marL="0" lvl="0" indent="0" algn="r" rtl="1">
              <a:lnSpc>
                <a:spcPct val="115000"/>
              </a:lnSpc>
              <a:spcBef>
                <a:spcPts val="1200"/>
              </a:spcBef>
              <a:spcAft>
                <a:spcPts val="0"/>
              </a:spcAft>
              <a:buNone/>
            </a:pPr>
            <a:endParaRPr lang="he-IL" dirty="0"/>
          </a:p>
          <a:p>
            <a:pPr marL="0" lvl="0" indent="0" algn="r" rtl="1">
              <a:lnSpc>
                <a:spcPct val="115000"/>
              </a:lnSpc>
              <a:spcBef>
                <a:spcPts val="1200"/>
              </a:spcBef>
              <a:spcAft>
                <a:spcPts val="0"/>
              </a:spcAft>
              <a:buNone/>
            </a:pPr>
            <a:endParaRPr lang="he-IL" dirty="0"/>
          </a:p>
          <a:p>
            <a:pPr marL="0" lvl="0" indent="0" algn="r" rtl="1">
              <a:lnSpc>
                <a:spcPct val="115000"/>
              </a:lnSpc>
              <a:spcBef>
                <a:spcPts val="1200"/>
              </a:spcBef>
              <a:spcAft>
                <a:spcPts val="0"/>
              </a:spcAft>
              <a:buNone/>
            </a:pPr>
            <a:endParaRPr lang="he-IL" dirty="0"/>
          </a:p>
          <a:p>
            <a:pPr marL="0" lvl="0" indent="0" algn="r" rtl="1">
              <a:lnSpc>
                <a:spcPct val="115000"/>
              </a:lnSpc>
              <a:spcBef>
                <a:spcPts val="1200"/>
              </a:spcBef>
              <a:spcAft>
                <a:spcPts val="0"/>
              </a:spcAft>
              <a:buNone/>
            </a:pPr>
            <a:endParaRPr lang="en-US"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17</a:t>
            </a:fld>
            <a:endParaRPr lang="x-none"/>
          </a:p>
        </p:txBody>
      </p:sp>
    </p:spTree>
    <p:extLst>
      <p:ext uri="{BB962C8B-B14F-4D97-AF65-F5344CB8AC3E}">
        <p14:creationId xmlns:p14="http://schemas.microsoft.com/office/powerpoint/2010/main" val="40809116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None/>
            </a:pPr>
            <a:endParaRPr lang="he-IL" dirty="0"/>
          </a:p>
          <a:p>
            <a:pPr marL="0" lvl="0" indent="0" algn="r" rtl="1">
              <a:lnSpc>
                <a:spcPct val="115000"/>
              </a:lnSpc>
              <a:spcBef>
                <a:spcPts val="1200"/>
              </a:spcBef>
              <a:spcAft>
                <a:spcPts val="0"/>
              </a:spcAft>
              <a:buNone/>
            </a:pPr>
            <a:r>
              <a:rPr lang="he-IL" dirty="0"/>
              <a:t>נימוק שני – יש אפליה גם במגוון של הדמויות. הדמויות של הבנות הן בעיקר בבית, בנופש ובקניות ואילו העיסוקים של הדמויות של הבנים הרבה יותר מעניינם ומגוונים</a:t>
            </a:r>
          </a:p>
          <a:p>
            <a:pPr marL="0" lvl="0" indent="0" algn="r" rtl="1">
              <a:lnSpc>
                <a:spcPct val="115000"/>
              </a:lnSpc>
              <a:spcBef>
                <a:spcPts val="1200"/>
              </a:spcBef>
              <a:spcAft>
                <a:spcPts val="0"/>
              </a:spcAft>
              <a:buNone/>
            </a:pPr>
            <a:r>
              <a:rPr lang="he-IL" dirty="0"/>
              <a:t>מתייחסת למבחר לאופן הצגת העיסוקים. מציגה את האפליה בין המינים – ולאופן שחברת לגו מציגה את האפליה וההבדל בין הבנים לבנות.</a:t>
            </a:r>
          </a:p>
          <a:p>
            <a:pPr marL="0" marR="0" lvl="0" indent="0" algn="r" defTabSz="914400" rtl="1" eaLnBrk="1" fontAlgn="auto" latinLnBrk="0" hangingPunct="1">
              <a:lnSpc>
                <a:spcPct val="115000"/>
              </a:lnSpc>
              <a:spcBef>
                <a:spcPts val="1200"/>
              </a:spcBef>
              <a:spcAft>
                <a:spcPts val="0"/>
              </a:spcAft>
              <a:buClrTx/>
              <a:buSzTx/>
              <a:buFontTx/>
              <a:buNone/>
              <a:tabLst/>
              <a:defRPr/>
            </a:pPr>
            <a:r>
              <a:rPr lang="he-IL" sz="1200" kern="1200" dirty="0">
                <a:solidFill>
                  <a:schemeClr val="tx1"/>
                </a:solidFill>
                <a:latin typeface="+mn-lt"/>
                <a:ea typeface="+mn-ea"/>
                <a:cs typeface="+mn-cs"/>
              </a:rPr>
              <a:t>מה משותף לשני הנימוקים של </a:t>
            </a:r>
            <a:r>
              <a:rPr lang="he-IL" sz="1200" kern="1200" dirty="0" err="1">
                <a:solidFill>
                  <a:schemeClr val="tx1"/>
                </a:solidFill>
                <a:latin typeface="+mn-lt"/>
                <a:ea typeface="+mn-ea"/>
                <a:cs typeface="+mn-cs"/>
              </a:rPr>
              <a:t>שרלוט</a:t>
            </a:r>
            <a:r>
              <a:rPr lang="he-IL" sz="1200" kern="1200" dirty="0">
                <a:solidFill>
                  <a:schemeClr val="tx1"/>
                </a:solidFill>
                <a:latin typeface="+mn-lt"/>
                <a:ea typeface="+mn-ea"/>
                <a:cs typeface="+mn-cs"/>
              </a:rPr>
              <a:t>, ננסה להבין, להסיק מה הטענה שלה כלפי חברת לגו.</a:t>
            </a:r>
            <a:endParaRPr lang="ar-SA" sz="1200" kern="1200" dirty="0">
              <a:solidFill>
                <a:schemeClr val="tx1"/>
              </a:solidFill>
              <a:latin typeface="+mn-lt"/>
              <a:ea typeface="+mn-ea"/>
              <a:cs typeface="+mn-cs"/>
            </a:endParaRPr>
          </a:p>
          <a:p>
            <a:pPr marL="0" lvl="0" indent="0" algn="r" rtl="1">
              <a:lnSpc>
                <a:spcPct val="115000"/>
              </a:lnSpc>
              <a:spcBef>
                <a:spcPts val="1200"/>
              </a:spcBef>
              <a:spcAft>
                <a:spcPts val="0"/>
              </a:spcAft>
              <a:buNone/>
            </a:pPr>
            <a:endParaRPr lang="he-IL" dirty="0"/>
          </a:p>
          <a:p>
            <a:pPr marL="0" lvl="0" indent="0" algn="r" rtl="1">
              <a:lnSpc>
                <a:spcPct val="115000"/>
              </a:lnSpc>
              <a:spcBef>
                <a:spcPts val="1200"/>
              </a:spcBef>
              <a:spcAft>
                <a:spcPts val="0"/>
              </a:spcAft>
              <a:buNone/>
            </a:pPr>
            <a:endParaRPr lang="he-IL" dirty="0"/>
          </a:p>
          <a:p>
            <a:pPr marL="0" lvl="0" indent="0" algn="r" rtl="1">
              <a:lnSpc>
                <a:spcPct val="115000"/>
              </a:lnSpc>
              <a:spcBef>
                <a:spcPts val="1200"/>
              </a:spcBef>
              <a:spcAft>
                <a:spcPts val="0"/>
              </a:spcAft>
              <a:buNone/>
            </a:pPr>
            <a:endParaRPr lang="he-IL" dirty="0"/>
          </a:p>
          <a:p>
            <a:pPr marL="0" lvl="0" indent="0" algn="r" rtl="1">
              <a:lnSpc>
                <a:spcPct val="115000"/>
              </a:lnSpc>
              <a:spcBef>
                <a:spcPts val="1200"/>
              </a:spcBef>
              <a:spcAft>
                <a:spcPts val="0"/>
              </a:spcAft>
              <a:buNone/>
            </a:pPr>
            <a:endParaRPr lang="he-IL" dirty="0"/>
          </a:p>
          <a:p>
            <a:pPr marL="0" lvl="0" indent="0" algn="r" rtl="1">
              <a:lnSpc>
                <a:spcPct val="115000"/>
              </a:lnSpc>
              <a:spcBef>
                <a:spcPts val="1200"/>
              </a:spcBef>
              <a:spcAft>
                <a:spcPts val="0"/>
              </a:spcAft>
              <a:buNone/>
            </a:pPr>
            <a:endParaRPr lang="en-US"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18</a:t>
            </a:fld>
            <a:endParaRPr lang="x-none"/>
          </a:p>
        </p:txBody>
      </p:sp>
    </p:spTree>
    <p:extLst>
      <p:ext uri="{BB962C8B-B14F-4D97-AF65-F5344CB8AC3E}">
        <p14:creationId xmlns:p14="http://schemas.microsoft.com/office/powerpoint/2010/main" val="28011609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sz="1200" kern="1200" dirty="0">
                <a:solidFill>
                  <a:schemeClr val="tx1"/>
                </a:solidFill>
                <a:latin typeface="+mn-lt"/>
                <a:ea typeface="+mn-ea"/>
                <a:cs typeface="+mn-cs"/>
              </a:rPr>
              <a:t>בואו נשלים את החלק החסר בתרשים: יש אי </a:t>
            </a:r>
            <a:r>
              <a:rPr lang="he-IL" sz="1200" kern="1200" dirty="0" err="1">
                <a:solidFill>
                  <a:schemeClr val="tx1"/>
                </a:solidFill>
                <a:latin typeface="+mn-lt"/>
                <a:ea typeface="+mn-ea"/>
                <a:cs typeface="+mn-cs"/>
              </a:rPr>
              <a:t>שיוויון</a:t>
            </a:r>
            <a:r>
              <a:rPr lang="he-IL" sz="1200" kern="1200" dirty="0">
                <a:solidFill>
                  <a:schemeClr val="tx1"/>
                </a:solidFill>
                <a:latin typeface="+mn-lt"/>
                <a:ea typeface="+mn-ea"/>
                <a:cs typeface="+mn-cs"/>
              </a:rPr>
              <a:t> בין בנות לבנים במשחקי הלגו </a:t>
            </a:r>
          </a:p>
          <a:p>
            <a:pPr marL="0" lvl="0" indent="0" algn="r" rtl="1">
              <a:lnSpc>
                <a:spcPct val="115000"/>
              </a:lnSpc>
              <a:spcBef>
                <a:spcPts val="1200"/>
              </a:spcBef>
              <a:spcAft>
                <a:spcPts val="0"/>
              </a:spcAft>
              <a:buNone/>
            </a:pPr>
            <a:endParaRPr lang="he-IL" dirty="0"/>
          </a:p>
          <a:p>
            <a:pPr marL="0" lvl="0" indent="0" algn="r" rtl="1">
              <a:lnSpc>
                <a:spcPct val="115000"/>
              </a:lnSpc>
              <a:spcBef>
                <a:spcPts val="1200"/>
              </a:spcBef>
              <a:spcAft>
                <a:spcPts val="0"/>
              </a:spcAft>
              <a:buNone/>
            </a:pPr>
            <a:endParaRPr lang="en-US"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19</a:t>
            </a:fld>
            <a:endParaRPr lang="x-none"/>
          </a:p>
        </p:txBody>
      </p:sp>
    </p:spTree>
    <p:extLst>
      <p:ext uri="{BB962C8B-B14F-4D97-AF65-F5344CB8AC3E}">
        <p14:creationId xmlns:p14="http://schemas.microsoft.com/office/powerpoint/2010/main" val="22447580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None/>
            </a:pPr>
            <a:r>
              <a:rPr lang="he-IL" dirty="0" err="1"/>
              <a:t>שרלוט</a:t>
            </a:r>
            <a:r>
              <a:rPr lang="he-IL" dirty="0"/>
              <a:t> מסיימת את המכתב במשפט: </a:t>
            </a:r>
          </a:p>
          <a:p>
            <a:pPr marL="0" lvl="0" indent="0" algn="r" rtl="1">
              <a:lnSpc>
                <a:spcPct val="115000"/>
              </a:lnSpc>
              <a:spcBef>
                <a:spcPts val="1200"/>
              </a:spcBef>
              <a:spcAft>
                <a:spcPts val="0"/>
              </a:spcAft>
              <a:buNone/>
            </a:pPr>
            <a:r>
              <a:rPr lang="he-IL" sz="1200" dirty="0"/>
              <a:t>אני רוצָה שתכינו יותר בנות בלגו ותְנו להן לצאת להרפתקאות ולעשות חיים.</a:t>
            </a:r>
          </a:p>
          <a:p>
            <a:pPr marL="0" lvl="0" indent="0" algn="r" rtl="1">
              <a:lnSpc>
                <a:spcPct val="115000"/>
              </a:lnSpc>
              <a:spcBef>
                <a:spcPts val="1200"/>
              </a:spcBef>
              <a:spcAft>
                <a:spcPts val="0"/>
              </a:spcAft>
              <a:buNone/>
            </a:pPr>
            <a:r>
              <a:rPr lang="he-IL" sz="1200" dirty="0"/>
              <a:t>היא מסיימת את המכתב בבקשה, היא מבקשת ממפעל הלגו 2 דברים.</a:t>
            </a:r>
          </a:p>
          <a:p>
            <a:pPr marL="0" lvl="0" indent="0" algn="r" rtl="1">
              <a:lnSpc>
                <a:spcPct val="115000"/>
              </a:lnSpc>
              <a:spcBef>
                <a:spcPts val="1200"/>
              </a:spcBef>
              <a:spcAft>
                <a:spcPts val="0"/>
              </a:spcAft>
              <a:buNone/>
            </a:pPr>
            <a:r>
              <a:rPr lang="he-IL" sz="1200" dirty="0"/>
              <a:t>היא מבקשת ממפעל הלגו לייצר יותר בנות בלגו והדבר השני שאותו היא מבקשת לייצר בנות בלגו שיוצאות להרפתקאות. </a:t>
            </a:r>
          </a:p>
          <a:p>
            <a:pPr marL="0" lvl="0" indent="0" algn="r" rtl="1">
              <a:lnSpc>
                <a:spcPct val="115000"/>
              </a:lnSpc>
              <a:spcBef>
                <a:spcPts val="1200"/>
              </a:spcBef>
              <a:spcAft>
                <a:spcPts val="0"/>
              </a:spcAft>
              <a:buNone/>
            </a:pPr>
            <a:endParaRPr lang="en-US"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20</a:t>
            </a:fld>
            <a:endParaRPr lang="x-none"/>
          </a:p>
        </p:txBody>
      </p:sp>
    </p:spTree>
    <p:extLst>
      <p:ext uri="{BB962C8B-B14F-4D97-AF65-F5344CB8AC3E}">
        <p14:creationId xmlns:p14="http://schemas.microsoft.com/office/powerpoint/2010/main" val="4354714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None/>
            </a:pPr>
            <a:r>
              <a:rPr lang="he-IL" dirty="0" err="1"/>
              <a:t>שרלוט</a:t>
            </a:r>
            <a:r>
              <a:rPr lang="he-IL" dirty="0"/>
              <a:t> מסיימת את המכתב במשפט: </a:t>
            </a:r>
          </a:p>
          <a:p>
            <a:pPr marL="0" lvl="0" indent="0" algn="r" rtl="1">
              <a:lnSpc>
                <a:spcPct val="115000"/>
              </a:lnSpc>
              <a:spcBef>
                <a:spcPts val="1200"/>
              </a:spcBef>
              <a:spcAft>
                <a:spcPts val="0"/>
              </a:spcAft>
              <a:buNone/>
            </a:pPr>
            <a:r>
              <a:rPr lang="he-IL" sz="1200" dirty="0"/>
              <a:t>אני רוצָה שתכינו יותר בנות בלגו ותְנו להן לצאת להרפתקאות ולעשות חיים.</a:t>
            </a:r>
          </a:p>
          <a:p>
            <a:pPr marL="0" lvl="0" indent="0" algn="r" rtl="1">
              <a:lnSpc>
                <a:spcPct val="115000"/>
              </a:lnSpc>
              <a:spcBef>
                <a:spcPts val="1200"/>
              </a:spcBef>
              <a:spcAft>
                <a:spcPts val="0"/>
              </a:spcAft>
              <a:buNone/>
            </a:pPr>
            <a:r>
              <a:rPr lang="he-IL" sz="1200" dirty="0"/>
              <a:t>היא מסיימת את המכתב בבקשה, היא מבקשת ממפעל הלגו 2 דברים.</a:t>
            </a:r>
          </a:p>
          <a:p>
            <a:pPr marL="0" lvl="0" indent="0" algn="r" rtl="1">
              <a:lnSpc>
                <a:spcPct val="115000"/>
              </a:lnSpc>
              <a:spcBef>
                <a:spcPts val="1200"/>
              </a:spcBef>
              <a:spcAft>
                <a:spcPts val="0"/>
              </a:spcAft>
              <a:buNone/>
            </a:pPr>
            <a:r>
              <a:rPr lang="he-IL" sz="1200" dirty="0"/>
              <a:t>היא מבקשת ממפעל הלגו לייצר יותר בנות בלגו והדבר השני שאותו היא מבקשת לייצר בנות בלגו שיוצאות להרפתקאות. </a:t>
            </a:r>
          </a:p>
          <a:p>
            <a:pPr marL="0" lvl="0" indent="0" algn="r" rtl="1">
              <a:lnSpc>
                <a:spcPct val="115000"/>
              </a:lnSpc>
              <a:spcBef>
                <a:spcPts val="1200"/>
              </a:spcBef>
              <a:spcAft>
                <a:spcPts val="0"/>
              </a:spcAft>
              <a:buNone/>
            </a:pPr>
            <a:endParaRPr lang="en-US"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21</a:t>
            </a:fld>
            <a:endParaRPr lang="x-none"/>
          </a:p>
        </p:txBody>
      </p:sp>
    </p:spTree>
    <p:extLst>
      <p:ext uri="{BB962C8B-B14F-4D97-AF65-F5344CB8AC3E}">
        <p14:creationId xmlns:p14="http://schemas.microsoft.com/office/powerpoint/2010/main" val="38782186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None/>
            </a:pPr>
            <a:r>
              <a:rPr lang="he-IL" dirty="0"/>
              <a:t>בואו נארגן את המידע בתרשים </a:t>
            </a:r>
          </a:p>
          <a:p>
            <a:pPr marL="0" lvl="0" indent="0" algn="r" rtl="1">
              <a:lnSpc>
                <a:spcPct val="115000"/>
              </a:lnSpc>
              <a:spcBef>
                <a:spcPts val="1200"/>
              </a:spcBef>
              <a:spcAft>
                <a:spcPts val="0"/>
              </a:spcAft>
              <a:buNone/>
            </a:pPr>
            <a:r>
              <a:rPr lang="he-IL" dirty="0"/>
              <a:t>הציגו בקצרה בתרשים את הבעיה, הנימוקים ואת הסיכום.  </a:t>
            </a:r>
          </a:p>
          <a:p>
            <a:pPr marL="0" lvl="0" indent="0" algn="r" rtl="1">
              <a:lnSpc>
                <a:spcPct val="115000"/>
              </a:lnSpc>
              <a:spcBef>
                <a:spcPts val="1200"/>
              </a:spcBef>
              <a:spcAft>
                <a:spcPts val="0"/>
              </a:spcAft>
              <a:buNone/>
            </a:pPr>
            <a:r>
              <a:rPr lang="he-IL" dirty="0"/>
              <a:t>טיימר 2 דקות</a:t>
            </a:r>
          </a:p>
          <a:p>
            <a:pPr marL="0" lvl="0" indent="0" algn="r" rtl="1">
              <a:lnSpc>
                <a:spcPct val="115000"/>
              </a:lnSpc>
              <a:spcBef>
                <a:spcPts val="1200"/>
              </a:spcBef>
              <a:spcAft>
                <a:spcPts val="0"/>
              </a:spcAft>
              <a:buNone/>
            </a:pPr>
            <a:endParaRPr lang="he-IL" dirty="0"/>
          </a:p>
          <a:p>
            <a:pPr marL="0" lvl="0" indent="0" algn="r" rtl="1">
              <a:lnSpc>
                <a:spcPct val="115000"/>
              </a:lnSpc>
              <a:spcBef>
                <a:spcPts val="1200"/>
              </a:spcBef>
              <a:spcAft>
                <a:spcPts val="0"/>
              </a:spcAft>
              <a:buNone/>
            </a:pPr>
            <a:r>
              <a:rPr lang="he-IL" dirty="0"/>
              <a:t> </a:t>
            </a:r>
          </a:p>
          <a:p>
            <a:pPr marL="0" lvl="0" indent="0" algn="r" rtl="1">
              <a:lnSpc>
                <a:spcPct val="115000"/>
              </a:lnSpc>
              <a:spcBef>
                <a:spcPts val="1200"/>
              </a:spcBef>
              <a:spcAft>
                <a:spcPts val="0"/>
              </a:spcAft>
              <a:buNone/>
            </a:pPr>
            <a:endParaRPr lang="he-IL" dirty="0"/>
          </a:p>
          <a:p>
            <a:pPr marL="0" lvl="0" indent="0" algn="r" rtl="1">
              <a:lnSpc>
                <a:spcPct val="115000"/>
              </a:lnSpc>
              <a:spcBef>
                <a:spcPts val="1200"/>
              </a:spcBef>
              <a:spcAft>
                <a:spcPts val="0"/>
              </a:spcAft>
              <a:buNone/>
            </a:pPr>
            <a:endParaRPr lang="en-US"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22</a:t>
            </a:fld>
            <a:endParaRPr lang="x-none"/>
          </a:p>
        </p:txBody>
      </p:sp>
    </p:spTree>
    <p:extLst>
      <p:ext uri="{BB962C8B-B14F-4D97-AF65-F5344CB8AC3E}">
        <p14:creationId xmlns:p14="http://schemas.microsoft.com/office/powerpoint/2010/main" val="42785851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None/>
            </a:pPr>
            <a:r>
              <a:rPr lang="he-IL" dirty="0"/>
              <a:t>בואו נארגן את המידע בתרשים </a:t>
            </a:r>
          </a:p>
          <a:p>
            <a:pPr marL="0" lvl="0" indent="0" algn="r" rtl="1">
              <a:lnSpc>
                <a:spcPct val="115000"/>
              </a:lnSpc>
              <a:spcBef>
                <a:spcPts val="1200"/>
              </a:spcBef>
              <a:spcAft>
                <a:spcPts val="0"/>
              </a:spcAft>
              <a:buNone/>
            </a:pPr>
            <a:r>
              <a:rPr lang="he-IL" dirty="0"/>
              <a:t>הציגו בקצרה בתרשים את הבעיה, הנימוקים ואת הסיכום.  </a:t>
            </a:r>
          </a:p>
          <a:p>
            <a:pPr marL="0" lvl="0" indent="0" algn="r" rtl="1">
              <a:lnSpc>
                <a:spcPct val="115000"/>
              </a:lnSpc>
              <a:spcBef>
                <a:spcPts val="1200"/>
              </a:spcBef>
              <a:spcAft>
                <a:spcPts val="0"/>
              </a:spcAft>
              <a:buNone/>
            </a:pPr>
            <a:endParaRPr lang="he-IL" dirty="0"/>
          </a:p>
          <a:p>
            <a:pPr marL="0" lvl="0" indent="0" algn="r" rtl="1">
              <a:lnSpc>
                <a:spcPct val="115000"/>
              </a:lnSpc>
              <a:spcBef>
                <a:spcPts val="1200"/>
              </a:spcBef>
              <a:spcAft>
                <a:spcPts val="0"/>
              </a:spcAft>
              <a:buNone/>
            </a:pPr>
            <a:r>
              <a:rPr lang="he-IL" dirty="0"/>
              <a:t> </a:t>
            </a:r>
          </a:p>
          <a:p>
            <a:pPr marL="0" lvl="0" indent="0" algn="r" rtl="1">
              <a:lnSpc>
                <a:spcPct val="115000"/>
              </a:lnSpc>
              <a:spcBef>
                <a:spcPts val="1200"/>
              </a:spcBef>
              <a:spcAft>
                <a:spcPts val="0"/>
              </a:spcAft>
              <a:buNone/>
            </a:pPr>
            <a:endParaRPr lang="he-IL" dirty="0"/>
          </a:p>
          <a:p>
            <a:pPr marL="0" lvl="0" indent="0" algn="r" rtl="1">
              <a:lnSpc>
                <a:spcPct val="115000"/>
              </a:lnSpc>
              <a:spcBef>
                <a:spcPts val="1200"/>
              </a:spcBef>
              <a:spcAft>
                <a:spcPts val="0"/>
              </a:spcAft>
              <a:buNone/>
            </a:pPr>
            <a:endParaRPr lang="en-US"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23</a:t>
            </a:fld>
            <a:endParaRPr lang="x-none"/>
          </a:p>
        </p:txBody>
      </p:sp>
    </p:spTree>
    <p:extLst>
      <p:ext uri="{BB962C8B-B14F-4D97-AF65-F5344CB8AC3E}">
        <p14:creationId xmlns:p14="http://schemas.microsoft.com/office/powerpoint/2010/main" val="26759538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None/>
            </a:pPr>
            <a:r>
              <a:rPr lang="he-IL" dirty="0"/>
              <a:t>טיימר -  דקה</a:t>
            </a:r>
          </a:p>
          <a:p>
            <a:pPr marL="0" lvl="0" indent="0" algn="r" rtl="1">
              <a:lnSpc>
                <a:spcPct val="115000"/>
              </a:lnSpc>
              <a:spcBef>
                <a:spcPts val="1200"/>
              </a:spcBef>
              <a:spcAft>
                <a:spcPts val="0"/>
              </a:spcAft>
              <a:buNone/>
            </a:pPr>
            <a:r>
              <a:rPr lang="he-IL" dirty="0"/>
              <a:t>כעת נקרא את החלק השלישי של הכתבה </a:t>
            </a:r>
          </a:p>
          <a:p>
            <a:pPr marL="0" lvl="0" indent="0" algn="r" rtl="1">
              <a:lnSpc>
                <a:spcPct val="115000"/>
              </a:lnSpc>
              <a:spcBef>
                <a:spcPts val="1200"/>
              </a:spcBef>
              <a:spcAft>
                <a:spcPts val="0"/>
              </a:spcAft>
              <a:buNone/>
            </a:pPr>
            <a:r>
              <a:rPr lang="he-IL" dirty="0"/>
              <a:t>קריאת הכתבה בקול.</a:t>
            </a:r>
          </a:p>
          <a:p>
            <a:pPr marL="0" lvl="0" indent="0" algn="r" rtl="1">
              <a:lnSpc>
                <a:spcPct val="115000"/>
              </a:lnSpc>
              <a:spcBef>
                <a:spcPts val="1200"/>
              </a:spcBef>
              <a:spcAft>
                <a:spcPts val="0"/>
              </a:spcAft>
              <a:buNone/>
            </a:pPr>
            <a:r>
              <a:rPr lang="he-IL" dirty="0"/>
              <a:t>דיון על השאלה המוצגת – האם ניתן להבין מהי עמדתו של הכתב ? האם הוא מסכים עם טענתה של </a:t>
            </a:r>
            <a:r>
              <a:rPr lang="he-IL" dirty="0" err="1"/>
              <a:t>שרלוט</a:t>
            </a:r>
            <a:r>
              <a:rPr lang="he-IL" dirty="0"/>
              <a:t> או שהוא מתנגד לטענתה.</a:t>
            </a:r>
          </a:p>
          <a:p>
            <a:pPr marL="0" lvl="0" indent="0" algn="r" rtl="1">
              <a:lnSpc>
                <a:spcPct val="115000"/>
              </a:lnSpc>
              <a:spcBef>
                <a:spcPts val="1200"/>
              </a:spcBef>
              <a:spcAft>
                <a:spcPts val="0"/>
              </a:spcAft>
              <a:buNone/>
            </a:pPr>
            <a:r>
              <a:rPr lang="he-IL" b="1" dirty="0"/>
              <a:t>קראו שוב ונסו לזהות את עמדתו של הכתב.</a:t>
            </a:r>
          </a:p>
          <a:p>
            <a:pPr marL="0" lvl="0" indent="0" algn="r" rtl="1">
              <a:lnSpc>
                <a:spcPct val="115000"/>
              </a:lnSpc>
              <a:spcBef>
                <a:spcPts val="1200"/>
              </a:spcBef>
              <a:spcAft>
                <a:spcPts val="0"/>
              </a:spcAft>
              <a:buNone/>
            </a:pPr>
            <a:r>
              <a:rPr lang="he-IL" b="1" dirty="0"/>
              <a:t>הייתי מחזירה לכותרת למילים אי שוויון,מוחה ולכתבה עצמה   לא </a:t>
            </a:r>
            <a:r>
              <a:rPr lang="he-IL" b="1" dirty="0" err="1"/>
              <a:t>שיוויונית</a:t>
            </a:r>
            <a:r>
              <a:rPr lang="he-IL" b="1" dirty="0"/>
              <a:t> ,שימוש</a:t>
            </a:r>
            <a:r>
              <a:rPr lang="he-IL" b="1" baseline="0" dirty="0"/>
              <a:t> במילים שליליות  עוזר לזהות עמדת כתב.</a:t>
            </a:r>
            <a:endParaRPr lang="he-IL" b="1" dirty="0"/>
          </a:p>
          <a:p>
            <a:pPr marL="0" lvl="0" indent="0" algn="r" rtl="1">
              <a:lnSpc>
                <a:spcPct val="115000"/>
              </a:lnSpc>
              <a:spcBef>
                <a:spcPts val="1200"/>
              </a:spcBef>
              <a:spcAft>
                <a:spcPts val="0"/>
              </a:spcAft>
              <a:buNone/>
            </a:pPr>
            <a:endParaRPr lang="he-IL" b="1" dirty="0"/>
          </a:p>
          <a:p>
            <a:pPr marL="0" lvl="0" indent="0" algn="l" rtl="0">
              <a:lnSpc>
                <a:spcPct val="115000"/>
              </a:lnSpc>
              <a:spcBef>
                <a:spcPts val="1200"/>
              </a:spcBef>
              <a:spcAft>
                <a:spcPts val="0"/>
              </a:spcAft>
              <a:buNone/>
            </a:pPr>
            <a:endParaRPr lang="en-US"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24</a:t>
            </a:fld>
            <a:endParaRPr lang="x-none"/>
          </a:p>
        </p:txBody>
      </p:sp>
    </p:spTree>
    <p:extLst>
      <p:ext uri="{BB962C8B-B14F-4D97-AF65-F5344CB8AC3E}">
        <p14:creationId xmlns:p14="http://schemas.microsoft.com/office/powerpoint/2010/main" val="28937609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None/>
            </a:pPr>
            <a:r>
              <a:rPr lang="he-IL" dirty="0"/>
              <a:t>חשבתם... זיהיתם...</a:t>
            </a:r>
          </a:p>
          <a:p>
            <a:pPr marL="0" lvl="0" indent="0" algn="r" rtl="1">
              <a:lnSpc>
                <a:spcPct val="115000"/>
              </a:lnSpc>
              <a:spcBef>
                <a:spcPts val="1200"/>
              </a:spcBef>
              <a:spcAft>
                <a:spcPts val="0"/>
              </a:spcAft>
              <a:buNone/>
            </a:pPr>
            <a:r>
              <a:rPr lang="he-IL" dirty="0"/>
              <a:t>אני בטוחה שהצלחתם לזהות את עמדתו של הכותב.</a:t>
            </a:r>
          </a:p>
          <a:p>
            <a:pPr marL="0" lvl="0" indent="0" algn="r" rtl="1">
              <a:lnSpc>
                <a:spcPct val="115000"/>
              </a:lnSpc>
              <a:spcBef>
                <a:spcPts val="1200"/>
              </a:spcBef>
              <a:spcAft>
                <a:spcPts val="0"/>
              </a:spcAft>
              <a:buNone/>
            </a:pPr>
            <a:r>
              <a:rPr lang="he-IL" dirty="0"/>
              <a:t>הכותב מסכים עם עמדתה של </a:t>
            </a:r>
            <a:r>
              <a:rPr lang="he-IL" dirty="0" err="1"/>
              <a:t>שרלוט</a:t>
            </a:r>
            <a:r>
              <a:rPr lang="he-IL" dirty="0"/>
              <a:t> – מה מסייע לנו להבין זאת ? </a:t>
            </a:r>
          </a:p>
          <a:p>
            <a:pPr marL="0" lvl="0" indent="0" algn="r" rtl="1">
              <a:lnSpc>
                <a:spcPct val="115000"/>
              </a:lnSpc>
              <a:spcBef>
                <a:spcPts val="1200"/>
              </a:spcBef>
              <a:spcAft>
                <a:spcPts val="0"/>
              </a:spcAft>
              <a:buNone/>
            </a:pPr>
            <a:r>
              <a:rPr lang="he-IL" dirty="0"/>
              <a:t>כבר בכותרת ניתן לראות כיצד הכותב בוחר להדגיש את הנושא במילים "מוחה" ו"אי שוויון" </a:t>
            </a:r>
          </a:p>
          <a:p>
            <a:pPr marL="0" lvl="0" indent="0" algn="r" rtl="1">
              <a:lnSpc>
                <a:spcPct val="115000"/>
              </a:lnSpc>
              <a:spcBef>
                <a:spcPts val="1200"/>
              </a:spcBef>
              <a:spcAft>
                <a:spcPts val="0"/>
              </a:spcAft>
              <a:buNone/>
            </a:pPr>
            <a:r>
              <a:rPr lang="he-IL" dirty="0"/>
              <a:t>בואו נחזור למשפטים מתוך הכתבה...</a:t>
            </a:r>
          </a:p>
          <a:p>
            <a:pPr marL="0" lvl="0" indent="0" algn="r" rtl="1">
              <a:lnSpc>
                <a:spcPct val="115000"/>
              </a:lnSpc>
              <a:spcBef>
                <a:spcPts val="1200"/>
              </a:spcBef>
              <a:spcAft>
                <a:spcPts val="0"/>
              </a:spcAft>
              <a:buNone/>
            </a:pPr>
            <a:r>
              <a:rPr lang="he-IL" dirty="0"/>
              <a:t>אם ירצו אנשי לגו להצטדק ? (</a:t>
            </a:r>
            <a:r>
              <a:rPr lang="he-IL" sz="1200" b="0" i="0" kern="1200" dirty="0">
                <a:solidFill>
                  <a:schemeClr val="tx1"/>
                </a:solidFill>
                <a:effectLst/>
                <a:latin typeface="+mn-lt"/>
                <a:ea typeface="+mn-ea"/>
                <a:cs typeface="+mn-cs"/>
              </a:rPr>
              <a:t>ביקש להצדיק את עצמו; תירץ</a:t>
            </a:r>
            <a:r>
              <a:rPr lang="he-IL" dirty="0"/>
              <a:t>)</a:t>
            </a:r>
          </a:p>
          <a:p>
            <a:pPr marL="0" marR="0" lvl="0" indent="0" algn="r" defTabSz="914400" rtl="1" eaLnBrk="1" fontAlgn="auto" latinLnBrk="0" hangingPunct="1">
              <a:lnSpc>
                <a:spcPct val="115000"/>
              </a:lnSpc>
              <a:spcBef>
                <a:spcPts val="1200"/>
              </a:spcBef>
              <a:spcAft>
                <a:spcPts val="0"/>
              </a:spcAft>
              <a:buClrTx/>
              <a:buSzTx/>
              <a:buFontTx/>
              <a:buNone/>
              <a:tabLst/>
              <a:defRPr/>
            </a:pPr>
            <a:r>
              <a:rPr lang="he-IL" dirty="0"/>
              <a:t>במשפט : "על מי הם עובדים?  למי הוא מתכוון ?  </a:t>
            </a:r>
          </a:p>
          <a:p>
            <a:pPr marL="0" marR="0" lvl="0" indent="0" algn="r" defTabSz="914400" rtl="1" eaLnBrk="1" fontAlgn="auto" latinLnBrk="0" hangingPunct="1">
              <a:lnSpc>
                <a:spcPct val="115000"/>
              </a:lnSpc>
              <a:spcBef>
                <a:spcPts val="1200"/>
              </a:spcBef>
              <a:spcAft>
                <a:spcPts val="0"/>
              </a:spcAft>
              <a:buClrTx/>
              <a:buSzTx/>
              <a:buFontTx/>
              <a:buNone/>
              <a:tabLst/>
              <a:defRPr/>
            </a:pPr>
            <a:r>
              <a:rPr lang="he-IL" dirty="0"/>
              <a:t>המשפט: "היא לא שוויונית" </a:t>
            </a:r>
          </a:p>
          <a:p>
            <a:pPr marL="0" marR="0" lvl="0" indent="0" algn="r" defTabSz="914400" rtl="1" eaLnBrk="1" fontAlgn="auto" latinLnBrk="0" hangingPunct="1">
              <a:lnSpc>
                <a:spcPct val="115000"/>
              </a:lnSpc>
              <a:spcBef>
                <a:spcPts val="1200"/>
              </a:spcBef>
              <a:spcAft>
                <a:spcPts val="0"/>
              </a:spcAft>
              <a:buClrTx/>
              <a:buSzTx/>
              <a:buFontTx/>
              <a:buNone/>
              <a:tabLst/>
              <a:defRPr/>
            </a:pPr>
            <a:r>
              <a:rPr lang="he-IL" dirty="0"/>
              <a:t>השימוש במילים השליליות הללו מצביעות כי הכותב מסכים עם עמדתה של הילדה ואף מחזק אותה. </a:t>
            </a:r>
          </a:p>
          <a:p>
            <a:pPr marL="0" marR="0" lvl="0" indent="0" algn="r" defTabSz="914400" rtl="1" eaLnBrk="1" fontAlgn="auto" latinLnBrk="0" hangingPunct="1">
              <a:lnSpc>
                <a:spcPct val="115000"/>
              </a:lnSpc>
              <a:spcBef>
                <a:spcPts val="1200"/>
              </a:spcBef>
              <a:spcAft>
                <a:spcPts val="0"/>
              </a:spcAft>
              <a:buClrTx/>
              <a:buSzTx/>
              <a:buFontTx/>
              <a:buNone/>
              <a:tabLst/>
              <a:defRPr/>
            </a:pPr>
            <a:r>
              <a:rPr lang="he-IL" dirty="0"/>
              <a:t>הכוונה למפעלי הייצור של הלגו כמובן.  משפט זה מראה על המעורבות של הכתב ועל העברת הביקורת שלו. </a:t>
            </a:r>
          </a:p>
          <a:p>
            <a:pPr marL="0" marR="0" lvl="0" indent="0" algn="r" defTabSz="914400" rtl="1" eaLnBrk="1" fontAlgn="auto" latinLnBrk="0" hangingPunct="1">
              <a:lnSpc>
                <a:spcPct val="115000"/>
              </a:lnSpc>
              <a:spcBef>
                <a:spcPts val="1200"/>
              </a:spcBef>
              <a:spcAft>
                <a:spcPts val="0"/>
              </a:spcAft>
              <a:buClrTx/>
              <a:buSzTx/>
              <a:buFontTx/>
              <a:buNone/>
              <a:tabLst/>
              <a:defRPr/>
            </a:pPr>
            <a:r>
              <a:rPr lang="he-IL" dirty="0"/>
              <a:t>הוא מחזק את עמדתה ומזכיר שוב את ההפרדה בין הצבעים  -  שמראים על אי </a:t>
            </a:r>
            <a:r>
              <a:rPr lang="he-IL" dirty="0" err="1"/>
              <a:t>השיוויון</a:t>
            </a:r>
            <a:r>
              <a:rPr lang="he-IL" dirty="0"/>
              <a:t> בין המינים. </a:t>
            </a:r>
          </a:p>
          <a:p>
            <a:pPr marL="0" lvl="0" indent="0" algn="r" rtl="1">
              <a:lnSpc>
                <a:spcPct val="115000"/>
              </a:lnSpc>
              <a:spcBef>
                <a:spcPts val="1200"/>
              </a:spcBef>
              <a:spcAft>
                <a:spcPts val="0"/>
              </a:spcAft>
              <a:buNone/>
            </a:pPr>
            <a:r>
              <a:rPr lang="he-IL" dirty="0"/>
              <a:t>יש לנו כאן תמיכה מובהקת בעמדתה של </a:t>
            </a:r>
            <a:r>
              <a:rPr lang="he-IL" dirty="0" err="1"/>
              <a:t>שרלוט</a:t>
            </a:r>
            <a:r>
              <a:rPr lang="he-IL" dirty="0"/>
              <a:t> על אי שוויון וחוסר צדק המופיעים בפתיח </a:t>
            </a:r>
          </a:p>
          <a:p>
            <a:pPr marL="0" lvl="0" indent="0" algn="r" rtl="1">
              <a:lnSpc>
                <a:spcPct val="115000"/>
              </a:lnSpc>
              <a:spcBef>
                <a:spcPts val="1200"/>
              </a:spcBef>
              <a:spcAft>
                <a:spcPts val="0"/>
              </a:spcAft>
              <a:buNone/>
            </a:pPr>
            <a:r>
              <a:rPr lang="he-IL" b="1" dirty="0"/>
              <a:t>ניזכר שהיה לנו כבר רמז לעמדת הכתב.</a:t>
            </a:r>
            <a:r>
              <a:rPr lang="he-IL" b="1" baseline="0" dirty="0"/>
              <a:t> למדנו על עמדתו של הכתב מתוך משפט שקראנו בתחילת הכתבה. הוא משער שעם קבלת המכתב אנשי לגו ירגישו כל כך לא נוח עד כי ילכו לפינה בבושה. למה הוא חושב שאנשי הנהלת לגו יתביישו? כנראה כי הכתב עצמו חושב כמו הילדה ששלחה את המכתב.</a:t>
            </a:r>
            <a:endParaRPr lang="he-IL" b="1" dirty="0"/>
          </a:p>
          <a:p>
            <a:pPr marL="0" lvl="0" indent="0" algn="r" rtl="1">
              <a:lnSpc>
                <a:spcPct val="115000"/>
              </a:lnSpc>
              <a:spcBef>
                <a:spcPts val="1200"/>
              </a:spcBef>
              <a:spcAft>
                <a:spcPts val="0"/>
              </a:spcAft>
              <a:buNone/>
            </a:pPr>
            <a:endParaRPr lang="he-IL" b="1" dirty="0"/>
          </a:p>
          <a:p>
            <a:pPr marL="0" lvl="0" indent="0" algn="l" rtl="0">
              <a:lnSpc>
                <a:spcPct val="115000"/>
              </a:lnSpc>
              <a:spcBef>
                <a:spcPts val="1200"/>
              </a:spcBef>
              <a:spcAft>
                <a:spcPts val="0"/>
              </a:spcAft>
              <a:buNone/>
            </a:pPr>
            <a:endParaRPr lang="en-US"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25</a:t>
            </a:fld>
            <a:endParaRPr lang="x-none"/>
          </a:p>
        </p:txBody>
      </p:sp>
    </p:spTree>
    <p:extLst>
      <p:ext uri="{BB962C8B-B14F-4D97-AF65-F5344CB8AC3E}">
        <p14:creationId xmlns:p14="http://schemas.microsoft.com/office/powerpoint/2010/main" val="21473163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None/>
            </a:pPr>
            <a:r>
              <a:rPr lang="he-IL" dirty="0"/>
              <a:t>מהכתבה לא ניתן להבין אם היו תוצאות ליוזמה.</a:t>
            </a:r>
          </a:p>
          <a:p>
            <a:pPr marL="0" lvl="0" indent="0" algn="r" rtl="1">
              <a:lnSpc>
                <a:spcPct val="115000"/>
              </a:lnSpc>
              <a:spcBef>
                <a:spcPts val="1200"/>
              </a:spcBef>
              <a:spcAft>
                <a:spcPts val="0"/>
              </a:spcAft>
              <a:buNone/>
            </a:pPr>
            <a:r>
              <a:rPr lang="he-IL" dirty="0"/>
              <a:t>אני חיפשתי ומצאתי 2 כתבות המציגות שינוי בגישה של חברת לגו לגבי שני הטיעונים של </a:t>
            </a:r>
            <a:r>
              <a:rPr lang="he-IL" dirty="0" err="1"/>
              <a:t>שרלוט</a:t>
            </a:r>
            <a:r>
              <a:rPr lang="he-IL" dirty="0"/>
              <a:t>.</a:t>
            </a:r>
          </a:p>
          <a:p>
            <a:pPr marL="0" lvl="0" indent="0" algn="r" rtl="1">
              <a:lnSpc>
                <a:spcPct val="115000"/>
              </a:lnSpc>
              <a:spcBef>
                <a:spcPts val="1200"/>
              </a:spcBef>
              <a:spcAft>
                <a:spcPts val="0"/>
              </a:spcAft>
              <a:buNone/>
            </a:pPr>
            <a:r>
              <a:rPr lang="he-IL" dirty="0"/>
              <a:t>אתם זוכרים את הטיעונים שהזכרתי במכתב שכתבה ? </a:t>
            </a:r>
          </a:p>
          <a:p>
            <a:pPr marL="0" lvl="0" indent="0" algn="r" rtl="1">
              <a:lnSpc>
                <a:spcPct val="115000"/>
              </a:lnSpc>
              <a:spcBef>
                <a:spcPts val="1200"/>
              </a:spcBef>
              <a:spcAft>
                <a:spcPts val="0"/>
              </a:spcAft>
              <a:buNone/>
            </a:pPr>
            <a:r>
              <a:rPr lang="he-IL" dirty="0"/>
              <a:t>טיעון אחד דיבר על הצבעים והנה מספר משפטים מתוך הכתבה המתייחסים לטענה </a:t>
            </a:r>
            <a:r>
              <a:rPr lang="he-IL" dirty="0" err="1"/>
              <a:t>ששרלוט</a:t>
            </a:r>
            <a:r>
              <a:rPr lang="he-IL" dirty="0"/>
              <a:t> הציגה</a:t>
            </a:r>
          </a:p>
          <a:p>
            <a:pPr marL="0" lvl="0" indent="0" algn="r" rtl="1">
              <a:lnSpc>
                <a:spcPct val="115000"/>
              </a:lnSpc>
              <a:spcBef>
                <a:spcPts val="1200"/>
              </a:spcBef>
              <a:spcAft>
                <a:spcPts val="0"/>
              </a:spcAft>
              <a:buNone/>
            </a:pPr>
            <a:r>
              <a:rPr lang="he-IL" dirty="0"/>
              <a:t>הקראת המשפטים מהכתבה.</a:t>
            </a:r>
          </a:p>
          <a:p>
            <a:pPr marL="0" lvl="0" indent="0" algn="r" rtl="1">
              <a:lnSpc>
                <a:spcPct val="115000"/>
              </a:lnSpc>
              <a:spcBef>
                <a:spcPts val="1200"/>
              </a:spcBef>
              <a:spcAft>
                <a:spcPts val="0"/>
              </a:spcAft>
              <a:buNone/>
            </a:pPr>
            <a:endParaRPr lang="he-IL" dirty="0"/>
          </a:p>
          <a:p>
            <a:pPr marL="0" lvl="0" indent="0" algn="r" rtl="1">
              <a:lnSpc>
                <a:spcPct val="115000"/>
              </a:lnSpc>
              <a:spcBef>
                <a:spcPts val="1200"/>
              </a:spcBef>
              <a:spcAft>
                <a:spcPts val="0"/>
              </a:spcAft>
              <a:buNone/>
            </a:pPr>
            <a:r>
              <a:rPr lang="he-IL" dirty="0"/>
              <a:t>מעניין לראות מה קורה היום במדפי הצעצועים. האם קיימת הפרדה? מעניין לבדוק זאת. כאשר נחזור </a:t>
            </a:r>
            <a:r>
              <a:rPr lang="he-IL" dirty="0" err="1"/>
              <a:t>לשיגרה</a:t>
            </a:r>
            <a:r>
              <a:rPr lang="he-IL" dirty="0"/>
              <a:t> ותוכלו להסתובב בחנויות זירו לבדוק זאת על מנת שנדע האם היו תוצאות ליוזמה של </a:t>
            </a:r>
            <a:r>
              <a:rPr lang="he-IL" dirty="0" err="1"/>
              <a:t>שרלוט</a:t>
            </a:r>
            <a:r>
              <a:rPr lang="he-IL" dirty="0"/>
              <a:t>.</a:t>
            </a:r>
          </a:p>
          <a:p>
            <a:pPr marL="0" lvl="0" indent="0" algn="r" rtl="1">
              <a:lnSpc>
                <a:spcPct val="115000"/>
              </a:lnSpc>
              <a:spcBef>
                <a:spcPts val="1200"/>
              </a:spcBef>
              <a:spcAft>
                <a:spcPts val="0"/>
              </a:spcAft>
              <a:buNone/>
            </a:pPr>
            <a:r>
              <a:rPr lang="he-IL" dirty="0"/>
              <a:t>אני סקרנית כבר ללכת לבדוק. מה איתכם?</a:t>
            </a:r>
          </a:p>
          <a:p>
            <a:pPr marL="0" lvl="0" indent="0" algn="r" rtl="1">
              <a:lnSpc>
                <a:spcPct val="115000"/>
              </a:lnSpc>
              <a:spcBef>
                <a:spcPts val="1200"/>
              </a:spcBef>
              <a:spcAft>
                <a:spcPts val="0"/>
              </a:spcAft>
              <a:buNone/>
            </a:pPr>
            <a:endParaRPr lang="he-IL" dirty="0"/>
          </a:p>
          <a:p>
            <a:pPr marL="0" lvl="0" indent="0" algn="l" rtl="0">
              <a:lnSpc>
                <a:spcPct val="115000"/>
              </a:lnSpc>
              <a:spcBef>
                <a:spcPts val="1200"/>
              </a:spcBef>
              <a:spcAft>
                <a:spcPts val="0"/>
              </a:spcAft>
              <a:buNone/>
            </a:pPr>
            <a:endParaRPr lang="en-US"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26</a:t>
            </a:fld>
            <a:endParaRPr lang="x-none"/>
          </a:p>
        </p:txBody>
      </p:sp>
    </p:spTree>
    <p:extLst>
      <p:ext uri="{BB962C8B-B14F-4D97-AF65-F5344CB8AC3E}">
        <p14:creationId xmlns:p14="http://schemas.microsoft.com/office/powerpoint/2010/main" val="39043014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None/>
            </a:pPr>
            <a:r>
              <a:rPr lang="he-IL" dirty="0"/>
              <a:t>מהכתבה לא ניתן להבין אם היו תוצאות ליוזמה.</a:t>
            </a:r>
          </a:p>
          <a:p>
            <a:pPr marL="0" lvl="0" indent="0" algn="r" rtl="1">
              <a:lnSpc>
                <a:spcPct val="115000"/>
              </a:lnSpc>
              <a:spcBef>
                <a:spcPts val="1200"/>
              </a:spcBef>
              <a:spcAft>
                <a:spcPts val="0"/>
              </a:spcAft>
              <a:buNone/>
            </a:pPr>
            <a:r>
              <a:rPr lang="he-IL" dirty="0"/>
              <a:t>אני חיפשתי ומצאתי 2 כתבות המציגות שינוי בגישה של חברת לגו לגבי שני הטיעונים של </a:t>
            </a:r>
            <a:r>
              <a:rPr lang="he-IL" dirty="0" err="1"/>
              <a:t>שרלוט</a:t>
            </a:r>
            <a:r>
              <a:rPr lang="he-IL" dirty="0"/>
              <a:t>.</a:t>
            </a:r>
          </a:p>
          <a:p>
            <a:pPr marL="0" lvl="0" indent="0" algn="r" rtl="1">
              <a:lnSpc>
                <a:spcPct val="115000"/>
              </a:lnSpc>
              <a:spcBef>
                <a:spcPts val="1200"/>
              </a:spcBef>
              <a:spcAft>
                <a:spcPts val="0"/>
              </a:spcAft>
              <a:buNone/>
            </a:pPr>
            <a:r>
              <a:rPr lang="he-IL" dirty="0"/>
              <a:t>הקראת המשפטים מהכתבה...</a:t>
            </a:r>
          </a:p>
          <a:p>
            <a:r>
              <a:rPr lang="he-IL" sz="1200" b="0" i="0" kern="1200" dirty="0">
                <a:solidFill>
                  <a:schemeClr val="tx1"/>
                </a:solidFill>
                <a:effectLst/>
                <a:latin typeface="+mn-lt"/>
                <a:ea typeface="+mn-ea"/>
                <a:cs typeface="+mn-cs"/>
              </a:rPr>
              <a:t/>
            </a:r>
            <a:br>
              <a:rPr lang="he-IL" sz="1200" b="0" i="0" kern="1200" dirty="0">
                <a:solidFill>
                  <a:schemeClr val="tx1"/>
                </a:solidFill>
                <a:effectLst/>
                <a:latin typeface="+mn-lt"/>
                <a:ea typeface="+mn-ea"/>
                <a:cs typeface="+mn-cs"/>
              </a:rPr>
            </a:br>
            <a:endParaRPr lang="he-IL" sz="1200" b="0" i="0" kern="1200" dirty="0">
              <a:solidFill>
                <a:schemeClr val="tx1"/>
              </a:solidFill>
              <a:effectLst/>
              <a:latin typeface="+mn-lt"/>
              <a:ea typeface="+mn-ea"/>
              <a:cs typeface="+mn-cs"/>
            </a:endParaRPr>
          </a:p>
          <a:p>
            <a:r>
              <a:rPr lang="he-IL" sz="1200" b="0" i="0" kern="1200" dirty="0">
                <a:solidFill>
                  <a:schemeClr val="tx1"/>
                </a:solidFill>
                <a:effectLst/>
                <a:latin typeface="+mn-lt"/>
                <a:ea typeface="+mn-ea"/>
                <a:cs typeface="+mn-cs"/>
              </a:rPr>
              <a:t/>
            </a:r>
            <a:br>
              <a:rPr lang="he-IL" sz="1200" b="0" i="0" kern="1200" dirty="0">
                <a:solidFill>
                  <a:schemeClr val="tx1"/>
                </a:solidFill>
                <a:effectLst/>
                <a:latin typeface="+mn-lt"/>
                <a:ea typeface="+mn-ea"/>
                <a:cs typeface="+mn-cs"/>
              </a:rPr>
            </a:br>
            <a:endParaRPr lang="he-IL" sz="1200" b="0" i="0" kern="1200" dirty="0">
              <a:solidFill>
                <a:schemeClr val="tx1"/>
              </a:solidFill>
              <a:effectLst/>
              <a:latin typeface="+mn-lt"/>
              <a:ea typeface="+mn-ea"/>
              <a:cs typeface="+mn-cs"/>
            </a:endParaRPr>
          </a:p>
          <a:p>
            <a:r>
              <a:rPr lang="he-IL" sz="1200" b="0" i="0" kern="1200" dirty="0">
                <a:solidFill>
                  <a:schemeClr val="tx1"/>
                </a:solidFill>
                <a:effectLst/>
                <a:latin typeface="+mn-lt"/>
                <a:ea typeface="+mn-ea"/>
                <a:cs typeface="+mn-cs"/>
              </a:rPr>
              <a:t/>
            </a:r>
            <a:br>
              <a:rPr lang="he-IL" sz="1200" b="0" i="0" kern="1200" dirty="0">
                <a:solidFill>
                  <a:schemeClr val="tx1"/>
                </a:solidFill>
                <a:effectLst/>
                <a:latin typeface="+mn-lt"/>
                <a:ea typeface="+mn-ea"/>
                <a:cs typeface="+mn-cs"/>
              </a:rPr>
            </a:br>
            <a:endParaRPr lang="he-IL" sz="1200" b="0" i="0" kern="1200" dirty="0">
              <a:solidFill>
                <a:schemeClr val="tx1"/>
              </a:solidFill>
              <a:effectLst/>
              <a:latin typeface="+mn-lt"/>
              <a:ea typeface="+mn-ea"/>
              <a:cs typeface="+mn-cs"/>
            </a:endParaRPr>
          </a:p>
          <a:p>
            <a:pPr marL="0" lvl="0" indent="0" algn="l" rtl="0">
              <a:lnSpc>
                <a:spcPct val="115000"/>
              </a:lnSpc>
              <a:spcBef>
                <a:spcPts val="1200"/>
              </a:spcBef>
              <a:spcAft>
                <a:spcPts val="0"/>
              </a:spcAft>
              <a:buNone/>
            </a:pPr>
            <a:endParaRPr lang="en-US"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27</a:t>
            </a:fld>
            <a:endParaRPr lang="x-none"/>
          </a:p>
        </p:txBody>
      </p:sp>
    </p:spTree>
    <p:extLst>
      <p:ext uri="{BB962C8B-B14F-4D97-AF65-F5344CB8AC3E}">
        <p14:creationId xmlns:p14="http://schemas.microsoft.com/office/powerpoint/2010/main" val="17723942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sz="1200" b="0" i="0" kern="1200" dirty="0">
                <a:solidFill>
                  <a:schemeClr val="tx1"/>
                </a:solidFill>
                <a:effectLst/>
                <a:latin typeface="+mn-lt"/>
                <a:ea typeface="+mn-ea"/>
                <a:cs typeface="+mn-cs"/>
              </a:rPr>
              <a:t>כתבה נוספת להקריא </a:t>
            </a:r>
          </a:p>
          <a:p>
            <a:pPr algn="r"/>
            <a:r>
              <a:rPr lang="he-IL" sz="1200" b="0" i="0" kern="1200" dirty="0">
                <a:solidFill>
                  <a:schemeClr val="tx1"/>
                </a:solidFill>
                <a:effectLst/>
                <a:latin typeface="+mn-lt"/>
                <a:ea typeface="+mn-ea"/>
                <a:cs typeface="+mn-cs"/>
              </a:rPr>
              <a:t>נראה כי חברת לגו הבינה כי היא משקיעה יותר בייצור לגו לבנים וכעת עליה להשקיע בייצור לגו לבנות.</a:t>
            </a:r>
          </a:p>
          <a:p>
            <a:pPr algn="r"/>
            <a:r>
              <a:rPr lang="he-IL" sz="1200" b="0" i="0" kern="1200" dirty="0">
                <a:solidFill>
                  <a:schemeClr val="tx1"/>
                </a:solidFill>
                <a:effectLst/>
                <a:latin typeface="+mn-lt"/>
                <a:ea typeface="+mn-ea"/>
                <a:cs typeface="+mn-cs"/>
              </a:rPr>
              <a:t>זו </a:t>
            </a:r>
            <a:r>
              <a:rPr lang="he-IL" sz="1200" b="0" i="0" kern="1200" dirty="0" err="1">
                <a:solidFill>
                  <a:schemeClr val="tx1"/>
                </a:solidFill>
                <a:effectLst/>
                <a:latin typeface="+mn-lt"/>
                <a:ea typeface="+mn-ea"/>
                <a:cs typeface="+mn-cs"/>
              </a:rPr>
              <a:t>היתה</a:t>
            </a:r>
            <a:r>
              <a:rPr lang="he-IL" sz="1200" b="0" i="0" kern="1200" dirty="0">
                <a:solidFill>
                  <a:schemeClr val="tx1"/>
                </a:solidFill>
                <a:effectLst/>
                <a:latin typeface="+mn-lt"/>
                <a:ea typeface="+mn-ea"/>
                <a:cs typeface="+mn-cs"/>
              </a:rPr>
              <a:t> הטענה של </a:t>
            </a:r>
            <a:r>
              <a:rPr lang="he-IL" sz="1200" b="0" i="0" kern="1200" dirty="0" err="1">
                <a:solidFill>
                  <a:schemeClr val="tx1"/>
                </a:solidFill>
                <a:effectLst/>
                <a:latin typeface="+mn-lt"/>
                <a:ea typeface="+mn-ea"/>
                <a:cs typeface="+mn-cs"/>
              </a:rPr>
              <a:t>שרלוט</a:t>
            </a:r>
            <a:r>
              <a:rPr lang="he-IL" sz="1200" b="0" i="0" kern="1200" dirty="0">
                <a:solidFill>
                  <a:schemeClr val="tx1"/>
                </a:solidFill>
                <a:effectLst/>
                <a:latin typeface="+mn-lt"/>
                <a:ea typeface="+mn-ea"/>
                <a:cs typeface="+mn-cs"/>
              </a:rPr>
              <a:t> במכתב.</a:t>
            </a:r>
            <a:br>
              <a:rPr lang="he-IL" sz="1200" b="0" i="0" kern="1200" dirty="0">
                <a:solidFill>
                  <a:schemeClr val="tx1"/>
                </a:solidFill>
                <a:effectLst/>
                <a:latin typeface="+mn-lt"/>
                <a:ea typeface="+mn-ea"/>
                <a:cs typeface="+mn-cs"/>
              </a:rPr>
            </a:br>
            <a:endParaRPr lang="he-IL" sz="1200" b="0" i="0" kern="1200" dirty="0">
              <a:solidFill>
                <a:schemeClr val="tx1"/>
              </a:solidFill>
              <a:effectLst/>
              <a:latin typeface="+mn-lt"/>
              <a:ea typeface="+mn-ea"/>
              <a:cs typeface="+mn-cs"/>
            </a:endParaRPr>
          </a:p>
          <a:p>
            <a:r>
              <a:rPr lang="he-IL" sz="1200" b="0" i="0" kern="1200" dirty="0">
                <a:solidFill>
                  <a:schemeClr val="tx1"/>
                </a:solidFill>
                <a:effectLst/>
                <a:latin typeface="+mn-lt"/>
                <a:ea typeface="+mn-ea"/>
                <a:cs typeface="+mn-cs"/>
              </a:rPr>
              <a:t/>
            </a:r>
            <a:br>
              <a:rPr lang="he-IL" sz="1200" b="0" i="0" kern="1200" dirty="0">
                <a:solidFill>
                  <a:schemeClr val="tx1"/>
                </a:solidFill>
                <a:effectLst/>
                <a:latin typeface="+mn-lt"/>
                <a:ea typeface="+mn-ea"/>
                <a:cs typeface="+mn-cs"/>
              </a:rPr>
            </a:br>
            <a:endParaRPr lang="he-IL" sz="1200" b="0" i="0" kern="1200" dirty="0">
              <a:solidFill>
                <a:schemeClr val="tx1"/>
              </a:solidFill>
              <a:effectLst/>
              <a:latin typeface="+mn-lt"/>
              <a:ea typeface="+mn-ea"/>
              <a:cs typeface="+mn-cs"/>
            </a:endParaRPr>
          </a:p>
          <a:p>
            <a:pPr marL="0" lvl="0" indent="0" algn="l" rtl="0">
              <a:lnSpc>
                <a:spcPct val="115000"/>
              </a:lnSpc>
              <a:spcBef>
                <a:spcPts val="1200"/>
              </a:spcBef>
              <a:spcAft>
                <a:spcPts val="0"/>
              </a:spcAft>
              <a:buNone/>
            </a:pPr>
            <a:endParaRPr lang="en-US"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28</a:t>
            </a:fld>
            <a:endParaRPr lang="x-none"/>
          </a:p>
        </p:txBody>
      </p:sp>
    </p:spTree>
    <p:extLst>
      <p:ext uri="{BB962C8B-B14F-4D97-AF65-F5344CB8AC3E}">
        <p14:creationId xmlns:p14="http://schemas.microsoft.com/office/powerpoint/2010/main" val="35029084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sz="1200" b="0" i="0" kern="1200" dirty="0">
                <a:solidFill>
                  <a:schemeClr val="tx1"/>
                </a:solidFill>
                <a:effectLst/>
                <a:latin typeface="+mn-lt"/>
                <a:ea typeface="+mn-ea"/>
                <a:cs typeface="+mn-cs"/>
              </a:rPr>
              <a:t>כתבה נוספת להקריא </a:t>
            </a:r>
          </a:p>
          <a:p>
            <a:pPr algn="r"/>
            <a:r>
              <a:rPr lang="he-IL" sz="1200" b="0" i="0" kern="1200" dirty="0">
                <a:solidFill>
                  <a:schemeClr val="tx1"/>
                </a:solidFill>
                <a:effectLst/>
                <a:latin typeface="+mn-lt"/>
                <a:ea typeface="+mn-ea"/>
                <a:cs typeface="+mn-cs"/>
              </a:rPr>
              <a:t>נראה כי חברת לגו הבינה כי היא משקיעה יותר בייצור לגו לבנים וכעת עליה להשקיע בייצור לגו לבנות.</a:t>
            </a:r>
          </a:p>
          <a:p>
            <a:pPr algn="r"/>
            <a:r>
              <a:rPr lang="he-IL" sz="1200" b="0" i="0" kern="1200" dirty="0">
                <a:solidFill>
                  <a:schemeClr val="tx1"/>
                </a:solidFill>
                <a:effectLst/>
                <a:latin typeface="+mn-lt"/>
                <a:ea typeface="+mn-ea"/>
                <a:cs typeface="+mn-cs"/>
              </a:rPr>
              <a:t>זו </a:t>
            </a:r>
            <a:r>
              <a:rPr lang="he-IL" sz="1200" b="0" i="0" kern="1200" dirty="0" err="1">
                <a:solidFill>
                  <a:schemeClr val="tx1"/>
                </a:solidFill>
                <a:effectLst/>
                <a:latin typeface="+mn-lt"/>
                <a:ea typeface="+mn-ea"/>
                <a:cs typeface="+mn-cs"/>
              </a:rPr>
              <a:t>היתה</a:t>
            </a:r>
            <a:r>
              <a:rPr lang="he-IL" sz="1200" b="0" i="0" kern="1200" dirty="0">
                <a:solidFill>
                  <a:schemeClr val="tx1"/>
                </a:solidFill>
                <a:effectLst/>
                <a:latin typeface="+mn-lt"/>
                <a:ea typeface="+mn-ea"/>
                <a:cs typeface="+mn-cs"/>
              </a:rPr>
              <a:t> הטענה של </a:t>
            </a:r>
            <a:r>
              <a:rPr lang="he-IL" sz="1200" b="0" i="0" kern="1200" dirty="0" err="1">
                <a:solidFill>
                  <a:schemeClr val="tx1"/>
                </a:solidFill>
                <a:effectLst/>
                <a:latin typeface="+mn-lt"/>
                <a:ea typeface="+mn-ea"/>
                <a:cs typeface="+mn-cs"/>
              </a:rPr>
              <a:t>שרלוט</a:t>
            </a:r>
            <a:r>
              <a:rPr lang="he-IL" sz="1200" b="0" i="0" kern="1200" dirty="0">
                <a:solidFill>
                  <a:schemeClr val="tx1"/>
                </a:solidFill>
                <a:effectLst/>
                <a:latin typeface="+mn-lt"/>
                <a:ea typeface="+mn-ea"/>
                <a:cs typeface="+mn-cs"/>
              </a:rPr>
              <a:t> במכתב.</a:t>
            </a:r>
            <a:br>
              <a:rPr lang="he-IL" sz="1200" b="0" i="0" kern="1200" dirty="0">
                <a:solidFill>
                  <a:schemeClr val="tx1"/>
                </a:solidFill>
                <a:effectLst/>
                <a:latin typeface="+mn-lt"/>
                <a:ea typeface="+mn-ea"/>
                <a:cs typeface="+mn-cs"/>
              </a:rPr>
            </a:br>
            <a:endParaRPr lang="he-IL" sz="1200" b="0" i="0" kern="1200" dirty="0">
              <a:solidFill>
                <a:schemeClr val="tx1"/>
              </a:solidFill>
              <a:effectLst/>
              <a:latin typeface="+mn-lt"/>
              <a:ea typeface="+mn-ea"/>
              <a:cs typeface="+mn-cs"/>
            </a:endParaRPr>
          </a:p>
          <a:p>
            <a:r>
              <a:rPr lang="he-IL" sz="1200" b="0" i="0" kern="1200" dirty="0">
                <a:solidFill>
                  <a:schemeClr val="tx1"/>
                </a:solidFill>
                <a:effectLst/>
                <a:latin typeface="+mn-lt"/>
                <a:ea typeface="+mn-ea"/>
                <a:cs typeface="+mn-cs"/>
              </a:rPr>
              <a:t/>
            </a:r>
            <a:br>
              <a:rPr lang="he-IL" sz="1200" b="0" i="0" kern="1200" dirty="0">
                <a:solidFill>
                  <a:schemeClr val="tx1"/>
                </a:solidFill>
                <a:effectLst/>
                <a:latin typeface="+mn-lt"/>
                <a:ea typeface="+mn-ea"/>
                <a:cs typeface="+mn-cs"/>
              </a:rPr>
            </a:br>
            <a:endParaRPr lang="he-IL" sz="1200" b="0" i="0" kern="1200" dirty="0">
              <a:solidFill>
                <a:schemeClr val="tx1"/>
              </a:solidFill>
              <a:effectLst/>
              <a:latin typeface="+mn-lt"/>
              <a:ea typeface="+mn-ea"/>
              <a:cs typeface="+mn-cs"/>
            </a:endParaRPr>
          </a:p>
          <a:p>
            <a:pPr marL="0" lvl="0" indent="0" algn="l" rtl="0">
              <a:lnSpc>
                <a:spcPct val="115000"/>
              </a:lnSpc>
              <a:spcBef>
                <a:spcPts val="1200"/>
              </a:spcBef>
              <a:spcAft>
                <a:spcPts val="0"/>
              </a:spcAft>
              <a:buNone/>
            </a:pPr>
            <a:endParaRPr lang="en-US"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29</a:t>
            </a:fld>
            <a:endParaRPr lang="x-none"/>
          </a:p>
        </p:txBody>
      </p:sp>
    </p:spTree>
    <p:extLst>
      <p:ext uri="{BB962C8B-B14F-4D97-AF65-F5344CB8AC3E}">
        <p14:creationId xmlns:p14="http://schemas.microsoft.com/office/powerpoint/2010/main" val="30780213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None/>
            </a:pPr>
            <a:r>
              <a:rPr lang="he-IL" dirty="0"/>
              <a:t>חיבור למכתב שכתבה </a:t>
            </a:r>
            <a:r>
              <a:rPr lang="he-IL" dirty="0" err="1"/>
              <a:t>שרלוט</a:t>
            </a:r>
            <a:r>
              <a:rPr lang="he-IL" dirty="0"/>
              <a:t> </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30</a:t>
            </a:fld>
            <a:endParaRPr lang="x-none"/>
          </a:p>
        </p:txBody>
      </p:sp>
    </p:spTree>
    <p:extLst>
      <p:ext uri="{BB962C8B-B14F-4D97-AF65-F5344CB8AC3E}">
        <p14:creationId xmlns:p14="http://schemas.microsoft.com/office/powerpoint/2010/main" val="33744702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None/>
            </a:pPr>
            <a:r>
              <a:rPr lang="he-IL" dirty="0"/>
              <a:t>חיבור למכתב שכתבה </a:t>
            </a:r>
            <a:r>
              <a:rPr lang="he-IL" dirty="0" err="1"/>
              <a:t>שרלוט</a:t>
            </a:r>
            <a:r>
              <a:rPr lang="he-IL" dirty="0"/>
              <a:t> </a:t>
            </a:r>
          </a:p>
          <a:p>
            <a:pPr marL="0" lvl="0" indent="0" algn="r" rtl="1">
              <a:lnSpc>
                <a:spcPct val="115000"/>
              </a:lnSpc>
              <a:spcBef>
                <a:spcPts val="1200"/>
              </a:spcBef>
              <a:spcAft>
                <a:spcPts val="0"/>
              </a:spcAft>
              <a:buNone/>
            </a:pPr>
            <a:r>
              <a:rPr lang="he-IL" dirty="0"/>
              <a:t>אולי כדאי לפצל את המלל לשניים שלושה שקפים ולהוסיף איורים/ </a:t>
            </a:r>
            <a:r>
              <a:rPr lang="he-IL" dirty="0" err="1"/>
              <a:t>איקונים</a:t>
            </a:r>
            <a:r>
              <a:rPr lang="he-IL" dirty="0"/>
              <a:t>/ תמונות</a:t>
            </a:r>
          </a:p>
          <a:p>
            <a:pPr algn="r">
              <a:lnSpc>
                <a:spcPct val="150000"/>
              </a:lnSpc>
            </a:pPr>
            <a:r>
              <a:rPr lang="he-IL" sz="1200" dirty="0">
                <a:solidFill>
                  <a:srgbClr val="636363"/>
                </a:solidFill>
                <a:latin typeface="Calibri" panose="020F0502020204030204" pitchFamily="34" charset="0"/>
                <a:cs typeface="Calibri" panose="020F0502020204030204" pitchFamily="34" charset="0"/>
              </a:rPr>
              <a:t>חשבו על הסביבה שאתם חיים בה (בית הספר, היישוב שאתם מתגוררים בו, המדינה) וכתבו דבר אחד או יותר שמפריע לכם  ושהייתם רוצים לשנות, משום שהם: </a:t>
            </a:r>
            <a:r>
              <a:rPr lang="he-IL" sz="1200" dirty="0">
                <a:latin typeface="Calibri" panose="020F0502020204030204" pitchFamily="34" charset="0"/>
                <a:cs typeface="Calibri" panose="020F0502020204030204" pitchFamily="34" charset="0"/>
              </a:rPr>
              <a:t/>
            </a:r>
            <a:br>
              <a:rPr lang="he-IL" sz="1200" dirty="0">
                <a:latin typeface="Calibri" panose="020F0502020204030204" pitchFamily="34" charset="0"/>
                <a:cs typeface="Calibri" panose="020F0502020204030204" pitchFamily="34" charset="0"/>
              </a:rPr>
            </a:br>
            <a:r>
              <a:rPr lang="he-IL" sz="1200" dirty="0">
                <a:solidFill>
                  <a:srgbClr val="636363"/>
                </a:solidFill>
                <a:latin typeface="Calibri" panose="020F0502020204030204" pitchFamily="34" charset="0"/>
                <a:cs typeface="Calibri" panose="020F0502020204030204" pitchFamily="34" charset="0"/>
              </a:rPr>
              <a:t>לא הוגנים, לא צודקים ,מסוכנים, מפלים מישהו לרעה , מהווים מטרד או כל סיבה אחרת שנראית לכם חשובה. </a:t>
            </a:r>
            <a:endParaRPr lang="en-US" sz="1200" dirty="0">
              <a:solidFill>
                <a:srgbClr val="636363"/>
              </a:solidFill>
              <a:latin typeface="Calibri" panose="020F0502020204030204" pitchFamily="34" charset="0"/>
              <a:cs typeface="Calibri" panose="020F0502020204030204" pitchFamily="34" charset="0"/>
            </a:endParaRPr>
          </a:p>
          <a:p>
            <a:pPr algn="r">
              <a:lnSpc>
                <a:spcPct val="150000"/>
              </a:lnSpc>
            </a:pPr>
            <a:r>
              <a:rPr lang="he-IL" sz="1400" b="1" dirty="0">
                <a:solidFill>
                  <a:srgbClr val="636363"/>
                </a:solidFill>
                <a:latin typeface="Calibri" panose="020F0502020204030204" pitchFamily="34" charset="0"/>
                <a:cs typeface="Calibri" panose="020F0502020204030204" pitchFamily="34" charset="0"/>
              </a:rPr>
              <a:t>כתבו מכתב!</a:t>
            </a:r>
            <a:endParaRPr lang="en-US"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31</a:t>
            </a:fld>
            <a:endParaRPr lang="x-none"/>
          </a:p>
        </p:txBody>
      </p:sp>
    </p:spTree>
    <p:extLst>
      <p:ext uri="{BB962C8B-B14F-4D97-AF65-F5344CB8AC3E}">
        <p14:creationId xmlns:p14="http://schemas.microsoft.com/office/powerpoint/2010/main" val="41092224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b="1" dirty="0"/>
              <a:t>משך השקף: עד 5 דקות</a:t>
            </a:r>
          </a:p>
          <a:p>
            <a:pPr marL="0" lvl="0" indent="0" algn="r" rtl="1">
              <a:spcBef>
                <a:spcPts val="0"/>
              </a:spcBef>
              <a:spcAft>
                <a:spcPts val="0"/>
              </a:spcAft>
              <a:buNone/>
            </a:pPr>
            <a:endParaRPr lang="he-IL" dirty="0"/>
          </a:p>
          <a:p>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32</a:t>
            </a:fld>
            <a:endParaRPr lang="x-none"/>
          </a:p>
        </p:txBody>
      </p:sp>
    </p:spTree>
    <p:extLst>
      <p:ext uri="{BB962C8B-B14F-4D97-AF65-F5344CB8AC3E}">
        <p14:creationId xmlns:p14="http://schemas.microsoft.com/office/powerpoint/2010/main" val="33397470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None/>
            </a:pPr>
            <a:r>
              <a:rPr lang="he-IL" dirty="0"/>
              <a:t>10 דקות טיימר</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33</a:t>
            </a:fld>
            <a:endParaRPr lang="x-none"/>
          </a:p>
        </p:txBody>
      </p:sp>
    </p:spTree>
    <p:extLst>
      <p:ext uri="{BB962C8B-B14F-4D97-AF65-F5344CB8AC3E}">
        <p14:creationId xmlns:p14="http://schemas.microsoft.com/office/powerpoint/2010/main" val="17014401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pPr/>
              <a:t>34</a:t>
            </a:fld>
            <a:endParaRPr lang="x-none"/>
          </a:p>
        </p:txBody>
      </p:sp>
    </p:spTree>
    <p:extLst>
      <p:ext uri="{BB962C8B-B14F-4D97-AF65-F5344CB8AC3E}">
        <p14:creationId xmlns:p14="http://schemas.microsoft.com/office/powerpoint/2010/main" val="24580531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NUL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כותרת ראשית">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8E8959C-707A-374D-A37D-F0431F277F95}"/>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0" name="Picture 9">
            <a:extLst>
              <a:ext uri="{FF2B5EF4-FFF2-40B4-BE49-F238E27FC236}">
                <a16:creationId xmlns:a16="http://schemas.microsoft.com/office/drawing/2014/main" id="{18B22E21-BB18-2544-AECC-B480F0F96A4E}"/>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2" name="Picture 21">
            <a:extLst>
              <a:ext uri="{FF2B5EF4-FFF2-40B4-BE49-F238E27FC236}">
                <a16:creationId xmlns:a16="http://schemas.microsoft.com/office/drawing/2014/main" id="{3E25FC14-1447-894C-9B3F-3393E4457875}"/>
              </a:ext>
            </a:extLst>
          </p:cNvPr>
          <p:cNvPicPr>
            <a:picLocks noChangeAspect="1"/>
          </p:cNvPicPr>
          <p:nvPr userDrawn="1"/>
        </p:nvPicPr>
        <p:blipFill>
          <a:blip r:embed="rId3"/>
          <a:stretch>
            <a:fillRect/>
          </a:stretch>
        </p:blipFill>
        <p:spPr>
          <a:xfrm>
            <a:off x="0" y="-12700"/>
            <a:ext cx="12192000" cy="6858000"/>
          </a:xfrm>
          <a:prstGeom prst="rect">
            <a:avLst/>
          </a:prstGeom>
        </p:spPr>
      </p:pic>
      <p:sp>
        <p:nvSpPr>
          <p:cNvPr id="23" name="Rectangle 22">
            <a:extLst>
              <a:ext uri="{FF2B5EF4-FFF2-40B4-BE49-F238E27FC236}">
                <a16:creationId xmlns:a16="http://schemas.microsoft.com/office/drawing/2014/main" id="{CB555B5A-6A6C-3E4C-ADAE-778B7D2D0359}"/>
              </a:ext>
            </a:extLst>
          </p:cNvPr>
          <p:cNvSpPr/>
          <p:nvPr userDrawn="1"/>
        </p:nvSpPr>
        <p:spPr>
          <a:xfrm>
            <a:off x="2090531" y="2902421"/>
            <a:ext cx="8636822" cy="12179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
        <p:nvSpPr>
          <p:cNvPr id="24" name="Rectangle 23">
            <a:extLst>
              <a:ext uri="{FF2B5EF4-FFF2-40B4-BE49-F238E27FC236}">
                <a16:creationId xmlns:a16="http://schemas.microsoft.com/office/drawing/2014/main" id="{6C9C108D-DF17-D94D-B478-B1D39585A5A5}"/>
              </a:ext>
            </a:extLst>
          </p:cNvPr>
          <p:cNvSpPr/>
          <p:nvPr userDrawn="1"/>
        </p:nvSpPr>
        <p:spPr>
          <a:xfrm>
            <a:off x="5098472" y="1831503"/>
            <a:ext cx="5884533" cy="10709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26" name="Straight Connector 25">
            <a:extLst>
              <a:ext uri="{FF2B5EF4-FFF2-40B4-BE49-F238E27FC236}">
                <a16:creationId xmlns:a16="http://schemas.microsoft.com/office/drawing/2014/main" id="{483E9F71-40EC-904A-998B-27EBBD81B7D8}"/>
              </a:ext>
            </a:extLst>
          </p:cNvPr>
          <p:cNvCxnSpPr>
            <a:cxnSpLocks/>
          </p:cNvCxnSpPr>
          <p:nvPr userDrawn="1"/>
        </p:nvCxnSpPr>
        <p:spPr>
          <a:xfrm>
            <a:off x="7156173" y="1639956"/>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D1DA4F9E-AC5E-4E44-B0D3-AD506CC1F2FB}"/>
              </a:ext>
            </a:extLst>
          </p:cNvPr>
          <p:cNvSpPr/>
          <p:nvPr userDrawn="1"/>
        </p:nvSpPr>
        <p:spPr>
          <a:xfrm rot="16200000">
            <a:off x="10880058" y="2083803"/>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28" name="Straight Connector 27">
            <a:extLst>
              <a:ext uri="{FF2B5EF4-FFF2-40B4-BE49-F238E27FC236}">
                <a16:creationId xmlns:a16="http://schemas.microsoft.com/office/drawing/2014/main" id="{F4CCDBE2-FBDE-6C46-8010-3BEB4D38025B}"/>
              </a:ext>
            </a:extLst>
          </p:cNvPr>
          <p:cNvCxnSpPr>
            <a:cxnSpLocks/>
          </p:cNvCxnSpPr>
          <p:nvPr userDrawn="1"/>
        </p:nvCxnSpPr>
        <p:spPr>
          <a:xfrm>
            <a:off x="2090531" y="4989650"/>
            <a:ext cx="5065642"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9" name="Text Placeholder 8">
            <a:extLst>
              <a:ext uri="{FF2B5EF4-FFF2-40B4-BE49-F238E27FC236}">
                <a16:creationId xmlns:a16="http://schemas.microsoft.com/office/drawing/2014/main" id="{81A4514E-A493-F241-AC14-15585885E094}"/>
              </a:ext>
            </a:extLst>
          </p:cNvPr>
          <p:cNvSpPr>
            <a:spLocks noGrp="1"/>
          </p:cNvSpPr>
          <p:nvPr>
            <p:ph type="body" sz="quarter" idx="12" hasCustomPrompt="1"/>
          </p:nvPr>
        </p:nvSpPr>
        <p:spPr>
          <a:xfrm>
            <a:off x="2565199" y="3025258"/>
            <a:ext cx="7816850" cy="1067468"/>
          </a:xfrm>
        </p:spPr>
        <p:txBody>
          <a:bodyPr>
            <a:normAutofit/>
          </a:bodyPr>
          <a:lstStyle>
            <a:lvl1pPr marL="0" indent="0">
              <a:buNone/>
              <a:defRPr sz="6000">
                <a:solidFill>
                  <a:schemeClr val="bg1"/>
                </a:solidFill>
                <a:latin typeface="Calibri" panose="020F0502020204030204" pitchFamily="34" charset="0"/>
                <a:cs typeface="Calibri" panose="020F0502020204030204" pitchFamily="34" charset="0"/>
              </a:defRPr>
            </a:lvl1pPr>
          </a:lstStyle>
          <a:p>
            <a:pPr lvl="0"/>
            <a:r>
              <a:rPr lang="he-IL" dirty="0"/>
              <a:t>שיעור חשבון לכיתה א</a:t>
            </a:r>
            <a:endParaRPr lang="x-none" dirty="0"/>
          </a:p>
        </p:txBody>
      </p:sp>
      <p:grpSp>
        <p:nvGrpSpPr>
          <p:cNvPr id="30" name="Group 29">
            <a:extLst>
              <a:ext uri="{FF2B5EF4-FFF2-40B4-BE49-F238E27FC236}">
                <a16:creationId xmlns:a16="http://schemas.microsoft.com/office/drawing/2014/main" id="{3722B399-0C27-314C-A9E5-A4C6E23B0F40}"/>
              </a:ext>
            </a:extLst>
          </p:cNvPr>
          <p:cNvGrpSpPr/>
          <p:nvPr userDrawn="1"/>
        </p:nvGrpSpPr>
        <p:grpSpPr>
          <a:xfrm>
            <a:off x="-110840" y="110839"/>
            <a:ext cx="1530097" cy="1525930"/>
            <a:chOff x="8374611" y="4283110"/>
            <a:chExt cx="2300578" cy="2294314"/>
          </a:xfrm>
        </p:grpSpPr>
        <p:pic>
          <p:nvPicPr>
            <p:cNvPr id="31" name="Picture 30">
              <a:extLst>
                <a:ext uri="{FF2B5EF4-FFF2-40B4-BE49-F238E27FC236}">
                  <a16:creationId xmlns:a16="http://schemas.microsoft.com/office/drawing/2014/main" id="{357199CA-CF9F-2040-A14F-9134F717DAC7}"/>
                </a:ext>
              </a:extLst>
            </p:cNvPr>
            <p:cNvPicPr>
              <a:picLocks noChangeAspect="1"/>
            </p:cNvPicPr>
            <p:nvPr/>
          </p:nvPicPr>
          <p:blipFill rotWithShape="1">
            <a:blip r:embed="rId4"/>
            <a:srcRect l="62938"/>
            <a:stretch/>
          </p:blipFill>
          <p:spPr>
            <a:xfrm>
              <a:off x="8873684" y="4283110"/>
              <a:ext cx="1227785" cy="1519621"/>
            </a:xfrm>
            <a:prstGeom prst="rect">
              <a:avLst/>
            </a:prstGeom>
          </p:spPr>
        </p:pic>
        <p:sp>
          <p:nvSpPr>
            <p:cNvPr id="32" name="Rectangle 31">
              <a:extLst>
                <a:ext uri="{FF2B5EF4-FFF2-40B4-BE49-F238E27FC236}">
                  <a16:creationId xmlns:a16="http://schemas.microsoft.com/office/drawing/2014/main" id="{65A931FB-F43D-E449-8EC5-C53927BF0CA6}"/>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pic>
        <p:nvPicPr>
          <p:cNvPr id="33" name="Picture 32">
            <a:extLst>
              <a:ext uri="{FF2B5EF4-FFF2-40B4-BE49-F238E27FC236}">
                <a16:creationId xmlns:a16="http://schemas.microsoft.com/office/drawing/2014/main" id="{9A49B985-D8AE-614D-A6BB-C36081062387}"/>
              </a:ext>
            </a:extLst>
          </p:cNvPr>
          <p:cNvPicPr>
            <a:picLocks noChangeAspect="1"/>
          </p:cNvPicPr>
          <p:nvPr userDrawn="1"/>
        </p:nvPicPr>
        <p:blipFill>
          <a:blip r:embed="rId5"/>
          <a:stretch>
            <a:fillRect/>
          </a:stretch>
        </p:blipFill>
        <p:spPr>
          <a:xfrm>
            <a:off x="3332187" y="886221"/>
            <a:ext cx="9150178" cy="2791691"/>
          </a:xfrm>
          <a:prstGeom prst="rect">
            <a:avLst/>
          </a:prstGeom>
        </p:spPr>
      </p:pic>
      <p:sp>
        <p:nvSpPr>
          <p:cNvPr id="34" name="Text Placeholder 3">
            <a:extLst>
              <a:ext uri="{FF2B5EF4-FFF2-40B4-BE49-F238E27FC236}">
                <a16:creationId xmlns:a16="http://schemas.microsoft.com/office/drawing/2014/main" id="{881B4E06-64FF-B845-9777-320E6F126B10}"/>
              </a:ext>
            </a:extLst>
          </p:cNvPr>
          <p:cNvSpPr>
            <a:spLocks noGrp="1"/>
          </p:cNvSpPr>
          <p:nvPr>
            <p:ph type="body" sz="quarter" idx="13" hasCustomPrompt="1"/>
          </p:nvPr>
        </p:nvSpPr>
        <p:spPr>
          <a:xfrm>
            <a:off x="2030833" y="4419771"/>
            <a:ext cx="6411268" cy="649357"/>
          </a:xfrm>
        </p:spPr>
        <p:txBody>
          <a:bodyPr>
            <a:normAutofit/>
          </a:bodyPr>
          <a:lstStyle>
            <a:lvl1pPr marL="0" indent="0" algn="l" rtl="1">
              <a:buNone/>
              <a:defRPr lang="x-none" sz="3200" b="0" i="0" kern="1200" dirty="0">
                <a:solidFill>
                  <a:schemeClr val="bg1"/>
                </a:solidFill>
                <a:latin typeface="Calibri" panose="020F0502020204030204" pitchFamily="34" charset="0"/>
                <a:ea typeface="+mn-ea"/>
                <a:cs typeface="Calibri" panose="020F0502020204030204" pitchFamily="34" charset="0"/>
              </a:defRPr>
            </a:lvl1pPr>
          </a:lstStyle>
          <a:p>
            <a:pPr marL="0" lvl="0" indent="0" algn="l" defTabSz="914400" rtl="1" eaLnBrk="1" latinLnBrk="0" hangingPunct="1">
              <a:lnSpc>
                <a:spcPct val="90000"/>
              </a:lnSpc>
              <a:spcBef>
                <a:spcPts val="1000"/>
              </a:spcBef>
              <a:buFont typeface="Arial" panose="020B0604020202020204" pitchFamily="34" charset="0"/>
              <a:buNone/>
            </a:pPr>
            <a:r>
              <a:rPr lang="he-IL" dirty="0"/>
              <a:t>נושא השיעור: הרחבת שברים</a:t>
            </a:r>
            <a:endParaRPr lang="x-none" dirty="0"/>
          </a:p>
        </p:txBody>
      </p:sp>
      <p:sp>
        <p:nvSpPr>
          <p:cNvPr id="35" name="Text Placeholder 4">
            <a:extLst>
              <a:ext uri="{FF2B5EF4-FFF2-40B4-BE49-F238E27FC236}">
                <a16:creationId xmlns:a16="http://schemas.microsoft.com/office/drawing/2014/main" id="{BA5F5BE6-034E-F841-A2F4-1C5B1EEE6E15}"/>
              </a:ext>
            </a:extLst>
          </p:cNvPr>
          <p:cNvSpPr>
            <a:spLocks noGrp="1"/>
          </p:cNvSpPr>
          <p:nvPr>
            <p:ph type="body" sz="quarter" idx="14" hasCustomPrompt="1"/>
          </p:nvPr>
        </p:nvSpPr>
        <p:spPr>
          <a:xfrm>
            <a:off x="416891" y="6148563"/>
            <a:ext cx="5099050" cy="560533"/>
          </a:xfrm>
        </p:spPr>
        <p:txBody>
          <a:bodyPr/>
          <a:lstStyle>
            <a:lvl1pPr marL="0" indent="0" algn="l">
              <a:buNone/>
              <a:defRPr>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lvl="0" indent="0" algn="l" defTabSz="914400" rtl="0" eaLnBrk="1" latinLnBrk="0" hangingPunct="1">
              <a:lnSpc>
                <a:spcPct val="90000"/>
              </a:lnSpc>
              <a:spcBef>
                <a:spcPts val="1000"/>
              </a:spcBef>
              <a:buFont typeface="Arial" panose="020B0604020202020204" pitchFamily="34" charset="0"/>
              <a:buNone/>
            </a:pPr>
            <a:r>
              <a:rPr lang="he-IL" dirty="0"/>
              <a:t>עם המורה: דנית כהן</a:t>
            </a:r>
            <a:endParaRPr lang="en-US" dirty="0"/>
          </a:p>
        </p:txBody>
      </p:sp>
    </p:spTree>
    <p:extLst>
      <p:ext uri="{BB962C8B-B14F-4D97-AF65-F5344CB8AC3E}">
        <p14:creationId xmlns:p14="http://schemas.microsoft.com/office/powerpoint/2010/main" val="942166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השיעור הבא יתחיל">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62E4A538-4F3E-F64C-9A27-B17595D3ECF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0" name="Oval 19">
            <a:extLst>
              <a:ext uri="{FF2B5EF4-FFF2-40B4-BE49-F238E27FC236}">
                <a16:creationId xmlns:a16="http://schemas.microsoft.com/office/drawing/2014/main" id="{27172820-2592-F844-962E-B7622499629C}"/>
              </a:ext>
            </a:extLst>
          </p:cNvPr>
          <p:cNvSpPr/>
          <p:nvPr userDrawn="1"/>
        </p:nvSpPr>
        <p:spPr>
          <a:xfrm>
            <a:off x="3337577" y="646574"/>
            <a:ext cx="5473303" cy="54733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21" name="Rectangle 20">
            <a:extLst>
              <a:ext uri="{FF2B5EF4-FFF2-40B4-BE49-F238E27FC236}">
                <a16:creationId xmlns:a16="http://schemas.microsoft.com/office/drawing/2014/main" id="{87C06441-95B9-0742-ADAD-6775071AAF2F}"/>
              </a:ext>
            </a:extLst>
          </p:cNvPr>
          <p:cNvSpPr/>
          <p:nvPr userDrawn="1"/>
        </p:nvSpPr>
        <p:spPr>
          <a:xfrm>
            <a:off x="2953941" y="3446401"/>
            <a:ext cx="6284118" cy="12398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nvGrpSpPr>
          <p:cNvPr id="22" name="Group 21">
            <a:extLst>
              <a:ext uri="{FF2B5EF4-FFF2-40B4-BE49-F238E27FC236}">
                <a16:creationId xmlns:a16="http://schemas.microsoft.com/office/drawing/2014/main" id="{0926655C-3CE5-C044-BE72-10DD68A23C96}"/>
              </a:ext>
            </a:extLst>
          </p:cNvPr>
          <p:cNvGrpSpPr/>
          <p:nvPr userDrawn="1"/>
        </p:nvGrpSpPr>
        <p:grpSpPr>
          <a:xfrm>
            <a:off x="9287641" y="5672000"/>
            <a:ext cx="3913243" cy="506326"/>
            <a:chOff x="358720" y="285496"/>
            <a:chExt cx="3913243" cy="506326"/>
          </a:xfrm>
        </p:grpSpPr>
        <p:cxnSp>
          <p:nvCxnSpPr>
            <p:cNvPr id="23" name="Straight Connector 22">
              <a:extLst>
                <a:ext uri="{FF2B5EF4-FFF2-40B4-BE49-F238E27FC236}">
                  <a16:creationId xmlns:a16="http://schemas.microsoft.com/office/drawing/2014/main" id="{FB632D79-E751-0D4D-B6CD-4B8B1AD073DF}"/>
                </a:ext>
              </a:extLst>
            </p:cNvPr>
            <p:cNvCxnSpPr>
              <a:cxnSpLocks/>
            </p:cNvCxnSpPr>
            <p:nvPr userDrawn="1"/>
          </p:nvCxnSpPr>
          <p:spPr>
            <a:xfrm>
              <a:off x="865046" y="532257"/>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E763B464-1237-A348-9193-961771EAE3CA}"/>
                </a:ext>
              </a:extLst>
            </p:cNvPr>
            <p:cNvSpPr/>
            <p:nvPr userDrawn="1"/>
          </p:nvSpPr>
          <p:spPr>
            <a:xfrm rot="16200000">
              <a:off x="358720" y="28549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38" name="Rectangle 37">
              <a:extLst>
                <a:ext uri="{FF2B5EF4-FFF2-40B4-BE49-F238E27FC236}">
                  <a16:creationId xmlns:a16="http://schemas.microsoft.com/office/drawing/2014/main" id="{0DC01593-63DE-304C-8644-C1E7B54F6003}"/>
                </a:ext>
              </a:extLst>
            </p:cNvPr>
            <p:cNvSpPr/>
            <p:nvPr userDrawn="1"/>
          </p:nvSpPr>
          <p:spPr>
            <a:xfrm>
              <a:off x="781297" y="454909"/>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
        <p:nvSpPr>
          <p:cNvPr id="39" name="Text Placeholder 3">
            <a:extLst>
              <a:ext uri="{FF2B5EF4-FFF2-40B4-BE49-F238E27FC236}">
                <a16:creationId xmlns:a16="http://schemas.microsoft.com/office/drawing/2014/main" id="{F8511632-504F-D34E-99DD-590976B81E4B}"/>
              </a:ext>
            </a:extLst>
          </p:cNvPr>
          <p:cNvSpPr>
            <a:spLocks noGrp="1"/>
          </p:cNvSpPr>
          <p:nvPr>
            <p:ph type="body" sz="quarter" idx="11" hasCustomPrompt="1"/>
          </p:nvPr>
        </p:nvSpPr>
        <p:spPr>
          <a:xfrm>
            <a:off x="3819674" y="1776004"/>
            <a:ext cx="4552652" cy="2202291"/>
          </a:xfrm>
          <a:prstGeom prst="rect">
            <a:avLst/>
          </a:prstGeom>
        </p:spPr>
        <p:txBody>
          <a:bodyPr>
            <a:normAutofit/>
          </a:bodyPr>
          <a:lstStyle>
            <a:lvl1pPr marL="0" indent="0" algn="ctr">
              <a:lnSpc>
                <a:spcPts val="5000"/>
              </a:lnSpc>
              <a:buNone/>
              <a:defRPr sz="600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he-IL" dirty="0"/>
              <a:t>השיעור הבא</a:t>
            </a:r>
          </a:p>
          <a:p>
            <a:pPr lvl="0"/>
            <a:r>
              <a:rPr lang="he-IL" dirty="0"/>
              <a:t>יתחיל</a:t>
            </a:r>
          </a:p>
        </p:txBody>
      </p:sp>
      <p:cxnSp>
        <p:nvCxnSpPr>
          <p:cNvPr id="40" name="Straight Connector 39">
            <a:extLst>
              <a:ext uri="{FF2B5EF4-FFF2-40B4-BE49-F238E27FC236}">
                <a16:creationId xmlns:a16="http://schemas.microsoft.com/office/drawing/2014/main" id="{38D758A6-ADAA-3C4B-BE73-77E62B36AA06}"/>
              </a:ext>
            </a:extLst>
          </p:cNvPr>
          <p:cNvCxnSpPr>
            <a:cxnSpLocks/>
          </p:cNvCxnSpPr>
          <p:nvPr userDrawn="1"/>
        </p:nvCxnSpPr>
        <p:spPr>
          <a:xfrm>
            <a:off x="2377053" y="6178326"/>
            <a:ext cx="138588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E21BCB78-6EA9-EA49-A148-510318E93A2D}"/>
              </a:ext>
            </a:extLst>
          </p:cNvPr>
          <p:cNvGrpSpPr/>
          <p:nvPr userDrawn="1"/>
        </p:nvGrpSpPr>
        <p:grpSpPr>
          <a:xfrm rot="10800000">
            <a:off x="11482153" y="140248"/>
            <a:ext cx="602703" cy="577326"/>
            <a:chOff x="781297" y="5586292"/>
            <a:chExt cx="602703" cy="577326"/>
          </a:xfrm>
        </p:grpSpPr>
        <p:sp>
          <p:nvSpPr>
            <p:cNvPr id="42" name="Rectangle 41">
              <a:extLst>
                <a:ext uri="{FF2B5EF4-FFF2-40B4-BE49-F238E27FC236}">
                  <a16:creationId xmlns:a16="http://schemas.microsoft.com/office/drawing/2014/main" id="{535DAE40-5EC9-C549-9045-80058A5F7020}"/>
                </a:ext>
              </a:extLst>
            </p:cNvPr>
            <p:cNvSpPr/>
            <p:nvPr userDrawn="1"/>
          </p:nvSpPr>
          <p:spPr>
            <a:xfrm rot="16200000">
              <a:off x="781297" y="5657292"/>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43" name="Rectangle 42">
              <a:extLst>
                <a:ext uri="{FF2B5EF4-FFF2-40B4-BE49-F238E27FC236}">
                  <a16:creationId xmlns:a16="http://schemas.microsoft.com/office/drawing/2014/main" id="{D506E076-5D5A-C74C-B372-7A4154F417C5}"/>
                </a:ext>
              </a:extLst>
            </p:cNvPr>
            <p:cNvSpPr/>
            <p:nvPr userDrawn="1"/>
          </p:nvSpPr>
          <p:spPr>
            <a:xfrm>
              <a:off x="1216502" y="558629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cxnSp>
        <p:nvCxnSpPr>
          <p:cNvPr id="44" name="Straight Connector 43">
            <a:extLst>
              <a:ext uri="{FF2B5EF4-FFF2-40B4-BE49-F238E27FC236}">
                <a16:creationId xmlns:a16="http://schemas.microsoft.com/office/drawing/2014/main" id="{A245E28D-F02E-8440-8D16-26A1C54AA2EE}"/>
              </a:ext>
            </a:extLst>
          </p:cNvPr>
          <p:cNvCxnSpPr>
            <a:cxnSpLocks/>
          </p:cNvCxnSpPr>
          <p:nvPr userDrawn="1"/>
        </p:nvCxnSpPr>
        <p:spPr>
          <a:xfrm>
            <a:off x="-678730" y="6456415"/>
            <a:ext cx="345536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45" name="Text Placeholder 20">
            <a:extLst>
              <a:ext uri="{FF2B5EF4-FFF2-40B4-BE49-F238E27FC236}">
                <a16:creationId xmlns:a16="http://schemas.microsoft.com/office/drawing/2014/main" id="{F8425CF9-C181-8048-9710-1776C265DFA5}"/>
              </a:ext>
            </a:extLst>
          </p:cNvPr>
          <p:cNvSpPr>
            <a:spLocks noGrp="1"/>
          </p:cNvSpPr>
          <p:nvPr>
            <p:ph type="body" sz="quarter" idx="12" hasCustomPrompt="1"/>
          </p:nvPr>
        </p:nvSpPr>
        <p:spPr>
          <a:xfrm>
            <a:off x="3764756" y="3704674"/>
            <a:ext cx="4662487" cy="819517"/>
          </a:xfrm>
          <a:prstGeom prst="rect">
            <a:avLst/>
          </a:prstGeom>
        </p:spPr>
        <p:txBody>
          <a:bodyPr anchor="b">
            <a:noAutofit/>
          </a:bodyPr>
          <a:lstStyle>
            <a:lvl1pPr marL="0" indent="0" algn="ctr">
              <a:buNone/>
              <a:defRPr sz="5400">
                <a:solidFill>
                  <a:schemeClr val="bg1"/>
                </a:solidFill>
                <a:latin typeface="Calibri" panose="020F0502020204030204" pitchFamily="34" charset="0"/>
                <a:cs typeface="Calibri" panose="020F0502020204030204" pitchFamily="34" charset="0"/>
              </a:defRPr>
            </a:lvl1pPr>
          </a:lstStyle>
          <a:p>
            <a:pPr lvl="0"/>
            <a:r>
              <a:rPr lang="he-IL" dirty="0"/>
              <a:t>בשעה 09:00</a:t>
            </a:r>
            <a:endParaRPr lang="x-none" dirty="0"/>
          </a:p>
        </p:txBody>
      </p:sp>
      <p:grpSp>
        <p:nvGrpSpPr>
          <p:cNvPr id="46" name="Group 45">
            <a:extLst>
              <a:ext uri="{FF2B5EF4-FFF2-40B4-BE49-F238E27FC236}">
                <a16:creationId xmlns:a16="http://schemas.microsoft.com/office/drawing/2014/main" id="{C11C2775-6CE2-CB46-B1F6-A1DA25636EF9}"/>
              </a:ext>
            </a:extLst>
          </p:cNvPr>
          <p:cNvGrpSpPr/>
          <p:nvPr userDrawn="1"/>
        </p:nvGrpSpPr>
        <p:grpSpPr>
          <a:xfrm>
            <a:off x="-110840" y="110839"/>
            <a:ext cx="1530097" cy="1525930"/>
            <a:chOff x="8374611" y="4283110"/>
            <a:chExt cx="2300578" cy="2294314"/>
          </a:xfrm>
        </p:grpSpPr>
        <p:pic>
          <p:nvPicPr>
            <p:cNvPr id="47" name="Picture 46">
              <a:extLst>
                <a:ext uri="{FF2B5EF4-FFF2-40B4-BE49-F238E27FC236}">
                  <a16:creationId xmlns:a16="http://schemas.microsoft.com/office/drawing/2014/main" id="{999DAA0B-945E-B649-96B6-F1B28A931896}"/>
                </a:ext>
              </a:extLst>
            </p:cNvPr>
            <p:cNvPicPr>
              <a:picLocks noChangeAspect="1"/>
            </p:cNvPicPr>
            <p:nvPr/>
          </p:nvPicPr>
          <p:blipFill rotWithShape="1">
            <a:blip r:embed="rId3"/>
            <a:srcRect l="62938"/>
            <a:stretch/>
          </p:blipFill>
          <p:spPr>
            <a:xfrm>
              <a:off x="8873684" y="4283110"/>
              <a:ext cx="1227785" cy="1519621"/>
            </a:xfrm>
            <a:prstGeom prst="rect">
              <a:avLst/>
            </a:prstGeom>
          </p:spPr>
        </p:pic>
        <p:sp>
          <p:nvSpPr>
            <p:cNvPr id="48" name="Rectangle 47">
              <a:extLst>
                <a:ext uri="{FF2B5EF4-FFF2-40B4-BE49-F238E27FC236}">
                  <a16:creationId xmlns:a16="http://schemas.microsoft.com/office/drawing/2014/main" id="{97C9FCFD-707E-4746-B11A-AD11D0F6597A}"/>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spTree>
    <p:extLst>
      <p:ext uri="{BB962C8B-B14F-4D97-AF65-F5344CB8AC3E}">
        <p14:creationId xmlns:p14="http://schemas.microsoft.com/office/powerpoint/2010/main" val="3534621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מה נלמד היום">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FAD2F-8484-6F41-A7DB-68F52EBF051B}"/>
              </a:ext>
            </a:extLst>
          </p:cNvPr>
          <p:cNvSpPr>
            <a:spLocks noGrp="1"/>
          </p:cNvSpPr>
          <p:nvPr>
            <p:ph type="title" hasCustomPrompt="1"/>
          </p:nvPr>
        </p:nvSpPr>
        <p:spPr/>
        <p:txBody>
          <a:bodyPr/>
          <a:lstStyle>
            <a:lvl1pPr>
              <a:defRPr>
                <a:latin typeface="Calibri" panose="020F0502020204030204" pitchFamily="34" charset="0"/>
                <a:cs typeface="Calibri" panose="020F0502020204030204" pitchFamily="34" charset="0"/>
              </a:defRPr>
            </a:lvl1pPr>
          </a:lstStyle>
          <a:p>
            <a:r>
              <a:rPr lang="he-IL" sz="4400" dirty="0"/>
              <a:t>מה נלמד היום</a:t>
            </a:r>
          </a:p>
        </p:txBody>
      </p:sp>
      <p:sp>
        <p:nvSpPr>
          <p:cNvPr id="3" name="Content Placeholder 2">
            <a:extLst>
              <a:ext uri="{FF2B5EF4-FFF2-40B4-BE49-F238E27FC236}">
                <a16:creationId xmlns:a16="http://schemas.microsoft.com/office/drawing/2014/main" id="{B740BC21-AC41-C940-AECD-AA7CACFED78F}"/>
              </a:ext>
            </a:extLst>
          </p:cNvPr>
          <p:cNvSpPr>
            <a:spLocks noGrp="1"/>
          </p:cNvSpPr>
          <p:nvPr>
            <p:ph idx="1" hasCustomPrompt="1"/>
          </p:nvPr>
        </p:nvSpPr>
        <p:spPr/>
        <p:txBody>
          <a:bodyPr/>
          <a:lstStyle>
            <a:lvl1pPr>
              <a:buClr>
                <a:schemeClr val="accent2"/>
              </a:buClr>
              <a:defRPr>
                <a:latin typeface="Calibri" panose="020F0502020204030204" pitchFamily="34" charset="0"/>
                <a:cs typeface="Calibri" panose="020F0502020204030204" pitchFamily="34" charset="0"/>
              </a:defRPr>
            </a:lvl1pPr>
          </a:lstStyle>
          <a:p>
            <a:pPr lvl="0"/>
            <a:r>
              <a:rPr lang="he-IL" dirty="0"/>
              <a:t>טקסט עם בולט</a:t>
            </a:r>
            <a:endParaRPr lang="en-US" dirty="0"/>
          </a:p>
        </p:txBody>
      </p:sp>
      <p:grpSp>
        <p:nvGrpSpPr>
          <p:cNvPr id="7" name="Group 6">
            <a:extLst>
              <a:ext uri="{FF2B5EF4-FFF2-40B4-BE49-F238E27FC236}">
                <a16:creationId xmlns:a16="http://schemas.microsoft.com/office/drawing/2014/main" id="{BF17BF2D-5C56-2347-98A3-34A4F9603254}"/>
              </a:ext>
            </a:extLst>
          </p:cNvPr>
          <p:cNvGrpSpPr/>
          <p:nvPr userDrawn="1"/>
        </p:nvGrpSpPr>
        <p:grpSpPr>
          <a:xfrm>
            <a:off x="358720" y="6187719"/>
            <a:ext cx="3913243" cy="506326"/>
            <a:chOff x="358720" y="6187719"/>
            <a:chExt cx="3913243" cy="506326"/>
          </a:xfrm>
        </p:grpSpPr>
        <p:cxnSp>
          <p:nvCxnSpPr>
            <p:cNvPr id="8" name="Straight Connector 7">
              <a:extLst>
                <a:ext uri="{FF2B5EF4-FFF2-40B4-BE49-F238E27FC236}">
                  <a16:creationId xmlns:a16="http://schemas.microsoft.com/office/drawing/2014/main" id="{9AEDD64D-1669-CC4D-A40D-F4C1654A152C}"/>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71EEFE9A-A5D8-E143-B1EA-0A48F46D9FBA}"/>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0" name="Rectangle 9">
              <a:extLst>
                <a:ext uri="{FF2B5EF4-FFF2-40B4-BE49-F238E27FC236}">
                  <a16:creationId xmlns:a16="http://schemas.microsoft.com/office/drawing/2014/main" id="{28E9E340-F138-444F-A3A8-C621C8A24CE1}"/>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1" name="Group 10">
            <a:extLst>
              <a:ext uri="{FF2B5EF4-FFF2-40B4-BE49-F238E27FC236}">
                <a16:creationId xmlns:a16="http://schemas.microsoft.com/office/drawing/2014/main" id="{BD763B7A-9108-A148-9406-56F54986D02B}"/>
              </a:ext>
            </a:extLst>
          </p:cNvPr>
          <p:cNvGrpSpPr/>
          <p:nvPr userDrawn="1"/>
        </p:nvGrpSpPr>
        <p:grpSpPr>
          <a:xfrm rot="10800000">
            <a:off x="8177063" y="106239"/>
            <a:ext cx="3913243" cy="506326"/>
            <a:chOff x="358720" y="6187719"/>
            <a:chExt cx="3913243" cy="506326"/>
          </a:xfrm>
        </p:grpSpPr>
        <p:cxnSp>
          <p:nvCxnSpPr>
            <p:cNvPr id="12" name="Straight Connector 11">
              <a:extLst>
                <a:ext uri="{FF2B5EF4-FFF2-40B4-BE49-F238E27FC236}">
                  <a16:creationId xmlns:a16="http://schemas.microsoft.com/office/drawing/2014/main" id="{CF173E8D-1DC7-EA46-A2CF-77F707D4A43D}"/>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61244C7-240F-A94A-B142-2E9C0513EF6E}"/>
                </a:ext>
              </a:extLst>
            </p:cNvPr>
            <p:cNvSpPr/>
            <p:nvPr userDrawn="1"/>
          </p:nvSpPr>
          <p:spPr>
            <a:xfrm rot="16200000">
              <a:off x="358720" y="6187719"/>
              <a:ext cx="506326" cy="506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4" name="Rectangle 13">
              <a:extLst>
                <a:ext uri="{FF2B5EF4-FFF2-40B4-BE49-F238E27FC236}">
                  <a16:creationId xmlns:a16="http://schemas.microsoft.com/office/drawing/2014/main" id="{D1914BA5-ACCC-6D44-863F-9400125B1812}"/>
                </a:ext>
              </a:extLst>
            </p:cNvPr>
            <p:cNvSpPr/>
            <p:nvPr userDrawn="1"/>
          </p:nvSpPr>
          <p:spPr>
            <a:xfrm>
              <a:off x="781297" y="6357132"/>
              <a:ext cx="167498" cy="16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grpSp>
    </p:spTree>
    <p:extLst>
      <p:ext uri="{BB962C8B-B14F-4D97-AF65-F5344CB8AC3E}">
        <p14:creationId xmlns:p14="http://schemas.microsoft.com/office/powerpoint/2010/main" val="2642282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מה להביא לשיעור?">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he-IL" dirty="0"/>
              <a:t>מה להביא לשיעור?</a:t>
            </a:r>
            <a:endParaRPr lang="x-none"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1741679"/>
            <a:ext cx="5157787" cy="3684588"/>
          </a:xfrm>
        </p:spPr>
        <p:txBody>
          <a:bodyPr>
            <a:normAutofit/>
          </a:bodyPr>
          <a:lstStyle>
            <a:lvl1pPr>
              <a:buClr>
                <a:schemeClr val="accent2"/>
              </a:buClr>
              <a:defRPr sz="2600">
                <a:latin typeface="Calibri" panose="020F0502020204030204" pitchFamily="34" charset="0"/>
                <a:cs typeface="Calibri" panose="020F0502020204030204" pitchFamily="34" charset="0"/>
              </a:defRPr>
            </a:lvl1pPr>
          </a:lstStyle>
          <a:p>
            <a:pPr lvl="0"/>
            <a:r>
              <a:rPr lang="he-IL" dirty="0"/>
              <a:t>טקסט עם בולט</a:t>
            </a:r>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1741679"/>
            <a:ext cx="5183188" cy="3684588"/>
          </a:xfrm>
        </p:spPr>
        <p:txBody>
          <a:bodyPr>
            <a:normAutofit/>
          </a:bodyPr>
          <a:lstStyle>
            <a:lvl1pPr>
              <a:buClr>
                <a:schemeClr val="accent2"/>
              </a:buClr>
              <a:defRPr sz="2600">
                <a:latin typeface="Calibri" panose="020F0502020204030204" pitchFamily="34" charset="0"/>
                <a:cs typeface="Calibri" panose="020F0502020204030204" pitchFamily="34" charset="0"/>
              </a:defRPr>
            </a:lvl1pPr>
          </a:lstStyle>
          <a:p>
            <a:pPr lvl="0"/>
            <a:r>
              <a:rPr lang="he-IL" dirty="0"/>
              <a:t>טקסט עם בולט</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902624" y="181572"/>
            <a:ext cx="11022154" cy="506326"/>
            <a:chOff x="865046" y="356936"/>
            <a:chExt cx="11022154"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Tree>
    <p:extLst>
      <p:ext uri="{BB962C8B-B14F-4D97-AF65-F5344CB8AC3E}">
        <p14:creationId xmlns:p14="http://schemas.microsoft.com/office/powerpoint/2010/main" val="612206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הקניית ידע">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F3D0ADF1-D847-284D-AE47-771521E2B24A}"/>
              </a:ext>
            </a:extLst>
          </p:cNvPr>
          <p:cNvPicPr>
            <a:picLocks noChangeAspect="1"/>
          </p:cNvPicPr>
          <p:nvPr userDrawn="1"/>
        </p:nvPicPr>
        <p:blipFill rotWithShape="1">
          <a:blip r:embed="rId2"/>
          <a:srcRect t="12244" b="63870"/>
          <a:stretch/>
        </p:blipFill>
        <p:spPr>
          <a:xfrm>
            <a:off x="0" y="0"/>
            <a:ext cx="12192000" cy="1638096"/>
          </a:xfrm>
          <a:prstGeom prst="rect">
            <a:avLst/>
          </a:prstGeom>
        </p:spPr>
      </p:pic>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הקניית ידע</a:t>
            </a:r>
            <a:endParaRPr lang="x-none" dirty="0"/>
          </a:p>
        </p:txBody>
      </p:sp>
      <p:sp>
        <p:nvSpPr>
          <p:cNvPr id="6" name="Text Placeholder 5">
            <a:extLst>
              <a:ext uri="{FF2B5EF4-FFF2-40B4-BE49-F238E27FC236}">
                <a16:creationId xmlns:a16="http://schemas.microsoft.com/office/drawing/2014/main" id="{35BD9B8B-E13B-EB49-B17F-97A61BE20F46}"/>
              </a:ext>
            </a:extLst>
          </p:cNvPr>
          <p:cNvSpPr>
            <a:spLocks noGrp="1"/>
          </p:cNvSpPr>
          <p:nvPr>
            <p:ph type="body" sz="quarter" idx="10" hasCustomPrompt="1"/>
          </p:nvPr>
        </p:nvSpPr>
        <p:spPr>
          <a:xfrm>
            <a:off x="1671638" y="1928813"/>
            <a:ext cx="9572625" cy="3844925"/>
          </a:xfrm>
        </p:spPr>
        <p:txBody>
          <a:bodyPr>
            <a:normAutofit/>
          </a:bodyPr>
          <a:lstStyle>
            <a:lvl1pPr marL="0" indent="0" algn="ctr">
              <a:buNone/>
              <a:defRPr sz="36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גדול של תבנית בסיס</a:t>
            </a:r>
            <a:endParaRPr lang="x-none" dirty="0"/>
          </a:p>
        </p:txBody>
      </p:sp>
      <p:sp>
        <p:nvSpPr>
          <p:cNvPr id="16" name="Rectangle 15">
            <a:extLst>
              <a:ext uri="{FF2B5EF4-FFF2-40B4-BE49-F238E27FC236}">
                <a16:creationId xmlns:a16="http://schemas.microsoft.com/office/drawing/2014/main" id="{DF19C3E0-9540-994D-9F88-1AA758EA24E6}"/>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275731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תרגול">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תרגול</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933938" y="1825625"/>
            <a:ext cx="5085862" cy="4351338"/>
          </a:xfrm>
        </p:spPr>
        <p:txBody>
          <a:bodyPr/>
          <a:lstStyle>
            <a:lvl1pPr marL="228600" marR="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lang="en-US" sz="2800" b="0" i="0" kern="1200" dirty="0">
                <a:solidFill>
                  <a:schemeClr val="tx1"/>
                </a:solidFill>
                <a:latin typeface="Calibri" panose="020F0502020204030204" pitchFamily="34" charset="0"/>
                <a:ea typeface="+mn-ea"/>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en-US"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267938" y="1825625"/>
            <a:ext cx="5085862"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en-US" dirty="0"/>
          </a:p>
          <a:p>
            <a:pPr lvl="0"/>
            <a:endParaRPr lang="en-US" dirty="0"/>
          </a:p>
        </p:txBody>
      </p:sp>
    </p:spTree>
    <p:extLst>
      <p:ext uri="{BB962C8B-B14F-4D97-AF65-F5344CB8AC3E}">
        <p14:creationId xmlns:p14="http://schemas.microsoft.com/office/powerpoint/2010/main" val="4252503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מצגת מלאה בתרגול">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he-IL" dirty="0"/>
              <a:t>המשך תרגול</a:t>
            </a:r>
            <a:endParaRPr lang="x-none" dirty="0"/>
          </a:p>
        </p:txBody>
      </p:sp>
      <p:sp>
        <p:nvSpPr>
          <p:cNvPr id="3" name="Text Placeholder 2">
            <a:extLst>
              <a:ext uri="{FF2B5EF4-FFF2-40B4-BE49-F238E27FC236}">
                <a16:creationId xmlns:a16="http://schemas.microsoft.com/office/drawing/2014/main" id="{B9D2555F-AC29-CF40-A900-4B11F74D3B6B}"/>
              </a:ext>
            </a:extLst>
          </p:cNvPr>
          <p:cNvSpPr>
            <a:spLocks noGrp="1"/>
          </p:cNvSpPr>
          <p:nvPr>
            <p:ph type="body" idx="1" hasCustomPrompt="1"/>
          </p:nvPr>
        </p:nvSpPr>
        <p:spPr>
          <a:xfrm>
            <a:off x="839788" y="1681163"/>
            <a:ext cx="5157787" cy="823912"/>
          </a:xfrm>
        </p:spPr>
        <p:txBody>
          <a:bodyPr anchor="b">
            <a:normAutofit/>
          </a:bodyPr>
          <a:lstStyle>
            <a:lvl1pPr marL="0" indent="0">
              <a:buNone/>
              <a:defRPr sz="28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2505075"/>
            <a:ext cx="5157787" cy="3684588"/>
          </a:xfrm>
        </p:spPr>
        <p:txBody>
          <a:bodyPr>
            <a:normAutofit/>
          </a:bodyPr>
          <a:lstStyle>
            <a:lvl1pPr>
              <a:lnSpc>
                <a:spcPct val="100000"/>
              </a:lnSpc>
              <a:buClr>
                <a:schemeClr val="accent2"/>
              </a:buClr>
              <a:defRPr sz="2600">
                <a:latin typeface="Calibri" panose="020F0502020204030204" pitchFamily="34" charset="0"/>
                <a:cs typeface="Calibri" panose="020F0502020204030204" pitchFamily="34" charset="0"/>
              </a:defRPr>
            </a:lvl1pPr>
          </a:lstStyle>
          <a:p>
            <a:pPr lvl="0"/>
            <a:r>
              <a:rPr lang="he-IL" dirty="0"/>
              <a:t>לחץ כדי לערוך סגנון טקסט עם בולט </a:t>
            </a:r>
            <a:r>
              <a:rPr lang="en-US" dirty="0"/>
              <a:t/>
            </a:r>
            <a:br>
              <a:rPr lang="en-US" dirty="0"/>
            </a:br>
            <a:r>
              <a:rPr lang="he-IL" dirty="0"/>
              <a:t>של תבנית בסיס</a:t>
            </a:r>
          </a:p>
        </p:txBody>
      </p:sp>
      <p:sp>
        <p:nvSpPr>
          <p:cNvPr id="5" name="Text Placeholder 4">
            <a:extLst>
              <a:ext uri="{FF2B5EF4-FFF2-40B4-BE49-F238E27FC236}">
                <a16:creationId xmlns:a16="http://schemas.microsoft.com/office/drawing/2014/main" id="{8A3758F3-DA41-7043-A36A-300D6DD6B73C}"/>
              </a:ext>
            </a:extLst>
          </p:cNvPr>
          <p:cNvSpPr>
            <a:spLocks noGrp="1"/>
          </p:cNvSpPr>
          <p:nvPr>
            <p:ph type="body" sz="quarter" idx="3" hasCustomPrompt="1"/>
          </p:nvPr>
        </p:nvSpPr>
        <p:spPr>
          <a:xfrm>
            <a:off x="6172200" y="1681163"/>
            <a:ext cx="5183188" cy="823912"/>
          </a:xfrm>
        </p:spPr>
        <p:txBody>
          <a:bodyPr anchor="b">
            <a:normAutofit/>
          </a:bodyPr>
          <a:lstStyle>
            <a:lvl1pPr marL="0" indent="0">
              <a:buNone/>
              <a:defRPr sz="28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2505075"/>
            <a:ext cx="5183188" cy="3684588"/>
          </a:xfrm>
        </p:spPr>
        <p:txBody>
          <a:bodyPr>
            <a:normAutofit/>
          </a:bodyPr>
          <a:lstStyle>
            <a:lvl1pPr>
              <a:lnSpc>
                <a:spcPct val="100000"/>
              </a:lnSpc>
              <a:buClr>
                <a:schemeClr val="accent2"/>
              </a:buClr>
              <a:defRPr sz="2600">
                <a:latin typeface="Calibri" panose="020F0502020204030204" pitchFamily="34" charset="0"/>
                <a:cs typeface="Calibri" panose="020F0502020204030204" pitchFamily="34" charset="0"/>
              </a:defRPr>
            </a:lvl1pPr>
          </a:lstStyle>
          <a:p>
            <a:pPr lvl="0"/>
            <a:r>
              <a:rPr lang="he-IL" dirty="0"/>
              <a:t>לחץ כדי לערוך סגנון טקסט עם בולט </a:t>
            </a:r>
            <a:r>
              <a:rPr lang="en-US" dirty="0"/>
              <a:t/>
            </a:r>
            <a:br>
              <a:rPr lang="en-US" dirty="0"/>
            </a:br>
            <a:r>
              <a:rPr lang="he-IL" dirty="0"/>
              <a:t>של תבנית בסיס</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902624" y="181572"/>
            <a:ext cx="11022154" cy="506326"/>
            <a:chOff x="865046" y="356936"/>
            <a:chExt cx="11022154"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2743225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פתרון">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פתרון</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65046" y="1825625"/>
            <a:ext cx="5154754"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260122" y="1825625"/>
            <a:ext cx="5093677"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3528654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הקניית ידע">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6C84C288-45B9-0C4B-BC23-61FEF6C61789}"/>
              </a:ext>
            </a:extLst>
          </p:cNvPr>
          <p:cNvGrpSpPr/>
          <p:nvPr userDrawn="1"/>
        </p:nvGrpSpPr>
        <p:grpSpPr>
          <a:xfrm>
            <a:off x="358720" y="6187719"/>
            <a:ext cx="3913243" cy="506326"/>
            <a:chOff x="358720" y="6187719"/>
            <a:chExt cx="3913243" cy="506326"/>
          </a:xfrm>
        </p:grpSpPr>
        <p:cxnSp>
          <p:nvCxnSpPr>
            <p:cNvPr id="17" name="Straight Connector 16">
              <a:extLst>
                <a:ext uri="{FF2B5EF4-FFF2-40B4-BE49-F238E27FC236}">
                  <a16:creationId xmlns:a16="http://schemas.microsoft.com/office/drawing/2014/main" id="{EDECF7E4-AA12-DD4F-8FBA-6942B07B661F}"/>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4A824D68-292F-0740-864D-187885A36636}"/>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9" name="Rectangle 18">
              <a:extLst>
                <a:ext uri="{FF2B5EF4-FFF2-40B4-BE49-F238E27FC236}">
                  <a16:creationId xmlns:a16="http://schemas.microsoft.com/office/drawing/2014/main" id="{5CFF00F0-B1E8-5F4E-A07B-F1B92F9D38A6}"/>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1" name="Text Placeholder 5">
            <a:extLst>
              <a:ext uri="{FF2B5EF4-FFF2-40B4-BE49-F238E27FC236}">
                <a16:creationId xmlns:a16="http://schemas.microsoft.com/office/drawing/2014/main" id="{872B4A16-607D-6547-9FD5-D3C9EE1A5211}"/>
              </a:ext>
            </a:extLst>
          </p:cNvPr>
          <p:cNvSpPr>
            <a:spLocks noGrp="1"/>
          </p:cNvSpPr>
          <p:nvPr>
            <p:ph type="body" sz="quarter" idx="10" hasCustomPrompt="1"/>
          </p:nvPr>
        </p:nvSpPr>
        <p:spPr>
          <a:xfrm>
            <a:off x="1671638" y="1928813"/>
            <a:ext cx="9572625" cy="3844925"/>
          </a:xfrm>
        </p:spPr>
        <p:txBody>
          <a:bodyPr>
            <a:normAutofit/>
          </a:bodyPr>
          <a:lstStyle>
            <a:lvl1pPr marL="0" indent="0" algn="ctr">
              <a:lnSpc>
                <a:spcPct val="100000"/>
              </a:lnSpc>
              <a:buNone/>
              <a:defRPr sz="36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גדול של תבנית בסיס</a:t>
            </a:r>
            <a:endParaRPr lang="x-none" dirty="0"/>
          </a:p>
        </p:txBody>
      </p:sp>
      <p:pic>
        <p:nvPicPr>
          <p:cNvPr id="22" name="Picture 21">
            <a:extLst>
              <a:ext uri="{FF2B5EF4-FFF2-40B4-BE49-F238E27FC236}">
                <a16:creationId xmlns:a16="http://schemas.microsoft.com/office/drawing/2014/main" id="{767E3700-96F7-8449-BFE9-3638DA837676}"/>
              </a:ext>
            </a:extLst>
          </p:cNvPr>
          <p:cNvPicPr>
            <a:picLocks noChangeAspect="1"/>
          </p:cNvPicPr>
          <p:nvPr userDrawn="1"/>
        </p:nvPicPr>
        <p:blipFill rotWithShape="1">
          <a:blip r:embed="rId2"/>
          <a:srcRect t="4861" b="71253"/>
          <a:stretch/>
        </p:blipFill>
        <p:spPr>
          <a:xfrm>
            <a:off x="0" y="0"/>
            <a:ext cx="12192000" cy="1638096"/>
          </a:xfrm>
          <a:prstGeom prst="rect">
            <a:avLst/>
          </a:prstGeom>
        </p:spPr>
      </p:pic>
      <p:sp>
        <p:nvSpPr>
          <p:cNvPr id="23" name="Title 1">
            <a:extLst>
              <a:ext uri="{FF2B5EF4-FFF2-40B4-BE49-F238E27FC236}">
                <a16:creationId xmlns:a16="http://schemas.microsoft.com/office/drawing/2014/main" id="{0A8A744E-77D6-CD40-B413-54A26D5A1891}"/>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הקניית ידע</a:t>
            </a:r>
            <a:endParaRPr lang="x-none" dirty="0"/>
          </a:p>
        </p:txBody>
      </p:sp>
      <p:sp>
        <p:nvSpPr>
          <p:cNvPr id="24" name="Rectangle 23">
            <a:extLst>
              <a:ext uri="{FF2B5EF4-FFF2-40B4-BE49-F238E27FC236}">
                <a16:creationId xmlns:a16="http://schemas.microsoft.com/office/drawing/2014/main" id="{6C05C46E-F358-4B4C-A5AF-C1EE892CDA45}"/>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467496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1_תרגול">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תרגול</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a:t>
            </a:r>
            <a:r>
              <a:rPr lang="en-US" dirty="0"/>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r>
              <a:rPr lang="en-US" dirty="0"/>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r>
              <a:rPr lang="en-US" dirty="0"/>
              <a:t/>
            </a:r>
            <a:br>
              <a:rPr lang="en-US" dirty="0"/>
            </a:br>
            <a:r>
              <a:rPr lang="he-IL" dirty="0"/>
              <a:t>תבנית בסיס</a:t>
            </a:r>
            <a:endParaRPr lang="en-US" dirty="0"/>
          </a:p>
          <a:p>
            <a:pPr lvl="0"/>
            <a:endParaRPr lang="he-IL"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275754" y="1825625"/>
            <a:ext cx="5078046"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2503575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סיכום">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מה למדנו היום</a:t>
            </a:r>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172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מה למדנו היום</a:t>
            </a:r>
            <a:endParaRPr lang="en-US" dirty="0"/>
          </a:p>
        </p:txBody>
      </p:sp>
      <p:pic>
        <p:nvPicPr>
          <p:cNvPr id="17" name="Picture 16">
            <a:extLst>
              <a:ext uri="{FF2B5EF4-FFF2-40B4-BE49-F238E27FC236}">
                <a16:creationId xmlns:a16="http://schemas.microsoft.com/office/drawing/2014/main" id="{810FCD1C-9BFA-FD42-804A-9E5198CD8941}"/>
              </a:ext>
            </a:extLst>
          </p:cNvPr>
          <p:cNvPicPr>
            <a:picLocks noChangeAspect="1"/>
          </p:cNvPicPr>
          <p:nvPr userDrawn="1"/>
        </p:nvPicPr>
        <p:blipFill rotWithShape="1">
          <a:blip r:embed="rId2"/>
          <a:srcRect t="45139" b="30975"/>
          <a:stretch/>
        </p:blipFill>
        <p:spPr>
          <a:xfrm>
            <a:off x="0" y="0"/>
            <a:ext cx="12192000" cy="1638096"/>
          </a:xfrm>
          <a:prstGeom prst="rect">
            <a:avLst/>
          </a:prstGeom>
        </p:spPr>
      </p:pic>
      <p:sp>
        <p:nvSpPr>
          <p:cNvPr id="18" name="Title 1">
            <a:extLst>
              <a:ext uri="{FF2B5EF4-FFF2-40B4-BE49-F238E27FC236}">
                <a16:creationId xmlns:a16="http://schemas.microsoft.com/office/drawing/2014/main" id="{4C86F48E-655F-694F-BDCD-C6E0758A82B9}"/>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סיכום</a:t>
            </a:r>
            <a:endParaRPr lang="x-none" dirty="0"/>
          </a:p>
        </p:txBody>
      </p:sp>
      <p:sp>
        <p:nvSpPr>
          <p:cNvPr id="19" name="Rectangle 18">
            <a:extLst>
              <a:ext uri="{FF2B5EF4-FFF2-40B4-BE49-F238E27FC236}">
                <a16:creationId xmlns:a16="http://schemas.microsoft.com/office/drawing/2014/main" id="{C751472D-38D8-CC45-AB7A-D96BB6EFB903}"/>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11191577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משימה באופק">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990948" y="1541766"/>
            <a:ext cx="10256245" cy="4519533"/>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grpSp>
        <p:nvGrpSpPr>
          <p:cNvPr id="2" name="Group 1">
            <a:extLst>
              <a:ext uri="{FF2B5EF4-FFF2-40B4-BE49-F238E27FC236}">
                <a16:creationId xmlns:a16="http://schemas.microsoft.com/office/drawing/2014/main" id="{6E2EBC84-43F8-574B-B641-E38F11E343AF}"/>
              </a:ext>
            </a:extLst>
          </p:cNvPr>
          <p:cNvGrpSpPr/>
          <p:nvPr userDrawn="1"/>
        </p:nvGrpSpPr>
        <p:grpSpPr>
          <a:xfrm>
            <a:off x="-2381248" y="158428"/>
            <a:ext cx="14545456" cy="6541144"/>
            <a:chOff x="-2455150" y="146499"/>
            <a:chExt cx="14545456" cy="6541144"/>
          </a:xfrm>
        </p:grpSpPr>
        <p:sp>
          <p:nvSpPr>
            <p:cNvPr id="10" name="Rectangle 9">
              <a:extLst>
                <a:ext uri="{FF2B5EF4-FFF2-40B4-BE49-F238E27FC236}">
                  <a16:creationId xmlns:a16="http://schemas.microsoft.com/office/drawing/2014/main" id="{B5DB5F7D-0835-C146-BC9D-B30515AA8B6A}"/>
                </a:ext>
              </a:extLst>
            </p:cNvPr>
            <p:cNvSpPr/>
            <p:nvPr userDrawn="1"/>
          </p:nvSpPr>
          <p:spPr>
            <a:xfrm>
              <a:off x="11517522" y="146499"/>
              <a:ext cx="503306" cy="503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11" name="Straight Connector 10">
              <a:extLst>
                <a:ext uri="{FF2B5EF4-FFF2-40B4-BE49-F238E27FC236}">
                  <a16:creationId xmlns:a16="http://schemas.microsoft.com/office/drawing/2014/main" id="{C0EA71EF-79A8-3646-BBDE-A1B8320FAEFB}"/>
                </a:ext>
              </a:extLst>
            </p:cNvPr>
            <p:cNvCxnSpPr>
              <a:cxnSpLocks/>
            </p:cNvCxnSpPr>
            <p:nvPr userDrawn="1"/>
          </p:nvCxnSpPr>
          <p:spPr>
            <a:xfrm>
              <a:off x="-2455150"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4FFAC583-20CC-AD46-AF43-64CD61DC3D58}"/>
                </a:ext>
              </a:extLst>
            </p:cNvPr>
            <p:cNvGrpSpPr/>
            <p:nvPr userDrawn="1"/>
          </p:nvGrpSpPr>
          <p:grpSpPr>
            <a:xfrm rot="10800000">
              <a:off x="8177063" y="6181317"/>
              <a:ext cx="3913243" cy="506326"/>
              <a:chOff x="358720" y="6187719"/>
              <a:chExt cx="3913243" cy="506326"/>
            </a:xfrm>
          </p:grpSpPr>
          <p:cxnSp>
            <p:nvCxnSpPr>
              <p:cNvPr id="17" name="Straight Connector 16">
                <a:extLst>
                  <a:ext uri="{FF2B5EF4-FFF2-40B4-BE49-F238E27FC236}">
                    <a16:creationId xmlns:a16="http://schemas.microsoft.com/office/drawing/2014/main" id="{7FFC6B5D-55D1-324B-B8E3-F96F62F3AA18}"/>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F8AA9893-4A9A-FB4F-BC48-9141DC495FE4}"/>
                  </a:ext>
                </a:extLst>
              </p:cNvPr>
              <p:cNvSpPr/>
              <p:nvPr userDrawn="1"/>
            </p:nvSpPr>
            <p:spPr>
              <a:xfrm rot="16200000">
                <a:off x="358720" y="6187719"/>
                <a:ext cx="506326" cy="506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9" name="Rectangle 18">
                <a:extLst>
                  <a:ext uri="{FF2B5EF4-FFF2-40B4-BE49-F238E27FC236}">
                    <a16:creationId xmlns:a16="http://schemas.microsoft.com/office/drawing/2014/main" id="{5BBF761E-B3AD-8C4C-B469-DEC8A7F1D9C4}"/>
                  </a:ext>
                </a:extLst>
              </p:cNvPr>
              <p:cNvSpPr/>
              <p:nvPr userDrawn="1"/>
            </p:nvSpPr>
            <p:spPr>
              <a:xfrm>
                <a:off x="781297" y="6357132"/>
                <a:ext cx="167498" cy="16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grpSp>
        <p:sp>
          <p:nvSpPr>
            <p:cNvPr id="20" name="Rectangle 19">
              <a:extLst>
                <a:ext uri="{FF2B5EF4-FFF2-40B4-BE49-F238E27FC236}">
                  <a16:creationId xmlns:a16="http://schemas.microsoft.com/office/drawing/2014/main" id="{80BB7CC1-E08E-854B-AAC6-1DE02C2A331A}"/>
                </a:ext>
              </a:extLst>
            </p:cNvPr>
            <p:cNvSpPr/>
            <p:nvPr userDrawn="1"/>
          </p:nvSpPr>
          <p:spPr>
            <a:xfrm>
              <a:off x="11646396" y="507951"/>
              <a:ext cx="245558" cy="2455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
        <p:nvSpPr>
          <p:cNvPr id="5" name="Text Placeholder 4">
            <a:extLst>
              <a:ext uri="{FF2B5EF4-FFF2-40B4-BE49-F238E27FC236}">
                <a16:creationId xmlns:a16="http://schemas.microsoft.com/office/drawing/2014/main" id="{5D6CED5B-1A65-7F4C-8656-A6983C5E1751}"/>
              </a:ext>
            </a:extLst>
          </p:cNvPr>
          <p:cNvSpPr>
            <a:spLocks noGrp="1"/>
          </p:cNvSpPr>
          <p:nvPr>
            <p:ph type="body" sz="quarter" idx="10"/>
          </p:nvPr>
        </p:nvSpPr>
        <p:spPr>
          <a:xfrm>
            <a:off x="426793" y="661710"/>
            <a:ext cx="10953750" cy="687492"/>
          </a:xfrm>
        </p:spPr>
        <p:txBody>
          <a:bodyPr>
            <a:noAutofit/>
          </a:bodyPr>
          <a:lstStyle>
            <a:lvl1pPr marL="0" indent="0">
              <a:buNone/>
              <a:defRPr sz="4800"/>
            </a:lvl1pPr>
            <a:lvl2pPr>
              <a:defRPr sz="4800"/>
            </a:lvl2pPr>
            <a:lvl3pPr>
              <a:defRPr sz="4800"/>
            </a:lvl3pPr>
            <a:lvl4pPr>
              <a:defRPr sz="4800"/>
            </a:lvl4pPr>
            <a:lvl5pPr>
              <a:defRPr sz="4800"/>
            </a:lvl5pPr>
          </a:lstStyle>
          <a:p>
            <a:pPr lvl="0"/>
            <a:r>
              <a:rPr lang="en-US" dirty="0"/>
              <a:t>Click to edit Master text styles</a:t>
            </a:r>
          </a:p>
        </p:txBody>
      </p:sp>
    </p:spTree>
    <p:extLst>
      <p:ext uri="{BB962C8B-B14F-4D97-AF65-F5344CB8AC3E}">
        <p14:creationId xmlns:p14="http://schemas.microsoft.com/office/powerpoint/2010/main" val="24526530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B52AA-B68F-5F48-BD97-85E1AACA798F}"/>
              </a:ext>
            </a:extLst>
          </p:cNvPr>
          <p:cNvSpPr>
            <a:spLocks noGrp="1"/>
          </p:cNvSpPr>
          <p:nvPr>
            <p:ph type="title" hasCustomPrompt="1"/>
          </p:nvPr>
        </p:nvSpPr>
        <p:spPr>
          <a:xfrm>
            <a:off x="7312026" y="457200"/>
            <a:ext cx="3932237" cy="1600200"/>
          </a:xfrm>
        </p:spPr>
        <p:txBody>
          <a:bodyPr anchor="b">
            <a:normAutofit/>
          </a:bodyPr>
          <a:lstStyle>
            <a:lvl1pPr>
              <a:defRPr sz="2800" b="1">
                <a:latin typeface="Calibri" panose="020F0502020204030204" pitchFamily="34" charset="0"/>
                <a:cs typeface="Calibri" panose="020F0502020204030204" pitchFamily="34" charset="0"/>
              </a:defRPr>
            </a:lvl1pPr>
          </a:lstStyle>
          <a:p>
            <a:r>
              <a:rPr lang="he-IL" dirty="0"/>
              <a:t>לחץ כדי לערוך סגנון </a:t>
            </a:r>
            <a:r>
              <a:rPr lang="en-US" dirty="0"/>
              <a:t/>
            </a:r>
            <a:br>
              <a:rPr lang="en-US" dirty="0"/>
            </a:br>
            <a:r>
              <a:rPr lang="he-IL" dirty="0"/>
              <a:t>כותרת 3</a:t>
            </a:r>
            <a:endParaRPr lang="x-none" dirty="0"/>
          </a:p>
        </p:txBody>
      </p:sp>
      <p:sp>
        <p:nvSpPr>
          <p:cNvPr id="3" name="Picture Placeholder 2">
            <a:extLst>
              <a:ext uri="{FF2B5EF4-FFF2-40B4-BE49-F238E27FC236}">
                <a16:creationId xmlns:a16="http://schemas.microsoft.com/office/drawing/2014/main" id="{6434C056-24D3-4D4F-B71D-0A6FFF91C429}"/>
              </a:ext>
            </a:extLst>
          </p:cNvPr>
          <p:cNvSpPr>
            <a:spLocks noGrp="1"/>
          </p:cNvSpPr>
          <p:nvPr>
            <p:ph type="pic" idx="1"/>
          </p:nvPr>
        </p:nvSpPr>
        <p:spPr>
          <a:xfrm>
            <a:off x="849183"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indent="0" algn="l" defTabSz="914400" rtl="0" eaLnBrk="1" latinLnBrk="0" hangingPunct="1">
              <a:lnSpc>
                <a:spcPct val="90000"/>
              </a:lnSpc>
              <a:spcBef>
                <a:spcPts val="1000"/>
              </a:spcBef>
              <a:buFont typeface="Arial" panose="020B0604020202020204" pitchFamily="34" charset="0"/>
              <a:buNone/>
            </a:pPr>
            <a:endParaRPr lang="x-none"/>
          </a:p>
        </p:txBody>
      </p:sp>
      <p:grpSp>
        <p:nvGrpSpPr>
          <p:cNvPr id="8" name="Group 7">
            <a:extLst>
              <a:ext uri="{FF2B5EF4-FFF2-40B4-BE49-F238E27FC236}">
                <a16:creationId xmlns:a16="http://schemas.microsoft.com/office/drawing/2014/main" id="{980D92DD-D2C5-574D-9D42-6312801F9656}"/>
              </a:ext>
            </a:extLst>
          </p:cNvPr>
          <p:cNvGrpSpPr/>
          <p:nvPr userDrawn="1"/>
        </p:nvGrpSpPr>
        <p:grpSpPr>
          <a:xfrm>
            <a:off x="10820648" y="6288984"/>
            <a:ext cx="10328539" cy="167498"/>
            <a:chOff x="10668248" y="5893696"/>
            <a:chExt cx="10328539" cy="167498"/>
          </a:xfrm>
        </p:grpSpPr>
        <p:cxnSp>
          <p:nvCxnSpPr>
            <p:cNvPr id="9" name="Straight Connector 8">
              <a:extLst>
                <a:ext uri="{FF2B5EF4-FFF2-40B4-BE49-F238E27FC236}">
                  <a16:creationId xmlns:a16="http://schemas.microsoft.com/office/drawing/2014/main" id="{0EEDDC44-041B-2548-896F-7D3F244033B7}"/>
                </a:ext>
              </a:extLst>
            </p:cNvPr>
            <p:cNvCxnSpPr>
              <a:cxnSpLocks/>
            </p:cNvCxnSpPr>
            <p:nvPr userDrawn="1"/>
          </p:nvCxnSpPr>
          <p:spPr>
            <a:xfrm>
              <a:off x="10751997" y="5977445"/>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912C7192-3B93-954D-8551-A0AB54EA33AF}"/>
                </a:ext>
              </a:extLst>
            </p:cNvPr>
            <p:cNvSpPr/>
            <p:nvPr userDrawn="1"/>
          </p:nvSpPr>
          <p:spPr>
            <a:xfrm>
              <a:off x="10668248" y="5893696"/>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1" name="Group 10">
            <a:extLst>
              <a:ext uri="{FF2B5EF4-FFF2-40B4-BE49-F238E27FC236}">
                <a16:creationId xmlns:a16="http://schemas.microsoft.com/office/drawing/2014/main" id="{7AFCFFBE-CA3C-4545-A48D-BF28B4BE9510}"/>
              </a:ext>
            </a:extLst>
          </p:cNvPr>
          <p:cNvGrpSpPr/>
          <p:nvPr userDrawn="1"/>
        </p:nvGrpSpPr>
        <p:grpSpPr>
          <a:xfrm>
            <a:off x="358720" y="67014"/>
            <a:ext cx="3913243" cy="506326"/>
            <a:chOff x="358720" y="6187719"/>
            <a:chExt cx="3913243" cy="506326"/>
          </a:xfrm>
        </p:grpSpPr>
        <p:cxnSp>
          <p:nvCxnSpPr>
            <p:cNvPr id="12" name="Straight Connector 11">
              <a:extLst>
                <a:ext uri="{FF2B5EF4-FFF2-40B4-BE49-F238E27FC236}">
                  <a16:creationId xmlns:a16="http://schemas.microsoft.com/office/drawing/2014/main" id="{2CCCA527-9EA3-D945-B442-A5A2AE48F039}"/>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95CCE9C-95DF-E348-9022-889DF2969112}"/>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1FC30387-F518-A84F-A9D6-7E7AEC6A166E}"/>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15" name="Text Placeholder 5">
            <a:extLst>
              <a:ext uri="{FF2B5EF4-FFF2-40B4-BE49-F238E27FC236}">
                <a16:creationId xmlns:a16="http://schemas.microsoft.com/office/drawing/2014/main" id="{80D7566E-F057-DA40-B83B-F46A0CA495CB}"/>
              </a:ext>
            </a:extLst>
          </p:cNvPr>
          <p:cNvSpPr>
            <a:spLocks noGrp="1"/>
          </p:cNvSpPr>
          <p:nvPr>
            <p:ph type="body" sz="quarter" idx="10" hasCustomPrompt="1"/>
          </p:nvPr>
        </p:nvSpPr>
        <p:spPr>
          <a:xfrm>
            <a:off x="7312026" y="2208855"/>
            <a:ext cx="3932237" cy="3652195"/>
          </a:xfrm>
        </p:spPr>
        <p:txBody>
          <a:bodyPr>
            <a:normAutofit/>
          </a:bodyPr>
          <a:lstStyle>
            <a:lvl1pPr marL="0" indent="0" algn="r">
              <a:lnSpc>
                <a:spcPct val="100000"/>
              </a:lnSpc>
              <a:buNone/>
              <a:defRPr sz="24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של תבנית בסיס</a:t>
            </a:r>
            <a:endParaRPr lang="x-none" dirty="0"/>
          </a:p>
        </p:txBody>
      </p:sp>
      <p:pic>
        <p:nvPicPr>
          <p:cNvPr id="16" name="Picture 15">
            <a:extLst>
              <a:ext uri="{FF2B5EF4-FFF2-40B4-BE49-F238E27FC236}">
                <a16:creationId xmlns:a16="http://schemas.microsoft.com/office/drawing/2014/main" id="{38C0CA59-A86F-8145-9894-676CEF1F6128}"/>
              </a:ext>
            </a:extLst>
          </p:cNvPr>
          <p:cNvPicPr>
            <a:picLocks noChangeAspect="1"/>
          </p:cNvPicPr>
          <p:nvPr userDrawn="1"/>
        </p:nvPicPr>
        <p:blipFill rotWithShape="1">
          <a:blip r:embed="rId2"/>
          <a:srcRect l="95847" t="70" b="-72"/>
          <a:stretch/>
        </p:blipFill>
        <p:spPr>
          <a:xfrm>
            <a:off x="11685672" y="0"/>
            <a:ext cx="506327" cy="6858000"/>
          </a:xfrm>
          <a:prstGeom prst="rect">
            <a:avLst/>
          </a:prstGeom>
        </p:spPr>
      </p:pic>
    </p:spTree>
    <p:extLst>
      <p:ext uri="{BB962C8B-B14F-4D97-AF65-F5344CB8AC3E}">
        <p14:creationId xmlns:p14="http://schemas.microsoft.com/office/powerpoint/2010/main" val="12984395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תמונה עם טקסט תחתון">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1016000" y="772487"/>
            <a:ext cx="10256245" cy="4519533"/>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sp>
        <p:nvSpPr>
          <p:cNvPr id="8" name="כותרת 1"/>
          <p:cNvSpPr>
            <a:spLocks noGrp="1"/>
          </p:cNvSpPr>
          <p:nvPr>
            <p:ph type="ctrTitle" hasCustomPrompt="1"/>
          </p:nvPr>
        </p:nvSpPr>
        <p:spPr>
          <a:xfrm>
            <a:off x="437568" y="5543538"/>
            <a:ext cx="11418770" cy="968519"/>
          </a:xfrm>
          <a:prstGeom prst="rect">
            <a:avLst/>
          </a:prstGeom>
        </p:spPr>
        <p:txBody>
          <a:bodyPr anchor="b">
            <a:noAutofit/>
          </a:bodyPr>
          <a:lstStyle>
            <a:lvl1pPr algn="ctr">
              <a:defRPr sz="4800">
                <a:latin typeface="Calibri" panose="020F0502020204030204" pitchFamily="34" charset="0"/>
                <a:cs typeface="Calibri" panose="020F0502020204030204" pitchFamily="34" charset="0"/>
              </a:defRPr>
            </a:lvl1pPr>
          </a:lstStyle>
          <a:p>
            <a:r>
              <a:rPr lang="he-IL" dirty="0"/>
              <a:t>לחץ כדי לערוך סגנון כותרת 2 תחתית</a:t>
            </a:r>
          </a:p>
        </p:txBody>
      </p:sp>
      <p:grpSp>
        <p:nvGrpSpPr>
          <p:cNvPr id="13" name="Group 12">
            <a:extLst>
              <a:ext uri="{FF2B5EF4-FFF2-40B4-BE49-F238E27FC236}">
                <a16:creationId xmlns:a16="http://schemas.microsoft.com/office/drawing/2014/main" id="{9A71DC45-F5DE-3647-89D7-00EEC394272E}"/>
              </a:ext>
            </a:extLst>
          </p:cNvPr>
          <p:cNvGrpSpPr/>
          <p:nvPr userDrawn="1"/>
        </p:nvGrpSpPr>
        <p:grpSpPr>
          <a:xfrm>
            <a:off x="865046" y="356936"/>
            <a:ext cx="11022154" cy="506326"/>
            <a:chOff x="865046" y="356936"/>
            <a:chExt cx="11022154" cy="506326"/>
          </a:xfrm>
        </p:grpSpPr>
        <p:cxnSp>
          <p:nvCxnSpPr>
            <p:cNvPr id="14" name="Straight Connector 13">
              <a:extLst>
                <a:ext uri="{FF2B5EF4-FFF2-40B4-BE49-F238E27FC236}">
                  <a16:creationId xmlns:a16="http://schemas.microsoft.com/office/drawing/2014/main" id="{0251AD8C-F052-0A4D-8544-F35BEF541172}"/>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FBD9106F-7FCF-814E-B547-22DB88E10AD6}"/>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9" name="Rectangle 8">
            <a:extLst>
              <a:ext uri="{FF2B5EF4-FFF2-40B4-BE49-F238E27FC236}">
                <a16:creationId xmlns:a16="http://schemas.microsoft.com/office/drawing/2014/main" id="{1B9B5FED-02E7-474D-B6B7-AF695B5A45B0}"/>
              </a:ext>
            </a:extLst>
          </p:cNvPr>
          <p:cNvSpPr/>
          <p:nvPr userDrawn="1"/>
        </p:nvSpPr>
        <p:spPr>
          <a:xfrm rot="10800000">
            <a:off x="11781523" y="489498"/>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Tree>
    <p:extLst>
      <p:ext uri="{BB962C8B-B14F-4D97-AF65-F5344CB8AC3E}">
        <p14:creationId xmlns:p14="http://schemas.microsoft.com/office/powerpoint/2010/main" val="19722589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השיעור הבא יתחיל">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7735FA8-E872-6D4B-B736-9D885CF8FF10}"/>
              </a:ext>
            </a:extLst>
          </p:cNvPr>
          <p:cNvSpPr/>
          <p:nvPr userDrawn="1"/>
        </p:nvSpPr>
        <p:spPr>
          <a:xfrm>
            <a:off x="1076345" y="1757556"/>
            <a:ext cx="10039311" cy="33838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18" name="Straight Connector 17">
            <a:extLst>
              <a:ext uri="{FF2B5EF4-FFF2-40B4-BE49-F238E27FC236}">
                <a16:creationId xmlns:a16="http://schemas.microsoft.com/office/drawing/2014/main" id="{3740DB9B-9ABC-1E4F-9E76-DE21BB134995}"/>
              </a:ext>
            </a:extLst>
          </p:cNvPr>
          <p:cNvCxnSpPr>
            <a:cxnSpLocks/>
          </p:cNvCxnSpPr>
          <p:nvPr userDrawn="1"/>
        </p:nvCxnSpPr>
        <p:spPr>
          <a:xfrm>
            <a:off x="865046" y="532257"/>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AC0021A-4563-F644-839C-3313EE112D9E}"/>
              </a:ext>
            </a:extLst>
          </p:cNvPr>
          <p:cNvSpPr/>
          <p:nvPr userDrawn="1"/>
        </p:nvSpPr>
        <p:spPr>
          <a:xfrm rot="16200000">
            <a:off x="358720" y="28549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6" name="Rectangle 15">
            <a:extLst>
              <a:ext uri="{FF2B5EF4-FFF2-40B4-BE49-F238E27FC236}">
                <a16:creationId xmlns:a16="http://schemas.microsoft.com/office/drawing/2014/main" id="{3984F002-0837-5347-8BEB-C54BD7228FB1}"/>
              </a:ext>
            </a:extLst>
          </p:cNvPr>
          <p:cNvSpPr/>
          <p:nvPr userDrawn="1"/>
        </p:nvSpPr>
        <p:spPr>
          <a:xfrm>
            <a:off x="781297" y="454909"/>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4" name="Text Placeholder 3">
            <a:extLst>
              <a:ext uri="{FF2B5EF4-FFF2-40B4-BE49-F238E27FC236}">
                <a16:creationId xmlns:a16="http://schemas.microsoft.com/office/drawing/2014/main" id="{AA27E2A2-BC31-804E-BB02-2D2086ECA9AB}"/>
              </a:ext>
            </a:extLst>
          </p:cNvPr>
          <p:cNvSpPr>
            <a:spLocks noGrp="1"/>
          </p:cNvSpPr>
          <p:nvPr>
            <p:ph type="body" sz="quarter" idx="11" hasCustomPrompt="1"/>
          </p:nvPr>
        </p:nvSpPr>
        <p:spPr>
          <a:xfrm>
            <a:off x="1837135" y="1657495"/>
            <a:ext cx="8517731" cy="3476060"/>
          </a:xfrm>
          <a:prstGeom prst="rect">
            <a:avLst/>
          </a:prstGeom>
        </p:spPr>
        <p:txBody>
          <a:bodyPr anchor="ctr"/>
          <a:lstStyle>
            <a:lvl1pPr marL="0" indent="0" algn="r">
              <a:lnSpc>
                <a:spcPts val="8000"/>
              </a:lnSpc>
              <a:buNone/>
              <a:defRPr sz="750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he-IL" dirty="0"/>
              <a:t>השיעור הבא יתחיל בשעה 09:00</a:t>
            </a:r>
            <a:endParaRPr lang="x-none" dirty="0"/>
          </a:p>
        </p:txBody>
      </p:sp>
      <p:cxnSp>
        <p:nvCxnSpPr>
          <p:cNvPr id="15" name="Straight Connector 14">
            <a:extLst>
              <a:ext uri="{FF2B5EF4-FFF2-40B4-BE49-F238E27FC236}">
                <a16:creationId xmlns:a16="http://schemas.microsoft.com/office/drawing/2014/main" id="{40473E13-CEF0-6945-8210-1865616E9834}"/>
              </a:ext>
            </a:extLst>
          </p:cNvPr>
          <p:cNvCxnSpPr>
            <a:cxnSpLocks/>
          </p:cNvCxnSpPr>
          <p:nvPr userDrawn="1"/>
        </p:nvCxnSpPr>
        <p:spPr>
          <a:xfrm>
            <a:off x="792994" y="5506727"/>
            <a:ext cx="138588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F5893CC5-0B99-AA48-8797-A1AE8B9BB25D}"/>
              </a:ext>
            </a:extLst>
          </p:cNvPr>
          <p:cNvSpPr/>
          <p:nvPr userDrawn="1"/>
        </p:nvSpPr>
        <p:spPr>
          <a:xfrm rot="10800000">
            <a:off x="10905576" y="2286221"/>
            <a:ext cx="420158" cy="42015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11" name="Straight Connector 10">
            <a:extLst>
              <a:ext uri="{FF2B5EF4-FFF2-40B4-BE49-F238E27FC236}">
                <a16:creationId xmlns:a16="http://schemas.microsoft.com/office/drawing/2014/main" id="{FFB79051-D1F8-DB4C-8CE2-B840C1367395}"/>
              </a:ext>
            </a:extLst>
          </p:cNvPr>
          <p:cNvCxnSpPr>
            <a:cxnSpLocks/>
          </p:cNvCxnSpPr>
          <p:nvPr userDrawn="1"/>
        </p:nvCxnSpPr>
        <p:spPr>
          <a:xfrm>
            <a:off x="408495" y="6252973"/>
            <a:ext cx="2815472"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E418D07-B679-C54B-9CD1-5F261DF50C67}"/>
              </a:ext>
            </a:extLst>
          </p:cNvPr>
          <p:cNvCxnSpPr>
            <a:cxnSpLocks/>
          </p:cNvCxnSpPr>
          <p:nvPr userDrawn="1"/>
        </p:nvCxnSpPr>
        <p:spPr>
          <a:xfrm>
            <a:off x="-678730" y="6456415"/>
            <a:ext cx="345536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30861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9FF2F-AD99-8940-B3DB-80EE856E3206}"/>
              </a:ext>
            </a:extLst>
          </p:cNvPr>
          <p:cNvSpPr>
            <a:spLocks noGrp="1"/>
          </p:cNvSpPr>
          <p:nvPr>
            <p:ph type="ctrTitle" hasCustomPrompt="1"/>
          </p:nvPr>
        </p:nvSpPr>
        <p:spPr>
          <a:xfrm>
            <a:off x="1524000" y="1122363"/>
            <a:ext cx="9144000" cy="2387600"/>
          </a:xfrm>
        </p:spPr>
        <p:txBody>
          <a:bodyPr anchor="b">
            <a:normAutofit/>
          </a:bodyPr>
          <a:lstStyle>
            <a:lvl1pPr algn="r">
              <a:defRPr sz="6500">
                <a:solidFill>
                  <a:schemeClr val="accent1"/>
                </a:solidFill>
                <a:latin typeface="Calibri" panose="020F0502020204030204" pitchFamily="34" charset="0"/>
                <a:cs typeface="Calibri" panose="020F0502020204030204" pitchFamily="34" charset="0"/>
              </a:defRPr>
            </a:lvl1pPr>
          </a:lstStyle>
          <a:p>
            <a:r>
              <a:rPr lang="he-IL" dirty="0"/>
              <a:t>לחץ כדי לערוך סגנון כותרת 1 של תבנית בסיס</a:t>
            </a:r>
            <a:endParaRPr lang="x-none" dirty="0"/>
          </a:p>
        </p:txBody>
      </p:sp>
      <p:sp>
        <p:nvSpPr>
          <p:cNvPr id="3" name="Subtitle 2">
            <a:extLst>
              <a:ext uri="{FF2B5EF4-FFF2-40B4-BE49-F238E27FC236}">
                <a16:creationId xmlns:a16="http://schemas.microsoft.com/office/drawing/2014/main" id="{9119D81D-1706-9941-B45F-F0F533FFFF1C}"/>
              </a:ext>
            </a:extLst>
          </p:cNvPr>
          <p:cNvSpPr>
            <a:spLocks noGrp="1"/>
          </p:cNvSpPr>
          <p:nvPr>
            <p:ph type="subTitle" idx="1" hasCustomPrompt="1"/>
          </p:nvPr>
        </p:nvSpPr>
        <p:spPr>
          <a:xfrm>
            <a:off x="1524000" y="3602038"/>
            <a:ext cx="9144000" cy="1655762"/>
          </a:xfrm>
        </p:spPr>
        <p:txBody>
          <a:bodyPr>
            <a:normAutofit/>
          </a:bodyPr>
          <a:lstStyle>
            <a:lvl1pPr marL="0" indent="0" algn="ctr">
              <a:buNone/>
              <a:defRPr sz="28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dirty="0"/>
              <a:t>לחץ להוסיף סגנון טקסט של תבנית בסיס</a:t>
            </a:r>
            <a:endParaRPr lang="x-none" dirty="0"/>
          </a:p>
        </p:txBody>
      </p:sp>
      <p:cxnSp>
        <p:nvCxnSpPr>
          <p:cNvPr id="7" name="Straight Connector 6">
            <a:extLst>
              <a:ext uri="{FF2B5EF4-FFF2-40B4-BE49-F238E27FC236}">
                <a16:creationId xmlns:a16="http://schemas.microsoft.com/office/drawing/2014/main" id="{FDB58097-F302-3649-B2E1-029008F6561C}"/>
              </a:ext>
            </a:extLst>
          </p:cNvPr>
          <p:cNvCxnSpPr>
            <a:cxnSpLocks/>
          </p:cNvCxnSpPr>
          <p:nvPr userDrawn="1"/>
        </p:nvCxnSpPr>
        <p:spPr>
          <a:xfrm>
            <a:off x="-874997" y="6429575"/>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B999AA46-1CB5-874E-9A29-A46F83C4265B}"/>
              </a:ext>
            </a:extLst>
          </p:cNvPr>
          <p:cNvGrpSpPr/>
          <p:nvPr userDrawn="1"/>
        </p:nvGrpSpPr>
        <p:grpSpPr>
          <a:xfrm>
            <a:off x="781297" y="356936"/>
            <a:ext cx="11105903" cy="506326"/>
            <a:chOff x="781297" y="356936"/>
            <a:chExt cx="11105903" cy="506326"/>
          </a:xfrm>
        </p:grpSpPr>
        <p:cxnSp>
          <p:nvCxnSpPr>
            <p:cNvPr id="9" name="Straight Connector 8">
              <a:extLst>
                <a:ext uri="{FF2B5EF4-FFF2-40B4-BE49-F238E27FC236}">
                  <a16:creationId xmlns:a16="http://schemas.microsoft.com/office/drawing/2014/main" id="{53E848D2-E902-8E48-8E39-E234837A5A9A}"/>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5CECEF66-2D66-5B47-8C7C-C84EB3E17317}"/>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1" name="Rectangle 10">
              <a:extLst>
                <a:ext uri="{FF2B5EF4-FFF2-40B4-BE49-F238E27FC236}">
                  <a16:creationId xmlns:a16="http://schemas.microsoft.com/office/drawing/2014/main" id="{C83E5EA1-0D3D-AF48-B7D6-9CBBB2978A34}"/>
                </a:ext>
              </a:extLst>
            </p:cNvPr>
            <p:cNvSpPr/>
            <p:nvPr userDrawn="1"/>
          </p:nvSpPr>
          <p:spPr>
            <a:xfrm>
              <a:off x="781297" y="489498"/>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2" name="Group 11">
            <a:extLst>
              <a:ext uri="{FF2B5EF4-FFF2-40B4-BE49-F238E27FC236}">
                <a16:creationId xmlns:a16="http://schemas.microsoft.com/office/drawing/2014/main" id="{D1C499B5-5ABC-AD4E-8DEE-B3E41AD11667}"/>
              </a:ext>
            </a:extLst>
          </p:cNvPr>
          <p:cNvGrpSpPr/>
          <p:nvPr userDrawn="1"/>
        </p:nvGrpSpPr>
        <p:grpSpPr>
          <a:xfrm>
            <a:off x="7685986" y="6410721"/>
            <a:ext cx="4506014" cy="481337"/>
            <a:chOff x="5231876" y="2677211"/>
            <a:chExt cx="4506014" cy="481337"/>
          </a:xfrm>
        </p:grpSpPr>
        <p:sp>
          <p:nvSpPr>
            <p:cNvPr id="13" name="Rectangle 12">
              <a:extLst>
                <a:ext uri="{FF2B5EF4-FFF2-40B4-BE49-F238E27FC236}">
                  <a16:creationId xmlns:a16="http://schemas.microsoft.com/office/drawing/2014/main" id="{8F7E6D63-6B3C-C547-8E28-4EDC165F5AD7}"/>
                </a:ext>
              </a:extLst>
            </p:cNvPr>
            <p:cNvSpPr/>
            <p:nvPr userDrawn="1"/>
          </p:nvSpPr>
          <p:spPr>
            <a:xfrm>
              <a:off x="5231876" y="2902420"/>
              <a:ext cx="4116884" cy="2561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14" name="Rectangle 13">
              <a:extLst>
                <a:ext uri="{FF2B5EF4-FFF2-40B4-BE49-F238E27FC236}">
                  <a16:creationId xmlns:a16="http://schemas.microsoft.com/office/drawing/2014/main" id="{EB5C1F07-896D-A04A-BB42-4C33B5448FED}"/>
                </a:ext>
              </a:extLst>
            </p:cNvPr>
            <p:cNvSpPr/>
            <p:nvPr userDrawn="1"/>
          </p:nvSpPr>
          <p:spPr>
            <a:xfrm>
              <a:off x="5937332" y="2677211"/>
              <a:ext cx="3800558" cy="2252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Tree>
    <p:extLst>
      <p:ext uri="{BB962C8B-B14F-4D97-AF65-F5344CB8AC3E}">
        <p14:creationId xmlns:p14="http://schemas.microsoft.com/office/powerpoint/2010/main" val="12267943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תמונה">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721035" y="901758"/>
            <a:ext cx="10586646" cy="5681719"/>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grpSp>
        <p:nvGrpSpPr>
          <p:cNvPr id="6" name="Group 5">
            <a:extLst>
              <a:ext uri="{FF2B5EF4-FFF2-40B4-BE49-F238E27FC236}">
                <a16:creationId xmlns:a16="http://schemas.microsoft.com/office/drawing/2014/main" id="{F11EE242-3A2B-9B46-87B2-AC191ECB6960}"/>
              </a:ext>
            </a:extLst>
          </p:cNvPr>
          <p:cNvGrpSpPr/>
          <p:nvPr userDrawn="1"/>
        </p:nvGrpSpPr>
        <p:grpSpPr>
          <a:xfrm>
            <a:off x="781297" y="356936"/>
            <a:ext cx="11105903" cy="506326"/>
            <a:chOff x="781297" y="356936"/>
            <a:chExt cx="11105903" cy="506326"/>
          </a:xfrm>
        </p:grpSpPr>
        <p:cxnSp>
          <p:nvCxnSpPr>
            <p:cNvPr id="7" name="Straight Connector 6">
              <a:extLst>
                <a:ext uri="{FF2B5EF4-FFF2-40B4-BE49-F238E27FC236}">
                  <a16:creationId xmlns:a16="http://schemas.microsoft.com/office/drawing/2014/main" id="{C0C7E103-ACCC-DA43-9E9D-6FB906FA4F2D}"/>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54E9F80F-CF67-664D-B4F4-0CA7DCACB628}"/>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1" name="Rectangle 10">
              <a:extLst>
                <a:ext uri="{FF2B5EF4-FFF2-40B4-BE49-F238E27FC236}">
                  <a16:creationId xmlns:a16="http://schemas.microsoft.com/office/drawing/2014/main" id="{B1FEACB6-175B-044B-8C0D-3451E638ABE1}"/>
                </a:ext>
              </a:extLst>
            </p:cNvPr>
            <p:cNvSpPr/>
            <p:nvPr userDrawn="1"/>
          </p:nvSpPr>
          <p:spPr>
            <a:xfrm>
              <a:off x="781297" y="489498"/>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3" name="Group 12">
            <a:extLst>
              <a:ext uri="{FF2B5EF4-FFF2-40B4-BE49-F238E27FC236}">
                <a16:creationId xmlns:a16="http://schemas.microsoft.com/office/drawing/2014/main" id="{DFC3CB68-EE0C-7E46-A86B-DBBE43BD0866}"/>
              </a:ext>
            </a:extLst>
          </p:cNvPr>
          <p:cNvGrpSpPr/>
          <p:nvPr userDrawn="1"/>
        </p:nvGrpSpPr>
        <p:grpSpPr>
          <a:xfrm>
            <a:off x="-8156196" y="6042094"/>
            <a:ext cx="10328539" cy="167498"/>
            <a:chOff x="10668248" y="5893696"/>
            <a:chExt cx="10328539" cy="167498"/>
          </a:xfrm>
        </p:grpSpPr>
        <p:cxnSp>
          <p:nvCxnSpPr>
            <p:cNvPr id="14" name="Straight Connector 13">
              <a:extLst>
                <a:ext uri="{FF2B5EF4-FFF2-40B4-BE49-F238E27FC236}">
                  <a16:creationId xmlns:a16="http://schemas.microsoft.com/office/drawing/2014/main" id="{128185FB-96F6-194C-96FC-5664DB14E13D}"/>
                </a:ext>
              </a:extLst>
            </p:cNvPr>
            <p:cNvCxnSpPr>
              <a:cxnSpLocks/>
            </p:cNvCxnSpPr>
            <p:nvPr userDrawn="1"/>
          </p:nvCxnSpPr>
          <p:spPr>
            <a:xfrm>
              <a:off x="10751997" y="5977445"/>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81E94E79-9670-0743-916C-74F7BDE1C276}"/>
                </a:ext>
              </a:extLst>
            </p:cNvPr>
            <p:cNvSpPr/>
            <p:nvPr userDrawn="1"/>
          </p:nvSpPr>
          <p:spPr>
            <a:xfrm>
              <a:off x="10668248" y="5893696"/>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10" name="Rectangle 9">
            <a:extLst>
              <a:ext uri="{FF2B5EF4-FFF2-40B4-BE49-F238E27FC236}">
                <a16:creationId xmlns:a16="http://schemas.microsoft.com/office/drawing/2014/main" id="{EEAD82FA-6CD0-454D-9BDB-225121E5526F}"/>
              </a:ext>
            </a:extLst>
          </p:cNvPr>
          <p:cNvSpPr/>
          <p:nvPr userDrawn="1"/>
        </p:nvSpPr>
        <p:spPr>
          <a:xfrm rot="10800000">
            <a:off x="11513458" y="721339"/>
            <a:ext cx="235719" cy="23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1343333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כותרת ראשית">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AED3F5E7-9570-CB48-AE95-15E23DB4E0ED}"/>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9" name="Picture 18">
            <a:extLst>
              <a:ext uri="{FF2B5EF4-FFF2-40B4-BE49-F238E27FC236}">
                <a16:creationId xmlns:a16="http://schemas.microsoft.com/office/drawing/2014/main" id="{C37C3AE3-8A3A-6F4C-BDEA-D0F74E286323}"/>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0" name="Picture 19">
            <a:extLst>
              <a:ext uri="{FF2B5EF4-FFF2-40B4-BE49-F238E27FC236}">
                <a16:creationId xmlns:a16="http://schemas.microsoft.com/office/drawing/2014/main" id="{F7DA0ACC-AD37-394A-BBD5-F3DDF6DC4C43}"/>
              </a:ext>
            </a:extLst>
          </p:cNvPr>
          <p:cNvPicPr>
            <a:picLocks noChangeAspect="1"/>
          </p:cNvPicPr>
          <p:nvPr userDrawn="1"/>
        </p:nvPicPr>
        <p:blipFill>
          <a:blip r:embed="rId3"/>
          <a:stretch>
            <a:fillRect/>
          </a:stretch>
        </p:blipFill>
        <p:spPr>
          <a:xfrm>
            <a:off x="0" y="0"/>
            <a:ext cx="12192000" cy="6858000"/>
          </a:xfrm>
          <a:prstGeom prst="rect">
            <a:avLst/>
          </a:prstGeom>
        </p:spPr>
      </p:pic>
      <p:cxnSp>
        <p:nvCxnSpPr>
          <p:cNvPr id="22" name="Straight Connector 21">
            <a:extLst>
              <a:ext uri="{FF2B5EF4-FFF2-40B4-BE49-F238E27FC236}">
                <a16:creationId xmlns:a16="http://schemas.microsoft.com/office/drawing/2014/main" id="{6402BFFB-4B13-124B-81F5-2F78B7F80473}"/>
              </a:ext>
            </a:extLst>
          </p:cNvPr>
          <p:cNvCxnSpPr>
            <a:cxnSpLocks/>
          </p:cNvCxnSpPr>
          <p:nvPr userDrawn="1"/>
        </p:nvCxnSpPr>
        <p:spPr>
          <a:xfrm>
            <a:off x="7156173" y="1639956"/>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3E484577-483E-7242-917A-00D38BA8736E}"/>
              </a:ext>
            </a:extLst>
          </p:cNvPr>
          <p:cNvSpPr/>
          <p:nvPr userDrawn="1"/>
        </p:nvSpPr>
        <p:spPr>
          <a:xfrm rot="16200000">
            <a:off x="7721222" y="1537008"/>
            <a:ext cx="205896" cy="2058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24" name="Straight Connector 23">
            <a:extLst>
              <a:ext uri="{FF2B5EF4-FFF2-40B4-BE49-F238E27FC236}">
                <a16:creationId xmlns:a16="http://schemas.microsoft.com/office/drawing/2014/main" id="{F7764D93-0F65-9B4D-B215-60B665F73BD2}"/>
              </a:ext>
            </a:extLst>
          </p:cNvPr>
          <p:cNvCxnSpPr>
            <a:cxnSpLocks/>
          </p:cNvCxnSpPr>
          <p:nvPr userDrawn="1"/>
        </p:nvCxnSpPr>
        <p:spPr>
          <a:xfrm>
            <a:off x="4093266" y="4984979"/>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7DBA308-BCDE-054D-8D29-1334C40E70E5}"/>
              </a:ext>
            </a:extLst>
          </p:cNvPr>
          <p:cNvCxnSpPr>
            <a:cxnSpLocks/>
          </p:cNvCxnSpPr>
          <p:nvPr userDrawn="1"/>
        </p:nvCxnSpPr>
        <p:spPr>
          <a:xfrm>
            <a:off x="4093266" y="2035982"/>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9CC1E3B8-6F51-6E4F-A503-AD965CF82D0A}"/>
              </a:ext>
            </a:extLst>
          </p:cNvPr>
          <p:cNvGrpSpPr/>
          <p:nvPr userDrawn="1"/>
        </p:nvGrpSpPr>
        <p:grpSpPr>
          <a:xfrm>
            <a:off x="-110840" y="110839"/>
            <a:ext cx="1530097" cy="1525930"/>
            <a:chOff x="8374611" y="4283110"/>
            <a:chExt cx="2300578" cy="2294314"/>
          </a:xfrm>
        </p:grpSpPr>
        <p:pic>
          <p:nvPicPr>
            <p:cNvPr id="36" name="Picture 35">
              <a:extLst>
                <a:ext uri="{FF2B5EF4-FFF2-40B4-BE49-F238E27FC236}">
                  <a16:creationId xmlns:a16="http://schemas.microsoft.com/office/drawing/2014/main" id="{269DA8D3-076A-4742-AC7A-9EB5E69C7E1E}"/>
                </a:ext>
              </a:extLst>
            </p:cNvPr>
            <p:cNvPicPr>
              <a:picLocks noChangeAspect="1"/>
            </p:cNvPicPr>
            <p:nvPr/>
          </p:nvPicPr>
          <p:blipFill rotWithShape="1">
            <a:blip r:embed="rId4"/>
            <a:srcRect l="62938"/>
            <a:stretch/>
          </p:blipFill>
          <p:spPr>
            <a:xfrm>
              <a:off x="8873684" y="4283110"/>
              <a:ext cx="1227785" cy="1519621"/>
            </a:xfrm>
            <a:prstGeom prst="rect">
              <a:avLst/>
            </a:prstGeom>
          </p:spPr>
        </p:pic>
        <p:sp>
          <p:nvSpPr>
            <p:cNvPr id="37" name="Rectangle 36">
              <a:extLst>
                <a:ext uri="{FF2B5EF4-FFF2-40B4-BE49-F238E27FC236}">
                  <a16:creationId xmlns:a16="http://schemas.microsoft.com/office/drawing/2014/main" id="{4F361B1A-C9AC-6944-8861-226D06E2FC9C}"/>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sp>
        <p:nvSpPr>
          <p:cNvPr id="38" name="TextBox 37">
            <a:extLst>
              <a:ext uri="{FF2B5EF4-FFF2-40B4-BE49-F238E27FC236}">
                <a16:creationId xmlns:a16="http://schemas.microsoft.com/office/drawing/2014/main" id="{4050E382-46BD-EC4A-9255-342AEA607793}"/>
              </a:ext>
            </a:extLst>
          </p:cNvPr>
          <p:cNvSpPr txBox="1"/>
          <p:nvPr userDrawn="1"/>
        </p:nvSpPr>
        <p:spPr>
          <a:xfrm>
            <a:off x="2210656" y="2447258"/>
            <a:ext cx="7770689" cy="1963485"/>
          </a:xfrm>
          <a:prstGeom prst="rect">
            <a:avLst/>
          </a:prstGeom>
          <a:solidFill>
            <a:schemeClr val="accent1"/>
          </a:solidFill>
        </p:spPr>
        <p:txBody>
          <a:bodyPr wrap="square" lIns="251999" tIns="251999" rIns="251999" bIns="251999" rtlCol="0" anchor="ctr">
            <a:spAutoFit/>
          </a:bodyPr>
          <a:lstStyle/>
          <a:p>
            <a:pPr marL="0" algn="ctr" defTabSz="914400" rtl="1" eaLnBrk="1" latinLnBrk="0" hangingPunct="1">
              <a:lnSpc>
                <a:spcPts val="6000"/>
              </a:lnSpc>
            </a:pPr>
            <a:r>
              <a:rPr lang="he-IL" sz="6600" dirty="0">
                <a:solidFill>
                  <a:schemeClr val="bg1"/>
                </a:solidFill>
                <a:latin typeface="Calibri" panose="020F0502020204030204" pitchFamily="34" charset="0"/>
                <a:cs typeface="Calibri" panose="020F0502020204030204" pitchFamily="34" charset="0"/>
              </a:rPr>
              <a:t>תודה שצפיתם בשידור</a:t>
            </a:r>
          </a:p>
          <a:p>
            <a:pPr marL="0" algn="ctr" defTabSz="914400" rtl="1" eaLnBrk="1" latinLnBrk="0" hangingPunct="1">
              <a:lnSpc>
                <a:spcPts val="6000"/>
              </a:lnSpc>
            </a:pPr>
            <a:r>
              <a:rPr lang="he-IL" sz="3200" dirty="0">
                <a:solidFill>
                  <a:schemeClr val="bg1"/>
                </a:solidFill>
                <a:latin typeface="Calibri" panose="020F0502020204030204" pitchFamily="34" charset="0"/>
                <a:cs typeface="Calibri" panose="020F0502020204030204" pitchFamily="34" charset="0"/>
              </a:rPr>
              <a:t>הופק עבור משרד החינוך ע״י מטח</a:t>
            </a:r>
            <a:endParaRPr lang="x-none" sz="3200" dirty="0">
              <a:solidFill>
                <a:schemeClr val="bg1"/>
              </a:solidFill>
              <a:latin typeface="Calibri" panose="020F0502020204030204" pitchFamily="34" charset="0"/>
              <a:cs typeface="Calibri" panose="020F0502020204030204" pitchFamily="34" charset="0"/>
            </a:endParaRPr>
          </a:p>
        </p:txBody>
      </p:sp>
      <p:sp>
        <p:nvSpPr>
          <p:cNvPr id="39" name="Rectangle 38">
            <a:extLst>
              <a:ext uri="{FF2B5EF4-FFF2-40B4-BE49-F238E27FC236}">
                <a16:creationId xmlns:a16="http://schemas.microsoft.com/office/drawing/2014/main" id="{45824BB1-2435-734E-9266-80D63D1B886A}"/>
              </a:ext>
            </a:extLst>
          </p:cNvPr>
          <p:cNvSpPr/>
          <p:nvPr userDrawn="1"/>
        </p:nvSpPr>
        <p:spPr>
          <a:xfrm>
            <a:off x="6692900" y="4828833"/>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40" name="Rectangle 39">
            <a:extLst>
              <a:ext uri="{FF2B5EF4-FFF2-40B4-BE49-F238E27FC236}">
                <a16:creationId xmlns:a16="http://schemas.microsoft.com/office/drawing/2014/main" id="{4476D12D-01A7-2349-AE0C-06DFFC8E4DB0}"/>
              </a:ext>
            </a:extLst>
          </p:cNvPr>
          <p:cNvSpPr/>
          <p:nvPr userDrawn="1"/>
        </p:nvSpPr>
        <p:spPr>
          <a:xfrm>
            <a:off x="2431342" y="2371058"/>
            <a:ext cx="152400" cy="152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41" name="Rectangle 40">
            <a:extLst>
              <a:ext uri="{FF2B5EF4-FFF2-40B4-BE49-F238E27FC236}">
                <a16:creationId xmlns:a16="http://schemas.microsoft.com/office/drawing/2014/main" id="{19C6A9FB-5F47-9545-B448-B2E7B3B286C7}"/>
              </a:ext>
            </a:extLst>
          </p:cNvPr>
          <p:cNvSpPr/>
          <p:nvPr userDrawn="1"/>
        </p:nvSpPr>
        <p:spPr>
          <a:xfrm>
            <a:off x="9905144" y="4005877"/>
            <a:ext cx="152400" cy="152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2" name="TextBox 1">
            <a:extLst>
              <a:ext uri="{FF2B5EF4-FFF2-40B4-BE49-F238E27FC236}">
                <a16:creationId xmlns:a16="http://schemas.microsoft.com/office/drawing/2014/main" id="{0A92D1B0-6B63-F440-9F8D-BFFEC1F100C2}"/>
              </a:ext>
            </a:extLst>
          </p:cNvPr>
          <p:cNvSpPr txBox="1"/>
          <p:nvPr userDrawn="1"/>
        </p:nvSpPr>
        <p:spPr>
          <a:xfrm>
            <a:off x="3870376" y="6424726"/>
            <a:ext cx="4451248" cy="323165"/>
          </a:xfrm>
          <a:prstGeom prst="rect">
            <a:avLst/>
          </a:prstGeom>
          <a:noFill/>
        </p:spPr>
        <p:txBody>
          <a:bodyPr wrap="square" rtlCol="0">
            <a:spAutoFit/>
          </a:bodyPr>
          <a:lstStyle/>
          <a:p>
            <a:pPr algn="ctr"/>
            <a:r>
              <a:rPr lang="en-US" sz="1500" dirty="0" err="1">
                <a:solidFill>
                  <a:schemeClr val="bg1"/>
                </a:solidFill>
                <a:latin typeface="Arial" panose="020B0604020202020204" pitchFamily="34" charset="0"/>
                <a:cs typeface="Arial" panose="020B0604020202020204" pitchFamily="34" charset="0"/>
              </a:rPr>
              <a:t>shutterstock</a:t>
            </a:r>
            <a:r>
              <a:rPr lang="en-US" sz="1500" dirty="0">
                <a:solidFill>
                  <a:schemeClr val="bg1"/>
                </a:solidFill>
                <a:latin typeface="Arial" panose="020B0604020202020204" pitchFamily="34" charset="0"/>
                <a:cs typeface="Arial" panose="020B0604020202020204" pitchFamily="34" charset="0"/>
              </a:rPr>
              <a:t>/com</a:t>
            </a:r>
            <a:r>
              <a:rPr lang="he-IL" sz="1500" dirty="0">
                <a:solidFill>
                  <a:schemeClr val="bg1"/>
                </a:solidFill>
                <a:latin typeface="Arial" panose="020B0604020202020204" pitchFamily="34" charset="0"/>
                <a:cs typeface="+mn-cs"/>
              </a:rPr>
              <a:t> איורים: </a:t>
            </a:r>
            <a:endParaRPr lang="x-none" sz="15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2939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BEBEB"/>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68C25B-25BC-3D44-BF1A-D4FCCE68B2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lvl="0" algn="r" rtl="1">
              <a:spcBef>
                <a:spcPts val="800"/>
              </a:spcBef>
              <a:spcAft>
                <a:spcPts val="0"/>
              </a:spcAft>
            </a:pPr>
            <a:r>
              <a:rPr lang="he-IL" sz="4400" b="1">
                <a:solidFill>
                  <a:schemeClr val="dk1"/>
                </a:solidFill>
                <a:latin typeface="Alef"/>
                <a:ea typeface="Alef"/>
                <a:sym typeface="Alef"/>
              </a:rPr>
              <a:t>לפניכם מהלך השיעור הכולל (45 דקות סה"כ):</a:t>
            </a:r>
            <a:endParaRPr lang="he-IL" sz="4000" b="1" dirty="0">
              <a:solidFill>
                <a:schemeClr val="dk1"/>
              </a:solidFill>
              <a:latin typeface="Alef"/>
              <a:ea typeface="Alef"/>
              <a:sym typeface="Alef"/>
            </a:endParaRPr>
          </a:p>
        </p:txBody>
      </p:sp>
      <p:sp>
        <p:nvSpPr>
          <p:cNvPr id="3" name="Text Placeholder 2">
            <a:extLst>
              <a:ext uri="{FF2B5EF4-FFF2-40B4-BE49-F238E27FC236}">
                <a16:creationId xmlns:a16="http://schemas.microsoft.com/office/drawing/2014/main" id="{2E74985F-A51E-924E-9310-276896888B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הצגת נושא השיעור ומה נעשה היום (דקה)</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פעילות פתיחה (עד 2 דק')</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חיבור לידע קודם (עד 2 דק')</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שלב הלמידה (עד 20 דק')</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הקניה </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תרגול </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פתרון התרגול</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ניתן לחזור על הרצף פעם- פעמיים במסגרת ה- 20 דק'</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סיכום וסוף צילום (עד 5 דק')</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משימה עצמאית בנושא השיעור (15 דק')</a:t>
            </a:r>
          </a:p>
        </p:txBody>
      </p:sp>
    </p:spTree>
    <p:extLst>
      <p:ext uri="{BB962C8B-B14F-4D97-AF65-F5344CB8AC3E}">
        <p14:creationId xmlns:p14="http://schemas.microsoft.com/office/powerpoint/2010/main" val="3140060033"/>
      </p:ext>
    </p:extLst>
  </p:cSld>
  <p:clrMap bg1="lt1" tx1="dk1" bg2="lt2" tx2="dk2" accent1="accent1" accent2="accent2" accent3="accent3" accent4="accent4" accent5="accent5" accent6="accent6" hlink="hlink" folHlink="folHlink"/>
  <p:sldLayoutIdLst>
    <p:sldLayoutId id="2147483675" r:id="rId1"/>
    <p:sldLayoutId id="2147483672" r:id="rId2"/>
    <p:sldLayoutId id="2147483650" r:id="rId3"/>
    <p:sldLayoutId id="2147483653" r:id="rId4"/>
    <p:sldLayoutId id="2147483666" r:id="rId5"/>
    <p:sldLayoutId id="2147483652" r:id="rId6"/>
    <p:sldLayoutId id="2147483667" r:id="rId7"/>
    <p:sldLayoutId id="2147483669" r:id="rId8"/>
    <p:sldLayoutId id="2147483670" r:id="rId9"/>
    <p:sldLayoutId id="2147483671" r:id="rId10"/>
    <p:sldLayoutId id="2147483668" r:id="rId11"/>
    <p:sldLayoutId id="2147483665" r:id="rId12"/>
    <p:sldLayoutId id="2147483657" r:id="rId13"/>
    <p:sldLayoutId id="2147483664" r:id="rId14"/>
    <p:sldLayoutId id="2147483661" r:id="rId15"/>
    <p:sldLayoutId id="2147483649" r:id="rId16"/>
    <p:sldLayoutId id="2147483663" r:id="rId17"/>
    <p:sldLayoutId id="2147483673" r:id="rId18"/>
  </p:sldLayoutIdLst>
  <p:txStyles>
    <p:titleStyle>
      <a:lvl1pPr algn="r" defTabSz="914400" rtl="1" eaLnBrk="1" latinLnBrk="0" hangingPunct="1">
        <a:lnSpc>
          <a:spcPct val="90000"/>
        </a:lnSpc>
        <a:spcBef>
          <a:spcPts val="800"/>
        </a:spcBef>
        <a:spcAft>
          <a:spcPts val="0"/>
        </a:spcAft>
        <a:buNone/>
        <a:defRPr sz="4400" b="0" i="0" kern="1200">
          <a:solidFill>
            <a:schemeClr val="tx1"/>
          </a:solidFill>
          <a:latin typeface="Calibri" panose="020F0502020204030204" pitchFamily="34" charset="0"/>
          <a:ea typeface="Open Sans" panose="020B0606030504020204" pitchFamily="34" charset="0"/>
          <a:cs typeface="Calibri" panose="020F0502020204030204" pitchFamily="34" charset="0"/>
        </a:defRPr>
      </a:lvl1pPr>
    </p:titleStyle>
    <p:bodyStyle>
      <a:lvl1pPr marL="0" indent="0" algn="r" defTabSz="914400" rtl="1" eaLnBrk="1" latinLnBrk="0" hangingPunct="1">
        <a:lnSpc>
          <a:spcPct val="90000"/>
        </a:lnSpc>
        <a:spcBef>
          <a:spcPts val="800"/>
        </a:spcBef>
        <a:spcAft>
          <a:spcPts val="0"/>
        </a:spcAft>
        <a:buFont typeface="+mj-lt"/>
        <a:buNone/>
        <a:defRPr sz="2800" b="0" i="0" kern="1200">
          <a:solidFill>
            <a:schemeClr val="tx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083" userDrawn="1">
          <p15:clr>
            <a:srgbClr val="F26B43"/>
          </p15:clr>
        </p15:guide>
        <p15:guide id="2" orient="horz" pos="75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3.xml"/><Relationship Id="rId7" Type="http://schemas.openxmlformats.org/officeDocument/2006/relationships/image" Target="../media/image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comments" Target="../comments/comment1.xml"/><Relationship Id="rId4" Type="http://schemas.openxmlformats.org/officeDocument/2006/relationships/notesSlide" Target="../notesSlides/notesSlide3.xml"/><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15.jpe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5.xml"/><Relationship Id="rId7" Type="http://schemas.openxmlformats.org/officeDocument/2006/relationships/image" Target="../media/image23.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1.jpeg"/><Relationship Id="rId5" Type="http://schemas.openxmlformats.org/officeDocument/2006/relationships/image" Target="../media/image10.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25.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3.png"/><Relationship Id="rId5" Type="http://schemas.openxmlformats.org/officeDocument/2006/relationships/image" Target="../media/image10.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21.jpe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26.jpeg"/></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26.jpeg"/></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9.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0.xml"/><Relationship Id="rId1" Type="http://schemas.openxmlformats.org/officeDocument/2006/relationships/slideLayout" Target="../slideLayouts/slideLayout5.xml"/><Relationship Id="rId5" Type="http://schemas.openxmlformats.org/officeDocument/2006/relationships/image" Target="../media/image21.jpeg"/><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1.xml"/><Relationship Id="rId1" Type="http://schemas.openxmlformats.org/officeDocument/2006/relationships/slideLayout" Target="../slideLayouts/slideLayout5.xml"/><Relationship Id="rId5" Type="http://schemas.openxmlformats.org/officeDocument/2006/relationships/image" Target="../media/image21.jpeg"/><Relationship Id="rId4" Type="http://schemas.openxmlformats.org/officeDocument/2006/relationships/image" Target="../media/image28.png"/></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2.xml"/><Relationship Id="rId1" Type="http://schemas.openxmlformats.org/officeDocument/2006/relationships/slideLayout" Target="../slideLayouts/slideLayout5.xml"/><Relationship Id="rId5" Type="http://schemas.openxmlformats.org/officeDocument/2006/relationships/image" Target="../media/image30.png"/><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31.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23.png"/><Relationship Id="rId5" Type="http://schemas.openxmlformats.org/officeDocument/2006/relationships/image" Target="../media/image10.pn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A8353E3-2652-3F44-939F-0BCFCA29D2DF}"/>
              </a:ext>
            </a:extLst>
          </p:cNvPr>
          <p:cNvSpPr>
            <a:spLocks noGrp="1"/>
          </p:cNvSpPr>
          <p:nvPr>
            <p:ph type="body" sz="quarter" idx="12"/>
          </p:nvPr>
        </p:nvSpPr>
        <p:spPr/>
        <p:txBody>
          <a:bodyPr/>
          <a:lstStyle/>
          <a:p>
            <a:r>
              <a:rPr lang="he-IL" dirty="0"/>
              <a:t>שיעור עברית</a:t>
            </a:r>
            <a:r>
              <a:rPr lang="en-US" dirty="0"/>
              <a:t> </a:t>
            </a:r>
            <a:r>
              <a:rPr lang="he-IL" dirty="0"/>
              <a:t>לכיתות ד-ה</a:t>
            </a:r>
            <a:endParaRPr lang="x-none" dirty="0"/>
          </a:p>
          <a:p>
            <a:endParaRPr lang="x-none" dirty="0"/>
          </a:p>
        </p:txBody>
      </p:sp>
      <p:sp>
        <p:nvSpPr>
          <p:cNvPr id="18" name="Text Placeholder 17">
            <a:extLst>
              <a:ext uri="{FF2B5EF4-FFF2-40B4-BE49-F238E27FC236}">
                <a16:creationId xmlns:a16="http://schemas.microsoft.com/office/drawing/2014/main" id="{E2ECD639-8970-3D4B-AC28-B74B56B9409F}"/>
              </a:ext>
            </a:extLst>
          </p:cNvPr>
          <p:cNvSpPr>
            <a:spLocks noGrp="1"/>
          </p:cNvSpPr>
          <p:nvPr>
            <p:ph type="body" sz="quarter" idx="13"/>
          </p:nvPr>
        </p:nvSpPr>
        <p:spPr>
          <a:xfrm>
            <a:off x="2030832" y="4562377"/>
            <a:ext cx="5147207" cy="649357"/>
          </a:xfrm>
        </p:spPr>
        <p:txBody>
          <a:bodyPr>
            <a:normAutofit/>
          </a:bodyPr>
          <a:lstStyle/>
          <a:p>
            <a:pPr algn="r"/>
            <a:r>
              <a:rPr lang="he-IL" sz="2800" dirty="0"/>
              <a:t>נושא השיעור: ילדים </a:t>
            </a:r>
            <a:r>
              <a:rPr lang="he-IL" sz="2800" dirty="0" smtClean="0"/>
              <a:t>משנים עולם </a:t>
            </a:r>
            <a:endParaRPr lang="x-none" sz="2800" dirty="0"/>
          </a:p>
        </p:txBody>
      </p:sp>
      <p:sp>
        <p:nvSpPr>
          <p:cNvPr id="7" name="Text Placeholder 6">
            <a:extLst>
              <a:ext uri="{FF2B5EF4-FFF2-40B4-BE49-F238E27FC236}">
                <a16:creationId xmlns:a16="http://schemas.microsoft.com/office/drawing/2014/main" id="{F316A64C-005C-F64F-B02E-13F57DD4C7DB}"/>
              </a:ext>
            </a:extLst>
          </p:cNvPr>
          <p:cNvSpPr>
            <a:spLocks noGrp="1"/>
          </p:cNvSpPr>
          <p:nvPr>
            <p:ph type="body" sz="quarter" idx="14"/>
          </p:nvPr>
        </p:nvSpPr>
        <p:spPr>
          <a:xfrm>
            <a:off x="416890" y="6148563"/>
            <a:ext cx="11363629" cy="560533"/>
          </a:xfrm>
        </p:spPr>
        <p:txBody>
          <a:bodyPr/>
          <a:lstStyle/>
          <a:p>
            <a:pPr algn="r"/>
            <a:r>
              <a:rPr lang="he-IL" dirty="0"/>
              <a:t>נא הצטיידו בדף או מחברת וגם בעיפרון</a:t>
            </a:r>
            <a:endParaRPr lang="x-none" dirty="0"/>
          </a:p>
        </p:txBody>
      </p:sp>
      <p:pic>
        <p:nvPicPr>
          <p:cNvPr id="148" name="Picture 147">
            <a:extLst>
              <a:ext uri="{FF2B5EF4-FFF2-40B4-BE49-F238E27FC236}">
                <a16:creationId xmlns:a16="http://schemas.microsoft.com/office/drawing/2014/main" id="{F813B7AB-6F21-3441-8779-6DAF0C6E356B}"/>
              </a:ext>
            </a:extLst>
          </p:cNvPr>
          <p:cNvPicPr>
            <a:picLocks noChangeAspect="1"/>
          </p:cNvPicPr>
          <p:nvPr/>
        </p:nvPicPr>
        <p:blipFill>
          <a:blip r:embed="rId3"/>
          <a:stretch>
            <a:fillRect/>
          </a:stretch>
        </p:blipFill>
        <p:spPr>
          <a:xfrm rot="18894709">
            <a:off x="3733675" y="632278"/>
            <a:ext cx="658648" cy="2212383"/>
          </a:xfrm>
          <a:prstGeom prst="rect">
            <a:avLst/>
          </a:prstGeom>
        </p:spPr>
      </p:pic>
      <p:sp>
        <p:nvSpPr>
          <p:cNvPr id="6" name="Text Placeholder 17">
            <a:extLst>
              <a:ext uri="{FF2B5EF4-FFF2-40B4-BE49-F238E27FC236}">
                <a16:creationId xmlns:a16="http://schemas.microsoft.com/office/drawing/2014/main" id="{E2ECD639-8970-3D4B-AC28-B74B56B9409F}"/>
              </a:ext>
            </a:extLst>
          </p:cNvPr>
          <p:cNvSpPr txBox="1">
            <a:spLocks/>
          </p:cNvSpPr>
          <p:nvPr/>
        </p:nvSpPr>
        <p:spPr>
          <a:xfrm>
            <a:off x="2030832" y="4982656"/>
            <a:ext cx="5147207" cy="649357"/>
          </a:xfrm>
          <a:prstGeom prst="rect">
            <a:avLst/>
          </a:prstGeom>
        </p:spPr>
        <p:txBody>
          <a:bodyPr vert="horz" lIns="91440" tIns="45720" rIns="91440" bIns="45720" rtlCol="0">
            <a:normAutofit/>
          </a:bodyPr>
          <a:lstStyle>
            <a:lvl1pPr marL="0" indent="0" algn="l" defTabSz="914400" rtl="1" eaLnBrk="1" latinLnBrk="0" hangingPunct="1">
              <a:lnSpc>
                <a:spcPct val="90000"/>
              </a:lnSpc>
              <a:spcBef>
                <a:spcPts val="800"/>
              </a:spcBef>
              <a:spcAft>
                <a:spcPts val="0"/>
              </a:spcAft>
              <a:buFont typeface="+mj-lt"/>
              <a:buNone/>
              <a:defRPr lang="x-none" sz="3200" b="0" i="0" kern="1200" dirty="0">
                <a:solidFill>
                  <a:schemeClr val="bg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he-IL" sz="2800" dirty="0"/>
              <a:t>עם המורה: </a:t>
            </a:r>
            <a:r>
              <a:rPr lang="he-IL" sz="2800" dirty="0" smtClean="0"/>
              <a:t>אסנת </a:t>
            </a:r>
            <a:r>
              <a:rPr lang="he-IL" sz="2800" dirty="0"/>
              <a:t>בן יהודה</a:t>
            </a:r>
          </a:p>
        </p:txBody>
      </p:sp>
      <p:sp>
        <p:nvSpPr>
          <p:cNvPr id="2" name="TextBox 1"/>
          <p:cNvSpPr txBox="1"/>
          <p:nvPr/>
        </p:nvSpPr>
        <p:spPr>
          <a:xfrm>
            <a:off x="416890" y="6148563"/>
            <a:ext cx="5511113" cy="369332"/>
          </a:xfrm>
          <a:prstGeom prst="rect">
            <a:avLst/>
          </a:prstGeom>
          <a:noFill/>
        </p:spPr>
        <p:txBody>
          <a:bodyPr wrap="square" rtlCol="1">
            <a:spAutoFit/>
          </a:bodyPr>
          <a:lstStyle/>
          <a:p>
            <a:r>
              <a:rPr lang="he-IL" dirty="0">
                <a:solidFill>
                  <a:schemeClr val="bg1"/>
                </a:solidFill>
              </a:rPr>
              <a:t>פיתוח השיעור: אסנת בן יהודה, רחלי עטיה</a:t>
            </a:r>
          </a:p>
        </p:txBody>
      </p:sp>
    </p:spTree>
    <p:extLst>
      <p:ext uri="{BB962C8B-B14F-4D97-AF65-F5344CB8AC3E}">
        <p14:creationId xmlns:p14="http://schemas.microsoft.com/office/powerpoint/2010/main" val="2677957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141684-0310-9045-8FE5-875F7B59C73A}"/>
              </a:ext>
            </a:extLst>
          </p:cNvPr>
          <p:cNvSpPr>
            <a:spLocks noGrp="1"/>
          </p:cNvSpPr>
          <p:nvPr>
            <p:ph type="title"/>
          </p:nvPr>
        </p:nvSpPr>
        <p:spPr/>
        <p:txBody>
          <a:bodyPr/>
          <a:lstStyle/>
          <a:p>
            <a:r>
              <a:rPr lang="he-IL" dirty="0"/>
              <a:t>מה נלמד היום?</a:t>
            </a:r>
            <a:endParaRPr lang="x-none" dirty="0"/>
          </a:p>
        </p:txBody>
      </p:sp>
      <p:sp>
        <p:nvSpPr>
          <p:cNvPr id="5" name="Content Placeholder 4">
            <a:extLst>
              <a:ext uri="{FF2B5EF4-FFF2-40B4-BE49-F238E27FC236}">
                <a16:creationId xmlns:a16="http://schemas.microsoft.com/office/drawing/2014/main" id="{2D29BB97-9D9B-B04B-A130-6148BC78DF1C}"/>
              </a:ext>
            </a:extLst>
          </p:cNvPr>
          <p:cNvSpPr>
            <a:spLocks noGrp="1"/>
          </p:cNvSpPr>
          <p:nvPr>
            <p:ph idx="1"/>
          </p:nvPr>
        </p:nvSpPr>
        <p:spPr/>
        <p:txBody>
          <a:bodyPr/>
          <a:lstStyle/>
          <a:p>
            <a:pPr marL="457200" indent="-457200">
              <a:lnSpc>
                <a:spcPct val="150000"/>
              </a:lnSpc>
              <a:buFont typeface="Arial" panose="020B0604020202020204" pitchFamily="34" charset="0"/>
              <a:buChar char="•"/>
            </a:pPr>
            <a:r>
              <a:rPr lang="he-IL" sz="3600" dirty="0"/>
              <a:t>נקרא כתבה ונזהה את עמדתו של הכותב.</a:t>
            </a:r>
          </a:p>
          <a:p>
            <a:pPr marL="457200" indent="-457200">
              <a:lnSpc>
                <a:spcPct val="150000"/>
              </a:lnSpc>
              <a:buFont typeface="Arial" panose="020B0604020202020204" pitchFamily="34" charset="0"/>
              <a:buChar char="•"/>
            </a:pPr>
            <a:r>
              <a:rPr lang="he-IL" sz="3600" dirty="0"/>
              <a:t>נגלה כיצד כותרת ואיור תורמים להבנת הנקרא.</a:t>
            </a:r>
          </a:p>
          <a:p>
            <a:pPr marL="457200" indent="-457200">
              <a:lnSpc>
                <a:spcPct val="150000"/>
              </a:lnSpc>
              <a:buFont typeface="Arial" panose="020B0604020202020204" pitchFamily="34" charset="0"/>
              <a:buChar char="•"/>
            </a:pPr>
            <a:r>
              <a:rPr lang="he-IL" sz="3600" dirty="0"/>
              <a:t>נקרא מכתב של ילדה ונזהה בו את עמדתה.</a:t>
            </a:r>
          </a:p>
          <a:p>
            <a:pPr marL="457200" indent="-457200">
              <a:buFont typeface="Arial" panose="020B0604020202020204" pitchFamily="34" charset="0"/>
              <a:buChar char="•"/>
            </a:pPr>
            <a:endParaRPr lang="he-IL" dirty="0"/>
          </a:p>
          <a:p>
            <a:pPr marL="457200" indent="-457200">
              <a:buFont typeface="Arial" panose="020B0604020202020204" pitchFamily="34" charset="0"/>
              <a:buChar char="•"/>
            </a:pPr>
            <a:endParaRPr lang="he-IL" dirty="0"/>
          </a:p>
        </p:txBody>
      </p:sp>
      <p:pic>
        <p:nvPicPr>
          <p:cNvPr id="7" name="Picture 6">
            <a:extLst>
              <a:ext uri="{FF2B5EF4-FFF2-40B4-BE49-F238E27FC236}">
                <a16:creationId xmlns:a16="http://schemas.microsoft.com/office/drawing/2014/main" id="{DA7952BE-2EAD-6146-A1DB-1E0A94AD16D1}"/>
              </a:ext>
            </a:extLst>
          </p:cNvPr>
          <p:cNvPicPr>
            <a:picLocks noChangeAspect="1"/>
          </p:cNvPicPr>
          <p:nvPr/>
        </p:nvPicPr>
        <p:blipFill>
          <a:blip r:embed="rId3"/>
          <a:stretch>
            <a:fillRect/>
          </a:stretch>
        </p:blipFill>
        <p:spPr>
          <a:xfrm rot="8057618">
            <a:off x="290049" y="269606"/>
            <a:ext cx="1468977" cy="973310"/>
          </a:xfrm>
          <a:prstGeom prst="rect">
            <a:avLst/>
          </a:prstGeom>
        </p:spPr>
      </p:pic>
      <p:pic>
        <p:nvPicPr>
          <p:cNvPr id="9" name="Picture 8">
            <a:extLst>
              <a:ext uri="{FF2B5EF4-FFF2-40B4-BE49-F238E27FC236}">
                <a16:creationId xmlns:a16="http://schemas.microsoft.com/office/drawing/2014/main" id="{71839C5F-83A3-8449-9FEF-5203C8AED21E}"/>
              </a:ext>
            </a:extLst>
          </p:cNvPr>
          <p:cNvPicPr>
            <a:picLocks noChangeAspect="1"/>
          </p:cNvPicPr>
          <p:nvPr/>
        </p:nvPicPr>
        <p:blipFill>
          <a:blip r:embed="rId4"/>
          <a:stretch>
            <a:fillRect/>
          </a:stretch>
        </p:blipFill>
        <p:spPr>
          <a:xfrm>
            <a:off x="10833322" y="5810250"/>
            <a:ext cx="2082800" cy="2095500"/>
          </a:xfrm>
          <a:prstGeom prst="rect">
            <a:avLst/>
          </a:prstGeom>
        </p:spPr>
      </p:pic>
    </p:spTree>
    <p:extLst>
      <p:ext uri="{BB962C8B-B14F-4D97-AF65-F5344CB8AC3E}">
        <p14:creationId xmlns:p14="http://schemas.microsoft.com/office/powerpoint/2010/main" val="349292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141684-0310-9045-8FE5-875F7B59C73A}"/>
              </a:ext>
            </a:extLst>
          </p:cNvPr>
          <p:cNvSpPr>
            <a:spLocks noGrp="1"/>
          </p:cNvSpPr>
          <p:nvPr>
            <p:ph type="title"/>
          </p:nvPr>
        </p:nvSpPr>
        <p:spPr/>
        <p:txBody>
          <a:bodyPr/>
          <a:lstStyle/>
          <a:p>
            <a:r>
              <a:rPr lang="he-IL" dirty="0"/>
              <a:t>מה להביא לשיעור ?</a:t>
            </a:r>
            <a:endParaRPr lang="x-none" dirty="0"/>
          </a:p>
        </p:txBody>
      </p:sp>
      <p:sp>
        <p:nvSpPr>
          <p:cNvPr id="5" name="Content Placeholder 4">
            <a:extLst>
              <a:ext uri="{FF2B5EF4-FFF2-40B4-BE49-F238E27FC236}">
                <a16:creationId xmlns:a16="http://schemas.microsoft.com/office/drawing/2014/main" id="{2D29BB97-9D9B-B04B-A130-6148BC78DF1C}"/>
              </a:ext>
            </a:extLst>
          </p:cNvPr>
          <p:cNvSpPr>
            <a:spLocks noGrp="1"/>
          </p:cNvSpPr>
          <p:nvPr>
            <p:ph idx="1"/>
          </p:nvPr>
        </p:nvSpPr>
        <p:spPr/>
        <p:txBody>
          <a:bodyPr/>
          <a:lstStyle/>
          <a:p>
            <a:pPr marL="457200" indent="-457200">
              <a:buFont typeface="Arial" panose="020B0604020202020204" pitchFamily="34" charset="0"/>
              <a:buChar char="•"/>
            </a:pPr>
            <a:endParaRPr lang="he-IL" dirty="0"/>
          </a:p>
          <a:p>
            <a:pPr marL="457200" indent="-457200">
              <a:buFont typeface="Arial" panose="020B0604020202020204" pitchFamily="34" charset="0"/>
              <a:buChar char="•"/>
            </a:pPr>
            <a:endParaRPr lang="he-IL" dirty="0"/>
          </a:p>
        </p:txBody>
      </p:sp>
      <p:pic>
        <p:nvPicPr>
          <p:cNvPr id="7" name="Picture 6">
            <a:extLst>
              <a:ext uri="{FF2B5EF4-FFF2-40B4-BE49-F238E27FC236}">
                <a16:creationId xmlns:a16="http://schemas.microsoft.com/office/drawing/2014/main" id="{DA7952BE-2EAD-6146-A1DB-1E0A94AD16D1}"/>
              </a:ext>
            </a:extLst>
          </p:cNvPr>
          <p:cNvPicPr>
            <a:picLocks noChangeAspect="1"/>
          </p:cNvPicPr>
          <p:nvPr/>
        </p:nvPicPr>
        <p:blipFill>
          <a:blip r:embed="rId5"/>
          <a:stretch>
            <a:fillRect/>
          </a:stretch>
        </p:blipFill>
        <p:spPr>
          <a:xfrm rot="8057618">
            <a:off x="290049" y="269606"/>
            <a:ext cx="1468977" cy="973310"/>
          </a:xfrm>
          <a:prstGeom prst="rect">
            <a:avLst/>
          </a:prstGeom>
        </p:spPr>
      </p:pic>
      <p:pic>
        <p:nvPicPr>
          <p:cNvPr id="9" name="Picture 8">
            <a:extLst>
              <a:ext uri="{FF2B5EF4-FFF2-40B4-BE49-F238E27FC236}">
                <a16:creationId xmlns:a16="http://schemas.microsoft.com/office/drawing/2014/main" id="{71839C5F-83A3-8449-9FEF-5203C8AED21E}"/>
              </a:ext>
            </a:extLst>
          </p:cNvPr>
          <p:cNvPicPr>
            <a:picLocks noChangeAspect="1"/>
          </p:cNvPicPr>
          <p:nvPr/>
        </p:nvPicPr>
        <p:blipFill>
          <a:blip r:embed="rId6"/>
          <a:stretch>
            <a:fillRect/>
          </a:stretch>
        </p:blipFill>
        <p:spPr>
          <a:xfrm>
            <a:off x="10833322" y="5810250"/>
            <a:ext cx="2082800" cy="2095500"/>
          </a:xfrm>
          <a:prstGeom prst="rect">
            <a:avLst/>
          </a:prstGeom>
        </p:spPr>
      </p:pic>
      <p:pic>
        <p:nvPicPr>
          <p:cNvPr id="6" name="Picture 3" descr="https://lh5.googleusercontent.com/7xQchnRuOUJbyFAyyHdllavqvQUFOSCV7l5Kzy1Rmeboi9xefgg8yDF0ng5ESkxi3tC9_i9ER1BmBYOOTMhmhaxTzBz8ILJQxn_c__0Qg9cKcVB64VGmWAAtIhTRT7NF">
            <a:extLst>
              <a:ext uri="{FF2B5EF4-FFF2-40B4-BE49-F238E27FC236}">
                <a16:creationId xmlns:a16="http://schemas.microsoft.com/office/drawing/2014/main" id="{FF8246FA-F11E-415B-8638-38AA8418DDA6}"/>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8590798" y="2560637"/>
            <a:ext cx="2028825" cy="2881313"/>
          </a:xfrm>
          <a:prstGeom prst="rect">
            <a:avLst/>
          </a:prstGeom>
          <a:extLst>
            <a:ext uri="{909E8E84-426E-40DD-AFC4-6F175D3DCCD1}">
              <a14:hiddenFill xmlns:a14="http://schemas.microsoft.com/office/drawing/2010/main">
                <a:solidFill>
                  <a:srgbClr val="FFFFFF"/>
                </a:solidFill>
              </a14:hiddenFill>
            </a:ext>
          </a:extLst>
        </p:spPr>
      </p:pic>
      <p:pic>
        <p:nvPicPr>
          <p:cNvPr id="8" name="Picture 4" descr="https://lh4.googleusercontent.com/iGTl96Eygo7-oid1H3ZWWYhb5HWAynyOs2KLWGGMeuEgHeu4cFLof2g-jYLOscV4q-879K-lfjkP4Swnmj_UGZsWTDspF4AbUz1XGd30Tf1KKpiEXhvx6NLF17Q1F5VY">
            <a:extLst>
              <a:ext uri="{FF2B5EF4-FFF2-40B4-BE49-F238E27FC236}">
                <a16:creationId xmlns:a16="http://schemas.microsoft.com/office/drawing/2014/main" id="{9F5B4D7F-74EB-42FE-BA51-F832C8C10802}"/>
              </a:ext>
            </a:extLst>
          </p:cNvPr>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rot="5400000">
            <a:off x="5809371" y="3301999"/>
            <a:ext cx="2881313" cy="1398588"/>
          </a:xfrm>
          <a:prstGeom prst="rect">
            <a:avLst/>
          </a:prstGeom>
          <a:extLst>
            <a:ext uri="{909E8E84-426E-40DD-AFC4-6F175D3DCCD1}">
              <a14:hiddenFill xmlns:a14="http://schemas.microsoft.com/office/drawing/2010/main">
                <a:solidFill>
                  <a:srgbClr val="FFFFFF"/>
                </a:solidFill>
              </a14:hiddenFill>
            </a:ext>
          </a:extLst>
        </p:spPr>
      </p:pic>
      <p:pic>
        <p:nvPicPr>
          <p:cNvPr id="2" name="30sec_final">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885791" y="592336"/>
            <a:ext cx="2442446" cy="871139"/>
          </a:xfrm>
          <a:prstGeom prst="rect">
            <a:avLst/>
          </a:prstGeom>
        </p:spPr>
      </p:pic>
    </p:spTree>
    <p:extLst>
      <p:ext uri="{BB962C8B-B14F-4D97-AF65-F5344CB8AC3E}">
        <p14:creationId xmlns:p14="http://schemas.microsoft.com/office/powerpoint/2010/main" val="2637577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הידעתם?</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9" name="תמונה 8" descr="תמונה שמכילה דשא, שולחן, דוב, קטן&#10;&#10;התיאור נוצר באופן אוטומטי">
            <a:extLst>
              <a:ext uri="{FF2B5EF4-FFF2-40B4-BE49-F238E27FC236}">
                <a16:creationId xmlns:a16="http://schemas.microsoft.com/office/drawing/2014/main" id="{E0C732D8-664E-4F6C-B0D1-381C5FFC0E17}"/>
              </a:ext>
            </a:extLst>
          </p:cNvPr>
          <p:cNvPicPr>
            <a:picLocks noChangeAspect="1"/>
          </p:cNvPicPr>
          <p:nvPr/>
        </p:nvPicPr>
        <p:blipFill>
          <a:blip r:embed="rId4"/>
          <a:stretch>
            <a:fillRect/>
          </a:stretch>
        </p:blipFill>
        <p:spPr>
          <a:xfrm>
            <a:off x="3359563" y="1942008"/>
            <a:ext cx="6721475" cy="4124325"/>
          </a:xfrm>
          <a:prstGeom prst="rect">
            <a:avLst/>
          </a:prstGeom>
        </p:spPr>
      </p:pic>
    </p:spTree>
    <p:extLst>
      <p:ext uri="{BB962C8B-B14F-4D97-AF65-F5344CB8AC3E}">
        <p14:creationId xmlns:p14="http://schemas.microsoft.com/office/powerpoint/2010/main" val="1903658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ילדים משנים ומשפיעים</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3" name="תמונה 2">
            <a:extLst>
              <a:ext uri="{FF2B5EF4-FFF2-40B4-BE49-F238E27FC236}">
                <a16:creationId xmlns:a16="http://schemas.microsoft.com/office/drawing/2014/main" id="{5675F54D-4976-4C12-A40E-40F0B064706D}"/>
              </a:ext>
            </a:extLst>
          </p:cNvPr>
          <p:cNvPicPr>
            <a:picLocks noChangeAspect="1"/>
          </p:cNvPicPr>
          <p:nvPr/>
        </p:nvPicPr>
        <p:blipFill rotWithShape="1">
          <a:blip r:embed="rId4"/>
          <a:srcRect l="35200" t="26849" r="34474" b="45333"/>
          <a:stretch/>
        </p:blipFill>
        <p:spPr>
          <a:xfrm>
            <a:off x="250045" y="1319216"/>
            <a:ext cx="5316567" cy="274320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7" name="תיבת טקסט 6">
            <a:extLst>
              <a:ext uri="{FF2B5EF4-FFF2-40B4-BE49-F238E27FC236}">
                <a16:creationId xmlns:a16="http://schemas.microsoft.com/office/drawing/2014/main" id="{487B948C-54E3-490D-BB75-845A2D964CEE}"/>
              </a:ext>
            </a:extLst>
          </p:cNvPr>
          <p:cNvSpPr txBox="1"/>
          <p:nvPr/>
        </p:nvSpPr>
        <p:spPr>
          <a:xfrm>
            <a:off x="5952877" y="1748909"/>
            <a:ext cx="5742439" cy="4739759"/>
          </a:xfrm>
          <a:prstGeom prst="rect">
            <a:avLst/>
          </a:prstGeom>
          <a:noFill/>
          <a:ln>
            <a:solidFill>
              <a:srgbClr val="002060"/>
            </a:solidFill>
          </a:ln>
        </p:spPr>
        <p:txBody>
          <a:bodyPr wrap="square" rtlCol="1">
            <a:spAutoFit/>
          </a:bodyPr>
          <a:lstStyle/>
          <a:p>
            <a:pPr algn="r" rtl="1"/>
            <a:r>
              <a:rPr lang="he-IL" sz="2600" b="1" dirty="0">
                <a:latin typeface="Calibri" panose="020F0502020204030204" pitchFamily="34" charset="0"/>
                <a:cs typeface="Calibri" panose="020F0502020204030204" pitchFamily="34" charset="0"/>
              </a:rPr>
              <a:t>פארק הכוכב במודיעין </a:t>
            </a:r>
            <a:endParaRPr lang="en-US" sz="2600" dirty="0">
              <a:latin typeface="Calibri" panose="020F0502020204030204" pitchFamily="34" charset="0"/>
              <a:cs typeface="Calibri" panose="020F0502020204030204" pitchFamily="34" charset="0"/>
            </a:endParaRPr>
          </a:p>
          <a:p>
            <a:pPr algn="r" rtl="1"/>
            <a:r>
              <a:rPr lang="he-IL" sz="2800" dirty="0">
                <a:latin typeface="Calibri" panose="020F0502020204030204" pitchFamily="34" charset="0"/>
                <a:cs typeface="Calibri" panose="020F0502020204030204" pitchFamily="34" charset="0"/>
              </a:rPr>
              <a:t>פארק הכוכב במודיעין הוא פארק שעשועים צבעוני ומיוחד לילדים. המתקנים שלו בנויים בצורת כוכבי לכת, למשל כדור הארץ, מאדים, שבתאי.</a:t>
            </a:r>
            <a:endParaRPr lang="en-US" sz="2800" dirty="0">
              <a:latin typeface="Calibri" panose="020F0502020204030204" pitchFamily="34" charset="0"/>
              <a:cs typeface="Calibri" panose="020F0502020204030204" pitchFamily="34" charset="0"/>
            </a:endParaRPr>
          </a:p>
          <a:p>
            <a:pPr algn="r" rtl="1"/>
            <a:r>
              <a:rPr lang="he-IL" sz="2800" dirty="0">
                <a:latin typeface="Calibri" panose="020F0502020204030204" pitchFamily="34" charset="0"/>
                <a:cs typeface="Calibri" panose="020F0502020204030204" pitchFamily="34" charset="0"/>
              </a:rPr>
              <a:t>את הרעיון להקמת הפארק העלה אביהו חזן בן ה-11 במכתב שכתב לראש העיר. ראש העיר אהב את הרעיון ולאחר בדיקה הוחלט להקים את הפארק לפי הדֶגֶם שהציע  אביהו חזן.   </a:t>
            </a:r>
            <a:endParaRPr lang="en-US" sz="2800" dirty="0">
              <a:latin typeface="Calibri" panose="020F0502020204030204" pitchFamily="34" charset="0"/>
              <a:cs typeface="Calibri" panose="020F0502020204030204" pitchFamily="34" charset="0"/>
            </a:endParaRPr>
          </a:p>
          <a:p>
            <a:pPr rtl="1"/>
            <a:r>
              <a:rPr lang="en-US" sz="2400" dirty="0"/>
              <a:t> </a:t>
            </a:r>
          </a:p>
        </p:txBody>
      </p:sp>
      <p:pic>
        <p:nvPicPr>
          <p:cNvPr id="9" name="תמונה 8">
            <a:extLst>
              <a:ext uri="{FF2B5EF4-FFF2-40B4-BE49-F238E27FC236}">
                <a16:creationId xmlns:a16="http://schemas.microsoft.com/office/drawing/2014/main" id="{FEE40D7D-D7A3-4E01-9BC5-EC8603E81615}"/>
              </a:ext>
            </a:extLst>
          </p:cNvPr>
          <p:cNvPicPr>
            <a:picLocks noChangeAspect="1"/>
          </p:cNvPicPr>
          <p:nvPr/>
        </p:nvPicPr>
        <p:blipFill rotWithShape="1">
          <a:blip r:embed="rId4"/>
          <a:srcRect l="35200" t="54667" r="34474" b="16795"/>
          <a:stretch/>
        </p:blipFill>
        <p:spPr>
          <a:xfrm>
            <a:off x="945430" y="4065961"/>
            <a:ext cx="4272319" cy="226148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0" name="מלבן 9">
            <a:extLst>
              <a:ext uri="{FF2B5EF4-FFF2-40B4-BE49-F238E27FC236}">
                <a16:creationId xmlns:a16="http://schemas.microsoft.com/office/drawing/2014/main" id="{F3DB3EEE-13AC-4783-BC60-D16E5D9E6293}"/>
              </a:ext>
            </a:extLst>
          </p:cNvPr>
          <p:cNvSpPr/>
          <p:nvPr/>
        </p:nvSpPr>
        <p:spPr>
          <a:xfrm>
            <a:off x="6166822" y="6119336"/>
            <a:ext cx="3793026" cy="369332"/>
          </a:xfrm>
          <a:prstGeom prst="rect">
            <a:avLst/>
          </a:prstGeom>
        </p:spPr>
        <p:txBody>
          <a:bodyPr wrap="none">
            <a:spAutoFit/>
          </a:bodyPr>
          <a:lstStyle/>
          <a:p>
            <a:r>
              <a:rPr lang="he-IL" altLang="he-IL" b="1" dirty="0">
                <a:solidFill>
                  <a:srgbClr val="000000"/>
                </a:solidFill>
                <a:latin typeface="Calibri" panose="020F0502020204030204" pitchFamily="34" charset="0"/>
                <a:cs typeface="Calibri" panose="020F0502020204030204" pitchFamily="34" charset="0"/>
              </a:rPr>
              <a:t>מתוך : "מילה טובה מאוד"- עברית לכיתה ד</a:t>
            </a:r>
            <a:endParaRPr lang="he-IL"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49884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ילדים משנים עולם</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2" name="מלבן 1">
            <a:extLst>
              <a:ext uri="{FF2B5EF4-FFF2-40B4-BE49-F238E27FC236}">
                <a16:creationId xmlns:a16="http://schemas.microsoft.com/office/drawing/2014/main" id="{81B453F6-4E42-4A4C-B353-ED744AD37A5E}"/>
              </a:ext>
            </a:extLst>
          </p:cNvPr>
          <p:cNvSpPr/>
          <p:nvPr/>
        </p:nvSpPr>
        <p:spPr>
          <a:xfrm>
            <a:off x="1088607" y="2299910"/>
            <a:ext cx="5540793" cy="2766911"/>
          </a:xfrm>
          <a:prstGeom prst="rect">
            <a:avLst/>
          </a:prstGeom>
        </p:spPr>
        <p:txBody>
          <a:bodyPr wrap="square">
            <a:spAutoFit/>
          </a:bodyPr>
          <a:lstStyle/>
          <a:p>
            <a:pPr algn="ctr">
              <a:lnSpc>
                <a:spcPct val="150000"/>
              </a:lnSpc>
            </a:pPr>
            <a:r>
              <a:rPr lang="he-IL" sz="4000" dirty="0">
                <a:solidFill>
                  <a:srgbClr val="002060"/>
                </a:solidFill>
                <a:latin typeface="Calibri" panose="020F0502020204030204" pitchFamily="34" charset="0"/>
                <a:cs typeface="Calibri" panose="020F0502020204030204" pitchFamily="34" charset="0"/>
              </a:rPr>
              <a:t>האם, לדעתכם, לילדים יש כוח לשנות דברים בסביבתם הקרובה או אפילו בעולם? </a:t>
            </a:r>
          </a:p>
        </p:txBody>
      </p:sp>
      <p:pic>
        <p:nvPicPr>
          <p:cNvPr id="4" name="תמונה 3">
            <a:extLst>
              <a:ext uri="{FF2B5EF4-FFF2-40B4-BE49-F238E27FC236}">
                <a16:creationId xmlns:a16="http://schemas.microsoft.com/office/drawing/2014/main" id="{4121F782-C82A-4938-8A2E-3E1DA5E74722}"/>
              </a:ext>
            </a:extLst>
          </p:cNvPr>
          <p:cNvPicPr>
            <a:picLocks noChangeAspect="1"/>
          </p:cNvPicPr>
          <p:nvPr/>
        </p:nvPicPr>
        <p:blipFill rotWithShape="1">
          <a:blip r:embed="rId4"/>
          <a:srcRect l="50976" t="29838" r="33907" b="49801"/>
          <a:stretch/>
        </p:blipFill>
        <p:spPr>
          <a:xfrm>
            <a:off x="7398168" y="2032690"/>
            <a:ext cx="4357687" cy="3301352"/>
          </a:xfrm>
          <a:prstGeom prst="rect">
            <a:avLst/>
          </a:prstGeom>
        </p:spPr>
      </p:pic>
    </p:spTree>
    <p:extLst>
      <p:ext uri="{BB962C8B-B14F-4D97-AF65-F5344CB8AC3E}">
        <p14:creationId xmlns:p14="http://schemas.microsoft.com/office/powerpoint/2010/main" val="1963823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F7B9CCA4-5327-43E0-A9B4-B283A93ACC22}"/>
              </a:ext>
            </a:extLst>
          </p:cNvPr>
          <p:cNvPicPr>
            <a:picLocks noChangeAspect="1"/>
          </p:cNvPicPr>
          <p:nvPr/>
        </p:nvPicPr>
        <p:blipFill>
          <a:blip r:embed="rId3"/>
          <a:stretch>
            <a:fillRect/>
          </a:stretch>
        </p:blipFill>
        <p:spPr>
          <a:xfrm>
            <a:off x="5242576" y="1874693"/>
            <a:ext cx="6600825" cy="2914650"/>
          </a:xfrm>
          <a:prstGeom prst="rect">
            <a:avLst/>
          </a:prstGeom>
        </p:spPr>
      </p:pic>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4"/>
          <a:stretch>
            <a:fillRect/>
          </a:stretch>
        </p:blipFill>
        <p:spPr>
          <a:xfrm>
            <a:off x="3617846" y="13562"/>
            <a:ext cx="1017545" cy="1070700"/>
          </a:xfrm>
          <a:prstGeom prst="rect">
            <a:avLst/>
          </a:prstGeom>
        </p:spPr>
      </p:pic>
      <p:pic>
        <p:nvPicPr>
          <p:cNvPr id="6" name="Picture 2">
            <a:extLst>
              <a:ext uri="{FF2B5EF4-FFF2-40B4-BE49-F238E27FC236}">
                <a16:creationId xmlns:a16="http://schemas.microsoft.com/office/drawing/2014/main" id="{4FF81E13-49DF-4EA5-AB68-931859D557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1569" y="1868399"/>
            <a:ext cx="4085393" cy="3121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9069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515B1698-336E-44CA-BA6C-8D9E7DD932F3}"/>
              </a:ext>
            </a:extLst>
          </p:cNvPr>
          <p:cNvPicPr>
            <a:picLocks noChangeAspect="1"/>
          </p:cNvPicPr>
          <p:nvPr/>
        </p:nvPicPr>
        <p:blipFill>
          <a:blip r:embed="rId3"/>
          <a:stretch>
            <a:fillRect/>
          </a:stretch>
        </p:blipFill>
        <p:spPr>
          <a:xfrm>
            <a:off x="417705" y="1733826"/>
            <a:ext cx="5511803" cy="4086479"/>
          </a:xfrm>
          <a:prstGeom prst="rect">
            <a:avLst/>
          </a:prstGeom>
        </p:spPr>
      </p:pic>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4"/>
          <a:stretch>
            <a:fillRect/>
          </a:stretch>
        </p:blipFill>
        <p:spPr>
          <a:xfrm>
            <a:off x="3617846" y="13562"/>
            <a:ext cx="1017545" cy="1070700"/>
          </a:xfrm>
          <a:prstGeom prst="rect">
            <a:avLst/>
          </a:prstGeom>
        </p:spPr>
      </p:pic>
      <p:pic>
        <p:nvPicPr>
          <p:cNvPr id="4" name="תמונה 3">
            <a:extLst>
              <a:ext uri="{FF2B5EF4-FFF2-40B4-BE49-F238E27FC236}">
                <a16:creationId xmlns:a16="http://schemas.microsoft.com/office/drawing/2014/main" id="{D0EC966A-2D2B-45F1-B012-2F6BB76F968E}"/>
              </a:ext>
            </a:extLst>
          </p:cNvPr>
          <p:cNvPicPr>
            <a:picLocks noChangeAspect="1"/>
          </p:cNvPicPr>
          <p:nvPr/>
        </p:nvPicPr>
        <p:blipFill>
          <a:blip r:embed="rId5"/>
          <a:stretch>
            <a:fillRect/>
          </a:stretch>
        </p:blipFill>
        <p:spPr>
          <a:xfrm>
            <a:off x="6415291" y="2032690"/>
            <a:ext cx="2632247" cy="1747458"/>
          </a:xfrm>
          <a:prstGeom prst="rect">
            <a:avLst/>
          </a:prstGeom>
        </p:spPr>
      </p:pic>
      <p:pic>
        <p:nvPicPr>
          <p:cNvPr id="6" name="תמונה 5">
            <a:extLst>
              <a:ext uri="{FF2B5EF4-FFF2-40B4-BE49-F238E27FC236}">
                <a16:creationId xmlns:a16="http://schemas.microsoft.com/office/drawing/2014/main" id="{0F8C8C63-5317-4DAB-BD66-EB5205408716}"/>
              </a:ext>
            </a:extLst>
          </p:cNvPr>
          <p:cNvPicPr>
            <a:picLocks noChangeAspect="1"/>
          </p:cNvPicPr>
          <p:nvPr/>
        </p:nvPicPr>
        <p:blipFill>
          <a:blip r:embed="rId6"/>
          <a:stretch>
            <a:fillRect/>
          </a:stretch>
        </p:blipFill>
        <p:spPr>
          <a:xfrm>
            <a:off x="9591675" y="1782317"/>
            <a:ext cx="2600325" cy="2143125"/>
          </a:xfrm>
          <a:prstGeom prst="rect">
            <a:avLst/>
          </a:prstGeom>
        </p:spPr>
      </p:pic>
      <p:pic>
        <p:nvPicPr>
          <p:cNvPr id="7" name="תמונה 6">
            <a:extLst>
              <a:ext uri="{FF2B5EF4-FFF2-40B4-BE49-F238E27FC236}">
                <a16:creationId xmlns:a16="http://schemas.microsoft.com/office/drawing/2014/main" id="{5C3A5257-5330-46FD-983B-8D31C88FF652}"/>
              </a:ext>
            </a:extLst>
          </p:cNvPr>
          <p:cNvPicPr>
            <a:picLocks noChangeAspect="1"/>
          </p:cNvPicPr>
          <p:nvPr/>
        </p:nvPicPr>
        <p:blipFill>
          <a:blip r:embed="rId7"/>
          <a:stretch>
            <a:fillRect/>
          </a:stretch>
        </p:blipFill>
        <p:spPr>
          <a:xfrm>
            <a:off x="7602045" y="4187204"/>
            <a:ext cx="2890986" cy="1674826"/>
          </a:xfrm>
          <a:prstGeom prst="rect">
            <a:avLst/>
          </a:prstGeom>
        </p:spPr>
      </p:pic>
    </p:spTree>
    <p:extLst>
      <p:ext uri="{BB962C8B-B14F-4D97-AF65-F5344CB8AC3E}">
        <p14:creationId xmlns:p14="http://schemas.microsoft.com/office/powerpoint/2010/main" val="3963381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עכשיו קוראים</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2" name="מלבן 1">
            <a:extLst>
              <a:ext uri="{FF2B5EF4-FFF2-40B4-BE49-F238E27FC236}">
                <a16:creationId xmlns:a16="http://schemas.microsoft.com/office/drawing/2014/main" id="{3D95784C-A26B-42F7-A773-464C6D531673}"/>
              </a:ext>
            </a:extLst>
          </p:cNvPr>
          <p:cNvSpPr/>
          <p:nvPr/>
        </p:nvSpPr>
        <p:spPr>
          <a:xfrm>
            <a:off x="929229" y="6001780"/>
            <a:ext cx="3793026" cy="369332"/>
          </a:xfrm>
          <a:prstGeom prst="rect">
            <a:avLst/>
          </a:prstGeom>
        </p:spPr>
        <p:txBody>
          <a:bodyPr wrap="none">
            <a:spAutoFit/>
          </a:bodyPr>
          <a:lstStyle/>
          <a:p>
            <a:r>
              <a:rPr lang="he-IL" altLang="he-IL" b="1" dirty="0">
                <a:solidFill>
                  <a:srgbClr val="000000"/>
                </a:solidFill>
                <a:latin typeface="Calibri" panose="020F0502020204030204" pitchFamily="34" charset="0"/>
                <a:cs typeface="Calibri" panose="020F0502020204030204" pitchFamily="34" charset="0"/>
              </a:rPr>
              <a:t>מתוך : "מילה טובה מאוד"- עברית לכיתה ד</a:t>
            </a:r>
            <a:endParaRPr lang="he-IL" b="1" dirty="0">
              <a:latin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8B0BBD06-A04A-40F8-A428-9E1C6786CA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18484" y="2761640"/>
            <a:ext cx="6329201" cy="3749055"/>
          </a:xfrm>
          <a:prstGeom prst="rect">
            <a:avLst/>
          </a:prstGeom>
          <a:noFill/>
          <a:extLst>
            <a:ext uri="{909E8E84-426E-40DD-AFC4-6F175D3DCCD1}">
              <a14:hiddenFill xmlns:a14="http://schemas.microsoft.com/office/drawing/2010/main">
                <a:solidFill>
                  <a:srgbClr val="FFFFFF"/>
                </a:solidFill>
              </a14:hiddenFill>
            </a:ext>
          </a:extLst>
        </p:spPr>
      </p:pic>
      <p:pic>
        <p:nvPicPr>
          <p:cNvPr id="10" name="תמונה 9">
            <a:extLst>
              <a:ext uri="{FF2B5EF4-FFF2-40B4-BE49-F238E27FC236}">
                <a16:creationId xmlns:a16="http://schemas.microsoft.com/office/drawing/2014/main" id="{82317EE9-513E-4693-BCB7-20F504D6D05E}"/>
              </a:ext>
            </a:extLst>
          </p:cNvPr>
          <p:cNvPicPr>
            <a:picLocks noChangeAspect="1"/>
          </p:cNvPicPr>
          <p:nvPr/>
        </p:nvPicPr>
        <p:blipFill>
          <a:blip r:embed="rId5"/>
          <a:stretch>
            <a:fillRect/>
          </a:stretch>
        </p:blipFill>
        <p:spPr>
          <a:xfrm>
            <a:off x="7221590" y="1588882"/>
            <a:ext cx="3164622" cy="1007148"/>
          </a:xfrm>
          <a:prstGeom prst="rect">
            <a:avLst/>
          </a:prstGeom>
        </p:spPr>
      </p:pic>
      <p:sp>
        <p:nvSpPr>
          <p:cNvPr id="3" name="תרשים זרימה: תהליך 2">
            <a:extLst>
              <a:ext uri="{FF2B5EF4-FFF2-40B4-BE49-F238E27FC236}">
                <a16:creationId xmlns:a16="http://schemas.microsoft.com/office/drawing/2014/main" id="{FC4349F7-3338-4A5F-9323-A926F6E44057}"/>
              </a:ext>
            </a:extLst>
          </p:cNvPr>
          <p:cNvSpPr/>
          <p:nvPr/>
        </p:nvSpPr>
        <p:spPr>
          <a:xfrm>
            <a:off x="5518484" y="4636168"/>
            <a:ext cx="4867728" cy="465221"/>
          </a:xfrm>
          <a:prstGeom prst="flowChartProcess">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תרשים זרימה: תהליך 10">
            <a:extLst>
              <a:ext uri="{FF2B5EF4-FFF2-40B4-BE49-F238E27FC236}">
                <a16:creationId xmlns:a16="http://schemas.microsoft.com/office/drawing/2014/main" id="{31436AB9-1522-4E49-BB42-0069D23B2C2C}"/>
              </a:ext>
            </a:extLst>
          </p:cNvPr>
          <p:cNvSpPr/>
          <p:nvPr/>
        </p:nvSpPr>
        <p:spPr>
          <a:xfrm>
            <a:off x="8967537" y="5101389"/>
            <a:ext cx="2613812" cy="457200"/>
          </a:xfrm>
          <a:prstGeom prst="flowChartProcess">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 name="תיבת טקסט 3">
            <a:extLst>
              <a:ext uri="{FF2B5EF4-FFF2-40B4-BE49-F238E27FC236}">
                <a16:creationId xmlns:a16="http://schemas.microsoft.com/office/drawing/2014/main" id="{12A772B4-3897-4E5C-929B-8E3EEDBF42B4}"/>
              </a:ext>
            </a:extLst>
          </p:cNvPr>
          <p:cNvSpPr txBox="1"/>
          <p:nvPr/>
        </p:nvSpPr>
        <p:spPr>
          <a:xfrm>
            <a:off x="407706" y="2913907"/>
            <a:ext cx="4314549" cy="2232021"/>
          </a:xfrm>
          <a:prstGeom prst="rect">
            <a:avLst/>
          </a:prstGeom>
          <a:noFill/>
        </p:spPr>
        <p:txBody>
          <a:bodyPr wrap="square" rtlCol="1">
            <a:spAutoFit/>
          </a:bodyPr>
          <a:lstStyle/>
          <a:p>
            <a:pPr algn="ctr">
              <a:lnSpc>
                <a:spcPct val="150000"/>
              </a:lnSpc>
            </a:pPr>
            <a:r>
              <a:rPr lang="he-IL" sz="3200" dirty="0">
                <a:latin typeface="Calibri" panose="020F0502020204030204" pitchFamily="34" charset="0"/>
                <a:cs typeface="Calibri" panose="020F0502020204030204" pitchFamily="34" charset="0"/>
              </a:rPr>
              <a:t>מה ניתן ללמוד מהמשפט: "</a:t>
            </a:r>
            <a:r>
              <a:rPr lang="he-IL" sz="3200" b="1" dirty="0">
                <a:latin typeface="Calibri" panose="020F0502020204030204" pitchFamily="34" charset="0"/>
                <a:cs typeface="Calibri" panose="020F0502020204030204" pitchFamily="34" charset="0"/>
              </a:rPr>
              <a:t>שוודאי גרם ללא מעט מהם ללכת לפינה להתבייש" ? </a:t>
            </a:r>
          </a:p>
        </p:txBody>
      </p:sp>
    </p:spTree>
    <p:extLst>
      <p:ext uri="{BB962C8B-B14F-4D97-AF65-F5344CB8AC3E}">
        <p14:creationId xmlns:p14="http://schemas.microsoft.com/office/powerpoint/2010/main" val="2886503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המכתב של </a:t>
            </a:r>
            <a:r>
              <a:rPr lang="he-IL" dirty="0" err="1"/>
              <a:t>שרלוט</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7" name="תרשים זרימה: תהליך 6">
            <a:extLst>
              <a:ext uri="{FF2B5EF4-FFF2-40B4-BE49-F238E27FC236}">
                <a16:creationId xmlns:a16="http://schemas.microsoft.com/office/drawing/2014/main" id="{AADB71CF-EC6E-415F-BBC1-7CBF05FAB4A0}"/>
              </a:ext>
            </a:extLst>
          </p:cNvPr>
          <p:cNvSpPr/>
          <p:nvPr/>
        </p:nvSpPr>
        <p:spPr>
          <a:xfrm>
            <a:off x="4370512" y="1383126"/>
            <a:ext cx="7821488" cy="5349173"/>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תיבת טקסט 8">
            <a:extLst>
              <a:ext uri="{FF2B5EF4-FFF2-40B4-BE49-F238E27FC236}">
                <a16:creationId xmlns:a16="http://schemas.microsoft.com/office/drawing/2014/main" id="{A4AFEB88-26CC-41E8-9036-0122D6B15525}"/>
              </a:ext>
            </a:extLst>
          </p:cNvPr>
          <p:cNvSpPr txBox="1"/>
          <p:nvPr/>
        </p:nvSpPr>
        <p:spPr>
          <a:xfrm rot="292789">
            <a:off x="5590846" y="1605721"/>
            <a:ext cx="5973523" cy="4661276"/>
          </a:xfrm>
          <a:prstGeom prst="rect">
            <a:avLst/>
          </a:prstGeom>
          <a:solidFill>
            <a:schemeClr val="bg1">
              <a:lumMod val="85000"/>
            </a:schemeClr>
          </a:solidFill>
        </p:spPr>
        <p:txBody>
          <a:bodyPr wrap="square" rtlCol="1">
            <a:spAutoFit/>
          </a:bodyPr>
          <a:lstStyle/>
          <a:p>
            <a:pPr algn="r">
              <a:lnSpc>
                <a:spcPct val="150000"/>
              </a:lnSpc>
            </a:pPr>
            <a:r>
              <a:rPr lang="he-IL" sz="2000" dirty="0">
                <a:latin typeface="Calibri" panose="020F0502020204030204" pitchFamily="34" charset="0"/>
                <a:cs typeface="Calibri" panose="020F0502020204030204" pitchFamily="34" charset="0"/>
              </a:rPr>
              <a:t>חברת לגו היקרה,</a:t>
            </a:r>
          </a:p>
          <a:p>
            <a:pPr algn="r">
              <a:lnSpc>
                <a:spcPct val="150000"/>
              </a:lnSpc>
            </a:pPr>
            <a:r>
              <a:rPr lang="he-IL" sz="2000" dirty="0">
                <a:latin typeface="Calibri" panose="020F0502020204030204" pitchFamily="34" charset="0"/>
                <a:cs typeface="Calibri" panose="020F0502020204030204" pitchFamily="34" charset="0"/>
              </a:rPr>
              <a:t>קוראים לי </a:t>
            </a:r>
            <a:r>
              <a:rPr lang="he-IL" sz="2000" dirty="0" err="1">
                <a:latin typeface="Calibri" panose="020F0502020204030204" pitchFamily="34" charset="0"/>
                <a:cs typeface="Calibri" panose="020F0502020204030204" pitchFamily="34" charset="0"/>
              </a:rPr>
              <a:t>שרלוט</a:t>
            </a:r>
            <a:r>
              <a:rPr lang="he-IL" sz="2000" dirty="0">
                <a:latin typeface="Calibri" panose="020F0502020204030204" pitchFamily="34" charset="0"/>
                <a:cs typeface="Calibri" panose="020F0502020204030204" pitchFamily="34" charset="0"/>
              </a:rPr>
              <a:t> ואני בת שבע. אני אוהבת לגו אבל אני לא אוהבת את זה שיש יותר אנשי לגו מנְשות לגו. </a:t>
            </a:r>
          </a:p>
          <a:p>
            <a:pPr algn="r">
              <a:lnSpc>
                <a:spcPct val="150000"/>
              </a:lnSpc>
            </a:pPr>
            <a:r>
              <a:rPr lang="he-IL" sz="2000" dirty="0">
                <a:latin typeface="Calibri" panose="020F0502020204030204" pitchFamily="34" charset="0"/>
                <a:cs typeface="Calibri" panose="020F0502020204030204" pitchFamily="34" charset="0"/>
              </a:rPr>
              <a:t>היום הלכתי לחנות וראיתי לגו בשני אֲזורים: האֵזור הוורוד לבָּנות והאֵזור הכחול לבָּנים. כל מה שהבָּנות עשו היה לשֶבֶת בבית, ללכת לחוף הים ולעשות שוֹפִּינֵג. לאף אחת מהן לא </a:t>
            </a:r>
            <a:r>
              <a:rPr lang="he-IL" sz="2000" dirty="0" err="1">
                <a:latin typeface="Calibri" panose="020F0502020204030204" pitchFamily="34" charset="0"/>
                <a:cs typeface="Calibri" panose="020F0502020204030204" pitchFamily="34" charset="0"/>
              </a:rPr>
              <a:t>היתה</a:t>
            </a:r>
            <a:r>
              <a:rPr lang="he-IL" sz="2000" dirty="0">
                <a:latin typeface="Calibri" panose="020F0502020204030204" pitchFamily="34" charset="0"/>
                <a:cs typeface="Calibri" panose="020F0502020204030204" pitchFamily="34" charset="0"/>
              </a:rPr>
              <a:t> עבודה. אבל הבנים יצאו להרפתקאות, עבדו, הִצילו אנשים ואפילו  שחו עם כרישים.  אני רוצָה שתכינו יותר בנות בלגו ותְנו להן לצאת להרפתקאות ולעשות חיים. בסדר ?!? </a:t>
            </a:r>
          </a:p>
          <a:p>
            <a:pPr algn="r">
              <a:lnSpc>
                <a:spcPct val="150000"/>
              </a:lnSpc>
            </a:pPr>
            <a:r>
              <a:rPr lang="he-IL" sz="2000" dirty="0">
                <a:latin typeface="Calibri" panose="020F0502020204030204" pitchFamily="34" charset="0"/>
                <a:cs typeface="Calibri" panose="020F0502020204030204" pitchFamily="34" charset="0"/>
              </a:rPr>
              <a:t>                                תודה, </a:t>
            </a:r>
            <a:r>
              <a:rPr lang="he-IL" sz="2000" dirty="0" err="1">
                <a:latin typeface="Calibri" panose="020F0502020204030204" pitchFamily="34" charset="0"/>
                <a:cs typeface="Calibri" panose="020F0502020204030204" pitchFamily="34" charset="0"/>
              </a:rPr>
              <a:t>שרלוט</a:t>
            </a:r>
            <a:endParaRPr lang="he-IL" sz="2000" dirty="0">
              <a:latin typeface="Calibri" panose="020F0502020204030204" pitchFamily="34" charset="0"/>
              <a:cs typeface="Calibri" panose="020F0502020204030204" pitchFamily="34" charset="0"/>
            </a:endParaRPr>
          </a:p>
        </p:txBody>
      </p:sp>
      <p:pic>
        <p:nvPicPr>
          <p:cNvPr id="10" name="Picture 2" descr="Letter., מעטפה, ריק, mail., 3d. מעטפה, רקע., מכתב, לבן, mail., ריק ...">
            <a:extLst>
              <a:ext uri="{FF2B5EF4-FFF2-40B4-BE49-F238E27FC236}">
                <a16:creationId xmlns:a16="http://schemas.microsoft.com/office/drawing/2014/main" id="{CF9FC42A-E370-4B4C-870B-52DFD0701CE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459" r="12917" b="13698"/>
          <a:stretch/>
        </p:blipFill>
        <p:spPr bwMode="auto">
          <a:xfrm rot="20722402">
            <a:off x="4699951" y="5161434"/>
            <a:ext cx="1406926" cy="130452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7166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המכתב של </a:t>
            </a:r>
            <a:r>
              <a:rPr lang="he-IL" dirty="0" err="1"/>
              <a:t>שרלוט</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3" name="מלבן 2">
            <a:extLst>
              <a:ext uri="{FF2B5EF4-FFF2-40B4-BE49-F238E27FC236}">
                <a16:creationId xmlns:a16="http://schemas.microsoft.com/office/drawing/2014/main" id="{03820660-38ED-41C8-8323-7F2E412AC5CE}"/>
              </a:ext>
            </a:extLst>
          </p:cNvPr>
          <p:cNvSpPr/>
          <p:nvPr/>
        </p:nvSpPr>
        <p:spPr>
          <a:xfrm>
            <a:off x="-46699" y="2379491"/>
            <a:ext cx="4476311" cy="1695208"/>
          </a:xfrm>
          <a:prstGeom prst="rect">
            <a:avLst/>
          </a:prstGeom>
        </p:spPr>
        <p:txBody>
          <a:bodyPr wrap="square">
            <a:spAutoFit/>
          </a:bodyPr>
          <a:lstStyle/>
          <a:p>
            <a:pPr algn="ctr" rtl="1">
              <a:lnSpc>
                <a:spcPct val="200000"/>
              </a:lnSpc>
            </a:pPr>
            <a:r>
              <a:rPr lang="he-IL" sz="2800" dirty="0">
                <a:latin typeface="Calibri" panose="020F0502020204030204" pitchFamily="34" charset="0"/>
                <a:cs typeface="Calibri" panose="020F0502020204030204" pitchFamily="34" charset="0"/>
              </a:rPr>
              <a:t>למי המכתב מיועד ? </a:t>
            </a:r>
            <a:br>
              <a:rPr lang="he-IL" sz="2800" dirty="0">
                <a:latin typeface="Calibri" panose="020F0502020204030204" pitchFamily="34" charset="0"/>
                <a:cs typeface="Calibri" panose="020F0502020204030204" pitchFamily="34" charset="0"/>
              </a:rPr>
            </a:br>
            <a:endParaRPr lang="he-IL" sz="2800" dirty="0">
              <a:latin typeface="Calibri" panose="020F0502020204030204" pitchFamily="34" charset="0"/>
              <a:cs typeface="Calibri" panose="020F0502020204030204" pitchFamily="34" charset="0"/>
            </a:endParaRPr>
          </a:p>
        </p:txBody>
      </p:sp>
      <p:sp>
        <p:nvSpPr>
          <p:cNvPr id="7" name="תרשים זרימה: תהליך 6">
            <a:extLst>
              <a:ext uri="{FF2B5EF4-FFF2-40B4-BE49-F238E27FC236}">
                <a16:creationId xmlns:a16="http://schemas.microsoft.com/office/drawing/2014/main" id="{AADB71CF-EC6E-415F-BBC1-7CBF05FAB4A0}"/>
              </a:ext>
            </a:extLst>
          </p:cNvPr>
          <p:cNvSpPr/>
          <p:nvPr/>
        </p:nvSpPr>
        <p:spPr>
          <a:xfrm>
            <a:off x="4370512" y="1383126"/>
            <a:ext cx="7821488" cy="5349173"/>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תיבת טקסט 8">
            <a:extLst>
              <a:ext uri="{FF2B5EF4-FFF2-40B4-BE49-F238E27FC236}">
                <a16:creationId xmlns:a16="http://schemas.microsoft.com/office/drawing/2014/main" id="{A4AFEB88-26CC-41E8-9036-0122D6B15525}"/>
              </a:ext>
            </a:extLst>
          </p:cNvPr>
          <p:cNvSpPr txBox="1"/>
          <p:nvPr/>
        </p:nvSpPr>
        <p:spPr>
          <a:xfrm rot="292789">
            <a:off x="5590846" y="1605721"/>
            <a:ext cx="5973523" cy="4661276"/>
          </a:xfrm>
          <a:prstGeom prst="rect">
            <a:avLst/>
          </a:prstGeom>
          <a:solidFill>
            <a:schemeClr val="bg1">
              <a:lumMod val="85000"/>
            </a:schemeClr>
          </a:solidFill>
        </p:spPr>
        <p:txBody>
          <a:bodyPr wrap="square" rtlCol="1">
            <a:spAutoFit/>
          </a:bodyPr>
          <a:lstStyle/>
          <a:p>
            <a:pPr algn="r">
              <a:lnSpc>
                <a:spcPct val="150000"/>
              </a:lnSpc>
            </a:pPr>
            <a:r>
              <a:rPr lang="he-IL" sz="2000" dirty="0">
                <a:latin typeface="Calibri" panose="020F0502020204030204" pitchFamily="34" charset="0"/>
                <a:cs typeface="Calibri" panose="020F0502020204030204" pitchFamily="34" charset="0"/>
              </a:rPr>
              <a:t>חברת לגו היקרה,</a:t>
            </a:r>
          </a:p>
          <a:p>
            <a:pPr algn="r">
              <a:lnSpc>
                <a:spcPct val="150000"/>
              </a:lnSpc>
            </a:pPr>
            <a:r>
              <a:rPr lang="he-IL" sz="2000" dirty="0">
                <a:latin typeface="Calibri" panose="020F0502020204030204" pitchFamily="34" charset="0"/>
                <a:cs typeface="Calibri" panose="020F0502020204030204" pitchFamily="34" charset="0"/>
              </a:rPr>
              <a:t>קוראים לי </a:t>
            </a:r>
            <a:r>
              <a:rPr lang="he-IL" sz="2000" dirty="0" err="1">
                <a:latin typeface="Calibri" panose="020F0502020204030204" pitchFamily="34" charset="0"/>
                <a:cs typeface="Calibri" panose="020F0502020204030204" pitchFamily="34" charset="0"/>
              </a:rPr>
              <a:t>שרלוט</a:t>
            </a:r>
            <a:r>
              <a:rPr lang="he-IL" sz="2000" dirty="0">
                <a:latin typeface="Calibri" panose="020F0502020204030204" pitchFamily="34" charset="0"/>
                <a:cs typeface="Calibri" panose="020F0502020204030204" pitchFamily="34" charset="0"/>
              </a:rPr>
              <a:t> ואני בת שבע. אני אוהבת לגו אבל אני לא אוהבת את זה שיש יותר אנשי לגו מנְשות לגו. </a:t>
            </a:r>
          </a:p>
          <a:p>
            <a:pPr algn="r">
              <a:lnSpc>
                <a:spcPct val="150000"/>
              </a:lnSpc>
            </a:pPr>
            <a:r>
              <a:rPr lang="he-IL" sz="2000" dirty="0">
                <a:latin typeface="Calibri" panose="020F0502020204030204" pitchFamily="34" charset="0"/>
                <a:cs typeface="Calibri" panose="020F0502020204030204" pitchFamily="34" charset="0"/>
              </a:rPr>
              <a:t>היום הלכתי לחנות וראיתי לגו בשני אֲזורים: האֵזור הוורוד לבָּנות והאֵזור הכחול לבָּנים. כל מה שהבָּנות עשו היה לשֶבֶת בבית, ללכת לחוף הים ולעשות שוֹפִּינֵג. לאף אחת מהן לא </a:t>
            </a:r>
            <a:r>
              <a:rPr lang="he-IL" sz="2000" dirty="0" err="1">
                <a:latin typeface="Calibri" panose="020F0502020204030204" pitchFamily="34" charset="0"/>
                <a:cs typeface="Calibri" panose="020F0502020204030204" pitchFamily="34" charset="0"/>
              </a:rPr>
              <a:t>היתה</a:t>
            </a:r>
            <a:r>
              <a:rPr lang="he-IL" sz="2000" dirty="0">
                <a:latin typeface="Calibri" panose="020F0502020204030204" pitchFamily="34" charset="0"/>
                <a:cs typeface="Calibri" panose="020F0502020204030204" pitchFamily="34" charset="0"/>
              </a:rPr>
              <a:t> עבודה. אבל הבנים יצאו להרפתקאות, עבדו, הִצילו אנשים ואפילו  שחו עם כרישים.  אני רוצָה שתכינו יותר בנות בלגו ותְנו להן לצאת להרפתקאות ולעשות חיים. בסדר ?!? </a:t>
            </a:r>
          </a:p>
          <a:p>
            <a:pPr algn="r">
              <a:lnSpc>
                <a:spcPct val="150000"/>
              </a:lnSpc>
            </a:pPr>
            <a:r>
              <a:rPr lang="he-IL" sz="2000" dirty="0">
                <a:latin typeface="Calibri" panose="020F0502020204030204" pitchFamily="34" charset="0"/>
                <a:cs typeface="Calibri" panose="020F0502020204030204" pitchFamily="34" charset="0"/>
              </a:rPr>
              <a:t>                                תודה, </a:t>
            </a:r>
            <a:r>
              <a:rPr lang="he-IL" sz="2000" dirty="0" err="1">
                <a:latin typeface="Calibri" panose="020F0502020204030204" pitchFamily="34" charset="0"/>
                <a:cs typeface="Calibri" panose="020F0502020204030204" pitchFamily="34" charset="0"/>
              </a:rPr>
              <a:t>שרלוט</a:t>
            </a:r>
            <a:endParaRPr lang="he-IL" sz="2000" dirty="0">
              <a:latin typeface="Calibri" panose="020F0502020204030204" pitchFamily="34" charset="0"/>
              <a:cs typeface="Calibri" panose="020F0502020204030204" pitchFamily="34" charset="0"/>
            </a:endParaRPr>
          </a:p>
        </p:txBody>
      </p:sp>
      <p:pic>
        <p:nvPicPr>
          <p:cNvPr id="10" name="Picture 2" descr="Letter., מעטפה, ריק, mail., 3d. מעטפה, רקע., מכתב, לבן, mail., ריק ...">
            <a:extLst>
              <a:ext uri="{FF2B5EF4-FFF2-40B4-BE49-F238E27FC236}">
                <a16:creationId xmlns:a16="http://schemas.microsoft.com/office/drawing/2014/main" id="{CF9FC42A-E370-4B4C-870B-52DFD0701CE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459" r="12917" b="13698"/>
          <a:stretch/>
        </p:blipFill>
        <p:spPr bwMode="auto">
          <a:xfrm rot="20722402">
            <a:off x="4699951" y="5161434"/>
            <a:ext cx="1406926" cy="130452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1366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המכתב של </a:t>
            </a:r>
            <a:r>
              <a:rPr lang="he-IL" dirty="0" err="1"/>
              <a:t>שרלוט</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3" name="מלבן 2">
            <a:extLst>
              <a:ext uri="{FF2B5EF4-FFF2-40B4-BE49-F238E27FC236}">
                <a16:creationId xmlns:a16="http://schemas.microsoft.com/office/drawing/2014/main" id="{03820660-38ED-41C8-8323-7F2E412AC5CE}"/>
              </a:ext>
            </a:extLst>
          </p:cNvPr>
          <p:cNvSpPr/>
          <p:nvPr/>
        </p:nvSpPr>
        <p:spPr>
          <a:xfrm>
            <a:off x="-105799" y="2585727"/>
            <a:ext cx="4476311" cy="630429"/>
          </a:xfrm>
          <a:prstGeom prst="rect">
            <a:avLst/>
          </a:prstGeom>
        </p:spPr>
        <p:txBody>
          <a:bodyPr wrap="square">
            <a:spAutoFit/>
          </a:bodyPr>
          <a:lstStyle/>
          <a:p>
            <a:pPr algn="ctr">
              <a:lnSpc>
                <a:spcPct val="150000"/>
              </a:lnSpc>
            </a:pPr>
            <a:r>
              <a:rPr lang="he-IL" sz="2600" dirty="0" smtClean="0">
                <a:latin typeface="Calibri" panose="020F0502020204030204" pitchFamily="34" charset="0"/>
                <a:cs typeface="Calibri" panose="020F0502020204030204" pitchFamily="34" charset="0"/>
              </a:rPr>
              <a:t>למי </a:t>
            </a:r>
            <a:r>
              <a:rPr lang="he-IL" sz="2600" smtClean="0">
                <a:latin typeface="Calibri" panose="020F0502020204030204" pitchFamily="34" charset="0"/>
                <a:cs typeface="Calibri" panose="020F0502020204030204" pitchFamily="34" charset="0"/>
              </a:rPr>
              <a:t>המכתב </a:t>
            </a:r>
            <a:r>
              <a:rPr lang="he-IL" sz="2600" smtClean="0">
                <a:latin typeface="Calibri" panose="020F0502020204030204" pitchFamily="34" charset="0"/>
                <a:cs typeface="Calibri" panose="020F0502020204030204" pitchFamily="34" charset="0"/>
              </a:rPr>
              <a:t>מיועד?</a:t>
            </a:r>
            <a:endParaRPr lang="he-IL" sz="2600" dirty="0" smtClean="0">
              <a:latin typeface="Calibri" panose="020F0502020204030204" pitchFamily="34" charset="0"/>
              <a:cs typeface="Calibri" panose="020F0502020204030204" pitchFamily="34" charset="0"/>
            </a:endParaRPr>
          </a:p>
        </p:txBody>
      </p:sp>
      <p:sp>
        <p:nvSpPr>
          <p:cNvPr id="7" name="תרשים זרימה: תהליך 6">
            <a:extLst>
              <a:ext uri="{FF2B5EF4-FFF2-40B4-BE49-F238E27FC236}">
                <a16:creationId xmlns:a16="http://schemas.microsoft.com/office/drawing/2014/main" id="{AADB71CF-EC6E-415F-BBC1-7CBF05FAB4A0}"/>
              </a:ext>
            </a:extLst>
          </p:cNvPr>
          <p:cNvSpPr/>
          <p:nvPr/>
        </p:nvSpPr>
        <p:spPr>
          <a:xfrm>
            <a:off x="4370512" y="1383126"/>
            <a:ext cx="7821488" cy="5349173"/>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תיבת טקסט 8">
            <a:extLst>
              <a:ext uri="{FF2B5EF4-FFF2-40B4-BE49-F238E27FC236}">
                <a16:creationId xmlns:a16="http://schemas.microsoft.com/office/drawing/2014/main" id="{A4AFEB88-26CC-41E8-9036-0122D6B15525}"/>
              </a:ext>
            </a:extLst>
          </p:cNvPr>
          <p:cNvSpPr txBox="1"/>
          <p:nvPr/>
        </p:nvSpPr>
        <p:spPr>
          <a:xfrm rot="292789">
            <a:off x="5590846" y="1581868"/>
            <a:ext cx="5973523" cy="4708981"/>
          </a:xfrm>
          <a:prstGeom prst="rect">
            <a:avLst/>
          </a:prstGeom>
          <a:solidFill>
            <a:schemeClr val="bg1">
              <a:lumMod val="85000"/>
            </a:schemeClr>
          </a:solidFill>
        </p:spPr>
        <p:txBody>
          <a:bodyPr wrap="square" rtlCol="1">
            <a:spAutoFit/>
          </a:bodyPr>
          <a:lstStyle/>
          <a:p>
            <a:pPr algn="r">
              <a:lnSpc>
                <a:spcPct val="150000"/>
              </a:lnSpc>
            </a:pPr>
            <a:endParaRPr lang="he-IL" sz="2000" dirty="0" smtClean="0">
              <a:latin typeface="Calibri" panose="020F0502020204030204" pitchFamily="34" charset="0"/>
              <a:cs typeface="Calibri" panose="020F0502020204030204" pitchFamily="34" charset="0"/>
            </a:endParaRPr>
          </a:p>
          <a:p>
            <a:pPr algn="r">
              <a:lnSpc>
                <a:spcPct val="150000"/>
              </a:lnSpc>
            </a:pPr>
            <a:r>
              <a:rPr lang="he-IL" sz="2000" dirty="0" smtClean="0">
                <a:latin typeface="Calibri" panose="020F0502020204030204" pitchFamily="34" charset="0"/>
                <a:cs typeface="Calibri" panose="020F0502020204030204" pitchFamily="34" charset="0"/>
              </a:rPr>
              <a:t>קוראים </a:t>
            </a:r>
            <a:r>
              <a:rPr lang="he-IL" sz="2000" dirty="0">
                <a:latin typeface="Calibri" panose="020F0502020204030204" pitchFamily="34" charset="0"/>
                <a:cs typeface="Calibri" panose="020F0502020204030204" pitchFamily="34" charset="0"/>
              </a:rPr>
              <a:t>לי </a:t>
            </a:r>
            <a:r>
              <a:rPr lang="he-IL" sz="2000" dirty="0" err="1">
                <a:latin typeface="Calibri" panose="020F0502020204030204" pitchFamily="34" charset="0"/>
                <a:cs typeface="Calibri" panose="020F0502020204030204" pitchFamily="34" charset="0"/>
              </a:rPr>
              <a:t>שרלוט</a:t>
            </a:r>
            <a:r>
              <a:rPr lang="he-IL" sz="2000" dirty="0">
                <a:latin typeface="Calibri" panose="020F0502020204030204" pitchFamily="34" charset="0"/>
                <a:cs typeface="Calibri" panose="020F0502020204030204" pitchFamily="34" charset="0"/>
              </a:rPr>
              <a:t> ואני בת שבע. אני אוהבת לגו אבל אני לא אוהבת את זה שיש יותר אנשי לגו מנְשות לגו. </a:t>
            </a:r>
          </a:p>
          <a:p>
            <a:pPr algn="r">
              <a:lnSpc>
                <a:spcPct val="150000"/>
              </a:lnSpc>
            </a:pPr>
            <a:r>
              <a:rPr lang="he-IL" sz="2000" dirty="0">
                <a:latin typeface="Calibri" panose="020F0502020204030204" pitchFamily="34" charset="0"/>
                <a:cs typeface="Calibri" panose="020F0502020204030204" pitchFamily="34" charset="0"/>
              </a:rPr>
              <a:t>היום הלכתי לחנות וראיתי לגו בשני אֲזורים: האֵזור הוורוד לבָּנות והאֵזור הכחול לבָּנים. כל מה שהבָּנות עשו היה לשֶבֶת בבית, ללכת לחוף הים ולעשות שוֹפִּינֵג. לאף אחת מהן לא </a:t>
            </a:r>
            <a:r>
              <a:rPr lang="he-IL" sz="2000" dirty="0" err="1">
                <a:latin typeface="Calibri" panose="020F0502020204030204" pitchFamily="34" charset="0"/>
                <a:cs typeface="Calibri" panose="020F0502020204030204" pitchFamily="34" charset="0"/>
              </a:rPr>
              <a:t>היתה</a:t>
            </a:r>
            <a:r>
              <a:rPr lang="he-IL" sz="2000" dirty="0">
                <a:latin typeface="Calibri" panose="020F0502020204030204" pitchFamily="34" charset="0"/>
                <a:cs typeface="Calibri" panose="020F0502020204030204" pitchFamily="34" charset="0"/>
              </a:rPr>
              <a:t> עבודה. אבל הבנים יצאו להרפתקאות, עבדו, הִצילו אנשים ואפילו  שחו עם כרישים.  אני רוצָה שתכינו יותר בנות בלגו ותְנו להן לצאת להרפתקאות ולעשות חיים. בסדר ?!? </a:t>
            </a:r>
          </a:p>
          <a:p>
            <a:pPr algn="r">
              <a:lnSpc>
                <a:spcPct val="150000"/>
              </a:lnSpc>
            </a:pPr>
            <a:r>
              <a:rPr lang="he-IL" sz="2000" dirty="0">
                <a:latin typeface="Calibri" panose="020F0502020204030204" pitchFamily="34" charset="0"/>
                <a:cs typeface="Calibri" panose="020F0502020204030204" pitchFamily="34" charset="0"/>
              </a:rPr>
              <a:t>                                תודה, </a:t>
            </a:r>
            <a:r>
              <a:rPr lang="he-IL" sz="2000" dirty="0" err="1">
                <a:latin typeface="Calibri" panose="020F0502020204030204" pitchFamily="34" charset="0"/>
                <a:cs typeface="Calibri" panose="020F0502020204030204" pitchFamily="34" charset="0"/>
              </a:rPr>
              <a:t>שרלוט</a:t>
            </a:r>
            <a:endParaRPr lang="he-IL" sz="2000" dirty="0">
              <a:latin typeface="Calibri" panose="020F0502020204030204" pitchFamily="34" charset="0"/>
              <a:cs typeface="Calibri" panose="020F0502020204030204" pitchFamily="34" charset="0"/>
            </a:endParaRPr>
          </a:p>
        </p:txBody>
      </p:sp>
      <p:sp>
        <p:nvSpPr>
          <p:cNvPr id="2" name="מלבן 1"/>
          <p:cNvSpPr/>
          <p:nvPr/>
        </p:nvSpPr>
        <p:spPr>
          <a:xfrm rot="231405">
            <a:off x="9460157" y="1920863"/>
            <a:ext cx="2178756" cy="270934"/>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000" dirty="0" smtClean="0">
                <a:solidFill>
                  <a:schemeClr val="tx1"/>
                </a:solidFill>
              </a:rPr>
              <a:t>חברת לגו יקרה,</a:t>
            </a:r>
            <a:endParaRPr lang="he-IL" sz="2000" dirty="0">
              <a:solidFill>
                <a:schemeClr val="tx1"/>
              </a:solidFill>
            </a:endParaRPr>
          </a:p>
        </p:txBody>
      </p:sp>
      <p:pic>
        <p:nvPicPr>
          <p:cNvPr id="10" name="Picture 2" descr="Letter., מעטפה, ריק, mail., 3d. מעטפה, רקע., מכתב, לבן, mail., ריק ...">
            <a:extLst>
              <a:ext uri="{FF2B5EF4-FFF2-40B4-BE49-F238E27FC236}">
                <a16:creationId xmlns:a16="http://schemas.microsoft.com/office/drawing/2014/main" id="{CF9FC42A-E370-4B4C-870B-52DFD0701CE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459" r="12917" b="13698"/>
          <a:stretch/>
        </p:blipFill>
        <p:spPr bwMode="auto">
          <a:xfrm rot="20722402">
            <a:off x="4699951" y="5161434"/>
            <a:ext cx="1406926" cy="130452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4746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המכתב של </a:t>
            </a:r>
            <a:r>
              <a:rPr lang="he-IL" dirty="0" err="1"/>
              <a:t>שרלוט</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3" name="מלבן 2">
            <a:extLst>
              <a:ext uri="{FF2B5EF4-FFF2-40B4-BE49-F238E27FC236}">
                <a16:creationId xmlns:a16="http://schemas.microsoft.com/office/drawing/2014/main" id="{03820660-38ED-41C8-8323-7F2E412AC5CE}"/>
              </a:ext>
            </a:extLst>
          </p:cNvPr>
          <p:cNvSpPr/>
          <p:nvPr/>
        </p:nvSpPr>
        <p:spPr>
          <a:xfrm>
            <a:off x="-105799" y="2585727"/>
            <a:ext cx="4476311" cy="1230593"/>
          </a:xfrm>
          <a:prstGeom prst="rect">
            <a:avLst/>
          </a:prstGeom>
        </p:spPr>
        <p:txBody>
          <a:bodyPr wrap="square">
            <a:spAutoFit/>
          </a:bodyPr>
          <a:lstStyle/>
          <a:p>
            <a:pPr algn="ctr">
              <a:lnSpc>
                <a:spcPct val="150000"/>
              </a:lnSpc>
            </a:pPr>
            <a:r>
              <a:rPr lang="he-IL" sz="2600" dirty="0">
                <a:latin typeface="Calibri" panose="020F0502020204030204" pitchFamily="34" charset="0"/>
                <a:cs typeface="Calibri" panose="020F0502020204030204" pitchFamily="34" charset="0"/>
              </a:rPr>
              <a:t>כיצד בוחרת </a:t>
            </a:r>
            <a:r>
              <a:rPr lang="he-IL" sz="2600" dirty="0" err="1">
                <a:latin typeface="Calibri" panose="020F0502020204030204" pitchFamily="34" charset="0"/>
                <a:cs typeface="Calibri" panose="020F0502020204030204" pitchFamily="34" charset="0"/>
              </a:rPr>
              <a:t>שרלוט</a:t>
            </a:r>
            <a:r>
              <a:rPr lang="he-IL" sz="2600" dirty="0">
                <a:latin typeface="Calibri" panose="020F0502020204030204" pitchFamily="34" charset="0"/>
                <a:cs typeface="Calibri" panose="020F0502020204030204" pitchFamily="34" charset="0"/>
              </a:rPr>
              <a:t> להציג את עצמה במכתב ? </a:t>
            </a:r>
          </a:p>
        </p:txBody>
      </p:sp>
      <p:sp>
        <p:nvSpPr>
          <p:cNvPr id="7" name="תרשים זרימה: תהליך 6">
            <a:extLst>
              <a:ext uri="{FF2B5EF4-FFF2-40B4-BE49-F238E27FC236}">
                <a16:creationId xmlns:a16="http://schemas.microsoft.com/office/drawing/2014/main" id="{AADB71CF-EC6E-415F-BBC1-7CBF05FAB4A0}"/>
              </a:ext>
            </a:extLst>
          </p:cNvPr>
          <p:cNvSpPr/>
          <p:nvPr/>
        </p:nvSpPr>
        <p:spPr>
          <a:xfrm>
            <a:off x="4370512" y="1383126"/>
            <a:ext cx="7821488" cy="5349173"/>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תיבת טקסט 8">
            <a:extLst>
              <a:ext uri="{FF2B5EF4-FFF2-40B4-BE49-F238E27FC236}">
                <a16:creationId xmlns:a16="http://schemas.microsoft.com/office/drawing/2014/main" id="{A4AFEB88-26CC-41E8-9036-0122D6B15525}"/>
              </a:ext>
            </a:extLst>
          </p:cNvPr>
          <p:cNvSpPr txBox="1"/>
          <p:nvPr/>
        </p:nvSpPr>
        <p:spPr>
          <a:xfrm rot="292789">
            <a:off x="5590846" y="1605721"/>
            <a:ext cx="5973523" cy="4661276"/>
          </a:xfrm>
          <a:prstGeom prst="rect">
            <a:avLst/>
          </a:prstGeom>
          <a:solidFill>
            <a:schemeClr val="bg1">
              <a:lumMod val="85000"/>
            </a:schemeClr>
          </a:solidFill>
        </p:spPr>
        <p:txBody>
          <a:bodyPr wrap="square" rtlCol="1">
            <a:spAutoFit/>
          </a:bodyPr>
          <a:lstStyle/>
          <a:p>
            <a:pPr algn="r">
              <a:lnSpc>
                <a:spcPct val="150000"/>
              </a:lnSpc>
            </a:pPr>
            <a:r>
              <a:rPr lang="he-IL" sz="2000" dirty="0">
                <a:latin typeface="Calibri" panose="020F0502020204030204" pitchFamily="34" charset="0"/>
                <a:cs typeface="Calibri" panose="020F0502020204030204" pitchFamily="34" charset="0"/>
              </a:rPr>
              <a:t>חברת לגו היקרה,</a:t>
            </a:r>
          </a:p>
          <a:p>
            <a:pPr algn="r">
              <a:lnSpc>
                <a:spcPct val="150000"/>
              </a:lnSpc>
            </a:pPr>
            <a:r>
              <a:rPr lang="he-IL" sz="2000" dirty="0">
                <a:latin typeface="Calibri" panose="020F0502020204030204" pitchFamily="34" charset="0"/>
                <a:cs typeface="Calibri" panose="020F0502020204030204" pitchFamily="34" charset="0"/>
              </a:rPr>
              <a:t>קוראים לי </a:t>
            </a:r>
            <a:r>
              <a:rPr lang="he-IL" sz="2000" dirty="0" err="1">
                <a:latin typeface="Calibri" panose="020F0502020204030204" pitchFamily="34" charset="0"/>
                <a:cs typeface="Calibri" panose="020F0502020204030204" pitchFamily="34" charset="0"/>
              </a:rPr>
              <a:t>שרלוט</a:t>
            </a:r>
            <a:r>
              <a:rPr lang="he-IL" sz="2000" dirty="0">
                <a:latin typeface="Calibri" panose="020F0502020204030204" pitchFamily="34" charset="0"/>
                <a:cs typeface="Calibri" panose="020F0502020204030204" pitchFamily="34" charset="0"/>
              </a:rPr>
              <a:t> ואני בת שבע. אני אוהבת לגו אבל אני לא אוהבת את זה שיש יותר אנשי לגו מנְשות לגו. </a:t>
            </a:r>
          </a:p>
          <a:p>
            <a:pPr algn="r">
              <a:lnSpc>
                <a:spcPct val="150000"/>
              </a:lnSpc>
            </a:pPr>
            <a:r>
              <a:rPr lang="he-IL" sz="2000" dirty="0">
                <a:latin typeface="Calibri" panose="020F0502020204030204" pitchFamily="34" charset="0"/>
                <a:cs typeface="Calibri" panose="020F0502020204030204" pitchFamily="34" charset="0"/>
              </a:rPr>
              <a:t>היום הלכתי לחנות וראיתי לגו בשני אֲזורים: האֵזור הוורוד לבָּנות והאֵזור הכחול לבָּנים. כל מה שהבָּנות עשו היה לשֶבֶת בבית, ללכת לחוף הים ולעשות שוֹפִּינֵג. לאף אחת מהן לא </a:t>
            </a:r>
            <a:r>
              <a:rPr lang="he-IL" sz="2000" dirty="0" err="1">
                <a:latin typeface="Calibri" panose="020F0502020204030204" pitchFamily="34" charset="0"/>
                <a:cs typeface="Calibri" panose="020F0502020204030204" pitchFamily="34" charset="0"/>
              </a:rPr>
              <a:t>היתה</a:t>
            </a:r>
            <a:r>
              <a:rPr lang="he-IL" sz="2000" dirty="0">
                <a:latin typeface="Calibri" panose="020F0502020204030204" pitchFamily="34" charset="0"/>
                <a:cs typeface="Calibri" panose="020F0502020204030204" pitchFamily="34" charset="0"/>
              </a:rPr>
              <a:t> עבודה. אבל הבנים יצאו להרפתקאות, עבדו, הִצילו אנשים ואפילו  שחו עם כרישים.  אני רוצָה שתכינו יותר בנות בלגו ותְנו להן לצאת להרפתקאות ולעשות חיים. בסדר ?!? </a:t>
            </a:r>
          </a:p>
          <a:p>
            <a:pPr algn="r">
              <a:lnSpc>
                <a:spcPct val="150000"/>
              </a:lnSpc>
            </a:pPr>
            <a:r>
              <a:rPr lang="he-IL" sz="2000" dirty="0">
                <a:latin typeface="Calibri" panose="020F0502020204030204" pitchFamily="34" charset="0"/>
                <a:cs typeface="Calibri" panose="020F0502020204030204" pitchFamily="34" charset="0"/>
              </a:rPr>
              <a:t>                                תודה, </a:t>
            </a:r>
            <a:r>
              <a:rPr lang="he-IL" sz="2000" dirty="0" err="1">
                <a:latin typeface="Calibri" panose="020F0502020204030204" pitchFamily="34" charset="0"/>
                <a:cs typeface="Calibri" panose="020F0502020204030204" pitchFamily="34" charset="0"/>
              </a:rPr>
              <a:t>שרלוט</a:t>
            </a:r>
            <a:endParaRPr lang="he-IL" sz="2000" dirty="0">
              <a:latin typeface="Calibri" panose="020F0502020204030204" pitchFamily="34" charset="0"/>
              <a:cs typeface="Calibri" panose="020F0502020204030204" pitchFamily="34" charset="0"/>
            </a:endParaRPr>
          </a:p>
        </p:txBody>
      </p:sp>
      <p:pic>
        <p:nvPicPr>
          <p:cNvPr id="10" name="Picture 2" descr="Letter., מעטפה, ריק, mail., 3d. מעטפה, רקע., מכתב, לבן, mail., ריק ...">
            <a:extLst>
              <a:ext uri="{FF2B5EF4-FFF2-40B4-BE49-F238E27FC236}">
                <a16:creationId xmlns:a16="http://schemas.microsoft.com/office/drawing/2014/main" id="{CF9FC42A-E370-4B4C-870B-52DFD0701CE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459" r="12917" b="13698"/>
          <a:stretch/>
        </p:blipFill>
        <p:spPr bwMode="auto">
          <a:xfrm rot="20722402">
            <a:off x="4699951" y="5161434"/>
            <a:ext cx="1406926" cy="130452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773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10" name="תרשים זרימה: תהליך 9">
            <a:extLst>
              <a:ext uri="{FF2B5EF4-FFF2-40B4-BE49-F238E27FC236}">
                <a16:creationId xmlns:a16="http://schemas.microsoft.com/office/drawing/2014/main" id="{C762CACE-B69A-442B-948B-F019586FEBC0}"/>
              </a:ext>
            </a:extLst>
          </p:cNvPr>
          <p:cNvSpPr/>
          <p:nvPr/>
        </p:nvSpPr>
        <p:spPr>
          <a:xfrm>
            <a:off x="6185480" y="1084262"/>
            <a:ext cx="5557235" cy="5349173"/>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תיבת טקסט 10">
            <a:extLst>
              <a:ext uri="{FF2B5EF4-FFF2-40B4-BE49-F238E27FC236}">
                <a16:creationId xmlns:a16="http://schemas.microsoft.com/office/drawing/2014/main" id="{ABC63BE2-8164-4431-ADEB-C2EC89AC2111}"/>
              </a:ext>
            </a:extLst>
          </p:cNvPr>
          <p:cNvSpPr txBox="1"/>
          <p:nvPr/>
        </p:nvSpPr>
        <p:spPr>
          <a:xfrm rot="607863">
            <a:off x="6207763" y="1197378"/>
            <a:ext cx="5229105" cy="5122941"/>
          </a:xfrm>
          <a:prstGeom prst="rect">
            <a:avLst/>
          </a:prstGeom>
          <a:solidFill>
            <a:schemeClr val="bg1">
              <a:lumMod val="85000"/>
            </a:schemeClr>
          </a:solidFill>
        </p:spPr>
        <p:txBody>
          <a:bodyPr wrap="square" rtlCol="1">
            <a:spAutoFit/>
          </a:bodyPr>
          <a:lstStyle/>
          <a:p>
            <a:pPr algn="r">
              <a:lnSpc>
                <a:spcPct val="150000"/>
              </a:lnSpc>
            </a:pPr>
            <a:r>
              <a:rPr lang="he-IL" sz="2000" dirty="0">
                <a:latin typeface="Calibri" panose="020F0502020204030204" pitchFamily="34" charset="0"/>
                <a:cs typeface="Calibri" panose="020F0502020204030204" pitchFamily="34" charset="0"/>
              </a:rPr>
              <a:t>חברת לגו היקרה,</a:t>
            </a:r>
          </a:p>
          <a:p>
            <a:pPr algn="r">
              <a:lnSpc>
                <a:spcPct val="150000"/>
              </a:lnSpc>
            </a:pPr>
            <a:r>
              <a:rPr lang="he-IL" sz="2000" dirty="0">
                <a:highlight>
                  <a:srgbClr val="00FFFF"/>
                </a:highlight>
                <a:latin typeface="Calibri" panose="020F0502020204030204" pitchFamily="34" charset="0"/>
                <a:cs typeface="Calibri" panose="020F0502020204030204" pitchFamily="34" charset="0"/>
              </a:rPr>
              <a:t>קוראים לי </a:t>
            </a:r>
            <a:r>
              <a:rPr lang="he-IL" sz="2000" dirty="0" err="1">
                <a:highlight>
                  <a:srgbClr val="00FFFF"/>
                </a:highlight>
                <a:latin typeface="Calibri" panose="020F0502020204030204" pitchFamily="34" charset="0"/>
                <a:cs typeface="Calibri" panose="020F0502020204030204" pitchFamily="34" charset="0"/>
              </a:rPr>
              <a:t>שרלוט</a:t>
            </a:r>
            <a:r>
              <a:rPr lang="he-IL" sz="2000" dirty="0">
                <a:highlight>
                  <a:srgbClr val="00FFFF"/>
                </a:highlight>
                <a:latin typeface="Calibri" panose="020F0502020204030204" pitchFamily="34" charset="0"/>
                <a:cs typeface="Calibri" panose="020F0502020204030204" pitchFamily="34" charset="0"/>
              </a:rPr>
              <a:t> ואני בת שבע. אני אוהבת לגו </a:t>
            </a:r>
            <a:r>
              <a:rPr lang="he-IL" sz="2000" dirty="0">
                <a:latin typeface="Calibri" panose="020F0502020204030204" pitchFamily="34" charset="0"/>
                <a:cs typeface="Calibri" panose="020F0502020204030204" pitchFamily="34" charset="0"/>
              </a:rPr>
              <a:t>אבל אני לא אוהבת את זה שיש יותר אנשי לגו מנְשות לגו. </a:t>
            </a:r>
          </a:p>
          <a:p>
            <a:pPr algn="r">
              <a:lnSpc>
                <a:spcPct val="150000"/>
              </a:lnSpc>
            </a:pPr>
            <a:r>
              <a:rPr lang="he-IL" sz="2000" dirty="0">
                <a:latin typeface="Calibri" panose="020F0502020204030204" pitchFamily="34" charset="0"/>
                <a:cs typeface="Calibri" panose="020F0502020204030204" pitchFamily="34" charset="0"/>
              </a:rPr>
              <a:t>היום הלכתי לחנות וראיתי לגו בשני אֲזורים: האֵזור הוורוד לבָּנות והאֵזור הכחול לבָּנים. כל מה שהבָּנות עשו היה לשֶבֶת בבית, ללכת לחוף הים ולעשות שוֹפִּינֵג. לאף אחת מהן לא </a:t>
            </a:r>
            <a:r>
              <a:rPr lang="he-IL" sz="2000" dirty="0" err="1">
                <a:latin typeface="Calibri" panose="020F0502020204030204" pitchFamily="34" charset="0"/>
                <a:cs typeface="Calibri" panose="020F0502020204030204" pitchFamily="34" charset="0"/>
              </a:rPr>
              <a:t>היתה</a:t>
            </a:r>
            <a:r>
              <a:rPr lang="he-IL" sz="2000" dirty="0">
                <a:latin typeface="Calibri" panose="020F0502020204030204" pitchFamily="34" charset="0"/>
                <a:cs typeface="Calibri" panose="020F0502020204030204" pitchFamily="34" charset="0"/>
              </a:rPr>
              <a:t> עבודה. אבל הבנים יצאו להרפתקאות, עבדו, הִצילו אנשים ואפילו  שחו עם כרישים.  אני רוצָה שתכינו יותר בנות בלגו ותְנו להן לצאת להרפתקאות ולעשות חיים. בסדר ?!? </a:t>
            </a:r>
          </a:p>
          <a:p>
            <a:pPr algn="r">
              <a:lnSpc>
                <a:spcPct val="150000"/>
              </a:lnSpc>
            </a:pPr>
            <a:r>
              <a:rPr lang="he-IL" sz="2000" dirty="0">
                <a:latin typeface="Calibri" panose="020F0502020204030204" pitchFamily="34" charset="0"/>
                <a:cs typeface="Calibri" panose="020F0502020204030204" pitchFamily="34" charset="0"/>
              </a:rPr>
              <a:t>                                תודה, </a:t>
            </a:r>
            <a:r>
              <a:rPr lang="he-IL" sz="2000" dirty="0" err="1">
                <a:latin typeface="Calibri" panose="020F0502020204030204" pitchFamily="34" charset="0"/>
                <a:cs typeface="Calibri" panose="020F0502020204030204" pitchFamily="34" charset="0"/>
              </a:rPr>
              <a:t>שרלוט</a:t>
            </a:r>
            <a:endParaRPr lang="he-IL" sz="2000" dirty="0">
              <a:latin typeface="Calibri" panose="020F0502020204030204" pitchFamily="34" charset="0"/>
              <a:cs typeface="Calibri" panose="020F0502020204030204" pitchFamily="34" charset="0"/>
            </a:endParaRPr>
          </a:p>
        </p:txBody>
      </p:sp>
      <p:pic>
        <p:nvPicPr>
          <p:cNvPr id="12" name="Picture 2" descr="Letter., מעטפה, ריק, mail., 3d. מעטפה, רקע., מכתב, לבן, mail., ריק ...">
            <a:extLst>
              <a:ext uri="{FF2B5EF4-FFF2-40B4-BE49-F238E27FC236}">
                <a16:creationId xmlns:a16="http://schemas.microsoft.com/office/drawing/2014/main" id="{DABF0D3A-C672-4B91-970A-F4A245C1C0D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459" r="12917" b="13698"/>
          <a:stretch/>
        </p:blipFill>
        <p:spPr bwMode="auto">
          <a:xfrm rot="20722402">
            <a:off x="2984336" y="5158775"/>
            <a:ext cx="1406926" cy="130452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בועת דיבור: אליפסה 2">
            <a:extLst>
              <a:ext uri="{FF2B5EF4-FFF2-40B4-BE49-F238E27FC236}">
                <a16:creationId xmlns:a16="http://schemas.microsoft.com/office/drawing/2014/main" id="{92DD1150-2407-475A-B23C-398A92B8DFEF}"/>
              </a:ext>
            </a:extLst>
          </p:cNvPr>
          <p:cNvSpPr/>
          <p:nvPr/>
        </p:nvSpPr>
        <p:spPr>
          <a:xfrm>
            <a:off x="3400926" y="1876926"/>
            <a:ext cx="2695074" cy="1812758"/>
          </a:xfrm>
          <a:prstGeom prst="wedgeEllipseCallout">
            <a:avLst>
              <a:gd name="adj1" fmla="val -44785"/>
              <a:gd name="adj2" fmla="val 66925"/>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solidFill>
                  <a:srgbClr val="002060"/>
                </a:solidFill>
                <a:latin typeface="Calibri" panose="020F0502020204030204" pitchFamily="34" charset="0"/>
                <a:cs typeface="Calibri" panose="020F0502020204030204" pitchFamily="34" charset="0"/>
              </a:rPr>
              <a:t>קוראים  לי </a:t>
            </a:r>
            <a:r>
              <a:rPr lang="he-IL" sz="2400" dirty="0" err="1">
                <a:solidFill>
                  <a:srgbClr val="002060"/>
                </a:solidFill>
                <a:latin typeface="Calibri" panose="020F0502020204030204" pitchFamily="34" charset="0"/>
                <a:cs typeface="Calibri" panose="020F0502020204030204" pitchFamily="34" charset="0"/>
              </a:rPr>
              <a:t>שרלוט</a:t>
            </a:r>
            <a:r>
              <a:rPr lang="he-IL" sz="2400" dirty="0">
                <a:solidFill>
                  <a:srgbClr val="002060"/>
                </a:solidFill>
                <a:latin typeface="Calibri" panose="020F0502020204030204" pitchFamily="34" charset="0"/>
                <a:cs typeface="Calibri" panose="020F0502020204030204" pitchFamily="34" charset="0"/>
              </a:rPr>
              <a:t> ואני בת שבע</a:t>
            </a:r>
          </a:p>
        </p:txBody>
      </p:sp>
      <p:sp>
        <p:nvSpPr>
          <p:cNvPr id="13" name="בועת דיבור: אליפסה 12">
            <a:extLst>
              <a:ext uri="{FF2B5EF4-FFF2-40B4-BE49-F238E27FC236}">
                <a16:creationId xmlns:a16="http://schemas.microsoft.com/office/drawing/2014/main" id="{115C401C-CC64-4B29-A0CE-F74937CCA537}"/>
              </a:ext>
            </a:extLst>
          </p:cNvPr>
          <p:cNvSpPr/>
          <p:nvPr/>
        </p:nvSpPr>
        <p:spPr>
          <a:xfrm>
            <a:off x="240632" y="1764499"/>
            <a:ext cx="2515017" cy="1664500"/>
          </a:xfrm>
          <a:prstGeom prst="wedgeEllipseCallout">
            <a:avLst>
              <a:gd name="adj1" fmla="val 39144"/>
              <a:gd name="adj2" fmla="val 87279"/>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solidFill>
                  <a:srgbClr val="002060"/>
                </a:solidFill>
                <a:latin typeface="Calibri" panose="020F0502020204030204" pitchFamily="34" charset="0"/>
                <a:cs typeface="Calibri" panose="020F0502020204030204" pitchFamily="34" charset="0"/>
              </a:rPr>
              <a:t>אני אוהבת לגו</a:t>
            </a:r>
          </a:p>
        </p:txBody>
      </p:sp>
      <p:pic>
        <p:nvPicPr>
          <p:cNvPr id="2" name="תמונה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36134" y="3689684"/>
            <a:ext cx="1551664" cy="2684263"/>
          </a:xfrm>
          <a:prstGeom prst="rect">
            <a:avLst/>
          </a:prstGeom>
        </p:spPr>
      </p:pic>
    </p:spTree>
    <p:extLst>
      <p:ext uri="{BB962C8B-B14F-4D97-AF65-F5344CB8AC3E}">
        <p14:creationId xmlns:p14="http://schemas.microsoft.com/office/powerpoint/2010/main" val="4293843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המכתב של </a:t>
            </a:r>
            <a:r>
              <a:rPr lang="he-IL" dirty="0" err="1"/>
              <a:t>שרלוט</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3" name="מלבן 2">
            <a:extLst>
              <a:ext uri="{FF2B5EF4-FFF2-40B4-BE49-F238E27FC236}">
                <a16:creationId xmlns:a16="http://schemas.microsoft.com/office/drawing/2014/main" id="{03820660-38ED-41C8-8323-7F2E412AC5CE}"/>
              </a:ext>
            </a:extLst>
          </p:cNvPr>
          <p:cNvSpPr/>
          <p:nvPr/>
        </p:nvSpPr>
        <p:spPr>
          <a:xfrm>
            <a:off x="-105799" y="2585727"/>
            <a:ext cx="4476311" cy="1318181"/>
          </a:xfrm>
          <a:prstGeom prst="rect">
            <a:avLst/>
          </a:prstGeom>
        </p:spPr>
        <p:txBody>
          <a:bodyPr wrap="square">
            <a:spAutoFit/>
          </a:bodyPr>
          <a:lstStyle/>
          <a:p>
            <a:pPr algn="ctr">
              <a:lnSpc>
                <a:spcPct val="150000"/>
              </a:lnSpc>
            </a:pPr>
            <a:r>
              <a:rPr lang="he-IL" sz="2800" b="1" dirty="0">
                <a:latin typeface="Calibri" panose="020F0502020204030204" pitchFamily="34" charset="0"/>
                <a:cs typeface="Calibri" panose="020F0502020204030204" pitchFamily="34" charset="0"/>
              </a:rPr>
              <a:t>זהו במכתב את הנימוקים של </a:t>
            </a:r>
            <a:r>
              <a:rPr lang="he-IL" sz="2800" b="1" dirty="0" err="1">
                <a:latin typeface="Calibri" panose="020F0502020204030204" pitchFamily="34" charset="0"/>
                <a:cs typeface="Calibri" panose="020F0502020204030204" pitchFamily="34" charset="0"/>
              </a:rPr>
              <a:t>שרלוט</a:t>
            </a:r>
            <a:r>
              <a:rPr lang="he-IL" sz="2800" b="1" dirty="0">
                <a:latin typeface="Calibri" panose="020F0502020204030204" pitchFamily="34" charset="0"/>
                <a:cs typeface="Calibri" panose="020F0502020204030204" pitchFamily="34" charset="0"/>
              </a:rPr>
              <a:t>.  </a:t>
            </a:r>
          </a:p>
        </p:txBody>
      </p:sp>
      <p:sp>
        <p:nvSpPr>
          <p:cNvPr id="7" name="תרשים זרימה: תהליך 6">
            <a:extLst>
              <a:ext uri="{FF2B5EF4-FFF2-40B4-BE49-F238E27FC236}">
                <a16:creationId xmlns:a16="http://schemas.microsoft.com/office/drawing/2014/main" id="{AADB71CF-EC6E-415F-BBC1-7CBF05FAB4A0}"/>
              </a:ext>
            </a:extLst>
          </p:cNvPr>
          <p:cNvSpPr/>
          <p:nvPr/>
        </p:nvSpPr>
        <p:spPr>
          <a:xfrm>
            <a:off x="4370512" y="1383126"/>
            <a:ext cx="7821488" cy="5349173"/>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תיבת טקסט 8">
            <a:extLst>
              <a:ext uri="{FF2B5EF4-FFF2-40B4-BE49-F238E27FC236}">
                <a16:creationId xmlns:a16="http://schemas.microsoft.com/office/drawing/2014/main" id="{A4AFEB88-26CC-41E8-9036-0122D6B15525}"/>
              </a:ext>
            </a:extLst>
          </p:cNvPr>
          <p:cNvSpPr txBox="1"/>
          <p:nvPr/>
        </p:nvSpPr>
        <p:spPr>
          <a:xfrm rot="292789">
            <a:off x="5590846" y="1605721"/>
            <a:ext cx="5973523" cy="4661276"/>
          </a:xfrm>
          <a:prstGeom prst="rect">
            <a:avLst/>
          </a:prstGeom>
          <a:solidFill>
            <a:schemeClr val="bg1">
              <a:lumMod val="85000"/>
            </a:schemeClr>
          </a:solidFill>
        </p:spPr>
        <p:txBody>
          <a:bodyPr wrap="square" rtlCol="1">
            <a:spAutoFit/>
          </a:bodyPr>
          <a:lstStyle/>
          <a:p>
            <a:pPr algn="r">
              <a:lnSpc>
                <a:spcPct val="150000"/>
              </a:lnSpc>
            </a:pPr>
            <a:r>
              <a:rPr lang="he-IL" sz="2000" dirty="0">
                <a:latin typeface="Calibri" panose="020F0502020204030204" pitchFamily="34" charset="0"/>
                <a:cs typeface="Calibri" panose="020F0502020204030204" pitchFamily="34" charset="0"/>
              </a:rPr>
              <a:t>חברת לגו היקרה,</a:t>
            </a:r>
          </a:p>
          <a:p>
            <a:pPr algn="r">
              <a:lnSpc>
                <a:spcPct val="150000"/>
              </a:lnSpc>
            </a:pPr>
            <a:r>
              <a:rPr lang="he-IL" sz="2000" dirty="0">
                <a:latin typeface="Calibri" panose="020F0502020204030204" pitchFamily="34" charset="0"/>
                <a:cs typeface="Calibri" panose="020F0502020204030204" pitchFamily="34" charset="0"/>
              </a:rPr>
              <a:t>קוראים לי </a:t>
            </a:r>
            <a:r>
              <a:rPr lang="he-IL" sz="2000" dirty="0" err="1">
                <a:latin typeface="Calibri" panose="020F0502020204030204" pitchFamily="34" charset="0"/>
                <a:cs typeface="Calibri" panose="020F0502020204030204" pitchFamily="34" charset="0"/>
              </a:rPr>
              <a:t>שרלוט</a:t>
            </a:r>
            <a:r>
              <a:rPr lang="he-IL" sz="2000" dirty="0">
                <a:latin typeface="Calibri" panose="020F0502020204030204" pitchFamily="34" charset="0"/>
                <a:cs typeface="Calibri" panose="020F0502020204030204" pitchFamily="34" charset="0"/>
              </a:rPr>
              <a:t> ואני בת שבע. אני אוהבת לגו אבל אני לא אוהבת את זה שיש יותר אנשי לגו מנְשות לגו. </a:t>
            </a:r>
          </a:p>
          <a:p>
            <a:pPr algn="r">
              <a:lnSpc>
                <a:spcPct val="150000"/>
              </a:lnSpc>
            </a:pPr>
            <a:r>
              <a:rPr lang="he-IL" sz="2000" dirty="0">
                <a:latin typeface="Calibri" panose="020F0502020204030204" pitchFamily="34" charset="0"/>
                <a:cs typeface="Calibri" panose="020F0502020204030204" pitchFamily="34" charset="0"/>
              </a:rPr>
              <a:t>היום הלכתי לחנות וראיתי לגו בשני אֲזורים: האֵזור הוורוד לבָּנות והאֵזור הכחול לבָּנים. כל מה שהבָּנות עשו היה לשֶבֶת בבית, ללכת לחוף הים ולעשות שוֹפִּינֵג. לאף אחת מהן לא </a:t>
            </a:r>
            <a:r>
              <a:rPr lang="he-IL" sz="2000" dirty="0" err="1">
                <a:latin typeface="Calibri" panose="020F0502020204030204" pitchFamily="34" charset="0"/>
                <a:cs typeface="Calibri" panose="020F0502020204030204" pitchFamily="34" charset="0"/>
              </a:rPr>
              <a:t>היתה</a:t>
            </a:r>
            <a:r>
              <a:rPr lang="he-IL" sz="2000" dirty="0">
                <a:latin typeface="Calibri" panose="020F0502020204030204" pitchFamily="34" charset="0"/>
                <a:cs typeface="Calibri" panose="020F0502020204030204" pitchFamily="34" charset="0"/>
              </a:rPr>
              <a:t> עבודה. אבל הבנים יצאו להרפתקאות, עבדו, הִצילו אנשים ואפילו  שחו עם כרישים.  אני רוצָה שתכינו יותר בנות בלגו ותְנו להן לצאת להרפתקאות ולעשות חיים. בסדר ?!? </a:t>
            </a:r>
          </a:p>
          <a:p>
            <a:pPr algn="r">
              <a:lnSpc>
                <a:spcPct val="150000"/>
              </a:lnSpc>
            </a:pPr>
            <a:r>
              <a:rPr lang="he-IL" sz="2000" dirty="0">
                <a:latin typeface="Calibri" panose="020F0502020204030204" pitchFamily="34" charset="0"/>
                <a:cs typeface="Calibri" panose="020F0502020204030204" pitchFamily="34" charset="0"/>
              </a:rPr>
              <a:t>                                תודה, </a:t>
            </a:r>
            <a:r>
              <a:rPr lang="he-IL" sz="2000" dirty="0" err="1">
                <a:latin typeface="Calibri" panose="020F0502020204030204" pitchFamily="34" charset="0"/>
                <a:cs typeface="Calibri" panose="020F0502020204030204" pitchFamily="34" charset="0"/>
              </a:rPr>
              <a:t>שרלוט</a:t>
            </a:r>
            <a:endParaRPr lang="he-IL" sz="2000" dirty="0">
              <a:latin typeface="Calibri" panose="020F0502020204030204" pitchFamily="34" charset="0"/>
              <a:cs typeface="Calibri" panose="020F0502020204030204" pitchFamily="34" charset="0"/>
            </a:endParaRPr>
          </a:p>
        </p:txBody>
      </p:sp>
      <p:pic>
        <p:nvPicPr>
          <p:cNvPr id="10" name="Picture 2" descr="Letter., מעטפה, ריק, mail., 3d. מעטפה, רקע., מכתב, לבן, mail., ריק ...">
            <a:extLst>
              <a:ext uri="{FF2B5EF4-FFF2-40B4-BE49-F238E27FC236}">
                <a16:creationId xmlns:a16="http://schemas.microsoft.com/office/drawing/2014/main" id="{CF9FC42A-E370-4B4C-870B-52DFD0701CE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459" r="12917" b="13698"/>
          <a:stretch/>
        </p:blipFill>
        <p:spPr bwMode="auto">
          <a:xfrm rot="20722402">
            <a:off x="4699951" y="5161434"/>
            <a:ext cx="1406926" cy="130452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2245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a:xfrm>
            <a:off x="2839254" y="663126"/>
            <a:ext cx="8280000" cy="720000"/>
          </a:xfrm>
        </p:spPr>
        <p:txBody>
          <a:bodyPr>
            <a:normAutofit/>
          </a:bodyPr>
          <a:lstStyle/>
          <a:p>
            <a:r>
              <a:rPr lang="he-IL" dirty="0" smtClean="0"/>
              <a:t>תרגול</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5"/>
          <a:stretch>
            <a:fillRect/>
          </a:stretch>
        </p:blipFill>
        <p:spPr>
          <a:xfrm>
            <a:off x="3617846" y="13562"/>
            <a:ext cx="1017545" cy="1070700"/>
          </a:xfrm>
          <a:prstGeom prst="rect">
            <a:avLst/>
          </a:prstGeom>
        </p:spPr>
      </p:pic>
      <p:sp>
        <p:nvSpPr>
          <p:cNvPr id="14" name="חץ: למטה 13">
            <a:extLst>
              <a:ext uri="{FF2B5EF4-FFF2-40B4-BE49-F238E27FC236}">
                <a16:creationId xmlns:a16="http://schemas.microsoft.com/office/drawing/2014/main" id="{9A943EAC-0374-4AF3-A097-E7980A4D9584}"/>
              </a:ext>
            </a:extLst>
          </p:cNvPr>
          <p:cNvSpPr/>
          <p:nvPr/>
        </p:nvSpPr>
        <p:spPr>
          <a:xfrm>
            <a:off x="4203333" y="2687933"/>
            <a:ext cx="508773" cy="6456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 name="חץ: למטה 14">
            <a:extLst>
              <a:ext uri="{FF2B5EF4-FFF2-40B4-BE49-F238E27FC236}">
                <a16:creationId xmlns:a16="http://schemas.microsoft.com/office/drawing/2014/main" id="{E5B55E3A-0B24-489D-ABA9-4F478380B040}"/>
              </a:ext>
            </a:extLst>
          </p:cNvPr>
          <p:cNvSpPr/>
          <p:nvPr/>
        </p:nvSpPr>
        <p:spPr>
          <a:xfrm>
            <a:off x="967333" y="2665094"/>
            <a:ext cx="508773" cy="6456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תרשים זרימה: תהליך 17">
            <a:extLst>
              <a:ext uri="{FF2B5EF4-FFF2-40B4-BE49-F238E27FC236}">
                <a16:creationId xmlns:a16="http://schemas.microsoft.com/office/drawing/2014/main" id="{57438AEF-9332-4D65-8235-BF3DA759FC99}"/>
              </a:ext>
            </a:extLst>
          </p:cNvPr>
          <p:cNvSpPr/>
          <p:nvPr/>
        </p:nvSpPr>
        <p:spPr>
          <a:xfrm>
            <a:off x="6741276" y="1588168"/>
            <a:ext cx="4886325" cy="5069305"/>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תיבת טקסט 18">
            <a:extLst>
              <a:ext uri="{FF2B5EF4-FFF2-40B4-BE49-F238E27FC236}">
                <a16:creationId xmlns:a16="http://schemas.microsoft.com/office/drawing/2014/main" id="{868D8B5A-209A-4952-978E-80436D6E098D}"/>
              </a:ext>
            </a:extLst>
          </p:cNvPr>
          <p:cNvSpPr txBox="1"/>
          <p:nvPr/>
        </p:nvSpPr>
        <p:spPr>
          <a:xfrm rot="152915">
            <a:off x="6904890" y="1811947"/>
            <a:ext cx="4519912" cy="4619854"/>
          </a:xfrm>
          <a:prstGeom prst="rect">
            <a:avLst/>
          </a:prstGeom>
          <a:solidFill>
            <a:schemeClr val="bg1">
              <a:lumMod val="85000"/>
            </a:schemeClr>
          </a:solidFill>
        </p:spPr>
        <p:txBody>
          <a:bodyPr wrap="square" rtlCol="1">
            <a:spAutoFit/>
          </a:bodyPr>
          <a:lstStyle/>
          <a:p>
            <a:pPr algn="r">
              <a:lnSpc>
                <a:spcPct val="150000"/>
              </a:lnSpc>
            </a:pPr>
            <a:r>
              <a:rPr lang="he-IL" dirty="0">
                <a:latin typeface="Calibri" panose="020F0502020204030204" pitchFamily="34" charset="0"/>
                <a:cs typeface="Calibri" panose="020F0502020204030204" pitchFamily="34" charset="0"/>
              </a:rPr>
              <a:t>חברת לגו היקרה,</a:t>
            </a:r>
          </a:p>
          <a:p>
            <a:pPr algn="r">
              <a:lnSpc>
                <a:spcPct val="150000"/>
              </a:lnSpc>
            </a:pPr>
            <a:r>
              <a:rPr lang="he-IL" dirty="0">
                <a:latin typeface="Calibri" panose="020F0502020204030204" pitchFamily="34" charset="0"/>
                <a:cs typeface="Calibri" panose="020F0502020204030204" pitchFamily="34" charset="0"/>
              </a:rPr>
              <a:t>קוראים לי </a:t>
            </a:r>
            <a:r>
              <a:rPr lang="he-IL" dirty="0" err="1">
                <a:latin typeface="Calibri" panose="020F0502020204030204" pitchFamily="34" charset="0"/>
                <a:cs typeface="Calibri" panose="020F0502020204030204" pitchFamily="34" charset="0"/>
              </a:rPr>
              <a:t>שרלוט</a:t>
            </a:r>
            <a:r>
              <a:rPr lang="he-IL" dirty="0">
                <a:latin typeface="Calibri" panose="020F0502020204030204" pitchFamily="34" charset="0"/>
                <a:cs typeface="Calibri" panose="020F0502020204030204" pitchFamily="34" charset="0"/>
              </a:rPr>
              <a:t> ואני בת שבע. אני אוהבת לגו אבל אני לא אוהבת את זה שיש יותר אנשי לגו מנְשות לגו. </a:t>
            </a:r>
          </a:p>
          <a:p>
            <a:pPr algn="r">
              <a:lnSpc>
                <a:spcPct val="150000"/>
              </a:lnSpc>
            </a:pPr>
            <a:r>
              <a:rPr lang="he-IL" dirty="0">
                <a:latin typeface="Calibri" panose="020F0502020204030204" pitchFamily="34" charset="0"/>
                <a:cs typeface="Calibri" panose="020F0502020204030204" pitchFamily="34" charset="0"/>
              </a:rPr>
              <a:t>היום הלכתי לחנות וראיתי לגו בשני אֲזורים: האֵזור הוורוד לבָּנות והאֵזור הכחול לבָּנים. כל מה שהבָּנות עשו היה לשֶבֶת בבית, ללכת לחוף הים ולעשות שוֹפִּינֵג. לאף אחת מהן לא </a:t>
            </a:r>
            <a:r>
              <a:rPr lang="he-IL" dirty="0" err="1">
                <a:latin typeface="Calibri" panose="020F0502020204030204" pitchFamily="34" charset="0"/>
                <a:cs typeface="Calibri" panose="020F0502020204030204" pitchFamily="34" charset="0"/>
              </a:rPr>
              <a:t>היתה</a:t>
            </a:r>
            <a:r>
              <a:rPr lang="he-IL" dirty="0">
                <a:latin typeface="Calibri" panose="020F0502020204030204" pitchFamily="34" charset="0"/>
                <a:cs typeface="Calibri" panose="020F0502020204030204" pitchFamily="34" charset="0"/>
              </a:rPr>
              <a:t> עבודה. אבל הבנים יצאו להרפתקאות, עבדו, הִצילו אנשים ואפילו  שחו עם כרישים.  אני רוצָה שתכינו יותר בנות בלגו ותְנו להן לצאת להרפתקאות ולעשות חיים. בסדר ?!? </a:t>
            </a:r>
          </a:p>
          <a:p>
            <a:pPr algn="r">
              <a:lnSpc>
                <a:spcPct val="150000"/>
              </a:lnSpc>
            </a:pPr>
            <a:r>
              <a:rPr lang="he-IL" dirty="0">
                <a:latin typeface="Calibri" panose="020F0502020204030204" pitchFamily="34" charset="0"/>
                <a:cs typeface="Calibri" panose="020F0502020204030204" pitchFamily="34" charset="0"/>
              </a:rPr>
              <a:t>                                תודה, </a:t>
            </a:r>
            <a:r>
              <a:rPr lang="he-IL" dirty="0" err="1">
                <a:latin typeface="Calibri" panose="020F0502020204030204" pitchFamily="34" charset="0"/>
                <a:cs typeface="Calibri" panose="020F0502020204030204" pitchFamily="34" charset="0"/>
              </a:rPr>
              <a:t>שרלוט</a:t>
            </a:r>
            <a:endParaRPr lang="he-IL" dirty="0">
              <a:latin typeface="Calibri" panose="020F0502020204030204" pitchFamily="34" charset="0"/>
              <a:cs typeface="Calibri" panose="020F0502020204030204" pitchFamily="34" charset="0"/>
            </a:endParaRPr>
          </a:p>
        </p:txBody>
      </p:sp>
      <p:pic>
        <p:nvPicPr>
          <p:cNvPr id="20" name="Picture 2" descr="Letter., מעטפה, ריק, mail., 3d. מעטפה, רקע., מכתב, לבן, mail., ריק ...">
            <a:extLst>
              <a:ext uri="{FF2B5EF4-FFF2-40B4-BE49-F238E27FC236}">
                <a16:creationId xmlns:a16="http://schemas.microsoft.com/office/drawing/2014/main" id="{D3FC3F47-F7F7-4BC7-B589-FF0D92D8CE3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1459" r="12917" b="13698"/>
          <a:stretch/>
        </p:blipFill>
        <p:spPr bwMode="auto">
          <a:xfrm rot="20722402">
            <a:off x="5905267" y="5453050"/>
            <a:ext cx="1406926" cy="130452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6" name="תיבת טקסט 15">
            <a:extLst>
              <a:ext uri="{FF2B5EF4-FFF2-40B4-BE49-F238E27FC236}">
                <a16:creationId xmlns:a16="http://schemas.microsoft.com/office/drawing/2014/main" id="{2B6DAD4F-51FA-46B3-9DBC-74755A069920}"/>
              </a:ext>
            </a:extLst>
          </p:cNvPr>
          <p:cNvSpPr txBox="1"/>
          <p:nvPr/>
        </p:nvSpPr>
        <p:spPr>
          <a:xfrm>
            <a:off x="-11543" y="1487604"/>
            <a:ext cx="6620273" cy="1200329"/>
          </a:xfrm>
          <a:prstGeom prst="rect">
            <a:avLst/>
          </a:prstGeom>
          <a:noFill/>
        </p:spPr>
        <p:txBody>
          <a:bodyPr wrap="square" rtlCol="1">
            <a:spAutoFit/>
          </a:bodyPr>
          <a:lstStyle/>
          <a:p>
            <a:pPr algn="ctr">
              <a:lnSpc>
                <a:spcPct val="150000"/>
              </a:lnSpc>
            </a:pPr>
            <a:r>
              <a:rPr lang="he-IL" sz="3600" b="1" dirty="0">
                <a:latin typeface="Calibri" panose="020F0502020204030204" pitchFamily="34" charset="0"/>
                <a:cs typeface="Calibri" panose="020F0502020204030204" pitchFamily="34" charset="0"/>
              </a:rPr>
              <a:t>זהו במכתב את הנימוקים של </a:t>
            </a:r>
            <a:r>
              <a:rPr lang="he-IL" sz="3600" b="1" dirty="0" err="1">
                <a:latin typeface="Calibri" panose="020F0502020204030204" pitchFamily="34" charset="0"/>
                <a:cs typeface="Calibri" panose="020F0502020204030204" pitchFamily="34" charset="0"/>
              </a:rPr>
              <a:t>שרלוט</a:t>
            </a:r>
            <a:endParaRPr lang="he-IL" sz="3600" b="1" dirty="0">
              <a:latin typeface="Calibri" panose="020F0502020204030204" pitchFamily="34" charset="0"/>
              <a:cs typeface="Calibri" panose="020F0502020204030204" pitchFamily="34" charset="0"/>
            </a:endParaRPr>
          </a:p>
          <a:p>
            <a:endParaRPr lang="he-IL" dirty="0"/>
          </a:p>
        </p:txBody>
      </p:sp>
      <p:sp>
        <p:nvSpPr>
          <p:cNvPr id="2" name="תרשים זרימה: תהליך 1">
            <a:extLst>
              <a:ext uri="{FF2B5EF4-FFF2-40B4-BE49-F238E27FC236}">
                <a16:creationId xmlns:a16="http://schemas.microsoft.com/office/drawing/2014/main" id="{D81D770B-69EE-4428-BE29-E011554D1132}"/>
              </a:ext>
            </a:extLst>
          </p:cNvPr>
          <p:cNvSpPr/>
          <p:nvPr/>
        </p:nvSpPr>
        <p:spPr>
          <a:xfrm>
            <a:off x="3081590" y="3429000"/>
            <a:ext cx="2681765" cy="2765874"/>
          </a:xfrm>
          <a:prstGeom prst="flowChart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 name="תרשים זרימה: תהליך 16">
            <a:extLst>
              <a:ext uri="{FF2B5EF4-FFF2-40B4-BE49-F238E27FC236}">
                <a16:creationId xmlns:a16="http://schemas.microsoft.com/office/drawing/2014/main" id="{DB32B002-BED5-434C-834F-3A4915906004}"/>
              </a:ext>
            </a:extLst>
          </p:cNvPr>
          <p:cNvSpPr/>
          <p:nvPr/>
        </p:nvSpPr>
        <p:spPr>
          <a:xfrm>
            <a:off x="157489" y="3429485"/>
            <a:ext cx="2681765" cy="2765874"/>
          </a:xfrm>
          <a:prstGeom prst="flowChart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12" name="תמונה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012349" y="357496"/>
            <a:ext cx="1025866" cy="1025866"/>
          </a:xfrm>
          <a:prstGeom prst="rect">
            <a:avLst/>
          </a:prstGeom>
        </p:spPr>
      </p:pic>
      <p:pic>
        <p:nvPicPr>
          <p:cNvPr id="3" name="3min_final">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250521" y="663126"/>
            <a:ext cx="2019353" cy="720236"/>
          </a:xfrm>
          <a:prstGeom prst="rect">
            <a:avLst/>
          </a:prstGeom>
        </p:spPr>
      </p:pic>
    </p:spTree>
    <p:extLst>
      <p:ext uri="{BB962C8B-B14F-4D97-AF65-F5344CB8AC3E}">
        <p14:creationId xmlns:p14="http://schemas.microsoft.com/office/powerpoint/2010/main" val="804869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smtClean="0"/>
              <a:t>פתרון</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4" name="תיבת טקסט 3">
            <a:extLst>
              <a:ext uri="{FF2B5EF4-FFF2-40B4-BE49-F238E27FC236}">
                <a16:creationId xmlns:a16="http://schemas.microsoft.com/office/drawing/2014/main" id="{3EAFD963-99D9-46AE-9746-A4748C080961}"/>
              </a:ext>
            </a:extLst>
          </p:cNvPr>
          <p:cNvSpPr txBox="1"/>
          <p:nvPr/>
        </p:nvSpPr>
        <p:spPr>
          <a:xfrm>
            <a:off x="291992" y="1733826"/>
            <a:ext cx="5431630" cy="954107"/>
          </a:xfrm>
          <a:prstGeom prst="rect">
            <a:avLst/>
          </a:prstGeom>
          <a:noFill/>
          <a:ln>
            <a:solidFill>
              <a:srgbClr val="7030A0"/>
            </a:solidFill>
          </a:ln>
        </p:spPr>
        <p:txBody>
          <a:bodyPr wrap="square" rtlCol="1">
            <a:spAutoFit/>
          </a:bodyPr>
          <a:lstStyle/>
          <a:p>
            <a:pPr algn="ctr"/>
            <a:endParaRPr lang="he-IL" sz="2800" b="1" dirty="0">
              <a:latin typeface="Calibri" panose="020F0502020204030204" pitchFamily="34" charset="0"/>
              <a:cs typeface="Calibri" panose="020F0502020204030204" pitchFamily="34" charset="0"/>
            </a:endParaRPr>
          </a:p>
          <a:p>
            <a:pPr algn="ctr"/>
            <a:endParaRPr lang="he-IL" sz="2800" b="1" dirty="0">
              <a:latin typeface="Calibri" panose="020F0502020204030204" pitchFamily="34" charset="0"/>
              <a:cs typeface="Calibri" panose="020F0502020204030204" pitchFamily="34" charset="0"/>
            </a:endParaRPr>
          </a:p>
        </p:txBody>
      </p:sp>
      <p:sp>
        <p:nvSpPr>
          <p:cNvPr id="12" name="תיבת טקסט 11">
            <a:extLst>
              <a:ext uri="{FF2B5EF4-FFF2-40B4-BE49-F238E27FC236}">
                <a16:creationId xmlns:a16="http://schemas.microsoft.com/office/drawing/2014/main" id="{5BF03A59-62BB-4862-A931-EA141C52BDF9}"/>
              </a:ext>
            </a:extLst>
          </p:cNvPr>
          <p:cNvSpPr txBox="1"/>
          <p:nvPr/>
        </p:nvSpPr>
        <p:spPr>
          <a:xfrm>
            <a:off x="3007807" y="3289775"/>
            <a:ext cx="2650079" cy="2862322"/>
          </a:xfrm>
          <a:prstGeom prst="rect">
            <a:avLst/>
          </a:prstGeom>
          <a:noFill/>
          <a:ln>
            <a:solidFill>
              <a:srgbClr val="7030A0"/>
            </a:solidFill>
          </a:ln>
        </p:spPr>
        <p:txBody>
          <a:bodyPr wrap="square" rtlCol="1">
            <a:spAutoFit/>
          </a:bodyPr>
          <a:lstStyle/>
          <a:p>
            <a:pPr algn="ctr" rtl="1"/>
            <a:r>
              <a:rPr lang="he-IL" sz="2000" dirty="0" smtClean="0">
                <a:latin typeface="Calibri" panose="020F0502020204030204" pitchFamily="34" charset="0"/>
                <a:cs typeface="Calibri" panose="020F0502020204030204" pitchFamily="34" charset="0"/>
              </a:rPr>
              <a:t>בחנויות הצעצועים יש  </a:t>
            </a:r>
            <a:r>
              <a:rPr lang="he-IL" sz="2000" dirty="0">
                <a:latin typeface="Calibri" panose="020F0502020204030204" pitchFamily="34" charset="0"/>
                <a:cs typeface="Calibri" panose="020F0502020204030204" pitchFamily="34" charset="0"/>
              </a:rPr>
              <a:t>יותר דמויות לגו של בנים מדמויות לגו של בנות.</a:t>
            </a:r>
          </a:p>
          <a:p>
            <a:pPr algn="ctr"/>
            <a:endParaRPr lang="en-US" sz="2000" dirty="0">
              <a:solidFill>
                <a:schemeClr val="accent6">
                  <a:lumMod val="50000"/>
                </a:schemeClr>
              </a:solidFill>
              <a:latin typeface="Calibri" panose="020F0502020204030204" pitchFamily="34" charset="0"/>
              <a:cs typeface="Calibri" panose="020F0502020204030204" pitchFamily="34" charset="0"/>
            </a:endParaRPr>
          </a:p>
          <a:p>
            <a:pPr algn="ctr"/>
            <a:endParaRPr lang="en-US" sz="2000" dirty="0">
              <a:solidFill>
                <a:schemeClr val="accent6">
                  <a:lumMod val="50000"/>
                </a:schemeClr>
              </a:solidFill>
              <a:latin typeface="Calibri" panose="020F0502020204030204" pitchFamily="34" charset="0"/>
              <a:cs typeface="Calibri" panose="020F0502020204030204" pitchFamily="34" charset="0"/>
            </a:endParaRPr>
          </a:p>
          <a:p>
            <a:pPr algn="ctr"/>
            <a:endParaRPr lang="en-US" sz="2000" dirty="0">
              <a:solidFill>
                <a:schemeClr val="accent6">
                  <a:lumMod val="50000"/>
                </a:schemeClr>
              </a:solidFill>
              <a:latin typeface="Calibri" panose="020F0502020204030204" pitchFamily="34" charset="0"/>
              <a:cs typeface="Calibri" panose="020F0502020204030204" pitchFamily="34" charset="0"/>
            </a:endParaRPr>
          </a:p>
          <a:p>
            <a:pPr algn="ctr"/>
            <a:endParaRPr lang="en-US" sz="2000" dirty="0">
              <a:solidFill>
                <a:schemeClr val="accent6">
                  <a:lumMod val="50000"/>
                </a:schemeClr>
              </a:solidFill>
              <a:latin typeface="Calibri" panose="020F0502020204030204" pitchFamily="34" charset="0"/>
              <a:cs typeface="Calibri" panose="020F0502020204030204" pitchFamily="34" charset="0"/>
            </a:endParaRPr>
          </a:p>
          <a:p>
            <a:pPr algn="ctr"/>
            <a:endParaRPr lang="he-IL" sz="2000" dirty="0">
              <a:solidFill>
                <a:schemeClr val="accent6">
                  <a:lumMod val="50000"/>
                </a:schemeClr>
              </a:solidFill>
              <a:latin typeface="Calibri" panose="020F0502020204030204" pitchFamily="34" charset="0"/>
              <a:cs typeface="Calibri" panose="020F0502020204030204" pitchFamily="34" charset="0"/>
            </a:endParaRPr>
          </a:p>
          <a:p>
            <a:pPr algn="r" rtl="1"/>
            <a:endParaRPr lang="he-IL" sz="2000" dirty="0">
              <a:latin typeface="Calibri" panose="020F0502020204030204" pitchFamily="34" charset="0"/>
              <a:cs typeface="Calibri" panose="020F0502020204030204" pitchFamily="34" charset="0"/>
            </a:endParaRPr>
          </a:p>
        </p:txBody>
      </p:sp>
      <p:sp>
        <p:nvSpPr>
          <p:cNvPr id="13" name="תיבת טקסט 12">
            <a:extLst>
              <a:ext uri="{FF2B5EF4-FFF2-40B4-BE49-F238E27FC236}">
                <a16:creationId xmlns:a16="http://schemas.microsoft.com/office/drawing/2014/main" id="{42B86560-F898-4191-AF52-C2EA549B868A}"/>
              </a:ext>
            </a:extLst>
          </p:cNvPr>
          <p:cNvSpPr txBox="1"/>
          <p:nvPr/>
        </p:nvSpPr>
        <p:spPr>
          <a:xfrm>
            <a:off x="151066" y="3167482"/>
            <a:ext cx="2650079" cy="2677656"/>
          </a:xfrm>
          <a:prstGeom prst="rect">
            <a:avLst/>
          </a:prstGeom>
          <a:noFill/>
          <a:ln>
            <a:solidFill>
              <a:srgbClr val="7030A0"/>
            </a:solidFill>
          </a:ln>
        </p:spPr>
        <p:txBody>
          <a:bodyPr wrap="square" rtlCol="1">
            <a:spAutoFit/>
          </a:bodyPr>
          <a:lstStyle/>
          <a:p>
            <a:pPr algn="r" rtl="1"/>
            <a:endParaRPr lang="he-IL" sz="2400">
              <a:latin typeface="Calibri" panose="020F0502020204030204" pitchFamily="34" charset="0"/>
              <a:cs typeface="Calibri" panose="020F0502020204030204" pitchFamily="34" charset="0"/>
            </a:endParaRPr>
          </a:p>
          <a:p>
            <a:pPr algn="r" rtl="1"/>
            <a:endParaRPr lang="he-IL" sz="2400">
              <a:latin typeface="Calibri" panose="020F0502020204030204" pitchFamily="34" charset="0"/>
              <a:cs typeface="Calibri" panose="020F0502020204030204" pitchFamily="34" charset="0"/>
            </a:endParaRPr>
          </a:p>
          <a:p>
            <a:pPr algn="r" rtl="1"/>
            <a:endParaRPr lang="he-IL" sz="2400">
              <a:latin typeface="Calibri" panose="020F0502020204030204" pitchFamily="34" charset="0"/>
              <a:cs typeface="Calibri" panose="020F0502020204030204" pitchFamily="34" charset="0"/>
            </a:endParaRPr>
          </a:p>
          <a:p>
            <a:pPr algn="r" rtl="1"/>
            <a:endParaRPr lang="he-IL" sz="2400">
              <a:latin typeface="Calibri" panose="020F0502020204030204" pitchFamily="34" charset="0"/>
              <a:cs typeface="Calibri" panose="020F0502020204030204" pitchFamily="34" charset="0"/>
            </a:endParaRPr>
          </a:p>
          <a:p>
            <a:pPr algn="r" rtl="1"/>
            <a:endParaRPr lang="he-IL" sz="2400">
              <a:latin typeface="Calibri" panose="020F0502020204030204" pitchFamily="34" charset="0"/>
              <a:cs typeface="Calibri" panose="020F0502020204030204" pitchFamily="34" charset="0"/>
            </a:endParaRPr>
          </a:p>
          <a:p>
            <a:pPr algn="r" rtl="1"/>
            <a:endParaRPr lang="he-IL" sz="2400" dirty="0">
              <a:latin typeface="Calibri" panose="020F0502020204030204" pitchFamily="34" charset="0"/>
              <a:cs typeface="Calibri" panose="020F0502020204030204" pitchFamily="34" charset="0"/>
            </a:endParaRPr>
          </a:p>
          <a:p>
            <a:pPr algn="r" rtl="1"/>
            <a:endParaRPr lang="he-IL" sz="2400">
              <a:latin typeface="Calibri" panose="020F0502020204030204" pitchFamily="34" charset="0"/>
              <a:cs typeface="Calibri" panose="020F0502020204030204" pitchFamily="34" charset="0"/>
            </a:endParaRPr>
          </a:p>
        </p:txBody>
      </p:sp>
      <p:sp>
        <p:nvSpPr>
          <p:cNvPr id="14" name="חץ: למטה 13">
            <a:extLst>
              <a:ext uri="{FF2B5EF4-FFF2-40B4-BE49-F238E27FC236}">
                <a16:creationId xmlns:a16="http://schemas.microsoft.com/office/drawing/2014/main" id="{9A943EAC-0374-4AF3-A097-E7980A4D9584}"/>
              </a:ext>
            </a:extLst>
          </p:cNvPr>
          <p:cNvSpPr/>
          <p:nvPr/>
        </p:nvSpPr>
        <p:spPr>
          <a:xfrm>
            <a:off x="4203333" y="2687933"/>
            <a:ext cx="508773" cy="6456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 name="חץ: למטה 14">
            <a:extLst>
              <a:ext uri="{FF2B5EF4-FFF2-40B4-BE49-F238E27FC236}">
                <a16:creationId xmlns:a16="http://schemas.microsoft.com/office/drawing/2014/main" id="{E5B55E3A-0B24-489D-ABA9-4F478380B040}"/>
              </a:ext>
            </a:extLst>
          </p:cNvPr>
          <p:cNvSpPr/>
          <p:nvPr/>
        </p:nvSpPr>
        <p:spPr>
          <a:xfrm>
            <a:off x="967333" y="2665094"/>
            <a:ext cx="508773" cy="6456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תרשים זרימה: תהליך 17">
            <a:extLst>
              <a:ext uri="{FF2B5EF4-FFF2-40B4-BE49-F238E27FC236}">
                <a16:creationId xmlns:a16="http://schemas.microsoft.com/office/drawing/2014/main" id="{57438AEF-9332-4D65-8235-BF3DA759FC99}"/>
              </a:ext>
            </a:extLst>
          </p:cNvPr>
          <p:cNvSpPr/>
          <p:nvPr/>
        </p:nvSpPr>
        <p:spPr>
          <a:xfrm>
            <a:off x="6741276" y="1588168"/>
            <a:ext cx="4886325" cy="5069305"/>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תיבת טקסט 18">
            <a:extLst>
              <a:ext uri="{FF2B5EF4-FFF2-40B4-BE49-F238E27FC236}">
                <a16:creationId xmlns:a16="http://schemas.microsoft.com/office/drawing/2014/main" id="{868D8B5A-209A-4952-978E-80436D6E098D}"/>
              </a:ext>
            </a:extLst>
          </p:cNvPr>
          <p:cNvSpPr txBox="1"/>
          <p:nvPr/>
        </p:nvSpPr>
        <p:spPr>
          <a:xfrm rot="152915">
            <a:off x="6904890" y="1811947"/>
            <a:ext cx="4519912" cy="4619854"/>
          </a:xfrm>
          <a:prstGeom prst="rect">
            <a:avLst/>
          </a:prstGeom>
          <a:solidFill>
            <a:schemeClr val="bg1">
              <a:lumMod val="85000"/>
            </a:schemeClr>
          </a:solidFill>
        </p:spPr>
        <p:txBody>
          <a:bodyPr wrap="square" rtlCol="1">
            <a:spAutoFit/>
          </a:bodyPr>
          <a:lstStyle/>
          <a:p>
            <a:pPr algn="r">
              <a:lnSpc>
                <a:spcPct val="150000"/>
              </a:lnSpc>
            </a:pPr>
            <a:r>
              <a:rPr lang="he-IL" dirty="0">
                <a:latin typeface="Calibri" panose="020F0502020204030204" pitchFamily="34" charset="0"/>
                <a:cs typeface="Calibri" panose="020F0502020204030204" pitchFamily="34" charset="0"/>
              </a:rPr>
              <a:t>חברת לגו היקרה,</a:t>
            </a:r>
          </a:p>
          <a:p>
            <a:pPr algn="r">
              <a:lnSpc>
                <a:spcPct val="150000"/>
              </a:lnSpc>
            </a:pPr>
            <a:r>
              <a:rPr lang="he-IL" dirty="0">
                <a:latin typeface="Calibri" panose="020F0502020204030204" pitchFamily="34" charset="0"/>
                <a:cs typeface="Calibri" panose="020F0502020204030204" pitchFamily="34" charset="0"/>
              </a:rPr>
              <a:t>קוראים לי </a:t>
            </a:r>
            <a:r>
              <a:rPr lang="he-IL" dirty="0" err="1">
                <a:latin typeface="Calibri" panose="020F0502020204030204" pitchFamily="34" charset="0"/>
                <a:cs typeface="Calibri" panose="020F0502020204030204" pitchFamily="34" charset="0"/>
              </a:rPr>
              <a:t>שרלוט</a:t>
            </a:r>
            <a:r>
              <a:rPr lang="he-IL" dirty="0">
                <a:latin typeface="Calibri" panose="020F0502020204030204" pitchFamily="34" charset="0"/>
                <a:cs typeface="Calibri" panose="020F0502020204030204" pitchFamily="34" charset="0"/>
              </a:rPr>
              <a:t> ואני בת שבע. אני אוהבת לגו אבל אני לא אוהבת את זה </a:t>
            </a:r>
            <a:r>
              <a:rPr lang="he-IL" dirty="0">
                <a:highlight>
                  <a:srgbClr val="00FFFF"/>
                </a:highlight>
                <a:latin typeface="Calibri" panose="020F0502020204030204" pitchFamily="34" charset="0"/>
                <a:cs typeface="Calibri" panose="020F0502020204030204" pitchFamily="34" charset="0"/>
              </a:rPr>
              <a:t>שיש יותר אנשי לגו מנְשות לגו. </a:t>
            </a:r>
          </a:p>
          <a:p>
            <a:pPr algn="r">
              <a:lnSpc>
                <a:spcPct val="150000"/>
              </a:lnSpc>
            </a:pPr>
            <a:r>
              <a:rPr lang="he-IL" dirty="0">
                <a:latin typeface="Calibri" panose="020F0502020204030204" pitchFamily="34" charset="0"/>
                <a:cs typeface="Calibri" panose="020F0502020204030204" pitchFamily="34" charset="0"/>
              </a:rPr>
              <a:t>היום הלכתי לחנות וראיתי </a:t>
            </a:r>
            <a:r>
              <a:rPr lang="he-IL" dirty="0">
                <a:highlight>
                  <a:srgbClr val="00FFFF"/>
                </a:highlight>
                <a:latin typeface="Calibri" panose="020F0502020204030204" pitchFamily="34" charset="0"/>
                <a:cs typeface="Calibri" panose="020F0502020204030204" pitchFamily="34" charset="0"/>
              </a:rPr>
              <a:t>לגו בשני אֲזורים: האֵזור הוורוד לבָּנות והאֵזור הכחול לבָּנים</a:t>
            </a:r>
            <a:r>
              <a:rPr lang="he-IL" dirty="0">
                <a:latin typeface="Calibri" panose="020F0502020204030204" pitchFamily="34" charset="0"/>
                <a:cs typeface="Calibri" panose="020F0502020204030204" pitchFamily="34" charset="0"/>
              </a:rPr>
              <a:t>. כל מה שהבָּנות עשו היה לשֶבֶת בבית, ללכת לחוף הים ולעשות שוֹפִּינֵג. לאף אחת מהן לא </a:t>
            </a:r>
            <a:r>
              <a:rPr lang="he-IL" dirty="0" err="1">
                <a:latin typeface="Calibri" panose="020F0502020204030204" pitchFamily="34" charset="0"/>
                <a:cs typeface="Calibri" panose="020F0502020204030204" pitchFamily="34" charset="0"/>
              </a:rPr>
              <a:t>היתה</a:t>
            </a:r>
            <a:r>
              <a:rPr lang="he-IL" dirty="0">
                <a:latin typeface="Calibri" panose="020F0502020204030204" pitchFamily="34" charset="0"/>
                <a:cs typeface="Calibri" panose="020F0502020204030204" pitchFamily="34" charset="0"/>
              </a:rPr>
              <a:t> עבודה. אבל הבנים יצאו להרפתקאות, עבדו, הִצילו אנשים ואפילו  שחו עם כרישים.  אני רוצָה שתכינו יותר בנות בלגו ותְנו להן לצאת להרפתקאות ולעשות חיים. בסדר ?!? </a:t>
            </a:r>
          </a:p>
          <a:p>
            <a:pPr algn="r">
              <a:lnSpc>
                <a:spcPct val="150000"/>
              </a:lnSpc>
            </a:pPr>
            <a:r>
              <a:rPr lang="he-IL" dirty="0">
                <a:latin typeface="Calibri" panose="020F0502020204030204" pitchFamily="34" charset="0"/>
                <a:cs typeface="Calibri" panose="020F0502020204030204" pitchFamily="34" charset="0"/>
              </a:rPr>
              <a:t>                                תודה, </a:t>
            </a:r>
            <a:r>
              <a:rPr lang="he-IL" dirty="0" err="1">
                <a:latin typeface="Calibri" panose="020F0502020204030204" pitchFamily="34" charset="0"/>
                <a:cs typeface="Calibri" panose="020F0502020204030204" pitchFamily="34" charset="0"/>
              </a:rPr>
              <a:t>שרלוט</a:t>
            </a:r>
            <a:endParaRPr lang="he-IL" dirty="0">
              <a:latin typeface="Calibri" panose="020F0502020204030204" pitchFamily="34" charset="0"/>
              <a:cs typeface="Calibri" panose="020F0502020204030204" pitchFamily="34" charset="0"/>
            </a:endParaRPr>
          </a:p>
        </p:txBody>
      </p:sp>
      <p:pic>
        <p:nvPicPr>
          <p:cNvPr id="20" name="Picture 2" descr="Letter., מעטפה, ריק, mail., 3d. מעטפה, רקע., מכתב, לבן, mail., ריק ...">
            <a:extLst>
              <a:ext uri="{FF2B5EF4-FFF2-40B4-BE49-F238E27FC236}">
                <a16:creationId xmlns:a16="http://schemas.microsoft.com/office/drawing/2014/main" id="{D3FC3F47-F7F7-4BC7-B589-FF0D92D8CE3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459" r="12917" b="13698"/>
          <a:stretch/>
        </p:blipFill>
        <p:spPr bwMode="auto">
          <a:xfrm rot="20722402">
            <a:off x="5905267" y="5453050"/>
            <a:ext cx="1406926" cy="130452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4234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4" name="תיבת טקסט 3">
            <a:extLst>
              <a:ext uri="{FF2B5EF4-FFF2-40B4-BE49-F238E27FC236}">
                <a16:creationId xmlns:a16="http://schemas.microsoft.com/office/drawing/2014/main" id="{3EAFD963-99D9-46AE-9746-A4748C080961}"/>
              </a:ext>
            </a:extLst>
          </p:cNvPr>
          <p:cNvSpPr txBox="1"/>
          <p:nvPr/>
        </p:nvSpPr>
        <p:spPr>
          <a:xfrm>
            <a:off x="291992" y="1653648"/>
            <a:ext cx="5431630" cy="954107"/>
          </a:xfrm>
          <a:prstGeom prst="rect">
            <a:avLst/>
          </a:prstGeom>
          <a:noFill/>
          <a:ln>
            <a:solidFill>
              <a:srgbClr val="7030A0"/>
            </a:solidFill>
          </a:ln>
        </p:spPr>
        <p:txBody>
          <a:bodyPr wrap="square" rtlCol="1">
            <a:spAutoFit/>
          </a:bodyPr>
          <a:lstStyle/>
          <a:p>
            <a:pPr algn="ctr"/>
            <a:r>
              <a:rPr lang="he-IL" sz="2800" b="1" dirty="0">
                <a:latin typeface="Calibri" panose="020F0502020204030204" pitchFamily="34" charset="0"/>
                <a:cs typeface="Calibri" panose="020F0502020204030204" pitchFamily="34" charset="0"/>
              </a:rPr>
              <a:t> </a:t>
            </a:r>
          </a:p>
          <a:p>
            <a:pPr algn="ctr"/>
            <a:endParaRPr lang="he-IL" sz="2800" b="1" dirty="0">
              <a:latin typeface="Calibri" panose="020F0502020204030204" pitchFamily="34" charset="0"/>
              <a:cs typeface="Calibri" panose="020F0502020204030204" pitchFamily="34" charset="0"/>
            </a:endParaRPr>
          </a:p>
        </p:txBody>
      </p:sp>
      <p:sp>
        <p:nvSpPr>
          <p:cNvPr id="12" name="תיבת טקסט 11">
            <a:extLst>
              <a:ext uri="{FF2B5EF4-FFF2-40B4-BE49-F238E27FC236}">
                <a16:creationId xmlns:a16="http://schemas.microsoft.com/office/drawing/2014/main" id="{5BF03A59-62BB-4862-A931-EA141C52BDF9}"/>
              </a:ext>
            </a:extLst>
          </p:cNvPr>
          <p:cNvSpPr txBox="1"/>
          <p:nvPr/>
        </p:nvSpPr>
        <p:spPr>
          <a:xfrm>
            <a:off x="3073543" y="3048490"/>
            <a:ext cx="2650079" cy="3046988"/>
          </a:xfrm>
          <a:prstGeom prst="rect">
            <a:avLst/>
          </a:prstGeom>
          <a:noFill/>
          <a:ln>
            <a:solidFill>
              <a:srgbClr val="7030A0"/>
            </a:solidFill>
          </a:ln>
        </p:spPr>
        <p:txBody>
          <a:bodyPr wrap="square" rtlCol="1">
            <a:spAutoFit/>
          </a:bodyPr>
          <a:lstStyle/>
          <a:p>
            <a:pPr algn="ctr" rtl="1"/>
            <a:r>
              <a:rPr lang="he-IL" sz="2400" dirty="0">
                <a:latin typeface="Calibri" panose="020F0502020204030204" pitchFamily="34" charset="0"/>
                <a:cs typeface="Calibri" panose="020F0502020204030204" pitchFamily="34" charset="0"/>
              </a:rPr>
              <a:t>בחנויות הצעצועים יש  יותר דמויות לגו של בנים מדמויות לגו של בנות.</a:t>
            </a:r>
          </a:p>
          <a:p>
            <a:pPr algn="ctr"/>
            <a:endParaRPr lang="he-IL" sz="2400" dirty="0">
              <a:latin typeface="Calibri" panose="020F0502020204030204" pitchFamily="34" charset="0"/>
              <a:cs typeface="Calibri" panose="020F0502020204030204" pitchFamily="34" charset="0"/>
            </a:endParaRPr>
          </a:p>
          <a:p>
            <a:pPr algn="ctr"/>
            <a:endParaRPr lang="he-IL" sz="2400" dirty="0">
              <a:latin typeface="Calibri" panose="020F0502020204030204" pitchFamily="34" charset="0"/>
              <a:cs typeface="Calibri" panose="020F0502020204030204" pitchFamily="34" charset="0"/>
            </a:endParaRPr>
          </a:p>
          <a:p>
            <a:pPr algn="ctr"/>
            <a:endParaRPr lang="he-IL" sz="2400" dirty="0">
              <a:latin typeface="Calibri" panose="020F0502020204030204" pitchFamily="34" charset="0"/>
              <a:cs typeface="Calibri" panose="020F0502020204030204" pitchFamily="34" charset="0"/>
            </a:endParaRPr>
          </a:p>
          <a:p>
            <a:pPr algn="ctr"/>
            <a:endParaRPr lang="he-IL" sz="2400" dirty="0">
              <a:latin typeface="Calibri" panose="020F0502020204030204" pitchFamily="34" charset="0"/>
              <a:cs typeface="Calibri" panose="020F0502020204030204" pitchFamily="34" charset="0"/>
            </a:endParaRPr>
          </a:p>
        </p:txBody>
      </p:sp>
      <p:sp>
        <p:nvSpPr>
          <p:cNvPr id="13" name="תיבת טקסט 12">
            <a:extLst>
              <a:ext uri="{FF2B5EF4-FFF2-40B4-BE49-F238E27FC236}">
                <a16:creationId xmlns:a16="http://schemas.microsoft.com/office/drawing/2014/main" id="{42B86560-F898-4191-AF52-C2EA549B868A}"/>
              </a:ext>
            </a:extLst>
          </p:cNvPr>
          <p:cNvSpPr txBox="1"/>
          <p:nvPr/>
        </p:nvSpPr>
        <p:spPr>
          <a:xfrm>
            <a:off x="216433" y="3048490"/>
            <a:ext cx="2650079" cy="3046988"/>
          </a:xfrm>
          <a:prstGeom prst="rect">
            <a:avLst/>
          </a:prstGeom>
          <a:noFill/>
          <a:ln>
            <a:solidFill>
              <a:srgbClr val="7030A0"/>
            </a:solidFill>
          </a:ln>
        </p:spPr>
        <p:txBody>
          <a:bodyPr wrap="square" rtlCol="1">
            <a:spAutoFit/>
          </a:bodyPr>
          <a:lstStyle/>
          <a:p>
            <a:pPr algn="ctr"/>
            <a:r>
              <a:rPr lang="he-IL" sz="2400" dirty="0">
                <a:latin typeface="Calibri" panose="020F0502020204030204" pitchFamily="34" charset="0"/>
                <a:cs typeface="Calibri" panose="020F0502020204030204" pitchFamily="34" charset="0"/>
              </a:rPr>
              <a:t>קיימת אפליה בעיצוב דמויות הלגו. </a:t>
            </a:r>
          </a:p>
          <a:p>
            <a:pPr algn="ctr"/>
            <a:r>
              <a:rPr lang="he-IL" sz="2400" dirty="0">
                <a:latin typeface="Calibri" panose="020F0502020204030204" pitchFamily="34" charset="0"/>
                <a:cs typeface="Calibri" panose="020F0502020204030204" pitchFamily="34" charset="0"/>
              </a:rPr>
              <a:t>הבנות מוצגות בעיקר כעקרות בית, נופשות ועורכות קניות. לעומת זאת העיסוקים של הבנים מגוונים ומעניינים.</a:t>
            </a:r>
          </a:p>
        </p:txBody>
      </p:sp>
      <p:sp>
        <p:nvSpPr>
          <p:cNvPr id="14" name="חץ: למטה 13">
            <a:extLst>
              <a:ext uri="{FF2B5EF4-FFF2-40B4-BE49-F238E27FC236}">
                <a16:creationId xmlns:a16="http://schemas.microsoft.com/office/drawing/2014/main" id="{9A943EAC-0374-4AF3-A097-E7980A4D9584}"/>
              </a:ext>
            </a:extLst>
          </p:cNvPr>
          <p:cNvSpPr/>
          <p:nvPr/>
        </p:nvSpPr>
        <p:spPr>
          <a:xfrm>
            <a:off x="4126618" y="2607755"/>
            <a:ext cx="508773" cy="40282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 name="חץ: למטה 14">
            <a:extLst>
              <a:ext uri="{FF2B5EF4-FFF2-40B4-BE49-F238E27FC236}">
                <a16:creationId xmlns:a16="http://schemas.microsoft.com/office/drawing/2014/main" id="{E5B55E3A-0B24-489D-ABA9-4F478380B040}"/>
              </a:ext>
            </a:extLst>
          </p:cNvPr>
          <p:cNvSpPr/>
          <p:nvPr/>
        </p:nvSpPr>
        <p:spPr>
          <a:xfrm>
            <a:off x="1261564" y="2607755"/>
            <a:ext cx="508773" cy="44073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תרשים זרימה: תהליך 17">
            <a:extLst>
              <a:ext uri="{FF2B5EF4-FFF2-40B4-BE49-F238E27FC236}">
                <a16:creationId xmlns:a16="http://schemas.microsoft.com/office/drawing/2014/main" id="{57438AEF-9332-4D65-8235-BF3DA759FC99}"/>
              </a:ext>
            </a:extLst>
          </p:cNvPr>
          <p:cNvSpPr/>
          <p:nvPr/>
        </p:nvSpPr>
        <p:spPr>
          <a:xfrm rot="383633">
            <a:off x="6412789" y="769392"/>
            <a:ext cx="5537844" cy="6175974"/>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תיבת טקסט 18">
            <a:extLst>
              <a:ext uri="{FF2B5EF4-FFF2-40B4-BE49-F238E27FC236}">
                <a16:creationId xmlns:a16="http://schemas.microsoft.com/office/drawing/2014/main" id="{868D8B5A-209A-4952-978E-80436D6E098D}"/>
              </a:ext>
            </a:extLst>
          </p:cNvPr>
          <p:cNvSpPr txBox="1"/>
          <p:nvPr/>
        </p:nvSpPr>
        <p:spPr>
          <a:xfrm rot="21333808">
            <a:off x="6611621" y="1046644"/>
            <a:ext cx="4847379" cy="5632311"/>
          </a:xfrm>
          <a:prstGeom prst="rect">
            <a:avLst/>
          </a:prstGeom>
          <a:solidFill>
            <a:schemeClr val="bg1">
              <a:lumMod val="85000"/>
            </a:schemeClr>
          </a:solidFill>
        </p:spPr>
        <p:txBody>
          <a:bodyPr wrap="square" rtlCol="1">
            <a:spAutoFit/>
          </a:bodyPr>
          <a:lstStyle/>
          <a:p>
            <a:pPr algn="r">
              <a:lnSpc>
                <a:spcPct val="150000"/>
              </a:lnSpc>
            </a:pPr>
            <a:r>
              <a:rPr lang="he-IL" sz="2000" dirty="0">
                <a:latin typeface="Calibri" panose="020F0502020204030204" pitchFamily="34" charset="0"/>
                <a:cs typeface="Calibri" panose="020F0502020204030204" pitchFamily="34" charset="0"/>
              </a:rPr>
              <a:t>חברת לגו היקרה,</a:t>
            </a:r>
          </a:p>
          <a:p>
            <a:pPr algn="r">
              <a:lnSpc>
                <a:spcPct val="150000"/>
              </a:lnSpc>
            </a:pPr>
            <a:r>
              <a:rPr lang="he-IL" sz="2000" dirty="0">
                <a:latin typeface="Calibri" panose="020F0502020204030204" pitchFamily="34" charset="0"/>
                <a:cs typeface="Calibri" panose="020F0502020204030204" pitchFamily="34" charset="0"/>
              </a:rPr>
              <a:t>קוראים לי </a:t>
            </a:r>
            <a:r>
              <a:rPr lang="he-IL" sz="2000" dirty="0" err="1">
                <a:latin typeface="Calibri" panose="020F0502020204030204" pitchFamily="34" charset="0"/>
                <a:cs typeface="Calibri" panose="020F0502020204030204" pitchFamily="34" charset="0"/>
              </a:rPr>
              <a:t>שרלוט</a:t>
            </a:r>
            <a:r>
              <a:rPr lang="he-IL" sz="2000" dirty="0">
                <a:latin typeface="Calibri" panose="020F0502020204030204" pitchFamily="34" charset="0"/>
                <a:cs typeface="Calibri" panose="020F0502020204030204" pitchFamily="34" charset="0"/>
              </a:rPr>
              <a:t> ואני בת שבע. אני אוהבת לגו אבל אני לא אוהבת את זה </a:t>
            </a:r>
            <a:r>
              <a:rPr lang="he-IL" sz="2000" dirty="0">
                <a:highlight>
                  <a:srgbClr val="00FFFF"/>
                </a:highlight>
                <a:latin typeface="Calibri" panose="020F0502020204030204" pitchFamily="34" charset="0"/>
                <a:cs typeface="Calibri" panose="020F0502020204030204" pitchFamily="34" charset="0"/>
              </a:rPr>
              <a:t>שיש יותר אנשי לגו מנְשות לגו. </a:t>
            </a:r>
          </a:p>
          <a:p>
            <a:pPr algn="r">
              <a:lnSpc>
                <a:spcPct val="150000"/>
              </a:lnSpc>
            </a:pPr>
            <a:r>
              <a:rPr lang="he-IL" sz="2000" dirty="0">
                <a:latin typeface="Calibri" panose="020F0502020204030204" pitchFamily="34" charset="0"/>
                <a:cs typeface="Calibri" panose="020F0502020204030204" pitchFamily="34" charset="0"/>
              </a:rPr>
              <a:t>היום הלכתי לחנות וראיתי לגו בשני אֲזורים: האֵזור הוורוד לבָּנות והאֵזור הכחול לבָּנים. </a:t>
            </a:r>
            <a:r>
              <a:rPr lang="he-IL" sz="2000" dirty="0">
                <a:highlight>
                  <a:srgbClr val="FF00FF"/>
                </a:highlight>
                <a:latin typeface="Calibri" panose="020F0502020204030204" pitchFamily="34" charset="0"/>
                <a:cs typeface="Calibri" panose="020F0502020204030204" pitchFamily="34" charset="0"/>
              </a:rPr>
              <a:t>כל מה שהבָּנות עשו היה לשֶבֶת בבית, ללכת לחוף הים ולעשות שוֹפִּינֵג. לאף אחת מהן לא </a:t>
            </a:r>
            <a:r>
              <a:rPr lang="he-IL" sz="2000" dirty="0" err="1">
                <a:highlight>
                  <a:srgbClr val="FF00FF"/>
                </a:highlight>
                <a:latin typeface="Calibri" panose="020F0502020204030204" pitchFamily="34" charset="0"/>
                <a:cs typeface="Calibri" panose="020F0502020204030204" pitchFamily="34" charset="0"/>
              </a:rPr>
              <a:t>היתה</a:t>
            </a:r>
            <a:r>
              <a:rPr lang="he-IL" sz="2000" dirty="0">
                <a:highlight>
                  <a:srgbClr val="FF00FF"/>
                </a:highlight>
                <a:latin typeface="Calibri" panose="020F0502020204030204" pitchFamily="34" charset="0"/>
                <a:cs typeface="Calibri" panose="020F0502020204030204" pitchFamily="34" charset="0"/>
              </a:rPr>
              <a:t> עבודה</a:t>
            </a:r>
            <a:r>
              <a:rPr lang="he-IL" sz="2000" dirty="0">
                <a:latin typeface="Calibri" panose="020F0502020204030204" pitchFamily="34" charset="0"/>
                <a:cs typeface="Calibri" panose="020F0502020204030204" pitchFamily="34" charset="0"/>
              </a:rPr>
              <a:t>. </a:t>
            </a:r>
            <a:r>
              <a:rPr lang="he-IL" sz="2000" dirty="0">
                <a:highlight>
                  <a:srgbClr val="FF00FF"/>
                </a:highlight>
                <a:latin typeface="Calibri" panose="020F0502020204030204" pitchFamily="34" charset="0"/>
                <a:cs typeface="Calibri" panose="020F0502020204030204" pitchFamily="34" charset="0"/>
              </a:rPr>
              <a:t>אבל הבנים יצאו להרפתקאות, עבדו, הִצילו אנשים ואפילו  שחו עם כרישים.</a:t>
            </a:r>
            <a:r>
              <a:rPr lang="he-IL" sz="2000" dirty="0">
                <a:latin typeface="Calibri" panose="020F0502020204030204" pitchFamily="34" charset="0"/>
                <a:cs typeface="Calibri" panose="020F0502020204030204" pitchFamily="34" charset="0"/>
              </a:rPr>
              <a:t>  אני רוצָה שתכינו יותר בנות בלגו ותְנו להן לצאת להרפתקאות ולעשות חיים. בסדר ?!? </a:t>
            </a:r>
          </a:p>
          <a:p>
            <a:pPr algn="r">
              <a:lnSpc>
                <a:spcPct val="150000"/>
              </a:lnSpc>
            </a:pPr>
            <a:r>
              <a:rPr lang="he-IL" sz="2000" dirty="0">
                <a:latin typeface="Calibri" panose="020F0502020204030204" pitchFamily="34" charset="0"/>
                <a:cs typeface="Calibri" panose="020F0502020204030204" pitchFamily="34" charset="0"/>
              </a:rPr>
              <a:t>                                תודה, </a:t>
            </a:r>
            <a:r>
              <a:rPr lang="he-IL" sz="2000" dirty="0" err="1">
                <a:latin typeface="Calibri" panose="020F0502020204030204" pitchFamily="34" charset="0"/>
                <a:cs typeface="Calibri" panose="020F0502020204030204" pitchFamily="34" charset="0"/>
              </a:rPr>
              <a:t>שרלוט</a:t>
            </a:r>
            <a:endParaRPr lang="he-IL"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30903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4" name="תיבת טקסט 3">
            <a:extLst>
              <a:ext uri="{FF2B5EF4-FFF2-40B4-BE49-F238E27FC236}">
                <a16:creationId xmlns:a16="http://schemas.microsoft.com/office/drawing/2014/main" id="{3EAFD963-99D9-46AE-9746-A4748C080961}"/>
              </a:ext>
            </a:extLst>
          </p:cNvPr>
          <p:cNvSpPr txBox="1"/>
          <p:nvPr/>
        </p:nvSpPr>
        <p:spPr>
          <a:xfrm>
            <a:off x="328315" y="1625787"/>
            <a:ext cx="5431630" cy="1015663"/>
          </a:xfrm>
          <a:prstGeom prst="rect">
            <a:avLst/>
          </a:prstGeom>
          <a:noFill/>
          <a:ln>
            <a:solidFill>
              <a:srgbClr val="7030A0"/>
            </a:solidFill>
          </a:ln>
        </p:spPr>
        <p:txBody>
          <a:bodyPr wrap="square" rtlCol="1">
            <a:spAutoFit/>
          </a:bodyPr>
          <a:lstStyle/>
          <a:p>
            <a:pPr algn="ctr"/>
            <a:endParaRPr lang="he-IL" sz="3200" b="1" dirty="0">
              <a:latin typeface="Calibri" panose="020F0502020204030204" pitchFamily="34" charset="0"/>
              <a:cs typeface="Calibri" panose="020F0502020204030204" pitchFamily="34" charset="0"/>
            </a:endParaRPr>
          </a:p>
          <a:p>
            <a:pPr algn="ctr"/>
            <a:r>
              <a:rPr lang="he-IL" sz="2800" b="1" dirty="0">
                <a:latin typeface="Calibri" panose="020F0502020204030204" pitchFamily="34" charset="0"/>
                <a:cs typeface="Calibri" panose="020F0502020204030204" pitchFamily="34" charset="0"/>
              </a:rPr>
              <a:t>קיים אי שוויון בייצור דמויות הלגו </a:t>
            </a:r>
          </a:p>
        </p:txBody>
      </p:sp>
      <p:sp>
        <p:nvSpPr>
          <p:cNvPr id="12" name="תיבת טקסט 11">
            <a:extLst>
              <a:ext uri="{FF2B5EF4-FFF2-40B4-BE49-F238E27FC236}">
                <a16:creationId xmlns:a16="http://schemas.microsoft.com/office/drawing/2014/main" id="{5BF03A59-62BB-4862-A931-EA141C52BDF9}"/>
              </a:ext>
            </a:extLst>
          </p:cNvPr>
          <p:cNvSpPr txBox="1"/>
          <p:nvPr/>
        </p:nvSpPr>
        <p:spPr>
          <a:xfrm>
            <a:off x="3073543" y="3310793"/>
            <a:ext cx="2650079" cy="1569660"/>
          </a:xfrm>
          <a:prstGeom prst="rect">
            <a:avLst/>
          </a:prstGeom>
          <a:noFill/>
          <a:ln>
            <a:solidFill>
              <a:srgbClr val="7030A0"/>
            </a:solidFill>
          </a:ln>
        </p:spPr>
        <p:txBody>
          <a:bodyPr wrap="square" rtlCol="1">
            <a:spAutoFit/>
          </a:bodyPr>
          <a:lstStyle/>
          <a:p>
            <a:pPr algn="ctr" rtl="1"/>
            <a:r>
              <a:rPr lang="he-IL" sz="2400">
                <a:latin typeface="Calibri" panose="020F0502020204030204" pitchFamily="34" charset="0"/>
                <a:cs typeface="Calibri" panose="020F0502020204030204" pitchFamily="34" charset="0"/>
              </a:rPr>
              <a:t>בחנויות הצעצועים יש  יותר דמויות לגו של בנים מדמויות לגו של בנות.</a:t>
            </a:r>
            <a:endParaRPr lang="he-IL" sz="2400" dirty="0">
              <a:latin typeface="Calibri" panose="020F0502020204030204" pitchFamily="34" charset="0"/>
              <a:cs typeface="Calibri" panose="020F0502020204030204" pitchFamily="34" charset="0"/>
            </a:endParaRPr>
          </a:p>
        </p:txBody>
      </p:sp>
      <p:sp>
        <p:nvSpPr>
          <p:cNvPr id="13" name="תיבת טקסט 12">
            <a:extLst>
              <a:ext uri="{FF2B5EF4-FFF2-40B4-BE49-F238E27FC236}">
                <a16:creationId xmlns:a16="http://schemas.microsoft.com/office/drawing/2014/main" id="{42B86560-F898-4191-AF52-C2EA549B868A}"/>
              </a:ext>
            </a:extLst>
          </p:cNvPr>
          <p:cNvSpPr txBox="1"/>
          <p:nvPr/>
        </p:nvSpPr>
        <p:spPr>
          <a:xfrm>
            <a:off x="151067" y="3270458"/>
            <a:ext cx="2650079" cy="3046988"/>
          </a:xfrm>
          <a:prstGeom prst="rect">
            <a:avLst/>
          </a:prstGeom>
          <a:noFill/>
          <a:ln>
            <a:solidFill>
              <a:srgbClr val="7030A0"/>
            </a:solidFill>
          </a:ln>
        </p:spPr>
        <p:txBody>
          <a:bodyPr wrap="square" rtlCol="1">
            <a:spAutoFit/>
          </a:bodyPr>
          <a:lstStyle/>
          <a:p>
            <a:pPr algn="ctr"/>
            <a:r>
              <a:rPr lang="he-IL" sz="2400" dirty="0">
                <a:latin typeface="Calibri" panose="020F0502020204030204" pitchFamily="34" charset="0"/>
                <a:cs typeface="Calibri" panose="020F0502020204030204" pitchFamily="34" charset="0"/>
              </a:rPr>
              <a:t>קיימת אפליה בעיצוב דמויות הלגו. </a:t>
            </a:r>
          </a:p>
          <a:p>
            <a:pPr algn="ctr"/>
            <a:r>
              <a:rPr lang="he-IL" sz="2400" dirty="0">
                <a:latin typeface="Calibri" panose="020F0502020204030204" pitchFamily="34" charset="0"/>
                <a:cs typeface="Calibri" panose="020F0502020204030204" pitchFamily="34" charset="0"/>
              </a:rPr>
              <a:t>הבנות מוצגות בעיקר כעקרות בית, נופשות ועורכות קניות. לעומת זאת העיסוקים של הבנים מגוונים ומעניינים.</a:t>
            </a:r>
          </a:p>
        </p:txBody>
      </p:sp>
      <p:sp>
        <p:nvSpPr>
          <p:cNvPr id="14" name="חץ: למטה 13">
            <a:extLst>
              <a:ext uri="{FF2B5EF4-FFF2-40B4-BE49-F238E27FC236}">
                <a16:creationId xmlns:a16="http://schemas.microsoft.com/office/drawing/2014/main" id="{9A943EAC-0374-4AF3-A097-E7980A4D9584}"/>
              </a:ext>
            </a:extLst>
          </p:cNvPr>
          <p:cNvSpPr/>
          <p:nvPr/>
        </p:nvSpPr>
        <p:spPr>
          <a:xfrm>
            <a:off x="4148274" y="2635793"/>
            <a:ext cx="508773" cy="6456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 name="חץ: למטה 14">
            <a:extLst>
              <a:ext uri="{FF2B5EF4-FFF2-40B4-BE49-F238E27FC236}">
                <a16:creationId xmlns:a16="http://schemas.microsoft.com/office/drawing/2014/main" id="{E5B55E3A-0B24-489D-ABA9-4F478380B040}"/>
              </a:ext>
            </a:extLst>
          </p:cNvPr>
          <p:cNvSpPr/>
          <p:nvPr/>
        </p:nvSpPr>
        <p:spPr>
          <a:xfrm>
            <a:off x="1268269" y="2610010"/>
            <a:ext cx="508773" cy="6456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תרשים זרימה: תהליך 17">
            <a:extLst>
              <a:ext uri="{FF2B5EF4-FFF2-40B4-BE49-F238E27FC236}">
                <a16:creationId xmlns:a16="http://schemas.microsoft.com/office/drawing/2014/main" id="{57438AEF-9332-4D65-8235-BF3DA759FC99}"/>
              </a:ext>
            </a:extLst>
          </p:cNvPr>
          <p:cNvSpPr/>
          <p:nvPr/>
        </p:nvSpPr>
        <p:spPr>
          <a:xfrm>
            <a:off x="6032342" y="778476"/>
            <a:ext cx="5595259" cy="5953823"/>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תיבת טקסט 18">
            <a:extLst>
              <a:ext uri="{FF2B5EF4-FFF2-40B4-BE49-F238E27FC236}">
                <a16:creationId xmlns:a16="http://schemas.microsoft.com/office/drawing/2014/main" id="{868D8B5A-209A-4952-978E-80436D6E098D}"/>
              </a:ext>
            </a:extLst>
          </p:cNvPr>
          <p:cNvSpPr txBox="1"/>
          <p:nvPr/>
        </p:nvSpPr>
        <p:spPr>
          <a:xfrm rot="152915">
            <a:off x="6740982" y="692771"/>
            <a:ext cx="4399502" cy="6046271"/>
          </a:xfrm>
          <a:prstGeom prst="rect">
            <a:avLst/>
          </a:prstGeom>
          <a:solidFill>
            <a:schemeClr val="bg1">
              <a:lumMod val="85000"/>
            </a:schemeClr>
          </a:solidFill>
        </p:spPr>
        <p:txBody>
          <a:bodyPr wrap="square" rtlCol="1">
            <a:spAutoFit/>
          </a:bodyPr>
          <a:lstStyle/>
          <a:p>
            <a:pPr algn="r">
              <a:lnSpc>
                <a:spcPct val="150000"/>
              </a:lnSpc>
            </a:pPr>
            <a:r>
              <a:rPr lang="he-IL" sz="2000" dirty="0">
                <a:latin typeface="Calibri" panose="020F0502020204030204" pitchFamily="34" charset="0"/>
                <a:cs typeface="Calibri" panose="020F0502020204030204" pitchFamily="34" charset="0"/>
              </a:rPr>
              <a:t>חברת לגו היקרה,</a:t>
            </a:r>
          </a:p>
          <a:p>
            <a:pPr algn="r">
              <a:lnSpc>
                <a:spcPct val="150000"/>
              </a:lnSpc>
            </a:pPr>
            <a:r>
              <a:rPr lang="he-IL" sz="2000" dirty="0">
                <a:latin typeface="Calibri" panose="020F0502020204030204" pitchFamily="34" charset="0"/>
                <a:cs typeface="Calibri" panose="020F0502020204030204" pitchFamily="34" charset="0"/>
              </a:rPr>
              <a:t>קוראים לי </a:t>
            </a:r>
            <a:r>
              <a:rPr lang="he-IL" sz="2000" dirty="0" err="1">
                <a:latin typeface="Calibri" panose="020F0502020204030204" pitchFamily="34" charset="0"/>
                <a:cs typeface="Calibri" panose="020F0502020204030204" pitchFamily="34" charset="0"/>
              </a:rPr>
              <a:t>שרלוט</a:t>
            </a:r>
            <a:r>
              <a:rPr lang="he-IL" sz="2000" dirty="0">
                <a:latin typeface="Calibri" panose="020F0502020204030204" pitchFamily="34" charset="0"/>
                <a:cs typeface="Calibri" panose="020F0502020204030204" pitchFamily="34" charset="0"/>
              </a:rPr>
              <a:t> ואני בת שבע. אני אוהבת לגו אבל אני לא אוהבת את זה </a:t>
            </a:r>
            <a:r>
              <a:rPr lang="he-IL" sz="2000" dirty="0">
                <a:highlight>
                  <a:srgbClr val="00FFFF"/>
                </a:highlight>
                <a:latin typeface="Calibri" panose="020F0502020204030204" pitchFamily="34" charset="0"/>
                <a:cs typeface="Calibri" panose="020F0502020204030204" pitchFamily="34" charset="0"/>
              </a:rPr>
              <a:t>שיש יותר אנשי לגו מנְשות לגו. </a:t>
            </a:r>
          </a:p>
          <a:p>
            <a:pPr algn="r">
              <a:lnSpc>
                <a:spcPct val="150000"/>
              </a:lnSpc>
            </a:pPr>
            <a:r>
              <a:rPr lang="he-IL" sz="2000" dirty="0">
                <a:latin typeface="Calibri" panose="020F0502020204030204" pitchFamily="34" charset="0"/>
                <a:cs typeface="Calibri" panose="020F0502020204030204" pitchFamily="34" charset="0"/>
              </a:rPr>
              <a:t>היום הלכתי לחנות וראיתי לגו בשני אֲזורים: האֵזור הוורוד לבָּנות והאֵזור הכחול לבָּנים. </a:t>
            </a:r>
            <a:r>
              <a:rPr lang="he-IL" sz="2000" dirty="0">
                <a:highlight>
                  <a:srgbClr val="FF00FF"/>
                </a:highlight>
                <a:latin typeface="Calibri" panose="020F0502020204030204" pitchFamily="34" charset="0"/>
                <a:cs typeface="Calibri" panose="020F0502020204030204" pitchFamily="34" charset="0"/>
              </a:rPr>
              <a:t>כל מה שהבָּנות עשו היה לשֶבֶת בבית, ללכת לחוף הים ולעשות שוֹפִּינֵג. לאף אחת מהן לא </a:t>
            </a:r>
            <a:r>
              <a:rPr lang="he-IL" sz="2000" dirty="0" err="1">
                <a:highlight>
                  <a:srgbClr val="FF00FF"/>
                </a:highlight>
                <a:latin typeface="Calibri" panose="020F0502020204030204" pitchFamily="34" charset="0"/>
                <a:cs typeface="Calibri" panose="020F0502020204030204" pitchFamily="34" charset="0"/>
              </a:rPr>
              <a:t>היתה</a:t>
            </a:r>
            <a:r>
              <a:rPr lang="he-IL" sz="2000" dirty="0">
                <a:highlight>
                  <a:srgbClr val="FF00FF"/>
                </a:highlight>
                <a:latin typeface="Calibri" panose="020F0502020204030204" pitchFamily="34" charset="0"/>
                <a:cs typeface="Calibri" panose="020F0502020204030204" pitchFamily="34" charset="0"/>
              </a:rPr>
              <a:t> עבודה</a:t>
            </a:r>
            <a:r>
              <a:rPr lang="he-IL" sz="2000" dirty="0">
                <a:latin typeface="Calibri" panose="020F0502020204030204" pitchFamily="34" charset="0"/>
                <a:cs typeface="Calibri" panose="020F0502020204030204" pitchFamily="34" charset="0"/>
              </a:rPr>
              <a:t>. </a:t>
            </a:r>
            <a:r>
              <a:rPr lang="he-IL" sz="2000" dirty="0">
                <a:highlight>
                  <a:srgbClr val="FF00FF"/>
                </a:highlight>
                <a:latin typeface="Calibri" panose="020F0502020204030204" pitchFamily="34" charset="0"/>
                <a:cs typeface="Calibri" panose="020F0502020204030204" pitchFamily="34" charset="0"/>
              </a:rPr>
              <a:t>אבל הבנים יצאו להרפתקאות, עבדו, הִצילו אנשים ואפילו  שחו עם כרישים.</a:t>
            </a:r>
            <a:r>
              <a:rPr lang="he-IL" sz="2000" dirty="0">
                <a:latin typeface="Calibri" panose="020F0502020204030204" pitchFamily="34" charset="0"/>
                <a:cs typeface="Calibri" panose="020F0502020204030204" pitchFamily="34" charset="0"/>
              </a:rPr>
              <a:t>  אני רוצָה שתכינו יותר בנות בלגו ותְנו להן לצאת להרפתקאות ולעשות חיים. בסדר ?!? </a:t>
            </a:r>
          </a:p>
          <a:p>
            <a:pPr algn="r">
              <a:lnSpc>
                <a:spcPct val="150000"/>
              </a:lnSpc>
            </a:pPr>
            <a:r>
              <a:rPr lang="he-IL" sz="2000" dirty="0">
                <a:latin typeface="Calibri" panose="020F0502020204030204" pitchFamily="34" charset="0"/>
                <a:cs typeface="Calibri" panose="020F0502020204030204" pitchFamily="34" charset="0"/>
              </a:rPr>
              <a:t>                                תודה, </a:t>
            </a:r>
            <a:r>
              <a:rPr lang="he-IL" sz="2000" dirty="0" err="1">
                <a:latin typeface="Calibri" panose="020F0502020204030204" pitchFamily="34" charset="0"/>
                <a:cs typeface="Calibri" panose="020F0502020204030204" pitchFamily="34" charset="0"/>
              </a:rPr>
              <a:t>שרלוט</a:t>
            </a:r>
            <a:endParaRPr lang="he-IL" sz="2000" dirty="0">
              <a:latin typeface="Calibri" panose="020F0502020204030204" pitchFamily="34" charset="0"/>
              <a:cs typeface="Calibri" panose="020F0502020204030204" pitchFamily="34" charset="0"/>
            </a:endParaRPr>
          </a:p>
        </p:txBody>
      </p:sp>
      <p:pic>
        <p:nvPicPr>
          <p:cNvPr id="20" name="Picture 2" descr="Letter., מעטפה, ריק, mail., 3d. מעטפה, רקע., מכתב, לבן, mail., ריק ...">
            <a:extLst>
              <a:ext uri="{FF2B5EF4-FFF2-40B4-BE49-F238E27FC236}">
                <a16:creationId xmlns:a16="http://schemas.microsoft.com/office/drawing/2014/main" id="{D3FC3F47-F7F7-4BC7-B589-FF0D92D8CE3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459" r="12917" b="13698"/>
          <a:stretch/>
        </p:blipFill>
        <p:spPr bwMode="auto">
          <a:xfrm rot="20722402">
            <a:off x="5901856" y="5553371"/>
            <a:ext cx="1406926" cy="130452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2385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18" name="תרשים זרימה: תהליך 17">
            <a:extLst>
              <a:ext uri="{FF2B5EF4-FFF2-40B4-BE49-F238E27FC236}">
                <a16:creationId xmlns:a16="http://schemas.microsoft.com/office/drawing/2014/main" id="{57438AEF-9332-4D65-8235-BF3DA759FC99}"/>
              </a:ext>
            </a:extLst>
          </p:cNvPr>
          <p:cNvSpPr/>
          <p:nvPr/>
        </p:nvSpPr>
        <p:spPr>
          <a:xfrm rot="21360803">
            <a:off x="5857104" y="1055652"/>
            <a:ext cx="5770498" cy="5648037"/>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תיבת טקסט 18">
            <a:extLst>
              <a:ext uri="{FF2B5EF4-FFF2-40B4-BE49-F238E27FC236}">
                <a16:creationId xmlns:a16="http://schemas.microsoft.com/office/drawing/2014/main" id="{868D8B5A-209A-4952-978E-80436D6E098D}"/>
              </a:ext>
            </a:extLst>
          </p:cNvPr>
          <p:cNvSpPr txBox="1"/>
          <p:nvPr/>
        </p:nvSpPr>
        <p:spPr>
          <a:xfrm rot="152915">
            <a:off x="5768574" y="1371565"/>
            <a:ext cx="5683022" cy="5170646"/>
          </a:xfrm>
          <a:prstGeom prst="rect">
            <a:avLst/>
          </a:prstGeom>
          <a:solidFill>
            <a:schemeClr val="bg1">
              <a:lumMod val="85000"/>
            </a:schemeClr>
          </a:solidFill>
        </p:spPr>
        <p:txBody>
          <a:bodyPr wrap="square" rtlCol="1">
            <a:spAutoFit/>
          </a:bodyPr>
          <a:lstStyle/>
          <a:p>
            <a:pPr algn="r">
              <a:lnSpc>
                <a:spcPct val="150000"/>
              </a:lnSpc>
            </a:pPr>
            <a:r>
              <a:rPr lang="he-IL" sz="2000" dirty="0">
                <a:latin typeface="Calibri" panose="020F0502020204030204" pitchFamily="34" charset="0"/>
                <a:cs typeface="Calibri" panose="020F0502020204030204" pitchFamily="34" charset="0"/>
              </a:rPr>
              <a:t>חברת לגו היקרה,</a:t>
            </a:r>
          </a:p>
          <a:p>
            <a:pPr algn="r">
              <a:lnSpc>
                <a:spcPct val="150000"/>
              </a:lnSpc>
            </a:pPr>
            <a:r>
              <a:rPr lang="he-IL" sz="2000" dirty="0">
                <a:latin typeface="Calibri" panose="020F0502020204030204" pitchFamily="34" charset="0"/>
                <a:cs typeface="Calibri" panose="020F0502020204030204" pitchFamily="34" charset="0"/>
              </a:rPr>
              <a:t>קוראים לי </a:t>
            </a:r>
            <a:r>
              <a:rPr lang="he-IL" sz="2000" dirty="0" err="1">
                <a:latin typeface="Calibri" panose="020F0502020204030204" pitchFamily="34" charset="0"/>
                <a:cs typeface="Calibri" panose="020F0502020204030204" pitchFamily="34" charset="0"/>
              </a:rPr>
              <a:t>שרלוט</a:t>
            </a:r>
            <a:r>
              <a:rPr lang="he-IL" sz="2000" dirty="0">
                <a:latin typeface="Calibri" panose="020F0502020204030204" pitchFamily="34" charset="0"/>
                <a:cs typeface="Calibri" panose="020F0502020204030204" pitchFamily="34" charset="0"/>
              </a:rPr>
              <a:t> ואני בת שבע. אני אוהבת לגו אבל אני לא אוהבת את זה שיש יותר אנשי לגו מנְשות לגו. </a:t>
            </a:r>
          </a:p>
          <a:p>
            <a:pPr algn="r">
              <a:lnSpc>
                <a:spcPct val="150000"/>
              </a:lnSpc>
            </a:pPr>
            <a:r>
              <a:rPr lang="he-IL" sz="2000" dirty="0">
                <a:latin typeface="Calibri" panose="020F0502020204030204" pitchFamily="34" charset="0"/>
                <a:cs typeface="Calibri" panose="020F0502020204030204" pitchFamily="34" charset="0"/>
              </a:rPr>
              <a:t>היום הלכתי לחנות וראיתי לגו בשני אֲזורים: האֵזור הוורוד לבָּנות והאֵזור הכחול לבָּנים. כל מה שהבָּנות עשו היה לשֶבֶת בבית, ללכת לחוף הים ולעשות שוֹפִּינֵג. לאף אחת מהן לא </a:t>
            </a:r>
            <a:r>
              <a:rPr lang="he-IL" sz="2000" dirty="0" err="1">
                <a:latin typeface="Calibri" panose="020F0502020204030204" pitchFamily="34" charset="0"/>
                <a:cs typeface="Calibri" panose="020F0502020204030204" pitchFamily="34" charset="0"/>
              </a:rPr>
              <a:t>היתה</a:t>
            </a:r>
            <a:r>
              <a:rPr lang="he-IL" sz="2000" dirty="0">
                <a:latin typeface="Calibri" panose="020F0502020204030204" pitchFamily="34" charset="0"/>
                <a:cs typeface="Calibri" panose="020F0502020204030204" pitchFamily="34" charset="0"/>
              </a:rPr>
              <a:t> עבודה. אבל הבנים יצאו להרפתקאות, עבדו, הִצילו אנשים ואפילו  שחו עם </a:t>
            </a:r>
            <a:r>
              <a:rPr lang="he-IL" sz="2000" dirty="0" smtClean="0">
                <a:latin typeface="Calibri" panose="020F0502020204030204" pitchFamily="34" charset="0"/>
                <a:cs typeface="Calibri" panose="020F0502020204030204" pitchFamily="34" charset="0"/>
              </a:rPr>
              <a:t>כרישים. </a:t>
            </a:r>
            <a:r>
              <a:rPr lang="he-IL" sz="2000" dirty="0"/>
              <a:t>אני רוצָה שתכינו יותר בנות בלגו ותְנו להן לצאת להרפתקאות ולעשות חיים.</a:t>
            </a:r>
          </a:p>
          <a:p>
            <a:pPr algn="r">
              <a:lnSpc>
                <a:spcPct val="150000"/>
              </a:lnSpc>
            </a:pPr>
            <a:r>
              <a:rPr lang="he-IL" sz="2000" dirty="0" smtClean="0">
                <a:latin typeface="Calibri" panose="020F0502020204030204" pitchFamily="34" charset="0"/>
                <a:cs typeface="Calibri" panose="020F0502020204030204" pitchFamily="34" charset="0"/>
              </a:rPr>
              <a:t>בסדר </a:t>
            </a:r>
            <a:r>
              <a:rPr lang="he-IL" sz="2000" dirty="0">
                <a:latin typeface="Calibri" panose="020F0502020204030204" pitchFamily="34" charset="0"/>
                <a:cs typeface="Calibri" panose="020F0502020204030204" pitchFamily="34" charset="0"/>
              </a:rPr>
              <a:t>?!? </a:t>
            </a:r>
          </a:p>
          <a:p>
            <a:pPr algn="r">
              <a:lnSpc>
                <a:spcPct val="150000"/>
              </a:lnSpc>
            </a:pPr>
            <a:r>
              <a:rPr lang="he-IL" sz="2000" dirty="0">
                <a:latin typeface="Calibri" panose="020F0502020204030204" pitchFamily="34" charset="0"/>
                <a:cs typeface="Calibri" panose="020F0502020204030204" pitchFamily="34" charset="0"/>
              </a:rPr>
              <a:t>                                תודה, </a:t>
            </a:r>
            <a:r>
              <a:rPr lang="he-IL" sz="2000" dirty="0" err="1">
                <a:latin typeface="Calibri" panose="020F0502020204030204" pitchFamily="34" charset="0"/>
                <a:cs typeface="Calibri" panose="020F0502020204030204" pitchFamily="34" charset="0"/>
              </a:rPr>
              <a:t>שרלוט</a:t>
            </a:r>
            <a:endParaRPr lang="he-IL" sz="2000" dirty="0">
              <a:latin typeface="Calibri" panose="020F0502020204030204" pitchFamily="34" charset="0"/>
              <a:cs typeface="Calibri" panose="020F0502020204030204" pitchFamily="34" charset="0"/>
            </a:endParaRPr>
          </a:p>
        </p:txBody>
      </p:sp>
      <p:pic>
        <p:nvPicPr>
          <p:cNvPr id="20" name="Picture 2" descr="Letter., מעטפה, ריק, mail., 3d. מעטפה, רקע., מכתב, לבן, mail., ריק ...">
            <a:extLst>
              <a:ext uri="{FF2B5EF4-FFF2-40B4-BE49-F238E27FC236}">
                <a16:creationId xmlns:a16="http://schemas.microsoft.com/office/drawing/2014/main" id="{D3FC3F47-F7F7-4BC7-B589-FF0D92D8CE3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459" r="12917" b="13698"/>
          <a:stretch/>
        </p:blipFill>
        <p:spPr bwMode="auto">
          <a:xfrm rot="20722402">
            <a:off x="5138545" y="5396974"/>
            <a:ext cx="1406926" cy="130452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3" name="מלבן 22">
            <a:extLst>
              <a:ext uri="{FF2B5EF4-FFF2-40B4-BE49-F238E27FC236}">
                <a16:creationId xmlns:a16="http://schemas.microsoft.com/office/drawing/2014/main" id="{A4D1E452-109B-4628-85F0-C32D84905389}"/>
              </a:ext>
            </a:extLst>
          </p:cNvPr>
          <p:cNvSpPr/>
          <p:nvPr/>
        </p:nvSpPr>
        <p:spPr>
          <a:xfrm>
            <a:off x="82509" y="2993797"/>
            <a:ext cx="5398255" cy="1323439"/>
          </a:xfrm>
          <a:prstGeom prst="rect">
            <a:avLst/>
          </a:prstGeom>
        </p:spPr>
        <p:txBody>
          <a:bodyPr wrap="square">
            <a:spAutoFit/>
          </a:bodyPr>
          <a:lstStyle/>
          <a:p>
            <a:pPr algn="ctr" rtl="1"/>
            <a:r>
              <a:rPr lang="he-IL" sz="4000" dirty="0">
                <a:latin typeface="Calibri" panose="020F0502020204030204" pitchFamily="34" charset="0"/>
                <a:cs typeface="Calibri" panose="020F0502020204030204" pitchFamily="34" charset="0"/>
              </a:rPr>
              <a:t>כיצד בחרה </a:t>
            </a:r>
            <a:r>
              <a:rPr lang="he-IL" sz="4000" dirty="0" err="1">
                <a:latin typeface="Calibri" panose="020F0502020204030204" pitchFamily="34" charset="0"/>
                <a:cs typeface="Calibri" panose="020F0502020204030204" pitchFamily="34" charset="0"/>
              </a:rPr>
              <a:t>שרלוט</a:t>
            </a:r>
            <a:r>
              <a:rPr lang="he-IL" sz="4000" dirty="0">
                <a:latin typeface="Calibri" panose="020F0502020204030204" pitchFamily="34" charset="0"/>
                <a:cs typeface="Calibri" panose="020F0502020204030204" pitchFamily="34" charset="0"/>
              </a:rPr>
              <a:t> לסיים </a:t>
            </a:r>
          </a:p>
          <a:p>
            <a:pPr algn="ctr" rtl="1"/>
            <a:r>
              <a:rPr lang="he-IL" sz="4000" dirty="0">
                <a:latin typeface="Calibri" panose="020F0502020204030204" pitchFamily="34" charset="0"/>
                <a:cs typeface="Calibri" panose="020F0502020204030204" pitchFamily="34" charset="0"/>
              </a:rPr>
              <a:t>את המכתב? </a:t>
            </a:r>
          </a:p>
        </p:txBody>
      </p:sp>
    </p:spTree>
    <p:extLst>
      <p:ext uri="{BB962C8B-B14F-4D97-AF65-F5344CB8AC3E}">
        <p14:creationId xmlns:p14="http://schemas.microsoft.com/office/powerpoint/2010/main" val="1011322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18" name="תרשים זרימה: תהליך 17">
            <a:extLst>
              <a:ext uri="{FF2B5EF4-FFF2-40B4-BE49-F238E27FC236}">
                <a16:creationId xmlns:a16="http://schemas.microsoft.com/office/drawing/2014/main" id="{57438AEF-9332-4D65-8235-BF3DA759FC99}"/>
              </a:ext>
            </a:extLst>
          </p:cNvPr>
          <p:cNvSpPr/>
          <p:nvPr/>
        </p:nvSpPr>
        <p:spPr>
          <a:xfrm rot="21360803">
            <a:off x="5857104" y="1055652"/>
            <a:ext cx="5770498" cy="5648037"/>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תיבת טקסט 18">
            <a:extLst>
              <a:ext uri="{FF2B5EF4-FFF2-40B4-BE49-F238E27FC236}">
                <a16:creationId xmlns:a16="http://schemas.microsoft.com/office/drawing/2014/main" id="{868D8B5A-209A-4952-978E-80436D6E098D}"/>
              </a:ext>
            </a:extLst>
          </p:cNvPr>
          <p:cNvSpPr txBox="1"/>
          <p:nvPr/>
        </p:nvSpPr>
        <p:spPr>
          <a:xfrm rot="152915">
            <a:off x="5768574" y="1626250"/>
            <a:ext cx="5683022" cy="4661276"/>
          </a:xfrm>
          <a:prstGeom prst="rect">
            <a:avLst/>
          </a:prstGeom>
          <a:solidFill>
            <a:schemeClr val="bg1">
              <a:lumMod val="85000"/>
            </a:schemeClr>
          </a:solidFill>
        </p:spPr>
        <p:txBody>
          <a:bodyPr wrap="square" rtlCol="1">
            <a:spAutoFit/>
          </a:bodyPr>
          <a:lstStyle/>
          <a:p>
            <a:pPr algn="r">
              <a:lnSpc>
                <a:spcPct val="150000"/>
              </a:lnSpc>
            </a:pPr>
            <a:r>
              <a:rPr lang="he-IL" sz="2000" dirty="0">
                <a:latin typeface="Calibri" panose="020F0502020204030204" pitchFamily="34" charset="0"/>
                <a:cs typeface="Calibri" panose="020F0502020204030204" pitchFamily="34" charset="0"/>
              </a:rPr>
              <a:t>חברת לגו היקרה,</a:t>
            </a:r>
          </a:p>
          <a:p>
            <a:pPr algn="r">
              <a:lnSpc>
                <a:spcPct val="150000"/>
              </a:lnSpc>
            </a:pPr>
            <a:r>
              <a:rPr lang="he-IL" sz="2000" dirty="0">
                <a:latin typeface="Calibri" panose="020F0502020204030204" pitchFamily="34" charset="0"/>
                <a:cs typeface="Calibri" panose="020F0502020204030204" pitchFamily="34" charset="0"/>
              </a:rPr>
              <a:t>קוראים לי </a:t>
            </a:r>
            <a:r>
              <a:rPr lang="he-IL" sz="2000" dirty="0" err="1">
                <a:latin typeface="Calibri" panose="020F0502020204030204" pitchFamily="34" charset="0"/>
                <a:cs typeface="Calibri" panose="020F0502020204030204" pitchFamily="34" charset="0"/>
              </a:rPr>
              <a:t>שרלוט</a:t>
            </a:r>
            <a:r>
              <a:rPr lang="he-IL" sz="2000" dirty="0">
                <a:latin typeface="Calibri" panose="020F0502020204030204" pitchFamily="34" charset="0"/>
                <a:cs typeface="Calibri" panose="020F0502020204030204" pitchFamily="34" charset="0"/>
              </a:rPr>
              <a:t> ואני בת שבע. אני אוהבת לגו אבל אני לא אוהבת את זה שיש יותר אנשי לגו מנְשות לגו. </a:t>
            </a:r>
          </a:p>
          <a:p>
            <a:pPr algn="r">
              <a:lnSpc>
                <a:spcPct val="150000"/>
              </a:lnSpc>
            </a:pPr>
            <a:r>
              <a:rPr lang="he-IL" sz="2000" dirty="0">
                <a:latin typeface="Calibri" panose="020F0502020204030204" pitchFamily="34" charset="0"/>
                <a:cs typeface="Calibri" panose="020F0502020204030204" pitchFamily="34" charset="0"/>
              </a:rPr>
              <a:t>היום הלכתי לחנות וראיתי לגו בשני אֲזורים: האֵזור הוורוד לבָּנות והאֵזור הכחול לבָּנים. כל מה שהבָּנות עשו היה לשֶבֶת בבית, ללכת לחוף הים ולעשות שוֹפִּינֵג. לאף אחת מהן לא </a:t>
            </a:r>
            <a:r>
              <a:rPr lang="he-IL" sz="2000" dirty="0" err="1">
                <a:latin typeface="Calibri" panose="020F0502020204030204" pitchFamily="34" charset="0"/>
                <a:cs typeface="Calibri" panose="020F0502020204030204" pitchFamily="34" charset="0"/>
              </a:rPr>
              <a:t>היתה</a:t>
            </a:r>
            <a:r>
              <a:rPr lang="he-IL" sz="2000" dirty="0">
                <a:latin typeface="Calibri" panose="020F0502020204030204" pitchFamily="34" charset="0"/>
                <a:cs typeface="Calibri" panose="020F0502020204030204" pitchFamily="34" charset="0"/>
              </a:rPr>
              <a:t> עבודה. אבל הבנים יצאו להרפתקאות, עבדו, הִצילו אנשים ואפילו  שחו עם כרישים.  </a:t>
            </a:r>
            <a:r>
              <a:rPr lang="he-IL" sz="2000" dirty="0">
                <a:highlight>
                  <a:srgbClr val="4285E3"/>
                </a:highlight>
                <a:latin typeface="Calibri" panose="020F0502020204030204" pitchFamily="34" charset="0"/>
                <a:cs typeface="Calibri" panose="020F0502020204030204" pitchFamily="34" charset="0"/>
              </a:rPr>
              <a:t>אני רוצָה שתכינו יותר בנות בלגו ותְנו להן לצאת להרפתקאות ולעשות חיים. </a:t>
            </a:r>
            <a:r>
              <a:rPr lang="he-IL" sz="2000" dirty="0">
                <a:latin typeface="Calibri" panose="020F0502020204030204" pitchFamily="34" charset="0"/>
                <a:cs typeface="Calibri" panose="020F0502020204030204" pitchFamily="34" charset="0"/>
              </a:rPr>
              <a:t>בסדר ?!? </a:t>
            </a:r>
          </a:p>
          <a:p>
            <a:pPr algn="r">
              <a:lnSpc>
                <a:spcPct val="150000"/>
              </a:lnSpc>
            </a:pPr>
            <a:r>
              <a:rPr lang="he-IL" sz="2000" dirty="0">
                <a:latin typeface="Calibri" panose="020F0502020204030204" pitchFamily="34" charset="0"/>
                <a:cs typeface="Calibri" panose="020F0502020204030204" pitchFamily="34" charset="0"/>
              </a:rPr>
              <a:t>                                תודה, </a:t>
            </a:r>
            <a:r>
              <a:rPr lang="he-IL" sz="2000" dirty="0" err="1">
                <a:latin typeface="Calibri" panose="020F0502020204030204" pitchFamily="34" charset="0"/>
                <a:cs typeface="Calibri" panose="020F0502020204030204" pitchFamily="34" charset="0"/>
              </a:rPr>
              <a:t>שרלוט</a:t>
            </a:r>
            <a:endParaRPr lang="he-IL" sz="2000" dirty="0">
              <a:latin typeface="Calibri" panose="020F0502020204030204" pitchFamily="34" charset="0"/>
              <a:cs typeface="Calibri" panose="020F0502020204030204" pitchFamily="34" charset="0"/>
            </a:endParaRPr>
          </a:p>
        </p:txBody>
      </p:sp>
      <p:pic>
        <p:nvPicPr>
          <p:cNvPr id="20" name="Picture 2" descr="Letter., מעטפה, ריק, mail., 3d. מעטפה, רקע., מכתב, לבן, mail., ריק ...">
            <a:extLst>
              <a:ext uri="{FF2B5EF4-FFF2-40B4-BE49-F238E27FC236}">
                <a16:creationId xmlns:a16="http://schemas.microsoft.com/office/drawing/2014/main" id="{D3FC3F47-F7F7-4BC7-B589-FF0D92D8CE3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459" r="12917" b="13698"/>
          <a:stretch/>
        </p:blipFill>
        <p:spPr bwMode="auto">
          <a:xfrm rot="20722402">
            <a:off x="4777301" y="5193484"/>
            <a:ext cx="1406926" cy="130452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3" name="מלבן 22">
            <a:extLst>
              <a:ext uri="{FF2B5EF4-FFF2-40B4-BE49-F238E27FC236}">
                <a16:creationId xmlns:a16="http://schemas.microsoft.com/office/drawing/2014/main" id="{A4D1E452-109B-4628-85F0-C32D84905389}"/>
              </a:ext>
            </a:extLst>
          </p:cNvPr>
          <p:cNvSpPr/>
          <p:nvPr/>
        </p:nvSpPr>
        <p:spPr>
          <a:xfrm>
            <a:off x="697745" y="3151842"/>
            <a:ext cx="5398255" cy="1323439"/>
          </a:xfrm>
          <a:prstGeom prst="rect">
            <a:avLst/>
          </a:prstGeom>
        </p:spPr>
        <p:txBody>
          <a:bodyPr wrap="square">
            <a:spAutoFit/>
          </a:bodyPr>
          <a:lstStyle/>
          <a:p>
            <a:pPr algn="ctr" rtl="1"/>
            <a:r>
              <a:rPr lang="he-IL" sz="4000" dirty="0">
                <a:latin typeface="Calibri" panose="020F0502020204030204" pitchFamily="34" charset="0"/>
                <a:cs typeface="Calibri" panose="020F0502020204030204" pitchFamily="34" charset="0"/>
              </a:rPr>
              <a:t>כיצד בחרה </a:t>
            </a:r>
            <a:r>
              <a:rPr lang="he-IL" sz="4000" dirty="0" err="1">
                <a:latin typeface="Calibri" panose="020F0502020204030204" pitchFamily="34" charset="0"/>
                <a:cs typeface="Calibri" panose="020F0502020204030204" pitchFamily="34" charset="0"/>
              </a:rPr>
              <a:t>שרלוט</a:t>
            </a:r>
            <a:r>
              <a:rPr lang="he-IL" sz="4000" dirty="0">
                <a:latin typeface="Calibri" panose="020F0502020204030204" pitchFamily="34" charset="0"/>
                <a:cs typeface="Calibri" panose="020F0502020204030204" pitchFamily="34" charset="0"/>
              </a:rPr>
              <a:t> לסיים </a:t>
            </a:r>
          </a:p>
          <a:p>
            <a:pPr algn="ctr" rtl="1"/>
            <a:r>
              <a:rPr lang="he-IL" sz="4000" dirty="0">
                <a:latin typeface="Calibri" panose="020F0502020204030204" pitchFamily="34" charset="0"/>
                <a:cs typeface="Calibri" panose="020F0502020204030204" pitchFamily="34" charset="0"/>
              </a:rPr>
              <a:t>את המכתב? </a:t>
            </a:r>
          </a:p>
        </p:txBody>
      </p:sp>
    </p:spTree>
    <p:extLst>
      <p:ext uri="{BB962C8B-B14F-4D97-AF65-F5344CB8AC3E}">
        <p14:creationId xmlns:p14="http://schemas.microsoft.com/office/powerpoint/2010/main" val="2818462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smtClean="0"/>
              <a:t>   תרגול</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5"/>
          <a:stretch>
            <a:fillRect/>
          </a:stretch>
        </p:blipFill>
        <p:spPr>
          <a:xfrm>
            <a:off x="3617846" y="13562"/>
            <a:ext cx="1017545" cy="1070700"/>
          </a:xfrm>
          <a:prstGeom prst="rect">
            <a:avLst/>
          </a:prstGeom>
        </p:spPr>
      </p:pic>
      <p:sp>
        <p:nvSpPr>
          <p:cNvPr id="4" name="תיבת טקסט 3">
            <a:extLst>
              <a:ext uri="{FF2B5EF4-FFF2-40B4-BE49-F238E27FC236}">
                <a16:creationId xmlns:a16="http://schemas.microsoft.com/office/drawing/2014/main" id="{3EAFD963-99D9-46AE-9746-A4748C080961}"/>
              </a:ext>
            </a:extLst>
          </p:cNvPr>
          <p:cNvSpPr txBox="1"/>
          <p:nvPr/>
        </p:nvSpPr>
        <p:spPr>
          <a:xfrm>
            <a:off x="773829" y="1594372"/>
            <a:ext cx="5431630" cy="1384995"/>
          </a:xfrm>
          <a:prstGeom prst="rect">
            <a:avLst/>
          </a:prstGeom>
          <a:solidFill>
            <a:schemeClr val="bg1"/>
          </a:solidFill>
          <a:ln>
            <a:solidFill>
              <a:srgbClr val="7030A0"/>
            </a:solidFill>
          </a:ln>
        </p:spPr>
        <p:txBody>
          <a:bodyPr wrap="square" rtlCol="1">
            <a:spAutoFit/>
          </a:bodyPr>
          <a:lstStyle/>
          <a:p>
            <a:pPr algn="ctr"/>
            <a:r>
              <a:rPr lang="he-IL" sz="2800" b="1" dirty="0">
                <a:latin typeface="Calibri" panose="020F0502020204030204" pitchFamily="34" charset="0"/>
                <a:cs typeface="Calibri" panose="020F0502020204030204" pitchFamily="34" charset="0"/>
              </a:rPr>
              <a:t>הטענה</a:t>
            </a:r>
          </a:p>
          <a:p>
            <a:pPr algn="ctr"/>
            <a:endParaRPr lang="he-IL" sz="2800" b="1" dirty="0">
              <a:latin typeface="Calibri" panose="020F0502020204030204" pitchFamily="34" charset="0"/>
              <a:cs typeface="Calibri" panose="020F0502020204030204" pitchFamily="34" charset="0"/>
            </a:endParaRPr>
          </a:p>
          <a:p>
            <a:pPr algn="ctr"/>
            <a:endParaRPr lang="he-IL" sz="2800" b="1" dirty="0">
              <a:latin typeface="Calibri" panose="020F0502020204030204" pitchFamily="34" charset="0"/>
              <a:cs typeface="Calibri" panose="020F0502020204030204" pitchFamily="34" charset="0"/>
            </a:endParaRPr>
          </a:p>
        </p:txBody>
      </p:sp>
      <p:sp>
        <p:nvSpPr>
          <p:cNvPr id="12" name="תיבת טקסט 11">
            <a:extLst>
              <a:ext uri="{FF2B5EF4-FFF2-40B4-BE49-F238E27FC236}">
                <a16:creationId xmlns:a16="http://schemas.microsoft.com/office/drawing/2014/main" id="{5BF03A59-62BB-4862-A931-EA141C52BDF9}"/>
              </a:ext>
            </a:extLst>
          </p:cNvPr>
          <p:cNvSpPr txBox="1"/>
          <p:nvPr/>
        </p:nvSpPr>
        <p:spPr>
          <a:xfrm>
            <a:off x="3715853" y="3173990"/>
            <a:ext cx="3126564" cy="1938992"/>
          </a:xfrm>
          <a:prstGeom prst="rect">
            <a:avLst/>
          </a:prstGeom>
          <a:solidFill>
            <a:schemeClr val="bg1"/>
          </a:solidFill>
          <a:ln>
            <a:solidFill>
              <a:srgbClr val="7030A0"/>
            </a:solidFill>
          </a:ln>
        </p:spPr>
        <p:txBody>
          <a:bodyPr wrap="square" rtlCol="1">
            <a:spAutoFit/>
          </a:bodyPr>
          <a:lstStyle/>
          <a:p>
            <a:pPr algn="ctr"/>
            <a:r>
              <a:rPr lang="he-IL" sz="2400" dirty="0">
                <a:latin typeface="Calibri" panose="020F0502020204030204" pitchFamily="34" charset="0"/>
                <a:cs typeface="Calibri" panose="020F0502020204030204" pitchFamily="34" charset="0"/>
              </a:rPr>
              <a:t>נימוק 1</a:t>
            </a:r>
          </a:p>
          <a:p>
            <a:pPr algn="ctr"/>
            <a:endParaRPr lang="he-IL" sz="2400" dirty="0">
              <a:latin typeface="Calibri" panose="020F0502020204030204" pitchFamily="34" charset="0"/>
              <a:cs typeface="Calibri" panose="020F0502020204030204" pitchFamily="34" charset="0"/>
            </a:endParaRPr>
          </a:p>
          <a:p>
            <a:pPr algn="ctr"/>
            <a:endParaRPr lang="he-IL" sz="2400" dirty="0">
              <a:latin typeface="Calibri" panose="020F0502020204030204" pitchFamily="34" charset="0"/>
              <a:cs typeface="Calibri" panose="020F0502020204030204" pitchFamily="34" charset="0"/>
            </a:endParaRPr>
          </a:p>
          <a:p>
            <a:pPr algn="ctr"/>
            <a:endParaRPr lang="he-IL" sz="2400" dirty="0">
              <a:latin typeface="Calibri" panose="020F0502020204030204" pitchFamily="34" charset="0"/>
              <a:cs typeface="Calibri" panose="020F0502020204030204" pitchFamily="34" charset="0"/>
            </a:endParaRPr>
          </a:p>
          <a:p>
            <a:pPr algn="ctr"/>
            <a:endParaRPr lang="he-IL" sz="2400" dirty="0">
              <a:latin typeface="Calibri" panose="020F0502020204030204" pitchFamily="34" charset="0"/>
              <a:cs typeface="Calibri" panose="020F0502020204030204" pitchFamily="34" charset="0"/>
            </a:endParaRPr>
          </a:p>
        </p:txBody>
      </p:sp>
      <p:sp>
        <p:nvSpPr>
          <p:cNvPr id="14" name="חץ: למטה 13">
            <a:extLst>
              <a:ext uri="{FF2B5EF4-FFF2-40B4-BE49-F238E27FC236}">
                <a16:creationId xmlns:a16="http://schemas.microsoft.com/office/drawing/2014/main" id="{9A943EAC-0374-4AF3-A097-E7980A4D9584}"/>
              </a:ext>
            </a:extLst>
          </p:cNvPr>
          <p:cNvSpPr/>
          <p:nvPr/>
        </p:nvSpPr>
        <p:spPr>
          <a:xfrm rot="19782923">
            <a:off x="4616412" y="2689079"/>
            <a:ext cx="508773" cy="6456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תרשים זרימה: תהליך 17">
            <a:extLst>
              <a:ext uri="{FF2B5EF4-FFF2-40B4-BE49-F238E27FC236}">
                <a16:creationId xmlns:a16="http://schemas.microsoft.com/office/drawing/2014/main" id="{57438AEF-9332-4D65-8235-BF3DA759FC99}"/>
              </a:ext>
            </a:extLst>
          </p:cNvPr>
          <p:cNvSpPr/>
          <p:nvPr/>
        </p:nvSpPr>
        <p:spPr>
          <a:xfrm>
            <a:off x="7157637" y="1924933"/>
            <a:ext cx="4886325" cy="4618742"/>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תיבת טקסט 18">
            <a:extLst>
              <a:ext uri="{FF2B5EF4-FFF2-40B4-BE49-F238E27FC236}">
                <a16:creationId xmlns:a16="http://schemas.microsoft.com/office/drawing/2014/main" id="{868D8B5A-209A-4952-978E-80436D6E098D}"/>
              </a:ext>
            </a:extLst>
          </p:cNvPr>
          <p:cNvSpPr txBox="1"/>
          <p:nvPr/>
        </p:nvSpPr>
        <p:spPr>
          <a:xfrm rot="152915">
            <a:off x="6992481" y="1233783"/>
            <a:ext cx="4869075" cy="5632311"/>
          </a:xfrm>
          <a:prstGeom prst="rect">
            <a:avLst/>
          </a:prstGeom>
          <a:solidFill>
            <a:schemeClr val="bg1">
              <a:lumMod val="85000"/>
            </a:schemeClr>
          </a:solidFill>
        </p:spPr>
        <p:txBody>
          <a:bodyPr wrap="square" rtlCol="1">
            <a:spAutoFit/>
          </a:bodyPr>
          <a:lstStyle/>
          <a:p>
            <a:pPr algn="r">
              <a:lnSpc>
                <a:spcPct val="150000"/>
              </a:lnSpc>
            </a:pPr>
            <a:r>
              <a:rPr lang="he-IL" sz="2000" dirty="0">
                <a:latin typeface="Calibri" panose="020F0502020204030204" pitchFamily="34" charset="0"/>
                <a:cs typeface="Calibri" panose="020F0502020204030204" pitchFamily="34" charset="0"/>
              </a:rPr>
              <a:t>חברת לגו היקרה,</a:t>
            </a:r>
          </a:p>
          <a:p>
            <a:pPr algn="r">
              <a:lnSpc>
                <a:spcPct val="150000"/>
              </a:lnSpc>
            </a:pPr>
            <a:r>
              <a:rPr lang="he-IL" sz="2000" dirty="0">
                <a:latin typeface="Calibri" panose="020F0502020204030204" pitchFamily="34" charset="0"/>
                <a:cs typeface="Calibri" panose="020F0502020204030204" pitchFamily="34" charset="0"/>
              </a:rPr>
              <a:t>קוראים לי </a:t>
            </a:r>
            <a:r>
              <a:rPr lang="he-IL" sz="2000" dirty="0" err="1">
                <a:latin typeface="Calibri" panose="020F0502020204030204" pitchFamily="34" charset="0"/>
                <a:cs typeface="Calibri" panose="020F0502020204030204" pitchFamily="34" charset="0"/>
              </a:rPr>
              <a:t>שרלוט</a:t>
            </a:r>
            <a:r>
              <a:rPr lang="he-IL" sz="2000" dirty="0">
                <a:latin typeface="Calibri" panose="020F0502020204030204" pitchFamily="34" charset="0"/>
                <a:cs typeface="Calibri" panose="020F0502020204030204" pitchFamily="34" charset="0"/>
              </a:rPr>
              <a:t> ואני בת שבע. אני אוהבת לגו אבל אני לא אוהבת את זה שיש יותר אנשי לגו מנְשות לגו. </a:t>
            </a:r>
            <a:r>
              <a:rPr lang="he-IL" sz="2000" dirty="0" smtClean="0">
                <a:latin typeface="Calibri" panose="020F0502020204030204" pitchFamily="34" charset="0"/>
                <a:cs typeface="Calibri" panose="020F0502020204030204" pitchFamily="34" charset="0"/>
              </a:rPr>
              <a:t>היום הלכתי </a:t>
            </a:r>
            <a:r>
              <a:rPr lang="he-IL" sz="2000" dirty="0">
                <a:latin typeface="Calibri" panose="020F0502020204030204" pitchFamily="34" charset="0"/>
                <a:cs typeface="Calibri" panose="020F0502020204030204" pitchFamily="34" charset="0"/>
              </a:rPr>
              <a:t>לחנות וראיתי לגו בשני אֲזורים: האֵזור הוורוד לבָּנות והאֵזור הכחול לבָּנים. כל מה שהבָּנות עשו היה לשֶבֶת בבית, ללכת לחוף הים ולעשות שוֹפִּינֵג. לאף אחת מהן לא </a:t>
            </a:r>
            <a:r>
              <a:rPr lang="he-IL" sz="2000" dirty="0" err="1">
                <a:latin typeface="Calibri" panose="020F0502020204030204" pitchFamily="34" charset="0"/>
                <a:cs typeface="Calibri" panose="020F0502020204030204" pitchFamily="34" charset="0"/>
              </a:rPr>
              <a:t>היתה</a:t>
            </a:r>
            <a:r>
              <a:rPr lang="he-IL" sz="2000" dirty="0">
                <a:latin typeface="Calibri" panose="020F0502020204030204" pitchFamily="34" charset="0"/>
                <a:cs typeface="Calibri" panose="020F0502020204030204" pitchFamily="34" charset="0"/>
              </a:rPr>
              <a:t> עבודה. אבל הבנים יצאו להרפתקאות, עבדו, הִצילו אנשים ואפילו  שחו עם כרישים.  אני רוצָה שתכינו יותר בנות בלגו ותְנו להן לצאת להרפתקאות ולעשות חיים. בסדר ?!? </a:t>
            </a:r>
          </a:p>
          <a:p>
            <a:pPr algn="r">
              <a:lnSpc>
                <a:spcPct val="150000"/>
              </a:lnSpc>
            </a:pPr>
            <a:r>
              <a:rPr lang="he-IL" sz="2000" dirty="0">
                <a:latin typeface="Calibri" panose="020F0502020204030204" pitchFamily="34" charset="0"/>
                <a:cs typeface="Calibri" panose="020F0502020204030204" pitchFamily="34" charset="0"/>
              </a:rPr>
              <a:t>                                תודה, </a:t>
            </a:r>
            <a:r>
              <a:rPr lang="he-IL" sz="2000" dirty="0" err="1">
                <a:latin typeface="Calibri" panose="020F0502020204030204" pitchFamily="34" charset="0"/>
                <a:cs typeface="Calibri" panose="020F0502020204030204" pitchFamily="34" charset="0"/>
              </a:rPr>
              <a:t>שרלוט</a:t>
            </a:r>
            <a:endParaRPr lang="he-IL" sz="2000" dirty="0">
              <a:latin typeface="Calibri" panose="020F0502020204030204" pitchFamily="34" charset="0"/>
              <a:cs typeface="Calibri" panose="020F0502020204030204" pitchFamily="34" charset="0"/>
            </a:endParaRPr>
          </a:p>
        </p:txBody>
      </p:sp>
      <p:sp>
        <p:nvSpPr>
          <p:cNvPr id="16" name="חץ: למטה 15">
            <a:extLst>
              <a:ext uri="{FF2B5EF4-FFF2-40B4-BE49-F238E27FC236}">
                <a16:creationId xmlns:a16="http://schemas.microsoft.com/office/drawing/2014/main" id="{B5A47E76-8BFF-4E32-8B1E-7EB769B13B39}"/>
              </a:ext>
            </a:extLst>
          </p:cNvPr>
          <p:cNvSpPr/>
          <p:nvPr/>
        </p:nvSpPr>
        <p:spPr>
          <a:xfrm>
            <a:off x="3225997" y="4691022"/>
            <a:ext cx="508773" cy="6456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 name="תיבת טקסט 16">
            <a:extLst>
              <a:ext uri="{FF2B5EF4-FFF2-40B4-BE49-F238E27FC236}">
                <a16:creationId xmlns:a16="http://schemas.microsoft.com/office/drawing/2014/main" id="{C3944850-CC4A-4275-844C-684791F04DD9}"/>
              </a:ext>
            </a:extLst>
          </p:cNvPr>
          <p:cNvSpPr txBox="1"/>
          <p:nvPr/>
        </p:nvSpPr>
        <p:spPr>
          <a:xfrm>
            <a:off x="213546" y="5365837"/>
            <a:ext cx="6533674" cy="954107"/>
          </a:xfrm>
          <a:prstGeom prst="rect">
            <a:avLst/>
          </a:prstGeom>
          <a:solidFill>
            <a:schemeClr val="bg1"/>
          </a:solidFill>
          <a:ln>
            <a:solidFill>
              <a:srgbClr val="7030A0"/>
            </a:solidFill>
          </a:ln>
        </p:spPr>
        <p:txBody>
          <a:bodyPr wrap="square" rtlCol="1">
            <a:spAutoFit/>
          </a:bodyPr>
          <a:lstStyle/>
          <a:p>
            <a:pPr algn="ctr"/>
            <a:r>
              <a:rPr lang="he-IL" sz="2800" b="1" dirty="0">
                <a:latin typeface="Calibri" panose="020F0502020204030204" pitchFamily="34" charset="0"/>
                <a:cs typeface="Calibri" panose="020F0502020204030204" pitchFamily="34" charset="0"/>
              </a:rPr>
              <a:t>סיכום</a:t>
            </a:r>
          </a:p>
          <a:p>
            <a:pPr algn="ctr"/>
            <a:endParaRPr lang="he-IL" sz="2800" b="1" dirty="0">
              <a:latin typeface="Calibri" panose="020F0502020204030204" pitchFamily="34" charset="0"/>
              <a:cs typeface="Calibri" panose="020F0502020204030204" pitchFamily="34" charset="0"/>
            </a:endParaRPr>
          </a:p>
        </p:txBody>
      </p:sp>
      <p:sp>
        <p:nvSpPr>
          <p:cNvPr id="26" name="תיבת טקסט 25">
            <a:extLst>
              <a:ext uri="{FF2B5EF4-FFF2-40B4-BE49-F238E27FC236}">
                <a16:creationId xmlns:a16="http://schemas.microsoft.com/office/drawing/2014/main" id="{C73F05BB-107F-479C-9EC7-2398B3B1C54F}"/>
              </a:ext>
            </a:extLst>
          </p:cNvPr>
          <p:cNvSpPr txBox="1"/>
          <p:nvPr/>
        </p:nvSpPr>
        <p:spPr>
          <a:xfrm>
            <a:off x="119014" y="3203106"/>
            <a:ext cx="3126564" cy="1938992"/>
          </a:xfrm>
          <a:prstGeom prst="rect">
            <a:avLst/>
          </a:prstGeom>
          <a:solidFill>
            <a:schemeClr val="bg1"/>
          </a:solidFill>
          <a:ln>
            <a:solidFill>
              <a:srgbClr val="7030A0"/>
            </a:solidFill>
          </a:ln>
        </p:spPr>
        <p:txBody>
          <a:bodyPr wrap="square" rtlCol="1">
            <a:spAutoFit/>
          </a:bodyPr>
          <a:lstStyle/>
          <a:p>
            <a:pPr algn="ctr"/>
            <a:r>
              <a:rPr lang="he-IL" sz="2400" dirty="0">
                <a:latin typeface="Calibri" panose="020F0502020204030204" pitchFamily="34" charset="0"/>
                <a:cs typeface="Calibri" panose="020F0502020204030204" pitchFamily="34" charset="0"/>
              </a:rPr>
              <a:t>נימוק2 </a:t>
            </a:r>
          </a:p>
          <a:p>
            <a:pPr algn="ctr"/>
            <a:endParaRPr lang="he-IL" sz="2400" dirty="0">
              <a:latin typeface="Calibri" panose="020F0502020204030204" pitchFamily="34" charset="0"/>
              <a:cs typeface="Calibri" panose="020F0502020204030204" pitchFamily="34" charset="0"/>
            </a:endParaRPr>
          </a:p>
          <a:p>
            <a:pPr algn="ctr"/>
            <a:endParaRPr lang="he-IL" sz="2400" dirty="0">
              <a:latin typeface="Calibri" panose="020F0502020204030204" pitchFamily="34" charset="0"/>
              <a:cs typeface="Calibri" panose="020F0502020204030204" pitchFamily="34" charset="0"/>
            </a:endParaRPr>
          </a:p>
          <a:p>
            <a:pPr algn="ctr"/>
            <a:endParaRPr lang="he-IL" sz="2400" dirty="0">
              <a:latin typeface="Calibri" panose="020F0502020204030204" pitchFamily="34" charset="0"/>
              <a:cs typeface="Calibri" panose="020F0502020204030204" pitchFamily="34" charset="0"/>
            </a:endParaRPr>
          </a:p>
          <a:p>
            <a:pPr algn="ctr"/>
            <a:endParaRPr lang="he-IL" sz="2400" dirty="0">
              <a:latin typeface="Calibri" panose="020F0502020204030204" pitchFamily="34" charset="0"/>
              <a:cs typeface="Calibri" panose="020F0502020204030204" pitchFamily="34" charset="0"/>
            </a:endParaRPr>
          </a:p>
        </p:txBody>
      </p:sp>
      <p:sp>
        <p:nvSpPr>
          <p:cNvPr id="27" name="חץ: למטה 26">
            <a:extLst>
              <a:ext uri="{FF2B5EF4-FFF2-40B4-BE49-F238E27FC236}">
                <a16:creationId xmlns:a16="http://schemas.microsoft.com/office/drawing/2014/main" id="{786472B8-2166-4A87-B7C4-B31C3106F1E9}"/>
              </a:ext>
            </a:extLst>
          </p:cNvPr>
          <p:cNvSpPr/>
          <p:nvPr/>
        </p:nvSpPr>
        <p:spPr>
          <a:xfrm rot="2248197">
            <a:off x="1474027" y="2692993"/>
            <a:ext cx="508773" cy="6456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15" name="תמונה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65814" y="448099"/>
            <a:ext cx="1025866" cy="1025866"/>
          </a:xfrm>
          <a:prstGeom prst="rect">
            <a:avLst/>
          </a:prstGeom>
        </p:spPr>
      </p:pic>
      <p:pic>
        <p:nvPicPr>
          <p:cNvPr id="2" name="2min_final">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773828" y="682753"/>
            <a:ext cx="1883533" cy="671793"/>
          </a:xfrm>
          <a:prstGeom prst="rect">
            <a:avLst/>
          </a:prstGeom>
        </p:spPr>
      </p:pic>
    </p:spTree>
    <p:extLst>
      <p:ext uri="{BB962C8B-B14F-4D97-AF65-F5344CB8AC3E}">
        <p14:creationId xmlns:p14="http://schemas.microsoft.com/office/powerpoint/2010/main" val="2573557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מארגנים מידע</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4" name="תיבת טקסט 3">
            <a:extLst>
              <a:ext uri="{FF2B5EF4-FFF2-40B4-BE49-F238E27FC236}">
                <a16:creationId xmlns:a16="http://schemas.microsoft.com/office/drawing/2014/main" id="{3EAFD963-99D9-46AE-9746-A4748C080961}"/>
              </a:ext>
            </a:extLst>
          </p:cNvPr>
          <p:cNvSpPr txBox="1"/>
          <p:nvPr/>
        </p:nvSpPr>
        <p:spPr>
          <a:xfrm>
            <a:off x="773829" y="1612978"/>
            <a:ext cx="5431630" cy="892552"/>
          </a:xfrm>
          <a:prstGeom prst="rect">
            <a:avLst/>
          </a:prstGeom>
          <a:solidFill>
            <a:schemeClr val="bg1"/>
          </a:solidFill>
          <a:ln>
            <a:solidFill>
              <a:srgbClr val="7030A0"/>
            </a:solidFill>
          </a:ln>
        </p:spPr>
        <p:txBody>
          <a:bodyPr wrap="square" rtlCol="1">
            <a:spAutoFit/>
          </a:bodyPr>
          <a:lstStyle/>
          <a:p>
            <a:pPr algn="ctr"/>
            <a:r>
              <a:rPr lang="he-IL" sz="2800" b="1" dirty="0">
                <a:latin typeface="Calibri" panose="020F0502020204030204" pitchFamily="34" charset="0"/>
                <a:cs typeface="Calibri" panose="020F0502020204030204" pitchFamily="34" charset="0"/>
              </a:rPr>
              <a:t>הטענה</a:t>
            </a:r>
          </a:p>
          <a:p>
            <a:pPr algn="ctr"/>
            <a:r>
              <a:rPr lang="he-IL" sz="2400" dirty="0">
                <a:latin typeface="Calibri" panose="020F0502020204030204" pitchFamily="34" charset="0"/>
                <a:cs typeface="Calibri" panose="020F0502020204030204" pitchFamily="34" charset="0"/>
              </a:rPr>
              <a:t>קיים אי שוויון בייצור דמויות הלגו</a:t>
            </a:r>
            <a:r>
              <a:rPr lang="he-IL" sz="2400" b="1" dirty="0">
                <a:latin typeface="Calibri" panose="020F0502020204030204" pitchFamily="34" charset="0"/>
                <a:cs typeface="Calibri" panose="020F0502020204030204" pitchFamily="34" charset="0"/>
              </a:rPr>
              <a:t> </a:t>
            </a:r>
          </a:p>
        </p:txBody>
      </p:sp>
      <p:sp>
        <p:nvSpPr>
          <p:cNvPr id="12" name="תיבת טקסט 11">
            <a:extLst>
              <a:ext uri="{FF2B5EF4-FFF2-40B4-BE49-F238E27FC236}">
                <a16:creationId xmlns:a16="http://schemas.microsoft.com/office/drawing/2014/main" id="{5BF03A59-62BB-4862-A931-EA141C52BDF9}"/>
              </a:ext>
            </a:extLst>
          </p:cNvPr>
          <p:cNvSpPr txBox="1"/>
          <p:nvPr/>
        </p:nvSpPr>
        <p:spPr>
          <a:xfrm>
            <a:off x="3853489" y="2817559"/>
            <a:ext cx="2983043" cy="2000548"/>
          </a:xfrm>
          <a:prstGeom prst="rect">
            <a:avLst/>
          </a:prstGeom>
          <a:solidFill>
            <a:schemeClr val="bg1"/>
          </a:solidFill>
          <a:ln>
            <a:solidFill>
              <a:srgbClr val="7030A0"/>
            </a:solidFill>
          </a:ln>
        </p:spPr>
        <p:txBody>
          <a:bodyPr wrap="square" rtlCol="1">
            <a:spAutoFit/>
          </a:bodyPr>
          <a:lstStyle/>
          <a:p>
            <a:pPr algn="ctr"/>
            <a:r>
              <a:rPr lang="he-IL" sz="2400" b="1" dirty="0" smtClean="0">
                <a:latin typeface="Calibri" panose="020F0502020204030204" pitchFamily="34" charset="0"/>
                <a:cs typeface="Calibri" panose="020F0502020204030204" pitchFamily="34" charset="0"/>
              </a:rPr>
              <a:t>נימוק 1</a:t>
            </a:r>
            <a:endParaRPr lang="he-IL" sz="2400" b="1" dirty="0">
              <a:latin typeface="Calibri" panose="020F0502020204030204" pitchFamily="34" charset="0"/>
              <a:cs typeface="Calibri" panose="020F0502020204030204" pitchFamily="34" charset="0"/>
            </a:endParaRPr>
          </a:p>
          <a:p>
            <a:pPr algn="ctr"/>
            <a:r>
              <a:rPr lang="he-IL" sz="2000" dirty="0">
                <a:latin typeface="Calibri" panose="020F0502020204030204" pitchFamily="34" charset="0"/>
                <a:cs typeface="Calibri" panose="020F0502020204030204" pitchFamily="34" charset="0"/>
              </a:rPr>
              <a:t>בחנויות הצעצועים יש </a:t>
            </a:r>
            <a:r>
              <a:rPr lang="he-IL" sz="2000" dirty="0" smtClean="0">
                <a:latin typeface="Calibri" panose="020F0502020204030204" pitchFamily="34" charset="0"/>
                <a:cs typeface="Calibri" panose="020F0502020204030204" pitchFamily="34" charset="0"/>
              </a:rPr>
              <a:t>יותר </a:t>
            </a:r>
            <a:r>
              <a:rPr lang="he-IL" sz="2000" dirty="0">
                <a:latin typeface="Calibri" panose="020F0502020204030204" pitchFamily="34" charset="0"/>
                <a:cs typeface="Calibri" panose="020F0502020204030204" pitchFamily="34" charset="0"/>
              </a:rPr>
              <a:t>דמויות לגו של בנים מדמויות לגו של בנות.</a:t>
            </a:r>
          </a:p>
          <a:p>
            <a:pPr algn="ctr"/>
            <a:endParaRPr lang="he-IL" sz="2000" dirty="0" smtClean="0">
              <a:latin typeface="Calibri" panose="020F0502020204030204" pitchFamily="34" charset="0"/>
              <a:cs typeface="Calibri" panose="020F0502020204030204" pitchFamily="34" charset="0"/>
            </a:endParaRPr>
          </a:p>
          <a:p>
            <a:pPr algn="ctr"/>
            <a:endParaRPr lang="he-IL" sz="2000" dirty="0">
              <a:latin typeface="Calibri" panose="020F0502020204030204" pitchFamily="34" charset="0"/>
              <a:cs typeface="Calibri" panose="020F0502020204030204" pitchFamily="34" charset="0"/>
            </a:endParaRPr>
          </a:p>
        </p:txBody>
      </p:sp>
      <p:sp>
        <p:nvSpPr>
          <p:cNvPr id="14" name="חץ: למטה 13">
            <a:extLst>
              <a:ext uri="{FF2B5EF4-FFF2-40B4-BE49-F238E27FC236}">
                <a16:creationId xmlns:a16="http://schemas.microsoft.com/office/drawing/2014/main" id="{9A943EAC-0374-4AF3-A097-E7980A4D9584}"/>
              </a:ext>
            </a:extLst>
          </p:cNvPr>
          <p:cNvSpPr/>
          <p:nvPr/>
        </p:nvSpPr>
        <p:spPr>
          <a:xfrm rot="19628559">
            <a:off x="4517568" y="2500590"/>
            <a:ext cx="485471" cy="44367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תרשים זרימה: תהליך 17">
            <a:extLst>
              <a:ext uri="{FF2B5EF4-FFF2-40B4-BE49-F238E27FC236}">
                <a16:creationId xmlns:a16="http://schemas.microsoft.com/office/drawing/2014/main" id="{57438AEF-9332-4D65-8235-BF3DA759FC99}"/>
              </a:ext>
            </a:extLst>
          </p:cNvPr>
          <p:cNvSpPr/>
          <p:nvPr/>
        </p:nvSpPr>
        <p:spPr>
          <a:xfrm>
            <a:off x="7157637" y="1924933"/>
            <a:ext cx="4886325" cy="4618742"/>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תיבת טקסט 18">
            <a:extLst>
              <a:ext uri="{FF2B5EF4-FFF2-40B4-BE49-F238E27FC236}">
                <a16:creationId xmlns:a16="http://schemas.microsoft.com/office/drawing/2014/main" id="{868D8B5A-209A-4952-978E-80436D6E098D}"/>
              </a:ext>
            </a:extLst>
          </p:cNvPr>
          <p:cNvSpPr txBox="1"/>
          <p:nvPr/>
        </p:nvSpPr>
        <p:spPr>
          <a:xfrm rot="152915">
            <a:off x="7468012" y="1685704"/>
            <a:ext cx="4399502" cy="5035353"/>
          </a:xfrm>
          <a:prstGeom prst="rect">
            <a:avLst/>
          </a:prstGeom>
          <a:solidFill>
            <a:schemeClr val="bg1">
              <a:lumMod val="85000"/>
            </a:schemeClr>
          </a:solidFill>
        </p:spPr>
        <p:txBody>
          <a:bodyPr wrap="square" rtlCol="1">
            <a:spAutoFit/>
          </a:bodyPr>
          <a:lstStyle/>
          <a:p>
            <a:pPr algn="r">
              <a:lnSpc>
                <a:spcPct val="150000"/>
              </a:lnSpc>
            </a:pPr>
            <a:r>
              <a:rPr lang="he-IL" dirty="0">
                <a:latin typeface="Calibri" panose="020F0502020204030204" pitchFamily="34" charset="0"/>
                <a:cs typeface="Calibri" panose="020F0502020204030204" pitchFamily="34" charset="0"/>
              </a:rPr>
              <a:t>חברת לגו היקרה,</a:t>
            </a:r>
          </a:p>
          <a:p>
            <a:pPr algn="r">
              <a:lnSpc>
                <a:spcPct val="150000"/>
              </a:lnSpc>
            </a:pPr>
            <a:r>
              <a:rPr lang="he-IL" dirty="0">
                <a:latin typeface="Calibri" panose="020F0502020204030204" pitchFamily="34" charset="0"/>
                <a:cs typeface="Calibri" panose="020F0502020204030204" pitchFamily="34" charset="0"/>
              </a:rPr>
              <a:t>קוראים לי </a:t>
            </a:r>
            <a:r>
              <a:rPr lang="he-IL" dirty="0" err="1">
                <a:latin typeface="Calibri" panose="020F0502020204030204" pitchFamily="34" charset="0"/>
                <a:cs typeface="Calibri" panose="020F0502020204030204" pitchFamily="34" charset="0"/>
              </a:rPr>
              <a:t>שרלוט</a:t>
            </a:r>
            <a:r>
              <a:rPr lang="he-IL" dirty="0">
                <a:latin typeface="Calibri" panose="020F0502020204030204" pitchFamily="34" charset="0"/>
                <a:cs typeface="Calibri" panose="020F0502020204030204" pitchFamily="34" charset="0"/>
              </a:rPr>
              <a:t> ואני בת שבע. אני אוהבת לגו אבל אני לא אוהבת את זה שיש יותר אנשי לגו מנְשות לגו. </a:t>
            </a:r>
          </a:p>
          <a:p>
            <a:pPr algn="r">
              <a:lnSpc>
                <a:spcPct val="150000"/>
              </a:lnSpc>
            </a:pPr>
            <a:r>
              <a:rPr lang="he-IL" dirty="0">
                <a:latin typeface="Calibri" panose="020F0502020204030204" pitchFamily="34" charset="0"/>
                <a:cs typeface="Calibri" panose="020F0502020204030204" pitchFamily="34" charset="0"/>
              </a:rPr>
              <a:t>היום הלכתי לחנות וראיתי לגו בשני אֲזורים: האֵזור הוורוד לבָּנות והאֵזור הכחול לבָּנים. כל מה שהבָּנות עשו היה לשֶבֶת בבית, ללכת לחוף הים ולעשות שוֹפִּינֵג. לאף אחת מהן לא </a:t>
            </a:r>
            <a:r>
              <a:rPr lang="he-IL" dirty="0" err="1">
                <a:latin typeface="Calibri" panose="020F0502020204030204" pitchFamily="34" charset="0"/>
                <a:cs typeface="Calibri" panose="020F0502020204030204" pitchFamily="34" charset="0"/>
              </a:rPr>
              <a:t>היתה</a:t>
            </a:r>
            <a:r>
              <a:rPr lang="he-IL" dirty="0">
                <a:latin typeface="Calibri" panose="020F0502020204030204" pitchFamily="34" charset="0"/>
                <a:cs typeface="Calibri" panose="020F0502020204030204" pitchFamily="34" charset="0"/>
              </a:rPr>
              <a:t> עבודה. אבל הבנים יצאו להרפתקאות, עבדו, הִצילו אנשים ואפילו  שחו עם כרישים.  אני רוצָה שתכינו יותר בנות בלגו ותְנו להן לצאת להרפתקאות ולעשות חיים. בסדר ?!? </a:t>
            </a:r>
          </a:p>
          <a:p>
            <a:pPr algn="r">
              <a:lnSpc>
                <a:spcPct val="150000"/>
              </a:lnSpc>
            </a:pPr>
            <a:r>
              <a:rPr lang="he-IL" dirty="0">
                <a:latin typeface="Calibri" panose="020F0502020204030204" pitchFamily="34" charset="0"/>
                <a:cs typeface="Calibri" panose="020F0502020204030204" pitchFamily="34" charset="0"/>
              </a:rPr>
              <a:t>                                תודה, </a:t>
            </a:r>
            <a:r>
              <a:rPr lang="he-IL" dirty="0" err="1">
                <a:latin typeface="Calibri" panose="020F0502020204030204" pitchFamily="34" charset="0"/>
                <a:cs typeface="Calibri" panose="020F0502020204030204" pitchFamily="34" charset="0"/>
              </a:rPr>
              <a:t>שרלוט</a:t>
            </a:r>
            <a:endParaRPr lang="he-IL" dirty="0">
              <a:latin typeface="Calibri" panose="020F0502020204030204" pitchFamily="34" charset="0"/>
              <a:cs typeface="Calibri" panose="020F0502020204030204" pitchFamily="34" charset="0"/>
            </a:endParaRPr>
          </a:p>
        </p:txBody>
      </p:sp>
      <p:pic>
        <p:nvPicPr>
          <p:cNvPr id="20" name="Picture 2" descr="Letter., מעטפה, ריק, mail., 3d. מעטפה, רקע., מכתב, לבן, mail., ריק ...">
            <a:extLst>
              <a:ext uri="{FF2B5EF4-FFF2-40B4-BE49-F238E27FC236}">
                <a16:creationId xmlns:a16="http://schemas.microsoft.com/office/drawing/2014/main" id="{D3FC3F47-F7F7-4BC7-B589-FF0D92D8CE3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459" r="12917" b="13698"/>
          <a:stretch/>
        </p:blipFill>
        <p:spPr bwMode="auto">
          <a:xfrm rot="20722402">
            <a:off x="6760112" y="5888047"/>
            <a:ext cx="1196245" cy="11091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6" name="חץ: למטה 15">
            <a:extLst>
              <a:ext uri="{FF2B5EF4-FFF2-40B4-BE49-F238E27FC236}">
                <a16:creationId xmlns:a16="http://schemas.microsoft.com/office/drawing/2014/main" id="{B5A47E76-8BFF-4E32-8B1E-7EB769B13B39}"/>
              </a:ext>
            </a:extLst>
          </p:cNvPr>
          <p:cNvSpPr/>
          <p:nvPr/>
        </p:nvSpPr>
        <p:spPr>
          <a:xfrm>
            <a:off x="3306508" y="4560125"/>
            <a:ext cx="508773" cy="48617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 name="תיבת טקסט 16">
            <a:extLst>
              <a:ext uri="{FF2B5EF4-FFF2-40B4-BE49-F238E27FC236}">
                <a16:creationId xmlns:a16="http://schemas.microsoft.com/office/drawing/2014/main" id="{C3944850-CC4A-4275-844C-684791F04DD9}"/>
              </a:ext>
            </a:extLst>
          </p:cNvPr>
          <p:cNvSpPr txBox="1"/>
          <p:nvPr/>
        </p:nvSpPr>
        <p:spPr>
          <a:xfrm>
            <a:off x="294058" y="5046298"/>
            <a:ext cx="6533674" cy="1261884"/>
          </a:xfrm>
          <a:prstGeom prst="rect">
            <a:avLst/>
          </a:prstGeom>
          <a:solidFill>
            <a:schemeClr val="bg1"/>
          </a:solidFill>
          <a:ln>
            <a:solidFill>
              <a:srgbClr val="7030A0"/>
            </a:solidFill>
          </a:ln>
        </p:spPr>
        <p:txBody>
          <a:bodyPr wrap="square" rtlCol="1">
            <a:spAutoFit/>
          </a:bodyPr>
          <a:lstStyle/>
          <a:p>
            <a:pPr algn="ctr"/>
            <a:r>
              <a:rPr lang="he-IL" sz="2800" b="1" dirty="0">
                <a:latin typeface="Calibri" panose="020F0502020204030204" pitchFamily="34" charset="0"/>
                <a:cs typeface="Calibri" panose="020F0502020204030204" pitchFamily="34" charset="0"/>
              </a:rPr>
              <a:t>סיכום</a:t>
            </a:r>
          </a:p>
          <a:p>
            <a:pPr algn="ctr"/>
            <a:r>
              <a:rPr lang="he-IL" sz="2400" dirty="0">
                <a:latin typeface="Calibri" panose="020F0502020204030204" pitchFamily="34" charset="0"/>
                <a:cs typeface="Calibri" panose="020F0502020204030204" pitchFamily="34" charset="0"/>
              </a:rPr>
              <a:t>בקשה לייצר יותר דמויות של בנות בלגו ולפתח גם לבנות מגוון של משחקים מעניינים. </a:t>
            </a:r>
          </a:p>
        </p:txBody>
      </p:sp>
      <p:sp>
        <p:nvSpPr>
          <p:cNvPr id="26" name="תיבת טקסט 25">
            <a:extLst>
              <a:ext uri="{FF2B5EF4-FFF2-40B4-BE49-F238E27FC236}">
                <a16:creationId xmlns:a16="http://schemas.microsoft.com/office/drawing/2014/main" id="{C73F05BB-107F-479C-9EC7-2398B3B1C54F}"/>
              </a:ext>
            </a:extLst>
          </p:cNvPr>
          <p:cNvSpPr txBox="1"/>
          <p:nvPr/>
        </p:nvSpPr>
        <p:spPr>
          <a:xfrm>
            <a:off x="380009" y="2837790"/>
            <a:ext cx="2888291" cy="2000548"/>
          </a:xfrm>
          <a:prstGeom prst="rect">
            <a:avLst/>
          </a:prstGeom>
          <a:solidFill>
            <a:schemeClr val="bg1"/>
          </a:solidFill>
          <a:ln>
            <a:solidFill>
              <a:srgbClr val="7030A0"/>
            </a:solidFill>
          </a:ln>
        </p:spPr>
        <p:txBody>
          <a:bodyPr wrap="square" rtlCol="1">
            <a:spAutoFit/>
          </a:bodyPr>
          <a:lstStyle/>
          <a:p>
            <a:pPr algn="ctr"/>
            <a:r>
              <a:rPr lang="he-IL" sz="2400" b="1" dirty="0" smtClean="0">
                <a:latin typeface="Calibri" panose="020F0502020204030204" pitchFamily="34" charset="0"/>
                <a:cs typeface="Calibri" panose="020F0502020204030204" pitchFamily="34" charset="0"/>
              </a:rPr>
              <a:t>נימוק 2</a:t>
            </a:r>
            <a:endParaRPr lang="he-IL" sz="2400" b="1" dirty="0">
              <a:latin typeface="Calibri" panose="020F0502020204030204" pitchFamily="34" charset="0"/>
              <a:cs typeface="Calibri" panose="020F0502020204030204" pitchFamily="34" charset="0"/>
            </a:endParaRPr>
          </a:p>
          <a:p>
            <a:pPr algn="ctr"/>
            <a:r>
              <a:rPr lang="he-IL" sz="2000" dirty="0">
                <a:latin typeface="Calibri" panose="020F0502020204030204" pitchFamily="34" charset="0"/>
                <a:cs typeface="Calibri" panose="020F0502020204030204" pitchFamily="34" charset="0"/>
              </a:rPr>
              <a:t>קיימת אפליה בעיצוב דמויות הלגו.  הבנות מוצגות בעיקר כעקרות בית, נופשות ועורכות קניות. לעומת זאת העיסוקים של הבנים מגוונים ומעניינים.</a:t>
            </a:r>
          </a:p>
        </p:txBody>
      </p:sp>
      <p:sp>
        <p:nvSpPr>
          <p:cNvPr id="27" name="חץ: למטה 26">
            <a:extLst>
              <a:ext uri="{FF2B5EF4-FFF2-40B4-BE49-F238E27FC236}">
                <a16:creationId xmlns:a16="http://schemas.microsoft.com/office/drawing/2014/main" id="{786472B8-2166-4A87-B7C4-B31C3106F1E9}"/>
              </a:ext>
            </a:extLst>
          </p:cNvPr>
          <p:cNvSpPr/>
          <p:nvPr/>
        </p:nvSpPr>
        <p:spPr>
          <a:xfrm rot="2248197">
            <a:off x="1714414" y="2516740"/>
            <a:ext cx="508773" cy="41097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3472466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קוראים כתבה</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2058" name="Picture 10">
            <a:extLst>
              <a:ext uri="{FF2B5EF4-FFF2-40B4-BE49-F238E27FC236}">
                <a16:creationId xmlns:a16="http://schemas.microsoft.com/office/drawing/2014/main" id="{7FAFACE2-8635-4AB4-ACF6-74F5C8BFAB8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5855"/>
          <a:stretch/>
        </p:blipFill>
        <p:spPr bwMode="auto">
          <a:xfrm>
            <a:off x="6727879" y="1318995"/>
            <a:ext cx="5122251" cy="5367477"/>
          </a:xfrm>
          <a:prstGeom prst="rect">
            <a:avLst/>
          </a:prstGeom>
          <a:noFill/>
          <a:extLst>
            <a:ext uri="{909E8E84-426E-40DD-AFC4-6F175D3DCCD1}">
              <a14:hiddenFill xmlns:a14="http://schemas.microsoft.com/office/drawing/2010/main">
                <a:solidFill>
                  <a:srgbClr val="FFFFFF"/>
                </a:solidFill>
              </a14:hiddenFill>
            </a:ext>
          </a:extLst>
        </p:spPr>
      </p:pic>
      <p:sp>
        <p:nvSpPr>
          <p:cNvPr id="3" name="מלבן 2">
            <a:extLst>
              <a:ext uri="{FF2B5EF4-FFF2-40B4-BE49-F238E27FC236}">
                <a16:creationId xmlns:a16="http://schemas.microsoft.com/office/drawing/2014/main" id="{F25BA08E-5EFB-48FD-BCB2-CEC40BEF1059}"/>
              </a:ext>
            </a:extLst>
          </p:cNvPr>
          <p:cNvSpPr/>
          <p:nvPr/>
        </p:nvSpPr>
        <p:spPr>
          <a:xfrm>
            <a:off x="353909" y="3303688"/>
            <a:ext cx="6491287" cy="1200329"/>
          </a:xfrm>
          <a:prstGeom prst="rect">
            <a:avLst/>
          </a:prstGeom>
        </p:spPr>
        <p:txBody>
          <a:bodyPr wrap="square">
            <a:spAutoFit/>
          </a:bodyPr>
          <a:lstStyle/>
          <a:p>
            <a:pPr algn="ctr" rtl="1"/>
            <a:r>
              <a:rPr lang="he-IL" sz="3600" dirty="0">
                <a:latin typeface="Calibri" panose="020F0502020204030204" pitchFamily="34" charset="0"/>
                <a:cs typeface="Calibri" panose="020F0502020204030204" pitchFamily="34" charset="0"/>
              </a:rPr>
              <a:t>האם מהכּתבה אפשר ללמוד מהי עמדתו של הכּתב בנוגע לעניין? </a:t>
            </a:r>
          </a:p>
        </p:txBody>
      </p:sp>
      <p:pic>
        <p:nvPicPr>
          <p:cNvPr id="6" name="תמונה 5">
            <a:extLst>
              <a:ext uri="{FF2B5EF4-FFF2-40B4-BE49-F238E27FC236}">
                <a16:creationId xmlns:a16="http://schemas.microsoft.com/office/drawing/2014/main" id="{04BFC642-29CB-4301-A29F-E1373914F7C5}"/>
              </a:ext>
            </a:extLst>
          </p:cNvPr>
          <p:cNvPicPr>
            <a:picLocks noChangeAspect="1"/>
          </p:cNvPicPr>
          <p:nvPr/>
        </p:nvPicPr>
        <p:blipFill>
          <a:blip r:embed="rId5"/>
          <a:stretch>
            <a:fillRect/>
          </a:stretch>
        </p:blipFill>
        <p:spPr>
          <a:xfrm>
            <a:off x="1740113" y="1230252"/>
            <a:ext cx="3164622" cy="1007148"/>
          </a:xfrm>
          <a:prstGeom prst="rect">
            <a:avLst/>
          </a:prstGeom>
        </p:spPr>
      </p:pic>
    </p:spTree>
    <p:extLst>
      <p:ext uri="{BB962C8B-B14F-4D97-AF65-F5344CB8AC3E}">
        <p14:creationId xmlns:p14="http://schemas.microsoft.com/office/powerpoint/2010/main" val="4046797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קוראים כתבה</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596147" y="130191"/>
            <a:ext cx="1017545" cy="1070700"/>
          </a:xfrm>
          <a:prstGeom prst="rect">
            <a:avLst/>
          </a:prstGeom>
        </p:spPr>
      </p:pic>
      <p:pic>
        <p:nvPicPr>
          <p:cNvPr id="2058" name="Picture 10">
            <a:extLst>
              <a:ext uri="{FF2B5EF4-FFF2-40B4-BE49-F238E27FC236}">
                <a16:creationId xmlns:a16="http://schemas.microsoft.com/office/drawing/2014/main" id="{7FAFACE2-8635-4AB4-ACF6-74F5C8BFAB8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6268"/>
          <a:stretch/>
        </p:blipFill>
        <p:spPr bwMode="auto">
          <a:xfrm>
            <a:off x="6309873" y="1383126"/>
            <a:ext cx="5705837" cy="5317712"/>
          </a:xfrm>
          <a:prstGeom prst="rect">
            <a:avLst/>
          </a:prstGeom>
          <a:noFill/>
          <a:extLst>
            <a:ext uri="{909E8E84-426E-40DD-AFC4-6F175D3DCCD1}">
              <a14:hiddenFill xmlns:a14="http://schemas.microsoft.com/office/drawing/2010/main">
                <a:solidFill>
                  <a:srgbClr val="FFFFFF"/>
                </a:solidFill>
              </a14:hiddenFill>
            </a:ext>
          </a:extLst>
        </p:spPr>
      </p:pic>
      <p:sp>
        <p:nvSpPr>
          <p:cNvPr id="3" name="מלבן 2">
            <a:extLst>
              <a:ext uri="{FF2B5EF4-FFF2-40B4-BE49-F238E27FC236}">
                <a16:creationId xmlns:a16="http://schemas.microsoft.com/office/drawing/2014/main" id="{F25BA08E-5EFB-48FD-BCB2-CEC40BEF1059}"/>
              </a:ext>
            </a:extLst>
          </p:cNvPr>
          <p:cNvSpPr/>
          <p:nvPr/>
        </p:nvSpPr>
        <p:spPr>
          <a:xfrm>
            <a:off x="166628" y="3198196"/>
            <a:ext cx="6491287" cy="646331"/>
          </a:xfrm>
          <a:prstGeom prst="rect">
            <a:avLst/>
          </a:prstGeom>
        </p:spPr>
        <p:txBody>
          <a:bodyPr wrap="square">
            <a:spAutoFit/>
          </a:bodyPr>
          <a:lstStyle/>
          <a:p>
            <a:pPr algn="ctr" rtl="1"/>
            <a:r>
              <a:rPr lang="he-IL" sz="3600" dirty="0">
                <a:latin typeface="Calibri" panose="020F0502020204030204" pitchFamily="34" charset="0"/>
                <a:cs typeface="Calibri" panose="020F0502020204030204" pitchFamily="34" charset="0"/>
              </a:rPr>
              <a:t>זיהוי עמדתו של הכתב </a:t>
            </a:r>
          </a:p>
        </p:txBody>
      </p:sp>
      <p:sp>
        <p:nvSpPr>
          <p:cNvPr id="7" name="מלבן 6">
            <a:extLst>
              <a:ext uri="{FF2B5EF4-FFF2-40B4-BE49-F238E27FC236}">
                <a16:creationId xmlns:a16="http://schemas.microsoft.com/office/drawing/2014/main" id="{F38269D0-A4C6-4357-83E9-9A0B99CDA75F}"/>
              </a:ext>
            </a:extLst>
          </p:cNvPr>
          <p:cNvSpPr/>
          <p:nvPr/>
        </p:nvSpPr>
        <p:spPr>
          <a:xfrm>
            <a:off x="6561438" y="4041981"/>
            <a:ext cx="5251834" cy="1617615"/>
          </a:xfrm>
          <a:prstGeom prst="rect">
            <a:avLst/>
          </a:prstGeom>
          <a:no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מלבן 9">
            <a:extLst>
              <a:ext uri="{FF2B5EF4-FFF2-40B4-BE49-F238E27FC236}">
                <a16:creationId xmlns:a16="http://schemas.microsoft.com/office/drawing/2014/main" id="{4C5713AF-B929-4830-BBC0-0B21BB2A2D94}"/>
              </a:ext>
            </a:extLst>
          </p:cNvPr>
          <p:cNvSpPr/>
          <p:nvPr/>
        </p:nvSpPr>
        <p:spPr>
          <a:xfrm>
            <a:off x="6657915" y="2763080"/>
            <a:ext cx="2805749" cy="435116"/>
          </a:xfrm>
          <a:prstGeom prst="rect">
            <a:avLst/>
          </a:prstGeom>
          <a:no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9" name="תמונה 8">
            <a:extLst>
              <a:ext uri="{FF2B5EF4-FFF2-40B4-BE49-F238E27FC236}">
                <a16:creationId xmlns:a16="http://schemas.microsoft.com/office/drawing/2014/main" id="{D4FBAD74-BA66-4BBB-92A0-DD051C13CB9B}"/>
              </a:ext>
            </a:extLst>
          </p:cNvPr>
          <p:cNvPicPr>
            <a:picLocks noChangeAspect="1"/>
          </p:cNvPicPr>
          <p:nvPr/>
        </p:nvPicPr>
        <p:blipFill>
          <a:blip r:embed="rId5"/>
          <a:stretch>
            <a:fillRect/>
          </a:stretch>
        </p:blipFill>
        <p:spPr>
          <a:xfrm>
            <a:off x="1348583" y="1191667"/>
            <a:ext cx="4538526" cy="1444396"/>
          </a:xfrm>
          <a:prstGeom prst="rect">
            <a:avLst/>
          </a:prstGeom>
        </p:spPr>
      </p:pic>
      <p:sp>
        <p:nvSpPr>
          <p:cNvPr id="11" name="מלבן 10">
            <a:extLst>
              <a:ext uri="{FF2B5EF4-FFF2-40B4-BE49-F238E27FC236}">
                <a16:creationId xmlns:a16="http://schemas.microsoft.com/office/drawing/2014/main" id="{31556385-0A49-4D21-BBC6-F8EF97F06A3D}"/>
              </a:ext>
            </a:extLst>
          </p:cNvPr>
          <p:cNvSpPr/>
          <p:nvPr/>
        </p:nvSpPr>
        <p:spPr>
          <a:xfrm>
            <a:off x="1415476" y="1200891"/>
            <a:ext cx="1408836" cy="435116"/>
          </a:xfrm>
          <a:prstGeom prst="rect">
            <a:avLst/>
          </a:prstGeom>
          <a:no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 name="מלבן 11">
            <a:extLst>
              <a:ext uri="{FF2B5EF4-FFF2-40B4-BE49-F238E27FC236}">
                <a16:creationId xmlns:a16="http://schemas.microsoft.com/office/drawing/2014/main" id="{52EC82F6-B29E-406D-AF57-7564D7CC65EB}"/>
              </a:ext>
            </a:extLst>
          </p:cNvPr>
          <p:cNvSpPr/>
          <p:nvPr/>
        </p:nvSpPr>
        <p:spPr>
          <a:xfrm>
            <a:off x="2901330" y="1545466"/>
            <a:ext cx="2660222" cy="435116"/>
          </a:xfrm>
          <a:prstGeom prst="rect">
            <a:avLst/>
          </a:prstGeom>
          <a:no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897936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חושבים</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9" name="מלבן 8">
            <a:extLst>
              <a:ext uri="{FF2B5EF4-FFF2-40B4-BE49-F238E27FC236}">
                <a16:creationId xmlns:a16="http://schemas.microsoft.com/office/drawing/2014/main" id="{9286BB97-C4C4-4BCC-B1B6-F8F2257234AB}"/>
              </a:ext>
            </a:extLst>
          </p:cNvPr>
          <p:cNvSpPr/>
          <p:nvPr/>
        </p:nvSpPr>
        <p:spPr>
          <a:xfrm>
            <a:off x="1860884" y="2594765"/>
            <a:ext cx="8823158" cy="1843582"/>
          </a:xfrm>
          <a:prstGeom prst="rect">
            <a:avLst/>
          </a:prstGeom>
        </p:spPr>
        <p:txBody>
          <a:bodyPr wrap="square">
            <a:spAutoFit/>
          </a:bodyPr>
          <a:lstStyle/>
          <a:p>
            <a:pPr algn="ctr" rtl="1">
              <a:lnSpc>
                <a:spcPct val="150000"/>
              </a:lnSpc>
            </a:pPr>
            <a:r>
              <a:rPr lang="he-IL" sz="4000" dirty="0">
                <a:latin typeface="Calibri" panose="020F0502020204030204" pitchFamily="34" charset="0"/>
                <a:cs typeface="Calibri" panose="020F0502020204030204" pitchFamily="34" charset="0"/>
              </a:rPr>
              <a:t>האם מהכּתבה אפשר לדעת אם היו תוצאות ליוזמה של </a:t>
            </a:r>
            <a:r>
              <a:rPr lang="he-IL" sz="4000" dirty="0" err="1">
                <a:latin typeface="Calibri" panose="020F0502020204030204" pitchFamily="34" charset="0"/>
                <a:cs typeface="Calibri" panose="020F0502020204030204" pitchFamily="34" charset="0"/>
              </a:rPr>
              <a:t>שרלוט</a:t>
            </a:r>
            <a:r>
              <a:rPr lang="he-IL" sz="4000" dirty="0">
                <a:latin typeface="Calibri" panose="020F0502020204030204" pitchFamily="34" charset="0"/>
                <a:cs typeface="Calibri" panose="020F0502020204030204" pitchFamily="34" charset="0"/>
              </a:rPr>
              <a:t>?</a:t>
            </a:r>
          </a:p>
        </p:txBody>
      </p:sp>
      <p:sp>
        <p:nvSpPr>
          <p:cNvPr id="15" name="תיבת טקסט 14">
            <a:extLst>
              <a:ext uri="{FF2B5EF4-FFF2-40B4-BE49-F238E27FC236}">
                <a16:creationId xmlns:a16="http://schemas.microsoft.com/office/drawing/2014/main" id="{B0822985-6EB8-47F4-934E-60CD44DDB07A}"/>
              </a:ext>
            </a:extLst>
          </p:cNvPr>
          <p:cNvSpPr txBox="1"/>
          <p:nvPr/>
        </p:nvSpPr>
        <p:spPr>
          <a:xfrm>
            <a:off x="8819147" y="4530584"/>
            <a:ext cx="4307305" cy="3130832"/>
          </a:xfrm>
          <a:prstGeom prst="rect">
            <a:avLst/>
          </a:prstGeom>
          <a:noFill/>
        </p:spPr>
        <p:txBody>
          <a:bodyPr wrap="square" rtlCol="1">
            <a:spAutoFit/>
          </a:bodyPr>
          <a:lstStyle/>
          <a:p>
            <a:endParaRPr lang="he-IL" dirty="0"/>
          </a:p>
        </p:txBody>
      </p:sp>
      <p:pic>
        <p:nvPicPr>
          <p:cNvPr id="2" name="תמונה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200" y="3469710"/>
            <a:ext cx="2765926" cy="2765926"/>
          </a:xfrm>
          <a:prstGeom prst="rect">
            <a:avLst/>
          </a:prstGeom>
        </p:spPr>
      </p:pic>
    </p:spTree>
    <p:extLst>
      <p:ext uri="{BB962C8B-B14F-4D97-AF65-F5344CB8AC3E}">
        <p14:creationId xmlns:p14="http://schemas.microsoft.com/office/powerpoint/2010/main" val="2505853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האם היו תוצאות ליוזמה של </a:t>
            </a:r>
            <a:r>
              <a:rPr lang="he-IL" dirty="0" err="1"/>
              <a:t>שרלוט</a:t>
            </a:r>
            <a:r>
              <a:rPr lang="he-IL" dirty="0"/>
              <a:t> ? </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3" name="תיבת טקסט 2">
            <a:extLst>
              <a:ext uri="{FF2B5EF4-FFF2-40B4-BE49-F238E27FC236}">
                <a16:creationId xmlns:a16="http://schemas.microsoft.com/office/drawing/2014/main" id="{314EDA91-2D00-48EE-913E-E5AD619843D0}"/>
              </a:ext>
            </a:extLst>
          </p:cNvPr>
          <p:cNvSpPr txBox="1"/>
          <p:nvPr/>
        </p:nvSpPr>
        <p:spPr>
          <a:xfrm>
            <a:off x="962528" y="2067693"/>
            <a:ext cx="10639694" cy="3908762"/>
          </a:xfrm>
          <a:prstGeom prst="rect">
            <a:avLst/>
          </a:prstGeom>
          <a:noFill/>
          <a:ln>
            <a:solidFill>
              <a:srgbClr val="002060"/>
            </a:solidFill>
          </a:ln>
        </p:spPr>
        <p:txBody>
          <a:bodyPr wrap="square" rtlCol="1">
            <a:spAutoFit/>
          </a:bodyPr>
          <a:lstStyle/>
          <a:p>
            <a:pPr algn="ctr">
              <a:lnSpc>
                <a:spcPct val="200000"/>
              </a:lnSpc>
            </a:pPr>
            <a:r>
              <a:rPr lang="he-IL" sz="4400" b="1" dirty="0">
                <a:solidFill>
                  <a:srgbClr val="002060"/>
                </a:solidFill>
                <a:latin typeface="Calibri" panose="020F0502020204030204" pitchFamily="34" charset="0"/>
                <a:cs typeface="Calibri" panose="020F0502020204030204" pitchFamily="34" charset="0"/>
              </a:rPr>
              <a:t>הגיע הזמן לבטל את חלוקת הוורוד והכחול</a:t>
            </a:r>
            <a:endParaRPr lang="he-IL" sz="5400" b="1" dirty="0">
              <a:solidFill>
                <a:srgbClr val="002060"/>
              </a:solidFill>
              <a:latin typeface="Calibri" panose="020F0502020204030204" pitchFamily="34" charset="0"/>
              <a:cs typeface="Calibri" panose="020F0502020204030204" pitchFamily="34" charset="0"/>
            </a:endParaRPr>
          </a:p>
          <a:p>
            <a:pPr algn="r">
              <a:lnSpc>
                <a:spcPct val="200000"/>
              </a:lnSpc>
            </a:pPr>
            <a:r>
              <a:rPr lang="he-IL" sz="4000" dirty="0">
                <a:latin typeface="Calibri" panose="020F0502020204030204" pitchFamily="34" charset="0"/>
                <a:cs typeface="Calibri" panose="020F0502020204030204" pitchFamily="34" charset="0"/>
              </a:rPr>
              <a:t>לגו ניסו לתקן את תדמיתם השלילית בנושא הצבעים ופיתחו קו של </a:t>
            </a:r>
            <a:r>
              <a:rPr lang="he-IL" sz="4000" dirty="0" smtClean="0">
                <a:latin typeface="Calibri" panose="020F0502020204030204" pitchFamily="34" charset="0"/>
                <a:cs typeface="Calibri" panose="020F0502020204030204" pitchFamily="34" charset="0"/>
              </a:rPr>
              <a:t>מַדעָנִיות</a:t>
            </a:r>
            <a:r>
              <a:rPr lang="he-IL" sz="4000" dirty="0">
                <a:latin typeface="Calibri" panose="020F0502020204030204" pitchFamily="34" charset="0"/>
                <a:cs typeface="Calibri" panose="020F0502020204030204" pitchFamily="34" charset="0"/>
              </a:rPr>
              <a:t>. </a:t>
            </a:r>
            <a:endParaRPr lang="en-US" sz="4000" dirty="0">
              <a:latin typeface="Calibri" panose="020F0502020204030204" pitchFamily="34" charset="0"/>
              <a:cs typeface="Calibri" panose="020F0502020204030204" pitchFamily="34" charset="0"/>
            </a:endParaRPr>
          </a:p>
        </p:txBody>
      </p:sp>
      <p:sp>
        <p:nvSpPr>
          <p:cNvPr id="4" name="מלבן 3">
            <a:extLst>
              <a:ext uri="{FF2B5EF4-FFF2-40B4-BE49-F238E27FC236}">
                <a16:creationId xmlns:a16="http://schemas.microsoft.com/office/drawing/2014/main" id="{4A9F93CD-C510-41AF-88C5-8B8A1CD92E50}"/>
              </a:ext>
            </a:extLst>
          </p:cNvPr>
          <p:cNvSpPr/>
          <p:nvPr/>
        </p:nvSpPr>
        <p:spPr>
          <a:xfrm>
            <a:off x="1056075" y="6083636"/>
            <a:ext cx="3204723" cy="369332"/>
          </a:xfrm>
          <a:prstGeom prst="rect">
            <a:avLst/>
          </a:prstGeom>
        </p:spPr>
        <p:txBody>
          <a:bodyPr wrap="none">
            <a:spAutoFit/>
          </a:bodyPr>
          <a:lstStyle/>
          <a:p>
            <a:r>
              <a:rPr lang="he-IL" dirty="0">
                <a:latin typeface="Calibri" panose="020F0502020204030204" pitchFamily="34" charset="0"/>
                <a:cs typeface="Calibri" panose="020F0502020204030204" pitchFamily="34" charset="0"/>
              </a:rPr>
              <a:t>מתוך: "און לייף " – דפנה </a:t>
            </a:r>
            <a:r>
              <a:rPr lang="he-IL" dirty="0" err="1">
                <a:latin typeface="Calibri" panose="020F0502020204030204" pitchFamily="34" charset="0"/>
                <a:cs typeface="Calibri" panose="020F0502020204030204" pitchFamily="34" charset="0"/>
              </a:rPr>
              <a:t>פייזר</a:t>
            </a:r>
            <a:r>
              <a:rPr lang="he-IL" dirty="0">
                <a:latin typeface="Calibri" panose="020F0502020204030204" pitchFamily="34" charset="0"/>
                <a:cs typeface="Calibri" panose="020F0502020204030204" pitchFamily="34" charset="0"/>
              </a:rPr>
              <a:t> 2018</a:t>
            </a:r>
          </a:p>
        </p:txBody>
      </p:sp>
    </p:spTree>
    <p:extLst>
      <p:ext uri="{BB962C8B-B14F-4D97-AF65-F5344CB8AC3E}">
        <p14:creationId xmlns:p14="http://schemas.microsoft.com/office/powerpoint/2010/main" val="1583281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האם היו תוצאות ליוזמה של </a:t>
            </a:r>
            <a:r>
              <a:rPr lang="he-IL" dirty="0" err="1"/>
              <a:t>שרלוט</a:t>
            </a:r>
            <a:r>
              <a:rPr lang="he-IL" dirty="0"/>
              <a:t> ? </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4" name="תיבת טקסט 3">
            <a:extLst>
              <a:ext uri="{FF2B5EF4-FFF2-40B4-BE49-F238E27FC236}">
                <a16:creationId xmlns:a16="http://schemas.microsoft.com/office/drawing/2014/main" id="{C91BA090-EBF3-4BD5-9B3B-8B4507475107}"/>
              </a:ext>
            </a:extLst>
          </p:cNvPr>
          <p:cNvSpPr txBox="1"/>
          <p:nvPr/>
        </p:nvSpPr>
        <p:spPr>
          <a:xfrm>
            <a:off x="411771" y="1906592"/>
            <a:ext cx="11368457" cy="4524315"/>
          </a:xfrm>
          <a:prstGeom prst="rect">
            <a:avLst/>
          </a:prstGeom>
          <a:noFill/>
          <a:ln>
            <a:solidFill>
              <a:srgbClr val="002060"/>
            </a:solidFill>
          </a:ln>
        </p:spPr>
        <p:txBody>
          <a:bodyPr wrap="square" rtlCol="1">
            <a:spAutoFit/>
          </a:bodyPr>
          <a:lstStyle/>
          <a:p>
            <a:pPr algn="ctr"/>
            <a:r>
              <a:rPr lang="he-IL" sz="4000" b="1" dirty="0" smtClean="0">
                <a:solidFill>
                  <a:srgbClr val="002060"/>
                </a:solidFill>
                <a:latin typeface="Calibri" panose="020F0502020204030204" pitchFamily="34" charset="0"/>
                <a:cs typeface="Calibri" panose="020F0502020204030204" pitchFamily="34" charset="0"/>
              </a:rPr>
              <a:t>מַהְפָּךְ </a:t>
            </a:r>
            <a:r>
              <a:rPr lang="he-IL" sz="4000" b="1" dirty="0">
                <a:solidFill>
                  <a:srgbClr val="002060"/>
                </a:solidFill>
                <a:latin typeface="Calibri" panose="020F0502020204030204" pitchFamily="34" charset="0"/>
                <a:cs typeface="Calibri" panose="020F0502020204030204" pitchFamily="34" charset="0"/>
              </a:rPr>
              <a:t>בחברת לגו: תנסה לכבוש גם את </a:t>
            </a:r>
            <a:r>
              <a:rPr lang="he-IL" sz="4000" b="1" dirty="0" smtClean="0">
                <a:solidFill>
                  <a:srgbClr val="002060"/>
                </a:solidFill>
                <a:latin typeface="Calibri" panose="020F0502020204030204" pitchFamily="34" charset="0"/>
                <a:cs typeface="Calibri" panose="020F0502020204030204" pitchFamily="34" charset="0"/>
              </a:rPr>
              <a:t>לִיבָּן </a:t>
            </a:r>
            <a:r>
              <a:rPr lang="he-IL" sz="4000" b="1" dirty="0">
                <a:solidFill>
                  <a:srgbClr val="002060"/>
                </a:solidFill>
                <a:latin typeface="Calibri" panose="020F0502020204030204" pitchFamily="34" charset="0"/>
                <a:cs typeface="Calibri" panose="020F0502020204030204" pitchFamily="34" charset="0"/>
              </a:rPr>
              <a:t>של בנות.</a:t>
            </a:r>
            <a:endParaRPr lang="en-US" sz="4000" b="1" dirty="0">
              <a:solidFill>
                <a:srgbClr val="002060"/>
              </a:solidFill>
              <a:latin typeface="Calibri" panose="020F0502020204030204" pitchFamily="34" charset="0"/>
              <a:cs typeface="Calibri" panose="020F0502020204030204" pitchFamily="34" charset="0"/>
            </a:endParaRPr>
          </a:p>
          <a:p>
            <a:pPr algn="r"/>
            <a:endParaRPr lang="he-IL" sz="2800" b="1" dirty="0">
              <a:solidFill>
                <a:srgbClr val="002060"/>
              </a:solidFill>
              <a:latin typeface="Calibri" panose="020F0502020204030204" pitchFamily="34" charset="0"/>
              <a:cs typeface="Calibri" panose="020F0502020204030204" pitchFamily="34" charset="0"/>
            </a:endParaRPr>
          </a:p>
          <a:p>
            <a:pPr algn="r"/>
            <a:r>
              <a:rPr lang="he-IL" sz="3200" dirty="0">
                <a:latin typeface="Calibri" panose="020F0502020204030204" pitchFamily="34" charset="0"/>
                <a:cs typeface="Calibri" panose="020F0502020204030204" pitchFamily="34" charset="0"/>
              </a:rPr>
              <a:t>ענקית הצעצועים תציג בקרוב קו קוביות משחק לילדות בלבד המתרחק מנושאים כמו חייזרים ותחנות משטרה. </a:t>
            </a:r>
            <a:endParaRPr lang="en-US" sz="3200" dirty="0">
              <a:latin typeface="Calibri" panose="020F0502020204030204" pitchFamily="34" charset="0"/>
              <a:cs typeface="Calibri" panose="020F0502020204030204" pitchFamily="34" charset="0"/>
            </a:endParaRPr>
          </a:p>
          <a:p>
            <a:pPr algn="r"/>
            <a:r>
              <a:rPr lang="he-IL" sz="3200" dirty="0">
                <a:latin typeface="Calibri" panose="020F0502020204030204" pitchFamily="34" charset="0"/>
                <a:cs typeface="Calibri" panose="020F0502020204030204" pitchFamily="34" charset="0"/>
              </a:rPr>
              <a:t>"אנחנו </a:t>
            </a:r>
            <a:r>
              <a:rPr lang="he-IL" sz="3200" dirty="0" smtClean="0">
                <a:latin typeface="Calibri" panose="020F0502020204030204" pitchFamily="34" charset="0"/>
                <a:cs typeface="Calibri" panose="020F0502020204030204" pitchFamily="34" charset="0"/>
              </a:rPr>
              <a:t>מוּדָעים </a:t>
            </a:r>
            <a:r>
              <a:rPr lang="he-IL" sz="3200" dirty="0">
                <a:latin typeface="Calibri" panose="020F0502020204030204" pitchFamily="34" charset="0"/>
                <a:cs typeface="Calibri" panose="020F0502020204030204" pitchFamily="34" charset="0"/>
              </a:rPr>
              <a:t>מאוד </a:t>
            </a:r>
            <a:r>
              <a:rPr lang="he-IL" sz="3200" dirty="0" smtClean="0">
                <a:latin typeface="Calibri" panose="020F0502020204030204" pitchFamily="34" charset="0"/>
                <a:cs typeface="Calibri" panose="020F0502020204030204" pitchFamily="34" charset="0"/>
              </a:rPr>
              <a:t>לַפְּנִייה </a:t>
            </a:r>
            <a:r>
              <a:rPr lang="he-IL" sz="3200" dirty="0">
                <a:latin typeface="Calibri" panose="020F0502020204030204" pitchFamily="34" charset="0"/>
                <a:cs typeface="Calibri" panose="020F0502020204030204" pitchFamily="34" charset="0"/>
              </a:rPr>
              <a:t>שלנו לבנים" ציין מנכ"ל לגו בבריטניה. "רוב הנושאים שלנו עוסקים בחייזרים, במלחמת הכוכבים, בתחנות משטרה ובתחנות כיבוי אש, והם מסתמכים מאוד על בנייה </a:t>
            </a:r>
            <a:r>
              <a:rPr lang="he-IL" sz="3200" dirty="0" smtClean="0">
                <a:latin typeface="Calibri" panose="020F0502020204030204" pitchFamily="34" charset="0"/>
                <a:cs typeface="Calibri" panose="020F0502020204030204" pitchFamily="34" charset="0"/>
              </a:rPr>
              <a:t>וְהַרְכָּבָה</a:t>
            </a:r>
            <a:r>
              <a:rPr lang="he-IL" sz="3200" dirty="0">
                <a:latin typeface="Calibri" panose="020F0502020204030204" pitchFamily="34" charset="0"/>
                <a:cs typeface="Calibri" panose="020F0502020204030204" pitchFamily="34" charset="0"/>
              </a:rPr>
              <a:t>, הקוסמים לבנים. בנות אוהבות את </a:t>
            </a:r>
            <a:r>
              <a:rPr lang="he-IL" sz="3200" dirty="0" smtClean="0">
                <a:latin typeface="Calibri" panose="020F0502020204030204" pitchFamily="34" charset="0"/>
                <a:cs typeface="Calibri" panose="020F0502020204030204" pitchFamily="34" charset="0"/>
              </a:rPr>
              <a:t>היצִירָתִיות </a:t>
            </a:r>
            <a:r>
              <a:rPr lang="he-IL" sz="3200" dirty="0">
                <a:latin typeface="Calibri" panose="020F0502020204030204" pitchFamily="34" charset="0"/>
                <a:cs typeface="Calibri" panose="020F0502020204030204" pitchFamily="34" charset="0"/>
              </a:rPr>
              <a:t>בלגו."  </a:t>
            </a:r>
          </a:p>
          <a:p>
            <a:endParaRPr lang="he-IL" sz="2800" dirty="0"/>
          </a:p>
        </p:txBody>
      </p:sp>
      <p:sp>
        <p:nvSpPr>
          <p:cNvPr id="2" name="תיבת טקסט 1">
            <a:extLst>
              <a:ext uri="{FF2B5EF4-FFF2-40B4-BE49-F238E27FC236}">
                <a16:creationId xmlns:a16="http://schemas.microsoft.com/office/drawing/2014/main" id="{F5BB2B9F-CCF4-4C8E-B863-DF51F45654CA}"/>
              </a:ext>
            </a:extLst>
          </p:cNvPr>
          <p:cNvSpPr txBox="1"/>
          <p:nvPr/>
        </p:nvSpPr>
        <p:spPr>
          <a:xfrm>
            <a:off x="2038853" y="6030797"/>
            <a:ext cx="2085473" cy="400110"/>
          </a:xfrm>
          <a:prstGeom prst="rect">
            <a:avLst/>
          </a:prstGeom>
          <a:noFill/>
        </p:spPr>
        <p:txBody>
          <a:bodyPr wrap="square" rtlCol="1">
            <a:spAutoFit/>
          </a:bodyPr>
          <a:lstStyle/>
          <a:p>
            <a:r>
              <a:rPr lang="he-IL" sz="2000" dirty="0"/>
              <a:t>מתוך: </a:t>
            </a:r>
            <a:r>
              <a:rPr lang="he-IL" sz="2000" dirty="0" err="1"/>
              <a:t>כלכליסט</a:t>
            </a:r>
            <a:endParaRPr lang="he-IL" sz="2000" dirty="0"/>
          </a:p>
        </p:txBody>
      </p:sp>
    </p:spTree>
    <p:extLst>
      <p:ext uri="{BB962C8B-B14F-4D97-AF65-F5344CB8AC3E}">
        <p14:creationId xmlns:p14="http://schemas.microsoft.com/office/powerpoint/2010/main" val="2428480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האם היו תוצאות ליוזמה של </a:t>
            </a:r>
            <a:r>
              <a:rPr lang="he-IL" dirty="0" err="1"/>
              <a:t>שרלוט</a:t>
            </a:r>
            <a:r>
              <a:rPr lang="he-IL" dirty="0"/>
              <a:t> ? </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2861490" y="139660"/>
            <a:ext cx="1017545" cy="1070700"/>
          </a:xfrm>
          <a:prstGeom prst="rect">
            <a:avLst/>
          </a:prstGeom>
        </p:spPr>
      </p:pic>
      <p:sp>
        <p:nvSpPr>
          <p:cNvPr id="4" name="תיבת טקסט 3">
            <a:extLst>
              <a:ext uri="{FF2B5EF4-FFF2-40B4-BE49-F238E27FC236}">
                <a16:creationId xmlns:a16="http://schemas.microsoft.com/office/drawing/2014/main" id="{C91BA090-EBF3-4BD5-9B3B-8B4507475107}"/>
              </a:ext>
            </a:extLst>
          </p:cNvPr>
          <p:cNvSpPr txBox="1"/>
          <p:nvPr/>
        </p:nvSpPr>
        <p:spPr>
          <a:xfrm>
            <a:off x="411771" y="1906592"/>
            <a:ext cx="11368457" cy="3108543"/>
          </a:xfrm>
          <a:prstGeom prst="rect">
            <a:avLst/>
          </a:prstGeom>
          <a:noFill/>
          <a:ln>
            <a:solidFill>
              <a:srgbClr val="002060"/>
            </a:solidFill>
          </a:ln>
        </p:spPr>
        <p:txBody>
          <a:bodyPr wrap="square" rtlCol="1">
            <a:spAutoFit/>
          </a:bodyPr>
          <a:lstStyle/>
          <a:p>
            <a:pPr algn="r"/>
            <a:r>
              <a:rPr lang="he-IL" sz="2800" b="1" dirty="0" smtClean="0">
                <a:solidFill>
                  <a:srgbClr val="002060"/>
                </a:solidFill>
                <a:latin typeface="Calibri" panose="020F0502020204030204" pitchFamily="34" charset="0"/>
                <a:cs typeface="Calibri" panose="020F0502020204030204" pitchFamily="34" charset="0"/>
              </a:rPr>
              <a:t>נראה כי חברת לגו הבינה כי היא משקיעה יותר בייצור לגו לבנים וכעת עליה להשקיע בייצור לגו לבנות. זו הייתה הטענה של </a:t>
            </a:r>
            <a:r>
              <a:rPr lang="he-IL" sz="2800" b="1" dirty="0" err="1" smtClean="0">
                <a:solidFill>
                  <a:srgbClr val="002060"/>
                </a:solidFill>
                <a:latin typeface="Calibri" panose="020F0502020204030204" pitchFamily="34" charset="0"/>
                <a:cs typeface="Calibri" panose="020F0502020204030204" pitchFamily="34" charset="0"/>
              </a:rPr>
              <a:t>שרלוט</a:t>
            </a:r>
            <a:r>
              <a:rPr lang="he-IL" sz="2800" b="1" dirty="0" smtClean="0">
                <a:solidFill>
                  <a:srgbClr val="002060"/>
                </a:solidFill>
                <a:latin typeface="Calibri" panose="020F0502020204030204" pitchFamily="34" charset="0"/>
                <a:cs typeface="Calibri" panose="020F0502020204030204" pitchFamily="34" charset="0"/>
              </a:rPr>
              <a:t> במכתב. </a:t>
            </a:r>
            <a:endParaRPr lang="en-US" sz="2800" b="1" dirty="0" smtClean="0">
              <a:solidFill>
                <a:srgbClr val="002060"/>
              </a:solidFill>
              <a:latin typeface="Calibri" panose="020F0502020204030204" pitchFamily="34" charset="0"/>
              <a:cs typeface="Calibri" panose="020F0502020204030204" pitchFamily="34" charset="0"/>
            </a:endParaRPr>
          </a:p>
          <a:p>
            <a:pPr algn="r"/>
            <a:endParaRPr lang="en-US" sz="2800" b="1" dirty="0">
              <a:solidFill>
                <a:srgbClr val="002060"/>
              </a:solidFill>
              <a:latin typeface="Calibri" panose="020F0502020204030204" pitchFamily="34" charset="0"/>
              <a:cs typeface="Calibri" panose="020F0502020204030204" pitchFamily="34" charset="0"/>
            </a:endParaRPr>
          </a:p>
          <a:p>
            <a:pPr algn="r"/>
            <a:endParaRPr lang="en-US" sz="2800" b="1" dirty="0" smtClean="0">
              <a:solidFill>
                <a:srgbClr val="002060"/>
              </a:solidFill>
              <a:latin typeface="Calibri" panose="020F0502020204030204" pitchFamily="34" charset="0"/>
              <a:cs typeface="Calibri" panose="020F0502020204030204" pitchFamily="34" charset="0"/>
            </a:endParaRPr>
          </a:p>
          <a:p>
            <a:pPr algn="r"/>
            <a:endParaRPr lang="en-US" sz="2800" b="1" dirty="0">
              <a:solidFill>
                <a:srgbClr val="002060"/>
              </a:solidFill>
              <a:latin typeface="Calibri" panose="020F0502020204030204" pitchFamily="34" charset="0"/>
              <a:cs typeface="Calibri" panose="020F0502020204030204" pitchFamily="34" charset="0"/>
            </a:endParaRPr>
          </a:p>
          <a:p>
            <a:pPr algn="r"/>
            <a:endParaRPr lang="he-IL" sz="2800" b="1" dirty="0">
              <a:solidFill>
                <a:srgbClr val="002060"/>
              </a:solidFill>
              <a:latin typeface="Calibri" panose="020F0502020204030204" pitchFamily="34" charset="0"/>
              <a:cs typeface="Calibri" panose="020F0502020204030204" pitchFamily="34" charset="0"/>
            </a:endParaRPr>
          </a:p>
          <a:p>
            <a:endParaRPr lang="he-IL" sz="2800" dirty="0"/>
          </a:p>
        </p:txBody>
      </p:sp>
      <p:pic>
        <p:nvPicPr>
          <p:cNvPr id="6" name="Picture 2" descr="מכתב אישי">
            <a:extLst>
              <a:ext uri="{FF2B5EF4-FFF2-40B4-BE49-F238E27FC236}">
                <a16:creationId xmlns:a16="http://schemas.microsoft.com/office/drawing/2014/main" id="{E3C2843E-07A8-446F-813D-66CCC9CC7E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5802" y="3638952"/>
            <a:ext cx="1935255" cy="940317"/>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2321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מכתב רשמי</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2" name="מלבן 1">
            <a:extLst>
              <a:ext uri="{FF2B5EF4-FFF2-40B4-BE49-F238E27FC236}">
                <a16:creationId xmlns:a16="http://schemas.microsoft.com/office/drawing/2014/main" id="{C1481B40-7C04-4528-B37D-A9C75788077A}"/>
              </a:ext>
            </a:extLst>
          </p:cNvPr>
          <p:cNvSpPr/>
          <p:nvPr/>
        </p:nvSpPr>
        <p:spPr>
          <a:xfrm>
            <a:off x="303465" y="2132109"/>
            <a:ext cx="4637082" cy="4524315"/>
          </a:xfrm>
          <a:prstGeom prst="rect">
            <a:avLst/>
          </a:prstGeom>
          <a:ln>
            <a:solidFill>
              <a:srgbClr val="002060"/>
            </a:solidFill>
          </a:ln>
        </p:spPr>
        <p:txBody>
          <a:bodyPr wrap="square">
            <a:spAutoFit/>
          </a:bodyPr>
          <a:lstStyle/>
          <a:p>
            <a:pPr algn="ctr" rtl="1">
              <a:lnSpc>
                <a:spcPct val="200000"/>
              </a:lnSpc>
            </a:pPr>
            <a:r>
              <a:rPr lang="he-IL" sz="2400" b="1" dirty="0">
                <a:latin typeface="Calibri" panose="020F0502020204030204" pitchFamily="34" charset="0"/>
                <a:cs typeface="Calibri" panose="020F0502020204030204" pitchFamily="34" charset="0"/>
              </a:rPr>
              <a:t>מכתב רשמי </a:t>
            </a:r>
            <a:r>
              <a:rPr lang="he-IL" sz="2400" dirty="0">
                <a:latin typeface="Calibri" panose="020F0502020204030204" pitchFamily="34" charset="0"/>
                <a:cs typeface="Calibri" panose="020F0502020204030204" pitchFamily="34" charset="0"/>
              </a:rPr>
              <a:t>הוא מכתב שנכתב ונשלח לאדם שממלא תפקיד. </a:t>
            </a:r>
          </a:p>
          <a:p>
            <a:pPr algn="ctr" rtl="1">
              <a:lnSpc>
                <a:spcPct val="200000"/>
              </a:lnSpc>
            </a:pPr>
            <a:r>
              <a:rPr lang="he-IL" sz="2400" dirty="0">
                <a:latin typeface="Calibri" panose="020F0502020204030204" pitchFamily="34" charset="0"/>
                <a:cs typeface="Calibri" panose="020F0502020204030204" pitchFamily="34" charset="0"/>
              </a:rPr>
              <a:t>בדרך </a:t>
            </a:r>
            <a:r>
              <a:rPr lang="he-IL" sz="2400">
                <a:latin typeface="Calibri" panose="020F0502020204030204" pitchFamily="34" charset="0"/>
                <a:cs typeface="Calibri" panose="020F0502020204030204" pitchFamily="34" charset="0"/>
              </a:rPr>
              <a:t>כלל </a:t>
            </a:r>
            <a:r>
              <a:rPr lang="he-IL" sz="2400" smtClean="0">
                <a:latin typeface="Calibri" panose="020F0502020204030204" pitchFamily="34" charset="0"/>
                <a:cs typeface="Calibri" panose="020F0502020204030204" pitchFamily="34" charset="0"/>
              </a:rPr>
              <a:t>אדם זה  </a:t>
            </a:r>
            <a:r>
              <a:rPr lang="he-IL" sz="2400" dirty="0">
                <a:latin typeface="Calibri" panose="020F0502020204030204" pitchFamily="34" charset="0"/>
                <a:cs typeface="Calibri" panose="020F0502020204030204" pitchFamily="34" charset="0"/>
              </a:rPr>
              <a:t>אינו מוּכּר לכותב באופן אישי. אנשים כותבים מכתבים רשמיים לארגונים, לנציגי ציבור וכדומה.</a:t>
            </a:r>
          </a:p>
        </p:txBody>
      </p:sp>
      <p:pic>
        <p:nvPicPr>
          <p:cNvPr id="6" name="Picture 2" descr="מכתב אישי">
            <a:extLst>
              <a:ext uri="{FF2B5EF4-FFF2-40B4-BE49-F238E27FC236}">
                <a16:creationId xmlns:a16="http://schemas.microsoft.com/office/drawing/2014/main" id="{E3C2843E-07A8-446F-813D-66CCC9CC7E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75935" y="5716107"/>
            <a:ext cx="1935255" cy="940317"/>
          </a:xfrm>
          <a:prstGeom prst="rect">
            <a:avLst/>
          </a:prstGeom>
          <a:extLst>
            <a:ext uri="{909E8E84-426E-40DD-AFC4-6F175D3DCCD1}">
              <a14:hiddenFill xmlns:a14="http://schemas.microsoft.com/office/drawing/2010/main">
                <a:solidFill>
                  <a:srgbClr val="FFFFFF"/>
                </a:solidFill>
              </a14:hiddenFill>
            </a:ext>
          </a:extLst>
        </p:spPr>
      </p:pic>
      <p:sp>
        <p:nvSpPr>
          <p:cNvPr id="7" name="תרשים זרימה: תהליך 6">
            <a:extLst>
              <a:ext uri="{FF2B5EF4-FFF2-40B4-BE49-F238E27FC236}">
                <a16:creationId xmlns:a16="http://schemas.microsoft.com/office/drawing/2014/main" id="{BABDAC43-F877-4045-BA58-21492C51FAC0}"/>
              </a:ext>
            </a:extLst>
          </p:cNvPr>
          <p:cNvSpPr/>
          <p:nvPr/>
        </p:nvSpPr>
        <p:spPr>
          <a:xfrm>
            <a:off x="6776728" y="1740190"/>
            <a:ext cx="4886325" cy="4618742"/>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תיבת טקסט 8">
            <a:extLst>
              <a:ext uri="{FF2B5EF4-FFF2-40B4-BE49-F238E27FC236}">
                <a16:creationId xmlns:a16="http://schemas.microsoft.com/office/drawing/2014/main" id="{8A16D90D-9F74-4810-B773-7D04A8BDFFAE}"/>
              </a:ext>
            </a:extLst>
          </p:cNvPr>
          <p:cNvSpPr txBox="1"/>
          <p:nvPr/>
        </p:nvSpPr>
        <p:spPr>
          <a:xfrm rot="152915">
            <a:off x="7070996" y="2029408"/>
            <a:ext cx="4399502" cy="4149854"/>
          </a:xfrm>
          <a:prstGeom prst="rect">
            <a:avLst/>
          </a:prstGeom>
          <a:solidFill>
            <a:schemeClr val="bg1">
              <a:lumMod val="85000"/>
            </a:schemeClr>
          </a:solidFill>
        </p:spPr>
        <p:txBody>
          <a:bodyPr wrap="square" rtlCol="1">
            <a:spAutoFit/>
          </a:bodyPr>
          <a:lstStyle/>
          <a:p>
            <a:pPr algn="r">
              <a:lnSpc>
                <a:spcPct val="150000"/>
              </a:lnSpc>
            </a:pPr>
            <a:r>
              <a:rPr lang="he-IL" sz="1600" b="1" dirty="0"/>
              <a:t>חברת לגו היקרה</a:t>
            </a:r>
            <a:r>
              <a:rPr lang="he-IL" sz="1600" dirty="0"/>
              <a:t>,</a:t>
            </a:r>
          </a:p>
          <a:p>
            <a:pPr algn="r">
              <a:lnSpc>
                <a:spcPct val="150000"/>
              </a:lnSpc>
            </a:pPr>
            <a:r>
              <a:rPr lang="he-IL" sz="1600" dirty="0"/>
              <a:t>קוראים לי </a:t>
            </a:r>
            <a:r>
              <a:rPr lang="he-IL" sz="1600" dirty="0" err="1"/>
              <a:t>שרלוט</a:t>
            </a:r>
            <a:r>
              <a:rPr lang="he-IL" sz="1600" dirty="0"/>
              <a:t> ואני בת שבע. אני אוהבת לגו אבל אני לא אוהבת את זה שיש יותר אנשי לגו מנְשות לגו. </a:t>
            </a:r>
          </a:p>
          <a:p>
            <a:pPr algn="r">
              <a:lnSpc>
                <a:spcPct val="150000"/>
              </a:lnSpc>
            </a:pPr>
            <a:r>
              <a:rPr lang="he-IL" sz="1600" dirty="0"/>
              <a:t>היום הלכתי לחנות וראיתי לגו בשני אֲזורים: האֵזור הוורוד לבָּנות והאֵזור הכחול לבָּנים. כל מה שהבָּנות עשו היה לשֶבֶת בבית, ללכת לחוף הים ולעשות שוֹפִּינֵג. לאף אחת מהן לא </a:t>
            </a:r>
            <a:r>
              <a:rPr lang="he-IL" sz="1600" dirty="0" err="1"/>
              <a:t>היתה</a:t>
            </a:r>
            <a:r>
              <a:rPr lang="he-IL" sz="1600" dirty="0"/>
              <a:t> עבודה. אבל הבנים יצאו להרפתקאות, עבדו, הִצילו אנשים ואפילו  שחו עם כרישים.  אני רוצָה שתכינו יותר בנות בלגו ותְנו להן לצאת להרפתקאות ולעשות חיים. בסדר ?!? </a:t>
            </a:r>
          </a:p>
          <a:p>
            <a:pPr algn="r">
              <a:lnSpc>
                <a:spcPct val="150000"/>
              </a:lnSpc>
            </a:pPr>
            <a:r>
              <a:rPr lang="he-IL" sz="1600" dirty="0"/>
              <a:t>                                תודה, </a:t>
            </a:r>
            <a:r>
              <a:rPr lang="he-IL" sz="1600" dirty="0" err="1"/>
              <a:t>שרלוט</a:t>
            </a:r>
            <a:endParaRPr lang="he-IL" sz="1600" dirty="0"/>
          </a:p>
        </p:txBody>
      </p:sp>
      <p:pic>
        <p:nvPicPr>
          <p:cNvPr id="10" name="Picture 2" descr="Letter., מעטפה, ריק, mail., 3d. מעטפה, רקע., מכתב, לבן, mail., ריק ...">
            <a:extLst>
              <a:ext uri="{FF2B5EF4-FFF2-40B4-BE49-F238E27FC236}">
                <a16:creationId xmlns:a16="http://schemas.microsoft.com/office/drawing/2014/main" id="{B26BBE93-01B7-4474-BB91-D27F6B388CD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1459" r="12917" b="13698"/>
          <a:stretch/>
        </p:blipFill>
        <p:spPr bwMode="auto">
          <a:xfrm rot="20722402">
            <a:off x="6382785" y="5533302"/>
            <a:ext cx="1196245" cy="11091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חץ: מכופף 3">
            <a:extLst>
              <a:ext uri="{FF2B5EF4-FFF2-40B4-BE49-F238E27FC236}">
                <a16:creationId xmlns:a16="http://schemas.microsoft.com/office/drawing/2014/main" id="{10A7C1AF-9E37-4F10-9916-836BDBB91912}"/>
              </a:ext>
            </a:extLst>
          </p:cNvPr>
          <p:cNvSpPr/>
          <p:nvPr/>
        </p:nvSpPr>
        <p:spPr>
          <a:xfrm>
            <a:off x="5094721" y="2177787"/>
            <a:ext cx="4579680" cy="439048"/>
          </a:xfrm>
          <a:prstGeom prst="bentArrow">
            <a:avLst>
              <a:gd name="adj1" fmla="val 18492"/>
              <a:gd name="adj2" fmla="val 25000"/>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tx1"/>
              </a:solidFill>
            </a:endParaRPr>
          </a:p>
        </p:txBody>
      </p:sp>
      <p:sp>
        <p:nvSpPr>
          <p:cNvPr id="11" name="מלבן 10">
            <a:extLst>
              <a:ext uri="{FF2B5EF4-FFF2-40B4-BE49-F238E27FC236}">
                <a16:creationId xmlns:a16="http://schemas.microsoft.com/office/drawing/2014/main" id="{7A2E778F-D89B-469E-8646-DF4475568681}"/>
              </a:ext>
            </a:extLst>
          </p:cNvPr>
          <p:cNvSpPr/>
          <p:nvPr/>
        </p:nvSpPr>
        <p:spPr>
          <a:xfrm rot="10985125">
            <a:off x="9794673" y="2174541"/>
            <a:ext cx="1715910" cy="439048"/>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154255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מכתב רשמי</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6" name="Picture 2" descr="מכתב אישי">
            <a:extLst>
              <a:ext uri="{FF2B5EF4-FFF2-40B4-BE49-F238E27FC236}">
                <a16:creationId xmlns:a16="http://schemas.microsoft.com/office/drawing/2014/main" id="{E3C2843E-07A8-446F-813D-66CCC9CC7E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290827">
            <a:off x="223971" y="1419898"/>
            <a:ext cx="2114669" cy="1027493"/>
          </a:xfrm>
          <a:prstGeom prst="rect">
            <a:avLst/>
          </a:prstGeom>
          <a:extLst>
            <a:ext uri="{909E8E84-426E-40DD-AFC4-6F175D3DCCD1}">
              <a14:hiddenFill xmlns:a14="http://schemas.microsoft.com/office/drawing/2010/main">
                <a:solidFill>
                  <a:srgbClr val="FFFFFF"/>
                </a:solidFill>
              </a14:hiddenFill>
            </a:ext>
          </a:extLst>
        </p:spPr>
      </p:pic>
      <p:sp>
        <p:nvSpPr>
          <p:cNvPr id="7" name="תרשים זרימה: תהליך 6">
            <a:extLst>
              <a:ext uri="{FF2B5EF4-FFF2-40B4-BE49-F238E27FC236}">
                <a16:creationId xmlns:a16="http://schemas.microsoft.com/office/drawing/2014/main" id="{BABDAC43-F877-4045-BA58-21492C51FAC0}"/>
              </a:ext>
            </a:extLst>
          </p:cNvPr>
          <p:cNvSpPr/>
          <p:nvPr/>
        </p:nvSpPr>
        <p:spPr>
          <a:xfrm>
            <a:off x="6776728" y="1740190"/>
            <a:ext cx="4886325" cy="4618742"/>
          </a:xfrm>
          <a:prstGeom prst="flowChartProces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תיבת טקסט 8">
            <a:extLst>
              <a:ext uri="{FF2B5EF4-FFF2-40B4-BE49-F238E27FC236}">
                <a16:creationId xmlns:a16="http://schemas.microsoft.com/office/drawing/2014/main" id="{8A16D90D-9F74-4810-B773-7D04A8BDFFAE}"/>
              </a:ext>
            </a:extLst>
          </p:cNvPr>
          <p:cNvSpPr txBox="1"/>
          <p:nvPr/>
        </p:nvSpPr>
        <p:spPr>
          <a:xfrm rot="152915">
            <a:off x="7070996" y="2029408"/>
            <a:ext cx="4399502" cy="4149854"/>
          </a:xfrm>
          <a:prstGeom prst="rect">
            <a:avLst/>
          </a:prstGeom>
          <a:solidFill>
            <a:schemeClr val="bg1">
              <a:lumMod val="85000"/>
            </a:schemeClr>
          </a:solidFill>
        </p:spPr>
        <p:txBody>
          <a:bodyPr wrap="square" rtlCol="1">
            <a:spAutoFit/>
          </a:bodyPr>
          <a:lstStyle/>
          <a:p>
            <a:pPr algn="r">
              <a:lnSpc>
                <a:spcPct val="150000"/>
              </a:lnSpc>
            </a:pPr>
            <a:r>
              <a:rPr lang="he-IL" sz="1600" b="1" dirty="0"/>
              <a:t>חברת לגו היקרה</a:t>
            </a:r>
            <a:r>
              <a:rPr lang="he-IL" sz="1600" dirty="0"/>
              <a:t>,</a:t>
            </a:r>
          </a:p>
          <a:p>
            <a:pPr algn="r">
              <a:lnSpc>
                <a:spcPct val="150000"/>
              </a:lnSpc>
            </a:pPr>
            <a:r>
              <a:rPr lang="he-IL" sz="1600" dirty="0"/>
              <a:t>קוראים לי </a:t>
            </a:r>
            <a:r>
              <a:rPr lang="he-IL" sz="1600" dirty="0" err="1"/>
              <a:t>שרלוט</a:t>
            </a:r>
            <a:r>
              <a:rPr lang="he-IL" sz="1600" dirty="0"/>
              <a:t> ואני בת שבע. אני אוהבת לגו אבל אני לא אוהבת את זה שיש יותר אנשי לגו מנְשות לגו. </a:t>
            </a:r>
          </a:p>
          <a:p>
            <a:pPr algn="r">
              <a:lnSpc>
                <a:spcPct val="150000"/>
              </a:lnSpc>
            </a:pPr>
            <a:r>
              <a:rPr lang="he-IL" sz="1600" dirty="0"/>
              <a:t>היום הלכתי לחנות וראיתי לגו בשני אֲזורים: האֵזור הוורוד לבָּנות והאֵזור הכחול לבָּנים. כל מה שהבָּנות עשו היה לשֶבֶת בבית, ללכת לחוף הים ולעשות שוֹפִּינֵג. לאף אחת מהן לא </a:t>
            </a:r>
            <a:r>
              <a:rPr lang="he-IL" sz="1600" dirty="0" err="1"/>
              <a:t>היתה</a:t>
            </a:r>
            <a:r>
              <a:rPr lang="he-IL" sz="1600" dirty="0"/>
              <a:t> עבודה. אבל הבנים יצאו להרפתקאות, עבדו, הִצילו אנשים ואפילו  שחו עם כרישים.  אני רוצָה שתכינו יותר בנות בלגו ותְנו להן לצאת להרפתקאות ולעשות חיים. בסדר ?!? </a:t>
            </a:r>
          </a:p>
          <a:p>
            <a:pPr algn="r">
              <a:lnSpc>
                <a:spcPct val="150000"/>
              </a:lnSpc>
            </a:pPr>
            <a:r>
              <a:rPr lang="he-IL" sz="1600" dirty="0"/>
              <a:t>                                תודה, </a:t>
            </a:r>
            <a:r>
              <a:rPr lang="he-IL" sz="1600" dirty="0" err="1"/>
              <a:t>שרלוט</a:t>
            </a:r>
            <a:endParaRPr lang="he-IL" sz="1600" dirty="0"/>
          </a:p>
        </p:txBody>
      </p:sp>
      <p:pic>
        <p:nvPicPr>
          <p:cNvPr id="10" name="Picture 2" descr="Letter., מעטפה, ריק, mail., 3d. מעטפה, רקע., מכתב, לבן, mail., ריק ...">
            <a:extLst>
              <a:ext uri="{FF2B5EF4-FFF2-40B4-BE49-F238E27FC236}">
                <a16:creationId xmlns:a16="http://schemas.microsoft.com/office/drawing/2014/main" id="{B26BBE93-01B7-4474-BB91-D27F6B388CD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1459" r="12917" b="13698"/>
          <a:stretch/>
        </p:blipFill>
        <p:spPr bwMode="auto">
          <a:xfrm rot="20722402">
            <a:off x="6382785" y="5533302"/>
            <a:ext cx="1196245" cy="11091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1" name="מלבן 10">
            <a:extLst>
              <a:ext uri="{FF2B5EF4-FFF2-40B4-BE49-F238E27FC236}">
                <a16:creationId xmlns:a16="http://schemas.microsoft.com/office/drawing/2014/main" id="{7A2E778F-D89B-469E-8646-DF4475568681}"/>
              </a:ext>
            </a:extLst>
          </p:cNvPr>
          <p:cNvSpPr/>
          <p:nvPr/>
        </p:nvSpPr>
        <p:spPr>
          <a:xfrm rot="10985125">
            <a:off x="8776810" y="5017206"/>
            <a:ext cx="1953374" cy="338375"/>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 name="מלבן 11">
            <a:extLst>
              <a:ext uri="{FF2B5EF4-FFF2-40B4-BE49-F238E27FC236}">
                <a16:creationId xmlns:a16="http://schemas.microsoft.com/office/drawing/2014/main" id="{7A513FB1-16A8-4C66-B5E5-AA13FB4DB0EF}"/>
              </a:ext>
            </a:extLst>
          </p:cNvPr>
          <p:cNvSpPr/>
          <p:nvPr/>
        </p:nvSpPr>
        <p:spPr>
          <a:xfrm>
            <a:off x="528947" y="2340183"/>
            <a:ext cx="4966094" cy="3418756"/>
          </a:xfrm>
          <a:prstGeom prst="rect">
            <a:avLst/>
          </a:prstGeom>
          <a:ln>
            <a:solidFill>
              <a:srgbClr val="002060"/>
            </a:solidFill>
          </a:ln>
        </p:spPr>
        <p:txBody>
          <a:bodyPr wrap="square">
            <a:spAutoFit/>
          </a:bodyPr>
          <a:lstStyle/>
          <a:p>
            <a:pPr algn="r" rtl="1">
              <a:lnSpc>
                <a:spcPct val="200000"/>
              </a:lnSpc>
            </a:pPr>
            <a:r>
              <a:rPr lang="he-IL" sz="2800" dirty="0">
                <a:latin typeface="Calibri" panose="020F0502020204030204" pitchFamily="34" charset="0"/>
                <a:cs typeface="Calibri" panose="020F0502020204030204" pitchFamily="34" charset="0"/>
              </a:rPr>
              <a:t>במכתב רשמי </a:t>
            </a:r>
            <a:r>
              <a:rPr lang="he-IL" sz="2800" b="1" dirty="0">
                <a:latin typeface="Calibri" panose="020F0502020204030204" pitchFamily="34" charset="0"/>
                <a:cs typeface="Calibri" panose="020F0502020204030204" pitchFamily="34" charset="0"/>
              </a:rPr>
              <a:t>המטרה</a:t>
            </a:r>
            <a:r>
              <a:rPr lang="he-IL" sz="2800" dirty="0">
                <a:latin typeface="Calibri" panose="020F0502020204030204" pitchFamily="34" charset="0"/>
                <a:cs typeface="Calibri" panose="020F0502020204030204" pitchFamily="34" charset="0"/>
              </a:rPr>
              <a:t> בדרך כלל </a:t>
            </a:r>
          </a:p>
          <a:p>
            <a:pPr algn="r" rtl="1">
              <a:lnSpc>
                <a:spcPct val="200000"/>
              </a:lnSpc>
            </a:pPr>
            <a:r>
              <a:rPr lang="he-IL" sz="2800" dirty="0">
                <a:latin typeface="Calibri" panose="020F0502020204030204" pitchFamily="34" charset="0"/>
                <a:cs typeface="Calibri" panose="020F0502020204030204" pitchFamily="34" charset="0"/>
              </a:rPr>
              <a:t>היא: בקשה, תלונה, הצעה, בירור מידע, מסירת מידע וכדומה.</a:t>
            </a:r>
          </a:p>
          <a:p>
            <a:pPr algn="r" rtl="1">
              <a:lnSpc>
                <a:spcPct val="200000"/>
              </a:lnSpc>
            </a:pPr>
            <a:r>
              <a:rPr lang="he-IL" sz="2800" dirty="0">
                <a:latin typeface="Calibri" panose="020F0502020204030204" pitchFamily="34" charset="0"/>
                <a:cs typeface="Calibri" panose="020F0502020204030204" pitchFamily="34" charset="0"/>
              </a:rPr>
              <a:t> </a:t>
            </a:r>
            <a:endParaRPr lang="he-IL" sz="2400" dirty="0">
              <a:latin typeface="Calibri" panose="020F0502020204030204" pitchFamily="34" charset="0"/>
              <a:cs typeface="Calibri" panose="020F0502020204030204" pitchFamily="34" charset="0"/>
            </a:endParaRPr>
          </a:p>
        </p:txBody>
      </p:sp>
      <p:sp>
        <p:nvSpPr>
          <p:cNvPr id="13" name="חץ: ימינה 12">
            <a:extLst>
              <a:ext uri="{FF2B5EF4-FFF2-40B4-BE49-F238E27FC236}">
                <a16:creationId xmlns:a16="http://schemas.microsoft.com/office/drawing/2014/main" id="{96302AE6-7E8D-43C3-9952-5E90FA0E5358}"/>
              </a:ext>
            </a:extLst>
          </p:cNvPr>
          <p:cNvSpPr/>
          <p:nvPr/>
        </p:nvSpPr>
        <p:spPr>
          <a:xfrm rot="438212">
            <a:off x="4857308" y="5032288"/>
            <a:ext cx="2477384" cy="5715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684079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מסיימים ומסכמים</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105780" y="1758156"/>
            <a:ext cx="12065918" cy="4716082"/>
          </a:xfrm>
        </p:spPr>
        <p:txBody>
          <a:bodyPr>
            <a:normAutofit fontScale="70000" lnSpcReduction="20000"/>
          </a:bodyPr>
          <a:lstStyle/>
          <a:p>
            <a:pPr lvl="0" algn="r">
              <a:lnSpc>
                <a:spcPct val="160000"/>
              </a:lnSpc>
            </a:pPr>
            <a:r>
              <a:rPr lang="he-IL" sz="4300" dirty="0"/>
              <a:t>קראנו היום כתבה וזיהינו בה את עמדתו של הכותב.</a:t>
            </a:r>
          </a:p>
          <a:p>
            <a:pPr lvl="0" algn="r">
              <a:lnSpc>
                <a:spcPct val="160000"/>
              </a:lnSpc>
            </a:pPr>
            <a:r>
              <a:rPr lang="he-IL" sz="4300" dirty="0"/>
              <a:t> נעזרנו בכותרת ובאיור וראינו את תרומתם להבנת הכתבה.</a:t>
            </a:r>
          </a:p>
          <a:p>
            <a:pPr lvl="0" algn="r">
              <a:lnSpc>
                <a:spcPct val="160000"/>
              </a:lnSpc>
            </a:pPr>
            <a:r>
              <a:rPr lang="he-IL" sz="4300" dirty="0"/>
              <a:t>בכתבה הוצג מכתב רשמי שכתבה ילדה. </a:t>
            </a:r>
          </a:p>
          <a:p>
            <a:pPr lvl="0" algn="r">
              <a:lnSpc>
                <a:spcPct val="160000"/>
              </a:lnSpc>
            </a:pPr>
            <a:r>
              <a:rPr lang="he-IL" sz="4300" dirty="0"/>
              <a:t>קראנו את המכתב  וחילצנו מתוכו את הנושא, </a:t>
            </a:r>
            <a:r>
              <a:rPr lang="he-IL" sz="4300" dirty="0" smtClean="0"/>
              <a:t>הטיעונים ובקשתה </a:t>
            </a:r>
            <a:r>
              <a:rPr lang="he-IL" sz="4300" dirty="0"/>
              <a:t>של הילדה.</a:t>
            </a:r>
          </a:p>
          <a:p>
            <a:pPr lvl="0" algn="r">
              <a:lnSpc>
                <a:spcPct val="160000"/>
              </a:lnSpc>
            </a:pPr>
            <a:r>
              <a:rPr lang="he-IL" sz="4300" dirty="0"/>
              <a:t>למדנו כיצד ילדים יכולים להשפיע ולשנות.</a:t>
            </a:r>
          </a:p>
          <a:p>
            <a:pPr lvl="0" algn="r"/>
            <a:r>
              <a:rPr lang="en-US" b="1" dirty="0"/>
              <a:t/>
            </a:r>
            <a:br>
              <a:rPr lang="en-US" b="1" dirty="0"/>
            </a:br>
            <a:endParaRPr lang="he-IL"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9" name="Picture 11">
            <a:extLst>
              <a:ext uri="{FF2B5EF4-FFF2-40B4-BE49-F238E27FC236}">
                <a16:creationId xmlns:a16="http://schemas.microsoft.com/office/drawing/2014/main" id="{8967A6D5-BC5B-E840-ABAC-BF885A0AC26A}"/>
              </a:ext>
            </a:extLst>
          </p:cNvPr>
          <p:cNvPicPr>
            <a:picLocks noChangeAspect="1"/>
          </p:cNvPicPr>
          <p:nvPr/>
        </p:nvPicPr>
        <p:blipFill>
          <a:blip r:embed="rId4"/>
          <a:stretch>
            <a:fillRect/>
          </a:stretch>
        </p:blipFill>
        <p:spPr>
          <a:xfrm rot="8222050">
            <a:off x="319777" y="503469"/>
            <a:ext cx="1596108" cy="820856"/>
          </a:xfrm>
          <a:prstGeom prst="rect">
            <a:avLst/>
          </a:prstGeom>
        </p:spPr>
      </p:pic>
      <p:pic>
        <p:nvPicPr>
          <p:cNvPr id="2" name="תמונה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089" y="3988437"/>
            <a:ext cx="2111483" cy="2111483"/>
          </a:xfrm>
          <a:prstGeom prst="rect">
            <a:avLst/>
          </a:prstGeom>
        </p:spPr>
      </p:pic>
    </p:spTree>
    <p:extLst>
      <p:ext uri="{BB962C8B-B14F-4D97-AF65-F5344CB8AC3E}">
        <p14:creationId xmlns:p14="http://schemas.microsoft.com/office/powerpoint/2010/main" val="1529073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a:xfrm>
            <a:off x="3113674" y="724262"/>
            <a:ext cx="8280000" cy="720000"/>
          </a:xfrm>
        </p:spPr>
        <p:txBody>
          <a:bodyPr>
            <a:normAutofit/>
          </a:bodyPr>
          <a:lstStyle/>
          <a:p>
            <a:r>
              <a:rPr lang="he-IL" dirty="0" smtClean="0"/>
              <a:t>   ממשיכים </a:t>
            </a:r>
            <a:r>
              <a:rPr lang="he-IL" dirty="0"/>
              <a:t>לתרגל</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5"/>
          <a:stretch>
            <a:fillRect/>
          </a:stretch>
        </p:blipFill>
        <p:spPr>
          <a:xfrm>
            <a:off x="3617846" y="13562"/>
            <a:ext cx="1017545" cy="1070700"/>
          </a:xfrm>
          <a:prstGeom prst="rect">
            <a:avLst/>
          </a:prstGeom>
        </p:spPr>
      </p:pic>
      <p:sp>
        <p:nvSpPr>
          <p:cNvPr id="2" name="מלבן 1">
            <a:extLst>
              <a:ext uri="{FF2B5EF4-FFF2-40B4-BE49-F238E27FC236}">
                <a16:creationId xmlns:a16="http://schemas.microsoft.com/office/drawing/2014/main" id="{401B6682-B199-4124-8820-FF3DF41BF03A}"/>
              </a:ext>
            </a:extLst>
          </p:cNvPr>
          <p:cNvSpPr/>
          <p:nvPr/>
        </p:nvSpPr>
        <p:spPr>
          <a:xfrm>
            <a:off x="4126618" y="4259724"/>
            <a:ext cx="10757094" cy="646331"/>
          </a:xfrm>
          <a:prstGeom prst="rect">
            <a:avLst/>
          </a:prstGeom>
        </p:spPr>
        <p:txBody>
          <a:bodyPr wrap="square">
            <a:spAutoFit/>
          </a:bodyPr>
          <a:lstStyle/>
          <a:p>
            <a:pPr algn="r" rtl="1"/>
            <a:r>
              <a:rPr lang="he-IL" dirty="0"/>
              <a:t/>
            </a:r>
            <a:br>
              <a:rPr lang="he-IL" dirty="0"/>
            </a:br>
            <a:endParaRPr lang="he-IL" dirty="0"/>
          </a:p>
        </p:txBody>
      </p:sp>
      <p:sp>
        <p:nvSpPr>
          <p:cNvPr id="6" name="Text Placeholder 5">
            <a:extLst>
              <a:ext uri="{FF2B5EF4-FFF2-40B4-BE49-F238E27FC236}">
                <a16:creationId xmlns:a16="http://schemas.microsoft.com/office/drawing/2014/main" id="{D2ACF781-9CC1-45AF-94D5-E622F6B73E88}"/>
              </a:ext>
            </a:extLst>
          </p:cNvPr>
          <p:cNvSpPr>
            <a:spLocks noGrp="1"/>
          </p:cNvSpPr>
          <p:nvPr>
            <p:ph type="body" sz="quarter" idx="10"/>
          </p:nvPr>
        </p:nvSpPr>
        <p:spPr>
          <a:xfrm>
            <a:off x="235301" y="2092000"/>
            <a:ext cx="5165373" cy="3844925"/>
          </a:xfrm>
          <a:ln>
            <a:solidFill>
              <a:srgbClr val="002060"/>
            </a:solidFill>
          </a:ln>
        </p:spPr>
        <p:txBody>
          <a:bodyPr>
            <a:normAutofit fontScale="92500" lnSpcReduction="20000"/>
          </a:bodyPr>
          <a:lstStyle/>
          <a:p>
            <a:pPr algn="r"/>
            <a:r>
              <a:rPr lang="he-IL" b="1" u="sng" dirty="0"/>
              <a:t>במהלך הכתיבה</a:t>
            </a:r>
          </a:p>
          <a:p>
            <a:pPr marL="457200" indent="-457200" algn="r">
              <a:buFont typeface="Wingdings" panose="05000000000000000000" pitchFamily="2" charset="2"/>
              <a:buChar char="q"/>
            </a:pPr>
            <a:r>
              <a:rPr lang="he-IL" sz="3000" dirty="0"/>
              <a:t>הציגו את עצמכם. </a:t>
            </a:r>
          </a:p>
          <a:p>
            <a:pPr marL="457200" indent="-457200" algn="r">
              <a:buFont typeface="Wingdings" panose="05000000000000000000" pitchFamily="2" charset="2"/>
              <a:buChar char="q"/>
            </a:pPr>
            <a:r>
              <a:rPr lang="he-IL" sz="3000" dirty="0"/>
              <a:t>הציגו את הנושא שלכם. </a:t>
            </a:r>
          </a:p>
          <a:p>
            <a:pPr marL="457200" indent="-457200" algn="r">
              <a:buFont typeface="Wingdings" panose="05000000000000000000" pitchFamily="2" charset="2"/>
              <a:buChar char="q"/>
            </a:pPr>
            <a:r>
              <a:rPr lang="he-IL" sz="3000" dirty="0"/>
              <a:t> כתבו את הטענה שלכם והביאו נימוקים. </a:t>
            </a:r>
          </a:p>
          <a:p>
            <a:pPr marL="457200" indent="-457200" algn="r">
              <a:buFont typeface="Wingdings" panose="05000000000000000000" pitchFamily="2" charset="2"/>
              <a:buChar char="q"/>
            </a:pPr>
            <a:r>
              <a:rPr lang="he-IL" sz="3000" dirty="0"/>
              <a:t> הוסיפו את הבקשות או הציפיות שלכם. </a:t>
            </a:r>
          </a:p>
          <a:p>
            <a:pPr marL="457200" indent="-457200" algn="r">
              <a:buFont typeface="Wingdings" panose="05000000000000000000" pitchFamily="2" charset="2"/>
              <a:buChar char="q"/>
            </a:pPr>
            <a:r>
              <a:rPr lang="he-IL" sz="3000" dirty="0"/>
              <a:t> שימו לב לפתיחה ולסיום של המכתב. </a:t>
            </a:r>
          </a:p>
          <a:p>
            <a:pPr marL="457200" indent="-457200" algn="r">
              <a:buFont typeface="Wingdings" panose="05000000000000000000" pitchFamily="2" charset="2"/>
              <a:buChar char="q"/>
            </a:pPr>
            <a:r>
              <a:rPr lang="he-IL" sz="3000" dirty="0"/>
              <a:t>פנו לנמען בצורה מכובדת ומנומסת. </a:t>
            </a:r>
          </a:p>
          <a:p>
            <a:pPr algn="r"/>
            <a:endParaRPr lang="he-IL" dirty="0"/>
          </a:p>
        </p:txBody>
      </p:sp>
      <p:sp>
        <p:nvSpPr>
          <p:cNvPr id="3" name="תיבת טקסט 2">
            <a:extLst>
              <a:ext uri="{FF2B5EF4-FFF2-40B4-BE49-F238E27FC236}">
                <a16:creationId xmlns:a16="http://schemas.microsoft.com/office/drawing/2014/main" id="{377B7429-D9A1-4B04-8415-D008558244CB}"/>
              </a:ext>
            </a:extLst>
          </p:cNvPr>
          <p:cNvSpPr txBox="1"/>
          <p:nvPr/>
        </p:nvSpPr>
        <p:spPr>
          <a:xfrm>
            <a:off x="5723125" y="1904271"/>
            <a:ext cx="6250723" cy="4580613"/>
          </a:xfrm>
          <a:prstGeom prst="rect">
            <a:avLst/>
          </a:prstGeom>
          <a:noFill/>
          <a:ln>
            <a:solidFill>
              <a:srgbClr val="002060"/>
            </a:solidFill>
          </a:ln>
        </p:spPr>
        <p:txBody>
          <a:bodyPr wrap="square" rtlCol="1">
            <a:spAutoFit/>
          </a:bodyPr>
          <a:lstStyle/>
          <a:p>
            <a:pPr algn="ctr">
              <a:lnSpc>
                <a:spcPct val="150000"/>
              </a:lnSpc>
            </a:pPr>
            <a:r>
              <a:rPr lang="he-IL" sz="3200" b="1" dirty="0"/>
              <a:t>"ילדים משנים עולם" </a:t>
            </a:r>
          </a:p>
          <a:p>
            <a:pPr algn="ctr">
              <a:lnSpc>
                <a:spcPct val="150000"/>
              </a:lnSpc>
            </a:pPr>
            <a:r>
              <a:rPr lang="he-IL" sz="3200" b="1" dirty="0"/>
              <a:t>רוצים לקחת אחריות ולהשפיע ?</a:t>
            </a:r>
            <a:endParaRPr lang="he-IL" sz="3200" b="1" dirty="0">
              <a:latin typeface="Calibri" panose="020F0502020204030204" pitchFamily="34" charset="0"/>
              <a:cs typeface="Calibri" panose="020F0502020204030204" pitchFamily="34" charset="0"/>
            </a:endParaRPr>
          </a:p>
          <a:p>
            <a:pPr algn="ctr"/>
            <a:r>
              <a:rPr lang="he-IL" sz="3200" b="1" dirty="0">
                <a:solidFill>
                  <a:srgbClr val="636363"/>
                </a:solidFill>
                <a:latin typeface="Calibri" panose="020F0502020204030204" pitchFamily="34" charset="0"/>
                <a:cs typeface="Calibri" panose="020F0502020204030204" pitchFamily="34" charset="0"/>
              </a:rPr>
              <a:t>רוצים לשנות את המצב ? </a:t>
            </a:r>
            <a:endParaRPr lang="he-IL" sz="2800" b="1" dirty="0">
              <a:solidFill>
                <a:srgbClr val="636363"/>
              </a:solidFill>
              <a:latin typeface="Calibri" panose="020F0502020204030204" pitchFamily="34" charset="0"/>
              <a:cs typeface="Calibri" panose="020F0502020204030204" pitchFamily="34" charset="0"/>
            </a:endParaRPr>
          </a:p>
          <a:p>
            <a:pPr algn="ctr">
              <a:lnSpc>
                <a:spcPct val="150000"/>
              </a:lnSpc>
            </a:pPr>
            <a:r>
              <a:rPr lang="he-IL" sz="2800" b="1" dirty="0">
                <a:solidFill>
                  <a:srgbClr val="636363"/>
                </a:solidFill>
                <a:latin typeface="Calibri" panose="020F0502020204030204" pitchFamily="34" charset="0"/>
                <a:cs typeface="Calibri" panose="020F0502020204030204" pitchFamily="34" charset="0"/>
              </a:rPr>
              <a:t>חשבו על הסביבה שאתם חיים בה</a:t>
            </a:r>
            <a:endParaRPr lang="en-US" sz="2800" b="1" dirty="0">
              <a:solidFill>
                <a:srgbClr val="636363"/>
              </a:solidFill>
              <a:latin typeface="Calibri" panose="020F0502020204030204" pitchFamily="34" charset="0"/>
              <a:cs typeface="Calibri" panose="020F0502020204030204" pitchFamily="34" charset="0"/>
            </a:endParaRPr>
          </a:p>
          <a:p>
            <a:pPr algn="ctr">
              <a:lnSpc>
                <a:spcPct val="150000"/>
              </a:lnSpc>
            </a:pPr>
            <a:r>
              <a:rPr lang="he-IL" sz="2800" b="1" dirty="0">
                <a:solidFill>
                  <a:srgbClr val="636363"/>
                </a:solidFill>
                <a:latin typeface="Calibri" panose="020F0502020204030204" pitchFamily="34" charset="0"/>
                <a:cs typeface="Calibri" panose="020F0502020204030204" pitchFamily="34" charset="0"/>
              </a:rPr>
              <a:t>מה הייתם רוצים לשנות ? </a:t>
            </a:r>
          </a:p>
          <a:p>
            <a:pPr algn="ctr">
              <a:lnSpc>
                <a:spcPct val="150000"/>
              </a:lnSpc>
            </a:pPr>
            <a:r>
              <a:rPr lang="he-IL" sz="2800" b="1" dirty="0">
                <a:solidFill>
                  <a:srgbClr val="636363"/>
                </a:solidFill>
                <a:latin typeface="Calibri" panose="020F0502020204030204" pitchFamily="34" charset="0"/>
                <a:cs typeface="Calibri" panose="020F0502020204030204" pitchFamily="34" charset="0"/>
              </a:rPr>
              <a:t>כתבו מכתב לאחראי (מנהל, ראש העיר, שר) ונסו לשכנע אותו לשנות את המצב.</a:t>
            </a:r>
            <a:endParaRPr lang="he-IL" sz="2800" b="1" dirty="0">
              <a:latin typeface="Calibri" panose="020F0502020204030204" pitchFamily="34" charset="0"/>
              <a:cs typeface="Calibri" panose="020F0502020204030204" pitchFamily="34" charset="0"/>
            </a:endParaRPr>
          </a:p>
        </p:txBody>
      </p:sp>
      <p:pic>
        <p:nvPicPr>
          <p:cNvPr id="7" name="תמונה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47982" y="548912"/>
            <a:ext cx="1025866" cy="1025866"/>
          </a:xfrm>
          <a:prstGeom prst="rect">
            <a:avLst/>
          </a:prstGeom>
        </p:spPr>
      </p:pic>
      <p:pic>
        <p:nvPicPr>
          <p:cNvPr id="4" name="15min_final">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326633" y="684176"/>
            <a:ext cx="2026085" cy="722637"/>
          </a:xfrm>
          <a:prstGeom prst="rect">
            <a:avLst/>
          </a:prstGeom>
        </p:spPr>
      </p:pic>
    </p:spTree>
    <p:extLst>
      <p:ext uri="{BB962C8B-B14F-4D97-AF65-F5344CB8AC3E}">
        <p14:creationId xmlns:p14="http://schemas.microsoft.com/office/powerpoint/2010/main" val="1624465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61979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התאמה אישית 1">
      <a:dk1>
        <a:srgbClr val="424242"/>
      </a:dk1>
      <a:lt1>
        <a:srgbClr val="FFFFFF"/>
      </a:lt1>
      <a:dk2>
        <a:srgbClr val="5E5E5E"/>
      </a:dk2>
      <a:lt2>
        <a:srgbClr val="E7E6E6"/>
      </a:lt2>
      <a:accent1>
        <a:srgbClr val="1152C9"/>
      </a:accent1>
      <a:accent2>
        <a:srgbClr val="FB2265"/>
      </a:accent2>
      <a:accent3>
        <a:srgbClr val="FEC100"/>
      </a:accent3>
      <a:accent4>
        <a:srgbClr val="9D9E9D"/>
      </a:accent4>
      <a:accent5>
        <a:srgbClr val="67B2FF"/>
      </a:accent5>
      <a:accent6>
        <a:srgbClr val="FF82A5"/>
      </a:accent6>
      <a:hlink>
        <a:srgbClr val="1152C9"/>
      </a:hlink>
      <a:folHlink>
        <a:srgbClr val="7030A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3598</TotalTime>
  <Words>3981</Words>
  <Application>Microsoft Office PowerPoint</Application>
  <PresentationFormat>מסך רחב</PresentationFormat>
  <Paragraphs>401</Paragraphs>
  <Slides>34</Slides>
  <Notes>34</Notes>
  <HiddenSlides>0</HiddenSlides>
  <MMClips>4</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34</vt:i4>
      </vt:variant>
    </vt:vector>
  </HeadingPairs>
  <TitlesOfParts>
    <vt:vector size="40" baseType="lpstr">
      <vt:lpstr>Alef</vt:lpstr>
      <vt:lpstr>Arial</vt:lpstr>
      <vt:lpstr>Calibri</vt:lpstr>
      <vt:lpstr>Open Sans</vt:lpstr>
      <vt:lpstr>Wingdings</vt:lpstr>
      <vt:lpstr>Office Theme</vt:lpstr>
      <vt:lpstr>מצגת של PowerPoint‏</vt:lpstr>
      <vt:lpstr>מה נלמד היום?</vt:lpstr>
      <vt:lpstr>מה להביא לשיעור ?</vt:lpstr>
      <vt:lpstr>הידעתם?</vt:lpstr>
      <vt:lpstr>ילדים משנים ומשפיעים</vt:lpstr>
      <vt:lpstr>ילדים משנים עולם</vt:lpstr>
      <vt:lpstr>מצגת של PowerPoint‏</vt:lpstr>
      <vt:lpstr>מצגת של PowerPoint‏</vt:lpstr>
      <vt:lpstr>עכשיו קוראים</vt:lpstr>
      <vt:lpstr>המכתב של שרלוט</vt:lpstr>
      <vt:lpstr>המכתב של שרלוט</vt:lpstr>
      <vt:lpstr>המכתב של שרלוט</vt:lpstr>
      <vt:lpstr>המכתב של שרלוט</vt:lpstr>
      <vt:lpstr>מצגת של PowerPoint‏</vt:lpstr>
      <vt:lpstr>המכתב של שרלוט</vt:lpstr>
      <vt:lpstr>תרגול</vt:lpstr>
      <vt:lpstr>פתרון</vt:lpstr>
      <vt:lpstr>מצגת של PowerPoint‏</vt:lpstr>
      <vt:lpstr>מצגת של PowerPoint‏</vt:lpstr>
      <vt:lpstr>מצגת של PowerPoint‏</vt:lpstr>
      <vt:lpstr>מצגת של PowerPoint‏</vt:lpstr>
      <vt:lpstr>   תרגול</vt:lpstr>
      <vt:lpstr>מארגנים מידע</vt:lpstr>
      <vt:lpstr>קוראים כתבה</vt:lpstr>
      <vt:lpstr>קוראים כתבה</vt:lpstr>
      <vt:lpstr>חושבים</vt:lpstr>
      <vt:lpstr>האם היו תוצאות ליוזמה של שרלוט ? </vt:lpstr>
      <vt:lpstr>האם היו תוצאות ליוזמה של שרלוט ? </vt:lpstr>
      <vt:lpstr>האם היו תוצאות ליוזמה של שרלוט ? </vt:lpstr>
      <vt:lpstr>מכתב רשמי</vt:lpstr>
      <vt:lpstr>מכתב רשמי</vt:lpstr>
      <vt:lpstr>מסיימים ומסכמים</vt:lpstr>
      <vt:lpstr>   ממשיכים לתרגל</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אורי עטיה</dc:creator>
  <cp:lastModifiedBy>Noa Geffen</cp:lastModifiedBy>
  <cp:revision>74</cp:revision>
  <dcterms:created xsi:type="dcterms:W3CDTF">2020-04-19T16:46:59Z</dcterms:created>
  <dcterms:modified xsi:type="dcterms:W3CDTF">2020-05-19T10:01:14Z</dcterms:modified>
</cp:coreProperties>
</file>