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4" r:id="rId1"/>
  </p:sldMasterIdLst>
  <p:notesMasterIdLst>
    <p:notesMasterId r:id="rId36"/>
  </p:notesMasterIdLst>
  <p:handoutMasterIdLst>
    <p:handoutMasterId r:id="rId37"/>
  </p:handoutMasterIdLst>
  <p:sldIdLst>
    <p:sldId id="299" r:id="rId2"/>
    <p:sldId id="293" r:id="rId3"/>
    <p:sldId id="295" r:id="rId4"/>
    <p:sldId id="286" r:id="rId5"/>
    <p:sldId id="294" r:id="rId6"/>
    <p:sldId id="285" r:id="rId7"/>
    <p:sldId id="288" r:id="rId8"/>
    <p:sldId id="266" r:id="rId9"/>
    <p:sldId id="264" r:id="rId10"/>
    <p:sldId id="296" r:id="rId11"/>
    <p:sldId id="263" r:id="rId12"/>
    <p:sldId id="290" r:id="rId13"/>
    <p:sldId id="301" r:id="rId14"/>
    <p:sldId id="302" r:id="rId15"/>
    <p:sldId id="268" r:id="rId16"/>
    <p:sldId id="269" r:id="rId17"/>
    <p:sldId id="292" r:id="rId18"/>
    <p:sldId id="270" r:id="rId19"/>
    <p:sldId id="271" r:id="rId20"/>
    <p:sldId id="272" r:id="rId21"/>
    <p:sldId id="273" r:id="rId22"/>
    <p:sldId id="274" r:id="rId23"/>
    <p:sldId id="275" r:id="rId24"/>
    <p:sldId id="300" r:id="rId25"/>
    <p:sldId id="276" r:id="rId26"/>
    <p:sldId id="297" r:id="rId27"/>
    <p:sldId id="278" r:id="rId28"/>
    <p:sldId id="303" r:id="rId29"/>
    <p:sldId id="304" r:id="rId30"/>
    <p:sldId id="305" r:id="rId31"/>
    <p:sldId id="279" r:id="rId32"/>
    <p:sldId id="282" r:id="rId33"/>
    <p:sldId id="283" r:id="rId34"/>
    <p:sldId id="291" r:id="rId35"/>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kla Rimon" initials="DR" lastIdx="10" clrIdx="0"/>
  <p:cmAuthor id="1" name="Dikla Rimon" initials="D.R." lastIdx="3" clrIdx="1"/>
  <p:cmAuthor id="2" name="yeshivot" initials="y"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425C"/>
    <a:srgbClr val="59F644"/>
    <a:srgbClr val="0DAB36"/>
    <a:srgbClr val="800080"/>
    <a:srgbClr val="0099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426" autoAdjust="0"/>
    <p:restoredTop sz="94353" autoAdjust="0"/>
  </p:normalViewPr>
  <p:slideViewPr>
    <p:cSldViewPr snapToGrid="0">
      <p:cViewPr varScale="1">
        <p:scale>
          <a:sx n="69" d="100"/>
          <a:sy n="69" d="100"/>
        </p:scale>
        <p:origin x="876"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54" d="100"/>
          <a:sy n="54" d="100"/>
        </p:scale>
        <p:origin x="279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3848C1-4B22-406F-88FA-A32D03AA7E70}"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pPr rtl="1"/>
          <a:endParaRPr lang="he-IL"/>
        </a:p>
      </dgm:t>
    </dgm:pt>
    <dgm:pt modelId="{A677E59E-DE86-41AF-8E64-D1544F5DBAB8}">
      <dgm:prSet phldrT="[טקסט]" custT="1"/>
      <dgm:spPr/>
      <dgm:t>
        <a:bodyPr/>
        <a:lstStyle/>
        <a:p>
          <a:pPr rtl="1"/>
          <a:r>
            <a:rPr lang="ar-SA" sz="3200" b="1" dirty="0" smtClean="0">
              <a:solidFill>
                <a:schemeClr val="accent5"/>
              </a:solidFill>
            </a:rPr>
            <a:t>القابض</a:t>
          </a:r>
          <a:r>
            <a:rPr lang="he-IL" sz="3200" b="1" dirty="0" smtClean="0"/>
            <a:t>+ </a:t>
          </a:r>
          <a:r>
            <a:rPr lang="ar-EG" sz="3200" b="1" dirty="0" smtClean="0"/>
            <a:t>منسق</a:t>
          </a:r>
          <a:endParaRPr lang="he-IL" sz="3200" b="1" dirty="0"/>
        </a:p>
      </dgm:t>
    </dgm:pt>
    <dgm:pt modelId="{1557DE31-1D2B-4A48-AAB4-F5EDC6F14637}" type="parTrans" cxnId="{8AC5A682-F226-466F-AE66-5BE500168A9C}">
      <dgm:prSet/>
      <dgm:spPr/>
      <dgm:t>
        <a:bodyPr/>
        <a:lstStyle/>
        <a:p>
          <a:pPr rtl="1"/>
          <a:endParaRPr lang="he-IL" b="1"/>
        </a:p>
      </dgm:t>
    </dgm:pt>
    <dgm:pt modelId="{D9507C6C-60F9-4919-8AED-F05611759450}" type="sibTrans" cxnId="{8AC5A682-F226-466F-AE66-5BE500168A9C}">
      <dgm:prSet/>
      <dgm:spPr/>
      <dgm:t>
        <a:bodyPr/>
        <a:lstStyle/>
        <a:p>
          <a:pPr rtl="1"/>
          <a:endParaRPr lang="he-IL" b="1"/>
        </a:p>
      </dgm:t>
    </dgm:pt>
    <dgm:pt modelId="{98466779-4A36-430B-9B7F-14204F1BC0E3}">
      <dgm:prSet/>
      <dgm:spPr/>
      <dgm:t>
        <a:bodyPr/>
        <a:lstStyle/>
        <a:p>
          <a:pPr rtl="1"/>
          <a:r>
            <a:rPr lang="ar-SA" b="1" dirty="0" smtClean="0">
              <a:solidFill>
                <a:schemeClr val="accent5"/>
              </a:solidFill>
            </a:rPr>
            <a:t>القابض</a:t>
          </a:r>
          <a:endParaRPr lang="he-IL" b="1" dirty="0"/>
        </a:p>
      </dgm:t>
    </dgm:pt>
    <dgm:pt modelId="{4B5A766D-131A-4444-83E0-6E1A816EC357}" type="sibTrans" cxnId="{22738AE1-C101-436A-84BE-D0310E9E7E93}">
      <dgm:prSet/>
      <dgm:spPr/>
      <dgm:t>
        <a:bodyPr/>
        <a:lstStyle/>
        <a:p>
          <a:pPr rtl="1"/>
          <a:endParaRPr lang="he-IL"/>
        </a:p>
      </dgm:t>
    </dgm:pt>
    <dgm:pt modelId="{2393642A-72A5-4B81-B6A6-5F95D66F8C0D}" type="parTrans" cxnId="{22738AE1-C101-436A-84BE-D0310E9E7E93}">
      <dgm:prSet/>
      <dgm:spPr/>
      <dgm:t>
        <a:bodyPr/>
        <a:lstStyle/>
        <a:p>
          <a:pPr rtl="1"/>
          <a:endParaRPr lang="he-IL"/>
        </a:p>
      </dgm:t>
    </dgm:pt>
    <dgm:pt modelId="{F36599F5-09B4-4A98-8378-5A54847B9F5B}" type="pres">
      <dgm:prSet presAssocID="{BE3848C1-4B22-406F-88FA-A32D03AA7E70}" presName="hierChild1" presStyleCnt="0">
        <dgm:presLayoutVars>
          <dgm:chPref val="1"/>
          <dgm:dir/>
          <dgm:animOne val="branch"/>
          <dgm:animLvl val="lvl"/>
          <dgm:resizeHandles/>
        </dgm:presLayoutVars>
      </dgm:prSet>
      <dgm:spPr/>
      <dgm:t>
        <a:bodyPr/>
        <a:lstStyle/>
        <a:p>
          <a:pPr rtl="1"/>
          <a:endParaRPr lang="he-IL"/>
        </a:p>
      </dgm:t>
    </dgm:pt>
    <dgm:pt modelId="{0D13B15D-F751-4FB0-86A5-8F0CEBEA18CB}" type="pres">
      <dgm:prSet presAssocID="{A677E59E-DE86-41AF-8E64-D1544F5DBAB8}" presName="hierRoot1" presStyleCnt="0"/>
      <dgm:spPr/>
    </dgm:pt>
    <dgm:pt modelId="{08DAE776-BF6D-433E-808D-BA2189292191}" type="pres">
      <dgm:prSet presAssocID="{A677E59E-DE86-41AF-8E64-D1544F5DBAB8}" presName="composite" presStyleCnt="0"/>
      <dgm:spPr/>
    </dgm:pt>
    <dgm:pt modelId="{C1B0C43E-1905-401D-B9EA-F737449959EF}" type="pres">
      <dgm:prSet presAssocID="{A677E59E-DE86-41AF-8E64-D1544F5DBAB8}" presName="background" presStyleLbl="node0" presStyleIdx="0" presStyleCnt="1"/>
      <dgm:spPr/>
    </dgm:pt>
    <dgm:pt modelId="{7680CCE9-4A0F-4FBD-84A6-5585D15AAFD2}" type="pres">
      <dgm:prSet presAssocID="{A677E59E-DE86-41AF-8E64-D1544F5DBAB8}" presName="text" presStyleLbl="fgAcc0" presStyleIdx="0" presStyleCnt="1" custScaleX="74970" custScaleY="54908" custLinFactNeighborX="48731" custLinFactNeighborY="95879">
        <dgm:presLayoutVars>
          <dgm:chPref val="3"/>
        </dgm:presLayoutVars>
      </dgm:prSet>
      <dgm:spPr/>
      <dgm:t>
        <a:bodyPr/>
        <a:lstStyle/>
        <a:p>
          <a:pPr rtl="1"/>
          <a:endParaRPr lang="he-IL"/>
        </a:p>
      </dgm:t>
    </dgm:pt>
    <dgm:pt modelId="{1E9A7354-F8DB-474B-B65A-40B97AC5F317}" type="pres">
      <dgm:prSet presAssocID="{A677E59E-DE86-41AF-8E64-D1544F5DBAB8}" presName="hierChild2" presStyleCnt="0"/>
      <dgm:spPr/>
    </dgm:pt>
    <dgm:pt modelId="{8DF5DAF7-B305-4EA6-ADBE-5DBDA5B7E642}" type="pres">
      <dgm:prSet presAssocID="{2393642A-72A5-4B81-B6A6-5F95D66F8C0D}" presName="Name10" presStyleLbl="parChTrans1D2" presStyleIdx="0" presStyleCnt="1"/>
      <dgm:spPr/>
      <dgm:t>
        <a:bodyPr/>
        <a:lstStyle/>
        <a:p>
          <a:pPr rtl="1"/>
          <a:endParaRPr lang="he-IL"/>
        </a:p>
      </dgm:t>
    </dgm:pt>
    <dgm:pt modelId="{50C2780E-C9E8-4A4D-A6AC-4FEA347B791A}" type="pres">
      <dgm:prSet presAssocID="{98466779-4A36-430B-9B7F-14204F1BC0E3}" presName="hierRoot2" presStyleCnt="0"/>
      <dgm:spPr/>
    </dgm:pt>
    <dgm:pt modelId="{F4409763-4E6E-4A41-BDC2-3781406CA92D}" type="pres">
      <dgm:prSet presAssocID="{98466779-4A36-430B-9B7F-14204F1BC0E3}" presName="composite2" presStyleCnt="0"/>
      <dgm:spPr/>
    </dgm:pt>
    <dgm:pt modelId="{B7105753-2DCD-469B-ACB3-E4C48F7938F2}" type="pres">
      <dgm:prSet presAssocID="{98466779-4A36-430B-9B7F-14204F1BC0E3}" presName="background2" presStyleLbl="node2" presStyleIdx="0" presStyleCnt="1"/>
      <dgm:spPr/>
    </dgm:pt>
    <dgm:pt modelId="{FA66A452-0E9A-4783-BFD3-CA3C907A036D}" type="pres">
      <dgm:prSet presAssocID="{98466779-4A36-430B-9B7F-14204F1BC0E3}" presName="text2" presStyleLbl="fgAcc2" presStyleIdx="0" presStyleCnt="1" custScaleY="54811" custLinFactNeighborX="-85497" custLinFactNeighborY="-3539">
        <dgm:presLayoutVars>
          <dgm:chPref val="3"/>
        </dgm:presLayoutVars>
      </dgm:prSet>
      <dgm:spPr/>
      <dgm:t>
        <a:bodyPr/>
        <a:lstStyle/>
        <a:p>
          <a:pPr rtl="1"/>
          <a:endParaRPr lang="he-IL"/>
        </a:p>
      </dgm:t>
    </dgm:pt>
    <dgm:pt modelId="{3F9FCF18-25D5-46DC-ADB0-252488E9084D}" type="pres">
      <dgm:prSet presAssocID="{98466779-4A36-430B-9B7F-14204F1BC0E3}" presName="hierChild3" presStyleCnt="0"/>
      <dgm:spPr/>
    </dgm:pt>
  </dgm:ptLst>
  <dgm:cxnLst>
    <dgm:cxn modelId="{A07B9E1E-EE67-4FA8-A320-08C4F30E77C9}" type="presOf" srcId="{2393642A-72A5-4B81-B6A6-5F95D66F8C0D}" destId="{8DF5DAF7-B305-4EA6-ADBE-5DBDA5B7E642}" srcOrd="0" destOrd="0" presId="urn:microsoft.com/office/officeart/2005/8/layout/hierarchy1"/>
    <dgm:cxn modelId="{D307615E-CC0C-4C04-93AD-4F6378C6D397}" type="presOf" srcId="{BE3848C1-4B22-406F-88FA-A32D03AA7E70}" destId="{F36599F5-09B4-4A98-8378-5A54847B9F5B}" srcOrd="0" destOrd="0" presId="urn:microsoft.com/office/officeart/2005/8/layout/hierarchy1"/>
    <dgm:cxn modelId="{22738AE1-C101-436A-84BE-D0310E9E7E93}" srcId="{A677E59E-DE86-41AF-8E64-D1544F5DBAB8}" destId="{98466779-4A36-430B-9B7F-14204F1BC0E3}" srcOrd="0" destOrd="0" parTransId="{2393642A-72A5-4B81-B6A6-5F95D66F8C0D}" sibTransId="{4B5A766D-131A-4444-83E0-6E1A816EC357}"/>
    <dgm:cxn modelId="{9F55016D-A9A2-4CBB-B579-9F369C2660C8}" type="presOf" srcId="{A677E59E-DE86-41AF-8E64-D1544F5DBAB8}" destId="{7680CCE9-4A0F-4FBD-84A6-5585D15AAFD2}" srcOrd="0" destOrd="0" presId="urn:microsoft.com/office/officeart/2005/8/layout/hierarchy1"/>
    <dgm:cxn modelId="{90B5C1CE-A913-4FBA-A210-AA478ABB19AC}" type="presOf" srcId="{98466779-4A36-430B-9B7F-14204F1BC0E3}" destId="{FA66A452-0E9A-4783-BFD3-CA3C907A036D}" srcOrd="0" destOrd="0" presId="urn:microsoft.com/office/officeart/2005/8/layout/hierarchy1"/>
    <dgm:cxn modelId="{8AC5A682-F226-466F-AE66-5BE500168A9C}" srcId="{BE3848C1-4B22-406F-88FA-A32D03AA7E70}" destId="{A677E59E-DE86-41AF-8E64-D1544F5DBAB8}" srcOrd="0" destOrd="0" parTransId="{1557DE31-1D2B-4A48-AAB4-F5EDC6F14637}" sibTransId="{D9507C6C-60F9-4919-8AED-F05611759450}"/>
    <dgm:cxn modelId="{1FF353EA-60A0-4CCA-9387-80C8A051A516}" type="presParOf" srcId="{F36599F5-09B4-4A98-8378-5A54847B9F5B}" destId="{0D13B15D-F751-4FB0-86A5-8F0CEBEA18CB}" srcOrd="0" destOrd="0" presId="urn:microsoft.com/office/officeart/2005/8/layout/hierarchy1"/>
    <dgm:cxn modelId="{1A8EDE96-ECAB-4F55-90C8-E142D7CC0CA8}" type="presParOf" srcId="{0D13B15D-F751-4FB0-86A5-8F0CEBEA18CB}" destId="{08DAE776-BF6D-433E-808D-BA2189292191}" srcOrd="0" destOrd="0" presId="urn:microsoft.com/office/officeart/2005/8/layout/hierarchy1"/>
    <dgm:cxn modelId="{53B5C333-B3A4-4409-B6A9-52EDF84B81FC}" type="presParOf" srcId="{08DAE776-BF6D-433E-808D-BA2189292191}" destId="{C1B0C43E-1905-401D-B9EA-F737449959EF}" srcOrd="0" destOrd="0" presId="urn:microsoft.com/office/officeart/2005/8/layout/hierarchy1"/>
    <dgm:cxn modelId="{9A24F33A-25BC-4C37-995F-4F53860B3F4F}" type="presParOf" srcId="{08DAE776-BF6D-433E-808D-BA2189292191}" destId="{7680CCE9-4A0F-4FBD-84A6-5585D15AAFD2}" srcOrd="1" destOrd="0" presId="urn:microsoft.com/office/officeart/2005/8/layout/hierarchy1"/>
    <dgm:cxn modelId="{69583D4C-7953-4C14-A801-4A6ACEA47EEF}" type="presParOf" srcId="{0D13B15D-F751-4FB0-86A5-8F0CEBEA18CB}" destId="{1E9A7354-F8DB-474B-B65A-40B97AC5F317}" srcOrd="1" destOrd="0" presId="urn:microsoft.com/office/officeart/2005/8/layout/hierarchy1"/>
    <dgm:cxn modelId="{34563C50-8857-496C-A230-A0CA421AFC42}" type="presParOf" srcId="{1E9A7354-F8DB-474B-B65A-40B97AC5F317}" destId="{8DF5DAF7-B305-4EA6-ADBE-5DBDA5B7E642}" srcOrd="0" destOrd="0" presId="urn:microsoft.com/office/officeart/2005/8/layout/hierarchy1"/>
    <dgm:cxn modelId="{357CDB8E-DCCE-409B-95D6-CC56F6056C18}" type="presParOf" srcId="{1E9A7354-F8DB-474B-B65A-40B97AC5F317}" destId="{50C2780E-C9E8-4A4D-A6AC-4FEA347B791A}" srcOrd="1" destOrd="0" presId="urn:microsoft.com/office/officeart/2005/8/layout/hierarchy1"/>
    <dgm:cxn modelId="{DF0F4CA1-1DA3-435F-9027-2AAC8D74CC1B}" type="presParOf" srcId="{50C2780E-C9E8-4A4D-A6AC-4FEA347B791A}" destId="{F4409763-4E6E-4A41-BDC2-3781406CA92D}" srcOrd="0" destOrd="0" presId="urn:microsoft.com/office/officeart/2005/8/layout/hierarchy1"/>
    <dgm:cxn modelId="{2F7E9FE2-96FF-4DB7-B82A-AEA890FD1620}" type="presParOf" srcId="{F4409763-4E6E-4A41-BDC2-3781406CA92D}" destId="{B7105753-2DCD-469B-ACB3-E4C48F7938F2}" srcOrd="0" destOrd="0" presId="urn:microsoft.com/office/officeart/2005/8/layout/hierarchy1"/>
    <dgm:cxn modelId="{C0FBFE7B-570D-4829-BB95-1F71BC4E1642}" type="presParOf" srcId="{F4409763-4E6E-4A41-BDC2-3781406CA92D}" destId="{FA66A452-0E9A-4783-BFD3-CA3C907A036D}" srcOrd="1" destOrd="0" presId="urn:microsoft.com/office/officeart/2005/8/layout/hierarchy1"/>
    <dgm:cxn modelId="{A5690022-60D0-4AD0-863E-7C4939B03EF8}" type="presParOf" srcId="{50C2780E-C9E8-4A4D-A6AC-4FEA347B791A}" destId="{3F9FCF18-25D5-46DC-ADB0-252488E9084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3848C1-4B22-406F-88FA-A32D03AA7E70}" type="doc">
      <dgm:prSet loTypeId="urn:microsoft.com/office/officeart/2005/8/layout/hierarchy1" loCatId="hierarchy" qsTypeId="urn:microsoft.com/office/officeart/2005/8/quickstyle/simple1" qsCatId="simple" csTypeId="urn:microsoft.com/office/officeart/2005/8/colors/colorful4" csCatId="colorful" phldr="1"/>
      <dgm:spPr/>
      <dgm:t>
        <a:bodyPr/>
        <a:lstStyle/>
        <a:p>
          <a:pPr rtl="1"/>
          <a:endParaRPr lang="he-IL"/>
        </a:p>
      </dgm:t>
    </dgm:pt>
    <dgm:pt modelId="{E8A4A9A2-1656-49A7-801F-F216F8B289AA}">
      <dgm:prSet phldrT="[טקסט]"/>
      <dgm:spPr/>
      <dgm:t>
        <a:bodyPr/>
        <a:lstStyle/>
        <a:p>
          <a:pPr rtl="1"/>
          <a:r>
            <a:rPr lang="ar-SA" b="1" dirty="0" smtClean="0">
              <a:solidFill>
                <a:schemeClr val="accent5"/>
              </a:solidFill>
            </a:rPr>
            <a:t>القابض</a:t>
          </a:r>
          <a:endParaRPr lang="he-IL" b="1" dirty="0"/>
        </a:p>
      </dgm:t>
    </dgm:pt>
    <dgm:pt modelId="{C7E3E5F0-D694-4358-8800-441C457987D4}" type="parTrans" cxnId="{030010F8-C092-4B21-B49E-B8D28EEFF68E}">
      <dgm:prSet/>
      <dgm:spPr/>
      <dgm:t>
        <a:bodyPr/>
        <a:lstStyle/>
        <a:p>
          <a:pPr rtl="1"/>
          <a:endParaRPr lang="he-IL" b="1"/>
        </a:p>
      </dgm:t>
    </dgm:pt>
    <dgm:pt modelId="{8DA95869-9774-4782-BEE2-7EDC9FDBAFFC}" type="sibTrans" cxnId="{030010F8-C092-4B21-B49E-B8D28EEFF68E}">
      <dgm:prSet/>
      <dgm:spPr/>
      <dgm:t>
        <a:bodyPr/>
        <a:lstStyle/>
        <a:p>
          <a:pPr rtl="1"/>
          <a:endParaRPr lang="he-IL" b="1"/>
        </a:p>
      </dgm:t>
    </dgm:pt>
    <dgm:pt modelId="{0DE7A72A-F706-43ED-A133-4166E37E42BD}">
      <dgm:prSet phldrT="[טקסט]"/>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ar-SA" b="1" dirty="0" smtClean="0">
              <a:solidFill>
                <a:schemeClr val="accent5"/>
              </a:solidFill>
            </a:rPr>
            <a:t>القابض</a:t>
          </a:r>
          <a:endParaRPr lang="he-IL" b="1" dirty="0"/>
        </a:p>
      </dgm:t>
    </dgm:pt>
    <dgm:pt modelId="{1B4564A5-9547-484F-ACAE-34DCF7A3905A}" type="parTrans" cxnId="{276EF2F4-C220-4AB0-B440-49DC9DDAD655}">
      <dgm:prSet/>
      <dgm:spPr/>
      <dgm:t>
        <a:bodyPr/>
        <a:lstStyle/>
        <a:p>
          <a:pPr rtl="1"/>
          <a:endParaRPr lang="he-IL" b="1"/>
        </a:p>
      </dgm:t>
    </dgm:pt>
    <dgm:pt modelId="{8C0F9F81-7596-48E9-AE22-5568A952B86C}" type="sibTrans" cxnId="{276EF2F4-C220-4AB0-B440-49DC9DDAD655}">
      <dgm:prSet/>
      <dgm:spPr/>
      <dgm:t>
        <a:bodyPr/>
        <a:lstStyle/>
        <a:p>
          <a:pPr rtl="1"/>
          <a:endParaRPr lang="he-IL" b="1"/>
        </a:p>
      </dgm:t>
    </dgm:pt>
    <dgm:pt modelId="{F13AE08C-ED59-465C-83F1-445F7DED447A}">
      <dgm:prSet phldrT="[טקסט]"/>
      <dgm:spPr/>
      <dgm:t>
        <a:bodyPr/>
        <a:lstStyle/>
        <a:p>
          <a:pPr rtl="1"/>
          <a:r>
            <a:rPr lang="ar-EG" b="1" dirty="0" smtClean="0"/>
            <a:t>منسق</a:t>
          </a:r>
          <a:endParaRPr lang="he-IL" b="1" dirty="0"/>
        </a:p>
      </dgm:t>
    </dgm:pt>
    <dgm:pt modelId="{DE3094AF-99A9-4B48-8C85-AB2D52C847A4}" type="sibTrans" cxnId="{5CE3053A-0DE9-48E0-B0FC-D7DF8C4E69D5}">
      <dgm:prSet/>
      <dgm:spPr/>
      <dgm:t>
        <a:bodyPr/>
        <a:lstStyle/>
        <a:p>
          <a:pPr rtl="1"/>
          <a:endParaRPr lang="he-IL" b="1"/>
        </a:p>
      </dgm:t>
    </dgm:pt>
    <dgm:pt modelId="{CB1C5BEB-9B19-4D31-8742-255D5E657654}" type="parTrans" cxnId="{5CE3053A-0DE9-48E0-B0FC-D7DF8C4E69D5}">
      <dgm:prSet/>
      <dgm:spPr/>
      <dgm:t>
        <a:bodyPr/>
        <a:lstStyle/>
        <a:p>
          <a:pPr rtl="1"/>
          <a:endParaRPr lang="he-IL" b="1"/>
        </a:p>
      </dgm:t>
    </dgm:pt>
    <dgm:pt modelId="{F36599F5-09B4-4A98-8378-5A54847B9F5B}" type="pres">
      <dgm:prSet presAssocID="{BE3848C1-4B22-406F-88FA-A32D03AA7E70}" presName="hierChild1" presStyleCnt="0">
        <dgm:presLayoutVars>
          <dgm:chPref val="1"/>
          <dgm:dir/>
          <dgm:animOne val="branch"/>
          <dgm:animLvl val="lvl"/>
          <dgm:resizeHandles/>
        </dgm:presLayoutVars>
      </dgm:prSet>
      <dgm:spPr/>
      <dgm:t>
        <a:bodyPr/>
        <a:lstStyle/>
        <a:p>
          <a:pPr rtl="1"/>
          <a:endParaRPr lang="he-IL"/>
        </a:p>
      </dgm:t>
    </dgm:pt>
    <dgm:pt modelId="{53CA9EED-FB47-43AE-B4E5-06C92FCFCFB7}" type="pres">
      <dgm:prSet presAssocID="{F13AE08C-ED59-465C-83F1-445F7DED447A}" presName="hierRoot1" presStyleCnt="0"/>
      <dgm:spPr/>
    </dgm:pt>
    <dgm:pt modelId="{BEA5AF53-F476-4492-B8CE-5F48F1DBF749}" type="pres">
      <dgm:prSet presAssocID="{F13AE08C-ED59-465C-83F1-445F7DED447A}" presName="composite" presStyleCnt="0"/>
      <dgm:spPr/>
    </dgm:pt>
    <dgm:pt modelId="{55F7D9B9-C2FE-4DBC-9BDC-6881B9928F33}" type="pres">
      <dgm:prSet presAssocID="{F13AE08C-ED59-465C-83F1-445F7DED447A}" presName="background" presStyleLbl="node0" presStyleIdx="0" presStyleCnt="1"/>
      <dgm:spPr/>
    </dgm:pt>
    <dgm:pt modelId="{1A0DAA34-2A51-4F08-B1AF-E1CFC3FD7246}" type="pres">
      <dgm:prSet presAssocID="{F13AE08C-ED59-465C-83F1-445F7DED447A}" presName="text" presStyleLbl="fgAcc0" presStyleIdx="0" presStyleCnt="1">
        <dgm:presLayoutVars>
          <dgm:chPref val="3"/>
        </dgm:presLayoutVars>
      </dgm:prSet>
      <dgm:spPr/>
      <dgm:t>
        <a:bodyPr/>
        <a:lstStyle/>
        <a:p>
          <a:pPr rtl="1"/>
          <a:endParaRPr lang="he-IL"/>
        </a:p>
      </dgm:t>
    </dgm:pt>
    <dgm:pt modelId="{9AF8A123-FE37-42F6-8696-CCF500C77FDC}" type="pres">
      <dgm:prSet presAssocID="{F13AE08C-ED59-465C-83F1-445F7DED447A}" presName="hierChild2" presStyleCnt="0"/>
      <dgm:spPr/>
    </dgm:pt>
    <dgm:pt modelId="{42D8BEDB-C1F7-430B-AE73-F141DD2BE21A}" type="pres">
      <dgm:prSet presAssocID="{C7E3E5F0-D694-4358-8800-441C457987D4}" presName="Name10" presStyleLbl="parChTrans1D2" presStyleIdx="0" presStyleCnt="2"/>
      <dgm:spPr/>
      <dgm:t>
        <a:bodyPr/>
        <a:lstStyle/>
        <a:p>
          <a:pPr rtl="1"/>
          <a:endParaRPr lang="he-IL"/>
        </a:p>
      </dgm:t>
    </dgm:pt>
    <dgm:pt modelId="{7422F521-75EC-4840-9C57-216AE4F3FC5C}" type="pres">
      <dgm:prSet presAssocID="{E8A4A9A2-1656-49A7-801F-F216F8B289AA}" presName="hierRoot2" presStyleCnt="0"/>
      <dgm:spPr/>
    </dgm:pt>
    <dgm:pt modelId="{DB206E70-D7D2-4726-BB0F-442ACA448F82}" type="pres">
      <dgm:prSet presAssocID="{E8A4A9A2-1656-49A7-801F-F216F8B289AA}" presName="composite2" presStyleCnt="0"/>
      <dgm:spPr/>
    </dgm:pt>
    <dgm:pt modelId="{BB099424-A29F-4F3B-8772-3D5EBF0A8F1D}" type="pres">
      <dgm:prSet presAssocID="{E8A4A9A2-1656-49A7-801F-F216F8B289AA}" presName="background2" presStyleLbl="node2" presStyleIdx="0" presStyleCnt="2"/>
      <dgm:spPr/>
    </dgm:pt>
    <dgm:pt modelId="{1381944B-CBC7-47F7-9BDF-D17F5ADE855B}" type="pres">
      <dgm:prSet presAssocID="{E8A4A9A2-1656-49A7-801F-F216F8B289AA}" presName="text2" presStyleLbl="fgAcc2" presStyleIdx="0" presStyleCnt="2">
        <dgm:presLayoutVars>
          <dgm:chPref val="3"/>
        </dgm:presLayoutVars>
      </dgm:prSet>
      <dgm:spPr/>
      <dgm:t>
        <a:bodyPr/>
        <a:lstStyle/>
        <a:p>
          <a:pPr rtl="1"/>
          <a:endParaRPr lang="he-IL"/>
        </a:p>
      </dgm:t>
    </dgm:pt>
    <dgm:pt modelId="{5B0A2011-E14D-45E5-B51A-A85B17AD1D32}" type="pres">
      <dgm:prSet presAssocID="{E8A4A9A2-1656-49A7-801F-F216F8B289AA}" presName="hierChild3" presStyleCnt="0"/>
      <dgm:spPr/>
    </dgm:pt>
    <dgm:pt modelId="{E0966100-FF76-4279-B502-93CB0DC443C2}" type="pres">
      <dgm:prSet presAssocID="{1B4564A5-9547-484F-ACAE-34DCF7A3905A}" presName="Name10" presStyleLbl="parChTrans1D2" presStyleIdx="1" presStyleCnt="2"/>
      <dgm:spPr/>
      <dgm:t>
        <a:bodyPr/>
        <a:lstStyle/>
        <a:p>
          <a:pPr rtl="1"/>
          <a:endParaRPr lang="he-IL"/>
        </a:p>
      </dgm:t>
    </dgm:pt>
    <dgm:pt modelId="{50064340-A34C-43B5-9F23-61D3C36EB982}" type="pres">
      <dgm:prSet presAssocID="{0DE7A72A-F706-43ED-A133-4166E37E42BD}" presName="hierRoot2" presStyleCnt="0"/>
      <dgm:spPr/>
    </dgm:pt>
    <dgm:pt modelId="{D4AFD324-5044-4986-903B-72E2D0412F30}" type="pres">
      <dgm:prSet presAssocID="{0DE7A72A-F706-43ED-A133-4166E37E42BD}" presName="composite2" presStyleCnt="0"/>
      <dgm:spPr/>
    </dgm:pt>
    <dgm:pt modelId="{C82372E3-DDFC-4ED2-A6D8-167EAE70BDDF}" type="pres">
      <dgm:prSet presAssocID="{0DE7A72A-F706-43ED-A133-4166E37E42BD}" presName="background2" presStyleLbl="node2" presStyleIdx="1" presStyleCnt="2"/>
      <dgm:spPr/>
    </dgm:pt>
    <dgm:pt modelId="{259237D3-650E-47BB-924D-2463DF38ED93}" type="pres">
      <dgm:prSet presAssocID="{0DE7A72A-F706-43ED-A133-4166E37E42BD}" presName="text2" presStyleLbl="fgAcc2" presStyleIdx="1" presStyleCnt="2">
        <dgm:presLayoutVars>
          <dgm:chPref val="3"/>
        </dgm:presLayoutVars>
      </dgm:prSet>
      <dgm:spPr/>
      <dgm:t>
        <a:bodyPr/>
        <a:lstStyle/>
        <a:p>
          <a:pPr rtl="1"/>
          <a:endParaRPr lang="he-IL"/>
        </a:p>
      </dgm:t>
    </dgm:pt>
    <dgm:pt modelId="{934CE08F-8A27-488A-9C8D-DECC9229EAF9}" type="pres">
      <dgm:prSet presAssocID="{0DE7A72A-F706-43ED-A133-4166E37E42BD}" presName="hierChild3" presStyleCnt="0"/>
      <dgm:spPr/>
    </dgm:pt>
  </dgm:ptLst>
  <dgm:cxnLst>
    <dgm:cxn modelId="{0F11FF2E-9739-4DCF-A363-B70550E2562C}" type="presOf" srcId="{0DE7A72A-F706-43ED-A133-4166E37E42BD}" destId="{259237D3-650E-47BB-924D-2463DF38ED93}" srcOrd="0" destOrd="0" presId="urn:microsoft.com/office/officeart/2005/8/layout/hierarchy1"/>
    <dgm:cxn modelId="{5CE3053A-0DE9-48E0-B0FC-D7DF8C4E69D5}" srcId="{BE3848C1-4B22-406F-88FA-A32D03AA7E70}" destId="{F13AE08C-ED59-465C-83F1-445F7DED447A}" srcOrd="0" destOrd="0" parTransId="{CB1C5BEB-9B19-4D31-8742-255D5E657654}" sibTransId="{DE3094AF-99A9-4B48-8C85-AB2D52C847A4}"/>
    <dgm:cxn modelId="{8C647C1C-98CE-483E-A3B4-05C52E5FA780}" type="presOf" srcId="{C7E3E5F0-D694-4358-8800-441C457987D4}" destId="{42D8BEDB-C1F7-430B-AE73-F141DD2BE21A}" srcOrd="0" destOrd="0" presId="urn:microsoft.com/office/officeart/2005/8/layout/hierarchy1"/>
    <dgm:cxn modelId="{FA118FA1-F932-457C-8A37-DB70D16CE134}" type="presOf" srcId="{E8A4A9A2-1656-49A7-801F-F216F8B289AA}" destId="{1381944B-CBC7-47F7-9BDF-D17F5ADE855B}" srcOrd="0" destOrd="0" presId="urn:microsoft.com/office/officeart/2005/8/layout/hierarchy1"/>
    <dgm:cxn modelId="{7DAC71CB-A429-42C6-89EF-674987238A93}" type="presOf" srcId="{BE3848C1-4B22-406F-88FA-A32D03AA7E70}" destId="{F36599F5-09B4-4A98-8378-5A54847B9F5B}" srcOrd="0" destOrd="0" presId="urn:microsoft.com/office/officeart/2005/8/layout/hierarchy1"/>
    <dgm:cxn modelId="{D615942F-4C56-4998-886C-2BBE1EE1BC36}" type="presOf" srcId="{1B4564A5-9547-484F-ACAE-34DCF7A3905A}" destId="{E0966100-FF76-4279-B502-93CB0DC443C2}" srcOrd="0" destOrd="0" presId="urn:microsoft.com/office/officeart/2005/8/layout/hierarchy1"/>
    <dgm:cxn modelId="{276EF2F4-C220-4AB0-B440-49DC9DDAD655}" srcId="{F13AE08C-ED59-465C-83F1-445F7DED447A}" destId="{0DE7A72A-F706-43ED-A133-4166E37E42BD}" srcOrd="1" destOrd="0" parTransId="{1B4564A5-9547-484F-ACAE-34DCF7A3905A}" sibTransId="{8C0F9F81-7596-48E9-AE22-5568A952B86C}"/>
    <dgm:cxn modelId="{030010F8-C092-4B21-B49E-B8D28EEFF68E}" srcId="{F13AE08C-ED59-465C-83F1-445F7DED447A}" destId="{E8A4A9A2-1656-49A7-801F-F216F8B289AA}" srcOrd="0" destOrd="0" parTransId="{C7E3E5F0-D694-4358-8800-441C457987D4}" sibTransId="{8DA95869-9774-4782-BEE2-7EDC9FDBAFFC}"/>
    <dgm:cxn modelId="{3A2C1E26-B061-4087-A1D6-AD8009AC3925}" type="presOf" srcId="{F13AE08C-ED59-465C-83F1-445F7DED447A}" destId="{1A0DAA34-2A51-4F08-B1AF-E1CFC3FD7246}" srcOrd="0" destOrd="0" presId="urn:microsoft.com/office/officeart/2005/8/layout/hierarchy1"/>
    <dgm:cxn modelId="{FC817802-6251-485A-8563-0573709AC8F6}" type="presParOf" srcId="{F36599F5-09B4-4A98-8378-5A54847B9F5B}" destId="{53CA9EED-FB47-43AE-B4E5-06C92FCFCFB7}" srcOrd="0" destOrd="0" presId="urn:microsoft.com/office/officeart/2005/8/layout/hierarchy1"/>
    <dgm:cxn modelId="{0887F28D-C67C-4EA2-895F-AFD070CDCC79}" type="presParOf" srcId="{53CA9EED-FB47-43AE-B4E5-06C92FCFCFB7}" destId="{BEA5AF53-F476-4492-B8CE-5F48F1DBF749}" srcOrd="0" destOrd="0" presId="urn:microsoft.com/office/officeart/2005/8/layout/hierarchy1"/>
    <dgm:cxn modelId="{C083CD29-3854-4BEB-BC6B-00BCBD71BCB0}" type="presParOf" srcId="{BEA5AF53-F476-4492-B8CE-5F48F1DBF749}" destId="{55F7D9B9-C2FE-4DBC-9BDC-6881B9928F33}" srcOrd="0" destOrd="0" presId="urn:microsoft.com/office/officeart/2005/8/layout/hierarchy1"/>
    <dgm:cxn modelId="{478EF6DD-9802-4E5D-92F9-09EEA9D08EA3}" type="presParOf" srcId="{BEA5AF53-F476-4492-B8CE-5F48F1DBF749}" destId="{1A0DAA34-2A51-4F08-B1AF-E1CFC3FD7246}" srcOrd="1" destOrd="0" presId="urn:microsoft.com/office/officeart/2005/8/layout/hierarchy1"/>
    <dgm:cxn modelId="{2CA589D6-D7D4-4033-8245-FE2CEA0A5CD8}" type="presParOf" srcId="{53CA9EED-FB47-43AE-B4E5-06C92FCFCFB7}" destId="{9AF8A123-FE37-42F6-8696-CCF500C77FDC}" srcOrd="1" destOrd="0" presId="urn:microsoft.com/office/officeart/2005/8/layout/hierarchy1"/>
    <dgm:cxn modelId="{35BD86D1-74CA-4202-98D1-224F10FED2FA}" type="presParOf" srcId="{9AF8A123-FE37-42F6-8696-CCF500C77FDC}" destId="{42D8BEDB-C1F7-430B-AE73-F141DD2BE21A}" srcOrd="0" destOrd="0" presId="urn:microsoft.com/office/officeart/2005/8/layout/hierarchy1"/>
    <dgm:cxn modelId="{5608D4D5-BD24-4562-AF63-12D073E0711F}" type="presParOf" srcId="{9AF8A123-FE37-42F6-8696-CCF500C77FDC}" destId="{7422F521-75EC-4840-9C57-216AE4F3FC5C}" srcOrd="1" destOrd="0" presId="urn:microsoft.com/office/officeart/2005/8/layout/hierarchy1"/>
    <dgm:cxn modelId="{D3FC645F-2CBB-4B81-BA65-572AAB970815}" type="presParOf" srcId="{7422F521-75EC-4840-9C57-216AE4F3FC5C}" destId="{DB206E70-D7D2-4726-BB0F-442ACA448F82}" srcOrd="0" destOrd="0" presId="urn:microsoft.com/office/officeart/2005/8/layout/hierarchy1"/>
    <dgm:cxn modelId="{87D20EA5-AE9D-42C7-B31B-627178D39142}" type="presParOf" srcId="{DB206E70-D7D2-4726-BB0F-442ACA448F82}" destId="{BB099424-A29F-4F3B-8772-3D5EBF0A8F1D}" srcOrd="0" destOrd="0" presId="urn:microsoft.com/office/officeart/2005/8/layout/hierarchy1"/>
    <dgm:cxn modelId="{1E1738C7-CFAC-45B2-BB7F-638185ADF3AF}" type="presParOf" srcId="{DB206E70-D7D2-4726-BB0F-442ACA448F82}" destId="{1381944B-CBC7-47F7-9BDF-D17F5ADE855B}" srcOrd="1" destOrd="0" presId="urn:microsoft.com/office/officeart/2005/8/layout/hierarchy1"/>
    <dgm:cxn modelId="{3F4AA632-8AF5-44D0-9F99-59B5FF189AB7}" type="presParOf" srcId="{7422F521-75EC-4840-9C57-216AE4F3FC5C}" destId="{5B0A2011-E14D-45E5-B51A-A85B17AD1D32}" srcOrd="1" destOrd="0" presId="urn:microsoft.com/office/officeart/2005/8/layout/hierarchy1"/>
    <dgm:cxn modelId="{BE4DB5FC-7077-443F-85A3-972D5F6E2162}" type="presParOf" srcId="{9AF8A123-FE37-42F6-8696-CCF500C77FDC}" destId="{E0966100-FF76-4279-B502-93CB0DC443C2}" srcOrd="2" destOrd="0" presId="urn:microsoft.com/office/officeart/2005/8/layout/hierarchy1"/>
    <dgm:cxn modelId="{1944E59C-D283-4A28-A364-2847288D7827}" type="presParOf" srcId="{9AF8A123-FE37-42F6-8696-CCF500C77FDC}" destId="{50064340-A34C-43B5-9F23-61D3C36EB982}" srcOrd="3" destOrd="0" presId="urn:microsoft.com/office/officeart/2005/8/layout/hierarchy1"/>
    <dgm:cxn modelId="{3EFC0D54-DA7B-4958-83F4-09B46711E470}" type="presParOf" srcId="{50064340-A34C-43B5-9F23-61D3C36EB982}" destId="{D4AFD324-5044-4986-903B-72E2D0412F30}" srcOrd="0" destOrd="0" presId="urn:microsoft.com/office/officeart/2005/8/layout/hierarchy1"/>
    <dgm:cxn modelId="{3FF55018-3765-488E-82F5-3D50A120A43C}" type="presParOf" srcId="{D4AFD324-5044-4986-903B-72E2D0412F30}" destId="{C82372E3-DDFC-4ED2-A6D8-167EAE70BDDF}" srcOrd="0" destOrd="0" presId="urn:microsoft.com/office/officeart/2005/8/layout/hierarchy1"/>
    <dgm:cxn modelId="{E2647A58-459E-42DF-B54E-FF7988920344}" type="presParOf" srcId="{D4AFD324-5044-4986-903B-72E2D0412F30}" destId="{259237D3-650E-47BB-924D-2463DF38ED93}" srcOrd="1" destOrd="0" presId="urn:microsoft.com/office/officeart/2005/8/layout/hierarchy1"/>
    <dgm:cxn modelId="{C65DB0FD-EC2E-44AA-89DC-DD135821E149}" type="presParOf" srcId="{50064340-A34C-43B5-9F23-61D3C36EB982}" destId="{934CE08F-8A27-488A-9C8D-DECC9229EAF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5DAF7-B305-4EA6-ADBE-5DBDA5B7E642}">
      <dsp:nvSpPr>
        <dsp:cNvPr id="0" name=""/>
        <dsp:cNvSpPr/>
      </dsp:nvSpPr>
      <dsp:spPr>
        <a:xfrm>
          <a:off x="1709495" y="2106907"/>
          <a:ext cx="4579082" cy="1161489"/>
        </a:xfrm>
        <a:custGeom>
          <a:avLst/>
          <a:gdLst/>
          <a:ahLst/>
          <a:cxnLst/>
          <a:rect l="0" t="0" r="0" b="0"/>
          <a:pathLst>
            <a:path>
              <a:moveTo>
                <a:pt x="4579082" y="1161489"/>
              </a:moveTo>
              <a:lnTo>
                <a:pt x="0"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B0C43E-1905-401D-B9EA-F737449959EF}">
      <dsp:nvSpPr>
        <dsp:cNvPr id="0" name=""/>
        <dsp:cNvSpPr/>
      </dsp:nvSpPr>
      <dsp:spPr>
        <a:xfrm>
          <a:off x="5009806" y="2078951"/>
          <a:ext cx="2557542" cy="1189445"/>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0CCE9-4A0F-4FBD-84A6-5585D15AAFD2}">
      <dsp:nvSpPr>
        <dsp:cNvPr id="0" name=""/>
        <dsp:cNvSpPr/>
      </dsp:nvSpPr>
      <dsp:spPr>
        <a:xfrm>
          <a:off x="5388853" y="2439046"/>
          <a:ext cx="2557542" cy="118944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b="1" kern="1200" dirty="0" smtClean="0">
              <a:solidFill>
                <a:schemeClr val="accent5"/>
              </a:solidFill>
            </a:rPr>
            <a:t>القابض</a:t>
          </a:r>
          <a:r>
            <a:rPr lang="he-IL" sz="3200" b="1" kern="1200" dirty="0" smtClean="0"/>
            <a:t>+ </a:t>
          </a:r>
          <a:r>
            <a:rPr lang="ar-EG" sz="3200" b="1" kern="1200" dirty="0" smtClean="0"/>
            <a:t>منسق</a:t>
          </a:r>
          <a:endParaRPr lang="he-IL" sz="3200" b="1" kern="1200" dirty="0"/>
        </a:p>
      </dsp:txBody>
      <dsp:txXfrm>
        <a:off x="5423691" y="2473884"/>
        <a:ext cx="2487866" cy="1119769"/>
      </dsp:txXfrm>
    </dsp:sp>
    <dsp:sp modelId="{B7105753-2DCD-469B-ACB3-E4C48F7938F2}">
      <dsp:nvSpPr>
        <dsp:cNvPr id="0" name=""/>
        <dsp:cNvSpPr/>
      </dsp:nvSpPr>
      <dsp:spPr>
        <a:xfrm>
          <a:off x="3784" y="2106907"/>
          <a:ext cx="3411421" cy="118734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66A452-0E9A-4783-BFD3-CA3C907A036D}">
      <dsp:nvSpPr>
        <dsp:cNvPr id="0" name=""/>
        <dsp:cNvSpPr/>
      </dsp:nvSpPr>
      <dsp:spPr>
        <a:xfrm>
          <a:off x="382831" y="2467002"/>
          <a:ext cx="3411421" cy="1187344"/>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1930" tIns="201930" rIns="201930" bIns="201930" numCol="1" spcCol="1270" anchor="ctr" anchorCtr="0">
          <a:noAutofit/>
        </a:bodyPr>
        <a:lstStyle/>
        <a:p>
          <a:pPr lvl="0" algn="ctr" defTabSz="2355850" rtl="1">
            <a:lnSpc>
              <a:spcPct val="90000"/>
            </a:lnSpc>
            <a:spcBef>
              <a:spcPct val="0"/>
            </a:spcBef>
            <a:spcAft>
              <a:spcPct val="35000"/>
            </a:spcAft>
          </a:pPr>
          <a:r>
            <a:rPr lang="ar-SA" sz="5300" b="1" kern="1200" dirty="0" smtClean="0">
              <a:solidFill>
                <a:schemeClr val="accent5"/>
              </a:solidFill>
            </a:rPr>
            <a:t>القابض</a:t>
          </a:r>
          <a:endParaRPr lang="he-IL" sz="5300" b="1" kern="1200" dirty="0"/>
        </a:p>
      </dsp:txBody>
      <dsp:txXfrm>
        <a:off x="417607" y="2501778"/>
        <a:ext cx="3341869" cy="1117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966100-FF76-4279-B502-93CB0DC443C2}">
      <dsp:nvSpPr>
        <dsp:cNvPr id="0" name=""/>
        <dsp:cNvSpPr/>
      </dsp:nvSpPr>
      <dsp:spPr>
        <a:xfrm>
          <a:off x="4871978" y="2008438"/>
          <a:ext cx="1930257" cy="918627"/>
        </a:xfrm>
        <a:custGeom>
          <a:avLst/>
          <a:gdLst/>
          <a:ahLst/>
          <a:cxnLst/>
          <a:rect l="0" t="0" r="0" b="0"/>
          <a:pathLst>
            <a:path>
              <a:moveTo>
                <a:pt x="0" y="0"/>
              </a:moveTo>
              <a:lnTo>
                <a:pt x="0" y="626017"/>
              </a:lnTo>
              <a:lnTo>
                <a:pt x="1930257" y="626017"/>
              </a:lnTo>
              <a:lnTo>
                <a:pt x="1930257" y="9186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D8BEDB-C1F7-430B-AE73-F141DD2BE21A}">
      <dsp:nvSpPr>
        <dsp:cNvPr id="0" name=""/>
        <dsp:cNvSpPr/>
      </dsp:nvSpPr>
      <dsp:spPr>
        <a:xfrm>
          <a:off x="2941720" y="2008438"/>
          <a:ext cx="1930257" cy="918627"/>
        </a:xfrm>
        <a:custGeom>
          <a:avLst/>
          <a:gdLst/>
          <a:ahLst/>
          <a:cxnLst/>
          <a:rect l="0" t="0" r="0" b="0"/>
          <a:pathLst>
            <a:path>
              <a:moveTo>
                <a:pt x="1930257" y="0"/>
              </a:moveTo>
              <a:lnTo>
                <a:pt x="1930257" y="626017"/>
              </a:lnTo>
              <a:lnTo>
                <a:pt x="0" y="626017"/>
              </a:lnTo>
              <a:lnTo>
                <a:pt x="0" y="91862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F7D9B9-C2FE-4DBC-9BDC-6881B9928F33}">
      <dsp:nvSpPr>
        <dsp:cNvPr id="0" name=""/>
        <dsp:cNvSpPr/>
      </dsp:nvSpPr>
      <dsp:spPr>
        <a:xfrm>
          <a:off x="3292676" y="2725"/>
          <a:ext cx="3158603" cy="200571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DAA34-2A51-4F08-B1AF-E1CFC3FD7246}">
      <dsp:nvSpPr>
        <dsp:cNvPr id="0" name=""/>
        <dsp:cNvSpPr/>
      </dsp:nvSpPr>
      <dsp:spPr>
        <a:xfrm>
          <a:off x="3643632" y="336133"/>
          <a:ext cx="3158603" cy="2005713"/>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rtl="1">
            <a:lnSpc>
              <a:spcPct val="90000"/>
            </a:lnSpc>
            <a:spcBef>
              <a:spcPct val="0"/>
            </a:spcBef>
            <a:spcAft>
              <a:spcPct val="35000"/>
            </a:spcAft>
          </a:pPr>
          <a:r>
            <a:rPr lang="ar-EG" sz="6500" b="1" kern="1200" dirty="0" smtClean="0"/>
            <a:t>منسق</a:t>
          </a:r>
          <a:endParaRPr lang="he-IL" sz="6500" b="1" kern="1200" dirty="0"/>
        </a:p>
      </dsp:txBody>
      <dsp:txXfrm>
        <a:off x="3702377" y="394878"/>
        <a:ext cx="3041113" cy="1888223"/>
      </dsp:txXfrm>
    </dsp:sp>
    <dsp:sp modelId="{BB099424-A29F-4F3B-8772-3D5EBF0A8F1D}">
      <dsp:nvSpPr>
        <dsp:cNvPr id="0" name=""/>
        <dsp:cNvSpPr/>
      </dsp:nvSpPr>
      <dsp:spPr>
        <a:xfrm>
          <a:off x="1362418" y="2927066"/>
          <a:ext cx="3158603" cy="200571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81944B-CBC7-47F7-9BDF-D17F5ADE855B}">
      <dsp:nvSpPr>
        <dsp:cNvPr id="0" name=""/>
        <dsp:cNvSpPr/>
      </dsp:nvSpPr>
      <dsp:spPr>
        <a:xfrm>
          <a:off x="1713374" y="3260474"/>
          <a:ext cx="3158603" cy="200571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lvl="0" algn="ctr" defTabSz="2889250" rtl="1">
            <a:lnSpc>
              <a:spcPct val="90000"/>
            </a:lnSpc>
            <a:spcBef>
              <a:spcPct val="0"/>
            </a:spcBef>
            <a:spcAft>
              <a:spcPct val="35000"/>
            </a:spcAft>
          </a:pPr>
          <a:r>
            <a:rPr lang="ar-SA" sz="6500" b="1" kern="1200" dirty="0" smtClean="0">
              <a:solidFill>
                <a:schemeClr val="accent5"/>
              </a:solidFill>
            </a:rPr>
            <a:t>القابض</a:t>
          </a:r>
          <a:endParaRPr lang="he-IL" sz="6500" b="1" kern="1200" dirty="0"/>
        </a:p>
      </dsp:txBody>
      <dsp:txXfrm>
        <a:off x="1772119" y="3319219"/>
        <a:ext cx="3041113" cy="1888223"/>
      </dsp:txXfrm>
    </dsp:sp>
    <dsp:sp modelId="{C82372E3-DDFC-4ED2-A6D8-167EAE70BDDF}">
      <dsp:nvSpPr>
        <dsp:cNvPr id="0" name=""/>
        <dsp:cNvSpPr/>
      </dsp:nvSpPr>
      <dsp:spPr>
        <a:xfrm>
          <a:off x="5222934" y="2927066"/>
          <a:ext cx="3158603" cy="2005713"/>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9237D3-650E-47BB-924D-2463DF38ED93}">
      <dsp:nvSpPr>
        <dsp:cNvPr id="0" name=""/>
        <dsp:cNvSpPr/>
      </dsp:nvSpPr>
      <dsp:spPr>
        <a:xfrm>
          <a:off x="5573890" y="3260474"/>
          <a:ext cx="3158603" cy="2005713"/>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ar-SA" sz="6500" b="1" kern="1200" dirty="0" smtClean="0">
              <a:solidFill>
                <a:schemeClr val="accent5"/>
              </a:solidFill>
            </a:rPr>
            <a:t>القابض</a:t>
          </a:r>
          <a:endParaRPr lang="he-IL" sz="6500" b="1" kern="1200" dirty="0"/>
        </a:p>
      </dsp:txBody>
      <dsp:txXfrm>
        <a:off x="5632635" y="3319219"/>
        <a:ext cx="3041113" cy="18882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r>
              <a:rPr lang="he-IL"/>
              <a:t>הכשרת משמרות זה"ב מהדורה מעודכנת תשע"ה 2015 מערך שיעור 1</a:t>
            </a:r>
          </a:p>
        </p:txBody>
      </p:sp>
      <p:sp>
        <p:nvSpPr>
          <p:cNvPr id="3" name="Date Placeholder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1735D13D-8751-4765-9F7A-134351552050}" type="datetimeFigureOut">
              <a:rPr lang="he-IL" smtClean="0"/>
              <a:t>כ"ה/אייר/תש"פ</a:t>
            </a:fld>
            <a:endParaRPr lang="he-IL"/>
          </a:p>
        </p:txBody>
      </p:sp>
      <p:sp>
        <p:nvSpPr>
          <p:cNvPr id="4" name="Footer Placeholder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r>
              <a:rPr lang="he-IL"/>
              <a:t>מערך השיעור לשוטרת</a:t>
            </a:r>
          </a:p>
        </p:txBody>
      </p:sp>
      <p:sp>
        <p:nvSpPr>
          <p:cNvPr id="5" name="Slide Number Placeholder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73FB760F-6420-49E7-BC67-1932722B4966}" type="slidenum">
              <a:rPr lang="he-IL" smtClean="0"/>
              <a:t>‹#›</a:t>
            </a:fld>
            <a:endParaRPr lang="he-IL"/>
          </a:p>
        </p:txBody>
      </p:sp>
    </p:spTree>
    <p:extLst>
      <p:ext uri="{BB962C8B-B14F-4D97-AF65-F5344CB8AC3E}">
        <p14:creationId xmlns:p14="http://schemas.microsoft.com/office/powerpoint/2010/main" val="183025943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1730827" y="-10886"/>
            <a:ext cx="3565071" cy="457200"/>
          </a:xfrm>
          <a:prstGeom prst="rect">
            <a:avLst/>
          </a:prstGeom>
        </p:spPr>
        <p:txBody>
          <a:bodyPr vert="horz" lIns="91440" tIns="45720" rIns="91440" bIns="45720" rtlCol="1"/>
          <a:lstStyle>
            <a:lvl1pPr algn="r">
              <a:defRPr sz="1200"/>
            </a:lvl1pPr>
          </a:lstStyle>
          <a:p>
            <a:pPr algn="ctr"/>
            <a:r>
              <a:rPr lang="he-IL" dirty="0"/>
              <a:t>הכשרת משמרות זה"ב מהדורה מעודכנת תשע"ה 2015</a:t>
            </a:r>
          </a:p>
          <a:p>
            <a:pPr algn="ctr"/>
            <a:r>
              <a:rPr lang="he-IL" dirty="0"/>
              <a:t>מערך שיעור 1</a:t>
            </a:r>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r>
              <a:rPr lang="he-IL" dirty="0"/>
              <a:t>מערך השיעור לשוטרת</a:t>
            </a:r>
          </a:p>
        </p:txBody>
      </p:sp>
      <p:sp>
        <p:nvSpPr>
          <p:cNvPr id="8" name="Slide Number Placeholder 7"/>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2A4F725-9685-4DAC-9276-C3BAAF74CAC8}" type="slidenum">
              <a:rPr lang="he-IL" smtClean="0"/>
              <a:t>‹#›</a:t>
            </a:fld>
            <a:endParaRPr lang="he-IL"/>
          </a:p>
        </p:txBody>
      </p:sp>
    </p:spTree>
    <p:extLst>
      <p:ext uri="{BB962C8B-B14F-4D97-AF65-F5344CB8AC3E}">
        <p14:creationId xmlns:p14="http://schemas.microsoft.com/office/powerpoint/2010/main" val="3466917939"/>
      </p:ext>
    </p:extLst>
  </p:cSld>
  <p:clrMap bg1="lt1" tx1="dk1" bg2="lt2" tx2="dk2" accent1="accent1" accent2="accent2" accent3="accent3" accent4="accent4" accent5="accent5" accent6="accent6" hlink="hlink" folHlink="folHlink"/>
  <p:hf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tx1"/>
                </a:solidFill>
              </a:rPr>
              <a:t>הציגו את עצמכם ואת מהלך השיעור:</a:t>
            </a:r>
          </a:p>
          <a:p>
            <a:pPr marL="158750" indent="0" algn="r" rtl="1">
              <a:buNone/>
            </a:pPr>
            <a:endParaRPr lang="he-IL" sz="1200" dirty="0">
              <a:solidFill>
                <a:schemeClr val="tx1"/>
              </a:solidFill>
            </a:endParaRPr>
          </a:p>
          <a:p>
            <a:pPr marL="158750" indent="0" algn="r" rtl="1" fontAlgn="base">
              <a:buNone/>
            </a:pPr>
            <a:r>
              <a:rPr lang="he-IL" sz="1200" dirty="0">
                <a:solidFill>
                  <a:schemeClr val="tx1"/>
                </a:solidFill>
              </a:rPr>
              <a:t>מוזמנים לפנות בצורה אישית לתלמידים:</a:t>
            </a:r>
            <a:r>
              <a:rPr lang="he-IL" sz="1200" dirty="0"/>
              <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a:t>
            </a:r>
            <a:r>
              <a:rPr lang="he-IL" sz="1200" dirty="0" err="1">
                <a:solidFill>
                  <a:schemeClr val="accent1">
                    <a:lumMod val="75000"/>
                  </a:schemeClr>
                </a:solidFill>
              </a:rPr>
              <a:t>וכו</a:t>
            </a:r>
            <a:r>
              <a:rPr lang="he-IL" sz="1200" dirty="0">
                <a:solidFill>
                  <a:schemeClr val="accent1">
                    <a:lumMod val="75000"/>
                  </a:schemeClr>
                </a:solidFill>
              </a:rPr>
              <a:t>'.</a:t>
            </a:r>
          </a:p>
          <a:p>
            <a:pPr marL="158750" indent="0" algn="r" rtl="1" fontAlgn="base">
              <a:buNone/>
            </a:pPr>
            <a:endParaRPr lang="he-IL" sz="1200" dirty="0">
              <a:solidFill>
                <a:schemeClr val="tx1"/>
              </a:solidFill>
            </a:endParaRPr>
          </a:p>
          <a:p>
            <a:pPr marL="158750" indent="0" algn="r" rtl="1" fontAlgn="base">
              <a:buNone/>
            </a:pPr>
            <a:r>
              <a:rPr lang="he-IL" sz="1200" dirty="0">
                <a:solidFill>
                  <a:schemeClr val="tx1"/>
                </a:solidFill>
              </a:rPr>
              <a:t>נושא השיעור ומה מטרתו:</a:t>
            </a:r>
            <a:br>
              <a:rPr lang="he-IL" sz="1200" dirty="0">
                <a:solidFill>
                  <a:schemeClr val="tx1"/>
                </a:solidFill>
              </a:rPr>
            </a:br>
            <a:r>
              <a:rPr lang="he-IL" sz="1200" dirty="0">
                <a:solidFill>
                  <a:schemeClr val="accent1">
                    <a:lumMod val="75000"/>
                  </a:schemeClr>
                </a:solidFill>
              </a:rPr>
              <a:t>דוגמה לטקסט שייאמר בעל פה: "בשיעור הזה נלמד על_________. הצטרפו אליי ויהיה לנו כיף. מוכנים? מתחילים!"</a:t>
            </a:r>
          </a:p>
          <a:p>
            <a:pPr marL="0" lvl="0" indent="0" algn="r" rtl="1">
              <a:spcBef>
                <a:spcPts val="0"/>
              </a:spcBef>
              <a:spcAft>
                <a:spcPts val="0"/>
              </a:spcAft>
              <a:buNone/>
            </a:pPr>
            <a:endParaRPr lang="he-IL" sz="1200" b="1" dirty="0"/>
          </a:p>
          <a:p>
            <a:pPr marL="133350" lvl="0" algn="r" rtl="1">
              <a:lnSpc>
                <a:spcPct val="115000"/>
              </a:lnSpc>
              <a:spcBef>
                <a:spcPts val="80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נתחיל ב….  (שלב פתיח השיעור)</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נמשיך בלגלות (שלב הלימוד / הקניה - כתבו כאן שאלה מסקרנת שתיתן מענה על מטרת השיעור)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נתנסה ב… (שלב התרגול / התנסות)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נסכם  (שלב סיכום השיעור)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aa-ET" smtClean="0"/>
              <a:t>2</a:t>
            </a:fld>
            <a:endParaRPr lang="aa-ET"/>
          </a:p>
        </p:txBody>
      </p:sp>
    </p:spTree>
    <p:extLst>
      <p:ext uri="{BB962C8B-B14F-4D97-AF65-F5344CB8AC3E}">
        <p14:creationId xmlns:p14="http://schemas.microsoft.com/office/powerpoint/2010/main" val="3303852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92500" lnSpcReduction="20000"/>
          </a:bodyPr>
          <a:lstStyle/>
          <a:p>
            <a:r>
              <a:rPr lang="he-IL" b="1" u="sng" dirty="0"/>
              <a:t>מאפייני</a:t>
            </a:r>
            <a:r>
              <a:rPr lang="he-IL" b="1" u="sng" baseline="0" dirty="0"/>
              <a:t> סביבת התחבורה- 10 דקות</a:t>
            </a:r>
          </a:p>
          <a:p>
            <a:endParaRPr lang="he-IL" baseline="0" dirty="0"/>
          </a:p>
          <a:p>
            <a:r>
              <a:rPr lang="he-IL" b="1" baseline="0" dirty="0"/>
              <a:t>דיון בכיתה 5 -7 דקות</a:t>
            </a:r>
          </a:p>
          <a:p>
            <a:r>
              <a:rPr lang="he-IL" baseline="0" dirty="0"/>
              <a:t> </a:t>
            </a:r>
          </a:p>
          <a:p>
            <a:r>
              <a:rPr lang="he-IL" baseline="0" dirty="0"/>
              <a:t>ממה מורכבת סביבת התחבורה?</a:t>
            </a:r>
          </a:p>
          <a:p>
            <a:r>
              <a:rPr lang="he-IL" baseline="0" dirty="0"/>
              <a:t>שאלות מנחות לדיון:</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מה נמצא בסביבת התחבורה?</a:t>
            </a:r>
            <a:endParaRPr lang="he-IL" u="sng" baseline="0" dirty="0"/>
          </a:p>
          <a:p>
            <a:r>
              <a:rPr lang="he-IL" baseline="0" dirty="0"/>
              <a:t>מי נמצא בסביבת התחבורה? מי משתמש בדרך? מי אנו רואים בכביש?</a:t>
            </a:r>
          </a:p>
          <a:p>
            <a:r>
              <a:rPr lang="he-IL" u="none" baseline="0" dirty="0"/>
              <a:t>כיצד אנו יודעים כיצד לנהוג ולהתנהג?</a:t>
            </a:r>
          </a:p>
          <a:p>
            <a:r>
              <a:rPr lang="he-IL" u="none" baseline="0" dirty="0"/>
              <a:t>מה משפיע על התנהגותנו בדרך? </a:t>
            </a:r>
          </a:p>
          <a:p>
            <a:endParaRPr lang="he-IL" u="none" baseline="0" dirty="0"/>
          </a:p>
          <a:p>
            <a:r>
              <a:rPr lang="he-IL" u="none" baseline="0" dirty="0"/>
              <a:t>שאלות ממוקדות נוספות:</a:t>
            </a:r>
          </a:p>
          <a:p>
            <a:r>
              <a:rPr lang="he-IL" u="none" baseline="0" dirty="0"/>
              <a:t>כיצד גשם משפיע על סביבת התחבורה עלינו ? על המכוניות?</a:t>
            </a:r>
          </a:p>
          <a:p>
            <a:r>
              <a:rPr lang="he-IL" u="none" baseline="0" dirty="0"/>
              <a:t>אילו סוגי רכבים קיימים?</a:t>
            </a:r>
          </a:p>
          <a:p>
            <a:r>
              <a:rPr lang="he-IL" u="none" baseline="0" dirty="0"/>
              <a:t>אילו סוגי משתמשי דרך?</a:t>
            </a:r>
          </a:p>
          <a:p>
            <a:endParaRPr lang="he-IL" baseline="0" dirty="0"/>
          </a:p>
          <a:p>
            <a:r>
              <a:rPr lang="he-IL" baseline="0" dirty="0"/>
              <a:t>לאחר הדיון, יש להקרין את שלושת המרכיבים המופיעים בשקופית. </a:t>
            </a:r>
          </a:p>
          <a:p>
            <a:endParaRPr lang="he-IL" baseline="0" dirty="0"/>
          </a:p>
          <a:p>
            <a:r>
              <a:rPr lang="he-IL" b="1" baseline="0" dirty="0"/>
              <a:t>משתמשי הדרך: </a:t>
            </a:r>
            <a:r>
              <a:rPr lang="he-IL" baseline="0" dirty="0"/>
              <a:t>הולכי רגל, כלי רכב כמכוניות, אופנועים, משאיות וכולי, רוכבי אופניים</a:t>
            </a:r>
          </a:p>
          <a:p>
            <a:r>
              <a:rPr lang="he-IL" b="1" baseline="0" dirty="0"/>
              <a:t>תנאי ראות ותנאי הדרך: </a:t>
            </a:r>
            <a:r>
              <a:rPr lang="he-IL" baseline="0" dirty="0"/>
              <a:t>עומס כלי רכב, מדרכות, כביש, תחנות אוטובוס, מבנים, </a:t>
            </a:r>
          </a:p>
          <a:p>
            <a:r>
              <a:rPr lang="he-IL" b="1" baseline="0" dirty="0"/>
              <a:t>תמרורים וסימנים מוסכמים: </a:t>
            </a:r>
            <a:r>
              <a:rPr lang="he-IL" baseline="0" dirty="0"/>
              <a:t>תמרור עצור, מעבר חציה מסומן בכביש ותמרור מעבר חציה, רמזורים, תנועות גוף ומחוות (לדוג' ילד מסמן עצור עם היד)</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ביחס לתמרורים, הדגישי מהי המשמעות של כל תמרור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(התלמידים אמורים לזהות את התמרורים הללו בהסתמך על ידע אישי מוקדם ועל השתתפות בתוכניות ובפעילויות לימודיות בנושא הבטיחות בדרכים).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1" baseline="0"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b="1"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1" baseline="0" dirty="0"/>
              <a:t>כסיכום, </a:t>
            </a:r>
            <a:r>
              <a:rPr lang="he-IL" baseline="0" dirty="0"/>
              <a:t>3-5 דקות</a:t>
            </a:r>
            <a:endParaRPr lang="he-IL" b="1"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1" baseline="0" dirty="0">
                <a:sym typeface="Wingdings" panose="05000000000000000000" pitchFamily="2" charset="2"/>
              </a:rPr>
              <a:t> </a:t>
            </a:r>
            <a:r>
              <a:rPr lang="he-IL" b="1" baseline="0" dirty="0"/>
              <a:t>בחוברת: </a:t>
            </a:r>
          </a:p>
          <a:p>
            <a:r>
              <a:rPr lang="he-IL" baseline="0" dirty="0"/>
              <a:t>פיתחו את החוברת בעמוד 3. כתבו דוגמאות למי ומה אנו רואים בדרך. </a:t>
            </a:r>
            <a:endParaRPr lang="he-IL" u="sng" baseline="0" dirty="0">
              <a:solidFill>
                <a:srgbClr val="FF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endParaRPr lang="he-IL" baseline="0" dirty="0"/>
          </a:p>
          <a:p>
            <a:endParaRPr lang="he-IL" baseline="0" dirty="0"/>
          </a:p>
          <a:p>
            <a:endParaRPr lang="he-IL" dirty="0"/>
          </a:p>
        </p:txBody>
      </p:sp>
      <p:sp>
        <p:nvSpPr>
          <p:cNvPr id="4" name="מציין מיקום של מספר שקופית 3"/>
          <p:cNvSpPr>
            <a:spLocks noGrp="1"/>
          </p:cNvSpPr>
          <p:nvPr>
            <p:ph type="sldNum" sz="quarter" idx="10"/>
          </p:nvPr>
        </p:nvSpPr>
        <p:spPr>
          <a:xfrm>
            <a:off x="1588" y="8685213"/>
            <a:ext cx="2971800" cy="457200"/>
          </a:xfrm>
          <a:prstGeom prst="rect">
            <a:avLst/>
          </a:prstGeom>
        </p:spPr>
        <p:txBody>
          <a:bodyPr/>
          <a:lstStyle/>
          <a:p>
            <a:fld id="{91BD4FDB-474C-4D44-89E2-0948D6902DA9}" type="slidenum">
              <a:rPr lang="he-IL" smtClean="0"/>
              <a:pPr/>
              <a:t>11</a:t>
            </a:fld>
            <a:endParaRPr lang="he-IL"/>
          </a:p>
        </p:txBody>
      </p:sp>
      <p:sp>
        <p:nvSpPr>
          <p:cNvPr id="5" name="Header Placeholder 4"/>
          <p:cNvSpPr>
            <a:spLocks noGrp="1"/>
          </p:cNvSpPr>
          <p:nvPr>
            <p:ph type="hdr" sz="quarter" idx="11"/>
          </p:nvPr>
        </p:nvSpPr>
        <p:spPr/>
        <p:txBody>
          <a:bodyPr/>
          <a:lstStyle/>
          <a:p>
            <a:pPr algn="ctr"/>
            <a:r>
              <a:rPr lang="he-IL"/>
              <a:t>הכשרת משמרות זה"ב מהדורה מעודכנת תשע"ה 2015</a:t>
            </a:r>
          </a:p>
          <a:p>
            <a:pPr algn="ctr"/>
            <a:r>
              <a:rPr lang="he-IL"/>
              <a:t>מערך שיעור 1</a:t>
            </a:r>
            <a:endParaRPr lang="he-IL" dirty="0"/>
          </a:p>
        </p:txBody>
      </p:sp>
      <p:sp>
        <p:nvSpPr>
          <p:cNvPr id="6" name="Footer Placeholder 5"/>
          <p:cNvSpPr>
            <a:spLocks noGrp="1"/>
          </p:cNvSpPr>
          <p:nvPr>
            <p:ph type="ftr" sz="quarter" idx="12"/>
          </p:nvPr>
        </p:nvSpPr>
        <p:spPr/>
        <p:txBody>
          <a:bodyPr/>
          <a:lstStyle/>
          <a:p>
            <a:r>
              <a:rPr lang="he-IL"/>
              <a:t>מערך השיעור לשוטרת</a:t>
            </a:r>
            <a:endParaRPr lang="he-IL" dirty="0"/>
          </a:p>
        </p:txBody>
      </p:sp>
    </p:spTree>
    <p:extLst>
      <p:ext uri="{BB962C8B-B14F-4D97-AF65-F5344CB8AC3E}">
        <p14:creationId xmlns:p14="http://schemas.microsoft.com/office/powerpoint/2010/main" val="3830994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tx1"/>
                </a:solidFill>
              </a:rPr>
              <a:t>הציגו את עצמכם ואת מהלך השיעור:</a:t>
            </a:r>
          </a:p>
          <a:p>
            <a:pPr marL="158750" indent="0" algn="r" rtl="1">
              <a:buNone/>
            </a:pPr>
            <a:endParaRPr lang="he-IL" sz="1200" dirty="0">
              <a:solidFill>
                <a:schemeClr val="tx1"/>
              </a:solidFill>
            </a:endParaRPr>
          </a:p>
          <a:p>
            <a:pPr marL="158750" indent="0" algn="r" rtl="1" fontAlgn="base">
              <a:buNone/>
            </a:pPr>
            <a:r>
              <a:rPr lang="he-IL" sz="1200" dirty="0">
                <a:solidFill>
                  <a:schemeClr val="tx1"/>
                </a:solidFill>
              </a:rPr>
              <a:t>מוזמנים לפנות בצורה אישית לתלמידים:</a:t>
            </a:r>
            <a:r>
              <a:rPr lang="he-IL" sz="1200" dirty="0"/>
              <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a:t>
            </a:r>
            <a:r>
              <a:rPr lang="he-IL" sz="1200" dirty="0" err="1">
                <a:solidFill>
                  <a:schemeClr val="accent1">
                    <a:lumMod val="75000"/>
                  </a:schemeClr>
                </a:solidFill>
              </a:rPr>
              <a:t>וכו</a:t>
            </a:r>
            <a:r>
              <a:rPr lang="he-IL" sz="1200" dirty="0">
                <a:solidFill>
                  <a:schemeClr val="accent1">
                    <a:lumMod val="75000"/>
                  </a:schemeClr>
                </a:solidFill>
              </a:rPr>
              <a:t>'.</a:t>
            </a:r>
          </a:p>
          <a:p>
            <a:pPr marL="158750" indent="0" algn="r" rtl="1" fontAlgn="base">
              <a:buNone/>
            </a:pPr>
            <a:endParaRPr lang="he-IL" sz="1200" dirty="0">
              <a:solidFill>
                <a:schemeClr val="tx1"/>
              </a:solidFill>
            </a:endParaRPr>
          </a:p>
          <a:p>
            <a:pPr marL="158750" indent="0" algn="r" rtl="1" fontAlgn="base">
              <a:buNone/>
            </a:pPr>
            <a:r>
              <a:rPr lang="he-IL" sz="1200" dirty="0">
                <a:solidFill>
                  <a:schemeClr val="tx1"/>
                </a:solidFill>
              </a:rPr>
              <a:t>נושא השיעור ומה מטרתו:</a:t>
            </a:r>
            <a:br>
              <a:rPr lang="he-IL" sz="1200" dirty="0">
                <a:solidFill>
                  <a:schemeClr val="tx1"/>
                </a:solidFill>
              </a:rPr>
            </a:br>
            <a:r>
              <a:rPr lang="he-IL" sz="1200" dirty="0">
                <a:solidFill>
                  <a:schemeClr val="accent1">
                    <a:lumMod val="75000"/>
                  </a:schemeClr>
                </a:solidFill>
              </a:rPr>
              <a:t>דוגמה לטקסט שייאמר בעל פה: "בשיעור הזה נלמד על_________. הצטרפו אליי ויהיה לנו כיף. מוכנים? מתחילים!"</a:t>
            </a:r>
          </a:p>
          <a:p>
            <a:pPr marL="0" lvl="0" indent="0" algn="r" rtl="1">
              <a:spcBef>
                <a:spcPts val="0"/>
              </a:spcBef>
              <a:spcAft>
                <a:spcPts val="0"/>
              </a:spcAft>
              <a:buNone/>
            </a:pPr>
            <a:endParaRPr lang="he-IL" sz="1200" b="1" dirty="0"/>
          </a:p>
          <a:p>
            <a:pPr marL="133350" lvl="0" algn="r" rtl="1">
              <a:lnSpc>
                <a:spcPct val="115000"/>
              </a:lnSpc>
              <a:spcBef>
                <a:spcPts val="80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נתחיל ב….  (שלב פתיח השיעור)</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נמשיך בלגלות (שלב הלימוד / הקניה - כתבו כאן שאלה מסקרנת שתיתן מענה על מטרת השיעור)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נתנסה ב… (שלב התרגול / התנסות)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נסכם  (שלב סיכום השיעור)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aa-ET" smtClean="0"/>
              <a:t>12</a:t>
            </a:fld>
            <a:endParaRPr lang="aa-ET"/>
          </a:p>
        </p:txBody>
      </p:sp>
    </p:spTree>
    <p:extLst>
      <p:ext uri="{BB962C8B-B14F-4D97-AF65-F5344CB8AC3E}">
        <p14:creationId xmlns:p14="http://schemas.microsoft.com/office/powerpoint/2010/main" val="2695523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47500" lnSpcReduction="20000"/>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u="sng" baseline="0" dirty="0"/>
              <a:t>ילדים כמשתמשי דרך - 10 דקות</a:t>
            </a:r>
          </a:p>
          <a:p>
            <a:r>
              <a:rPr lang="he-IL" b="1" u="sng" dirty="0">
                <a:sym typeface="Wingdings 2" panose="05020102010507070707" pitchFamily="18" charset="2"/>
              </a:rPr>
              <a:t> </a:t>
            </a:r>
            <a:r>
              <a:rPr lang="he-IL" dirty="0"/>
              <a:t>לשוטרת: </a:t>
            </a:r>
          </a:p>
          <a:p>
            <a:r>
              <a:rPr lang="he-IL" dirty="0"/>
              <a:t>לחלק זה חשיבות רבה למודעות</a:t>
            </a:r>
            <a:r>
              <a:rPr lang="he-IL" baseline="0" dirty="0"/>
              <a:t> הילדים לגבולות היכולות שלהם ולסובב אותם. לכן, נחלק הנושא לשני חלקים:</a:t>
            </a:r>
          </a:p>
          <a:p>
            <a:r>
              <a:rPr lang="he-IL" baseline="0" dirty="0"/>
              <a:t>1. מודעות לגבולות היכולת: הצגת נושא, ביצוע התרגילים/הדגמות, סיכום על ידי חשיפת תוכן הטקסט מימין.  </a:t>
            </a:r>
          </a:p>
          <a:p>
            <a:r>
              <a:rPr lang="he-IL" baseline="0" dirty="0"/>
              <a:t>2. התייחסות לסביבה והסחת דעת: הצגת נושא, הקרנת הסרטון, סיכום על ידי חשיפת תוכן הטקסט משמאל.  </a:t>
            </a:r>
          </a:p>
          <a:p>
            <a:endParaRPr lang="he-IL" baseline="0" dirty="0"/>
          </a:p>
          <a:p>
            <a:r>
              <a:rPr lang="he-IL" b="1" u="sng" baseline="0" dirty="0"/>
              <a:t>מודעות לגבולות היכולת</a:t>
            </a:r>
          </a:p>
          <a:p>
            <a:r>
              <a:rPr lang="he-IL" b="1" u="none" baseline="0" dirty="0"/>
              <a:t>מסוגלות הנובעת מגודל : 2-3 דקות</a:t>
            </a:r>
          </a:p>
          <a:p>
            <a:r>
              <a:rPr lang="he-IL" b="1" u="sng" dirty="0">
                <a:sym typeface="Wingdings 2" panose="05020102010507070707" pitchFamily="18" charset="2"/>
              </a:rPr>
              <a:t> </a:t>
            </a:r>
            <a:r>
              <a:rPr lang="he-IL" baseline="0" dirty="0"/>
              <a:t>לשוטרת: להדגיש מסוגלות ולא לדבר על מוגבלות הילדים אלא על </a:t>
            </a:r>
            <a:r>
              <a:rPr lang="he-IL" u="sng" baseline="0" dirty="0"/>
              <a:t>יכולת מוגבלת </a:t>
            </a:r>
            <a:r>
              <a:rPr lang="he-IL" baseline="0" dirty="0"/>
              <a:t>הנובעת מגודל.</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לשם כך, נבצע עם הילדים מספר תרגילי המחשה:</a:t>
            </a:r>
          </a:p>
          <a:p>
            <a:endParaRPr lang="he-IL" baseline="0" dirty="0"/>
          </a:p>
          <a:p>
            <a:r>
              <a:rPr lang="he-IL" baseline="0" dirty="0"/>
              <a:t>תרגילון: העמידי שני ילדים בני הפרשי גובה משמעותיים, או לחילופין ילד והמדריכה עצמה, ליד נקודת מוצא משותפת.  </a:t>
            </a:r>
          </a:p>
          <a:p>
            <a:r>
              <a:rPr lang="he-IL" baseline="0" dirty="0"/>
              <a:t>הנחייה: סיפרו את הצעדים שכל אחד מאיתנו מבצע, על מנת להגיע מנקודת המוצא אל הדלת. </a:t>
            </a:r>
          </a:p>
          <a:p>
            <a:r>
              <a:rPr lang="he-IL" baseline="0" dirty="0"/>
              <a:t>רצוי שהילד או הילד הנמוך הוא שיתחיל ויחד כולם יספרו את מספר הצעדים. אח"כ הגבוה או המדריכה יצעדו את אותו מרחק, וכולם יספרו יחד את מספר הצעדים. </a:t>
            </a:r>
          </a:p>
          <a:p>
            <a:r>
              <a:rPr lang="he-IL" baseline="0" dirty="0"/>
              <a:t>התוצאה: הילד הגבוה/המדריכה עברו את אותו המרחק במספק צעדים קטן לעומת הילד הנמוך. </a:t>
            </a:r>
          </a:p>
          <a:p>
            <a:endParaRPr lang="he-IL" baseline="0" dirty="0"/>
          </a:p>
          <a:p>
            <a:r>
              <a:rPr lang="he-IL" baseline="0" dirty="0"/>
              <a:t>שאלי: מהו הגורם לפער? (ת) גודל הצעד, המרחק שכל אחד מבצע בצעד, אורך הרגליים.</a:t>
            </a:r>
          </a:p>
          <a:p>
            <a:r>
              <a:rPr lang="he-IL" baseline="0" dirty="0"/>
              <a:t>שאלי: כיצד הדבר משפיע על הילדים כמשתמשי דרך, למשל כשהם חוצים מעבר חצייה? (ת) לילדים ידרשו יותר צעדים, ומכאן לעיתים יותר זמן, לחצות מרחק קבוע ומוגדר, כגון מרחק בין שפת מדרכה אחת והמנוגדת לה. </a:t>
            </a:r>
          </a:p>
          <a:p>
            <a:endParaRPr lang="he-IL" baseline="0" dirty="0"/>
          </a:p>
          <a:p>
            <a:r>
              <a:rPr lang="he-IL" baseline="0" dirty="0"/>
              <a:t>סכמי: </a:t>
            </a:r>
          </a:p>
          <a:p>
            <a:r>
              <a:rPr lang="he-IL" baseline="0" dirty="0"/>
              <a:t>הגוף של ילדים קטן יותר ורגליהם קצרות יותר לעומת מבוגר. מאפיין זה מצריך מילד יותר זמן כדי לחצור את המעבר לעומת מבוגר. </a:t>
            </a:r>
          </a:p>
          <a:p>
            <a:endParaRPr lang="he-IL" baseline="0" dirty="0"/>
          </a:p>
          <a:p>
            <a:r>
              <a:rPr lang="he-IL" b="1" u="none" baseline="0" dirty="0"/>
              <a:t>השפעת גובה על שדה ראיה: 3-4 דקות</a:t>
            </a:r>
          </a:p>
          <a:p>
            <a:r>
              <a:rPr lang="he-IL" baseline="0" dirty="0"/>
              <a:t>תרגילון: </a:t>
            </a:r>
          </a:p>
          <a:p>
            <a:r>
              <a:rPr lang="he-IL" baseline="0" dirty="0"/>
              <a:t>העמיד ילד בנקודה מסוימת, רצוי עם הפנים לכיתה. </a:t>
            </a:r>
          </a:p>
          <a:p>
            <a:r>
              <a:rPr lang="he-IL" baseline="0" dirty="0"/>
              <a:t>שאלי: מה הוא מצליח לראות בגבול הימיני שלו ומה בגבול השמאלי? מה בגבול העליון ומה בגבול התחתון? רצוי שיתאר חפצים. </a:t>
            </a:r>
            <a:endParaRPr lang="he-IL" dirty="0"/>
          </a:p>
          <a:p>
            <a:r>
              <a:rPr lang="he-IL" dirty="0"/>
              <a:t>העמידי ילד באותה נקודה על גבי כסא. </a:t>
            </a:r>
          </a:p>
          <a:p>
            <a:r>
              <a:rPr lang="he-IL" dirty="0"/>
              <a:t>שאלי: האם ישנם חפצים</a:t>
            </a:r>
            <a:r>
              <a:rPr lang="he-IL" baseline="0" dirty="0"/>
              <a:t> שאתה מצליח לראות ושחברך לא ראה?</a:t>
            </a:r>
            <a:endParaRPr lang="he-IL" dirty="0"/>
          </a:p>
          <a:p>
            <a:r>
              <a:rPr lang="he-IL" dirty="0"/>
              <a:t>שאלי:</a:t>
            </a:r>
            <a:r>
              <a:rPr lang="he-IL" baseline="0" dirty="0"/>
              <a:t> מהו הגורם להבדלים בגבולות שדה הראיה כשהילד עמד על הכסא וכשהילד עמד על הרצפה? כיצד הדבר משפיע על היותנו ילדים משתמשי דרך? </a:t>
            </a:r>
          </a:p>
          <a:p>
            <a:r>
              <a:rPr lang="he-IL" baseline="0" dirty="0"/>
              <a:t>(ת) אנחנו מתקשים לראות את כל מה שמתרחש במרחב התעבורה. </a:t>
            </a:r>
          </a:p>
          <a:p>
            <a:endParaRPr lang="he-IL" baseline="0" dirty="0"/>
          </a:p>
          <a:p>
            <a:r>
              <a:rPr lang="he-IL" baseline="0" dirty="0"/>
              <a:t>הרחיבי: בנוסף על השפעת הגובה, שדה הראיה של ילדים בגילכם צר משדה הראיה של מבוגר באופן משמעותי. </a:t>
            </a:r>
          </a:p>
          <a:p>
            <a:endParaRPr lang="he-IL" baseline="0" dirty="0"/>
          </a:p>
          <a:p>
            <a:r>
              <a:rPr lang="he-IL" baseline="0" dirty="0"/>
              <a:t>הנחיה: כל הילדים יחזיקו כפות הידיים כמשולש מול העניים. כעת בקשי לשנותו ובכך הדגימי את מוגבלות שדה הראיה. </a:t>
            </a:r>
          </a:p>
          <a:p>
            <a:endParaRPr lang="he-IL" dirty="0"/>
          </a:p>
          <a:p>
            <a:r>
              <a:rPr lang="he-IL" dirty="0"/>
              <a:t>סכמי:</a:t>
            </a:r>
          </a:p>
          <a:p>
            <a:r>
              <a:rPr lang="he-IL" dirty="0"/>
              <a:t>מכיוון שגובהם של ילדים נמוך לעומת מבוגרים, המסוגלות</a:t>
            </a:r>
            <a:r>
              <a:rPr lang="he-IL" baseline="0" dirty="0"/>
              <a:t> שלהם לראות את המתרחש בסביבת התחבורה מצומצמת לעומת שדה הראיה של מבוגר. </a:t>
            </a:r>
            <a:endParaRPr lang="he-IL" dirty="0"/>
          </a:p>
          <a:p>
            <a:endParaRPr lang="he-IL" dirty="0"/>
          </a:p>
          <a:p>
            <a:r>
              <a:rPr lang="he-IL" b="1" u="sng" dirty="0"/>
              <a:t>התייחסות לסובב והסחת דעת: </a:t>
            </a:r>
            <a:r>
              <a:rPr lang="he-IL" b="1" u="sng" baseline="0" dirty="0"/>
              <a:t>2-3 דקות</a:t>
            </a:r>
            <a:endParaRPr lang="he-IL" b="1" u="sng" dirty="0"/>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שאלי: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(ש) האם אתם מכירים גורמים המשפיעים על התנהגות הילדים בסביבת התחבורה?</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(ש) כיצד התנהגות הילדים ומאפייני הילדים עשויים לסכן אותם בסביבת התחבורה?</a:t>
            </a:r>
            <a:endParaRPr lang="he-IL" sz="1200" b="0" i="0" kern="1200" dirty="0">
              <a:solidFill>
                <a:schemeClr val="tx1"/>
              </a:solidFill>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latin typeface="+mn-lt"/>
                <a:ea typeface="+mn-ea"/>
                <a:cs typeface="+mn-cs"/>
              </a:rPr>
              <a:t>(ת) תשומת</a:t>
            </a:r>
            <a:r>
              <a:rPr lang="he-IL" sz="1200" b="0" i="0" kern="1200" baseline="0" dirty="0">
                <a:solidFill>
                  <a:schemeClr val="tx1"/>
                </a:solidFill>
                <a:latin typeface="+mn-lt"/>
                <a:ea typeface="+mn-ea"/>
                <a:cs typeface="+mn-cs"/>
              </a:rPr>
              <a:t> הלב של </a:t>
            </a:r>
            <a:r>
              <a:rPr lang="he-IL" sz="1200" b="0" i="0" kern="1200" dirty="0">
                <a:solidFill>
                  <a:schemeClr val="tx1"/>
                </a:solidFill>
                <a:latin typeface="+mn-lt"/>
                <a:ea typeface="+mn-ea"/>
                <a:cs typeface="+mn-cs"/>
              </a:rPr>
              <a:t>ילדים מוסחת בקלות: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latin typeface="+mn-lt"/>
                <a:ea typeface="+mn-ea"/>
                <a:cs typeface="+mn-cs"/>
              </a:rPr>
              <a:t>כלב שעובר, שלט פרסומת</a:t>
            </a:r>
            <a:r>
              <a:rPr lang="he-IL" sz="1200" b="0" i="0" kern="1200" baseline="0" dirty="0">
                <a:solidFill>
                  <a:schemeClr val="tx1"/>
                </a:solidFill>
                <a:latin typeface="+mn-lt"/>
                <a:ea typeface="+mn-ea"/>
                <a:cs typeface="+mn-cs"/>
              </a:rPr>
              <a:t> על אוטובוס נוסע, כדור שמתגלגל, אופניים שנופלים ועוד.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בנוסף, ילדים לרב יגיבו באופן מיידי למה שמושך את תשומת ליבם באותו רגע. למשל, מיד ירוצו אחרי כדור שהתגלגל. </a:t>
            </a:r>
            <a:endParaRPr lang="he-IL" sz="1200" b="0" i="0" kern="1200" dirty="0">
              <a:solidFill>
                <a:schemeClr val="tx1"/>
              </a:solidFill>
              <a:latin typeface="+mn-lt"/>
              <a:ea typeface="+mn-ea"/>
              <a:cs typeface="+mn-cs"/>
            </a:endParaRPr>
          </a:p>
          <a:p>
            <a:endParaRPr lang="he-IL" baseline="0" dirty="0"/>
          </a:p>
          <a:p>
            <a:r>
              <a:rPr lang="he-IL" b="1" baseline="0" dirty="0">
                <a:sym typeface="Wingdings" panose="05000000000000000000" pitchFamily="2" charset="2"/>
              </a:rPr>
              <a:t>  </a:t>
            </a:r>
            <a:r>
              <a:rPr lang="he-IL" b="1" baseline="0" dirty="0"/>
              <a:t>משפט קישור לשקופית הבאה:</a:t>
            </a:r>
          </a:p>
          <a:p>
            <a:r>
              <a:rPr lang="he-IL" baseline="0" dirty="0"/>
              <a:t>עד כאן למדנו את המסוגלות ואי המסוגלות של הילדים. כעת נלמד כיצד מאפיינים אלה משפיעים עליהם בסביבת התחבורה. לשם כך, נצפה בסרטון המחשה. </a:t>
            </a:r>
          </a:p>
          <a:p>
            <a:endParaRPr lang="he-IL" baseline="0" dirty="0"/>
          </a:p>
          <a:p>
            <a:endParaRPr lang="he-IL" dirty="0"/>
          </a:p>
        </p:txBody>
      </p:sp>
      <p:sp>
        <p:nvSpPr>
          <p:cNvPr id="4" name="מציין מיקום של מספר שקופית 3"/>
          <p:cNvSpPr>
            <a:spLocks noGrp="1"/>
          </p:cNvSpPr>
          <p:nvPr>
            <p:ph type="sldNum" sz="quarter" idx="10"/>
          </p:nvPr>
        </p:nvSpPr>
        <p:spPr/>
        <p:txBody>
          <a:bodyPr/>
          <a:lstStyle/>
          <a:p>
            <a:fld id="{91BD4FDB-474C-4D44-89E2-0948D6902DA9}" type="slidenum">
              <a:rPr lang="he-IL" smtClean="0">
                <a:solidFill>
                  <a:prstClr val="black"/>
                </a:solidFill>
              </a:rPr>
              <a:pPr/>
              <a:t>13</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246278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47500" lnSpcReduction="20000"/>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u="sng" baseline="0" dirty="0"/>
              <a:t>ילדים כמשתמשי דרך - 10 דקות</a:t>
            </a:r>
          </a:p>
          <a:p>
            <a:r>
              <a:rPr lang="he-IL" b="1" u="sng" dirty="0">
                <a:sym typeface="Wingdings 2" panose="05020102010507070707" pitchFamily="18" charset="2"/>
              </a:rPr>
              <a:t> </a:t>
            </a:r>
            <a:r>
              <a:rPr lang="he-IL" dirty="0"/>
              <a:t>לשוטרת: </a:t>
            </a:r>
          </a:p>
          <a:p>
            <a:r>
              <a:rPr lang="he-IL" dirty="0"/>
              <a:t>לחלק זה חשיבות רבה למודעות</a:t>
            </a:r>
            <a:r>
              <a:rPr lang="he-IL" baseline="0" dirty="0"/>
              <a:t> הילדים לגבולות היכולות שלהם ולסובב אותם. לכן, נחלק הנושא לשני חלקים:</a:t>
            </a:r>
          </a:p>
          <a:p>
            <a:r>
              <a:rPr lang="he-IL" baseline="0" dirty="0"/>
              <a:t>1. מודעות לגבולות היכולת: הצגת נושא, ביצוע התרגילים/הדגמות, סיכום על ידי חשיפת תוכן הטקסט מימין.  </a:t>
            </a:r>
          </a:p>
          <a:p>
            <a:r>
              <a:rPr lang="he-IL" baseline="0" dirty="0"/>
              <a:t>2. התייחסות לסביבה והסחת דעת: הצגת נושא, הקרנת הסרטון, סיכום על ידי חשיפת תוכן הטקסט משמאל.  </a:t>
            </a:r>
          </a:p>
          <a:p>
            <a:endParaRPr lang="he-IL" baseline="0" dirty="0"/>
          </a:p>
          <a:p>
            <a:r>
              <a:rPr lang="he-IL" b="1" u="sng" baseline="0" dirty="0"/>
              <a:t>מודעות לגבולות היכולת</a:t>
            </a:r>
          </a:p>
          <a:p>
            <a:r>
              <a:rPr lang="he-IL" b="1" u="none" baseline="0" dirty="0"/>
              <a:t>מסוגלות הנובעת מגודל : 2-3 דקות</a:t>
            </a:r>
          </a:p>
          <a:p>
            <a:r>
              <a:rPr lang="he-IL" b="1" u="sng" dirty="0">
                <a:sym typeface="Wingdings 2" panose="05020102010507070707" pitchFamily="18" charset="2"/>
              </a:rPr>
              <a:t> </a:t>
            </a:r>
            <a:r>
              <a:rPr lang="he-IL" baseline="0" dirty="0"/>
              <a:t>לשוטרת: להדגיש מסוגלות ולא לדבר על מוגבלות הילדים אלא על </a:t>
            </a:r>
            <a:r>
              <a:rPr lang="he-IL" u="sng" baseline="0" dirty="0"/>
              <a:t>יכולת מוגבלת </a:t>
            </a:r>
            <a:r>
              <a:rPr lang="he-IL" baseline="0" dirty="0"/>
              <a:t>הנובעת מגודל.</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לשם כך, נבצע עם הילדים מספר תרגילי המחשה:</a:t>
            </a:r>
          </a:p>
          <a:p>
            <a:endParaRPr lang="he-IL" baseline="0" dirty="0"/>
          </a:p>
          <a:p>
            <a:r>
              <a:rPr lang="he-IL" baseline="0" dirty="0"/>
              <a:t>תרגילון: העמידי שני ילדים בני הפרשי גובה משמעותיים, או לחילופין ילד והמדריכה עצמה, ליד נקודת מוצא משותפת.  </a:t>
            </a:r>
          </a:p>
          <a:p>
            <a:r>
              <a:rPr lang="he-IL" baseline="0" dirty="0"/>
              <a:t>הנחייה: סיפרו את הצעדים שכל אחד מאיתנו מבצע, על מנת להגיע מנקודת המוצא אל הדלת. </a:t>
            </a:r>
          </a:p>
          <a:p>
            <a:r>
              <a:rPr lang="he-IL" baseline="0" dirty="0"/>
              <a:t>רצוי שהילד או הילד הנמוך הוא שיתחיל ויחד כולם יספרו את מספר הצעדים. אח"כ הגבוה או המדריכה יצעדו את אותו מרחק, וכולם יספרו יחד את מספר הצעדים. </a:t>
            </a:r>
          </a:p>
          <a:p>
            <a:r>
              <a:rPr lang="he-IL" baseline="0" dirty="0"/>
              <a:t>התוצאה: הילד הגבוה/המדריכה עברו את אותו המרחק במספק צעדים קטן לעומת הילד הנמוך. </a:t>
            </a:r>
          </a:p>
          <a:p>
            <a:endParaRPr lang="he-IL" baseline="0" dirty="0"/>
          </a:p>
          <a:p>
            <a:r>
              <a:rPr lang="he-IL" baseline="0" dirty="0"/>
              <a:t>שאלי: מהו הגורם לפער? (ת) גודל הצעד, המרחק שכל אחד מבצע בצעד, אורך הרגליים.</a:t>
            </a:r>
          </a:p>
          <a:p>
            <a:r>
              <a:rPr lang="he-IL" baseline="0" dirty="0"/>
              <a:t>שאלי: כיצד הדבר משפיע על הילדים כמשתמשי דרך, למשל כשהם חוצים מעבר חצייה? (ת) לילדים ידרשו יותר צעדים, ומכאן לעיתים יותר זמן, לחצות מרחק קבוע ומוגדר, כגון מרחק בין שפת מדרכה אחת והמנוגדת לה. </a:t>
            </a:r>
          </a:p>
          <a:p>
            <a:endParaRPr lang="he-IL" baseline="0" dirty="0"/>
          </a:p>
          <a:p>
            <a:r>
              <a:rPr lang="he-IL" baseline="0" dirty="0"/>
              <a:t>סכמי: </a:t>
            </a:r>
          </a:p>
          <a:p>
            <a:r>
              <a:rPr lang="he-IL" baseline="0" dirty="0"/>
              <a:t>הגוף של ילדים קטן יותר ורגליהם קצרות יותר לעומת מבוגר. מאפיין זה מצריך מילד יותר זמן כדי לחצור את המעבר לעומת מבוגר. </a:t>
            </a:r>
          </a:p>
          <a:p>
            <a:endParaRPr lang="he-IL" baseline="0" dirty="0"/>
          </a:p>
          <a:p>
            <a:r>
              <a:rPr lang="he-IL" b="1" u="none" baseline="0" dirty="0"/>
              <a:t>השפעת גובה על שדה ראיה: 3-4 דקות</a:t>
            </a:r>
          </a:p>
          <a:p>
            <a:r>
              <a:rPr lang="he-IL" baseline="0" dirty="0"/>
              <a:t>תרגילון: </a:t>
            </a:r>
          </a:p>
          <a:p>
            <a:r>
              <a:rPr lang="he-IL" baseline="0" dirty="0"/>
              <a:t>העמיד ילד בנקודה מסוימת, רצוי עם הפנים לכיתה. </a:t>
            </a:r>
          </a:p>
          <a:p>
            <a:r>
              <a:rPr lang="he-IL" baseline="0" dirty="0"/>
              <a:t>שאלי: מה הוא מצליח לראות בגבול הימיני שלו ומה בגבול השמאלי? מה בגבול העליון ומה בגבול התחתון? רצוי שיתאר חפצים. </a:t>
            </a:r>
            <a:endParaRPr lang="he-IL" dirty="0"/>
          </a:p>
          <a:p>
            <a:r>
              <a:rPr lang="he-IL" dirty="0"/>
              <a:t>העמידי ילד באותה נקודה על גבי כסא. </a:t>
            </a:r>
          </a:p>
          <a:p>
            <a:r>
              <a:rPr lang="he-IL" dirty="0"/>
              <a:t>שאלי: האם ישנם חפצים</a:t>
            </a:r>
            <a:r>
              <a:rPr lang="he-IL" baseline="0" dirty="0"/>
              <a:t> שאתה מצליח לראות ושחברך לא ראה?</a:t>
            </a:r>
            <a:endParaRPr lang="he-IL" dirty="0"/>
          </a:p>
          <a:p>
            <a:r>
              <a:rPr lang="he-IL" dirty="0"/>
              <a:t>שאלי:</a:t>
            </a:r>
            <a:r>
              <a:rPr lang="he-IL" baseline="0" dirty="0"/>
              <a:t> מהו הגורם להבדלים בגבולות שדה הראיה כשהילד עמד על הכסא וכשהילד עמד על הרצפה? כיצד הדבר משפיע על היותנו ילדים משתמשי דרך? </a:t>
            </a:r>
          </a:p>
          <a:p>
            <a:r>
              <a:rPr lang="he-IL" baseline="0" dirty="0"/>
              <a:t>(ת) אנחנו מתקשים לראות את כל מה שמתרחש במרחב התעבורה. </a:t>
            </a:r>
          </a:p>
          <a:p>
            <a:endParaRPr lang="he-IL" baseline="0" dirty="0"/>
          </a:p>
          <a:p>
            <a:r>
              <a:rPr lang="he-IL" baseline="0" dirty="0"/>
              <a:t>הרחיבי: בנוסף על השפעת הגובה, שדה הראיה של ילדים בגילכם צר משדה הראיה של מבוגר באופן משמעותי. </a:t>
            </a:r>
          </a:p>
          <a:p>
            <a:endParaRPr lang="he-IL" baseline="0" dirty="0"/>
          </a:p>
          <a:p>
            <a:r>
              <a:rPr lang="he-IL" baseline="0" dirty="0"/>
              <a:t>הנחיה: כל הילדים יחזיקו כפות הידיים כמשולש מול העניים. כעת בקשי לשנותו ובכך הדגימי את מוגבלות שדה הראיה. </a:t>
            </a:r>
          </a:p>
          <a:p>
            <a:endParaRPr lang="he-IL" dirty="0"/>
          </a:p>
          <a:p>
            <a:r>
              <a:rPr lang="he-IL" dirty="0"/>
              <a:t>סכמי:</a:t>
            </a:r>
          </a:p>
          <a:p>
            <a:r>
              <a:rPr lang="he-IL" dirty="0"/>
              <a:t>מכיוון שגובהם של ילדים נמוך לעומת מבוגרים, המסוגלות</a:t>
            </a:r>
            <a:r>
              <a:rPr lang="he-IL" baseline="0" dirty="0"/>
              <a:t> שלהם לראות את המתרחש בסביבת התחבורה מצומצמת לעומת שדה הראיה של מבוגר. </a:t>
            </a:r>
            <a:endParaRPr lang="he-IL" dirty="0"/>
          </a:p>
          <a:p>
            <a:endParaRPr lang="he-IL" dirty="0"/>
          </a:p>
          <a:p>
            <a:r>
              <a:rPr lang="he-IL" b="1" u="sng" dirty="0"/>
              <a:t>התייחסות לסובב והסחת דעת: </a:t>
            </a:r>
            <a:r>
              <a:rPr lang="he-IL" b="1" u="sng" baseline="0" dirty="0"/>
              <a:t>2-3 דקות</a:t>
            </a:r>
            <a:endParaRPr lang="he-IL" b="1" u="sng" dirty="0"/>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שאלי: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(ש) האם אתם מכירים גורמים המשפיעים על התנהגות הילדים בסביבת התחבורה?</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(ש) כיצד התנהגות הילדים ומאפייני הילדים עשויים לסכן אותם בסביבת התחבורה?</a:t>
            </a:r>
            <a:endParaRPr lang="he-IL" sz="1200" b="0" i="0" kern="1200" dirty="0">
              <a:solidFill>
                <a:schemeClr val="tx1"/>
              </a:solidFill>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latin typeface="+mn-lt"/>
                <a:ea typeface="+mn-ea"/>
                <a:cs typeface="+mn-cs"/>
              </a:rPr>
              <a:t>(ת) תשומת</a:t>
            </a:r>
            <a:r>
              <a:rPr lang="he-IL" sz="1200" b="0" i="0" kern="1200" baseline="0" dirty="0">
                <a:solidFill>
                  <a:schemeClr val="tx1"/>
                </a:solidFill>
                <a:latin typeface="+mn-lt"/>
                <a:ea typeface="+mn-ea"/>
                <a:cs typeface="+mn-cs"/>
              </a:rPr>
              <a:t> הלב של </a:t>
            </a:r>
            <a:r>
              <a:rPr lang="he-IL" sz="1200" b="0" i="0" kern="1200" dirty="0">
                <a:solidFill>
                  <a:schemeClr val="tx1"/>
                </a:solidFill>
                <a:latin typeface="+mn-lt"/>
                <a:ea typeface="+mn-ea"/>
                <a:cs typeface="+mn-cs"/>
              </a:rPr>
              <a:t>ילדים מוסחת בקלות: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latin typeface="+mn-lt"/>
                <a:ea typeface="+mn-ea"/>
                <a:cs typeface="+mn-cs"/>
              </a:rPr>
              <a:t>כלב שעובר, שלט פרסומת</a:t>
            </a:r>
            <a:r>
              <a:rPr lang="he-IL" sz="1200" b="0" i="0" kern="1200" baseline="0" dirty="0">
                <a:solidFill>
                  <a:schemeClr val="tx1"/>
                </a:solidFill>
                <a:latin typeface="+mn-lt"/>
                <a:ea typeface="+mn-ea"/>
                <a:cs typeface="+mn-cs"/>
              </a:rPr>
              <a:t> על אוטובוס נוסע, כדור שמתגלגל, אופניים שנופלים ועוד.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בנוסף, ילדים לרב יגיבו באופן מיידי למה שמושך את תשומת ליבם באותו רגע. למשל, מיד ירוצו אחרי כדור שהתגלגל. </a:t>
            </a:r>
            <a:endParaRPr lang="he-IL" sz="1200" b="0" i="0" kern="1200" dirty="0">
              <a:solidFill>
                <a:schemeClr val="tx1"/>
              </a:solidFill>
              <a:latin typeface="+mn-lt"/>
              <a:ea typeface="+mn-ea"/>
              <a:cs typeface="+mn-cs"/>
            </a:endParaRPr>
          </a:p>
          <a:p>
            <a:endParaRPr lang="he-IL" baseline="0" dirty="0"/>
          </a:p>
          <a:p>
            <a:r>
              <a:rPr lang="he-IL" b="1" baseline="0" dirty="0">
                <a:sym typeface="Wingdings" panose="05000000000000000000" pitchFamily="2" charset="2"/>
              </a:rPr>
              <a:t>  </a:t>
            </a:r>
            <a:r>
              <a:rPr lang="he-IL" b="1" baseline="0" dirty="0"/>
              <a:t>משפט קישור לשקופית הבאה:</a:t>
            </a:r>
          </a:p>
          <a:p>
            <a:r>
              <a:rPr lang="he-IL" baseline="0" dirty="0"/>
              <a:t>עד כאן למדנו את המסוגלות ואי המסוגלות של הילדים. כעת נלמד כיצד מאפיינים אלה משפיעים עליהם בסביבת התחבורה. לשם כך, נצפה בסרטון המחשה. </a:t>
            </a:r>
          </a:p>
          <a:p>
            <a:endParaRPr lang="he-IL" baseline="0" dirty="0"/>
          </a:p>
          <a:p>
            <a:endParaRPr lang="he-IL" dirty="0"/>
          </a:p>
        </p:txBody>
      </p:sp>
      <p:sp>
        <p:nvSpPr>
          <p:cNvPr id="4" name="מציין מיקום של מספר שקופית 3"/>
          <p:cNvSpPr>
            <a:spLocks noGrp="1"/>
          </p:cNvSpPr>
          <p:nvPr>
            <p:ph type="sldNum" sz="quarter" idx="10"/>
          </p:nvPr>
        </p:nvSpPr>
        <p:spPr/>
        <p:txBody>
          <a:bodyPr/>
          <a:lstStyle/>
          <a:p>
            <a:fld id="{91BD4FDB-474C-4D44-89E2-0948D6902DA9}" type="slidenum">
              <a:rPr lang="he-IL" smtClean="0">
                <a:solidFill>
                  <a:prstClr val="black"/>
                </a:solidFill>
              </a:rPr>
              <a:pPr/>
              <a:t>14</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321877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47500" lnSpcReduction="20000"/>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u="sng" baseline="0" dirty="0"/>
              <a:t>ילדים כמשתמשי דרך - 10 דקות</a:t>
            </a:r>
          </a:p>
          <a:p>
            <a:r>
              <a:rPr lang="he-IL" b="1" u="sng" dirty="0">
                <a:sym typeface="Wingdings 2" panose="05020102010507070707" pitchFamily="18" charset="2"/>
              </a:rPr>
              <a:t> </a:t>
            </a:r>
            <a:r>
              <a:rPr lang="he-IL" dirty="0"/>
              <a:t>לשוטרת: </a:t>
            </a:r>
          </a:p>
          <a:p>
            <a:r>
              <a:rPr lang="he-IL" dirty="0"/>
              <a:t>לחלק זה חשיבות רבה למודעות</a:t>
            </a:r>
            <a:r>
              <a:rPr lang="he-IL" baseline="0" dirty="0"/>
              <a:t> הילדים לגבולות היכולות שלהם ולסובב אותם. לכן, נחלק הנושא לשני חלקים:</a:t>
            </a:r>
          </a:p>
          <a:p>
            <a:r>
              <a:rPr lang="he-IL" baseline="0" dirty="0"/>
              <a:t>1. מודעות לגבולות היכולת: הצגת נושא, ביצוע התרגילים/הדגמות, סיכום על ידי חשיפת תוכן הטקסט מימין.  </a:t>
            </a:r>
          </a:p>
          <a:p>
            <a:r>
              <a:rPr lang="he-IL" baseline="0" dirty="0"/>
              <a:t>2. התייחסות לסביבה והסחת דעת: הצגת נושא, הקרנת הסרטון, סיכום על ידי חשיפת תוכן הטקסט משמאל.  </a:t>
            </a:r>
          </a:p>
          <a:p>
            <a:endParaRPr lang="he-IL" baseline="0" dirty="0"/>
          </a:p>
          <a:p>
            <a:r>
              <a:rPr lang="he-IL" b="1" u="sng" baseline="0" dirty="0"/>
              <a:t>מודעות לגבולות היכולת</a:t>
            </a:r>
          </a:p>
          <a:p>
            <a:r>
              <a:rPr lang="he-IL" b="1" u="none" baseline="0" dirty="0"/>
              <a:t>מסוגלות הנובעת מגודל : 2-3 דקות</a:t>
            </a:r>
          </a:p>
          <a:p>
            <a:r>
              <a:rPr lang="he-IL" b="1" u="sng" dirty="0">
                <a:sym typeface="Wingdings 2" panose="05020102010507070707" pitchFamily="18" charset="2"/>
              </a:rPr>
              <a:t> </a:t>
            </a:r>
            <a:r>
              <a:rPr lang="he-IL" baseline="0" dirty="0"/>
              <a:t>לשוטרת: להדגיש מסוגלות ולא לדבר על מוגבלות הילדים אלא על </a:t>
            </a:r>
            <a:r>
              <a:rPr lang="he-IL" u="sng" baseline="0" dirty="0"/>
              <a:t>יכולת מוגבלת </a:t>
            </a:r>
            <a:r>
              <a:rPr lang="he-IL" baseline="0" dirty="0"/>
              <a:t>הנובעת מגודל.</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לשם כך, נבצע עם הילדים מספר תרגילי המחשה:</a:t>
            </a:r>
          </a:p>
          <a:p>
            <a:endParaRPr lang="he-IL" baseline="0" dirty="0"/>
          </a:p>
          <a:p>
            <a:r>
              <a:rPr lang="he-IL" baseline="0" dirty="0"/>
              <a:t>תרגילון: העמידי שני ילדים בני הפרשי גובה משמעותיים, או לחילופין ילד והמדריכה עצמה, ליד נקודת מוצא משותפת.  </a:t>
            </a:r>
          </a:p>
          <a:p>
            <a:r>
              <a:rPr lang="he-IL" baseline="0" dirty="0"/>
              <a:t>הנחייה: סיפרו את הצעדים שכל אחד מאיתנו מבצע, על מנת להגיע מנקודת המוצא אל הדלת. </a:t>
            </a:r>
          </a:p>
          <a:p>
            <a:r>
              <a:rPr lang="he-IL" baseline="0" dirty="0"/>
              <a:t>רצוי שהילד או הילד הנמוך הוא שיתחיל ויחד כולם יספרו את מספר הצעדים. אח"כ הגבוה או המדריכה יצעדו את אותו מרחק, וכולם יספרו יחד את מספר הצעדים. </a:t>
            </a:r>
          </a:p>
          <a:p>
            <a:r>
              <a:rPr lang="he-IL" baseline="0" dirty="0"/>
              <a:t>התוצאה: הילד הגבוה/המדריכה עברו את אותו המרחק במספק צעדים קטן לעומת הילד הנמוך. </a:t>
            </a:r>
          </a:p>
          <a:p>
            <a:endParaRPr lang="he-IL" baseline="0" dirty="0"/>
          </a:p>
          <a:p>
            <a:r>
              <a:rPr lang="he-IL" baseline="0" dirty="0"/>
              <a:t>שאלי: מהו הגורם לפער? (ת) גודל הצעד, המרחק שכל אחד מבצע בצעד, אורך הרגליים.</a:t>
            </a:r>
          </a:p>
          <a:p>
            <a:r>
              <a:rPr lang="he-IL" baseline="0" dirty="0"/>
              <a:t>שאלי: כיצד הדבר משפיע על הילדים כמשתמשי דרך, למשל כשהם חוצים מעבר חצייה? (ת) לילדים ידרשו יותר צעדים, ומכאן לעיתים יותר זמן, לחצות מרחק קבוע ומוגדר, כגון מרחק בין שפת מדרכה אחת והמנוגדת לה. </a:t>
            </a:r>
          </a:p>
          <a:p>
            <a:endParaRPr lang="he-IL" baseline="0" dirty="0"/>
          </a:p>
          <a:p>
            <a:r>
              <a:rPr lang="he-IL" baseline="0" dirty="0"/>
              <a:t>סכמי: </a:t>
            </a:r>
          </a:p>
          <a:p>
            <a:r>
              <a:rPr lang="he-IL" baseline="0" dirty="0"/>
              <a:t>הגוף של ילדים קטן יותר ורגליהם קצרות יותר לעומת מבוגר. מאפיין זה מצריך מילד יותר זמן כדי לחצור את המעבר לעומת מבוגר. </a:t>
            </a:r>
          </a:p>
          <a:p>
            <a:endParaRPr lang="he-IL" baseline="0" dirty="0"/>
          </a:p>
          <a:p>
            <a:r>
              <a:rPr lang="he-IL" b="1" u="none" baseline="0" dirty="0"/>
              <a:t>השפעת גובה על שדה ראיה: 3-4 דקות</a:t>
            </a:r>
          </a:p>
          <a:p>
            <a:r>
              <a:rPr lang="he-IL" baseline="0" dirty="0"/>
              <a:t>תרגילון: </a:t>
            </a:r>
          </a:p>
          <a:p>
            <a:r>
              <a:rPr lang="he-IL" baseline="0" dirty="0"/>
              <a:t>העמיד ילד בנקודה מסוימת, רצוי עם הפנים לכיתה. </a:t>
            </a:r>
          </a:p>
          <a:p>
            <a:r>
              <a:rPr lang="he-IL" baseline="0" dirty="0"/>
              <a:t>שאלי: מה הוא מצליח לראות בגבול הימיני שלו ומה בגבול השמאלי? מה בגבול העליון ומה בגבול התחתון? רצוי שיתאר חפצים. </a:t>
            </a:r>
            <a:endParaRPr lang="he-IL" dirty="0"/>
          </a:p>
          <a:p>
            <a:r>
              <a:rPr lang="he-IL" dirty="0"/>
              <a:t>העמידי ילד באותה נקודה על גבי כסא. </a:t>
            </a:r>
          </a:p>
          <a:p>
            <a:r>
              <a:rPr lang="he-IL" dirty="0"/>
              <a:t>שאלי: האם ישנם חפצים</a:t>
            </a:r>
            <a:r>
              <a:rPr lang="he-IL" baseline="0" dirty="0"/>
              <a:t> שאתה מצליח לראות ושחברך לא ראה?</a:t>
            </a:r>
            <a:endParaRPr lang="he-IL" dirty="0"/>
          </a:p>
          <a:p>
            <a:r>
              <a:rPr lang="he-IL" dirty="0"/>
              <a:t>שאלי:</a:t>
            </a:r>
            <a:r>
              <a:rPr lang="he-IL" baseline="0" dirty="0"/>
              <a:t> מהו הגורם להבדלים בגבולות שדה הראיה כשהילד עמד על הכסא וכשהילד עמד על הרצפה? כיצד הדבר משפיע על היותנו ילדים משתמשי דרך? </a:t>
            </a:r>
          </a:p>
          <a:p>
            <a:r>
              <a:rPr lang="he-IL" baseline="0" dirty="0"/>
              <a:t>(ת) אנחנו מתקשים לראות את כל מה שמתרחש במרחב התעבורה. </a:t>
            </a:r>
          </a:p>
          <a:p>
            <a:endParaRPr lang="he-IL" baseline="0" dirty="0"/>
          </a:p>
          <a:p>
            <a:r>
              <a:rPr lang="he-IL" baseline="0" dirty="0"/>
              <a:t>הרחיבי: בנוסף על השפעת הגובה, שדה הראיה של ילדים בגילכם צר משדה הראיה של מבוגר באופן משמעותי. </a:t>
            </a:r>
          </a:p>
          <a:p>
            <a:endParaRPr lang="he-IL" baseline="0" dirty="0"/>
          </a:p>
          <a:p>
            <a:r>
              <a:rPr lang="he-IL" baseline="0" dirty="0"/>
              <a:t>הנחיה: כל הילדים יחזיקו כפות הידיים כמשולש מול העניים. כעת בקשי לשנותו ובכך הדגימי את מוגבלות שדה הראיה. </a:t>
            </a:r>
          </a:p>
          <a:p>
            <a:endParaRPr lang="he-IL" dirty="0"/>
          </a:p>
          <a:p>
            <a:r>
              <a:rPr lang="he-IL" dirty="0"/>
              <a:t>סכמי:</a:t>
            </a:r>
          </a:p>
          <a:p>
            <a:r>
              <a:rPr lang="he-IL" dirty="0"/>
              <a:t>מכיוון שגובהם של ילדים נמוך לעומת מבוגרים, המסוגלות</a:t>
            </a:r>
            <a:r>
              <a:rPr lang="he-IL" baseline="0" dirty="0"/>
              <a:t> שלהם לראות את המתרחש בסביבת התחבורה מצומצמת לעומת שדה הראיה של מבוגר. </a:t>
            </a:r>
            <a:endParaRPr lang="he-IL" dirty="0"/>
          </a:p>
          <a:p>
            <a:endParaRPr lang="he-IL" dirty="0"/>
          </a:p>
          <a:p>
            <a:r>
              <a:rPr lang="he-IL" b="1" u="sng" dirty="0"/>
              <a:t>התייחסות לסובב והסחת דעת: </a:t>
            </a:r>
            <a:r>
              <a:rPr lang="he-IL" b="1" u="sng" baseline="0" dirty="0"/>
              <a:t>2-3 דקות</a:t>
            </a:r>
            <a:endParaRPr lang="he-IL" b="1" u="sng" dirty="0"/>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שאלי: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(ש) האם אתם מכירים גורמים המשפיעים על התנהגות הילדים בסביבת התחבורה?</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(ש) כיצד התנהגות הילדים ומאפייני הילדים עשויים לסכן אותם בסביבת התחבורה?</a:t>
            </a:r>
            <a:endParaRPr lang="he-IL" sz="1200" b="0" i="0" kern="1200" dirty="0">
              <a:solidFill>
                <a:schemeClr val="tx1"/>
              </a:solidFill>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sz="1200" b="0" i="0" kern="1200" dirty="0">
              <a:solidFill>
                <a:schemeClr val="tx1"/>
              </a:solidFill>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latin typeface="+mn-lt"/>
                <a:ea typeface="+mn-ea"/>
                <a:cs typeface="+mn-cs"/>
              </a:rPr>
              <a:t>(ת) תשומת</a:t>
            </a:r>
            <a:r>
              <a:rPr lang="he-IL" sz="1200" b="0" i="0" kern="1200" baseline="0" dirty="0">
                <a:solidFill>
                  <a:schemeClr val="tx1"/>
                </a:solidFill>
                <a:latin typeface="+mn-lt"/>
                <a:ea typeface="+mn-ea"/>
                <a:cs typeface="+mn-cs"/>
              </a:rPr>
              <a:t> הלב של </a:t>
            </a:r>
            <a:r>
              <a:rPr lang="he-IL" sz="1200" b="0" i="0" kern="1200" dirty="0">
                <a:solidFill>
                  <a:schemeClr val="tx1"/>
                </a:solidFill>
                <a:latin typeface="+mn-lt"/>
                <a:ea typeface="+mn-ea"/>
                <a:cs typeface="+mn-cs"/>
              </a:rPr>
              <a:t>ילדים מוסחת בקלות: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dirty="0">
                <a:solidFill>
                  <a:schemeClr val="tx1"/>
                </a:solidFill>
                <a:latin typeface="+mn-lt"/>
                <a:ea typeface="+mn-ea"/>
                <a:cs typeface="+mn-cs"/>
              </a:rPr>
              <a:t>כלב שעובר, שלט פרסומת</a:t>
            </a:r>
            <a:r>
              <a:rPr lang="he-IL" sz="1200" b="0" i="0" kern="1200" baseline="0" dirty="0">
                <a:solidFill>
                  <a:schemeClr val="tx1"/>
                </a:solidFill>
                <a:latin typeface="+mn-lt"/>
                <a:ea typeface="+mn-ea"/>
                <a:cs typeface="+mn-cs"/>
              </a:rPr>
              <a:t> על אוטובוס נוסע, כדור שמתגלגל, אופניים שנופלים ועוד. </a:t>
            </a: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kern="1200" baseline="0" dirty="0">
                <a:solidFill>
                  <a:schemeClr val="tx1"/>
                </a:solidFill>
                <a:latin typeface="+mn-lt"/>
                <a:ea typeface="+mn-ea"/>
                <a:cs typeface="+mn-cs"/>
              </a:rPr>
              <a:t>בנוסף, ילדים לרב יגיבו באופן מיידי למה שמושך את תשומת ליבם באותו רגע. למשל, מיד ירוצו אחרי כדור שהתגלגל. </a:t>
            </a:r>
            <a:endParaRPr lang="he-IL" sz="1200" b="0" i="0" kern="1200" dirty="0">
              <a:solidFill>
                <a:schemeClr val="tx1"/>
              </a:solidFill>
              <a:latin typeface="+mn-lt"/>
              <a:ea typeface="+mn-ea"/>
              <a:cs typeface="+mn-cs"/>
            </a:endParaRPr>
          </a:p>
          <a:p>
            <a:endParaRPr lang="he-IL" baseline="0" dirty="0"/>
          </a:p>
          <a:p>
            <a:r>
              <a:rPr lang="he-IL" b="1" baseline="0" dirty="0">
                <a:sym typeface="Wingdings" panose="05000000000000000000" pitchFamily="2" charset="2"/>
              </a:rPr>
              <a:t>  </a:t>
            </a:r>
            <a:r>
              <a:rPr lang="he-IL" b="1" baseline="0" dirty="0"/>
              <a:t>משפט קישור לשקופית הבאה:</a:t>
            </a:r>
          </a:p>
          <a:p>
            <a:r>
              <a:rPr lang="he-IL" baseline="0" dirty="0"/>
              <a:t>עד כאן למדנו את המסוגלות ואי המסוגלות של הילדים. כעת נלמד כיצד מאפיינים אלה משפיעים עליהם בסביבת התחבורה. לשם כך, נצפה בסרטון המחשה. </a:t>
            </a:r>
          </a:p>
          <a:p>
            <a:endParaRPr lang="he-IL" baseline="0" dirty="0"/>
          </a:p>
          <a:p>
            <a:endParaRPr lang="he-IL" dirty="0"/>
          </a:p>
        </p:txBody>
      </p:sp>
      <p:sp>
        <p:nvSpPr>
          <p:cNvPr id="4" name="מציין מיקום של מספר שקופית 3"/>
          <p:cNvSpPr>
            <a:spLocks noGrp="1"/>
          </p:cNvSpPr>
          <p:nvPr>
            <p:ph type="sldNum" sz="quarter" idx="10"/>
          </p:nvPr>
        </p:nvSpPr>
        <p:spPr/>
        <p:txBody>
          <a:bodyPr/>
          <a:lstStyle/>
          <a:p>
            <a:fld id="{91BD4FDB-474C-4D44-89E2-0948D6902DA9}" type="slidenum">
              <a:rPr lang="he-IL" smtClean="0">
                <a:solidFill>
                  <a:prstClr val="black"/>
                </a:solidFill>
              </a:rPr>
              <a:pPr/>
              <a:t>15</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3594792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lnSpcReduction="10000"/>
          </a:bodyPr>
          <a:lstStyle/>
          <a:p>
            <a:r>
              <a:rPr lang="he-IL" b="1" u="sng" dirty="0"/>
              <a:t>ילדים בסביבת התחבורה </a:t>
            </a:r>
            <a:r>
              <a:rPr lang="he-IL" b="1" u="sng" baseline="0" dirty="0"/>
              <a:t>- 10 דקות</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באמצעות צפייה בסרטונים, הגדירי עם הילדים את ההשפעות של מאפייני הילדים על היותם משתמשי דרך.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לשם כך, הנחי את הילדים להתייחס לשאלות המופיעות בשקופית במהלך הצפייה בחלק הראשון של הסרטון.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(במידה ואפשר, רצוי לכתוב את השאלות על הלוח, על מנת שהילדים יוכלו להיזכר בהן במהלך הצפייה).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צפייה חלק 1 ודיון: 5 דקות</a:t>
            </a:r>
          </a:p>
          <a:p>
            <a:r>
              <a:rPr lang="he-IL" baseline="0" dirty="0"/>
              <a:t>צפייה- מסיחים בכביש (מתול ד"ר איקס-חצייה בטוחה)</a:t>
            </a:r>
          </a:p>
          <a:p>
            <a:r>
              <a:rPr lang="he-IL" baseline="0" dirty="0"/>
              <a:t>מההתחלה ועד 01:07 – (עד: חציית כביש היא עניין של מקצוענות)</a:t>
            </a:r>
          </a:p>
          <a:p>
            <a:r>
              <a:rPr lang="he-IL" baseline="0" dirty="0"/>
              <a:t>לאחר הצפייה, בקשי התייחסויות לילדים לשאלות המנחות. </a:t>
            </a:r>
          </a:p>
          <a:p>
            <a:endParaRPr lang="he-IL" baseline="0" dirty="0"/>
          </a:p>
          <a:p>
            <a:r>
              <a:rPr lang="he-IL" baseline="0" dirty="0"/>
              <a:t>לשימושך, שאלות נוספות:</a:t>
            </a:r>
          </a:p>
          <a:p>
            <a:r>
              <a:rPr lang="he-IL" baseline="0" dirty="0"/>
              <a:t>מהם הגורמים המסיחים את תשומת הלב של ילדים במתרחש במרחב התעבורה? טלפון סלולרי, כדור, חפצים שמחזיקים, משחק עם חברים</a:t>
            </a:r>
          </a:p>
          <a:p>
            <a:r>
              <a:rPr lang="he-IL" baseline="0" dirty="0"/>
              <a:t>כיצד משפיעה יכולת הראיה המאפיינת ילדים? צרה יותר, ולכן יכולים לראות פחות. </a:t>
            </a:r>
          </a:p>
          <a:p>
            <a:r>
              <a:rPr lang="he-IL" baseline="0" dirty="0"/>
              <a:t>מה משפיע על מידת הנראות של הילדים בעיני הנהגים? גובה וגודל</a:t>
            </a:r>
          </a:p>
          <a:p>
            <a:endParaRPr lang="he-IL" baseline="0" dirty="0"/>
          </a:p>
          <a:p>
            <a:endParaRPr lang="he-IL" baseline="0" dirty="0"/>
          </a:p>
          <a:p>
            <a:r>
              <a:rPr lang="he-IL" baseline="0" dirty="0"/>
              <a:t>בסיום הדיון הקצר, 2 דקות</a:t>
            </a:r>
          </a:p>
          <a:p>
            <a:r>
              <a:rPr lang="he-IL" baseline="0" dirty="0"/>
              <a:t>הקריני את החלק השני והמסכם של הסרטון. </a:t>
            </a:r>
          </a:p>
          <a:p>
            <a:endParaRPr lang="he-IL" dirty="0"/>
          </a:p>
        </p:txBody>
      </p:sp>
      <p:sp>
        <p:nvSpPr>
          <p:cNvPr id="4" name="מציין מיקום של מספר שקופית 3"/>
          <p:cNvSpPr>
            <a:spLocks noGrp="1"/>
          </p:cNvSpPr>
          <p:nvPr>
            <p:ph type="sldNum" sz="quarter" idx="10"/>
          </p:nvPr>
        </p:nvSpPr>
        <p:spPr/>
        <p:txBody>
          <a:bodyPr/>
          <a:lstStyle/>
          <a:p>
            <a:fld id="{91BD4FDB-474C-4D44-89E2-0948D6902DA9}" type="slidenum">
              <a:rPr lang="he-IL" smtClean="0">
                <a:solidFill>
                  <a:prstClr val="black"/>
                </a:solidFill>
              </a:rPr>
              <a:pPr/>
              <a:t>16</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3830994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lnSpcReduction="10000"/>
          </a:bodyPr>
          <a:lstStyle/>
          <a:p>
            <a:r>
              <a:rPr lang="he-IL" b="1" u="sng" dirty="0"/>
              <a:t>ילדים בסביבת התחבורה </a:t>
            </a:r>
            <a:r>
              <a:rPr lang="he-IL" b="1" u="sng" baseline="0" dirty="0"/>
              <a:t>- 10 דקות</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באמצעות צפייה בסרטונים, הגדירי עם הילדים את ההשפעות של מאפייני הילדים על היותם משתמשי דרך.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לשם כך, הנחי את הילדים להתייחס לשאלות המופיעות בשקופית במהלך הצפייה בחלק הראשון של הסרטון.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(במידה ואפשר, רצוי לכתוב את השאלות על הלוח, על מנת שהילדים יוכלו להיזכר בהן במהלך הצפייה).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צפייה חלק 1 ודיון: 5 דקות</a:t>
            </a:r>
          </a:p>
          <a:p>
            <a:r>
              <a:rPr lang="he-IL" baseline="0" dirty="0"/>
              <a:t>צפייה- מסיחים בכביש (מתול ד"ר איקס-חצייה בטוחה)</a:t>
            </a:r>
          </a:p>
          <a:p>
            <a:r>
              <a:rPr lang="he-IL" baseline="0" dirty="0"/>
              <a:t>מההתחלה ועד 01:07 – (עד: חציית כביש היא עניין של מקצוענות)</a:t>
            </a:r>
          </a:p>
          <a:p>
            <a:r>
              <a:rPr lang="he-IL" baseline="0" dirty="0"/>
              <a:t>לאחר הצפייה, בקשי התייחסויות לילדים לשאלות המנחות. </a:t>
            </a:r>
          </a:p>
          <a:p>
            <a:endParaRPr lang="he-IL" baseline="0" dirty="0"/>
          </a:p>
          <a:p>
            <a:r>
              <a:rPr lang="he-IL" baseline="0" dirty="0"/>
              <a:t>לשימושך, שאלות נוספות:</a:t>
            </a:r>
          </a:p>
          <a:p>
            <a:r>
              <a:rPr lang="he-IL" baseline="0" dirty="0"/>
              <a:t>מהם הגורמים המסיחים את תשומת הלב של ילדים במתרחש במרחב התעבורה? טלפון סלולרי, כדור, חפצים שמחזיקים, משחק עם חברים</a:t>
            </a:r>
          </a:p>
          <a:p>
            <a:r>
              <a:rPr lang="he-IL" baseline="0" dirty="0"/>
              <a:t>כיצד משפיעה יכולת הראיה המאפיינת ילדים? צרה יותר, ולכן יכולים לראות פחות. </a:t>
            </a:r>
          </a:p>
          <a:p>
            <a:r>
              <a:rPr lang="he-IL" baseline="0" dirty="0"/>
              <a:t>מה משפיע על מידת הנראות של הילדים בעיני הנהגים? גובה וגודל</a:t>
            </a:r>
          </a:p>
          <a:p>
            <a:endParaRPr lang="he-IL" baseline="0" dirty="0"/>
          </a:p>
          <a:p>
            <a:endParaRPr lang="he-IL" baseline="0" dirty="0"/>
          </a:p>
          <a:p>
            <a:r>
              <a:rPr lang="he-IL" baseline="0" dirty="0"/>
              <a:t>בסיום הדיון הקצר, 2 דקות</a:t>
            </a:r>
          </a:p>
          <a:p>
            <a:r>
              <a:rPr lang="he-IL" baseline="0" dirty="0"/>
              <a:t>הקריני את החלק השני והמסכם של הסרטון. </a:t>
            </a:r>
          </a:p>
          <a:p>
            <a:endParaRPr lang="he-IL" dirty="0"/>
          </a:p>
        </p:txBody>
      </p:sp>
      <p:sp>
        <p:nvSpPr>
          <p:cNvPr id="4" name="מציין מיקום של מספר שקופית 3"/>
          <p:cNvSpPr>
            <a:spLocks noGrp="1"/>
          </p:cNvSpPr>
          <p:nvPr>
            <p:ph type="sldNum" sz="quarter" idx="10"/>
          </p:nvPr>
        </p:nvSpPr>
        <p:spPr/>
        <p:txBody>
          <a:bodyPr/>
          <a:lstStyle/>
          <a:p>
            <a:fld id="{91BD4FDB-474C-4D44-89E2-0948D6902DA9}" type="slidenum">
              <a:rPr lang="he-IL" smtClean="0">
                <a:solidFill>
                  <a:prstClr val="black"/>
                </a:solidFill>
              </a:rPr>
              <a:pPr/>
              <a:t>17</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4141973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u="sng" dirty="0"/>
              <a:t>ילדים בסביבת התחבורה</a:t>
            </a:r>
            <a:r>
              <a:rPr lang="he-IL" b="1" u="sng" baseline="0" dirty="0"/>
              <a:t>- 5 דקות</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לסיכום, הקריני השקופית המסכמת.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1" baseline="0" dirty="0">
                <a:sym typeface="Wingdings" panose="05000000000000000000" pitchFamily="2" charset="2"/>
              </a:rPr>
              <a:t> </a:t>
            </a:r>
            <a:r>
              <a:rPr lang="he-IL" b="1" baseline="0" dirty="0"/>
              <a:t>בחוברת: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הנחי את הילדים לענות על השאלות בחוברת בעמוד 4.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1" baseline="0" dirty="0">
                <a:sym typeface="Wingdings" panose="05000000000000000000" pitchFamily="2" charset="2"/>
              </a:rPr>
              <a:t>  </a:t>
            </a:r>
            <a:r>
              <a:rPr lang="he-IL" b="1" baseline="0" dirty="0"/>
              <a:t>משפט קישור לשקופית הבאה:</a:t>
            </a:r>
          </a:p>
          <a:p>
            <a:r>
              <a:rPr lang="he-IL" baseline="0" dirty="0"/>
              <a:t>עד כה למדנו על סביבת התחבורה, על המאפיינים שלנו כילדים משתמשי דרך ועל מסוגלות הילדים להתמודד עם הסביבה. </a:t>
            </a:r>
          </a:p>
          <a:p>
            <a:r>
              <a:rPr lang="he-IL" baseline="0" dirty="0"/>
              <a:t>כדי לעזור לילדים להתמודד בטוח יותר בסביבה, יצרנו את משמרות הזה"ב, אשר מתווכות בין הילדים כמשתמשי דרך לבין סביבת התחבורה. </a:t>
            </a:r>
          </a:p>
          <a:p>
            <a:r>
              <a:rPr lang="he-IL" baseline="0" dirty="0"/>
              <a:t>עכשיו נלמד על התפקיד של משמרות הזה"ב ומה עלינו לעשות כחברי משמרת.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endParaRPr lang="he-IL" dirty="0"/>
          </a:p>
        </p:txBody>
      </p:sp>
      <p:sp>
        <p:nvSpPr>
          <p:cNvPr id="4" name="מציין מיקום של מספר שקופית 3"/>
          <p:cNvSpPr>
            <a:spLocks noGrp="1"/>
          </p:cNvSpPr>
          <p:nvPr>
            <p:ph type="sldNum" sz="quarter" idx="10"/>
          </p:nvPr>
        </p:nvSpPr>
        <p:spPr/>
        <p:txBody>
          <a:bodyPr/>
          <a:lstStyle/>
          <a:p>
            <a:fld id="{91BD4FDB-474C-4D44-89E2-0948D6902DA9}" type="slidenum">
              <a:rPr lang="he-IL" smtClean="0">
                <a:solidFill>
                  <a:prstClr val="black"/>
                </a:solidFill>
              </a:rPr>
              <a:pPr/>
              <a:t>18</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3830994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u="sng" dirty="0"/>
              <a:t>משמרות הזה"ב</a:t>
            </a:r>
            <a:r>
              <a:rPr lang="he-IL" b="1" u="sng" baseline="0" dirty="0"/>
              <a:t> – אחריות, משימות ותפקידים - 20 דקות</a:t>
            </a:r>
          </a:p>
          <a:p>
            <a:pPr marL="0" marR="0" indent="0" algn="r" defTabSz="914400" rtl="1" eaLnBrk="1" fontAlgn="auto" latinLnBrk="0" hangingPunct="1">
              <a:lnSpc>
                <a:spcPct val="100000"/>
              </a:lnSpc>
              <a:spcBef>
                <a:spcPts val="0"/>
              </a:spcBef>
              <a:spcAft>
                <a:spcPts val="0"/>
              </a:spcAft>
              <a:buClrTx/>
              <a:buSzTx/>
              <a:buFontTx/>
              <a:buNone/>
              <a:tabLst/>
              <a:defRPr/>
            </a:pPr>
            <a:endParaRPr lang="he-IL" b="1" u="sng"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1" u="sng" baseline="0" dirty="0"/>
              <a:t>חשיבות התפקיד של משמרות הזה"ב - 5 דקות</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קישור לסרטון: מי</a:t>
            </a:r>
            <a:r>
              <a:rPr lang="he-IL" baseline="0" dirty="0"/>
              <a:t> אלו משמרות הזה"ב? בואו נראה ונלמד מה עושים חברי המשמרת</a:t>
            </a: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dirty="0"/>
              <a:t>הציגי</a:t>
            </a:r>
            <a:r>
              <a:rPr lang="he-IL" baseline="0" dirty="0"/>
              <a:t> </a:t>
            </a:r>
            <a:r>
              <a:rPr lang="he-IL" dirty="0"/>
              <a:t>לתלמידים</a:t>
            </a:r>
            <a:r>
              <a:rPr lang="he-IL" baseline="0" dirty="0"/>
              <a:t> השאלה לקראת הצפייה:</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צפייה בסרטון – 2</a:t>
            </a:r>
            <a:r>
              <a:rPr lang="he-IL" baseline="0" dirty="0"/>
              <a:t>:20 דק' [</a:t>
            </a:r>
            <a:r>
              <a:rPr lang="he-IL" dirty="0"/>
              <a:t>משמרות זה"ב- בי"ס בן צבי רמלה</a:t>
            </a:r>
            <a:r>
              <a:rPr lang="he-IL" baseline="0" dirty="0"/>
              <a:t> ]</a:t>
            </a: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en-US" dirty="0"/>
              <a:t>https://www.youtube.com/watch?v=Tz-mfz7upJE</a:t>
            </a: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b="1" u="sng"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0" u="none" baseline="0" dirty="0"/>
              <a:t>לאחר הצפייה, בקשי התייחסות התלמידים לשאלות.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0" u="none"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0" u="none" baseline="0" dirty="0"/>
              <a:t>סכמי, </a:t>
            </a:r>
          </a:p>
          <a:p>
            <a:pPr marL="0" marR="0" indent="0" algn="r" defTabSz="914400" rtl="1" eaLnBrk="1" fontAlgn="auto" latinLnBrk="0" hangingPunct="1">
              <a:lnSpc>
                <a:spcPct val="100000"/>
              </a:lnSpc>
              <a:spcBef>
                <a:spcPts val="0"/>
              </a:spcBef>
              <a:spcAft>
                <a:spcPts val="0"/>
              </a:spcAft>
              <a:buClrTx/>
              <a:buSzTx/>
              <a:buFontTx/>
              <a:buNone/>
              <a:tabLst/>
              <a:defRPr/>
            </a:pPr>
            <a:r>
              <a:rPr lang="he-IL" b="0" u="none" baseline="0" dirty="0"/>
              <a:t>חברי משמרות הזה"ב מתווכים בין סביבת התחבורה ובין הילדים כמשתמשי הדרך, על מנת לאפשר לילדים לחצות בבטחה.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1" u="sng"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1" baseline="0" dirty="0">
                <a:sym typeface="Wingdings" panose="05000000000000000000" pitchFamily="2" charset="2"/>
              </a:rPr>
              <a:t>  </a:t>
            </a:r>
            <a:r>
              <a:rPr lang="he-IL" b="1" baseline="0" dirty="0"/>
              <a:t>משפט קישור לשקופית הבאה:</a:t>
            </a:r>
          </a:p>
          <a:p>
            <a:pPr marL="0" marR="0" indent="0" algn="r" defTabSz="914400" rtl="1" eaLnBrk="1" fontAlgn="auto" latinLnBrk="0" hangingPunct="1">
              <a:lnSpc>
                <a:spcPct val="100000"/>
              </a:lnSpc>
              <a:spcBef>
                <a:spcPts val="0"/>
              </a:spcBef>
              <a:spcAft>
                <a:spcPts val="0"/>
              </a:spcAft>
              <a:buClrTx/>
              <a:buSzTx/>
              <a:buFontTx/>
              <a:buNone/>
              <a:tabLst/>
              <a:defRPr/>
            </a:pPr>
            <a:r>
              <a:rPr lang="he-IL" b="0" u="none" baseline="0" dirty="0"/>
              <a:t>לאחר שלמדנו שלמדנו על אודות מאפייני סביבת התחברוה ומאפייני הילדים כמשתמשי דרך, וראינו שתפקיד משמרות הזה"ב לתווך ביניהם, כעת נפרט על מבנה החוליה במשמרת ועל התפקידים של חברי המשמרת. </a:t>
            </a:r>
          </a:p>
          <a:p>
            <a:endParaRPr lang="he-IL" dirty="0"/>
          </a:p>
        </p:txBody>
      </p:sp>
      <p:sp>
        <p:nvSpPr>
          <p:cNvPr id="4" name="מציין מיקום של מספר שקופית 3"/>
          <p:cNvSpPr>
            <a:spLocks noGrp="1"/>
          </p:cNvSpPr>
          <p:nvPr>
            <p:ph type="sldNum" sz="quarter" idx="10"/>
          </p:nvPr>
        </p:nvSpPr>
        <p:spPr/>
        <p:txBody>
          <a:bodyPr/>
          <a:lstStyle/>
          <a:p>
            <a:fld id="{A03E2B7B-B6C0-41EA-9628-7BA250478861}" type="slidenum">
              <a:rPr lang="he-IL" smtClean="0">
                <a:solidFill>
                  <a:prstClr val="black"/>
                </a:solidFill>
              </a:rPr>
              <a:pPr/>
              <a:t>19</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3285805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u="sng" baseline="0" dirty="0"/>
              <a:t>תפקיד המפקד – 5 דק'</a:t>
            </a:r>
          </a:p>
          <a:p>
            <a:endParaRPr lang="he-IL" baseline="0" dirty="0"/>
          </a:p>
          <a:p>
            <a:r>
              <a:rPr lang="he-IL" baseline="0" dirty="0"/>
              <a:t>להפנות את הילדים לפתוח את העמוד המתאים בחוברת העבודה, כדי שיוכלו לעקוב עם המבט בהתאם להסבר על תפקיד המפקד. </a:t>
            </a:r>
          </a:p>
        </p:txBody>
      </p:sp>
      <p:sp>
        <p:nvSpPr>
          <p:cNvPr id="4" name="מציין מיקום של מספר שקופית 3"/>
          <p:cNvSpPr>
            <a:spLocks noGrp="1"/>
          </p:cNvSpPr>
          <p:nvPr>
            <p:ph type="sldNum" sz="quarter" idx="10"/>
          </p:nvPr>
        </p:nvSpPr>
        <p:spPr/>
        <p:txBody>
          <a:bodyPr/>
          <a:lstStyle/>
          <a:p>
            <a:fld id="{91BD4FDB-474C-4D44-89E2-0948D6902DA9}" type="slidenum">
              <a:rPr lang="he-IL" smtClean="0">
                <a:solidFill>
                  <a:prstClr val="black"/>
                </a:solidFill>
              </a:rPr>
              <a:pPr/>
              <a:t>23</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222979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tx1"/>
                </a:solidFill>
              </a:rPr>
              <a:t>הציגו את עצמכם ואת מהלך השיעור:</a:t>
            </a:r>
          </a:p>
          <a:p>
            <a:pPr marL="158750" indent="0" algn="r" rtl="1">
              <a:buNone/>
            </a:pPr>
            <a:endParaRPr lang="he-IL" sz="1200" dirty="0">
              <a:solidFill>
                <a:schemeClr val="tx1"/>
              </a:solidFill>
            </a:endParaRPr>
          </a:p>
          <a:p>
            <a:pPr marL="158750" indent="0" algn="r" rtl="1" fontAlgn="base">
              <a:buNone/>
            </a:pPr>
            <a:r>
              <a:rPr lang="he-IL" sz="1200" dirty="0">
                <a:solidFill>
                  <a:schemeClr val="tx1"/>
                </a:solidFill>
              </a:rPr>
              <a:t>מוזמנים לפנות בצורה אישית לתלמידים:</a:t>
            </a:r>
            <a:r>
              <a:rPr lang="he-IL" sz="1200" dirty="0"/>
              <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a:t>
            </a:r>
            <a:r>
              <a:rPr lang="he-IL" sz="1200" dirty="0" err="1">
                <a:solidFill>
                  <a:schemeClr val="accent1">
                    <a:lumMod val="75000"/>
                  </a:schemeClr>
                </a:solidFill>
              </a:rPr>
              <a:t>וכו</a:t>
            </a:r>
            <a:r>
              <a:rPr lang="he-IL" sz="1200" dirty="0">
                <a:solidFill>
                  <a:schemeClr val="accent1">
                    <a:lumMod val="75000"/>
                  </a:schemeClr>
                </a:solidFill>
              </a:rPr>
              <a:t>'.</a:t>
            </a:r>
          </a:p>
          <a:p>
            <a:pPr marL="158750" indent="0" algn="r" rtl="1" fontAlgn="base">
              <a:buNone/>
            </a:pPr>
            <a:endParaRPr lang="he-IL" sz="1200" dirty="0">
              <a:solidFill>
                <a:schemeClr val="tx1"/>
              </a:solidFill>
            </a:endParaRPr>
          </a:p>
          <a:p>
            <a:pPr marL="158750" indent="0" algn="r" rtl="1" fontAlgn="base">
              <a:buNone/>
            </a:pPr>
            <a:r>
              <a:rPr lang="he-IL" sz="1200" dirty="0">
                <a:solidFill>
                  <a:schemeClr val="tx1"/>
                </a:solidFill>
              </a:rPr>
              <a:t>נושא השיעור ומה מטרתו:</a:t>
            </a:r>
            <a:br>
              <a:rPr lang="he-IL" sz="1200" dirty="0">
                <a:solidFill>
                  <a:schemeClr val="tx1"/>
                </a:solidFill>
              </a:rPr>
            </a:br>
            <a:r>
              <a:rPr lang="he-IL" sz="1200" dirty="0">
                <a:solidFill>
                  <a:schemeClr val="accent1">
                    <a:lumMod val="75000"/>
                  </a:schemeClr>
                </a:solidFill>
              </a:rPr>
              <a:t>דוגמה לטקסט שייאמר בעל פה: "בשיעור הזה נלמד על_________. הצטרפו אליי ויהיה לנו כיף. מוכנים? מתחילים!"</a:t>
            </a:r>
          </a:p>
          <a:p>
            <a:pPr marL="0" lvl="0" indent="0" algn="r" rtl="1">
              <a:spcBef>
                <a:spcPts val="0"/>
              </a:spcBef>
              <a:spcAft>
                <a:spcPts val="0"/>
              </a:spcAft>
              <a:buNone/>
            </a:pPr>
            <a:endParaRPr lang="he-IL" sz="1200" b="1" dirty="0"/>
          </a:p>
          <a:p>
            <a:pPr marL="133350" lvl="0" algn="r" rtl="1">
              <a:lnSpc>
                <a:spcPct val="115000"/>
              </a:lnSpc>
              <a:spcBef>
                <a:spcPts val="80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נתחיל ב….  (שלב פתיח השיעור)</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נמשיך בלגלות (שלב הלימוד / הקניה - כתבו כאן שאלה מסקרנת שתיתן מענה על מטרת השיעור)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נתנסה ב… (שלב התרגול / התנסות)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נסכם  (שלב סיכום השיעור)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aa-ET" smtClean="0"/>
              <a:t>3</a:t>
            </a:fld>
            <a:endParaRPr lang="aa-ET"/>
          </a:p>
        </p:txBody>
      </p:sp>
    </p:spTree>
    <p:extLst>
      <p:ext uri="{BB962C8B-B14F-4D97-AF65-F5344CB8AC3E}">
        <p14:creationId xmlns:p14="http://schemas.microsoft.com/office/powerpoint/2010/main" val="3952723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u="sng" baseline="0" dirty="0"/>
              <a:t>תפקיד המפקד – 5 דק'</a:t>
            </a:r>
          </a:p>
          <a:p>
            <a:endParaRPr lang="he-IL" baseline="0" dirty="0"/>
          </a:p>
          <a:p>
            <a:r>
              <a:rPr lang="he-IL" baseline="0" dirty="0"/>
              <a:t>להפנות את הילדים לפתוח את העמוד המתאים בחוברת העבודה, כדי שיוכלו לעקוב עם המבט בהתאם להסבר על תפקיד המפקד. </a:t>
            </a:r>
          </a:p>
        </p:txBody>
      </p:sp>
      <p:sp>
        <p:nvSpPr>
          <p:cNvPr id="4" name="מציין מיקום של מספר שקופית 3"/>
          <p:cNvSpPr>
            <a:spLocks noGrp="1"/>
          </p:cNvSpPr>
          <p:nvPr>
            <p:ph type="sldNum" sz="quarter" idx="10"/>
          </p:nvPr>
        </p:nvSpPr>
        <p:spPr/>
        <p:txBody>
          <a:bodyPr/>
          <a:lstStyle/>
          <a:p>
            <a:fld id="{91BD4FDB-474C-4D44-89E2-0948D6902DA9}" type="slidenum">
              <a:rPr lang="he-IL" smtClean="0">
                <a:solidFill>
                  <a:prstClr val="black"/>
                </a:solidFill>
              </a:rPr>
              <a:pPr/>
              <a:t>24</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1142248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e-IL" dirty="0"/>
          </a:p>
        </p:txBody>
      </p:sp>
      <p:sp>
        <p:nvSpPr>
          <p:cNvPr id="4" name="Slide Number Placeholder 3"/>
          <p:cNvSpPr>
            <a:spLocks noGrp="1"/>
          </p:cNvSpPr>
          <p:nvPr>
            <p:ph type="sldNum" sz="quarter" idx="10"/>
          </p:nvPr>
        </p:nvSpPr>
        <p:spPr/>
        <p:txBody>
          <a:bodyPr/>
          <a:lstStyle/>
          <a:p>
            <a:fld id="{A03E2B7B-B6C0-41EA-9628-7BA250478861}" type="slidenum">
              <a:rPr lang="he-IL" smtClean="0">
                <a:solidFill>
                  <a:prstClr val="black"/>
                </a:solidFill>
              </a:rPr>
              <a:pPr/>
              <a:t>25</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634288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e-IL" dirty="0"/>
          </a:p>
        </p:txBody>
      </p:sp>
      <p:sp>
        <p:nvSpPr>
          <p:cNvPr id="4" name="Slide Number Placeholder 3"/>
          <p:cNvSpPr>
            <a:spLocks noGrp="1"/>
          </p:cNvSpPr>
          <p:nvPr>
            <p:ph type="sldNum" sz="quarter" idx="10"/>
          </p:nvPr>
        </p:nvSpPr>
        <p:spPr/>
        <p:txBody>
          <a:bodyPr/>
          <a:lstStyle/>
          <a:p>
            <a:fld id="{A03E2B7B-B6C0-41EA-9628-7BA250478861}" type="slidenum">
              <a:rPr lang="he-IL" smtClean="0">
                <a:solidFill>
                  <a:prstClr val="black"/>
                </a:solidFill>
              </a:rPr>
              <a:pPr/>
              <a:t>26</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2424602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85000" lnSpcReduction="20000"/>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b="1" u="sng" dirty="0"/>
              <a:t>פירוט</a:t>
            </a:r>
            <a:r>
              <a:rPr lang="he-IL" b="1" u="sng" baseline="0" dirty="0"/>
              <a:t> בעלי התפקידים בחוליה – 10 דקות</a:t>
            </a:r>
            <a:endParaRPr lang="he-IL" b="1" u="sng"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dirty="0"/>
              <a:t>להסביר לתלמידים:</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בסביבת בית הספר מספר מעברי חציה</a:t>
            </a:r>
            <a:r>
              <a:rPr lang="he-IL" baseline="0" dirty="0"/>
              <a:t> ולכן עבודת משמרות הזה"ב נחלקת לחוליות. בכל מעבר חציה תפעל חוליה. </a:t>
            </a:r>
          </a:p>
          <a:p>
            <a:pPr marL="0" marR="0" indent="0" algn="r" defTabSz="914400" rtl="1" eaLnBrk="1" fontAlgn="auto" latinLnBrk="0" hangingPunct="1">
              <a:lnSpc>
                <a:spcPct val="100000"/>
              </a:lnSpc>
              <a:spcBef>
                <a:spcPts val="0"/>
              </a:spcBef>
              <a:spcAft>
                <a:spcPts val="0"/>
              </a:spcAft>
              <a:buClrTx/>
              <a:buSzTx/>
              <a:buFontTx/>
              <a:buNone/>
              <a:tabLst/>
              <a:defRPr/>
            </a:pPr>
            <a:r>
              <a:rPr lang="he-IL" b="1" u="sng" baseline="0" dirty="0"/>
              <a:t>הגדרת המושג חוליה: </a:t>
            </a:r>
            <a:r>
              <a:rPr lang="he-IL" baseline="0" dirty="0"/>
              <a:t>חוליה הינה קבוצה קטנה מתוך הקבוצה הכוללת. </a:t>
            </a:r>
          </a:p>
          <a:p>
            <a:pPr marL="0" indent="0">
              <a:buNone/>
            </a:pPr>
            <a:r>
              <a:rPr lang="he-IL" sz="1200" dirty="0"/>
              <a:t>בואו נלמד על הרכב</a:t>
            </a:r>
            <a:r>
              <a:rPr lang="he-IL" sz="1200" baseline="0" dirty="0"/>
              <a:t> החוליה </a:t>
            </a:r>
          </a:p>
          <a:p>
            <a:pPr marL="0" indent="0">
              <a:buNone/>
            </a:pPr>
            <a:r>
              <a:rPr lang="he-IL" sz="1200" baseline="0" dirty="0"/>
              <a:t>יש לנו שני סוגים של הרכבי חוליה: מקסימאלי (גדול) ומינימאלי (קטן)</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כאן אנו רואים הרכב מינימאלי.</a:t>
            </a:r>
            <a:r>
              <a:rPr lang="he-IL" baseline="0" dirty="0"/>
              <a:t> </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dirty="0"/>
              <a:t>בכל</a:t>
            </a:r>
            <a:r>
              <a:rPr lang="he-IL" baseline="0" dirty="0"/>
              <a:t> </a:t>
            </a:r>
            <a:r>
              <a:rPr lang="he-IL" b="1" u="sng" baseline="0" dirty="0"/>
              <a:t>משמרת קיימות מספר חוליות</a:t>
            </a:r>
            <a:r>
              <a:rPr lang="he-IL" baseline="0" dirty="0"/>
              <a:t>, בהתאם למספר מעברי החציה. </a:t>
            </a: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b="1" u="sng" dirty="0"/>
              <a:t>בעלי התפקידים בחוליה</a:t>
            </a:r>
          </a:p>
          <a:p>
            <a:r>
              <a:rPr lang="he-IL" dirty="0"/>
              <a:t>כעת,</a:t>
            </a:r>
          </a:p>
          <a:p>
            <a:r>
              <a:rPr lang="he-IL" dirty="0"/>
              <a:t>בואו ניזכר בסרטון שצפינו על משמרות הזה"ב בבי"ס בן צבי ברמלה, או שתזכרו בחברי משמרות הזה"ב כאן בבית הספר שלכם,</a:t>
            </a:r>
          </a:p>
          <a:p>
            <a:r>
              <a:rPr lang="he-IL" dirty="0"/>
              <a:t>האם אתם רוצים</a:t>
            </a:r>
            <a:r>
              <a:rPr lang="he-IL" baseline="0" dirty="0"/>
              <a:t> לנסות לנחש מהו התפקיד של האוחז, המתאם והמפקד?</a:t>
            </a:r>
          </a:p>
          <a:p>
            <a:endParaRPr lang="he-IL" baseline="0" dirty="0"/>
          </a:p>
          <a:p>
            <a:r>
              <a:rPr lang="he-IL" baseline="0" dirty="0"/>
              <a:t>אפשרי לילדים להתייחס, אך אל תתקני במידה ויש שגיאות. לאחר התייחסות של 2-3 ילדים, </a:t>
            </a:r>
          </a:p>
          <a:p>
            <a:r>
              <a:rPr lang="he-IL" baseline="0" dirty="0"/>
              <a:t>הסבירי את התפקיד של כל בעל תפקיד בחוליה, באמצעות לחיצה על הקישור המתאים. </a:t>
            </a:r>
          </a:p>
          <a:p>
            <a:r>
              <a:rPr lang="he-IL" baseline="0" dirty="0"/>
              <a:t>שימי לב כי בשלב זה מדובר בהסבר כללי. פירוט מצבי האחיזה יבוצע בשיעור הבא, בהתייחס לסוגי הכבישים. </a:t>
            </a:r>
          </a:p>
          <a:p>
            <a:endParaRPr lang="he-IL" baseline="0" dirty="0"/>
          </a:p>
          <a:p>
            <a:r>
              <a:rPr lang="he-IL" baseline="0" dirty="0">
                <a:sym typeface="Wingdings 2" panose="05020102010507070707" pitchFamily="18" charset="2"/>
              </a:rPr>
              <a:t></a:t>
            </a:r>
            <a:r>
              <a:rPr lang="he-IL" baseline="0" dirty="0"/>
              <a:t> חשוב לעבוד בסדר הבא:</a:t>
            </a:r>
          </a:p>
          <a:p>
            <a:pPr marL="228600" indent="-228600">
              <a:buAutoNum type="arabicPeriod"/>
            </a:pPr>
            <a:r>
              <a:rPr lang="he-IL" baseline="0" dirty="0"/>
              <a:t>אוחז</a:t>
            </a:r>
          </a:p>
          <a:p>
            <a:pPr marL="228600" indent="-228600">
              <a:buAutoNum type="arabicPeriod"/>
            </a:pPr>
            <a:r>
              <a:rPr lang="he-IL" baseline="0" dirty="0"/>
              <a:t>מתאם</a:t>
            </a:r>
          </a:p>
          <a:p>
            <a:pPr marL="228600" indent="-228600">
              <a:buAutoNum type="arabicPeriod"/>
            </a:pPr>
            <a:r>
              <a:rPr lang="he-IL" baseline="0" dirty="0"/>
              <a:t>מפקד</a:t>
            </a:r>
          </a:p>
          <a:p>
            <a:pPr marL="0" indent="0">
              <a:buNone/>
            </a:pPr>
            <a:r>
              <a:rPr lang="he-IL" baseline="0" dirty="0"/>
              <a:t>בסיום כל שקופית של בעל תפקיד, חזרי לשקופית הנוכחית, באמצעות חזרה על הלחצן בתחתית העמוד. </a:t>
            </a:r>
          </a:p>
          <a:p>
            <a:pPr marL="0" indent="0">
              <a:buNone/>
            </a:pPr>
            <a:r>
              <a:rPr lang="he-IL" baseline="0" dirty="0"/>
              <a:t>הפני את תשומת לב התלמידים שהפירוט של כל בעלי התפקידים מופיע בחוברת לתלמיד. </a:t>
            </a:r>
          </a:p>
          <a:p>
            <a:pPr marL="0" indent="0">
              <a:buNone/>
            </a:pPr>
            <a:endParaRPr lang="he-IL" baseline="0" dirty="0"/>
          </a:p>
          <a:p>
            <a:pPr marL="0" indent="0">
              <a:buNone/>
            </a:pPr>
            <a:r>
              <a:rPr lang="he-IL" baseline="0" dirty="0"/>
              <a:t>לאחר המעבר על כל התפקידים, באמצעות הלחצן בעמוד זה, תוכלי לעבור לשקופית הבאה העוסקת בפירוט הציוד הנדרש. </a:t>
            </a:r>
          </a:p>
          <a:p>
            <a:pPr marL="0" indent="0">
              <a:buNone/>
            </a:pPr>
            <a:endParaRPr lang="he-IL" dirty="0"/>
          </a:p>
        </p:txBody>
      </p:sp>
      <p:sp>
        <p:nvSpPr>
          <p:cNvPr id="4" name="מציין מיקום של מספר שקופית 3"/>
          <p:cNvSpPr>
            <a:spLocks noGrp="1"/>
          </p:cNvSpPr>
          <p:nvPr>
            <p:ph type="sldNum" sz="quarter" idx="10"/>
          </p:nvPr>
        </p:nvSpPr>
        <p:spPr/>
        <p:txBody>
          <a:bodyPr/>
          <a:lstStyle/>
          <a:p>
            <a:fld id="{A03E2B7B-B6C0-41EA-9628-7BA250478861}" type="slidenum">
              <a:rPr lang="he-IL" smtClean="0">
                <a:solidFill>
                  <a:prstClr val="black"/>
                </a:solidFill>
              </a:rPr>
              <a:pPr/>
              <a:t>27</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942291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85000" lnSpcReduction="20000"/>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b="1" u="sng" dirty="0"/>
              <a:t>פירוט</a:t>
            </a:r>
            <a:r>
              <a:rPr lang="he-IL" b="1" u="sng" baseline="0" dirty="0"/>
              <a:t> בעלי התפקידים בחוליה – 10 דקות</a:t>
            </a:r>
            <a:endParaRPr lang="he-IL" b="1" u="sng"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dirty="0"/>
              <a:t>להסביר לתלמידים:</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בסביבת בית הספר מספר מעברי חציה</a:t>
            </a:r>
            <a:r>
              <a:rPr lang="he-IL" baseline="0" dirty="0"/>
              <a:t> ולכן עבודת משמרות הזה"ב נחלקת לחוליות. בכל מעבר חציה תפעל חוליה. </a:t>
            </a:r>
          </a:p>
          <a:p>
            <a:pPr marL="0" marR="0" indent="0" algn="r" defTabSz="914400" rtl="1" eaLnBrk="1" fontAlgn="auto" latinLnBrk="0" hangingPunct="1">
              <a:lnSpc>
                <a:spcPct val="100000"/>
              </a:lnSpc>
              <a:spcBef>
                <a:spcPts val="0"/>
              </a:spcBef>
              <a:spcAft>
                <a:spcPts val="0"/>
              </a:spcAft>
              <a:buClrTx/>
              <a:buSzTx/>
              <a:buFontTx/>
              <a:buNone/>
              <a:tabLst/>
              <a:defRPr/>
            </a:pPr>
            <a:r>
              <a:rPr lang="he-IL" b="1" u="sng" baseline="0" dirty="0"/>
              <a:t>הגדרת המושג חוליה: </a:t>
            </a:r>
            <a:r>
              <a:rPr lang="he-IL" baseline="0" dirty="0"/>
              <a:t>חוליה הינה קבוצה קטנה מתוך הקבוצה הכוללת. </a:t>
            </a:r>
          </a:p>
          <a:p>
            <a:pPr marL="0" indent="0">
              <a:buNone/>
            </a:pPr>
            <a:r>
              <a:rPr lang="he-IL" sz="1200" dirty="0"/>
              <a:t>בואו נלמד על הרכב</a:t>
            </a:r>
            <a:r>
              <a:rPr lang="he-IL" sz="1200" baseline="0" dirty="0"/>
              <a:t> החוליה </a:t>
            </a:r>
          </a:p>
          <a:p>
            <a:pPr marL="0" indent="0">
              <a:buNone/>
            </a:pPr>
            <a:r>
              <a:rPr lang="he-IL" sz="1200" baseline="0" dirty="0"/>
              <a:t>יש לנו שני סוגים של הרכבי חוליה: מקסימאלי (גדול) ומינימאלי (קטן)</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כאן אנו רואים הרכב מינימאלי.</a:t>
            </a:r>
            <a:r>
              <a:rPr lang="he-IL" baseline="0" dirty="0"/>
              <a:t> </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dirty="0"/>
              <a:t>בכל</a:t>
            </a:r>
            <a:r>
              <a:rPr lang="he-IL" baseline="0" dirty="0"/>
              <a:t> </a:t>
            </a:r>
            <a:r>
              <a:rPr lang="he-IL" b="1" u="sng" baseline="0" dirty="0"/>
              <a:t>משמרת קיימות מספר חוליות</a:t>
            </a:r>
            <a:r>
              <a:rPr lang="he-IL" baseline="0" dirty="0"/>
              <a:t>, בהתאם למספר מעברי החציה. </a:t>
            </a: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b="1" u="sng" dirty="0"/>
              <a:t>בעלי התפקידים בחוליה</a:t>
            </a:r>
          </a:p>
          <a:p>
            <a:r>
              <a:rPr lang="he-IL" dirty="0"/>
              <a:t>כעת,</a:t>
            </a:r>
          </a:p>
          <a:p>
            <a:r>
              <a:rPr lang="he-IL" dirty="0"/>
              <a:t>בואו ניזכר בסרטון שצפינו על משמרות הזה"ב בבי"ס בן צבי ברמלה, או שתזכרו בחברי משמרות הזה"ב כאן בבית הספר שלכם,</a:t>
            </a:r>
          </a:p>
          <a:p>
            <a:r>
              <a:rPr lang="he-IL" dirty="0"/>
              <a:t>האם אתם רוצים</a:t>
            </a:r>
            <a:r>
              <a:rPr lang="he-IL" baseline="0" dirty="0"/>
              <a:t> לנסות לנחש מהו התפקיד של האוחז, המתאם והמפקד?</a:t>
            </a:r>
          </a:p>
          <a:p>
            <a:endParaRPr lang="he-IL" baseline="0" dirty="0"/>
          </a:p>
          <a:p>
            <a:r>
              <a:rPr lang="he-IL" baseline="0" dirty="0"/>
              <a:t>אפשרי לילדים להתייחס, אך אל תתקני במידה ויש שגיאות. לאחר התייחסות של 2-3 ילדים, </a:t>
            </a:r>
          </a:p>
          <a:p>
            <a:r>
              <a:rPr lang="he-IL" baseline="0" dirty="0"/>
              <a:t>הסבירי את התפקיד של כל בעל תפקיד בחוליה, באמצעות לחיצה על הקישור המתאים. </a:t>
            </a:r>
          </a:p>
          <a:p>
            <a:r>
              <a:rPr lang="he-IL" baseline="0" dirty="0"/>
              <a:t>שימי לב כי בשלב זה מדובר בהסבר כללי. פירוט מצבי האחיזה יבוצע בשיעור הבא, בהתייחס לסוגי הכבישים. </a:t>
            </a:r>
          </a:p>
          <a:p>
            <a:endParaRPr lang="he-IL" baseline="0" dirty="0"/>
          </a:p>
          <a:p>
            <a:r>
              <a:rPr lang="he-IL" baseline="0" dirty="0">
                <a:sym typeface="Wingdings 2" panose="05020102010507070707" pitchFamily="18" charset="2"/>
              </a:rPr>
              <a:t></a:t>
            </a:r>
            <a:r>
              <a:rPr lang="he-IL" baseline="0" dirty="0"/>
              <a:t> חשוב לעבוד בסדר הבא:</a:t>
            </a:r>
          </a:p>
          <a:p>
            <a:pPr marL="228600" indent="-228600">
              <a:buAutoNum type="arabicPeriod"/>
            </a:pPr>
            <a:r>
              <a:rPr lang="he-IL" baseline="0" dirty="0"/>
              <a:t>אוחז</a:t>
            </a:r>
          </a:p>
          <a:p>
            <a:pPr marL="228600" indent="-228600">
              <a:buAutoNum type="arabicPeriod"/>
            </a:pPr>
            <a:r>
              <a:rPr lang="he-IL" baseline="0" dirty="0"/>
              <a:t>מתאם</a:t>
            </a:r>
          </a:p>
          <a:p>
            <a:pPr marL="228600" indent="-228600">
              <a:buAutoNum type="arabicPeriod"/>
            </a:pPr>
            <a:r>
              <a:rPr lang="he-IL" baseline="0" dirty="0"/>
              <a:t>מפקד</a:t>
            </a:r>
          </a:p>
          <a:p>
            <a:pPr marL="0" indent="0">
              <a:buNone/>
            </a:pPr>
            <a:r>
              <a:rPr lang="he-IL" baseline="0" dirty="0"/>
              <a:t>בסיום כל שקופית של בעל תפקיד, חזרי לשקופית הנוכחית, באמצעות חזרה על הלחצן בתחתית העמוד. </a:t>
            </a:r>
          </a:p>
          <a:p>
            <a:pPr marL="0" indent="0">
              <a:buNone/>
            </a:pPr>
            <a:r>
              <a:rPr lang="he-IL" baseline="0" dirty="0"/>
              <a:t>הפני את תשומת לב התלמידים שהפירוט של כל בעלי התפקידים מופיע בחוברת לתלמיד. </a:t>
            </a:r>
          </a:p>
          <a:p>
            <a:pPr marL="0" indent="0">
              <a:buNone/>
            </a:pPr>
            <a:endParaRPr lang="he-IL" baseline="0" dirty="0"/>
          </a:p>
          <a:p>
            <a:pPr marL="0" indent="0">
              <a:buNone/>
            </a:pPr>
            <a:r>
              <a:rPr lang="he-IL" baseline="0" dirty="0"/>
              <a:t>לאחר המעבר על כל התפקידים, באמצעות הלחצן בעמוד זה, תוכלי לעבור לשקופית הבאה העוסקת בפירוט הציוד הנדרש. </a:t>
            </a:r>
          </a:p>
          <a:p>
            <a:pPr marL="0" indent="0">
              <a:buNone/>
            </a:pPr>
            <a:endParaRPr lang="he-IL" dirty="0"/>
          </a:p>
        </p:txBody>
      </p:sp>
      <p:sp>
        <p:nvSpPr>
          <p:cNvPr id="4" name="מציין מיקום של מספר שקופית 3"/>
          <p:cNvSpPr>
            <a:spLocks noGrp="1"/>
          </p:cNvSpPr>
          <p:nvPr>
            <p:ph type="sldNum" sz="quarter" idx="10"/>
          </p:nvPr>
        </p:nvSpPr>
        <p:spPr/>
        <p:txBody>
          <a:bodyPr/>
          <a:lstStyle/>
          <a:p>
            <a:fld id="{A03E2B7B-B6C0-41EA-9628-7BA250478861}" type="slidenum">
              <a:rPr lang="he-IL" smtClean="0">
                <a:solidFill>
                  <a:prstClr val="black"/>
                </a:solidFill>
              </a:rPr>
              <a:pPr/>
              <a:t>28</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172210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85000" lnSpcReduction="20000"/>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b="1" u="sng" dirty="0"/>
              <a:t>פירוט</a:t>
            </a:r>
            <a:r>
              <a:rPr lang="he-IL" b="1" u="sng" baseline="0" dirty="0"/>
              <a:t> בעלי התפקידים בחוליה – 10 דקות</a:t>
            </a:r>
            <a:endParaRPr lang="he-IL" b="1" u="sng"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dirty="0"/>
              <a:t>להסביר לתלמידים:</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בסביבת בית הספר מספר מעברי חציה</a:t>
            </a:r>
            <a:r>
              <a:rPr lang="he-IL" baseline="0" dirty="0"/>
              <a:t> ולכן עבודת משמרות הזה"ב נחלקת לחוליות. בכל מעבר חציה תפעל חוליה. </a:t>
            </a:r>
          </a:p>
          <a:p>
            <a:pPr marL="0" marR="0" indent="0" algn="r" defTabSz="914400" rtl="1" eaLnBrk="1" fontAlgn="auto" latinLnBrk="0" hangingPunct="1">
              <a:lnSpc>
                <a:spcPct val="100000"/>
              </a:lnSpc>
              <a:spcBef>
                <a:spcPts val="0"/>
              </a:spcBef>
              <a:spcAft>
                <a:spcPts val="0"/>
              </a:spcAft>
              <a:buClrTx/>
              <a:buSzTx/>
              <a:buFontTx/>
              <a:buNone/>
              <a:tabLst/>
              <a:defRPr/>
            </a:pPr>
            <a:r>
              <a:rPr lang="he-IL" b="1" u="sng" baseline="0" dirty="0"/>
              <a:t>הגדרת המושג חוליה: </a:t>
            </a:r>
            <a:r>
              <a:rPr lang="he-IL" baseline="0" dirty="0"/>
              <a:t>חוליה הינה קבוצה קטנה מתוך הקבוצה הכוללת. </a:t>
            </a:r>
          </a:p>
          <a:p>
            <a:pPr marL="0" indent="0">
              <a:buNone/>
            </a:pPr>
            <a:r>
              <a:rPr lang="he-IL" sz="1200" dirty="0"/>
              <a:t>בואו נלמד על הרכב</a:t>
            </a:r>
            <a:r>
              <a:rPr lang="he-IL" sz="1200" baseline="0" dirty="0"/>
              <a:t> החוליה </a:t>
            </a:r>
          </a:p>
          <a:p>
            <a:pPr marL="0" indent="0">
              <a:buNone/>
            </a:pPr>
            <a:r>
              <a:rPr lang="he-IL" sz="1200" baseline="0" dirty="0"/>
              <a:t>יש לנו שני סוגים של הרכבי חוליה: מקסימאלי (גדול) ומינימאלי (קטן)</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כאן אנו רואים הרכב מינימאלי.</a:t>
            </a:r>
            <a:r>
              <a:rPr lang="he-IL" baseline="0" dirty="0"/>
              <a:t> </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dirty="0"/>
              <a:t>בכל</a:t>
            </a:r>
            <a:r>
              <a:rPr lang="he-IL" baseline="0" dirty="0"/>
              <a:t> </a:t>
            </a:r>
            <a:r>
              <a:rPr lang="he-IL" b="1" u="sng" baseline="0" dirty="0"/>
              <a:t>משמרת קיימות מספר חוליות</a:t>
            </a:r>
            <a:r>
              <a:rPr lang="he-IL" baseline="0" dirty="0"/>
              <a:t>, בהתאם למספר מעברי החציה. </a:t>
            </a: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b="1" u="sng" dirty="0"/>
              <a:t>בעלי התפקידים בחוליה</a:t>
            </a:r>
          </a:p>
          <a:p>
            <a:r>
              <a:rPr lang="he-IL" dirty="0"/>
              <a:t>כעת,</a:t>
            </a:r>
          </a:p>
          <a:p>
            <a:r>
              <a:rPr lang="he-IL" dirty="0"/>
              <a:t>בואו ניזכר בסרטון שצפינו על משמרות הזה"ב בבי"ס בן צבי ברמלה, או שתזכרו בחברי משמרות הזה"ב כאן בבית הספר שלכם,</a:t>
            </a:r>
          </a:p>
          <a:p>
            <a:r>
              <a:rPr lang="he-IL" dirty="0"/>
              <a:t>האם אתם רוצים</a:t>
            </a:r>
            <a:r>
              <a:rPr lang="he-IL" baseline="0" dirty="0"/>
              <a:t> לנסות לנחש מהו התפקיד של האוחז, המתאם והמפקד?</a:t>
            </a:r>
          </a:p>
          <a:p>
            <a:endParaRPr lang="he-IL" baseline="0" dirty="0"/>
          </a:p>
          <a:p>
            <a:r>
              <a:rPr lang="he-IL" baseline="0" dirty="0"/>
              <a:t>אפשרי לילדים להתייחס, אך אל תתקני במידה ויש שגיאות. לאחר התייחסות של 2-3 ילדים, </a:t>
            </a:r>
          </a:p>
          <a:p>
            <a:r>
              <a:rPr lang="he-IL" baseline="0" dirty="0"/>
              <a:t>הסבירי את התפקיד של כל בעל תפקיד בחוליה, באמצעות לחיצה על הקישור המתאים. </a:t>
            </a:r>
          </a:p>
          <a:p>
            <a:r>
              <a:rPr lang="he-IL" baseline="0" dirty="0"/>
              <a:t>שימי לב כי בשלב זה מדובר בהסבר כללי. פירוט מצבי האחיזה יבוצע בשיעור הבא, בהתייחס לסוגי הכבישים. </a:t>
            </a:r>
          </a:p>
          <a:p>
            <a:endParaRPr lang="he-IL" baseline="0" dirty="0"/>
          </a:p>
          <a:p>
            <a:r>
              <a:rPr lang="he-IL" baseline="0" dirty="0">
                <a:sym typeface="Wingdings 2" panose="05020102010507070707" pitchFamily="18" charset="2"/>
              </a:rPr>
              <a:t></a:t>
            </a:r>
            <a:r>
              <a:rPr lang="he-IL" baseline="0" dirty="0"/>
              <a:t> חשוב לעבוד בסדר הבא:</a:t>
            </a:r>
          </a:p>
          <a:p>
            <a:pPr marL="228600" indent="-228600">
              <a:buAutoNum type="arabicPeriod"/>
            </a:pPr>
            <a:r>
              <a:rPr lang="he-IL" baseline="0" dirty="0"/>
              <a:t>אוחז</a:t>
            </a:r>
          </a:p>
          <a:p>
            <a:pPr marL="228600" indent="-228600">
              <a:buAutoNum type="arabicPeriod"/>
            </a:pPr>
            <a:r>
              <a:rPr lang="he-IL" baseline="0" dirty="0"/>
              <a:t>מתאם</a:t>
            </a:r>
          </a:p>
          <a:p>
            <a:pPr marL="228600" indent="-228600">
              <a:buAutoNum type="arabicPeriod"/>
            </a:pPr>
            <a:r>
              <a:rPr lang="he-IL" baseline="0" dirty="0"/>
              <a:t>מפקד</a:t>
            </a:r>
          </a:p>
          <a:p>
            <a:pPr marL="0" indent="0">
              <a:buNone/>
            </a:pPr>
            <a:r>
              <a:rPr lang="he-IL" baseline="0" dirty="0"/>
              <a:t>בסיום כל שקופית של בעל תפקיד, חזרי לשקופית הנוכחית, באמצעות חזרה על הלחצן בתחתית העמוד. </a:t>
            </a:r>
          </a:p>
          <a:p>
            <a:pPr marL="0" indent="0">
              <a:buNone/>
            </a:pPr>
            <a:r>
              <a:rPr lang="he-IL" baseline="0" dirty="0"/>
              <a:t>הפני את תשומת לב התלמידים שהפירוט של כל בעלי התפקידים מופיע בחוברת לתלמיד. </a:t>
            </a:r>
          </a:p>
          <a:p>
            <a:pPr marL="0" indent="0">
              <a:buNone/>
            </a:pPr>
            <a:endParaRPr lang="he-IL" baseline="0" dirty="0"/>
          </a:p>
          <a:p>
            <a:pPr marL="0" indent="0">
              <a:buNone/>
            </a:pPr>
            <a:r>
              <a:rPr lang="he-IL" baseline="0" dirty="0"/>
              <a:t>לאחר המעבר על כל התפקידים, באמצעות הלחצן בעמוד זה, תוכלי לעבור לשקופית הבאה העוסקת בפירוט הציוד הנדרש. </a:t>
            </a:r>
          </a:p>
          <a:p>
            <a:pPr marL="0" indent="0">
              <a:buNone/>
            </a:pPr>
            <a:endParaRPr lang="he-IL" dirty="0"/>
          </a:p>
        </p:txBody>
      </p:sp>
      <p:sp>
        <p:nvSpPr>
          <p:cNvPr id="4" name="מציין מיקום של מספר שקופית 3"/>
          <p:cNvSpPr>
            <a:spLocks noGrp="1"/>
          </p:cNvSpPr>
          <p:nvPr>
            <p:ph type="sldNum" sz="quarter" idx="10"/>
          </p:nvPr>
        </p:nvSpPr>
        <p:spPr/>
        <p:txBody>
          <a:bodyPr/>
          <a:lstStyle/>
          <a:p>
            <a:fld id="{A03E2B7B-B6C0-41EA-9628-7BA250478861}" type="slidenum">
              <a:rPr lang="he-IL" smtClean="0">
                <a:solidFill>
                  <a:prstClr val="black"/>
                </a:solidFill>
              </a:rPr>
              <a:pPr/>
              <a:t>29</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1268455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85000" lnSpcReduction="20000"/>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b="1" u="sng" dirty="0"/>
              <a:t>פירוט</a:t>
            </a:r>
            <a:r>
              <a:rPr lang="he-IL" b="1" u="sng" baseline="0" dirty="0"/>
              <a:t> בעלי התפקידים בחוליה – 10 דקות</a:t>
            </a:r>
            <a:endParaRPr lang="he-IL" b="1" u="sng"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dirty="0"/>
              <a:t>להסביר לתלמידים:</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בסביבת בית הספר מספר מעברי חציה</a:t>
            </a:r>
            <a:r>
              <a:rPr lang="he-IL" baseline="0" dirty="0"/>
              <a:t> ולכן עבודת משמרות הזה"ב נחלקת לחוליות. בכל מעבר חציה תפעל חוליה. </a:t>
            </a:r>
          </a:p>
          <a:p>
            <a:pPr marL="0" marR="0" indent="0" algn="r" defTabSz="914400" rtl="1" eaLnBrk="1" fontAlgn="auto" latinLnBrk="0" hangingPunct="1">
              <a:lnSpc>
                <a:spcPct val="100000"/>
              </a:lnSpc>
              <a:spcBef>
                <a:spcPts val="0"/>
              </a:spcBef>
              <a:spcAft>
                <a:spcPts val="0"/>
              </a:spcAft>
              <a:buClrTx/>
              <a:buSzTx/>
              <a:buFontTx/>
              <a:buNone/>
              <a:tabLst/>
              <a:defRPr/>
            </a:pPr>
            <a:r>
              <a:rPr lang="he-IL" b="1" u="sng" baseline="0" dirty="0"/>
              <a:t>הגדרת המושג חוליה: </a:t>
            </a:r>
            <a:r>
              <a:rPr lang="he-IL" baseline="0" dirty="0"/>
              <a:t>חוליה הינה קבוצה קטנה מתוך הקבוצה הכוללת. </a:t>
            </a:r>
          </a:p>
          <a:p>
            <a:pPr marL="0" indent="0">
              <a:buNone/>
            </a:pPr>
            <a:r>
              <a:rPr lang="he-IL" sz="1200" dirty="0"/>
              <a:t>בואו נלמד על הרכב</a:t>
            </a:r>
            <a:r>
              <a:rPr lang="he-IL" sz="1200" baseline="0" dirty="0"/>
              <a:t> החוליה </a:t>
            </a:r>
          </a:p>
          <a:p>
            <a:pPr marL="0" indent="0">
              <a:buNone/>
            </a:pPr>
            <a:r>
              <a:rPr lang="he-IL" sz="1200" baseline="0" dirty="0"/>
              <a:t>יש לנו שני סוגים של הרכבי חוליה: מקסימאלי (גדול) ומינימאלי (קטן)</a:t>
            </a:r>
          </a:p>
          <a:p>
            <a:pPr marL="0" marR="0" indent="0" algn="r" defTabSz="914400" rtl="1" eaLnBrk="1" fontAlgn="auto" latinLnBrk="0" hangingPunct="1">
              <a:lnSpc>
                <a:spcPct val="100000"/>
              </a:lnSpc>
              <a:spcBef>
                <a:spcPts val="0"/>
              </a:spcBef>
              <a:spcAft>
                <a:spcPts val="0"/>
              </a:spcAft>
              <a:buClrTx/>
              <a:buSzTx/>
              <a:buFontTx/>
              <a:buNone/>
              <a:tabLst/>
              <a:defRPr/>
            </a:pPr>
            <a:r>
              <a:rPr lang="he-IL" dirty="0"/>
              <a:t>כאן אנו רואים הרכב מינימאלי.</a:t>
            </a:r>
            <a:r>
              <a:rPr lang="he-IL" baseline="0" dirty="0"/>
              <a:t> </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dirty="0"/>
              <a:t>בכל</a:t>
            </a:r>
            <a:r>
              <a:rPr lang="he-IL" baseline="0" dirty="0"/>
              <a:t> </a:t>
            </a:r>
            <a:r>
              <a:rPr lang="he-IL" b="1" u="sng" baseline="0" dirty="0"/>
              <a:t>משמרת קיימות מספר חוליות</a:t>
            </a:r>
            <a:r>
              <a:rPr lang="he-IL" baseline="0" dirty="0"/>
              <a:t>, בהתאם למספר מעברי החציה. </a:t>
            </a: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b="1" u="sng" dirty="0"/>
              <a:t>בעלי התפקידים בחוליה</a:t>
            </a:r>
          </a:p>
          <a:p>
            <a:r>
              <a:rPr lang="he-IL" dirty="0"/>
              <a:t>כעת,</a:t>
            </a:r>
          </a:p>
          <a:p>
            <a:r>
              <a:rPr lang="he-IL" dirty="0"/>
              <a:t>בואו ניזכר בסרטון שצפינו על משמרות הזה"ב בבי"ס בן צבי ברמלה, או שתזכרו בחברי משמרות הזה"ב כאן בבית הספר שלכם,</a:t>
            </a:r>
          </a:p>
          <a:p>
            <a:r>
              <a:rPr lang="he-IL" dirty="0"/>
              <a:t>האם אתם רוצים</a:t>
            </a:r>
            <a:r>
              <a:rPr lang="he-IL" baseline="0" dirty="0"/>
              <a:t> לנסות לנחש מהו התפקיד של האוחז, המתאם והמפקד?</a:t>
            </a:r>
          </a:p>
          <a:p>
            <a:endParaRPr lang="he-IL" baseline="0" dirty="0"/>
          </a:p>
          <a:p>
            <a:r>
              <a:rPr lang="he-IL" baseline="0" dirty="0"/>
              <a:t>אפשרי לילדים להתייחס, אך אל תתקני במידה ויש שגיאות. לאחר התייחסות של 2-3 ילדים, </a:t>
            </a:r>
          </a:p>
          <a:p>
            <a:r>
              <a:rPr lang="he-IL" baseline="0" dirty="0"/>
              <a:t>הסבירי את התפקיד של כל בעל תפקיד בחוליה, באמצעות לחיצה על הקישור המתאים. </a:t>
            </a:r>
          </a:p>
          <a:p>
            <a:r>
              <a:rPr lang="he-IL" baseline="0" dirty="0"/>
              <a:t>שימי לב כי בשלב זה מדובר בהסבר כללי. פירוט מצבי האחיזה יבוצע בשיעור הבא, בהתייחס לסוגי הכבישים. </a:t>
            </a:r>
          </a:p>
          <a:p>
            <a:endParaRPr lang="he-IL" baseline="0" dirty="0"/>
          </a:p>
          <a:p>
            <a:r>
              <a:rPr lang="he-IL" baseline="0" dirty="0">
                <a:sym typeface="Wingdings 2" panose="05020102010507070707" pitchFamily="18" charset="2"/>
              </a:rPr>
              <a:t></a:t>
            </a:r>
            <a:r>
              <a:rPr lang="he-IL" baseline="0" dirty="0"/>
              <a:t> חשוב לעבוד בסדר הבא:</a:t>
            </a:r>
          </a:p>
          <a:p>
            <a:pPr marL="228600" indent="-228600">
              <a:buAutoNum type="arabicPeriod"/>
            </a:pPr>
            <a:r>
              <a:rPr lang="he-IL" baseline="0" dirty="0"/>
              <a:t>אוחז</a:t>
            </a:r>
          </a:p>
          <a:p>
            <a:pPr marL="228600" indent="-228600">
              <a:buAutoNum type="arabicPeriod"/>
            </a:pPr>
            <a:r>
              <a:rPr lang="he-IL" baseline="0" dirty="0"/>
              <a:t>מתאם</a:t>
            </a:r>
          </a:p>
          <a:p>
            <a:pPr marL="228600" indent="-228600">
              <a:buAutoNum type="arabicPeriod"/>
            </a:pPr>
            <a:r>
              <a:rPr lang="he-IL" baseline="0" dirty="0"/>
              <a:t>מפקד</a:t>
            </a:r>
          </a:p>
          <a:p>
            <a:pPr marL="0" indent="0">
              <a:buNone/>
            </a:pPr>
            <a:r>
              <a:rPr lang="he-IL" baseline="0" dirty="0"/>
              <a:t>בסיום כל שקופית של בעל תפקיד, חזרי לשקופית הנוכחית, באמצעות חזרה על הלחצן בתחתית העמוד. </a:t>
            </a:r>
          </a:p>
          <a:p>
            <a:pPr marL="0" indent="0">
              <a:buNone/>
            </a:pPr>
            <a:r>
              <a:rPr lang="he-IL" baseline="0" dirty="0"/>
              <a:t>הפני את תשומת לב התלמידים שהפירוט של כל בעלי התפקידים מופיע בחוברת לתלמיד. </a:t>
            </a:r>
          </a:p>
          <a:p>
            <a:pPr marL="0" indent="0">
              <a:buNone/>
            </a:pPr>
            <a:endParaRPr lang="he-IL" baseline="0" dirty="0"/>
          </a:p>
          <a:p>
            <a:pPr marL="0" indent="0">
              <a:buNone/>
            </a:pPr>
            <a:r>
              <a:rPr lang="he-IL" baseline="0" dirty="0"/>
              <a:t>לאחר המעבר על כל התפקידים, באמצעות הלחצן בעמוד זה, תוכלי לעבור לשקופית הבאה העוסקת בפירוט הציוד הנדרש. </a:t>
            </a:r>
          </a:p>
          <a:p>
            <a:pPr marL="0" indent="0">
              <a:buNone/>
            </a:pPr>
            <a:endParaRPr lang="he-IL" dirty="0"/>
          </a:p>
        </p:txBody>
      </p:sp>
      <p:sp>
        <p:nvSpPr>
          <p:cNvPr id="4" name="מציין מיקום של מספר שקופית 3"/>
          <p:cNvSpPr>
            <a:spLocks noGrp="1"/>
          </p:cNvSpPr>
          <p:nvPr>
            <p:ph type="sldNum" sz="quarter" idx="10"/>
          </p:nvPr>
        </p:nvSpPr>
        <p:spPr/>
        <p:txBody>
          <a:bodyPr/>
          <a:lstStyle/>
          <a:p>
            <a:fld id="{A03E2B7B-B6C0-41EA-9628-7BA250478861}" type="slidenum">
              <a:rPr lang="he-IL" smtClean="0">
                <a:solidFill>
                  <a:prstClr val="black"/>
                </a:solidFill>
              </a:rPr>
              <a:pPr/>
              <a:t>30</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3941362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u="sng" dirty="0"/>
              <a:t>מבנה משמרת והרכב חוליה -</a:t>
            </a:r>
            <a:r>
              <a:rPr lang="he-IL" b="1" u="sng" baseline="0" dirty="0"/>
              <a:t> 1 דק'</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indent="0">
              <a:buNone/>
            </a:pPr>
            <a:endParaRPr lang="he-IL" sz="1200" dirty="0"/>
          </a:p>
          <a:p>
            <a:pPr marL="0" indent="0">
              <a:buNone/>
            </a:pPr>
            <a:r>
              <a:rPr lang="he-IL" sz="1200" dirty="0"/>
              <a:t>הרכב חולייה מקסימלי - מפקד, 2 אוחזי תמרור ו-1 מתאם/שורק</a:t>
            </a:r>
            <a:r>
              <a:rPr lang="he-IL" sz="1200" baseline="0" dirty="0"/>
              <a:t> ואתת. </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10"/>
          </p:nvPr>
        </p:nvSpPr>
        <p:spPr/>
        <p:txBody>
          <a:bodyPr/>
          <a:lstStyle/>
          <a:p>
            <a:fld id="{A03E2B7B-B6C0-41EA-9628-7BA250478861}" type="slidenum">
              <a:rPr lang="he-IL" smtClean="0">
                <a:solidFill>
                  <a:prstClr val="black"/>
                </a:solidFill>
              </a:rPr>
              <a:pPr/>
              <a:t>31</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112945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b="1" u="sng" dirty="0"/>
              <a:t>משמרות הזה"ב</a:t>
            </a:r>
            <a:r>
              <a:rPr lang="he-IL" b="1" u="sng" baseline="0" dirty="0"/>
              <a:t> - ציוד ומועדים תורנויות  3 דקות</a:t>
            </a:r>
          </a:p>
          <a:p>
            <a:pPr marL="0" marR="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indent="0" algn="r" defTabSz="914400" rtl="1" eaLnBrk="1" fontAlgn="auto" latinLnBrk="0" hangingPunct="1">
              <a:lnSpc>
                <a:spcPct val="100000"/>
              </a:lnSpc>
              <a:spcBef>
                <a:spcPts val="0"/>
              </a:spcBef>
              <a:spcAft>
                <a:spcPts val="0"/>
              </a:spcAft>
              <a:buClrTx/>
              <a:buSzTx/>
              <a:buFontTx/>
              <a:buNone/>
              <a:tabLst/>
              <a:defRPr/>
            </a:pPr>
            <a:r>
              <a:rPr lang="he-IL" b="0" u="none" dirty="0"/>
              <a:t>הקריני את הסרטון המסביר על</a:t>
            </a:r>
            <a:r>
              <a:rPr lang="he-IL" b="0" u="none" baseline="0" dirty="0"/>
              <a:t> אופן לבישת האפודות. </a:t>
            </a:r>
            <a:endParaRPr lang="he-IL" b="0" u="none" dirty="0"/>
          </a:p>
          <a:p>
            <a:endParaRPr lang="he-IL" dirty="0"/>
          </a:p>
        </p:txBody>
      </p:sp>
      <p:sp>
        <p:nvSpPr>
          <p:cNvPr id="4" name="מציין מיקום של מספר שקופית 3"/>
          <p:cNvSpPr>
            <a:spLocks noGrp="1"/>
          </p:cNvSpPr>
          <p:nvPr>
            <p:ph type="sldNum" sz="quarter" idx="10"/>
          </p:nvPr>
        </p:nvSpPr>
        <p:spPr/>
        <p:txBody>
          <a:bodyPr/>
          <a:lstStyle/>
          <a:p>
            <a:fld id="{A03E2B7B-B6C0-41EA-9628-7BA250478861}" type="slidenum">
              <a:rPr lang="he-IL" smtClean="0">
                <a:solidFill>
                  <a:prstClr val="black"/>
                </a:solidFill>
              </a:rPr>
              <a:pPr/>
              <a:t>32</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1668129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b="1" u="sng" dirty="0"/>
              <a:t>סיכום - 2 דקות</a:t>
            </a:r>
          </a:p>
          <a:p>
            <a:endParaRPr lang="he-IL" dirty="0"/>
          </a:p>
          <a:p>
            <a:r>
              <a:rPr lang="he-IL" dirty="0"/>
              <a:t>חזרה על עיקרי הנושאים שהתייחסנו</a:t>
            </a:r>
            <a:r>
              <a:rPr lang="he-IL" baseline="0" dirty="0"/>
              <a:t> בשיעור. </a:t>
            </a:r>
          </a:p>
          <a:p>
            <a:r>
              <a:rPr lang="he-IL" dirty="0"/>
              <a:t>רצוי לבצע כשאילת</a:t>
            </a:r>
            <a:r>
              <a:rPr lang="he-IL" baseline="0" dirty="0"/>
              <a:t> שאלות לצורך וידוא הבנה איכותי. </a:t>
            </a:r>
            <a:endParaRPr lang="he-IL" dirty="0"/>
          </a:p>
        </p:txBody>
      </p:sp>
      <p:sp>
        <p:nvSpPr>
          <p:cNvPr id="4" name="מציין מיקום של מספר שקופית 3"/>
          <p:cNvSpPr>
            <a:spLocks noGrp="1"/>
          </p:cNvSpPr>
          <p:nvPr>
            <p:ph type="sldNum" sz="quarter" idx="10"/>
          </p:nvPr>
        </p:nvSpPr>
        <p:spPr/>
        <p:txBody>
          <a:bodyPr/>
          <a:lstStyle/>
          <a:p>
            <a:fld id="{A03E2B7B-B6C0-41EA-9628-7BA250478861}" type="slidenum">
              <a:rPr lang="he-IL" smtClean="0">
                <a:solidFill>
                  <a:prstClr val="black"/>
                </a:solidFill>
              </a:rPr>
              <a:pPr/>
              <a:t>33</a:t>
            </a:fld>
            <a:endParaRPr lang="he-IL" dirty="0">
              <a:solidFill>
                <a:prstClr val="black"/>
              </a:solidFill>
            </a:endParaRPr>
          </a:p>
        </p:txBody>
      </p:sp>
      <p:sp>
        <p:nvSpPr>
          <p:cNvPr id="5" name="Footer Placeholder 4"/>
          <p:cNvSpPr>
            <a:spLocks noGrp="1"/>
          </p:cNvSpPr>
          <p:nvPr>
            <p:ph type="ftr" sz="quarter" idx="11"/>
          </p:nvPr>
        </p:nvSpPr>
        <p:spPr/>
        <p:txBody>
          <a:bodyPr/>
          <a:lstStyle/>
          <a:p>
            <a:r>
              <a:rPr lang="he-IL" dirty="0">
                <a:solidFill>
                  <a:prstClr val="black"/>
                </a:solidFill>
              </a:rPr>
              <a:t>מערך שיעור לשוטרת</a:t>
            </a:r>
          </a:p>
        </p:txBody>
      </p:sp>
      <p:sp>
        <p:nvSpPr>
          <p:cNvPr id="6" name="Header Placeholder 5"/>
          <p:cNvSpPr>
            <a:spLocks noGrp="1"/>
          </p:cNvSpPr>
          <p:nvPr>
            <p:ph type="hdr" sz="quarter" idx="12"/>
          </p:nvPr>
        </p:nvSpPr>
        <p:spPr/>
        <p:txBody>
          <a:bodyPr/>
          <a:lstStyle/>
          <a:p>
            <a:pPr algn="ctr"/>
            <a:r>
              <a:rPr lang="he-IL" dirty="0">
                <a:solidFill>
                  <a:prstClr val="black"/>
                </a:solidFill>
              </a:rPr>
              <a:t>הכשרת משמרות זה"ב מהדורה מעודכנת תשע"ה 2015</a:t>
            </a:r>
          </a:p>
          <a:p>
            <a:pPr algn="ctr"/>
            <a:r>
              <a:rPr lang="he-IL" dirty="0">
                <a:solidFill>
                  <a:prstClr val="black"/>
                </a:solidFill>
              </a:rPr>
              <a:t>מערך שיעור 2</a:t>
            </a:r>
          </a:p>
        </p:txBody>
      </p:sp>
    </p:spTree>
    <p:extLst>
      <p:ext uri="{BB962C8B-B14F-4D97-AF65-F5344CB8AC3E}">
        <p14:creationId xmlns:p14="http://schemas.microsoft.com/office/powerpoint/2010/main" val="178160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tx1"/>
                </a:solidFill>
              </a:rPr>
              <a:t>הציגו את עצמכם ואת מהלך השיעור:</a:t>
            </a:r>
          </a:p>
          <a:p>
            <a:pPr marL="158750" indent="0" algn="r" rtl="1">
              <a:buNone/>
            </a:pPr>
            <a:endParaRPr lang="he-IL" sz="1200" dirty="0">
              <a:solidFill>
                <a:schemeClr val="tx1"/>
              </a:solidFill>
            </a:endParaRPr>
          </a:p>
          <a:p>
            <a:pPr marL="158750" indent="0" algn="r" rtl="1" fontAlgn="base">
              <a:buNone/>
            </a:pPr>
            <a:r>
              <a:rPr lang="he-IL" sz="1200" dirty="0">
                <a:solidFill>
                  <a:schemeClr val="tx1"/>
                </a:solidFill>
              </a:rPr>
              <a:t>מוזמנים לפנות בצורה אישית לתלמידים:</a:t>
            </a:r>
            <a:r>
              <a:rPr lang="he-IL" sz="1200" dirty="0"/>
              <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a:t>
            </a:r>
            <a:r>
              <a:rPr lang="he-IL" sz="1200" dirty="0" err="1">
                <a:solidFill>
                  <a:schemeClr val="accent1">
                    <a:lumMod val="75000"/>
                  </a:schemeClr>
                </a:solidFill>
              </a:rPr>
              <a:t>וכו</a:t>
            </a:r>
            <a:r>
              <a:rPr lang="he-IL" sz="1200" dirty="0">
                <a:solidFill>
                  <a:schemeClr val="accent1">
                    <a:lumMod val="75000"/>
                  </a:schemeClr>
                </a:solidFill>
              </a:rPr>
              <a:t>'.</a:t>
            </a:r>
          </a:p>
          <a:p>
            <a:pPr marL="158750" indent="0" algn="r" rtl="1" fontAlgn="base">
              <a:buNone/>
            </a:pPr>
            <a:endParaRPr lang="he-IL" sz="1200" dirty="0">
              <a:solidFill>
                <a:schemeClr val="tx1"/>
              </a:solidFill>
            </a:endParaRPr>
          </a:p>
          <a:p>
            <a:pPr marL="158750" indent="0" algn="r" rtl="1" fontAlgn="base">
              <a:buNone/>
            </a:pPr>
            <a:r>
              <a:rPr lang="he-IL" sz="1200" dirty="0">
                <a:solidFill>
                  <a:schemeClr val="tx1"/>
                </a:solidFill>
              </a:rPr>
              <a:t>נושא השיעור ומה מטרתו:</a:t>
            </a:r>
            <a:br>
              <a:rPr lang="he-IL" sz="1200" dirty="0">
                <a:solidFill>
                  <a:schemeClr val="tx1"/>
                </a:solidFill>
              </a:rPr>
            </a:br>
            <a:r>
              <a:rPr lang="he-IL" sz="1200" dirty="0">
                <a:solidFill>
                  <a:schemeClr val="accent1">
                    <a:lumMod val="75000"/>
                  </a:schemeClr>
                </a:solidFill>
              </a:rPr>
              <a:t>דוגמה לטקסט שייאמר בעל פה: "בשיעור הזה נלמד על_________. הצטרפו אליי ויהיה לנו כיף. מוכנים? מתחילים!"</a:t>
            </a:r>
          </a:p>
          <a:p>
            <a:pPr marL="0" lvl="0" indent="0" algn="r" rtl="1">
              <a:spcBef>
                <a:spcPts val="0"/>
              </a:spcBef>
              <a:spcAft>
                <a:spcPts val="0"/>
              </a:spcAft>
              <a:buNone/>
            </a:pPr>
            <a:endParaRPr lang="he-IL" sz="1200" b="1" dirty="0"/>
          </a:p>
          <a:p>
            <a:pPr marL="133350" lvl="0" algn="r" rtl="1">
              <a:lnSpc>
                <a:spcPct val="115000"/>
              </a:lnSpc>
              <a:spcBef>
                <a:spcPts val="80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נתחיל ב….  (שלב פתיח השיעור)</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נמשיך בלגלות (שלב הלימוד / הקניה - כתבו כאן שאלה מסקרנת שתיתן מענה על מטרת השיעור)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נתנסה ב… (שלב התרגול / התנסות)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נסכם  (שלב סיכום השיעור)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aa-ET" smtClean="0"/>
              <a:t>4</a:t>
            </a:fld>
            <a:endParaRPr lang="aa-ET"/>
          </a:p>
        </p:txBody>
      </p:sp>
    </p:spTree>
    <p:extLst>
      <p:ext uri="{BB962C8B-B14F-4D97-AF65-F5344CB8AC3E}">
        <p14:creationId xmlns:p14="http://schemas.microsoft.com/office/powerpoint/2010/main" val="23749502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Google Shape;375;p21:notes"/>
          <p:cNvSpPr txBox="1">
            <a:spLocks noGrp="1"/>
          </p:cNvSpPr>
          <p:nvPr>
            <p:ph type="body" idx="1"/>
          </p:nvPr>
        </p:nvSpPr>
        <p:spPr>
          <a:ln/>
        </p:spPr>
        <p:txBody>
          <a:bodyPr/>
          <a:lstStyle/>
          <a:p>
            <a:pPr marL="0" indent="0" eaLnBrk="1" hangingPunct="1">
              <a:buSzPts val="1400"/>
            </a:pPr>
            <a:endParaRPr lang="he-IL" altLang="he-IL" sz="1200" smtClean="0">
              <a:latin typeface="Calibri" panose="020F0502020204030204" pitchFamily="34" charset="0"/>
              <a:cs typeface="Arial" panose="020B0604020202020204" pitchFamily="34" charset="0"/>
              <a:sym typeface="Calibri" panose="020F0502020204030204" pitchFamily="34" charset="0"/>
            </a:endParaRPr>
          </a:p>
        </p:txBody>
      </p:sp>
      <p:sp>
        <p:nvSpPr>
          <p:cNvPr id="52227" name="Google Shape;376;p21:notes"/>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467061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tx1"/>
                </a:solidFill>
              </a:rPr>
              <a:t>הציגו את עצמכם ואת מהלך השיעור:</a:t>
            </a:r>
          </a:p>
          <a:p>
            <a:pPr marL="158750" indent="0" algn="r" rtl="1">
              <a:buNone/>
            </a:pPr>
            <a:endParaRPr lang="he-IL" sz="1200" dirty="0">
              <a:solidFill>
                <a:schemeClr val="tx1"/>
              </a:solidFill>
            </a:endParaRPr>
          </a:p>
          <a:p>
            <a:pPr marL="158750" indent="0" algn="r" rtl="1" fontAlgn="base">
              <a:buNone/>
            </a:pPr>
            <a:r>
              <a:rPr lang="he-IL" sz="1200" dirty="0">
                <a:solidFill>
                  <a:schemeClr val="tx1"/>
                </a:solidFill>
              </a:rPr>
              <a:t>מוזמנים לפנות בצורה אישית לתלמידים:</a:t>
            </a:r>
            <a:r>
              <a:rPr lang="he-IL" sz="1200" dirty="0"/>
              <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a:t>
            </a:r>
            <a:r>
              <a:rPr lang="he-IL" sz="1200" dirty="0" err="1">
                <a:solidFill>
                  <a:schemeClr val="accent1">
                    <a:lumMod val="75000"/>
                  </a:schemeClr>
                </a:solidFill>
              </a:rPr>
              <a:t>וכו</a:t>
            </a:r>
            <a:r>
              <a:rPr lang="he-IL" sz="1200" dirty="0">
                <a:solidFill>
                  <a:schemeClr val="accent1">
                    <a:lumMod val="75000"/>
                  </a:schemeClr>
                </a:solidFill>
              </a:rPr>
              <a:t>'.</a:t>
            </a:r>
          </a:p>
          <a:p>
            <a:pPr marL="158750" indent="0" algn="r" rtl="1" fontAlgn="base">
              <a:buNone/>
            </a:pPr>
            <a:endParaRPr lang="he-IL" sz="1200" dirty="0">
              <a:solidFill>
                <a:schemeClr val="tx1"/>
              </a:solidFill>
            </a:endParaRPr>
          </a:p>
          <a:p>
            <a:pPr marL="158750" indent="0" algn="r" rtl="1" fontAlgn="base">
              <a:buNone/>
            </a:pPr>
            <a:r>
              <a:rPr lang="he-IL" sz="1200" dirty="0">
                <a:solidFill>
                  <a:schemeClr val="tx1"/>
                </a:solidFill>
              </a:rPr>
              <a:t>נושא השיעור ומה מטרתו:</a:t>
            </a:r>
            <a:br>
              <a:rPr lang="he-IL" sz="1200" dirty="0">
                <a:solidFill>
                  <a:schemeClr val="tx1"/>
                </a:solidFill>
              </a:rPr>
            </a:br>
            <a:r>
              <a:rPr lang="he-IL" sz="1200" dirty="0">
                <a:solidFill>
                  <a:schemeClr val="accent1">
                    <a:lumMod val="75000"/>
                  </a:schemeClr>
                </a:solidFill>
              </a:rPr>
              <a:t>דוגמה לטקסט שייאמר בעל פה: "בשיעור הזה נלמד על_________. הצטרפו אליי ויהיה לנו כיף. מוכנים? מתחילים!"</a:t>
            </a:r>
          </a:p>
          <a:p>
            <a:pPr marL="0" lvl="0" indent="0" algn="r" rtl="1">
              <a:spcBef>
                <a:spcPts val="0"/>
              </a:spcBef>
              <a:spcAft>
                <a:spcPts val="0"/>
              </a:spcAft>
              <a:buNone/>
            </a:pPr>
            <a:endParaRPr lang="he-IL" sz="1200" b="1" dirty="0"/>
          </a:p>
          <a:p>
            <a:pPr marL="133350" lvl="0" algn="r" rtl="1">
              <a:lnSpc>
                <a:spcPct val="115000"/>
              </a:lnSpc>
              <a:spcBef>
                <a:spcPts val="80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נתחיל ב….  (שלב פתיח השיעור)</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נמשיך בלגלות (שלב הלימוד / הקניה - כתבו כאן שאלה מסקרנת שתיתן מענה על מטרת השיעור)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נתנסה ב… (שלב התרגול / התנסות)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נסכם  (שלב סיכום השיעור)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aa-ET" smtClean="0"/>
              <a:t>5</a:t>
            </a:fld>
            <a:endParaRPr lang="aa-ET"/>
          </a:p>
        </p:txBody>
      </p:sp>
    </p:spTree>
    <p:extLst>
      <p:ext uri="{BB962C8B-B14F-4D97-AF65-F5344CB8AC3E}">
        <p14:creationId xmlns:p14="http://schemas.microsoft.com/office/powerpoint/2010/main" val="1184769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tx1"/>
                </a:solidFill>
              </a:rPr>
              <a:t>הציגו את עצמכם ואת מהלך השיעור:</a:t>
            </a:r>
          </a:p>
          <a:p>
            <a:pPr marL="158750" indent="0" algn="r" rtl="1">
              <a:buNone/>
            </a:pPr>
            <a:endParaRPr lang="he-IL" sz="1200" dirty="0">
              <a:solidFill>
                <a:schemeClr val="tx1"/>
              </a:solidFill>
            </a:endParaRPr>
          </a:p>
          <a:p>
            <a:pPr marL="158750" indent="0" algn="r" rtl="1" fontAlgn="base">
              <a:buNone/>
            </a:pPr>
            <a:r>
              <a:rPr lang="he-IL" sz="1200" dirty="0">
                <a:solidFill>
                  <a:schemeClr val="tx1"/>
                </a:solidFill>
              </a:rPr>
              <a:t>מוזמנים לפנות בצורה אישית לתלמידים:</a:t>
            </a:r>
            <a:r>
              <a:rPr lang="he-IL" sz="1200" dirty="0"/>
              <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a:t>
            </a:r>
            <a:r>
              <a:rPr lang="he-IL" sz="1200" dirty="0" err="1">
                <a:solidFill>
                  <a:schemeClr val="accent1">
                    <a:lumMod val="75000"/>
                  </a:schemeClr>
                </a:solidFill>
              </a:rPr>
              <a:t>וכו</a:t>
            </a:r>
            <a:r>
              <a:rPr lang="he-IL" sz="1200" dirty="0">
                <a:solidFill>
                  <a:schemeClr val="accent1">
                    <a:lumMod val="75000"/>
                  </a:schemeClr>
                </a:solidFill>
              </a:rPr>
              <a:t>'.</a:t>
            </a:r>
          </a:p>
          <a:p>
            <a:pPr marL="158750" indent="0" algn="r" rtl="1" fontAlgn="base">
              <a:buNone/>
            </a:pPr>
            <a:endParaRPr lang="he-IL" sz="1200" dirty="0">
              <a:solidFill>
                <a:schemeClr val="tx1"/>
              </a:solidFill>
            </a:endParaRPr>
          </a:p>
          <a:p>
            <a:pPr marL="158750" indent="0" algn="r" rtl="1" fontAlgn="base">
              <a:buNone/>
            </a:pPr>
            <a:r>
              <a:rPr lang="he-IL" sz="1200" dirty="0">
                <a:solidFill>
                  <a:schemeClr val="tx1"/>
                </a:solidFill>
              </a:rPr>
              <a:t>נושא השיעור ומה מטרתו:</a:t>
            </a:r>
            <a:br>
              <a:rPr lang="he-IL" sz="1200" dirty="0">
                <a:solidFill>
                  <a:schemeClr val="tx1"/>
                </a:solidFill>
              </a:rPr>
            </a:br>
            <a:r>
              <a:rPr lang="he-IL" sz="1200" dirty="0">
                <a:solidFill>
                  <a:schemeClr val="accent1">
                    <a:lumMod val="75000"/>
                  </a:schemeClr>
                </a:solidFill>
              </a:rPr>
              <a:t>דוגמה לטקסט שייאמר בעל פה: "בשיעור הזה נלמד על_________. הצטרפו אליי ויהיה לנו כיף. מוכנים? מתחילים!"</a:t>
            </a:r>
          </a:p>
          <a:p>
            <a:pPr marL="0" lvl="0" indent="0" algn="r" rtl="1">
              <a:spcBef>
                <a:spcPts val="0"/>
              </a:spcBef>
              <a:spcAft>
                <a:spcPts val="0"/>
              </a:spcAft>
              <a:buNone/>
            </a:pPr>
            <a:endParaRPr lang="he-IL" sz="1200" b="1" dirty="0"/>
          </a:p>
          <a:p>
            <a:pPr marL="133350" lvl="0" algn="r" rtl="1">
              <a:lnSpc>
                <a:spcPct val="115000"/>
              </a:lnSpc>
              <a:spcBef>
                <a:spcPts val="80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נתחיל ב….  (שלב פתיח השיעור)</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נמשיך בלגלות (שלב הלימוד / הקניה - כתבו כאן שאלה מסקרנת שתיתן מענה על מטרת השיעור)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נתנסה ב… (שלב התרגול / התנסות)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נסכם  (שלב סיכום השיעור)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aa-ET" smtClean="0"/>
              <a:t>6</a:t>
            </a:fld>
            <a:endParaRPr lang="aa-ET"/>
          </a:p>
        </p:txBody>
      </p:sp>
    </p:spTree>
    <p:extLst>
      <p:ext uri="{BB962C8B-B14F-4D97-AF65-F5344CB8AC3E}">
        <p14:creationId xmlns:p14="http://schemas.microsoft.com/office/powerpoint/2010/main" val="113546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sz="1200" b="1" dirty="0"/>
              <a:t>משך השקף: 2 דקות</a:t>
            </a:r>
          </a:p>
          <a:p>
            <a:pPr marL="158750" indent="0" algn="r" rtl="1">
              <a:buNone/>
            </a:pPr>
            <a:endParaRPr lang="he-IL" sz="1200" dirty="0">
              <a:solidFill>
                <a:schemeClr val="tx1"/>
              </a:solidFill>
            </a:endParaRPr>
          </a:p>
          <a:p>
            <a:pPr marL="158750" indent="0" algn="r" rtl="1">
              <a:buNone/>
            </a:pPr>
            <a:r>
              <a:rPr lang="he-IL" sz="1200" dirty="0">
                <a:solidFill>
                  <a:schemeClr val="tx1"/>
                </a:solidFill>
              </a:rPr>
              <a:t>הציגו את עצמכם ואת מהלך השיעור:</a:t>
            </a:r>
          </a:p>
          <a:p>
            <a:pPr marL="158750" indent="0" algn="r" rtl="1">
              <a:buNone/>
            </a:pPr>
            <a:endParaRPr lang="he-IL" sz="1200" dirty="0">
              <a:solidFill>
                <a:schemeClr val="tx1"/>
              </a:solidFill>
            </a:endParaRPr>
          </a:p>
          <a:p>
            <a:pPr marL="158750" indent="0" algn="r" rtl="1" fontAlgn="base">
              <a:buNone/>
            </a:pPr>
            <a:r>
              <a:rPr lang="he-IL" sz="1200" dirty="0">
                <a:solidFill>
                  <a:schemeClr val="tx1"/>
                </a:solidFill>
              </a:rPr>
              <a:t>מוזמנים לפנות בצורה אישית לתלמידים:</a:t>
            </a:r>
            <a:r>
              <a:rPr lang="he-IL" sz="1200" dirty="0"/>
              <a:t/>
            </a:r>
            <a:br>
              <a:rPr lang="he-IL" sz="1200" dirty="0"/>
            </a:br>
            <a:r>
              <a:rPr lang="he-IL" sz="1200" dirty="0">
                <a:solidFill>
                  <a:schemeClr val="accent1">
                    <a:lumMod val="75000"/>
                  </a:schemeClr>
                </a:solidFill>
              </a:rPr>
              <a:t>דוגמה לטקסט שייאמר בעל פה: "שלום, שמי___. אני מורה ל____ ממקום בארץ____. מה שלומכם? אני שמח/ה שהצטרפתם אליי", </a:t>
            </a:r>
            <a:r>
              <a:rPr lang="he-IL" sz="1200" dirty="0" err="1">
                <a:solidFill>
                  <a:schemeClr val="accent1">
                    <a:lumMod val="75000"/>
                  </a:schemeClr>
                </a:solidFill>
              </a:rPr>
              <a:t>וכו</a:t>
            </a:r>
            <a:r>
              <a:rPr lang="he-IL" sz="1200" dirty="0">
                <a:solidFill>
                  <a:schemeClr val="accent1">
                    <a:lumMod val="75000"/>
                  </a:schemeClr>
                </a:solidFill>
              </a:rPr>
              <a:t>'.</a:t>
            </a:r>
          </a:p>
          <a:p>
            <a:pPr marL="158750" indent="0" algn="r" rtl="1" fontAlgn="base">
              <a:buNone/>
            </a:pPr>
            <a:endParaRPr lang="he-IL" sz="1200" dirty="0">
              <a:solidFill>
                <a:schemeClr val="tx1"/>
              </a:solidFill>
            </a:endParaRPr>
          </a:p>
          <a:p>
            <a:pPr marL="158750" indent="0" algn="r" rtl="1" fontAlgn="base">
              <a:buNone/>
            </a:pPr>
            <a:r>
              <a:rPr lang="he-IL" sz="1200" dirty="0">
                <a:solidFill>
                  <a:schemeClr val="tx1"/>
                </a:solidFill>
              </a:rPr>
              <a:t>נושא השיעור ומה מטרתו:</a:t>
            </a:r>
            <a:br>
              <a:rPr lang="he-IL" sz="1200" dirty="0">
                <a:solidFill>
                  <a:schemeClr val="tx1"/>
                </a:solidFill>
              </a:rPr>
            </a:br>
            <a:r>
              <a:rPr lang="he-IL" sz="1200" dirty="0">
                <a:solidFill>
                  <a:schemeClr val="accent1">
                    <a:lumMod val="75000"/>
                  </a:schemeClr>
                </a:solidFill>
              </a:rPr>
              <a:t>דוגמה לטקסט שייאמר בעל פה: "בשיעור הזה נלמד על_________. הצטרפו אליי ויהיה לנו כיף. מוכנים? מתחילים!"</a:t>
            </a:r>
          </a:p>
          <a:p>
            <a:pPr marL="0" lvl="0" indent="0" algn="r" rtl="1">
              <a:spcBef>
                <a:spcPts val="0"/>
              </a:spcBef>
              <a:spcAft>
                <a:spcPts val="0"/>
              </a:spcAft>
              <a:buNone/>
            </a:pPr>
            <a:endParaRPr lang="he-IL" sz="1200" b="1" dirty="0"/>
          </a:p>
          <a:p>
            <a:pPr marL="133350" lvl="0" algn="r" rtl="1">
              <a:lnSpc>
                <a:spcPct val="115000"/>
              </a:lnSpc>
              <a:spcBef>
                <a:spcPts val="80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נתחיל ב….  (שלב פתיח השיעור)</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נמשיך בלגלות (שלב הלימוד / הקניה - כתבו כאן שאלה מסקרנת שתיתן מענה על מטרת השיעור)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נתנסה ב… (שלב התרגול / התנסות) </a:t>
            </a:r>
          </a:p>
          <a:p>
            <a:pPr marL="133350" lvl="0" algn="r" rtl="1">
              <a:lnSpc>
                <a:spcPct val="115000"/>
              </a:lnSpc>
              <a:spcBef>
                <a:spcPts val="0"/>
              </a:spcBef>
              <a:spcAft>
                <a:spcPts val="0"/>
              </a:spcAft>
              <a:buClr>
                <a:schemeClr val="dk1"/>
              </a:buClr>
              <a:buSzPts val="1500"/>
            </a:pPr>
            <a:r>
              <a:rPr lang="he-IL" sz="1200" dirty="0">
                <a:solidFill>
                  <a:schemeClr val="dk1"/>
                </a:solidFill>
                <a:latin typeface="Arial" panose="020B0604020202020204" pitchFamily="34" charset="0"/>
                <a:ea typeface="Alef"/>
                <a:sym typeface="Alef"/>
              </a:rPr>
              <a:t>נסכם  (שלב סיכום השיעור)</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aa-ET" smtClean="0"/>
              <a:t>7</a:t>
            </a:fld>
            <a:endParaRPr lang="aa-ET"/>
          </a:p>
        </p:txBody>
      </p:sp>
    </p:spTree>
    <p:extLst>
      <p:ext uri="{BB962C8B-B14F-4D97-AF65-F5344CB8AC3E}">
        <p14:creationId xmlns:p14="http://schemas.microsoft.com/office/powerpoint/2010/main" val="599735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he-IL" b="0" u="none"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1" u="sng" baseline="0" dirty="0"/>
              <a:t>סיכום: 2 דקות</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להציג את הגדרה /התכלית המופיעה בשקופית.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להבהיר את המילים המודגשות בהגדרה.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על מנת להדגיש את חשיבות התפקיד, הסבירי כי שוטרת בפני עצמה מגיעה ללמד אתכם!</a:t>
            </a:r>
            <a:r>
              <a:rPr lang="en-US" baseline="0" dirty="0"/>
              <a:t> </a:t>
            </a:r>
            <a:r>
              <a:rPr lang="he-IL" baseline="0" dirty="0"/>
              <a:t>זו האחריות שרואה בכם משטרת ישראל.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1" baseline="0" dirty="0">
                <a:sym typeface="Wingdings" panose="05000000000000000000" pitchFamily="2" charset="2"/>
              </a:rPr>
              <a:t> </a:t>
            </a:r>
            <a:r>
              <a:rPr lang="he-IL" b="1" baseline="0" dirty="0"/>
              <a:t>בחוברת: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שימו לב שההגדרה כתובה לפניכם גם בחוברת בעמוד 2.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r>
              <a:rPr lang="he-IL" b="1" baseline="0" dirty="0">
                <a:sym typeface="Wingdings" panose="05000000000000000000" pitchFamily="2" charset="2"/>
              </a:rPr>
              <a:t>  </a:t>
            </a:r>
            <a:r>
              <a:rPr lang="he-IL" b="1" baseline="0" dirty="0"/>
              <a:t>משפט קישור לשקופית הבאה:</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כעת, לאחר שהבנו את האחריות שמוטלת עלינו, בואו נתייחס לסביבה שאנו פועלים בה: נכיר את סביבת התחבורה.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endParaRPr lang="he-IL" dirty="0"/>
          </a:p>
        </p:txBody>
      </p:sp>
      <p:sp>
        <p:nvSpPr>
          <p:cNvPr id="4" name="מציין מיקום של מספר שקופית 3"/>
          <p:cNvSpPr>
            <a:spLocks noGrp="1"/>
          </p:cNvSpPr>
          <p:nvPr>
            <p:ph type="sldNum" sz="quarter" idx="10"/>
          </p:nvPr>
        </p:nvSpPr>
        <p:spPr>
          <a:xfrm>
            <a:off x="1588" y="8685213"/>
            <a:ext cx="2971800" cy="457200"/>
          </a:xfrm>
          <a:prstGeom prst="rect">
            <a:avLst/>
          </a:prstGeom>
        </p:spPr>
        <p:txBody>
          <a:bodyPr/>
          <a:lstStyle/>
          <a:p>
            <a:fld id="{91BD4FDB-474C-4D44-89E2-0948D6902DA9}" type="slidenum">
              <a:rPr lang="he-IL" smtClean="0"/>
              <a:pPr/>
              <a:t>8</a:t>
            </a:fld>
            <a:endParaRPr lang="he-IL"/>
          </a:p>
        </p:txBody>
      </p:sp>
      <p:sp>
        <p:nvSpPr>
          <p:cNvPr id="5" name="Header Placeholder 4"/>
          <p:cNvSpPr>
            <a:spLocks noGrp="1"/>
          </p:cNvSpPr>
          <p:nvPr>
            <p:ph type="hdr" sz="quarter" idx="11"/>
          </p:nvPr>
        </p:nvSpPr>
        <p:spPr/>
        <p:txBody>
          <a:bodyPr/>
          <a:lstStyle/>
          <a:p>
            <a:pPr algn="ctr"/>
            <a:r>
              <a:rPr lang="he-IL"/>
              <a:t>הכשרת משמרות זה"ב מהדורה מעודכנת תשע"ה 2015</a:t>
            </a:r>
          </a:p>
          <a:p>
            <a:pPr algn="ctr"/>
            <a:r>
              <a:rPr lang="he-IL"/>
              <a:t>מערך שיעור 1</a:t>
            </a:r>
            <a:endParaRPr lang="he-IL" dirty="0"/>
          </a:p>
        </p:txBody>
      </p:sp>
      <p:sp>
        <p:nvSpPr>
          <p:cNvPr id="6" name="Footer Placeholder 5"/>
          <p:cNvSpPr>
            <a:spLocks noGrp="1"/>
          </p:cNvSpPr>
          <p:nvPr>
            <p:ph type="ftr" sz="quarter" idx="12"/>
          </p:nvPr>
        </p:nvSpPr>
        <p:spPr/>
        <p:txBody>
          <a:bodyPr/>
          <a:lstStyle/>
          <a:p>
            <a:r>
              <a:rPr lang="he-IL"/>
              <a:t>מערך השיעור לשוטרת</a:t>
            </a:r>
            <a:endParaRPr lang="he-IL" dirty="0"/>
          </a:p>
        </p:txBody>
      </p:sp>
    </p:spTree>
    <p:extLst>
      <p:ext uri="{BB962C8B-B14F-4D97-AF65-F5344CB8AC3E}">
        <p14:creationId xmlns:p14="http://schemas.microsoft.com/office/powerpoint/2010/main" val="306039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b="1" u="sng" baseline="0" dirty="0"/>
              <a:t>אנחנו מנהיגי זה"ב: אחריו"ת – 5 דקות</a:t>
            </a:r>
          </a:p>
          <a:p>
            <a:endParaRPr lang="he-IL" baseline="0" dirty="0"/>
          </a:p>
          <a:p>
            <a:r>
              <a:rPr lang="he-IL" baseline="0" dirty="0"/>
              <a:t>אנחנו, חברי משמרות הזה"ב, אנחנו מנהיגי זה"ב עבור הרבה חברים, משפחה ואזרחים סביבנו. </a:t>
            </a:r>
          </a:p>
          <a:p>
            <a:r>
              <a:rPr lang="he-IL" baseline="0" dirty="0"/>
              <a:t>ראשי התיבות </a:t>
            </a:r>
            <a:r>
              <a:rPr lang="he-IL" baseline="0" dirty="0" err="1"/>
              <a:t>אחריו"ת</a:t>
            </a:r>
            <a:r>
              <a:rPr lang="he-IL" baseline="0" dirty="0"/>
              <a:t> מסייעות לנו לזכור זאת. </a:t>
            </a:r>
          </a:p>
          <a:p>
            <a:r>
              <a:rPr lang="he-IL" baseline="0" dirty="0"/>
              <a:t>מי רוצה להציע מהי המשמעות של ראשי התיבות האלו?</a:t>
            </a:r>
          </a:p>
          <a:p>
            <a:endParaRPr lang="he-IL"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אני: יודעת להתנהג ולפעול נכון ושומרת על חיי.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אחים ומשפחה: מתנהגת נכון עם כל המשפחה, גם במכונית וגם כהולכי רגל.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חברים אחרים: עוזרת ומסייעת להם להגיע </a:t>
            </a:r>
            <a:r>
              <a:rPr lang="he-IL" baseline="0" dirty="0" err="1"/>
              <a:t>בביטחה</a:t>
            </a:r>
            <a:r>
              <a:rPr lang="he-IL" baseline="0" dirty="0"/>
              <a:t> לביה"ס וחזרה הביתה. </a:t>
            </a:r>
          </a:p>
          <a:p>
            <a:r>
              <a:rPr lang="he-IL" baseline="0" dirty="0"/>
              <a:t>אחרי! : יודעים להתנהג בבטחה בכביש ושומרת על חיי חבריי. </a:t>
            </a:r>
          </a:p>
          <a:p>
            <a:r>
              <a:rPr lang="he-IL" baseline="0" dirty="0"/>
              <a:t>אחריות: בוחרת ממי לקחת דוגמא ואחרי מי ללכת וגם מהווה דוגמא אישית לאחרים. </a:t>
            </a:r>
          </a:p>
          <a:p>
            <a:endParaRPr lang="he-IL" dirty="0"/>
          </a:p>
          <a:p>
            <a:r>
              <a:rPr lang="he-IL" b="1" baseline="0" dirty="0">
                <a:sym typeface="Wingdings" panose="05000000000000000000" pitchFamily="2" charset="2"/>
              </a:rPr>
              <a:t> </a:t>
            </a:r>
            <a:r>
              <a:rPr lang="he-IL" b="1" dirty="0"/>
              <a:t>בחוברת: </a:t>
            </a:r>
            <a:r>
              <a:rPr lang="he-IL" dirty="0"/>
              <a:t>הנחי את התלמידים </a:t>
            </a:r>
            <a:r>
              <a:rPr lang="he-IL" baseline="0" dirty="0"/>
              <a:t>למלא בחוברת את שאלה 2 בעמוד 2. </a:t>
            </a:r>
          </a:p>
          <a:p>
            <a:endParaRPr lang="he-IL" dirty="0"/>
          </a:p>
          <a:p>
            <a:r>
              <a:rPr lang="he-IL" b="1" baseline="0" dirty="0">
                <a:sym typeface="Wingdings" panose="05000000000000000000" pitchFamily="2" charset="2"/>
              </a:rPr>
              <a:t>  </a:t>
            </a:r>
            <a:r>
              <a:rPr lang="he-IL" b="1" baseline="0" dirty="0"/>
              <a:t>משפט קישור לשקופית הבאה:</a:t>
            </a:r>
          </a:p>
          <a:p>
            <a:r>
              <a:rPr lang="he-IL" dirty="0"/>
              <a:t>כעת כשאנו מבינים את הדברים, נראה יחד את הגדרת התפקיד של משמרות הזה"ב. </a:t>
            </a:r>
          </a:p>
        </p:txBody>
      </p:sp>
      <p:sp>
        <p:nvSpPr>
          <p:cNvPr id="4" name="מציין מיקום של מספר שקופית 3"/>
          <p:cNvSpPr>
            <a:spLocks noGrp="1"/>
          </p:cNvSpPr>
          <p:nvPr>
            <p:ph type="sldNum" sz="quarter" idx="10"/>
          </p:nvPr>
        </p:nvSpPr>
        <p:spPr>
          <a:xfrm>
            <a:off x="1588" y="8685213"/>
            <a:ext cx="2971800" cy="457200"/>
          </a:xfrm>
          <a:prstGeom prst="rect">
            <a:avLst/>
          </a:prstGeom>
        </p:spPr>
        <p:txBody>
          <a:bodyPr/>
          <a:lstStyle/>
          <a:p>
            <a:fld id="{A03E2B7B-B6C0-41EA-9628-7BA250478861}" type="slidenum">
              <a:rPr lang="he-IL" smtClean="0"/>
              <a:pPr/>
              <a:t>9</a:t>
            </a:fld>
            <a:endParaRPr lang="he-IL"/>
          </a:p>
        </p:txBody>
      </p:sp>
      <p:sp>
        <p:nvSpPr>
          <p:cNvPr id="5" name="Header Placeholder 4"/>
          <p:cNvSpPr>
            <a:spLocks noGrp="1"/>
          </p:cNvSpPr>
          <p:nvPr>
            <p:ph type="hdr" sz="quarter" idx="11"/>
          </p:nvPr>
        </p:nvSpPr>
        <p:spPr/>
        <p:txBody>
          <a:bodyPr/>
          <a:lstStyle/>
          <a:p>
            <a:pPr algn="ctr"/>
            <a:r>
              <a:rPr lang="he-IL"/>
              <a:t>הכשרת משמרות זה"ב מהדורה מעודכנת תשע"ה 2015</a:t>
            </a:r>
          </a:p>
          <a:p>
            <a:pPr algn="ctr"/>
            <a:r>
              <a:rPr lang="he-IL"/>
              <a:t>מערך שיעור 1</a:t>
            </a:r>
            <a:endParaRPr lang="he-IL" dirty="0"/>
          </a:p>
        </p:txBody>
      </p:sp>
      <p:sp>
        <p:nvSpPr>
          <p:cNvPr id="6" name="Footer Placeholder 5"/>
          <p:cNvSpPr>
            <a:spLocks noGrp="1"/>
          </p:cNvSpPr>
          <p:nvPr>
            <p:ph type="ftr" sz="quarter" idx="12"/>
          </p:nvPr>
        </p:nvSpPr>
        <p:spPr/>
        <p:txBody>
          <a:bodyPr/>
          <a:lstStyle/>
          <a:p>
            <a:r>
              <a:rPr lang="he-IL"/>
              <a:t>מערך השיעור לשוטרת</a:t>
            </a:r>
            <a:endParaRPr lang="he-IL" dirty="0"/>
          </a:p>
        </p:txBody>
      </p:sp>
    </p:spTree>
    <p:extLst>
      <p:ext uri="{BB962C8B-B14F-4D97-AF65-F5344CB8AC3E}">
        <p14:creationId xmlns:p14="http://schemas.microsoft.com/office/powerpoint/2010/main" val="1779684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fontScale="92500" lnSpcReduction="20000"/>
          </a:bodyPr>
          <a:lstStyle/>
          <a:p>
            <a:r>
              <a:rPr lang="he-IL" b="1" u="sng" dirty="0"/>
              <a:t>מאפייני</a:t>
            </a:r>
            <a:r>
              <a:rPr lang="he-IL" b="1" u="sng" baseline="0" dirty="0"/>
              <a:t> סביבת התחבורה- 10 דקות</a:t>
            </a:r>
          </a:p>
          <a:p>
            <a:endParaRPr lang="he-IL" baseline="0" dirty="0"/>
          </a:p>
          <a:p>
            <a:r>
              <a:rPr lang="he-IL" b="1" baseline="0" dirty="0"/>
              <a:t>דיון בכיתה 5 -7 דקות</a:t>
            </a:r>
          </a:p>
          <a:p>
            <a:r>
              <a:rPr lang="he-IL" baseline="0" dirty="0"/>
              <a:t> </a:t>
            </a:r>
          </a:p>
          <a:p>
            <a:r>
              <a:rPr lang="he-IL" baseline="0" dirty="0"/>
              <a:t>ממה מורכבת סביבת התחבורה?</a:t>
            </a:r>
          </a:p>
          <a:p>
            <a:r>
              <a:rPr lang="he-IL" baseline="0" dirty="0"/>
              <a:t>שאלות מנחות לדיון:</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מה נמצא בסביבת התחבורה?</a:t>
            </a:r>
            <a:endParaRPr lang="he-IL" u="sng" baseline="0" dirty="0"/>
          </a:p>
          <a:p>
            <a:r>
              <a:rPr lang="he-IL" baseline="0" dirty="0"/>
              <a:t>מי נמצא בסביבת התחבורה? מי משתמש בדרך? מי אנו רואים בכביש?</a:t>
            </a:r>
          </a:p>
          <a:p>
            <a:r>
              <a:rPr lang="he-IL" u="none" baseline="0" dirty="0"/>
              <a:t>כיצד אנו יודעים כיצד לנהוג ולהתנהג?</a:t>
            </a:r>
          </a:p>
          <a:p>
            <a:r>
              <a:rPr lang="he-IL" u="none" baseline="0" dirty="0"/>
              <a:t>מה משפיע על התנהגותנו בדרך? </a:t>
            </a:r>
          </a:p>
          <a:p>
            <a:endParaRPr lang="he-IL" u="none" baseline="0" dirty="0"/>
          </a:p>
          <a:p>
            <a:r>
              <a:rPr lang="he-IL" u="none" baseline="0" dirty="0"/>
              <a:t>שאלות ממוקדות נוספות:</a:t>
            </a:r>
          </a:p>
          <a:p>
            <a:r>
              <a:rPr lang="he-IL" u="none" baseline="0" dirty="0"/>
              <a:t>כיצד גשם משפיע על סביבת התחבורה עלינו ? על המכוניות?</a:t>
            </a:r>
          </a:p>
          <a:p>
            <a:r>
              <a:rPr lang="he-IL" u="none" baseline="0" dirty="0"/>
              <a:t>אילו סוגי רכבים קיימים?</a:t>
            </a:r>
          </a:p>
          <a:p>
            <a:r>
              <a:rPr lang="he-IL" u="none" baseline="0" dirty="0"/>
              <a:t>אילו סוגי משתמשי דרך?</a:t>
            </a:r>
          </a:p>
          <a:p>
            <a:endParaRPr lang="he-IL" baseline="0" dirty="0"/>
          </a:p>
          <a:p>
            <a:r>
              <a:rPr lang="he-IL" baseline="0" dirty="0"/>
              <a:t>לאחר הדיון, יש להקרין את שלושת המרכיבים המופיעים בשקופית. </a:t>
            </a:r>
          </a:p>
          <a:p>
            <a:endParaRPr lang="he-IL" baseline="0" dirty="0"/>
          </a:p>
          <a:p>
            <a:r>
              <a:rPr lang="he-IL" b="1" baseline="0" dirty="0"/>
              <a:t>משתמשי הדרך: </a:t>
            </a:r>
            <a:r>
              <a:rPr lang="he-IL" baseline="0" dirty="0"/>
              <a:t>הולכי רגל, כלי רכב כמכוניות, אופנועים, משאיות וכולי, רוכבי אופניים</a:t>
            </a:r>
          </a:p>
          <a:p>
            <a:r>
              <a:rPr lang="he-IL" b="1" baseline="0" dirty="0"/>
              <a:t>תנאי ראות ותנאי הדרך: </a:t>
            </a:r>
            <a:r>
              <a:rPr lang="he-IL" baseline="0" dirty="0"/>
              <a:t>עומס כלי רכב, מדרכות, כביש, תחנות אוטובוס, מבנים, </a:t>
            </a:r>
          </a:p>
          <a:p>
            <a:r>
              <a:rPr lang="he-IL" b="1" baseline="0" dirty="0"/>
              <a:t>תמרורים וסימנים מוסכמים: </a:t>
            </a:r>
            <a:r>
              <a:rPr lang="he-IL" baseline="0" dirty="0"/>
              <a:t>תמרור עצור, מעבר חציה מסומן בכביש ותמרור מעבר חציה, רמזורים, תנועות גוף ומחוות (לדוג' ילד מסמן עצור עם היד)</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ביחס לתמרורים, הדגישי מהי המשמעות של כל תמרור </a:t>
            </a:r>
          </a:p>
          <a:p>
            <a:pPr marL="0" marR="0" indent="0" algn="r" defTabSz="914400" rtl="1" eaLnBrk="1" fontAlgn="auto" latinLnBrk="0" hangingPunct="1">
              <a:lnSpc>
                <a:spcPct val="100000"/>
              </a:lnSpc>
              <a:spcBef>
                <a:spcPts val="0"/>
              </a:spcBef>
              <a:spcAft>
                <a:spcPts val="0"/>
              </a:spcAft>
              <a:buClrTx/>
              <a:buSzTx/>
              <a:buFontTx/>
              <a:buNone/>
              <a:tabLst/>
              <a:defRPr/>
            </a:pPr>
            <a:r>
              <a:rPr lang="he-IL" baseline="0" dirty="0"/>
              <a:t>(התלמידים אמורים לזהות את התמרורים הללו בהסתמך על ידע אישי מוקדם ועל השתתפות בתוכניות ובפעילויות לימודיות בנושא הבטיחות בדרכים). </a:t>
            </a:r>
          </a:p>
          <a:p>
            <a:pPr marL="0" marR="0" indent="0" algn="r" defTabSz="914400" rtl="1" eaLnBrk="1" fontAlgn="auto" latinLnBrk="0" hangingPunct="1">
              <a:lnSpc>
                <a:spcPct val="100000"/>
              </a:lnSpc>
              <a:spcBef>
                <a:spcPts val="0"/>
              </a:spcBef>
              <a:spcAft>
                <a:spcPts val="0"/>
              </a:spcAft>
              <a:buClrTx/>
              <a:buSzTx/>
              <a:buFontTx/>
              <a:buNone/>
              <a:tabLst/>
              <a:defRPr/>
            </a:pPr>
            <a:endParaRPr lang="he-IL" b="1" baseline="0" dirty="0"/>
          </a:p>
          <a:p>
            <a:pPr marL="0" marR="0" indent="0" algn="r" defTabSz="914400" rtl="1" eaLnBrk="1" fontAlgn="auto" latinLnBrk="0" hangingPunct="1">
              <a:lnSpc>
                <a:spcPct val="100000"/>
              </a:lnSpc>
              <a:spcBef>
                <a:spcPts val="0"/>
              </a:spcBef>
              <a:spcAft>
                <a:spcPts val="0"/>
              </a:spcAft>
              <a:buClrTx/>
              <a:buSzTx/>
              <a:buFontTx/>
              <a:buNone/>
              <a:tabLst/>
              <a:defRPr/>
            </a:pPr>
            <a:endParaRPr lang="he-IL" b="1"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1" baseline="0" dirty="0"/>
              <a:t>כסיכום, </a:t>
            </a:r>
            <a:r>
              <a:rPr lang="he-IL" baseline="0" dirty="0"/>
              <a:t>3-5 דקות</a:t>
            </a:r>
            <a:endParaRPr lang="he-IL" b="1" baseline="0" dirty="0"/>
          </a:p>
          <a:p>
            <a:pPr marL="0" marR="0" indent="0" algn="r" defTabSz="914400" rtl="1" eaLnBrk="1" fontAlgn="auto" latinLnBrk="0" hangingPunct="1">
              <a:lnSpc>
                <a:spcPct val="100000"/>
              </a:lnSpc>
              <a:spcBef>
                <a:spcPts val="0"/>
              </a:spcBef>
              <a:spcAft>
                <a:spcPts val="0"/>
              </a:spcAft>
              <a:buClrTx/>
              <a:buSzTx/>
              <a:buFontTx/>
              <a:buNone/>
              <a:tabLst/>
              <a:defRPr/>
            </a:pPr>
            <a:r>
              <a:rPr lang="he-IL" b="1" baseline="0" dirty="0">
                <a:sym typeface="Wingdings" panose="05000000000000000000" pitchFamily="2" charset="2"/>
              </a:rPr>
              <a:t> </a:t>
            </a:r>
            <a:r>
              <a:rPr lang="he-IL" b="1" baseline="0" dirty="0"/>
              <a:t>בחוברת: </a:t>
            </a:r>
          </a:p>
          <a:p>
            <a:r>
              <a:rPr lang="he-IL" baseline="0" dirty="0"/>
              <a:t>פיתחו את החוברת בעמוד 3. כתבו דוגמאות למי ומה אנו רואים בדרך. </a:t>
            </a:r>
            <a:endParaRPr lang="he-IL" u="sng" baseline="0" dirty="0">
              <a:solidFill>
                <a:srgbClr val="FF0000"/>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he-IL" baseline="0" dirty="0"/>
          </a:p>
          <a:p>
            <a:endParaRPr lang="he-IL" baseline="0" dirty="0"/>
          </a:p>
          <a:p>
            <a:endParaRPr lang="he-IL" baseline="0" dirty="0"/>
          </a:p>
          <a:p>
            <a:endParaRPr lang="he-IL" dirty="0"/>
          </a:p>
        </p:txBody>
      </p:sp>
      <p:sp>
        <p:nvSpPr>
          <p:cNvPr id="4" name="מציין מיקום של מספר שקופית 3"/>
          <p:cNvSpPr>
            <a:spLocks noGrp="1"/>
          </p:cNvSpPr>
          <p:nvPr>
            <p:ph type="sldNum" sz="quarter" idx="10"/>
          </p:nvPr>
        </p:nvSpPr>
        <p:spPr>
          <a:xfrm>
            <a:off x="1588" y="8685213"/>
            <a:ext cx="2971800" cy="457200"/>
          </a:xfrm>
          <a:prstGeom prst="rect">
            <a:avLst/>
          </a:prstGeom>
        </p:spPr>
        <p:txBody>
          <a:bodyPr/>
          <a:lstStyle/>
          <a:p>
            <a:fld id="{91BD4FDB-474C-4D44-89E2-0948D6902DA9}" type="slidenum">
              <a:rPr lang="he-IL" smtClean="0"/>
              <a:pPr/>
              <a:t>10</a:t>
            </a:fld>
            <a:endParaRPr lang="he-IL"/>
          </a:p>
        </p:txBody>
      </p:sp>
      <p:sp>
        <p:nvSpPr>
          <p:cNvPr id="5" name="Header Placeholder 4"/>
          <p:cNvSpPr>
            <a:spLocks noGrp="1"/>
          </p:cNvSpPr>
          <p:nvPr>
            <p:ph type="hdr" sz="quarter" idx="11"/>
          </p:nvPr>
        </p:nvSpPr>
        <p:spPr/>
        <p:txBody>
          <a:bodyPr/>
          <a:lstStyle/>
          <a:p>
            <a:pPr algn="ctr"/>
            <a:r>
              <a:rPr lang="he-IL"/>
              <a:t>הכשרת משמרות זה"ב מהדורה מעודכנת תשע"ה 2015</a:t>
            </a:r>
          </a:p>
          <a:p>
            <a:pPr algn="ctr"/>
            <a:r>
              <a:rPr lang="he-IL"/>
              <a:t>מערך שיעור 1</a:t>
            </a:r>
            <a:endParaRPr lang="he-IL" dirty="0"/>
          </a:p>
        </p:txBody>
      </p:sp>
      <p:sp>
        <p:nvSpPr>
          <p:cNvPr id="6" name="Footer Placeholder 5"/>
          <p:cNvSpPr>
            <a:spLocks noGrp="1"/>
          </p:cNvSpPr>
          <p:nvPr>
            <p:ph type="ftr" sz="quarter" idx="12"/>
          </p:nvPr>
        </p:nvSpPr>
        <p:spPr/>
        <p:txBody>
          <a:bodyPr/>
          <a:lstStyle/>
          <a:p>
            <a:r>
              <a:rPr lang="he-IL"/>
              <a:t>מערך השיעור לשוטרת</a:t>
            </a:r>
            <a:endParaRPr lang="he-IL" dirty="0"/>
          </a:p>
        </p:txBody>
      </p:sp>
    </p:spTree>
    <p:extLst>
      <p:ext uri="{BB962C8B-B14F-4D97-AF65-F5344CB8AC3E}">
        <p14:creationId xmlns:p14="http://schemas.microsoft.com/office/powerpoint/2010/main" val="2022350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פריסה מותאמת אישית">
    <p:bg>
      <p:bgPr>
        <a:solidFill>
          <a:schemeClr val="bg1"/>
        </a:solidFill>
        <a:effectLst/>
      </p:bgPr>
    </p:bg>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BF9AFC55-D643-47A1-90F5-FD4A7EBE98CE}"/>
              </a:ext>
            </a:extLst>
          </p:cNvPr>
          <p:cNvSpPr/>
          <p:nvPr/>
        </p:nvSpPr>
        <p:spPr>
          <a:xfrm>
            <a:off x="304799" y="593748"/>
            <a:ext cx="2269788" cy="1938992"/>
          </a:xfrm>
          <a:prstGeom prst="rect">
            <a:avLst/>
          </a:prstGeom>
        </p:spPr>
        <p:txBody>
          <a:bodyPr wrap="square">
            <a:spAutoFit/>
          </a:bodyPr>
          <a:lstStyle/>
          <a:p>
            <a:pPr lvl="0" algn="r" rtl="1">
              <a:spcBef>
                <a:spcPts val="1067"/>
              </a:spcBef>
            </a:pPr>
            <a:r>
              <a:rPr lang="he-IL" sz="2400" b="0" i="0" dirty="0">
                <a:solidFill>
                  <a:srgbClr val="FF0000"/>
                </a:solidFill>
                <a:latin typeface="Arial" panose="020B0604020202020204" pitchFamily="34" charset="0"/>
                <a:ea typeface="Alef"/>
                <a:sym typeface="Alef"/>
              </a:rPr>
              <a:t>*השקופית הזו מיועדת למורה בלבד יש למחוק אותה בסיום הכנת המצגת</a:t>
            </a:r>
          </a:p>
        </p:txBody>
      </p:sp>
      <p:cxnSp>
        <p:nvCxnSpPr>
          <p:cNvPr id="4" name="מחבר ישר 3">
            <a:extLst>
              <a:ext uri="{FF2B5EF4-FFF2-40B4-BE49-F238E27FC236}">
                <a16:creationId xmlns:a16="http://schemas.microsoft.com/office/drawing/2014/main" id="{EBBC6B57-C174-4CC5-9E63-745CA44C4846}"/>
              </a:ext>
            </a:extLst>
          </p:cNvPr>
          <p:cNvCxnSpPr/>
          <p:nvPr/>
        </p:nvCxnSpPr>
        <p:spPr>
          <a:xfrm>
            <a:off x="2717800" y="101306"/>
            <a:ext cx="0" cy="6655095"/>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0376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hebrew">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4A61861-88B3-7A42-91ED-7A4ACD98603B}"/>
              </a:ext>
            </a:extLst>
          </p:cNvPr>
          <p:cNvGrpSpPr/>
          <p:nvPr/>
        </p:nvGrpSpPr>
        <p:grpSpPr>
          <a:xfrm>
            <a:off x="0" y="-21949"/>
            <a:ext cx="12192000" cy="1109708"/>
            <a:chOff x="0" y="16151"/>
            <a:chExt cx="12192000" cy="1109708"/>
          </a:xfrm>
        </p:grpSpPr>
        <p:pic>
          <p:nvPicPr>
            <p:cNvPr id="18" name="Picture 17">
              <a:extLst>
                <a:ext uri="{FF2B5EF4-FFF2-40B4-BE49-F238E27FC236}">
                  <a16:creationId xmlns:a16="http://schemas.microsoft.com/office/drawing/2014/main" id="{98B53341-2271-A64F-B5F6-D2D9707A5EDE}"/>
                </a:ext>
              </a:extLst>
            </p:cNvPr>
            <p:cNvPicPr>
              <a:picLocks noChangeAspect="1"/>
            </p:cNvPicPr>
            <p:nvPr/>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id="{25D0FF9E-81FB-D549-B1C6-3DD6EF56E419}"/>
                </a:ext>
              </a:extLst>
            </p:cNvPr>
            <p:cNvSpPr/>
            <p:nvPr/>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sp>
          <p:nvSpPr>
            <p:cNvPr id="20" name="Rectangle 19">
              <a:extLst>
                <a:ext uri="{FF2B5EF4-FFF2-40B4-BE49-F238E27FC236}">
                  <a16:creationId xmlns:a16="http://schemas.microsoft.com/office/drawing/2014/main" id="{3CCDB07C-DB3C-3A48-A856-641B20536B1E}"/>
                </a:ext>
              </a:extLst>
            </p:cNvPr>
            <p:cNvSpPr/>
            <p:nvPr/>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dirty="0"/>
            </a:p>
          </p:txBody>
        </p:sp>
      </p:grpSp>
      <p:sp>
        <p:nvSpPr>
          <p:cNvPr id="4" name="Text Placeholder 3">
            <a:extLst>
              <a:ext uri="{FF2B5EF4-FFF2-40B4-BE49-F238E27FC236}">
                <a16:creationId xmlns:a16="http://schemas.microsoft.com/office/drawing/2014/main" id="{B8C57EFB-292E-5C46-A02C-404E104D535D}"/>
              </a:ext>
            </a:extLst>
          </p:cNvPr>
          <p:cNvSpPr>
            <a:spLocks noGrp="1"/>
          </p:cNvSpPr>
          <p:nvPr>
            <p:ph type="body" sz="quarter" idx="11" hasCustomPrompt="1"/>
          </p:nvPr>
        </p:nvSpPr>
        <p:spPr>
          <a:xfrm>
            <a:off x="577137" y="254402"/>
            <a:ext cx="10442575" cy="628195"/>
          </a:xfrm>
        </p:spPr>
        <p:txBody>
          <a:bodyPr anchor="ctr"/>
          <a:lstStyle>
            <a:lvl1pPr algn="r" defTabSz="914400" rtl="1" eaLnBrk="1" latinLnBrk="0" hangingPunct="1">
              <a:lnSpc>
                <a:spcPct val="90000"/>
              </a:lnSpc>
              <a:spcBef>
                <a:spcPts val="800"/>
              </a:spcBef>
              <a:spcAft>
                <a:spcPts val="0"/>
              </a:spcAft>
              <a:buNone/>
              <a:defRPr lang="en-US" sz="4000" b="0" i="0" kern="1200" dirty="0" smtClean="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he-IL" dirty="0"/>
              <a:t>כותרת</a:t>
            </a:r>
            <a:endParaRPr lang="en-US" dirty="0"/>
          </a:p>
        </p:txBody>
      </p:sp>
      <p:sp>
        <p:nvSpPr>
          <p:cNvPr id="8" name="Text Placeholder 7">
            <a:extLst>
              <a:ext uri="{FF2B5EF4-FFF2-40B4-BE49-F238E27FC236}">
                <a16:creationId xmlns:a16="http://schemas.microsoft.com/office/drawing/2014/main" id="{DEDCA20A-69A0-644F-8E66-4FEC416B0530}"/>
              </a:ext>
            </a:extLst>
          </p:cNvPr>
          <p:cNvSpPr>
            <a:spLocks noGrp="1"/>
          </p:cNvSpPr>
          <p:nvPr>
            <p:ph type="body" sz="quarter" idx="12" hasCustomPrompt="1"/>
          </p:nvPr>
        </p:nvSpPr>
        <p:spPr>
          <a:xfrm>
            <a:off x="688262" y="1364112"/>
            <a:ext cx="10331450" cy="4618236"/>
          </a:xfrm>
        </p:spPr>
        <p:txBody>
          <a:bodyPr anchor="t">
            <a:normAutofit/>
          </a:bodyPr>
          <a:lstStyle>
            <a:lvl1pPr marL="4572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1pPr>
            <a:lvl2pPr marL="9144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2pPr>
            <a:lvl3pPr marL="13716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3pPr>
            <a:lvl4pPr marL="18288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he-IL" dirty="0"/>
              <a:t>טקסט רץ</a:t>
            </a:r>
            <a:endParaRPr lang="en-US" dirty="0"/>
          </a:p>
          <a:p>
            <a:pPr lvl="1"/>
            <a:r>
              <a:rPr lang="he-IL" dirty="0"/>
              <a:t>טקסט רץ</a:t>
            </a:r>
            <a:endParaRPr lang="en-US" dirty="0"/>
          </a:p>
          <a:p>
            <a:pPr lvl="2"/>
            <a:r>
              <a:rPr lang="he-IL" dirty="0"/>
              <a:t>טקסט רץ</a:t>
            </a:r>
            <a:endParaRPr lang="en-US" dirty="0"/>
          </a:p>
        </p:txBody>
      </p:sp>
      <p:grpSp>
        <p:nvGrpSpPr>
          <p:cNvPr id="9" name="Group 16">
            <a:extLst>
              <a:ext uri="{FF2B5EF4-FFF2-40B4-BE49-F238E27FC236}">
                <a16:creationId xmlns:a16="http://schemas.microsoft.com/office/drawing/2014/main" id="{A4A61861-88B3-7A42-91ED-7A4ACD98603B}"/>
              </a:ext>
            </a:extLst>
          </p:cNvPr>
          <p:cNvGrpSpPr/>
          <p:nvPr userDrawn="1"/>
        </p:nvGrpSpPr>
        <p:grpSpPr>
          <a:xfrm>
            <a:off x="0" y="-21949"/>
            <a:ext cx="12192000" cy="1109708"/>
            <a:chOff x="0" y="16151"/>
            <a:chExt cx="12192000" cy="1109708"/>
          </a:xfrm>
        </p:grpSpPr>
        <p:pic>
          <p:nvPicPr>
            <p:cNvPr id="10" name="Picture 17">
              <a:extLst>
                <a:ext uri="{FF2B5EF4-FFF2-40B4-BE49-F238E27FC236}">
                  <a16:creationId xmlns:a16="http://schemas.microsoft.com/office/drawing/2014/main" id="{98B53341-2271-A64F-B5F6-D2D9707A5EDE}"/>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1" name="Rectangle 18">
              <a:extLst>
                <a:ext uri="{FF2B5EF4-FFF2-40B4-BE49-F238E27FC236}">
                  <a16:creationId xmlns:a16="http://schemas.microsoft.com/office/drawing/2014/main" id="{25D0FF9E-81FB-D549-B1C6-3DD6EF56E419}"/>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sp>
          <p:nvSpPr>
            <p:cNvPr id="12" name="Rectangle 19">
              <a:extLst>
                <a:ext uri="{FF2B5EF4-FFF2-40B4-BE49-F238E27FC236}">
                  <a16:creationId xmlns:a16="http://schemas.microsoft.com/office/drawing/2014/main" id="{3CCDB07C-DB3C-3A48-A856-641B20536B1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dirty="0"/>
            </a:p>
          </p:txBody>
        </p:sp>
      </p:grpSp>
    </p:spTree>
    <p:extLst>
      <p:ext uri="{BB962C8B-B14F-4D97-AF65-F5344CB8AC3E}">
        <p14:creationId xmlns:p14="http://schemas.microsoft.com/office/powerpoint/2010/main" val="2284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כותרת ותוכן">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a:solidFill>
            <a:schemeClr val="accent1">
              <a:alpha val="65000"/>
            </a:schemeClr>
          </a:solidFill>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כותרת תחתונה 4"/>
          <p:cNvSpPr>
            <a:spLocks noGrp="1"/>
          </p:cNvSpPr>
          <p:nvPr>
            <p:ph type="ftr" sz="quarter" idx="11"/>
          </p:nvPr>
        </p:nvSpPr>
        <p:spPr>
          <a:xfrm>
            <a:off x="11040000" y="967408"/>
            <a:ext cx="1133538" cy="622853"/>
          </a:xfrm>
        </p:spPr>
        <p:txBody>
          <a:bodyPr/>
          <a:lstStyle/>
          <a:p>
            <a:endParaRPr lang="he-IL"/>
          </a:p>
        </p:txBody>
      </p:sp>
      <p:sp>
        <p:nvSpPr>
          <p:cNvPr id="6" name="מציין מיקום של מספר שקופית 5"/>
          <p:cNvSpPr>
            <a:spLocks noGrp="1"/>
          </p:cNvSpPr>
          <p:nvPr>
            <p:ph type="sldNum" sz="quarter" idx="12"/>
          </p:nvPr>
        </p:nvSpPr>
        <p:spPr/>
        <p:txBody>
          <a:bodyPr/>
          <a:lstStyle/>
          <a:p>
            <a:fld id="{1A33ECAC-53BC-409B-A967-2B2FACE508B3}" type="slidenum">
              <a:rPr lang="he-IL" smtClean="0"/>
              <a:pPr/>
              <a:t>‹#›</a:t>
            </a:fld>
            <a:endParaRPr lang="he-IL"/>
          </a:p>
        </p:txBody>
      </p:sp>
      <p:sp>
        <p:nvSpPr>
          <p:cNvPr id="7" name="מציין מיקום של כותרת תחתונה 4"/>
          <p:cNvSpPr txBox="1">
            <a:spLocks/>
          </p:cNvSpPr>
          <p:nvPr userDrawn="1"/>
        </p:nvSpPr>
        <p:spPr>
          <a:xfrm>
            <a:off x="11040000" y="967408"/>
            <a:ext cx="1133538" cy="647817"/>
          </a:xfrm>
          <a:prstGeom prst="rect">
            <a:avLst/>
          </a:prstGeom>
        </p:spPr>
        <p:style>
          <a:lnRef idx="2">
            <a:schemeClr val="accent1"/>
          </a:lnRef>
          <a:fillRef idx="1">
            <a:schemeClr val="lt1"/>
          </a:fillRef>
          <a:effectRef idx="0">
            <a:schemeClr val="accent1"/>
          </a:effectRef>
          <a:fontRef idx="none"/>
        </p:style>
        <p:txBody>
          <a:bodyPr vert="horz" lIns="91440" tIns="45720" rIns="91440" bIns="45720" rtlCol="1" anchor="ctr"/>
          <a:lstStyle>
            <a:defPPr>
              <a:defRPr lang="he-IL"/>
            </a:defPPr>
            <a:lvl1pPr marL="0" algn="ctr" defTabSz="914400" rtl="1" eaLnBrk="1" latinLnBrk="0" hangingPunct="1">
              <a:defRPr sz="1200" kern="1200">
                <a:solidFill>
                  <a:schemeClr val="accent1">
                    <a:lumMod val="50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dirty="0"/>
              <a:t>שיעור: 1</a:t>
            </a:r>
          </a:p>
        </p:txBody>
      </p:sp>
    </p:spTree>
    <p:extLst>
      <p:ext uri="{BB962C8B-B14F-4D97-AF65-F5344CB8AC3E}">
        <p14:creationId xmlns:p14="http://schemas.microsoft.com/office/powerpoint/2010/main" val="2218012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Arial" panose="020B0604020202020204" pitchFamily="34" charset="0"/>
                  <a:cs typeface="Arial" panose="020B0604020202020204" pitchFamily="34" charset="0"/>
                </a:rPr>
                <a:t>מדינת ישראל</a:t>
              </a:r>
            </a:p>
            <a:p>
              <a:pPr algn="ctr"/>
              <a:r>
                <a:rPr lang="aa-ET"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197335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hebrew">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4A61861-88B3-7A42-91ED-7A4ACD98603B}"/>
              </a:ext>
            </a:extLst>
          </p:cNvPr>
          <p:cNvGrpSpPr/>
          <p:nvPr userDrawn="1"/>
        </p:nvGrpSpPr>
        <p:grpSpPr>
          <a:xfrm>
            <a:off x="0" y="-21949"/>
            <a:ext cx="12192000" cy="1109708"/>
            <a:chOff x="0" y="16151"/>
            <a:chExt cx="12192000" cy="1109708"/>
          </a:xfrm>
        </p:grpSpPr>
        <p:pic>
          <p:nvPicPr>
            <p:cNvPr id="18" name="Picture 17">
              <a:extLst>
                <a:ext uri="{FF2B5EF4-FFF2-40B4-BE49-F238E27FC236}">
                  <a16:creationId xmlns:a16="http://schemas.microsoft.com/office/drawing/2014/main" id="{98B53341-2271-A64F-B5F6-D2D9707A5EDE}"/>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id="{25D0FF9E-81FB-D549-B1C6-3DD6EF56E419}"/>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sp>
          <p:nvSpPr>
            <p:cNvPr id="20" name="Rectangle 19">
              <a:extLst>
                <a:ext uri="{FF2B5EF4-FFF2-40B4-BE49-F238E27FC236}">
                  <a16:creationId xmlns:a16="http://schemas.microsoft.com/office/drawing/2014/main" id="{3CCDB07C-DB3C-3A48-A856-641B20536B1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aa-ET" dirty="0"/>
            </a:p>
          </p:txBody>
        </p:sp>
      </p:grpSp>
      <p:sp>
        <p:nvSpPr>
          <p:cNvPr id="4" name="Text Placeholder 3">
            <a:extLst>
              <a:ext uri="{FF2B5EF4-FFF2-40B4-BE49-F238E27FC236}">
                <a16:creationId xmlns:a16="http://schemas.microsoft.com/office/drawing/2014/main" id="{B8C57EFB-292E-5C46-A02C-404E104D535D}"/>
              </a:ext>
            </a:extLst>
          </p:cNvPr>
          <p:cNvSpPr>
            <a:spLocks noGrp="1"/>
          </p:cNvSpPr>
          <p:nvPr>
            <p:ph type="body" sz="quarter" idx="11" hasCustomPrompt="1"/>
          </p:nvPr>
        </p:nvSpPr>
        <p:spPr>
          <a:xfrm>
            <a:off x="577137" y="254402"/>
            <a:ext cx="10442575" cy="628195"/>
          </a:xfrm>
        </p:spPr>
        <p:txBody>
          <a:bodyPr anchor="ctr"/>
          <a:lstStyle>
            <a:lvl1pPr algn="r" defTabSz="914400" rtl="1" eaLnBrk="1" latinLnBrk="0" hangingPunct="1">
              <a:lnSpc>
                <a:spcPct val="90000"/>
              </a:lnSpc>
              <a:spcBef>
                <a:spcPts val="800"/>
              </a:spcBef>
              <a:spcAft>
                <a:spcPts val="0"/>
              </a:spcAft>
              <a:buNone/>
              <a:defRPr lang="en-US" sz="4000" b="0" i="0" kern="1200" dirty="0" smtClean="0">
                <a:solidFill>
                  <a:schemeClr val="bg1"/>
                </a:solidFill>
                <a:latin typeface="Arial" panose="020B0604020202020204" pitchFamily="34" charset="0"/>
                <a:ea typeface="Open Sans" panose="020B0606030504020204" pitchFamily="34" charset="0"/>
                <a:cs typeface="Arial" panose="020B0604020202020204" pitchFamily="34" charset="0"/>
              </a:defRPr>
            </a:lvl1pPr>
          </a:lstStyle>
          <a:p>
            <a:pPr lvl="0"/>
            <a:r>
              <a:rPr lang="he-IL" dirty="0"/>
              <a:t>כותרת</a:t>
            </a:r>
            <a:endParaRPr lang="en-US" dirty="0"/>
          </a:p>
        </p:txBody>
      </p:sp>
      <p:sp>
        <p:nvSpPr>
          <p:cNvPr id="8" name="Text Placeholder 7">
            <a:extLst>
              <a:ext uri="{FF2B5EF4-FFF2-40B4-BE49-F238E27FC236}">
                <a16:creationId xmlns:a16="http://schemas.microsoft.com/office/drawing/2014/main" id="{DEDCA20A-69A0-644F-8E66-4FEC416B0530}"/>
              </a:ext>
            </a:extLst>
          </p:cNvPr>
          <p:cNvSpPr>
            <a:spLocks noGrp="1"/>
          </p:cNvSpPr>
          <p:nvPr>
            <p:ph type="body" sz="quarter" idx="12" hasCustomPrompt="1"/>
          </p:nvPr>
        </p:nvSpPr>
        <p:spPr>
          <a:xfrm>
            <a:off x="688262" y="1364112"/>
            <a:ext cx="10331450" cy="4618236"/>
          </a:xfrm>
        </p:spPr>
        <p:txBody>
          <a:bodyPr anchor="t">
            <a:normAutofit/>
          </a:bodyPr>
          <a:lstStyle>
            <a:lvl1pPr marL="4572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1pPr>
            <a:lvl2pPr marL="9144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2pPr>
            <a:lvl3pPr marL="13716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3pPr>
            <a:lvl4pPr marL="18288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he-IL" dirty="0"/>
              <a:t>טקסט רץ</a:t>
            </a:r>
            <a:endParaRPr lang="en-US" dirty="0"/>
          </a:p>
          <a:p>
            <a:pPr lvl="1"/>
            <a:r>
              <a:rPr lang="he-IL" dirty="0"/>
              <a:t>טקסט רץ</a:t>
            </a:r>
            <a:endParaRPr lang="en-US" dirty="0"/>
          </a:p>
          <a:p>
            <a:pPr lvl="2"/>
            <a:r>
              <a:rPr lang="he-IL" dirty="0"/>
              <a:t>טקסט רץ</a:t>
            </a:r>
            <a:endParaRPr lang="en-US" dirty="0"/>
          </a:p>
        </p:txBody>
      </p:sp>
    </p:spTree>
    <p:extLst>
      <p:ext uri="{BB962C8B-B14F-4D97-AF65-F5344CB8AC3E}">
        <p14:creationId xmlns:p14="http://schemas.microsoft.com/office/powerpoint/2010/main" val="354821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2" name="Google Shape;80;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4888" y="2027238"/>
            <a:ext cx="5046663" cy="502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81;p32"/>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7650" y="-3968750"/>
            <a:ext cx="5045075" cy="502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82;p32"/>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oogle Shape;83;p32"/>
          <p:cNvCxnSpPr>
            <a:cxnSpLocks noChangeShapeType="1"/>
          </p:cNvCxnSpPr>
          <p:nvPr/>
        </p:nvCxnSpPr>
        <p:spPr bwMode="auto">
          <a:xfrm>
            <a:off x="7156450" y="1639888"/>
            <a:ext cx="4005263"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sp>
        <p:nvSpPr>
          <p:cNvPr id="6" name="Google Shape;84;p32"/>
          <p:cNvSpPr>
            <a:spLocks noChangeArrowheads="1"/>
          </p:cNvSpPr>
          <p:nvPr/>
        </p:nvSpPr>
        <p:spPr bwMode="auto">
          <a:xfrm rot="16200000">
            <a:off x="7720806" y="1537494"/>
            <a:ext cx="206375" cy="2047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1" eaLnBrk="1" hangingPunct="1">
              <a:buClr>
                <a:srgbClr val="000000"/>
              </a:buClr>
              <a:buFont typeface="Arial" panose="020B0604020202020204" pitchFamily="34" charset="0"/>
              <a:buNone/>
              <a:defRPr/>
            </a:pPr>
            <a:endParaRPr lang="he-IL" altLang="he-IL" sz="1800" smtClean="0">
              <a:solidFill>
                <a:srgbClr val="FFFFFF"/>
              </a:solidFill>
              <a:latin typeface="Calibri" panose="020F0502020204030204" pitchFamily="34" charset="0"/>
              <a:sym typeface="Calibri" panose="020F0502020204030204" pitchFamily="34" charset="0"/>
            </a:endParaRPr>
          </a:p>
        </p:txBody>
      </p:sp>
      <p:cxnSp>
        <p:nvCxnSpPr>
          <p:cNvPr id="7" name="Google Shape;85;p32"/>
          <p:cNvCxnSpPr>
            <a:cxnSpLocks noChangeShapeType="1"/>
          </p:cNvCxnSpPr>
          <p:nvPr/>
        </p:nvCxnSpPr>
        <p:spPr bwMode="auto">
          <a:xfrm>
            <a:off x="4092575" y="4984750"/>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8" name="Google Shape;86;p32"/>
          <p:cNvCxnSpPr>
            <a:cxnSpLocks noChangeShapeType="1"/>
          </p:cNvCxnSpPr>
          <p:nvPr/>
        </p:nvCxnSpPr>
        <p:spPr bwMode="auto">
          <a:xfrm>
            <a:off x="4092575" y="2036763"/>
            <a:ext cx="4006850" cy="0"/>
          </a:xfrm>
          <a:prstGeom prst="straightConnector1">
            <a:avLst/>
          </a:prstGeom>
          <a:noFill/>
          <a:ln w="38100">
            <a:solidFill>
              <a:srgbClr val="FFC000"/>
            </a:solidFill>
            <a:miter lim="800000"/>
            <a:headEnd type="none" w="sm" len="sm"/>
            <a:tailEnd type="none" w="sm" len="sm"/>
          </a:ln>
          <a:extLst>
            <a:ext uri="{909E8E84-426E-40DD-AFC4-6F175D3DCCD1}">
              <a14:hiddenFill xmlns:a14="http://schemas.microsoft.com/office/drawing/2010/main">
                <a:noFill/>
              </a14:hiddenFill>
            </a:ext>
          </a:extLst>
        </p:spPr>
      </p:cxnSp>
      <p:grpSp>
        <p:nvGrpSpPr>
          <p:cNvPr id="9" name="Google Shape;87;p32"/>
          <p:cNvGrpSpPr>
            <a:grpSpLocks/>
          </p:cNvGrpSpPr>
          <p:nvPr/>
        </p:nvGrpSpPr>
        <p:grpSpPr bwMode="auto">
          <a:xfrm>
            <a:off x="-111125" y="111125"/>
            <a:ext cx="1530350" cy="1525588"/>
            <a:chOff x="8374611" y="4283110"/>
            <a:chExt cx="2300578" cy="2294314"/>
          </a:xfrm>
        </p:grpSpPr>
        <p:pic>
          <p:nvPicPr>
            <p:cNvPr id="10" name="Google Shape;88;p32"/>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l="62938"/>
            <a:stretch>
              <a:fillRect/>
            </a:stretch>
          </p:blipFill>
          <p:spPr bwMode="auto">
            <a:xfrm>
              <a:off x="8873684" y="4283110"/>
              <a:ext cx="1227785" cy="1519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89;p32"/>
            <p:cNvSpPr>
              <a:spLocks noChangeArrowheads="1"/>
            </p:cNvSpPr>
            <p:nvPr/>
          </p:nvSpPr>
          <p:spPr bwMode="auto">
            <a:xfrm>
              <a:off x="8374611" y="5882683"/>
              <a:ext cx="2300578" cy="694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defRPr/>
              </a:pPr>
              <a:r>
                <a:rPr lang="he-IL" altLang="he-IL" sz="1200" smtClean="0">
                  <a:solidFill>
                    <a:srgbClr val="FFFFFF"/>
                  </a:solidFill>
                </a:rPr>
                <a:t>מדינת ישראל</a:t>
              </a:r>
              <a:endParaRPr lang="en-US" altLang="he-IL" smtClean="0"/>
            </a:p>
            <a:p>
              <a:pPr algn="ctr" eaLnBrk="1" hangingPunct="1">
                <a:buClr>
                  <a:srgbClr val="000000"/>
                </a:buClr>
                <a:buFont typeface="Arial" panose="020B0604020202020204" pitchFamily="34" charset="0"/>
                <a:buNone/>
                <a:defRPr/>
              </a:pPr>
              <a:r>
                <a:rPr lang="he-IL" altLang="he-IL" sz="1200" smtClean="0">
                  <a:solidFill>
                    <a:srgbClr val="FFFFFF"/>
                  </a:solidFill>
                </a:rPr>
                <a:t>משרד החינוך</a:t>
              </a:r>
              <a:endParaRPr lang="en-US" altLang="he-IL" smtClean="0"/>
            </a:p>
          </p:txBody>
        </p:sp>
      </p:grpSp>
      <p:sp>
        <p:nvSpPr>
          <p:cNvPr id="12" name="Google Shape;90;p32"/>
          <p:cNvSpPr txBox="1">
            <a:spLocks noChangeArrowheads="1"/>
          </p:cNvSpPr>
          <p:nvPr/>
        </p:nvSpPr>
        <p:spPr bwMode="auto">
          <a:xfrm>
            <a:off x="2211388" y="2312694"/>
            <a:ext cx="7769225" cy="22326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251975" tIns="251975" rIns="251975" bIns="251975" anchor="ct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1" eaLnBrk="1" hangingPunct="1">
              <a:lnSpc>
                <a:spcPct val="91000"/>
              </a:lnSpc>
              <a:buClr>
                <a:srgbClr val="000000"/>
              </a:buClr>
              <a:buFont typeface="Arial" panose="020B0604020202020204" pitchFamily="34" charset="0"/>
              <a:buNone/>
              <a:defRPr/>
            </a:pPr>
            <a:r>
              <a:rPr lang="ar-JO" altLang="he-IL" sz="6600" dirty="0" smtClean="0">
                <a:solidFill>
                  <a:srgbClr val="FFFFFF"/>
                </a:solidFill>
                <a:latin typeface="Calibri" panose="020F0502020204030204" pitchFamily="34" charset="0"/>
                <a:sym typeface="Calibri" panose="020F0502020204030204" pitchFamily="34" charset="0"/>
              </a:rPr>
              <a:t>شكرا</a:t>
            </a:r>
            <a:r>
              <a:rPr lang="ar-JO" altLang="he-IL" sz="6600" baseline="0" dirty="0" smtClean="0">
                <a:solidFill>
                  <a:srgbClr val="FFFFFF"/>
                </a:solidFill>
                <a:latin typeface="Calibri" panose="020F0502020204030204" pitchFamily="34" charset="0"/>
                <a:sym typeface="Calibri" panose="020F0502020204030204" pitchFamily="34" charset="0"/>
              </a:rPr>
              <a:t> لكم </a:t>
            </a:r>
            <a:endParaRPr lang="en-US" altLang="he-IL" dirty="0" smtClean="0"/>
          </a:p>
          <a:p>
            <a:pPr algn="ctr" rtl="1" eaLnBrk="1" hangingPunct="1">
              <a:lnSpc>
                <a:spcPct val="188000"/>
              </a:lnSpc>
              <a:buClr>
                <a:srgbClr val="000000"/>
              </a:buClr>
              <a:buFont typeface="Arial" panose="020B0604020202020204" pitchFamily="34" charset="0"/>
              <a:buNone/>
              <a:defRPr/>
            </a:pPr>
            <a:r>
              <a:rPr lang="ar-JO" altLang="he-IL" sz="3200" dirty="0" smtClean="0">
                <a:solidFill>
                  <a:srgbClr val="FFFFFF"/>
                </a:solidFill>
                <a:latin typeface="Calibri" panose="020F0502020204030204" pitchFamily="34" charset="0"/>
                <a:sym typeface="Calibri" panose="020F0502020204030204" pitchFamily="34" charset="0"/>
              </a:rPr>
              <a:t>أنتجت لوزارة التربية والتعليم عن طريق مطاح</a:t>
            </a:r>
            <a:endParaRPr lang="en-US" altLang="he-IL" sz="3200" dirty="0" smtClean="0">
              <a:solidFill>
                <a:srgbClr val="FFFFFF"/>
              </a:solidFill>
              <a:latin typeface="Calibri" panose="020F0502020204030204" pitchFamily="34" charset="0"/>
              <a:sym typeface="Calibri" panose="020F0502020204030204" pitchFamily="34" charset="0"/>
            </a:endParaRPr>
          </a:p>
        </p:txBody>
      </p:sp>
      <p:sp>
        <p:nvSpPr>
          <p:cNvPr id="13" name="Google Shape;91;p32"/>
          <p:cNvSpPr>
            <a:spLocks noChangeArrowheads="1"/>
          </p:cNvSpPr>
          <p:nvPr/>
        </p:nvSpPr>
        <p:spPr bwMode="auto">
          <a:xfrm>
            <a:off x="6692900" y="4829175"/>
            <a:ext cx="342900" cy="3429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defRPr/>
            </a:pPr>
            <a:endParaRPr lang="he-IL" altLang="he-IL" sz="1800" smtClean="0">
              <a:solidFill>
                <a:srgbClr val="FFFFFF"/>
              </a:solidFill>
              <a:latin typeface="Calibri" panose="020F0502020204030204" pitchFamily="34" charset="0"/>
              <a:sym typeface="Calibri" panose="020F0502020204030204" pitchFamily="34" charset="0"/>
            </a:endParaRPr>
          </a:p>
        </p:txBody>
      </p:sp>
      <p:sp>
        <p:nvSpPr>
          <p:cNvPr id="14" name="Google Shape;92;p32"/>
          <p:cNvSpPr>
            <a:spLocks noChangeArrowheads="1"/>
          </p:cNvSpPr>
          <p:nvPr/>
        </p:nvSpPr>
        <p:spPr bwMode="auto">
          <a:xfrm>
            <a:off x="2432050" y="2371725"/>
            <a:ext cx="152400" cy="1524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rtl="1" eaLnBrk="1" hangingPunct="1">
              <a:buClr>
                <a:srgbClr val="000000"/>
              </a:buClr>
              <a:buFont typeface="Arial" panose="020B0604020202020204" pitchFamily="34" charset="0"/>
              <a:buNone/>
              <a:defRPr/>
            </a:pPr>
            <a:endParaRPr lang="he-IL" altLang="he-IL" sz="1800" smtClean="0">
              <a:solidFill>
                <a:srgbClr val="FFFFFF"/>
              </a:solidFill>
              <a:latin typeface="Calibri" panose="020F0502020204030204" pitchFamily="34" charset="0"/>
              <a:sym typeface="Calibri" panose="020F0502020204030204" pitchFamily="34" charset="0"/>
            </a:endParaRPr>
          </a:p>
        </p:txBody>
      </p:sp>
      <p:sp>
        <p:nvSpPr>
          <p:cNvPr id="15" name="Google Shape;93;p32"/>
          <p:cNvSpPr/>
          <p:nvPr/>
        </p:nvSpPr>
        <p:spPr>
          <a:xfrm>
            <a:off x="9904413" y="4005263"/>
            <a:ext cx="152400" cy="152400"/>
          </a:xfrm>
          <a:prstGeom prst="rect">
            <a:avLst/>
          </a:prstGeom>
          <a:solidFill>
            <a:schemeClr val="accent3"/>
          </a:solidFill>
          <a:ln>
            <a:noFill/>
          </a:ln>
        </p:spPr>
        <p:txBody>
          <a:bodyPr spcFirstLastPara="1" lIns="91425" tIns="45700" rIns="91425" bIns="45700" anchor="ctr"/>
          <a:lstStyle/>
          <a:p>
            <a:pPr algn="ctr" rtl="1" eaLnBrk="1" fontAlgn="auto" hangingPunct="1">
              <a:spcBef>
                <a:spcPts val="0"/>
              </a:spcBef>
              <a:spcAft>
                <a:spcPts val="0"/>
              </a:spcAft>
              <a:buClr>
                <a:srgbClr val="000000"/>
              </a:buClr>
              <a:buFont typeface="Arial"/>
              <a:buNone/>
              <a:defRPr/>
            </a:pPr>
            <a:endParaRPr sz="1800" kern="0">
              <a:solidFill>
                <a:schemeClr val="lt1"/>
              </a:solidFill>
              <a:latin typeface="Calibri"/>
              <a:ea typeface="Calibri"/>
              <a:cs typeface="Calibri"/>
              <a:sym typeface="Calibri"/>
            </a:endParaRPr>
          </a:p>
        </p:txBody>
      </p:sp>
      <p:sp>
        <p:nvSpPr>
          <p:cNvPr id="16" name="Google Shape;94;p32"/>
          <p:cNvSpPr txBox="1">
            <a:spLocks noChangeArrowheads="1"/>
          </p:cNvSpPr>
          <p:nvPr/>
        </p:nvSpPr>
        <p:spPr bwMode="auto">
          <a:xfrm>
            <a:off x="3870325" y="6423819"/>
            <a:ext cx="44513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0000"/>
              </a:buClr>
              <a:buFont typeface="Arial" panose="020B0604020202020204" pitchFamily="34" charset="0"/>
              <a:buNone/>
              <a:defRPr/>
            </a:pPr>
            <a:r>
              <a:rPr lang="en-US" altLang="he-IL" sz="1500" dirty="0" err="1" smtClean="0">
                <a:solidFill>
                  <a:srgbClr val="FFFFFF"/>
                </a:solidFill>
              </a:rPr>
              <a:t>shutterstock</a:t>
            </a:r>
            <a:r>
              <a:rPr lang="en-US" altLang="he-IL" sz="1500" dirty="0" smtClean="0">
                <a:solidFill>
                  <a:srgbClr val="FFFFFF"/>
                </a:solidFill>
              </a:rPr>
              <a:t>/com </a:t>
            </a:r>
            <a:r>
              <a:rPr lang="he-IL" altLang="he-IL" sz="1500" dirty="0" smtClean="0">
                <a:solidFill>
                  <a:srgbClr val="FFFFFF"/>
                </a:solidFill>
              </a:rPr>
              <a:t>איורים</a:t>
            </a:r>
            <a:r>
              <a:rPr lang="en-US" altLang="he-IL" sz="1500" dirty="0" smtClean="0">
                <a:solidFill>
                  <a:srgbClr val="FFFFFF"/>
                </a:solidFill>
              </a:rPr>
              <a:t>: </a:t>
            </a:r>
          </a:p>
        </p:txBody>
      </p:sp>
    </p:spTree>
    <p:extLst>
      <p:ext uri="{BB962C8B-B14F-4D97-AF65-F5344CB8AC3E}">
        <p14:creationId xmlns:p14="http://schemas.microsoft.com/office/powerpoint/2010/main" val="40908197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Ar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userDrawn="1"/>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userDrawn="1"/>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userDrawn="1"/>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userDrawn="1"/>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latin typeface="Arial" panose="020B0604020202020204" pitchFamily="34" charset="0"/>
              <a:cs typeface="Arial" panose="020B060402020202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userDrawn="1"/>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userDrawn="1"/>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aa-ET" sz="1200" dirty="0">
                  <a:solidFill>
                    <a:schemeClr val="bg1"/>
                  </a:solidFill>
                  <a:latin typeface="Arial" panose="020B0604020202020204" pitchFamily="34" charset="0"/>
                  <a:cs typeface="Arial" panose="020B0604020202020204" pitchFamily="34" charset="0"/>
                </a:rPr>
                <a:t>מדינת ישראל</a:t>
              </a:r>
            </a:p>
            <a:p>
              <a:pPr algn="ctr"/>
              <a:r>
                <a:rPr lang="aa-ET" sz="1200" dirty="0">
                  <a:solidFill>
                    <a:schemeClr val="bg1"/>
                  </a:solidFill>
                  <a:latin typeface="Arial" panose="020B0604020202020204" pitchFamily="34" charset="0"/>
                  <a:cs typeface="Arial" panose="020B060402020202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9" y="3092183"/>
            <a:ext cx="8250540" cy="824410"/>
          </a:xfrm>
          <a:prstGeom prst="rect">
            <a:avLst/>
          </a:prstGeom>
        </p:spPr>
        <p:txBody>
          <a:bodyPr anchor="ctr">
            <a:noAutofit/>
          </a:bodyPr>
          <a:lstStyle>
            <a:lvl1pPr marL="0" indent="0" algn="r" rtl="1">
              <a:buFontTx/>
              <a:buNone/>
              <a:defRPr sz="5000">
                <a:solidFill>
                  <a:schemeClr val="bg1"/>
                </a:solidFill>
                <a:latin typeface="Arial" panose="020B0604020202020204" pitchFamily="34" charset="0"/>
                <a:cs typeface="Arial" panose="020B060402020202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Arial" panose="020B0604020202020204" pitchFamily="34" charset="0"/>
                <a:cs typeface="Arial" panose="020B060402020202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Arial" panose="020B0604020202020204" pitchFamily="34" charset="0"/>
                <a:cs typeface="Arial" panose="020B060402020202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grpSp>
        <p:nvGrpSpPr>
          <p:cNvPr id="18" name="Group 17">
            <a:extLst>
              <a:ext uri="{FF2B5EF4-FFF2-40B4-BE49-F238E27FC236}">
                <a16:creationId xmlns:a16="http://schemas.microsoft.com/office/drawing/2014/main" id="{B8DB261B-94A0-3C46-92A2-B3748A6755AE}"/>
              </a:ext>
            </a:extLst>
          </p:cNvPr>
          <p:cNvGrpSpPr/>
          <p:nvPr userDrawn="1"/>
        </p:nvGrpSpPr>
        <p:grpSpPr>
          <a:xfrm>
            <a:off x="5462337" y="1979222"/>
            <a:ext cx="5197642" cy="830997"/>
            <a:chOff x="5462337" y="1979222"/>
            <a:chExt cx="5197642" cy="830997"/>
          </a:xfrm>
        </p:grpSpPr>
        <p:sp>
          <p:nvSpPr>
            <p:cNvPr id="19" name="Google Shape;179;p5">
              <a:extLst>
                <a:ext uri="{FF2B5EF4-FFF2-40B4-BE49-F238E27FC236}">
                  <a16:creationId xmlns:a16="http://schemas.microsoft.com/office/drawing/2014/main" id="{788B15F5-1CDA-4F44-93F2-86362D9D52E4}"/>
                </a:ext>
              </a:extLst>
            </p:cNvPr>
            <p:cNvSpPr/>
            <p:nvPr/>
          </p:nvSpPr>
          <p:spPr>
            <a:xfrm>
              <a:off x="5462337" y="2129589"/>
              <a:ext cx="5197642" cy="56053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Calibri"/>
                <a:cs typeface="Arial" panose="020B0604020202020204" pitchFamily="34" charset="0"/>
                <a:sym typeface="Calibri"/>
              </a:endParaRPr>
            </a:p>
          </p:txBody>
        </p:sp>
        <p:sp>
          <p:nvSpPr>
            <p:cNvPr id="20" name="Google Shape;180;p5">
              <a:extLst>
                <a:ext uri="{FF2B5EF4-FFF2-40B4-BE49-F238E27FC236}">
                  <a16:creationId xmlns:a16="http://schemas.microsoft.com/office/drawing/2014/main" id="{15F87E9C-44A5-C24E-8083-3A505A971D87}"/>
                </a:ext>
              </a:extLst>
            </p:cNvPr>
            <p:cNvSpPr txBox="1"/>
            <p:nvPr/>
          </p:nvSpPr>
          <p:spPr>
            <a:xfrm>
              <a:off x="5811854" y="1979222"/>
              <a:ext cx="4498607" cy="83099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ar-SA" sz="4800" b="0" i="0" u="none" strike="noStrike" cap="none" dirty="0">
                  <a:solidFill>
                    <a:schemeClr val="lt1"/>
                  </a:solidFill>
                  <a:latin typeface="Arial" panose="020B0604020202020204" pitchFamily="34" charset="0"/>
                  <a:ea typeface="Calibri"/>
                  <a:cs typeface="Arial" panose="020B0604020202020204" pitchFamily="34" charset="0"/>
                  <a:sym typeface="Calibri"/>
                </a:rPr>
                <a:t>منظومة بثّ قُطريّة</a:t>
              </a:r>
              <a:endParaRPr sz="4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spTree>
    <p:extLst>
      <p:ext uri="{BB962C8B-B14F-4D97-AF65-F5344CB8AC3E}">
        <p14:creationId xmlns:p14="http://schemas.microsoft.com/office/powerpoint/2010/main" val="2398891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aa-ET"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aa-ET"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Arial" panose="020B0604020202020204" pitchFamily="34" charset="0"/>
                <a:cs typeface="+mn-cs"/>
              </a:rPr>
              <a:pPr algn="ctr" rtl="1"/>
              <a:t>‹#›</a:t>
            </a:fld>
            <a:endParaRPr lang="en-US" dirty="0">
              <a:solidFill>
                <a:srgbClr val="4285E3"/>
              </a:solidFill>
              <a:latin typeface="Arial" panose="020B0604020202020204" pitchFamily="34" charset="0"/>
              <a:cs typeface="+mn-cs"/>
            </a:endParaRPr>
          </a:p>
        </p:txBody>
      </p:sp>
      <p:sp>
        <p:nvSpPr>
          <p:cNvPr id="6" name="מלבן 5"/>
          <p:cNvSpPr/>
          <p:nvPr userDrawn="1"/>
        </p:nvSpPr>
        <p:spPr>
          <a:xfrm>
            <a:off x="11040000" y="552"/>
            <a:ext cx="115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TextBox 7"/>
          <p:cNvSpPr txBox="1"/>
          <p:nvPr userDrawn="1"/>
        </p:nvSpPr>
        <p:spPr>
          <a:xfrm>
            <a:off x="11120462" y="1824694"/>
            <a:ext cx="1000100" cy="340519"/>
          </a:xfrm>
          <a:prstGeom prst="roundRect">
            <a:avLst/>
          </a:prstGeom>
          <a:gradFill flip="none" rotWithShape="1">
            <a:gsLst>
              <a:gs pos="0">
                <a:srgbClr val="0099CC">
                  <a:tint val="66000"/>
                  <a:satMod val="160000"/>
                </a:srgbClr>
              </a:gs>
              <a:gs pos="50000">
                <a:srgbClr val="0099CC">
                  <a:tint val="44500"/>
                  <a:satMod val="160000"/>
                </a:srgbClr>
              </a:gs>
              <a:gs pos="100000">
                <a:srgbClr val="0099CC">
                  <a:tint val="23500"/>
                  <a:satMod val="160000"/>
                </a:srgbClr>
              </a:gs>
            </a:gsLst>
            <a:lin ang="27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ctr"/>
            <a:r>
              <a:rPr lang="ar-JO" sz="1400" b="1" dirty="0" smtClean="0">
                <a:solidFill>
                  <a:schemeClr val="tx1">
                    <a:lumMod val="65000"/>
                    <a:lumOff val="35000"/>
                  </a:schemeClr>
                </a:solidFill>
              </a:rPr>
              <a:t>الافتتاحية</a:t>
            </a:r>
            <a:endParaRPr lang="he-IL" sz="1400" b="1" dirty="0">
              <a:solidFill>
                <a:schemeClr val="tx1">
                  <a:lumMod val="65000"/>
                  <a:lumOff val="35000"/>
                </a:schemeClr>
              </a:solidFill>
            </a:endParaRPr>
          </a:p>
        </p:txBody>
      </p:sp>
      <p:sp>
        <p:nvSpPr>
          <p:cNvPr id="9" name="TextBox 8"/>
          <p:cNvSpPr txBox="1"/>
          <p:nvPr userDrawn="1"/>
        </p:nvSpPr>
        <p:spPr>
          <a:xfrm>
            <a:off x="11120462" y="2609831"/>
            <a:ext cx="1000100" cy="340519"/>
          </a:xfrm>
          <a:prstGeom prst="roundRect">
            <a:avLst/>
          </a:prstGeom>
          <a:gradFill flip="none" rotWithShape="1">
            <a:gsLst>
              <a:gs pos="0">
                <a:srgbClr val="0099CC">
                  <a:tint val="66000"/>
                  <a:satMod val="160000"/>
                </a:srgbClr>
              </a:gs>
              <a:gs pos="50000">
                <a:srgbClr val="0099CC">
                  <a:tint val="44500"/>
                  <a:satMod val="160000"/>
                </a:srgbClr>
              </a:gs>
              <a:gs pos="100000">
                <a:srgbClr val="0099CC">
                  <a:tint val="23500"/>
                  <a:satMod val="160000"/>
                </a:srgbClr>
              </a:gs>
            </a:gsLst>
            <a:lin ang="27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ctr"/>
            <a:r>
              <a:rPr lang="ar-JO" sz="1400" b="1" dirty="0" smtClean="0">
                <a:solidFill>
                  <a:schemeClr val="tx1">
                    <a:lumMod val="65000"/>
                    <a:lumOff val="35000"/>
                  </a:schemeClr>
                </a:solidFill>
              </a:rPr>
              <a:t>برنامج</a:t>
            </a:r>
            <a:r>
              <a:rPr lang="ar-JO" sz="1400" b="1" baseline="0" dirty="0" smtClean="0">
                <a:solidFill>
                  <a:schemeClr val="tx1">
                    <a:lumMod val="65000"/>
                    <a:lumOff val="35000"/>
                  </a:schemeClr>
                </a:solidFill>
              </a:rPr>
              <a:t> التعليم</a:t>
            </a:r>
            <a:endParaRPr lang="he-IL" sz="1400" b="1" dirty="0">
              <a:solidFill>
                <a:schemeClr val="tx1">
                  <a:lumMod val="65000"/>
                  <a:lumOff val="35000"/>
                </a:schemeClr>
              </a:solidFill>
            </a:endParaRPr>
          </a:p>
        </p:txBody>
      </p:sp>
      <p:sp>
        <p:nvSpPr>
          <p:cNvPr id="10" name="TextBox 9"/>
          <p:cNvSpPr txBox="1"/>
          <p:nvPr userDrawn="1"/>
        </p:nvSpPr>
        <p:spPr>
          <a:xfrm>
            <a:off x="11120430" y="3390471"/>
            <a:ext cx="1000100" cy="578882"/>
          </a:xfrm>
          <a:prstGeom prst="roundRect">
            <a:avLst/>
          </a:prstGeom>
          <a:gradFill flip="none" rotWithShape="1">
            <a:gsLst>
              <a:gs pos="0">
                <a:srgbClr val="0099CC">
                  <a:tint val="66000"/>
                  <a:satMod val="160000"/>
                </a:srgbClr>
              </a:gs>
              <a:gs pos="50000">
                <a:srgbClr val="0099CC">
                  <a:tint val="44500"/>
                  <a:satMod val="160000"/>
                </a:srgbClr>
              </a:gs>
              <a:gs pos="100000">
                <a:srgbClr val="0099CC">
                  <a:tint val="23500"/>
                  <a:satMod val="160000"/>
                </a:srgbClr>
              </a:gs>
            </a:gsLst>
            <a:lin ang="27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ctr"/>
            <a:r>
              <a:rPr lang="ar-JO" sz="1400" b="1" dirty="0" smtClean="0">
                <a:solidFill>
                  <a:schemeClr val="tx1">
                    <a:lumMod val="65000"/>
                    <a:lumOff val="35000"/>
                  </a:schemeClr>
                </a:solidFill>
              </a:rPr>
              <a:t>ما</a:t>
            </a:r>
            <a:r>
              <a:rPr lang="ar-JO" sz="1400" b="1" baseline="0" dirty="0" smtClean="0">
                <a:solidFill>
                  <a:schemeClr val="tx1">
                    <a:lumMod val="65000"/>
                    <a:lumOff val="35000"/>
                  </a:schemeClr>
                </a:solidFill>
              </a:rPr>
              <a:t> الهدف؟ وتعريفات</a:t>
            </a:r>
            <a:endParaRPr lang="he-IL" sz="1400" b="1" dirty="0">
              <a:solidFill>
                <a:schemeClr val="tx1">
                  <a:lumMod val="65000"/>
                  <a:lumOff val="35000"/>
                </a:schemeClr>
              </a:solidFill>
            </a:endParaRPr>
          </a:p>
        </p:txBody>
      </p:sp>
      <p:sp>
        <p:nvSpPr>
          <p:cNvPr id="11" name="TextBox 10"/>
          <p:cNvSpPr txBox="1"/>
          <p:nvPr userDrawn="1"/>
        </p:nvSpPr>
        <p:spPr>
          <a:xfrm>
            <a:off x="11120430" y="4183129"/>
            <a:ext cx="1000100" cy="578882"/>
          </a:xfrm>
          <a:prstGeom prst="roundRect">
            <a:avLst/>
          </a:prstGeom>
          <a:gradFill flip="none" rotWithShape="1">
            <a:gsLst>
              <a:gs pos="0">
                <a:srgbClr val="0099CC">
                  <a:tint val="66000"/>
                  <a:satMod val="160000"/>
                </a:srgbClr>
              </a:gs>
              <a:gs pos="50000">
                <a:srgbClr val="0099CC">
                  <a:tint val="44500"/>
                  <a:satMod val="160000"/>
                </a:srgbClr>
              </a:gs>
              <a:gs pos="100000">
                <a:srgbClr val="0099CC">
                  <a:tint val="23500"/>
                  <a:satMod val="160000"/>
                </a:srgbClr>
              </a:gs>
            </a:gsLst>
            <a:lin ang="27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ctr"/>
            <a:r>
              <a:rPr lang="ar-JO" sz="1400" b="1" dirty="0" smtClean="0">
                <a:solidFill>
                  <a:schemeClr val="tx1">
                    <a:lumMod val="65000"/>
                    <a:lumOff val="35000"/>
                  </a:schemeClr>
                </a:solidFill>
              </a:rPr>
              <a:t>محيط الشارع وحركة السير</a:t>
            </a:r>
            <a:endParaRPr lang="he-IL" sz="1400" b="1" dirty="0">
              <a:solidFill>
                <a:schemeClr val="tx1">
                  <a:lumMod val="65000"/>
                  <a:lumOff val="35000"/>
                </a:schemeClr>
              </a:solidFill>
            </a:endParaRPr>
          </a:p>
        </p:txBody>
      </p:sp>
      <p:sp>
        <p:nvSpPr>
          <p:cNvPr id="12" name="TextBox 11"/>
          <p:cNvSpPr txBox="1"/>
          <p:nvPr userDrawn="1"/>
        </p:nvSpPr>
        <p:spPr>
          <a:xfrm>
            <a:off x="11120462" y="4959130"/>
            <a:ext cx="1000100" cy="340519"/>
          </a:xfrm>
          <a:prstGeom prst="roundRect">
            <a:avLst/>
          </a:prstGeom>
          <a:gradFill flip="none" rotWithShape="1">
            <a:gsLst>
              <a:gs pos="0">
                <a:srgbClr val="0099CC">
                  <a:tint val="66000"/>
                  <a:satMod val="160000"/>
                </a:srgbClr>
              </a:gs>
              <a:gs pos="50000">
                <a:srgbClr val="0099CC">
                  <a:tint val="44500"/>
                  <a:satMod val="160000"/>
                </a:srgbClr>
              </a:gs>
              <a:gs pos="100000">
                <a:srgbClr val="0099CC">
                  <a:tint val="23500"/>
                  <a:satMod val="160000"/>
                </a:srgbClr>
              </a:gs>
            </a:gsLst>
            <a:lin ang="27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1">
            <a:spAutoFit/>
          </a:bodyPr>
          <a:lstStyle/>
          <a:p>
            <a:pPr algn="ctr"/>
            <a:r>
              <a:rPr lang="ar-JO" sz="1400" b="1" dirty="0" smtClean="0">
                <a:solidFill>
                  <a:schemeClr val="tx1">
                    <a:lumMod val="65000"/>
                    <a:lumOff val="35000"/>
                  </a:schemeClr>
                </a:solidFill>
              </a:rPr>
              <a:t>تلخيص</a:t>
            </a:r>
            <a:endParaRPr lang="he-IL" sz="1400" b="1" dirty="0">
              <a:solidFill>
                <a:schemeClr val="tx1">
                  <a:lumMod val="65000"/>
                  <a:lumOff val="35000"/>
                </a:schemeClr>
              </a:solidFill>
            </a:endParaRPr>
          </a:p>
        </p:txBody>
      </p:sp>
      <p:sp>
        <p:nvSpPr>
          <p:cNvPr id="13" name="מציין מיקום של מספר שקופית 5"/>
          <p:cNvSpPr txBox="1">
            <a:spLocks/>
          </p:cNvSpPr>
          <p:nvPr userDrawn="1"/>
        </p:nvSpPr>
        <p:spPr>
          <a:xfrm>
            <a:off x="11303627" y="6428534"/>
            <a:ext cx="672548" cy="365125"/>
          </a:xfrm>
          <a:prstGeom prst="rect">
            <a:avLst/>
          </a:prstGeom>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a:fld id="{1A33ECAC-53BC-409B-A967-2B2FACE508B3}" type="slidenum">
              <a:rPr lang="he-IL" smtClean="0">
                <a:solidFill>
                  <a:schemeClr val="bg1"/>
                </a:solidFill>
              </a:rPr>
              <a:pPr algn="ctr"/>
              <a:t>‹#›</a:t>
            </a:fld>
            <a:endParaRPr lang="he-IL">
              <a:solidFill>
                <a:schemeClr val="bg1"/>
              </a:solidFill>
            </a:endParaRPr>
          </a:p>
        </p:txBody>
      </p:sp>
      <p:pic>
        <p:nvPicPr>
          <p:cNvPr id="14" name="Picture 2" descr="C:\Users\shanii\Desktop\אייקונים לנחמה\חושבים חיים.jpg2.jpg"/>
          <p:cNvPicPr>
            <a:picLocks noChangeAspect="1" noChangeArrowheads="1"/>
          </p:cNvPicPr>
          <p:nvPr userDrawn="1"/>
        </p:nvPicPr>
        <p:blipFill>
          <a:blip r:embed="rId9" cstate="print"/>
          <a:srcRect/>
          <a:stretch>
            <a:fillRect/>
          </a:stretch>
        </p:blipFill>
        <p:spPr bwMode="auto">
          <a:xfrm>
            <a:off x="11201400" y="139700"/>
            <a:ext cx="825500" cy="774700"/>
          </a:xfrm>
          <a:prstGeom prst="rect">
            <a:avLst/>
          </a:prstGeom>
          <a:noFill/>
        </p:spPr>
      </p:pic>
    </p:spTree>
    <p:extLst>
      <p:ext uri="{BB962C8B-B14F-4D97-AF65-F5344CB8AC3E}">
        <p14:creationId xmlns:p14="http://schemas.microsoft.com/office/powerpoint/2010/main" val="76826043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2" r:id="rId4"/>
    <p:sldLayoutId id="2147483673" r:id="rId5"/>
    <p:sldLayoutId id="2147483679" r:id="rId6"/>
    <p:sldLayoutId id="2147483680" r:id="rId7"/>
  </p:sldLayoutIdLst>
  <p:txStyles>
    <p:title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a-ET"/>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19.jpeg"/><Relationship Id="rId21" Type="http://schemas.openxmlformats.org/officeDocument/2006/relationships/image" Target="../media/image37.jpeg"/><Relationship Id="rId7" Type="http://schemas.openxmlformats.org/officeDocument/2006/relationships/image" Target="../media/image23.jpe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0.xml"/><Relationship Id="rId16" Type="http://schemas.openxmlformats.org/officeDocument/2006/relationships/image" Target="../media/image32.jpe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gif"/><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 Id="rId22"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2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slide" Target="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slide" Target="slide5.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58045537-7301-4BDB-B6DE-BA0FED9028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2323" y="5963549"/>
            <a:ext cx="2801209" cy="753670"/>
          </a:xfrm>
          <a:prstGeom prst="rect">
            <a:avLst/>
          </a:prstGeom>
        </p:spPr>
      </p:pic>
      <p:sp>
        <p:nvSpPr>
          <p:cNvPr id="6"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6626" y="5204310"/>
            <a:ext cx="6704013" cy="385860"/>
          </a:xfrm>
        </p:spPr>
        <p:txBody>
          <a:bodyPr>
            <a:normAutofit fontScale="92500" lnSpcReduction="20000"/>
          </a:bodyPr>
          <a:lstStyle/>
          <a:p>
            <a:r>
              <a:rPr lang="ar-EG" dirty="0" smtClean="0">
                <a:sym typeface="Calibri"/>
              </a:rPr>
              <a:t>مع المعلمة : هيلانه حزبون </a:t>
            </a:r>
            <a:endParaRPr lang="he-IL" dirty="0">
              <a:sym typeface="Calibri"/>
            </a:endParaRPr>
          </a:p>
        </p:txBody>
      </p:sp>
      <p:sp>
        <p:nvSpPr>
          <p:cNvPr id="7" name="Google Shape;238;p5"/>
          <p:cNvSpPr txBox="1">
            <a:spLocks noGrp="1"/>
          </p:cNvSpPr>
          <p:nvPr>
            <p:ph type="body" sz="quarter" idx="15"/>
          </p:nvPr>
        </p:nvSpPr>
        <p:spPr>
          <a:xfrm>
            <a:off x="2226626" y="3128344"/>
            <a:ext cx="8382413" cy="824410"/>
          </a:xfrm>
        </p:spPr>
        <p:txBody>
          <a:bodyPr/>
          <a:lstStyle/>
          <a:p>
            <a:pPr lvl="0" algn="ctr"/>
            <a:r>
              <a:rPr lang="ar-EG" sz="4800" dirty="0" smtClean="0"/>
              <a:t>دوريات الحذر على الطرق</a:t>
            </a:r>
            <a:endParaRPr lang="he-IL" sz="4800" dirty="0"/>
          </a:p>
        </p:txBody>
      </p:sp>
      <p:sp>
        <p:nvSpPr>
          <p:cNvPr id="8" name="Google Shape;239;p5"/>
          <p:cNvSpPr txBox="1">
            <a:spLocks/>
          </p:cNvSpPr>
          <p:nvPr/>
        </p:nvSpPr>
        <p:spPr>
          <a:xfrm>
            <a:off x="-2289933" y="4425416"/>
            <a:ext cx="11220572" cy="692092"/>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Clr>
                <a:schemeClr val="accent2"/>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EG" sz="2700" dirty="0" smtClean="0"/>
              <a:t>موضوع الدرس </a:t>
            </a:r>
            <a:r>
              <a:rPr lang="he-IL" sz="2700" dirty="0" smtClean="0"/>
              <a:t>: </a:t>
            </a:r>
            <a:r>
              <a:rPr lang="ar-SA" sz="2400" dirty="0" smtClean="0"/>
              <a:t>وظائف دوريّات الحذر على الطرق </a:t>
            </a:r>
            <a:r>
              <a:rPr lang="he-IL" sz="2400" dirty="0" smtClean="0"/>
              <a:t> </a:t>
            </a:r>
            <a:r>
              <a:rPr lang="ar-EG" sz="2400" dirty="0" smtClean="0"/>
              <a:t>و</a:t>
            </a:r>
            <a:r>
              <a:rPr lang="ar-SA" sz="2400" dirty="0" smtClean="0"/>
              <a:t>محيط الشارع وحركة السير</a:t>
            </a:r>
            <a:endParaRPr lang="he-IL" sz="2400" dirty="0"/>
          </a:p>
        </p:txBody>
      </p:sp>
    </p:spTree>
    <p:extLst>
      <p:ext uri="{BB962C8B-B14F-4D97-AF65-F5344CB8AC3E}">
        <p14:creationId xmlns:p14="http://schemas.microsoft.com/office/powerpoint/2010/main" val="28372560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quarter" idx="11"/>
          </p:nvPr>
        </p:nvSpPr>
        <p:spPr/>
        <p:txBody>
          <a:bodyPr>
            <a:normAutofit lnSpcReduction="10000"/>
          </a:bodyPr>
          <a:lstStyle/>
          <a:p>
            <a:r>
              <a:rPr lang="ar-SA" dirty="0"/>
              <a:t>محيط الشارع وحركة السير</a:t>
            </a:r>
            <a:r>
              <a:rPr lang="he-IL" dirty="0"/>
              <a:t>: </a:t>
            </a:r>
            <a:r>
              <a:rPr lang="ar-SA" dirty="0"/>
              <a:t>ماذا ومن نرى في الطريق؟</a:t>
            </a:r>
            <a:endParaRPr lang="he-IL" dirty="0"/>
          </a:p>
        </p:txBody>
      </p:sp>
      <p:sp>
        <p:nvSpPr>
          <p:cNvPr id="1040" name="AutoShape 16" descr="https://www.drive123.co.il/media/142803/road-signs.png"/>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1042" name="AutoShape 18" descr="https://www.drive123.co.il/media/142803/road-signs.png"/>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1044" name="AutoShape 20" descr="https://www.drive123.co.il/media/142803/road-signs.png"/>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29" name="מלבן 28"/>
          <p:cNvSpPr/>
          <p:nvPr/>
        </p:nvSpPr>
        <p:spPr>
          <a:xfrm>
            <a:off x="11053823" y="4059474"/>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61235" y="2428569"/>
            <a:ext cx="4138465" cy="1476052"/>
          </a:xfrm>
          <a:prstGeom prst="rect">
            <a:avLst/>
          </a:prstGeom>
        </p:spPr>
      </p:pic>
    </p:spTree>
    <p:extLst>
      <p:ext uri="{BB962C8B-B14F-4D97-AF65-F5344CB8AC3E}">
        <p14:creationId xmlns:p14="http://schemas.microsoft.com/office/powerpoint/2010/main" val="404220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מציין מיקום תוכן 2"/>
          <p:cNvSpPr txBox="1">
            <a:spLocks/>
          </p:cNvSpPr>
          <p:nvPr/>
        </p:nvSpPr>
        <p:spPr>
          <a:xfrm>
            <a:off x="7670800" y="1433764"/>
            <a:ext cx="3227458" cy="5208336"/>
          </a:xfrm>
          <a:prstGeom prst="rect">
            <a:avLst/>
          </a:prstGeom>
          <a:solidFill>
            <a:schemeClr val="accent1">
              <a:lumMod val="20000"/>
              <a:lumOff val="80000"/>
            </a:schemeClr>
          </a:solidFill>
          <a:ln>
            <a:solidFill>
              <a:schemeClr val="accent1">
                <a:lumMod val="75000"/>
              </a:schemeClr>
            </a:solidFill>
          </a:ln>
        </p:spPr>
        <p:txBody>
          <a:bodyPr vert="horz" lIns="91440" tIns="45720" rIns="91440" bIns="45720" rtlCol="1">
            <a:normAutofit/>
          </a:bodyPr>
          <a:lstStyle/>
          <a:p>
            <a:pPr marL="228600" marR="0" lvl="0" indent="-228600" algn="r" defTabSz="914400" rtl="1" eaLnBrk="1" fontAlgn="auto" latinLnBrk="0" hangingPunct="1">
              <a:lnSpc>
                <a:spcPct val="90000"/>
              </a:lnSpc>
              <a:spcBef>
                <a:spcPts val="1000"/>
              </a:spcBef>
              <a:spcAft>
                <a:spcPts val="0"/>
              </a:spcAft>
              <a:buClrTx/>
              <a:buSzTx/>
              <a:tabLst/>
              <a:defRPr/>
            </a:pPr>
            <a:r>
              <a:rPr lang="ar-EG" sz="2800" b="1" dirty="0" smtClean="0">
                <a:solidFill>
                  <a:schemeClr val="accent1">
                    <a:lumMod val="75000"/>
                  </a:schemeClr>
                </a:solidFill>
              </a:rPr>
              <a:t>مستخدمو الطريق</a:t>
            </a:r>
            <a:endParaRPr kumimoji="0" lang="he-IL" sz="2800" b="1" i="0" u="none" strike="noStrike" kern="1200" cap="none" spc="0" normalizeH="0" baseline="0" noProof="0" dirty="0">
              <a:ln>
                <a:noFill/>
              </a:ln>
              <a:solidFill>
                <a:schemeClr val="accent1">
                  <a:lumMod val="75000"/>
                </a:schemeClr>
              </a:solidFill>
              <a:effectLst/>
              <a:uLnTx/>
              <a:uFillTx/>
              <a:latin typeface="+mn-lt"/>
              <a:ea typeface="+mn-ea"/>
              <a:cs typeface="+mn-cs"/>
            </a:endParaRPr>
          </a:p>
        </p:txBody>
      </p:sp>
      <p:sp>
        <p:nvSpPr>
          <p:cNvPr id="4" name="מציין מיקום טקסט 3"/>
          <p:cNvSpPr>
            <a:spLocks noGrp="1"/>
          </p:cNvSpPr>
          <p:nvPr>
            <p:ph type="body" sz="quarter" idx="11"/>
          </p:nvPr>
        </p:nvSpPr>
        <p:spPr/>
        <p:txBody>
          <a:bodyPr>
            <a:normAutofit lnSpcReduction="10000"/>
          </a:bodyPr>
          <a:lstStyle/>
          <a:p>
            <a:r>
              <a:rPr lang="ar-SA" dirty="0"/>
              <a:t>محيط الشارع وحركة السير</a:t>
            </a:r>
            <a:r>
              <a:rPr lang="he-IL" dirty="0"/>
              <a:t>: </a:t>
            </a:r>
            <a:r>
              <a:rPr lang="ar-SA" dirty="0"/>
              <a:t>ماذا ومن نرى في الطريق؟</a:t>
            </a:r>
            <a:endParaRPr lang="he-IL" dirty="0"/>
          </a:p>
        </p:txBody>
      </p:sp>
      <p:sp>
        <p:nvSpPr>
          <p:cNvPr id="3" name="מציין מיקום תוכן 2"/>
          <p:cNvSpPr>
            <a:spLocks noGrp="1"/>
          </p:cNvSpPr>
          <p:nvPr>
            <p:ph idx="4294967295"/>
          </p:nvPr>
        </p:nvSpPr>
        <p:spPr>
          <a:xfrm>
            <a:off x="3937531" y="1433764"/>
            <a:ext cx="3541713" cy="5194300"/>
          </a:xfrm>
          <a:ln>
            <a:solidFill>
              <a:schemeClr val="accent1">
                <a:lumMod val="75000"/>
              </a:schemeClr>
            </a:solidFill>
          </a:ln>
        </p:spPr>
        <p:txBody>
          <a:bodyPr/>
          <a:lstStyle/>
          <a:p>
            <a:pPr algn="ctr">
              <a:buNone/>
            </a:pPr>
            <a:r>
              <a:rPr lang="ar-SA" b="1" dirty="0">
                <a:solidFill>
                  <a:schemeClr val="accent1">
                    <a:lumMod val="75000"/>
                  </a:schemeClr>
                </a:solidFill>
              </a:rPr>
              <a:t>اشارات مرورية ومتفق عليها</a:t>
            </a:r>
            <a:endParaRPr lang="he-IL" b="1" dirty="0">
              <a:solidFill>
                <a:schemeClr val="accent1">
                  <a:lumMod val="75000"/>
                </a:schemeClr>
              </a:solidFill>
            </a:endParaRPr>
          </a:p>
        </p:txBody>
      </p:sp>
      <p:pic>
        <p:nvPicPr>
          <p:cNvPr id="4111" name="Picture 15" descr="D:\My Documents\פרויקטים 2015\רשות לבטיחות בדרכים\משמרות זהב\משאית.jpg"/>
          <p:cNvPicPr>
            <a:picLocks noChangeAspect="1" noChangeArrowheads="1"/>
          </p:cNvPicPr>
          <p:nvPr/>
        </p:nvPicPr>
        <p:blipFill>
          <a:blip r:embed="rId3" cstate="print"/>
          <a:srcRect/>
          <a:stretch>
            <a:fillRect/>
          </a:stretch>
        </p:blipFill>
        <p:spPr bwMode="auto">
          <a:xfrm>
            <a:off x="9930519" y="2435223"/>
            <a:ext cx="900000" cy="900000"/>
          </a:xfrm>
          <a:prstGeom prst="rect">
            <a:avLst/>
          </a:prstGeom>
          <a:noFill/>
        </p:spPr>
      </p:pic>
      <p:pic>
        <p:nvPicPr>
          <p:cNvPr id="4112" name="Picture 16" descr="D:\My Documents\פרויקטים 2015\רשות לבטיחות בדרכים\משמרות זהב\אופנוע.jpg"/>
          <p:cNvPicPr>
            <a:picLocks noChangeAspect="1" noChangeArrowheads="1"/>
          </p:cNvPicPr>
          <p:nvPr/>
        </p:nvPicPr>
        <p:blipFill>
          <a:blip r:embed="rId4" cstate="print"/>
          <a:srcRect/>
          <a:stretch>
            <a:fillRect/>
          </a:stretch>
        </p:blipFill>
        <p:spPr bwMode="auto">
          <a:xfrm>
            <a:off x="8857856" y="2422523"/>
            <a:ext cx="900000" cy="911689"/>
          </a:xfrm>
          <a:prstGeom prst="rect">
            <a:avLst/>
          </a:prstGeom>
          <a:noFill/>
        </p:spPr>
      </p:pic>
      <p:pic>
        <p:nvPicPr>
          <p:cNvPr id="4113" name="Picture 17" descr="D:\My Documents\פרויקטים 2015\רשות לבטיחות בדרכים\משמרות זהב\אופניים.jpg"/>
          <p:cNvPicPr>
            <a:picLocks noChangeAspect="1" noChangeArrowheads="1"/>
          </p:cNvPicPr>
          <p:nvPr/>
        </p:nvPicPr>
        <p:blipFill>
          <a:blip r:embed="rId5" cstate="print"/>
          <a:srcRect/>
          <a:stretch>
            <a:fillRect/>
          </a:stretch>
        </p:blipFill>
        <p:spPr bwMode="auto">
          <a:xfrm>
            <a:off x="7734300" y="4800601"/>
            <a:ext cx="900000" cy="875458"/>
          </a:xfrm>
          <a:prstGeom prst="rect">
            <a:avLst/>
          </a:prstGeom>
          <a:noFill/>
        </p:spPr>
      </p:pic>
      <p:pic>
        <p:nvPicPr>
          <p:cNvPr id="4114" name="Picture 18" descr="D:\My Documents\פרויקטים 2015\רשות לבטיחות בדרכים\משמרות זהב\הולך רגל מבוגר וילד.jpg"/>
          <p:cNvPicPr>
            <a:picLocks noChangeAspect="1" noChangeArrowheads="1"/>
          </p:cNvPicPr>
          <p:nvPr/>
        </p:nvPicPr>
        <p:blipFill>
          <a:blip r:embed="rId6" cstate="print"/>
          <a:srcRect/>
          <a:stretch>
            <a:fillRect/>
          </a:stretch>
        </p:blipFill>
        <p:spPr bwMode="auto">
          <a:xfrm>
            <a:off x="8839200" y="4802189"/>
            <a:ext cx="900000" cy="875458"/>
          </a:xfrm>
          <a:prstGeom prst="rect">
            <a:avLst/>
          </a:prstGeom>
          <a:noFill/>
        </p:spPr>
      </p:pic>
      <p:pic>
        <p:nvPicPr>
          <p:cNvPr id="4115" name="Picture 19" descr="D:\My Documents\פרויקטים 2015\רשות לבטיחות בדרכים\משמרות זהב\הולך רגל.jpg"/>
          <p:cNvPicPr>
            <a:picLocks noChangeAspect="1" noChangeArrowheads="1"/>
          </p:cNvPicPr>
          <p:nvPr/>
        </p:nvPicPr>
        <p:blipFill>
          <a:blip r:embed="rId7" cstate="print"/>
          <a:srcRect/>
          <a:stretch>
            <a:fillRect/>
          </a:stretch>
        </p:blipFill>
        <p:spPr bwMode="auto">
          <a:xfrm>
            <a:off x="9899161" y="4773613"/>
            <a:ext cx="900000" cy="888158"/>
          </a:xfrm>
          <a:prstGeom prst="rect">
            <a:avLst/>
          </a:prstGeom>
          <a:noFill/>
        </p:spPr>
      </p:pic>
      <p:pic>
        <p:nvPicPr>
          <p:cNvPr id="4116" name="Picture 20" descr="D:\My Documents\פרויקטים 2015\רשות לבטיחות בדרכים\משמרות זהב\ילדים.jpg"/>
          <p:cNvPicPr>
            <a:picLocks noChangeAspect="1" noChangeArrowheads="1"/>
          </p:cNvPicPr>
          <p:nvPr/>
        </p:nvPicPr>
        <p:blipFill>
          <a:blip r:embed="rId8" cstate="print"/>
          <a:srcRect/>
          <a:stretch>
            <a:fillRect/>
          </a:stretch>
        </p:blipFill>
        <p:spPr bwMode="auto">
          <a:xfrm>
            <a:off x="7737279" y="3540123"/>
            <a:ext cx="900000" cy="911392"/>
          </a:xfrm>
          <a:prstGeom prst="rect">
            <a:avLst/>
          </a:prstGeom>
          <a:noFill/>
        </p:spPr>
      </p:pic>
      <p:pic>
        <p:nvPicPr>
          <p:cNvPr id="4117" name="Picture 21" descr="D:\My Documents\פרויקטים 2015\רשות לבטיחות בדרכים\משמרות זהב\קשיש.jpg"/>
          <p:cNvPicPr>
            <a:picLocks noChangeAspect="1" noChangeArrowheads="1"/>
          </p:cNvPicPr>
          <p:nvPr/>
        </p:nvPicPr>
        <p:blipFill>
          <a:blip r:embed="rId9" cstate="print"/>
          <a:srcRect/>
          <a:stretch>
            <a:fillRect/>
          </a:stretch>
        </p:blipFill>
        <p:spPr bwMode="auto">
          <a:xfrm>
            <a:off x="8878396" y="3546474"/>
            <a:ext cx="900000" cy="905041"/>
          </a:xfrm>
          <a:prstGeom prst="rect">
            <a:avLst/>
          </a:prstGeom>
          <a:noFill/>
        </p:spPr>
      </p:pic>
      <p:pic>
        <p:nvPicPr>
          <p:cNvPr id="4118" name="Picture 22" descr="D:\My Documents\פרויקטים 2015\רשות לבטיחות בדרכים\משמרות זהב\רכב.jpg"/>
          <p:cNvPicPr>
            <a:picLocks noChangeAspect="1" noChangeArrowheads="1"/>
          </p:cNvPicPr>
          <p:nvPr/>
        </p:nvPicPr>
        <p:blipFill>
          <a:blip r:embed="rId10" cstate="print"/>
          <a:srcRect/>
          <a:stretch>
            <a:fillRect/>
          </a:stretch>
        </p:blipFill>
        <p:spPr bwMode="auto">
          <a:xfrm>
            <a:off x="9920330" y="3557588"/>
            <a:ext cx="900000" cy="919550"/>
          </a:xfrm>
          <a:prstGeom prst="rect">
            <a:avLst/>
          </a:prstGeom>
          <a:noFill/>
        </p:spPr>
      </p:pic>
      <p:pic>
        <p:nvPicPr>
          <p:cNvPr id="4119" name="Picture 23" descr="D:\My Documents\פרויקטים 2015\רשות לבטיחות בדרכים\משמרות זהב\אוטובוס (2).jpg"/>
          <p:cNvPicPr>
            <a:picLocks noChangeAspect="1" noChangeArrowheads="1"/>
          </p:cNvPicPr>
          <p:nvPr/>
        </p:nvPicPr>
        <p:blipFill>
          <a:blip r:embed="rId11" cstate="print"/>
          <a:srcRect/>
          <a:stretch>
            <a:fillRect/>
          </a:stretch>
        </p:blipFill>
        <p:spPr bwMode="auto">
          <a:xfrm>
            <a:off x="7781337" y="2436812"/>
            <a:ext cx="900000" cy="897400"/>
          </a:xfrm>
          <a:prstGeom prst="rect">
            <a:avLst/>
          </a:prstGeom>
          <a:noFill/>
        </p:spPr>
      </p:pic>
      <p:pic>
        <p:nvPicPr>
          <p:cNvPr id="1026" name="Picture 2"/>
          <p:cNvPicPr>
            <a:picLocks noChangeAspect="1" noChangeArrowheads="1"/>
          </p:cNvPicPr>
          <p:nvPr/>
        </p:nvPicPr>
        <p:blipFill>
          <a:blip r:embed="rId12" cstate="print"/>
          <a:srcRect/>
          <a:stretch>
            <a:fillRect/>
          </a:stretch>
        </p:blipFill>
        <p:spPr bwMode="auto">
          <a:xfrm>
            <a:off x="4058480" y="4436054"/>
            <a:ext cx="1771650" cy="2063750"/>
          </a:xfrm>
          <a:prstGeom prst="rect">
            <a:avLst/>
          </a:prstGeom>
          <a:noFill/>
          <a:ln w="9525">
            <a:noFill/>
            <a:miter lim="800000"/>
            <a:headEnd/>
            <a:tailEnd/>
          </a:ln>
          <a:effectLst/>
        </p:spPr>
      </p:pic>
      <p:pic>
        <p:nvPicPr>
          <p:cNvPr id="1028" name="Picture 4" descr="https://encrypted-tbn2.gstatic.com/images?q=tbn:ANd9GcQUpvy6IqAZaE_xiT0WWvcG25WK_abBt21yWBTfA0nz4nVVOiLv"/>
          <p:cNvPicPr>
            <a:picLocks noChangeAspect="1" noChangeArrowheads="1"/>
          </p:cNvPicPr>
          <p:nvPr/>
        </p:nvPicPr>
        <p:blipFill>
          <a:blip r:embed="rId13" cstate="print"/>
          <a:srcRect/>
          <a:stretch>
            <a:fillRect/>
          </a:stretch>
        </p:blipFill>
        <p:spPr bwMode="auto">
          <a:xfrm>
            <a:off x="6215099" y="5298587"/>
            <a:ext cx="1181100" cy="1181101"/>
          </a:xfrm>
          <a:prstGeom prst="rect">
            <a:avLst/>
          </a:prstGeom>
          <a:noFill/>
        </p:spPr>
      </p:pic>
      <p:pic>
        <p:nvPicPr>
          <p:cNvPr id="1032" name="Picture 8" descr="http://noeg.co.il/tamrurs/i86.jpg"/>
          <p:cNvPicPr>
            <a:picLocks noChangeAspect="1" noChangeArrowheads="1"/>
          </p:cNvPicPr>
          <p:nvPr/>
        </p:nvPicPr>
        <p:blipFill>
          <a:blip r:embed="rId14" cstate="print"/>
          <a:srcRect/>
          <a:stretch>
            <a:fillRect/>
          </a:stretch>
        </p:blipFill>
        <p:spPr bwMode="auto">
          <a:xfrm>
            <a:off x="6307969" y="2267529"/>
            <a:ext cx="995361" cy="822325"/>
          </a:xfrm>
          <a:prstGeom prst="rect">
            <a:avLst/>
          </a:prstGeom>
          <a:noFill/>
        </p:spPr>
      </p:pic>
      <p:pic>
        <p:nvPicPr>
          <p:cNvPr id="1034" name="Picture 10" descr="http://noeg.co.il/tamrurs/i88.jpg"/>
          <p:cNvPicPr>
            <a:picLocks noChangeAspect="1" noChangeArrowheads="1"/>
          </p:cNvPicPr>
          <p:nvPr/>
        </p:nvPicPr>
        <p:blipFill>
          <a:blip r:embed="rId15" cstate="print"/>
          <a:srcRect/>
          <a:stretch>
            <a:fillRect/>
          </a:stretch>
        </p:blipFill>
        <p:spPr bwMode="auto">
          <a:xfrm>
            <a:off x="6393796" y="3161291"/>
            <a:ext cx="925408" cy="868363"/>
          </a:xfrm>
          <a:prstGeom prst="rect">
            <a:avLst/>
          </a:prstGeom>
          <a:noFill/>
        </p:spPr>
      </p:pic>
      <p:pic>
        <p:nvPicPr>
          <p:cNvPr id="1036" name="Picture 12" descr="https://encrypted-tbn0.gstatic.com/images?q=tbn:ANd9GcQjWMXexEVukyD4X5PgJ4ESvnXY516A_gIrEX9nroulm1OJQslj"/>
          <p:cNvPicPr>
            <a:picLocks noChangeAspect="1" noChangeArrowheads="1"/>
          </p:cNvPicPr>
          <p:nvPr/>
        </p:nvPicPr>
        <p:blipFill>
          <a:blip r:embed="rId16" cstate="print"/>
          <a:srcRect/>
          <a:stretch>
            <a:fillRect/>
          </a:stretch>
        </p:blipFill>
        <p:spPr bwMode="auto">
          <a:xfrm>
            <a:off x="5446346" y="2267529"/>
            <a:ext cx="807646" cy="796925"/>
          </a:xfrm>
          <a:prstGeom prst="rect">
            <a:avLst/>
          </a:prstGeom>
          <a:noFill/>
        </p:spPr>
      </p:pic>
      <p:pic>
        <p:nvPicPr>
          <p:cNvPr id="1038" name="Picture 14" descr="http://www.nehiga.co.il/media/58142/%D7%AA%D7%9E%D7%A8%D7%95%D7%A8-203-2.png"/>
          <p:cNvPicPr>
            <a:picLocks noChangeAspect="1" noChangeArrowheads="1"/>
          </p:cNvPicPr>
          <p:nvPr/>
        </p:nvPicPr>
        <p:blipFill>
          <a:blip r:embed="rId17" cstate="print"/>
          <a:srcRect/>
          <a:stretch>
            <a:fillRect/>
          </a:stretch>
        </p:blipFill>
        <p:spPr bwMode="auto">
          <a:xfrm>
            <a:off x="5424802" y="3118429"/>
            <a:ext cx="822841" cy="796925"/>
          </a:xfrm>
          <a:prstGeom prst="rect">
            <a:avLst/>
          </a:prstGeom>
          <a:noFill/>
        </p:spPr>
      </p:pic>
      <p:sp>
        <p:nvSpPr>
          <p:cNvPr id="1040" name="AutoShape 16" descr="https://www.drive123.co.il/media/142803/road-signs.png"/>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1042" name="AutoShape 18" descr="https://www.drive123.co.il/media/142803/road-signs.png"/>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1044" name="AutoShape 20" descr="https://www.drive123.co.il/media/142803/road-signs.png"/>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a:p>
        </p:txBody>
      </p:sp>
      <p:sp>
        <p:nvSpPr>
          <p:cNvPr id="24" name="מציין מיקום תוכן 2"/>
          <p:cNvSpPr txBox="1">
            <a:spLocks/>
          </p:cNvSpPr>
          <p:nvPr/>
        </p:nvSpPr>
        <p:spPr>
          <a:xfrm>
            <a:off x="319728" y="1447568"/>
            <a:ext cx="3390900" cy="5194532"/>
          </a:xfrm>
          <a:prstGeom prst="rect">
            <a:avLst/>
          </a:prstGeom>
          <a:solidFill>
            <a:schemeClr val="accent1">
              <a:lumMod val="40000"/>
              <a:lumOff val="60000"/>
            </a:schemeClr>
          </a:solidFill>
          <a:ln>
            <a:solidFill>
              <a:schemeClr val="accent1">
                <a:lumMod val="75000"/>
              </a:schemeClr>
            </a:solidFill>
          </a:ln>
        </p:spPr>
        <p:txBody>
          <a:bodyPr vert="horz" lIns="91440" tIns="45720" rIns="91440" bIns="45720" rtlCol="1">
            <a:normAutofit/>
          </a:bodyPr>
          <a:lstStyle/>
          <a:p>
            <a:pPr marL="228600" lvl="0" indent="-228600" algn="ctr">
              <a:lnSpc>
                <a:spcPct val="90000"/>
              </a:lnSpc>
              <a:spcBef>
                <a:spcPts val="1000"/>
              </a:spcBef>
              <a:defRPr/>
            </a:pPr>
            <a:r>
              <a:rPr lang="ar-SA" sz="2800" b="1" dirty="0">
                <a:solidFill>
                  <a:schemeClr val="accent1">
                    <a:lumMod val="75000"/>
                  </a:schemeClr>
                </a:solidFill>
              </a:rPr>
              <a:t>ظروف الرؤية وظروف الشارع</a:t>
            </a:r>
            <a:r>
              <a:rPr lang="he-IL" sz="2800" b="1" dirty="0">
                <a:solidFill>
                  <a:schemeClr val="accent1">
                    <a:lumMod val="75000"/>
                  </a:schemeClr>
                </a:solidFill>
              </a:rPr>
              <a:t> </a:t>
            </a:r>
          </a:p>
        </p:txBody>
      </p:sp>
      <p:pic>
        <p:nvPicPr>
          <p:cNvPr id="4098" name="Picture 2" descr="http://jokopost.com/wp-content/uploads/2014/12/%D7%A9%D7%9E%D7%A9-%D7%90%D7%99%D7%95%D7%A8-Kamalakanta-Jena-or.wikipedia.org_-517x400.jpg"/>
          <p:cNvPicPr>
            <a:picLocks noChangeAspect="1" noChangeArrowheads="1"/>
          </p:cNvPicPr>
          <p:nvPr/>
        </p:nvPicPr>
        <p:blipFill>
          <a:blip r:embed="rId18" cstate="print"/>
          <a:srcRect/>
          <a:stretch>
            <a:fillRect/>
          </a:stretch>
        </p:blipFill>
        <p:spPr bwMode="auto">
          <a:xfrm>
            <a:off x="2225516" y="2502705"/>
            <a:ext cx="1219200" cy="1028700"/>
          </a:xfrm>
          <a:prstGeom prst="rect">
            <a:avLst/>
          </a:prstGeom>
          <a:noFill/>
        </p:spPr>
      </p:pic>
      <p:pic>
        <p:nvPicPr>
          <p:cNvPr id="4100" name="Picture 4" descr="http://www.edu-negev.gov.il/matyaholon/image006.gif"/>
          <p:cNvPicPr>
            <a:picLocks noChangeAspect="1" noChangeArrowheads="1"/>
          </p:cNvPicPr>
          <p:nvPr/>
        </p:nvPicPr>
        <p:blipFill>
          <a:blip r:embed="rId19" cstate="print"/>
          <a:srcRect/>
          <a:stretch>
            <a:fillRect/>
          </a:stretch>
        </p:blipFill>
        <p:spPr bwMode="auto">
          <a:xfrm>
            <a:off x="646214" y="2435223"/>
            <a:ext cx="1290731" cy="1058863"/>
          </a:xfrm>
          <a:prstGeom prst="rect">
            <a:avLst/>
          </a:prstGeom>
          <a:noFill/>
        </p:spPr>
      </p:pic>
      <p:pic>
        <p:nvPicPr>
          <p:cNvPr id="4103" name="Picture 7"/>
          <p:cNvPicPr>
            <a:picLocks noChangeAspect="1" noChangeArrowheads="1"/>
          </p:cNvPicPr>
          <p:nvPr/>
        </p:nvPicPr>
        <p:blipFill>
          <a:blip r:embed="rId20" cstate="print"/>
          <a:srcRect/>
          <a:stretch>
            <a:fillRect/>
          </a:stretch>
        </p:blipFill>
        <p:spPr bwMode="auto">
          <a:xfrm>
            <a:off x="940049" y="3988639"/>
            <a:ext cx="2362199" cy="1762125"/>
          </a:xfrm>
          <a:prstGeom prst="rect">
            <a:avLst/>
          </a:prstGeom>
          <a:noFill/>
          <a:ln w="9525">
            <a:noFill/>
            <a:miter lim="800000"/>
            <a:headEnd/>
            <a:tailEnd/>
          </a:ln>
          <a:effectLst/>
        </p:spPr>
      </p:pic>
      <p:sp>
        <p:nvSpPr>
          <p:cNvPr id="29" name="מלבן 28"/>
          <p:cNvSpPr/>
          <p:nvPr/>
        </p:nvSpPr>
        <p:spPr>
          <a:xfrm>
            <a:off x="11053823" y="4059474"/>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0" name="Picture 4" descr="http://www.statuson.co.il/uploads/thumbnail_69278_464693833580281_272504410_n.jp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4534" t="24368" r="13484" b="27447"/>
          <a:stretch/>
        </p:blipFill>
        <p:spPr bwMode="auto">
          <a:xfrm>
            <a:off x="6307969" y="4150593"/>
            <a:ext cx="907365" cy="9111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24711" y="2234565"/>
            <a:ext cx="982153" cy="915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303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bg/>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3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9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10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build="p"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3"/>
          <a:stretch>
            <a:fillRect/>
          </a:stretch>
        </p:blipFill>
        <p:spPr>
          <a:xfrm>
            <a:off x="-587241" y="4756403"/>
            <a:ext cx="1466030" cy="1474969"/>
          </a:xfrm>
          <a:prstGeom prst="rect">
            <a:avLst/>
          </a:prstGeom>
        </p:spPr>
      </p:pic>
      <p:grpSp>
        <p:nvGrpSpPr>
          <p:cNvPr id="8" name="Group 7">
            <a:extLst>
              <a:ext uri="{FF2B5EF4-FFF2-40B4-BE49-F238E27FC236}">
                <a16:creationId xmlns:a16="http://schemas.microsoft.com/office/drawing/2014/main" id="{9A59FBE2-8B38-9346-B739-6804ADF523CA}"/>
              </a:ext>
            </a:extLst>
          </p:cNvPr>
          <p:cNvGrpSpPr/>
          <p:nvPr/>
        </p:nvGrpSpPr>
        <p:grpSpPr>
          <a:xfrm flipH="1">
            <a:off x="10416619" y="6290751"/>
            <a:ext cx="1430425" cy="403293"/>
            <a:chOff x="358720" y="6187719"/>
            <a:chExt cx="1795869" cy="506326"/>
          </a:xfrm>
        </p:grpSpPr>
        <p:cxnSp>
          <p:nvCxnSpPr>
            <p:cNvPr id="10" name="Straight Connector 9">
              <a:extLst>
                <a:ext uri="{FF2B5EF4-FFF2-40B4-BE49-F238E27FC236}">
                  <a16:creationId xmlns:a16="http://schemas.microsoft.com/office/drawing/2014/main" id="{202F7F75-0BD8-C144-9C23-ECBEB87EFABB}"/>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204553-54A9-5F44-85B3-6FCC7AFC764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2" name="Rectangle 11">
              <a:extLst>
                <a:ext uri="{FF2B5EF4-FFF2-40B4-BE49-F238E27FC236}">
                  <a16:creationId xmlns:a16="http://schemas.microsoft.com/office/drawing/2014/main" id="{5B5FF51E-BC28-7447-A5A6-0213CCF30EB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3" name="Google Shape;280;p9">
            <a:extLst>
              <a:ext uri="{FF2B5EF4-FFF2-40B4-BE49-F238E27FC236}">
                <a16:creationId xmlns:a16="http://schemas.microsoft.com/office/drawing/2014/main" id="{DA76B054-8ED3-2D43-B458-7713A0F0584D}"/>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9" name="כותרת 8">
            <a:extLst>
              <a:ext uri="{FF2B5EF4-FFF2-40B4-BE49-F238E27FC236}">
                <a16:creationId xmlns:a16="http://schemas.microsoft.com/office/drawing/2014/main" id="{3BD0800F-7E44-4727-8C66-92A5B7B0E0FC}"/>
              </a:ext>
            </a:extLst>
          </p:cNvPr>
          <p:cNvSpPr txBox="1">
            <a:spLocks/>
          </p:cNvSpPr>
          <p:nvPr/>
        </p:nvSpPr>
        <p:spPr>
          <a:xfrm>
            <a:off x="500310" y="1387947"/>
            <a:ext cx="10429875" cy="2227262"/>
          </a:xfrm>
          <a:prstGeom prst="rect">
            <a:avLst/>
          </a:prstGeom>
        </p:spPr>
        <p:txBody>
          <a:bodyPr vert="horz" lIns="91440" tIns="45720" rIns="91440" bIns="45720" rtlCol="0" anchor="ctr">
            <a:noAutofit/>
          </a:bodyPr>
          <a:lstStyle>
            <a:lvl1pPr algn="r" defTabSz="914400" rtl="1"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ar-EG" sz="6000" dirty="0"/>
              <a:t>الأولاد</a:t>
            </a:r>
            <a:r>
              <a:rPr lang="ar-SA" sz="6000" dirty="0" smtClean="0"/>
              <a:t> </a:t>
            </a:r>
            <a:r>
              <a:rPr lang="ar-SA" sz="6000" dirty="0"/>
              <a:t>في محيط الشارع وحركة السّير ووظائف </a:t>
            </a:r>
            <a:r>
              <a:rPr lang="ar-SA" sz="6000" dirty="0">
                <a:solidFill>
                  <a:srgbClr val="5B9BD5"/>
                </a:solidFill>
              </a:rPr>
              <a:t>دوريّات الحذر على الطرق</a:t>
            </a:r>
            <a:endParaRPr lang="he-IL" sz="6000" dirty="0"/>
          </a:p>
        </p:txBody>
      </p:sp>
      <p:sp>
        <p:nvSpPr>
          <p:cNvPr id="14" name="מלבן 13"/>
          <p:cNvSpPr/>
          <p:nvPr/>
        </p:nvSpPr>
        <p:spPr>
          <a:xfrm>
            <a:off x="11053823" y="4059474"/>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90629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quarter" idx="11"/>
          </p:nvPr>
        </p:nvSpPr>
        <p:spPr/>
        <p:txBody>
          <a:bodyPr>
            <a:normAutofit lnSpcReduction="10000"/>
          </a:bodyPr>
          <a:lstStyle/>
          <a:p>
            <a:r>
              <a:rPr lang="ar-SA" dirty="0" err="1" smtClean="0"/>
              <a:t>الأ</a:t>
            </a:r>
            <a:r>
              <a:rPr lang="ar-EG" dirty="0" smtClean="0"/>
              <a:t>ولاد</a:t>
            </a:r>
            <a:r>
              <a:rPr lang="ar-SA" dirty="0" smtClean="0"/>
              <a:t> </a:t>
            </a:r>
            <a:r>
              <a:rPr lang="ar-SA" dirty="0"/>
              <a:t>مستخدمو الشارع</a:t>
            </a:r>
            <a:endParaRPr lang="he-IL" dirty="0"/>
          </a:p>
        </p:txBody>
      </p:sp>
      <p:sp>
        <p:nvSpPr>
          <p:cNvPr id="7170" name="AutoShape 2" descr="תוצאת תמונה עבור אייקון סרטון"/>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solidFill>
                <a:prstClr val="black"/>
              </a:solidFill>
            </a:endParaRPr>
          </a:p>
        </p:txBody>
      </p:sp>
      <p:sp>
        <p:nvSpPr>
          <p:cNvPr id="7172" name="AutoShape 4" descr="תוצאת תמונה עבור אייקון סרטון"/>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solidFill>
                <a:prstClr val="black"/>
              </a:solidFill>
            </a:endParaRPr>
          </a:p>
        </p:txBody>
      </p:sp>
      <p:sp>
        <p:nvSpPr>
          <p:cNvPr id="7174" name="AutoShape 6" descr="תוצאת תמונה עבור אייקון סרטון"/>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solidFill>
                <a:prstClr val="black"/>
              </a:solidFill>
            </a:endParaRPr>
          </a:p>
        </p:txBody>
      </p:sp>
      <p:sp>
        <p:nvSpPr>
          <p:cNvPr id="13" name="מלבן 12"/>
          <p:cNvSpPr/>
          <p:nvPr/>
        </p:nvSpPr>
        <p:spPr>
          <a:xfrm>
            <a:off x="11053823" y="4059474"/>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481069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quarter" idx="11"/>
          </p:nvPr>
        </p:nvSpPr>
        <p:spPr/>
        <p:txBody>
          <a:bodyPr>
            <a:normAutofit lnSpcReduction="10000"/>
          </a:bodyPr>
          <a:lstStyle/>
          <a:p>
            <a:r>
              <a:rPr lang="ar-SA" dirty="0" err="1" smtClean="0"/>
              <a:t>الأ</a:t>
            </a:r>
            <a:r>
              <a:rPr lang="ar-EG" dirty="0" smtClean="0"/>
              <a:t>ولاد</a:t>
            </a:r>
            <a:r>
              <a:rPr lang="ar-SA" dirty="0" smtClean="0"/>
              <a:t> </a:t>
            </a:r>
            <a:r>
              <a:rPr lang="ar-SA" dirty="0"/>
              <a:t>مستخدمو الشارع</a:t>
            </a:r>
            <a:endParaRPr lang="he-IL" dirty="0"/>
          </a:p>
        </p:txBody>
      </p:sp>
      <p:sp>
        <p:nvSpPr>
          <p:cNvPr id="3" name="מציין מיקום תוכן 2"/>
          <p:cNvSpPr>
            <a:spLocks noGrp="1"/>
          </p:cNvSpPr>
          <p:nvPr>
            <p:ph idx="4294967295"/>
          </p:nvPr>
        </p:nvSpPr>
        <p:spPr>
          <a:xfrm>
            <a:off x="6065105" y="1300576"/>
            <a:ext cx="4649787" cy="3097213"/>
          </a:xfrm>
          <a:ln>
            <a:solidFill>
              <a:schemeClr val="accent1">
                <a:lumMod val="75000"/>
              </a:schemeClr>
            </a:solidFill>
          </a:ln>
        </p:spPr>
        <p:txBody>
          <a:bodyPr>
            <a:normAutofit/>
          </a:bodyPr>
          <a:lstStyle/>
          <a:p>
            <a:pPr>
              <a:buNone/>
            </a:pPr>
            <a:r>
              <a:rPr lang="ar-SA" b="1" u="sng" dirty="0">
                <a:solidFill>
                  <a:srgbClr val="7030A0"/>
                </a:solidFill>
              </a:rPr>
              <a:t>ادراك لمحدودية القدرات</a:t>
            </a:r>
            <a:endParaRPr lang="he-IL" b="1" u="sng" dirty="0">
              <a:solidFill>
                <a:srgbClr val="7030A0"/>
              </a:solidFill>
            </a:endParaRPr>
          </a:p>
          <a:p>
            <a:r>
              <a:rPr lang="ar-SA" dirty="0">
                <a:solidFill>
                  <a:srgbClr val="002060"/>
                </a:solidFill>
              </a:rPr>
              <a:t>القدرة النابعة من حجم وطول والقدرة على استيعاب عامل المساحة.</a:t>
            </a:r>
            <a:endParaRPr lang="he-IL" dirty="0">
              <a:solidFill>
                <a:srgbClr val="002060"/>
              </a:solidFill>
            </a:endParaRPr>
          </a:p>
          <a:p>
            <a:r>
              <a:rPr lang="ar-SA" dirty="0"/>
              <a:t>سرعة الحركة وسرعة رد الفعل، والقدرة على استيعاب عامل الزمن.</a:t>
            </a:r>
            <a:endParaRPr lang="he-IL" dirty="0"/>
          </a:p>
          <a:p>
            <a:r>
              <a:rPr lang="ar-SA" dirty="0">
                <a:solidFill>
                  <a:srgbClr val="C00000"/>
                </a:solidFill>
              </a:rPr>
              <a:t>الرؤية وأن يرانا الآخرون.</a:t>
            </a:r>
            <a:endParaRPr lang="he-IL" dirty="0">
              <a:solidFill>
                <a:srgbClr val="C00000"/>
              </a:solidFill>
            </a:endParaRPr>
          </a:p>
        </p:txBody>
      </p:sp>
      <p:sp>
        <p:nvSpPr>
          <p:cNvPr id="7170" name="AutoShape 2" descr="תוצאת תמונה עבור אייקון סרטון"/>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solidFill>
                <a:prstClr val="black"/>
              </a:solidFill>
            </a:endParaRPr>
          </a:p>
        </p:txBody>
      </p:sp>
      <p:sp>
        <p:nvSpPr>
          <p:cNvPr id="7172" name="AutoShape 4" descr="תוצאת תמונה עבור אייקון סרטון"/>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solidFill>
                <a:prstClr val="black"/>
              </a:solidFill>
            </a:endParaRPr>
          </a:p>
        </p:txBody>
      </p:sp>
      <p:sp>
        <p:nvSpPr>
          <p:cNvPr id="7174" name="AutoShape 6" descr="תוצאת תמונה עבור אייקון סרטון"/>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solidFill>
                <a:prstClr val="black"/>
              </a:solidFill>
            </a:endParaRPr>
          </a:p>
        </p:txBody>
      </p:sp>
      <p:pic>
        <p:nvPicPr>
          <p:cNvPr id="7177" name="Picture 9"/>
          <p:cNvPicPr>
            <a:picLocks noChangeAspect="1" noChangeArrowheads="1"/>
          </p:cNvPicPr>
          <p:nvPr/>
        </p:nvPicPr>
        <p:blipFill>
          <a:blip r:embed="rId3" cstate="print"/>
          <a:srcRect/>
          <a:stretch>
            <a:fillRect/>
          </a:stretch>
        </p:blipFill>
        <p:spPr bwMode="auto">
          <a:xfrm>
            <a:off x="6629953" y="4619622"/>
            <a:ext cx="2849770" cy="1772043"/>
          </a:xfrm>
          <a:prstGeom prst="rect">
            <a:avLst/>
          </a:prstGeom>
          <a:noFill/>
          <a:ln w="9525">
            <a:noFill/>
            <a:miter lim="800000"/>
            <a:headEnd/>
            <a:tailEnd/>
          </a:ln>
          <a:effectLst/>
        </p:spPr>
      </p:pic>
      <p:sp>
        <p:nvSpPr>
          <p:cNvPr id="13" name="מלבן 12"/>
          <p:cNvSpPr/>
          <p:nvPr/>
        </p:nvSpPr>
        <p:spPr>
          <a:xfrm>
            <a:off x="11053823" y="4059474"/>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545201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quarter" idx="11"/>
          </p:nvPr>
        </p:nvSpPr>
        <p:spPr/>
        <p:txBody>
          <a:bodyPr>
            <a:normAutofit lnSpcReduction="10000"/>
          </a:bodyPr>
          <a:lstStyle/>
          <a:p>
            <a:r>
              <a:rPr lang="ar-SA" dirty="0" err="1" smtClean="0"/>
              <a:t>الأ</a:t>
            </a:r>
            <a:r>
              <a:rPr lang="ar-EG" dirty="0" smtClean="0"/>
              <a:t>ولاد</a:t>
            </a:r>
            <a:r>
              <a:rPr lang="ar-SA" dirty="0" smtClean="0"/>
              <a:t> </a:t>
            </a:r>
            <a:r>
              <a:rPr lang="ar-SA" dirty="0"/>
              <a:t>مستخدمو الشارع</a:t>
            </a:r>
            <a:endParaRPr lang="he-IL" dirty="0"/>
          </a:p>
        </p:txBody>
      </p:sp>
      <p:sp>
        <p:nvSpPr>
          <p:cNvPr id="3" name="מציין מיקום תוכן 2"/>
          <p:cNvSpPr>
            <a:spLocks noGrp="1"/>
          </p:cNvSpPr>
          <p:nvPr>
            <p:ph idx="4294967295"/>
          </p:nvPr>
        </p:nvSpPr>
        <p:spPr>
          <a:xfrm>
            <a:off x="6065105" y="1300576"/>
            <a:ext cx="4649787" cy="3097213"/>
          </a:xfrm>
          <a:ln>
            <a:solidFill>
              <a:schemeClr val="accent1">
                <a:lumMod val="75000"/>
              </a:schemeClr>
            </a:solidFill>
          </a:ln>
        </p:spPr>
        <p:txBody>
          <a:bodyPr>
            <a:normAutofit/>
          </a:bodyPr>
          <a:lstStyle/>
          <a:p>
            <a:pPr>
              <a:buNone/>
            </a:pPr>
            <a:r>
              <a:rPr lang="ar-SA" b="1" u="sng" dirty="0">
                <a:solidFill>
                  <a:srgbClr val="7030A0"/>
                </a:solidFill>
              </a:rPr>
              <a:t>ادراك لمحدودية القدرات</a:t>
            </a:r>
            <a:endParaRPr lang="he-IL" b="1" u="sng" dirty="0">
              <a:solidFill>
                <a:srgbClr val="7030A0"/>
              </a:solidFill>
            </a:endParaRPr>
          </a:p>
          <a:p>
            <a:r>
              <a:rPr lang="ar-SA" dirty="0">
                <a:solidFill>
                  <a:srgbClr val="002060"/>
                </a:solidFill>
              </a:rPr>
              <a:t>القدرة النابعة من حجم وطول والقدرة على استيعاب عامل المساحة.</a:t>
            </a:r>
            <a:endParaRPr lang="he-IL" dirty="0">
              <a:solidFill>
                <a:srgbClr val="002060"/>
              </a:solidFill>
            </a:endParaRPr>
          </a:p>
          <a:p>
            <a:r>
              <a:rPr lang="ar-SA" dirty="0"/>
              <a:t>سرعة الحركة وسرعة رد الفعل، والقدرة على استيعاب عامل الزمن.</a:t>
            </a:r>
            <a:endParaRPr lang="he-IL" dirty="0"/>
          </a:p>
          <a:p>
            <a:r>
              <a:rPr lang="ar-SA" dirty="0">
                <a:solidFill>
                  <a:srgbClr val="C00000"/>
                </a:solidFill>
              </a:rPr>
              <a:t>الرؤية وأن يرانا الآخرون.</a:t>
            </a:r>
            <a:endParaRPr lang="he-IL" dirty="0">
              <a:solidFill>
                <a:srgbClr val="C00000"/>
              </a:solidFill>
            </a:endParaRPr>
          </a:p>
        </p:txBody>
      </p:sp>
      <p:sp>
        <p:nvSpPr>
          <p:cNvPr id="7170" name="AutoShape 2" descr="תוצאת תמונה עבור אייקון סרטון"/>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solidFill>
                <a:prstClr val="black"/>
              </a:solidFill>
            </a:endParaRPr>
          </a:p>
        </p:txBody>
      </p:sp>
      <p:sp>
        <p:nvSpPr>
          <p:cNvPr id="7172" name="AutoShape 4" descr="תוצאת תמונה עבור אייקון סרטון"/>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solidFill>
                <a:prstClr val="black"/>
              </a:solidFill>
            </a:endParaRPr>
          </a:p>
        </p:txBody>
      </p:sp>
      <p:sp>
        <p:nvSpPr>
          <p:cNvPr id="7174" name="AutoShape 6" descr="תוצאת תמונה עבור אייקון סרטון"/>
          <p:cNvSpPr>
            <a:spLocks noChangeAspect="1" noChangeArrowheads="1"/>
          </p:cNvSpPr>
          <p:nvPr/>
        </p:nvSpPr>
        <p:spPr bwMode="auto">
          <a:xfrm>
            <a:off x="11971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e-IL" dirty="0">
              <a:solidFill>
                <a:prstClr val="black"/>
              </a:solidFill>
            </a:endParaRPr>
          </a:p>
        </p:txBody>
      </p:sp>
      <p:pic>
        <p:nvPicPr>
          <p:cNvPr id="7177" name="Picture 9"/>
          <p:cNvPicPr>
            <a:picLocks noChangeAspect="1" noChangeArrowheads="1"/>
          </p:cNvPicPr>
          <p:nvPr/>
        </p:nvPicPr>
        <p:blipFill>
          <a:blip r:embed="rId3" cstate="print"/>
          <a:srcRect/>
          <a:stretch>
            <a:fillRect/>
          </a:stretch>
        </p:blipFill>
        <p:spPr bwMode="auto">
          <a:xfrm>
            <a:off x="6629953" y="4619622"/>
            <a:ext cx="2849770" cy="1772043"/>
          </a:xfrm>
          <a:prstGeom prst="rect">
            <a:avLst/>
          </a:prstGeom>
          <a:noFill/>
          <a:ln w="9525">
            <a:noFill/>
            <a:miter lim="800000"/>
            <a:headEnd/>
            <a:tailEnd/>
          </a:ln>
          <a:effectLst/>
        </p:spPr>
      </p:pic>
      <p:pic>
        <p:nvPicPr>
          <p:cNvPr id="7178" name="Picture 10"/>
          <p:cNvPicPr>
            <a:picLocks noChangeAspect="1" noChangeArrowheads="1"/>
          </p:cNvPicPr>
          <p:nvPr/>
        </p:nvPicPr>
        <p:blipFill>
          <a:blip r:embed="rId4" cstate="print"/>
          <a:srcRect/>
          <a:stretch>
            <a:fillRect/>
          </a:stretch>
        </p:blipFill>
        <p:spPr bwMode="auto">
          <a:xfrm>
            <a:off x="1846710" y="4619622"/>
            <a:ext cx="2443936" cy="1854199"/>
          </a:xfrm>
          <a:prstGeom prst="rect">
            <a:avLst/>
          </a:prstGeom>
          <a:noFill/>
          <a:ln w="9525">
            <a:noFill/>
            <a:miter lim="800000"/>
            <a:headEnd/>
            <a:tailEnd/>
          </a:ln>
          <a:effectLst/>
        </p:spPr>
      </p:pic>
      <p:sp>
        <p:nvSpPr>
          <p:cNvPr id="11" name="מציין מיקום תוכן 2"/>
          <p:cNvSpPr txBox="1">
            <a:spLocks/>
          </p:cNvSpPr>
          <p:nvPr/>
        </p:nvSpPr>
        <p:spPr>
          <a:xfrm>
            <a:off x="599022" y="1300576"/>
            <a:ext cx="5253138" cy="3097696"/>
          </a:xfrm>
          <a:prstGeom prst="rect">
            <a:avLst/>
          </a:prstGeom>
          <a:noFill/>
          <a:ln>
            <a:solidFill>
              <a:schemeClr val="accent1">
                <a:lumMod val="75000"/>
              </a:schemeClr>
            </a:solidFill>
          </a:ln>
        </p:spPr>
        <p:txBody>
          <a:bodyPr vert="horz" lIns="91440" tIns="45720" rIns="91440" bIns="45720" rtlCol="1">
            <a:normAutofit fontScale="850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ar-SA" sz="3200" b="1" u="sng" dirty="0" smtClean="0">
                <a:solidFill>
                  <a:schemeClr val="accent5">
                    <a:lumMod val="75000"/>
                  </a:schemeClr>
                </a:solidFill>
              </a:rPr>
              <a:t>الأخذ </a:t>
            </a:r>
            <a:r>
              <a:rPr lang="ar-SA" sz="3200" b="1" u="sng" dirty="0">
                <a:solidFill>
                  <a:schemeClr val="accent5">
                    <a:lumMod val="75000"/>
                  </a:schemeClr>
                </a:solidFill>
              </a:rPr>
              <a:t>بعين الاعتبار  المحيط وعوامل الالهاء </a:t>
            </a:r>
          </a:p>
          <a:p>
            <a:pPr lvl="0">
              <a:defRPr/>
            </a:pPr>
            <a:r>
              <a:rPr lang="ar-SA" sz="3200" dirty="0">
                <a:solidFill>
                  <a:srgbClr val="800080"/>
                </a:solidFill>
              </a:rPr>
              <a:t>تحويل الانتباه السريع من خلال مثيرات مباشرة – القدرة على اظهار رباطة جأش وصبر.</a:t>
            </a:r>
          </a:p>
          <a:p>
            <a:pPr lvl="0">
              <a:defRPr/>
            </a:pPr>
            <a:r>
              <a:rPr lang="ar-SA" sz="3200" dirty="0">
                <a:solidFill>
                  <a:srgbClr val="800080"/>
                </a:solidFill>
              </a:rPr>
              <a:t> </a:t>
            </a:r>
            <a:r>
              <a:rPr lang="ar-SA" sz="3200" dirty="0">
                <a:solidFill>
                  <a:schemeClr val="accent5">
                    <a:lumMod val="75000"/>
                  </a:schemeClr>
                </a:solidFill>
              </a:rPr>
              <a:t>أجسام وأشخاص أثناء الحركة: أشخاص، حيوانات، مركبات مسافرة.</a:t>
            </a:r>
          </a:p>
          <a:p>
            <a:pPr lvl="0">
              <a:defRPr/>
            </a:pPr>
            <a:r>
              <a:rPr lang="ar-SA" sz="3200" dirty="0">
                <a:solidFill>
                  <a:schemeClr val="accent5">
                    <a:lumMod val="75000"/>
                  </a:schemeClr>
                </a:solidFill>
              </a:rPr>
              <a:t> </a:t>
            </a:r>
            <a:r>
              <a:rPr lang="ar-SA" sz="3200" dirty="0"/>
              <a:t>مجسمات غير متحركة: مبان، أشجار، سيارات واقفة وغيرها</a:t>
            </a:r>
            <a:endParaRPr lang="he-IL" sz="3200" dirty="0"/>
          </a:p>
        </p:txBody>
      </p:sp>
      <p:sp>
        <p:nvSpPr>
          <p:cNvPr id="13" name="מלבן 12"/>
          <p:cNvSpPr/>
          <p:nvPr/>
        </p:nvSpPr>
        <p:spPr>
          <a:xfrm>
            <a:off x="11053823" y="4059474"/>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9942473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טקסט 5"/>
          <p:cNvSpPr>
            <a:spLocks noGrp="1"/>
          </p:cNvSpPr>
          <p:nvPr>
            <p:ph type="body" sz="quarter" idx="11"/>
          </p:nvPr>
        </p:nvSpPr>
        <p:spPr/>
        <p:txBody>
          <a:bodyPr>
            <a:normAutofit lnSpcReduction="10000"/>
          </a:bodyPr>
          <a:lstStyle/>
          <a:p>
            <a:r>
              <a:rPr lang="ar-SA" dirty="0"/>
              <a:t>حين نلتقي: </a:t>
            </a:r>
            <a:r>
              <a:rPr lang="ar-EG" dirty="0"/>
              <a:t>الأولاد </a:t>
            </a:r>
            <a:r>
              <a:rPr lang="ar-SA" dirty="0" smtClean="0"/>
              <a:t>في </a:t>
            </a:r>
            <a:r>
              <a:rPr lang="ar-SA" dirty="0"/>
              <a:t>محيط الشارع وحركة السير </a:t>
            </a:r>
            <a:endParaRPr lang="he-IL" dirty="0"/>
          </a:p>
        </p:txBody>
      </p:sp>
      <p:sp>
        <p:nvSpPr>
          <p:cNvPr id="3" name="מציין מיקום תוכן 2"/>
          <p:cNvSpPr>
            <a:spLocks noGrp="1"/>
          </p:cNvSpPr>
          <p:nvPr>
            <p:ph idx="4294967295"/>
          </p:nvPr>
        </p:nvSpPr>
        <p:spPr>
          <a:xfrm>
            <a:off x="6660256" y="1713352"/>
            <a:ext cx="4189529" cy="2833687"/>
          </a:xfrm>
        </p:spPr>
        <p:txBody>
          <a:bodyPr>
            <a:normAutofit/>
          </a:bodyPr>
          <a:lstStyle/>
          <a:p>
            <a:pPr>
              <a:buNone/>
            </a:pPr>
            <a:r>
              <a:rPr lang="ar-SA" dirty="0"/>
              <a:t>أثناء المشاهدة، اسألوا أنفسكم: </a:t>
            </a:r>
            <a:endParaRPr lang="he-IL" dirty="0"/>
          </a:p>
          <a:p>
            <a:r>
              <a:rPr lang="ar-SA" dirty="0"/>
              <a:t>ما هي الأخطاء التي قام بها </a:t>
            </a:r>
            <a:r>
              <a:rPr lang="ar-EG" dirty="0" smtClean="0"/>
              <a:t>الأولاد </a:t>
            </a:r>
            <a:r>
              <a:rPr lang="ar-SA" dirty="0" smtClean="0">
                <a:solidFill>
                  <a:prstClr val="black"/>
                </a:solidFill>
              </a:rPr>
              <a:t>ما </a:t>
            </a:r>
            <a:r>
              <a:rPr lang="ar-SA" dirty="0">
                <a:solidFill>
                  <a:prstClr val="black"/>
                </a:solidFill>
              </a:rPr>
              <a:t>هي المخاطر التي تواجه </a:t>
            </a:r>
            <a:r>
              <a:rPr lang="ar-EG" dirty="0"/>
              <a:t>الأولاد</a:t>
            </a:r>
            <a:r>
              <a:rPr lang="ar-SA" dirty="0" smtClean="0">
                <a:solidFill>
                  <a:prstClr val="black"/>
                </a:solidFill>
              </a:rPr>
              <a:t> </a:t>
            </a:r>
            <a:r>
              <a:rPr lang="ar-SA" dirty="0">
                <a:solidFill>
                  <a:prstClr val="black"/>
                </a:solidFill>
              </a:rPr>
              <a:t>الذين يظهرون في الفيلم؟ </a:t>
            </a:r>
            <a:r>
              <a:rPr lang="he-IL" dirty="0"/>
              <a:t> </a:t>
            </a:r>
          </a:p>
          <a:p>
            <a:pPr>
              <a:buNone/>
            </a:pPr>
            <a:endParaRPr lang="he-IL" dirty="0"/>
          </a:p>
        </p:txBody>
      </p:sp>
      <p:pic>
        <p:nvPicPr>
          <p:cNvPr id="2" name="חלק 1 X דוקטור">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260" y="1224825"/>
            <a:ext cx="6518996" cy="4889247"/>
          </a:xfrm>
          <a:prstGeom prst="rect">
            <a:avLst/>
          </a:prstGeom>
        </p:spPr>
      </p:pic>
      <p:sp>
        <p:nvSpPr>
          <p:cNvPr id="7" name="מלבן 6"/>
          <p:cNvSpPr/>
          <p:nvPr/>
        </p:nvSpPr>
        <p:spPr>
          <a:xfrm>
            <a:off x="11053823" y="4059474"/>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4714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ציין מיקום טקסט 5"/>
          <p:cNvSpPr>
            <a:spLocks noGrp="1"/>
          </p:cNvSpPr>
          <p:nvPr>
            <p:ph type="body" sz="quarter" idx="11"/>
          </p:nvPr>
        </p:nvSpPr>
        <p:spPr>
          <a:xfrm>
            <a:off x="611248" y="550222"/>
            <a:ext cx="10442575" cy="628195"/>
          </a:xfrm>
        </p:spPr>
        <p:txBody>
          <a:bodyPr>
            <a:normAutofit lnSpcReduction="10000"/>
          </a:bodyPr>
          <a:lstStyle/>
          <a:p>
            <a:r>
              <a:rPr lang="ar-SA" b="1" dirty="0" smtClean="0"/>
              <a:t>لتلخيص </a:t>
            </a:r>
            <a:r>
              <a:rPr lang="ar-SA" b="1" dirty="0"/>
              <a:t>الحوار</a:t>
            </a:r>
            <a:r>
              <a:rPr lang="ar-SA" b="1" dirty="0" smtClean="0"/>
              <a:t>،</a:t>
            </a:r>
            <a:r>
              <a:rPr lang="ar-SA" b="1" dirty="0"/>
              <a:t> تكملة الفيلم:</a:t>
            </a:r>
            <a:endParaRPr lang="he-IL" b="1" dirty="0"/>
          </a:p>
          <a:p>
            <a:endParaRPr lang="he-IL" b="1" dirty="0"/>
          </a:p>
        </p:txBody>
      </p:sp>
      <p:pic>
        <p:nvPicPr>
          <p:cNvPr id="4" name="חלק 2 X דוקטור">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05890" y="1097972"/>
            <a:ext cx="7716982" cy="5787737"/>
          </a:xfrm>
          <a:prstGeom prst="rect">
            <a:avLst/>
          </a:prstGeom>
        </p:spPr>
      </p:pic>
      <p:sp>
        <p:nvSpPr>
          <p:cNvPr id="5" name="מלבן 4"/>
          <p:cNvSpPr/>
          <p:nvPr/>
        </p:nvSpPr>
        <p:spPr>
          <a:xfrm>
            <a:off x="11053823" y="4059474"/>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10935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quarter" idx="11"/>
          </p:nvPr>
        </p:nvSpPr>
        <p:spPr/>
        <p:txBody>
          <a:bodyPr>
            <a:normAutofit lnSpcReduction="10000"/>
          </a:bodyPr>
          <a:lstStyle/>
          <a:p>
            <a:r>
              <a:rPr lang="ar-SA" dirty="0"/>
              <a:t>حين نلتقي: </a:t>
            </a:r>
            <a:r>
              <a:rPr lang="ar-EG" dirty="0"/>
              <a:t>الأولاد</a:t>
            </a:r>
            <a:r>
              <a:rPr lang="ar-SA" dirty="0" smtClean="0"/>
              <a:t> </a:t>
            </a:r>
            <a:r>
              <a:rPr lang="ar-SA" dirty="0"/>
              <a:t>في محيط الشارع وحركة السير </a:t>
            </a:r>
            <a:endParaRPr lang="he-IL" dirty="0"/>
          </a:p>
        </p:txBody>
      </p:sp>
      <p:sp>
        <p:nvSpPr>
          <p:cNvPr id="3" name="מציין מיקום תוכן 2"/>
          <p:cNvSpPr>
            <a:spLocks noGrp="1"/>
          </p:cNvSpPr>
          <p:nvPr>
            <p:ph idx="4294967295"/>
          </p:nvPr>
        </p:nvSpPr>
        <p:spPr>
          <a:xfrm>
            <a:off x="0" y="1319213"/>
            <a:ext cx="10402888" cy="5181600"/>
          </a:xfrm>
          <a:ln>
            <a:noFill/>
          </a:ln>
        </p:spPr>
        <p:txBody>
          <a:bodyPr>
            <a:normAutofit/>
          </a:bodyPr>
          <a:lstStyle/>
          <a:p>
            <a:pPr>
              <a:buNone/>
            </a:pPr>
            <a:r>
              <a:rPr lang="ar-SA" dirty="0" smtClean="0"/>
              <a:t>للتلخيص</a:t>
            </a:r>
            <a:r>
              <a:rPr lang="he-IL" dirty="0"/>
              <a:t>:</a:t>
            </a:r>
          </a:p>
          <a:p>
            <a:pPr>
              <a:lnSpc>
                <a:spcPct val="150000"/>
              </a:lnSpc>
            </a:pPr>
            <a:r>
              <a:rPr lang="ar-SA" dirty="0">
                <a:solidFill>
                  <a:schemeClr val="accent1">
                    <a:lumMod val="50000"/>
                  </a:schemeClr>
                </a:solidFill>
              </a:rPr>
              <a:t>مدى رؤية محدود وضيق، كنتيجة من قدرة النظر ومن طول الطفل نسبة للسيارات والمجسمات الثابتة الأخرى. </a:t>
            </a:r>
          </a:p>
          <a:p>
            <a:pPr>
              <a:lnSpc>
                <a:spcPct val="150000"/>
              </a:lnSpc>
            </a:pPr>
            <a:r>
              <a:rPr lang="ar-SA" dirty="0">
                <a:solidFill>
                  <a:srgbClr val="C00000"/>
                </a:solidFill>
              </a:rPr>
              <a:t>قلة وعي حول مخاطر الشارع</a:t>
            </a:r>
            <a:r>
              <a:rPr lang="he-IL" dirty="0">
                <a:solidFill>
                  <a:srgbClr val="C00000"/>
                </a:solidFill>
              </a:rPr>
              <a:t>. </a:t>
            </a:r>
          </a:p>
          <a:p>
            <a:pPr>
              <a:lnSpc>
                <a:spcPct val="150000"/>
              </a:lnSpc>
            </a:pPr>
            <a:r>
              <a:rPr lang="ar-SA" dirty="0"/>
              <a:t>يتأثرون جدا من تصرفات الأصدقاء </a:t>
            </a:r>
            <a:r>
              <a:rPr lang="ar-SA" dirty="0" smtClean="0"/>
              <a:t>و</a:t>
            </a:r>
            <a:r>
              <a:rPr lang="ar-EG" dirty="0"/>
              <a:t> الأولاد</a:t>
            </a:r>
            <a:r>
              <a:rPr lang="ar-SA" dirty="0" smtClean="0"/>
              <a:t> </a:t>
            </a:r>
            <a:r>
              <a:rPr lang="ar-SA" dirty="0"/>
              <a:t>الآخرين</a:t>
            </a:r>
            <a:r>
              <a:rPr lang="he-IL" dirty="0">
                <a:solidFill>
                  <a:srgbClr val="800080"/>
                </a:solidFill>
              </a:rPr>
              <a:t>. </a:t>
            </a:r>
          </a:p>
          <a:p>
            <a:pPr>
              <a:lnSpc>
                <a:spcPct val="150000"/>
              </a:lnSpc>
            </a:pPr>
            <a:r>
              <a:rPr lang="ar-SA" dirty="0">
                <a:solidFill>
                  <a:schemeClr val="accent2">
                    <a:lumMod val="50000"/>
                  </a:schemeClr>
                </a:solidFill>
              </a:rPr>
              <a:t>يمكن الالهاء وجذب الانتباه الى أمور أخرى بسهولة.  </a:t>
            </a:r>
            <a:endParaRPr lang="he-IL" dirty="0">
              <a:solidFill>
                <a:schemeClr val="accent2">
                  <a:lumMod val="50000"/>
                </a:schemeClr>
              </a:solidFill>
            </a:endParaRPr>
          </a:p>
          <a:p>
            <a:pPr>
              <a:lnSpc>
                <a:spcPct val="150000"/>
              </a:lnSpc>
            </a:pPr>
            <a:r>
              <a:rPr lang="ar-SA" dirty="0"/>
              <a:t>غير قادرين على تقدير المسافة وسرعة السيارات بشكل صحيح. </a:t>
            </a:r>
            <a:endParaRPr lang="he-IL" dirty="0"/>
          </a:p>
          <a:p>
            <a:pPr>
              <a:buNone/>
            </a:pPr>
            <a:endParaRPr lang="he-IL" dirty="0"/>
          </a:p>
          <a:p>
            <a:pPr>
              <a:buNone/>
            </a:pPr>
            <a:endParaRPr lang="he-IL" dirty="0"/>
          </a:p>
        </p:txBody>
      </p:sp>
      <p:sp>
        <p:nvSpPr>
          <p:cNvPr id="6" name="מלבן 5"/>
          <p:cNvSpPr/>
          <p:nvPr/>
        </p:nvSpPr>
        <p:spPr>
          <a:xfrm>
            <a:off x="11053823" y="4059474"/>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394439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טקסט 4"/>
          <p:cNvSpPr>
            <a:spLocks noGrp="1"/>
          </p:cNvSpPr>
          <p:nvPr>
            <p:ph type="body" sz="quarter" idx="11"/>
          </p:nvPr>
        </p:nvSpPr>
        <p:spPr/>
        <p:txBody>
          <a:bodyPr>
            <a:normAutofit lnSpcReduction="10000"/>
          </a:bodyPr>
          <a:lstStyle/>
          <a:p>
            <a:r>
              <a:rPr lang="ar-SA" dirty="0"/>
              <a:t>دوريات الحذر على الطرق: وظائف، مسؤولية ومهام</a:t>
            </a:r>
            <a:endParaRPr lang="he-IL" dirty="0"/>
          </a:p>
        </p:txBody>
      </p:sp>
      <p:sp>
        <p:nvSpPr>
          <p:cNvPr id="3" name="מציין מיקום תוכן 2"/>
          <p:cNvSpPr>
            <a:spLocks noGrp="1"/>
          </p:cNvSpPr>
          <p:nvPr>
            <p:ph idx="4294967295"/>
          </p:nvPr>
        </p:nvSpPr>
        <p:spPr>
          <a:xfrm>
            <a:off x="1497653" y="1258476"/>
            <a:ext cx="9361488" cy="968375"/>
          </a:xfrm>
        </p:spPr>
        <p:txBody>
          <a:bodyPr>
            <a:noAutofit/>
          </a:bodyPr>
          <a:lstStyle/>
          <a:p>
            <a:r>
              <a:rPr lang="ar-SA" dirty="0"/>
              <a:t>ما هي وظيفة أفراد دوريات الحذر على الطرق؟ </a:t>
            </a:r>
          </a:p>
          <a:p>
            <a:pPr lvl="0"/>
            <a:r>
              <a:rPr lang="ar-SA" dirty="0"/>
              <a:t>أية مهام يقوم بها </a:t>
            </a:r>
            <a:r>
              <a:rPr lang="ar-SA" dirty="0">
                <a:solidFill>
                  <a:prstClr val="black"/>
                </a:solidFill>
              </a:rPr>
              <a:t>أفراد دوريات الحذر على الطرق؟ </a:t>
            </a:r>
          </a:p>
        </p:txBody>
      </p:sp>
      <p:pic>
        <p:nvPicPr>
          <p:cNvPr id="7" name="Picture 2"/>
          <p:cNvPicPr>
            <a:picLocks noChangeAspect="1" noChangeArrowheads="1"/>
          </p:cNvPicPr>
          <p:nvPr/>
        </p:nvPicPr>
        <p:blipFill>
          <a:blip r:embed="rId3"/>
          <a:srcRect l="8408" t="5958" r="4546" b="5926"/>
          <a:stretch>
            <a:fillRect/>
          </a:stretch>
        </p:blipFill>
        <p:spPr bwMode="auto">
          <a:xfrm>
            <a:off x="450937" y="2520745"/>
            <a:ext cx="10333021" cy="4165601"/>
          </a:xfrm>
          <a:prstGeom prst="rect">
            <a:avLst/>
          </a:prstGeom>
          <a:noFill/>
          <a:ln w="9525">
            <a:noFill/>
            <a:miter lim="800000"/>
            <a:headEnd/>
            <a:tailEnd/>
          </a:ln>
        </p:spPr>
      </p:pic>
      <p:pic>
        <p:nvPicPr>
          <p:cNvPr id="10" name="תמונה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9596" y="2808351"/>
            <a:ext cx="1339850"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תמונה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80550" y="2839155"/>
            <a:ext cx="141605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תמונה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27839" y="4046669"/>
            <a:ext cx="1393825" cy="197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מלבן 8"/>
          <p:cNvSpPr/>
          <p:nvPr/>
        </p:nvSpPr>
        <p:spPr>
          <a:xfrm>
            <a:off x="11053823" y="4056366"/>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13" name="TextBox 12"/>
          <p:cNvSpPr txBox="1"/>
          <p:nvPr/>
        </p:nvSpPr>
        <p:spPr>
          <a:xfrm>
            <a:off x="3985049" y="3262238"/>
            <a:ext cx="6480000" cy="1861006"/>
          </a:xfrm>
          <a:prstGeom prst="ellipse">
            <a:avLst/>
          </a:prstGeom>
          <a:solidFill>
            <a:srgbClr val="FFFF00"/>
          </a:solidFill>
          <a:ln>
            <a:solidFill>
              <a:schemeClr val="tx1">
                <a:lumMod val="50000"/>
                <a:lumOff val="50000"/>
              </a:schemeClr>
            </a:solidFill>
          </a:ln>
        </p:spPr>
        <p:txBody>
          <a:bodyPr wrap="square" rtlCol="1">
            <a:spAutoFit/>
          </a:bodyPr>
          <a:lstStyle/>
          <a:p>
            <a:r>
              <a:rPr lang="ar-SA" sz="4000" dirty="0"/>
              <a:t>محيط الشارع</a:t>
            </a:r>
          </a:p>
          <a:p>
            <a:r>
              <a:rPr lang="ar-SA" sz="4000" dirty="0"/>
              <a:t>وحركة السير</a:t>
            </a:r>
            <a:r>
              <a:rPr lang="he-IL" sz="4000" dirty="0"/>
              <a:t> </a:t>
            </a:r>
          </a:p>
        </p:txBody>
      </p:sp>
      <p:sp>
        <p:nvSpPr>
          <p:cNvPr id="14" name="TextBox 13"/>
          <p:cNvSpPr txBox="1"/>
          <p:nvPr/>
        </p:nvSpPr>
        <p:spPr>
          <a:xfrm>
            <a:off x="268357" y="2883670"/>
            <a:ext cx="6821759" cy="2726591"/>
          </a:xfrm>
          <a:prstGeom prst="ellipse">
            <a:avLst/>
          </a:prstGeom>
          <a:solidFill>
            <a:srgbClr val="FFC000">
              <a:alpha val="70980"/>
            </a:srgbClr>
          </a:solidFill>
          <a:ln>
            <a:solidFill>
              <a:schemeClr val="tx1">
                <a:lumMod val="50000"/>
                <a:lumOff val="50000"/>
              </a:schemeClr>
            </a:solidFill>
          </a:ln>
        </p:spPr>
        <p:txBody>
          <a:bodyPr wrap="square" rtlCol="1">
            <a:spAutoFit/>
          </a:bodyPr>
          <a:lstStyle/>
          <a:p>
            <a:pPr algn="l"/>
            <a:r>
              <a:rPr lang="ar-SA" sz="4000" dirty="0" err="1" smtClean="0"/>
              <a:t>الأ</a:t>
            </a:r>
            <a:r>
              <a:rPr lang="ar-EG" sz="4000" dirty="0" smtClean="0"/>
              <a:t>ولاد</a:t>
            </a:r>
            <a:r>
              <a:rPr lang="ar-SA" sz="4000" dirty="0" smtClean="0"/>
              <a:t> </a:t>
            </a:r>
            <a:r>
              <a:rPr lang="ar-SA" sz="4000" dirty="0"/>
              <a:t>مستخدمو</a:t>
            </a:r>
          </a:p>
          <a:p>
            <a:pPr algn="l"/>
            <a:r>
              <a:rPr lang="ar-SA" sz="4000" dirty="0"/>
              <a:t> الشارع</a:t>
            </a:r>
            <a:endParaRPr lang="he-IL" sz="4000" dirty="0"/>
          </a:p>
          <a:p>
            <a:pPr algn="l"/>
            <a:endParaRPr lang="he-IL" sz="4000" dirty="0">
              <a:solidFill>
                <a:prstClr val="black"/>
              </a:solidFill>
            </a:endParaRPr>
          </a:p>
        </p:txBody>
      </p:sp>
      <p:sp>
        <p:nvSpPr>
          <p:cNvPr id="15" name="TextBox 14"/>
          <p:cNvSpPr txBox="1"/>
          <p:nvPr/>
        </p:nvSpPr>
        <p:spPr>
          <a:xfrm>
            <a:off x="4531143" y="3603139"/>
            <a:ext cx="2018429" cy="1077218"/>
          </a:xfrm>
          <a:prstGeom prst="rect">
            <a:avLst/>
          </a:prstGeom>
          <a:noFill/>
        </p:spPr>
        <p:txBody>
          <a:bodyPr wrap="square" rtlCol="1">
            <a:spAutoFit/>
          </a:bodyPr>
          <a:lstStyle/>
          <a:p>
            <a:r>
              <a:rPr lang="ar-SA" sz="3200" b="1" dirty="0">
                <a:ln w="0"/>
                <a:solidFill>
                  <a:schemeClr val="bg1"/>
                </a:solidFill>
                <a:effectLst>
                  <a:outerShdw blurRad="38100" dist="25400" dir="5400000" algn="ctr" rotWithShape="0">
                    <a:srgbClr val="6E747A">
                      <a:alpha val="43000"/>
                    </a:srgbClr>
                  </a:outerShdw>
                </a:effectLst>
                <a:latin typeface="Calibri Light"/>
              </a:rPr>
              <a:t>دوريات الحذر على الطرق</a:t>
            </a:r>
            <a:endParaRPr lang="he-IL" sz="3200" b="1" dirty="0">
              <a:solidFill>
                <a:schemeClr val="bg1"/>
              </a:solidFill>
            </a:endParaRPr>
          </a:p>
        </p:txBody>
      </p:sp>
    </p:spTree>
    <p:extLst>
      <p:ext uri="{BB962C8B-B14F-4D97-AF65-F5344CB8AC3E}">
        <p14:creationId xmlns:p14="http://schemas.microsoft.com/office/powerpoint/2010/main" val="35048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6B734B-E233-1446-B952-D4371B0ED79F}"/>
              </a:ext>
            </a:extLst>
          </p:cNvPr>
          <p:cNvSpPr>
            <a:spLocks noGrp="1"/>
          </p:cNvSpPr>
          <p:nvPr>
            <p:ph type="body" sz="quarter" idx="11"/>
          </p:nvPr>
        </p:nvSpPr>
        <p:spPr/>
        <p:txBody>
          <a:bodyPr>
            <a:normAutofit lnSpcReduction="10000"/>
          </a:bodyPr>
          <a:lstStyle/>
          <a:p>
            <a:r>
              <a:rPr lang="ar-EG" dirty="0" smtClean="0"/>
              <a:t>افتتاحية </a:t>
            </a:r>
            <a:r>
              <a:rPr lang="he-IL" dirty="0" smtClean="0"/>
              <a:t>- </a:t>
            </a:r>
            <a:r>
              <a:rPr lang="ar-SA" dirty="0"/>
              <a:t>دوريّات الحذر على الطرق</a:t>
            </a:r>
            <a:endParaRPr lang="aa-ET" dirty="0"/>
          </a:p>
        </p:txBody>
      </p:sp>
      <p:grpSp>
        <p:nvGrpSpPr>
          <p:cNvPr id="8" name="Group 7">
            <a:extLst>
              <a:ext uri="{FF2B5EF4-FFF2-40B4-BE49-F238E27FC236}">
                <a16:creationId xmlns:a16="http://schemas.microsoft.com/office/drawing/2014/main" id="{9A59FBE2-8B38-9346-B739-6804ADF523CA}"/>
              </a:ext>
            </a:extLst>
          </p:cNvPr>
          <p:cNvGrpSpPr/>
          <p:nvPr/>
        </p:nvGrpSpPr>
        <p:grpSpPr>
          <a:xfrm flipH="1">
            <a:off x="10416619" y="6290751"/>
            <a:ext cx="1430425" cy="403293"/>
            <a:chOff x="358720" y="6187719"/>
            <a:chExt cx="1795869" cy="506326"/>
          </a:xfrm>
        </p:grpSpPr>
        <p:cxnSp>
          <p:nvCxnSpPr>
            <p:cNvPr id="10" name="Straight Connector 9">
              <a:extLst>
                <a:ext uri="{FF2B5EF4-FFF2-40B4-BE49-F238E27FC236}">
                  <a16:creationId xmlns:a16="http://schemas.microsoft.com/office/drawing/2014/main" id="{202F7F75-0BD8-C144-9C23-ECBEB87EFABB}"/>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204553-54A9-5F44-85B3-6FCC7AFC764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2" name="Rectangle 11">
              <a:extLst>
                <a:ext uri="{FF2B5EF4-FFF2-40B4-BE49-F238E27FC236}">
                  <a16:creationId xmlns:a16="http://schemas.microsoft.com/office/drawing/2014/main" id="{5B5FF51E-BC28-7447-A5A6-0213CCF30EB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3" name="Google Shape;280;p9">
            <a:extLst>
              <a:ext uri="{FF2B5EF4-FFF2-40B4-BE49-F238E27FC236}">
                <a16:creationId xmlns:a16="http://schemas.microsoft.com/office/drawing/2014/main" id="{DA76B054-8ED3-2D43-B458-7713A0F0584D}"/>
              </a:ext>
            </a:extLst>
          </p:cNvPr>
          <p:cNvPicPr preferRelativeResize="0"/>
          <p:nvPr/>
        </p:nvPicPr>
        <p:blipFill rotWithShape="1">
          <a:blip r:embed="rId5">
            <a:alphaModFix/>
          </a:blip>
          <a:srcRect/>
          <a:stretch/>
        </p:blipFill>
        <p:spPr>
          <a:xfrm>
            <a:off x="1010603" y="0"/>
            <a:ext cx="1017545" cy="1070700"/>
          </a:xfrm>
          <a:prstGeom prst="rect">
            <a:avLst/>
          </a:prstGeom>
          <a:noFill/>
          <a:ln>
            <a:noFill/>
          </a:ln>
        </p:spPr>
      </p:pic>
      <p:sp>
        <p:nvSpPr>
          <p:cNvPr id="18" name="מלבן 17"/>
          <p:cNvSpPr/>
          <p:nvPr/>
        </p:nvSpPr>
        <p:spPr>
          <a:xfrm>
            <a:off x="11053823" y="1711869"/>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2" name="21.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98700" y="1154725"/>
            <a:ext cx="10188416" cy="5730984"/>
          </a:xfrm>
          <a:prstGeom prst="rect">
            <a:avLst/>
          </a:prstGeom>
        </p:spPr>
      </p:pic>
    </p:spTree>
    <p:extLst>
      <p:ext uri="{BB962C8B-B14F-4D97-AF65-F5344CB8AC3E}">
        <p14:creationId xmlns:p14="http://schemas.microsoft.com/office/powerpoint/2010/main" val="5914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מציין מיקום טקסט 9"/>
          <p:cNvSpPr>
            <a:spLocks noGrp="1"/>
          </p:cNvSpPr>
          <p:nvPr>
            <p:ph type="body" sz="quarter" idx="11"/>
          </p:nvPr>
        </p:nvSpPr>
        <p:spPr/>
        <p:txBody>
          <a:bodyPr>
            <a:normAutofit lnSpcReduction="10000"/>
          </a:bodyPr>
          <a:lstStyle/>
          <a:p>
            <a:r>
              <a:rPr lang="ar-SA" dirty="0"/>
              <a:t>دوريّات الحذر على الطرق: وظائف، مسؤولية ومهام مركزية</a:t>
            </a:r>
            <a:endParaRPr lang="he-IL" dirty="0"/>
          </a:p>
        </p:txBody>
      </p:sp>
      <p:sp>
        <p:nvSpPr>
          <p:cNvPr id="3" name="מציין מיקום תוכן 2"/>
          <p:cNvSpPr>
            <a:spLocks noGrp="1"/>
          </p:cNvSpPr>
          <p:nvPr>
            <p:ph idx="4294967295"/>
          </p:nvPr>
        </p:nvSpPr>
        <p:spPr>
          <a:xfrm>
            <a:off x="349432" y="1689924"/>
            <a:ext cx="10515600" cy="4351338"/>
          </a:xfrm>
        </p:spPr>
        <p:txBody>
          <a:bodyPr>
            <a:normAutofit lnSpcReduction="10000"/>
          </a:bodyPr>
          <a:lstStyle/>
          <a:p>
            <a:pPr marL="0" indent="0" algn="ctr">
              <a:buNone/>
            </a:pPr>
            <a:r>
              <a:rPr lang="ar-SA" sz="3000" b="1" u="sng" dirty="0"/>
              <a:t>القابض الذي يمسك اشارة المرور</a:t>
            </a:r>
            <a:endParaRPr lang="he-IL" sz="3000" b="1" dirty="0"/>
          </a:p>
          <a:p>
            <a:pPr marL="0" indent="0">
              <a:buNone/>
            </a:pPr>
            <a:endParaRPr lang="he-IL" dirty="0"/>
          </a:p>
          <a:p>
            <a:pPr marL="0" indent="0" algn="ctr">
              <a:buNone/>
            </a:pPr>
            <a:endParaRPr lang="ar-SA" sz="3600" b="1" dirty="0">
              <a:solidFill>
                <a:srgbClr val="7030A0"/>
              </a:solidFill>
            </a:endParaRPr>
          </a:p>
          <a:p>
            <a:pPr marL="0" indent="0" algn="ctr">
              <a:buNone/>
            </a:pPr>
            <a:r>
              <a:rPr lang="ar-SA" sz="3600" b="1" dirty="0">
                <a:solidFill>
                  <a:srgbClr val="7030A0"/>
                </a:solidFill>
              </a:rPr>
              <a:t>مسؤول عن مدّ اشارة المرور لفتح واغلاق ممر المشاة </a:t>
            </a:r>
          </a:p>
          <a:p>
            <a:pPr marL="0" indent="0" algn="ctr">
              <a:buNone/>
            </a:pPr>
            <a:r>
              <a:rPr lang="ar-SA" sz="3600" b="1" dirty="0">
                <a:solidFill>
                  <a:srgbClr val="7030A0"/>
                </a:solidFill>
              </a:rPr>
              <a:t>لعابري السبيل. </a:t>
            </a:r>
            <a:r>
              <a:rPr lang="he-IL" sz="3600" b="1" dirty="0">
                <a:solidFill>
                  <a:srgbClr val="7030A0"/>
                </a:solidFill>
              </a:rPr>
              <a:t> </a:t>
            </a:r>
            <a:endParaRPr lang="he-IL" dirty="0"/>
          </a:p>
          <a:p>
            <a:pPr marL="0" indent="0">
              <a:buNone/>
            </a:pPr>
            <a:r>
              <a:rPr lang="ar-SA" u="sng" dirty="0"/>
              <a:t>مهام:</a:t>
            </a:r>
            <a:endParaRPr lang="he-IL" u="sng" dirty="0"/>
          </a:p>
          <a:p>
            <a:r>
              <a:rPr lang="ar-SA" dirty="0"/>
              <a:t>مدّ اشارة المرور نحو عابري السبيل كي لا يندفعوا الى الشارع. </a:t>
            </a:r>
          </a:p>
          <a:p>
            <a:r>
              <a:rPr lang="ar-SA" dirty="0">
                <a:solidFill>
                  <a:prstClr val="black"/>
                </a:solidFill>
              </a:rPr>
              <a:t>مدّ اشارة المرور نحو السائقين لإيقافهم ولتمكين المشاة العبور بشكل آمن في ممرّ المشاة. </a:t>
            </a:r>
            <a:endParaRPr lang="he-IL" dirty="0"/>
          </a:p>
          <a:p>
            <a:endParaRPr lang="he-IL" dirty="0"/>
          </a:p>
        </p:txBody>
      </p:sp>
      <p:sp>
        <p:nvSpPr>
          <p:cNvPr id="4" name="לחצן פעולה: חזרה 3">
            <a:hlinkClick r:id="rId2" action="ppaction://hlinksldjump" highlightClick="1"/>
          </p:cNvPr>
          <p:cNvSpPr/>
          <p:nvPr/>
        </p:nvSpPr>
        <p:spPr>
          <a:xfrm>
            <a:off x="501041" y="6100175"/>
            <a:ext cx="463463" cy="400833"/>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5" name="מלבן 4"/>
          <p:cNvSpPr/>
          <p:nvPr/>
        </p:nvSpPr>
        <p:spPr>
          <a:xfrm>
            <a:off x="11053823" y="4063721"/>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pic>
        <p:nvPicPr>
          <p:cNvPr id="6" name="תמונה 3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46372" y="1155600"/>
            <a:ext cx="13938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תמונה 3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7396" y="1091109"/>
            <a:ext cx="1341437"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Administrator\Desktop\דמויות\אוחזת פנים לימין.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1367" y="1361098"/>
            <a:ext cx="1808582" cy="22628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istrator\Desktop\דמויות\אוחזת גב לשמאל.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9648" y="1379614"/>
            <a:ext cx="2006759" cy="222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238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quarter" idx="11"/>
          </p:nvPr>
        </p:nvSpPr>
        <p:spPr/>
        <p:txBody>
          <a:bodyPr>
            <a:normAutofit lnSpcReduction="10000"/>
          </a:bodyPr>
          <a:lstStyle/>
          <a:p>
            <a:r>
              <a:rPr lang="ar-SA" dirty="0"/>
              <a:t>دوريات الحذر على الطرق: وظائف، مسؤولية ومهام مركزية</a:t>
            </a:r>
            <a:endParaRPr lang="he-IL" dirty="0"/>
          </a:p>
        </p:txBody>
      </p:sp>
      <p:sp>
        <p:nvSpPr>
          <p:cNvPr id="3" name="מציין מיקום תוכן 2"/>
          <p:cNvSpPr>
            <a:spLocks noGrp="1"/>
          </p:cNvSpPr>
          <p:nvPr>
            <p:ph idx="4294967295"/>
          </p:nvPr>
        </p:nvSpPr>
        <p:spPr>
          <a:xfrm>
            <a:off x="0" y="1825625"/>
            <a:ext cx="10515600" cy="4351338"/>
          </a:xfrm>
        </p:spPr>
        <p:txBody>
          <a:bodyPr>
            <a:normAutofit fontScale="47500" lnSpcReduction="20000"/>
          </a:bodyPr>
          <a:lstStyle/>
          <a:p>
            <a:pPr marL="0" indent="0" algn="ctr">
              <a:buNone/>
            </a:pPr>
            <a:r>
              <a:rPr lang="ar-SA" sz="9600" b="1" u="sng" dirty="0"/>
              <a:t>المؤشر/ يستعمل الصفارة</a:t>
            </a:r>
            <a:r>
              <a:rPr lang="he-IL" sz="9600" b="1" u="sng" dirty="0"/>
              <a:t> </a:t>
            </a:r>
          </a:p>
          <a:p>
            <a:pPr marL="0" indent="0">
              <a:buNone/>
            </a:pPr>
            <a:endParaRPr lang="he-IL" sz="6000" dirty="0"/>
          </a:p>
          <a:p>
            <a:pPr marL="0" indent="0" algn="ctr">
              <a:buNone/>
            </a:pPr>
            <a:r>
              <a:rPr lang="ar-SA" sz="7200" b="1" dirty="0">
                <a:solidFill>
                  <a:srgbClr val="7030A0"/>
                </a:solidFill>
              </a:rPr>
              <a:t>مسؤول عن اعطاء أمر </a:t>
            </a:r>
            <a:endParaRPr lang="he-IL" sz="7200" b="1" dirty="0">
              <a:solidFill>
                <a:srgbClr val="7030A0"/>
              </a:solidFill>
            </a:endParaRPr>
          </a:p>
          <a:p>
            <a:pPr marL="0" indent="0" algn="ctr">
              <a:buNone/>
            </a:pPr>
            <a:r>
              <a:rPr lang="ar-SA" sz="7200" b="1" dirty="0">
                <a:solidFill>
                  <a:srgbClr val="7030A0"/>
                </a:solidFill>
              </a:rPr>
              <a:t>لفتح أو اغلاق ممر المشاة</a:t>
            </a:r>
            <a:r>
              <a:rPr lang="he-IL" sz="7200" b="1" dirty="0">
                <a:solidFill>
                  <a:srgbClr val="7030A0"/>
                </a:solidFill>
              </a:rPr>
              <a:t>. </a:t>
            </a:r>
          </a:p>
          <a:p>
            <a:pPr marL="0" indent="0">
              <a:buNone/>
            </a:pPr>
            <a:endParaRPr lang="he-IL" sz="6000" dirty="0"/>
          </a:p>
          <a:p>
            <a:pPr marL="0" indent="0">
              <a:buNone/>
            </a:pPr>
            <a:r>
              <a:rPr lang="ar-SA" sz="6000" u="sng" dirty="0"/>
              <a:t>مهام:</a:t>
            </a:r>
            <a:endParaRPr lang="he-IL" sz="6000" u="sng" dirty="0"/>
          </a:p>
          <a:p>
            <a:r>
              <a:rPr lang="ar-SA" sz="6000" dirty="0"/>
              <a:t>الوقوف في مكان فيه مدى الرؤية أفضل ما يمكن. </a:t>
            </a:r>
            <a:endParaRPr lang="he-IL" sz="6000" dirty="0"/>
          </a:p>
          <a:p>
            <a:r>
              <a:rPr lang="ar-SA" sz="6000" dirty="0"/>
              <a:t>التنسيق بين القابض من كلا الجهتين التوقيت الآمن لفتح ممر المشاة</a:t>
            </a:r>
            <a:r>
              <a:rPr lang="he-IL" sz="6000" dirty="0"/>
              <a:t>. </a:t>
            </a:r>
          </a:p>
          <a:p>
            <a:r>
              <a:rPr lang="ar-SA" sz="6000" dirty="0"/>
              <a:t>استعمال الصفارة بهدف الاشارة للقابض عن الفعالية المطلوبة</a:t>
            </a:r>
            <a:endParaRPr lang="he-IL" dirty="0"/>
          </a:p>
        </p:txBody>
      </p:sp>
      <p:sp>
        <p:nvSpPr>
          <p:cNvPr id="5" name="מלבן 4"/>
          <p:cNvSpPr/>
          <p:nvPr/>
        </p:nvSpPr>
        <p:spPr>
          <a:xfrm>
            <a:off x="11053823" y="4063721"/>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6" name="לחצן פעולה: חזרה 3">
            <a:hlinkClick r:id="rId2" action="ppaction://hlinksldjump" highlightClick="1"/>
          </p:cNvPr>
          <p:cNvSpPr/>
          <p:nvPr/>
        </p:nvSpPr>
        <p:spPr>
          <a:xfrm>
            <a:off x="501041" y="6100175"/>
            <a:ext cx="463463" cy="400833"/>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pic>
        <p:nvPicPr>
          <p:cNvPr id="7" name="תמונה 3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2435" y="1281364"/>
            <a:ext cx="1839402" cy="256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C:\Users\Administrator\Desktop\דמויות\מתאמת גב.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358" y="1137289"/>
            <a:ext cx="2412849" cy="2803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696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quarter" idx="11"/>
          </p:nvPr>
        </p:nvSpPr>
        <p:spPr/>
        <p:txBody>
          <a:bodyPr>
            <a:normAutofit lnSpcReduction="10000"/>
          </a:bodyPr>
          <a:lstStyle/>
          <a:p>
            <a:r>
              <a:rPr lang="ar-SA" dirty="0"/>
              <a:t>دوريات الحذر على الطرق: وظائف، مسؤولية ومهام مركزية</a:t>
            </a:r>
            <a:endParaRPr lang="he-IL" dirty="0"/>
          </a:p>
        </p:txBody>
      </p:sp>
      <p:sp>
        <p:nvSpPr>
          <p:cNvPr id="3" name="מציין מיקום תוכן 2"/>
          <p:cNvSpPr>
            <a:spLocks noGrp="1"/>
          </p:cNvSpPr>
          <p:nvPr>
            <p:ph idx="4294967295"/>
          </p:nvPr>
        </p:nvSpPr>
        <p:spPr>
          <a:xfrm>
            <a:off x="0" y="1825625"/>
            <a:ext cx="10515600" cy="4351338"/>
          </a:xfrm>
        </p:spPr>
        <p:txBody>
          <a:bodyPr>
            <a:normAutofit/>
          </a:bodyPr>
          <a:lstStyle/>
          <a:p>
            <a:pPr marL="0" indent="0" algn="ctr">
              <a:buNone/>
            </a:pPr>
            <a:r>
              <a:rPr lang="ar-SA" b="1" u="sng" dirty="0"/>
              <a:t>الضابط</a:t>
            </a:r>
            <a:endParaRPr lang="he-IL" b="1" u="sng" dirty="0"/>
          </a:p>
          <a:p>
            <a:endParaRPr lang="he-IL" dirty="0"/>
          </a:p>
          <a:p>
            <a:pPr marL="0" indent="0" algn="ctr">
              <a:lnSpc>
                <a:spcPct val="150000"/>
              </a:lnSpc>
              <a:buNone/>
            </a:pPr>
            <a:r>
              <a:rPr lang="ar-SA" b="1" dirty="0">
                <a:solidFill>
                  <a:srgbClr val="7030A0"/>
                </a:solidFill>
              </a:rPr>
              <a:t>مسؤول عن عمل كل أصحاب الوظائف في كل ممرات المشاة التي تعمل بها دوريات الحذر على الطرق في محيط المدرسة</a:t>
            </a:r>
            <a:r>
              <a:rPr lang="he-IL" b="1" dirty="0">
                <a:solidFill>
                  <a:srgbClr val="7030A0"/>
                </a:solidFill>
              </a:rPr>
              <a:t>.</a:t>
            </a:r>
          </a:p>
          <a:p>
            <a:endParaRPr lang="he-IL" dirty="0"/>
          </a:p>
        </p:txBody>
      </p:sp>
      <p:sp>
        <p:nvSpPr>
          <p:cNvPr id="5" name="מלבן 4"/>
          <p:cNvSpPr/>
          <p:nvPr/>
        </p:nvSpPr>
        <p:spPr>
          <a:xfrm>
            <a:off x="11053823" y="4063721"/>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Tree>
    <p:extLst>
      <p:ext uri="{BB962C8B-B14F-4D97-AF65-F5344CB8AC3E}">
        <p14:creationId xmlns:p14="http://schemas.microsoft.com/office/powerpoint/2010/main" val="28371283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1"/>
          </p:nvPr>
        </p:nvSpPr>
        <p:spPr/>
        <p:txBody>
          <a:bodyPr>
            <a:normAutofit lnSpcReduction="10000"/>
          </a:bodyPr>
          <a:lstStyle/>
          <a:p>
            <a:r>
              <a:rPr lang="ar-SA" dirty="0"/>
              <a:t>وظائف الضابط </a:t>
            </a:r>
            <a:r>
              <a:rPr lang="ar-SA" dirty="0" smtClean="0"/>
              <a:t>– </a:t>
            </a:r>
            <a:r>
              <a:rPr lang="ar-EG" dirty="0" smtClean="0"/>
              <a:t>بشكل </a:t>
            </a:r>
            <a:r>
              <a:rPr lang="ar-SA" dirty="0" smtClean="0"/>
              <a:t>عام</a:t>
            </a:r>
            <a:endParaRPr lang="he-IL" dirty="0"/>
          </a:p>
        </p:txBody>
      </p:sp>
      <p:sp>
        <p:nvSpPr>
          <p:cNvPr id="4" name="מציין מיקום תוכן 2"/>
          <p:cNvSpPr>
            <a:spLocks noGrp="1"/>
          </p:cNvSpPr>
          <p:nvPr>
            <p:ph idx="4294967295"/>
          </p:nvPr>
        </p:nvSpPr>
        <p:spPr>
          <a:xfrm>
            <a:off x="316159" y="1551655"/>
            <a:ext cx="10515600" cy="5024131"/>
          </a:xfrm>
          <a:ln>
            <a:noFill/>
          </a:ln>
        </p:spPr>
        <p:txBody>
          <a:bodyPr>
            <a:noAutofit/>
          </a:bodyPr>
          <a:lstStyle/>
          <a:p>
            <a:pPr marL="514350" indent="-514350">
              <a:lnSpc>
                <a:spcPct val="150000"/>
              </a:lnSpc>
              <a:buFont typeface="+mj-lt"/>
              <a:buAutoNum type="arabicPeriod"/>
            </a:pPr>
            <a:r>
              <a:rPr lang="ar-SA" b="1" u="sng" dirty="0">
                <a:solidFill>
                  <a:srgbClr val="800080"/>
                </a:solidFill>
              </a:rPr>
              <a:t>مراقبة عمل أفراد الدورية:</a:t>
            </a:r>
            <a:r>
              <a:rPr lang="he-IL" b="1" u="sng" dirty="0">
                <a:solidFill>
                  <a:srgbClr val="800080"/>
                </a:solidFill>
              </a:rPr>
              <a:t> </a:t>
            </a:r>
            <a:r>
              <a:rPr lang="ar-SA" dirty="0"/>
              <a:t> في بداية الدورية،</a:t>
            </a:r>
            <a:r>
              <a:rPr lang="he-IL" dirty="0"/>
              <a:t> </a:t>
            </a:r>
            <a:r>
              <a:rPr lang="ar-SA" dirty="0"/>
              <a:t>التزود بالمعدات المطلوبة والتواجد في ممرات المشاة. في نهاية الدورية ، عودة</a:t>
            </a:r>
            <a:r>
              <a:rPr lang="he-IL" dirty="0"/>
              <a:t> </a:t>
            </a:r>
            <a:r>
              <a:rPr lang="ar-SA" dirty="0"/>
              <a:t> أفراد الدورية للمدرسة وارجاع  المعدات صالحة كلها.  </a:t>
            </a:r>
            <a:endParaRPr lang="en-US" dirty="0"/>
          </a:p>
          <a:p>
            <a:pPr marL="514350" indent="-514350">
              <a:lnSpc>
                <a:spcPct val="150000"/>
              </a:lnSpc>
              <a:buFont typeface="+mj-lt"/>
              <a:buAutoNum type="arabicPeriod"/>
            </a:pPr>
            <a:r>
              <a:rPr lang="ar-SA" b="1" u="sng" dirty="0">
                <a:solidFill>
                  <a:srgbClr val="0070C0"/>
                </a:solidFill>
              </a:rPr>
              <a:t>برنامج المناوبة:</a:t>
            </a:r>
            <a:r>
              <a:rPr lang="he-IL" b="1" u="sng" dirty="0">
                <a:solidFill>
                  <a:srgbClr val="0070C0"/>
                </a:solidFill>
              </a:rPr>
              <a:t> </a:t>
            </a:r>
            <a:r>
              <a:rPr lang="ar-SA" dirty="0"/>
              <a:t> تحضير برنامج المناوبة الذي تم تحديده بالاستشارة مع مربية الصف، فيه تم تحديد أوقات الفعالية، أسماء الطلاب، مكان وضع الدورية وبديل. في غياب طالب يعين الضابط طالبا آخر بدله. </a:t>
            </a:r>
            <a:endParaRPr lang="en-US" dirty="0"/>
          </a:p>
        </p:txBody>
      </p:sp>
      <p:sp>
        <p:nvSpPr>
          <p:cNvPr id="5" name="מלבן 4"/>
          <p:cNvSpPr/>
          <p:nvPr/>
        </p:nvSpPr>
        <p:spPr>
          <a:xfrm>
            <a:off x="11053823" y="4063721"/>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Tree>
    <p:extLst>
      <p:ext uri="{BB962C8B-B14F-4D97-AF65-F5344CB8AC3E}">
        <p14:creationId xmlns:p14="http://schemas.microsoft.com/office/powerpoint/2010/main" val="91898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1"/>
          </p:nvPr>
        </p:nvSpPr>
        <p:spPr/>
        <p:txBody>
          <a:bodyPr>
            <a:normAutofit lnSpcReduction="10000"/>
          </a:bodyPr>
          <a:lstStyle/>
          <a:p>
            <a:r>
              <a:rPr lang="ar-SA" dirty="0"/>
              <a:t>وظائف الضابط </a:t>
            </a:r>
            <a:r>
              <a:rPr lang="ar-SA" dirty="0" smtClean="0"/>
              <a:t>– </a:t>
            </a:r>
            <a:r>
              <a:rPr lang="ar-EG" dirty="0" smtClean="0"/>
              <a:t>بشكل </a:t>
            </a:r>
            <a:r>
              <a:rPr lang="ar-SA" dirty="0" smtClean="0"/>
              <a:t>عام</a:t>
            </a:r>
            <a:endParaRPr lang="he-IL" dirty="0"/>
          </a:p>
        </p:txBody>
      </p:sp>
      <p:sp>
        <p:nvSpPr>
          <p:cNvPr id="4" name="מציין מיקום תוכן 2"/>
          <p:cNvSpPr>
            <a:spLocks noGrp="1"/>
          </p:cNvSpPr>
          <p:nvPr>
            <p:ph idx="4294967295"/>
          </p:nvPr>
        </p:nvSpPr>
        <p:spPr>
          <a:xfrm>
            <a:off x="296494" y="1386500"/>
            <a:ext cx="10515600" cy="4935641"/>
          </a:xfrm>
          <a:ln>
            <a:noFill/>
          </a:ln>
        </p:spPr>
        <p:txBody>
          <a:bodyPr>
            <a:noAutofit/>
          </a:bodyPr>
          <a:lstStyle/>
          <a:p>
            <a:pPr marL="0" indent="0">
              <a:lnSpc>
                <a:spcPct val="150000"/>
              </a:lnSpc>
              <a:buNone/>
            </a:pPr>
            <a:r>
              <a:rPr lang="he-IL" b="1" dirty="0" smtClean="0">
                <a:solidFill>
                  <a:schemeClr val="accent2"/>
                </a:solidFill>
              </a:rPr>
              <a:t>3.     </a:t>
            </a:r>
            <a:r>
              <a:rPr lang="ar-SA" b="1" u="sng" dirty="0" smtClean="0">
                <a:solidFill>
                  <a:schemeClr val="accent2">
                    <a:lumMod val="50000"/>
                  </a:schemeClr>
                </a:solidFill>
              </a:rPr>
              <a:t>المشاة</a:t>
            </a:r>
            <a:r>
              <a:rPr lang="ar-SA" b="1" u="sng" dirty="0">
                <a:solidFill>
                  <a:schemeClr val="accent2">
                    <a:lumMod val="50000"/>
                  </a:schemeClr>
                </a:solidFill>
              </a:rPr>
              <a:t>: </a:t>
            </a:r>
            <a:r>
              <a:rPr lang="ar-SA" dirty="0"/>
              <a:t>التبليغ عن طلاب المدرسة في حال تسببوا بالخطر لأنفسهم ولم ينصاعوا الى تعليمات دورية الحذر على الطرق. عدم التبليغ عن عابر سبيل بالغ أو شخص بالغ الذي يمسك بيد طفل ولا ينصاع لتعليمات الدورية وطبعا عدم مواجهته. </a:t>
            </a:r>
            <a:endParaRPr lang="en-US" dirty="0" smtClean="0"/>
          </a:p>
          <a:p>
            <a:pPr marL="0" indent="0">
              <a:lnSpc>
                <a:spcPct val="150000"/>
              </a:lnSpc>
              <a:buNone/>
            </a:pPr>
            <a:r>
              <a:rPr lang="he-IL" b="1" dirty="0" smtClean="0">
                <a:solidFill>
                  <a:schemeClr val="accent2"/>
                </a:solidFill>
              </a:rPr>
              <a:t>4.     </a:t>
            </a:r>
            <a:r>
              <a:rPr lang="ar-SA" b="1" u="sng" dirty="0" smtClean="0">
                <a:solidFill>
                  <a:srgbClr val="C00000"/>
                </a:solidFill>
              </a:rPr>
              <a:t>السائقين:</a:t>
            </a:r>
            <a:r>
              <a:rPr lang="he-IL" b="1" u="sng" dirty="0" smtClean="0">
                <a:solidFill>
                  <a:srgbClr val="C00000"/>
                </a:solidFill>
              </a:rPr>
              <a:t> </a:t>
            </a:r>
            <a:r>
              <a:rPr lang="ar-SA" dirty="0" smtClean="0"/>
              <a:t>التبليغ عن سائقين الذين لا يقومون بإعطاء حق الاولوية للمشاة أثناء مدّ اشارة المرور </a:t>
            </a:r>
            <a:r>
              <a:rPr lang="he-IL" dirty="0" smtClean="0"/>
              <a:t>(</a:t>
            </a:r>
            <a:r>
              <a:rPr lang="ar-SA" dirty="0" smtClean="0"/>
              <a:t>سائق استمر بالسفر وصدم عابر سبيل، </a:t>
            </a:r>
            <a:r>
              <a:rPr lang="ar-SA" dirty="0" smtClean="0">
                <a:solidFill>
                  <a:prstClr val="black"/>
                </a:solidFill>
              </a:rPr>
              <a:t>سائق استمر بالسفر  واصطدم أو كسر اشارة المرور</a:t>
            </a:r>
            <a:r>
              <a:rPr lang="he-IL" dirty="0" smtClean="0"/>
              <a:t>) </a:t>
            </a:r>
            <a:r>
              <a:rPr lang="ar-SA" dirty="0" smtClean="0">
                <a:hlinkClick r:id="rId3" action="ppaction://hlinksldjump"/>
              </a:rPr>
              <a:t>وتسجيل نموذج  بلاغ </a:t>
            </a:r>
            <a:r>
              <a:rPr lang="ar-SA" dirty="0" smtClean="0"/>
              <a:t> . أو ركن السيارة بطريقة التي تعيق العبور الآمن في ممر المشاة، وضع  </a:t>
            </a:r>
            <a:r>
              <a:rPr lang="ar-SA" dirty="0" smtClean="0">
                <a:hlinkClick r:id="rId4" action="ppaction://hlinksldjump"/>
              </a:rPr>
              <a:t>وثيقة للسائق</a:t>
            </a:r>
            <a:r>
              <a:rPr lang="he-IL" dirty="0" smtClean="0">
                <a:hlinkClick r:id="rId4" action="ppaction://hlinksldjump"/>
              </a:rPr>
              <a:t>. </a:t>
            </a:r>
            <a:endParaRPr lang="he-IL" dirty="0" smtClean="0"/>
          </a:p>
          <a:p>
            <a:pPr marL="514350" indent="-514350">
              <a:lnSpc>
                <a:spcPct val="150000"/>
              </a:lnSpc>
              <a:buFont typeface="+mj-lt"/>
              <a:buAutoNum type="arabicPeriod"/>
            </a:pPr>
            <a:endParaRPr lang="en-US" dirty="0">
              <a:solidFill>
                <a:schemeClr val="bg2">
                  <a:lumMod val="10000"/>
                </a:schemeClr>
              </a:solidFill>
            </a:endParaRPr>
          </a:p>
        </p:txBody>
      </p:sp>
      <p:sp>
        <p:nvSpPr>
          <p:cNvPr id="5" name="מלבן 4"/>
          <p:cNvSpPr/>
          <p:nvPr/>
        </p:nvSpPr>
        <p:spPr>
          <a:xfrm>
            <a:off x="11053823" y="4063721"/>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Tree>
    <p:extLst>
      <p:ext uri="{BB962C8B-B14F-4D97-AF65-F5344CB8AC3E}">
        <p14:creationId xmlns:p14="http://schemas.microsoft.com/office/powerpoint/2010/main" val="143877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ציין מיקום טקסט 6"/>
          <p:cNvSpPr>
            <a:spLocks noGrp="1"/>
          </p:cNvSpPr>
          <p:nvPr>
            <p:ph type="body" sz="quarter" idx="11"/>
          </p:nvPr>
        </p:nvSpPr>
        <p:spPr/>
        <p:txBody>
          <a:bodyPr>
            <a:normAutofit lnSpcReduction="10000"/>
          </a:bodyPr>
          <a:lstStyle/>
          <a:p>
            <a:r>
              <a:rPr lang="ar-SA" dirty="0"/>
              <a:t>تسجيل بلاغ</a:t>
            </a:r>
            <a:endParaRPr lang="he-IL" dirty="0"/>
          </a:p>
        </p:txBody>
      </p:sp>
      <p:sp>
        <p:nvSpPr>
          <p:cNvPr id="3" name="מציין מיקום תוכן 2"/>
          <p:cNvSpPr>
            <a:spLocks noGrp="1"/>
          </p:cNvSpPr>
          <p:nvPr>
            <p:ph idx="4294967295"/>
          </p:nvPr>
        </p:nvSpPr>
        <p:spPr>
          <a:xfrm>
            <a:off x="397677" y="1438749"/>
            <a:ext cx="10515600" cy="4351338"/>
          </a:xfrm>
        </p:spPr>
        <p:txBody>
          <a:bodyPr>
            <a:normAutofit/>
          </a:bodyPr>
          <a:lstStyle/>
          <a:p>
            <a:pPr marL="0" indent="0">
              <a:buNone/>
            </a:pPr>
            <a:r>
              <a:rPr lang="ar-SA" b="1" u="sng" dirty="0"/>
              <a:t>يسجل الضابط بلاغا في الحالات التالية:</a:t>
            </a:r>
            <a:endParaRPr lang="en-US" b="1" u="sng" dirty="0"/>
          </a:p>
          <a:p>
            <a:r>
              <a:rPr lang="ar-SA" dirty="0">
                <a:solidFill>
                  <a:srgbClr val="002060"/>
                </a:solidFill>
              </a:rPr>
              <a:t>عدم انصياع سائق لإشارة قف متحركة</a:t>
            </a:r>
            <a:r>
              <a:rPr lang="he-IL" dirty="0">
                <a:solidFill>
                  <a:srgbClr val="002060"/>
                </a:solidFill>
              </a:rPr>
              <a:t>.</a:t>
            </a:r>
            <a:endParaRPr lang="en-US" dirty="0">
              <a:solidFill>
                <a:srgbClr val="002060"/>
              </a:solidFill>
            </a:endParaRPr>
          </a:p>
          <a:p>
            <a:r>
              <a:rPr lang="ar-SA" dirty="0">
                <a:solidFill>
                  <a:srgbClr val="002060"/>
                </a:solidFill>
              </a:rPr>
              <a:t>عدم انصياع سائق لإشارة قف متحركة والتسبب </a:t>
            </a:r>
          </a:p>
          <a:p>
            <a:pPr marL="0" indent="0">
              <a:buNone/>
            </a:pPr>
            <a:r>
              <a:rPr lang="ar-SA" dirty="0">
                <a:solidFill>
                  <a:srgbClr val="002060"/>
                </a:solidFill>
              </a:rPr>
              <a:t>   بالضرر للإشارة.</a:t>
            </a:r>
            <a:r>
              <a:rPr lang="he-IL" dirty="0">
                <a:solidFill>
                  <a:srgbClr val="002060"/>
                </a:solidFill>
              </a:rPr>
              <a:t> </a:t>
            </a:r>
            <a:endParaRPr lang="en-US" dirty="0">
              <a:solidFill>
                <a:srgbClr val="002060"/>
              </a:solidFill>
            </a:endParaRPr>
          </a:p>
          <a:p>
            <a:r>
              <a:rPr lang="ar-SA" dirty="0">
                <a:solidFill>
                  <a:srgbClr val="002060"/>
                </a:solidFill>
              </a:rPr>
              <a:t>عدم انصياع سائق لإشارة قف متحركة وصدم </a:t>
            </a:r>
          </a:p>
          <a:p>
            <a:pPr marL="0" indent="0">
              <a:buNone/>
            </a:pPr>
            <a:r>
              <a:rPr lang="ar-SA" dirty="0">
                <a:solidFill>
                  <a:srgbClr val="002060"/>
                </a:solidFill>
              </a:rPr>
              <a:t>  عابر سبيل.</a:t>
            </a:r>
            <a:endParaRPr lang="en-US" dirty="0">
              <a:solidFill>
                <a:srgbClr val="002060"/>
              </a:solidFill>
            </a:endParaRPr>
          </a:p>
          <a:p>
            <a:pPr marL="0" indent="0">
              <a:buNone/>
            </a:pPr>
            <a:r>
              <a:rPr lang="ar-SA" dirty="0">
                <a:solidFill>
                  <a:srgbClr val="002060"/>
                </a:solidFill>
              </a:rPr>
              <a:t>الضابط يقوم بتحويل التقرير للمعلمة المسؤولة </a:t>
            </a:r>
          </a:p>
          <a:p>
            <a:pPr marL="0" indent="0">
              <a:buNone/>
            </a:pPr>
            <a:r>
              <a:rPr lang="ar-SA" dirty="0">
                <a:solidFill>
                  <a:srgbClr val="002060"/>
                </a:solidFill>
              </a:rPr>
              <a:t>في نهاية المناوبة.</a:t>
            </a:r>
            <a:r>
              <a:rPr lang="he-IL" dirty="0"/>
              <a:t> </a:t>
            </a:r>
            <a:endParaRPr lang="en-US" dirty="0"/>
          </a:p>
          <a:p>
            <a:pPr marL="0" indent="0">
              <a:buNone/>
            </a:pPr>
            <a:endParaRPr lang="he-IL" dirty="0"/>
          </a:p>
        </p:txBody>
      </p:sp>
      <p:sp>
        <p:nvSpPr>
          <p:cNvPr id="5" name="מלבן 4"/>
          <p:cNvSpPr/>
          <p:nvPr/>
        </p:nvSpPr>
        <p:spPr>
          <a:xfrm>
            <a:off x="11053823" y="4043843"/>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pic>
        <p:nvPicPr>
          <p:cNvPr id="6"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74270" y="1271748"/>
            <a:ext cx="5359790" cy="5386874"/>
          </a:xfrm>
          <a:prstGeom prst="rect">
            <a:avLst/>
          </a:prstGeom>
          <a:noFill/>
          <a:ln>
            <a:noFill/>
          </a:ln>
          <a:extLst/>
        </p:spPr>
      </p:pic>
    </p:spTree>
    <p:extLst>
      <p:ext uri="{BB962C8B-B14F-4D97-AF65-F5344CB8AC3E}">
        <p14:creationId xmlns:p14="http://schemas.microsoft.com/office/powerpoint/2010/main" val="8674115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ציין מיקום טקסט 6"/>
          <p:cNvSpPr>
            <a:spLocks noGrp="1"/>
          </p:cNvSpPr>
          <p:nvPr>
            <p:ph type="body" sz="quarter" idx="11"/>
          </p:nvPr>
        </p:nvSpPr>
        <p:spPr/>
        <p:txBody>
          <a:bodyPr>
            <a:normAutofit lnSpcReduction="10000"/>
          </a:bodyPr>
          <a:lstStyle/>
          <a:p>
            <a:r>
              <a:rPr lang="ar-SA" dirty="0"/>
              <a:t>وثيقة للسائق</a:t>
            </a:r>
            <a:endParaRPr lang="he-IL" dirty="0"/>
          </a:p>
        </p:txBody>
      </p:sp>
      <p:sp>
        <p:nvSpPr>
          <p:cNvPr id="3" name="מציין מיקום תוכן 2"/>
          <p:cNvSpPr>
            <a:spLocks noGrp="1"/>
          </p:cNvSpPr>
          <p:nvPr>
            <p:ph idx="4294967295"/>
          </p:nvPr>
        </p:nvSpPr>
        <p:spPr>
          <a:xfrm>
            <a:off x="3873909" y="1192943"/>
            <a:ext cx="7000039" cy="4351338"/>
          </a:xfrm>
        </p:spPr>
        <p:txBody>
          <a:bodyPr>
            <a:noAutofit/>
          </a:bodyPr>
          <a:lstStyle/>
          <a:p>
            <a:pPr marL="0" indent="0" algn="just">
              <a:lnSpc>
                <a:spcPct val="150000"/>
              </a:lnSpc>
              <a:buNone/>
            </a:pPr>
            <a:r>
              <a:rPr lang="ar-SA" sz="2400" b="1" u="sng" dirty="0">
                <a:latin typeface="Calibri" panose="020F0502020204030204" pitchFamily="34" charset="0"/>
                <a:ea typeface="Calibri" panose="020F0502020204030204" pitchFamily="34" charset="0"/>
              </a:rPr>
              <a:t>يضع الضابط الوثيقة على الزجاج الأمامي للسيارة في </a:t>
            </a:r>
            <a:endParaRPr lang="he-IL" sz="2400" b="1" u="sng" dirty="0">
              <a:latin typeface="Calibri" panose="020F0502020204030204" pitchFamily="34" charset="0"/>
              <a:ea typeface="Calibri" panose="020F0502020204030204" pitchFamily="34" charset="0"/>
            </a:endParaRPr>
          </a:p>
          <a:p>
            <a:pPr marL="0" indent="0" algn="just">
              <a:lnSpc>
                <a:spcPct val="150000"/>
              </a:lnSpc>
              <a:buNone/>
            </a:pPr>
            <a:r>
              <a:rPr lang="ar-SA" sz="2400" b="1" u="sng" dirty="0">
                <a:latin typeface="Calibri" panose="020F0502020204030204" pitchFamily="34" charset="0"/>
                <a:ea typeface="Calibri" panose="020F0502020204030204" pitchFamily="34" charset="0"/>
              </a:rPr>
              <a:t>الحالات التالية:</a:t>
            </a:r>
            <a:endParaRPr lang="en-US" sz="2400" b="1" u="sng" dirty="0">
              <a:latin typeface="Calibri" panose="020F0502020204030204" pitchFamily="34" charset="0"/>
              <a:ea typeface="Calibri" panose="020F0502020204030204" pitchFamily="34" charset="0"/>
            </a:endParaRPr>
          </a:p>
          <a:p>
            <a:pPr marL="342900" indent="-342900" algn="just">
              <a:lnSpc>
                <a:spcPct val="150000"/>
              </a:lnSpc>
              <a:buFont typeface="Symbol" panose="05050102010706020507" pitchFamily="18" charset="2"/>
              <a:buChar char=""/>
            </a:pPr>
            <a:r>
              <a:rPr lang="ar-SA" sz="2400" dirty="0">
                <a:solidFill>
                  <a:srgbClr val="002060"/>
                </a:solidFill>
                <a:latin typeface="Calibri" panose="020F0502020204030204" pitchFamily="34" charset="0"/>
                <a:ea typeface="Calibri" panose="020F0502020204030204" pitchFamily="34" charset="0"/>
              </a:rPr>
              <a:t>سيارة تركن على ممر المشاة أو بقربه وتعيق عمل </a:t>
            </a:r>
          </a:p>
          <a:p>
            <a:pPr marL="0" indent="0" algn="just">
              <a:lnSpc>
                <a:spcPct val="150000"/>
              </a:lnSpc>
              <a:buNone/>
            </a:pPr>
            <a:r>
              <a:rPr lang="he-IL" sz="2400" dirty="0">
                <a:solidFill>
                  <a:srgbClr val="002060"/>
                </a:solidFill>
                <a:latin typeface="Calibri" panose="020F0502020204030204" pitchFamily="34" charset="0"/>
                <a:ea typeface="Calibri" panose="020F0502020204030204" pitchFamily="34" charset="0"/>
              </a:rPr>
              <a:t> </a:t>
            </a:r>
            <a:r>
              <a:rPr lang="ar-SA" sz="2400" dirty="0">
                <a:solidFill>
                  <a:srgbClr val="002060"/>
                </a:solidFill>
                <a:latin typeface="Calibri" panose="020F0502020204030204" pitchFamily="34" charset="0"/>
                <a:ea typeface="Calibri" panose="020F0502020204030204" pitchFamily="34" charset="0"/>
              </a:rPr>
              <a:t>أفراد الدورية.</a:t>
            </a:r>
            <a:endParaRPr lang="en-US" sz="2400" dirty="0">
              <a:solidFill>
                <a:srgbClr val="002060"/>
              </a:solidFill>
              <a:latin typeface="Calibri" panose="020F0502020204030204" pitchFamily="34" charset="0"/>
              <a:ea typeface="Calibri" panose="020F0502020204030204" pitchFamily="34" charset="0"/>
            </a:endParaRPr>
          </a:p>
          <a:p>
            <a:pPr marL="342900" indent="-342900" algn="just">
              <a:lnSpc>
                <a:spcPct val="150000"/>
              </a:lnSpc>
              <a:buFont typeface="Symbol" panose="05050102010706020507" pitchFamily="18" charset="2"/>
              <a:buChar char=""/>
            </a:pPr>
            <a:r>
              <a:rPr lang="ar-SA" sz="2400" dirty="0">
                <a:solidFill>
                  <a:srgbClr val="002060"/>
                </a:solidFill>
                <a:latin typeface="Calibri" panose="020F0502020204030204" pitchFamily="34" charset="0"/>
                <a:ea typeface="Calibri" panose="020F0502020204030204" pitchFamily="34" charset="0"/>
              </a:rPr>
              <a:t>سيارة تركن بشكل دائم قرب </a:t>
            </a:r>
            <a:r>
              <a:rPr lang="he-IL" sz="2400" dirty="0">
                <a:solidFill>
                  <a:srgbClr val="002060"/>
                </a:solidFill>
                <a:latin typeface="Calibri" panose="020F0502020204030204" pitchFamily="34" charset="0"/>
                <a:ea typeface="Calibri" panose="020F0502020204030204" pitchFamily="34" charset="0"/>
              </a:rPr>
              <a:t> </a:t>
            </a:r>
            <a:r>
              <a:rPr lang="ar-SA" sz="2400" dirty="0">
                <a:solidFill>
                  <a:srgbClr val="002060"/>
                </a:solidFill>
                <a:latin typeface="Calibri" panose="020F0502020204030204" pitchFamily="34" charset="0"/>
                <a:ea typeface="Calibri" panose="020F0502020204030204" pitchFamily="34" charset="0"/>
              </a:rPr>
              <a:t>ممر المشاة وتحجب </a:t>
            </a:r>
          </a:p>
          <a:p>
            <a:pPr marL="0" indent="0" algn="just">
              <a:lnSpc>
                <a:spcPct val="150000"/>
              </a:lnSpc>
              <a:buNone/>
            </a:pPr>
            <a:r>
              <a:rPr lang="ar-SA" sz="2400" dirty="0">
                <a:solidFill>
                  <a:srgbClr val="002060"/>
                </a:solidFill>
                <a:latin typeface="Calibri" panose="020F0502020204030204" pitchFamily="34" charset="0"/>
                <a:ea typeface="Calibri" panose="020F0502020204030204" pitchFamily="34" charset="0"/>
              </a:rPr>
              <a:t>مدى الرؤية.</a:t>
            </a:r>
            <a:endParaRPr lang="he-IL" sz="2400" dirty="0">
              <a:solidFill>
                <a:srgbClr val="002060"/>
              </a:solidFill>
              <a:latin typeface="Calibri" panose="020F0502020204030204" pitchFamily="34" charset="0"/>
              <a:ea typeface="Calibri" panose="020F0502020204030204" pitchFamily="34" charset="0"/>
            </a:endParaRPr>
          </a:p>
          <a:p>
            <a:pPr marL="0" indent="0" algn="just">
              <a:lnSpc>
                <a:spcPct val="150000"/>
              </a:lnSpc>
              <a:buNone/>
            </a:pPr>
            <a:r>
              <a:rPr lang="he-IL" sz="2400" dirty="0">
                <a:solidFill>
                  <a:srgbClr val="002060"/>
                </a:solidFill>
                <a:latin typeface="Calibri" panose="020F0502020204030204" pitchFamily="34" charset="0"/>
                <a:ea typeface="Calibri" panose="020F0502020204030204" pitchFamily="34" charset="0"/>
              </a:rPr>
              <a:t> (</a:t>
            </a:r>
            <a:r>
              <a:rPr lang="ar-SA" sz="2400" dirty="0">
                <a:solidFill>
                  <a:srgbClr val="002060"/>
                </a:solidFill>
                <a:latin typeface="Calibri" panose="020F0502020204030204" pitchFamily="34" charset="0"/>
                <a:ea typeface="Calibri" panose="020F0502020204030204" pitchFamily="34" charset="0"/>
              </a:rPr>
              <a:t>اذا بقيت السيارة في المكان أكثر من ثلاثة أيام يجب ابلاغ</a:t>
            </a:r>
            <a:endParaRPr lang="he-IL" sz="2400" dirty="0">
              <a:solidFill>
                <a:srgbClr val="002060"/>
              </a:solidFill>
              <a:latin typeface="Calibri" panose="020F0502020204030204" pitchFamily="34" charset="0"/>
              <a:ea typeface="Calibri" panose="020F0502020204030204" pitchFamily="34" charset="0"/>
            </a:endParaRPr>
          </a:p>
          <a:p>
            <a:pPr marL="0" indent="0" algn="just">
              <a:lnSpc>
                <a:spcPct val="150000"/>
              </a:lnSpc>
              <a:buNone/>
            </a:pPr>
            <a:r>
              <a:rPr lang="he-IL" sz="2400" dirty="0">
                <a:solidFill>
                  <a:srgbClr val="002060"/>
                </a:solidFill>
                <a:latin typeface="Calibri" panose="020F0502020204030204" pitchFamily="34" charset="0"/>
                <a:ea typeface="Calibri" panose="020F0502020204030204" pitchFamily="34" charset="0"/>
              </a:rPr>
              <a:t>	</a:t>
            </a:r>
            <a:r>
              <a:rPr lang="ar-SA" sz="2400" dirty="0">
                <a:solidFill>
                  <a:srgbClr val="002060"/>
                </a:solidFill>
                <a:latin typeface="Calibri" panose="020F0502020204030204" pitchFamily="34" charset="0"/>
                <a:ea typeface="Calibri" panose="020F0502020204030204" pitchFamily="34" charset="0"/>
              </a:rPr>
              <a:t>المعلمة المسؤولة</a:t>
            </a:r>
            <a:r>
              <a:rPr lang="he-IL" sz="2400" dirty="0">
                <a:solidFill>
                  <a:srgbClr val="002060"/>
                </a:solidFill>
                <a:latin typeface="Calibri" panose="020F0502020204030204" pitchFamily="34" charset="0"/>
                <a:ea typeface="Calibri" panose="020F0502020204030204" pitchFamily="34" charset="0"/>
              </a:rPr>
              <a:t>).</a:t>
            </a:r>
            <a:endParaRPr lang="en-US" sz="2400" dirty="0">
              <a:solidFill>
                <a:srgbClr val="002060"/>
              </a:solidFill>
              <a:latin typeface="Calibri" panose="020F0502020204030204" pitchFamily="34" charset="0"/>
              <a:ea typeface="Calibri" panose="020F0502020204030204" pitchFamily="34" charset="0"/>
            </a:endParaRPr>
          </a:p>
          <a:p>
            <a:pPr marL="0" indent="0">
              <a:buNone/>
            </a:pPr>
            <a:endParaRPr lang="he-IL" sz="2400" dirty="0"/>
          </a:p>
        </p:txBody>
      </p:sp>
      <p:sp>
        <p:nvSpPr>
          <p:cNvPr id="5" name="מלבן 4"/>
          <p:cNvSpPr/>
          <p:nvPr/>
        </p:nvSpPr>
        <p:spPr>
          <a:xfrm>
            <a:off x="11053823" y="4043843"/>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pic>
        <p:nvPicPr>
          <p:cNvPr id="8" name="Picture 9"/>
          <p:cNvPicPr>
            <a:picLocks/>
          </p:cNvPicPr>
          <p:nvPr/>
        </p:nvPicPr>
        <p:blipFill rotWithShape="1">
          <a:blip r:embed="rId3">
            <a:extLst>
              <a:ext uri="{28A0092B-C50C-407E-A947-70E740481C1C}">
                <a14:useLocalDpi xmlns:a14="http://schemas.microsoft.com/office/drawing/2010/main" val="0"/>
              </a:ext>
            </a:extLst>
          </a:blip>
          <a:srcRect t="9441" r="18066" b="1981"/>
          <a:stretch/>
        </p:blipFill>
        <p:spPr bwMode="auto">
          <a:xfrm>
            <a:off x="1025236" y="1507638"/>
            <a:ext cx="3635387" cy="4131161"/>
          </a:xfrm>
          <a:prstGeom prst="rect">
            <a:avLst/>
          </a:prstGeom>
          <a:noFill/>
          <a:ln>
            <a:noFill/>
          </a:ln>
          <a:extLst/>
        </p:spPr>
      </p:pic>
    </p:spTree>
    <p:extLst>
      <p:ext uri="{BB962C8B-B14F-4D97-AF65-F5344CB8AC3E}">
        <p14:creationId xmlns:p14="http://schemas.microsoft.com/office/powerpoint/2010/main" val="23609149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quarter" idx="11"/>
          </p:nvPr>
        </p:nvSpPr>
        <p:spPr>
          <a:xfrm>
            <a:off x="638827" y="254402"/>
            <a:ext cx="10380885" cy="628195"/>
          </a:xfrm>
        </p:spPr>
        <p:txBody>
          <a:bodyPr>
            <a:normAutofit/>
          </a:bodyPr>
          <a:lstStyle/>
          <a:p>
            <a:r>
              <a:rPr lang="ar-SA" sz="3200" dirty="0"/>
              <a:t>دوريات الحذر على الطرق: تركيب </a:t>
            </a:r>
            <a:r>
              <a:rPr lang="ar-SA" sz="3200" dirty="0" smtClean="0"/>
              <a:t>فرقة </a:t>
            </a:r>
            <a:r>
              <a:rPr lang="ar-SA" sz="3200" dirty="0"/>
              <a:t>دوريّة الحذر على الطرق مصغّرة</a:t>
            </a:r>
            <a:endParaRPr lang="he-IL" sz="3200" dirty="0"/>
          </a:p>
        </p:txBody>
      </p:sp>
      <p:sp>
        <p:nvSpPr>
          <p:cNvPr id="3" name="לחצן פעולה: אחורה או הקודם 2">
            <a:hlinkClick r:id="rId3" action="ppaction://hlinksldjump" highlightClick="1"/>
          </p:cNvPr>
          <p:cNvSpPr/>
          <p:nvPr/>
        </p:nvSpPr>
        <p:spPr>
          <a:xfrm>
            <a:off x="268358" y="6400800"/>
            <a:ext cx="370469" cy="33820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5" name="מלבן 4"/>
          <p:cNvSpPr/>
          <p:nvPr/>
        </p:nvSpPr>
        <p:spPr>
          <a:xfrm>
            <a:off x="11053823" y="4063721"/>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Tree>
    <p:extLst>
      <p:ext uri="{BB962C8B-B14F-4D97-AF65-F5344CB8AC3E}">
        <p14:creationId xmlns:p14="http://schemas.microsoft.com/office/powerpoint/2010/main" val="2681343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quarter" idx="11"/>
          </p:nvPr>
        </p:nvSpPr>
        <p:spPr>
          <a:xfrm>
            <a:off x="638827" y="254402"/>
            <a:ext cx="10380885" cy="628195"/>
          </a:xfrm>
        </p:spPr>
        <p:txBody>
          <a:bodyPr>
            <a:normAutofit/>
          </a:bodyPr>
          <a:lstStyle/>
          <a:p>
            <a:r>
              <a:rPr lang="ar-SA" sz="3200" dirty="0"/>
              <a:t>دوريات الحذر على الطرق: تركيب </a:t>
            </a:r>
            <a:r>
              <a:rPr lang="ar-SA" sz="3200" dirty="0" smtClean="0"/>
              <a:t>فرقة </a:t>
            </a:r>
            <a:r>
              <a:rPr lang="ar-SA" sz="3200" dirty="0"/>
              <a:t>دوريّة الحذر على الطرق مصغّرة</a:t>
            </a:r>
            <a:endParaRPr lang="he-IL" sz="3200" dirty="0"/>
          </a:p>
        </p:txBody>
      </p:sp>
      <p:sp>
        <p:nvSpPr>
          <p:cNvPr id="3" name="לחצן פעולה: אחורה או הקודם 2">
            <a:hlinkClick r:id="rId3" action="ppaction://hlinksldjump" highlightClick="1"/>
          </p:cNvPr>
          <p:cNvSpPr/>
          <p:nvPr/>
        </p:nvSpPr>
        <p:spPr>
          <a:xfrm>
            <a:off x="268358" y="6400800"/>
            <a:ext cx="370469" cy="33820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5" name="מלבן 4"/>
          <p:cNvSpPr/>
          <p:nvPr/>
        </p:nvSpPr>
        <p:spPr>
          <a:xfrm>
            <a:off x="11053823" y="4063721"/>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7" name="TextBox 6"/>
          <p:cNvSpPr txBox="1"/>
          <p:nvPr/>
        </p:nvSpPr>
        <p:spPr>
          <a:xfrm>
            <a:off x="7424532" y="1292087"/>
            <a:ext cx="3359426" cy="2380357"/>
          </a:xfrm>
          <a:prstGeom prst="wedgeEllipseCallout">
            <a:avLst>
              <a:gd name="adj1" fmla="val -81567"/>
              <a:gd name="adj2" fmla="val -62829"/>
            </a:avLst>
          </a:prstGeom>
          <a:solidFill>
            <a:schemeClr val="accent1">
              <a:lumMod val="60000"/>
              <a:lumOff val="40000"/>
            </a:schemeClr>
          </a:solidFill>
          <a:ln>
            <a:solidFill>
              <a:schemeClr val="accent1">
                <a:lumMod val="50000"/>
              </a:schemeClr>
            </a:solidFill>
          </a:ln>
        </p:spPr>
        <p:txBody>
          <a:bodyPr wrap="square" rtlCol="1">
            <a:spAutoFit/>
          </a:bodyPr>
          <a:lstStyle/>
          <a:p>
            <a:r>
              <a:rPr lang="ar-SA" sz="2600" dirty="0"/>
              <a:t>ما هي </a:t>
            </a:r>
            <a:r>
              <a:rPr lang="ar-SA" sz="2600" dirty="0" smtClean="0"/>
              <a:t>الفرقة؟</a:t>
            </a:r>
            <a:endParaRPr lang="he-IL" sz="2600" dirty="0"/>
          </a:p>
          <a:p>
            <a:r>
              <a:rPr lang="ar-SA" sz="2600" dirty="0"/>
              <a:t>مجموعة صغيرة من مجمل المجموعة الأكبر.</a:t>
            </a:r>
            <a:r>
              <a:rPr lang="he-IL" sz="2600" dirty="0"/>
              <a:t> </a:t>
            </a:r>
          </a:p>
        </p:txBody>
      </p:sp>
    </p:spTree>
    <p:extLst>
      <p:ext uri="{BB962C8B-B14F-4D97-AF65-F5344CB8AC3E}">
        <p14:creationId xmlns:p14="http://schemas.microsoft.com/office/powerpoint/2010/main" val="19334479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quarter" idx="11"/>
          </p:nvPr>
        </p:nvSpPr>
        <p:spPr>
          <a:xfrm>
            <a:off x="638827" y="254402"/>
            <a:ext cx="10380885" cy="628195"/>
          </a:xfrm>
        </p:spPr>
        <p:txBody>
          <a:bodyPr>
            <a:normAutofit/>
          </a:bodyPr>
          <a:lstStyle/>
          <a:p>
            <a:r>
              <a:rPr lang="ar-SA" sz="3200" dirty="0"/>
              <a:t>دوريات الحذر على الطرق: تركيب </a:t>
            </a:r>
            <a:r>
              <a:rPr lang="ar-SA" sz="3200" dirty="0" smtClean="0"/>
              <a:t>فرقة </a:t>
            </a:r>
            <a:r>
              <a:rPr lang="ar-SA" sz="3200" dirty="0"/>
              <a:t>دوريّة الحذر على الطرق مصغّرة</a:t>
            </a:r>
            <a:endParaRPr lang="he-IL" sz="3200" dirty="0"/>
          </a:p>
        </p:txBody>
      </p:sp>
      <p:sp>
        <p:nvSpPr>
          <p:cNvPr id="3" name="לחצן פעולה: אחורה או הקודם 2">
            <a:hlinkClick r:id="rId3" action="ppaction://hlinksldjump" highlightClick="1"/>
          </p:cNvPr>
          <p:cNvSpPr/>
          <p:nvPr/>
        </p:nvSpPr>
        <p:spPr>
          <a:xfrm>
            <a:off x="268358" y="6400800"/>
            <a:ext cx="370469" cy="33820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5" name="מלבן 4"/>
          <p:cNvSpPr/>
          <p:nvPr/>
        </p:nvSpPr>
        <p:spPr>
          <a:xfrm>
            <a:off x="11053823" y="4063721"/>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8" name="TextBox 7"/>
          <p:cNvSpPr txBox="1"/>
          <p:nvPr/>
        </p:nvSpPr>
        <p:spPr>
          <a:xfrm>
            <a:off x="0" y="1397595"/>
            <a:ext cx="4372708" cy="2380357"/>
          </a:xfrm>
          <a:prstGeom prst="wedgeEllipseCallout">
            <a:avLst>
              <a:gd name="adj1" fmla="val 17626"/>
              <a:gd name="adj2" fmla="val -69298"/>
            </a:avLst>
          </a:prstGeom>
          <a:solidFill>
            <a:schemeClr val="accent1">
              <a:lumMod val="60000"/>
              <a:lumOff val="40000"/>
            </a:schemeClr>
          </a:solidFill>
          <a:ln>
            <a:solidFill>
              <a:schemeClr val="accent1">
                <a:lumMod val="50000"/>
              </a:schemeClr>
            </a:solidFill>
          </a:ln>
        </p:spPr>
        <p:txBody>
          <a:bodyPr wrap="square" rtlCol="1">
            <a:spAutoFit/>
          </a:bodyPr>
          <a:lstStyle/>
          <a:p>
            <a:r>
              <a:rPr lang="ar-SA" sz="2600" dirty="0"/>
              <a:t>تتركب الدورية من عدة خلايا، حسب عدد ممرات المشاة التي تم اختيارها في محيط المدرسة</a:t>
            </a:r>
            <a:r>
              <a:rPr lang="ar-SA" sz="2600" dirty="0" smtClean="0"/>
              <a:t>.</a:t>
            </a:r>
            <a:endParaRPr lang="ar-SA" sz="2600" dirty="0"/>
          </a:p>
        </p:txBody>
      </p:sp>
    </p:spTree>
    <p:extLst>
      <p:ext uri="{BB962C8B-B14F-4D97-AF65-F5344CB8AC3E}">
        <p14:creationId xmlns:p14="http://schemas.microsoft.com/office/powerpoint/2010/main" val="25076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6B734B-E233-1446-B952-D4371B0ED79F}"/>
              </a:ext>
            </a:extLst>
          </p:cNvPr>
          <p:cNvSpPr>
            <a:spLocks noGrp="1"/>
          </p:cNvSpPr>
          <p:nvPr>
            <p:ph type="body" sz="quarter" idx="11"/>
          </p:nvPr>
        </p:nvSpPr>
        <p:spPr/>
        <p:txBody>
          <a:bodyPr>
            <a:normAutofit lnSpcReduction="10000"/>
          </a:bodyPr>
          <a:lstStyle/>
          <a:p>
            <a:r>
              <a:rPr lang="ar-SA" dirty="0"/>
              <a:t>برنامج دوريات الحذر على الطرق</a:t>
            </a:r>
            <a:r>
              <a:rPr lang="he-IL" dirty="0"/>
              <a:t>- </a:t>
            </a:r>
            <a:r>
              <a:rPr lang="ar-SA" dirty="0"/>
              <a:t>ماذا نتعلم؟ وكيف نتعلم؟</a:t>
            </a:r>
            <a:endParaRPr lang="aa-ET" dirty="0"/>
          </a:p>
        </p:txBody>
      </p:sp>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3"/>
          <a:stretch>
            <a:fillRect/>
          </a:stretch>
        </p:blipFill>
        <p:spPr>
          <a:xfrm>
            <a:off x="-587241" y="4756403"/>
            <a:ext cx="1466030" cy="1474969"/>
          </a:xfrm>
          <a:prstGeom prst="rect">
            <a:avLst/>
          </a:prstGeom>
        </p:spPr>
      </p:pic>
      <p:grpSp>
        <p:nvGrpSpPr>
          <p:cNvPr id="8" name="Group 7">
            <a:extLst>
              <a:ext uri="{FF2B5EF4-FFF2-40B4-BE49-F238E27FC236}">
                <a16:creationId xmlns:a16="http://schemas.microsoft.com/office/drawing/2014/main" id="{9A59FBE2-8B38-9346-B739-6804ADF523CA}"/>
              </a:ext>
            </a:extLst>
          </p:cNvPr>
          <p:cNvGrpSpPr/>
          <p:nvPr/>
        </p:nvGrpSpPr>
        <p:grpSpPr>
          <a:xfrm flipH="1">
            <a:off x="10416619" y="6290751"/>
            <a:ext cx="1430425" cy="403293"/>
            <a:chOff x="358720" y="6187719"/>
            <a:chExt cx="1795869" cy="506326"/>
          </a:xfrm>
        </p:grpSpPr>
        <p:cxnSp>
          <p:nvCxnSpPr>
            <p:cNvPr id="10" name="Straight Connector 9">
              <a:extLst>
                <a:ext uri="{FF2B5EF4-FFF2-40B4-BE49-F238E27FC236}">
                  <a16:creationId xmlns:a16="http://schemas.microsoft.com/office/drawing/2014/main" id="{202F7F75-0BD8-C144-9C23-ECBEB87EFABB}"/>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204553-54A9-5F44-85B3-6FCC7AFC764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2" name="Rectangle 11">
              <a:extLst>
                <a:ext uri="{FF2B5EF4-FFF2-40B4-BE49-F238E27FC236}">
                  <a16:creationId xmlns:a16="http://schemas.microsoft.com/office/drawing/2014/main" id="{5B5FF51E-BC28-7447-A5A6-0213CCF30EB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3" name="Google Shape;280;p9">
            <a:extLst>
              <a:ext uri="{FF2B5EF4-FFF2-40B4-BE49-F238E27FC236}">
                <a16:creationId xmlns:a16="http://schemas.microsoft.com/office/drawing/2014/main" id="{DA76B054-8ED3-2D43-B458-7713A0F0584D}"/>
              </a:ext>
            </a:extLst>
          </p:cNvPr>
          <p:cNvPicPr preferRelativeResize="0"/>
          <p:nvPr/>
        </p:nvPicPr>
        <p:blipFill rotWithShape="1">
          <a:blip r:embed="rId4">
            <a:alphaModFix/>
          </a:blip>
          <a:srcRect/>
          <a:stretch/>
        </p:blipFill>
        <p:spPr>
          <a:xfrm>
            <a:off x="253519" y="33149"/>
            <a:ext cx="1017545" cy="1070700"/>
          </a:xfrm>
          <a:prstGeom prst="rect">
            <a:avLst/>
          </a:prstGeom>
          <a:noFill/>
          <a:ln>
            <a:noFill/>
          </a:ln>
        </p:spPr>
      </p:pic>
      <p:sp>
        <p:nvSpPr>
          <p:cNvPr id="18" name="מלבן 17"/>
          <p:cNvSpPr/>
          <p:nvPr/>
        </p:nvSpPr>
        <p:spPr>
          <a:xfrm>
            <a:off x="11053823" y="1711869"/>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p:cNvSpPr/>
          <p:nvPr/>
        </p:nvSpPr>
        <p:spPr>
          <a:xfrm>
            <a:off x="727586" y="1496530"/>
            <a:ext cx="9710115" cy="5016758"/>
          </a:xfrm>
          <a:prstGeom prst="rect">
            <a:avLst/>
          </a:prstGeom>
        </p:spPr>
        <p:txBody>
          <a:bodyPr wrap="square">
            <a:spAutoFit/>
          </a:bodyPr>
          <a:lstStyle/>
          <a:p>
            <a:pPr marL="285750" indent="-285750">
              <a:buFont typeface="Arial" panose="020B0604020202020204" pitchFamily="34" charset="0"/>
              <a:buChar char="•"/>
            </a:pPr>
            <a:r>
              <a:rPr lang="he-IL" sz="3200" b="1" dirty="0" smtClean="0"/>
              <a:t>4</a:t>
            </a:r>
            <a:r>
              <a:rPr lang="he-IL" sz="3200" dirty="0" smtClean="0"/>
              <a:t> </a:t>
            </a:r>
            <a:r>
              <a:rPr lang="ar-SA" sz="3200" dirty="0"/>
              <a:t>دروس داخل </a:t>
            </a:r>
            <a:r>
              <a:rPr lang="ar-SA" sz="3200" dirty="0" smtClean="0"/>
              <a:t>الصف</a:t>
            </a:r>
            <a:r>
              <a:rPr lang="he-IL" sz="3200" dirty="0" smtClean="0"/>
              <a:t> -</a:t>
            </a:r>
            <a:r>
              <a:rPr lang="he-IL" sz="3200" b="1" dirty="0" smtClean="0"/>
              <a:t> </a:t>
            </a:r>
            <a:r>
              <a:rPr lang="ar-SA" sz="3200" dirty="0"/>
              <a:t>نتعلم الوظيفة، خصوصيته </a:t>
            </a:r>
            <a:r>
              <a:rPr lang="ar-SA" sz="3200" dirty="0" smtClean="0"/>
              <a:t>ومحيطه</a:t>
            </a:r>
            <a:r>
              <a:rPr lang="ar-JO" sz="3200" dirty="0" smtClean="0"/>
              <a:t>.</a:t>
            </a:r>
            <a:endParaRPr lang="he-IL" sz="3200" dirty="0" smtClean="0"/>
          </a:p>
          <a:p>
            <a:endParaRPr lang="he-IL" sz="3200" dirty="0"/>
          </a:p>
          <a:p>
            <a:pPr marL="285750" indent="-285750">
              <a:buFont typeface="Arial" panose="020B0604020202020204" pitchFamily="34" charset="0"/>
              <a:buChar char="•"/>
            </a:pPr>
            <a:r>
              <a:rPr lang="ar-SA" sz="3200" dirty="0" smtClean="0"/>
              <a:t>درسان </a:t>
            </a:r>
            <a:r>
              <a:rPr lang="ar-SA" sz="3200" dirty="0"/>
              <a:t>عند ممر </a:t>
            </a:r>
            <a:r>
              <a:rPr lang="ar-SA" sz="3200" dirty="0" smtClean="0"/>
              <a:t>المشاة</a:t>
            </a:r>
            <a:r>
              <a:rPr lang="he-IL" sz="3200" dirty="0" smtClean="0"/>
              <a:t> - </a:t>
            </a:r>
            <a:r>
              <a:rPr lang="ar-SA" sz="3200" dirty="0" smtClean="0"/>
              <a:t>نطبق </a:t>
            </a:r>
            <a:r>
              <a:rPr lang="ar-SA" sz="3200" dirty="0"/>
              <a:t>في ممر المشاة قرب المدرسة</a:t>
            </a:r>
            <a:r>
              <a:rPr lang="ar-SA" sz="3200" dirty="0" smtClean="0"/>
              <a:t>.</a:t>
            </a:r>
            <a:endParaRPr lang="he-IL" sz="3200" dirty="0" smtClean="0"/>
          </a:p>
          <a:p>
            <a:endParaRPr lang="he-IL" sz="3200" dirty="0"/>
          </a:p>
          <a:p>
            <a:pPr marL="285750" indent="-285750">
              <a:buFont typeface="Arial" panose="020B0604020202020204" pitchFamily="34" charset="0"/>
              <a:buChar char="•"/>
            </a:pPr>
            <a:r>
              <a:rPr lang="ar-SA" sz="3200" dirty="0"/>
              <a:t>نقوم باختبار </a:t>
            </a:r>
            <a:r>
              <a:rPr lang="ar-SA" sz="3200" dirty="0" smtClean="0">
                <a:hlinkClick r:id="rId5" action="ppaction://hlinksldjump"/>
              </a:rPr>
              <a:t>تأهيل</a:t>
            </a:r>
            <a:endParaRPr lang="he-IL" sz="3200" dirty="0" smtClean="0"/>
          </a:p>
          <a:p>
            <a:endParaRPr lang="he-IL" sz="3200" dirty="0"/>
          </a:p>
          <a:p>
            <a:pPr>
              <a:lnSpc>
                <a:spcPct val="200000"/>
              </a:lnSpc>
            </a:pPr>
            <a:r>
              <a:rPr lang="he-IL" sz="3200" b="1" dirty="0" smtClean="0"/>
              <a:t>* </a:t>
            </a:r>
            <a:r>
              <a:rPr lang="ar-EG" sz="3200" b="1" dirty="0" smtClean="0"/>
              <a:t>بالإضافة الى ذلك سوف يتم عرض بث 3 </a:t>
            </a:r>
            <a:r>
              <a:rPr lang="ar-JO" sz="3200" b="1" dirty="0" smtClean="0"/>
              <a:t>دروس بث قطرية عبر المنظومة</a:t>
            </a:r>
            <a:endParaRPr lang="he-IL" sz="3200" dirty="0" smtClean="0"/>
          </a:p>
        </p:txBody>
      </p:sp>
    </p:spTree>
    <p:extLst>
      <p:ext uri="{BB962C8B-B14F-4D97-AF65-F5344CB8AC3E}">
        <p14:creationId xmlns:p14="http://schemas.microsoft.com/office/powerpoint/2010/main" val="206635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ציין מיקום טקסט 3"/>
          <p:cNvSpPr>
            <a:spLocks noGrp="1"/>
          </p:cNvSpPr>
          <p:nvPr>
            <p:ph type="body" sz="quarter" idx="11"/>
          </p:nvPr>
        </p:nvSpPr>
        <p:spPr>
          <a:xfrm>
            <a:off x="638827" y="254402"/>
            <a:ext cx="10380885" cy="628195"/>
          </a:xfrm>
        </p:spPr>
        <p:txBody>
          <a:bodyPr>
            <a:normAutofit/>
          </a:bodyPr>
          <a:lstStyle/>
          <a:p>
            <a:r>
              <a:rPr lang="ar-SA" sz="3200" dirty="0"/>
              <a:t>دوريات الحذر على الطرق: تركيب </a:t>
            </a:r>
            <a:r>
              <a:rPr lang="ar-SA" sz="3200" dirty="0" smtClean="0"/>
              <a:t>فرقة </a:t>
            </a:r>
            <a:r>
              <a:rPr lang="ar-SA" sz="3200" dirty="0"/>
              <a:t>دوريّة الحذر على الطرق مصغّرة</a:t>
            </a:r>
            <a:endParaRPr lang="he-IL" sz="3200" dirty="0"/>
          </a:p>
        </p:txBody>
      </p:sp>
      <p:graphicFrame>
        <p:nvGraphicFramePr>
          <p:cNvPr id="6" name="מציין מיקום תוכן 5"/>
          <p:cNvGraphicFramePr>
            <a:graphicFrameLocks noGrp="1"/>
          </p:cNvGraphicFramePr>
          <p:nvPr>
            <p:ph idx="4294967295"/>
            <p:extLst>
              <p:ext uri="{D42A27DB-BD31-4B8C-83A1-F6EECF244321}">
                <p14:modId xmlns:p14="http://schemas.microsoft.com/office/powerpoint/2010/main" val="553519155"/>
              </p:ext>
            </p:extLst>
          </p:nvPr>
        </p:nvGraphicFramePr>
        <p:xfrm>
          <a:off x="1769807" y="735854"/>
          <a:ext cx="9631363" cy="37329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לחצן פעולה: אחורה או הקודם 2">
            <a:hlinkClick r:id="rId8" action="ppaction://hlinksldjump" highlightClick="1"/>
          </p:cNvPr>
          <p:cNvSpPr/>
          <p:nvPr/>
        </p:nvSpPr>
        <p:spPr>
          <a:xfrm>
            <a:off x="268358" y="6400800"/>
            <a:ext cx="370469" cy="338203"/>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
        <p:nvSpPr>
          <p:cNvPr id="5" name="מלבן 4"/>
          <p:cNvSpPr/>
          <p:nvPr/>
        </p:nvSpPr>
        <p:spPr>
          <a:xfrm>
            <a:off x="11053823" y="4063721"/>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Tree>
    <p:extLst>
      <p:ext uri="{BB962C8B-B14F-4D97-AF65-F5344CB8AC3E}">
        <p14:creationId xmlns:p14="http://schemas.microsoft.com/office/powerpoint/2010/main" val="24989318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sz="quarter" idx="11"/>
          </p:nvPr>
        </p:nvSpPr>
        <p:spPr>
          <a:xfrm>
            <a:off x="688262" y="285853"/>
            <a:ext cx="10442575" cy="628195"/>
          </a:xfrm>
        </p:spPr>
        <p:txBody>
          <a:bodyPr>
            <a:normAutofit fontScale="77500" lnSpcReduction="20000"/>
          </a:bodyPr>
          <a:lstStyle/>
          <a:p>
            <a:r>
              <a:rPr lang="ar-SA" dirty="0"/>
              <a:t>دوريات الحذر على الطرق: تركيب </a:t>
            </a:r>
            <a:r>
              <a:rPr lang="ar-SA" dirty="0" smtClean="0"/>
              <a:t>فرقة </a:t>
            </a:r>
            <a:r>
              <a:rPr lang="ar-SA" dirty="0"/>
              <a:t>دوريّة الحذر على الطرق </a:t>
            </a:r>
            <a:r>
              <a:rPr lang="ar-EG" dirty="0" smtClean="0"/>
              <a:t>بشكل موسع </a:t>
            </a:r>
            <a:endParaRPr lang="he-IL" dirty="0"/>
          </a:p>
        </p:txBody>
      </p:sp>
      <p:graphicFrame>
        <p:nvGraphicFramePr>
          <p:cNvPr id="6" name="מציין מיקום תוכן 5"/>
          <p:cNvGraphicFramePr>
            <a:graphicFrameLocks noGrp="1"/>
          </p:cNvGraphicFramePr>
          <p:nvPr>
            <p:ph idx="4294967295"/>
            <p:extLst>
              <p:ext uri="{D42A27DB-BD31-4B8C-83A1-F6EECF244321}">
                <p14:modId xmlns:p14="http://schemas.microsoft.com/office/powerpoint/2010/main" val="2061658396"/>
              </p:ext>
            </p:extLst>
          </p:nvPr>
        </p:nvGraphicFramePr>
        <p:xfrm>
          <a:off x="0" y="1292225"/>
          <a:ext cx="10094913" cy="5268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מלבן 3"/>
          <p:cNvSpPr/>
          <p:nvPr/>
        </p:nvSpPr>
        <p:spPr>
          <a:xfrm>
            <a:off x="11053823" y="4063721"/>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Tree>
    <p:extLst>
      <p:ext uri="{BB962C8B-B14F-4D97-AF65-F5344CB8AC3E}">
        <p14:creationId xmlns:p14="http://schemas.microsoft.com/office/powerpoint/2010/main" val="9249134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מציין מיקום טקסט 6"/>
          <p:cNvSpPr>
            <a:spLocks noGrp="1"/>
          </p:cNvSpPr>
          <p:nvPr>
            <p:ph type="body" sz="quarter" idx="11"/>
          </p:nvPr>
        </p:nvSpPr>
        <p:spPr/>
        <p:txBody>
          <a:bodyPr>
            <a:normAutofit lnSpcReduction="10000"/>
          </a:bodyPr>
          <a:lstStyle/>
          <a:p>
            <a:r>
              <a:rPr lang="ar-SA" dirty="0"/>
              <a:t>دوريّة الحذر على الطرق:</a:t>
            </a:r>
            <a:r>
              <a:rPr lang="he-IL" dirty="0"/>
              <a:t> </a:t>
            </a:r>
            <a:r>
              <a:rPr lang="ar-SA" dirty="0"/>
              <a:t>المعدات المطلوبة وأوقات المناوبة </a:t>
            </a:r>
            <a:endParaRPr lang="he-IL" dirty="0"/>
          </a:p>
        </p:txBody>
      </p:sp>
      <p:sp>
        <p:nvSpPr>
          <p:cNvPr id="3" name="מציין מיקום תוכן 2"/>
          <p:cNvSpPr>
            <a:spLocks noGrp="1"/>
          </p:cNvSpPr>
          <p:nvPr>
            <p:ph idx="4294967295"/>
          </p:nvPr>
        </p:nvSpPr>
        <p:spPr>
          <a:xfrm>
            <a:off x="5661126" y="1379146"/>
            <a:ext cx="4967287" cy="5307013"/>
          </a:xfrm>
          <a:ln>
            <a:solidFill>
              <a:schemeClr val="accent1">
                <a:lumMod val="75000"/>
              </a:schemeClr>
            </a:solidFill>
          </a:ln>
        </p:spPr>
        <p:txBody>
          <a:bodyPr/>
          <a:lstStyle/>
          <a:p>
            <a:pPr marL="514350" indent="-514350" algn="ctr">
              <a:lnSpc>
                <a:spcPct val="150000"/>
              </a:lnSpc>
              <a:buNone/>
            </a:pPr>
            <a:r>
              <a:rPr lang="ar-SA" b="1" u="sng" dirty="0">
                <a:solidFill>
                  <a:srgbClr val="0070C0"/>
                </a:solidFill>
              </a:rPr>
              <a:t>المعدات المطلوبة</a:t>
            </a:r>
            <a:endParaRPr lang="he-IL" b="1" u="sng" dirty="0">
              <a:solidFill>
                <a:srgbClr val="0070C0"/>
              </a:solidFill>
            </a:endParaRPr>
          </a:p>
          <a:p>
            <a:pPr marL="514350" indent="-514350">
              <a:lnSpc>
                <a:spcPct val="150000"/>
              </a:lnSpc>
              <a:buFont typeface="+mj-lt"/>
              <a:buAutoNum type="arabicPeriod"/>
            </a:pPr>
            <a:r>
              <a:rPr lang="ar-EG" dirty="0" smtClean="0"/>
              <a:t>ستره</a:t>
            </a:r>
            <a:r>
              <a:rPr lang="ar-SA" dirty="0" smtClean="0"/>
              <a:t> </a:t>
            </a:r>
            <a:r>
              <a:rPr lang="ar-SA" dirty="0"/>
              <a:t>بلون </a:t>
            </a:r>
            <a:r>
              <a:rPr lang="ar-SA" dirty="0" smtClean="0"/>
              <a:t>أصفر</a:t>
            </a:r>
            <a:r>
              <a:rPr lang="ar-EG" dirty="0" smtClean="0"/>
              <a:t>بارز</a:t>
            </a:r>
            <a:r>
              <a:rPr lang="ar-SA" dirty="0" smtClean="0"/>
              <a:t>- </a:t>
            </a:r>
            <a:r>
              <a:rPr lang="ar-SA" dirty="0"/>
              <a:t>في الصيف</a:t>
            </a:r>
            <a:endParaRPr lang="he-IL" dirty="0"/>
          </a:p>
          <a:p>
            <a:pPr marL="514350" indent="-514350">
              <a:lnSpc>
                <a:spcPct val="150000"/>
              </a:lnSpc>
              <a:buFont typeface="+mj-lt"/>
              <a:buAutoNum type="arabicPeriod"/>
            </a:pPr>
            <a:r>
              <a:rPr lang="ar-SA" dirty="0"/>
              <a:t>معطف </a:t>
            </a:r>
            <a:r>
              <a:rPr lang="ar-SA" dirty="0">
                <a:solidFill>
                  <a:prstClr val="black"/>
                </a:solidFill>
              </a:rPr>
              <a:t>بلون </a:t>
            </a:r>
            <a:r>
              <a:rPr lang="ar-SA" dirty="0" smtClean="0">
                <a:solidFill>
                  <a:prstClr val="black"/>
                </a:solidFill>
              </a:rPr>
              <a:t>أصفر</a:t>
            </a:r>
            <a:r>
              <a:rPr lang="ar-EG" dirty="0"/>
              <a:t> بارز </a:t>
            </a:r>
            <a:r>
              <a:rPr lang="ar-SA" dirty="0" smtClean="0">
                <a:solidFill>
                  <a:prstClr val="black"/>
                </a:solidFill>
              </a:rPr>
              <a:t>- </a:t>
            </a:r>
            <a:r>
              <a:rPr lang="ar-SA" dirty="0">
                <a:solidFill>
                  <a:prstClr val="black"/>
                </a:solidFill>
              </a:rPr>
              <a:t>في الشتاء</a:t>
            </a:r>
            <a:endParaRPr lang="he-IL" dirty="0"/>
          </a:p>
          <a:p>
            <a:pPr marL="514350" indent="-514350">
              <a:lnSpc>
                <a:spcPct val="150000"/>
              </a:lnSpc>
              <a:buFont typeface="+mj-lt"/>
              <a:buAutoNum type="arabicPeriod"/>
            </a:pPr>
            <a:r>
              <a:rPr lang="ar-SA" dirty="0"/>
              <a:t>إشارة قف متحركة</a:t>
            </a:r>
            <a:endParaRPr lang="he-IL" dirty="0"/>
          </a:p>
          <a:p>
            <a:pPr marL="514350" indent="-514350">
              <a:lnSpc>
                <a:spcPct val="150000"/>
              </a:lnSpc>
              <a:buFont typeface="+mj-lt"/>
              <a:buAutoNum type="arabicPeriod"/>
            </a:pPr>
            <a:r>
              <a:rPr lang="ar-SA" dirty="0"/>
              <a:t>صفارة شخصية للمنسّق </a:t>
            </a:r>
          </a:p>
          <a:p>
            <a:pPr marL="514350" indent="-514350">
              <a:lnSpc>
                <a:spcPct val="150000"/>
              </a:lnSpc>
              <a:buFont typeface="+mj-lt"/>
              <a:buAutoNum type="arabicPeriod"/>
            </a:pPr>
            <a:r>
              <a:rPr lang="ar-SA" dirty="0"/>
              <a:t>دفتر تسجيل صغير وقلم - للضابط</a:t>
            </a:r>
            <a:endParaRPr lang="he-IL" dirty="0"/>
          </a:p>
          <a:p>
            <a:endParaRPr lang="he-IL" dirty="0"/>
          </a:p>
        </p:txBody>
      </p:sp>
      <p:sp>
        <p:nvSpPr>
          <p:cNvPr id="5" name="מציין מיקום תוכן 2"/>
          <p:cNvSpPr txBox="1">
            <a:spLocks/>
          </p:cNvSpPr>
          <p:nvPr/>
        </p:nvSpPr>
        <p:spPr>
          <a:xfrm>
            <a:off x="268357" y="1371600"/>
            <a:ext cx="5260245" cy="5307496"/>
          </a:xfrm>
          <a:prstGeom prst="rect">
            <a:avLst/>
          </a:prstGeom>
          <a:solidFill>
            <a:schemeClr val="accent6">
              <a:lumMod val="60000"/>
              <a:lumOff val="40000"/>
            </a:schemeClr>
          </a:solidFill>
          <a:ln>
            <a:solidFill>
              <a:schemeClr val="accent1">
                <a:lumMod val="75000"/>
              </a:schemeClr>
            </a:solidFill>
          </a:ln>
        </p:spPr>
        <p:txBody>
          <a:bodyPr vert="horz" lIns="91440" tIns="45720" rIns="91440" bIns="45720" rtlCol="1">
            <a:normAutofit fontScale="77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None/>
            </a:pPr>
            <a:r>
              <a:rPr lang="ar-SA" b="1" u="sng" dirty="0">
                <a:solidFill>
                  <a:srgbClr val="0070C0"/>
                </a:solidFill>
              </a:rPr>
              <a:t>أوقات المناوبة</a:t>
            </a:r>
            <a:endParaRPr lang="he-IL" b="1" u="sng" dirty="0">
              <a:solidFill>
                <a:srgbClr val="0070C0"/>
              </a:solidFill>
            </a:endParaRPr>
          </a:p>
          <a:p>
            <a:pPr>
              <a:lnSpc>
                <a:spcPct val="150000"/>
              </a:lnSpc>
            </a:pPr>
            <a:r>
              <a:rPr lang="ar-SA" b="1" dirty="0"/>
              <a:t>في الصباح:</a:t>
            </a:r>
            <a:r>
              <a:rPr lang="he-IL" b="1" dirty="0"/>
              <a:t>  </a:t>
            </a:r>
          </a:p>
          <a:p>
            <a:pPr>
              <a:lnSpc>
                <a:spcPct val="150000"/>
              </a:lnSpc>
            </a:pPr>
            <a:r>
              <a:rPr lang="ar-SA" dirty="0"/>
              <a:t>الحضور الساعة:</a:t>
            </a:r>
            <a:r>
              <a:rPr lang="he-IL" dirty="0"/>
              <a:t> 7:20 </a:t>
            </a:r>
            <a:r>
              <a:rPr lang="ar-SA" dirty="0"/>
              <a:t>وجمع </a:t>
            </a:r>
            <a:r>
              <a:rPr lang="ar-SA" dirty="0" smtClean="0"/>
              <a:t>الصدريات </a:t>
            </a:r>
            <a:r>
              <a:rPr lang="ar-SA" dirty="0"/>
              <a:t>والاشارات</a:t>
            </a:r>
            <a:r>
              <a:rPr lang="en-US" dirty="0"/>
              <a:t/>
            </a:r>
            <a:br>
              <a:rPr lang="en-US" dirty="0"/>
            </a:br>
            <a:r>
              <a:rPr lang="ar-SA" dirty="0"/>
              <a:t>توزيع الأشخاص على ممرات المشاة </a:t>
            </a:r>
            <a:r>
              <a:rPr lang="he-IL" dirty="0"/>
              <a:t>7:30 </a:t>
            </a:r>
            <a:r>
              <a:rPr lang="ar-SA" dirty="0"/>
              <a:t>حتى</a:t>
            </a:r>
            <a:r>
              <a:rPr lang="he-IL" dirty="0"/>
              <a:t> 8:05</a:t>
            </a:r>
          </a:p>
          <a:p>
            <a:pPr>
              <a:lnSpc>
                <a:spcPct val="150000"/>
              </a:lnSpc>
            </a:pPr>
            <a:r>
              <a:rPr lang="ar-SA" b="1" dirty="0"/>
              <a:t>في الظهيرة:</a:t>
            </a:r>
            <a:endParaRPr lang="he-IL" b="1" dirty="0"/>
          </a:p>
          <a:p>
            <a:pPr>
              <a:lnSpc>
                <a:spcPct val="150000"/>
              </a:lnSpc>
            </a:pPr>
            <a:r>
              <a:rPr lang="ar-SA" dirty="0"/>
              <a:t>الخروج من الصف </a:t>
            </a:r>
            <a:r>
              <a:rPr lang="he-IL" dirty="0"/>
              <a:t>5 </a:t>
            </a:r>
            <a:r>
              <a:rPr lang="ar-SA" dirty="0"/>
              <a:t>دقائق قبل قرع الجرس</a:t>
            </a:r>
            <a:endParaRPr lang="he-IL" dirty="0"/>
          </a:p>
          <a:p>
            <a:pPr>
              <a:lnSpc>
                <a:spcPct val="150000"/>
              </a:lnSpc>
            </a:pPr>
            <a:r>
              <a:rPr lang="ar-SA" dirty="0"/>
              <a:t>توزيع الأشخاص على ممرات المشاة  حوالي </a:t>
            </a:r>
            <a:r>
              <a:rPr lang="he-IL" dirty="0"/>
              <a:t>20 </a:t>
            </a:r>
            <a:r>
              <a:rPr lang="ar-SA" dirty="0"/>
              <a:t>دقيقة</a:t>
            </a:r>
            <a:r>
              <a:rPr lang="he-IL" dirty="0"/>
              <a:t>.</a:t>
            </a:r>
          </a:p>
          <a:p>
            <a:endParaRPr lang="he-IL" dirty="0">
              <a:solidFill>
                <a:prstClr val="black"/>
              </a:solidFill>
            </a:endParaRPr>
          </a:p>
        </p:txBody>
      </p:sp>
      <p:sp>
        <p:nvSpPr>
          <p:cNvPr id="6" name="מלבן 5"/>
          <p:cNvSpPr/>
          <p:nvPr/>
        </p:nvSpPr>
        <p:spPr>
          <a:xfrm>
            <a:off x="11053823" y="4845507"/>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Tree>
    <p:extLst>
      <p:ext uri="{BB962C8B-B14F-4D97-AF65-F5344CB8AC3E}">
        <p14:creationId xmlns:p14="http://schemas.microsoft.com/office/powerpoint/2010/main" val="130845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טקסט 4"/>
          <p:cNvSpPr>
            <a:spLocks noGrp="1"/>
          </p:cNvSpPr>
          <p:nvPr>
            <p:ph type="body" sz="quarter" idx="11"/>
          </p:nvPr>
        </p:nvSpPr>
        <p:spPr/>
        <p:txBody>
          <a:bodyPr>
            <a:normAutofit lnSpcReduction="10000"/>
          </a:bodyPr>
          <a:lstStyle/>
          <a:p>
            <a:r>
              <a:rPr lang="ar-SA" dirty="0"/>
              <a:t>للتلخيص، ماذا تعلمنا؟</a:t>
            </a:r>
            <a:r>
              <a:rPr lang="he-IL" dirty="0"/>
              <a:t> </a:t>
            </a:r>
          </a:p>
        </p:txBody>
      </p:sp>
      <p:sp>
        <p:nvSpPr>
          <p:cNvPr id="3" name="מציין מיקום תוכן 2"/>
          <p:cNvSpPr>
            <a:spLocks noGrp="1"/>
          </p:cNvSpPr>
          <p:nvPr>
            <p:ph idx="4294967295"/>
          </p:nvPr>
        </p:nvSpPr>
        <p:spPr>
          <a:xfrm>
            <a:off x="137651" y="899282"/>
            <a:ext cx="10515600" cy="5511349"/>
          </a:xfrm>
          <a:ln>
            <a:noFill/>
          </a:ln>
        </p:spPr>
        <p:txBody>
          <a:bodyPr>
            <a:noAutofit/>
          </a:bodyPr>
          <a:lstStyle/>
          <a:p>
            <a:pPr>
              <a:lnSpc>
                <a:spcPct val="200000"/>
              </a:lnSpc>
            </a:pPr>
            <a:r>
              <a:rPr lang="ar-SA" b="1" dirty="0">
                <a:solidFill>
                  <a:schemeClr val="accent5">
                    <a:lumMod val="75000"/>
                  </a:schemeClr>
                </a:solidFill>
              </a:rPr>
              <a:t>ما هي مميزات مستخدمو الطريق في محيط الشارع وحركة السير؟ </a:t>
            </a:r>
            <a:endParaRPr lang="he-IL" b="1" dirty="0">
              <a:solidFill>
                <a:schemeClr val="accent5">
                  <a:lumMod val="75000"/>
                </a:schemeClr>
              </a:solidFill>
            </a:endParaRPr>
          </a:p>
          <a:p>
            <a:pPr lvl="1">
              <a:lnSpc>
                <a:spcPct val="200000"/>
              </a:lnSpc>
            </a:pPr>
            <a:r>
              <a:rPr lang="ar-SA" sz="2800" b="1" dirty="0">
                <a:solidFill>
                  <a:schemeClr val="accent5">
                    <a:lumMod val="50000"/>
                  </a:schemeClr>
                </a:solidFill>
              </a:rPr>
              <a:t>ادراك لمحدودية القدرة</a:t>
            </a:r>
            <a:r>
              <a:rPr lang="he-IL" sz="2800" b="1" dirty="0">
                <a:solidFill>
                  <a:schemeClr val="accent5">
                    <a:lumMod val="50000"/>
                  </a:schemeClr>
                </a:solidFill>
              </a:rPr>
              <a:t> </a:t>
            </a:r>
          </a:p>
          <a:p>
            <a:pPr lvl="1">
              <a:lnSpc>
                <a:spcPct val="200000"/>
              </a:lnSpc>
            </a:pPr>
            <a:r>
              <a:rPr lang="ar-SA" sz="2800" b="1" dirty="0">
                <a:solidFill>
                  <a:schemeClr val="accent5">
                    <a:lumMod val="50000"/>
                  </a:schemeClr>
                </a:solidFill>
              </a:rPr>
              <a:t>أخذ المحيط بعين الاعتبار</a:t>
            </a:r>
            <a:endParaRPr lang="he-IL" sz="2800" b="1" dirty="0">
              <a:solidFill>
                <a:schemeClr val="accent5">
                  <a:lumMod val="50000"/>
                </a:schemeClr>
              </a:solidFill>
            </a:endParaRPr>
          </a:p>
          <a:p>
            <a:pPr>
              <a:lnSpc>
                <a:spcPct val="200000"/>
              </a:lnSpc>
            </a:pPr>
            <a:r>
              <a:rPr lang="ar-SA" b="1" dirty="0">
                <a:solidFill>
                  <a:srgbClr val="C00000"/>
                </a:solidFill>
              </a:rPr>
              <a:t>من هم أصحاب الوظائف في الدورية، ما هي مسؤولياتهم وما هو تركيب الفرقة/ الخلية؟ </a:t>
            </a:r>
            <a:endParaRPr lang="he-IL" b="1" dirty="0">
              <a:solidFill>
                <a:srgbClr val="C00000"/>
              </a:solidFill>
            </a:endParaRPr>
          </a:p>
          <a:p>
            <a:pPr lvl="1">
              <a:lnSpc>
                <a:spcPct val="200000"/>
              </a:lnSpc>
            </a:pPr>
            <a:r>
              <a:rPr lang="ar-SA" b="1" dirty="0">
                <a:solidFill>
                  <a:srgbClr val="C00000"/>
                </a:solidFill>
              </a:rPr>
              <a:t>ضابط، قابض، منسق</a:t>
            </a:r>
            <a:endParaRPr lang="he-IL" b="1" dirty="0">
              <a:solidFill>
                <a:srgbClr val="C00000"/>
              </a:solidFill>
            </a:endParaRPr>
          </a:p>
          <a:p>
            <a:pPr>
              <a:lnSpc>
                <a:spcPct val="200000"/>
              </a:lnSpc>
            </a:pPr>
            <a:r>
              <a:rPr lang="ar-SA" b="1" dirty="0"/>
              <a:t>المعدات المطلوبة وساعات العمل </a:t>
            </a:r>
            <a:endParaRPr lang="en-US" b="1" dirty="0"/>
          </a:p>
        </p:txBody>
      </p:sp>
      <p:sp>
        <p:nvSpPr>
          <p:cNvPr id="6" name="מלבן 5"/>
          <p:cNvSpPr/>
          <p:nvPr/>
        </p:nvSpPr>
        <p:spPr>
          <a:xfrm>
            <a:off x="11053823" y="4845507"/>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prstClr val="white"/>
              </a:solidFill>
            </a:endParaRPr>
          </a:p>
        </p:txBody>
      </p:sp>
    </p:spTree>
    <p:extLst>
      <p:ext uri="{BB962C8B-B14F-4D97-AF65-F5344CB8AC3E}">
        <p14:creationId xmlns:p14="http://schemas.microsoft.com/office/powerpoint/2010/main" val="31591296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9078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6B734B-E233-1446-B952-D4371B0ED79F}"/>
              </a:ext>
            </a:extLst>
          </p:cNvPr>
          <p:cNvSpPr>
            <a:spLocks noGrp="1"/>
          </p:cNvSpPr>
          <p:nvPr>
            <p:ph type="body" sz="quarter" idx="11"/>
          </p:nvPr>
        </p:nvSpPr>
        <p:spPr/>
        <p:txBody>
          <a:bodyPr>
            <a:normAutofit lnSpcReduction="10000"/>
          </a:bodyPr>
          <a:lstStyle/>
          <a:p>
            <a:r>
              <a:rPr lang="ar-SA" dirty="0"/>
              <a:t>شهادات تأهيل لدوريّات الحذر على الطرق</a:t>
            </a:r>
            <a:endParaRPr lang="aa-ET" dirty="0"/>
          </a:p>
        </p:txBody>
      </p:sp>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3"/>
          <a:stretch>
            <a:fillRect/>
          </a:stretch>
        </p:blipFill>
        <p:spPr>
          <a:xfrm>
            <a:off x="-587241" y="4756403"/>
            <a:ext cx="1466030" cy="1474969"/>
          </a:xfrm>
          <a:prstGeom prst="rect">
            <a:avLst/>
          </a:prstGeom>
        </p:spPr>
      </p:pic>
      <p:grpSp>
        <p:nvGrpSpPr>
          <p:cNvPr id="8" name="Group 7">
            <a:extLst>
              <a:ext uri="{FF2B5EF4-FFF2-40B4-BE49-F238E27FC236}">
                <a16:creationId xmlns:a16="http://schemas.microsoft.com/office/drawing/2014/main" id="{9A59FBE2-8B38-9346-B739-6804ADF523CA}"/>
              </a:ext>
            </a:extLst>
          </p:cNvPr>
          <p:cNvGrpSpPr/>
          <p:nvPr/>
        </p:nvGrpSpPr>
        <p:grpSpPr>
          <a:xfrm flipH="1">
            <a:off x="10416619" y="6290751"/>
            <a:ext cx="1430425" cy="403293"/>
            <a:chOff x="358720" y="6187719"/>
            <a:chExt cx="1795869" cy="506326"/>
          </a:xfrm>
        </p:grpSpPr>
        <p:cxnSp>
          <p:nvCxnSpPr>
            <p:cNvPr id="10" name="Straight Connector 9">
              <a:extLst>
                <a:ext uri="{FF2B5EF4-FFF2-40B4-BE49-F238E27FC236}">
                  <a16:creationId xmlns:a16="http://schemas.microsoft.com/office/drawing/2014/main" id="{202F7F75-0BD8-C144-9C23-ECBEB87EFABB}"/>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204553-54A9-5F44-85B3-6FCC7AFC764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2" name="Rectangle 11">
              <a:extLst>
                <a:ext uri="{FF2B5EF4-FFF2-40B4-BE49-F238E27FC236}">
                  <a16:creationId xmlns:a16="http://schemas.microsoft.com/office/drawing/2014/main" id="{5B5FF51E-BC28-7447-A5A6-0213CCF30EB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3" name="Google Shape;280;p9">
            <a:extLst>
              <a:ext uri="{FF2B5EF4-FFF2-40B4-BE49-F238E27FC236}">
                <a16:creationId xmlns:a16="http://schemas.microsoft.com/office/drawing/2014/main" id="{DA76B054-8ED3-2D43-B458-7713A0F0584D}"/>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9" name="TextBox 18"/>
          <p:cNvSpPr txBox="1"/>
          <p:nvPr/>
        </p:nvSpPr>
        <p:spPr>
          <a:xfrm>
            <a:off x="5700409" y="1768519"/>
            <a:ext cx="5083549" cy="523220"/>
          </a:xfrm>
          <a:prstGeom prst="rect">
            <a:avLst/>
          </a:prstGeom>
          <a:noFill/>
        </p:spPr>
        <p:txBody>
          <a:bodyPr wrap="square" rtlCol="1">
            <a:spAutoFit/>
          </a:bodyPr>
          <a:lstStyle/>
          <a:p>
            <a:r>
              <a:rPr lang="ar-SA" sz="2800" dirty="0">
                <a:solidFill>
                  <a:schemeClr val="bg2">
                    <a:lumMod val="25000"/>
                  </a:schemeClr>
                </a:solidFill>
              </a:rPr>
              <a:t>أ. </a:t>
            </a:r>
            <a:r>
              <a:rPr lang="ar-SA" sz="2800" dirty="0">
                <a:solidFill>
                  <a:schemeClr val="accent5">
                    <a:lumMod val="50000"/>
                  </a:schemeClr>
                </a:solidFill>
              </a:rPr>
              <a:t>شهادة عضو </a:t>
            </a:r>
            <a:r>
              <a:rPr lang="ar-SA" sz="2800" dirty="0">
                <a:solidFill>
                  <a:schemeClr val="bg2">
                    <a:lumMod val="25000"/>
                  </a:schemeClr>
                </a:solidFill>
              </a:rPr>
              <a:t>دورية الحذر على الطرق</a:t>
            </a:r>
            <a:endParaRPr lang="he-IL" sz="2800" dirty="0">
              <a:solidFill>
                <a:schemeClr val="bg2">
                  <a:lumMod val="25000"/>
                </a:schemeClr>
              </a:solidFill>
            </a:endParaRPr>
          </a:p>
        </p:txBody>
      </p:sp>
      <p:pic>
        <p:nvPicPr>
          <p:cNvPr id="20" name="Picture 2"/>
          <p:cNvPicPr>
            <a:picLocks noChangeAspect="1" noChangeArrowheads="1"/>
          </p:cNvPicPr>
          <p:nvPr/>
        </p:nvPicPr>
        <p:blipFill>
          <a:blip r:embed="rId5" cstate="print"/>
          <a:srcRect l="59184" t="1033" b="62769"/>
          <a:stretch>
            <a:fillRect/>
          </a:stretch>
        </p:blipFill>
        <p:spPr bwMode="auto">
          <a:xfrm>
            <a:off x="6306672" y="2553406"/>
            <a:ext cx="3907370" cy="2683207"/>
          </a:xfrm>
          <a:prstGeom prst="rect">
            <a:avLst/>
          </a:prstGeom>
          <a:noFill/>
          <a:ln w="9525">
            <a:noFill/>
            <a:miter lim="800000"/>
            <a:headEnd/>
            <a:tailEnd/>
          </a:ln>
          <a:effectLst/>
        </p:spPr>
      </p:pic>
      <p:sp>
        <p:nvSpPr>
          <p:cNvPr id="21" name="TextBox 20"/>
          <p:cNvSpPr txBox="1"/>
          <p:nvPr/>
        </p:nvSpPr>
        <p:spPr>
          <a:xfrm>
            <a:off x="502302" y="3013660"/>
            <a:ext cx="4964589" cy="523220"/>
          </a:xfrm>
          <a:prstGeom prst="rect">
            <a:avLst/>
          </a:prstGeom>
          <a:noFill/>
        </p:spPr>
        <p:txBody>
          <a:bodyPr wrap="square" rtlCol="1">
            <a:spAutoFit/>
          </a:bodyPr>
          <a:lstStyle/>
          <a:p>
            <a:r>
              <a:rPr lang="ar-SA" sz="2800" dirty="0">
                <a:solidFill>
                  <a:schemeClr val="accent5">
                    <a:lumMod val="50000"/>
                  </a:schemeClr>
                </a:solidFill>
              </a:rPr>
              <a:t>ب. شهادة ضابط </a:t>
            </a:r>
            <a:r>
              <a:rPr lang="ar-SA" sz="2800" dirty="0">
                <a:solidFill>
                  <a:srgbClr val="E7E6E6">
                    <a:lumMod val="25000"/>
                  </a:srgbClr>
                </a:solidFill>
              </a:rPr>
              <a:t>دورية الحذر على الطرق</a:t>
            </a:r>
            <a:endParaRPr lang="he-IL" sz="2800" dirty="0">
              <a:solidFill>
                <a:schemeClr val="accent5">
                  <a:lumMod val="50000"/>
                </a:schemeClr>
              </a:solidFill>
            </a:endParaRPr>
          </a:p>
        </p:txBody>
      </p:sp>
      <p:pic>
        <p:nvPicPr>
          <p:cNvPr id="22" name="Picture 3"/>
          <p:cNvPicPr>
            <a:picLocks noChangeAspect="1" noChangeArrowheads="1"/>
          </p:cNvPicPr>
          <p:nvPr/>
        </p:nvPicPr>
        <p:blipFill>
          <a:blip r:embed="rId6" cstate="print"/>
          <a:srcRect l="58818" t="1335" b="64532"/>
          <a:stretch>
            <a:fillRect/>
          </a:stretch>
        </p:blipFill>
        <p:spPr bwMode="auto">
          <a:xfrm>
            <a:off x="1010604" y="3662358"/>
            <a:ext cx="4061010" cy="2628646"/>
          </a:xfrm>
          <a:prstGeom prst="rect">
            <a:avLst/>
          </a:prstGeom>
          <a:noFill/>
          <a:ln w="9525">
            <a:noFill/>
            <a:miter lim="800000"/>
            <a:headEnd/>
            <a:tailEnd/>
          </a:ln>
          <a:effectLst/>
        </p:spPr>
      </p:pic>
      <p:sp>
        <p:nvSpPr>
          <p:cNvPr id="14" name="מלבן 13"/>
          <p:cNvSpPr/>
          <p:nvPr/>
        </p:nvSpPr>
        <p:spPr>
          <a:xfrm>
            <a:off x="11053823" y="1711869"/>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93848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3"/>
          <a:stretch>
            <a:fillRect/>
          </a:stretch>
        </p:blipFill>
        <p:spPr>
          <a:xfrm>
            <a:off x="-587241" y="4756403"/>
            <a:ext cx="1466030" cy="1474969"/>
          </a:xfrm>
          <a:prstGeom prst="rect">
            <a:avLst/>
          </a:prstGeom>
        </p:spPr>
      </p:pic>
      <p:grpSp>
        <p:nvGrpSpPr>
          <p:cNvPr id="8" name="Group 7">
            <a:extLst>
              <a:ext uri="{FF2B5EF4-FFF2-40B4-BE49-F238E27FC236}">
                <a16:creationId xmlns:a16="http://schemas.microsoft.com/office/drawing/2014/main" id="{9A59FBE2-8B38-9346-B739-6804ADF523CA}"/>
              </a:ext>
            </a:extLst>
          </p:cNvPr>
          <p:cNvGrpSpPr/>
          <p:nvPr/>
        </p:nvGrpSpPr>
        <p:grpSpPr>
          <a:xfrm flipH="1">
            <a:off x="10416619" y="6290751"/>
            <a:ext cx="1430425" cy="403293"/>
            <a:chOff x="358720" y="6187719"/>
            <a:chExt cx="1795869" cy="506326"/>
          </a:xfrm>
        </p:grpSpPr>
        <p:cxnSp>
          <p:nvCxnSpPr>
            <p:cNvPr id="10" name="Straight Connector 9">
              <a:extLst>
                <a:ext uri="{FF2B5EF4-FFF2-40B4-BE49-F238E27FC236}">
                  <a16:creationId xmlns:a16="http://schemas.microsoft.com/office/drawing/2014/main" id="{202F7F75-0BD8-C144-9C23-ECBEB87EFABB}"/>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204553-54A9-5F44-85B3-6FCC7AFC764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2" name="Rectangle 11">
              <a:extLst>
                <a:ext uri="{FF2B5EF4-FFF2-40B4-BE49-F238E27FC236}">
                  <a16:creationId xmlns:a16="http://schemas.microsoft.com/office/drawing/2014/main" id="{5B5FF51E-BC28-7447-A5A6-0213CCF30EB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3" name="Google Shape;280;p9">
            <a:extLst>
              <a:ext uri="{FF2B5EF4-FFF2-40B4-BE49-F238E27FC236}">
                <a16:creationId xmlns:a16="http://schemas.microsoft.com/office/drawing/2014/main" id="{DA76B054-8ED3-2D43-B458-7713A0F0584D}"/>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8" name="מלבן 17"/>
          <p:cNvSpPr/>
          <p:nvPr/>
        </p:nvSpPr>
        <p:spPr>
          <a:xfrm>
            <a:off x="11053823" y="2500811"/>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p:cNvSpPr/>
          <p:nvPr/>
        </p:nvSpPr>
        <p:spPr>
          <a:xfrm>
            <a:off x="2319093" y="1368932"/>
            <a:ext cx="8388471" cy="6001643"/>
          </a:xfrm>
          <a:prstGeom prst="rect">
            <a:avLst/>
          </a:prstGeom>
        </p:spPr>
        <p:txBody>
          <a:bodyPr wrap="square">
            <a:spAutoFit/>
          </a:bodyPr>
          <a:lstStyle/>
          <a:p>
            <a:pPr marL="457200" indent="-457200">
              <a:lnSpc>
                <a:spcPct val="200000"/>
              </a:lnSpc>
              <a:buFont typeface="Arial" panose="020B0604020202020204" pitchFamily="34" charset="0"/>
              <a:buChar char="•"/>
            </a:pPr>
            <a:r>
              <a:rPr lang="ar-EG" sz="3200" dirty="0" smtClean="0"/>
              <a:t>أهميه دوريات الحذر على الطرق</a:t>
            </a:r>
            <a:endParaRPr lang="he-IL" sz="3200" dirty="0"/>
          </a:p>
          <a:p>
            <a:pPr marL="457200" indent="-457200">
              <a:lnSpc>
                <a:spcPct val="200000"/>
              </a:lnSpc>
              <a:buFont typeface="Arial" panose="020B0604020202020204" pitchFamily="34" charset="0"/>
              <a:buChar char="•"/>
            </a:pPr>
            <a:r>
              <a:rPr lang="ar-EG" sz="3200" dirty="0" smtClean="0"/>
              <a:t>لمنع إصابات الأولاد ولتقليص </a:t>
            </a:r>
            <a:r>
              <a:rPr lang="ar-SA" sz="3200" dirty="0" smtClean="0"/>
              <a:t>حوادث </a:t>
            </a:r>
            <a:r>
              <a:rPr lang="ar-SA" sz="3200" dirty="0"/>
              <a:t>طرق</a:t>
            </a:r>
            <a:endParaRPr lang="he-IL" sz="3200" dirty="0"/>
          </a:p>
          <a:p>
            <a:pPr marL="457200" indent="-457200">
              <a:lnSpc>
                <a:spcPct val="200000"/>
              </a:lnSpc>
              <a:buFont typeface="Arial" panose="020B0604020202020204" pitchFamily="34" charset="0"/>
              <a:buChar char="•"/>
            </a:pPr>
            <a:r>
              <a:rPr lang="ar-EG" sz="3200" dirty="0" smtClean="0"/>
              <a:t>تنفيذ</a:t>
            </a:r>
            <a:r>
              <a:rPr lang="he-IL" sz="3200" dirty="0" smtClean="0"/>
              <a:t> </a:t>
            </a:r>
            <a:r>
              <a:rPr lang="ar-EG" sz="3200" dirty="0" smtClean="0"/>
              <a:t>المهمة بشكل امن وبحسب القواعد والقوانين</a:t>
            </a:r>
            <a:r>
              <a:rPr lang="he-IL" sz="3200" dirty="0" smtClean="0"/>
              <a:t>     </a:t>
            </a:r>
          </a:p>
          <a:p>
            <a:pPr marL="457200" indent="-457200">
              <a:lnSpc>
                <a:spcPct val="200000"/>
              </a:lnSpc>
              <a:buFont typeface="Arial" panose="020B0604020202020204" pitchFamily="34" charset="0"/>
              <a:buChar char="•"/>
            </a:pPr>
            <a:r>
              <a:rPr lang="ar-EG" sz="3200" dirty="0" smtClean="0"/>
              <a:t>تعليم وتأهيل الصف</a:t>
            </a:r>
            <a:r>
              <a:rPr lang="he-IL" sz="3200" dirty="0" smtClean="0"/>
              <a:t> </a:t>
            </a:r>
            <a:r>
              <a:rPr lang="ar-EG" sz="3200" dirty="0" smtClean="0"/>
              <a:t>مع شرطي</a:t>
            </a:r>
            <a:r>
              <a:rPr lang="en-US" sz="3200" dirty="0" smtClean="0"/>
              <a:t>/</a:t>
            </a:r>
            <a:r>
              <a:rPr lang="ar-EG" sz="3200" dirty="0" smtClean="0"/>
              <a:t> ة تابعه لدوريات </a:t>
            </a:r>
            <a:r>
              <a:rPr lang="ar-EG" sz="3200" dirty="0"/>
              <a:t>الحذر على الطرق</a:t>
            </a:r>
            <a:endParaRPr lang="he-IL" sz="3200" dirty="0"/>
          </a:p>
          <a:p>
            <a:pPr marL="457200" indent="-457200">
              <a:lnSpc>
                <a:spcPct val="200000"/>
              </a:lnSpc>
              <a:buFont typeface="Arial" panose="020B0604020202020204" pitchFamily="34" charset="0"/>
              <a:buChar char="•"/>
            </a:pPr>
            <a:endParaRPr lang="he-IL" sz="3200" dirty="0"/>
          </a:p>
        </p:txBody>
      </p:sp>
      <p:sp>
        <p:nvSpPr>
          <p:cNvPr id="6" name="מלבן 5"/>
          <p:cNvSpPr/>
          <p:nvPr/>
        </p:nvSpPr>
        <p:spPr>
          <a:xfrm>
            <a:off x="8058878" y="181407"/>
            <a:ext cx="2985113" cy="707886"/>
          </a:xfrm>
          <a:prstGeom prst="rect">
            <a:avLst/>
          </a:prstGeom>
        </p:spPr>
        <p:txBody>
          <a:bodyPr wrap="none">
            <a:spAutoFit/>
          </a:bodyPr>
          <a:lstStyle/>
          <a:p>
            <a:r>
              <a:rPr lang="ar-EG" sz="4000" dirty="0">
                <a:solidFill>
                  <a:schemeClr val="bg1"/>
                </a:solidFill>
              </a:rPr>
              <a:t>ماذا سنتعلم اليوم؟</a:t>
            </a:r>
            <a:endParaRPr lang="aa-ET" sz="4000" dirty="0">
              <a:solidFill>
                <a:schemeClr val="bg1"/>
              </a:solidFill>
            </a:endParaRPr>
          </a:p>
        </p:txBody>
      </p:sp>
    </p:spTree>
    <p:extLst>
      <p:ext uri="{BB962C8B-B14F-4D97-AF65-F5344CB8AC3E}">
        <p14:creationId xmlns:p14="http://schemas.microsoft.com/office/powerpoint/2010/main" val="93078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6B734B-E233-1446-B952-D4371B0ED79F}"/>
              </a:ext>
            </a:extLst>
          </p:cNvPr>
          <p:cNvSpPr>
            <a:spLocks noGrp="1"/>
          </p:cNvSpPr>
          <p:nvPr>
            <p:ph type="body" sz="quarter" idx="11"/>
          </p:nvPr>
        </p:nvSpPr>
        <p:spPr/>
        <p:txBody>
          <a:bodyPr>
            <a:normAutofit lnSpcReduction="10000"/>
          </a:bodyPr>
          <a:lstStyle/>
          <a:p>
            <a:r>
              <a:rPr lang="ar-EG" dirty="0" smtClean="0"/>
              <a:t>ماذا سنتعلم اليوم؟</a:t>
            </a:r>
            <a:endParaRPr lang="aa-ET" dirty="0"/>
          </a:p>
        </p:txBody>
      </p:sp>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3"/>
          <a:stretch>
            <a:fillRect/>
          </a:stretch>
        </p:blipFill>
        <p:spPr>
          <a:xfrm>
            <a:off x="-587241" y="4756403"/>
            <a:ext cx="1466030" cy="1474969"/>
          </a:xfrm>
          <a:prstGeom prst="rect">
            <a:avLst/>
          </a:prstGeom>
        </p:spPr>
      </p:pic>
      <p:grpSp>
        <p:nvGrpSpPr>
          <p:cNvPr id="8" name="Group 7">
            <a:extLst>
              <a:ext uri="{FF2B5EF4-FFF2-40B4-BE49-F238E27FC236}">
                <a16:creationId xmlns:a16="http://schemas.microsoft.com/office/drawing/2014/main" id="{9A59FBE2-8B38-9346-B739-6804ADF523CA}"/>
              </a:ext>
            </a:extLst>
          </p:cNvPr>
          <p:cNvGrpSpPr/>
          <p:nvPr/>
        </p:nvGrpSpPr>
        <p:grpSpPr>
          <a:xfrm flipH="1">
            <a:off x="10416619" y="6290751"/>
            <a:ext cx="1430425" cy="403293"/>
            <a:chOff x="358720" y="6187719"/>
            <a:chExt cx="1795869" cy="506326"/>
          </a:xfrm>
        </p:grpSpPr>
        <p:cxnSp>
          <p:nvCxnSpPr>
            <p:cNvPr id="10" name="Straight Connector 9">
              <a:extLst>
                <a:ext uri="{FF2B5EF4-FFF2-40B4-BE49-F238E27FC236}">
                  <a16:creationId xmlns:a16="http://schemas.microsoft.com/office/drawing/2014/main" id="{202F7F75-0BD8-C144-9C23-ECBEB87EFABB}"/>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204553-54A9-5F44-85B3-6FCC7AFC764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2" name="Rectangle 11">
              <a:extLst>
                <a:ext uri="{FF2B5EF4-FFF2-40B4-BE49-F238E27FC236}">
                  <a16:creationId xmlns:a16="http://schemas.microsoft.com/office/drawing/2014/main" id="{5B5FF51E-BC28-7447-A5A6-0213CCF30EB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3" name="Google Shape;280;p9">
            <a:extLst>
              <a:ext uri="{FF2B5EF4-FFF2-40B4-BE49-F238E27FC236}">
                <a16:creationId xmlns:a16="http://schemas.microsoft.com/office/drawing/2014/main" id="{DA76B054-8ED3-2D43-B458-7713A0F0584D}"/>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8" name="מלבן 17"/>
          <p:cNvSpPr/>
          <p:nvPr/>
        </p:nvSpPr>
        <p:spPr>
          <a:xfrm>
            <a:off x="11053823" y="2501578"/>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1"/>
          <p:cNvSpPr/>
          <p:nvPr/>
        </p:nvSpPr>
        <p:spPr>
          <a:xfrm>
            <a:off x="734453" y="1070700"/>
            <a:ext cx="9839482" cy="5016758"/>
          </a:xfrm>
          <a:prstGeom prst="rect">
            <a:avLst/>
          </a:prstGeom>
        </p:spPr>
        <p:txBody>
          <a:bodyPr wrap="square">
            <a:spAutoFit/>
          </a:bodyPr>
          <a:lstStyle/>
          <a:p>
            <a:pPr marL="457200" indent="-457200">
              <a:lnSpc>
                <a:spcPct val="200000"/>
              </a:lnSpc>
              <a:buFont typeface="Arial" panose="020B0604020202020204" pitchFamily="34" charset="0"/>
              <a:buChar char="•"/>
            </a:pPr>
            <a:r>
              <a:rPr lang="ar-SA" sz="3200" dirty="0" smtClean="0"/>
              <a:t>وظائف </a:t>
            </a:r>
            <a:r>
              <a:rPr lang="ar-SA" sz="3200" dirty="0"/>
              <a:t>دوريّات الحذر على الطرق </a:t>
            </a:r>
            <a:endParaRPr lang="he-IL" sz="3200" dirty="0"/>
          </a:p>
          <a:p>
            <a:pPr marL="457200" indent="-457200">
              <a:lnSpc>
                <a:spcPct val="200000"/>
              </a:lnSpc>
              <a:buFont typeface="Arial" panose="020B0604020202020204" pitchFamily="34" charset="0"/>
              <a:buChar char="•"/>
            </a:pPr>
            <a:r>
              <a:rPr lang="ar-EG" sz="3200" dirty="0" smtClean="0"/>
              <a:t>مسؤولية وقياده </a:t>
            </a:r>
            <a:endParaRPr lang="he-IL" sz="3200" dirty="0" smtClean="0"/>
          </a:p>
          <a:p>
            <a:pPr marL="457200" indent="-457200">
              <a:lnSpc>
                <a:spcPct val="200000"/>
              </a:lnSpc>
              <a:buFont typeface="Arial" panose="020B0604020202020204" pitchFamily="34" charset="0"/>
              <a:buChar char="•"/>
            </a:pPr>
            <a:r>
              <a:rPr lang="ar-EG" sz="3200" dirty="0"/>
              <a:t>الأولاد</a:t>
            </a:r>
            <a:r>
              <a:rPr lang="ar-SA" sz="3200" dirty="0" smtClean="0"/>
              <a:t> </a:t>
            </a:r>
            <a:r>
              <a:rPr lang="ar-SA" sz="3200" dirty="0"/>
              <a:t>في محيط الشارع وحركة </a:t>
            </a:r>
            <a:r>
              <a:rPr lang="ar-SA" sz="3200" dirty="0" smtClean="0"/>
              <a:t>السّير</a:t>
            </a:r>
            <a:endParaRPr lang="he-IL" sz="3200" dirty="0" smtClean="0"/>
          </a:p>
          <a:p>
            <a:pPr marL="457200" indent="-457200">
              <a:lnSpc>
                <a:spcPct val="200000"/>
              </a:lnSpc>
              <a:buFont typeface="Arial" panose="020B0604020202020204" pitchFamily="34" charset="0"/>
              <a:buChar char="•"/>
            </a:pPr>
            <a:r>
              <a:rPr lang="ar-SA" sz="3200" dirty="0"/>
              <a:t>تركيب </a:t>
            </a:r>
            <a:r>
              <a:rPr lang="ar-SA" sz="3200" dirty="0" smtClean="0"/>
              <a:t>فرقة </a:t>
            </a:r>
            <a:r>
              <a:rPr lang="ar-SA" sz="3200" dirty="0"/>
              <a:t>دوريّة الحذر على الطرق مصغّرة</a:t>
            </a:r>
            <a:r>
              <a:rPr lang="ar-SA" sz="3200" dirty="0" smtClean="0"/>
              <a:t> </a:t>
            </a:r>
            <a:endParaRPr lang="he-IL" sz="3200" dirty="0" smtClean="0"/>
          </a:p>
          <a:p>
            <a:pPr marL="457200" indent="-457200">
              <a:lnSpc>
                <a:spcPct val="200000"/>
              </a:lnSpc>
              <a:buFont typeface="Arial" panose="020B0604020202020204" pitchFamily="34" charset="0"/>
              <a:buChar char="•"/>
            </a:pPr>
            <a:r>
              <a:rPr lang="ar-SA" sz="3200" dirty="0" smtClean="0"/>
              <a:t>المعدات </a:t>
            </a:r>
            <a:r>
              <a:rPr lang="ar-SA" sz="3200" dirty="0"/>
              <a:t>المطلوبة وأوقات المناوبة </a:t>
            </a:r>
            <a:endParaRPr lang="he-IL" sz="3200" dirty="0"/>
          </a:p>
        </p:txBody>
      </p:sp>
    </p:spTree>
    <p:extLst>
      <p:ext uri="{BB962C8B-B14F-4D97-AF65-F5344CB8AC3E}">
        <p14:creationId xmlns:p14="http://schemas.microsoft.com/office/powerpoint/2010/main" val="227600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6B734B-E233-1446-B952-D4371B0ED79F}"/>
              </a:ext>
            </a:extLst>
          </p:cNvPr>
          <p:cNvSpPr>
            <a:spLocks noGrp="1"/>
          </p:cNvSpPr>
          <p:nvPr>
            <p:ph type="body" sz="quarter" idx="11"/>
          </p:nvPr>
        </p:nvSpPr>
        <p:spPr/>
        <p:txBody>
          <a:bodyPr>
            <a:normAutofit lnSpcReduction="10000"/>
          </a:bodyPr>
          <a:lstStyle/>
          <a:p>
            <a:r>
              <a:rPr lang="ar-SA" dirty="0"/>
              <a:t>ما هي الحاجة بدوريّات الحذر على الطرق؟</a:t>
            </a:r>
            <a:endParaRPr lang="aa-ET" dirty="0"/>
          </a:p>
        </p:txBody>
      </p:sp>
      <p:grpSp>
        <p:nvGrpSpPr>
          <p:cNvPr id="8" name="Group 7">
            <a:extLst>
              <a:ext uri="{FF2B5EF4-FFF2-40B4-BE49-F238E27FC236}">
                <a16:creationId xmlns:a16="http://schemas.microsoft.com/office/drawing/2014/main" id="{9A59FBE2-8B38-9346-B739-6804ADF523CA}"/>
              </a:ext>
            </a:extLst>
          </p:cNvPr>
          <p:cNvGrpSpPr/>
          <p:nvPr/>
        </p:nvGrpSpPr>
        <p:grpSpPr>
          <a:xfrm flipH="1">
            <a:off x="10416619" y="6290751"/>
            <a:ext cx="1430425" cy="403293"/>
            <a:chOff x="358720" y="6187719"/>
            <a:chExt cx="1795869" cy="506326"/>
          </a:xfrm>
        </p:grpSpPr>
        <p:cxnSp>
          <p:nvCxnSpPr>
            <p:cNvPr id="10" name="Straight Connector 9">
              <a:extLst>
                <a:ext uri="{FF2B5EF4-FFF2-40B4-BE49-F238E27FC236}">
                  <a16:creationId xmlns:a16="http://schemas.microsoft.com/office/drawing/2014/main" id="{202F7F75-0BD8-C144-9C23-ECBEB87EFABB}"/>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204553-54A9-5F44-85B3-6FCC7AFC764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dirty="0"/>
            </a:p>
          </p:txBody>
        </p:sp>
        <p:sp>
          <p:nvSpPr>
            <p:cNvPr id="12" name="Rectangle 11">
              <a:extLst>
                <a:ext uri="{FF2B5EF4-FFF2-40B4-BE49-F238E27FC236}">
                  <a16:creationId xmlns:a16="http://schemas.microsoft.com/office/drawing/2014/main" id="{5B5FF51E-BC28-7447-A5A6-0213CCF30EB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aa-ET"/>
            </a:p>
          </p:txBody>
        </p:sp>
      </p:grpSp>
      <p:pic>
        <p:nvPicPr>
          <p:cNvPr id="13" name="Google Shape;280;p9">
            <a:extLst>
              <a:ext uri="{FF2B5EF4-FFF2-40B4-BE49-F238E27FC236}">
                <a16:creationId xmlns:a16="http://schemas.microsoft.com/office/drawing/2014/main" id="{DA76B054-8ED3-2D43-B458-7713A0F0584D}"/>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
        <p:nvSpPr>
          <p:cNvPr id="14" name="TextBox 13"/>
          <p:cNvSpPr txBox="1"/>
          <p:nvPr/>
        </p:nvSpPr>
        <p:spPr>
          <a:xfrm>
            <a:off x="6254852" y="1582252"/>
            <a:ext cx="4168776" cy="1827193"/>
          </a:xfrm>
          <a:prstGeom prst="cloudCallout">
            <a:avLst>
              <a:gd name="adj1" fmla="val -62409"/>
              <a:gd name="adj2" fmla="val 63684"/>
            </a:avLst>
          </a:prstGeom>
          <a:solidFill>
            <a:srgbClr val="0099CC"/>
          </a:solidFill>
          <a:ln w="19050">
            <a:solidFill>
              <a:schemeClr val="accent5">
                <a:lumMod val="50000"/>
              </a:schemeClr>
            </a:solidFill>
          </a:ln>
        </p:spPr>
        <p:txBody>
          <a:bodyPr wrap="square" rtlCol="1">
            <a:spAutoFit/>
          </a:bodyPr>
          <a:lstStyle/>
          <a:p>
            <a:pPr algn="ctr"/>
            <a:r>
              <a:rPr lang="ar-SA" sz="2400" b="1" dirty="0">
                <a:solidFill>
                  <a:schemeClr val="bg1"/>
                </a:solidFill>
              </a:rPr>
              <a:t>للتقليص من اصابات </a:t>
            </a:r>
            <a:r>
              <a:rPr lang="ar-EG" sz="2400" dirty="0">
                <a:solidFill>
                  <a:schemeClr val="bg1"/>
                </a:solidFill>
              </a:rPr>
              <a:t>الأولاد</a:t>
            </a:r>
            <a:r>
              <a:rPr lang="ar-SA" sz="2400" b="1" dirty="0" smtClean="0">
                <a:solidFill>
                  <a:schemeClr val="bg1"/>
                </a:solidFill>
              </a:rPr>
              <a:t>  </a:t>
            </a:r>
            <a:r>
              <a:rPr lang="ar-SA" sz="2400" b="1" dirty="0">
                <a:solidFill>
                  <a:schemeClr val="bg1"/>
                </a:solidFill>
              </a:rPr>
              <a:t>جراء حوادث طرق</a:t>
            </a:r>
            <a:endParaRPr lang="he-IL" sz="2400" b="1" dirty="0">
              <a:solidFill>
                <a:schemeClr val="bg1"/>
              </a:solidFill>
            </a:endParaRPr>
          </a:p>
        </p:txBody>
      </p:sp>
      <p:sp>
        <p:nvSpPr>
          <p:cNvPr id="15" name="TextBox 14"/>
          <p:cNvSpPr txBox="1"/>
          <p:nvPr/>
        </p:nvSpPr>
        <p:spPr>
          <a:xfrm>
            <a:off x="4125051" y="5294124"/>
            <a:ext cx="3798903" cy="1264980"/>
          </a:xfrm>
          <a:prstGeom prst="cloudCallout">
            <a:avLst>
              <a:gd name="adj1" fmla="val -3197"/>
              <a:gd name="adj2" fmla="val -93642"/>
            </a:avLst>
          </a:prstGeom>
          <a:solidFill>
            <a:srgbClr val="FFC000"/>
          </a:solidFill>
          <a:ln w="19050">
            <a:solidFill>
              <a:schemeClr val="accent5">
                <a:lumMod val="50000"/>
              </a:schemeClr>
            </a:solidFill>
          </a:ln>
        </p:spPr>
        <p:txBody>
          <a:bodyPr wrap="square" rtlCol="1">
            <a:spAutoFit/>
          </a:bodyPr>
          <a:lstStyle/>
          <a:p>
            <a:pPr algn="ctr"/>
            <a:r>
              <a:rPr lang="ar-SA" sz="2400" b="1" dirty="0">
                <a:solidFill>
                  <a:schemeClr val="bg1"/>
                </a:solidFill>
              </a:rPr>
              <a:t>قدوة للأصدقاء والطلاب الصغار</a:t>
            </a:r>
            <a:endParaRPr lang="he-IL" sz="2400" b="1" dirty="0">
              <a:solidFill>
                <a:schemeClr val="bg1"/>
              </a:solidFill>
            </a:endParaRPr>
          </a:p>
        </p:txBody>
      </p:sp>
      <p:sp>
        <p:nvSpPr>
          <p:cNvPr id="16" name="TextBox 15"/>
          <p:cNvSpPr txBox="1"/>
          <p:nvPr/>
        </p:nvSpPr>
        <p:spPr>
          <a:xfrm>
            <a:off x="7366152" y="3689021"/>
            <a:ext cx="3372574" cy="1827193"/>
          </a:xfrm>
          <a:prstGeom prst="cloudCallout">
            <a:avLst>
              <a:gd name="adj1" fmla="val -92435"/>
              <a:gd name="adj2" fmla="val -41746"/>
            </a:avLst>
          </a:prstGeom>
          <a:solidFill>
            <a:schemeClr val="accent2">
              <a:lumMod val="75000"/>
            </a:schemeClr>
          </a:solidFill>
          <a:ln w="19050">
            <a:solidFill>
              <a:schemeClr val="accent5">
                <a:lumMod val="50000"/>
              </a:schemeClr>
            </a:solidFill>
          </a:ln>
        </p:spPr>
        <p:txBody>
          <a:bodyPr wrap="square" rtlCol="1">
            <a:spAutoFit/>
          </a:bodyPr>
          <a:lstStyle/>
          <a:p>
            <a:pPr algn="ctr"/>
            <a:r>
              <a:rPr lang="ar-SA" sz="2400" b="1" dirty="0">
                <a:solidFill>
                  <a:schemeClr val="bg1"/>
                </a:solidFill>
              </a:rPr>
              <a:t>لتعليم الاطفال الصغار  كيفية التصرف في الشارع</a:t>
            </a:r>
            <a:endParaRPr lang="he-IL" sz="2400" b="1" dirty="0">
              <a:solidFill>
                <a:schemeClr val="bg1"/>
              </a:solidFill>
            </a:endParaRPr>
          </a:p>
        </p:txBody>
      </p:sp>
      <p:sp>
        <p:nvSpPr>
          <p:cNvPr id="17" name="TextBox 16"/>
          <p:cNvSpPr txBox="1"/>
          <p:nvPr/>
        </p:nvSpPr>
        <p:spPr>
          <a:xfrm>
            <a:off x="222688" y="2062520"/>
            <a:ext cx="3392002" cy="2389406"/>
          </a:xfrm>
          <a:prstGeom prst="cloudCallout">
            <a:avLst>
              <a:gd name="adj1" fmla="val 79099"/>
              <a:gd name="adj2" fmla="val 24006"/>
            </a:avLst>
          </a:prstGeom>
          <a:solidFill>
            <a:srgbClr val="7030A0"/>
          </a:solidFill>
          <a:ln w="19050">
            <a:solidFill>
              <a:schemeClr val="accent5">
                <a:lumMod val="50000"/>
              </a:schemeClr>
            </a:solidFill>
          </a:ln>
        </p:spPr>
        <p:txBody>
          <a:bodyPr wrap="square" rtlCol="1">
            <a:spAutoFit/>
          </a:bodyPr>
          <a:lstStyle/>
          <a:p>
            <a:pPr algn="ctr"/>
            <a:r>
              <a:rPr lang="ar-SA" sz="2400" b="1" dirty="0">
                <a:solidFill>
                  <a:schemeClr val="bg1"/>
                </a:solidFill>
              </a:rPr>
              <a:t>للتصرف بشكل صحيح أثناء عبور الشارع  في ممر المشاة</a:t>
            </a:r>
            <a:endParaRPr lang="he-IL" sz="2400" b="1" dirty="0">
              <a:solidFill>
                <a:schemeClr val="bg1"/>
              </a:solidFill>
            </a:endParaRPr>
          </a:p>
        </p:txBody>
      </p:sp>
      <p:sp>
        <p:nvSpPr>
          <p:cNvPr id="20" name="TextBox 19"/>
          <p:cNvSpPr txBox="1"/>
          <p:nvPr/>
        </p:nvSpPr>
        <p:spPr>
          <a:xfrm>
            <a:off x="3049810" y="1582252"/>
            <a:ext cx="2974693" cy="702766"/>
          </a:xfrm>
          <a:prstGeom prst="cloudCallout">
            <a:avLst>
              <a:gd name="adj1" fmla="val 24708"/>
              <a:gd name="adj2" fmla="val 104329"/>
            </a:avLst>
          </a:prstGeom>
          <a:solidFill>
            <a:srgbClr val="00B050"/>
          </a:solidFill>
          <a:ln w="19050">
            <a:solidFill>
              <a:schemeClr val="accent5">
                <a:lumMod val="50000"/>
              </a:schemeClr>
            </a:solidFill>
          </a:ln>
        </p:spPr>
        <p:txBody>
          <a:bodyPr wrap="square" rtlCol="1">
            <a:spAutoFit/>
          </a:bodyPr>
          <a:lstStyle/>
          <a:p>
            <a:pPr algn="ctr"/>
            <a:r>
              <a:rPr lang="ar-SA" sz="2400" b="1" dirty="0">
                <a:solidFill>
                  <a:schemeClr val="bg1"/>
                </a:solidFill>
              </a:rPr>
              <a:t>إنقاذ حياة انسان</a:t>
            </a:r>
            <a:endParaRPr lang="he-IL" sz="2400" b="1" dirty="0">
              <a:solidFill>
                <a:schemeClr val="bg1"/>
              </a:solidFill>
            </a:endParaRPr>
          </a:p>
        </p:txBody>
      </p:sp>
      <p:sp>
        <p:nvSpPr>
          <p:cNvPr id="21" name="TextBox 20"/>
          <p:cNvSpPr txBox="1"/>
          <p:nvPr/>
        </p:nvSpPr>
        <p:spPr>
          <a:xfrm>
            <a:off x="170236" y="4577047"/>
            <a:ext cx="3798903" cy="1827193"/>
          </a:xfrm>
          <a:prstGeom prst="cloudCallout">
            <a:avLst>
              <a:gd name="adj1" fmla="val 80311"/>
              <a:gd name="adj2" fmla="val -99883"/>
            </a:avLst>
          </a:prstGeom>
          <a:solidFill>
            <a:srgbClr val="00B0F0"/>
          </a:solidFill>
          <a:ln w="19050">
            <a:solidFill>
              <a:schemeClr val="accent5">
                <a:lumMod val="50000"/>
              </a:schemeClr>
            </a:solidFill>
          </a:ln>
        </p:spPr>
        <p:txBody>
          <a:bodyPr wrap="square" rtlCol="1">
            <a:spAutoFit/>
          </a:bodyPr>
          <a:lstStyle/>
          <a:p>
            <a:pPr algn="ctr"/>
            <a:r>
              <a:rPr lang="ar-SA" sz="2400" b="1" dirty="0">
                <a:solidFill>
                  <a:schemeClr val="bg1"/>
                </a:solidFill>
              </a:rPr>
              <a:t>لتنمية سلوكيات وعادات عبور الشارع بشكل صحيح</a:t>
            </a:r>
            <a:endParaRPr lang="he-IL" sz="2400" b="1" dirty="0">
              <a:solidFill>
                <a:schemeClr val="bg1"/>
              </a:solidFill>
            </a:endParaRPr>
          </a:p>
        </p:txBody>
      </p:sp>
      <p:sp>
        <p:nvSpPr>
          <p:cNvPr id="22" name="מלבן 21"/>
          <p:cNvSpPr/>
          <p:nvPr/>
        </p:nvSpPr>
        <p:spPr>
          <a:xfrm>
            <a:off x="11053823" y="3257223"/>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68713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טקסט 4"/>
          <p:cNvSpPr>
            <a:spLocks noGrp="1"/>
          </p:cNvSpPr>
          <p:nvPr>
            <p:ph type="body" sz="quarter" idx="11"/>
          </p:nvPr>
        </p:nvSpPr>
        <p:spPr>
          <a:xfrm>
            <a:off x="394257" y="292062"/>
            <a:ext cx="10442575" cy="628195"/>
          </a:xfrm>
        </p:spPr>
        <p:txBody>
          <a:bodyPr>
            <a:normAutofit lnSpcReduction="10000"/>
          </a:bodyPr>
          <a:lstStyle/>
          <a:p>
            <a:r>
              <a:rPr lang="ar-SA" dirty="0"/>
              <a:t>تعريف: دوريات الحذر على الطرق </a:t>
            </a:r>
            <a:endParaRPr lang="he-IL" dirty="0"/>
          </a:p>
        </p:txBody>
      </p:sp>
      <p:sp>
        <p:nvSpPr>
          <p:cNvPr id="3" name="מציין מיקום תוכן 2"/>
          <p:cNvSpPr>
            <a:spLocks noGrp="1"/>
          </p:cNvSpPr>
          <p:nvPr>
            <p:ph idx="4294967295"/>
          </p:nvPr>
        </p:nvSpPr>
        <p:spPr>
          <a:xfrm>
            <a:off x="1064645" y="1274054"/>
            <a:ext cx="9101797" cy="5348288"/>
          </a:xfrm>
          <a:ln>
            <a:noFill/>
          </a:ln>
        </p:spPr>
        <p:txBody>
          <a:bodyPr>
            <a:noAutofit/>
          </a:bodyPr>
          <a:lstStyle/>
          <a:p>
            <a:pPr marL="0" indent="0" algn="ctr">
              <a:lnSpc>
                <a:spcPct val="150000"/>
              </a:lnSpc>
              <a:buNone/>
            </a:pPr>
            <a:r>
              <a:rPr lang="ar-SA" sz="4800" b="1" u="sng" dirty="0">
                <a:solidFill>
                  <a:srgbClr val="FFFF00"/>
                </a:solidFill>
              </a:rPr>
              <a:t>لنمكِّن ونساعد المشاة،</a:t>
            </a:r>
            <a:r>
              <a:rPr lang="he-IL" sz="4800" b="1" u="sng" dirty="0">
                <a:solidFill>
                  <a:srgbClr val="FFFF00"/>
                </a:solidFill>
              </a:rPr>
              <a:t> </a:t>
            </a:r>
            <a:endParaRPr lang="he-IL" sz="4800" dirty="0">
              <a:solidFill>
                <a:srgbClr val="660066"/>
              </a:solidFill>
            </a:endParaRPr>
          </a:p>
          <a:p>
            <a:pPr marL="0" indent="0" algn="ctr">
              <a:lnSpc>
                <a:spcPct val="150000"/>
              </a:lnSpc>
              <a:buNone/>
            </a:pPr>
            <a:r>
              <a:rPr lang="ar-SA" sz="4800" dirty="0">
                <a:solidFill>
                  <a:srgbClr val="660066"/>
                </a:solidFill>
              </a:rPr>
              <a:t>وخصوصا طلاب المدارس الصغار،</a:t>
            </a:r>
            <a:r>
              <a:rPr lang="he-IL" sz="4800" dirty="0">
                <a:solidFill>
                  <a:srgbClr val="660066"/>
                </a:solidFill>
              </a:rPr>
              <a:t> </a:t>
            </a:r>
          </a:p>
          <a:p>
            <a:pPr marL="0" indent="0" algn="ctr">
              <a:lnSpc>
                <a:spcPct val="150000"/>
              </a:lnSpc>
              <a:buNone/>
            </a:pPr>
            <a:r>
              <a:rPr lang="ar-SA" sz="4800" b="1" u="sng" dirty="0">
                <a:solidFill>
                  <a:srgbClr val="F8425C"/>
                </a:solidFill>
              </a:rPr>
              <a:t>عبور</a:t>
            </a:r>
            <a:r>
              <a:rPr lang="he-IL" sz="4800" dirty="0">
                <a:solidFill>
                  <a:srgbClr val="F8425C"/>
                </a:solidFill>
              </a:rPr>
              <a:t> </a:t>
            </a:r>
            <a:r>
              <a:rPr lang="ar-SA" sz="4800" dirty="0">
                <a:solidFill>
                  <a:srgbClr val="F8425C"/>
                </a:solidFill>
              </a:rPr>
              <a:t>شارع في ممر المشاة القريب من المدرسة </a:t>
            </a:r>
            <a:r>
              <a:rPr lang="ar-SA" sz="4800" b="1" u="sng" dirty="0">
                <a:solidFill>
                  <a:srgbClr val="F8425C"/>
                </a:solidFill>
              </a:rPr>
              <a:t>بأمان</a:t>
            </a:r>
            <a:r>
              <a:rPr lang="he-IL" sz="4800" dirty="0">
                <a:solidFill>
                  <a:srgbClr val="F8425C"/>
                </a:solidFill>
              </a:rPr>
              <a:t>.</a:t>
            </a:r>
          </a:p>
        </p:txBody>
      </p:sp>
      <p:sp>
        <p:nvSpPr>
          <p:cNvPr id="4" name="מלבן 3"/>
          <p:cNvSpPr/>
          <p:nvPr/>
        </p:nvSpPr>
        <p:spPr>
          <a:xfrm>
            <a:off x="11053823" y="3252485"/>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2min_final" descr="2min_final">
            <a:hlinkClick r:id="" action="ppaction://media"/>
            <a:extLst>
              <a:ext uri="{FF2B5EF4-FFF2-40B4-BE49-F238E27FC236}">
                <a16:creationId xmlns:a16="http://schemas.microsoft.com/office/drawing/2014/main" id="{00A04C22-1037-854E-9BBD-DDF7C136FE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455" y="96341"/>
            <a:ext cx="2310046" cy="823916"/>
          </a:xfrm>
          <a:prstGeom prst="rect">
            <a:avLst/>
          </a:prstGeom>
        </p:spPr>
      </p:pic>
    </p:spTree>
    <p:extLst>
      <p:ext uri="{BB962C8B-B14F-4D97-AF65-F5344CB8AC3E}">
        <p14:creationId xmlns:p14="http://schemas.microsoft.com/office/powerpoint/2010/main" val="232809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טקסט 4"/>
          <p:cNvSpPr>
            <a:spLocks noGrp="1"/>
          </p:cNvSpPr>
          <p:nvPr>
            <p:ph type="body" sz="quarter" idx="11"/>
          </p:nvPr>
        </p:nvSpPr>
        <p:spPr/>
        <p:txBody>
          <a:bodyPr>
            <a:normAutofit lnSpcReduction="10000"/>
          </a:bodyPr>
          <a:lstStyle/>
          <a:p>
            <a:r>
              <a:rPr lang="ar-SA" dirty="0"/>
              <a:t>نحن نقود دوريات الحذر على الطرق</a:t>
            </a:r>
            <a:endParaRPr lang="he-IL" dirty="0"/>
          </a:p>
        </p:txBody>
      </p:sp>
      <p:pic>
        <p:nvPicPr>
          <p:cNvPr id="1026" name="Picture 2"/>
          <p:cNvPicPr>
            <a:picLocks noChangeAspect="1" noChangeArrowheads="1"/>
          </p:cNvPicPr>
          <p:nvPr/>
        </p:nvPicPr>
        <p:blipFill>
          <a:blip r:embed="rId3" cstate="print"/>
          <a:srcRect l="19198" t="14954" r="17179" b="16423"/>
          <a:stretch>
            <a:fillRect/>
          </a:stretch>
        </p:blipFill>
        <p:spPr bwMode="auto">
          <a:xfrm>
            <a:off x="5669556" y="4637635"/>
            <a:ext cx="1524506" cy="1627828"/>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9422419" y="4668988"/>
            <a:ext cx="1504739" cy="1638032"/>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7620699" y="4622395"/>
            <a:ext cx="1515358" cy="1628775"/>
          </a:xfrm>
          <a:prstGeom prst="rect">
            <a:avLst/>
          </a:prstGeom>
          <a:noFill/>
          <a:ln w="9525">
            <a:noFill/>
            <a:miter lim="800000"/>
            <a:headEnd/>
            <a:tailEnd/>
          </a:ln>
          <a:effectLst/>
        </p:spPr>
      </p:pic>
      <p:pic>
        <p:nvPicPr>
          <p:cNvPr id="1030" name="Picture 6" descr="https://encrypted-tbn3.gstatic.com/images?q=tbn:ANd9GcTzhpjaSNqUr_-KGZd7QRZJLkX6O6idwM8JdW4XOs-WXkCxTs6S0w"/>
          <p:cNvPicPr>
            <a:picLocks noChangeAspect="1" noChangeArrowheads="1"/>
          </p:cNvPicPr>
          <p:nvPr/>
        </p:nvPicPr>
        <p:blipFill>
          <a:blip r:embed="rId6" cstate="print"/>
          <a:srcRect/>
          <a:stretch>
            <a:fillRect/>
          </a:stretch>
        </p:blipFill>
        <p:spPr bwMode="auto">
          <a:xfrm>
            <a:off x="956399" y="4668988"/>
            <a:ext cx="1578275" cy="1627828"/>
          </a:xfrm>
          <a:prstGeom prst="rect">
            <a:avLst/>
          </a:prstGeom>
          <a:noFill/>
        </p:spPr>
      </p:pic>
      <p:sp>
        <p:nvSpPr>
          <p:cNvPr id="9" name="TextBox 8"/>
          <p:cNvSpPr txBox="1"/>
          <p:nvPr/>
        </p:nvSpPr>
        <p:spPr>
          <a:xfrm>
            <a:off x="5578450" y="3001336"/>
            <a:ext cx="1752600" cy="1077218"/>
          </a:xfrm>
          <a:prstGeom prst="rect">
            <a:avLst/>
          </a:prstGeom>
          <a:noFill/>
        </p:spPr>
        <p:txBody>
          <a:bodyPr wrap="square" rtlCol="1">
            <a:spAutoFit/>
          </a:bodyPr>
          <a:lstStyle/>
          <a:p>
            <a:pPr algn="ctr"/>
            <a:r>
              <a:rPr lang="ar-SA" sz="3200" b="1" u="sng" dirty="0">
                <a:solidFill>
                  <a:srgbClr val="0070C0"/>
                </a:solidFill>
              </a:rPr>
              <a:t>الأصدقاء والآخرون</a:t>
            </a:r>
            <a:endParaRPr lang="he-IL" sz="3200" b="1" u="sng" dirty="0">
              <a:solidFill>
                <a:srgbClr val="0070C0"/>
              </a:solidFill>
            </a:endParaRPr>
          </a:p>
        </p:txBody>
      </p:sp>
      <p:sp>
        <p:nvSpPr>
          <p:cNvPr id="11" name="TextBox 10"/>
          <p:cNvSpPr txBox="1"/>
          <p:nvPr/>
        </p:nvSpPr>
        <p:spPr>
          <a:xfrm>
            <a:off x="7471945" y="3057732"/>
            <a:ext cx="1752600" cy="1077218"/>
          </a:xfrm>
          <a:prstGeom prst="rect">
            <a:avLst/>
          </a:prstGeom>
          <a:noFill/>
        </p:spPr>
        <p:txBody>
          <a:bodyPr wrap="square" rtlCol="1">
            <a:spAutoFit/>
          </a:bodyPr>
          <a:lstStyle/>
          <a:p>
            <a:pPr algn="ctr"/>
            <a:r>
              <a:rPr lang="ar-SA" sz="3200" b="1" u="sng" dirty="0">
                <a:solidFill>
                  <a:srgbClr val="FFC000"/>
                </a:solidFill>
              </a:rPr>
              <a:t>الاخوة والعائلة</a:t>
            </a:r>
            <a:endParaRPr lang="he-IL" sz="2000" b="1" dirty="0">
              <a:solidFill>
                <a:srgbClr val="FFC000"/>
              </a:solidFill>
            </a:endParaRPr>
          </a:p>
        </p:txBody>
      </p:sp>
      <p:sp>
        <p:nvSpPr>
          <p:cNvPr id="12" name="TextBox 11"/>
          <p:cNvSpPr txBox="1"/>
          <p:nvPr/>
        </p:nvSpPr>
        <p:spPr>
          <a:xfrm>
            <a:off x="3077700" y="3021767"/>
            <a:ext cx="2133378" cy="1077218"/>
          </a:xfrm>
          <a:prstGeom prst="rect">
            <a:avLst/>
          </a:prstGeom>
          <a:noFill/>
        </p:spPr>
        <p:txBody>
          <a:bodyPr wrap="square" rtlCol="1">
            <a:spAutoFit/>
          </a:bodyPr>
          <a:lstStyle/>
          <a:p>
            <a:pPr algn="ctr"/>
            <a:r>
              <a:rPr lang="ar-SA" sz="3200" b="1" u="sng" dirty="0">
                <a:solidFill>
                  <a:srgbClr val="00B050"/>
                </a:solidFill>
              </a:rPr>
              <a:t>اتبعوني</a:t>
            </a:r>
            <a:endParaRPr lang="he-IL" sz="3200" b="1" u="sng" dirty="0">
              <a:solidFill>
                <a:srgbClr val="00B050"/>
              </a:solidFill>
            </a:endParaRPr>
          </a:p>
          <a:p>
            <a:pPr algn="ctr"/>
            <a:r>
              <a:rPr lang="ar-SA" sz="3200" b="1" u="sng" dirty="0">
                <a:solidFill>
                  <a:srgbClr val="00B050"/>
                </a:solidFill>
              </a:rPr>
              <a:t>أن أكون قائدا</a:t>
            </a:r>
            <a:endParaRPr lang="he-IL" sz="3200" b="1" u="sng" dirty="0">
              <a:solidFill>
                <a:srgbClr val="00B050"/>
              </a:solidFill>
            </a:endParaRPr>
          </a:p>
        </p:txBody>
      </p:sp>
      <p:pic>
        <p:nvPicPr>
          <p:cNvPr id="1032" name="Picture 8" descr="https://encrypted-tbn0.gstatic.com/images?q=tbn:ANd9GcQmH0p_cwPnh-H1jYILxrMnouGxfnsjI4qgmVbdw6Aw592l0gA_"/>
          <p:cNvPicPr>
            <a:picLocks noChangeAspect="1" noChangeArrowheads="1"/>
          </p:cNvPicPr>
          <p:nvPr/>
        </p:nvPicPr>
        <p:blipFill>
          <a:blip r:embed="rId7" cstate="print"/>
          <a:srcRect/>
          <a:stretch>
            <a:fillRect/>
          </a:stretch>
        </p:blipFill>
        <p:spPr bwMode="auto">
          <a:xfrm>
            <a:off x="3313722" y="4663560"/>
            <a:ext cx="1791542" cy="1627828"/>
          </a:xfrm>
          <a:prstGeom prst="rect">
            <a:avLst/>
          </a:prstGeom>
          <a:noFill/>
        </p:spPr>
      </p:pic>
      <p:sp>
        <p:nvSpPr>
          <p:cNvPr id="14" name="TextBox 13"/>
          <p:cNvSpPr txBox="1"/>
          <p:nvPr/>
        </p:nvSpPr>
        <p:spPr>
          <a:xfrm>
            <a:off x="895156" y="2990233"/>
            <a:ext cx="1752600" cy="1077218"/>
          </a:xfrm>
          <a:prstGeom prst="rect">
            <a:avLst/>
          </a:prstGeom>
          <a:noFill/>
        </p:spPr>
        <p:txBody>
          <a:bodyPr wrap="square" rtlCol="1">
            <a:spAutoFit/>
          </a:bodyPr>
          <a:lstStyle/>
          <a:p>
            <a:pPr algn="ctr"/>
            <a:r>
              <a:rPr lang="ar-SA" sz="3200" b="1" u="sng" dirty="0">
                <a:solidFill>
                  <a:srgbClr val="C00000"/>
                </a:solidFill>
              </a:rPr>
              <a:t>قدوة شخصية</a:t>
            </a:r>
            <a:endParaRPr lang="he-IL" sz="3200" b="1" u="sng" dirty="0">
              <a:solidFill>
                <a:srgbClr val="C00000"/>
              </a:solidFill>
            </a:endParaRPr>
          </a:p>
        </p:txBody>
      </p:sp>
      <p:sp>
        <p:nvSpPr>
          <p:cNvPr id="3" name="מלבן 2"/>
          <p:cNvSpPr/>
          <p:nvPr/>
        </p:nvSpPr>
        <p:spPr>
          <a:xfrm>
            <a:off x="7573726" y="1782450"/>
            <a:ext cx="1659429" cy="923330"/>
          </a:xfrm>
          <a:prstGeom prst="rect">
            <a:avLst/>
          </a:prstGeom>
          <a:noFill/>
        </p:spPr>
        <p:txBody>
          <a:bodyPr wrap="none" lIns="91440" tIns="45720" rIns="91440" bIns="45720">
            <a:spAutoFit/>
          </a:bodyPr>
          <a:lstStyle/>
          <a:p>
            <a:pPr algn="ctr"/>
            <a:r>
              <a:rPr lang="ar-SA" sz="5400" b="1" dirty="0">
                <a:solidFill>
                  <a:srgbClr val="FFC000"/>
                </a:solidFill>
              </a:rPr>
              <a:t>القريب</a:t>
            </a:r>
            <a:endParaRPr lang="he-IL" sz="5400" b="1" cap="none" spc="0" dirty="0">
              <a:ln w="0"/>
              <a:solidFill>
                <a:srgbClr val="FFC000"/>
              </a:solidFill>
              <a:effectLst>
                <a:outerShdw blurRad="38100" dist="19050" dir="2700000" algn="tl" rotWithShape="0">
                  <a:schemeClr val="dk1">
                    <a:alpha val="40000"/>
                  </a:schemeClr>
                </a:outerShdw>
              </a:effectLst>
            </a:endParaRPr>
          </a:p>
        </p:txBody>
      </p:sp>
      <p:sp>
        <p:nvSpPr>
          <p:cNvPr id="16" name="מלבן 15"/>
          <p:cNvSpPr/>
          <p:nvPr/>
        </p:nvSpPr>
        <p:spPr>
          <a:xfrm>
            <a:off x="5768505" y="1782450"/>
            <a:ext cx="1372491" cy="923330"/>
          </a:xfrm>
          <a:prstGeom prst="rect">
            <a:avLst/>
          </a:prstGeom>
          <a:noFill/>
        </p:spPr>
        <p:txBody>
          <a:bodyPr wrap="none" lIns="91440" tIns="45720" rIns="91440" bIns="45720">
            <a:spAutoFit/>
          </a:bodyPr>
          <a:lstStyle/>
          <a:p>
            <a:pPr algn="ctr"/>
            <a:r>
              <a:rPr lang="ar-SA" sz="5400" b="1" dirty="0">
                <a:ln w="0"/>
                <a:solidFill>
                  <a:srgbClr val="0099CC"/>
                </a:solidFill>
                <a:effectLst>
                  <a:outerShdw blurRad="38100" dist="19050" dir="2700000" algn="tl" rotWithShape="0">
                    <a:schemeClr val="dk1">
                      <a:alpha val="40000"/>
                    </a:schemeClr>
                  </a:outerShdw>
                </a:effectLst>
              </a:rPr>
              <a:t>الآخر</a:t>
            </a:r>
            <a:endParaRPr lang="he-IL" sz="5400" b="1" dirty="0">
              <a:ln w="0"/>
              <a:solidFill>
                <a:srgbClr val="0099CC"/>
              </a:solidFill>
              <a:effectLst>
                <a:outerShdw blurRad="38100" dist="19050" dir="2700000" algn="tl" rotWithShape="0">
                  <a:schemeClr val="dk1">
                    <a:alpha val="40000"/>
                  </a:schemeClr>
                </a:outerShdw>
              </a:effectLst>
            </a:endParaRPr>
          </a:p>
        </p:txBody>
      </p:sp>
      <p:sp>
        <p:nvSpPr>
          <p:cNvPr id="17" name="מלבן 16"/>
          <p:cNvSpPr/>
          <p:nvPr/>
        </p:nvSpPr>
        <p:spPr>
          <a:xfrm>
            <a:off x="3495891" y="1780538"/>
            <a:ext cx="1564852" cy="923330"/>
          </a:xfrm>
          <a:prstGeom prst="rect">
            <a:avLst/>
          </a:prstGeom>
          <a:noFill/>
        </p:spPr>
        <p:txBody>
          <a:bodyPr wrap="none" lIns="91440" tIns="45720" rIns="91440" bIns="45720">
            <a:spAutoFit/>
          </a:bodyPr>
          <a:lstStyle/>
          <a:p>
            <a:pPr algn="ctr"/>
            <a:r>
              <a:rPr lang="ar-SA" sz="5400" b="1" dirty="0">
                <a:ln w="0"/>
                <a:solidFill>
                  <a:srgbClr val="00B050"/>
                </a:solidFill>
                <a:effectLst>
                  <a:outerShdw blurRad="38100" dist="19050" dir="2700000" algn="tl" rotWithShape="0">
                    <a:schemeClr val="dk1">
                      <a:alpha val="40000"/>
                    </a:schemeClr>
                  </a:outerShdw>
                </a:effectLst>
              </a:rPr>
              <a:t>القيادة</a:t>
            </a:r>
            <a:endParaRPr lang="he-IL" sz="5400" b="1" dirty="0">
              <a:ln w="0"/>
              <a:solidFill>
                <a:srgbClr val="00B050"/>
              </a:solidFill>
              <a:effectLst>
                <a:outerShdw blurRad="38100" dist="19050" dir="2700000" algn="tl" rotWithShape="0">
                  <a:schemeClr val="dk1">
                    <a:alpha val="40000"/>
                  </a:schemeClr>
                </a:outerShdw>
              </a:effectLst>
            </a:endParaRPr>
          </a:p>
        </p:txBody>
      </p:sp>
      <p:sp>
        <p:nvSpPr>
          <p:cNvPr id="18" name="מלבן 17"/>
          <p:cNvSpPr/>
          <p:nvPr/>
        </p:nvSpPr>
        <p:spPr>
          <a:xfrm>
            <a:off x="392981" y="1786891"/>
            <a:ext cx="2467343" cy="923330"/>
          </a:xfrm>
          <a:prstGeom prst="rect">
            <a:avLst/>
          </a:prstGeom>
          <a:noFill/>
        </p:spPr>
        <p:txBody>
          <a:bodyPr wrap="none" lIns="91440" tIns="45720" rIns="91440" bIns="45720">
            <a:spAutoFit/>
          </a:bodyPr>
          <a:lstStyle/>
          <a:p>
            <a:pPr algn="ctr"/>
            <a:r>
              <a:rPr lang="ar-SA" sz="5400" b="1" dirty="0">
                <a:ln w="0"/>
                <a:solidFill>
                  <a:srgbClr val="C00000"/>
                </a:solidFill>
                <a:effectLst>
                  <a:outerShdw blurRad="38100" dist="19050" dir="2700000" algn="tl" rotWithShape="0">
                    <a:schemeClr val="dk1">
                      <a:alpha val="40000"/>
                    </a:schemeClr>
                  </a:outerShdw>
                </a:effectLst>
              </a:rPr>
              <a:t>المسؤولية</a:t>
            </a:r>
            <a:endParaRPr lang="he-IL" sz="5400" b="1" cap="none" spc="0" dirty="0">
              <a:ln w="0"/>
              <a:solidFill>
                <a:srgbClr val="C00000"/>
              </a:solidFill>
              <a:effectLst>
                <a:outerShdw blurRad="38100" dist="19050" dir="2700000" algn="tl" rotWithShape="0">
                  <a:schemeClr val="dk1">
                    <a:alpha val="40000"/>
                  </a:schemeClr>
                </a:outerShdw>
              </a:effectLst>
            </a:endParaRPr>
          </a:p>
        </p:txBody>
      </p:sp>
      <p:sp>
        <p:nvSpPr>
          <p:cNvPr id="20" name="מלבן 19"/>
          <p:cNvSpPr/>
          <p:nvPr/>
        </p:nvSpPr>
        <p:spPr>
          <a:xfrm>
            <a:off x="11053823" y="3257223"/>
            <a:ext cx="1138177" cy="81022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2" name="מלבן 21"/>
          <p:cNvSpPr/>
          <p:nvPr/>
        </p:nvSpPr>
        <p:spPr>
          <a:xfrm>
            <a:off x="9868722" y="1782450"/>
            <a:ext cx="710451" cy="923330"/>
          </a:xfrm>
          <a:prstGeom prst="rect">
            <a:avLst/>
          </a:prstGeom>
          <a:noFill/>
        </p:spPr>
        <p:txBody>
          <a:bodyPr wrap="none" lIns="91440" tIns="45720" rIns="91440" bIns="45720">
            <a:spAutoFit/>
          </a:bodyPr>
          <a:lstStyle/>
          <a:p>
            <a:pPr algn="ctr"/>
            <a:r>
              <a:rPr lang="ar-SA" sz="5400" b="1" cap="none" spc="0" dirty="0" smtClean="0">
                <a:ln w="0"/>
                <a:solidFill>
                  <a:srgbClr val="660066"/>
                </a:solidFill>
                <a:effectLst>
                  <a:outerShdw blurRad="38100" dist="19050" dir="2700000" algn="tl" rotWithShape="0">
                    <a:schemeClr val="dk1">
                      <a:alpha val="40000"/>
                    </a:schemeClr>
                  </a:outerShdw>
                </a:effectLst>
              </a:rPr>
              <a:t>أنا</a:t>
            </a:r>
            <a:endParaRPr lang="he-IL" sz="5400" b="1" cap="none" spc="0" dirty="0">
              <a:ln w="0"/>
              <a:solidFill>
                <a:srgbClr val="660066"/>
              </a:solidFill>
              <a:effectLst>
                <a:outerShdw blurRad="38100" dist="19050" dir="2700000" algn="tl" rotWithShape="0">
                  <a:schemeClr val="dk1">
                    <a:alpha val="40000"/>
                  </a:schemeClr>
                </a:outerShdw>
              </a:effectLst>
            </a:endParaRPr>
          </a:p>
        </p:txBody>
      </p:sp>
      <p:sp>
        <p:nvSpPr>
          <p:cNvPr id="23" name="מלבן 22"/>
          <p:cNvSpPr/>
          <p:nvPr/>
        </p:nvSpPr>
        <p:spPr>
          <a:xfrm>
            <a:off x="9959290" y="3057732"/>
            <a:ext cx="554960" cy="707886"/>
          </a:xfrm>
          <a:prstGeom prst="rect">
            <a:avLst/>
          </a:prstGeom>
          <a:noFill/>
        </p:spPr>
        <p:txBody>
          <a:bodyPr wrap="none" lIns="91440" tIns="45720" rIns="91440" bIns="45720">
            <a:spAutoFit/>
          </a:bodyPr>
          <a:lstStyle/>
          <a:p>
            <a:pPr algn="ctr"/>
            <a:r>
              <a:rPr lang="ar-EG" sz="4000" b="1" u="sng" dirty="0" smtClean="0">
                <a:ln w="0"/>
                <a:solidFill>
                  <a:srgbClr val="660066"/>
                </a:solidFill>
                <a:effectLst>
                  <a:outerShdw blurRad="38100" dist="19050" dir="2700000" algn="tl" rotWithShape="0">
                    <a:schemeClr val="dk1">
                      <a:alpha val="40000"/>
                    </a:schemeClr>
                  </a:outerShdw>
                </a:effectLst>
              </a:rPr>
              <a:t>أنا</a:t>
            </a:r>
            <a:endParaRPr lang="he-IL" sz="5400" b="1" u="sng" cap="none" spc="0" dirty="0">
              <a:ln w="0"/>
              <a:solidFill>
                <a:srgbClr val="660066"/>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1">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ערכת נושא1" id="{F8AAAFED-AD63-4F34-A89A-6CEE907E766B}" vid="{051414DB-99FF-4425-8FB5-E20E73E9618D}"/>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3214</TotalTime>
  <Words>5528</Words>
  <Application>Microsoft Office PowerPoint</Application>
  <PresentationFormat>מסך רחב</PresentationFormat>
  <Paragraphs>782</Paragraphs>
  <Slides>34</Slides>
  <Notes>30</Notes>
  <HiddenSlides>0</HiddenSlides>
  <MMClips>5</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34</vt:i4>
      </vt:variant>
    </vt:vector>
  </HeadingPairs>
  <TitlesOfParts>
    <vt:vector size="43" baseType="lpstr">
      <vt:lpstr>Alef</vt:lpstr>
      <vt:lpstr>Arial</vt:lpstr>
      <vt:lpstr>Calibri</vt:lpstr>
      <vt:lpstr>Calibri Light</vt:lpstr>
      <vt:lpstr>Open Sans</vt:lpstr>
      <vt:lpstr>Symbol</vt:lpstr>
      <vt:lpstr>Wingdings</vt:lpstr>
      <vt:lpstr>Wingdings 2</vt:lpstr>
      <vt:lpstr>ערכת נושא1</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Yaron'S Team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Dikla Rimon</dc:creator>
  <cp:lastModifiedBy>User</cp:lastModifiedBy>
  <cp:revision>306</cp:revision>
  <dcterms:created xsi:type="dcterms:W3CDTF">2015-03-28T05:01:40Z</dcterms:created>
  <dcterms:modified xsi:type="dcterms:W3CDTF">2020-05-19T09:50:20Z</dcterms:modified>
</cp:coreProperties>
</file>