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8" r:id="rId2"/>
    <p:sldId id="268" r:id="rId3"/>
    <p:sldId id="269" r:id="rId4"/>
    <p:sldId id="286" r:id="rId5"/>
    <p:sldId id="287" r:id="rId6"/>
    <p:sldId id="270" r:id="rId7"/>
    <p:sldId id="271" r:id="rId8"/>
    <p:sldId id="304" r:id="rId9"/>
    <p:sldId id="273" r:id="rId10"/>
    <p:sldId id="299" r:id="rId11"/>
    <p:sldId id="272" r:id="rId12"/>
    <p:sldId id="288" r:id="rId13"/>
    <p:sldId id="300" r:id="rId14"/>
    <p:sldId id="301" r:id="rId15"/>
    <p:sldId id="302" r:id="rId16"/>
    <p:sldId id="312" r:id="rId17"/>
    <p:sldId id="303" r:id="rId18"/>
    <p:sldId id="305" r:id="rId19"/>
    <p:sldId id="333" r:id="rId20"/>
    <p:sldId id="314" r:id="rId21"/>
    <p:sldId id="315" r:id="rId22"/>
    <p:sldId id="309" r:id="rId23"/>
    <p:sldId id="322" r:id="rId24"/>
    <p:sldId id="321" r:id="rId25"/>
    <p:sldId id="323" r:id="rId26"/>
    <p:sldId id="325" r:id="rId27"/>
    <p:sldId id="324" r:id="rId28"/>
    <p:sldId id="316" r:id="rId29"/>
    <p:sldId id="326" r:id="rId30"/>
    <p:sldId id="318" r:id="rId31"/>
    <p:sldId id="327" r:id="rId32"/>
    <p:sldId id="331" r:id="rId33"/>
    <p:sldId id="332" r:id="rId34"/>
    <p:sldId id="311" r:id="rId35"/>
    <p:sldId id="310" r:id="rId36"/>
    <p:sldId id="289" r:id="rId37"/>
    <p:sldId id="334" r:id="rId38"/>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ome" initials="h"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132"/>
    <a:srgbClr val="FFF46B"/>
    <a:srgbClr val="F3F5F2"/>
    <a:srgbClr val="FEFEFE"/>
    <a:srgbClr val="FFFFFF"/>
    <a:srgbClr val="4285E3"/>
    <a:srgbClr val="EBEBEB"/>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91" autoAdjust="0"/>
    <p:restoredTop sz="77379" autoAdjust="0"/>
  </p:normalViewPr>
  <p:slideViewPr>
    <p:cSldViewPr snapToGrid="0" snapToObjects="1" showGuides="1">
      <p:cViewPr varScale="1">
        <p:scale>
          <a:sx n="56" d="100"/>
          <a:sy n="56" d="100"/>
        </p:scale>
        <p:origin x="816" y="66"/>
      </p:cViewPr>
      <p:guideLst>
        <p:guide orient="horz" pos="2024"/>
        <p:guide pos="3863"/>
      </p:guideLst>
    </p:cSldViewPr>
  </p:slideViewPr>
  <p:notesTextViewPr>
    <p:cViewPr>
      <p:scale>
        <a:sx n="1" d="1"/>
        <a:sy n="1" d="1"/>
      </p:scale>
      <p:origin x="0" y="0"/>
    </p:cViewPr>
  </p:notesText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כ"ח/תשרי/תשפ"ב</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שלום תלמידים יקרים, שמחה שהצטרפתם אליי לשיעור.</a:t>
            </a:r>
            <a:endParaRPr lang="en-US" dirty="0"/>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שמי איריס צברי ואני מחנכת כיתה א בבית ספר רמב"ם בבית דגן.</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היום נקרא ונלמד ביחד שיר שכתבה המשוררת מרים ילן שטקליס.</a:t>
            </a:r>
            <a:endParaRPr lang="en-US" dirty="0"/>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המשוררת מרים ילן שטקליס כתבה הרבה שירים יפים ומעניינים והיה לי קשה מאוד לבחור איזה מבין השירים נלמד היום ביחד, ולבסוף בחרתי בשיר שנקרא: מיכאל.</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אוהבים שירים? גם אני אוהבת מאוד לקרוא ולהאזין לשירים.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מזמינה אתכם לחוויית קריאה איתי. מבטיחה שיהיה מעניין. מאחלת לנו שיעור נעים. </a:t>
            </a:r>
          </a:p>
          <a:p>
            <a:pPr marL="0" marR="0" lvl="0" indent="0" algn="r" defTabSz="914400" rtl="0" eaLnBrk="1" fontAlgn="auto" latinLnBrk="0" hangingPunct="1">
              <a:lnSpc>
                <a:spcPct val="100000"/>
              </a:lnSpc>
              <a:spcBef>
                <a:spcPts val="0"/>
              </a:spcBef>
              <a:spcAft>
                <a:spcPts val="0"/>
              </a:spcAft>
              <a:buClrTx/>
              <a:buSzTx/>
              <a:buFontTx/>
              <a:buNone/>
              <a:tabLst/>
              <a:defRPr/>
            </a:pPr>
            <a:endParaRPr lang="he-IL" dirty="0"/>
          </a:p>
          <a:p>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727800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sz="1200" b="1" dirty="0"/>
              <a:t>אז מה נלמד היום?</a:t>
            </a:r>
          </a:p>
          <a:p>
            <a:pPr marL="0" lvl="0" indent="0" algn="r" rtl="1">
              <a:spcBef>
                <a:spcPts val="0"/>
              </a:spcBef>
              <a:spcAft>
                <a:spcPts val="0"/>
              </a:spcAft>
              <a:buNone/>
            </a:pPr>
            <a:r>
              <a:rPr lang="he-IL" sz="1200" b="1" dirty="0"/>
              <a:t>מציגה את תוכני השיעור.</a:t>
            </a:r>
          </a:p>
          <a:p>
            <a:pPr marL="158750" indent="0" algn="r" rtl="1">
              <a:buNone/>
            </a:pPr>
            <a:endParaRPr lang="he-IL" sz="1200" dirty="0">
              <a:solidFill>
                <a:schemeClr val="tx1"/>
              </a:solidFill>
            </a:endParaRPr>
          </a:p>
          <a:p>
            <a:r>
              <a:rPr lang="he-IL" dirty="0"/>
              <a:t>א</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1993621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הציוד הנדרש לשיעור: דף, עיפרון וצבעים.</a:t>
            </a:r>
          </a:p>
          <a:p>
            <a:pPr algn="r"/>
            <a:r>
              <a:rPr lang="he-IL" dirty="0"/>
              <a:t>אמתין לכם כמה שניות עד אשר תתארגנו עם הציוד.</a:t>
            </a:r>
          </a:p>
          <a:p>
            <a:pPr algn="r"/>
            <a:r>
              <a:rPr lang="he-IL" dirty="0"/>
              <a:t>מי שכבר מאורגן עם הציוד הנדרש כל הכבוד... ומייד מתחילים...</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3570026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עד שתי דקות</a:t>
            </a:r>
          </a:p>
          <a:p>
            <a:pPr marL="0" lvl="0" indent="0" algn="r" rtl="1">
              <a:spcBef>
                <a:spcPts val="0"/>
              </a:spcBef>
              <a:spcAft>
                <a:spcPts val="0"/>
              </a:spcAft>
              <a:buNone/>
            </a:pPr>
            <a:endParaRPr lang="he-IL" b="1" dirty="0"/>
          </a:p>
          <a:p>
            <a:pPr marL="0" lvl="0" indent="0" algn="r" rtl="1">
              <a:spcBef>
                <a:spcPts val="0"/>
              </a:spcBef>
              <a:spcAft>
                <a:spcPts val="0"/>
              </a:spcAft>
              <a:buNone/>
            </a:pPr>
            <a:r>
              <a:rPr lang="he-IL" dirty="0">
                <a:solidFill>
                  <a:schemeClr val="dk1"/>
                </a:solidFill>
              </a:rPr>
              <a:t>לפניכם שם השיר.</a:t>
            </a:r>
          </a:p>
          <a:p>
            <a:pPr marL="0" lvl="0" indent="0" algn="r" rtl="1">
              <a:spcBef>
                <a:spcPts val="0"/>
              </a:spcBef>
              <a:spcAft>
                <a:spcPts val="0"/>
              </a:spcAft>
              <a:buNone/>
            </a:pPr>
            <a:r>
              <a:rPr lang="he-IL" dirty="0">
                <a:solidFill>
                  <a:schemeClr val="dk1"/>
                </a:solidFill>
              </a:rPr>
              <a:t>נסו לקרוא את שם השיר. נכון. קראתם יפה, שם השיר מיכאל.</a:t>
            </a:r>
          </a:p>
          <a:p>
            <a:pPr marL="0" lvl="0" indent="0" algn="r" rtl="1">
              <a:spcBef>
                <a:spcPts val="0"/>
              </a:spcBef>
              <a:spcAft>
                <a:spcPts val="0"/>
              </a:spcAft>
              <a:buNone/>
            </a:pPr>
            <a:r>
              <a:rPr lang="he-IL" dirty="0">
                <a:solidFill>
                  <a:schemeClr val="dk1"/>
                </a:solidFill>
              </a:rPr>
              <a:t>איזה שם מעניין לשיר, נכון? נסו לשער מי הוא אותו מיכאל.  האם הוא הדובר בשיר? האם הוא הדמות שעליה מספרים בשיר? האם הוא ילד או אדם מבוגר? האם הוא דמות אהובה או לא? האם אתם מכירים מישהו ששמו מיכאל?</a:t>
            </a:r>
          </a:p>
          <a:p>
            <a:pPr marL="0" lvl="0" indent="0" algn="r" rtl="1">
              <a:spcBef>
                <a:spcPts val="0"/>
              </a:spcBef>
              <a:spcAft>
                <a:spcPts val="0"/>
              </a:spcAft>
              <a:buNone/>
            </a:pPr>
            <a:r>
              <a:rPr lang="he-IL" dirty="0">
                <a:solidFill>
                  <a:schemeClr val="dk1"/>
                </a:solidFill>
              </a:rPr>
              <a:t>אתם צודקים, יש לנו כל כך הרבה שאלות, אך לפי שם השיר שבנוי רק ממילה אחת קשה לשער תשובות לכל כך הרבה שאלות ומחשבות שמתרוצצות לנו בראש.</a:t>
            </a:r>
          </a:p>
          <a:p>
            <a:pPr marL="0" lvl="0" indent="0" algn="r" rtl="1">
              <a:spcBef>
                <a:spcPts val="0"/>
              </a:spcBef>
              <a:spcAft>
                <a:spcPts val="0"/>
              </a:spcAft>
              <a:buNone/>
            </a:pPr>
            <a:r>
              <a:rPr lang="he-IL" dirty="0">
                <a:solidFill>
                  <a:schemeClr val="dk1"/>
                </a:solidFill>
              </a:rPr>
              <a:t>אני מציעה שניגש לקריאת השיר. בוודאי לאחר קריאה נקבל מענה לפחות על חלק מהשאלות, מהמחשבות ומהתהיות שהיו לנו.</a:t>
            </a:r>
            <a:endParaRPr lang="he-IL" dirty="0">
              <a:solidFill>
                <a:srgbClr val="FF0000"/>
              </a:solidFill>
            </a:endParaRPr>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365793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עד שתי דקות</a:t>
            </a:r>
            <a:endParaRPr lang="he-IL" b="0" dirty="0"/>
          </a:p>
          <a:p>
            <a:pPr marL="0" lvl="0" indent="0" algn="r" rtl="1">
              <a:spcBef>
                <a:spcPts val="0"/>
              </a:spcBef>
              <a:spcAft>
                <a:spcPts val="0"/>
              </a:spcAft>
              <a:buNone/>
            </a:pPr>
            <a:r>
              <a:rPr lang="he-IL" b="0" dirty="0"/>
              <a:t>קריאה רציפה של השיר.</a:t>
            </a:r>
            <a:endParaRPr lang="he-IL" dirty="0">
              <a:solidFill>
                <a:srgbClr val="FF0000"/>
              </a:solidFill>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5</a:t>
            </a:fld>
            <a:endParaRPr lang="x-none"/>
          </a:p>
        </p:txBody>
      </p:sp>
    </p:spTree>
    <p:extLst>
      <p:ext uri="{BB962C8B-B14F-4D97-AF65-F5344CB8AC3E}">
        <p14:creationId xmlns:p14="http://schemas.microsoft.com/office/powerpoint/2010/main" val="3417056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marL="158750" marR="0" lvl="0" indent="0" algn="r" defTabSz="914400" rtl="1" eaLnBrk="1" fontAlgn="auto" latinLnBrk="0" hangingPunct="1">
              <a:lnSpc>
                <a:spcPct val="100000"/>
              </a:lnSpc>
              <a:spcBef>
                <a:spcPts val="0"/>
              </a:spcBef>
              <a:spcAft>
                <a:spcPts val="0"/>
              </a:spcAft>
              <a:buClrTx/>
              <a:buSzTx/>
              <a:buFontTx/>
              <a:buNone/>
              <a:tabLst/>
              <a:defRPr/>
            </a:pPr>
            <a:r>
              <a:rPr lang="he-IL" b="1" dirty="0"/>
              <a:t>קריאה רציפה של השיר.</a:t>
            </a:r>
            <a:endParaRPr lang="he-IL"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2039595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1" dirty="0"/>
          </a:p>
          <a:p>
            <a:pPr marL="0" lvl="0" indent="0" algn="r" rtl="1">
              <a:lnSpc>
                <a:spcPct val="115000"/>
              </a:lnSpc>
              <a:spcBef>
                <a:spcPts val="1200"/>
              </a:spcBef>
              <a:spcAft>
                <a:spcPts val="0"/>
              </a:spcAft>
              <a:buClr>
                <a:schemeClr val="dk1"/>
              </a:buClr>
              <a:buSzPts val="1100"/>
              <a:buFont typeface="Arial"/>
              <a:buNone/>
            </a:pPr>
            <a:endParaRPr lang="he-IL" dirty="0"/>
          </a:p>
          <a:p>
            <a:r>
              <a:rPr lang="he-IL" dirty="0"/>
              <a:t>קריאה רציפה של השיר</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1455684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1" dirty="0"/>
          </a:p>
          <a:p>
            <a:pPr marL="0" lvl="0" indent="0" algn="r" rtl="1">
              <a:lnSpc>
                <a:spcPct val="115000"/>
              </a:lnSpc>
              <a:spcBef>
                <a:spcPts val="1200"/>
              </a:spcBef>
              <a:spcAft>
                <a:spcPts val="0"/>
              </a:spcAft>
              <a:buClr>
                <a:schemeClr val="dk1"/>
              </a:buClr>
              <a:buSzPts val="1100"/>
              <a:buFont typeface="Arial"/>
              <a:buNone/>
            </a:pPr>
            <a:r>
              <a:rPr lang="he-IL" dirty="0"/>
              <a:t>להציג בפני התלמידים שאלות, מחשבות, רגשות... שהתעוררו במהלך קריאת השיר.</a:t>
            </a:r>
          </a:p>
          <a:p>
            <a:pPr marL="0" lvl="0" indent="0" algn="r" rtl="1">
              <a:lnSpc>
                <a:spcPct val="115000"/>
              </a:lnSpc>
              <a:spcBef>
                <a:spcPts val="1200"/>
              </a:spcBef>
              <a:spcAft>
                <a:spcPts val="0"/>
              </a:spcAft>
              <a:buClr>
                <a:schemeClr val="dk1"/>
              </a:buClr>
              <a:buSzPts val="1100"/>
              <a:buFont typeface="Arial"/>
              <a:buNone/>
            </a:pPr>
            <a:r>
              <a:rPr lang="he-IL" dirty="0"/>
              <a:t>גם אני כאשר קראתי את השיר שאלתי את עצמי הרבה שאלות. למשל, בתחילת השיר לא ידעתי מי המספר: בן או בת?  רק במהלך הקריאה הבנתי שזאת בת מפני שהיא לבשה שמלה, ומי זה מיכאל?  האם הוא חבר? דוד? שכן? ילד מהגן? אח? לא יודעת, אבל דבר אחד ממש ברור לי שמיכאל הוא דמות חשובה מאוד לילדה. היא מחכה לו, מתלבשת יפה לכבודו. אני סקרנית מאוד  לדעת מי הוא. ולמה הוא לא בא?</a:t>
            </a:r>
          </a:p>
          <a:p>
            <a:pPr marL="0" lvl="0" indent="0" algn="r" rtl="1">
              <a:lnSpc>
                <a:spcPct val="115000"/>
              </a:lnSpc>
              <a:spcBef>
                <a:spcPts val="1200"/>
              </a:spcBef>
              <a:spcAft>
                <a:spcPts val="0"/>
              </a:spcAft>
              <a:buClr>
                <a:schemeClr val="dk1"/>
              </a:buClr>
              <a:buSzPts val="1100"/>
              <a:buFont typeface="Arial"/>
              <a:buNone/>
            </a:pPr>
            <a:r>
              <a:rPr lang="he-IL" dirty="0"/>
              <a:t>הרגשות שלי בזמן קריאת השיר היו רבים. בהתחלה ריחמתי על הילדה. כעסתי קצת על מיכאל שמבטיח ולא מקיים הבטחות, אבל גם דאגתי לו. אולי קרה לו משהו מצער והוא לא יכול היה להגיע... אם הייתי פוגשת את הילדה מהשיר, בטוח היו לי הרבה שאלות לשאול אותה.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3231974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אני מזמינה אתכם לקריאה נוספת של השיר אך הפעם נקרא אותו בחלקים, בכל פעם בית נוסף, וננסה להכיר יותר את הדמויות בשיר. </a:t>
            </a:r>
          </a:p>
          <a:p>
            <a:pPr algn="r"/>
            <a:r>
              <a:rPr lang="he-IL" dirty="0"/>
              <a:t>בואו קראו את הבית הראשון. ממתינה כמה שניות. קראתם יפה.</a:t>
            </a:r>
          </a:p>
          <a:p>
            <a:pPr algn="r"/>
            <a:r>
              <a:rPr lang="he-IL" dirty="0"/>
              <a:t>חיכיתי... חיכיתי... מה קורה פה? האם המשוררת התבלבלה וכתבה בטעות פעמיים את המילה? ממש לא. היא רצתה להדגיש לנו עד כמה הילדה ציפתה לבואו של מיכאל.</a:t>
            </a:r>
          </a:p>
          <a:p>
            <a:pPr algn="r"/>
            <a:r>
              <a:rPr lang="he-IL" dirty="0"/>
              <a:t>בכיתי... בכיתי... שמתם לב?  גם כאן המילה מופיעה פעמיים, כנראה המשוררת רוצה לתאר שזה היה בכי ממושך וארוך, בכי מתוך צער ואכזבה אמיתיים.</a:t>
            </a:r>
          </a:p>
          <a:p>
            <a:pPr algn="r"/>
            <a:r>
              <a:rPr lang="he-IL" dirty="0"/>
              <a:t>ומי לא בא? מה פתאום הילדה שואלת אותנו? הרי היא יודעת את התשובה. לפעמים בשירים משתמשים בשאלות שמפנים אילנו הקוראים, כדי שנהיה יותר מעורבים וננסה להרגיש את מה שהילדה מרגישה.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3937807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בואו נקרא את הבית השני של השיר. </a:t>
            </a:r>
          </a:p>
          <a:p>
            <a:pPr algn="r" rtl="1"/>
            <a:r>
              <a:rPr lang="he-IL" dirty="0"/>
              <a:t>ממתינה כמה רגעים, וכעת נקרא ביחד. </a:t>
            </a:r>
          </a:p>
          <a:p>
            <a:pPr algn="r" rtl="1"/>
            <a:r>
              <a:rPr lang="he-IL" dirty="0"/>
              <a:t>מיכאל הבטיח פעמיים – כלומר שתי פעמים שהוא יבוא, אך הוא מאכזב ולא מגיע. </a:t>
            </a:r>
          </a:p>
          <a:p>
            <a:pPr algn="r" rtl="1"/>
            <a:r>
              <a:rPr lang="he-IL" dirty="0"/>
              <a:t>שמתם לב שהילדה בשיר משתפת אותנו בפעם השנייה באותה שאלה: ומי לא בא? כנראה שהיא מאוכזבת מאוד. </a:t>
            </a:r>
          </a:p>
          <a:p>
            <a:pPr algn="r" rtl="1"/>
            <a:r>
              <a:rPr lang="he-IL" dirty="0"/>
              <a:t>כיצד לדעתכם מרגישה הילדה בשיר? </a:t>
            </a:r>
          </a:p>
          <a:p>
            <a:pPr algn="r" rtl="1"/>
            <a:r>
              <a:rPr lang="he-IL" dirty="0"/>
              <a:t>אתם חושבים כמוני? אני חושבת שהילדה מרגישה עצב, אכזבה, תסכול, צער, עלבון, כאב,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10</a:t>
            </a:fld>
            <a:endParaRPr lang="x-none"/>
          </a:p>
        </p:txBody>
      </p:sp>
    </p:spTree>
    <p:extLst>
      <p:ext uri="{BB962C8B-B14F-4D97-AF65-F5344CB8AC3E}">
        <p14:creationId xmlns:p14="http://schemas.microsoft.com/office/powerpoint/2010/main" val="2204237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1" dirty="0"/>
          </a:p>
          <a:p>
            <a:pPr marL="0" lvl="0" indent="0" algn="r" rtl="1">
              <a:lnSpc>
                <a:spcPct val="115000"/>
              </a:lnSpc>
              <a:spcBef>
                <a:spcPts val="1200"/>
              </a:spcBef>
              <a:spcAft>
                <a:spcPts val="0"/>
              </a:spcAft>
              <a:buClr>
                <a:schemeClr val="dk1"/>
              </a:buClr>
              <a:buSzPts val="1100"/>
              <a:buFont typeface="Arial"/>
              <a:buNone/>
            </a:pPr>
            <a:r>
              <a:rPr lang="he-IL" dirty="0"/>
              <a:t>בואו נקרא ביחד את הבית הזה.</a:t>
            </a:r>
          </a:p>
          <a:p>
            <a:pPr marL="0" lvl="0" indent="0" algn="r" rtl="1">
              <a:lnSpc>
                <a:spcPct val="115000"/>
              </a:lnSpc>
              <a:spcBef>
                <a:spcPts val="1200"/>
              </a:spcBef>
              <a:spcAft>
                <a:spcPts val="0"/>
              </a:spcAft>
              <a:buClr>
                <a:schemeClr val="dk1"/>
              </a:buClr>
              <a:buSzPts val="1100"/>
              <a:buFont typeface="Arial"/>
              <a:buNone/>
            </a:pPr>
            <a:r>
              <a:rPr lang="he-IL" dirty="0"/>
              <a:t>כיצד מתכוננת הילדה לקראת המפגש עם מיכאל? נכון, היא לובשת שמלה יפה מאוד </a:t>
            </a:r>
            <a:r>
              <a:rPr lang="he-IL" b="1" dirty="0"/>
              <a:t>וסינר</a:t>
            </a:r>
            <a:r>
              <a:rPr lang="he-IL" dirty="0"/>
              <a:t>. היא אפילו מתארת לנו את הסינר שבו רקום אפרוח ורוד. מה אתם חושבים על הילדה שכל כך מתכוננת לפגישת אחר הצוהריים עם חבר? שהוא חשוב לה מאוד, היא רוצה להרשים אותו, היא מתכוננת מאוד לכבודו, חשוב לה להיראות יפה. אני ממש סקרנית לדעת מי הוא מיכאל הזה שהילדה כל כך מצפה לבואו.</a:t>
            </a:r>
          </a:p>
          <a:p>
            <a:pPr marL="0" lvl="0" indent="0" algn="r" rtl="1">
              <a:lnSpc>
                <a:spcPct val="115000"/>
              </a:lnSpc>
              <a:spcBef>
                <a:spcPts val="1200"/>
              </a:spcBef>
              <a:spcAft>
                <a:spcPts val="0"/>
              </a:spcAft>
              <a:buClr>
                <a:schemeClr val="dk1"/>
              </a:buClr>
              <a:buSzPts val="1100"/>
              <a:buFont typeface="Arial"/>
              <a:buNone/>
            </a:pPr>
            <a:r>
              <a:rPr lang="he-IL" dirty="0"/>
              <a:t>גם אתם מרגישים כמוני את ההתרגשות של הילדה לקראת הפגישה?</a:t>
            </a:r>
          </a:p>
          <a:p>
            <a:pPr marL="0" lvl="0" indent="0" algn="r" rtl="1">
              <a:lnSpc>
                <a:spcPct val="115000"/>
              </a:lnSpc>
              <a:spcBef>
                <a:spcPts val="1200"/>
              </a:spcBef>
              <a:spcAft>
                <a:spcPts val="0"/>
              </a:spcAft>
              <a:buClr>
                <a:schemeClr val="dk1"/>
              </a:buClr>
              <a:buSzPts val="1100"/>
              <a:buFont typeface="Arial"/>
              <a:buNone/>
            </a:pPr>
            <a:r>
              <a:rPr lang="he-IL" dirty="0"/>
              <a:t>האם גם אתם מתכוננים כך כאשר אתם מזמינים אליכם חברים אחר הצוהריים?</a:t>
            </a:r>
          </a:p>
          <a:p>
            <a:pPr marL="0" lvl="0" indent="0" algn="r" rtl="1">
              <a:lnSpc>
                <a:spcPct val="115000"/>
              </a:lnSpc>
              <a:spcBef>
                <a:spcPts val="1200"/>
              </a:spcBef>
              <a:spcAft>
                <a:spcPts val="0"/>
              </a:spcAft>
              <a:buClr>
                <a:schemeClr val="dk1"/>
              </a:buClr>
              <a:buSzPts val="1100"/>
              <a:buFont typeface="Arial"/>
              <a:buNone/>
            </a:pPr>
            <a:r>
              <a:rPr lang="he-IL" dirty="0"/>
              <a:t>מתי אתם לובשים בגדים חגיגיים? אני משערת שלכבוד שבת או כשיש אירוע משפחתי או מסיבה בכיתה... בדרך כלל כשמזמינים חברים, לא תמיד מתאמצים ללבוש את הבגד הכי יפה.</a:t>
            </a:r>
          </a:p>
          <a:p>
            <a:pPr marL="0" lvl="0" indent="0" algn="r" rtl="1">
              <a:lnSpc>
                <a:spcPct val="115000"/>
              </a:lnSpc>
              <a:spcBef>
                <a:spcPts val="1200"/>
              </a:spcBef>
              <a:spcAft>
                <a:spcPts val="0"/>
              </a:spcAft>
              <a:buClr>
                <a:schemeClr val="dk1"/>
              </a:buClr>
              <a:buSzPts val="1100"/>
              <a:buFont typeface="Arial"/>
              <a:buNone/>
            </a:pPr>
            <a:r>
              <a:rPr lang="he-IL" dirty="0"/>
              <a:t>האם גם לכם יש בארון הבגדים בגדים שאתם אוהבים מאוד והם יפים בעיניכם? </a:t>
            </a:r>
            <a:r>
              <a:rPr lang="he-IL" b="1" dirty="0"/>
              <a:t>בגדים שאתם</a:t>
            </a:r>
            <a:r>
              <a:rPr lang="he-IL" b="1" baseline="0" dirty="0"/>
              <a:t> שומרים להזדמנות חגיגית מאוד?</a:t>
            </a:r>
            <a:endParaRPr lang="he-IL" b="1"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11</a:t>
            </a:fld>
            <a:endParaRPr lang="x-none"/>
          </a:p>
        </p:txBody>
      </p:sp>
    </p:spTree>
    <p:extLst>
      <p:ext uri="{BB962C8B-B14F-4D97-AF65-F5344CB8AC3E}">
        <p14:creationId xmlns:p14="http://schemas.microsoft.com/office/powerpoint/2010/main" val="2961797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b="1" dirty="0"/>
              <a:t>אנחנו עדיין לא יודעים מי זאת הילדה ולא יודעים מי זה מיכאל ומדוע הוא לא בא, אך אנחנו כן יודעים שמיכאל הוא דמות חשובה מאוד עבור הילדה ושהילדה ממש מתארגנת ומתכוננת בהתרגשות לקראת הפגישה.</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1" dirty="0"/>
              <a:t>בואו נמשיך ונקרא את השיר.</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1" dirty="0"/>
              <a:t>קוראים ביחד.</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1" dirty="0"/>
              <a:t>כשקראתי את הבית הזה בשיר, חייכתי לעצמי. הילדה השכיבה את הבובות לישון, וכי הבובות יכולות להפריע? אבל </a:t>
            </a:r>
            <a:r>
              <a:rPr lang="he-IL" b="1" strike="sngStrike" dirty="0"/>
              <a:t>זה הרגיש לי</a:t>
            </a:r>
            <a:r>
              <a:rPr lang="he-IL" b="1" strike="noStrike" dirty="0"/>
              <a:t>  כך הבנתי </a:t>
            </a:r>
            <a:r>
              <a:rPr lang="he-IL" b="1" dirty="0"/>
              <a:t>עד כמה הילדה מתרגשת לפגוש את מיכאל ולא רוצה ששום דבר יפריע לפגישה ביניהם... אפילו הבובות.</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1" dirty="0"/>
              <a:t>שמתם לב למילים: תדענה... תפרענה... אלה מילים יפות שמשתמשים בהן בשירים.</a:t>
            </a:r>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12</a:t>
            </a:fld>
            <a:endParaRPr lang="x-none"/>
          </a:p>
        </p:txBody>
      </p:sp>
    </p:spTree>
    <p:extLst>
      <p:ext uri="{BB962C8B-B14F-4D97-AF65-F5344CB8AC3E}">
        <p14:creationId xmlns:p14="http://schemas.microsoft.com/office/powerpoint/2010/main" val="4130693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איזה בית קצת מוזר בשיר. שמתם לב?  בכל שורה כמעט רק מילה אחת, שורות קצרות מאוד.</a:t>
            </a:r>
          </a:p>
          <a:p>
            <a:pPr algn="r" rtl="1"/>
            <a:r>
              <a:rPr lang="he-IL" dirty="0"/>
              <a:t>אבל אני מרגישה שיש כאן מצב הפוך. אומנם השורות קצרות, רק מילה אחת בכל שורה, אבל מאחורי כל מילה עומד רצף של מעשים, מחשבות רגשות שחווה ומרגישה הילדה בשיר.</a:t>
            </a:r>
          </a:p>
          <a:p>
            <a:pPr algn="r" rtl="1"/>
            <a:r>
              <a:rPr lang="he-IL" dirty="0"/>
              <a:t>בואו נקרא.</a:t>
            </a:r>
          </a:p>
          <a:p>
            <a:pPr algn="r" rtl="1"/>
            <a:r>
              <a:rPr lang="he-IL" dirty="0"/>
              <a:t>ישבתי, הקשבתי, חשבתי.</a:t>
            </a:r>
          </a:p>
          <a:p>
            <a:pPr algn="r" rtl="1"/>
            <a:r>
              <a:rPr lang="he-IL" dirty="0"/>
              <a:t>למה לדעתכם הקשיבה הילדה? אני חושבת שהיא הקשיבה לרעשים מבעד לחלון. אולי תשמע את פסיעות רגליו של מיכאל, אולי היא מקשיבה בציפייה לשמוע צלצול טלפון של מיכאל.</a:t>
            </a:r>
          </a:p>
          <a:p>
            <a:pPr algn="r" rtl="1"/>
            <a:r>
              <a:rPr lang="he-IL" dirty="0"/>
              <a:t>על מה לדעתכם חשבה הילדה באותם רגעים?  אני סקרנית מאוד לדעת מה אתם חושבים. </a:t>
            </a:r>
          </a:p>
          <a:p>
            <a:pPr algn="r" rtl="1"/>
            <a:r>
              <a:rPr lang="he-IL" dirty="0"/>
              <a:t>אשתף אתכם במחשבות שלי: אני חשבתי שהילדה ברגעים אלו חושבת מחשבות לא נעימות על מיכאל שהוא לא חבר טוב, שהוא מאכזב ומצער אותה, או אולי בכלל שכח להגיע, אולי לא שם לב מה השעה והוא בכלל מאחר? אולי הוא רצה מאוד להגיע לפגישה אך קרה לו משהו מצער, אולי אימא שלו לא מרשה לו לצאת...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2417231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אתם זוכרים, בבית הקודם של השיר קראנו שהילדה ישבה על יד החלון. איזו פעולה היא עושה כאן? </a:t>
            </a:r>
          </a:p>
          <a:p>
            <a:pPr algn="r" rtl="1"/>
            <a:r>
              <a:rPr lang="he-IL" dirty="0"/>
              <a:t>ובגזוזטרה עמדתי... גזוזטרה זאת מרפסת... מדוע לדעתכם היא עומדת?  מתי אנחנו פעם יושבים ופעם עומדים? נכון, כאשר אנחנו חסרי סבלנות או דואגים ממשהו או למישהו. כעת הילדה בשיר כבר ממש לא רגועה. היא כל הזמן נמצאת בתנועה היא עמדה במרפסת.. בואו נקרא את הבית ונגלה מה עוד עשתה הילדה.</a:t>
            </a:r>
          </a:p>
          <a:p>
            <a:pPr algn="r" rtl="1"/>
            <a:r>
              <a:rPr lang="he-IL" dirty="0"/>
              <a:t>נכון, כעת היא יורדת לחצר כנראה מחפשת סביב, אולי הוא בדרך, אולי הוא לא יודע את הדרך לביתה...</a:t>
            </a:r>
          </a:p>
          <a:p>
            <a:pPr algn="r" rtl="1"/>
            <a:r>
              <a:rPr lang="he-IL" dirty="0"/>
              <a:t>וחרדתי, פירוש המילה חרדתי זה דאגתי, פחדתי מאוד... שמתם לב? הרגשות של הילדה מתחלפים לאורך השיר כנראה מתחושת כעס, עלבון, אכזבה, צער, היא מרגישה כרגע דאגה גדולה, היא דואגת למיכאל. אולי קרה לו משהו רע? אולי קצת קשה לה להאמין שהוא מבטיח ולא מקיים.</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3807638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בואו נקרא את הבית הזה.</a:t>
            </a:r>
          </a:p>
          <a:p>
            <a:pPr algn="r" rtl="1"/>
            <a:r>
              <a:rPr lang="he-IL" dirty="0"/>
              <a:t>שורה אחת מופיעה פעמיים, כתובה פעמיים. מישהו התבלבל כאן? ממש לא. </a:t>
            </a:r>
          </a:p>
          <a:p>
            <a:pPr algn="r" rtl="1"/>
            <a:r>
              <a:rPr lang="he-IL" dirty="0"/>
              <a:t>השיר מסתיים באכזבה גדולה של הילדה על כך שמיכאל לא בא.</a:t>
            </a:r>
          </a:p>
          <a:p>
            <a:pPr algn="r" rtl="1"/>
            <a:r>
              <a:rPr lang="he-IL" dirty="0"/>
              <a:t>מה אתם מרגישים כלפי מיכאל שאנחנו אפילו לא מכירים? אם הייתם פוגשים אותו מה הייתם אומרים לו?</a:t>
            </a:r>
          </a:p>
          <a:p>
            <a:pPr algn="r" rtl="1"/>
            <a:r>
              <a:rPr lang="he-IL" dirty="0"/>
              <a:t>אני מניחה שיש לכם הרבה מה לומר לו ושאתם חשים כלפיו רגשות שונים. אולי חלקכם כועסים עליו, מאוכזבים ממנו, חושבים שהוא לא חבר נאמן, לא אחראי, פוגע ברגשות הזולת, מה ששנוא עליך אל תעשה לחבריך. אולי חלק מכם ממש דואג לו. אולי קרה לו משהו? אולי נפל מהאופניים שלו ונחבל? אולי הוא לא מרגיש טוב, אולי התבלבל בדרכו, אולי אימא שלו לא הרשתה לו לצאת...</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348710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נסו לחשוב על מקרה שבו הבטיחו לכם משהו או חיכיתם למשהו ובסוף התאכזבתם.</a:t>
            </a:r>
          </a:p>
          <a:p>
            <a:pPr algn="r" rtl="1"/>
            <a:r>
              <a:rPr lang="he-IL" dirty="0"/>
              <a:t>מסקרן אותי מאוד לשמוע את התשובות שלכם.</a:t>
            </a:r>
          </a:p>
          <a:p>
            <a:pPr algn="r" rtl="1"/>
            <a:r>
              <a:rPr lang="he-IL" dirty="0"/>
              <a:t>אחד התלמידים שלי פעם הגיע עצוב לכיתה ושיתף אותי שאחיו החייל היה צריך להגיע לשבת מהבסיס ולבסוף נשאר שבת בבסיס והוא מתגעגע אליו נורא.</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16</a:t>
            </a:fld>
            <a:endParaRPr lang="x-none"/>
          </a:p>
        </p:txBody>
      </p:sp>
    </p:spTree>
    <p:extLst>
      <p:ext uri="{BB962C8B-B14F-4D97-AF65-F5344CB8AC3E}">
        <p14:creationId xmlns:p14="http://schemas.microsoft.com/office/powerpoint/2010/main" val="2005268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הגענו לבית האחרון בשיר. בואו נקרא ביחד.</a:t>
            </a:r>
          </a:p>
          <a:p>
            <a:pPr algn="r" rtl="1"/>
            <a:r>
              <a:rPr lang="he-IL" dirty="0"/>
              <a:t>איך מסתיים השיר? נכון, הילדה נשארת עצובה מאוכזבת וממשיכה לבכות. </a:t>
            </a:r>
          </a:p>
          <a:p>
            <a:pPr algn="r" rtl="1"/>
            <a:r>
              <a:rPr lang="he-IL" dirty="0"/>
              <a:t>שמתם לב? השיר מתחיל ומסתיים באותו נושא וכמעט באותן מילים ובאותה תחושה של צער עלבון ואכזבה מכך שמיכאל לא בא.</a:t>
            </a:r>
          </a:p>
          <a:p>
            <a:pPr algn="r" rtl="1"/>
            <a:r>
              <a:rPr lang="he-IL" dirty="0"/>
              <a:t>איזה סיום זה לשיר?  נכון, סיום עצוב, ישנם סיפורים ושירים שהסוף שלהם שמח, סוף טוב, וישנם שירים וסיפורים שהסוף שלהם עצוב כמו בשיר שלנו.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602087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הילדה בשיר עצובה, מאוכזבת חשה עלבון רב, ואינה מפסיקה לבכות גם ביום למוחרת.</a:t>
            </a:r>
          </a:p>
          <a:p>
            <a:pPr algn="r" rtl="1"/>
            <a:r>
              <a:rPr lang="he-IL" dirty="0"/>
              <a:t>אם הייתם פוגשים את הילדה מהשיר, מה הייתם מציעים לה לעשות? אלו פתרונות או דרכים אחרות להתגבר על העלבון והצער במקום בכי? </a:t>
            </a:r>
          </a:p>
          <a:p>
            <a:pPr algn="r" rtl="1"/>
            <a:endParaRPr lang="he-IL" dirty="0"/>
          </a:p>
          <a:p>
            <a:pPr algn="r" rtl="1"/>
            <a:r>
              <a:rPr lang="he-IL" dirty="0"/>
              <a:t>אילו הילדה בשיר הייתה אחת התלמידות מהכיתה שלכם, והייתה מגיעה לכיתה יושבת לבדה, עצובה ובוכה, איך הייתם מתייחסים אליה? מה הייתם אומרים לה?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3057202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להראות</a:t>
            </a:r>
            <a:r>
              <a:rPr lang="he-IL" baseline="0" dirty="0"/>
              <a:t> לילדים דוגמה. </a:t>
            </a:r>
          </a:p>
          <a:p>
            <a:pPr algn="r" rtl="1"/>
            <a:r>
              <a:rPr lang="he-IL" baseline="0" dirty="0"/>
              <a:t>לתת זמן לביצוע המשימה. </a:t>
            </a: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19</a:t>
            </a:fld>
            <a:endParaRPr lang="x-none"/>
          </a:p>
        </p:txBody>
      </p:sp>
    </p:spTree>
    <p:extLst>
      <p:ext uri="{BB962C8B-B14F-4D97-AF65-F5344CB8AC3E}">
        <p14:creationId xmlns:p14="http://schemas.microsoft.com/office/powerpoint/2010/main" val="17253894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כאשר קראנו את השיר עלו בראשנו מחשבות, תהיות שאלות רבות.</a:t>
            </a:r>
          </a:p>
          <a:p>
            <a:pPr algn="r" rtl="1"/>
            <a:r>
              <a:rPr lang="he-IL" dirty="0"/>
              <a:t>האם בסיום השיר קיבלנו מענה לכל השאלות ששאלנו?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20</a:t>
            </a:fld>
            <a:endParaRPr lang="x-none"/>
          </a:p>
        </p:txBody>
      </p:sp>
    </p:spTree>
    <p:extLst>
      <p:ext uri="{BB962C8B-B14F-4D97-AF65-F5344CB8AC3E}">
        <p14:creationId xmlns:p14="http://schemas.microsoft.com/office/powerpoint/2010/main" val="28259001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בואו נקרא יחדיו את המשפטים האלה ונחליט מה אנו יודעים ומה איננו יודעים ונשארנו עם סימני שאלה.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21</a:t>
            </a:fld>
            <a:endParaRPr lang="x-none"/>
          </a:p>
        </p:txBody>
      </p:sp>
    </p:spTree>
    <p:extLst>
      <p:ext uri="{BB962C8B-B14F-4D97-AF65-F5344CB8AC3E}">
        <p14:creationId xmlns:p14="http://schemas.microsoft.com/office/powerpoint/2010/main" val="102309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בואו נקרא שוב את השיר,</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ונזהה פעולות</a:t>
            </a:r>
            <a:r>
              <a:rPr lang="he-IL" b="0" baseline="0" dirty="0"/>
              <a:t> שהילדה בשיר עושה. </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baseline="0" dirty="0"/>
              <a:t>להקריא שוב את הקטע הזה בשיר.</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baseline="0" dirty="0"/>
              <a:t>לזהות את הפעולות שהילדה עושה. </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baseline="0" dirty="0"/>
              <a:t>לתת זמן לחשיבה. </a:t>
            </a:r>
            <a:endParaRPr lang="he-IL" b="0" dirty="0"/>
          </a:p>
          <a:p>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22</a:t>
            </a:fld>
            <a:endParaRPr lang="x-none"/>
          </a:p>
        </p:txBody>
      </p:sp>
    </p:spTree>
    <p:extLst>
      <p:ext uri="{BB962C8B-B14F-4D97-AF65-F5344CB8AC3E}">
        <p14:creationId xmlns:p14="http://schemas.microsoft.com/office/powerpoint/2010/main" val="26048535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הינה</a:t>
            </a:r>
            <a:r>
              <a:rPr lang="he-IL" b="0" baseline="0" dirty="0"/>
              <a:t> פעולות שהילדה עושה: חיכיתי, בכיתי, לבשתי</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baseline="0" dirty="0"/>
              <a:t>נמשיך לחקור עוד פעלים בשיר. </a:t>
            </a:r>
            <a:endParaRPr lang="he-IL" b="0" dirty="0"/>
          </a:p>
          <a:p>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23</a:t>
            </a:fld>
            <a:endParaRPr lang="x-none"/>
          </a:p>
        </p:txBody>
      </p:sp>
    </p:spTree>
    <p:extLst>
      <p:ext uri="{BB962C8B-B14F-4D97-AF65-F5344CB8AC3E}">
        <p14:creationId xmlns:p14="http://schemas.microsoft.com/office/powerpoint/2010/main" val="20950167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להקריא</a:t>
            </a:r>
            <a:r>
              <a:rPr lang="he-IL" b="0" baseline="0" dirty="0"/>
              <a:t> את הקטע. </a:t>
            </a:r>
            <a:endParaRPr lang="he-IL" b="0" dirty="0"/>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נחפש פעולות</a:t>
            </a:r>
            <a:r>
              <a:rPr lang="he-IL" b="0" baseline="0" dirty="0"/>
              <a:t> נוספות. </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זמן חשיבה.</a:t>
            </a:r>
          </a:p>
          <a:p>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24</a:t>
            </a:fld>
            <a:endParaRPr lang="x-none"/>
          </a:p>
        </p:txBody>
      </p:sp>
    </p:spTree>
    <p:extLst>
      <p:ext uri="{BB962C8B-B14F-4D97-AF65-F5344CB8AC3E}">
        <p14:creationId xmlns:p14="http://schemas.microsoft.com/office/powerpoint/2010/main" val="1092232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בואו נקרא שוב את השיר,</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ונזהה פעולות</a:t>
            </a:r>
            <a:r>
              <a:rPr lang="he-IL" b="0" baseline="0" dirty="0"/>
              <a:t> שהילדה בשיר עושה. </a:t>
            </a:r>
            <a:r>
              <a:rPr lang="he-IL" b="0" dirty="0"/>
              <a:t>רק את המילים המודגשות, אלה הפעלים בשיר.</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נסו לחשוב על משהו משותף לכל הפעלים.</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זמן חשיבה.</a:t>
            </a:r>
          </a:p>
          <a:p>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25</a:t>
            </a:fld>
            <a:endParaRPr lang="x-none"/>
          </a:p>
        </p:txBody>
      </p:sp>
    </p:spTree>
    <p:extLst>
      <p:ext uri="{BB962C8B-B14F-4D97-AF65-F5344CB8AC3E}">
        <p14:creationId xmlns:p14="http://schemas.microsoft.com/office/powerpoint/2010/main" val="13516275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להקריא</a:t>
            </a:r>
            <a:r>
              <a:rPr lang="he-IL" b="0" baseline="0" dirty="0"/>
              <a:t> את הקטע. </a:t>
            </a:r>
            <a:endParaRPr lang="he-IL" b="0" dirty="0"/>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נחפש פעולות</a:t>
            </a:r>
            <a:r>
              <a:rPr lang="he-IL" b="0" baseline="0" dirty="0"/>
              <a:t> נוספות. </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זמן חשיבה.</a:t>
            </a:r>
          </a:p>
          <a:p>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26</a:t>
            </a:fld>
            <a:endParaRPr lang="x-none"/>
          </a:p>
        </p:txBody>
      </p:sp>
    </p:spTree>
    <p:extLst>
      <p:ext uri="{BB962C8B-B14F-4D97-AF65-F5344CB8AC3E}">
        <p14:creationId xmlns:p14="http://schemas.microsoft.com/office/powerpoint/2010/main" val="5839300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להקריא</a:t>
            </a:r>
            <a:r>
              <a:rPr lang="he-IL" b="0" baseline="0" dirty="0"/>
              <a:t> את הקטע. </a:t>
            </a:r>
            <a:endParaRPr lang="he-IL" b="0" dirty="0"/>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נחפש פעולות נוספות. </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זמן חשיבה.</a:t>
            </a:r>
            <a:endParaRPr lang="en-US" b="0" dirty="0"/>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b="0" dirty="0"/>
          </a:p>
          <a:p>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27</a:t>
            </a:fld>
            <a:endParaRPr lang="x-none"/>
          </a:p>
        </p:txBody>
      </p:sp>
    </p:spTree>
    <p:extLst>
      <p:ext uri="{BB962C8B-B14F-4D97-AF65-F5344CB8AC3E}">
        <p14:creationId xmlns:p14="http://schemas.microsoft.com/office/powerpoint/2010/main" val="10309495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מה משותף לכל הפעלים הללו? </a:t>
            </a:r>
          </a:p>
          <a:p>
            <a:pPr algn="r" rtl="1"/>
            <a:r>
              <a:rPr lang="he-IL" dirty="0"/>
              <a:t>פעולות</a:t>
            </a:r>
            <a:r>
              <a:rPr lang="he-IL" baseline="0" dirty="0"/>
              <a:t> שהילדה כבר עשתה. אלו דברים שכבר קרו לה. </a:t>
            </a:r>
          </a:p>
          <a:p>
            <a:pPr algn="r" rtl="1"/>
            <a:r>
              <a:rPr lang="he-IL" baseline="0" dirty="0"/>
              <a:t>לכל הפעלים הללו צורת כתיבה דומה: להדגיש את ה</a:t>
            </a:r>
            <a:r>
              <a:rPr lang="he-IL" dirty="0"/>
              <a:t>סיומת </a:t>
            </a:r>
            <a:r>
              <a:rPr lang="he-IL" dirty="0" err="1"/>
              <a:t>תי</a:t>
            </a:r>
            <a:r>
              <a:rPr lang="he-IL" dirty="0"/>
              <a:t>.</a:t>
            </a:r>
            <a:r>
              <a:rPr lang="he-IL" baseline="0" dirty="0"/>
              <a:t> </a:t>
            </a:r>
            <a:endParaRPr lang="he-IL" dirty="0"/>
          </a:p>
          <a:p>
            <a:pPr algn="r" rtl="1"/>
            <a:r>
              <a:rPr lang="he-IL" dirty="0"/>
              <a:t>זאת סיומת אופיינית לפעולות שאני עשיתי כבר בזמן עבר.</a:t>
            </a:r>
          </a:p>
          <a:p>
            <a:pPr algn="r" rtl="1"/>
            <a:r>
              <a:rPr lang="he-IL" dirty="0"/>
              <a:t>בכיתי</a:t>
            </a:r>
          </a:p>
          <a:p>
            <a:pPr algn="r" rtl="1"/>
            <a:r>
              <a:rPr lang="he-IL" dirty="0"/>
              <a:t>חיכיתי</a:t>
            </a:r>
          </a:p>
          <a:p>
            <a:pPr algn="r" rtl="1"/>
            <a:r>
              <a:rPr lang="he-IL" dirty="0"/>
              <a:t>השכבתי</a:t>
            </a:r>
          </a:p>
          <a:p>
            <a:pPr algn="r" rtl="1"/>
            <a:r>
              <a:rPr lang="he-IL" dirty="0"/>
              <a:t>ירדתי</a:t>
            </a:r>
          </a:p>
          <a:p>
            <a:pPr algn="r" rtl="1"/>
            <a:r>
              <a:rPr lang="he-IL" dirty="0"/>
              <a:t>בואו נקרא את המילים ונדגיש את הצליל </a:t>
            </a:r>
            <a:r>
              <a:rPr lang="he-IL" dirty="0" err="1"/>
              <a:t>תי</a:t>
            </a:r>
            <a:r>
              <a:rPr lang="he-IL" dirty="0"/>
              <a:t>.</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28</a:t>
            </a:fld>
            <a:endParaRPr lang="x-none"/>
          </a:p>
        </p:txBody>
      </p:sp>
    </p:spTree>
    <p:extLst>
      <p:ext uri="{BB962C8B-B14F-4D97-AF65-F5344CB8AC3E}">
        <p14:creationId xmlns:p14="http://schemas.microsoft.com/office/powerpoint/2010/main" val="1784936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ומה משותף לכל הפעולות הללו? אלו הן</a:t>
            </a:r>
            <a:r>
              <a:rPr lang="he-IL" b="0" baseline="0" dirty="0"/>
              <a:t> פעולות שהילדה מתכננת לעשות. היא עדיין לא עשתה אותן. </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baseline="0" dirty="0"/>
              <a:t>מה משותף לכתיבה של כל הפעולות הללו? מתחילת </a:t>
            </a:r>
            <a:r>
              <a:rPr lang="he-IL" b="1" baseline="0" dirty="0"/>
              <a:t>בתחילית</a:t>
            </a:r>
            <a:r>
              <a:rPr lang="he-IL" b="0" baseline="0" dirty="0"/>
              <a:t> אֶ</a:t>
            </a:r>
            <a:endParaRPr lang="he-IL" b="0" dirty="0"/>
          </a:p>
          <a:p>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29</a:t>
            </a:fld>
            <a:endParaRPr lang="x-none"/>
          </a:p>
        </p:txBody>
      </p:sp>
    </p:spTree>
    <p:extLst>
      <p:ext uri="{BB962C8B-B14F-4D97-AF65-F5344CB8AC3E}">
        <p14:creationId xmlns:p14="http://schemas.microsoft.com/office/powerpoint/2010/main" val="25541457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לתת זמן לקרוא.</a:t>
            </a:r>
          </a:p>
          <a:p>
            <a:pPr algn="r" rtl="1"/>
            <a:r>
              <a:rPr lang="he-IL" dirty="0"/>
              <a:t>להקריא.</a:t>
            </a:r>
          </a:p>
          <a:p>
            <a:pPr algn="r" rtl="1"/>
            <a:r>
              <a:rPr lang="he-IL" dirty="0"/>
              <a:t>לנתח את המשפט המדגיש את הפעולה שהילדה עשתה, את הגוף ואת הזמן. </a:t>
            </a:r>
            <a:endParaRPr lang="en-US" dirty="0"/>
          </a:p>
        </p:txBody>
      </p:sp>
      <p:sp>
        <p:nvSpPr>
          <p:cNvPr id="4" name="Slide Number Placeholder 3"/>
          <p:cNvSpPr>
            <a:spLocks noGrp="1"/>
          </p:cNvSpPr>
          <p:nvPr>
            <p:ph type="sldNum" sz="quarter" idx="10"/>
          </p:nvPr>
        </p:nvSpPr>
        <p:spPr/>
        <p:txBody>
          <a:bodyPr/>
          <a:lstStyle/>
          <a:p>
            <a:fld id="{03F965BA-DA3B-EB42-8F73-FDBE27A0A657}" type="slidenum">
              <a:rPr lang="x-none" smtClean="0"/>
              <a:t>30</a:t>
            </a:fld>
            <a:endParaRPr lang="x-none"/>
          </a:p>
        </p:txBody>
      </p:sp>
    </p:spTree>
    <p:extLst>
      <p:ext uri="{BB962C8B-B14F-4D97-AF65-F5344CB8AC3E}">
        <p14:creationId xmlns:p14="http://schemas.microsoft.com/office/powerpoint/2010/main" val="11440315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לתת זמן לקרוא.</a:t>
            </a:r>
          </a:p>
          <a:p>
            <a:pPr algn="r" rtl="1"/>
            <a:r>
              <a:rPr lang="he-IL" dirty="0"/>
              <a:t>להקריא.</a:t>
            </a:r>
          </a:p>
          <a:p>
            <a:pPr algn="r" rtl="1"/>
            <a:r>
              <a:rPr lang="he-IL" dirty="0"/>
              <a:t>לנתח את המשפט המדגיש את הפעולה שהילדה עשתה, את הגוף ואת הזמן. </a:t>
            </a:r>
            <a:endParaRPr lang="en-US" dirty="0"/>
          </a:p>
        </p:txBody>
      </p:sp>
      <p:sp>
        <p:nvSpPr>
          <p:cNvPr id="4" name="Slide Number Placeholder 3"/>
          <p:cNvSpPr>
            <a:spLocks noGrp="1"/>
          </p:cNvSpPr>
          <p:nvPr>
            <p:ph type="sldNum" sz="quarter" idx="10"/>
          </p:nvPr>
        </p:nvSpPr>
        <p:spPr/>
        <p:txBody>
          <a:bodyPr/>
          <a:lstStyle/>
          <a:p>
            <a:fld id="{03F965BA-DA3B-EB42-8F73-FDBE27A0A657}" type="slidenum">
              <a:rPr lang="x-none" smtClean="0"/>
              <a:t>31</a:t>
            </a:fld>
            <a:endParaRPr lang="x-none"/>
          </a:p>
        </p:txBody>
      </p:sp>
    </p:spTree>
    <p:extLst>
      <p:ext uri="{BB962C8B-B14F-4D97-AF65-F5344CB8AC3E}">
        <p14:creationId xmlns:p14="http://schemas.microsoft.com/office/powerpoint/2010/main" val="11828521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לתת זמן לקרוא.</a:t>
            </a:r>
          </a:p>
          <a:p>
            <a:pPr algn="r" rtl="1"/>
            <a:r>
              <a:rPr lang="he-IL" dirty="0"/>
              <a:t>להקריא.</a:t>
            </a:r>
          </a:p>
          <a:p>
            <a:pPr algn="r" rtl="1"/>
            <a:r>
              <a:rPr lang="he-IL" dirty="0"/>
              <a:t>לנתח את המשפט המדגיש את הפעולה שהילדה עשתה, את הגוף ואת הזמן. </a:t>
            </a:r>
            <a:endParaRPr lang="en-US" dirty="0"/>
          </a:p>
        </p:txBody>
      </p:sp>
      <p:sp>
        <p:nvSpPr>
          <p:cNvPr id="4" name="Slide Number Placeholder 3"/>
          <p:cNvSpPr>
            <a:spLocks noGrp="1"/>
          </p:cNvSpPr>
          <p:nvPr>
            <p:ph type="sldNum" sz="quarter" idx="10"/>
          </p:nvPr>
        </p:nvSpPr>
        <p:spPr/>
        <p:txBody>
          <a:bodyPr/>
          <a:lstStyle/>
          <a:p>
            <a:fld id="{03F965BA-DA3B-EB42-8F73-FDBE27A0A657}" type="slidenum">
              <a:rPr lang="x-none" smtClean="0"/>
              <a:t>32</a:t>
            </a:fld>
            <a:endParaRPr lang="x-none"/>
          </a:p>
        </p:txBody>
      </p:sp>
    </p:spTree>
    <p:extLst>
      <p:ext uri="{BB962C8B-B14F-4D97-AF65-F5344CB8AC3E}">
        <p14:creationId xmlns:p14="http://schemas.microsoft.com/office/powerpoint/2010/main" val="11684540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לנתח את המשפט המדגיש את הפעולה שהילדה עשתה, את הגוף ואת הזמן. </a:t>
            </a:r>
            <a:endParaRPr lang="en-US" dirty="0"/>
          </a:p>
        </p:txBody>
      </p:sp>
      <p:sp>
        <p:nvSpPr>
          <p:cNvPr id="4" name="Slide Number Placeholder 3"/>
          <p:cNvSpPr>
            <a:spLocks noGrp="1"/>
          </p:cNvSpPr>
          <p:nvPr>
            <p:ph type="sldNum" sz="quarter" idx="10"/>
          </p:nvPr>
        </p:nvSpPr>
        <p:spPr/>
        <p:txBody>
          <a:bodyPr/>
          <a:lstStyle/>
          <a:p>
            <a:fld id="{03F965BA-DA3B-EB42-8F73-FDBE27A0A657}" type="slidenum">
              <a:rPr lang="x-none" smtClean="0"/>
              <a:t>33</a:t>
            </a:fld>
            <a:endParaRPr lang="x-none"/>
          </a:p>
        </p:txBody>
      </p:sp>
    </p:spTree>
    <p:extLst>
      <p:ext uri="{BB962C8B-B14F-4D97-AF65-F5344CB8AC3E}">
        <p14:creationId xmlns:p14="http://schemas.microsoft.com/office/powerpoint/2010/main" val="22424565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1" dirty="0"/>
              <a:t>משך השקף: עד חמש דקות</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dirty="0"/>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dirty="0"/>
              <a:t>סיכום ויציאה לתרגול. שלב זה יכלול סיכום של התוכן הנלמד בתוך מענה על שאלות כמו: מה עשינו פה היום? מה למדנו? מומלץ לשלב אלמנטים חווייתיים כגון משחק מסכם, חידה, טיפ מיוחד להמשך הלמידה ועוד.</a:t>
            </a:r>
          </a:p>
          <a:p>
            <a:pPr marL="0" lvl="0" indent="0" algn="r" rtl="1">
              <a:spcBef>
                <a:spcPts val="0"/>
              </a:spcBef>
              <a:spcAft>
                <a:spcPts val="0"/>
              </a:spcAft>
              <a:buNone/>
            </a:pPr>
            <a:endParaRPr lang="he-IL"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34</a:t>
            </a:fld>
            <a:endParaRPr lang="x-none"/>
          </a:p>
        </p:txBody>
      </p:sp>
    </p:spTree>
    <p:extLst>
      <p:ext uri="{BB962C8B-B14F-4D97-AF65-F5344CB8AC3E}">
        <p14:creationId xmlns:p14="http://schemas.microsoft.com/office/powerpoint/2010/main" val="18062701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מרים ילן שטקליס סופרת ומשוררת אהובה אשר בוודאי מוכרת לכם מהשירים: דני גיבור, ידידי </a:t>
            </a:r>
            <a:r>
              <a:rPr lang="he-IL" dirty="0" err="1"/>
              <a:t>טינטן</a:t>
            </a:r>
            <a:r>
              <a:rPr lang="he-IL" dirty="0"/>
              <a:t>, הבובה זהבה, הסבון בכה מאוד.. ועוד יצירות רבות. אהבה מאוד לכתוב לילדים ואפילו הייתה כלת פרס ישראל הראשונה לספרות ילדים.</a:t>
            </a:r>
          </a:p>
          <a:p>
            <a:pPr algn="r" rtl="1"/>
            <a:r>
              <a:rPr lang="he-IL" dirty="0"/>
              <a:t>מזמינה אתכם לחוויית קריאה נוספת בעקבות יצירותיה.</a:t>
            </a:r>
          </a:p>
          <a:p>
            <a:pPr algn="r" rtl="1"/>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35</a:t>
            </a:fld>
            <a:endParaRPr lang="x-none"/>
          </a:p>
        </p:txBody>
      </p:sp>
    </p:spTree>
    <p:extLst>
      <p:ext uri="{BB962C8B-B14F-4D97-AF65-F5344CB8AC3E}">
        <p14:creationId xmlns:p14="http://schemas.microsoft.com/office/powerpoint/2010/main" val="3871278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עד 15 דקות</a:t>
            </a:r>
          </a:p>
          <a:p>
            <a:pPr marL="0" lvl="0" indent="0" algn="r" rtl="1">
              <a:spcBef>
                <a:spcPts val="0"/>
              </a:spcBef>
              <a:spcAft>
                <a:spcPts val="0"/>
              </a:spcAft>
              <a:buNone/>
            </a:pPr>
            <a:endParaRPr lang="he-IL" b="1" dirty="0"/>
          </a:p>
          <a:p>
            <a:pPr marL="158750" indent="0" algn="r" rtl="1">
              <a:buNone/>
            </a:pPr>
            <a:r>
              <a:rPr lang="he-IL" dirty="0"/>
              <a:t>בשלב זה הסבירו לתלמידים את התרגול והיפרדו מהם. עם יציאת התלמידים לתרגול הסופי, יסתיים שלב הצילום שלכם כמורים.</a:t>
            </a:r>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36</a:t>
            </a:fld>
            <a:endParaRPr lang="x-none"/>
          </a:p>
        </p:txBody>
      </p:sp>
    </p:spTree>
    <p:extLst>
      <p:ext uri="{BB962C8B-B14F-4D97-AF65-F5344CB8AC3E}">
        <p14:creationId xmlns:p14="http://schemas.microsoft.com/office/powerpoint/2010/main" val="41051220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3796BD-313B-0044-809D-6D612DE5930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Oval 4">
            <a:extLst>
              <a:ext uri="{FF2B5EF4-FFF2-40B4-BE49-F238E27FC236}">
                <a16:creationId xmlns:a16="http://schemas.microsoft.com/office/drawing/2014/main" id="{C4692FF9-9816-1A41-9F19-64AC89C4FE77}"/>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B1C76A5A-A9C6-4148-9667-BA78FBEC1DC5}"/>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 name="Group 1">
            <a:extLst>
              <a:ext uri="{FF2B5EF4-FFF2-40B4-BE49-F238E27FC236}">
                <a16:creationId xmlns:a16="http://schemas.microsoft.com/office/drawing/2014/main" id="{B5656235-C025-B341-B125-6E522FFD6056}"/>
              </a:ext>
            </a:extLst>
          </p:cNvPr>
          <p:cNvGrpSpPr/>
          <p:nvPr userDrawn="1"/>
        </p:nvGrpSpPr>
        <p:grpSpPr>
          <a:xfrm>
            <a:off x="9287641" y="5672000"/>
            <a:ext cx="3913243" cy="506326"/>
            <a:chOff x="358720" y="285496"/>
            <a:chExt cx="3913243" cy="506326"/>
          </a:xfrm>
        </p:grpSpPr>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3819674" y="1524214"/>
            <a:ext cx="4552652" cy="2202291"/>
          </a:xfrm>
          <a:prstGeom prst="rect">
            <a:avLst/>
          </a:prstGeom>
        </p:spPr>
        <p:txBody>
          <a:bodyPr>
            <a:normAutofit/>
          </a:bodyPr>
          <a:lstStyle>
            <a:lvl1pPr marL="0" indent="0" algn="ctr">
              <a:buNone/>
              <a:defRPr sz="6000">
                <a:solidFill>
                  <a:schemeClr val="bg1"/>
                </a:solidFill>
                <a:latin typeface="Calibri" panose="020F0502020204030204" pitchFamily="34" charset="0"/>
                <a:cs typeface="+mn-cs"/>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22617BD7-5381-4D41-92AE-B0043113B420}"/>
              </a:ext>
            </a:extLst>
          </p:cNvPr>
          <p:cNvGrpSpPr/>
          <p:nvPr userDrawn="1"/>
        </p:nvGrpSpPr>
        <p:grpSpPr>
          <a:xfrm rot="10800000">
            <a:off x="11482153" y="140248"/>
            <a:ext cx="602703" cy="577326"/>
            <a:chOff x="781297" y="5586292"/>
            <a:chExt cx="602703" cy="577326"/>
          </a:xfrm>
        </p:grpSpPr>
        <p:sp>
          <p:nvSpPr>
            <p:cNvPr id="11" name="Rectangle 10">
              <a:extLst>
                <a:ext uri="{FF2B5EF4-FFF2-40B4-BE49-F238E27FC236}">
                  <a16:creationId xmlns:a16="http://schemas.microsoft.com/office/drawing/2014/main" id="{587FD482-59E1-C04B-9AF0-F8141BE66FDD}"/>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3" name="Rectangle 12">
              <a:extLst>
                <a:ext uri="{FF2B5EF4-FFF2-40B4-BE49-F238E27FC236}">
                  <a16:creationId xmlns:a16="http://schemas.microsoft.com/office/drawing/2014/main" id="{1E9A766D-D5BD-3E4B-AE40-5EF4614445A8}"/>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17" name="Straight Connector 16">
            <a:extLst>
              <a:ext uri="{FF2B5EF4-FFF2-40B4-BE49-F238E27FC236}">
                <a16:creationId xmlns:a16="http://schemas.microsoft.com/office/drawing/2014/main" id="{4D5014CE-6431-0D4C-BAFF-39612F414400}"/>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4BD310FA-D564-9240-BAF3-B9933A5C616F}"/>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mn-cs"/>
              </a:defRPr>
            </a:lvl1pPr>
          </a:lstStyle>
          <a:p>
            <a:pPr lvl="0"/>
            <a:r>
              <a:rPr lang="he-IL" dirty="0"/>
              <a:t>בשעה 09:00</a:t>
            </a:r>
            <a:endParaRPr lang="x-none" dirty="0"/>
          </a:p>
        </p:txBody>
      </p:sp>
      <p:grpSp>
        <p:nvGrpSpPr>
          <p:cNvPr id="24" name="Group 23">
            <a:extLst>
              <a:ext uri="{FF2B5EF4-FFF2-40B4-BE49-F238E27FC236}">
                <a16:creationId xmlns:a16="http://schemas.microsoft.com/office/drawing/2014/main" id="{4C964832-BAF5-B84F-9EE8-B31B27A731C8}"/>
              </a:ext>
            </a:extLst>
          </p:cNvPr>
          <p:cNvGrpSpPr/>
          <p:nvPr userDrawn="1"/>
        </p:nvGrpSpPr>
        <p:grpSpPr>
          <a:xfrm>
            <a:off x="-110840" y="110839"/>
            <a:ext cx="1530097" cy="1525930"/>
            <a:chOff x="8374611" y="4283110"/>
            <a:chExt cx="2300578" cy="2294314"/>
          </a:xfrm>
        </p:grpSpPr>
        <p:pic>
          <p:nvPicPr>
            <p:cNvPr id="25" name="Picture 24">
              <a:extLst>
                <a:ext uri="{FF2B5EF4-FFF2-40B4-BE49-F238E27FC236}">
                  <a16:creationId xmlns:a16="http://schemas.microsoft.com/office/drawing/2014/main" id="{7C0CB761-1CB6-FC4E-AEC0-ADBE45586F14}"/>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26" name="Rectangle 25">
              <a:extLst>
                <a:ext uri="{FF2B5EF4-FFF2-40B4-BE49-F238E27FC236}">
                  <a16:creationId xmlns:a16="http://schemas.microsoft.com/office/drawing/2014/main" id="{0799BDF5-881F-3045-A642-F8E001DE02C9}"/>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mn-cs"/>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mn-cs"/>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mn-cs"/>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1738231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1" name="Picture 20">
            <a:extLst>
              <a:ext uri="{FF2B5EF4-FFF2-40B4-BE49-F238E27FC236}">
                <a16:creationId xmlns:a16="http://schemas.microsoft.com/office/drawing/2014/main" id="{5A307165-DA22-2E48-AE86-B78F4110AE5D}"/>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5" name="Straight Connector 24">
            <a:extLst>
              <a:ext uri="{FF2B5EF4-FFF2-40B4-BE49-F238E27FC236}">
                <a16:creationId xmlns:a16="http://schemas.microsoft.com/office/drawing/2014/main" id="{3613B3B1-726C-944F-8CAD-1F3AF7A7034B}"/>
              </a:ext>
            </a:extLst>
          </p:cNvPr>
          <p:cNvCxnSpPr>
            <a:cxnSpLocks/>
          </p:cNvCxnSpPr>
          <p:nvPr userDrawn="1"/>
        </p:nvCxnSpPr>
        <p:spPr>
          <a:xfrm>
            <a:off x="7156173" y="1760923"/>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20F5DAFE-647E-5C47-B77A-42DA94152FF1}"/>
              </a:ext>
            </a:extLst>
          </p:cNvPr>
          <p:cNvSpPr/>
          <p:nvPr userDrawn="1"/>
        </p:nvSpPr>
        <p:spPr>
          <a:xfrm rot="16200000">
            <a:off x="7721222" y="1657975"/>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7" name="Straight Connector 26">
            <a:extLst>
              <a:ext uri="{FF2B5EF4-FFF2-40B4-BE49-F238E27FC236}">
                <a16:creationId xmlns:a16="http://schemas.microsoft.com/office/drawing/2014/main" id="{7F22374B-CE66-F844-8273-BE66100E5DC3}"/>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8A16B6-C317-B44B-A5BB-C2442F733613}"/>
              </a:ext>
            </a:extLst>
          </p:cNvPr>
          <p:cNvCxnSpPr>
            <a:cxnSpLocks/>
          </p:cNvCxnSpPr>
          <p:nvPr userDrawn="1"/>
        </p:nvCxnSpPr>
        <p:spPr>
          <a:xfrm>
            <a:off x="4093266" y="215694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CCF59D4F-A27F-1C45-8148-635F8893C9C9}"/>
              </a:ext>
            </a:extLst>
          </p:cNvPr>
          <p:cNvSpPr txBox="1"/>
          <p:nvPr userDrawn="1"/>
        </p:nvSpPr>
        <p:spPr>
          <a:xfrm>
            <a:off x="2210656" y="2848778"/>
            <a:ext cx="7770689" cy="116044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endParaRPr lang="x-none" sz="2200" dirty="0">
              <a:solidFill>
                <a:schemeClr val="bg1"/>
              </a:solidFill>
              <a:latin typeface="Calibri" panose="020F0502020204030204" pitchFamily="34" charset="0"/>
              <a:cs typeface="+mn-cs"/>
            </a:endParaRPr>
          </a:p>
        </p:txBody>
      </p:sp>
      <p:sp>
        <p:nvSpPr>
          <p:cNvPr id="33" name="Rectangle 32">
            <a:extLst>
              <a:ext uri="{FF2B5EF4-FFF2-40B4-BE49-F238E27FC236}">
                <a16:creationId xmlns:a16="http://schemas.microsoft.com/office/drawing/2014/main" id="{730459D7-20E2-3642-98A9-F8CB285E36CD}"/>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4" name="Rectangle 33">
            <a:extLst>
              <a:ext uri="{FF2B5EF4-FFF2-40B4-BE49-F238E27FC236}">
                <a16:creationId xmlns:a16="http://schemas.microsoft.com/office/drawing/2014/main" id="{2247E01A-4A09-7641-BB58-BBF9194A53AE}"/>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35" name="Rectangle 34">
            <a:extLst>
              <a:ext uri="{FF2B5EF4-FFF2-40B4-BE49-F238E27FC236}">
                <a16:creationId xmlns:a16="http://schemas.microsoft.com/office/drawing/2014/main" id="{9C4295D9-D842-7B4A-8FAF-A7CB7DC8D8DD}"/>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775741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a:xfrm>
            <a:off x="865046" y="376561"/>
            <a:ext cx="10515600" cy="1325563"/>
          </a:xfrm>
        </p:spPr>
        <p:txBody>
          <a:bodyPr/>
          <a:lstStyle>
            <a:lvl1pPr>
              <a:defRPr>
                <a:latin typeface="Calibri" panose="020F0502020204030204" pitchFamily="34" charset="0"/>
                <a:cs typeface="+mn-cs"/>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mn-cs"/>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mn-cs"/>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mn-cs"/>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mn-cs"/>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785665" y="181572"/>
            <a:ext cx="10244790" cy="506326"/>
            <a:chOff x="1748087" y="356936"/>
            <a:chExt cx="10244790"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7480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mn-cs"/>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r">
              <a:buNone/>
              <a:defRPr sz="3600">
                <a:latin typeface="Calibri" panose="020F0502020204030204" pitchFamily="34" charset="0"/>
                <a:cs typeface="+mn-cs"/>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mn-cs"/>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mn-cs"/>
              </a:defRPr>
            </a:lvl1pPr>
          </a:lstStyle>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mn-cs"/>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mn-cs"/>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mn-cs"/>
              </a:defRPr>
            </a:lvl1pPr>
          </a:lstStyle>
          <a:p>
            <a:pPr lvl="0"/>
            <a:r>
              <a:rPr lang="he-IL" dirty="0"/>
              <a:t>לחץ כדי לערוך סגנון טקסט עם בולט 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mn-cs"/>
              </a:defRPr>
            </a:lvl1pPr>
          </a:lstStyle>
          <a:p>
            <a:pPr lvl="0"/>
            <a:r>
              <a:rPr lang="he-IL" dirty="0"/>
              <a:t>לחץ כדי לערוך סגנון טקסט עם בולט 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489765" y="181572"/>
            <a:ext cx="10435013" cy="506326"/>
            <a:chOff x="1452187" y="356936"/>
            <a:chExt cx="10435013"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4521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mn-cs"/>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mn-cs"/>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mn-cs"/>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e-IL" dirty="0"/>
              <a:t>כותרת</a:t>
            </a:r>
            <a:endParaRPr lang="x-none" dirty="0"/>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4" name="Slide Number Placeholder 1">
            <a:extLst>
              <a:ext uri="{FF2B5EF4-FFF2-40B4-BE49-F238E27FC236}">
                <a16:creationId xmlns:a16="http://schemas.microsoft.com/office/drawing/2014/main" id="{6358A68B-1458-9644-8C25-4295BB71F92E}"/>
              </a:ext>
            </a:extLst>
          </p:cNvPr>
          <p:cNvSpPr txBox="1">
            <a:spLocks/>
          </p:cNvSpPr>
          <p:nvPr userDrawn="1"/>
        </p:nvSpPr>
        <p:spPr>
          <a:xfrm>
            <a:off x="5492813" y="6272468"/>
            <a:ext cx="1206375" cy="36512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4ACF36E0-02F0-C24F-AEDD-AC692C7CD92B}" type="slidenum">
              <a:rPr lang="en-US" smtClean="0">
                <a:solidFill>
                  <a:srgbClr val="4285E3"/>
                </a:solidFill>
                <a:latin typeface="Arial" panose="020B0604020202020204" pitchFamily="34" charset="0"/>
                <a:cs typeface="+mn-cs"/>
              </a:rPr>
              <a:pPr algn="ctr" rtl="1"/>
              <a:t>‹#›</a:t>
            </a:fld>
            <a:endParaRPr lang="en-US" dirty="0">
              <a:solidFill>
                <a:srgbClr val="4285E3"/>
              </a:solidFill>
              <a:latin typeface="Arial" panose="020B0604020202020204" pitchFamily="34" charset="0"/>
              <a:cs typeface="+mn-cs"/>
            </a:endParaRP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2" r:id="rId1"/>
    <p:sldLayoutId id="2147483662" r:id="rId2"/>
    <p:sldLayoutId id="2147483673" r:id="rId3"/>
    <p:sldLayoutId id="2147483650" r:id="rId4"/>
    <p:sldLayoutId id="2147483653" r:id="rId5"/>
    <p:sldLayoutId id="2147483666" r:id="rId6"/>
    <p:sldLayoutId id="2147483652" r:id="rId7"/>
    <p:sldLayoutId id="2147483667" r:id="rId8"/>
    <p:sldLayoutId id="2147483669" r:id="rId9"/>
  </p:sldLayoutIdLst>
  <p:txStyles>
    <p:titleStyle>
      <a:lvl1pPr algn="r" defTabSz="914400" rtl="1" eaLnBrk="1" latinLnBrk="0" hangingPunct="1">
        <a:lnSpc>
          <a:spcPct val="90000"/>
        </a:lnSpc>
        <a:spcBef>
          <a:spcPct val="0"/>
        </a:spcBef>
        <a:buNone/>
        <a:defRPr sz="4400" b="0" i="0" kern="1200">
          <a:solidFill>
            <a:schemeClr val="tx1"/>
          </a:solidFill>
          <a:latin typeface="Calibri" panose="020F0502020204030204" pitchFamily="34" charset="0"/>
          <a:ea typeface="Open Sans" panose="020B0606030504020204" pitchFamily="34" charset="0"/>
          <a:cs typeface="+mn-cs"/>
        </a:defRPr>
      </a:lvl1pPr>
    </p:titleStyle>
    <p:bodyStyle>
      <a:lvl1pPr marL="228600" indent="-228600" algn="r" defTabSz="914400" rtl="1"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r" defTabSz="914400" rtl="1"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r" defTabSz="914400" rtl="1"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jpeg"/><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11.jpe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hyperlink" Target="https://www.google.co.il/url?sa=i&amp;url=https://www.flickr.com/photos/28358608@N03/5181581291/lightbox/&amp;psig=AOvVaw36twxhmtidlRJsCCoZm122&amp;ust=1587728778486000&amp;source=images&amp;cd=vfe&amp;ved=2ahUKEwjlhIDgvP7oAhWNt6QKHatnBP8Qr4kDegUIARDXAQ" TargetMode="External"/><Relationship Id="rId4" Type="http://schemas.openxmlformats.org/officeDocument/2006/relationships/image" Target="../media/image23.jp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https://www.google.co.il/url?sa=i&amp;url=https://www.flickr.com/photos/28358608@N03/5181581291/lightbox/&amp;psig=AOvVaw36twxhmtidlRJsCCoZm122&amp;ust=1587728778486000&amp;source=images&amp;cd=vfe&amp;ved=2ahUKEwjlhIDgvP7oAhWNt6QKHatnBP8Qr4kDegUIARDXAQ" TargetMode="External"/><Relationship Id="rId5" Type="http://schemas.openxmlformats.org/officeDocument/2006/relationships/image" Target="../media/image25.jp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26.jp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28.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9.xml"/><Relationship Id="rId7" Type="http://schemas.openxmlformats.org/officeDocument/2006/relationships/image" Target="../media/image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2.jpeg"/><Relationship Id="rId5" Type="http://schemas.openxmlformats.org/officeDocument/2006/relationships/image" Target="../media/image31.jp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6.jpg"/><Relationship Id="rId7"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3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6.xml"/><Relationship Id="rId7" Type="http://schemas.openxmlformats.org/officeDocument/2006/relationships/image" Target="../media/image4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3.png"/><Relationship Id="rId5" Type="http://schemas.openxmlformats.org/officeDocument/2006/relationships/image" Target="../media/image42.jp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p:txBody>
          <a:bodyPr>
            <a:normAutofit/>
          </a:bodyPr>
          <a:lstStyle/>
          <a:p>
            <a:r>
              <a:rPr lang="he-IL"/>
              <a:t>שִׁיעוּר עברית </a:t>
            </a:r>
            <a:r>
              <a:rPr lang="he-IL" dirty="0"/>
              <a:t>לְכִיתוֹת א-ב</a:t>
            </a:r>
            <a:endParaRPr lang="x-none"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1350818" y="4419771"/>
            <a:ext cx="8333509" cy="649357"/>
          </a:xfrm>
        </p:spPr>
        <p:txBody>
          <a:bodyPr>
            <a:normAutofit/>
          </a:bodyPr>
          <a:lstStyle/>
          <a:p>
            <a:r>
              <a:rPr lang="he-IL" dirty="0"/>
              <a:t>הוֹרָאַת הַשִׁיר: מִיכָאֵל / מִרְיָם יָלָן שְׁטֶקְלִיס</a:t>
            </a:r>
            <a:endParaRPr lang="x-none" dirty="0"/>
          </a:p>
        </p:txBody>
      </p:sp>
      <p:sp>
        <p:nvSpPr>
          <p:cNvPr id="17" name="Text Placeholder 16">
            <a:extLst>
              <a:ext uri="{FF2B5EF4-FFF2-40B4-BE49-F238E27FC236}">
                <a16:creationId xmlns:a16="http://schemas.microsoft.com/office/drawing/2014/main" id="{89CD8C81-BF15-0C4B-9EA8-156519D976BF}"/>
              </a:ext>
            </a:extLst>
          </p:cNvPr>
          <p:cNvSpPr>
            <a:spLocks noGrp="1"/>
          </p:cNvSpPr>
          <p:nvPr>
            <p:ph type="body" sz="quarter" idx="14"/>
          </p:nvPr>
        </p:nvSpPr>
        <p:spPr>
          <a:xfrm>
            <a:off x="561110" y="5139110"/>
            <a:ext cx="6627090" cy="560533"/>
          </a:xfrm>
        </p:spPr>
        <p:txBody>
          <a:bodyPr/>
          <a:lstStyle/>
          <a:p>
            <a:r>
              <a:rPr lang="he-IL" dirty="0"/>
              <a:t>שֵׁם הַמוֹרָה: אִירִיס צַבָּרִי</a:t>
            </a:r>
            <a:endParaRPr lang="x-none"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20" name="Text Placeholder 6">
            <a:extLst>
              <a:ext uri="{FF2B5EF4-FFF2-40B4-BE49-F238E27FC236}">
                <a16:creationId xmlns:a16="http://schemas.microsoft.com/office/drawing/2014/main" id="{A3E1B3D4-C989-FB43-9CF2-D10DF49CA72C}"/>
              </a:ext>
            </a:extLst>
          </p:cNvPr>
          <p:cNvSpPr txBox="1">
            <a:spLocks/>
          </p:cNvSpPr>
          <p:nvPr/>
        </p:nvSpPr>
        <p:spPr>
          <a:xfrm>
            <a:off x="6862662" y="6148563"/>
            <a:ext cx="4484892" cy="560533"/>
          </a:xfrm>
          <a:prstGeom prst="rect">
            <a:avLst/>
          </a:prstGeom>
        </p:spPr>
        <p:txBody>
          <a:bodyPr vert="horz" lIns="91440" tIns="45720" rIns="91440" bIns="45720" rtlCol="0">
            <a:normAutofit fontScale="92500"/>
          </a:bodyPr>
          <a:lstStyle>
            <a:lvl1pPr marL="0" indent="0" algn="l" defTabSz="914400" rtl="1" eaLnBrk="1" latinLnBrk="0" hangingPunct="1">
              <a:lnSpc>
                <a:spcPct val="90000"/>
              </a:lnSpc>
              <a:spcBef>
                <a:spcPts val="1000"/>
              </a:spcBef>
              <a:buFont typeface="Arial" panose="020B0604020202020204" pitchFamily="34" charset="0"/>
              <a:buNone/>
              <a:defRPr sz="2800" b="0" i="0" kern="1200">
                <a:solidFill>
                  <a:schemeClr val="bg1"/>
                </a:solidFill>
                <a:latin typeface="Calibri" panose="020F0502020204030204" pitchFamily="34" charset="0"/>
                <a:ea typeface="+mn-ea"/>
                <a:cs typeface="+mn-cs"/>
              </a:defRPr>
            </a:lvl1pPr>
            <a:lvl2pPr marL="457200" indent="0" algn="r" defTabSz="914400" rtl="1" eaLnBrk="1" latinLnBrk="0" hangingPunct="1">
              <a:lnSpc>
                <a:spcPct val="90000"/>
              </a:lnSpc>
              <a:spcBef>
                <a:spcPts val="5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2pPr>
            <a:lvl3pPr marL="914400" indent="0" algn="r" defTabSz="914400" rtl="1" eaLnBrk="1" latinLnBrk="0" hangingPunct="1">
              <a:lnSpc>
                <a:spcPct val="90000"/>
              </a:lnSpc>
              <a:spcBef>
                <a:spcPts val="5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3pPr>
            <a:lvl4pPr marL="1371600" indent="0" algn="r" defTabSz="914400" rtl="1"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4pPr>
            <a:lvl5pPr marL="1828800" indent="0" algn="r" defTabSz="914400" rtl="1"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t>נָא הִצְטַיְּידוּ ב: דַף, עִיפָּרוֹן וּצְבָעִים</a:t>
            </a:r>
            <a:endParaRPr lang="x-none" dirty="0"/>
          </a:p>
        </p:txBody>
      </p:sp>
      <p:sp>
        <p:nvSpPr>
          <p:cNvPr id="7" name="TextBox 6"/>
          <p:cNvSpPr txBox="1"/>
          <p:nvPr/>
        </p:nvSpPr>
        <p:spPr>
          <a:xfrm>
            <a:off x="561110" y="6244163"/>
            <a:ext cx="4559643" cy="369332"/>
          </a:xfrm>
          <a:prstGeom prst="rect">
            <a:avLst/>
          </a:prstGeom>
          <a:noFill/>
        </p:spPr>
        <p:txBody>
          <a:bodyPr wrap="square" rtlCol="1">
            <a:spAutoFit/>
          </a:bodyPr>
          <a:lstStyle/>
          <a:p>
            <a:r>
              <a:rPr lang="he-IL"/>
              <a:t>פיתוח השיעור: איריס צברי, ד"ר לימור קולן</a:t>
            </a:r>
          </a:p>
        </p:txBody>
      </p:sp>
    </p:spTree>
    <p:extLst>
      <p:ext uri="{BB962C8B-B14F-4D97-AF65-F5344CB8AC3E}">
        <p14:creationId xmlns:p14="http://schemas.microsoft.com/office/powerpoint/2010/main" val="309455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נִלְמַד הַיוֹם?</a:t>
            </a:r>
            <a:endParaRPr lang="x-none"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a:xfrm>
            <a:off x="838200" y="1240971"/>
            <a:ext cx="10515600" cy="4935992"/>
          </a:xfrm>
        </p:spPr>
        <p:txBody>
          <a:bodyPr>
            <a:normAutofit/>
          </a:bodyPr>
          <a:lstStyle/>
          <a:p>
            <a:endParaRPr lang="he-IL" dirty="0"/>
          </a:p>
          <a:p>
            <a:r>
              <a:rPr lang="he-IL" sz="3600" dirty="0"/>
              <a:t>נִקְרָא יַחְדָיו אֶת הַשִׁיר: </a:t>
            </a:r>
            <a:r>
              <a:rPr lang="he-IL" sz="3600" b="1" dirty="0">
                <a:solidFill>
                  <a:schemeClr val="accent6">
                    <a:lumMod val="50000"/>
                  </a:schemeClr>
                </a:solidFill>
              </a:rPr>
              <a:t>מִיכָאֵל</a:t>
            </a:r>
            <a:r>
              <a:rPr lang="he-IL" sz="3600" dirty="0">
                <a:solidFill>
                  <a:schemeClr val="accent6">
                    <a:lumMod val="50000"/>
                  </a:schemeClr>
                </a:solidFill>
              </a:rPr>
              <a:t> </a:t>
            </a:r>
            <a:r>
              <a:rPr lang="he-IL" sz="3600" dirty="0"/>
              <a:t>מֵאֵת מִרְיָם יָלָן שְׁטֶקְלִיס</a:t>
            </a:r>
          </a:p>
          <a:p>
            <a:r>
              <a:rPr lang="he-IL" sz="3600" dirty="0" err="1"/>
              <a:t>נִפְגו</a:t>
            </a:r>
            <a:r>
              <a:rPr lang="he-IL" sz="3600" dirty="0" err="1">
                <a:cs typeface="Calibri" panose="020F0502020204030204" pitchFamily="34" charset="0"/>
              </a:rPr>
              <a:t>ֺ</a:t>
            </a:r>
            <a:r>
              <a:rPr lang="he-IL" sz="3600" dirty="0" err="1"/>
              <a:t>ש</a:t>
            </a:r>
            <a:r>
              <a:rPr lang="he-IL" sz="3600" dirty="0"/>
              <a:t>ׁ יֶלֶד וְיַלְדָה בַּשִׁיר וּנְנַסֶה</a:t>
            </a:r>
            <a:r>
              <a:rPr lang="he-IL" dirty="0"/>
              <a:t> </a:t>
            </a:r>
            <a:r>
              <a:rPr lang="he-IL" sz="3600" dirty="0"/>
              <a:t>לִלְמו</a:t>
            </a:r>
            <a:r>
              <a:rPr lang="he-IL" sz="3600" dirty="0">
                <a:cs typeface="Calibri" panose="020F0502020204030204" pitchFamily="34" charset="0"/>
              </a:rPr>
              <a:t>ֹ</a:t>
            </a:r>
            <a:r>
              <a:rPr lang="he-IL" sz="3600" dirty="0"/>
              <a:t>ד עֲלֵיהֶם מִתוֹךְ הַכָּתוּב.</a:t>
            </a:r>
          </a:p>
          <a:p>
            <a:r>
              <a:rPr lang="he-IL" sz="3600" dirty="0"/>
              <a:t>נְעוֹרֵר בְּיַחַד: תְהִיוֹת, מַחְשָׁבוֹת, רְגָשׁוֹת וּשְׁאֵלוֹת שֶׁמְזַמֵן לָנוּ הַשִׁיר.</a:t>
            </a:r>
          </a:p>
          <a:p>
            <a:r>
              <a:rPr lang="he-IL" sz="3600" dirty="0"/>
              <a:t>נַצִיעַ פִּתְרוֹנוֹת לַמַצָבִים הַמִתְעוֹרְרִים בַּשִׁיר.</a:t>
            </a:r>
          </a:p>
          <a:p>
            <a:r>
              <a:rPr lang="he-IL" sz="3600" dirty="0"/>
              <a:t>נְבַצֵעַ פְּעִילוּת כְּתִיבָה בְּעִקְבוֹת הַשִׁיר.</a:t>
            </a:r>
            <a:endParaRPr lang="x-none" sz="3600" dirty="0"/>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spTree>
    <p:extLst>
      <p:ext uri="{BB962C8B-B14F-4D97-AF65-F5344CB8AC3E}">
        <p14:creationId xmlns:p14="http://schemas.microsoft.com/office/powerpoint/2010/main" val="34929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לַשִׁיעוּר?</a:t>
            </a:r>
            <a:endParaRPr lang="x-none" dirty="0"/>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4862" y="461712"/>
            <a:ext cx="1502723" cy="233015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flipV="1">
            <a:off x="5419164" y="3490139"/>
            <a:ext cx="1709362" cy="71927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https://lh4.googleusercontent.com/8FRkycPXoj7UiB9dvl8WfvE_rPOmNvworJ3hEUUExH908Pyx1w8Shtg70_9YIyrxXZu2Q5tvXMslWX6PBLNTleMKYZ5Wgwd4UNNj4iBwA-K5B6WNBJ5WFRNSOF3busg5">
            <a:extLst>
              <a:ext uri="{FF2B5EF4-FFF2-40B4-BE49-F238E27FC236}">
                <a16:creationId xmlns:a16="http://schemas.microsoft.com/office/drawing/2014/main" id="{A59DF638-BBDF-4FF6-8918-42D9A5F05B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5401" y="5071069"/>
            <a:ext cx="962184" cy="1585776"/>
          </a:xfrm>
          <a:prstGeom prst="rect">
            <a:avLst/>
          </a:prstGeom>
          <a:noFill/>
          <a:extLst>
            <a:ext uri="{909E8E84-426E-40DD-AFC4-6F175D3DCCD1}">
              <a14:hiddenFill xmlns:a14="http://schemas.microsoft.com/office/drawing/2010/main">
                <a:solidFill>
                  <a:srgbClr val="FFFFFF"/>
                </a:solidFill>
              </a14:hiddenFill>
            </a:ext>
          </a:extLst>
        </p:spPr>
      </p:pic>
      <p:sp>
        <p:nvSpPr>
          <p:cNvPr id="2" name="מלבן 1">
            <a:extLst>
              <a:ext uri="{FF2B5EF4-FFF2-40B4-BE49-F238E27FC236}">
                <a16:creationId xmlns:a16="http://schemas.microsoft.com/office/drawing/2014/main" id="{997B06E9-CB1F-4BF9-9172-A113CF38434A}"/>
              </a:ext>
            </a:extLst>
          </p:cNvPr>
          <p:cNvSpPr/>
          <p:nvPr/>
        </p:nvSpPr>
        <p:spPr>
          <a:xfrm>
            <a:off x="3070132" y="1626789"/>
            <a:ext cx="6096000" cy="4708981"/>
          </a:xfrm>
          <a:prstGeom prst="rect">
            <a:avLst/>
          </a:prstGeom>
        </p:spPr>
        <p:txBody>
          <a:bodyPr>
            <a:spAutoFit/>
          </a:bodyPr>
          <a:lstStyle/>
          <a:p>
            <a:pPr algn="ctr"/>
            <a:r>
              <a:rPr lang="he-IL" sz="6000" b="1" dirty="0"/>
              <a:t>דַף					</a:t>
            </a:r>
          </a:p>
          <a:p>
            <a:endParaRPr lang="he-IL" sz="6000" b="1" dirty="0"/>
          </a:p>
          <a:p>
            <a:r>
              <a:rPr lang="he-IL" sz="6000" b="1" dirty="0"/>
              <a:t>עִיפָּרוֹן</a:t>
            </a:r>
          </a:p>
          <a:p>
            <a:endParaRPr lang="he-IL" sz="6000" b="1" dirty="0"/>
          </a:p>
          <a:p>
            <a:r>
              <a:rPr lang="he-IL" sz="6000" b="1" dirty="0"/>
              <a:t>צְבָעִים</a:t>
            </a:r>
          </a:p>
        </p:txBody>
      </p:sp>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lstStyle/>
          <a:p>
            <a:r>
              <a:rPr lang="he-IL" dirty="0"/>
              <a:t>מַתְחִילִים בְּכֵּיף</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1026" name="Picture 2">
            <a:extLst>
              <a:ext uri="{FF2B5EF4-FFF2-40B4-BE49-F238E27FC236}">
                <a16:creationId xmlns:a16="http://schemas.microsoft.com/office/drawing/2014/main" id="{AD36A60D-87D8-49FE-AA33-E7B711587E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3493" y="2055571"/>
            <a:ext cx="8209887" cy="1396310"/>
          </a:xfrm>
          <a:prstGeom prst="rect">
            <a:avLst/>
          </a:prstGeom>
          <a:noFill/>
          <a:extLst>
            <a:ext uri="{909E8E84-426E-40DD-AFC4-6F175D3DCCD1}">
              <a14:hiddenFill xmlns:a14="http://schemas.microsoft.com/office/drawing/2010/main">
                <a:solidFill>
                  <a:srgbClr val="FFFFFF"/>
                </a:solidFill>
              </a14:hiddenFill>
            </a:ext>
          </a:extLst>
        </p:spPr>
      </p:pic>
      <p:pic>
        <p:nvPicPr>
          <p:cNvPr id="2" name="תמונה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78609" y="3780845"/>
            <a:ext cx="2462410" cy="2462410"/>
          </a:xfrm>
          <a:prstGeom prst="rect">
            <a:avLst/>
          </a:prstGeom>
        </p:spPr>
      </p:pic>
      <p:pic>
        <p:nvPicPr>
          <p:cNvPr id="4" name="תמונה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1252" y="3780845"/>
            <a:ext cx="2725863" cy="2363923"/>
          </a:xfrm>
          <a:prstGeom prst="rect">
            <a:avLst/>
          </a:prstGeom>
        </p:spPr>
      </p:pic>
    </p:spTree>
    <p:extLst>
      <p:ext uri="{BB962C8B-B14F-4D97-AF65-F5344CB8AC3E}">
        <p14:creationId xmlns:p14="http://schemas.microsoft.com/office/powerpoint/2010/main" val="117734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כותרת 6">
            <a:extLst>
              <a:ext uri="{FF2B5EF4-FFF2-40B4-BE49-F238E27FC236}">
                <a16:creationId xmlns:a16="http://schemas.microsoft.com/office/drawing/2014/main" id="{AAFB3124-175F-4C16-8ECE-DC3A66BE1F5D}"/>
              </a:ext>
            </a:extLst>
          </p:cNvPr>
          <p:cNvSpPr>
            <a:spLocks noGrp="1"/>
          </p:cNvSpPr>
          <p:nvPr>
            <p:ph type="title"/>
          </p:nvPr>
        </p:nvSpPr>
        <p:spPr/>
        <p:txBody>
          <a:bodyPr/>
          <a:lstStyle/>
          <a:p>
            <a:r>
              <a:rPr lang="he-IL" dirty="0"/>
              <a:t>קוֹרְאִים שִׁיר:</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617846" y="13562"/>
            <a:ext cx="1017545" cy="1070700"/>
          </a:xfrm>
          <a:prstGeom prst="rect">
            <a:avLst/>
          </a:prstGeom>
        </p:spPr>
      </p:pic>
      <p:pic>
        <p:nvPicPr>
          <p:cNvPr id="9" name="תמונה 8">
            <a:extLst>
              <a:ext uri="{FF2B5EF4-FFF2-40B4-BE49-F238E27FC236}">
                <a16:creationId xmlns:a16="http://schemas.microsoft.com/office/drawing/2014/main" id="{276E8B3E-BF4A-490B-B557-7ABEB0826424}"/>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257300" y="-13562"/>
            <a:ext cx="6581528" cy="6858000"/>
          </a:xfrm>
          <a:prstGeom prst="rect">
            <a:avLst/>
          </a:prstGeom>
          <a:noFill/>
          <a:ln>
            <a:noFill/>
          </a:ln>
        </p:spPr>
      </p:pic>
      <p:sp>
        <p:nvSpPr>
          <p:cNvPr id="2" name="TextBox 1"/>
          <p:cNvSpPr txBox="1"/>
          <p:nvPr/>
        </p:nvSpPr>
        <p:spPr>
          <a:xfrm>
            <a:off x="7988808" y="5696634"/>
            <a:ext cx="3886200" cy="646331"/>
          </a:xfrm>
          <a:prstGeom prst="rect">
            <a:avLst/>
          </a:prstGeom>
          <a:noFill/>
        </p:spPr>
        <p:txBody>
          <a:bodyPr wrap="square" rtlCol="0">
            <a:spAutoFit/>
          </a:bodyPr>
          <a:lstStyle/>
          <a:p>
            <a:pPr algn="r" rtl="1"/>
            <a:r>
              <a:rPr lang="he-IL" altLang="en-US">
                <a:solidFill>
                  <a:srgbClr val="000000"/>
                </a:solidFill>
                <a:latin typeface="Arial" panose="020B0604020202020204" pitchFamily="34" charset="0"/>
              </a:rPr>
              <a:t>לקוח מתוך: </a:t>
            </a:r>
            <a:r>
              <a:rPr lang="he-IL" altLang="en-US" dirty="0">
                <a:solidFill>
                  <a:srgbClr val="000000"/>
                </a:solidFill>
                <a:latin typeface="Arial" panose="020B0604020202020204" pitchFamily="34" charset="0"/>
              </a:rPr>
              <a:t>מפתח הקסם: קוראים עם קסם, הוצאת מטח, 2013</a:t>
            </a:r>
            <a:endParaRPr lang="en-US" dirty="0"/>
          </a:p>
        </p:txBody>
      </p:sp>
      <p:pic>
        <p:nvPicPr>
          <p:cNvPr id="3" name="020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034782" y="3094891"/>
            <a:ext cx="3794251" cy="1353283"/>
          </a:xfrm>
          <a:prstGeom prst="rect">
            <a:avLst/>
          </a:prstGeom>
        </p:spPr>
      </p:pic>
    </p:spTree>
    <p:extLst>
      <p:ext uri="{BB962C8B-B14F-4D97-AF65-F5344CB8AC3E}">
        <p14:creationId xmlns:p14="http://schemas.microsoft.com/office/powerpoint/2010/main" val="273697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0" y="0"/>
            <a:ext cx="12372728" cy="699346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lvl="0" algn="r"/>
            <a:br>
              <a:rPr lang="en-US" b="1" dirty="0"/>
            </a:b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472366" y="548912"/>
            <a:ext cx="1017545" cy="1070700"/>
          </a:xfrm>
          <a:prstGeom prst="rect">
            <a:avLst/>
          </a:prstGeom>
        </p:spPr>
      </p:pic>
      <p:pic>
        <p:nvPicPr>
          <p:cNvPr id="7" name="תמונה 6">
            <a:extLst>
              <a:ext uri="{FF2B5EF4-FFF2-40B4-BE49-F238E27FC236}">
                <a16:creationId xmlns:a16="http://schemas.microsoft.com/office/drawing/2014/main" id="{4BB32497-D38F-4780-AE01-BCE4D8846C6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824765" y="850265"/>
            <a:ext cx="3962400" cy="1999615"/>
          </a:xfrm>
          <a:prstGeom prst="rect">
            <a:avLst/>
          </a:prstGeom>
          <a:noFill/>
          <a:ln>
            <a:noFill/>
          </a:ln>
        </p:spPr>
      </p:pic>
      <p:pic>
        <p:nvPicPr>
          <p:cNvPr id="9" name="תמונה 8">
            <a:extLst>
              <a:ext uri="{FF2B5EF4-FFF2-40B4-BE49-F238E27FC236}">
                <a16:creationId xmlns:a16="http://schemas.microsoft.com/office/drawing/2014/main" id="{C1D5DCC9-9386-4D9D-A22A-A51E4FED91BF}"/>
              </a:ext>
            </a:extLst>
          </p:cNvPr>
          <p:cNvPicPr/>
          <p:nvPr/>
        </p:nvPicPr>
        <p:blipFill rotWithShape="1">
          <a:blip r:embed="rId5">
            <a:extLst>
              <a:ext uri="{28A0092B-C50C-407E-A947-70E740481C1C}">
                <a14:useLocalDpi xmlns:a14="http://schemas.microsoft.com/office/drawing/2010/main" val="0"/>
              </a:ext>
            </a:extLst>
          </a:blip>
          <a:srcRect l="62342" t="1054" r="-3608" b="27841"/>
          <a:stretch/>
        </p:blipFill>
        <p:spPr bwMode="auto">
          <a:xfrm>
            <a:off x="2691462" y="2812732"/>
            <a:ext cx="4251512" cy="3931921"/>
          </a:xfrm>
          <a:prstGeom prst="rect">
            <a:avLst/>
          </a:prstGeom>
          <a:noFill/>
          <a:ln>
            <a:noFill/>
          </a:ln>
          <a:extLst>
            <a:ext uri="{53640926-AAD7-44D8-BBD7-CCE9431645EC}">
              <a14:shadowObscured xmlns:a14="http://schemas.microsoft.com/office/drawing/2010/main"/>
            </a:ext>
          </a:extLst>
        </p:spPr>
      </p:pic>
      <p:pic>
        <p:nvPicPr>
          <p:cNvPr id="10" name="תמונה 8">
            <a:extLst>
              <a:ext uri="{FF2B5EF4-FFF2-40B4-BE49-F238E27FC236}">
                <a16:creationId xmlns:a16="http://schemas.microsoft.com/office/drawing/2014/main" id="{276E8B3E-BF4A-490B-B557-7ABEB0826424}"/>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5787165" y="0"/>
            <a:ext cx="6581528" cy="6858000"/>
          </a:xfrm>
          <a:prstGeom prst="rect">
            <a:avLst/>
          </a:prstGeom>
          <a:noFill/>
          <a:ln>
            <a:noFill/>
          </a:ln>
        </p:spPr>
      </p:pic>
      <p:pic>
        <p:nvPicPr>
          <p:cNvPr id="11" name="תמונה 10">
            <a:extLst>
              <a:ext uri="{FF2B5EF4-FFF2-40B4-BE49-F238E27FC236}">
                <a16:creationId xmlns:a16="http://schemas.microsoft.com/office/drawing/2014/main" id="{C1D5DCC9-9386-4D9D-A22A-A51E4FED91BF}"/>
              </a:ext>
            </a:extLst>
          </p:cNvPr>
          <p:cNvPicPr/>
          <p:nvPr/>
        </p:nvPicPr>
        <p:blipFill rotWithShape="1">
          <a:blip r:embed="rId5">
            <a:extLst>
              <a:ext uri="{28A0092B-C50C-407E-A947-70E740481C1C}">
                <a14:useLocalDpi xmlns:a14="http://schemas.microsoft.com/office/drawing/2010/main" val="0"/>
              </a:ext>
            </a:extLst>
          </a:blip>
          <a:srcRect l="31310" t="1054" r="40778" b="27841"/>
          <a:stretch/>
        </p:blipFill>
        <p:spPr bwMode="auto">
          <a:xfrm>
            <a:off x="52076" y="2812732"/>
            <a:ext cx="2875670" cy="39319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7906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1161434" y="470128"/>
            <a:ext cx="1047545" cy="550181"/>
          </a:xfrm>
          <a:prstGeom prst="rect">
            <a:avLst/>
          </a:prstGeom>
        </p:spPr>
      </p:pic>
      <p:sp>
        <p:nvSpPr>
          <p:cNvPr id="4" name="TextBox 3"/>
          <p:cNvSpPr txBox="1"/>
          <p:nvPr/>
        </p:nvSpPr>
        <p:spPr>
          <a:xfrm>
            <a:off x="-467648" y="5758028"/>
            <a:ext cx="6400800" cy="369332"/>
          </a:xfrm>
          <a:prstGeom prst="rect">
            <a:avLst/>
          </a:prstGeom>
          <a:noFill/>
        </p:spPr>
        <p:txBody>
          <a:bodyPr wrap="square" rtlCol="0">
            <a:spAutoFit/>
          </a:bodyPr>
          <a:lstStyle/>
          <a:p>
            <a:pPr algn="r" rtl="1"/>
            <a:r>
              <a:rPr lang="he-IL" altLang="en-US" dirty="0">
                <a:solidFill>
                  <a:srgbClr val="000000"/>
                </a:solidFill>
                <a:latin typeface="Arial" panose="020B0604020202020204" pitchFamily="34" charset="0"/>
              </a:rPr>
              <a:t>לקוח מתוך: מפתח הקסם: קוראים עם קסם, הוצאת מטח, 2013</a:t>
            </a:r>
            <a:endParaRPr lang="en-US" dirty="0"/>
          </a:p>
        </p:txBody>
      </p:sp>
      <p:grpSp>
        <p:nvGrpSpPr>
          <p:cNvPr id="3" name="קבוצה 2"/>
          <p:cNvGrpSpPr/>
          <p:nvPr/>
        </p:nvGrpSpPr>
        <p:grpSpPr>
          <a:xfrm>
            <a:off x="3566432" y="1295400"/>
            <a:ext cx="5059136" cy="3437164"/>
            <a:chOff x="5513614" y="1295400"/>
            <a:chExt cx="5059136" cy="3437164"/>
          </a:xfrm>
        </p:grpSpPr>
        <p:pic>
          <p:nvPicPr>
            <p:cNvPr id="7" name="תמונה 6">
              <a:extLst>
                <a:ext uri="{FF2B5EF4-FFF2-40B4-BE49-F238E27FC236}">
                  <a16:creationId xmlns:a16="http://schemas.microsoft.com/office/drawing/2014/main" id="{BC30820E-9EE4-4B50-ACF9-AD9D57F636C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513614" y="1295400"/>
              <a:ext cx="5059136" cy="3437164"/>
            </a:xfrm>
            <a:prstGeom prst="rect">
              <a:avLst/>
            </a:prstGeom>
            <a:noFill/>
            <a:ln>
              <a:noFill/>
            </a:ln>
          </p:spPr>
        </p:pic>
        <p:sp>
          <p:nvSpPr>
            <p:cNvPr id="2" name="TextBox 1"/>
            <p:cNvSpPr txBox="1"/>
            <p:nvPr/>
          </p:nvSpPr>
          <p:spPr>
            <a:xfrm>
              <a:off x="5513614" y="4351868"/>
              <a:ext cx="2512786" cy="369332"/>
            </a:xfrm>
            <a:prstGeom prst="rect">
              <a:avLst/>
            </a:prstGeom>
            <a:solidFill>
              <a:srgbClr val="FEFEFE"/>
            </a:solidFill>
          </p:spPr>
          <p:txBody>
            <a:bodyPr wrap="square" rtlCol="1">
              <a:spAutoFit/>
            </a:bodyPr>
            <a:lstStyle/>
            <a:p>
              <a:endParaRPr lang="he-IL" dirty="0"/>
            </a:p>
          </p:txBody>
        </p:sp>
      </p:grpSp>
    </p:spTree>
    <p:extLst>
      <p:ext uri="{BB962C8B-B14F-4D97-AF65-F5344CB8AC3E}">
        <p14:creationId xmlns:p14="http://schemas.microsoft.com/office/powerpoint/2010/main" val="245846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10818461" y="5942694"/>
            <a:ext cx="1047545" cy="550181"/>
          </a:xfrm>
          <a:prstGeom prst="rect">
            <a:avLst/>
          </a:prstGeom>
        </p:spPr>
      </p:pic>
      <p:sp>
        <p:nvSpPr>
          <p:cNvPr id="2" name="בועת מחשבה: ענן 1">
            <a:extLst>
              <a:ext uri="{FF2B5EF4-FFF2-40B4-BE49-F238E27FC236}">
                <a16:creationId xmlns:a16="http://schemas.microsoft.com/office/drawing/2014/main" id="{40292A71-0B5D-444B-8514-7B729DA15A21}"/>
              </a:ext>
            </a:extLst>
          </p:cNvPr>
          <p:cNvSpPr/>
          <p:nvPr/>
        </p:nvSpPr>
        <p:spPr>
          <a:xfrm>
            <a:off x="7722241" y="412279"/>
            <a:ext cx="4143765" cy="2157887"/>
          </a:xfrm>
          <a:prstGeom prst="cloudCallou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he-IL" sz="3200" dirty="0"/>
              <a:t>מָה הִרְגַשְׁתֶם בִּזְמַן קְרִיאַת הַשִׁיר?</a:t>
            </a:r>
          </a:p>
        </p:txBody>
      </p:sp>
      <p:sp>
        <p:nvSpPr>
          <p:cNvPr id="3" name="בועת דיבור: אליפסה 2">
            <a:extLst>
              <a:ext uri="{FF2B5EF4-FFF2-40B4-BE49-F238E27FC236}">
                <a16:creationId xmlns:a16="http://schemas.microsoft.com/office/drawing/2014/main" id="{0A1C68B3-AAE8-4102-8618-B9050562163F}"/>
              </a:ext>
            </a:extLst>
          </p:cNvPr>
          <p:cNvSpPr/>
          <p:nvPr/>
        </p:nvSpPr>
        <p:spPr>
          <a:xfrm>
            <a:off x="3945467" y="310870"/>
            <a:ext cx="3471971" cy="2306395"/>
          </a:xfrm>
          <a:prstGeom prst="wedgeEllipseCallout">
            <a:avLst>
              <a:gd name="adj1" fmla="val -39159"/>
              <a:gd name="adj2" fmla="val 69379"/>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he-IL" dirty="0"/>
              <a:t> </a:t>
            </a:r>
            <a:r>
              <a:rPr lang="he-IL" sz="3200" dirty="0"/>
              <a:t>אֵילוּ שְׁאֵלוֹת שְׁאַלְתֶם</a:t>
            </a:r>
            <a:endParaRPr lang="x-none" sz="3200" dirty="0"/>
          </a:p>
          <a:p>
            <a:pPr algn="ctr"/>
            <a:r>
              <a:rPr lang="he-IL" sz="3200" dirty="0"/>
              <a:t> אֶת עַצְמְכֶם?</a:t>
            </a:r>
          </a:p>
          <a:p>
            <a:pPr algn="ctr"/>
            <a:endParaRPr lang="he-IL" dirty="0"/>
          </a:p>
        </p:txBody>
      </p:sp>
      <p:sp>
        <p:nvSpPr>
          <p:cNvPr id="4" name="בועת דיבור: מלבן עם פינות מעוגלות 3">
            <a:extLst>
              <a:ext uri="{FF2B5EF4-FFF2-40B4-BE49-F238E27FC236}">
                <a16:creationId xmlns:a16="http://schemas.microsoft.com/office/drawing/2014/main" id="{FC73D398-9CBD-4F73-A611-3DA7C5B856FE}"/>
              </a:ext>
            </a:extLst>
          </p:cNvPr>
          <p:cNvSpPr/>
          <p:nvPr/>
        </p:nvSpPr>
        <p:spPr>
          <a:xfrm>
            <a:off x="4054965" y="3581013"/>
            <a:ext cx="3667276" cy="1541705"/>
          </a:xfrm>
          <a:prstGeom prst="wedgeRoundRectCallout">
            <a:avLst>
              <a:gd name="adj1" fmla="val -40464"/>
              <a:gd name="adj2" fmla="val 85833"/>
              <a:gd name="adj3" fmla="val 16667"/>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he-IL" sz="3200" dirty="0"/>
              <a:t>אֵילוּ מַחְשָׁבוֹת הִתְרוֹצְצוּ בְּרֹאשְׁכֶם?</a:t>
            </a:r>
          </a:p>
        </p:txBody>
      </p:sp>
      <p:sp>
        <p:nvSpPr>
          <p:cNvPr id="5" name="לב 4">
            <a:extLst>
              <a:ext uri="{FF2B5EF4-FFF2-40B4-BE49-F238E27FC236}">
                <a16:creationId xmlns:a16="http://schemas.microsoft.com/office/drawing/2014/main" id="{5881578F-0ACC-41C6-954E-191B582EDC73}"/>
              </a:ext>
            </a:extLst>
          </p:cNvPr>
          <p:cNvSpPr/>
          <p:nvPr/>
        </p:nvSpPr>
        <p:spPr>
          <a:xfrm rot="1013139">
            <a:off x="8241111" y="3459262"/>
            <a:ext cx="3106019" cy="2414259"/>
          </a:xfrm>
          <a:prstGeom prst="hear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he-IL" sz="3200" dirty="0"/>
              <a:t>אֲהַבְתֶם</a:t>
            </a:r>
            <a:endParaRPr lang="x-none" sz="3200" dirty="0"/>
          </a:p>
          <a:p>
            <a:pPr algn="ctr"/>
            <a:r>
              <a:rPr lang="he-IL" sz="3200" dirty="0"/>
              <a:t> אֶת הַשִׁיר? </a:t>
            </a:r>
          </a:p>
        </p:txBody>
      </p:sp>
      <p:grpSp>
        <p:nvGrpSpPr>
          <p:cNvPr id="8" name="קבוצה 7"/>
          <p:cNvGrpSpPr/>
          <p:nvPr/>
        </p:nvGrpSpPr>
        <p:grpSpPr>
          <a:xfrm>
            <a:off x="0" y="0"/>
            <a:ext cx="3559825" cy="6858000"/>
            <a:chOff x="0" y="0"/>
            <a:chExt cx="3559825" cy="6858000"/>
          </a:xfrm>
        </p:grpSpPr>
        <p:sp>
          <p:nvSpPr>
            <p:cNvPr id="7" name="מלבן 6"/>
            <p:cNvSpPr/>
            <p:nvPr/>
          </p:nvSpPr>
          <p:spPr>
            <a:xfrm>
              <a:off x="0" y="0"/>
              <a:ext cx="3559825" cy="6858000"/>
            </a:xfrm>
            <a:prstGeom prst="rect">
              <a:avLst/>
            </a:prstGeom>
            <a:solidFill>
              <a:srgbClr val="F3F5F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026" name="Picture 2" descr="http://kotarimagesstg.cet.ac.il/CropDownload.ashx?gPageToken=f40c133d-6883-442a-9ab6-05797b28b21f&amp;v=25&amp;nSizeStep=3&amp;nTop=71&amp;nLeft=183&amp;nWidth=249&amp;nHeight=4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66" y="113608"/>
              <a:ext cx="3525959" cy="656553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02930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pic>
        <p:nvPicPr>
          <p:cNvPr id="4" name="תמונה 3">
            <a:extLst>
              <a:ext uri="{FF2B5EF4-FFF2-40B4-BE49-F238E27FC236}">
                <a16:creationId xmlns:a16="http://schemas.microsoft.com/office/drawing/2014/main" id="{BB805024-777B-4FC1-8AEC-2EDD05D2DCB5}"/>
              </a:ext>
            </a:extLst>
          </p:cNvPr>
          <p:cNvPicPr>
            <a:picLocks noChangeAspect="1"/>
          </p:cNvPicPr>
          <p:nvPr/>
        </p:nvPicPr>
        <p:blipFill rotWithShape="1">
          <a:blip r:embed="rId4"/>
          <a:srcRect l="46208" t="-1" b="1121"/>
          <a:stretch/>
        </p:blipFill>
        <p:spPr>
          <a:xfrm>
            <a:off x="302190" y="708979"/>
            <a:ext cx="3562239" cy="5264618"/>
          </a:xfrm>
          <a:prstGeom prst="rect">
            <a:avLst/>
          </a:prstGeom>
        </p:spPr>
      </p:pic>
      <p:pic>
        <p:nvPicPr>
          <p:cNvPr id="5" name="Picture 2">
            <a:extLst>
              <a:ext uri="{FF2B5EF4-FFF2-40B4-BE49-F238E27FC236}">
                <a16:creationId xmlns:a16="http://schemas.microsoft.com/office/drawing/2014/main" id="{AD36A60D-87D8-49FE-AA33-E7B711587E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7176" y="708979"/>
            <a:ext cx="7168487" cy="1219192"/>
          </a:xfrm>
          <a:prstGeom prst="rect">
            <a:avLst/>
          </a:prstGeom>
          <a:noFill/>
          <a:extLst>
            <a:ext uri="{909E8E84-426E-40DD-AFC4-6F175D3DCCD1}">
              <a14:hiddenFill xmlns:a14="http://schemas.microsoft.com/office/drawing/2010/main">
                <a:solidFill>
                  <a:srgbClr val="FFFFFF"/>
                </a:solidFill>
              </a14:hiddenFill>
            </a:ext>
          </a:extLst>
        </p:spPr>
      </p:pic>
      <p:sp>
        <p:nvSpPr>
          <p:cNvPr id="2" name="מלבן 1"/>
          <p:cNvSpPr/>
          <p:nvPr/>
        </p:nvSpPr>
        <p:spPr>
          <a:xfrm>
            <a:off x="4407176" y="1928171"/>
            <a:ext cx="7168487" cy="3046988"/>
          </a:xfrm>
          <a:prstGeom prst="rect">
            <a:avLst/>
          </a:prstGeom>
          <a:solidFill>
            <a:schemeClr val="bg1"/>
          </a:solidFill>
        </p:spPr>
        <p:txBody>
          <a:bodyPr wrap="square">
            <a:spAutoFit/>
          </a:bodyPr>
          <a:lstStyle/>
          <a:p>
            <a:pPr algn="r" rtl="1"/>
            <a:r>
              <a:rPr lang="he-IL" sz="4800" dirty="0">
                <a:solidFill>
                  <a:srgbClr val="333132"/>
                </a:solidFill>
                <a:latin typeface="David" panose="020E0502060401010101" pitchFamily="34" charset="-79"/>
                <a:cs typeface="David" panose="020E0502060401010101" pitchFamily="34" charset="-79"/>
              </a:rPr>
              <a:t>חִכִּיתִי, חִכִּיתִי,</a:t>
            </a:r>
          </a:p>
          <a:p>
            <a:pPr algn="r" rtl="1"/>
            <a:r>
              <a:rPr lang="he-IL" sz="4800" dirty="0">
                <a:solidFill>
                  <a:srgbClr val="333132"/>
                </a:solidFill>
                <a:latin typeface="David" panose="020E0502060401010101" pitchFamily="34" charset="-79"/>
                <a:cs typeface="David" panose="020E0502060401010101" pitchFamily="34" charset="-79"/>
              </a:rPr>
              <a:t>בָּכִיתִי, בָּכִיתִי,</a:t>
            </a:r>
          </a:p>
          <a:p>
            <a:pPr algn="r" rtl="1"/>
            <a:r>
              <a:rPr lang="he-IL" sz="4800" dirty="0">
                <a:solidFill>
                  <a:srgbClr val="333132"/>
                </a:solidFill>
                <a:latin typeface="David" panose="020E0502060401010101" pitchFamily="34" charset="-79"/>
                <a:cs typeface="David" panose="020E0502060401010101" pitchFamily="34" charset="-79"/>
              </a:rPr>
              <a:t>וּמִי לֹא בָּא?</a:t>
            </a:r>
          </a:p>
          <a:p>
            <a:pPr algn="r" rtl="1"/>
            <a:r>
              <a:rPr lang="he-IL" sz="4800" dirty="0">
                <a:solidFill>
                  <a:srgbClr val="333132"/>
                </a:solidFill>
                <a:latin typeface="David" panose="020E0502060401010101" pitchFamily="34" charset="-79"/>
                <a:cs typeface="David" panose="020E0502060401010101" pitchFamily="34" charset="-79"/>
              </a:rPr>
              <a:t>מִיכָאֵל.</a:t>
            </a:r>
          </a:p>
        </p:txBody>
      </p:sp>
    </p:spTree>
    <p:extLst>
      <p:ext uri="{BB962C8B-B14F-4D97-AF65-F5344CB8AC3E}">
        <p14:creationId xmlns:p14="http://schemas.microsoft.com/office/powerpoint/2010/main" val="1707229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9578FA04-0390-4C8E-A839-9F772DAA5C9D}"/>
              </a:ext>
            </a:extLst>
          </p:cNvPr>
          <p:cNvPicPr/>
          <p:nvPr/>
        </p:nvPicPr>
        <p:blipFill rotWithShape="1">
          <a:blip r:embed="rId3">
            <a:extLst>
              <a:ext uri="{28A0092B-C50C-407E-A947-70E740481C1C}">
                <a14:useLocalDpi xmlns:a14="http://schemas.microsoft.com/office/drawing/2010/main" val="0"/>
              </a:ext>
            </a:extLst>
          </a:blip>
          <a:srcRect l="40190" t="44602" r="-10859" b="28057"/>
          <a:stretch/>
        </p:blipFill>
        <p:spPr bwMode="auto">
          <a:xfrm>
            <a:off x="6146800" y="1371600"/>
            <a:ext cx="6222804" cy="4052208"/>
          </a:xfrm>
          <a:prstGeom prst="rect">
            <a:avLst/>
          </a:prstGeom>
          <a:noFill/>
          <a:ln>
            <a:noFill/>
          </a:ln>
          <a:extLst>
            <a:ext uri="{53640926-AAD7-44D8-BBD7-CCE9431645EC}">
              <a14:shadowObscured xmlns:a14="http://schemas.microsoft.com/office/drawing/2010/main"/>
            </a:ext>
          </a:extLst>
        </p:spPr>
      </p:pic>
      <p:pic>
        <p:nvPicPr>
          <p:cNvPr id="6" name="תמונה 5" descr="תמונה שמכילה משחק&#10;&#10;התיאור נוצר באופן אוטומטי">
            <a:extLst>
              <a:ext uri="{FF2B5EF4-FFF2-40B4-BE49-F238E27FC236}">
                <a16:creationId xmlns:a16="http://schemas.microsoft.com/office/drawing/2014/main" id="{0EE1C280-6816-400D-804C-91FC1BE9B651}"/>
              </a:ext>
            </a:extLst>
          </p:cNvPr>
          <p:cNvPicPr>
            <a:picLocks noChangeAspect="1"/>
          </p:cNvPicPr>
          <p:nvPr/>
        </p:nvPicPr>
        <p:blipFill>
          <a:blip r:embed="rId4"/>
          <a:stretch>
            <a:fillRect/>
          </a:stretch>
        </p:blipFill>
        <p:spPr>
          <a:xfrm>
            <a:off x="1975758" y="697616"/>
            <a:ext cx="2871818" cy="4726192"/>
          </a:xfrm>
          <a:prstGeom prst="rect">
            <a:avLst/>
          </a:prstGeom>
        </p:spPr>
      </p:pic>
      <p:sp>
        <p:nvSpPr>
          <p:cNvPr id="7" name="מלבן 6"/>
          <p:cNvSpPr/>
          <p:nvPr/>
        </p:nvSpPr>
        <p:spPr>
          <a:xfrm>
            <a:off x="1531031" y="5280695"/>
            <a:ext cx="10015083" cy="923330"/>
          </a:xfrm>
          <a:prstGeom prst="rect">
            <a:avLst/>
          </a:prstGeom>
        </p:spPr>
        <p:txBody>
          <a:bodyPr wrap="square">
            <a:spAutoFit/>
          </a:bodyPr>
          <a:lstStyle/>
          <a:p>
            <a:endParaRPr lang="he-IL" dirty="0">
              <a:hlinkClick r:id="rId5"/>
            </a:endParaRPr>
          </a:p>
          <a:p>
            <a:r>
              <a:rPr lang="he-IL" dirty="0">
                <a:hlinkClick r:id="rId5"/>
              </a:rPr>
              <a:t>  </a:t>
            </a:r>
          </a:p>
          <a:p>
            <a:r>
              <a:rPr lang="he-IL" dirty="0">
                <a:hlinkClick r:id="rId5"/>
              </a:rPr>
              <a:t>  דוד </a:t>
            </a:r>
            <a:r>
              <a:rPr lang="he-IL" dirty="0" err="1">
                <a:hlinkClick r:id="rId5"/>
              </a:rPr>
              <a:t>פולנסקי</a:t>
            </a:r>
            <a:r>
              <a:rPr lang="he-IL" dirty="0">
                <a:hlinkClick r:id="rId5"/>
              </a:rPr>
              <a:t> </a:t>
            </a:r>
            <a:r>
              <a:rPr lang="en-US" dirty="0">
                <a:hlinkClick r:id="rId5"/>
              </a:rPr>
              <a:t>benisrael.wordpress.com</a:t>
            </a:r>
          </a:p>
        </p:txBody>
      </p:sp>
    </p:spTree>
    <p:extLst>
      <p:ext uri="{BB962C8B-B14F-4D97-AF65-F5344CB8AC3E}">
        <p14:creationId xmlns:p14="http://schemas.microsoft.com/office/powerpoint/2010/main" val="2872584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EB95FEF2-BA1B-6E4E-A234-9E35936750F9}"/>
              </a:ext>
            </a:extLst>
          </p:cNvPr>
          <p:cNvCxnSpPr/>
          <p:nvPr/>
        </p:nvCxnSpPr>
        <p:spPr>
          <a:xfrm>
            <a:off x="-2552700" y="6435725"/>
            <a:ext cx="499110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A763E234-8543-644C-A431-F8B286221398}"/>
              </a:ext>
            </a:extLst>
          </p:cNvPr>
          <p:cNvPicPr>
            <a:picLocks noChangeAspect="1"/>
          </p:cNvPicPr>
          <p:nvPr/>
        </p:nvPicPr>
        <p:blipFill>
          <a:blip r:embed="rId3"/>
          <a:stretch>
            <a:fillRect/>
          </a:stretch>
        </p:blipFill>
        <p:spPr>
          <a:xfrm>
            <a:off x="14323262" y="8317913"/>
            <a:ext cx="1879600" cy="1739900"/>
          </a:xfrm>
          <a:prstGeom prst="rect">
            <a:avLst/>
          </a:prstGeom>
        </p:spPr>
      </p:pic>
      <p:sp>
        <p:nvSpPr>
          <p:cNvPr id="5" name="Rectangle 2">
            <a:extLst>
              <a:ext uri="{FF2B5EF4-FFF2-40B4-BE49-F238E27FC236}">
                <a16:creationId xmlns:a16="http://schemas.microsoft.com/office/drawing/2014/main" id="{B5C39F22-8AD1-4413-886B-ED0F831EA49C}"/>
              </a:ext>
            </a:extLst>
          </p:cNvPr>
          <p:cNvSpPr>
            <a:spLocks noChangeArrowheads="1"/>
          </p:cNvSpPr>
          <p:nvPr/>
        </p:nvSpPr>
        <p:spPr bwMode="auto">
          <a:xfrm>
            <a:off x="5930374" y="-1926773"/>
            <a:ext cx="11460687" cy="615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e-IL"/>
          </a:p>
        </p:txBody>
      </p:sp>
      <p:pic>
        <p:nvPicPr>
          <p:cNvPr id="2049" name="תמונה 6">
            <a:extLst>
              <a:ext uri="{FF2B5EF4-FFF2-40B4-BE49-F238E27FC236}">
                <a16:creationId xmlns:a16="http://schemas.microsoft.com/office/drawing/2014/main" id="{F1716D85-3A0F-4018-9E9F-8166D4BB3A1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512" t="72807" r="6298"/>
          <a:stretch/>
        </p:blipFill>
        <p:spPr bwMode="auto">
          <a:xfrm>
            <a:off x="6221507" y="1178377"/>
            <a:ext cx="5235388" cy="353281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576174E1-3862-4949-91C5-EE33E39643C1}"/>
              </a:ext>
            </a:extLst>
          </p:cNvPr>
          <p:cNvSpPr>
            <a:spLocks noChangeArrowheads="1"/>
          </p:cNvSpPr>
          <p:nvPr/>
        </p:nvSpPr>
        <p:spPr bwMode="auto">
          <a:xfrm>
            <a:off x="5930374" y="-1716018"/>
            <a:ext cx="11460687"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he-IL"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br>
            <a:endParaRPr kumimoji="0" lang="en-US" altLang="he-IL" sz="1800" b="0" i="0" u="none" strike="noStrike" cap="none" normalizeH="0" baseline="0">
              <a:ln>
                <a:noFill/>
              </a:ln>
              <a:solidFill>
                <a:schemeClr val="tx1"/>
              </a:solidFill>
              <a:effectLst/>
              <a:latin typeface="Arial" panose="020B0604020202020204" pitchFamily="34" charset="0"/>
            </a:endParaRPr>
          </a:p>
        </p:txBody>
      </p:sp>
      <p:pic>
        <p:nvPicPr>
          <p:cNvPr id="11" name="תמונה 10" descr="תמונה שמכילה שטיח&#10;&#10;התיאור נוצר באופן אוטומטי">
            <a:extLst>
              <a:ext uri="{FF2B5EF4-FFF2-40B4-BE49-F238E27FC236}">
                <a16:creationId xmlns:a16="http://schemas.microsoft.com/office/drawing/2014/main" id="{4A97CB70-88B3-4B4B-A7CA-C83FF84170F8}"/>
              </a:ext>
            </a:extLst>
          </p:cNvPr>
          <p:cNvPicPr>
            <a:picLocks noChangeAspect="1"/>
          </p:cNvPicPr>
          <p:nvPr/>
        </p:nvPicPr>
        <p:blipFill>
          <a:blip r:embed="rId5"/>
          <a:stretch>
            <a:fillRect/>
          </a:stretch>
        </p:blipFill>
        <p:spPr>
          <a:xfrm>
            <a:off x="543736" y="1178377"/>
            <a:ext cx="5084359" cy="3532811"/>
          </a:xfrm>
          <a:prstGeom prst="rect">
            <a:avLst/>
          </a:prstGeom>
        </p:spPr>
      </p:pic>
      <p:sp>
        <p:nvSpPr>
          <p:cNvPr id="8" name="מלבן 7"/>
          <p:cNvSpPr/>
          <p:nvPr/>
        </p:nvSpPr>
        <p:spPr>
          <a:xfrm>
            <a:off x="317541" y="5836004"/>
            <a:ext cx="8194429" cy="369332"/>
          </a:xfrm>
          <a:prstGeom prst="rect">
            <a:avLst/>
          </a:prstGeom>
        </p:spPr>
        <p:txBody>
          <a:bodyPr wrap="square">
            <a:spAutoFit/>
          </a:bodyPr>
          <a:lstStyle/>
          <a:p>
            <a:r>
              <a:rPr lang="he-IL" dirty="0">
                <a:hlinkClick r:id="rId6"/>
              </a:rPr>
              <a:t> </a:t>
            </a:r>
          </a:p>
        </p:txBody>
      </p:sp>
      <p:sp>
        <p:nvSpPr>
          <p:cNvPr id="2" name="Rectangle 1">
            <a:extLst>
              <a:ext uri="{FF2B5EF4-FFF2-40B4-BE49-F238E27FC236}">
                <a16:creationId xmlns:a16="http://schemas.microsoft.com/office/drawing/2014/main" id="{A95F10D8-D003-4901-8C57-4FE10A97A149}"/>
              </a:ext>
            </a:extLst>
          </p:cNvPr>
          <p:cNvSpPr/>
          <p:nvPr/>
        </p:nvSpPr>
        <p:spPr>
          <a:xfrm>
            <a:off x="317541" y="5143950"/>
            <a:ext cx="5310554" cy="1200329"/>
          </a:xfrm>
          <a:prstGeom prst="rect">
            <a:avLst/>
          </a:prstGeom>
        </p:spPr>
        <p:txBody>
          <a:bodyPr wrap="square">
            <a:spAutoFit/>
          </a:bodyPr>
          <a:lstStyle/>
          <a:p>
            <a:pPr algn="r" rtl="1"/>
            <a:r>
              <a:rPr lang="he-IL" dirty="0">
                <a:hlinkClick r:id="rId6"/>
              </a:rPr>
              <a:t>איורים לשיר "מיכאל" של מרים ילן שטקליס לקוח מתוך:</a:t>
            </a:r>
          </a:p>
          <a:p>
            <a:pPr algn="r" rtl="1"/>
            <a:r>
              <a:rPr lang="he-IL" dirty="0">
                <a:hlinkClick r:id="rId6"/>
              </a:rPr>
              <a:t>| </a:t>
            </a:r>
            <a:r>
              <a:rPr lang="en-US" dirty="0" err="1">
                <a:hlinkClick r:id="rId6"/>
              </a:rPr>
              <a:t>mayanfog</a:t>
            </a:r>
            <a:r>
              <a:rPr lang="en-US" dirty="0">
                <a:hlinkClick r:id="rId6"/>
              </a:rPr>
              <a:t> | Flickr</a:t>
            </a:r>
          </a:p>
          <a:p>
            <a:pPr algn="r" rtl="1"/>
            <a:r>
              <a:rPr lang="en-US" dirty="0">
                <a:hlinkClick r:id="rId6"/>
              </a:rPr>
              <a:t>flickr.com</a:t>
            </a:r>
          </a:p>
          <a:p>
            <a:pPr algn="r" rtl="1"/>
            <a:r>
              <a:rPr lang="he-IL" dirty="0">
                <a:hlinkClick r:id="rId6"/>
              </a:rPr>
              <a:t> </a:t>
            </a:r>
            <a:endParaRPr lang="x-none" dirty="0"/>
          </a:p>
        </p:txBody>
      </p:sp>
    </p:spTree>
    <p:extLst>
      <p:ext uri="{BB962C8B-B14F-4D97-AF65-F5344CB8AC3E}">
        <p14:creationId xmlns:p14="http://schemas.microsoft.com/office/powerpoint/2010/main" val="2107036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pic>
        <p:nvPicPr>
          <p:cNvPr id="9" name="תמונה 8">
            <a:extLst>
              <a:ext uri="{FF2B5EF4-FFF2-40B4-BE49-F238E27FC236}">
                <a16:creationId xmlns:a16="http://schemas.microsoft.com/office/drawing/2014/main" id="{4F9F82C3-45EA-41C4-A4D8-C933933A53C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772150" y="1248875"/>
            <a:ext cx="5334000" cy="3409950"/>
          </a:xfrm>
          <a:prstGeom prst="rect">
            <a:avLst/>
          </a:prstGeom>
          <a:noFill/>
          <a:ln>
            <a:noFill/>
          </a:ln>
        </p:spPr>
      </p:pic>
      <p:pic>
        <p:nvPicPr>
          <p:cNvPr id="10" name="תמונה 9" descr="תמונה שמכילה בובה, צעצוע, מקורה, ישיבה&#10;&#10;התיאור נוצר באופן אוטומטי">
            <a:extLst>
              <a:ext uri="{FF2B5EF4-FFF2-40B4-BE49-F238E27FC236}">
                <a16:creationId xmlns:a16="http://schemas.microsoft.com/office/drawing/2014/main" id="{B3F57117-793A-49B0-B855-C86579E8F023}"/>
              </a:ext>
            </a:extLst>
          </p:cNvPr>
          <p:cNvPicPr>
            <a:picLocks noChangeAspect="1"/>
          </p:cNvPicPr>
          <p:nvPr/>
        </p:nvPicPr>
        <p:blipFill>
          <a:blip r:embed="rId5"/>
          <a:stretch>
            <a:fillRect/>
          </a:stretch>
        </p:blipFill>
        <p:spPr>
          <a:xfrm>
            <a:off x="432603" y="1248876"/>
            <a:ext cx="5189869" cy="3409950"/>
          </a:xfrm>
          <a:prstGeom prst="rect">
            <a:avLst/>
          </a:prstGeom>
        </p:spPr>
      </p:pic>
    </p:spTree>
    <p:extLst>
      <p:ext uri="{BB962C8B-B14F-4D97-AF65-F5344CB8AC3E}">
        <p14:creationId xmlns:p14="http://schemas.microsoft.com/office/powerpoint/2010/main" val="514493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תמונה 6" descr="תמונה שמכילה ישיבה, שטיח, שולחן&#10;&#10;התיאור נוצר באופן אוטומטי">
            <a:extLst>
              <a:ext uri="{FF2B5EF4-FFF2-40B4-BE49-F238E27FC236}">
                <a16:creationId xmlns:a16="http://schemas.microsoft.com/office/drawing/2014/main" id="{EF32DFE0-9750-4201-93E8-0D1D0D371AB7}"/>
              </a:ext>
            </a:extLst>
          </p:cNvPr>
          <p:cNvPicPr>
            <a:picLocks noChangeAspect="1"/>
          </p:cNvPicPr>
          <p:nvPr/>
        </p:nvPicPr>
        <p:blipFill rotWithShape="1">
          <a:blip r:embed="rId3"/>
          <a:srcRect r="11862"/>
          <a:stretch/>
        </p:blipFill>
        <p:spPr>
          <a:xfrm>
            <a:off x="1054850" y="1932687"/>
            <a:ext cx="6431800" cy="3488518"/>
          </a:xfrm>
          <a:prstGeom prst="rect">
            <a:avLst/>
          </a:prstGeom>
        </p:spPr>
      </p:pic>
      <p:cxnSp>
        <p:nvCxnSpPr>
          <p:cNvPr id="12" name="Straight Connector 11">
            <a:extLst>
              <a:ext uri="{FF2B5EF4-FFF2-40B4-BE49-F238E27FC236}">
                <a16:creationId xmlns:a16="http://schemas.microsoft.com/office/drawing/2014/main" id="{4D56677B-C0B7-4DAC-ACAD-8054FF1B5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573887"/>
            <a:ext cx="0" cy="3710227"/>
          </a:xfrm>
          <a:prstGeom prst="line">
            <a:avLst/>
          </a:prstGeom>
          <a:ln w="19050">
            <a:solidFill>
              <a:srgbClr val="BC8E61"/>
            </a:solidFill>
          </a:ln>
        </p:spPr>
        <p:style>
          <a:lnRef idx="1">
            <a:schemeClr val="accent1"/>
          </a:lnRef>
          <a:fillRef idx="0">
            <a:schemeClr val="accent1"/>
          </a:fillRef>
          <a:effectRef idx="0">
            <a:schemeClr val="accent1"/>
          </a:effectRef>
          <a:fontRef idx="minor">
            <a:schemeClr val="tx1"/>
          </a:fontRef>
        </p:style>
      </p:cxnSp>
      <p:pic>
        <p:nvPicPr>
          <p:cNvPr id="5" name="תמונה 4">
            <a:extLst>
              <a:ext uri="{FF2B5EF4-FFF2-40B4-BE49-F238E27FC236}">
                <a16:creationId xmlns:a16="http://schemas.microsoft.com/office/drawing/2014/main" id="{6A11C352-88C6-42E2-9F4C-FDF939290BAE}"/>
              </a:ext>
            </a:extLst>
          </p:cNvPr>
          <p:cNvPicPr/>
          <p:nvPr/>
        </p:nvPicPr>
        <p:blipFill rotWithShape="1">
          <a:blip r:embed="rId4">
            <a:extLst>
              <a:ext uri="{28A0092B-C50C-407E-A947-70E740481C1C}">
                <a14:useLocalDpi xmlns:a14="http://schemas.microsoft.com/office/drawing/2010/main" val="0"/>
              </a:ext>
            </a:extLst>
          </a:blip>
          <a:srcRect l="59657" t="1054" r="-976" b="63223"/>
          <a:stretch/>
        </p:blipFill>
        <p:spPr bwMode="auto">
          <a:xfrm>
            <a:off x="6096000" y="1579266"/>
            <a:ext cx="5372100" cy="4237509"/>
          </a:xfrm>
          <a:prstGeom prst="rect">
            <a:avLst/>
          </a:prstGeom>
          <a:noFill/>
          <a:extLst>
            <a:ext uri="{53640926-AAD7-44D8-BBD7-CCE9431645EC}">
              <a14:shadowObscured xmlns:a14="http://schemas.microsoft.com/office/drawing/2010/main"/>
            </a:ext>
          </a:extLst>
        </p:spPr>
      </p:pic>
      <p:sp>
        <p:nvSpPr>
          <p:cNvPr id="8" name="בועת מחשבה: ענן 7">
            <a:extLst>
              <a:ext uri="{FF2B5EF4-FFF2-40B4-BE49-F238E27FC236}">
                <a16:creationId xmlns:a16="http://schemas.microsoft.com/office/drawing/2014/main" id="{3B4B6BCC-0929-41E9-A586-6E87A392EE0B}"/>
              </a:ext>
            </a:extLst>
          </p:cNvPr>
          <p:cNvSpPr/>
          <p:nvPr/>
        </p:nvSpPr>
        <p:spPr>
          <a:xfrm>
            <a:off x="3785514" y="21664"/>
            <a:ext cx="3015307" cy="1872258"/>
          </a:xfrm>
          <a:prstGeom prst="cloudCallout">
            <a:avLst>
              <a:gd name="adj1" fmla="val -66953"/>
              <a:gd name="adj2" fmla="val 63517"/>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314246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ECC252EC-40F7-4B8D-AAFF-D17C73F8A07F}"/>
              </a:ext>
            </a:extLst>
          </p:cNvPr>
          <p:cNvPicPr/>
          <p:nvPr/>
        </p:nvPicPr>
        <p:blipFill rotWithShape="1">
          <a:blip r:embed="rId3">
            <a:extLst>
              <a:ext uri="{28A0092B-C50C-407E-A947-70E740481C1C}">
                <a14:useLocalDpi xmlns:a14="http://schemas.microsoft.com/office/drawing/2010/main" val="0"/>
              </a:ext>
            </a:extLst>
          </a:blip>
          <a:srcRect l="61030" t="36286" r="-4514" b="27841"/>
          <a:stretch/>
        </p:blipFill>
        <p:spPr bwMode="auto">
          <a:xfrm>
            <a:off x="7067550" y="1028701"/>
            <a:ext cx="5342468" cy="3842468"/>
          </a:xfrm>
          <a:prstGeom prst="rect">
            <a:avLst/>
          </a:prstGeom>
          <a:noFill/>
          <a:ln>
            <a:noFill/>
          </a:ln>
          <a:extLst>
            <a:ext uri="{53640926-AAD7-44D8-BBD7-CCE9431645EC}">
              <a14:shadowObscured xmlns:a14="http://schemas.microsoft.com/office/drawing/2010/main"/>
            </a:ext>
          </a:extLst>
        </p:spPr>
      </p:pic>
      <p:pic>
        <p:nvPicPr>
          <p:cNvPr id="7" name="תמונה 6">
            <a:extLst>
              <a:ext uri="{FF2B5EF4-FFF2-40B4-BE49-F238E27FC236}">
                <a16:creationId xmlns:a16="http://schemas.microsoft.com/office/drawing/2014/main" id="{EC1BE274-17F9-4622-B141-5E1B22AEC170}"/>
              </a:ext>
            </a:extLst>
          </p:cNvPr>
          <p:cNvPicPr>
            <a:picLocks noChangeAspect="1"/>
          </p:cNvPicPr>
          <p:nvPr/>
        </p:nvPicPr>
        <p:blipFill>
          <a:blip r:embed="rId4"/>
          <a:stretch>
            <a:fillRect/>
          </a:stretch>
        </p:blipFill>
        <p:spPr>
          <a:xfrm>
            <a:off x="748723" y="1028701"/>
            <a:ext cx="6087505" cy="3842468"/>
          </a:xfrm>
          <a:prstGeom prst="rect">
            <a:avLst/>
          </a:prstGeom>
        </p:spPr>
      </p:pic>
      <p:sp>
        <p:nvSpPr>
          <p:cNvPr id="2" name="TextBox 1"/>
          <p:cNvSpPr txBox="1"/>
          <p:nvPr/>
        </p:nvSpPr>
        <p:spPr>
          <a:xfrm>
            <a:off x="7067550" y="5214068"/>
            <a:ext cx="4953000" cy="1477328"/>
          </a:xfrm>
          <a:prstGeom prst="rect">
            <a:avLst/>
          </a:prstGeom>
          <a:solidFill>
            <a:schemeClr val="bg1"/>
          </a:solidFill>
        </p:spPr>
        <p:txBody>
          <a:bodyPr wrap="square" rtlCol="0">
            <a:spAutoFit/>
          </a:bodyPr>
          <a:lstStyle/>
          <a:p>
            <a:pPr algn="r" rtl="1"/>
            <a:r>
              <a:rPr lang="he-IL" sz="3600" b="1" dirty="0"/>
              <a:t>גְזוּזְטְרָה</a:t>
            </a:r>
            <a:r>
              <a:rPr lang="he-IL" sz="3600" dirty="0"/>
              <a:t> – מִרְפֶּסֶת</a:t>
            </a:r>
          </a:p>
          <a:p>
            <a:pPr algn="r" rtl="1"/>
            <a:r>
              <a:rPr lang="he-IL" sz="3600" b="1" dirty="0"/>
              <a:t>חָרַדְתִי</a:t>
            </a:r>
            <a:r>
              <a:rPr lang="he-IL" sz="3600" dirty="0"/>
              <a:t> – דָאַגְתִי, פָּחַדְתִי </a:t>
            </a:r>
          </a:p>
          <a:p>
            <a:pPr algn="r" rtl="1"/>
            <a:endParaRPr lang="en-US" dirty="0"/>
          </a:p>
        </p:txBody>
      </p:sp>
    </p:spTree>
    <p:extLst>
      <p:ext uri="{BB962C8B-B14F-4D97-AF65-F5344CB8AC3E}">
        <p14:creationId xmlns:p14="http://schemas.microsoft.com/office/powerpoint/2010/main" val="1594388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4540405" y="2367171"/>
            <a:ext cx="3111190" cy="2123658"/>
          </a:xfrm>
          <a:prstGeom prst="rect">
            <a:avLst/>
          </a:prstGeom>
          <a:solidFill>
            <a:schemeClr val="bg1"/>
          </a:solidFill>
        </p:spPr>
        <p:txBody>
          <a:bodyPr wrap="square">
            <a:spAutoFit/>
          </a:bodyPr>
          <a:lstStyle/>
          <a:p>
            <a:pPr algn="r"/>
            <a:r>
              <a:rPr lang="he-IL" sz="4400" dirty="0">
                <a:latin typeface="David" panose="020E0502060401010101" pitchFamily="34" charset="-79"/>
                <a:cs typeface="David" panose="020E0502060401010101" pitchFamily="34" charset="-79"/>
              </a:rPr>
              <a:t>וְהוּא לֹא בָּא.</a:t>
            </a:r>
          </a:p>
          <a:p>
            <a:pPr algn="r"/>
            <a:r>
              <a:rPr lang="he-IL" sz="4400" dirty="0">
                <a:latin typeface="David" panose="020E0502060401010101" pitchFamily="34" charset="-79"/>
                <a:cs typeface="David" panose="020E0502060401010101" pitchFamily="34" charset="-79"/>
              </a:rPr>
              <a:t>וְהוּא לֹא בָּא.</a:t>
            </a:r>
          </a:p>
          <a:p>
            <a:pPr algn="r"/>
            <a:r>
              <a:rPr lang="he-IL" sz="4400" dirty="0">
                <a:latin typeface="David" panose="020E0502060401010101" pitchFamily="34" charset="-79"/>
                <a:cs typeface="David" panose="020E0502060401010101" pitchFamily="34" charset="-79"/>
              </a:rPr>
              <a:t>מִיכָאֵל.</a:t>
            </a:r>
          </a:p>
        </p:txBody>
      </p:sp>
    </p:spTree>
    <p:extLst>
      <p:ext uri="{BB962C8B-B14F-4D97-AF65-F5344CB8AC3E}">
        <p14:creationId xmlns:p14="http://schemas.microsoft.com/office/powerpoint/2010/main" val="738136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קבוצה 4"/>
          <p:cNvGrpSpPr/>
          <p:nvPr/>
        </p:nvGrpSpPr>
        <p:grpSpPr>
          <a:xfrm>
            <a:off x="436023" y="2157412"/>
            <a:ext cx="11319954" cy="2523768"/>
            <a:chOff x="304775" y="2157412"/>
            <a:chExt cx="11319954" cy="2523768"/>
          </a:xfrm>
        </p:grpSpPr>
        <p:pic>
          <p:nvPicPr>
            <p:cNvPr id="4" name="תמונה 3">
              <a:extLst>
                <a:ext uri="{FF2B5EF4-FFF2-40B4-BE49-F238E27FC236}">
                  <a16:creationId xmlns:a16="http://schemas.microsoft.com/office/drawing/2014/main" id="{DAE6E2B3-BA40-4F97-A54C-95A68670B05C}"/>
                </a:ext>
              </a:extLst>
            </p:cNvPr>
            <p:cNvPicPr>
              <a:picLocks noChangeAspect="1"/>
            </p:cNvPicPr>
            <p:nvPr/>
          </p:nvPicPr>
          <p:blipFill>
            <a:blip r:embed="rId3"/>
            <a:stretch>
              <a:fillRect/>
            </a:stretch>
          </p:blipFill>
          <p:spPr>
            <a:xfrm>
              <a:off x="304775" y="2157412"/>
              <a:ext cx="1786487" cy="2523768"/>
            </a:xfrm>
            <a:prstGeom prst="rect">
              <a:avLst/>
            </a:prstGeom>
          </p:spPr>
        </p:pic>
        <p:sp>
          <p:nvSpPr>
            <p:cNvPr id="2" name="TextBox 1"/>
            <p:cNvSpPr txBox="1"/>
            <p:nvPr/>
          </p:nvSpPr>
          <p:spPr>
            <a:xfrm>
              <a:off x="2091262" y="2157412"/>
              <a:ext cx="9533467" cy="2523768"/>
            </a:xfrm>
            <a:prstGeom prst="rect">
              <a:avLst/>
            </a:prstGeom>
            <a:solidFill>
              <a:schemeClr val="bg1"/>
            </a:solidFill>
          </p:spPr>
          <p:txBody>
            <a:bodyPr wrap="square" rtlCol="1">
              <a:spAutoFit/>
            </a:bodyPr>
            <a:lstStyle/>
            <a:p>
              <a:pPr algn="r" rtl="1"/>
              <a:r>
                <a:rPr lang="he-IL" sz="4600" dirty="0">
                  <a:latin typeface="David" panose="020E0502060401010101" pitchFamily="34" charset="-79"/>
                  <a:cs typeface="David" panose="020E0502060401010101" pitchFamily="34" charset="-79"/>
                </a:rPr>
                <a:t>הַיַלְדָה בַּשִׁיר חִכְּתָה וְחִכְּתָה וּבַסוֹף הִתְאַכְזְבָה.</a:t>
              </a:r>
            </a:p>
            <a:p>
              <a:pPr algn="r" rtl="1"/>
              <a:r>
                <a:rPr lang="he-IL" sz="4600" dirty="0">
                  <a:latin typeface="David" panose="020E0502060401010101" pitchFamily="34" charset="-79"/>
                  <a:cs typeface="David" panose="020E0502060401010101" pitchFamily="34" charset="-79"/>
                </a:rPr>
                <a:t>הַאִם גַם אַתֶם חִכִּיתֶם פַּעַם לְמַשֶׁהוּ אוֹ לְמִישֶׁהוּ וְהִתְאַכְזַבְתֶם? סַפְּרוּ.</a:t>
              </a:r>
            </a:p>
            <a:p>
              <a:pPr algn="r" rtl="1"/>
              <a:endParaRPr lang="he-IL" sz="2000" dirty="0">
                <a:latin typeface="David" panose="020E0502060401010101" pitchFamily="34" charset="-79"/>
                <a:cs typeface="David" panose="020E0502060401010101" pitchFamily="34" charset="-79"/>
              </a:endParaRPr>
            </a:p>
          </p:txBody>
        </p:sp>
      </p:grpSp>
    </p:spTree>
    <p:extLst>
      <p:ext uri="{BB962C8B-B14F-4D97-AF65-F5344CB8AC3E}">
        <p14:creationId xmlns:p14="http://schemas.microsoft.com/office/powerpoint/2010/main" val="1972579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descr="תמונה שמכילה דשא, קטן, עמידה, לכלוך&#10;&#10;התיאור נוצר באופן אוטומטי">
            <a:extLst>
              <a:ext uri="{FF2B5EF4-FFF2-40B4-BE49-F238E27FC236}">
                <a16:creationId xmlns:a16="http://schemas.microsoft.com/office/drawing/2014/main" id="{D9D1173F-DD4E-4F49-8426-449DAD760F23}"/>
              </a:ext>
            </a:extLst>
          </p:cNvPr>
          <p:cNvPicPr>
            <a:picLocks noChangeAspect="1"/>
          </p:cNvPicPr>
          <p:nvPr/>
        </p:nvPicPr>
        <p:blipFill>
          <a:blip r:embed="rId3"/>
          <a:stretch>
            <a:fillRect/>
          </a:stretch>
        </p:blipFill>
        <p:spPr>
          <a:xfrm>
            <a:off x="9307" y="2003516"/>
            <a:ext cx="5979149" cy="3352256"/>
          </a:xfrm>
          <a:prstGeom prst="rect">
            <a:avLst/>
          </a:prstGeom>
        </p:spPr>
      </p:pic>
      <p:sp>
        <p:nvSpPr>
          <p:cNvPr id="2" name="TextBox 1"/>
          <p:cNvSpPr txBox="1"/>
          <p:nvPr/>
        </p:nvSpPr>
        <p:spPr>
          <a:xfrm>
            <a:off x="5988456" y="2710148"/>
            <a:ext cx="5763277" cy="1938992"/>
          </a:xfrm>
          <a:prstGeom prst="rect">
            <a:avLst/>
          </a:prstGeom>
          <a:solidFill>
            <a:schemeClr val="bg1"/>
          </a:solidFill>
        </p:spPr>
        <p:txBody>
          <a:bodyPr wrap="square" rtlCol="1">
            <a:spAutoFit/>
          </a:bodyPr>
          <a:lstStyle/>
          <a:p>
            <a:pPr algn="r" rtl="1"/>
            <a:r>
              <a:rPr lang="he-IL" sz="4000" dirty="0">
                <a:latin typeface="David" panose="020E0502060401010101" pitchFamily="34" charset="-79"/>
                <a:cs typeface="David" panose="020E0502060401010101" pitchFamily="34" charset="-79"/>
              </a:rPr>
              <a:t>מָחָר אֵלֵךְ הַשְׁכֵּם בַּבֹּקֶר אֶל הַגַּן,</a:t>
            </a:r>
          </a:p>
          <a:p>
            <a:pPr algn="r" rtl="1"/>
            <a:r>
              <a:rPr lang="he-IL" sz="4000" dirty="0">
                <a:latin typeface="David" panose="020E0502060401010101" pitchFamily="34" charset="-79"/>
                <a:cs typeface="David" panose="020E0502060401010101" pitchFamily="34" charset="-79"/>
              </a:rPr>
              <a:t>וְאֵשֵׁב לִי וְאֶבְכֶּה לִי כָּל הַזְמֵן.</a:t>
            </a:r>
          </a:p>
          <a:p>
            <a:pPr algn="r" rtl="1"/>
            <a:r>
              <a:rPr lang="he-IL" sz="4000" dirty="0">
                <a:latin typeface="David" panose="020E0502060401010101" pitchFamily="34" charset="-79"/>
                <a:cs typeface="David" panose="020E0502060401010101" pitchFamily="34" charset="-79"/>
              </a:rPr>
              <a:t>מִיכָאֵל</a:t>
            </a:r>
          </a:p>
        </p:txBody>
      </p:sp>
    </p:spTree>
    <p:extLst>
      <p:ext uri="{BB962C8B-B14F-4D97-AF65-F5344CB8AC3E}">
        <p14:creationId xmlns:p14="http://schemas.microsoft.com/office/powerpoint/2010/main" val="3150232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96828B06-9871-44EE-B54E-484612DC7E17}"/>
              </a:ext>
            </a:extLst>
          </p:cNvPr>
          <p:cNvSpPr/>
          <p:nvPr/>
        </p:nvSpPr>
        <p:spPr>
          <a:xfrm>
            <a:off x="2981231" y="610471"/>
            <a:ext cx="8904600" cy="3170099"/>
          </a:xfrm>
          <a:prstGeom prst="rect">
            <a:avLst/>
          </a:prstGeom>
          <a:solidFill>
            <a:schemeClr val="bg1"/>
          </a:solidFill>
        </p:spPr>
        <p:txBody>
          <a:bodyPr wrap="square">
            <a:spAutoFit/>
          </a:bodyPr>
          <a:lstStyle/>
          <a:p>
            <a:pPr algn="r"/>
            <a:r>
              <a:rPr lang="he-IL" sz="4000" dirty="0"/>
              <a:t>אִם הֲיִיתֶם חֲבֵרִים שֶׁל הַיַלְדָה בַּשִׁיר, </a:t>
            </a:r>
          </a:p>
          <a:p>
            <a:pPr algn="r"/>
            <a:r>
              <a:rPr lang="he-IL" sz="4000" dirty="0"/>
              <a:t>מָה הֲיִיתֶם עוֹשִׂים כַּאֲשֶׁר רְאִיתֶם אוֹתָה בּוֹכָה?</a:t>
            </a:r>
          </a:p>
          <a:p>
            <a:pPr algn="r"/>
            <a:r>
              <a:rPr lang="he-IL" sz="4000" dirty="0"/>
              <a:t>מָה הֱיִיתֶם אוֹמְרִים לָהּ? </a:t>
            </a:r>
          </a:p>
          <a:p>
            <a:pPr algn="r"/>
            <a:r>
              <a:rPr lang="he-IL" sz="4000" dirty="0"/>
              <a:t>מָה הֱיִיתֶם מַצִּיעִים לָהּ?</a:t>
            </a:r>
          </a:p>
          <a:p>
            <a:pPr algn="r"/>
            <a:r>
              <a:rPr lang="he-IL" sz="4000" b="1" dirty="0"/>
              <a:t>כִּתְבוּ</a:t>
            </a:r>
            <a:r>
              <a:rPr lang="he-IL" sz="4000" dirty="0"/>
              <a:t> הַצָעוֹת בְּדַף. </a:t>
            </a:r>
          </a:p>
        </p:txBody>
      </p:sp>
      <p:pic>
        <p:nvPicPr>
          <p:cNvPr id="5" name="תמונה 4" descr="תמונה שמכילה ציור&#10;&#10;התיאור נוצר באופן אוטומטי">
            <a:extLst>
              <a:ext uri="{FF2B5EF4-FFF2-40B4-BE49-F238E27FC236}">
                <a16:creationId xmlns:a16="http://schemas.microsoft.com/office/drawing/2014/main" id="{5CC3AA1A-D911-4B50-B0D7-43A567E38A1D}"/>
              </a:ext>
            </a:extLst>
          </p:cNvPr>
          <p:cNvPicPr>
            <a:picLocks noChangeAspect="1"/>
          </p:cNvPicPr>
          <p:nvPr/>
        </p:nvPicPr>
        <p:blipFill>
          <a:blip r:embed="rId3"/>
          <a:stretch>
            <a:fillRect/>
          </a:stretch>
        </p:blipFill>
        <p:spPr>
          <a:xfrm>
            <a:off x="7823208" y="4633005"/>
            <a:ext cx="3669545" cy="2162064"/>
          </a:xfrm>
          <a:prstGeom prst="rect">
            <a:avLst/>
          </a:prstGeom>
        </p:spPr>
      </p:pic>
      <p:pic>
        <p:nvPicPr>
          <p:cNvPr id="1026" name="Picture 2" descr="נתנאלה - מחברת שורות - Freindshi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507" y="610471"/>
            <a:ext cx="2297065" cy="32158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flipV="1">
            <a:off x="1466420" y="2098097"/>
            <a:ext cx="1430324" cy="530082"/>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p:cNvGrpSpPr/>
          <p:nvPr/>
        </p:nvGrpSpPr>
        <p:grpSpPr>
          <a:xfrm>
            <a:off x="3639671" y="2004747"/>
            <a:ext cx="3793860" cy="2785478"/>
            <a:chOff x="3812771" y="2203453"/>
            <a:chExt cx="3793860" cy="2785478"/>
          </a:xfrm>
        </p:grpSpPr>
        <p:sp>
          <p:nvSpPr>
            <p:cNvPr id="20" name="בועת מחשבה: ענן 5">
              <a:extLst>
                <a:ext uri="{FF2B5EF4-FFF2-40B4-BE49-F238E27FC236}">
                  <a16:creationId xmlns:a16="http://schemas.microsoft.com/office/drawing/2014/main" id="{29F7D44E-6070-4BA7-85E9-B6DB9ED82A10}"/>
                </a:ext>
              </a:extLst>
            </p:cNvPr>
            <p:cNvSpPr/>
            <p:nvPr/>
          </p:nvSpPr>
          <p:spPr>
            <a:xfrm flipH="1">
              <a:off x="3812771" y="2203453"/>
              <a:ext cx="3793860" cy="2785478"/>
            </a:xfrm>
            <a:prstGeom prst="cloudCallout">
              <a:avLst>
                <a:gd name="adj1" fmla="val -65637"/>
                <a:gd name="adj2" fmla="val 49734"/>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21" name="Straight Connector 20"/>
            <p:cNvCxnSpPr/>
            <p:nvPr/>
          </p:nvCxnSpPr>
          <p:spPr>
            <a:xfrm flipV="1">
              <a:off x="4494088" y="3197718"/>
              <a:ext cx="2312894" cy="2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94088" y="3566087"/>
              <a:ext cx="231289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494088" y="3923859"/>
              <a:ext cx="2341387"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47944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96828B06-9871-44EE-B54E-484612DC7E17}"/>
              </a:ext>
            </a:extLst>
          </p:cNvPr>
          <p:cNvSpPr/>
          <p:nvPr/>
        </p:nvSpPr>
        <p:spPr>
          <a:xfrm>
            <a:off x="2981231" y="610471"/>
            <a:ext cx="8904600" cy="3170099"/>
          </a:xfrm>
          <a:prstGeom prst="rect">
            <a:avLst/>
          </a:prstGeom>
          <a:solidFill>
            <a:schemeClr val="bg1"/>
          </a:solidFill>
        </p:spPr>
        <p:txBody>
          <a:bodyPr wrap="square">
            <a:spAutoFit/>
          </a:bodyPr>
          <a:lstStyle/>
          <a:p>
            <a:pPr algn="r"/>
            <a:r>
              <a:rPr lang="he-IL" sz="4000" dirty="0"/>
              <a:t>אִם הֲיִיתֶם חֲבֵרִים שֶׁל הַיַלְדָה בַּשִׁיר, </a:t>
            </a:r>
          </a:p>
          <a:p>
            <a:pPr algn="r"/>
            <a:r>
              <a:rPr lang="he-IL" sz="4000" dirty="0"/>
              <a:t>מָה הֲיִיתֶם עוֹשִׂים כַּאֲשֶׁר רְאִיתֶם אוֹתָה בּוֹכָה?</a:t>
            </a:r>
          </a:p>
          <a:p>
            <a:pPr algn="r"/>
            <a:r>
              <a:rPr lang="he-IL" sz="4000" dirty="0"/>
              <a:t>מָה הֱיִיתֶם אוֹמְרִים לָהּ? </a:t>
            </a:r>
          </a:p>
          <a:p>
            <a:pPr algn="r"/>
            <a:r>
              <a:rPr lang="he-IL" sz="4000" dirty="0"/>
              <a:t>מָה הֱיִיתֶם מַצִּיעִים לָהּ?</a:t>
            </a:r>
          </a:p>
          <a:p>
            <a:pPr algn="r"/>
            <a:r>
              <a:rPr lang="he-IL" sz="4000" b="1" dirty="0"/>
              <a:t>כִּתְבוּ</a:t>
            </a:r>
            <a:r>
              <a:rPr lang="he-IL" sz="4000" dirty="0"/>
              <a:t> הַצָעוֹת בְּדַף. </a:t>
            </a:r>
          </a:p>
        </p:txBody>
      </p:sp>
      <p:pic>
        <p:nvPicPr>
          <p:cNvPr id="5" name="תמונה 4" descr="תמונה שמכילה ציור&#10;&#10;התיאור נוצר באופן אוטומטי">
            <a:extLst>
              <a:ext uri="{FF2B5EF4-FFF2-40B4-BE49-F238E27FC236}">
                <a16:creationId xmlns:a16="http://schemas.microsoft.com/office/drawing/2014/main" id="{5CC3AA1A-D911-4B50-B0D7-43A567E38A1D}"/>
              </a:ext>
            </a:extLst>
          </p:cNvPr>
          <p:cNvPicPr>
            <a:picLocks noChangeAspect="1"/>
          </p:cNvPicPr>
          <p:nvPr/>
        </p:nvPicPr>
        <p:blipFill>
          <a:blip r:embed="rId5"/>
          <a:stretch>
            <a:fillRect/>
          </a:stretch>
        </p:blipFill>
        <p:spPr>
          <a:xfrm>
            <a:off x="8216286" y="4489569"/>
            <a:ext cx="3669545" cy="2162064"/>
          </a:xfrm>
          <a:prstGeom prst="rect">
            <a:avLst/>
          </a:prstGeom>
        </p:spPr>
      </p:pic>
      <p:sp>
        <p:nvSpPr>
          <p:cNvPr id="6" name="בועת מחשבה: ענן 5">
            <a:extLst>
              <a:ext uri="{FF2B5EF4-FFF2-40B4-BE49-F238E27FC236}">
                <a16:creationId xmlns:a16="http://schemas.microsoft.com/office/drawing/2014/main" id="{29F7D44E-6070-4BA7-85E9-B6DB9ED82A10}"/>
              </a:ext>
            </a:extLst>
          </p:cNvPr>
          <p:cNvSpPr/>
          <p:nvPr/>
        </p:nvSpPr>
        <p:spPr>
          <a:xfrm flipH="1">
            <a:off x="4912659" y="2838637"/>
            <a:ext cx="2976664" cy="2019301"/>
          </a:xfrm>
          <a:prstGeom prst="cloudCallout">
            <a:avLst>
              <a:gd name="adj1" fmla="val -65637"/>
              <a:gd name="adj2" fmla="val 49734"/>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026" name="Picture 2" descr="נתנאלה - מחברת שורות - Freindshi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2353" y="596141"/>
            <a:ext cx="2296099" cy="321453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400000" flipV="1">
            <a:off x="-175998" y="2796318"/>
            <a:ext cx="1430324" cy="53008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a:xfrm>
            <a:off x="5368451" y="3442311"/>
            <a:ext cx="200809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68451" y="3810680"/>
            <a:ext cx="200809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96944" y="4168452"/>
            <a:ext cx="2008094"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476694" y="822703"/>
            <a:ext cx="1882588" cy="3046988"/>
          </a:xfrm>
          <a:prstGeom prst="rect">
            <a:avLst/>
          </a:prstGeom>
          <a:noFill/>
        </p:spPr>
        <p:txBody>
          <a:bodyPr wrap="square" rtlCol="0">
            <a:spAutoFit/>
          </a:bodyPr>
          <a:lstStyle/>
          <a:p>
            <a:pPr algn="r" rtl="1"/>
            <a:r>
              <a:rPr lang="he-IL" sz="2800" dirty="0"/>
              <a:t>מְעוֹדְדִים אוֹתָה לְהִתְקַשֵׁר לְמִיכָאֵל וּלְבָרֵר לָמָה הוּא לֹא בָּא</a:t>
            </a:r>
          </a:p>
          <a:p>
            <a:pPr algn="r" rtl="1"/>
            <a:endParaRPr lang="en-US" sz="2400" dirty="0"/>
          </a:p>
        </p:txBody>
      </p:sp>
      <p:sp>
        <p:nvSpPr>
          <p:cNvPr id="8" name="TextBox 7"/>
          <p:cNvSpPr txBox="1"/>
          <p:nvPr/>
        </p:nvSpPr>
        <p:spPr>
          <a:xfrm>
            <a:off x="1192845" y="5042603"/>
            <a:ext cx="1275607" cy="707886"/>
          </a:xfrm>
          <a:prstGeom prst="rect">
            <a:avLst/>
          </a:prstGeom>
          <a:noFill/>
        </p:spPr>
        <p:txBody>
          <a:bodyPr wrap="square" rtlCol="0">
            <a:spAutoFit/>
          </a:bodyPr>
          <a:lstStyle/>
          <a:p>
            <a:pPr algn="ctr"/>
            <a:r>
              <a:rPr lang="he-IL" sz="2000" dirty="0"/>
              <a:t>טיימר 6 דק'</a:t>
            </a:r>
            <a:endParaRPr lang="en-US" sz="2000" dirty="0"/>
          </a:p>
        </p:txBody>
      </p:sp>
      <p:pic>
        <p:nvPicPr>
          <p:cNvPr id="11" name="060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84774" y="4502982"/>
            <a:ext cx="3646343" cy="1300529"/>
          </a:xfrm>
          <a:prstGeom prst="rect">
            <a:avLst/>
          </a:prstGeom>
        </p:spPr>
      </p:pic>
    </p:spTree>
    <p:extLst>
      <p:ext uri="{BB962C8B-B14F-4D97-AF65-F5344CB8AC3E}">
        <p14:creationId xmlns:p14="http://schemas.microsoft.com/office/powerpoint/2010/main" val="1615232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vol="80000">
                <p:cTn id="7" fill="hold" display="0">
                  <p:stCondLst>
                    <p:cond delay="indefinite"/>
                  </p:stCondLst>
                </p:cTn>
                <p:tgtEl>
                  <p:spTgt spid="11"/>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מלבן 8">
            <a:extLst>
              <a:ext uri="{FF2B5EF4-FFF2-40B4-BE49-F238E27FC236}">
                <a16:creationId xmlns:a16="http://schemas.microsoft.com/office/drawing/2014/main" id="{4660071D-0F46-4F1D-B1DC-0C6A36DEABC4}"/>
              </a:ext>
            </a:extLst>
          </p:cNvPr>
          <p:cNvSpPr/>
          <p:nvPr/>
        </p:nvSpPr>
        <p:spPr>
          <a:xfrm>
            <a:off x="1134684" y="592968"/>
            <a:ext cx="10337260" cy="1569660"/>
          </a:xfrm>
          <a:prstGeom prst="rect">
            <a:avLst/>
          </a:prstGeom>
        </p:spPr>
        <p:txBody>
          <a:bodyPr wrap="square">
            <a:spAutoFit/>
          </a:bodyPr>
          <a:lstStyle/>
          <a:p>
            <a:pPr algn="r" rtl="1"/>
            <a:r>
              <a:rPr lang="he-IL" sz="4800" dirty="0"/>
              <a:t>בְּמַהֲלַךְ קְרִיאַת הַשִׁיר שָׁאַלְנוּ הַרְבֵּה שְׁאֵלוֹת.</a:t>
            </a:r>
          </a:p>
          <a:p>
            <a:pPr algn="r"/>
            <a:r>
              <a:rPr lang="he-IL" sz="4800" dirty="0"/>
              <a:t>הַאִם עַל כָּל הַשְׁאֵלוֹת קִיבַּלְנוּ תְשׁוּבוֹת?</a:t>
            </a:r>
          </a:p>
        </p:txBody>
      </p:sp>
    </p:spTree>
    <p:extLst>
      <p:ext uri="{BB962C8B-B14F-4D97-AF65-F5344CB8AC3E}">
        <p14:creationId xmlns:p14="http://schemas.microsoft.com/office/powerpoint/2010/main" val="3845671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C190F6DF-0B21-4CA1-954F-EC755672FA4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35516" y="836579"/>
            <a:ext cx="9723275" cy="5116749"/>
          </a:xfrm>
          <a:prstGeom prst="rect">
            <a:avLst/>
          </a:prstGeom>
          <a:noFill/>
          <a:ln>
            <a:noFill/>
          </a:ln>
        </p:spPr>
      </p:pic>
      <p:sp>
        <p:nvSpPr>
          <p:cNvPr id="6" name="תיבת טקסט 5">
            <a:extLst>
              <a:ext uri="{FF2B5EF4-FFF2-40B4-BE49-F238E27FC236}">
                <a16:creationId xmlns:a16="http://schemas.microsoft.com/office/drawing/2014/main" id="{B3E96F8E-6512-4678-B71B-288642C8A7F1}"/>
              </a:ext>
            </a:extLst>
          </p:cNvPr>
          <p:cNvSpPr txBox="1"/>
          <p:nvPr/>
        </p:nvSpPr>
        <p:spPr>
          <a:xfrm>
            <a:off x="8579796" y="1332689"/>
            <a:ext cx="1143479" cy="369332"/>
          </a:xfrm>
          <a:prstGeom prst="rect">
            <a:avLst/>
          </a:prstGeom>
          <a:noFill/>
        </p:spPr>
        <p:txBody>
          <a:bodyPr wrap="square" rtlCol="1">
            <a:spAutoFit/>
          </a:bodyPr>
          <a:lstStyle/>
          <a:p>
            <a:endParaRPr lang="he-IL" dirty="0"/>
          </a:p>
        </p:txBody>
      </p:sp>
      <p:sp>
        <p:nvSpPr>
          <p:cNvPr id="7" name="מלבן 6">
            <a:extLst>
              <a:ext uri="{FF2B5EF4-FFF2-40B4-BE49-F238E27FC236}">
                <a16:creationId xmlns:a16="http://schemas.microsoft.com/office/drawing/2014/main" id="{ADBCBA54-A5B0-4B37-8CD5-6FDBFB23BE85}"/>
              </a:ext>
            </a:extLst>
          </p:cNvPr>
          <p:cNvSpPr/>
          <p:nvPr/>
        </p:nvSpPr>
        <p:spPr>
          <a:xfrm>
            <a:off x="9275801" y="914400"/>
            <a:ext cx="1482990" cy="60295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530914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2794928" y="534919"/>
            <a:ext cx="8280000" cy="720000"/>
          </a:xfrm>
        </p:spPr>
        <p:txBody>
          <a:bodyPr>
            <a:normAutofit/>
          </a:bodyPr>
          <a:lstStyle/>
          <a:p>
            <a:r>
              <a:rPr lang="he-IL" dirty="0"/>
              <a:t>מְזַהִים פְּעָלִים בַּשִׁיר:</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309687" y="1608355"/>
            <a:ext cx="9572625" cy="3844925"/>
          </a:xfrm>
        </p:spPr>
        <p:txBody>
          <a:bodyPr>
            <a:normAutofit/>
          </a:bodyPr>
          <a:lstStyle/>
          <a:p>
            <a:pPr lvl="0"/>
            <a:br>
              <a:rPr lang="en-US" sz="4800" b="1" dirty="0"/>
            </a:br>
            <a:endParaRPr lang="he-IL" sz="4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pic>
        <p:nvPicPr>
          <p:cNvPr id="7" name="תמונה 8">
            <a:extLst>
              <a:ext uri="{FF2B5EF4-FFF2-40B4-BE49-F238E27FC236}">
                <a16:creationId xmlns:a16="http://schemas.microsoft.com/office/drawing/2014/main" id="{276E8B3E-BF4A-490B-B557-7ABEB0826424}"/>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7285164" y="1686532"/>
            <a:ext cx="4741985" cy="5136298"/>
          </a:xfrm>
          <a:prstGeom prst="rect">
            <a:avLst/>
          </a:prstGeom>
          <a:noFill/>
          <a:ln>
            <a:noFill/>
          </a:ln>
        </p:spPr>
      </p:pic>
    </p:spTree>
    <p:extLst>
      <p:ext uri="{BB962C8B-B14F-4D97-AF65-F5344CB8AC3E}">
        <p14:creationId xmlns:p14="http://schemas.microsoft.com/office/powerpoint/2010/main" val="1440424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2794928" y="534919"/>
            <a:ext cx="8280000" cy="720000"/>
          </a:xfrm>
        </p:spPr>
        <p:txBody>
          <a:bodyPr>
            <a:normAutofit/>
          </a:bodyPr>
          <a:lstStyle/>
          <a:p>
            <a:r>
              <a:rPr lang="he-IL" dirty="0"/>
              <a:t>מְזַהִים פְּעָלִים בַּשִּׁיר:</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309687" y="1608355"/>
            <a:ext cx="9572625" cy="3844925"/>
          </a:xfrm>
        </p:spPr>
        <p:txBody>
          <a:bodyPr>
            <a:normAutofit/>
          </a:bodyPr>
          <a:lstStyle/>
          <a:p>
            <a:pPr lvl="0"/>
            <a:br>
              <a:rPr lang="en-US" sz="4800" b="1" dirty="0"/>
            </a:br>
            <a:endParaRPr lang="he-IL" sz="4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sp>
        <p:nvSpPr>
          <p:cNvPr id="2" name="מלבן 1">
            <a:extLst>
              <a:ext uri="{FF2B5EF4-FFF2-40B4-BE49-F238E27FC236}">
                <a16:creationId xmlns:a16="http://schemas.microsoft.com/office/drawing/2014/main" id="{F6486F5A-A63D-4DAD-9E4F-37A794E0D14C}"/>
              </a:ext>
            </a:extLst>
          </p:cNvPr>
          <p:cNvSpPr/>
          <p:nvPr/>
        </p:nvSpPr>
        <p:spPr>
          <a:xfrm>
            <a:off x="1981548" y="1930481"/>
            <a:ext cx="4049105" cy="2123658"/>
          </a:xfrm>
          <a:prstGeom prst="rect">
            <a:avLst/>
          </a:prstGeom>
          <a:solidFill>
            <a:schemeClr val="bg1"/>
          </a:solidFill>
        </p:spPr>
        <p:txBody>
          <a:bodyPr wrap="square">
            <a:spAutoFit/>
          </a:bodyPr>
          <a:lstStyle/>
          <a:p>
            <a:pPr algn="r"/>
            <a:r>
              <a:rPr lang="he-IL" sz="4400" dirty="0"/>
              <a:t>חִיכִּיתִי </a:t>
            </a:r>
          </a:p>
          <a:p>
            <a:pPr algn="r"/>
            <a:r>
              <a:rPr lang="he-IL" sz="4400" dirty="0"/>
              <a:t>בָּכִיתִי </a:t>
            </a:r>
          </a:p>
          <a:p>
            <a:pPr algn="r"/>
            <a:r>
              <a:rPr lang="he-IL" sz="4400" dirty="0"/>
              <a:t>לָבַשְׁתִי</a:t>
            </a:r>
          </a:p>
        </p:txBody>
      </p:sp>
      <p:pic>
        <p:nvPicPr>
          <p:cNvPr id="7" name="תמונה 8">
            <a:extLst>
              <a:ext uri="{FF2B5EF4-FFF2-40B4-BE49-F238E27FC236}">
                <a16:creationId xmlns:a16="http://schemas.microsoft.com/office/drawing/2014/main" id="{276E8B3E-BF4A-490B-B557-7ABEB0826424}"/>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7285164" y="1686532"/>
            <a:ext cx="4741985" cy="5136298"/>
          </a:xfrm>
          <a:prstGeom prst="rect">
            <a:avLst/>
          </a:prstGeom>
          <a:noFill/>
          <a:ln>
            <a:noFill/>
          </a:ln>
        </p:spPr>
      </p:pic>
    </p:spTree>
    <p:extLst>
      <p:ext uri="{BB962C8B-B14F-4D97-AF65-F5344CB8AC3E}">
        <p14:creationId xmlns:p14="http://schemas.microsoft.com/office/powerpoint/2010/main" val="3856908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2794928" y="534919"/>
            <a:ext cx="8280000" cy="720000"/>
          </a:xfrm>
        </p:spPr>
        <p:txBody>
          <a:bodyPr>
            <a:normAutofit/>
          </a:bodyPr>
          <a:lstStyle/>
          <a:p>
            <a:r>
              <a:rPr lang="he-IL" dirty="0"/>
              <a:t>מְזַהִים פְּעָלִים בַּשִׁיר:</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309687" y="1608355"/>
            <a:ext cx="9572625" cy="3844925"/>
          </a:xfrm>
        </p:spPr>
        <p:txBody>
          <a:bodyPr>
            <a:normAutofit/>
          </a:bodyPr>
          <a:lstStyle/>
          <a:p>
            <a:pPr lvl="0"/>
            <a:br>
              <a:rPr lang="en-US" sz="4800" b="1" dirty="0"/>
            </a:br>
            <a:endParaRPr lang="he-IL" sz="2800" dirty="0">
              <a:latin typeface="David" panose="020E0502060401010101" pitchFamily="34" charset="-79"/>
              <a:cs typeface="David" panose="020E0502060401010101" pitchFamily="34" charset="-79"/>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sp>
        <p:nvSpPr>
          <p:cNvPr id="2" name="מלבן 1"/>
          <p:cNvSpPr/>
          <p:nvPr/>
        </p:nvSpPr>
        <p:spPr>
          <a:xfrm>
            <a:off x="7515288" y="1786115"/>
            <a:ext cx="4165453" cy="1815882"/>
          </a:xfrm>
          <a:prstGeom prst="rect">
            <a:avLst/>
          </a:prstGeom>
          <a:solidFill>
            <a:schemeClr val="bg1"/>
          </a:solidFill>
        </p:spPr>
        <p:txBody>
          <a:bodyPr wrap="square">
            <a:spAutoFit/>
          </a:bodyPr>
          <a:lstStyle/>
          <a:p>
            <a:pPr algn="r" rtl="1"/>
            <a:r>
              <a:rPr lang="he-IL" sz="2800" dirty="0">
                <a:latin typeface="David" panose="020E0502060401010101" pitchFamily="34" charset="-79"/>
                <a:cs typeface="David" panose="020E0502060401010101" pitchFamily="34" charset="-79"/>
              </a:rPr>
              <a:t>וְהַבֻּבּוֹת כֻּלָן לִישֹׁן הִשְׁכַּבְתִי.</a:t>
            </a:r>
          </a:p>
          <a:p>
            <a:pPr algn="r" rtl="1"/>
            <a:r>
              <a:rPr lang="he-IL" sz="2800" dirty="0">
                <a:latin typeface="David" panose="020E0502060401010101" pitchFamily="34" charset="-79"/>
                <a:cs typeface="David" panose="020E0502060401010101" pitchFamily="34" charset="-79"/>
              </a:rPr>
              <a:t>חָשַׁבְתִי: שֶׁלֹא תֵדַעְנָה -</a:t>
            </a:r>
          </a:p>
          <a:p>
            <a:pPr algn="r" rtl="1"/>
            <a:r>
              <a:rPr lang="he-IL" sz="2800" dirty="0">
                <a:latin typeface="David" panose="020E0502060401010101" pitchFamily="34" charset="-79"/>
                <a:cs typeface="David" panose="020E0502060401010101" pitchFamily="34" charset="-79"/>
              </a:rPr>
              <a:t>שֶׁלֹא תַפְרַעְנָה -</a:t>
            </a:r>
          </a:p>
          <a:p>
            <a:pPr algn="r" rtl="1"/>
            <a:r>
              <a:rPr lang="he-IL" sz="2800" dirty="0">
                <a:latin typeface="David" panose="020E0502060401010101" pitchFamily="34" charset="-79"/>
                <a:cs typeface="David" panose="020E0502060401010101" pitchFamily="34" charset="-79"/>
              </a:rPr>
              <a:t>אוֹתִי וְאֶת מִיכָאֵל.</a:t>
            </a:r>
          </a:p>
        </p:txBody>
      </p:sp>
      <p:sp>
        <p:nvSpPr>
          <p:cNvPr id="3" name="מלבן 2"/>
          <p:cNvSpPr/>
          <p:nvPr/>
        </p:nvSpPr>
        <p:spPr>
          <a:xfrm>
            <a:off x="7515287" y="3599336"/>
            <a:ext cx="4165453" cy="2246769"/>
          </a:xfrm>
          <a:prstGeom prst="rect">
            <a:avLst/>
          </a:prstGeom>
          <a:solidFill>
            <a:schemeClr val="bg1"/>
          </a:solidFill>
        </p:spPr>
        <p:txBody>
          <a:bodyPr wrap="square">
            <a:spAutoFit/>
          </a:bodyPr>
          <a:lstStyle/>
          <a:p>
            <a:pPr algn="r" rtl="1"/>
            <a:endParaRPr lang="he-IL" sz="2800" dirty="0">
              <a:latin typeface="David" panose="020E0502060401010101" pitchFamily="34" charset="-79"/>
              <a:cs typeface="David" panose="020E0502060401010101" pitchFamily="34" charset="-79"/>
            </a:endParaRPr>
          </a:p>
          <a:p>
            <a:pPr algn="r" rtl="1"/>
            <a:r>
              <a:rPr lang="he-IL" sz="2800" dirty="0">
                <a:latin typeface="David" panose="020E0502060401010101" pitchFamily="34" charset="-79"/>
                <a:cs typeface="David" panose="020E0502060401010101" pitchFamily="34" charset="-79"/>
              </a:rPr>
              <a:t>וּבַחַלוֹן יָשַׁבְתִי,</a:t>
            </a:r>
          </a:p>
          <a:p>
            <a:pPr algn="r" rtl="1"/>
            <a:r>
              <a:rPr lang="he-IL" sz="2800" dirty="0">
                <a:latin typeface="David" panose="020E0502060401010101" pitchFamily="34" charset="-79"/>
                <a:cs typeface="David" panose="020E0502060401010101" pitchFamily="34" charset="-79"/>
              </a:rPr>
              <a:t>וְהִקְשַׁבְתִי,</a:t>
            </a:r>
          </a:p>
          <a:p>
            <a:pPr algn="r" rtl="1"/>
            <a:r>
              <a:rPr lang="he-IL" sz="2800" dirty="0">
                <a:latin typeface="David" panose="020E0502060401010101" pitchFamily="34" charset="-79"/>
                <a:cs typeface="David" panose="020E0502060401010101" pitchFamily="34" charset="-79"/>
              </a:rPr>
              <a:t>וְחָשַׁבְתִי,</a:t>
            </a:r>
          </a:p>
          <a:p>
            <a:pPr algn="r" rtl="1"/>
            <a:r>
              <a:rPr lang="he-IL" sz="2800" dirty="0">
                <a:latin typeface="David" panose="020E0502060401010101" pitchFamily="34" charset="-79"/>
                <a:cs typeface="David" panose="020E0502060401010101" pitchFamily="34" charset="-79"/>
              </a:rPr>
              <a:t>מִיכָאֵל</a:t>
            </a:r>
          </a:p>
        </p:txBody>
      </p:sp>
      <p:sp>
        <p:nvSpPr>
          <p:cNvPr id="13" name="מלבן 12"/>
          <p:cNvSpPr/>
          <p:nvPr/>
        </p:nvSpPr>
        <p:spPr>
          <a:xfrm>
            <a:off x="3026660" y="1777105"/>
            <a:ext cx="4165452" cy="1815882"/>
          </a:xfrm>
          <a:prstGeom prst="rect">
            <a:avLst/>
          </a:prstGeom>
          <a:solidFill>
            <a:schemeClr val="bg1"/>
          </a:solidFill>
        </p:spPr>
        <p:txBody>
          <a:bodyPr wrap="square">
            <a:spAutoFit/>
          </a:bodyPr>
          <a:lstStyle/>
          <a:p>
            <a:pPr algn="r" rtl="1"/>
            <a:r>
              <a:rPr lang="he-IL" sz="2800" dirty="0">
                <a:latin typeface="David" panose="020E0502060401010101" pitchFamily="34" charset="-79"/>
                <a:cs typeface="David" panose="020E0502060401010101" pitchFamily="34" charset="-79"/>
              </a:rPr>
              <a:t>וּבִגְזֻזְטְרָה עָמַדְתִי,</a:t>
            </a:r>
          </a:p>
          <a:p>
            <a:pPr algn="r" rtl="1"/>
            <a:r>
              <a:rPr lang="he-IL" sz="2800" dirty="0">
                <a:latin typeface="David" panose="020E0502060401010101" pitchFamily="34" charset="-79"/>
                <a:cs typeface="David" panose="020E0502060401010101" pitchFamily="34" charset="-79"/>
              </a:rPr>
              <a:t>וְלֶחָצֵר יָרַדְתִי,</a:t>
            </a:r>
          </a:p>
          <a:p>
            <a:pPr algn="r" rtl="1"/>
            <a:r>
              <a:rPr lang="he-IL" sz="2800" dirty="0">
                <a:latin typeface="David" panose="020E0502060401010101" pitchFamily="34" charset="-79"/>
                <a:cs typeface="David" panose="020E0502060401010101" pitchFamily="34" charset="-79"/>
              </a:rPr>
              <a:t>וְחָרַדְתִי - </a:t>
            </a:r>
          </a:p>
          <a:p>
            <a:pPr algn="r" rtl="1"/>
            <a:r>
              <a:rPr lang="he-IL" sz="2800" dirty="0">
                <a:latin typeface="David" panose="020E0502060401010101" pitchFamily="34" charset="-79"/>
                <a:cs typeface="David" panose="020E0502060401010101" pitchFamily="34" charset="-79"/>
              </a:rPr>
              <a:t>מִיכָאֵל.</a:t>
            </a:r>
          </a:p>
        </p:txBody>
      </p:sp>
    </p:spTree>
    <p:extLst>
      <p:ext uri="{BB962C8B-B14F-4D97-AF65-F5344CB8AC3E}">
        <p14:creationId xmlns:p14="http://schemas.microsoft.com/office/powerpoint/2010/main" val="3709328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2885823" y="548912"/>
            <a:ext cx="8280000" cy="720000"/>
          </a:xfrm>
        </p:spPr>
        <p:txBody>
          <a:bodyPr>
            <a:normAutofit/>
          </a:bodyPr>
          <a:lstStyle/>
          <a:p>
            <a:r>
              <a:rPr lang="he-IL" dirty="0"/>
              <a:t>מְזַהִים פְּעָלִים בַּשִׁיר:</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309687" y="1608355"/>
            <a:ext cx="9572625" cy="3844925"/>
          </a:xfrm>
        </p:spPr>
        <p:txBody>
          <a:bodyPr>
            <a:normAutofit/>
          </a:bodyPr>
          <a:lstStyle/>
          <a:p>
            <a:pPr lvl="0"/>
            <a:br>
              <a:rPr lang="en-US" sz="4800" b="1" dirty="0"/>
            </a:br>
            <a:endParaRPr lang="he-IL" sz="4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sp>
        <p:nvSpPr>
          <p:cNvPr id="2" name="מלבן 1">
            <a:extLst>
              <a:ext uri="{FF2B5EF4-FFF2-40B4-BE49-F238E27FC236}">
                <a16:creationId xmlns:a16="http://schemas.microsoft.com/office/drawing/2014/main" id="{F6486F5A-A63D-4DAD-9E4F-37A794E0D14C}"/>
              </a:ext>
            </a:extLst>
          </p:cNvPr>
          <p:cNvSpPr/>
          <p:nvPr/>
        </p:nvSpPr>
        <p:spPr>
          <a:xfrm>
            <a:off x="367484" y="1758156"/>
            <a:ext cx="2375715" cy="5016758"/>
          </a:xfrm>
          <a:prstGeom prst="rect">
            <a:avLst/>
          </a:prstGeom>
          <a:solidFill>
            <a:schemeClr val="bg1"/>
          </a:solidFill>
        </p:spPr>
        <p:txBody>
          <a:bodyPr wrap="square">
            <a:spAutoFit/>
          </a:bodyPr>
          <a:lstStyle/>
          <a:p>
            <a:pPr algn="ctr"/>
            <a:r>
              <a:rPr lang="he-IL" sz="4000" dirty="0"/>
              <a:t>הִשְׁכַּבְתִי</a:t>
            </a:r>
          </a:p>
          <a:p>
            <a:pPr algn="ctr"/>
            <a:r>
              <a:rPr lang="he-IL" sz="4000" dirty="0"/>
              <a:t>חָשַׁבְתִי</a:t>
            </a:r>
          </a:p>
          <a:p>
            <a:pPr algn="ctr"/>
            <a:r>
              <a:rPr lang="he-IL" sz="4000" dirty="0"/>
              <a:t>יָשַׁבְתִי</a:t>
            </a:r>
          </a:p>
          <a:p>
            <a:pPr algn="ctr"/>
            <a:r>
              <a:rPr lang="he-IL" sz="4000" dirty="0"/>
              <a:t>הִקְשַׁבְתִי</a:t>
            </a:r>
          </a:p>
          <a:p>
            <a:pPr algn="ctr"/>
            <a:r>
              <a:rPr lang="he-IL" sz="4000" dirty="0"/>
              <a:t>חָשַׁבְתִי</a:t>
            </a:r>
          </a:p>
          <a:p>
            <a:pPr algn="ctr"/>
            <a:r>
              <a:rPr lang="he-IL" sz="4000" dirty="0"/>
              <a:t>עָמַדְתִי</a:t>
            </a:r>
          </a:p>
          <a:p>
            <a:pPr algn="ctr"/>
            <a:r>
              <a:rPr lang="he-IL" sz="4000" dirty="0"/>
              <a:t>יָרַדְתִי</a:t>
            </a:r>
          </a:p>
          <a:p>
            <a:pPr algn="ctr"/>
            <a:r>
              <a:rPr lang="he-IL" sz="4000" dirty="0"/>
              <a:t>חָרַדְתִי</a:t>
            </a:r>
          </a:p>
        </p:txBody>
      </p:sp>
      <p:sp>
        <p:nvSpPr>
          <p:cNvPr id="12" name="מלבן 11"/>
          <p:cNvSpPr/>
          <p:nvPr/>
        </p:nvSpPr>
        <p:spPr>
          <a:xfrm>
            <a:off x="7772433" y="1777105"/>
            <a:ext cx="4165453" cy="1815882"/>
          </a:xfrm>
          <a:prstGeom prst="rect">
            <a:avLst/>
          </a:prstGeom>
          <a:solidFill>
            <a:schemeClr val="bg1"/>
          </a:solidFill>
        </p:spPr>
        <p:txBody>
          <a:bodyPr wrap="square">
            <a:spAutoFit/>
          </a:bodyPr>
          <a:lstStyle/>
          <a:p>
            <a:pPr algn="r" rtl="1"/>
            <a:r>
              <a:rPr lang="he-IL" sz="2800" dirty="0">
                <a:latin typeface="David" panose="020E0502060401010101" pitchFamily="34" charset="-79"/>
                <a:cs typeface="David" panose="020E0502060401010101" pitchFamily="34" charset="-79"/>
              </a:rPr>
              <a:t>וְהַבֻּבּוֹת כֻּלָן לִישֹׁן הִשְׁכַּבְתִי.</a:t>
            </a:r>
          </a:p>
          <a:p>
            <a:pPr algn="r" rtl="1"/>
            <a:r>
              <a:rPr lang="he-IL" sz="2800" dirty="0">
                <a:latin typeface="David" panose="020E0502060401010101" pitchFamily="34" charset="-79"/>
                <a:cs typeface="David" panose="020E0502060401010101" pitchFamily="34" charset="-79"/>
              </a:rPr>
              <a:t>חָשַׁבְתִי: שֶׁלֹא תֵדַעְנָה -</a:t>
            </a:r>
          </a:p>
          <a:p>
            <a:pPr algn="r" rtl="1"/>
            <a:r>
              <a:rPr lang="he-IL" sz="2800" dirty="0">
                <a:latin typeface="David" panose="020E0502060401010101" pitchFamily="34" charset="-79"/>
                <a:cs typeface="David" panose="020E0502060401010101" pitchFamily="34" charset="-79"/>
              </a:rPr>
              <a:t>שֶׁלֹא תַפְרַעְנָה -</a:t>
            </a:r>
          </a:p>
          <a:p>
            <a:pPr algn="r" rtl="1"/>
            <a:r>
              <a:rPr lang="he-IL" sz="2800" dirty="0">
                <a:latin typeface="David" panose="020E0502060401010101" pitchFamily="34" charset="-79"/>
                <a:cs typeface="David" panose="020E0502060401010101" pitchFamily="34" charset="-79"/>
              </a:rPr>
              <a:t>אוֹתִי וְאֶת מִיכָאֵל.</a:t>
            </a:r>
          </a:p>
        </p:txBody>
      </p:sp>
      <p:sp>
        <p:nvSpPr>
          <p:cNvPr id="13" name="מלבן 12"/>
          <p:cNvSpPr/>
          <p:nvPr/>
        </p:nvSpPr>
        <p:spPr>
          <a:xfrm>
            <a:off x="7772432" y="3590326"/>
            <a:ext cx="4165453" cy="2246769"/>
          </a:xfrm>
          <a:prstGeom prst="rect">
            <a:avLst/>
          </a:prstGeom>
          <a:solidFill>
            <a:schemeClr val="bg1"/>
          </a:solidFill>
        </p:spPr>
        <p:txBody>
          <a:bodyPr wrap="square">
            <a:spAutoFit/>
          </a:bodyPr>
          <a:lstStyle/>
          <a:p>
            <a:pPr algn="r" rtl="1"/>
            <a:endParaRPr lang="he-IL" sz="2800" dirty="0">
              <a:latin typeface="David" panose="020E0502060401010101" pitchFamily="34" charset="-79"/>
              <a:cs typeface="David" panose="020E0502060401010101" pitchFamily="34" charset="-79"/>
            </a:endParaRPr>
          </a:p>
          <a:p>
            <a:pPr algn="r" rtl="1"/>
            <a:r>
              <a:rPr lang="he-IL" sz="2800" dirty="0">
                <a:latin typeface="David" panose="020E0502060401010101" pitchFamily="34" charset="-79"/>
                <a:cs typeface="David" panose="020E0502060401010101" pitchFamily="34" charset="-79"/>
              </a:rPr>
              <a:t>וּבַחַלוֹן יָשַׁבְתִי,</a:t>
            </a:r>
          </a:p>
          <a:p>
            <a:pPr algn="r" rtl="1"/>
            <a:r>
              <a:rPr lang="he-IL" sz="2800" dirty="0">
                <a:latin typeface="David" panose="020E0502060401010101" pitchFamily="34" charset="-79"/>
                <a:cs typeface="David" panose="020E0502060401010101" pitchFamily="34" charset="-79"/>
              </a:rPr>
              <a:t>וְהִקְשַׁבְתִי,</a:t>
            </a:r>
          </a:p>
          <a:p>
            <a:pPr algn="r" rtl="1"/>
            <a:r>
              <a:rPr lang="he-IL" sz="2800" dirty="0">
                <a:latin typeface="David" panose="020E0502060401010101" pitchFamily="34" charset="-79"/>
                <a:cs typeface="David" panose="020E0502060401010101" pitchFamily="34" charset="-79"/>
              </a:rPr>
              <a:t>וְחָשַׁבְתִי,</a:t>
            </a:r>
          </a:p>
          <a:p>
            <a:pPr algn="r" rtl="1"/>
            <a:r>
              <a:rPr lang="he-IL" sz="2800" dirty="0">
                <a:latin typeface="David" panose="020E0502060401010101" pitchFamily="34" charset="-79"/>
                <a:cs typeface="David" panose="020E0502060401010101" pitchFamily="34" charset="-79"/>
              </a:rPr>
              <a:t>מִיכָאֵל</a:t>
            </a:r>
          </a:p>
        </p:txBody>
      </p:sp>
      <p:sp>
        <p:nvSpPr>
          <p:cNvPr id="14" name="מלבן 13"/>
          <p:cNvSpPr/>
          <p:nvPr/>
        </p:nvSpPr>
        <p:spPr>
          <a:xfrm>
            <a:off x="3360769" y="1777105"/>
            <a:ext cx="4165452" cy="1815882"/>
          </a:xfrm>
          <a:prstGeom prst="rect">
            <a:avLst/>
          </a:prstGeom>
          <a:solidFill>
            <a:schemeClr val="bg1"/>
          </a:solidFill>
        </p:spPr>
        <p:txBody>
          <a:bodyPr wrap="square">
            <a:spAutoFit/>
          </a:bodyPr>
          <a:lstStyle/>
          <a:p>
            <a:pPr algn="r" rtl="1"/>
            <a:r>
              <a:rPr lang="he-IL" sz="2800" dirty="0">
                <a:latin typeface="David" panose="020E0502060401010101" pitchFamily="34" charset="-79"/>
                <a:cs typeface="David" panose="020E0502060401010101" pitchFamily="34" charset="-79"/>
              </a:rPr>
              <a:t>וּבִגְזֻזְטְרָה עָמַדְתִי,</a:t>
            </a:r>
          </a:p>
          <a:p>
            <a:pPr algn="r" rtl="1"/>
            <a:r>
              <a:rPr lang="he-IL" sz="2800" dirty="0">
                <a:latin typeface="David" panose="020E0502060401010101" pitchFamily="34" charset="-79"/>
                <a:cs typeface="David" panose="020E0502060401010101" pitchFamily="34" charset="-79"/>
              </a:rPr>
              <a:t>וְלֶחָצֵר יָרַדְתִי,</a:t>
            </a:r>
          </a:p>
          <a:p>
            <a:pPr algn="r" rtl="1"/>
            <a:r>
              <a:rPr lang="he-IL" sz="2800" dirty="0">
                <a:latin typeface="David" panose="020E0502060401010101" pitchFamily="34" charset="-79"/>
                <a:cs typeface="David" panose="020E0502060401010101" pitchFamily="34" charset="-79"/>
              </a:rPr>
              <a:t>וְחָרַדְתִי - </a:t>
            </a:r>
          </a:p>
          <a:p>
            <a:pPr algn="r" rtl="1"/>
            <a:r>
              <a:rPr lang="he-IL" sz="2800" dirty="0">
                <a:latin typeface="David" panose="020E0502060401010101" pitchFamily="34" charset="-79"/>
                <a:cs typeface="David" panose="020E0502060401010101" pitchFamily="34" charset="-79"/>
              </a:rPr>
              <a:t>מִיכָאֵל.</a:t>
            </a:r>
          </a:p>
        </p:txBody>
      </p:sp>
    </p:spTree>
    <p:extLst>
      <p:ext uri="{BB962C8B-B14F-4D97-AF65-F5344CB8AC3E}">
        <p14:creationId xmlns:p14="http://schemas.microsoft.com/office/powerpoint/2010/main" val="172240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2794928" y="534919"/>
            <a:ext cx="8280000" cy="720000"/>
          </a:xfrm>
        </p:spPr>
        <p:txBody>
          <a:bodyPr>
            <a:normAutofit/>
          </a:bodyPr>
          <a:lstStyle/>
          <a:p>
            <a:r>
              <a:rPr lang="he-IL" dirty="0"/>
              <a:t>מְזַהִים פְּעָלִים בַּשִׁיר:</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grpSp>
        <p:nvGrpSpPr>
          <p:cNvPr id="10" name="קבוצה 9"/>
          <p:cNvGrpSpPr/>
          <p:nvPr/>
        </p:nvGrpSpPr>
        <p:grpSpPr>
          <a:xfrm>
            <a:off x="6691783" y="1795235"/>
            <a:ext cx="5059136" cy="3437164"/>
            <a:chOff x="5513614" y="1295400"/>
            <a:chExt cx="5059136" cy="3437164"/>
          </a:xfrm>
        </p:grpSpPr>
        <p:pic>
          <p:nvPicPr>
            <p:cNvPr id="11" name="תמונה 10">
              <a:extLst>
                <a:ext uri="{FF2B5EF4-FFF2-40B4-BE49-F238E27FC236}">
                  <a16:creationId xmlns:a16="http://schemas.microsoft.com/office/drawing/2014/main" id="{BC30820E-9EE4-4B50-ACF9-AD9D57F636C5}"/>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5513614" y="1295400"/>
              <a:ext cx="5059136" cy="3437164"/>
            </a:xfrm>
            <a:prstGeom prst="rect">
              <a:avLst/>
            </a:prstGeom>
            <a:noFill/>
            <a:ln>
              <a:noFill/>
            </a:ln>
          </p:spPr>
        </p:pic>
        <p:sp>
          <p:nvSpPr>
            <p:cNvPr id="13" name="TextBox 12"/>
            <p:cNvSpPr txBox="1"/>
            <p:nvPr/>
          </p:nvSpPr>
          <p:spPr>
            <a:xfrm>
              <a:off x="5513614" y="4351868"/>
              <a:ext cx="2512786" cy="369332"/>
            </a:xfrm>
            <a:prstGeom prst="rect">
              <a:avLst/>
            </a:prstGeom>
            <a:solidFill>
              <a:srgbClr val="FEFEFE"/>
            </a:solidFill>
          </p:spPr>
          <p:txBody>
            <a:bodyPr wrap="square" rtlCol="1">
              <a:spAutoFit/>
            </a:bodyPr>
            <a:lstStyle/>
            <a:p>
              <a:endParaRPr lang="he-IL" dirty="0"/>
            </a:p>
          </p:txBody>
        </p:sp>
      </p:grpSp>
    </p:spTree>
    <p:extLst>
      <p:ext uri="{BB962C8B-B14F-4D97-AF65-F5344CB8AC3E}">
        <p14:creationId xmlns:p14="http://schemas.microsoft.com/office/powerpoint/2010/main" val="293687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2794928" y="534919"/>
            <a:ext cx="8280000" cy="720000"/>
          </a:xfrm>
        </p:spPr>
        <p:txBody>
          <a:bodyPr>
            <a:normAutofit/>
          </a:bodyPr>
          <a:lstStyle/>
          <a:p>
            <a:r>
              <a:rPr lang="he-IL" dirty="0"/>
              <a:t>מְזַהִים פְּעָלִים בַּשִׁיר:</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309687" y="1608355"/>
            <a:ext cx="9572625" cy="3844925"/>
          </a:xfrm>
        </p:spPr>
        <p:txBody>
          <a:bodyPr>
            <a:normAutofit/>
          </a:bodyPr>
          <a:lstStyle/>
          <a:p>
            <a:pPr lvl="0"/>
            <a:br>
              <a:rPr lang="en-US" sz="4800" b="1" dirty="0"/>
            </a:br>
            <a:endParaRPr lang="he-IL" sz="4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sp>
        <p:nvSpPr>
          <p:cNvPr id="13" name="מלבן 1">
            <a:extLst>
              <a:ext uri="{FF2B5EF4-FFF2-40B4-BE49-F238E27FC236}">
                <a16:creationId xmlns:a16="http://schemas.microsoft.com/office/drawing/2014/main" id="{F6486F5A-A63D-4DAD-9E4F-37A794E0D14C}"/>
              </a:ext>
            </a:extLst>
          </p:cNvPr>
          <p:cNvSpPr/>
          <p:nvPr/>
        </p:nvSpPr>
        <p:spPr>
          <a:xfrm>
            <a:off x="2393454" y="1812235"/>
            <a:ext cx="4049105" cy="1938992"/>
          </a:xfrm>
          <a:prstGeom prst="rect">
            <a:avLst/>
          </a:prstGeom>
          <a:solidFill>
            <a:schemeClr val="bg1"/>
          </a:solidFill>
        </p:spPr>
        <p:txBody>
          <a:bodyPr wrap="square">
            <a:spAutoFit/>
          </a:bodyPr>
          <a:lstStyle/>
          <a:p>
            <a:pPr algn="r" rtl="1"/>
            <a:r>
              <a:rPr lang="he-IL" sz="4000" dirty="0"/>
              <a:t>אֵלֵך</a:t>
            </a:r>
          </a:p>
          <a:p>
            <a:pPr algn="r" rtl="1"/>
            <a:r>
              <a:rPr lang="he-IL" sz="4000" dirty="0"/>
              <a:t>אֵשֵב</a:t>
            </a:r>
          </a:p>
          <a:p>
            <a:pPr algn="r" rtl="1"/>
            <a:r>
              <a:rPr lang="he-IL" sz="4000" dirty="0"/>
              <a:t>אֶבְכֶּה</a:t>
            </a:r>
          </a:p>
        </p:txBody>
      </p:sp>
      <p:grpSp>
        <p:nvGrpSpPr>
          <p:cNvPr id="10" name="קבוצה 9"/>
          <p:cNvGrpSpPr/>
          <p:nvPr/>
        </p:nvGrpSpPr>
        <p:grpSpPr>
          <a:xfrm>
            <a:off x="6691783" y="1795235"/>
            <a:ext cx="5059136" cy="3437164"/>
            <a:chOff x="5513614" y="1295400"/>
            <a:chExt cx="5059136" cy="3437164"/>
          </a:xfrm>
        </p:grpSpPr>
        <p:pic>
          <p:nvPicPr>
            <p:cNvPr id="11" name="תמונה 10">
              <a:extLst>
                <a:ext uri="{FF2B5EF4-FFF2-40B4-BE49-F238E27FC236}">
                  <a16:creationId xmlns:a16="http://schemas.microsoft.com/office/drawing/2014/main" id="{BC30820E-9EE4-4B50-ACF9-AD9D57F636C5}"/>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5513614" y="1295400"/>
              <a:ext cx="5059136" cy="3437164"/>
            </a:xfrm>
            <a:prstGeom prst="rect">
              <a:avLst/>
            </a:prstGeom>
            <a:noFill/>
            <a:ln>
              <a:noFill/>
            </a:ln>
          </p:spPr>
        </p:pic>
        <p:sp>
          <p:nvSpPr>
            <p:cNvPr id="14" name="TextBox 13"/>
            <p:cNvSpPr txBox="1"/>
            <p:nvPr/>
          </p:nvSpPr>
          <p:spPr>
            <a:xfrm>
              <a:off x="5513614" y="4351868"/>
              <a:ext cx="2512786" cy="369332"/>
            </a:xfrm>
            <a:prstGeom prst="rect">
              <a:avLst/>
            </a:prstGeom>
            <a:solidFill>
              <a:srgbClr val="FEFEFE"/>
            </a:solidFill>
          </p:spPr>
          <p:txBody>
            <a:bodyPr wrap="square" rtlCol="1">
              <a:spAutoFit/>
            </a:bodyPr>
            <a:lstStyle/>
            <a:p>
              <a:endParaRPr lang="he-IL" dirty="0"/>
            </a:p>
          </p:txBody>
        </p:sp>
      </p:grpSp>
    </p:spTree>
    <p:extLst>
      <p:ext uri="{BB962C8B-B14F-4D97-AF65-F5344CB8AC3E}">
        <p14:creationId xmlns:p14="http://schemas.microsoft.com/office/powerpoint/2010/main" val="129417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2794928" y="534919"/>
            <a:ext cx="8280000" cy="720000"/>
          </a:xfrm>
        </p:spPr>
        <p:txBody>
          <a:bodyPr>
            <a:normAutofit/>
          </a:bodyPr>
          <a:lstStyle/>
          <a:p>
            <a:r>
              <a:rPr lang="he-IL" dirty="0"/>
              <a:t>מְזַהִים פְּעָלִים בַּשִׁיר:</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309687" y="1459442"/>
            <a:ext cx="10348913" cy="5380891"/>
          </a:xfrm>
        </p:spPr>
        <p:txBody>
          <a:bodyPr>
            <a:normAutofit/>
          </a:bodyPr>
          <a:lstStyle/>
          <a:p>
            <a:pPr lvl="0"/>
            <a:br>
              <a:rPr lang="en-US" sz="4800" b="1" dirty="0"/>
            </a:br>
            <a:endParaRPr lang="he-IL" sz="4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sp>
        <p:nvSpPr>
          <p:cNvPr id="2" name="מלבן 1">
            <a:extLst>
              <a:ext uri="{FF2B5EF4-FFF2-40B4-BE49-F238E27FC236}">
                <a16:creationId xmlns:a16="http://schemas.microsoft.com/office/drawing/2014/main" id="{F6486F5A-A63D-4DAD-9E4F-37A794E0D14C}"/>
              </a:ext>
            </a:extLst>
          </p:cNvPr>
          <p:cNvSpPr/>
          <p:nvPr/>
        </p:nvSpPr>
        <p:spPr>
          <a:xfrm>
            <a:off x="6242538" y="1758156"/>
            <a:ext cx="5718392" cy="3785652"/>
          </a:xfrm>
          <a:prstGeom prst="rect">
            <a:avLst/>
          </a:prstGeom>
          <a:solidFill>
            <a:schemeClr val="bg1"/>
          </a:solidFill>
        </p:spPr>
        <p:txBody>
          <a:bodyPr wrap="square">
            <a:spAutoFit/>
          </a:bodyPr>
          <a:lstStyle/>
          <a:p>
            <a:pPr algn="r"/>
            <a:r>
              <a:rPr lang="he-IL" sz="4000" u="sng" dirty="0"/>
              <a:t>חִיכִּי</a:t>
            </a:r>
            <a:r>
              <a:rPr lang="he-IL" sz="4000" u="sng" dirty="0">
                <a:highlight>
                  <a:srgbClr val="FFFF00"/>
                </a:highlight>
              </a:rPr>
              <a:t>ת</a:t>
            </a:r>
            <a:r>
              <a:rPr lang="he-IL" sz="4000" u="sng" dirty="0">
                <a:solidFill>
                  <a:schemeClr val="accent2"/>
                </a:solidFill>
                <a:highlight>
                  <a:srgbClr val="FFFF00"/>
                </a:highlight>
              </a:rPr>
              <a:t>ִי</a:t>
            </a:r>
            <a:r>
              <a:rPr lang="he-IL" sz="4000" dirty="0"/>
              <a:t> </a:t>
            </a:r>
            <a:r>
              <a:rPr lang="he-IL" sz="4000" u="sng" dirty="0" err="1"/>
              <a:t>חִיכִּי</a:t>
            </a:r>
            <a:r>
              <a:rPr lang="he-IL" sz="4000" u="sng" dirty="0" err="1">
                <a:highlight>
                  <a:srgbClr val="FFFF00"/>
                </a:highlight>
              </a:rPr>
              <a:t>ת</a:t>
            </a:r>
            <a:r>
              <a:rPr lang="he-IL" sz="4000" u="sng" dirty="0" err="1">
                <a:solidFill>
                  <a:schemeClr val="accent2"/>
                </a:solidFill>
                <a:highlight>
                  <a:srgbClr val="FFFF00"/>
                </a:highlight>
              </a:rPr>
              <a:t>ִי</a:t>
            </a:r>
            <a:endParaRPr lang="he-IL" sz="4000" u="sng" dirty="0">
              <a:solidFill>
                <a:schemeClr val="accent2"/>
              </a:solidFill>
              <a:highlight>
                <a:srgbClr val="FFFF00"/>
              </a:highlight>
            </a:endParaRPr>
          </a:p>
          <a:p>
            <a:pPr algn="r"/>
            <a:r>
              <a:rPr lang="he-IL" sz="4000" u="sng" dirty="0"/>
              <a:t>בָּכִי</a:t>
            </a:r>
            <a:r>
              <a:rPr lang="he-IL" sz="4000" u="sng" dirty="0">
                <a:highlight>
                  <a:srgbClr val="FFFF00"/>
                </a:highlight>
              </a:rPr>
              <a:t>ת</a:t>
            </a:r>
            <a:r>
              <a:rPr lang="he-IL" sz="4000" u="sng" dirty="0">
                <a:solidFill>
                  <a:schemeClr val="accent2"/>
                </a:solidFill>
              </a:rPr>
              <a:t>ִ</a:t>
            </a:r>
            <a:r>
              <a:rPr lang="he-IL" sz="4000" u="sng" dirty="0">
                <a:solidFill>
                  <a:schemeClr val="accent2"/>
                </a:solidFill>
                <a:highlight>
                  <a:srgbClr val="FFFF00"/>
                </a:highlight>
              </a:rPr>
              <a:t>י</a:t>
            </a:r>
            <a:r>
              <a:rPr lang="he-IL" sz="4000" dirty="0"/>
              <a:t> </a:t>
            </a:r>
            <a:r>
              <a:rPr lang="he-IL" sz="4000" u="sng" dirty="0" err="1"/>
              <a:t>בָּכִי</a:t>
            </a:r>
            <a:r>
              <a:rPr lang="he-IL" sz="4000" u="sng" dirty="0" err="1">
                <a:highlight>
                  <a:srgbClr val="FFFF00"/>
                </a:highlight>
              </a:rPr>
              <a:t>תִי</a:t>
            </a:r>
            <a:r>
              <a:rPr lang="he-IL" sz="4000" u="sng" dirty="0">
                <a:highlight>
                  <a:srgbClr val="FFFF00"/>
                </a:highlight>
              </a:rPr>
              <a:t> </a:t>
            </a:r>
          </a:p>
          <a:p>
            <a:pPr algn="r"/>
            <a:r>
              <a:rPr lang="he-IL" sz="4000" dirty="0"/>
              <a:t>שִׂמְלָה </a:t>
            </a:r>
            <a:r>
              <a:rPr lang="he-IL" sz="4000" u="sng" dirty="0"/>
              <a:t>לָבַשְׁ</a:t>
            </a:r>
            <a:r>
              <a:rPr lang="he-IL" sz="4000" u="sng" dirty="0">
                <a:highlight>
                  <a:srgbClr val="FFFF00"/>
                </a:highlight>
              </a:rPr>
              <a:t>תִי</a:t>
            </a:r>
          </a:p>
          <a:p>
            <a:pPr algn="r"/>
            <a:r>
              <a:rPr lang="he-IL" sz="4000" dirty="0"/>
              <a:t>וְהַבּוּבּוֹת כּוּלָן </a:t>
            </a:r>
            <a:r>
              <a:rPr lang="he-IL" sz="4000" dirty="0" err="1"/>
              <a:t>לִישׁו</a:t>
            </a:r>
            <a:r>
              <a:rPr lang="he-IL" sz="4000" dirty="0" err="1">
                <a:latin typeface="Calibri" panose="020F0502020204030204" pitchFamily="34" charset="0"/>
                <a:cs typeface="Calibri" panose="020F0502020204030204" pitchFamily="34" charset="0"/>
              </a:rPr>
              <a:t>ֺ</a:t>
            </a:r>
            <a:r>
              <a:rPr lang="he-IL" sz="4000" dirty="0" err="1"/>
              <a:t>ן</a:t>
            </a:r>
            <a:r>
              <a:rPr lang="he-IL" sz="4000" dirty="0"/>
              <a:t> </a:t>
            </a:r>
            <a:r>
              <a:rPr lang="he-IL" sz="4000" u="sng" dirty="0"/>
              <a:t>הִשְׁכַּבְ</a:t>
            </a:r>
            <a:r>
              <a:rPr lang="he-IL" sz="4000" u="sng" dirty="0">
                <a:highlight>
                  <a:srgbClr val="FFFF00"/>
                </a:highlight>
              </a:rPr>
              <a:t>תִי</a:t>
            </a:r>
          </a:p>
          <a:p>
            <a:pPr algn="r"/>
            <a:r>
              <a:rPr lang="he-IL" sz="4000" dirty="0"/>
              <a:t>ח</a:t>
            </a:r>
            <a:r>
              <a:rPr lang="he-IL" sz="4000" u="sng" dirty="0"/>
              <a:t>ָשַׁבְ</a:t>
            </a:r>
            <a:r>
              <a:rPr lang="he-IL" sz="4000" u="sng" dirty="0">
                <a:highlight>
                  <a:srgbClr val="FFFF00"/>
                </a:highlight>
              </a:rPr>
              <a:t>תִי</a:t>
            </a:r>
            <a:r>
              <a:rPr lang="he-IL" sz="4000" dirty="0"/>
              <a:t>, </a:t>
            </a:r>
            <a:r>
              <a:rPr lang="he-IL" sz="4000" dirty="0" err="1"/>
              <a:t>שֶׁל</a:t>
            </a:r>
            <a:r>
              <a:rPr lang="he-IL" sz="4000" dirty="0" err="1">
                <a:latin typeface="Calibri" panose="020F0502020204030204" pitchFamily="34" charset="0"/>
                <a:cs typeface="Calibri" panose="020F0502020204030204" pitchFamily="34" charset="0"/>
              </a:rPr>
              <a:t>ֺ</a:t>
            </a:r>
            <a:r>
              <a:rPr lang="he-IL" sz="4000" dirty="0" err="1"/>
              <a:t>א</a:t>
            </a:r>
            <a:r>
              <a:rPr lang="he-IL" sz="4000" dirty="0"/>
              <a:t> תֵדַעְנָה</a:t>
            </a:r>
          </a:p>
          <a:p>
            <a:pPr algn="r"/>
            <a:endParaRPr lang="he-IL" sz="4000" dirty="0"/>
          </a:p>
        </p:txBody>
      </p:sp>
      <p:sp>
        <p:nvSpPr>
          <p:cNvPr id="3" name="Rectangle 2"/>
          <p:cNvSpPr/>
          <p:nvPr/>
        </p:nvSpPr>
        <p:spPr>
          <a:xfrm>
            <a:off x="-2500603" y="570984"/>
            <a:ext cx="184731" cy="369332"/>
          </a:xfrm>
          <a:prstGeom prst="rect">
            <a:avLst/>
          </a:prstGeom>
        </p:spPr>
        <p:txBody>
          <a:bodyPr wrap="none">
            <a:spAutoFit/>
          </a:bodyPr>
          <a:lstStyle/>
          <a:p>
            <a:r>
              <a:rPr lang="he-IL" u="sng" dirty="0"/>
              <a:t>ִ</a:t>
            </a:r>
            <a:endParaRPr lang="en-US" dirty="0"/>
          </a:p>
        </p:txBody>
      </p:sp>
      <p:sp>
        <p:nvSpPr>
          <p:cNvPr id="4" name="TextBox 3"/>
          <p:cNvSpPr txBox="1"/>
          <p:nvPr/>
        </p:nvSpPr>
        <p:spPr>
          <a:xfrm>
            <a:off x="254114" y="1758156"/>
            <a:ext cx="5686094" cy="3785652"/>
          </a:xfrm>
          <a:prstGeom prst="rect">
            <a:avLst/>
          </a:prstGeom>
          <a:solidFill>
            <a:schemeClr val="bg1"/>
          </a:solidFill>
        </p:spPr>
        <p:txBody>
          <a:bodyPr wrap="square" rtlCol="0">
            <a:spAutoFit/>
          </a:bodyPr>
          <a:lstStyle/>
          <a:p>
            <a:pPr algn="r"/>
            <a:r>
              <a:rPr lang="he-IL" sz="4000" dirty="0"/>
              <a:t>בַּחַלוֹן </a:t>
            </a:r>
            <a:r>
              <a:rPr lang="he-IL" sz="4000" u="sng" dirty="0"/>
              <a:t>יָשַׁבְ</a:t>
            </a:r>
            <a:r>
              <a:rPr lang="he-IL" sz="4000" u="sng" dirty="0">
                <a:highlight>
                  <a:srgbClr val="FFFF00"/>
                </a:highlight>
              </a:rPr>
              <a:t>תִי</a:t>
            </a:r>
          </a:p>
          <a:p>
            <a:pPr algn="r"/>
            <a:r>
              <a:rPr lang="he-IL" sz="4000" u="sng" dirty="0"/>
              <a:t>וְהִקְשַׁבְ</a:t>
            </a:r>
            <a:r>
              <a:rPr lang="he-IL" sz="4000" u="sng" dirty="0">
                <a:highlight>
                  <a:srgbClr val="FFFF00"/>
                </a:highlight>
              </a:rPr>
              <a:t>תִי</a:t>
            </a:r>
          </a:p>
          <a:p>
            <a:pPr algn="r"/>
            <a:r>
              <a:rPr lang="he-IL" sz="4000" u="sng" dirty="0"/>
              <a:t>וְחָשַׁב</a:t>
            </a:r>
            <a:r>
              <a:rPr lang="he-IL" sz="4000" u="sng" dirty="0">
                <a:highlight>
                  <a:srgbClr val="FFFF00"/>
                </a:highlight>
              </a:rPr>
              <a:t>ְתִי</a:t>
            </a:r>
          </a:p>
          <a:p>
            <a:pPr algn="r"/>
            <a:r>
              <a:rPr lang="he-IL" sz="4000" dirty="0"/>
              <a:t>וּבַגְזוּזְטְרָה </a:t>
            </a:r>
            <a:r>
              <a:rPr lang="he-IL" sz="4000" u="sng" dirty="0"/>
              <a:t>עָמַדְ</a:t>
            </a:r>
            <a:r>
              <a:rPr lang="he-IL" sz="4000" u="sng" dirty="0">
                <a:highlight>
                  <a:srgbClr val="FFFF00"/>
                </a:highlight>
              </a:rPr>
              <a:t>תִי</a:t>
            </a:r>
          </a:p>
          <a:p>
            <a:pPr algn="r"/>
            <a:r>
              <a:rPr lang="he-IL" sz="4000" dirty="0"/>
              <a:t>וְלֶחָצֵר </a:t>
            </a:r>
            <a:r>
              <a:rPr lang="he-IL" sz="4000" u="sng" dirty="0"/>
              <a:t>יָרַד</a:t>
            </a:r>
            <a:r>
              <a:rPr lang="he-IL" sz="4000" u="sng" dirty="0">
                <a:highlight>
                  <a:srgbClr val="FFFF00"/>
                </a:highlight>
              </a:rPr>
              <a:t>ְתִי</a:t>
            </a:r>
            <a:endParaRPr lang="he-IL" sz="4000" dirty="0"/>
          </a:p>
          <a:p>
            <a:pPr algn="r"/>
            <a:r>
              <a:rPr lang="he-IL" sz="4000" u="sng" dirty="0"/>
              <a:t>וְחָרַדְ</a:t>
            </a:r>
            <a:r>
              <a:rPr lang="he-IL" sz="4000" u="sng" dirty="0">
                <a:highlight>
                  <a:srgbClr val="FFFF00"/>
                </a:highlight>
              </a:rPr>
              <a:t>תִי</a:t>
            </a:r>
            <a:r>
              <a:rPr lang="he-IL" sz="4000" dirty="0"/>
              <a:t> </a:t>
            </a:r>
          </a:p>
        </p:txBody>
      </p:sp>
      <p:sp>
        <p:nvSpPr>
          <p:cNvPr id="10" name="TextBox 9"/>
          <p:cNvSpPr txBox="1"/>
          <p:nvPr/>
        </p:nvSpPr>
        <p:spPr>
          <a:xfrm>
            <a:off x="4997422" y="5880155"/>
            <a:ext cx="6963508" cy="707886"/>
          </a:xfrm>
          <a:prstGeom prst="rect">
            <a:avLst/>
          </a:prstGeom>
          <a:solidFill>
            <a:schemeClr val="bg1"/>
          </a:solidFill>
        </p:spPr>
        <p:txBody>
          <a:bodyPr wrap="square" rtlCol="0">
            <a:spAutoFit/>
          </a:bodyPr>
          <a:lstStyle/>
          <a:p>
            <a:pPr algn="r" rtl="1"/>
            <a:r>
              <a:rPr lang="he-IL" sz="4000" b="1" dirty="0">
                <a:solidFill>
                  <a:schemeClr val="accent6">
                    <a:lumMod val="50000"/>
                  </a:schemeClr>
                </a:solidFill>
              </a:rPr>
              <a:t>פְּעוּלוֹת</a:t>
            </a:r>
            <a:r>
              <a:rPr lang="he-IL" sz="4000" dirty="0"/>
              <a:t> שֶׁהַיַלְדָה כְּבָר עָשְׂתָה.</a:t>
            </a:r>
            <a:endParaRPr lang="en-US" sz="4000" dirty="0"/>
          </a:p>
        </p:txBody>
      </p:sp>
    </p:spTree>
    <p:extLst>
      <p:ext uri="{BB962C8B-B14F-4D97-AF65-F5344CB8AC3E}">
        <p14:creationId xmlns:p14="http://schemas.microsoft.com/office/powerpoint/2010/main" val="3265125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2794928" y="534919"/>
            <a:ext cx="8280000" cy="720000"/>
          </a:xfrm>
        </p:spPr>
        <p:txBody>
          <a:bodyPr>
            <a:normAutofit/>
          </a:bodyPr>
          <a:lstStyle/>
          <a:p>
            <a:r>
              <a:rPr lang="he-IL" dirty="0"/>
              <a:t>ממְזַהִים פְּעָלִים בַּשִׁיר:</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309687" y="1608355"/>
            <a:ext cx="9572625" cy="3844925"/>
          </a:xfrm>
        </p:spPr>
        <p:txBody>
          <a:bodyPr>
            <a:normAutofit/>
          </a:bodyPr>
          <a:lstStyle/>
          <a:p>
            <a:pPr lvl="0"/>
            <a:br>
              <a:rPr lang="en-US" sz="4800" b="1" dirty="0"/>
            </a:br>
            <a:endParaRPr lang="he-IL" sz="4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sp>
        <p:nvSpPr>
          <p:cNvPr id="13" name="מלבן 1">
            <a:extLst>
              <a:ext uri="{FF2B5EF4-FFF2-40B4-BE49-F238E27FC236}">
                <a16:creationId xmlns:a16="http://schemas.microsoft.com/office/drawing/2014/main" id="{F6486F5A-A63D-4DAD-9E4F-37A794E0D14C}"/>
              </a:ext>
            </a:extLst>
          </p:cNvPr>
          <p:cNvSpPr/>
          <p:nvPr/>
        </p:nvSpPr>
        <p:spPr>
          <a:xfrm>
            <a:off x="7686423" y="1870693"/>
            <a:ext cx="4049105" cy="2585323"/>
          </a:xfrm>
          <a:prstGeom prst="rect">
            <a:avLst/>
          </a:prstGeom>
          <a:solidFill>
            <a:schemeClr val="bg1"/>
          </a:solidFill>
        </p:spPr>
        <p:txBody>
          <a:bodyPr wrap="square">
            <a:spAutoFit/>
          </a:bodyPr>
          <a:lstStyle/>
          <a:p>
            <a:pPr algn="r" rtl="1"/>
            <a:r>
              <a:rPr lang="he-IL" sz="5400" dirty="0"/>
              <a:t>מָחָר </a:t>
            </a:r>
            <a:r>
              <a:rPr lang="he-IL" sz="5400" dirty="0">
                <a:highlight>
                  <a:srgbClr val="FFFF00"/>
                </a:highlight>
              </a:rPr>
              <a:t>אֵ</a:t>
            </a:r>
            <a:r>
              <a:rPr lang="he-IL" sz="5400" dirty="0"/>
              <a:t>לֵך</a:t>
            </a:r>
          </a:p>
          <a:p>
            <a:pPr algn="r" rtl="1"/>
            <a:r>
              <a:rPr lang="he-IL" sz="5400" dirty="0">
                <a:highlight>
                  <a:srgbClr val="FFFF00"/>
                </a:highlight>
              </a:rPr>
              <a:t>אֵ</a:t>
            </a:r>
            <a:r>
              <a:rPr lang="he-IL" sz="5400" dirty="0"/>
              <a:t>שֵב</a:t>
            </a:r>
          </a:p>
          <a:p>
            <a:pPr algn="r" rtl="1"/>
            <a:r>
              <a:rPr lang="he-IL" sz="5400" dirty="0">
                <a:highlight>
                  <a:srgbClr val="FFFF00"/>
                </a:highlight>
              </a:rPr>
              <a:t>אֶ</a:t>
            </a:r>
            <a:r>
              <a:rPr lang="he-IL" sz="5400" dirty="0"/>
              <a:t>בְכֶּה</a:t>
            </a:r>
          </a:p>
        </p:txBody>
      </p:sp>
      <p:sp>
        <p:nvSpPr>
          <p:cNvPr id="2" name="TextBox 1"/>
          <p:cNvSpPr txBox="1"/>
          <p:nvPr/>
        </p:nvSpPr>
        <p:spPr>
          <a:xfrm>
            <a:off x="492369" y="1870693"/>
            <a:ext cx="6963508" cy="1323439"/>
          </a:xfrm>
          <a:prstGeom prst="rect">
            <a:avLst/>
          </a:prstGeom>
          <a:solidFill>
            <a:schemeClr val="bg1"/>
          </a:solidFill>
        </p:spPr>
        <p:txBody>
          <a:bodyPr wrap="square" rtlCol="0">
            <a:spAutoFit/>
          </a:bodyPr>
          <a:lstStyle/>
          <a:p>
            <a:pPr algn="r" rtl="1"/>
            <a:r>
              <a:rPr lang="he-IL" sz="4000" b="1" dirty="0">
                <a:solidFill>
                  <a:schemeClr val="accent6">
                    <a:lumMod val="50000"/>
                  </a:schemeClr>
                </a:solidFill>
              </a:rPr>
              <a:t>פְּעוּלוֹת</a:t>
            </a:r>
            <a:r>
              <a:rPr lang="he-IL" sz="4000" dirty="0"/>
              <a:t> שֶׁהַיַלְדָה </a:t>
            </a:r>
            <a:r>
              <a:rPr lang="he-IL" sz="4000"/>
              <a:t>מְתַכְנֶנֶת לַעֲשׂוֹת</a:t>
            </a:r>
            <a:r>
              <a:rPr lang="en-US" sz="4000"/>
              <a:t> </a:t>
            </a:r>
            <a:r>
              <a:rPr lang="he-IL" sz="4000"/>
              <a:t>מָחָר</a:t>
            </a:r>
            <a:r>
              <a:rPr lang="he-IL" sz="4000" dirty="0"/>
              <a:t>...</a:t>
            </a:r>
            <a:endParaRPr lang="en-US" sz="4000" dirty="0"/>
          </a:p>
        </p:txBody>
      </p:sp>
    </p:spTree>
    <p:extLst>
      <p:ext uri="{BB962C8B-B14F-4D97-AF65-F5344CB8AC3E}">
        <p14:creationId xmlns:p14="http://schemas.microsoft.com/office/powerpoint/2010/main" val="87513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2550" y="365125"/>
            <a:ext cx="10515600" cy="835025"/>
          </a:xfrm>
        </p:spPr>
        <p:txBody>
          <a:bodyPr/>
          <a:lstStyle/>
          <a:p>
            <a:r>
              <a:rPr lang="he-IL" dirty="0"/>
              <a:t>קְרִיאַת מִשְׁפָּטִים</a:t>
            </a:r>
            <a:endParaRPr lang="en-US" dirty="0"/>
          </a:p>
        </p:txBody>
      </p:sp>
      <p:sp>
        <p:nvSpPr>
          <p:cNvPr id="4" name="Content Placeholder 3"/>
          <p:cNvSpPr>
            <a:spLocks noGrp="1"/>
          </p:cNvSpPr>
          <p:nvPr>
            <p:ph sz="half" idx="2"/>
          </p:nvPr>
        </p:nvSpPr>
        <p:spPr>
          <a:xfrm>
            <a:off x="571500" y="1352550"/>
            <a:ext cx="11296650" cy="4843463"/>
          </a:xfrm>
          <a:solidFill>
            <a:schemeClr val="bg1"/>
          </a:solidFill>
        </p:spPr>
        <p:txBody>
          <a:bodyPr>
            <a:normAutofit/>
          </a:bodyPr>
          <a:lstStyle/>
          <a:p>
            <a:pPr marL="0" indent="0">
              <a:buNone/>
            </a:pPr>
            <a:r>
              <a:rPr lang="he-IL" sz="5400" dirty="0"/>
              <a:t>אֶתְמוֹל </a:t>
            </a:r>
            <a:r>
              <a:rPr lang="he-IL" sz="5400" b="1" dirty="0">
                <a:solidFill>
                  <a:schemeClr val="accent6">
                    <a:lumMod val="50000"/>
                  </a:schemeClr>
                </a:solidFill>
              </a:rPr>
              <a:t>חִכִּיתִי </a:t>
            </a:r>
            <a:r>
              <a:rPr lang="he-IL" sz="5400" dirty="0"/>
              <a:t>לְמִיכָאֵל אַךְ הוּא לֹא בָּא.</a:t>
            </a:r>
            <a:endParaRPr lang="en-US" sz="5400" dirty="0"/>
          </a:p>
        </p:txBody>
      </p:sp>
      <p:pic>
        <p:nvPicPr>
          <p:cNvPr id="6" name="תמונה 5" descr="תמונה שמכילה משחק&#10;&#10;התיאור נוצר באופן אוטומטי">
            <a:extLst>
              <a:ext uri="{FF2B5EF4-FFF2-40B4-BE49-F238E27FC236}">
                <a16:creationId xmlns:a16="http://schemas.microsoft.com/office/drawing/2014/main" id="{0EE1C280-6816-400D-804C-91FC1BE9B651}"/>
              </a:ext>
            </a:extLst>
          </p:cNvPr>
          <p:cNvPicPr>
            <a:picLocks noChangeAspect="1"/>
          </p:cNvPicPr>
          <p:nvPr/>
        </p:nvPicPr>
        <p:blipFill>
          <a:blip r:embed="rId3"/>
          <a:stretch>
            <a:fillRect/>
          </a:stretch>
        </p:blipFill>
        <p:spPr>
          <a:xfrm>
            <a:off x="1120141" y="2425231"/>
            <a:ext cx="2291274" cy="3770782"/>
          </a:xfrm>
          <a:prstGeom prst="rect">
            <a:avLst/>
          </a:prstGeom>
        </p:spPr>
      </p:pic>
    </p:spTree>
    <p:extLst>
      <p:ext uri="{BB962C8B-B14F-4D97-AF65-F5344CB8AC3E}">
        <p14:creationId xmlns:p14="http://schemas.microsoft.com/office/powerpoint/2010/main" val="2866855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2550" y="365125"/>
            <a:ext cx="10515600" cy="835025"/>
          </a:xfrm>
        </p:spPr>
        <p:txBody>
          <a:bodyPr/>
          <a:lstStyle/>
          <a:p>
            <a:r>
              <a:rPr lang="he-IL" dirty="0"/>
              <a:t>קְרִיאַת מִשְׁפָּטִים</a:t>
            </a:r>
            <a:endParaRPr lang="en-US" dirty="0"/>
          </a:p>
        </p:txBody>
      </p:sp>
      <p:sp>
        <p:nvSpPr>
          <p:cNvPr id="4" name="Content Placeholder 3"/>
          <p:cNvSpPr>
            <a:spLocks noGrp="1"/>
          </p:cNvSpPr>
          <p:nvPr>
            <p:ph sz="half" idx="2"/>
          </p:nvPr>
        </p:nvSpPr>
        <p:spPr>
          <a:xfrm>
            <a:off x="571500" y="1352550"/>
            <a:ext cx="11296650" cy="5312019"/>
          </a:xfrm>
          <a:solidFill>
            <a:schemeClr val="bg1"/>
          </a:solidFill>
        </p:spPr>
        <p:txBody>
          <a:bodyPr>
            <a:normAutofit/>
          </a:bodyPr>
          <a:lstStyle/>
          <a:p>
            <a:pPr marL="0" indent="0">
              <a:buNone/>
            </a:pPr>
            <a:r>
              <a:rPr lang="he-IL" sz="5400" dirty="0"/>
              <a:t>שִׂמְלָה יָפָה </a:t>
            </a:r>
            <a:r>
              <a:rPr lang="he-IL" sz="5400" b="1" dirty="0">
                <a:solidFill>
                  <a:schemeClr val="accent6">
                    <a:lumMod val="50000"/>
                  </a:schemeClr>
                </a:solidFill>
              </a:rPr>
              <a:t>לָבַשְׁתִּי</a:t>
            </a:r>
            <a:r>
              <a:rPr lang="he-IL" sz="5400" dirty="0"/>
              <a:t>.</a:t>
            </a:r>
          </a:p>
          <a:p>
            <a:pPr marL="0" indent="0">
              <a:buNone/>
            </a:pPr>
            <a:r>
              <a:rPr lang="he-IL" sz="5400" b="1" dirty="0">
                <a:solidFill>
                  <a:schemeClr val="accent6">
                    <a:lumMod val="50000"/>
                  </a:schemeClr>
                </a:solidFill>
              </a:rPr>
              <a:t>לָבַשְׁתִּי</a:t>
            </a:r>
            <a:r>
              <a:rPr lang="he-IL" sz="5400" dirty="0"/>
              <a:t> גַּם </a:t>
            </a:r>
            <a:r>
              <a:rPr lang="he-IL" sz="5400" dirty="0" err="1"/>
              <a:t>סִנָּר</a:t>
            </a:r>
            <a:r>
              <a:rPr lang="he-IL" sz="5400" dirty="0"/>
              <a:t> </a:t>
            </a:r>
            <a:r>
              <a:rPr lang="he-IL" sz="5400"/>
              <a:t>וּבוֹ רָקוּם</a:t>
            </a:r>
            <a:r>
              <a:rPr lang="en-US" sz="5400"/>
              <a:t> </a:t>
            </a:r>
            <a:r>
              <a:rPr lang="he-IL" sz="5400"/>
              <a:t>אֶפְרוֹחַ וָרֹד.</a:t>
            </a:r>
            <a:endParaRPr lang="en-US" sz="5400" dirty="0"/>
          </a:p>
        </p:txBody>
      </p:sp>
      <p:pic>
        <p:nvPicPr>
          <p:cNvPr id="5" name="תמונה 10" descr="תמונה שמכילה שטיח&#10;&#10;התיאור נוצר באופן אוטומטי">
            <a:extLst>
              <a:ext uri="{FF2B5EF4-FFF2-40B4-BE49-F238E27FC236}">
                <a16:creationId xmlns:a16="http://schemas.microsoft.com/office/drawing/2014/main" id="{4A97CB70-88B3-4B4B-A7CA-C83FF84170F8}"/>
              </a:ext>
            </a:extLst>
          </p:cNvPr>
          <p:cNvPicPr>
            <a:picLocks noChangeAspect="1"/>
          </p:cNvPicPr>
          <p:nvPr/>
        </p:nvPicPr>
        <p:blipFill rotWithShape="1">
          <a:blip r:embed="rId3"/>
          <a:srcRect l="-692" t="498" r="28951" b="-498"/>
          <a:stretch/>
        </p:blipFill>
        <p:spPr>
          <a:xfrm>
            <a:off x="5076721" y="3401085"/>
            <a:ext cx="3067258" cy="2970774"/>
          </a:xfrm>
          <a:prstGeom prst="rect">
            <a:avLst/>
          </a:prstGeom>
        </p:spPr>
      </p:pic>
    </p:spTree>
    <p:extLst>
      <p:ext uri="{BB962C8B-B14F-4D97-AF65-F5344CB8AC3E}">
        <p14:creationId xmlns:p14="http://schemas.microsoft.com/office/powerpoint/2010/main" val="2533621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2550" y="365125"/>
            <a:ext cx="10515600" cy="835025"/>
          </a:xfrm>
        </p:spPr>
        <p:txBody>
          <a:bodyPr/>
          <a:lstStyle/>
          <a:p>
            <a:r>
              <a:rPr lang="he-IL" dirty="0"/>
              <a:t>קְרִיאַת מִשְׁפָּטִים</a:t>
            </a:r>
            <a:endParaRPr lang="en-US" dirty="0"/>
          </a:p>
        </p:txBody>
      </p:sp>
      <p:sp>
        <p:nvSpPr>
          <p:cNvPr id="4" name="Content Placeholder 3"/>
          <p:cNvSpPr>
            <a:spLocks noGrp="1"/>
          </p:cNvSpPr>
          <p:nvPr>
            <p:ph sz="half" idx="2"/>
          </p:nvPr>
        </p:nvSpPr>
        <p:spPr>
          <a:xfrm>
            <a:off x="571500" y="1352550"/>
            <a:ext cx="11296650" cy="5312019"/>
          </a:xfrm>
          <a:solidFill>
            <a:schemeClr val="bg1"/>
          </a:solidFill>
        </p:spPr>
        <p:txBody>
          <a:bodyPr>
            <a:normAutofit/>
          </a:bodyPr>
          <a:lstStyle/>
          <a:p>
            <a:pPr marL="0" indent="0">
              <a:buNone/>
            </a:pPr>
            <a:r>
              <a:rPr lang="he-IL" sz="5400" b="1" dirty="0">
                <a:solidFill>
                  <a:schemeClr val="accent6">
                    <a:lumMod val="50000"/>
                  </a:schemeClr>
                </a:solidFill>
              </a:rPr>
              <a:t>הִשְׁכַּבְתִּי</a:t>
            </a:r>
            <a:r>
              <a:rPr lang="he-IL" sz="5400" dirty="0"/>
              <a:t> אֶת הַבֻּבּוֹת לִישֹׁן כְּדֵי שֶׁלֹּא תַּפְרַעְנָה לִי וּלְמִיכָאֵל.</a:t>
            </a:r>
            <a:endParaRPr lang="en-US" sz="5400" dirty="0"/>
          </a:p>
        </p:txBody>
      </p:sp>
      <p:pic>
        <p:nvPicPr>
          <p:cNvPr id="6" name="תמונה 9" descr="תמונה שמכילה בובה, צעצוע, מקורה, ישיבה&#10;&#10;התיאור נוצר באופן אוטומטי">
            <a:extLst>
              <a:ext uri="{FF2B5EF4-FFF2-40B4-BE49-F238E27FC236}">
                <a16:creationId xmlns:a16="http://schemas.microsoft.com/office/drawing/2014/main" id="{B3F57117-793A-49B0-B855-C86579E8F023}"/>
              </a:ext>
            </a:extLst>
          </p:cNvPr>
          <p:cNvPicPr>
            <a:picLocks noChangeAspect="1"/>
          </p:cNvPicPr>
          <p:nvPr/>
        </p:nvPicPr>
        <p:blipFill>
          <a:blip r:embed="rId3"/>
          <a:stretch>
            <a:fillRect/>
          </a:stretch>
        </p:blipFill>
        <p:spPr>
          <a:xfrm>
            <a:off x="4459480" y="3343653"/>
            <a:ext cx="4596598" cy="3020147"/>
          </a:xfrm>
          <a:prstGeom prst="rect">
            <a:avLst/>
          </a:prstGeom>
        </p:spPr>
      </p:pic>
    </p:spTree>
    <p:extLst>
      <p:ext uri="{BB962C8B-B14F-4D97-AF65-F5344CB8AC3E}">
        <p14:creationId xmlns:p14="http://schemas.microsoft.com/office/powerpoint/2010/main" val="2657938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2550" y="365125"/>
            <a:ext cx="10515600" cy="835025"/>
          </a:xfrm>
        </p:spPr>
        <p:txBody>
          <a:bodyPr/>
          <a:lstStyle/>
          <a:p>
            <a:r>
              <a:rPr lang="he-IL" dirty="0"/>
              <a:t>קְרִיאַת מִשְׁפָּטִים</a:t>
            </a:r>
            <a:endParaRPr lang="en-US" dirty="0"/>
          </a:p>
        </p:txBody>
      </p:sp>
      <p:sp>
        <p:nvSpPr>
          <p:cNvPr id="4" name="Content Placeholder 3"/>
          <p:cNvSpPr>
            <a:spLocks noGrp="1"/>
          </p:cNvSpPr>
          <p:nvPr>
            <p:ph sz="half" idx="2"/>
          </p:nvPr>
        </p:nvSpPr>
        <p:spPr>
          <a:xfrm>
            <a:off x="571500" y="1352550"/>
            <a:ext cx="11296650" cy="5312019"/>
          </a:xfrm>
          <a:solidFill>
            <a:schemeClr val="bg1"/>
          </a:solidFill>
        </p:spPr>
        <p:txBody>
          <a:bodyPr>
            <a:normAutofit/>
          </a:bodyPr>
          <a:lstStyle/>
          <a:p>
            <a:pPr marL="0" indent="0">
              <a:buNone/>
            </a:pPr>
            <a:r>
              <a:rPr lang="he-IL" sz="5400" dirty="0"/>
              <a:t>לְיַד הַחַלּוֹן </a:t>
            </a:r>
            <a:r>
              <a:rPr lang="he-IL" sz="5400" b="1" dirty="0">
                <a:solidFill>
                  <a:schemeClr val="accent6">
                    <a:lumMod val="50000"/>
                  </a:schemeClr>
                </a:solidFill>
              </a:rPr>
              <a:t>יָשַׁבְתִּי</a:t>
            </a:r>
            <a:r>
              <a:rPr lang="he-IL" sz="5400" dirty="0"/>
              <a:t>, </a:t>
            </a:r>
            <a:r>
              <a:rPr lang="he-IL" sz="5400" b="1" dirty="0">
                <a:solidFill>
                  <a:schemeClr val="accent6">
                    <a:lumMod val="50000"/>
                  </a:schemeClr>
                </a:solidFill>
              </a:rPr>
              <a:t>הִקְשַׁבְתִּי</a:t>
            </a:r>
            <a:r>
              <a:rPr lang="he-IL" sz="5400" dirty="0"/>
              <a:t> וְ</a:t>
            </a:r>
            <a:r>
              <a:rPr lang="he-IL" sz="5400" b="1" dirty="0">
                <a:solidFill>
                  <a:schemeClr val="accent6">
                    <a:lumMod val="50000"/>
                  </a:schemeClr>
                </a:solidFill>
              </a:rPr>
              <a:t>חָשַׁבְתִּי</a:t>
            </a:r>
            <a:r>
              <a:rPr lang="he-IL" sz="5400" dirty="0"/>
              <a:t> עַל מִיכָאֵל.</a:t>
            </a:r>
            <a:endParaRPr lang="en-US" sz="5400" dirty="0"/>
          </a:p>
        </p:txBody>
      </p:sp>
      <p:pic>
        <p:nvPicPr>
          <p:cNvPr id="5" name="תמונה 6" descr="תמונה שמכילה ישיבה, שטיח, שולחן&#10;&#10;התיאור נוצר באופן אוטומטי">
            <a:extLst>
              <a:ext uri="{FF2B5EF4-FFF2-40B4-BE49-F238E27FC236}">
                <a16:creationId xmlns:a16="http://schemas.microsoft.com/office/drawing/2014/main" id="{EF32DFE0-9750-4201-93E8-0D1D0D371AB7}"/>
              </a:ext>
            </a:extLst>
          </p:cNvPr>
          <p:cNvPicPr>
            <a:picLocks noChangeAspect="1"/>
          </p:cNvPicPr>
          <p:nvPr/>
        </p:nvPicPr>
        <p:blipFill rotWithShape="1">
          <a:blip r:embed="rId3"/>
          <a:srcRect r="11862"/>
          <a:stretch/>
        </p:blipFill>
        <p:spPr>
          <a:xfrm>
            <a:off x="2690219" y="3040518"/>
            <a:ext cx="6431800" cy="3488518"/>
          </a:xfrm>
          <a:prstGeom prst="rect">
            <a:avLst/>
          </a:prstGeom>
        </p:spPr>
      </p:pic>
    </p:spTree>
    <p:extLst>
      <p:ext uri="{BB962C8B-B14F-4D97-AF65-F5344CB8AC3E}">
        <p14:creationId xmlns:p14="http://schemas.microsoft.com/office/powerpoint/2010/main" val="3513450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2794928" y="534919"/>
            <a:ext cx="8280000" cy="720000"/>
          </a:xfrm>
        </p:spPr>
        <p:txBody>
          <a:bodyPr>
            <a:normAutofit/>
          </a:bodyPr>
          <a:lstStyle/>
          <a:p>
            <a:r>
              <a:rPr lang="he-IL" dirty="0"/>
              <a:t>מְסַכְּמִים וּמְסַיְימִים: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54114" y="1758156"/>
            <a:ext cx="11747386" cy="4585493"/>
          </a:xfrm>
        </p:spPr>
        <p:txBody>
          <a:bodyPr>
            <a:normAutofit/>
          </a:bodyPr>
          <a:lstStyle/>
          <a:p>
            <a:pPr marL="571500" lvl="0" indent="-571500">
              <a:buFont typeface="Wingdings" panose="05000000000000000000" pitchFamily="2" charset="2"/>
              <a:buChar char="ü"/>
            </a:pPr>
            <a:r>
              <a:rPr lang="he-IL" sz="4000" dirty="0"/>
              <a:t>קָרָאנוּ בְּיַחַד אֶת הַשִׁיר: </a:t>
            </a:r>
            <a:r>
              <a:rPr lang="he-IL" sz="4000" dirty="0">
                <a:solidFill>
                  <a:schemeClr val="accent6">
                    <a:lumMod val="50000"/>
                  </a:schemeClr>
                </a:solidFill>
              </a:rPr>
              <a:t>מִיכָאֵל</a:t>
            </a:r>
            <a:r>
              <a:rPr lang="he-IL" sz="4000" dirty="0"/>
              <a:t> מֵאֵת מִרְיָם יָלָן שְׁטֶקְלִיס</a:t>
            </a:r>
          </a:p>
          <a:p>
            <a:pPr marL="571500" lvl="0" indent="-571500">
              <a:buFont typeface="Wingdings" panose="05000000000000000000" pitchFamily="2" charset="2"/>
              <a:buChar char="ü"/>
            </a:pPr>
            <a:r>
              <a:rPr lang="he-IL" sz="4000" dirty="0"/>
              <a:t>הִכַּרְנוּ אֶת דְמוּת הַיַלְדָה הַדוֹבֶרֶת בַּשִׁיר וְאֶת מִיכָאֵל.</a:t>
            </a:r>
          </a:p>
          <a:p>
            <a:pPr marL="571500" lvl="0" indent="-571500">
              <a:buFont typeface="Wingdings" panose="05000000000000000000" pitchFamily="2" charset="2"/>
              <a:buChar char="ü"/>
            </a:pPr>
            <a:r>
              <a:rPr lang="he-IL" sz="4000" dirty="0"/>
              <a:t>הֵצַפְנוּ רְגָשׁוֹת, תְהִיוֹת, מַחְשָׁבוֹת וְהַרְבֵּה שְׁאֵלוֹת בְּמַהֲלַךְ קְרִיאַת הַשִׁיר.</a:t>
            </a:r>
          </a:p>
          <a:p>
            <a:pPr marL="571500" lvl="0" indent="-571500">
              <a:buFont typeface="Wingdings" panose="05000000000000000000" pitchFamily="2" charset="2"/>
              <a:buChar char="ü"/>
            </a:pPr>
            <a:r>
              <a:rPr lang="he-IL" sz="4000" dirty="0"/>
              <a:t>הִצַעְנוּ פִּתְרוֹנוֹת לַיַלְדָה בַּשִׁיר.</a:t>
            </a:r>
          </a:p>
          <a:p>
            <a:pPr marL="571500" lvl="0" indent="-571500">
              <a:buFont typeface="Wingdings" panose="05000000000000000000" pitchFamily="2" charset="2"/>
              <a:buChar char="ü"/>
            </a:pPr>
            <a:r>
              <a:rPr lang="he-IL" sz="4000" dirty="0"/>
              <a:t>זִיהִינוּ פְּעָלִים בַּשִׁיר הַכְּתוּבִים בִּזְמַן עָבָר וְעָתִיד. </a:t>
            </a:r>
          </a:p>
          <a:p>
            <a:pPr marL="571500" lvl="0" indent="-571500">
              <a:buFont typeface="Wingdings" panose="05000000000000000000" pitchFamily="2" charset="2"/>
              <a:buChar char="ü"/>
            </a:pPr>
            <a:r>
              <a:rPr lang="he-IL" sz="4000" dirty="0"/>
              <a:t>תִרְגַלְנוּ קְרִיאַת מִשְׁפָּטִים.</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spTree>
    <p:extLst>
      <p:ext uri="{BB962C8B-B14F-4D97-AF65-F5344CB8AC3E}">
        <p14:creationId xmlns:p14="http://schemas.microsoft.com/office/powerpoint/2010/main" val="377341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3"/>
          <p:cNvSpPr>
            <a:spLocks noGrp="1"/>
          </p:cNvSpPr>
          <p:nvPr>
            <p:ph type="title"/>
          </p:nvPr>
        </p:nvSpPr>
        <p:spPr>
          <a:xfrm>
            <a:off x="2572528" y="469314"/>
            <a:ext cx="8280000" cy="720000"/>
          </a:xfrm>
        </p:spPr>
        <p:txBody>
          <a:bodyPr/>
          <a:lstStyle/>
          <a:p>
            <a:r>
              <a:rPr lang="he-IL" dirty="0"/>
              <a:t>הַזְמָנָה לִקְרִיאָה נוֹסֶפֶת:</a:t>
            </a:r>
          </a:p>
        </p:txBody>
      </p:sp>
      <p:sp>
        <p:nvSpPr>
          <p:cNvPr id="7" name="Text Placeholder 6">
            <a:extLst>
              <a:ext uri="{FF2B5EF4-FFF2-40B4-BE49-F238E27FC236}">
                <a16:creationId xmlns:a16="http://schemas.microsoft.com/office/drawing/2014/main" id="{E88EBB34-4E2A-E14F-A4B4-0022D85397BA}"/>
              </a:ext>
            </a:extLst>
          </p:cNvPr>
          <p:cNvSpPr>
            <a:spLocks noGrp="1"/>
          </p:cNvSpPr>
          <p:nvPr>
            <p:ph type="body" sz="quarter" idx="10"/>
          </p:nvPr>
        </p:nvSpPr>
        <p:spPr>
          <a:xfrm>
            <a:off x="1671638" y="1906621"/>
            <a:ext cx="8950966" cy="3867117"/>
          </a:xfrm>
        </p:spPr>
        <p:txBody>
          <a:bodyPr>
            <a:normAutofit/>
          </a:bodyPr>
          <a:lstStyle/>
          <a:p>
            <a:endParaRPr lang="he-IL" sz="6000" dirty="0"/>
          </a:p>
          <a:p>
            <a:pPr algn="ctr"/>
            <a:endParaRPr lang="x-none" sz="8800" dirty="0"/>
          </a:p>
        </p:txBody>
      </p:sp>
      <p:sp>
        <p:nvSpPr>
          <p:cNvPr id="2" name="מלבן 1">
            <a:extLst>
              <a:ext uri="{FF2B5EF4-FFF2-40B4-BE49-F238E27FC236}">
                <a16:creationId xmlns:a16="http://schemas.microsoft.com/office/drawing/2014/main" id="{46B9CCF3-CD80-4D85-8133-EF23F2377642}"/>
              </a:ext>
            </a:extLst>
          </p:cNvPr>
          <p:cNvSpPr/>
          <p:nvPr/>
        </p:nvSpPr>
        <p:spPr>
          <a:xfrm>
            <a:off x="2237045" y="2922050"/>
            <a:ext cx="8950966" cy="584775"/>
          </a:xfrm>
          <a:prstGeom prst="rect">
            <a:avLst/>
          </a:prstGeom>
        </p:spPr>
        <p:txBody>
          <a:bodyPr wrap="square">
            <a:spAutoFit/>
          </a:bodyPr>
          <a:lstStyle/>
          <a:p>
            <a:pPr algn="r"/>
            <a:r>
              <a:rPr lang="he-IL" sz="3200" dirty="0"/>
              <a:t>.</a:t>
            </a:r>
          </a:p>
        </p:txBody>
      </p:sp>
      <p:pic>
        <p:nvPicPr>
          <p:cNvPr id="5" name="תמונה 4" descr="תמונה שמכילה חולצה, שטיח, שולחן&#10;&#10;התיאור נוצר באופן אוטומטי">
            <a:extLst>
              <a:ext uri="{FF2B5EF4-FFF2-40B4-BE49-F238E27FC236}">
                <a16:creationId xmlns:a16="http://schemas.microsoft.com/office/drawing/2014/main" id="{8D450925-CF50-47E2-A087-C057B628ED4C}"/>
              </a:ext>
            </a:extLst>
          </p:cNvPr>
          <p:cNvPicPr>
            <a:picLocks noChangeAspect="1"/>
          </p:cNvPicPr>
          <p:nvPr/>
        </p:nvPicPr>
        <p:blipFill>
          <a:blip r:embed="rId3"/>
          <a:stretch>
            <a:fillRect/>
          </a:stretch>
        </p:blipFill>
        <p:spPr>
          <a:xfrm>
            <a:off x="1400611" y="-31145"/>
            <a:ext cx="2692113" cy="3607986"/>
          </a:xfrm>
          <a:prstGeom prst="rect">
            <a:avLst/>
          </a:prstGeom>
        </p:spPr>
      </p:pic>
      <p:pic>
        <p:nvPicPr>
          <p:cNvPr id="10" name="תמונה 9">
            <a:extLst>
              <a:ext uri="{FF2B5EF4-FFF2-40B4-BE49-F238E27FC236}">
                <a16:creationId xmlns:a16="http://schemas.microsoft.com/office/drawing/2014/main" id="{4EA55ECC-7971-40CB-9720-D48FC679F66B}"/>
              </a:ext>
            </a:extLst>
          </p:cNvPr>
          <p:cNvPicPr>
            <a:picLocks noChangeAspect="1"/>
          </p:cNvPicPr>
          <p:nvPr/>
        </p:nvPicPr>
        <p:blipFill>
          <a:blip r:embed="rId4"/>
          <a:stretch>
            <a:fillRect/>
          </a:stretch>
        </p:blipFill>
        <p:spPr>
          <a:xfrm>
            <a:off x="7037590" y="1407233"/>
            <a:ext cx="2476481" cy="2014205"/>
          </a:xfrm>
          <a:prstGeom prst="rect">
            <a:avLst/>
          </a:prstGeom>
        </p:spPr>
      </p:pic>
      <p:pic>
        <p:nvPicPr>
          <p:cNvPr id="12" name="תמונה 11" descr="תמונה שמכילה ציור&#10;&#10;התיאור נוצר באופן אוטומטי">
            <a:extLst>
              <a:ext uri="{FF2B5EF4-FFF2-40B4-BE49-F238E27FC236}">
                <a16:creationId xmlns:a16="http://schemas.microsoft.com/office/drawing/2014/main" id="{B19258C9-F10E-478B-9B19-088FB4AEAF0A}"/>
              </a:ext>
            </a:extLst>
          </p:cNvPr>
          <p:cNvPicPr>
            <a:picLocks noChangeAspect="1"/>
          </p:cNvPicPr>
          <p:nvPr/>
        </p:nvPicPr>
        <p:blipFill>
          <a:blip r:embed="rId5"/>
          <a:stretch>
            <a:fillRect/>
          </a:stretch>
        </p:blipFill>
        <p:spPr>
          <a:xfrm>
            <a:off x="9722361" y="3040893"/>
            <a:ext cx="2454142" cy="3866302"/>
          </a:xfrm>
          <a:prstGeom prst="rect">
            <a:avLst/>
          </a:prstGeom>
        </p:spPr>
      </p:pic>
      <p:pic>
        <p:nvPicPr>
          <p:cNvPr id="14" name="תמונה 13" descr="תמונה שמכילה קופסה, חדר&#10;&#10;התיאור נוצר באופן אוטומטי">
            <a:extLst>
              <a:ext uri="{FF2B5EF4-FFF2-40B4-BE49-F238E27FC236}">
                <a16:creationId xmlns:a16="http://schemas.microsoft.com/office/drawing/2014/main" id="{B0587542-31FD-483A-B9AB-1A2BE4DC0FB2}"/>
              </a:ext>
            </a:extLst>
          </p:cNvPr>
          <p:cNvPicPr>
            <a:picLocks noChangeAspect="1"/>
          </p:cNvPicPr>
          <p:nvPr/>
        </p:nvPicPr>
        <p:blipFill>
          <a:blip r:embed="rId6"/>
          <a:stretch>
            <a:fillRect/>
          </a:stretch>
        </p:blipFill>
        <p:spPr>
          <a:xfrm>
            <a:off x="1341128" y="3685373"/>
            <a:ext cx="2811080" cy="3155835"/>
          </a:xfrm>
          <a:prstGeom prst="rect">
            <a:avLst/>
          </a:prstGeom>
        </p:spPr>
      </p:pic>
      <p:pic>
        <p:nvPicPr>
          <p:cNvPr id="16" name="תמונה 15" descr="תמונה שמכילה שעון&#10;&#10;התיאור נוצר באופן אוטומטי">
            <a:extLst>
              <a:ext uri="{FF2B5EF4-FFF2-40B4-BE49-F238E27FC236}">
                <a16:creationId xmlns:a16="http://schemas.microsoft.com/office/drawing/2014/main" id="{6A4BA2CC-6239-4690-BC4D-B1C520B06033}"/>
              </a:ext>
            </a:extLst>
          </p:cNvPr>
          <p:cNvPicPr>
            <a:picLocks noChangeAspect="1"/>
          </p:cNvPicPr>
          <p:nvPr/>
        </p:nvPicPr>
        <p:blipFill>
          <a:blip r:embed="rId7"/>
          <a:stretch>
            <a:fillRect/>
          </a:stretch>
        </p:blipFill>
        <p:spPr>
          <a:xfrm>
            <a:off x="7010816" y="3523769"/>
            <a:ext cx="2530031" cy="3317439"/>
          </a:xfrm>
          <a:prstGeom prst="rect">
            <a:avLst/>
          </a:prstGeom>
        </p:spPr>
      </p:pic>
      <p:pic>
        <p:nvPicPr>
          <p:cNvPr id="18" name="תמונה 17" descr="תמונה שמכילה קופסה&#10;&#10;התיאור נוצר באופן אוטומטי">
            <a:extLst>
              <a:ext uri="{FF2B5EF4-FFF2-40B4-BE49-F238E27FC236}">
                <a16:creationId xmlns:a16="http://schemas.microsoft.com/office/drawing/2014/main" id="{43870B94-18A9-4356-86BF-6EF8723D87CE}"/>
              </a:ext>
            </a:extLst>
          </p:cNvPr>
          <p:cNvPicPr>
            <a:picLocks noChangeAspect="1"/>
          </p:cNvPicPr>
          <p:nvPr/>
        </p:nvPicPr>
        <p:blipFill>
          <a:blip r:embed="rId8"/>
          <a:stretch>
            <a:fillRect/>
          </a:stretch>
        </p:blipFill>
        <p:spPr>
          <a:xfrm>
            <a:off x="4299271" y="3685373"/>
            <a:ext cx="2413257" cy="3221822"/>
          </a:xfrm>
          <a:prstGeom prst="rect">
            <a:avLst/>
          </a:prstGeom>
        </p:spPr>
      </p:pic>
    </p:spTree>
    <p:extLst>
      <p:ext uri="{BB962C8B-B14F-4D97-AF65-F5344CB8AC3E}">
        <p14:creationId xmlns:p14="http://schemas.microsoft.com/office/powerpoint/2010/main" val="119657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מלבן 16"/>
          <p:cNvSpPr/>
          <p:nvPr/>
        </p:nvSpPr>
        <p:spPr>
          <a:xfrm>
            <a:off x="178750" y="2547328"/>
            <a:ext cx="5306246" cy="1754326"/>
          </a:xfrm>
          <a:prstGeom prst="rect">
            <a:avLst/>
          </a:prstGeom>
          <a:solidFill>
            <a:schemeClr val="accent5">
              <a:lumMod val="40000"/>
              <a:lumOff val="60000"/>
            </a:schemeClr>
          </a:solidFill>
        </p:spPr>
        <p:txBody>
          <a:bodyPr wrap="square">
            <a:spAutoFit/>
          </a:bodyPr>
          <a:lstStyle/>
          <a:p>
            <a:pPr algn="r" rtl="1"/>
            <a:r>
              <a:rPr lang="he-IL" sz="3600" dirty="0">
                <a:latin typeface="David" panose="020E0502060401010101" pitchFamily="34" charset="-79"/>
                <a:cs typeface="David" panose="020E0502060401010101" pitchFamily="34" charset="-79"/>
              </a:rPr>
              <a:t>מָחָר אֵלֵךְ הַשְׁכֵּם בַּבֹּקֶר אֶל הַגַן,</a:t>
            </a:r>
          </a:p>
          <a:p>
            <a:pPr algn="r" rtl="1"/>
            <a:r>
              <a:rPr lang="he-IL" sz="3600" dirty="0">
                <a:latin typeface="David" panose="020E0502060401010101" pitchFamily="34" charset="-79"/>
                <a:cs typeface="David" panose="020E0502060401010101" pitchFamily="34" charset="-79"/>
              </a:rPr>
              <a:t>וְאֵשֵׁב לִי, וְאֶבְכֶּה לִי כָּל הַזְמַן.</a:t>
            </a:r>
          </a:p>
          <a:p>
            <a:pPr algn="r" rtl="1"/>
            <a:r>
              <a:rPr lang="he-IL" sz="3600" dirty="0">
                <a:latin typeface="David" panose="020E0502060401010101" pitchFamily="34" charset="-79"/>
                <a:cs typeface="David" panose="020E0502060401010101" pitchFamily="34" charset="-79"/>
              </a:rPr>
              <a:t>מִיכָאֵל</a:t>
            </a:r>
          </a:p>
        </p:txBody>
      </p:sp>
      <p:sp>
        <p:nvSpPr>
          <p:cNvPr id="4" name="כותרת 3"/>
          <p:cNvSpPr>
            <a:spLocks noGrp="1"/>
          </p:cNvSpPr>
          <p:nvPr>
            <p:ph type="title"/>
          </p:nvPr>
        </p:nvSpPr>
        <p:spPr/>
        <p:txBody>
          <a:bodyPr/>
          <a:lstStyle/>
          <a:p>
            <a:r>
              <a:rPr lang="he-IL" dirty="0"/>
              <a:t>מַמְשִׁיכִים לְתַרְגֵל</a:t>
            </a:r>
          </a:p>
        </p:txBody>
      </p:sp>
      <p:sp>
        <p:nvSpPr>
          <p:cNvPr id="7" name="Text Placeholder 6">
            <a:extLst>
              <a:ext uri="{FF2B5EF4-FFF2-40B4-BE49-F238E27FC236}">
                <a16:creationId xmlns:a16="http://schemas.microsoft.com/office/drawing/2014/main" id="{E88EBB34-4E2A-E14F-A4B4-0022D85397BA}"/>
              </a:ext>
            </a:extLst>
          </p:cNvPr>
          <p:cNvSpPr>
            <a:spLocks noGrp="1"/>
          </p:cNvSpPr>
          <p:nvPr>
            <p:ph type="body" sz="quarter" idx="10"/>
          </p:nvPr>
        </p:nvSpPr>
        <p:spPr>
          <a:xfrm>
            <a:off x="1671638" y="1906621"/>
            <a:ext cx="8950966" cy="3867117"/>
          </a:xfrm>
        </p:spPr>
        <p:txBody>
          <a:bodyPr>
            <a:normAutofit/>
          </a:bodyPr>
          <a:lstStyle/>
          <a:p>
            <a:endParaRPr lang="he-IL" sz="6000" dirty="0"/>
          </a:p>
          <a:p>
            <a:pPr algn="ctr"/>
            <a:endParaRPr lang="x-none" sz="8800" dirty="0"/>
          </a:p>
        </p:txBody>
      </p:sp>
      <p:sp>
        <p:nvSpPr>
          <p:cNvPr id="2" name="מלבן 1">
            <a:extLst>
              <a:ext uri="{FF2B5EF4-FFF2-40B4-BE49-F238E27FC236}">
                <a16:creationId xmlns:a16="http://schemas.microsoft.com/office/drawing/2014/main" id="{46B9CCF3-CD80-4D85-8133-EF23F2377642}"/>
              </a:ext>
            </a:extLst>
          </p:cNvPr>
          <p:cNvSpPr/>
          <p:nvPr/>
        </p:nvSpPr>
        <p:spPr>
          <a:xfrm>
            <a:off x="5735217" y="1666891"/>
            <a:ext cx="6440771" cy="5078313"/>
          </a:xfrm>
          <a:prstGeom prst="rect">
            <a:avLst/>
          </a:prstGeom>
          <a:solidFill>
            <a:schemeClr val="bg1"/>
          </a:solidFill>
        </p:spPr>
        <p:txBody>
          <a:bodyPr wrap="square">
            <a:spAutoFit/>
          </a:bodyPr>
          <a:lstStyle/>
          <a:p>
            <a:pPr algn="r"/>
            <a:r>
              <a:rPr lang="he-IL" sz="3600" dirty="0"/>
              <a:t>בַּסּוֹף הַשִּׁיר מְסַפֶּרֶת הַיַּלְדָּה מָה הִיא מְתַכְנֶנֶת לַעֲשׂוֹת מָחָר כְּשֶׁתַּחֲזוֹר לַגַּן. </a:t>
            </a:r>
          </a:p>
          <a:p>
            <a:pPr algn="r"/>
            <a:r>
              <a:rPr lang="he-IL" sz="3600" dirty="0"/>
              <a:t>♠ מָה אַתֶּם חוֹשְׁבִים שֶׁקָּרָה בַּגַּן בְּאוֹתוֹ הַיּוֹם? </a:t>
            </a:r>
          </a:p>
          <a:p>
            <a:pPr algn="r"/>
            <a:r>
              <a:rPr lang="he-IL" sz="3600" dirty="0"/>
              <a:t>♠ הַאִם הִיא פָּגְשָׁה אֶת מִיכָאֵל? </a:t>
            </a:r>
          </a:p>
          <a:p>
            <a:pPr algn="r"/>
            <a:r>
              <a:rPr lang="he-IL" sz="3600" dirty="0"/>
              <a:t>♠ מָה הִיא אָמְרָה לוֹ? </a:t>
            </a:r>
          </a:p>
          <a:p>
            <a:pPr algn="r"/>
            <a:r>
              <a:rPr lang="he-IL" sz="3600" dirty="0"/>
              <a:t>♠ מָה הוּא אָמַר לָהּ? </a:t>
            </a:r>
          </a:p>
          <a:p>
            <a:pPr algn="r"/>
            <a:r>
              <a:rPr lang="he-IL" sz="3600" dirty="0"/>
              <a:t>שַׁעֲרוּ וְכָתְבוּ אֶת הָרַעֲיוֹנוֹת שֶׁלָּכֶם.</a:t>
            </a:r>
          </a:p>
          <a:p>
            <a:r>
              <a:rPr lang="he-IL" sz="3200" dirty="0"/>
              <a:t>עֲבוֹדָה נְעִימָה - אִירִיס.</a:t>
            </a:r>
          </a:p>
        </p:txBody>
      </p:sp>
      <p:pic>
        <p:nvPicPr>
          <p:cNvPr id="6" name="תמונה 5" descr="תמונה שמכילה בניין&#10;&#10;התיאור נוצר באופן אוטומטי">
            <a:extLst>
              <a:ext uri="{FF2B5EF4-FFF2-40B4-BE49-F238E27FC236}">
                <a16:creationId xmlns:a16="http://schemas.microsoft.com/office/drawing/2014/main" id="{6101C08D-86C5-4D7D-8BBB-ECB03331C299}"/>
              </a:ext>
            </a:extLst>
          </p:cNvPr>
          <p:cNvPicPr>
            <a:picLocks noChangeAspect="1"/>
          </p:cNvPicPr>
          <p:nvPr/>
        </p:nvPicPr>
        <p:blipFill>
          <a:blip r:embed="rId5"/>
          <a:stretch>
            <a:fillRect/>
          </a:stretch>
        </p:blipFill>
        <p:spPr>
          <a:xfrm rot="19602964">
            <a:off x="1642651" y="4380833"/>
            <a:ext cx="1576304" cy="2104447"/>
          </a:xfrm>
          <a:prstGeom prst="rect">
            <a:avLst/>
          </a:prstGeom>
        </p:spPr>
      </p:pic>
      <p:pic>
        <p:nvPicPr>
          <p:cNvPr id="5" name="150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64923" y="49800"/>
            <a:ext cx="4533900" cy="1617091"/>
          </a:xfrm>
          <a:prstGeom prst="rect">
            <a:avLst/>
          </a:prstGeom>
        </p:spPr>
      </p:pic>
      <p:pic>
        <p:nvPicPr>
          <p:cNvPr id="8" name="תמונה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177247">
            <a:off x="2543538" y="6030849"/>
            <a:ext cx="1076103" cy="902077"/>
          </a:xfrm>
          <a:prstGeom prst="rect">
            <a:avLst/>
          </a:prstGeom>
        </p:spPr>
      </p:pic>
      <p:pic>
        <p:nvPicPr>
          <p:cNvPr id="12"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691816" flipV="1">
            <a:off x="2662086" y="5363638"/>
            <a:ext cx="1709362" cy="719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5166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טקסט 2"/>
          <p:cNvSpPr>
            <a:spLocks noGrp="1"/>
          </p:cNvSpPr>
          <p:nvPr>
            <p:ph type="body" sz="quarter" idx="10"/>
          </p:nvPr>
        </p:nvSpPr>
        <p:spPr/>
        <p:txBody>
          <a:bodyPr/>
          <a:lstStyle/>
          <a:p>
            <a:endParaRPr lang="he-IL"/>
          </a:p>
        </p:txBody>
      </p:sp>
      <p:pic>
        <p:nvPicPr>
          <p:cNvPr id="4" name="תמונה 3"/>
          <p:cNvPicPr>
            <a:picLocks noChangeAspect="1"/>
          </p:cNvPicPr>
          <p:nvPr/>
        </p:nvPicPr>
        <p:blipFill>
          <a:blip r:embed="rId2"/>
          <a:stretch>
            <a:fillRect/>
          </a:stretch>
        </p:blipFill>
        <p:spPr>
          <a:xfrm>
            <a:off x="0" y="1"/>
            <a:ext cx="12191999" cy="6858000"/>
          </a:xfrm>
          <a:prstGeom prst="rect">
            <a:avLst/>
          </a:prstGeom>
        </p:spPr>
      </p:pic>
    </p:spTree>
    <p:extLst>
      <p:ext uri="{BB962C8B-B14F-4D97-AF65-F5344CB8AC3E}">
        <p14:creationId xmlns:p14="http://schemas.microsoft.com/office/powerpoint/2010/main" val="2686310994"/>
      </p:ext>
    </p:extLst>
  </p:cSld>
  <p:clrMapOvr>
    <a:masterClrMapping/>
  </p:clrMapOvr>
</p:sld>
</file>

<file path=ppt/theme/theme1.xml><?xml version="1.0" encoding="utf-8"?>
<a:theme xmlns:a="http://schemas.openxmlformats.org/drawingml/2006/main" name="Office Theme">
  <a:themeElements>
    <a:clrScheme name="התאמה אישית 5">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1332</TotalTime>
  <Words>2697</Words>
  <Application>Microsoft Office PowerPoint</Application>
  <PresentationFormat>מסך רחב</PresentationFormat>
  <Paragraphs>338</Paragraphs>
  <Slides>37</Slides>
  <Notes>36</Notes>
  <HiddenSlides>0</HiddenSlides>
  <MMClips>3</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37</vt:i4>
      </vt:variant>
    </vt:vector>
  </HeadingPairs>
  <TitlesOfParts>
    <vt:vector size="43" baseType="lpstr">
      <vt:lpstr>Arial</vt:lpstr>
      <vt:lpstr>Calibri</vt:lpstr>
      <vt:lpstr>David</vt:lpstr>
      <vt:lpstr>Open Sans</vt:lpstr>
      <vt:lpstr>Wingdings</vt:lpstr>
      <vt:lpstr>Office Theme</vt:lpstr>
      <vt:lpstr>מצגת של PowerPoint‏</vt:lpstr>
      <vt:lpstr>מָה נִלְמַד הַיוֹם?</vt:lpstr>
      <vt:lpstr>מָה לְהָבִיא לַשִׁיעוּר?</vt:lpstr>
      <vt:lpstr>מַתְחִילִים בְּכֵּיף</vt:lpstr>
      <vt:lpstr>קוֹרְאִים שִׁיר:</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מְזַהִים פְּעָלִים בַּשִׁיר:</vt:lpstr>
      <vt:lpstr>מְזַהִים פְּעָלִים בַּשִּׁיר:</vt:lpstr>
      <vt:lpstr>מְזַהִים פְּעָלִים בַּשִׁיר:</vt:lpstr>
      <vt:lpstr>מְזַהִים פְּעָלִים בַּשִׁיר:</vt:lpstr>
      <vt:lpstr>מְזַהִים פְּעָלִים בַּשִׁיר:</vt:lpstr>
      <vt:lpstr>מְזַהִים פְּעָלִים בַּשִׁיר:</vt:lpstr>
      <vt:lpstr>מְזַהִים פְּעָלִים בַּשִׁיר:</vt:lpstr>
      <vt:lpstr>ממְזַהִים פְּעָלִים בַּשִׁיר:</vt:lpstr>
      <vt:lpstr>קְרִיאַת מִשְׁפָּטִים</vt:lpstr>
      <vt:lpstr>קְרִיאַת מִשְׁפָּטִים</vt:lpstr>
      <vt:lpstr>קְרִיאַת מִשְׁפָּטִים</vt:lpstr>
      <vt:lpstr>קְרִיאַת מִשְׁפָּטִים</vt:lpstr>
      <vt:lpstr>מְסַכְּמִים וּמְסַיְימִים:</vt:lpstr>
      <vt:lpstr>הַזְמָנָה לִקְרִיאָה נוֹסֶפֶת:</vt:lpstr>
      <vt:lpstr>מַמְשִׁיכִים לְתַרְגֵל</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אירס צברי</dc:creator>
  <cp:lastModifiedBy>שני שמלה/Shani Chemla</cp:lastModifiedBy>
  <cp:revision>102</cp:revision>
  <dcterms:created xsi:type="dcterms:W3CDTF">2020-04-11T21:07:10Z</dcterms:created>
  <dcterms:modified xsi:type="dcterms:W3CDTF">2021-10-04T05:43:18Z</dcterms:modified>
</cp:coreProperties>
</file>