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60" r:id="rId2"/>
    <p:sldId id="460" r:id="rId3"/>
    <p:sldId id="492" r:id="rId4"/>
    <p:sldId id="261" r:id="rId5"/>
    <p:sldId id="493" r:id="rId6"/>
    <p:sldId id="494" r:id="rId7"/>
    <p:sldId id="497" r:id="rId8"/>
    <p:sldId id="513" r:id="rId9"/>
    <p:sldId id="514" r:id="rId10"/>
    <p:sldId id="518" r:id="rId11"/>
    <p:sldId id="517" r:id="rId12"/>
    <p:sldId id="498" r:id="rId13"/>
    <p:sldId id="515" r:id="rId14"/>
    <p:sldId id="502" r:id="rId15"/>
    <p:sldId id="504" r:id="rId16"/>
    <p:sldId id="503" r:id="rId17"/>
    <p:sldId id="506" r:id="rId18"/>
    <p:sldId id="507" r:id="rId19"/>
    <p:sldId id="508" r:id="rId20"/>
    <p:sldId id="509" r:id="rId21"/>
    <p:sldId id="491" r:id="rId22"/>
    <p:sldId id="511" r:id="rId23"/>
    <p:sldId id="512" r:id="rId24"/>
    <p:sldId id="462" r:id="rId25"/>
    <p:sldId id="276" r:id="rId26"/>
  </p:sldIdLst>
  <p:sldSz cx="12192000" cy="6858000"/>
  <p:notesSz cx="6858000" cy="9144000"/>
  <p:embeddedFontLst>
    <p:embeddedFont>
      <p:font typeface="Assistant" pitchFamily="2" charset="-79"/>
      <p:regular r:id="rId28"/>
      <p:bold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4"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fna Hadar Pecker" initials="DHP" lastIdx="1" clrIdx="0"/>
  <p:cmAuthor id="2" name="אורית ברג" initials="OB" lastIdx="21" clrIdx="1">
    <p:extLst>
      <p:ext uri="{19B8F6BF-5375-455C-9EA6-DF929625EA0E}">
        <p15:presenceInfo xmlns:p15="http://schemas.microsoft.com/office/powerpoint/2012/main" userId="אורית ברג" providerId="None"/>
      </p:ext>
    </p:extLst>
  </p:cmAuthor>
  <p:cmAuthor id="3" name="שגית יצחק" initials="שי" lastIdx="18" clrIdx="2">
    <p:extLst>
      <p:ext uri="{19B8F6BF-5375-455C-9EA6-DF929625EA0E}">
        <p15:presenceInfo xmlns:p15="http://schemas.microsoft.com/office/powerpoint/2012/main" userId="4505c78cd1a8e7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1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77536" autoAdjust="0"/>
  </p:normalViewPr>
  <p:slideViewPr>
    <p:cSldViewPr snapToGrid="0">
      <p:cViewPr varScale="1">
        <p:scale>
          <a:sx n="32" d="100"/>
          <a:sy n="32" d="100"/>
        </p:scale>
        <p:origin x="1212" y="60"/>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5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04297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2569884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10</a:t>
            </a:fld>
            <a:endParaRPr/>
          </a:p>
        </p:txBody>
      </p:sp>
    </p:spTree>
    <p:extLst>
      <p:ext uri="{BB962C8B-B14F-4D97-AF65-F5344CB8AC3E}">
        <p14:creationId xmlns:p14="http://schemas.microsoft.com/office/powerpoint/2010/main" val="319013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endParaRPr lang="he-IL" b="0" dirty="0"/>
          </a:p>
          <a:p>
            <a:pPr marL="0" lvl="0" indent="0" algn="r" rtl="1">
              <a:spcBef>
                <a:spcPts val="0"/>
              </a:spcBef>
              <a:spcAft>
                <a:spcPts val="0"/>
              </a:spcAft>
              <a:buClr>
                <a:schemeClr val="dk1"/>
              </a:buClr>
              <a:buSzPts val="1200"/>
              <a:buFont typeface="Calibri"/>
              <a:buNone/>
            </a:pPr>
            <a:r>
              <a:rPr lang="he-IL" b="0" dirty="0"/>
              <a:t>בואו נתנסה</a:t>
            </a:r>
            <a:r>
              <a:rPr lang="he-IL" b="0" baseline="0" dirty="0"/>
              <a:t> יחד.. </a:t>
            </a:r>
            <a:r>
              <a:rPr lang="he-IL" b="0" dirty="0"/>
              <a:t>נסו לפתור את</a:t>
            </a:r>
            <a:r>
              <a:rPr lang="he-IL" b="0" baseline="0" dirty="0"/>
              <a:t> התרגיל הבא </a:t>
            </a:r>
            <a:r>
              <a:rPr lang="he-IL" b="0" dirty="0"/>
              <a:t>בעל פה,</a:t>
            </a:r>
            <a:r>
              <a:rPr lang="he-IL" b="0" baseline="0" dirty="0"/>
              <a:t> אין צורך לכתוב,</a:t>
            </a:r>
          </a:p>
          <a:p>
            <a:pPr marL="0" lvl="0" indent="0" algn="r" rtl="1">
              <a:spcBef>
                <a:spcPts val="0"/>
              </a:spcBef>
              <a:spcAft>
                <a:spcPts val="0"/>
              </a:spcAft>
              <a:buClr>
                <a:schemeClr val="dk1"/>
              </a:buClr>
              <a:buSzPts val="1200"/>
              <a:buFont typeface="Calibri"/>
              <a:buNone/>
            </a:pPr>
            <a:r>
              <a:rPr lang="he-IL" b="0" baseline="0" dirty="0"/>
              <a:t>כמה זה.. – המנחה תקריא את התרגיל ותעביר אחרי כמה רגעים הלאה לשקופית הבאה במטרה שיחוו הצלחה חלקית</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11</a:t>
            </a:fld>
            <a:endParaRPr/>
          </a:p>
        </p:txBody>
      </p:sp>
    </p:spTree>
    <p:extLst>
      <p:ext uri="{BB962C8B-B14F-4D97-AF65-F5344CB8AC3E}">
        <p14:creationId xmlns:p14="http://schemas.microsoft.com/office/powerpoint/2010/main" val="222560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0" dirty="0"/>
              <a:t>זוכרים מה שאלנו? מה</a:t>
            </a:r>
            <a:r>
              <a:rPr lang="he-IL" b="0" baseline="0" dirty="0"/>
              <a:t> מרגישים כשמצליחים רק חלק מהמשימה? אז מה דעתכם? איך הרגשתם כשהצלחתם לפתור רק חלק מהתרגיל?</a:t>
            </a:r>
            <a:endParaRPr lang="he-IL" b="0" dirty="0"/>
          </a:p>
          <a:p>
            <a:pPr marL="158750" marR="0" lvl="0" indent="0" algn="r" rtl="1">
              <a:lnSpc>
                <a:spcPct val="100000"/>
              </a:lnSpc>
              <a:spcBef>
                <a:spcPts val="0"/>
              </a:spcBef>
              <a:spcAft>
                <a:spcPts val="0"/>
              </a:spcAft>
              <a:buClr>
                <a:srgbClr val="000000"/>
              </a:buClr>
              <a:buSzPts val="1100"/>
              <a:buFont typeface="Arial"/>
              <a:buNone/>
            </a:pPr>
            <a:r>
              <a:rPr lang="he-IL" dirty="0"/>
              <a:t>לפעמים אנחנו מצליחים רק חלק מהמשימה.</a:t>
            </a:r>
          </a:p>
          <a:p>
            <a:pPr marL="158750" marR="0" lvl="0" indent="0" algn="r" rtl="1">
              <a:lnSpc>
                <a:spcPct val="100000"/>
              </a:lnSpc>
              <a:spcBef>
                <a:spcPts val="0"/>
              </a:spcBef>
              <a:spcAft>
                <a:spcPts val="0"/>
              </a:spcAft>
              <a:buClr>
                <a:srgbClr val="000000"/>
              </a:buClr>
              <a:buSzPts val="1100"/>
              <a:buFont typeface="Arial"/>
              <a:buNone/>
            </a:pPr>
            <a:r>
              <a:rPr lang="he-IL" dirty="0"/>
              <a:t>כשאנחנו</a:t>
            </a:r>
            <a:r>
              <a:rPr lang="he-IL" baseline="0" dirty="0"/>
              <a:t> מצליחים רק חלק מהמשימה אנו יכולים להרגיש כעס, עצב, </a:t>
            </a:r>
            <a:r>
              <a:rPr lang="he-IL" strike="noStrike" baseline="0" dirty="0"/>
              <a:t>דאגה, </a:t>
            </a:r>
            <a:r>
              <a:rPr lang="he-IL" baseline="0" dirty="0"/>
              <a:t>קנאה, מבוכה..</a:t>
            </a:r>
          </a:p>
          <a:p>
            <a:pPr marL="158750" marR="0" lvl="0" indent="0" algn="r" rtl="1">
              <a:lnSpc>
                <a:spcPct val="100000"/>
              </a:lnSpc>
              <a:spcBef>
                <a:spcPts val="0"/>
              </a:spcBef>
              <a:spcAft>
                <a:spcPts val="0"/>
              </a:spcAft>
              <a:buClr>
                <a:srgbClr val="000000"/>
              </a:buClr>
              <a:buSzPts val="1100"/>
              <a:buFont typeface="Arial"/>
              <a:buNone/>
            </a:pPr>
            <a:r>
              <a:rPr lang="he-IL" baseline="0" dirty="0"/>
              <a:t>יש ילדים שכשהם מצליחים רק חלק מהמשימה הם מרגישים גאווה ושמחה על החלק שהם כן הצליחו</a:t>
            </a:r>
          </a:p>
          <a:p>
            <a:pPr marL="158750" marR="0" lvl="0" indent="0" algn="r" rtl="1">
              <a:lnSpc>
                <a:spcPct val="100000"/>
              </a:lnSpc>
              <a:spcBef>
                <a:spcPts val="0"/>
              </a:spcBef>
              <a:spcAft>
                <a:spcPts val="0"/>
              </a:spcAft>
              <a:buClr>
                <a:srgbClr val="000000"/>
              </a:buClr>
              <a:buSzPts val="1100"/>
              <a:buFont typeface="Arial"/>
              <a:buNone/>
            </a:pPr>
            <a:r>
              <a:rPr lang="he-IL" baseline="0" dirty="0"/>
              <a:t>ויש כאלה, שכשהם מצליחים רק חלק מהמשימה זה ממלא אותם רצון וחשק להמשיך ולנסות</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אנשים שונים מתמודדים באופן שונה כשהם לא כל כך מצליחים </a:t>
            </a:r>
            <a:endParaRPr lang="he-IL" baseline="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12</a:t>
            </a:fld>
            <a:endParaRPr/>
          </a:p>
        </p:txBody>
      </p:sp>
    </p:spTree>
    <p:extLst>
      <p:ext uri="{BB962C8B-B14F-4D97-AF65-F5344CB8AC3E}">
        <p14:creationId xmlns:p14="http://schemas.microsoft.com/office/powerpoint/2010/main" val="282789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b="0" dirty="0"/>
              <a:t>עכשיו</a:t>
            </a:r>
            <a:r>
              <a:rPr lang="he-IL" b="0" baseline="0" dirty="0"/>
              <a:t> בואו ננסה לפתור שוב את התרגיל – המנחה תחשב ותפתור את התרגיל</a:t>
            </a:r>
          </a:p>
          <a:p>
            <a:pPr algn="r"/>
            <a:r>
              <a:rPr lang="he-IL" sz="1200" dirty="0">
                <a:latin typeface="Calibri" panose="020F0502020204030204" pitchFamily="34" charset="0"/>
                <a:cs typeface="Calibri" panose="020F0502020204030204" pitchFamily="34" charset="0"/>
              </a:rPr>
              <a:t>בהתחלה הצלחתם חלק</a:t>
            </a:r>
          </a:p>
          <a:p>
            <a:pPr algn="r"/>
            <a:r>
              <a:rPr lang="he-IL" sz="1200" dirty="0">
                <a:latin typeface="Calibri" panose="020F0502020204030204" pitchFamily="34" charset="0"/>
                <a:cs typeface="Calibri" panose="020F0502020204030204" pitchFamily="34" charset="0"/>
              </a:rPr>
              <a:t>בהמשך הצלחתם יותר</a:t>
            </a:r>
          </a:p>
          <a:p>
            <a:pPr algn="r"/>
            <a:r>
              <a:rPr lang="he-IL" sz="1200" dirty="0">
                <a:latin typeface="Calibri" panose="020F0502020204030204" pitchFamily="34" charset="0"/>
                <a:cs typeface="Calibri" panose="020F0502020204030204" pitchFamily="34" charset="0"/>
              </a:rPr>
              <a:t>בפעם הבאה תצליחו עוד יותר</a:t>
            </a:r>
          </a:p>
          <a:p>
            <a:pPr algn="r"/>
            <a:endParaRPr lang="he-IL" sz="1200" strike="noStrike" dirty="0">
              <a:latin typeface="Calibri" panose="020F0502020204030204" pitchFamily="34" charset="0"/>
              <a:cs typeface="Calibri" panose="020F0502020204030204" pitchFamily="34" charset="0"/>
            </a:endParaRPr>
          </a:p>
          <a:p>
            <a:pPr algn="r"/>
            <a:r>
              <a:rPr lang="he-IL" strike="noStrike" dirty="0"/>
              <a:t>אפשר להוסיף</a:t>
            </a:r>
            <a:r>
              <a:rPr lang="he-IL" strike="noStrike" baseline="0" dirty="0"/>
              <a:t> ו</a:t>
            </a:r>
            <a:r>
              <a:rPr lang="he-IL" strike="noStrike" dirty="0"/>
              <a:t>להסביר שכשלא</a:t>
            </a:r>
            <a:r>
              <a:rPr lang="he-IL" strike="noStrike" baseline="0" dirty="0"/>
              <a:t> תמיד מצליחים עולים בנו </a:t>
            </a:r>
            <a:r>
              <a:rPr lang="he-IL" strike="noStrike" dirty="0"/>
              <a:t>רגשות שנחווים אצל רובנו כדבר </a:t>
            </a:r>
            <a:r>
              <a:rPr lang="he-IL" strike="noStrike" baseline="0" dirty="0"/>
              <a:t>לא נעים</a:t>
            </a:r>
          </a:p>
          <a:p>
            <a:pPr algn="r"/>
            <a:r>
              <a:rPr lang="he-IL" strike="noStrike" dirty="0"/>
              <a:t>אבל</a:t>
            </a:r>
            <a:r>
              <a:rPr lang="he-IL" strike="noStrike" baseline="0" dirty="0"/>
              <a:t> זה יכול גם ל</a:t>
            </a:r>
            <a:r>
              <a:rPr lang="he-IL" strike="noStrike" dirty="0"/>
              <a:t>אפשר לנו זמן לחשוב איך היינו רוצים לשנות או לשפר את מה שעשינו</a:t>
            </a:r>
          </a:p>
          <a:p>
            <a:pPr algn="r"/>
            <a:r>
              <a:rPr lang="he-IL" strike="noStrike" dirty="0"/>
              <a:t>כלומר, כשלא</a:t>
            </a:r>
            <a:r>
              <a:rPr lang="he-IL" strike="noStrike" baseline="0" dirty="0"/>
              <a:t> כל כך מצליחים זה </a:t>
            </a:r>
            <a:r>
              <a:rPr lang="he-IL" strike="noStrike" dirty="0"/>
              <a:t>יכול להחוות כדבר רע, אבל זה</a:t>
            </a:r>
            <a:r>
              <a:rPr lang="he-IL" strike="noStrike" baseline="0" dirty="0"/>
              <a:t> </a:t>
            </a:r>
            <a:r>
              <a:rPr lang="he-IL" strike="noStrike" dirty="0"/>
              <a:t>יכול להיות גם דבר שעוזר לנו מאוד להתקדם</a:t>
            </a:r>
            <a:r>
              <a:rPr lang="he-IL" strike="noStrike" baseline="0" dirty="0"/>
              <a:t> </a:t>
            </a:r>
            <a:r>
              <a:rPr lang="he-IL" strike="noStrike" dirty="0"/>
              <a:t>...</a:t>
            </a:r>
          </a:p>
          <a:p>
            <a:pPr algn="r"/>
            <a:endParaRPr lang="en-US" sz="1200" dirty="0">
              <a:latin typeface="Calibri" panose="020F0502020204030204" pitchFamily="34" charset="0"/>
              <a:cs typeface="Calibri" panose="020F0502020204030204" pitchFamily="34" charset="0"/>
            </a:endParaRPr>
          </a:p>
          <a:p>
            <a:pPr algn="r"/>
            <a:r>
              <a:rPr lang="en-US" sz="1200" dirty="0">
                <a:latin typeface="Calibri" panose="020F0502020204030204" pitchFamily="34" charset="0"/>
                <a:cs typeface="Calibri" panose="020F0502020204030204" pitchFamily="34" charset="0"/>
              </a:rPr>
              <a:t>!!</a:t>
            </a:r>
            <a:r>
              <a:rPr lang="he-IL" sz="1200" dirty="0">
                <a:latin typeface="Calibri" panose="020F0502020204030204" pitchFamily="34" charset="0"/>
                <a:cs typeface="Calibri" panose="020F0502020204030204" pitchFamily="34" charset="0"/>
              </a:rPr>
              <a:t>זכרו - אתם תמיד בדרך להצלחה</a:t>
            </a:r>
          </a:p>
          <a:p>
            <a:pPr algn="r" rtl="1"/>
            <a:endParaRPr lang="he-IL"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13</a:t>
            </a:fld>
            <a:endParaRPr/>
          </a:p>
        </p:txBody>
      </p:sp>
    </p:spTree>
    <p:extLst>
      <p:ext uri="{BB962C8B-B14F-4D97-AF65-F5344CB8AC3E}">
        <p14:creationId xmlns:p14="http://schemas.microsoft.com/office/powerpoint/2010/main" val="364880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14</a:t>
            </a:fld>
            <a:endParaRPr/>
          </a:p>
        </p:txBody>
      </p:sp>
    </p:spTree>
    <p:extLst>
      <p:ext uri="{BB962C8B-B14F-4D97-AF65-F5344CB8AC3E}">
        <p14:creationId xmlns:p14="http://schemas.microsoft.com/office/powerpoint/2010/main" val="1378019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אז מה אפשר לעשות כשלא כל כך מצליחים? בואו הצטרפו אלי ותעשו כמוני גם אתם את אותן התנועות, מוכנים?</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כְּשֶׁאֲנִי לֹא כָּל כָּךְ מַצְלִיחַ, אֲנִי יָכוֹל לְהִתְמוֹדֵד בִּשְׁלַבִּים: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בְּכָל שָׁלָב אֲנִי מַצִּיב אֶת </a:t>
            </a:r>
            <a:r>
              <a:rPr kumimoji="0" lang="he-IL" sz="1200" b="0" i="0" u="none" strike="noStrike" kern="0" cap="none" spc="0" normalizeH="0" baseline="0" noProof="0" dirty="0" err="1">
                <a:ln>
                  <a:noFill/>
                </a:ln>
                <a:solidFill>
                  <a:srgbClr val="5E5E5E"/>
                </a:solidFill>
                <a:effectLst/>
                <a:uLnTx/>
                <a:uFillTx/>
                <a:latin typeface="Arial"/>
                <a:cs typeface="Arial"/>
                <a:sym typeface="Arial"/>
              </a:rPr>
              <a:t>אֶצְבְּעוֹתַי</a:t>
            </a:r>
            <a:r>
              <a:rPr kumimoji="0" lang="he-IL" sz="1200" b="0" i="0" u="none" strike="noStrike" kern="0" cap="none" spc="0" normalizeH="0" baseline="0" noProof="0" dirty="0">
                <a:ln>
                  <a:noFill/>
                </a:ln>
                <a:solidFill>
                  <a:srgbClr val="5E5E5E"/>
                </a:solidFill>
                <a:effectLst/>
                <a:uLnTx/>
                <a:uFillTx/>
                <a:latin typeface="Arial"/>
                <a:cs typeface="Arial"/>
                <a:sym typeface="Arial"/>
              </a:rPr>
              <a:t> בְּאֹפֶן אַחֵר</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kumimoji="0" lang="he-IL" sz="1200" b="0" i="0" u="none" strike="noStrike" kern="0" cap="none" spc="0" normalizeH="0" baseline="0" noProof="0" dirty="0">
              <a:ln>
                <a:noFill/>
              </a:ln>
              <a:solidFill>
                <a:srgbClr val="5E5E5E"/>
              </a:solidFill>
              <a:effectLst/>
              <a:uLnTx/>
              <a:uFillTx/>
              <a:latin typeface="Arial"/>
              <a:cs typeface="Arial"/>
              <a:sym typeface="Arial"/>
            </a:endParaRPr>
          </a:p>
          <a:p>
            <a:pPr marL="158750" marR="0" lvl="0" indent="0" algn="r" rtl="1">
              <a:lnSpc>
                <a:spcPct val="100000"/>
              </a:lnSpc>
              <a:spcBef>
                <a:spcPts val="0"/>
              </a:spcBef>
              <a:spcAft>
                <a:spcPts val="0"/>
              </a:spcAft>
              <a:buClr>
                <a:srgbClr val="000000"/>
              </a:buClr>
              <a:buSzPts val="1100"/>
              <a:buFont typeface="Arial"/>
              <a:buNone/>
            </a:pPr>
            <a:r>
              <a:rPr lang="he-IL" b="0" dirty="0"/>
              <a:t>בשלב</a:t>
            </a:r>
            <a:r>
              <a:rPr lang="he-IL" b="0" baseline="0" dirty="0"/>
              <a:t> הראשון אני מניח יד על הלב ושואל "מה אני מרגיש?"</a:t>
            </a:r>
            <a:r>
              <a:rPr lang="he-IL" b="0" dirty="0"/>
              <a:t>– להדגים עם היד</a:t>
            </a:r>
            <a:r>
              <a:rPr lang="he-IL" b="0" baseline="0" dirty="0"/>
              <a:t>  (למנחה : המטרה לתת תוקף לרגשות, לזהות אותם ולשהות בהם)</a:t>
            </a:r>
            <a:endParaRPr lang="he-IL" b="0" dirty="0"/>
          </a:p>
          <a:p>
            <a:pPr marL="158750" marR="0" lvl="0" indent="0" algn="r" rtl="1">
              <a:lnSpc>
                <a:spcPct val="100000"/>
              </a:lnSpc>
              <a:spcBef>
                <a:spcPts val="0"/>
              </a:spcBef>
              <a:spcAft>
                <a:spcPts val="0"/>
              </a:spcAft>
              <a:buClr>
                <a:srgbClr val="000000"/>
              </a:buClr>
              <a:buSzPts val="1100"/>
              <a:buFont typeface="Arial"/>
              <a:buNone/>
            </a:pPr>
            <a:r>
              <a:rPr lang="he-IL" dirty="0"/>
              <a:t>בשלב השני </a:t>
            </a:r>
            <a:r>
              <a:rPr lang="he-IL" baseline="0" dirty="0"/>
              <a:t>אעשה תנועה של "רגע" ואזכיר לעצמי ש" זה רק זמני!" – להדגים </a:t>
            </a:r>
          </a:p>
          <a:p>
            <a:pPr marL="158750" marR="0" lvl="0" indent="0" algn="r" rtl="1">
              <a:lnSpc>
                <a:spcPct val="100000"/>
              </a:lnSpc>
              <a:spcBef>
                <a:spcPts val="0"/>
              </a:spcBef>
              <a:spcAft>
                <a:spcPts val="0"/>
              </a:spcAft>
              <a:buClr>
                <a:srgbClr val="000000"/>
              </a:buClr>
              <a:buSzPts val="1100"/>
              <a:buFont typeface="Arial"/>
              <a:buNone/>
            </a:pPr>
            <a:r>
              <a:rPr lang="he-IL" baseline="0" dirty="0"/>
              <a:t>ובשלב הבא תנועה של אצבעות "הולכות" ואשאל את עצמי "לאן אני ממשיך?" מה אני עושה? – להדגים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888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b="0" dirty="0"/>
              <a:t>כדי לזכור זאת אפשר</a:t>
            </a:r>
            <a:r>
              <a:rPr lang="he-IL" b="0" baseline="0" dirty="0"/>
              <a:t> לזכור בקיצור ש.. יש לי מזל! להסביר ולהדגים שוב</a:t>
            </a:r>
          </a:p>
          <a:p>
            <a:pPr algn="r" rtl="1"/>
            <a:r>
              <a:rPr lang="he-IL" b="0" baseline="0" dirty="0"/>
              <a:t>מה אני מרגיש? אני כועס, עצוב, מקנא, דואג..</a:t>
            </a:r>
          </a:p>
          <a:p>
            <a:pPr algn="r" rtl="1"/>
            <a:r>
              <a:rPr lang="he-IL" b="0" baseline="0" dirty="0"/>
              <a:t>זה רק זמני? האם זה תמיד יישאר כך? לא.. </a:t>
            </a:r>
          </a:p>
          <a:p>
            <a:pPr algn="r" rtl="1"/>
            <a:r>
              <a:rPr lang="he-IL" b="0" baseline="0" dirty="0"/>
              <a:t>לאן אני ממשיך?  אני תמיד יכול להשתדל ולנסות שוב</a:t>
            </a:r>
            <a:endParaRPr lang="he-IL" b="0" dirty="0"/>
          </a:p>
          <a:p>
            <a:pPr marL="0" lvl="0" indent="0" algn="r" rtl="1">
              <a:spcBef>
                <a:spcPts val="0"/>
              </a:spcBef>
              <a:spcAft>
                <a:spcPts val="0"/>
              </a:spcAft>
              <a:buClr>
                <a:schemeClr val="dk1"/>
              </a:buClr>
              <a:buSzPts val="1200"/>
              <a:buFont typeface="Calibri"/>
              <a:buNone/>
            </a:pPr>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16</a:t>
            </a:fld>
            <a:endParaRPr/>
          </a:p>
        </p:txBody>
      </p:sp>
    </p:spTree>
    <p:extLst>
      <p:ext uri="{BB962C8B-B14F-4D97-AF65-F5344CB8AC3E}">
        <p14:creationId xmlns:p14="http://schemas.microsoft.com/office/powerpoint/2010/main" val="166996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a:t>טיימר 3 דק'</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endParaRPr lang="he-IL" dirty="0"/>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dirty="0"/>
              <a:t>כדי שנצליח להתמודד טוב יותר בואו נחשוב יחד</a:t>
            </a: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dirty="0"/>
              <a:t>בקשו מהתלמידים לכתוב במחברת שלוש</a:t>
            </a:r>
            <a:r>
              <a:rPr lang="he-IL" baseline="0" dirty="0"/>
              <a:t> מחשבות שיכולות לעזור להם כשהם לא כל כך מצליחים כמו שרצו או שהצליחו רק חלק מהמשימה</a:t>
            </a:r>
            <a:r>
              <a:rPr lang="he-IL" dirty="0"/>
              <a:t>. </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17</a:t>
            </a:fld>
            <a:endParaRPr/>
          </a:p>
        </p:txBody>
      </p:sp>
    </p:spTree>
    <p:extLst>
      <p:ext uri="{BB962C8B-B14F-4D97-AF65-F5344CB8AC3E}">
        <p14:creationId xmlns:p14="http://schemas.microsoft.com/office/powerpoint/2010/main" val="3302441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endParaRPr lang="he-IL" b="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נתחבר לשקופית הקודמת, ונגיד שבוודאי בתשובות של הילדים, ניתן יהיה למצוא מחשבות</a:t>
            </a:r>
            <a:r>
              <a:rPr lang="he-IL" baseline="0" dirty="0"/>
              <a:t> </a:t>
            </a:r>
            <a:r>
              <a:rPr lang="he-IL" dirty="0"/>
              <a:t>שונות שעזרו</a:t>
            </a:r>
            <a:r>
              <a:rPr lang="he-IL" baseline="0" dirty="0"/>
              <a:t> להם ל</a:t>
            </a:r>
            <a:r>
              <a:rPr lang="he-IL" dirty="0"/>
              <a:t>התמודד</a:t>
            </a:r>
            <a:r>
              <a:rPr lang="he-IL" baseline="0" dirty="0"/>
              <a:t> עם החשש כשלא כל כך הצליחו</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 והנה עוד כמה דוגמאות... איזה עוד מחשבות</a:t>
            </a:r>
            <a:r>
              <a:rPr lang="he-IL" baseline="0" dirty="0"/>
              <a:t> </a:t>
            </a:r>
            <a:r>
              <a:rPr lang="he-IL" dirty="0"/>
              <a:t>אנחנו יכולים לחשוב? </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אפשר להביא עוד דוגמאות שלא כתובות בשקופית, כמו: שזה לא סוף העולם</a:t>
            </a:r>
            <a:r>
              <a:rPr lang="he-IL" baseline="0" dirty="0"/>
              <a:t> ושאני מבין שאי אפשר לדעת </a:t>
            </a:r>
            <a:r>
              <a:rPr lang="he-IL" baseline="0" dirty="0" err="1"/>
              <a:t>הכל</a:t>
            </a:r>
            <a:r>
              <a:rPr lang="he-IL" baseline="0" dirty="0"/>
              <a:t>, </a:t>
            </a:r>
            <a:r>
              <a:rPr lang="he-IL" dirty="0"/>
              <a:t>שיש</a:t>
            </a:r>
            <a:r>
              <a:rPr lang="he-IL" baseline="0" dirty="0"/>
              <a:t> שלבי ביניים בדרך להצלחה, שאפשר </a:t>
            </a:r>
            <a:r>
              <a:rPr lang="he-IL" sz="1200" b="0" dirty="0"/>
              <a:t>להתאמץ עוד קצת</a:t>
            </a:r>
            <a:r>
              <a:rPr lang="he-IL" sz="1200" b="0" baseline="0" dirty="0"/>
              <a:t> ול</a:t>
            </a:r>
            <a:r>
              <a:rPr lang="he-IL" sz="1200" b="0" dirty="0"/>
              <a:t>הצליח,</a:t>
            </a:r>
          </a:p>
          <a:p>
            <a:pPr algn="r" rtl="1"/>
            <a:r>
              <a:rPr lang="he-IL" sz="1200" b="0" dirty="0">
                <a:latin typeface="Calibri" panose="020F0502020204030204" pitchFamily="34" charset="0"/>
                <a:cs typeface="Calibri" panose="020F0502020204030204" pitchFamily="34" charset="0"/>
              </a:rPr>
              <a:t>ושגם אם הצלחתי חלק מהמשימה, זו בכל זאת הצלחה</a:t>
            </a:r>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sz="1200" b="0" dirty="0"/>
          </a:p>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18</a:t>
            </a:fld>
            <a:endParaRPr/>
          </a:p>
        </p:txBody>
      </p:sp>
    </p:spTree>
    <p:extLst>
      <p:ext uri="{BB962C8B-B14F-4D97-AF65-F5344CB8AC3E}">
        <p14:creationId xmlns:p14="http://schemas.microsoft.com/office/powerpoint/2010/main" val="2561697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טיימר 3 דק'</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אמרו לתלמידים שאחרי שהבנו איזה</a:t>
            </a:r>
            <a:r>
              <a:rPr lang="he-IL" baseline="0" dirty="0"/>
              <a:t> מחשבות יכולות לעזור לנו</a:t>
            </a:r>
            <a:r>
              <a:rPr lang="he-IL" dirty="0"/>
              <a:t>, ננסה</a:t>
            </a:r>
            <a:r>
              <a:rPr lang="he-IL" baseline="0" dirty="0"/>
              <a:t> לחשוב</a:t>
            </a:r>
            <a:r>
              <a:rPr lang="he-IL" dirty="0"/>
              <a:t> על כדאי לפעול ומה</a:t>
            </a:r>
            <a:r>
              <a:rPr lang="he-IL" baseline="0" dirty="0"/>
              <a:t> אפשר לעשות כדי להתמודד עם מצב שבו אנחנו לא מצליחים? או שאנחנו מצליחים רק חלק</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בקשו מהתלמידים לכתוב במחברת שלושה</a:t>
            </a:r>
            <a:r>
              <a:rPr lang="he-IL" baseline="0" dirty="0"/>
              <a:t> </a:t>
            </a:r>
            <a:r>
              <a:rPr lang="he-IL" dirty="0"/>
              <a:t>דברים שהם יכולים כשהם</a:t>
            </a:r>
            <a:r>
              <a:rPr lang="he-IL" baseline="0" dirty="0"/>
              <a:t> </a:t>
            </a:r>
            <a:r>
              <a:rPr lang="he-IL" dirty="0"/>
              <a:t>לאחר תום הזמן, עברו לשקופית הבאה והציעו עוד רעיונות</a:t>
            </a:r>
          </a:p>
          <a:p>
            <a:pPr algn="r" rtl="1"/>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19</a:t>
            </a:fld>
            <a:endParaRPr/>
          </a:p>
        </p:txBody>
      </p:sp>
    </p:spTree>
    <p:extLst>
      <p:ext uri="{BB962C8B-B14F-4D97-AF65-F5344CB8AC3E}">
        <p14:creationId xmlns:p14="http://schemas.microsoft.com/office/powerpoint/2010/main" val="66277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alt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שלום תלמידות יקרות ותלמידים יקרים, אני שמחה לפגוש אתכם לשיעור כישורי חיים לבתי הספר היסודיים, בנושא גישור ופתרון ויכוחים.</a:t>
            </a:r>
          </a:p>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שמי ______________ ואני יועצת חינוכית. </a:t>
            </a:r>
          </a:p>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גם בבית ספרי לומדים תלמידים ותלמידות נפלאים כמוכם שרוצים לשמור על חברות טובה בשיעור ובהפסקה.</a:t>
            </a:r>
          </a:p>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ואותם וגם אתכם אלמד היום שיעור על הצלחה, על מה קורה כשאנו מצליחים יותר או לפעמים פחות ומה יכול לעזור לנו</a:t>
            </a:r>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2</a:t>
            </a:fld>
            <a:endParaRPr/>
          </a:p>
        </p:txBody>
      </p:sp>
    </p:spTree>
    <p:extLst>
      <p:ext uri="{BB962C8B-B14F-4D97-AF65-F5344CB8AC3E}">
        <p14:creationId xmlns:p14="http://schemas.microsoft.com/office/powerpoint/2010/main" val="44798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a:t>נתחבר לשקופית הקודמת, ונגיד שבוודאי בתשובות של הילדים, ניתן יהיה למצוא מעשים</a:t>
            </a:r>
            <a:r>
              <a:rPr lang="he-IL" baseline="0" dirty="0"/>
              <a:t> </a:t>
            </a:r>
            <a:r>
              <a:rPr lang="he-IL" dirty="0"/>
              <a:t>שונים שעזרו</a:t>
            </a:r>
            <a:r>
              <a:rPr lang="he-IL" baseline="0" dirty="0"/>
              <a:t> להם </a:t>
            </a:r>
          </a:p>
          <a:p>
            <a:pPr marL="158750" marR="0" lvl="0" indent="0" algn="r" rtl="1">
              <a:lnSpc>
                <a:spcPct val="100000"/>
              </a:lnSpc>
              <a:spcBef>
                <a:spcPts val="0"/>
              </a:spcBef>
              <a:spcAft>
                <a:spcPts val="0"/>
              </a:spcAft>
              <a:buClr>
                <a:srgbClr val="000000"/>
              </a:buClr>
              <a:buSzPts val="1100"/>
              <a:buFont typeface="Arial"/>
              <a:buNone/>
            </a:pPr>
            <a:r>
              <a:rPr lang="he-IL" baseline="0" dirty="0"/>
              <a:t>ונוסיף שגם כש</a:t>
            </a:r>
            <a:r>
              <a:rPr lang="he-IL" dirty="0"/>
              <a:t>אנחנו</a:t>
            </a:r>
            <a:r>
              <a:rPr lang="he-IL" baseline="0" dirty="0"/>
              <a:t> לא כל כך מצליחים </a:t>
            </a:r>
            <a:r>
              <a:rPr lang="he-IL" dirty="0"/>
              <a:t>בהתחלה ואז אנחנו מתגברים </a:t>
            </a:r>
          </a:p>
          <a:p>
            <a:pPr marL="158750" marR="0" lvl="0" indent="0" algn="r" rtl="1">
              <a:lnSpc>
                <a:spcPct val="100000"/>
              </a:lnSpc>
              <a:spcBef>
                <a:spcPts val="0"/>
              </a:spcBef>
              <a:spcAft>
                <a:spcPts val="0"/>
              </a:spcAft>
              <a:buClr>
                <a:srgbClr val="000000"/>
              </a:buClr>
              <a:buSzPts val="1100"/>
              <a:buFont typeface="Arial"/>
              <a:buNone/>
            </a:pPr>
            <a:r>
              <a:rPr lang="he-IL" dirty="0"/>
              <a:t>חשוב להזכיר לעצמנו שזה זמני ושבהמשך בוודאי</a:t>
            </a:r>
            <a:r>
              <a:rPr lang="he-IL" baseline="0" dirty="0"/>
              <a:t> אצליח </a:t>
            </a:r>
            <a:r>
              <a:rPr lang="he-IL" baseline="0" dirty="0" err="1"/>
              <a:t>הכל</a:t>
            </a:r>
            <a:endParaRPr lang="he-IL" baseline="0" dirty="0"/>
          </a:p>
          <a:p>
            <a:pPr marL="158750" marR="0" lvl="0" indent="0" algn="r" rtl="1">
              <a:lnSpc>
                <a:spcPct val="100000"/>
              </a:lnSpc>
              <a:spcBef>
                <a:spcPts val="0"/>
              </a:spcBef>
              <a:spcAft>
                <a:spcPts val="0"/>
              </a:spcAft>
              <a:buClr>
                <a:srgbClr val="000000"/>
              </a:buClr>
              <a:buSzPts val="1100"/>
              <a:buFont typeface="Arial"/>
              <a:buNone/>
            </a:pPr>
            <a:r>
              <a:rPr lang="he-IL" baseline="0" dirty="0"/>
              <a:t>חשוב גם </a:t>
            </a:r>
            <a:r>
              <a:rPr lang="he-IL" dirty="0"/>
              <a:t>לנסות, ולהתאמן ולזכור שזה לא נורא אם לא מצליחים. כי תמיד אפשר לנסות שוב</a:t>
            </a:r>
            <a:r>
              <a:rPr lang="he-IL" baseline="0" dirty="0"/>
              <a:t> ו</a:t>
            </a:r>
            <a:r>
              <a:rPr lang="he-IL" dirty="0"/>
              <a:t>לבדוק אולי הפעם כן נצליח.. </a:t>
            </a:r>
          </a:p>
          <a:p>
            <a:pPr marL="158750" marR="0" lvl="0" indent="0" algn="r" rtl="1">
              <a:lnSpc>
                <a:spcPct val="100000"/>
              </a:lnSpc>
              <a:spcBef>
                <a:spcPts val="0"/>
              </a:spcBef>
              <a:spcAft>
                <a:spcPts val="0"/>
              </a:spcAft>
              <a:buClr>
                <a:srgbClr val="000000"/>
              </a:buClr>
              <a:buSzPts val="1100"/>
              <a:buFont typeface="Arial"/>
              <a:buNone/>
            </a:pPr>
            <a:r>
              <a:rPr lang="he-IL" dirty="0"/>
              <a:t>ואם רוצים תמיד אפשר לחזור ולהיזכר בכל מה שאנחנו כבר יודעים ומצליחים. </a:t>
            </a:r>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20</a:t>
            </a:fld>
            <a:endParaRPr/>
          </a:p>
        </p:txBody>
      </p:sp>
    </p:spTree>
    <p:extLst>
      <p:ext uri="{BB962C8B-B14F-4D97-AF65-F5344CB8AC3E}">
        <p14:creationId xmlns:p14="http://schemas.microsoft.com/office/powerpoint/2010/main" val="3860566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he-IL" dirty="0">
                <a:latin typeface="Assistant"/>
              </a:rPr>
              <a:t>נזמין את התלמידים לנסח או לצייר </a:t>
            </a:r>
            <a:r>
              <a:rPr lang="he-IL" b="1" dirty="0">
                <a:latin typeface="Assistant"/>
              </a:rPr>
              <a:t>"היגד מעודד".</a:t>
            </a:r>
            <a:r>
              <a:rPr lang="he-IL" dirty="0">
                <a:latin typeface="Assistant"/>
              </a:rPr>
              <a:t> היגד שמדבר על כך שאנחנו תמיד בדרך להצליח או לפחות להשתפר, למשל -</a:t>
            </a:r>
            <a:br>
              <a:rPr lang="he-IL" dirty="0"/>
            </a:br>
            <a:r>
              <a:rPr lang="he-IL" dirty="0">
                <a:latin typeface="Assistant"/>
              </a:rPr>
              <a:t>"עדיין לא הגעתי, אבל אני בדרך"</a:t>
            </a:r>
            <a:br>
              <a:rPr lang="he-IL" dirty="0"/>
            </a:br>
            <a:r>
              <a:rPr lang="he-IL" dirty="0">
                <a:latin typeface="Assistant"/>
              </a:rPr>
              <a:t>"אמשיך לנסות עד שאצליח"</a:t>
            </a:r>
            <a:br>
              <a:rPr lang="he-IL" dirty="0"/>
            </a:br>
            <a:r>
              <a:rPr lang="he-IL" dirty="0">
                <a:latin typeface="Assistant"/>
              </a:rPr>
              <a:t>"אני</a:t>
            </a:r>
            <a:r>
              <a:rPr lang="he-IL" baseline="0" dirty="0">
                <a:latin typeface="Assistant"/>
              </a:rPr>
              <a:t> מאמין בעצמי"</a:t>
            </a:r>
            <a:br>
              <a:rPr lang="he-IL" dirty="0"/>
            </a:br>
            <a:r>
              <a:rPr lang="he-IL" dirty="0">
                <a:latin typeface="Assistant"/>
              </a:rPr>
              <a:t>"השתדלתי, וזה</a:t>
            </a:r>
            <a:r>
              <a:rPr lang="he-IL" baseline="0" dirty="0">
                <a:latin typeface="Assistant"/>
              </a:rPr>
              <a:t> מה שחשוב</a:t>
            </a:r>
            <a:r>
              <a:rPr lang="he-IL" dirty="0">
                <a:latin typeface="Assistant"/>
              </a:rPr>
              <a:t>."</a:t>
            </a:r>
          </a:p>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he-IL" b="0" dirty="0"/>
              <a:t>כדאי להכין מראש שתי</a:t>
            </a:r>
            <a:r>
              <a:rPr lang="he-IL" b="0" baseline="0" dirty="0"/>
              <a:t> </a:t>
            </a:r>
            <a:r>
              <a:rPr lang="he-IL" b="0" dirty="0"/>
              <a:t>כרטיסיות יפות ומקושטות ולקרוא מה שכתוב בהן- כאילו אלה</a:t>
            </a:r>
            <a:r>
              <a:rPr lang="he-IL" b="0" baseline="0" dirty="0"/>
              <a:t> הם </a:t>
            </a:r>
            <a:r>
              <a:rPr lang="he-IL" b="0" dirty="0"/>
              <a:t>היגדים של ילדים</a:t>
            </a:r>
            <a:r>
              <a:rPr lang="he-IL" b="0" baseline="0" dirty="0"/>
              <a:t> אחרים שכתבו</a:t>
            </a:r>
            <a:r>
              <a:rPr lang="he-IL" b="0" dirty="0"/>
              <a:t> והיא מביאה אותם כדי להדגים לילדים מה ניתן לעשות</a:t>
            </a:r>
            <a:endParaRPr lang="he-IL" dirty="0"/>
          </a:p>
          <a:p>
            <a:pPr marL="0" lvl="0" indent="0" algn="r" rtl="0">
              <a:spcBef>
                <a:spcPts val="0"/>
              </a:spcBef>
              <a:spcAft>
                <a:spcPts val="0"/>
              </a:spcAft>
              <a:buClr>
                <a:schemeClr val="dk1"/>
              </a:buClr>
              <a:buSzPts val="1200"/>
              <a:buFont typeface="Calibri"/>
              <a:buNone/>
            </a:pPr>
            <a:endParaRPr b="0"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a:p>
        </p:txBody>
      </p:sp>
    </p:spTree>
    <p:extLst>
      <p:ext uri="{BB962C8B-B14F-4D97-AF65-F5344CB8AC3E}">
        <p14:creationId xmlns:p14="http://schemas.microsoft.com/office/powerpoint/2010/main" val="406066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he-IL" dirty="0"/>
              <a:t>לפעמים אנו זקוקים לכמה מילות עידוד, שיעזרו לנו להתמודד. בפעילות זו יאספו הילדים מאגר של מילות עידוד, ילמדו להשתמש בהן ולהעניק אותן לאחרים. </a:t>
            </a:r>
          </a:p>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r>
              <a:rPr lang="he-IL" b="0" dirty="0"/>
              <a:t>כדאי להכין מראש צנצנת ולהציג אותה ולשלוף פתק ולקרוא מה שכתוב בו- כאילו זו הצנצנת של המנחה והיא מביאה אותה כדי להדגים לילדים מה ניתן לעשות עם הדברים שכתבו</a:t>
            </a:r>
          </a:p>
          <a:p>
            <a:pPr marL="0" marR="0" lvl="0" indent="0" algn="r" defTabSz="914400" rtl="0" eaLnBrk="1" fontAlgn="auto" latinLnBrk="0" hangingPunct="1">
              <a:lnSpc>
                <a:spcPct val="100000"/>
              </a:lnSpc>
              <a:spcBef>
                <a:spcPts val="0"/>
              </a:spcBef>
              <a:spcAft>
                <a:spcPts val="0"/>
              </a:spcAft>
              <a:buClr>
                <a:schemeClr val="dk1"/>
              </a:buClr>
              <a:buSzPts val="1200"/>
              <a:buFont typeface="Calibri"/>
              <a:buNone/>
              <a:tabLst/>
              <a:defRPr/>
            </a:pPr>
            <a:endParaRPr lang="he-IL" dirty="0"/>
          </a:p>
          <a:p>
            <a:pPr marL="0" lvl="0" indent="0" algn="r" rtl="0">
              <a:spcBef>
                <a:spcPts val="0"/>
              </a:spcBef>
              <a:spcAft>
                <a:spcPts val="0"/>
              </a:spcAft>
              <a:buClr>
                <a:schemeClr val="dk1"/>
              </a:buClr>
              <a:buSzPts val="1200"/>
              <a:buFont typeface="Calibri"/>
              <a:buNone/>
            </a:pPr>
            <a:endParaRPr b="0"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22</a:t>
            </a:fld>
            <a:endParaRPr/>
          </a:p>
        </p:txBody>
      </p:sp>
    </p:spTree>
    <p:extLst>
      <p:ext uri="{BB962C8B-B14F-4D97-AF65-F5344CB8AC3E}">
        <p14:creationId xmlns:p14="http://schemas.microsoft.com/office/powerpoint/2010/main" val="422660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9093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200" b="0" i="0" u="none" strike="noStrike" cap="none" dirty="0">
                <a:solidFill>
                  <a:schemeClr val="dk1"/>
                </a:solidFill>
                <a:effectLst/>
                <a:latin typeface="+mn-lt"/>
                <a:ea typeface="Calibri"/>
                <a:cs typeface="Calibri"/>
                <a:sym typeface="Calibri"/>
              </a:rPr>
              <a:t> </a:t>
            </a:r>
            <a:r>
              <a:rPr lang="he-IL" sz="1200" b="1" i="0" u="none" strike="noStrike" cap="none" dirty="0">
                <a:solidFill>
                  <a:schemeClr val="dk1"/>
                </a:solidFill>
                <a:effectLst/>
                <a:latin typeface="+mn-lt"/>
                <a:ea typeface="Calibri"/>
                <a:cs typeface="Calibri"/>
                <a:sym typeface="Calibri"/>
              </a:rPr>
              <a:t>יסודי סיום –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תודה רבה שלמדתם איתי שיעור כישורי חיים.</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אני מקווה שגם מרחוק הצלחתם להרגיש יחד וקרוב.</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בימי הלמידה מרחוק, אל תישארו לבד, תלמידים יקרים,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דברו והיו בקשר עם המשפחה, עם החברים, עם המורים.</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שתפו ברגשות ובמחשבות שלכם,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התעניינו גם בהם ובמה שקורה להם.</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ובתוך השגרה החדשה - </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נשמור על קשר עם מי שממלא את ליבנו אהבה,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נשתדל לבצע פעולות שמעניקות לנו שלווה,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נזכור שגם מרחוק הכיתה שלנו לצדנו בחברות ובאחווה,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וניתן לליבנו להאמין בטוב ולהחזיק תקווה.</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להתראות ילדים יקרים, נפגש בשיעור כישורי חיים הבא!</a:t>
            </a:r>
            <a:endParaRPr lang="en-US" sz="1200" b="0" i="0" u="none" strike="noStrike" cap="none" dirty="0">
              <a:solidFill>
                <a:schemeClr val="dk1"/>
              </a:solidFill>
              <a:effectLst/>
              <a:latin typeface="+mn-lt"/>
              <a:ea typeface="Calibri"/>
              <a:cs typeface="Calibri"/>
              <a:sym typeface="Calibri"/>
            </a:endParaRPr>
          </a:p>
          <a:p>
            <a:pPr algn="r" rtl="1"/>
            <a:r>
              <a:rPr lang="he-IL" sz="1200" b="0" i="0" u="none" strike="noStrike" cap="none" dirty="0">
                <a:solidFill>
                  <a:schemeClr val="dk1"/>
                </a:solidFill>
                <a:effectLst/>
                <a:latin typeface="+mn-lt"/>
                <a:ea typeface="Calibri"/>
                <a:cs typeface="Calibri"/>
                <a:sym typeface="Calibri"/>
              </a:rPr>
              <a:t> </a:t>
            </a:r>
            <a:endParaRPr lang="en-US" sz="1200" b="0" i="0" u="none" strike="noStrike" cap="none" dirty="0">
              <a:solidFill>
                <a:schemeClr val="dk1"/>
              </a:solidFill>
              <a:effectLst/>
              <a:latin typeface="+mn-lt"/>
              <a:ea typeface="Calibri"/>
              <a:cs typeface="Calibri"/>
              <a:sym typeface="Calibri"/>
            </a:endParaRPr>
          </a:p>
          <a:p>
            <a:pPr algn="r"/>
            <a:r>
              <a:rPr lang="he-IL" sz="1200" b="0" i="0" u="none" strike="noStrike" cap="none" dirty="0">
                <a:solidFill>
                  <a:schemeClr val="dk1"/>
                </a:solidFill>
                <a:effectLst/>
                <a:latin typeface="+mn-lt"/>
                <a:ea typeface="Calibri"/>
                <a:cs typeface="Calibri"/>
                <a:sym typeface="Calibri"/>
              </a:rPr>
              <a:t> </a:t>
            </a:r>
            <a:endParaRPr lang="he-IL" dirty="0"/>
          </a:p>
          <a:p>
            <a:pPr algn="r" rtl="1"/>
            <a:endParaRPr lang="he-IL"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24</a:t>
            </a:fld>
            <a:endParaRPr/>
          </a:p>
        </p:txBody>
      </p:sp>
    </p:spTree>
    <p:extLst>
      <p:ext uri="{BB962C8B-B14F-4D97-AF65-F5344CB8AC3E}">
        <p14:creationId xmlns:p14="http://schemas.microsoft.com/office/powerpoint/2010/main" val="122852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882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b="1" dirty="0"/>
              <a:t>טיימר</a:t>
            </a:r>
            <a:r>
              <a:rPr lang="he-IL" b="1" baseline="0" dirty="0"/>
              <a:t> 1 דקה</a:t>
            </a:r>
          </a:p>
          <a:p>
            <a:pPr marL="0" marR="0" lvl="0" indent="0" algn="r" defTabSz="914400" rtl="1"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endParaRPr lang="he-IL" sz="1200" b="0" dirty="0"/>
          </a:p>
          <a:p>
            <a:pPr marL="0" marR="0" lvl="0" indent="0" algn="r" defTabSz="914400" rtl="1"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altLang="he-IL" sz="12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שלום תלמידות יקרות ותלמידים יקרים, אני שמחה לפגוש אתכם לשיעור כישורי חיים לבתי הספר היסודיים, בנושא</a:t>
            </a:r>
          </a:p>
          <a:p>
            <a:pPr marL="0" marR="0" lvl="0" indent="0" algn="r" defTabSz="914400" rtl="1"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sz="12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 שמי ______________ ואני יועצת חינוכית..</a:t>
            </a:r>
          </a:p>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lang="he-IL" sz="1200" b="0" dirty="0"/>
              <a:t>רגע לפני שאנחנו מתחילים בשיעור, חשוב שתתפנו</a:t>
            </a:r>
            <a:r>
              <a:rPr lang="he-IL" sz="1200" b="0" baseline="0" dirty="0"/>
              <a:t> מה</a:t>
            </a:r>
            <a:r>
              <a:rPr lang="he-IL" sz="1200" b="0" dirty="0"/>
              <a:t>מחשב ומהדברים האחרים ותתיישבו בנחת כדי שתוכלו להיות קשובים. </a:t>
            </a:r>
          </a:p>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lang="he-IL" sz="1200" b="0" dirty="0"/>
              <a:t>אתם מוזמנים להתארגן עם כלי הכתיבה</a:t>
            </a:r>
            <a:r>
              <a:rPr lang="he-IL" sz="1200" b="0" baseline="0" dirty="0"/>
              <a:t> : </a:t>
            </a:r>
            <a:r>
              <a:rPr lang="he-IL" sz="1200" b="0" dirty="0"/>
              <a:t>עיפרון, צבעים ומחברת, אמתין לכם כדי שתוכלו להביא את הדברים.</a:t>
            </a:r>
            <a:endParaRPr lang="he-IL" b="0" dirty="0"/>
          </a:p>
          <a:p>
            <a:pPr algn="r" rtl="1"/>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3</a:t>
            </a:fld>
            <a:endParaRPr/>
          </a:p>
        </p:txBody>
      </p:sp>
    </p:spTree>
    <p:extLst>
      <p:ext uri="{BB962C8B-B14F-4D97-AF65-F5344CB8AC3E}">
        <p14:creationId xmlns:p14="http://schemas.microsoft.com/office/powerpoint/2010/main" val="3079301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379048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גם בבית ספרי לומדים תלמידים ותלמידות נפלאים כמוכם שרוצים ללמוד דברים חדשים. אותם וגם אתכם אלמד היום שיעור שהוא שלב "בדרך להצלחה"</a:t>
            </a:r>
          </a:p>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שיעור שיזכיר לנו שלפעמים אנחנו מצליחים לגמרי </a:t>
            </a:r>
            <a:r>
              <a:rPr kumimoji="0" lang="he-IL" sz="900" b="0" i="0" u="none" strike="noStrike" kern="0" cap="none" spc="0" normalizeH="0" baseline="0" noProof="0" dirty="0" err="1">
                <a:ln>
                  <a:noFill/>
                </a:ln>
                <a:solidFill>
                  <a:srgbClr val="000000"/>
                </a:solidFill>
                <a:effectLst/>
                <a:uLnTx/>
                <a:uFillTx/>
                <a:latin typeface="Times New Roman" panose="02020603050405020304" pitchFamily="18" charset="0"/>
                <a:cs typeface="Calibri"/>
                <a:sym typeface="Calibri"/>
              </a:rPr>
              <a:t>הכל</a:t>
            </a:r>
            <a:r>
              <a:rPr kumimoji="0" 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 אבל לפעמים רק חלק ומה עושים אז? </a:t>
            </a:r>
          </a:p>
          <a:p>
            <a:pPr marL="0" marR="0" lvl="0" indent="0" algn="r" defTabSz="914400" rtl="0" eaLnBrk="1" fontAlgn="auto" latinLnBrk="0" hangingPunct="1">
              <a:lnSpc>
                <a:spcPct val="130000"/>
              </a:lnSpc>
              <a:spcBef>
                <a:spcPts val="650"/>
              </a:spcBef>
              <a:spcAft>
                <a:spcPts val="1000"/>
              </a:spcAft>
              <a:buClr>
                <a:srgbClr val="000000"/>
              </a:buClr>
              <a:buSzPts val="1400"/>
              <a:buFont typeface="Arial" panose="020B0604020202020204" pitchFamily="34" charset="0"/>
              <a:buNone/>
              <a:tabLst/>
              <a:defRPr/>
            </a:pPr>
            <a:r>
              <a:rPr kumimoji="0" lang="he-IL" sz="900" b="0" i="0" u="none" strike="noStrike" kern="0" cap="none" spc="0" normalizeH="0" baseline="0" noProof="0" dirty="0">
                <a:ln>
                  <a:noFill/>
                </a:ln>
                <a:solidFill>
                  <a:srgbClr val="000000"/>
                </a:solidFill>
                <a:effectLst/>
                <a:uLnTx/>
                <a:uFillTx/>
                <a:latin typeface="Times New Roman" panose="02020603050405020304" pitchFamily="18" charset="0"/>
                <a:cs typeface="Calibri"/>
                <a:sym typeface="Calibri"/>
              </a:rPr>
              <a:t>אני מזמינה אתכם בדקות הקרובות למסע קצר לארץ הדמיון.. לדמיין זה הרי תמיד נפלא.</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5</a:t>
            </a:fld>
            <a:endParaRPr/>
          </a:p>
        </p:txBody>
      </p:sp>
    </p:spTree>
    <p:extLst>
      <p:ext uri="{BB962C8B-B14F-4D97-AF65-F5344CB8AC3E}">
        <p14:creationId xmlns:p14="http://schemas.microsoft.com/office/powerpoint/2010/main" val="321274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אחרי שדמיינו, אני רוצה לשאול אתכם כמה שאלות..</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יְלָדִים יְקָרִים עַכְשָׁיו אֲנִי אֶשְׁאַל אֶתְכֶם שְׁאֵלוֹת.</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אִם הַתְּשׁוּבָה שֶׁלָּכֶם הִיא כֵּן –מָחֲאוּ כַּף פַּעַם אַחַת</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אִם הַתְּשׁוּבָה שֶׁלָּכֶם הִיא לֹא –מָחֲאוּ כַּף פַּעֲמַיִם:</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200" b="0" i="0" u="none" strike="noStrike" kern="0" cap="none" spc="0" normalizeH="0" baseline="0" noProof="0" dirty="0">
              <a:ln>
                <a:noFill/>
              </a:ln>
              <a:solidFill>
                <a:srgbClr val="5E5E5E"/>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לפעמים אנחנו מצליחים את כל מה שרצינו ולפעמים פחות וכל אחד </a:t>
            </a:r>
            <a:r>
              <a:rPr kumimoji="0" lang="he-IL" sz="1200" b="0" i="0" u="none" strike="noStrike" kern="0" cap="none" spc="0" normalizeH="0" baseline="0" noProof="0" dirty="0" err="1">
                <a:ln>
                  <a:noFill/>
                </a:ln>
                <a:solidFill>
                  <a:srgbClr val="5E5E5E"/>
                </a:solidFill>
                <a:effectLst/>
                <a:uLnTx/>
                <a:uFillTx/>
                <a:latin typeface="Arial"/>
                <a:cs typeface="Arial"/>
                <a:sym typeface="Arial"/>
              </a:rPr>
              <a:t>מאיתנו</a:t>
            </a:r>
            <a:r>
              <a:rPr kumimoji="0" lang="he-IL" sz="1200" b="0" i="0" u="none" strike="noStrike" kern="0" cap="none" spc="0" normalizeH="0" baseline="0" noProof="0" dirty="0">
                <a:ln>
                  <a:noFill/>
                </a:ln>
                <a:solidFill>
                  <a:srgbClr val="5E5E5E"/>
                </a:solidFill>
                <a:effectLst/>
                <a:uLnTx/>
                <a:uFillTx/>
                <a:latin typeface="Arial"/>
                <a:cs typeface="Arial"/>
                <a:sym typeface="Arial"/>
              </a:rPr>
              <a:t> בוחר להגיב אחרת וזה בסדר..</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היום נלמד על כמה דברים שיכולים לעזור לנו </a:t>
            </a:r>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6</a:t>
            </a:fld>
            <a:endParaRPr/>
          </a:p>
        </p:txBody>
      </p:sp>
    </p:spTree>
    <p:extLst>
      <p:ext uri="{BB962C8B-B14F-4D97-AF65-F5344CB8AC3E}">
        <p14:creationId xmlns:p14="http://schemas.microsoft.com/office/powerpoint/2010/main" val="2022196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a:t>שאלו את התלמידים מתי</a:t>
            </a:r>
            <a:r>
              <a:rPr lang="he-IL" baseline="0" dirty="0"/>
              <a:t> בעצם אנחנו מרגישים שאנחנו לא כל כך מצליחים?</a:t>
            </a:r>
            <a:r>
              <a:rPr lang="he-IL" dirty="0"/>
              <a:t> למשל..</a:t>
            </a:r>
          </a:p>
          <a:p>
            <a:pPr marL="158750" marR="0" lvl="0" indent="0" algn="r" rtl="1">
              <a:lnSpc>
                <a:spcPct val="100000"/>
              </a:lnSpc>
              <a:spcBef>
                <a:spcPts val="0"/>
              </a:spcBef>
              <a:spcAft>
                <a:spcPts val="0"/>
              </a:spcAft>
              <a:buClr>
                <a:srgbClr val="000000"/>
              </a:buClr>
              <a:buSzPts val="1100"/>
              <a:buFont typeface="Arial"/>
              <a:buNone/>
            </a:pPr>
            <a:r>
              <a:rPr lang="he-IL" dirty="0"/>
              <a:t>מצורפות דוגמאות לכל אפשרות:</a:t>
            </a:r>
          </a:p>
          <a:p>
            <a:pPr marL="158750" marR="0" lvl="0" indent="0" algn="r" rtl="1">
              <a:lnSpc>
                <a:spcPct val="100000"/>
              </a:lnSpc>
              <a:spcBef>
                <a:spcPts val="0"/>
              </a:spcBef>
              <a:spcAft>
                <a:spcPts val="0"/>
              </a:spcAft>
              <a:buClr>
                <a:srgbClr val="000000"/>
              </a:buClr>
              <a:buSzPts val="1100"/>
              <a:buFont typeface="Arial"/>
              <a:buNone/>
            </a:pPr>
            <a:r>
              <a:rPr lang="he-IL" dirty="0"/>
              <a:t>כשאני</a:t>
            </a:r>
            <a:r>
              <a:rPr lang="he-IL" baseline="0" dirty="0"/>
              <a:t> לא מצליח לעשות כמו שרציתי – הצלחתי לפתור רק חלק מהתרגילים בשיעורי הבית</a:t>
            </a:r>
          </a:p>
          <a:p>
            <a:pPr marL="158750" marR="0" lvl="0" indent="0" algn="r" rtl="1">
              <a:lnSpc>
                <a:spcPct val="100000"/>
              </a:lnSpc>
              <a:spcBef>
                <a:spcPts val="0"/>
              </a:spcBef>
              <a:spcAft>
                <a:spcPts val="0"/>
              </a:spcAft>
              <a:buClr>
                <a:srgbClr val="000000"/>
              </a:buClr>
              <a:buSzPts val="1100"/>
              <a:buFont typeface="Arial"/>
              <a:buNone/>
            </a:pPr>
            <a:r>
              <a:rPr lang="he-IL" baseline="0" dirty="0"/>
              <a:t>כשאני לא הכי טוב בקבוצה – אביעד הבקיע 3 גולים במהלך משחק הכדורגל ואני הבקעתי רק אחד..</a:t>
            </a:r>
          </a:p>
          <a:p>
            <a:pPr marL="158750" marR="0" lvl="0" indent="0" algn="r" rtl="1">
              <a:lnSpc>
                <a:spcPct val="100000"/>
              </a:lnSpc>
              <a:spcBef>
                <a:spcPts val="0"/>
              </a:spcBef>
              <a:spcAft>
                <a:spcPts val="0"/>
              </a:spcAft>
              <a:buClr>
                <a:srgbClr val="000000"/>
              </a:buClr>
              <a:buSzPts val="1100"/>
              <a:buFont typeface="Arial"/>
              <a:buNone/>
            </a:pPr>
            <a:r>
              <a:rPr lang="he-IL" baseline="0" dirty="0"/>
              <a:t>כשאני או הקבוצה שלי לא מנצחים - למשל, שיחקנו בהפסקה כדורסל, והפסדנו במשחק לקבוצה היריבה</a:t>
            </a:r>
          </a:p>
          <a:p>
            <a:pPr marL="158750" marR="0" lvl="0" indent="0" algn="r" rtl="1">
              <a:lnSpc>
                <a:spcPct val="100000"/>
              </a:lnSpc>
              <a:spcBef>
                <a:spcPts val="0"/>
              </a:spcBef>
              <a:spcAft>
                <a:spcPts val="0"/>
              </a:spcAft>
              <a:buClr>
                <a:srgbClr val="000000"/>
              </a:buClr>
              <a:buSzPts val="1100"/>
              <a:buFont typeface="Arial"/>
              <a:buNone/>
            </a:pPr>
            <a:r>
              <a:rPr lang="he-IL" baseline="0" dirty="0"/>
              <a:t>כשלא הצלחתי לפעול כמו שהמורה או ההורים ציפו ממנו- סידרתי את החדר רק קצת, כי לא כל כך היה לי </a:t>
            </a:r>
            <a:r>
              <a:rPr lang="he-IL" baseline="0" dirty="0" err="1"/>
              <a:t>כח</a:t>
            </a:r>
            <a:r>
              <a:rPr lang="he-IL" baseline="0" dirty="0"/>
              <a:t>..</a:t>
            </a:r>
            <a:endParaRPr lang="he-IL" dirty="0"/>
          </a:p>
          <a:p>
            <a:pPr algn="r" rtl="1"/>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7</a:t>
            </a:fld>
            <a:endParaRPr/>
          </a:p>
        </p:txBody>
      </p:sp>
    </p:spTree>
    <p:extLst>
      <p:ext uri="{BB962C8B-B14F-4D97-AF65-F5344CB8AC3E}">
        <p14:creationId xmlns:p14="http://schemas.microsoft.com/office/powerpoint/2010/main" val="1302414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baseline="0" dirty="0">
                <a:solidFill>
                  <a:schemeClr val="tx2">
                    <a:lumMod val="10000"/>
                  </a:schemeClr>
                </a:solidFill>
              </a:rPr>
              <a:t>אספר לכם על שלושה ילדים מקסימים, </a:t>
            </a:r>
            <a:r>
              <a:rPr lang="he-IL" dirty="0">
                <a:solidFill>
                  <a:schemeClr val="tx2">
                    <a:lumMod val="10000"/>
                  </a:schemeClr>
                </a:solidFill>
              </a:rPr>
              <a:t>בואו</a:t>
            </a:r>
            <a:r>
              <a:rPr lang="he-IL" baseline="0" dirty="0">
                <a:solidFill>
                  <a:schemeClr val="tx2">
                    <a:lumMod val="10000"/>
                  </a:schemeClr>
                </a:solidFill>
              </a:rPr>
              <a:t> נתבונן יחד ב</a:t>
            </a:r>
            <a:r>
              <a:rPr lang="he-IL" dirty="0">
                <a:solidFill>
                  <a:schemeClr val="tx2">
                    <a:lumMod val="10000"/>
                  </a:schemeClr>
                </a:solidFill>
              </a:rPr>
              <a:t>שלוש תמונות</a:t>
            </a:r>
            <a:r>
              <a:rPr lang="x-none" dirty="0">
                <a:solidFill>
                  <a:schemeClr val="tx2">
                    <a:lumMod val="10000"/>
                  </a:schemeClr>
                </a:solidFill>
              </a:rPr>
              <a:t> </a:t>
            </a:r>
            <a:r>
              <a:rPr lang="he-IL" dirty="0">
                <a:solidFill>
                  <a:schemeClr val="tx2">
                    <a:lumMod val="10000"/>
                  </a:schemeClr>
                </a:solidFill>
              </a:rPr>
              <a:t>המתארות אותם</a:t>
            </a:r>
            <a:r>
              <a:rPr lang="he-IL" baseline="0" dirty="0">
                <a:solidFill>
                  <a:schemeClr val="tx2">
                    <a:lumMod val="10000"/>
                  </a:schemeClr>
                </a:solidFill>
              </a:rPr>
              <a:t> </a:t>
            </a:r>
            <a:r>
              <a:rPr lang="he-IL" dirty="0">
                <a:solidFill>
                  <a:schemeClr val="tx2">
                    <a:lumMod val="10000"/>
                  </a:schemeClr>
                </a:solidFill>
              </a:rPr>
              <a:t>באירועים שונים, אשתף אתכם במה שארע להם – </a:t>
            </a:r>
          </a:p>
          <a:p>
            <a:pPr algn="r" rtl="1"/>
            <a:r>
              <a:rPr lang="he-IL" dirty="0">
                <a:solidFill>
                  <a:schemeClr val="tx2">
                    <a:lumMod val="10000"/>
                  </a:schemeClr>
                </a:solidFill>
              </a:rPr>
              <a:t>המנחה</a:t>
            </a:r>
            <a:r>
              <a:rPr lang="he-IL" baseline="0" dirty="0">
                <a:solidFill>
                  <a:schemeClr val="tx2">
                    <a:lumMod val="10000"/>
                  </a:schemeClr>
                </a:solidFill>
              </a:rPr>
              <a:t> תספר את האירועים:</a:t>
            </a:r>
          </a:p>
          <a:p>
            <a:pPr algn="r" rtl="1">
              <a:buAutoNum type="arabicPeriod"/>
            </a:pPr>
            <a:r>
              <a:rPr lang="he-IL" sz="1200" dirty="0" err="1">
                <a:latin typeface="Calibri" panose="020F0502020204030204" pitchFamily="34" charset="0"/>
                <a:cs typeface="Calibri" panose="020F0502020204030204" pitchFamily="34" charset="0"/>
              </a:rPr>
              <a:t>לְאִמָּא</a:t>
            </a:r>
            <a:r>
              <a:rPr lang="he-IL" sz="1200" dirty="0">
                <a:latin typeface="Calibri" panose="020F0502020204030204" pitchFamily="34" charset="0"/>
                <a:cs typeface="Calibri" panose="020F0502020204030204" pitchFamily="34" charset="0"/>
              </a:rPr>
              <a:t> שֶׁל נַעֲמָה יֵשׁ יוֹם </a:t>
            </a:r>
            <a:r>
              <a:rPr lang="he-IL" sz="1200" dirty="0" err="1">
                <a:latin typeface="Calibri" panose="020F0502020204030204" pitchFamily="34" charset="0"/>
                <a:cs typeface="Calibri" panose="020F0502020204030204" pitchFamily="34" charset="0"/>
              </a:rPr>
              <a:t>הֻלֶּדֶת</a:t>
            </a:r>
            <a:r>
              <a:rPr lang="he-IL" sz="1200" dirty="0">
                <a:latin typeface="Calibri" panose="020F0502020204030204" pitchFamily="34" charset="0"/>
                <a:cs typeface="Calibri" panose="020F0502020204030204" pitchFamily="34" charset="0"/>
              </a:rPr>
              <a:t>.</a:t>
            </a:r>
            <a:r>
              <a:rPr lang="he-IL" sz="1200" baseline="0" dirty="0">
                <a:latin typeface="Calibri" panose="020F0502020204030204" pitchFamily="34" charset="0"/>
                <a:cs typeface="Calibri" panose="020F0502020204030204" pitchFamily="34" charset="0"/>
              </a:rPr>
              <a:t> </a:t>
            </a:r>
            <a:r>
              <a:rPr lang="he-IL" sz="1200" dirty="0">
                <a:latin typeface="Calibri" panose="020F0502020204030204" pitchFamily="34" charset="0"/>
                <a:cs typeface="Calibri" panose="020F0502020204030204" pitchFamily="34" charset="0"/>
              </a:rPr>
              <a:t>נַעֲמָה שְׂמֵחָה וּכְדֵי לְהַפְתִּיעַ אֶת אִמָּא שֶׁלָּהּ צִיְּרָה לָהּ צִיּוּר יָפֶה, אֲבָל  אוֹי.. הַצִּיּוּר לֹא יָצָא בְּדִיּוּק כְּמוֹ שֶׁנַּעֲמָה רָצְתָה..</a:t>
            </a:r>
          </a:p>
          <a:p>
            <a:pPr algn="r" rtl="1"/>
            <a:r>
              <a:rPr lang="he-IL" sz="1200" dirty="0">
                <a:latin typeface="Calibri" panose="020F0502020204030204" pitchFamily="34" charset="0"/>
                <a:cs typeface="Calibri" panose="020F0502020204030204" pitchFamily="34" charset="0"/>
              </a:rPr>
              <a:t>2. אִיתָמָר אוֹהֵב מְאוֹד לְשַׂחֵק בַּלֵּגוֹ,</a:t>
            </a:r>
            <a:r>
              <a:rPr lang="he-IL" sz="1200" baseline="0" dirty="0">
                <a:latin typeface="Calibri" panose="020F0502020204030204" pitchFamily="34" charset="0"/>
                <a:cs typeface="Calibri" panose="020F0502020204030204" pitchFamily="34" charset="0"/>
              </a:rPr>
              <a:t> </a:t>
            </a:r>
            <a:r>
              <a:rPr lang="he-IL" sz="1200" dirty="0">
                <a:latin typeface="Calibri" panose="020F0502020204030204" pitchFamily="34" charset="0"/>
                <a:cs typeface="Calibri" panose="020F0502020204030204" pitchFamily="34" charset="0"/>
              </a:rPr>
              <a:t>כִּמְעַט כָּל יוֹם הוּא</a:t>
            </a:r>
            <a:r>
              <a:rPr lang="he-IL" sz="1200" baseline="0" dirty="0">
                <a:latin typeface="Calibri" panose="020F0502020204030204" pitchFamily="34" charset="0"/>
                <a:cs typeface="Calibri" panose="020F0502020204030204" pitchFamily="34" charset="0"/>
              </a:rPr>
              <a:t> מ</a:t>
            </a:r>
            <a:r>
              <a:rPr lang="he-IL" sz="1200" dirty="0">
                <a:latin typeface="Calibri" panose="020F0502020204030204" pitchFamily="34" charset="0"/>
                <a:cs typeface="Calibri" panose="020F0502020204030204" pitchFamily="34" charset="0"/>
              </a:rPr>
              <a:t>ַרְכִּיב מַשֶּׁהוּ חָדָשׁ. הַיּוֹם הוּא לֹא כָּל כָּךְ הִצְלִיחַ לְהַרְכִּיב אֶת מָה שֶׁרָצָה.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dirty="0">
                <a:latin typeface="Calibri" panose="020F0502020204030204" pitchFamily="34" charset="0"/>
                <a:cs typeface="Calibri" panose="020F0502020204030204" pitchFamily="34" charset="0"/>
              </a:rPr>
              <a:t>3. דָּן שִׂחֵק הַיּוֹם בַּהַפְסָקָה כַּדּוּרֶגֶל עִם הַחֲבֵרִים וְהַקְּבוּצָה שֶׁלּוֹ לֹא הִצְלִיחָה לְהַבְקִיעַ מַסְפִּיק גּוֹלִים וְהִפְסִידָה בְּמִשְׂחָק</a:t>
            </a:r>
            <a:endParaRPr lang="he-IL" sz="1200" dirty="0"/>
          </a:p>
          <a:p>
            <a:pPr algn="r" rtl="1"/>
            <a:endParaRPr lang="he-IL" sz="1200" dirty="0">
              <a:solidFill>
                <a:schemeClr val="dk1"/>
              </a:solidFill>
              <a:latin typeface="Calibri" panose="020F0502020204030204" pitchFamily="34" charset="0"/>
              <a:cs typeface="Calibri" panose="020F0502020204030204" pitchFamily="34" charset="0"/>
            </a:endParaRPr>
          </a:p>
          <a:p>
            <a:pPr algn="r" rtl="1"/>
            <a:r>
              <a:rPr lang="he-IL" sz="1200" dirty="0">
                <a:solidFill>
                  <a:schemeClr val="dk1"/>
                </a:solidFill>
                <a:latin typeface="Calibri" panose="020F0502020204030204" pitchFamily="34" charset="0"/>
                <a:cs typeface="Calibri" panose="020F0502020204030204" pitchFamily="34" charset="0"/>
              </a:rPr>
              <a:t>מעבר</a:t>
            </a:r>
            <a:r>
              <a:rPr lang="he-IL" sz="1200" baseline="0" dirty="0">
                <a:solidFill>
                  <a:schemeClr val="dk1"/>
                </a:solidFill>
                <a:latin typeface="Calibri" panose="020F0502020204030204" pitchFamily="34" charset="0"/>
                <a:cs typeface="Calibri" panose="020F0502020204030204" pitchFamily="34" charset="0"/>
              </a:rPr>
              <a:t> לשקופית הבאה</a:t>
            </a:r>
            <a:endParaRPr lang="he-IL" dirty="0">
              <a:solidFill>
                <a:schemeClr val="tx2">
                  <a:lumMod val="10000"/>
                </a:schemeClr>
              </a:solidFill>
            </a:endParaRPr>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8</a:t>
            </a:fld>
            <a:endParaRPr/>
          </a:p>
        </p:txBody>
      </p:sp>
    </p:spTree>
    <p:extLst>
      <p:ext uri="{BB962C8B-B14F-4D97-AF65-F5344CB8AC3E}">
        <p14:creationId xmlns:p14="http://schemas.microsoft.com/office/powerpoint/2010/main" val="842865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1" i="0" u="none" strike="noStrike" kern="0" cap="none" spc="0" normalizeH="0" baseline="0" noProof="0" dirty="0">
                <a:ln>
                  <a:noFill/>
                </a:ln>
                <a:solidFill>
                  <a:srgbClr val="5E5E5E"/>
                </a:solidFill>
                <a:effectLst/>
                <a:uLnTx/>
                <a:uFillTx/>
                <a:latin typeface="Arial"/>
                <a:cs typeface="Arial"/>
                <a:sym typeface="Arial"/>
              </a:rPr>
              <a:t>טיימר 3:00 דקות</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lang="he-IL" dirty="0"/>
          </a:p>
          <a:p>
            <a:pPr marL="0" lvl="0" indent="0" algn="r" rtl="1">
              <a:lnSpc>
                <a:spcPct val="150000"/>
              </a:lnSpc>
              <a:spcBef>
                <a:spcPts val="0"/>
              </a:spcBef>
              <a:buFont typeface="Wingdings" panose="05000000000000000000" pitchFamily="2" charset="2"/>
              <a:buNone/>
            </a:pPr>
            <a:r>
              <a:rPr lang="he-IL" dirty="0">
                <a:solidFill>
                  <a:schemeClr val="tx2">
                    <a:lumMod val="10000"/>
                  </a:schemeClr>
                </a:solidFill>
              </a:rPr>
              <a:t>עכשיו התבוננו בתמונות, בחרו אירוע</a:t>
            </a:r>
            <a:r>
              <a:rPr lang="he-IL" baseline="0" dirty="0">
                <a:solidFill>
                  <a:schemeClr val="tx2">
                    <a:lumMod val="10000"/>
                  </a:schemeClr>
                </a:solidFill>
              </a:rPr>
              <a:t> </a:t>
            </a:r>
            <a:r>
              <a:rPr lang="he-IL" dirty="0">
                <a:solidFill>
                  <a:schemeClr val="tx2">
                    <a:lumMod val="10000"/>
                  </a:schemeClr>
                </a:solidFill>
              </a:rPr>
              <a:t>אחד</a:t>
            </a:r>
            <a:r>
              <a:rPr lang="he-IL" baseline="0" dirty="0">
                <a:solidFill>
                  <a:schemeClr val="tx2">
                    <a:lumMod val="10000"/>
                  </a:schemeClr>
                </a:solidFill>
              </a:rPr>
              <a:t> </a:t>
            </a:r>
            <a:r>
              <a:rPr lang="he-IL" dirty="0">
                <a:solidFill>
                  <a:schemeClr val="tx2">
                    <a:lumMod val="10000"/>
                  </a:schemeClr>
                </a:solidFill>
              </a:rPr>
              <a:t>וציירו או כתבו : </a:t>
            </a:r>
          </a:p>
          <a:p>
            <a:pPr marL="0" lvl="0" indent="0" algn="r" rtl="1">
              <a:lnSpc>
                <a:spcPct val="150000"/>
              </a:lnSpc>
              <a:spcBef>
                <a:spcPts val="0"/>
              </a:spcBef>
            </a:pPr>
            <a:r>
              <a:rPr lang="he-IL" dirty="0">
                <a:solidFill>
                  <a:schemeClr val="tx2">
                    <a:lumMod val="10000"/>
                  </a:schemeClr>
                </a:solidFill>
              </a:rPr>
              <a:t>1. מה לדעתכם הם חושבים? </a:t>
            </a:r>
          </a:p>
          <a:p>
            <a:pPr marL="0" lvl="0" indent="0" algn="r" rtl="1">
              <a:lnSpc>
                <a:spcPct val="150000"/>
              </a:lnSpc>
              <a:spcBef>
                <a:spcPts val="0"/>
              </a:spcBef>
            </a:pPr>
            <a:r>
              <a:rPr lang="he-IL" dirty="0">
                <a:solidFill>
                  <a:schemeClr val="tx2">
                    <a:lumMod val="10000"/>
                  </a:schemeClr>
                </a:solidFill>
              </a:rPr>
              <a:t>2. מה הם מרגישים? </a:t>
            </a:r>
          </a:p>
          <a:p>
            <a:pPr marL="0" lvl="0" indent="0" algn="r" rtl="1">
              <a:lnSpc>
                <a:spcPct val="150000"/>
              </a:lnSpc>
              <a:spcBef>
                <a:spcPts val="0"/>
              </a:spcBef>
            </a:pPr>
            <a:r>
              <a:rPr lang="he-IL" dirty="0">
                <a:solidFill>
                  <a:schemeClr val="tx2">
                    <a:lumMod val="10000"/>
                  </a:schemeClr>
                </a:solidFill>
              </a:rPr>
              <a:t>3. וכיצד לדעתכם יגיבו?</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dirty="0"/>
              <a:t>לאחר הזמן המוקצב, יש להתייחס למשימה ואולי אפילו לתת דוגמה משל עצמנו על סיפור שמתאים לאחת התמונות</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200" b="1" i="0" u="none" strike="noStrike" kern="0" cap="none" spc="0" normalizeH="0" baseline="0" noProof="0" dirty="0">
              <a:ln>
                <a:noFill/>
              </a:ln>
              <a:solidFill>
                <a:srgbClr val="5E5E5E"/>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5E5E5E"/>
                </a:solidFill>
                <a:effectLst/>
                <a:uLnTx/>
                <a:uFillTx/>
                <a:latin typeface="Arial"/>
                <a:cs typeface="Arial"/>
                <a:sym typeface="Arial"/>
              </a:rPr>
              <a:t>לפעמים אנחנו מצליחים את כל מה שרצינו ולפעמים פחות וזה גורם לנו לרגשות שונים, שיכולים להיות לא כל כך נעימים</a:t>
            </a:r>
          </a:p>
          <a:p>
            <a:pPr algn="r" rtl="1"/>
            <a:endParaRPr lang="he-IL" b="0" dirty="0"/>
          </a:p>
          <a:p>
            <a:pPr marL="0" lvl="0" indent="0" algn="r" rtl="1">
              <a:spcBef>
                <a:spcPts val="0"/>
              </a:spcBef>
              <a:spcAft>
                <a:spcPts val="0"/>
              </a:spcAft>
              <a:buClr>
                <a:schemeClr val="dk1"/>
              </a:buClr>
              <a:buSzPts val="1200"/>
              <a:buFont typeface="Calibri"/>
              <a:buNone/>
            </a:pP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lgn="r"/>
            <a:fld id="{00000000-1234-1234-1234-123412341234}" type="slidenum">
              <a:rPr lang="x-none"/>
              <a:pPr algn="r"/>
              <a:t>9</a:t>
            </a:fld>
            <a:endParaRPr/>
          </a:p>
        </p:txBody>
      </p:sp>
    </p:spTree>
    <p:extLst>
      <p:ext uri="{BB962C8B-B14F-4D97-AF65-F5344CB8AC3E}">
        <p14:creationId xmlns:p14="http://schemas.microsoft.com/office/powerpoint/2010/main" val="773299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נלמד היום" type="obj">
  <p:cSld name="OBJECT">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800"/>
              <a:buNone/>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27"/>
          <p:cNvGrpSpPr/>
          <p:nvPr/>
        </p:nvGrpSpPr>
        <p:grpSpPr>
          <a:xfrm>
            <a:off x="358720" y="6187719"/>
            <a:ext cx="3913243" cy="506326"/>
            <a:chOff x="358720" y="6187719"/>
            <a:chExt cx="3913243" cy="506326"/>
          </a:xfrm>
        </p:grpSpPr>
        <p:cxnSp>
          <p:nvCxnSpPr>
            <p:cNvPr id="35" name="Google Shape;35;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36" name="Google Shape;36;p2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2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38" name="Google Shape;38;p27"/>
          <p:cNvGrpSpPr/>
          <p:nvPr/>
        </p:nvGrpSpPr>
        <p:grpSpPr>
          <a:xfrm rot="10800000">
            <a:off x="8177063" y="106239"/>
            <a:ext cx="3913243" cy="506326"/>
            <a:chOff x="358720" y="6187719"/>
            <a:chExt cx="3913243" cy="506326"/>
          </a:xfrm>
        </p:grpSpPr>
        <p:cxnSp>
          <p:nvCxnSpPr>
            <p:cNvPr id="39" name="Google Shape;39;p2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40" name="Google Shape;40;p27"/>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 name="Google Shape;41;p27"/>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95"/>
        <p:cNvGrpSpPr/>
        <p:nvPr/>
      </p:nvGrpSpPr>
      <p:grpSpPr>
        <a:xfrm>
          <a:off x="0" y="0"/>
          <a:ext cx="0" cy="0"/>
          <a:chOff x="0" y="0"/>
          <a:chExt cx="0" cy="0"/>
        </a:xfrm>
      </p:grpSpPr>
      <p:pic>
        <p:nvPicPr>
          <p:cNvPr id="96" name="Google Shape;96;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3"/>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33"/>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99" name="Google Shape;99;p33"/>
          <p:cNvGrpSpPr/>
          <p:nvPr/>
        </p:nvGrpSpPr>
        <p:grpSpPr>
          <a:xfrm>
            <a:off x="9287641" y="5672000"/>
            <a:ext cx="3913243" cy="506326"/>
            <a:chOff x="358720" y="285496"/>
            <a:chExt cx="3913243" cy="506326"/>
          </a:xfrm>
        </p:grpSpPr>
        <p:cxnSp>
          <p:nvCxnSpPr>
            <p:cNvPr id="100" name="Google Shape;100;p33"/>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3"/>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3"/>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33"/>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33"/>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05" name="Google Shape;105;p33"/>
          <p:cNvGrpSpPr/>
          <p:nvPr/>
        </p:nvGrpSpPr>
        <p:grpSpPr>
          <a:xfrm rot="10800000">
            <a:off x="11482153" y="140248"/>
            <a:ext cx="602703" cy="577326"/>
            <a:chOff x="781297" y="5586292"/>
            <a:chExt cx="602703" cy="577326"/>
          </a:xfrm>
        </p:grpSpPr>
        <p:sp>
          <p:nvSpPr>
            <p:cNvPr id="106" name="Google Shape;106;p33"/>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3"/>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cxnSp>
        <p:nvCxnSpPr>
          <p:cNvPr id="108" name="Google Shape;108;p33"/>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09" name="Google Shape;109;p33"/>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33"/>
          <p:cNvGrpSpPr/>
          <p:nvPr/>
        </p:nvGrpSpPr>
        <p:grpSpPr>
          <a:xfrm>
            <a:off x="-110840" y="110839"/>
            <a:ext cx="1530097" cy="1525930"/>
            <a:chOff x="8374611" y="4283110"/>
            <a:chExt cx="2300578" cy="2294314"/>
          </a:xfrm>
        </p:grpSpPr>
        <p:pic>
          <p:nvPicPr>
            <p:cNvPr id="111" name="Google Shape;111;p33"/>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12" name="Google Shape;112;p3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6" r:id="rId4"/>
    <p:sldLayoutId id="2147483657" r:id="rId5"/>
    <p:sldLayoutId id="2147483659" r:id="rId6"/>
    <p:sldLayoutId id="2147483660" r:id="rId7"/>
    <p:sldLayoutId id="2147483661" r:id="rId8"/>
    <p:sldLayoutId id="2147483662" r:id="rId9"/>
    <p:sldLayoutId id="2147483663" r:id="rId10"/>
    <p:sldLayoutId id="2147483664" r:id="rId11"/>
    <p:sldLayoutId id="2147483665" r:id="rId12"/>
    <p:sldLayoutId id="21474836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fontScale="62500" lnSpcReduction="20000"/>
          </a:bodyPr>
          <a:lstStyle/>
          <a:p>
            <a:pPr marL="0" lvl="0" indent="0" algn="ctr">
              <a:spcBef>
                <a:spcPts val="0"/>
              </a:spcBef>
            </a:pPr>
            <a:r>
              <a:rPr lang="he-IL" sz="8600" dirty="0"/>
              <a:t>בַּדֶּרֶךְ לְהַצְלָחָה</a:t>
            </a:r>
            <a:r>
              <a:rPr lang="he-IL" sz="8600" strike="sngStrike" dirty="0"/>
              <a:t> </a:t>
            </a:r>
          </a:p>
          <a:p>
            <a:pPr marL="0" lvl="0" indent="0" algn="ctr" rtl="1">
              <a:lnSpc>
                <a:spcPct val="90000"/>
              </a:lnSpc>
              <a:spcBef>
                <a:spcPts val="0"/>
              </a:spcBef>
              <a:spcAft>
                <a:spcPts val="0"/>
              </a:spcAft>
              <a:buClr>
                <a:schemeClr val="lt1"/>
              </a:buClr>
              <a:buSzPts val="6000"/>
              <a:buNone/>
            </a:pPr>
            <a:r>
              <a:rPr lang="he-IL" sz="4800" dirty="0"/>
              <a:t>שיעור כישורי חיים לכיתות א-ג</a:t>
            </a:r>
            <a:endParaRPr sz="4800" dirty="0"/>
          </a:p>
          <a:p>
            <a:pPr marL="0" lvl="0" indent="0" algn="ctr" rtl="1">
              <a:lnSpc>
                <a:spcPct val="90000"/>
              </a:lnSpc>
              <a:spcBef>
                <a:spcPts val="800"/>
              </a:spcBef>
              <a:spcAft>
                <a:spcPts val="0"/>
              </a:spcAft>
              <a:buClr>
                <a:schemeClr val="lt1"/>
              </a:buClr>
              <a:buSzPts val="6000"/>
              <a:buNone/>
            </a:pPr>
            <a:endParaRPr dirty="0"/>
          </a:p>
        </p:txBody>
      </p:sp>
      <p:sp>
        <p:nvSpPr>
          <p:cNvPr id="239" name="Google Shape;239;p5"/>
          <p:cNvSpPr txBox="1">
            <a:spLocks noGrp="1"/>
          </p:cNvSpPr>
          <p:nvPr>
            <p:ph type="body" idx="2"/>
          </p:nvPr>
        </p:nvSpPr>
        <p:spPr>
          <a:xfrm>
            <a:off x="611513" y="4512473"/>
            <a:ext cx="6565187" cy="909962"/>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lt1"/>
              </a:buClr>
              <a:buSzPts val="3200"/>
              <a:buNone/>
            </a:pPr>
            <a:r>
              <a:rPr lang="x-none" sz="2400" dirty="0"/>
              <a:t>נושא השיעו</a:t>
            </a:r>
            <a:r>
              <a:rPr lang="he-IL" sz="2400" dirty="0"/>
              <a:t>ר: לפעמים אני מצליח יותר ולפעמים פחות</a:t>
            </a:r>
            <a:endParaRPr sz="2400"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42;p5"/>
          <p:cNvSpPr txBox="1"/>
          <p:nvPr/>
        </p:nvSpPr>
        <p:spPr>
          <a:xfrm>
            <a:off x="2190017" y="5079459"/>
            <a:ext cx="5147207" cy="649357"/>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1">
              <a:lnSpc>
                <a:spcPct val="90000"/>
              </a:lnSpc>
              <a:spcBef>
                <a:spcPts val="0"/>
              </a:spcBef>
              <a:spcAft>
                <a:spcPts val="0"/>
              </a:spcAft>
              <a:buClr>
                <a:schemeClr val="lt1"/>
              </a:buClr>
              <a:buSzPts val="3200"/>
              <a:buFont typeface="Calibri"/>
              <a:buNone/>
            </a:pPr>
            <a:r>
              <a:rPr lang="x-none" sz="3200" b="0" i="0" u="none" strike="noStrike" cap="none" dirty="0">
                <a:solidFill>
                  <a:schemeClr val="lt1"/>
                </a:solidFill>
                <a:latin typeface="Calibri"/>
                <a:ea typeface="Calibri"/>
                <a:cs typeface="Calibri"/>
                <a:sym typeface="Calibri"/>
              </a:rPr>
              <a:t>עם ה</a:t>
            </a:r>
            <a:r>
              <a:rPr lang="he-IL" sz="3200" b="0" i="0" u="none" strike="noStrike" cap="none" dirty="0">
                <a:solidFill>
                  <a:schemeClr val="lt1"/>
                </a:solidFill>
                <a:latin typeface="Calibri"/>
                <a:ea typeface="Calibri"/>
                <a:cs typeface="Calibri"/>
                <a:sym typeface="Calibri"/>
              </a:rPr>
              <a:t>יועצת החינוכית: לימור </a:t>
            </a:r>
            <a:r>
              <a:rPr lang="he-IL" sz="3200" b="0" i="0" u="none" strike="noStrike" cap="none" dirty="0" err="1">
                <a:solidFill>
                  <a:schemeClr val="lt1"/>
                </a:solidFill>
                <a:latin typeface="Calibri"/>
                <a:ea typeface="Calibri"/>
                <a:cs typeface="Calibri"/>
                <a:sym typeface="Calibri"/>
              </a:rPr>
              <a:t>פרילינג</a:t>
            </a:r>
            <a:endParaRPr lang="he-IL" sz="3200" b="0" i="0" u="none" strike="noStrike" cap="none" dirty="0">
              <a:solidFill>
                <a:schemeClr val="lt1"/>
              </a:solidFill>
              <a:latin typeface="Calibri"/>
              <a:ea typeface="Calibri"/>
              <a:cs typeface="Calibri"/>
              <a:sym typeface="Calibri"/>
            </a:endParaRPr>
          </a:p>
          <a:p>
            <a:pPr marL="0" marR="0" lvl="0" indent="0" algn="ctr" rtl="1">
              <a:lnSpc>
                <a:spcPct val="90000"/>
              </a:lnSpc>
              <a:spcBef>
                <a:spcPts val="0"/>
              </a:spcBef>
              <a:spcAft>
                <a:spcPts val="0"/>
              </a:spcAft>
              <a:buClr>
                <a:schemeClr val="lt1"/>
              </a:buClr>
              <a:buSzPts val="3200"/>
              <a:buFont typeface="Calibri"/>
              <a:buNone/>
            </a:pPr>
            <a:r>
              <a:rPr lang="he-IL" sz="3200" dirty="0">
                <a:solidFill>
                  <a:schemeClr val="lt1"/>
                </a:solidFill>
                <a:latin typeface="Calibri"/>
                <a:ea typeface="Calibri"/>
                <a:cs typeface="Calibri"/>
                <a:sym typeface="Calibri"/>
              </a:rPr>
              <a:t>מדריכה בשירות הפסיכולוגי הייעוצי</a:t>
            </a:r>
            <a:endParaRPr sz="32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t>מָה אֲנַחְנוּ מַרְגִּישִׁים?</a:t>
            </a:r>
            <a:endParaRPr sz="4800"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5" name="תיבת טקסט 7">
            <a:extLst>
              <a:ext uri="{FF2B5EF4-FFF2-40B4-BE49-F238E27FC236}">
                <a16:creationId xmlns:a16="http://schemas.microsoft.com/office/drawing/2014/main" id="{2159C100-C1FD-4A86-9FF6-AE70F7E6717B}"/>
              </a:ext>
            </a:extLst>
          </p:cNvPr>
          <p:cNvSpPr txBox="1"/>
          <p:nvPr/>
        </p:nvSpPr>
        <p:spPr>
          <a:xfrm>
            <a:off x="972488" y="2069431"/>
            <a:ext cx="10389102" cy="4152775"/>
          </a:xfrm>
          <a:prstGeom prst="rect">
            <a:avLst/>
          </a:prstGeom>
          <a:noFill/>
          <a:ln w="57150">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x-none" dirty="0"/>
          </a:p>
        </p:txBody>
      </p:sp>
      <p:sp>
        <p:nvSpPr>
          <p:cNvPr id="6" name="תיבת טקסט 1">
            <a:extLst>
              <a:ext uri="{FF2B5EF4-FFF2-40B4-BE49-F238E27FC236}">
                <a16:creationId xmlns:a16="http://schemas.microsoft.com/office/drawing/2014/main" id="{47D7CA0C-1564-49EF-BA45-6A89B2EBBC52}"/>
              </a:ext>
            </a:extLst>
          </p:cNvPr>
          <p:cNvSpPr txBox="1"/>
          <p:nvPr/>
        </p:nvSpPr>
        <p:spPr>
          <a:xfrm>
            <a:off x="3235744" y="1855248"/>
            <a:ext cx="7971692" cy="2719206"/>
          </a:xfrm>
          <a:prstGeom prst="rect">
            <a:avLst/>
          </a:prstGeom>
          <a:noFill/>
        </p:spPr>
        <p:txBody>
          <a:bodyPr wrap="square" rtlCol="1">
            <a:spAutoFit/>
          </a:bodyPr>
          <a:lstStyle/>
          <a:p>
            <a:pPr algn="ctr">
              <a:lnSpc>
                <a:spcPct val="150000"/>
              </a:lnSpc>
            </a:pPr>
            <a:r>
              <a:rPr lang="he-IL" sz="6000" dirty="0">
                <a:latin typeface="Calibri" panose="020F0502020204030204" pitchFamily="34" charset="0"/>
                <a:cs typeface="Calibri" panose="020F0502020204030204" pitchFamily="34" charset="0"/>
              </a:rPr>
              <a:t>מָה מַרְגִּישִׁים כְּשֶׁמַּצְלִיחִים </a:t>
            </a:r>
          </a:p>
          <a:p>
            <a:pPr algn="ctr">
              <a:lnSpc>
                <a:spcPct val="150000"/>
              </a:lnSpc>
            </a:pPr>
            <a:r>
              <a:rPr lang="he-IL" sz="6000" dirty="0">
                <a:latin typeface="Calibri" panose="020F0502020204030204" pitchFamily="34" charset="0"/>
                <a:cs typeface="Calibri" panose="020F0502020204030204" pitchFamily="34" charset="0"/>
              </a:rPr>
              <a:t>רַק חֵלֶק מֵהַמְּשִׂימָה?</a:t>
            </a:r>
          </a:p>
        </p:txBody>
      </p:sp>
      <p:pic>
        <p:nvPicPr>
          <p:cNvPr id="7" name="תמונה 6" descr="Thinker, Thinking, Person, Idea"/>
          <p:cNvPicPr/>
          <p:nvPr/>
        </p:nvPicPr>
        <p:blipFill>
          <a:blip r:embed="rId4">
            <a:extLst>
              <a:ext uri="{28A0092B-C50C-407E-A947-70E740481C1C}">
                <a14:useLocalDpi xmlns:a14="http://schemas.microsoft.com/office/drawing/2010/main" val="0"/>
              </a:ext>
            </a:extLst>
          </a:blip>
          <a:srcRect/>
          <a:stretch>
            <a:fillRect/>
          </a:stretch>
        </p:blipFill>
        <p:spPr bwMode="auto">
          <a:xfrm>
            <a:off x="1494264" y="3763521"/>
            <a:ext cx="1875191" cy="2566109"/>
          </a:xfrm>
          <a:prstGeom prst="rect">
            <a:avLst/>
          </a:prstGeom>
          <a:noFill/>
          <a:ln>
            <a:noFill/>
          </a:ln>
        </p:spPr>
      </p:pic>
    </p:spTree>
    <p:extLst>
      <p:ext uri="{BB962C8B-B14F-4D97-AF65-F5344CB8AC3E}">
        <p14:creationId xmlns:p14="http://schemas.microsoft.com/office/powerpoint/2010/main" val="4128398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t>מְשִׂימָה</a:t>
            </a:r>
            <a:endParaRPr sz="4800"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5" name="תיבת טקסט 7">
            <a:extLst>
              <a:ext uri="{FF2B5EF4-FFF2-40B4-BE49-F238E27FC236}">
                <a16:creationId xmlns:a16="http://schemas.microsoft.com/office/drawing/2014/main" id="{2159C100-C1FD-4A86-9FF6-AE70F7E6717B}"/>
              </a:ext>
            </a:extLst>
          </p:cNvPr>
          <p:cNvSpPr txBox="1"/>
          <p:nvPr/>
        </p:nvSpPr>
        <p:spPr>
          <a:xfrm>
            <a:off x="1133781" y="2325189"/>
            <a:ext cx="10227809" cy="3248468"/>
          </a:xfrm>
          <a:prstGeom prst="rect">
            <a:avLst/>
          </a:prstGeom>
          <a:noFill/>
          <a:ln w="57150">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x-none" dirty="0"/>
          </a:p>
        </p:txBody>
      </p:sp>
      <p:sp>
        <p:nvSpPr>
          <p:cNvPr id="6" name="תיבת טקסט 1">
            <a:extLst>
              <a:ext uri="{FF2B5EF4-FFF2-40B4-BE49-F238E27FC236}">
                <a16:creationId xmlns:a16="http://schemas.microsoft.com/office/drawing/2014/main" id="{47D7CA0C-1564-49EF-BA45-6A89B2EBBC52}"/>
              </a:ext>
            </a:extLst>
          </p:cNvPr>
          <p:cNvSpPr txBox="1"/>
          <p:nvPr/>
        </p:nvSpPr>
        <p:spPr>
          <a:xfrm>
            <a:off x="3081589" y="3274467"/>
            <a:ext cx="7784652" cy="1446550"/>
          </a:xfrm>
          <a:prstGeom prst="rect">
            <a:avLst/>
          </a:prstGeom>
          <a:noFill/>
        </p:spPr>
        <p:txBody>
          <a:bodyPr wrap="square" rtlCol="1">
            <a:spAutoFit/>
          </a:bodyPr>
          <a:lstStyle/>
          <a:p>
            <a:pPr algn="ctr"/>
            <a:r>
              <a:rPr lang="he-IL" sz="7200" dirty="0">
                <a:latin typeface="Calibri" panose="020F0502020204030204" pitchFamily="34" charset="0"/>
                <a:cs typeface="Calibri" panose="020F0502020204030204" pitchFamily="34" charset="0"/>
              </a:rPr>
              <a:t>= </a:t>
            </a:r>
            <a:r>
              <a:rPr lang="he-IL" sz="8800" dirty="0">
                <a:latin typeface="Calibri" panose="020F0502020204030204" pitchFamily="34" charset="0"/>
                <a:cs typeface="Calibri" panose="020F0502020204030204" pitchFamily="34" charset="0"/>
              </a:rPr>
              <a:t>2+8+4+6+5+3 </a:t>
            </a:r>
            <a:r>
              <a:rPr lang="he-IL" sz="7200" dirty="0">
                <a:latin typeface="Calibri" panose="020F0502020204030204" pitchFamily="34" charset="0"/>
                <a:cs typeface="Calibri" panose="020F0502020204030204" pitchFamily="34" charset="0"/>
              </a:rPr>
              <a:t> </a:t>
            </a:r>
          </a:p>
        </p:txBody>
      </p:sp>
      <p:pic>
        <p:nvPicPr>
          <p:cNvPr id="7" name="תמונה 6" descr="Emoji, Smiley, Funny, Cartoon, Comic"/>
          <p:cNvPicPr/>
          <p:nvPr/>
        </p:nvPicPr>
        <p:blipFill>
          <a:blip r:embed="rId4">
            <a:extLst>
              <a:ext uri="{28A0092B-C50C-407E-A947-70E740481C1C}">
                <a14:useLocalDpi xmlns:a14="http://schemas.microsoft.com/office/drawing/2010/main" val="0"/>
              </a:ext>
            </a:extLst>
          </a:blip>
          <a:srcRect/>
          <a:stretch>
            <a:fillRect/>
          </a:stretch>
        </p:blipFill>
        <p:spPr bwMode="auto">
          <a:xfrm>
            <a:off x="1075539" y="3787899"/>
            <a:ext cx="2915048" cy="2679882"/>
          </a:xfrm>
          <a:prstGeom prst="rect">
            <a:avLst/>
          </a:prstGeom>
          <a:noFill/>
          <a:ln>
            <a:noFill/>
          </a:ln>
        </p:spPr>
      </p:pic>
    </p:spTree>
    <p:extLst>
      <p:ext uri="{BB962C8B-B14F-4D97-AF65-F5344CB8AC3E}">
        <p14:creationId xmlns:p14="http://schemas.microsoft.com/office/powerpoint/2010/main" val="154762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2868328" y="663126"/>
            <a:ext cx="8493262"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לֹא כָּל כָּךְ הִצְלַחְתִּי...</a:t>
            </a:r>
            <a:endParaRPr strike="sngStrike" dirty="0"/>
          </a:p>
        </p:txBody>
      </p:sp>
      <p:pic>
        <p:nvPicPr>
          <p:cNvPr id="288" name="Google Shape;288;p10"/>
          <p:cNvPicPr preferRelativeResize="0"/>
          <p:nvPr/>
        </p:nvPicPr>
        <p:blipFill rotWithShape="1">
          <a:blip r:embed="rId3">
            <a:alphaModFix/>
          </a:blip>
          <a:srcRect/>
          <a:stretch/>
        </p:blipFill>
        <p:spPr>
          <a:xfrm>
            <a:off x="1433254" y="127776"/>
            <a:ext cx="1017545" cy="1070700"/>
          </a:xfrm>
          <a:prstGeom prst="rect">
            <a:avLst/>
          </a:prstGeom>
          <a:noFill/>
          <a:ln>
            <a:noFill/>
          </a:ln>
        </p:spPr>
      </p:pic>
      <p:sp>
        <p:nvSpPr>
          <p:cNvPr id="5" name="מציין מיקום טקסט 2">
            <a:extLst>
              <a:ext uri="{FF2B5EF4-FFF2-40B4-BE49-F238E27FC236}">
                <a16:creationId xmlns:a16="http://schemas.microsoft.com/office/drawing/2014/main" id="{C50AC151-8701-4ACE-BD60-F47719F415AF}"/>
              </a:ext>
            </a:extLst>
          </p:cNvPr>
          <p:cNvSpPr txBox="1">
            <a:spLocks/>
          </p:cNvSpPr>
          <p:nvPr/>
        </p:nvSpPr>
        <p:spPr>
          <a:xfrm>
            <a:off x="392582" y="1928813"/>
            <a:ext cx="11139055" cy="4405485"/>
          </a:xfrm>
          <a:prstGeom prst="rect">
            <a:avLst/>
          </a:prstGeom>
          <a:noFill/>
          <a:ln w="57150">
            <a:noFill/>
          </a:ln>
        </p:spPr>
        <p:style>
          <a:lnRef idx="2">
            <a:schemeClr val="accent3"/>
          </a:lnRef>
          <a:fillRef idx="1">
            <a:schemeClr val="lt1"/>
          </a:fillRef>
          <a:effectRef idx="0">
            <a:schemeClr val="accent3"/>
          </a:effectRef>
          <a:fontRef idx="minor">
            <a:schemeClr val="dk1"/>
          </a:fontRef>
        </p:style>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r" rtl="1">
              <a:lnSpc>
                <a:spcPct val="90000"/>
              </a:lnSpc>
              <a:spcBef>
                <a:spcPts val="800"/>
              </a:spcBef>
              <a:spcAft>
                <a:spcPts val="0"/>
              </a:spcAft>
              <a:buClr>
                <a:schemeClr val="accent2"/>
              </a:buClr>
              <a:buSzPts val="2600"/>
              <a:buFont typeface="Calibri"/>
              <a:buNone/>
              <a:defRPr sz="26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he-IL" sz="2800" dirty="0">
                <a:solidFill>
                  <a:schemeClr val="tx2">
                    <a:lumMod val="10000"/>
                  </a:schemeClr>
                </a:solidFill>
              </a:rPr>
              <a:t>כִּתְבוּ אוֹ צַיְּרוּ בְּמַחְבֶּרֶת אֵיךְ הִרְגַּשְׁתֶּם כְּשֶׁהִצְלַחְתֶּם רַק חֵלֶק מֵהַמְּשִׂימָה?</a:t>
            </a:r>
          </a:p>
          <a:p>
            <a:r>
              <a:rPr lang="he-IL" sz="2800" dirty="0">
                <a:solidFill>
                  <a:schemeClr val="tx2">
                    <a:lumMod val="10000"/>
                  </a:schemeClr>
                </a:solidFill>
              </a:rPr>
              <a:t>נִתָּן לְצַיֵּר גַּם </a:t>
            </a:r>
            <a:r>
              <a:rPr lang="he-IL" sz="2800" dirty="0" err="1">
                <a:solidFill>
                  <a:schemeClr val="tx2">
                    <a:lumMod val="10000"/>
                  </a:schemeClr>
                </a:solidFill>
              </a:rPr>
              <a:t>אִימוֹג</a:t>
            </a:r>
            <a:r>
              <a:rPr lang="he-IL" sz="2800" dirty="0">
                <a:solidFill>
                  <a:schemeClr val="tx2">
                    <a:lumMod val="10000"/>
                  </a:schemeClr>
                </a:solidFill>
              </a:rPr>
              <a:t>ִ'י אַחֵר...</a:t>
            </a:r>
            <a:endParaRPr lang="x-none" sz="2800" dirty="0">
              <a:solidFill>
                <a:schemeClr val="tx2">
                  <a:lumMod val="10000"/>
                </a:schemeClr>
              </a:solidFill>
            </a:endParaRPr>
          </a:p>
        </p:txBody>
      </p:sp>
      <p:pic>
        <p:nvPicPr>
          <p:cNvPr id="6" name="תמונה 5"/>
          <p:cNvPicPr>
            <a:picLocks noChangeAspect="1"/>
          </p:cNvPicPr>
          <p:nvPr/>
        </p:nvPicPr>
        <p:blipFill>
          <a:blip r:embed="rId4"/>
          <a:stretch>
            <a:fillRect/>
          </a:stretch>
        </p:blipFill>
        <p:spPr>
          <a:xfrm>
            <a:off x="8486821" y="3033637"/>
            <a:ext cx="3044816" cy="2818050"/>
          </a:xfrm>
          <a:prstGeom prst="rect">
            <a:avLst/>
          </a:prstGeom>
        </p:spPr>
      </p:pic>
      <p:pic>
        <p:nvPicPr>
          <p:cNvPr id="7" name="תמונה 6"/>
          <p:cNvPicPr>
            <a:picLocks noChangeAspect="1"/>
          </p:cNvPicPr>
          <p:nvPr/>
        </p:nvPicPr>
        <p:blipFill>
          <a:blip r:embed="rId5"/>
          <a:stretch>
            <a:fillRect/>
          </a:stretch>
        </p:blipFill>
        <p:spPr>
          <a:xfrm>
            <a:off x="5726119" y="3033637"/>
            <a:ext cx="3694626" cy="2461539"/>
          </a:xfrm>
          <a:prstGeom prst="rect">
            <a:avLst/>
          </a:prstGeom>
        </p:spPr>
      </p:pic>
      <p:pic>
        <p:nvPicPr>
          <p:cNvPr id="8" name="Picture 2" descr="Emoji, Emotion, Emoticon, Expres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928" y="3033637"/>
            <a:ext cx="3444949" cy="2374651"/>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p:cNvPicPr>
            <a:picLocks noChangeAspect="1"/>
          </p:cNvPicPr>
          <p:nvPr/>
        </p:nvPicPr>
        <p:blipFill>
          <a:blip r:embed="rId7"/>
          <a:stretch>
            <a:fillRect/>
          </a:stretch>
        </p:blipFill>
        <p:spPr>
          <a:xfrm>
            <a:off x="528060" y="2645881"/>
            <a:ext cx="3482453" cy="3063274"/>
          </a:xfrm>
          <a:prstGeom prst="rect">
            <a:avLst/>
          </a:prstGeom>
        </p:spPr>
      </p:pic>
    </p:spTree>
    <p:extLst>
      <p:ext uri="{BB962C8B-B14F-4D97-AF65-F5344CB8AC3E}">
        <p14:creationId xmlns:p14="http://schemas.microsoft.com/office/powerpoint/2010/main" val="405672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8" name="תיבת טקסט 7">
            <a:extLst>
              <a:ext uri="{FF2B5EF4-FFF2-40B4-BE49-F238E27FC236}">
                <a16:creationId xmlns:a16="http://schemas.microsoft.com/office/drawing/2014/main" id="{DFE01BC3-0F61-4639-B6A8-0F583BAD1FD9}"/>
              </a:ext>
            </a:extLst>
          </p:cNvPr>
          <p:cNvSpPr txBox="1"/>
          <p:nvPr/>
        </p:nvSpPr>
        <p:spPr>
          <a:xfrm>
            <a:off x="1133781" y="2481945"/>
            <a:ext cx="10227809" cy="3248468"/>
          </a:xfrm>
          <a:prstGeom prst="rect">
            <a:avLst/>
          </a:prstGeom>
          <a:noFill/>
          <a:ln w="57150">
            <a:solidFill>
              <a:schemeClr val="accent1">
                <a:lumMod val="40000"/>
                <a:lumOff val="6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x-none" dirty="0"/>
          </a:p>
        </p:txBody>
      </p:sp>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t>אֲנַחְנוּ תָּמִיד בַּדֶּרֶךְ לְהַצְלָחָה</a:t>
            </a:r>
            <a:endParaRPr sz="4800"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7" name="תיבת טקסט 1">
            <a:extLst>
              <a:ext uri="{FF2B5EF4-FFF2-40B4-BE49-F238E27FC236}">
                <a16:creationId xmlns:a16="http://schemas.microsoft.com/office/drawing/2014/main" id="{47D7CA0C-1564-49EF-BA45-6A89B2EBBC52}"/>
              </a:ext>
            </a:extLst>
          </p:cNvPr>
          <p:cNvSpPr txBox="1"/>
          <p:nvPr/>
        </p:nvSpPr>
        <p:spPr>
          <a:xfrm>
            <a:off x="1573033" y="3483023"/>
            <a:ext cx="9788557" cy="1446550"/>
          </a:xfrm>
          <a:prstGeom prst="rect">
            <a:avLst/>
          </a:prstGeom>
          <a:noFill/>
        </p:spPr>
        <p:txBody>
          <a:bodyPr wrap="square" rtlCol="1">
            <a:spAutoFit/>
          </a:bodyPr>
          <a:lstStyle/>
          <a:p>
            <a:pPr algn="ctr"/>
            <a:r>
              <a:rPr lang="he-IL" sz="8800" dirty="0">
                <a:latin typeface="Calibri" panose="020F0502020204030204" pitchFamily="34" charset="0"/>
                <a:cs typeface="Calibri" panose="020F0502020204030204" pitchFamily="34" charset="0"/>
              </a:rPr>
              <a:t>28</a:t>
            </a:r>
            <a:r>
              <a:rPr lang="he-IL" sz="7200" dirty="0">
                <a:latin typeface="Calibri" panose="020F0502020204030204" pitchFamily="34" charset="0"/>
                <a:cs typeface="Calibri" panose="020F0502020204030204" pitchFamily="34" charset="0"/>
              </a:rPr>
              <a:t>= </a:t>
            </a:r>
            <a:r>
              <a:rPr lang="he-IL" sz="8800" dirty="0">
                <a:latin typeface="Calibri" panose="020F0502020204030204" pitchFamily="34" charset="0"/>
                <a:cs typeface="Calibri" panose="020F0502020204030204" pitchFamily="34" charset="0"/>
              </a:rPr>
              <a:t>2+8+4+6+5+3 </a:t>
            </a:r>
            <a:r>
              <a:rPr lang="he-IL" sz="7200" dirty="0">
                <a:latin typeface="Calibri" panose="020F0502020204030204" pitchFamily="34" charset="0"/>
                <a:cs typeface="Calibri" panose="020F0502020204030204" pitchFamily="34" charset="0"/>
              </a:rPr>
              <a:t> </a:t>
            </a:r>
          </a:p>
        </p:txBody>
      </p:sp>
      <p:pic>
        <p:nvPicPr>
          <p:cNvPr id="9" name="תמונה 8" descr="cook emoji"/>
          <p:cNvPicPr/>
          <p:nvPr/>
        </p:nvPicPr>
        <p:blipFill>
          <a:blip r:embed="rId4">
            <a:extLst>
              <a:ext uri="{28A0092B-C50C-407E-A947-70E740481C1C}">
                <a14:useLocalDpi xmlns:a14="http://schemas.microsoft.com/office/drawing/2010/main" val="0"/>
              </a:ext>
            </a:extLst>
          </a:blip>
          <a:srcRect/>
          <a:stretch>
            <a:fillRect/>
          </a:stretch>
        </p:blipFill>
        <p:spPr bwMode="auto">
          <a:xfrm>
            <a:off x="-653393" y="2027563"/>
            <a:ext cx="4243755" cy="2723352"/>
          </a:xfrm>
          <a:prstGeom prst="rect">
            <a:avLst/>
          </a:prstGeom>
          <a:noFill/>
          <a:ln>
            <a:noFill/>
          </a:ln>
        </p:spPr>
      </p:pic>
    </p:spTree>
    <p:extLst>
      <p:ext uri="{BB962C8B-B14F-4D97-AF65-F5344CB8AC3E}">
        <p14:creationId xmlns:p14="http://schemas.microsoft.com/office/powerpoint/2010/main" val="3245391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t>רֶגַע חוֹשְׁבִים..</a:t>
            </a:r>
            <a:endParaRPr sz="4800"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pic>
        <p:nvPicPr>
          <p:cNvPr id="5" name="Picture 2" descr="Note Book, Paper, Flower, Book, Di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497" y="1733826"/>
            <a:ext cx="9111916" cy="4657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97743" y="2608446"/>
            <a:ext cx="6333423" cy="2554545"/>
          </a:xfrm>
          <a:prstGeom prst="rect">
            <a:avLst/>
          </a:prstGeom>
          <a:noFill/>
        </p:spPr>
        <p:txBody>
          <a:bodyPr wrap="square" rtlCol="1">
            <a:spAutoFit/>
          </a:bodyPr>
          <a:lstStyle/>
          <a:p>
            <a:pPr algn="ctr" rtl="1"/>
            <a:r>
              <a:rPr lang="he-IL" sz="8000" dirty="0">
                <a:solidFill>
                  <a:schemeClr val="tx2">
                    <a:lumMod val="10000"/>
                  </a:schemeClr>
                </a:solidFill>
                <a:latin typeface="Calibri" panose="020F0502020204030204" pitchFamily="34" charset="0"/>
                <a:cs typeface="Calibri" panose="020F0502020204030204" pitchFamily="34" charset="0"/>
              </a:rPr>
              <a:t>מָה עוֹשִׂים כְּשֶׁלֹּא כָּל כָּךְ מַצְלִיחִים?</a:t>
            </a:r>
          </a:p>
        </p:txBody>
      </p:sp>
      <p:pic>
        <p:nvPicPr>
          <p:cNvPr id="7" name="תמונה 6" descr="Asian, Books, Cute"/>
          <p:cNvPicPr/>
          <p:nvPr/>
        </p:nvPicPr>
        <p:blipFill>
          <a:blip r:embed="rId5">
            <a:extLst>
              <a:ext uri="{28A0092B-C50C-407E-A947-70E740481C1C}">
                <a14:useLocalDpi xmlns:a14="http://schemas.microsoft.com/office/drawing/2010/main" val="0"/>
              </a:ext>
            </a:extLst>
          </a:blip>
          <a:srcRect/>
          <a:stretch>
            <a:fillRect/>
          </a:stretch>
        </p:blipFill>
        <p:spPr bwMode="auto">
          <a:xfrm>
            <a:off x="0" y="3359418"/>
            <a:ext cx="3238500" cy="3238500"/>
          </a:xfrm>
          <a:prstGeom prst="rect">
            <a:avLst/>
          </a:prstGeom>
          <a:noFill/>
          <a:ln>
            <a:noFill/>
          </a:ln>
        </p:spPr>
      </p:pic>
    </p:spTree>
    <p:extLst>
      <p:ext uri="{BB962C8B-B14F-4D97-AF65-F5344CB8AC3E}">
        <p14:creationId xmlns:p14="http://schemas.microsoft.com/office/powerpoint/2010/main" val="3242222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70023" y="269631"/>
            <a:ext cx="8280000" cy="1034395"/>
          </a:xfrm>
        </p:spPr>
        <p:txBody>
          <a:bodyPr>
            <a:noAutofit/>
          </a:bodyPr>
          <a:lstStyle/>
          <a:p>
            <a:pPr indent="-457200">
              <a:lnSpc>
                <a:spcPct val="150000"/>
              </a:lnSpc>
              <a:spcBef>
                <a:spcPts val="0"/>
              </a:spcBef>
              <a:buFont typeface="Arial"/>
              <a:buChar char="•"/>
            </a:pPr>
            <a:r>
              <a:rPr lang="he-IL" dirty="0"/>
              <a:t> </a:t>
            </a:r>
            <a:br>
              <a:rPr lang="he-IL" dirty="0"/>
            </a:br>
            <a:br>
              <a:rPr lang="he-IL" dirty="0"/>
            </a:br>
            <a:br>
              <a:rPr lang="he-IL" dirty="0"/>
            </a:br>
            <a:br>
              <a:rPr lang="he-IL" dirty="0"/>
            </a:br>
            <a:br>
              <a:rPr lang="he-IL" dirty="0"/>
            </a:br>
            <a:br>
              <a:rPr lang="he-IL" dirty="0"/>
            </a:br>
            <a:br>
              <a:rPr lang="he-IL" dirty="0"/>
            </a:br>
            <a:r>
              <a:rPr lang="he-IL" sz="4800" dirty="0"/>
              <a:t>רֶגַע שֶׁל </a:t>
            </a:r>
            <a:r>
              <a:rPr lang="he-IL" sz="4800" dirty="0" err="1">
                <a:solidFill>
                  <a:schemeClr val="bg1"/>
                </a:solidFill>
              </a:rPr>
              <a:t>מז"ל</a:t>
            </a:r>
            <a:r>
              <a:rPr lang="he-IL" sz="4800" dirty="0">
                <a:solidFill>
                  <a:schemeClr val="bg1"/>
                </a:solidFill>
              </a:rPr>
              <a:t>! </a:t>
            </a:r>
            <a:endParaRPr lang="he-IL" sz="4800" dirty="0">
              <a:solidFill>
                <a:srgbClr val="FF0000"/>
              </a:solidFill>
            </a:endParaRPr>
          </a:p>
        </p:txBody>
      </p:sp>
      <p:sp>
        <p:nvSpPr>
          <p:cNvPr id="5" name="אליפסה 4"/>
          <p:cNvSpPr/>
          <p:nvPr/>
        </p:nvSpPr>
        <p:spPr>
          <a:xfrm>
            <a:off x="9150726" y="3499546"/>
            <a:ext cx="2604450" cy="2362805"/>
          </a:xfrm>
          <a:prstGeom prst="ellipse">
            <a:avLst/>
          </a:prstGeom>
          <a:ln w="7620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pic>
        <p:nvPicPr>
          <p:cNvPr id="7" name="תמונה 6"/>
          <p:cNvPicPr>
            <a:picLocks noChangeAspect="1"/>
          </p:cNvPicPr>
          <p:nvPr/>
        </p:nvPicPr>
        <p:blipFill>
          <a:blip r:embed="rId3"/>
          <a:stretch>
            <a:fillRect/>
          </a:stretch>
        </p:blipFill>
        <p:spPr>
          <a:xfrm>
            <a:off x="4992178" y="3397552"/>
            <a:ext cx="2708348" cy="2464799"/>
          </a:xfrm>
          <a:prstGeom prst="rect">
            <a:avLst/>
          </a:prstGeom>
        </p:spPr>
      </p:pic>
      <p:pic>
        <p:nvPicPr>
          <p:cNvPr id="8" name="תמונה 7" descr="Meditate, Finger, Keep, Hand, Woman"/>
          <p:cNvPicPr/>
          <p:nvPr/>
        </p:nvPicPr>
        <p:blipFill rotWithShape="1">
          <a:blip r:embed="rId4">
            <a:clrChange>
              <a:clrFrom>
                <a:srgbClr val="ADACA8"/>
              </a:clrFrom>
              <a:clrTo>
                <a:srgbClr val="ADACA8">
                  <a:alpha val="0"/>
                </a:srgbClr>
              </a:clrTo>
            </a:clrChange>
            <a:extLst>
              <a:ext uri="{28A0092B-C50C-407E-A947-70E740481C1C}">
                <a14:useLocalDpi xmlns:a14="http://schemas.microsoft.com/office/drawing/2010/main" val="0"/>
              </a:ext>
            </a:extLst>
          </a:blip>
          <a:srcRect l="38657" t="10294" r="3151" b="40294"/>
          <a:stretch/>
        </p:blipFill>
        <p:spPr bwMode="auto">
          <a:xfrm>
            <a:off x="5481129" y="4001724"/>
            <a:ext cx="1624538" cy="123938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1" name="תמונה 10"/>
          <p:cNvPicPr>
            <a:picLocks noChangeAspect="1"/>
          </p:cNvPicPr>
          <p:nvPr/>
        </p:nvPicPr>
        <p:blipFill>
          <a:blip r:embed="rId3"/>
          <a:stretch>
            <a:fillRect/>
          </a:stretch>
        </p:blipFill>
        <p:spPr>
          <a:xfrm>
            <a:off x="959213" y="3397552"/>
            <a:ext cx="2582765" cy="2383637"/>
          </a:xfrm>
          <a:prstGeom prst="rect">
            <a:avLst/>
          </a:prstGeom>
        </p:spPr>
      </p:pic>
      <p:pic>
        <p:nvPicPr>
          <p:cNvPr id="12" name="תמונה 11"/>
          <p:cNvPicPr>
            <a:picLocks noChangeAspect="1"/>
          </p:cNvPicPr>
          <p:nvPr/>
        </p:nvPicPr>
        <p:blipFill>
          <a:blip r:embed="rId5"/>
          <a:stretch>
            <a:fillRect/>
          </a:stretch>
        </p:blipFill>
        <p:spPr>
          <a:xfrm rot="10800000">
            <a:off x="1709058" y="3739661"/>
            <a:ext cx="893463" cy="1763511"/>
          </a:xfrm>
          <a:prstGeom prst="rect">
            <a:avLst/>
          </a:prstGeom>
        </p:spPr>
      </p:pic>
      <p:sp>
        <p:nvSpPr>
          <p:cNvPr id="13" name="TextBox 12"/>
          <p:cNvSpPr txBox="1"/>
          <p:nvPr/>
        </p:nvSpPr>
        <p:spPr>
          <a:xfrm>
            <a:off x="8334165" y="2300474"/>
            <a:ext cx="3857835" cy="830997"/>
          </a:xfrm>
          <a:prstGeom prst="rect">
            <a:avLst/>
          </a:prstGeom>
          <a:noFill/>
        </p:spPr>
        <p:txBody>
          <a:bodyPr wrap="square" rtlCol="1">
            <a:spAutoFit/>
          </a:bodyPr>
          <a:lstStyle/>
          <a:p>
            <a:pPr algn="ctr"/>
            <a:r>
              <a:rPr lang="he-IL" sz="4800" b="1" dirty="0">
                <a:ln w="9525">
                  <a:solidFill>
                    <a:schemeClr val="bg1"/>
                  </a:solidFill>
                  <a:prstDash val="solid"/>
                </a:ln>
                <a:solidFill>
                  <a:schemeClr val="tx2">
                    <a:lumMod val="10000"/>
                  </a:schemeClr>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מָה אֲנִי מַרְגִּישׁ?</a:t>
            </a:r>
          </a:p>
        </p:txBody>
      </p:sp>
      <p:sp>
        <p:nvSpPr>
          <p:cNvPr id="15" name="TextBox 14"/>
          <p:cNvSpPr txBox="1"/>
          <p:nvPr/>
        </p:nvSpPr>
        <p:spPr>
          <a:xfrm>
            <a:off x="4651572" y="2328219"/>
            <a:ext cx="3254878" cy="830997"/>
          </a:xfrm>
          <a:prstGeom prst="rect">
            <a:avLst/>
          </a:prstGeom>
          <a:noFill/>
        </p:spPr>
        <p:txBody>
          <a:bodyPr wrap="square" rtlCol="1">
            <a:spAutoFit/>
          </a:bodyPr>
          <a:lstStyle/>
          <a:p>
            <a:pPr algn="ctr" rtl="1"/>
            <a:r>
              <a:rPr lang="he-IL" sz="4800" b="1" dirty="0">
                <a:ln w="9525">
                  <a:solidFill>
                    <a:schemeClr val="bg1"/>
                  </a:solidFill>
                  <a:prstDash val="solid"/>
                </a:ln>
                <a:solidFill>
                  <a:schemeClr val="tx2">
                    <a:lumMod val="10000"/>
                  </a:schemeClr>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זֶה רַק זְמַנִּי!</a:t>
            </a:r>
          </a:p>
        </p:txBody>
      </p:sp>
      <p:sp>
        <p:nvSpPr>
          <p:cNvPr id="17" name="TextBox 16"/>
          <p:cNvSpPr txBox="1"/>
          <p:nvPr/>
        </p:nvSpPr>
        <p:spPr>
          <a:xfrm>
            <a:off x="182458" y="2322111"/>
            <a:ext cx="3946661" cy="830997"/>
          </a:xfrm>
          <a:prstGeom prst="rect">
            <a:avLst/>
          </a:prstGeom>
          <a:noFill/>
        </p:spPr>
        <p:txBody>
          <a:bodyPr wrap="square" rtlCol="1">
            <a:spAutoFit/>
          </a:bodyPr>
          <a:lstStyle/>
          <a:p>
            <a:r>
              <a:rPr lang="he-IL" sz="4800" b="1" dirty="0">
                <a:ln w="9525">
                  <a:solidFill>
                    <a:schemeClr val="bg1"/>
                  </a:solidFill>
                  <a:prstDash val="solid"/>
                </a:ln>
                <a:solidFill>
                  <a:schemeClr val="tx2">
                    <a:lumMod val="10000"/>
                  </a:schemeClr>
                </a:solidFill>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לְאָן אֲנִי מַמְשִׁיךְ?</a:t>
            </a:r>
          </a:p>
        </p:txBody>
      </p:sp>
      <p:pic>
        <p:nvPicPr>
          <p:cNvPr id="19" name="תמונה 18" descr="Heart, Red, Love, Form, Drawn By Hand"/>
          <p:cNvPicPr/>
          <p:nvPr/>
        </p:nvPicPr>
        <p:blipFill>
          <a:blip r:embed="rId6">
            <a:extLst>
              <a:ext uri="{28A0092B-C50C-407E-A947-70E740481C1C}">
                <a14:useLocalDpi xmlns:a14="http://schemas.microsoft.com/office/drawing/2010/main" val="0"/>
              </a:ext>
            </a:extLst>
          </a:blip>
          <a:srcRect/>
          <a:stretch>
            <a:fillRect/>
          </a:stretch>
        </p:blipFill>
        <p:spPr bwMode="auto">
          <a:xfrm>
            <a:off x="10140462" y="3739661"/>
            <a:ext cx="1179895" cy="1009650"/>
          </a:xfrm>
          <a:prstGeom prst="rect">
            <a:avLst/>
          </a:prstGeom>
          <a:noFill/>
          <a:ln>
            <a:noFill/>
          </a:ln>
        </p:spPr>
      </p:pic>
      <p:pic>
        <p:nvPicPr>
          <p:cNvPr id="18" name="תמונה 17" descr="Mentor, Mentoring, Help, Hand"/>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484" t="29117" r="56989" b="22353"/>
          <a:stretch/>
        </p:blipFill>
        <p:spPr bwMode="auto">
          <a:xfrm>
            <a:off x="9413631" y="3963498"/>
            <a:ext cx="1277747" cy="1571625"/>
          </a:xfrm>
          <a:prstGeom prst="rect">
            <a:avLst/>
          </a:prstGeom>
          <a:noFill/>
          <a:ln>
            <a:noFill/>
          </a:ln>
          <a:extLst>
            <a:ext uri="{53640926-AAD7-44D8-BBD7-CCE9431645EC}">
              <a14:shadowObscured xmlns:a14="http://schemas.microsoft.com/office/drawing/2010/main"/>
            </a:ext>
          </a:extLst>
        </p:spPr>
      </p:pic>
      <p:pic>
        <p:nvPicPr>
          <p:cNvPr id="20" name="Google Shape;288;p10"/>
          <p:cNvPicPr preferRelativeResize="0"/>
          <p:nvPr/>
        </p:nvPicPr>
        <p:blipFill rotWithShape="1">
          <a:blip r:embed="rId8">
            <a:alphaModFix/>
          </a:blip>
          <a:srcRect/>
          <a:stretch/>
        </p:blipFill>
        <p:spPr>
          <a:xfrm>
            <a:off x="1741754" y="269631"/>
            <a:ext cx="1017545" cy="1070700"/>
          </a:xfrm>
          <a:prstGeom prst="rect">
            <a:avLst/>
          </a:prstGeom>
          <a:noFill/>
          <a:ln>
            <a:noFill/>
          </a:ln>
        </p:spPr>
      </p:pic>
    </p:spTree>
    <p:extLst>
      <p:ext uri="{BB962C8B-B14F-4D97-AF65-F5344CB8AC3E}">
        <p14:creationId xmlns:p14="http://schemas.microsoft.com/office/powerpoint/2010/main" val="211288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5" name="אליפסה 14"/>
          <p:cNvSpPr/>
          <p:nvPr/>
        </p:nvSpPr>
        <p:spPr>
          <a:xfrm>
            <a:off x="735232" y="3347785"/>
            <a:ext cx="2942750" cy="2676426"/>
          </a:xfrm>
          <a:prstGeom prst="ellipse">
            <a:avLst/>
          </a:prstGeom>
          <a:ln w="7620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4" name="אליפסה 13"/>
          <p:cNvSpPr/>
          <p:nvPr/>
        </p:nvSpPr>
        <p:spPr>
          <a:xfrm>
            <a:off x="4164219" y="3347785"/>
            <a:ext cx="3000279" cy="2689599"/>
          </a:xfrm>
          <a:prstGeom prst="ellipse">
            <a:avLst/>
          </a:prstGeom>
          <a:ln w="7620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3" name="אליפסה 12"/>
          <p:cNvSpPr/>
          <p:nvPr/>
        </p:nvSpPr>
        <p:spPr>
          <a:xfrm>
            <a:off x="7515159" y="3360959"/>
            <a:ext cx="2849698" cy="2676425"/>
          </a:xfrm>
          <a:prstGeom prst="ellipse">
            <a:avLst/>
          </a:prstGeom>
          <a:ln w="76200"/>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pic>
        <p:nvPicPr>
          <p:cNvPr id="288" name="Google Shape;288;p10"/>
          <p:cNvPicPr preferRelativeResize="0"/>
          <p:nvPr/>
        </p:nvPicPr>
        <p:blipFill rotWithShape="1">
          <a:blip r:embed="rId3">
            <a:alphaModFix/>
          </a:blip>
          <a:srcRect/>
          <a:stretch/>
        </p:blipFill>
        <p:spPr>
          <a:xfrm>
            <a:off x="534697" y="312013"/>
            <a:ext cx="1017545" cy="1070700"/>
          </a:xfrm>
          <a:prstGeom prst="rect">
            <a:avLst/>
          </a:prstGeom>
          <a:noFill/>
          <a:ln>
            <a:noFill/>
          </a:ln>
        </p:spPr>
      </p:pic>
      <p:sp>
        <p:nvSpPr>
          <p:cNvPr id="5" name="כותרת 4"/>
          <p:cNvSpPr txBox="1">
            <a:spLocks noGrp="1"/>
          </p:cNvSpPr>
          <p:nvPr>
            <p:ph type="title"/>
          </p:nvPr>
        </p:nvSpPr>
        <p:spPr>
          <a:xfrm>
            <a:off x="1552242" y="439931"/>
            <a:ext cx="9809496" cy="942782"/>
          </a:xfrm>
          <a:prstGeom prst="rect">
            <a:avLst/>
          </a:prstGeom>
          <a:noFill/>
        </p:spPr>
        <p:txBody>
          <a:bodyPr wrap="square" rtlCol="1">
            <a:spAutoFit/>
          </a:bodyPr>
          <a:lstStyle/>
          <a:p>
            <a:r>
              <a:rPr lang="he-IL" sz="5400" dirty="0"/>
              <a:t>רֶגַע שֶׁל </a:t>
            </a:r>
            <a:r>
              <a:rPr lang="he-IL" sz="5400" dirty="0" err="1">
                <a:solidFill>
                  <a:schemeClr val="bg1"/>
                </a:solidFill>
              </a:rPr>
              <a:t>מז"ל</a:t>
            </a:r>
            <a:r>
              <a:rPr lang="he-IL" sz="5400" dirty="0">
                <a:solidFill>
                  <a:schemeClr val="bg1"/>
                </a:solidFill>
              </a:rPr>
              <a:t>! </a:t>
            </a:r>
            <a:endParaRPr lang="he-IL" sz="5400" b="1" dirty="0">
              <a:solidFill>
                <a:srgbClr val="FF0000"/>
              </a:solidFill>
            </a:endParaRPr>
          </a:p>
        </p:txBody>
      </p:sp>
      <p:sp>
        <p:nvSpPr>
          <p:cNvPr id="6" name="מציין מיקום טקסט 5"/>
          <p:cNvSpPr txBox="1">
            <a:spLocks noGrp="1"/>
          </p:cNvSpPr>
          <p:nvPr>
            <p:ph type="body" idx="1"/>
          </p:nvPr>
        </p:nvSpPr>
        <p:spPr>
          <a:xfrm>
            <a:off x="3911935" y="1719683"/>
            <a:ext cx="4414126" cy="1579879"/>
          </a:xfrm>
          <a:prstGeom prst="rect">
            <a:avLst/>
          </a:prstGeom>
          <a:noFill/>
        </p:spPr>
        <p:txBody>
          <a:bodyPr wrap="square" rtlCol="1">
            <a:spAutoFit/>
          </a:bodyPr>
          <a:lstStyle/>
          <a:p>
            <a:r>
              <a:rPr lang="he-IL" sz="10000" b="1" dirty="0" err="1">
                <a:ln w="28575">
                  <a:solidFill>
                    <a:schemeClr val="tx1">
                      <a:lumMod val="50000"/>
                    </a:schemeClr>
                  </a:solidFill>
                  <a:prstDash val="solid"/>
                </a:ln>
                <a:solidFill>
                  <a:schemeClr val="accent3"/>
                </a:solidFill>
                <a:effectLst>
                  <a:outerShdw blurRad="12700" dist="38100" dir="2700000" algn="tl" rotWithShape="0">
                    <a:schemeClr val="bg1">
                      <a:lumMod val="50000"/>
                    </a:schemeClr>
                  </a:outerShdw>
                </a:effectLst>
              </a:rPr>
              <a:t>מז"ל</a:t>
            </a:r>
            <a:r>
              <a:rPr lang="he-IL" sz="10000" b="1" dirty="0">
                <a:ln w="9525">
                  <a:solidFill>
                    <a:schemeClr val="bg1"/>
                  </a:solidFill>
                  <a:prstDash val="solid"/>
                </a:ln>
                <a:solidFill>
                  <a:schemeClr val="tx2">
                    <a:lumMod val="10000"/>
                  </a:schemeClr>
                </a:solidFill>
                <a:effectLst>
                  <a:outerShdw blurRad="12700" dist="38100" dir="2700000" algn="tl" rotWithShape="0">
                    <a:schemeClr val="bg1">
                      <a:lumMod val="50000"/>
                    </a:schemeClr>
                  </a:outerShdw>
                </a:effectLst>
              </a:rPr>
              <a:t> </a:t>
            </a:r>
          </a:p>
        </p:txBody>
      </p:sp>
      <p:sp>
        <p:nvSpPr>
          <p:cNvPr id="7" name="TextBox 6"/>
          <p:cNvSpPr txBox="1"/>
          <p:nvPr/>
        </p:nvSpPr>
        <p:spPr>
          <a:xfrm>
            <a:off x="7298569" y="3453293"/>
            <a:ext cx="3066288" cy="2031325"/>
          </a:xfrm>
          <a:prstGeom prst="rect">
            <a:avLst/>
          </a:prstGeom>
          <a:noFill/>
        </p:spPr>
        <p:txBody>
          <a:bodyPr wrap="square" rtlCol="1">
            <a:spAutoFit/>
          </a:bodyPr>
          <a:lstStyle/>
          <a:p>
            <a:pPr algn="ctr"/>
            <a:r>
              <a:rPr lang="he-IL" sz="7200" b="1" dirty="0">
                <a:ln w="28575">
                  <a:solidFill>
                    <a:schemeClr val="tx1">
                      <a:lumMod val="50000"/>
                    </a:schemeClr>
                  </a:solidFill>
                </a:ln>
                <a:solidFill>
                  <a:schemeClr val="accent3"/>
                </a:solidFill>
                <a:latin typeface="Calibri" panose="020F0502020204030204" pitchFamily="34" charset="0"/>
                <a:cs typeface="Calibri" panose="020F0502020204030204" pitchFamily="34" charset="0"/>
              </a:rPr>
              <a:t>מ</a:t>
            </a:r>
            <a:r>
              <a:rPr lang="he-IL" sz="6000" b="1" dirty="0">
                <a:ln w="28575">
                  <a:solidFill>
                    <a:sysClr val="windowText" lastClr="000000"/>
                  </a:solidFill>
                </a:ln>
                <a:solidFill>
                  <a:sysClr val="windowText" lastClr="000000"/>
                </a:solidFill>
                <a:latin typeface="Calibri" panose="020F0502020204030204" pitchFamily="34" charset="0"/>
                <a:cs typeface="Calibri" panose="020F0502020204030204" pitchFamily="34" charset="0"/>
              </a:rPr>
              <a:t>ה</a:t>
            </a:r>
            <a:r>
              <a:rPr lang="he-IL" sz="7200" b="1" dirty="0">
                <a:ln w="28575">
                  <a:solidFill>
                    <a:schemeClr val="tx1">
                      <a:lumMod val="50000"/>
                    </a:schemeClr>
                  </a:solidFill>
                </a:ln>
                <a:solidFill>
                  <a:schemeClr val="accent3"/>
                </a:solidFill>
                <a:latin typeface="Calibri" panose="020F0502020204030204" pitchFamily="34" charset="0"/>
                <a:cs typeface="Calibri" panose="020F0502020204030204" pitchFamily="34" charset="0"/>
              </a:rPr>
              <a:t> </a:t>
            </a:r>
            <a:r>
              <a:rPr lang="he-IL" sz="5400" b="1" dirty="0">
                <a:ln w="28575">
                  <a:solidFill>
                    <a:sysClr val="windowText" lastClr="000000"/>
                  </a:solidFill>
                </a:ln>
                <a:solidFill>
                  <a:sysClr val="windowText" lastClr="000000"/>
                </a:solidFill>
                <a:latin typeface="Calibri" panose="020F0502020204030204" pitchFamily="34" charset="0"/>
                <a:cs typeface="Calibri" panose="020F0502020204030204" pitchFamily="34" charset="0"/>
              </a:rPr>
              <a:t>אני מרגיש?</a:t>
            </a:r>
          </a:p>
        </p:txBody>
      </p:sp>
      <p:sp>
        <p:nvSpPr>
          <p:cNvPr id="8" name="TextBox 7"/>
          <p:cNvSpPr txBox="1"/>
          <p:nvPr/>
        </p:nvSpPr>
        <p:spPr>
          <a:xfrm>
            <a:off x="4164219" y="3476981"/>
            <a:ext cx="2779776" cy="2123658"/>
          </a:xfrm>
          <a:prstGeom prst="rect">
            <a:avLst/>
          </a:prstGeom>
          <a:noFill/>
        </p:spPr>
        <p:txBody>
          <a:bodyPr wrap="square" rtlCol="1">
            <a:spAutoFit/>
          </a:bodyPr>
          <a:lstStyle/>
          <a:p>
            <a:pPr algn="ctr"/>
            <a:r>
              <a:rPr lang="he-IL" sz="7200" b="1" dirty="0">
                <a:ln w="28575">
                  <a:solidFill>
                    <a:schemeClr val="tx1">
                      <a:lumMod val="50000"/>
                    </a:schemeClr>
                  </a:solidFill>
                </a:ln>
                <a:solidFill>
                  <a:schemeClr val="accent3"/>
                </a:solidFill>
                <a:latin typeface="Calibri" panose="020F0502020204030204" pitchFamily="34" charset="0"/>
                <a:cs typeface="Calibri" panose="020F0502020204030204" pitchFamily="34" charset="0"/>
              </a:rPr>
              <a:t>ז</a:t>
            </a:r>
            <a:r>
              <a:rPr lang="he-IL" sz="6000" b="1" dirty="0">
                <a:ln w="28575">
                  <a:solidFill>
                    <a:sysClr val="windowText" lastClr="000000"/>
                  </a:solidFill>
                </a:ln>
                <a:solidFill>
                  <a:sysClr val="windowText" lastClr="000000"/>
                </a:solidFill>
                <a:latin typeface="Calibri" panose="020F0502020204030204" pitchFamily="34" charset="0"/>
                <a:cs typeface="Calibri" panose="020F0502020204030204" pitchFamily="34" charset="0"/>
              </a:rPr>
              <a:t>ה</a:t>
            </a:r>
            <a:r>
              <a:rPr lang="he-IL" sz="7200" b="1" dirty="0">
                <a:ln w="28575">
                  <a:solidFill>
                    <a:schemeClr val="tx1">
                      <a:lumMod val="50000"/>
                    </a:schemeClr>
                  </a:solidFill>
                </a:ln>
                <a:solidFill>
                  <a:schemeClr val="accent3"/>
                </a:solidFill>
                <a:latin typeface="Calibri" panose="020F0502020204030204" pitchFamily="34" charset="0"/>
                <a:cs typeface="Calibri" panose="020F0502020204030204" pitchFamily="34" charset="0"/>
              </a:rPr>
              <a:t> </a:t>
            </a:r>
            <a:r>
              <a:rPr lang="he-IL" sz="6000" b="1" dirty="0">
                <a:ln w="28575">
                  <a:solidFill>
                    <a:sysClr val="windowText" lastClr="000000"/>
                  </a:solidFill>
                </a:ln>
                <a:solidFill>
                  <a:sysClr val="windowText" lastClr="000000"/>
                </a:solidFill>
                <a:latin typeface="Calibri" panose="020F0502020204030204" pitchFamily="34" charset="0"/>
                <a:cs typeface="Calibri" panose="020F0502020204030204" pitchFamily="34" charset="0"/>
              </a:rPr>
              <a:t>רק זמני!</a:t>
            </a:r>
          </a:p>
        </p:txBody>
      </p:sp>
      <p:sp>
        <p:nvSpPr>
          <p:cNvPr id="10" name="TextBox 9"/>
          <p:cNvSpPr txBox="1"/>
          <p:nvPr/>
        </p:nvSpPr>
        <p:spPr>
          <a:xfrm>
            <a:off x="248995" y="3473506"/>
            <a:ext cx="3662939" cy="2123658"/>
          </a:xfrm>
          <a:prstGeom prst="rect">
            <a:avLst/>
          </a:prstGeom>
          <a:noFill/>
        </p:spPr>
        <p:txBody>
          <a:bodyPr wrap="square" rtlCol="1">
            <a:spAutoFit/>
          </a:bodyPr>
          <a:lstStyle/>
          <a:p>
            <a:pPr algn="ctr"/>
            <a:r>
              <a:rPr lang="he-IL" sz="7200" b="1" dirty="0">
                <a:ln w="28575">
                  <a:solidFill>
                    <a:schemeClr val="tx1">
                      <a:lumMod val="50000"/>
                    </a:schemeClr>
                  </a:solidFill>
                </a:ln>
                <a:solidFill>
                  <a:schemeClr val="accent3"/>
                </a:solidFill>
                <a:latin typeface="Calibri" panose="020F0502020204030204" pitchFamily="34" charset="0"/>
                <a:cs typeface="Calibri" panose="020F0502020204030204" pitchFamily="34" charset="0"/>
              </a:rPr>
              <a:t>ל</a:t>
            </a:r>
            <a:r>
              <a:rPr lang="he-IL" sz="6000" b="1" dirty="0">
                <a:ln w="28575">
                  <a:solidFill>
                    <a:sysClr val="windowText" lastClr="000000"/>
                  </a:solidFill>
                </a:ln>
                <a:solidFill>
                  <a:sysClr val="windowText" lastClr="000000"/>
                </a:solidFill>
                <a:latin typeface="Calibri" panose="020F0502020204030204" pitchFamily="34" charset="0"/>
                <a:cs typeface="Calibri" panose="020F0502020204030204" pitchFamily="34" charset="0"/>
              </a:rPr>
              <a:t>אן אני ממשיך?</a:t>
            </a:r>
            <a:endParaRPr lang="he-IL" sz="6000" b="1" dirty="0">
              <a:latin typeface="Calibri" panose="020F0502020204030204" pitchFamily="34" charset="0"/>
              <a:cs typeface="Calibri" panose="020F0502020204030204" pitchFamily="34" charset="0"/>
            </a:endParaRPr>
          </a:p>
        </p:txBody>
      </p:sp>
      <p:pic>
        <p:nvPicPr>
          <p:cNvPr id="12" name="תמונה 11" descr="Boy, Kid, Child, Playing, Happy, Dancing"/>
          <p:cNvPicPr/>
          <p:nvPr/>
        </p:nvPicPr>
        <p:blipFill>
          <a:blip r:embed="rId4">
            <a:extLst>
              <a:ext uri="{28A0092B-C50C-407E-A947-70E740481C1C}">
                <a14:useLocalDpi xmlns:a14="http://schemas.microsoft.com/office/drawing/2010/main" val="0"/>
              </a:ext>
            </a:extLst>
          </a:blip>
          <a:srcRect/>
          <a:stretch>
            <a:fillRect/>
          </a:stretch>
        </p:blipFill>
        <p:spPr bwMode="auto">
          <a:xfrm>
            <a:off x="9842461" y="3572228"/>
            <a:ext cx="2143125" cy="3238500"/>
          </a:xfrm>
          <a:prstGeom prst="rect">
            <a:avLst/>
          </a:prstGeom>
          <a:noFill/>
          <a:ln>
            <a:noFill/>
          </a:ln>
        </p:spPr>
      </p:pic>
    </p:spTree>
    <p:extLst>
      <p:ext uri="{BB962C8B-B14F-4D97-AF65-F5344CB8AC3E}">
        <p14:creationId xmlns:p14="http://schemas.microsoft.com/office/powerpoint/2010/main" val="2933194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solidFill>
                  <a:schemeClr val="bg1"/>
                </a:solidFill>
              </a:rPr>
              <a:t>מַחְשָׁבוֹת שֶׁעוֹזְרוֹת</a:t>
            </a:r>
            <a:endParaRPr sz="4800" dirty="0">
              <a:solidFill>
                <a:schemeClr val="bg1"/>
              </a:solidFill>
            </a:endParaRPr>
          </a:p>
        </p:txBody>
      </p:sp>
      <p:pic>
        <p:nvPicPr>
          <p:cNvPr id="288" name="Google Shape;288;p10"/>
          <p:cNvPicPr preferRelativeResize="0"/>
          <p:nvPr/>
        </p:nvPicPr>
        <p:blipFill rotWithShape="1">
          <a:blip r:embed="rId5">
            <a:alphaModFix/>
          </a:blip>
          <a:srcRect/>
          <a:stretch/>
        </p:blipFill>
        <p:spPr>
          <a:xfrm>
            <a:off x="2572817" y="117439"/>
            <a:ext cx="1017545" cy="1070700"/>
          </a:xfrm>
          <a:prstGeom prst="rect">
            <a:avLst/>
          </a:prstGeom>
          <a:noFill/>
          <a:ln>
            <a:noFill/>
          </a:ln>
        </p:spPr>
      </p:pic>
      <p:sp>
        <p:nvSpPr>
          <p:cNvPr id="5" name="תיבת טקסט 17">
            <a:extLst>
              <a:ext uri="{FF2B5EF4-FFF2-40B4-BE49-F238E27FC236}">
                <a16:creationId xmlns:a16="http://schemas.microsoft.com/office/drawing/2014/main" id="{2E7220BB-87A4-49F6-AAED-FFFA7D5D905D}"/>
              </a:ext>
            </a:extLst>
          </p:cNvPr>
          <p:cNvSpPr txBox="1"/>
          <p:nvPr/>
        </p:nvSpPr>
        <p:spPr>
          <a:xfrm>
            <a:off x="2294412" y="2163944"/>
            <a:ext cx="9540009" cy="370300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rtl="1">
              <a:lnSpc>
                <a:spcPct val="150000"/>
              </a:lnSpc>
            </a:pPr>
            <a:r>
              <a:rPr lang="he-IL" sz="5400" dirty="0">
                <a:solidFill>
                  <a:schemeClr val="tx2">
                    <a:lumMod val="10000"/>
                  </a:schemeClr>
                </a:solidFill>
                <a:latin typeface="Calibri" panose="020F0502020204030204" pitchFamily="34" charset="0"/>
                <a:cs typeface="Calibri" panose="020F0502020204030204" pitchFamily="34" charset="0"/>
              </a:rPr>
              <a:t>כִּתְבוּ אוֹ צַיְּרוּ בְּמַחְבֶּרֶת שָׁלוֹשׁ מַחְשָׁבוֹת שֶׁיְּכוֹלוֹת לַעֲזֹר לָכֶם </a:t>
            </a:r>
          </a:p>
          <a:p>
            <a:pPr algn="ctr" rtl="1">
              <a:lnSpc>
                <a:spcPct val="150000"/>
              </a:lnSpc>
            </a:pPr>
            <a:r>
              <a:rPr lang="he-IL" sz="5400" dirty="0">
                <a:solidFill>
                  <a:schemeClr val="tx2">
                    <a:lumMod val="10000"/>
                  </a:schemeClr>
                </a:solidFill>
                <a:latin typeface="Calibri" panose="020F0502020204030204" pitchFamily="34" charset="0"/>
                <a:cs typeface="Calibri" panose="020F0502020204030204" pitchFamily="34" charset="0"/>
              </a:rPr>
              <a:t>כְּשֶׁאַתֶּם לֹא כָּל כָּךְ מַצְלִיחִים</a:t>
            </a:r>
            <a:endParaRPr lang="he-IL" sz="5400" dirty="0">
              <a:latin typeface="Calibri" panose="020F0502020204030204" pitchFamily="34" charset="0"/>
              <a:cs typeface="Calibri" panose="020F0502020204030204" pitchFamily="34" charset="0"/>
            </a:endParaRPr>
          </a:p>
        </p:txBody>
      </p:sp>
      <p:pic>
        <p:nvPicPr>
          <p:cNvPr id="3" name="תמונה 2"/>
          <p:cNvPicPr>
            <a:picLocks noChangeAspect="1"/>
          </p:cNvPicPr>
          <p:nvPr/>
        </p:nvPicPr>
        <p:blipFill>
          <a:blip r:embed="rId6"/>
          <a:stretch>
            <a:fillRect/>
          </a:stretch>
        </p:blipFill>
        <p:spPr>
          <a:xfrm>
            <a:off x="254706" y="3445844"/>
            <a:ext cx="2593856" cy="2759863"/>
          </a:xfrm>
          <a:prstGeom prst="rect">
            <a:avLst/>
          </a:prstGeom>
        </p:spPr>
      </p:pic>
      <p:pic>
        <p:nvPicPr>
          <p:cNvPr id="2"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0082" y="652789"/>
            <a:ext cx="2023103" cy="721573"/>
          </a:xfrm>
          <a:prstGeom prst="rect">
            <a:avLst/>
          </a:prstGeom>
        </p:spPr>
      </p:pic>
    </p:spTree>
    <p:extLst>
      <p:ext uri="{BB962C8B-B14F-4D97-AF65-F5344CB8AC3E}">
        <p14:creationId xmlns:p14="http://schemas.microsoft.com/office/powerpoint/2010/main" val="2607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solidFill>
                  <a:schemeClr val="bg1"/>
                </a:solidFill>
              </a:rPr>
              <a:t>מַחְשָׁבוֹת שֶׁעוֹזְרוֹת</a:t>
            </a:r>
            <a:endParaRPr sz="4800" dirty="0">
              <a:solidFill>
                <a:schemeClr val="bg1"/>
              </a:solidFill>
            </a:endParaRPr>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5" name="הסבר מלבני מעוגל 4"/>
          <p:cNvSpPr/>
          <p:nvPr/>
        </p:nvSpPr>
        <p:spPr>
          <a:xfrm>
            <a:off x="8196192" y="2201483"/>
            <a:ext cx="3596640" cy="1706880"/>
          </a:xfrm>
          <a:prstGeom prst="wedgeRoundRectCallout">
            <a:avLst>
              <a:gd name="adj1" fmla="val -22867"/>
              <a:gd name="adj2" fmla="val 67500"/>
              <a:gd name="adj3" fmla="val 16667"/>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6" name="TextBox 5"/>
          <p:cNvSpPr txBox="1"/>
          <p:nvPr/>
        </p:nvSpPr>
        <p:spPr>
          <a:xfrm>
            <a:off x="8653014" y="2652677"/>
            <a:ext cx="2682996" cy="861774"/>
          </a:xfrm>
          <a:prstGeom prst="rect">
            <a:avLst/>
          </a:prstGeom>
          <a:noFill/>
        </p:spPr>
        <p:txBody>
          <a:bodyPr wrap="square" rtlCol="1">
            <a:spAutoFit/>
          </a:bodyPr>
          <a:lstStyle/>
          <a:p>
            <a:pPr algn="ctr" rtl="1"/>
            <a:r>
              <a:rPr lang="he-IL" sz="3600" b="1" dirty="0">
                <a:solidFill>
                  <a:schemeClr val="tx2">
                    <a:lumMod val="10000"/>
                  </a:schemeClr>
                </a:solidFill>
                <a:latin typeface="Calibri" panose="020F0502020204030204" pitchFamily="34" charset="0"/>
                <a:cs typeface="Calibri" panose="020F0502020204030204" pitchFamily="34" charset="0"/>
              </a:rPr>
              <a:t>אַצְלִיחַ בַּהֶמְשֵׁךְ</a:t>
            </a:r>
          </a:p>
          <a:p>
            <a:pPr algn="ctr" rtl="1"/>
            <a:endParaRPr lang="he-IL" strike="sngStrike" dirty="0"/>
          </a:p>
        </p:txBody>
      </p:sp>
      <p:sp>
        <p:nvSpPr>
          <p:cNvPr id="7" name="הסבר מלבני מעוגל 6"/>
          <p:cNvSpPr/>
          <p:nvPr/>
        </p:nvSpPr>
        <p:spPr>
          <a:xfrm>
            <a:off x="4257157" y="2201483"/>
            <a:ext cx="3596640" cy="1706880"/>
          </a:xfrm>
          <a:prstGeom prst="wedgeRoundRectCallout">
            <a:avLst>
              <a:gd name="adj1" fmla="val -22867"/>
              <a:gd name="adj2" fmla="val 67500"/>
              <a:gd name="adj3" fmla="val 16667"/>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8" name="TextBox 7"/>
          <p:cNvSpPr txBox="1"/>
          <p:nvPr/>
        </p:nvSpPr>
        <p:spPr>
          <a:xfrm>
            <a:off x="4555028" y="2563499"/>
            <a:ext cx="3066128" cy="1077218"/>
          </a:xfrm>
          <a:prstGeom prst="rect">
            <a:avLst/>
          </a:prstGeom>
          <a:noFill/>
        </p:spPr>
        <p:txBody>
          <a:bodyPr wrap="square" rtlCol="1">
            <a:spAutoFit/>
          </a:bodyPr>
          <a:lstStyle/>
          <a:p>
            <a:pPr algn="ctr"/>
            <a:r>
              <a:rPr lang="he-IL" sz="3200" b="1" dirty="0">
                <a:latin typeface="Calibri" panose="020F0502020204030204" pitchFamily="34" charset="0"/>
                <a:cs typeface="Calibri" panose="020F0502020204030204" pitchFamily="34" charset="0"/>
              </a:rPr>
              <a:t>תָּמִיד אֶפְשָׁר</a:t>
            </a:r>
          </a:p>
          <a:p>
            <a:pPr algn="ctr"/>
            <a:r>
              <a:rPr lang="he-IL" sz="3200" b="1" dirty="0">
                <a:latin typeface="Calibri" panose="020F0502020204030204" pitchFamily="34" charset="0"/>
                <a:cs typeface="Calibri" panose="020F0502020204030204" pitchFamily="34" charset="0"/>
              </a:rPr>
              <a:t>לְנַסּוֹת שׁוּב</a:t>
            </a:r>
            <a:endParaRPr lang="he-IL" dirty="0">
              <a:solidFill>
                <a:srgbClr val="FF0000"/>
              </a:solidFill>
              <a:latin typeface="Calibri" panose="020F0502020204030204" pitchFamily="34" charset="0"/>
              <a:cs typeface="Calibri" panose="020F0502020204030204" pitchFamily="34" charset="0"/>
            </a:endParaRPr>
          </a:p>
        </p:txBody>
      </p:sp>
      <p:sp>
        <p:nvSpPr>
          <p:cNvPr id="9" name="הסבר מלבני מעוגל 8"/>
          <p:cNvSpPr/>
          <p:nvPr/>
        </p:nvSpPr>
        <p:spPr>
          <a:xfrm>
            <a:off x="245027" y="2230124"/>
            <a:ext cx="3596640" cy="1706880"/>
          </a:xfrm>
          <a:prstGeom prst="wedgeRoundRectCallout">
            <a:avLst>
              <a:gd name="adj1" fmla="val -22867"/>
              <a:gd name="adj2" fmla="val 67500"/>
              <a:gd name="adj3" fmla="val 16667"/>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0" name="TextBox 9"/>
          <p:cNvSpPr txBox="1"/>
          <p:nvPr/>
        </p:nvSpPr>
        <p:spPr>
          <a:xfrm>
            <a:off x="549647" y="2552254"/>
            <a:ext cx="3059650" cy="1077218"/>
          </a:xfrm>
          <a:prstGeom prst="rect">
            <a:avLst/>
          </a:prstGeom>
          <a:noFill/>
        </p:spPr>
        <p:txBody>
          <a:bodyPr wrap="square" rtlCol="1">
            <a:spAutoFit/>
          </a:bodyPr>
          <a:lstStyle/>
          <a:p>
            <a:pPr algn="ctr" rtl="1"/>
            <a:r>
              <a:rPr lang="he-IL" sz="3200" b="1" dirty="0">
                <a:solidFill>
                  <a:schemeClr val="tx2">
                    <a:lumMod val="10000"/>
                  </a:schemeClr>
                </a:solidFill>
                <a:latin typeface="Calibri" panose="020F0502020204030204" pitchFamily="34" charset="0"/>
                <a:cs typeface="Calibri" panose="020F0502020204030204" pitchFamily="34" charset="0"/>
              </a:rPr>
              <a:t>כָּל הַכָּבוֹד לִי שֶׁהִשְׁתַּדַּלְתִּי</a:t>
            </a:r>
          </a:p>
        </p:txBody>
      </p:sp>
      <p:sp>
        <p:nvSpPr>
          <p:cNvPr id="11" name="הסבר מלבני מעוגל 10"/>
          <p:cNvSpPr/>
          <p:nvPr/>
        </p:nvSpPr>
        <p:spPr>
          <a:xfrm>
            <a:off x="8196192" y="4407029"/>
            <a:ext cx="3596640" cy="1706880"/>
          </a:xfrm>
          <a:prstGeom prst="wedgeRoundRectCallout">
            <a:avLst>
              <a:gd name="adj1" fmla="val -22867"/>
              <a:gd name="adj2" fmla="val 67500"/>
              <a:gd name="adj3" fmla="val 16667"/>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2" name="TextBox 11"/>
          <p:cNvSpPr txBox="1"/>
          <p:nvPr/>
        </p:nvSpPr>
        <p:spPr>
          <a:xfrm>
            <a:off x="8405030" y="4721860"/>
            <a:ext cx="2956560" cy="1077218"/>
          </a:xfrm>
          <a:prstGeom prst="rect">
            <a:avLst/>
          </a:prstGeom>
          <a:noFill/>
        </p:spPr>
        <p:txBody>
          <a:bodyPr wrap="square" rtlCol="1">
            <a:spAutoFit/>
          </a:bodyPr>
          <a:lstStyle/>
          <a:p>
            <a:pPr algn="ctr"/>
            <a:r>
              <a:rPr lang="he-IL" sz="3200" b="1" dirty="0">
                <a:latin typeface="Calibri" panose="020F0502020204030204" pitchFamily="34" charset="0"/>
                <a:cs typeface="Calibri" panose="020F0502020204030204" pitchFamily="34" charset="0"/>
              </a:rPr>
              <a:t>אֶחֱשֹׁב עַל הַדְּבָרִים שֶׁאֲנִי טוֹב בָּהֶם</a:t>
            </a:r>
            <a:endParaRPr lang="he-IL" dirty="0"/>
          </a:p>
        </p:txBody>
      </p:sp>
      <p:sp>
        <p:nvSpPr>
          <p:cNvPr id="13" name="הסבר מלבני מעוגל 12"/>
          <p:cNvSpPr/>
          <p:nvPr/>
        </p:nvSpPr>
        <p:spPr>
          <a:xfrm>
            <a:off x="4277019" y="4388570"/>
            <a:ext cx="3596640" cy="1706880"/>
          </a:xfrm>
          <a:prstGeom prst="wedgeRoundRectCallout">
            <a:avLst>
              <a:gd name="adj1" fmla="val -22867"/>
              <a:gd name="adj2" fmla="val 67500"/>
              <a:gd name="adj3" fmla="val 16667"/>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4" name="TextBox 13"/>
          <p:cNvSpPr txBox="1"/>
          <p:nvPr/>
        </p:nvSpPr>
        <p:spPr>
          <a:xfrm>
            <a:off x="4555028" y="4638585"/>
            <a:ext cx="2913888" cy="1200329"/>
          </a:xfrm>
          <a:prstGeom prst="rect">
            <a:avLst/>
          </a:prstGeom>
          <a:noFill/>
        </p:spPr>
        <p:txBody>
          <a:bodyPr wrap="square" rtlCol="1">
            <a:spAutoFit/>
          </a:bodyPr>
          <a:lstStyle/>
          <a:p>
            <a:pPr algn="ctr" rtl="1"/>
            <a:r>
              <a:rPr lang="he-IL" sz="3600" b="1" dirty="0">
                <a:latin typeface="Calibri" panose="020F0502020204030204" pitchFamily="34" charset="0"/>
                <a:cs typeface="Calibri" panose="020F0502020204030204" pitchFamily="34" charset="0"/>
              </a:rPr>
              <a:t>אַמְשִׁיךְ </a:t>
            </a:r>
          </a:p>
          <a:p>
            <a:pPr algn="ctr" rtl="1"/>
            <a:r>
              <a:rPr lang="he-IL" sz="3600" b="1" dirty="0">
                <a:latin typeface="Calibri" panose="020F0502020204030204" pitchFamily="34" charset="0"/>
                <a:cs typeface="Calibri" panose="020F0502020204030204" pitchFamily="34" charset="0"/>
              </a:rPr>
              <a:t>לְהַאֲמִין בְּעַצְמִי</a:t>
            </a:r>
          </a:p>
        </p:txBody>
      </p:sp>
      <p:pic>
        <p:nvPicPr>
          <p:cNvPr id="17" name="תמונה 16" descr="Child, Flower, Tree, Girl, Boy, Dress"/>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96349" y="4328648"/>
            <a:ext cx="1177761" cy="2404179"/>
          </a:xfrm>
          <a:prstGeom prst="rect">
            <a:avLst/>
          </a:prstGeom>
          <a:noFill/>
          <a:ln>
            <a:noFill/>
          </a:ln>
        </p:spPr>
      </p:pic>
      <p:pic>
        <p:nvPicPr>
          <p:cNvPr id="18" name="תמונה 17" descr="cook emoji"/>
          <p:cNvPicPr/>
          <p:nvPr/>
        </p:nvPicPr>
        <p:blipFill>
          <a:blip r:embed="rId5">
            <a:extLst>
              <a:ext uri="{28A0092B-C50C-407E-A947-70E740481C1C}">
                <a14:useLocalDpi xmlns:a14="http://schemas.microsoft.com/office/drawing/2010/main" val="0"/>
              </a:ext>
            </a:extLst>
          </a:blip>
          <a:srcRect/>
          <a:stretch>
            <a:fillRect/>
          </a:stretch>
        </p:blipFill>
        <p:spPr bwMode="auto">
          <a:xfrm>
            <a:off x="369395" y="0"/>
            <a:ext cx="2514482" cy="1650532"/>
          </a:xfrm>
          <a:prstGeom prst="rect">
            <a:avLst/>
          </a:prstGeom>
          <a:noFill/>
          <a:ln>
            <a:noFill/>
          </a:ln>
        </p:spPr>
      </p:pic>
      <p:sp>
        <p:nvSpPr>
          <p:cNvPr id="19" name="הסבר מלבני מעוגל 18"/>
          <p:cNvSpPr/>
          <p:nvPr/>
        </p:nvSpPr>
        <p:spPr>
          <a:xfrm>
            <a:off x="406946" y="4385309"/>
            <a:ext cx="3596640" cy="1706880"/>
          </a:xfrm>
          <a:prstGeom prst="wedgeRoundRectCallout">
            <a:avLst>
              <a:gd name="adj1" fmla="val -22867"/>
              <a:gd name="adj2" fmla="val 67500"/>
              <a:gd name="adj3" fmla="val 16667"/>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2" name="TextBox 1"/>
          <p:cNvSpPr txBox="1"/>
          <p:nvPr/>
        </p:nvSpPr>
        <p:spPr>
          <a:xfrm>
            <a:off x="626182" y="4752637"/>
            <a:ext cx="3246094" cy="1015663"/>
          </a:xfrm>
          <a:prstGeom prst="rect">
            <a:avLst/>
          </a:prstGeom>
          <a:noFill/>
        </p:spPr>
        <p:txBody>
          <a:bodyPr wrap="square" rtlCol="1">
            <a:spAutoFit/>
          </a:bodyPr>
          <a:lstStyle/>
          <a:p>
            <a:pPr algn="ctr" rtl="1"/>
            <a:r>
              <a:rPr lang="he-IL" sz="3000" b="1" dirty="0">
                <a:latin typeface="Calibri" panose="020F0502020204030204" pitchFamily="34" charset="0"/>
                <a:cs typeface="Calibri" panose="020F0502020204030204" pitchFamily="34" charset="0"/>
              </a:rPr>
              <a:t>יֹפִי!</a:t>
            </a:r>
          </a:p>
          <a:p>
            <a:pPr algn="ctr" rtl="1"/>
            <a:r>
              <a:rPr lang="he-IL" sz="3000" b="1" dirty="0">
                <a:latin typeface="Calibri" panose="020F0502020204030204" pitchFamily="34" charset="0"/>
                <a:cs typeface="Calibri" panose="020F0502020204030204" pitchFamily="34" charset="0"/>
              </a:rPr>
              <a:t>הִצְלַחְתִּי לְפָחוֹת חֵלֶק</a:t>
            </a:r>
          </a:p>
        </p:txBody>
      </p:sp>
    </p:spTree>
    <p:extLst>
      <p:ext uri="{BB962C8B-B14F-4D97-AF65-F5344CB8AC3E}">
        <p14:creationId xmlns:p14="http://schemas.microsoft.com/office/powerpoint/2010/main" val="875292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solidFill>
                  <a:schemeClr val="bg1"/>
                </a:solidFill>
              </a:rPr>
              <a:t>מַעֲשִׂים שֶׁעוֹזְרִים</a:t>
            </a:r>
            <a:endParaRPr dirty="0">
              <a:solidFill>
                <a:schemeClr val="bg1"/>
              </a:solidFill>
            </a:endParaRPr>
          </a:p>
        </p:txBody>
      </p:sp>
      <p:pic>
        <p:nvPicPr>
          <p:cNvPr id="288" name="Google Shape;288;p10"/>
          <p:cNvPicPr preferRelativeResize="0"/>
          <p:nvPr/>
        </p:nvPicPr>
        <p:blipFill rotWithShape="1">
          <a:blip r:embed="rId5">
            <a:alphaModFix/>
          </a:blip>
          <a:srcRect/>
          <a:stretch/>
        </p:blipFill>
        <p:spPr>
          <a:xfrm>
            <a:off x="2572817" y="117439"/>
            <a:ext cx="1017545" cy="1070700"/>
          </a:xfrm>
          <a:prstGeom prst="rect">
            <a:avLst/>
          </a:prstGeom>
          <a:noFill/>
          <a:ln>
            <a:noFill/>
          </a:ln>
        </p:spPr>
      </p:pic>
      <p:sp>
        <p:nvSpPr>
          <p:cNvPr id="5" name="תיבת טקסט 17">
            <a:extLst>
              <a:ext uri="{FF2B5EF4-FFF2-40B4-BE49-F238E27FC236}">
                <a16:creationId xmlns:a16="http://schemas.microsoft.com/office/drawing/2014/main" id="{2E7220BB-87A4-49F6-AAED-FFFA7D5D905D}"/>
              </a:ext>
            </a:extLst>
          </p:cNvPr>
          <p:cNvSpPr txBox="1"/>
          <p:nvPr/>
        </p:nvSpPr>
        <p:spPr>
          <a:xfrm>
            <a:off x="2048763" y="1977842"/>
            <a:ext cx="9540009" cy="370300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rtl="1">
              <a:lnSpc>
                <a:spcPct val="150000"/>
              </a:lnSpc>
            </a:pPr>
            <a:r>
              <a:rPr lang="he-IL" sz="5400" dirty="0">
                <a:solidFill>
                  <a:schemeClr val="tx2">
                    <a:lumMod val="10000"/>
                  </a:schemeClr>
                </a:solidFill>
                <a:latin typeface="Calibri" panose="020F0502020204030204" pitchFamily="34" charset="0"/>
                <a:cs typeface="Calibri" panose="020F0502020204030204" pitchFamily="34" charset="0"/>
              </a:rPr>
              <a:t>כִּתְבוּ אוֹ צַיְּרוּ ב</a:t>
            </a:r>
            <a:r>
              <a:rPr lang="he-IL" sz="5400" dirty="0">
                <a:solidFill>
                  <a:srgbClr val="FF0000"/>
                </a:solidFill>
                <a:latin typeface="Calibri" panose="020F0502020204030204" pitchFamily="34" charset="0"/>
                <a:cs typeface="Calibri" panose="020F0502020204030204" pitchFamily="34" charset="0"/>
              </a:rPr>
              <a:t>ְּ</a:t>
            </a:r>
            <a:r>
              <a:rPr lang="he-IL" sz="5400" dirty="0">
                <a:solidFill>
                  <a:schemeClr val="tx2">
                    <a:lumMod val="10000"/>
                  </a:schemeClr>
                </a:solidFill>
                <a:latin typeface="Calibri" panose="020F0502020204030204" pitchFamily="34" charset="0"/>
                <a:cs typeface="Calibri" panose="020F0502020204030204" pitchFamily="34" charset="0"/>
              </a:rPr>
              <a:t>מַחְבֶּרֶת שְׁלוֹשָׁה דְּבָרִים שֶׁאַתֶּם יְכוֹלִים לַעֲשׂוֹת</a:t>
            </a:r>
          </a:p>
          <a:p>
            <a:pPr algn="ctr" rtl="1">
              <a:lnSpc>
                <a:spcPct val="150000"/>
              </a:lnSpc>
            </a:pPr>
            <a:r>
              <a:rPr lang="he-IL" sz="5400" dirty="0">
                <a:solidFill>
                  <a:schemeClr val="tx2">
                    <a:lumMod val="10000"/>
                  </a:schemeClr>
                </a:solidFill>
                <a:latin typeface="Calibri" panose="020F0502020204030204" pitchFamily="34" charset="0"/>
                <a:cs typeface="Calibri" panose="020F0502020204030204" pitchFamily="34" charset="0"/>
              </a:rPr>
              <a:t>כְּשֶׁאַתֶּם לֹא כָּל כָּךְ מַצְלִיחִים</a:t>
            </a:r>
            <a:endParaRPr lang="he-IL" sz="5400" dirty="0">
              <a:latin typeface="Calibri" panose="020F0502020204030204" pitchFamily="34" charset="0"/>
              <a:cs typeface="Calibri" panose="020F0502020204030204" pitchFamily="34" charset="0"/>
            </a:endParaRPr>
          </a:p>
        </p:txBody>
      </p:sp>
      <p:pic>
        <p:nvPicPr>
          <p:cNvPr id="6" name="Picture 2" descr="Notepad, Memo, Pencil, Writing, No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743" y="3923441"/>
            <a:ext cx="2323650" cy="2468879"/>
          </a:xfrm>
          <a:prstGeom prst="rect">
            <a:avLst/>
          </a:prstGeom>
          <a:noFill/>
          <a:extLst>
            <a:ext uri="{909E8E84-426E-40DD-AFC4-6F175D3DCCD1}">
              <a14:hiddenFill xmlns:a14="http://schemas.microsoft.com/office/drawing/2010/main">
                <a:solidFill>
                  <a:srgbClr val="FFFFFF"/>
                </a:solidFill>
              </a14:hiddenFill>
            </a:ext>
          </a:extLst>
        </p:spPr>
      </p:pic>
      <p:pic>
        <p:nvPicPr>
          <p:cNvPr id="7"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0082" y="652789"/>
            <a:ext cx="2023103" cy="721573"/>
          </a:xfrm>
          <a:prstGeom prst="rect">
            <a:avLst/>
          </a:prstGeom>
        </p:spPr>
      </p:pic>
    </p:spTree>
    <p:extLst>
      <p:ext uri="{BB962C8B-B14F-4D97-AF65-F5344CB8AC3E}">
        <p14:creationId xmlns:p14="http://schemas.microsoft.com/office/powerpoint/2010/main" val="15728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רֶגַע לִפְנֵי שאֲנַחְנוּ מַתְחִילִים...</a:t>
            </a:r>
            <a:endParaRPr dirty="0"/>
          </a:p>
        </p:txBody>
      </p:sp>
      <p:sp>
        <p:nvSpPr>
          <p:cNvPr id="287" name="Google Shape;287;p10"/>
          <p:cNvSpPr txBox="1">
            <a:spLocks noGrp="1"/>
          </p:cNvSpPr>
          <p:nvPr>
            <p:ph type="body" idx="1"/>
          </p:nvPr>
        </p:nvSpPr>
        <p:spPr>
          <a:xfrm>
            <a:off x="1398494" y="1928813"/>
            <a:ext cx="9845769" cy="3844925"/>
          </a:xfrm>
          <a:prstGeom prst="rect">
            <a:avLst/>
          </a:prstGeom>
          <a:noFill/>
          <a:ln>
            <a:noFill/>
          </a:ln>
        </p:spPr>
        <p:txBody>
          <a:bodyPr spcFirstLastPara="1" wrap="square" lIns="91425" tIns="45700" rIns="91425" bIns="45700" anchor="t" anchorCtr="0">
            <a:normAutofit/>
          </a:bodyPr>
          <a:lstStyle/>
          <a:p>
            <a:pPr marL="571500" indent="-571500" algn="r">
              <a:lnSpc>
                <a:spcPct val="150000"/>
              </a:lnSpc>
              <a:buClr>
                <a:schemeClr val="accent6">
                  <a:lumMod val="75000"/>
                </a:schemeClr>
              </a:buClr>
              <a:buFont typeface="Wingdings" panose="05000000000000000000" pitchFamily="2" charset="2"/>
              <a:buChar char="§"/>
            </a:pPr>
            <a:r>
              <a:rPr lang="he-IL" dirty="0">
                <a:solidFill>
                  <a:srgbClr val="000000"/>
                </a:solidFill>
              </a:rPr>
              <a:t>שִׁעוּר כִּשּׁוּרֵי חַיִּים מֵרָחוֹק שֶׁיְּאַפְשֵׁר לָכֶם לְהַרְגִּישׁ קָרוֹב!</a:t>
            </a:r>
          </a:p>
          <a:p>
            <a:pPr marL="571500" indent="-571500" algn="r">
              <a:lnSpc>
                <a:spcPct val="150000"/>
              </a:lnSpc>
              <a:buClr>
                <a:schemeClr val="accent6">
                  <a:lumMod val="75000"/>
                </a:schemeClr>
              </a:buClr>
              <a:buFont typeface="Wingdings" panose="05000000000000000000" pitchFamily="2" charset="2"/>
              <a:buChar char="§"/>
            </a:pPr>
            <a:r>
              <a:rPr lang="he-IL" dirty="0">
                <a:solidFill>
                  <a:srgbClr val="000000"/>
                </a:solidFill>
              </a:rPr>
              <a:t>שִׁגְרָה חֲדָשָׁה - אֵיךְ אַתֶּם מִסְתַּדְּרִים?</a:t>
            </a:r>
          </a:p>
          <a:p>
            <a:pPr marL="571500" indent="-571500" algn="r">
              <a:lnSpc>
                <a:spcPct val="150000"/>
              </a:lnSpc>
              <a:buClr>
                <a:schemeClr val="accent6">
                  <a:lumMod val="75000"/>
                </a:schemeClr>
              </a:buClr>
              <a:buFont typeface="Wingdings" panose="05000000000000000000" pitchFamily="2" charset="2"/>
              <a:buChar char="§"/>
            </a:pPr>
            <a:r>
              <a:rPr lang="he-IL" dirty="0">
                <a:solidFill>
                  <a:srgbClr val="000000"/>
                </a:solidFill>
              </a:rPr>
              <a:t>לכולנוּ יֵשׁ כִּשּׁוּרֵי חַיִּים: הַכּוֹחוֹת וְהַיְּכוֹלוֹת שֶׁיֵּשׁ לָנוּ בִּפְנִים</a:t>
            </a:r>
          </a:p>
          <a:p>
            <a:pPr marL="0" indent="0">
              <a:buClr>
                <a:schemeClr val="accent6">
                  <a:lumMod val="75000"/>
                </a:schemeClr>
              </a:buClr>
            </a:pPr>
            <a:r>
              <a:rPr lang="he-IL" sz="4500" b="1" dirty="0">
                <a:solidFill>
                  <a:schemeClr val="accent6">
                    <a:lumMod val="75000"/>
                  </a:schemeClr>
                </a:solidFill>
              </a:rPr>
              <a:t>יוֹצְאִים לַדֶּרֶךְ!!!</a:t>
            </a:r>
            <a:endParaRPr lang="he-IL" b="1" dirty="0">
              <a:solidFill>
                <a:schemeClr val="accent6">
                  <a:lumMod val="75000"/>
                </a:schemeClr>
              </a:solidFill>
            </a:endParaRPr>
          </a:p>
          <a:p>
            <a:pPr marL="0" lvl="0" indent="0" algn="r" rtl="1">
              <a:lnSpc>
                <a:spcPct val="90000"/>
              </a:lnSpc>
              <a:spcBef>
                <a:spcPts val="0"/>
              </a:spcBef>
              <a:spcAft>
                <a:spcPts val="0"/>
              </a:spcAft>
              <a:buClr>
                <a:schemeClr val="accent6">
                  <a:lumMod val="75000"/>
                </a:schemeClr>
              </a:buClr>
              <a:buSzPts val="3600"/>
              <a:buNone/>
            </a:pPr>
            <a:endParaRPr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Tree>
    <p:extLst>
      <p:ext uri="{BB962C8B-B14F-4D97-AF65-F5344CB8AC3E}">
        <p14:creationId xmlns:p14="http://schemas.microsoft.com/office/powerpoint/2010/main" val="3633612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err="1">
                <a:solidFill>
                  <a:schemeClr val="bg1"/>
                </a:solidFill>
              </a:rPr>
              <a:t>פְּעֻלּוֹת</a:t>
            </a:r>
            <a:r>
              <a:rPr lang="he-IL" sz="4800" dirty="0">
                <a:solidFill>
                  <a:schemeClr val="bg1"/>
                </a:solidFill>
              </a:rPr>
              <a:t> שֶׁעוֹזְרוֹת</a:t>
            </a:r>
            <a:endParaRPr sz="4800" dirty="0">
              <a:solidFill>
                <a:schemeClr val="bg1"/>
              </a:solidFill>
            </a:endParaRPr>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7" name="מלבן מעוגל 6"/>
          <p:cNvSpPr/>
          <p:nvPr/>
        </p:nvSpPr>
        <p:spPr>
          <a:xfrm>
            <a:off x="8072316" y="2193290"/>
            <a:ext cx="2865120" cy="1476268"/>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8" name="TextBox 7"/>
          <p:cNvSpPr txBox="1"/>
          <p:nvPr/>
        </p:nvSpPr>
        <p:spPr>
          <a:xfrm>
            <a:off x="8186903" y="2629726"/>
            <a:ext cx="2613465" cy="584775"/>
          </a:xfrm>
          <a:prstGeom prst="rect">
            <a:avLst/>
          </a:prstGeom>
          <a:noFill/>
        </p:spPr>
        <p:txBody>
          <a:bodyPr wrap="square" rtlCol="1">
            <a:spAutoFit/>
          </a:bodyPr>
          <a:lstStyle/>
          <a:p>
            <a:pPr algn="ctr" rtl="1"/>
            <a:r>
              <a:rPr lang="he-IL" sz="3200" b="1" dirty="0">
                <a:latin typeface="Calibri" panose="020F0502020204030204" pitchFamily="34" charset="0"/>
                <a:cs typeface="Calibri" panose="020F0502020204030204" pitchFamily="34" charset="0"/>
              </a:rPr>
              <a:t>לְהַמְשִׁיךְ לְנַסּוֹת </a:t>
            </a:r>
          </a:p>
        </p:txBody>
      </p:sp>
      <p:sp>
        <p:nvSpPr>
          <p:cNvPr id="9" name="מלבן מעוגל 8"/>
          <p:cNvSpPr/>
          <p:nvPr/>
        </p:nvSpPr>
        <p:spPr>
          <a:xfrm>
            <a:off x="4684150" y="1858826"/>
            <a:ext cx="2859024" cy="1305730"/>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1" name="מלבן מעוגל 10"/>
          <p:cNvSpPr/>
          <p:nvPr/>
        </p:nvSpPr>
        <p:spPr>
          <a:xfrm>
            <a:off x="1269103" y="2371302"/>
            <a:ext cx="2895600" cy="1506748"/>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2" name="TextBox 11"/>
          <p:cNvSpPr txBox="1"/>
          <p:nvPr/>
        </p:nvSpPr>
        <p:spPr>
          <a:xfrm>
            <a:off x="4894462" y="2036424"/>
            <a:ext cx="2438400" cy="1077218"/>
          </a:xfrm>
          <a:prstGeom prst="rect">
            <a:avLst/>
          </a:prstGeom>
          <a:noFill/>
        </p:spPr>
        <p:txBody>
          <a:bodyPr wrap="square" rtlCol="1">
            <a:spAutoFit/>
          </a:bodyPr>
          <a:lstStyle/>
          <a:p>
            <a:pPr algn="ctr" rtl="1"/>
            <a:r>
              <a:rPr lang="he-IL" sz="3200" b="1" dirty="0">
                <a:latin typeface="Calibri" panose="020F0502020204030204" pitchFamily="34" charset="0"/>
                <a:cs typeface="Calibri" panose="020F0502020204030204" pitchFamily="34" charset="0"/>
              </a:rPr>
              <a:t>לְתַרְגֵּל </a:t>
            </a:r>
          </a:p>
          <a:p>
            <a:pPr algn="ctr" rtl="1"/>
            <a:r>
              <a:rPr lang="he-IL" sz="3200" b="1" dirty="0">
                <a:latin typeface="Calibri" panose="020F0502020204030204" pitchFamily="34" charset="0"/>
                <a:cs typeface="Calibri" panose="020F0502020204030204" pitchFamily="34" charset="0"/>
              </a:rPr>
              <a:t>וְלַעֲרֹךְ חֲזָרוֹת</a:t>
            </a:r>
          </a:p>
        </p:txBody>
      </p:sp>
      <p:sp>
        <p:nvSpPr>
          <p:cNvPr id="13" name="מלבן מעוגל 12"/>
          <p:cNvSpPr/>
          <p:nvPr/>
        </p:nvSpPr>
        <p:spPr>
          <a:xfrm>
            <a:off x="8032784" y="4078754"/>
            <a:ext cx="2767584" cy="1474946"/>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4" name="TextBox 13"/>
          <p:cNvSpPr txBox="1"/>
          <p:nvPr/>
        </p:nvSpPr>
        <p:spPr>
          <a:xfrm>
            <a:off x="1269103" y="2832868"/>
            <a:ext cx="2670127" cy="646331"/>
          </a:xfrm>
          <a:prstGeom prst="rect">
            <a:avLst/>
          </a:prstGeom>
          <a:noFill/>
        </p:spPr>
        <p:txBody>
          <a:bodyPr wrap="square" rtlCol="1">
            <a:spAutoFit/>
          </a:bodyPr>
          <a:lstStyle/>
          <a:p>
            <a:pPr algn="r" rtl="1"/>
            <a:r>
              <a:rPr lang="he-IL" sz="3600" b="1" dirty="0">
                <a:latin typeface="Calibri" panose="020F0502020204030204" pitchFamily="34" charset="0"/>
                <a:cs typeface="Calibri" panose="020F0502020204030204" pitchFamily="34" charset="0"/>
              </a:rPr>
              <a:t>לִפְנוֹת לְעֶזְרָה</a:t>
            </a:r>
          </a:p>
        </p:txBody>
      </p:sp>
      <p:sp>
        <p:nvSpPr>
          <p:cNvPr id="15" name="מלבן מעוגל 14"/>
          <p:cNvSpPr/>
          <p:nvPr/>
        </p:nvSpPr>
        <p:spPr>
          <a:xfrm>
            <a:off x="4642095" y="3452341"/>
            <a:ext cx="2767584" cy="1252828"/>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6" name="TextBox 15"/>
          <p:cNvSpPr txBox="1"/>
          <p:nvPr/>
        </p:nvSpPr>
        <p:spPr>
          <a:xfrm>
            <a:off x="5020931" y="3478590"/>
            <a:ext cx="1999488" cy="1200329"/>
          </a:xfrm>
          <a:prstGeom prst="rect">
            <a:avLst/>
          </a:prstGeom>
          <a:noFill/>
        </p:spPr>
        <p:txBody>
          <a:bodyPr wrap="square" rtlCol="1">
            <a:spAutoFit/>
          </a:bodyPr>
          <a:lstStyle/>
          <a:p>
            <a:pPr algn="ctr"/>
            <a:r>
              <a:rPr lang="he-IL" sz="3600" b="1" dirty="0">
                <a:latin typeface="Calibri" panose="020F0502020204030204" pitchFamily="34" charset="0"/>
                <a:cs typeface="Calibri" panose="020F0502020204030204" pitchFamily="34" charset="0"/>
              </a:rPr>
              <a:t>לִלְמֹד מֵחֲבֵרִים</a:t>
            </a:r>
            <a:endParaRPr lang="he-IL" dirty="0"/>
          </a:p>
        </p:txBody>
      </p:sp>
      <p:sp>
        <p:nvSpPr>
          <p:cNvPr id="17" name="מלבן מעוגל 16"/>
          <p:cNvSpPr/>
          <p:nvPr/>
        </p:nvSpPr>
        <p:spPr>
          <a:xfrm>
            <a:off x="1335516" y="4123977"/>
            <a:ext cx="2767584" cy="1474945"/>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18" name="TextBox 17"/>
          <p:cNvSpPr txBox="1"/>
          <p:nvPr/>
        </p:nvSpPr>
        <p:spPr>
          <a:xfrm>
            <a:off x="1359543" y="4217846"/>
            <a:ext cx="2616708" cy="1384995"/>
          </a:xfrm>
          <a:prstGeom prst="rect">
            <a:avLst/>
          </a:prstGeom>
          <a:noFill/>
        </p:spPr>
        <p:txBody>
          <a:bodyPr wrap="square" rtlCol="1">
            <a:spAutoFit/>
          </a:bodyPr>
          <a:lstStyle/>
          <a:p>
            <a:pPr algn="ctr" rtl="1"/>
            <a:r>
              <a:rPr lang="he-IL" sz="2800" b="1" dirty="0" err="1">
                <a:solidFill>
                  <a:schemeClr val="tx2">
                    <a:lumMod val="10000"/>
                  </a:schemeClr>
                </a:solidFill>
                <a:latin typeface="Calibri" panose="020F0502020204030204" pitchFamily="34" charset="0"/>
                <a:cs typeface="Calibri" panose="020F0502020204030204" pitchFamily="34" charset="0"/>
              </a:rPr>
              <a:t>לִנְשֹׁם</a:t>
            </a:r>
            <a:r>
              <a:rPr lang="he-IL" sz="2800" b="1" dirty="0">
                <a:solidFill>
                  <a:schemeClr val="tx2">
                    <a:lumMod val="10000"/>
                  </a:schemeClr>
                </a:solidFill>
                <a:latin typeface="Calibri" panose="020F0502020204030204" pitchFamily="34" charset="0"/>
                <a:cs typeface="Calibri" panose="020F0502020204030204" pitchFamily="34" charset="0"/>
              </a:rPr>
              <a:t>, לְחַיֵּךְ, לַחֲשֹׁב מַחְשָׁבוֹת טוֹבוֹת</a:t>
            </a:r>
          </a:p>
        </p:txBody>
      </p:sp>
      <p:sp>
        <p:nvSpPr>
          <p:cNvPr id="10" name="TextBox 9"/>
          <p:cNvSpPr txBox="1"/>
          <p:nvPr/>
        </p:nvSpPr>
        <p:spPr>
          <a:xfrm>
            <a:off x="8118128" y="4216062"/>
            <a:ext cx="2596895" cy="1200329"/>
          </a:xfrm>
          <a:prstGeom prst="rect">
            <a:avLst/>
          </a:prstGeom>
          <a:noFill/>
        </p:spPr>
        <p:txBody>
          <a:bodyPr wrap="square" rtlCol="1">
            <a:spAutoFit/>
          </a:bodyPr>
          <a:lstStyle/>
          <a:p>
            <a:pPr algn="ctr" rtl="1"/>
            <a:r>
              <a:rPr lang="he-IL" sz="3600" b="1" dirty="0">
                <a:solidFill>
                  <a:schemeClr val="tx2">
                    <a:lumMod val="10000"/>
                  </a:schemeClr>
                </a:solidFill>
                <a:latin typeface="Calibri" panose="020F0502020204030204" pitchFamily="34" charset="0"/>
                <a:cs typeface="Calibri" panose="020F0502020204030204" pitchFamily="34" charset="0"/>
              </a:rPr>
              <a:t>לַעֲשׂוֹת הַפְסָקָה וְלָנוּחַ</a:t>
            </a:r>
          </a:p>
        </p:txBody>
      </p:sp>
      <p:pic>
        <p:nvPicPr>
          <p:cNvPr id="19" name="תמונה 18" descr="Boy, Cartoon, Children, Comic, Female"/>
          <p:cNvPicPr/>
          <p:nvPr/>
        </p:nvPicPr>
        <p:blipFill>
          <a:blip r:embed="rId4">
            <a:extLst>
              <a:ext uri="{28A0092B-C50C-407E-A947-70E740481C1C}">
                <a14:useLocalDpi xmlns:a14="http://schemas.microsoft.com/office/drawing/2010/main" val="0"/>
              </a:ext>
            </a:extLst>
          </a:blip>
          <a:srcRect/>
          <a:stretch>
            <a:fillRect/>
          </a:stretch>
        </p:blipFill>
        <p:spPr bwMode="auto">
          <a:xfrm>
            <a:off x="1459114" y="1230185"/>
            <a:ext cx="2915901" cy="1397255"/>
          </a:xfrm>
          <a:prstGeom prst="rect">
            <a:avLst/>
          </a:prstGeom>
          <a:noFill/>
          <a:ln>
            <a:noFill/>
          </a:ln>
        </p:spPr>
      </p:pic>
      <p:sp>
        <p:nvSpPr>
          <p:cNvPr id="20" name="מלבן מעוגל 19"/>
          <p:cNvSpPr/>
          <p:nvPr/>
        </p:nvSpPr>
        <p:spPr>
          <a:xfrm>
            <a:off x="4684150" y="4955610"/>
            <a:ext cx="2767584" cy="1252828"/>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a:endParaRPr lang="he-IL"/>
          </a:p>
        </p:txBody>
      </p:sp>
      <p:sp>
        <p:nvSpPr>
          <p:cNvPr id="21" name="TextBox 20"/>
          <p:cNvSpPr txBox="1"/>
          <p:nvPr/>
        </p:nvSpPr>
        <p:spPr>
          <a:xfrm>
            <a:off x="4955785" y="4992954"/>
            <a:ext cx="2227633" cy="1200329"/>
          </a:xfrm>
          <a:prstGeom prst="rect">
            <a:avLst/>
          </a:prstGeom>
          <a:noFill/>
        </p:spPr>
        <p:txBody>
          <a:bodyPr wrap="square" rtlCol="1">
            <a:spAutoFit/>
          </a:bodyPr>
          <a:lstStyle/>
          <a:p>
            <a:pPr algn="ctr"/>
            <a:r>
              <a:rPr lang="he-IL" sz="3600" b="1" dirty="0">
                <a:solidFill>
                  <a:schemeClr val="tx2">
                    <a:lumMod val="10000"/>
                  </a:schemeClr>
                </a:solidFill>
                <a:latin typeface="Calibri" panose="020F0502020204030204" pitchFamily="34" charset="0"/>
                <a:cs typeface="Calibri" panose="020F0502020204030204" pitchFamily="34" charset="0"/>
              </a:rPr>
              <a:t>לְנַסּוֹת בְּדֶרֶךְ אַחֶרֶת</a:t>
            </a:r>
            <a:endParaRPr lang="he-IL" dirty="0">
              <a:solidFill>
                <a:schemeClr val="tx2">
                  <a:lumMod val="10000"/>
                </a:schemeClr>
              </a:solidFill>
            </a:endParaRPr>
          </a:p>
        </p:txBody>
      </p:sp>
    </p:spTree>
    <p:extLst>
      <p:ext uri="{BB962C8B-B14F-4D97-AF65-F5344CB8AC3E}">
        <p14:creationId xmlns:p14="http://schemas.microsoft.com/office/powerpoint/2010/main" val="3389650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80" name="Google Shape;280;p9"/>
          <p:cNvPicPr preferRelativeResize="0"/>
          <p:nvPr/>
        </p:nvPicPr>
        <p:blipFill rotWithShape="1">
          <a:blip r:embed="rId3">
            <a:alphaModFix/>
          </a:blip>
          <a:srcRect/>
          <a:stretch/>
        </p:blipFill>
        <p:spPr>
          <a:xfrm>
            <a:off x="99412" y="384027"/>
            <a:ext cx="1174142" cy="1070700"/>
          </a:xfrm>
          <a:prstGeom prst="rect">
            <a:avLst/>
          </a:prstGeom>
          <a:noFill/>
          <a:ln>
            <a:noFill/>
          </a:ln>
        </p:spPr>
      </p:pic>
      <p:sp>
        <p:nvSpPr>
          <p:cNvPr id="8" name="TextBox 7"/>
          <p:cNvSpPr txBox="1"/>
          <p:nvPr/>
        </p:nvSpPr>
        <p:spPr>
          <a:xfrm>
            <a:off x="6120989" y="1851104"/>
            <a:ext cx="5305079" cy="3785652"/>
          </a:xfrm>
          <a:prstGeom prst="rect">
            <a:avLst/>
          </a:prstGeom>
          <a:noFill/>
        </p:spPr>
        <p:txBody>
          <a:bodyPr wrap="square" rtlCol="1">
            <a:spAutoFit/>
          </a:bodyPr>
          <a:lstStyle/>
          <a:p>
            <a:pPr algn="r" rtl="1"/>
            <a:r>
              <a:rPr lang="he-IL" sz="4800" dirty="0">
                <a:latin typeface="Calibri" panose="020F0502020204030204" pitchFamily="34" charset="0"/>
                <a:cs typeface="Calibri" panose="020F0502020204030204" pitchFamily="34" charset="0"/>
              </a:rPr>
              <a:t>נָסוּ לְנַסֵּחַ אוֹ לְצַיֵּר</a:t>
            </a:r>
          </a:p>
          <a:p>
            <a:pPr algn="r" rtl="1"/>
            <a:r>
              <a:rPr lang="he-IL" sz="4800" b="1" dirty="0">
                <a:latin typeface="Calibri" panose="020F0502020204030204" pitchFamily="34" charset="0"/>
                <a:cs typeface="Calibri" panose="020F0502020204030204" pitchFamily="34" charset="0"/>
              </a:rPr>
              <a:t>"הֶיגֵּדִים מְעוֹדְדִים" </a:t>
            </a:r>
          </a:p>
          <a:p>
            <a:pPr algn="r" rtl="1"/>
            <a:r>
              <a:rPr lang="he-IL" sz="4800" dirty="0">
                <a:latin typeface="Calibri" panose="020F0502020204030204" pitchFamily="34" charset="0"/>
                <a:cs typeface="Calibri" panose="020F0502020204030204" pitchFamily="34" charset="0"/>
              </a:rPr>
              <a:t>שֶׁמְּדַבְּרִים עַל כָּךְ שֶׁאֲנַחְנוּ תָּמִיד בְּדֶרֶךְ לְהִשְׁתַּפֵּר וּלְהַצְלִיחַ</a:t>
            </a:r>
          </a:p>
        </p:txBody>
      </p:sp>
      <p:pic>
        <p:nvPicPr>
          <p:cNvPr id="13" name="תמונה 12" descr="Set Icons, Sticky Notes, Icon, Yellow"/>
          <p:cNvPicPr/>
          <p:nvPr/>
        </p:nvPicPr>
        <p:blipFill rotWithShape="1">
          <a:blip r:embed="rId4">
            <a:extLst>
              <a:ext uri="{28A0092B-C50C-407E-A947-70E740481C1C}">
                <a14:useLocalDpi xmlns:a14="http://schemas.microsoft.com/office/drawing/2010/main" val="0"/>
              </a:ext>
            </a:extLst>
          </a:blip>
          <a:srcRect t="49706" r="69888"/>
          <a:stretch/>
        </p:blipFill>
        <p:spPr bwMode="auto">
          <a:xfrm>
            <a:off x="3190478" y="1739544"/>
            <a:ext cx="1866346" cy="1884277"/>
          </a:xfrm>
          <a:prstGeom prst="rect">
            <a:avLst/>
          </a:prstGeom>
          <a:noFill/>
          <a:ln>
            <a:noFill/>
          </a:ln>
          <a:extLst>
            <a:ext uri="{53640926-AAD7-44D8-BBD7-CCE9431645EC}">
              <a14:shadowObscured xmlns:a14="http://schemas.microsoft.com/office/drawing/2010/main"/>
            </a:ext>
          </a:extLst>
        </p:spPr>
      </p:pic>
      <p:sp>
        <p:nvSpPr>
          <p:cNvPr id="15" name="מלבן 14"/>
          <p:cNvSpPr/>
          <p:nvPr/>
        </p:nvSpPr>
        <p:spPr>
          <a:xfrm>
            <a:off x="3237947" y="2040674"/>
            <a:ext cx="1521101" cy="1323439"/>
          </a:xfrm>
          <a:prstGeom prst="rect">
            <a:avLst/>
          </a:prstGeom>
        </p:spPr>
        <p:txBody>
          <a:bodyPr wrap="square">
            <a:spAutoFit/>
          </a:bodyPr>
          <a:lstStyle/>
          <a:p>
            <a:pPr algn="ctr" rtl="1"/>
            <a:r>
              <a:rPr lang="he-IL" sz="2000" dirty="0">
                <a:latin typeface="Assistant"/>
              </a:rPr>
              <a:t>"עֲדַיִן </a:t>
            </a:r>
          </a:p>
          <a:p>
            <a:pPr algn="ctr" rtl="1"/>
            <a:r>
              <a:rPr lang="he-IL" sz="2000" dirty="0">
                <a:latin typeface="Assistant"/>
              </a:rPr>
              <a:t>לֹא הִגַּעְתִּי, </a:t>
            </a:r>
          </a:p>
          <a:p>
            <a:pPr algn="ctr" rtl="1"/>
            <a:r>
              <a:rPr lang="he-IL" sz="2000" dirty="0">
                <a:latin typeface="Assistant"/>
              </a:rPr>
              <a:t>אֲבָל אֲנִי בַּדֶּרֶךְ"</a:t>
            </a:r>
            <a:endParaRPr lang="he-IL" sz="2000" dirty="0"/>
          </a:p>
        </p:txBody>
      </p:sp>
      <p:pic>
        <p:nvPicPr>
          <p:cNvPr id="16" name="תמונה 15" descr="Set Icons, Sticky Notes, Icon, Yellow"/>
          <p:cNvPicPr/>
          <p:nvPr/>
        </p:nvPicPr>
        <p:blipFill rotWithShape="1">
          <a:blip r:embed="rId4">
            <a:extLst>
              <a:ext uri="{28A0092B-C50C-407E-A947-70E740481C1C}">
                <a14:useLocalDpi xmlns:a14="http://schemas.microsoft.com/office/drawing/2010/main" val="0"/>
              </a:ext>
            </a:extLst>
          </a:blip>
          <a:srcRect t="1" r="71375" b="54117"/>
          <a:stretch/>
        </p:blipFill>
        <p:spPr bwMode="auto">
          <a:xfrm>
            <a:off x="2042920" y="2842492"/>
            <a:ext cx="1466850" cy="1485900"/>
          </a:xfrm>
          <a:prstGeom prst="rect">
            <a:avLst/>
          </a:prstGeom>
          <a:noFill/>
          <a:ln>
            <a:noFill/>
          </a:ln>
          <a:extLst>
            <a:ext uri="{53640926-AAD7-44D8-BBD7-CCE9431645EC}">
              <a14:shadowObscured xmlns:a14="http://schemas.microsoft.com/office/drawing/2010/main"/>
            </a:ext>
          </a:extLst>
        </p:spPr>
      </p:pic>
      <p:sp>
        <p:nvSpPr>
          <p:cNvPr id="17" name="TextBox 16"/>
          <p:cNvSpPr txBox="1"/>
          <p:nvPr/>
        </p:nvSpPr>
        <p:spPr>
          <a:xfrm>
            <a:off x="2275859" y="2883665"/>
            <a:ext cx="1162938" cy="1200329"/>
          </a:xfrm>
          <a:prstGeom prst="rect">
            <a:avLst/>
          </a:prstGeom>
          <a:noFill/>
        </p:spPr>
        <p:txBody>
          <a:bodyPr wrap="square" rtlCol="1">
            <a:spAutoFit/>
          </a:bodyPr>
          <a:lstStyle/>
          <a:p>
            <a:pPr algn="ctr" rtl="1"/>
            <a:r>
              <a:rPr lang="he-IL" sz="2400" dirty="0"/>
              <a:t>אֲנִי מַאֲמִין בְּעַצְמִי</a:t>
            </a:r>
          </a:p>
        </p:txBody>
      </p:sp>
      <p:pic>
        <p:nvPicPr>
          <p:cNvPr id="20" name="תמונה 19" descr="Set Icons, Sticky Notes, Icon, Yellow"/>
          <p:cNvPicPr/>
          <p:nvPr/>
        </p:nvPicPr>
        <p:blipFill rotWithShape="1">
          <a:blip r:embed="rId4">
            <a:extLst>
              <a:ext uri="{28A0092B-C50C-407E-A947-70E740481C1C}">
                <a14:useLocalDpi xmlns:a14="http://schemas.microsoft.com/office/drawing/2010/main" val="0"/>
              </a:ext>
            </a:extLst>
          </a:blip>
          <a:srcRect l="34572" r="34944" b="54706"/>
          <a:stretch/>
        </p:blipFill>
        <p:spPr bwMode="auto">
          <a:xfrm>
            <a:off x="3243755" y="3566112"/>
            <a:ext cx="1562100" cy="1790102"/>
          </a:xfrm>
          <a:prstGeom prst="rect">
            <a:avLst/>
          </a:prstGeom>
          <a:noFill/>
          <a:ln>
            <a:noFill/>
          </a:ln>
          <a:extLst>
            <a:ext uri="{53640926-AAD7-44D8-BBD7-CCE9431645EC}">
              <a14:shadowObscured xmlns:a14="http://schemas.microsoft.com/office/drawing/2010/main"/>
            </a:ext>
          </a:extLst>
        </p:spPr>
      </p:pic>
      <p:pic>
        <p:nvPicPr>
          <p:cNvPr id="18" name="תמונה 17" descr="Set Icons, Sticky Notes, Icon, Yellow"/>
          <p:cNvPicPr/>
          <p:nvPr/>
        </p:nvPicPr>
        <p:blipFill rotWithShape="1">
          <a:blip r:embed="rId4">
            <a:extLst>
              <a:ext uri="{28A0092B-C50C-407E-A947-70E740481C1C}">
                <a14:useLocalDpi xmlns:a14="http://schemas.microsoft.com/office/drawing/2010/main" val="0"/>
              </a:ext>
            </a:extLst>
          </a:blip>
          <a:srcRect l="70446" b="54117"/>
          <a:stretch/>
        </p:blipFill>
        <p:spPr bwMode="auto">
          <a:xfrm>
            <a:off x="4396669" y="2767366"/>
            <a:ext cx="1514475" cy="1485900"/>
          </a:xfrm>
          <a:prstGeom prst="rect">
            <a:avLst/>
          </a:prstGeom>
          <a:noFill/>
          <a:ln>
            <a:noFill/>
          </a:ln>
          <a:extLst>
            <a:ext uri="{53640926-AAD7-44D8-BBD7-CCE9431645EC}">
              <a14:shadowObscured xmlns:a14="http://schemas.microsoft.com/office/drawing/2010/main"/>
            </a:ext>
          </a:extLst>
        </p:spPr>
      </p:pic>
      <p:sp>
        <p:nvSpPr>
          <p:cNvPr id="19" name="TextBox 18"/>
          <p:cNvSpPr txBox="1"/>
          <p:nvPr/>
        </p:nvSpPr>
        <p:spPr>
          <a:xfrm>
            <a:off x="4606514" y="2958865"/>
            <a:ext cx="1167237" cy="1015663"/>
          </a:xfrm>
          <a:prstGeom prst="rect">
            <a:avLst/>
          </a:prstGeom>
          <a:noFill/>
        </p:spPr>
        <p:txBody>
          <a:bodyPr wrap="square" rtlCol="1">
            <a:spAutoFit/>
          </a:bodyPr>
          <a:lstStyle/>
          <a:p>
            <a:pPr algn="ctr" rtl="1"/>
            <a:r>
              <a:rPr lang="he-IL" sz="2000" dirty="0">
                <a:latin typeface="Calibri" panose="020F0502020204030204" pitchFamily="34" charset="0"/>
                <a:cs typeface="Calibri" panose="020F0502020204030204" pitchFamily="34" charset="0"/>
              </a:rPr>
              <a:t>הִשְׁתַּדַּלְתִּי וְזֶה מָה שֶׁחָשׁוּב</a:t>
            </a:r>
          </a:p>
        </p:txBody>
      </p:sp>
      <p:sp>
        <p:nvSpPr>
          <p:cNvPr id="21" name="TextBox 20"/>
          <p:cNvSpPr txBox="1"/>
          <p:nvPr/>
        </p:nvSpPr>
        <p:spPr>
          <a:xfrm>
            <a:off x="3499979" y="4255448"/>
            <a:ext cx="1149257" cy="707886"/>
          </a:xfrm>
          <a:prstGeom prst="rect">
            <a:avLst/>
          </a:prstGeom>
          <a:noFill/>
        </p:spPr>
        <p:txBody>
          <a:bodyPr wrap="square" rtlCol="1">
            <a:spAutoFit/>
          </a:bodyPr>
          <a:lstStyle/>
          <a:p>
            <a:pPr algn="ctr" rtl="1"/>
            <a:r>
              <a:rPr lang="he-IL" sz="2000" dirty="0"/>
              <a:t>גַּם חֵלֶק זוֹ הַצְלָחָה</a:t>
            </a:r>
          </a:p>
        </p:txBody>
      </p:sp>
      <p:pic>
        <p:nvPicPr>
          <p:cNvPr id="24" name="תמונה 23" descr="Asian, Books, Cute"/>
          <p:cNvPicPr/>
          <p:nvPr/>
        </p:nvPicPr>
        <p:blipFill>
          <a:blip r:embed="rId5">
            <a:extLst>
              <a:ext uri="{28A0092B-C50C-407E-A947-70E740481C1C}">
                <a14:useLocalDpi xmlns:a14="http://schemas.microsoft.com/office/drawing/2010/main" val="0"/>
              </a:ext>
            </a:extLst>
          </a:blip>
          <a:srcRect/>
          <a:stretch>
            <a:fillRect/>
          </a:stretch>
        </p:blipFill>
        <p:spPr bwMode="auto">
          <a:xfrm>
            <a:off x="142995" y="3413712"/>
            <a:ext cx="3238500" cy="3238500"/>
          </a:xfrm>
          <a:prstGeom prst="rect">
            <a:avLst/>
          </a:prstGeom>
          <a:noFill/>
          <a:ln>
            <a:noFill/>
          </a:ln>
        </p:spPr>
      </p:pic>
      <p:sp>
        <p:nvSpPr>
          <p:cNvPr id="3" name="כותרת 2">
            <a:extLst>
              <a:ext uri="{FF2B5EF4-FFF2-40B4-BE49-F238E27FC236}">
                <a16:creationId xmlns:a16="http://schemas.microsoft.com/office/drawing/2014/main" id="{4735E719-CB42-409B-B838-D40F1910E8EA}"/>
              </a:ext>
            </a:extLst>
          </p:cNvPr>
          <p:cNvSpPr>
            <a:spLocks noGrp="1"/>
          </p:cNvSpPr>
          <p:nvPr>
            <p:ph type="title"/>
          </p:nvPr>
        </p:nvSpPr>
        <p:spPr/>
        <p:txBody>
          <a:bodyPr>
            <a:normAutofit fontScale="90000"/>
          </a:bodyPr>
          <a:lstStyle/>
          <a:p>
            <a:r>
              <a:rPr lang="he-IL" b="1" dirty="0"/>
              <a:t>חֲצִי הַכּוֹס הַמְּלֵאָה</a:t>
            </a:r>
            <a:endParaRPr lang="he-IL" dirty="0"/>
          </a:p>
        </p:txBody>
      </p:sp>
    </p:spTree>
    <p:extLst>
      <p:ext uri="{BB962C8B-B14F-4D97-AF65-F5344CB8AC3E}">
        <p14:creationId xmlns:p14="http://schemas.microsoft.com/office/powerpoint/2010/main" val="1530277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80" name="Google Shape;280;p9"/>
          <p:cNvPicPr preferRelativeResize="0"/>
          <p:nvPr/>
        </p:nvPicPr>
        <p:blipFill rotWithShape="1">
          <a:blip r:embed="rId3">
            <a:alphaModFix/>
          </a:blip>
          <a:srcRect/>
          <a:stretch/>
        </p:blipFill>
        <p:spPr>
          <a:xfrm>
            <a:off x="99412" y="384027"/>
            <a:ext cx="1174142" cy="1070700"/>
          </a:xfrm>
          <a:prstGeom prst="rect">
            <a:avLst/>
          </a:prstGeom>
          <a:noFill/>
          <a:ln>
            <a:noFill/>
          </a:ln>
        </p:spPr>
      </p:pic>
      <p:pic>
        <p:nvPicPr>
          <p:cNvPr id="12" name="Picture 2" descr="Bee, Jar, Pot, Honey, Food, Desse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03" y="2674263"/>
            <a:ext cx="3957574" cy="3644808"/>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p:cNvPicPr>
            <a:picLocks noChangeAspect="1"/>
          </p:cNvPicPr>
          <p:nvPr/>
        </p:nvPicPr>
        <p:blipFill>
          <a:blip r:embed="rId5"/>
          <a:stretch>
            <a:fillRect/>
          </a:stretch>
        </p:blipFill>
        <p:spPr>
          <a:xfrm>
            <a:off x="2099420" y="117683"/>
            <a:ext cx="1121761" cy="1603387"/>
          </a:xfrm>
          <a:prstGeom prst="rect">
            <a:avLst/>
          </a:prstGeom>
        </p:spPr>
      </p:pic>
      <p:pic>
        <p:nvPicPr>
          <p:cNvPr id="13" name="תמונה 12" descr="Set Icons, Sticky Notes, Icon, Yellow"/>
          <p:cNvPicPr/>
          <p:nvPr/>
        </p:nvPicPr>
        <p:blipFill rotWithShape="1">
          <a:blip r:embed="rId6">
            <a:extLst>
              <a:ext uri="{28A0092B-C50C-407E-A947-70E740481C1C}">
                <a14:useLocalDpi xmlns:a14="http://schemas.microsoft.com/office/drawing/2010/main" val="0"/>
              </a:ext>
            </a:extLst>
          </a:blip>
          <a:srcRect t="49706" r="69888"/>
          <a:stretch/>
        </p:blipFill>
        <p:spPr bwMode="auto">
          <a:xfrm>
            <a:off x="2367245" y="897109"/>
            <a:ext cx="1543050" cy="1628775"/>
          </a:xfrm>
          <a:prstGeom prst="rect">
            <a:avLst/>
          </a:prstGeom>
          <a:noFill/>
          <a:ln>
            <a:noFill/>
          </a:ln>
          <a:extLst>
            <a:ext uri="{53640926-AAD7-44D8-BBD7-CCE9431645EC}">
              <a14:shadowObscured xmlns:a14="http://schemas.microsoft.com/office/drawing/2010/main"/>
            </a:ext>
          </a:extLst>
        </p:spPr>
      </p:pic>
      <p:sp>
        <p:nvSpPr>
          <p:cNvPr id="15" name="מלבן 14"/>
          <p:cNvSpPr/>
          <p:nvPr/>
        </p:nvSpPr>
        <p:spPr>
          <a:xfrm>
            <a:off x="2347605" y="1182768"/>
            <a:ext cx="1467970" cy="1323439"/>
          </a:xfrm>
          <a:prstGeom prst="rect">
            <a:avLst/>
          </a:prstGeom>
        </p:spPr>
        <p:txBody>
          <a:bodyPr wrap="square">
            <a:spAutoFit/>
          </a:bodyPr>
          <a:lstStyle/>
          <a:p>
            <a:pPr algn="ctr" rtl="1"/>
            <a:r>
              <a:rPr lang="he-IL" sz="2000" dirty="0">
                <a:latin typeface="Assistant"/>
              </a:rPr>
              <a:t>"עֲדַיִן </a:t>
            </a:r>
          </a:p>
          <a:p>
            <a:pPr algn="ctr" rtl="1"/>
            <a:r>
              <a:rPr lang="he-IL" sz="2000" dirty="0">
                <a:latin typeface="Assistant"/>
              </a:rPr>
              <a:t>לֹא הִגַּעְתִּי, </a:t>
            </a:r>
          </a:p>
          <a:p>
            <a:pPr algn="ctr" rtl="1"/>
            <a:r>
              <a:rPr lang="he-IL" sz="2000" dirty="0">
                <a:latin typeface="Assistant"/>
              </a:rPr>
              <a:t>אֲבָל אֲנִי בַּדֶּרֶךְ"</a:t>
            </a:r>
            <a:endParaRPr lang="he-IL" sz="2000" dirty="0"/>
          </a:p>
        </p:txBody>
      </p:sp>
      <p:pic>
        <p:nvPicPr>
          <p:cNvPr id="16" name="תמונה 15" descr="Set Icons, Sticky Notes, Icon, Yellow"/>
          <p:cNvPicPr/>
          <p:nvPr/>
        </p:nvPicPr>
        <p:blipFill rotWithShape="1">
          <a:blip r:embed="rId6">
            <a:extLst>
              <a:ext uri="{28A0092B-C50C-407E-A947-70E740481C1C}">
                <a14:useLocalDpi xmlns:a14="http://schemas.microsoft.com/office/drawing/2010/main" val="0"/>
              </a:ext>
            </a:extLst>
          </a:blip>
          <a:srcRect t="1" r="71375" b="54117"/>
          <a:stretch/>
        </p:blipFill>
        <p:spPr bwMode="auto">
          <a:xfrm>
            <a:off x="1502124" y="3915505"/>
            <a:ext cx="1466850" cy="1485900"/>
          </a:xfrm>
          <a:prstGeom prst="rect">
            <a:avLst/>
          </a:prstGeom>
          <a:noFill/>
          <a:ln>
            <a:noFill/>
          </a:ln>
          <a:extLst>
            <a:ext uri="{53640926-AAD7-44D8-BBD7-CCE9431645EC}">
              <a14:shadowObscured xmlns:a14="http://schemas.microsoft.com/office/drawing/2010/main"/>
            </a:ext>
          </a:extLst>
        </p:spPr>
      </p:pic>
      <p:sp>
        <p:nvSpPr>
          <p:cNvPr id="17" name="TextBox 16"/>
          <p:cNvSpPr txBox="1"/>
          <p:nvPr/>
        </p:nvSpPr>
        <p:spPr>
          <a:xfrm>
            <a:off x="1620469" y="3976692"/>
            <a:ext cx="1162938" cy="1200329"/>
          </a:xfrm>
          <a:prstGeom prst="rect">
            <a:avLst/>
          </a:prstGeom>
          <a:noFill/>
        </p:spPr>
        <p:txBody>
          <a:bodyPr wrap="square" rtlCol="1">
            <a:spAutoFit/>
          </a:bodyPr>
          <a:lstStyle/>
          <a:p>
            <a:pPr algn="ctr" rtl="1"/>
            <a:r>
              <a:rPr lang="he-IL" sz="2400" dirty="0"/>
              <a:t>אֲנִי מַאֲמִין בְּעַצְמִי</a:t>
            </a:r>
          </a:p>
        </p:txBody>
      </p:sp>
      <p:pic>
        <p:nvPicPr>
          <p:cNvPr id="20" name="תמונה 19" descr="Set Icons, Sticky Notes, Icon, Yellow"/>
          <p:cNvPicPr/>
          <p:nvPr/>
        </p:nvPicPr>
        <p:blipFill rotWithShape="1">
          <a:blip r:embed="rId6">
            <a:extLst>
              <a:ext uri="{28A0092B-C50C-407E-A947-70E740481C1C}">
                <a14:useLocalDpi xmlns:a14="http://schemas.microsoft.com/office/drawing/2010/main" val="0"/>
              </a:ext>
            </a:extLst>
          </a:blip>
          <a:srcRect l="34572" r="34944" b="54706"/>
          <a:stretch/>
        </p:blipFill>
        <p:spPr bwMode="auto">
          <a:xfrm>
            <a:off x="2684012" y="4743765"/>
            <a:ext cx="1653811" cy="1467464"/>
          </a:xfrm>
          <a:prstGeom prst="rect">
            <a:avLst/>
          </a:prstGeom>
          <a:noFill/>
          <a:ln>
            <a:noFill/>
          </a:ln>
          <a:extLst>
            <a:ext uri="{53640926-AAD7-44D8-BBD7-CCE9431645EC}">
              <a14:shadowObscured xmlns:a14="http://schemas.microsoft.com/office/drawing/2010/main"/>
            </a:ext>
          </a:extLst>
        </p:spPr>
      </p:pic>
      <p:pic>
        <p:nvPicPr>
          <p:cNvPr id="18" name="תמונה 17" descr="Set Icons, Sticky Notes, Icon, Yellow"/>
          <p:cNvPicPr/>
          <p:nvPr/>
        </p:nvPicPr>
        <p:blipFill rotWithShape="1">
          <a:blip r:embed="rId6">
            <a:extLst>
              <a:ext uri="{28A0092B-C50C-407E-A947-70E740481C1C}">
                <a14:useLocalDpi xmlns:a14="http://schemas.microsoft.com/office/drawing/2010/main" val="0"/>
              </a:ext>
            </a:extLst>
          </a:blip>
          <a:srcRect l="70446" b="54117"/>
          <a:stretch/>
        </p:blipFill>
        <p:spPr bwMode="auto">
          <a:xfrm>
            <a:off x="3138770" y="3862009"/>
            <a:ext cx="1514475" cy="1485900"/>
          </a:xfrm>
          <a:prstGeom prst="rect">
            <a:avLst/>
          </a:prstGeom>
          <a:noFill/>
          <a:ln>
            <a:noFill/>
          </a:ln>
          <a:extLst>
            <a:ext uri="{53640926-AAD7-44D8-BBD7-CCE9431645EC}">
              <a14:shadowObscured xmlns:a14="http://schemas.microsoft.com/office/drawing/2010/main"/>
            </a:ext>
          </a:extLst>
        </p:spPr>
      </p:pic>
      <p:sp>
        <p:nvSpPr>
          <p:cNvPr id="19" name="TextBox 18"/>
          <p:cNvSpPr txBox="1"/>
          <p:nvPr/>
        </p:nvSpPr>
        <p:spPr>
          <a:xfrm>
            <a:off x="3331427" y="4062683"/>
            <a:ext cx="1196455" cy="1015663"/>
          </a:xfrm>
          <a:prstGeom prst="rect">
            <a:avLst/>
          </a:prstGeom>
          <a:noFill/>
        </p:spPr>
        <p:txBody>
          <a:bodyPr wrap="square" rtlCol="1">
            <a:spAutoFit/>
          </a:bodyPr>
          <a:lstStyle/>
          <a:p>
            <a:pPr algn="ctr" rtl="1"/>
            <a:r>
              <a:rPr lang="he-IL" sz="2000" dirty="0"/>
              <a:t>הִשְׁתַּדַּלְתִּי וְזֶה מָה שֶׁחָשׁוּב</a:t>
            </a:r>
          </a:p>
        </p:txBody>
      </p:sp>
      <p:sp>
        <p:nvSpPr>
          <p:cNvPr id="21" name="TextBox 20"/>
          <p:cNvSpPr txBox="1"/>
          <p:nvPr/>
        </p:nvSpPr>
        <p:spPr>
          <a:xfrm>
            <a:off x="2948421" y="5309178"/>
            <a:ext cx="1134979" cy="707886"/>
          </a:xfrm>
          <a:prstGeom prst="rect">
            <a:avLst/>
          </a:prstGeom>
          <a:noFill/>
        </p:spPr>
        <p:txBody>
          <a:bodyPr wrap="square" rtlCol="1">
            <a:spAutoFit/>
          </a:bodyPr>
          <a:lstStyle/>
          <a:p>
            <a:pPr algn="ctr" rtl="1"/>
            <a:r>
              <a:rPr lang="he-IL" sz="2000" dirty="0"/>
              <a:t>גַּם חֵלֶק זוֹ הַצְלָחָה</a:t>
            </a:r>
          </a:p>
        </p:txBody>
      </p:sp>
      <p:sp>
        <p:nvSpPr>
          <p:cNvPr id="3" name="TextBox 2"/>
          <p:cNvSpPr txBox="1"/>
          <p:nvPr/>
        </p:nvSpPr>
        <p:spPr>
          <a:xfrm>
            <a:off x="5852063" y="2077524"/>
            <a:ext cx="5630876" cy="3970318"/>
          </a:xfrm>
          <a:prstGeom prst="rect">
            <a:avLst/>
          </a:prstGeom>
          <a:noFill/>
        </p:spPr>
        <p:txBody>
          <a:bodyPr wrap="square" rtlCol="1">
            <a:spAutoFit/>
          </a:bodyPr>
          <a:lstStyle/>
          <a:p>
            <a:pPr marL="152400" lvl="0" algn="ctr">
              <a:buSzPts val="1200"/>
              <a:defRPr/>
            </a:pPr>
            <a:r>
              <a:rPr lang="he-IL" sz="3600" dirty="0">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הַעְתִּיקוּ </a:t>
            </a:r>
            <a:r>
              <a:rPr lang="he-IL" sz="3600" dirty="0">
                <a:solidFill>
                  <a:schemeClr val="tx1"/>
                </a:solidFill>
                <a:latin typeface="Calibri" panose="020F0502020204030204" pitchFamily="34" charset="0"/>
                <a:ea typeface="Tahoma" panose="020B0604030504040204" pitchFamily="34" charset="0"/>
                <a:cs typeface="Calibri" panose="020F0502020204030204" pitchFamily="34" charset="0"/>
                <a:sym typeface="Times New Roman"/>
              </a:rPr>
              <a:t>עַל פְּתָקִים </a:t>
            </a:r>
            <a:r>
              <a:rPr lang="he-IL" sz="3600" dirty="0">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אֶת הַהֶ</a:t>
            </a:r>
            <a:r>
              <a:rPr lang="he-IL" sz="3600" dirty="0">
                <a:solidFill>
                  <a:schemeClr val="tx1"/>
                </a:solidFill>
                <a:latin typeface="Calibri" panose="020F0502020204030204" pitchFamily="34" charset="0"/>
                <a:ea typeface="Tahoma" panose="020B0604030504040204" pitchFamily="34" charset="0"/>
                <a:cs typeface="Calibri" panose="020F0502020204030204" pitchFamily="34" charset="0"/>
                <a:sym typeface="Times New Roman"/>
              </a:rPr>
              <a:t>יג</a:t>
            </a:r>
            <a:r>
              <a:rPr lang="he-IL" sz="3600" dirty="0">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ֵּדִים הַמְּעוֹדְדִים שֶׁכְּתַבְתֶּם, הִכְנִיסוּ אוֹתָם לְצִנְצֶנֶת אוֹ </a:t>
            </a:r>
            <a:r>
              <a:rPr lang="he-IL" sz="3600" dirty="0" err="1">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לַקֻּפְסָה</a:t>
            </a:r>
            <a:r>
              <a:rPr lang="he-IL" sz="3600" dirty="0">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 </a:t>
            </a:r>
          </a:p>
          <a:p>
            <a:pPr marL="152400" lvl="0" algn="ctr">
              <a:buSzPts val="1200"/>
              <a:defRPr/>
            </a:pPr>
            <a:r>
              <a:rPr lang="he-IL" sz="3600" dirty="0">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וּבְכָל פַּעַם שֶׁתַּרְגִּישׁוּ שֶׁאַתֶּם זְקוּקִים לְמִשְׁפָּט מְחַזֵּק –</a:t>
            </a:r>
          </a:p>
          <a:p>
            <a:pPr marL="152400" lvl="0" algn="ctr">
              <a:buSzPts val="1200"/>
              <a:defRPr/>
            </a:pPr>
            <a:r>
              <a:rPr lang="he-IL" sz="3600" dirty="0">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ש</a:t>
            </a:r>
            <a:r>
              <a:rPr lang="he-IL" sz="3600" dirty="0">
                <a:solidFill>
                  <a:srgbClr val="FF0000"/>
                </a:solidFill>
                <a:latin typeface="Calibri" panose="020F0502020204030204" pitchFamily="34" charset="0"/>
                <a:ea typeface="Tahoma" panose="020B0604030504040204" pitchFamily="34" charset="0"/>
                <a:cs typeface="Calibri" panose="020F0502020204030204" pitchFamily="34" charset="0"/>
                <a:sym typeface="Times New Roman"/>
              </a:rPr>
              <a:t>ׁ</a:t>
            </a:r>
            <a:r>
              <a:rPr lang="he-IL" sz="3600" dirty="0">
                <a:solidFill>
                  <a:schemeClr val="tx2">
                    <a:lumMod val="10000"/>
                  </a:schemeClr>
                </a:solidFill>
                <a:latin typeface="Calibri" panose="020F0502020204030204" pitchFamily="34" charset="0"/>
                <a:ea typeface="Tahoma" panose="020B0604030504040204" pitchFamily="34" charset="0"/>
                <a:cs typeface="Calibri" panose="020F0502020204030204" pitchFamily="34" charset="0"/>
                <a:sym typeface="Times New Roman"/>
              </a:rPr>
              <a:t>לְפוּ אֶחָד וּתְלוּ אוֹתוֹ בְּמָקוֹם בּוֹלֵט בַּחֶדֶר שֶׁלָּכֶם</a:t>
            </a:r>
            <a:endParaRPr lang="he-IL" sz="3600" dirty="0">
              <a:solidFill>
                <a:schemeClr val="tx2">
                  <a:lumMod val="10000"/>
                </a:schemeClr>
              </a:solidFill>
            </a:endParaRPr>
          </a:p>
        </p:txBody>
      </p:sp>
      <p:sp>
        <p:nvSpPr>
          <p:cNvPr id="6" name="כותרת 5">
            <a:extLst>
              <a:ext uri="{FF2B5EF4-FFF2-40B4-BE49-F238E27FC236}">
                <a16:creationId xmlns:a16="http://schemas.microsoft.com/office/drawing/2014/main" id="{1A155C75-B2E9-498F-9F43-F7CC0BF98C38}"/>
              </a:ext>
            </a:extLst>
          </p:cNvPr>
          <p:cNvSpPr>
            <a:spLocks noGrp="1"/>
          </p:cNvSpPr>
          <p:nvPr>
            <p:ph type="title"/>
          </p:nvPr>
        </p:nvSpPr>
        <p:spPr>
          <a:xfrm>
            <a:off x="4083400" y="663126"/>
            <a:ext cx="7278190" cy="720000"/>
          </a:xfrm>
        </p:spPr>
        <p:txBody>
          <a:bodyPr>
            <a:normAutofit fontScale="90000"/>
          </a:bodyPr>
          <a:lstStyle/>
          <a:p>
            <a:r>
              <a:rPr lang="he-IL" b="1" dirty="0"/>
              <a:t>חֲצִי הַכּוֹס הַמְּלֵאָה</a:t>
            </a:r>
            <a:endParaRPr lang="he-IL" dirty="0"/>
          </a:p>
        </p:txBody>
      </p:sp>
    </p:spTree>
    <p:extLst>
      <p:ext uri="{BB962C8B-B14F-4D97-AF65-F5344CB8AC3E}">
        <p14:creationId xmlns:p14="http://schemas.microsoft.com/office/powerpoint/2010/main" val="1594423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t>מְסַיְּימִים וּמְסַכְּמִים </a:t>
            </a:r>
            <a:r>
              <a:rPr lang="he-IL" sz="4800" b="1" dirty="0"/>
              <a:t>- </a:t>
            </a:r>
            <a:r>
              <a:rPr lang="he-IL" sz="4800" dirty="0"/>
              <a:t>מָה לָמַדְנוּ הַיּוֹם?</a:t>
            </a:r>
            <a:endParaRPr sz="4800" dirty="0"/>
          </a:p>
        </p:txBody>
      </p:sp>
      <p:sp>
        <p:nvSpPr>
          <p:cNvPr id="335" name="Google Shape;335;p16"/>
          <p:cNvSpPr txBox="1">
            <a:spLocks noGrp="1"/>
          </p:cNvSpPr>
          <p:nvPr>
            <p:ph type="body" idx="1"/>
          </p:nvPr>
        </p:nvSpPr>
        <p:spPr>
          <a:xfrm>
            <a:off x="-1" y="1666094"/>
            <a:ext cx="12192001" cy="5122268"/>
          </a:xfrm>
          <a:prstGeom prst="rect">
            <a:avLst/>
          </a:prstGeom>
          <a:noFill/>
          <a:ln>
            <a:noFill/>
          </a:ln>
        </p:spPr>
        <p:txBody>
          <a:bodyPr spcFirstLastPara="1" wrap="square" lIns="91425" tIns="45700" rIns="91425" bIns="45700" anchor="t" anchorCtr="0">
            <a:noAutofit/>
          </a:bodyPr>
          <a:lstStyle/>
          <a:p>
            <a:pPr marL="0" indent="0" algn="r">
              <a:spcBef>
                <a:spcPts val="0"/>
              </a:spcBef>
            </a:pPr>
            <a:r>
              <a:rPr lang="he-IL" sz="3200" b="1" dirty="0">
                <a:solidFill>
                  <a:srgbClr val="000000"/>
                </a:solidFill>
                <a:latin typeface="Calibri" panose="020F0502020204030204" pitchFamily="34" charset="0"/>
                <a:ea typeface="Arial"/>
                <a:cs typeface="Calibri" panose="020F0502020204030204" pitchFamily="34" charset="0"/>
                <a:sym typeface="Arial"/>
              </a:rPr>
              <a:t> </a:t>
            </a:r>
          </a:p>
          <a:p>
            <a:pPr marL="0" indent="0" algn="r">
              <a:spcBef>
                <a:spcPts val="0"/>
              </a:spcBef>
            </a:pPr>
            <a:endParaRPr lang="he-IL" sz="3200" dirty="0">
              <a:solidFill>
                <a:srgbClr val="000000"/>
              </a:solidFill>
              <a:latin typeface="Calibri" panose="020F0502020204030204" pitchFamily="34" charset="0"/>
              <a:ea typeface="Arial"/>
              <a:cs typeface="Calibri" panose="020F0502020204030204" pitchFamily="34" charset="0"/>
              <a:sym typeface="Arial"/>
            </a:endParaRPr>
          </a:p>
        </p:txBody>
      </p:sp>
      <p:pic>
        <p:nvPicPr>
          <p:cNvPr id="336" name="Google Shape;336;p16"/>
          <p:cNvPicPr preferRelativeResize="0"/>
          <p:nvPr/>
        </p:nvPicPr>
        <p:blipFill rotWithShape="1">
          <a:blip r:embed="rId3">
            <a:alphaModFix/>
          </a:blip>
          <a:srcRect/>
          <a:stretch/>
        </p:blipFill>
        <p:spPr>
          <a:xfrm>
            <a:off x="2356657" y="378547"/>
            <a:ext cx="1017545" cy="1070700"/>
          </a:xfrm>
          <a:prstGeom prst="rect">
            <a:avLst/>
          </a:prstGeom>
          <a:noFill/>
          <a:ln>
            <a:noFill/>
          </a:ln>
        </p:spPr>
      </p:pic>
      <p:pic>
        <p:nvPicPr>
          <p:cNvPr id="338" name="Google Shape;338;p16"/>
          <p:cNvPicPr preferRelativeResize="0"/>
          <p:nvPr/>
        </p:nvPicPr>
        <p:blipFill rotWithShape="1">
          <a:blip r:embed="rId4">
            <a:alphaModFix/>
          </a:blip>
          <a:srcRect/>
          <a:stretch/>
        </p:blipFill>
        <p:spPr>
          <a:xfrm rot="8222050">
            <a:off x="319777" y="503469"/>
            <a:ext cx="1596108" cy="820856"/>
          </a:xfrm>
          <a:prstGeom prst="rect">
            <a:avLst/>
          </a:prstGeom>
          <a:noFill/>
          <a:ln>
            <a:noFill/>
          </a:ln>
        </p:spPr>
      </p:pic>
      <p:sp>
        <p:nvSpPr>
          <p:cNvPr id="3" name="Rectangle: Rounded Corners 2">
            <a:extLst>
              <a:ext uri="{FF2B5EF4-FFF2-40B4-BE49-F238E27FC236}">
                <a16:creationId xmlns:a16="http://schemas.microsoft.com/office/drawing/2014/main" id="{9D6C9865-21C3-4268-9C09-584511807E86}"/>
              </a:ext>
            </a:extLst>
          </p:cNvPr>
          <p:cNvSpPr/>
          <p:nvPr/>
        </p:nvSpPr>
        <p:spPr>
          <a:xfrm>
            <a:off x="6617190" y="2047867"/>
            <a:ext cx="5478817" cy="1670844"/>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lvl="0" algn="ctr" rtl="1">
              <a:defRPr/>
            </a:pPr>
            <a:r>
              <a:rPr lang="he-IL" sz="3200" b="1" dirty="0">
                <a:solidFill>
                  <a:srgbClr val="000000"/>
                </a:solidFill>
                <a:latin typeface="Calibri" panose="020F0502020204030204" pitchFamily="34" charset="0"/>
                <a:ea typeface="Arial"/>
              </a:rPr>
              <a:t>לִפְעָמִים אֲנַחְנוּ מַצְלִיחִים הַכֹּל וְלִפְעָמִים רַק חֵלֶק</a:t>
            </a:r>
            <a:endParaRPr lang="he-IL" sz="3200" b="1" strike="sngStrike" dirty="0">
              <a:solidFill>
                <a:srgbClr val="000000"/>
              </a:solidFill>
              <a:latin typeface="Calibri" panose="020F0502020204030204" pitchFamily="34" charset="0"/>
              <a:ea typeface="Arial"/>
            </a:endParaRPr>
          </a:p>
        </p:txBody>
      </p:sp>
      <p:sp>
        <p:nvSpPr>
          <p:cNvPr id="9" name="Rectangle: Rounded Corners 8">
            <a:extLst>
              <a:ext uri="{FF2B5EF4-FFF2-40B4-BE49-F238E27FC236}">
                <a16:creationId xmlns:a16="http://schemas.microsoft.com/office/drawing/2014/main" id="{F907E9DC-1D11-42A9-A7BA-F07E441B5534}"/>
              </a:ext>
            </a:extLst>
          </p:cNvPr>
          <p:cNvSpPr/>
          <p:nvPr/>
        </p:nvSpPr>
        <p:spPr>
          <a:xfrm>
            <a:off x="6583147" y="4176677"/>
            <a:ext cx="5478817" cy="1670844"/>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3200" b="1" dirty="0">
                <a:solidFill>
                  <a:schemeClr val="tx2">
                    <a:lumMod val="10000"/>
                  </a:schemeClr>
                </a:solidFill>
              </a:rPr>
              <a:t>כְּשֶׁאֲנַחְנוּ לֹא כָּל כָּךְ מַצְלִיחִים מִתְעוֹרְרִים בָּנוּ רְגָשׁוֹת שׁוֹנִים</a:t>
            </a:r>
          </a:p>
        </p:txBody>
      </p:sp>
      <p:sp>
        <p:nvSpPr>
          <p:cNvPr id="10" name="Rectangle: Rounded Corners 9">
            <a:extLst>
              <a:ext uri="{FF2B5EF4-FFF2-40B4-BE49-F238E27FC236}">
                <a16:creationId xmlns:a16="http://schemas.microsoft.com/office/drawing/2014/main" id="{CA5CFD9D-59A7-48B1-AFFE-21C8C11171C7}"/>
              </a:ext>
            </a:extLst>
          </p:cNvPr>
          <p:cNvSpPr/>
          <p:nvPr/>
        </p:nvSpPr>
        <p:spPr>
          <a:xfrm>
            <a:off x="791912" y="2077402"/>
            <a:ext cx="5478817" cy="1670844"/>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lvl="0" algn="ctr" rtl="1">
              <a:defRPr/>
            </a:pPr>
            <a:r>
              <a:rPr lang="he-IL" sz="3200" b="1" dirty="0">
                <a:solidFill>
                  <a:srgbClr val="000000"/>
                </a:solidFill>
                <a:latin typeface="Calibri" panose="020F0502020204030204" pitchFamily="34" charset="0"/>
                <a:ea typeface="Arial"/>
              </a:rPr>
              <a:t> כְּשֶׁאָנוּ מַצְלִיחִים פָּחוֹת, </a:t>
            </a:r>
          </a:p>
          <a:p>
            <a:pPr lvl="0" algn="ctr" rtl="1">
              <a:defRPr/>
            </a:pPr>
            <a:r>
              <a:rPr lang="he-IL" sz="3200" b="1" dirty="0">
                <a:solidFill>
                  <a:srgbClr val="000000"/>
                </a:solidFill>
                <a:latin typeface="Calibri" panose="020F0502020204030204" pitchFamily="34" charset="0"/>
                <a:ea typeface="Arial"/>
              </a:rPr>
              <a:t>נִזָּכֵר בְּרֶגַע שֶׁל </a:t>
            </a:r>
            <a:r>
              <a:rPr lang="he-IL" sz="3200" b="1" dirty="0" err="1">
                <a:solidFill>
                  <a:srgbClr val="000000"/>
                </a:solidFill>
                <a:latin typeface="Calibri" panose="020F0502020204030204" pitchFamily="34" charset="0"/>
                <a:ea typeface="Arial"/>
              </a:rPr>
              <a:t>מז"ל</a:t>
            </a:r>
            <a:endParaRPr kumimoji="0" lang="he-IL" sz="3200" b="1" i="0" u="none" strike="noStrike" kern="0" cap="none" spc="0" normalizeH="0" baseline="0" noProof="0" dirty="0">
              <a:ln>
                <a:noFill/>
              </a:ln>
              <a:solidFill>
                <a:srgbClr val="000000"/>
              </a:solidFill>
              <a:effectLst/>
              <a:uLnTx/>
              <a:uFillTx/>
              <a:latin typeface="Calibri" panose="020F0502020204030204" pitchFamily="34" charset="0"/>
              <a:ea typeface="Arial"/>
              <a:sym typeface="Arial"/>
            </a:endParaRPr>
          </a:p>
        </p:txBody>
      </p:sp>
      <p:sp>
        <p:nvSpPr>
          <p:cNvPr id="11" name="Rectangle: Rounded Corners 10">
            <a:extLst>
              <a:ext uri="{FF2B5EF4-FFF2-40B4-BE49-F238E27FC236}">
                <a16:creationId xmlns:a16="http://schemas.microsoft.com/office/drawing/2014/main" id="{0C01D47F-7415-4C61-9AB9-D1B10CCF808B}"/>
              </a:ext>
            </a:extLst>
          </p:cNvPr>
          <p:cNvSpPr/>
          <p:nvPr/>
        </p:nvSpPr>
        <p:spPr>
          <a:xfrm>
            <a:off x="791912" y="4252415"/>
            <a:ext cx="5478817" cy="1670844"/>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lvl="0" algn="ctr" rtl="1">
              <a:defRPr/>
            </a:pPr>
            <a:r>
              <a:rPr lang="he-IL" sz="3200" b="1" dirty="0">
                <a:solidFill>
                  <a:srgbClr val="000000"/>
                </a:solidFill>
                <a:latin typeface="Calibri" panose="020F0502020204030204" pitchFamily="34" charset="0"/>
                <a:ea typeface="Arial"/>
              </a:rPr>
              <a:t>נִזְכֹּר לְהִשְׁתַּמֵּשׁ </a:t>
            </a:r>
          </a:p>
          <a:p>
            <a:pPr lvl="0" algn="ctr" rtl="1">
              <a:defRPr/>
            </a:pPr>
            <a:r>
              <a:rPr lang="he-IL" sz="3200" b="1" dirty="0">
                <a:solidFill>
                  <a:srgbClr val="000000"/>
                </a:solidFill>
                <a:latin typeface="Calibri" panose="020F0502020204030204" pitchFamily="34" charset="0"/>
                <a:ea typeface="Arial"/>
              </a:rPr>
              <a:t>בַּהֶיגֵּדִים הַמְּעוֹדְדִים </a:t>
            </a:r>
          </a:p>
          <a:p>
            <a:pPr lvl="0" algn="ctr" rtl="1">
              <a:defRPr/>
            </a:pPr>
            <a:r>
              <a:rPr lang="he-IL" sz="3200" b="1" dirty="0">
                <a:solidFill>
                  <a:srgbClr val="000000"/>
                </a:solidFill>
                <a:latin typeface="Calibri" panose="020F0502020204030204" pitchFamily="34" charset="0"/>
                <a:ea typeface="Arial"/>
              </a:rPr>
              <a:t>אוֹ </a:t>
            </a:r>
            <a:r>
              <a:rPr lang="he-IL" sz="3200" b="1" dirty="0" err="1">
                <a:solidFill>
                  <a:srgbClr val="000000"/>
                </a:solidFill>
                <a:latin typeface="Calibri" panose="020F0502020204030204" pitchFamily="34" charset="0"/>
                <a:ea typeface="Arial"/>
              </a:rPr>
              <a:t>בִּפְעֻלּוֹת</a:t>
            </a:r>
            <a:r>
              <a:rPr lang="he-IL" sz="3200" b="1" dirty="0">
                <a:solidFill>
                  <a:srgbClr val="000000"/>
                </a:solidFill>
                <a:latin typeface="Calibri" panose="020F0502020204030204" pitchFamily="34" charset="0"/>
                <a:ea typeface="Arial"/>
              </a:rPr>
              <a:t> אֲחֵרוֹת שֶׁעוֹזְרוֹת</a:t>
            </a:r>
          </a:p>
        </p:txBody>
      </p:sp>
      <p:pic>
        <p:nvPicPr>
          <p:cNvPr id="12" name="תמונה 11" descr="Kids, Cat, Cute, Animal, Child, Kitty"/>
          <p:cNvPicPr/>
          <p:nvPr/>
        </p:nvPicPr>
        <p:blipFill>
          <a:blip r:embed="rId5">
            <a:extLst>
              <a:ext uri="{28A0092B-C50C-407E-A947-70E740481C1C}">
                <a14:useLocalDpi xmlns:a14="http://schemas.microsoft.com/office/drawing/2010/main" val="0"/>
              </a:ext>
            </a:extLst>
          </a:blip>
          <a:srcRect/>
          <a:stretch>
            <a:fillRect/>
          </a:stretch>
        </p:blipFill>
        <p:spPr bwMode="auto">
          <a:xfrm>
            <a:off x="-380548" y="2077402"/>
            <a:ext cx="2370771" cy="3943423"/>
          </a:xfrm>
          <a:prstGeom prst="rect">
            <a:avLst/>
          </a:prstGeom>
          <a:noFill/>
          <a:ln>
            <a:noFill/>
          </a:ln>
        </p:spPr>
      </p:pic>
      <p:sp>
        <p:nvSpPr>
          <p:cNvPr id="13" name="Rectangle: Rounded Corners 8">
            <a:extLst>
              <a:ext uri="{FF2B5EF4-FFF2-40B4-BE49-F238E27FC236}">
                <a16:creationId xmlns:a16="http://schemas.microsoft.com/office/drawing/2014/main" id="{F907E9DC-1D11-42A9-A7BA-F07E441B5534}"/>
              </a:ext>
            </a:extLst>
          </p:cNvPr>
          <p:cNvSpPr/>
          <p:nvPr/>
        </p:nvSpPr>
        <p:spPr>
          <a:xfrm>
            <a:off x="5417605" y="2991712"/>
            <a:ext cx="1866238" cy="1670844"/>
          </a:xfrm>
          <a:prstGeom prst="ellipse">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2400" b="1" dirty="0">
                <a:solidFill>
                  <a:schemeClr val="tx2">
                    <a:lumMod val="10000"/>
                  </a:schemeClr>
                </a:solidFill>
              </a:rPr>
              <a:t>תָּמִיד</a:t>
            </a:r>
          </a:p>
          <a:p>
            <a:pPr algn="ctr" rtl="1"/>
            <a:r>
              <a:rPr lang="he-IL" sz="2400" b="1" dirty="0">
                <a:solidFill>
                  <a:schemeClr val="tx2">
                    <a:lumMod val="10000"/>
                  </a:schemeClr>
                </a:solidFill>
              </a:rPr>
              <a:t>אֲנַחְנוּ בַּדֶּרֶךְ לְהַצְלָחָה</a:t>
            </a:r>
          </a:p>
        </p:txBody>
      </p:sp>
    </p:spTree>
    <p:extLst>
      <p:ext uri="{BB962C8B-B14F-4D97-AF65-F5344CB8AC3E}">
        <p14:creationId xmlns:p14="http://schemas.microsoft.com/office/powerpoint/2010/main" val="1534648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לְסִיּוּם</a:t>
            </a:r>
            <a:endParaRPr dirty="0"/>
          </a:p>
        </p:txBody>
      </p:sp>
      <p:sp>
        <p:nvSpPr>
          <p:cNvPr id="287" name="Google Shape;287;p10"/>
          <p:cNvSpPr txBox="1">
            <a:spLocks noGrp="1"/>
          </p:cNvSpPr>
          <p:nvPr>
            <p:ph type="body" idx="1"/>
          </p:nvPr>
        </p:nvSpPr>
        <p:spPr>
          <a:xfrm>
            <a:off x="548640" y="1733826"/>
            <a:ext cx="11078678" cy="4493719"/>
          </a:xfrm>
          <a:prstGeom prst="rect">
            <a:avLst/>
          </a:prstGeom>
          <a:noFill/>
          <a:ln>
            <a:noFill/>
          </a:ln>
        </p:spPr>
        <p:txBody>
          <a:bodyPr spcFirstLastPara="1" wrap="square" lIns="91425" tIns="45700" rIns="91425" bIns="45700" anchor="t" anchorCtr="0">
            <a:normAutofit fontScale="85000" lnSpcReduction="10000"/>
          </a:bodyPr>
          <a:lstStyle/>
          <a:p>
            <a:pPr marL="571500" indent="-571500" algn="r">
              <a:lnSpc>
                <a:spcPct val="160000"/>
              </a:lnSpc>
              <a:buClr>
                <a:schemeClr val="accent6">
                  <a:lumMod val="75000"/>
                </a:schemeClr>
              </a:buClr>
              <a:buFont typeface="Wingdings" panose="05000000000000000000" pitchFamily="2" charset="2"/>
              <a:buChar char="§"/>
            </a:pPr>
            <a:r>
              <a:rPr lang="he-IL" sz="4100" dirty="0">
                <a:solidFill>
                  <a:srgbClr val="000000"/>
                </a:solidFill>
              </a:rPr>
              <a:t>גַּם מֵרָחוֹק אֶפְשָׁר לְהַרְגִּישׁ קָרוֹב</a:t>
            </a:r>
          </a:p>
          <a:p>
            <a:pPr marL="571500" indent="-571500" algn="r">
              <a:lnSpc>
                <a:spcPct val="160000"/>
              </a:lnSpc>
              <a:buClr>
                <a:schemeClr val="accent6">
                  <a:lumMod val="75000"/>
                </a:schemeClr>
              </a:buClr>
              <a:buFont typeface="Wingdings" panose="05000000000000000000" pitchFamily="2" charset="2"/>
              <a:buChar char="§"/>
            </a:pPr>
            <a:r>
              <a:rPr lang="he-IL" sz="4100" dirty="0">
                <a:solidFill>
                  <a:srgbClr val="000000"/>
                </a:solidFill>
              </a:rPr>
              <a:t>לֹא נִשְׁאָרִים לְבַד</a:t>
            </a:r>
          </a:p>
          <a:p>
            <a:pPr marL="571500" indent="-571500" algn="r">
              <a:lnSpc>
                <a:spcPct val="160000"/>
              </a:lnSpc>
              <a:buClr>
                <a:schemeClr val="accent6">
                  <a:lumMod val="75000"/>
                </a:schemeClr>
              </a:buClr>
              <a:buFont typeface="Wingdings" panose="05000000000000000000" pitchFamily="2" charset="2"/>
              <a:buChar char="§"/>
            </a:pPr>
            <a:r>
              <a:rPr lang="he-IL" sz="4100" dirty="0">
                <a:solidFill>
                  <a:srgbClr val="000000"/>
                </a:solidFill>
              </a:rPr>
              <a:t>שׁוֹמְרִים עַל קֶשֶׁר, מְשַׁתְּפִים בַּמֶּה שֶׁעוֹבֵר עָלינוּ </a:t>
            </a:r>
            <a:r>
              <a:rPr lang="he-IL" sz="4100" dirty="0" err="1">
                <a:solidFill>
                  <a:srgbClr val="000000"/>
                </a:solidFill>
              </a:rPr>
              <a:t>וּמִתְעַנְיְנִים</a:t>
            </a:r>
            <a:r>
              <a:rPr lang="he-IL" sz="4100" dirty="0">
                <a:solidFill>
                  <a:srgbClr val="000000"/>
                </a:solidFill>
              </a:rPr>
              <a:t> בָּאֲחֵרִים</a:t>
            </a:r>
          </a:p>
          <a:p>
            <a:pPr marL="571500" indent="-571500" algn="r">
              <a:buClr>
                <a:schemeClr val="accent6">
                  <a:lumMod val="75000"/>
                </a:schemeClr>
              </a:buClr>
              <a:buFont typeface="Wingdings" panose="05000000000000000000" pitchFamily="2" charset="2"/>
              <a:buChar char="§"/>
            </a:pPr>
            <a:endParaRPr lang="he-IL" dirty="0">
              <a:solidFill>
                <a:srgbClr val="000000"/>
              </a:solidFill>
            </a:endParaRPr>
          </a:p>
          <a:p>
            <a:pPr marL="0" indent="0" algn="r">
              <a:buClr>
                <a:schemeClr val="accent6">
                  <a:lumMod val="75000"/>
                </a:schemeClr>
              </a:buClr>
            </a:pPr>
            <a:endParaRPr lang="he-IL" dirty="0">
              <a:solidFill>
                <a:srgbClr val="000000"/>
              </a:solidFill>
            </a:endParaRPr>
          </a:p>
          <a:p>
            <a:pPr marL="0" indent="0">
              <a:buClr>
                <a:schemeClr val="accent6">
                  <a:lumMod val="75000"/>
                </a:schemeClr>
              </a:buClr>
            </a:pPr>
            <a:r>
              <a:rPr lang="he-IL" sz="4500" b="1" dirty="0">
                <a:solidFill>
                  <a:schemeClr val="accent6">
                    <a:lumMod val="75000"/>
                  </a:schemeClr>
                </a:solidFill>
              </a:rPr>
              <a:t>נִפָּגֵשׁ בְּשִׁיעוּר כִּשּׁוּרֵי חַיִּים הַבָּא!</a:t>
            </a:r>
            <a:endParaRPr lang="he-IL" b="1" dirty="0">
              <a:solidFill>
                <a:schemeClr val="accent6">
                  <a:lumMod val="75000"/>
                </a:schemeClr>
              </a:solidFill>
            </a:endParaRPr>
          </a:p>
          <a:p>
            <a:pPr marL="0" lvl="0" indent="0" algn="r" rtl="1">
              <a:lnSpc>
                <a:spcPct val="90000"/>
              </a:lnSpc>
              <a:spcBef>
                <a:spcPts val="0"/>
              </a:spcBef>
              <a:spcAft>
                <a:spcPts val="0"/>
              </a:spcAft>
              <a:buClr>
                <a:schemeClr val="accent6">
                  <a:lumMod val="75000"/>
                </a:schemeClr>
              </a:buClr>
              <a:buSzPts val="3600"/>
              <a:buNone/>
            </a:pPr>
            <a:endParaRPr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Tree>
    <p:extLst>
      <p:ext uri="{BB962C8B-B14F-4D97-AF65-F5344CB8AC3E}">
        <p14:creationId xmlns:p14="http://schemas.microsoft.com/office/powerpoint/2010/main" val="3239606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2" name="TextBox 1"/>
          <p:cNvSpPr txBox="1"/>
          <p:nvPr/>
        </p:nvSpPr>
        <p:spPr>
          <a:xfrm>
            <a:off x="4859867" y="5960533"/>
            <a:ext cx="2387600" cy="307777"/>
          </a:xfrm>
          <a:prstGeom prst="rect">
            <a:avLst/>
          </a:prstGeom>
          <a:noFill/>
        </p:spPr>
        <p:txBody>
          <a:bodyPr wrap="square" rtlCol="1">
            <a:spAutoFit/>
          </a:bodyPr>
          <a:lstStyle/>
          <a:p>
            <a:pPr algn="ctr"/>
            <a:r>
              <a:rPr lang="en-US" dirty="0">
                <a:solidFill>
                  <a:schemeClr val="bg1"/>
                </a:solidFill>
              </a:rPr>
              <a:t>PIXABAY.COM</a:t>
            </a:r>
            <a:r>
              <a:rPr lang="he-IL" dirty="0">
                <a:solidFill>
                  <a:schemeClr val="bg1"/>
                </a:solidFill>
              </a:rPr>
              <a:t>איורים: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9" name="TextBox 8"/>
          <p:cNvSpPr txBox="1"/>
          <p:nvPr/>
        </p:nvSpPr>
        <p:spPr>
          <a:xfrm>
            <a:off x="1963554" y="2127183"/>
            <a:ext cx="8460606" cy="3965608"/>
          </a:xfrm>
          <a:prstGeom prst="rect">
            <a:avLst/>
          </a:prstGeom>
          <a:noFill/>
          <a:ln w="57150">
            <a:noFill/>
          </a:ln>
        </p:spPr>
        <p:style>
          <a:lnRef idx="2">
            <a:schemeClr val="accent3"/>
          </a:lnRef>
          <a:fillRef idx="1">
            <a:schemeClr val="lt1"/>
          </a:fillRef>
          <a:effectRef idx="0">
            <a:schemeClr val="accent3"/>
          </a:effectRef>
          <a:fontRef idx="minor">
            <a:schemeClr val="dk1"/>
          </a:fontRef>
        </p:style>
        <p:txBody>
          <a:bodyPr wrap="square" rtlCol="1">
            <a:spAutoFit/>
          </a:bodyPr>
          <a:lstStyle/>
          <a:p>
            <a:endParaRPr lang="he-IL" dirty="0"/>
          </a:p>
        </p:txBody>
      </p:sp>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מָה לְהָבִיא לַשִּׁיעוּר</a:t>
            </a:r>
            <a:r>
              <a:rPr lang="x-none" dirty="0"/>
              <a:t>?</a:t>
            </a:r>
            <a:endParaRPr dirty="0"/>
          </a:p>
        </p:txBody>
      </p:sp>
      <p:pic>
        <p:nvPicPr>
          <p:cNvPr id="288" name="Google Shape;288;p10"/>
          <p:cNvPicPr preferRelativeResize="0"/>
          <p:nvPr/>
        </p:nvPicPr>
        <p:blipFill rotWithShape="1">
          <a:blip r:embed="rId5">
            <a:alphaModFix/>
          </a:blip>
          <a:srcRect/>
          <a:stretch/>
        </p:blipFill>
        <p:spPr>
          <a:xfrm>
            <a:off x="2572817" y="117439"/>
            <a:ext cx="1017545" cy="1070700"/>
          </a:xfrm>
          <a:prstGeom prst="rect">
            <a:avLst/>
          </a:prstGeom>
          <a:noFill/>
          <a:ln>
            <a:noFill/>
          </a:ln>
        </p:spPr>
      </p:pic>
      <p:pic>
        <p:nvPicPr>
          <p:cNvPr id="8" name="Google Shape;260;p7" descr="https://lh4.googleusercontent.com/iGTl96Eygo7-oid1H3ZWWYhb5HWAynyOs2KLWGGMeuEgHeu4cFLof2g-jYLOscV4q-879K-lfjkP4Swnmj_UGZsWTDspF4AbUz1XGd30Tf1KKpiEXhvx6NLF17Q1F5VY"/>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5581898" y="3809312"/>
            <a:ext cx="2089288" cy="865370"/>
          </a:xfrm>
          <a:prstGeom prst="rect">
            <a:avLst/>
          </a:prstGeom>
          <a:noFill/>
          <a:ln>
            <a:noFill/>
          </a:ln>
        </p:spPr>
      </p:pic>
      <p:pic>
        <p:nvPicPr>
          <p:cNvPr id="11" name="תמונה 10"/>
          <p:cNvPicPr>
            <a:picLocks noChangeAspect="1"/>
          </p:cNvPicPr>
          <p:nvPr/>
        </p:nvPicPr>
        <p:blipFill>
          <a:blip r:embed="rId7"/>
          <a:stretch>
            <a:fillRect/>
          </a:stretch>
        </p:blipFill>
        <p:spPr>
          <a:xfrm>
            <a:off x="7821846" y="3197353"/>
            <a:ext cx="1617016" cy="2006912"/>
          </a:xfrm>
          <a:prstGeom prst="rect">
            <a:avLst/>
          </a:prstGeom>
        </p:spPr>
      </p:pic>
      <p:pic>
        <p:nvPicPr>
          <p:cNvPr id="15" name="תמונה 14"/>
          <p:cNvPicPr>
            <a:picLocks noChangeAspect="1"/>
          </p:cNvPicPr>
          <p:nvPr/>
        </p:nvPicPr>
        <p:blipFill rotWithShape="1">
          <a:blip r:embed="rId8">
            <a:clrChange>
              <a:clrFrom>
                <a:srgbClr val="FFFFFF"/>
              </a:clrFrom>
              <a:clrTo>
                <a:srgbClr val="FFFFFF">
                  <a:alpha val="0"/>
                </a:srgbClr>
              </a:clrTo>
            </a:clrChange>
          </a:blip>
          <a:srcRect l="12130" t="2382" r="12066"/>
          <a:stretch/>
        </p:blipFill>
        <p:spPr>
          <a:xfrm>
            <a:off x="3099335" y="3041582"/>
            <a:ext cx="2331903" cy="2229643"/>
          </a:xfrm>
          <a:prstGeom prst="rect">
            <a:avLst/>
          </a:prstGeom>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01445" y="637470"/>
            <a:ext cx="2089130" cy="745123"/>
          </a:xfrm>
          <a:prstGeom prst="rect">
            <a:avLst/>
          </a:prstGeom>
        </p:spPr>
      </p:pic>
    </p:spTree>
    <p:extLst>
      <p:ext uri="{BB962C8B-B14F-4D97-AF65-F5344CB8AC3E}">
        <p14:creationId xmlns:p14="http://schemas.microsoft.com/office/powerpoint/2010/main" val="134763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spcBef>
                <a:spcPts val="0"/>
              </a:spcBef>
            </a:pPr>
            <a:r>
              <a:rPr lang="he-IL" dirty="0">
                <a:solidFill>
                  <a:schemeClr val="tx2">
                    <a:lumMod val="10000"/>
                  </a:schemeClr>
                </a:solidFill>
              </a:rPr>
              <a:t>מָה נִלְמַד הַיּוֹם?</a:t>
            </a:r>
            <a:endParaRPr dirty="0">
              <a:solidFill>
                <a:schemeClr val="tx2">
                  <a:lumMod val="10000"/>
                </a:schemeClr>
              </a:solidFill>
            </a:endParaRPr>
          </a:p>
        </p:txBody>
      </p:sp>
      <p:sp>
        <p:nvSpPr>
          <p:cNvPr id="249" name="Google Shape;249;p6"/>
          <p:cNvSpPr txBox="1">
            <a:spLocks noGrp="1"/>
          </p:cNvSpPr>
          <p:nvPr>
            <p:ph type="body" idx="1"/>
          </p:nvPr>
        </p:nvSpPr>
        <p:spPr>
          <a:xfrm>
            <a:off x="1301253" y="2096273"/>
            <a:ext cx="9810558" cy="3475398"/>
          </a:xfrm>
          <a:prstGeom prst="rect">
            <a:avLst/>
          </a:prstGeom>
          <a:noFill/>
          <a:ln w="57150">
            <a:noFill/>
          </a:ln>
        </p:spPr>
        <p:style>
          <a:lnRef idx="2">
            <a:schemeClr val="accent3"/>
          </a:lnRef>
          <a:fillRef idx="1">
            <a:schemeClr val="lt1"/>
          </a:fillRef>
          <a:effectRef idx="0">
            <a:schemeClr val="accent3"/>
          </a:effectRef>
          <a:fontRef idx="minor">
            <a:schemeClr val="dk1"/>
          </a:fontRef>
        </p:style>
        <p:txBody>
          <a:bodyPr spcFirstLastPara="1" wrap="square" lIns="91425" tIns="45700" rIns="91425" bIns="45700" anchor="t" anchorCtr="0">
            <a:normAutofit fontScale="92500" lnSpcReduction="10000"/>
          </a:bodyPr>
          <a:lstStyle/>
          <a:p>
            <a:pPr lvl="0" indent="-457200">
              <a:lnSpc>
                <a:spcPct val="150000"/>
              </a:lnSpc>
              <a:spcBef>
                <a:spcPts val="0"/>
              </a:spcBef>
              <a:buFont typeface="Arial"/>
              <a:buChar char="•"/>
            </a:pPr>
            <a:r>
              <a:rPr lang="he-IL" sz="3200" dirty="0">
                <a:solidFill>
                  <a:schemeClr val="tx2">
                    <a:lumMod val="10000"/>
                  </a:schemeClr>
                </a:solidFill>
              </a:rPr>
              <a:t>לִפְעָמִים אֲנַחְנוּ מַצְלִיחִים הַכֹּל וְלִפְעָמִים רַק חֵלֶק</a:t>
            </a:r>
          </a:p>
          <a:p>
            <a:pPr lvl="0" indent="-457200">
              <a:lnSpc>
                <a:spcPct val="150000"/>
              </a:lnSpc>
              <a:spcBef>
                <a:spcPts val="0"/>
              </a:spcBef>
              <a:buFont typeface="Arial"/>
              <a:buChar char="•"/>
            </a:pPr>
            <a:r>
              <a:rPr lang="he-IL" sz="3200" dirty="0">
                <a:solidFill>
                  <a:schemeClr val="tx2">
                    <a:lumMod val="10000"/>
                  </a:schemeClr>
                </a:solidFill>
              </a:rPr>
              <a:t>מָה מַרְגִּישִׁים כְּשֶׁמַצְלִיחִים? וכְּשֶׁלֹּא כָּל כָּךְ מַצְלִיחִים?</a:t>
            </a:r>
          </a:p>
          <a:p>
            <a:pPr lvl="0" indent="-457200">
              <a:lnSpc>
                <a:spcPct val="150000"/>
              </a:lnSpc>
              <a:spcBef>
                <a:spcPts val="0"/>
              </a:spcBef>
              <a:buFont typeface="Arial"/>
              <a:buChar char="•"/>
            </a:pPr>
            <a:r>
              <a:rPr lang="he-IL" sz="3200" dirty="0">
                <a:solidFill>
                  <a:schemeClr val="tx2">
                    <a:lumMod val="10000"/>
                  </a:schemeClr>
                </a:solidFill>
              </a:rPr>
              <a:t>אֵילו מַחְשָׁבוֹת עוֹזְרוֹת לָנוּ? </a:t>
            </a:r>
          </a:p>
          <a:p>
            <a:pPr lvl="0" indent="-457200">
              <a:lnSpc>
                <a:spcPct val="150000"/>
              </a:lnSpc>
              <a:spcBef>
                <a:spcPts val="0"/>
              </a:spcBef>
              <a:buFont typeface="Arial"/>
              <a:buChar char="•"/>
            </a:pPr>
            <a:r>
              <a:rPr lang="he-IL" sz="3200" dirty="0">
                <a:solidFill>
                  <a:schemeClr val="tx2">
                    <a:lumMod val="10000"/>
                  </a:schemeClr>
                </a:solidFill>
              </a:rPr>
              <a:t>אֵילוּ </a:t>
            </a:r>
            <a:r>
              <a:rPr lang="he-IL" sz="3200" dirty="0" err="1">
                <a:solidFill>
                  <a:schemeClr val="tx2">
                    <a:lumMod val="10000"/>
                  </a:schemeClr>
                </a:solidFill>
              </a:rPr>
              <a:t>פְּעֻלּוֹת</a:t>
            </a:r>
            <a:r>
              <a:rPr lang="he-IL" sz="3200" dirty="0">
                <a:solidFill>
                  <a:schemeClr val="tx2">
                    <a:lumMod val="10000"/>
                  </a:schemeClr>
                </a:solidFill>
              </a:rPr>
              <a:t> עוֹזְרוֹת לָנוּ?</a:t>
            </a:r>
          </a:p>
          <a:p>
            <a:pPr indent="-457200">
              <a:lnSpc>
                <a:spcPct val="150000"/>
              </a:lnSpc>
              <a:spcBef>
                <a:spcPts val="0"/>
              </a:spcBef>
              <a:buFont typeface="Arial"/>
              <a:buChar char="•"/>
            </a:pPr>
            <a:r>
              <a:rPr lang="he-IL" sz="3200" dirty="0">
                <a:solidFill>
                  <a:schemeClr val="tx2">
                    <a:lumMod val="10000"/>
                  </a:schemeClr>
                </a:solidFill>
              </a:rPr>
              <a:t>רֶגַע שֶׁל </a:t>
            </a:r>
            <a:r>
              <a:rPr lang="he-IL" sz="3200" dirty="0" err="1">
                <a:solidFill>
                  <a:schemeClr val="tx2">
                    <a:lumMod val="10000"/>
                  </a:schemeClr>
                </a:solidFill>
              </a:rPr>
              <a:t>מז"ל</a:t>
            </a:r>
            <a:endParaRPr lang="he-IL" sz="3200" dirty="0">
              <a:solidFill>
                <a:schemeClr val="tx2">
                  <a:lumMod val="10000"/>
                </a:schemeClr>
              </a:solidFill>
            </a:endParaRPr>
          </a:p>
          <a:p>
            <a:pPr lvl="0" indent="-457200">
              <a:spcBef>
                <a:spcPts val="0"/>
              </a:spcBef>
              <a:buFont typeface="Arial"/>
              <a:buChar char="•"/>
            </a:pPr>
            <a:endParaRPr lang="he-IL" sz="3200" dirty="0"/>
          </a:p>
          <a:p>
            <a:pPr lvl="0" indent="-457200">
              <a:spcBef>
                <a:spcPts val="0"/>
              </a:spcBef>
              <a:buFont typeface="Arial"/>
              <a:buChar char="•"/>
            </a:pPr>
            <a:endParaRPr lang="he-IL" sz="3200"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713357" y="5415643"/>
            <a:ext cx="2082800" cy="2095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a:t>טִיּוּל לַמְּעָרָה הַסּוֹדִית *</a:t>
            </a:r>
            <a:endParaRPr sz="4800" dirty="0"/>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3" name="TextBox 2"/>
          <p:cNvSpPr txBox="1"/>
          <p:nvPr/>
        </p:nvSpPr>
        <p:spPr>
          <a:xfrm>
            <a:off x="1516566" y="2040793"/>
            <a:ext cx="10292575" cy="3785652"/>
          </a:xfrm>
          <a:prstGeom prst="rect">
            <a:avLst/>
          </a:prstGeom>
          <a:noFill/>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rtlCol="1">
            <a:spAutoFit/>
          </a:bodyPr>
          <a:lstStyle/>
          <a:p>
            <a:pPr algn="just" rtl="1">
              <a:lnSpc>
                <a:spcPct val="150000"/>
              </a:lnSpc>
            </a:pPr>
            <a:r>
              <a:rPr lang="he-IL" sz="1800" dirty="0">
                <a:solidFill>
                  <a:schemeClr val="tx2">
                    <a:lumMod val="10000"/>
                  </a:schemeClr>
                </a:solidFill>
                <a:latin typeface="Calibri" panose="020F0502020204030204" pitchFamily="34" charset="0"/>
                <a:cs typeface="Calibri" panose="020F0502020204030204" pitchFamily="34" charset="0"/>
              </a:rPr>
              <a:t>"</a:t>
            </a:r>
            <a:r>
              <a:rPr lang="he-IL" sz="2000" dirty="0">
                <a:solidFill>
                  <a:schemeClr val="tx2">
                    <a:lumMod val="10000"/>
                  </a:schemeClr>
                </a:solidFill>
                <a:latin typeface="Calibri" panose="020F0502020204030204" pitchFamily="34" charset="0"/>
                <a:cs typeface="Calibri" panose="020F0502020204030204" pitchFamily="34" charset="0"/>
              </a:rPr>
              <a:t>הַיּוֹם, אֲנִי לוֹקַחַת אֶתְכֶם אִתִּי לְטִיּוּל לִמְעָרָה סוֹדִית. קָשֶׁה מְאוֹד לְהִכָּנֵס לִמְעָרָה זוֹ. כְּדֵי לְהִכָּנֵס לַמְּעָרָה הַזֹּאת צָרִיךְ לִמְצֹא אֶת הַפֶּתַח הַסּוֹדִי שֶׁלָּהּ. הַרְבֵּה מַחְסוֹמִים חוֹסְמִים אֶת הַכְּנִיסָה לַמְּעָרָה אַךְ מִי שֶׁמַּצְלִיחַ לְהִכָּנֵס אֵלֶיהָ, מֻבְטַחַת לוֹ </a:t>
            </a:r>
            <a:r>
              <a:rPr lang="he-IL" sz="2000" dirty="0" err="1">
                <a:solidFill>
                  <a:schemeClr val="tx2">
                    <a:lumMod val="10000"/>
                  </a:schemeClr>
                </a:solidFill>
                <a:latin typeface="Calibri" panose="020F0502020204030204" pitchFamily="34" charset="0"/>
                <a:cs typeface="Calibri" panose="020F0502020204030204" pitchFamily="34" charset="0"/>
              </a:rPr>
              <a:t>חֲוָיָה</a:t>
            </a:r>
            <a:r>
              <a:rPr lang="he-IL" sz="2000" dirty="0">
                <a:solidFill>
                  <a:schemeClr val="tx2">
                    <a:lumMod val="10000"/>
                  </a:schemeClr>
                </a:solidFill>
                <a:latin typeface="Calibri" panose="020F0502020204030204" pitchFamily="34" charset="0"/>
                <a:cs typeface="Calibri" panose="020F0502020204030204" pitchFamily="34" charset="0"/>
              </a:rPr>
              <a:t> קְסוּמָה. הַמְּעָרָה מְלֵאָה סוֹדוֹת. אוֹצָרוֹת רַבִּים חֲבוּיִים בָּה. הַטִּיּוּל בָּהּ מַתְאִים לְכָל מִי שֶׁחוֹבֵב הַפְתָּעוֹת וְהַרְפַּתְקָאוֹת. כָּל אֶחָד מִכֶּם יִצְטָרֵךְ </a:t>
            </a:r>
            <a:r>
              <a:rPr lang="he-IL" sz="2000" dirty="0" err="1">
                <a:solidFill>
                  <a:schemeClr val="tx2">
                    <a:lumMod val="10000"/>
                  </a:schemeClr>
                </a:solidFill>
                <a:latin typeface="Calibri" panose="020F0502020204030204" pitchFamily="34" charset="0"/>
                <a:cs typeface="Calibri" panose="020F0502020204030204" pitchFamily="34" charset="0"/>
              </a:rPr>
              <a:t>לִמְצֹא</a:t>
            </a:r>
            <a:r>
              <a:rPr lang="he-IL" sz="2000" dirty="0">
                <a:solidFill>
                  <a:schemeClr val="tx2">
                    <a:lumMod val="10000"/>
                  </a:schemeClr>
                </a:solidFill>
                <a:latin typeface="Calibri" panose="020F0502020204030204" pitchFamily="34" charset="0"/>
                <a:cs typeface="Calibri" panose="020F0502020204030204" pitchFamily="34" charset="0"/>
              </a:rPr>
              <a:t> בְּעַצְמוֹ אֶת הַפֶּתַח </a:t>
            </a:r>
            <a:r>
              <a:rPr lang="he-IL" sz="2000" dirty="0">
                <a:solidFill>
                  <a:schemeClr val="tx1"/>
                </a:solidFill>
                <a:latin typeface="Calibri" panose="020F0502020204030204" pitchFamily="34" charset="0"/>
                <a:cs typeface="Calibri" panose="020F0502020204030204" pitchFamily="34" charset="0"/>
              </a:rPr>
              <a:t>לַמְּעָרָה</a:t>
            </a:r>
            <a:r>
              <a:rPr lang="he-IL" sz="2000" dirty="0">
                <a:solidFill>
                  <a:schemeClr val="tx2">
                    <a:lumMod val="10000"/>
                  </a:schemeClr>
                </a:solidFill>
                <a:latin typeface="Calibri" panose="020F0502020204030204" pitchFamily="34" charset="0"/>
                <a:cs typeface="Calibri" panose="020F0502020204030204" pitchFamily="34" charset="0"/>
              </a:rPr>
              <a:t> לֹא כָּל הַפְּתָחִים שֶׁל הַמְּעָרָה מוֹבִילִים לְדֶלֶת הַכְּנִיסָה. אַתֶּם מְנַסִּים לִדְחֹף וְלֹא מַצְלִיחִים, מָה אַתֶּם מַרְגִּישִׁים? עַל מָה אַתֶּם חוֹשְׁבִים? אֲנִי שׁוֹמַעַת שֶׁאַתֶּם לֹא </a:t>
            </a:r>
            <a:r>
              <a:rPr lang="he-IL" sz="2000" dirty="0" err="1">
                <a:solidFill>
                  <a:schemeClr val="tx2">
                    <a:lumMod val="10000"/>
                  </a:schemeClr>
                </a:solidFill>
                <a:latin typeface="Calibri" panose="020F0502020204030204" pitchFamily="34" charset="0"/>
                <a:cs typeface="Calibri" panose="020F0502020204030204" pitchFamily="34" charset="0"/>
              </a:rPr>
              <a:t>מִתְיָאֲשִׁים</a:t>
            </a:r>
            <a:r>
              <a:rPr lang="he-IL" sz="2000" dirty="0">
                <a:solidFill>
                  <a:schemeClr val="tx2">
                    <a:lumMod val="10000"/>
                  </a:schemeClr>
                </a:solidFill>
                <a:latin typeface="Calibri" panose="020F0502020204030204" pitchFamily="34" charset="0"/>
                <a:cs typeface="Calibri" panose="020F0502020204030204" pitchFamily="34" charset="0"/>
              </a:rPr>
              <a:t> וּמְנַסִּים לְחַפֵּשׂ דֶּרֶךְ אַחֶרֶת. וְהִנֵּה עוֹד מַחְסוֹם וְעוֹד מַחְסוֹם. סוֹף סוֹף מִתְגַּלָּה לָכֶם דֶּלֶת הַקְּסָמִים שֶׁדַּרְכָּהּ תּוּכְלוּ לְהִכָּנֵס לַמְּעָרָה הַסּוֹדִית! מָה אַתֶּם מַרְגִּישִׁים? </a:t>
            </a:r>
            <a:r>
              <a:rPr lang="he-IL" sz="2000" dirty="0">
                <a:solidFill>
                  <a:schemeClr val="tx1"/>
                </a:solidFill>
                <a:latin typeface="Calibri" panose="020F0502020204030204" pitchFamily="34" charset="0"/>
                <a:cs typeface="Calibri" panose="020F0502020204030204" pitchFamily="34" charset="0"/>
              </a:rPr>
              <a:t>הִצְלַחְתֶּם</a:t>
            </a:r>
            <a:r>
              <a:rPr lang="he-IL" sz="2000" dirty="0">
                <a:solidFill>
                  <a:schemeClr val="tx2">
                    <a:lumMod val="10000"/>
                  </a:schemeClr>
                </a:solidFill>
                <a:latin typeface="Calibri" panose="020F0502020204030204" pitchFamily="34" charset="0"/>
                <a:cs typeface="Calibri" panose="020F0502020204030204" pitchFamily="34" charset="0"/>
              </a:rPr>
              <a:t> </a:t>
            </a:r>
            <a:r>
              <a:rPr lang="he-IL" sz="2000" dirty="0" err="1">
                <a:solidFill>
                  <a:schemeClr val="tx2">
                    <a:lumMod val="10000"/>
                  </a:schemeClr>
                </a:solidFill>
                <a:latin typeface="Calibri" panose="020F0502020204030204" pitchFamily="34" charset="0"/>
                <a:cs typeface="Calibri" panose="020F0502020204030204" pitchFamily="34" charset="0"/>
              </a:rPr>
              <a:t>לִפְתֹּר</a:t>
            </a:r>
            <a:r>
              <a:rPr lang="he-IL" sz="2000" dirty="0">
                <a:solidFill>
                  <a:schemeClr val="tx2">
                    <a:lumMod val="10000"/>
                  </a:schemeClr>
                </a:solidFill>
                <a:latin typeface="Calibri" panose="020F0502020204030204" pitchFamily="34" charset="0"/>
                <a:cs typeface="Calibri" panose="020F0502020204030204" pitchFamily="34" charset="0"/>
              </a:rPr>
              <a:t> אֶת הַחִידָה! כָּל הַכָּבוֹד! כָּל אֶחָד מִכֶּם </a:t>
            </a:r>
            <a:r>
              <a:rPr lang="he-IL" sz="2000" dirty="0" err="1">
                <a:solidFill>
                  <a:schemeClr val="tx2">
                    <a:lumMod val="10000"/>
                  </a:schemeClr>
                </a:solidFill>
                <a:latin typeface="Calibri" panose="020F0502020204030204" pitchFamily="34" charset="0"/>
                <a:cs typeface="Calibri" panose="020F0502020204030204" pitchFamily="34" charset="0"/>
              </a:rPr>
              <a:t>יִקַּח</a:t>
            </a:r>
            <a:r>
              <a:rPr lang="he-IL" sz="2000" dirty="0">
                <a:solidFill>
                  <a:schemeClr val="tx2">
                    <a:lumMod val="10000"/>
                  </a:schemeClr>
                </a:solidFill>
                <a:latin typeface="Calibri" panose="020F0502020204030204" pitchFamily="34" charset="0"/>
                <a:cs typeface="Calibri" panose="020F0502020204030204" pitchFamily="34" charset="0"/>
              </a:rPr>
              <a:t> דַּף, עִפָּרוֹן וּצְבָעִים וִיצַיֵּר אֶת הַמְּעָרָה הַסּוֹדִית שֶׁלּוֹ עִם דֶּלֶת הַקְּסָמִים שֶׁהוּא הִצְלִיחַ </a:t>
            </a:r>
            <a:r>
              <a:rPr lang="he-IL" sz="2000" dirty="0" err="1">
                <a:solidFill>
                  <a:schemeClr val="tx2">
                    <a:lumMod val="10000"/>
                  </a:schemeClr>
                </a:solidFill>
                <a:latin typeface="Calibri" panose="020F0502020204030204" pitchFamily="34" charset="0"/>
                <a:cs typeface="Calibri" panose="020F0502020204030204" pitchFamily="34" charset="0"/>
              </a:rPr>
              <a:t>לִמְצֹא</a:t>
            </a:r>
            <a:r>
              <a:rPr lang="he-IL" sz="2000" dirty="0">
                <a:solidFill>
                  <a:schemeClr val="tx2">
                    <a:lumMod val="10000"/>
                  </a:schemeClr>
                </a:solidFill>
                <a:latin typeface="Calibri" panose="020F0502020204030204" pitchFamily="34" charset="0"/>
                <a:cs typeface="Calibri" panose="020F0502020204030204" pitchFamily="34" charset="0"/>
              </a:rPr>
              <a:t>".</a:t>
            </a:r>
            <a:endParaRPr lang="he-IL" sz="2000" b="1" dirty="0">
              <a:solidFill>
                <a:schemeClr val="tx2">
                  <a:lumMod val="10000"/>
                </a:schemeClr>
              </a:solidFill>
              <a:latin typeface="Calibri" panose="020F0502020204030204" pitchFamily="34" charset="0"/>
              <a:cs typeface="Calibri" panose="020F0502020204030204" pitchFamily="34" charset="0"/>
            </a:endParaRPr>
          </a:p>
        </p:txBody>
      </p:sp>
      <p:sp>
        <p:nvSpPr>
          <p:cNvPr id="4" name="TextBox 3"/>
          <p:cNvSpPr txBox="1"/>
          <p:nvPr/>
        </p:nvSpPr>
        <p:spPr>
          <a:xfrm>
            <a:off x="8383106" y="5870568"/>
            <a:ext cx="3519992" cy="307777"/>
          </a:xfrm>
          <a:prstGeom prst="rect">
            <a:avLst/>
          </a:prstGeom>
          <a:noFill/>
        </p:spPr>
        <p:txBody>
          <a:bodyPr wrap="square" rtlCol="1">
            <a:spAutoFit/>
          </a:bodyPr>
          <a:lstStyle/>
          <a:p>
            <a:pPr algn="r"/>
            <a:r>
              <a:rPr lang="he-IL" dirty="0"/>
              <a:t>*תכנית </a:t>
            </a:r>
            <a:r>
              <a:rPr lang="he-IL" dirty="0" err="1"/>
              <a:t>דוסו</a:t>
            </a:r>
            <a:r>
              <a:rPr lang="he-IL" dirty="0"/>
              <a:t> (1990), </a:t>
            </a:r>
            <a:r>
              <a:rPr lang="he-IL" dirty="0">
                <a:solidFill>
                  <a:schemeClr val="tx1"/>
                </a:solidFill>
              </a:rPr>
              <a:t>מ</a:t>
            </a:r>
            <a:r>
              <a:rPr lang="he-IL" dirty="0"/>
              <a:t>תוך </a:t>
            </a:r>
            <a:r>
              <a:rPr lang="he-IL" dirty="0" err="1"/>
              <a:t>תוכנית</a:t>
            </a:r>
            <a:r>
              <a:rPr lang="he-IL" dirty="0"/>
              <a:t> הליבה </a:t>
            </a:r>
            <a:r>
              <a:rPr lang="he-IL" dirty="0">
                <a:solidFill>
                  <a:schemeClr val="tx1"/>
                </a:solidFill>
              </a:rPr>
              <a:t>ב</a:t>
            </a:r>
            <a:r>
              <a:rPr lang="he-IL" dirty="0"/>
              <a:t>כ"ח</a:t>
            </a:r>
          </a:p>
        </p:txBody>
      </p:sp>
      <p:pic>
        <p:nvPicPr>
          <p:cNvPr id="10" name="תמונה 9" descr="Child, Chibi, Anime, Cartoon, Character"/>
          <p:cNvPicPr/>
          <p:nvPr/>
        </p:nvPicPr>
        <p:blipFill>
          <a:blip r:embed="rId4">
            <a:extLst>
              <a:ext uri="{28A0092B-C50C-407E-A947-70E740481C1C}">
                <a14:useLocalDpi xmlns:a14="http://schemas.microsoft.com/office/drawing/2010/main" val="0"/>
              </a:ext>
            </a:extLst>
          </a:blip>
          <a:srcRect/>
          <a:stretch>
            <a:fillRect/>
          </a:stretch>
        </p:blipFill>
        <p:spPr bwMode="auto">
          <a:xfrm>
            <a:off x="173266" y="3021980"/>
            <a:ext cx="1276394" cy="3372922"/>
          </a:xfrm>
          <a:prstGeom prst="rect">
            <a:avLst/>
          </a:prstGeom>
          <a:noFill/>
          <a:ln>
            <a:noFill/>
          </a:ln>
        </p:spPr>
      </p:pic>
      <p:pic>
        <p:nvPicPr>
          <p:cNvPr id="16386" name="Picture 2" descr="Happy, Smile, Sun, Sunrise, Smil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59" y="0"/>
            <a:ext cx="1577475" cy="157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19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89" y="652789"/>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solidFill>
                  <a:schemeClr val="bg1"/>
                </a:solidFill>
              </a:rPr>
              <a:t>כְּשֶׁאֲנַחְנוּ מַצְלִיחִים</a:t>
            </a:r>
            <a:endParaRPr sz="4800" dirty="0">
              <a:solidFill>
                <a:schemeClr val="bg1"/>
              </a:solidFill>
            </a:endParaRPr>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5" name="תיבת טקסט 7">
            <a:extLst>
              <a:ext uri="{FF2B5EF4-FFF2-40B4-BE49-F238E27FC236}">
                <a16:creationId xmlns:a16="http://schemas.microsoft.com/office/drawing/2014/main" id="{2159C100-C1FD-4A86-9FF6-AE70F7E6717B}"/>
              </a:ext>
            </a:extLst>
          </p:cNvPr>
          <p:cNvSpPr txBox="1">
            <a:spLocks noGrp="1"/>
          </p:cNvSpPr>
          <p:nvPr>
            <p:ph type="body" idx="1"/>
          </p:nvPr>
        </p:nvSpPr>
        <p:spPr>
          <a:xfrm>
            <a:off x="1070227" y="2198070"/>
            <a:ext cx="10291362" cy="4113906"/>
          </a:xfrm>
          <a:prstGeom prst="rect">
            <a:avLst/>
          </a:prstGeom>
          <a:noFill/>
          <a:ln w="57150">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indent="-342900" algn="r">
              <a:lnSpc>
                <a:spcPct val="100000"/>
              </a:lnSpc>
              <a:buFont typeface="Arial" panose="020B0604020202020204" pitchFamily="34" charset="0"/>
              <a:buChar char="•"/>
            </a:pPr>
            <a:r>
              <a:rPr lang="he-IL" sz="2800" b="1" dirty="0">
                <a:solidFill>
                  <a:schemeClr val="tx1"/>
                </a:solidFill>
              </a:rPr>
              <a:t>כְּשֶׁאֲנַחְנוּ מַצְלִיחִים בְּמַשֶּׁהוּ, אֲנַחְנוּ שְׂמֵחִים. </a:t>
            </a:r>
          </a:p>
          <a:p>
            <a:pPr marL="342900" indent="-342900" algn="r">
              <a:lnSpc>
                <a:spcPct val="100000"/>
              </a:lnSpc>
              <a:buFont typeface="Arial" panose="020B0604020202020204" pitchFamily="34" charset="0"/>
              <a:buChar char="•"/>
            </a:pPr>
            <a:r>
              <a:rPr lang="he-IL" sz="2800" b="1" dirty="0">
                <a:solidFill>
                  <a:schemeClr val="tx1"/>
                </a:solidFill>
              </a:rPr>
              <a:t>כְּשֶׁאֲנַחְנוּ פָּחוֹת מַצְלִיחִים, זֶה מְעַצְבֵּן.</a:t>
            </a:r>
          </a:p>
          <a:p>
            <a:pPr marL="342900" indent="-342900" algn="r">
              <a:lnSpc>
                <a:spcPct val="100000"/>
              </a:lnSpc>
              <a:buFont typeface="Arial" panose="020B0604020202020204" pitchFamily="34" charset="0"/>
              <a:buChar char="•"/>
            </a:pPr>
            <a:r>
              <a:rPr lang="he-IL" sz="2800" b="1" dirty="0">
                <a:solidFill>
                  <a:schemeClr val="tx1"/>
                </a:solidFill>
              </a:rPr>
              <a:t>כְּשֶׁאֲנַחְנוּ מַצְלִיחִים רַק חֵלֶק, אֲנַחְנוּ עֲצוּבִים.</a:t>
            </a:r>
          </a:p>
          <a:p>
            <a:pPr marL="342900" indent="-342900" algn="r">
              <a:lnSpc>
                <a:spcPct val="100000"/>
              </a:lnSpc>
              <a:buFont typeface="Arial" panose="020B0604020202020204" pitchFamily="34" charset="0"/>
              <a:buChar char="•"/>
            </a:pPr>
            <a:r>
              <a:rPr lang="he-IL" sz="2800" b="1" dirty="0">
                <a:solidFill>
                  <a:schemeClr val="tx1"/>
                </a:solidFill>
              </a:rPr>
              <a:t>כְּשֶׁאֲנַחְנוּ לֹא מַצְלִיחִים הַכֹּל, זֶה גּוֹרֵם לָנו לְוַתֵּר.</a:t>
            </a:r>
          </a:p>
          <a:p>
            <a:pPr marL="342900" indent="-342900" algn="r">
              <a:lnSpc>
                <a:spcPct val="100000"/>
              </a:lnSpc>
              <a:buFont typeface="Arial" panose="020B0604020202020204" pitchFamily="34" charset="0"/>
              <a:buChar char="•"/>
            </a:pPr>
            <a:r>
              <a:rPr lang="he-IL" sz="2800" b="1" dirty="0">
                <a:solidFill>
                  <a:schemeClr val="tx1"/>
                </a:solidFill>
              </a:rPr>
              <a:t>כְּשֶׁאֲנַחְנוּ מַצְלִיחִים רַק קְצָת, אֲנַחְנוּ מְנַסִּים שׁוּב.</a:t>
            </a:r>
          </a:p>
          <a:p>
            <a:pPr marL="342900" indent="-342900" algn="r">
              <a:lnSpc>
                <a:spcPct val="100000"/>
              </a:lnSpc>
              <a:buFont typeface="Arial" panose="020B0604020202020204" pitchFamily="34" charset="0"/>
              <a:buChar char="•"/>
            </a:pPr>
            <a:r>
              <a:rPr lang="he-IL" sz="2800" b="1" dirty="0">
                <a:solidFill>
                  <a:schemeClr val="tx1"/>
                </a:solidFill>
              </a:rPr>
              <a:t>כְּשֶׁאֲנַחְנוּ כִּמְעַט מַצְלִיחִים, אֲנַחְנוּ מִשְׁתַּדְּלִים יוֹתֵר.</a:t>
            </a:r>
          </a:p>
          <a:p>
            <a:pPr marL="342900" indent="-342900" algn="r">
              <a:lnSpc>
                <a:spcPct val="100000"/>
              </a:lnSpc>
              <a:buFont typeface="Arial" panose="020B0604020202020204" pitchFamily="34" charset="0"/>
              <a:buChar char="•"/>
            </a:pPr>
            <a:endParaRPr lang="he-IL" sz="2000" b="1" dirty="0">
              <a:solidFill>
                <a:schemeClr val="tx1"/>
              </a:solidFill>
            </a:endParaRPr>
          </a:p>
          <a:p>
            <a:pPr marL="0" indent="0" algn="r">
              <a:lnSpc>
                <a:spcPct val="100000"/>
              </a:lnSpc>
            </a:pPr>
            <a:endParaRPr lang="he-IL" sz="2000" b="1" dirty="0">
              <a:solidFill>
                <a:schemeClr val="tx1"/>
              </a:solidFill>
            </a:endParaRPr>
          </a:p>
        </p:txBody>
      </p:sp>
      <p:pic>
        <p:nvPicPr>
          <p:cNvPr id="9" name="תמונה 8" descr="Child, Children, Kids, People, Life"/>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4897" y="3512634"/>
            <a:ext cx="3243917" cy="2509411"/>
          </a:xfrm>
          <a:prstGeom prst="rect">
            <a:avLst/>
          </a:prstGeom>
          <a:noFill/>
          <a:ln>
            <a:noFill/>
          </a:ln>
        </p:spPr>
      </p:pic>
    </p:spTree>
    <p:extLst>
      <p:ext uri="{BB962C8B-B14F-4D97-AF65-F5344CB8AC3E}">
        <p14:creationId xmlns:p14="http://schemas.microsoft.com/office/powerpoint/2010/main" val="197776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8" name="Google Shape;288;p10"/>
          <p:cNvPicPr preferRelativeResize="0"/>
          <p:nvPr/>
        </p:nvPicPr>
        <p:blipFill rotWithShape="1">
          <a:blip r:embed="rId3">
            <a:alphaModFix/>
          </a:blip>
          <a:srcRect/>
          <a:stretch/>
        </p:blipFill>
        <p:spPr>
          <a:xfrm>
            <a:off x="221503" y="92170"/>
            <a:ext cx="1017545" cy="1070700"/>
          </a:xfrm>
          <a:prstGeom prst="rect">
            <a:avLst/>
          </a:prstGeom>
          <a:noFill/>
          <a:ln>
            <a:noFill/>
          </a:ln>
        </p:spPr>
      </p:pic>
      <p:sp>
        <p:nvSpPr>
          <p:cNvPr id="5" name="Rectangle: Rounded Corners 10">
            <a:extLst>
              <a:ext uri="{FF2B5EF4-FFF2-40B4-BE49-F238E27FC236}">
                <a16:creationId xmlns:a16="http://schemas.microsoft.com/office/drawing/2014/main" id="{4CF9AE8C-7D10-4D5A-B62F-35A36186C289}"/>
              </a:ext>
            </a:extLst>
          </p:cNvPr>
          <p:cNvSpPr>
            <a:spLocks noGrp="1"/>
          </p:cNvSpPr>
          <p:nvPr>
            <p:ph type="body" idx="1"/>
          </p:nvPr>
        </p:nvSpPr>
        <p:spPr>
          <a:xfrm>
            <a:off x="8352907" y="2210413"/>
            <a:ext cx="3381893" cy="1764394"/>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normAutofit/>
          </a:bodyPr>
          <a:lstStyle/>
          <a:p>
            <a:pPr marL="176213" indent="-176213"/>
            <a:r>
              <a:rPr lang="he-IL" sz="3200" b="1" dirty="0">
                <a:solidFill>
                  <a:schemeClr val="tx2">
                    <a:lumMod val="10000"/>
                  </a:schemeClr>
                </a:solidFill>
              </a:rPr>
              <a:t>כְּשֶׁלֹּא יוֹצֵא </a:t>
            </a:r>
          </a:p>
          <a:p>
            <a:r>
              <a:rPr lang="he-IL" sz="3200" b="1" dirty="0">
                <a:solidFill>
                  <a:schemeClr val="tx2">
                    <a:lumMod val="10000"/>
                  </a:schemeClr>
                </a:solidFill>
              </a:rPr>
              <a:t>כְּמוֹ שֶׁרָצִיתִי </a:t>
            </a:r>
          </a:p>
        </p:txBody>
      </p:sp>
      <p:sp>
        <p:nvSpPr>
          <p:cNvPr id="6" name="Rectangle: Rounded Corners 10">
            <a:extLst>
              <a:ext uri="{FF2B5EF4-FFF2-40B4-BE49-F238E27FC236}">
                <a16:creationId xmlns:a16="http://schemas.microsoft.com/office/drawing/2014/main" id="{C32342A8-2025-477C-8B5D-7403A56E329B}"/>
              </a:ext>
            </a:extLst>
          </p:cNvPr>
          <p:cNvSpPr/>
          <p:nvPr/>
        </p:nvSpPr>
        <p:spPr>
          <a:xfrm>
            <a:off x="4496478" y="2210412"/>
            <a:ext cx="3420000" cy="1800000"/>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3200" b="1" dirty="0">
                <a:solidFill>
                  <a:schemeClr val="tx2">
                    <a:lumMod val="10000"/>
                  </a:schemeClr>
                </a:solidFill>
                <a:latin typeface="Calibri" panose="020F0502020204030204" pitchFamily="34" charset="0"/>
                <a:cs typeface="Calibri" panose="020F0502020204030204" pitchFamily="34" charset="0"/>
              </a:rPr>
              <a:t>כְּשֶׁאֲנִי </a:t>
            </a:r>
          </a:p>
          <a:p>
            <a:pPr algn="ctr" rtl="1"/>
            <a:r>
              <a:rPr lang="he-IL" sz="3200" b="1" dirty="0">
                <a:solidFill>
                  <a:schemeClr val="tx2">
                    <a:lumMod val="10000"/>
                  </a:schemeClr>
                </a:solidFill>
                <a:latin typeface="Calibri" panose="020F0502020204030204" pitchFamily="34" charset="0"/>
                <a:cs typeface="Calibri" panose="020F0502020204030204" pitchFamily="34" charset="0"/>
              </a:rPr>
              <a:t>לֹא הֲכִי טוֹב/ה בַּקְּבוּצָה</a:t>
            </a:r>
            <a:endParaRPr lang="x-none" sz="3200" b="1" dirty="0">
              <a:solidFill>
                <a:schemeClr val="tx2">
                  <a:lumMod val="10000"/>
                </a:schemeClr>
              </a:solidFill>
              <a:latin typeface="Calibri" panose="020F0502020204030204" pitchFamily="34" charset="0"/>
              <a:cs typeface="Calibri" panose="020F0502020204030204" pitchFamily="34" charset="0"/>
            </a:endParaRPr>
          </a:p>
        </p:txBody>
      </p:sp>
      <p:sp>
        <p:nvSpPr>
          <p:cNvPr id="7" name="Rectangle: Rounded Corners 10">
            <a:extLst>
              <a:ext uri="{FF2B5EF4-FFF2-40B4-BE49-F238E27FC236}">
                <a16:creationId xmlns:a16="http://schemas.microsoft.com/office/drawing/2014/main" id="{4AD4BFD9-1B9C-4B38-BD73-BB9C13582EB6}"/>
              </a:ext>
            </a:extLst>
          </p:cNvPr>
          <p:cNvSpPr/>
          <p:nvPr/>
        </p:nvSpPr>
        <p:spPr>
          <a:xfrm>
            <a:off x="601548" y="2174806"/>
            <a:ext cx="3420000" cy="1800000"/>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3200" b="1" dirty="0">
                <a:solidFill>
                  <a:schemeClr val="tx2">
                    <a:lumMod val="10000"/>
                  </a:schemeClr>
                </a:solidFill>
                <a:latin typeface="Calibri" panose="020F0502020204030204" pitchFamily="34" charset="0"/>
                <a:cs typeface="Calibri" panose="020F0502020204030204" pitchFamily="34" charset="0"/>
              </a:rPr>
              <a:t>כְּשֶׁאֲנִי אוֹ הַקְּבוּצָה שֶׁלִּי לֹא מְנַצְּחִים</a:t>
            </a:r>
            <a:endParaRPr lang="x-none" sz="3200" b="1" dirty="0">
              <a:solidFill>
                <a:schemeClr val="tx2">
                  <a:lumMod val="10000"/>
                </a:schemeClr>
              </a:solidFill>
            </a:endParaRPr>
          </a:p>
        </p:txBody>
      </p:sp>
      <p:sp>
        <p:nvSpPr>
          <p:cNvPr id="8" name="Rectangle: Rounded Corners 10">
            <a:extLst>
              <a:ext uri="{FF2B5EF4-FFF2-40B4-BE49-F238E27FC236}">
                <a16:creationId xmlns:a16="http://schemas.microsoft.com/office/drawing/2014/main" id="{5E8986B3-10A0-42D0-93B3-CDAEC085D080}"/>
              </a:ext>
            </a:extLst>
          </p:cNvPr>
          <p:cNvSpPr/>
          <p:nvPr/>
        </p:nvSpPr>
        <p:spPr>
          <a:xfrm>
            <a:off x="6608681" y="4203287"/>
            <a:ext cx="3420000" cy="1800000"/>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2800" b="1" dirty="0">
                <a:solidFill>
                  <a:schemeClr val="tx2">
                    <a:lumMod val="10000"/>
                  </a:schemeClr>
                </a:solidFill>
                <a:latin typeface="Calibri" panose="020F0502020204030204" pitchFamily="34" charset="0"/>
                <a:cs typeface="Calibri" panose="020F0502020204030204" pitchFamily="34" charset="0"/>
              </a:rPr>
              <a:t>כְּשֶׁאֲנִי לֹא פּוֹעֵל/ת לְפִי מָה שֶׁמְצַפִּים מִמֶּנִּי</a:t>
            </a:r>
            <a:endParaRPr lang="x-none" sz="2800" b="1" dirty="0">
              <a:solidFill>
                <a:schemeClr val="tx2">
                  <a:lumMod val="10000"/>
                </a:schemeClr>
              </a:solidFill>
              <a:latin typeface="Calibri" panose="020F0502020204030204" pitchFamily="34" charset="0"/>
              <a:cs typeface="Calibri" panose="020F0502020204030204" pitchFamily="34" charset="0"/>
            </a:endParaRPr>
          </a:p>
        </p:txBody>
      </p:sp>
      <p:sp>
        <p:nvSpPr>
          <p:cNvPr id="9" name="Rectangle: Rounded Corners 10">
            <a:extLst>
              <a:ext uri="{FF2B5EF4-FFF2-40B4-BE49-F238E27FC236}">
                <a16:creationId xmlns:a16="http://schemas.microsoft.com/office/drawing/2014/main" id="{64944C92-3368-43ED-857F-264D555F2E1A}"/>
              </a:ext>
            </a:extLst>
          </p:cNvPr>
          <p:cNvSpPr/>
          <p:nvPr/>
        </p:nvSpPr>
        <p:spPr>
          <a:xfrm>
            <a:off x="2786478" y="4203287"/>
            <a:ext cx="3420000" cy="1800000"/>
          </a:xfrm>
          <a:prstGeom prst="roundRect">
            <a:avLst/>
          </a:prstGeom>
          <a:ln w="57150">
            <a:solidFill>
              <a:schemeClr val="accent1">
                <a:lumMod val="40000"/>
                <a:lumOff val="60000"/>
              </a:schemeClr>
            </a:solidFill>
          </a:ln>
        </p:spPr>
        <p:style>
          <a:lnRef idx="2">
            <a:schemeClr val="accent3"/>
          </a:lnRef>
          <a:fillRef idx="1">
            <a:schemeClr val="lt1"/>
          </a:fillRef>
          <a:effectRef idx="0">
            <a:schemeClr val="accent3"/>
          </a:effectRef>
          <a:fontRef idx="minor">
            <a:schemeClr val="dk1"/>
          </a:fontRef>
        </p:style>
        <p:txBody>
          <a:bodyPr rtlCol="1" anchor="ctr"/>
          <a:lstStyle/>
          <a:p>
            <a:pPr algn="ctr" rtl="1"/>
            <a:r>
              <a:rPr lang="he-IL" sz="3200" b="1" dirty="0">
                <a:solidFill>
                  <a:schemeClr val="tx2">
                    <a:lumMod val="10000"/>
                  </a:schemeClr>
                </a:solidFill>
                <a:latin typeface="Calibri" panose="020F0502020204030204" pitchFamily="34" charset="0"/>
                <a:cs typeface="Calibri" panose="020F0502020204030204" pitchFamily="34" charset="0"/>
              </a:rPr>
              <a:t>מַשֶּׁהוּ אַחֵר...</a:t>
            </a:r>
            <a:endParaRPr lang="x-none" sz="3200" b="1" dirty="0">
              <a:solidFill>
                <a:schemeClr val="tx2">
                  <a:lumMod val="10000"/>
                </a:schemeClr>
              </a:solidFill>
              <a:latin typeface="Calibri" panose="020F0502020204030204" pitchFamily="34" charset="0"/>
              <a:cs typeface="Calibri" panose="020F0502020204030204" pitchFamily="34" charset="0"/>
            </a:endParaRPr>
          </a:p>
        </p:txBody>
      </p:sp>
      <p:pic>
        <p:nvPicPr>
          <p:cNvPr id="11" name="תמונה 10" descr="Kids, Drawing, Scribble, Lines, Girl"/>
          <p:cNvPicPr/>
          <p:nvPr/>
        </p:nvPicPr>
        <p:blipFill rotWithShape="1">
          <a:blip r:embed="rId4">
            <a:extLst>
              <a:ext uri="{28A0092B-C50C-407E-A947-70E740481C1C}">
                <a14:useLocalDpi xmlns:a14="http://schemas.microsoft.com/office/drawing/2010/main" val="0"/>
              </a:ext>
            </a:extLst>
          </a:blip>
          <a:srcRect l="34472" r="24224" b="47941"/>
          <a:stretch/>
        </p:blipFill>
        <p:spPr bwMode="auto">
          <a:xfrm>
            <a:off x="892098" y="4203287"/>
            <a:ext cx="1672683" cy="2256022"/>
          </a:xfrm>
          <a:prstGeom prst="rect">
            <a:avLst/>
          </a:prstGeom>
          <a:noFill/>
          <a:ln>
            <a:noFill/>
          </a:ln>
          <a:extLst>
            <a:ext uri="{53640926-AAD7-44D8-BBD7-CCE9431645EC}">
              <a14:shadowObscured xmlns:a14="http://schemas.microsoft.com/office/drawing/2010/main"/>
            </a:ext>
          </a:extLst>
        </p:spPr>
      </p:pic>
      <p:sp>
        <p:nvSpPr>
          <p:cNvPr id="12" name="Google Shape;286;p10"/>
          <p:cNvSpPr txBox="1">
            <a:spLocks noGrp="1"/>
          </p:cNvSpPr>
          <p:nvPr>
            <p:ph type="title"/>
          </p:nvPr>
        </p:nvSpPr>
        <p:spPr>
          <a:xfrm>
            <a:off x="1535723" y="663126"/>
            <a:ext cx="9825867" cy="720000"/>
          </a:xfrm>
          <a:prstGeom prst="rect">
            <a:avLst/>
          </a:prstGeom>
          <a:solidFill>
            <a:schemeClr val="accent1"/>
          </a:solidFill>
          <a:ln>
            <a:noFill/>
          </a:ln>
        </p:spPr>
        <p:txBody>
          <a:bodyPr spcFirstLastPara="1" wrap="square" lIns="91425" tIns="45700" rIns="91425" bIns="45700" anchor="b" anchorCtr="0">
            <a:normAutofit fontScale="90000"/>
          </a:bodyPr>
          <a:lstStyle/>
          <a:p>
            <a:pPr>
              <a:spcBef>
                <a:spcPts val="0"/>
              </a:spcBef>
            </a:pPr>
            <a:br>
              <a:rPr lang="he-IL" b="1" dirty="0">
                <a:solidFill>
                  <a:srgbClr val="FF0000"/>
                </a:solidFill>
              </a:rPr>
            </a:br>
            <a:br>
              <a:rPr lang="he-IL" b="1" dirty="0">
                <a:solidFill>
                  <a:srgbClr val="FF0000"/>
                </a:solidFill>
              </a:rPr>
            </a:br>
            <a:br>
              <a:rPr lang="he-IL" b="1" dirty="0">
                <a:solidFill>
                  <a:srgbClr val="FF0000"/>
                </a:solidFill>
              </a:rPr>
            </a:br>
            <a:br>
              <a:rPr lang="he-IL" b="1" dirty="0">
                <a:solidFill>
                  <a:srgbClr val="FF0000"/>
                </a:solidFill>
              </a:rPr>
            </a:br>
            <a:br>
              <a:rPr lang="x-none" b="1" dirty="0">
                <a:solidFill>
                  <a:srgbClr val="FF0000"/>
                </a:solidFill>
              </a:rPr>
            </a:br>
            <a:r>
              <a:rPr lang="he-IL" sz="4900" dirty="0">
                <a:solidFill>
                  <a:schemeClr val="bg1"/>
                </a:solidFill>
              </a:rPr>
              <a:t>מָתַי אֲנִי חוֹשֵׁב/ת לְעַצְמִי: "אוף, לֹא הִצְלַחְתִּי"?</a:t>
            </a:r>
            <a:endParaRPr sz="4900" strike="sngStrike" dirty="0">
              <a:solidFill>
                <a:schemeClr val="bg1"/>
              </a:solidFill>
            </a:endParaRPr>
          </a:p>
        </p:txBody>
      </p:sp>
    </p:spTree>
    <p:extLst>
      <p:ext uri="{BB962C8B-B14F-4D97-AF65-F5344CB8AC3E}">
        <p14:creationId xmlns:p14="http://schemas.microsoft.com/office/powerpoint/2010/main" val="1986932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Autofit/>
          </a:bodyPr>
          <a:lstStyle/>
          <a:p>
            <a:r>
              <a:rPr lang="he-IL" sz="4800" dirty="0"/>
              <a:t>נָעִים לְהַכִּיר</a:t>
            </a:r>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
        <p:nvSpPr>
          <p:cNvPr id="6" name="TextBox 5"/>
          <p:cNvSpPr txBox="1"/>
          <p:nvPr/>
        </p:nvSpPr>
        <p:spPr>
          <a:xfrm>
            <a:off x="8980963" y="5160867"/>
            <a:ext cx="2480166" cy="923330"/>
          </a:xfrm>
          <a:prstGeom prst="rect">
            <a:avLst/>
          </a:prstGeom>
          <a:noFill/>
        </p:spPr>
        <p:txBody>
          <a:bodyPr wrap="square" rtlCol="1">
            <a:spAutoFit/>
          </a:bodyPr>
          <a:lstStyle/>
          <a:p>
            <a:pPr algn="ctr" rtl="1"/>
            <a:r>
              <a:rPr lang="he-IL" sz="5400" b="1" dirty="0">
                <a:latin typeface="Calibri" panose="020F0502020204030204" pitchFamily="34" charset="0"/>
                <a:cs typeface="Calibri" panose="020F0502020204030204" pitchFamily="34" charset="0"/>
              </a:rPr>
              <a:t>הציור</a:t>
            </a:r>
          </a:p>
        </p:txBody>
      </p:sp>
      <p:sp>
        <p:nvSpPr>
          <p:cNvPr id="3" name="TextBox 2"/>
          <p:cNvSpPr txBox="1"/>
          <p:nvPr/>
        </p:nvSpPr>
        <p:spPr>
          <a:xfrm>
            <a:off x="4886538" y="5160867"/>
            <a:ext cx="2383734" cy="923330"/>
          </a:xfrm>
          <a:prstGeom prst="rect">
            <a:avLst/>
          </a:prstGeom>
          <a:noFill/>
        </p:spPr>
        <p:txBody>
          <a:bodyPr wrap="square" rtlCol="1">
            <a:spAutoFit/>
          </a:bodyPr>
          <a:lstStyle/>
          <a:p>
            <a:pPr algn="ctr"/>
            <a:r>
              <a:rPr lang="he-IL" sz="5400" b="1" dirty="0">
                <a:latin typeface="Calibri" panose="020F0502020204030204" pitchFamily="34" charset="0"/>
                <a:cs typeface="Calibri" panose="020F0502020204030204" pitchFamily="34" charset="0"/>
              </a:rPr>
              <a:t>הטירה</a:t>
            </a:r>
          </a:p>
        </p:txBody>
      </p:sp>
      <p:sp>
        <p:nvSpPr>
          <p:cNvPr id="4" name="TextBox 3"/>
          <p:cNvSpPr txBox="1"/>
          <p:nvPr/>
        </p:nvSpPr>
        <p:spPr>
          <a:xfrm>
            <a:off x="791897" y="5104965"/>
            <a:ext cx="2050770" cy="923330"/>
          </a:xfrm>
          <a:prstGeom prst="rect">
            <a:avLst/>
          </a:prstGeom>
          <a:noFill/>
        </p:spPr>
        <p:txBody>
          <a:bodyPr wrap="square" rtlCol="1">
            <a:spAutoFit/>
          </a:bodyPr>
          <a:lstStyle/>
          <a:p>
            <a:pPr algn="ctr" rtl="1"/>
            <a:r>
              <a:rPr lang="he-IL" sz="5400" b="1" dirty="0"/>
              <a:t>גול!</a:t>
            </a:r>
          </a:p>
        </p:txBody>
      </p:sp>
      <p:pic>
        <p:nvPicPr>
          <p:cNvPr id="9222" name="Picture 6" descr="Football, Children, Prep, Match, 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69" y="2282572"/>
            <a:ext cx="2994056" cy="2769237"/>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p:cNvPicPr>
            <a:picLocks noChangeAspect="1"/>
          </p:cNvPicPr>
          <p:nvPr/>
        </p:nvPicPr>
        <p:blipFill rotWithShape="1">
          <a:blip r:embed="rId5"/>
          <a:srcRect r="2643" b="7996"/>
          <a:stretch/>
        </p:blipFill>
        <p:spPr>
          <a:xfrm>
            <a:off x="8393230" y="2344336"/>
            <a:ext cx="3397718" cy="2707473"/>
          </a:xfrm>
          <a:prstGeom prst="rect">
            <a:avLst/>
          </a:prstGeom>
        </p:spPr>
      </p:pic>
      <p:sp>
        <p:nvSpPr>
          <p:cNvPr id="16" name="אליפסה 15">
            <a:extLst>
              <a:ext uri="{FF2B5EF4-FFF2-40B4-BE49-F238E27FC236}">
                <a16:creationId xmlns:a16="http://schemas.microsoft.com/office/drawing/2014/main" id="{37816311-C4D9-4F10-9820-CC7C420FE44A}"/>
              </a:ext>
            </a:extLst>
          </p:cNvPr>
          <p:cNvSpPr/>
          <p:nvPr/>
        </p:nvSpPr>
        <p:spPr>
          <a:xfrm>
            <a:off x="1374254" y="1697056"/>
            <a:ext cx="789709" cy="768927"/>
          </a:xfrm>
          <a:prstGeom prst="ellipse">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4000" dirty="0">
                <a:solidFill>
                  <a:schemeClr val="tx1"/>
                </a:solidFill>
              </a:rPr>
              <a:t>3</a:t>
            </a:r>
          </a:p>
        </p:txBody>
      </p:sp>
      <p:sp>
        <p:nvSpPr>
          <p:cNvPr id="17" name="אליפסה 16">
            <a:extLst>
              <a:ext uri="{FF2B5EF4-FFF2-40B4-BE49-F238E27FC236}">
                <a16:creationId xmlns:a16="http://schemas.microsoft.com/office/drawing/2014/main" id="{37816311-C4D9-4F10-9820-CC7C420FE44A}"/>
              </a:ext>
            </a:extLst>
          </p:cNvPr>
          <p:cNvSpPr/>
          <p:nvPr/>
        </p:nvSpPr>
        <p:spPr>
          <a:xfrm>
            <a:off x="9763291" y="1676429"/>
            <a:ext cx="789709" cy="768927"/>
          </a:xfrm>
          <a:prstGeom prst="ellipse">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4000" dirty="0">
                <a:solidFill>
                  <a:schemeClr val="tx1"/>
                </a:solidFill>
              </a:rPr>
              <a:t>1</a:t>
            </a:r>
          </a:p>
        </p:txBody>
      </p:sp>
      <p:pic>
        <p:nvPicPr>
          <p:cNvPr id="1026" name="Picture 2" descr="Baby, Lego, Boy, Constructor, Archit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56" y="2265140"/>
            <a:ext cx="3036298" cy="2895727"/>
          </a:xfrm>
          <a:prstGeom prst="rect">
            <a:avLst/>
          </a:prstGeom>
          <a:noFill/>
          <a:extLst>
            <a:ext uri="{909E8E84-426E-40DD-AFC4-6F175D3DCCD1}">
              <a14:hiddenFill xmlns:a14="http://schemas.microsoft.com/office/drawing/2010/main">
                <a:solidFill>
                  <a:srgbClr val="FFFFFF"/>
                </a:solidFill>
              </a14:hiddenFill>
            </a:ext>
          </a:extLst>
        </p:spPr>
      </p:pic>
      <p:sp>
        <p:nvSpPr>
          <p:cNvPr id="15" name="אליפסה 14">
            <a:extLst>
              <a:ext uri="{FF2B5EF4-FFF2-40B4-BE49-F238E27FC236}">
                <a16:creationId xmlns:a16="http://schemas.microsoft.com/office/drawing/2014/main" id="{37816311-C4D9-4F10-9820-CC7C420FE44A}"/>
              </a:ext>
            </a:extLst>
          </p:cNvPr>
          <p:cNvSpPr/>
          <p:nvPr/>
        </p:nvSpPr>
        <p:spPr>
          <a:xfrm>
            <a:off x="5540973" y="1697055"/>
            <a:ext cx="789709" cy="768927"/>
          </a:xfrm>
          <a:prstGeom prst="ellipse">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4000" dirty="0">
                <a:solidFill>
                  <a:schemeClr val="tx1"/>
                </a:solidFill>
              </a:rPr>
              <a:t>2</a:t>
            </a:r>
          </a:p>
        </p:txBody>
      </p:sp>
    </p:spTree>
    <p:extLst>
      <p:ext uri="{BB962C8B-B14F-4D97-AF65-F5344CB8AC3E}">
        <p14:creationId xmlns:p14="http://schemas.microsoft.com/office/powerpoint/2010/main" val="255833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13" name="Picture 2" descr="Baby, Lego, Boy, Constructor, Archit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379" y="3547612"/>
            <a:ext cx="3036298" cy="28957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6" name="Google Shape;286;p10"/>
          <p:cNvSpPr txBox="1">
            <a:spLocks noGrp="1"/>
          </p:cNvSpPr>
          <p:nvPr>
            <p:ph type="title"/>
          </p:nvPr>
        </p:nvSpPr>
        <p:spPr>
          <a:xfrm>
            <a:off x="3081589" y="663024"/>
            <a:ext cx="8280000" cy="720000"/>
          </a:xfrm>
          <a:prstGeom prst="rect">
            <a:avLst/>
          </a:prstGeom>
          <a:solidFill>
            <a:schemeClr val="accent1"/>
          </a:solidFill>
          <a:ln>
            <a:noFill/>
          </a:ln>
        </p:spPr>
        <p:txBody>
          <a:bodyPr spcFirstLastPara="1" wrap="square" lIns="91425" tIns="45700" rIns="91425" bIns="45700" anchor="b" anchorCtr="0">
            <a:noAutofit/>
          </a:bodyPr>
          <a:lstStyle/>
          <a:p>
            <a:pPr lvl="0">
              <a:spcBef>
                <a:spcPts val="0"/>
              </a:spcBef>
            </a:pPr>
            <a:r>
              <a:rPr lang="he-IL" sz="4800" dirty="0"/>
              <a:t>רֶגַע חוֹשְׁבִים </a:t>
            </a:r>
            <a:endParaRPr sz="4800" dirty="0"/>
          </a:p>
        </p:txBody>
      </p:sp>
      <p:pic>
        <p:nvPicPr>
          <p:cNvPr id="288" name="Google Shape;288;p10"/>
          <p:cNvPicPr preferRelativeResize="0"/>
          <p:nvPr/>
        </p:nvPicPr>
        <p:blipFill rotWithShape="1">
          <a:blip r:embed="rId6">
            <a:alphaModFix/>
          </a:blip>
          <a:srcRect/>
          <a:stretch/>
        </p:blipFill>
        <p:spPr>
          <a:xfrm>
            <a:off x="2572817" y="117439"/>
            <a:ext cx="1017545" cy="1070700"/>
          </a:xfrm>
          <a:prstGeom prst="rect">
            <a:avLst/>
          </a:prstGeom>
          <a:noFill/>
          <a:ln>
            <a:noFill/>
          </a:ln>
        </p:spPr>
      </p:pic>
      <p:pic>
        <p:nvPicPr>
          <p:cNvPr id="6" name="תמונה 5"/>
          <p:cNvPicPr>
            <a:picLocks noChangeAspect="1"/>
          </p:cNvPicPr>
          <p:nvPr/>
        </p:nvPicPr>
        <p:blipFill rotWithShape="1">
          <a:blip r:embed="rId7"/>
          <a:srcRect r="2643" b="7996"/>
          <a:stretch/>
        </p:blipFill>
        <p:spPr>
          <a:xfrm>
            <a:off x="8482398" y="3735866"/>
            <a:ext cx="3397718" cy="2707473"/>
          </a:xfrm>
          <a:prstGeom prst="ellipse">
            <a:avLst/>
          </a:prstGeom>
          <a:ln>
            <a:noFill/>
          </a:ln>
          <a:effectLst>
            <a:softEdge rad="112500"/>
          </a:effectLst>
        </p:spPr>
      </p:pic>
      <p:pic>
        <p:nvPicPr>
          <p:cNvPr id="8" name="Picture 6" descr="Football, Children, Prep, Match, Ac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605" y="3610858"/>
            <a:ext cx="2994056" cy="27692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הסבר מלבני 8"/>
          <p:cNvSpPr/>
          <p:nvPr/>
        </p:nvSpPr>
        <p:spPr>
          <a:xfrm>
            <a:off x="1313388" y="1965652"/>
            <a:ext cx="2918358" cy="1456817"/>
          </a:xfrm>
          <a:prstGeom prst="wedgeRectCallout">
            <a:avLst>
              <a:gd name="adj1" fmla="val -45027"/>
              <a:gd name="adj2" fmla="val 73322"/>
            </a:avLst>
          </a:prstGeom>
          <a:ln w="38100"/>
        </p:spPr>
        <p:style>
          <a:lnRef idx="2">
            <a:schemeClr val="accent5"/>
          </a:lnRef>
          <a:fillRef idx="1">
            <a:schemeClr val="lt1"/>
          </a:fillRef>
          <a:effectRef idx="0">
            <a:schemeClr val="accent5"/>
          </a:effectRef>
          <a:fontRef idx="minor">
            <a:schemeClr val="dk1"/>
          </a:fontRef>
        </p:style>
        <p:txBody>
          <a:bodyPr rtlCol="1" anchor="ctr"/>
          <a:lstStyle/>
          <a:p>
            <a:pPr algn="ctr"/>
            <a:r>
              <a:rPr lang="he-IL" sz="2800" b="1" dirty="0">
                <a:latin typeface="Calibri" panose="020F0502020204030204" pitchFamily="34" charset="0"/>
                <a:cs typeface="Calibri" panose="020F0502020204030204" pitchFamily="34" charset="0"/>
              </a:rPr>
              <a:t>מָה דָּן חוֹשֵׁב?</a:t>
            </a:r>
          </a:p>
          <a:p>
            <a:pPr algn="ctr"/>
            <a:r>
              <a:rPr lang="he-IL" sz="2800" b="1" dirty="0">
                <a:latin typeface="Calibri" panose="020F0502020204030204" pitchFamily="34" charset="0"/>
                <a:cs typeface="Calibri" panose="020F0502020204030204" pitchFamily="34" charset="0"/>
              </a:rPr>
              <a:t>אֵיךְ הוּא מַרְגִּישׁ?</a:t>
            </a:r>
          </a:p>
          <a:p>
            <a:pPr algn="ctr"/>
            <a:r>
              <a:rPr lang="he-IL" sz="2800" b="1" dirty="0">
                <a:latin typeface="Calibri" panose="020F0502020204030204" pitchFamily="34" charset="0"/>
                <a:cs typeface="Calibri" panose="020F0502020204030204" pitchFamily="34" charset="0"/>
              </a:rPr>
              <a:t>אֵיךְ דָּן יָגִיב?</a:t>
            </a:r>
          </a:p>
        </p:txBody>
      </p:sp>
      <p:sp>
        <p:nvSpPr>
          <p:cNvPr id="10" name="הסבר מלבני 9"/>
          <p:cNvSpPr/>
          <p:nvPr/>
        </p:nvSpPr>
        <p:spPr>
          <a:xfrm>
            <a:off x="5224817" y="1946842"/>
            <a:ext cx="2918358" cy="1456817"/>
          </a:xfrm>
          <a:prstGeom prst="wedgeRectCallout">
            <a:avLst>
              <a:gd name="adj1" fmla="val -5779"/>
              <a:gd name="adj2" fmla="val 94465"/>
            </a:avLst>
          </a:prstGeom>
          <a:ln w="38100"/>
        </p:spPr>
        <p:style>
          <a:lnRef idx="2">
            <a:schemeClr val="accent1"/>
          </a:lnRef>
          <a:fillRef idx="1">
            <a:schemeClr val="lt1"/>
          </a:fillRef>
          <a:effectRef idx="0">
            <a:schemeClr val="accent1"/>
          </a:effectRef>
          <a:fontRef idx="minor">
            <a:schemeClr val="dk1"/>
          </a:fontRef>
        </p:style>
        <p:txBody>
          <a:bodyPr rtlCol="1" anchor="ctr"/>
          <a:lstStyle/>
          <a:p>
            <a:pPr algn="ctr"/>
            <a:r>
              <a:rPr lang="he-IL" sz="2800" b="1" dirty="0">
                <a:latin typeface="Calibri" panose="020F0502020204030204" pitchFamily="34" charset="0"/>
                <a:cs typeface="Calibri" panose="020F0502020204030204" pitchFamily="34" charset="0"/>
              </a:rPr>
              <a:t>מָה אִיתָמָר חוֹשֵׁב?</a:t>
            </a:r>
          </a:p>
          <a:p>
            <a:pPr algn="ctr"/>
            <a:r>
              <a:rPr lang="he-IL" sz="2800" b="1" dirty="0">
                <a:latin typeface="Calibri" panose="020F0502020204030204" pitchFamily="34" charset="0"/>
                <a:cs typeface="Calibri" panose="020F0502020204030204" pitchFamily="34" charset="0"/>
              </a:rPr>
              <a:t>אֵיךְ הוּא מַרְגִּישׁ?</a:t>
            </a:r>
          </a:p>
          <a:p>
            <a:pPr algn="ctr"/>
            <a:r>
              <a:rPr lang="he-IL" sz="2800" b="1" dirty="0">
                <a:latin typeface="Calibri" panose="020F0502020204030204" pitchFamily="34" charset="0"/>
                <a:cs typeface="Calibri" panose="020F0502020204030204" pitchFamily="34" charset="0"/>
              </a:rPr>
              <a:t>אֵיךְ אִיתָמָר יָגִיב?</a:t>
            </a:r>
          </a:p>
        </p:txBody>
      </p:sp>
      <p:sp>
        <p:nvSpPr>
          <p:cNvPr id="11" name="הסבר מלבני 10"/>
          <p:cNvSpPr/>
          <p:nvPr/>
        </p:nvSpPr>
        <p:spPr>
          <a:xfrm>
            <a:off x="9136247" y="1946843"/>
            <a:ext cx="2918358" cy="1456817"/>
          </a:xfrm>
          <a:prstGeom prst="wedgeRectCallout">
            <a:avLst>
              <a:gd name="adj1" fmla="val -33153"/>
              <a:gd name="adj2" fmla="val 95786"/>
            </a:avLst>
          </a:prstGeom>
          <a:ln w="38100"/>
        </p:spPr>
        <p:style>
          <a:lnRef idx="2">
            <a:schemeClr val="accent2"/>
          </a:lnRef>
          <a:fillRef idx="1">
            <a:schemeClr val="lt1"/>
          </a:fillRef>
          <a:effectRef idx="0">
            <a:schemeClr val="accent2"/>
          </a:effectRef>
          <a:fontRef idx="minor">
            <a:schemeClr val="dk1"/>
          </a:fontRef>
        </p:style>
        <p:txBody>
          <a:bodyPr rtlCol="1" anchor="ctr"/>
          <a:lstStyle/>
          <a:p>
            <a:pPr algn="ctr"/>
            <a:r>
              <a:rPr lang="he-IL" sz="2800" b="1" dirty="0">
                <a:latin typeface="Calibri" panose="020F0502020204030204" pitchFamily="34" charset="0"/>
                <a:cs typeface="Calibri" panose="020F0502020204030204" pitchFamily="34" charset="0"/>
              </a:rPr>
              <a:t>מָה נַעֲמָה חוֹשֶׁבֶת?</a:t>
            </a:r>
          </a:p>
          <a:p>
            <a:pPr algn="ctr"/>
            <a:r>
              <a:rPr lang="he-IL" sz="2800" b="1" dirty="0">
                <a:latin typeface="Calibri" panose="020F0502020204030204" pitchFamily="34" charset="0"/>
                <a:cs typeface="Calibri" panose="020F0502020204030204" pitchFamily="34" charset="0"/>
              </a:rPr>
              <a:t>אֵיךְ הִיא מַרְגִּישָׁה?</a:t>
            </a:r>
          </a:p>
          <a:p>
            <a:pPr algn="ctr"/>
            <a:r>
              <a:rPr lang="he-IL" sz="2800" b="1" dirty="0">
                <a:latin typeface="Calibri" panose="020F0502020204030204" pitchFamily="34" charset="0"/>
                <a:cs typeface="Calibri" panose="020F0502020204030204" pitchFamily="34" charset="0"/>
              </a:rPr>
              <a:t>אֵיךְ נַעֲמָה תָּגִיב?</a:t>
            </a:r>
          </a:p>
        </p:txBody>
      </p:sp>
      <p:pic>
        <p:nvPicPr>
          <p:cNvPr id="12"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40082" y="652789"/>
            <a:ext cx="2023103" cy="721573"/>
          </a:xfrm>
          <a:prstGeom prst="rect">
            <a:avLst/>
          </a:prstGeom>
        </p:spPr>
      </p:pic>
    </p:spTree>
    <p:extLst>
      <p:ext uri="{BB962C8B-B14F-4D97-AF65-F5344CB8AC3E}">
        <p14:creationId xmlns:p14="http://schemas.microsoft.com/office/powerpoint/2010/main" val="70179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3271</TotalTime>
  <Words>2172</Words>
  <Application>Microsoft Office PowerPoint</Application>
  <PresentationFormat>מסך רחב</PresentationFormat>
  <Paragraphs>274</Paragraphs>
  <Slides>25</Slides>
  <Notes>25</Notes>
  <HiddenSlides>0</HiddenSlides>
  <MMClips>4</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25</vt:i4>
      </vt:variant>
    </vt:vector>
  </HeadingPairs>
  <TitlesOfParts>
    <vt:vector size="31" baseType="lpstr">
      <vt:lpstr>Assistant</vt:lpstr>
      <vt:lpstr>Wingdings</vt:lpstr>
      <vt:lpstr>Times New Roman</vt:lpstr>
      <vt:lpstr>Calibri</vt:lpstr>
      <vt:lpstr>Arial</vt:lpstr>
      <vt:lpstr>Office Theme</vt:lpstr>
      <vt:lpstr>מצגת של PowerPoint‏</vt:lpstr>
      <vt:lpstr>רֶגַע לִפְנֵי שאֲנַחְנוּ מַתְחִילִים...</vt:lpstr>
      <vt:lpstr>מָה לְהָבִיא לַשִּׁיעוּר?</vt:lpstr>
      <vt:lpstr>מָה נִלְמַד הַיּוֹם?</vt:lpstr>
      <vt:lpstr>טִיּוּל לַמְּעָרָה הַסּוֹדִית *</vt:lpstr>
      <vt:lpstr>כְּשֶׁאֲנַחְנוּ מַצְלִיחִים</vt:lpstr>
      <vt:lpstr>     מָתַי אֲנִי חוֹשֵׁב/ת לְעַצְמִי: "אוף, לֹא הִצְלַחְתִּי"?</vt:lpstr>
      <vt:lpstr>נָעִים לְהַכִּיר</vt:lpstr>
      <vt:lpstr>רֶגַע חוֹשְׁבִים </vt:lpstr>
      <vt:lpstr>מָה אֲנַחְנוּ מַרְגִּישִׁים?</vt:lpstr>
      <vt:lpstr>מְשִׂימָה</vt:lpstr>
      <vt:lpstr>לֹא כָּל כָּךְ הִצְלַחְתִּי...</vt:lpstr>
      <vt:lpstr>אֲנַחְנוּ תָּמִיד בַּדֶּרֶךְ לְהַצְלָחָה</vt:lpstr>
      <vt:lpstr>רֶגַע חוֹשְׁבִים..</vt:lpstr>
      <vt:lpstr>        רֶגַע שֶׁל מז"ל! </vt:lpstr>
      <vt:lpstr>רֶגַע שֶׁל מז"ל! </vt:lpstr>
      <vt:lpstr>מַחְשָׁבוֹת שֶׁעוֹזְרוֹת</vt:lpstr>
      <vt:lpstr>מַחְשָׁבוֹת שֶׁעוֹזְרוֹת</vt:lpstr>
      <vt:lpstr>מַעֲשִׂים שֶׁעוֹזְרִים</vt:lpstr>
      <vt:lpstr>פְּעֻלּוֹת שֶׁעוֹזְרוֹת</vt:lpstr>
      <vt:lpstr>חֲצִי הַכּוֹס הַמְּלֵאָה</vt:lpstr>
      <vt:lpstr>חֲצִי הַכּוֹס הַמְּלֵאָה</vt:lpstr>
      <vt:lpstr>מְסַיְּימִים וּמְסַכְּמִים - מָה לָמַדְנוּ הַיּוֹם?</vt:lpstr>
      <vt:lpstr>לְסִיּוּם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שני שמלה/Shani Chemla</cp:lastModifiedBy>
  <cp:revision>187</cp:revision>
  <dcterms:created xsi:type="dcterms:W3CDTF">2020-04-23T12:17:53Z</dcterms:created>
  <dcterms:modified xsi:type="dcterms:W3CDTF">2021-09-29T10:23:12Z</dcterms:modified>
</cp:coreProperties>
</file>