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6"/>
  </p:notesMasterIdLst>
  <p:sldIdLst>
    <p:sldId id="260" r:id="rId2"/>
    <p:sldId id="262" r:id="rId3"/>
    <p:sldId id="261" r:id="rId4"/>
    <p:sldId id="263" r:id="rId5"/>
    <p:sldId id="316" r:id="rId6"/>
    <p:sldId id="266" r:id="rId7"/>
    <p:sldId id="298" r:id="rId8"/>
    <p:sldId id="299" r:id="rId9"/>
    <p:sldId id="302" r:id="rId10"/>
    <p:sldId id="307" r:id="rId11"/>
    <p:sldId id="315" r:id="rId12"/>
    <p:sldId id="318" r:id="rId13"/>
    <p:sldId id="304" r:id="rId14"/>
    <p:sldId id="308" r:id="rId15"/>
    <p:sldId id="305" r:id="rId16"/>
    <p:sldId id="312" r:id="rId17"/>
    <p:sldId id="311" r:id="rId18"/>
    <p:sldId id="313" r:id="rId19"/>
    <p:sldId id="314" r:id="rId20"/>
    <p:sldId id="317" r:id="rId21"/>
    <p:sldId id="310" r:id="rId22"/>
    <p:sldId id="319" r:id="rId23"/>
    <p:sldId id="306" r:id="rId24"/>
    <p:sldId id="309" r:id="rId25"/>
  </p:sldIdLst>
  <p:sldSz cx="12192000" cy="6858000"/>
  <p:notesSz cx="6858000" cy="9144000"/>
  <p:embeddedFontLst>
    <p:embeddedFont>
      <p:font typeface="David" panose="020E0502060401010101" pitchFamily="34" charset="-79"/>
      <p:regular r:id="rId27"/>
      <p:bold r:id="rId28"/>
    </p:embeddedFont>
    <p:embeddedFont>
      <p:font typeface="Assistant" panose="00000500000000000000" pitchFamily="2" charset="-79"/>
      <p:regular r:id="rId29"/>
      <p:bold r:id="rId30"/>
    </p:embeddedFont>
    <p:embeddedFont>
      <p:font typeface="Narkisim" panose="020E0502050101010101" pitchFamily="34" charset="-79"/>
      <p:regular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Guttman Mantova-Decor" panose="02010401010101010101" pitchFamily="2" charset="-79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1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85401" autoAdjust="0"/>
  </p:normalViewPr>
  <p:slideViewPr>
    <p:cSldViewPr snapToGrid="0">
      <p:cViewPr varScale="1">
        <p:scale>
          <a:sx n="95" d="100"/>
          <a:sy n="95" d="100"/>
        </p:scale>
        <p:origin x="1116" y="78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93488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פתיחה</a:t>
            </a: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האם</a:t>
            </a:r>
            <a:r>
              <a:rPr lang="he-IL" b="1" baseline="0" dirty="0"/>
              <a:t> שולחן יכול לעמוד על רגל אחת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168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האם</a:t>
            </a:r>
            <a:r>
              <a:rPr lang="he-IL" b="1" baseline="0" dirty="0"/>
              <a:t> שולחן יכול לעמוד על רגל אחת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4760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סיפור האגדה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0726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סיפור האגדה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41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סיפור האגדה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992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חסד</a:t>
            </a:r>
            <a:r>
              <a:rPr lang="he-IL" baseline="0" dirty="0"/>
              <a:t> הוא אחד מיסודות העולם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737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סיפור האגדה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333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סיפור האגדה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420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סיפור האגדה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426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סיפור האגדה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5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e-IL" dirty="0"/>
              <a:t>ציוד נדרש</a:t>
            </a:r>
            <a:endParaRPr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>
                <a:solidFill>
                  <a:schemeClr val="dk1"/>
                </a:solidFill>
              </a:rPr>
              <a:t>שאלת פתיחה</a:t>
            </a:r>
            <a:endParaRPr dirty="0"/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0448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סיפור האגדה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231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סיפור האגדה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67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sz="1200" b="1" dirty="0"/>
              <a:t>מה</a:t>
            </a:r>
            <a:r>
              <a:rPr lang="he-IL" sz="1200" b="1" baseline="0" dirty="0"/>
              <a:t> נעשה היום?</a:t>
            </a: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>
                <a:solidFill>
                  <a:schemeClr val="dk1"/>
                </a:solidFill>
              </a:rPr>
              <a:t>שאלת פתיחה</a:t>
            </a:r>
            <a:endParaRPr dirty="0"/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הלכתי ומנהיגותי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שמעון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זו הגישה של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92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לעשות אפקט מעב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957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אפשר להתייחס לתמונות</a:t>
            </a:r>
            <a:r>
              <a:rPr lang="he-IL" b="1" baseline="0" dirty="0"/>
              <a:t> בהתחלה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722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האם</a:t>
            </a:r>
            <a:r>
              <a:rPr lang="he-IL" b="1" baseline="0" dirty="0"/>
              <a:t> שולחן יכול לעמוד על רגל אחת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351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x-none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png"/><Relationship Id="rId3" Type="http://schemas.microsoft.com/office/2007/relationships/media" Target="../media/media1.mp4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2.png"/><Relationship Id="rId4" Type="http://schemas.openxmlformats.org/officeDocument/2006/relationships/video" Target="../media/media1.mp4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tm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tm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tmp"/><Relationship Id="rId4" Type="http://schemas.openxmlformats.org/officeDocument/2006/relationships/image" Target="../media/image26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tmp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2"/>
          </p:nvPr>
        </p:nvSpPr>
        <p:spPr>
          <a:xfrm>
            <a:off x="2030833" y="3081333"/>
            <a:ext cx="7816850" cy="1067468"/>
          </a:xfrm>
        </p:spPr>
        <p:txBody>
          <a:bodyPr>
            <a:normAutofit/>
          </a:bodyPr>
          <a:lstStyle/>
          <a:p>
            <a:pPr lvl="0"/>
            <a:r>
              <a:rPr lang="he-IL" sz="4400" dirty="0">
                <a:latin typeface="Arial" panose="020B0604020202020204" pitchFamily="34" charset="0"/>
                <a:cs typeface="Arial" panose="020B0604020202020204" pitchFamily="34" charset="0"/>
              </a:rPr>
              <a:t>תרבות יהודית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e-IL" sz="4400" dirty="0">
                <a:latin typeface="Arial" panose="020B0604020202020204" pitchFamily="34" charset="0"/>
                <a:cs typeface="Arial" panose="020B0604020202020204" pitchFamily="34" charset="0"/>
              </a:rPr>
              <a:t>ישראלית – כתה ד'</a:t>
            </a:r>
          </a:p>
          <a:p>
            <a:pPr lvl="0"/>
            <a:endParaRPr lang="he-IL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3"/>
          </p:nvPr>
        </p:nvSpPr>
        <p:spPr>
          <a:xfrm>
            <a:off x="1898310" y="4345364"/>
            <a:ext cx="11367116" cy="649357"/>
          </a:xfrm>
        </p:spPr>
        <p:txBody>
          <a:bodyPr>
            <a:noAutofit/>
          </a:bodyPr>
          <a:lstStyle/>
          <a:p>
            <a:pPr lvl="0"/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נושא השיעור: "על שלושה דברים העולם עומד"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CC378B-9FA6-1B4C-A348-C8DA73E19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he-IL" sz="300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עם המורה: תמר ישראלי</a:t>
            </a:r>
          </a:p>
          <a:p>
            <a:endParaRPr lang="x-none" dirty="0">
              <a:cs typeface="Calibri" panose="020F0502020204030204" pitchFamily="34" charset="0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03982" y="1531894"/>
            <a:ext cx="8722946" cy="184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dirty="0">
                <a:cs typeface="+mn-cs"/>
              </a:rPr>
              <a:t> </a:t>
            </a:r>
            <a:r>
              <a:rPr lang="he-IL" sz="4000" b="1" dirty="0">
                <a:solidFill>
                  <a:srgbClr val="FF0000"/>
                </a:solidFill>
                <a:latin typeface="Assistant" panose="00000500000000000000" pitchFamily="2" charset="-79"/>
                <a:cs typeface="+mn-cs"/>
              </a:rPr>
              <a:t>על התורה</a:t>
            </a:r>
            <a:r>
              <a:rPr lang="he-IL" sz="4000" b="1" dirty="0">
                <a:cs typeface="+mn-cs"/>
              </a:rPr>
              <a:t>: </a:t>
            </a:r>
            <a:r>
              <a:rPr lang="he-IL" altLang="he-IL" sz="3200" b="1" dirty="0">
                <a:solidFill>
                  <a:schemeClr val="tx1"/>
                </a:solidFill>
                <a:latin typeface="Assistant" panose="00000500000000000000" pitchFamily="2" charset="-79"/>
                <a:ea typeface="Times New Roman" panose="02020603050405020304" pitchFamily="18" charset="0"/>
                <a:cs typeface="+mn-cs"/>
              </a:rPr>
              <a:t>מדוע צריך ללמוד?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he-IL" altLang="he-IL" sz="4000" b="1" dirty="0">
              <a:solidFill>
                <a:schemeClr val="tx1"/>
              </a:solidFill>
              <a:latin typeface="Assistant" panose="00000500000000000000" pitchFamily="2" charset="-79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</a:rPr>
              <a:t>פרקי אבות - פרק א' משנה ב':</a:t>
            </a:r>
          </a:p>
        </p:txBody>
      </p:sp>
      <p:pic>
        <p:nvPicPr>
          <p:cNvPr id="2054" name="Picture 6" descr="Free Torah Cliparts, Download Free Clip Art, Free Clip Art on ..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5" b="89627" l="0" r="96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0968">
            <a:off x="9711489" y="2169818"/>
            <a:ext cx="2030877" cy="191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0200505_1043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39872" y="2486025"/>
            <a:ext cx="4798902" cy="3619172"/>
          </a:xfrm>
          <a:prstGeom prst="rect">
            <a:avLst/>
          </a:prstGeom>
        </p:spPr>
      </p:pic>
      <p:pic>
        <p:nvPicPr>
          <p:cNvPr id="9" name="Google Shape;259;p7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CEAA2B85-1D8C-4DAB-B11F-B7979BFFFDB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23875" y="2486025"/>
            <a:ext cx="1963597" cy="246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60;p7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EA65EDE2-5082-4A54-AFBD-612902BF90E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7365498">
            <a:off x="884585" y="2357879"/>
            <a:ext cx="1927312" cy="80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2min_final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3827" y="673157"/>
            <a:ext cx="1976355" cy="7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1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Free Torah Cliparts, Download Free Clip Art, Free Clip Art on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5" b="89627" l="0" r="96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0968">
            <a:off x="9064281" y="3654443"/>
            <a:ext cx="1703731" cy="16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" name="Google Shape;29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311184" y="1499760"/>
            <a:ext cx="3209924" cy="258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dirty="0">
                <a:cs typeface="+mn-cs"/>
              </a:rPr>
              <a:t> </a:t>
            </a:r>
            <a:r>
              <a:rPr lang="he-IL" sz="4000" b="1" dirty="0">
                <a:solidFill>
                  <a:srgbClr val="FF0000"/>
                </a:solidFill>
                <a:latin typeface="Assistant" panose="00000500000000000000" pitchFamily="2" charset="-79"/>
                <a:cs typeface="+mn-cs"/>
              </a:rPr>
              <a:t>על התורה</a:t>
            </a:r>
            <a:r>
              <a:rPr lang="he-IL" sz="4000" b="1" dirty="0">
                <a:cs typeface="+mn-cs"/>
              </a:rPr>
              <a:t>:  </a:t>
            </a:r>
            <a:r>
              <a:rPr lang="he-IL" altLang="he-IL" sz="3200" b="1" dirty="0">
                <a:solidFill>
                  <a:schemeClr val="tx1"/>
                </a:solidFill>
                <a:latin typeface="Assistant" panose="00000500000000000000" pitchFamily="2" charset="-79"/>
                <a:ea typeface="Times New Roman" panose="02020603050405020304" pitchFamily="18" charset="0"/>
                <a:cs typeface="+mn-cs"/>
              </a:rPr>
              <a:t>מדוע צריך ללמוד?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he-IL" altLang="he-IL" sz="4000" b="1" dirty="0">
              <a:solidFill>
                <a:schemeClr val="tx1"/>
              </a:solidFill>
              <a:latin typeface="Assistant" panose="00000500000000000000" pitchFamily="2" charset="-79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תמונה 1" descr="גזירת מסך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"/>
          <a:stretch/>
        </p:blipFill>
        <p:spPr>
          <a:xfrm>
            <a:off x="3379253" y="1849195"/>
            <a:ext cx="4931931" cy="4242431"/>
          </a:xfrm>
          <a:prstGeom prst="rect">
            <a:avLst/>
          </a:prstGeom>
        </p:spPr>
      </p:pic>
      <p:sp>
        <p:nvSpPr>
          <p:cNvPr id="9" name="Google Shape;294;p11">
            <a:extLst>
              <a:ext uri="{FF2B5EF4-FFF2-40B4-BE49-F238E27FC236}">
                <a16:creationId xmlns:a16="http://schemas.microsoft.com/office/drawing/2014/main" id="{6D8EF74F-7A2C-4E8A-9B5E-C94904106F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</a:rPr>
              <a:t>פרקי אבות - פרק א' משנה ב':</a:t>
            </a:r>
          </a:p>
        </p:txBody>
      </p:sp>
    </p:spTree>
    <p:extLst>
      <p:ext uri="{BB962C8B-B14F-4D97-AF65-F5344CB8AC3E}">
        <p14:creationId xmlns:p14="http://schemas.microsoft.com/office/powerpoint/2010/main" val="395252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ree Torah Cliparts, Download Free Clip Art, Free Clip Art on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5" b="89627" l="0" r="96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0968">
            <a:off x="9045092" y="3555809"/>
            <a:ext cx="2030877" cy="191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" name="Google Shape;29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311184" y="1499760"/>
            <a:ext cx="3209924" cy="258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dirty="0">
                <a:cs typeface="+mn-cs"/>
              </a:rPr>
              <a:t> </a:t>
            </a:r>
            <a:r>
              <a:rPr lang="he-IL" sz="4000" b="1" dirty="0">
                <a:solidFill>
                  <a:srgbClr val="FF0000"/>
                </a:solidFill>
                <a:latin typeface="Assistant" panose="00000500000000000000" pitchFamily="2" charset="-79"/>
                <a:cs typeface="+mn-cs"/>
              </a:rPr>
              <a:t>על התורה</a:t>
            </a:r>
            <a:r>
              <a:rPr lang="he-IL" sz="4000" b="1" dirty="0">
                <a:cs typeface="+mn-cs"/>
              </a:rPr>
              <a:t>:  </a:t>
            </a:r>
            <a:r>
              <a:rPr lang="he-IL" altLang="he-IL" sz="3200" b="1" dirty="0">
                <a:solidFill>
                  <a:schemeClr val="tx1"/>
                </a:solidFill>
                <a:latin typeface="Assistant" panose="00000500000000000000" pitchFamily="2" charset="-79"/>
                <a:ea typeface="Times New Roman" panose="02020603050405020304" pitchFamily="18" charset="0"/>
                <a:cs typeface="+mn-cs"/>
              </a:rPr>
              <a:t>מדוע צריך ללמוד?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he-IL" altLang="he-IL" sz="4000" b="1" dirty="0">
              <a:solidFill>
                <a:schemeClr val="tx1"/>
              </a:solidFill>
              <a:latin typeface="Assistant" panose="00000500000000000000" pitchFamily="2" charset="-79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Google Shape;294;p11">
            <a:extLst>
              <a:ext uri="{FF2B5EF4-FFF2-40B4-BE49-F238E27FC236}">
                <a16:creationId xmlns:a16="http://schemas.microsoft.com/office/drawing/2014/main" id="{6D8EF74F-7A2C-4E8A-9B5E-C94904106F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81338" y="663575"/>
            <a:ext cx="8280400" cy="71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</a:rPr>
              <a:t>פרקי אבות - פרק א' משנה ב':</a:t>
            </a:r>
          </a:p>
        </p:txBody>
      </p:sp>
      <p:pic>
        <p:nvPicPr>
          <p:cNvPr id="3" name="תמונה 2" descr="גזירת מסך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89" y="1734275"/>
            <a:ext cx="5929725" cy="447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5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498793" y="3022063"/>
            <a:ext cx="4349749" cy="13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800" b="1" dirty="0">
                <a:solidFill>
                  <a:schemeClr val="tx1"/>
                </a:solidFill>
                <a:latin typeface="Assistant" panose="00000500000000000000" pitchFamily="2" charset="-79"/>
                <a:ea typeface="Times New Roman" panose="02020603050405020304" pitchFamily="18" charset="0"/>
                <a:cs typeface="+mn-cs"/>
              </a:rPr>
              <a:t>עבודה ומלאכה לקיום עולם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800" b="1" dirty="0">
                <a:solidFill>
                  <a:schemeClr val="tx1"/>
                </a:solidFill>
                <a:latin typeface="Assistant" panose="00000500000000000000" pitchFamily="2" charset="-79"/>
                <a:ea typeface="Times New Roman" panose="02020603050405020304" pitchFamily="18" charset="0"/>
                <a:cs typeface="+mn-cs"/>
              </a:rPr>
              <a:t>"אם אין קמח, אין תורה"</a:t>
            </a:r>
            <a:endParaRPr lang="en-US" altLang="he-IL" sz="2800" b="1" dirty="0">
              <a:solidFill>
                <a:schemeClr val="tx1"/>
              </a:solidFill>
              <a:latin typeface="Assistant" panose="00000500000000000000" pitchFamily="2" charset="-79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</a:rPr>
              <a:t>פרקי אבות - פרק א' משנה ב':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90" y="3001694"/>
            <a:ext cx="5558187" cy="3439900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7C6A8630-2EEF-4728-B0E0-2039D06B05C9}"/>
              </a:ext>
            </a:extLst>
          </p:cNvPr>
          <p:cNvSpPr/>
          <p:nvPr/>
        </p:nvSpPr>
        <p:spPr>
          <a:xfrm>
            <a:off x="1466250" y="1678255"/>
            <a:ext cx="931216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4000" b="1" dirty="0">
                <a:solidFill>
                  <a:schemeClr val="accent2"/>
                </a:solidFill>
                <a:latin typeface="Narkisim" panose="020E0502050101010101" pitchFamily="34" charset="-79"/>
                <a:ea typeface="+mn-ea"/>
                <a:cs typeface="+mn-cs"/>
              </a:rPr>
              <a:t>וְעַל הָעֲבוֹדָה: </a:t>
            </a:r>
          </a:p>
          <a:p>
            <a:r>
              <a:rPr lang="he-IL" altLang="he-IL" sz="4000" b="1" dirty="0">
                <a:solidFill>
                  <a:srgbClr val="424242"/>
                </a:solidFill>
                <a:latin typeface="Assistant" panose="00000500000000000000" pitchFamily="2" charset="-79"/>
                <a:ea typeface="Times New Roman" panose="02020603050405020304" pitchFamily="18" charset="0"/>
                <a:cs typeface="+mn-cs"/>
              </a:rPr>
              <a:t>למילה 'עבודה' אצל חז"ל יש שתי משמעויות:</a:t>
            </a:r>
            <a:endParaRPr lang="he-IL" dirty="0">
              <a:cs typeface="+mn-cs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1281E5AA-7CE1-45F1-AB5A-0FEF8FF7D5CE}"/>
              </a:ext>
            </a:extLst>
          </p:cNvPr>
          <p:cNvSpPr/>
          <p:nvPr/>
        </p:nvSpPr>
        <p:spPr>
          <a:xfrm>
            <a:off x="166102" y="3182099"/>
            <a:ext cx="36987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altLang="he-IL" sz="2800" b="1" dirty="0">
                <a:solidFill>
                  <a:srgbClr val="424242"/>
                </a:solidFill>
                <a:latin typeface="Assistant" panose="00000500000000000000" pitchFamily="2" charset="-79"/>
                <a:ea typeface="Times New Roman" panose="02020603050405020304" pitchFamily="18" charset="0"/>
                <a:cs typeface="+mn-cs"/>
              </a:rPr>
              <a:t>עבודת הקודש = בבית המקדש, בתפילה, במצוות ...</a:t>
            </a:r>
            <a:endParaRPr lang="he-IL" sz="2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01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46996" y="1615008"/>
            <a:ext cx="8722946" cy="91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dirty="0">
                <a:cs typeface="+mn-cs"/>
              </a:rPr>
              <a:t> </a:t>
            </a:r>
            <a:r>
              <a:rPr lang="he-IL" sz="4000" b="1" dirty="0">
                <a:solidFill>
                  <a:srgbClr val="FF0000"/>
                </a:solidFill>
                <a:latin typeface="Assistant" panose="00000500000000000000" pitchFamily="2" charset="-79"/>
                <a:cs typeface="+mn-cs"/>
              </a:rPr>
              <a:t>על העבודה</a:t>
            </a:r>
            <a:r>
              <a:rPr lang="he-IL" sz="4000" b="1" dirty="0">
                <a:cs typeface="+mn-cs"/>
              </a:rPr>
              <a:t>:</a:t>
            </a:r>
          </a:p>
        </p:txBody>
      </p:sp>
      <p:sp>
        <p:nvSpPr>
          <p:cNvPr id="6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</a:rPr>
              <a:t>פרקי אבות - פרק א' משנה ב':</a:t>
            </a:r>
          </a:p>
        </p:txBody>
      </p:sp>
      <p:pic>
        <p:nvPicPr>
          <p:cNvPr id="2" name="תמונה 1" descr="גזירת מסך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8"/>
          <a:stretch/>
        </p:blipFill>
        <p:spPr>
          <a:xfrm>
            <a:off x="150829" y="1804309"/>
            <a:ext cx="6371094" cy="2173681"/>
          </a:xfrm>
          <a:prstGeom prst="rect">
            <a:avLst/>
          </a:prstGeom>
        </p:spPr>
      </p:pic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3929327"/>
            <a:ext cx="5088670" cy="2251250"/>
          </a:xfrm>
          <a:prstGeom prst="rect">
            <a:avLst/>
          </a:prstGeom>
        </p:spPr>
      </p:pic>
      <p:sp>
        <p:nvSpPr>
          <p:cNvPr id="8" name="צורה חופשית 7"/>
          <p:cNvSpPr/>
          <p:nvPr/>
        </p:nvSpPr>
        <p:spPr>
          <a:xfrm>
            <a:off x="6273800" y="4349718"/>
            <a:ext cx="1066800" cy="432153"/>
          </a:xfrm>
          <a:custGeom>
            <a:avLst/>
            <a:gdLst>
              <a:gd name="connsiteX0" fmla="*/ 673224 w 736724"/>
              <a:gd name="connsiteY0" fmla="*/ 114300 h 419100"/>
              <a:gd name="connsiteX1" fmla="*/ 597024 w 736724"/>
              <a:gd name="connsiteY1" fmla="*/ 88900 h 419100"/>
              <a:gd name="connsiteX2" fmla="*/ 495424 w 736724"/>
              <a:gd name="connsiteY2" fmla="*/ 50800 h 419100"/>
              <a:gd name="connsiteX3" fmla="*/ 406524 w 736724"/>
              <a:gd name="connsiteY3" fmla="*/ 38100 h 419100"/>
              <a:gd name="connsiteX4" fmla="*/ 266824 w 736724"/>
              <a:gd name="connsiteY4" fmla="*/ 0 h 419100"/>
              <a:gd name="connsiteX5" fmla="*/ 114424 w 736724"/>
              <a:gd name="connsiteY5" fmla="*/ 25400 h 419100"/>
              <a:gd name="connsiteX6" fmla="*/ 76324 w 736724"/>
              <a:gd name="connsiteY6" fmla="*/ 63500 h 419100"/>
              <a:gd name="connsiteX7" fmla="*/ 50924 w 736724"/>
              <a:gd name="connsiteY7" fmla="*/ 101600 h 419100"/>
              <a:gd name="connsiteX8" fmla="*/ 12824 w 736724"/>
              <a:gd name="connsiteY8" fmla="*/ 152400 h 419100"/>
              <a:gd name="connsiteX9" fmla="*/ 124 w 736724"/>
              <a:gd name="connsiteY9" fmla="*/ 203200 h 419100"/>
              <a:gd name="connsiteX10" fmla="*/ 25524 w 736724"/>
              <a:gd name="connsiteY10" fmla="*/ 317500 h 419100"/>
              <a:gd name="connsiteX11" fmla="*/ 76324 w 736724"/>
              <a:gd name="connsiteY11" fmla="*/ 355600 h 419100"/>
              <a:gd name="connsiteX12" fmla="*/ 165224 w 736724"/>
              <a:gd name="connsiteY12" fmla="*/ 393700 h 419100"/>
              <a:gd name="connsiteX13" fmla="*/ 228724 w 736724"/>
              <a:gd name="connsiteY13" fmla="*/ 406400 h 419100"/>
              <a:gd name="connsiteX14" fmla="*/ 279524 w 736724"/>
              <a:gd name="connsiteY14" fmla="*/ 419100 h 419100"/>
              <a:gd name="connsiteX15" fmla="*/ 584324 w 736724"/>
              <a:gd name="connsiteY15" fmla="*/ 406400 h 419100"/>
              <a:gd name="connsiteX16" fmla="*/ 673224 w 736724"/>
              <a:gd name="connsiteY16" fmla="*/ 393700 h 419100"/>
              <a:gd name="connsiteX17" fmla="*/ 711324 w 736724"/>
              <a:gd name="connsiteY17" fmla="*/ 355600 h 419100"/>
              <a:gd name="connsiteX18" fmla="*/ 736724 w 736724"/>
              <a:gd name="connsiteY18" fmla="*/ 3175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6724" h="419100">
                <a:moveTo>
                  <a:pt x="673224" y="114300"/>
                </a:moveTo>
                <a:cubicBezTo>
                  <a:pt x="647824" y="105833"/>
                  <a:pt x="622186" y="98050"/>
                  <a:pt x="597024" y="88900"/>
                </a:cubicBezTo>
                <a:cubicBezTo>
                  <a:pt x="587098" y="85290"/>
                  <a:pt x="516393" y="54994"/>
                  <a:pt x="495424" y="50800"/>
                </a:cubicBezTo>
                <a:cubicBezTo>
                  <a:pt x="466071" y="44929"/>
                  <a:pt x="436157" y="42333"/>
                  <a:pt x="406524" y="38100"/>
                </a:cubicBezTo>
                <a:cubicBezTo>
                  <a:pt x="309846" y="5874"/>
                  <a:pt x="356578" y="17951"/>
                  <a:pt x="266824" y="0"/>
                </a:cubicBezTo>
                <a:cubicBezTo>
                  <a:pt x="216024" y="8467"/>
                  <a:pt x="163282" y="9114"/>
                  <a:pt x="114424" y="25400"/>
                </a:cubicBezTo>
                <a:cubicBezTo>
                  <a:pt x="97385" y="31080"/>
                  <a:pt x="87822" y="49702"/>
                  <a:pt x="76324" y="63500"/>
                </a:cubicBezTo>
                <a:cubicBezTo>
                  <a:pt x="66553" y="75226"/>
                  <a:pt x="59796" y="89180"/>
                  <a:pt x="50924" y="101600"/>
                </a:cubicBezTo>
                <a:cubicBezTo>
                  <a:pt x="38621" y="118824"/>
                  <a:pt x="25524" y="135467"/>
                  <a:pt x="12824" y="152400"/>
                </a:cubicBezTo>
                <a:cubicBezTo>
                  <a:pt x="8591" y="169333"/>
                  <a:pt x="-1215" y="185797"/>
                  <a:pt x="124" y="203200"/>
                </a:cubicBezTo>
                <a:cubicBezTo>
                  <a:pt x="3117" y="242114"/>
                  <a:pt x="8070" y="282591"/>
                  <a:pt x="25524" y="317500"/>
                </a:cubicBezTo>
                <a:cubicBezTo>
                  <a:pt x="34990" y="336432"/>
                  <a:pt x="57742" y="345464"/>
                  <a:pt x="76324" y="355600"/>
                </a:cubicBezTo>
                <a:cubicBezTo>
                  <a:pt x="104627" y="371038"/>
                  <a:pt x="134638" y="383505"/>
                  <a:pt x="165224" y="393700"/>
                </a:cubicBezTo>
                <a:cubicBezTo>
                  <a:pt x="185702" y="400526"/>
                  <a:pt x="207652" y="401717"/>
                  <a:pt x="228724" y="406400"/>
                </a:cubicBezTo>
                <a:cubicBezTo>
                  <a:pt x="245763" y="410186"/>
                  <a:pt x="262591" y="414867"/>
                  <a:pt x="279524" y="419100"/>
                </a:cubicBezTo>
                <a:cubicBezTo>
                  <a:pt x="381124" y="414867"/>
                  <a:pt x="482847" y="412947"/>
                  <a:pt x="584324" y="406400"/>
                </a:cubicBezTo>
                <a:cubicBezTo>
                  <a:pt x="614196" y="404473"/>
                  <a:pt x="645431" y="404817"/>
                  <a:pt x="673224" y="393700"/>
                </a:cubicBezTo>
                <a:cubicBezTo>
                  <a:pt x="689900" y="387030"/>
                  <a:pt x="699826" y="369398"/>
                  <a:pt x="711324" y="355600"/>
                </a:cubicBezTo>
                <a:cubicBezTo>
                  <a:pt x="721095" y="343874"/>
                  <a:pt x="736724" y="317500"/>
                  <a:pt x="736724" y="3175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6776" y="2405594"/>
            <a:ext cx="2104908" cy="1303946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44" y="3904309"/>
            <a:ext cx="2435783" cy="29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12270" y="1733826"/>
            <a:ext cx="8722946" cy="294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000" b="1" dirty="0">
                <a:solidFill>
                  <a:schemeClr val="accent2"/>
                </a:solidFill>
                <a:latin typeface="Assistant" panose="00000500000000000000" pitchFamily="2" charset="-79"/>
                <a:cs typeface="+mn-cs"/>
              </a:rPr>
              <a:t> </a:t>
            </a:r>
            <a:r>
              <a:rPr lang="he-IL" sz="4000" b="1" dirty="0">
                <a:solidFill>
                  <a:schemeClr val="accent2"/>
                </a:solidFill>
                <a:latin typeface="Narkisim" panose="020E0502050101010101" pitchFamily="34" charset="-79"/>
                <a:ea typeface="+mn-ea"/>
                <a:cs typeface="+mn-cs"/>
              </a:rPr>
              <a:t>וְעַל גְּמִילוּת חֲסָדִים</a:t>
            </a:r>
            <a:r>
              <a:rPr lang="he-IL" sz="4000" b="1" dirty="0">
                <a:solidFill>
                  <a:schemeClr val="accent2"/>
                </a:solidFill>
                <a:latin typeface="Assistant" panose="00000500000000000000" pitchFamily="2" charset="-79"/>
                <a:cs typeface="+mn-cs"/>
              </a:rPr>
              <a:t>: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400" b="1" dirty="0">
                <a:latin typeface="Assistant" panose="00000500000000000000" pitchFamily="2" charset="-79"/>
                <a:cs typeface="+mn-cs"/>
              </a:rPr>
              <a:t>מעשים טובים למען הזולת,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400" b="1" dirty="0">
                <a:latin typeface="Assistant" panose="00000500000000000000" pitchFamily="2" charset="-79"/>
                <a:cs typeface="+mn-cs"/>
              </a:rPr>
              <a:t>עזרה וערבות הדדית</a:t>
            </a:r>
          </a:p>
        </p:txBody>
      </p:sp>
      <p:sp>
        <p:nvSpPr>
          <p:cNvPr id="6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</a:rPr>
              <a:t>פרקי אבות - פרק א' משנה ב':</a:t>
            </a:r>
          </a:p>
        </p:txBody>
      </p:sp>
      <p:pic>
        <p:nvPicPr>
          <p:cNvPr id="4098" name="Picture 2" descr="231 Good Manners Cliparts, Stock Vector And Royalty Free Good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466" y="2435444"/>
            <a:ext cx="4219471" cy="421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153" y="3872060"/>
            <a:ext cx="3127921" cy="23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8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34527" y="1556985"/>
            <a:ext cx="8722946" cy="225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גמילות חסדים</a:t>
            </a:r>
            <a:endParaRPr lang="he-IL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5400" b="1" dirty="0">
                <a:latin typeface="David" panose="020E0502060401010101" pitchFamily="34" charset="-79"/>
                <a:cs typeface="David" panose="020E0502060401010101" pitchFamily="34" charset="-79"/>
              </a:rPr>
              <a:t>עוֹלָם חֶסֶד יִבָּנֶה. </a:t>
            </a:r>
            <a:r>
              <a:rPr lang="he-IL" sz="1600" b="1" dirty="0">
                <a:latin typeface="Assistant" panose="00000500000000000000" pitchFamily="2" charset="-79"/>
                <a:cs typeface="Assistant" panose="00000500000000000000" pitchFamily="2" charset="-79"/>
              </a:rPr>
              <a:t>(תהילים פ"ט, ג')</a:t>
            </a:r>
          </a:p>
        </p:txBody>
      </p:sp>
      <p:sp>
        <p:nvSpPr>
          <p:cNvPr id="6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</a:rPr>
              <a:t>פרקי אבות - פרק א' משנה ב':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139" y="5007287"/>
            <a:ext cx="1736451" cy="1284907"/>
          </a:xfrm>
          <a:prstGeom prst="rect">
            <a:avLst/>
          </a:prstGeom>
        </p:spPr>
      </p:pic>
      <p:pic>
        <p:nvPicPr>
          <p:cNvPr id="11266" name="Picture 2" descr="אירועי EarthFest ב- AMNH חוגגים את יום כדור הארץ 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4000" y1="77601" x2="84000" y2="77601"/>
                        <a14:foregroundMark x1="83600" y1="59612" x2="83600" y2="59612"/>
                        <a14:foregroundMark x1="87800" y1="60494" x2="87800" y2="60494"/>
                        <a14:foregroundMark x1="92000" y1="53968" x2="92000" y2="53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91" y="3981461"/>
            <a:ext cx="1809218" cy="205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39875" y="1485893"/>
            <a:ext cx="966274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גמילות חסדים</a:t>
            </a:r>
            <a:endParaRPr lang="he-IL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000" b="1" dirty="0">
                <a:latin typeface="Arial" panose="020B0604020202020204" pitchFamily="34" charset="0"/>
                <a:cs typeface="Arial" panose="020B0604020202020204" pitchFamily="34" charset="0"/>
              </a:rPr>
              <a:t>מהו חסד?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3200" b="1" dirty="0">
                <a:latin typeface="Arial" panose="020B0604020202020204" pitchFamily="34" charset="0"/>
                <a:cs typeface="Arial" panose="020B0604020202020204" pitchFamily="34" charset="0"/>
              </a:rPr>
              <a:t>- עזרה לזולת שאיננה נובעת מחובה כלשהיא.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3200" b="1" dirty="0">
                <a:latin typeface="Arial" panose="020B0604020202020204" pitchFamily="34" charset="0"/>
                <a:cs typeface="Arial" panose="020B0604020202020204" pitchFamily="34" charset="0"/>
              </a:rPr>
              <a:t>- מעשה של טוב לב לאדם נזקק, ללא צפייה לתמורה.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e-IL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חשבו על מעשים הנכללים בהגדרת המושג "חסד".</a:t>
            </a:r>
          </a:p>
        </p:txBody>
      </p:sp>
      <p:sp>
        <p:nvSpPr>
          <p:cNvPr id="6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</a:rPr>
              <a:t>פרקי אבות - פרק א' משנה ב':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91" y="4828068"/>
            <a:ext cx="1736451" cy="1284907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40" y="1383126"/>
            <a:ext cx="1879500" cy="22791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881" y="3347940"/>
            <a:ext cx="331432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000" dirty="0"/>
              <a:t>איור: רותם חדד הלוי - אולפני </a:t>
            </a:r>
            <a:r>
              <a:rPr lang="he-IL" sz="1000" dirty="0" err="1"/>
              <a:t>קנייטש</a:t>
            </a:r>
            <a:r>
              <a:rPr lang="he-IL" sz="1000" dirty="0"/>
              <a:t>, באדיבות הוצאת </a:t>
            </a:r>
            <a:r>
              <a:rPr lang="he-IL" sz="1000" dirty="0" err="1"/>
              <a:t>חל"ד</a:t>
            </a:r>
            <a:r>
              <a:rPr lang="he-IL" sz="1000" dirty="0"/>
              <a:t> </a:t>
            </a:r>
            <a:br>
              <a:rPr lang="he-IL" sz="1000" dirty="0"/>
            </a:br>
            <a:endParaRPr lang="he-IL" sz="1000" dirty="0"/>
          </a:p>
        </p:txBody>
      </p:sp>
      <p:pic>
        <p:nvPicPr>
          <p:cNvPr id="11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5186" y="663126"/>
            <a:ext cx="1976355" cy="7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מאמרה למעשה: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8" name="Picture 6" descr="גמ&quot;ח ואהבת לרעך כמוך - טל-אל ישוב קהילתי במשגב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7"/>
          <a:stretch/>
        </p:blipFill>
        <p:spPr bwMode="auto">
          <a:xfrm>
            <a:off x="268907" y="1467967"/>
            <a:ext cx="3113183" cy="405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2539">
            <a:off x="7102946" y="2062357"/>
            <a:ext cx="4643016" cy="2670770"/>
          </a:xfrm>
          <a:prstGeom prst="rect">
            <a:avLst/>
          </a:prstGeom>
        </p:spPr>
      </p:pic>
      <p:pic>
        <p:nvPicPr>
          <p:cNvPr id="3" name="תמונה 2" descr="גזירת מסך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22" y="2032690"/>
            <a:ext cx="3823287" cy="409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לקראת סיכום, פעילות חווייתית: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/>
          <a:stretch/>
        </p:blipFill>
        <p:spPr>
          <a:xfrm>
            <a:off x="0" y="1636659"/>
            <a:ext cx="5344998" cy="4837738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452940" y="1980016"/>
            <a:ext cx="8722946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400" b="1" dirty="0">
                <a:latin typeface="Arial" panose="020B0604020202020204" pitchFamily="34" charset="0"/>
                <a:cs typeface="Arial" panose="020B0604020202020204" pitchFamily="34" charset="0"/>
              </a:rPr>
              <a:t>נסו לגלות, </a:t>
            </a:r>
          </a:p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400" b="1" dirty="0">
                <a:latin typeface="Arial" panose="020B0604020202020204" pitchFamily="34" charset="0"/>
                <a:cs typeface="Arial" panose="020B0604020202020204" pitchFamily="34" charset="0"/>
              </a:rPr>
              <a:t>כמה מעשי חסד </a:t>
            </a:r>
          </a:p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400" b="1" dirty="0">
                <a:latin typeface="Arial" panose="020B0604020202020204" pitchFamily="34" charset="0"/>
                <a:cs typeface="Arial" panose="020B0604020202020204" pitchFamily="34" charset="0"/>
              </a:rPr>
              <a:t>מופיעים בתמונה?!</a:t>
            </a:r>
            <a:endParaRPr lang="he-IL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3827" y="673157"/>
            <a:ext cx="1976355" cy="7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b="1" dirty="0">
                <a:latin typeface="Arial" panose="020B0604020202020204" pitchFamily="34" charset="0"/>
                <a:cs typeface="Arial" panose="020B0604020202020204" pitchFamily="34" charset="0"/>
              </a:rPr>
              <a:t>מה להביא לשיעור?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9" name="Google Shape;259;p7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8779" y="2646148"/>
            <a:ext cx="1252988" cy="195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995959" y="3054797"/>
            <a:ext cx="1927312" cy="80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תוצאת תמונה עבור SMILEY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14" y="2675834"/>
            <a:ext cx="1927312" cy="19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29F3F0-5676-477B-84A1-80CB42AF0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0" y="203649"/>
            <a:ext cx="8262936" cy="1323975"/>
          </a:xfrm>
        </p:spPr>
        <p:txBody>
          <a:bodyPr>
            <a:normAutofit fontScale="90000"/>
          </a:bodyPr>
          <a:lstStyle/>
          <a:p>
            <a:r>
              <a:rPr lang="he-IL" b="1" dirty="0"/>
              <a:t>נקרא שוב את המשנה בשלמותה ברצף, </a:t>
            </a:r>
            <a:br>
              <a:rPr lang="he-IL" b="1" dirty="0"/>
            </a:br>
            <a:r>
              <a:rPr lang="he-IL" b="1" dirty="0"/>
              <a:t>וננסה לשנן את הפתגם.</a:t>
            </a:r>
          </a:p>
        </p:txBody>
      </p:sp>
      <p:sp>
        <p:nvSpPr>
          <p:cNvPr id="4" name="מציין מיקום טקסט 2">
            <a:extLst>
              <a:ext uri="{FF2B5EF4-FFF2-40B4-BE49-F238E27FC236}">
                <a16:creationId xmlns:a16="http://schemas.microsoft.com/office/drawing/2014/main" id="{86C607B4-C71B-4474-B090-C38FC5995D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781" y="1796829"/>
            <a:ext cx="11953875" cy="4614862"/>
          </a:xfrm>
        </p:spPr>
        <p:txBody>
          <a:bodyPr>
            <a:normAutofit fontScale="92500" lnSpcReduction="10000"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000" kern="0" dirty="0">
                <a:solidFill>
                  <a:srgbClr val="202122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שִׁמְעוֹן הַצַּדִּיק הָיָה מִשְּׁיָרֵי כְנֶסֶת הַגְּדוֹלָה. 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000" kern="0" dirty="0">
                <a:solidFill>
                  <a:srgbClr val="202122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הוּא הָיָה אוֹמֵר: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000" kern="0" dirty="0">
                <a:solidFill>
                  <a:srgbClr val="C0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עַל שְׁלשָׁה דְבָרִים הָעוֹלָם עוֹמֵד – 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000" kern="0" dirty="0">
                <a:solidFill>
                  <a:srgbClr val="C0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עַל הַתּוֹרָה וְעַל הָעֲבוֹדָה וְעַל גְּמִילוּת חֲסָדִים</a:t>
            </a:r>
            <a:r>
              <a:rPr lang="he-IL" sz="4000" kern="0" dirty="0">
                <a:solidFill>
                  <a:srgbClr val="202122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.</a:t>
            </a:r>
            <a:endParaRPr lang="he-IL" altLang="he-IL" sz="4000" b="1" kern="0" dirty="0">
              <a:solidFill>
                <a:srgbClr val="424242"/>
              </a:solidFill>
              <a:latin typeface="Assistant" panose="00000500000000000000" pitchFamily="2" charset="-79"/>
              <a:ea typeface="Times New Roman" panose="02020603050405020304" pitchFamily="18" charset="0"/>
              <a:cs typeface="Assistant" panose="00000500000000000000" pitchFamily="2" charset="-79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he-IL" altLang="he-IL" sz="3200" b="1" kern="0" dirty="0">
              <a:solidFill>
                <a:srgbClr val="424242"/>
              </a:solidFill>
              <a:latin typeface="Assistant" panose="00000500000000000000" pitchFamily="2" charset="-79"/>
              <a:ea typeface="Times New Roman" panose="02020603050405020304" pitchFamily="18" charset="0"/>
              <a:cs typeface="Assistant" panose="00000500000000000000" pitchFamily="2" charset="-79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3200" b="1" kern="0" dirty="0">
                <a:solidFill>
                  <a:srgbClr val="C00000"/>
                </a:solidFill>
                <a:latin typeface="Assistant" panose="00000500000000000000" pitchFamily="2" charset="-79"/>
                <a:ea typeface="Times New Roman" panose="02020603050405020304" pitchFamily="18" charset="0"/>
              </a:rPr>
              <a:t>הפתגם זכה ללחן של חיים צור, יגאל בשן  ולביצועים נוספים.</a:t>
            </a:r>
            <a:endParaRPr lang="he-IL" dirty="0">
              <a:latin typeface="+mn-lt"/>
            </a:endParaRPr>
          </a:p>
        </p:txBody>
      </p:sp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7549C2C1-20D3-417B-8164-C59457FE2E44}"/>
              </a:ext>
            </a:extLst>
          </p:cNvPr>
          <p:cNvSpPr/>
          <p:nvPr/>
        </p:nvSpPr>
        <p:spPr>
          <a:xfrm>
            <a:off x="2110080" y="1885361"/>
            <a:ext cx="7967174" cy="3412503"/>
          </a:xfrm>
          <a:prstGeom prst="round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3008445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51163" y="1785981"/>
            <a:ext cx="7510427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לפי המשנה, 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על שלושה דברים העולם עומד:</a:t>
            </a:r>
          </a:p>
          <a:p>
            <a:pPr marL="742950" lvl="0" indent="-742950" algn="r" rtl="1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he-I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תורה</a:t>
            </a:r>
          </a:p>
          <a:p>
            <a:pPr marL="742950" lvl="0" indent="-742950" algn="r" rtl="1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he-I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עבודה</a:t>
            </a:r>
          </a:p>
          <a:p>
            <a:pPr marL="742950" lvl="0" indent="-742950" algn="r" rtl="1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he-I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גמילות חסדים</a:t>
            </a:r>
            <a:endParaRPr lang="he-IL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he-I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לאחר שלמדנו את שלושת המושגים, האם אתם מסכימים שאלו הדברים המחזיקים את העולם? נמקו.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מה אתם לוקחים ולומדים מהמשנה?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מה הייתם מוסיפים לרשימה?</a:t>
            </a:r>
          </a:p>
        </p:txBody>
      </p:sp>
      <p:sp>
        <p:nvSpPr>
          <p:cNvPr id="6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לסיכום: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על שלושה דברים עומד העול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7" y="1733826"/>
            <a:ext cx="3478491" cy="452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39260" y="1771080"/>
            <a:ext cx="4736218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פסל עמודי הזית, קיבוץ רמת רחל בירושלים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18" y="1299800"/>
            <a:ext cx="2560204" cy="31045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90238" y="6457890"/>
            <a:ext cx="331709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000" dirty="0"/>
              <a:t>איור: רותם חדד הלוי - אולפני </a:t>
            </a:r>
            <a:r>
              <a:rPr lang="he-IL" sz="1000" dirty="0" err="1"/>
              <a:t>קנייטש</a:t>
            </a:r>
            <a:r>
              <a:rPr lang="he-IL" sz="1000" dirty="0"/>
              <a:t>, באדיבות הוצאת </a:t>
            </a:r>
            <a:r>
              <a:rPr lang="he-IL" sz="1000" dirty="0" err="1"/>
              <a:t>חל"ד</a:t>
            </a:r>
            <a:r>
              <a:rPr lang="he-IL" sz="1000" dirty="0"/>
              <a:t> </a:t>
            </a:r>
            <a:br>
              <a:rPr lang="he-IL" sz="1000" dirty="0"/>
            </a:br>
            <a:endParaRPr lang="he-IL" sz="1000" dirty="0"/>
          </a:p>
        </p:txBody>
      </p:sp>
    </p:spTree>
    <p:extLst>
      <p:ext uri="{BB962C8B-B14F-4D97-AF65-F5344CB8AC3E}">
        <p14:creationId xmlns:p14="http://schemas.microsoft.com/office/powerpoint/2010/main" val="134431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"/>
          <p:cNvSpPr txBox="1">
            <a:spLocks noGrp="1"/>
          </p:cNvSpPr>
          <p:nvPr>
            <p:ph type="title"/>
          </p:nvPr>
        </p:nvSpPr>
        <p:spPr>
          <a:xfrm>
            <a:off x="4030130" y="536129"/>
            <a:ext cx="74390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sz="4000" b="1" dirty="0">
                <a:latin typeface="Assistant" panose="00000500000000000000" pitchFamily="2" charset="-79"/>
              </a:rPr>
              <a:t>על מה העולם עומד?!</a:t>
            </a:r>
            <a:endParaRPr sz="4000" dirty="0">
              <a:latin typeface="Assistant" panose="00000500000000000000" pitchFamily="2" charset="-79"/>
            </a:endParaRPr>
          </a:p>
        </p:txBody>
      </p:sp>
      <p:pic>
        <p:nvPicPr>
          <p:cNvPr id="5122" name="Picture 2" descr="7. Akupara-Hindu world turtl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59" y="1962017"/>
            <a:ext cx="5608332" cy="405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99006" y="6028374"/>
            <a:ext cx="3162300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000" dirty="0"/>
              <a:t>hul2israel.com</a:t>
            </a:r>
            <a:endParaRPr lang="he-IL" sz="1000" dirty="0"/>
          </a:p>
        </p:txBody>
      </p:sp>
      <p:pic>
        <p:nvPicPr>
          <p:cNvPr id="1026" name="Picture 2" descr="https://images-na.ssl-images-amazon.com/images/I/41B2sxtMCIL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0156" y="1979966"/>
            <a:ext cx="2261641" cy="403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48980" y="5905263"/>
            <a:ext cx="3162300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000" dirty="0" err="1"/>
              <a:t>scienephoyolibrary</a:t>
            </a:r>
            <a:endParaRPr lang="he-IL" sz="1000" dirty="0"/>
          </a:p>
        </p:txBody>
      </p:sp>
    </p:spTree>
    <p:extLst>
      <p:ext uri="{BB962C8B-B14F-4D97-AF65-F5344CB8AC3E}">
        <p14:creationId xmlns:p14="http://schemas.microsoft.com/office/powerpoint/2010/main" val="27639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76103" y="738900"/>
            <a:ext cx="12234286" cy="574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he-I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3200" b="1" dirty="0">
                <a:latin typeface="Arial" panose="020B0604020202020204" pitchFamily="34" charset="0"/>
                <a:cs typeface="Arial" panose="020B0604020202020204" pitchFamily="34" charset="0"/>
              </a:rPr>
              <a:t>קראו את מילות השיר של לאה גולדברג: "על שלושה דברים":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he-I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he-I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he-I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he-I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he-I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חשבו: האם דבריה של לאה גולדברג חופפים או דומים לדבריו של שמעון הצדיק? נמקו.</a:t>
            </a:r>
          </a:p>
        </p:txBody>
      </p:sp>
      <p:sp>
        <p:nvSpPr>
          <p:cNvPr id="6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sz="4000" b="1" dirty="0">
                <a:latin typeface="Assistant" panose="00000500000000000000" pitchFamily="2" charset="-79"/>
              </a:rPr>
              <a:t>סיום</a:t>
            </a:r>
            <a:r>
              <a:rPr lang="he-IL" sz="4000" b="1" dirty="0">
                <a:latin typeface="Assistant" panose="00000500000000000000" pitchFamily="2" charset="-79"/>
                <a:sym typeface="Wingdings" panose="05000000000000000000" pitchFamily="2" charset="2"/>
              </a:rPr>
              <a:t>:</a:t>
            </a:r>
            <a:endParaRPr sz="4000" b="1" dirty="0">
              <a:latin typeface="Assistant" panose="00000500000000000000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431001" y="1961927"/>
            <a:ext cx="654908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/>
              <a:t/>
            </a:r>
            <a:br>
              <a:rPr lang="he-IL" sz="2400" dirty="0"/>
            </a:br>
            <a:r>
              <a:rPr lang="he-IL" sz="2400" dirty="0"/>
              <a:t/>
            </a:r>
            <a:br>
              <a:rPr lang="he-IL" sz="2400" dirty="0"/>
            </a:br>
            <a:r>
              <a:rPr lang="he-IL" sz="2400" dirty="0"/>
              <a:t/>
            </a:r>
            <a:br>
              <a:rPr lang="he-IL" sz="2400" dirty="0"/>
            </a:br>
            <a:r>
              <a:rPr lang="he-IL" sz="2400" dirty="0"/>
              <a:t>אמר האמן בביתו הבודד</a:t>
            </a:r>
            <a:br>
              <a:rPr lang="he-IL" sz="2400" dirty="0"/>
            </a:br>
            <a:r>
              <a:rPr lang="he-IL" sz="2400" dirty="0"/>
              <a:t>על שלושה דברים העולם עומד:</a:t>
            </a:r>
            <a:br>
              <a:rPr lang="he-IL" sz="2400" dirty="0"/>
            </a:br>
            <a:r>
              <a:rPr lang="he-IL" sz="2400" dirty="0"/>
              <a:t>על ליבו של אדם,</a:t>
            </a:r>
            <a:br>
              <a:rPr lang="he-IL" sz="2400" dirty="0"/>
            </a:br>
            <a:r>
              <a:rPr lang="he-IL" sz="2400" dirty="0"/>
              <a:t>על יפי הטבע,</a:t>
            </a:r>
            <a:br>
              <a:rPr lang="he-IL" sz="2400" dirty="0"/>
            </a:br>
            <a:r>
              <a:rPr lang="he-IL" sz="2400" dirty="0"/>
              <a:t>על ביטוי הדברים בצליל וצבע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6278" y="2349074"/>
            <a:ext cx="6549082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/>
              <a:t/>
            </a:r>
            <a:br>
              <a:rPr lang="he-IL" sz="2400" dirty="0"/>
            </a:br>
            <a:r>
              <a:rPr lang="he-IL" sz="2400" dirty="0"/>
              <a:t/>
            </a:r>
            <a:br>
              <a:rPr lang="he-IL" sz="2400" dirty="0"/>
            </a:br>
            <a:r>
              <a:rPr lang="he-IL" sz="2400" dirty="0"/>
              <a:t>אמר האיכר המוביל מחרשה :</a:t>
            </a:r>
            <a:br>
              <a:rPr lang="he-IL" sz="2400" dirty="0"/>
            </a:br>
            <a:r>
              <a:rPr lang="he-IL" sz="2400" dirty="0"/>
              <a:t>עומד העולם על דברים שלושה-</a:t>
            </a:r>
            <a:br>
              <a:rPr lang="he-IL" sz="2400" dirty="0"/>
            </a:br>
            <a:r>
              <a:rPr lang="he-IL" sz="2400" dirty="0"/>
              <a:t>על אדמת השדות,</a:t>
            </a:r>
            <a:br>
              <a:rPr lang="he-IL" sz="2400" dirty="0"/>
            </a:br>
            <a:r>
              <a:rPr lang="he-IL" sz="2400" dirty="0"/>
              <a:t>על גשמי שמים</a:t>
            </a:r>
            <a:br>
              <a:rPr lang="he-IL" sz="2400" dirty="0"/>
            </a:br>
            <a:r>
              <a:rPr lang="he-IL" sz="2400" dirty="0"/>
              <a:t>ועל לחם מוצא בזיעת אפיים</a:t>
            </a:r>
            <a:br>
              <a:rPr lang="he-IL" sz="2400" dirty="0"/>
            </a:br>
            <a:r>
              <a:rPr lang="he-IL" sz="2400" dirty="0"/>
              <a:t/>
            </a:r>
            <a:br>
              <a:rPr lang="he-IL" sz="2400" dirty="0"/>
            </a:br>
            <a:endParaRPr lang="he-IL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963998" y="2776788"/>
            <a:ext cx="654908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/>
              <a:t/>
            </a:r>
            <a:br>
              <a:rPr lang="he-IL" sz="2400" dirty="0"/>
            </a:br>
            <a:r>
              <a:rPr lang="he-IL" sz="2400" dirty="0"/>
              <a:t>אמר הדייג היורד לים</a:t>
            </a:r>
            <a:br>
              <a:rPr lang="he-IL" sz="2400" dirty="0"/>
            </a:br>
            <a:r>
              <a:rPr lang="he-IL" sz="2400" dirty="0"/>
              <a:t>על שלושה דברים העולם קיים-</a:t>
            </a:r>
            <a:br>
              <a:rPr lang="he-IL" sz="2400" dirty="0"/>
            </a:br>
            <a:r>
              <a:rPr lang="he-IL" sz="2400" dirty="0"/>
              <a:t>על מי הימים,</a:t>
            </a:r>
            <a:br>
              <a:rPr lang="he-IL" sz="2400" dirty="0"/>
            </a:br>
            <a:r>
              <a:rPr lang="he-IL" sz="2400" dirty="0"/>
              <a:t>על חופי היבשת</a:t>
            </a:r>
            <a:br>
              <a:rPr lang="he-IL" sz="2400" dirty="0"/>
            </a:br>
            <a:r>
              <a:rPr lang="he-IL" sz="2400" dirty="0"/>
              <a:t>ועל דגי המצולה העולים ברשת.</a:t>
            </a:r>
            <a:br>
              <a:rPr lang="he-IL" sz="2400" dirty="0"/>
            </a:br>
            <a:r>
              <a:rPr lang="he-IL" sz="2400" dirty="0"/>
              <a:t/>
            </a:r>
            <a:br>
              <a:rPr lang="he-IL" sz="2400" dirty="0"/>
            </a:br>
            <a:endParaRPr lang="he-IL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962400" y="4318000"/>
            <a:ext cx="2374900" cy="18796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1026" name="Picture 2" descr="תמונת אגוד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349" y="5008915"/>
            <a:ext cx="1208662" cy="89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82558" y="5011579"/>
            <a:ext cx="1295400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dirty="0"/>
              <a:t>clipartstation.com</a:t>
            </a:r>
            <a:endParaRPr lang="he-IL" sz="1000" dirty="0"/>
          </a:p>
        </p:txBody>
      </p:sp>
      <p:pic>
        <p:nvPicPr>
          <p:cNvPr id="1030" name="Picture 6" descr="קליפ ארט של לוח האמנים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7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03" y="2126277"/>
            <a:ext cx="1665307" cy="130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16200000">
            <a:off x="-1917493" y="1496842"/>
            <a:ext cx="3987800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dirty="0"/>
              <a:t>www.publicdomainpictures.net</a:t>
            </a:r>
            <a:endParaRPr lang="he-IL" sz="1000" dirty="0"/>
          </a:p>
        </p:txBody>
      </p:sp>
    </p:spTree>
    <p:extLst>
      <p:ext uri="{BB962C8B-B14F-4D97-AF65-F5344CB8AC3E}">
        <p14:creationId xmlns:p14="http://schemas.microsoft.com/office/powerpoint/2010/main" val="302133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08124" y="1799133"/>
            <a:ext cx="872294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3600" b="1" dirty="0">
                <a:latin typeface="Arial" panose="020B0604020202020204" pitchFamily="34" charset="0"/>
                <a:cs typeface="Arial" panose="020B0604020202020204" pitchFamily="34" charset="0"/>
              </a:rPr>
              <a:t>תודה שהשתתפתם בשיעור: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3600" b="1" dirty="0">
                <a:latin typeface="Arial" panose="020B0604020202020204" pitchFamily="34" charset="0"/>
                <a:cs typeface="Arial" panose="020B0604020202020204" pitchFamily="34" charset="0"/>
              </a:rPr>
              <a:t>"על שלושה דברים העולם עומד".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3600" b="1" dirty="0">
                <a:latin typeface="Arial" panose="020B0604020202020204" pitchFamily="34" charset="0"/>
                <a:cs typeface="Arial" panose="020B0604020202020204" pitchFamily="34" charset="0"/>
              </a:rPr>
              <a:t>כדי לצפות בתכנים נוספים העוסקים באמרה זו ובפתגמים ממסכת אבות, היכנסו לאתר</a:t>
            </a:r>
          </a:p>
        </p:txBody>
      </p:sp>
      <p:sp>
        <p:nvSpPr>
          <p:cNvPr id="6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סיום</a:t>
            </a:r>
            <a:endParaRPr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811652C-5931-44CF-AF4C-73DF71A0F80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82" y="3952353"/>
            <a:ext cx="4954229" cy="1142222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4EB2F538-E356-4497-A0F6-5B241C2E3B6F}"/>
              </a:ext>
            </a:extLst>
          </p:cNvPr>
          <p:cNvSpPr/>
          <p:nvPr/>
        </p:nvSpPr>
        <p:spPr>
          <a:xfrm>
            <a:off x="3763891" y="5094575"/>
            <a:ext cx="4211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hlinkClick r:id="" action="ppaction://noaction"/>
              </a:rPr>
              <a:t>www.tarbuty.org.il</a:t>
            </a:r>
            <a:endParaRPr lang="he-IL" sz="3600" b="1" dirty="0"/>
          </a:p>
        </p:txBody>
      </p:sp>
    </p:spTree>
    <p:extLst>
      <p:ext uri="{BB962C8B-B14F-4D97-AF65-F5344CB8AC3E}">
        <p14:creationId xmlns:p14="http://schemas.microsoft.com/office/powerpoint/2010/main" val="6703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b="1" dirty="0">
                <a:latin typeface="Arial" panose="020B0604020202020204" pitchFamily="34" charset="0"/>
                <a:cs typeface="Arial" panose="020B0604020202020204" pitchFamily="34" charset="0"/>
              </a:rPr>
              <a:t>מה </a:t>
            </a: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נעשה</a:t>
            </a:r>
            <a:r>
              <a:rPr lang="x-non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בשיעור</a:t>
            </a:r>
            <a:r>
              <a:rPr lang="x-none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Google Shape;249;p6"/>
          <p:cNvSpPr txBox="1">
            <a:spLocks noGrp="1"/>
          </p:cNvSpPr>
          <p:nvPr>
            <p:ph idx="1"/>
          </p:nvPr>
        </p:nvSpPr>
        <p:spPr>
          <a:xfrm>
            <a:off x="317722" y="195929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נפתור חידה בתמונות.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נלמד אמרה ידועה מתוך פרקי אבות.</a:t>
            </a:r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נלמד על הערכים: תורה, עבודה וגמילות חסדים.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buSzPts val="2800"/>
              <a:buFont typeface="Arial"/>
              <a:buChar char="•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נבצע משימות בעקבות האמרה.</a:t>
            </a:r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600" dirty="0">
                <a:latin typeface="Arial" panose="020B0604020202020204" pitchFamily="34" charset="0"/>
                <a:cs typeface="Arial" panose="020B0604020202020204" pitchFamily="34" charset="0"/>
              </a:rPr>
              <a:t>נסכם את השיעור בפעילות חווייתית.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279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None/>
            </a:pP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"/>
          <p:cNvSpPr txBox="1">
            <a:spLocks noGrp="1"/>
          </p:cNvSpPr>
          <p:nvPr>
            <p:ph type="title"/>
          </p:nvPr>
        </p:nvSpPr>
        <p:spPr>
          <a:xfrm>
            <a:off x="4030130" y="536129"/>
            <a:ext cx="74390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sz="4000" b="1" dirty="0">
                <a:latin typeface="Assistant" panose="00000500000000000000" pitchFamily="2" charset="-79"/>
              </a:rPr>
              <a:t>מתחילים בכיף!</a:t>
            </a:r>
            <a:br>
              <a:rPr lang="he-IL" sz="4000" b="1" dirty="0">
                <a:latin typeface="Assistant" panose="00000500000000000000" pitchFamily="2" charset="-79"/>
              </a:rPr>
            </a:br>
            <a:r>
              <a:rPr lang="he-IL" sz="4000" dirty="0">
                <a:latin typeface="Assistant" panose="00000500000000000000" pitchFamily="2" charset="-79"/>
              </a:rPr>
              <a:t>נסו לשער, מה מספרות התמונות?</a:t>
            </a:r>
            <a:endParaRPr sz="4000" dirty="0">
              <a:latin typeface="Assistant" panose="00000500000000000000" pitchFamily="2" charset="-79"/>
            </a:endParaRPr>
          </a:p>
        </p:txBody>
      </p:sp>
      <p:pic>
        <p:nvPicPr>
          <p:cNvPr id="5122" name="Picture 2" descr="7. Akupara-Hindu world turtl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59" y="1962017"/>
            <a:ext cx="5608332" cy="405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99006" y="6028374"/>
            <a:ext cx="3162300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000" dirty="0"/>
              <a:t>hul2israel.com</a:t>
            </a:r>
            <a:endParaRPr lang="he-IL" sz="1000" dirty="0"/>
          </a:p>
        </p:txBody>
      </p:sp>
      <p:pic>
        <p:nvPicPr>
          <p:cNvPr id="1026" name="Picture 2" descr="https://images-na.ssl-images-amazon.com/images/I/41B2sxtMCIL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0156" y="1979966"/>
            <a:ext cx="2261641" cy="403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48980" y="5905263"/>
            <a:ext cx="3162300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000" dirty="0" err="1"/>
              <a:t>scienephoyolibrary</a:t>
            </a:r>
            <a:endParaRPr lang="he-IL" sz="1000" dirty="0"/>
          </a:p>
        </p:txBody>
      </p:sp>
      <p:pic>
        <p:nvPicPr>
          <p:cNvPr id="7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625" y="494010"/>
            <a:ext cx="1976355" cy="70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E40561D-5BEF-4A17-883D-B1AF6F446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b="1" dirty="0"/>
              <a:t>מסכת אבות – מהי?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5B6E95D-36B9-46AC-BE87-5050488B1E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5729" y="1691957"/>
            <a:ext cx="6396038" cy="495600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מַסֶּכֶת אָבוֹת</a:t>
            </a:r>
            <a:r>
              <a:rPr lang="he-IL" sz="2400" dirty="0">
                <a:solidFill>
                  <a:srgbClr val="202122"/>
                </a:solidFill>
                <a:latin typeface="Arial" panose="020B0604020202020204" pitchFamily="34" charset="0"/>
              </a:rPr>
              <a:t> (ידועה גם בשם </a:t>
            </a:r>
            <a:r>
              <a:rPr lang="he-IL" sz="2400" b="1" dirty="0">
                <a:solidFill>
                  <a:srgbClr val="202122"/>
                </a:solidFill>
                <a:latin typeface="Arial" panose="020B0604020202020204" pitchFamily="34" charset="0"/>
              </a:rPr>
              <a:t>פִּרְקֵי אָבוֹת</a:t>
            </a:r>
            <a:r>
              <a:rPr lang="he-IL" sz="2400" dirty="0">
                <a:solidFill>
                  <a:srgbClr val="202122"/>
                </a:solidFill>
                <a:latin typeface="Arial" panose="020B0604020202020204" pitchFamily="34" charset="0"/>
              </a:rPr>
              <a:t>) היא מסכת (= חיבור) מתוך ה</a:t>
            </a:r>
            <a:r>
              <a:rPr lang="he-IL" sz="2400" b="1" dirty="0">
                <a:solidFill>
                  <a:srgbClr val="202122"/>
                </a:solidFill>
                <a:latin typeface="Arial" panose="020B0604020202020204" pitchFamily="34" charset="0"/>
              </a:rPr>
              <a:t>משנה, 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202122"/>
                </a:solidFill>
                <a:latin typeface="Arial" panose="020B0604020202020204" pitchFamily="34" charset="0"/>
              </a:rPr>
              <a:t>בתוך</a:t>
            </a:r>
            <a:r>
              <a:rPr lang="he-IL" sz="2400" b="1" dirty="0">
                <a:solidFill>
                  <a:srgbClr val="202122"/>
                </a:solidFill>
                <a:latin typeface="Arial" panose="020B0604020202020204" pitchFamily="34" charset="0"/>
              </a:rPr>
              <a:t> סדר </a:t>
            </a:r>
            <a:r>
              <a:rPr lang="he-IL" sz="2400" dirty="0">
                <a:solidFill>
                  <a:srgbClr val="202122"/>
                </a:solidFill>
                <a:latin typeface="Arial" panose="020B0604020202020204" pitchFamily="34" charset="0"/>
              </a:rPr>
              <a:t>(= חלק)</a:t>
            </a:r>
            <a:r>
              <a:rPr lang="he-IL" sz="2400" b="1" dirty="0">
                <a:solidFill>
                  <a:srgbClr val="202122"/>
                </a:solidFill>
                <a:latin typeface="Arial" panose="020B0604020202020204" pitchFamily="34" charset="0"/>
              </a:rPr>
              <a:t> נזיקין</a:t>
            </a:r>
            <a:r>
              <a:rPr lang="he-IL" sz="2400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latin typeface="Arial" panose="020B0604020202020204" pitchFamily="34" charset="0"/>
              </a:rPr>
              <a:t>בשונה משאר מסכתות המשנה העוסקות 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latin typeface="Arial" panose="020B0604020202020204" pitchFamily="34" charset="0"/>
              </a:rPr>
              <a:t>בעיקר בענייני הלכה ומשפט, 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latin typeface="Arial" panose="020B0604020202020204" pitchFamily="34" charset="0"/>
              </a:rPr>
              <a:t>מסכת זו עוסקת בענייני 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מוסר ומידות טובות, המסורת והלימוד, </a:t>
            </a:r>
          </a:p>
          <a:p>
            <a:pPr>
              <a:lnSpc>
                <a:spcPct val="150000"/>
              </a:lnSpc>
            </a:pPr>
            <a:r>
              <a:rPr lang="he-IL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ופתגמי חכמה. </a:t>
            </a:r>
          </a:p>
          <a:p>
            <a:pPr>
              <a:lnSpc>
                <a:spcPct val="150000"/>
              </a:lnSpc>
            </a:pPr>
            <a:endParaRPr lang="he-IL" sz="8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אחת מי יודע? / יעל לוין | מוסף &quot;שבת&quot; - לתורה, הגות ספרות ואמנות">
            <a:extLst>
              <a:ext uri="{FF2B5EF4-FFF2-40B4-BE49-F238E27FC236}">
                <a16:creationId xmlns:a16="http://schemas.microsoft.com/office/drawing/2014/main" id="{C52B7D9C-DD29-4230-B923-C4110A8E4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61041" r="13965" b="9923"/>
          <a:stretch/>
        </p:blipFill>
        <p:spPr bwMode="auto">
          <a:xfrm>
            <a:off x="358219" y="3559589"/>
            <a:ext cx="5643195" cy="244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13750A2F-86C8-494D-BB35-7CA94EAF496E}"/>
              </a:ext>
            </a:extLst>
          </p:cNvPr>
          <p:cNvSpPr/>
          <p:nvPr/>
        </p:nvSpPr>
        <p:spPr>
          <a:xfrm>
            <a:off x="1386910" y="1805263"/>
            <a:ext cx="3759362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r" rtl="1"/>
            <a:r>
              <a:rPr lang="he-IL" sz="3600" kern="1200" dirty="0">
                <a:solidFill>
                  <a:srgbClr val="424242"/>
                </a:solidFill>
                <a:latin typeface="Guttman Mantova-Decor" panose="02010401010101010101" pitchFamily="2" charset="-79"/>
                <a:ea typeface="+mn-ea"/>
                <a:cs typeface="Guttman Mantova-Decor" panose="02010401010101010101" pitchFamily="2" charset="-79"/>
              </a:rPr>
              <a:t>ששה מי יודע? </a:t>
            </a:r>
          </a:p>
          <a:p>
            <a:pPr algn="r" rtl="1"/>
            <a:r>
              <a:rPr lang="he-IL" sz="3600" kern="1200" dirty="0">
                <a:solidFill>
                  <a:srgbClr val="424242"/>
                </a:solidFill>
                <a:latin typeface="Guttman Mantova-Decor" panose="02010401010101010101" pitchFamily="2" charset="-79"/>
                <a:ea typeface="+mn-ea"/>
                <a:cs typeface="Guttman Mantova-Decor" panose="02010401010101010101" pitchFamily="2" charset="-79"/>
              </a:rPr>
              <a:t>ששה אני יודע!</a:t>
            </a:r>
          </a:p>
          <a:p>
            <a:pPr algn="r" rtl="1"/>
            <a:r>
              <a:rPr lang="he-IL" sz="3600" kern="1200" dirty="0">
                <a:solidFill>
                  <a:srgbClr val="C00000"/>
                </a:solidFill>
                <a:latin typeface="Guttman Mantova-Decor" panose="02010401010101010101" pitchFamily="2" charset="-79"/>
                <a:ea typeface="+mn-ea"/>
                <a:cs typeface="Guttman Mantova-Decor" panose="02010401010101010101" pitchFamily="2" charset="-79"/>
              </a:rPr>
              <a:t>ששה סדרי משנה </a:t>
            </a:r>
            <a:r>
              <a:rPr lang="he-IL" sz="3600" kern="1200" dirty="0">
                <a:solidFill>
                  <a:srgbClr val="424242"/>
                </a:solidFill>
                <a:latin typeface="Guttman Mantova-Decor" panose="02010401010101010101" pitchFamily="2" charset="-79"/>
                <a:ea typeface="+mn-ea"/>
                <a:cs typeface="Guttman Mantova-Decor" panose="02010401010101010101" pitchFamily="2" charset="-79"/>
              </a:rPr>
              <a:t>...</a:t>
            </a:r>
            <a:endParaRPr lang="he-IL" dirty="0">
              <a:latin typeface="Guttman Mantova-Decor" panose="02010401010101010101" pitchFamily="2" charset="-79"/>
              <a:cs typeface="Guttman Mantova-Decor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27743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94;p11"/>
          <p:cNvSpPr txBox="1">
            <a:spLocks/>
          </p:cNvSpPr>
          <p:nvPr/>
        </p:nvSpPr>
        <p:spPr>
          <a:xfrm>
            <a:off x="3068890" y="689044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</a:rPr>
              <a:t>פרקי אבות - פרק א' משנה ב':</a:t>
            </a: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1184" y="1539654"/>
            <a:ext cx="111760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"</a:t>
            </a:r>
            <a:r>
              <a:rPr lang="he-IL" sz="4000" b="1" dirty="0">
                <a:solidFill>
                  <a:srgbClr val="202122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שִׁמְעוֹן הַצַּדִּיק הָיָה מ</a:t>
            </a:r>
            <a:r>
              <a:rPr lang="he-IL" sz="4000" b="1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ִשְּׁיָרֵי כְנֶסֶת הַגְּדוֹלָה</a:t>
            </a:r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"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he-IL" sz="4000" b="1" dirty="0">
              <a:latin typeface="David" panose="020E0502060401010101" pitchFamily="34" charset="-79"/>
              <a:cs typeface="+mn-cs"/>
            </a:endParaRPr>
          </a:p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400" b="1" u="sng" dirty="0">
                <a:solidFill>
                  <a:schemeClr val="tx1"/>
                </a:solidFill>
                <a:latin typeface="Assistant" panose="00000500000000000000" pitchFamily="2" charset="-79"/>
                <a:ea typeface="Times New Roman" panose="02020603050405020304" pitchFamily="18" charset="0"/>
                <a:cs typeface="+mn-cs"/>
              </a:rPr>
              <a:t>באורי מילים:</a:t>
            </a:r>
          </a:p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he-IL" altLang="he-IL" sz="24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ssistant" panose="00000500000000000000" pitchFamily="2" charset="-79"/>
                <a:ea typeface="Times New Roman" panose="02020603050405020304" pitchFamily="18" charset="0"/>
                <a:cs typeface="+mn-cs"/>
              </a:rPr>
              <a:t>שיירי </a:t>
            </a:r>
            <a:r>
              <a:rPr kumimoji="0" lang="he-IL" altLang="he-I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ssistant" panose="00000500000000000000" pitchFamily="2" charset="-79"/>
                <a:ea typeface="Times New Roman" panose="02020603050405020304" pitchFamily="18" charset="0"/>
                <a:cs typeface="+mn-cs"/>
              </a:rPr>
              <a:t>- בין האחרונים שנשארו...</a:t>
            </a:r>
          </a:p>
          <a:p>
            <a:pPr lvl="0"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2400" b="1" u="sng" dirty="0">
                <a:solidFill>
                  <a:srgbClr val="C00000"/>
                </a:solidFill>
                <a:latin typeface="Assistant" panose="00000500000000000000" pitchFamily="2" charset="-79"/>
                <a:ea typeface="Times New Roman" panose="02020603050405020304" pitchFamily="18" charset="0"/>
                <a:cs typeface="+mn-cs"/>
              </a:rPr>
              <a:t>כנסת הגדולה </a:t>
            </a:r>
            <a:r>
              <a:rPr lang="he-IL" altLang="he-IL" sz="2400" b="1" dirty="0">
                <a:solidFill>
                  <a:schemeClr val="tx1"/>
                </a:solidFill>
                <a:latin typeface="Assistant" panose="00000500000000000000" pitchFamily="2" charset="-79"/>
                <a:ea typeface="Times New Roman" panose="02020603050405020304" pitchFamily="18" charset="0"/>
                <a:cs typeface="+mn-cs"/>
              </a:rPr>
              <a:t>- המוסד העליון                                                                                                                          שהיה בימי  בית המקדש השני.</a:t>
            </a:r>
            <a:endParaRPr kumimoji="0" lang="he-IL" altLang="he-IL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ssistant" panose="00000500000000000000" pitchFamily="2" charset="-79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791" y="6032269"/>
            <a:ext cx="64196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00" dirty="0"/>
              <a:t>Photo Credit: User:Wrongkind707, "The Sanhedrin in session", circa 1883, http://commons.wikimedia.org/wiki/File:The_Sanhedrin_in_session_2013-12-25_00-59.jpg</a:t>
            </a:r>
            <a:endParaRPr lang="he-IL" sz="900" dirty="0"/>
          </a:p>
        </p:txBody>
      </p:sp>
      <p:pic>
        <p:nvPicPr>
          <p:cNvPr id="1032" name="Picture 8" descr="https://www.uncensoredjudaism.com/wp-content/uploads/2015/06/hazal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8" y="2585591"/>
            <a:ext cx="6043629" cy="339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פרקי אבות-פרק א' משנה ב':</a:t>
            </a:r>
            <a:endParaRPr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27100" y="1492923"/>
            <a:ext cx="1008184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000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"</a:t>
            </a:r>
            <a:r>
              <a:rPr lang="he-IL" sz="2400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שִׁמְעוֹן הַצַּדִּיק הָיָה מִשְּׁיָרֵי כְנֶסֶת הַגְּדוֹלָה. </a:t>
            </a:r>
          </a:p>
          <a:p>
            <a:pPr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3600" b="1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הוּא הָיָה אוֹמֵר:</a:t>
            </a:r>
          </a:p>
          <a:p>
            <a:pPr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3600" b="1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עַל </a:t>
            </a:r>
            <a:r>
              <a:rPr lang="he-IL" sz="3600" b="1" dirty="0">
                <a:solidFill>
                  <a:srgbClr val="C00000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שְׁלשָׁה דְבָרִים </a:t>
            </a:r>
            <a:r>
              <a:rPr lang="he-IL" sz="3600" b="1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הָעוֹלָם עוֹמֵד ...</a:t>
            </a:r>
            <a:r>
              <a:rPr lang="he-IL" sz="3200" b="1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"</a:t>
            </a:r>
            <a:endParaRPr lang="he-IL" altLang="he-IL" sz="3200" b="1" dirty="0">
              <a:solidFill>
                <a:schemeClr val="tx1"/>
              </a:solidFill>
              <a:latin typeface="Assistant" panose="00000500000000000000" pitchFamily="2" charset="-79"/>
              <a:ea typeface="Times New Roman" panose="02020603050405020304" pitchFamily="18" charset="0"/>
              <a:cs typeface="Assistant" panose="00000500000000000000" pitchFamily="2" charset="-79"/>
            </a:endParaRP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he-IL" altLang="he-IL" sz="3200" b="1" dirty="0">
              <a:solidFill>
                <a:schemeClr val="tx1"/>
              </a:solidFill>
              <a:latin typeface="Assistant" panose="00000500000000000000" pitchFamily="2" charset="-79"/>
              <a:ea typeface="Times New Roman" panose="02020603050405020304" pitchFamily="18" charset="0"/>
              <a:cs typeface="Assistant" panose="00000500000000000000" pitchFamily="2" charset="-79"/>
            </a:endParaRP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0" lang="he-IL" altLang="he-IL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ssistant" panose="00000500000000000000" pitchFamily="2" charset="-79"/>
              <a:ea typeface="Times New Roman" panose="02020603050405020304" pitchFamily="18" charset="0"/>
              <a:cs typeface="Assistant" panose="00000500000000000000" pitchFamily="2" charset="-79"/>
            </a:endParaRP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he-IL" altLang="he-IL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מה דעתכם, ע</a:t>
            </a:r>
            <a:r>
              <a:rPr kumimoji="0" lang="he-IL" altLang="he-IL" sz="32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ל אלו שלושה </a:t>
            </a:r>
            <a:r>
              <a:rPr lang="he-IL" altLang="he-IL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דברי</a:t>
            </a:r>
            <a:r>
              <a:rPr kumimoji="0" lang="he-IL" altLang="he-IL" sz="32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ם חשובים העולם מתקיים?</a:t>
            </a:r>
            <a:endParaRPr kumimoji="0" lang="en-US" altLang="he-IL" sz="3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1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26" y="1817496"/>
            <a:ext cx="3213301" cy="38912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632" y="5280599"/>
            <a:ext cx="331709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000" dirty="0"/>
              <a:t>איור: רותם חדד הלוי - אולפני </a:t>
            </a:r>
            <a:r>
              <a:rPr lang="he-IL" sz="1000" dirty="0" err="1"/>
              <a:t>קנייטש</a:t>
            </a:r>
            <a:r>
              <a:rPr lang="he-IL" sz="1000" dirty="0"/>
              <a:t>, באדיבות הוצאת </a:t>
            </a:r>
            <a:r>
              <a:rPr lang="he-IL" sz="1000" dirty="0" err="1"/>
              <a:t>חל"ד</a:t>
            </a:r>
            <a:r>
              <a:rPr lang="he-IL" sz="1000" dirty="0"/>
              <a:t> </a:t>
            </a:r>
            <a:br>
              <a:rPr lang="he-IL" sz="1000" dirty="0"/>
            </a:br>
            <a:endParaRPr lang="he-IL" sz="1000" dirty="0"/>
          </a:p>
        </p:txBody>
      </p:sp>
      <p:sp>
        <p:nvSpPr>
          <p:cNvPr id="7" name="Google Shape;294;p11">
            <a:extLst>
              <a:ext uri="{FF2B5EF4-FFF2-40B4-BE49-F238E27FC236}">
                <a16:creationId xmlns:a16="http://schemas.microsoft.com/office/drawing/2014/main" id="{8A8AF739-D0D6-4132-A336-5A93294193A2}"/>
              </a:ext>
            </a:extLst>
          </p:cNvPr>
          <p:cNvSpPr txBox="1">
            <a:spLocks/>
          </p:cNvSpPr>
          <p:nvPr/>
        </p:nvSpPr>
        <p:spPr>
          <a:xfrm>
            <a:off x="3068890" y="689044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</a:rPr>
              <a:t>פרקי אבות - פרק א' משנה ב':</a:t>
            </a:r>
          </a:p>
        </p:txBody>
      </p:sp>
      <p:pic>
        <p:nvPicPr>
          <p:cNvPr id="9" name="Google Shape;259;p7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4F39809E-5614-41BC-A4AF-FDF547CB171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58623" y="2707273"/>
            <a:ext cx="1963597" cy="246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0;p7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4C3FB7D3-298E-45EB-A37D-159CD4662DA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365498">
            <a:off x="10119197" y="2400267"/>
            <a:ext cx="1927312" cy="80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3827" y="673157"/>
            <a:ext cx="1976355" cy="7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פרקי אבות-פרק א' משנה ב':</a:t>
            </a:r>
            <a:endParaRPr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6" name="Google Shape;294;p11">
            <a:extLst>
              <a:ext uri="{FF2B5EF4-FFF2-40B4-BE49-F238E27FC236}">
                <a16:creationId xmlns:a16="http://schemas.microsoft.com/office/drawing/2014/main" id="{23A7F43F-622F-4427-BA18-35853C8424F8}"/>
              </a:ext>
            </a:extLst>
          </p:cNvPr>
          <p:cNvSpPr txBox="1">
            <a:spLocks/>
          </p:cNvSpPr>
          <p:nvPr/>
        </p:nvSpPr>
        <p:spPr>
          <a:xfrm>
            <a:off x="3068890" y="689044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</a:rPr>
              <a:t>פרקי אבות - פרק א' משנה ב':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53A50D52-B248-4979-BFFA-684FABEF921A}"/>
              </a:ext>
            </a:extLst>
          </p:cNvPr>
          <p:cNvSpPr/>
          <p:nvPr/>
        </p:nvSpPr>
        <p:spPr>
          <a:xfrm>
            <a:off x="2575778" y="1688680"/>
            <a:ext cx="70395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2400" b="1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שִׁמְעוֹן הַצַּדִּיק הָיָה מִשְּׁיָרֵי כְנֶסֶת הַגְּדוֹלָה. 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2400" b="1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הוּא הָיָה אוֹמֵר: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3200" b="1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עַל שְׁלשָׁה דְבָרִים הָעוֹלָם עוֹמֵד – 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000" b="1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עַל </a:t>
            </a:r>
            <a:r>
              <a:rPr lang="he-IL" sz="4000" b="1" dirty="0">
                <a:solidFill>
                  <a:schemeClr val="tx1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הַ</a:t>
            </a:r>
            <a:r>
              <a:rPr lang="he-IL" sz="4000" b="1" dirty="0">
                <a:solidFill>
                  <a:srgbClr val="C00000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תּוֹרָה</a:t>
            </a:r>
            <a:r>
              <a:rPr lang="he-IL" sz="4000" b="1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 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000" b="1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וְעַל ה</a:t>
            </a:r>
            <a:r>
              <a:rPr lang="he-IL" sz="4000" b="1" dirty="0">
                <a:solidFill>
                  <a:srgbClr val="C00000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ָעֲבוֹדָה</a:t>
            </a:r>
            <a:r>
              <a:rPr lang="he-IL" sz="4000" b="1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 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000" b="1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וְעַל </a:t>
            </a:r>
            <a:r>
              <a:rPr lang="he-IL" sz="4000" b="1" dirty="0">
                <a:solidFill>
                  <a:srgbClr val="C00000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גְּמִילוּת חֲסָדִים</a:t>
            </a:r>
            <a:r>
              <a:rPr lang="he-IL" sz="4000" b="1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.</a:t>
            </a:r>
            <a:endParaRPr lang="he-IL" altLang="he-IL" sz="4000" b="1" dirty="0">
              <a:solidFill>
                <a:srgbClr val="424242"/>
              </a:solidFill>
              <a:latin typeface="Assistant" panose="00000500000000000000" pitchFamily="2" charset="-79"/>
              <a:ea typeface="Times New Roman" panose="02020603050405020304" pitchFamily="18" charset="0"/>
              <a:cs typeface="Assistant" panose="00000500000000000000" pitchFamily="2" charset="-79"/>
            </a:endParaRPr>
          </a:p>
        </p:txBody>
      </p:sp>
      <p:pic>
        <p:nvPicPr>
          <p:cNvPr id="7" name="תמונה 6" descr="גזירת מסך">
            <a:extLst>
              <a:ext uri="{FF2B5EF4-FFF2-40B4-BE49-F238E27FC236}">
                <a16:creationId xmlns:a16="http://schemas.microsoft.com/office/drawing/2014/main" id="{6E7E7F7C-FDF0-4DAF-8B50-EB84CB793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1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1" y="2459312"/>
            <a:ext cx="3213301" cy="3891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1913" y="5821064"/>
            <a:ext cx="331709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000" dirty="0"/>
              <a:t>איור: רותם חדד הלוי - אולפני </a:t>
            </a:r>
            <a:r>
              <a:rPr lang="he-IL" sz="1000" dirty="0" err="1"/>
              <a:t>קנייטש</a:t>
            </a:r>
            <a:r>
              <a:rPr lang="he-IL" sz="1000" dirty="0"/>
              <a:t>, באדיבות הוצאת </a:t>
            </a:r>
            <a:r>
              <a:rPr lang="he-IL" sz="1000" dirty="0" err="1"/>
              <a:t>חל"ד</a:t>
            </a:r>
            <a:r>
              <a:rPr lang="he-IL" sz="1000" dirty="0"/>
              <a:t> </a:t>
            </a:r>
            <a:br>
              <a:rPr lang="he-IL" sz="1000" dirty="0"/>
            </a:br>
            <a:endParaRPr lang="he-IL" sz="1000" dirty="0"/>
          </a:p>
        </p:txBody>
      </p:sp>
    </p:spTree>
    <p:extLst>
      <p:ext uri="{BB962C8B-B14F-4D97-AF65-F5344CB8AC3E}">
        <p14:creationId xmlns:p14="http://schemas.microsoft.com/office/powerpoint/2010/main" val="26022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97950" y="2059535"/>
            <a:ext cx="872294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sz="4000" dirty="0">
                <a:latin typeface="Narkisim" panose="020E0502050101010101" pitchFamily="34" charset="-79"/>
                <a:cs typeface="Narkisim" panose="020E0502050101010101" pitchFamily="34" charset="-79"/>
              </a:rPr>
              <a:t> ע</a:t>
            </a:r>
            <a:r>
              <a:rPr lang="he-IL" sz="4000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ל </a:t>
            </a:r>
            <a:r>
              <a:rPr lang="he-IL" sz="4000" dirty="0">
                <a:solidFill>
                  <a:srgbClr val="42424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הַ</a:t>
            </a:r>
            <a:r>
              <a:rPr lang="he-IL" sz="4000" dirty="0">
                <a:solidFill>
                  <a:srgbClr val="C00000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תּוֹרָה</a:t>
            </a:r>
            <a:r>
              <a:rPr lang="he-IL" sz="4000" dirty="0">
                <a:solidFill>
                  <a:srgbClr val="202122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rPr>
              <a:t> </a:t>
            </a:r>
            <a:r>
              <a:rPr lang="he-IL" sz="4000" b="1" dirty="0"/>
              <a:t>:</a:t>
            </a:r>
          </a:p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he-IL" altLang="he-IL" sz="4000" b="1" dirty="0">
                <a:solidFill>
                  <a:schemeClr val="tx1"/>
                </a:solidFill>
                <a:latin typeface="Assistant" panose="00000500000000000000" pitchFamily="2" charset="-79"/>
                <a:ea typeface="Times New Roman" panose="02020603050405020304" pitchFamily="18" charset="0"/>
                <a:cs typeface="+mn-cs"/>
              </a:rPr>
              <a:t>על לימוד התורה = חכמה וידע</a:t>
            </a:r>
            <a:endParaRPr lang="en-US" altLang="he-IL" sz="4000" b="1" dirty="0">
              <a:solidFill>
                <a:schemeClr val="tx1"/>
              </a:solidFill>
              <a:latin typeface="Assistant" panose="00000500000000000000" pitchFamily="2" charset="-79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  <a:cs typeface="Assistant" panose="00000500000000000000" pitchFamily="2" charset="-79"/>
              </a:rPr>
              <a:t>פרקי אבות-פרק א' משנה ב':</a:t>
            </a:r>
            <a:endParaRPr b="1" dirty="0"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pic>
        <p:nvPicPr>
          <p:cNvPr id="2050" name="Picture 2" descr="יצירת קשר – ביאליק-רוגוזין האתר החדש – קמפוס חובק עולם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231" y1="7543" x2="19231" y2="7543"/>
                        <a14:foregroundMark x1="11077" y1="14842" x2="11077" y2="14842"/>
                        <a14:foregroundMark x1="7077" y1="11922" x2="7077" y2="11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37" y="3831278"/>
            <a:ext cx="4500305" cy="28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Torah Cliparts, Download Free Clip Art, Free Clip Art on ..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" b="89627" l="0" r="96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281">
            <a:off x="8714325" y="3371801"/>
            <a:ext cx="2813140" cy="264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94;p11">
            <a:extLst>
              <a:ext uri="{FF2B5EF4-FFF2-40B4-BE49-F238E27FC236}">
                <a16:creationId xmlns:a16="http://schemas.microsoft.com/office/drawing/2014/main" id="{4942A9B1-0E34-46B2-9B67-A1B62BEFD918}"/>
              </a:ext>
            </a:extLst>
          </p:cNvPr>
          <p:cNvSpPr txBox="1">
            <a:spLocks/>
          </p:cNvSpPr>
          <p:nvPr/>
        </p:nvSpPr>
        <p:spPr>
          <a:xfrm>
            <a:off x="3068890" y="689044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lt1"/>
              </a:buClr>
              <a:buSzPts val="4400"/>
              <a:buFont typeface="Calibri"/>
              <a:buNone/>
            </a:pPr>
            <a:r>
              <a:rPr lang="he-IL" b="1" dirty="0">
                <a:latin typeface="Assistant" panose="00000500000000000000" pitchFamily="2" charset="-79"/>
              </a:rPr>
              <a:t>פרקי אבות - פרק א' משנה ב':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103" y="479312"/>
            <a:ext cx="2566638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1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3814</TotalTime>
  <Words>929</Words>
  <Application>Microsoft Office PowerPoint</Application>
  <PresentationFormat>מסך רחב</PresentationFormat>
  <Paragraphs>172</Paragraphs>
  <Slides>24</Slides>
  <Notes>22</Notes>
  <HiddenSlides>0</HiddenSlides>
  <MMClips>6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34" baseType="lpstr">
      <vt:lpstr>David</vt:lpstr>
      <vt:lpstr>Times New Roman</vt:lpstr>
      <vt:lpstr>Assistant</vt:lpstr>
      <vt:lpstr>Narkisim</vt:lpstr>
      <vt:lpstr>Arial</vt:lpstr>
      <vt:lpstr>Open Sans</vt:lpstr>
      <vt:lpstr>Calibri</vt:lpstr>
      <vt:lpstr>Guttman Mantova-Decor</vt:lpstr>
      <vt:lpstr>Wingdings</vt:lpstr>
      <vt:lpstr>Office Theme</vt:lpstr>
      <vt:lpstr>מצגת של PowerPoint‏</vt:lpstr>
      <vt:lpstr>מה להביא לשיעור?</vt:lpstr>
      <vt:lpstr>מה נעשה בשיעור?</vt:lpstr>
      <vt:lpstr>מתחילים בכיף! נסו לשער, מה מספרות התמונות?</vt:lpstr>
      <vt:lpstr>מסכת אבות – מהי?</vt:lpstr>
      <vt:lpstr>מצגת של PowerPoint‏</vt:lpstr>
      <vt:lpstr>פרקי אבות-פרק א' משנה ב':</vt:lpstr>
      <vt:lpstr>פרקי אבות-פרק א' משנה ב':</vt:lpstr>
      <vt:lpstr>פרקי אבות-פרק א' משנה ב':</vt:lpstr>
      <vt:lpstr>פרקי אבות - פרק א' משנה ב':</vt:lpstr>
      <vt:lpstr>פרקי אבות - פרק א' משנה ב':</vt:lpstr>
      <vt:lpstr>פרקי אבות - פרק א' משנה ב':</vt:lpstr>
      <vt:lpstr>פרקי אבות - פרק א' משנה ב':</vt:lpstr>
      <vt:lpstr>פרקי אבות - פרק א' משנה ב':</vt:lpstr>
      <vt:lpstr>פרקי אבות - פרק א' משנה ב':</vt:lpstr>
      <vt:lpstr>פרקי אבות - פרק א' משנה ב':</vt:lpstr>
      <vt:lpstr>פרקי אבות - פרק א' משנה ב':</vt:lpstr>
      <vt:lpstr>מאמרה למעשה:</vt:lpstr>
      <vt:lpstr>לקראת סיכום, פעילות חווייתית:</vt:lpstr>
      <vt:lpstr>נקרא שוב את המשנה בשלמותה ברצף,  וננסה לשנן את הפתגם.</vt:lpstr>
      <vt:lpstr>לסיכום:</vt:lpstr>
      <vt:lpstr>על מה העולם עומד?!</vt:lpstr>
      <vt:lpstr>סיום:</vt:lpstr>
      <vt:lpstr>סיום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Adi Goren</cp:lastModifiedBy>
  <cp:revision>197</cp:revision>
  <dcterms:created xsi:type="dcterms:W3CDTF">2020-03-11T07:11:19Z</dcterms:created>
  <dcterms:modified xsi:type="dcterms:W3CDTF">2020-05-06T14:26:26Z</dcterms:modified>
</cp:coreProperties>
</file>