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17"/>
  </p:notesMasterIdLst>
  <p:sldIdLst>
    <p:sldId id="304" r:id="rId5"/>
    <p:sldId id="278" r:id="rId6"/>
    <p:sldId id="279" r:id="rId7"/>
    <p:sldId id="305" r:id="rId8"/>
    <p:sldId id="306" r:id="rId9"/>
    <p:sldId id="282" r:id="rId10"/>
    <p:sldId id="309" r:id="rId11"/>
    <p:sldId id="273" r:id="rId12"/>
    <p:sldId id="267" r:id="rId13"/>
    <p:sldId id="308" r:id="rId14"/>
    <p:sldId id="287" r:id="rId15"/>
    <p:sldId id="31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David" panose="020E0502060401010101" pitchFamily="34" charset="-79"/>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874" autoAdjust="0"/>
  </p:normalViewPr>
  <p:slideViewPr>
    <p:cSldViewPr snapToGrid="0">
      <p:cViewPr varScale="1">
        <p:scale>
          <a:sx n="34" d="100"/>
          <a:sy n="34" d="100"/>
        </p:scale>
        <p:origin x="1248" y="42"/>
      </p:cViewPr>
      <p:guideLst>
        <p:guide orient="horz" pos="2024"/>
        <p:guide pos="3863"/>
      </p:guideLst>
    </p:cSldViewPr>
  </p:slideViewPr>
  <p:notesTextViewPr>
    <p:cViewPr>
      <p:scale>
        <a:sx n="1" d="1"/>
        <a:sy n="1" d="1"/>
      </p:scale>
      <p:origin x="0" y="0"/>
    </p:cViewPr>
  </p:notesTextViewPr>
  <p:sorterViewPr>
    <p:cViewPr>
      <p:scale>
        <a:sx n="100" d="100"/>
        <a:sy n="100" d="100"/>
      </p:scale>
      <p:origin x="0" y="1214"/>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645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a:t>
            </a:fld>
            <a:endParaRPr/>
          </a:p>
        </p:txBody>
      </p:sp>
    </p:spTree>
    <p:extLst>
      <p:ext uri="{BB962C8B-B14F-4D97-AF65-F5344CB8AC3E}">
        <p14:creationId xmlns:p14="http://schemas.microsoft.com/office/powerpoint/2010/main" val="379973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dirty="0"/>
              <a:t>למחוק שקופית זו אם אין בה צורך.</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algn="r"/>
            <a:fld id="{00000000-1234-1234-1234-123412341234}" type="slidenum">
              <a:rPr lang="x-none" smtClean="0">
                <a:solidFill>
                  <a:prstClr val="black"/>
                </a:solidFill>
                <a:latin typeface="Calibri"/>
                <a:ea typeface="Calibri"/>
                <a:cs typeface="Calibri"/>
                <a:sym typeface="Calibri"/>
              </a:rPr>
              <a:pPr algn="r"/>
              <a:t>4</a:t>
            </a:fld>
            <a:endParaRPr lang="x-none">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35374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92025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algn="r"/>
            <a:fld id="{00000000-1234-1234-1234-123412341234}" type="slidenum">
              <a:rPr lang="x-none" smtClean="0">
                <a:solidFill>
                  <a:prstClr val="black"/>
                </a:solidFill>
                <a:latin typeface="Calibri"/>
                <a:ea typeface="Calibri"/>
                <a:cs typeface="Calibri"/>
                <a:sym typeface="Calibri"/>
              </a:rPr>
              <a:pPr algn="r"/>
              <a:t>11</a:t>
            </a:fld>
            <a:endParaRPr lang="x-none">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99786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3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a:xfrm>
            <a:off x="2081631" y="3025257"/>
            <a:ext cx="8788399" cy="1067468"/>
          </a:xfrm>
        </p:spPr>
        <p:txBody>
          <a:bodyPr>
            <a:normAutofit fontScale="85000" lnSpcReduction="10000"/>
          </a:bodyPr>
          <a:lstStyle/>
          <a:p>
            <a:pPr lvl="0"/>
            <a:r>
              <a:rPr lang="he-IL" dirty="0"/>
              <a:t> </a:t>
            </a:r>
            <a:r>
              <a:rPr lang="he-IL" sz="5600" dirty="0"/>
              <a:t>שיר של יום – לעולם בעקבות השמש</a:t>
            </a:r>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a:xfrm>
            <a:off x="1827632" y="5191285"/>
            <a:ext cx="6206025" cy="769248"/>
          </a:xfrm>
        </p:spPr>
        <p:txBody>
          <a:bodyPr>
            <a:noAutofit/>
          </a:bodyPr>
          <a:lstStyle/>
          <a:p>
            <a:pPr algn="r"/>
            <a:r>
              <a:rPr lang="he-IL" sz="2000" b="1" dirty="0"/>
              <a:t>שיח רגשי: ד"ר נעה </a:t>
            </a:r>
            <a:r>
              <a:rPr lang="he-IL" sz="2000" b="1" dirty="0" err="1"/>
              <a:t>טייך</a:t>
            </a:r>
            <a:r>
              <a:rPr lang="he-IL" sz="2000" b="1" dirty="0"/>
              <a:t> פייר – השרות הפסיכולוגי חינוכי</a:t>
            </a:r>
          </a:p>
          <a:p>
            <a:pPr algn="r"/>
            <a:r>
              <a:rPr lang="he-IL" sz="2000" b="1" dirty="0"/>
              <a:t>שירה: טל שטרנברג איתן  – הפיקוח על החינוך המוזיקלי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9;p5"/>
          <p:cNvSpPr txBox="1">
            <a:spLocks noGrp="1"/>
          </p:cNvSpPr>
          <p:nvPr>
            <p:ph type="body" sz="quarter" idx="13"/>
          </p:nvPr>
        </p:nvSpPr>
        <p:spPr>
          <a:xfrm>
            <a:off x="2030834" y="4290090"/>
            <a:ext cx="5842074" cy="703830"/>
          </a:xfrm>
        </p:spPr>
        <p:txBody>
          <a:bodyPr>
            <a:normAutofit/>
          </a:bodyPr>
          <a:lstStyle/>
          <a:p>
            <a:pPr lvl="0" algn="r"/>
            <a:r>
              <a:rPr lang="he-IL" dirty="0"/>
              <a:t>שיח רגשי בעקבות השיר</a:t>
            </a:r>
          </a:p>
        </p:txBody>
      </p:sp>
    </p:spTree>
    <p:extLst>
      <p:ext uri="{BB962C8B-B14F-4D97-AF65-F5344CB8AC3E}">
        <p14:creationId xmlns:p14="http://schemas.microsoft.com/office/powerpoint/2010/main" val="74778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29" y="1828800"/>
            <a:ext cx="11629017" cy="484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a:t>ממשיכים למשימה – תיאור יום בחיי</a:t>
            </a:r>
          </a:p>
        </p:txBody>
      </p:sp>
      <p:sp>
        <p:nvSpPr>
          <p:cNvPr id="3" name="מציין מיקום טקסט 2"/>
          <p:cNvSpPr>
            <a:spLocks noGrp="1"/>
          </p:cNvSpPr>
          <p:nvPr>
            <p:ph type="body" sz="quarter" idx="10"/>
          </p:nvPr>
        </p:nvSpPr>
        <p:spPr>
          <a:xfrm>
            <a:off x="358720" y="1928813"/>
            <a:ext cx="11227266" cy="4622594"/>
          </a:xfrm>
        </p:spPr>
        <p:txBody>
          <a:bodyPr>
            <a:normAutofit fontScale="77500" lnSpcReduction="20000"/>
          </a:bodyPr>
          <a:lstStyle/>
          <a:p>
            <a:r>
              <a:rPr lang="he-IL" sz="4600" dirty="0"/>
              <a:t>כתבו במחברתכם יום בחייכם: </a:t>
            </a:r>
          </a:p>
          <a:p>
            <a:endParaRPr lang="he-IL" sz="4600" dirty="0"/>
          </a:p>
          <a:p>
            <a:r>
              <a:rPr lang="he-IL" sz="4600" dirty="0"/>
              <a:t>מה יש ביום כזה, מה הייתם  בוחרים לעשות בו, מה מתוכנן בו ומה לא תמיד מתוכנן, מהם הרגעים ביום שבהם אתם נחים ואוספים כוחות, מהם הרגעים המאתגרים ומהם הרגעים הקלים, מהן הפעילויות המתרחשות בחוץ ומה מתרחש מבפנים. </a:t>
            </a:r>
          </a:p>
          <a:p>
            <a:endParaRPr lang="he-IL" dirty="0"/>
          </a:p>
          <a:p>
            <a:r>
              <a:rPr lang="he-IL" sz="4600" dirty="0"/>
              <a:t>התייחסו בכתיבתכם  ליום שמש לעומת יום קר וגשום, האם תכנון היום שלכם יושפע ממזג האוויר? כיצד?</a:t>
            </a:r>
          </a:p>
          <a:p>
            <a:r>
              <a:rPr lang="he-IL" sz="4600" dirty="0"/>
              <a:t>התחילו כך: </a:t>
            </a:r>
            <a:r>
              <a:rPr lang="he-IL" sz="4600" b="1" dirty="0">
                <a:solidFill>
                  <a:srgbClr val="FF0000"/>
                </a:solidFill>
              </a:rPr>
              <a:t>אני קם/מה בבוקר...</a:t>
            </a:r>
          </a:p>
          <a:p>
            <a:endParaRPr lang="he-IL" sz="4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28" y="220457"/>
            <a:ext cx="3775935" cy="219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16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487680"/>
            <a:ext cx="10942320"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5600" y="626854"/>
            <a:ext cx="11531600" cy="5016758"/>
          </a:xfrm>
          <a:prstGeom prst="rect">
            <a:avLst/>
          </a:prstGeom>
          <a:noFill/>
        </p:spPr>
        <p:txBody>
          <a:bodyPr wrap="square" rtlCol="1">
            <a:spAutoFit/>
          </a:bodyPr>
          <a:lstStyle/>
          <a:p>
            <a:pPr algn="ctr"/>
            <a:r>
              <a:rPr lang="he-IL" sz="4800" b="1" dirty="0">
                <a:solidFill>
                  <a:srgbClr val="0070C0"/>
                </a:solidFill>
              </a:rPr>
              <a:t>תודה שהייתם איתי במפגש משותף  </a:t>
            </a:r>
          </a:p>
          <a:p>
            <a:pPr algn="ctr"/>
            <a:r>
              <a:rPr lang="he-IL" sz="4800" b="1" dirty="0">
                <a:solidFill>
                  <a:srgbClr val="0070C0"/>
                </a:solidFill>
              </a:rPr>
              <a:t>של שיר של יום </a:t>
            </a:r>
          </a:p>
          <a:p>
            <a:pPr algn="ctr"/>
            <a:endParaRPr lang="he-IL" sz="4800" b="1" dirty="0">
              <a:solidFill>
                <a:srgbClr val="0070C0"/>
              </a:solidFill>
            </a:endParaRPr>
          </a:p>
          <a:p>
            <a:pPr algn="ctr"/>
            <a:endParaRPr lang="he-IL" sz="4800" b="1" dirty="0">
              <a:solidFill>
                <a:srgbClr val="0070C0"/>
              </a:solidFill>
            </a:endParaRPr>
          </a:p>
          <a:p>
            <a:pPr algn="ctr"/>
            <a:endParaRPr lang="he-IL" sz="4800" b="1" dirty="0">
              <a:solidFill>
                <a:srgbClr val="0070C0"/>
              </a:solidFill>
            </a:endParaRPr>
          </a:p>
          <a:p>
            <a:pPr algn="ctr"/>
            <a:endParaRPr lang="he-IL" sz="4800" b="1" dirty="0">
              <a:solidFill>
                <a:srgbClr val="0070C0"/>
              </a:solidFill>
            </a:endParaRPr>
          </a:p>
          <a:p>
            <a:pPr algn="ctr"/>
            <a:r>
              <a:rPr lang="he-IL" sz="3200" b="1" dirty="0">
                <a:solidFill>
                  <a:srgbClr val="0070C0"/>
                </a:solidFill>
              </a:rPr>
              <a:t>ולסיום נשוב לשירה של טל </a:t>
            </a:r>
            <a:endParaRPr lang="he-IL" sz="4800" b="1" dirty="0">
              <a:solidFill>
                <a:srgbClr val="0070C0"/>
              </a:solidFill>
            </a:endParaRPr>
          </a:p>
        </p:txBody>
      </p:sp>
    </p:spTree>
    <p:extLst>
      <p:ext uri="{BB962C8B-B14F-4D97-AF65-F5344CB8AC3E}">
        <p14:creationId xmlns:p14="http://schemas.microsoft.com/office/powerpoint/2010/main" val="73702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42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xfrm>
            <a:off x="376518" y="1825625"/>
            <a:ext cx="11343042" cy="4553660"/>
          </a:xfrm>
          <a:prstGeom prst="rect">
            <a:avLst/>
          </a:prstGeom>
          <a:noFill/>
          <a:ln>
            <a:noFill/>
          </a:ln>
        </p:spPr>
        <p:txBody>
          <a:bodyPr spcFirstLastPara="1" wrap="square" lIns="91425" tIns="45700" rIns="91425" bIns="45700" anchor="t" anchorCtr="0">
            <a:normAutofit/>
          </a:bodyPr>
          <a:lstStyle/>
          <a:p>
            <a:pPr lvl="0">
              <a:spcBef>
                <a:spcPts val="600"/>
              </a:spcBef>
              <a:spcAft>
                <a:spcPts val="600"/>
              </a:spcAft>
              <a:buClr>
                <a:srgbClr val="FB2265"/>
              </a:buClr>
              <a:buSzPts val="2800"/>
              <a:buFont typeface="Arial" panose="020B0604020202020204" pitchFamily="34" charset="0"/>
              <a:buChar char="•"/>
            </a:pPr>
            <a:r>
              <a:rPr lang="he-IL" dirty="0"/>
              <a:t>נקשיב לשיר </a:t>
            </a:r>
            <a:r>
              <a:rPr lang="he-IL" b="1" dirty="0">
                <a:solidFill>
                  <a:schemeClr val="accent2"/>
                </a:solidFill>
              </a:rPr>
              <a:t>"לעולם בעקבות השמש"</a:t>
            </a:r>
            <a:r>
              <a:rPr lang="he-IL" b="1" dirty="0"/>
              <a:t> </a:t>
            </a:r>
            <a:r>
              <a:rPr lang="he-IL" dirty="0"/>
              <a:t>אותו כתב אהוד מנור והלחין רוני וייס </a:t>
            </a:r>
          </a:p>
          <a:p>
            <a:pPr lvl="0">
              <a:spcBef>
                <a:spcPts val="600"/>
              </a:spcBef>
              <a:spcAft>
                <a:spcPts val="600"/>
              </a:spcAft>
              <a:buClr>
                <a:srgbClr val="FB2265"/>
              </a:buClr>
              <a:buSzPts val="2800"/>
              <a:buFont typeface="Arial" panose="020B0604020202020204" pitchFamily="34" charset="0"/>
              <a:buChar char="•"/>
            </a:pPr>
            <a:r>
              <a:rPr lang="he-IL" dirty="0">
                <a:solidFill>
                  <a:srgbClr val="424242"/>
                </a:solidFill>
              </a:rPr>
              <a:t>השיר מאפשר שיח על ראיית הטוב, על אופטימיות, שמחה ותקווה</a:t>
            </a:r>
          </a:p>
          <a:p>
            <a:pPr lvl="0">
              <a:spcBef>
                <a:spcPts val="600"/>
              </a:spcBef>
              <a:spcAft>
                <a:spcPts val="600"/>
              </a:spcAft>
              <a:buClr>
                <a:srgbClr val="FB2265"/>
              </a:buClr>
              <a:buSzPts val="2800"/>
              <a:buFont typeface="Arial" panose="020B0604020202020204" pitchFamily="34" charset="0"/>
              <a:buChar char="•"/>
            </a:pPr>
            <a:r>
              <a:rPr lang="he-IL" dirty="0"/>
              <a:t>נשיר את השיר עם טל</a:t>
            </a:r>
            <a:endParaRPr dirty="0"/>
          </a:p>
          <a:p>
            <a:pPr marL="457200" lvl="0" indent="-457200" algn="r" rtl="1">
              <a:spcBef>
                <a:spcPts val="600"/>
              </a:spcBef>
              <a:spcAft>
                <a:spcPts val="600"/>
              </a:spcAft>
              <a:buSzPts val="2800"/>
              <a:buFont typeface="Arial"/>
              <a:buChar char="•"/>
            </a:pPr>
            <a:r>
              <a:rPr lang="he-IL" dirty="0"/>
              <a:t>נכיר ביחד בחשיבות של עידוד שלנו את עצמינו ושל הסובבים אותנו, בילויים והנאות מימים טובים</a:t>
            </a:r>
          </a:p>
          <a:p>
            <a:pPr marL="457200" lvl="0" indent="-457200" algn="r" rtl="1">
              <a:spcBef>
                <a:spcPts val="600"/>
              </a:spcBef>
              <a:spcAft>
                <a:spcPts val="600"/>
              </a:spcAft>
              <a:buSzPts val="2800"/>
              <a:buFont typeface="Arial"/>
              <a:buChar char="•"/>
            </a:pPr>
            <a:r>
              <a:rPr lang="he-IL" dirty="0"/>
              <a:t>נסיים ב</a:t>
            </a:r>
            <a:r>
              <a:rPr lang="x-none"/>
              <a:t>משימה </a:t>
            </a:r>
            <a:r>
              <a:rPr lang="he-IL" dirty="0"/>
              <a:t>יצירתית בה נכתוב יום בחיינו</a:t>
            </a: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extLst>
      <p:ext uri="{BB962C8B-B14F-4D97-AF65-F5344CB8AC3E}">
        <p14:creationId xmlns:p14="http://schemas.microsoft.com/office/powerpoint/2010/main" val="270995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10070574"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8141377" y="3225956"/>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6482222" y="2710850"/>
            <a:ext cx="1191396" cy="1963540"/>
          </a:xfrm>
          <a:prstGeom prst="rect">
            <a:avLst/>
          </a:prstGeom>
          <a:noFill/>
          <a:ln>
            <a:noFill/>
          </a:ln>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0765" y="2740086"/>
            <a:ext cx="3127300" cy="177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88982" y="671093"/>
            <a:ext cx="2000820" cy="713626"/>
          </a:xfrm>
          <a:prstGeom prst="rect">
            <a:avLst/>
          </a:prstGeom>
        </p:spPr>
      </p:pic>
    </p:spTree>
    <p:extLst>
      <p:ext uri="{BB962C8B-B14F-4D97-AF65-F5344CB8AC3E}">
        <p14:creationId xmlns:p14="http://schemas.microsoft.com/office/powerpoint/2010/main" val="5722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2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6890656" y="924079"/>
            <a:ext cx="4735295" cy="1938992"/>
          </a:xfrm>
          <a:prstGeom prst="rect">
            <a:avLst/>
          </a:prstGeom>
        </p:spPr>
        <p:txBody>
          <a:bodyPr wrap="square">
            <a:spAutoFit/>
          </a:bodyPr>
          <a:lstStyle/>
          <a:p>
            <a:pPr algn="r"/>
            <a:r>
              <a:rPr lang="he-IL" sz="4000" b="1" dirty="0">
                <a:solidFill>
                  <a:srgbClr val="FB2265"/>
                </a:solidFill>
              </a:rPr>
              <a:t>לְעוֹלָם </a:t>
            </a:r>
          </a:p>
          <a:p>
            <a:pPr algn="r"/>
            <a:r>
              <a:rPr lang="he-IL" sz="4000" b="1" dirty="0">
                <a:solidFill>
                  <a:srgbClr val="FB2265"/>
                </a:solidFill>
              </a:rPr>
              <a:t>בְּעִקְבוֹת הַשֶּׁמֶשׁ</a:t>
            </a:r>
          </a:p>
          <a:p>
            <a:pPr algn="r"/>
            <a:r>
              <a:rPr lang="he-IL" sz="2000" dirty="0">
                <a:solidFill>
                  <a:srgbClr val="FB2265"/>
                </a:solidFill>
              </a:rPr>
              <a:t>מילים: אהוד מנור</a:t>
            </a:r>
          </a:p>
          <a:p>
            <a:pPr algn="r"/>
            <a:r>
              <a:rPr lang="he-IL" sz="2000" dirty="0">
                <a:solidFill>
                  <a:srgbClr val="FB2265"/>
                </a:solidFill>
              </a:rPr>
              <a:t>לחן: רוני וייס</a:t>
            </a:r>
          </a:p>
        </p:txBody>
      </p:sp>
      <p:sp>
        <p:nvSpPr>
          <p:cNvPr id="2" name="מלבן 1"/>
          <p:cNvSpPr/>
          <p:nvPr/>
        </p:nvSpPr>
        <p:spPr>
          <a:xfrm>
            <a:off x="8049985" y="3357100"/>
            <a:ext cx="3575966" cy="2564805"/>
          </a:xfrm>
          <a:prstGeom prst="rect">
            <a:avLst/>
          </a:prstGeom>
        </p:spPr>
        <p:txBody>
          <a:bodyPr wrap="square">
            <a:spAutoFit/>
          </a:bodyPr>
          <a:lstStyle/>
          <a:p>
            <a:pPr algn="r" rtl="1">
              <a:spcBef>
                <a:spcPts val="200"/>
              </a:spcBef>
              <a:spcAft>
                <a:spcPts val="200"/>
              </a:spcAft>
            </a:pPr>
            <a:r>
              <a:rPr lang="he-IL" sz="2400" dirty="0">
                <a:latin typeface="Calibri" panose="020F0502020204030204" pitchFamily="34" charset="0"/>
                <a:ea typeface="Calibri" panose="020F0502020204030204" pitchFamily="34" charset="0"/>
              </a:rPr>
              <a:t>יוֹם חַמִּים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יוֹם קְסָמִים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יוֹם תָמִים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הָלַכְנוּ עִם הַשֶּׁמֶשׁ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בַּעֲרֹב, יוֹם זָהוֹב,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לַיְלָה טוֹב הָיָה לָנוּ לֵיל אֶמֶשׁ </a:t>
            </a:r>
            <a:endParaRPr lang="en-US" sz="2400" dirty="0">
              <a:latin typeface="Calibri" panose="020F0502020204030204" pitchFamily="34" charset="0"/>
              <a:ea typeface="Calibri" panose="020F0502020204030204" pitchFamily="34" charset="0"/>
            </a:endParaRPr>
          </a:p>
        </p:txBody>
      </p:sp>
      <p:sp>
        <p:nvSpPr>
          <p:cNvPr id="3" name="מלבן 2"/>
          <p:cNvSpPr/>
          <p:nvPr/>
        </p:nvSpPr>
        <p:spPr>
          <a:xfrm>
            <a:off x="1562100" y="857538"/>
            <a:ext cx="6096000" cy="5088573"/>
          </a:xfrm>
          <a:prstGeom prst="rect">
            <a:avLst/>
          </a:prstGeom>
        </p:spPr>
        <p:txBody>
          <a:bodyPr>
            <a:spAutoFit/>
          </a:bodyPr>
          <a:lstStyle/>
          <a:p>
            <a:pPr algn="r" rtl="1">
              <a:spcBef>
                <a:spcPts val="200"/>
              </a:spcBef>
              <a:spcAft>
                <a:spcPts val="200"/>
              </a:spcAft>
            </a:pPr>
            <a:r>
              <a:rPr lang="he-IL" sz="2400" dirty="0">
                <a:latin typeface="Calibri" panose="020F0502020204030204" pitchFamily="34" charset="0"/>
                <a:ea typeface="Calibri" panose="020F0502020204030204" pitchFamily="34" charset="0"/>
              </a:rPr>
              <a:t>בֹּקֶר קָם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מוּל הַיָּם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אֵי מִשָּׁם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נִכְנַס הַיּוֹם בַּשַּׁעַר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בַּחַלּוֹן עֵץ אַלּוֹן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וּוִילוֹן </a:t>
            </a:r>
            <a:r>
              <a:rPr lang="he-IL" sz="2400" dirty="0" err="1">
                <a:latin typeface="Calibri" panose="020F0502020204030204" pitchFamily="34" charset="0"/>
                <a:ea typeface="Calibri" panose="020F0502020204030204" pitchFamily="34" charset="0"/>
              </a:rPr>
              <a:t>נִצְּתו</a:t>
            </a:r>
            <a:r>
              <a:rPr lang="he-IL" sz="2400" dirty="0">
                <a:latin typeface="Calibri" panose="020F0502020204030204" pitchFamily="34" charset="0"/>
                <a:ea typeface="Calibri" panose="020F0502020204030204" pitchFamily="34" charset="0"/>
              </a:rPr>
              <a:t>ּ בְּאוֹר הַשַּׁחַר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en-US" sz="2400" dirty="0">
                <a:latin typeface="David" panose="020E0502060401010101" pitchFamily="34" charset="-79"/>
                <a:ea typeface="Calibri" panose="020F0502020204030204" pitchFamily="34" charset="0"/>
              </a:rPr>
              <a:t>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כֵּן, כֵּן, כֵּן, כֵּן </a:t>
            </a:r>
            <a:endParaRPr lang="en-US" sz="2400" dirty="0">
              <a:solidFill>
                <a:srgbClr val="FB2265"/>
              </a:solidFill>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לְעוֹלָם בְּעִקְבוֹת הַשֶּׁמֶשׁ </a:t>
            </a:r>
            <a:endParaRPr lang="en-US" sz="2400" dirty="0">
              <a:solidFill>
                <a:srgbClr val="FB2265"/>
              </a:solidFill>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לְעוֹלָם בְּעִקְבוֹת הָאוֹר </a:t>
            </a:r>
            <a:endParaRPr lang="en-US" sz="2400" dirty="0">
              <a:solidFill>
                <a:srgbClr val="FB2265"/>
              </a:solidFill>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הַשֶּׁמֶשׁ אֶת יוֹמִי רוֹשֶׁמֶת </a:t>
            </a:r>
            <a:endParaRPr lang="en-US" sz="2400" dirty="0">
              <a:solidFill>
                <a:srgbClr val="FB2265"/>
              </a:solidFill>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וְלִבִּי צִפּוֹר </a:t>
            </a:r>
            <a:endParaRPr lang="en-US" sz="2400" dirty="0">
              <a:solidFill>
                <a:srgbClr val="FB2265"/>
              </a:solidFill>
              <a:latin typeface="Calibri" panose="020F0502020204030204" pitchFamily="34" charset="0"/>
              <a:ea typeface="Calibri" panose="020F0502020204030204" pitchFamily="34" charset="0"/>
            </a:endParaRPr>
          </a:p>
        </p:txBody>
      </p:sp>
      <p:sp>
        <p:nvSpPr>
          <p:cNvPr id="6" name="מלבן 5"/>
          <p:cNvSpPr/>
          <p:nvPr/>
        </p:nvSpPr>
        <p:spPr>
          <a:xfrm>
            <a:off x="-2090058" y="857538"/>
            <a:ext cx="6096000" cy="3406061"/>
          </a:xfrm>
          <a:prstGeom prst="rect">
            <a:avLst/>
          </a:prstGeom>
        </p:spPr>
        <p:txBody>
          <a:bodyPr>
            <a:spAutoFit/>
          </a:bodyPr>
          <a:lstStyle/>
          <a:p>
            <a:pPr algn="r" rtl="1">
              <a:spcBef>
                <a:spcPts val="200"/>
              </a:spcBef>
              <a:spcAft>
                <a:spcPts val="200"/>
              </a:spcAft>
            </a:pPr>
            <a:r>
              <a:rPr lang="he-IL" sz="2400" dirty="0">
                <a:latin typeface="Calibri" panose="020F0502020204030204" pitchFamily="34" charset="0"/>
                <a:ea typeface="Calibri" panose="020F0502020204030204" pitchFamily="34" charset="0"/>
              </a:rPr>
              <a:t>בֶּן אָדָם,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קוּם נִרְדָּם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לֹא נָדַם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הָרוּחַ שֶׁבַּתְּכֵלֶת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רֹאשׁ הָרֵם אוֹר קָרֵב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he-IL" sz="2400" dirty="0">
                <a:latin typeface="Calibri" panose="020F0502020204030204" pitchFamily="34" charset="0"/>
                <a:ea typeface="Calibri" panose="020F0502020204030204" pitchFamily="34" charset="0"/>
              </a:rPr>
              <a:t>אוֹר זוֹרֵם יָשָׁר אֶל סַף הַדֶּלֶת </a:t>
            </a:r>
            <a:endParaRPr lang="en-US" sz="2400" dirty="0">
              <a:latin typeface="Calibri" panose="020F0502020204030204" pitchFamily="34" charset="0"/>
              <a:ea typeface="Calibri" panose="020F0502020204030204" pitchFamily="34" charset="0"/>
            </a:endParaRPr>
          </a:p>
          <a:p>
            <a:pPr algn="r" rtl="1">
              <a:spcBef>
                <a:spcPts val="200"/>
              </a:spcBef>
              <a:spcAft>
                <a:spcPts val="200"/>
              </a:spcAft>
            </a:pPr>
            <a:r>
              <a:rPr lang="en-US" sz="2400" dirty="0">
                <a:latin typeface="David" panose="020E0502060401010101" pitchFamily="34" charset="-79"/>
                <a:ea typeface="Calibri" panose="020F0502020204030204" pitchFamily="34" charset="0"/>
              </a:rPr>
              <a:t> </a:t>
            </a:r>
            <a:endParaRPr lang="en-US" sz="2400" dirty="0">
              <a:solidFill>
                <a:srgbClr val="FB2265"/>
              </a:solidFill>
              <a:latin typeface="Calibri" panose="020F0502020204030204" pitchFamily="34" charset="0"/>
              <a:ea typeface="Calibri" panose="020F0502020204030204" pitchFamily="34" charset="0"/>
            </a:endParaRPr>
          </a:p>
          <a:p>
            <a:pPr algn="r" rtl="1">
              <a:spcBef>
                <a:spcPts val="200"/>
              </a:spcBef>
              <a:spcAft>
                <a:spcPts val="200"/>
              </a:spcAft>
            </a:pPr>
            <a:r>
              <a:rPr lang="he-IL" sz="2400" dirty="0">
                <a:solidFill>
                  <a:srgbClr val="FB2265"/>
                </a:solidFill>
                <a:latin typeface="Calibri" panose="020F0502020204030204" pitchFamily="34" charset="0"/>
                <a:ea typeface="Calibri" panose="020F0502020204030204" pitchFamily="34" charset="0"/>
              </a:rPr>
              <a:t>כֵּן, כֵּן, כֵּן, כֵּן...</a:t>
            </a:r>
            <a:endParaRPr lang="en-US" sz="2400" dirty="0">
              <a:solidFill>
                <a:srgbClr val="FB2265"/>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646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49464"/>
            <a:ext cx="8097819" cy="5299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1186840" y="552630"/>
            <a:ext cx="10515600" cy="1325563"/>
          </a:xfrm>
        </p:spPr>
        <p:txBody>
          <a:bodyPr>
            <a:normAutofit fontScale="90000"/>
          </a:bodyPr>
          <a:lstStyle/>
          <a:p>
            <a:pPr algn="ctr"/>
            <a:r>
              <a:rPr lang="he-IL" dirty="0"/>
              <a:t>מתחילים בכיף - </a:t>
            </a:r>
            <a:r>
              <a:rPr lang="he-IL" b="1" dirty="0">
                <a:solidFill>
                  <a:srgbClr val="FF0000"/>
                </a:solidFill>
              </a:rPr>
              <a:t>"יוֹם חַמִּים, יוֹם קְסָמִים.." </a:t>
            </a:r>
            <a:br>
              <a:rPr lang="he-IL" dirty="0"/>
            </a:br>
            <a:br>
              <a:rPr lang="he-IL" dirty="0"/>
            </a:br>
            <a:endParaRPr lang="he-IL" dirty="0"/>
          </a:p>
        </p:txBody>
      </p:sp>
      <p:sp>
        <p:nvSpPr>
          <p:cNvPr id="3" name="מציין מיקום תוכן 2"/>
          <p:cNvSpPr>
            <a:spLocks noGrp="1"/>
          </p:cNvSpPr>
          <p:nvPr>
            <p:ph idx="1"/>
          </p:nvPr>
        </p:nvSpPr>
        <p:spPr>
          <a:xfrm>
            <a:off x="2340429" y="2556336"/>
            <a:ext cx="3439885" cy="3118077"/>
          </a:xfrm>
        </p:spPr>
        <p:txBody>
          <a:bodyPr>
            <a:normAutofit/>
          </a:bodyPr>
          <a:lstStyle/>
          <a:p>
            <a:pPr algn="ctr"/>
            <a:r>
              <a:rPr lang="he-IL" b="1" dirty="0">
                <a:solidFill>
                  <a:schemeClr val="bg1"/>
                </a:solidFill>
              </a:rPr>
              <a:t> </a:t>
            </a:r>
          </a:p>
        </p:txBody>
      </p:sp>
      <p:sp>
        <p:nvSpPr>
          <p:cNvPr id="4" name="הסבר ענן 3"/>
          <p:cNvSpPr/>
          <p:nvPr/>
        </p:nvSpPr>
        <p:spPr>
          <a:xfrm>
            <a:off x="7560747" y="1437170"/>
            <a:ext cx="4141693" cy="2155371"/>
          </a:xfrm>
          <a:prstGeom prst="cloudCallout">
            <a:avLst>
              <a:gd name="adj1" fmla="val -76506"/>
              <a:gd name="adj2" fmla="val 26434"/>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he-IL" sz="2800" b="1" dirty="0">
                <a:solidFill>
                  <a:schemeClr val="accent1"/>
                </a:solidFill>
              </a:rPr>
              <a:t>מהו יום טוב במיוחד עבורכם?</a:t>
            </a:r>
          </a:p>
        </p:txBody>
      </p:sp>
      <p:sp>
        <p:nvSpPr>
          <p:cNvPr id="5" name="הסבר ענן 4"/>
          <p:cNvSpPr/>
          <p:nvPr/>
        </p:nvSpPr>
        <p:spPr>
          <a:xfrm>
            <a:off x="4660109" y="839096"/>
            <a:ext cx="4012602" cy="1514779"/>
          </a:xfrm>
          <a:prstGeom prst="cloudCallout">
            <a:avLst>
              <a:gd name="adj1" fmla="val -9037"/>
              <a:gd name="adj2" fmla="val 97201"/>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he-IL" sz="2400" b="1" dirty="0">
                <a:solidFill>
                  <a:schemeClr val="accent1"/>
                </a:solidFill>
              </a:rPr>
              <a:t>עם מי אתם מבלים ביום זה? </a:t>
            </a:r>
          </a:p>
        </p:txBody>
      </p:sp>
      <p:sp>
        <p:nvSpPr>
          <p:cNvPr id="6" name="הסבר ענן 5"/>
          <p:cNvSpPr/>
          <p:nvPr/>
        </p:nvSpPr>
        <p:spPr>
          <a:xfrm>
            <a:off x="7388623" y="4763589"/>
            <a:ext cx="4485939" cy="1441525"/>
          </a:xfrm>
          <a:prstGeom prst="cloudCallout">
            <a:avLst>
              <a:gd name="adj1" fmla="val -69503"/>
              <a:gd name="adj2" fmla="val -145065"/>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he-IL" sz="2400" b="1" dirty="0">
                <a:solidFill>
                  <a:schemeClr val="accent1"/>
                </a:solidFill>
              </a:rPr>
              <a:t>היכן אתם מבלים באותו יום? </a:t>
            </a:r>
          </a:p>
        </p:txBody>
      </p:sp>
      <p:sp>
        <p:nvSpPr>
          <p:cNvPr id="7" name="הסבר ענן 6"/>
          <p:cNvSpPr/>
          <p:nvPr/>
        </p:nvSpPr>
        <p:spPr>
          <a:xfrm>
            <a:off x="7485443" y="3324113"/>
            <a:ext cx="4216997" cy="1656164"/>
          </a:xfrm>
          <a:prstGeom prst="cloudCallout">
            <a:avLst>
              <a:gd name="adj1" fmla="val -75819"/>
              <a:gd name="adj2" fmla="val -54197"/>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he-IL" sz="2400" b="1" dirty="0">
                <a:solidFill>
                  <a:schemeClr val="accent1"/>
                </a:solidFill>
              </a:rPr>
              <a:t>מה אתם מרגישים ביום כזה?</a:t>
            </a:r>
          </a:p>
        </p:txBody>
      </p:sp>
      <p:sp>
        <p:nvSpPr>
          <p:cNvPr id="8" name="לב 7"/>
          <p:cNvSpPr/>
          <p:nvPr/>
        </p:nvSpPr>
        <p:spPr>
          <a:xfrm>
            <a:off x="2237591" y="3324113"/>
            <a:ext cx="1280160" cy="978946"/>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1952514" y="2525612"/>
            <a:ext cx="1602889" cy="584775"/>
          </a:xfrm>
          <a:prstGeom prst="rect">
            <a:avLst/>
          </a:prstGeom>
          <a:noFill/>
        </p:spPr>
        <p:txBody>
          <a:bodyPr wrap="square" rtlCol="1">
            <a:spAutoFit/>
          </a:bodyPr>
          <a:lstStyle/>
          <a:p>
            <a:r>
              <a:rPr lang="he-IL" sz="3200" b="1" dirty="0">
                <a:solidFill>
                  <a:srgbClr val="FF0000"/>
                </a:solidFill>
              </a:rPr>
              <a:t>יום טוב!</a:t>
            </a:r>
          </a:p>
        </p:txBody>
      </p:sp>
      <p:pic>
        <p:nvPicPr>
          <p:cNvPr id="12"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241170"/>
            <a:ext cx="1798879" cy="641600"/>
          </a:xfrm>
          <a:prstGeom prst="rect">
            <a:avLst/>
          </a:prstGeom>
        </p:spPr>
      </p:pic>
    </p:spTree>
    <p:extLst>
      <p:ext uri="{BB962C8B-B14F-4D97-AF65-F5344CB8AC3E}">
        <p14:creationId xmlns:p14="http://schemas.microsoft.com/office/powerpoint/2010/main" val="10865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2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77371" y="1215613"/>
            <a:ext cx="11681951" cy="5389581"/>
          </a:xfrm>
        </p:spPr>
        <p:txBody>
          <a:bodyPr>
            <a:normAutofit/>
          </a:bodyPr>
          <a:lstStyle/>
          <a:p>
            <a:r>
              <a:rPr lang="he-IL" b="1" dirty="0">
                <a:solidFill>
                  <a:schemeClr val="accent1"/>
                </a:solidFill>
              </a:rPr>
              <a:t>     </a:t>
            </a:r>
            <a:r>
              <a:rPr lang="he-IL" sz="4400" b="1" dirty="0">
                <a:solidFill>
                  <a:schemeClr val="accent1"/>
                </a:solidFill>
              </a:rPr>
              <a:t>ישנם ילדים שאוהבים ביום כיף לנוח, לישון שעות רבות יותר, להתפנק מול סרט טוב, לקרוא ספר בנחת, וישנם ילדים שאוהבים בימי כיף להיות פעילים, לטייל, לעסוק בפעילות ספורט, לשחק עם חברים, לרקוד, לצאת לקניות..</a:t>
            </a:r>
          </a:p>
          <a:p>
            <a:endParaRPr lang="he-IL" sz="4400" b="1" dirty="0">
              <a:solidFill>
                <a:schemeClr val="accent1"/>
              </a:solidFill>
            </a:endParaRPr>
          </a:p>
          <a:p>
            <a:r>
              <a:rPr lang="he-IL" sz="3600" b="1" dirty="0">
                <a:solidFill>
                  <a:srgbClr val="FF0000"/>
                </a:solidFill>
              </a:rPr>
              <a:t>מה מייחד את ההעדפות שלכם, והאם הן קבועות או משתנות?</a:t>
            </a:r>
          </a:p>
          <a:p>
            <a:endParaRPr lang="he-IL" sz="4400" dirty="0"/>
          </a:p>
          <a:p>
            <a:endParaRPr lang="he-IL"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61" y="3765177"/>
            <a:ext cx="17256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544" y="221429"/>
            <a:ext cx="1798879" cy="641600"/>
          </a:xfrm>
          <a:prstGeom prst="rect">
            <a:avLst/>
          </a:prstGeom>
        </p:spPr>
      </p:pic>
    </p:spTree>
    <p:extLst>
      <p:ext uri="{BB962C8B-B14F-4D97-AF65-F5344CB8AC3E}">
        <p14:creationId xmlns:p14="http://schemas.microsoft.com/office/powerpoint/2010/main" val="8207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5222" y="584420"/>
            <a:ext cx="10649102" cy="560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16628" y="1310133"/>
            <a:ext cx="1748118" cy="4154984"/>
          </a:xfrm>
          <a:prstGeom prst="rect">
            <a:avLst/>
          </a:prstGeom>
          <a:noFill/>
        </p:spPr>
        <p:txBody>
          <a:bodyPr wrap="square" rtlCol="1">
            <a:spAutoFit/>
          </a:bodyPr>
          <a:lstStyle/>
          <a:p>
            <a:pPr algn="ctr"/>
            <a:r>
              <a:rPr lang="he-IL" sz="4400" dirty="0">
                <a:solidFill>
                  <a:schemeClr val="bg1"/>
                </a:solidFill>
              </a:rPr>
              <a:t>איזה דלת תפתחו ליום הכיף שלכם?</a:t>
            </a:r>
          </a:p>
        </p:txBody>
      </p:sp>
    </p:spTree>
    <p:extLst>
      <p:ext uri="{BB962C8B-B14F-4D97-AF65-F5344CB8AC3E}">
        <p14:creationId xmlns:p14="http://schemas.microsoft.com/office/powerpoint/2010/main" val="203988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72122" y="565078"/>
            <a:ext cx="11650532" cy="811901"/>
          </a:xfrm>
          <a:prstGeom prst="rect">
            <a:avLst/>
          </a:prstGeom>
          <a:solidFill>
            <a:schemeClr val="accent1"/>
          </a:solidFill>
          <a:ln>
            <a:noFill/>
          </a:ln>
        </p:spPr>
        <p:txBody>
          <a:bodyPr spcFirstLastPara="1" wrap="square" lIns="91425" tIns="45700" rIns="91425" bIns="45700" anchor="b" anchorCtr="0">
            <a:normAutofit fontScale="90000"/>
          </a:bodyPr>
          <a:lstStyle/>
          <a:p>
            <a:pPr lvl="0" algn="ctr">
              <a:lnSpc>
                <a:spcPct val="90000"/>
              </a:lnSpc>
              <a:buClr>
                <a:schemeClr val="lt1"/>
              </a:buClr>
              <a:buSzPts val="4400"/>
            </a:pPr>
            <a:br>
              <a:rPr lang="he-IL" dirty="0"/>
            </a:br>
            <a:r>
              <a:rPr lang="he-IL" b="1" dirty="0"/>
              <a:t>"רֹאשׁ הָרֵם אוֹר קָרֵב, אוֹר זוֹרֵם יָשָׁר אֶל סַף הַדֶּלֶת"</a:t>
            </a:r>
            <a:endParaRPr b="1" dirty="0"/>
          </a:p>
        </p:txBody>
      </p:sp>
      <p:sp>
        <p:nvSpPr>
          <p:cNvPr id="295" name="Google Shape;295;p11"/>
          <p:cNvSpPr txBox="1">
            <a:spLocks noGrp="1"/>
          </p:cNvSpPr>
          <p:nvPr>
            <p:ph type="body" sz="quarter" idx="10"/>
          </p:nvPr>
        </p:nvSpPr>
        <p:spPr>
          <a:xfrm>
            <a:off x="336693" y="1734916"/>
            <a:ext cx="11539366" cy="4831217"/>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endParaRPr lang="he-IL" b="1" dirty="0">
              <a:solidFill>
                <a:schemeClr val="accent1"/>
              </a:solidFill>
            </a:endParaRPr>
          </a:p>
          <a:p>
            <a:pPr lvl="0" algn="ctr">
              <a:lnSpc>
                <a:spcPct val="90000"/>
              </a:lnSpc>
              <a:buClr>
                <a:schemeClr val="dk1"/>
              </a:buClr>
              <a:buSzPts val="3600"/>
            </a:pPr>
            <a:r>
              <a:rPr lang="he-IL" b="1" dirty="0">
                <a:solidFill>
                  <a:schemeClr val="accent1"/>
                </a:solidFill>
              </a:rPr>
              <a:t>בשורות אלו מודגשת היכולת להרים ראש, להתבונן באור ולחוש בתקווה ובאמונה בטוב שיגיע</a:t>
            </a:r>
            <a:r>
              <a:rPr lang="he-IL" sz="4800" b="1" dirty="0">
                <a:solidFill>
                  <a:schemeClr val="accent1"/>
                </a:solidFill>
              </a:rPr>
              <a:t>. </a:t>
            </a:r>
          </a:p>
          <a:p>
            <a:pPr lvl="0" algn="ctr">
              <a:lnSpc>
                <a:spcPct val="90000"/>
              </a:lnSpc>
              <a:buClr>
                <a:schemeClr val="dk1"/>
              </a:buClr>
              <a:buSzPts val="3600"/>
            </a:pPr>
            <a:endParaRPr lang="he-IL" sz="4800" b="1" dirty="0">
              <a:solidFill>
                <a:schemeClr val="accent1"/>
              </a:solidFill>
            </a:endParaRPr>
          </a:p>
          <a:p>
            <a:pPr lvl="0" algn="ctr">
              <a:lnSpc>
                <a:spcPct val="90000"/>
              </a:lnSpc>
              <a:buClr>
                <a:schemeClr val="dk1"/>
              </a:buClr>
              <a:buSzPts val="3600"/>
            </a:pPr>
            <a:r>
              <a:rPr lang="he-IL" sz="3500" b="1" dirty="0">
                <a:solidFill>
                  <a:schemeClr val="accent2"/>
                </a:solidFill>
              </a:rPr>
              <a:t>מה דעתכם על אמירה זו? למי הייתם מקדישים משפט זה? </a:t>
            </a:r>
          </a:p>
          <a:p>
            <a:pPr lvl="0" algn="ctr">
              <a:lnSpc>
                <a:spcPct val="90000"/>
              </a:lnSpc>
              <a:buClr>
                <a:schemeClr val="dk1"/>
              </a:buClr>
              <a:buSzPts val="3600"/>
            </a:pPr>
            <a:endParaRPr lang="he-IL" sz="3500" b="1" dirty="0">
              <a:solidFill>
                <a:schemeClr val="accent1"/>
              </a:solidFill>
            </a:endParaRPr>
          </a:p>
          <a:p>
            <a:pPr lvl="0" algn="ctr">
              <a:lnSpc>
                <a:spcPct val="90000"/>
              </a:lnSpc>
              <a:buClr>
                <a:schemeClr val="dk1"/>
              </a:buClr>
              <a:buSzPts val="3600"/>
            </a:pPr>
            <a:r>
              <a:rPr lang="he-IL" sz="3500" b="1" dirty="0">
                <a:solidFill>
                  <a:schemeClr val="accent1"/>
                </a:solidFill>
              </a:rPr>
              <a:t>חישבו על מישהו שזקוק לתקווה או מישהו אופטימי שמאמין  בטוב ומרים את ראשו פעם אחר פעם. </a:t>
            </a:r>
          </a:p>
          <a:p>
            <a:pPr lvl="0" algn="ctr">
              <a:lnSpc>
                <a:spcPct val="90000"/>
              </a:lnSpc>
              <a:buClr>
                <a:schemeClr val="dk1"/>
              </a:buClr>
              <a:buSzPts val="3600"/>
            </a:pPr>
            <a:endParaRPr lang="he-IL" sz="4800" b="1" dirty="0">
              <a:solidFill>
                <a:schemeClr val="accent1"/>
              </a:solidFill>
            </a:endParaRPr>
          </a:p>
          <a:p>
            <a:pPr lvl="0" algn="ctr">
              <a:lnSpc>
                <a:spcPct val="90000"/>
              </a:lnSpc>
              <a:buClr>
                <a:schemeClr val="dk1"/>
              </a:buClr>
              <a:buSzPts val="3600"/>
            </a:pPr>
            <a:endParaRPr sz="4800" b="1" dirty="0">
              <a:solidFill>
                <a:srgbClr val="FF0000"/>
              </a:solidFill>
            </a:endParaRPr>
          </a:p>
        </p:txBody>
      </p:sp>
      <p:pic>
        <p:nvPicPr>
          <p:cNvPr id="296" name="Google Shape;296;p11"/>
          <p:cNvPicPr preferRelativeResize="0"/>
          <p:nvPr/>
        </p:nvPicPr>
        <p:blipFill rotWithShape="1">
          <a:blip r:embed="rId3">
            <a:alphaModFix/>
          </a:blip>
          <a:srcRect/>
          <a:stretch/>
        </p:blipFill>
        <p:spPr>
          <a:xfrm>
            <a:off x="172122" y="1376979"/>
            <a:ext cx="1017545" cy="1070700"/>
          </a:xfrm>
          <a:prstGeom prst="rect">
            <a:avLst/>
          </a:prstGeom>
          <a:noFill/>
          <a:ln>
            <a:noFill/>
          </a:ln>
        </p:spPr>
      </p:pic>
    </p:spTree>
    <p:extLst>
      <p:ext uri="{BB962C8B-B14F-4D97-AF65-F5344CB8AC3E}">
        <p14:creationId xmlns:p14="http://schemas.microsoft.com/office/powerpoint/2010/main" val="13221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741902" y="1185826"/>
            <a:ext cx="10930515" cy="5473158"/>
          </a:xfrm>
        </p:spPr>
        <p:txBody>
          <a:bodyPr>
            <a:normAutofit fontScale="77500" lnSpcReduction="20000"/>
          </a:bodyPr>
          <a:lstStyle/>
          <a:p>
            <a:pPr marL="0" lvl="0" indent="0">
              <a:spcBef>
                <a:spcPts val="0"/>
              </a:spcBef>
              <a:buSzPts val="2800"/>
              <a:buNone/>
            </a:pPr>
            <a:endParaRPr lang="he-IL" dirty="0"/>
          </a:p>
          <a:p>
            <a:pPr marL="0" lvl="0" indent="0" algn="ctr">
              <a:spcBef>
                <a:spcPts val="0"/>
              </a:spcBef>
              <a:buSzPts val="2800"/>
              <a:buNone/>
            </a:pPr>
            <a:r>
              <a:rPr lang="he-IL" sz="4000" b="1" dirty="0">
                <a:solidFill>
                  <a:srgbClr val="FF0000"/>
                </a:solidFill>
              </a:rPr>
              <a:t>"רֹאשׁ הָרֵם אוֹר קָרֵב, אוֹר זוֹרֵם יָשָׁר אֶל סַף הַדֶּלֶת"</a:t>
            </a:r>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dirty="0"/>
          </a:p>
          <a:p>
            <a:pPr marL="0" lvl="0" indent="0">
              <a:spcBef>
                <a:spcPts val="0"/>
              </a:spcBef>
              <a:buSzPts val="2800"/>
              <a:buNone/>
            </a:pPr>
            <a:endParaRPr lang="he-IL" sz="3600" b="1" dirty="0">
              <a:solidFill>
                <a:schemeClr val="accent1"/>
              </a:solidFill>
            </a:endParaRPr>
          </a:p>
          <a:p>
            <a:pPr marL="0" lvl="0" indent="0">
              <a:spcBef>
                <a:spcPts val="0"/>
              </a:spcBef>
              <a:buSzPts val="2800"/>
              <a:buNone/>
            </a:pPr>
            <a:endParaRPr lang="he-IL" sz="3600" b="1" dirty="0">
              <a:solidFill>
                <a:schemeClr val="accent1"/>
              </a:solidFill>
            </a:endParaRPr>
          </a:p>
          <a:p>
            <a:pPr marL="0" lvl="0" indent="0">
              <a:spcBef>
                <a:spcPts val="0"/>
              </a:spcBef>
              <a:buSzPts val="2800"/>
              <a:buNone/>
            </a:pPr>
            <a:endParaRPr lang="he-IL" sz="3600" b="1" dirty="0">
              <a:solidFill>
                <a:schemeClr val="accent1"/>
              </a:solidFill>
            </a:endParaRPr>
          </a:p>
          <a:p>
            <a:pPr marL="0" lvl="0" indent="0">
              <a:spcBef>
                <a:spcPts val="0"/>
              </a:spcBef>
              <a:buSzPts val="2800"/>
              <a:buNone/>
            </a:pPr>
            <a:r>
              <a:rPr lang="he-IL" sz="3600" b="1" dirty="0">
                <a:solidFill>
                  <a:schemeClr val="accent1"/>
                </a:solidFill>
              </a:rPr>
              <a:t>מהו "האור הקרב והזורם" שהייתם מאחלים לעצמכם?</a:t>
            </a:r>
          </a:p>
          <a:p>
            <a:pPr marL="0" lvl="0" indent="0">
              <a:spcBef>
                <a:spcPts val="0"/>
              </a:spcBef>
              <a:buSzPts val="2800"/>
              <a:buNone/>
            </a:pPr>
            <a:r>
              <a:rPr lang="he-IL" sz="3600" b="1" dirty="0">
                <a:solidFill>
                  <a:schemeClr val="accent1"/>
                </a:solidFill>
              </a:rPr>
              <a:t>איזה אור הייתם מאחלים לבני המשפחה שלכם? הכינו להם פתקים בהם איחולים ליום טוב</a:t>
            </a:r>
          </a:p>
          <a:p>
            <a:endParaRPr lang="x-none" dirty="0"/>
          </a:p>
        </p:txBody>
      </p:sp>
      <p:pic>
        <p:nvPicPr>
          <p:cNvPr id="304" name="Google Shape;304;p12"/>
          <p:cNvPicPr preferRelativeResize="0"/>
          <p:nvPr/>
        </p:nvPicPr>
        <p:blipFill rotWithShape="1">
          <a:blip r:embed="rId3">
            <a:alphaModFix/>
          </a:blip>
          <a:srcRect/>
          <a:stretch/>
        </p:blipFill>
        <p:spPr>
          <a:xfrm>
            <a:off x="387274" y="5424973"/>
            <a:ext cx="1047545" cy="550181"/>
          </a:xfrm>
          <a:prstGeom prst="rect">
            <a:avLst/>
          </a:prstGeom>
          <a:noFill/>
          <a:ln>
            <a:noFill/>
          </a:ln>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409" y="236668"/>
            <a:ext cx="949158" cy="949158"/>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32" y="2046625"/>
            <a:ext cx="1034885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89581" y="3291840"/>
            <a:ext cx="1366221" cy="923330"/>
          </a:xfrm>
          <a:prstGeom prst="rect">
            <a:avLst/>
          </a:prstGeom>
          <a:noFill/>
        </p:spPr>
        <p:txBody>
          <a:bodyPr wrap="square" rtlCol="1">
            <a:spAutoFit/>
          </a:bodyPr>
          <a:lstStyle/>
          <a:p>
            <a:pPr algn="r"/>
            <a:r>
              <a:rPr lang="he-IL" sz="1800" b="1" dirty="0">
                <a:solidFill>
                  <a:schemeClr val="bg1"/>
                </a:solidFill>
              </a:rPr>
              <a:t>אמא אני מאחלת לך יום בו.......</a:t>
            </a:r>
          </a:p>
        </p:txBody>
      </p:sp>
      <p:sp>
        <p:nvSpPr>
          <p:cNvPr id="6" name="TextBox 5"/>
          <p:cNvSpPr txBox="1"/>
          <p:nvPr/>
        </p:nvSpPr>
        <p:spPr>
          <a:xfrm>
            <a:off x="3808205" y="3367144"/>
            <a:ext cx="1054249" cy="1077218"/>
          </a:xfrm>
          <a:prstGeom prst="rect">
            <a:avLst/>
          </a:prstGeom>
          <a:noFill/>
        </p:spPr>
        <p:txBody>
          <a:bodyPr wrap="square" rtlCol="1">
            <a:spAutoFit/>
          </a:bodyPr>
          <a:lstStyle/>
          <a:p>
            <a:pPr algn="r"/>
            <a:r>
              <a:rPr lang="he-IL" sz="1600" b="1" dirty="0">
                <a:solidFill>
                  <a:schemeClr val="bg1"/>
                </a:solidFill>
              </a:rPr>
              <a:t>אחותי היקרה אני מאחלת לך יום......</a:t>
            </a:r>
          </a:p>
        </p:txBody>
      </p:sp>
      <p:sp>
        <p:nvSpPr>
          <p:cNvPr id="7" name="TextBox 6"/>
          <p:cNvSpPr txBox="1"/>
          <p:nvPr/>
        </p:nvSpPr>
        <p:spPr>
          <a:xfrm>
            <a:off x="8907332" y="3506993"/>
            <a:ext cx="1280160" cy="923330"/>
          </a:xfrm>
          <a:prstGeom prst="rect">
            <a:avLst/>
          </a:prstGeom>
          <a:noFill/>
        </p:spPr>
        <p:txBody>
          <a:bodyPr wrap="square" rtlCol="1">
            <a:spAutoFit/>
          </a:bodyPr>
          <a:lstStyle/>
          <a:p>
            <a:r>
              <a:rPr lang="he-IL" sz="1800" b="1" dirty="0">
                <a:solidFill>
                  <a:schemeClr val="bg1"/>
                </a:solidFill>
              </a:rPr>
              <a:t>אבא אהוב</a:t>
            </a:r>
          </a:p>
          <a:p>
            <a:r>
              <a:rPr lang="he-IL" sz="1800" b="1" dirty="0">
                <a:solidFill>
                  <a:schemeClr val="bg1"/>
                </a:solidFill>
              </a:rPr>
              <a:t>מאחלת לך יום בו......</a:t>
            </a:r>
          </a:p>
        </p:txBody>
      </p:sp>
      <p:sp>
        <p:nvSpPr>
          <p:cNvPr id="8" name="TextBox 7"/>
          <p:cNvSpPr txBox="1"/>
          <p:nvPr/>
        </p:nvSpPr>
        <p:spPr>
          <a:xfrm>
            <a:off x="7300305" y="2906828"/>
            <a:ext cx="1086523" cy="1200329"/>
          </a:xfrm>
          <a:prstGeom prst="rect">
            <a:avLst/>
          </a:prstGeom>
          <a:noFill/>
        </p:spPr>
        <p:txBody>
          <a:bodyPr wrap="square" rtlCol="1">
            <a:spAutoFit/>
          </a:bodyPr>
          <a:lstStyle/>
          <a:p>
            <a:pPr algn="ctr"/>
            <a:r>
              <a:rPr lang="he-IL" sz="1800" b="1" dirty="0">
                <a:solidFill>
                  <a:schemeClr val="bg1"/>
                </a:solidFill>
              </a:rPr>
              <a:t>אני מאחלת לעצמי יום טוב בו...</a:t>
            </a:r>
          </a:p>
        </p:txBody>
      </p:sp>
      <p:sp>
        <p:nvSpPr>
          <p:cNvPr id="9" name="TextBox 8"/>
          <p:cNvSpPr txBox="1"/>
          <p:nvPr/>
        </p:nvSpPr>
        <p:spPr>
          <a:xfrm>
            <a:off x="1556505" y="3067135"/>
            <a:ext cx="1477151" cy="923330"/>
          </a:xfrm>
          <a:prstGeom prst="rect">
            <a:avLst/>
          </a:prstGeom>
          <a:noFill/>
        </p:spPr>
        <p:txBody>
          <a:bodyPr wrap="square" rtlCol="1">
            <a:spAutoFit/>
          </a:bodyPr>
          <a:lstStyle/>
          <a:p>
            <a:pPr algn="r"/>
            <a:r>
              <a:rPr lang="he-IL" sz="1800" dirty="0">
                <a:solidFill>
                  <a:schemeClr val="bg1"/>
                </a:solidFill>
              </a:rPr>
              <a:t>סבתא יקרה לי מכל מאחלת לך.....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4B2C970292541884C6D2E423F45B9" ma:contentTypeVersion="11" ma:contentTypeDescription="Create a new document." ma:contentTypeScope="" ma:versionID="aeb1092a5673343d165af4dbd1ce3d98">
  <xsd:schema xmlns:xsd="http://www.w3.org/2001/XMLSchema" xmlns:xs="http://www.w3.org/2001/XMLSchema" xmlns:p="http://schemas.microsoft.com/office/2006/metadata/properties" xmlns:ns3="7de65336-3470-4daf-946b-7619550e553e" xmlns:ns4="6ad565e7-c57f-415f-adfa-5c7854c55faf" targetNamespace="http://schemas.microsoft.com/office/2006/metadata/properties" ma:root="true" ma:fieldsID="d10d7bd3e1ec1dd4b8dca43c9d5de7a6" ns3:_="" ns4:_="">
    <xsd:import namespace="7de65336-3470-4daf-946b-7619550e553e"/>
    <xsd:import namespace="6ad565e7-c57f-415f-adfa-5c7854c55fa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e65336-3470-4daf-946b-7619550e553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565e7-c57f-415f-adfa-5c7854c55fa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E74946-B8C7-4C3D-A31E-C35E1E849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e65336-3470-4daf-946b-7619550e553e"/>
    <ds:schemaRef ds:uri="6ad565e7-c57f-415f-adfa-5c7854c55f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FF0C0A-C599-493D-A7F2-2CACDE463B90}">
  <ds:schemaRefs>
    <ds:schemaRef ds:uri="http://schemas.microsoft.com/office/2006/documentManagement/types"/>
    <ds:schemaRef ds:uri="http://schemas.microsoft.com/office/infopath/2007/PartnerControls"/>
    <ds:schemaRef ds:uri="7de65336-3470-4daf-946b-7619550e553e"/>
    <ds:schemaRef ds:uri="http://purl.org/dc/elements/1.1/"/>
    <ds:schemaRef ds:uri="http://schemas.microsoft.com/office/2006/metadata/properties"/>
    <ds:schemaRef ds:uri="http://purl.org/dc/terms/"/>
    <ds:schemaRef ds:uri="6ad565e7-c57f-415f-adfa-5c7854c55faf"/>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4E86ED1-15F0-4CB2-ADAF-4E8058D08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581</TotalTime>
  <Words>617</Words>
  <Application>Microsoft Office PowerPoint</Application>
  <PresentationFormat>מסך רחב</PresentationFormat>
  <Paragraphs>112</Paragraphs>
  <Slides>12</Slides>
  <Notes>7</Notes>
  <HiddenSlides>0</HiddenSlides>
  <MMClips>3</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12</vt:i4>
      </vt:variant>
    </vt:vector>
  </HeadingPairs>
  <TitlesOfParts>
    <vt:vector size="16" baseType="lpstr">
      <vt:lpstr>Calibri</vt:lpstr>
      <vt:lpstr>Arial</vt:lpstr>
      <vt:lpstr>David</vt:lpstr>
      <vt:lpstr>Office Theme</vt:lpstr>
      <vt:lpstr>מצגת של PowerPoint‏</vt:lpstr>
      <vt:lpstr>מה נעשה היום?</vt:lpstr>
      <vt:lpstr>מה להביא לשיעור?</vt:lpstr>
      <vt:lpstr>מצגת של PowerPoint‏</vt:lpstr>
      <vt:lpstr>מתחילים בכיף - "יוֹם חַמִּים, יוֹם קְסָמִים.."   </vt:lpstr>
      <vt:lpstr>מצגת של PowerPoint‏</vt:lpstr>
      <vt:lpstr>מצגת של PowerPoint‏</vt:lpstr>
      <vt:lpstr> "רֹאשׁ הָרֵם אוֹר קָרֵב, אוֹר זוֹרֵם יָשָׁר אֶל סַף הַדֶּלֶת"</vt:lpstr>
      <vt:lpstr>רגע של מחשבה</vt:lpstr>
      <vt:lpstr>ממשיכים למשימה – תיאור יום בחיי</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שני שמלה/Shani Chemla</cp:lastModifiedBy>
  <cp:revision>84</cp:revision>
  <dcterms:created xsi:type="dcterms:W3CDTF">2020-03-11T07:11:19Z</dcterms:created>
  <dcterms:modified xsi:type="dcterms:W3CDTF">2021-09-29T08:15:58Z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0x0101003A84B2C970292541884C6D2E423F45B9</vt:lpwstr>
  </property>
</Properties>
</file>