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39"/>
  </p:notesMasterIdLst>
  <p:sldIdLst>
    <p:sldId id="260" r:id="rId2"/>
    <p:sldId id="287" r:id="rId3"/>
    <p:sldId id="261" r:id="rId4"/>
    <p:sldId id="262" r:id="rId5"/>
    <p:sldId id="263" r:id="rId6"/>
    <p:sldId id="316" r:id="rId7"/>
    <p:sldId id="317" r:id="rId8"/>
    <p:sldId id="288" r:id="rId9"/>
    <p:sldId id="315" r:id="rId10"/>
    <p:sldId id="306" r:id="rId11"/>
    <p:sldId id="267" r:id="rId12"/>
    <p:sldId id="314" r:id="rId13"/>
    <p:sldId id="291" r:id="rId14"/>
    <p:sldId id="292" r:id="rId15"/>
    <p:sldId id="307" r:id="rId16"/>
    <p:sldId id="294" r:id="rId17"/>
    <p:sldId id="308" r:id="rId18"/>
    <p:sldId id="318" r:id="rId19"/>
    <p:sldId id="323" r:id="rId20"/>
    <p:sldId id="296" r:id="rId21"/>
    <p:sldId id="297" r:id="rId22"/>
    <p:sldId id="298" r:id="rId23"/>
    <p:sldId id="299" r:id="rId24"/>
    <p:sldId id="300" r:id="rId25"/>
    <p:sldId id="319" r:id="rId26"/>
    <p:sldId id="311" r:id="rId27"/>
    <p:sldId id="309" r:id="rId28"/>
    <p:sldId id="310" r:id="rId29"/>
    <p:sldId id="290" r:id="rId30"/>
    <p:sldId id="289" r:id="rId31"/>
    <p:sldId id="272" r:id="rId32"/>
    <p:sldId id="321" r:id="rId33"/>
    <p:sldId id="303" r:id="rId34"/>
    <p:sldId id="320" r:id="rId35"/>
    <p:sldId id="304" r:id="rId36"/>
    <p:sldId id="324" r:id="rId37"/>
    <p:sldId id="326" r:id="rId38"/>
  </p:sldIdLst>
  <p:sldSz cx="12192000" cy="6858000"/>
  <p:notesSz cx="6858000" cy="9144000"/>
  <p:embeddedFontLst>
    <p:embeddedFont>
      <p:font typeface="Alef" panose="00000500000000000000" pitchFamily="2" charset="-79"/>
      <p:regular r:id="rId40"/>
      <p:bold r:id="rId41"/>
    </p:embeddedFont>
    <p:embeddedFont>
      <p:font typeface="Calibri" panose="020F050202020403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50" roundtripDataSignature="AMtx7migPMszHxDdxnXXV2fRhwXjI5sI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0874" autoAdjust="0"/>
  </p:normalViewPr>
  <p:slideViewPr>
    <p:cSldViewPr snapToGrid="0">
      <p:cViewPr varScale="1">
        <p:scale>
          <a:sx n="56" d="100"/>
          <a:sy n="56" d="100"/>
        </p:scale>
        <p:origin x="1302" y="72"/>
      </p:cViewPr>
      <p:guideLst>
        <p:guide orient="horz" pos="2024"/>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50"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iw-IL"/>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dirty="0"/>
          </a:p>
          <a:p>
            <a:pPr marL="285750" lvl="0" indent="-285750" algn="r" rtl="1">
              <a:spcBef>
                <a:spcPts val="0"/>
              </a:spcBef>
              <a:spcAft>
                <a:spcPts val="0"/>
              </a:spcAft>
              <a:buClr>
                <a:schemeClr val="dk1"/>
              </a:buClr>
              <a:buSzPts val="1200"/>
              <a:buFont typeface="Arial"/>
              <a:buChar char="•"/>
            </a:pPr>
            <a:r>
              <a:rPr lang="he-IL" b="1" dirty="0"/>
              <a:t>2 דקות</a:t>
            </a:r>
            <a:endParaRPr b="1"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dirty="0"/>
          </a:p>
          <a:p>
            <a:pPr marL="285750" lvl="0" indent="-285750" algn="r" rtl="1">
              <a:spcBef>
                <a:spcPts val="0"/>
              </a:spcBef>
              <a:spcAft>
                <a:spcPts val="0"/>
              </a:spcAft>
              <a:buClr>
                <a:schemeClr val="dk1"/>
              </a:buClr>
              <a:buSzPts val="1200"/>
              <a:buFont typeface="Arial"/>
              <a:buChar char="•"/>
            </a:pPr>
            <a:r>
              <a:rPr lang="he-IL" b="1" dirty="0"/>
              <a:t>רגע של מחשבה</a:t>
            </a:r>
            <a:r>
              <a:rPr lang="iw-IL" b="1" dirty="0"/>
              <a:t>: </a:t>
            </a:r>
            <a:r>
              <a:rPr lang="he-IL" dirty="0"/>
              <a:t>לא יותר מדקה</a:t>
            </a:r>
            <a:r>
              <a:rPr lang="iw-IL" dirty="0"/>
              <a:t>. ניתן לעשות 2-1 סבבים של </a:t>
            </a:r>
            <a:r>
              <a:rPr lang="he-IL" dirty="0"/>
              <a:t>מחשבה</a:t>
            </a:r>
            <a:r>
              <a:rPr lang="iw-IL" dirty="0"/>
              <a:t> מול המחש</a:t>
            </a:r>
            <a:r>
              <a:rPr lang="he-IL" dirty="0"/>
              <a:t>ב.</a:t>
            </a:r>
            <a:r>
              <a:rPr lang="he-IL" baseline="0" dirty="0"/>
              <a:t> למשל – מה אתם הייתם עושים בסיטואציה? נסו לחשוב מתי קרה לכם שהרגשתם... מתי חוויתם .... </a:t>
            </a:r>
            <a:endParaRPr b="1"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12</a:t>
            </a:fld>
            <a:endParaRPr/>
          </a:p>
        </p:txBody>
      </p:sp>
    </p:spTree>
    <p:extLst>
      <p:ext uri="{BB962C8B-B14F-4D97-AF65-F5344CB8AC3E}">
        <p14:creationId xmlns:p14="http://schemas.microsoft.com/office/powerpoint/2010/main" val="3665119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he-IL" b="1" dirty="0"/>
              <a:t>איסוף והשלמת פערים לאחר "רגע</a:t>
            </a:r>
            <a:r>
              <a:rPr lang="he-IL" b="1" baseline="0" dirty="0"/>
              <a:t> של מחשבה"</a:t>
            </a:r>
            <a:r>
              <a:rPr lang="iw-IL" b="1" dirty="0"/>
              <a:t>: </a:t>
            </a:r>
            <a:r>
              <a:rPr lang="iw-IL" dirty="0"/>
              <a:t>לאחר שהתלמידים </a:t>
            </a:r>
            <a:r>
              <a:rPr lang="he-IL" dirty="0"/>
              <a:t>חשבו על שאלה/דילמה</a:t>
            </a:r>
            <a:r>
              <a:rPr lang="iw-IL" dirty="0"/>
              <a:t>, יש </a:t>
            </a:r>
            <a:r>
              <a:rPr lang="he-IL" dirty="0"/>
              <a:t>"לאסוף" רעיונות,</a:t>
            </a:r>
            <a:r>
              <a:rPr lang="he-IL" baseline="0" dirty="0"/>
              <a:t> תחושות שכנראה עלו במוחם וגם להשלים פערים של הדיון שלא ניתן היה לקיים בפועל</a:t>
            </a:r>
            <a:r>
              <a:rPr lang="iw-IL" dirty="0"/>
              <a:t>. ניתן </a:t>
            </a:r>
            <a:r>
              <a:rPr lang="he-IL" dirty="0"/>
              <a:t>לדבר על תחושות</a:t>
            </a:r>
            <a:r>
              <a:rPr lang="he-IL" baseline="0" dirty="0"/>
              <a:t> או מחשבות נפוצות הקשורים בנושא השיעור. </a:t>
            </a:r>
            <a:endParaRPr b="1" dirty="0"/>
          </a:p>
          <a:p>
            <a:pPr marL="0" lvl="0" indent="0" algn="l" rtl="0">
              <a:spcBef>
                <a:spcPts val="0"/>
              </a:spcBef>
              <a:spcAft>
                <a:spcPts val="0"/>
              </a:spcAft>
              <a:buNone/>
            </a:pPr>
            <a:endParaRPr dirty="0"/>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15</a:t>
            </a:fld>
            <a:endParaRPr/>
          </a:p>
        </p:txBody>
      </p:sp>
    </p:spTree>
    <p:extLst>
      <p:ext uri="{BB962C8B-B14F-4D97-AF65-F5344CB8AC3E}">
        <p14:creationId xmlns:p14="http://schemas.microsoft.com/office/powerpoint/2010/main" val="3033229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he-IL" b="1" dirty="0"/>
              <a:t>איסוף והשלמת פערים לאחר "רגע</a:t>
            </a:r>
            <a:r>
              <a:rPr lang="he-IL" b="1" baseline="0" dirty="0"/>
              <a:t> של מחשבה"</a:t>
            </a:r>
            <a:r>
              <a:rPr lang="iw-IL" b="1" dirty="0"/>
              <a:t>: </a:t>
            </a:r>
            <a:r>
              <a:rPr lang="iw-IL" dirty="0"/>
              <a:t>לאחר שהתלמידים </a:t>
            </a:r>
            <a:r>
              <a:rPr lang="he-IL" dirty="0"/>
              <a:t>חשבו על שאלה/דילמה</a:t>
            </a:r>
            <a:r>
              <a:rPr lang="iw-IL" dirty="0"/>
              <a:t>, יש </a:t>
            </a:r>
            <a:r>
              <a:rPr lang="he-IL" dirty="0"/>
              <a:t>"לאסוף" רעיונות,</a:t>
            </a:r>
            <a:r>
              <a:rPr lang="he-IL" baseline="0" dirty="0"/>
              <a:t> תחושות שכנראה עלו במוחם וגם להשלים פערים של הדיון שלא ניתן היה לקיים בפועל</a:t>
            </a:r>
            <a:r>
              <a:rPr lang="iw-IL" dirty="0"/>
              <a:t>. ניתן </a:t>
            </a:r>
            <a:r>
              <a:rPr lang="he-IL" dirty="0"/>
              <a:t>לדבר על תחושות</a:t>
            </a:r>
            <a:r>
              <a:rPr lang="he-IL" baseline="0" dirty="0"/>
              <a:t> או מחשבות נפוצות הקשורים בנושא השיעור. </a:t>
            </a:r>
            <a:endParaRPr b="1" dirty="0"/>
          </a:p>
          <a:p>
            <a:pPr marL="0" lvl="0" indent="0" algn="l" rtl="0">
              <a:spcBef>
                <a:spcPts val="0"/>
              </a:spcBef>
              <a:spcAft>
                <a:spcPts val="0"/>
              </a:spcAft>
              <a:buNone/>
            </a:pPr>
            <a:endParaRPr dirty="0"/>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17</a:t>
            </a:fld>
            <a:endParaRPr/>
          </a:p>
        </p:txBody>
      </p:sp>
    </p:spTree>
    <p:extLst>
      <p:ext uri="{BB962C8B-B14F-4D97-AF65-F5344CB8AC3E}">
        <p14:creationId xmlns:p14="http://schemas.microsoft.com/office/powerpoint/2010/main" val="2264802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dirty="0"/>
              <a:t>משך השקף: עד 15 דקות</a:t>
            </a:r>
            <a:endParaRPr dirty="0"/>
          </a:p>
          <a:p>
            <a:pPr marL="0" lvl="0" indent="0" algn="r" rtl="1">
              <a:spcBef>
                <a:spcPts val="0"/>
              </a:spcBef>
              <a:spcAft>
                <a:spcPts val="0"/>
              </a:spcAft>
              <a:buClr>
                <a:schemeClr val="dk1"/>
              </a:buClr>
              <a:buSzPts val="1200"/>
              <a:buFont typeface="Calibri"/>
              <a:buNone/>
            </a:pPr>
            <a:endParaRPr b="1" dirty="0"/>
          </a:p>
          <a:p>
            <a:pPr marL="158750" lvl="0" indent="0" algn="r" rtl="1">
              <a:spcBef>
                <a:spcPts val="0"/>
              </a:spcBef>
              <a:spcAft>
                <a:spcPts val="0"/>
              </a:spcAft>
              <a:buClr>
                <a:schemeClr val="dk1"/>
              </a:buClr>
              <a:buSzPts val="1200"/>
              <a:buFont typeface="Calibri"/>
              <a:buNone/>
            </a:pPr>
            <a:r>
              <a:rPr lang="iw-IL" dirty="0"/>
              <a:t>בשלב זה הסבירו לתלמידים את </a:t>
            </a:r>
            <a:r>
              <a:rPr lang="he-IL" dirty="0"/>
              <a:t>המשימה</a:t>
            </a:r>
            <a:r>
              <a:rPr lang="iw-IL" dirty="0"/>
              <a:t> והיפרדו מהם. עם יציאת התלמידים </a:t>
            </a:r>
            <a:r>
              <a:rPr lang="he-IL" dirty="0"/>
              <a:t>למשימה</a:t>
            </a:r>
            <a:r>
              <a:rPr lang="iw-IL" dirty="0"/>
              <a:t> יסתיים שלב הצילום שלכם כמורים.</a:t>
            </a:r>
            <a:endParaRPr dirty="0"/>
          </a:p>
          <a:p>
            <a:pPr marL="0" lvl="0" indent="0" algn="r" rtl="1">
              <a:spcBef>
                <a:spcPts val="0"/>
              </a:spcBef>
              <a:spcAft>
                <a:spcPts val="0"/>
              </a:spcAft>
              <a:buNone/>
            </a:pPr>
            <a:endParaRPr dirty="0"/>
          </a:p>
          <a:p>
            <a:pPr marL="158750" lvl="0" indent="0" algn="r" rtl="1">
              <a:spcBef>
                <a:spcPts val="0"/>
              </a:spcBef>
              <a:spcAft>
                <a:spcPts val="0"/>
              </a:spcAft>
              <a:buClr>
                <a:schemeClr val="dk1"/>
              </a:buClr>
              <a:buSzPts val="1200"/>
              <a:buFont typeface="Calibri"/>
              <a:buNone/>
            </a:pPr>
            <a:r>
              <a:rPr lang="iw-IL" b="1" dirty="0"/>
              <a:t>דגשים</a:t>
            </a:r>
            <a:r>
              <a:rPr lang="iw-IL" dirty="0"/>
              <a:t>:</a:t>
            </a:r>
            <a:endParaRPr dirty="0"/>
          </a:p>
          <a:p>
            <a:pPr marL="158750" lvl="0" indent="0" algn="r" rtl="1">
              <a:spcBef>
                <a:spcPts val="0"/>
              </a:spcBef>
              <a:spcAft>
                <a:spcPts val="0"/>
              </a:spcAft>
              <a:buClr>
                <a:schemeClr val="dk1"/>
              </a:buClr>
              <a:buSzPts val="1200"/>
              <a:buFont typeface="Calibri"/>
              <a:buNone/>
            </a:pPr>
            <a:r>
              <a:rPr lang="iw-IL" dirty="0"/>
              <a:t>*</a:t>
            </a:r>
            <a:r>
              <a:rPr lang="he-IL" dirty="0"/>
              <a:t>המשימה</a:t>
            </a:r>
            <a:r>
              <a:rPr lang="iw-IL" dirty="0"/>
              <a:t> יכול</a:t>
            </a:r>
            <a:r>
              <a:rPr lang="he-IL" dirty="0"/>
              <a:t>ה</a:t>
            </a:r>
            <a:r>
              <a:rPr lang="iw-IL" dirty="0"/>
              <a:t> להתבצע במרחב הביתי תוך שימוש במשאבים מגוונים הנמצאים בבית, כגון כלי כתיבה, טאבלט או המחשב האישי. ניתן להשתמש בסביבות אופק וכותר (רק דרך מחשב נייד, אופק וכותר לא עובדים טוב בטאבלט/ נייד).</a:t>
            </a:r>
            <a:endParaRPr dirty="0"/>
          </a:p>
          <a:p>
            <a:pPr marL="158750" lvl="0" indent="0" algn="r" rtl="1">
              <a:spcBef>
                <a:spcPts val="0"/>
              </a:spcBef>
              <a:spcAft>
                <a:spcPts val="0"/>
              </a:spcAft>
              <a:buClr>
                <a:schemeClr val="dk1"/>
              </a:buClr>
              <a:buSzPts val="1200"/>
              <a:buFont typeface="Calibri"/>
              <a:buNone/>
            </a:pPr>
            <a:r>
              <a:rPr lang="iw-IL" dirty="0"/>
              <a:t>*הקפידו לתת לתלמידים הנחיות מדויקות לביצוע </a:t>
            </a:r>
            <a:r>
              <a:rPr lang="he-IL" dirty="0"/>
              <a:t>המשימה</a:t>
            </a:r>
            <a:r>
              <a:rPr lang="iw-IL" dirty="0"/>
              <a:t> ברמת התוכן וברמה הטכנית, וכן זמנים מדויקים לתרגול. </a:t>
            </a:r>
            <a:endParaRPr dirty="0"/>
          </a:p>
          <a:p>
            <a:pPr marL="158750" lvl="0" indent="0" algn="r" rtl="1">
              <a:spcBef>
                <a:spcPts val="0"/>
              </a:spcBef>
              <a:spcAft>
                <a:spcPts val="0"/>
              </a:spcAft>
              <a:buClr>
                <a:schemeClr val="dk1"/>
              </a:buClr>
              <a:buSzPts val="1200"/>
              <a:buFont typeface="Calibri"/>
              <a:buNone/>
            </a:pPr>
            <a:r>
              <a:rPr lang="iw-IL" dirty="0"/>
              <a:t>*ניתן להטמיע בתוך המצגת צילומי מסך ולהסביר בעל פה מה נדרש מהם לבצע. </a:t>
            </a:r>
            <a:endParaRPr lang="he-IL" dirty="0"/>
          </a:p>
          <a:p>
            <a:pPr marL="158750" lvl="0" indent="0" algn="r" rtl="1">
              <a:spcBef>
                <a:spcPts val="0"/>
              </a:spcBef>
              <a:spcAft>
                <a:spcPts val="0"/>
              </a:spcAft>
              <a:buClr>
                <a:schemeClr val="dk1"/>
              </a:buClr>
              <a:buSzPts val="1200"/>
              <a:buFont typeface="Calibri"/>
              <a:buNone/>
            </a:pPr>
            <a:r>
              <a:rPr lang="he-IL" dirty="0"/>
              <a:t>שקך זה יהיה מוצג למשך כל זמן המשימה עד לסוף השיעור (עד</a:t>
            </a:r>
            <a:r>
              <a:rPr lang="he-IL" baseline="0" dirty="0"/>
              <a:t> תום 45 דקות מתחילתו)</a:t>
            </a:r>
            <a:endParaRPr dirty="0"/>
          </a:p>
          <a:p>
            <a:pPr marL="0" lvl="0" indent="0" algn="r" rtl="1">
              <a:spcBef>
                <a:spcPts val="0"/>
              </a:spcBef>
              <a:spcAft>
                <a:spcPts val="0"/>
              </a:spcAft>
              <a:buClr>
                <a:schemeClr val="dk1"/>
              </a:buClr>
              <a:buSzPts val="1200"/>
              <a:buFont typeface="Calibri"/>
              <a:buNone/>
            </a:pPr>
            <a:endParaRPr b="1" dirty="0"/>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31</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2 דקות </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33</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3053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2 דקות</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34</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0146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5 דקות</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35</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7888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22" name="Google Shape;375;p21:notes"/>
          <p:cNvSpPr>
            <a:spLocks noGrp="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lgn="l" rtl="0">
              <a:spcBef>
                <a:spcPct val="0"/>
              </a:spcBef>
            </a:pPr>
            <a:endParaRPr lang="he-IL" altLang="he-IL"/>
          </a:p>
        </p:txBody>
      </p:sp>
      <p:sp>
        <p:nvSpPr>
          <p:cNvPr id="133123" name="Google Shape;376;p21:notes"/>
          <p:cNvSpPr>
            <a:spLocks noGrp="1" noRot="1" noChangeAspect="1" noTextEdit="1"/>
          </p:cNvSpPr>
          <p:nvPr>
            <p:ph type="sldImg" idx="2"/>
          </p:nvPr>
        </p:nvSpPr>
        <p:spPr bwMode="auto">
          <a:xfrm>
            <a:off x="685800" y="1143000"/>
            <a:ext cx="5486400" cy="3086100"/>
          </a:xfrm>
          <a:custGeom>
            <a:avLst/>
            <a:gdLst>
              <a:gd name="T0" fmla="*/ 0 w 120000"/>
              <a:gd name="T1" fmla="*/ 0 h 120000"/>
              <a:gd name="T2" fmla="*/ 4114800 w 120000"/>
              <a:gd name="T3" fmla="*/ 0 h 120000"/>
              <a:gd name="T4" fmla="*/ 4114800 w 120000"/>
              <a:gd name="T5" fmla="*/ 3086100 h 120000"/>
              <a:gd name="T6" fmla="*/ 0 w 120000"/>
              <a:gd name="T7" fmla="*/ 30861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4255713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פתיחה א - יצא סרט שנקרא אלוף העולם - על מי לדעתכם יכול להיות הסרט כתבו מה מאפיין אותו במה הוא אלוף מי ראוי להיות אלוף העולם שלכם ? יכול להיות </a:t>
            </a:r>
            <a:r>
              <a:rPr lang="he-IL" dirty="0" err="1"/>
              <a:t>דימיוני</a:t>
            </a:r>
            <a:r>
              <a:rPr lang="he-IL" dirty="0"/>
              <a:t> תארו אותו וציירו אותו ומה הופך אותו לכזה ? </a:t>
            </a:r>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0904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sz="1200" b="1" dirty="0"/>
              <a:t>משך השקף: 2 דקות</a:t>
            </a: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iw-IL" sz="1200" dirty="0">
                <a:solidFill>
                  <a:schemeClr val="dk1"/>
                </a:solidFill>
              </a:rPr>
              <a:t>הציגו את עצמכם ואת מהלך השיעור:</a:t>
            </a: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iw-IL" sz="1200" dirty="0">
                <a:solidFill>
                  <a:schemeClr val="dk1"/>
                </a:solidFill>
              </a:rPr>
              <a:t>מוזמנים לפנות בצורה אישית לתלמידים:</a:t>
            </a:r>
            <a:br>
              <a:rPr lang="iw-IL" sz="1200" dirty="0"/>
            </a:br>
            <a:r>
              <a:rPr lang="iw-IL" sz="1200" dirty="0">
                <a:solidFill>
                  <a:srgbClr val="2F5496"/>
                </a:solidFill>
              </a:rPr>
              <a:t>דוגמה לטקסט שייאמר בעל פה: "שלום, שמי___. אני מורה ל____ ממקום בארץ____. מה שלומכם? אני שמח/ה שהצטרפתם אליי", וכו'.</a:t>
            </a: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iw-IL" sz="1200" dirty="0">
                <a:solidFill>
                  <a:schemeClr val="dk1"/>
                </a:solidFill>
              </a:rPr>
              <a:t>נושא השיעור ומה מטרתו:</a:t>
            </a:r>
            <a:br>
              <a:rPr lang="iw-IL" sz="1200" dirty="0">
                <a:solidFill>
                  <a:schemeClr val="dk1"/>
                </a:solidFill>
              </a:rPr>
            </a:br>
            <a:r>
              <a:rPr lang="iw-IL" sz="1200" dirty="0">
                <a:solidFill>
                  <a:srgbClr val="2F5496"/>
                </a:solidFill>
              </a:rPr>
              <a:t>דוגמה לטקסט שייאמר בעל פה: "בשיעור הזה נלמד על_________. מוכנים? מתחילים!"</a:t>
            </a:r>
            <a:endParaRPr dirty="0"/>
          </a:p>
          <a:p>
            <a:pPr marL="0" lvl="0" indent="0" algn="r" rtl="1">
              <a:spcBef>
                <a:spcPts val="0"/>
              </a:spcBef>
              <a:spcAft>
                <a:spcPts val="0"/>
              </a:spcAft>
              <a:buClr>
                <a:schemeClr val="dk1"/>
              </a:buClr>
              <a:buSzPts val="1200"/>
              <a:buFont typeface="Calibri"/>
              <a:buNone/>
            </a:pPr>
            <a:endParaRPr sz="1200" b="1" dirty="0"/>
          </a:p>
          <a:p>
            <a:pPr marL="133350" lvl="0" indent="0" algn="r" rtl="1">
              <a:lnSpc>
                <a:spcPct val="115000"/>
              </a:lnSpc>
              <a:spcBef>
                <a:spcPts val="800"/>
              </a:spcBef>
              <a:spcAft>
                <a:spcPts val="0"/>
              </a:spcAft>
              <a:buNone/>
            </a:pPr>
            <a:r>
              <a:rPr lang="iw-IL" sz="1200" b="1" dirty="0">
                <a:solidFill>
                  <a:schemeClr val="dk1"/>
                </a:solidFill>
                <a:latin typeface="Alef"/>
                <a:ea typeface="Alef"/>
                <a:cs typeface="Alef"/>
                <a:sym typeface="Alef"/>
              </a:rPr>
              <a:t>נתחיל ב…. </a:t>
            </a:r>
            <a:r>
              <a:rPr lang="iw-IL" sz="1200" dirty="0">
                <a:solidFill>
                  <a:schemeClr val="dk1"/>
                </a:solidFill>
                <a:latin typeface="Alef"/>
                <a:ea typeface="Alef"/>
                <a:cs typeface="Alef"/>
                <a:sym typeface="Alef"/>
              </a:rPr>
              <a:t> (שלב פתיח השיעור)</a:t>
            </a:r>
            <a:endParaRPr dirty="0"/>
          </a:p>
          <a:p>
            <a:pPr marL="133350" lvl="0" indent="0" algn="r" rtl="1">
              <a:lnSpc>
                <a:spcPct val="115000"/>
              </a:lnSpc>
              <a:spcBef>
                <a:spcPts val="0"/>
              </a:spcBef>
              <a:spcAft>
                <a:spcPts val="0"/>
              </a:spcAft>
              <a:buNone/>
            </a:pPr>
            <a:r>
              <a:rPr lang="iw-IL" sz="1200" b="1" dirty="0">
                <a:solidFill>
                  <a:schemeClr val="dk1"/>
                </a:solidFill>
                <a:latin typeface="Alef"/>
                <a:ea typeface="Alef"/>
                <a:cs typeface="Alef"/>
                <a:sym typeface="Alef"/>
              </a:rPr>
              <a:t>נמשיך בלגלות</a:t>
            </a:r>
            <a:r>
              <a:rPr lang="iw-IL" sz="1200" dirty="0">
                <a:solidFill>
                  <a:schemeClr val="dk1"/>
                </a:solidFill>
                <a:latin typeface="Alef"/>
                <a:ea typeface="Alef"/>
                <a:cs typeface="Alef"/>
                <a:sym typeface="Alef"/>
              </a:rPr>
              <a:t> (שלב הלימוד / הקניה - כתבו כאן שאלה מסקרנת שתיתן מענה על מטרת השיעור) </a:t>
            </a:r>
            <a:endParaRPr dirty="0"/>
          </a:p>
          <a:p>
            <a:pPr marL="133350" lvl="0" indent="0" algn="r" rtl="1">
              <a:lnSpc>
                <a:spcPct val="115000"/>
              </a:lnSpc>
              <a:spcBef>
                <a:spcPts val="0"/>
              </a:spcBef>
              <a:spcAft>
                <a:spcPts val="0"/>
              </a:spcAft>
              <a:buNone/>
            </a:pPr>
            <a:r>
              <a:rPr lang="iw-IL" sz="1200" b="1" dirty="0">
                <a:solidFill>
                  <a:schemeClr val="dk1"/>
                </a:solidFill>
                <a:latin typeface="Alef"/>
                <a:ea typeface="Alef"/>
                <a:cs typeface="Alef"/>
                <a:sym typeface="Alef"/>
              </a:rPr>
              <a:t>נתנסה ב</a:t>
            </a:r>
            <a:r>
              <a:rPr lang="he-IL" sz="1200" b="1" dirty="0">
                <a:solidFill>
                  <a:schemeClr val="dk1"/>
                </a:solidFill>
                <a:latin typeface="Alef"/>
                <a:ea typeface="Alef"/>
                <a:cs typeface="Alef"/>
                <a:sym typeface="Alef"/>
              </a:rPr>
              <a:t>/ נחשוב על ... </a:t>
            </a:r>
            <a:r>
              <a:rPr lang="iw-IL" sz="1200" b="1" dirty="0">
                <a:solidFill>
                  <a:schemeClr val="dk1"/>
                </a:solidFill>
                <a:latin typeface="Alef"/>
                <a:ea typeface="Alef"/>
                <a:cs typeface="Alef"/>
                <a:sym typeface="Alef"/>
              </a:rPr>
              <a:t>… </a:t>
            </a:r>
            <a:r>
              <a:rPr lang="iw-IL" sz="1200" dirty="0">
                <a:solidFill>
                  <a:schemeClr val="dk1"/>
                </a:solidFill>
                <a:latin typeface="Alef"/>
                <a:ea typeface="Alef"/>
                <a:cs typeface="Alef"/>
                <a:sym typeface="Alef"/>
              </a:rPr>
              <a:t>(שלב </a:t>
            </a:r>
            <a:r>
              <a:rPr lang="he-IL" sz="1200">
                <a:solidFill>
                  <a:schemeClr val="dk1"/>
                </a:solidFill>
                <a:latin typeface="Alef"/>
                <a:ea typeface="Alef"/>
                <a:cs typeface="Alef"/>
                <a:sym typeface="Alef"/>
              </a:rPr>
              <a:t>החשיבה </a:t>
            </a:r>
            <a:endParaRPr dirty="0"/>
          </a:p>
          <a:p>
            <a:pPr marL="133350" lvl="0" indent="0" algn="r" rtl="1">
              <a:lnSpc>
                <a:spcPct val="115000"/>
              </a:lnSpc>
              <a:spcBef>
                <a:spcPts val="0"/>
              </a:spcBef>
              <a:spcAft>
                <a:spcPts val="0"/>
              </a:spcAft>
              <a:buNone/>
            </a:pPr>
            <a:r>
              <a:rPr lang="iw-IL" sz="1200" b="1" dirty="0">
                <a:solidFill>
                  <a:schemeClr val="dk1"/>
                </a:solidFill>
                <a:latin typeface="Alef"/>
                <a:ea typeface="Alef"/>
                <a:cs typeface="Alef"/>
                <a:sym typeface="Alef"/>
              </a:rPr>
              <a:t>נסכם  </a:t>
            </a:r>
            <a:r>
              <a:rPr lang="iw-IL" sz="1200" dirty="0">
                <a:solidFill>
                  <a:schemeClr val="dk1"/>
                </a:solidFill>
                <a:latin typeface="Alef"/>
                <a:ea typeface="Alef"/>
                <a:cs typeface="Alef"/>
                <a:sym typeface="Alef"/>
              </a:rPr>
              <a:t>(שלב סיכום השיעור)</a:t>
            </a: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iw-IL" dirty="0"/>
              <a:t>למחוק שקופית זו אם אין בה צורך.</a:t>
            </a:r>
            <a:endParaRPr dirty="0"/>
          </a:p>
          <a:p>
            <a:pPr marL="158750" marR="0" lvl="0" indent="0" algn="r" rtl="1">
              <a:lnSpc>
                <a:spcPct val="100000"/>
              </a:lnSpc>
              <a:spcBef>
                <a:spcPts val="0"/>
              </a:spcBef>
              <a:spcAft>
                <a:spcPts val="0"/>
              </a:spcAft>
              <a:buClr>
                <a:srgbClr val="000000"/>
              </a:buClr>
              <a:buSzPts val="1100"/>
              <a:buFont typeface="Arial"/>
              <a:buNone/>
            </a:pPr>
            <a:endParaRPr sz="1200" b="1" dirty="0"/>
          </a:p>
          <a:p>
            <a:pPr marL="158750" marR="0" lvl="0" indent="0" algn="r" rtl="1">
              <a:lnSpc>
                <a:spcPct val="100000"/>
              </a:lnSpc>
              <a:spcBef>
                <a:spcPts val="0"/>
              </a:spcBef>
              <a:spcAft>
                <a:spcPts val="0"/>
              </a:spcAft>
              <a:buClr>
                <a:srgbClr val="000000"/>
              </a:buClr>
              <a:buSzPts val="1100"/>
              <a:buFont typeface="Arial"/>
              <a:buNone/>
            </a:pPr>
            <a:r>
              <a:rPr lang="iw-IL" sz="1200" b="1" dirty="0"/>
              <a:t>משך השקף: דקה</a:t>
            </a:r>
            <a:endParaRPr dirty="0"/>
          </a:p>
          <a:p>
            <a:pPr marL="158750" lvl="0" indent="0" algn="r" rtl="1">
              <a:spcBef>
                <a:spcPts val="0"/>
              </a:spcBef>
              <a:spcAft>
                <a:spcPts val="0"/>
              </a:spcAft>
              <a:buClr>
                <a:schemeClr val="dk1"/>
              </a:buClr>
              <a:buSzPts val="1200"/>
              <a:buFont typeface="Calibri"/>
              <a:buNone/>
            </a:pPr>
            <a:endParaRPr sz="1200" dirty="0"/>
          </a:p>
          <a:p>
            <a:pPr marL="158750" lvl="0" indent="0" algn="r" rtl="1">
              <a:spcBef>
                <a:spcPts val="0"/>
              </a:spcBef>
              <a:spcAft>
                <a:spcPts val="0"/>
              </a:spcAft>
              <a:buClr>
                <a:schemeClr val="dk1"/>
              </a:buClr>
              <a:buSzPts val="1200"/>
              <a:buFont typeface="Calibri"/>
              <a:buNone/>
            </a:pPr>
            <a:r>
              <a:rPr lang="iw-IL" sz="1200" dirty="0"/>
              <a:t>בשקף זה ודאו שכולם הצטיידו בעזרים הנדרשים (מומלץ שעזרים אלו יהיו גם אצלכם עבור הדגמה).</a:t>
            </a:r>
            <a:endParaRPr dirty="0"/>
          </a:p>
          <a:p>
            <a:pPr marL="158750" lvl="0" indent="0" algn="r" rtl="1">
              <a:spcBef>
                <a:spcPts val="0"/>
              </a:spcBef>
              <a:spcAft>
                <a:spcPts val="0"/>
              </a:spcAft>
              <a:buClr>
                <a:srgbClr val="FF0000"/>
              </a:buClr>
              <a:buSzPts val="1200"/>
              <a:buFont typeface="Calibri"/>
              <a:buNone/>
            </a:pPr>
            <a:r>
              <a:rPr lang="iw-IL" sz="1200" dirty="0">
                <a:solidFill>
                  <a:srgbClr val="FF0000"/>
                </a:solidFill>
              </a:rPr>
              <a:t>מחקו את המיותר או הוסיפו במידת הצורך (הקפידו על זכויות היוצרים).</a:t>
            </a:r>
            <a:endParaRPr dirty="0"/>
          </a:p>
          <a:p>
            <a:pPr marL="158750" lvl="0" indent="0" algn="r" rtl="1">
              <a:spcBef>
                <a:spcPts val="0"/>
              </a:spcBef>
              <a:spcAft>
                <a:spcPts val="0"/>
              </a:spcAft>
              <a:buClr>
                <a:schemeClr val="dk1"/>
              </a:buClr>
              <a:buSzPts val="1200"/>
              <a:buFont typeface="Calibri"/>
              <a:buNone/>
            </a:pPr>
            <a:endParaRPr sz="1200" dirty="0">
              <a:solidFill>
                <a:srgbClr val="FF0000"/>
              </a:solidFill>
            </a:endParaRPr>
          </a:p>
          <a:p>
            <a:pPr marL="158750" lvl="0" indent="0" algn="r" rtl="1">
              <a:spcBef>
                <a:spcPts val="0"/>
              </a:spcBef>
              <a:spcAft>
                <a:spcPts val="0"/>
              </a:spcAft>
              <a:buClr>
                <a:srgbClr val="FF0000"/>
              </a:buClr>
              <a:buSzPts val="1200"/>
              <a:buFont typeface="Calibri"/>
              <a:buNone/>
            </a:pPr>
            <a:r>
              <a:rPr lang="iw-IL" sz="1200" dirty="0">
                <a:solidFill>
                  <a:srgbClr val="FF0000"/>
                </a:solidFill>
              </a:rPr>
              <a:t>זה הזמן להציג את </a:t>
            </a:r>
            <a:r>
              <a:rPr lang="iw-IL" sz="1200" b="0" i="0" u="none" strike="noStrike" cap="none" dirty="0">
                <a:solidFill>
                  <a:srgbClr val="000000"/>
                </a:solidFill>
                <a:latin typeface="Arial"/>
                <a:ea typeface="Arial"/>
                <a:cs typeface="Arial"/>
                <a:sym typeface="Arial"/>
              </a:rPr>
              <a:t>כללי ההתנהגות בשיעור: בקשו מהלומדים לסגור חלונות של יישומים אחרים במחשב, להרחיק אמצעים מסיחים, להתיישב בחדר שקט, להניח כוס מים לידם, ובעיקר להתמקד במפגש.</a:t>
            </a:r>
            <a:endParaRPr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dirty="0">
                <a:solidFill>
                  <a:schemeClr val="dk1"/>
                </a:solidFill>
              </a:rPr>
              <a:t>משך השקף: </a:t>
            </a:r>
            <a:r>
              <a:rPr lang="he-IL" b="1" baseline="0" dirty="0">
                <a:solidFill>
                  <a:schemeClr val="dk1"/>
                </a:solidFill>
              </a:rPr>
              <a:t> 2 דקות טיימר 2 דקות</a:t>
            </a:r>
            <a:endParaRPr dirty="0"/>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b="1" dirty="0">
                <a:solidFill>
                  <a:schemeClr val="dk1"/>
                </a:solidFill>
              </a:rPr>
              <a:t>משך השקף: </a:t>
            </a:r>
            <a:r>
              <a:rPr lang="he-IL" b="1" baseline="0" dirty="0">
                <a:solidFill>
                  <a:schemeClr val="dk1"/>
                </a:solidFill>
              </a:rPr>
              <a:t>  טיימר  3 דקות</a:t>
            </a:r>
            <a:endParaRPr dirty="0"/>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6</a:t>
            </a:fld>
            <a:endParaRPr/>
          </a:p>
        </p:txBody>
      </p:sp>
    </p:spTree>
    <p:extLst>
      <p:ext uri="{BB962C8B-B14F-4D97-AF65-F5344CB8AC3E}">
        <p14:creationId xmlns:p14="http://schemas.microsoft.com/office/powerpoint/2010/main" val="4014411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1" dirty="0">
                <a:solidFill>
                  <a:schemeClr val="dk1"/>
                </a:solidFill>
              </a:rPr>
              <a:t>טיימר דקה </a:t>
            </a:r>
            <a:endParaRPr dirty="0"/>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7</a:t>
            </a:fld>
            <a:endParaRPr/>
          </a:p>
        </p:txBody>
      </p:sp>
    </p:spTree>
    <p:extLst>
      <p:ext uri="{BB962C8B-B14F-4D97-AF65-F5344CB8AC3E}">
        <p14:creationId xmlns:p14="http://schemas.microsoft.com/office/powerpoint/2010/main" val="651006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כתבו מדוע הגביע מגיע להם ? </a:t>
            </a:r>
          </a:p>
          <a:p>
            <a:r>
              <a:rPr lang="he-IL" dirty="0"/>
              <a:t>מה הופך בן אדם לאלוף ? </a:t>
            </a:r>
          </a:p>
          <a:p>
            <a:r>
              <a:rPr lang="he-IL" dirty="0"/>
              <a:t>ניתן לצייר את נזוכה . </a:t>
            </a:r>
          </a:p>
          <a:p>
            <a:endParaRPr lang="he-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8</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8549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iw-IL" b="1" dirty="0"/>
              <a:t>רצף מספרי השקפים הבאים </a:t>
            </a:r>
            <a:r>
              <a:rPr lang="he-IL" b="1" dirty="0"/>
              <a:t>9-11 </a:t>
            </a:r>
            <a:r>
              <a:rPr lang="iw-IL" b="1" dirty="0"/>
              <a:t>מכיל בתוכו: הקניית ידע</a:t>
            </a:r>
            <a:r>
              <a:rPr lang="he-IL" b="1" dirty="0"/>
              <a:t> והסברים (מידע,</a:t>
            </a:r>
            <a:r>
              <a:rPr lang="he-IL" b="1" baseline="0" dirty="0"/>
              <a:t> מסרים, שאלות גדולות)</a:t>
            </a:r>
            <a:r>
              <a:rPr lang="iw-IL" b="1" dirty="0"/>
              <a:t>, </a:t>
            </a:r>
            <a:r>
              <a:rPr lang="he-IL" b="1" dirty="0"/>
              <a:t>רגע של מחשבה (זמן</a:t>
            </a:r>
            <a:r>
              <a:rPr lang="he-IL" b="1" baseline="0" dirty="0"/>
              <a:t> חשיבה של התלמידים</a:t>
            </a:r>
            <a:r>
              <a:rPr lang="he-IL" b="1" dirty="0"/>
              <a:t> עם עצמם על מה ששאלתם/הצגתם)</a:t>
            </a:r>
            <a:r>
              <a:rPr lang="iw-IL" b="1" dirty="0"/>
              <a:t>, </a:t>
            </a:r>
            <a:r>
              <a:rPr lang="he-IL" b="1" baseline="0" dirty="0"/>
              <a:t> השלמת פערים (איסוף מחשבות ורעיונות שכנראה עלו במוחם של התלמידים והתייחסות).</a:t>
            </a:r>
            <a:r>
              <a:rPr lang="iw-IL" b="1" dirty="0"/>
              <a:t> משך זמן כל הרצף הוא </a:t>
            </a:r>
            <a:r>
              <a:rPr lang="he-IL" b="1" dirty="0"/>
              <a:t>10-15דקות</a:t>
            </a:r>
            <a:r>
              <a:rPr lang="iw-IL" b="1" dirty="0"/>
              <a:t> סה"כ.</a:t>
            </a:r>
            <a:endParaRPr b="1"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iw-IL" b="1" dirty="0"/>
              <a:t>הקניה: </a:t>
            </a:r>
            <a:r>
              <a:rPr lang="iw-IL" dirty="0"/>
              <a:t>התייחסות </a:t>
            </a:r>
            <a:r>
              <a:rPr lang="he-IL" dirty="0"/>
              <a:t>לנושא השיעור – כמה שיותר </a:t>
            </a:r>
            <a:r>
              <a:rPr lang="iw-IL" dirty="0"/>
              <a:t>ממוקד</a:t>
            </a:r>
            <a:r>
              <a:rPr lang="he-IL" dirty="0"/>
              <a:t>.</a:t>
            </a:r>
            <a:r>
              <a:rPr lang="iw-IL" dirty="0"/>
              <a:t> שימוש במגוון ייצוגי תוכן כגון תמונות וסרטונים - </a:t>
            </a:r>
            <a:r>
              <a:rPr lang="iw-IL" b="1" u="sng" dirty="0"/>
              <a:t>ניתן לצרף סרטונים מבית היוצר של מטח בלבד</a:t>
            </a:r>
            <a:r>
              <a:rPr lang="iw-IL" dirty="0"/>
              <a:t>, צילומי מסך, כתבות, תכנים מספרי הלימוד, טקסט מצומצם </a:t>
            </a:r>
            <a:r>
              <a:rPr lang="iw-IL" b="1" u="sng" dirty="0">
                <a:solidFill>
                  <a:srgbClr val="FF0000"/>
                </a:solidFill>
              </a:rPr>
              <a:t>בהתאם לזכויות יוצרים</a:t>
            </a:r>
            <a:r>
              <a:rPr lang="iw-IL" dirty="0">
                <a:solidFill>
                  <a:srgbClr val="FF0000"/>
                </a:solidFill>
              </a:rPr>
              <a:t>. </a:t>
            </a:r>
            <a:r>
              <a:rPr lang="iw-IL" dirty="0"/>
              <a:t>ניתן לשלב </a:t>
            </a:r>
            <a:r>
              <a:rPr lang="he-IL" dirty="0"/>
              <a:t>"רגע של מחשבה" במקומות בהם חשוב</a:t>
            </a:r>
            <a:r>
              <a:rPr lang="he-IL" baseline="0" dirty="0"/>
              <a:t> לתת לתלמידים זמן עיבוד וחשיבה על השאלה/הדילמה</a:t>
            </a:r>
            <a:r>
              <a:rPr lang="iw-IL" dirty="0"/>
              <a:t>.</a:t>
            </a:r>
            <a:endParaRPr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10</a:t>
            </a:fld>
            <a:endParaRPr/>
          </a:p>
        </p:txBody>
      </p:sp>
    </p:spTree>
    <p:extLst>
      <p:ext uri="{BB962C8B-B14F-4D97-AF65-F5344CB8AC3E}">
        <p14:creationId xmlns:p14="http://schemas.microsoft.com/office/powerpoint/2010/main" val="3505101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פריסה מותאמת אישית">
  <p:cSld name="פריסה מותאמת אישית">
    <p:bg>
      <p:bgPr>
        <a:solidFill>
          <a:schemeClr val="lt1"/>
        </a:solidFill>
        <a:effectLst/>
      </p:bgPr>
    </p:bg>
    <p:spTree>
      <p:nvGrpSpPr>
        <p:cNvPr id="1" name="Shape 12"/>
        <p:cNvGrpSpPr/>
        <p:nvPr/>
      </p:nvGrpSpPr>
      <p:grpSpPr>
        <a:xfrm>
          <a:off x="0" y="0"/>
          <a:ext cx="0" cy="0"/>
          <a:chOff x="0" y="0"/>
          <a:chExt cx="0" cy="0"/>
        </a:xfrm>
      </p:grpSpPr>
      <p:sp>
        <p:nvSpPr>
          <p:cNvPr id="13" name="Google Shape;13;p25"/>
          <p:cNvSpPr/>
          <p:nvPr/>
        </p:nvSpPr>
        <p:spPr>
          <a:xfrm>
            <a:off x="304799" y="593748"/>
            <a:ext cx="2269788" cy="1938992"/>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400" b="1" i="0" u="none" strike="noStrike" cap="none" dirty="0">
                <a:solidFill>
                  <a:srgbClr val="FF0000"/>
                </a:solidFill>
                <a:latin typeface="Arial" panose="020B0604020202020204" pitchFamily="34" charset="0"/>
                <a:ea typeface="Alef"/>
                <a:cs typeface="Arial" panose="020B0604020202020204" pitchFamily="34" charset="0"/>
                <a:sym typeface="Alef"/>
              </a:rPr>
              <a:t>*השקופית הזו מיועדת למורה בלבד יש למחוק אותה בסיום הכנת המצגת</a:t>
            </a:r>
            <a:endParaRPr dirty="0">
              <a:latin typeface="Arial" panose="020B0604020202020204" pitchFamily="34" charset="0"/>
              <a:cs typeface="Arial" panose="020B0604020202020204" pitchFamily="34" charset="0"/>
            </a:endParaRPr>
          </a:p>
        </p:txBody>
      </p:sp>
      <p:cxnSp>
        <p:nvCxnSpPr>
          <p:cNvPr id="14" name="Google Shape;14;p25"/>
          <p:cNvCxnSpPr/>
          <p:nvPr/>
        </p:nvCxnSpPr>
        <p:spPr>
          <a:xfrm>
            <a:off x="2717800" y="101306"/>
            <a:ext cx="0" cy="6655095"/>
          </a:xfrm>
          <a:prstGeom prst="straightConnector1">
            <a:avLst/>
          </a:prstGeom>
          <a:noFill/>
          <a:ln w="76200" cap="flat" cmpd="sng">
            <a:solidFill>
              <a:srgbClr val="FF0000"/>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mn-cs"/>
              </a:defRPr>
            </a:lvl1pPr>
          </a:lstStyle>
          <a:p>
            <a:pPr lvl="0"/>
            <a:r>
              <a:rPr lang="he-IL" dirty="0"/>
              <a:t>בשעה 09:00</a:t>
            </a:r>
            <a:endParaRPr lang="en-IL"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en-IL" sz="1200" dirty="0">
                  <a:solidFill>
                    <a:schemeClr val="bg1"/>
                  </a:solidFill>
                  <a:latin typeface="Arial" panose="020B0604020202020204" pitchFamily="34" charset="0"/>
                  <a:cs typeface="Arial" panose="020B0604020202020204" pitchFamily="34" charset="0"/>
                </a:rPr>
                <a:t>מדינת ישראל</a:t>
              </a:r>
            </a:p>
            <a:p>
              <a:pPr algn="ctr"/>
              <a:r>
                <a:rPr lang="en-IL"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1768344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6EAAB5F-1735-EF4E-B629-AFD8B71801DF}"/>
              </a:ext>
            </a:extLst>
          </p:cNvPr>
          <p:cNvPicPr>
            <a:picLocks noChangeAspect="1"/>
          </p:cNvPicPr>
          <p:nvPr userDrawn="1"/>
        </p:nvPicPr>
        <p:blipFill>
          <a:blip r:embed="rId3"/>
          <a:stretch>
            <a:fillRect/>
          </a:stretch>
        </p:blipFill>
        <p:spPr>
          <a:xfrm>
            <a:off x="4283765" y="1616765"/>
            <a:ext cx="3624470" cy="3624470"/>
          </a:xfrm>
          <a:prstGeom prst="rect">
            <a:avLst/>
          </a:prstGeom>
        </p:spPr>
      </p:pic>
    </p:spTree>
    <p:extLst>
      <p:ext uri="{BB962C8B-B14F-4D97-AF65-F5344CB8AC3E}">
        <p14:creationId xmlns:p14="http://schemas.microsoft.com/office/powerpoint/2010/main" val="2375272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79"/>
        <p:cNvGrpSpPr/>
        <p:nvPr/>
      </p:nvGrpSpPr>
      <p:grpSpPr>
        <a:xfrm>
          <a:off x="0" y="0"/>
          <a:ext cx="0" cy="0"/>
          <a:chOff x="0" y="0"/>
          <a:chExt cx="0" cy="0"/>
        </a:xfrm>
      </p:grpSpPr>
      <p:pic>
        <p:nvPicPr>
          <p:cNvPr id="2" name="Google Shape;80;p3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5417" y="2027238"/>
            <a:ext cx="504613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81;p3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7651" y="-3968750"/>
            <a:ext cx="5046133"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82;p3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oogle Shape;83;p32"/>
          <p:cNvCxnSpPr>
            <a:cxnSpLocks noChangeShapeType="1"/>
          </p:cNvCxnSpPr>
          <p:nvPr/>
        </p:nvCxnSpPr>
        <p:spPr bwMode="auto">
          <a:xfrm>
            <a:off x="7156451" y="1639888"/>
            <a:ext cx="4004733" cy="0"/>
          </a:xfrm>
          <a:prstGeom prst="straightConnector1">
            <a:avLst/>
          </a:prstGeom>
          <a:noFill/>
          <a:ln w="38100">
            <a:solidFill>
              <a:srgbClr val="FFC000"/>
            </a:solidFill>
            <a:miter lim="800000"/>
            <a:headEnd type="none" w="sm" len="sm"/>
            <a:tailEnd type="none" w="sm" len="sm"/>
          </a:ln>
          <a:extLst>
            <a:ext uri="{909E8E84-426E-40DD-AFC4-6F175D3DCCD1}">
              <a14:hiddenFill xmlns:a14="http://schemas.microsoft.com/office/drawing/2010/main">
                <a:noFill/>
              </a14:hiddenFill>
            </a:ext>
          </a:extLst>
        </p:spPr>
      </p:cxnSp>
      <p:sp>
        <p:nvSpPr>
          <p:cNvPr id="6" name="Google Shape;84;p32"/>
          <p:cNvSpPr/>
          <p:nvPr/>
        </p:nvSpPr>
        <p:spPr>
          <a:xfrm rot="16200000">
            <a:off x="7721071" y="1537230"/>
            <a:ext cx="206375" cy="205317"/>
          </a:xfrm>
          <a:prstGeom prst="rect">
            <a:avLst/>
          </a:prstGeom>
          <a:solidFill>
            <a:schemeClr val="accent1"/>
          </a:solidFill>
          <a:ln>
            <a:noFill/>
          </a:ln>
        </p:spPr>
        <p:txBody>
          <a:bodyPr spcFirstLastPara="1" lIns="68569" tIns="34275" rIns="68569" bIns="34275" anchor="ctr"/>
          <a:lstStyle/>
          <a:p>
            <a:pPr algn="ctr" rtl="1">
              <a:spcBef>
                <a:spcPts val="0"/>
              </a:spcBef>
              <a:spcAft>
                <a:spcPts val="0"/>
              </a:spcAft>
              <a:defRPr/>
            </a:pPr>
            <a:endParaRPr sz="1350">
              <a:solidFill>
                <a:schemeClr val="lt1"/>
              </a:solidFill>
              <a:latin typeface="Calibri"/>
              <a:ea typeface="Calibri"/>
              <a:cs typeface="Calibri"/>
              <a:sym typeface="Calibri"/>
            </a:endParaRPr>
          </a:p>
        </p:txBody>
      </p:sp>
      <p:cxnSp>
        <p:nvCxnSpPr>
          <p:cNvPr id="7" name="Google Shape;85;p32"/>
          <p:cNvCxnSpPr>
            <a:cxnSpLocks noChangeShapeType="1"/>
          </p:cNvCxnSpPr>
          <p:nvPr/>
        </p:nvCxnSpPr>
        <p:spPr bwMode="auto">
          <a:xfrm>
            <a:off x="4093634" y="4984750"/>
            <a:ext cx="4004733" cy="0"/>
          </a:xfrm>
          <a:prstGeom prst="straightConnector1">
            <a:avLst/>
          </a:prstGeom>
          <a:noFill/>
          <a:ln w="38100">
            <a:solidFill>
              <a:srgbClr val="FFC000"/>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8" name="Google Shape;86;p32"/>
          <p:cNvCxnSpPr>
            <a:cxnSpLocks noChangeShapeType="1"/>
          </p:cNvCxnSpPr>
          <p:nvPr/>
        </p:nvCxnSpPr>
        <p:spPr bwMode="auto">
          <a:xfrm>
            <a:off x="4093634" y="2036763"/>
            <a:ext cx="4004733" cy="0"/>
          </a:xfrm>
          <a:prstGeom prst="straightConnector1">
            <a:avLst/>
          </a:prstGeom>
          <a:noFill/>
          <a:ln w="38100">
            <a:solidFill>
              <a:srgbClr val="FFC000"/>
            </a:solidFill>
            <a:miter lim="800000"/>
            <a:headEnd type="none" w="sm" len="sm"/>
            <a:tailEnd type="none" w="sm" len="sm"/>
          </a:ln>
          <a:extLst>
            <a:ext uri="{909E8E84-426E-40DD-AFC4-6F175D3DCCD1}">
              <a14:hiddenFill xmlns:a14="http://schemas.microsoft.com/office/drawing/2010/main">
                <a:noFill/>
              </a14:hiddenFill>
            </a:ext>
          </a:extLst>
        </p:spPr>
      </p:cxnSp>
      <p:grpSp>
        <p:nvGrpSpPr>
          <p:cNvPr id="9" name="Google Shape;87;p32"/>
          <p:cNvGrpSpPr>
            <a:grpSpLocks/>
          </p:cNvGrpSpPr>
          <p:nvPr/>
        </p:nvGrpSpPr>
        <p:grpSpPr bwMode="auto">
          <a:xfrm>
            <a:off x="-110066" y="111126"/>
            <a:ext cx="1530351" cy="1433513"/>
            <a:chOff x="8374611" y="4283110"/>
            <a:chExt cx="2300578" cy="2155425"/>
          </a:xfrm>
        </p:grpSpPr>
        <p:pic>
          <p:nvPicPr>
            <p:cNvPr id="10" name="Google Shape;88;p3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62938"/>
            <a:stretch>
              <a:fillRect/>
            </a:stretch>
          </p:blipFill>
          <p:spPr bwMode="auto">
            <a:xfrm>
              <a:off x="8873684" y="4283110"/>
              <a:ext cx="1227785" cy="1519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Google Shape;89;p32"/>
            <p:cNvSpPr>
              <a:spLocks noChangeArrowheads="1"/>
            </p:cNvSpPr>
            <p:nvPr/>
          </p:nvSpPr>
          <p:spPr bwMode="auto">
            <a:xfrm>
              <a:off x="8374611" y="5882373"/>
              <a:ext cx="2300578" cy="5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r>
                <a:rPr lang="he-IL" altLang="he-IL" sz="900">
                  <a:solidFill>
                    <a:srgbClr val="FFFFFF"/>
                  </a:solidFill>
                  <a:latin typeface="Arial" panose="020B0604020202020204" pitchFamily="34" charset="0"/>
                  <a:sym typeface="Arial" panose="020B0604020202020204" pitchFamily="34" charset="0"/>
                </a:rPr>
                <a:t>מדינת ישראל</a:t>
              </a:r>
              <a:endParaRPr lang="he-IL" altLang="he-IL" sz="1400"/>
            </a:p>
            <a:p>
              <a:pPr algn="ctr">
                <a:defRPr/>
              </a:pPr>
              <a:r>
                <a:rPr lang="he-IL" altLang="he-IL" sz="900">
                  <a:solidFill>
                    <a:srgbClr val="FFFFFF"/>
                  </a:solidFill>
                  <a:latin typeface="Arial" panose="020B0604020202020204" pitchFamily="34" charset="0"/>
                  <a:sym typeface="Arial" panose="020B0604020202020204" pitchFamily="34" charset="0"/>
                </a:rPr>
                <a:t>משרד החינוך</a:t>
              </a:r>
              <a:endParaRPr lang="he-IL" altLang="he-IL" sz="1400"/>
            </a:p>
          </p:txBody>
        </p:sp>
      </p:grpSp>
      <p:sp>
        <p:nvSpPr>
          <p:cNvPr id="12" name="Google Shape;90;p32"/>
          <p:cNvSpPr txBox="1"/>
          <p:nvPr/>
        </p:nvSpPr>
        <p:spPr>
          <a:xfrm>
            <a:off x="2209800" y="2544764"/>
            <a:ext cx="7772400" cy="1768475"/>
          </a:xfrm>
          <a:prstGeom prst="rect">
            <a:avLst/>
          </a:prstGeom>
          <a:solidFill>
            <a:schemeClr val="accent1"/>
          </a:solidFill>
          <a:ln>
            <a:noFill/>
          </a:ln>
        </p:spPr>
        <p:txBody>
          <a:bodyPr lIns="188981" tIns="188981" rIns="188981" bIns="188981"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rtl="1">
              <a:lnSpc>
                <a:spcPct val="91000"/>
              </a:lnSpc>
            </a:pPr>
            <a:r>
              <a:rPr lang="he-IL" altLang="he-IL" sz="4900">
                <a:solidFill>
                  <a:srgbClr val="FFFFFF"/>
                </a:solidFill>
                <a:sym typeface="Calibri" panose="020F0502020204030204" pitchFamily="34" charset="0"/>
              </a:rPr>
              <a:t>תודה שצפיתם בשידור</a:t>
            </a:r>
            <a:endParaRPr lang="he-IL" altLang="he-IL" sz="1400"/>
          </a:p>
          <a:p>
            <a:pPr algn="ctr" rtl="1">
              <a:lnSpc>
                <a:spcPct val="188000"/>
              </a:lnSpc>
            </a:pPr>
            <a:r>
              <a:rPr lang="he-IL" altLang="he-IL" sz="2400">
                <a:solidFill>
                  <a:srgbClr val="FFFFFF"/>
                </a:solidFill>
                <a:sym typeface="Calibri" panose="020F0502020204030204" pitchFamily="34" charset="0"/>
              </a:rPr>
              <a:t>הופק עבור משרד החינוך ע״י מטח</a:t>
            </a:r>
          </a:p>
        </p:txBody>
      </p:sp>
      <p:sp>
        <p:nvSpPr>
          <p:cNvPr id="13" name="Google Shape;91;p32"/>
          <p:cNvSpPr/>
          <p:nvPr/>
        </p:nvSpPr>
        <p:spPr>
          <a:xfrm>
            <a:off x="6692901" y="4829175"/>
            <a:ext cx="342900" cy="342900"/>
          </a:xfrm>
          <a:prstGeom prst="rect">
            <a:avLst/>
          </a:prstGeom>
          <a:solidFill>
            <a:schemeClr val="accent2"/>
          </a:solidFill>
          <a:ln>
            <a:noFill/>
          </a:ln>
        </p:spPr>
        <p:txBody>
          <a:bodyPr spcFirstLastPara="1" lIns="68569" tIns="34275" rIns="68569" bIns="34275" anchor="ctr"/>
          <a:lstStyle/>
          <a:p>
            <a:pPr algn="ctr">
              <a:spcBef>
                <a:spcPts val="0"/>
              </a:spcBef>
              <a:spcAft>
                <a:spcPts val="0"/>
              </a:spcAft>
              <a:defRPr/>
            </a:pPr>
            <a:endParaRPr sz="1350">
              <a:solidFill>
                <a:schemeClr val="lt1"/>
              </a:solidFill>
              <a:latin typeface="Calibri"/>
              <a:ea typeface="Calibri"/>
              <a:cs typeface="Calibri"/>
              <a:sym typeface="Calibri"/>
            </a:endParaRPr>
          </a:p>
        </p:txBody>
      </p:sp>
      <p:sp>
        <p:nvSpPr>
          <p:cNvPr id="14" name="Google Shape;92;p32"/>
          <p:cNvSpPr/>
          <p:nvPr/>
        </p:nvSpPr>
        <p:spPr>
          <a:xfrm>
            <a:off x="2432051" y="2371725"/>
            <a:ext cx="152400" cy="152400"/>
          </a:xfrm>
          <a:prstGeom prst="rect">
            <a:avLst/>
          </a:prstGeom>
          <a:solidFill>
            <a:schemeClr val="accent2"/>
          </a:solidFill>
          <a:ln>
            <a:noFill/>
          </a:ln>
        </p:spPr>
        <p:txBody>
          <a:bodyPr spcFirstLastPara="1" lIns="68569" tIns="34275" rIns="68569" bIns="34275" anchor="ctr"/>
          <a:lstStyle/>
          <a:p>
            <a:pPr algn="ctr" rtl="1">
              <a:spcBef>
                <a:spcPts val="0"/>
              </a:spcBef>
              <a:spcAft>
                <a:spcPts val="0"/>
              </a:spcAft>
              <a:defRPr/>
            </a:pPr>
            <a:endParaRPr sz="1350">
              <a:solidFill>
                <a:schemeClr val="lt1"/>
              </a:solidFill>
              <a:latin typeface="Calibri"/>
              <a:ea typeface="Calibri"/>
              <a:cs typeface="Calibri"/>
              <a:sym typeface="Calibri"/>
            </a:endParaRPr>
          </a:p>
        </p:txBody>
      </p:sp>
      <p:sp>
        <p:nvSpPr>
          <p:cNvPr id="15" name="Google Shape;93;p32"/>
          <p:cNvSpPr/>
          <p:nvPr/>
        </p:nvSpPr>
        <p:spPr>
          <a:xfrm>
            <a:off x="9906000" y="4005263"/>
            <a:ext cx="152400" cy="152400"/>
          </a:xfrm>
          <a:prstGeom prst="rect">
            <a:avLst/>
          </a:prstGeom>
          <a:solidFill>
            <a:schemeClr val="accent3"/>
          </a:solidFill>
          <a:ln>
            <a:noFill/>
          </a:ln>
        </p:spPr>
        <p:txBody>
          <a:bodyPr spcFirstLastPara="1" lIns="68569" tIns="34275" rIns="68569" bIns="34275" anchor="ctr"/>
          <a:lstStyle/>
          <a:p>
            <a:pPr algn="ctr" rtl="1">
              <a:spcBef>
                <a:spcPts val="0"/>
              </a:spcBef>
              <a:spcAft>
                <a:spcPts val="0"/>
              </a:spcAft>
              <a:defRPr/>
            </a:pPr>
            <a:endParaRPr sz="1350">
              <a:solidFill>
                <a:schemeClr val="lt1"/>
              </a:solidFill>
              <a:latin typeface="Calibri"/>
              <a:ea typeface="Calibri"/>
              <a:cs typeface="Calibri"/>
              <a:sym typeface="Calibri"/>
            </a:endParaRPr>
          </a:p>
        </p:txBody>
      </p:sp>
      <p:sp>
        <p:nvSpPr>
          <p:cNvPr id="16" name="Google Shape;94;p32"/>
          <p:cNvSpPr txBox="1"/>
          <p:nvPr/>
        </p:nvSpPr>
        <p:spPr>
          <a:xfrm>
            <a:off x="3871385" y="6424614"/>
            <a:ext cx="4449233" cy="242887"/>
          </a:xfrm>
          <a:prstGeom prst="rect">
            <a:avLst/>
          </a:prstGeom>
          <a:noFill/>
          <a:ln>
            <a:noFill/>
          </a:ln>
        </p:spPr>
        <p:txBody>
          <a:bodyPr spcFirstLastPara="1" lIns="68569" tIns="34275" rIns="68569" bIns="34275">
            <a:spAutoFit/>
          </a:bodyPr>
          <a:lstStyle/>
          <a:p>
            <a:pPr algn="ctr">
              <a:spcBef>
                <a:spcPts val="0"/>
              </a:spcBef>
              <a:spcAft>
                <a:spcPts val="0"/>
              </a:spcAft>
              <a:defRPr/>
            </a:pPr>
            <a:r>
              <a:rPr lang="x-none" sz="1125">
                <a:solidFill>
                  <a:schemeClr val="lt1"/>
                </a:solidFill>
                <a:latin typeface="Arial"/>
                <a:ea typeface="Arial"/>
                <a:cs typeface="Arial"/>
                <a:sym typeface="Arial"/>
              </a:rPr>
              <a:t>shutterstock/com איורים: </a:t>
            </a:r>
            <a:endParaRPr sz="1125">
              <a:solidFill>
                <a:schemeClr val="lt1"/>
              </a:solidFill>
              <a:latin typeface="Arial"/>
              <a:ea typeface="Arial"/>
              <a:cs typeface="Arial"/>
              <a:sym typeface="Arial"/>
            </a:endParaRPr>
          </a:p>
        </p:txBody>
      </p:sp>
    </p:spTree>
    <p:extLst>
      <p:ext uri="{BB962C8B-B14F-4D97-AF65-F5344CB8AC3E}">
        <p14:creationId xmlns:p14="http://schemas.microsoft.com/office/powerpoint/2010/main" val="486055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mn-cs"/>
              </a:defRPr>
            </a:lvl1pPr>
          </a:lstStyle>
          <a:p>
            <a:pPr lvl="0"/>
            <a:r>
              <a:rPr lang="he-IL" dirty="0"/>
              <a:t>שיעור חשבון לכיתה א</a:t>
            </a:r>
            <a:endParaRPr lang="en-IL"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en-IL" sz="1200" dirty="0">
                  <a:solidFill>
                    <a:schemeClr val="bg1"/>
                  </a:solidFill>
                  <a:latin typeface="Arial" panose="020B0604020202020204" pitchFamily="34" charset="0"/>
                  <a:cs typeface="Arial" panose="020B0604020202020204" pitchFamily="34" charset="0"/>
                </a:rPr>
                <a:t>מדינת ישראל</a:t>
              </a:r>
            </a:p>
            <a:p>
              <a:pPr algn="ctr"/>
              <a:r>
                <a:rPr lang="en-IL"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en-IL" sz="3200" b="0" i="0" kern="1200" dirty="0">
                <a:solidFill>
                  <a:schemeClr val="bg1"/>
                </a:solidFill>
                <a:latin typeface="Calibri" panose="020F0502020204030204" pitchFamily="34" charset="0"/>
                <a:ea typeface="+mn-ea"/>
                <a:cs typeface="+mn-cs"/>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en-IL"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2030833" y="5191285"/>
            <a:ext cx="5099050" cy="560533"/>
          </a:xfrm>
        </p:spPr>
        <p:txBody>
          <a:bodyPr/>
          <a:lstStyle>
            <a:lvl1pPr marL="0" indent="0" algn="l">
              <a:buNone/>
              <a:defRPr>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4254741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lgn="r" rtl="1">
              <a:defRPr>
                <a:latin typeface="Calibri" panose="020F0502020204030204" pitchFamily="34" charset="0"/>
                <a:cs typeface="+mn-cs"/>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lgn="r" rtl="1">
              <a:buClr>
                <a:schemeClr val="accent2"/>
              </a:buClr>
              <a:defRPr>
                <a:latin typeface="Calibri" panose="020F0502020204030204" pitchFamily="34" charset="0"/>
                <a:cs typeface="+mn-cs"/>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grpSp>
    </p:spTree>
    <p:extLst>
      <p:ext uri="{BB962C8B-B14F-4D97-AF65-F5344CB8AC3E}">
        <p14:creationId xmlns:p14="http://schemas.microsoft.com/office/powerpoint/2010/main" val="2580627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lgn="r" rtl="1">
              <a:defRPr>
                <a:latin typeface="Calibri" panose="020F0502020204030204" pitchFamily="34" charset="0"/>
                <a:cs typeface="+mn-cs"/>
              </a:defRPr>
            </a:lvl1pPr>
          </a:lstStyle>
          <a:p>
            <a:r>
              <a:rPr lang="he-IL" dirty="0"/>
              <a:t>מה להביא לשיעור?</a:t>
            </a:r>
            <a:endParaRPr lang="en-IL"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Tree>
    <p:extLst>
      <p:ext uri="{BB962C8B-B14F-4D97-AF65-F5344CB8AC3E}">
        <p14:creationId xmlns:p14="http://schemas.microsoft.com/office/powerpoint/2010/main" val="1543471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lgn="r" rtl="1">
              <a:defRPr>
                <a:solidFill>
                  <a:schemeClr val="bg1"/>
                </a:solidFill>
                <a:latin typeface="Calibri" panose="020F0502020204030204" pitchFamily="34" charset="0"/>
                <a:cs typeface="+mn-cs"/>
              </a:defRPr>
            </a:lvl1pPr>
          </a:lstStyle>
          <a:p>
            <a:r>
              <a:rPr lang="he-IL" sz="4400" dirty="0"/>
              <a:t>הקניית ידע</a:t>
            </a:r>
            <a:endParaRPr lang="en-IL"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358720" y="1928813"/>
            <a:ext cx="10885543" cy="3844925"/>
          </a:xfrm>
        </p:spPr>
        <p:txBody>
          <a:bodyPr>
            <a:normAutofit/>
          </a:bodyPr>
          <a:lstStyle>
            <a:lvl1pPr marL="0" indent="0" algn="r" rtl="1">
              <a:buNone/>
              <a:defRPr sz="3600">
                <a:latin typeface="Calibri" panose="020F0502020204030204" pitchFamily="34" charset="0"/>
                <a:cs typeface="+mn-cs"/>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en-IL"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196543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lgn="r" rtl="1">
              <a:defRPr>
                <a:solidFill>
                  <a:schemeClr val="tx1"/>
                </a:solidFill>
                <a:latin typeface="Calibri" panose="020F0502020204030204" pitchFamily="34" charset="0"/>
                <a:cs typeface="+mn-cs"/>
              </a:defRPr>
            </a:lvl1pPr>
          </a:lstStyle>
          <a:p>
            <a:r>
              <a:rPr lang="he-IL" sz="4400" dirty="0"/>
              <a:t>תרגול</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mn-cs"/>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126735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תרגול">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5D7F59B-EB58-334D-A4C0-1F5193957FC7}"/>
              </a:ext>
            </a:extLst>
          </p:cNvPr>
          <p:cNvSpPr/>
          <p:nvPr userDrawn="1"/>
        </p:nvSpPr>
        <p:spPr>
          <a:xfrm>
            <a:off x="464950" y="1690687"/>
            <a:ext cx="10779314" cy="281931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8" name="Group 17">
            <a:extLst>
              <a:ext uri="{FF2B5EF4-FFF2-40B4-BE49-F238E27FC236}">
                <a16:creationId xmlns:a16="http://schemas.microsoft.com/office/drawing/2014/main" id="{EDC6228F-AC9B-D646-885A-9EB36C602279}"/>
              </a:ext>
            </a:extLst>
          </p:cNvPr>
          <p:cNvGrpSpPr/>
          <p:nvPr userDrawn="1"/>
        </p:nvGrpSpPr>
        <p:grpSpPr>
          <a:xfrm>
            <a:off x="9323841" y="929939"/>
            <a:ext cx="1509481" cy="1509481"/>
            <a:chOff x="2479019" y="1273242"/>
            <a:chExt cx="3938567" cy="3938567"/>
          </a:xfrm>
        </p:grpSpPr>
        <p:sp>
          <p:nvSpPr>
            <p:cNvPr id="19" name="Oval 18">
              <a:extLst>
                <a:ext uri="{FF2B5EF4-FFF2-40B4-BE49-F238E27FC236}">
                  <a16:creationId xmlns:a16="http://schemas.microsoft.com/office/drawing/2014/main" id="{F0E6B8A0-6C0C-564A-ABE2-193105432E2B}"/>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pic>
          <p:nvPicPr>
            <p:cNvPr id="20" name="Picture 19">
              <a:extLst>
                <a:ext uri="{FF2B5EF4-FFF2-40B4-BE49-F238E27FC236}">
                  <a16:creationId xmlns:a16="http://schemas.microsoft.com/office/drawing/2014/main" id="{06A3384C-D7AD-7D4F-93D6-2FD450FD395F}"/>
                </a:ext>
              </a:extLst>
            </p:cNvPr>
            <p:cNvPicPr>
              <a:picLocks noChangeAspect="1"/>
            </p:cNvPicPr>
            <p:nvPr/>
          </p:nvPicPr>
          <p:blipFill>
            <a:blip r:embed="rId2"/>
            <a:stretch>
              <a:fillRect/>
            </a:stretch>
          </p:blipFill>
          <p:spPr>
            <a:xfrm>
              <a:off x="3268062" y="2062285"/>
              <a:ext cx="2360480" cy="2360480"/>
            </a:xfrm>
            <a:prstGeom prst="rect">
              <a:avLst/>
            </a:prstGeom>
          </p:spPr>
        </p:pic>
      </p:grpSp>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2561102"/>
            <a:ext cx="10074506" cy="1556031"/>
          </a:xfrm>
        </p:spPr>
        <p:txBody>
          <a:bodyPr/>
          <a:lstStyle>
            <a:lvl1pPr marL="0" marR="0" indent="0" algn="r" defTabSz="914400" rtl="1" eaLnBrk="1" fontAlgn="auto" latinLnBrk="0" hangingPunct="1">
              <a:lnSpc>
                <a:spcPts val="3160"/>
              </a:lnSpc>
              <a:spcBef>
                <a:spcPts val="1000"/>
              </a:spcBef>
              <a:spcAft>
                <a:spcPts val="0"/>
              </a:spcAft>
              <a:buClr>
                <a:schemeClr val="accent2"/>
              </a:buClr>
              <a:buSzTx/>
              <a:buFontTx/>
              <a:buNone/>
              <a:tabLst/>
              <a:defRPr lang="en-US" sz="2800" b="0" i="0" kern="1200" dirty="0">
                <a:solidFill>
                  <a:schemeClr val="tx1"/>
                </a:solidFill>
                <a:latin typeface="Calibri" panose="020F0502020204030204" pitchFamily="34" charset="0"/>
                <a:ea typeface="+mn-ea"/>
                <a:cs typeface="+mn-cs"/>
              </a:defRPr>
            </a:lvl1pPr>
          </a:lstStyle>
          <a:p>
            <a:r>
              <a:rPr lang="he-IL" dirty="0"/>
              <a:t>לחץ להוסיף סגנון טקסט גדול של תבנית בסיס</a:t>
            </a:r>
            <a:endParaRPr lang="en-IL" dirty="0"/>
          </a:p>
        </p:txBody>
      </p:sp>
    </p:spTree>
    <p:extLst>
      <p:ext uri="{BB962C8B-B14F-4D97-AF65-F5344CB8AC3E}">
        <p14:creationId xmlns:p14="http://schemas.microsoft.com/office/powerpoint/2010/main" val="23007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1_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mn-cs"/>
              </a:defRPr>
            </a:lvl1pPr>
          </a:lstStyle>
          <a:p>
            <a:r>
              <a:rPr lang="he-IL" dirty="0"/>
              <a:t>המשך תרגול</a:t>
            </a:r>
            <a:endParaRPr lang="en-IL"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2586448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mn-cs"/>
              </a:defRPr>
            </a:lvl1pPr>
          </a:lstStyle>
          <a:p>
            <a:r>
              <a:rPr lang="he-IL" sz="4400" dirty="0"/>
              <a:t>פתרון</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117605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7" name="Title Placeholder 1">
            <a:extLst>
              <a:ext uri="{FF2B5EF4-FFF2-40B4-BE49-F238E27FC236}">
                <a16:creationId xmlns:a16="http://schemas.microsoft.com/office/drawing/2014/main" id="{70D38B66-81A0-8845-8E4D-270D26860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en-IL" dirty="0"/>
          </a:p>
        </p:txBody>
      </p:sp>
      <p:sp>
        <p:nvSpPr>
          <p:cNvPr id="8" name="Text Placeholder 2">
            <a:extLst>
              <a:ext uri="{FF2B5EF4-FFF2-40B4-BE49-F238E27FC236}">
                <a16:creationId xmlns:a16="http://schemas.microsoft.com/office/drawing/2014/main" id="{22CD0408-AD14-FD42-8A6F-74A4E8842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lvl="0" indent="-228600" algn="r" defTabSz="914400" rtl="1" eaLnBrk="1" latinLnBrk="0" hangingPunct="1">
              <a:lnSpc>
                <a:spcPct val="90000"/>
              </a:lnSpc>
              <a:spcBef>
                <a:spcPts val="1000"/>
              </a:spcBef>
              <a:buClr>
                <a:schemeClr val="accent2"/>
              </a:buClr>
              <a:buFont typeface="Arial" panose="020B0604020202020204" pitchFamily="34" charset="0"/>
              <a:buChar char="•"/>
            </a:pPr>
            <a:r>
              <a:rPr lang="en-US" dirty="0"/>
              <a:t>Click to edit Master text styles</a:t>
            </a:r>
          </a:p>
        </p:txBody>
      </p:sp>
      <p:sp>
        <p:nvSpPr>
          <p:cNvPr id="4" name="Slide Number Placeholder 1">
            <a:extLst>
              <a:ext uri="{FF2B5EF4-FFF2-40B4-BE49-F238E27FC236}">
                <a16:creationId xmlns:a16="http://schemas.microsoft.com/office/drawing/2014/main" id="{8405D05D-DFE2-6F4E-87B4-26A7DFF726D3}"/>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cSld>
  <p:clrMap bg1="lt1" tx1="dk1" bg2="dk2" tx2="lt2" accent1="accent1" accent2="accent2" accent3="accent3" accent4="accent4" accent5="accent5" accent6="accent6" hlink="hlink" folHlink="folHlink"/>
  <p:sldLayoutIdLst>
    <p:sldLayoutId id="2147483649" r:id="rId1"/>
    <p:sldLayoutId id="2147483677" r:id="rId2"/>
    <p:sldLayoutId id="2147483670" r:id="rId3"/>
    <p:sldLayoutId id="2147483671" r:id="rId4"/>
    <p:sldLayoutId id="2147483672" r:id="rId5"/>
    <p:sldLayoutId id="2147483673" r:id="rId6"/>
    <p:sldLayoutId id="2147483679" r:id="rId7"/>
    <p:sldLayoutId id="2147483674" r:id="rId8"/>
    <p:sldLayoutId id="2147483675" r:id="rId9"/>
    <p:sldLayoutId id="2147483676" r:id="rId10"/>
    <p:sldLayoutId id="2147483678" r:id="rId11"/>
    <p:sldLayoutId id="2147483680" r:id="rId12"/>
  </p:sldLayoutIdLst>
  <p:hf sldNum="0" hdr="0" ftr="0" dt="0"/>
  <p:txStyles>
    <p:title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en-IL" sz="4400" b="0" i="0" u="none" strike="noStrike" kern="1200" cap="none" dirty="0">
          <a:solidFill>
            <a:schemeClr val="tx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57200" algn="r" rtl="1">
        <a:lnSpc>
          <a:spcPct val="100000"/>
        </a:lnSpc>
        <a:spcBef>
          <a:spcPts val="0"/>
        </a:spcBef>
        <a:spcAft>
          <a:spcPts val="0"/>
        </a:spcAft>
        <a:buClr>
          <a:srgbClr val="000000"/>
        </a:buClr>
        <a:buFont typeface="Arial"/>
        <a:defRPr lang="en-US" sz="2800" b="0" i="0" u="none" strike="noStrike" kern="1200" cap="none" dirty="0">
          <a:solidFill>
            <a:schemeClr val="tx1"/>
          </a:solidFill>
          <a:latin typeface="Arial" panose="020B0604020202020204" pitchFamily="34" charset="0"/>
          <a:ea typeface="+mn-ea"/>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55.png"/><Relationship Id="rId4"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6.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7.png"/><Relationship Id="rId4"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2"/>
          </p:nvPr>
        </p:nvSpPr>
        <p:spPr/>
        <p:txBody>
          <a:bodyPr/>
          <a:lstStyle/>
          <a:p>
            <a:pPr lvl="0"/>
            <a:r>
              <a:rPr lang="he-IL" dirty="0"/>
              <a:t>מפתח </a:t>
            </a:r>
            <a:r>
              <a:rPr lang="he-IL" dirty="0" err="1"/>
              <a:t>הל"ב</a:t>
            </a:r>
            <a:r>
              <a:rPr lang="he-IL" dirty="0"/>
              <a:t> לכיתות ה-ו</a:t>
            </a:r>
          </a:p>
          <a:p>
            <a:pPr lvl="0"/>
            <a:endParaRPr lang="he-IL" dirty="0"/>
          </a:p>
        </p:txBody>
      </p:sp>
      <p:sp>
        <p:nvSpPr>
          <p:cNvPr id="239" name="Google Shape;239;p5"/>
          <p:cNvSpPr txBox="1">
            <a:spLocks noGrp="1"/>
          </p:cNvSpPr>
          <p:nvPr>
            <p:ph type="body" sz="quarter" idx="13"/>
          </p:nvPr>
        </p:nvSpPr>
        <p:spPr/>
        <p:txBody>
          <a:bodyPr>
            <a:normAutofit/>
          </a:bodyPr>
          <a:lstStyle/>
          <a:p>
            <a:pPr lvl="0"/>
            <a:r>
              <a:rPr lang="he-IL" dirty="0"/>
              <a:t>נושא השיעור: להיות אלוף העולם </a:t>
            </a:r>
          </a:p>
        </p:txBody>
      </p:sp>
      <p:sp>
        <p:nvSpPr>
          <p:cNvPr id="19" name="Text Placeholder 18">
            <a:extLst>
              <a:ext uri="{FF2B5EF4-FFF2-40B4-BE49-F238E27FC236}">
                <a16:creationId xmlns:a16="http://schemas.microsoft.com/office/drawing/2014/main" id="{91CC378B-9FA6-1B4C-A348-C8DA73E19971}"/>
              </a:ext>
            </a:extLst>
          </p:cNvPr>
          <p:cNvSpPr>
            <a:spLocks noGrp="1"/>
          </p:cNvSpPr>
          <p:nvPr>
            <p:ph type="body" sz="quarter" idx="14"/>
          </p:nvPr>
        </p:nvSpPr>
        <p:spPr/>
        <p:txBody>
          <a:bodyPr/>
          <a:lstStyle/>
          <a:p>
            <a:r>
              <a:rPr lang="he-IL" dirty="0">
                <a:sym typeface="Calibri"/>
              </a:rPr>
              <a:t>עם המורה: ערן יונגר </a:t>
            </a:r>
          </a:p>
          <a:p>
            <a:endParaRPr lang="en-IL" dirty="0"/>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25" name="Google Shape;240;p5">
            <a:extLst>
              <a:ext uri="{FF2B5EF4-FFF2-40B4-BE49-F238E27FC236}">
                <a16:creationId xmlns:a16="http://schemas.microsoft.com/office/drawing/2014/main" id="{445409F4-D6DB-E449-AE3F-B64FDF06106E}"/>
              </a:ext>
            </a:extLst>
          </p:cNvPr>
          <p:cNvSpPr txBox="1">
            <a:spLocks/>
          </p:cNvSpPr>
          <p:nvPr/>
        </p:nvSpPr>
        <p:spPr>
          <a:xfrm>
            <a:off x="6513508" y="6293758"/>
            <a:ext cx="5099050" cy="560533"/>
          </a:xfrm>
          <a:prstGeom prst="rect">
            <a:avLst/>
          </a:prstGeom>
        </p:spPr>
        <p:txBody>
          <a:bodyPr vert="horz" lIns="91440" tIns="45720" rIns="91440" bIns="45720" rtlCol="0">
            <a:normAutofit fontScale="77500" lnSpcReduction="20000"/>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lang="en-US" sz="2800" b="0" i="0" u="none" strike="noStrike" kern="1200" cap="none">
                <a:solidFill>
                  <a:schemeClr val="bg1"/>
                </a:solidFill>
                <a:latin typeface="Calibri" panose="020F0502020204030204" pitchFamily="34" charset="0"/>
                <a:ea typeface="+mn-ea"/>
                <a:cs typeface="+mn-cs"/>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he-IL" dirty="0"/>
              <a:t>נא הצטיידו ב_____________________</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2612571" y="663126"/>
            <a:ext cx="8749019"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a:t>האם כל אחד יכול להיות אלוף העולם? </a:t>
            </a:r>
            <a:endParaRPr dirty="0"/>
          </a:p>
        </p:txBody>
      </p:sp>
      <p:pic>
        <p:nvPicPr>
          <p:cNvPr id="296" name="Google Shape;296;p11"/>
          <p:cNvPicPr preferRelativeResize="0"/>
          <p:nvPr/>
        </p:nvPicPr>
        <p:blipFill rotWithShape="1">
          <a:blip r:embed="rId3">
            <a:alphaModFix/>
          </a:blip>
          <a:srcRect/>
          <a:stretch/>
        </p:blipFill>
        <p:spPr>
          <a:xfrm>
            <a:off x="2064045" y="312426"/>
            <a:ext cx="1017545" cy="1070700"/>
          </a:xfrm>
          <a:prstGeom prst="rect">
            <a:avLst/>
          </a:prstGeom>
          <a:noFill/>
          <a:ln>
            <a:noFill/>
          </a:ln>
        </p:spPr>
      </p:pic>
      <p:pic>
        <p:nvPicPr>
          <p:cNvPr id="2" name="תמונה 1">
            <a:extLst>
              <a:ext uri="{FF2B5EF4-FFF2-40B4-BE49-F238E27FC236}">
                <a16:creationId xmlns:a16="http://schemas.microsoft.com/office/drawing/2014/main" id="{0EA0BE74-9A8B-4C7F-9815-551D5876AC36}"/>
              </a:ext>
            </a:extLst>
          </p:cNvPr>
          <p:cNvPicPr>
            <a:picLocks noChangeAspect="1"/>
          </p:cNvPicPr>
          <p:nvPr/>
        </p:nvPicPr>
        <p:blipFill>
          <a:blip r:embed="rId4"/>
          <a:stretch>
            <a:fillRect/>
          </a:stretch>
        </p:blipFill>
        <p:spPr>
          <a:xfrm>
            <a:off x="586127" y="1928813"/>
            <a:ext cx="3646240" cy="4119242"/>
          </a:xfrm>
          <a:prstGeom prst="rect">
            <a:avLst/>
          </a:prstGeom>
        </p:spPr>
      </p:pic>
      <p:pic>
        <p:nvPicPr>
          <p:cNvPr id="3" name="תמונה 2">
            <a:extLst>
              <a:ext uri="{FF2B5EF4-FFF2-40B4-BE49-F238E27FC236}">
                <a16:creationId xmlns:a16="http://schemas.microsoft.com/office/drawing/2014/main" id="{E95F3F95-6758-48AF-9C30-E11D046A5058}"/>
              </a:ext>
            </a:extLst>
          </p:cNvPr>
          <p:cNvPicPr>
            <a:picLocks noChangeAspect="1"/>
          </p:cNvPicPr>
          <p:nvPr/>
        </p:nvPicPr>
        <p:blipFill>
          <a:blip r:embed="rId5"/>
          <a:stretch>
            <a:fillRect/>
          </a:stretch>
        </p:blipFill>
        <p:spPr>
          <a:xfrm>
            <a:off x="4415246" y="2486890"/>
            <a:ext cx="3396581" cy="2754896"/>
          </a:xfrm>
          <a:prstGeom prst="rect">
            <a:avLst/>
          </a:prstGeom>
        </p:spPr>
      </p:pic>
      <p:pic>
        <p:nvPicPr>
          <p:cNvPr id="4" name="תמונה 3">
            <a:extLst>
              <a:ext uri="{FF2B5EF4-FFF2-40B4-BE49-F238E27FC236}">
                <a16:creationId xmlns:a16="http://schemas.microsoft.com/office/drawing/2014/main" id="{10922AD0-46E4-4CAF-B041-C8D0C85CBC11}"/>
              </a:ext>
            </a:extLst>
          </p:cNvPr>
          <p:cNvPicPr>
            <a:picLocks noChangeAspect="1"/>
          </p:cNvPicPr>
          <p:nvPr/>
        </p:nvPicPr>
        <p:blipFill>
          <a:blip r:embed="rId6"/>
          <a:stretch>
            <a:fillRect/>
          </a:stretch>
        </p:blipFill>
        <p:spPr>
          <a:xfrm>
            <a:off x="7994706" y="1901146"/>
            <a:ext cx="3366884" cy="4212926"/>
          </a:xfrm>
          <a:prstGeom prst="rect">
            <a:avLst/>
          </a:prstGeom>
        </p:spPr>
      </p:pic>
    </p:spTree>
    <p:extLst>
      <p:ext uri="{BB962C8B-B14F-4D97-AF65-F5344CB8AC3E}">
        <p14:creationId xmlns:p14="http://schemas.microsoft.com/office/powerpoint/2010/main" val="344021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xfrm>
            <a:off x="593272" y="813026"/>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האם יש עוד אפשרות להיות אלופי העולם ? </a:t>
            </a:r>
            <a:endParaRPr dirty="0"/>
          </a:p>
        </p:txBody>
      </p:sp>
      <p:sp>
        <p:nvSpPr>
          <p:cNvPr id="2" name="Content Placeholder 1">
            <a:extLst>
              <a:ext uri="{FF2B5EF4-FFF2-40B4-BE49-F238E27FC236}">
                <a16:creationId xmlns:a16="http://schemas.microsoft.com/office/drawing/2014/main" id="{6B06A5E1-2685-3C4D-B144-69D519105EAE}"/>
              </a:ext>
            </a:extLst>
          </p:cNvPr>
          <p:cNvSpPr>
            <a:spLocks noGrp="1"/>
          </p:cNvSpPr>
          <p:nvPr>
            <p:ph sz="half" idx="2"/>
          </p:nvPr>
        </p:nvSpPr>
        <p:spPr>
          <a:xfrm>
            <a:off x="1309007" y="2401207"/>
            <a:ext cx="9573986" cy="4351338"/>
          </a:xfrm>
        </p:spPr>
        <p:txBody>
          <a:bodyPr/>
          <a:lstStyle/>
          <a:p>
            <a:pPr lvl="0">
              <a:buSzPts val="2800"/>
              <a:buFont typeface="Arial"/>
              <a:buChar char="•"/>
            </a:pPr>
            <a:r>
              <a:rPr lang="he-IL" sz="4000" dirty="0"/>
              <a:t>כתבו איזה מעשים יכולים להפוך אדם לאלוף העולם ? </a:t>
            </a:r>
            <a:br>
              <a:rPr lang="he-IL" sz="4000" dirty="0"/>
            </a:br>
            <a:endParaRPr lang="he-IL" sz="4000" dirty="0"/>
          </a:p>
          <a:p>
            <a:pPr lvl="0" indent="-50800">
              <a:buSzPts val="2800"/>
              <a:buNone/>
            </a:pPr>
            <a:endParaRPr lang="he-IL" dirty="0"/>
          </a:p>
          <a:p>
            <a:endParaRPr lang="en-IL" dirty="0"/>
          </a:p>
        </p:txBody>
      </p:sp>
      <p:pic>
        <p:nvPicPr>
          <p:cNvPr id="304" name="Google Shape;304;p12"/>
          <p:cNvPicPr preferRelativeResize="0"/>
          <p:nvPr/>
        </p:nvPicPr>
        <p:blipFill rotWithShape="1">
          <a:blip r:embed="rId5">
            <a:alphaModFix/>
          </a:blip>
          <a:srcRect/>
          <a:stretch/>
        </p:blipFill>
        <p:spPr>
          <a:xfrm>
            <a:off x="347084" y="262845"/>
            <a:ext cx="1047545" cy="550181"/>
          </a:xfrm>
          <a:prstGeom prst="rect">
            <a:avLst/>
          </a:prstGeom>
          <a:noFill/>
          <a:ln>
            <a:noFill/>
          </a:ln>
        </p:spPr>
      </p:pic>
      <p:pic>
        <p:nvPicPr>
          <p:cNvPr id="4" name="תמונה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4667" y="4291639"/>
            <a:ext cx="2020261" cy="2020261"/>
          </a:xfrm>
          <a:prstGeom prst="rect">
            <a:avLst/>
          </a:prstGeom>
        </p:spPr>
      </p:pic>
      <p:pic>
        <p:nvPicPr>
          <p:cNvPr id="3"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40818" y="172258"/>
            <a:ext cx="2241070" cy="7993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4" name="Google Shape;304;p12"/>
          <p:cNvPicPr preferRelativeResize="0"/>
          <p:nvPr/>
        </p:nvPicPr>
        <p:blipFill rotWithShape="1">
          <a:blip r:embed="rId3">
            <a:alphaModFix/>
          </a:blip>
          <a:srcRect/>
          <a:stretch/>
        </p:blipFill>
        <p:spPr>
          <a:xfrm>
            <a:off x="347084" y="262845"/>
            <a:ext cx="1047545" cy="550181"/>
          </a:xfrm>
          <a:prstGeom prst="rect">
            <a:avLst/>
          </a:prstGeom>
          <a:noFill/>
          <a:ln>
            <a:noFill/>
          </a:ln>
        </p:spPr>
      </p:pic>
      <p:pic>
        <p:nvPicPr>
          <p:cNvPr id="8" name="תמונה 7">
            <a:extLst>
              <a:ext uri="{FF2B5EF4-FFF2-40B4-BE49-F238E27FC236}">
                <a16:creationId xmlns:a16="http://schemas.microsoft.com/office/drawing/2014/main" id="{47D23882-8B8D-49B2-9C82-EA5FD725E8F2}"/>
              </a:ext>
            </a:extLst>
          </p:cNvPr>
          <p:cNvPicPr>
            <a:picLocks noChangeAspect="1"/>
          </p:cNvPicPr>
          <p:nvPr/>
        </p:nvPicPr>
        <p:blipFill rotWithShape="1">
          <a:blip r:embed="rId4"/>
          <a:srcRect r="63679"/>
          <a:stretch/>
        </p:blipFill>
        <p:spPr>
          <a:xfrm>
            <a:off x="7521110" y="1475807"/>
            <a:ext cx="3072868" cy="4758865"/>
          </a:xfrm>
          <a:prstGeom prst="rect">
            <a:avLst/>
          </a:prstGeom>
        </p:spPr>
      </p:pic>
      <p:sp>
        <p:nvSpPr>
          <p:cNvPr id="9" name="Google Shape;302;p12"/>
          <p:cNvSpPr txBox="1">
            <a:spLocks noGrp="1"/>
          </p:cNvSpPr>
          <p:nvPr>
            <p:ph type="title"/>
          </p:nvPr>
        </p:nvSpPr>
        <p:spPr>
          <a:xfrm>
            <a:off x="1394629" y="150244"/>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אתם מכירים את האלופה?</a:t>
            </a:r>
            <a:r>
              <a:rPr lang="en-US" dirty="0"/>
              <a:t> </a:t>
            </a:r>
            <a:endParaRPr dirty="0"/>
          </a:p>
        </p:txBody>
      </p:sp>
      <p:pic>
        <p:nvPicPr>
          <p:cNvPr id="10" name="תמונה 9">
            <a:extLst>
              <a:ext uri="{FF2B5EF4-FFF2-40B4-BE49-F238E27FC236}">
                <a16:creationId xmlns:a16="http://schemas.microsoft.com/office/drawing/2014/main" id="{47D23882-8B8D-49B2-9C82-EA5FD725E8F2}"/>
              </a:ext>
            </a:extLst>
          </p:cNvPr>
          <p:cNvPicPr>
            <a:picLocks noChangeAspect="1"/>
          </p:cNvPicPr>
          <p:nvPr/>
        </p:nvPicPr>
        <p:blipFill rotWithShape="1">
          <a:blip r:embed="rId4"/>
          <a:srcRect l="38679" t="39048"/>
          <a:stretch/>
        </p:blipFill>
        <p:spPr>
          <a:xfrm>
            <a:off x="1440348" y="1912679"/>
            <a:ext cx="5535218" cy="3338589"/>
          </a:xfrm>
          <a:prstGeom prst="rect">
            <a:avLst/>
          </a:prstGeom>
        </p:spPr>
      </p:pic>
    </p:spTree>
    <p:extLst>
      <p:ext uri="{BB962C8B-B14F-4D97-AF65-F5344CB8AC3E}">
        <p14:creationId xmlns:p14="http://schemas.microsoft.com/office/powerpoint/2010/main" val="97321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A60D0327-FD27-48AD-8B13-FBD31C620C57}"/>
              </a:ext>
            </a:extLst>
          </p:cNvPr>
          <p:cNvPicPr>
            <a:picLocks noChangeAspect="1"/>
          </p:cNvPicPr>
          <p:nvPr/>
        </p:nvPicPr>
        <p:blipFill>
          <a:blip r:embed="rId2"/>
          <a:stretch>
            <a:fillRect/>
          </a:stretch>
        </p:blipFill>
        <p:spPr>
          <a:xfrm>
            <a:off x="-1" y="0"/>
            <a:ext cx="5861958" cy="6858000"/>
          </a:xfrm>
          <a:prstGeom prst="rect">
            <a:avLst/>
          </a:prstGeom>
        </p:spPr>
      </p:pic>
      <p:pic>
        <p:nvPicPr>
          <p:cNvPr id="3" name="תמונה 2">
            <a:extLst>
              <a:ext uri="{FF2B5EF4-FFF2-40B4-BE49-F238E27FC236}">
                <a16:creationId xmlns:a16="http://schemas.microsoft.com/office/drawing/2014/main" id="{07FFD0DF-8A1D-47F3-A0EF-5082AF94C00D}"/>
              </a:ext>
            </a:extLst>
          </p:cNvPr>
          <p:cNvPicPr>
            <a:picLocks noChangeAspect="1"/>
          </p:cNvPicPr>
          <p:nvPr/>
        </p:nvPicPr>
        <p:blipFill>
          <a:blip r:embed="rId3"/>
          <a:stretch>
            <a:fillRect/>
          </a:stretch>
        </p:blipFill>
        <p:spPr>
          <a:xfrm>
            <a:off x="5861957" y="0"/>
            <a:ext cx="6330043" cy="7039778"/>
          </a:xfrm>
          <a:prstGeom prst="rect">
            <a:avLst/>
          </a:prstGeom>
        </p:spPr>
      </p:pic>
    </p:spTree>
    <p:extLst>
      <p:ext uri="{BB962C8B-B14F-4D97-AF65-F5344CB8AC3E}">
        <p14:creationId xmlns:p14="http://schemas.microsoft.com/office/powerpoint/2010/main" val="2142900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BD2105CF-F62E-41A4-9F47-3DD90578DFF6}"/>
              </a:ext>
            </a:extLst>
          </p:cNvPr>
          <p:cNvPicPr>
            <a:picLocks noChangeAspect="1"/>
          </p:cNvPicPr>
          <p:nvPr/>
        </p:nvPicPr>
        <p:blipFill>
          <a:blip r:embed="rId2"/>
          <a:stretch>
            <a:fillRect/>
          </a:stretch>
        </p:blipFill>
        <p:spPr>
          <a:xfrm>
            <a:off x="0" y="-195628"/>
            <a:ext cx="12354790" cy="7053628"/>
          </a:xfrm>
          <a:prstGeom prst="rect">
            <a:avLst/>
          </a:prstGeom>
        </p:spPr>
      </p:pic>
    </p:spTree>
    <p:extLst>
      <p:ext uri="{BB962C8B-B14F-4D97-AF65-F5344CB8AC3E}">
        <p14:creationId xmlns:p14="http://schemas.microsoft.com/office/powerpoint/2010/main" val="2516136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xfrm>
            <a:off x="145869" y="0"/>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אלוף העולם  -  חנן בן ארי  </a:t>
            </a:r>
            <a:endParaRPr dirty="0"/>
          </a:p>
        </p:txBody>
      </p:sp>
      <p:sp>
        <p:nvSpPr>
          <p:cNvPr id="2" name="Content Placeholder 1">
            <a:extLst>
              <a:ext uri="{FF2B5EF4-FFF2-40B4-BE49-F238E27FC236}">
                <a16:creationId xmlns:a16="http://schemas.microsoft.com/office/drawing/2014/main" id="{A04D1661-978C-E84D-8B56-A481143850BD}"/>
              </a:ext>
            </a:extLst>
          </p:cNvPr>
          <p:cNvSpPr>
            <a:spLocks noGrp="1"/>
          </p:cNvSpPr>
          <p:nvPr>
            <p:ph sz="half" idx="2"/>
          </p:nvPr>
        </p:nvSpPr>
        <p:spPr>
          <a:xfrm>
            <a:off x="-1384663" y="1089796"/>
            <a:ext cx="12192000" cy="5167311"/>
          </a:xfrm>
        </p:spPr>
        <p:txBody>
          <a:bodyPr>
            <a:normAutofit/>
          </a:bodyPr>
          <a:lstStyle/>
          <a:p>
            <a:pPr lvl="0" indent="-50800">
              <a:buSzPts val="2800"/>
              <a:buNone/>
            </a:pPr>
            <a:r>
              <a:rPr lang="he-IL" dirty="0"/>
              <a:t>אני אלוף העולם בליפול</a:t>
            </a:r>
          </a:p>
          <a:p>
            <a:pPr lvl="0" indent="-50800">
              <a:buSzPts val="2800"/>
              <a:buNone/>
            </a:pPr>
            <a:r>
              <a:rPr lang="he-IL" dirty="0"/>
              <a:t>ולקום כמו גדול</a:t>
            </a:r>
          </a:p>
          <a:p>
            <a:pPr lvl="0" indent="-50800">
              <a:buSzPts val="2800"/>
              <a:buNone/>
            </a:pPr>
            <a:r>
              <a:rPr lang="he-IL" dirty="0"/>
              <a:t>את תראי, כמו עוף חול</a:t>
            </a:r>
          </a:p>
          <a:p>
            <a:pPr lvl="0" indent="-50800">
              <a:buSzPts val="2800"/>
              <a:buNone/>
            </a:pPr>
            <a:r>
              <a:rPr lang="he-IL" dirty="0"/>
              <a:t>אני נשרף, אבל בוחר בכל יום להמשיך לחיות</a:t>
            </a:r>
          </a:p>
          <a:p>
            <a:pPr lvl="0" indent="-50800">
              <a:buSzPts val="2800"/>
              <a:buNone/>
            </a:pPr>
            <a:r>
              <a:rPr lang="he-IL" dirty="0"/>
              <a:t>אני אלוף העולם בלרצות</a:t>
            </a:r>
          </a:p>
          <a:p>
            <a:pPr lvl="0" indent="-50800">
              <a:buSzPts val="2800"/>
              <a:buNone/>
            </a:pPr>
            <a:r>
              <a:rPr lang="he-IL" dirty="0"/>
              <a:t>לפחות לנסות</a:t>
            </a:r>
          </a:p>
          <a:p>
            <a:pPr lvl="0" indent="-50800">
              <a:buSzPts val="2800"/>
              <a:buNone/>
            </a:pPr>
            <a:r>
              <a:rPr lang="he-IL" dirty="0"/>
              <a:t>את תראי, איך בסוף</a:t>
            </a:r>
          </a:p>
          <a:p>
            <a:pPr lvl="0" indent="-50800">
              <a:buSzPts val="2800"/>
              <a:buNone/>
            </a:pPr>
            <a:r>
              <a:rPr lang="he-IL" dirty="0"/>
              <a:t>אחרי ההפסדים הניצחון הרבה יותר מתוק</a:t>
            </a:r>
          </a:p>
          <a:p>
            <a:pPr lvl="0" indent="-50800">
              <a:buSzPts val="2800"/>
              <a:buNone/>
            </a:pPr>
            <a:r>
              <a:rPr lang="he-IL" dirty="0"/>
              <a:t>אני אלוף העולם</a:t>
            </a:r>
          </a:p>
          <a:p>
            <a:pPr lvl="0" indent="-50800">
              <a:buSzPts val="2800"/>
              <a:buNone/>
            </a:pPr>
            <a:endParaRPr lang="he-IL" dirty="0"/>
          </a:p>
        </p:txBody>
      </p:sp>
    </p:spTree>
    <p:extLst>
      <p:ext uri="{BB962C8B-B14F-4D97-AF65-F5344CB8AC3E}">
        <p14:creationId xmlns:p14="http://schemas.microsoft.com/office/powerpoint/2010/main" val="371064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FEA0BBCB-12E7-44D4-891E-048EF72CD694}"/>
              </a:ext>
            </a:extLst>
          </p:cNvPr>
          <p:cNvPicPr>
            <a:picLocks noChangeAspect="1"/>
          </p:cNvPicPr>
          <p:nvPr/>
        </p:nvPicPr>
        <p:blipFill>
          <a:blip r:embed="rId2"/>
          <a:stretch>
            <a:fillRect/>
          </a:stretch>
        </p:blipFill>
        <p:spPr>
          <a:xfrm>
            <a:off x="0" y="-103760"/>
            <a:ext cx="12192000" cy="6858000"/>
          </a:xfrm>
          <a:prstGeom prst="rect">
            <a:avLst/>
          </a:prstGeom>
        </p:spPr>
      </p:pic>
    </p:spTree>
    <p:extLst>
      <p:ext uri="{BB962C8B-B14F-4D97-AF65-F5344CB8AC3E}">
        <p14:creationId xmlns:p14="http://schemas.microsoft.com/office/powerpoint/2010/main" val="1072170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xfrm>
            <a:off x="145869" y="0"/>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אלוף העולם  -  חנן בן ארי  </a:t>
            </a:r>
            <a:endParaRPr dirty="0"/>
          </a:p>
        </p:txBody>
      </p:sp>
      <p:sp>
        <p:nvSpPr>
          <p:cNvPr id="2" name="Content Placeholder 1">
            <a:extLst>
              <a:ext uri="{FF2B5EF4-FFF2-40B4-BE49-F238E27FC236}">
                <a16:creationId xmlns:a16="http://schemas.microsoft.com/office/drawing/2014/main" id="{A04D1661-978C-E84D-8B56-A481143850BD}"/>
              </a:ext>
            </a:extLst>
          </p:cNvPr>
          <p:cNvSpPr>
            <a:spLocks noGrp="1"/>
          </p:cNvSpPr>
          <p:nvPr>
            <p:ph sz="half" idx="2"/>
          </p:nvPr>
        </p:nvSpPr>
        <p:spPr>
          <a:xfrm>
            <a:off x="-1384663" y="1089796"/>
            <a:ext cx="12192000" cy="5167311"/>
          </a:xfrm>
        </p:spPr>
        <p:txBody>
          <a:bodyPr>
            <a:normAutofit/>
          </a:bodyPr>
          <a:lstStyle/>
          <a:p>
            <a:pPr lvl="0" indent="-50800">
              <a:buSzPts val="2800"/>
              <a:buNone/>
            </a:pPr>
            <a:r>
              <a:rPr lang="he-IL" b="1" dirty="0">
                <a:solidFill>
                  <a:srgbClr val="FF0000"/>
                </a:solidFill>
              </a:rPr>
              <a:t>אני אלוף העולם בליפול</a:t>
            </a:r>
          </a:p>
          <a:p>
            <a:pPr lvl="0" indent="-50800">
              <a:buSzPts val="2800"/>
              <a:buNone/>
            </a:pPr>
            <a:r>
              <a:rPr lang="he-IL" b="1" dirty="0">
                <a:solidFill>
                  <a:srgbClr val="FF0000"/>
                </a:solidFill>
              </a:rPr>
              <a:t>ולקום כמו גדול</a:t>
            </a:r>
          </a:p>
          <a:p>
            <a:pPr lvl="0" indent="-50800">
              <a:buSzPts val="2800"/>
              <a:buNone/>
            </a:pPr>
            <a:r>
              <a:rPr lang="he-IL" dirty="0"/>
              <a:t>את תראי, כמו עוף חול</a:t>
            </a:r>
          </a:p>
          <a:p>
            <a:pPr lvl="0" indent="-50800">
              <a:buSzPts val="2800"/>
              <a:buNone/>
            </a:pPr>
            <a:r>
              <a:rPr lang="he-IL" dirty="0"/>
              <a:t>אני נשרף, אבל בוחר בכל יום להמשיך לחיות</a:t>
            </a:r>
          </a:p>
          <a:p>
            <a:pPr lvl="0" indent="-50800">
              <a:buSzPts val="2800"/>
              <a:buNone/>
            </a:pPr>
            <a:r>
              <a:rPr lang="he-IL" dirty="0"/>
              <a:t>אני אלוף העולם בלרצות</a:t>
            </a:r>
          </a:p>
          <a:p>
            <a:pPr lvl="0" indent="-50800">
              <a:buSzPts val="2800"/>
              <a:buNone/>
            </a:pPr>
            <a:r>
              <a:rPr lang="he-IL" dirty="0"/>
              <a:t>לפחות לנסות</a:t>
            </a:r>
          </a:p>
          <a:p>
            <a:pPr lvl="0" indent="-50800">
              <a:buSzPts val="2800"/>
              <a:buNone/>
            </a:pPr>
            <a:r>
              <a:rPr lang="he-IL" dirty="0"/>
              <a:t>את תראי, איך בסוף</a:t>
            </a:r>
          </a:p>
          <a:p>
            <a:pPr lvl="0" indent="-50800">
              <a:buSzPts val="2800"/>
              <a:buNone/>
            </a:pPr>
            <a:r>
              <a:rPr lang="he-IL" dirty="0"/>
              <a:t>אחרי ההפסדים הניצחון הרבה יותר מתוק</a:t>
            </a:r>
          </a:p>
          <a:p>
            <a:pPr lvl="0" indent="-50800">
              <a:buSzPts val="2800"/>
              <a:buNone/>
            </a:pPr>
            <a:r>
              <a:rPr lang="he-IL" dirty="0"/>
              <a:t>אני אלוף העולם</a:t>
            </a:r>
          </a:p>
          <a:p>
            <a:pPr lvl="0" indent="-50800">
              <a:buSzPts val="2800"/>
              <a:buNone/>
            </a:pPr>
            <a:endParaRPr lang="he-IL" dirty="0"/>
          </a:p>
        </p:txBody>
      </p:sp>
    </p:spTree>
    <p:extLst>
      <p:ext uri="{BB962C8B-B14F-4D97-AF65-F5344CB8AC3E}">
        <p14:creationId xmlns:p14="http://schemas.microsoft.com/office/powerpoint/2010/main" val="239835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158262" y="0"/>
            <a:ext cx="12350262" cy="6858001"/>
          </a:xfrm>
          <a:prstGeom prst="rect">
            <a:avLst/>
          </a:prstGeom>
        </p:spPr>
      </p:pic>
    </p:spTree>
    <p:extLst>
      <p:ext uri="{BB962C8B-B14F-4D97-AF65-F5344CB8AC3E}">
        <p14:creationId xmlns:p14="http://schemas.microsoft.com/office/powerpoint/2010/main" val="1162719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0" y="4049"/>
            <a:ext cx="12192000" cy="6853951"/>
          </a:xfrm>
          <a:prstGeom prst="rect">
            <a:avLst/>
          </a:prstGeom>
        </p:spPr>
      </p:pic>
    </p:spTree>
    <p:extLst>
      <p:ext uri="{BB962C8B-B14F-4D97-AF65-F5344CB8AC3E}">
        <p14:creationId xmlns:p14="http://schemas.microsoft.com/office/powerpoint/2010/main" val="3042397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A5CA99F-D3AE-497B-9043-A62E991A77B7}"/>
              </a:ext>
            </a:extLst>
          </p:cNvPr>
          <p:cNvSpPr>
            <a:spLocks noGrp="1"/>
          </p:cNvSpPr>
          <p:nvPr>
            <p:ph type="title"/>
          </p:nvPr>
        </p:nvSpPr>
        <p:spPr>
          <a:xfrm>
            <a:off x="865046" y="109217"/>
            <a:ext cx="10515600" cy="1325563"/>
          </a:xfrm>
        </p:spPr>
        <p:txBody>
          <a:bodyPr/>
          <a:lstStyle/>
          <a:p>
            <a:r>
              <a:rPr lang="he-IL" dirty="0"/>
              <a:t>וועדת הסרטים החליטה לאפשר לכם ליצור סרט</a:t>
            </a:r>
          </a:p>
        </p:txBody>
      </p:sp>
      <p:pic>
        <p:nvPicPr>
          <p:cNvPr id="4" name="מציין מיקום תוכן 3">
            <a:extLst>
              <a:ext uri="{FF2B5EF4-FFF2-40B4-BE49-F238E27FC236}">
                <a16:creationId xmlns:a16="http://schemas.microsoft.com/office/drawing/2014/main" id="{CBA7695E-69D7-4CB0-80E1-8119E1B85C5B}"/>
              </a:ext>
            </a:extLst>
          </p:cNvPr>
          <p:cNvPicPr>
            <a:picLocks noGrp="1" noChangeAspect="1"/>
          </p:cNvPicPr>
          <p:nvPr>
            <p:ph idx="1"/>
          </p:nvPr>
        </p:nvPicPr>
        <p:blipFill>
          <a:blip r:embed="rId3"/>
          <a:stretch>
            <a:fillRect/>
          </a:stretch>
        </p:blipFill>
        <p:spPr>
          <a:xfrm>
            <a:off x="1143000" y="1304151"/>
            <a:ext cx="10237646" cy="4770077"/>
          </a:xfrm>
          <a:prstGeom prst="rect">
            <a:avLst/>
          </a:prstGeom>
        </p:spPr>
      </p:pic>
    </p:spTree>
    <p:extLst>
      <p:ext uri="{BB962C8B-B14F-4D97-AF65-F5344CB8AC3E}">
        <p14:creationId xmlns:p14="http://schemas.microsoft.com/office/powerpoint/2010/main" val="1018375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BAC69397-C669-41A8-BD34-6D37EB21FBF0}"/>
              </a:ext>
            </a:extLst>
          </p:cNvPr>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1927027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4AAC69D-F8B6-4F3E-8159-D1878E0A57CB}"/>
              </a:ext>
            </a:extLst>
          </p:cNvPr>
          <p:cNvPicPr>
            <a:picLocks noChangeAspect="1"/>
          </p:cNvPicPr>
          <p:nvPr/>
        </p:nvPicPr>
        <p:blipFill>
          <a:blip r:embed="rId2"/>
          <a:stretch>
            <a:fillRect/>
          </a:stretch>
        </p:blipFill>
        <p:spPr>
          <a:xfrm>
            <a:off x="-528" y="-135082"/>
            <a:ext cx="12432674" cy="6993379"/>
          </a:xfrm>
          <a:prstGeom prst="rect">
            <a:avLst/>
          </a:prstGeom>
        </p:spPr>
      </p:pic>
    </p:spTree>
    <p:extLst>
      <p:ext uri="{BB962C8B-B14F-4D97-AF65-F5344CB8AC3E}">
        <p14:creationId xmlns:p14="http://schemas.microsoft.com/office/powerpoint/2010/main" val="1909406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029B6A50-D9B5-42C5-9980-75EC16187318}"/>
              </a:ext>
            </a:extLst>
          </p:cNvPr>
          <p:cNvPicPr>
            <a:picLocks noChangeAspect="1"/>
          </p:cNvPicPr>
          <p:nvPr/>
        </p:nvPicPr>
        <p:blipFill>
          <a:blip r:embed="rId2"/>
          <a:stretch>
            <a:fillRect/>
          </a:stretch>
        </p:blipFill>
        <p:spPr>
          <a:xfrm>
            <a:off x="0" y="-62345"/>
            <a:ext cx="12302836" cy="6920345"/>
          </a:xfrm>
          <a:prstGeom prst="rect">
            <a:avLst/>
          </a:prstGeom>
        </p:spPr>
      </p:pic>
    </p:spTree>
    <p:extLst>
      <p:ext uri="{BB962C8B-B14F-4D97-AF65-F5344CB8AC3E}">
        <p14:creationId xmlns:p14="http://schemas.microsoft.com/office/powerpoint/2010/main" val="3447829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A9843B5D-18B4-4A91-A831-A564346DB97D}"/>
              </a:ext>
            </a:extLst>
          </p:cNvPr>
          <p:cNvPicPr>
            <a:picLocks noChangeAspect="1"/>
          </p:cNvPicPr>
          <p:nvPr/>
        </p:nvPicPr>
        <p:blipFill>
          <a:blip r:embed="rId2"/>
          <a:stretch>
            <a:fillRect/>
          </a:stretch>
        </p:blipFill>
        <p:spPr>
          <a:xfrm>
            <a:off x="-528" y="0"/>
            <a:ext cx="12192528" cy="6858297"/>
          </a:xfrm>
          <a:prstGeom prst="rect">
            <a:avLst/>
          </a:prstGeom>
        </p:spPr>
      </p:pic>
    </p:spTree>
    <p:extLst>
      <p:ext uri="{BB962C8B-B14F-4D97-AF65-F5344CB8AC3E}">
        <p14:creationId xmlns:p14="http://schemas.microsoft.com/office/powerpoint/2010/main" val="257610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F33228C-39A0-4A45-A1C2-F25C9CCE97CA}"/>
              </a:ext>
            </a:extLst>
          </p:cNvPr>
          <p:cNvPicPr>
            <a:picLocks noChangeAspect="1"/>
          </p:cNvPicPr>
          <p:nvPr/>
        </p:nvPicPr>
        <p:blipFill>
          <a:blip r:embed="rId2"/>
          <a:stretch>
            <a:fillRect/>
          </a:stretch>
        </p:blipFill>
        <p:spPr>
          <a:xfrm>
            <a:off x="-1" y="1"/>
            <a:ext cx="12211001" cy="6868688"/>
          </a:xfrm>
          <a:prstGeom prst="rect">
            <a:avLst/>
          </a:prstGeom>
        </p:spPr>
      </p:pic>
    </p:spTree>
    <p:extLst>
      <p:ext uri="{BB962C8B-B14F-4D97-AF65-F5344CB8AC3E}">
        <p14:creationId xmlns:p14="http://schemas.microsoft.com/office/powerpoint/2010/main" val="1259229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0" y="1"/>
            <a:ext cx="12191999" cy="6858000"/>
          </a:xfrm>
          <a:prstGeom prst="rect">
            <a:avLst/>
          </a:prstGeom>
        </p:spPr>
      </p:pic>
    </p:spTree>
    <p:extLst>
      <p:ext uri="{BB962C8B-B14F-4D97-AF65-F5344CB8AC3E}">
        <p14:creationId xmlns:p14="http://schemas.microsoft.com/office/powerpoint/2010/main" val="2150919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תוכן 2"/>
          <p:cNvSpPr>
            <a:spLocks noGrp="1"/>
          </p:cNvSpPr>
          <p:nvPr>
            <p:ph idx="1"/>
          </p:nvPr>
        </p:nvSpPr>
        <p:spPr/>
        <p:txBody>
          <a:bodyPr/>
          <a:lstStyle/>
          <a:p>
            <a:endParaRPr lang="he-IL"/>
          </a:p>
        </p:txBody>
      </p:sp>
      <p:pic>
        <p:nvPicPr>
          <p:cNvPr id="4" name="תמונה 3"/>
          <p:cNvPicPr>
            <a:picLocks noChangeAspect="1"/>
          </p:cNvPicPr>
          <p:nvPr/>
        </p:nvPicPr>
        <p:blipFill>
          <a:blip r:embed="rId2"/>
          <a:stretch>
            <a:fillRect/>
          </a:stretch>
        </p:blipFill>
        <p:spPr>
          <a:xfrm>
            <a:off x="838200" y="548640"/>
            <a:ext cx="5275217" cy="5775853"/>
          </a:xfrm>
          <a:prstGeom prst="rect">
            <a:avLst/>
          </a:prstGeom>
        </p:spPr>
      </p:pic>
      <p:pic>
        <p:nvPicPr>
          <p:cNvPr id="5" name="תמונה 4"/>
          <p:cNvPicPr>
            <a:picLocks noChangeAspect="1"/>
          </p:cNvPicPr>
          <p:nvPr/>
        </p:nvPicPr>
        <p:blipFill>
          <a:blip r:embed="rId3"/>
          <a:stretch>
            <a:fillRect/>
          </a:stretch>
        </p:blipFill>
        <p:spPr>
          <a:xfrm>
            <a:off x="6113418" y="548640"/>
            <a:ext cx="5394960" cy="5775854"/>
          </a:xfrm>
          <a:prstGeom prst="rect">
            <a:avLst/>
          </a:prstGeom>
        </p:spPr>
      </p:pic>
    </p:spTree>
    <p:extLst>
      <p:ext uri="{BB962C8B-B14F-4D97-AF65-F5344CB8AC3E}">
        <p14:creationId xmlns:p14="http://schemas.microsoft.com/office/powerpoint/2010/main" val="1230801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D826805-1DB5-4B46-85E5-054F881E5F78}"/>
              </a:ext>
            </a:extLst>
          </p:cNvPr>
          <p:cNvSpPr>
            <a:spLocks noGrp="1"/>
          </p:cNvSpPr>
          <p:nvPr>
            <p:ph type="title"/>
          </p:nvPr>
        </p:nvSpPr>
        <p:spPr/>
        <p:txBody>
          <a:bodyPr>
            <a:normAutofit fontScale="90000"/>
          </a:bodyPr>
          <a:lstStyle/>
          <a:p>
            <a:r>
              <a:rPr lang="he-IL" dirty="0"/>
              <a:t>מכירים את האלופה ? </a:t>
            </a:r>
          </a:p>
        </p:txBody>
      </p:sp>
      <p:pic>
        <p:nvPicPr>
          <p:cNvPr id="4" name="תמונה 3">
            <a:extLst>
              <a:ext uri="{FF2B5EF4-FFF2-40B4-BE49-F238E27FC236}">
                <a16:creationId xmlns:a16="http://schemas.microsoft.com/office/drawing/2014/main" id="{134B53C1-4F5C-430E-B27E-4E1CD905010F}"/>
              </a:ext>
            </a:extLst>
          </p:cNvPr>
          <p:cNvPicPr>
            <a:picLocks noChangeAspect="1"/>
          </p:cNvPicPr>
          <p:nvPr/>
        </p:nvPicPr>
        <p:blipFill rotWithShape="1">
          <a:blip r:embed="rId2"/>
          <a:srcRect l="22339" t="14010" r="5982" b="7934"/>
          <a:stretch/>
        </p:blipFill>
        <p:spPr>
          <a:xfrm>
            <a:off x="3657600" y="1959428"/>
            <a:ext cx="6048103" cy="3984171"/>
          </a:xfrm>
          <a:prstGeom prst="rect">
            <a:avLst/>
          </a:prstGeom>
        </p:spPr>
      </p:pic>
    </p:spTree>
    <p:extLst>
      <p:ext uri="{BB962C8B-B14F-4D97-AF65-F5344CB8AC3E}">
        <p14:creationId xmlns:p14="http://schemas.microsoft.com/office/powerpoint/2010/main" val="3855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D826805-1DB5-4B46-85E5-054F881E5F78}"/>
              </a:ext>
            </a:extLst>
          </p:cNvPr>
          <p:cNvSpPr>
            <a:spLocks noGrp="1"/>
          </p:cNvSpPr>
          <p:nvPr>
            <p:ph type="title"/>
          </p:nvPr>
        </p:nvSpPr>
        <p:spPr/>
        <p:txBody>
          <a:bodyPr>
            <a:normAutofit fontScale="90000"/>
          </a:bodyPr>
          <a:lstStyle/>
          <a:p>
            <a:r>
              <a:rPr lang="he-IL" dirty="0"/>
              <a:t>אסתר מלכה </a:t>
            </a:r>
            <a:r>
              <a:rPr lang="he-IL" dirty="0" err="1"/>
              <a:t>ריבקין</a:t>
            </a:r>
            <a:endParaRPr lang="he-IL" dirty="0"/>
          </a:p>
        </p:txBody>
      </p:sp>
      <p:pic>
        <p:nvPicPr>
          <p:cNvPr id="4" name="תמונה 3">
            <a:extLst>
              <a:ext uri="{FF2B5EF4-FFF2-40B4-BE49-F238E27FC236}">
                <a16:creationId xmlns:a16="http://schemas.microsoft.com/office/drawing/2014/main" id="{134B53C1-4F5C-430E-B27E-4E1CD905010F}"/>
              </a:ext>
            </a:extLst>
          </p:cNvPr>
          <p:cNvPicPr>
            <a:picLocks noChangeAspect="1"/>
          </p:cNvPicPr>
          <p:nvPr/>
        </p:nvPicPr>
        <p:blipFill rotWithShape="1">
          <a:blip r:embed="rId2"/>
          <a:srcRect l="22339" t="14010" r="5982" b="7934"/>
          <a:stretch/>
        </p:blipFill>
        <p:spPr>
          <a:xfrm>
            <a:off x="3657600" y="1959428"/>
            <a:ext cx="6048103" cy="3984171"/>
          </a:xfrm>
          <a:prstGeom prst="rect">
            <a:avLst/>
          </a:prstGeom>
        </p:spPr>
      </p:pic>
    </p:spTree>
    <p:extLst>
      <p:ext uri="{BB962C8B-B14F-4D97-AF65-F5344CB8AC3E}">
        <p14:creationId xmlns:p14="http://schemas.microsoft.com/office/powerpoint/2010/main" val="1298034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D17A49FF-2279-4D86-B337-FAD3F2315703}"/>
              </a:ext>
            </a:extLst>
          </p:cNvPr>
          <p:cNvPicPr>
            <a:picLocks noChangeAspect="1"/>
          </p:cNvPicPr>
          <p:nvPr/>
        </p:nvPicPr>
        <p:blipFill>
          <a:blip r:embed="rId2"/>
          <a:stretch>
            <a:fillRect/>
          </a:stretch>
        </p:blipFill>
        <p:spPr>
          <a:xfrm>
            <a:off x="-1" y="-383959"/>
            <a:ext cx="5596569" cy="7241960"/>
          </a:xfrm>
          <a:prstGeom prst="rect">
            <a:avLst/>
          </a:prstGeom>
        </p:spPr>
      </p:pic>
      <p:pic>
        <p:nvPicPr>
          <p:cNvPr id="3" name="תמונה 2">
            <a:extLst>
              <a:ext uri="{FF2B5EF4-FFF2-40B4-BE49-F238E27FC236}">
                <a16:creationId xmlns:a16="http://schemas.microsoft.com/office/drawing/2014/main" id="{2077D44F-E5A8-41FB-B775-C0784C3F47C9}"/>
              </a:ext>
            </a:extLst>
          </p:cNvPr>
          <p:cNvPicPr>
            <a:picLocks noChangeAspect="1"/>
          </p:cNvPicPr>
          <p:nvPr/>
        </p:nvPicPr>
        <p:blipFill>
          <a:blip r:embed="rId3"/>
          <a:stretch>
            <a:fillRect/>
          </a:stretch>
        </p:blipFill>
        <p:spPr>
          <a:xfrm>
            <a:off x="5596568" y="3161841"/>
            <a:ext cx="6731606" cy="3696159"/>
          </a:xfrm>
          <a:prstGeom prst="rect">
            <a:avLst/>
          </a:prstGeom>
        </p:spPr>
      </p:pic>
      <p:pic>
        <p:nvPicPr>
          <p:cNvPr id="4" name="תמונה 3">
            <a:extLst>
              <a:ext uri="{FF2B5EF4-FFF2-40B4-BE49-F238E27FC236}">
                <a16:creationId xmlns:a16="http://schemas.microsoft.com/office/drawing/2014/main" id="{88199475-6BD9-4A07-B359-56784E100BDD}"/>
              </a:ext>
            </a:extLst>
          </p:cNvPr>
          <p:cNvPicPr>
            <a:picLocks noChangeAspect="1"/>
          </p:cNvPicPr>
          <p:nvPr/>
        </p:nvPicPr>
        <p:blipFill>
          <a:blip r:embed="rId4"/>
          <a:stretch>
            <a:fillRect/>
          </a:stretch>
        </p:blipFill>
        <p:spPr>
          <a:xfrm>
            <a:off x="5596568" y="-383959"/>
            <a:ext cx="6595432" cy="3620980"/>
          </a:xfrm>
          <a:prstGeom prst="rect">
            <a:avLst/>
          </a:prstGeom>
        </p:spPr>
      </p:pic>
    </p:spTree>
    <p:extLst>
      <p:ext uri="{BB962C8B-B14F-4D97-AF65-F5344CB8AC3E}">
        <p14:creationId xmlns:p14="http://schemas.microsoft.com/office/powerpoint/2010/main" val="3090695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xfrm>
            <a:off x="1098586" y="411066"/>
            <a:ext cx="11382073" cy="1142293"/>
          </a:xfrm>
          <a:prstGeom prst="rect">
            <a:avLst/>
          </a:prstGeom>
          <a:noFill/>
          <a:ln>
            <a:noFill/>
          </a:ln>
        </p:spPr>
        <p:txBody>
          <a:bodyPr spcFirstLastPara="1" wrap="square" lIns="91425" tIns="45700" rIns="91425" bIns="45700" anchor="ctr" anchorCtr="0">
            <a:noAutofit/>
          </a:bodyPr>
          <a:lstStyle/>
          <a:p>
            <a:pPr algn="ctr">
              <a:lnSpc>
                <a:spcPct val="90000"/>
              </a:lnSpc>
              <a:buClr>
                <a:schemeClr val="dk1"/>
              </a:buClr>
              <a:buSzPts val="4400"/>
            </a:pPr>
            <a:br>
              <a:rPr lang="he-IL" sz="5400" dirty="0"/>
            </a:br>
            <a:r>
              <a:rPr lang="he-IL" sz="5400" dirty="0"/>
              <a:t> "אלוף העולם"</a:t>
            </a:r>
            <a:br>
              <a:rPr lang="he-IL" sz="5400" dirty="0"/>
            </a:br>
            <a:endParaRPr sz="5400" dirty="0"/>
          </a:p>
        </p:txBody>
      </p:sp>
      <p:pic>
        <p:nvPicPr>
          <p:cNvPr id="251" name="Google Shape;251;p6"/>
          <p:cNvPicPr preferRelativeResize="0"/>
          <p:nvPr/>
        </p:nvPicPr>
        <p:blipFill rotWithShape="1">
          <a:blip r:embed="rId3">
            <a:alphaModFix/>
          </a:blip>
          <a:srcRect/>
          <a:stretch/>
        </p:blipFill>
        <p:spPr>
          <a:xfrm>
            <a:off x="10833322" y="5810250"/>
            <a:ext cx="2082800" cy="2095500"/>
          </a:xfrm>
          <a:prstGeom prst="rect">
            <a:avLst/>
          </a:prstGeom>
          <a:noFill/>
          <a:ln>
            <a:noFill/>
          </a:ln>
        </p:spPr>
      </p:pic>
      <p:pic>
        <p:nvPicPr>
          <p:cNvPr id="2" name="תמונה 1">
            <a:extLst>
              <a:ext uri="{FF2B5EF4-FFF2-40B4-BE49-F238E27FC236}">
                <a16:creationId xmlns:a16="http://schemas.microsoft.com/office/drawing/2014/main" id="{C99F08F8-4D5F-4AA6-A6A1-E8715C46B86A}"/>
              </a:ext>
            </a:extLst>
          </p:cNvPr>
          <p:cNvPicPr>
            <a:picLocks noChangeAspect="1"/>
          </p:cNvPicPr>
          <p:nvPr/>
        </p:nvPicPr>
        <p:blipFill>
          <a:blip r:embed="rId4"/>
          <a:stretch>
            <a:fillRect/>
          </a:stretch>
        </p:blipFill>
        <p:spPr>
          <a:xfrm>
            <a:off x="1738308" y="1729255"/>
            <a:ext cx="9095014" cy="43123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1181C175-8100-4FA6-9E0F-7C23E84BE63E}"/>
              </a:ext>
            </a:extLst>
          </p:cNvPr>
          <p:cNvPicPr>
            <a:picLocks noChangeAspect="1"/>
          </p:cNvPicPr>
          <p:nvPr/>
        </p:nvPicPr>
        <p:blipFill>
          <a:blip r:embed="rId2"/>
          <a:stretch>
            <a:fillRect/>
          </a:stretch>
        </p:blipFill>
        <p:spPr>
          <a:xfrm>
            <a:off x="0" y="-812537"/>
            <a:ext cx="12327875" cy="8210365"/>
          </a:xfrm>
          <a:prstGeom prst="rect">
            <a:avLst/>
          </a:prstGeom>
        </p:spPr>
      </p:pic>
    </p:spTree>
    <p:extLst>
      <p:ext uri="{BB962C8B-B14F-4D97-AF65-F5344CB8AC3E}">
        <p14:creationId xmlns:p14="http://schemas.microsoft.com/office/powerpoint/2010/main" val="3695878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7"/>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iw-IL" dirty="0"/>
              <a:t>ממשיכים </a:t>
            </a:r>
            <a:r>
              <a:rPr lang="he-IL" dirty="0"/>
              <a:t>למשימה </a:t>
            </a:r>
            <a:endParaRPr dirty="0"/>
          </a:p>
        </p:txBody>
      </p:sp>
      <p:pic>
        <p:nvPicPr>
          <p:cNvPr id="2" name="תמונה 1">
            <a:extLst>
              <a:ext uri="{FF2B5EF4-FFF2-40B4-BE49-F238E27FC236}">
                <a16:creationId xmlns:a16="http://schemas.microsoft.com/office/drawing/2014/main" id="{7D298AAA-F7A8-4420-B80B-012336D81B35}"/>
              </a:ext>
            </a:extLst>
          </p:cNvPr>
          <p:cNvPicPr>
            <a:picLocks noChangeAspect="1"/>
          </p:cNvPicPr>
          <p:nvPr/>
        </p:nvPicPr>
        <p:blipFill>
          <a:blip r:embed="rId3"/>
          <a:stretch>
            <a:fillRect/>
          </a:stretch>
        </p:blipFill>
        <p:spPr>
          <a:xfrm>
            <a:off x="33326" y="3429000"/>
            <a:ext cx="6096528" cy="3429297"/>
          </a:xfrm>
          <a:prstGeom prst="rect">
            <a:avLst/>
          </a:prstGeom>
        </p:spPr>
      </p:pic>
      <p:pic>
        <p:nvPicPr>
          <p:cNvPr id="6" name="תמונה 5">
            <a:extLst>
              <a:ext uri="{FF2B5EF4-FFF2-40B4-BE49-F238E27FC236}">
                <a16:creationId xmlns:a16="http://schemas.microsoft.com/office/drawing/2014/main" id="{5B71AA2E-FB93-4685-B249-EC886FFB0C3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1867016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6ACD69D-09FC-4A4E-9820-D53AC7AE0318}"/>
              </a:ext>
            </a:extLst>
          </p:cNvPr>
          <p:cNvSpPr>
            <a:spLocks noGrp="1"/>
          </p:cNvSpPr>
          <p:nvPr>
            <p:ph type="title"/>
          </p:nvPr>
        </p:nvSpPr>
        <p:spPr>
          <a:xfrm>
            <a:off x="2326100" y="663126"/>
            <a:ext cx="9035490" cy="720000"/>
          </a:xfrm>
        </p:spPr>
        <p:txBody>
          <a:bodyPr>
            <a:normAutofit fontScale="90000"/>
          </a:bodyPr>
          <a:lstStyle/>
          <a:p>
            <a:r>
              <a:rPr lang="he-IL" dirty="0"/>
              <a:t>משימת סיום התסריט שלך – אלוף העולם!</a:t>
            </a:r>
          </a:p>
        </p:txBody>
      </p:sp>
      <p:sp>
        <p:nvSpPr>
          <p:cNvPr id="3" name="מציין מיקום טקסט 2">
            <a:extLst>
              <a:ext uri="{FF2B5EF4-FFF2-40B4-BE49-F238E27FC236}">
                <a16:creationId xmlns:a16="http://schemas.microsoft.com/office/drawing/2014/main" id="{F7B5529C-3B5F-4533-9689-BA2890FA49D9}"/>
              </a:ext>
            </a:extLst>
          </p:cNvPr>
          <p:cNvSpPr>
            <a:spLocks noGrp="1"/>
          </p:cNvSpPr>
          <p:nvPr>
            <p:ph type="body" sz="quarter" idx="10"/>
          </p:nvPr>
        </p:nvSpPr>
        <p:spPr>
          <a:xfrm>
            <a:off x="476047" y="1634899"/>
            <a:ext cx="10885543" cy="712355"/>
          </a:xfrm>
        </p:spPr>
        <p:txBody>
          <a:bodyPr>
            <a:normAutofit/>
          </a:bodyPr>
          <a:lstStyle/>
          <a:p>
            <a:r>
              <a:rPr lang="he-IL" dirty="0"/>
              <a:t>שלב א – חשבו וכתבו מה התחום בו תרצו לעשות שינוי ?</a:t>
            </a:r>
          </a:p>
        </p:txBody>
      </p:sp>
      <p:pic>
        <p:nvPicPr>
          <p:cNvPr id="4" name="תמונה 3">
            <a:extLst>
              <a:ext uri="{FF2B5EF4-FFF2-40B4-BE49-F238E27FC236}">
                <a16:creationId xmlns:a16="http://schemas.microsoft.com/office/drawing/2014/main" id="{9A8116FD-103D-4574-BA34-B1A856F06EF9}"/>
              </a:ext>
            </a:extLst>
          </p:cNvPr>
          <p:cNvPicPr>
            <a:picLocks noChangeAspect="1"/>
          </p:cNvPicPr>
          <p:nvPr/>
        </p:nvPicPr>
        <p:blipFill>
          <a:blip r:embed="rId5"/>
          <a:stretch>
            <a:fillRect/>
          </a:stretch>
        </p:blipFill>
        <p:spPr>
          <a:xfrm>
            <a:off x="2326100" y="2347254"/>
            <a:ext cx="8222157" cy="3792289"/>
          </a:xfrm>
          <a:prstGeom prst="rect">
            <a:avLst/>
          </a:prstGeom>
        </p:spPr>
      </p:pic>
      <p:pic>
        <p:nvPicPr>
          <p:cNvPr id="5"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40025" y="548089"/>
            <a:ext cx="2316912" cy="826366"/>
          </a:xfrm>
          <a:prstGeom prst="rect">
            <a:avLst/>
          </a:prstGeom>
        </p:spPr>
      </p:pic>
    </p:spTree>
    <p:extLst>
      <p:ext uri="{BB962C8B-B14F-4D97-AF65-F5344CB8AC3E}">
        <p14:creationId xmlns:p14="http://schemas.microsoft.com/office/powerpoint/2010/main" val="38171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6ACD69D-09FC-4A4E-9820-D53AC7AE0318}"/>
              </a:ext>
            </a:extLst>
          </p:cNvPr>
          <p:cNvSpPr>
            <a:spLocks noGrp="1"/>
          </p:cNvSpPr>
          <p:nvPr>
            <p:ph type="title"/>
          </p:nvPr>
        </p:nvSpPr>
        <p:spPr>
          <a:xfrm>
            <a:off x="2710542" y="663126"/>
            <a:ext cx="8651047" cy="720000"/>
          </a:xfrm>
        </p:spPr>
        <p:txBody>
          <a:bodyPr>
            <a:normAutofit fontScale="90000"/>
          </a:bodyPr>
          <a:lstStyle/>
          <a:p>
            <a:r>
              <a:rPr lang="he-IL" dirty="0"/>
              <a:t>משימת סיום התסריט שלך – אלוף העולם!</a:t>
            </a:r>
          </a:p>
        </p:txBody>
      </p:sp>
      <p:sp>
        <p:nvSpPr>
          <p:cNvPr id="3" name="מציין מיקום טקסט 2">
            <a:extLst>
              <a:ext uri="{FF2B5EF4-FFF2-40B4-BE49-F238E27FC236}">
                <a16:creationId xmlns:a16="http://schemas.microsoft.com/office/drawing/2014/main" id="{F7B5529C-3B5F-4533-9689-BA2890FA49D9}"/>
              </a:ext>
            </a:extLst>
          </p:cNvPr>
          <p:cNvSpPr>
            <a:spLocks noGrp="1"/>
          </p:cNvSpPr>
          <p:nvPr>
            <p:ph type="body" sz="quarter" idx="10"/>
          </p:nvPr>
        </p:nvSpPr>
        <p:spPr>
          <a:xfrm>
            <a:off x="476047" y="1798185"/>
            <a:ext cx="10885543" cy="3844925"/>
          </a:xfrm>
        </p:spPr>
        <p:txBody>
          <a:bodyPr>
            <a:normAutofit lnSpcReduction="10000"/>
          </a:bodyPr>
          <a:lstStyle/>
          <a:p>
            <a:r>
              <a:rPr lang="he-IL" dirty="0"/>
              <a:t>שלב ב – כתבו </a:t>
            </a:r>
            <a:r>
              <a:rPr lang="he-IL" b="1" dirty="0"/>
              <a:t>תוכנית פעולה </a:t>
            </a:r>
          </a:p>
          <a:p>
            <a:endParaRPr lang="he-IL" dirty="0"/>
          </a:p>
          <a:p>
            <a:r>
              <a:rPr lang="he-IL" dirty="0"/>
              <a:t> דמיינו את עצמכם </a:t>
            </a:r>
            <a:r>
              <a:rPr lang="he-IL" b="1" dirty="0"/>
              <a:t>מצליחים</a:t>
            </a:r>
            <a:r>
              <a:rPr lang="he-IL" dirty="0"/>
              <a:t> לעשות את השינוי וכתבו את תסריט  - סרט ההצלחה שלך.</a:t>
            </a:r>
          </a:p>
          <a:p>
            <a:endParaRPr lang="he-IL" dirty="0"/>
          </a:p>
          <a:p>
            <a:endParaRPr lang="he-IL" dirty="0"/>
          </a:p>
          <a:p>
            <a:r>
              <a:rPr lang="he-IL" dirty="0"/>
              <a:t>בהצלחה!</a:t>
            </a:r>
          </a:p>
        </p:txBody>
      </p:sp>
      <p:pic>
        <p:nvPicPr>
          <p:cNvPr id="4"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5517" y="525333"/>
            <a:ext cx="2405025" cy="857793"/>
          </a:xfrm>
          <a:prstGeom prst="rect">
            <a:avLst/>
          </a:prstGeom>
        </p:spPr>
      </p:pic>
      <p:pic>
        <p:nvPicPr>
          <p:cNvPr id="5" name="תמונה 4"/>
          <p:cNvPicPr>
            <a:picLocks noChangeAspect="1"/>
          </p:cNvPicPr>
          <p:nvPr/>
        </p:nvPicPr>
        <p:blipFill>
          <a:blip r:embed="rId6">
            <a:clrChange>
              <a:clrFrom>
                <a:srgbClr val="FFFFFF"/>
              </a:clrFrom>
              <a:clrTo>
                <a:srgbClr val="FFFFFF">
                  <a:alpha val="0"/>
                </a:srgbClr>
              </a:clrTo>
            </a:clrChange>
          </a:blip>
          <a:stretch>
            <a:fillRect/>
          </a:stretch>
        </p:blipFill>
        <p:spPr>
          <a:xfrm>
            <a:off x="844724" y="3588589"/>
            <a:ext cx="1569645" cy="2648310"/>
          </a:xfrm>
          <a:prstGeom prst="rect">
            <a:avLst/>
          </a:prstGeom>
        </p:spPr>
      </p:pic>
    </p:spTree>
    <p:extLst>
      <p:ext uri="{BB962C8B-B14F-4D97-AF65-F5344CB8AC3E}">
        <p14:creationId xmlns:p14="http://schemas.microsoft.com/office/powerpoint/2010/main" val="190256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6ACD69D-09FC-4A4E-9820-D53AC7AE0318}"/>
              </a:ext>
            </a:extLst>
          </p:cNvPr>
          <p:cNvSpPr>
            <a:spLocks noGrp="1"/>
          </p:cNvSpPr>
          <p:nvPr>
            <p:ph type="title"/>
          </p:nvPr>
        </p:nvSpPr>
        <p:spPr>
          <a:xfrm>
            <a:off x="2710542" y="663126"/>
            <a:ext cx="8651047" cy="720000"/>
          </a:xfrm>
        </p:spPr>
        <p:txBody>
          <a:bodyPr>
            <a:normAutofit fontScale="90000"/>
          </a:bodyPr>
          <a:lstStyle/>
          <a:p>
            <a:r>
              <a:rPr lang="he-IL" dirty="0"/>
              <a:t>משימת סיום התסריט שלך – אלוף העולם!</a:t>
            </a:r>
          </a:p>
        </p:txBody>
      </p:sp>
      <p:sp>
        <p:nvSpPr>
          <p:cNvPr id="3" name="מציין מיקום טקסט 2">
            <a:extLst>
              <a:ext uri="{FF2B5EF4-FFF2-40B4-BE49-F238E27FC236}">
                <a16:creationId xmlns:a16="http://schemas.microsoft.com/office/drawing/2014/main" id="{F7B5529C-3B5F-4533-9689-BA2890FA49D9}"/>
              </a:ext>
            </a:extLst>
          </p:cNvPr>
          <p:cNvSpPr>
            <a:spLocks noGrp="1"/>
          </p:cNvSpPr>
          <p:nvPr>
            <p:ph type="body" sz="quarter" idx="10"/>
          </p:nvPr>
        </p:nvSpPr>
        <p:spPr>
          <a:xfrm>
            <a:off x="476047" y="1798185"/>
            <a:ext cx="10885543" cy="3844925"/>
          </a:xfrm>
        </p:spPr>
        <p:txBody>
          <a:bodyPr>
            <a:normAutofit lnSpcReduction="10000"/>
          </a:bodyPr>
          <a:lstStyle/>
          <a:p>
            <a:r>
              <a:rPr lang="he-IL" dirty="0"/>
              <a:t>שלב ב – כתבו </a:t>
            </a:r>
            <a:r>
              <a:rPr lang="he-IL" b="1" dirty="0"/>
              <a:t>תוכנית פעולה </a:t>
            </a:r>
          </a:p>
          <a:p>
            <a:endParaRPr lang="he-IL" dirty="0"/>
          </a:p>
          <a:p>
            <a:r>
              <a:rPr lang="he-IL" dirty="0"/>
              <a:t>1. מי יכול לסייע לכם להצליח בה ?</a:t>
            </a:r>
          </a:p>
          <a:p>
            <a:r>
              <a:rPr lang="he-IL" dirty="0"/>
              <a:t>2. מהו הצעד הראשון שעליכם לעשות למען השינוי? </a:t>
            </a:r>
          </a:p>
          <a:p>
            <a:r>
              <a:rPr lang="he-IL" dirty="0"/>
              <a:t>3. מה הם הקשיים והאתגרים שאתם צופים? </a:t>
            </a:r>
          </a:p>
          <a:p>
            <a:endParaRPr lang="he-IL" dirty="0"/>
          </a:p>
          <a:p>
            <a:r>
              <a:rPr lang="he-IL" dirty="0"/>
              <a:t>בהצלחה!</a:t>
            </a:r>
          </a:p>
        </p:txBody>
      </p:sp>
      <p:pic>
        <p:nvPicPr>
          <p:cNvPr id="5" name="5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2861" y="513686"/>
            <a:ext cx="2437681" cy="869440"/>
          </a:xfrm>
          <a:prstGeom prst="rect">
            <a:avLst/>
          </a:prstGeom>
        </p:spPr>
      </p:pic>
    </p:spTree>
    <p:extLst>
      <p:ext uri="{BB962C8B-B14F-4D97-AF65-F5344CB8AC3E}">
        <p14:creationId xmlns:p14="http://schemas.microsoft.com/office/powerpoint/2010/main" val="38006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4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FEA0BBCB-12E7-44D4-891E-048EF72CD694}"/>
              </a:ext>
            </a:extLst>
          </p:cNvPr>
          <p:cNvPicPr>
            <a:picLocks noChangeAspect="1"/>
          </p:cNvPicPr>
          <p:nvPr/>
        </p:nvPicPr>
        <p:blipFill>
          <a:blip r:embed="rId2"/>
          <a:stretch>
            <a:fillRect/>
          </a:stretch>
        </p:blipFill>
        <p:spPr>
          <a:xfrm>
            <a:off x="0" y="-103760"/>
            <a:ext cx="12192000" cy="6858000"/>
          </a:xfrm>
          <a:prstGeom prst="rect">
            <a:avLst/>
          </a:prstGeom>
        </p:spPr>
      </p:pic>
    </p:spTree>
    <p:extLst>
      <p:ext uri="{BB962C8B-B14F-4D97-AF65-F5344CB8AC3E}">
        <p14:creationId xmlns:p14="http://schemas.microsoft.com/office/powerpoint/2010/main" val="2144056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981739"/>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iw-IL"/>
              <a:t>מה להביא לשיעור?</a:t>
            </a:r>
            <a:endParaRPr/>
          </a:p>
        </p:txBody>
      </p:sp>
      <p:pic>
        <p:nvPicPr>
          <p:cNvPr id="259" name="Google Shape;259;p7" descr="https://lh5.googleusercontent.com/7xQchnRuOUJbyFAyyHdllavqvQUFOSCV7l5Kzy1Rmeboi9xefgg8yDF0ng5ESkxi3tC9_i9ER1BmBYOOTMhmhaxTzBz8ILJQxn_c__0Qg9cKcVB64VGmWAAtIhTRT7NF"/>
          <p:cNvPicPr preferRelativeResize="0"/>
          <p:nvPr/>
        </p:nvPicPr>
        <p:blipFill rotWithShape="1">
          <a:blip r:embed="rId3">
            <a:alphaModFix/>
          </a:blip>
          <a:srcRect/>
          <a:stretch/>
        </p:blipFill>
        <p:spPr>
          <a:xfrm>
            <a:off x="10070574" y="2710851"/>
            <a:ext cx="1161305" cy="1800743"/>
          </a:xfrm>
          <a:prstGeom prst="rect">
            <a:avLst/>
          </a:prstGeom>
          <a:noFill/>
          <a:ln>
            <a:noFill/>
          </a:ln>
        </p:spPr>
      </p:pic>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4">
            <a:alphaModFix/>
          </a:blip>
          <a:srcRect/>
          <a:stretch/>
        </p:blipFill>
        <p:spPr>
          <a:xfrm rot="5400000">
            <a:off x="8141377" y="3225956"/>
            <a:ext cx="1771057" cy="740845"/>
          </a:xfrm>
          <a:prstGeom prst="rect">
            <a:avLst/>
          </a:prstGeom>
          <a:noFill/>
          <a:ln>
            <a:noFill/>
          </a:ln>
        </p:spPr>
      </p:pic>
      <p:pic>
        <p:nvPicPr>
          <p:cNvPr id="261" name="Google Shape;261;p7" descr="https://lh4.googleusercontent.com/8FRkycPXoj7UiB9dvl8WfvE_rPOmNvworJ3hEUUExH908Pyx1w8Shtg70_9YIyrxXZu2Q5tvXMslWX6PBLNTleMKYZ5Wgwd4UNNj4iBwA-K5B6WNBJ5WFRNSOF3busg5"/>
          <p:cNvPicPr preferRelativeResize="0"/>
          <p:nvPr/>
        </p:nvPicPr>
        <p:blipFill rotWithShape="1">
          <a:blip r:embed="rId5">
            <a:alphaModFix/>
          </a:blip>
          <a:srcRect/>
          <a:stretch/>
        </p:blipFill>
        <p:spPr>
          <a:xfrm>
            <a:off x="3535518" y="2516680"/>
            <a:ext cx="1191396" cy="1963540"/>
          </a:xfrm>
          <a:prstGeom prst="rect">
            <a:avLst/>
          </a:prstGeom>
          <a:noFill/>
          <a:ln>
            <a:noFill/>
          </a:ln>
        </p:spPr>
      </p:pic>
      <p:pic>
        <p:nvPicPr>
          <p:cNvPr id="263" name="Google Shape;263;p7" descr="https://lh5.googleusercontent.com/ZDoHST6h1OCX-u3R0_z7nNa7SfU7HmVM0D695YAePInfr_qNfjeMwiGEv5CWrEZg9NKaTDrt37AL_GYzZsegn6rlPlFCY3VeGszqUWVyGIQFv4vSJtyKvfOsQffjTrz2"/>
          <p:cNvPicPr preferRelativeResize="0"/>
          <p:nvPr/>
        </p:nvPicPr>
        <p:blipFill rotWithShape="1">
          <a:blip r:embed="rId6">
            <a:alphaModFix/>
          </a:blip>
          <a:srcRect/>
          <a:stretch/>
        </p:blipFill>
        <p:spPr>
          <a:xfrm>
            <a:off x="6279316" y="2728456"/>
            <a:ext cx="1360363" cy="16376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מתחילים בכיף </a:t>
            </a:r>
            <a:endParaRPr dirty="0"/>
          </a:p>
        </p:txBody>
      </p:sp>
      <p:sp>
        <p:nvSpPr>
          <p:cNvPr id="270" name="Google Shape;270;p8"/>
          <p:cNvSpPr txBox="1">
            <a:spLocks noGrp="1"/>
          </p:cNvSpPr>
          <p:nvPr>
            <p:ph idx="1"/>
          </p:nvPr>
        </p:nvSpPr>
        <p:spPr>
          <a:xfrm>
            <a:off x="728663" y="1621835"/>
            <a:ext cx="10515600" cy="4351338"/>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rmAutofit/>
          </a:bodyPr>
          <a:lstStyle/>
          <a:p>
            <a:pPr lvl="0">
              <a:lnSpc>
                <a:spcPct val="150000"/>
              </a:lnSpc>
              <a:buClr>
                <a:schemeClr val="dk1"/>
              </a:buClr>
              <a:buSzPts val="3600"/>
              <a:buFont typeface="Arial" panose="020B0604020202020204" pitchFamily="34" charset="0"/>
              <a:buChar char="•"/>
            </a:pPr>
            <a:r>
              <a:rPr lang="he-IL" sz="3600" b="1" dirty="0"/>
              <a:t>שלב א'  </a:t>
            </a:r>
            <a:r>
              <a:rPr lang="he-IL" sz="3600" dirty="0"/>
              <a:t>בוחרים גיבור, בחרו וכתבו במחברת לפחות 3 דמויות אפשריות. </a:t>
            </a:r>
          </a:p>
          <a:p>
            <a:pPr lvl="0">
              <a:lnSpc>
                <a:spcPct val="90000"/>
              </a:lnSpc>
              <a:buClr>
                <a:schemeClr val="dk1"/>
              </a:buClr>
              <a:buSzPts val="3600"/>
              <a:buFont typeface="Arial" panose="020B0604020202020204" pitchFamily="34" charset="0"/>
              <a:buChar char="•"/>
            </a:pPr>
            <a:endParaRPr lang="he-IL" dirty="0"/>
          </a:p>
          <a:p>
            <a:pPr lvl="0">
              <a:lnSpc>
                <a:spcPct val="90000"/>
              </a:lnSpc>
              <a:buClr>
                <a:schemeClr val="dk1"/>
              </a:buClr>
              <a:buSzPts val="3600"/>
              <a:buFont typeface="Arial" panose="020B0604020202020204" pitchFamily="34" charset="0"/>
              <a:buChar char="•"/>
            </a:pPr>
            <a:endParaRPr lang="he-IL" dirty="0"/>
          </a:p>
          <a:p>
            <a:pPr marL="0" lvl="0" indent="0">
              <a:lnSpc>
                <a:spcPct val="90000"/>
              </a:lnSpc>
              <a:buClr>
                <a:schemeClr val="dk1"/>
              </a:buClr>
              <a:buSzPts val="3600"/>
            </a:pPr>
            <a:endParaRPr lang="he-IL" dirty="0"/>
          </a:p>
          <a:p>
            <a:pPr marL="0" lvl="0" indent="0">
              <a:lnSpc>
                <a:spcPct val="90000"/>
              </a:lnSpc>
              <a:buClr>
                <a:schemeClr val="dk1"/>
              </a:buClr>
              <a:buSzPts val="3600"/>
            </a:pPr>
            <a:endParaRPr lang="he-IL" dirty="0"/>
          </a:p>
          <a:p>
            <a:pPr marL="0" lvl="0" indent="0">
              <a:lnSpc>
                <a:spcPct val="90000"/>
              </a:lnSpc>
              <a:buClr>
                <a:schemeClr val="dk1"/>
              </a:buClr>
              <a:buSzPts val="3600"/>
            </a:pPr>
            <a:endParaRPr lang="he-IL" dirty="0"/>
          </a:p>
          <a:p>
            <a:pPr marL="0" lvl="0" indent="0">
              <a:lnSpc>
                <a:spcPct val="90000"/>
              </a:lnSpc>
              <a:buClr>
                <a:schemeClr val="dk1"/>
              </a:buClr>
              <a:buSzPts val="3600"/>
            </a:pPr>
            <a:endParaRPr lang="he-IL" dirty="0"/>
          </a:p>
          <a:p>
            <a:pPr marL="0" lvl="0" indent="0">
              <a:lnSpc>
                <a:spcPct val="90000"/>
              </a:lnSpc>
              <a:buClr>
                <a:schemeClr val="dk1"/>
              </a:buClr>
              <a:buSzPts val="3600"/>
            </a:pPr>
            <a:endParaRPr lang="he-IL" dirty="0"/>
          </a:p>
          <a:p>
            <a:pPr marL="0" lvl="0" indent="0">
              <a:lnSpc>
                <a:spcPct val="90000"/>
              </a:lnSpc>
              <a:buClr>
                <a:schemeClr val="dk1"/>
              </a:buClr>
              <a:buSzPts val="3600"/>
            </a:pPr>
            <a:endParaRPr lang="he-IL" dirty="0"/>
          </a:p>
        </p:txBody>
      </p:sp>
      <p:pic>
        <p:nvPicPr>
          <p:cNvPr id="271" name="Google Shape;271;p8"/>
          <p:cNvPicPr preferRelativeResize="0"/>
          <p:nvPr/>
        </p:nvPicPr>
        <p:blipFill rotWithShape="1">
          <a:blip r:embed="rId5">
            <a:alphaModFix/>
          </a:blip>
          <a:srcRect/>
          <a:stretch/>
        </p:blipFill>
        <p:spPr>
          <a:xfrm>
            <a:off x="8962585" y="5570467"/>
            <a:ext cx="1848622" cy="2100927"/>
          </a:xfrm>
          <a:prstGeom prst="rect">
            <a:avLst/>
          </a:prstGeom>
          <a:noFill/>
          <a:ln>
            <a:noFill/>
          </a:ln>
        </p:spPr>
      </p:pic>
      <p:pic>
        <p:nvPicPr>
          <p:cNvPr id="272" name="Google Shape;272;p8"/>
          <p:cNvPicPr preferRelativeResize="0"/>
          <p:nvPr/>
        </p:nvPicPr>
        <p:blipFill rotWithShape="1">
          <a:blip r:embed="rId6">
            <a:alphaModFix/>
          </a:blip>
          <a:srcRect/>
          <a:stretch/>
        </p:blipFill>
        <p:spPr>
          <a:xfrm rot="8057618">
            <a:off x="290049" y="269606"/>
            <a:ext cx="1468977" cy="973310"/>
          </a:xfrm>
          <a:prstGeom prst="rect">
            <a:avLst/>
          </a:prstGeom>
          <a:noFill/>
          <a:ln>
            <a:noFill/>
          </a:ln>
        </p:spPr>
      </p:pic>
      <p:pic>
        <p:nvPicPr>
          <p:cNvPr id="2"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22174" y="570993"/>
            <a:ext cx="2265153" cy="8079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מתחילים בכיף </a:t>
            </a:r>
            <a:endParaRPr dirty="0"/>
          </a:p>
        </p:txBody>
      </p:sp>
      <p:sp>
        <p:nvSpPr>
          <p:cNvPr id="270" name="Google Shape;270;p8"/>
          <p:cNvSpPr txBox="1">
            <a:spLocks noGrp="1"/>
          </p:cNvSpPr>
          <p:nvPr>
            <p:ph idx="1"/>
          </p:nvPr>
        </p:nvSpPr>
        <p:spPr>
          <a:xfrm>
            <a:off x="728663" y="1621835"/>
            <a:ext cx="10515600" cy="4351338"/>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rmAutofit/>
          </a:bodyPr>
          <a:lstStyle/>
          <a:p>
            <a:pPr lvl="0">
              <a:lnSpc>
                <a:spcPct val="150000"/>
              </a:lnSpc>
              <a:buClr>
                <a:schemeClr val="dk1"/>
              </a:buClr>
              <a:buSzPts val="3600"/>
              <a:buFont typeface="Arial" panose="020B0604020202020204" pitchFamily="34" charset="0"/>
              <a:buChar char="•"/>
            </a:pPr>
            <a:r>
              <a:rPr lang="he-IL" sz="3600" b="1" dirty="0"/>
              <a:t>שלב א'  </a:t>
            </a:r>
            <a:r>
              <a:rPr lang="he-IL" sz="3600" dirty="0"/>
              <a:t>בוחרים גיבור, בחרו וכתבו במחברת לפחות 3 דמויות אפשריות. </a:t>
            </a:r>
          </a:p>
          <a:p>
            <a:pPr lvl="0">
              <a:lnSpc>
                <a:spcPct val="150000"/>
              </a:lnSpc>
              <a:buClr>
                <a:schemeClr val="dk1"/>
              </a:buClr>
              <a:buSzPts val="3600"/>
              <a:buFont typeface="Arial" panose="020B0604020202020204" pitchFamily="34" charset="0"/>
              <a:buChar char="•"/>
            </a:pPr>
            <a:r>
              <a:rPr lang="he-IL" sz="3600" b="1" dirty="0"/>
              <a:t>שלב ב'  </a:t>
            </a:r>
            <a:r>
              <a:rPr lang="he-IL" sz="3600" dirty="0"/>
              <a:t>נמקו, מדוע בחרתם דווקא בדמויות הללו? </a:t>
            </a:r>
          </a:p>
          <a:p>
            <a:pPr lvl="0">
              <a:lnSpc>
                <a:spcPct val="90000"/>
              </a:lnSpc>
              <a:buClr>
                <a:schemeClr val="dk1"/>
              </a:buClr>
              <a:buSzPts val="3600"/>
              <a:buFont typeface="Arial" panose="020B0604020202020204" pitchFamily="34" charset="0"/>
              <a:buChar char="•"/>
            </a:pPr>
            <a:endParaRPr lang="he-IL" dirty="0"/>
          </a:p>
          <a:p>
            <a:pPr lvl="0">
              <a:lnSpc>
                <a:spcPct val="90000"/>
              </a:lnSpc>
              <a:buClr>
                <a:schemeClr val="dk1"/>
              </a:buClr>
              <a:buSzPts val="3600"/>
              <a:buFont typeface="Arial" panose="020B0604020202020204" pitchFamily="34" charset="0"/>
              <a:buChar char="•"/>
            </a:pPr>
            <a:endParaRPr lang="he-IL" dirty="0"/>
          </a:p>
          <a:p>
            <a:pPr marL="0" lvl="0" indent="0">
              <a:lnSpc>
                <a:spcPct val="90000"/>
              </a:lnSpc>
              <a:buClr>
                <a:schemeClr val="dk1"/>
              </a:buClr>
              <a:buSzPts val="3600"/>
            </a:pPr>
            <a:endParaRPr lang="he-IL" dirty="0"/>
          </a:p>
          <a:p>
            <a:pPr marL="0" lvl="0" indent="0">
              <a:lnSpc>
                <a:spcPct val="90000"/>
              </a:lnSpc>
              <a:buClr>
                <a:schemeClr val="dk1"/>
              </a:buClr>
              <a:buSzPts val="3600"/>
            </a:pPr>
            <a:endParaRPr lang="he-IL" dirty="0"/>
          </a:p>
          <a:p>
            <a:pPr marL="0" lvl="0" indent="0">
              <a:lnSpc>
                <a:spcPct val="90000"/>
              </a:lnSpc>
              <a:buClr>
                <a:schemeClr val="dk1"/>
              </a:buClr>
              <a:buSzPts val="3600"/>
            </a:pPr>
            <a:endParaRPr lang="he-IL" dirty="0"/>
          </a:p>
          <a:p>
            <a:pPr marL="0" lvl="0" indent="0">
              <a:lnSpc>
                <a:spcPct val="90000"/>
              </a:lnSpc>
              <a:buClr>
                <a:schemeClr val="dk1"/>
              </a:buClr>
              <a:buSzPts val="3600"/>
            </a:pPr>
            <a:endParaRPr lang="he-IL" dirty="0"/>
          </a:p>
          <a:p>
            <a:pPr marL="0" lvl="0" indent="0">
              <a:lnSpc>
                <a:spcPct val="90000"/>
              </a:lnSpc>
              <a:buClr>
                <a:schemeClr val="dk1"/>
              </a:buClr>
              <a:buSzPts val="3600"/>
            </a:pPr>
            <a:endParaRPr lang="he-IL" dirty="0"/>
          </a:p>
          <a:p>
            <a:pPr marL="0" lvl="0" indent="0">
              <a:lnSpc>
                <a:spcPct val="90000"/>
              </a:lnSpc>
              <a:buClr>
                <a:schemeClr val="dk1"/>
              </a:buClr>
              <a:buSzPts val="3600"/>
            </a:pPr>
            <a:endParaRPr lang="he-IL" dirty="0"/>
          </a:p>
        </p:txBody>
      </p:sp>
      <p:pic>
        <p:nvPicPr>
          <p:cNvPr id="271" name="Google Shape;271;p8"/>
          <p:cNvPicPr preferRelativeResize="0"/>
          <p:nvPr/>
        </p:nvPicPr>
        <p:blipFill rotWithShape="1">
          <a:blip r:embed="rId5">
            <a:alphaModFix/>
          </a:blip>
          <a:srcRect/>
          <a:stretch/>
        </p:blipFill>
        <p:spPr>
          <a:xfrm>
            <a:off x="8962585" y="5570467"/>
            <a:ext cx="1848622" cy="2100927"/>
          </a:xfrm>
          <a:prstGeom prst="rect">
            <a:avLst/>
          </a:prstGeom>
          <a:noFill/>
          <a:ln>
            <a:noFill/>
          </a:ln>
        </p:spPr>
      </p:pic>
      <p:pic>
        <p:nvPicPr>
          <p:cNvPr id="272" name="Google Shape;272;p8"/>
          <p:cNvPicPr preferRelativeResize="0"/>
          <p:nvPr/>
        </p:nvPicPr>
        <p:blipFill rotWithShape="1">
          <a:blip r:embed="rId6">
            <a:alphaModFix/>
          </a:blip>
          <a:srcRect/>
          <a:stretch/>
        </p:blipFill>
        <p:spPr>
          <a:xfrm rot="8057618">
            <a:off x="290049" y="269606"/>
            <a:ext cx="1468977" cy="973310"/>
          </a:xfrm>
          <a:prstGeom prst="rect">
            <a:avLst/>
          </a:prstGeom>
          <a:noFill/>
          <a:ln>
            <a:noFill/>
          </a:ln>
        </p:spPr>
      </p:pic>
      <p:pic>
        <p:nvPicPr>
          <p:cNvPr id="2" name="3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22174" y="491747"/>
            <a:ext cx="2845522" cy="1014903"/>
          </a:xfrm>
          <a:prstGeom prst="rect">
            <a:avLst/>
          </a:prstGeom>
        </p:spPr>
      </p:pic>
    </p:spTree>
    <p:extLst>
      <p:ext uri="{BB962C8B-B14F-4D97-AF65-F5344CB8AC3E}">
        <p14:creationId xmlns:p14="http://schemas.microsoft.com/office/powerpoint/2010/main" val="151678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מתחילים בכיף </a:t>
            </a:r>
            <a:endParaRPr dirty="0"/>
          </a:p>
        </p:txBody>
      </p:sp>
      <p:sp>
        <p:nvSpPr>
          <p:cNvPr id="270" name="Google Shape;270;p8"/>
          <p:cNvSpPr txBox="1">
            <a:spLocks noGrp="1"/>
          </p:cNvSpPr>
          <p:nvPr>
            <p:ph idx="1"/>
          </p:nvPr>
        </p:nvSpPr>
        <p:spPr>
          <a:xfrm>
            <a:off x="728663" y="1621835"/>
            <a:ext cx="10515600" cy="4351338"/>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rmAutofit/>
          </a:bodyPr>
          <a:lstStyle/>
          <a:p>
            <a:pPr lvl="0">
              <a:lnSpc>
                <a:spcPct val="150000"/>
              </a:lnSpc>
              <a:buClr>
                <a:schemeClr val="dk1"/>
              </a:buClr>
              <a:buSzPts val="3600"/>
              <a:buFont typeface="Arial" panose="020B0604020202020204" pitchFamily="34" charset="0"/>
              <a:buChar char="•"/>
            </a:pPr>
            <a:r>
              <a:rPr lang="he-IL" sz="3600" b="1" dirty="0"/>
              <a:t>שלב א'  </a:t>
            </a:r>
            <a:r>
              <a:rPr lang="he-IL" sz="3600" dirty="0"/>
              <a:t>בוחרים גיבור, בחרו וכתבו במחברת לפחות 3 דמויות אפשריות. </a:t>
            </a:r>
          </a:p>
          <a:p>
            <a:pPr lvl="0">
              <a:lnSpc>
                <a:spcPct val="150000"/>
              </a:lnSpc>
              <a:buClr>
                <a:schemeClr val="dk1"/>
              </a:buClr>
              <a:buSzPts val="3600"/>
              <a:buFont typeface="Arial" panose="020B0604020202020204" pitchFamily="34" charset="0"/>
              <a:buChar char="•"/>
            </a:pPr>
            <a:r>
              <a:rPr lang="he-IL" sz="3600" b="1" dirty="0"/>
              <a:t>שלב ב'  </a:t>
            </a:r>
            <a:r>
              <a:rPr lang="he-IL" sz="3600" dirty="0"/>
              <a:t>נמקו, מדוע בחרתם דווקא בדמויות הללו? </a:t>
            </a:r>
          </a:p>
          <a:p>
            <a:pPr lvl="0">
              <a:lnSpc>
                <a:spcPct val="150000"/>
              </a:lnSpc>
              <a:buClr>
                <a:schemeClr val="dk1"/>
              </a:buClr>
              <a:buSzPts val="3600"/>
              <a:buFont typeface="Arial" panose="020B0604020202020204" pitchFamily="34" charset="0"/>
              <a:buChar char="•"/>
            </a:pPr>
            <a:r>
              <a:rPr lang="he-IL" sz="3600" b="1" dirty="0"/>
              <a:t>שלב ג' </a:t>
            </a:r>
            <a:r>
              <a:rPr lang="he-IL" sz="3600" dirty="0"/>
              <a:t>סמנו את הגיבור המועדף עליכם מבין שלושתם. </a:t>
            </a:r>
          </a:p>
          <a:p>
            <a:pPr lvl="0">
              <a:lnSpc>
                <a:spcPct val="90000"/>
              </a:lnSpc>
              <a:buClr>
                <a:schemeClr val="dk1"/>
              </a:buClr>
              <a:buSzPts val="3600"/>
              <a:buFont typeface="Arial" panose="020B0604020202020204" pitchFamily="34" charset="0"/>
              <a:buChar char="•"/>
            </a:pPr>
            <a:endParaRPr lang="he-IL" dirty="0"/>
          </a:p>
          <a:p>
            <a:pPr lvl="0">
              <a:lnSpc>
                <a:spcPct val="90000"/>
              </a:lnSpc>
              <a:buClr>
                <a:schemeClr val="dk1"/>
              </a:buClr>
              <a:buSzPts val="3600"/>
              <a:buFont typeface="Arial" panose="020B0604020202020204" pitchFamily="34" charset="0"/>
              <a:buChar char="•"/>
            </a:pPr>
            <a:endParaRPr lang="he-IL" dirty="0"/>
          </a:p>
          <a:p>
            <a:pPr marL="0" lvl="0" indent="0">
              <a:lnSpc>
                <a:spcPct val="90000"/>
              </a:lnSpc>
              <a:buClr>
                <a:schemeClr val="dk1"/>
              </a:buClr>
              <a:buSzPts val="3600"/>
            </a:pPr>
            <a:endParaRPr lang="he-IL" dirty="0"/>
          </a:p>
          <a:p>
            <a:pPr marL="0" lvl="0" indent="0">
              <a:lnSpc>
                <a:spcPct val="90000"/>
              </a:lnSpc>
              <a:buClr>
                <a:schemeClr val="dk1"/>
              </a:buClr>
              <a:buSzPts val="3600"/>
            </a:pPr>
            <a:endParaRPr lang="he-IL" dirty="0"/>
          </a:p>
          <a:p>
            <a:pPr marL="0" lvl="0" indent="0">
              <a:lnSpc>
                <a:spcPct val="90000"/>
              </a:lnSpc>
              <a:buClr>
                <a:schemeClr val="dk1"/>
              </a:buClr>
              <a:buSzPts val="3600"/>
            </a:pPr>
            <a:endParaRPr lang="he-IL" dirty="0"/>
          </a:p>
          <a:p>
            <a:pPr marL="0" lvl="0" indent="0">
              <a:lnSpc>
                <a:spcPct val="90000"/>
              </a:lnSpc>
              <a:buClr>
                <a:schemeClr val="dk1"/>
              </a:buClr>
              <a:buSzPts val="3600"/>
            </a:pPr>
            <a:endParaRPr lang="he-IL" dirty="0"/>
          </a:p>
          <a:p>
            <a:pPr marL="0" lvl="0" indent="0">
              <a:lnSpc>
                <a:spcPct val="90000"/>
              </a:lnSpc>
              <a:buClr>
                <a:schemeClr val="dk1"/>
              </a:buClr>
              <a:buSzPts val="3600"/>
            </a:pPr>
            <a:endParaRPr lang="he-IL" dirty="0"/>
          </a:p>
          <a:p>
            <a:pPr marL="0" lvl="0" indent="0">
              <a:lnSpc>
                <a:spcPct val="90000"/>
              </a:lnSpc>
              <a:buClr>
                <a:schemeClr val="dk1"/>
              </a:buClr>
              <a:buSzPts val="3600"/>
            </a:pPr>
            <a:endParaRPr lang="he-IL" dirty="0"/>
          </a:p>
        </p:txBody>
      </p:sp>
      <p:pic>
        <p:nvPicPr>
          <p:cNvPr id="271" name="Google Shape;271;p8"/>
          <p:cNvPicPr preferRelativeResize="0"/>
          <p:nvPr/>
        </p:nvPicPr>
        <p:blipFill rotWithShape="1">
          <a:blip r:embed="rId5">
            <a:alphaModFix/>
          </a:blip>
          <a:srcRect/>
          <a:stretch/>
        </p:blipFill>
        <p:spPr>
          <a:xfrm>
            <a:off x="8962585" y="5570467"/>
            <a:ext cx="1848622" cy="2100927"/>
          </a:xfrm>
          <a:prstGeom prst="rect">
            <a:avLst/>
          </a:prstGeom>
          <a:noFill/>
          <a:ln>
            <a:noFill/>
          </a:ln>
        </p:spPr>
      </p:pic>
      <p:pic>
        <p:nvPicPr>
          <p:cNvPr id="272" name="Google Shape;272;p8"/>
          <p:cNvPicPr preferRelativeResize="0"/>
          <p:nvPr/>
        </p:nvPicPr>
        <p:blipFill rotWithShape="1">
          <a:blip r:embed="rId6">
            <a:alphaModFix/>
          </a:blip>
          <a:srcRect/>
          <a:stretch/>
        </p:blipFill>
        <p:spPr>
          <a:xfrm rot="8057618">
            <a:off x="290049" y="269606"/>
            <a:ext cx="1468977" cy="973310"/>
          </a:xfrm>
          <a:prstGeom prst="rect">
            <a:avLst/>
          </a:prstGeom>
          <a:noFill/>
          <a:ln>
            <a:noFill/>
          </a:ln>
        </p:spPr>
      </p:pic>
      <p:pic>
        <p:nvPicPr>
          <p:cNvPr id="2" name="1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85791" y="376561"/>
            <a:ext cx="2845518" cy="1014902"/>
          </a:xfrm>
          <a:prstGeom prst="rect">
            <a:avLst/>
          </a:prstGeom>
        </p:spPr>
      </p:pic>
    </p:spTree>
    <p:extLst>
      <p:ext uri="{BB962C8B-B14F-4D97-AF65-F5344CB8AC3E}">
        <p14:creationId xmlns:p14="http://schemas.microsoft.com/office/powerpoint/2010/main" val="37257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94914BFE-FCCE-47AB-8870-C628F9CC0DF8}"/>
              </a:ext>
            </a:extLst>
          </p:cNvPr>
          <p:cNvPicPr>
            <a:picLocks noChangeAspect="1"/>
          </p:cNvPicPr>
          <p:nvPr/>
        </p:nvPicPr>
        <p:blipFill>
          <a:blip r:embed="rId3"/>
          <a:stretch>
            <a:fillRect/>
          </a:stretch>
        </p:blipFill>
        <p:spPr>
          <a:xfrm>
            <a:off x="0" y="-1345027"/>
            <a:ext cx="12316858" cy="8203027"/>
          </a:xfrm>
          <a:prstGeom prst="rect">
            <a:avLst/>
          </a:prstGeom>
        </p:spPr>
      </p:pic>
    </p:spTree>
    <p:extLst>
      <p:ext uri="{BB962C8B-B14F-4D97-AF65-F5344CB8AC3E}">
        <p14:creationId xmlns:p14="http://schemas.microsoft.com/office/powerpoint/2010/main" val="3664409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19A8FAEC-8DF0-4388-AF69-58A0BCC3C282}"/>
              </a:ext>
            </a:extLst>
          </p:cNvPr>
          <p:cNvPicPr>
            <a:picLocks noChangeAspect="1"/>
          </p:cNvPicPr>
          <p:nvPr/>
        </p:nvPicPr>
        <p:blipFill>
          <a:blip r:embed="rId2"/>
          <a:stretch>
            <a:fillRect/>
          </a:stretch>
        </p:blipFill>
        <p:spPr>
          <a:xfrm>
            <a:off x="5104097" y="700600"/>
            <a:ext cx="3114766" cy="2833672"/>
          </a:xfrm>
          <a:prstGeom prst="rect">
            <a:avLst/>
          </a:prstGeom>
        </p:spPr>
      </p:pic>
      <p:pic>
        <p:nvPicPr>
          <p:cNvPr id="6" name="תמונה 5">
            <a:extLst>
              <a:ext uri="{FF2B5EF4-FFF2-40B4-BE49-F238E27FC236}">
                <a16:creationId xmlns:a16="http://schemas.microsoft.com/office/drawing/2014/main" id="{249D7722-B954-4E1E-BD2D-86598E0C9F6E}"/>
              </a:ext>
            </a:extLst>
          </p:cNvPr>
          <p:cNvPicPr>
            <a:picLocks noChangeAspect="1"/>
          </p:cNvPicPr>
          <p:nvPr/>
        </p:nvPicPr>
        <p:blipFill>
          <a:blip r:embed="rId3"/>
          <a:stretch>
            <a:fillRect/>
          </a:stretch>
        </p:blipFill>
        <p:spPr>
          <a:xfrm>
            <a:off x="975737" y="438145"/>
            <a:ext cx="3036012" cy="2551720"/>
          </a:xfrm>
          <a:prstGeom prst="rect">
            <a:avLst/>
          </a:prstGeom>
        </p:spPr>
      </p:pic>
      <p:pic>
        <p:nvPicPr>
          <p:cNvPr id="7" name="תמונה 6">
            <a:extLst>
              <a:ext uri="{FF2B5EF4-FFF2-40B4-BE49-F238E27FC236}">
                <a16:creationId xmlns:a16="http://schemas.microsoft.com/office/drawing/2014/main" id="{40717DD3-8701-4D17-A6CE-11B0BB021141}"/>
              </a:ext>
            </a:extLst>
          </p:cNvPr>
          <p:cNvPicPr>
            <a:picLocks noChangeAspect="1"/>
          </p:cNvPicPr>
          <p:nvPr/>
        </p:nvPicPr>
        <p:blipFill>
          <a:blip r:embed="rId4"/>
          <a:stretch>
            <a:fillRect/>
          </a:stretch>
        </p:blipFill>
        <p:spPr>
          <a:xfrm>
            <a:off x="1614364" y="3203441"/>
            <a:ext cx="3166641" cy="2950206"/>
          </a:xfrm>
          <a:prstGeom prst="rect">
            <a:avLst/>
          </a:prstGeom>
        </p:spPr>
      </p:pic>
      <p:pic>
        <p:nvPicPr>
          <p:cNvPr id="8" name="תמונה 7">
            <a:extLst>
              <a:ext uri="{FF2B5EF4-FFF2-40B4-BE49-F238E27FC236}">
                <a16:creationId xmlns:a16="http://schemas.microsoft.com/office/drawing/2014/main" id="{DFEE6296-B1EE-409E-B572-8F1C49773B58}"/>
              </a:ext>
            </a:extLst>
          </p:cNvPr>
          <p:cNvPicPr>
            <a:picLocks noChangeAspect="1"/>
          </p:cNvPicPr>
          <p:nvPr/>
        </p:nvPicPr>
        <p:blipFill>
          <a:blip r:embed="rId5"/>
          <a:stretch>
            <a:fillRect/>
          </a:stretch>
        </p:blipFill>
        <p:spPr>
          <a:xfrm>
            <a:off x="5259976" y="4023360"/>
            <a:ext cx="2803009" cy="2130287"/>
          </a:xfrm>
          <a:prstGeom prst="rect">
            <a:avLst/>
          </a:prstGeom>
        </p:spPr>
      </p:pic>
      <p:pic>
        <p:nvPicPr>
          <p:cNvPr id="9" name="תמונה 8">
            <a:extLst>
              <a:ext uri="{FF2B5EF4-FFF2-40B4-BE49-F238E27FC236}">
                <a16:creationId xmlns:a16="http://schemas.microsoft.com/office/drawing/2014/main" id="{4CF5E632-0FE9-471F-B9A7-2FB650DA8A56}"/>
              </a:ext>
            </a:extLst>
          </p:cNvPr>
          <p:cNvPicPr>
            <a:picLocks noChangeAspect="1"/>
          </p:cNvPicPr>
          <p:nvPr/>
        </p:nvPicPr>
        <p:blipFill>
          <a:blip r:embed="rId6"/>
          <a:stretch>
            <a:fillRect/>
          </a:stretch>
        </p:blipFill>
        <p:spPr>
          <a:xfrm>
            <a:off x="8676661" y="3534272"/>
            <a:ext cx="2238082" cy="2619375"/>
          </a:xfrm>
          <a:prstGeom prst="rect">
            <a:avLst/>
          </a:prstGeom>
        </p:spPr>
      </p:pic>
      <p:pic>
        <p:nvPicPr>
          <p:cNvPr id="1026" name="Picture 2" descr="נועה קירל – ויקיפדיה"/>
          <p:cNvPicPr>
            <a:picLocks noChangeAspect="1" noChangeArrowheads="1"/>
          </p:cNvPicPr>
          <p:nvPr/>
        </p:nvPicPr>
        <p:blipFill rotWithShape="1">
          <a:blip r:embed="rId7">
            <a:clrChange>
              <a:clrFrom>
                <a:srgbClr val="FDFDFB"/>
              </a:clrFrom>
              <a:clrTo>
                <a:srgbClr val="FDFDFB">
                  <a:alpha val="0"/>
                </a:srgbClr>
              </a:clrTo>
            </a:clrChange>
            <a:extLst>
              <a:ext uri="{28A0092B-C50C-407E-A947-70E740481C1C}">
                <a14:useLocalDpi xmlns:a14="http://schemas.microsoft.com/office/drawing/2010/main" val="0"/>
              </a:ext>
            </a:extLst>
          </a:blip>
          <a:srcRect b="45595"/>
          <a:stretch/>
        </p:blipFill>
        <p:spPr bwMode="auto">
          <a:xfrm>
            <a:off x="8218864" y="805639"/>
            <a:ext cx="3738674" cy="239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660539"/>
      </p:ext>
    </p:extLst>
  </p:cSld>
  <p:clrMapOvr>
    <a:masterClrMapping/>
  </p:clrMapOvr>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801</TotalTime>
  <Words>1023</Words>
  <Application>Microsoft Office PowerPoint</Application>
  <PresentationFormat>מסך רחב</PresentationFormat>
  <Paragraphs>150</Paragraphs>
  <Slides>37</Slides>
  <Notes>18</Notes>
  <HiddenSlides>0</HiddenSlides>
  <MMClips>7</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37</vt:i4>
      </vt:variant>
    </vt:vector>
  </HeadingPairs>
  <TitlesOfParts>
    <vt:vector size="41" baseType="lpstr">
      <vt:lpstr>Arial</vt:lpstr>
      <vt:lpstr>Calibri</vt:lpstr>
      <vt:lpstr>Alef</vt:lpstr>
      <vt:lpstr>Office Theme</vt:lpstr>
      <vt:lpstr>מצגת של PowerPoint‏</vt:lpstr>
      <vt:lpstr>וועדת הסרטים החליטה לאפשר לכם ליצור סרט</vt:lpstr>
      <vt:lpstr>  "אלוף העולם" </vt:lpstr>
      <vt:lpstr>מה להביא לשיעור?</vt:lpstr>
      <vt:lpstr>מתחילים בכיף </vt:lpstr>
      <vt:lpstr>מתחילים בכיף </vt:lpstr>
      <vt:lpstr>מתחילים בכיף </vt:lpstr>
      <vt:lpstr>מצגת של PowerPoint‏</vt:lpstr>
      <vt:lpstr>מצגת של PowerPoint‏</vt:lpstr>
      <vt:lpstr>האם כל אחד יכול להיות אלוף העולם? </vt:lpstr>
      <vt:lpstr>האם יש עוד אפשרות להיות אלופי העולם ? </vt:lpstr>
      <vt:lpstr>אתם מכירים את האלופה? </vt:lpstr>
      <vt:lpstr>מצגת של PowerPoint‏</vt:lpstr>
      <vt:lpstr>מצגת של PowerPoint‏</vt:lpstr>
      <vt:lpstr>אלוף העולם  -  חנן בן ארי  </vt:lpstr>
      <vt:lpstr>מצגת של PowerPoint‏</vt:lpstr>
      <vt:lpstr>אלוף העולם  -  חנן בן ארי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מכירים את האלופה ? </vt:lpstr>
      <vt:lpstr>אסתר מלכה ריבקין</vt:lpstr>
      <vt:lpstr>מצגת של PowerPoint‏</vt:lpstr>
      <vt:lpstr>מצגת של PowerPoint‏</vt:lpstr>
      <vt:lpstr>ממשיכים למשימה </vt:lpstr>
      <vt:lpstr>מצגת של PowerPoint‏</vt:lpstr>
      <vt:lpstr>משימת סיום התסריט שלך – אלוף העולם!</vt:lpstr>
      <vt:lpstr>משימת סיום התסריט שלך – אלוף העולם!</vt:lpstr>
      <vt:lpstr>משימת סיום התסריט שלך – אלוף העולם!</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שני שמלה/Shani Chemla</cp:lastModifiedBy>
  <cp:revision>47</cp:revision>
  <dcterms:created xsi:type="dcterms:W3CDTF">2020-03-11T07:11:19Z</dcterms:created>
  <dcterms:modified xsi:type="dcterms:W3CDTF">2021-10-03T07:35:18Z</dcterms:modified>
</cp:coreProperties>
</file>