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38"/>
  </p:notesMasterIdLst>
  <p:sldIdLst>
    <p:sldId id="260" r:id="rId2"/>
    <p:sldId id="261" r:id="rId3"/>
    <p:sldId id="262" r:id="rId4"/>
    <p:sldId id="263" r:id="rId5"/>
    <p:sldId id="302" r:id="rId6"/>
    <p:sldId id="307" r:id="rId7"/>
    <p:sldId id="266" r:id="rId8"/>
    <p:sldId id="267" r:id="rId9"/>
    <p:sldId id="316" r:id="rId10"/>
    <p:sldId id="308" r:id="rId11"/>
    <p:sldId id="283" r:id="rId12"/>
    <p:sldId id="310" r:id="rId13"/>
    <p:sldId id="288" r:id="rId14"/>
    <p:sldId id="268" r:id="rId15"/>
    <p:sldId id="287" r:id="rId16"/>
    <p:sldId id="311" r:id="rId17"/>
    <p:sldId id="321" r:id="rId18"/>
    <p:sldId id="286" r:id="rId19"/>
    <p:sldId id="290" r:id="rId20"/>
    <p:sldId id="291" r:id="rId21"/>
    <p:sldId id="271" r:id="rId22"/>
    <p:sldId id="319" r:id="rId23"/>
    <p:sldId id="292" r:id="rId24"/>
    <p:sldId id="313" r:id="rId25"/>
    <p:sldId id="314" r:id="rId26"/>
    <p:sldId id="282" r:id="rId27"/>
    <p:sldId id="309" r:id="rId28"/>
    <p:sldId id="294" r:id="rId29"/>
    <p:sldId id="320" r:id="rId30"/>
    <p:sldId id="297" r:id="rId31"/>
    <p:sldId id="304" r:id="rId32"/>
    <p:sldId id="301" r:id="rId33"/>
    <p:sldId id="306" r:id="rId34"/>
    <p:sldId id="322" r:id="rId35"/>
    <p:sldId id="318" r:id="rId36"/>
    <p:sldId id="315" r:id="rId37"/>
  </p:sldIdLst>
  <p:sldSz cx="12192000" cy="6858000"/>
  <p:notesSz cx="6858000" cy="9144000"/>
  <p:embeddedFontLst>
    <p:embeddedFont>
      <p:font typeface="Alef" panose="00000500000000000000" pitchFamily="2" charset="-79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9" roundtripDataSignature="AMtx7migPMszHxDdxnXXV2fRhwXjI5sI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80874" autoAdjust="0"/>
  </p:normalViewPr>
  <p:slideViewPr>
    <p:cSldViewPr snapToGrid="0">
      <p:cViewPr varScale="1">
        <p:scale>
          <a:sx n="56" d="100"/>
          <a:sy n="56" d="100"/>
        </p:scale>
        <p:origin x="1302" y="72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e-IL" b="1" dirty="0"/>
              <a:t>איסוף והשלמת פערים לאחר "רגע</a:t>
            </a:r>
            <a:r>
              <a:rPr lang="he-IL" b="1" baseline="0" dirty="0"/>
              <a:t> של מחשבה"</a:t>
            </a:r>
            <a:r>
              <a:rPr lang="iw-IL" b="1" dirty="0"/>
              <a:t>: </a:t>
            </a:r>
            <a:r>
              <a:rPr lang="iw-IL" dirty="0"/>
              <a:t>לאחר שהתלמידים </a:t>
            </a:r>
            <a:r>
              <a:rPr lang="he-IL" dirty="0"/>
              <a:t>חשבו על שאלה/דילמה</a:t>
            </a:r>
            <a:r>
              <a:rPr lang="iw-IL" dirty="0"/>
              <a:t>, יש </a:t>
            </a:r>
            <a:r>
              <a:rPr lang="he-IL" dirty="0"/>
              <a:t>"לאסוף" רעיונות,</a:t>
            </a:r>
            <a:r>
              <a:rPr lang="he-IL" baseline="0" dirty="0"/>
              <a:t> תחושות שכנראה עלו במוחם וגם להשלים פערים של הדיון שלא ניתן היה לקיים בפועל</a:t>
            </a:r>
            <a:r>
              <a:rPr lang="iw-IL" dirty="0"/>
              <a:t>. ניתן </a:t>
            </a:r>
            <a:r>
              <a:rPr lang="he-IL" dirty="0"/>
              <a:t>לדבר על תחושות</a:t>
            </a:r>
            <a:r>
              <a:rPr lang="he-IL" baseline="0" dirty="0"/>
              <a:t> או מחשבות נפוצות הקשורים בנושא השיעור.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274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 b="1" dirty="0"/>
              <a:t>משך השקף: עד 5 דקות</a:t>
            </a:r>
            <a:endParaRPr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 dirty="0"/>
              <a:t>סיכום</a:t>
            </a:r>
            <a:r>
              <a:rPr lang="he-IL" dirty="0"/>
              <a:t> התובנות והמסרים העיקריים</a:t>
            </a:r>
            <a:r>
              <a:rPr lang="iw-IL" dirty="0"/>
              <a:t> ויציאה ל</a:t>
            </a:r>
            <a:r>
              <a:rPr lang="he-IL" dirty="0"/>
              <a:t>משימה</a:t>
            </a:r>
            <a:r>
              <a:rPr lang="iw-IL" dirty="0"/>
              <a:t>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e-IL" b="1" dirty="0"/>
              <a:t>איסוף והשלמת פערים לאחר "רגע</a:t>
            </a:r>
            <a:r>
              <a:rPr lang="he-IL" b="1" baseline="0" dirty="0"/>
              <a:t> של מחשבה"</a:t>
            </a:r>
            <a:r>
              <a:rPr lang="iw-IL" b="1" dirty="0"/>
              <a:t>: </a:t>
            </a:r>
            <a:r>
              <a:rPr lang="iw-IL" dirty="0"/>
              <a:t>לאחר שהתלמידים </a:t>
            </a:r>
            <a:r>
              <a:rPr lang="he-IL" dirty="0"/>
              <a:t>חשבו על שאלה/דילמה</a:t>
            </a:r>
            <a:r>
              <a:rPr lang="iw-IL" dirty="0"/>
              <a:t>, יש </a:t>
            </a:r>
            <a:r>
              <a:rPr lang="he-IL" dirty="0"/>
              <a:t>"לאסוף" רעיונות,</a:t>
            </a:r>
            <a:r>
              <a:rPr lang="he-IL" baseline="0" dirty="0"/>
              <a:t> תחושות שכנראה עלו במוחם וגם להשלים פערים של הדיון שלא ניתן היה לקיים בפועל</a:t>
            </a:r>
            <a:r>
              <a:rPr lang="iw-IL" dirty="0"/>
              <a:t>. ניתן </a:t>
            </a:r>
            <a:r>
              <a:rPr lang="he-IL" dirty="0"/>
              <a:t>לדבר על תחושות</a:t>
            </a:r>
            <a:r>
              <a:rPr lang="he-IL" baseline="0" dirty="0"/>
              <a:t> או מחשבות נפוצות הקשורים בנושא השיעור.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994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e-IL" b="1" dirty="0"/>
              <a:t>איסוף והשלמת פערים לאחר "רגע</a:t>
            </a:r>
            <a:r>
              <a:rPr lang="he-IL" b="1" baseline="0" dirty="0"/>
              <a:t> של מחשבה"</a:t>
            </a:r>
            <a:r>
              <a:rPr lang="iw-IL" b="1" dirty="0"/>
              <a:t>: </a:t>
            </a:r>
            <a:r>
              <a:rPr lang="iw-IL" dirty="0"/>
              <a:t>לאחר שהתלמידים </a:t>
            </a:r>
            <a:r>
              <a:rPr lang="he-IL" dirty="0"/>
              <a:t>חשבו על שאלה/דילמה</a:t>
            </a:r>
            <a:r>
              <a:rPr lang="iw-IL" dirty="0"/>
              <a:t>, יש </a:t>
            </a:r>
            <a:r>
              <a:rPr lang="he-IL" dirty="0"/>
              <a:t>"לאסוף" רעיונות,</a:t>
            </a:r>
            <a:r>
              <a:rPr lang="he-IL" baseline="0" dirty="0"/>
              <a:t> תחושות שכנראה עלו במוחם וגם להשלים פערים של הדיון שלא ניתן היה לקיים בפועל</a:t>
            </a:r>
            <a:r>
              <a:rPr lang="iw-IL" dirty="0"/>
              <a:t>. ניתן </a:t>
            </a:r>
            <a:r>
              <a:rPr lang="he-IL" dirty="0"/>
              <a:t>לדבר על תחושות</a:t>
            </a:r>
            <a:r>
              <a:rPr lang="he-IL" baseline="0" dirty="0"/>
              <a:t> או מחשבות נפוצות הקשורים בנושא השיעור.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863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e-IL" b="1" dirty="0"/>
              <a:t>איסוף והשלמת פערים לאחר "רגע</a:t>
            </a:r>
            <a:r>
              <a:rPr lang="he-IL" b="1" baseline="0" dirty="0"/>
              <a:t> של מחשבה"</a:t>
            </a:r>
            <a:r>
              <a:rPr lang="iw-IL" b="1" dirty="0"/>
              <a:t>: </a:t>
            </a:r>
            <a:r>
              <a:rPr lang="iw-IL" dirty="0"/>
              <a:t>לאחר שהתלמידים </a:t>
            </a:r>
            <a:r>
              <a:rPr lang="he-IL" dirty="0"/>
              <a:t>חשבו על שאלה/דילמה</a:t>
            </a:r>
            <a:r>
              <a:rPr lang="iw-IL" dirty="0"/>
              <a:t>, יש </a:t>
            </a:r>
            <a:r>
              <a:rPr lang="he-IL" dirty="0"/>
              <a:t>"לאסוף" רעיונות,</a:t>
            </a:r>
            <a:r>
              <a:rPr lang="he-IL" baseline="0" dirty="0"/>
              <a:t> תחושות שכנראה עלו במוחם וגם להשלים פערים של הדיון שלא ניתן היה לקיים בפועל</a:t>
            </a:r>
            <a:r>
              <a:rPr lang="iw-IL" dirty="0"/>
              <a:t>. ניתן </a:t>
            </a:r>
            <a:r>
              <a:rPr lang="he-IL" dirty="0"/>
              <a:t>לדבר על תחושות</a:t>
            </a:r>
            <a:r>
              <a:rPr lang="he-IL" baseline="0" dirty="0"/>
              <a:t> או מחשבות נפוצות הקשורים בנושא השיעור.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943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2 דקות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iw-I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5710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3 דקות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iw-I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782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/>
              <a:t>5</a:t>
            </a:r>
            <a:r>
              <a:rPr lang="he-IL" baseline="0"/>
              <a:t> דקות</a:t>
            </a:r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iw-I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353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Google Shape;375;p21:notes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algn="l" rtl="0">
              <a:spcBef>
                <a:spcPct val="0"/>
              </a:spcBef>
            </a:pPr>
            <a:endParaRPr lang="he-IL" altLang="he-IL"/>
          </a:p>
        </p:txBody>
      </p:sp>
      <p:sp>
        <p:nvSpPr>
          <p:cNvPr id="133123" name="Google Shape;376;p2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4114800 w 120000"/>
              <a:gd name="T3" fmla="*/ 0 h 120000"/>
              <a:gd name="T4" fmla="*/ 4114800 w 120000"/>
              <a:gd name="T5" fmla="*/ 3086100 h 120000"/>
              <a:gd name="T6" fmla="*/ 0 w 120000"/>
              <a:gd name="T7" fmla="*/ 30861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67590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b="1" dirty="0"/>
              <a:t>משך השקף: 2 דקות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dirty="0">
                <a:solidFill>
                  <a:schemeClr val="dk1"/>
                </a:solidFill>
              </a:rPr>
              <a:t>הציגו את עצמכם ואת מהלך השיעור: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dirty="0">
                <a:solidFill>
                  <a:schemeClr val="dk1"/>
                </a:solidFill>
              </a:rPr>
              <a:t>מוזמנים לפנות בצורה אישית לתלמידים:</a:t>
            </a:r>
            <a:br>
              <a:rPr lang="iw-IL" sz="1200" dirty="0"/>
            </a:br>
            <a:r>
              <a:rPr lang="iw-IL" sz="1200" dirty="0">
                <a:solidFill>
                  <a:srgbClr val="2F5496"/>
                </a:solidFill>
              </a:rPr>
              <a:t>דוגמה לטקסט שייאמר בעל פה: "שלום, שמי___. אני מורה ל____ ממקום בארץ____. מה שלומכם? אני שמח/ה שהצטרפתם אליי", וכו'.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dirty="0">
                <a:solidFill>
                  <a:schemeClr val="dk1"/>
                </a:solidFill>
              </a:rPr>
              <a:t>נושא השיעור ומה מטרתו:</a:t>
            </a:r>
            <a:br>
              <a:rPr lang="iw-IL" sz="1200" dirty="0">
                <a:solidFill>
                  <a:schemeClr val="dk1"/>
                </a:solidFill>
              </a:rPr>
            </a:br>
            <a:r>
              <a:rPr lang="iw-IL" sz="1200" dirty="0">
                <a:solidFill>
                  <a:srgbClr val="2F5496"/>
                </a:solidFill>
              </a:rPr>
              <a:t>דוגמה לטקסט שייאמר בעל פה: "בשיעור הזה נלמד על_________. מוכנים? מתחילים!"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 dirty="0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w-IL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נתחיל ב…. </a:t>
            </a:r>
            <a:r>
              <a:rPr lang="iw-IL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פתיח השיעור)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נמשיך בלגלות</a:t>
            </a:r>
            <a:r>
              <a:rPr lang="iw-IL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הלימוד / הקניה - כתבו כאן שאלה מסקרנת שתיתן מענה על מטרת השיעור)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נתנסה ב</a:t>
            </a: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/ נחשוב על ... </a:t>
            </a:r>
            <a:r>
              <a:rPr lang="iw-IL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… </a:t>
            </a:r>
            <a:r>
              <a:rPr lang="iw-IL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</a:t>
            </a:r>
            <a:r>
              <a:rPr lang="he-IL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החשיבה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נסכם  </a:t>
            </a:r>
            <a:r>
              <a:rPr lang="iw-IL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סיכום השיעור)</a:t>
            </a: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 dirty="0"/>
              <a:t>למחוק שקופית זו אם אין בה צורך.</a:t>
            </a:r>
            <a:endParaRPr dirty="0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 dirty="0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 sz="1200" b="1" dirty="0"/>
              <a:t>משך השקף: דקה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dirty="0"/>
              <a:t>בשקף זה ודאו שכולם הצטיידו בעזרים הנדרשים (מומלץ שעזרים אלו יהיו גם אצלכם עבור הדגמה).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sz="1200" dirty="0">
                <a:solidFill>
                  <a:srgbClr val="FF0000"/>
                </a:solidFill>
              </a:rPr>
              <a:t>זה הזמן להציג את </a:t>
            </a:r>
            <a:r>
              <a:rPr lang="iw-IL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dirty="0"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>
                <a:solidFill>
                  <a:schemeClr val="dk1"/>
                </a:solidFill>
              </a:rPr>
              <a:t>משך השקף: </a:t>
            </a:r>
            <a:r>
              <a:rPr lang="he-IL" b="1" baseline="0" dirty="0">
                <a:solidFill>
                  <a:schemeClr val="dk1"/>
                </a:solidFill>
              </a:rPr>
              <a:t> 2 דקות </a:t>
            </a:r>
            <a:endParaRPr dirty="0"/>
          </a:p>
        </p:txBody>
      </p:sp>
      <p:sp>
        <p:nvSpPr>
          <p:cNvPr id="267" name="Google Shape;26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 b="1" dirty="0"/>
              <a:t>רצף מספרי השקפים הבאים </a:t>
            </a:r>
            <a:r>
              <a:rPr lang="he-IL" b="1" dirty="0"/>
              <a:t>9-11 </a:t>
            </a:r>
            <a:r>
              <a:rPr lang="iw-IL" b="1" dirty="0"/>
              <a:t>מכיל בתוכו: הקניית ידע</a:t>
            </a:r>
            <a:r>
              <a:rPr lang="he-IL" b="1" dirty="0"/>
              <a:t> והסברים (מידע,</a:t>
            </a:r>
            <a:r>
              <a:rPr lang="he-IL" b="1" baseline="0" dirty="0"/>
              <a:t> מסרים, שאלות גדולות)</a:t>
            </a:r>
            <a:r>
              <a:rPr lang="iw-IL" b="1" dirty="0"/>
              <a:t>, </a:t>
            </a:r>
            <a:r>
              <a:rPr lang="he-IL" b="1" dirty="0"/>
              <a:t>רגע של מחשבה (זמן</a:t>
            </a:r>
            <a:r>
              <a:rPr lang="he-IL" b="1" baseline="0" dirty="0"/>
              <a:t> חשיבה של התלמידים</a:t>
            </a:r>
            <a:r>
              <a:rPr lang="he-IL" b="1" dirty="0"/>
              <a:t> עם עצמם על מה ששאלתם/הצגתם)</a:t>
            </a:r>
            <a:r>
              <a:rPr lang="iw-IL" b="1" dirty="0"/>
              <a:t>, </a:t>
            </a:r>
            <a:r>
              <a:rPr lang="he-IL" b="1" baseline="0" dirty="0"/>
              <a:t> השלמת פערים (איסוף מחשבות ורעיונות שכנראה עלו במוחם של התלמידים והתייחסות).</a:t>
            </a:r>
            <a:r>
              <a:rPr lang="iw-IL" b="1" dirty="0"/>
              <a:t> משך זמן כל הרצף הוא </a:t>
            </a:r>
            <a:r>
              <a:rPr lang="he-IL" b="1" dirty="0"/>
              <a:t>10-15דקות</a:t>
            </a:r>
            <a:r>
              <a:rPr lang="iw-IL" b="1" dirty="0"/>
              <a:t> סה"כ.</a:t>
            </a:r>
            <a:endParaRPr b="1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 dirty="0"/>
              <a:t>הקניה: </a:t>
            </a:r>
            <a:r>
              <a:rPr lang="iw-IL" dirty="0"/>
              <a:t>התייחסות </a:t>
            </a:r>
            <a:r>
              <a:rPr lang="he-IL" dirty="0"/>
              <a:t>לנושא השיעור – כמה שיותר </a:t>
            </a:r>
            <a:r>
              <a:rPr lang="iw-IL" dirty="0"/>
              <a:t>ממוקד</a:t>
            </a:r>
            <a:r>
              <a:rPr lang="he-IL" dirty="0"/>
              <a:t>.</a:t>
            </a:r>
            <a:r>
              <a:rPr lang="iw-IL" dirty="0"/>
              <a:t> שימוש במגוון ייצוגי תוכן כגון תמונות וסרטונים - </a:t>
            </a:r>
            <a:r>
              <a:rPr lang="iw-IL" b="1" u="sng" dirty="0"/>
              <a:t>ניתן לצרף סרטונים מבית היוצר של מטח בלבד</a:t>
            </a:r>
            <a:r>
              <a:rPr lang="iw-IL" dirty="0"/>
              <a:t>, צילומי מסך, כתבות, תכנים מספרי הלימוד, טקסט מצומצם </a:t>
            </a:r>
            <a:r>
              <a:rPr lang="iw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iw-IL" dirty="0">
                <a:solidFill>
                  <a:srgbClr val="FF0000"/>
                </a:solidFill>
              </a:rPr>
              <a:t>. </a:t>
            </a:r>
            <a:r>
              <a:rPr lang="iw-IL" dirty="0"/>
              <a:t>ניתן לשלב </a:t>
            </a:r>
            <a:r>
              <a:rPr lang="he-IL" dirty="0"/>
              <a:t>"רגע של מחשבה" במקומות בהם חשוב</a:t>
            </a:r>
            <a:r>
              <a:rPr lang="he-IL" baseline="0" dirty="0"/>
              <a:t> לתת לתלמידים זמן עיבוד וחשיבה על השאלה/הדילמה</a:t>
            </a:r>
            <a:r>
              <a:rPr lang="iw-IL" dirty="0"/>
              <a:t>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e-IL" b="1" dirty="0"/>
              <a:t>רגע של מחשבה</a:t>
            </a:r>
            <a:r>
              <a:rPr lang="iw-IL" b="1" dirty="0"/>
              <a:t>: </a:t>
            </a:r>
            <a:r>
              <a:rPr lang="he-IL" dirty="0"/>
              <a:t>לא יותר מדקה</a:t>
            </a:r>
            <a:r>
              <a:rPr lang="iw-IL" dirty="0"/>
              <a:t>. ניתן לעשות 2-1 סבבים של </a:t>
            </a:r>
            <a:r>
              <a:rPr lang="he-IL" dirty="0"/>
              <a:t>מחשבה</a:t>
            </a:r>
            <a:r>
              <a:rPr lang="iw-IL" dirty="0"/>
              <a:t> מול המחש</a:t>
            </a:r>
            <a:r>
              <a:rPr lang="he-IL" dirty="0"/>
              <a:t>ב.</a:t>
            </a:r>
            <a:r>
              <a:rPr lang="he-IL" baseline="0" dirty="0"/>
              <a:t> למשל – מה אתם הייתם עושים בסיטואציה? נסו לחשוב מתי קרה לכם שהרגשתם... מתי חוויתם .... </a:t>
            </a:r>
            <a:endParaRPr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e-IL" b="1" dirty="0"/>
              <a:t>רגע של מחשבה</a:t>
            </a:r>
            <a:r>
              <a:rPr lang="iw-IL" b="1" dirty="0"/>
              <a:t>: </a:t>
            </a:r>
            <a:r>
              <a:rPr lang="he-IL" dirty="0"/>
              <a:t>לא יותר מדקה</a:t>
            </a:r>
            <a:r>
              <a:rPr lang="iw-IL" dirty="0"/>
              <a:t>. ניתן לעשות 2-1 סבבים של </a:t>
            </a:r>
            <a:r>
              <a:rPr lang="he-IL" dirty="0"/>
              <a:t>מחשבה</a:t>
            </a:r>
            <a:r>
              <a:rPr lang="iw-IL" dirty="0"/>
              <a:t> מול המחש</a:t>
            </a:r>
            <a:r>
              <a:rPr lang="he-IL" dirty="0"/>
              <a:t>ב.</a:t>
            </a:r>
            <a:r>
              <a:rPr lang="he-IL" baseline="0" dirty="0"/>
              <a:t> למשל – מה אתם הייתם עושים בסיטואציה? נסו לחשוב מתי קרה לכם שהרגשתם... מתי חוויתם .... </a:t>
            </a:r>
            <a:endParaRPr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8540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e-IL" b="1" dirty="0"/>
              <a:t>רגע של מחשבה</a:t>
            </a:r>
            <a:r>
              <a:rPr lang="iw-IL" b="1" dirty="0"/>
              <a:t>: </a:t>
            </a:r>
            <a:r>
              <a:rPr lang="he-IL" dirty="0"/>
              <a:t>לא יותר מדקה</a:t>
            </a:r>
            <a:r>
              <a:rPr lang="iw-IL" dirty="0"/>
              <a:t>. ניתן לעשות 2-1 סבבים של </a:t>
            </a:r>
            <a:r>
              <a:rPr lang="he-IL" dirty="0"/>
              <a:t>מחשבה</a:t>
            </a:r>
            <a:r>
              <a:rPr lang="iw-IL" dirty="0"/>
              <a:t> מול המחש</a:t>
            </a:r>
            <a:r>
              <a:rPr lang="he-IL" dirty="0"/>
              <a:t>ב.</a:t>
            </a:r>
            <a:r>
              <a:rPr lang="he-IL" baseline="0" dirty="0"/>
              <a:t> למשל – מה אתם הייתם עושים בסיטואציה? נסו לחשוב מתי קרה לכם שהרגשתם... מתי חוויתם .... </a:t>
            </a:r>
            <a:endParaRPr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64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e-IL" b="1" dirty="0"/>
              <a:t>איסוף והשלמת פערים לאחר "רגע</a:t>
            </a:r>
            <a:r>
              <a:rPr lang="he-IL" b="1" baseline="0" dirty="0"/>
              <a:t> של מחשבה"</a:t>
            </a:r>
            <a:r>
              <a:rPr lang="iw-IL" b="1" dirty="0"/>
              <a:t>: </a:t>
            </a:r>
            <a:r>
              <a:rPr lang="iw-IL" dirty="0"/>
              <a:t>לאחר שהתלמידים </a:t>
            </a:r>
            <a:r>
              <a:rPr lang="he-IL" dirty="0"/>
              <a:t>חשבו על שאלה/דילמה</a:t>
            </a:r>
            <a:r>
              <a:rPr lang="iw-IL" dirty="0"/>
              <a:t>, יש </a:t>
            </a:r>
            <a:r>
              <a:rPr lang="he-IL" dirty="0"/>
              <a:t>"לאסוף" רעיונות,</a:t>
            </a:r>
            <a:r>
              <a:rPr lang="he-IL" baseline="0" dirty="0"/>
              <a:t> תחושות שכנראה עלו במוחם וגם להשלים פערים של הדיון שלא ניתן היה לקיים בפועל</a:t>
            </a:r>
            <a:r>
              <a:rPr lang="iw-IL" dirty="0"/>
              <a:t>. ניתן </a:t>
            </a:r>
            <a:r>
              <a:rPr lang="he-IL" dirty="0"/>
              <a:t>לדבר על תחושות</a:t>
            </a:r>
            <a:r>
              <a:rPr lang="he-IL" baseline="0" dirty="0"/>
              <a:t> או מחשבות נפוצות הקשורים בנושא השיעור.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יסה מותאמת אישית">
  <p:cSld name="פריסה מותאמת אישית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5"/>
          <p:cNvSpPr/>
          <p:nvPr/>
        </p:nvSpPr>
        <p:spPr>
          <a:xfrm>
            <a:off x="304799" y="593748"/>
            <a:ext cx="226978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*השקופית הזו מיועדת למורה בלבד יש למחוק אותה בסיום הכנת המצגת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Google Shape;14;p25"/>
          <p:cNvCxnSpPr/>
          <p:nvPr/>
        </p:nvCxnSpPr>
        <p:spPr>
          <a:xfrm>
            <a:off x="2717800" y="101306"/>
            <a:ext cx="0" cy="6655095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en-IL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34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6EAAB5F-1735-EF4E-B629-AFD8B7180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2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0;p3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5417" y="2027238"/>
            <a:ext cx="5046133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81;p3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651" y="-3968750"/>
            <a:ext cx="5046133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82;p3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oogle Shape;83;p32"/>
          <p:cNvCxnSpPr>
            <a:cxnSpLocks noChangeShapeType="1"/>
          </p:cNvCxnSpPr>
          <p:nvPr/>
        </p:nvCxnSpPr>
        <p:spPr bwMode="auto">
          <a:xfrm>
            <a:off x="7156451" y="1639888"/>
            <a:ext cx="4004733" cy="0"/>
          </a:xfrm>
          <a:prstGeom prst="straightConnector1">
            <a:avLst/>
          </a:prstGeom>
          <a:noFill/>
          <a:ln w="38100">
            <a:solidFill>
              <a:srgbClr val="FFC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Google Shape;84;p32"/>
          <p:cNvSpPr/>
          <p:nvPr/>
        </p:nvSpPr>
        <p:spPr>
          <a:xfrm rot="16200000">
            <a:off x="7721071" y="1537230"/>
            <a:ext cx="206375" cy="2053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 algn="ctr" rtl="1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85;p32"/>
          <p:cNvCxnSpPr>
            <a:cxnSpLocks noChangeShapeType="1"/>
          </p:cNvCxnSpPr>
          <p:nvPr/>
        </p:nvCxnSpPr>
        <p:spPr bwMode="auto">
          <a:xfrm>
            <a:off x="4093634" y="4984750"/>
            <a:ext cx="4004733" cy="0"/>
          </a:xfrm>
          <a:prstGeom prst="straightConnector1">
            <a:avLst/>
          </a:prstGeom>
          <a:noFill/>
          <a:ln w="38100">
            <a:solidFill>
              <a:srgbClr val="FFC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Google Shape;86;p32"/>
          <p:cNvCxnSpPr>
            <a:cxnSpLocks noChangeShapeType="1"/>
          </p:cNvCxnSpPr>
          <p:nvPr/>
        </p:nvCxnSpPr>
        <p:spPr bwMode="auto">
          <a:xfrm>
            <a:off x="4093634" y="2036763"/>
            <a:ext cx="4004733" cy="0"/>
          </a:xfrm>
          <a:prstGeom prst="straightConnector1">
            <a:avLst/>
          </a:prstGeom>
          <a:noFill/>
          <a:ln w="38100">
            <a:solidFill>
              <a:srgbClr val="FFC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" name="Google Shape;87;p32"/>
          <p:cNvGrpSpPr>
            <a:grpSpLocks/>
          </p:cNvGrpSpPr>
          <p:nvPr/>
        </p:nvGrpSpPr>
        <p:grpSpPr bwMode="auto">
          <a:xfrm>
            <a:off x="-110066" y="111126"/>
            <a:ext cx="1530351" cy="1433513"/>
            <a:chOff x="8374611" y="4283110"/>
            <a:chExt cx="2300578" cy="2155425"/>
          </a:xfrm>
        </p:grpSpPr>
        <p:pic>
          <p:nvPicPr>
            <p:cNvPr id="10" name="Google Shape;88;p32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38"/>
            <a:stretch>
              <a:fillRect/>
            </a:stretch>
          </p:blipFill>
          <p:spPr bwMode="auto"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Google Shape;89;p32"/>
            <p:cNvSpPr>
              <a:spLocks noChangeArrowheads="1"/>
            </p:cNvSpPr>
            <p:nvPr/>
          </p:nvSpPr>
          <p:spPr bwMode="auto">
            <a:xfrm>
              <a:off x="8374611" y="5882373"/>
              <a:ext cx="2300578" cy="556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he-IL" altLang="he-IL" sz="900">
                  <a:solidFill>
                    <a:srgbClr val="FFFFFF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מדינת ישראל</a:t>
              </a:r>
              <a:endParaRPr lang="he-IL" altLang="he-IL" sz="1400"/>
            </a:p>
            <a:p>
              <a:pPr algn="ctr">
                <a:defRPr/>
              </a:pPr>
              <a:r>
                <a:rPr lang="he-IL" altLang="he-IL" sz="900">
                  <a:solidFill>
                    <a:srgbClr val="FFFFFF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משרד החינוך</a:t>
              </a:r>
              <a:endParaRPr lang="he-IL" altLang="he-IL" sz="1400"/>
            </a:p>
          </p:txBody>
        </p:sp>
      </p:grpSp>
      <p:sp>
        <p:nvSpPr>
          <p:cNvPr id="12" name="Google Shape;90;p32"/>
          <p:cNvSpPr txBox="1"/>
          <p:nvPr/>
        </p:nvSpPr>
        <p:spPr>
          <a:xfrm>
            <a:off x="2209800" y="2544764"/>
            <a:ext cx="7772400" cy="1768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88981" tIns="188981" rIns="188981" bIns="188981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lnSpc>
                <a:spcPct val="91000"/>
              </a:lnSpc>
            </a:pPr>
            <a:r>
              <a:rPr lang="he-IL" altLang="he-IL" sz="4900">
                <a:solidFill>
                  <a:srgbClr val="FFFFFF"/>
                </a:solidFill>
                <a:sym typeface="Calibri" panose="020F0502020204030204" pitchFamily="34" charset="0"/>
              </a:rPr>
              <a:t>תודה שצפיתם בשידור</a:t>
            </a:r>
            <a:endParaRPr lang="he-IL" altLang="he-IL" sz="1400"/>
          </a:p>
          <a:p>
            <a:pPr algn="ctr" rtl="1">
              <a:lnSpc>
                <a:spcPct val="188000"/>
              </a:lnSpc>
            </a:pPr>
            <a:r>
              <a:rPr lang="he-IL" altLang="he-IL" sz="2400">
                <a:solidFill>
                  <a:srgbClr val="FFFFFF"/>
                </a:solidFill>
                <a:sym typeface="Calibri" panose="020F0502020204030204" pitchFamily="34" charset="0"/>
              </a:rPr>
              <a:t>הופק עבור משרד החינוך ע״י מטח</a:t>
            </a:r>
          </a:p>
        </p:txBody>
      </p:sp>
      <p:sp>
        <p:nvSpPr>
          <p:cNvPr id="13" name="Google Shape;91;p32"/>
          <p:cNvSpPr/>
          <p:nvPr/>
        </p:nvSpPr>
        <p:spPr>
          <a:xfrm>
            <a:off x="6692901" y="4829175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2;p32"/>
          <p:cNvSpPr/>
          <p:nvPr/>
        </p:nvSpPr>
        <p:spPr>
          <a:xfrm>
            <a:off x="2432051" y="2371725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 algn="ctr" rtl="1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93;p32"/>
          <p:cNvSpPr/>
          <p:nvPr/>
        </p:nvSpPr>
        <p:spPr>
          <a:xfrm>
            <a:off x="9906000" y="4005263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 algn="ctr" rtl="1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94;p32"/>
          <p:cNvSpPr txBox="1"/>
          <p:nvPr/>
        </p:nvSpPr>
        <p:spPr>
          <a:xfrm>
            <a:off x="3871385" y="6424614"/>
            <a:ext cx="4449233" cy="242887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34275" rIns="68569" bIns="34275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1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shutterstock/com איורים: </a:t>
            </a:r>
            <a:endParaRPr sz="11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1249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en-IL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en-IL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en-IL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4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62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en-I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4347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en-I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96543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35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5D7F59B-EB58-334D-A4C0-1F5193957FC7}"/>
              </a:ext>
            </a:extLst>
          </p:cNvPr>
          <p:cNvSpPr/>
          <p:nvPr userDrawn="1"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C6228F-AC9B-D646-885A-9EB36C602279}"/>
              </a:ext>
            </a:extLst>
          </p:cNvPr>
          <p:cNvGrpSpPr/>
          <p:nvPr userDrawn="1"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E6B8A0-6C0C-564A-ABE2-193105432E2B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A3384C-D7AD-7D4F-93D6-2FD450FD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he-IL" dirty="0"/>
              <a:t>לחץ להוסיף סגנון טקסט גדול של תבנית בסיס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3007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86448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05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D38B66-81A0-8845-8E4D-270D268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en-IL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CD0408-AD14-FD42-8A6F-74A4E884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405D05D-DFE2-6F4E-87B4-26A7DFF726D3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70" r:id="rId3"/>
    <p:sldLayoutId id="2147483671" r:id="rId4"/>
    <p:sldLayoutId id="2147483672" r:id="rId5"/>
    <p:sldLayoutId id="2147483673" r:id="rId6"/>
    <p:sldLayoutId id="2147483679" r:id="rId7"/>
    <p:sldLayoutId id="2147483674" r:id="rId8"/>
    <p:sldLayoutId id="2147483675" r:id="rId9"/>
    <p:sldLayoutId id="2147483676" r:id="rId10"/>
    <p:sldLayoutId id="2147483678" r:id="rId11"/>
    <p:sldLayoutId id="21474836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IL" sz="44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5720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800" b="0" i="0" u="none" strike="noStrike" kern="1200" cap="none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he-IL" dirty="0"/>
              <a:t>מפתח </a:t>
            </a:r>
            <a:r>
              <a:rPr lang="he-IL" dirty="0" err="1"/>
              <a:t>הל"ב</a:t>
            </a:r>
            <a:r>
              <a:rPr lang="he-IL" dirty="0"/>
              <a:t> לכיתות ג-ד</a:t>
            </a:r>
          </a:p>
          <a:p>
            <a:pPr lvl="0"/>
            <a:endParaRPr lang="he-IL" dirty="0"/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he-IL" dirty="0"/>
              <a:t>נושא השיעור: להיות אלוף העולם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CC378B-9FA6-1B4C-A348-C8DA73E19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e-IL" dirty="0">
                <a:sym typeface="Calibri"/>
              </a:rPr>
              <a:t>עם המורה: ערן יונגר </a:t>
            </a:r>
          </a:p>
          <a:p>
            <a:endParaRPr lang="en-IL" dirty="0"/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40;p5">
            <a:extLst>
              <a:ext uri="{FF2B5EF4-FFF2-40B4-BE49-F238E27FC236}">
                <a16:creationId xmlns:a16="http://schemas.microsoft.com/office/drawing/2014/main" id="{445409F4-D6DB-E449-AE3F-B64FDF06106E}"/>
              </a:ext>
            </a:extLst>
          </p:cNvPr>
          <p:cNvSpPr txBox="1">
            <a:spLocks/>
          </p:cNvSpPr>
          <p:nvPr/>
        </p:nvSpPr>
        <p:spPr>
          <a:xfrm>
            <a:off x="6513508" y="6293758"/>
            <a:ext cx="5099050" cy="56053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28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נא הצטיידו ב_____________________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7D23882-8B8D-49B2-9C82-EA5FD725E8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679"/>
          <a:stretch/>
        </p:blipFill>
        <p:spPr>
          <a:xfrm>
            <a:off x="7521110" y="1475807"/>
            <a:ext cx="3072868" cy="4758865"/>
          </a:xfrm>
          <a:prstGeom prst="rect">
            <a:avLst/>
          </a:prstGeom>
        </p:spPr>
      </p:pic>
      <p:sp>
        <p:nvSpPr>
          <p:cNvPr id="9" name="Google Shape;302;p12"/>
          <p:cNvSpPr txBox="1">
            <a:spLocks noGrp="1"/>
          </p:cNvSpPr>
          <p:nvPr>
            <p:ph type="title"/>
          </p:nvPr>
        </p:nvSpPr>
        <p:spPr>
          <a:xfrm>
            <a:off x="1394629" y="15024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אתם מכירים את האלופה?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47D23882-8B8D-49B2-9C82-EA5FD725E8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79" t="39048"/>
          <a:stretch/>
        </p:blipFill>
        <p:spPr>
          <a:xfrm>
            <a:off x="1440348" y="1912679"/>
            <a:ext cx="5535218" cy="33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5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D826805-1DB5-4B46-85E5-054F881E5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מכירים את האלוף ?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0300429-1C8F-4136-AE03-A97D25323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78" t="7966" r="11029" b="8025"/>
          <a:stretch/>
        </p:blipFill>
        <p:spPr>
          <a:xfrm>
            <a:off x="4062549" y="1776547"/>
            <a:ext cx="4611190" cy="437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77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D826805-1DB5-4B46-85E5-054F881E5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ליאון </a:t>
            </a:r>
            <a:r>
              <a:rPr lang="he-IL" dirty="0" err="1"/>
              <a:t>מיבכר</a:t>
            </a:r>
            <a:r>
              <a:rPr lang="he-IL" dirty="0"/>
              <a:t> מראשון לציון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0300429-1C8F-4136-AE03-A97D25323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78" t="7966" r="11029" b="8025"/>
          <a:stretch/>
        </p:blipFill>
        <p:spPr>
          <a:xfrm>
            <a:off x="4062549" y="1776547"/>
            <a:ext cx="4611190" cy="437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35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6256"/>
            <a:ext cx="12192000" cy="814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34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-546463" y="14514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אלוף העולם  -  חנן בן ארי  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4D1661-978C-E84D-8B56-A48114385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384663" y="1089796"/>
            <a:ext cx="12192000" cy="5167311"/>
          </a:xfrm>
        </p:spPr>
        <p:txBody>
          <a:bodyPr>
            <a:normAutofit/>
          </a:bodyPr>
          <a:lstStyle/>
          <a:p>
            <a:pPr lvl="0" indent="-50800">
              <a:buSzPts val="2800"/>
              <a:buNone/>
            </a:pPr>
            <a:r>
              <a:rPr lang="he-IL" dirty="0"/>
              <a:t>אני אלוף העולם בליפול</a:t>
            </a:r>
          </a:p>
          <a:p>
            <a:pPr lvl="0" indent="-50800">
              <a:buSzPts val="2800"/>
              <a:buNone/>
            </a:pPr>
            <a:r>
              <a:rPr lang="he-IL" dirty="0"/>
              <a:t>ולקום כמו גדול</a:t>
            </a:r>
          </a:p>
          <a:p>
            <a:pPr lvl="0" indent="-50800">
              <a:buSzPts val="2800"/>
              <a:buNone/>
            </a:pPr>
            <a:r>
              <a:rPr lang="he-IL" dirty="0"/>
              <a:t>את תראי, כמו עוף חול</a:t>
            </a:r>
          </a:p>
          <a:p>
            <a:pPr lvl="0" indent="-50800">
              <a:buSzPts val="2800"/>
              <a:buNone/>
            </a:pPr>
            <a:r>
              <a:rPr lang="he-IL" dirty="0"/>
              <a:t>אני נשרף, אבל בוחר בכל יום להמשיך לחיות</a:t>
            </a:r>
          </a:p>
          <a:p>
            <a:pPr lvl="0" indent="-50800">
              <a:buSzPts val="2800"/>
              <a:buNone/>
            </a:pPr>
            <a:r>
              <a:rPr lang="he-IL" dirty="0"/>
              <a:t>אני אלוף העולם בלרצות</a:t>
            </a:r>
          </a:p>
          <a:p>
            <a:pPr lvl="0" indent="-50800">
              <a:buSzPts val="2800"/>
              <a:buNone/>
            </a:pPr>
            <a:r>
              <a:rPr lang="he-IL" dirty="0"/>
              <a:t>לפחות לנסות</a:t>
            </a:r>
          </a:p>
          <a:p>
            <a:pPr lvl="0" indent="-50800">
              <a:buSzPts val="2800"/>
              <a:buNone/>
            </a:pPr>
            <a:r>
              <a:rPr lang="he-IL" dirty="0"/>
              <a:t>את תראי, איך בסוף</a:t>
            </a:r>
          </a:p>
          <a:p>
            <a:pPr lvl="0" indent="-50800">
              <a:buSzPts val="2800"/>
              <a:buNone/>
            </a:pPr>
            <a:r>
              <a:rPr lang="he-IL" dirty="0"/>
              <a:t>אחרי ההפסדים הניצחון הרבה יותר מתוק</a:t>
            </a:r>
          </a:p>
          <a:p>
            <a:pPr lvl="0" indent="-50800">
              <a:buSzPts val="2800"/>
              <a:buNone/>
            </a:pPr>
            <a:r>
              <a:rPr lang="he-IL" dirty="0"/>
              <a:t>אני אלוף העולם</a:t>
            </a:r>
          </a:p>
          <a:p>
            <a:pPr lvl="0" indent="-50800">
              <a:buSzPts val="2800"/>
              <a:buNone/>
            </a:pPr>
            <a:endParaRPr lang="he-I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אלוף העולם – חנן בן ארי</a:t>
            </a:r>
          </a:p>
        </p:txBody>
      </p:sp>
      <p:pic>
        <p:nvPicPr>
          <p:cNvPr id="4" name="אלוף העולם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6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11893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145869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אלוף העולם  -  חנן בן ארי  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4D1661-978C-E84D-8B56-A48114385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436915" y="1076733"/>
            <a:ext cx="12192000" cy="5167311"/>
          </a:xfrm>
        </p:spPr>
        <p:txBody>
          <a:bodyPr>
            <a:normAutofit/>
          </a:bodyPr>
          <a:lstStyle/>
          <a:p>
            <a:pPr lvl="0" indent="-50800">
              <a:buSzPts val="2800"/>
              <a:buNone/>
            </a:pPr>
            <a:r>
              <a:rPr lang="he-IL" b="1" dirty="0">
                <a:solidFill>
                  <a:srgbClr val="FF0000"/>
                </a:solidFill>
              </a:rPr>
              <a:t>אני אלוף העולם בליפול</a:t>
            </a:r>
          </a:p>
          <a:p>
            <a:pPr lvl="0" indent="-50800">
              <a:buSzPts val="2800"/>
              <a:buNone/>
            </a:pPr>
            <a:r>
              <a:rPr lang="he-IL" b="1" dirty="0">
                <a:solidFill>
                  <a:srgbClr val="FF0000"/>
                </a:solidFill>
              </a:rPr>
              <a:t>ולקום כמו גדול</a:t>
            </a:r>
          </a:p>
          <a:p>
            <a:pPr lvl="0" indent="-50800">
              <a:buSzPts val="2800"/>
              <a:buNone/>
            </a:pPr>
            <a:r>
              <a:rPr lang="he-IL" dirty="0"/>
              <a:t>את תראי, כמו עוף חול</a:t>
            </a:r>
          </a:p>
          <a:p>
            <a:pPr lvl="0" indent="-50800">
              <a:buSzPts val="2800"/>
              <a:buNone/>
            </a:pPr>
            <a:r>
              <a:rPr lang="he-IL" dirty="0"/>
              <a:t>אני נשרף, אבל בוחר בכל יום להמשיך לחיות</a:t>
            </a:r>
          </a:p>
          <a:p>
            <a:pPr lvl="0" indent="-50800">
              <a:buSzPts val="2800"/>
              <a:buNone/>
            </a:pPr>
            <a:r>
              <a:rPr lang="he-IL" dirty="0"/>
              <a:t>אני אלוף העולם בלרצות</a:t>
            </a:r>
          </a:p>
          <a:p>
            <a:pPr lvl="0" indent="-50800">
              <a:buSzPts val="2800"/>
              <a:buNone/>
            </a:pPr>
            <a:r>
              <a:rPr lang="he-IL" dirty="0"/>
              <a:t>לפחות לנסות</a:t>
            </a:r>
          </a:p>
          <a:p>
            <a:pPr lvl="0" indent="-50800">
              <a:buSzPts val="2800"/>
              <a:buNone/>
            </a:pPr>
            <a:r>
              <a:rPr lang="he-IL" dirty="0"/>
              <a:t>את תראי, איך בסוף</a:t>
            </a:r>
          </a:p>
          <a:p>
            <a:pPr lvl="0" indent="-50800">
              <a:buSzPts val="2800"/>
              <a:buNone/>
            </a:pPr>
            <a:r>
              <a:rPr lang="he-IL" dirty="0"/>
              <a:t>אחרי ההפסדים הניצחון הרבה יותר מתוק</a:t>
            </a:r>
          </a:p>
          <a:p>
            <a:pPr lvl="0" indent="-50800">
              <a:buSzPts val="2800"/>
              <a:buNone/>
            </a:pPr>
            <a:r>
              <a:rPr lang="he-IL" dirty="0"/>
              <a:t>אני אלוף העולם</a:t>
            </a:r>
          </a:p>
          <a:p>
            <a:pPr lvl="0" indent="-50800">
              <a:buSzPts val="2800"/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7447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56"/>
            <a:ext cx="5745192" cy="6816044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306" y="-29618"/>
            <a:ext cx="5756694" cy="688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1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3A48BBE-0227-4E6C-81A8-81C77881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אז מי המפורסם ?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1871"/>
            <a:ext cx="12192000" cy="811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57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29999"/>
            <a:ext cx="12192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64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C99F08F8-4D5F-4AA6-A6A1-E8715C46B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48030" cy="6858000"/>
          </a:xfrm>
          <a:prstGeom prst="rect">
            <a:avLst/>
          </a:prstGeom>
        </p:spPr>
      </p:pic>
      <p:sp>
        <p:nvSpPr>
          <p:cNvPr id="6" name="Google Shape;248;p6"/>
          <p:cNvSpPr txBox="1">
            <a:spLocks noGrp="1"/>
          </p:cNvSpPr>
          <p:nvPr>
            <p:ph type="title"/>
          </p:nvPr>
        </p:nvSpPr>
        <p:spPr>
          <a:xfrm>
            <a:off x="1230806" y="78150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he-IL" dirty="0">
                <a:solidFill>
                  <a:schemeClr val="bg1"/>
                </a:solidFill>
              </a:rPr>
              <a:t>וועדה מיוחדת החליטה שאתם תעניקו את גביע אלוף העולם לאשר תראו לנכון, למי תעניקו אותו? </a:t>
            </a:r>
            <a:br>
              <a:rPr lang="he-IL" dirty="0">
                <a:solidFill>
                  <a:schemeClr val="bg1"/>
                </a:solidFill>
              </a:rPr>
            </a:b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69127"/>
            <a:ext cx="12302836" cy="922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47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iw-IL" dirty="0"/>
              <a:t>מסכמים</a:t>
            </a:r>
            <a:endParaRPr dirty="0"/>
          </a:p>
        </p:txBody>
      </p:sp>
      <p:sp>
        <p:nvSpPr>
          <p:cNvPr id="335" name="Google Shape;335;p16"/>
          <p:cNvSpPr txBox="1">
            <a:spLocks noGrp="1"/>
          </p:cNvSpPr>
          <p:nvPr>
            <p:ph type="body" sz="quarter" idx="10"/>
          </p:nvPr>
        </p:nvSpPr>
        <p:spPr>
          <a:xfrm>
            <a:off x="544530" y="1928813"/>
            <a:ext cx="1069973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iw-IL" dirty="0"/>
              <a:t>הציגו </a:t>
            </a:r>
            <a:r>
              <a:rPr lang="he-IL" dirty="0"/>
              <a:t>את ה</a:t>
            </a:r>
            <a:r>
              <a:rPr lang="iw-IL" dirty="0"/>
              <a:t>תובנ</a:t>
            </a:r>
            <a:r>
              <a:rPr lang="he-IL" dirty="0"/>
              <a:t>ה א</a:t>
            </a:r>
            <a:r>
              <a:rPr lang="iw-IL" dirty="0"/>
              <a:t>ו</a:t>
            </a:r>
            <a:r>
              <a:rPr lang="he-IL" dirty="0"/>
              <a:t> </a:t>
            </a:r>
            <a:r>
              <a:rPr lang="he-IL" dirty="0" err="1"/>
              <a:t>התובנו</a:t>
            </a:r>
            <a:r>
              <a:rPr lang="iw-IL" dirty="0"/>
              <a:t>ת </a:t>
            </a:r>
            <a:r>
              <a:rPr lang="he-IL" dirty="0"/>
              <a:t>ה</a:t>
            </a:r>
            <a:r>
              <a:rPr lang="iw-IL" dirty="0"/>
              <a:t>מרכזיות</a:t>
            </a:r>
            <a:r>
              <a:rPr lang="he-IL" dirty="0"/>
              <a:t> של השיעור (</a:t>
            </a:r>
            <a:r>
              <a:rPr lang="iw-IL" dirty="0"/>
              <a:t>כדאי לשלב אלמנטים חזותיים</a:t>
            </a:r>
            <a:r>
              <a:rPr lang="he-IL" dirty="0"/>
              <a:t>)</a:t>
            </a:r>
            <a:endParaRPr dirty="0"/>
          </a:p>
        </p:txBody>
      </p:sp>
      <p:pic>
        <p:nvPicPr>
          <p:cNvPr id="336" name="Google Shape;3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227203" y="4424747"/>
            <a:ext cx="1695450" cy="220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261871"/>
            <a:ext cx="12192000" cy="811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145869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אלוף העולם  -  חנן בן ארי  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4D1661-978C-E84D-8B56-A48114385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436915" y="1076733"/>
            <a:ext cx="12192000" cy="5167311"/>
          </a:xfrm>
        </p:spPr>
        <p:txBody>
          <a:bodyPr>
            <a:normAutofit/>
          </a:bodyPr>
          <a:lstStyle/>
          <a:p>
            <a:pPr lvl="0" indent="-50800">
              <a:buSzPts val="2800"/>
              <a:buNone/>
            </a:pPr>
            <a:r>
              <a:rPr lang="he-IL" dirty="0"/>
              <a:t>אני אלוף העולם בליפול</a:t>
            </a:r>
          </a:p>
          <a:p>
            <a:pPr lvl="0" indent="-50800">
              <a:buSzPts val="2800"/>
              <a:buNone/>
            </a:pPr>
            <a:r>
              <a:rPr lang="he-IL" dirty="0"/>
              <a:t>ולקום כמו גדול</a:t>
            </a:r>
          </a:p>
          <a:p>
            <a:pPr lvl="0" indent="-50800">
              <a:buSzPts val="2800"/>
              <a:buNone/>
            </a:pPr>
            <a:r>
              <a:rPr lang="he-IL" dirty="0">
                <a:solidFill>
                  <a:srgbClr val="FF0000"/>
                </a:solidFill>
              </a:rPr>
              <a:t>את תראי, כמו עוף חול</a:t>
            </a:r>
          </a:p>
          <a:p>
            <a:pPr lvl="0" indent="-50800">
              <a:buSzPts val="2800"/>
              <a:buNone/>
            </a:pPr>
            <a:r>
              <a:rPr lang="he-IL" dirty="0">
                <a:solidFill>
                  <a:srgbClr val="FF0000"/>
                </a:solidFill>
              </a:rPr>
              <a:t>אני נשרף, אבל בוחר בכל יום להמשיך לחיות</a:t>
            </a:r>
          </a:p>
          <a:p>
            <a:pPr lvl="0" indent="-50800">
              <a:buSzPts val="2800"/>
              <a:buNone/>
            </a:pPr>
            <a:r>
              <a:rPr lang="he-IL" dirty="0"/>
              <a:t>אני אלוף העולם בלרצות</a:t>
            </a:r>
          </a:p>
          <a:p>
            <a:pPr lvl="0" indent="-50800">
              <a:buSzPts val="2800"/>
              <a:buNone/>
            </a:pPr>
            <a:r>
              <a:rPr lang="he-IL" dirty="0"/>
              <a:t>לפחות לנסות</a:t>
            </a:r>
          </a:p>
          <a:p>
            <a:pPr lvl="0" indent="-50800">
              <a:buSzPts val="2800"/>
              <a:buNone/>
            </a:pPr>
            <a:r>
              <a:rPr lang="he-IL" dirty="0"/>
              <a:t>את תראי, איך בסוף</a:t>
            </a:r>
          </a:p>
          <a:p>
            <a:pPr lvl="0" indent="-50800">
              <a:buSzPts val="2800"/>
              <a:buNone/>
            </a:pPr>
            <a:r>
              <a:rPr lang="he-IL" dirty="0"/>
              <a:t>אחרי ההפסדים הניצחון הרבה יותר מתוק</a:t>
            </a:r>
          </a:p>
          <a:p>
            <a:pPr lvl="0" indent="-50800">
              <a:buSzPts val="2800"/>
              <a:buNone/>
            </a:pPr>
            <a:r>
              <a:rPr lang="he-IL" dirty="0"/>
              <a:t>אני אלוף העולם</a:t>
            </a:r>
          </a:p>
          <a:p>
            <a:pPr lvl="0" indent="-50800">
              <a:buSzPts val="2800"/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6501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2762"/>
            <a:ext cx="12192000" cy="814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7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48640"/>
            <a:ext cx="5275217" cy="5775853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418" y="548640"/>
            <a:ext cx="5394960" cy="577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2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145869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אלוף העולם  -  חנן בן ארי  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4D1661-978C-E84D-8B56-A48114385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436915" y="1076733"/>
            <a:ext cx="12192000" cy="5167311"/>
          </a:xfrm>
        </p:spPr>
        <p:txBody>
          <a:bodyPr>
            <a:normAutofit/>
          </a:bodyPr>
          <a:lstStyle/>
          <a:p>
            <a:pPr lvl="0" indent="-50800">
              <a:buSzPts val="2800"/>
              <a:buNone/>
            </a:pPr>
            <a:r>
              <a:rPr lang="he-IL" dirty="0"/>
              <a:t>אני אלוף העולם בליפול</a:t>
            </a:r>
          </a:p>
          <a:p>
            <a:pPr lvl="0" indent="-50800">
              <a:buSzPts val="2800"/>
              <a:buNone/>
            </a:pPr>
            <a:r>
              <a:rPr lang="he-IL" dirty="0"/>
              <a:t>ולקום כמו גדול</a:t>
            </a:r>
          </a:p>
          <a:p>
            <a:pPr lvl="0" indent="-50800">
              <a:buSzPts val="2800"/>
              <a:buNone/>
            </a:pPr>
            <a:r>
              <a:rPr lang="he-IL" dirty="0"/>
              <a:t>את תראי, כמו עוף חול</a:t>
            </a:r>
          </a:p>
          <a:p>
            <a:pPr lvl="0" indent="-50800">
              <a:buSzPts val="2800"/>
              <a:buNone/>
            </a:pPr>
            <a:r>
              <a:rPr lang="he-IL" dirty="0"/>
              <a:t>אני נשרף, אבל בוחר בכל יום להמשיך לחיות</a:t>
            </a:r>
          </a:p>
          <a:p>
            <a:pPr lvl="0" indent="-50800">
              <a:buSzPts val="2800"/>
              <a:buNone/>
            </a:pPr>
            <a:r>
              <a:rPr lang="he-IL" dirty="0">
                <a:solidFill>
                  <a:srgbClr val="FF0000"/>
                </a:solidFill>
              </a:rPr>
              <a:t>אני אלוף העולם בלרצות</a:t>
            </a:r>
          </a:p>
          <a:p>
            <a:pPr lvl="0" indent="-50800">
              <a:buSzPts val="2800"/>
              <a:buNone/>
            </a:pPr>
            <a:r>
              <a:rPr lang="he-IL" dirty="0">
                <a:solidFill>
                  <a:srgbClr val="FF0000"/>
                </a:solidFill>
              </a:rPr>
              <a:t>לפחות לנסות</a:t>
            </a:r>
          </a:p>
          <a:p>
            <a:pPr lvl="0" indent="-50800">
              <a:buSzPts val="2800"/>
              <a:buNone/>
            </a:pPr>
            <a:r>
              <a:rPr lang="he-IL" dirty="0"/>
              <a:t>את תראי, איך בסוף</a:t>
            </a:r>
          </a:p>
          <a:p>
            <a:pPr lvl="0" indent="-50800">
              <a:buSzPts val="2800"/>
              <a:buNone/>
            </a:pPr>
            <a:r>
              <a:rPr lang="he-IL" dirty="0"/>
              <a:t>אחרי ההפסדים הניצחון הרבה יותר מתוק</a:t>
            </a:r>
          </a:p>
          <a:p>
            <a:pPr lvl="0" indent="-50800">
              <a:buSzPts val="2800"/>
              <a:buNone/>
            </a:pPr>
            <a:r>
              <a:rPr lang="he-IL" dirty="0"/>
              <a:t>אני אלוף העולם</a:t>
            </a:r>
          </a:p>
          <a:p>
            <a:pPr lvl="0" indent="-50800">
              <a:buSzPts val="2800"/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6173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D826805-1DB5-4B46-85E5-054F881E5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מכירים את האלופה ? 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34B53C1-4F5C-430E-B27E-4E1CD9050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9" t="14010" r="5982" b="7934"/>
          <a:stretch/>
        </p:blipFill>
        <p:spPr>
          <a:xfrm>
            <a:off x="3657600" y="1959428"/>
            <a:ext cx="6048103" cy="39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94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D826805-1DB5-4B46-85E5-054F881E5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אסתר מלכה </a:t>
            </a:r>
            <a:r>
              <a:rPr lang="he-IL" dirty="0" err="1"/>
              <a:t>ריבקין</a:t>
            </a:r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34B53C1-4F5C-430E-B27E-4E1CD9050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9" t="14010" r="5982" b="7934"/>
          <a:stretch/>
        </p:blipFill>
        <p:spPr>
          <a:xfrm>
            <a:off x="3657600" y="1959428"/>
            <a:ext cx="6048103" cy="39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87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B71AA2E-FB93-4685-B249-EC886FFB0C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14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-546463" y="14514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אלוף העולם  -  חנן בן ארי  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4D1661-978C-E84D-8B56-A48114385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384663" y="1089796"/>
            <a:ext cx="12192000" cy="5167311"/>
          </a:xfrm>
        </p:spPr>
        <p:txBody>
          <a:bodyPr>
            <a:normAutofit/>
          </a:bodyPr>
          <a:lstStyle/>
          <a:p>
            <a:pPr lvl="0" indent="-50800">
              <a:buSzPts val="2800"/>
              <a:buNone/>
            </a:pPr>
            <a:r>
              <a:rPr lang="he-IL" dirty="0"/>
              <a:t>אני אלוף העולם בליפול</a:t>
            </a:r>
          </a:p>
          <a:p>
            <a:pPr lvl="0" indent="-50800">
              <a:buSzPts val="2800"/>
              <a:buNone/>
            </a:pPr>
            <a:r>
              <a:rPr lang="he-IL" dirty="0"/>
              <a:t>ולקום כמו גדול</a:t>
            </a:r>
          </a:p>
          <a:p>
            <a:pPr lvl="0" indent="-50800">
              <a:buSzPts val="2800"/>
              <a:buNone/>
            </a:pPr>
            <a:r>
              <a:rPr lang="he-IL" dirty="0"/>
              <a:t>את תראי, כמו עוף חול</a:t>
            </a:r>
          </a:p>
          <a:p>
            <a:pPr lvl="0" indent="-50800">
              <a:buSzPts val="2800"/>
              <a:buNone/>
            </a:pPr>
            <a:r>
              <a:rPr lang="he-IL" dirty="0"/>
              <a:t>אני נשרף, אבל בוחר בכל יום להמשיך לחיות</a:t>
            </a:r>
          </a:p>
          <a:p>
            <a:pPr lvl="0" indent="-50800">
              <a:buSzPts val="2800"/>
              <a:buNone/>
            </a:pPr>
            <a:r>
              <a:rPr lang="he-IL" dirty="0"/>
              <a:t>אני אלוף העולם בלרצות</a:t>
            </a:r>
          </a:p>
          <a:p>
            <a:pPr lvl="0" indent="-50800">
              <a:buSzPts val="2800"/>
              <a:buNone/>
            </a:pPr>
            <a:r>
              <a:rPr lang="he-IL" dirty="0"/>
              <a:t>לפחות לנסות</a:t>
            </a:r>
          </a:p>
          <a:p>
            <a:pPr lvl="0" indent="-50800">
              <a:buSzPts val="2800"/>
              <a:buNone/>
            </a:pPr>
            <a:r>
              <a:rPr lang="he-IL" b="1" dirty="0">
                <a:solidFill>
                  <a:srgbClr val="FF0000"/>
                </a:solidFill>
              </a:rPr>
              <a:t>את תראי, איך בסוף</a:t>
            </a:r>
          </a:p>
          <a:p>
            <a:pPr lvl="0" indent="-50800">
              <a:buSzPts val="2800"/>
              <a:buNone/>
            </a:pPr>
            <a:r>
              <a:rPr lang="he-IL" b="1" dirty="0">
                <a:solidFill>
                  <a:srgbClr val="FF0000"/>
                </a:solidFill>
              </a:rPr>
              <a:t>אחרי ההפסדים הניצחון הרבה יותר מתוק</a:t>
            </a:r>
          </a:p>
          <a:p>
            <a:pPr lvl="0" indent="-50800">
              <a:buSzPts val="2800"/>
              <a:buNone/>
            </a:pPr>
            <a:r>
              <a:rPr lang="he-IL" dirty="0"/>
              <a:t>אני אלוף העולם</a:t>
            </a:r>
          </a:p>
          <a:p>
            <a:pPr lvl="0" indent="-50800">
              <a:buSzPts val="2800"/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0204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/>
              <a:t>מה להביא לשיעור?</a:t>
            </a:r>
            <a:endParaRPr/>
          </a:p>
        </p:txBody>
      </p:sp>
      <p:pic>
        <p:nvPicPr>
          <p:cNvPr id="259" name="Google Shape;259;p7" descr="https://lh5.googleusercontent.com/7xQchnRuOUJbyFAyyHdllavqvQUFOSCV7l5Kzy1Rmeboi9xefgg8yDF0ng5ESkxi3tC9_i9ER1BmBYOOTMhmhaxTzBz8ILJQxn_c__0Qg9cKcVB64VGmWAAtIhTRT7N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97836" y="2527971"/>
            <a:ext cx="1161305" cy="180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7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318417" y="3043077"/>
            <a:ext cx="1771057" cy="74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7" descr="https://lh4.googleusercontent.com/8FRkycPXoj7UiB9dvl8WfvE_rPOmNvworJ3hEUUExH908Pyx1w8Shtg70_9YIyrxXZu2Q5tvXMslWX6PBLNTleMKYZ5Wgwd4UNNj4iBwA-K5B6WNBJ5WFRNSOF3busg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1564" y="2333800"/>
            <a:ext cx="1191396" cy="196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7" descr="https://lh5.googleusercontent.com/ZDoHST6h1OCX-u3R0_z7nNa7SfU7HmVM0D695YAePInfr_qNfjeMwiGEv5CWrEZg9NKaTDrt37AL_GYzZsegn6rlPlFCY3VeGszqUWVyGIQFv4vSJtyKvfOsQffjTrz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7563" y="2496738"/>
            <a:ext cx="1360363" cy="1637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הגביע הוא שלך!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הציבו יעד בו תרצו לזכות בגביע שלכם!</a:t>
            </a:r>
          </a:p>
          <a:p>
            <a:endParaRPr lang="he-IL" dirty="0"/>
          </a:p>
          <a:p>
            <a:r>
              <a:rPr lang="he-IL" dirty="0"/>
              <a:t> במה אתם רוצים להצליח? </a:t>
            </a: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pic>
        <p:nvPicPr>
          <p:cNvPr id="4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9700" y="563254"/>
            <a:ext cx="221656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9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54341" y="663126"/>
            <a:ext cx="10707249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הגביע הוא שלך! כל מסע מתחיל בצעד קטן...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חשבו : </a:t>
            </a:r>
          </a:p>
          <a:p>
            <a:endParaRPr lang="he-IL" dirty="0"/>
          </a:p>
          <a:p>
            <a:r>
              <a:rPr lang="he-IL" dirty="0"/>
              <a:t>מה השלב הראשון שעליך לעשות? </a:t>
            </a: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57483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147455" y="663126"/>
            <a:ext cx="9214135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אל תשכח שאתה עומד להיות אלוף העולם!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C12A460-A4D1-410E-BB77-1761CC178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992" y="1900798"/>
            <a:ext cx="8535059" cy="404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91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54341" y="663126"/>
            <a:ext cx="10707249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הגביע הוא שלך! כל מסע מתחיל בצעד קטן...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דמיינו את עצמכם זוכים בגביע! </a:t>
            </a:r>
          </a:p>
          <a:p>
            <a:endParaRPr lang="he-IL" dirty="0"/>
          </a:p>
          <a:p>
            <a:r>
              <a:rPr lang="he-IL" dirty="0"/>
              <a:t>ציירו או תארו בכתב את הרגע הנכסף במחברת.</a:t>
            </a:r>
          </a:p>
          <a:p>
            <a:endParaRPr lang="he-IL" dirty="0"/>
          </a:p>
          <a:p>
            <a:r>
              <a:rPr lang="he-IL" dirty="0"/>
              <a:t>בהצלחה!!!</a:t>
            </a: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pic>
        <p:nvPicPr>
          <p:cNvPr id="4" name="3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20" y="489073"/>
            <a:ext cx="2506692" cy="89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8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הגביע הוא שלך!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 dirty="0"/>
          </a:p>
          <a:p>
            <a:r>
              <a:rPr lang="he-IL" dirty="0"/>
              <a:t>פרטו את היעד  - במה אתם רוצים להצליח? </a:t>
            </a:r>
          </a:p>
          <a:p>
            <a:endParaRPr lang="he-IL" dirty="0"/>
          </a:p>
          <a:p>
            <a:r>
              <a:rPr lang="he-IL" dirty="0"/>
              <a:t>והמציאו וציירו גביע מיוחד שמתאים לזכייה שלכם!</a:t>
            </a:r>
          </a:p>
          <a:p>
            <a:endParaRPr lang="he-IL" dirty="0"/>
          </a:p>
          <a:p>
            <a:endParaRPr lang="he-IL" dirty="0"/>
          </a:p>
        </p:txBody>
      </p:sp>
      <p:pic>
        <p:nvPicPr>
          <p:cNvPr id="4" name="5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333" y="415230"/>
            <a:ext cx="2713726" cy="96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אלוף העולם – חנן בן ארי</a:t>
            </a:r>
          </a:p>
        </p:txBody>
      </p:sp>
      <p:pic>
        <p:nvPicPr>
          <p:cNvPr id="4" name="אלוף העולם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6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248732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818715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מתחילים בכיף </a:t>
            </a:r>
            <a:endParaRPr dirty="0"/>
          </a:p>
        </p:txBody>
      </p:sp>
      <p:sp>
        <p:nvSpPr>
          <p:cNvPr id="270" name="Google Shape;270;p8"/>
          <p:cNvSpPr txBox="1">
            <a:spLocks noGrp="1"/>
          </p:cNvSpPr>
          <p:nvPr>
            <p:ph idx="1"/>
          </p:nvPr>
        </p:nvSpPr>
        <p:spPr>
          <a:xfrm>
            <a:off x="1407885" y="1621835"/>
            <a:ext cx="9836377" cy="276147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50000"/>
              </a:lnSpc>
              <a:buClr>
                <a:schemeClr val="dk1"/>
              </a:buClr>
              <a:buSzPts val="3600"/>
            </a:pPr>
            <a:r>
              <a:rPr lang="he-IL" dirty="0"/>
              <a:t>כתבו למי הייתם מעניקים את הגביע, בחרו לפחות 2 דמויות.</a:t>
            </a:r>
          </a:p>
          <a:p>
            <a:pPr marL="0" lvl="0" indent="0">
              <a:lnSpc>
                <a:spcPct val="150000"/>
              </a:lnSpc>
              <a:buClr>
                <a:schemeClr val="dk1"/>
              </a:buClr>
              <a:buSzPts val="3600"/>
            </a:pPr>
            <a:r>
              <a:rPr lang="he-IL" dirty="0"/>
              <a:t>מומלץ לצייר את דמות האלוף או האלופה שבחרת. </a:t>
            </a:r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3600"/>
            </a:pPr>
            <a:r>
              <a:rPr lang="he-IL" dirty="0"/>
              <a:t>חשבו מדוע הגביע מגיע להם?</a:t>
            </a:r>
            <a:r>
              <a:rPr lang="en-US" dirty="0"/>
              <a:t> </a:t>
            </a:r>
            <a:endParaRPr lang="he-IL" dirty="0"/>
          </a:p>
          <a:p>
            <a:pPr marL="0" lvl="0" indent="0">
              <a:lnSpc>
                <a:spcPct val="150000"/>
              </a:lnSpc>
              <a:buClr>
                <a:schemeClr val="dk1"/>
              </a:buClr>
              <a:buSzPts val="3600"/>
            </a:pPr>
            <a:endParaRPr lang="he-IL" dirty="0"/>
          </a:p>
          <a:p>
            <a:pPr marL="0" lvl="0" indent="0">
              <a:lnSpc>
                <a:spcPct val="90000"/>
              </a:lnSpc>
              <a:buClr>
                <a:schemeClr val="dk1"/>
              </a:buClr>
              <a:buSzPts val="3600"/>
            </a:pPr>
            <a:endParaRPr lang="he-IL" dirty="0"/>
          </a:p>
          <a:p>
            <a:pPr marL="0" lvl="0" indent="0">
              <a:lnSpc>
                <a:spcPct val="90000"/>
              </a:lnSpc>
              <a:buClr>
                <a:schemeClr val="dk1"/>
              </a:buClr>
              <a:buSzPts val="3600"/>
            </a:pPr>
            <a:endParaRPr lang="he-IL" dirty="0"/>
          </a:p>
          <a:p>
            <a:pPr marL="0" lvl="0" indent="0">
              <a:lnSpc>
                <a:spcPct val="90000"/>
              </a:lnSpc>
              <a:buClr>
                <a:schemeClr val="dk1"/>
              </a:buClr>
              <a:buSzPts val="3600"/>
            </a:pPr>
            <a:endParaRPr lang="he-IL" dirty="0"/>
          </a:p>
        </p:txBody>
      </p:sp>
      <p:pic>
        <p:nvPicPr>
          <p:cNvPr id="271" name="Google Shape;27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2585" y="5570467"/>
            <a:ext cx="1848622" cy="210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789611" y="849086"/>
            <a:ext cx="176348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טיימר 3 דקות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F19DBAD-0ABA-4148-9076-E808C2DA1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3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19A8FAEC-8DF0-4388-AF69-58A0BCC3C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097" y="700600"/>
            <a:ext cx="3114766" cy="283367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49D7722-B954-4E1E-BD2D-86598E0C9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37" y="438145"/>
            <a:ext cx="3036012" cy="255172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0717DD3-8701-4D17-A6CE-11B0BB021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364" y="3396343"/>
            <a:ext cx="2959587" cy="27573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FEE6296-B1EE-409E-B572-8F1C49773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976" y="4023360"/>
            <a:ext cx="2803009" cy="2130287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CF5E632-0FE9-471F-B9A7-2FB650DA8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6661" y="3534272"/>
            <a:ext cx="2238082" cy="2619375"/>
          </a:xfrm>
          <a:prstGeom prst="rect">
            <a:avLst/>
          </a:prstGeom>
        </p:spPr>
      </p:pic>
      <p:pic>
        <p:nvPicPr>
          <p:cNvPr id="1026" name="Picture 2" descr="נועה קירל – ויקיפדיה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84"/>
          <a:stretch/>
        </p:blipFill>
        <p:spPr bwMode="auto">
          <a:xfrm>
            <a:off x="8520546" y="805638"/>
            <a:ext cx="3020290" cy="218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291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xfrm>
            <a:off x="2612571" y="663126"/>
            <a:ext cx="8749019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האם כל אחד יכול להיות אלוף העולם? </a:t>
            </a:r>
            <a:endParaRPr dirty="0"/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4045" y="312426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0EA0BE74-9A8B-4C7F-9815-551D5876A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27" y="1928813"/>
            <a:ext cx="3646240" cy="411924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95F3F95-6758-48AF-9C30-E11D046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246" y="2486890"/>
            <a:ext cx="3396581" cy="2754896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0922AD0-46E4-4CAF-B041-C8D0C85CB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706" y="1901146"/>
            <a:ext cx="3366884" cy="4212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 txBox="1">
            <a:spLocks noGrp="1"/>
          </p:cNvSpPr>
          <p:nvPr>
            <p:ph type="title"/>
          </p:nvPr>
        </p:nvSpPr>
        <p:spPr>
          <a:xfrm>
            <a:off x="838200" y="8284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האם יש עוד אפשרות להיות אלופי העולם ? 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6A5E1-2685-3C4D-B144-69D519105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8229" y="1825625"/>
            <a:ext cx="10105571" cy="4351338"/>
          </a:xfrm>
        </p:spPr>
        <p:txBody>
          <a:bodyPr/>
          <a:lstStyle/>
          <a:p>
            <a:pPr lvl="0">
              <a:buSzPts val="2800"/>
              <a:buFont typeface="Arial"/>
              <a:buChar char="•"/>
            </a:pPr>
            <a:r>
              <a:rPr lang="he-IL" sz="3600" dirty="0"/>
              <a:t>כתבו איזה מעשים יכולים להפוך אדם לאלוף העולם ? </a:t>
            </a:r>
          </a:p>
          <a:p>
            <a:pPr marL="0" lvl="0" indent="0">
              <a:buSzPts val="2800"/>
              <a:buNone/>
            </a:pPr>
            <a:br>
              <a:rPr lang="he-IL" dirty="0"/>
            </a:br>
            <a:endParaRPr lang="he-IL" dirty="0"/>
          </a:p>
          <a:p>
            <a:pPr lvl="0" indent="-50800">
              <a:buSzPts val="2800"/>
              <a:buNone/>
            </a:pPr>
            <a:endParaRPr lang="he-IL" dirty="0"/>
          </a:p>
          <a:p>
            <a:endParaRPr lang="en-IL" dirty="0"/>
          </a:p>
        </p:txBody>
      </p:sp>
      <p:pic>
        <p:nvPicPr>
          <p:cNvPr id="304" name="Google Shape;30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667" y="4291639"/>
            <a:ext cx="2020261" cy="2020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4297" y="385749"/>
            <a:ext cx="176348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טיימר 3 דקות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 txBox="1">
            <a:spLocks noGrp="1"/>
          </p:cNvSpPr>
          <p:nvPr>
            <p:ph type="title"/>
          </p:nvPr>
        </p:nvSpPr>
        <p:spPr>
          <a:xfrm>
            <a:off x="838200" y="8284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האם יש עוד אפשרות להיות אלופי העולם ? 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6A5E1-2685-3C4D-B144-69D519105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8229" y="1825625"/>
            <a:ext cx="10105571" cy="4351338"/>
          </a:xfrm>
        </p:spPr>
        <p:txBody>
          <a:bodyPr>
            <a:normAutofit fontScale="32500" lnSpcReduction="20000"/>
          </a:bodyPr>
          <a:lstStyle/>
          <a:p>
            <a:pPr lvl="0">
              <a:buSzPts val="2800"/>
              <a:buFont typeface="Arial"/>
              <a:buChar char="•"/>
            </a:pPr>
            <a:r>
              <a:rPr lang="he-IL" sz="7000" dirty="0"/>
              <a:t>איזה תכונות אופי לדעתך יש לאלוף העולם ?</a:t>
            </a:r>
          </a:p>
          <a:p>
            <a:pPr lvl="0">
              <a:buSzPts val="2800"/>
              <a:buFont typeface="Arial"/>
              <a:buChar char="•"/>
            </a:pPr>
            <a:r>
              <a:rPr lang="he-IL" sz="7000" dirty="0"/>
              <a:t>בטחון עצמי </a:t>
            </a:r>
          </a:p>
          <a:p>
            <a:pPr lvl="0">
              <a:buSzPts val="2800"/>
              <a:buFont typeface="Arial"/>
              <a:buChar char="•"/>
            </a:pPr>
            <a:r>
              <a:rPr lang="he-IL" sz="7000" dirty="0"/>
              <a:t>אומץ</a:t>
            </a:r>
          </a:p>
          <a:p>
            <a:pPr lvl="0">
              <a:buSzPts val="2800"/>
              <a:buFont typeface="Arial"/>
              <a:buChar char="•"/>
            </a:pPr>
            <a:r>
              <a:rPr lang="he-IL" sz="7000" dirty="0"/>
              <a:t>כוחנות</a:t>
            </a:r>
          </a:p>
          <a:p>
            <a:pPr lvl="0">
              <a:buSzPts val="2800"/>
              <a:buFont typeface="Arial"/>
              <a:buChar char="•"/>
            </a:pPr>
            <a:r>
              <a:rPr lang="he-IL" sz="7000" dirty="0"/>
              <a:t>סבלנות  </a:t>
            </a:r>
          </a:p>
          <a:p>
            <a:pPr lvl="0">
              <a:buSzPts val="2800"/>
              <a:buFont typeface="Arial"/>
              <a:buChar char="•"/>
            </a:pPr>
            <a:r>
              <a:rPr lang="he-IL" sz="7000" dirty="0"/>
              <a:t>נחישות</a:t>
            </a:r>
          </a:p>
          <a:p>
            <a:pPr lvl="0">
              <a:buSzPts val="2800"/>
              <a:buFont typeface="Arial"/>
              <a:buChar char="•"/>
            </a:pPr>
            <a:r>
              <a:rPr lang="he-IL" sz="7000" dirty="0"/>
              <a:t>שתלטנות</a:t>
            </a:r>
          </a:p>
          <a:p>
            <a:pPr lvl="0">
              <a:buSzPts val="2800"/>
              <a:buFont typeface="Arial"/>
              <a:buChar char="•"/>
            </a:pPr>
            <a:r>
              <a:rPr lang="he-IL" sz="7000" dirty="0"/>
              <a:t>אכפתיות</a:t>
            </a:r>
          </a:p>
          <a:p>
            <a:pPr lvl="0">
              <a:buSzPts val="2800"/>
              <a:buFont typeface="Arial"/>
              <a:buChar char="•"/>
            </a:pPr>
            <a:endParaRPr lang="he-IL" sz="3600" dirty="0"/>
          </a:p>
          <a:p>
            <a:pPr lvl="0">
              <a:buSzPts val="2800"/>
              <a:buFont typeface="Arial"/>
              <a:buChar char="•"/>
            </a:pPr>
            <a:endParaRPr lang="he-IL" sz="3600" dirty="0"/>
          </a:p>
          <a:p>
            <a:pPr marL="0" lvl="0" indent="0">
              <a:buSzPts val="2800"/>
              <a:buNone/>
            </a:pPr>
            <a:br>
              <a:rPr lang="he-IL" dirty="0"/>
            </a:br>
            <a:endParaRPr lang="he-IL" dirty="0"/>
          </a:p>
          <a:p>
            <a:pPr lvl="0" indent="-50800">
              <a:buSzPts val="2800"/>
              <a:buNone/>
            </a:pPr>
            <a:endParaRPr lang="he-IL" dirty="0"/>
          </a:p>
          <a:p>
            <a:endParaRPr lang="en-IL" dirty="0"/>
          </a:p>
        </p:txBody>
      </p:sp>
      <p:pic>
        <p:nvPicPr>
          <p:cNvPr id="304" name="Google Shape;30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95" y="2836912"/>
            <a:ext cx="2020261" cy="2020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4297" y="385749"/>
            <a:ext cx="176348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טיימר 3 דקות </a:t>
            </a:r>
          </a:p>
        </p:txBody>
      </p:sp>
    </p:spTree>
    <p:extLst>
      <p:ext uri="{BB962C8B-B14F-4D97-AF65-F5344CB8AC3E}">
        <p14:creationId xmlns:p14="http://schemas.microsoft.com/office/powerpoint/2010/main" val="463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1272</Words>
  <Application>Microsoft Office PowerPoint</Application>
  <PresentationFormat>מסך רחב</PresentationFormat>
  <Paragraphs>186</Paragraphs>
  <Slides>36</Slides>
  <Notes>18</Notes>
  <HiddenSlides>0</HiddenSlides>
  <MMClips>5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36</vt:i4>
      </vt:variant>
    </vt:vector>
  </HeadingPairs>
  <TitlesOfParts>
    <vt:vector size="40" baseType="lpstr">
      <vt:lpstr>Arial</vt:lpstr>
      <vt:lpstr>Calibri</vt:lpstr>
      <vt:lpstr>Alef</vt:lpstr>
      <vt:lpstr>Office Theme</vt:lpstr>
      <vt:lpstr>מצגת של PowerPoint‏</vt:lpstr>
      <vt:lpstr>וועדה מיוחדת החליטה שאתם תעניקו את גביע אלוף העולם לאשר תראו לנכון, למי תעניקו אותו?  </vt:lpstr>
      <vt:lpstr>מה להביא לשיעור?</vt:lpstr>
      <vt:lpstr>מתחילים בכיף </vt:lpstr>
      <vt:lpstr>מצגת של PowerPoint‏</vt:lpstr>
      <vt:lpstr>מצגת של PowerPoint‏</vt:lpstr>
      <vt:lpstr>האם כל אחד יכול להיות אלוף העולם? </vt:lpstr>
      <vt:lpstr>האם יש עוד אפשרות להיות אלופי העולם ? </vt:lpstr>
      <vt:lpstr>האם יש עוד אפשרות להיות אלופי העולם ? </vt:lpstr>
      <vt:lpstr>אתם מכירים את האלופה? </vt:lpstr>
      <vt:lpstr>מכירים את האלוף ? </vt:lpstr>
      <vt:lpstr>ליאון מיבכר מראשון לציון </vt:lpstr>
      <vt:lpstr>מצגת של PowerPoint‏</vt:lpstr>
      <vt:lpstr>אלוף העולם  -  חנן בן ארי  </vt:lpstr>
      <vt:lpstr>אלוף העולם – חנן בן ארי</vt:lpstr>
      <vt:lpstr>אלוף העולם  -  חנן בן ארי  </vt:lpstr>
      <vt:lpstr>מצגת של PowerPoint‏</vt:lpstr>
      <vt:lpstr>אז מי המפורסם ?</vt:lpstr>
      <vt:lpstr>מצגת של PowerPoint‏</vt:lpstr>
      <vt:lpstr>מצגת של PowerPoint‏</vt:lpstr>
      <vt:lpstr>מסכמים</vt:lpstr>
      <vt:lpstr>אלוף העולם  -  חנן בן ארי  </vt:lpstr>
      <vt:lpstr>מצגת של PowerPoint‏</vt:lpstr>
      <vt:lpstr>מצגת של PowerPoint‏</vt:lpstr>
      <vt:lpstr>אלוף העולם  -  חנן בן ארי  </vt:lpstr>
      <vt:lpstr>מכירים את האלופה ? </vt:lpstr>
      <vt:lpstr>אסתר מלכה ריבקין</vt:lpstr>
      <vt:lpstr>מצגת של PowerPoint‏</vt:lpstr>
      <vt:lpstr>אלוף העולם  -  חנן בן ארי  </vt:lpstr>
      <vt:lpstr>הגביע הוא שלך!</vt:lpstr>
      <vt:lpstr>הגביע הוא שלך! כל מסע מתחיל בצעד קטן...</vt:lpstr>
      <vt:lpstr>אל תשכח שאתה עומד להיות אלוף העולם!</vt:lpstr>
      <vt:lpstr>הגביע הוא שלך! כל מסע מתחיל בצעד קטן...</vt:lpstr>
      <vt:lpstr>הגביע הוא שלך!</vt:lpstr>
      <vt:lpstr>אלוף העולם – חנן בן ארי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שני שמלה/Shani Chemla</cp:lastModifiedBy>
  <cp:revision>57</cp:revision>
  <dcterms:created xsi:type="dcterms:W3CDTF">2020-03-11T07:11:19Z</dcterms:created>
  <dcterms:modified xsi:type="dcterms:W3CDTF">2021-10-03T07:39:29Z</dcterms:modified>
</cp:coreProperties>
</file>